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ks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66" r:id="rId2"/>
  </p:sldMasterIdLst>
  <p:notesMasterIdLst>
    <p:notesMasterId r:id="rId41"/>
  </p:notesMasterIdLst>
  <p:handoutMasterIdLst>
    <p:handoutMasterId r:id="rId42"/>
  </p:handoutMasterIdLst>
  <p:sldIdLst>
    <p:sldId id="307" r:id="rId3"/>
    <p:sldId id="2573" r:id="rId4"/>
    <p:sldId id="308" r:id="rId5"/>
    <p:sldId id="309" r:id="rId6"/>
    <p:sldId id="310" r:id="rId7"/>
    <p:sldId id="311" r:id="rId8"/>
    <p:sldId id="312" r:id="rId9"/>
    <p:sldId id="313" r:id="rId10"/>
    <p:sldId id="314" r:id="rId11"/>
    <p:sldId id="315" r:id="rId12"/>
    <p:sldId id="266" r:id="rId13"/>
    <p:sldId id="262" r:id="rId14"/>
    <p:sldId id="268" r:id="rId15"/>
    <p:sldId id="264" r:id="rId16"/>
    <p:sldId id="269" r:id="rId17"/>
    <p:sldId id="322" r:id="rId18"/>
    <p:sldId id="2569" r:id="rId19"/>
    <p:sldId id="2565" r:id="rId20"/>
    <p:sldId id="2564" r:id="rId21"/>
    <p:sldId id="2568" r:id="rId22"/>
    <p:sldId id="2570" r:id="rId23"/>
    <p:sldId id="2571" r:id="rId24"/>
    <p:sldId id="339" r:id="rId25"/>
    <p:sldId id="323" r:id="rId26"/>
    <p:sldId id="324" r:id="rId27"/>
    <p:sldId id="290" r:id="rId28"/>
    <p:sldId id="291" r:id="rId29"/>
    <p:sldId id="293" r:id="rId30"/>
    <p:sldId id="294" r:id="rId31"/>
    <p:sldId id="330" r:id="rId32"/>
    <p:sldId id="331" r:id="rId33"/>
    <p:sldId id="299" r:id="rId34"/>
    <p:sldId id="301" r:id="rId35"/>
    <p:sldId id="306" r:id="rId36"/>
    <p:sldId id="333" r:id="rId37"/>
    <p:sldId id="332" r:id="rId38"/>
    <p:sldId id="2563" r:id="rId39"/>
    <p:sldId id="338"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iyush Devgun (IN)" initials="PD(" lastIdx="1" clrIdx="0">
    <p:extLst>
      <p:ext uri="{19B8F6BF-5375-455C-9EA6-DF929625EA0E}">
        <p15:presenceInfo xmlns:p15="http://schemas.microsoft.com/office/powerpoint/2012/main" userId="S::piyush.devgun@pwc.com::27d599c5-e2b6-40ca-8e60-8d445e71bd5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883" y="67"/>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Office_Excel_2007_Workbook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hrut278\Downloads\Health%20IFS%20Working.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shrut278\Downloads\Health%20IFS%20Working.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shrut278\Downloads\Health%20IFS%20Working.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shrut278\Downloads\Health%20IFS%20Working.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shrut278\Downloads\Health%20IFS%20Working.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Trebuchet MS" panose="020B0603020202020204" pitchFamily="34" charset="0"/>
                <a:ea typeface="+mn-ea"/>
                <a:cs typeface="+mn-cs"/>
              </a:defRPr>
            </a:pPr>
            <a:r>
              <a:rPr lang="en-US" dirty="0">
                <a:latin typeface="Trebuchet MS" panose="020B0603020202020204" pitchFamily="34" charset="0"/>
              </a:rPr>
              <a:t>Comparison of UPR methods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Trebuchet MS" panose="020B0603020202020204" pitchFamily="34" charset="0"/>
              <a:ea typeface="+mn-ea"/>
              <a:cs typeface="+mn-cs"/>
            </a:defRPr>
          </a:pPr>
          <a:endParaRPr lang="en-US"/>
        </a:p>
      </c:txPr>
    </c:title>
    <c:autoTitleDeleted val="0"/>
    <c:plotArea>
      <c:layout/>
      <c:barChart>
        <c:barDir val="col"/>
        <c:grouping val="clustered"/>
        <c:varyColors val="0"/>
        <c:ser>
          <c:idx val="0"/>
          <c:order val="0"/>
          <c:tx>
            <c:strRef>
              <c:f>Sheet1!$B$1</c:f>
              <c:strCache>
                <c:ptCount val="1"/>
                <c:pt idx="0">
                  <c:v>1/365</c:v>
                </c:pt>
              </c:strCache>
            </c:strRef>
          </c:tx>
          <c:spPr>
            <a:solidFill>
              <a:schemeClr val="accent1"/>
            </a:solidFill>
            <a:ln>
              <a:noFill/>
            </a:ln>
            <a:effectLst/>
          </c:spPr>
          <c:invertIfNegative val="0"/>
          <c:cat>
            <c:strRef>
              <c:f>Sheet1!$A$2:$A$3</c:f>
              <c:strCache>
                <c:ptCount val="2"/>
                <c:pt idx="0">
                  <c:v>Earned premium</c:v>
                </c:pt>
                <c:pt idx="1">
                  <c:v>Unearned premium</c:v>
                </c:pt>
              </c:strCache>
            </c:strRef>
          </c:cat>
          <c:val>
            <c:numRef>
              <c:f>Sheet1!$B$2:$B$3</c:f>
              <c:numCache>
                <c:formatCode>General</c:formatCode>
                <c:ptCount val="2"/>
                <c:pt idx="0">
                  <c:v>520.78</c:v>
                </c:pt>
                <c:pt idx="1">
                  <c:v>877.22</c:v>
                </c:pt>
              </c:numCache>
            </c:numRef>
          </c:val>
          <c:extLst>
            <c:ext xmlns:c16="http://schemas.microsoft.com/office/drawing/2014/chart" uri="{C3380CC4-5D6E-409C-BE32-E72D297353CC}">
              <c16:uniqueId val="{00000000-1F6A-4FEE-9D36-692C0356C850}"/>
            </c:ext>
          </c:extLst>
        </c:ser>
        <c:ser>
          <c:idx val="1"/>
          <c:order val="1"/>
          <c:tx>
            <c:strRef>
              <c:f>Sheet1!$C$1</c:f>
              <c:strCache>
                <c:ptCount val="1"/>
                <c:pt idx="0">
                  <c:v>50%</c:v>
                </c:pt>
              </c:strCache>
            </c:strRef>
          </c:tx>
          <c:spPr>
            <a:solidFill>
              <a:schemeClr val="accent2"/>
            </a:solidFill>
            <a:ln>
              <a:noFill/>
            </a:ln>
            <a:effectLst/>
          </c:spPr>
          <c:invertIfNegative val="0"/>
          <c:cat>
            <c:strRef>
              <c:f>Sheet1!$A$2:$A$3</c:f>
              <c:strCache>
                <c:ptCount val="2"/>
                <c:pt idx="0">
                  <c:v>Earned premium</c:v>
                </c:pt>
                <c:pt idx="1">
                  <c:v>Unearned premium</c:v>
                </c:pt>
              </c:strCache>
            </c:strRef>
          </c:cat>
          <c:val>
            <c:numRef>
              <c:f>Sheet1!$C$2:$C$3</c:f>
              <c:numCache>
                <c:formatCode>General</c:formatCode>
                <c:ptCount val="2"/>
                <c:pt idx="0">
                  <c:v>699</c:v>
                </c:pt>
                <c:pt idx="1">
                  <c:v>699</c:v>
                </c:pt>
              </c:numCache>
            </c:numRef>
          </c:val>
          <c:extLst>
            <c:ext xmlns:c16="http://schemas.microsoft.com/office/drawing/2014/chart" uri="{C3380CC4-5D6E-409C-BE32-E72D297353CC}">
              <c16:uniqueId val="{00000001-1F6A-4FEE-9D36-692C0356C850}"/>
            </c:ext>
          </c:extLst>
        </c:ser>
        <c:dLbls>
          <c:showLegendKey val="0"/>
          <c:showVal val="0"/>
          <c:showCatName val="0"/>
          <c:showSerName val="0"/>
          <c:showPercent val="0"/>
          <c:showBubbleSize val="0"/>
        </c:dLbls>
        <c:gapWidth val="219"/>
        <c:overlap val="-27"/>
        <c:axId val="1049535920"/>
        <c:axId val="1049537168"/>
      </c:barChart>
      <c:catAx>
        <c:axId val="1049535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rebuchet MS" panose="020B0603020202020204" pitchFamily="34" charset="0"/>
                <a:ea typeface="+mn-ea"/>
                <a:cs typeface="+mn-cs"/>
              </a:defRPr>
            </a:pPr>
            <a:endParaRPr lang="en-US"/>
          </a:p>
        </c:txPr>
        <c:crossAx val="1049537168"/>
        <c:crosses val="autoZero"/>
        <c:auto val="1"/>
        <c:lblAlgn val="ctr"/>
        <c:lblOffset val="100"/>
        <c:noMultiLvlLbl val="0"/>
      </c:catAx>
      <c:valAx>
        <c:axId val="10495371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rebuchet MS" panose="020B0603020202020204" pitchFamily="34" charset="0"/>
                <a:ea typeface="+mn-ea"/>
                <a:cs typeface="+mn-cs"/>
              </a:defRPr>
            </a:pPr>
            <a:endParaRPr lang="en-US"/>
          </a:p>
        </c:txPr>
        <c:crossAx val="10495359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Trebuchet MS" panose="020B0603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Trebuchet MS" panose="020B0603020202020204" pitchFamily="34" charset="0"/>
                <a:ea typeface="+mn-ea"/>
                <a:cs typeface="+mn-cs"/>
              </a:defRPr>
            </a:pPr>
            <a:r>
              <a:rPr lang="en-US">
                <a:latin typeface="Trebuchet MS" panose="020B0603020202020204" pitchFamily="34" charset="0"/>
              </a:rPr>
              <a:t>Distribution of Premium</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Trebuchet MS" panose="020B0603020202020204" pitchFamily="34" charset="0"/>
              <a:ea typeface="+mn-ea"/>
              <a:cs typeface="+mn-cs"/>
            </a:defRPr>
          </a:pPr>
          <a:endParaRPr lang="en-US"/>
        </a:p>
      </c:txPr>
    </c:title>
    <c:autoTitleDeleted val="0"/>
    <c:plotArea>
      <c:layout/>
      <c:barChart>
        <c:barDir val="col"/>
        <c:grouping val="clustered"/>
        <c:varyColors val="0"/>
        <c:ser>
          <c:idx val="0"/>
          <c:order val="0"/>
          <c:tx>
            <c:strRef>
              <c:f>'Premium dist'!$B$6</c:f>
              <c:strCache>
                <c:ptCount val="1"/>
                <c:pt idx="0">
                  <c:v>Q1</c:v>
                </c:pt>
              </c:strCache>
            </c:strRef>
          </c:tx>
          <c:spPr>
            <a:solidFill>
              <a:srgbClr val="00206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Trebuchet MS" panose="020B0603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'Premium dist'!$C$5:$S$5</c:f>
              <c:strCache>
                <c:ptCount val="4"/>
                <c:pt idx="0">
                  <c:v>2020-21</c:v>
                </c:pt>
                <c:pt idx="1">
                  <c:v>2019-20</c:v>
                </c:pt>
                <c:pt idx="2">
                  <c:v>2018-19</c:v>
                </c:pt>
                <c:pt idx="3">
                  <c:v>2017-18</c:v>
                </c:pt>
              </c:strCache>
            </c:strRef>
          </c:cat>
          <c:val>
            <c:numRef>
              <c:f>'Premium dist'!$C$6:$S$6</c:f>
              <c:numCache>
                <c:formatCode>0%</c:formatCode>
                <c:ptCount val="4"/>
                <c:pt idx="0">
                  <c:v>0.20560363221504907</c:v>
                </c:pt>
                <c:pt idx="1">
                  <c:v>0.19729623588125325</c:v>
                </c:pt>
                <c:pt idx="2">
                  <c:v>0.24256978618550121</c:v>
                </c:pt>
                <c:pt idx="3">
                  <c:v>0.17452283844522729</c:v>
                </c:pt>
              </c:numCache>
            </c:numRef>
          </c:val>
          <c:extLst>
            <c:ext xmlns:c16="http://schemas.microsoft.com/office/drawing/2014/chart" uri="{C3380CC4-5D6E-409C-BE32-E72D297353CC}">
              <c16:uniqueId val="{00000000-6FD0-46B8-9C4F-1CA9E0F1F0FF}"/>
            </c:ext>
          </c:extLst>
        </c:ser>
        <c:ser>
          <c:idx val="1"/>
          <c:order val="1"/>
          <c:tx>
            <c:strRef>
              <c:f>'Premium dist'!$B$7</c:f>
              <c:strCache>
                <c:ptCount val="1"/>
                <c:pt idx="0">
                  <c:v>Q2</c:v>
                </c:pt>
              </c:strCache>
            </c:strRef>
          </c:tx>
          <c:spPr>
            <a:solidFill>
              <a:srgbClr val="1C5C88"/>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Trebuchet MS" panose="020B0603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'Premium dist'!$C$5:$S$5</c:f>
              <c:strCache>
                <c:ptCount val="4"/>
                <c:pt idx="0">
                  <c:v>2020-21</c:v>
                </c:pt>
                <c:pt idx="1">
                  <c:v>2019-20</c:v>
                </c:pt>
                <c:pt idx="2">
                  <c:v>2018-19</c:v>
                </c:pt>
                <c:pt idx="3">
                  <c:v>2017-18</c:v>
                </c:pt>
              </c:strCache>
            </c:strRef>
          </c:cat>
          <c:val>
            <c:numRef>
              <c:f>'Premium dist'!$C$7:$S$7</c:f>
              <c:numCache>
                <c:formatCode>0%</c:formatCode>
                <c:ptCount val="4"/>
                <c:pt idx="0">
                  <c:v>0.29127598865356902</c:v>
                </c:pt>
                <c:pt idx="1">
                  <c:v>0.23371220821852084</c:v>
                </c:pt>
                <c:pt idx="2">
                  <c:v>0.15191310729784957</c:v>
                </c:pt>
                <c:pt idx="3">
                  <c:v>0.20908510308180994</c:v>
                </c:pt>
              </c:numCache>
            </c:numRef>
          </c:val>
          <c:extLst>
            <c:ext xmlns:c16="http://schemas.microsoft.com/office/drawing/2014/chart" uri="{C3380CC4-5D6E-409C-BE32-E72D297353CC}">
              <c16:uniqueId val="{00000001-6FD0-46B8-9C4F-1CA9E0F1F0FF}"/>
            </c:ext>
          </c:extLst>
        </c:ser>
        <c:ser>
          <c:idx val="2"/>
          <c:order val="2"/>
          <c:tx>
            <c:strRef>
              <c:f>'Premium dist'!$B$8</c:f>
              <c:strCache>
                <c:ptCount val="1"/>
                <c:pt idx="0">
                  <c:v>Q3</c:v>
                </c:pt>
              </c:strCache>
            </c:strRef>
          </c:tx>
          <c:spPr>
            <a:solidFill>
              <a:srgbClr val="0070C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Trebuchet MS" panose="020B0603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'Premium dist'!$C$5:$S$5</c:f>
              <c:strCache>
                <c:ptCount val="4"/>
                <c:pt idx="0">
                  <c:v>2020-21</c:v>
                </c:pt>
                <c:pt idx="1">
                  <c:v>2019-20</c:v>
                </c:pt>
                <c:pt idx="2">
                  <c:v>2018-19</c:v>
                </c:pt>
                <c:pt idx="3">
                  <c:v>2017-18</c:v>
                </c:pt>
              </c:strCache>
            </c:strRef>
          </c:cat>
          <c:val>
            <c:numRef>
              <c:f>'Premium dist'!$C$8:$S$8</c:f>
              <c:numCache>
                <c:formatCode>0%</c:formatCode>
                <c:ptCount val="4"/>
                <c:pt idx="0">
                  <c:v>0.17732475777746332</c:v>
                </c:pt>
                <c:pt idx="1">
                  <c:v>0.25275588417084721</c:v>
                </c:pt>
                <c:pt idx="2">
                  <c:v>0.24975518992329443</c:v>
                </c:pt>
                <c:pt idx="3">
                  <c:v>0.23930423236195111</c:v>
                </c:pt>
              </c:numCache>
            </c:numRef>
          </c:val>
          <c:extLst>
            <c:ext xmlns:c16="http://schemas.microsoft.com/office/drawing/2014/chart" uri="{C3380CC4-5D6E-409C-BE32-E72D297353CC}">
              <c16:uniqueId val="{00000002-6FD0-46B8-9C4F-1CA9E0F1F0FF}"/>
            </c:ext>
          </c:extLst>
        </c:ser>
        <c:ser>
          <c:idx val="3"/>
          <c:order val="3"/>
          <c:tx>
            <c:strRef>
              <c:f>'Premium dist'!$B$9</c:f>
              <c:strCache>
                <c:ptCount val="1"/>
                <c:pt idx="0">
                  <c:v>Q4</c:v>
                </c:pt>
              </c:strCache>
            </c:strRef>
          </c:tx>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Trebuchet MS" panose="020B0603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'Premium dist'!$C$5:$S$5</c:f>
              <c:strCache>
                <c:ptCount val="4"/>
                <c:pt idx="0">
                  <c:v>2020-21</c:v>
                </c:pt>
                <c:pt idx="1">
                  <c:v>2019-20</c:v>
                </c:pt>
                <c:pt idx="2">
                  <c:v>2018-19</c:v>
                </c:pt>
                <c:pt idx="3">
                  <c:v>2017-18</c:v>
                </c:pt>
              </c:strCache>
            </c:strRef>
          </c:cat>
          <c:val>
            <c:numRef>
              <c:f>'Premium dist'!$C$9:$S$9</c:f>
              <c:numCache>
                <c:formatCode>0%</c:formatCode>
                <c:ptCount val="4"/>
                <c:pt idx="0">
                  <c:v>0.3257956213539186</c:v>
                </c:pt>
                <c:pt idx="1">
                  <c:v>0.31623567172937872</c:v>
                </c:pt>
                <c:pt idx="2">
                  <c:v>0.35576191659335482</c:v>
                </c:pt>
                <c:pt idx="3">
                  <c:v>0.37708782611101166</c:v>
                </c:pt>
              </c:numCache>
            </c:numRef>
          </c:val>
          <c:extLst>
            <c:ext xmlns:c16="http://schemas.microsoft.com/office/drawing/2014/chart" uri="{C3380CC4-5D6E-409C-BE32-E72D297353CC}">
              <c16:uniqueId val="{00000003-6FD0-46B8-9C4F-1CA9E0F1F0FF}"/>
            </c:ext>
          </c:extLst>
        </c:ser>
        <c:dLbls>
          <c:showLegendKey val="0"/>
          <c:showVal val="0"/>
          <c:showCatName val="0"/>
          <c:showSerName val="0"/>
          <c:showPercent val="0"/>
          <c:showBubbleSize val="0"/>
        </c:dLbls>
        <c:gapWidth val="100"/>
        <c:overlap val="-24"/>
        <c:axId val="936683472"/>
        <c:axId val="936685768"/>
      </c:barChart>
      <c:catAx>
        <c:axId val="936683472"/>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rebuchet MS" panose="020B0603020202020204" pitchFamily="34" charset="0"/>
                <a:ea typeface="+mn-ea"/>
                <a:cs typeface="+mn-cs"/>
              </a:defRPr>
            </a:pPr>
            <a:endParaRPr lang="en-US"/>
          </a:p>
        </c:txPr>
        <c:crossAx val="936685768"/>
        <c:crosses val="autoZero"/>
        <c:auto val="1"/>
        <c:lblAlgn val="ctr"/>
        <c:lblOffset val="100"/>
        <c:noMultiLvlLbl val="0"/>
      </c:catAx>
      <c:valAx>
        <c:axId val="936685768"/>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rebuchet MS" panose="020B0603020202020204" pitchFamily="34" charset="0"/>
                <a:ea typeface="+mn-ea"/>
                <a:cs typeface="+mn-cs"/>
              </a:defRPr>
            </a:pPr>
            <a:endParaRPr lang="en-US"/>
          </a:p>
        </c:txPr>
        <c:crossAx val="9366834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Trebuchet MS" panose="020B0603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r>
              <a:rPr lang="en-US" sz="1400" dirty="0">
                <a:latin typeface="Trebuchet MS" panose="020B0603020202020204" pitchFamily="34" charset="0"/>
              </a:rPr>
              <a:t>Difference in UPR</a:t>
            </a:r>
          </a:p>
        </c:rich>
      </c:tx>
      <c:layout>
        <c:manualLayout>
          <c:xMode val="edge"/>
          <c:yMode val="edge"/>
          <c:x val="0.26321377105908067"/>
          <c:y val="1.5625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endParaRPr lang="en-US"/>
        </a:p>
      </c:txPr>
    </c:title>
    <c:autoTitleDeleted val="0"/>
    <c:plotArea>
      <c:layout>
        <c:manualLayout>
          <c:layoutTarget val="inner"/>
          <c:xMode val="edge"/>
          <c:yMode val="edge"/>
          <c:x val="0.10326042460934513"/>
          <c:y val="3.619791666666667E-2"/>
          <c:w val="0.58627126376032912"/>
          <c:h val="0.77736111111111106"/>
        </c:manualLayout>
      </c:layout>
      <c:barChart>
        <c:barDir val="col"/>
        <c:grouping val="clustered"/>
        <c:varyColors val="0"/>
        <c:ser>
          <c:idx val="0"/>
          <c:order val="0"/>
          <c:tx>
            <c:v>Difference in UPR</c:v>
          </c:tx>
          <c:spPr>
            <a:solidFill>
              <a:srgbClr val="00B0F0"/>
            </a:solidFill>
            <a:ln>
              <a:noFill/>
            </a:ln>
            <a:effectLst>
              <a:outerShdw blurRad="40000" dist="23000" dir="5400000" rotWithShape="0">
                <a:srgbClr val="000000">
                  <a:alpha val="35000"/>
                </a:srgbClr>
              </a:outerShdw>
            </a:effectLst>
          </c:spPr>
          <c:invertIfNegative val="0"/>
          <c:cat>
            <c:numRef>
              <c:f>'Premium Calculation'!$B$15:$Q$15</c:f>
              <c:numCache>
                <c:formatCode>mmm\-yy</c:formatCode>
                <c:ptCount val="12"/>
                <c:pt idx="0">
                  <c:v>43252</c:v>
                </c:pt>
                <c:pt idx="1">
                  <c:v>43344</c:v>
                </c:pt>
                <c:pt idx="2">
                  <c:v>43435</c:v>
                </c:pt>
                <c:pt idx="3">
                  <c:v>43525</c:v>
                </c:pt>
                <c:pt idx="4">
                  <c:v>43617</c:v>
                </c:pt>
                <c:pt idx="5">
                  <c:v>43709</c:v>
                </c:pt>
                <c:pt idx="6">
                  <c:v>43800</c:v>
                </c:pt>
                <c:pt idx="7">
                  <c:v>43891</c:v>
                </c:pt>
                <c:pt idx="8">
                  <c:v>43983</c:v>
                </c:pt>
                <c:pt idx="9">
                  <c:v>44075</c:v>
                </c:pt>
                <c:pt idx="10">
                  <c:v>44166</c:v>
                </c:pt>
                <c:pt idx="11">
                  <c:v>44256</c:v>
                </c:pt>
              </c:numCache>
            </c:numRef>
          </c:cat>
          <c:val>
            <c:numRef>
              <c:f>'Premium Calculation'!$B$51:$Q$51</c:f>
              <c:numCache>
                <c:formatCode>_(* #,##0.00_);_(* \(#,##0.00\);_(* "-"??_);_(@_)</c:formatCode>
                <c:ptCount val="12"/>
                <c:pt idx="0">
                  <c:v>-2268.0337500000005</c:v>
                </c:pt>
                <c:pt idx="1">
                  <c:v>-3023.1375000000016</c:v>
                </c:pt>
                <c:pt idx="2">
                  <c:v>-2362.5821408125794</c:v>
                </c:pt>
                <c:pt idx="3">
                  <c:v>-575.00720134229232</c:v>
                </c:pt>
                <c:pt idx="4">
                  <c:v>-581.27170805483547</c:v>
                </c:pt>
                <c:pt idx="5">
                  <c:v>-320.03914443546819</c:v>
                </c:pt>
                <c:pt idx="6">
                  <c:v>269.71708968469284</c:v>
                </c:pt>
                <c:pt idx="7">
                  <c:v>-21.156922311565722</c:v>
                </c:pt>
                <c:pt idx="8">
                  <c:v>-168.44979549168966</c:v>
                </c:pt>
                <c:pt idx="9">
                  <c:v>-617.87705804785219</c:v>
                </c:pt>
                <c:pt idx="10">
                  <c:v>-413.35519668616325</c:v>
                </c:pt>
                <c:pt idx="11">
                  <c:v>-371.4003707402444</c:v>
                </c:pt>
              </c:numCache>
            </c:numRef>
          </c:val>
          <c:extLst>
            <c:ext xmlns:c16="http://schemas.microsoft.com/office/drawing/2014/chart" uri="{C3380CC4-5D6E-409C-BE32-E72D297353CC}">
              <c16:uniqueId val="{00000000-70C8-4E99-B578-AE395C20E2FE}"/>
            </c:ext>
          </c:extLst>
        </c:ser>
        <c:dLbls>
          <c:showLegendKey val="0"/>
          <c:showVal val="0"/>
          <c:showCatName val="0"/>
          <c:showSerName val="0"/>
          <c:showPercent val="0"/>
          <c:showBubbleSize val="0"/>
        </c:dLbls>
        <c:gapWidth val="40"/>
        <c:axId val="506565288"/>
        <c:axId val="506565616"/>
      </c:barChart>
      <c:lineChart>
        <c:grouping val="standard"/>
        <c:varyColors val="0"/>
        <c:ser>
          <c:idx val="1"/>
          <c:order val="1"/>
          <c:tx>
            <c:v>Written Premium</c:v>
          </c:tx>
          <c:spPr>
            <a:ln w="31750" cap="rnd">
              <a:solidFill>
                <a:schemeClr val="accent2"/>
              </a:solidFill>
              <a:round/>
            </a:ln>
            <a:effectLst>
              <a:outerShdw blurRad="40000" dist="23000" dir="5400000" rotWithShape="0">
                <a:srgbClr val="000000">
                  <a:alpha val="35000"/>
                </a:srgbClr>
              </a:outerShdw>
            </a:effectLst>
          </c:spPr>
          <c:marker>
            <c:symbol val="none"/>
          </c:marker>
          <c:trendline>
            <c:spPr>
              <a:ln w="19050" cap="rnd">
                <a:solidFill>
                  <a:schemeClr val="accent2"/>
                </a:solidFill>
                <a:prstDash val="sysDash"/>
              </a:ln>
              <a:effectLst/>
            </c:spPr>
            <c:trendlineType val="linear"/>
            <c:dispRSqr val="0"/>
            <c:dispEq val="0"/>
          </c:trendline>
          <c:cat>
            <c:numRef>
              <c:f>'Premium Calculation'!$B$15:$Q$15</c:f>
              <c:numCache>
                <c:formatCode>mmm\-yy</c:formatCode>
                <c:ptCount val="12"/>
                <c:pt idx="0">
                  <c:v>43252</c:v>
                </c:pt>
                <c:pt idx="1">
                  <c:v>43344</c:v>
                </c:pt>
                <c:pt idx="2">
                  <c:v>43435</c:v>
                </c:pt>
                <c:pt idx="3">
                  <c:v>43525</c:v>
                </c:pt>
                <c:pt idx="4">
                  <c:v>43617</c:v>
                </c:pt>
                <c:pt idx="5">
                  <c:v>43709</c:v>
                </c:pt>
                <c:pt idx="6">
                  <c:v>43800</c:v>
                </c:pt>
                <c:pt idx="7">
                  <c:v>43891</c:v>
                </c:pt>
                <c:pt idx="8">
                  <c:v>43983</c:v>
                </c:pt>
                <c:pt idx="9">
                  <c:v>44075</c:v>
                </c:pt>
                <c:pt idx="10">
                  <c:v>44166</c:v>
                </c:pt>
                <c:pt idx="11">
                  <c:v>44256</c:v>
                </c:pt>
              </c:numCache>
            </c:numRef>
          </c:cat>
          <c:val>
            <c:numRef>
              <c:f>'Premium Calculation'!$B$16:$Q$16</c:f>
              <c:numCache>
                <c:formatCode>_(* #,##0_);_(* \(#,##0\);_(* "-"??_);_(@_)</c:formatCode>
                <c:ptCount val="12"/>
                <c:pt idx="0">
                  <c:v>6048.09</c:v>
                </c:pt>
                <c:pt idx="1">
                  <c:v>6045.67</c:v>
                </c:pt>
                <c:pt idx="2">
                  <c:v>6301.0257088335402</c:v>
                </c:pt>
                <c:pt idx="3">
                  <c:v>7496.323967301596</c:v>
                </c:pt>
                <c:pt idx="4">
                  <c:v>7197.2951353235421</c:v>
                </c:pt>
                <c:pt idx="5">
                  <c:v>7254.1397046541442</c:v>
                </c:pt>
                <c:pt idx="6">
                  <c:v>6758.1302050322229</c:v>
                </c:pt>
                <c:pt idx="7">
                  <c:v>7419.0500946950378</c:v>
                </c:pt>
                <c:pt idx="8">
                  <c:v>7483.0325294110535</c:v>
                </c:pt>
                <c:pt idx="9">
                  <c:v>8384.4748815878265</c:v>
                </c:pt>
                <c:pt idx="10">
                  <c:v>8220.8498351325525</c:v>
                </c:pt>
                <c:pt idx="11">
                  <c:v>8527.9752002034656</c:v>
                </c:pt>
              </c:numCache>
            </c:numRef>
          </c:val>
          <c:smooth val="0"/>
          <c:extLst>
            <c:ext xmlns:c16="http://schemas.microsoft.com/office/drawing/2014/chart" uri="{C3380CC4-5D6E-409C-BE32-E72D297353CC}">
              <c16:uniqueId val="{00000002-70C8-4E99-B578-AE395C20E2FE}"/>
            </c:ext>
          </c:extLst>
        </c:ser>
        <c:dLbls>
          <c:showLegendKey val="0"/>
          <c:showVal val="0"/>
          <c:showCatName val="0"/>
          <c:showSerName val="0"/>
          <c:showPercent val="0"/>
          <c:showBubbleSize val="0"/>
        </c:dLbls>
        <c:marker val="1"/>
        <c:smooth val="0"/>
        <c:axId val="933958696"/>
        <c:axId val="933973456"/>
      </c:lineChart>
      <c:catAx>
        <c:axId val="506565288"/>
        <c:scaling>
          <c:orientation val="minMax"/>
        </c:scaling>
        <c:delete val="0"/>
        <c:axPos val="b"/>
        <c:numFmt formatCode="mmm\-yy" sourceLinked="1"/>
        <c:majorTickMark val="none"/>
        <c:minorTickMark val="none"/>
        <c:tickLblPos val="low"/>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2"/>
                </a:solidFill>
                <a:latin typeface="Trebuchet MS" panose="020B0603020202020204" pitchFamily="34" charset="0"/>
                <a:ea typeface="+mn-ea"/>
                <a:cs typeface="+mn-cs"/>
              </a:defRPr>
            </a:pPr>
            <a:endParaRPr lang="en-US"/>
          </a:p>
        </c:txPr>
        <c:crossAx val="506565616"/>
        <c:crosses val="autoZero"/>
        <c:auto val="0"/>
        <c:lblAlgn val="ctr"/>
        <c:lblOffset val="100"/>
        <c:tickLblSkip val="1"/>
        <c:noMultiLvlLbl val="0"/>
      </c:catAx>
      <c:valAx>
        <c:axId val="506565616"/>
        <c:scaling>
          <c:orientation val="minMax"/>
        </c:scaling>
        <c:delete val="0"/>
        <c:axPos val="l"/>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2"/>
                </a:solidFill>
                <a:latin typeface="Trebuchet MS" panose="020B0603020202020204" pitchFamily="34" charset="0"/>
                <a:ea typeface="+mn-ea"/>
                <a:cs typeface="+mn-cs"/>
              </a:defRPr>
            </a:pPr>
            <a:endParaRPr lang="en-US"/>
          </a:p>
        </c:txPr>
        <c:crossAx val="506565288"/>
        <c:crosses val="autoZero"/>
        <c:crossBetween val="between"/>
        <c:majorUnit val="1000"/>
      </c:valAx>
      <c:valAx>
        <c:axId val="933973456"/>
        <c:scaling>
          <c:orientation val="minMax"/>
          <c:max val="10000"/>
        </c:scaling>
        <c:delete val="0"/>
        <c:axPos val="r"/>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2"/>
                </a:solidFill>
                <a:latin typeface="Trebuchet MS" panose="020B0603020202020204" pitchFamily="34" charset="0"/>
                <a:ea typeface="+mn-ea"/>
                <a:cs typeface="+mn-cs"/>
              </a:defRPr>
            </a:pPr>
            <a:endParaRPr lang="en-US"/>
          </a:p>
        </c:txPr>
        <c:crossAx val="933958696"/>
        <c:crosses val="max"/>
        <c:crossBetween val="between"/>
      </c:valAx>
      <c:dateAx>
        <c:axId val="933958696"/>
        <c:scaling>
          <c:orientation val="minMax"/>
        </c:scaling>
        <c:delete val="1"/>
        <c:axPos val="b"/>
        <c:numFmt formatCode="mmm\-yy" sourceLinked="1"/>
        <c:majorTickMark val="out"/>
        <c:minorTickMark val="none"/>
        <c:tickLblPos val="nextTo"/>
        <c:crossAx val="933973456"/>
        <c:crosses val="autoZero"/>
        <c:auto val="1"/>
        <c:lblOffset val="100"/>
        <c:baseTimeUnit val="months"/>
      </c:dateAx>
      <c:spPr>
        <a:noFill/>
        <a:ln>
          <a:noFill/>
        </a:ln>
        <a:effectLst/>
      </c:spPr>
    </c:plotArea>
    <c:legend>
      <c:legendPos val="r"/>
      <c:layout>
        <c:manualLayout>
          <c:xMode val="edge"/>
          <c:yMode val="edge"/>
          <c:x val="0.77246059598851646"/>
          <c:y val="0.26097030839895013"/>
          <c:w val="0.21617576595319821"/>
          <c:h val="0.5175381397637796"/>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2"/>
              </a:solidFill>
              <a:latin typeface="Trebuchet MS" panose="020B0603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r>
              <a:rPr lang="en-US" sz="1400" dirty="0">
                <a:latin typeface="Trebuchet MS" panose="020B0603020202020204" pitchFamily="34" charset="0"/>
              </a:rPr>
              <a:t>Difference in Earned Premium</a:t>
            </a:r>
          </a:p>
        </c:rich>
      </c:tx>
      <c:layout>
        <c:manualLayout>
          <c:xMode val="edge"/>
          <c:yMode val="edge"/>
          <c:x val="0.24499999999999997"/>
          <c:y val="2.3809523809523808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endParaRPr lang="en-US"/>
        </a:p>
      </c:txPr>
    </c:title>
    <c:autoTitleDeleted val="0"/>
    <c:plotArea>
      <c:layout>
        <c:manualLayout>
          <c:layoutTarget val="inner"/>
          <c:xMode val="edge"/>
          <c:yMode val="edge"/>
          <c:x val="0.10786728582004172"/>
          <c:y val="3.3095238095238094E-2"/>
          <c:w val="0.60165491668192628"/>
          <c:h val="0.77736111111111106"/>
        </c:manualLayout>
      </c:layout>
      <c:barChart>
        <c:barDir val="col"/>
        <c:grouping val="clustered"/>
        <c:varyColors val="0"/>
        <c:ser>
          <c:idx val="0"/>
          <c:order val="0"/>
          <c:tx>
            <c:v>Difference in Earned Premium</c:v>
          </c:tx>
          <c:spPr>
            <a:solidFill>
              <a:srgbClr val="00B0F0"/>
            </a:solidFill>
            <a:ln>
              <a:noFill/>
            </a:ln>
            <a:effectLst>
              <a:outerShdw blurRad="40000" dist="23000" dir="5400000" rotWithShape="0">
                <a:srgbClr val="000000">
                  <a:alpha val="35000"/>
                </a:srgbClr>
              </a:outerShdw>
            </a:effectLst>
          </c:spPr>
          <c:invertIfNegative val="0"/>
          <c:cat>
            <c:numRef>
              <c:f>'Premium Calculation'!$B$19:$Q$19</c:f>
              <c:numCache>
                <c:formatCode>mmm\-yy</c:formatCode>
                <c:ptCount val="12"/>
                <c:pt idx="0">
                  <c:v>43252</c:v>
                </c:pt>
                <c:pt idx="1">
                  <c:v>43344</c:v>
                </c:pt>
                <c:pt idx="2">
                  <c:v>43435</c:v>
                </c:pt>
                <c:pt idx="3">
                  <c:v>43525</c:v>
                </c:pt>
                <c:pt idx="4">
                  <c:v>43617</c:v>
                </c:pt>
                <c:pt idx="5">
                  <c:v>43709</c:v>
                </c:pt>
                <c:pt idx="6">
                  <c:v>43800</c:v>
                </c:pt>
                <c:pt idx="7">
                  <c:v>43891</c:v>
                </c:pt>
                <c:pt idx="8">
                  <c:v>43983</c:v>
                </c:pt>
                <c:pt idx="9">
                  <c:v>44075</c:v>
                </c:pt>
                <c:pt idx="10">
                  <c:v>44166</c:v>
                </c:pt>
                <c:pt idx="11">
                  <c:v>44256</c:v>
                </c:pt>
              </c:numCache>
            </c:numRef>
          </c:cat>
          <c:val>
            <c:numRef>
              <c:f>'Premium Calculation'!$B$60:$Q$60</c:f>
              <c:numCache>
                <c:formatCode>_(* #,##0.00_);_(* \(#,##0.00\);_(* "-"??_);_(@_)</c:formatCode>
                <c:ptCount val="12"/>
                <c:pt idx="0">
                  <c:v>2268.0337500000001</c:v>
                </c:pt>
                <c:pt idx="1">
                  <c:v>755.10375000000022</c:v>
                </c:pt>
                <c:pt idx="2">
                  <c:v>-660.55535918742316</c:v>
                </c:pt>
                <c:pt idx="3">
                  <c:v>-1787.5749394702889</c:v>
                </c:pt>
                <c:pt idx="4">
                  <c:v>6.2645067125413334</c:v>
                </c:pt>
                <c:pt idx="5">
                  <c:v>-261.23256361936274</c:v>
                </c:pt>
                <c:pt idx="6">
                  <c:v>-589.75623412016103</c:v>
                </c:pt>
                <c:pt idx="7">
                  <c:v>290.87401199626038</c:v>
                </c:pt>
                <c:pt idx="8">
                  <c:v>147.29287318012393</c:v>
                </c:pt>
                <c:pt idx="9">
                  <c:v>449.42726255616071</c:v>
                </c:pt>
                <c:pt idx="10">
                  <c:v>-204.52186136168984</c:v>
                </c:pt>
                <c:pt idx="11">
                  <c:v>-41.954825945917037</c:v>
                </c:pt>
              </c:numCache>
            </c:numRef>
          </c:val>
          <c:extLst>
            <c:ext xmlns:c16="http://schemas.microsoft.com/office/drawing/2014/chart" uri="{C3380CC4-5D6E-409C-BE32-E72D297353CC}">
              <c16:uniqueId val="{00000000-7A5D-42B8-8D30-F7672B22748D}"/>
            </c:ext>
          </c:extLst>
        </c:ser>
        <c:dLbls>
          <c:showLegendKey val="0"/>
          <c:showVal val="0"/>
          <c:showCatName val="0"/>
          <c:showSerName val="0"/>
          <c:showPercent val="0"/>
          <c:showBubbleSize val="0"/>
        </c:dLbls>
        <c:gapWidth val="40"/>
        <c:axId val="506565288"/>
        <c:axId val="506565616"/>
      </c:barChart>
      <c:lineChart>
        <c:grouping val="standard"/>
        <c:varyColors val="0"/>
        <c:ser>
          <c:idx val="1"/>
          <c:order val="1"/>
          <c:tx>
            <c:v>Written Premium</c:v>
          </c:tx>
          <c:spPr>
            <a:ln w="31750" cap="rnd">
              <a:solidFill>
                <a:schemeClr val="accent2"/>
              </a:solidFill>
              <a:round/>
            </a:ln>
            <a:effectLst>
              <a:outerShdw blurRad="40000" dist="23000" dir="5400000" rotWithShape="0">
                <a:srgbClr val="000000">
                  <a:alpha val="35000"/>
                </a:srgbClr>
              </a:outerShdw>
            </a:effectLst>
          </c:spPr>
          <c:marker>
            <c:symbol val="none"/>
          </c:marker>
          <c:trendline>
            <c:spPr>
              <a:ln w="19050" cap="rnd">
                <a:solidFill>
                  <a:schemeClr val="accent2"/>
                </a:solidFill>
                <a:prstDash val="sysDash"/>
              </a:ln>
              <a:effectLst/>
            </c:spPr>
            <c:trendlineType val="linear"/>
            <c:dispRSqr val="0"/>
            <c:dispEq val="0"/>
          </c:trendline>
          <c:cat>
            <c:numRef>
              <c:f>'Premium Calculation'!$B$19:$Q$19</c:f>
              <c:numCache>
                <c:formatCode>mmm\-yy</c:formatCode>
                <c:ptCount val="12"/>
                <c:pt idx="0">
                  <c:v>43252</c:v>
                </c:pt>
                <c:pt idx="1">
                  <c:v>43344</c:v>
                </c:pt>
                <c:pt idx="2">
                  <c:v>43435</c:v>
                </c:pt>
                <c:pt idx="3">
                  <c:v>43525</c:v>
                </c:pt>
                <c:pt idx="4">
                  <c:v>43617</c:v>
                </c:pt>
                <c:pt idx="5">
                  <c:v>43709</c:v>
                </c:pt>
                <c:pt idx="6">
                  <c:v>43800</c:v>
                </c:pt>
                <c:pt idx="7">
                  <c:v>43891</c:v>
                </c:pt>
                <c:pt idx="8">
                  <c:v>43983</c:v>
                </c:pt>
                <c:pt idx="9">
                  <c:v>44075</c:v>
                </c:pt>
                <c:pt idx="10">
                  <c:v>44166</c:v>
                </c:pt>
                <c:pt idx="11">
                  <c:v>44256</c:v>
                </c:pt>
              </c:numCache>
            </c:numRef>
          </c:cat>
          <c:val>
            <c:numRef>
              <c:f>'Premium Calculation'!$B$16:$Q$16</c:f>
              <c:numCache>
                <c:formatCode>_(* #,##0_);_(* \(#,##0\);_(* "-"??_);_(@_)</c:formatCode>
                <c:ptCount val="12"/>
                <c:pt idx="0">
                  <c:v>6048.09</c:v>
                </c:pt>
                <c:pt idx="1">
                  <c:v>6045.67</c:v>
                </c:pt>
                <c:pt idx="2">
                  <c:v>6301.0257088335402</c:v>
                </c:pt>
                <c:pt idx="3">
                  <c:v>7496.323967301596</c:v>
                </c:pt>
                <c:pt idx="4">
                  <c:v>7197.2951353235421</c:v>
                </c:pt>
                <c:pt idx="5">
                  <c:v>7254.1397046541442</c:v>
                </c:pt>
                <c:pt idx="6">
                  <c:v>6758.1302050322229</c:v>
                </c:pt>
                <c:pt idx="7">
                  <c:v>7419.0500946950378</c:v>
                </c:pt>
                <c:pt idx="8">
                  <c:v>7483.0325294110535</c:v>
                </c:pt>
                <c:pt idx="9">
                  <c:v>8384.4748815878265</c:v>
                </c:pt>
                <c:pt idx="10">
                  <c:v>8220.8498351325525</c:v>
                </c:pt>
                <c:pt idx="11">
                  <c:v>8527.9752002034656</c:v>
                </c:pt>
              </c:numCache>
            </c:numRef>
          </c:val>
          <c:smooth val="0"/>
          <c:extLst>
            <c:ext xmlns:c16="http://schemas.microsoft.com/office/drawing/2014/chart" uri="{C3380CC4-5D6E-409C-BE32-E72D297353CC}">
              <c16:uniqueId val="{00000002-7A5D-42B8-8D30-F7672B22748D}"/>
            </c:ext>
          </c:extLst>
        </c:ser>
        <c:dLbls>
          <c:showLegendKey val="0"/>
          <c:showVal val="0"/>
          <c:showCatName val="0"/>
          <c:showSerName val="0"/>
          <c:showPercent val="0"/>
          <c:showBubbleSize val="0"/>
        </c:dLbls>
        <c:marker val="1"/>
        <c:smooth val="0"/>
        <c:axId val="933958696"/>
        <c:axId val="933973456"/>
      </c:lineChart>
      <c:catAx>
        <c:axId val="506565288"/>
        <c:scaling>
          <c:orientation val="minMax"/>
        </c:scaling>
        <c:delete val="0"/>
        <c:axPos val="b"/>
        <c:numFmt formatCode="mmm\-yy" sourceLinked="1"/>
        <c:majorTickMark val="none"/>
        <c:minorTickMark val="none"/>
        <c:tickLblPos val="low"/>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2"/>
                </a:solidFill>
                <a:latin typeface="Trebuchet MS" panose="020B0603020202020204" pitchFamily="34" charset="0"/>
                <a:ea typeface="+mn-ea"/>
                <a:cs typeface="+mn-cs"/>
              </a:defRPr>
            </a:pPr>
            <a:endParaRPr lang="en-US"/>
          </a:p>
        </c:txPr>
        <c:crossAx val="506565616"/>
        <c:crosses val="autoZero"/>
        <c:auto val="0"/>
        <c:lblAlgn val="ctr"/>
        <c:lblOffset val="100"/>
        <c:noMultiLvlLbl val="0"/>
      </c:catAx>
      <c:valAx>
        <c:axId val="506565616"/>
        <c:scaling>
          <c:orientation val="minMax"/>
          <c:max val="3000"/>
        </c:scaling>
        <c:delete val="0"/>
        <c:axPos val="l"/>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2"/>
                </a:solidFill>
                <a:latin typeface="Trebuchet MS" panose="020B0603020202020204" pitchFamily="34" charset="0"/>
                <a:ea typeface="+mn-ea"/>
                <a:cs typeface="+mn-cs"/>
              </a:defRPr>
            </a:pPr>
            <a:endParaRPr lang="en-US"/>
          </a:p>
        </c:txPr>
        <c:crossAx val="506565288"/>
        <c:crosses val="autoZero"/>
        <c:crossBetween val="between"/>
      </c:valAx>
      <c:valAx>
        <c:axId val="933973456"/>
        <c:scaling>
          <c:orientation val="minMax"/>
          <c:max val="10000"/>
        </c:scaling>
        <c:delete val="0"/>
        <c:axPos val="r"/>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2"/>
                </a:solidFill>
                <a:latin typeface="Trebuchet MS" panose="020B0603020202020204" pitchFamily="34" charset="0"/>
                <a:ea typeface="+mn-ea"/>
                <a:cs typeface="+mn-cs"/>
              </a:defRPr>
            </a:pPr>
            <a:endParaRPr lang="en-US"/>
          </a:p>
        </c:txPr>
        <c:crossAx val="933958696"/>
        <c:crosses val="max"/>
        <c:crossBetween val="between"/>
        <c:majorUnit val="2000"/>
      </c:valAx>
      <c:dateAx>
        <c:axId val="933958696"/>
        <c:scaling>
          <c:orientation val="minMax"/>
        </c:scaling>
        <c:delete val="1"/>
        <c:axPos val="b"/>
        <c:numFmt formatCode="mmm\-yy" sourceLinked="1"/>
        <c:majorTickMark val="out"/>
        <c:minorTickMark val="none"/>
        <c:tickLblPos val="nextTo"/>
        <c:crossAx val="933973456"/>
        <c:crosses val="autoZero"/>
        <c:auto val="1"/>
        <c:lblOffset val="100"/>
        <c:baseTimeUnit val="months"/>
      </c:dateAx>
      <c:spPr>
        <a:noFill/>
        <a:ln>
          <a:noFill/>
        </a:ln>
        <a:effectLst/>
      </c:spPr>
    </c:plotArea>
    <c:legend>
      <c:legendPos val="r"/>
      <c:layout>
        <c:manualLayout>
          <c:xMode val="edge"/>
          <c:yMode val="edge"/>
          <c:x val="0.78233814523184597"/>
          <c:y val="0.21629846269216349"/>
          <c:w val="0.21766190563388879"/>
          <c:h val="0.5892125984251968"/>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2"/>
              </a:solidFill>
              <a:latin typeface="Trebuchet MS" panose="020B0603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r>
              <a:rPr lang="en-US" sz="1400" dirty="0">
                <a:latin typeface="Trebuchet MS" panose="020B0603020202020204" pitchFamily="34" charset="0"/>
              </a:rPr>
              <a:t>Comparison of Incurred Loss Ratio</a:t>
            </a:r>
          </a:p>
        </c:rich>
      </c:tx>
      <c:overlay val="0"/>
      <c:spPr>
        <a:noFill/>
        <a:ln>
          <a:noFill/>
        </a:ln>
        <a:effectLst/>
      </c:spPr>
      <c:txPr>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endParaRPr lang="en-US"/>
        </a:p>
      </c:txPr>
    </c:title>
    <c:autoTitleDeleted val="0"/>
    <c:plotArea>
      <c:layout>
        <c:manualLayout>
          <c:layoutTarget val="inner"/>
          <c:xMode val="edge"/>
          <c:yMode val="edge"/>
          <c:x val="0.13482423460843684"/>
          <c:y val="0.1589013268939008"/>
          <c:w val="0.77643027854562707"/>
          <c:h val="0.62542196823054197"/>
        </c:manualLayout>
      </c:layout>
      <c:barChart>
        <c:barDir val="col"/>
        <c:grouping val="clustered"/>
        <c:varyColors val="0"/>
        <c:ser>
          <c:idx val="0"/>
          <c:order val="0"/>
          <c:tx>
            <c:strRef>
              <c:f>'ILR summary'!$P$3</c:f>
              <c:strCache>
                <c:ptCount val="1"/>
                <c:pt idx="0">
                  <c:v>1/365th EP</c:v>
                </c:pt>
              </c:strCache>
            </c:strRef>
          </c:tx>
          <c:spPr>
            <a:solidFill>
              <a:srgbClr val="002060"/>
            </a:solidFill>
            <a:ln>
              <a:noFill/>
            </a:ln>
            <a:effectLst>
              <a:outerShdw blurRad="40000" dist="23000" dir="5400000" rotWithShape="0">
                <a:srgbClr val="000000">
                  <a:alpha val="35000"/>
                </a:srgbClr>
              </a:outerShdw>
            </a:effectLst>
          </c:spPr>
          <c:invertIfNegative val="0"/>
          <c:cat>
            <c:numRef>
              <c:f>'ILR summary'!$Q$2:$T$2</c:f>
              <c:numCache>
                <c:formatCode>mmm\-yy</c:formatCode>
                <c:ptCount val="4"/>
                <c:pt idx="0">
                  <c:v>43525</c:v>
                </c:pt>
                <c:pt idx="1">
                  <c:v>43891</c:v>
                </c:pt>
                <c:pt idx="2">
                  <c:v>44256</c:v>
                </c:pt>
                <c:pt idx="3">
                  <c:v>44621</c:v>
                </c:pt>
              </c:numCache>
            </c:numRef>
          </c:cat>
          <c:val>
            <c:numRef>
              <c:f>'ILR summary'!$B$3:$E$3</c:f>
              <c:numCache>
                <c:formatCode>_(* #,##0_);_(* \(#,##0\);_(* "-"??_);_(@_)</c:formatCode>
                <c:ptCount val="4"/>
                <c:pt idx="0">
                  <c:v>12370.547636725278</c:v>
                </c:pt>
                <c:pt idx="1">
                  <c:v>27813.712686950767</c:v>
                </c:pt>
                <c:pt idx="2">
                  <c:v>30272.230344591248</c:v>
                </c:pt>
                <c:pt idx="3">
                  <c:v>37154.275652386204</c:v>
                </c:pt>
              </c:numCache>
            </c:numRef>
          </c:val>
          <c:extLst>
            <c:ext xmlns:c16="http://schemas.microsoft.com/office/drawing/2014/chart" uri="{C3380CC4-5D6E-409C-BE32-E72D297353CC}">
              <c16:uniqueId val="{00000000-AA78-497C-B92D-73C0EC3288AF}"/>
            </c:ext>
          </c:extLst>
        </c:ser>
        <c:ser>
          <c:idx val="1"/>
          <c:order val="1"/>
          <c:tx>
            <c:strRef>
              <c:f>'ILR summary'!$P$4</c:f>
              <c:strCache>
                <c:ptCount val="1"/>
                <c:pt idx="0">
                  <c:v>50% EP</c:v>
                </c:pt>
              </c:strCache>
            </c:strRef>
          </c:tx>
          <c:spPr>
            <a:solidFill>
              <a:srgbClr val="1C5C88"/>
            </a:solidFill>
            <a:ln>
              <a:noFill/>
            </a:ln>
            <a:effectLst>
              <a:outerShdw blurRad="40000" dist="23000" dir="5400000" rotWithShape="0">
                <a:srgbClr val="000000">
                  <a:alpha val="35000"/>
                </a:srgbClr>
              </a:outerShdw>
            </a:effectLst>
          </c:spPr>
          <c:invertIfNegative val="0"/>
          <c:cat>
            <c:numRef>
              <c:f>'ILR summary'!$Q$2:$T$2</c:f>
              <c:numCache>
                <c:formatCode>mmm\-yy</c:formatCode>
                <c:ptCount val="4"/>
                <c:pt idx="0">
                  <c:v>43525</c:v>
                </c:pt>
                <c:pt idx="1">
                  <c:v>43891</c:v>
                </c:pt>
                <c:pt idx="2">
                  <c:v>44256</c:v>
                </c:pt>
                <c:pt idx="3">
                  <c:v>44621</c:v>
                </c:pt>
              </c:numCache>
            </c:numRef>
          </c:cat>
          <c:val>
            <c:numRef>
              <c:f>'ILR summary'!$B$4:$E$4</c:f>
              <c:numCache>
                <c:formatCode>_(* #,##0_);_(* \(#,##0\);_(* "-"??_);_(@_)</c:formatCode>
                <c:ptCount val="4"/>
                <c:pt idx="0">
                  <c:v>12945.554838067565</c:v>
                </c:pt>
                <c:pt idx="1">
                  <c:v>27259.862407920042</c:v>
                </c:pt>
                <c:pt idx="2">
                  <c:v>30622.473793019926</c:v>
                </c:pt>
                <c:pt idx="3">
                  <c:v>38076.249320446805</c:v>
                </c:pt>
              </c:numCache>
            </c:numRef>
          </c:val>
          <c:extLst>
            <c:ext xmlns:c16="http://schemas.microsoft.com/office/drawing/2014/chart" uri="{C3380CC4-5D6E-409C-BE32-E72D297353CC}">
              <c16:uniqueId val="{00000001-AA78-497C-B92D-73C0EC3288AF}"/>
            </c:ext>
          </c:extLst>
        </c:ser>
        <c:dLbls>
          <c:showLegendKey val="0"/>
          <c:showVal val="0"/>
          <c:showCatName val="0"/>
          <c:showSerName val="0"/>
          <c:showPercent val="0"/>
          <c:showBubbleSize val="0"/>
        </c:dLbls>
        <c:gapWidth val="219"/>
        <c:overlap val="-27"/>
        <c:axId val="813835936"/>
        <c:axId val="813832000"/>
      </c:barChart>
      <c:lineChart>
        <c:grouping val="standard"/>
        <c:varyColors val="0"/>
        <c:ser>
          <c:idx val="2"/>
          <c:order val="2"/>
          <c:tx>
            <c:strRef>
              <c:f>'ILR summary'!$P$6</c:f>
              <c:strCache>
                <c:ptCount val="1"/>
                <c:pt idx="0">
                  <c:v>ILR using 1/365th</c:v>
                </c:pt>
              </c:strCache>
            </c:strRef>
          </c:tx>
          <c:spPr>
            <a:ln w="31750" cap="rnd">
              <a:solidFill>
                <a:srgbClr val="00B0F0"/>
              </a:solidFill>
              <a:round/>
            </a:ln>
            <a:effectLst>
              <a:outerShdw blurRad="40000" dist="23000" dir="5400000" rotWithShape="0">
                <a:srgbClr val="000000">
                  <a:alpha val="35000"/>
                </a:srgbClr>
              </a:outerShdw>
            </a:effectLst>
          </c:spPr>
          <c:marker>
            <c:symbol val="none"/>
          </c:marker>
          <c:cat>
            <c:numRef>
              <c:f>'ILR summary'!$Q$2:$T$2</c:f>
              <c:numCache>
                <c:formatCode>mmm\-yy</c:formatCode>
                <c:ptCount val="4"/>
                <c:pt idx="0">
                  <c:v>43525</c:v>
                </c:pt>
                <c:pt idx="1">
                  <c:v>43891</c:v>
                </c:pt>
                <c:pt idx="2">
                  <c:v>44256</c:v>
                </c:pt>
                <c:pt idx="3">
                  <c:v>44621</c:v>
                </c:pt>
              </c:numCache>
            </c:numRef>
          </c:cat>
          <c:val>
            <c:numRef>
              <c:f>'ILR summary'!$B$6:$E$6</c:f>
              <c:numCache>
                <c:formatCode>0%</c:formatCode>
                <c:ptCount val="4"/>
                <c:pt idx="0">
                  <c:v>0.75</c:v>
                </c:pt>
                <c:pt idx="1">
                  <c:v>0.75</c:v>
                </c:pt>
                <c:pt idx="2">
                  <c:v>0.75</c:v>
                </c:pt>
                <c:pt idx="3">
                  <c:v>0.75</c:v>
                </c:pt>
              </c:numCache>
            </c:numRef>
          </c:val>
          <c:smooth val="0"/>
          <c:extLst>
            <c:ext xmlns:c16="http://schemas.microsoft.com/office/drawing/2014/chart" uri="{C3380CC4-5D6E-409C-BE32-E72D297353CC}">
              <c16:uniqueId val="{00000002-AA78-497C-B92D-73C0EC3288AF}"/>
            </c:ext>
          </c:extLst>
        </c:ser>
        <c:ser>
          <c:idx val="3"/>
          <c:order val="3"/>
          <c:tx>
            <c:strRef>
              <c:f>'ILR summary'!$A$10</c:f>
              <c:strCache>
                <c:ptCount val="1"/>
                <c:pt idx="0">
                  <c:v>ILR using 50%</c:v>
                </c:pt>
              </c:strCache>
            </c:strRef>
          </c:tx>
          <c:spPr>
            <a:ln w="31750" cap="rnd">
              <a:solidFill>
                <a:srgbClr val="0070C0"/>
              </a:solidFill>
              <a:round/>
            </a:ln>
            <a:effectLst>
              <a:outerShdw blurRad="40000" dist="23000" dir="5400000" rotWithShape="0">
                <a:srgbClr val="000000">
                  <a:alpha val="35000"/>
                </a:srgbClr>
              </a:outerShdw>
            </a:effectLst>
          </c:spPr>
          <c:marker>
            <c:symbol val="none"/>
          </c:marker>
          <c:cat>
            <c:numRef>
              <c:f>'ILR summary'!$Q$2:$T$2</c:f>
              <c:numCache>
                <c:formatCode>mmm\-yy</c:formatCode>
                <c:ptCount val="4"/>
                <c:pt idx="0">
                  <c:v>43525</c:v>
                </c:pt>
                <c:pt idx="1">
                  <c:v>43891</c:v>
                </c:pt>
                <c:pt idx="2">
                  <c:v>44256</c:v>
                </c:pt>
                <c:pt idx="3">
                  <c:v>44621</c:v>
                </c:pt>
              </c:numCache>
            </c:numRef>
          </c:cat>
          <c:val>
            <c:numRef>
              <c:f>'ILR summary'!$B$10:$E$10</c:f>
              <c:numCache>
                <c:formatCode>0%</c:formatCode>
                <c:ptCount val="4"/>
                <c:pt idx="0">
                  <c:v>0.71668698975044542</c:v>
                </c:pt>
                <c:pt idx="1">
                  <c:v>0.76523807064970217</c:v>
                </c:pt>
                <c:pt idx="2">
                  <c:v>0.74142190183271917</c:v>
                </c:pt>
                <c:pt idx="3">
                  <c:v>0.73183959125737397</c:v>
                </c:pt>
              </c:numCache>
            </c:numRef>
          </c:val>
          <c:smooth val="0"/>
          <c:extLst>
            <c:ext xmlns:c16="http://schemas.microsoft.com/office/drawing/2014/chart" uri="{C3380CC4-5D6E-409C-BE32-E72D297353CC}">
              <c16:uniqueId val="{00000003-AA78-497C-B92D-73C0EC3288AF}"/>
            </c:ext>
          </c:extLst>
        </c:ser>
        <c:dLbls>
          <c:showLegendKey val="0"/>
          <c:showVal val="0"/>
          <c:showCatName val="0"/>
          <c:showSerName val="0"/>
          <c:showPercent val="0"/>
          <c:showBubbleSize val="0"/>
        </c:dLbls>
        <c:marker val="1"/>
        <c:smooth val="0"/>
        <c:axId val="813822816"/>
        <c:axId val="813820848"/>
      </c:lineChart>
      <c:catAx>
        <c:axId val="813835936"/>
        <c:scaling>
          <c:orientation val="minMax"/>
        </c:scaling>
        <c:delete val="0"/>
        <c:axPos val="b"/>
        <c:numFmt formatCode="mmm\-yy" sourceLinked="1"/>
        <c:majorTickMark val="out"/>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2"/>
                </a:solidFill>
                <a:latin typeface="Trebuchet MS" panose="020B0603020202020204" pitchFamily="34" charset="0"/>
                <a:ea typeface="+mn-ea"/>
                <a:cs typeface="+mn-cs"/>
              </a:defRPr>
            </a:pPr>
            <a:endParaRPr lang="en-US"/>
          </a:p>
        </c:txPr>
        <c:crossAx val="813832000"/>
        <c:crosses val="autoZero"/>
        <c:auto val="0"/>
        <c:lblAlgn val="ctr"/>
        <c:lblOffset val="100"/>
        <c:noMultiLvlLbl val="0"/>
      </c:catAx>
      <c:valAx>
        <c:axId val="813832000"/>
        <c:scaling>
          <c:orientation val="minMax"/>
        </c:scaling>
        <c:delete val="0"/>
        <c:axPos val="l"/>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2"/>
                </a:solidFill>
                <a:latin typeface="Trebuchet MS" panose="020B0603020202020204" pitchFamily="34" charset="0"/>
                <a:ea typeface="+mn-ea"/>
                <a:cs typeface="+mn-cs"/>
              </a:defRPr>
            </a:pPr>
            <a:endParaRPr lang="en-US"/>
          </a:p>
        </c:txPr>
        <c:crossAx val="813835936"/>
        <c:crosses val="autoZero"/>
        <c:crossBetween val="between"/>
        <c:majorUnit val="10000"/>
      </c:valAx>
      <c:valAx>
        <c:axId val="813820848"/>
        <c:scaling>
          <c:orientation val="minMax"/>
          <c:max val="0.8"/>
        </c:scaling>
        <c:delete val="0"/>
        <c:axPos val="r"/>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2"/>
                </a:solidFill>
                <a:latin typeface="Trebuchet MS" panose="020B0603020202020204" pitchFamily="34" charset="0"/>
                <a:ea typeface="+mn-ea"/>
                <a:cs typeface="+mn-cs"/>
              </a:defRPr>
            </a:pPr>
            <a:endParaRPr lang="en-US"/>
          </a:p>
        </c:txPr>
        <c:crossAx val="813822816"/>
        <c:crosses val="max"/>
        <c:crossBetween val="between"/>
      </c:valAx>
      <c:dateAx>
        <c:axId val="813822816"/>
        <c:scaling>
          <c:orientation val="minMax"/>
        </c:scaling>
        <c:delete val="1"/>
        <c:axPos val="b"/>
        <c:numFmt formatCode="mmm\-yy" sourceLinked="1"/>
        <c:majorTickMark val="out"/>
        <c:minorTickMark val="none"/>
        <c:tickLblPos val="nextTo"/>
        <c:crossAx val="813820848"/>
        <c:crosses val="autoZero"/>
        <c:auto val="1"/>
        <c:lblOffset val="100"/>
        <c:baseTimeUnit val="years"/>
      </c:date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tx2"/>
              </a:solidFill>
              <a:latin typeface="Trebuchet MS" panose="020B0603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r>
              <a:rPr lang="en-US" sz="1400" b="1" i="0" baseline="0" dirty="0">
                <a:effectLst/>
                <a:latin typeface="Trebuchet MS" panose="020B0603020202020204" pitchFamily="34" charset="0"/>
              </a:rPr>
              <a:t>Comparison of Incurred Loss Ratio</a:t>
            </a:r>
            <a:endParaRPr lang="en-US" sz="1400" dirty="0">
              <a:effectLst/>
              <a:latin typeface="Trebuchet MS" panose="020B0603020202020204" pitchFamily="34" charset="0"/>
            </a:endParaRPr>
          </a:p>
        </c:rich>
      </c:tx>
      <c:overlay val="0"/>
      <c:spPr>
        <a:noFill/>
        <a:ln>
          <a:noFill/>
        </a:ln>
        <a:effectLst/>
      </c:spPr>
      <c:txPr>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'ILR summary'!$P$3</c:f>
              <c:strCache>
                <c:ptCount val="1"/>
                <c:pt idx="0">
                  <c:v>1/365th EP</c:v>
                </c:pt>
              </c:strCache>
            </c:strRef>
          </c:tx>
          <c:spPr>
            <a:solidFill>
              <a:srgbClr val="002060"/>
            </a:solidFill>
            <a:ln>
              <a:noFill/>
            </a:ln>
            <a:effectLst>
              <a:outerShdw blurRad="40000" dist="23000" dir="5400000" rotWithShape="0">
                <a:srgbClr val="000000">
                  <a:alpha val="35000"/>
                </a:srgbClr>
              </a:outerShdw>
            </a:effectLst>
          </c:spPr>
          <c:invertIfNegative val="0"/>
          <c:cat>
            <c:numRef>
              <c:f>'ILR summary'!$Q$2:$T$2</c:f>
              <c:numCache>
                <c:formatCode>mmm\-yy</c:formatCode>
                <c:ptCount val="4"/>
                <c:pt idx="0">
                  <c:v>43525</c:v>
                </c:pt>
                <c:pt idx="1">
                  <c:v>43891</c:v>
                </c:pt>
                <c:pt idx="2">
                  <c:v>44256</c:v>
                </c:pt>
                <c:pt idx="3">
                  <c:v>44621</c:v>
                </c:pt>
              </c:numCache>
            </c:numRef>
          </c:cat>
          <c:val>
            <c:numRef>
              <c:f>'ILR summary'!$Q$3:$T$3</c:f>
              <c:numCache>
                <c:formatCode>_(* #,##0_);_(* \(#,##0\);_(* "-"??_);_(@_)</c:formatCode>
                <c:ptCount val="4"/>
                <c:pt idx="0">
                  <c:v>12370.547636725278</c:v>
                </c:pt>
                <c:pt idx="1">
                  <c:v>27813.712686950767</c:v>
                </c:pt>
                <c:pt idx="2">
                  <c:v>30272.230344591248</c:v>
                </c:pt>
                <c:pt idx="3">
                  <c:v>30743.370295633238</c:v>
                </c:pt>
              </c:numCache>
            </c:numRef>
          </c:val>
          <c:extLst>
            <c:ext xmlns:c16="http://schemas.microsoft.com/office/drawing/2014/chart" uri="{C3380CC4-5D6E-409C-BE32-E72D297353CC}">
              <c16:uniqueId val="{00000000-D3DD-4140-8F96-FCE24CDB234E}"/>
            </c:ext>
          </c:extLst>
        </c:ser>
        <c:ser>
          <c:idx val="1"/>
          <c:order val="1"/>
          <c:tx>
            <c:strRef>
              <c:f>'ILR summary'!$P$4</c:f>
              <c:strCache>
                <c:ptCount val="1"/>
                <c:pt idx="0">
                  <c:v>50% EP</c:v>
                </c:pt>
              </c:strCache>
            </c:strRef>
          </c:tx>
          <c:spPr>
            <a:solidFill>
              <a:srgbClr val="1C5C88"/>
            </a:solidFill>
            <a:ln>
              <a:noFill/>
            </a:ln>
            <a:effectLst>
              <a:outerShdw blurRad="40000" dist="23000" dir="5400000" rotWithShape="0">
                <a:srgbClr val="000000">
                  <a:alpha val="35000"/>
                </a:srgbClr>
              </a:outerShdw>
            </a:effectLst>
          </c:spPr>
          <c:invertIfNegative val="0"/>
          <c:cat>
            <c:numRef>
              <c:f>'ILR summary'!$Q$2:$T$2</c:f>
              <c:numCache>
                <c:formatCode>mmm\-yy</c:formatCode>
                <c:ptCount val="4"/>
                <c:pt idx="0">
                  <c:v>43525</c:v>
                </c:pt>
                <c:pt idx="1">
                  <c:v>43891</c:v>
                </c:pt>
                <c:pt idx="2">
                  <c:v>44256</c:v>
                </c:pt>
                <c:pt idx="3">
                  <c:v>44621</c:v>
                </c:pt>
              </c:numCache>
            </c:numRef>
          </c:cat>
          <c:val>
            <c:numRef>
              <c:f>'ILR summary'!$Q$4:$T$4</c:f>
              <c:numCache>
                <c:formatCode>_(* #,##0_);_(* \(#,##0\);_(* "-"??_);_(@_)</c:formatCode>
                <c:ptCount val="4"/>
                <c:pt idx="0">
                  <c:v>12945.554838067565</c:v>
                </c:pt>
                <c:pt idx="1">
                  <c:v>27259.862407920042</c:v>
                </c:pt>
                <c:pt idx="2">
                  <c:v>30622.473793019926</c:v>
                </c:pt>
                <c:pt idx="3">
                  <c:v>29505.634244242319</c:v>
                </c:pt>
              </c:numCache>
            </c:numRef>
          </c:val>
          <c:extLst>
            <c:ext xmlns:c16="http://schemas.microsoft.com/office/drawing/2014/chart" uri="{C3380CC4-5D6E-409C-BE32-E72D297353CC}">
              <c16:uniqueId val="{00000001-D3DD-4140-8F96-FCE24CDB234E}"/>
            </c:ext>
          </c:extLst>
        </c:ser>
        <c:dLbls>
          <c:showLegendKey val="0"/>
          <c:showVal val="0"/>
          <c:showCatName val="0"/>
          <c:showSerName val="0"/>
          <c:showPercent val="0"/>
          <c:showBubbleSize val="0"/>
        </c:dLbls>
        <c:gapWidth val="219"/>
        <c:overlap val="-27"/>
        <c:axId val="813835936"/>
        <c:axId val="813832000"/>
      </c:barChart>
      <c:lineChart>
        <c:grouping val="standard"/>
        <c:varyColors val="0"/>
        <c:ser>
          <c:idx val="2"/>
          <c:order val="2"/>
          <c:tx>
            <c:strRef>
              <c:f>'ILR summary'!$P$6</c:f>
              <c:strCache>
                <c:ptCount val="1"/>
                <c:pt idx="0">
                  <c:v>ILR using 1/365th</c:v>
                </c:pt>
              </c:strCache>
            </c:strRef>
          </c:tx>
          <c:spPr>
            <a:ln w="31750" cap="rnd">
              <a:solidFill>
                <a:srgbClr val="00B0F0"/>
              </a:solidFill>
              <a:round/>
            </a:ln>
            <a:effectLst>
              <a:outerShdw blurRad="40000" dist="23000" dir="5400000" rotWithShape="0">
                <a:srgbClr val="000000">
                  <a:alpha val="35000"/>
                </a:srgbClr>
              </a:outerShdw>
            </a:effectLst>
          </c:spPr>
          <c:marker>
            <c:symbol val="none"/>
          </c:marker>
          <c:cat>
            <c:numRef>
              <c:f>'ILR summary'!$Q$2:$T$2</c:f>
              <c:numCache>
                <c:formatCode>mmm\-yy</c:formatCode>
                <c:ptCount val="4"/>
                <c:pt idx="0">
                  <c:v>43525</c:v>
                </c:pt>
                <c:pt idx="1">
                  <c:v>43891</c:v>
                </c:pt>
                <c:pt idx="2">
                  <c:v>44256</c:v>
                </c:pt>
                <c:pt idx="3">
                  <c:v>44621</c:v>
                </c:pt>
              </c:numCache>
            </c:numRef>
          </c:cat>
          <c:val>
            <c:numRef>
              <c:f>'ILR summary'!$Q$6:$T$6</c:f>
              <c:numCache>
                <c:formatCode>0%</c:formatCode>
                <c:ptCount val="4"/>
                <c:pt idx="0">
                  <c:v>0.75</c:v>
                </c:pt>
                <c:pt idx="1">
                  <c:v>0.75</c:v>
                </c:pt>
                <c:pt idx="2">
                  <c:v>0.75</c:v>
                </c:pt>
                <c:pt idx="3">
                  <c:v>0.75</c:v>
                </c:pt>
              </c:numCache>
            </c:numRef>
          </c:val>
          <c:smooth val="0"/>
          <c:extLst>
            <c:ext xmlns:c16="http://schemas.microsoft.com/office/drawing/2014/chart" uri="{C3380CC4-5D6E-409C-BE32-E72D297353CC}">
              <c16:uniqueId val="{00000002-D3DD-4140-8F96-FCE24CDB234E}"/>
            </c:ext>
          </c:extLst>
        </c:ser>
        <c:ser>
          <c:idx val="3"/>
          <c:order val="3"/>
          <c:tx>
            <c:strRef>
              <c:f>'ILR summary'!$A$10</c:f>
              <c:strCache>
                <c:ptCount val="1"/>
                <c:pt idx="0">
                  <c:v>ILR using 50%</c:v>
                </c:pt>
              </c:strCache>
            </c:strRef>
          </c:tx>
          <c:spPr>
            <a:ln w="31750" cap="rnd">
              <a:solidFill>
                <a:srgbClr val="0070C0"/>
              </a:solidFill>
              <a:round/>
            </a:ln>
            <a:effectLst>
              <a:outerShdw blurRad="40000" dist="23000" dir="5400000" rotWithShape="0">
                <a:srgbClr val="000000">
                  <a:alpha val="35000"/>
                </a:srgbClr>
              </a:outerShdw>
            </a:effectLst>
          </c:spPr>
          <c:marker>
            <c:symbol val="none"/>
          </c:marker>
          <c:cat>
            <c:numRef>
              <c:f>'ILR summary'!$Q$2:$T$2</c:f>
              <c:numCache>
                <c:formatCode>mmm\-yy</c:formatCode>
                <c:ptCount val="4"/>
                <c:pt idx="0">
                  <c:v>43525</c:v>
                </c:pt>
                <c:pt idx="1">
                  <c:v>43891</c:v>
                </c:pt>
                <c:pt idx="2">
                  <c:v>44256</c:v>
                </c:pt>
                <c:pt idx="3">
                  <c:v>44621</c:v>
                </c:pt>
              </c:numCache>
            </c:numRef>
          </c:cat>
          <c:val>
            <c:numRef>
              <c:f>'ILR summary'!$Q$10:$T$10</c:f>
              <c:numCache>
                <c:formatCode>0%</c:formatCode>
                <c:ptCount val="4"/>
                <c:pt idx="0">
                  <c:v>0.71668698975044542</c:v>
                </c:pt>
                <c:pt idx="1">
                  <c:v>0.76523807064970217</c:v>
                </c:pt>
                <c:pt idx="2">
                  <c:v>0.74142190183271917</c:v>
                </c:pt>
                <c:pt idx="3">
                  <c:v>0.78146185677145152</c:v>
                </c:pt>
              </c:numCache>
            </c:numRef>
          </c:val>
          <c:smooth val="0"/>
          <c:extLst>
            <c:ext xmlns:c16="http://schemas.microsoft.com/office/drawing/2014/chart" uri="{C3380CC4-5D6E-409C-BE32-E72D297353CC}">
              <c16:uniqueId val="{00000003-D3DD-4140-8F96-FCE24CDB234E}"/>
            </c:ext>
          </c:extLst>
        </c:ser>
        <c:dLbls>
          <c:showLegendKey val="0"/>
          <c:showVal val="0"/>
          <c:showCatName val="0"/>
          <c:showSerName val="0"/>
          <c:showPercent val="0"/>
          <c:showBubbleSize val="0"/>
        </c:dLbls>
        <c:marker val="1"/>
        <c:smooth val="0"/>
        <c:axId val="813822816"/>
        <c:axId val="813820848"/>
      </c:lineChart>
      <c:catAx>
        <c:axId val="813835936"/>
        <c:scaling>
          <c:orientation val="minMax"/>
        </c:scaling>
        <c:delete val="0"/>
        <c:axPos val="b"/>
        <c:numFmt formatCode="mmm\-yy" sourceLinked="1"/>
        <c:majorTickMark val="out"/>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2"/>
                </a:solidFill>
                <a:latin typeface="Trebuchet MS" panose="020B0603020202020204" pitchFamily="34" charset="0"/>
                <a:ea typeface="+mn-ea"/>
                <a:cs typeface="+mn-cs"/>
              </a:defRPr>
            </a:pPr>
            <a:endParaRPr lang="en-US"/>
          </a:p>
        </c:txPr>
        <c:crossAx val="813832000"/>
        <c:crosses val="autoZero"/>
        <c:auto val="0"/>
        <c:lblAlgn val="ctr"/>
        <c:lblOffset val="100"/>
        <c:noMultiLvlLbl val="0"/>
      </c:catAx>
      <c:valAx>
        <c:axId val="813832000"/>
        <c:scaling>
          <c:orientation val="minMax"/>
          <c:max val="40000"/>
        </c:scaling>
        <c:delete val="0"/>
        <c:axPos val="l"/>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2"/>
                </a:solidFill>
                <a:latin typeface="Trebuchet MS" panose="020B0603020202020204" pitchFamily="34" charset="0"/>
                <a:ea typeface="+mn-ea"/>
                <a:cs typeface="+mn-cs"/>
              </a:defRPr>
            </a:pPr>
            <a:endParaRPr lang="en-US"/>
          </a:p>
        </c:txPr>
        <c:crossAx val="813835936"/>
        <c:crosses val="autoZero"/>
        <c:crossBetween val="between"/>
        <c:majorUnit val="10000"/>
      </c:valAx>
      <c:valAx>
        <c:axId val="813820848"/>
        <c:scaling>
          <c:orientation val="minMax"/>
        </c:scaling>
        <c:delete val="0"/>
        <c:axPos val="r"/>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2"/>
                </a:solidFill>
                <a:latin typeface="Trebuchet MS" panose="020B0603020202020204" pitchFamily="34" charset="0"/>
                <a:ea typeface="+mn-ea"/>
                <a:cs typeface="+mn-cs"/>
              </a:defRPr>
            </a:pPr>
            <a:endParaRPr lang="en-US"/>
          </a:p>
        </c:txPr>
        <c:crossAx val="813822816"/>
        <c:crosses val="max"/>
        <c:crossBetween val="between"/>
      </c:valAx>
      <c:dateAx>
        <c:axId val="813822816"/>
        <c:scaling>
          <c:orientation val="minMax"/>
        </c:scaling>
        <c:delete val="1"/>
        <c:axPos val="b"/>
        <c:numFmt formatCode="mmm\-yy" sourceLinked="1"/>
        <c:majorTickMark val="out"/>
        <c:minorTickMark val="none"/>
        <c:tickLblPos val="nextTo"/>
        <c:crossAx val="813820848"/>
        <c:crosses val="autoZero"/>
        <c:auto val="1"/>
        <c:lblOffset val="100"/>
        <c:baseTimeUnit val="years"/>
      </c:date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tx2"/>
              </a:solidFill>
              <a:latin typeface="Trebuchet MS" panose="020B0603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4">
  <a:schemeClr val="accent1"/>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326">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dk1">
            <a:lumMod val="75000"/>
            <a:lumOff val="25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dk1">
            <a:lumMod val="75000"/>
            <a:lumOff val="25000"/>
          </a:schemeClr>
        </a:solidFill>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326">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dk1">
            <a:lumMod val="75000"/>
            <a:lumOff val="25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dk1">
            <a:lumMod val="75000"/>
            <a:lumOff val="25000"/>
          </a:schemeClr>
        </a:solidFill>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5.xml><?xml version="1.0" encoding="utf-8"?>
<cs:chartStyle xmlns:cs="http://schemas.microsoft.com/office/drawing/2012/chartStyle" xmlns:a="http://schemas.openxmlformats.org/drawingml/2006/main" id="326">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dk1">
            <a:lumMod val="75000"/>
            <a:lumOff val="25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dk1">
            <a:lumMod val="75000"/>
            <a:lumOff val="25000"/>
          </a:schemeClr>
        </a:solidFill>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6.xml><?xml version="1.0" encoding="utf-8"?>
<cs:chartStyle xmlns:cs="http://schemas.microsoft.com/office/drawing/2012/chartStyle" xmlns:a="http://schemas.openxmlformats.org/drawingml/2006/main" id="326">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dk1">
            <a:lumMod val="75000"/>
            <a:lumOff val="25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dk1">
            <a:lumMod val="75000"/>
            <a:lumOff val="25000"/>
          </a:schemeClr>
        </a:solidFill>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2EEAA8-D8C6-48F9-80FD-7547C15ACCA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CE14CE8E-E94B-4521-A86E-B7B9E1730D39}">
      <dgm:prSet phldrT="[Text]"/>
      <dgm:spPr>
        <a:solidFill>
          <a:srgbClr val="1C5C88"/>
        </a:solidFill>
      </dgm:spPr>
      <dgm:t>
        <a:bodyPr/>
        <a:lstStyle/>
        <a:p>
          <a:r>
            <a:rPr lang="en-US" altLang="en-US" dirty="0">
              <a:latin typeface="Trebuchet MS" panose="020B0603020202020204" pitchFamily="34" charset="0"/>
            </a:rPr>
            <a:t>Fire</a:t>
          </a:r>
          <a:endParaRPr lang="en-US" dirty="0"/>
        </a:p>
      </dgm:t>
    </dgm:pt>
    <dgm:pt modelId="{AF3B4967-9EFB-4534-863C-956D23B27961}" type="parTrans" cxnId="{A79AB82E-B082-4B39-936E-ECFDAA6073CA}">
      <dgm:prSet/>
      <dgm:spPr/>
      <dgm:t>
        <a:bodyPr/>
        <a:lstStyle/>
        <a:p>
          <a:endParaRPr lang="en-US"/>
        </a:p>
      </dgm:t>
    </dgm:pt>
    <dgm:pt modelId="{B4123D87-F673-4216-9C77-389591C778F9}" type="sibTrans" cxnId="{A79AB82E-B082-4B39-936E-ECFDAA6073CA}">
      <dgm:prSet/>
      <dgm:spPr/>
      <dgm:t>
        <a:bodyPr/>
        <a:lstStyle/>
        <a:p>
          <a:endParaRPr lang="en-US"/>
        </a:p>
      </dgm:t>
    </dgm:pt>
    <dgm:pt modelId="{03DBE7ED-E216-4786-AE21-E6573089B27A}">
      <dgm:prSet phldrT="[Text]"/>
      <dgm:spPr>
        <a:solidFill>
          <a:srgbClr val="1C5C88"/>
        </a:solidFill>
      </dgm:spPr>
      <dgm:t>
        <a:bodyPr/>
        <a:lstStyle/>
        <a:p>
          <a:r>
            <a:rPr lang="en-US" dirty="0"/>
            <a:t>Engineering</a:t>
          </a:r>
        </a:p>
      </dgm:t>
    </dgm:pt>
    <dgm:pt modelId="{5A0D9023-A2AE-4B7A-89C0-142FBD7CFF47}" type="parTrans" cxnId="{4F617B96-BBCC-42BD-88C5-CCCA97001F67}">
      <dgm:prSet/>
      <dgm:spPr/>
      <dgm:t>
        <a:bodyPr/>
        <a:lstStyle/>
        <a:p>
          <a:endParaRPr lang="en-US"/>
        </a:p>
      </dgm:t>
    </dgm:pt>
    <dgm:pt modelId="{CA7A541E-66A1-4BFC-A00B-6E7FF5594C88}" type="sibTrans" cxnId="{4F617B96-BBCC-42BD-88C5-CCCA97001F67}">
      <dgm:prSet/>
      <dgm:spPr/>
      <dgm:t>
        <a:bodyPr/>
        <a:lstStyle/>
        <a:p>
          <a:endParaRPr lang="en-US"/>
        </a:p>
      </dgm:t>
    </dgm:pt>
    <dgm:pt modelId="{7A54DA35-3FFA-48AD-B7A4-93DE0E5FA1B5}">
      <dgm:prSet phldrT="[Text]"/>
      <dgm:spPr>
        <a:solidFill>
          <a:srgbClr val="1C5C88"/>
        </a:solidFill>
      </dgm:spPr>
      <dgm:t>
        <a:bodyPr/>
        <a:lstStyle/>
        <a:p>
          <a:r>
            <a:rPr lang="en-US" baseline="0" dirty="0">
              <a:latin typeface="Trebuchet MS" panose="020B0603020202020204" pitchFamily="34" charset="0"/>
            </a:rPr>
            <a:t>Hull</a:t>
          </a:r>
          <a:endParaRPr lang="en-US" dirty="0">
            <a:latin typeface="Trebuchet MS" panose="020B0603020202020204" pitchFamily="34" charset="0"/>
          </a:endParaRPr>
        </a:p>
      </dgm:t>
    </dgm:pt>
    <dgm:pt modelId="{C6702271-3390-4F1A-91FF-069F387FEEE9}" type="parTrans" cxnId="{AA3AF047-7392-4600-A190-7B730E2866F5}">
      <dgm:prSet/>
      <dgm:spPr/>
      <dgm:t>
        <a:bodyPr/>
        <a:lstStyle/>
        <a:p>
          <a:endParaRPr lang="en-US"/>
        </a:p>
      </dgm:t>
    </dgm:pt>
    <dgm:pt modelId="{0C2545AC-906E-40E8-9DBD-FE6703816C14}" type="sibTrans" cxnId="{AA3AF047-7392-4600-A190-7B730E2866F5}">
      <dgm:prSet/>
      <dgm:spPr/>
      <dgm:t>
        <a:bodyPr/>
        <a:lstStyle/>
        <a:p>
          <a:endParaRPr lang="en-US"/>
        </a:p>
      </dgm:t>
    </dgm:pt>
    <dgm:pt modelId="{CEDF5C02-81F8-45F8-9ADE-DE1805CE2B94}">
      <dgm:prSet phldrT="[Text]" custT="1"/>
      <dgm:spPr>
        <a:solidFill>
          <a:srgbClr val="1C5C88"/>
        </a:solidFill>
      </dgm:spPr>
      <dgm:t>
        <a:bodyPr/>
        <a:lstStyle/>
        <a:p>
          <a:r>
            <a:rPr lang="en-US" sz="4500" dirty="0">
              <a:latin typeface="Trebuchet MS" panose="020B0603020202020204" pitchFamily="34" charset="0"/>
            </a:rPr>
            <a:t>Others </a:t>
          </a:r>
        </a:p>
        <a:p>
          <a:r>
            <a:rPr lang="en-US" sz="1400" dirty="0">
              <a:latin typeface="Trebuchet MS" panose="020B0603020202020204" pitchFamily="34" charset="0"/>
            </a:rPr>
            <a:t>(AIT, Cargo, </a:t>
          </a:r>
          <a:r>
            <a:rPr lang="en-US" sz="1400" dirty="0" err="1">
              <a:latin typeface="Trebuchet MS" panose="020B0603020202020204" pitchFamily="34" charset="0"/>
            </a:rPr>
            <a:t>etc</a:t>
          </a:r>
          <a:r>
            <a:rPr lang="en-US" sz="1400" dirty="0">
              <a:latin typeface="Trebuchet MS" panose="020B0603020202020204" pitchFamily="34" charset="0"/>
            </a:rPr>
            <a:t>)</a:t>
          </a:r>
          <a:endParaRPr lang="en-US" sz="1000" dirty="0">
            <a:latin typeface="Trebuchet MS" panose="020B0603020202020204" pitchFamily="34" charset="0"/>
          </a:endParaRPr>
        </a:p>
      </dgm:t>
    </dgm:pt>
    <dgm:pt modelId="{A43C5C50-B886-45BD-B32E-E392424D9A10}" type="parTrans" cxnId="{D4E5C6B5-22F9-4289-B8A5-97ABD13882DC}">
      <dgm:prSet/>
      <dgm:spPr/>
      <dgm:t>
        <a:bodyPr/>
        <a:lstStyle/>
        <a:p>
          <a:endParaRPr lang="en-US"/>
        </a:p>
      </dgm:t>
    </dgm:pt>
    <dgm:pt modelId="{75584E7C-481B-4F31-88AC-CA98C624D32C}" type="sibTrans" cxnId="{D4E5C6B5-22F9-4289-B8A5-97ABD13882DC}">
      <dgm:prSet/>
      <dgm:spPr/>
      <dgm:t>
        <a:bodyPr/>
        <a:lstStyle/>
        <a:p>
          <a:endParaRPr lang="en-US"/>
        </a:p>
      </dgm:t>
    </dgm:pt>
    <dgm:pt modelId="{AE9C452F-8399-4234-BC3A-063BA2F7CA83}" type="pres">
      <dgm:prSet presAssocID="{3F2EEAA8-D8C6-48F9-80FD-7547C15ACCA0}" presName="diagram" presStyleCnt="0">
        <dgm:presLayoutVars>
          <dgm:dir/>
          <dgm:resizeHandles val="exact"/>
        </dgm:presLayoutVars>
      </dgm:prSet>
      <dgm:spPr/>
    </dgm:pt>
    <dgm:pt modelId="{D2DA8A86-D8B6-491D-9CE6-CFEC12B8D8BD}" type="pres">
      <dgm:prSet presAssocID="{CE14CE8E-E94B-4521-A86E-B7B9E1730D39}" presName="node" presStyleLbl="node1" presStyleIdx="0" presStyleCnt="4" custLinFactNeighborX="592" custLinFactNeighborY="-90">
        <dgm:presLayoutVars>
          <dgm:bulletEnabled val="1"/>
        </dgm:presLayoutVars>
      </dgm:prSet>
      <dgm:spPr/>
    </dgm:pt>
    <dgm:pt modelId="{5B796CB6-C4D9-4E33-A987-D262093179C1}" type="pres">
      <dgm:prSet presAssocID="{B4123D87-F673-4216-9C77-389591C778F9}" presName="sibTrans" presStyleCnt="0"/>
      <dgm:spPr/>
    </dgm:pt>
    <dgm:pt modelId="{0D27B07E-7F1F-4314-899C-5A70B80A8FE6}" type="pres">
      <dgm:prSet presAssocID="{03DBE7ED-E216-4786-AE21-E6573089B27A}" presName="node" presStyleLbl="node1" presStyleIdx="1" presStyleCnt="4">
        <dgm:presLayoutVars>
          <dgm:bulletEnabled val="1"/>
        </dgm:presLayoutVars>
      </dgm:prSet>
      <dgm:spPr/>
    </dgm:pt>
    <dgm:pt modelId="{021662C1-21DB-4673-B5E5-2ECD1DE3E0FB}" type="pres">
      <dgm:prSet presAssocID="{CA7A541E-66A1-4BFC-A00B-6E7FF5594C88}" presName="sibTrans" presStyleCnt="0"/>
      <dgm:spPr/>
    </dgm:pt>
    <dgm:pt modelId="{9DA17903-7C9E-4547-8BF7-B6E9D85F78B3}" type="pres">
      <dgm:prSet presAssocID="{7A54DA35-3FFA-48AD-B7A4-93DE0E5FA1B5}" presName="node" presStyleLbl="node1" presStyleIdx="2" presStyleCnt="4">
        <dgm:presLayoutVars>
          <dgm:bulletEnabled val="1"/>
        </dgm:presLayoutVars>
      </dgm:prSet>
      <dgm:spPr/>
    </dgm:pt>
    <dgm:pt modelId="{D8ACB3AD-EB91-410D-A4C5-355DD0D7ABBA}" type="pres">
      <dgm:prSet presAssocID="{0C2545AC-906E-40E8-9DBD-FE6703816C14}" presName="sibTrans" presStyleCnt="0"/>
      <dgm:spPr/>
    </dgm:pt>
    <dgm:pt modelId="{47AFFAB7-9AB2-4897-9B39-F67C9E9F59A2}" type="pres">
      <dgm:prSet presAssocID="{CEDF5C02-81F8-45F8-9ADE-DE1805CE2B94}" presName="node" presStyleLbl="node1" presStyleIdx="3" presStyleCnt="4">
        <dgm:presLayoutVars>
          <dgm:bulletEnabled val="1"/>
        </dgm:presLayoutVars>
      </dgm:prSet>
      <dgm:spPr/>
    </dgm:pt>
  </dgm:ptLst>
  <dgm:cxnLst>
    <dgm:cxn modelId="{34F67B0C-10CE-4DEF-AB17-ADDB7BBCD520}" type="presOf" srcId="{CE14CE8E-E94B-4521-A86E-B7B9E1730D39}" destId="{D2DA8A86-D8B6-491D-9CE6-CFEC12B8D8BD}" srcOrd="0" destOrd="0" presId="urn:microsoft.com/office/officeart/2005/8/layout/default"/>
    <dgm:cxn modelId="{A79AB82E-B082-4B39-936E-ECFDAA6073CA}" srcId="{3F2EEAA8-D8C6-48F9-80FD-7547C15ACCA0}" destId="{CE14CE8E-E94B-4521-A86E-B7B9E1730D39}" srcOrd="0" destOrd="0" parTransId="{AF3B4967-9EFB-4534-863C-956D23B27961}" sibTransId="{B4123D87-F673-4216-9C77-389591C778F9}"/>
    <dgm:cxn modelId="{EF134242-84EF-45F9-8AFD-05A76C313A32}" type="presOf" srcId="{CEDF5C02-81F8-45F8-9ADE-DE1805CE2B94}" destId="{47AFFAB7-9AB2-4897-9B39-F67C9E9F59A2}" srcOrd="0" destOrd="0" presId="urn:microsoft.com/office/officeart/2005/8/layout/default"/>
    <dgm:cxn modelId="{8B83DA43-0FBA-4707-8516-ACBD45F4C29B}" type="presOf" srcId="{7A54DA35-3FFA-48AD-B7A4-93DE0E5FA1B5}" destId="{9DA17903-7C9E-4547-8BF7-B6E9D85F78B3}" srcOrd="0" destOrd="0" presId="urn:microsoft.com/office/officeart/2005/8/layout/default"/>
    <dgm:cxn modelId="{AA3AF047-7392-4600-A190-7B730E2866F5}" srcId="{3F2EEAA8-D8C6-48F9-80FD-7547C15ACCA0}" destId="{7A54DA35-3FFA-48AD-B7A4-93DE0E5FA1B5}" srcOrd="2" destOrd="0" parTransId="{C6702271-3390-4F1A-91FF-069F387FEEE9}" sibTransId="{0C2545AC-906E-40E8-9DBD-FE6703816C14}"/>
    <dgm:cxn modelId="{4F617B96-BBCC-42BD-88C5-CCCA97001F67}" srcId="{3F2EEAA8-D8C6-48F9-80FD-7547C15ACCA0}" destId="{03DBE7ED-E216-4786-AE21-E6573089B27A}" srcOrd="1" destOrd="0" parTransId="{5A0D9023-A2AE-4B7A-89C0-142FBD7CFF47}" sibTransId="{CA7A541E-66A1-4BFC-A00B-6E7FF5594C88}"/>
    <dgm:cxn modelId="{8045C69A-4285-44E9-AF5F-202BA64B6EB6}" type="presOf" srcId="{03DBE7ED-E216-4786-AE21-E6573089B27A}" destId="{0D27B07E-7F1F-4314-899C-5A70B80A8FE6}" srcOrd="0" destOrd="0" presId="urn:microsoft.com/office/officeart/2005/8/layout/default"/>
    <dgm:cxn modelId="{9B21F0A9-2F3C-436A-B32C-E1131816919D}" type="presOf" srcId="{3F2EEAA8-D8C6-48F9-80FD-7547C15ACCA0}" destId="{AE9C452F-8399-4234-BC3A-063BA2F7CA83}" srcOrd="0" destOrd="0" presId="urn:microsoft.com/office/officeart/2005/8/layout/default"/>
    <dgm:cxn modelId="{D4E5C6B5-22F9-4289-B8A5-97ABD13882DC}" srcId="{3F2EEAA8-D8C6-48F9-80FD-7547C15ACCA0}" destId="{CEDF5C02-81F8-45F8-9ADE-DE1805CE2B94}" srcOrd="3" destOrd="0" parTransId="{A43C5C50-B886-45BD-B32E-E392424D9A10}" sibTransId="{75584E7C-481B-4F31-88AC-CA98C624D32C}"/>
    <dgm:cxn modelId="{1C2B28E6-0463-4C24-BF3B-89EA05026D2F}" type="presParOf" srcId="{AE9C452F-8399-4234-BC3A-063BA2F7CA83}" destId="{D2DA8A86-D8B6-491D-9CE6-CFEC12B8D8BD}" srcOrd="0" destOrd="0" presId="urn:microsoft.com/office/officeart/2005/8/layout/default"/>
    <dgm:cxn modelId="{4957A506-731D-4A6F-ABB2-B06AE3EC41E7}" type="presParOf" srcId="{AE9C452F-8399-4234-BC3A-063BA2F7CA83}" destId="{5B796CB6-C4D9-4E33-A987-D262093179C1}" srcOrd="1" destOrd="0" presId="urn:microsoft.com/office/officeart/2005/8/layout/default"/>
    <dgm:cxn modelId="{CFA406D0-CE01-42B1-87DF-836CC288DD43}" type="presParOf" srcId="{AE9C452F-8399-4234-BC3A-063BA2F7CA83}" destId="{0D27B07E-7F1F-4314-899C-5A70B80A8FE6}" srcOrd="2" destOrd="0" presId="urn:microsoft.com/office/officeart/2005/8/layout/default"/>
    <dgm:cxn modelId="{39FDE8E2-BD12-4BA0-A6F0-1073991B7A97}" type="presParOf" srcId="{AE9C452F-8399-4234-BC3A-063BA2F7CA83}" destId="{021662C1-21DB-4673-B5E5-2ECD1DE3E0FB}" srcOrd="3" destOrd="0" presId="urn:microsoft.com/office/officeart/2005/8/layout/default"/>
    <dgm:cxn modelId="{8DBB0B39-3399-4AC9-94B6-AA2521411AB4}" type="presParOf" srcId="{AE9C452F-8399-4234-BC3A-063BA2F7CA83}" destId="{9DA17903-7C9E-4547-8BF7-B6E9D85F78B3}" srcOrd="4" destOrd="0" presId="urn:microsoft.com/office/officeart/2005/8/layout/default"/>
    <dgm:cxn modelId="{4EB40FFD-E7B5-4492-9D13-3863EA455FF8}" type="presParOf" srcId="{AE9C452F-8399-4234-BC3A-063BA2F7CA83}" destId="{D8ACB3AD-EB91-410D-A4C5-355DD0D7ABBA}" srcOrd="5" destOrd="0" presId="urn:microsoft.com/office/officeart/2005/8/layout/default"/>
    <dgm:cxn modelId="{FC8A46D2-0ED6-4EA7-B0D8-62850ABB3F40}" type="presParOf" srcId="{AE9C452F-8399-4234-BC3A-063BA2F7CA83}" destId="{47AFFAB7-9AB2-4897-9B39-F67C9E9F59A2}" srcOrd="6" destOrd="0" presId="urn:microsoft.com/office/officeart/2005/8/layout/defaul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2EEAA8-D8C6-48F9-80FD-7547C15ACCA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CE14CE8E-E94B-4521-A86E-B7B9E1730D39}">
      <dgm:prSet phldrT="[Text]"/>
      <dgm:spPr>
        <a:solidFill>
          <a:srgbClr val="1C5C88"/>
        </a:solidFill>
      </dgm:spPr>
      <dgm:t>
        <a:bodyPr/>
        <a:lstStyle/>
        <a:p>
          <a:r>
            <a:rPr lang="en-US" altLang="en-US" dirty="0">
              <a:latin typeface="Trebuchet MS" panose="020B0603020202020204" pitchFamily="34" charset="0"/>
            </a:rPr>
            <a:t>Health – Group and Retail</a:t>
          </a:r>
          <a:endParaRPr lang="en-US" dirty="0"/>
        </a:p>
      </dgm:t>
    </dgm:pt>
    <dgm:pt modelId="{AF3B4967-9EFB-4534-863C-956D23B27961}" type="parTrans" cxnId="{A79AB82E-B082-4B39-936E-ECFDAA6073CA}">
      <dgm:prSet/>
      <dgm:spPr/>
      <dgm:t>
        <a:bodyPr/>
        <a:lstStyle/>
        <a:p>
          <a:endParaRPr lang="en-US"/>
        </a:p>
      </dgm:t>
    </dgm:pt>
    <dgm:pt modelId="{B4123D87-F673-4216-9C77-389591C778F9}" type="sibTrans" cxnId="{A79AB82E-B082-4B39-936E-ECFDAA6073CA}">
      <dgm:prSet/>
      <dgm:spPr/>
      <dgm:t>
        <a:bodyPr/>
        <a:lstStyle/>
        <a:p>
          <a:endParaRPr lang="en-US"/>
        </a:p>
      </dgm:t>
    </dgm:pt>
    <dgm:pt modelId="{03DBE7ED-E216-4786-AE21-E6573089B27A}">
      <dgm:prSet phldrT="[Text]"/>
      <dgm:spPr>
        <a:solidFill>
          <a:srgbClr val="1C5C88"/>
        </a:solidFill>
      </dgm:spPr>
      <dgm:t>
        <a:bodyPr/>
        <a:lstStyle/>
        <a:p>
          <a:r>
            <a:rPr lang="en-US" altLang="en-US" dirty="0">
              <a:latin typeface="Trebuchet MS" panose="020B0603020202020204" pitchFamily="34" charset="0"/>
            </a:rPr>
            <a:t>Personal Accident</a:t>
          </a:r>
          <a:endParaRPr lang="en-US" dirty="0"/>
        </a:p>
      </dgm:t>
    </dgm:pt>
    <dgm:pt modelId="{5A0D9023-A2AE-4B7A-89C0-142FBD7CFF47}" type="parTrans" cxnId="{4F617B96-BBCC-42BD-88C5-CCCA97001F67}">
      <dgm:prSet/>
      <dgm:spPr/>
      <dgm:t>
        <a:bodyPr/>
        <a:lstStyle/>
        <a:p>
          <a:endParaRPr lang="en-US"/>
        </a:p>
      </dgm:t>
    </dgm:pt>
    <dgm:pt modelId="{CA7A541E-66A1-4BFC-A00B-6E7FF5594C88}" type="sibTrans" cxnId="{4F617B96-BBCC-42BD-88C5-CCCA97001F67}">
      <dgm:prSet/>
      <dgm:spPr/>
      <dgm:t>
        <a:bodyPr/>
        <a:lstStyle/>
        <a:p>
          <a:endParaRPr lang="en-US"/>
        </a:p>
      </dgm:t>
    </dgm:pt>
    <dgm:pt modelId="{7A54DA35-3FFA-48AD-B7A4-93DE0E5FA1B5}">
      <dgm:prSet phldrT="[Text]"/>
      <dgm:spPr>
        <a:solidFill>
          <a:srgbClr val="1C5C88"/>
        </a:solidFill>
      </dgm:spPr>
      <dgm:t>
        <a:bodyPr/>
        <a:lstStyle/>
        <a:p>
          <a:r>
            <a:rPr lang="en-US" dirty="0">
              <a:latin typeface="Trebuchet MS" panose="020B0603020202020204" pitchFamily="34" charset="0"/>
            </a:rPr>
            <a:t>Travel – Corporate and Retail</a:t>
          </a:r>
        </a:p>
      </dgm:t>
    </dgm:pt>
    <dgm:pt modelId="{C6702271-3390-4F1A-91FF-069F387FEEE9}" type="parTrans" cxnId="{AA3AF047-7392-4600-A190-7B730E2866F5}">
      <dgm:prSet/>
      <dgm:spPr/>
      <dgm:t>
        <a:bodyPr/>
        <a:lstStyle/>
        <a:p>
          <a:endParaRPr lang="en-US"/>
        </a:p>
      </dgm:t>
    </dgm:pt>
    <dgm:pt modelId="{0C2545AC-906E-40E8-9DBD-FE6703816C14}" type="sibTrans" cxnId="{AA3AF047-7392-4600-A190-7B730E2866F5}">
      <dgm:prSet/>
      <dgm:spPr/>
      <dgm:t>
        <a:bodyPr/>
        <a:lstStyle/>
        <a:p>
          <a:endParaRPr lang="en-US"/>
        </a:p>
      </dgm:t>
    </dgm:pt>
    <dgm:pt modelId="{CEDF5C02-81F8-45F8-9ADE-DE1805CE2B94}">
      <dgm:prSet phldrT="[Text]"/>
      <dgm:spPr>
        <a:solidFill>
          <a:srgbClr val="1C5C88"/>
        </a:solidFill>
      </dgm:spPr>
      <dgm:t>
        <a:bodyPr/>
        <a:lstStyle/>
        <a:p>
          <a:r>
            <a:rPr lang="en-US" dirty="0">
              <a:latin typeface="Trebuchet MS" panose="020B0603020202020204" pitchFamily="34" charset="0"/>
            </a:rPr>
            <a:t>Credit Linked Health Plans</a:t>
          </a:r>
        </a:p>
      </dgm:t>
    </dgm:pt>
    <dgm:pt modelId="{A43C5C50-B886-45BD-B32E-E392424D9A10}" type="parTrans" cxnId="{D4E5C6B5-22F9-4289-B8A5-97ABD13882DC}">
      <dgm:prSet/>
      <dgm:spPr/>
      <dgm:t>
        <a:bodyPr/>
        <a:lstStyle/>
        <a:p>
          <a:endParaRPr lang="en-US"/>
        </a:p>
      </dgm:t>
    </dgm:pt>
    <dgm:pt modelId="{75584E7C-481B-4F31-88AC-CA98C624D32C}" type="sibTrans" cxnId="{D4E5C6B5-22F9-4289-B8A5-97ABD13882DC}">
      <dgm:prSet/>
      <dgm:spPr/>
      <dgm:t>
        <a:bodyPr/>
        <a:lstStyle/>
        <a:p>
          <a:endParaRPr lang="en-US"/>
        </a:p>
      </dgm:t>
    </dgm:pt>
    <dgm:pt modelId="{AE9C452F-8399-4234-BC3A-063BA2F7CA83}" type="pres">
      <dgm:prSet presAssocID="{3F2EEAA8-D8C6-48F9-80FD-7547C15ACCA0}" presName="diagram" presStyleCnt="0">
        <dgm:presLayoutVars>
          <dgm:dir/>
          <dgm:resizeHandles val="exact"/>
        </dgm:presLayoutVars>
      </dgm:prSet>
      <dgm:spPr/>
    </dgm:pt>
    <dgm:pt modelId="{D2DA8A86-D8B6-491D-9CE6-CFEC12B8D8BD}" type="pres">
      <dgm:prSet presAssocID="{CE14CE8E-E94B-4521-A86E-B7B9E1730D39}" presName="node" presStyleLbl="node1" presStyleIdx="0" presStyleCnt="4" custLinFactNeighborX="592" custLinFactNeighborY="-90">
        <dgm:presLayoutVars>
          <dgm:bulletEnabled val="1"/>
        </dgm:presLayoutVars>
      </dgm:prSet>
      <dgm:spPr/>
    </dgm:pt>
    <dgm:pt modelId="{5B796CB6-C4D9-4E33-A987-D262093179C1}" type="pres">
      <dgm:prSet presAssocID="{B4123D87-F673-4216-9C77-389591C778F9}" presName="sibTrans" presStyleCnt="0"/>
      <dgm:spPr/>
    </dgm:pt>
    <dgm:pt modelId="{0D27B07E-7F1F-4314-899C-5A70B80A8FE6}" type="pres">
      <dgm:prSet presAssocID="{03DBE7ED-E216-4786-AE21-E6573089B27A}" presName="node" presStyleLbl="node1" presStyleIdx="1" presStyleCnt="4">
        <dgm:presLayoutVars>
          <dgm:bulletEnabled val="1"/>
        </dgm:presLayoutVars>
      </dgm:prSet>
      <dgm:spPr/>
    </dgm:pt>
    <dgm:pt modelId="{021662C1-21DB-4673-B5E5-2ECD1DE3E0FB}" type="pres">
      <dgm:prSet presAssocID="{CA7A541E-66A1-4BFC-A00B-6E7FF5594C88}" presName="sibTrans" presStyleCnt="0"/>
      <dgm:spPr/>
    </dgm:pt>
    <dgm:pt modelId="{9DA17903-7C9E-4547-8BF7-B6E9D85F78B3}" type="pres">
      <dgm:prSet presAssocID="{7A54DA35-3FFA-48AD-B7A4-93DE0E5FA1B5}" presName="node" presStyleLbl="node1" presStyleIdx="2" presStyleCnt="4">
        <dgm:presLayoutVars>
          <dgm:bulletEnabled val="1"/>
        </dgm:presLayoutVars>
      </dgm:prSet>
      <dgm:spPr/>
    </dgm:pt>
    <dgm:pt modelId="{D8ACB3AD-EB91-410D-A4C5-355DD0D7ABBA}" type="pres">
      <dgm:prSet presAssocID="{0C2545AC-906E-40E8-9DBD-FE6703816C14}" presName="sibTrans" presStyleCnt="0"/>
      <dgm:spPr/>
    </dgm:pt>
    <dgm:pt modelId="{47AFFAB7-9AB2-4897-9B39-F67C9E9F59A2}" type="pres">
      <dgm:prSet presAssocID="{CEDF5C02-81F8-45F8-9ADE-DE1805CE2B94}" presName="node" presStyleLbl="node1" presStyleIdx="3" presStyleCnt="4">
        <dgm:presLayoutVars>
          <dgm:bulletEnabled val="1"/>
        </dgm:presLayoutVars>
      </dgm:prSet>
      <dgm:spPr/>
    </dgm:pt>
  </dgm:ptLst>
  <dgm:cxnLst>
    <dgm:cxn modelId="{34F67B0C-10CE-4DEF-AB17-ADDB7BBCD520}" type="presOf" srcId="{CE14CE8E-E94B-4521-A86E-B7B9E1730D39}" destId="{D2DA8A86-D8B6-491D-9CE6-CFEC12B8D8BD}" srcOrd="0" destOrd="0" presId="urn:microsoft.com/office/officeart/2005/8/layout/default"/>
    <dgm:cxn modelId="{A79AB82E-B082-4B39-936E-ECFDAA6073CA}" srcId="{3F2EEAA8-D8C6-48F9-80FD-7547C15ACCA0}" destId="{CE14CE8E-E94B-4521-A86E-B7B9E1730D39}" srcOrd="0" destOrd="0" parTransId="{AF3B4967-9EFB-4534-863C-956D23B27961}" sibTransId="{B4123D87-F673-4216-9C77-389591C778F9}"/>
    <dgm:cxn modelId="{EF134242-84EF-45F9-8AFD-05A76C313A32}" type="presOf" srcId="{CEDF5C02-81F8-45F8-9ADE-DE1805CE2B94}" destId="{47AFFAB7-9AB2-4897-9B39-F67C9E9F59A2}" srcOrd="0" destOrd="0" presId="urn:microsoft.com/office/officeart/2005/8/layout/default"/>
    <dgm:cxn modelId="{8B83DA43-0FBA-4707-8516-ACBD45F4C29B}" type="presOf" srcId="{7A54DA35-3FFA-48AD-B7A4-93DE0E5FA1B5}" destId="{9DA17903-7C9E-4547-8BF7-B6E9D85F78B3}" srcOrd="0" destOrd="0" presId="urn:microsoft.com/office/officeart/2005/8/layout/default"/>
    <dgm:cxn modelId="{AA3AF047-7392-4600-A190-7B730E2866F5}" srcId="{3F2EEAA8-D8C6-48F9-80FD-7547C15ACCA0}" destId="{7A54DA35-3FFA-48AD-B7A4-93DE0E5FA1B5}" srcOrd="2" destOrd="0" parTransId="{C6702271-3390-4F1A-91FF-069F387FEEE9}" sibTransId="{0C2545AC-906E-40E8-9DBD-FE6703816C14}"/>
    <dgm:cxn modelId="{4F617B96-BBCC-42BD-88C5-CCCA97001F67}" srcId="{3F2EEAA8-D8C6-48F9-80FD-7547C15ACCA0}" destId="{03DBE7ED-E216-4786-AE21-E6573089B27A}" srcOrd="1" destOrd="0" parTransId="{5A0D9023-A2AE-4B7A-89C0-142FBD7CFF47}" sibTransId="{CA7A541E-66A1-4BFC-A00B-6E7FF5594C88}"/>
    <dgm:cxn modelId="{8045C69A-4285-44E9-AF5F-202BA64B6EB6}" type="presOf" srcId="{03DBE7ED-E216-4786-AE21-E6573089B27A}" destId="{0D27B07E-7F1F-4314-899C-5A70B80A8FE6}" srcOrd="0" destOrd="0" presId="urn:microsoft.com/office/officeart/2005/8/layout/default"/>
    <dgm:cxn modelId="{9B21F0A9-2F3C-436A-B32C-E1131816919D}" type="presOf" srcId="{3F2EEAA8-D8C6-48F9-80FD-7547C15ACCA0}" destId="{AE9C452F-8399-4234-BC3A-063BA2F7CA83}" srcOrd="0" destOrd="0" presId="urn:microsoft.com/office/officeart/2005/8/layout/default"/>
    <dgm:cxn modelId="{D4E5C6B5-22F9-4289-B8A5-97ABD13882DC}" srcId="{3F2EEAA8-D8C6-48F9-80FD-7547C15ACCA0}" destId="{CEDF5C02-81F8-45F8-9ADE-DE1805CE2B94}" srcOrd="3" destOrd="0" parTransId="{A43C5C50-B886-45BD-B32E-E392424D9A10}" sibTransId="{75584E7C-481B-4F31-88AC-CA98C624D32C}"/>
    <dgm:cxn modelId="{1C2B28E6-0463-4C24-BF3B-89EA05026D2F}" type="presParOf" srcId="{AE9C452F-8399-4234-BC3A-063BA2F7CA83}" destId="{D2DA8A86-D8B6-491D-9CE6-CFEC12B8D8BD}" srcOrd="0" destOrd="0" presId="urn:microsoft.com/office/officeart/2005/8/layout/default"/>
    <dgm:cxn modelId="{4957A506-731D-4A6F-ABB2-B06AE3EC41E7}" type="presParOf" srcId="{AE9C452F-8399-4234-BC3A-063BA2F7CA83}" destId="{5B796CB6-C4D9-4E33-A987-D262093179C1}" srcOrd="1" destOrd="0" presId="urn:microsoft.com/office/officeart/2005/8/layout/default"/>
    <dgm:cxn modelId="{CFA406D0-CE01-42B1-87DF-836CC288DD43}" type="presParOf" srcId="{AE9C452F-8399-4234-BC3A-063BA2F7CA83}" destId="{0D27B07E-7F1F-4314-899C-5A70B80A8FE6}" srcOrd="2" destOrd="0" presId="urn:microsoft.com/office/officeart/2005/8/layout/default"/>
    <dgm:cxn modelId="{39FDE8E2-BD12-4BA0-A6F0-1073991B7A97}" type="presParOf" srcId="{AE9C452F-8399-4234-BC3A-063BA2F7CA83}" destId="{021662C1-21DB-4673-B5E5-2ECD1DE3E0FB}" srcOrd="3" destOrd="0" presId="urn:microsoft.com/office/officeart/2005/8/layout/default"/>
    <dgm:cxn modelId="{8DBB0B39-3399-4AC9-94B6-AA2521411AB4}" type="presParOf" srcId="{AE9C452F-8399-4234-BC3A-063BA2F7CA83}" destId="{9DA17903-7C9E-4547-8BF7-B6E9D85F78B3}" srcOrd="4" destOrd="0" presId="urn:microsoft.com/office/officeart/2005/8/layout/default"/>
    <dgm:cxn modelId="{4EB40FFD-E7B5-4492-9D13-3863EA455FF8}" type="presParOf" srcId="{AE9C452F-8399-4234-BC3A-063BA2F7CA83}" destId="{D8ACB3AD-EB91-410D-A4C5-355DD0D7ABBA}" srcOrd="5" destOrd="0" presId="urn:microsoft.com/office/officeart/2005/8/layout/default"/>
    <dgm:cxn modelId="{FC8A46D2-0ED6-4EA7-B0D8-62850ABB3F40}" type="presParOf" srcId="{AE9C452F-8399-4234-BC3A-063BA2F7CA83}" destId="{47AFFAB7-9AB2-4897-9B39-F67C9E9F59A2}" srcOrd="6" destOrd="0" presId="urn:microsoft.com/office/officeart/2005/8/layout/defaul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DA8A86-D8B6-491D-9CE6-CFEC12B8D8BD}">
      <dsp:nvSpPr>
        <dsp:cNvPr id="0" name=""/>
        <dsp:cNvSpPr/>
      </dsp:nvSpPr>
      <dsp:spPr>
        <a:xfrm>
          <a:off x="1015995" y="3"/>
          <a:ext cx="3162597" cy="1897558"/>
        </a:xfrm>
        <a:prstGeom prst="rect">
          <a:avLst/>
        </a:prstGeom>
        <a:solidFill>
          <a:srgbClr val="1C5C8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ctr" defTabSz="2000250">
            <a:lnSpc>
              <a:spcPct val="90000"/>
            </a:lnSpc>
            <a:spcBef>
              <a:spcPct val="0"/>
            </a:spcBef>
            <a:spcAft>
              <a:spcPct val="35000"/>
            </a:spcAft>
            <a:buNone/>
          </a:pPr>
          <a:r>
            <a:rPr lang="en-US" altLang="en-US" sz="4500" kern="1200" dirty="0">
              <a:latin typeface="Trebuchet MS" panose="020B0603020202020204" pitchFamily="34" charset="0"/>
            </a:rPr>
            <a:t>Fire</a:t>
          </a:r>
          <a:endParaRPr lang="en-US" sz="4500" kern="1200" dirty="0"/>
        </a:p>
      </dsp:txBody>
      <dsp:txXfrm>
        <a:off x="1015995" y="3"/>
        <a:ext cx="3162597" cy="1897558"/>
      </dsp:txXfrm>
    </dsp:sp>
    <dsp:sp modelId="{0D27B07E-7F1F-4314-899C-5A70B80A8FE6}">
      <dsp:nvSpPr>
        <dsp:cNvPr id="0" name=""/>
        <dsp:cNvSpPr/>
      </dsp:nvSpPr>
      <dsp:spPr>
        <a:xfrm>
          <a:off x="4476129" y="1711"/>
          <a:ext cx="3162597" cy="1897558"/>
        </a:xfrm>
        <a:prstGeom prst="rect">
          <a:avLst/>
        </a:prstGeom>
        <a:solidFill>
          <a:srgbClr val="1C5C8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ctr" defTabSz="2000250">
            <a:lnSpc>
              <a:spcPct val="90000"/>
            </a:lnSpc>
            <a:spcBef>
              <a:spcPct val="0"/>
            </a:spcBef>
            <a:spcAft>
              <a:spcPct val="35000"/>
            </a:spcAft>
            <a:buNone/>
          </a:pPr>
          <a:r>
            <a:rPr lang="en-US" sz="4500" kern="1200" dirty="0"/>
            <a:t>Engineering</a:t>
          </a:r>
        </a:p>
      </dsp:txBody>
      <dsp:txXfrm>
        <a:off x="4476129" y="1711"/>
        <a:ext cx="3162597" cy="1897558"/>
      </dsp:txXfrm>
    </dsp:sp>
    <dsp:sp modelId="{9DA17903-7C9E-4547-8BF7-B6E9D85F78B3}">
      <dsp:nvSpPr>
        <dsp:cNvPr id="0" name=""/>
        <dsp:cNvSpPr/>
      </dsp:nvSpPr>
      <dsp:spPr>
        <a:xfrm>
          <a:off x="997272" y="2215529"/>
          <a:ext cx="3162597" cy="1897558"/>
        </a:xfrm>
        <a:prstGeom prst="rect">
          <a:avLst/>
        </a:prstGeom>
        <a:solidFill>
          <a:srgbClr val="1C5C8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ctr" defTabSz="2000250">
            <a:lnSpc>
              <a:spcPct val="90000"/>
            </a:lnSpc>
            <a:spcBef>
              <a:spcPct val="0"/>
            </a:spcBef>
            <a:spcAft>
              <a:spcPct val="35000"/>
            </a:spcAft>
            <a:buNone/>
          </a:pPr>
          <a:r>
            <a:rPr lang="en-US" sz="4500" kern="1200" baseline="0" dirty="0">
              <a:latin typeface="Trebuchet MS" panose="020B0603020202020204" pitchFamily="34" charset="0"/>
            </a:rPr>
            <a:t>Hull</a:t>
          </a:r>
          <a:endParaRPr lang="en-US" sz="4500" kern="1200" dirty="0">
            <a:latin typeface="Trebuchet MS" panose="020B0603020202020204" pitchFamily="34" charset="0"/>
          </a:endParaRPr>
        </a:p>
      </dsp:txBody>
      <dsp:txXfrm>
        <a:off x="997272" y="2215529"/>
        <a:ext cx="3162597" cy="1897558"/>
      </dsp:txXfrm>
    </dsp:sp>
    <dsp:sp modelId="{47AFFAB7-9AB2-4897-9B39-F67C9E9F59A2}">
      <dsp:nvSpPr>
        <dsp:cNvPr id="0" name=""/>
        <dsp:cNvSpPr/>
      </dsp:nvSpPr>
      <dsp:spPr>
        <a:xfrm>
          <a:off x="4476129" y="2215529"/>
          <a:ext cx="3162597" cy="1897558"/>
        </a:xfrm>
        <a:prstGeom prst="rect">
          <a:avLst/>
        </a:prstGeom>
        <a:solidFill>
          <a:srgbClr val="1C5C8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ctr" defTabSz="2000250">
            <a:lnSpc>
              <a:spcPct val="90000"/>
            </a:lnSpc>
            <a:spcBef>
              <a:spcPct val="0"/>
            </a:spcBef>
            <a:spcAft>
              <a:spcPct val="35000"/>
            </a:spcAft>
            <a:buNone/>
          </a:pPr>
          <a:r>
            <a:rPr lang="en-US" sz="4500" kern="1200" dirty="0">
              <a:latin typeface="Trebuchet MS" panose="020B0603020202020204" pitchFamily="34" charset="0"/>
            </a:rPr>
            <a:t>Others </a:t>
          </a:r>
        </a:p>
        <a:p>
          <a:pPr marL="0" lvl="0" indent="0" algn="ctr" defTabSz="2000250">
            <a:lnSpc>
              <a:spcPct val="90000"/>
            </a:lnSpc>
            <a:spcBef>
              <a:spcPct val="0"/>
            </a:spcBef>
            <a:spcAft>
              <a:spcPct val="35000"/>
            </a:spcAft>
            <a:buNone/>
          </a:pPr>
          <a:r>
            <a:rPr lang="en-US" sz="1400" kern="1200" dirty="0">
              <a:latin typeface="Trebuchet MS" panose="020B0603020202020204" pitchFamily="34" charset="0"/>
            </a:rPr>
            <a:t>(AIT, Cargo, </a:t>
          </a:r>
          <a:r>
            <a:rPr lang="en-US" sz="1400" kern="1200" dirty="0" err="1">
              <a:latin typeface="Trebuchet MS" panose="020B0603020202020204" pitchFamily="34" charset="0"/>
            </a:rPr>
            <a:t>etc</a:t>
          </a:r>
          <a:r>
            <a:rPr lang="en-US" sz="1400" kern="1200" dirty="0">
              <a:latin typeface="Trebuchet MS" panose="020B0603020202020204" pitchFamily="34" charset="0"/>
            </a:rPr>
            <a:t>)</a:t>
          </a:r>
          <a:endParaRPr lang="en-US" sz="1000" kern="1200" dirty="0">
            <a:latin typeface="Trebuchet MS" panose="020B0603020202020204" pitchFamily="34" charset="0"/>
          </a:endParaRPr>
        </a:p>
      </dsp:txBody>
      <dsp:txXfrm>
        <a:off x="4476129" y="2215529"/>
        <a:ext cx="3162597" cy="18975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DA8A86-D8B6-491D-9CE6-CFEC12B8D8BD}">
      <dsp:nvSpPr>
        <dsp:cNvPr id="0" name=""/>
        <dsp:cNvSpPr/>
      </dsp:nvSpPr>
      <dsp:spPr>
        <a:xfrm>
          <a:off x="1015995" y="3"/>
          <a:ext cx="3162597" cy="1897558"/>
        </a:xfrm>
        <a:prstGeom prst="rect">
          <a:avLst/>
        </a:prstGeom>
        <a:solidFill>
          <a:srgbClr val="1C5C8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altLang="en-US" sz="4000" kern="1200" dirty="0">
              <a:latin typeface="Trebuchet MS" panose="020B0603020202020204" pitchFamily="34" charset="0"/>
            </a:rPr>
            <a:t>Health – Group and Retail</a:t>
          </a:r>
          <a:endParaRPr lang="en-US" sz="4000" kern="1200" dirty="0"/>
        </a:p>
      </dsp:txBody>
      <dsp:txXfrm>
        <a:off x="1015995" y="3"/>
        <a:ext cx="3162597" cy="1897558"/>
      </dsp:txXfrm>
    </dsp:sp>
    <dsp:sp modelId="{0D27B07E-7F1F-4314-899C-5A70B80A8FE6}">
      <dsp:nvSpPr>
        <dsp:cNvPr id="0" name=""/>
        <dsp:cNvSpPr/>
      </dsp:nvSpPr>
      <dsp:spPr>
        <a:xfrm>
          <a:off x="4476129" y="1711"/>
          <a:ext cx="3162597" cy="1897558"/>
        </a:xfrm>
        <a:prstGeom prst="rect">
          <a:avLst/>
        </a:prstGeom>
        <a:solidFill>
          <a:srgbClr val="1C5C8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altLang="en-US" sz="4000" kern="1200" dirty="0">
              <a:latin typeface="Trebuchet MS" panose="020B0603020202020204" pitchFamily="34" charset="0"/>
            </a:rPr>
            <a:t>Personal Accident</a:t>
          </a:r>
          <a:endParaRPr lang="en-US" sz="4000" kern="1200" dirty="0"/>
        </a:p>
      </dsp:txBody>
      <dsp:txXfrm>
        <a:off x="4476129" y="1711"/>
        <a:ext cx="3162597" cy="1897558"/>
      </dsp:txXfrm>
    </dsp:sp>
    <dsp:sp modelId="{9DA17903-7C9E-4547-8BF7-B6E9D85F78B3}">
      <dsp:nvSpPr>
        <dsp:cNvPr id="0" name=""/>
        <dsp:cNvSpPr/>
      </dsp:nvSpPr>
      <dsp:spPr>
        <a:xfrm>
          <a:off x="997272" y="2215529"/>
          <a:ext cx="3162597" cy="1897558"/>
        </a:xfrm>
        <a:prstGeom prst="rect">
          <a:avLst/>
        </a:prstGeom>
        <a:solidFill>
          <a:srgbClr val="1C5C8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dirty="0">
              <a:latin typeface="Trebuchet MS" panose="020B0603020202020204" pitchFamily="34" charset="0"/>
            </a:rPr>
            <a:t>Travel – Corporate and Retail</a:t>
          </a:r>
        </a:p>
      </dsp:txBody>
      <dsp:txXfrm>
        <a:off x="997272" y="2215529"/>
        <a:ext cx="3162597" cy="1897558"/>
      </dsp:txXfrm>
    </dsp:sp>
    <dsp:sp modelId="{47AFFAB7-9AB2-4897-9B39-F67C9E9F59A2}">
      <dsp:nvSpPr>
        <dsp:cNvPr id="0" name=""/>
        <dsp:cNvSpPr/>
      </dsp:nvSpPr>
      <dsp:spPr>
        <a:xfrm>
          <a:off x="4476129" y="2215529"/>
          <a:ext cx="3162597" cy="1897558"/>
        </a:xfrm>
        <a:prstGeom prst="rect">
          <a:avLst/>
        </a:prstGeom>
        <a:solidFill>
          <a:srgbClr val="1C5C8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dirty="0">
              <a:latin typeface="Trebuchet MS" panose="020B0603020202020204" pitchFamily="34" charset="0"/>
            </a:rPr>
            <a:t>Credit Linked Health Plans</a:t>
          </a:r>
        </a:p>
      </dsp:txBody>
      <dsp:txXfrm>
        <a:off x="4476129" y="2215529"/>
        <a:ext cx="3162597" cy="189755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788"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1048789"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B2EFBB-0BCC-4A1D-9ED8-84B8867ABABE}" type="datetimeFigureOut">
              <a:rPr lang="en-IN" smtClean="0"/>
              <a:t>27-01-2022</a:t>
            </a:fld>
            <a:endParaRPr lang="en-IN"/>
          </a:p>
        </p:txBody>
      </p:sp>
      <p:sp>
        <p:nvSpPr>
          <p:cNvPr id="1048790"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IN"/>
              <a:t>1</a:t>
            </a:r>
          </a:p>
        </p:txBody>
      </p:sp>
      <p:sp>
        <p:nvSpPr>
          <p:cNvPr id="1048791"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03F371-8F35-4F90-9E77-40C93ED6257F}" type="slidenum">
              <a:rPr lang="en-IN" smtClean="0"/>
              <a:t>‹#›</a:t>
            </a:fld>
            <a:endParaRPr lang="en-IN"/>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78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104878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D32B5A-112C-4AE6-875C-0ED6994DC26A}" type="datetimeFigureOut">
              <a:rPr lang="en-US" smtClean="0"/>
              <a:t>1/27/2022</a:t>
            </a:fld>
            <a:endParaRPr lang="en-US"/>
          </a:p>
        </p:txBody>
      </p:sp>
      <p:sp>
        <p:nvSpPr>
          <p:cNvPr id="104878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104878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8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1</a:t>
            </a:r>
          </a:p>
        </p:txBody>
      </p:sp>
      <p:sp>
        <p:nvSpPr>
          <p:cNvPr id="104878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63E7AC-6455-4A0F-B654-220C7D7B7B8D}" type="slidenum">
              <a:rPr lang="en-US" smtClean="0"/>
              <a:t>‹#›</a:t>
            </a:fld>
            <a:endParaRPr lang="en-US"/>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4" name="Slide Image Placeholder 1"/>
          <p:cNvSpPr>
            <a:spLocks noGrp="1" noRot="1" noChangeAspect="1"/>
          </p:cNvSpPr>
          <p:nvPr>
            <p:ph type="sldImg"/>
          </p:nvPr>
        </p:nvSpPr>
        <p:spPr>
          <a:xfrm>
            <a:off x="381000" y="685800"/>
            <a:ext cx="6096000" cy="3429000"/>
          </a:xfrm>
        </p:spPr>
      </p:sp>
      <p:sp>
        <p:nvSpPr>
          <p:cNvPr id="1048585" name="Notes Placeholder 2"/>
          <p:cNvSpPr>
            <a:spLocks noGrp="1"/>
          </p:cNvSpPr>
          <p:nvPr>
            <p:ph type="body" idx="1"/>
          </p:nvPr>
        </p:nvSpPr>
        <p:spPr/>
        <p:txBody>
          <a:bodyPr/>
          <a:lstStyle/>
          <a:p>
            <a:endParaRPr lang="en-IN"/>
          </a:p>
        </p:txBody>
      </p:sp>
      <p:sp>
        <p:nvSpPr>
          <p:cNvPr id="1048586"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1048587"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2675509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42784717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4283493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9943000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6125365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8958741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7" name="Slide Image Placeholder 1"/>
          <p:cNvSpPr>
            <a:spLocks noGrp="1" noRot="1" noChangeAspect="1"/>
          </p:cNvSpPr>
          <p:nvPr>
            <p:ph type="sldImg"/>
          </p:nvPr>
        </p:nvSpPr>
        <p:spPr>
          <a:xfrm>
            <a:off x="381000" y="685800"/>
            <a:ext cx="6096000" cy="3429000"/>
          </a:xfrm>
        </p:spPr>
      </p:sp>
      <p:sp>
        <p:nvSpPr>
          <p:cNvPr id="1048678" name="Notes Placeholder 2"/>
          <p:cNvSpPr>
            <a:spLocks noGrp="1"/>
          </p:cNvSpPr>
          <p:nvPr>
            <p:ph type="body" idx="1"/>
          </p:nvPr>
        </p:nvSpPr>
        <p:spPr/>
        <p:txBody>
          <a:bodyPr/>
          <a:lstStyle/>
          <a:p>
            <a:endParaRPr lang="en-IN"/>
          </a:p>
        </p:txBody>
      </p:sp>
      <p:sp>
        <p:nvSpPr>
          <p:cNvPr id="1048679"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1048680"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0" name="Slide Image Placeholder 1"/>
          <p:cNvSpPr>
            <a:spLocks noGrp="1" noRot="1" noChangeAspect="1"/>
          </p:cNvSpPr>
          <p:nvPr>
            <p:ph type="sldImg"/>
          </p:nvPr>
        </p:nvSpPr>
        <p:spPr>
          <a:xfrm>
            <a:off x="381000" y="685800"/>
            <a:ext cx="6096000" cy="3429000"/>
          </a:xfrm>
        </p:spPr>
      </p:sp>
      <p:sp>
        <p:nvSpPr>
          <p:cNvPr id="1048691" name="Notes Placeholder 2"/>
          <p:cNvSpPr>
            <a:spLocks noGrp="1"/>
          </p:cNvSpPr>
          <p:nvPr>
            <p:ph type="body" idx="1"/>
          </p:nvPr>
        </p:nvSpPr>
        <p:spPr/>
        <p:txBody>
          <a:bodyPr/>
          <a:lstStyle/>
          <a:p>
            <a:pPr marL="171450" indent="-171450">
              <a:buFont typeface="Arial" panose="020B0604020202020204" pitchFamily="34" charset="0"/>
              <a:buChar char="•"/>
            </a:pPr>
            <a:r>
              <a:rPr lang="en-IN" dirty="0"/>
              <a:t>Group Health plans start from </a:t>
            </a:r>
          </a:p>
        </p:txBody>
      </p:sp>
      <p:sp>
        <p:nvSpPr>
          <p:cNvPr id="1048692"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pPr>
              <a:t>17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1048693"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3411490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3" name="Slide Image Placeholder 1"/>
          <p:cNvSpPr>
            <a:spLocks noGrp="1" noRot="1" noChangeAspect="1"/>
          </p:cNvSpPr>
          <p:nvPr>
            <p:ph type="sldImg"/>
          </p:nvPr>
        </p:nvSpPr>
        <p:spPr>
          <a:xfrm>
            <a:off x="381000" y="685800"/>
            <a:ext cx="6096000" cy="3429000"/>
          </a:xfrm>
        </p:spPr>
      </p:sp>
      <p:sp>
        <p:nvSpPr>
          <p:cNvPr id="1048644" name="Notes Placeholder 2"/>
          <p:cNvSpPr>
            <a:spLocks noGrp="1"/>
          </p:cNvSpPr>
          <p:nvPr>
            <p:ph type="body" idx="1"/>
          </p:nvPr>
        </p:nvSpPr>
        <p:spPr/>
        <p:txBody>
          <a:bodyPr/>
          <a:lstStyle/>
          <a:p>
            <a:endParaRPr lang="en-IN" dirty="0"/>
          </a:p>
        </p:txBody>
      </p:sp>
      <p:sp>
        <p:nvSpPr>
          <p:cNvPr id="1048645"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1048646"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2723886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3" name="Slide Image Placeholder 1"/>
          <p:cNvSpPr>
            <a:spLocks noGrp="1" noRot="1" noChangeAspect="1"/>
          </p:cNvSpPr>
          <p:nvPr>
            <p:ph type="sldImg"/>
          </p:nvPr>
        </p:nvSpPr>
        <p:spPr>
          <a:xfrm>
            <a:off x="381000" y="685800"/>
            <a:ext cx="6096000" cy="3429000"/>
          </a:xfrm>
        </p:spPr>
      </p:sp>
      <p:sp>
        <p:nvSpPr>
          <p:cNvPr id="1048644" name="Notes Placeholder 2"/>
          <p:cNvSpPr>
            <a:spLocks noGrp="1"/>
          </p:cNvSpPr>
          <p:nvPr>
            <p:ph type="body" idx="1"/>
          </p:nvPr>
        </p:nvSpPr>
        <p:spPr/>
        <p:txBody>
          <a:bodyPr/>
          <a:lstStyle/>
          <a:p>
            <a:endParaRPr lang="en-IN" dirty="0"/>
          </a:p>
        </p:txBody>
      </p:sp>
      <p:sp>
        <p:nvSpPr>
          <p:cNvPr id="1048645"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1048646"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7964116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0" name="Slide Image Placeholder 1"/>
          <p:cNvSpPr>
            <a:spLocks noGrp="1" noRot="1" noChangeAspect="1"/>
          </p:cNvSpPr>
          <p:nvPr>
            <p:ph type="sldImg"/>
          </p:nvPr>
        </p:nvSpPr>
        <p:spPr>
          <a:xfrm>
            <a:off x="381000" y="685800"/>
            <a:ext cx="6096000" cy="3429000"/>
          </a:xfrm>
        </p:spPr>
      </p:sp>
      <p:sp>
        <p:nvSpPr>
          <p:cNvPr id="1048651" name="Notes Placeholder 2"/>
          <p:cNvSpPr>
            <a:spLocks noGrp="1"/>
          </p:cNvSpPr>
          <p:nvPr>
            <p:ph type="body" idx="1"/>
          </p:nvPr>
        </p:nvSpPr>
        <p:spPr/>
        <p:txBody>
          <a:bodyPr/>
          <a:lstStyle/>
          <a:p>
            <a:endParaRPr lang="en-IN"/>
          </a:p>
        </p:txBody>
      </p:sp>
      <p:sp>
        <p:nvSpPr>
          <p:cNvPr id="1048652"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1048653"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253194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4" name="Slide Image Placeholder 1"/>
          <p:cNvSpPr>
            <a:spLocks noGrp="1" noRot="1" noChangeAspect="1"/>
          </p:cNvSpPr>
          <p:nvPr>
            <p:ph type="sldImg"/>
          </p:nvPr>
        </p:nvSpPr>
        <p:spPr>
          <a:xfrm>
            <a:off x="381000" y="685800"/>
            <a:ext cx="6096000" cy="3429000"/>
          </a:xfrm>
        </p:spPr>
      </p:sp>
      <p:sp>
        <p:nvSpPr>
          <p:cNvPr id="1048585" name="Notes Placeholder 2"/>
          <p:cNvSpPr>
            <a:spLocks noGrp="1"/>
          </p:cNvSpPr>
          <p:nvPr>
            <p:ph type="body" idx="1"/>
          </p:nvPr>
        </p:nvSpPr>
        <p:spPr/>
        <p:txBody>
          <a:bodyPr/>
          <a:lstStyle/>
          <a:p>
            <a:endParaRPr lang="en-IN"/>
          </a:p>
        </p:txBody>
      </p:sp>
      <p:sp>
        <p:nvSpPr>
          <p:cNvPr id="1048586"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1048587"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0" name="Slide Image Placeholder 1"/>
          <p:cNvSpPr>
            <a:spLocks noGrp="1" noRot="1" noChangeAspect="1"/>
          </p:cNvSpPr>
          <p:nvPr>
            <p:ph type="sldImg"/>
          </p:nvPr>
        </p:nvSpPr>
        <p:spPr>
          <a:xfrm>
            <a:off x="381000" y="685800"/>
            <a:ext cx="6096000" cy="3429000"/>
          </a:xfrm>
        </p:spPr>
      </p:sp>
      <p:sp>
        <p:nvSpPr>
          <p:cNvPr id="1048651" name="Notes Placeholder 2"/>
          <p:cNvSpPr>
            <a:spLocks noGrp="1"/>
          </p:cNvSpPr>
          <p:nvPr>
            <p:ph type="body" idx="1"/>
          </p:nvPr>
        </p:nvSpPr>
        <p:spPr/>
        <p:txBody>
          <a:bodyPr/>
          <a:lstStyle/>
          <a:p>
            <a:endParaRPr lang="en-IN"/>
          </a:p>
        </p:txBody>
      </p:sp>
      <p:sp>
        <p:nvSpPr>
          <p:cNvPr id="1048652"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1048653"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4539439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42546325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0" name="Slide Image Placeholder 1"/>
          <p:cNvSpPr>
            <a:spLocks noGrp="1" noRot="1" noChangeAspect="1"/>
          </p:cNvSpPr>
          <p:nvPr>
            <p:ph type="sldImg"/>
          </p:nvPr>
        </p:nvSpPr>
        <p:spPr>
          <a:xfrm>
            <a:off x="381000" y="685800"/>
            <a:ext cx="6096000" cy="3429000"/>
          </a:xfrm>
        </p:spPr>
      </p:sp>
      <p:sp>
        <p:nvSpPr>
          <p:cNvPr id="1048651" name="Notes Placeholder 2"/>
          <p:cNvSpPr>
            <a:spLocks noGrp="1"/>
          </p:cNvSpPr>
          <p:nvPr>
            <p:ph type="body" idx="1"/>
          </p:nvPr>
        </p:nvSpPr>
        <p:spPr/>
        <p:txBody>
          <a:bodyPr/>
          <a:lstStyle/>
          <a:p>
            <a:endParaRPr lang="en-IN"/>
          </a:p>
        </p:txBody>
      </p:sp>
      <p:sp>
        <p:nvSpPr>
          <p:cNvPr id="1048652"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1048653"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2446419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4" name="Slide Image Placeholder 1"/>
          <p:cNvSpPr>
            <a:spLocks noGrp="1" noRot="1" noChangeAspect="1"/>
          </p:cNvSpPr>
          <p:nvPr>
            <p:ph type="sldImg"/>
          </p:nvPr>
        </p:nvSpPr>
        <p:spPr>
          <a:xfrm>
            <a:off x="381000" y="685800"/>
            <a:ext cx="6096000" cy="3429000"/>
          </a:xfrm>
        </p:spPr>
      </p:sp>
      <p:sp>
        <p:nvSpPr>
          <p:cNvPr id="1048685" name="Notes Placeholder 2"/>
          <p:cNvSpPr>
            <a:spLocks noGrp="1"/>
          </p:cNvSpPr>
          <p:nvPr>
            <p:ph type="body" idx="1"/>
          </p:nvPr>
        </p:nvSpPr>
        <p:spPr/>
        <p:txBody>
          <a:bodyPr/>
          <a:lstStyle/>
          <a:p>
            <a:endParaRPr lang="en-IN"/>
          </a:p>
        </p:txBody>
      </p:sp>
      <p:sp>
        <p:nvSpPr>
          <p:cNvPr id="1048686"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pPr>
              <a:t>24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1048687"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0" name="Slide Image Placeholder 1"/>
          <p:cNvSpPr>
            <a:spLocks noGrp="1" noRot="1" noChangeAspect="1"/>
          </p:cNvSpPr>
          <p:nvPr>
            <p:ph type="sldImg"/>
          </p:nvPr>
        </p:nvSpPr>
        <p:spPr>
          <a:xfrm>
            <a:off x="381000" y="685800"/>
            <a:ext cx="6096000" cy="3429000"/>
          </a:xfrm>
        </p:spPr>
      </p:sp>
      <p:sp>
        <p:nvSpPr>
          <p:cNvPr id="1048691" name="Notes Placeholder 2"/>
          <p:cNvSpPr>
            <a:spLocks noGrp="1"/>
          </p:cNvSpPr>
          <p:nvPr>
            <p:ph type="body" idx="1"/>
          </p:nvPr>
        </p:nvSpPr>
        <p:spPr/>
        <p:txBody>
          <a:bodyPr/>
          <a:lstStyle/>
          <a:p>
            <a:pPr marL="171450" indent="-171450">
              <a:buFont typeface="Arial" panose="020B0604020202020204" pitchFamily="34" charset="0"/>
              <a:buChar char="•"/>
            </a:pPr>
            <a:r>
              <a:rPr lang="en-IN" dirty="0"/>
              <a:t>Group Health plans start from </a:t>
            </a:r>
          </a:p>
        </p:txBody>
      </p:sp>
      <p:sp>
        <p:nvSpPr>
          <p:cNvPr id="1048692"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pPr>
              <a:t>25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1048693"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40939847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40190369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8103163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6344191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6" name="Slide Image Placeholder 1"/>
          <p:cNvSpPr>
            <a:spLocks noGrp="1" noRot="1" noChangeAspect="1"/>
          </p:cNvSpPr>
          <p:nvPr>
            <p:ph type="sldImg"/>
          </p:nvPr>
        </p:nvSpPr>
        <p:spPr>
          <a:xfrm>
            <a:off x="381000" y="685800"/>
            <a:ext cx="6096000" cy="3429000"/>
          </a:xfrm>
        </p:spPr>
      </p:sp>
      <p:sp>
        <p:nvSpPr>
          <p:cNvPr id="1048737" name="Notes Placeholder 2"/>
          <p:cNvSpPr>
            <a:spLocks noGrp="1"/>
          </p:cNvSpPr>
          <p:nvPr>
            <p:ph type="body" idx="1"/>
          </p:nvPr>
        </p:nvSpPr>
        <p:spPr/>
        <p:txBody>
          <a:bodyPr/>
          <a:lstStyle/>
          <a:p>
            <a:endParaRPr lang="en-IN"/>
          </a:p>
        </p:txBody>
      </p:sp>
      <p:sp>
        <p:nvSpPr>
          <p:cNvPr id="1048738"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pPr>
              <a:t>30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1048739"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1" name="Slide Image Placeholder 1"/>
          <p:cNvSpPr>
            <a:spLocks noGrp="1" noRot="1" noChangeAspect="1"/>
          </p:cNvSpPr>
          <p:nvPr>
            <p:ph type="sldImg"/>
          </p:nvPr>
        </p:nvSpPr>
        <p:spPr>
          <a:xfrm>
            <a:off x="381000" y="685800"/>
            <a:ext cx="6096000" cy="3429000"/>
          </a:xfrm>
        </p:spPr>
      </p:sp>
      <p:sp>
        <p:nvSpPr>
          <p:cNvPr id="1048592" name="Notes Placeholder 2"/>
          <p:cNvSpPr>
            <a:spLocks noGrp="1"/>
          </p:cNvSpPr>
          <p:nvPr>
            <p:ph type="body" idx="1"/>
          </p:nvPr>
        </p:nvSpPr>
        <p:spPr/>
        <p:txBody>
          <a:bodyPr/>
          <a:lstStyle/>
          <a:p>
            <a:endParaRPr lang="en-IN"/>
          </a:p>
        </p:txBody>
      </p:sp>
      <p:sp>
        <p:nvSpPr>
          <p:cNvPr id="1048593"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1048594"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3" name="Slide Image Placeholder 1"/>
          <p:cNvSpPr>
            <a:spLocks noGrp="1" noRot="1" noChangeAspect="1"/>
          </p:cNvSpPr>
          <p:nvPr>
            <p:ph type="sldImg"/>
          </p:nvPr>
        </p:nvSpPr>
        <p:spPr>
          <a:xfrm>
            <a:off x="381000" y="685800"/>
            <a:ext cx="6096000" cy="3429000"/>
          </a:xfrm>
        </p:spPr>
      </p:sp>
      <p:sp>
        <p:nvSpPr>
          <p:cNvPr id="1048744" name="Notes Placeholder 2"/>
          <p:cNvSpPr>
            <a:spLocks noGrp="1"/>
          </p:cNvSpPr>
          <p:nvPr>
            <p:ph type="body" idx="1"/>
          </p:nvPr>
        </p:nvSpPr>
        <p:spPr/>
        <p:txBody>
          <a:bodyPr/>
          <a:lstStyle/>
          <a:p>
            <a:endParaRPr lang="en-IN"/>
          </a:p>
        </p:txBody>
      </p:sp>
      <p:sp>
        <p:nvSpPr>
          <p:cNvPr id="1048745"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pPr>
              <a:t>31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1048746"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4010502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41590339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29318146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52280108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0" name="Slide Image Placeholder 1"/>
          <p:cNvSpPr>
            <a:spLocks noGrp="1" noRot="1" noChangeAspect="1"/>
          </p:cNvSpPr>
          <p:nvPr>
            <p:ph type="sldImg"/>
          </p:nvPr>
        </p:nvSpPr>
        <p:spPr>
          <a:xfrm>
            <a:off x="381000" y="685800"/>
            <a:ext cx="6096000" cy="3429000"/>
          </a:xfrm>
        </p:spPr>
      </p:sp>
      <p:sp>
        <p:nvSpPr>
          <p:cNvPr id="1048751" name="Notes Placeholder 2"/>
          <p:cNvSpPr>
            <a:spLocks noGrp="1"/>
          </p:cNvSpPr>
          <p:nvPr>
            <p:ph type="body" idx="1"/>
          </p:nvPr>
        </p:nvSpPr>
        <p:spPr/>
        <p:txBody>
          <a:bodyPr/>
          <a:lstStyle/>
          <a:p>
            <a:endParaRPr lang="en-IN"/>
          </a:p>
        </p:txBody>
      </p:sp>
      <p:sp>
        <p:nvSpPr>
          <p:cNvPr id="1048752"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pPr>
              <a:t>36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1048753"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94A9AB2-DC25-4B6E-B4DE-465725D7298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7948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Slide Image Placeholder 1"/>
          <p:cNvSpPr>
            <a:spLocks noGrp="1" noRot="1" noChangeAspect="1"/>
          </p:cNvSpPr>
          <p:nvPr>
            <p:ph type="sldImg"/>
          </p:nvPr>
        </p:nvSpPr>
        <p:spPr>
          <a:xfrm>
            <a:off x="381000" y="685800"/>
            <a:ext cx="6096000" cy="3429000"/>
          </a:xfrm>
        </p:spPr>
      </p:sp>
      <p:sp>
        <p:nvSpPr>
          <p:cNvPr id="1048602" name="Notes Placeholder 2"/>
          <p:cNvSpPr>
            <a:spLocks noGrp="1"/>
          </p:cNvSpPr>
          <p:nvPr>
            <p:ph type="body" idx="1"/>
          </p:nvPr>
        </p:nvSpPr>
        <p:spPr/>
        <p:txBody>
          <a:bodyPr/>
          <a:lstStyle/>
          <a:p>
            <a:endParaRPr lang="en-IN"/>
          </a:p>
        </p:txBody>
      </p:sp>
      <p:sp>
        <p:nvSpPr>
          <p:cNvPr id="1048603"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1048604"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8" name="Slide Image Placeholder 1"/>
          <p:cNvSpPr>
            <a:spLocks noGrp="1" noRot="1" noChangeAspect="1"/>
          </p:cNvSpPr>
          <p:nvPr>
            <p:ph type="sldImg"/>
          </p:nvPr>
        </p:nvSpPr>
        <p:spPr>
          <a:xfrm>
            <a:off x="381000" y="685800"/>
            <a:ext cx="6096000" cy="3429000"/>
          </a:xfrm>
        </p:spPr>
      </p:sp>
      <p:sp>
        <p:nvSpPr>
          <p:cNvPr id="1048609" name="Notes Placeholder 2"/>
          <p:cNvSpPr>
            <a:spLocks noGrp="1"/>
          </p:cNvSpPr>
          <p:nvPr>
            <p:ph type="body" idx="1"/>
          </p:nvPr>
        </p:nvSpPr>
        <p:spPr/>
        <p:txBody>
          <a:bodyPr/>
          <a:lstStyle/>
          <a:p>
            <a:endParaRPr lang="en-IN"/>
          </a:p>
        </p:txBody>
      </p:sp>
      <p:sp>
        <p:nvSpPr>
          <p:cNvPr id="1048610" name="Slide Number Placeholder 3"/>
          <p:cNvSpPr>
            <a:spLocks noGrp="1"/>
          </p:cNvSpPr>
          <p:nvPr>
            <p:ph type="sldNum" sz="quarter" idx="10"/>
          </p:nvPr>
        </p:nvSpPr>
        <p:spPr/>
        <p:txBody>
          <a:bodyPr/>
          <a:lstStyle/>
          <a:p>
            <a:fld id="{6963E7AC-6455-4A0F-B654-220C7D7B7B8D}" type="slidenum">
              <a:rPr lang="en-US" smtClean="0"/>
              <a:t>6</a:t>
            </a:fld>
            <a:endParaRPr lang="en-US"/>
          </a:p>
        </p:txBody>
      </p:sp>
      <p:sp>
        <p:nvSpPr>
          <p:cNvPr id="1048611" name="Footer Placeholder 4"/>
          <p:cNvSpPr>
            <a:spLocks noGrp="1"/>
          </p:cNvSpPr>
          <p:nvPr>
            <p:ph type="ftr" sz="quarter" idx="11"/>
          </p:nvPr>
        </p:nvSpPr>
        <p:spPr/>
        <p:txBody>
          <a:bodyPr/>
          <a:lstStyle/>
          <a:p>
            <a:r>
              <a:rPr lang="en-US"/>
              <a:t>1</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5" name="Slide Image Placeholder 1"/>
          <p:cNvSpPr>
            <a:spLocks noGrp="1" noRot="1" noChangeAspect="1"/>
          </p:cNvSpPr>
          <p:nvPr>
            <p:ph type="sldImg"/>
          </p:nvPr>
        </p:nvSpPr>
        <p:spPr>
          <a:xfrm>
            <a:off x="381000" y="685800"/>
            <a:ext cx="6096000" cy="3429000"/>
          </a:xfrm>
        </p:spPr>
      </p:sp>
      <p:sp>
        <p:nvSpPr>
          <p:cNvPr id="1048616" name="Notes Placeholder 2"/>
          <p:cNvSpPr>
            <a:spLocks noGrp="1"/>
          </p:cNvSpPr>
          <p:nvPr>
            <p:ph type="body" idx="1"/>
          </p:nvPr>
        </p:nvSpPr>
        <p:spPr/>
        <p:txBody>
          <a:bodyPr/>
          <a:lstStyle/>
          <a:p>
            <a:endParaRPr lang="en-IN"/>
          </a:p>
        </p:txBody>
      </p:sp>
      <p:sp>
        <p:nvSpPr>
          <p:cNvPr id="1048617"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1048618"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2" name="Slide Image Placeholder 1"/>
          <p:cNvSpPr>
            <a:spLocks noGrp="1" noRot="1" noChangeAspect="1"/>
          </p:cNvSpPr>
          <p:nvPr>
            <p:ph type="sldImg"/>
          </p:nvPr>
        </p:nvSpPr>
        <p:spPr>
          <a:xfrm>
            <a:off x="381000" y="685800"/>
            <a:ext cx="6096000" cy="3429000"/>
          </a:xfrm>
        </p:spPr>
      </p:sp>
      <p:sp>
        <p:nvSpPr>
          <p:cNvPr id="1048623" name="Notes Placeholder 2"/>
          <p:cNvSpPr>
            <a:spLocks noGrp="1"/>
          </p:cNvSpPr>
          <p:nvPr>
            <p:ph type="body" idx="1"/>
          </p:nvPr>
        </p:nvSpPr>
        <p:spPr/>
        <p:txBody>
          <a:bodyPr/>
          <a:lstStyle/>
          <a:p>
            <a:endParaRPr lang="en-IN"/>
          </a:p>
        </p:txBody>
      </p:sp>
      <p:sp>
        <p:nvSpPr>
          <p:cNvPr id="104862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104862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9" name="Slide Image Placeholder 1"/>
          <p:cNvSpPr>
            <a:spLocks noGrp="1" noRot="1" noChangeAspect="1"/>
          </p:cNvSpPr>
          <p:nvPr>
            <p:ph type="sldImg"/>
          </p:nvPr>
        </p:nvSpPr>
        <p:spPr>
          <a:xfrm>
            <a:off x="381000" y="685800"/>
            <a:ext cx="6096000" cy="3429000"/>
          </a:xfrm>
        </p:spPr>
      </p:sp>
      <p:sp>
        <p:nvSpPr>
          <p:cNvPr id="1048630" name="Notes Placeholder 2"/>
          <p:cNvSpPr>
            <a:spLocks noGrp="1"/>
          </p:cNvSpPr>
          <p:nvPr>
            <p:ph type="body" idx="1"/>
          </p:nvPr>
        </p:nvSpPr>
        <p:spPr/>
        <p:txBody>
          <a:bodyPr/>
          <a:lstStyle/>
          <a:p>
            <a:endParaRPr lang="en-IN"/>
          </a:p>
        </p:txBody>
      </p:sp>
      <p:sp>
        <p:nvSpPr>
          <p:cNvPr id="1048631"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1048632"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6" name="Slide Image Placeholder 1"/>
          <p:cNvSpPr>
            <a:spLocks noGrp="1" noRot="1" noChangeAspect="1"/>
          </p:cNvSpPr>
          <p:nvPr>
            <p:ph type="sldImg"/>
          </p:nvPr>
        </p:nvSpPr>
        <p:spPr>
          <a:xfrm>
            <a:off x="381000" y="685800"/>
            <a:ext cx="6096000" cy="3429000"/>
          </a:xfrm>
        </p:spPr>
      </p:sp>
      <p:sp>
        <p:nvSpPr>
          <p:cNvPr id="1048637" name="Notes Placeholder 2"/>
          <p:cNvSpPr>
            <a:spLocks noGrp="1"/>
          </p:cNvSpPr>
          <p:nvPr>
            <p:ph type="body" idx="1"/>
          </p:nvPr>
        </p:nvSpPr>
        <p:spPr/>
        <p:txBody>
          <a:bodyPr/>
          <a:lstStyle/>
          <a:p>
            <a:endParaRPr lang="en-IN"/>
          </a:p>
        </p:txBody>
      </p:sp>
      <p:sp>
        <p:nvSpPr>
          <p:cNvPr id="1048638"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1048639"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754" name="Title 1"/>
          <p:cNvSpPr>
            <a:spLocks noGrp="1"/>
          </p:cNvSpPr>
          <p:nvPr>
            <p:ph type="ctrTitle"/>
          </p:nvPr>
        </p:nvSpPr>
        <p:spPr>
          <a:xfrm>
            <a:off x="914400" y="2130426"/>
            <a:ext cx="10363200" cy="1470025"/>
          </a:xfrm>
        </p:spPr>
        <p:txBody>
          <a:bodyPr/>
          <a:lstStyle/>
          <a:p>
            <a:r>
              <a:rPr lang="en-US"/>
              <a:t>Click to edit Master title style</a:t>
            </a:r>
          </a:p>
        </p:txBody>
      </p:sp>
      <p:sp>
        <p:nvSpPr>
          <p:cNvPr id="1048755" name="Subtitle 2"/>
          <p:cNvSpPr>
            <a:spLocks noGrp="1"/>
          </p:cNvSpPr>
          <p:nvPr>
            <p:ph type="subTitle" idx="1"/>
          </p:nvPr>
        </p:nvSpPr>
        <p:spPr>
          <a:xfrm>
            <a:off x="1828800" y="3886200"/>
            <a:ext cx="8534400" cy="1752600"/>
          </a:xfrm>
        </p:spPr>
        <p:txBody>
          <a:bodyPr/>
          <a:lstStyle>
            <a:lvl1pPr marL="0" indent="0" algn="ctr">
              <a:buNone/>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048756" name="Rectangle 4"/>
          <p:cNvSpPr>
            <a:spLocks noGrp="1" noChangeArrowheads="1"/>
          </p:cNvSpPr>
          <p:nvPr>
            <p:ph type="dt" sz="half" idx="10"/>
          </p:nvPr>
        </p:nvSpPr>
        <p:spPr/>
        <p:txBody>
          <a:bodyPr/>
          <a:lstStyle/>
          <a:p>
            <a:endParaRPr lang="en-GB"/>
          </a:p>
        </p:txBody>
      </p:sp>
      <p:sp>
        <p:nvSpPr>
          <p:cNvPr id="1048757" name="Rectangle 5"/>
          <p:cNvSpPr>
            <a:spLocks noGrp="1" noChangeArrowheads="1"/>
          </p:cNvSpPr>
          <p:nvPr>
            <p:ph type="ftr" sz="quarter" idx="11"/>
          </p:nvPr>
        </p:nvSpPr>
        <p:spPr/>
        <p:txBody>
          <a:bodyPr/>
          <a:lstStyle/>
          <a:p>
            <a:endParaRPr lang="en-GB"/>
          </a:p>
        </p:txBody>
      </p:sp>
      <p:sp>
        <p:nvSpPr>
          <p:cNvPr id="1048758" name="Rectangle 6"/>
          <p:cNvSpPr>
            <a:spLocks noGrp="1" noChangeArrowheads="1"/>
          </p:cNvSpPr>
          <p:nvPr>
            <p:ph type="sldNum" sz="quarter" idx="12"/>
          </p:nvPr>
        </p:nvSpPr>
        <p:spPr/>
        <p:txBody>
          <a:bodyPr/>
          <a:lstStyle/>
          <a:p>
            <a:fld id="{A279DE1F-5E27-4B45-9D15-005F28CE4332}" type="slidenum">
              <a:rPr lang="en-GB"/>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a:pPr>
                <a:defRPr/>
              </a:pPr>
              <a:t>‹#›</a:t>
            </a:fld>
            <a:endParaRPr lang="en-GB"/>
          </a:p>
        </p:txBody>
      </p:sp>
    </p:spTree>
    <p:extLst>
      <p:ext uri="{BB962C8B-B14F-4D97-AF65-F5344CB8AC3E}">
        <p14:creationId xmlns:p14="http://schemas.microsoft.com/office/powerpoint/2010/main" val="284031405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a:pPr>
                <a:defRPr/>
              </a:pPr>
              <a:t>‹#›</a:t>
            </a:fld>
            <a:endParaRPr lang="en-GB"/>
          </a:p>
        </p:txBody>
      </p:sp>
    </p:spTree>
    <p:extLst>
      <p:ext uri="{BB962C8B-B14F-4D97-AF65-F5344CB8AC3E}">
        <p14:creationId xmlns:p14="http://schemas.microsoft.com/office/powerpoint/2010/main" val="1371103676"/>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pPr>
                <a:defRPr/>
              </a:pPr>
              <a:t>‹#›</a:t>
            </a:fld>
            <a:endParaRPr lang="en-GB" dirty="0"/>
          </a:p>
        </p:txBody>
      </p:sp>
      <p:grpSp>
        <p:nvGrpSpPr>
          <p:cNvPr id="8" name="Group 10"/>
          <p:cNvGrpSpPr/>
          <p:nvPr userDrawn="1"/>
        </p:nvGrpSpPr>
        <p:grpSpPr>
          <a:xfrm>
            <a:off x="359371" y="228600"/>
            <a:ext cx="11832629"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solidFill>
                    <a:srgbClr val="1F497D"/>
                  </a:solidFill>
                  <a:effectLst/>
                  <a:latin typeface="Bahamas" pitchFamily="34" charset="0"/>
                  <a:cs typeface="Times New Roman" pitchFamily="18" charset="0"/>
                </a:rPr>
                <a:t>Institute of Actuaries of India</a:t>
              </a:r>
              <a:endParaRPr kumimoji="0" lang="en-US" sz="4000" b="1" i="0" u="none" strike="noStrike" cap="none" normalizeH="0" baseline="0" dirty="0">
                <a:ln>
                  <a:noFill/>
                </a:ln>
                <a:solidFill>
                  <a:schemeClr val="tx1"/>
                </a:solidFill>
                <a:effectLst/>
                <a:latin typeface="Bahamas" pitchFamily="34" charset="0"/>
                <a:cs typeface="Times New Roman" pitchFamily="18" charset="0"/>
              </a:endParaRPr>
            </a:p>
          </p:txBody>
        </p:sp>
      </p:grpSp>
      <p:sp>
        <p:nvSpPr>
          <p:cNvPr id="11" name="Rectangle 10"/>
          <p:cNvSpPr/>
          <p:nvPr userDrawn="1"/>
        </p:nvSpPr>
        <p:spPr>
          <a:xfrm>
            <a:off x="0" y="2743201"/>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Title</a:t>
            </a:r>
          </a:p>
        </p:txBody>
      </p:sp>
      <p:sp>
        <p:nvSpPr>
          <p:cNvPr id="12" name="Rectangle 11"/>
          <p:cNvSpPr/>
          <p:nvPr userDrawn="1"/>
        </p:nvSpPr>
        <p:spPr>
          <a:xfrm>
            <a:off x="0" y="3733800"/>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By</a:t>
            </a:r>
          </a:p>
        </p:txBody>
      </p:sp>
    </p:spTree>
    <p:extLst>
      <p:ext uri="{BB962C8B-B14F-4D97-AF65-F5344CB8AC3E}">
        <p14:creationId xmlns:p14="http://schemas.microsoft.com/office/powerpoint/2010/main" val="23282117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a:pPr>
                <a:defRPr/>
              </a:pPr>
              <a:t>‹#›</a:t>
            </a:fld>
            <a:endParaRPr lang="en-GB"/>
          </a:p>
        </p:txBody>
      </p:sp>
    </p:spTree>
    <p:extLst>
      <p:ext uri="{BB962C8B-B14F-4D97-AF65-F5344CB8AC3E}">
        <p14:creationId xmlns:p14="http://schemas.microsoft.com/office/powerpoint/2010/main" val="3879555507"/>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a:pPr>
                <a:defRPr/>
              </a:pPr>
              <a:t>‹#›</a:t>
            </a:fld>
            <a:endParaRPr lang="en-GB"/>
          </a:p>
        </p:txBody>
      </p:sp>
    </p:spTree>
    <p:extLst>
      <p:ext uri="{BB962C8B-B14F-4D97-AF65-F5344CB8AC3E}">
        <p14:creationId xmlns:p14="http://schemas.microsoft.com/office/powerpoint/2010/main" val="3240395625"/>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1398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762" name="Title 1"/>
          <p:cNvSpPr>
            <a:spLocks noGrp="1"/>
          </p:cNvSpPr>
          <p:nvPr>
            <p:ph type="title"/>
          </p:nvPr>
        </p:nvSpPr>
        <p:spPr/>
        <p:txBody>
          <a:bodyPr/>
          <a:lstStyle/>
          <a:p>
            <a:r>
              <a:rPr lang="en-US"/>
              <a:t>Click to edit Master title style</a:t>
            </a:r>
          </a:p>
        </p:txBody>
      </p:sp>
      <p:sp>
        <p:nvSpPr>
          <p:cNvPr id="104876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64" name="Rectangle 4"/>
          <p:cNvSpPr>
            <a:spLocks noGrp="1" noChangeArrowheads="1"/>
          </p:cNvSpPr>
          <p:nvPr>
            <p:ph type="dt" sz="half" idx="10"/>
          </p:nvPr>
        </p:nvSpPr>
        <p:spPr/>
        <p:txBody>
          <a:bodyPr/>
          <a:lstStyle/>
          <a:p>
            <a:endParaRPr lang="en-GB"/>
          </a:p>
        </p:txBody>
      </p:sp>
      <p:sp>
        <p:nvSpPr>
          <p:cNvPr id="1048765" name="Rectangle 5"/>
          <p:cNvSpPr>
            <a:spLocks noGrp="1" noChangeArrowheads="1"/>
          </p:cNvSpPr>
          <p:nvPr>
            <p:ph type="ftr" sz="quarter" idx="11"/>
          </p:nvPr>
        </p:nvSpPr>
        <p:spPr/>
        <p:txBody>
          <a:bodyPr/>
          <a:lstStyle/>
          <a:p>
            <a:endParaRPr lang="en-GB"/>
          </a:p>
        </p:txBody>
      </p:sp>
      <p:sp>
        <p:nvSpPr>
          <p:cNvPr id="1048766" name="Rectangle 6"/>
          <p:cNvSpPr>
            <a:spLocks noGrp="1" noChangeArrowheads="1"/>
          </p:cNvSpPr>
          <p:nvPr>
            <p:ph type="sldNum" sz="quarter" idx="12"/>
          </p:nvPr>
        </p:nvSpPr>
        <p:spPr/>
        <p:txBody>
          <a:bodyPr/>
          <a:lstStyle/>
          <a:p>
            <a:fld id="{A6321966-726A-4E9E-9E02-D49DCD2200A8}" type="slidenum">
              <a:rPr lang="en-GB"/>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767"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1048768"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1048769" name="Rectangle 4"/>
          <p:cNvSpPr>
            <a:spLocks noGrp="1" noChangeArrowheads="1"/>
          </p:cNvSpPr>
          <p:nvPr>
            <p:ph type="dt" sz="half" idx="10"/>
          </p:nvPr>
        </p:nvSpPr>
        <p:spPr/>
        <p:txBody>
          <a:bodyPr/>
          <a:lstStyle/>
          <a:p>
            <a:endParaRPr lang="en-GB"/>
          </a:p>
        </p:txBody>
      </p:sp>
      <p:sp>
        <p:nvSpPr>
          <p:cNvPr id="1048770" name="Rectangle 5"/>
          <p:cNvSpPr>
            <a:spLocks noGrp="1" noChangeArrowheads="1"/>
          </p:cNvSpPr>
          <p:nvPr>
            <p:ph type="ftr" sz="quarter" idx="11"/>
          </p:nvPr>
        </p:nvSpPr>
        <p:spPr/>
        <p:txBody>
          <a:bodyPr/>
          <a:lstStyle/>
          <a:p>
            <a:endParaRPr lang="en-GB"/>
          </a:p>
        </p:txBody>
      </p:sp>
      <p:sp>
        <p:nvSpPr>
          <p:cNvPr id="1048771" name="Rectangle 6"/>
          <p:cNvSpPr>
            <a:spLocks noGrp="1" noChangeArrowheads="1"/>
          </p:cNvSpPr>
          <p:nvPr>
            <p:ph type="sldNum" sz="quarter" idx="12"/>
          </p:nvPr>
        </p:nvSpPr>
        <p:spPr/>
        <p:txBody>
          <a:bodyPr/>
          <a:lstStyle/>
          <a:p>
            <a:fld id="{BFA6E245-2043-4183-82FC-0A7BD6A0EBFD}" type="slidenum">
              <a:rPr lang="en-GB"/>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048772" name="Rectangle 4"/>
          <p:cNvSpPr>
            <a:spLocks noGrp="1" noChangeArrowheads="1"/>
          </p:cNvSpPr>
          <p:nvPr>
            <p:ph type="dt" sz="half" idx="10"/>
          </p:nvPr>
        </p:nvSpPr>
        <p:spPr/>
        <p:txBody>
          <a:bodyPr/>
          <a:lstStyle/>
          <a:p>
            <a:endParaRPr lang="en-GB" dirty="0"/>
          </a:p>
        </p:txBody>
      </p:sp>
      <p:sp>
        <p:nvSpPr>
          <p:cNvPr id="1048773" name="Rectangle 5"/>
          <p:cNvSpPr>
            <a:spLocks noGrp="1" noChangeArrowheads="1"/>
          </p:cNvSpPr>
          <p:nvPr>
            <p:ph type="ftr" sz="quarter" idx="11"/>
          </p:nvPr>
        </p:nvSpPr>
        <p:spPr/>
        <p:txBody>
          <a:bodyPr/>
          <a:lstStyle/>
          <a:p>
            <a:endParaRPr lang="en-GB" dirty="0"/>
          </a:p>
        </p:txBody>
      </p:sp>
      <p:sp>
        <p:nvSpPr>
          <p:cNvPr id="1048774" name="Rectangle 6"/>
          <p:cNvSpPr>
            <a:spLocks noGrp="1" noChangeArrowheads="1"/>
          </p:cNvSpPr>
          <p:nvPr>
            <p:ph type="sldNum" sz="quarter" idx="12"/>
          </p:nvPr>
        </p:nvSpPr>
        <p:spPr/>
        <p:txBody>
          <a:bodyPr/>
          <a:lstStyle/>
          <a:p>
            <a:fld id="{93A73AEE-D506-4373-89E6-5210E2A754A0}" type="slidenum">
              <a:rPr lang="en-GB"/>
              <a:t>‹#›</a:t>
            </a:fld>
            <a:endParaRPr lang="en-GB" dirty="0"/>
          </a:p>
        </p:txBody>
      </p:sp>
      <p:grpSp>
        <p:nvGrpSpPr>
          <p:cNvPr id="115" name="Group 10"/>
          <p:cNvGrpSpPr/>
          <p:nvPr userDrawn="1"/>
        </p:nvGrpSpPr>
        <p:grpSpPr>
          <a:xfrm>
            <a:off x="359371" y="228600"/>
            <a:ext cx="11832629" cy="1284827"/>
            <a:chOff x="269528" y="5496973"/>
            <a:chExt cx="8874472" cy="1284827"/>
          </a:xfrm>
        </p:grpSpPr>
        <p:pic>
          <p:nvPicPr>
            <p:cNvPr id="2097181"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48775"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4000" b="1" i="0" u="none" strike="noStrike" cap="none" normalizeH="0" baseline="0" dirty="0">
                  <a:ln>
                    <a:noFill/>
                  </a:ln>
                  <a:solidFill>
                    <a:srgbClr val="1F497D"/>
                  </a:solidFill>
                  <a:effectLst/>
                  <a:latin typeface="Bahamas" pitchFamily="34" charset="0"/>
                  <a:cs typeface="Times New Roman" pitchFamily="18" charset="0"/>
                </a:rPr>
                <a:t>Institute of Actuaries of India</a:t>
              </a:r>
              <a:endParaRPr kumimoji="0" lang="en-US" sz="4000" b="1" i="0" u="none" strike="noStrike" cap="none" normalizeH="0" baseline="0" dirty="0">
                <a:ln>
                  <a:noFill/>
                </a:ln>
                <a:solidFill>
                  <a:schemeClr val="tx1"/>
                </a:solidFill>
                <a:effectLst/>
                <a:latin typeface="Bahamas" pitchFamily="34" charset="0"/>
                <a:cs typeface="Times New Roman" pitchFamily="18" charset="0"/>
              </a:endParaRPr>
            </a:p>
          </p:txBody>
        </p:sp>
      </p:grpSp>
      <p:sp>
        <p:nvSpPr>
          <p:cNvPr id="1048776" name="Rectangle 10"/>
          <p:cNvSpPr/>
          <p:nvPr userDrawn="1"/>
        </p:nvSpPr>
        <p:spPr>
          <a:xfrm>
            <a:off x="0" y="2743201"/>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Title</a:t>
            </a:r>
          </a:p>
        </p:txBody>
      </p:sp>
      <p:sp>
        <p:nvSpPr>
          <p:cNvPr id="1048777" name="Rectangle 11"/>
          <p:cNvSpPr/>
          <p:nvPr userDrawn="1"/>
        </p:nvSpPr>
        <p:spPr>
          <a:xfrm>
            <a:off x="0" y="3733800"/>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By</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778" name="Title 1"/>
          <p:cNvSpPr>
            <a:spLocks noGrp="1"/>
          </p:cNvSpPr>
          <p:nvPr>
            <p:ph type="title"/>
          </p:nvPr>
        </p:nvSpPr>
        <p:spPr/>
        <p:txBody>
          <a:bodyPr/>
          <a:lstStyle/>
          <a:p>
            <a:endParaRPr lang="en-US" dirty="0"/>
          </a:p>
        </p:txBody>
      </p:sp>
      <p:sp>
        <p:nvSpPr>
          <p:cNvPr id="1048779" name="Rectangle 4"/>
          <p:cNvSpPr>
            <a:spLocks noGrp="1" noChangeArrowheads="1"/>
          </p:cNvSpPr>
          <p:nvPr>
            <p:ph type="dt" sz="half" idx="10"/>
          </p:nvPr>
        </p:nvSpPr>
        <p:spPr/>
        <p:txBody>
          <a:bodyPr/>
          <a:lstStyle/>
          <a:p>
            <a:endParaRPr lang="en-GB"/>
          </a:p>
        </p:txBody>
      </p:sp>
      <p:sp>
        <p:nvSpPr>
          <p:cNvPr id="1048780" name="Rectangle 5"/>
          <p:cNvSpPr>
            <a:spLocks noGrp="1" noChangeArrowheads="1"/>
          </p:cNvSpPr>
          <p:nvPr>
            <p:ph type="ftr" sz="quarter" idx="11"/>
          </p:nvPr>
        </p:nvSpPr>
        <p:spPr/>
        <p:txBody>
          <a:bodyPr/>
          <a:lstStyle/>
          <a:p>
            <a:endParaRPr lang="en-GB"/>
          </a:p>
        </p:txBody>
      </p:sp>
      <p:sp>
        <p:nvSpPr>
          <p:cNvPr id="1048781" name="Rectangle 6"/>
          <p:cNvSpPr>
            <a:spLocks noGrp="1" noChangeArrowheads="1"/>
          </p:cNvSpPr>
          <p:nvPr>
            <p:ph type="sldNum" sz="quarter" idx="12"/>
          </p:nvPr>
        </p:nvSpPr>
        <p:spPr/>
        <p:txBody>
          <a:bodyPr/>
          <a:lstStyle/>
          <a:p>
            <a:fld id="{2EF8FD5A-4369-451A-AE4B-9EB0FD82F618}" type="slidenum">
              <a:rPr lang="en-GB"/>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759" name="Rectangle 4"/>
          <p:cNvSpPr>
            <a:spLocks noGrp="1" noChangeArrowheads="1"/>
          </p:cNvSpPr>
          <p:nvPr>
            <p:ph type="dt" sz="half" idx="10"/>
          </p:nvPr>
        </p:nvSpPr>
        <p:spPr/>
        <p:txBody>
          <a:bodyPr/>
          <a:lstStyle/>
          <a:p>
            <a:endParaRPr lang="en-GB"/>
          </a:p>
        </p:txBody>
      </p:sp>
      <p:sp>
        <p:nvSpPr>
          <p:cNvPr id="1048760" name="Rectangle 5"/>
          <p:cNvSpPr>
            <a:spLocks noGrp="1" noChangeArrowheads="1"/>
          </p:cNvSpPr>
          <p:nvPr>
            <p:ph type="ftr" sz="quarter" idx="11"/>
          </p:nvPr>
        </p:nvSpPr>
        <p:spPr/>
        <p:txBody>
          <a:bodyPr/>
          <a:lstStyle/>
          <a:p>
            <a:endParaRPr lang="en-GB"/>
          </a:p>
        </p:txBody>
      </p:sp>
      <p:sp>
        <p:nvSpPr>
          <p:cNvPr id="1048761" name="Rectangle 6"/>
          <p:cNvSpPr>
            <a:spLocks noGrp="1" noChangeArrowheads="1"/>
          </p:cNvSpPr>
          <p:nvPr>
            <p:ph type="sldNum" sz="quarter" idx="12"/>
          </p:nvPr>
        </p:nvSpPr>
        <p:spPr/>
        <p:txBody>
          <a:bodyPr/>
          <a:lstStyle/>
          <a:p>
            <a:fld id="{D629C963-6CA3-4910-ACAB-89103C5891B0}" type="slidenum">
              <a:rPr lang="en-GB"/>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37562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a:pPr>
                <a:defRPr/>
              </a:pPr>
              <a:t>‹#›</a:t>
            </a:fld>
            <a:endParaRPr lang="en-GB"/>
          </a:p>
        </p:txBody>
      </p:sp>
    </p:spTree>
    <p:extLst>
      <p:ext uri="{BB962C8B-B14F-4D97-AF65-F5344CB8AC3E}">
        <p14:creationId xmlns:p14="http://schemas.microsoft.com/office/powerpoint/2010/main" val="271957462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857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104857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a:p>
        </p:txBody>
      </p:sp>
      <p:sp>
        <p:nvSpPr>
          <p:cNvPr id="104857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GB"/>
          </a:p>
        </p:txBody>
      </p:sp>
      <p:sp>
        <p:nvSpPr>
          <p:cNvPr id="104857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GB"/>
          </a:p>
        </p:txBody>
      </p:sp>
      <p:sp>
        <p:nvSpPr>
          <p:cNvPr id="104858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B118C919-524D-4AE6-802D-F6FBC61D86FD}" type="slidenum">
              <a:rPr lang="en-GB"/>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75" r:id="rId8"/>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pPr>
                <a:defRPr/>
              </a:pPr>
              <a:t>‹#›</a:t>
            </a:fld>
            <a:endParaRPr lang="en-GB"/>
          </a:p>
        </p:txBody>
      </p:sp>
    </p:spTree>
    <p:extLst>
      <p:ext uri="{BB962C8B-B14F-4D97-AF65-F5344CB8AC3E}">
        <p14:creationId xmlns:p14="http://schemas.microsoft.com/office/powerpoint/2010/main" val="2551224852"/>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Lst>
  <p:transition/>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5.xml"/><Relationship Id="rId6" Type="http://schemas.openxmlformats.org/officeDocument/2006/relationships/hyperlink" Target="https://www.irdai.gov.in/"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15.xml"/><Relationship Id="rId6" Type="http://schemas.openxmlformats.org/officeDocument/2006/relationships/image" Target="../media/image10.png"/><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15.xml"/><Relationship Id="rId6" Type="http://schemas.openxmlformats.org/officeDocument/2006/relationships/image" Target="../media/image11.png"/><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15.xml"/><Relationship Id="rId6" Type="http://schemas.openxmlformats.org/officeDocument/2006/relationships/image" Target="../media/image12.png"/><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15.xml"/><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4.jpeg"/><Relationship Id="rId7" Type="http://schemas.openxmlformats.org/officeDocument/2006/relationships/diagramLayout" Target="../diagrams/layout1.xm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diagramData" Target="../diagrams/data1.xml"/><Relationship Id="rId5" Type="http://schemas.openxmlformats.org/officeDocument/2006/relationships/image" Target="../media/image6.png"/><Relationship Id="rId10" Type="http://schemas.microsoft.com/office/2007/relationships/diagramDrawing" Target="../diagrams/drawing1.xml"/><Relationship Id="rId4" Type="http://schemas.openxmlformats.org/officeDocument/2006/relationships/image" Target="../media/image5.png"/><Relationship Id="rId9" Type="http://schemas.openxmlformats.org/officeDocument/2006/relationships/diagramColors" Target="../diagrams/colors1.xml"/></Relationships>
</file>

<file path=ppt/slides/_rels/slide18.xml.rels><?xml version="1.0" encoding="UTF-8" standalone="yes"?>
<Relationships xmlns="http://schemas.openxmlformats.org/package/2006/relationships"><Relationship Id="rId8" Type="http://schemas.openxmlformats.org/officeDocument/2006/relationships/oleObject" Target="file:///C:\Users\pdevgun004\Downloads\Non-life%20--%20Impact%20of%20UPR%20methodology_v01.xlsx!Exhibits!%5bNon-life%20--%20Impact%20of%20UPR%20methodology_v01.xlsx%5dExhibits%20Chart%209" TargetMode="External"/><Relationship Id="rId3" Type="http://schemas.openxmlformats.org/officeDocument/2006/relationships/image" Target="../media/image4.jpeg"/><Relationship Id="rId7" Type="http://schemas.openxmlformats.org/officeDocument/2006/relationships/image" Target="../media/image13.emf"/><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oleObject" Target="file:///C:\Users\pdevgun004\Downloads\Non-life%20--%20Impact%20of%20UPR%20methodology_v01.xlsx!Exhibits!%5bNon-life%20--%20Impact%20of%20UPR%20methodology_v01.xlsx%5dExhibits%20Chart%201" TargetMode="External"/><Relationship Id="rId11" Type="http://schemas.openxmlformats.org/officeDocument/2006/relationships/image" Target="../media/image15.emf"/><Relationship Id="rId5" Type="http://schemas.openxmlformats.org/officeDocument/2006/relationships/image" Target="../media/image6.png"/><Relationship Id="rId10" Type="http://schemas.openxmlformats.org/officeDocument/2006/relationships/oleObject" Target="file:///C:\Users\pdevgun004\Downloads\Non-life%20--%20Impact%20of%20UPR%20methodology_v01.xlsx!Exhibits!%5bNon-life%20--%20Impact%20of%20UPR%20methodology_v01.xlsx%5dExhibits%20Chart%207" TargetMode="External"/><Relationship Id="rId4" Type="http://schemas.openxmlformats.org/officeDocument/2006/relationships/image" Target="../media/image5.png"/><Relationship Id="rId9" Type="http://schemas.openxmlformats.org/officeDocument/2006/relationships/image" Target="../media/image14.emf"/></Relationships>
</file>

<file path=ppt/slides/_rels/slide19.xml.rels><?xml version="1.0" encoding="UTF-8" standalone="yes"?>
<Relationships xmlns="http://schemas.openxmlformats.org/package/2006/relationships"><Relationship Id="rId8" Type="http://schemas.openxmlformats.org/officeDocument/2006/relationships/oleObject" Target="file:///C:\Users\pdevgun004\Downloads\Non-life%20--%20Impact%20of%20UPR%20methodology_v01.xlsx!Exhibits!R45C32:R56C50" TargetMode="External"/><Relationship Id="rId3" Type="http://schemas.openxmlformats.org/officeDocument/2006/relationships/image" Target="../media/image4.jpeg"/><Relationship Id="rId7" Type="http://schemas.openxmlformats.org/officeDocument/2006/relationships/image" Target="../media/image16.emf"/><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oleObject" Target="file:///C:\Users\pdevgun004\Downloads\Non-life%20--%20Impact%20of%20UPR%20methodology_v01.xlsx!Sheet1!%5bNon-life%20--%20Impact%20of%20UPR%20methodology_v01.xlsx%5dSheet1%20Chart%201" TargetMode="External"/><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7.emf"/></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18.emf"/><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oleObject" Target="file:///C:\Users\pdevgun004\Downloads\Non-life%20--%20Impact%20of%20UPR%20methodology_v01.xlsx!Exhibits!R61C14:R79C28"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8" Type="http://schemas.openxmlformats.org/officeDocument/2006/relationships/oleObject" Target="file:///C:\Users\pdevgun004\Downloads\Non-life%20--%20Impact%20of%20UPR%20methodology_v01.xlsx!Exhibits!%5bNon-life%20--%20Impact%20of%20UPR%20methodology_v01.xlsx%5dExhibits%20Chart%202" TargetMode="External"/><Relationship Id="rId3" Type="http://schemas.openxmlformats.org/officeDocument/2006/relationships/image" Target="../media/image4.jpeg"/><Relationship Id="rId7" Type="http://schemas.openxmlformats.org/officeDocument/2006/relationships/image" Target="../media/image19.emf"/><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oleObject" Target="file:///C:\Users\pdevgun004\Downloads\Non-life%20--%20Impact%20of%20UPR%20methodology_v01.xlsx!Exhibits!%5bNon-life%20--%20Impact%20of%20UPR%20methodology_v01.xlsx%5dExhibits%20Chart%206" TargetMode="External"/><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20.emf"/></Relationships>
</file>

<file path=ppt/slides/_rels/slide22.xml.rels><?xml version="1.0" encoding="UTF-8" standalone="yes"?>
<Relationships xmlns="http://schemas.openxmlformats.org/package/2006/relationships"><Relationship Id="rId8" Type="http://schemas.openxmlformats.org/officeDocument/2006/relationships/oleObject" Target="file:///C:\Users\pdevgun004\Downloads\Non-life%20--%20Impact%20of%20UPR%20methodology_v01.xlsx!Exhibits!R85C14:R91C16" TargetMode="External"/><Relationship Id="rId3" Type="http://schemas.openxmlformats.org/officeDocument/2006/relationships/image" Target="../media/image4.jpeg"/><Relationship Id="rId7" Type="http://schemas.openxmlformats.org/officeDocument/2006/relationships/image" Target="../media/image21.emf"/><Relationship Id="rId2" Type="http://schemas.openxmlformats.org/officeDocument/2006/relationships/notesSlide" Target="../notesSlides/notesSlide21.xml"/><Relationship Id="rId1" Type="http://schemas.openxmlformats.org/officeDocument/2006/relationships/slideLayout" Target="../slideLayouts/slideLayout15.xml"/><Relationship Id="rId6" Type="http://schemas.openxmlformats.org/officeDocument/2006/relationships/oleObject" Target="file:///C:\Users\pdevgun004\Downloads\Non-life%20--%20Impact%20of%20UPR%20methodology_v01.xlsx!Exhibits!R83C20:R91C24" TargetMode="External"/><Relationship Id="rId11" Type="http://schemas.openxmlformats.org/officeDocument/2006/relationships/image" Target="../media/image23.emf"/><Relationship Id="rId5" Type="http://schemas.openxmlformats.org/officeDocument/2006/relationships/image" Target="../media/image6.png"/><Relationship Id="rId10" Type="http://schemas.openxmlformats.org/officeDocument/2006/relationships/oleObject" Target="file:///C:\Users\pdevgun004\Downloads\Non-life%20--%20Impact%20of%20UPR%20methodology_v01.xlsx!Exhibits!%5bNon-life%20--%20Impact%20of%20UPR%20methodology_v01.xlsx%5dExhibits%20Chart%208" TargetMode="External"/><Relationship Id="rId4" Type="http://schemas.openxmlformats.org/officeDocument/2006/relationships/image" Target="../media/image5.png"/><Relationship Id="rId9" Type="http://schemas.openxmlformats.org/officeDocument/2006/relationships/image" Target="../media/image22.emf"/></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image" Target="../media/image4.jpeg"/><Relationship Id="rId7" Type="http://schemas.openxmlformats.org/officeDocument/2006/relationships/diagramLayout" Target="../diagrams/layout2.xml"/><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diagramData" Target="../diagrams/data2.xml"/><Relationship Id="rId5" Type="http://schemas.openxmlformats.org/officeDocument/2006/relationships/image" Target="../media/image6.png"/><Relationship Id="rId10" Type="http://schemas.microsoft.com/office/2007/relationships/diagramDrawing" Target="../diagrams/drawing2.xml"/><Relationship Id="rId4" Type="http://schemas.openxmlformats.org/officeDocument/2006/relationships/image" Target="../media/image5.png"/><Relationship Id="rId9" Type="http://schemas.openxmlformats.org/officeDocument/2006/relationships/diagramColors" Target="../diagrams/colors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hyperlink" Target="https://www.irdai.gov.in/ADMINCMS/cms/frmGeneral_List.aspx?DF=MBFN&amp;mid=3.2.8" TargetMode="External"/><Relationship Id="rId2" Type="http://schemas.openxmlformats.org/officeDocument/2006/relationships/notesSlide" Target="../notesSlides/notesSlide25.xml"/><Relationship Id="rId1" Type="http://schemas.openxmlformats.org/officeDocument/2006/relationships/slideLayout" Target="../slideLayouts/slideLayout15.xml"/><Relationship Id="rId6" Type="http://schemas.openxmlformats.org/officeDocument/2006/relationships/chart" Target="../charts/chart2.xml"/><Relationship Id="rId5" Type="http://schemas.openxmlformats.org/officeDocument/2006/relationships/image" Target="../media/image6.png"/><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8" Type="http://schemas.openxmlformats.org/officeDocument/2006/relationships/hyperlink" Target="https://www.irdai.gov.in/ADMINCMS/cms/frmGeneral_List.aspx?DF=SWDN&amp;mid=3.2.13" TargetMode="External"/><Relationship Id="rId3" Type="http://schemas.openxmlformats.org/officeDocument/2006/relationships/image" Target="../media/image4.jpeg"/><Relationship Id="rId7" Type="http://schemas.openxmlformats.org/officeDocument/2006/relationships/chart" Target="../charts/chart4.xml"/><Relationship Id="rId2" Type="http://schemas.openxmlformats.org/officeDocument/2006/relationships/notesSlide" Target="../notesSlides/notesSlide26.xml"/><Relationship Id="rId1" Type="http://schemas.openxmlformats.org/officeDocument/2006/relationships/slideLayout" Target="../slideLayouts/slideLayout15.xml"/><Relationship Id="rId6" Type="http://schemas.openxmlformats.org/officeDocument/2006/relationships/chart" Target="../charts/chart3.xml"/><Relationship Id="rId5" Type="http://schemas.openxmlformats.org/officeDocument/2006/relationships/image" Target="../media/image6.png"/><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chart" Target="../charts/chart6.xml"/><Relationship Id="rId2" Type="http://schemas.openxmlformats.org/officeDocument/2006/relationships/notesSlide" Target="../notesSlides/notesSlide27.xml"/><Relationship Id="rId1" Type="http://schemas.openxmlformats.org/officeDocument/2006/relationships/slideLayout" Target="../slideLayouts/slideLayout15.xml"/><Relationship Id="rId6" Type="http://schemas.openxmlformats.org/officeDocument/2006/relationships/chart" Target="../charts/chart5.xml"/><Relationship Id="rId5" Type="http://schemas.openxmlformats.org/officeDocument/2006/relationships/image" Target="../media/image6.png"/><Relationship Id="rId4" Type="http://schemas.openxmlformats.org/officeDocument/2006/relationships/image" Target="../media/image5.png"/></Relationships>
</file>

<file path=ppt/slides/_rels/slide29.xml.rels><?xml version="1.0" encoding="UTF-8" standalone="yes"?>
<Relationships xmlns="http://schemas.openxmlformats.org/package/2006/relationships"><Relationship Id="rId8" Type="http://schemas.openxmlformats.org/officeDocument/2006/relationships/image" Target="../media/image26.emf"/><Relationship Id="rId3" Type="http://schemas.openxmlformats.org/officeDocument/2006/relationships/image" Target="../media/image4.jpeg"/><Relationship Id="rId7" Type="http://schemas.openxmlformats.org/officeDocument/2006/relationships/image" Target="../media/image25.emf"/><Relationship Id="rId2" Type="http://schemas.openxmlformats.org/officeDocument/2006/relationships/notesSlide" Target="../notesSlides/notesSlide28.xml"/><Relationship Id="rId1" Type="http://schemas.openxmlformats.org/officeDocument/2006/relationships/slideLayout" Target="../slideLayouts/slideLayout15.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24.emf"/></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9.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0.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1.xml"/><Relationship Id="rId1" Type="http://schemas.openxmlformats.org/officeDocument/2006/relationships/slideLayout" Target="../slideLayouts/slideLayout15.xml"/><Relationship Id="rId5" Type="http://schemas.openxmlformats.org/officeDocument/2006/relationships/image" Target="../media/image6.png"/><Relationship Id="rId4" Type="http://schemas.openxmlformats.org/officeDocument/2006/relationships/image" Target="../media/image5.png"/></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2.xml"/><Relationship Id="rId1" Type="http://schemas.openxmlformats.org/officeDocument/2006/relationships/slideLayout" Target="../slideLayouts/slideLayout15.xml"/><Relationship Id="rId5" Type="http://schemas.openxmlformats.org/officeDocument/2006/relationships/image" Target="../media/image6.png"/><Relationship Id="rId4" Type="http://schemas.openxmlformats.org/officeDocument/2006/relationships/image" Target="../media/image5.png"/></Relationships>
</file>

<file path=ppt/slides/_rels/slide3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3.xml"/><Relationship Id="rId1" Type="http://schemas.openxmlformats.org/officeDocument/2006/relationships/slideLayout" Target="../slideLayouts/slideLayout15.xml"/><Relationship Id="rId5" Type="http://schemas.openxmlformats.org/officeDocument/2006/relationships/image" Target="../media/image6.png"/><Relationship Id="rId4" Type="http://schemas.openxmlformats.org/officeDocument/2006/relationships/image" Target="../media/image5.png"/></Relationships>
</file>

<file path=ppt/slides/_rels/slide3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4.xml"/><Relationship Id="rId1" Type="http://schemas.openxmlformats.org/officeDocument/2006/relationships/slideLayout" Target="../slideLayouts/slideLayout15.xml"/><Relationship Id="rId5" Type="http://schemas.openxmlformats.org/officeDocument/2006/relationships/image" Target="../media/image6.png"/><Relationship Id="rId4" Type="http://schemas.openxmlformats.org/officeDocument/2006/relationships/image" Target="../media/image5.png"/></Relationships>
</file>

<file path=ppt/slides/_rels/slide3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5.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3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6.xml"/><Relationship Id="rId1" Type="http://schemas.openxmlformats.org/officeDocument/2006/relationships/slideLayout" Target="../slideLayouts/slideLayout8.xml"/><Relationship Id="rId5" Type="http://schemas.openxmlformats.org/officeDocument/2006/relationships/image" Target="../media/image6.png"/><Relationship Id="rId4" Type="http://schemas.openxmlformats.org/officeDocument/2006/relationships/image" Target="../media/image5.png"/></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chart" Target="../charts/chart1.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2097154" name="Picture 2"/>
          <p:cNvPicPr>
            <a:picLocks noChangeAspect="1"/>
          </p:cNvPicPr>
          <p:nvPr/>
        </p:nvPicPr>
        <p:blipFill>
          <a:blip r:embed="rId3" cstate="print"/>
          <a:stretch>
            <a:fillRect/>
          </a:stretch>
        </p:blipFill>
        <p:spPr>
          <a:xfrm>
            <a:off x="10287000" y="3479017"/>
            <a:ext cx="1588491" cy="1600200"/>
          </a:xfrm>
          <a:prstGeom prst="rect">
            <a:avLst/>
          </a:prstGeom>
        </p:spPr>
      </p:pic>
      <p:sp>
        <p:nvSpPr>
          <p:cNvPr id="1048595" name="Rectangle 150"/>
          <p:cNvSpPr txBox="1">
            <a:spLocks noChangeArrowheads="1"/>
          </p:cNvSpPr>
          <p:nvPr/>
        </p:nvSpPr>
        <p:spPr>
          <a:xfrm>
            <a:off x="838200" y="2019371"/>
            <a:ext cx="11037291"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s-UY" altLang="en-US" sz="3600" b="1" kern="0" dirty="0">
                <a:solidFill>
                  <a:schemeClr val="bg1"/>
                </a:solidFill>
                <a:latin typeface="Trebuchet MS" panose="020B0603020202020204" pitchFamily="34" charset="0"/>
              </a:rPr>
              <a:t>Case </a:t>
            </a:r>
            <a:r>
              <a:rPr lang="es-UY" altLang="en-US" sz="3600" b="1" kern="0" dirty="0" err="1">
                <a:solidFill>
                  <a:schemeClr val="bg1"/>
                </a:solidFill>
                <a:latin typeface="Trebuchet MS" panose="020B0603020202020204" pitchFamily="34" charset="0"/>
              </a:rPr>
              <a:t>study</a:t>
            </a:r>
            <a:r>
              <a:rPr lang="es-UY" altLang="en-US" sz="3600" b="1" kern="0" dirty="0">
                <a:solidFill>
                  <a:schemeClr val="bg1"/>
                </a:solidFill>
                <a:latin typeface="Trebuchet MS" panose="020B0603020202020204" pitchFamily="34" charset="0"/>
              </a:rPr>
              <a:t> 5: </a:t>
            </a:r>
            <a:r>
              <a:rPr lang="es-UY" altLang="en-US" sz="3600" b="1" kern="0" dirty="0" err="1">
                <a:solidFill>
                  <a:schemeClr val="bg1"/>
                </a:solidFill>
                <a:latin typeface="Trebuchet MS" panose="020B0603020202020204" pitchFamily="34" charset="0"/>
              </a:rPr>
              <a:t>Analysis</a:t>
            </a:r>
            <a:r>
              <a:rPr lang="es-UY" altLang="en-US" sz="3600" b="1" kern="0" dirty="0">
                <a:solidFill>
                  <a:schemeClr val="bg1"/>
                </a:solidFill>
                <a:latin typeface="Trebuchet MS" panose="020B0603020202020204" pitchFamily="34" charset="0"/>
              </a:rPr>
              <a:t> </a:t>
            </a:r>
            <a:r>
              <a:rPr lang="es-UY" altLang="en-US" sz="3600" b="1" kern="0" dirty="0" err="1">
                <a:solidFill>
                  <a:schemeClr val="bg1"/>
                </a:solidFill>
                <a:latin typeface="Trebuchet MS" panose="020B0603020202020204" pitchFamily="34" charset="0"/>
              </a:rPr>
              <a:t>of</a:t>
            </a:r>
            <a:r>
              <a:rPr lang="es-UY" altLang="en-US" sz="3600" b="1" kern="0" dirty="0">
                <a:solidFill>
                  <a:schemeClr val="bg1"/>
                </a:solidFill>
                <a:latin typeface="Trebuchet MS" panose="020B0603020202020204" pitchFamily="34" charset="0"/>
              </a:rPr>
              <a:t> </a:t>
            </a:r>
            <a:r>
              <a:rPr lang="es-UY" altLang="en-US" sz="3600" b="1" kern="0" dirty="0" err="1">
                <a:solidFill>
                  <a:schemeClr val="bg1"/>
                </a:solidFill>
                <a:latin typeface="Trebuchet MS" panose="020B0603020202020204" pitchFamily="34" charset="0"/>
              </a:rPr>
              <a:t>implication</a:t>
            </a:r>
            <a:r>
              <a:rPr lang="es-UY" altLang="en-US" sz="3600" b="1" kern="0" dirty="0">
                <a:solidFill>
                  <a:schemeClr val="bg1"/>
                </a:solidFill>
                <a:latin typeface="Trebuchet MS" panose="020B0603020202020204" pitchFamily="34" charset="0"/>
              </a:rPr>
              <a:t> </a:t>
            </a:r>
            <a:r>
              <a:rPr lang="es-UY" altLang="en-US" sz="3600" b="1" kern="0" dirty="0" err="1">
                <a:solidFill>
                  <a:schemeClr val="bg1"/>
                </a:solidFill>
                <a:latin typeface="Trebuchet MS" panose="020B0603020202020204" pitchFamily="34" charset="0"/>
              </a:rPr>
              <a:t>of</a:t>
            </a:r>
            <a:r>
              <a:rPr lang="es-UY" altLang="en-US" sz="3600" b="1" kern="0" dirty="0">
                <a:solidFill>
                  <a:schemeClr val="bg1"/>
                </a:solidFill>
                <a:latin typeface="Trebuchet MS" panose="020B0603020202020204" pitchFamily="34" charset="0"/>
              </a:rPr>
              <a:t> </a:t>
            </a:r>
            <a:r>
              <a:rPr lang="es-UY" altLang="en-US" sz="3600" b="1" kern="0" dirty="0" err="1">
                <a:solidFill>
                  <a:schemeClr val="bg1"/>
                </a:solidFill>
                <a:latin typeface="Trebuchet MS" panose="020B0603020202020204" pitchFamily="34" charset="0"/>
              </a:rPr>
              <a:t>change</a:t>
            </a:r>
            <a:r>
              <a:rPr lang="es-UY" altLang="en-US" sz="3600" b="1" kern="0" dirty="0">
                <a:solidFill>
                  <a:schemeClr val="bg1"/>
                </a:solidFill>
                <a:latin typeface="Trebuchet MS" panose="020B0603020202020204" pitchFamily="34" charset="0"/>
              </a:rPr>
              <a:t> in </a:t>
            </a:r>
            <a:r>
              <a:rPr lang="es-UY" altLang="en-US" sz="3600" b="1" kern="0" dirty="0" err="1">
                <a:solidFill>
                  <a:schemeClr val="bg1"/>
                </a:solidFill>
                <a:latin typeface="Trebuchet MS" panose="020B0603020202020204" pitchFamily="34" charset="0"/>
              </a:rPr>
              <a:t>method</a:t>
            </a:r>
            <a:r>
              <a:rPr lang="es-UY" altLang="en-US" sz="3600" b="1" kern="0" dirty="0">
                <a:solidFill>
                  <a:schemeClr val="bg1"/>
                </a:solidFill>
                <a:latin typeface="Trebuchet MS" panose="020B0603020202020204" pitchFamily="34" charset="0"/>
              </a:rPr>
              <a:t> </a:t>
            </a:r>
            <a:r>
              <a:rPr lang="es-UY" altLang="en-US" sz="3600" b="1" kern="0" dirty="0" err="1">
                <a:solidFill>
                  <a:schemeClr val="bg1"/>
                </a:solidFill>
                <a:latin typeface="Trebuchet MS" panose="020B0603020202020204" pitchFamily="34" charset="0"/>
              </a:rPr>
              <a:t>of</a:t>
            </a:r>
            <a:r>
              <a:rPr lang="es-UY" altLang="en-US" sz="3600" b="1" kern="0" dirty="0">
                <a:solidFill>
                  <a:schemeClr val="bg1"/>
                </a:solidFill>
                <a:latin typeface="Trebuchet MS" panose="020B0603020202020204" pitchFamily="34" charset="0"/>
              </a:rPr>
              <a:t> </a:t>
            </a:r>
            <a:r>
              <a:rPr lang="es-UY" altLang="en-US" sz="3600" b="1" kern="0" dirty="0" err="1">
                <a:solidFill>
                  <a:schemeClr val="bg1"/>
                </a:solidFill>
                <a:latin typeface="Trebuchet MS" panose="020B0603020202020204" pitchFamily="34" charset="0"/>
              </a:rPr>
              <a:t>accounting</a:t>
            </a:r>
            <a:r>
              <a:rPr lang="es-UY" altLang="en-US" sz="3600" b="1" kern="0" dirty="0">
                <a:solidFill>
                  <a:schemeClr val="bg1"/>
                </a:solidFill>
                <a:latin typeface="Trebuchet MS" panose="020B0603020202020204" pitchFamily="34" charset="0"/>
              </a:rPr>
              <a:t> </a:t>
            </a:r>
            <a:r>
              <a:rPr lang="es-UY" altLang="en-US" sz="3600" b="1" kern="0" dirty="0" err="1">
                <a:solidFill>
                  <a:schemeClr val="bg1"/>
                </a:solidFill>
                <a:latin typeface="Trebuchet MS" panose="020B0603020202020204" pitchFamily="34" charset="0"/>
              </a:rPr>
              <a:t>for</a:t>
            </a:r>
            <a:r>
              <a:rPr lang="es-UY" altLang="en-US" sz="3600" b="1" kern="0" dirty="0">
                <a:solidFill>
                  <a:schemeClr val="bg1"/>
                </a:solidFill>
                <a:latin typeface="Trebuchet MS" panose="020B0603020202020204" pitchFamily="34" charset="0"/>
              </a:rPr>
              <a:t> UPR</a:t>
            </a:r>
            <a:endParaRPr lang="es-ES" altLang="en-US" sz="3600" b="1" kern="0" dirty="0">
              <a:solidFill>
                <a:schemeClr val="bg1"/>
              </a:solidFill>
              <a:latin typeface="Trebuchet MS" panose="020B0603020202020204" pitchFamily="34" charset="0"/>
            </a:endParaRPr>
          </a:p>
        </p:txBody>
      </p:sp>
      <p:sp>
        <p:nvSpPr>
          <p:cNvPr id="1048596" name="Rectangle 168"/>
          <p:cNvSpPr>
            <a:spLocks noChangeArrowheads="1"/>
          </p:cNvSpPr>
          <p:nvPr/>
        </p:nvSpPr>
        <p:spPr bwMode="auto">
          <a:xfrm>
            <a:off x="152400" y="3429000"/>
            <a:ext cx="5184775" cy="1702583"/>
          </a:xfrm>
          <a:prstGeom prst="rect">
            <a:avLst/>
          </a:prstGeom>
          <a:noFill/>
          <a:ln>
            <a:noFill/>
          </a:ln>
          <a:effec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a:r>
              <a:rPr lang="en-US" altLang="en-US" sz="1600" b="1" dirty="0">
                <a:solidFill>
                  <a:schemeClr val="tx1"/>
                </a:solidFill>
                <a:latin typeface="Trebuchet MS" panose="020B0603020202020204" pitchFamily="34" charset="0"/>
              </a:rPr>
              <a:t>Guide : Rohit </a:t>
            </a:r>
            <a:r>
              <a:rPr lang="en-US" altLang="en-US" sz="1600" b="1" dirty="0" err="1">
                <a:solidFill>
                  <a:schemeClr val="tx1"/>
                </a:solidFill>
                <a:latin typeface="Trebuchet MS" panose="020B0603020202020204" pitchFamily="34" charset="0"/>
              </a:rPr>
              <a:t>Ajgaonkar</a:t>
            </a:r>
            <a:r>
              <a:rPr lang="en-US" altLang="en-US" sz="1600" b="1" dirty="0">
                <a:solidFill>
                  <a:schemeClr val="tx1"/>
                </a:solidFill>
                <a:latin typeface="Trebuchet MS" panose="020B0603020202020204" pitchFamily="34" charset="0"/>
              </a:rPr>
              <a:t>, FIAI</a:t>
            </a:r>
          </a:p>
          <a:p>
            <a:pPr algn="l"/>
            <a:r>
              <a:rPr lang="en-US" altLang="en-US" sz="1600" b="1" dirty="0">
                <a:solidFill>
                  <a:schemeClr val="tx1"/>
                </a:solidFill>
                <a:latin typeface="Trebuchet MS" panose="020B0603020202020204" pitchFamily="34" charset="0"/>
              </a:rPr>
              <a:t>Presented By : </a:t>
            </a:r>
          </a:p>
          <a:p>
            <a:pPr algn="l"/>
            <a:r>
              <a:rPr lang="en-US" altLang="en-US" sz="1600" b="1" dirty="0">
                <a:solidFill>
                  <a:schemeClr val="tx1"/>
                </a:solidFill>
                <a:latin typeface="Trebuchet MS" panose="020B0603020202020204" pitchFamily="34" charset="0"/>
              </a:rPr>
              <a:t>1. Neel </a:t>
            </a:r>
            <a:r>
              <a:rPr lang="en-US" altLang="en-US" sz="1600" b="1" dirty="0" err="1">
                <a:solidFill>
                  <a:schemeClr val="tx1"/>
                </a:solidFill>
                <a:latin typeface="Trebuchet MS" panose="020B0603020202020204" pitchFamily="34" charset="0"/>
              </a:rPr>
              <a:t>Doshi</a:t>
            </a:r>
            <a:r>
              <a:rPr lang="en-US" altLang="en-US" sz="1600" b="1" dirty="0">
                <a:solidFill>
                  <a:schemeClr val="tx1"/>
                </a:solidFill>
                <a:latin typeface="Trebuchet MS" panose="020B0603020202020204" pitchFamily="34" charset="0"/>
              </a:rPr>
              <a:t> 		</a:t>
            </a:r>
            <a:endParaRPr lang="es-ES" altLang="en-US" sz="1600" b="1" dirty="0">
              <a:solidFill>
                <a:schemeClr val="tx1"/>
              </a:solidFill>
              <a:latin typeface="Trebuchet MS" panose="020B0603020202020204" pitchFamily="34" charset="0"/>
            </a:endParaRPr>
          </a:p>
          <a:p>
            <a:pPr algn="l"/>
            <a:r>
              <a:rPr lang="en-US" altLang="en-US" sz="1600" b="1" dirty="0">
                <a:solidFill>
                  <a:schemeClr val="tx1"/>
                </a:solidFill>
                <a:latin typeface="Trebuchet MS" panose="020B0603020202020204" pitchFamily="34" charset="0"/>
              </a:rPr>
              <a:t>2. Jatin Aggarwal</a:t>
            </a:r>
          </a:p>
          <a:p>
            <a:pPr algn="l"/>
            <a:r>
              <a:rPr lang="en-US" altLang="en-US" sz="1600" b="1" dirty="0">
                <a:solidFill>
                  <a:schemeClr val="tx1"/>
                </a:solidFill>
                <a:latin typeface="Trebuchet MS" panose="020B0603020202020204" pitchFamily="34" charset="0"/>
              </a:rPr>
              <a:t>3. </a:t>
            </a:r>
            <a:r>
              <a:rPr lang="en-US" altLang="en-US" sz="1600" b="1" dirty="0" err="1">
                <a:solidFill>
                  <a:schemeClr val="tx1"/>
                </a:solidFill>
                <a:latin typeface="Trebuchet MS" panose="020B0603020202020204" pitchFamily="34" charset="0"/>
              </a:rPr>
              <a:t>Piyush</a:t>
            </a:r>
            <a:r>
              <a:rPr lang="en-US" altLang="en-US" sz="1600" b="1" dirty="0">
                <a:solidFill>
                  <a:schemeClr val="tx1"/>
                </a:solidFill>
                <a:latin typeface="Trebuchet MS" panose="020B0603020202020204" pitchFamily="34" charset="0"/>
              </a:rPr>
              <a:t> </a:t>
            </a:r>
            <a:r>
              <a:rPr lang="en-US" altLang="en-US" sz="1600" b="1" dirty="0" err="1">
                <a:solidFill>
                  <a:schemeClr val="tx1"/>
                </a:solidFill>
                <a:latin typeface="Trebuchet MS" panose="020B0603020202020204" pitchFamily="34" charset="0"/>
              </a:rPr>
              <a:t>Devgun</a:t>
            </a:r>
            <a:endParaRPr lang="en-US" altLang="en-US" sz="1600" b="1" dirty="0">
              <a:solidFill>
                <a:schemeClr val="tx1"/>
              </a:solidFill>
              <a:latin typeface="Trebuchet MS" panose="020B0603020202020204" pitchFamily="34" charset="0"/>
            </a:endParaRPr>
          </a:p>
          <a:p>
            <a:pPr algn="l"/>
            <a:r>
              <a:rPr lang="en-US" altLang="en-US" sz="1600" b="1" dirty="0">
                <a:solidFill>
                  <a:schemeClr val="tx1"/>
                </a:solidFill>
                <a:latin typeface="Trebuchet MS" panose="020B0603020202020204" pitchFamily="34" charset="0"/>
              </a:rPr>
              <a:t>4. </a:t>
            </a:r>
            <a:r>
              <a:rPr lang="en-US" altLang="en-US" sz="1600" b="1" dirty="0" err="1">
                <a:solidFill>
                  <a:schemeClr val="tx1"/>
                </a:solidFill>
                <a:latin typeface="Trebuchet MS" panose="020B0603020202020204" pitchFamily="34" charset="0"/>
              </a:rPr>
              <a:t>Shruti</a:t>
            </a:r>
            <a:r>
              <a:rPr lang="en-US" altLang="en-US" sz="1600" b="1" dirty="0">
                <a:solidFill>
                  <a:schemeClr val="tx1"/>
                </a:solidFill>
                <a:latin typeface="Trebuchet MS" panose="020B0603020202020204" pitchFamily="34" charset="0"/>
              </a:rPr>
              <a:t> Jain</a:t>
            </a:r>
          </a:p>
          <a:p>
            <a:pPr algn="l"/>
            <a:r>
              <a:rPr lang="en-US" altLang="en-US" sz="1600" b="1" dirty="0">
                <a:solidFill>
                  <a:schemeClr val="tx1"/>
                </a:solidFill>
                <a:latin typeface="Trebuchet MS" panose="020B0603020202020204" pitchFamily="34" charset="0"/>
              </a:rPr>
              <a:t>5. </a:t>
            </a:r>
            <a:r>
              <a:rPr lang="en-US" altLang="en-US" sz="1600" b="1" dirty="0" err="1">
                <a:solidFill>
                  <a:schemeClr val="tx1"/>
                </a:solidFill>
                <a:latin typeface="Trebuchet MS" panose="020B0603020202020204" pitchFamily="34" charset="0"/>
              </a:rPr>
              <a:t>Ruchin</a:t>
            </a:r>
            <a:r>
              <a:rPr lang="en-US" altLang="en-US" sz="1600" b="1" dirty="0">
                <a:solidFill>
                  <a:schemeClr val="tx1"/>
                </a:solidFill>
                <a:latin typeface="Trebuchet MS" panose="020B0603020202020204" pitchFamily="34" charset="0"/>
              </a:rPr>
              <a:t> Jain</a:t>
            </a:r>
            <a:endParaRPr lang="es-ES" altLang="en-US" sz="1600" b="1" dirty="0">
              <a:solidFill>
                <a:schemeClr val="tx1"/>
              </a:solidFill>
              <a:latin typeface="Trebuchet MS" panose="020B0603020202020204" pitchFamily="34" charset="0"/>
            </a:endParaRPr>
          </a:p>
        </p:txBody>
      </p:sp>
      <p:sp>
        <p:nvSpPr>
          <p:cNvPr id="1048597" name="Rectangle 150"/>
          <p:cNvSpPr txBox="1">
            <a:spLocks noChangeArrowheads="1"/>
          </p:cNvSpPr>
          <p:nvPr/>
        </p:nvSpPr>
        <p:spPr>
          <a:xfrm>
            <a:off x="838200" y="533400"/>
            <a:ext cx="9197975"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s-UY" altLang="en-US" sz="3600" b="1" kern="0" dirty="0">
                <a:solidFill>
                  <a:schemeClr val="bg1"/>
                </a:solidFill>
                <a:latin typeface="Trebuchet MS" panose="020B0603020202020204" pitchFamily="34" charset="0"/>
              </a:rPr>
              <a:t>36th India </a:t>
            </a:r>
            <a:r>
              <a:rPr lang="es-UY" altLang="en-US" sz="3600" b="1" kern="0" dirty="0" err="1">
                <a:solidFill>
                  <a:schemeClr val="bg1"/>
                </a:solidFill>
                <a:latin typeface="Trebuchet MS" panose="020B0603020202020204" pitchFamily="34" charset="0"/>
              </a:rPr>
              <a:t>Fellowship</a:t>
            </a:r>
            <a:r>
              <a:rPr lang="es-UY" altLang="en-US" sz="3600" b="1" kern="0" dirty="0">
                <a:solidFill>
                  <a:schemeClr val="bg1"/>
                </a:solidFill>
                <a:latin typeface="Trebuchet MS" panose="020B0603020202020204" pitchFamily="34" charset="0"/>
              </a:rPr>
              <a:t> </a:t>
            </a:r>
            <a:r>
              <a:rPr lang="es-UY" altLang="en-US" sz="3600" b="1" kern="0" dirty="0" err="1">
                <a:solidFill>
                  <a:schemeClr val="bg1"/>
                </a:solidFill>
                <a:latin typeface="Trebuchet MS" panose="020B0603020202020204" pitchFamily="34" charset="0"/>
              </a:rPr>
              <a:t>Webinar</a:t>
            </a:r>
            <a:endParaRPr lang="es-UY" altLang="en-US" sz="2500" b="1" kern="0" dirty="0">
              <a:solidFill>
                <a:schemeClr val="bg1"/>
              </a:solidFill>
              <a:latin typeface="Trebuchet MS" panose="020B0603020202020204" pitchFamily="34" charset="0"/>
            </a:endParaRPr>
          </a:p>
          <a:p>
            <a:pPr algn="l"/>
            <a:r>
              <a:rPr lang="es-UY" altLang="en-US" sz="2500" b="1" kern="0" dirty="0">
                <a:solidFill>
                  <a:schemeClr val="bg1"/>
                </a:solidFill>
                <a:latin typeface="Trebuchet MS" panose="020B0603020202020204" pitchFamily="34" charset="0"/>
              </a:rPr>
              <a:t>Date: 28th </a:t>
            </a:r>
            <a:r>
              <a:rPr lang="es-UY" altLang="en-US" sz="2500" b="1" kern="0" dirty="0" err="1">
                <a:solidFill>
                  <a:schemeClr val="bg1"/>
                </a:solidFill>
                <a:latin typeface="Trebuchet MS" panose="020B0603020202020204" pitchFamily="34" charset="0"/>
              </a:rPr>
              <a:t>January</a:t>
            </a:r>
            <a:r>
              <a:rPr lang="es-UY" altLang="en-US" sz="2500" b="1" kern="0" dirty="0">
                <a:solidFill>
                  <a:schemeClr val="bg1"/>
                </a:solidFill>
                <a:latin typeface="Trebuchet MS" panose="020B0603020202020204" pitchFamily="34" charset="0"/>
              </a:rPr>
              <a:t>, 2022</a:t>
            </a:r>
            <a:endParaRPr lang="es-ES" altLang="en-US" sz="2500" b="1" kern="0" dirty="0">
              <a:solidFill>
                <a:schemeClr val="bg1"/>
              </a:solidFill>
              <a:latin typeface="Trebuchet MS" panose="020B0603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097160" name="Picture 1"/>
          <p:cNvPicPr>
            <a:picLocks noChangeAspect="1"/>
          </p:cNvPicPr>
          <p:nvPr/>
        </p:nvPicPr>
        <p:blipFill>
          <a:blip r:embed="rId4" cstate="print"/>
          <a:stretch>
            <a:fillRect/>
          </a:stretch>
        </p:blipFill>
        <p:spPr>
          <a:xfrm>
            <a:off x="10972800" y="152400"/>
            <a:ext cx="1085347" cy="1093347"/>
          </a:xfrm>
          <a:prstGeom prst="rect">
            <a:avLst/>
          </a:prstGeom>
          <a:blipFill dpi="0" rotWithShape="1">
            <a:blip r:embed="rId5"/>
            <a:srcRect/>
            <a:stretch>
              <a:fillRect/>
            </a:stretch>
          </a:blipFill>
        </p:spPr>
      </p:pic>
      <p:sp>
        <p:nvSpPr>
          <p:cNvPr id="1048633" name="Rectangle 2"/>
          <p:cNvSpPr txBox="1">
            <a:spLocks noChangeArrowheads="1"/>
          </p:cNvSpPr>
          <p:nvPr/>
        </p:nvSpPr>
        <p:spPr>
          <a:xfrm>
            <a:off x="2880246" y="463109"/>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pPr>
            <a:r>
              <a:rPr kumimoji="0" lang="en-US" altLang="en-US" sz="44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Agenda</a:t>
            </a:r>
          </a:p>
        </p:txBody>
      </p:sp>
      <p:sp>
        <p:nvSpPr>
          <p:cNvPr id="1048634" name="Rectangle 3"/>
          <p:cNvSpPr txBox="1">
            <a:spLocks noChangeArrowheads="1"/>
          </p:cNvSpPr>
          <p:nvPr/>
        </p:nvSpPr>
        <p:spPr>
          <a:xfrm>
            <a:off x="2933700" y="1610872"/>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pPr>
            <a:r>
              <a:rPr kumimoji="0" lang="en-GB" sz="2400" b="0" i="0" u="none" strike="noStrike" kern="1200" cap="none" spc="0" normalizeH="0" baseline="0" noProof="0" dirty="0">
                <a:ln>
                  <a:noFill/>
                </a:ln>
                <a:solidFill>
                  <a:schemeClr val="bg1">
                    <a:lumMod val="85000"/>
                  </a:schemeClr>
                </a:solidFill>
                <a:effectLst/>
                <a:uLnTx/>
                <a:uFillTx/>
                <a:latin typeface="Trebuchet MS" panose="020B0603020202020204" pitchFamily="34" charset="0"/>
                <a:ea typeface="Calibri" panose="020F0502020204030204" pitchFamily="34" charset="0"/>
                <a:cs typeface="+mn-cs"/>
              </a:rPr>
              <a:t>UPR – background and change in method of accounting</a:t>
            </a:r>
          </a:p>
          <a:p>
            <a:pPr marL="342900" marR="0" lvl="0" indent="-342900" algn="l" defTabSz="914400" rtl="0" eaLnBrk="0" fontAlgn="base" latinLnBrk="0" hangingPunct="0">
              <a:lnSpc>
                <a:spcPct val="100000"/>
              </a:lnSpc>
              <a:spcBef>
                <a:spcPct val="20000"/>
              </a:spcBef>
              <a:spcAft>
                <a:spcPct val="0"/>
              </a:spcAft>
              <a:buClrTx/>
              <a:buSzTx/>
              <a:buFontTx/>
              <a:buChar char="•"/>
            </a:pPr>
            <a:r>
              <a:rPr kumimoji="0" lang="en-GB" sz="2400" b="0" i="0" u="none" strike="noStrike" kern="1200" cap="none" spc="0" normalizeH="0" baseline="0" noProof="0" dirty="0">
                <a:ln>
                  <a:noFill/>
                </a:ln>
                <a:effectLst/>
                <a:uLnTx/>
                <a:uFillTx/>
                <a:latin typeface="Trebuchet MS" panose="020B0603020202020204" pitchFamily="34" charset="0"/>
                <a:ea typeface="Calibri" panose="020F0502020204030204" pitchFamily="34" charset="0"/>
                <a:cs typeface="+mn-cs"/>
              </a:rPr>
              <a:t>Impact on motor business</a:t>
            </a:r>
          </a:p>
          <a:p>
            <a:pPr marL="342900" marR="0" lvl="0" indent="-342900" algn="l" defTabSz="914400" rtl="0" eaLnBrk="0" fontAlgn="base" latinLnBrk="0" hangingPunct="0">
              <a:lnSpc>
                <a:spcPct val="100000"/>
              </a:lnSpc>
              <a:spcBef>
                <a:spcPct val="20000"/>
              </a:spcBef>
              <a:spcAft>
                <a:spcPct val="0"/>
              </a:spcAft>
              <a:buClrTx/>
              <a:buSzTx/>
              <a:buFontTx/>
              <a:buChar char="•"/>
            </a:pPr>
            <a:r>
              <a:rPr kumimoji="0" lang="en-GB" sz="2400" b="0" i="0" u="none" strike="noStrike" kern="1200" cap="none" spc="0" normalizeH="0" baseline="0" noProof="0" dirty="0">
                <a:ln>
                  <a:noFill/>
                </a:ln>
                <a:solidFill>
                  <a:srgbClr val="FFFFFF">
                    <a:lumMod val="85000"/>
                  </a:srgbClr>
                </a:solidFill>
                <a:effectLst/>
                <a:uLnTx/>
                <a:uFillTx/>
                <a:latin typeface="Trebuchet MS" panose="020B0603020202020204" pitchFamily="34" charset="0"/>
                <a:ea typeface="Calibri" panose="020F0502020204030204" pitchFamily="34" charset="0"/>
                <a:cs typeface="+mn-cs"/>
              </a:rPr>
              <a:t>Impact on property business</a:t>
            </a:r>
          </a:p>
          <a:p>
            <a:pPr marL="342900" marR="0" lvl="0" indent="-342900" algn="l" defTabSz="914400" rtl="0" eaLnBrk="0" fontAlgn="base" latinLnBrk="0" hangingPunct="0">
              <a:lnSpc>
                <a:spcPct val="100000"/>
              </a:lnSpc>
              <a:spcBef>
                <a:spcPct val="20000"/>
              </a:spcBef>
              <a:spcAft>
                <a:spcPct val="0"/>
              </a:spcAft>
              <a:buClrTx/>
              <a:buSzTx/>
              <a:buFontTx/>
              <a:buChar char="•"/>
            </a:pPr>
            <a:r>
              <a:rPr kumimoji="0" lang="en-GB" sz="2400" b="0" i="0" u="none" strike="noStrike" kern="1200" cap="none" spc="0" normalizeH="0" baseline="0" noProof="0" dirty="0">
                <a:ln>
                  <a:noFill/>
                </a:ln>
                <a:solidFill>
                  <a:srgbClr val="FFFFFF">
                    <a:lumMod val="85000"/>
                  </a:srgbClr>
                </a:solidFill>
                <a:effectLst/>
                <a:uLnTx/>
                <a:uFillTx/>
                <a:latin typeface="Trebuchet MS" panose="020B0603020202020204" pitchFamily="34" charset="0"/>
                <a:ea typeface="Calibri" panose="020F0502020204030204" pitchFamily="34" charset="0"/>
                <a:cs typeface="+mn-cs"/>
              </a:rPr>
              <a:t>Impact on health business</a:t>
            </a:r>
          </a:p>
          <a:p>
            <a:pPr marL="342900" marR="0" lvl="0" indent="-342900" algn="l" defTabSz="914400" rtl="0" eaLnBrk="0" fontAlgn="base" latinLnBrk="0" hangingPunct="0">
              <a:lnSpc>
                <a:spcPct val="100000"/>
              </a:lnSpc>
              <a:spcBef>
                <a:spcPct val="20000"/>
              </a:spcBef>
              <a:spcAft>
                <a:spcPct val="0"/>
              </a:spcAft>
              <a:buClrTx/>
              <a:buSzTx/>
              <a:buFontTx/>
              <a:buChar char="•"/>
            </a:pPr>
            <a:r>
              <a:rPr kumimoji="0" lang="en-GB" sz="2400" b="0" i="0" u="none" strike="noStrike" kern="1200" cap="none" spc="0" normalizeH="0" baseline="0" noProof="0" dirty="0">
                <a:ln>
                  <a:noFill/>
                </a:ln>
                <a:solidFill>
                  <a:srgbClr val="FFFFFF">
                    <a:lumMod val="85000"/>
                  </a:srgbClr>
                </a:solidFill>
                <a:effectLst/>
                <a:uLnTx/>
                <a:uFillTx/>
                <a:latin typeface="Trebuchet MS" panose="020B0603020202020204" pitchFamily="34" charset="0"/>
                <a:ea typeface="Calibri" panose="020F0502020204030204" pitchFamily="34" charset="0"/>
                <a:cs typeface="+mn-cs"/>
              </a:rPr>
              <a:t>Impact on solvency</a:t>
            </a:r>
          </a:p>
          <a:p>
            <a:pPr marL="342900" marR="0" lvl="0" indent="-342900" algn="l" defTabSz="914400" rtl="0" eaLnBrk="0" fontAlgn="base" latinLnBrk="0" hangingPunct="0">
              <a:lnSpc>
                <a:spcPct val="100000"/>
              </a:lnSpc>
              <a:spcBef>
                <a:spcPct val="20000"/>
              </a:spcBef>
              <a:spcAft>
                <a:spcPct val="0"/>
              </a:spcAft>
              <a:buClrTx/>
              <a:buSzTx/>
              <a:buFontTx/>
              <a:buChar char="•"/>
            </a:pPr>
            <a:r>
              <a:rPr kumimoji="0" lang="en-GB" sz="2400" b="0" i="0" u="none" strike="noStrike" kern="1200" cap="none" spc="0" normalizeH="0" baseline="0" noProof="0" dirty="0">
                <a:ln>
                  <a:noFill/>
                </a:ln>
                <a:solidFill>
                  <a:srgbClr val="FFFFFF">
                    <a:lumMod val="85000"/>
                  </a:srgbClr>
                </a:solidFill>
                <a:effectLst/>
                <a:uLnTx/>
                <a:uFillTx/>
                <a:latin typeface="Trebuchet MS" panose="020B0603020202020204" pitchFamily="34" charset="0"/>
                <a:ea typeface="Calibri" panose="020F0502020204030204" pitchFamily="34" charset="0"/>
                <a:cs typeface="+mn-cs"/>
              </a:rPr>
              <a:t>Conclusion</a:t>
            </a:r>
          </a:p>
          <a:p>
            <a:pPr marL="342900" marR="0" lvl="0" indent="-342900" algn="l" defTabSz="914400" rtl="0" eaLnBrk="0" fontAlgn="base" latinLnBrk="0" hangingPunct="0">
              <a:lnSpc>
                <a:spcPct val="100000"/>
              </a:lnSpc>
              <a:spcBef>
                <a:spcPct val="20000"/>
              </a:spcBef>
              <a:spcAft>
                <a:spcPct val="0"/>
              </a:spcAft>
              <a:buClrTx/>
              <a:buSzTx/>
              <a:buFontTx/>
              <a:buChar char="•"/>
            </a:pPr>
            <a:endParaRPr kumimoji="0" lang="en-GB" sz="24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pPr>
            <a:endParaRPr kumimoji="0" lang="en-US" altLang="en-US" sz="17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1048635" name="Footer Placeholder 4"/>
          <p:cNvSpPr txBox="1"/>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752600" y="273820"/>
            <a:ext cx="7254354" cy="630143"/>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600" b="0" i="0" u="none" strike="noStrike" kern="0" cap="none" spc="0" normalizeH="0" baseline="0" noProof="0" dirty="0">
                <a:ln>
                  <a:noFill/>
                </a:ln>
                <a:solidFill>
                  <a:srgbClr val="000000"/>
                </a:solidFill>
                <a:effectLst/>
                <a:uLnTx/>
                <a:uFillTx/>
                <a:latin typeface="Trebuchet MS" panose="020B0603020202020204" pitchFamily="34" charset="0"/>
              </a:rPr>
              <a:t>Motor Business - Seasonality</a:t>
            </a:r>
          </a:p>
        </p:txBody>
      </p:sp>
      <p:sp>
        <p:nvSpPr>
          <p:cNvPr id="4" name="Rectangle 3"/>
          <p:cNvSpPr txBox="1">
            <a:spLocks noChangeArrowheads="1"/>
          </p:cNvSpPr>
          <p:nvPr/>
        </p:nvSpPr>
        <p:spPr>
          <a:xfrm>
            <a:off x="1761162" y="1219205"/>
            <a:ext cx="9144000" cy="555116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50000"/>
              </a:lnSpc>
              <a:spcBef>
                <a:spcPct val="20000"/>
              </a:spcBef>
              <a:spcAft>
                <a:spcPct val="0"/>
              </a:spcAft>
              <a:buClrTx/>
              <a:buSzTx/>
              <a:buFontTx/>
              <a:buNone/>
              <a:tabLst/>
              <a:defRPr/>
            </a:pPr>
            <a:r>
              <a:rPr kumimoji="0" lang="en-US" altLang="en-US" sz="2800" i="0" u="sng" strike="noStrike" kern="0" cap="none" spc="0" normalizeH="0" baseline="0" noProof="0" dirty="0">
                <a:ln>
                  <a:noFill/>
                </a:ln>
                <a:solidFill>
                  <a:srgbClr val="000000"/>
                </a:solidFill>
                <a:effectLst/>
                <a:uLnTx/>
                <a:uFillTx/>
                <a:latin typeface="Trebuchet MS" panose="020B0603020202020204" pitchFamily="34" charset="0"/>
                <a:ea typeface="+mn-ea"/>
                <a:cs typeface="+mn-cs"/>
              </a:rPr>
              <a:t>Premium distribution</a:t>
            </a:r>
            <a:endParaRPr kumimoji="0" lang="en-US" altLang="en-US" sz="2400" i="0" u="sng"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ts val="600"/>
              </a:spcBef>
              <a:spcAft>
                <a:spcPct val="0"/>
              </a:spcAft>
              <a:buClrTx/>
              <a:buSzTx/>
              <a:buFontTx/>
              <a:buChar char="•"/>
              <a:tabLst/>
              <a:defRPr/>
            </a:pPr>
            <a:r>
              <a:rPr kumimoji="0" lang="en-US" altLang="en-US" sz="200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Overall industry wise trend suggests more business being written in 3</a:t>
            </a:r>
            <a:r>
              <a:rPr kumimoji="0" lang="en-US" altLang="en-US" sz="2000" i="0" u="none" strike="noStrike" kern="0" cap="none" spc="0" normalizeH="0" baseline="30000" noProof="0" dirty="0">
                <a:ln>
                  <a:noFill/>
                </a:ln>
                <a:solidFill>
                  <a:srgbClr val="000000"/>
                </a:solidFill>
                <a:effectLst/>
                <a:uLnTx/>
                <a:uFillTx/>
                <a:latin typeface="Trebuchet MS" panose="020B0603020202020204" pitchFamily="34" charset="0"/>
                <a:ea typeface="+mn-ea"/>
                <a:cs typeface="+mn-cs"/>
              </a:rPr>
              <a:t>rd</a:t>
            </a:r>
            <a:r>
              <a:rPr kumimoji="0" lang="en-US" altLang="en-US" sz="200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 and 4</a:t>
            </a:r>
            <a:r>
              <a:rPr kumimoji="0" lang="en-US" altLang="en-US" sz="2000" i="0" u="none" strike="noStrike" kern="0" cap="none" spc="0" normalizeH="0" baseline="30000" noProof="0" dirty="0">
                <a:ln>
                  <a:noFill/>
                </a:ln>
                <a:solidFill>
                  <a:srgbClr val="000000"/>
                </a:solidFill>
                <a:effectLst/>
                <a:uLnTx/>
                <a:uFillTx/>
                <a:latin typeface="Trebuchet MS" panose="020B0603020202020204" pitchFamily="34" charset="0"/>
                <a:ea typeface="+mn-ea"/>
                <a:cs typeface="+mn-cs"/>
              </a:rPr>
              <a:t>th</a:t>
            </a:r>
            <a:r>
              <a:rPr kumimoji="0" lang="en-US" altLang="en-US" sz="200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 Quarter </a:t>
            </a: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of the year.</a:t>
            </a:r>
          </a:p>
          <a:p>
            <a:pPr marL="342900" marR="0" lvl="0" indent="-342900" algn="l" defTabSz="914400" rtl="0" eaLnBrk="0" fontAlgn="base" latinLnBrk="0" hangingPunct="0">
              <a:lnSpc>
                <a:spcPct val="100000"/>
              </a:lnSpc>
              <a:spcBef>
                <a:spcPts val="600"/>
              </a:spcBef>
              <a:spcAft>
                <a:spcPct val="0"/>
              </a:spcAft>
              <a:buClrTx/>
              <a:buSzTx/>
              <a:buFontTx/>
              <a:buChar char="•"/>
              <a:tabLst/>
              <a:defRPr/>
            </a:pPr>
            <a:endParaRPr kumimoji="0" lang="en-US" altLang="en-US" sz="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ts val="6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Relatively higher business in Q3 is probably due to the festive season and discounts given on vehicles.</a:t>
            </a:r>
          </a:p>
          <a:p>
            <a:pPr marL="342900" marR="0" lvl="0" indent="-342900" algn="l" defTabSz="914400" rtl="0" eaLnBrk="0" fontAlgn="base" latinLnBrk="0" hangingPunct="0">
              <a:lnSpc>
                <a:spcPct val="100000"/>
              </a:lnSpc>
              <a:spcBef>
                <a:spcPts val="600"/>
              </a:spcBef>
              <a:spcAft>
                <a:spcPct val="0"/>
              </a:spcAft>
              <a:buClrTx/>
              <a:buSzTx/>
              <a:buFontTx/>
              <a:buChar char="•"/>
              <a:tabLst/>
              <a:defRPr/>
            </a:pPr>
            <a:endParaRPr kumimoji="0" lang="en-US" altLang="en-US" sz="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ts val="6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FY 20-21 is more skewed towards Q3                                                           and Q4, could be an impact of covid.</a:t>
            </a:r>
          </a:p>
          <a:p>
            <a:pPr marL="342900" marR="0" lvl="0" indent="-342900" algn="l" defTabSz="914400" rtl="0" eaLnBrk="0" fontAlgn="base" latinLnBrk="0" hangingPunct="0">
              <a:lnSpc>
                <a:spcPct val="100000"/>
              </a:lnSpc>
              <a:spcBef>
                <a:spcPts val="600"/>
              </a:spcBef>
              <a:spcAft>
                <a:spcPct val="0"/>
              </a:spcAft>
              <a:buClrTx/>
              <a:buSzTx/>
              <a:buFontTx/>
              <a:buChar char="•"/>
              <a:tabLst/>
              <a:defRPr/>
            </a:pPr>
            <a:endParaRPr kumimoji="0" lang="en-US" altLang="en-US" sz="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ts val="6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Similar trend is observed on both OD                                                                   and TP business.</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1700" i="1"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Based on industry wise segment level data</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1700" i="1"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Source</a:t>
            </a:r>
            <a:r>
              <a:rPr kumimoji="0" lang="en-US" altLang="en-US" sz="1700" b="1" i="1"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 </a:t>
            </a:r>
            <a:r>
              <a:rPr kumimoji="0" lang="en-US" altLang="en-US" sz="17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hlinkClick r:id="rId6"/>
              </a:rPr>
              <a:t>https://www.irdai.gov.in/</a:t>
            </a:r>
            <a:endParaRPr kumimoji="0" lang="en-US" altLang="en-US" sz="17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en-US" sz="2400" b="0" i="0" u="none" strike="noStrike" kern="0" cap="none" spc="0" normalizeH="0" baseline="0" noProof="0" dirty="0">
              <a:ln>
                <a:noFill/>
              </a:ln>
              <a:solidFill>
                <a:srgbClr val="000000"/>
              </a:solidFill>
              <a:effectLst/>
              <a:uLnTx/>
              <a:uFillTx/>
              <a:latin typeface="Times New Roman"/>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pic>
        <p:nvPicPr>
          <p:cNvPr id="14" name="Picture 13">
            <a:extLst>
              <a:ext uri="{FF2B5EF4-FFF2-40B4-BE49-F238E27FC236}">
                <a16:creationId xmlns:a16="http://schemas.microsoft.com/office/drawing/2014/main" id="{0D41632F-7711-4095-B69D-5AF65E337322}"/>
              </a:ext>
            </a:extLst>
          </p:cNvPr>
          <p:cNvPicPr>
            <a:picLocks noChangeAspect="1"/>
          </p:cNvPicPr>
          <p:nvPr/>
        </p:nvPicPr>
        <p:blipFill>
          <a:blip r:embed="rId7"/>
          <a:stretch>
            <a:fillRect/>
          </a:stretch>
        </p:blipFill>
        <p:spPr>
          <a:xfrm>
            <a:off x="6705600" y="3255850"/>
            <a:ext cx="4902218" cy="2930601"/>
          </a:xfrm>
          <a:prstGeom prst="rect">
            <a:avLst/>
          </a:prstGeom>
        </p:spPr>
      </p:pic>
    </p:spTree>
    <p:extLst>
      <p:ext uri="{BB962C8B-B14F-4D97-AF65-F5344CB8AC3E}">
        <p14:creationId xmlns:p14="http://schemas.microsoft.com/office/powerpoint/2010/main" val="2968880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676400" y="142491"/>
            <a:ext cx="7254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6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Impact on Motor Business</a:t>
            </a:r>
          </a:p>
        </p:txBody>
      </p:sp>
      <p:sp>
        <p:nvSpPr>
          <p:cNvPr id="4" name="Rectangle 3"/>
          <p:cNvSpPr txBox="1">
            <a:spLocks noChangeArrowheads="1"/>
          </p:cNvSpPr>
          <p:nvPr/>
        </p:nvSpPr>
        <p:spPr>
          <a:xfrm>
            <a:off x="1828800" y="1219200"/>
            <a:ext cx="9448800" cy="5682801"/>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2800" i="0" u="sng" strike="noStrike" kern="0" cap="none" spc="0" normalizeH="0" baseline="0" noProof="0" dirty="0">
                <a:ln>
                  <a:noFill/>
                </a:ln>
                <a:solidFill>
                  <a:srgbClr val="000000"/>
                </a:solidFill>
                <a:effectLst/>
                <a:uLnTx/>
                <a:uFillTx/>
                <a:latin typeface="Trebuchet MS" panose="020B0603020202020204" pitchFamily="34" charset="0"/>
                <a:ea typeface="+mn-ea"/>
                <a:cs typeface="+mn-cs"/>
              </a:rPr>
              <a:t>UPR/Earnings</a:t>
            </a:r>
            <a:endPar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2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As more business is written in second half of year, UPR based on 365 basis would be higher than 50% as shown below.</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en-US" sz="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UPR would be underestimated due to change in the methodology to 50% basis and overestimate the earned premium.</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en-US" sz="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FY 20-21 is more skewed, covid impact.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en-US" sz="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Increased earnings in 1</a:t>
            </a:r>
            <a:r>
              <a:rPr kumimoji="0" lang="en-US" altLang="en-US" sz="2000" b="0" i="0" u="none" strike="noStrike" kern="0" cap="none" spc="0" normalizeH="0" baseline="30000" noProof="0" dirty="0">
                <a:ln>
                  <a:noFill/>
                </a:ln>
                <a:solidFill>
                  <a:srgbClr val="000000"/>
                </a:solidFill>
                <a:effectLst/>
                <a:uLnTx/>
                <a:uFillTx/>
                <a:latin typeface="Trebuchet MS" panose="020B0603020202020204" pitchFamily="34" charset="0"/>
                <a:ea typeface="+mn-ea"/>
                <a:cs typeface="+mn-cs"/>
              </a:rPr>
              <a:t>st</a:t>
            </a: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 year with                                                                            less earnings left for future years.</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22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1700" b="0" i="1"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Assumption</a:t>
            </a:r>
            <a:r>
              <a:rPr kumimoji="0" lang="en-US" altLang="en-US" sz="1800" b="0" i="1"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 </a:t>
            </a:r>
            <a:r>
              <a:rPr kumimoji="0" lang="en-US" altLang="en-US" sz="1700" b="0" i="1"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uniform business within quarter </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1700" b="0" i="1"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taken as approximation for 1/365</a:t>
            </a:r>
            <a:r>
              <a:rPr kumimoji="0" lang="en-US" altLang="en-US" sz="1700" b="0" i="1" u="none" strike="noStrike" kern="0" cap="none" spc="0" normalizeH="0" baseline="30000" noProof="0" dirty="0">
                <a:ln>
                  <a:noFill/>
                </a:ln>
                <a:solidFill>
                  <a:srgbClr val="000000"/>
                </a:solidFill>
                <a:effectLst/>
                <a:uLnTx/>
                <a:uFillTx/>
                <a:latin typeface="Trebuchet MS" panose="020B0603020202020204" pitchFamily="34" charset="0"/>
                <a:ea typeface="+mn-ea"/>
                <a:cs typeface="+mn-cs"/>
              </a:rPr>
              <a:t>th</a:t>
            </a:r>
            <a:r>
              <a:rPr kumimoji="0" lang="en-US" altLang="en-US" sz="1700" b="0" i="1"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 method.</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1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 </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pic>
        <p:nvPicPr>
          <p:cNvPr id="11" name="Picture 10">
            <a:extLst>
              <a:ext uri="{FF2B5EF4-FFF2-40B4-BE49-F238E27FC236}">
                <a16:creationId xmlns:a16="http://schemas.microsoft.com/office/drawing/2014/main" id="{AD21432B-68D3-49F1-9C7C-024863405591}"/>
              </a:ext>
            </a:extLst>
          </p:cNvPr>
          <p:cNvPicPr>
            <a:picLocks noChangeAspect="1"/>
          </p:cNvPicPr>
          <p:nvPr/>
        </p:nvPicPr>
        <p:blipFill>
          <a:blip r:embed="rId6"/>
          <a:stretch>
            <a:fillRect/>
          </a:stretch>
        </p:blipFill>
        <p:spPr>
          <a:xfrm>
            <a:off x="7053507" y="3276600"/>
            <a:ext cx="3919293" cy="2539831"/>
          </a:xfrm>
          <a:prstGeom prst="rect">
            <a:avLst/>
          </a:prstGeom>
        </p:spPr>
      </p:pic>
    </p:spTree>
    <p:extLst>
      <p:ext uri="{BB962C8B-B14F-4D97-AF65-F5344CB8AC3E}">
        <p14:creationId xmlns:p14="http://schemas.microsoft.com/office/powerpoint/2010/main" val="1600939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752600" y="184383"/>
            <a:ext cx="7254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6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Impact on Motor </a:t>
            </a:r>
            <a:r>
              <a:rPr kumimoji="0" lang="en-US" altLang="en-US" sz="3600" b="0" i="0" u="none" strike="noStrike" kern="0" cap="none" spc="0" normalizeH="0" baseline="0" noProof="0" dirty="0">
                <a:ln>
                  <a:noFill/>
                </a:ln>
                <a:solidFill>
                  <a:srgbClr val="000000"/>
                </a:solidFill>
                <a:effectLst/>
                <a:uLnTx/>
                <a:uFillTx/>
                <a:latin typeface="Arial"/>
                <a:ea typeface="+mj-ea"/>
                <a:cs typeface="+mj-cs"/>
              </a:rPr>
              <a:t>Business</a:t>
            </a:r>
          </a:p>
        </p:txBody>
      </p:sp>
      <p:sp>
        <p:nvSpPr>
          <p:cNvPr id="4" name="Rectangle 3"/>
          <p:cNvSpPr txBox="1">
            <a:spLocks noChangeArrowheads="1"/>
          </p:cNvSpPr>
          <p:nvPr/>
        </p:nvSpPr>
        <p:spPr>
          <a:xfrm>
            <a:off x="1828800" y="1148657"/>
            <a:ext cx="9410700" cy="5682801"/>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3200" i="0" u="sng" strike="noStrike" kern="0" cap="none" spc="0" normalizeH="0" baseline="0" noProof="0" dirty="0">
                <a:ln>
                  <a:noFill/>
                </a:ln>
                <a:solidFill>
                  <a:srgbClr val="000000"/>
                </a:solidFill>
                <a:effectLst/>
                <a:uLnTx/>
                <a:uFillTx/>
                <a:latin typeface="Trebuchet MS" panose="020B0603020202020204" pitchFamily="34" charset="0"/>
                <a:ea typeface="+mn-ea"/>
                <a:cs typeface="+mn-cs"/>
              </a:rPr>
              <a:t>Premium</a:t>
            </a:r>
            <a:r>
              <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 </a:t>
            </a:r>
            <a:endParaRPr kumimoji="0" lang="en-US" altLang="en-US" sz="9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0" marR="0" lvl="0" indent="0" algn="l" defTabSz="914400" rtl="0" eaLnBrk="0" fontAlgn="base" latinLnBrk="0" hangingPunct="0">
              <a:lnSpc>
                <a:spcPct val="100000"/>
              </a:lnSpc>
              <a:spcBef>
                <a:spcPts val="0"/>
              </a:spcBef>
              <a:spcAft>
                <a:spcPct val="0"/>
              </a:spcAft>
              <a:buClrTx/>
              <a:buSzTx/>
              <a:buFontTx/>
              <a:buNone/>
              <a:tabLst/>
              <a:defRPr/>
            </a:pPr>
            <a:endPar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Assuming growing business, a projected estimate suggests in 1</a:t>
            </a:r>
            <a:r>
              <a:rPr kumimoji="0" lang="en-US" altLang="en-US" sz="2000" b="0" i="0" u="none" strike="noStrike" kern="0" cap="none" spc="0" normalizeH="0" baseline="30000" noProof="0" dirty="0">
                <a:ln>
                  <a:noFill/>
                </a:ln>
                <a:solidFill>
                  <a:srgbClr val="000000"/>
                </a:solidFill>
                <a:effectLst/>
                <a:uLnTx/>
                <a:uFillTx/>
                <a:latin typeface="Trebuchet MS" panose="020B0603020202020204" pitchFamily="34" charset="0"/>
                <a:ea typeface="+mn-ea"/>
                <a:cs typeface="+mn-cs"/>
              </a:rPr>
              <a:t>st</a:t>
            </a: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 Yr - significant increase in Net EP, due to mismatch in opening UPR on 365 basis(high) and closing UPR on 50% basis(low).</a:t>
            </a:r>
          </a:p>
          <a:p>
            <a:pPr marL="0" marR="0" lvl="0" indent="0" algn="l" defTabSz="914400" rtl="0" eaLnBrk="0" fontAlgn="base" latinLnBrk="0" hangingPunct="0">
              <a:lnSpc>
                <a:spcPct val="100000"/>
              </a:lnSpc>
              <a:spcBef>
                <a:spcPct val="20000"/>
              </a:spcBef>
              <a:spcAft>
                <a:spcPct val="0"/>
              </a:spcAft>
              <a:buClrTx/>
              <a:buSzTx/>
              <a:buNone/>
              <a:tabLst/>
              <a:defRPr/>
            </a:pPr>
            <a:endParaRPr kumimoji="0" lang="en-US" altLang="en-US" sz="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In next year, Earned premium stabilizes as                                                                                       both opening and closing UPR would be on                                                              consistent basis.</a:t>
            </a:r>
          </a:p>
          <a:p>
            <a:pPr marL="0" marR="0" lvl="0" indent="0" algn="l" defTabSz="914400" rtl="0" eaLnBrk="0" fontAlgn="base" latinLnBrk="0" hangingPunct="0">
              <a:lnSpc>
                <a:spcPct val="100000"/>
              </a:lnSpc>
              <a:spcBef>
                <a:spcPct val="20000"/>
              </a:spcBef>
              <a:spcAft>
                <a:spcPct val="0"/>
              </a:spcAft>
              <a:buClrTx/>
              <a:buSzTx/>
              <a:buNone/>
              <a:tabLst/>
              <a:defRPr/>
            </a:pPr>
            <a:endParaRPr kumimoji="0" lang="en-US" altLang="en-US" sz="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In scenario of significant dip in NWP, decrease                                                       in NEP on 50% basis would be more significant.</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2000" b="1" i="1"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1700" b="0" i="1"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Assumption: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17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FY 21-22 – 1</a:t>
            </a:r>
            <a:r>
              <a:rPr kumimoji="0" lang="en-US" altLang="en-US" sz="1700" b="0" i="0" u="none" strike="noStrike" kern="0" cap="none" spc="0" normalizeH="0" baseline="30000" noProof="0" dirty="0">
                <a:ln>
                  <a:noFill/>
                </a:ln>
                <a:solidFill>
                  <a:srgbClr val="000000"/>
                </a:solidFill>
                <a:effectLst/>
                <a:uLnTx/>
                <a:uFillTx/>
                <a:latin typeface="Trebuchet MS" panose="020B0603020202020204" pitchFamily="34" charset="0"/>
                <a:ea typeface="+mn-ea"/>
                <a:cs typeface="+mn-cs"/>
              </a:rPr>
              <a:t>st</a:t>
            </a:r>
            <a:r>
              <a:rPr kumimoji="0" lang="en-US" altLang="en-US" sz="17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 year of change in methodology</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17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Business is growing and premium distribution based on past data</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700" b="1" i="1" u="none" strike="noStrike" kern="0" cap="none" spc="0" normalizeH="0" baseline="0" noProof="0" dirty="0">
              <a:ln>
                <a:noFill/>
              </a:ln>
              <a:solidFill>
                <a:srgbClr val="000000"/>
              </a:solidFill>
              <a:effectLst/>
              <a:uLnTx/>
              <a:uFillTx/>
              <a:latin typeface="Times New Roman"/>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pic>
        <p:nvPicPr>
          <p:cNvPr id="8" name="Picture 7">
            <a:extLst>
              <a:ext uri="{FF2B5EF4-FFF2-40B4-BE49-F238E27FC236}">
                <a16:creationId xmlns:a16="http://schemas.microsoft.com/office/drawing/2014/main" id="{3D04FE42-3675-44D7-BFBB-37FAB9E789C5}"/>
              </a:ext>
            </a:extLst>
          </p:cNvPr>
          <p:cNvPicPr>
            <a:picLocks noChangeAspect="1"/>
          </p:cNvPicPr>
          <p:nvPr/>
        </p:nvPicPr>
        <p:blipFill>
          <a:blip r:embed="rId6"/>
          <a:stretch>
            <a:fillRect/>
          </a:stretch>
        </p:blipFill>
        <p:spPr>
          <a:xfrm>
            <a:off x="7772400" y="3048000"/>
            <a:ext cx="4077358" cy="2306927"/>
          </a:xfrm>
          <a:prstGeom prst="rect">
            <a:avLst/>
          </a:prstGeom>
        </p:spPr>
      </p:pic>
    </p:spTree>
    <p:extLst>
      <p:ext uri="{BB962C8B-B14F-4D97-AF65-F5344CB8AC3E}">
        <p14:creationId xmlns:p14="http://schemas.microsoft.com/office/powerpoint/2010/main" val="421619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1752600" y="705066"/>
            <a:ext cx="10305547" cy="615293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50000"/>
              </a:lnSpc>
              <a:spcBef>
                <a:spcPct val="20000"/>
              </a:spcBef>
              <a:spcAft>
                <a:spcPct val="0"/>
              </a:spcAft>
              <a:buClrTx/>
              <a:buSzTx/>
              <a:buFontTx/>
              <a:buNone/>
              <a:tabLst/>
              <a:defRPr/>
            </a:pPr>
            <a:r>
              <a:rPr kumimoji="0" lang="en-US" altLang="en-US" sz="2400" i="0" u="sng" strike="noStrike" kern="0" cap="none" spc="0" normalizeH="0" baseline="0" noProof="0" dirty="0">
                <a:ln>
                  <a:noFill/>
                </a:ln>
                <a:solidFill>
                  <a:srgbClr val="000000"/>
                </a:solidFill>
                <a:effectLst/>
                <a:uLnTx/>
                <a:uFillTx/>
                <a:latin typeface="Trebuchet MS" panose="020B0603020202020204" pitchFamily="34" charset="0"/>
                <a:ea typeface="+mn-ea"/>
                <a:cs typeface="+mn-cs"/>
              </a:rPr>
              <a:t>Claims</a:t>
            </a:r>
            <a:r>
              <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Higher EP improves the Loss ratios initially, though any claims arising in                           future when no, or less earnings left might distort the performance.</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Claims ratio might look better in the 1</a:t>
            </a:r>
            <a:r>
              <a:rPr kumimoji="0" lang="en-US" altLang="en-US" sz="1800" b="0" i="0" u="none" strike="noStrike" kern="0" cap="none" spc="0" normalizeH="0" baseline="30000" noProof="0" dirty="0">
                <a:ln>
                  <a:noFill/>
                </a:ln>
                <a:solidFill>
                  <a:srgbClr val="000000"/>
                </a:solidFill>
                <a:effectLst/>
                <a:uLnTx/>
                <a:uFillTx/>
                <a:latin typeface="Trebuchet MS" panose="020B0603020202020204" pitchFamily="34" charset="0"/>
                <a:ea typeface="+mn-ea"/>
                <a:cs typeface="+mn-cs"/>
              </a:rPr>
              <a:t>st</a:t>
            </a: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  year due to significant increase in NEP                          and revert to consistent lines in subsequent years. </a:t>
            </a:r>
          </a:p>
          <a:p>
            <a:pPr marL="0" marR="0" lvl="0" indent="0" algn="l" defTabSz="914400" rtl="0" eaLnBrk="0" fontAlgn="base" latinLnBrk="0" hangingPunct="0">
              <a:lnSpc>
                <a:spcPct val="150000"/>
              </a:lnSpc>
              <a:spcBef>
                <a:spcPct val="20000"/>
              </a:spcBef>
              <a:spcAft>
                <a:spcPct val="0"/>
              </a:spcAft>
              <a:buClrTx/>
              <a:buSzTx/>
              <a:buFontTx/>
              <a:buNone/>
              <a:tabLst/>
              <a:defRPr/>
            </a:pPr>
            <a:r>
              <a:rPr kumimoji="0" lang="en-US" altLang="en-US" sz="2400" i="0" u="sng" strike="noStrike" kern="0" cap="none" spc="0" normalizeH="0" baseline="0" noProof="0" dirty="0">
                <a:ln>
                  <a:noFill/>
                </a:ln>
                <a:solidFill>
                  <a:srgbClr val="000000"/>
                </a:solidFill>
                <a:effectLst/>
                <a:uLnTx/>
                <a:uFillTx/>
                <a:latin typeface="Trebuchet MS" panose="020B0603020202020204" pitchFamily="34" charset="0"/>
                <a:ea typeface="+mn-ea"/>
                <a:cs typeface="+mn-cs"/>
              </a:rPr>
              <a:t>Profit/Loss</a:t>
            </a:r>
            <a:r>
              <a:rPr kumimoji="0" lang="en-US" altLang="en-US" sz="2400" b="1" i="0" u="sng" strike="noStrike" kern="0" cap="none" spc="0" normalizeH="0" baseline="0" noProof="0" dirty="0">
                <a:ln>
                  <a:noFill/>
                </a:ln>
                <a:solidFill>
                  <a:srgbClr val="000000"/>
                </a:solidFill>
                <a:effectLst/>
                <a:uLnTx/>
                <a:uFillTx/>
                <a:latin typeface="Trebuchet MS" panose="020B0603020202020204" pitchFamily="34" charset="0"/>
                <a:ea typeface="+mn-ea"/>
                <a:cs typeface="+mn-cs"/>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1st year shows significant increase in profits due to increase in Earned premium.</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Impact of change in methodology on profits reduces in 2</a:t>
            </a:r>
            <a:r>
              <a:rPr kumimoji="0" lang="en-US" altLang="en-US" sz="1800" b="0" i="0" u="none" strike="noStrike" kern="0" cap="none" spc="0" normalizeH="0" baseline="30000" noProof="0" dirty="0">
                <a:ln>
                  <a:noFill/>
                </a:ln>
                <a:solidFill>
                  <a:srgbClr val="000000"/>
                </a:solidFill>
                <a:effectLst/>
                <a:uLnTx/>
                <a:uFillTx/>
                <a:latin typeface="Trebuchet MS" panose="020B0603020202020204" pitchFamily="34" charset="0"/>
                <a:ea typeface="+mn-ea"/>
                <a:cs typeface="+mn-cs"/>
              </a:rPr>
              <a:t>nd</a:t>
            </a: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 year as NEP stabilizes.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Profits increased from 5% of EP to 9% of EP in 1st year and next year again reduces</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     to 5% of EP.</a:t>
            </a:r>
            <a:endParaRPr kumimoji="0" lang="en-US" altLang="en-US" sz="2000" b="0" i="1"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600" b="0" i="1"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1600" b="0" i="1"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Assumptions: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EOM as 30% of WP</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LR is assumed to be constant at 65%.</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No change assumed in IBNR.</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Business is growing.</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Industry level data taken for illust’</a:t>
            </a: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n.</a:t>
            </a:r>
            <a:endPar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2800" b="0" i="0" u="none" strike="noStrike" kern="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en-US" sz="2800" b="0" i="0" u="none" strike="noStrike" kern="0" cap="none" spc="0" normalizeH="0" baseline="0" noProof="0" dirty="0">
              <a:ln>
                <a:noFill/>
              </a:ln>
              <a:solidFill>
                <a:srgbClr val="000000"/>
              </a:solidFill>
              <a:effectLst/>
              <a:uLnTx/>
              <a:uFillTx/>
              <a:latin typeface="Times New Roman"/>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pic>
        <p:nvPicPr>
          <p:cNvPr id="3" name="Picture 2">
            <a:extLst>
              <a:ext uri="{FF2B5EF4-FFF2-40B4-BE49-F238E27FC236}">
                <a16:creationId xmlns:a16="http://schemas.microsoft.com/office/drawing/2014/main" id="{69847637-3B98-436E-8BA1-F33A9504E890}"/>
              </a:ext>
            </a:extLst>
          </p:cNvPr>
          <p:cNvPicPr>
            <a:picLocks noChangeAspect="1"/>
          </p:cNvPicPr>
          <p:nvPr/>
        </p:nvPicPr>
        <p:blipFill>
          <a:blip r:embed="rId6"/>
          <a:stretch>
            <a:fillRect/>
          </a:stretch>
        </p:blipFill>
        <p:spPr>
          <a:xfrm>
            <a:off x="6096000" y="4329355"/>
            <a:ext cx="5657578" cy="2091109"/>
          </a:xfrm>
          <a:prstGeom prst="rect">
            <a:avLst/>
          </a:prstGeom>
        </p:spPr>
      </p:pic>
      <p:sp>
        <p:nvSpPr>
          <p:cNvPr id="6" name="Rectangle 2">
            <a:extLst>
              <a:ext uri="{FF2B5EF4-FFF2-40B4-BE49-F238E27FC236}">
                <a16:creationId xmlns:a16="http://schemas.microsoft.com/office/drawing/2014/main" id="{1402E16E-46F0-4FA8-BA46-E49F6AB34FAA}"/>
              </a:ext>
            </a:extLst>
          </p:cNvPr>
          <p:cNvSpPr txBox="1">
            <a:spLocks noChangeArrowheads="1"/>
          </p:cNvSpPr>
          <p:nvPr/>
        </p:nvSpPr>
        <p:spPr>
          <a:xfrm>
            <a:off x="1714072" y="76200"/>
            <a:ext cx="7254354" cy="57589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00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Impact on Motor </a:t>
            </a:r>
            <a:r>
              <a:rPr kumimoji="0" lang="en-US" altLang="en-US" sz="3000" i="0" u="none" strike="noStrike" kern="0" cap="none" spc="0" normalizeH="0" baseline="0" noProof="0" dirty="0">
                <a:ln>
                  <a:noFill/>
                </a:ln>
                <a:solidFill>
                  <a:srgbClr val="000000"/>
                </a:solidFill>
                <a:effectLst/>
                <a:uLnTx/>
                <a:uFillTx/>
                <a:latin typeface="Arial"/>
                <a:ea typeface="+mj-ea"/>
                <a:cs typeface="+mj-cs"/>
              </a:rPr>
              <a:t>Business</a:t>
            </a:r>
          </a:p>
        </p:txBody>
      </p:sp>
    </p:spTree>
    <p:extLst>
      <p:ext uri="{BB962C8B-B14F-4D97-AF65-F5344CB8AC3E}">
        <p14:creationId xmlns:p14="http://schemas.microsoft.com/office/powerpoint/2010/main" val="1550595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676400" y="152400"/>
            <a:ext cx="7254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3600" b="0" i="0" u="none" strike="noStrike" kern="0" cap="none" spc="0" normalizeH="0" baseline="0" noProof="0" dirty="0">
              <a:ln>
                <a:noFill/>
              </a:ln>
              <a:solidFill>
                <a:srgbClr val="000000"/>
              </a:solidFill>
              <a:effectLst/>
              <a:uLnTx/>
              <a:uFillTx/>
              <a:latin typeface="Arial"/>
              <a:ea typeface="+mj-ea"/>
              <a:cs typeface="+mj-cs"/>
            </a:endParaRPr>
          </a:p>
        </p:txBody>
      </p:sp>
      <p:sp>
        <p:nvSpPr>
          <p:cNvPr id="4" name="Rectangle 3"/>
          <p:cNvSpPr txBox="1">
            <a:spLocks noChangeArrowheads="1"/>
          </p:cNvSpPr>
          <p:nvPr/>
        </p:nvSpPr>
        <p:spPr>
          <a:xfrm>
            <a:off x="1828801" y="304800"/>
            <a:ext cx="9982200" cy="60960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50000"/>
              </a:lnSpc>
              <a:spcBef>
                <a:spcPct val="20000"/>
              </a:spcBef>
              <a:spcAft>
                <a:spcPct val="0"/>
              </a:spcAft>
              <a:buClrTx/>
              <a:buSzTx/>
              <a:buFontTx/>
              <a:buNone/>
              <a:tabLst/>
              <a:defRPr/>
            </a:pPr>
            <a:r>
              <a:rPr kumimoji="0" lang="en-US" altLang="en-US" sz="2800" b="1" i="0" strike="noStrike" kern="0" cap="none" spc="0" normalizeH="0" baseline="0" noProof="0" dirty="0">
                <a:ln>
                  <a:noFill/>
                </a:ln>
                <a:solidFill>
                  <a:srgbClr val="000000"/>
                </a:solidFill>
                <a:effectLst/>
                <a:uLnTx/>
                <a:uFillTx/>
                <a:latin typeface="Trebuchet MS" panose="020B0603020202020204" pitchFamily="34" charset="0"/>
                <a:ea typeface="+mn-ea"/>
                <a:cs typeface="+mn-cs"/>
              </a:rPr>
              <a:t>Motor : Conclusion</a:t>
            </a:r>
            <a:endParaRPr kumimoji="0" lang="en-US" altLang="en-US" sz="3200" b="0" i="0"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Motor business is slightly skewed towards second half of year.</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altLang="en-US" sz="2000" kern="0" dirty="0">
                <a:solidFill>
                  <a:srgbClr val="000000"/>
                </a:solidFill>
                <a:latin typeface="Trebuchet MS" panose="020B0603020202020204" pitchFamily="34" charset="0"/>
              </a:rPr>
              <a:t>If business increasing, Changing the UPR methodology to </a:t>
            </a: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50% method would underestimate the UPR and overstate the earnings.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altLang="en-US" sz="2000" kern="0" dirty="0">
                <a:solidFill>
                  <a:srgbClr val="000000"/>
                </a:solidFill>
                <a:latin typeface="Trebuchet MS" panose="020B0603020202020204" pitchFamily="34" charset="0"/>
              </a:rPr>
              <a:t>If there is dip in business, earnings by 50% method will be lower. </a:t>
            </a: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Higher earnings lead to lower loss ratios, though claims in future with less earnings might distort the portfolio performance.</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Increase in Earned premium due to change in methodology will have incremental  temporary impact on profits in first year.</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Earned premium and Profits will revert to consistent lines in the subsequent years</a:t>
            </a:r>
            <a:r>
              <a:rPr kumimoji="0" lang="en-US" altLang="en-US" sz="22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000" b="1" i="0" u="sng"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2200" b="1" i="0" u="sng" strike="noStrike" kern="0" cap="none" spc="0" normalizeH="0" baseline="0" noProof="0" dirty="0">
                <a:ln>
                  <a:noFill/>
                </a:ln>
                <a:solidFill>
                  <a:srgbClr val="000000"/>
                </a:solidFill>
                <a:effectLst/>
                <a:uLnTx/>
                <a:uFillTx/>
                <a:latin typeface="Trebuchet MS" panose="020B0603020202020204" pitchFamily="34" charset="0"/>
                <a:ea typeface="+mn-ea"/>
                <a:cs typeface="+mn-cs"/>
              </a:rPr>
              <a:t>Notes</a:t>
            </a:r>
          </a:p>
          <a:p>
            <a:pPr marL="0" marR="0" lvl="0" indent="0" algn="l" defTabSz="914400" rtl="0" eaLnBrk="0" fontAlgn="base" latinLnBrk="0" hangingPunct="0">
              <a:lnSpc>
                <a:spcPct val="100000"/>
              </a:lnSpc>
              <a:spcBef>
                <a:spcPct val="20000"/>
              </a:spcBef>
              <a:spcAft>
                <a:spcPct val="0"/>
              </a:spcAft>
              <a:buClrTx/>
              <a:buSzTx/>
              <a:buNone/>
              <a:tabLst/>
              <a:defRPr/>
            </a:pPr>
            <a:endParaRPr kumimoji="0" lang="en-US" altLang="en-US" sz="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Multi year TP policies considered to be earned on yearly basis.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altLang="en-US" sz="2000" kern="0" dirty="0">
                <a:solidFill>
                  <a:srgbClr val="000000"/>
                </a:solidFill>
                <a:latin typeface="Trebuchet MS" panose="020B0603020202020204" pitchFamily="34" charset="0"/>
              </a:rPr>
              <a:t>No change is assumed in reserving methodology.</a:t>
            </a: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PDR may need to be relooked at based on overall performance of the company</a:t>
            </a:r>
            <a:r>
              <a:rPr kumimoji="0" lang="en-US" altLang="en-US" sz="2000" b="0" i="0" u="none" strike="noStrike" kern="0" cap="none" spc="0" normalizeH="0" baseline="0" noProof="0" dirty="0">
                <a:ln>
                  <a:noFill/>
                </a:ln>
                <a:solidFill>
                  <a:srgbClr val="000000"/>
                </a:solidFill>
                <a:effectLst/>
                <a:uLnTx/>
                <a:uFillTx/>
                <a:latin typeface="Times New Roman"/>
                <a:ea typeface="+mn-ea"/>
                <a:cs typeface="+mn-cs"/>
              </a:rPr>
              <a:t>.</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en-US" sz="3200" b="0" i="0" u="none" strike="noStrike" kern="0" cap="none" spc="0" normalizeH="0" baseline="0" noProof="0" dirty="0">
              <a:ln>
                <a:noFill/>
              </a:ln>
              <a:solidFill>
                <a:srgbClr val="000000"/>
              </a:solidFill>
              <a:effectLst/>
              <a:uLnTx/>
              <a:uFillTx/>
              <a:latin typeface="Times New Roman"/>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4045453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097169" name="Picture 1"/>
          <p:cNvPicPr>
            <a:picLocks noChangeAspect="1"/>
          </p:cNvPicPr>
          <p:nvPr/>
        </p:nvPicPr>
        <p:blipFill>
          <a:blip r:embed="rId4" cstate="print"/>
          <a:stretch>
            <a:fillRect/>
          </a:stretch>
        </p:blipFill>
        <p:spPr>
          <a:xfrm>
            <a:off x="10972800" y="152400"/>
            <a:ext cx="1085347" cy="1093347"/>
          </a:xfrm>
          <a:prstGeom prst="rect">
            <a:avLst/>
          </a:prstGeom>
          <a:blipFill dpi="0" rotWithShape="1">
            <a:blip r:embed="rId5"/>
            <a:srcRect/>
            <a:stretch>
              <a:fillRect/>
            </a:stretch>
          </a:blipFill>
        </p:spPr>
      </p:pic>
      <p:sp>
        <p:nvSpPr>
          <p:cNvPr id="1048674" name="Rectangle 2"/>
          <p:cNvSpPr txBox="1">
            <a:spLocks noChangeArrowheads="1"/>
          </p:cNvSpPr>
          <p:nvPr/>
        </p:nvSpPr>
        <p:spPr>
          <a:xfrm>
            <a:off x="2880246" y="463109"/>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pPr>
            <a:r>
              <a:rPr kumimoji="0" lang="en-US" altLang="en-US" sz="44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Agenda</a:t>
            </a:r>
          </a:p>
        </p:txBody>
      </p:sp>
      <p:sp>
        <p:nvSpPr>
          <p:cNvPr id="1048675" name="Rectangle 3"/>
          <p:cNvSpPr txBox="1">
            <a:spLocks noChangeArrowheads="1"/>
          </p:cNvSpPr>
          <p:nvPr/>
        </p:nvSpPr>
        <p:spPr>
          <a:xfrm>
            <a:off x="2933700" y="1610872"/>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pPr>
            <a:r>
              <a:rPr kumimoji="0" lang="en-GB" sz="2400" b="0" i="0" u="none" strike="noStrike" kern="1200" cap="none" spc="0" normalizeH="0" baseline="0" noProof="0" dirty="0">
                <a:ln>
                  <a:noFill/>
                </a:ln>
                <a:solidFill>
                  <a:srgbClr val="FFFFFF">
                    <a:lumMod val="85000"/>
                  </a:srgbClr>
                </a:solidFill>
                <a:effectLst/>
                <a:uLnTx/>
                <a:uFillTx/>
                <a:latin typeface="Trebuchet MS" panose="020B0603020202020204" pitchFamily="34" charset="0"/>
                <a:ea typeface="Calibri" panose="020F0502020204030204" pitchFamily="34" charset="0"/>
                <a:cs typeface="+mn-cs"/>
              </a:rPr>
              <a:t>UPR – background and change in method of accounting</a:t>
            </a:r>
          </a:p>
          <a:p>
            <a:r>
              <a:rPr lang="en-GB" sz="2400" dirty="0">
                <a:solidFill>
                  <a:srgbClr val="FFFFFF">
                    <a:lumMod val="85000"/>
                  </a:srgbClr>
                </a:solidFill>
                <a:latin typeface="Trebuchet MS" panose="020B0603020202020204" pitchFamily="34" charset="0"/>
              </a:rPr>
              <a:t>Impact on motor business</a:t>
            </a:r>
          </a:p>
          <a:p>
            <a:pPr marL="342900" marR="0" lvl="0" indent="-342900" algn="l" defTabSz="914400" rtl="0" eaLnBrk="0" fontAlgn="base" latinLnBrk="0" hangingPunct="0">
              <a:lnSpc>
                <a:spcPct val="100000"/>
              </a:lnSpc>
              <a:spcBef>
                <a:spcPct val="20000"/>
              </a:spcBef>
              <a:spcAft>
                <a:spcPct val="0"/>
              </a:spcAft>
              <a:buClrTx/>
              <a:buSzTx/>
              <a:buFontTx/>
              <a:buChar char="•"/>
            </a:pPr>
            <a:r>
              <a:rPr kumimoji="0" lang="en-GB" sz="2400" b="0" i="0" u="none" strike="noStrike" kern="1200" cap="none" spc="0" normalizeH="0" baseline="0" noProof="0" dirty="0">
                <a:ln>
                  <a:noFill/>
                </a:ln>
                <a:effectLst/>
                <a:uLnTx/>
                <a:uFillTx/>
                <a:latin typeface="Trebuchet MS" panose="020B0603020202020204" pitchFamily="34" charset="0"/>
                <a:ea typeface="Calibri" panose="020F0502020204030204" pitchFamily="34" charset="0"/>
                <a:cs typeface="+mn-cs"/>
              </a:rPr>
              <a:t>Impact on property business</a:t>
            </a:r>
          </a:p>
          <a:p>
            <a:pPr marL="342900" marR="0" lvl="0" indent="-342900" algn="l" defTabSz="914400" rtl="0" eaLnBrk="0" fontAlgn="base" latinLnBrk="0" hangingPunct="0">
              <a:lnSpc>
                <a:spcPct val="100000"/>
              </a:lnSpc>
              <a:spcBef>
                <a:spcPct val="20000"/>
              </a:spcBef>
              <a:spcAft>
                <a:spcPct val="0"/>
              </a:spcAft>
              <a:buClrTx/>
              <a:buSzTx/>
              <a:buFontTx/>
              <a:buChar char="•"/>
            </a:pPr>
            <a:r>
              <a:rPr kumimoji="0" lang="en-GB" sz="2400" b="0" i="0" u="none" strike="noStrike" kern="1200" cap="none" spc="0" normalizeH="0" baseline="0" noProof="0" dirty="0">
                <a:ln>
                  <a:noFill/>
                </a:ln>
                <a:solidFill>
                  <a:srgbClr val="FFFFFF">
                    <a:lumMod val="85000"/>
                  </a:srgbClr>
                </a:solidFill>
                <a:effectLst/>
                <a:uLnTx/>
                <a:uFillTx/>
                <a:latin typeface="Trebuchet MS" panose="020B0603020202020204" pitchFamily="34" charset="0"/>
                <a:ea typeface="Calibri" panose="020F0502020204030204" pitchFamily="34" charset="0"/>
                <a:cs typeface="+mn-cs"/>
              </a:rPr>
              <a:t>Impact on health business</a:t>
            </a:r>
          </a:p>
          <a:p>
            <a:pPr marL="342900" marR="0" lvl="0" indent="-342900" algn="l" defTabSz="914400" rtl="0" eaLnBrk="0" fontAlgn="base" latinLnBrk="0" hangingPunct="0">
              <a:lnSpc>
                <a:spcPct val="100000"/>
              </a:lnSpc>
              <a:spcBef>
                <a:spcPct val="20000"/>
              </a:spcBef>
              <a:spcAft>
                <a:spcPct val="0"/>
              </a:spcAft>
              <a:buClrTx/>
              <a:buSzTx/>
              <a:buFontTx/>
              <a:buChar char="•"/>
            </a:pPr>
            <a:r>
              <a:rPr kumimoji="0" lang="en-GB" sz="2400" b="0" i="0" u="none" strike="noStrike" kern="1200" cap="none" spc="0" normalizeH="0" baseline="0" noProof="0" dirty="0">
                <a:ln>
                  <a:noFill/>
                </a:ln>
                <a:solidFill>
                  <a:srgbClr val="FFFFFF">
                    <a:lumMod val="85000"/>
                  </a:srgbClr>
                </a:solidFill>
                <a:effectLst/>
                <a:uLnTx/>
                <a:uFillTx/>
                <a:latin typeface="Trebuchet MS" panose="020B0603020202020204" pitchFamily="34" charset="0"/>
                <a:ea typeface="Calibri" panose="020F0502020204030204" pitchFamily="34" charset="0"/>
                <a:cs typeface="+mn-cs"/>
              </a:rPr>
              <a:t>Impact on solvency</a:t>
            </a:r>
          </a:p>
          <a:p>
            <a:pPr marL="342900" marR="0" lvl="0" indent="-342900" algn="l" defTabSz="914400" rtl="0" eaLnBrk="0" fontAlgn="base" latinLnBrk="0" hangingPunct="0">
              <a:lnSpc>
                <a:spcPct val="100000"/>
              </a:lnSpc>
              <a:spcBef>
                <a:spcPct val="20000"/>
              </a:spcBef>
              <a:spcAft>
                <a:spcPct val="0"/>
              </a:spcAft>
              <a:buClrTx/>
              <a:buSzTx/>
              <a:buFontTx/>
              <a:buChar char="•"/>
            </a:pPr>
            <a:r>
              <a:rPr kumimoji="0" lang="en-GB" sz="2400" b="0" i="0" u="none" strike="noStrike" kern="1200" cap="none" spc="0" normalizeH="0" baseline="0" noProof="0" dirty="0">
                <a:ln>
                  <a:noFill/>
                </a:ln>
                <a:solidFill>
                  <a:srgbClr val="FFFFFF">
                    <a:lumMod val="85000"/>
                  </a:srgbClr>
                </a:solidFill>
                <a:effectLst/>
                <a:uLnTx/>
                <a:uFillTx/>
                <a:latin typeface="Trebuchet MS" panose="020B0603020202020204" pitchFamily="34" charset="0"/>
                <a:ea typeface="Calibri" panose="020F0502020204030204" pitchFamily="34" charset="0"/>
                <a:cs typeface="+mn-cs"/>
              </a:rPr>
              <a:t>Conclusion</a:t>
            </a:r>
          </a:p>
          <a:p>
            <a:pPr marL="342900" marR="0" lvl="0" indent="-342900" algn="l" defTabSz="914400" rtl="0" eaLnBrk="0" fontAlgn="base" latinLnBrk="0" hangingPunct="0">
              <a:lnSpc>
                <a:spcPct val="100000"/>
              </a:lnSpc>
              <a:spcBef>
                <a:spcPct val="20000"/>
              </a:spcBef>
              <a:spcAft>
                <a:spcPct val="0"/>
              </a:spcAft>
              <a:buClrTx/>
              <a:buSzTx/>
              <a:buFontTx/>
              <a:buChar char="•"/>
            </a:pPr>
            <a:endParaRPr kumimoji="0" lang="en-GB" sz="24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pPr>
            <a:endParaRPr kumimoji="0" lang="en-US" altLang="en-US" sz="17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1048676" name="Footer Placeholder 4"/>
          <p:cNvSpPr txBox="1"/>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097171" name="Picture 1"/>
          <p:cNvPicPr>
            <a:picLocks noChangeAspect="1"/>
          </p:cNvPicPr>
          <p:nvPr/>
        </p:nvPicPr>
        <p:blipFill>
          <a:blip r:embed="rId4" cstate="print"/>
          <a:stretch>
            <a:fillRect/>
          </a:stretch>
        </p:blipFill>
        <p:spPr>
          <a:xfrm>
            <a:off x="10972800" y="152400"/>
            <a:ext cx="1085347" cy="1093347"/>
          </a:xfrm>
          <a:prstGeom prst="rect">
            <a:avLst/>
          </a:prstGeom>
          <a:blipFill dpi="0" rotWithShape="1">
            <a:blip r:embed="rId5"/>
            <a:srcRect/>
            <a:stretch>
              <a:fillRect/>
            </a:stretch>
          </a:blipFill>
        </p:spPr>
      </p:pic>
      <p:sp>
        <p:nvSpPr>
          <p:cNvPr id="1048688" name="Footer Placeholder 4"/>
          <p:cNvSpPr txBox="1"/>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graphicFrame>
        <p:nvGraphicFramePr>
          <p:cNvPr id="4194307" name="Diagram 5"/>
          <p:cNvGraphicFramePr>
            <a:graphicFrameLocks/>
          </p:cNvGraphicFramePr>
          <p:nvPr>
            <p:extLst>
              <p:ext uri="{D42A27DB-BD31-4B8C-83A1-F6EECF244321}">
                <p14:modId xmlns:p14="http://schemas.microsoft.com/office/powerpoint/2010/main" val="3687982194"/>
              </p:ext>
            </p:extLst>
          </p:nvPr>
        </p:nvGraphicFramePr>
        <p:xfrm>
          <a:off x="2336800" y="1738214"/>
          <a:ext cx="8636000" cy="41148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048689" name="Rectangle 2"/>
          <p:cNvSpPr txBox="1">
            <a:spLocks noChangeArrowheads="1"/>
          </p:cNvSpPr>
          <p:nvPr/>
        </p:nvSpPr>
        <p:spPr>
          <a:xfrm>
            <a:off x="1752600" y="307754"/>
            <a:ext cx="89916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pPr>
            <a:r>
              <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Property: Types of Coverages</a:t>
            </a:r>
          </a:p>
        </p:txBody>
      </p:sp>
      <p:sp>
        <p:nvSpPr>
          <p:cNvPr id="2" name="Rectangle 1">
            <a:extLst>
              <a:ext uri="{FF2B5EF4-FFF2-40B4-BE49-F238E27FC236}">
                <a16:creationId xmlns:a16="http://schemas.microsoft.com/office/drawing/2014/main" id="{F40D2A6B-7833-4002-B070-1D98FCC0C5DD}"/>
              </a:ext>
            </a:extLst>
          </p:cNvPr>
          <p:cNvSpPr/>
          <p:nvPr/>
        </p:nvSpPr>
        <p:spPr bwMode="auto">
          <a:xfrm>
            <a:off x="6687127" y="3795614"/>
            <a:ext cx="3657600" cy="2362200"/>
          </a:xfrm>
          <a:prstGeom prst="rect">
            <a:avLst/>
          </a:prstGeom>
          <a:solidFill>
            <a:schemeClr val="bg1">
              <a:alpha val="82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a:ln>
                <a:noFill/>
              </a:ln>
              <a:solidFill>
                <a:schemeClr val="tx1"/>
              </a:solidFill>
              <a:effectLst/>
              <a:latin typeface="Arial" pitchFamily="34" charset="0"/>
            </a:endParaRPr>
          </a:p>
        </p:txBody>
      </p:sp>
    </p:spTree>
    <p:extLst>
      <p:ext uri="{BB962C8B-B14F-4D97-AF65-F5344CB8AC3E}">
        <p14:creationId xmlns:p14="http://schemas.microsoft.com/office/powerpoint/2010/main" val="10158369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097161" name="Picture 1"/>
          <p:cNvPicPr>
            <a:picLocks noChangeAspect="1"/>
          </p:cNvPicPr>
          <p:nvPr/>
        </p:nvPicPr>
        <p:blipFill>
          <a:blip r:embed="rId4" cstate="print"/>
          <a:stretch>
            <a:fillRect/>
          </a:stretch>
        </p:blipFill>
        <p:spPr>
          <a:xfrm>
            <a:off x="10972800" y="152400"/>
            <a:ext cx="1085347" cy="1093347"/>
          </a:xfrm>
          <a:prstGeom prst="rect">
            <a:avLst/>
          </a:prstGeom>
          <a:blipFill dpi="0" rotWithShape="1">
            <a:blip r:embed="rId5"/>
            <a:srcRect/>
            <a:stretch>
              <a:fillRect/>
            </a:stretch>
          </a:blipFill>
        </p:spPr>
      </p:pic>
      <p:sp>
        <p:nvSpPr>
          <p:cNvPr id="1048640" name="Rectangle 2"/>
          <p:cNvSpPr txBox="1">
            <a:spLocks noChangeArrowheads="1"/>
          </p:cNvSpPr>
          <p:nvPr/>
        </p:nvSpPr>
        <p:spPr>
          <a:xfrm>
            <a:off x="1752600" y="273820"/>
            <a:ext cx="8534400" cy="630143"/>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600" b="0" i="0" u="none" strike="noStrike" kern="0" cap="none" spc="0" normalizeH="0" baseline="0" noProof="0" dirty="0">
                <a:ln>
                  <a:noFill/>
                </a:ln>
                <a:solidFill>
                  <a:srgbClr val="000000"/>
                </a:solidFill>
                <a:effectLst/>
                <a:uLnTx/>
                <a:uFillTx/>
                <a:latin typeface="Trebuchet MS" panose="020B0603020202020204" pitchFamily="34" charset="0"/>
              </a:rPr>
              <a:t>Seasonality</a:t>
            </a:r>
            <a:r>
              <a:rPr kumimoji="0" lang="en-US" altLang="en-US" sz="3600" b="0" i="0" u="none" strike="noStrike" kern="0" cap="none" spc="0" normalizeH="0" baseline="0" noProof="0" dirty="0">
                <a:ln>
                  <a:noFill/>
                </a:ln>
                <a:solidFill>
                  <a:srgbClr val="000000"/>
                </a:solidFill>
                <a:effectLst/>
                <a:uLnTx/>
                <a:uFillTx/>
                <a:latin typeface="Arial"/>
                <a:ea typeface="+mj-ea"/>
                <a:cs typeface="+mj-cs"/>
              </a:rPr>
              <a:t> of the Property Business</a:t>
            </a:r>
          </a:p>
        </p:txBody>
      </p:sp>
      <p:sp>
        <p:nvSpPr>
          <p:cNvPr id="1048642" name="Footer Placeholder 4"/>
          <p:cNvSpPr txBox="1"/>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graphicFrame>
        <p:nvGraphicFramePr>
          <p:cNvPr id="2" name="Object 1">
            <a:extLst>
              <a:ext uri="{FF2B5EF4-FFF2-40B4-BE49-F238E27FC236}">
                <a16:creationId xmlns:a16="http://schemas.microsoft.com/office/drawing/2014/main" id="{ECE91E2D-4D62-4050-9531-AB97E77A4B8D}"/>
              </a:ext>
            </a:extLst>
          </p:cNvPr>
          <p:cNvGraphicFramePr>
            <a:graphicFrameLocks noChangeAspect="1"/>
          </p:cNvGraphicFramePr>
          <p:nvPr>
            <p:extLst>
              <p:ext uri="{D42A27DB-BD31-4B8C-83A1-F6EECF244321}">
                <p14:modId xmlns:p14="http://schemas.microsoft.com/office/powerpoint/2010/main" val="3876100369"/>
              </p:ext>
            </p:extLst>
          </p:nvPr>
        </p:nvGraphicFramePr>
        <p:xfrm>
          <a:off x="2057400" y="3743127"/>
          <a:ext cx="4229100" cy="2514600"/>
        </p:xfrm>
        <a:graphic>
          <a:graphicData uri="http://schemas.openxmlformats.org/presentationml/2006/ole">
            <mc:AlternateContent xmlns:mc="http://schemas.openxmlformats.org/markup-compatibility/2006">
              <mc:Choice xmlns:v="urn:schemas-microsoft-com:vml" Requires="v">
                <p:oleObj name="Worksheet" r:id="rId6" imgW="4581341" imgH="2752732" progId="Excel.Sheet.12">
                  <p:link updateAutomatic="1"/>
                </p:oleObj>
              </mc:Choice>
              <mc:Fallback>
                <p:oleObj name="Worksheet" r:id="rId6" imgW="4581341" imgH="2752732" progId="Excel.Sheet.12">
                  <p:link updateAutomatic="1"/>
                  <p:pic>
                    <p:nvPicPr>
                      <p:cNvPr id="2" name="Object 1">
                        <a:extLst>
                          <a:ext uri="{FF2B5EF4-FFF2-40B4-BE49-F238E27FC236}">
                            <a16:creationId xmlns:a16="http://schemas.microsoft.com/office/drawing/2014/main" id="{ECE91E2D-4D62-4050-9531-AB97E77A4B8D}"/>
                          </a:ext>
                        </a:extLst>
                      </p:cNvPr>
                      <p:cNvPicPr/>
                      <p:nvPr/>
                    </p:nvPicPr>
                    <p:blipFill>
                      <a:blip r:embed="rId7"/>
                      <a:stretch>
                        <a:fillRect/>
                      </a:stretch>
                    </p:blipFill>
                    <p:spPr>
                      <a:xfrm>
                        <a:off x="2057400" y="3743127"/>
                        <a:ext cx="4229100" cy="2514600"/>
                      </a:xfrm>
                      <a:prstGeom prst="rect">
                        <a:avLst/>
                      </a:prstGeom>
                    </p:spPr>
                  </p:pic>
                </p:oleObj>
              </mc:Fallback>
            </mc:AlternateContent>
          </a:graphicData>
        </a:graphic>
      </p:graphicFrame>
      <p:graphicFrame>
        <p:nvGraphicFramePr>
          <p:cNvPr id="3" name="Object 2">
            <a:extLst>
              <a:ext uri="{FF2B5EF4-FFF2-40B4-BE49-F238E27FC236}">
                <a16:creationId xmlns:a16="http://schemas.microsoft.com/office/drawing/2014/main" id="{B82CDF1B-1AB9-4505-9B79-BBDC9D48F852}"/>
              </a:ext>
            </a:extLst>
          </p:cNvPr>
          <p:cNvGraphicFramePr>
            <a:graphicFrameLocks/>
          </p:cNvGraphicFramePr>
          <p:nvPr>
            <p:extLst>
              <p:ext uri="{D42A27DB-BD31-4B8C-83A1-F6EECF244321}">
                <p14:modId xmlns:p14="http://schemas.microsoft.com/office/powerpoint/2010/main" val="2356968251"/>
              </p:ext>
            </p:extLst>
          </p:nvPr>
        </p:nvGraphicFramePr>
        <p:xfrm>
          <a:off x="6705599" y="3736649"/>
          <a:ext cx="4233672" cy="2514600"/>
        </p:xfrm>
        <a:graphic>
          <a:graphicData uri="http://schemas.openxmlformats.org/presentationml/2006/ole">
            <mc:AlternateContent xmlns:mc="http://schemas.openxmlformats.org/markup-compatibility/2006">
              <mc:Choice xmlns:v="urn:schemas-microsoft-com:vml" Requires="v">
                <p:oleObj name="Worksheet" r:id="rId8" imgW="4572047" imgH="2752732" progId="Excel.Sheet.12">
                  <p:link updateAutomatic="1"/>
                </p:oleObj>
              </mc:Choice>
              <mc:Fallback>
                <p:oleObj name="Worksheet" r:id="rId8" imgW="4572047" imgH="2752732" progId="Excel.Sheet.12">
                  <p:link updateAutomatic="1"/>
                  <p:pic>
                    <p:nvPicPr>
                      <p:cNvPr id="0" name=""/>
                      <p:cNvPicPr preferRelativeResize="0"/>
                      <p:nvPr/>
                    </p:nvPicPr>
                    <p:blipFill>
                      <a:blip r:embed="rId9"/>
                      <a:stretch>
                        <a:fillRect/>
                      </a:stretch>
                    </p:blipFill>
                    <p:spPr>
                      <a:xfrm>
                        <a:off x="6705599" y="3736649"/>
                        <a:ext cx="4233672" cy="2514600"/>
                      </a:xfrm>
                      <a:prstGeom prst="rect">
                        <a:avLst/>
                      </a:prstGeom>
                    </p:spPr>
                  </p:pic>
                </p:oleObj>
              </mc:Fallback>
            </mc:AlternateContent>
          </a:graphicData>
        </a:graphic>
      </p:graphicFrame>
      <p:graphicFrame>
        <p:nvGraphicFramePr>
          <p:cNvPr id="4" name="Object 3">
            <a:extLst>
              <a:ext uri="{FF2B5EF4-FFF2-40B4-BE49-F238E27FC236}">
                <a16:creationId xmlns:a16="http://schemas.microsoft.com/office/drawing/2014/main" id="{CB18B1FD-961F-4842-8F6E-C182B19E2B2C}"/>
              </a:ext>
            </a:extLst>
          </p:cNvPr>
          <p:cNvGraphicFramePr>
            <a:graphicFrameLocks/>
          </p:cNvGraphicFramePr>
          <p:nvPr>
            <p:extLst>
              <p:ext uri="{D42A27DB-BD31-4B8C-83A1-F6EECF244321}">
                <p14:modId xmlns:p14="http://schemas.microsoft.com/office/powerpoint/2010/main" val="1481577262"/>
              </p:ext>
            </p:extLst>
          </p:nvPr>
        </p:nvGraphicFramePr>
        <p:xfrm>
          <a:off x="6672263" y="1068388"/>
          <a:ext cx="4225925" cy="2505075"/>
        </p:xfrm>
        <a:graphic>
          <a:graphicData uri="http://schemas.openxmlformats.org/presentationml/2006/ole">
            <mc:AlternateContent xmlns:mc="http://schemas.openxmlformats.org/markup-compatibility/2006">
              <mc:Choice xmlns:v="urn:schemas-microsoft-com:vml" Requires="v">
                <p:oleObj name="Worksheet" r:id="rId10" imgW="4572047" imgH="2752732" progId="Excel.Sheet.12">
                  <p:link updateAutomatic="1"/>
                </p:oleObj>
              </mc:Choice>
              <mc:Fallback>
                <p:oleObj name="Worksheet" r:id="rId10" imgW="4572047" imgH="2752732" progId="Excel.Sheet.12">
                  <p:link updateAutomatic="1"/>
                  <p:pic>
                    <p:nvPicPr>
                      <p:cNvPr id="0" name=""/>
                      <p:cNvPicPr/>
                      <p:nvPr/>
                    </p:nvPicPr>
                    <p:blipFill>
                      <a:blip r:embed="rId11"/>
                      <a:stretch>
                        <a:fillRect/>
                      </a:stretch>
                    </p:blipFill>
                    <p:spPr>
                      <a:xfrm>
                        <a:off x="6672263" y="1068388"/>
                        <a:ext cx="4225925" cy="2505075"/>
                      </a:xfrm>
                      <a:prstGeom prst="rect">
                        <a:avLst/>
                      </a:prstGeom>
                    </p:spPr>
                  </p:pic>
                </p:oleObj>
              </mc:Fallback>
            </mc:AlternateContent>
          </a:graphicData>
        </a:graphic>
      </p:graphicFrame>
      <p:sp>
        <p:nvSpPr>
          <p:cNvPr id="5" name="TextBox 4">
            <a:extLst>
              <a:ext uri="{FF2B5EF4-FFF2-40B4-BE49-F238E27FC236}">
                <a16:creationId xmlns:a16="http://schemas.microsoft.com/office/drawing/2014/main" id="{E82DE929-E544-496C-9B6C-E9E314514401}"/>
              </a:ext>
            </a:extLst>
          </p:cNvPr>
          <p:cNvSpPr txBox="1"/>
          <p:nvPr/>
        </p:nvSpPr>
        <p:spPr>
          <a:xfrm>
            <a:off x="2286000" y="1371600"/>
            <a:ext cx="4000500" cy="2031325"/>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Trebuchet MS" panose="020B0603020202020204" pitchFamily="34" charset="0"/>
              </a:rPr>
              <a:t>Fire Business is skewed towards the first half of the financial year</a:t>
            </a:r>
          </a:p>
          <a:p>
            <a:pPr marL="285750" indent="-285750">
              <a:buFont typeface="Arial" panose="020B0604020202020204" pitchFamily="34" charset="0"/>
              <a:buChar char="•"/>
            </a:pPr>
            <a:r>
              <a:rPr lang="en-US" dirty="0">
                <a:latin typeface="Trebuchet MS" panose="020B0603020202020204" pitchFamily="34" charset="0"/>
              </a:rPr>
              <a:t>Marine Hull business is skewed towards the second half of the financial year</a:t>
            </a:r>
          </a:p>
          <a:p>
            <a:pPr marL="285750" indent="-285750">
              <a:buFont typeface="Arial" panose="020B0604020202020204" pitchFamily="34" charset="0"/>
              <a:buChar char="•"/>
            </a:pPr>
            <a:r>
              <a:rPr lang="en-US" dirty="0">
                <a:latin typeface="Trebuchet MS" panose="020B0603020202020204" pitchFamily="34" charset="0"/>
              </a:rPr>
              <a:t>Engineering book is written fairly uniformly over the year</a:t>
            </a:r>
          </a:p>
        </p:txBody>
      </p:sp>
    </p:spTree>
    <p:extLst>
      <p:ext uri="{BB962C8B-B14F-4D97-AF65-F5344CB8AC3E}">
        <p14:creationId xmlns:p14="http://schemas.microsoft.com/office/powerpoint/2010/main" val="28199927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097161" name="Picture 1"/>
          <p:cNvPicPr>
            <a:picLocks noChangeAspect="1"/>
          </p:cNvPicPr>
          <p:nvPr/>
        </p:nvPicPr>
        <p:blipFill>
          <a:blip r:embed="rId4" cstate="print"/>
          <a:stretch>
            <a:fillRect/>
          </a:stretch>
        </p:blipFill>
        <p:spPr>
          <a:xfrm>
            <a:off x="10972800" y="152400"/>
            <a:ext cx="1085347" cy="1093347"/>
          </a:xfrm>
          <a:prstGeom prst="rect">
            <a:avLst/>
          </a:prstGeom>
          <a:blipFill dpi="0" rotWithShape="1">
            <a:blip r:embed="rId5"/>
            <a:srcRect/>
            <a:stretch>
              <a:fillRect/>
            </a:stretch>
          </a:blipFill>
        </p:spPr>
      </p:pic>
      <p:sp>
        <p:nvSpPr>
          <p:cNvPr id="1048640" name="Rectangle 2"/>
          <p:cNvSpPr txBox="1">
            <a:spLocks noChangeArrowheads="1"/>
          </p:cNvSpPr>
          <p:nvPr/>
        </p:nvSpPr>
        <p:spPr>
          <a:xfrm>
            <a:off x="1752600" y="284257"/>
            <a:ext cx="9410700" cy="630143"/>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600" b="0" i="0" u="none" strike="noStrike" kern="0" cap="none" spc="0" normalizeH="0" baseline="0" noProof="0" dirty="0">
                <a:ln>
                  <a:noFill/>
                </a:ln>
                <a:solidFill>
                  <a:srgbClr val="000000"/>
                </a:solidFill>
                <a:effectLst/>
                <a:uLnTx/>
                <a:uFillTx/>
                <a:latin typeface="Trebuchet MS" panose="020B0603020202020204" pitchFamily="34" charset="0"/>
              </a:rPr>
              <a:t>Setting Context – “ABC“ Insurance company</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4400" b="0" i="0" u="none" strike="noStrike" kern="0" cap="none" spc="0" normalizeH="0" baseline="0" noProof="0" dirty="0">
              <a:ln>
                <a:noFill/>
              </a:ln>
              <a:solidFill>
                <a:srgbClr val="000000"/>
              </a:solidFill>
              <a:effectLst/>
              <a:uLnTx/>
              <a:uFillTx/>
              <a:latin typeface="Arial"/>
              <a:ea typeface="+mj-ea"/>
              <a:cs typeface="+mj-cs"/>
            </a:endParaRPr>
          </a:p>
        </p:txBody>
      </p:sp>
      <p:sp>
        <p:nvSpPr>
          <p:cNvPr id="1048641" name="Rectangle 3"/>
          <p:cNvSpPr txBox="1">
            <a:spLocks noChangeArrowheads="1"/>
          </p:cNvSpPr>
          <p:nvPr/>
        </p:nvSpPr>
        <p:spPr>
          <a:xfrm>
            <a:off x="7248273" y="1757877"/>
            <a:ext cx="4943727" cy="508474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2400" b="0" i="0" u="none" strike="noStrike" kern="0" cap="none" spc="0" normalizeH="0" baseline="0" noProof="0" dirty="0">
              <a:ln>
                <a:noFill/>
              </a:ln>
              <a:solidFill>
                <a:srgbClr val="000000"/>
              </a:solidFill>
              <a:effectLst/>
              <a:uLnTx/>
              <a:uFillTx/>
              <a:latin typeface="Times New Roman"/>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2400" b="0" i="0" u="none" strike="noStrike" kern="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en-US" sz="2400" b="0" i="0" u="none" strike="noStrike" kern="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en-US" sz="2400" b="0" i="0" u="none" strike="noStrike" kern="0" cap="none" spc="0" normalizeH="0" baseline="0" noProof="0" dirty="0">
              <a:ln>
                <a:noFill/>
              </a:ln>
              <a:solidFill>
                <a:srgbClr val="000000"/>
              </a:solidFill>
              <a:effectLst/>
              <a:uLnTx/>
              <a:uFillTx/>
              <a:latin typeface="Times New Roman"/>
              <a:ea typeface="+mn-ea"/>
              <a:cs typeface="+mn-cs"/>
            </a:endParaRPr>
          </a:p>
        </p:txBody>
      </p:sp>
      <p:sp>
        <p:nvSpPr>
          <p:cNvPr id="1048642" name="Footer Placeholder 4"/>
          <p:cNvSpPr txBox="1"/>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11" name="Rectangle 3">
            <a:extLst>
              <a:ext uri="{FF2B5EF4-FFF2-40B4-BE49-F238E27FC236}">
                <a16:creationId xmlns:a16="http://schemas.microsoft.com/office/drawing/2014/main" id="{44D84E37-5B69-474D-B9C1-280A47311B84}"/>
              </a:ext>
            </a:extLst>
          </p:cNvPr>
          <p:cNvSpPr txBox="1">
            <a:spLocks noChangeArrowheads="1"/>
          </p:cNvSpPr>
          <p:nvPr/>
        </p:nvSpPr>
        <p:spPr>
          <a:xfrm>
            <a:off x="2133600" y="3747039"/>
            <a:ext cx="5791200" cy="309558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50000"/>
              </a:lnSpc>
              <a:spcBef>
                <a:spcPct val="20000"/>
              </a:spcBef>
              <a:spcAft>
                <a:spcPct val="0"/>
              </a:spcAft>
              <a:buClrTx/>
              <a:buSzTx/>
              <a:buFontTx/>
              <a:buNone/>
              <a:tabLst/>
              <a:defRPr/>
            </a:pPr>
            <a:r>
              <a:rPr kumimoji="0" lang="en-US" altLang="en-US" sz="1800" b="0" i="0" u="none" strike="noStrike" kern="0" cap="none" spc="0" normalizeH="0" baseline="0" noProof="0" dirty="0">
                <a:ln>
                  <a:noFill/>
                </a:ln>
                <a:solidFill>
                  <a:srgbClr val="000000"/>
                </a:solidFill>
                <a:effectLst/>
                <a:uLnTx/>
                <a:uFillTx/>
                <a:latin typeface="Times New Roman"/>
                <a:ea typeface="+mn-ea"/>
                <a:cs typeface="+mn-cs"/>
              </a:rPr>
              <a:t>Our </a:t>
            </a:r>
            <a:r>
              <a:rPr kumimoji="0" lang="en-US" altLang="en-US" sz="1400" b="0" i="0" u="none" strike="noStrike" kern="0" cap="none" spc="0" normalizeH="0" baseline="0" noProof="0" dirty="0">
                <a:ln>
                  <a:noFill/>
                </a:ln>
                <a:solidFill>
                  <a:srgbClr val="000000"/>
                </a:solidFill>
                <a:effectLst/>
                <a:uLnTx/>
                <a:uFillTx/>
                <a:latin typeface="Trebuchet MS" panose="020B0603020202020204" pitchFamily="34" charset="0"/>
              </a:rPr>
              <a:t>company ABC insurer:</a:t>
            </a:r>
          </a:p>
          <a:p>
            <a:pPr marL="342900" marR="0" lvl="0" indent="-342900" algn="l" defTabSz="914400" rtl="0" eaLnBrk="0" fontAlgn="base" latinLnBrk="0" hangingPunct="0">
              <a:lnSpc>
                <a:spcPct val="150000"/>
              </a:lnSpc>
              <a:spcBef>
                <a:spcPct val="20000"/>
              </a:spcBef>
              <a:spcAft>
                <a:spcPct val="0"/>
              </a:spcAft>
              <a:buClrTx/>
              <a:buSzTx/>
              <a:buFontTx/>
              <a:buChar char="•"/>
              <a:tabLst/>
              <a:defRPr/>
            </a:pPr>
            <a:r>
              <a:rPr kumimoji="0" lang="en-US" altLang="en-US" sz="1400" b="0" i="0" u="none" strike="noStrike" kern="0" cap="none" spc="0" normalizeH="0" baseline="0" noProof="0" dirty="0">
                <a:ln>
                  <a:noFill/>
                </a:ln>
                <a:solidFill>
                  <a:srgbClr val="000000"/>
                </a:solidFill>
                <a:effectLst/>
                <a:uLnTx/>
                <a:uFillTx/>
                <a:latin typeface="Trebuchet MS" panose="020B0603020202020204" pitchFamily="34" charset="0"/>
              </a:rPr>
              <a:t>Started writing property book in Year 0</a:t>
            </a:r>
          </a:p>
          <a:p>
            <a:pPr marL="342900" marR="0" lvl="0" indent="-342900" algn="l" defTabSz="914400" rtl="0" eaLnBrk="0" fontAlgn="base" latinLnBrk="0" hangingPunct="0">
              <a:lnSpc>
                <a:spcPct val="150000"/>
              </a:lnSpc>
              <a:spcBef>
                <a:spcPct val="20000"/>
              </a:spcBef>
              <a:spcAft>
                <a:spcPct val="0"/>
              </a:spcAft>
              <a:buClrTx/>
              <a:buSzTx/>
              <a:buFontTx/>
              <a:buChar char="•"/>
              <a:tabLst/>
              <a:defRPr/>
            </a:pPr>
            <a:r>
              <a:rPr kumimoji="0" lang="en-US" altLang="en-US" sz="1400" b="0" i="0" u="none" strike="noStrike" kern="0" cap="none" spc="0" normalizeH="0" baseline="0" noProof="0" dirty="0">
                <a:ln>
                  <a:noFill/>
                </a:ln>
                <a:solidFill>
                  <a:srgbClr val="000000"/>
                </a:solidFill>
                <a:effectLst/>
                <a:uLnTx/>
                <a:uFillTx/>
                <a:latin typeface="Trebuchet MS" panose="020B0603020202020204" pitchFamily="34" charset="0"/>
              </a:rPr>
              <a:t>Premium volumes have steadily grown over the years</a:t>
            </a:r>
          </a:p>
          <a:p>
            <a:pPr marL="342900" marR="0" lvl="0" indent="-342900" algn="l" defTabSz="914400" rtl="0" eaLnBrk="0" fontAlgn="base" latinLnBrk="0" hangingPunct="0">
              <a:lnSpc>
                <a:spcPct val="150000"/>
              </a:lnSpc>
              <a:spcBef>
                <a:spcPct val="20000"/>
              </a:spcBef>
              <a:spcAft>
                <a:spcPct val="0"/>
              </a:spcAft>
              <a:buClrTx/>
              <a:buSzTx/>
              <a:buFontTx/>
              <a:buChar char="•"/>
              <a:tabLst/>
              <a:defRPr/>
            </a:pPr>
            <a:r>
              <a:rPr kumimoji="0" lang="en-US" altLang="en-US" sz="1400" b="0" i="0" u="none" strike="noStrike" kern="0" cap="none" spc="0" normalizeH="0" baseline="0" noProof="0" dirty="0">
                <a:ln>
                  <a:noFill/>
                </a:ln>
                <a:solidFill>
                  <a:srgbClr val="000000"/>
                </a:solidFill>
                <a:effectLst/>
                <a:uLnTx/>
                <a:uFillTx/>
                <a:latin typeface="Trebuchet MS" panose="020B0603020202020204" pitchFamily="34" charset="0"/>
              </a:rPr>
              <a:t>It used 1/365</a:t>
            </a:r>
            <a:r>
              <a:rPr kumimoji="0" lang="en-US" altLang="en-US" sz="1400" b="0" i="0" u="none" strike="noStrike" kern="0" cap="none" spc="0" normalizeH="0" baseline="30000" noProof="0" dirty="0">
                <a:ln>
                  <a:noFill/>
                </a:ln>
                <a:solidFill>
                  <a:srgbClr val="000000"/>
                </a:solidFill>
                <a:effectLst/>
                <a:uLnTx/>
                <a:uFillTx/>
                <a:latin typeface="Trebuchet MS" panose="020B0603020202020204" pitchFamily="34" charset="0"/>
              </a:rPr>
              <a:t>th</a:t>
            </a:r>
            <a:r>
              <a:rPr kumimoji="0" lang="en-US" altLang="en-US" sz="1400" b="0" i="0" u="none" strike="noStrike" kern="0" cap="none" spc="0" normalizeH="0" baseline="0" noProof="0" dirty="0">
                <a:ln>
                  <a:noFill/>
                </a:ln>
                <a:solidFill>
                  <a:srgbClr val="000000"/>
                </a:solidFill>
                <a:effectLst/>
                <a:uLnTx/>
                <a:uFillTx/>
                <a:latin typeface="Trebuchet MS" panose="020B0603020202020204" pitchFamily="34" charset="0"/>
              </a:rPr>
              <a:t> method to estimate UPR till the end of Year </a:t>
            </a:r>
            <a:r>
              <a:rPr lang="en-US" altLang="en-US" sz="1400" kern="0" dirty="0">
                <a:solidFill>
                  <a:srgbClr val="000000"/>
                </a:solidFill>
                <a:latin typeface="Trebuchet MS" panose="020B0603020202020204" pitchFamily="34" charset="0"/>
              </a:rPr>
              <a:t>2</a:t>
            </a:r>
          </a:p>
          <a:p>
            <a:pPr marL="342900" marR="0" lvl="0" indent="-342900" algn="l" defTabSz="914400" rtl="0" eaLnBrk="0" fontAlgn="base" latinLnBrk="0" hangingPunct="0">
              <a:lnSpc>
                <a:spcPct val="150000"/>
              </a:lnSpc>
              <a:spcBef>
                <a:spcPct val="20000"/>
              </a:spcBef>
              <a:spcAft>
                <a:spcPct val="0"/>
              </a:spcAft>
              <a:buClrTx/>
              <a:buSzTx/>
              <a:buFontTx/>
              <a:buChar char="•"/>
              <a:tabLst/>
              <a:defRPr/>
            </a:pPr>
            <a:r>
              <a:rPr lang="en-US" altLang="en-US" sz="1400" kern="0" dirty="0">
                <a:solidFill>
                  <a:srgbClr val="000000"/>
                </a:solidFill>
                <a:latin typeface="Trebuchet MS" panose="020B0603020202020204" pitchFamily="34" charset="0"/>
              </a:rPr>
              <a:t>S</a:t>
            </a:r>
            <a:r>
              <a:rPr kumimoji="0" lang="en-US" altLang="en-US" sz="1400" b="0" i="0" u="none" strike="noStrike" kern="0" cap="none" spc="0" normalizeH="0" baseline="0" noProof="0" dirty="0">
                <a:ln>
                  <a:noFill/>
                </a:ln>
                <a:solidFill>
                  <a:srgbClr val="000000"/>
                </a:solidFill>
                <a:effectLst/>
                <a:uLnTx/>
                <a:uFillTx/>
                <a:latin typeface="Trebuchet MS" panose="020B0603020202020204" pitchFamily="34" charset="0"/>
              </a:rPr>
              <a:t>witched to 50% method to estimate UPR in Year 3</a:t>
            </a:r>
          </a:p>
          <a:p>
            <a:pPr marL="342900" marR="0" lvl="0" indent="-342900" algn="l" defTabSz="914400" rtl="0" eaLnBrk="0" fontAlgn="base" latinLnBrk="0" hangingPunct="0">
              <a:lnSpc>
                <a:spcPct val="150000"/>
              </a:lnSpc>
              <a:spcBef>
                <a:spcPct val="20000"/>
              </a:spcBef>
              <a:spcAft>
                <a:spcPct val="0"/>
              </a:spcAft>
              <a:buClrTx/>
              <a:buSzTx/>
              <a:buFontTx/>
              <a:buChar char="•"/>
              <a:tabLst/>
              <a:defRPr/>
            </a:pPr>
            <a:r>
              <a:rPr kumimoji="0" lang="en-US" altLang="en-US" sz="1400" b="0" i="0" u="none" strike="noStrike" kern="0" cap="none" spc="0" normalizeH="0" baseline="0" noProof="0" dirty="0">
                <a:ln>
                  <a:noFill/>
                </a:ln>
                <a:solidFill>
                  <a:srgbClr val="000000"/>
                </a:solidFill>
                <a:effectLst/>
                <a:uLnTx/>
                <a:uFillTx/>
                <a:latin typeface="Trebuchet MS" panose="020B0603020202020204" pitchFamily="34" charset="0"/>
              </a:rPr>
              <a:t>Continued using 50% method from Year 2 closing onwards</a:t>
            </a:r>
          </a:p>
          <a:p>
            <a:pPr marL="342900" marR="0" lvl="0" indent="-342900" algn="l" defTabSz="914400" rtl="0" eaLnBrk="0" fontAlgn="base" latinLnBrk="0" hangingPunct="0">
              <a:lnSpc>
                <a:spcPct val="150000"/>
              </a:lnSpc>
              <a:spcBef>
                <a:spcPct val="20000"/>
              </a:spcBef>
              <a:spcAft>
                <a:spcPct val="0"/>
              </a:spcAft>
              <a:buClrTx/>
              <a:buSzTx/>
              <a:buFontTx/>
              <a:buChar char="•"/>
              <a:tabLst/>
              <a:defRPr/>
            </a:pPr>
            <a:endParaRPr kumimoji="0" lang="en-US" altLang="en-US" sz="1800" b="0" i="0" u="none" strike="noStrike" kern="0" cap="none" spc="0" normalizeH="0" baseline="0" noProof="0" dirty="0">
              <a:ln>
                <a:noFill/>
              </a:ln>
              <a:solidFill>
                <a:srgbClr val="000000"/>
              </a:solidFill>
              <a:effectLst/>
              <a:uLnTx/>
              <a:uFillTx/>
              <a:latin typeface="Times New Roman"/>
              <a:ea typeface="+mn-ea"/>
              <a:cs typeface="+mn-cs"/>
            </a:endParaRPr>
          </a:p>
        </p:txBody>
      </p:sp>
      <p:graphicFrame>
        <p:nvGraphicFramePr>
          <p:cNvPr id="2" name="Object 1">
            <a:extLst>
              <a:ext uri="{FF2B5EF4-FFF2-40B4-BE49-F238E27FC236}">
                <a16:creationId xmlns:a16="http://schemas.microsoft.com/office/drawing/2014/main" id="{2AE2B418-AE17-4611-A9F9-5F60F3E1F7CD}"/>
              </a:ext>
            </a:extLst>
          </p:cNvPr>
          <p:cNvGraphicFramePr>
            <a:graphicFrameLocks noChangeAspect="1"/>
          </p:cNvGraphicFramePr>
          <p:nvPr>
            <p:extLst>
              <p:ext uri="{D42A27DB-BD31-4B8C-83A1-F6EECF244321}">
                <p14:modId xmlns:p14="http://schemas.microsoft.com/office/powerpoint/2010/main" val="2745421637"/>
              </p:ext>
            </p:extLst>
          </p:nvPr>
        </p:nvGraphicFramePr>
        <p:xfrm>
          <a:off x="7429500" y="3755328"/>
          <a:ext cx="4572000" cy="2743200"/>
        </p:xfrm>
        <a:graphic>
          <a:graphicData uri="http://schemas.openxmlformats.org/presentationml/2006/ole">
            <mc:AlternateContent xmlns:mc="http://schemas.openxmlformats.org/markup-compatibility/2006">
              <mc:Choice xmlns:v="urn:schemas-microsoft-com:vml" Requires="v">
                <p:oleObj name="Worksheet" r:id="rId6" imgW="4572047" imgH="2742978" progId="Excel.Sheet.12">
                  <p:link updateAutomatic="1"/>
                </p:oleObj>
              </mc:Choice>
              <mc:Fallback>
                <p:oleObj name="Worksheet" r:id="rId6" imgW="4572047" imgH="2742978" progId="Excel.Sheet.12">
                  <p:link updateAutomatic="1"/>
                  <p:pic>
                    <p:nvPicPr>
                      <p:cNvPr id="0" name=""/>
                      <p:cNvPicPr/>
                      <p:nvPr/>
                    </p:nvPicPr>
                    <p:blipFill>
                      <a:blip r:embed="rId7"/>
                      <a:stretch>
                        <a:fillRect/>
                      </a:stretch>
                    </p:blipFill>
                    <p:spPr>
                      <a:xfrm>
                        <a:off x="7429500" y="3755328"/>
                        <a:ext cx="4572000" cy="2743200"/>
                      </a:xfrm>
                      <a:prstGeom prst="rect">
                        <a:avLst/>
                      </a:prstGeom>
                    </p:spPr>
                  </p:pic>
                </p:oleObj>
              </mc:Fallback>
            </mc:AlternateContent>
          </a:graphicData>
        </a:graphic>
      </p:graphicFrame>
      <p:graphicFrame>
        <p:nvGraphicFramePr>
          <p:cNvPr id="3" name="Object 2">
            <a:extLst>
              <a:ext uri="{FF2B5EF4-FFF2-40B4-BE49-F238E27FC236}">
                <a16:creationId xmlns:a16="http://schemas.microsoft.com/office/drawing/2014/main" id="{F377CD76-2025-4FA5-8D10-C08ADD3A7D67}"/>
              </a:ext>
            </a:extLst>
          </p:cNvPr>
          <p:cNvGraphicFramePr>
            <a:graphicFrameLocks noChangeAspect="1"/>
          </p:cNvGraphicFramePr>
          <p:nvPr>
            <p:extLst>
              <p:ext uri="{D42A27DB-BD31-4B8C-83A1-F6EECF244321}">
                <p14:modId xmlns:p14="http://schemas.microsoft.com/office/powerpoint/2010/main" val="2370563633"/>
              </p:ext>
            </p:extLst>
          </p:nvPr>
        </p:nvGraphicFramePr>
        <p:xfrm>
          <a:off x="2133600" y="1286728"/>
          <a:ext cx="9148762" cy="2341504"/>
        </p:xfrm>
        <a:graphic>
          <a:graphicData uri="http://schemas.openxmlformats.org/presentationml/2006/ole">
            <mc:AlternateContent xmlns:mc="http://schemas.openxmlformats.org/markup-compatibility/2006">
              <mc:Choice xmlns:v="urn:schemas-microsoft-com:vml" Requires="v">
                <p:oleObj name="Worksheet" r:id="rId8" imgW="10829791" imgH="2771796" progId="Excel.Sheet.12">
                  <p:link updateAutomatic="1"/>
                </p:oleObj>
              </mc:Choice>
              <mc:Fallback>
                <p:oleObj name="Worksheet" r:id="rId8" imgW="10829791" imgH="2771796" progId="Excel.Sheet.12">
                  <p:link updateAutomatic="1"/>
                  <p:pic>
                    <p:nvPicPr>
                      <p:cNvPr id="0" name=""/>
                      <p:cNvPicPr/>
                      <p:nvPr/>
                    </p:nvPicPr>
                    <p:blipFill>
                      <a:blip r:embed="rId9"/>
                      <a:stretch>
                        <a:fillRect/>
                      </a:stretch>
                    </p:blipFill>
                    <p:spPr>
                      <a:xfrm>
                        <a:off x="2133600" y="1286728"/>
                        <a:ext cx="9148762" cy="2341504"/>
                      </a:xfrm>
                      <a:prstGeom prst="rect">
                        <a:avLst/>
                      </a:prstGeom>
                    </p:spPr>
                  </p:pic>
                </p:oleObj>
              </mc:Fallback>
            </mc:AlternateContent>
          </a:graphicData>
        </a:graphic>
      </p:graphicFrame>
    </p:spTree>
    <p:extLst>
      <p:ext uri="{BB962C8B-B14F-4D97-AF65-F5344CB8AC3E}">
        <p14:creationId xmlns:p14="http://schemas.microsoft.com/office/powerpoint/2010/main" val="1163259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097152" name="Picture 1"/>
          <p:cNvPicPr>
            <a:picLocks noChangeAspect="1"/>
          </p:cNvPicPr>
          <p:nvPr/>
        </p:nvPicPr>
        <p:blipFill>
          <a:blip r:embed="rId4" cstate="print"/>
          <a:stretch>
            <a:fillRect/>
          </a:stretch>
        </p:blipFill>
        <p:spPr>
          <a:xfrm>
            <a:off x="10972800" y="152400"/>
            <a:ext cx="1085347" cy="1093347"/>
          </a:xfrm>
          <a:prstGeom prst="rect">
            <a:avLst/>
          </a:prstGeom>
          <a:blipFill dpi="0" rotWithShape="1">
            <a:blip r:embed="rId5"/>
            <a:srcRect/>
            <a:stretch>
              <a:fillRect/>
            </a:stretch>
          </a:blipFill>
        </p:spPr>
      </p:pic>
      <p:sp>
        <p:nvSpPr>
          <p:cNvPr id="1048581" name="Rectangle 2"/>
          <p:cNvSpPr txBox="1">
            <a:spLocks noChangeArrowheads="1"/>
          </p:cNvSpPr>
          <p:nvPr/>
        </p:nvSpPr>
        <p:spPr>
          <a:xfrm>
            <a:off x="2880246" y="463109"/>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44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Introduction to Guide</a:t>
            </a:r>
          </a:p>
        </p:txBody>
      </p:sp>
      <p:sp>
        <p:nvSpPr>
          <p:cNvPr id="1048582" name="Rectangle 3"/>
          <p:cNvSpPr txBox="1">
            <a:spLocks noChangeArrowheads="1"/>
          </p:cNvSpPr>
          <p:nvPr/>
        </p:nvSpPr>
        <p:spPr>
          <a:xfrm>
            <a:off x="2667000" y="1610872"/>
            <a:ext cx="77724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1700" b="0" u="none" strike="noStrike" kern="0" cap="none" spc="0" normalizeH="0" baseline="0" noProof="0" dirty="0">
                <a:ln>
                  <a:noFill/>
                </a:ln>
                <a:solidFill>
                  <a:srgbClr val="000000"/>
                </a:solidFill>
                <a:effectLst/>
                <a:uLnTx/>
                <a:uFillTx/>
                <a:latin typeface="Trebuchet MS" panose="020B0603020202020204" pitchFamily="34" charset="0"/>
              </a:rPr>
              <a:t>Our Guide for this presentation is Mr. Rohit </a:t>
            </a:r>
            <a:r>
              <a:rPr kumimoji="0" lang="en-US" altLang="en-US" sz="1700" b="0" u="none" strike="noStrike" kern="0" cap="none" spc="0" normalizeH="0" baseline="0" noProof="0" dirty="0" err="1">
                <a:ln>
                  <a:noFill/>
                </a:ln>
                <a:solidFill>
                  <a:srgbClr val="000000"/>
                </a:solidFill>
                <a:effectLst/>
                <a:uLnTx/>
                <a:uFillTx/>
                <a:latin typeface="Trebuchet MS" panose="020B0603020202020204" pitchFamily="34" charset="0"/>
              </a:rPr>
              <a:t>Ajgaonkar</a:t>
            </a:r>
            <a:r>
              <a:rPr kumimoji="0" lang="en-US" altLang="en-US" sz="1700" b="0" u="none" strike="noStrike" kern="0" cap="none" spc="0" normalizeH="0" baseline="0" noProof="0" dirty="0">
                <a:ln>
                  <a:noFill/>
                </a:ln>
                <a:solidFill>
                  <a:srgbClr val="000000"/>
                </a:solidFill>
                <a:effectLst/>
                <a:uLnTx/>
                <a:uFillTx/>
                <a:latin typeface="Trebuchet MS" panose="020B0603020202020204" pitchFamily="34" charset="0"/>
              </a:rPr>
              <a:t>, FIAI</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700" b="0" u="none" strike="noStrike" kern="0" cap="none" spc="0" normalizeH="0" baseline="0" noProof="0" dirty="0">
              <a:ln>
                <a:noFill/>
              </a:ln>
              <a:solidFill>
                <a:srgbClr val="000000"/>
              </a:solidFill>
              <a:effectLst/>
              <a:uLnTx/>
              <a:uFillTx/>
              <a:latin typeface="Trebuchet MS" panose="020B0603020202020204" pitchFamily="34" charset="0"/>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1700" b="0" u="none" strike="noStrike" kern="0" cap="none" spc="0" normalizeH="0" baseline="0" noProof="0" dirty="0">
                <a:ln>
                  <a:noFill/>
                </a:ln>
                <a:solidFill>
                  <a:srgbClr val="000000"/>
                </a:solidFill>
                <a:effectLst/>
                <a:uLnTx/>
                <a:uFillTx/>
                <a:latin typeface="Trebuchet MS" panose="020B0603020202020204" pitchFamily="34" charset="0"/>
              </a:rPr>
              <a:t>Rohit is currently the Appointed Actuary of Raheja QBE General Insurance</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700" b="0" u="none" strike="noStrike" kern="0" cap="none" spc="0" normalizeH="0" baseline="0" noProof="0" dirty="0">
              <a:ln>
                <a:noFill/>
              </a:ln>
              <a:solidFill>
                <a:srgbClr val="000000"/>
              </a:solidFill>
              <a:effectLst/>
              <a:uLnTx/>
              <a:uFillTx/>
              <a:latin typeface="Trebuchet MS" panose="020B0603020202020204" pitchFamily="34" charset="0"/>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1700" b="0" u="none" strike="noStrike" kern="0" cap="none" spc="0" normalizeH="0" baseline="0" noProof="0" dirty="0">
                <a:ln>
                  <a:noFill/>
                </a:ln>
                <a:solidFill>
                  <a:srgbClr val="000000"/>
                </a:solidFill>
                <a:effectLst/>
                <a:uLnTx/>
                <a:uFillTx/>
                <a:latin typeface="Trebuchet MS" panose="020B0603020202020204" pitchFamily="34" charset="0"/>
              </a:rPr>
              <a:t>Rohit has about 11 plus years of experience spread across life insurance, General insurance and consulting.</a:t>
            </a:r>
          </a:p>
          <a:p>
            <a:pPr marL="0" marR="0" lvl="0" indent="0" algn="l" defTabSz="914400" rtl="0" eaLnBrk="0" fontAlgn="base" latinLnBrk="0" hangingPunct="0">
              <a:lnSpc>
                <a:spcPct val="100000"/>
              </a:lnSpc>
              <a:spcBef>
                <a:spcPct val="20000"/>
              </a:spcBef>
              <a:spcAft>
                <a:spcPct val="0"/>
              </a:spcAft>
              <a:buClrTx/>
              <a:buSzTx/>
              <a:buFontTx/>
              <a:buNone/>
              <a:tabLst/>
              <a:defRPr/>
            </a:pPr>
            <a:endParaRPr lang="en-US" altLang="en-US" sz="1700" kern="0" dirty="0">
              <a:solidFill>
                <a:srgbClr val="000000"/>
              </a:solidFill>
              <a:latin typeface="Trebuchet MS" panose="020B0603020202020204" pitchFamily="34" charset="0"/>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1700" b="0" u="none" strike="noStrike" kern="0" cap="none" spc="0" normalizeH="0" baseline="0" noProof="0" dirty="0">
                <a:ln>
                  <a:noFill/>
                </a:ln>
                <a:solidFill>
                  <a:srgbClr val="000000"/>
                </a:solidFill>
                <a:effectLst/>
                <a:uLnTx/>
                <a:uFillTx/>
                <a:latin typeface="Trebuchet MS" panose="020B0603020202020204" pitchFamily="34" charset="0"/>
              </a:rPr>
              <a:t>Prior to Raheja QBE General Insurance, Rohit has worked as Chief Actuary of Edelweiss General Insurance and </a:t>
            </a:r>
            <a:r>
              <a:rPr lang="en-US" altLang="en-US" sz="1700" kern="0" dirty="0">
                <a:solidFill>
                  <a:srgbClr val="000000"/>
                </a:solidFill>
                <a:latin typeface="Trebuchet MS" panose="020B0603020202020204" pitchFamily="34" charset="0"/>
              </a:rPr>
              <a:t>also in </a:t>
            </a:r>
            <a:r>
              <a:rPr kumimoji="0" lang="en-US" altLang="en-US" sz="1700" b="0" u="none" strike="noStrike" kern="0" cap="none" spc="0" normalizeH="0" baseline="0" noProof="0" dirty="0">
                <a:ln>
                  <a:noFill/>
                </a:ln>
                <a:solidFill>
                  <a:srgbClr val="000000"/>
                </a:solidFill>
                <a:effectLst/>
                <a:uLnTx/>
                <a:uFillTx/>
                <a:latin typeface="Trebuchet MS" panose="020B0603020202020204" pitchFamily="34" charset="0"/>
              </a:rPr>
              <a:t>consulting firms like Ernst &amp; Young.</a:t>
            </a:r>
            <a:endParaRPr kumimoji="0" lang="en-GB" sz="17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en-US" sz="17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1048583" name="Footer Placeholder 4"/>
          <p:cNvSpPr txBox="1"/>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22310338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097163" name="Picture 1"/>
          <p:cNvPicPr>
            <a:picLocks noChangeAspect="1"/>
          </p:cNvPicPr>
          <p:nvPr/>
        </p:nvPicPr>
        <p:blipFill>
          <a:blip r:embed="rId4" cstate="print"/>
          <a:stretch>
            <a:fillRect/>
          </a:stretch>
        </p:blipFill>
        <p:spPr>
          <a:xfrm>
            <a:off x="10972800" y="152400"/>
            <a:ext cx="1085347" cy="1093347"/>
          </a:xfrm>
          <a:prstGeom prst="rect">
            <a:avLst/>
          </a:prstGeom>
          <a:blipFill dpi="0" rotWithShape="1">
            <a:blip r:embed="rId5"/>
            <a:srcRect/>
            <a:stretch>
              <a:fillRect/>
            </a:stretch>
          </a:blipFill>
        </p:spPr>
      </p:pic>
      <p:sp>
        <p:nvSpPr>
          <p:cNvPr id="1048647" name="Rectangle 2"/>
          <p:cNvSpPr txBox="1">
            <a:spLocks noChangeArrowheads="1"/>
          </p:cNvSpPr>
          <p:nvPr/>
        </p:nvSpPr>
        <p:spPr>
          <a:xfrm>
            <a:off x="1676399" y="142491"/>
            <a:ext cx="8991595"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600" b="0" i="0" u="none" strike="noStrike" kern="0" cap="none" spc="0" normalizeH="0" baseline="0" noProof="0" dirty="0">
                <a:ln>
                  <a:noFill/>
                </a:ln>
                <a:solidFill>
                  <a:srgbClr val="000000"/>
                </a:solidFill>
                <a:effectLst/>
                <a:uLnTx/>
                <a:uFillTx/>
                <a:latin typeface="Arial"/>
                <a:ea typeface="+mj-ea"/>
                <a:cs typeface="+mj-cs"/>
              </a:rPr>
              <a:t>Comparison – 1/365</a:t>
            </a:r>
            <a:r>
              <a:rPr kumimoji="0" lang="en-US" altLang="en-US" sz="3600" b="0" i="0" u="none" strike="noStrike" kern="0" cap="none" spc="0" normalizeH="0" baseline="30000" noProof="0" dirty="0">
                <a:ln>
                  <a:noFill/>
                </a:ln>
                <a:solidFill>
                  <a:srgbClr val="000000"/>
                </a:solidFill>
                <a:effectLst/>
                <a:uLnTx/>
                <a:uFillTx/>
                <a:latin typeface="Arial"/>
                <a:ea typeface="+mj-ea"/>
                <a:cs typeface="+mj-cs"/>
              </a:rPr>
              <a:t>th</a:t>
            </a:r>
            <a:r>
              <a:rPr kumimoji="0" lang="en-US" altLang="en-US" sz="3600" b="0" i="0" u="none" strike="noStrike" kern="0" cap="none" spc="0" normalizeH="0" baseline="0" noProof="0" dirty="0">
                <a:ln>
                  <a:noFill/>
                </a:ln>
                <a:solidFill>
                  <a:srgbClr val="000000"/>
                </a:solidFill>
                <a:effectLst/>
                <a:uLnTx/>
                <a:uFillTx/>
                <a:latin typeface="Arial"/>
                <a:ea typeface="+mj-ea"/>
                <a:cs typeface="+mj-cs"/>
              </a:rPr>
              <a:t> vs 50% Methodology</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3600" b="0" i="0" u="none" strike="noStrike" kern="0" cap="none" spc="0" normalizeH="0" baseline="0" noProof="0" dirty="0">
              <a:ln>
                <a:noFill/>
              </a:ln>
              <a:solidFill>
                <a:srgbClr val="000000"/>
              </a:solidFill>
              <a:effectLst/>
              <a:uLnTx/>
              <a:uFillTx/>
              <a:latin typeface="Arial"/>
              <a:ea typeface="+mj-ea"/>
              <a:cs typeface="+mj-cs"/>
            </a:endParaRPr>
          </a:p>
        </p:txBody>
      </p:sp>
      <p:sp>
        <p:nvSpPr>
          <p:cNvPr id="1048648" name="Rectangle 3"/>
          <p:cNvSpPr txBox="1">
            <a:spLocks noChangeArrowheads="1"/>
          </p:cNvSpPr>
          <p:nvPr/>
        </p:nvSpPr>
        <p:spPr>
          <a:xfrm>
            <a:off x="1905000" y="818036"/>
            <a:ext cx="4800600" cy="5682801"/>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200" b="0" i="0" u="none" strike="noStrike" kern="0" cap="none" spc="0" normalizeH="0" baseline="0" noProof="0" dirty="0">
              <a:ln>
                <a:noFill/>
              </a:ln>
              <a:solidFill>
                <a:srgbClr val="000000"/>
              </a:solidFill>
              <a:effectLst/>
              <a:uLnTx/>
              <a:uFillTx/>
              <a:latin typeface="Times New Roman"/>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1000" b="0" i="0" u="none" strike="noStrike" kern="0" cap="none" spc="0" normalizeH="0" baseline="0" noProof="0" dirty="0">
                <a:ln>
                  <a:noFill/>
                </a:ln>
                <a:solidFill>
                  <a:srgbClr val="000000"/>
                </a:solidFill>
                <a:effectLst/>
                <a:uLnTx/>
                <a:uFillTx/>
                <a:latin typeface="Times New Roman"/>
                <a:ea typeface="+mn-ea"/>
                <a:cs typeface="+mn-cs"/>
              </a:rPr>
              <a:t> </a:t>
            </a:r>
          </a:p>
        </p:txBody>
      </p:sp>
      <p:sp>
        <p:nvSpPr>
          <p:cNvPr id="1048649" name="Footer Placeholder 4"/>
          <p:cNvSpPr txBox="1"/>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11" name="TextBox 10">
            <a:extLst>
              <a:ext uri="{FF2B5EF4-FFF2-40B4-BE49-F238E27FC236}">
                <a16:creationId xmlns:a16="http://schemas.microsoft.com/office/drawing/2014/main" id="{16C9F2A2-3DFA-41F2-8D92-39C8FD5B2D35}"/>
              </a:ext>
            </a:extLst>
          </p:cNvPr>
          <p:cNvSpPr txBox="1"/>
          <p:nvPr/>
        </p:nvSpPr>
        <p:spPr>
          <a:xfrm>
            <a:off x="2438399" y="4823779"/>
            <a:ext cx="8943975" cy="1366528"/>
          </a:xfrm>
          <a:prstGeom prst="rect">
            <a:avLst/>
          </a:prstGeom>
          <a:noFill/>
        </p:spPr>
        <p:txBody>
          <a:bodyPr wrap="square">
            <a:spAutoFit/>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1800" b="0" i="1"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Assumptions: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Expenses are 20% of </a:t>
            </a:r>
            <a:r>
              <a:rPr lang="en-US" altLang="en-US" kern="0" dirty="0">
                <a:solidFill>
                  <a:srgbClr val="000000"/>
                </a:solidFill>
                <a:latin typeface="Trebuchet MS" panose="020B0603020202020204" pitchFamily="34" charset="0"/>
              </a:rPr>
              <a:t>written premium</a:t>
            </a:r>
            <a:endPar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Loss ratio is assumed to be constant at 6</a:t>
            </a:r>
            <a:r>
              <a:rPr lang="en-US" altLang="en-US" kern="0" dirty="0">
                <a:solidFill>
                  <a:srgbClr val="000000"/>
                </a:solidFill>
                <a:latin typeface="Trebuchet MS" panose="020B0603020202020204" pitchFamily="34" charset="0"/>
              </a:rPr>
              <a:t>0</a:t>
            </a: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No change assumed in IBNR</a:t>
            </a:r>
          </a:p>
        </p:txBody>
      </p:sp>
      <p:graphicFrame>
        <p:nvGraphicFramePr>
          <p:cNvPr id="7" name="Object 6">
            <a:extLst>
              <a:ext uri="{FF2B5EF4-FFF2-40B4-BE49-F238E27FC236}">
                <a16:creationId xmlns:a16="http://schemas.microsoft.com/office/drawing/2014/main" id="{31BEAB3D-310F-4A10-AC44-CC71A6233EF5}"/>
              </a:ext>
            </a:extLst>
          </p:cNvPr>
          <p:cNvGraphicFramePr>
            <a:graphicFrameLocks noChangeAspect="1"/>
          </p:cNvGraphicFramePr>
          <p:nvPr>
            <p:extLst>
              <p:ext uri="{D42A27DB-BD31-4B8C-83A1-F6EECF244321}">
                <p14:modId xmlns:p14="http://schemas.microsoft.com/office/powerpoint/2010/main" val="136258040"/>
              </p:ext>
            </p:extLst>
          </p:nvPr>
        </p:nvGraphicFramePr>
        <p:xfrm>
          <a:off x="2262946" y="1420380"/>
          <a:ext cx="9220200" cy="3228765"/>
        </p:xfrm>
        <a:graphic>
          <a:graphicData uri="http://schemas.openxmlformats.org/presentationml/2006/ole">
            <mc:AlternateContent xmlns:mc="http://schemas.openxmlformats.org/markup-compatibility/2006">
              <mc:Choice xmlns:v="urn:schemas-microsoft-com:vml" Requires="v">
                <p:oleObj name="Worksheet" r:id="rId6" imgW="10363337" imgH="3629226" progId="Excel.Sheet.12">
                  <p:link updateAutomatic="1"/>
                </p:oleObj>
              </mc:Choice>
              <mc:Fallback>
                <p:oleObj name="Worksheet" r:id="rId6" imgW="10363337" imgH="3629226" progId="Excel.Sheet.12">
                  <p:link updateAutomatic="1"/>
                  <p:pic>
                    <p:nvPicPr>
                      <p:cNvPr id="0" name=""/>
                      <p:cNvPicPr/>
                      <p:nvPr/>
                    </p:nvPicPr>
                    <p:blipFill>
                      <a:blip r:embed="rId7"/>
                      <a:stretch>
                        <a:fillRect/>
                      </a:stretch>
                    </p:blipFill>
                    <p:spPr>
                      <a:xfrm>
                        <a:off x="2262946" y="1420380"/>
                        <a:ext cx="9220200" cy="3228765"/>
                      </a:xfrm>
                      <a:prstGeom prst="rect">
                        <a:avLst/>
                      </a:prstGeom>
                    </p:spPr>
                  </p:pic>
                </p:oleObj>
              </mc:Fallback>
            </mc:AlternateContent>
          </a:graphicData>
        </a:graphic>
      </p:graphicFrame>
    </p:spTree>
    <p:extLst>
      <p:ext uri="{BB962C8B-B14F-4D97-AF65-F5344CB8AC3E}">
        <p14:creationId xmlns:p14="http://schemas.microsoft.com/office/powerpoint/2010/main" val="1544946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097163" name="Picture 1"/>
          <p:cNvPicPr>
            <a:picLocks noChangeAspect="1"/>
          </p:cNvPicPr>
          <p:nvPr/>
        </p:nvPicPr>
        <p:blipFill>
          <a:blip r:embed="rId4" cstate="print"/>
          <a:stretch>
            <a:fillRect/>
          </a:stretch>
        </p:blipFill>
        <p:spPr>
          <a:xfrm>
            <a:off x="10972800" y="152400"/>
            <a:ext cx="1085347" cy="1093347"/>
          </a:xfrm>
          <a:prstGeom prst="rect">
            <a:avLst/>
          </a:prstGeom>
          <a:blipFill dpi="0" rotWithShape="1">
            <a:blip r:embed="rId5"/>
            <a:srcRect/>
            <a:stretch>
              <a:fillRect/>
            </a:stretch>
          </a:blipFill>
        </p:spPr>
      </p:pic>
      <p:sp>
        <p:nvSpPr>
          <p:cNvPr id="1048647" name="Rectangle 2"/>
          <p:cNvSpPr txBox="1">
            <a:spLocks noChangeArrowheads="1"/>
          </p:cNvSpPr>
          <p:nvPr/>
        </p:nvSpPr>
        <p:spPr>
          <a:xfrm>
            <a:off x="1752600" y="198891"/>
            <a:ext cx="8991595"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600" b="0" i="0" u="none" strike="noStrike" kern="0" cap="none" spc="0" normalizeH="0" baseline="0" noProof="0" dirty="0">
                <a:ln>
                  <a:noFill/>
                </a:ln>
                <a:solidFill>
                  <a:srgbClr val="000000"/>
                </a:solidFill>
                <a:effectLst/>
                <a:uLnTx/>
                <a:uFillTx/>
                <a:latin typeface="Arial"/>
                <a:ea typeface="+mj-ea"/>
                <a:cs typeface="+mj-cs"/>
              </a:rPr>
              <a:t>Profitability Pattern</a:t>
            </a:r>
          </a:p>
        </p:txBody>
      </p:sp>
      <p:sp>
        <p:nvSpPr>
          <p:cNvPr id="1048648" name="Rectangle 3"/>
          <p:cNvSpPr txBox="1">
            <a:spLocks noChangeArrowheads="1"/>
          </p:cNvSpPr>
          <p:nvPr/>
        </p:nvSpPr>
        <p:spPr>
          <a:xfrm>
            <a:off x="2014538" y="893420"/>
            <a:ext cx="4800600" cy="5682801"/>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200" b="0" i="0" u="none" strike="noStrike" kern="0" cap="none" spc="0" normalizeH="0" baseline="0" noProof="0" dirty="0">
              <a:ln>
                <a:noFill/>
              </a:ln>
              <a:solidFill>
                <a:srgbClr val="000000"/>
              </a:solidFill>
              <a:effectLst/>
              <a:uLnTx/>
              <a:uFillTx/>
              <a:latin typeface="Times New Roman"/>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1000" b="0" i="0" u="none" strike="noStrike" kern="0" cap="none" spc="0" normalizeH="0" baseline="0" noProof="0" dirty="0">
                <a:ln>
                  <a:noFill/>
                </a:ln>
                <a:solidFill>
                  <a:srgbClr val="000000"/>
                </a:solidFill>
                <a:effectLst/>
                <a:uLnTx/>
                <a:uFillTx/>
                <a:latin typeface="Times New Roman"/>
                <a:ea typeface="+mn-ea"/>
                <a:cs typeface="+mn-cs"/>
              </a:rPr>
              <a:t> </a:t>
            </a:r>
          </a:p>
        </p:txBody>
      </p:sp>
      <p:sp>
        <p:nvSpPr>
          <p:cNvPr id="1048649" name="Footer Placeholder 4"/>
          <p:cNvSpPr txBox="1"/>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8" name="TextBox 7">
            <a:extLst>
              <a:ext uri="{FF2B5EF4-FFF2-40B4-BE49-F238E27FC236}">
                <a16:creationId xmlns:a16="http://schemas.microsoft.com/office/drawing/2014/main" id="{25517D45-6366-4BD2-BC06-FE63E2140311}"/>
              </a:ext>
            </a:extLst>
          </p:cNvPr>
          <p:cNvSpPr txBox="1"/>
          <p:nvPr/>
        </p:nvSpPr>
        <p:spPr>
          <a:xfrm>
            <a:off x="2213499" y="5523210"/>
            <a:ext cx="9746726" cy="307777"/>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Marine Hull, 100% of the written premium is considered for UPR </a:t>
            </a:r>
          </a:p>
        </p:txBody>
      </p:sp>
      <p:graphicFrame>
        <p:nvGraphicFramePr>
          <p:cNvPr id="2" name="Object 1">
            <a:extLst>
              <a:ext uri="{FF2B5EF4-FFF2-40B4-BE49-F238E27FC236}">
                <a16:creationId xmlns:a16="http://schemas.microsoft.com/office/drawing/2014/main" id="{9319C661-4BD1-48E7-A63E-1A7931F0E698}"/>
              </a:ext>
            </a:extLst>
          </p:cNvPr>
          <p:cNvGraphicFramePr>
            <a:graphicFrameLocks noChangeAspect="1"/>
          </p:cNvGraphicFramePr>
          <p:nvPr>
            <p:extLst>
              <p:ext uri="{D42A27DB-BD31-4B8C-83A1-F6EECF244321}">
                <p14:modId xmlns:p14="http://schemas.microsoft.com/office/powerpoint/2010/main" val="1076108565"/>
              </p:ext>
            </p:extLst>
          </p:nvPr>
        </p:nvGraphicFramePr>
        <p:xfrm>
          <a:off x="7277100" y="1644650"/>
          <a:ext cx="3905250" cy="2752725"/>
        </p:xfrm>
        <a:graphic>
          <a:graphicData uri="http://schemas.openxmlformats.org/presentationml/2006/ole">
            <mc:AlternateContent xmlns:mc="http://schemas.openxmlformats.org/markup-compatibility/2006">
              <mc:Choice xmlns:v="urn:schemas-microsoft-com:vml" Requires="v">
                <p:oleObj name="Worksheet" r:id="rId6" imgW="3905115" imgH="2752732" progId="Excel.Sheet.12">
                  <p:link updateAutomatic="1"/>
                </p:oleObj>
              </mc:Choice>
              <mc:Fallback>
                <p:oleObj name="Worksheet" r:id="rId6" imgW="3905115" imgH="2752732" progId="Excel.Sheet.12">
                  <p:link updateAutomatic="1"/>
                  <p:pic>
                    <p:nvPicPr>
                      <p:cNvPr id="0" name=""/>
                      <p:cNvPicPr/>
                      <p:nvPr/>
                    </p:nvPicPr>
                    <p:blipFill>
                      <a:blip r:embed="rId7"/>
                      <a:stretch>
                        <a:fillRect/>
                      </a:stretch>
                    </p:blipFill>
                    <p:spPr>
                      <a:xfrm>
                        <a:off x="7277100" y="1644650"/>
                        <a:ext cx="3905250" cy="2752725"/>
                      </a:xfrm>
                      <a:prstGeom prst="rect">
                        <a:avLst/>
                      </a:prstGeom>
                    </p:spPr>
                  </p:pic>
                </p:oleObj>
              </mc:Fallback>
            </mc:AlternateContent>
          </a:graphicData>
        </a:graphic>
      </p:graphicFrame>
      <p:graphicFrame>
        <p:nvGraphicFramePr>
          <p:cNvPr id="3" name="Object 2">
            <a:extLst>
              <a:ext uri="{FF2B5EF4-FFF2-40B4-BE49-F238E27FC236}">
                <a16:creationId xmlns:a16="http://schemas.microsoft.com/office/drawing/2014/main" id="{246E039F-66B3-4AF1-9EDA-FDAACADA09AD}"/>
              </a:ext>
            </a:extLst>
          </p:cNvPr>
          <p:cNvGraphicFramePr>
            <a:graphicFrameLocks noChangeAspect="1"/>
          </p:cNvGraphicFramePr>
          <p:nvPr>
            <p:extLst>
              <p:ext uri="{D42A27DB-BD31-4B8C-83A1-F6EECF244321}">
                <p14:modId xmlns:p14="http://schemas.microsoft.com/office/powerpoint/2010/main" val="3319454718"/>
              </p:ext>
            </p:extLst>
          </p:nvPr>
        </p:nvGraphicFramePr>
        <p:xfrm>
          <a:off x="2433638" y="1644650"/>
          <a:ext cx="3962400" cy="2752725"/>
        </p:xfrm>
        <a:graphic>
          <a:graphicData uri="http://schemas.openxmlformats.org/presentationml/2006/ole">
            <mc:AlternateContent xmlns:mc="http://schemas.openxmlformats.org/markup-compatibility/2006">
              <mc:Choice xmlns:v="urn:schemas-microsoft-com:vml" Requires="v">
                <p:oleObj name="Worksheet" r:id="rId8" imgW="3962205" imgH="2752732" progId="Excel.Sheet.12">
                  <p:link updateAutomatic="1"/>
                </p:oleObj>
              </mc:Choice>
              <mc:Fallback>
                <p:oleObj name="Worksheet" r:id="rId8" imgW="3962205" imgH="2752732" progId="Excel.Sheet.12">
                  <p:link updateAutomatic="1"/>
                  <p:pic>
                    <p:nvPicPr>
                      <p:cNvPr id="0" name=""/>
                      <p:cNvPicPr/>
                      <p:nvPr/>
                    </p:nvPicPr>
                    <p:blipFill>
                      <a:blip r:embed="rId9"/>
                      <a:stretch>
                        <a:fillRect/>
                      </a:stretch>
                    </p:blipFill>
                    <p:spPr>
                      <a:xfrm>
                        <a:off x="2433638" y="1644650"/>
                        <a:ext cx="3962400" cy="2752725"/>
                      </a:xfrm>
                      <a:prstGeom prst="rect">
                        <a:avLst/>
                      </a:prstGeom>
                    </p:spPr>
                  </p:pic>
                </p:oleObj>
              </mc:Fallback>
            </mc:AlternateContent>
          </a:graphicData>
        </a:graphic>
      </p:graphicFrame>
    </p:spTree>
    <p:extLst>
      <p:ext uri="{BB962C8B-B14F-4D97-AF65-F5344CB8AC3E}">
        <p14:creationId xmlns:p14="http://schemas.microsoft.com/office/powerpoint/2010/main" val="9058194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752600" y="307754"/>
            <a:ext cx="89916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3600" kern="0" dirty="0">
                <a:solidFill>
                  <a:srgbClr val="000000"/>
                </a:solidFill>
                <a:latin typeface="Arial"/>
              </a:rPr>
              <a:t>Property: Impact on Profit/Loss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grpSp>
        <p:nvGrpSpPr>
          <p:cNvPr id="9" name="Group 8">
            <a:extLst>
              <a:ext uri="{FF2B5EF4-FFF2-40B4-BE49-F238E27FC236}">
                <a16:creationId xmlns:a16="http://schemas.microsoft.com/office/drawing/2014/main" id="{E0222979-CC8D-4700-ACCA-69837396400C}"/>
              </a:ext>
            </a:extLst>
          </p:cNvPr>
          <p:cNvGrpSpPr/>
          <p:nvPr/>
        </p:nvGrpSpPr>
        <p:grpSpPr>
          <a:xfrm>
            <a:off x="2667000" y="1504497"/>
            <a:ext cx="6569870" cy="1831109"/>
            <a:chOff x="4137930" y="1736436"/>
            <a:chExt cx="6511020" cy="2107683"/>
          </a:xfrm>
        </p:grpSpPr>
        <p:graphicFrame>
          <p:nvGraphicFramePr>
            <p:cNvPr id="7" name="Object 6">
              <a:extLst>
                <a:ext uri="{FF2B5EF4-FFF2-40B4-BE49-F238E27FC236}">
                  <a16:creationId xmlns:a16="http://schemas.microsoft.com/office/drawing/2014/main" id="{79A5DCFC-D5B1-4F23-8E14-99A0C9FAAA02}"/>
                </a:ext>
              </a:extLst>
            </p:cNvPr>
            <p:cNvGraphicFramePr>
              <a:graphicFrameLocks noChangeAspect="1"/>
            </p:cNvGraphicFramePr>
            <p:nvPr>
              <p:extLst>
                <p:ext uri="{D42A27DB-BD31-4B8C-83A1-F6EECF244321}">
                  <p14:modId xmlns:p14="http://schemas.microsoft.com/office/powerpoint/2010/main" val="2535490980"/>
                </p:ext>
              </p:extLst>
            </p:nvPr>
          </p:nvGraphicFramePr>
          <p:xfrm>
            <a:off x="6858000" y="1736436"/>
            <a:ext cx="3790950" cy="2105025"/>
          </p:xfrm>
          <a:graphic>
            <a:graphicData uri="http://schemas.openxmlformats.org/presentationml/2006/ole">
              <mc:AlternateContent xmlns:mc="http://schemas.openxmlformats.org/markup-compatibility/2006">
                <mc:Choice xmlns:v="urn:schemas-microsoft-com:vml" Requires="v">
                  <p:oleObj name="Worksheet" r:id="rId6" imgW="3790936" imgH="2105004" progId="Excel.Sheet.12">
                    <p:link updateAutomatic="1"/>
                  </p:oleObj>
                </mc:Choice>
                <mc:Fallback>
                  <p:oleObj name="Worksheet" r:id="rId6" imgW="3790936" imgH="2105004" progId="Excel.Sheet.12">
                    <p:link updateAutomatic="1"/>
                    <p:pic>
                      <p:nvPicPr>
                        <p:cNvPr id="0" name=""/>
                        <p:cNvPicPr/>
                        <p:nvPr/>
                      </p:nvPicPr>
                      <p:blipFill>
                        <a:blip r:embed="rId7"/>
                        <a:stretch>
                          <a:fillRect/>
                        </a:stretch>
                      </p:blipFill>
                      <p:spPr>
                        <a:xfrm>
                          <a:off x="6858000" y="1736436"/>
                          <a:ext cx="3790950" cy="2105025"/>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109EB264-550F-4940-BB70-4153F8FDD87C}"/>
                </a:ext>
              </a:extLst>
            </p:cNvPr>
            <p:cNvGraphicFramePr>
              <a:graphicFrameLocks noChangeAspect="1"/>
            </p:cNvGraphicFramePr>
            <p:nvPr>
              <p:extLst>
                <p:ext uri="{D42A27DB-BD31-4B8C-83A1-F6EECF244321}">
                  <p14:modId xmlns:p14="http://schemas.microsoft.com/office/powerpoint/2010/main" val="554211240"/>
                </p:ext>
              </p:extLst>
            </p:nvPr>
          </p:nvGraphicFramePr>
          <p:xfrm>
            <a:off x="4137930" y="2501094"/>
            <a:ext cx="2543175" cy="1343025"/>
          </p:xfrm>
          <a:graphic>
            <a:graphicData uri="http://schemas.openxmlformats.org/presentationml/2006/ole">
              <mc:AlternateContent xmlns:mc="http://schemas.openxmlformats.org/markup-compatibility/2006">
                <mc:Choice xmlns:v="urn:schemas-microsoft-com:vml" Requires="v">
                  <p:oleObj name="Worksheet" r:id="rId8" imgW="2543370" imgH="1342893" progId="Excel.Sheet.12">
                    <p:link updateAutomatic="1"/>
                  </p:oleObj>
                </mc:Choice>
                <mc:Fallback>
                  <p:oleObj name="Worksheet" r:id="rId8" imgW="2543370" imgH="1342893" progId="Excel.Sheet.12">
                    <p:link updateAutomatic="1"/>
                    <p:pic>
                      <p:nvPicPr>
                        <p:cNvPr id="0" name=""/>
                        <p:cNvPicPr/>
                        <p:nvPr/>
                      </p:nvPicPr>
                      <p:blipFill>
                        <a:blip r:embed="rId9"/>
                        <a:stretch>
                          <a:fillRect/>
                        </a:stretch>
                      </p:blipFill>
                      <p:spPr>
                        <a:xfrm>
                          <a:off x="4137930" y="2501094"/>
                          <a:ext cx="2543175" cy="1343025"/>
                        </a:xfrm>
                        <a:prstGeom prst="rect">
                          <a:avLst/>
                        </a:prstGeom>
                      </p:spPr>
                    </p:pic>
                  </p:oleObj>
                </mc:Fallback>
              </mc:AlternateContent>
            </a:graphicData>
          </a:graphic>
        </p:graphicFrame>
      </p:grpSp>
      <p:graphicFrame>
        <p:nvGraphicFramePr>
          <p:cNvPr id="10" name="Object 9">
            <a:extLst>
              <a:ext uri="{FF2B5EF4-FFF2-40B4-BE49-F238E27FC236}">
                <a16:creationId xmlns:a16="http://schemas.microsoft.com/office/drawing/2014/main" id="{8CEB73E2-C0F4-4AA6-A040-BD4CFDCF583F}"/>
              </a:ext>
            </a:extLst>
          </p:cNvPr>
          <p:cNvGraphicFramePr>
            <a:graphicFrameLocks noChangeAspect="1"/>
          </p:cNvGraphicFramePr>
          <p:nvPr>
            <p:extLst>
              <p:ext uri="{D42A27DB-BD31-4B8C-83A1-F6EECF244321}">
                <p14:modId xmlns:p14="http://schemas.microsoft.com/office/powerpoint/2010/main" val="4147834254"/>
              </p:ext>
            </p:extLst>
          </p:nvPr>
        </p:nvGraphicFramePr>
        <p:xfrm>
          <a:off x="2743200" y="3886200"/>
          <a:ext cx="4031787" cy="2422425"/>
        </p:xfrm>
        <a:graphic>
          <a:graphicData uri="http://schemas.openxmlformats.org/presentationml/2006/ole">
            <mc:AlternateContent xmlns:mc="http://schemas.openxmlformats.org/markup-compatibility/2006">
              <mc:Choice xmlns:v="urn:schemas-microsoft-com:vml" Requires="v">
                <p:oleObj name="Worksheet" r:id="rId10" imgW="4581341" imgH="2752732" progId="Excel.Sheet.12">
                  <p:link updateAutomatic="1"/>
                </p:oleObj>
              </mc:Choice>
              <mc:Fallback>
                <p:oleObj name="Worksheet" r:id="rId10" imgW="4581341" imgH="2752732" progId="Excel.Sheet.12">
                  <p:link updateAutomatic="1"/>
                  <p:pic>
                    <p:nvPicPr>
                      <p:cNvPr id="0" name=""/>
                      <p:cNvPicPr/>
                      <p:nvPr/>
                    </p:nvPicPr>
                    <p:blipFill>
                      <a:blip r:embed="rId11"/>
                      <a:stretch>
                        <a:fillRect/>
                      </a:stretch>
                    </p:blipFill>
                    <p:spPr>
                      <a:xfrm>
                        <a:off x="2743200" y="3886200"/>
                        <a:ext cx="4031787" cy="2422425"/>
                      </a:xfrm>
                      <a:prstGeom prst="rect">
                        <a:avLst/>
                      </a:prstGeom>
                    </p:spPr>
                  </p:pic>
                </p:oleObj>
              </mc:Fallback>
            </mc:AlternateContent>
          </a:graphicData>
        </a:graphic>
      </p:graphicFrame>
    </p:spTree>
    <p:extLst>
      <p:ext uri="{BB962C8B-B14F-4D97-AF65-F5344CB8AC3E}">
        <p14:creationId xmlns:p14="http://schemas.microsoft.com/office/powerpoint/2010/main" val="157105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097163" name="Picture 1"/>
          <p:cNvPicPr>
            <a:picLocks noChangeAspect="1"/>
          </p:cNvPicPr>
          <p:nvPr/>
        </p:nvPicPr>
        <p:blipFill>
          <a:blip r:embed="rId4" cstate="print"/>
          <a:stretch>
            <a:fillRect/>
          </a:stretch>
        </p:blipFill>
        <p:spPr>
          <a:xfrm>
            <a:off x="10972800" y="152400"/>
            <a:ext cx="1085347" cy="1093347"/>
          </a:xfrm>
          <a:prstGeom prst="rect">
            <a:avLst/>
          </a:prstGeom>
          <a:blipFill dpi="0" rotWithShape="1">
            <a:blip r:embed="rId5"/>
            <a:srcRect/>
            <a:stretch>
              <a:fillRect/>
            </a:stretch>
          </a:blipFill>
        </p:spPr>
      </p:pic>
      <p:sp>
        <p:nvSpPr>
          <p:cNvPr id="1048647" name="Rectangle 2"/>
          <p:cNvSpPr txBox="1">
            <a:spLocks noChangeArrowheads="1"/>
          </p:cNvSpPr>
          <p:nvPr/>
        </p:nvSpPr>
        <p:spPr>
          <a:xfrm>
            <a:off x="1676399" y="142491"/>
            <a:ext cx="8991595"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600" b="0" i="0" u="none" strike="noStrike" kern="0" cap="none" spc="0" normalizeH="0" baseline="0" noProof="0" dirty="0">
                <a:ln>
                  <a:noFill/>
                </a:ln>
                <a:solidFill>
                  <a:srgbClr val="000000"/>
                </a:solidFill>
                <a:effectLst/>
                <a:uLnTx/>
                <a:uFillTx/>
                <a:latin typeface="Trebuchet MS" panose="020B0603020202020204" pitchFamily="34" charset="0"/>
              </a:rPr>
              <a:t>Conclusion</a:t>
            </a:r>
          </a:p>
        </p:txBody>
      </p:sp>
      <p:sp>
        <p:nvSpPr>
          <p:cNvPr id="1048648" name="Rectangle 3"/>
          <p:cNvSpPr txBox="1">
            <a:spLocks noChangeArrowheads="1"/>
          </p:cNvSpPr>
          <p:nvPr/>
        </p:nvSpPr>
        <p:spPr>
          <a:xfrm>
            <a:off x="1905000" y="818036"/>
            <a:ext cx="4800600" cy="5682801"/>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200" b="0" i="0" u="none" strike="noStrike" kern="0" cap="none" spc="0" normalizeH="0" baseline="0" noProof="0" dirty="0">
              <a:ln>
                <a:noFill/>
              </a:ln>
              <a:solidFill>
                <a:srgbClr val="000000"/>
              </a:solidFill>
              <a:effectLst/>
              <a:uLnTx/>
              <a:uFillTx/>
              <a:latin typeface="Times New Roman"/>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1000" b="0" i="0" u="none" strike="noStrike" kern="0" cap="none" spc="0" normalizeH="0" baseline="0" noProof="0" dirty="0">
                <a:ln>
                  <a:noFill/>
                </a:ln>
                <a:solidFill>
                  <a:srgbClr val="000000"/>
                </a:solidFill>
                <a:effectLst/>
                <a:uLnTx/>
                <a:uFillTx/>
                <a:latin typeface="Times New Roman"/>
                <a:ea typeface="+mn-ea"/>
                <a:cs typeface="+mn-cs"/>
              </a:rPr>
              <a:t> </a:t>
            </a:r>
          </a:p>
        </p:txBody>
      </p:sp>
      <p:sp>
        <p:nvSpPr>
          <p:cNvPr id="1048649" name="Footer Placeholder 4"/>
          <p:cNvSpPr txBox="1"/>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10" name="TextBox 9">
            <a:extLst>
              <a:ext uri="{FF2B5EF4-FFF2-40B4-BE49-F238E27FC236}">
                <a16:creationId xmlns:a16="http://schemas.microsoft.com/office/drawing/2014/main" id="{ADDE051C-AA87-493D-87D9-022E9AE95DFD}"/>
              </a:ext>
            </a:extLst>
          </p:cNvPr>
          <p:cNvSpPr txBox="1"/>
          <p:nvPr/>
        </p:nvSpPr>
        <p:spPr>
          <a:xfrm>
            <a:off x="1930791" y="1447800"/>
            <a:ext cx="9042009" cy="5022914"/>
          </a:xfrm>
          <a:prstGeom prst="rect">
            <a:avLst/>
          </a:prstGeom>
          <a:noFill/>
        </p:spPr>
        <p:txBody>
          <a:bodyPr wrap="square">
            <a:spAutoFit/>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altLang="en-US" kern="0" dirty="0">
                <a:solidFill>
                  <a:srgbClr val="000000"/>
                </a:solidFill>
                <a:latin typeface="Trebuchet MS" panose="020B0603020202020204" pitchFamily="34" charset="0"/>
              </a:rPr>
              <a:t>Property insurance is an umbrella term and can encompass a variety of lines of business.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rPr>
              <a:t>As we saw earlier, Fire, Marine </a:t>
            </a:r>
            <a:r>
              <a:rPr lang="en-US" altLang="en-US" kern="0" dirty="0">
                <a:solidFill>
                  <a:srgbClr val="000000"/>
                </a:solidFill>
                <a:latin typeface="Trebuchet MS" panose="020B0603020202020204" pitchFamily="34" charset="0"/>
              </a:rPr>
              <a:t>Hull </a:t>
            </a:r>
            <a:r>
              <a:rPr kumimoji="0" lang="en-US" altLang="en-US" sz="1800" b="0" i="0" u="none" strike="noStrike" kern="0" cap="none" spc="0" normalizeH="0" baseline="0" noProof="0" dirty="0">
                <a:ln>
                  <a:noFill/>
                </a:ln>
                <a:solidFill>
                  <a:srgbClr val="000000"/>
                </a:solidFill>
                <a:effectLst/>
                <a:uLnTx/>
                <a:uFillTx/>
                <a:latin typeface="Trebuchet MS" panose="020B0603020202020204" pitchFamily="34" charset="0"/>
              </a:rPr>
              <a:t>and Engineering lines of business all are different in terms of the seasonality of business written</a:t>
            </a:r>
          </a:p>
          <a:p>
            <a:pPr marL="800100" lvl="1" indent="-342900" eaLnBrk="0" fontAlgn="base" hangingPunct="0">
              <a:spcBef>
                <a:spcPct val="20000"/>
              </a:spcBef>
              <a:spcAft>
                <a:spcPct val="0"/>
              </a:spcAft>
              <a:buFontTx/>
              <a:buChar char="•"/>
              <a:defRPr/>
            </a:pPr>
            <a:r>
              <a:rPr lang="en-US" altLang="en-US" kern="0" dirty="0">
                <a:solidFill>
                  <a:srgbClr val="000000"/>
                </a:solidFill>
                <a:latin typeface="Trebuchet MS" panose="020B0603020202020204" pitchFamily="34" charset="0"/>
              </a:rPr>
              <a:t>Fire – Skewed towards the first half</a:t>
            </a:r>
          </a:p>
          <a:p>
            <a:pPr marL="800100" lvl="1" indent="-342900" eaLnBrk="0" fontAlgn="base" hangingPunct="0">
              <a:spcBef>
                <a:spcPct val="20000"/>
              </a:spcBef>
              <a:spcAft>
                <a:spcPct val="0"/>
              </a:spcAft>
              <a:buFontTx/>
              <a:buChar char="•"/>
              <a:defRPr/>
            </a:pPr>
            <a:r>
              <a:rPr kumimoji="0" lang="en-US" altLang="en-US" b="0" i="0" u="none" strike="noStrike" kern="0" cap="none" spc="0" normalizeH="0" baseline="0" noProof="0" dirty="0">
                <a:ln>
                  <a:noFill/>
                </a:ln>
                <a:solidFill>
                  <a:srgbClr val="000000"/>
                </a:solidFill>
                <a:effectLst/>
                <a:uLnTx/>
                <a:uFillTx/>
                <a:latin typeface="Trebuchet MS" panose="020B0603020202020204" pitchFamily="34" charset="0"/>
              </a:rPr>
              <a:t>Marine Hull – Skewed towards the second half</a:t>
            </a:r>
          </a:p>
          <a:p>
            <a:pPr marL="800100" lvl="1" indent="-342900" eaLnBrk="0" fontAlgn="base" hangingPunct="0">
              <a:spcBef>
                <a:spcPct val="20000"/>
              </a:spcBef>
              <a:spcAft>
                <a:spcPct val="0"/>
              </a:spcAft>
              <a:buFontTx/>
              <a:buChar char="•"/>
              <a:defRPr/>
            </a:pPr>
            <a:r>
              <a:rPr kumimoji="0" lang="en-US" altLang="en-US" b="0" i="0" u="none" strike="noStrike" kern="0" cap="none" spc="0" normalizeH="0" baseline="0" noProof="0" dirty="0">
                <a:ln>
                  <a:noFill/>
                </a:ln>
                <a:solidFill>
                  <a:srgbClr val="000000"/>
                </a:solidFill>
                <a:effectLst/>
                <a:uLnTx/>
                <a:uFillTx/>
                <a:latin typeface="Trebuchet MS" panose="020B0603020202020204" pitchFamily="34" charset="0"/>
              </a:rPr>
              <a:t> Engineering – Written uniformly</a:t>
            </a:r>
            <a:endParaRPr lang="en-US" altLang="en-US" kern="0" dirty="0">
              <a:solidFill>
                <a:srgbClr val="000000"/>
              </a:solidFill>
              <a:latin typeface="Trebuchet MS" panose="020B0603020202020204" pitchFamily="34" charset="0"/>
            </a:endParaRPr>
          </a:p>
          <a:p>
            <a:pPr marL="342900" indent="-342900" eaLnBrk="0" fontAlgn="base" hangingPunct="0">
              <a:spcBef>
                <a:spcPct val="20000"/>
              </a:spcBef>
              <a:spcAft>
                <a:spcPct val="0"/>
              </a:spcAft>
              <a:buFontTx/>
              <a:buChar char="•"/>
              <a:defRPr/>
            </a:pPr>
            <a:r>
              <a:rPr kumimoji="0" lang="en-US" altLang="en-US" b="0" i="0" u="none" strike="noStrike" kern="0" cap="none" spc="0" normalizeH="0" baseline="0" noProof="0" dirty="0">
                <a:ln>
                  <a:noFill/>
                </a:ln>
                <a:solidFill>
                  <a:srgbClr val="000000"/>
                </a:solidFill>
                <a:effectLst/>
                <a:uLnTx/>
                <a:uFillTx/>
                <a:latin typeface="Trebuchet MS" panose="020B0603020202020204" pitchFamily="34" charset="0"/>
              </a:rPr>
              <a:t>However, Fire business will often form the bulk of the premium volume, and therefore the closing UPR under 1/365</a:t>
            </a:r>
            <a:r>
              <a:rPr kumimoji="0" lang="en-US" altLang="en-US" b="0" i="0" u="none" strike="noStrike" kern="0" cap="none" spc="0" normalizeH="0" baseline="30000" noProof="0" dirty="0">
                <a:ln>
                  <a:noFill/>
                </a:ln>
                <a:solidFill>
                  <a:srgbClr val="000000"/>
                </a:solidFill>
                <a:effectLst/>
                <a:uLnTx/>
                <a:uFillTx/>
                <a:latin typeface="Trebuchet MS" panose="020B0603020202020204" pitchFamily="34" charset="0"/>
              </a:rPr>
              <a:t>th</a:t>
            </a:r>
            <a:r>
              <a:rPr kumimoji="0" lang="en-US" altLang="en-US" b="0" i="0" u="none" strike="noStrike" kern="0" cap="none" spc="0" normalizeH="0" baseline="0" noProof="0" dirty="0">
                <a:ln>
                  <a:noFill/>
                </a:ln>
                <a:solidFill>
                  <a:srgbClr val="000000"/>
                </a:solidFill>
                <a:effectLst/>
                <a:uLnTx/>
                <a:uFillTx/>
                <a:latin typeface="Trebuchet MS" panose="020B0603020202020204" pitchFamily="34" charset="0"/>
              </a:rPr>
              <a:t> basis will be lower compared to 50% basis. The extent to which this happens will be driven to large extent by the portfolio mix of an </a:t>
            </a:r>
            <a:r>
              <a:rPr lang="en-US" altLang="en-US" kern="0" dirty="0">
                <a:solidFill>
                  <a:srgbClr val="000000"/>
                </a:solidFill>
                <a:latin typeface="Trebuchet MS" panose="020B0603020202020204" pitchFamily="34" charset="0"/>
              </a:rPr>
              <a:t>Insurer.</a:t>
            </a:r>
          </a:p>
          <a:p>
            <a:pPr marL="342900" indent="-342900" eaLnBrk="0" fontAlgn="base" hangingPunct="0">
              <a:spcBef>
                <a:spcPct val="20000"/>
              </a:spcBef>
              <a:spcAft>
                <a:spcPct val="0"/>
              </a:spcAft>
              <a:buFontTx/>
              <a:buChar char="•"/>
              <a:defRPr/>
            </a:pPr>
            <a:r>
              <a:rPr lang="en-US" altLang="en-US" kern="0" dirty="0">
                <a:solidFill>
                  <a:srgbClr val="000000"/>
                </a:solidFill>
                <a:latin typeface="Trebuchet MS" panose="020B0603020202020204" pitchFamily="34" charset="0"/>
              </a:rPr>
              <a:t>The change in methodology although will not impact the overall profitability, but would impact the recognition of the profits</a:t>
            </a:r>
          </a:p>
          <a:p>
            <a:pPr marL="342900" indent="-342900" eaLnBrk="0" fontAlgn="base" hangingPunct="0">
              <a:spcBef>
                <a:spcPct val="20000"/>
              </a:spcBef>
              <a:spcAft>
                <a:spcPct val="0"/>
              </a:spcAft>
              <a:buFontTx/>
              <a:buChar char="•"/>
              <a:defRPr/>
            </a:pPr>
            <a:endParaRPr lang="en-US" altLang="en-US" kern="0" dirty="0">
              <a:solidFill>
                <a:srgbClr val="000000"/>
              </a:solidFill>
              <a:latin typeface="Trebuchet MS" panose="020B0603020202020204" pitchFamily="34" charset="0"/>
            </a:endParaRPr>
          </a:p>
          <a:p>
            <a:pPr marL="342900" indent="-342900" eaLnBrk="0" fontAlgn="base" hangingPunct="0">
              <a:spcBef>
                <a:spcPct val="20000"/>
              </a:spcBef>
              <a:spcAft>
                <a:spcPct val="0"/>
              </a:spcAft>
              <a:buFontTx/>
              <a:buChar char="•"/>
              <a:defRPr/>
            </a:pPr>
            <a:endParaRPr kumimoji="0" lang="en-US" altLang="en-US" b="0" i="0" u="none" strike="noStrike" kern="0" cap="none" spc="0" normalizeH="0" baseline="0" noProof="0" dirty="0">
              <a:ln>
                <a:noFill/>
              </a:ln>
              <a:solidFill>
                <a:srgbClr val="000000"/>
              </a:solidFill>
              <a:effectLst/>
              <a:uLnTx/>
              <a:uFillTx/>
              <a:latin typeface="Times New Roman"/>
              <a:ea typeface="+mn-ea"/>
              <a:cs typeface="+mn-cs"/>
            </a:endParaRPr>
          </a:p>
          <a:p>
            <a:pPr eaLnBrk="0" fontAlgn="base" hangingPunct="0">
              <a:spcBef>
                <a:spcPct val="20000"/>
              </a:spcBef>
              <a:spcAft>
                <a:spcPct val="0"/>
              </a:spcAft>
              <a:defRPr/>
            </a:pPr>
            <a:endParaRPr kumimoji="0" lang="en-US" altLang="en-US" b="0" i="0" u="none" strike="noStrike" kern="0" cap="none" spc="0" normalizeH="0" baseline="0" noProof="0" dirty="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31402888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097170" name="Picture 1"/>
          <p:cNvPicPr>
            <a:picLocks noChangeAspect="1"/>
          </p:cNvPicPr>
          <p:nvPr/>
        </p:nvPicPr>
        <p:blipFill>
          <a:blip r:embed="rId4" cstate="print"/>
          <a:stretch>
            <a:fillRect/>
          </a:stretch>
        </p:blipFill>
        <p:spPr>
          <a:xfrm>
            <a:off x="10972800" y="152400"/>
            <a:ext cx="1085347" cy="1093347"/>
          </a:xfrm>
          <a:prstGeom prst="rect">
            <a:avLst/>
          </a:prstGeom>
          <a:blipFill dpi="0" rotWithShape="1">
            <a:blip r:embed="rId5"/>
            <a:srcRect/>
            <a:stretch>
              <a:fillRect/>
            </a:stretch>
          </a:blipFill>
        </p:spPr>
      </p:pic>
      <p:sp>
        <p:nvSpPr>
          <p:cNvPr id="1048681" name="Rectangle 2"/>
          <p:cNvSpPr txBox="1">
            <a:spLocks noChangeArrowheads="1"/>
          </p:cNvSpPr>
          <p:nvPr/>
        </p:nvSpPr>
        <p:spPr>
          <a:xfrm>
            <a:off x="2880246" y="463109"/>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pPr>
            <a:r>
              <a:rPr kumimoji="0" lang="en-US" altLang="en-US" sz="44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Agenda</a:t>
            </a:r>
          </a:p>
        </p:txBody>
      </p:sp>
      <p:sp>
        <p:nvSpPr>
          <p:cNvPr id="1048682" name="Rectangle 3"/>
          <p:cNvSpPr txBox="1">
            <a:spLocks noChangeArrowheads="1"/>
          </p:cNvSpPr>
          <p:nvPr/>
        </p:nvSpPr>
        <p:spPr>
          <a:xfrm>
            <a:off x="2933700" y="1610872"/>
            <a:ext cx="7505700" cy="3570728"/>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pPr>
            <a:r>
              <a:rPr kumimoji="0" lang="en-GB" sz="2400" b="0" i="0" u="none" strike="noStrike" kern="1200" cap="none" spc="0" normalizeH="0" baseline="0" noProof="0" dirty="0">
                <a:ln>
                  <a:noFill/>
                </a:ln>
                <a:solidFill>
                  <a:srgbClr val="FFFFFF">
                    <a:lumMod val="85000"/>
                  </a:srgbClr>
                </a:solidFill>
                <a:effectLst/>
                <a:uLnTx/>
                <a:uFillTx/>
                <a:latin typeface="Trebuchet MS" panose="020B0603020202020204" pitchFamily="34" charset="0"/>
                <a:ea typeface="Calibri" panose="020F0502020204030204" pitchFamily="34" charset="0"/>
                <a:cs typeface="+mn-cs"/>
              </a:rPr>
              <a:t>UPR – background and change in method of accounting</a:t>
            </a:r>
          </a:p>
          <a:p>
            <a:r>
              <a:rPr lang="en-GB" sz="2400" dirty="0">
                <a:solidFill>
                  <a:srgbClr val="FFFFFF">
                    <a:lumMod val="85000"/>
                  </a:srgbClr>
                </a:solidFill>
                <a:latin typeface="Trebuchet MS" panose="020B0603020202020204" pitchFamily="34" charset="0"/>
              </a:rPr>
              <a:t>Impact on motor business</a:t>
            </a:r>
          </a:p>
          <a:p>
            <a:pPr marL="342900" marR="0" lvl="0" indent="-342900" algn="l" defTabSz="914400" rtl="0" eaLnBrk="0" fontAlgn="base" latinLnBrk="0" hangingPunct="0">
              <a:lnSpc>
                <a:spcPct val="100000"/>
              </a:lnSpc>
              <a:spcBef>
                <a:spcPct val="20000"/>
              </a:spcBef>
              <a:spcAft>
                <a:spcPct val="0"/>
              </a:spcAft>
              <a:buClrTx/>
              <a:buSzTx/>
              <a:buFontTx/>
              <a:buChar char="•"/>
            </a:pPr>
            <a:r>
              <a:rPr kumimoji="0" lang="en-GB" sz="2400" b="0" i="0" u="none" strike="noStrike" kern="1200" cap="none" spc="0" normalizeH="0" baseline="0" noProof="0" dirty="0">
                <a:ln>
                  <a:noFill/>
                </a:ln>
                <a:solidFill>
                  <a:srgbClr val="FFFFFF">
                    <a:lumMod val="85000"/>
                  </a:srgbClr>
                </a:solidFill>
                <a:effectLst/>
                <a:uLnTx/>
                <a:uFillTx/>
                <a:latin typeface="Trebuchet MS" panose="020B0603020202020204" pitchFamily="34" charset="0"/>
                <a:ea typeface="Calibri" panose="020F0502020204030204" pitchFamily="34" charset="0"/>
                <a:cs typeface="+mn-cs"/>
              </a:rPr>
              <a:t>Impact on property business</a:t>
            </a:r>
          </a:p>
          <a:p>
            <a:pPr marL="342900" marR="0" lvl="0" indent="-342900" algn="l" defTabSz="914400" rtl="0" eaLnBrk="0" fontAlgn="base" latinLnBrk="0" hangingPunct="0">
              <a:lnSpc>
                <a:spcPct val="100000"/>
              </a:lnSpc>
              <a:spcBef>
                <a:spcPct val="20000"/>
              </a:spcBef>
              <a:spcAft>
                <a:spcPct val="0"/>
              </a:spcAft>
              <a:buClrTx/>
              <a:buSzTx/>
              <a:buFontTx/>
              <a:buChar char="•"/>
            </a:pPr>
            <a:r>
              <a:rPr kumimoji="0" lang="en-GB" sz="2400" b="0" i="0" u="none" strike="noStrike" kern="1200" cap="none" spc="0" normalizeH="0" baseline="0" noProof="0" dirty="0">
                <a:ln>
                  <a:noFill/>
                </a:ln>
                <a:effectLst/>
                <a:uLnTx/>
                <a:uFillTx/>
                <a:latin typeface="Trebuchet MS" panose="020B0603020202020204" pitchFamily="34" charset="0"/>
                <a:ea typeface="Calibri" panose="020F0502020204030204" pitchFamily="34" charset="0"/>
                <a:cs typeface="+mn-cs"/>
              </a:rPr>
              <a:t>Impact on health business</a:t>
            </a:r>
          </a:p>
          <a:p>
            <a:pPr marL="342900" marR="0" lvl="0" indent="-342900" algn="l" defTabSz="914400" rtl="0" eaLnBrk="0" fontAlgn="base" latinLnBrk="0" hangingPunct="0">
              <a:lnSpc>
                <a:spcPct val="100000"/>
              </a:lnSpc>
              <a:spcBef>
                <a:spcPct val="20000"/>
              </a:spcBef>
              <a:spcAft>
                <a:spcPct val="0"/>
              </a:spcAft>
              <a:buClrTx/>
              <a:buSzTx/>
              <a:buFontTx/>
              <a:buChar char="•"/>
            </a:pPr>
            <a:r>
              <a:rPr kumimoji="0" lang="en-GB" sz="2400" b="0" i="0" u="none" strike="noStrike" kern="1200" cap="none" spc="0" normalizeH="0" baseline="0" noProof="0" dirty="0">
                <a:ln>
                  <a:noFill/>
                </a:ln>
                <a:solidFill>
                  <a:srgbClr val="FFFFFF">
                    <a:lumMod val="85000"/>
                  </a:srgbClr>
                </a:solidFill>
                <a:effectLst/>
                <a:uLnTx/>
                <a:uFillTx/>
                <a:latin typeface="Trebuchet MS" panose="020B0603020202020204" pitchFamily="34" charset="0"/>
                <a:ea typeface="Calibri" panose="020F0502020204030204" pitchFamily="34" charset="0"/>
                <a:cs typeface="+mn-cs"/>
              </a:rPr>
              <a:t>Impact on solvency</a:t>
            </a:r>
          </a:p>
          <a:p>
            <a:pPr marL="342900" marR="0" lvl="0" indent="-342900" algn="l" defTabSz="914400" rtl="0" eaLnBrk="0" fontAlgn="base" latinLnBrk="0" hangingPunct="0">
              <a:lnSpc>
                <a:spcPct val="100000"/>
              </a:lnSpc>
              <a:spcBef>
                <a:spcPct val="20000"/>
              </a:spcBef>
              <a:spcAft>
                <a:spcPct val="0"/>
              </a:spcAft>
              <a:buClrTx/>
              <a:buSzTx/>
              <a:buFontTx/>
              <a:buChar char="•"/>
            </a:pPr>
            <a:r>
              <a:rPr kumimoji="0" lang="en-GB" sz="2400" b="0" i="0" u="none" strike="noStrike" kern="1200" cap="none" spc="0" normalizeH="0" baseline="0" noProof="0" dirty="0">
                <a:ln>
                  <a:noFill/>
                </a:ln>
                <a:solidFill>
                  <a:srgbClr val="FFFFFF">
                    <a:lumMod val="85000"/>
                  </a:srgbClr>
                </a:solidFill>
                <a:effectLst/>
                <a:uLnTx/>
                <a:uFillTx/>
                <a:latin typeface="Trebuchet MS" panose="020B0603020202020204" pitchFamily="34" charset="0"/>
                <a:ea typeface="Calibri" panose="020F0502020204030204" pitchFamily="34" charset="0"/>
                <a:cs typeface="+mn-cs"/>
              </a:rPr>
              <a:t>Conclusion</a:t>
            </a:r>
          </a:p>
          <a:p>
            <a:pPr marL="342900" marR="0" lvl="0" indent="-342900" algn="l" defTabSz="914400" rtl="0" eaLnBrk="0" fontAlgn="base" latinLnBrk="0" hangingPunct="0">
              <a:lnSpc>
                <a:spcPct val="100000"/>
              </a:lnSpc>
              <a:spcBef>
                <a:spcPct val="20000"/>
              </a:spcBef>
              <a:spcAft>
                <a:spcPct val="0"/>
              </a:spcAft>
              <a:buClrTx/>
              <a:buSzTx/>
              <a:buFontTx/>
              <a:buChar char="•"/>
            </a:pPr>
            <a:endParaRPr kumimoji="0" lang="en-GB" sz="24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pPr>
            <a:endParaRPr kumimoji="0" lang="en-US" altLang="en-US" sz="17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1048683" name="Footer Placeholder 4"/>
          <p:cNvSpPr txBox="1"/>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097171" name="Picture 1"/>
          <p:cNvPicPr>
            <a:picLocks noChangeAspect="1"/>
          </p:cNvPicPr>
          <p:nvPr/>
        </p:nvPicPr>
        <p:blipFill>
          <a:blip r:embed="rId4" cstate="print"/>
          <a:stretch>
            <a:fillRect/>
          </a:stretch>
        </p:blipFill>
        <p:spPr>
          <a:xfrm>
            <a:off x="10972800" y="152400"/>
            <a:ext cx="1085347" cy="1093347"/>
          </a:xfrm>
          <a:prstGeom prst="rect">
            <a:avLst/>
          </a:prstGeom>
          <a:blipFill dpi="0" rotWithShape="1">
            <a:blip r:embed="rId5"/>
            <a:srcRect/>
            <a:stretch>
              <a:fillRect/>
            </a:stretch>
          </a:blipFill>
        </p:spPr>
      </p:pic>
      <p:sp>
        <p:nvSpPr>
          <p:cNvPr id="1048688" name="Footer Placeholder 4"/>
          <p:cNvSpPr txBox="1"/>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graphicFrame>
        <p:nvGraphicFramePr>
          <p:cNvPr id="4194307" name="Diagram 5"/>
          <p:cNvGraphicFramePr>
            <a:graphicFrameLocks/>
          </p:cNvGraphicFramePr>
          <p:nvPr>
            <p:extLst>
              <p:ext uri="{D42A27DB-BD31-4B8C-83A1-F6EECF244321}">
                <p14:modId xmlns:p14="http://schemas.microsoft.com/office/powerpoint/2010/main" val="19163181"/>
              </p:ext>
            </p:extLst>
          </p:nvPr>
        </p:nvGraphicFramePr>
        <p:xfrm>
          <a:off x="2032000" y="1676400"/>
          <a:ext cx="8636000" cy="41148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048689" name="Rectangle 2"/>
          <p:cNvSpPr txBox="1">
            <a:spLocks noChangeArrowheads="1"/>
          </p:cNvSpPr>
          <p:nvPr/>
        </p:nvSpPr>
        <p:spPr>
          <a:xfrm>
            <a:off x="1752600" y="307754"/>
            <a:ext cx="89916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pPr>
            <a:r>
              <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Health: Types of Coverages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graphicFrame>
        <p:nvGraphicFramePr>
          <p:cNvPr id="7" name="Chart 6">
            <a:extLst>
              <a:ext uri="{FF2B5EF4-FFF2-40B4-BE49-F238E27FC236}">
                <a16:creationId xmlns:a16="http://schemas.microsoft.com/office/drawing/2014/main" id="{1DDD9B57-CFE2-4C87-B680-1D31E1943076}"/>
              </a:ext>
            </a:extLst>
          </p:cNvPr>
          <p:cNvGraphicFramePr>
            <a:graphicFrameLocks/>
          </p:cNvGraphicFramePr>
          <p:nvPr/>
        </p:nvGraphicFramePr>
        <p:xfrm>
          <a:off x="2819400" y="1235808"/>
          <a:ext cx="7162800" cy="3975652"/>
        </p:xfrm>
        <a:graphic>
          <a:graphicData uri="http://schemas.openxmlformats.org/drawingml/2006/chart">
            <c:chart xmlns:c="http://schemas.openxmlformats.org/drawingml/2006/chart" xmlns:r="http://schemas.openxmlformats.org/officeDocument/2006/relationships" r:id="rId6"/>
          </a:graphicData>
        </a:graphic>
      </p:graphicFrame>
      <p:sp>
        <p:nvSpPr>
          <p:cNvPr id="4" name="TextBox 3">
            <a:extLst>
              <a:ext uri="{FF2B5EF4-FFF2-40B4-BE49-F238E27FC236}">
                <a16:creationId xmlns:a16="http://schemas.microsoft.com/office/drawing/2014/main" id="{849E623C-5F79-470F-A301-7923D6FFC3F3}"/>
              </a:ext>
            </a:extLst>
          </p:cNvPr>
          <p:cNvSpPr txBox="1"/>
          <p:nvPr/>
        </p:nvSpPr>
        <p:spPr>
          <a:xfrm>
            <a:off x="2362200" y="5410200"/>
            <a:ext cx="84582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Majority of health insurance premium is written in Q3 and Q4 with an exception of FY2020-21.</a:t>
            </a:r>
          </a:p>
        </p:txBody>
      </p:sp>
      <p:sp>
        <p:nvSpPr>
          <p:cNvPr id="8" name="Rectangle 2">
            <a:extLst>
              <a:ext uri="{FF2B5EF4-FFF2-40B4-BE49-F238E27FC236}">
                <a16:creationId xmlns:a16="http://schemas.microsoft.com/office/drawing/2014/main" id="{FFAC7FDA-C57A-4D34-8E3B-4C30E311A196}"/>
              </a:ext>
            </a:extLst>
          </p:cNvPr>
          <p:cNvSpPr txBox="1">
            <a:spLocks noChangeArrowheads="1"/>
          </p:cNvSpPr>
          <p:nvPr/>
        </p:nvSpPr>
        <p:spPr>
          <a:xfrm>
            <a:off x="1752600" y="307754"/>
            <a:ext cx="89916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Health: Premium written by quarter</a:t>
            </a:r>
          </a:p>
        </p:txBody>
      </p:sp>
      <p:sp>
        <p:nvSpPr>
          <p:cNvPr id="9" name="TextBox 8">
            <a:extLst>
              <a:ext uri="{FF2B5EF4-FFF2-40B4-BE49-F238E27FC236}">
                <a16:creationId xmlns:a16="http://schemas.microsoft.com/office/drawing/2014/main" id="{F078318E-4DF9-4EE7-8191-899BF4447E3D}"/>
              </a:ext>
            </a:extLst>
          </p:cNvPr>
          <p:cNvSpPr txBox="1"/>
          <p:nvPr/>
        </p:nvSpPr>
        <p:spPr>
          <a:xfrm>
            <a:off x="2362200" y="6206982"/>
            <a:ext cx="6096000"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Based on Standalone Health Insurers data:</a:t>
            </a:r>
            <a:br>
              <a:rPr kumimoji="0" lang="en-US" sz="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br>
            <a:r>
              <a:rPr kumimoji="0" lang="en-US" sz="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Source: </a:t>
            </a:r>
            <a:r>
              <a:rPr kumimoji="0" lang="en-US" sz="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hlinkClick r:id="rId7"/>
              </a:rPr>
              <a:t>https://www.irdai.gov.in/ADMINCMS/cms/frmGeneral_List.aspx?DF=MBFN&amp;mid=3.2.8</a:t>
            </a:r>
            <a:br>
              <a:rPr kumimoji="0" lang="en-US" sz="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br>
            <a:r>
              <a:rPr kumimoji="0" lang="en-US" sz="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The percentages may not add to 100% due to rounding off.</a:t>
            </a:r>
          </a:p>
        </p:txBody>
      </p:sp>
    </p:spTree>
    <p:extLst>
      <p:ext uri="{BB962C8B-B14F-4D97-AF65-F5344CB8AC3E}">
        <p14:creationId xmlns:p14="http://schemas.microsoft.com/office/powerpoint/2010/main" val="13360012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graphicFrame>
        <p:nvGraphicFramePr>
          <p:cNvPr id="17" name="Chart 16">
            <a:extLst>
              <a:ext uri="{FF2B5EF4-FFF2-40B4-BE49-F238E27FC236}">
                <a16:creationId xmlns:a16="http://schemas.microsoft.com/office/drawing/2014/main" id="{4DB121A1-EDE9-48AE-96EF-1B5246D24E95}"/>
              </a:ext>
            </a:extLst>
          </p:cNvPr>
          <p:cNvGraphicFramePr>
            <a:graphicFrameLocks/>
          </p:cNvGraphicFramePr>
          <p:nvPr/>
        </p:nvGraphicFramePr>
        <p:xfrm>
          <a:off x="1828799" y="990600"/>
          <a:ext cx="6705599" cy="24384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9" name="Chart 18">
            <a:extLst>
              <a:ext uri="{FF2B5EF4-FFF2-40B4-BE49-F238E27FC236}">
                <a16:creationId xmlns:a16="http://schemas.microsoft.com/office/drawing/2014/main" id="{CD37E5E9-2C94-4550-AF5D-C06BCE7BAAB4}"/>
              </a:ext>
            </a:extLst>
          </p:cNvPr>
          <p:cNvGraphicFramePr>
            <a:graphicFrameLocks/>
          </p:cNvGraphicFramePr>
          <p:nvPr/>
        </p:nvGraphicFramePr>
        <p:xfrm>
          <a:off x="5334000" y="3581400"/>
          <a:ext cx="6553200" cy="2667000"/>
        </p:xfrm>
        <a:graphic>
          <a:graphicData uri="http://schemas.openxmlformats.org/drawingml/2006/chart">
            <c:chart xmlns:c="http://schemas.openxmlformats.org/drawingml/2006/chart" xmlns:r="http://schemas.openxmlformats.org/officeDocument/2006/relationships" r:id="rId7"/>
          </a:graphicData>
        </a:graphic>
      </p:graphicFrame>
      <p:sp>
        <p:nvSpPr>
          <p:cNvPr id="6" name="TextBox 5">
            <a:extLst>
              <a:ext uri="{FF2B5EF4-FFF2-40B4-BE49-F238E27FC236}">
                <a16:creationId xmlns:a16="http://schemas.microsoft.com/office/drawing/2014/main" id="{C526BF82-5565-457A-A093-59A7F7327356}"/>
              </a:ext>
            </a:extLst>
          </p:cNvPr>
          <p:cNvSpPr txBox="1"/>
          <p:nvPr/>
        </p:nvSpPr>
        <p:spPr>
          <a:xfrm>
            <a:off x="8762999" y="1676400"/>
            <a:ext cx="2689525"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Difference is calculated as new 50% method less old 1/365</a:t>
            </a:r>
            <a:r>
              <a:rPr kumimoji="0" lang="en-US" sz="16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th</a:t>
            </a:r>
            <a:r>
              <a:rPr kumimoji="0" 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method of the calculation of unearned premium.</a:t>
            </a:r>
          </a:p>
        </p:txBody>
      </p:sp>
      <p:sp>
        <p:nvSpPr>
          <p:cNvPr id="21" name="TextBox 20">
            <a:extLst>
              <a:ext uri="{FF2B5EF4-FFF2-40B4-BE49-F238E27FC236}">
                <a16:creationId xmlns:a16="http://schemas.microsoft.com/office/drawing/2014/main" id="{76F44D2B-2D50-4FD5-B348-165E2213EC37}"/>
              </a:ext>
            </a:extLst>
          </p:cNvPr>
          <p:cNvSpPr txBox="1"/>
          <p:nvPr/>
        </p:nvSpPr>
        <p:spPr>
          <a:xfrm>
            <a:off x="1981200" y="3962400"/>
            <a:ext cx="2971800" cy="1569660"/>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Initial 3 quarters – huge difference in UPR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As premium dips in Dec -19, the UPR for 50% method becomes higher than 1/365</a:t>
            </a:r>
            <a:r>
              <a:rPr kumimoji="0" lang="en-US" sz="16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th</a:t>
            </a:r>
            <a:r>
              <a:rPr kumimoji="0" 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method.</a:t>
            </a:r>
          </a:p>
        </p:txBody>
      </p:sp>
      <p:sp>
        <p:nvSpPr>
          <p:cNvPr id="22" name="Rectangle 2">
            <a:extLst>
              <a:ext uri="{FF2B5EF4-FFF2-40B4-BE49-F238E27FC236}">
                <a16:creationId xmlns:a16="http://schemas.microsoft.com/office/drawing/2014/main" id="{3591A87A-1A00-483B-A21C-0C95E3C23322}"/>
              </a:ext>
            </a:extLst>
          </p:cNvPr>
          <p:cNvSpPr txBox="1">
            <a:spLocks noChangeArrowheads="1"/>
          </p:cNvSpPr>
          <p:nvPr/>
        </p:nvSpPr>
        <p:spPr>
          <a:xfrm>
            <a:off x="1752600" y="307754"/>
            <a:ext cx="89916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Health: Difference in Earning Computation</a:t>
            </a:r>
          </a:p>
        </p:txBody>
      </p:sp>
      <p:sp>
        <p:nvSpPr>
          <p:cNvPr id="9" name="TextBox 8">
            <a:extLst>
              <a:ext uri="{FF2B5EF4-FFF2-40B4-BE49-F238E27FC236}">
                <a16:creationId xmlns:a16="http://schemas.microsoft.com/office/drawing/2014/main" id="{B345E60C-97A5-493C-8129-DB7CE75AD112}"/>
              </a:ext>
            </a:extLst>
          </p:cNvPr>
          <p:cNvSpPr txBox="1"/>
          <p:nvPr/>
        </p:nvSpPr>
        <p:spPr>
          <a:xfrm>
            <a:off x="2362200" y="6248400"/>
            <a:ext cx="6400799" cy="33855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Based on Top 6 companies from private players in GI, Standalone health and PSUs:</a:t>
            </a:r>
            <a:br>
              <a:rPr kumimoji="0" lang="en-US" sz="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br>
            <a:r>
              <a:rPr kumimoji="0" lang="en-US" sz="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Source: </a:t>
            </a:r>
            <a:r>
              <a:rPr kumimoji="0" lang="en-US" sz="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hlinkClick r:id="rId8"/>
              </a:rPr>
              <a:t>https://www.irdai.gov.in/ADMINCMS/cms/frmGeneral_List.aspx?DF=SWDN&amp;mid=3.2.13</a:t>
            </a:r>
            <a:endParaRPr kumimoji="0" lang="en-US" sz="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p:txBody>
      </p:sp>
    </p:spTree>
    <p:extLst>
      <p:ext uri="{BB962C8B-B14F-4D97-AF65-F5344CB8AC3E}">
        <p14:creationId xmlns:p14="http://schemas.microsoft.com/office/powerpoint/2010/main" val="22100615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4" name="TextBox 3">
            <a:extLst>
              <a:ext uri="{FF2B5EF4-FFF2-40B4-BE49-F238E27FC236}">
                <a16:creationId xmlns:a16="http://schemas.microsoft.com/office/drawing/2014/main" id="{B05B60FB-C8C6-4658-A452-5796356D2A8B}"/>
              </a:ext>
            </a:extLst>
          </p:cNvPr>
          <p:cNvSpPr txBox="1"/>
          <p:nvPr/>
        </p:nvSpPr>
        <p:spPr>
          <a:xfrm>
            <a:off x="1772478" y="1187443"/>
            <a:ext cx="464820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Scenario 1:</a:t>
            </a:r>
            <a:br>
              <a:rPr kumimoji="0" 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br>
            <a:r>
              <a:rPr kumimoji="0" 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Increase in premium every quarter by 10% after March 2021</a:t>
            </a:r>
          </a:p>
        </p:txBody>
      </p:sp>
      <p:sp>
        <p:nvSpPr>
          <p:cNvPr id="9" name="TextBox 8">
            <a:extLst>
              <a:ext uri="{FF2B5EF4-FFF2-40B4-BE49-F238E27FC236}">
                <a16:creationId xmlns:a16="http://schemas.microsoft.com/office/drawing/2014/main" id="{E62ED7E9-789B-4DD2-B339-43780248CD29}"/>
              </a:ext>
            </a:extLst>
          </p:cNvPr>
          <p:cNvSpPr txBox="1"/>
          <p:nvPr/>
        </p:nvSpPr>
        <p:spPr>
          <a:xfrm>
            <a:off x="7086600" y="1187443"/>
            <a:ext cx="464820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Scenario 2:</a:t>
            </a:r>
            <a:br>
              <a:rPr kumimoji="0" 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br>
            <a:r>
              <a:rPr kumimoji="0" 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Decrease in premium every quarter by 10% after March 2021</a:t>
            </a:r>
          </a:p>
        </p:txBody>
      </p:sp>
      <p:graphicFrame>
        <p:nvGraphicFramePr>
          <p:cNvPr id="10" name="Chart 9">
            <a:extLst>
              <a:ext uri="{FF2B5EF4-FFF2-40B4-BE49-F238E27FC236}">
                <a16:creationId xmlns:a16="http://schemas.microsoft.com/office/drawing/2014/main" id="{7F8E31D9-146A-481E-A030-A4F12CA4B5CD}"/>
              </a:ext>
            </a:extLst>
          </p:cNvPr>
          <p:cNvGraphicFramePr>
            <a:graphicFrameLocks/>
          </p:cNvGraphicFramePr>
          <p:nvPr/>
        </p:nvGraphicFramePr>
        <p:xfrm>
          <a:off x="1772478" y="2209800"/>
          <a:ext cx="4750281" cy="2905432"/>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1" name="Chart 10">
            <a:extLst>
              <a:ext uri="{FF2B5EF4-FFF2-40B4-BE49-F238E27FC236}">
                <a16:creationId xmlns:a16="http://schemas.microsoft.com/office/drawing/2014/main" id="{BE648D3D-CC59-494B-A3EB-D78347231D01}"/>
              </a:ext>
            </a:extLst>
          </p:cNvPr>
          <p:cNvGraphicFramePr>
            <a:graphicFrameLocks/>
          </p:cNvGraphicFramePr>
          <p:nvPr/>
        </p:nvGraphicFramePr>
        <p:xfrm>
          <a:off x="6896099" y="2209800"/>
          <a:ext cx="4838701" cy="2905432"/>
        </p:xfrm>
        <a:graphic>
          <a:graphicData uri="http://schemas.openxmlformats.org/drawingml/2006/chart">
            <c:chart xmlns:c="http://schemas.openxmlformats.org/drawingml/2006/chart" xmlns:r="http://schemas.openxmlformats.org/officeDocument/2006/relationships" r:id="rId7"/>
          </a:graphicData>
        </a:graphic>
      </p:graphicFrame>
      <p:sp>
        <p:nvSpPr>
          <p:cNvPr id="8" name="TextBox 7">
            <a:extLst>
              <a:ext uri="{FF2B5EF4-FFF2-40B4-BE49-F238E27FC236}">
                <a16:creationId xmlns:a16="http://schemas.microsoft.com/office/drawing/2014/main" id="{2C7C001C-4CE3-420D-A057-BA04806336DB}"/>
              </a:ext>
            </a:extLst>
          </p:cNvPr>
          <p:cNvSpPr txBox="1"/>
          <p:nvPr/>
        </p:nvSpPr>
        <p:spPr>
          <a:xfrm>
            <a:off x="1782417" y="5182758"/>
            <a:ext cx="9791700" cy="1323439"/>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The loss ratio as per the reserving exercise is assumed to be constant at 75%.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Loss ratio as per 50% method is lower in the first year and it goes higher in the second year before coming close to the actual loss ratio in the third year.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If the business increases, 50% method would lead to higher earnings in premium to support the claims, hence lower loss ratios and vice versa.</a:t>
            </a:r>
          </a:p>
        </p:txBody>
      </p:sp>
      <p:sp>
        <p:nvSpPr>
          <p:cNvPr id="16" name="Rectangle 2">
            <a:extLst>
              <a:ext uri="{FF2B5EF4-FFF2-40B4-BE49-F238E27FC236}">
                <a16:creationId xmlns:a16="http://schemas.microsoft.com/office/drawing/2014/main" id="{D58BB4DB-BE13-4396-9B32-3E0CB2771CEA}"/>
              </a:ext>
            </a:extLst>
          </p:cNvPr>
          <p:cNvSpPr txBox="1">
            <a:spLocks noChangeArrowheads="1"/>
          </p:cNvSpPr>
          <p:nvPr/>
        </p:nvSpPr>
        <p:spPr>
          <a:xfrm>
            <a:off x="1752600" y="307754"/>
            <a:ext cx="89916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Health: Comparison of 2 scenarios</a:t>
            </a:r>
          </a:p>
        </p:txBody>
      </p:sp>
    </p:spTree>
    <p:extLst>
      <p:ext uri="{BB962C8B-B14F-4D97-AF65-F5344CB8AC3E}">
        <p14:creationId xmlns:p14="http://schemas.microsoft.com/office/powerpoint/2010/main" val="28497152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039A0BEF-8975-4B3B-A53D-858610BA63C4}"/>
              </a:ext>
            </a:extLst>
          </p:cNvPr>
          <p:cNvPicPr>
            <a:picLocks noChangeAspect="1"/>
          </p:cNvPicPr>
          <p:nvPr/>
        </p:nvPicPr>
        <p:blipFill>
          <a:blip r:embed="rId4"/>
          <a:stretch>
            <a:fillRect/>
          </a:stretch>
        </p:blipFill>
        <p:spPr>
          <a:xfrm>
            <a:off x="4572000" y="1594456"/>
            <a:ext cx="3583940" cy="1930856"/>
          </a:xfrm>
          <a:prstGeom prst="rect">
            <a:avLst/>
          </a:prstGeom>
        </p:spPr>
      </p:pic>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6"/>
            <a:srcRect/>
            <a:stretch>
              <a:fillRect/>
            </a:stretch>
          </a:blipFill>
        </p:spPr>
      </p:pic>
      <p:sp>
        <p:nvSpPr>
          <p:cNvPr id="3" name="Rectangle 2"/>
          <p:cNvSpPr txBox="1">
            <a:spLocks noChangeArrowheads="1"/>
          </p:cNvSpPr>
          <p:nvPr/>
        </p:nvSpPr>
        <p:spPr>
          <a:xfrm>
            <a:off x="1752600" y="307754"/>
            <a:ext cx="89916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Health: Impact on Profit/Loss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14" name="TextBox 13">
            <a:extLst>
              <a:ext uri="{FF2B5EF4-FFF2-40B4-BE49-F238E27FC236}">
                <a16:creationId xmlns:a16="http://schemas.microsoft.com/office/drawing/2014/main" id="{4D00B2B3-DF72-4695-ABD8-F84309F21A5B}"/>
              </a:ext>
            </a:extLst>
          </p:cNvPr>
          <p:cNvSpPr txBox="1"/>
          <p:nvPr/>
        </p:nvSpPr>
        <p:spPr>
          <a:xfrm>
            <a:off x="1952373" y="4165868"/>
            <a:ext cx="9563100" cy="1077218"/>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Assuming Expenses of Management (EOM) of 25% of written premium.</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Assuming the business is growing by 10% every quarter, the loss coming in from the underwriting decreases from 4% of earned premium to about 1% because of the increase in UPR.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The next year, the loss again increases to 4% of earned premium.</a:t>
            </a:r>
          </a:p>
        </p:txBody>
      </p:sp>
      <p:pic>
        <p:nvPicPr>
          <p:cNvPr id="15" name="Picture 14">
            <a:extLst>
              <a:ext uri="{FF2B5EF4-FFF2-40B4-BE49-F238E27FC236}">
                <a16:creationId xmlns:a16="http://schemas.microsoft.com/office/drawing/2014/main" id="{91059F0B-084B-4735-9DA8-C52B37F83E2C}"/>
              </a:ext>
            </a:extLst>
          </p:cNvPr>
          <p:cNvPicPr>
            <a:picLocks noChangeAspect="1"/>
          </p:cNvPicPr>
          <p:nvPr/>
        </p:nvPicPr>
        <p:blipFill>
          <a:blip r:embed="rId7"/>
          <a:stretch>
            <a:fillRect/>
          </a:stretch>
        </p:blipFill>
        <p:spPr>
          <a:xfrm>
            <a:off x="4550465" y="1594456"/>
            <a:ext cx="4086390" cy="1875397"/>
          </a:xfrm>
          <a:prstGeom prst="rect">
            <a:avLst/>
          </a:prstGeom>
        </p:spPr>
      </p:pic>
      <p:pic>
        <p:nvPicPr>
          <p:cNvPr id="13" name="Picture 12">
            <a:extLst>
              <a:ext uri="{FF2B5EF4-FFF2-40B4-BE49-F238E27FC236}">
                <a16:creationId xmlns:a16="http://schemas.microsoft.com/office/drawing/2014/main" id="{5CA14822-77A6-4FE7-ACA4-3D6092E296B5}"/>
              </a:ext>
            </a:extLst>
          </p:cNvPr>
          <p:cNvPicPr>
            <a:picLocks noChangeAspect="1"/>
          </p:cNvPicPr>
          <p:nvPr/>
        </p:nvPicPr>
        <p:blipFill>
          <a:blip r:embed="rId8"/>
          <a:stretch>
            <a:fillRect/>
          </a:stretch>
        </p:blipFill>
        <p:spPr>
          <a:xfrm>
            <a:off x="4708718" y="1591653"/>
            <a:ext cx="3687680" cy="1928420"/>
          </a:xfrm>
          <a:prstGeom prst="rect">
            <a:avLst/>
          </a:prstGeom>
        </p:spPr>
      </p:pic>
    </p:spTree>
    <p:extLst>
      <p:ext uri="{BB962C8B-B14F-4D97-AF65-F5344CB8AC3E}">
        <p14:creationId xmlns:p14="http://schemas.microsoft.com/office/powerpoint/2010/main" val="1892101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3"/>
                                        </p:tgtEl>
                                        <p:attrNameLst>
                                          <p:attrName>style.visibility</p:attrName>
                                        </p:attrNameLst>
                                      </p:cBhvr>
                                      <p:to>
                                        <p:strVal val="hidden"/>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nodeType="clickEffect">
                                  <p:stCondLst>
                                    <p:cond delay="0"/>
                                  </p:stCondLst>
                                  <p:childTnLst>
                                    <p:set>
                                      <p:cBhvr>
                                        <p:cTn id="17" dur="1" fill="hold">
                                          <p:stCondLst>
                                            <p:cond delay="0"/>
                                          </p:stCondLst>
                                        </p:cTn>
                                        <p:tgtEl>
                                          <p:spTgt spid="15"/>
                                        </p:tgtEl>
                                        <p:attrNameLst>
                                          <p:attrName>style.visibility</p:attrName>
                                        </p:attrNameLst>
                                      </p:cBhvr>
                                      <p:to>
                                        <p:strVal val="hidden"/>
                                      </p:to>
                                    </p:set>
                                  </p:childTnLst>
                                </p:cTn>
                              </p:par>
                            </p:childTnLst>
                          </p:cTn>
                        </p:par>
                        <p:par>
                          <p:cTn id="18" fill="hold">
                            <p:stCondLst>
                              <p:cond delay="0"/>
                            </p:stCondLst>
                            <p:childTnLst>
                              <p:par>
                                <p:cTn id="19" presetID="1" presetClass="entr" presetSubtype="0" fill="hold" nodeType="after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097152" name="Picture 1"/>
          <p:cNvPicPr>
            <a:picLocks noChangeAspect="1"/>
          </p:cNvPicPr>
          <p:nvPr/>
        </p:nvPicPr>
        <p:blipFill>
          <a:blip r:embed="rId4" cstate="print"/>
          <a:stretch>
            <a:fillRect/>
          </a:stretch>
        </p:blipFill>
        <p:spPr>
          <a:xfrm>
            <a:off x="10972800" y="152400"/>
            <a:ext cx="1085347" cy="1093347"/>
          </a:xfrm>
          <a:prstGeom prst="rect">
            <a:avLst/>
          </a:prstGeom>
          <a:blipFill dpi="0" rotWithShape="1">
            <a:blip r:embed="rId5"/>
            <a:srcRect/>
            <a:stretch>
              <a:fillRect/>
            </a:stretch>
          </a:blipFill>
        </p:spPr>
      </p:pic>
      <p:sp>
        <p:nvSpPr>
          <p:cNvPr id="1048581" name="Rectangle 2"/>
          <p:cNvSpPr txBox="1">
            <a:spLocks noChangeArrowheads="1"/>
          </p:cNvSpPr>
          <p:nvPr/>
        </p:nvSpPr>
        <p:spPr>
          <a:xfrm>
            <a:off x="2880246" y="463109"/>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pPr>
            <a:r>
              <a:rPr kumimoji="0" lang="en-US" altLang="en-US" sz="44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Case study</a:t>
            </a:r>
          </a:p>
        </p:txBody>
      </p:sp>
      <p:sp>
        <p:nvSpPr>
          <p:cNvPr id="1048582" name="Rectangle 3"/>
          <p:cNvSpPr txBox="1">
            <a:spLocks noChangeArrowheads="1"/>
          </p:cNvSpPr>
          <p:nvPr/>
        </p:nvSpPr>
        <p:spPr>
          <a:xfrm>
            <a:off x="2667000" y="1610872"/>
            <a:ext cx="77724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pPr>
            <a:r>
              <a:rPr kumimoji="0" lang="en-US" altLang="en-US" sz="1700" i="1"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An analysis on the implication of changing from the current 1/365th method of accounting for UPR to the percentage of net written premium method as prescribed in the regulation</a:t>
            </a:r>
          </a:p>
          <a:p>
            <a:pPr marL="342900" marR="0" lvl="0" indent="-342900" algn="l" defTabSz="914400" rtl="0" eaLnBrk="0" fontAlgn="base" latinLnBrk="0" hangingPunct="0">
              <a:lnSpc>
                <a:spcPct val="100000"/>
              </a:lnSpc>
              <a:spcBef>
                <a:spcPct val="20000"/>
              </a:spcBef>
              <a:spcAft>
                <a:spcPct val="0"/>
              </a:spcAft>
              <a:buClrTx/>
              <a:buSzTx/>
              <a:buFontTx/>
              <a:buChar char="•"/>
            </a:pPr>
            <a:r>
              <a:rPr kumimoji="0" lang="en-GB" sz="17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mn-cs"/>
              </a:rPr>
              <a:t>You are the appointed actuary of growing general insurance company in India which writes </a:t>
            </a:r>
            <a:r>
              <a:rPr kumimoji="0" lang="en-GB" sz="1700" b="1"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mn-cs"/>
              </a:rPr>
              <a:t>property, motor and health </a:t>
            </a:r>
            <a:r>
              <a:rPr kumimoji="0" lang="en-GB" sz="17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mn-cs"/>
              </a:rPr>
              <a:t>insurance business.</a:t>
            </a:r>
          </a:p>
          <a:p>
            <a:pPr marL="342900" marR="0" lvl="0" indent="-342900" algn="l" defTabSz="914400" rtl="0" eaLnBrk="0" fontAlgn="base" latinLnBrk="0" hangingPunct="0">
              <a:lnSpc>
                <a:spcPct val="100000"/>
              </a:lnSpc>
              <a:spcBef>
                <a:spcPct val="20000"/>
              </a:spcBef>
              <a:spcAft>
                <a:spcPct val="0"/>
              </a:spcAft>
              <a:buClrTx/>
              <a:buSzTx/>
              <a:buFontTx/>
              <a:buChar char="•"/>
            </a:pPr>
            <a:r>
              <a:rPr kumimoji="0" lang="en-GB" sz="17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mn-cs"/>
              </a:rPr>
              <a:t>Your CEO has asked you to look into the Insurance Regulatory and Development Authority of India (Preparation of Financial Statements and Auditor’s Report of Insurance Companies) (First Amendment) Regulations, 2021 and conduct an analysis on the implication of changing from the current 1/365</a:t>
            </a:r>
            <a:r>
              <a:rPr kumimoji="0" lang="en-GB" sz="1700" b="0" i="0" u="none" strike="noStrike" kern="1200" cap="none" spc="0" normalizeH="0" baseline="30000" noProof="0" dirty="0">
                <a:ln>
                  <a:noFill/>
                </a:ln>
                <a:solidFill>
                  <a:srgbClr val="000000"/>
                </a:solidFill>
                <a:effectLst/>
                <a:uLnTx/>
                <a:uFillTx/>
                <a:latin typeface="Trebuchet MS" panose="020B0603020202020204" pitchFamily="34" charset="0"/>
                <a:ea typeface="Calibri" panose="020F0502020204030204" pitchFamily="34" charset="0"/>
                <a:cs typeface="+mn-cs"/>
              </a:rPr>
              <a:t>th</a:t>
            </a:r>
            <a:r>
              <a:rPr kumimoji="0" lang="en-GB" sz="17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mn-cs"/>
              </a:rPr>
              <a:t> method of accounting for UPR to the percentage of net written premium method as prescribed in the regulation.</a:t>
            </a:r>
          </a:p>
          <a:p>
            <a:pPr marL="342900" marR="0" lvl="0" indent="-342900" algn="l" defTabSz="914400" rtl="0" eaLnBrk="0" fontAlgn="base" latinLnBrk="0" hangingPunct="0">
              <a:lnSpc>
                <a:spcPct val="100000"/>
              </a:lnSpc>
              <a:spcBef>
                <a:spcPct val="20000"/>
              </a:spcBef>
              <a:spcAft>
                <a:spcPct val="0"/>
              </a:spcAft>
              <a:buClrTx/>
              <a:buSzTx/>
              <a:buFontTx/>
              <a:buChar char="•"/>
            </a:pPr>
            <a:r>
              <a:rPr kumimoji="0" lang="en-US" sz="17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mn-cs"/>
              </a:rPr>
              <a:t>Discuss the impact of change in UPR estimation on: </a:t>
            </a:r>
          </a:p>
          <a:p>
            <a:pPr marL="742950" marR="0" lvl="1" indent="-285750" algn="l" defTabSz="914400" rtl="0" eaLnBrk="0" fontAlgn="base" latinLnBrk="0" hangingPunct="0">
              <a:lnSpc>
                <a:spcPct val="100000"/>
              </a:lnSpc>
              <a:spcBef>
                <a:spcPct val="20000"/>
              </a:spcBef>
              <a:spcAft>
                <a:spcPct val="0"/>
              </a:spcAft>
              <a:buClrTx/>
              <a:buSzTx/>
              <a:buFontTx/>
              <a:buChar char="–"/>
            </a:pPr>
            <a:r>
              <a:rPr kumimoji="0" lang="en-GB" sz="17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mn-cs"/>
              </a:rPr>
              <a:t>Earnings</a:t>
            </a:r>
          </a:p>
          <a:p>
            <a:pPr marL="742950" marR="0" lvl="1" indent="-285750" algn="l" defTabSz="914400" rtl="0" eaLnBrk="0" fontAlgn="base" latinLnBrk="0" hangingPunct="0">
              <a:lnSpc>
                <a:spcPct val="100000"/>
              </a:lnSpc>
              <a:spcBef>
                <a:spcPct val="20000"/>
              </a:spcBef>
              <a:spcAft>
                <a:spcPct val="0"/>
              </a:spcAft>
              <a:buClrTx/>
              <a:buSzTx/>
              <a:buFontTx/>
              <a:buChar char="–"/>
            </a:pPr>
            <a:r>
              <a:rPr kumimoji="0" lang="en-GB" sz="17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mn-cs"/>
              </a:rPr>
              <a:t>Premium and claim liabilities</a:t>
            </a:r>
          </a:p>
          <a:p>
            <a:pPr marL="742950" marR="0" lvl="1" indent="-285750" algn="l" defTabSz="914400" rtl="0" eaLnBrk="0" fontAlgn="base" latinLnBrk="0" hangingPunct="0">
              <a:lnSpc>
                <a:spcPct val="100000"/>
              </a:lnSpc>
              <a:spcBef>
                <a:spcPct val="20000"/>
              </a:spcBef>
              <a:spcAft>
                <a:spcPct val="0"/>
              </a:spcAft>
              <a:buClrTx/>
              <a:buSzTx/>
              <a:buFontTx/>
              <a:buChar char="–"/>
            </a:pPr>
            <a:r>
              <a:rPr kumimoji="0" lang="en-GB" sz="17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mn-cs"/>
              </a:rPr>
              <a:t>Profit/loss</a:t>
            </a:r>
          </a:p>
          <a:p>
            <a:pPr marL="742950" marR="0" lvl="1" indent="-285750" algn="l" defTabSz="914400" rtl="0" eaLnBrk="0" fontAlgn="base" latinLnBrk="0" hangingPunct="0">
              <a:lnSpc>
                <a:spcPct val="100000"/>
              </a:lnSpc>
              <a:spcBef>
                <a:spcPct val="20000"/>
              </a:spcBef>
              <a:spcAft>
                <a:spcPct val="0"/>
              </a:spcAft>
              <a:buClrTx/>
              <a:buSzTx/>
              <a:buFontTx/>
              <a:buChar char="–"/>
            </a:pPr>
            <a:r>
              <a:rPr kumimoji="0" lang="en-GB" sz="17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mn-cs"/>
              </a:rPr>
              <a:t>Solvency</a:t>
            </a:r>
          </a:p>
          <a:p>
            <a:pPr marL="342900" marR="0" lvl="0" indent="-342900" algn="l" defTabSz="914400" rtl="0" eaLnBrk="0" fontAlgn="base" latinLnBrk="0" hangingPunct="0">
              <a:lnSpc>
                <a:spcPct val="100000"/>
              </a:lnSpc>
              <a:spcBef>
                <a:spcPct val="20000"/>
              </a:spcBef>
              <a:spcAft>
                <a:spcPct val="0"/>
              </a:spcAft>
              <a:buClrTx/>
              <a:buSzTx/>
              <a:buFontTx/>
              <a:buChar char="•"/>
            </a:pPr>
            <a:endParaRPr kumimoji="0" lang="en-US" altLang="en-US" sz="17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1048583" name="Footer Placeholder 4"/>
          <p:cNvSpPr txBox="1"/>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097178" name="Picture 1"/>
          <p:cNvPicPr>
            <a:picLocks noChangeAspect="1"/>
          </p:cNvPicPr>
          <p:nvPr/>
        </p:nvPicPr>
        <p:blipFill>
          <a:blip r:embed="rId4" cstate="print"/>
          <a:stretch>
            <a:fillRect/>
          </a:stretch>
        </p:blipFill>
        <p:spPr>
          <a:xfrm>
            <a:off x="10972800" y="152400"/>
            <a:ext cx="1085347" cy="1093347"/>
          </a:xfrm>
          <a:prstGeom prst="rect">
            <a:avLst/>
          </a:prstGeom>
          <a:blipFill dpi="0" rotWithShape="1">
            <a:blip r:embed="rId5"/>
            <a:srcRect/>
            <a:stretch>
              <a:fillRect/>
            </a:stretch>
          </a:blipFill>
        </p:spPr>
      </p:pic>
      <p:sp>
        <p:nvSpPr>
          <p:cNvPr id="1048733" name="Rectangle 2"/>
          <p:cNvSpPr txBox="1">
            <a:spLocks noChangeArrowheads="1"/>
          </p:cNvSpPr>
          <p:nvPr/>
        </p:nvSpPr>
        <p:spPr>
          <a:xfrm>
            <a:off x="1752600" y="307754"/>
            <a:ext cx="89916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pPr>
            <a:r>
              <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Health: Conclusion</a:t>
            </a:r>
          </a:p>
        </p:txBody>
      </p:sp>
      <p:sp>
        <p:nvSpPr>
          <p:cNvPr id="1048734" name="Footer Placeholder 4"/>
          <p:cNvSpPr txBox="1"/>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1048735" name="TextBox 3"/>
          <p:cNvSpPr txBox="1"/>
          <p:nvPr/>
        </p:nvSpPr>
        <p:spPr>
          <a:xfrm>
            <a:off x="1866900" y="1299819"/>
            <a:ext cx="9410700" cy="5632311"/>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pPr>
            <a:r>
              <a:rPr kumimoji="0" lang="en-US"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Group Health and Corporate Travel</a:t>
            </a:r>
            <a:r>
              <a:rPr lang="en-US" dirty="0">
                <a:solidFill>
                  <a:srgbClr val="000000"/>
                </a:solidFill>
                <a:latin typeface="Trebuchet MS" panose="020B0603020202020204" pitchFamily="34" charset="0"/>
              </a:rPr>
              <a:t> </a:t>
            </a:r>
            <a:r>
              <a:rPr kumimoji="0" lang="en-US"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coverages are written at the start of the year but will be recognized as only 50% earned.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pPr>
            <a:r>
              <a:rPr kumimoji="0" lang="en-US"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Retail Travel has short term policies most of which would have expired in the year but will now count towards UPR.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pPr>
            <a:r>
              <a:rPr kumimoji="0" lang="en-US"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About 60% of retail health business is written in last two quarters, hence, using 50% method will lead to higher earnings as compared to 1/365</a:t>
            </a:r>
            <a:r>
              <a:rPr kumimoji="0" lang="en-US" sz="1800" b="0" i="0" u="none" strike="noStrike" kern="1200" cap="none" spc="0" normalizeH="0" baseline="30000" noProof="0" dirty="0">
                <a:ln>
                  <a:noFill/>
                </a:ln>
                <a:solidFill>
                  <a:srgbClr val="000000"/>
                </a:solidFill>
                <a:effectLst/>
                <a:uLnTx/>
                <a:uFillTx/>
                <a:latin typeface="Trebuchet MS" panose="020B0603020202020204" pitchFamily="34" charset="0"/>
                <a:ea typeface="+mn-ea"/>
                <a:cs typeface="+mn-cs"/>
              </a:rPr>
              <a:t>th</a:t>
            </a:r>
            <a:r>
              <a:rPr kumimoji="0" lang="en-US"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method.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pPr>
            <a:r>
              <a:rPr kumimoji="0" lang="en-US"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Multi-year health insurance policies and credit linked health plans will also get 50% earned in the underwriting year leading to lower UPR.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pPr>
            <a:r>
              <a:rPr kumimoji="0" lang="en-US"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If the business is increasing, the earnings by 50% method will be higher leading to lower loss ratios and vice versa.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pPr>
            <a:r>
              <a:rPr kumimoji="0" lang="en-US"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The premium deficiency reserve may be required to allow for lower UPR being kept under the 50% method if there is a large difference between the UPR calculated by the two methods.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pPr>
            <a:r>
              <a:rPr kumimoji="0" lang="en-US"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Even when the premium earnings change, the reserving assumes to be on the same basis.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pPr>
            <a:r>
              <a:rPr kumimoji="0" lang="en-US"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The increase in profit or reduction in loss in the first year will only be a temporary change.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pPr>
            <a:endParaRPr kumimoji="0" lang="en-US"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pPr>
            <a:endParaRPr kumimoji="0" lang="en-US"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pPr>
            <a:endParaRPr kumimoji="0" lang="en-US"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097179" name="Picture 1"/>
          <p:cNvPicPr>
            <a:picLocks noChangeAspect="1"/>
          </p:cNvPicPr>
          <p:nvPr/>
        </p:nvPicPr>
        <p:blipFill>
          <a:blip r:embed="rId4" cstate="print"/>
          <a:stretch>
            <a:fillRect/>
          </a:stretch>
        </p:blipFill>
        <p:spPr>
          <a:xfrm>
            <a:off x="10972800" y="152400"/>
            <a:ext cx="1085347" cy="1093347"/>
          </a:xfrm>
          <a:prstGeom prst="rect">
            <a:avLst/>
          </a:prstGeom>
          <a:blipFill dpi="0" rotWithShape="1">
            <a:blip r:embed="rId5"/>
            <a:srcRect/>
            <a:stretch>
              <a:fillRect/>
            </a:stretch>
          </a:blipFill>
        </p:spPr>
      </p:pic>
      <p:sp>
        <p:nvSpPr>
          <p:cNvPr id="1048740" name="Rectangle 2"/>
          <p:cNvSpPr txBox="1">
            <a:spLocks noChangeArrowheads="1"/>
          </p:cNvSpPr>
          <p:nvPr/>
        </p:nvSpPr>
        <p:spPr>
          <a:xfrm>
            <a:off x="2880246" y="463109"/>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pPr>
            <a:r>
              <a:rPr kumimoji="0" lang="en-US" altLang="en-US" sz="44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Agenda</a:t>
            </a:r>
          </a:p>
        </p:txBody>
      </p:sp>
      <p:sp>
        <p:nvSpPr>
          <p:cNvPr id="1048741" name="Rectangle 3"/>
          <p:cNvSpPr txBox="1">
            <a:spLocks noChangeArrowheads="1"/>
          </p:cNvSpPr>
          <p:nvPr/>
        </p:nvSpPr>
        <p:spPr>
          <a:xfrm>
            <a:off x="2933700" y="1610872"/>
            <a:ext cx="7505700" cy="3570728"/>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pPr>
            <a:r>
              <a:rPr kumimoji="0" lang="en-GB" sz="2400" b="0" i="0" u="none" strike="noStrike" kern="1200" cap="none" spc="0" normalizeH="0" baseline="0" noProof="0" dirty="0">
                <a:ln>
                  <a:noFill/>
                </a:ln>
                <a:solidFill>
                  <a:srgbClr val="FFFFFF">
                    <a:lumMod val="85000"/>
                  </a:srgbClr>
                </a:solidFill>
                <a:effectLst/>
                <a:uLnTx/>
                <a:uFillTx/>
                <a:latin typeface="Trebuchet MS" panose="020B0603020202020204" pitchFamily="34" charset="0"/>
                <a:ea typeface="Calibri" panose="020F0502020204030204" pitchFamily="34" charset="0"/>
                <a:cs typeface="+mn-cs"/>
              </a:rPr>
              <a:t>UPR – background and change in method of accounting</a:t>
            </a:r>
          </a:p>
          <a:p>
            <a:pPr marL="342900" marR="0" lvl="0" indent="-342900" algn="l" defTabSz="914400" rtl="0" eaLnBrk="0" fontAlgn="base" latinLnBrk="0" hangingPunct="0">
              <a:lnSpc>
                <a:spcPct val="100000"/>
              </a:lnSpc>
              <a:spcBef>
                <a:spcPct val="20000"/>
              </a:spcBef>
              <a:spcAft>
                <a:spcPct val="0"/>
              </a:spcAft>
              <a:buClrTx/>
              <a:buSzTx/>
              <a:buFontTx/>
              <a:buChar char="•"/>
            </a:pPr>
            <a:r>
              <a:rPr kumimoji="0" lang="en-GB" sz="2400" b="0" i="0" u="none" strike="noStrike" kern="1200" cap="none" spc="0" normalizeH="0" baseline="0" noProof="0" dirty="0">
                <a:ln>
                  <a:noFill/>
                </a:ln>
                <a:solidFill>
                  <a:srgbClr val="FFFFFF">
                    <a:lumMod val="85000"/>
                  </a:srgbClr>
                </a:solidFill>
                <a:effectLst/>
                <a:uLnTx/>
                <a:uFillTx/>
                <a:latin typeface="Trebuchet MS" panose="020B0603020202020204" pitchFamily="34" charset="0"/>
                <a:ea typeface="+mn-ea"/>
                <a:cs typeface="+mn-cs"/>
              </a:rPr>
              <a:t>Impact on motor business</a:t>
            </a:r>
          </a:p>
          <a:p>
            <a:pPr marL="342900" marR="0" lvl="0" indent="-342900" algn="l" defTabSz="914400" rtl="0" eaLnBrk="0" fontAlgn="base" latinLnBrk="0" hangingPunct="0">
              <a:lnSpc>
                <a:spcPct val="100000"/>
              </a:lnSpc>
              <a:spcBef>
                <a:spcPct val="20000"/>
              </a:spcBef>
              <a:spcAft>
                <a:spcPct val="0"/>
              </a:spcAft>
              <a:buClrTx/>
              <a:buSzTx/>
              <a:buFontTx/>
              <a:buChar char="•"/>
            </a:pPr>
            <a:r>
              <a:rPr kumimoji="0" lang="en-GB" sz="2400" b="0" i="0" u="none" strike="noStrike" kern="1200" cap="none" spc="0" normalizeH="0" baseline="0" noProof="0" dirty="0">
                <a:ln>
                  <a:noFill/>
                </a:ln>
                <a:solidFill>
                  <a:srgbClr val="FFFFFF">
                    <a:lumMod val="85000"/>
                  </a:srgbClr>
                </a:solidFill>
                <a:effectLst/>
                <a:uLnTx/>
                <a:uFillTx/>
                <a:latin typeface="Trebuchet MS" panose="020B0603020202020204" pitchFamily="34" charset="0"/>
                <a:ea typeface="Calibri" panose="020F0502020204030204" pitchFamily="34" charset="0"/>
                <a:cs typeface="+mn-cs"/>
              </a:rPr>
              <a:t>Impact on property business</a:t>
            </a:r>
          </a:p>
          <a:p>
            <a:r>
              <a:rPr lang="en-GB" sz="2400" dirty="0">
                <a:solidFill>
                  <a:srgbClr val="FFFFFF">
                    <a:lumMod val="85000"/>
                  </a:srgbClr>
                </a:solidFill>
                <a:latin typeface="Trebuchet MS" panose="020B0603020202020204" pitchFamily="34" charset="0"/>
              </a:rPr>
              <a:t>Impact on health business</a:t>
            </a:r>
          </a:p>
          <a:p>
            <a:pPr marL="342900" marR="0" lvl="0" indent="-342900" algn="l" defTabSz="914400" rtl="0" eaLnBrk="0" fontAlgn="base" latinLnBrk="0" hangingPunct="0">
              <a:lnSpc>
                <a:spcPct val="100000"/>
              </a:lnSpc>
              <a:spcBef>
                <a:spcPct val="20000"/>
              </a:spcBef>
              <a:spcAft>
                <a:spcPct val="0"/>
              </a:spcAft>
              <a:buClrTx/>
              <a:buSzTx/>
              <a:buFontTx/>
              <a:buChar char="•"/>
            </a:pPr>
            <a:r>
              <a:rPr kumimoji="0" lang="en-GB" sz="2400" b="0" i="0" u="none" strike="noStrike" kern="1200" cap="none" spc="0" normalizeH="0" baseline="0" noProof="0" dirty="0">
                <a:ln>
                  <a:noFill/>
                </a:ln>
                <a:effectLst/>
                <a:uLnTx/>
                <a:uFillTx/>
                <a:latin typeface="Trebuchet MS" panose="020B0603020202020204" pitchFamily="34" charset="0"/>
                <a:ea typeface="Calibri" panose="020F0502020204030204" pitchFamily="34" charset="0"/>
                <a:cs typeface="+mn-cs"/>
              </a:rPr>
              <a:t>Impact on solvency</a:t>
            </a:r>
          </a:p>
          <a:p>
            <a:pPr marL="342900" marR="0" lvl="0" indent="-342900" algn="l" defTabSz="914400" rtl="0" eaLnBrk="0" fontAlgn="base" latinLnBrk="0" hangingPunct="0">
              <a:lnSpc>
                <a:spcPct val="100000"/>
              </a:lnSpc>
              <a:spcBef>
                <a:spcPct val="20000"/>
              </a:spcBef>
              <a:spcAft>
                <a:spcPct val="0"/>
              </a:spcAft>
              <a:buClrTx/>
              <a:buSzTx/>
              <a:buFontTx/>
              <a:buChar char="•"/>
            </a:pPr>
            <a:r>
              <a:rPr kumimoji="0" lang="en-GB" sz="2400" b="0" i="0" u="none" strike="noStrike" kern="1200" cap="none" spc="0" normalizeH="0" baseline="0" noProof="0" dirty="0">
                <a:ln>
                  <a:noFill/>
                </a:ln>
                <a:solidFill>
                  <a:srgbClr val="FFFFFF">
                    <a:lumMod val="85000"/>
                  </a:srgbClr>
                </a:solidFill>
                <a:effectLst/>
                <a:uLnTx/>
                <a:uFillTx/>
                <a:latin typeface="Trebuchet MS" panose="020B0603020202020204" pitchFamily="34" charset="0"/>
                <a:ea typeface="Calibri" panose="020F0502020204030204" pitchFamily="34" charset="0"/>
                <a:cs typeface="+mn-cs"/>
              </a:rPr>
              <a:t>Conclusion</a:t>
            </a:r>
          </a:p>
          <a:p>
            <a:pPr marL="342900" marR="0" lvl="0" indent="-342900" algn="l" defTabSz="914400" rtl="0" eaLnBrk="0" fontAlgn="base" latinLnBrk="0" hangingPunct="0">
              <a:lnSpc>
                <a:spcPct val="100000"/>
              </a:lnSpc>
              <a:spcBef>
                <a:spcPct val="20000"/>
              </a:spcBef>
              <a:spcAft>
                <a:spcPct val="0"/>
              </a:spcAft>
              <a:buClrTx/>
              <a:buSzTx/>
              <a:buFontTx/>
              <a:buChar char="•"/>
            </a:pPr>
            <a:endParaRPr kumimoji="0" lang="en-GB" sz="24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pPr>
            <a:endParaRPr kumimoji="0" lang="en-US" altLang="en-US" sz="17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1048742" name="Footer Placeholder 4"/>
          <p:cNvSpPr txBox="1"/>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880246" y="463109"/>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44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Solvency Computation</a:t>
            </a:r>
          </a:p>
        </p:txBody>
      </p:sp>
      <p:sp>
        <p:nvSpPr>
          <p:cNvPr id="4" name="Rectangle 3"/>
          <p:cNvSpPr txBox="1">
            <a:spLocks noChangeArrowheads="1"/>
          </p:cNvSpPr>
          <p:nvPr/>
        </p:nvSpPr>
        <p:spPr>
          <a:xfrm>
            <a:off x="2933700" y="1610872"/>
            <a:ext cx="7505700" cy="3570728"/>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GB" sz="24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mn-cs"/>
              </a:rPr>
              <a:t>Components of Solvency in Indian regime</a:t>
            </a:r>
            <a:endParaRPr kumimoji="0" lang="en-GB"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a:p>
            <a:pPr marL="742950" marR="0" lvl="1" indent="-342900" algn="l" defTabSz="914400" rtl="0" eaLnBrk="0" fontAlgn="base" latinLnBrk="0" hangingPunct="0">
              <a:lnSpc>
                <a:spcPct val="100000"/>
              </a:lnSpc>
              <a:spcBef>
                <a:spcPct val="20000"/>
              </a:spcBef>
              <a:spcAft>
                <a:spcPct val="0"/>
              </a:spcAft>
              <a:buClrTx/>
              <a:buSzTx/>
              <a:buFontTx/>
              <a:buChar char="•"/>
              <a:tabLst/>
              <a:defRPr/>
            </a:pPr>
            <a:r>
              <a:rPr kumimoji="0" lang="en-GB"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Available Solvency Margin (ASM) : </a:t>
            </a:r>
            <a:r>
              <a:rPr kumimoji="0" 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Excess of assets over liabilities, subject to key specific adjustments like disallowance of inadmissible assets</a:t>
            </a:r>
          </a:p>
          <a:p>
            <a:pPr marL="400050" marR="0" lvl="1"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a:p>
            <a:pPr marL="742950" marR="0" lvl="1" indent="-342900" algn="l" defTabSz="914400" rtl="0" eaLnBrk="0" fontAlgn="base" latinLnBrk="0" hangingPunct="0">
              <a:lnSpc>
                <a:spcPct val="100000"/>
              </a:lnSpc>
              <a:spcBef>
                <a:spcPct val="20000"/>
              </a:spcBef>
              <a:spcAft>
                <a:spcPct val="0"/>
              </a:spcAft>
              <a:buClrTx/>
              <a:buSzTx/>
              <a:buFontTx/>
              <a:buChar char="•"/>
              <a:tabLst/>
              <a:defRPr/>
            </a:pPr>
            <a:r>
              <a:rPr kumimoji="0" lang="en-GB" sz="20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mn-cs"/>
              </a:rPr>
              <a:t>Required Solvency Margin (RSM) : </a:t>
            </a:r>
            <a:r>
              <a:rPr kumimoji="0" 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Estimated at line of business level using the prescribed formula, taking into account</a:t>
            </a:r>
            <a:endParaRPr kumimoji="0" lang="en-US" sz="1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a:p>
            <a:pPr marL="1143000" marR="0" lvl="2" indent="-228600"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r>
              <a:rPr kumimoji="0" lang="en-US" sz="1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Gross and net written premiums, and gross and net incurred claims</a:t>
            </a:r>
          </a:p>
          <a:p>
            <a:pPr marL="1143000" marR="0" lvl="2" indent="-228600" algn="l" defTabSz="914400" rtl="0" eaLnBrk="0" fontAlgn="base" latinLnBrk="0" hangingPunct="0">
              <a:lnSpc>
                <a:spcPct val="100000"/>
              </a:lnSpc>
              <a:spcBef>
                <a:spcPct val="20000"/>
              </a:spcBef>
              <a:spcAft>
                <a:spcPts val="300"/>
              </a:spcAft>
              <a:buClrTx/>
              <a:buSzTx/>
              <a:buFont typeface="Wingdings" panose="05000000000000000000" pitchFamily="2" charset="2"/>
              <a:buChar char="Ø"/>
              <a:tabLst/>
              <a:defRPr/>
            </a:pPr>
            <a:r>
              <a:rPr kumimoji="0" lang="en-US" sz="1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Taking higher of premiums-based and claims-based RSM calculations</a:t>
            </a:r>
          </a:p>
          <a:p>
            <a:pPr marL="1143000" marR="0" lvl="2" indent="-228600" algn="l" defTabSz="914400" rtl="0" eaLnBrk="0" fontAlgn="base" latinLnBrk="0" hangingPunct="0">
              <a:lnSpc>
                <a:spcPct val="100000"/>
              </a:lnSpc>
              <a:spcBef>
                <a:spcPct val="20000"/>
              </a:spcBef>
              <a:spcAft>
                <a:spcPts val="300"/>
              </a:spcAft>
              <a:buClrTx/>
              <a:buSzTx/>
              <a:buFont typeface="Wingdings" panose="05000000000000000000" pitchFamily="2" charset="2"/>
              <a:buChar char="Ø"/>
              <a:tabLst/>
              <a:defRPr/>
            </a:pPr>
            <a:r>
              <a:rPr kumimoji="0" lang="en-US" sz="1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Aggregating individual RSMs for all lines into the INSURER’s total RSM</a:t>
            </a:r>
            <a:r>
              <a:rPr kumimoji="0" lang="en-GB" sz="11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mn-cs"/>
              </a:rPr>
              <a:t> </a:t>
            </a:r>
            <a:endParaRPr kumimoji="0" lang="en-GB" sz="20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mn-cs"/>
            </a:endParaRPr>
          </a:p>
          <a:p>
            <a:pPr marL="742950" marR="0" lvl="1" indent="-285750" algn="l" defTabSz="914400" rtl="0" eaLnBrk="0" fontAlgn="base" latinLnBrk="0" hangingPunct="0">
              <a:lnSpc>
                <a:spcPct val="100000"/>
              </a:lnSpc>
              <a:spcBef>
                <a:spcPct val="20000"/>
              </a:spcBef>
              <a:spcAft>
                <a:spcPts val="30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mn-cs"/>
              </a:rPr>
              <a:t>Solvency Margin</a:t>
            </a:r>
            <a:r>
              <a:rPr kumimoji="0" lang="en-GB" sz="18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mn-cs"/>
              </a:rPr>
              <a:t> : </a:t>
            </a:r>
            <a:r>
              <a:rPr kumimoji="0" lang="en-US" sz="1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Ratio of ASM to RSM with a minimum required level of  solvency ratio set at 150% breaching which can lead to regulatory actions</a:t>
            </a:r>
          </a:p>
          <a:p>
            <a:pPr marL="742950" marR="0" lvl="1" indent="-342900" algn="l" defTabSz="914400" rtl="0" eaLnBrk="0" fontAlgn="base" latinLnBrk="0" hangingPunct="0">
              <a:lnSpc>
                <a:spcPct val="100000"/>
              </a:lnSpc>
              <a:spcBef>
                <a:spcPct val="20000"/>
              </a:spcBef>
              <a:spcAft>
                <a:spcPct val="0"/>
              </a:spcAft>
              <a:buClrTx/>
              <a:buSzTx/>
              <a:buFontTx/>
              <a:buChar char="•"/>
              <a:tabLst/>
              <a:defRPr/>
            </a:pPr>
            <a:endParaRPr kumimoji="0" lang="en-US" sz="1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a:p>
            <a:pPr marL="742950" marR="0" lvl="1" indent="-285750" algn="l" defTabSz="914400" rtl="0" eaLnBrk="0" fontAlgn="base" latinLnBrk="0" hangingPunct="0">
              <a:lnSpc>
                <a:spcPct val="100000"/>
              </a:lnSpc>
              <a:spcBef>
                <a:spcPct val="20000"/>
              </a:spcBef>
              <a:spcAft>
                <a:spcPts val="300"/>
              </a:spcAft>
              <a:buClrTx/>
              <a:buSzTx/>
              <a:buFontTx/>
              <a:buChar char="–"/>
              <a:tabLst/>
              <a:defRPr/>
            </a:pPr>
            <a:endParaRPr kumimoji="0" lang="en-US" sz="1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a:p>
            <a:pPr marL="1143000" marR="0" lvl="2" indent="-342900" algn="l" defTabSz="914400" rtl="0" eaLnBrk="0" fontAlgn="base" latinLnBrk="0" hangingPunct="0">
              <a:lnSpc>
                <a:spcPct val="100000"/>
              </a:lnSpc>
              <a:spcBef>
                <a:spcPct val="20000"/>
              </a:spcBef>
              <a:spcAft>
                <a:spcPct val="0"/>
              </a:spcAft>
              <a:buClrTx/>
              <a:buSzTx/>
              <a:buFontTx/>
              <a:buChar char="•"/>
              <a:tabLst/>
              <a:defRPr/>
            </a:pPr>
            <a:endParaRPr kumimoji="0" lang="en-US" sz="1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a:p>
            <a:pPr marL="742950" marR="0" lvl="1" indent="-342900" algn="l" defTabSz="914400" rtl="0" eaLnBrk="0" fontAlgn="base" latinLnBrk="0" hangingPunct="0">
              <a:lnSpc>
                <a:spcPct val="100000"/>
              </a:lnSpc>
              <a:spcBef>
                <a:spcPct val="20000"/>
              </a:spcBef>
              <a:spcAft>
                <a:spcPct val="0"/>
              </a:spcAft>
              <a:buClrTx/>
              <a:buSzTx/>
              <a:buFontTx/>
              <a:buChar char="•"/>
              <a:tabLst/>
              <a:defRPr/>
            </a:pPr>
            <a:endParaRPr kumimoji="0" 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a:p>
            <a:pPr marL="742950" marR="0" lvl="1" indent="-342900" algn="l" defTabSz="914400" rtl="0" eaLnBrk="0" fontAlgn="base" latinLnBrk="0" hangingPunct="0">
              <a:lnSpc>
                <a:spcPct val="100000"/>
              </a:lnSpc>
              <a:spcBef>
                <a:spcPct val="20000"/>
              </a:spcBef>
              <a:spcAft>
                <a:spcPct val="0"/>
              </a:spcAft>
              <a:buClrTx/>
              <a:buSzTx/>
              <a:buFontTx/>
              <a:buChar char="•"/>
              <a:tabLst/>
              <a:defRPr/>
            </a:pPr>
            <a:endParaRPr kumimoji="0" lang="en-GB"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t>
            </a:r>
            <a:endParaRPr kumimoji="0" lang="en-GB" sz="20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mn-cs"/>
            </a:endParaRPr>
          </a:p>
          <a:p>
            <a:pPr marL="400050" marR="0" lvl="1" indent="0" algn="l" defTabSz="914400" rtl="0" eaLnBrk="0" fontAlgn="base" latinLnBrk="0" hangingPunct="0">
              <a:lnSpc>
                <a:spcPct val="100000"/>
              </a:lnSpc>
              <a:spcBef>
                <a:spcPct val="20000"/>
              </a:spcBef>
              <a:spcAft>
                <a:spcPct val="0"/>
              </a:spcAft>
              <a:buClrTx/>
              <a:buSzTx/>
              <a:buFontTx/>
              <a:buNone/>
              <a:tabLst/>
              <a:defRPr/>
            </a:pPr>
            <a:endParaRPr kumimoji="0" lang="en-GB"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GB" sz="24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en-US" sz="17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26079108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880246" y="463109"/>
            <a:ext cx="66447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4400" b="0" i="0" u="none" strike="noStrike" kern="0" cap="none" spc="0" normalizeH="0" baseline="0" noProof="0" dirty="0">
                <a:ln>
                  <a:noFill/>
                </a:ln>
                <a:solidFill>
                  <a:srgbClr val="000000"/>
                </a:solidFill>
                <a:effectLst/>
                <a:uLnTx/>
                <a:uFillTx/>
                <a:latin typeface="Trebuchet MS" panose="020B0603020202020204" pitchFamily="34" charset="0"/>
              </a:rPr>
              <a:t>Impact on Solvency- ASM</a:t>
            </a:r>
          </a:p>
        </p:txBody>
      </p:sp>
      <p:sp>
        <p:nvSpPr>
          <p:cNvPr id="4" name="Rectangle 3"/>
          <p:cNvSpPr txBox="1">
            <a:spLocks noChangeArrowheads="1"/>
          </p:cNvSpPr>
          <p:nvPr/>
        </p:nvSpPr>
        <p:spPr>
          <a:xfrm>
            <a:off x="2971800" y="872050"/>
            <a:ext cx="7505700" cy="3570728"/>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GB" sz="2000" b="0" i="0" u="none" strike="noStrike" kern="1200" cap="none" spc="0" normalizeH="0" baseline="0" noProof="0" dirty="0">
              <a:ln>
                <a:noFill/>
              </a:ln>
              <a:solidFill>
                <a:srgbClr val="000000"/>
              </a:solidFill>
              <a:effectLst/>
              <a:uLnTx/>
              <a:uFillTx/>
              <a:latin typeface="Trebuchet MS" panose="020B0603020202020204" pitchFamily="34" charset="0"/>
            </a:endParaRPr>
          </a:p>
          <a:p>
            <a:pPr marL="742950" marR="0" lvl="1" indent="-342900" algn="l" defTabSz="914400" rtl="0" eaLnBrk="0" fontAlgn="base" latinLnBrk="0" hangingPunct="0">
              <a:lnSpc>
                <a:spcPct val="100000"/>
              </a:lnSpc>
              <a:spcBef>
                <a:spcPct val="20000"/>
              </a:spcBef>
              <a:spcAft>
                <a:spcPct val="0"/>
              </a:spcAft>
              <a:buClrTx/>
              <a:buSzTx/>
              <a:buFontTx/>
              <a:buChar char="•"/>
              <a:tabLst/>
              <a:defRPr/>
            </a:pPr>
            <a:r>
              <a:rPr kumimoji="0" lang="en-GB" sz="2000" b="0" i="0" u="none" strike="noStrike" kern="1200" cap="none" spc="0" normalizeH="0" baseline="0" noProof="0" dirty="0">
                <a:ln>
                  <a:noFill/>
                </a:ln>
                <a:solidFill>
                  <a:srgbClr val="000000"/>
                </a:solidFill>
                <a:effectLst/>
                <a:uLnTx/>
                <a:uFillTx/>
                <a:latin typeface="Trebuchet MS" panose="020B0603020202020204" pitchFamily="34" charset="0"/>
              </a:rPr>
              <a:t>Unearned Premium Reserves (UPR) : </a:t>
            </a:r>
            <a:r>
              <a:rPr kumimoji="0" lang="en-GB" sz="1600" b="0" i="0" u="none" strike="noStrike" kern="1200" cap="none" spc="0" normalizeH="0" baseline="0" noProof="0" dirty="0">
                <a:ln>
                  <a:noFill/>
                </a:ln>
                <a:solidFill>
                  <a:srgbClr val="000000"/>
                </a:solidFill>
                <a:effectLst/>
                <a:uLnTx/>
                <a:uFillTx/>
                <a:latin typeface="Trebuchet MS" panose="020B0603020202020204" pitchFamily="34" charset="0"/>
              </a:rPr>
              <a:t>depending on the business and pattern, it is expected to increase/decrease. For Health, we expect a significant change (decrease) in UPR with movement from 1/365</a:t>
            </a:r>
            <a:r>
              <a:rPr kumimoji="0" lang="en-GB" sz="1600" b="0" i="0" u="none" strike="noStrike" kern="1200" cap="none" spc="0" normalizeH="0" baseline="30000" noProof="0" dirty="0">
                <a:ln>
                  <a:noFill/>
                </a:ln>
                <a:solidFill>
                  <a:srgbClr val="000000"/>
                </a:solidFill>
                <a:effectLst/>
                <a:uLnTx/>
                <a:uFillTx/>
                <a:latin typeface="Trebuchet MS" panose="020B0603020202020204" pitchFamily="34" charset="0"/>
              </a:rPr>
              <a:t>th</a:t>
            </a:r>
            <a:r>
              <a:rPr kumimoji="0" lang="en-GB" sz="1600" b="0" i="0" u="none" strike="noStrike" kern="1200" cap="none" spc="0" normalizeH="0" baseline="0" noProof="0" dirty="0">
                <a:ln>
                  <a:noFill/>
                </a:ln>
                <a:solidFill>
                  <a:srgbClr val="000000"/>
                </a:solidFill>
                <a:effectLst/>
                <a:uLnTx/>
                <a:uFillTx/>
                <a:latin typeface="Trebuchet MS" panose="020B0603020202020204" pitchFamily="34" charset="0"/>
              </a:rPr>
              <a:t> method to 50%. For motor, the UPR should decrease slightly, whereas for property business, we expect minor increase in UPR.</a:t>
            </a:r>
          </a:p>
          <a:p>
            <a:pPr marL="742950" marR="0" lvl="1" indent="-342900" algn="l" defTabSz="914400" rtl="0" eaLnBrk="0" fontAlgn="base" latinLnBrk="0" hangingPunct="0">
              <a:lnSpc>
                <a:spcPct val="100000"/>
              </a:lnSpc>
              <a:spcBef>
                <a:spcPct val="20000"/>
              </a:spcBef>
              <a:spcAft>
                <a:spcPct val="0"/>
              </a:spcAft>
              <a:buClrTx/>
              <a:buSzTx/>
              <a:buFontTx/>
              <a:buChar char="•"/>
              <a:tabLst/>
              <a:defRPr/>
            </a:pPr>
            <a:r>
              <a:rPr kumimoji="0" lang="en-GB" sz="2000" b="0" i="0" u="none" strike="noStrike" kern="1200" cap="none" spc="0" normalizeH="0" baseline="0" noProof="0" dirty="0">
                <a:ln>
                  <a:noFill/>
                </a:ln>
                <a:solidFill>
                  <a:srgbClr val="000000"/>
                </a:solidFill>
                <a:effectLst/>
                <a:uLnTx/>
                <a:uFillTx/>
                <a:latin typeface="Trebuchet MS" panose="020B0603020202020204" pitchFamily="34" charset="0"/>
              </a:rPr>
              <a:t>ASM Impact expected: </a:t>
            </a:r>
            <a:r>
              <a:rPr kumimoji="0" lang="en-GB" sz="1600" b="0" i="0" u="none" strike="noStrike" kern="1200" cap="none" spc="0" normalizeH="0" baseline="0" noProof="0" dirty="0">
                <a:ln>
                  <a:noFill/>
                </a:ln>
                <a:solidFill>
                  <a:srgbClr val="000000"/>
                </a:solidFill>
                <a:effectLst/>
                <a:uLnTx/>
                <a:uFillTx/>
                <a:latin typeface="Trebuchet MS" panose="020B0603020202020204" pitchFamily="34" charset="0"/>
              </a:rPr>
              <a:t>As majority of Indian companies write significant proportion of Motor and Health business, the overall ASM is expected to increase.</a:t>
            </a:r>
          </a:p>
          <a:p>
            <a:pPr marL="742950" marR="0" lvl="1" indent="-342900" algn="l" defTabSz="914400" rtl="0" eaLnBrk="0" fontAlgn="base" latinLnBrk="0" hangingPunct="0">
              <a:lnSpc>
                <a:spcPct val="100000"/>
              </a:lnSpc>
              <a:spcBef>
                <a:spcPct val="20000"/>
              </a:spcBef>
              <a:spcAft>
                <a:spcPct val="0"/>
              </a:spcAft>
              <a:buClrTx/>
              <a:buSzTx/>
              <a:buFontTx/>
              <a:buChar char="•"/>
              <a:tabLst/>
              <a:defRPr/>
            </a:pPr>
            <a:r>
              <a:rPr lang="en-GB" sz="2000" dirty="0">
                <a:solidFill>
                  <a:srgbClr val="000000"/>
                </a:solidFill>
                <a:latin typeface="Trebuchet MS" panose="020B0603020202020204" pitchFamily="34" charset="0"/>
              </a:rPr>
              <a:t>Assumption</a:t>
            </a:r>
            <a:r>
              <a:rPr lang="en-GB" sz="1600" dirty="0">
                <a:solidFill>
                  <a:srgbClr val="000000"/>
                </a:solidFill>
                <a:latin typeface="Trebuchet MS" panose="020B0603020202020204" pitchFamily="34" charset="0"/>
              </a:rPr>
              <a:t>:  We have assumed there would be no change in tax and deferred taxes, along with other technical reserves like PDR due to changes in UPR accounting.</a:t>
            </a:r>
            <a:endParaRPr kumimoji="0" lang="en-US" sz="1600" b="0" i="0" u="none" strike="noStrike" kern="1200" cap="none" spc="0" normalizeH="0" baseline="0" noProof="0" dirty="0">
              <a:ln>
                <a:noFill/>
              </a:ln>
              <a:solidFill>
                <a:srgbClr val="000000"/>
              </a:solidFill>
              <a:effectLst/>
              <a:uLnTx/>
              <a:uFillTx/>
              <a:latin typeface="Trebuchet MS" panose="020B0603020202020204" pitchFamily="34" charset="0"/>
            </a:endParaRPr>
          </a:p>
          <a:p>
            <a:pPr marL="742950" marR="0" lvl="1" indent="-285750" algn="l" defTabSz="914400" rtl="0" eaLnBrk="0" fontAlgn="base" latinLnBrk="0" hangingPunct="0">
              <a:lnSpc>
                <a:spcPct val="100000"/>
              </a:lnSpc>
              <a:spcBef>
                <a:spcPct val="20000"/>
              </a:spcBef>
              <a:spcAft>
                <a:spcPts val="300"/>
              </a:spcAft>
              <a:buClrTx/>
              <a:buSzTx/>
              <a:buFontTx/>
              <a:buChar char="–"/>
              <a:tabLst/>
              <a:defRPr/>
            </a:pPr>
            <a:endParaRPr kumimoji="0" lang="en-US" sz="1400" b="0" i="0" u="none" strike="noStrike" kern="1200" cap="none" spc="0" normalizeH="0" baseline="0" noProof="0" dirty="0">
              <a:ln>
                <a:noFill/>
              </a:ln>
              <a:solidFill>
                <a:srgbClr val="000000"/>
              </a:solidFill>
              <a:effectLst/>
              <a:uLnTx/>
              <a:uFillTx/>
              <a:latin typeface="Trebuchet MS" panose="020B0603020202020204" pitchFamily="34" charset="0"/>
            </a:endParaRPr>
          </a:p>
          <a:p>
            <a:pPr marL="1143000" marR="0" lvl="2" indent="-342900" algn="l" defTabSz="914400" rtl="0" eaLnBrk="0" fontAlgn="base" latinLnBrk="0" hangingPunct="0">
              <a:lnSpc>
                <a:spcPct val="100000"/>
              </a:lnSpc>
              <a:spcBef>
                <a:spcPct val="20000"/>
              </a:spcBef>
              <a:spcAft>
                <a:spcPct val="0"/>
              </a:spcAft>
              <a:buClrTx/>
              <a:buSzTx/>
              <a:buFontTx/>
              <a:buChar char="•"/>
              <a:tabLst/>
              <a:defRPr/>
            </a:pPr>
            <a:endParaRPr kumimoji="0" lang="en-US" sz="1200" b="0" i="0" u="none" strike="noStrike" kern="1200" cap="none" spc="0" normalizeH="0" baseline="0" noProof="0" dirty="0">
              <a:ln>
                <a:noFill/>
              </a:ln>
              <a:solidFill>
                <a:srgbClr val="000000"/>
              </a:solidFill>
              <a:effectLst/>
              <a:uLnTx/>
              <a:uFillTx/>
              <a:latin typeface="Trebuchet MS" panose="020B0603020202020204" pitchFamily="34" charset="0"/>
            </a:endParaRPr>
          </a:p>
          <a:p>
            <a:pPr marL="742950" marR="0" lvl="1" indent="-342900" algn="l" defTabSz="914400" rtl="0" eaLnBrk="0" fontAlgn="base" latinLnBrk="0" hangingPunct="0">
              <a:lnSpc>
                <a:spcPct val="100000"/>
              </a:lnSpc>
              <a:spcBef>
                <a:spcPct val="20000"/>
              </a:spcBef>
              <a:spcAft>
                <a:spcPct val="0"/>
              </a:spcAft>
              <a:buClrTx/>
              <a:buSzTx/>
              <a:buFontTx/>
              <a:buChar char="•"/>
              <a:tabLst/>
              <a:defRPr/>
            </a:pPr>
            <a:endParaRPr kumimoji="0" lang="en-US" sz="1600" b="0" i="0" u="none" strike="noStrike" kern="1200" cap="none" spc="0" normalizeH="0" baseline="0" noProof="0" dirty="0">
              <a:ln>
                <a:noFill/>
              </a:ln>
              <a:solidFill>
                <a:srgbClr val="000000"/>
              </a:solidFill>
              <a:effectLst/>
              <a:uLnTx/>
              <a:uFillTx/>
              <a:latin typeface="Trebuchet MS" panose="020B0603020202020204" pitchFamily="34" charset="0"/>
            </a:endParaRPr>
          </a:p>
          <a:p>
            <a:pPr marL="742950" marR="0" lvl="1" indent="-342900" algn="l" defTabSz="914400" rtl="0" eaLnBrk="0" fontAlgn="base" latinLnBrk="0" hangingPunct="0">
              <a:lnSpc>
                <a:spcPct val="100000"/>
              </a:lnSpc>
              <a:spcBef>
                <a:spcPct val="20000"/>
              </a:spcBef>
              <a:spcAft>
                <a:spcPct val="0"/>
              </a:spcAft>
              <a:buClrTx/>
              <a:buSzTx/>
              <a:buFontTx/>
              <a:buChar char="•"/>
              <a:tabLst/>
              <a:defRPr/>
            </a:pPr>
            <a:endParaRPr kumimoji="0" lang="en-GB" sz="2000" b="0" i="0" u="none" strike="noStrike" kern="1200" cap="none" spc="0" normalizeH="0" baseline="0" noProof="0" dirty="0">
              <a:ln>
                <a:noFill/>
              </a:ln>
              <a:solidFill>
                <a:srgbClr val="000000"/>
              </a:solidFill>
              <a:effectLst/>
              <a:uLnTx/>
              <a:uFillTx/>
              <a:latin typeface="Trebuchet MS" panose="020B0603020202020204" pitchFamily="34" charset="0"/>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Trebuchet MS" panose="020B0603020202020204" pitchFamily="34" charset="0"/>
              </a:rPr>
              <a:t>	</a:t>
            </a:r>
            <a:endParaRPr kumimoji="0" lang="en-GB" sz="20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endParaRPr>
          </a:p>
          <a:p>
            <a:pPr marL="400050" marR="0" lvl="1" indent="0" algn="l" defTabSz="914400" rtl="0" eaLnBrk="0" fontAlgn="base" latinLnBrk="0" hangingPunct="0">
              <a:lnSpc>
                <a:spcPct val="100000"/>
              </a:lnSpc>
              <a:spcBef>
                <a:spcPct val="20000"/>
              </a:spcBef>
              <a:spcAft>
                <a:spcPct val="0"/>
              </a:spcAft>
              <a:buClrTx/>
              <a:buSzTx/>
              <a:buFontTx/>
              <a:buNone/>
              <a:tabLst/>
              <a:defRPr/>
            </a:pPr>
            <a:endParaRPr kumimoji="0" lang="en-GB" sz="2000" b="0" i="0" u="none" strike="noStrike" kern="1200" cap="none" spc="0" normalizeH="0" baseline="0" noProof="0" dirty="0">
              <a:ln>
                <a:noFill/>
              </a:ln>
              <a:solidFill>
                <a:srgbClr val="000000"/>
              </a:solidFill>
              <a:effectLst/>
              <a:uLnTx/>
              <a:uFillTx/>
              <a:latin typeface="Trebuchet MS" panose="020B0603020202020204" pitchFamily="34" charset="0"/>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GB" sz="24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en-US" sz="1700" b="0" i="0" u="none" strike="noStrike" kern="0" cap="none" spc="0" normalizeH="0" baseline="0" noProof="0" dirty="0">
              <a:ln>
                <a:noFill/>
              </a:ln>
              <a:solidFill>
                <a:srgbClr val="000000"/>
              </a:solidFill>
              <a:effectLst/>
              <a:uLnTx/>
              <a:uFillTx/>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rPr>
              <a:t>www.actuariesindia.org</a:t>
            </a:r>
          </a:p>
        </p:txBody>
      </p:sp>
      <p:graphicFrame>
        <p:nvGraphicFramePr>
          <p:cNvPr id="7" name="Table 7">
            <a:extLst>
              <a:ext uri="{FF2B5EF4-FFF2-40B4-BE49-F238E27FC236}">
                <a16:creationId xmlns:a16="http://schemas.microsoft.com/office/drawing/2014/main" id="{E3F4CA86-0816-49BA-A0DA-6AD22DB174AC}"/>
              </a:ext>
            </a:extLst>
          </p:cNvPr>
          <p:cNvGraphicFramePr>
            <a:graphicFrameLocks noGrp="1"/>
          </p:cNvGraphicFramePr>
          <p:nvPr>
            <p:extLst>
              <p:ext uri="{D42A27DB-BD31-4B8C-83A1-F6EECF244321}">
                <p14:modId xmlns:p14="http://schemas.microsoft.com/office/powerpoint/2010/main" val="2067740282"/>
              </p:ext>
            </p:extLst>
          </p:nvPr>
        </p:nvGraphicFramePr>
        <p:xfrm>
          <a:off x="3581400" y="4505448"/>
          <a:ext cx="7086600" cy="1854200"/>
        </p:xfrm>
        <a:graphic>
          <a:graphicData uri="http://schemas.openxmlformats.org/drawingml/2006/table">
            <a:tbl>
              <a:tblPr firstRow="1" bandRow="1">
                <a:tableStyleId>{073A0DAA-6AF3-43AB-8588-CEC1D06C72B9}</a:tableStyleId>
              </a:tblPr>
              <a:tblGrid>
                <a:gridCol w="3543300">
                  <a:extLst>
                    <a:ext uri="{9D8B030D-6E8A-4147-A177-3AD203B41FA5}">
                      <a16:colId xmlns:a16="http://schemas.microsoft.com/office/drawing/2014/main" val="3158866660"/>
                    </a:ext>
                  </a:extLst>
                </a:gridCol>
                <a:gridCol w="3543300">
                  <a:extLst>
                    <a:ext uri="{9D8B030D-6E8A-4147-A177-3AD203B41FA5}">
                      <a16:colId xmlns:a16="http://schemas.microsoft.com/office/drawing/2014/main" val="1141682456"/>
                    </a:ext>
                  </a:extLst>
                </a:gridCol>
              </a:tblGrid>
              <a:tr h="370840">
                <a:tc>
                  <a:txBody>
                    <a:bodyPr/>
                    <a:lstStyle/>
                    <a:p>
                      <a:r>
                        <a:rPr lang="en-IN" dirty="0">
                          <a:latin typeface="Trebuchet MS" panose="020B0603020202020204" pitchFamily="34" charset="0"/>
                        </a:rPr>
                        <a:t>LOB</a:t>
                      </a:r>
                    </a:p>
                  </a:txBody>
                  <a:tcPr/>
                </a:tc>
                <a:tc>
                  <a:txBody>
                    <a:bodyPr/>
                    <a:lstStyle/>
                    <a:p>
                      <a:r>
                        <a:rPr lang="en-IN" dirty="0">
                          <a:latin typeface="Trebuchet MS" panose="020B0603020202020204" pitchFamily="34" charset="0"/>
                        </a:rPr>
                        <a:t>Impact on ASM</a:t>
                      </a:r>
                    </a:p>
                  </a:txBody>
                  <a:tcPr/>
                </a:tc>
                <a:extLst>
                  <a:ext uri="{0D108BD9-81ED-4DB2-BD59-A6C34878D82A}">
                    <a16:rowId xmlns:a16="http://schemas.microsoft.com/office/drawing/2014/main" val="668018806"/>
                  </a:ext>
                </a:extLst>
              </a:tr>
              <a:tr h="370840">
                <a:tc>
                  <a:txBody>
                    <a:bodyPr/>
                    <a:lstStyle/>
                    <a:p>
                      <a:r>
                        <a:rPr lang="en-IN" dirty="0">
                          <a:latin typeface="Trebuchet MS" panose="020B0603020202020204" pitchFamily="34" charset="0"/>
                        </a:rPr>
                        <a:t>Motor</a:t>
                      </a:r>
                    </a:p>
                  </a:txBody>
                  <a:tcPr/>
                </a:tc>
                <a:tc>
                  <a:txBody>
                    <a:bodyPr/>
                    <a:lstStyle/>
                    <a:p>
                      <a:r>
                        <a:rPr lang="en-IN" dirty="0">
                          <a:latin typeface="Trebuchet MS" panose="020B0603020202020204" pitchFamily="34" charset="0"/>
                        </a:rPr>
                        <a:t>Slight increase  </a:t>
                      </a:r>
                    </a:p>
                  </a:txBody>
                  <a:tcPr/>
                </a:tc>
                <a:extLst>
                  <a:ext uri="{0D108BD9-81ED-4DB2-BD59-A6C34878D82A}">
                    <a16:rowId xmlns:a16="http://schemas.microsoft.com/office/drawing/2014/main" val="2766607907"/>
                  </a:ext>
                </a:extLst>
              </a:tr>
              <a:tr h="370840">
                <a:tc>
                  <a:txBody>
                    <a:bodyPr/>
                    <a:lstStyle/>
                    <a:p>
                      <a:r>
                        <a:rPr lang="en-IN" dirty="0">
                          <a:latin typeface="Trebuchet MS" panose="020B0603020202020204" pitchFamily="34" charset="0"/>
                        </a:rPr>
                        <a:t>Health</a:t>
                      </a:r>
                    </a:p>
                  </a:txBody>
                  <a:tcPr/>
                </a:tc>
                <a:tc>
                  <a:txBody>
                    <a:bodyPr/>
                    <a:lstStyle/>
                    <a:p>
                      <a:r>
                        <a:rPr lang="en-IN" dirty="0">
                          <a:latin typeface="Trebuchet MS" panose="020B0603020202020204" pitchFamily="34" charset="0"/>
                        </a:rPr>
                        <a:t>Significant increase  </a:t>
                      </a:r>
                    </a:p>
                  </a:txBody>
                  <a:tcPr/>
                </a:tc>
                <a:extLst>
                  <a:ext uri="{0D108BD9-81ED-4DB2-BD59-A6C34878D82A}">
                    <a16:rowId xmlns:a16="http://schemas.microsoft.com/office/drawing/2014/main" val="3116574260"/>
                  </a:ext>
                </a:extLst>
              </a:tr>
              <a:tr h="370840">
                <a:tc>
                  <a:txBody>
                    <a:bodyPr/>
                    <a:lstStyle/>
                    <a:p>
                      <a:r>
                        <a:rPr lang="en-IN" dirty="0">
                          <a:latin typeface="Trebuchet MS" panose="020B0603020202020204" pitchFamily="34" charset="0"/>
                        </a:rPr>
                        <a:t>Property</a:t>
                      </a:r>
                    </a:p>
                  </a:txBody>
                  <a:tcPr/>
                </a:tc>
                <a:tc>
                  <a:txBody>
                    <a:bodyPr/>
                    <a:lstStyle/>
                    <a:p>
                      <a:r>
                        <a:rPr lang="en-IN" dirty="0">
                          <a:latin typeface="Trebuchet MS" panose="020B0603020202020204" pitchFamily="34" charset="0"/>
                        </a:rPr>
                        <a:t>Slight decrease  </a:t>
                      </a:r>
                    </a:p>
                  </a:txBody>
                  <a:tcPr/>
                </a:tc>
                <a:extLst>
                  <a:ext uri="{0D108BD9-81ED-4DB2-BD59-A6C34878D82A}">
                    <a16:rowId xmlns:a16="http://schemas.microsoft.com/office/drawing/2014/main" val="3387966578"/>
                  </a:ext>
                </a:extLst>
              </a:tr>
              <a:tr h="370840">
                <a:tc>
                  <a:txBody>
                    <a:bodyPr/>
                    <a:lstStyle/>
                    <a:p>
                      <a:r>
                        <a:rPr lang="en-IN" dirty="0">
                          <a:latin typeface="Trebuchet MS" panose="020B0603020202020204" pitchFamily="34" charset="0"/>
                        </a:rPr>
                        <a:t>Overall</a:t>
                      </a:r>
                    </a:p>
                  </a:txBody>
                  <a:tcPr/>
                </a:tc>
                <a:tc>
                  <a:txBody>
                    <a:bodyPr/>
                    <a:lstStyle/>
                    <a:p>
                      <a:r>
                        <a:rPr lang="en-IN" dirty="0">
                          <a:latin typeface="Trebuchet MS" panose="020B0603020202020204" pitchFamily="34" charset="0"/>
                        </a:rPr>
                        <a:t>Increase </a:t>
                      </a:r>
                    </a:p>
                  </a:txBody>
                  <a:tcPr/>
                </a:tc>
                <a:extLst>
                  <a:ext uri="{0D108BD9-81ED-4DB2-BD59-A6C34878D82A}">
                    <a16:rowId xmlns:a16="http://schemas.microsoft.com/office/drawing/2014/main" val="1025917644"/>
                  </a:ext>
                </a:extLst>
              </a:tr>
            </a:tbl>
          </a:graphicData>
        </a:graphic>
      </p:graphicFrame>
      <p:sp>
        <p:nvSpPr>
          <p:cNvPr id="8" name="Arrow: Up 7">
            <a:extLst>
              <a:ext uri="{FF2B5EF4-FFF2-40B4-BE49-F238E27FC236}">
                <a16:creationId xmlns:a16="http://schemas.microsoft.com/office/drawing/2014/main" id="{645F67C3-07EC-4005-A2C7-313786B2FBB7}"/>
              </a:ext>
            </a:extLst>
          </p:cNvPr>
          <p:cNvSpPr/>
          <p:nvPr/>
        </p:nvSpPr>
        <p:spPr bwMode="auto">
          <a:xfrm>
            <a:off x="9220201" y="4876801"/>
            <a:ext cx="304799" cy="304799"/>
          </a:xfrm>
          <a:prstGeom prst="up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IN" sz="2400" b="0" i="0" u="none" strike="noStrike" kern="1200" cap="none" spc="0" normalizeH="0" baseline="0" noProof="0">
              <a:ln>
                <a:noFill/>
              </a:ln>
              <a:solidFill>
                <a:srgbClr val="000000"/>
              </a:solidFill>
              <a:effectLst/>
              <a:uLnTx/>
              <a:uFillTx/>
              <a:latin typeface="Trebuchet MS" panose="020B0603020202020204" pitchFamily="34" charset="0"/>
            </a:endParaRPr>
          </a:p>
        </p:txBody>
      </p:sp>
      <p:sp>
        <p:nvSpPr>
          <p:cNvPr id="9" name="Arrow: Up 8">
            <a:extLst>
              <a:ext uri="{FF2B5EF4-FFF2-40B4-BE49-F238E27FC236}">
                <a16:creationId xmlns:a16="http://schemas.microsoft.com/office/drawing/2014/main" id="{667D545D-CB66-4258-8C1B-84B00F247014}"/>
              </a:ext>
            </a:extLst>
          </p:cNvPr>
          <p:cNvSpPr/>
          <p:nvPr/>
        </p:nvSpPr>
        <p:spPr bwMode="auto">
          <a:xfrm>
            <a:off x="9677401" y="5257801"/>
            <a:ext cx="304799" cy="304799"/>
          </a:xfrm>
          <a:prstGeom prst="upArrow">
            <a:avLst/>
          </a:prstGeom>
          <a:solidFill>
            <a:schemeClr val="accent1"/>
          </a:solidFill>
          <a:ln w="9525" cap="flat" cmpd="sng" algn="ctr">
            <a:solidFill>
              <a:schemeClr val="accent5">
                <a:lumMod val="2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IN" sz="2400" b="1" i="0" u="none" strike="noStrike" kern="1200" cap="none" spc="0" normalizeH="0" baseline="0" noProof="0" dirty="0">
              <a:ln>
                <a:noFill/>
              </a:ln>
              <a:solidFill>
                <a:srgbClr val="000000"/>
              </a:solidFill>
              <a:effectLst/>
              <a:uLnTx/>
              <a:uFillTx/>
              <a:latin typeface="Trebuchet MS" panose="020B0603020202020204" pitchFamily="34" charset="0"/>
            </a:endParaRPr>
          </a:p>
        </p:txBody>
      </p:sp>
      <p:sp>
        <p:nvSpPr>
          <p:cNvPr id="10" name="Arrow: Down 9">
            <a:extLst>
              <a:ext uri="{FF2B5EF4-FFF2-40B4-BE49-F238E27FC236}">
                <a16:creationId xmlns:a16="http://schemas.microsoft.com/office/drawing/2014/main" id="{8937F9D4-73F6-48BE-B0BF-0C460897C46C}"/>
              </a:ext>
            </a:extLst>
          </p:cNvPr>
          <p:cNvSpPr/>
          <p:nvPr/>
        </p:nvSpPr>
        <p:spPr bwMode="auto">
          <a:xfrm>
            <a:off x="9296400" y="5638800"/>
            <a:ext cx="304799" cy="304799"/>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IN" sz="2400" b="0" i="0" u="none" strike="noStrike" kern="1200" cap="none" spc="0" normalizeH="0" baseline="0" noProof="0">
              <a:ln>
                <a:noFill/>
              </a:ln>
              <a:solidFill>
                <a:srgbClr val="000000"/>
              </a:solidFill>
              <a:effectLst/>
              <a:uLnTx/>
              <a:uFillTx/>
              <a:latin typeface="Trebuchet MS" panose="020B0603020202020204" pitchFamily="34" charset="0"/>
            </a:endParaRPr>
          </a:p>
        </p:txBody>
      </p:sp>
      <p:sp>
        <p:nvSpPr>
          <p:cNvPr id="11" name="Arrow: Up 10">
            <a:extLst>
              <a:ext uri="{FF2B5EF4-FFF2-40B4-BE49-F238E27FC236}">
                <a16:creationId xmlns:a16="http://schemas.microsoft.com/office/drawing/2014/main" id="{A9E83DB3-62DD-472E-9956-5909AA28C4CB}"/>
              </a:ext>
            </a:extLst>
          </p:cNvPr>
          <p:cNvSpPr/>
          <p:nvPr/>
        </p:nvSpPr>
        <p:spPr bwMode="auto">
          <a:xfrm>
            <a:off x="8686800" y="6019801"/>
            <a:ext cx="304799" cy="304799"/>
          </a:xfrm>
          <a:prstGeom prst="up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IN" sz="2400" b="0" i="0" u="none" strike="noStrike" kern="1200" cap="none" spc="0" normalizeH="0" baseline="0" noProof="0" dirty="0">
              <a:ln>
                <a:noFill/>
              </a:ln>
              <a:solidFill>
                <a:srgbClr val="000000"/>
              </a:solidFill>
              <a:effectLst/>
              <a:uLnTx/>
              <a:uFillTx/>
              <a:latin typeface="Trebuchet MS" panose="020B0603020202020204" pitchFamily="34" charset="0"/>
            </a:endParaRPr>
          </a:p>
        </p:txBody>
      </p:sp>
    </p:spTree>
    <p:extLst>
      <p:ext uri="{BB962C8B-B14F-4D97-AF65-F5344CB8AC3E}">
        <p14:creationId xmlns:p14="http://schemas.microsoft.com/office/powerpoint/2010/main" val="9322662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880246" y="463109"/>
            <a:ext cx="66447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44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Impact on Solvency- RSM</a:t>
            </a:r>
          </a:p>
        </p:txBody>
      </p:sp>
      <p:sp>
        <p:nvSpPr>
          <p:cNvPr id="4" name="Rectangle 3"/>
          <p:cNvSpPr txBox="1">
            <a:spLocks noChangeArrowheads="1"/>
          </p:cNvSpPr>
          <p:nvPr/>
        </p:nvSpPr>
        <p:spPr>
          <a:xfrm>
            <a:off x="2971800" y="1324053"/>
            <a:ext cx="7505700" cy="3570728"/>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GB"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a:p>
            <a:pPr marL="742950" marR="0" lvl="1" indent="-342900" algn="l" defTabSz="914400" rtl="0" eaLnBrk="0" fontAlgn="base" latinLnBrk="0" hangingPunct="0">
              <a:lnSpc>
                <a:spcPct val="100000"/>
              </a:lnSpc>
              <a:spcBef>
                <a:spcPct val="20000"/>
              </a:spcBef>
              <a:spcAft>
                <a:spcPct val="0"/>
              </a:spcAft>
              <a:buClrTx/>
              <a:buSzTx/>
              <a:buFontTx/>
              <a:buChar char="•"/>
              <a:tabLst/>
              <a:defRPr/>
            </a:pPr>
            <a:r>
              <a:rPr kumimoji="0" lang="en-GB"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No impact expected on RSM :</a:t>
            </a:r>
          </a:p>
          <a:p>
            <a:pPr marL="1143000" marR="0" lvl="2" indent="-342900" algn="l" defTabSz="914400" rtl="0" eaLnBrk="0" fontAlgn="base" latinLnBrk="0" hangingPunct="0">
              <a:lnSpc>
                <a:spcPct val="100000"/>
              </a:lnSpc>
              <a:spcBef>
                <a:spcPct val="20000"/>
              </a:spcBef>
              <a:spcAft>
                <a:spcPct val="0"/>
              </a:spcAft>
              <a:buClrTx/>
              <a:buSzTx/>
              <a:buFontTx/>
              <a:buChar char="•"/>
              <a:tabLst/>
              <a:defRPr/>
            </a:pPr>
            <a:r>
              <a:rPr kumimoji="0" lang="en-GB"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Written Premium : No change due to change in earnings</a:t>
            </a:r>
          </a:p>
          <a:p>
            <a:pPr marL="1143000" marR="0" lvl="2" indent="-342900" algn="l" defTabSz="914400" rtl="0" eaLnBrk="0" fontAlgn="base" latinLnBrk="0" hangingPunct="0">
              <a:lnSpc>
                <a:spcPct val="100000"/>
              </a:lnSpc>
              <a:spcBef>
                <a:spcPct val="20000"/>
              </a:spcBef>
              <a:spcAft>
                <a:spcPct val="0"/>
              </a:spcAft>
              <a:buClrTx/>
              <a:buSzTx/>
              <a:buFontTx/>
              <a:buChar char="•"/>
              <a:tabLst/>
              <a:defRPr/>
            </a:pPr>
            <a:r>
              <a:rPr kumimoji="0" lang="en-GB"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Incurred claims : No change expected </a:t>
            </a:r>
          </a:p>
          <a:p>
            <a:pPr marL="1143000" marR="0" lvl="2" indent="-342900" algn="l" defTabSz="914400" rtl="0" eaLnBrk="0" fontAlgn="base" latinLnBrk="0" hangingPunct="0">
              <a:lnSpc>
                <a:spcPct val="100000"/>
              </a:lnSpc>
              <a:spcBef>
                <a:spcPct val="20000"/>
              </a:spcBef>
              <a:spcAft>
                <a:spcPct val="0"/>
              </a:spcAft>
              <a:buClrTx/>
              <a:buSzTx/>
              <a:buFontTx/>
              <a:buChar char="•"/>
              <a:tabLst/>
              <a:defRPr/>
            </a:pPr>
            <a:endParaRPr kumimoji="0" lang="en-GB"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a:p>
            <a:pPr marL="742950" marR="0" lvl="1" indent="-342900" algn="l" defTabSz="914400" rtl="0" eaLnBrk="0" fontAlgn="base" latinLnBrk="0" hangingPunct="0">
              <a:lnSpc>
                <a:spcPct val="100000"/>
              </a:lnSpc>
              <a:spcBef>
                <a:spcPct val="20000"/>
              </a:spcBef>
              <a:spcAft>
                <a:spcPct val="0"/>
              </a:spcAft>
              <a:buClrTx/>
              <a:buSzTx/>
              <a:buFontTx/>
              <a:buChar char="•"/>
              <a:tabLst/>
              <a:defRPr/>
            </a:pPr>
            <a:r>
              <a:rPr kumimoji="0" lang="en-GB"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No change in IBNR claims reserve assumed and hence, incurred claims will not change</a:t>
            </a:r>
          </a:p>
          <a:p>
            <a:pPr marL="742950" marR="0" lvl="1" indent="-285750" algn="l" defTabSz="914400" rtl="0" eaLnBrk="0" fontAlgn="base" latinLnBrk="0" hangingPunct="0">
              <a:lnSpc>
                <a:spcPct val="100000"/>
              </a:lnSpc>
              <a:spcBef>
                <a:spcPct val="20000"/>
              </a:spcBef>
              <a:spcAft>
                <a:spcPts val="300"/>
              </a:spcAft>
              <a:buClrTx/>
              <a:buSzTx/>
              <a:buFontTx/>
              <a:buChar char="–"/>
              <a:tabLst/>
              <a:defRPr/>
            </a:pPr>
            <a:endParaRPr kumimoji="0" lang="en-US" sz="1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a:p>
            <a:pPr marL="1143000" marR="0" lvl="2" indent="-342900" algn="l" defTabSz="914400" rtl="0" eaLnBrk="0" fontAlgn="base" latinLnBrk="0" hangingPunct="0">
              <a:lnSpc>
                <a:spcPct val="100000"/>
              </a:lnSpc>
              <a:spcBef>
                <a:spcPct val="20000"/>
              </a:spcBef>
              <a:spcAft>
                <a:spcPct val="0"/>
              </a:spcAft>
              <a:buClrTx/>
              <a:buSzTx/>
              <a:buFontTx/>
              <a:buChar char="•"/>
              <a:tabLst/>
              <a:defRPr/>
            </a:pPr>
            <a:endParaRPr kumimoji="0" lang="en-US" sz="1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a:p>
            <a:pPr marL="742950" marR="0" lvl="1" indent="-342900" algn="l" defTabSz="914400" rtl="0" eaLnBrk="0" fontAlgn="base" latinLnBrk="0" hangingPunct="0">
              <a:lnSpc>
                <a:spcPct val="100000"/>
              </a:lnSpc>
              <a:spcBef>
                <a:spcPct val="20000"/>
              </a:spcBef>
              <a:spcAft>
                <a:spcPct val="0"/>
              </a:spcAft>
              <a:buClrTx/>
              <a:buSzTx/>
              <a:buFontTx/>
              <a:buChar char="•"/>
              <a:tabLst/>
              <a:defRPr/>
            </a:pPr>
            <a:endParaRPr kumimoji="0" 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a:p>
            <a:pPr marL="742950" marR="0" lvl="1" indent="-342900" algn="l" defTabSz="914400" rtl="0" eaLnBrk="0" fontAlgn="base" latinLnBrk="0" hangingPunct="0">
              <a:lnSpc>
                <a:spcPct val="100000"/>
              </a:lnSpc>
              <a:spcBef>
                <a:spcPct val="20000"/>
              </a:spcBef>
              <a:spcAft>
                <a:spcPct val="0"/>
              </a:spcAft>
              <a:buClrTx/>
              <a:buSzTx/>
              <a:buFontTx/>
              <a:buChar char="•"/>
              <a:tabLst/>
              <a:defRPr/>
            </a:pPr>
            <a:endParaRPr kumimoji="0" lang="en-GB"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t>
            </a:r>
            <a:endParaRPr kumimoji="0" lang="en-GB" sz="20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mn-cs"/>
            </a:endParaRPr>
          </a:p>
          <a:p>
            <a:pPr marL="400050" marR="0" lvl="1" indent="0" algn="l" defTabSz="914400" rtl="0" eaLnBrk="0" fontAlgn="base" latinLnBrk="0" hangingPunct="0">
              <a:lnSpc>
                <a:spcPct val="100000"/>
              </a:lnSpc>
              <a:spcBef>
                <a:spcPct val="20000"/>
              </a:spcBef>
              <a:spcAft>
                <a:spcPct val="0"/>
              </a:spcAft>
              <a:buClrTx/>
              <a:buSzTx/>
              <a:buFontTx/>
              <a:buNone/>
              <a:tabLst/>
              <a:defRPr/>
            </a:pPr>
            <a:endParaRPr kumimoji="0" lang="en-GB"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GB" sz="24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en-US" sz="17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36334854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463109"/>
            <a:ext cx="81534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4400" b="0" i="0" u="none" strike="noStrike" kern="0" cap="none" spc="0" normalizeH="0" baseline="0" noProof="0" dirty="0">
                <a:ln>
                  <a:noFill/>
                </a:ln>
                <a:solidFill>
                  <a:srgbClr val="000000"/>
                </a:solidFill>
                <a:effectLst/>
                <a:uLnTx/>
                <a:uFillTx/>
                <a:latin typeface="Trebuchet MS" panose="020B0603020202020204" pitchFamily="34" charset="0"/>
              </a:rPr>
              <a:t>Impact on Solvency- Illustration</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rPr>
              <a:t>www.actuariesindia.org</a:t>
            </a:r>
          </a:p>
        </p:txBody>
      </p:sp>
      <p:graphicFrame>
        <p:nvGraphicFramePr>
          <p:cNvPr id="6" name="Table 7">
            <a:extLst>
              <a:ext uri="{FF2B5EF4-FFF2-40B4-BE49-F238E27FC236}">
                <a16:creationId xmlns:a16="http://schemas.microsoft.com/office/drawing/2014/main" id="{A369BECB-189F-4FAF-8E84-C6457E0B5E34}"/>
              </a:ext>
            </a:extLst>
          </p:cNvPr>
          <p:cNvGraphicFramePr>
            <a:graphicFrameLocks noGrp="1"/>
          </p:cNvGraphicFramePr>
          <p:nvPr>
            <p:extLst>
              <p:ext uri="{D42A27DB-BD31-4B8C-83A1-F6EECF244321}">
                <p14:modId xmlns:p14="http://schemas.microsoft.com/office/powerpoint/2010/main" val="1091061052"/>
              </p:ext>
            </p:extLst>
          </p:nvPr>
        </p:nvGraphicFramePr>
        <p:xfrm>
          <a:off x="2209800" y="1605280"/>
          <a:ext cx="8127999" cy="2966720"/>
        </p:xfrm>
        <a:graphic>
          <a:graphicData uri="http://schemas.openxmlformats.org/drawingml/2006/table">
            <a:tbl>
              <a:tblPr firstRow="1" bandRow="1">
                <a:tableStyleId>{073A0DAA-6AF3-43AB-8588-CEC1D06C72B9}</a:tableStyleId>
              </a:tblPr>
              <a:tblGrid>
                <a:gridCol w="2709333">
                  <a:extLst>
                    <a:ext uri="{9D8B030D-6E8A-4147-A177-3AD203B41FA5}">
                      <a16:colId xmlns:a16="http://schemas.microsoft.com/office/drawing/2014/main" val="2511860450"/>
                    </a:ext>
                  </a:extLst>
                </a:gridCol>
                <a:gridCol w="2709333">
                  <a:extLst>
                    <a:ext uri="{9D8B030D-6E8A-4147-A177-3AD203B41FA5}">
                      <a16:colId xmlns:a16="http://schemas.microsoft.com/office/drawing/2014/main" val="2426091557"/>
                    </a:ext>
                  </a:extLst>
                </a:gridCol>
                <a:gridCol w="2709333">
                  <a:extLst>
                    <a:ext uri="{9D8B030D-6E8A-4147-A177-3AD203B41FA5}">
                      <a16:colId xmlns:a16="http://schemas.microsoft.com/office/drawing/2014/main" val="3823604200"/>
                    </a:ext>
                  </a:extLst>
                </a:gridCol>
              </a:tblGrid>
              <a:tr h="370840">
                <a:tc>
                  <a:txBody>
                    <a:bodyPr/>
                    <a:lstStyle/>
                    <a:p>
                      <a:pPr algn="l" fontAlgn="b"/>
                      <a:r>
                        <a:rPr lang="en-IN" sz="1800" b="0" i="0" u="none" strike="noStrike" dirty="0">
                          <a:solidFill>
                            <a:schemeClr val="bg1"/>
                          </a:solidFill>
                          <a:effectLst/>
                          <a:latin typeface="Trebuchet MS" panose="020B0603020202020204" pitchFamily="34" charset="0"/>
                        </a:rPr>
                        <a:t>Items</a:t>
                      </a:r>
                    </a:p>
                  </a:txBody>
                  <a:tcPr marL="6350" marR="6350" marT="6350" marB="0" anchor="b"/>
                </a:tc>
                <a:tc>
                  <a:txBody>
                    <a:bodyPr/>
                    <a:lstStyle/>
                    <a:p>
                      <a:pPr algn="l" fontAlgn="b"/>
                      <a:r>
                        <a:rPr lang="en-IN" sz="1800" b="0" i="0" u="none" strike="noStrike" dirty="0">
                          <a:solidFill>
                            <a:schemeClr val="bg1"/>
                          </a:solidFill>
                          <a:effectLst/>
                          <a:latin typeface="Trebuchet MS" panose="020B0603020202020204" pitchFamily="34" charset="0"/>
                        </a:rPr>
                        <a:t>With UPR @1/365</a:t>
                      </a:r>
                    </a:p>
                  </a:txBody>
                  <a:tcPr marL="6350" marR="6350" marT="6350" marB="0" anchor="b"/>
                </a:tc>
                <a:tc>
                  <a:txBody>
                    <a:bodyPr/>
                    <a:lstStyle/>
                    <a:p>
                      <a:pPr algn="l" fontAlgn="b"/>
                      <a:r>
                        <a:rPr lang="en-IN" sz="1800" b="0" i="0" u="none" strike="noStrike" dirty="0">
                          <a:solidFill>
                            <a:schemeClr val="bg1"/>
                          </a:solidFill>
                          <a:effectLst/>
                          <a:latin typeface="Trebuchet MS" panose="020B0603020202020204" pitchFamily="34" charset="0"/>
                        </a:rPr>
                        <a:t>With UPR @ 50%</a:t>
                      </a:r>
                    </a:p>
                  </a:txBody>
                  <a:tcPr marL="6350" marR="6350" marT="6350" marB="0" anchor="b"/>
                </a:tc>
                <a:extLst>
                  <a:ext uri="{0D108BD9-81ED-4DB2-BD59-A6C34878D82A}">
                    <a16:rowId xmlns:a16="http://schemas.microsoft.com/office/drawing/2014/main" val="814312326"/>
                  </a:ext>
                </a:extLst>
              </a:tr>
              <a:tr h="370840">
                <a:tc>
                  <a:txBody>
                    <a:bodyPr/>
                    <a:lstStyle/>
                    <a:p>
                      <a:pPr algn="l" fontAlgn="b"/>
                      <a:r>
                        <a:rPr lang="en-IN" sz="1800" b="0" i="0" u="none" strike="noStrike" dirty="0">
                          <a:solidFill>
                            <a:srgbClr val="000000"/>
                          </a:solidFill>
                          <a:effectLst/>
                          <a:latin typeface="Trebuchet MS" panose="020B0603020202020204" pitchFamily="34" charset="0"/>
                        </a:rPr>
                        <a:t>NWP</a:t>
                      </a:r>
                    </a:p>
                  </a:txBody>
                  <a:tcPr marL="6350" marR="6350" marT="6350" marB="0" anchor="b"/>
                </a:tc>
                <a:tc>
                  <a:txBody>
                    <a:bodyPr/>
                    <a:lstStyle/>
                    <a:p>
                      <a:pPr algn="ctr" fontAlgn="b"/>
                      <a:r>
                        <a:rPr lang="en-IN" sz="1800" b="0" i="0" u="none" strike="noStrike" dirty="0">
                          <a:solidFill>
                            <a:srgbClr val="000000"/>
                          </a:solidFill>
                          <a:effectLst/>
                          <a:latin typeface="Trebuchet MS" panose="020B0603020202020204" pitchFamily="34" charset="0"/>
                        </a:rPr>
                        <a:t>614</a:t>
                      </a:r>
                    </a:p>
                  </a:txBody>
                  <a:tcPr marL="6350" marR="6350" marT="6350" marB="0" anchor="b"/>
                </a:tc>
                <a:tc>
                  <a:txBody>
                    <a:bodyPr/>
                    <a:lstStyle/>
                    <a:p>
                      <a:pPr algn="ctr" fontAlgn="b"/>
                      <a:r>
                        <a:rPr lang="en-IN" sz="1800" b="0" i="0" u="none" strike="noStrike" dirty="0">
                          <a:solidFill>
                            <a:srgbClr val="000000"/>
                          </a:solidFill>
                          <a:effectLst/>
                          <a:latin typeface="Trebuchet MS" panose="020B0603020202020204" pitchFamily="34" charset="0"/>
                        </a:rPr>
                        <a:t>614</a:t>
                      </a:r>
                    </a:p>
                  </a:txBody>
                  <a:tcPr marL="6350" marR="6350" marT="6350" marB="0" anchor="b"/>
                </a:tc>
                <a:extLst>
                  <a:ext uri="{0D108BD9-81ED-4DB2-BD59-A6C34878D82A}">
                    <a16:rowId xmlns:a16="http://schemas.microsoft.com/office/drawing/2014/main" val="597508228"/>
                  </a:ext>
                </a:extLst>
              </a:tr>
              <a:tr h="370840">
                <a:tc>
                  <a:txBody>
                    <a:bodyPr/>
                    <a:lstStyle/>
                    <a:p>
                      <a:pPr algn="l" fontAlgn="b"/>
                      <a:r>
                        <a:rPr lang="en-IN" sz="1800" b="0" i="0" u="none" strike="noStrike" dirty="0">
                          <a:solidFill>
                            <a:srgbClr val="000000"/>
                          </a:solidFill>
                          <a:effectLst/>
                          <a:latin typeface="Trebuchet MS" panose="020B0603020202020204" pitchFamily="34" charset="0"/>
                        </a:rPr>
                        <a:t>UPR</a:t>
                      </a:r>
                    </a:p>
                  </a:txBody>
                  <a:tcPr marL="6350" marR="6350" marT="6350" marB="0" anchor="b"/>
                </a:tc>
                <a:tc>
                  <a:txBody>
                    <a:bodyPr/>
                    <a:lstStyle/>
                    <a:p>
                      <a:pPr algn="ctr" fontAlgn="b"/>
                      <a:r>
                        <a:rPr lang="en-IN" sz="1800" b="0" i="0" u="none" strike="noStrike" dirty="0">
                          <a:solidFill>
                            <a:srgbClr val="000000"/>
                          </a:solidFill>
                          <a:effectLst/>
                          <a:latin typeface="Trebuchet MS" panose="020B0603020202020204" pitchFamily="34" charset="0"/>
                        </a:rPr>
                        <a:t>340</a:t>
                      </a:r>
                    </a:p>
                  </a:txBody>
                  <a:tcPr marL="6350" marR="6350" marT="6350" marB="0" anchor="b"/>
                </a:tc>
                <a:tc>
                  <a:txBody>
                    <a:bodyPr/>
                    <a:lstStyle/>
                    <a:p>
                      <a:pPr algn="ctr" fontAlgn="b"/>
                      <a:r>
                        <a:rPr lang="en-IN" sz="1800" b="0" i="0" u="none" strike="noStrike" dirty="0">
                          <a:solidFill>
                            <a:srgbClr val="000000"/>
                          </a:solidFill>
                          <a:effectLst/>
                          <a:latin typeface="Trebuchet MS" panose="020B0603020202020204" pitchFamily="34" charset="0"/>
                        </a:rPr>
                        <a:t>307</a:t>
                      </a:r>
                    </a:p>
                  </a:txBody>
                  <a:tcPr marL="6350" marR="6350" marT="6350" marB="0" anchor="b"/>
                </a:tc>
                <a:extLst>
                  <a:ext uri="{0D108BD9-81ED-4DB2-BD59-A6C34878D82A}">
                    <a16:rowId xmlns:a16="http://schemas.microsoft.com/office/drawing/2014/main" val="3146824208"/>
                  </a:ext>
                </a:extLst>
              </a:tr>
              <a:tr h="370840">
                <a:tc>
                  <a:txBody>
                    <a:bodyPr/>
                    <a:lstStyle/>
                    <a:p>
                      <a:pPr algn="l" fontAlgn="b"/>
                      <a:r>
                        <a:rPr lang="en-IN" sz="1800" b="0" i="0" u="none" strike="noStrike" dirty="0">
                          <a:solidFill>
                            <a:srgbClr val="000000"/>
                          </a:solidFill>
                          <a:effectLst/>
                          <a:latin typeface="Trebuchet MS" panose="020B0603020202020204" pitchFamily="34" charset="0"/>
                        </a:rPr>
                        <a:t>UPR/NWP</a:t>
                      </a:r>
                    </a:p>
                  </a:txBody>
                  <a:tcPr marL="6350" marR="6350" marT="6350" marB="0" anchor="b"/>
                </a:tc>
                <a:tc>
                  <a:txBody>
                    <a:bodyPr/>
                    <a:lstStyle/>
                    <a:p>
                      <a:pPr algn="ctr" fontAlgn="b"/>
                      <a:r>
                        <a:rPr lang="en-IN" sz="1800" b="0" i="0" u="none" strike="noStrike" dirty="0">
                          <a:solidFill>
                            <a:srgbClr val="000000"/>
                          </a:solidFill>
                          <a:effectLst/>
                          <a:latin typeface="Trebuchet MS" panose="020B0603020202020204" pitchFamily="34" charset="0"/>
                        </a:rPr>
                        <a:t>55%</a:t>
                      </a:r>
                    </a:p>
                  </a:txBody>
                  <a:tcPr marL="6350" marR="6350" marT="6350" marB="0" anchor="b"/>
                </a:tc>
                <a:tc>
                  <a:txBody>
                    <a:bodyPr/>
                    <a:lstStyle/>
                    <a:p>
                      <a:pPr algn="ctr" fontAlgn="b"/>
                      <a:r>
                        <a:rPr lang="en-IN" sz="1800" b="0" i="0" u="none" strike="noStrike" dirty="0">
                          <a:solidFill>
                            <a:srgbClr val="000000"/>
                          </a:solidFill>
                          <a:effectLst/>
                          <a:latin typeface="Trebuchet MS" panose="020B0603020202020204" pitchFamily="34" charset="0"/>
                        </a:rPr>
                        <a:t>50%</a:t>
                      </a:r>
                    </a:p>
                  </a:txBody>
                  <a:tcPr marL="6350" marR="6350" marT="6350" marB="0" anchor="b"/>
                </a:tc>
                <a:extLst>
                  <a:ext uri="{0D108BD9-81ED-4DB2-BD59-A6C34878D82A}">
                    <a16:rowId xmlns:a16="http://schemas.microsoft.com/office/drawing/2014/main" val="2581642148"/>
                  </a:ext>
                </a:extLst>
              </a:tr>
              <a:tr h="370840">
                <a:tc>
                  <a:txBody>
                    <a:bodyPr/>
                    <a:lstStyle/>
                    <a:p>
                      <a:pPr algn="l" fontAlgn="b"/>
                      <a:r>
                        <a:rPr lang="en-IN" sz="1800" b="0" i="0" u="none" strike="noStrike" dirty="0">
                          <a:solidFill>
                            <a:srgbClr val="000000"/>
                          </a:solidFill>
                          <a:effectLst/>
                          <a:latin typeface="Trebuchet MS" panose="020B0603020202020204" pitchFamily="34" charset="0"/>
                        </a:rPr>
                        <a:t> </a:t>
                      </a:r>
                    </a:p>
                  </a:txBody>
                  <a:tcPr marL="6350" marR="6350" marT="6350" marB="0" anchor="b"/>
                </a:tc>
                <a:tc>
                  <a:txBody>
                    <a:bodyPr/>
                    <a:lstStyle/>
                    <a:p>
                      <a:pPr algn="ctr" fontAlgn="b"/>
                      <a:r>
                        <a:rPr lang="en-IN" sz="1800" b="0" i="0" u="none" strike="noStrike" dirty="0">
                          <a:solidFill>
                            <a:srgbClr val="000000"/>
                          </a:solidFill>
                          <a:effectLst/>
                          <a:latin typeface="Trebuchet MS" panose="020B0603020202020204" pitchFamily="34" charset="0"/>
                        </a:rPr>
                        <a:t> </a:t>
                      </a:r>
                    </a:p>
                  </a:txBody>
                  <a:tcPr marL="6350" marR="6350" marT="6350" marB="0" anchor="b"/>
                </a:tc>
                <a:tc>
                  <a:txBody>
                    <a:bodyPr/>
                    <a:lstStyle/>
                    <a:p>
                      <a:pPr algn="ctr" fontAlgn="b"/>
                      <a:r>
                        <a:rPr lang="en-IN" sz="1800" b="0" i="0" u="none" strike="noStrike" dirty="0">
                          <a:solidFill>
                            <a:srgbClr val="000000"/>
                          </a:solidFill>
                          <a:effectLst/>
                          <a:latin typeface="Trebuchet MS" panose="020B0603020202020204" pitchFamily="34" charset="0"/>
                        </a:rPr>
                        <a:t> </a:t>
                      </a:r>
                    </a:p>
                  </a:txBody>
                  <a:tcPr marL="6350" marR="6350" marT="6350" marB="0" anchor="b"/>
                </a:tc>
                <a:extLst>
                  <a:ext uri="{0D108BD9-81ED-4DB2-BD59-A6C34878D82A}">
                    <a16:rowId xmlns:a16="http://schemas.microsoft.com/office/drawing/2014/main" val="1615707039"/>
                  </a:ext>
                </a:extLst>
              </a:tr>
              <a:tr h="370840">
                <a:tc>
                  <a:txBody>
                    <a:bodyPr/>
                    <a:lstStyle/>
                    <a:p>
                      <a:pPr algn="l" fontAlgn="b"/>
                      <a:r>
                        <a:rPr lang="en-IN" sz="1800" b="0" i="0" u="none" strike="noStrike" dirty="0">
                          <a:solidFill>
                            <a:srgbClr val="000000"/>
                          </a:solidFill>
                          <a:effectLst/>
                          <a:latin typeface="Trebuchet MS" panose="020B0603020202020204" pitchFamily="34" charset="0"/>
                        </a:rPr>
                        <a:t>RSM</a:t>
                      </a:r>
                    </a:p>
                  </a:txBody>
                  <a:tcPr marL="6350" marR="6350" marT="6350" marB="0" anchor="b"/>
                </a:tc>
                <a:tc>
                  <a:txBody>
                    <a:bodyPr/>
                    <a:lstStyle/>
                    <a:p>
                      <a:pPr algn="ctr" fontAlgn="b"/>
                      <a:r>
                        <a:rPr lang="en-IN" sz="1800" b="0" i="0" u="none" strike="noStrike" dirty="0">
                          <a:solidFill>
                            <a:srgbClr val="000000"/>
                          </a:solidFill>
                          <a:effectLst/>
                          <a:latin typeface="Trebuchet MS" panose="020B0603020202020204" pitchFamily="34" charset="0"/>
                        </a:rPr>
                        <a:t>129 </a:t>
                      </a:r>
                    </a:p>
                  </a:txBody>
                  <a:tcPr marL="6350" marR="6350" marT="6350" marB="0" anchor="b"/>
                </a:tc>
                <a:tc>
                  <a:txBody>
                    <a:bodyPr/>
                    <a:lstStyle/>
                    <a:p>
                      <a:pPr algn="ctr" fontAlgn="b"/>
                      <a:r>
                        <a:rPr lang="en-IN" sz="1800" b="0" i="0" u="none" strike="noStrike" dirty="0">
                          <a:solidFill>
                            <a:srgbClr val="000000"/>
                          </a:solidFill>
                          <a:effectLst/>
                          <a:latin typeface="Trebuchet MS" panose="020B0603020202020204" pitchFamily="34" charset="0"/>
                        </a:rPr>
                        <a:t>129 </a:t>
                      </a:r>
                    </a:p>
                  </a:txBody>
                  <a:tcPr marL="6350" marR="6350" marT="6350" marB="0" anchor="b"/>
                </a:tc>
                <a:extLst>
                  <a:ext uri="{0D108BD9-81ED-4DB2-BD59-A6C34878D82A}">
                    <a16:rowId xmlns:a16="http://schemas.microsoft.com/office/drawing/2014/main" val="1536850696"/>
                  </a:ext>
                </a:extLst>
              </a:tr>
              <a:tr h="370840">
                <a:tc>
                  <a:txBody>
                    <a:bodyPr/>
                    <a:lstStyle/>
                    <a:p>
                      <a:pPr algn="l" fontAlgn="b"/>
                      <a:r>
                        <a:rPr lang="en-IN" sz="1800" b="0" i="0" u="none" strike="noStrike" dirty="0">
                          <a:solidFill>
                            <a:srgbClr val="000000"/>
                          </a:solidFill>
                          <a:effectLst/>
                          <a:latin typeface="Trebuchet MS" panose="020B0603020202020204" pitchFamily="34" charset="0"/>
                        </a:rPr>
                        <a:t>ASM</a:t>
                      </a:r>
                    </a:p>
                  </a:txBody>
                  <a:tcPr marL="6350" marR="6350" marT="6350" marB="0" anchor="b"/>
                </a:tc>
                <a:tc>
                  <a:txBody>
                    <a:bodyPr/>
                    <a:lstStyle/>
                    <a:p>
                      <a:pPr algn="ctr" fontAlgn="b"/>
                      <a:r>
                        <a:rPr lang="en-IN" sz="1800" b="0" i="0" u="none" strike="noStrike" dirty="0">
                          <a:solidFill>
                            <a:srgbClr val="000000"/>
                          </a:solidFill>
                          <a:effectLst/>
                          <a:latin typeface="Trebuchet MS" panose="020B0603020202020204" pitchFamily="34" charset="0"/>
                        </a:rPr>
                        <a:t>247 </a:t>
                      </a:r>
                    </a:p>
                  </a:txBody>
                  <a:tcPr marL="6350" marR="6350" marT="6350" marB="0" anchor="b"/>
                </a:tc>
                <a:tc>
                  <a:txBody>
                    <a:bodyPr/>
                    <a:lstStyle/>
                    <a:p>
                      <a:pPr algn="ctr" fontAlgn="b"/>
                      <a:r>
                        <a:rPr lang="en-IN" sz="1800" b="0" i="0" u="none" strike="noStrike" dirty="0">
                          <a:solidFill>
                            <a:srgbClr val="000000"/>
                          </a:solidFill>
                          <a:effectLst/>
                          <a:latin typeface="Trebuchet MS" panose="020B0603020202020204" pitchFamily="34" charset="0"/>
                        </a:rPr>
                        <a:t>280 </a:t>
                      </a:r>
                    </a:p>
                  </a:txBody>
                  <a:tcPr marL="6350" marR="6350" marT="6350" marB="0" anchor="b"/>
                </a:tc>
                <a:extLst>
                  <a:ext uri="{0D108BD9-81ED-4DB2-BD59-A6C34878D82A}">
                    <a16:rowId xmlns:a16="http://schemas.microsoft.com/office/drawing/2014/main" val="2652927105"/>
                  </a:ext>
                </a:extLst>
              </a:tr>
              <a:tr h="370840">
                <a:tc>
                  <a:txBody>
                    <a:bodyPr/>
                    <a:lstStyle/>
                    <a:p>
                      <a:pPr algn="l" fontAlgn="b"/>
                      <a:r>
                        <a:rPr lang="en-IN" sz="1800" b="0" i="0" u="none" strike="noStrike" dirty="0">
                          <a:solidFill>
                            <a:srgbClr val="000000"/>
                          </a:solidFill>
                          <a:effectLst/>
                          <a:latin typeface="Trebuchet MS" panose="020B0603020202020204" pitchFamily="34" charset="0"/>
                        </a:rPr>
                        <a:t>Solvency</a:t>
                      </a:r>
                    </a:p>
                  </a:txBody>
                  <a:tcPr marL="6350" marR="6350" marT="6350" marB="0" anchor="b"/>
                </a:tc>
                <a:tc>
                  <a:txBody>
                    <a:bodyPr/>
                    <a:lstStyle/>
                    <a:p>
                      <a:pPr algn="ctr" fontAlgn="b"/>
                      <a:r>
                        <a:rPr lang="en-IN" sz="1800" b="0" i="0" u="none" strike="noStrike" dirty="0">
                          <a:solidFill>
                            <a:srgbClr val="000000"/>
                          </a:solidFill>
                          <a:effectLst/>
                          <a:latin typeface="Trebuchet MS" panose="020B0603020202020204" pitchFamily="34" charset="0"/>
                        </a:rPr>
                        <a:t>191%</a:t>
                      </a:r>
                    </a:p>
                  </a:txBody>
                  <a:tcPr marL="6350" marR="6350" marT="6350" marB="0" anchor="b"/>
                </a:tc>
                <a:tc>
                  <a:txBody>
                    <a:bodyPr/>
                    <a:lstStyle/>
                    <a:p>
                      <a:pPr algn="ctr" fontAlgn="b"/>
                      <a:r>
                        <a:rPr lang="en-IN" sz="1800" b="0" i="0" u="none" strike="noStrike" dirty="0">
                          <a:solidFill>
                            <a:srgbClr val="000000"/>
                          </a:solidFill>
                          <a:effectLst/>
                          <a:latin typeface="Trebuchet MS" panose="020B0603020202020204" pitchFamily="34" charset="0"/>
                        </a:rPr>
                        <a:t>217%</a:t>
                      </a:r>
                    </a:p>
                  </a:txBody>
                  <a:tcPr marL="6350" marR="6350" marT="6350" marB="0" anchor="b"/>
                </a:tc>
                <a:extLst>
                  <a:ext uri="{0D108BD9-81ED-4DB2-BD59-A6C34878D82A}">
                    <a16:rowId xmlns:a16="http://schemas.microsoft.com/office/drawing/2014/main" val="2667255635"/>
                  </a:ext>
                </a:extLst>
              </a:tr>
            </a:tbl>
          </a:graphicData>
        </a:graphic>
      </p:graphicFrame>
      <p:sp>
        <p:nvSpPr>
          <p:cNvPr id="7" name="TextBox 6">
            <a:extLst>
              <a:ext uri="{FF2B5EF4-FFF2-40B4-BE49-F238E27FC236}">
                <a16:creationId xmlns:a16="http://schemas.microsoft.com/office/drawing/2014/main" id="{8FC40333-6810-4698-BF40-17E42C720323}"/>
              </a:ext>
            </a:extLst>
          </p:cNvPr>
          <p:cNvSpPr txBox="1"/>
          <p:nvPr/>
        </p:nvSpPr>
        <p:spPr>
          <a:xfrm flipH="1">
            <a:off x="8077200" y="1328281"/>
            <a:ext cx="248158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a:ln>
                  <a:noFill/>
                </a:ln>
                <a:solidFill>
                  <a:srgbClr val="000000"/>
                </a:solidFill>
                <a:effectLst/>
                <a:uLnTx/>
                <a:uFillTx/>
                <a:latin typeface="Trebuchet MS" panose="020B0603020202020204" pitchFamily="34" charset="0"/>
              </a:rPr>
              <a:t>Amounts in INR Crores</a:t>
            </a:r>
          </a:p>
        </p:txBody>
      </p:sp>
      <p:sp>
        <p:nvSpPr>
          <p:cNvPr id="8" name="TextBox 7">
            <a:extLst>
              <a:ext uri="{FF2B5EF4-FFF2-40B4-BE49-F238E27FC236}">
                <a16:creationId xmlns:a16="http://schemas.microsoft.com/office/drawing/2014/main" id="{BB244229-1A47-4F5B-B881-E5C23B0A22AB}"/>
              </a:ext>
            </a:extLst>
          </p:cNvPr>
          <p:cNvSpPr txBox="1"/>
          <p:nvPr/>
        </p:nvSpPr>
        <p:spPr>
          <a:xfrm>
            <a:off x="2057400" y="4670660"/>
            <a:ext cx="8839200"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800" b="0" i="0" u="none" strike="noStrike" kern="1200" cap="none" spc="0" normalizeH="0" baseline="0" noProof="0" dirty="0">
                <a:ln>
                  <a:noFill/>
                </a:ln>
                <a:solidFill>
                  <a:srgbClr val="000000"/>
                </a:solidFill>
                <a:effectLst/>
                <a:uLnTx/>
                <a:uFillTx/>
                <a:latin typeface="Trebuchet MS" panose="020B0603020202020204" pitchFamily="34" charset="0"/>
              </a:rPr>
              <a:t>The above values are shown for illustration only. It shows the impact on solvency when a company transitions from 1/365</a:t>
            </a:r>
            <a:r>
              <a:rPr kumimoji="0" lang="en-IN" sz="1800" b="0" i="0" u="none" strike="noStrike" kern="1200" cap="none" spc="0" normalizeH="0" baseline="30000" noProof="0" dirty="0">
                <a:ln>
                  <a:noFill/>
                </a:ln>
                <a:solidFill>
                  <a:srgbClr val="000000"/>
                </a:solidFill>
                <a:effectLst/>
                <a:uLnTx/>
                <a:uFillTx/>
                <a:latin typeface="Trebuchet MS" panose="020B0603020202020204" pitchFamily="34" charset="0"/>
              </a:rPr>
              <a:t>th</a:t>
            </a:r>
            <a:r>
              <a:rPr kumimoji="0" lang="en-IN" sz="1800" b="0" i="0" u="none" strike="noStrike" kern="1200" cap="none" spc="0" normalizeH="0" baseline="0" noProof="0" dirty="0">
                <a:ln>
                  <a:noFill/>
                </a:ln>
                <a:solidFill>
                  <a:srgbClr val="000000"/>
                </a:solidFill>
                <a:effectLst/>
                <a:uLnTx/>
                <a:uFillTx/>
                <a:latin typeface="Trebuchet MS" panose="020B0603020202020204" pitchFamily="34" charset="0"/>
              </a:rPr>
              <a:t> UPR approach (assumed UPR/NWP ~55%) to 50%  UPR approach. The solvency ratio shows increase from 191% to 217%.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solidFill>
                <a:srgbClr val="000000"/>
              </a:solidFill>
              <a:latin typeface="Trebuchet MS" panose="020B0603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srgbClr val="000000"/>
              </a:solidFill>
              <a:effectLst/>
              <a:uLnTx/>
              <a:uFillTx/>
              <a:latin typeface="Trebuchet MS" panose="020B0603020202020204" pitchFamily="34" charset="0"/>
            </a:endParaRPr>
          </a:p>
        </p:txBody>
      </p:sp>
    </p:spTree>
    <p:extLst>
      <p:ext uri="{BB962C8B-B14F-4D97-AF65-F5344CB8AC3E}">
        <p14:creationId xmlns:p14="http://schemas.microsoft.com/office/powerpoint/2010/main" val="2939463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097180" name="Picture 1"/>
          <p:cNvPicPr>
            <a:picLocks noChangeAspect="1"/>
          </p:cNvPicPr>
          <p:nvPr/>
        </p:nvPicPr>
        <p:blipFill>
          <a:blip r:embed="rId4" cstate="print"/>
          <a:stretch>
            <a:fillRect/>
          </a:stretch>
        </p:blipFill>
        <p:spPr>
          <a:xfrm>
            <a:off x="10972800" y="152400"/>
            <a:ext cx="1085347" cy="1093347"/>
          </a:xfrm>
          <a:prstGeom prst="rect">
            <a:avLst/>
          </a:prstGeom>
          <a:blipFill dpi="0" rotWithShape="1">
            <a:blip r:embed="rId5"/>
            <a:srcRect/>
            <a:stretch>
              <a:fillRect/>
            </a:stretch>
          </a:blipFill>
        </p:spPr>
      </p:pic>
      <p:sp>
        <p:nvSpPr>
          <p:cNvPr id="1048747" name="Rectangle 2"/>
          <p:cNvSpPr txBox="1">
            <a:spLocks noChangeArrowheads="1"/>
          </p:cNvSpPr>
          <p:nvPr/>
        </p:nvSpPr>
        <p:spPr>
          <a:xfrm>
            <a:off x="2880246" y="463109"/>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pPr>
            <a:r>
              <a:rPr kumimoji="0" lang="en-US" altLang="en-US" sz="44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Agenda</a:t>
            </a:r>
          </a:p>
        </p:txBody>
      </p:sp>
      <p:sp>
        <p:nvSpPr>
          <p:cNvPr id="1048748" name="Rectangle 3"/>
          <p:cNvSpPr txBox="1">
            <a:spLocks noChangeArrowheads="1"/>
          </p:cNvSpPr>
          <p:nvPr/>
        </p:nvSpPr>
        <p:spPr>
          <a:xfrm>
            <a:off x="2933700" y="1610872"/>
            <a:ext cx="7505700" cy="3570728"/>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pPr>
            <a:r>
              <a:rPr kumimoji="0" lang="en-GB" sz="2400" b="0" i="0" u="none" strike="noStrike" kern="1200" cap="none" spc="0" normalizeH="0" baseline="0" noProof="0" dirty="0">
                <a:ln>
                  <a:noFill/>
                </a:ln>
                <a:solidFill>
                  <a:srgbClr val="FFFFFF">
                    <a:lumMod val="85000"/>
                  </a:srgbClr>
                </a:solidFill>
                <a:effectLst/>
                <a:uLnTx/>
                <a:uFillTx/>
                <a:latin typeface="Trebuchet MS" panose="020B0603020202020204" pitchFamily="34" charset="0"/>
                <a:ea typeface="Calibri" panose="020F0502020204030204" pitchFamily="34" charset="0"/>
                <a:cs typeface="+mn-cs"/>
              </a:rPr>
              <a:t>UPR – background and change in method of accounting</a:t>
            </a:r>
          </a:p>
          <a:p>
            <a:pPr marL="342900" marR="0" lvl="0" indent="-342900" algn="l" defTabSz="914400" rtl="0" eaLnBrk="0" fontAlgn="base" latinLnBrk="0" hangingPunct="0">
              <a:lnSpc>
                <a:spcPct val="100000"/>
              </a:lnSpc>
              <a:spcBef>
                <a:spcPct val="20000"/>
              </a:spcBef>
              <a:spcAft>
                <a:spcPct val="0"/>
              </a:spcAft>
              <a:buClrTx/>
              <a:buSzTx/>
              <a:buFontTx/>
              <a:buChar char="•"/>
            </a:pPr>
            <a:r>
              <a:rPr kumimoji="0" lang="en-GB" sz="2400" b="0" i="0" u="none" strike="noStrike" kern="1200" cap="none" spc="0" normalizeH="0" baseline="0" noProof="0" dirty="0">
                <a:ln>
                  <a:noFill/>
                </a:ln>
                <a:solidFill>
                  <a:srgbClr val="FFFFFF">
                    <a:lumMod val="85000"/>
                  </a:srgbClr>
                </a:solidFill>
                <a:effectLst/>
                <a:uLnTx/>
                <a:uFillTx/>
                <a:latin typeface="Trebuchet MS" panose="020B0603020202020204" pitchFamily="34" charset="0"/>
                <a:ea typeface="+mn-ea"/>
                <a:cs typeface="+mn-cs"/>
              </a:rPr>
              <a:t>Impact on motor business</a:t>
            </a:r>
          </a:p>
          <a:p>
            <a:pPr marL="342900" marR="0" lvl="0" indent="-342900" algn="l" defTabSz="914400" rtl="0" eaLnBrk="0" fontAlgn="base" latinLnBrk="0" hangingPunct="0">
              <a:lnSpc>
                <a:spcPct val="100000"/>
              </a:lnSpc>
              <a:spcBef>
                <a:spcPct val="20000"/>
              </a:spcBef>
              <a:spcAft>
                <a:spcPct val="0"/>
              </a:spcAft>
              <a:buClrTx/>
              <a:buSzTx/>
              <a:buFontTx/>
              <a:buChar char="•"/>
            </a:pPr>
            <a:r>
              <a:rPr kumimoji="0" lang="en-GB" sz="2400" b="0" i="0" u="none" strike="noStrike" kern="1200" cap="none" spc="0" normalizeH="0" baseline="0" noProof="0" dirty="0">
                <a:ln>
                  <a:noFill/>
                </a:ln>
                <a:solidFill>
                  <a:srgbClr val="FFFFFF">
                    <a:lumMod val="85000"/>
                  </a:srgbClr>
                </a:solidFill>
                <a:effectLst/>
                <a:uLnTx/>
                <a:uFillTx/>
                <a:latin typeface="Trebuchet MS" panose="020B0603020202020204" pitchFamily="34" charset="0"/>
                <a:ea typeface="Calibri" panose="020F0502020204030204" pitchFamily="34" charset="0"/>
                <a:cs typeface="+mn-cs"/>
              </a:rPr>
              <a:t>Impact on property business</a:t>
            </a:r>
          </a:p>
          <a:p>
            <a:pPr marL="342900" marR="0" lvl="0" indent="-342900" algn="l" defTabSz="914400" rtl="0" eaLnBrk="0" fontAlgn="base" latinLnBrk="0" hangingPunct="0">
              <a:lnSpc>
                <a:spcPct val="100000"/>
              </a:lnSpc>
              <a:spcBef>
                <a:spcPct val="20000"/>
              </a:spcBef>
              <a:spcAft>
                <a:spcPct val="0"/>
              </a:spcAft>
              <a:buClrTx/>
              <a:buSzTx/>
              <a:buFontTx/>
              <a:buChar char="•"/>
            </a:pPr>
            <a:r>
              <a:rPr kumimoji="0" lang="en-GB" sz="2400" b="0" i="0" u="none" strike="noStrike" kern="1200" cap="none" spc="0" normalizeH="0" baseline="0" noProof="0" dirty="0">
                <a:ln>
                  <a:noFill/>
                </a:ln>
                <a:solidFill>
                  <a:srgbClr val="FFFFFF">
                    <a:lumMod val="85000"/>
                  </a:srgbClr>
                </a:solidFill>
                <a:effectLst/>
                <a:uLnTx/>
                <a:uFillTx/>
                <a:latin typeface="Trebuchet MS" panose="020B0603020202020204" pitchFamily="34" charset="0"/>
                <a:ea typeface="+mn-ea"/>
                <a:cs typeface="+mn-cs"/>
              </a:rPr>
              <a:t>Impact on health business</a:t>
            </a:r>
          </a:p>
          <a:p>
            <a:r>
              <a:rPr lang="en-GB" sz="2400" dirty="0">
                <a:solidFill>
                  <a:srgbClr val="FFFFFF">
                    <a:lumMod val="85000"/>
                  </a:srgbClr>
                </a:solidFill>
                <a:latin typeface="Trebuchet MS" panose="020B0603020202020204" pitchFamily="34" charset="0"/>
              </a:rPr>
              <a:t>Impact on solvency</a:t>
            </a:r>
          </a:p>
          <a:p>
            <a:pPr marL="342900" marR="0" lvl="0" indent="-342900" algn="l" defTabSz="914400" rtl="0" eaLnBrk="0" fontAlgn="base" latinLnBrk="0" hangingPunct="0">
              <a:lnSpc>
                <a:spcPct val="100000"/>
              </a:lnSpc>
              <a:spcBef>
                <a:spcPct val="20000"/>
              </a:spcBef>
              <a:spcAft>
                <a:spcPct val="0"/>
              </a:spcAft>
              <a:buClrTx/>
              <a:buSzTx/>
              <a:buFontTx/>
              <a:buChar char="•"/>
            </a:pPr>
            <a:r>
              <a:rPr kumimoji="0" lang="en-GB" sz="2400" b="0" i="0" u="none" strike="noStrike" kern="1200" cap="none" spc="0" normalizeH="0" baseline="0" noProof="0" dirty="0">
                <a:ln>
                  <a:noFill/>
                </a:ln>
                <a:effectLst/>
                <a:uLnTx/>
                <a:uFillTx/>
                <a:latin typeface="Trebuchet MS" panose="020B0603020202020204" pitchFamily="34" charset="0"/>
                <a:ea typeface="Calibri" panose="020F0502020204030204" pitchFamily="34" charset="0"/>
                <a:cs typeface="+mn-cs"/>
              </a:rPr>
              <a:t>Conclusion</a:t>
            </a:r>
          </a:p>
          <a:p>
            <a:pPr marL="342900" marR="0" lvl="0" indent="-342900" algn="l" defTabSz="914400" rtl="0" eaLnBrk="0" fontAlgn="base" latinLnBrk="0" hangingPunct="0">
              <a:lnSpc>
                <a:spcPct val="100000"/>
              </a:lnSpc>
              <a:spcBef>
                <a:spcPct val="20000"/>
              </a:spcBef>
              <a:spcAft>
                <a:spcPct val="0"/>
              </a:spcAft>
              <a:buClrTx/>
              <a:buSzTx/>
              <a:buFontTx/>
              <a:buChar char="•"/>
            </a:pPr>
            <a:endParaRPr kumimoji="0" lang="en-GB" sz="24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pPr>
            <a:endParaRPr kumimoji="0" lang="en-US" altLang="en-US" sz="17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1048749" name="Footer Placeholder 4"/>
          <p:cNvSpPr txBox="1"/>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pPr>
            <a:r>
              <a:rPr kumimoji="0" lang="en-US" sz="1800" b="0" i="0" u="none" strike="noStrike" kern="1200" cap="none" spc="0" normalizeH="0" baseline="0" noProof="0" dirty="0">
                <a:ln>
                  <a:noFill/>
                </a:ln>
                <a:solidFill>
                  <a:srgbClr val="000000"/>
                </a:solidFill>
                <a:effectLst/>
                <a:uLnTx/>
                <a:uFillTx/>
                <a:latin typeface="Times New Roman"/>
              </a:rPr>
              <a:t>www.actuariesindia.org</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2" name="Picture 1">
            <a:extLst>
              <a:ext uri="{FF2B5EF4-FFF2-40B4-BE49-F238E27FC236}">
                <a16:creationId xmlns:a16="http://schemas.microsoft.com/office/drawing/2014/main" id="{4B6A244C-C07A-4F59-A009-511D96CAA58C}"/>
              </a:ext>
            </a:extLst>
          </p:cNvPr>
          <p:cNvPicPr>
            <a:picLocks noChangeAspect="1"/>
          </p:cNvPicPr>
          <p:nvPr/>
        </p:nvPicPr>
        <p:blipFill>
          <a:blip r:embed="rId4" cstate="print"/>
          <a:stretch>
            <a:fillRect/>
          </a:stretch>
        </p:blipFill>
        <p:spPr>
          <a:xfrm>
            <a:off x="10972800" y="152400"/>
            <a:ext cx="1085347" cy="1093347"/>
          </a:xfrm>
          <a:prstGeom prst="rect">
            <a:avLst/>
          </a:prstGeom>
          <a:blipFill dpi="0" rotWithShape="1">
            <a:blip r:embed="rId5"/>
            <a:srcRect/>
            <a:stretch>
              <a:fillRect/>
            </a:stretch>
          </a:blipFill>
        </p:spPr>
      </p:pic>
      <p:sp>
        <p:nvSpPr>
          <p:cNvPr id="23" name="Footer Placeholder 4">
            <a:extLst>
              <a:ext uri="{FF2B5EF4-FFF2-40B4-BE49-F238E27FC236}">
                <a16:creationId xmlns:a16="http://schemas.microsoft.com/office/drawing/2014/main" id="{0B6E4E62-03E3-4A7C-9C9B-ECB560485D64}"/>
              </a:ext>
            </a:extLst>
          </p:cNvPr>
          <p:cNvSpPr txBox="1"/>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pPr>
            <a:r>
              <a:rPr kumimoji="0" lang="en-US" sz="1800" b="0" i="0" u="none" strike="noStrike" kern="1200" cap="none" spc="0" normalizeH="0" baseline="0" noProof="0" dirty="0">
                <a:ln>
                  <a:noFill/>
                </a:ln>
                <a:solidFill>
                  <a:srgbClr val="000000"/>
                </a:solidFill>
                <a:effectLst/>
                <a:uLnTx/>
                <a:uFillTx/>
              </a:rPr>
              <a:t>www.actuariesindia.org</a:t>
            </a:r>
          </a:p>
        </p:txBody>
      </p:sp>
      <p:sp>
        <p:nvSpPr>
          <p:cNvPr id="24" name="Rectangle 2">
            <a:extLst>
              <a:ext uri="{FF2B5EF4-FFF2-40B4-BE49-F238E27FC236}">
                <a16:creationId xmlns:a16="http://schemas.microsoft.com/office/drawing/2014/main" id="{4225AD72-F399-407B-926A-09776C955F9B}"/>
              </a:ext>
            </a:extLst>
          </p:cNvPr>
          <p:cNvSpPr txBox="1">
            <a:spLocks noChangeArrowheads="1"/>
          </p:cNvSpPr>
          <p:nvPr/>
        </p:nvSpPr>
        <p:spPr>
          <a:xfrm>
            <a:off x="2880246" y="463109"/>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pPr>
            <a:r>
              <a:rPr kumimoji="0" lang="en-US" altLang="en-US" sz="44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Conclusion</a:t>
            </a:r>
          </a:p>
        </p:txBody>
      </p:sp>
      <p:grpSp>
        <p:nvGrpSpPr>
          <p:cNvPr id="5" name="Group 4">
            <a:extLst>
              <a:ext uri="{FF2B5EF4-FFF2-40B4-BE49-F238E27FC236}">
                <a16:creationId xmlns:a16="http://schemas.microsoft.com/office/drawing/2014/main" id="{BB0F8E2B-ECB6-4A2D-AEBB-919A48FFA1C0}"/>
              </a:ext>
            </a:extLst>
          </p:cNvPr>
          <p:cNvGrpSpPr/>
          <p:nvPr/>
        </p:nvGrpSpPr>
        <p:grpSpPr>
          <a:xfrm>
            <a:off x="2113885" y="1502156"/>
            <a:ext cx="9616893" cy="4746243"/>
            <a:chOff x="2860531" y="1502156"/>
            <a:chExt cx="9616893" cy="4746243"/>
          </a:xfrm>
        </p:grpSpPr>
        <p:sp>
          <p:nvSpPr>
            <p:cNvPr id="59" name="Rectangle: Rounded Corners 58">
              <a:extLst>
                <a:ext uri="{FF2B5EF4-FFF2-40B4-BE49-F238E27FC236}">
                  <a16:creationId xmlns:a16="http://schemas.microsoft.com/office/drawing/2014/main" id="{B55A1CBE-FF4A-4FFF-8A1C-7EB7B63C4957}"/>
                </a:ext>
              </a:extLst>
            </p:cNvPr>
            <p:cNvSpPr/>
            <p:nvPr/>
          </p:nvSpPr>
          <p:spPr>
            <a:xfrm>
              <a:off x="2893566" y="1511334"/>
              <a:ext cx="2252407" cy="560593"/>
            </a:xfrm>
            <a:prstGeom prst="roundRect">
              <a:avLst/>
            </a:prstGeom>
            <a:solidFill>
              <a:schemeClr val="bg1"/>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b="1" dirty="0">
                  <a:solidFill>
                    <a:schemeClr val="tx1"/>
                  </a:solidFill>
                  <a:latin typeface="Trebuchet MS" panose="020B0603020202020204" pitchFamily="34" charset="0"/>
                </a:rPr>
                <a:t>Motor</a:t>
              </a:r>
            </a:p>
          </p:txBody>
        </p:sp>
        <p:sp>
          <p:nvSpPr>
            <p:cNvPr id="60" name="Rectangle: Folded Corner 59">
              <a:extLst>
                <a:ext uri="{FF2B5EF4-FFF2-40B4-BE49-F238E27FC236}">
                  <a16:creationId xmlns:a16="http://schemas.microsoft.com/office/drawing/2014/main" id="{42876354-98FA-4608-8BEC-DA4E5392EA5D}"/>
                </a:ext>
              </a:extLst>
            </p:cNvPr>
            <p:cNvSpPr/>
            <p:nvPr/>
          </p:nvSpPr>
          <p:spPr>
            <a:xfrm>
              <a:off x="2880246" y="2329284"/>
              <a:ext cx="2252407" cy="3919115"/>
            </a:xfrm>
            <a:prstGeom prst="foldedCorner">
              <a:avLst/>
            </a:prstGeom>
            <a:solidFill>
              <a:schemeClr val="bg1">
                <a:lumMod val="85000"/>
              </a:schemeClr>
            </a:solidFill>
          </p:spPr>
          <p:style>
            <a:lnRef idx="2">
              <a:schemeClr val="accent3">
                <a:shade val="50000"/>
              </a:schemeClr>
            </a:lnRef>
            <a:fillRef idx="1">
              <a:schemeClr val="accent3"/>
            </a:fillRef>
            <a:effectRef idx="0">
              <a:schemeClr val="accent3"/>
            </a:effectRef>
            <a:fontRef idx="minor">
              <a:schemeClr val="lt1"/>
            </a:fontRef>
          </p:style>
          <p:txBody>
            <a:bodyPr lIns="45720" rIns="45720" rtlCol="0" anchor="ctr"/>
            <a:lstStyle/>
            <a:p>
              <a:pPr algn="ctr"/>
              <a:endParaRPr lang="en-IN" sz="1200" dirty="0">
                <a:solidFill>
                  <a:schemeClr val="tx1"/>
                </a:solidFill>
                <a:latin typeface="Trebuchet MS" panose="020B0603020202020204" pitchFamily="34" charset="0"/>
              </a:endParaRPr>
            </a:p>
            <a:p>
              <a:pPr marL="171450" indent="-171450">
                <a:buFont typeface="Wingdings" panose="05000000000000000000" pitchFamily="2" charset="2"/>
                <a:buChar char="§"/>
              </a:pPr>
              <a:endParaRPr lang="en-US" sz="1400" dirty="0">
                <a:solidFill>
                  <a:schemeClr val="tx1"/>
                </a:solidFill>
                <a:latin typeface="Trebuchet MS" panose="020B0603020202020204" pitchFamily="34" charset="0"/>
              </a:endParaRPr>
            </a:p>
            <a:p>
              <a:pPr marL="171450" indent="-171450">
                <a:buFont typeface="Wingdings" panose="05000000000000000000" pitchFamily="2" charset="2"/>
                <a:buChar char="§"/>
              </a:pPr>
              <a:r>
                <a:rPr lang="en-US" sz="1400" dirty="0">
                  <a:solidFill>
                    <a:schemeClr val="tx1"/>
                  </a:solidFill>
                  <a:latin typeface="Trebuchet MS" panose="020B0603020202020204" pitchFamily="34" charset="0"/>
                </a:rPr>
                <a:t>As more business is written in the second half of the year, UPR estimated using a  1/365th  basis will be higher than 50% of the written premium</a:t>
              </a:r>
            </a:p>
            <a:p>
              <a:pPr marL="171450" indent="-171450">
                <a:buFont typeface="Wingdings" panose="05000000000000000000" pitchFamily="2" charset="2"/>
                <a:buChar char="§"/>
              </a:pPr>
              <a:r>
                <a:rPr lang="en-US" sz="1400" dirty="0">
                  <a:solidFill>
                    <a:schemeClr val="tx1"/>
                  </a:solidFill>
                  <a:latin typeface="Trebuchet MS" panose="020B0603020202020204" pitchFamily="34" charset="0"/>
                </a:rPr>
                <a:t>Hence, UPR is expected to reduce and earnings are expected to increase</a:t>
              </a:r>
            </a:p>
          </p:txBody>
        </p:sp>
        <p:sp>
          <p:nvSpPr>
            <p:cNvPr id="62" name="Rectangle: Folded Corner 61">
              <a:extLst>
                <a:ext uri="{FF2B5EF4-FFF2-40B4-BE49-F238E27FC236}">
                  <a16:creationId xmlns:a16="http://schemas.microsoft.com/office/drawing/2014/main" id="{99500E0B-A266-450F-9A7B-CD29E74A4A39}"/>
                </a:ext>
              </a:extLst>
            </p:cNvPr>
            <p:cNvSpPr/>
            <p:nvPr/>
          </p:nvSpPr>
          <p:spPr>
            <a:xfrm>
              <a:off x="7776761" y="2329284"/>
              <a:ext cx="2252407" cy="3919114"/>
            </a:xfrm>
            <a:prstGeom prst="foldedCorner">
              <a:avLst/>
            </a:prstGeom>
            <a:solidFill>
              <a:schemeClr val="bg1">
                <a:lumMod val="85000"/>
              </a:schemeClr>
            </a:solidFill>
          </p:spPr>
          <p:style>
            <a:lnRef idx="2">
              <a:schemeClr val="accent3">
                <a:shade val="50000"/>
              </a:schemeClr>
            </a:lnRef>
            <a:fillRef idx="1">
              <a:schemeClr val="accent3"/>
            </a:fillRef>
            <a:effectRef idx="0">
              <a:schemeClr val="accent3"/>
            </a:effectRef>
            <a:fontRef idx="minor">
              <a:schemeClr val="lt1"/>
            </a:fontRef>
          </p:style>
          <p:txBody>
            <a:bodyPr lIns="45720" rIns="45720" rtlCol="0" anchor="ctr"/>
            <a:lstStyle/>
            <a:p>
              <a:pPr marL="171450" indent="-171450">
                <a:buFont typeface="Wingdings" panose="05000000000000000000" pitchFamily="2" charset="2"/>
                <a:buChar char="§"/>
              </a:pPr>
              <a:endParaRPr lang="en-IN" sz="1400" dirty="0">
                <a:solidFill>
                  <a:schemeClr val="tx1"/>
                </a:solidFill>
                <a:latin typeface="Trebuchet MS" panose="020B0603020202020204" pitchFamily="34" charset="0"/>
              </a:endParaRPr>
            </a:p>
            <a:p>
              <a:pPr marL="171450" indent="-171450">
                <a:buFont typeface="Wingdings" panose="05000000000000000000" pitchFamily="2" charset="2"/>
                <a:buChar char="§"/>
              </a:pPr>
              <a:endParaRPr lang="en-IN" sz="1400" dirty="0">
                <a:solidFill>
                  <a:schemeClr val="tx1"/>
                </a:solidFill>
                <a:latin typeface="Trebuchet MS" panose="020B0603020202020204" pitchFamily="34" charset="0"/>
              </a:endParaRPr>
            </a:p>
            <a:p>
              <a:pPr marL="171450" indent="-171450">
                <a:buFont typeface="Wingdings" panose="05000000000000000000" pitchFamily="2" charset="2"/>
                <a:buChar char="§"/>
              </a:pPr>
              <a:endParaRPr lang="en-IN" sz="1400" dirty="0">
                <a:solidFill>
                  <a:schemeClr val="tx1"/>
                </a:solidFill>
                <a:latin typeface="Trebuchet MS" panose="020B0603020202020204" pitchFamily="34" charset="0"/>
              </a:endParaRPr>
            </a:p>
            <a:p>
              <a:pPr marL="171450" indent="-171450">
                <a:buFont typeface="Wingdings" panose="05000000000000000000" pitchFamily="2" charset="2"/>
                <a:buChar char="§"/>
              </a:pPr>
              <a:r>
                <a:rPr lang="en-IN" sz="1400" dirty="0">
                  <a:solidFill>
                    <a:schemeClr val="tx1"/>
                  </a:solidFill>
                  <a:latin typeface="Trebuchet MS" panose="020B0603020202020204" pitchFamily="34" charset="0"/>
                </a:rPr>
                <a:t>Due to past trends indicating approx. 60% of health business is written in last 2 quarters, UPR is expected to reduce and earnings are expected to increase</a:t>
              </a:r>
            </a:p>
            <a:p>
              <a:pPr marL="171450" indent="-171450">
                <a:buFont typeface="Wingdings" panose="05000000000000000000" pitchFamily="2" charset="2"/>
                <a:buChar char="§"/>
              </a:pPr>
              <a:r>
                <a:rPr kumimoji="0" lang="en-US" sz="1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Group Health, Corporate Travel and Personal Accident coverages may have minimal impact</a:t>
              </a:r>
              <a:endParaRPr lang="en-IN" sz="1400" dirty="0">
                <a:solidFill>
                  <a:schemeClr val="tx1"/>
                </a:solidFill>
                <a:latin typeface="Trebuchet MS" panose="020B0603020202020204" pitchFamily="34" charset="0"/>
              </a:endParaRPr>
            </a:p>
            <a:p>
              <a:pPr marL="171450" indent="-171450">
                <a:buFont typeface="Wingdings" panose="05000000000000000000" pitchFamily="2" charset="2"/>
                <a:buChar char="§"/>
              </a:pPr>
              <a:endParaRPr lang="en-IN" sz="1400" b="1" dirty="0">
                <a:solidFill>
                  <a:schemeClr val="tx1"/>
                </a:solidFill>
                <a:latin typeface="Trebuchet MS" panose="020B0603020202020204" pitchFamily="34" charset="0"/>
              </a:endParaRPr>
            </a:p>
            <a:p>
              <a:pPr marL="171450" indent="-171450">
                <a:buFont typeface="Wingdings" panose="05000000000000000000" pitchFamily="2" charset="2"/>
                <a:buChar char="§"/>
              </a:pPr>
              <a:endParaRPr lang="en-IN" sz="1400" b="1" dirty="0">
                <a:solidFill>
                  <a:schemeClr val="tx1"/>
                </a:solidFill>
                <a:latin typeface="Trebuchet MS" panose="020B0603020202020204" pitchFamily="34" charset="0"/>
              </a:endParaRPr>
            </a:p>
          </p:txBody>
        </p:sp>
        <p:sp>
          <p:nvSpPr>
            <p:cNvPr id="63" name="Rectangle: Folded Corner 62">
              <a:extLst>
                <a:ext uri="{FF2B5EF4-FFF2-40B4-BE49-F238E27FC236}">
                  <a16:creationId xmlns:a16="http://schemas.microsoft.com/office/drawing/2014/main" id="{AF065BE5-D487-4EB1-8F85-B1CAFDB5C96C}"/>
                </a:ext>
              </a:extLst>
            </p:cNvPr>
            <p:cNvSpPr/>
            <p:nvPr/>
          </p:nvSpPr>
          <p:spPr>
            <a:xfrm>
              <a:off x="5328503" y="2329285"/>
              <a:ext cx="2252407" cy="3919114"/>
            </a:xfrm>
            <a:prstGeom prst="foldedCorner">
              <a:avLst/>
            </a:prstGeom>
            <a:solidFill>
              <a:schemeClr val="bg1">
                <a:lumMod val="85000"/>
              </a:schemeClr>
            </a:solidFill>
          </p:spPr>
          <p:style>
            <a:lnRef idx="2">
              <a:schemeClr val="accent3">
                <a:shade val="50000"/>
              </a:schemeClr>
            </a:lnRef>
            <a:fillRef idx="1">
              <a:schemeClr val="accent3"/>
            </a:fillRef>
            <a:effectRef idx="0">
              <a:schemeClr val="accent3"/>
            </a:effectRef>
            <a:fontRef idx="minor">
              <a:schemeClr val="lt1"/>
            </a:fontRef>
          </p:style>
          <p:txBody>
            <a:bodyPr lIns="45720" rIns="45720" rtlCol="0" anchor="ctr"/>
            <a:lstStyle/>
            <a:p>
              <a:endParaRPr lang="en-IN" sz="1200" dirty="0">
                <a:solidFill>
                  <a:schemeClr val="tx1"/>
                </a:solidFill>
                <a:latin typeface="Trebuchet MS" panose="020B0603020202020204" pitchFamily="34" charset="0"/>
              </a:endParaRPr>
            </a:p>
            <a:p>
              <a:pPr marL="171450" indent="-171450">
                <a:buFont typeface="Wingdings" panose="05000000000000000000" pitchFamily="2" charset="2"/>
                <a:buChar char="§"/>
              </a:pPr>
              <a:r>
                <a:rPr lang="en-US" sz="1400" dirty="0">
                  <a:solidFill>
                    <a:schemeClr val="tx1"/>
                  </a:solidFill>
                  <a:latin typeface="Trebuchet MS" panose="020B0603020202020204" pitchFamily="34" charset="0"/>
                </a:rPr>
                <a:t>As more business is written in the first half of the year, UPR estimated using a  1/365th  basis will be lower than 50% of the written premium</a:t>
              </a:r>
            </a:p>
          </p:txBody>
        </p:sp>
        <p:sp>
          <p:nvSpPr>
            <p:cNvPr id="65" name="Rectangle: Rounded Corners 64">
              <a:extLst>
                <a:ext uri="{FF2B5EF4-FFF2-40B4-BE49-F238E27FC236}">
                  <a16:creationId xmlns:a16="http://schemas.microsoft.com/office/drawing/2014/main" id="{658CA0B1-AE1D-4DF1-BE4F-74D2AC639D0B}"/>
                </a:ext>
              </a:extLst>
            </p:cNvPr>
            <p:cNvSpPr/>
            <p:nvPr/>
          </p:nvSpPr>
          <p:spPr>
            <a:xfrm>
              <a:off x="5328505" y="1511334"/>
              <a:ext cx="2252406" cy="560593"/>
            </a:xfrm>
            <a:prstGeom prst="roundRect">
              <a:avLst/>
            </a:prstGeom>
            <a:solidFill>
              <a:schemeClr val="bg1"/>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b="1" dirty="0">
                  <a:solidFill>
                    <a:schemeClr val="tx1"/>
                  </a:solidFill>
                  <a:latin typeface="Trebuchet MS" panose="020B0603020202020204" pitchFamily="34" charset="0"/>
                </a:rPr>
                <a:t>Property</a:t>
              </a:r>
            </a:p>
          </p:txBody>
        </p:sp>
        <p:sp>
          <p:nvSpPr>
            <p:cNvPr id="66" name="Rectangle: Rounded Corners 65">
              <a:extLst>
                <a:ext uri="{FF2B5EF4-FFF2-40B4-BE49-F238E27FC236}">
                  <a16:creationId xmlns:a16="http://schemas.microsoft.com/office/drawing/2014/main" id="{8CC2BAA1-2212-458D-B4D3-B06D67531709}"/>
                </a:ext>
              </a:extLst>
            </p:cNvPr>
            <p:cNvSpPr/>
            <p:nvPr/>
          </p:nvSpPr>
          <p:spPr>
            <a:xfrm>
              <a:off x="7776762" y="1502156"/>
              <a:ext cx="2252406" cy="560593"/>
            </a:xfrm>
            <a:prstGeom prst="roundRect">
              <a:avLst/>
            </a:prstGeom>
            <a:solidFill>
              <a:schemeClr val="bg1"/>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b="1" dirty="0">
                  <a:solidFill>
                    <a:schemeClr val="tx1"/>
                  </a:solidFill>
                  <a:latin typeface="Trebuchet MS" panose="020B0603020202020204" pitchFamily="34" charset="0"/>
                </a:rPr>
                <a:t>Health</a:t>
              </a:r>
            </a:p>
          </p:txBody>
        </p:sp>
        <p:sp>
          <p:nvSpPr>
            <p:cNvPr id="25" name="Rectangle: Folded Corner 24">
              <a:extLst>
                <a:ext uri="{FF2B5EF4-FFF2-40B4-BE49-F238E27FC236}">
                  <a16:creationId xmlns:a16="http://schemas.microsoft.com/office/drawing/2014/main" id="{BC4A37D7-F794-406A-8AA4-538FC184AE66}"/>
                </a:ext>
              </a:extLst>
            </p:cNvPr>
            <p:cNvSpPr/>
            <p:nvPr/>
          </p:nvSpPr>
          <p:spPr>
            <a:xfrm>
              <a:off x="10225017" y="2329284"/>
              <a:ext cx="2252407" cy="3919114"/>
            </a:xfrm>
            <a:prstGeom prst="foldedCorner">
              <a:avLst/>
            </a:prstGeom>
            <a:solidFill>
              <a:schemeClr val="bg1">
                <a:lumMod val="85000"/>
              </a:schemeClr>
            </a:solidFill>
          </p:spPr>
          <p:style>
            <a:lnRef idx="2">
              <a:schemeClr val="accent3">
                <a:shade val="50000"/>
              </a:schemeClr>
            </a:lnRef>
            <a:fillRef idx="1">
              <a:schemeClr val="accent3"/>
            </a:fillRef>
            <a:effectRef idx="0">
              <a:schemeClr val="accent3"/>
            </a:effectRef>
            <a:fontRef idx="minor">
              <a:schemeClr val="lt1"/>
            </a:fontRef>
          </p:style>
          <p:txBody>
            <a:bodyPr lIns="45720" rIns="45720" rtlCol="0" anchor="ctr"/>
            <a:lstStyle/>
            <a:p>
              <a:pPr marL="171450" indent="-171450">
                <a:buFont typeface="Wingdings" panose="05000000000000000000" pitchFamily="2" charset="2"/>
                <a:buChar char="§"/>
              </a:pPr>
              <a:r>
                <a:rPr lang="en-IN" sz="1600" dirty="0">
                  <a:solidFill>
                    <a:schemeClr val="tx1"/>
                  </a:solidFill>
                  <a:latin typeface="Trebuchet MS" panose="020B0603020202020204" pitchFamily="34" charset="0"/>
                </a:rPr>
                <a:t>No impact on RSM</a:t>
              </a:r>
            </a:p>
            <a:p>
              <a:pPr marL="171450" indent="-171450">
                <a:buFont typeface="Wingdings" panose="05000000000000000000" pitchFamily="2" charset="2"/>
                <a:buChar char="§"/>
              </a:pPr>
              <a:endParaRPr lang="en-IN" sz="1600" b="1" dirty="0">
                <a:solidFill>
                  <a:schemeClr val="tx1"/>
                </a:solidFill>
                <a:latin typeface="Trebuchet MS" panose="020B0603020202020204" pitchFamily="34" charset="0"/>
              </a:endParaRPr>
            </a:p>
            <a:p>
              <a:pPr marL="171450" indent="-171450">
                <a:buFont typeface="Wingdings" panose="05000000000000000000" pitchFamily="2" charset="2"/>
                <a:buChar char="§"/>
              </a:pPr>
              <a:r>
                <a:rPr lang="en-IN" sz="1600" dirty="0">
                  <a:solidFill>
                    <a:schemeClr val="tx1"/>
                  </a:solidFill>
                  <a:latin typeface="Trebuchet MS" panose="020B0603020202020204" pitchFamily="34" charset="0"/>
                </a:rPr>
                <a:t>Overall ASM expected to increase for most of the companies which predominantly write Motor &amp; Health business.</a:t>
              </a:r>
            </a:p>
            <a:p>
              <a:endParaRPr lang="en-IN" sz="1600" b="1" dirty="0">
                <a:solidFill>
                  <a:schemeClr val="tx1"/>
                </a:solidFill>
                <a:latin typeface="Trebuchet MS" panose="020B0603020202020204" pitchFamily="34" charset="0"/>
              </a:endParaRPr>
            </a:p>
          </p:txBody>
        </p:sp>
        <p:sp>
          <p:nvSpPr>
            <p:cNvPr id="26" name="Rectangle: Rounded Corners 25">
              <a:extLst>
                <a:ext uri="{FF2B5EF4-FFF2-40B4-BE49-F238E27FC236}">
                  <a16:creationId xmlns:a16="http://schemas.microsoft.com/office/drawing/2014/main" id="{666ECC35-C540-45C2-8005-178A74F5A20E}"/>
                </a:ext>
              </a:extLst>
            </p:cNvPr>
            <p:cNvSpPr/>
            <p:nvPr/>
          </p:nvSpPr>
          <p:spPr>
            <a:xfrm>
              <a:off x="10225018" y="1502156"/>
              <a:ext cx="2252406" cy="560593"/>
            </a:xfrm>
            <a:prstGeom prst="roundRect">
              <a:avLst/>
            </a:prstGeom>
            <a:solidFill>
              <a:schemeClr val="bg1"/>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b="1" dirty="0">
                  <a:solidFill>
                    <a:schemeClr val="tx1"/>
                  </a:solidFill>
                  <a:latin typeface="Trebuchet MS" panose="020B0603020202020204" pitchFamily="34" charset="0"/>
                </a:rPr>
                <a:t>Solvency</a:t>
              </a:r>
            </a:p>
          </p:txBody>
        </p:sp>
        <p:sp>
          <p:nvSpPr>
            <p:cNvPr id="20" name="Rectangle: Rounded Corners 19">
              <a:extLst>
                <a:ext uri="{FF2B5EF4-FFF2-40B4-BE49-F238E27FC236}">
                  <a16:creationId xmlns:a16="http://schemas.microsoft.com/office/drawing/2014/main" id="{6E1E2ED4-6CCD-44FD-AC5A-A81BB9B752C3}"/>
                </a:ext>
              </a:extLst>
            </p:cNvPr>
            <p:cNvSpPr/>
            <p:nvPr/>
          </p:nvSpPr>
          <p:spPr>
            <a:xfrm>
              <a:off x="2873851" y="1511334"/>
              <a:ext cx="2252407" cy="560593"/>
            </a:xfrm>
            <a:prstGeom prst="roundRect">
              <a:avLst/>
            </a:prstGeom>
            <a:solidFill>
              <a:schemeClr val="bg1"/>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b="1" dirty="0">
                  <a:solidFill>
                    <a:schemeClr val="tx1"/>
                  </a:solidFill>
                  <a:latin typeface="Trebuchet MS" panose="020B0603020202020204" pitchFamily="34" charset="0"/>
                </a:rPr>
                <a:t>Motor</a:t>
              </a:r>
            </a:p>
          </p:txBody>
        </p:sp>
        <p:sp>
          <p:nvSpPr>
            <p:cNvPr id="21" name="Rectangle: Folded Corner 20">
              <a:extLst>
                <a:ext uri="{FF2B5EF4-FFF2-40B4-BE49-F238E27FC236}">
                  <a16:creationId xmlns:a16="http://schemas.microsoft.com/office/drawing/2014/main" id="{C10AEE4E-5E96-4DB5-A9F5-981F569D7F56}"/>
                </a:ext>
              </a:extLst>
            </p:cNvPr>
            <p:cNvSpPr/>
            <p:nvPr/>
          </p:nvSpPr>
          <p:spPr>
            <a:xfrm>
              <a:off x="2860531" y="2329284"/>
              <a:ext cx="2252407" cy="3919115"/>
            </a:xfrm>
            <a:prstGeom prst="foldedCorner">
              <a:avLst/>
            </a:prstGeom>
            <a:solidFill>
              <a:schemeClr val="bg1">
                <a:lumMod val="85000"/>
              </a:schemeClr>
            </a:solidFill>
          </p:spPr>
          <p:style>
            <a:lnRef idx="2">
              <a:schemeClr val="accent3">
                <a:shade val="50000"/>
              </a:schemeClr>
            </a:lnRef>
            <a:fillRef idx="1">
              <a:schemeClr val="accent3"/>
            </a:fillRef>
            <a:effectRef idx="0">
              <a:schemeClr val="accent3"/>
            </a:effectRef>
            <a:fontRef idx="minor">
              <a:schemeClr val="lt1"/>
            </a:fontRef>
          </p:style>
          <p:txBody>
            <a:bodyPr lIns="45720" rIns="45720" rtlCol="0" anchor="ctr"/>
            <a:lstStyle/>
            <a:p>
              <a:pPr algn="ctr"/>
              <a:endParaRPr lang="en-IN" sz="1600" dirty="0">
                <a:solidFill>
                  <a:schemeClr val="tx1"/>
                </a:solidFill>
                <a:latin typeface="Trebuchet MS" panose="020B0603020202020204" pitchFamily="34" charset="0"/>
              </a:endParaRPr>
            </a:p>
            <a:p>
              <a:pPr marL="171450" indent="-171450">
                <a:buFont typeface="Wingdings" panose="05000000000000000000" pitchFamily="2" charset="2"/>
                <a:buChar char="§"/>
              </a:pPr>
              <a:endParaRPr lang="en-US" sz="1600" dirty="0">
                <a:solidFill>
                  <a:schemeClr val="tx1"/>
                </a:solidFill>
                <a:latin typeface="Trebuchet MS" panose="020B0603020202020204" pitchFamily="34" charset="0"/>
              </a:endParaRPr>
            </a:p>
            <a:p>
              <a:pPr marL="171450" indent="-171450">
                <a:buFont typeface="Wingdings" panose="05000000000000000000" pitchFamily="2" charset="2"/>
                <a:buChar char="§"/>
              </a:pPr>
              <a:r>
                <a:rPr lang="en-US" sz="1600" dirty="0">
                  <a:solidFill>
                    <a:schemeClr val="tx1"/>
                  </a:solidFill>
                  <a:latin typeface="Trebuchet MS" panose="020B0603020202020204" pitchFamily="34" charset="0"/>
                </a:rPr>
                <a:t>As more business is written in the second half of the year, UPR estimated using a  1/365th  basis will be higher than 50% of the written premium</a:t>
              </a:r>
            </a:p>
            <a:p>
              <a:pPr marL="171450" indent="-171450">
                <a:buFont typeface="Wingdings" panose="05000000000000000000" pitchFamily="2" charset="2"/>
                <a:buChar char="§"/>
              </a:pPr>
              <a:r>
                <a:rPr lang="en-US" sz="1600" dirty="0">
                  <a:solidFill>
                    <a:schemeClr val="tx1"/>
                  </a:solidFill>
                  <a:latin typeface="Trebuchet MS" panose="020B0603020202020204" pitchFamily="34" charset="0"/>
                </a:rPr>
                <a:t>Hence, UPR is expected to reduce and earnings are expected to increase</a:t>
              </a:r>
            </a:p>
          </p:txBody>
        </p:sp>
        <p:sp>
          <p:nvSpPr>
            <p:cNvPr id="27" name="Rectangle: Folded Corner 26">
              <a:extLst>
                <a:ext uri="{FF2B5EF4-FFF2-40B4-BE49-F238E27FC236}">
                  <a16:creationId xmlns:a16="http://schemas.microsoft.com/office/drawing/2014/main" id="{6453C842-1045-44CB-ABA5-E925366A46B5}"/>
                </a:ext>
              </a:extLst>
            </p:cNvPr>
            <p:cNvSpPr/>
            <p:nvPr/>
          </p:nvSpPr>
          <p:spPr>
            <a:xfrm>
              <a:off x="7757046" y="2329284"/>
              <a:ext cx="2252407" cy="3919114"/>
            </a:xfrm>
            <a:prstGeom prst="foldedCorner">
              <a:avLst/>
            </a:prstGeom>
            <a:solidFill>
              <a:schemeClr val="bg1">
                <a:lumMod val="85000"/>
              </a:schemeClr>
            </a:solidFill>
          </p:spPr>
          <p:style>
            <a:lnRef idx="2">
              <a:schemeClr val="accent3">
                <a:shade val="50000"/>
              </a:schemeClr>
            </a:lnRef>
            <a:fillRef idx="1">
              <a:schemeClr val="accent3"/>
            </a:fillRef>
            <a:effectRef idx="0">
              <a:schemeClr val="accent3"/>
            </a:effectRef>
            <a:fontRef idx="minor">
              <a:schemeClr val="lt1"/>
            </a:fontRef>
          </p:style>
          <p:txBody>
            <a:bodyPr lIns="45720" rIns="45720" rtlCol="0" anchor="ctr"/>
            <a:lstStyle/>
            <a:p>
              <a:pPr marL="171450" indent="-171450">
                <a:buFont typeface="Wingdings" panose="05000000000000000000" pitchFamily="2" charset="2"/>
                <a:buChar char="§"/>
              </a:pPr>
              <a:endParaRPr lang="en-IN" sz="1600" dirty="0">
                <a:solidFill>
                  <a:schemeClr val="tx1"/>
                </a:solidFill>
                <a:latin typeface="Trebuchet MS" panose="020B0603020202020204" pitchFamily="34" charset="0"/>
              </a:endParaRPr>
            </a:p>
            <a:p>
              <a:pPr marL="171450" indent="-171450">
                <a:buFont typeface="Wingdings" panose="05000000000000000000" pitchFamily="2" charset="2"/>
                <a:buChar char="§"/>
              </a:pPr>
              <a:r>
                <a:rPr lang="en-IN" sz="1600" dirty="0">
                  <a:solidFill>
                    <a:schemeClr val="tx1"/>
                  </a:solidFill>
                  <a:latin typeface="Trebuchet MS" panose="020B0603020202020204" pitchFamily="34" charset="0"/>
                </a:rPr>
                <a:t>Due to past trends indicating approx. 60% of health business is written in last 2 quarters, UPR is expected to reduce and earnings are expected to increase</a:t>
              </a:r>
            </a:p>
            <a:p>
              <a:pPr marL="171450" indent="-171450">
                <a:buFont typeface="Wingdings" panose="05000000000000000000" pitchFamily="2" charset="2"/>
                <a:buChar char="§"/>
              </a:pPr>
              <a:r>
                <a:rPr lang="en-IN" sz="1600" dirty="0">
                  <a:solidFill>
                    <a:schemeClr val="tx1"/>
                  </a:solidFill>
                  <a:latin typeface="Trebuchet MS" panose="020B0603020202020204" pitchFamily="34" charset="0"/>
                </a:rPr>
                <a:t>Portfolio mix between corporate (or group) and retail will be a major determinant.</a:t>
              </a:r>
            </a:p>
          </p:txBody>
        </p:sp>
        <p:sp>
          <p:nvSpPr>
            <p:cNvPr id="28" name="Rectangle: Folded Corner 27">
              <a:extLst>
                <a:ext uri="{FF2B5EF4-FFF2-40B4-BE49-F238E27FC236}">
                  <a16:creationId xmlns:a16="http://schemas.microsoft.com/office/drawing/2014/main" id="{F0705932-19A1-4C1F-99F7-01650EC4C9E7}"/>
                </a:ext>
              </a:extLst>
            </p:cNvPr>
            <p:cNvSpPr/>
            <p:nvPr/>
          </p:nvSpPr>
          <p:spPr>
            <a:xfrm>
              <a:off x="5308788" y="2329285"/>
              <a:ext cx="2252407" cy="3919114"/>
            </a:xfrm>
            <a:prstGeom prst="foldedCorner">
              <a:avLst/>
            </a:prstGeom>
            <a:solidFill>
              <a:schemeClr val="bg1">
                <a:lumMod val="85000"/>
              </a:schemeClr>
            </a:solidFill>
          </p:spPr>
          <p:style>
            <a:lnRef idx="2">
              <a:schemeClr val="accent3">
                <a:shade val="50000"/>
              </a:schemeClr>
            </a:lnRef>
            <a:fillRef idx="1">
              <a:schemeClr val="accent3"/>
            </a:fillRef>
            <a:effectRef idx="0">
              <a:schemeClr val="accent3"/>
            </a:effectRef>
            <a:fontRef idx="minor">
              <a:schemeClr val="lt1"/>
            </a:fontRef>
          </p:style>
          <p:txBody>
            <a:bodyPr lIns="45720" rIns="45720" rtlCol="0" anchor="ctr"/>
            <a:lstStyle/>
            <a:p>
              <a:endParaRPr lang="en-IN" sz="1600" dirty="0">
                <a:solidFill>
                  <a:schemeClr val="tx1"/>
                </a:solidFill>
                <a:latin typeface="Trebuchet MS" panose="020B0603020202020204" pitchFamily="34" charset="0"/>
              </a:endParaRPr>
            </a:p>
            <a:p>
              <a:pPr marL="171450" indent="-171450">
                <a:buFont typeface="Wingdings" panose="05000000000000000000" pitchFamily="2" charset="2"/>
                <a:buChar char="§"/>
              </a:pPr>
              <a:r>
                <a:rPr lang="en-US" sz="1600" dirty="0">
                  <a:solidFill>
                    <a:schemeClr val="tx1"/>
                  </a:solidFill>
                  <a:latin typeface="Trebuchet MS" panose="020B0603020202020204" pitchFamily="34" charset="0"/>
                </a:rPr>
                <a:t>As more business is written in the first half of the year, UPR estimated using a  1/365th basis will be lower than 50% of the written premium</a:t>
              </a:r>
            </a:p>
            <a:p>
              <a:pPr marL="171450" indent="-171450">
                <a:buFont typeface="Wingdings" panose="05000000000000000000" pitchFamily="2" charset="2"/>
                <a:buChar char="§"/>
              </a:pPr>
              <a:r>
                <a:rPr lang="en-US" sz="1600" dirty="0">
                  <a:solidFill>
                    <a:schemeClr val="tx1"/>
                  </a:solidFill>
                  <a:latin typeface="Trebuchet MS" panose="020B0603020202020204" pitchFamily="34" charset="0"/>
                </a:rPr>
                <a:t>Switching from 1/365th basis to 50% basis is expected to result in reduction of profit recognized in that year</a:t>
              </a:r>
            </a:p>
          </p:txBody>
        </p:sp>
        <p:sp>
          <p:nvSpPr>
            <p:cNvPr id="29" name="Rectangle: Rounded Corners 28">
              <a:extLst>
                <a:ext uri="{FF2B5EF4-FFF2-40B4-BE49-F238E27FC236}">
                  <a16:creationId xmlns:a16="http://schemas.microsoft.com/office/drawing/2014/main" id="{8C38517B-646B-44C2-B062-AFE0CB795988}"/>
                </a:ext>
              </a:extLst>
            </p:cNvPr>
            <p:cNvSpPr/>
            <p:nvPr/>
          </p:nvSpPr>
          <p:spPr>
            <a:xfrm>
              <a:off x="5308790" y="1511334"/>
              <a:ext cx="2252406" cy="560593"/>
            </a:xfrm>
            <a:prstGeom prst="roundRect">
              <a:avLst/>
            </a:prstGeom>
            <a:solidFill>
              <a:schemeClr val="bg1"/>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b="1" dirty="0">
                  <a:solidFill>
                    <a:schemeClr val="tx1"/>
                  </a:solidFill>
                  <a:latin typeface="Trebuchet MS" panose="020B0603020202020204" pitchFamily="34" charset="0"/>
                </a:rPr>
                <a:t>Property</a:t>
              </a:r>
            </a:p>
          </p:txBody>
        </p:sp>
        <p:sp>
          <p:nvSpPr>
            <p:cNvPr id="30" name="Rectangle: Rounded Corners 29">
              <a:extLst>
                <a:ext uri="{FF2B5EF4-FFF2-40B4-BE49-F238E27FC236}">
                  <a16:creationId xmlns:a16="http://schemas.microsoft.com/office/drawing/2014/main" id="{D75A0313-7219-42C1-A2EF-D7D826BD34AC}"/>
                </a:ext>
              </a:extLst>
            </p:cNvPr>
            <p:cNvSpPr/>
            <p:nvPr/>
          </p:nvSpPr>
          <p:spPr>
            <a:xfrm>
              <a:off x="7757047" y="1502156"/>
              <a:ext cx="2252406" cy="560593"/>
            </a:xfrm>
            <a:prstGeom prst="roundRect">
              <a:avLst/>
            </a:prstGeom>
            <a:solidFill>
              <a:schemeClr val="bg1"/>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b="1" dirty="0">
                  <a:solidFill>
                    <a:schemeClr val="tx1"/>
                  </a:solidFill>
                  <a:latin typeface="Trebuchet MS" panose="020B0603020202020204" pitchFamily="34" charset="0"/>
                </a:rPr>
                <a:t>Health</a:t>
              </a:r>
            </a:p>
          </p:txBody>
        </p:sp>
      </p:grpSp>
    </p:spTree>
    <p:extLst>
      <p:ext uri="{BB962C8B-B14F-4D97-AF65-F5344CB8AC3E}">
        <p14:creationId xmlns:p14="http://schemas.microsoft.com/office/powerpoint/2010/main" val="2659784786"/>
      </p:ext>
    </p:extLst>
  </p:cSld>
  <p:clrMapOvr>
    <a:overrideClrMapping bg1="lt1" tx1="dk1" bg2="lt2" tx2="dk2" accent1="accent1" accent2="accent2" accent3="accent3" accent4="accent4" accent5="accent5" accent6="accent6" hlink="hlink" folHlink="folHlink"/>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2097154" name="Picture 2"/>
          <p:cNvPicPr>
            <a:picLocks noChangeAspect="1"/>
          </p:cNvPicPr>
          <p:nvPr/>
        </p:nvPicPr>
        <p:blipFill>
          <a:blip r:embed="rId3" cstate="print"/>
          <a:stretch>
            <a:fillRect/>
          </a:stretch>
        </p:blipFill>
        <p:spPr>
          <a:xfrm>
            <a:off x="10287000" y="3479017"/>
            <a:ext cx="1588491" cy="1600200"/>
          </a:xfrm>
          <a:prstGeom prst="rect">
            <a:avLst/>
          </a:prstGeom>
        </p:spPr>
      </p:pic>
      <p:sp>
        <p:nvSpPr>
          <p:cNvPr id="1048595" name="Rectangle 150"/>
          <p:cNvSpPr txBox="1">
            <a:spLocks noChangeArrowheads="1"/>
          </p:cNvSpPr>
          <p:nvPr/>
        </p:nvSpPr>
        <p:spPr>
          <a:xfrm>
            <a:off x="838200" y="2019371"/>
            <a:ext cx="11037291"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s-UY" altLang="en-US" sz="3600" b="1" i="0" u="none" strike="noStrike" kern="0" cap="none" spc="0" normalizeH="0" baseline="0" noProof="0" dirty="0">
                <a:ln>
                  <a:noFill/>
                </a:ln>
                <a:solidFill>
                  <a:srgbClr val="FFFFFF"/>
                </a:solidFill>
                <a:effectLst/>
                <a:uLnTx/>
                <a:uFillTx/>
                <a:latin typeface="Trebuchet MS" panose="020B0603020202020204" pitchFamily="34" charset="0"/>
                <a:ea typeface="+mj-ea"/>
                <a:cs typeface="+mj-cs"/>
              </a:rPr>
              <a:t>Case </a:t>
            </a:r>
            <a:r>
              <a:rPr kumimoji="0" lang="es-UY" altLang="en-US" sz="3600" b="1" i="0" u="none" strike="noStrike" kern="0" cap="none" spc="0" normalizeH="0" baseline="0" noProof="0" dirty="0" err="1">
                <a:ln>
                  <a:noFill/>
                </a:ln>
                <a:solidFill>
                  <a:srgbClr val="FFFFFF"/>
                </a:solidFill>
                <a:effectLst/>
                <a:uLnTx/>
                <a:uFillTx/>
                <a:latin typeface="Trebuchet MS" panose="020B0603020202020204" pitchFamily="34" charset="0"/>
                <a:ea typeface="+mj-ea"/>
                <a:cs typeface="+mj-cs"/>
              </a:rPr>
              <a:t>study</a:t>
            </a:r>
            <a:r>
              <a:rPr kumimoji="0" lang="es-UY" altLang="en-US" sz="3600" b="1" i="0" u="none" strike="noStrike" kern="0" cap="none" spc="0" normalizeH="0" baseline="0" noProof="0" dirty="0">
                <a:ln>
                  <a:noFill/>
                </a:ln>
                <a:solidFill>
                  <a:srgbClr val="FFFFFF"/>
                </a:solidFill>
                <a:effectLst/>
                <a:uLnTx/>
                <a:uFillTx/>
                <a:latin typeface="Trebuchet MS" panose="020B0603020202020204" pitchFamily="34" charset="0"/>
                <a:ea typeface="+mj-ea"/>
                <a:cs typeface="+mj-cs"/>
              </a:rPr>
              <a:t> 5: </a:t>
            </a:r>
            <a:r>
              <a:rPr kumimoji="0" lang="es-UY" altLang="en-US" sz="3600" b="1" i="0" u="none" strike="noStrike" kern="0" cap="none" spc="0" normalizeH="0" baseline="0" noProof="0" dirty="0" err="1">
                <a:ln>
                  <a:noFill/>
                </a:ln>
                <a:solidFill>
                  <a:srgbClr val="FFFFFF"/>
                </a:solidFill>
                <a:effectLst/>
                <a:uLnTx/>
                <a:uFillTx/>
                <a:latin typeface="Trebuchet MS" panose="020B0603020202020204" pitchFamily="34" charset="0"/>
                <a:ea typeface="+mj-ea"/>
                <a:cs typeface="+mj-cs"/>
              </a:rPr>
              <a:t>Analysis</a:t>
            </a:r>
            <a:r>
              <a:rPr kumimoji="0" lang="es-UY" altLang="en-US" sz="3600" b="1" i="0" u="none" strike="noStrike" kern="0" cap="none" spc="0" normalizeH="0" baseline="0" noProof="0" dirty="0">
                <a:ln>
                  <a:noFill/>
                </a:ln>
                <a:solidFill>
                  <a:srgbClr val="FFFFFF"/>
                </a:solidFill>
                <a:effectLst/>
                <a:uLnTx/>
                <a:uFillTx/>
                <a:latin typeface="Trebuchet MS" panose="020B0603020202020204" pitchFamily="34" charset="0"/>
                <a:ea typeface="+mj-ea"/>
                <a:cs typeface="+mj-cs"/>
              </a:rPr>
              <a:t> </a:t>
            </a:r>
            <a:r>
              <a:rPr kumimoji="0" lang="es-UY" altLang="en-US" sz="3600" b="1" i="0" u="none" strike="noStrike" kern="0" cap="none" spc="0" normalizeH="0" baseline="0" noProof="0" dirty="0" err="1">
                <a:ln>
                  <a:noFill/>
                </a:ln>
                <a:solidFill>
                  <a:srgbClr val="FFFFFF"/>
                </a:solidFill>
                <a:effectLst/>
                <a:uLnTx/>
                <a:uFillTx/>
                <a:latin typeface="Trebuchet MS" panose="020B0603020202020204" pitchFamily="34" charset="0"/>
                <a:ea typeface="+mj-ea"/>
                <a:cs typeface="+mj-cs"/>
              </a:rPr>
              <a:t>of</a:t>
            </a:r>
            <a:r>
              <a:rPr kumimoji="0" lang="es-UY" altLang="en-US" sz="3600" b="1" i="0" u="none" strike="noStrike" kern="0" cap="none" spc="0" normalizeH="0" baseline="0" noProof="0" dirty="0">
                <a:ln>
                  <a:noFill/>
                </a:ln>
                <a:solidFill>
                  <a:srgbClr val="FFFFFF"/>
                </a:solidFill>
                <a:effectLst/>
                <a:uLnTx/>
                <a:uFillTx/>
                <a:latin typeface="Trebuchet MS" panose="020B0603020202020204" pitchFamily="34" charset="0"/>
                <a:ea typeface="+mj-ea"/>
                <a:cs typeface="+mj-cs"/>
              </a:rPr>
              <a:t> </a:t>
            </a:r>
            <a:r>
              <a:rPr kumimoji="0" lang="es-UY" altLang="en-US" sz="3600" b="1" i="0" u="none" strike="noStrike" kern="0" cap="none" spc="0" normalizeH="0" baseline="0" noProof="0" dirty="0" err="1">
                <a:ln>
                  <a:noFill/>
                </a:ln>
                <a:solidFill>
                  <a:srgbClr val="FFFFFF"/>
                </a:solidFill>
                <a:effectLst/>
                <a:uLnTx/>
                <a:uFillTx/>
                <a:latin typeface="Trebuchet MS" panose="020B0603020202020204" pitchFamily="34" charset="0"/>
                <a:ea typeface="+mj-ea"/>
                <a:cs typeface="+mj-cs"/>
              </a:rPr>
              <a:t>implication</a:t>
            </a:r>
            <a:r>
              <a:rPr kumimoji="0" lang="es-UY" altLang="en-US" sz="3600" b="1" i="0" u="none" strike="noStrike" kern="0" cap="none" spc="0" normalizeH="0" baseline="0" noProof="0" dirty="0">
                <a:ln>
                  <a:noFill/>
                </a:ln>
                <a:solidFill>
                  <a:srgbClr val="FFFFFF"/>
                </a:solidFill>
                <a:effectLst/>
                <a:uLnTx/>
                <a:uFillTx/>
                <a:latin typeface="Trebuchet MS" panose="020B0603020202020204" pitchFamily="34" charset="0"/>
                <a:ea typeface="+mj-ea"/>
                <a:cs typeface="+mj-cs"/>
              </a:rPr>
              <a:t> </a:t>
            </a:r>
            <a:r>
              <a:rPr kumimoji="0" lang="es-UY" altLang="en-US" sz="3600" b="1" i="0" u="none" strike="noStrike" kern="0" cap="none" spc="0" normalizeH="0" baseline="0" noProof="0" dirty="0" err="1">
                <a:ln>
                  <a:noFill/>
                </a:ln>
                <a:solidFill>
                  <a:srgbClr val="FFFFFF"/>
                </a:solidFill>
                <a:effectLst/>
                <a:uLnTx/>
                <a:uFillTx/>
                <a:latin typeface="Trebuchet MS" panose="020B0603020202020204" pitchFamily="34" charset="0"/>
                <a:ea typeface="+mj-ea"/>
                <a:cs typeface="+mj-cs"/>
              </a:rPr>
              <a:t>of</a:t>
            </a:r>
            <a:r>
              <a:rPr kumimoji="0" lang="es-UY" altLang="en-US" sz="3600" b="1" i="0" u="none" strike="noStrike" kern="0" cap="none" spc="0" normalizeH="0" baseline="0" noProof="0" dirty="0">
                <a:ln>
                  <a:noFill/>
                </a:ln>
                <a:solidFill>
                  <a:srgbClr val="FFFFFF"/>
                </a:solidFill>
                <a:effectLst/>
                <a:uLnTx/>
                <a:uFillTx/>
                <a:latin typeface="Trebuchet MS" panose="020B0603020202020204" pitchFamily="34" charset="0"/>
                <a:ea typeface="+mj-ea"/>
                <a:cs typeface="+mj-cs"/>
              </a:rPr>
              <a:t> </a:t>
            </a:r>
            <a:r>
              <a:rPr kumimoji="0" lang="es-UY" altLang="en-US" sz="3600" b="1" i="0" u="none" strike="noStrike" kern="0" cap="none" spc="0" normalizeH="0" baseline="0" noProof="0" dirty="0" err="1">
                <a:ln>
                  <a:noFill/>
                </a:ln>
                <a:solidFill>
                  <a:srgbClr val="FFFFFF"/>
                </a:solidFill>
                <a:effectLst/>
                <a:uLnTx/>
                <a:uFillTx/>
                <a:latin typeface="Trebuchet MS" panose="020B0603020202020204" pitchFamily="34" charset="0"/>
                <a:ea typeface="+mj-ea"/>
                <a:cs typeface="+mj-cs"/>
              </a:rPr>
              <a:t>change</a:t>
            </a:r>
            <a:r>
              <a:rPr kumimoji="0" lang="es-UY" altLang="en-US" sz="3600" b="1" i="0" u="none" strike="noStrike" kern="0" cap="none" spc="0" normalizeH="0" baseline="0" noProof="0" dirty="0">
                <a:ln>
                  <a:noFill/>
                </a:ln>
                <a:solidFill>
                  <a:srgbClr val="FFFFFF"/>
                </a:solidFill>
                <a:effectLst/>
                <a:uLnTx/>
                <a:uFillTx/>
                <a:latin typeface="Trebuchet MS" panose="020B0603020202020204" pitchFamily="34" charset="0"/>
                <a:ea typeface="+mj-ea"/>
                <a:cs typeface="+mj-cs"/>
              </a:rPr>
              <a:t> in </a:t>
            </a:r>
            <a:r>
              <a:rPr kumimoji="0" lang="es-UY" altLang="en-US" sz="3600" b="1" i="0" u="none" strike="noStrike" kern="0" cap="none" spc="0" normalizeH="0" baseline="0" noProof="0" dirty="0" err="1">
                <a:ln>
                  <a:noFill/>
                </a:ln>
                <a:solidFill>
                  <a:srgbClr val="FFFFFF"/>
                </a:solidFill>
                <a:effectLst/>
                <a:uLnTx/>
                <a:uFillTx/>
                <a:latin typeface="Trebuchet MS" panose="020B0603020202020204" pitchFamily="34" charset="0"/>
                <a:ea typeface="+mj-ea"/>
                <a:cs typeface="+mj-cs"/>
              </a:rPr>
              <a:t>method</a:t>
            </a:r>
            <a:r>
              <a:rPr kumimoji="0" lang="es-UY" altLang="en-US" sz="3600" b="1" i="0" u="none" strike="noStrike" kern="0" cap="none" spc="0" normalizeH="0" baseline="0" noProof="0" dirty="0">
                <a:ln>
                  <a:noFill/>
                </a:ln>
                <a:solidFill>
                  <a:srgbClr val="FFFFFF"/>
                </a:solidFill>
                <a:effectLst/>
                <a:uLnTx/>
                <a:uFillTx/>
                <a:latin typeface="Trebuchet MS" panose="020B0603020202020204" pitchFamily="34" charset="0"/>
                <a:ea typeface="+mj-ea"/>
                <a:cs typeface="+mj-cs"/>
              </a:rPr>
              <a:t> </a:t>
            </a:r>
            <a:r>
              <a:rPr kumimoji="0" lang="es-UY" altLang="en-US" sz="3600" b="1" i="0" u="none" strike="noStrike" kern="0" cap="none" spc="0" normalizeH="0" baseline="0" noProof="0" dirty="0" err="1">
                <a:ln>
                  <a:noFill/>
                </a:ln>
                <a:solidFill>
                  <a:srgbClr val="FFFFFF"/>
                </a:solidFill>
                <a:effectLst/>
                <a:uLnTx/>
                <a:uFillTx/>
                <a:latin typeface="Trebuchet MS" panose="020B0603020202020204" pitchFamily="34" charset="0"/>
                <a:ea typeface="+mj-ea"/>
                <a:cs typeface="+mj-cs"/>
              </a:rPr>
              <a:t>of</a:t>
            </a:r>
            <a:r>
              <a:rPr kumimoji="0" lang="es-UY" altLang="en-US" sz="3600" b="1" i="0" u="none" strike="noStrike" kern="0" cap="none" spc="0" normalizeH="0" baseline="0" noProof="0" dirty="0">
                <a:ln>
                  <a:noFill/>
                </a:ln>
                <a:solidFill>
                  <a:srgbClr val="FFFFFF"/>
                </a:solidFill>
                <a:effectLst/>
                <a:uLnTx/>
                <a:uFillTx/>
                <a:latin typeface="Trebuchet MS" panose="020B0603020202020204" pitchFamily="34" charset="0"/>
                <a:ea typeface="+mj-ea"/>
                <a:cs typeface="+mj-cs"/>
              </a:rPr>
              <a:t> </a:t>
            </a:r>
            <a:r>
              <a:rPr kumimoji="0" lang="es-UY" altLang="en-US" sz="3600" b="1" i="0" u="none" strike="noStrike" kern="0" cap="none" spc="0" normalizeH="0" baseline="0" noProof="0" dirty="0" err="1">
                <a:ln>
                  <a:noFill/>
                </a:ln>
                <a:solidFill>
                  <a:srgbClr val="FFFFFF"/>
                </a:solidFill>
                <a:effectLst/>
                <a:uLnTx/>
                <a:uFillTx/>
                <a:latin typeface="Trebuchet MS" panose="020B0603020202020204" pitchFamily="34" charset="0"/>
                <a:ea typeface="+mj-ea"/>
                <a:cs typeface="+mj-cs"/>
              </a:rPr>
              <a:t>accounting</a:t>
            </a:r>
            <a:r>
              <a:rPr kumimoji="0" lang="es-UY" altLang="en-US" sz="3600" b="1" i="0" u="none" strike="noStrike" kern="0" cap="none" spc="0" normalizeH="0" baseline="0" noProof="0" dirty="0">
                <a:ln>
                  <a:noFill/>
                </a:ln>
                <a:solidFill>
                  <a:srgbClr val="FFFFFF"/>
                </a:solidFill>
                <a:effectLst/>
                <a:uLnTx/>
                <a:uFillTx/>
                <a:latin typeface="Trebuchet MS" panose="020B0603020202020204" pitchFamily="34" charset="0"/>
                <a:ea typeface="+mj-ea"/>
                <a:cs typeface="+mj-cs"/>
              </a:rPr>
              <a:t> </a:t>
            </a:r>
            <a:r>
              <a:rPr kumimoji="0" lang="es-UY" altLang="en-US" sz="3600" b="1" i="0" u="none" strike="noStrike" kern="0" cap="none" spc="0" normalizeH="0" baseline="0" noProof="0" dirty="0" err="1">
                <a:ln>
                  <a:noFill/>
                </a:ln>
                <a:solidFill>
                  <a:srgbClr val="FFFFFF"/>
                </a:solidFill>
                <a:effectLst/>
                <a:uLnTx/>
                <a:uFillTx/>
                <a:latin typeface="Trebuchet MS" panose="020B0603020202020204" pitchFamily="34" charset="0"/>
                <a:ea typeface="+mj-ea"/>
                <a:cs typeface="+mj-cs"/>
              </a:rPr>
              <a:t>for</a:t>
            </a:r>
            <a:r>
              <a:rPr kumimoji="0" lang="es-UY" altLang="en-US" sz="3600" b="1" i="0" u="none" strike="noStrike" kern="0" cap="none" spc="0" normalizeH="0" baseline="0" noProof="0" dirty="0">
                <a:ln>
                  <a:noFill/>
                </a:ln>
                <a:solidFill>
                  <a:srgbClr val="FFFFFF"/>
                </a:solidFill>
                <a:effectLst/>
                <a:uLnTx/>
                <a:uFillTx/>
                <a:latin typeface="Trebuchet MS" panose="020B0603020202020204" pitchFamily="34" charset="0"/>
                <a:ea typeface="+mj-ea"/>
                <a:cs typeface="+mj-cs"/>
              </a:rPr>
              <a:t> UPR</a:t>
            </a:r>
            <a:endParaRPr kumimoji="0" lang="es-ES" altLang="en-US" sz="3600" b="1" i="0" u="none" strike="noStrike" kern="0" cap="none" spc="0" normalizeH="0" baseline="0" noProof="0" dirty="0">
              <a:ln>
                <a:noFill/>
              </a:ln>
              <a:solidFill>
                <a:srgbClr val="FFFFFF"/>
              </a:solidFill>
              <a:effectLst/>
              <a:uLnTx/>
              <a:uFillTx/>
              <a:latin typeface="Trebuchet MS" panose="020B0603020202020204" pitchFamily="34" charset="0"/>
              <a:ea typeface="+mj-ea"/>
              <a:cs typeface="+mj-cs"/>
            </a:endParaRPr>
          </a:p>
        </p:txBody>
      </p:sp>
      <p:sp>
        <p:nvSpPr>
          <p:cNvPr id="1048597" name="Rectangle 150"/>
          <p:cNvSpPr txBox="1">
            <a:spLocks noChangeArrowheads="1"/>
          </p:cNvSpPr>
          <p:nvPr/>
        </p:nvSpPr>
        <p:spPr>
          <a:xfrm>
            <a:off x="838200" y="457200"/>
            <a:ext cx="9197975"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s-UY" altLang="en-US" b="1" i="0" u="none" strike="noStrike" kern="0" cap="none" spc="0" normalizeH="0" baseline="0" noProof="0" dirty="0" err="1">
                <a:ln>
                  <a:noFill/>
                </a:ln>
                <a:solidFill>
                  <a:srgbClr val="FFFFFF"/>
                </a:solidFill>
                <a:effectLst/>
                <a:uLnTx/>
                <a:uFillTx/>
                <a:latin typeface="Trebuchet MS" panose="020B0603020202020204" pitchFamily="34" charset="0"/>
                <a:ea typeface="+mj-ea"/>
                <a:cs typeface="+mj-cs"/>
              </a:rPr>
              <a:t>Thank</a:t>
            </a:r>
            <a:r>
              <a:rPr kumimoji="0" lang="es-UY" altLang="en-US" b="1" i="0" u="none" strike="noStrike" kern="0" cap="none" spc="0" normalizeH="0" baseline="0" noProof="0" dirty="0">
                <a:ln>
                  <a:noFill/>
                </a:ln>
                <a:solidFill>
                  <a:srgbClr val="FFFFFF"/>
                </a:solidFill>
                <a:effectLst/>
                <a:uLnTx/>
                <a:uFillTx/>
                <a:latin typeface="Trebuchet MS" panose="020B0603020202020204" pitchFamily="34" charset="0"/>
                <a:ea typeface="+mj-ea"/>
                <a:cs typeface="+mj-cs"/>
              </a:rPr>
              <a:t> </a:t>
            </a:r>
            <a:r>
              <a:rPr kumimoji="0" lang="es-UY" altLang="en-US" b="1" i="0" u="none" strike="noStrike" kern="0" cap="none" spc="0" normalizeH="0" baseline="0" noProof="0" dirty="0" err="1">
                <a:ln>
                  <a:noFill/>
                </a:ln>
                <a:solidFill>
                  <a:srgbClr val="FFFFFF"/>
                </a:solidFill>
                <a:effectLst/>
                <a:uLnTx/>
                <a:uFillTx/>
                <a:latin typeface="Trebuchet MS" panose="020B0603020202020204" pitchFamily="34" charset="0"/>
                <a:ea typeface="+mj-ea"/>
                <a:cs typeface="+mj-cs"/>
              </a:rPr>
              <a:t>you</a:t>
            </a:r>
            <a:endParaRPr kumimoji="0" lang="es-ES" altLang="en-US" b="1" i="0" u="none" strike="noStrike" kern="0" cap="none" spc="0" normalizeH="0" baseline="0" noProof="0" dirty="0">
              <a:ln>
                <a:noFill/>
              </a:ln>
              <a:solidFill>
                <a:srgbClr val="FFFFFF"/>
              </a:solidFill>
              <a:effectLst/>
              <a:uLnTx/>
              <a:uFillTx/>
              <a:latin typeface="Trebuchet MS" panose="020B0603020202020204" pitchFamily="34" charset="0"/>
              <a:ea typeface="+mj-ea"/>
              <a:cs typeface="+mj-cs"/>
            </a:endParaRPr>
          </a:p>
        </p:txBody>
      </p:sp>
      <p:sp>
        <p:nvSpPr>
          <p:cNvPr id="2" name="TextBox 1">
            <a:extLst>
              <a:ext uri="{FF2B5EF4-FFF2-40B4-BE49-F238E27FC236}">
                <a16:creationId xmlns:a16="http://schemas.microsoft.com/office/drawing/2014/main" id="{58F5A692-DD81-47FA-A9CD-B78C689C684A}"/>
              </a:ext>
            </a:extLst>
          </p:cNvPr>
          <p:cNvSpPr txBox="1"/>
          <p:nvPr/>
        </p:nvSpPr>
        <p:spPr>
          <a:xfrm>
            <a:off x="838200" y="3925174"/>
            <a:ext cx="6324600" cy="707886"/>
          </a:xfrm>
          <a:prstGeom prst="rect">
            <a:avLst/>
          </a:prstGeom>
          <a:noFill/>
        </p:spPr>
        <p:txBody>
          <a:bodyPr wrap="square" rtlCol="0">
            <a:spAutoFit/>
          </a:bodyPr>
          <a:lstStyle/>
          <a:p>
            <a:r>
              <a:rPr lang="en-US" sz="4000" dirty="0">
                <a:latin typeface="Trebuchet MS" panose="020B0603020202020204" pitchFamily="34" charset="0"/>
              </a:rPr>
              <a:t>Questions?</a:t>
            </a:r>
          </a:p>
        </p:txBody>
      </p:sp>
    </p:spTree>
    <p:extLst>
      <p:ext uri="{BB962C8B-B14F-4D97-AF65-F5344CB8AC3E}">
        <p14:creationId xmlns:p14="http://schemas.microsoft.com/office/powerpoint/2010/main" val="62904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097153" name="Picture 1"/>
          <p:cNvPicPr>
            <a:picLocks noChangeAspect="1"/>
          </p:cNvPicPr>
          <p:nvPr/>
        </p:nvPicPr>
        <p:blipFill>
          <a:blip r:embed="rId4" cstate="print"/>
          <a:stretch>
            <a:fillRect/>
          </a:stretch>
        </p:blipFill>
        <p:spPr>
          <a:xfrm>
            <a:off x="10972800" y="152400"/>
            <a:ext cx="1085347" cy="1093347"/>
          </a:xfrm>
          <a:prstGeom prst="rect">
            <a:avLst/>
          </a:prstGeom>
          <a:blipFill dpi="0" rotWithShape="1">
            <a:blip r:embed="rId5"/>
            <a:srcRect/>
            <a:stretch>
              <a:fillRect/>
            </a:stretch>
          </a:blipFill>
        </p:spPr>
      </p:pic>
      <p:sp>
        <p:nvSpPr>
          <p:cNvPr id="1048588" name="Rectangle 2"/>
          <p:cNvSpPr txBox="1">
            <a:spLocks noChangeArrowheads="1"/>
          </p:cNvSpPr>
          <p:nvPr/>
        </p:nvSpPr>
        <p:spPr>
          <a:xfrm>
            <a:off x="2880246" y="463109"/>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pPr>
            <a:r>
              <a:rPr kumimoji="0" lang="en-US" altLang="en-US" sz="44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Agenda</a:t>
            </a:r>
          </a:p>
        </p:txBody>
      </p:sp>
      <p:sp>
        <p:nvSpPr>
          <p:cNvPr id="1048589" name="Rectangle 3"/>
          <p:cNvSpPr txBox="1">
            <a:spLocks noChangeArrowheads="1"/>
          </p:cNvSpPr>
          <p:nvPr/>
        </p:nvSpPr>
        <p:spPr>
          <a:xfrm>
            <a:off x="2933700" y="1610872"/>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pPr>
            <a:r>
              <a:rPr kumimoji="0" lang="en-GB" sz="24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mn-cs"/>
              </a:rPr>
              <a:t>UPR – background and change in method of accounting</a:t>
            </a:r>
          </a:p>
          <a:p>
            <a:r>
              <a:rPr kumimoji="0" lang="en-GB" sz="24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mn-cs"/>
              </a:rPr>
              <a:t>Impact on motor business</a:t>
            </a:r>
          </a:p>
          <a:p>
            <a:r>
              <a:rPr lang="en-GB" sz="2400" dirty="0">
                <a:solidFill>
                  <a:srgbClr val="000000"/>
                </a:solidFill>
                <a:latin typeface="Trebuchet MS" panose="020B0603020202020204" pitchFamily="34" charset="0"/>
                <a:ea typeface="Calibri" panose="020F0502020204030204" pitchFamily="34" charset="0"/>
              </a:rPr>
              <a:t>Impact on property business</a:t>
            </a:r>
          </a:p>
          <a:p>
            <a:r>
              <a:rPr kumimoji="0" lang="en-GB" sz="2400" b="0" i="0" u="none" strike="noStrike" kern="1200" cap="none" spc="0" normalizeH="0" baseline="0" noProof="0" dirty="0" err="1">
                <a:ln>
                  <a:noFill/>
                </a:ln>
                <a:solidFill>
                  <a:srgbClr val="000000"/>
                </a:solidFill>
                <a:effectLst/>
                <a:uLnTx/>
                <a:uFillTx/>
                <a:latin typeface="Trebuchet MS" panose="020B0603020202020204" pitchFamily="34" charset="0"/>
                <a:ea typeface="Calibri" panose="020F0502020204030204" pitchFamily="34" charset="0"/>
                <a:cs typeface="+mn-cs"/>
              </a:rPr>
              <a:t>Impac</a:t>
            </a:r>
            <a:r>
              <a:rPr lang="en-GB" sz="2400" dirty="0">
                <a:solidFill>
                  <a:srgbClr val="000000"/>
                </a:solidFill>
                <a:latin typeface="Trebuchet MS" panose="020B0603020202020204" pitchFamily="34" charset="0"/>
                <a:ea typeface="Calibri" panose="020F0502020204030204" pitchFamily="34" charset="0"/>
              </a:rPr>
              <a:t>t on health business</a:t>
            </a:r>
          </a:p>
          <a:p>
            <a:r>
              <a:rPr kumimoji="0" lang="en-GB" sz="24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mn-cs"/>
              </a:rPr>
              <a:t>Impact on solvency</a:t>
            </a:r>
          </a:p>
          <a:p>
            <a:r>
              <a:rPr lang="en-GB" sz="2400" dirty="0">
                <a:solidFill>
                  <a:srgbClr val="000000"/>
                </a:solidFill>
                <a:latin typeface="Trebuchet MS" panose="020B0603020202020204" pitchFamily="34" charset="0"/>
                <a:ea typeface="Calibri" panose="020F0502020204030204" pitchFamily="34" charset="0"/>
              </a:rPr>
              <a:t>Conclusion</a:t>
            </a:r>
            <a:endParaRPr kumimoji="0" lang="en-GB" sz="24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pPr>
            <a:endParaRPr kumimoji="0" lang="en-GB" sz="24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pPr>
            <a:endParaRPr kumimoji="0" lang="en-US" altLang="en-US" sz="17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1048590" name="Footer Placeholder 4"/>
          <p:cNvSpPr txBox="1"/>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097155" name="Picture 1"/>
          <p:cNvPicPr>
            <a:picLocks noChangeAspect="1"/>
          </p:cNvPicPr>
          <p:nvPr/>
        </p:nvPicPr>
        <p:blipFill>
          <a:blip r:embed="rId4" cstate="print"/>
          <a:stretch>
            <a:fillRect/>
          </a:stretch>
        </p:blipFill>
        <p:spPr>
          <a:xfrm>
            <a:off x="10972800" y="152400"/>
            <a:ext cx="1085347" cy="1093347"/>
          </a:xfrm>
          <a:prstGeom prst="rect">
            <a:avLst/>
          </a:prstGeom>
          <a:blipFill dpi="0" rotWithShape="1">
            <a:blip r:embed="rId5"/>
            <a:srcRect/>
            <a:stretch>
              <a:fillRect/>
            </a:stretch>
          </a:blipFill>
        </p:spPr>
      </p:pic>
      <p:sp>
        <p:nvSpPr>
          <p:cNvPr id="1048598" name="Rectangle 2"/>
          <p:cNvSpPr txBox="1">
            <a:spLocks noChangeArrowheads="1"/>
          </p:cNvSpPr>
          <p:nvPr/>
        </p:nvSpPr>
        <p:spPr>
          <a:xfrm>
            <a:off x="2880246" y="463109"/>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pPr>
            <a:r>
              <a:rPr kumimoji="0" lang="en-US" altLang="en-US" sz="44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Agenda</a:t>
            </a:r>
          </a:p>
        </p:txBody>
      </p:sp>
      <p:sp>
        <p:nvSpPr>
          <p:cNvPr id="1048599" name="Rectangle 3"/>
          <p:cNvSpPr txBox="1">
            <a:spLocks noChangeArrowheads="1"/>
          </p:cNvSpPr>
          <p:nvPr/>
        </p:nvSpPr>
        <p:spPr>
          <a:xfrm>
            <a:off x="2933700" y="1610872"/>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pPr>
            <a:r>
              <a:rPr kumimoji="0" lang="en-GB" sz="24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mn-cs"/>
              </a:rPr>
              <a:t>UPR – background and change in method of accounting</a:t>
            </a:r>
          </a:p>
          <a:p>
            <a:pPr marL="342900" marR="0" lvl="0" indent="-342900" algn="l" defTabSz="914400" rtl="0" eaLnBrk="0" fontAlgn="base" latinLnBrk="0" hangingPunct="0">
              <a:lnSpc>
                <a:spcPct val="100000"/>
              </a:lnSpc>
              <a:spcBef>
                <a:spcPct val="20000"/>
              </a:spcBef>
              <a:spcAft>
                <a:spcPct val="0"/>
              </a:spcAft>
              <a:buClrTx/>
              <a:buSzTx/>
              <a:buFontTx/>
              <a:buChar char="•"/>
            </a:pPr>
            <a:r>
              <a:rPr kumimoji="0" lang="en-GB" sz="2400" b="0" i="0" u="none" strike="noStrike" kern="1200" cap="none" spc="0" normalizeH="0" baseline="0" noProof="0" dirty="0">
                <a:ln>
                  <a:noFill/>
                </a:ln>
                <a:solidFill>
                  <a:schemeClr val="bg1">
                    <a:lumMod val="85000"/>
                  </a:schemeClr>
                </a:solidFill>
                <a:effectLst/>
                <a:uLnTx/>
                <a:uFillTx/>
                <a:latin typeface="Trebuchet MS" panose="020B0603020202020204" pitchFamily="34" charset="0"/>
                <a:ea typeface="Calibri" panose="020F0502020204030204" pitchFamily="34" charset="0"/>
                <a:cs typeface="+mn-cs"/>
              </a:rPr>
              <a:t>Impact on motor business</a:t>
            </a:r>
          </a:p>
          <a:p>
            <a:pPr marL="342900" marR="0" lvl="0" indent="-342900" algn="l" defTabSz="914400" rtl="0" eaLnBrk="0" fontAlgn="base" latinLnBrk="0" hangingPunct="0">
              <a:lnSpc>
                <a:spcPct val="100000"/>
              </a:lnSpc>
              <a:spcBef>
                <a:spcPct val="20000"/>
              </a:spcBef>
              <a:spcAft>
                <a:spcPct val="0"/>
              </a:spcAft>
              <a:buClrTx/>
              <a:buSzTx/>
              <a:buFontTx/>
              <a:buChar char="•"/>
            </a:pPr>
            <a:r>
              <a:rPr kumimoji="0" lang="en-GB" sz="2400" b="0" i="0" u="none" strike="noStrike" kern="1200" cap="none" spc="0" normalizeH="0" baseline="0" noProof="0" dirty="0">
                <a:ln>
                  <a:noFill/>
                </a:ln>
                <a:solidFill>
                  <a:schemeClr val="bg1">
                    <a:lumMod val="85000"/>
                  </a:schemeClr>
                </a:solidFill>
                <a:effectLst/>
                <a:uLnTx/>
                <a:uFillTx/>
                <a:latin typeface="Trebuchet MS" panose="020B0603020202020204" pitchFamily="34" charset="0"/>
                <a:ea typeface="Calibri" panose="020F0502020204030204" pitchFamily="34" charset="0"/>
                <a:cs typeface="+mn-cs"/>
              </a:rPr>
              <a:t>Impact on property business</a:t>
            </a:r>
          </a:p>
          <a:p>
            <a:pPr marL="342900" marR="0" lvl="0" indent="-342900" algn="l" defTabSz="914400" rtl="0" eaLnBrk="0" fontAlgn="base" latinLnBrk="0" hangingPunct="0">
              <a:lnSpc>
                <a:spcPct val="100000"/>
              </a:lnSpc>
              <a:spcBef>
                <a:spcPct val="20000"/>
              </a:spcBef>
              <a:spcAft>
                <a:spcPct val="0"/>
              </a:spcAft>
              <a:buClrTx/>
              <a:buSzTx/>
              <a:buFontTx/>
              <a:buChar char="•"/>
            </a:pPr>
            <a:r>
              <a:rPr kumimoji="0" lang="en-GB" sz="2400" b="0" i="0" u="none" strike="noStrike" kern="1200" cap="none" spc="0" normalizeH="0" baseline="0" noProof="0" dirty="0">
                <a:ln>
                  <a:noFill/>
                </a:ln>
                <a:solidFill>
                  <a:schemeClr val="bg1">
                    <a:lumMod val="85000"/>
                  </a:schemeClr>
                </a:solidFill>
                <a:effectLst/>
                <a:uLnTx/>
                <a:uFillTx/>
                <a:latin typeface="Trebuchet MS" panose="020B0603020202020204" pitchFamily="34" charset="0"/>
                <a:ea typeface="Calibri" panose="020F0502020204030204" pitchFamily="34" charset="0"/>
                <a:cs typeface="+mn-cs"/>
              </a:rPr>
              <a:t>Impact on health business</a:t>
            </a:r>
          </a:p>
          <a:p>
            <a:pPr marL="342900" marR="0" lvl="0" indent="-342900" algn="l" defTabSz="914400" rtl="0" eaLnBrk="0" fontAlgn="base" latinLnBrk="0" hangingPunct="0">
              <a:lnSpc>
                <a:spcPct val="100000"/>
              </a:lnSpc>
              <a:spcBef>
                <a:spcPct val="20000"/>
              </a:spcBef>
              <a:spcAft>
                <a:spcPct val="0"/>
              </a:spcAft>
              <a:buClrTx/>
              <a:buSzTx/>
              <a:buFontTx/>
              <a:buChar char="•"/>
            </a:pPr>
            <a:r>
              <a:rPr kumimoji="0" lang="en-GB" sz="2400" b="0" i="0" u="none" strike="noStrike" kern="1200" cap="none" spc="0" normalizeH="0" baseline="0" noProof="0" dirty="0">
                <a:ln>
                  <a:noFill/>
                </a:ln>
                <a:solidFill>
                  <a:schemeClr val="bg1">
                    <a:lumMod val="85000"/>
                  </a:schemeClr>
                </a:solidFill>
                <a:effectLst/>
                <a:uLnTx/>
                <a:uFillTx/>
                <a:latin typeface="Trebuchet MS" panose="020B0603020202020204" pitchFamily="34" charset="0"/>
                <a:ea typeface="Calibri" panose="020F0502020204030204" pitchFamily="34" charset="0"/>
                <a:cs typeface="+mn-cs"/>
              </a:rPr>
              <a:t>Impact on solvency</a:t>
            </a:r>
          </a:p>
          <a:p>
            <a:pPr marL="342900" marR="0" lvl="0" indent="-342900" algn="l" defTabSz="914400" rtl="0" eaLnBrk="0" fontAlgn="base" latinLnBrk="0" hangingPunct="0">
              <a:lnSpc>
                <a:spcPct val="100000"/>
              </a:lnSpc>
              <a:spcBef>
                <a:spcPct val="20000"/>
              </a:spcBef>
              <a:spcAft>
                <a:spcPct val="0"/>
              </a:spcAft>
              <a:buClrTx/>
              <a:buSzTx/>
              <a:buFontTx/>
              <a:buChar char="•"/>
            </a:pPr>
            <a:r>
              <a:rPr kumimoji="0" lang="en-GB" sz="2400" b="0" i="0" u="none" strike="noStrike" kern="1200" cap="none" spc="0" normalizeH="0" baseline="0" noProof="0" dirty="0">
                <a:ln>
                  <a:noFill/>
                </a:ln>
                <a:solidFill>
                  <a:schemeClr val="bg1">
                    <a:lumMod val="85000"/>
                  </a:schemeClr>
                </a:solidFill>
                <a:effectLst/>
                <a:uLnTx/>
                <a:uFillTx/>
                <a:latin typeface="Trebuchet MS" panose="020B0603020202020204" pitchFamily="34" charset="0"/>
                <a:ea typeface="Calibri" panose="020F0502020204030204" pitchFamily="34" charset="0"/>
                <a:cs typeface="+mn-cs"/>
              </a:rPr>
              <a:t>Conclusion</a:t>
            </a:r>
          </a:p>
          <a:p>
            <a:pPr marL="342900" marR="0" lvl="0" indent="-342900" algn="l" defTabSz="914400" rtl="0" eaLnBrk="0" fontAlgn="base" latinLnBrk="0" hangingPunct="0">
              <a:lnSpc>
                <a:spcPct val="100000"/>
              </a:lnSpc>
              <a:spcBef>
                <a:spcPct val="20000"/>
              </a:spcBef>
              <a:spcAft>
                <a:spcPct val="0"/>
              </a:spcAft>
              <a:buClrTx/>
              <a:buSzTx/>
              <a:buFontTx/>
              <a:buChar char="•"/>
            </a:pPr>
            <a:endParaRPr kumimoji="0" lang="en-GB" sz="24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pPr>
            <a:endParaRPr kumimoji="0" lang="en-US" altLang="en-US" sz="17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1048600" name="Footer Placeholder 4"/>
          <p:cNvSpPr txBox="1"/>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097156" name="Picture 1"/>
          <p:cNvPicPr>
            <a:picLocks noChangeAspect="1"/>
          </p:cNvPicPr>
          <p:nvPr/>
        </p:nvPicPr>
        <p:blipFill>
          <a:blip r:embed="rId4" cstate="print"/>
          <a:stretch>
            <a:fillRect/>
          </a:stretch>
        </p:blipFill>
        <p:spPr>
          <a:xfrm>
            <a:off x="10972800" y="152400"/>
            <a:ext cx="1085347" cy="1093347"/>
          </a:xfrm>
          <a:prstGeom prst="rect">
            <a:avLst/>
          </a:prstGeom>
          <a:blipFill dpi="0" rotWithShape="1">
            <a:blip r:embed="rId5"/>
            <a:srcRect/>
            <a:stretch>
              <a:fillRect/>
            </a:stretch>
          </a:blipFill>
        </p:spPr>
      </p:pic>
      <p:sp>
        <p:nvSpPr>
          <p:cNvPr id="1048605" name="Rectangle 2"/>
          <p:cNvSpPr txBox="1">
            <a:spLocks noChangeArrowheads="1"/>
          </p:cNvSpPr>
          <p:nvPr/>
        </p:nvSpPr>
        <p:spPr>
          <a:xfrm>
            <a:off x="2880246" y="463109"/>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latin typeface="Trebuchet MS" panose="020B0603020202020204" pitchFamily="34" charset="0"/>
              </a:rPr>
              <a:t>Background</a:t>
            </a:r>
          </a:p>
        </p:txBody>
      </p:sp>
      <p:sp>
        <p:nvSpPr>
          <p:cNvPr id="1048606" name="Rectangle 3"/>
          <p:cNvSpPr txBox="1">
            <a:spLocks noChangeArrowheads="1"/>
          </p:cNvSpPr>
          <p:nvPr/>
        </p:nvSpPr>
        <p:spPr>
          <a:xfrm>
            <a:off x="2933700" y="1610872"/>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US" sz="1700" dirty="0">
                <a:effectLst/>
                <a:latin typeface="Trebuchet MS" panose="020B0603020202020204" pitchFamily="34" charset="0"/>
                <a:ea typeface="Calibri" panose="020F0502020204030204" pitchFamily="34" charset="0"/>
              </a:rPr>
              <a:t>As per Section 2(p), Chapter 1 of The Insurance Regulatory and Development Authority (General Insurance – Claims),</a:t>
            </a:r>
          </a:p>
          <a:p>
            <a:pPr marL="347663" indent="0">
              <a:buNone/>
            </a:pPr>
            <a:r>
              <a:rPr lang="en-US" sz="1700" i="1" dirty="0">
                <a:effectLst/>
                <a:latin typeface="Trebuchet MS" panose="020B0603020202020204" pitchFamily="34" charset="0"/>
                <a:ea typeface="Calibri" panose="020F0502020204030204" pitchFamily="34" charset="0"/>
              </a:rPr>
              <a:t>“Unearned premium reserve means the amount set aside from premiums written before the accounting date to cover risks incurred after that date.”</a:t>
            </a:r>
          </a:p>
          <a:p>
            <a:r>
              <a:rPr lang="en-US" sz="1700" dirty="0">
                <a:effectLst/>
                <a:latin typeface="Trebuchet MS" panose="020B0603020202020204" pitchFamily="34" charset="0"/>
                <a:ea typeface="Calibri" panose="020F0502020204030204" pitchFamily="34" charset="0"/>
              </a:rPr>
              <a:t>Unearned premium shall be shown separately under the head ‘</a:t>
            </a:r>
            <a:r>
              <a:rPr lang="en-US" sz="1700" b="1" dirty="0">
                <a:effectLst/>
                <a:latin typeface="Trebuchet MS" panose="020B0603020202020204" pitchFamily="34" charset="0"/>
                <a:ea typeface="Calibri" panose="020F0502020204030204" pitchFamily="34" charset="0"/>
              </a:rPr>
              <a:t>Current Liabilities</a:t>
            </a:r>
            <a:r>
              <a:rPr lang="en-US" sz="1700" dirty="0">
                <a:effectLst/>
                <a:latin typeface="Trebuchet MS" panose="020B0603020202020204" pitchFamily="34" charset="0"/>
                <a:ea typeface="Calibri" panose="020F0502020204030204" pitchFamily="34" charset="0"/>
              </a:rPr>
              <a:t>’ and appropriate disclosures regarding management’s basis of assessment shall be made in the financial statements.</a:t>
            </a:r>
          </a:p>
          <a:p>
            <a:r>
              <a:rPr lang="en-US" sz="1700" dirty="0">
                <a:effectLst/>
                <a:latin typeface="Trebuchet MS" panose="020B0603020202020204" pitchFamily="34" charset="0"/>
                <a:ea typeface="Calibri" panose="020F0502020204030204" pitchFamily="34" charset="0"/>
              </a:rPr>
              <a:t>As per the IRDAI (Preparation of Financial Statements and Auditor’s Report of Insurance Companies) (First Amendment) Regulations, 2021, the UPR for segments othe</a:t>
            </a:r>
            <a:r>
              <a:rPr lang="en-US" sz="1700" dirty="0">
                <a:latin typeface="Trebuchet MS" panose="020B0603020202020204" pitchFamily="34" charset="0"/>
                <a:ea typeface="Calibri" panose="020F0502020204030204" pitchFamily="34" charset="0"/>
              </a:rPr>
              <a:t>r than marine hull shall be computed as:</a:t>
            </a:r>
          </a:p>
          <a:p>
            <a:pPr lvl="1"/>
            <a:r>
              <a:rPr lang="en-US" altLang="en-US" sz="1700" kern="0" dirty="0">
                <a:latin typeface="Trebuchet MS" panose="020B0603020202020204" pitchFamily="34" charset="0"/>
              </a:rPr>
              <a:t>50% of net written premium during the preceding 12 months; or</a:t>
            </a:r>
          </a:p>
          <a:p>
            <a:pPr lvl="1"/>
            <a:r>
              <a:rPr lang="en-US" altLang="en-US" sz="1700" kern="0" dirty="0">
                <a:latin typeface="Trebuchet MS" panose="020B0603020202020204" pitchFamily="34" charset="0"/>
              </a:rPr>
              <a:t>On the basis of the 1/365</a:t>
            </a:r>
            <a:r>
              <a:rPr lang="en-US" altLang="en-US" sz="1700" kern="0" baseline="30000" dirty="0">
                <a:latin typeface="Trebuchet MS" panose="020B0603020202020204" pitchFamily="34" charset="0"/>
              </a:rPr>
              <a:t>th</a:t>
            </a:r>
            <a:r>
              <a:rPr lang="en-US" altLang="en-US" sz="1700" kern="0" dirty="0">
                <a:latin typeface="Trebuchet MS" panose="020B0603020202020204" pitchFamily="34" charset="0"/>
              </a:rPr>
              <a:t> method on the unexpired period of the respective policies</a:t>
            </a:r>
          </a:p>
        </p:txBody>
      </p:sp>
      <p:sp>
        <p:nvSpPr>
          <p:cNvPr id="1048607" name="Footer Placeholder 4"/>
          <p:cNvSpPr txBox="1"/>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097157" name="Picture 1"/>
          <p:cNvPicPr>
            <a:picLocks noChangeAspect="1"/>
          </p:cNvPicPr>
          <p:nvPr/>
        </p:nvPicPr>
        <p:blipFill>
          <a:blip r:embed="rId4" cstate="print"/>
          <a:stretch>
            <a:fillRect/>
          </a:stretch>
        </p:blipFill>
        <p:spPr>
          <a:xfrm>
            <a:off x="10972800" y="152400"/>
            <a:ext cx="1085347" cy="1093347"/>
          </a:xfrm>
          <a:prstGeom prst="rect">
            <a:avLst/>
          </a:prstGeom>
          <a:blipFill dpi="0" rotWithShape="1">
            <a:blip r:embed="rId5"/>
            <a:srcRect/>
            <a:stretch>
              <a:fillRect/>
            </a:stretch>
          </a:blipFill>
        </p:spPr>
      </p:pic>
      <p:sp>
        <p:nvSpPr>
          <p:cNvPr id="1048612" name="Rectangle 2"/>
          <p:cNvSpPr txBox="1">
            <a:spLocks noChangeArrowheads="1"/>
          </p:cNvSpPr>
          <p:nvPr/>
        </p:nvSpPr>
        <p:spPr>
          <a:xfrm>
            <a:off x="2880246" y="463109"/>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pPr>
            <a:r>
              <a:rPr kumimoji="0" lang="en-US" altLang="en-US" sz="44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1/365 method</a:t>
            </a:r>
          </a:p>
        </p:txBody>
      </p:sp>
      <p:sp>
        <p:nvSpPr>
          <p:cNvPr id="1048614" name="Footer Placeholder 4"/>
          <p:cNvSpPr txBox="1"/>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graphicFrame>
        <p:nvGraphicFramePr>
          <p:cNvPr id="4194304" name="Table 5"/>
          <p:cNvGraphicFramePr>
            <a:graphicFrameLocks noGrp="1"/>
          </p:cNvGraphicFramePr>
          <p:nvPr/>
        </p:nvGraphicFramePr>
        <p:xfrm>
          <a:off x="3181349" y="5192102"/>
          <a:ext cx="7010402" cy="872490"/>
        </p:xfrm>
        <a:graphic>
          <a:graphicData uri="http://schemas.openxmlformats.org/drawingml/2006/table">
            <a:tbl>
              <a:tblPr>
                <a:tableStyleId>{5C22544A-7EE6-4342-B048-85BDC9FD1C3A}</a:tableStyleId>
              </a:tblPr>
              <a:tblGrid>
                <a:gridCol w="1016301">
                  <a:extLst>
                    <a:ext uri="{9D8B030D-6E8A-4147-A177-3AD203B41FA5}">
                      <a16:colId xmlns:a16="http://schemas.microsoft.com/office/drawing/2014/main" val="20000"/>
                    </a:ext>
                  </a:extLst>
                </a:gridCol>
                <a:gridCol w="1016301">
                  <a:extLst>
                    <a:ext uri="{9D8B030D-6E8A-4147-A177-3AD203B41FA5}">
                      <a16:colId xmlns:a16="http://schemas.microsoft.com/office/drawing/2014/main" val="20001"/>
                    </a:ext>
                  </a:extLst>
                </a:gridCol>
                <a:gridCol w="1120005">
                  <a:extLst>
                    <a:ext uri="{9D8B030D-6E8A-4147-A177-3AD203B41FA5}">
                      <a16:colId xmlns:a16="http://schemas.microsoft.com/office/drawing/2014/main" val="20002"/>
                    </a:ext>
                  </a:extLst>
                </a:gridCol>
                <a:gridCol w="1120005">
                  <a:extLst>
                    <a:ext uri="{9D8B030D-6E8A-4147-A177-3AD203B41FA5}">
                      <a16:colId xmlns:a16="http://schemas.microsoft.com/office/drawing/2014/main" val="20003"/>
                    </a:ext>
                  </a:extLst>
                </a:gridCol>
                <a:gridCol w="1721489">
                  <a:extLst>
                    <a:ext uri="{9D8B030D-6E8A-4147-A177-3AD203B41FA5}">
                      <a16:colId xmlns:a16="http://schemas.microsoft.com/office/drawing/2014/main" val="20004"/>
                    </a:ext>
                  </a:extLst>
                </a:gridCol>
                <a:gridCol w="1016301">
                  <a:extLst>
                    <a:ext uri="{9D8B030D-6E8A-4147-A177-3AD203B41FA5}">
                      <a16:colId xmlns:a16="http://schemas.microsoft.com/office/drawing/2014/main" val="20005"/>
                    </a:ext>
                  </a:extLst>
                </a:gridCol>
              </a:tblGrid>
              <a:tr h="184150">
                <a:tc>
                  <a:txBody>
                    <a:bodyPr/>
                    <a:lstStyle/>
                    <a:p>
                      <a:pPr algn="ctr" fontAlgn="b"/>
                      <a:r>
                        <a:rPr lang="en-US" sz="1400" u="none" strike="noStrike" dirty="0">
                          <a:effectLst/>
                          <a:latin typeface="Trebuchet MS" panose="020B0603020202020204" pitchFamily="34" charset="0"/>
                        </a:rPr>
                        <a:t>Policy</a:t>
                      </a:r>
                      <a:endParaRPr lang="en-US" sz="1400" b="1" i="0" u="none" strike="noStrike" dirty="0">
                        <a:solidFill>
                          <a:srgbClr val="000000"/>
                        </a:solidFill>
                        <a:effectLst/>
                        <a:latin typeface="Trebuchet MS" panose="020B0603020202020204" pitchFamily="34" charset="0"/>
                      </a:endParaRPr>
                    </a:p>
                  </a:txBody>
                  <a:tcPr marL="6350" marR="6350" marT="6350" marB="0" anchor="ctr">
                    <a:solidFill>
                      <a:schemeClr val="bg1">
                        <a:lumMod val="75000"/>
                      </a:schemeClr>
                    </a:solidFill>
                  </a:tcPr>
                </a:tc>
                <a:tc>
                  <a:txBody>
                    <a:bodyPr/>
                    <a:lstStyle/>
                    <a:p>
                      <a:pPr algn="ctr" fontAlgn="b"/>
                      <a:r>
                        <a:rPr lang="en-US" sz="1400" u="none" strike="noStrike" dirty="0">
                          <a:effectLst/>
                          <a:latin typeface="Trebuchet MS" panose="020B0603020202020204" pitchFamily="34" charset="0"/>
                        </a:rPr>
                        <a:t>Premium</a:t>
                      </a:r>
                      <a:endParaRPr lang="en-US" sz="1400" b="1" i="0" u="none" strike="noStrike" dirty="0">
                        <a:solidFill>
                          <a:srgbClr val="000000"/>
                        </a:solidFill>
                        <a:effectLst/>
                        <a:latin typeface="Trebuchet MS" panose="020B0603020202020204" pitchFamily="34" charset="0"/>
                      </a:endParaRPr>
                    </a:p>
                  </a:txBody>
                  <a:tcPr marL="6350" marR="6350" marT="6350" marB="0" anchor="ctr">
                    <a:solidFill>
                      <a:schemeClr val="bg1">
                        <a:lumMod val="75000"/>
                      </a:schemeClr>
                    </a:solidFill>
                  </a:tcPr>
                </a:tc>
                <a:tc>
                  <a:txBody>
                    <a:bodyPr/>
                    <a:lstStyle/>
                    <a:p>
                      <a:pPr algn="ctr" fontAlgn="b"/>
                      <a:r>
                        <a:rPr lang="en-US" sz="1400" u="none" strike="noStrike" dirty="0">
                          <a:effectLst/>
                          <a:latin typeface="Trebuchet MS" panose="020B0603020202020204" pitchFamily="34" charset="0"/>
                        </a:rPr>
                        <a:t>Start date</a:t>
                      </a:r>
                      <a:endParaRPr lang="en-US" sz="1400" b="1" i="0" u="none" strike="noStrike" dirty="0">
                        <a:solidFill>
                          <a:srgbClr val="000000"/>
                        </a:solidFill>
                        <a:effectLst/>
                        <a:latin typeface="Trebuchet MS" panose="020B0603020202020204" pitchFamily="34" charset="0"/>
                      </a:endParaRPr>
                    </a:p>
                  </a:txBody>
                  <a:tcPr marL="6350" marR="6350" marT="6350" marB="0" anchor="ctr">
                    <a:solidFill>
                      <a:schemeClr val="bg1">
                        <a:lumMod val="75000"/>
                      </a:schemeClr>
                    </a:solidFill>
                  </a:tcPr>
                </a:tc>
                <a:tc>
                  <a:txBody>
                    <a:bodyPr/>
                    <a:lstStyle/>
                    <a:p>
                      <a:pPr algn="ctr" fontAlgn="b"/>
                      <a:r>
                        <a:rPr lang="en-US" sz="1400" u="none" strike="noStrike" dirty="0">
                          <a:effectLst/>
                          <a:latin typeface="Trebuchet MS" panose="020B0603020202020204" pitchFamily="34" charset="0"/>
                        </a:rPr>
                        <a:t>End date</a:t>
                      </a:r>
                      <a:endParaRPr lang="en-US" sz="1400" b="1" i="0" u="none" strike="noStrike" dirty="0">
                        <a:solidFill>
                          <a:srgbClr val="000000"/>
                        </a:solidFill>
                        <a:effectLst/>
                        <a:latin typeface="Trebuchet MS" panose="020B0603020202020204" pitchFamily="34" charset="0"/>
                      </a:endParaRPr>
                    </a:p>
                  </a:txBody>
                  <a:tcPr marL="6350" marR="6350" marT="6350" marB="0" anchor="ctr">
                    <a:solidFill>
                      <a:schemeClr val="bg1">
                        <a:lumMod val="75000"/>
                      </a:schemeClr>
                    </a:solidFill>
                  </a:tcPr>
                </a:tc>
                <a:tc>
                  <a:txBody>
                    <a:bodyPr/>
                    <a:lstStyle/>
                    <a:p>
                      <a:pPr algn="ctr" fontAlgn="b"/>
                      <a:r>
                        <a:rPr lang="en-US" sz="1400" u="none" strike="noStrike" dirty="0">
                          <a:effectLst/>
                          <a:latin typeface="Trebuchet MS" panose="020B0603020202020204" pitchFamily="34" charset="0"/>
                        </a:rPr>
                        <a:t>Earned premium</a:t>
                      </a:r>
                      <a:endParaRPr lang="en-US" sz="1400" b="1" i="0" u="none" strike="noStrike" dirty="0">
                        <a:solidFill>
                          <a:srgbClr val="000000"/>
                        </a:solidFill>
                        <a:effectLst/>
                        <a:latin typeface="Trebuchet MS" panose="020B0603020202020204" pitchFamily="34" charset="0"/>
                      </a:endParaRPr>
                    </a:p>
                  </a:txBody>
                  <a:tcPr marL="6350" marR="6350" marT="6350" marB="0" anchor="ctr">
                    <a:solidFill>
                      <a:schemeClr val="bg1">
                        <a:lumMod val="75000"/>
                      </a:schemeClr>
                    </a:solidFill>
                  </a:tcPr>
                </a:tc>
                <a:tc>
                  <a:txBody>
                    <a:bodyPr/>
                    <a:lstStyle/>
                    <a:p>
                      <a:pPr algn="ctr" fontAlgn="b"/>
                      <a:r>
                        <a:rPr lang="en-US" sz="1400" u="none" strike="noStrike" dirty="0">
                          <a:effectLst/>
                          <a:latin typeface="Trebuchet MS" panose="020B0603020202020204" pitchFamily="34" charset="0"/>
                        </a:rPr>
                        <a:t>Unearned premium</a:t>
                      </a:r>
                      <a:endParaRPr lang="en-US" sz="1400" b="1" i="0" u="none" strike="noStrike" dirty="0">
                        <a:solidFill>
                          <a:srgbClr val="000000"/>
                        </a:solidFill>
                        <a:effectLst/>
                        <a:latin typeface="Trebuchet MS" panose="020B0603020202020204" pitchFamily="34" charset="0"/>
                      </a:endParaRPr>
                    </a:p>
                  </a:txBody>
                  <a:tcPr marL="6350" marR="6350" marT="6350" marB="0" anchor="ctr">
                    <a:solidFill>
                      <a:schemeClr val="bg1">
                        <a:lumMod val="75000"/>
                      </a:schemeClr>
                    </a:solidFill>
                  </a:tcPr>
                </a:tc>
                <a:extLst>
                  <a:ext uri="{0D108BD9-81ED-4DB2-BD59-A6C34878D82A}">
                    <a16:rowId xmlns:a16="http://schemas.microsoft.com/office/drawing/2014/main" val="10000"/>
                  </a:ext>
                </a:extLst>
              </a:tr>
              <a:tr h="184150">
                <a:tc>
                  <a:txBody>
                    <a:bodyPr/>
                    <a:lstStyle/>
                    <a:p>
                      <a:pPr algn="ctr" fontAlgn="b"/>
                      <a:r>
                        <a:rPr lang="en-US" sz="1400" u="none" strike="noStrike" dirty="0">
                          <a:effectLst/>
                          <a:latin typeface="Trebuchet MS" panose="020B0603020202020204" pitchFamily="34" charset="0"/>
                        </a:rPr>
                        <a:t>1</a:t>
                      </a:r>
                      <a:endParaRPr lang="en-US" sz="1400" b="0" i="0" u="none" strike="noStrike" dirty="0">
                        <a:solidFill>
                          <a:srgbClr val="000000"/>
                        </a:solidFill>
                        <a:effectLst/>
                        <a:latin typeface="Trebuchet MS" panose="020B0603020202020204" pitchFamily="34" charset="0"/>
                      </a:endParaRPr>
                    </a:p>
                  </a:txBody>
                  <a:tcPr marL="6350" marR="6350" marT="6350" marB="0" anchor="ctr">
                    <a:solidFill>
                      <a:schemeClr val="bg1">
                        <a:lumMod val="95000"/>
                      </a:schemeClr>
                    </a:solidFill>
                  </a:tcPr>
                </a:tc>
                <a:tc>
                  <a:txBody>
                    <a:bodyPr/>
                    <a:lstStyle/>
                    <a:p>
                      <a:pPr algn="ctr" fontAlgn="b"/>
                      <a:r>
                        <a:rPr lang="en-US" sz="1400" u="none" strike="noStrike" dirty="0">
                          <a:effectLst/>
                          <a:latin typeface="Trebuchet MS" panose="020B0603020202020204" pitchFamily="34" charset="0"/>
                        </a:rPr>
                        <a:t>500</a:t>
                      </a:r>
                      <a:endParaRPr lang="en-US" sz="1400" b="0" i="0" u="none" strike="noStrike" dirty="0">
                        <a:solidFill>
                          <a:srgbClr val="000000"/>
                        </a:solidFill>
                        <a:effectLst/>
                        <a:latin typeface="Trebuchet MS" panose="020B0603020202020204" pitchFamily="34" charset="0"/>
                      </a:endParaRPr>
                    </a:p>
                  </a:txBody>
                  <a:tcPr marL="6350" marR="6350" marT="6350" marB="0" anchor="ctr">
                    <a:solidFill>
                      <a:schemeClr val="bg1">
                        <a:lumMod val="95000"/>
                      </a:schemeClr>
                    </a:solidFill>
                  </a:tcPr>
                </a:tc>
                <a:tc>
                  <a:txBody>
                    <a:bodyPr/>
                    <a:lstStyle/>
                    <a:p>
                      <a:pPr algn="ctr" fontAlgn="b"/>
                      <a:r>
                        <a:rPr lang="en-US" sz="1400" u="none" strike="noStrike" dirty="0">
                          <a:effectLst/>
                          <a:latin typeface="Trebuchet MS" panose="020B0603020202020204" pitchFamily="34" charset="0"/>
                        </a:rPr>
                        <a:t>28-Jun-20</a:t>
                      </a:r>
                      <a:endParaRPr lang="en-US" sz="1400" b="0" i="0" u="none" strike="noStrike" dirty="0">
                        <a:solidFill>
                          <a:srgbClr val="000000"/>
                        </a:solidFill>
                        <a:effectLst/>
                        <a:latin typeface="Trebuchet MS" panose="020B0603020202020204" pitchFamily="34" charset="0"/>
                      </a:endParaRPr>
                    </a:p>
                  </a:txBody>
                  <a:tcPr marL="6350" marR="6350" marT="6350" marB="0" anchor="ctr">
                    <a:solidFill>
                      <a:schemeClr val="bg1">
                        <a:lumMod val="95000"/>
                      </a:schemeClr>
                    </a:solidFill>
                  </a:tcPr>
                </a:tc>
                <a:tc>
                  <a:txBody>
                    <a:bodyPr/>
                    <a:lstStyle/>
                    <a:p>
                      <a:pPr algn="ctr" fontAlgn="b"/>
                      <a:r>
                        <a:rPr lang="en-US" sz="1400" u="none" strike="noStrike">
                          <a:effectLst/>
                          <a:latin typeface="Trebuchet MS" panose="020B0603020202020204" pitchFamily="34" charset="0"/>
                        </a:rPr>
                        <a:t>27-Jun-21</a:t>
                      </a:r>
                      <a:endParaRPr lang="en-US" sz="1400" b="0" i="0" u="none" strike="noStrike">
                        <a:solidFill>
                          <a:srgbClr val="000000"/>
                        </a:solidFill>
                        <a:effectLst/>
                        <a:latin typeface="Trebuchet MS" panose="020B0603020202020204" pitchFamily="34" charset="0"/>
                      </a:endParaRPr>
                    </a:p>
                  </a:txBody>
                  <a:tcPr marL="6350" marR="6350" marT="6350" marB="0" anchor="ctr">
                    <a:solidFill>
                      <a:schemeClr val="bg1">
                        <a:lumMod val="95000"/>
                      </a:schemeClr>
                    </a:solidFill>
                  </a:tcPr>
                </a:tc>
                <a:tc>
                  <a:txBody>
                    <a:bodyPr/>
                    <a:lstStyle/>
                    <a:p>
                      <a:pPr algn="ctr" fontAlgn="b"/>
                      <a:r>
                        <a:rPr lang="en-US" sz="1400" u="none" strike="noStrike">
                          <a:effectLst/>
                          <a:latin typeface="Trebuchet MS" panose="020B0603020202020204" pitchFamily="34" charset="0"/>
                        </a:rPr>
                        <a:t>           378.08 </a:t>
                      </a:r>
                      <a:endParaRPr lang="en-US" sz="1400" b="0" i="0" u="none" strike="noStrike">
                        <a:solidFill>
                          <a:srgbClr val="000000"/>
                        </a:solidFill>
                        <a:effectLst/>
                        <a:latin typeface="Trebuchet MS" panose="020B0603020202020204" pitchFamily="34" charset="0"/>
                      </a:endParaRPr>
                    </a:p>
                  </a:txBody>
                  <a:tcPr marL="6350" marR="6350" marT="6350" marB="0" anchor="ctr">
                    <a:solidFill>
                      <a:schemeClr val="bg1">
                        <a:lumMod val="95000"/>
                      </a:schemeClr>
                    </a:solidFill>
                  </a:tcPr>
                </a:tc>
                <a:tc>
                  <a:txBody>
                    <a:bodyPr/>
                    <a:lstStyle/>
                    <a:p>
                      <a:pPr algn="ctr" fontAlgn="b"/>
                      <a:r>
                        <a:rPr lang="en-US" sz="1400" u="none" strike="noStrike" dirty="0">
                          <a:effectLst/>
                          <a:latin typeface="Trebuchet MS" panose="020B0603020202020204" pitchFamily="34" charset="0"/>
                        </a:rPr>
                        <a:t>  121.92 </a:t>
                      </a:r>
                      <a:endParaRPr lang="en-US" sz="1400" b="0" i="0" u="none" strike="noStrike" dirty="0">
                        <a:solidFill>
                          <a:srgbClr val="000000"/>
                        </a:solidFill>
                        <a:effectLst/>
                        <a:latin typeface="Trebuchet MS" panose="020B0603020202020204" pitchFamily="34" charset="0"/>
                      </a:endParaRPr>
                    </a:p>
                  </a:txBody>
                  <a:tcPr marL="6350" marR="6350" marT="6350" marB="0" anchor="ctr">
                    <a:solidFill>
                      <a:schemeClr val="bg1">
                        <a:lumMod val="95000"/>
                      </a:schemeClr>
                    </a:solidFill>
                  </a:tcPr>
                </a:tc>
                <a:extLst>
                  <a:ext uri="{0D108BD9-81ED-4DB2-BD59-A6C34878D82A}">
                    <a16:rowId xmlns:a16="http://schemas.microsoft.com/office/drawing/2014/main" val="10001"/>
                  </a:ext>
                </a:extLst>
              </a:tr>
              <a:tr h="184150">
                <a:tc>
                  <a:txBody>
                    <a:bodyPr/>
                    <a:lstStyle/>
                    <a:p>
                      <a:pPr algn="ctr" fontAlgn="b"/>
                      <a:r>
                        <a:rPr lang="en-US" sz="1400" u="none" strike="noStrike">
                          <a:effectLst/>
                          <a:latin typeface="Trebuchet MS" panose="020B0603020202020204" pitchFamily="34" charset="0"/>
                        </a:rPr>
                        <a:t>2</a:t>
                      </a:r>
                      <a:endParaRPr lang="en-US" sz="1400" b="0" i="0" u="none" strike="noStrike">
                        <a:solidFill>
                          <a:srgbClr val="000000"/>
                        </a:solidFill>
                        <a:effectLst/>
                        <a:latin typeface="Trebuchet MS" panose="020B0603020202020204" pitchFamily="34" charset="0"/>
                      </a:endParaRPr>
                    </a:p>
                  </a:txBody>
                  <a:tcPr marL="6350" marR="6350" marT="6350" marB="0" anchor="ctr">
                    <a:solidFill>
                      <a:schemeClr val="bg1">
                        <a:lumMod val="95000"/>
                      </a:schemeClr>
                    </a:solidFill>
                  </a:tcPr>
                </a:tc>
                <a:tc>
                  <a:txBody>
                    <a:bodyPr/>
                    <a:lstStyle/>
                    <a:p>
                      <a:pPr algn="ctr" fontAlgn="b"/>
                      <a:r>
                        <a:rPr lang="en-US" sz="1400" u="none" strike="noStrike" dirty="0">
                          <a:effectLst/>
                          <a:latin typeface="Trebuchet MS" panose="020B0603020202020204" pitchFamily="34" charset="0"/>
                        </a:rPr>
                        <a:t>898</a:t>
                      </a:r>
                      <a:endParaRPr lang="en-US" sz="1400" b="0" i="0" u="none" strike="noStrike" dirty="0">
                        <a:solidFill>
                          <a:srgbClr val="000000"/>
                        </a:solidFill>
                        <a:effectLst/>
                        <a:latin typeface="Trebuchet MS" panose="020B0603020202020204" pitchFamily="34" charset="0"/>
                      </a:endParaRPr>
                    </a:p>
                  </a:txBody>
                  <a:tcPr marL="6350" marR="6350" marT="6350" marB="0" anchor="ctr">
                    <a:solidFill>
                      <a:schemeClr val="bg1">
                        <a:lumMod val="95000"/>
                      </a:schemeClr>
                    </a:solidFill>
                  </a:tcPr>
                </a:tc>
                <a:tc>
                  <a:txBody>
                    <a:bodyPr/>
                    <a:lstStyle/>
                    <a:p>
                      <a:pPr algn="ctr" fontAlgn="b"/>
                      <a:r>
                        <a:rPr lang="en-US" sz="1400" u="none" strike="noStrike" dirty="0">
                          <a:effectLst/>
                          <a:latin typeface="Trebuchet MS" panose="020B0603020202020204" pitchFamily="34" charset="0"/>
                        </a:rPr>
                        <a:t>1-Feb-21</a:t>
                      </a:r>
                      <a:endParaRPr lang="en-US" sz="1400" b="0" i="0" u="none" strike="noStrike" dirty="0">
                        <a:solidFill>
                          <a:srgbClr val="000000"/>
                        </a:solidFill>
                        <a:effectLst/>
                        <a:latin typeface="Trebuchet MS" panose="020B0603020202020204" pitchFamily="34" charset="0"/>
                      </a:endParaRPr>
                    </a:p>
                  </a:txBody>
                  <a:tcPr marL="6350" marR="6350" marT="6350" marB="0" anchor="ctr">
                    <a:solidFill>
                      <a:schemeClr val="bg1">
                        <a:lumMod val="95000"/>
                      </a:schemeClr>
                    </a:solidFill>
                  </a:tcPr>
                </a:tc>
                <a:tc>
                  <a:txBody>
                    <a:bodyPr/>
                    <a:lstStyle/>
                    <a:p>
                      <a:pPr algn="ctr" fontAlgn="b"/>
                      <a:r>
                        <a:rPr lang="en-US" sz="1400" u="none" strike="noStrike" dirty="0">
                          <a:effectLst/>
                          <a:latin typeface="Trebuchet MS" panose="020B0603020202020204" pitchFamily="34" charset="0"/>
                        </a:rPr>
                        <a:t>31-Jan-22</a:t>
                      </a:r>
                      <a:endParaRPr lang="en-US" sz="1400" b="0" i="0" u="none" strike="noStrike" dirty="0">
                        <a:solidFill>
                          <a:srgbClr val="000000"/>
                        </a:solidFill>
                        <a:effectLst/>
                        <a:latin typeface="Trebuchet MS" panose="020B0603020202020204" pitchFamily="34" charset="0"/>
                      </a:endParaRPr>
                    </a:p>
                  </a:txBody>
                  <a:tcPr marL="6350" marR="6350" marT="6350" marB="0" anchor="ctr">
                    <a:solidFill>
                      <a:schemeClr val="bg1">
                        <a:lumMod val="95000"/>
                      </a:schemeClr>
                    </a:solidFill>
                  </a:tcPr>
                </a:tc>
                <a:tc>
                  <a:txBody>
                    <a:bodyPr/>
                    <a:lstStyle/>
                    <a:p>
                      <a:pPr algn="ctr" fontAlgn="b"/>
                      <a:r>
                        <a:rPr lang="en-US" sz="1400" u="none" strike="noStrike" dirty="0">
                          <a:effectLst/>
                          <a:latin typeface="Trebuchet MS" panose="020B0603020202020204" pitchFamily="34" charset="0"/>
                        </a:rPr>
                        <a:t>           142.70 </a:t>
                      </a:r>
                      <a:endParaRPr lang="en-US" sz="1400" b="0" i="0" u="none" strike="noStrike" dirty="0">
                        <a:solidFill>
                          <a:srgbClr val="000000"/>
                        </a:solidFill>
                        <a:effectLst/>
                        <a:latin typeface="Trebuchet MS" panose="020B0603020202020204" pitchFamily="34" charset="0"/>
                      </a:endParaRPr>
                    </a:p>
                  </a:txBody>
                  <a:tcPr marL="6350" marR="6350" marT="6350" marB="0" anchor="ctr">
                    <a:solidFill>
                      <a:schemeClr val="bg1">
                        <a:lumMod val="95000"/>
                      </a:schemeClr>
                    </a:solidFill>
                  </a:tcPr>
                </a:tc>
                <a:tc>
                  <a:txBody>
                    <a:bodyPr/>
                    <a:lstStyle/>
                    <a:p>
                      <a:pPr algn="ctr" fontAlgn="b"/>
                      <a:r>
                        <a:rPr lang="en-US" sz="1400" u="none" strike="noStrike" dirty="0">
                          <a:effectLst/>
                          <a:latin typeface="Trebuchet MS" panose="020B0603020202020204" pitchFamily="34" charset="0"/>
                        </a:rPr>
                        <a:t>  755.30 </a:t>
                      </a:r>
                      <a:endParaRPr lang="en-US" sz="1400" b="0" i="0" u="none" strike="noStrike" dirty="0">
                        <a:solidFill>
                          <a:srgbClr val="000000"/>
                        </a:solidFill>
                        <a:effectLst/>
                        <a:latin typeface="Trebuchet MS" panose="020B0603020202020204" pitchFamily="34" charset="0"/>
                      </a:endParaRPr>
                    </a:p>
                  </a:txBody>
                  <a:tcPr marL="6350" marR="6350" marT="6350" marB="0" anchor="ctr">
                    <a:solidFill>
                      <a:schemeClr val="bg1">
                        <a:lumMod val="95000"/>
                      </a:schemeClr>
                    </a:solidFill>
                  </a:tcPr>
                </a:tc>
                <a:extLst>
                  <a:ext uri="{0D108BD9-81ED-4DB2-BD59-A6C34878D82A}">
                    <a16:rowId xmlns:a16="http://schemas.microsoft.com/office/drawing/2014/main" val="10002"/>
                  </a:ext>
                </a:extLst>
              </a:tr>
            </a:tbl>
          </a:graphicData>
        </a:graphic>
      </p:graphicFrame>
      <mc:AlternateContent xmlns:mc="http://schemas.openxmlformats.org/markup-compatibility/2006">
        <mc:Choice xmlns:a14="http://schemas.microsoft.com/office/drawing/2010/main" Requires="a14">
          <p:sp>
            <p:nvSpPr>
              <p:cNvPr id="7" name="Rectangle 3">
                <a:extLst>
                  <a:ext uri="{FF2B5EF4-FFF2-40B4-BE49-F238E27FC236}">
                    <a16:creationId xmlns:a16="http://schemas.microsoft.com/office/drawing/2014/main" id="{36BE7F1B-9318-49E9-9D39-270F8D9CB134}"/>
                  </a:ext>
                </a:extLst>
              </p:cNvPr>
              <p:cNvSpPr txBox="1">
                <a:spLocks noChangeArrowheads="1"/>
              </p:cNvSpPr>
              <p:nvPr/>
            </p:nvSpPr>
            <p:spPr>
              <a:xfrm>
                <a:off x="2933700" y="1610872"/>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17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mn-cs"/>
                  </a:rPr>
                  <a:t>Under the 1/365th apportionment method, the unearned premium reserve is the aggregate of the unearned premiums, calculated on a pro-rata basis, in respect of the premiums relating to the unexpired periods of the respective insurance policies at the end of the financial period.</a:t>
                </a:r>
              </a:p>
              <a:p>
                <a:pPr marL="0" marR="0" lvl="0" indent="0" algn="l" defTabSz="914400" rtl="0" eaLnBrk="0" fontAlgn="base" latinLnBrk="0" hangingPunct="0">
                  <a:lnSpc>
                    <a:spcPct val="100000"/>
                  </a:lnSpc>
                  <a:spcBef>
                    <a:spcPct val="20000"/>
                  </a:spcBef>
                  <a:spcAft>
                    <a:spcPct val="0"/>
                  </a:spcAft>
                  <a:buClrTx/>
                  <a:buSzTx/>
                  <a:buNone/>
                  <a:tabLst/>
                  <a:defRPr/>
                </a:pPr>
                <a:endParaRPr kumimoji="0" lang="en-US" sz="17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17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mn-cs"/>
                  </a:rPr>
                  <a:t>Unearned premium is calculated as follows:</a:t>
                </a:r>
              </a:p>
              <a:p>
                <a:pPr marL="0" marR="0" lvl="0" indent="0" algn="l" defTabSz="914400" rtl="0" eaLnBrk="0" fontAlgn="base" latinLnBrk="0" hangingPunct="0">
                  <a:lnSpc>
                    <a:spcPct val="100000"/>
                  </a:lnSpc>
                  <a:spcBef>
                    <a:spcPct val="20000"/>
                  </a:spcBef>
                  <a:spcAft>
                    <a:spcPct val="0"/>
                  </a:spcAft>
                  <a:buClrTx/>
                  <a:buSzTx/>
                  <a:buNone/>
                  <a:tabLst/>
                  <a:defRPr/>
                </a:pPr>
                <a14:m>
                  <m:oMathPara xmlns:m="http://schemas.openxmlformats.org/officeDocument/2006/math">
                    <m:oMathParaPr>
                      <m:jc m:val="centerGroup"/>
                    </m:oMathParaPr>
                    <m:oMath xmlns:m="http://schemas.openxmlformats.org/officeDocument/2006/math">
                      <m:d>
                        <m:dPr>
                          <m:ctrlPr>
                            <a:rPr lang="en-US" altLang="en-US" sz="1700" b="0" i="1" smtClean="0">
                              <a:solidFill>
                                <a:srgbClr val="000000"/>
                              </a:solidFill>
                              <a:latin typeface="Cambria Math" panose="02040503050406030204" pitchFamily="18" charset="0"/>
                            </a:rPr>
                          </m:ctrlPr>
                        </m:dPr>
                        <m:e>
                          <m:f>
                            <m:fPr>
                              <m:ctrlPr>
                                <a:rPr lang="en-US" altLang="en-US" sz="1700" b="0" i="1" smtClean="0">
                                  <a:solidFill>
                                    <a:srgbClr val="000000"/>
                                  </a:solidFill>
                                  <a:latin typeface="Cambria Math" panose="02040503050406030204" pitchFamily="18" charset="0"/>
                                </a:rPr>
                              </m:ctrlPr>
                            </m:fPr>
                            <m:num>
                              <m:r>
                                <a:rPr lang="en-US" altLang="en-US" sz="1700" b="0" i="1" smtClean="0">
                                  <a:solidFill>
                                    <a:srgbClr val="000000"/>
                                  </a:solidFill>
                                  <a:latin typeface="Cambria Math" panose="02040503050406030204" pitchFamily="18" charset="0"/>
                                </a:rPr>
                                <m:t>𝐸𝑛𝑑</m:t>
                              </m:r>
                              <m:r>
                                <a:rPr lang="en-US" altLang="en-US" sz="1700" b="0" i="1" smtClean="0">
                                  <a:solidFill>
                                    <a:srgbClr val="000000"/>
                                  </a:solidFill>
                                  <a:latin typeface="Cambria Math" panose="02040503050406030204" pitchFamily="18" charset="0"/>
                                </a:rPr>
                                <m:t> </m:t>
                              </m:r>
                              <m:r>
                                <a:rPr lang="en-US" altLang="en-US" sz="1700" b="0" i="1" smtClean="0">
                                  <a:solidFill>
                                    <a:srgbClr val="000000"/>
                                  </a:solidFill>
                                  <a:latin typeface="Cambria Math" panose="02040503050406030204" pitchFamily="18" charset="0"/>
                                </a:rPr>
                                <m:t>𝑑𝑎𝑡𝑒</m:t>
                              </m:r>
                              <m:r>
                                <a:rPr lang="en-US" altLang="en-US" sz="1700" b="0" i="1" smtClean="0">
                                  <a:solidFill>
                                    <a:srgbClr val="000000"/>
                                  </a:solidFill>
                                  <a:latin typeface="Cambria Math" panose="02040503050406030204" pitchFamily="18" charset="0"/>
                                </a:rPr>
                                <m:t> −</m:t>
                              </m:r>
                              <m:r>
                                <a:rPr lang="en-US" altLang="en-US" sz="1700" b="0" i="1" smtClean="0">
                                  <a:solidFill>
                                    <a:srgbClr val="000000"/>
                                  </a:solidFill>
                                  <a:latin typeface="Cambria Math" panose="02040503050406030204" pitchFamily="18" charset="0"/>
                                </a:rPr>
                                <m:t>𝑃𝑜𝑙𝑖𝑐𝑦</m:t>
                              </m:r>
                              <m:r>
                                <a:rPr lang="en-US" altLang="en-US" sz="1700" b="0" i="1" smtClean="0">
                                  <a:solidFill>
                                    <a:srgbClr val="000000"/>
                                  </a:solidFill>
                                  <a:latin typeface="Cambria Math" panose="02040503050406030204" pitchFamily="18" charset="0"/>
                                </a:rPr>
                                <m:t> </m:t>
                              </m:r>
                              <m:r>
                                <a:rPr lang="en-US" altLang="en-US" sz="1700" b="0" i="1" smtClean="0">
                                  <a:solidFill>
                                    <a:srgbClr val="000000"/>
                                  </a:solidFill>
                                  <a:latin typeface="Cambria Math" panose="02040503050406030204" pitchFamily="18" charset="0"/>
                                </a:rPr>
                                <m:t>𝑣𝑎𝑙𝑢𝑎𝑡𝑖𝑜𝑛</m:t>
                              </m:r>
                              <m:r>
                                <a:rPr lang="en-US" altLang="en-US" sz="1700" b="0" i="1" smtClean="0">
                                  <a:solidFill>
                                    <a:srgbClr val="000000"/>
                                  </a:solidFill>
                                  <a:latin typeface="Cambria Math" panose="02040503050406030204" pitchFamily="18" charset="0"/>
                                </a:rPr>
                                <m:t> </m:t>
                              </m:r>
                              <m:r>
                                <a:rPr lang="en-US" altLang="en-US" sz="1700" b="0" i="1" smtClean="0">
                                  <a:solidFill>
                                    <a:srgbClr val="000000"/>
                                  </a:solidFill>
                                  <a:latin typeface="Cambria Math" panose="02040503050406030204" pitchFamily="18" charset="0"/>
                                </a:rPr>
                                <m:t>𝑑𝑎𝑡𝑒</m:t>
                              </m:r>
                            </m:num>
                            <m:den>
                              <m:r>
                                <a:rPr lang="en-US" altLang="en-US" sz="1700" b="0" i="1" smtClean="0">
                                  <a:solidFill>
                                    <a:srgbClr val="000000"/>
                                  </a:solidFill>
                                  <a:latin typeface="Cambria Math" panose="02040503050406030204" pitchFamily="18" charset="0"/>
                                </a:rPr>
                                <m:t>365</m:t>
                              </m:r>
                            </m:den>
                          </m:f>
                        </m:e>
                      </m:d>
                      <m:r>
                        <a:rPr lang="en-US" altLang="en-US" sz="1700" b="0" i="0" smtClean="0">
                          <a:solidFill>
                            <a:srgbClr val="000000"/>
                          </a:solidFill>
                          <a:latin typeface="Cambria Math" panose="02040503050406030204" pitchFamily="18" charset="0"/>
                        </a:rPr>
                        <m:t>∗</m:t>
                      </m:r>
                      <m:r>
                        <m:rPr>
                          <m:sty m:val="p"/>
                        </m:rPr>
                        <a:rPr lang="en-US" altLang="en-US" sz="1700" b="0" i="0" smtClean="0">
                          <a:solidFill>
                            <a:srgbClr val="000000"/>
                          </a:solidFill>
                          <a:latin typeface="Cambria Math" panose="02040503050406030204" pitchFamily="18" charset="0"/>
                        </a:rPr>
                        <m:t>Written</m:t>
                      </m:r>
                      <m:r>
                        <a:rPr lang="en-US" altLang="en-US" sz="1700" b="0" i="0" smtClean="0">
                          <a:solidFill>
                            <a:srgbClr val="000000"/>
                          </a:solidFill>
                          <a:latin typeface="Cambria Math" panose="02040503050406030204" pitchFamily="18" charset="0"/>
                        </a:rPr>
                        <m:t> </m:t>
                      </m:r>
                      <m:r>
                        <m:rPr>
                          <m:sty m:val="p"/>
                        </m:rPr>
                        <a:rPr lang="en-US" altLang="en-US" sz="1700" b="0" i="0" smtClean="0">
                          <a:solidFill>
                            <a:srgbClr val="000000"/>
                          </a:solidFill>
                          <a:latin typeface="Cambria Math" panose="02040503050406030204" pitchFamily="18" charset="0"/>
                        </a:rPr>
                        <m:t>Premium</m:t>
                      </m:r>
                    </m:oMath>
                  </m:oMathPara>
                </a14:m>
                <a:endParaRPr lang="en-US" altLang="en-US" sz="1700" dirty="0">
                  <a:solidFill>
                    <a:srgbClr val="000000"/>
                  </a:solidFill>
                  <a:latin typeface="Trebuchet MS" panose="020B060302020202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en-US" sz="17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17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The below table shows a computation of unearned premium as per the 1/365 method (as on 31</a:t>
                </a:r>
                <a:r>
                  <a:rPr kumimoji="0" lang="en-US" altLang="en-US" sz="1700" b="0" i="0" u="none" strike="noStrike" kern="0" cap="none" spc="0" normalizeH="0" baseline="30000" noProof="0" dirty="0">
                    <a:ln>
                      <a:noFill/>
                    </a:ln>
                    <a:solidFill>
                      <a:srgbClr val="000000"/>
                    </a:solidFill>
                    <a:effectLst/>
                    <a:uLnTx/>
                    <a:uFillTx/>
                    <a:latin typeface="Trebuchet MS" panose="020B0603020202020204" pitchFamily="34" charset="0"/>
                    <a:ea typeface="+mn-ea"/>
                    <a:cs typeface="+mn-cs"/>
                  </a:rPr>
                  <a:t>st</a:t>
                </a:r>
                <a:r>
                  <a:rPr kumimoji="0" lang="en-US" altLang="en-US" sz="17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 March 2021): </a:t>
                </a:r>
              </a:p>
            </p:txBody>
          </p:sp>
        </mc:Choice>
        <mc:Fallback>
          <p:sp>
            <p:nvSpPr>
              <p:cNvPr id="7" name="Rectangle 3">
                <a:extLst>
                  <a:ext uri="{FF2B5EF4-FFF2-40B4-BE49-F238E27FC236}">
                    <a16:creationId xmlns:a16="http://schemas.microsoft.com/office/drawing/2014/main" id="{36BE7F1B-9318-49E9-9D39-270F8D9CB134}"/>
                  </a:ext>
                </a:extLst>
              </p:cNvPr>
              <p:cNvSpPr txBox="1">
                <a:spLocks noRot="1" noChangeAspect="1" noMove="1" noResize="1" noEditPoints="1" noAdjustHandles="1" noChangeArrowheads="1" noChangeShapeType="1" noTextEdit="1"/>
              </p:cNvSpPr>
              <p:nvPr/>
            </p:nvSpPr>
            <p:spPr>
              <a:xfrm>
                <a:off x="2933700" y="1610872"/>
                <a:ext cx="7505700" cy="4889964"/>
              </a:xfrm>
              <a:prstGeom prst="rect">
                <a:avLst/>
              </a:prstGeom>
              <a:blipFill>
                <a:blip r:embed="rId6"/>
                <a:stretch>
                  <a:fillRect l="-487" t="-374"/>
                </a:stretch>
              </a:blipFill>
            </p:spPr>
            <p:txBody>
              <a:bodyPr/>
              <a:lstStyle/>
              <a:p>
                <a:r>
                  <a:rPr lang="en-US">
                    <a:noFill/>
                  </a:rPr>
                  <a:t> </a:t>
                </a:r>
              </a:p>
            </p:txBody>
          </p:sp>
        </mc:Fallback>
      </mc:AlternateContent>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097158" name="Picture 1"/>
          <p:cNvPicPr>
            <a:picLocks noChangeAspect="1"/>
          </p:cNvPicPr>
          <p:nvPr/>
        </p:nvPicPr>
        <p:blipFill>
          <a:blip r:embed="rId4" cstate="print"/>
          <a:stretch>
            <a:fillRect/>
          </a:stretch>
        </p:blipFill>
        <p:spPr>
          <a:xfrm>
            <a:off x="10972800" y="152400"/>
            <a:ext cx="1085347" cy="1093347"/>
          </a:xfrm>
          <a:prstGeom prst="rect">
            <a:avLst/>
          </a:prstGeom>
          <a:blipFill dpi="0" rotWithShape="1">
            <a:blip r:embed="rId5"/>
            <a:srcRect/>
            <a:stretch>
              <a:fillRect/>
            </a:stretch>
          </a:blipFill>
        </p:spPr>
      </p:pic>
      <p:sp>
        <p:nvSpPr>
          <p:cNvPr id="1048619" name="Rectangle 2"/>
          <p:cNvSpPr txBox="1">
            <a:spLocks noChangeArrowheads="1"/>
          </p:cNvSpPr>
          <p:nvPr/>
        </p:nvSpPr>
        <p:spPr>
          <a:xfrm>
            <a:off x="2880246" y="463109"/>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pPr>
            <a:r>
              <a:rPr lang="en-US" altLang="en-US" kern="0" dirty="0">
                <a:solidFill>
                  <a:srgbClr val="000000"/>
                </a:solidFill>
                <a:latin typeface="Trebuchet MS" panose="020B0603020202020204" pitchFamily="34" charset="0"/>
              </a:rPr>
              <a:t>50%</a:t>
            </a:r>
            <a:r>
              <a:rPr kumimoji="0" lang="en-US" altLang="en-US" sz="44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 method</a:t>
            </a:r>
          </a:p>
        </p:txBody>
      </p:sp>
      <p:sp>
        <p:nvSpPr>
          <p:cNvPr id="1048621" name="Footer Placeholder 4"/>
          <p:cNvSpPr txBox="1"/>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graphicFrame>
        <p:nvGraphicFramePr>
          <p:cNvPr id="4194305" name="Table 5"/>
          <p:cNvGraphicFramePr>
            <a:graphicFrameLocks noGrp="1"/>
          </p:cNvGraphicFramePr>
          <p:nvPr/>
        </p:nvGraphicFramePr>
        <p:xfrm>
          <a:off x="3181349" y="4724400"/>
          <a:ext cx="7010402" cy="872490"/>
        </p:xfrm>
        <a:graphic>
          <a:graphicData uri="http://schemas.openxmlformats.org/drawingml/2006/table">
            <a:tbl>
              <a:tblPr>
                <a:tableStyleId>{5C22544A-7EE6-4342-B048-85BDC9FD1C3A}</a:tableStyleId>
              </a:tblPr>
              <a:tblGrid>
                <a:gridCol w="1016301">
                  <a:extLst>
                    <a:ext uri="{9D8B030D-6E8A-4147-A177-3AD203B41FA5}">
                      <a16:colId xmlns:a16="http://schemas.microsoft.com/office/drawing/2014/main" val="20000"/>
                    </a:ext>
                  </a:extLst>
                </a:gridCol>
                <a:gridCol w="1016301">
                  <a:extLst>
                    <a:ext uri="{9D8B030D-6E8A-4147-A177-3AD203B41FA5}">
                      <a16:colId xmlns:a16="http://schemas.microsoft.com/office/drawing/2014/main" val="20001"/>
                    </a:ext>
                  </a:extLst>
                </a:gridCol>
                <a:gridCol w="1120005">
                  <a:extLst>
                    <a:ext uri="{9D8B030D-6E8A-4147-A177-3AD203B41FA5}">
                      <a16:colId xmlns:a16="http://schemas.microsoft.com/office/drawing/2014/main" val="20002"/>
                    </a:ext>
                  </a:extLst>
                </a:gridCol>
                <a:gridCol w="1120005">
                  <a:extLst>
                    <a:ext uri="{9D8B030D-6E8A-4147-A177-3AD203B41FA5}">
                      <a16:colId xmlns:a16="http://schemas.microsoft.com/office/drawing/2014/main" val="20003"/>
                    </a:ext>
                  </a:extLst>
                </a:gridCol>
                <a:gridCol w="1721489">
                  <a:extLst>
                    <a:ext uri="{9D8B030D-6E8A-4147-A177-3AD203B41FA5}">
                      <a16:colId xmlns:a16="http://schemas.microsoft.com/office/drawing/2014/main" val="20004"/>
                    </a:ext>
                  </a:extLst>
                </a:gridCol>
                <a:gridCol w="1016301">
                  <a:extLst>
                    <a:ext uri="{9D8B030D-6E8A-4147-A177-3AD203B41FA5}">
                      <a16:colId xmlns:a16="http://schemas.microsoft.com/office/drawing/2014/main" val="20005"/>
                    </a:ext>
                  </a:extLst>
                </a:gridCol>
              </a:tblGrid>
              <a:tr h="184150">
                <a:tc>
                  <a:txBody>
                    <a:bodyPr/>
                    <a:lstStyle/>
                    <a:p>
                      <a:pPr algn="ctr" fontAlgn="b"/>
                      <a:r>
                        <a:rPr lang="en-US" sz="1400" u="none" strike="noStrike" dirty="0">
                          <a:effectLst/>
                          <a:latin typeface="Trebuchet MS" panose="020B0603020202020204" pitchFamily="34" charset="0"/>
                        </a:rPr>
                        <a:t>Policy</a:t>
                      </a:r>
                      <a:endParaRPr lang="en-US" sz="1400" b="1" i="0" u="none" strike="noStrike" dirty="0">
                        <a:solidFill>
                          <a:srgbClr val="000000"/>
                        </a:solidFill>
                        <a:effectLst/>
                        <a:latin typeface="Trebuchet MS" panose="020B0603020202020204" pitchFamily="34" charset="0"/>
                      </a:endParaRPr>
                    </a:p>
                  </a:txBody>
                  <a:tcPr marL="6350" marR="6350" marT="6350" marB="0" anchor="ctr">
                    <a:solidFill>
                      <a:schemeClr val="bg1">
                        <a:lumMod val="75000"/>
                      </a:schemeClr>
                    </a:solidFill>
                  </a:tcPr>
                </a:tc>
                <a:tc>
                  <a:txBody>
                    <a:bodyPr/>
                    <a:lstStyle/>
                    <a:p>
                      <a:pPr algn="ctr" fontAlgn="b"/>
                      <a:r>
                        <a:rPr lang="en-US" sz="1400" u="none" strike="noStrike" dirty="0">
                          <a:effectLst/>
                          <a:latin typeface="Trebuchet MS" panose="020B0603020202020204" pitchFamily="34" charset="0"/>
                        </a:rPr>
                        <a:t>Premium</a:t>
                      </a:r>
                      <a:endParaRPr lang="en-US" sz="1400" b="1" i="0" u="none" strike="noStrike" dirty="0">
                        <a:solidFill>
                          <a:srgbClr val="000000"/>
                        </a:solidFill>
                        <a:effectLst/>
                        <a:latin typeface="Trebuchet MS" panose="020B0603020202020204" pitchFamily="34" charset="0"/>
                      </a:endParaRPr>
                    </a:p>
                  </a:txBody>
                  <a:tcPr marL="6350" marR="6350" marT="6350" marB="0" anchor="ctr">
                    <a:solidFill>
                      <a:schemeClr val="bg1">
                        <a:lumMod val="75000"/>
                      </a:schemeClr>
                    </a:solidFill>
                  </a:tcPr>
                </a:tc>
                <a:tc>
                  <a:txBody>
                    <a:bodyPr/>
                    <a:lstStyle/>
                    <a:p>
                      <a:pPr algn="ctr" fontAlgn="b"/>
                      <a:r>
                        <a:rPr lang="en-US" sz="1400" u="none" strike="noStrike" dirty="0">
                          <a:effectLst/>
                          <a:latin typeface="Trebuchet MS" panose="020B0603020202020204" pitchFamily="34" charset="0"/>
                        </a:rPr>
                        <a:t>Start date</a:t>
                      </a:r>
                      <a:endParaRPr lang="en-US" sz="1400" b="1" i="0" u="none" strike="noStrike" dirty="0">
                        <a:solidFill>
                          <a:srgbClr val="000000"/>
                        </a:solidFill>
                        <a:effectLst/>
                        <a:latin typeface="Trebuchet MS" panose="020B0603020202020204" pitchFamily="34" charset="0"/>
                      </a:endParaRPr>
                    </a:p>
                  </a:txBody>
                  <a:tcPr marL="6350" marR="6350" marT="6350" marB="0" anchor="ctr">
                    <a:solidFill>
                      <a:schemeClr val="bg1">
                        <a:lumMod val="75000"/>
                      </a:schemeClr>
                    </a:solidFill>
                  </a:tcPr>
                </a:tc>
                <a:tc>
                  <a:txBody>
                    <a:bodyPr/>
                    <a:lstStyle/>
                    <a:p>
                      <a:pPr algn="ctr" fontAlgn="b"/>
                      <a:r>
                        <a:rPr lang="en-US" sz="1400" u="none" strike="noStrike" dirty="0">
                          <a:effectLst/>
                          <a:latin typeface="Trebuchet MS" panose="020B0603020202020204" pitchFamily="34" charset="0"/>
                        </a:rPr>
                        <a:t>End date</a:t>
                      </a:r>
                      <a:endParaRPr lang="en-US" sz="1400" b="1" i="0" u="none" strike="noStrike" dirty="0">
                        <a:solidFill>
                          <a:srgbClr val="000000"/>
                        </a:solidFill>
                        <a:effectLst/>
                        <a:latin typeface="Trebuchet MS" panose="020B0603020202020204" pitchFamily="34" charset="0"/>
                      </a:endParaRPr>
                    </a:p>
                  </a:txBody>
                  <a:tcPr marL="6350" marR="6350" marT="6350" marB="0" anchor="ctr">
                    <a:solidFill>
                      <a:schemeClr val="bg1">
                        <a:lumMod val="75000"/>
                      </a:schemeClr>
                    </a:solidFill>
                  </a:tcPr>
                </a:tc>
                <a:tc>
                  <a:txBody>
                    <a:bodyPr/>
                    <a:lstStyle/>
                    <a:p>
                      <a:pPr algn="ctr" fontAlgn="b"/>
                      <a:r>
                        <a:rPr lang="en-US" sz="1400" u="none" strike="noStrike" dirty="0">
                          <a:effectLst/>
                          <a:latin typeface="Trebuchet MS" panose="020B0603020202020204" pitchFamily="34" charset="0"/>
                        </a:rPr>
                        <a:t>Earned premium</a:t>
                      </a:r>
                      <a:endParaRPr lang="en-US" sz="1400" b="1" i="0" u="none" strike="noStrike" dirty="0">
                        <a:solidFill>
                          <a:srgbClr val="000000"/>
                        </a:solidFill>
                        <a:effectLst/>
                        <a:latin typeface="Trebuchet MS" panose="020B0603020202020204" pitchFamily="34" charset="0"/>
                      </a:endParaRPr>
                    </a:p>
                  </a:txBody>
                  <a:tcPr marL="6350" marR="6350" marT="6350" marB="0" anchor="ctr">
                    <a:solidFill>
                      <a:schemeClr val="bg1">
                        <a:lumMod val="75000"/>
                      </a:schemeClr>
                    </a:solidFill>
                  </a:tcPr>
                </a:tc>
                <a:tc>
                  <a:txBody>
                    <a:bodyPr/>
                    <a:lstStyle/>
                    <a:p>
                      <a:pPr algn="ctr" fontAlgn="b"/>
                      <a:r>
                        <a:rPr lang="en-US" sz="1400" u="none" strike="noStrike" dirty="0">
                          <a:effectLst/>
                          <a:latin typeface="Trebuchet MS" panose="020B0603020202020204" pitchFamily="34" charset="0"/>
                        </a:rPr>
                        <a:t>Unearned premium</a:t>
                      </a:r>
                      <a:endParaRPr lang="en-US" sz="1400" b="1" i="0" u="none" strike="noStrike" dirty="0">
                        <a:solidFill>
                          <a:srgbClr val="000000"/>
                        </a:solidFill>
                        <a:effectLst/>
                        <a:latin typeface="Trebuchet MS" panose="020B0603020202020204" pitchFamily="34" charset="0"/>
                      </a:endParaRPr>
                    </a:p>
                  </a:txBody>
                  <a:tcPr marL="6350" marR="6350" marT="6350" marB="0" anchor="ctr">
                    <a:solidFill>
                      <a:schemeClr val="bg1">
                        <a:lumMod val="75000"/>
                      </a:schemeClr>
                    </a:solidFill>
                  </a:tcPr>
                </a:tc>
                <a:extLst>
                  <a:ext uri="{0D108BD9-81ED-4DB2-BD59-A6C34878D82A}">
                    <a16:rowId xmlns:a16="http://schemas.microsoft.com/office/drawing/2014/main" val="10000"/>
                  </a:ext>
                </a:extLst>
              </a:tr>
              <a:tr h="184150">
                <a:tc>
                  <a:txBody>
                    <a:bodyPr/>
                    <a:lstStyle/>
                    <a:p>
                      <a:pPr algn="ctr" fontAlgn="b"/>
                      <a:r>
                        <a:rPr lang="en-US" sz="1400" u="none" strike="noStrike" dirty="0">
                          <a:effectLst/>
                          <a:latin typeface="Trebuchet MS" panose="020B0603020202020204" pitchFamily="34" charset="0"/>
                        </a:rPr>
                        <a:t>1</a:t>
                      </a:r>
                      <a:endParaRPr lang="en-US" sz="1400" b="0" i="0" u="none" strike="noStrike" dirty="0">
                        <a:solidFill>
                          <a:srgbClr val="000000"/>
                        </a:solidFill>
                        <a:effectLst/>
                        <a:latin typeface="Trebuchet MS" panose="020B0603020202020204" pitchFamily="34" charset="0"/>
                      </a:endParaRPr>
                    </a:p>
                  </a:txBody>
                  <a:tcPr marL="6350" marR="6350" marT="6350" marB="0" anchor="ctr">
                    <a:solidFill>
                      <a:schemeClr val="bg1">
                        <a:lumMod val="95000"/>
                      </a:schemeClr>
                    </a:solidFill>
                  </a:tcPr>
                </a:tc>
                <a:tc>
                  <a:txBody>
                    <a:bodyPr/>
                    <a:lstStyle/>
                    <a:p>
                      <a:pPr algn="ctr" fontAlgn="b"/>
                      <a:r>
                        <a:rPr lang="en-US" sz="1400" u="none" strike="noStrike" dirty="0">
                          <a:effectLst/>
                          <a:latin typeface="Trebuchet MS" panose="020B0603020202020204" pitchFamily="34" charset="0"/>
                        </a:rPr>
                        <a:t>500</a:t>
                      </a:r>
                      <a:endParaRPr lang="en-US" sz="1400" b="0" i="0" u="none" strike="noStrike" dirty="0">
                        <a:solidFill>
                          <a:srgbClr val="000000"/>
                        </a:solidFill>
                        <a:effectLst/>
                        <a:latin typeface="Trebuchet MS" panose="020B0603020202020204" pitchFamily="34" charset="0"/>
                      </a:endParaRPr>
                    </a:p>
                  </a:txBody>
                  <a:tcPr marL="6350" marR="6350" marT="6350" marB="0" anchor="ctr">
                    <a:solidFill>
                      <a:schemeClr val="bg1">
                        <a:lumMod val="95000"/>
                      </a:schemeClr>
                    </a:solidFill>
                  </a:tcPr>
                </a:tc>
                <a:tc>
                  <a:txBody>
                    <a:bodyPr/>
                    <a:lstStyle/>
                    <a:p>
                      <a:pPr algn="ctr" fontAlgn="b"/>
                      <a:r>
                        <a:rPr lang="en-US" sz="1400" u="none" strike="noStrike" dirty="0">
                          <a:effectLst/>
                          <a:latin typeface="Trebuchet MS" panose="020B0603020202020204" pitchFamily="34" charset="0"/>
                        </a:rPr>
                        <a:t>28-Jun-20</a:t>
                      </a:r>
                      <a:endParaRPr lang="en-US" sz="1400" b="0" i="0" u="none" strike="noStrike" dirty="0">
                        <a:solidFill>
                          <a:srgbClr val="000000"/>
                        </a:solidFill>
                        <a:effectLst/>
                        <a:latin typeface="Trebuchet MS" panose="020B0603020202020204" pitchFamily="34" charset="0"/>
                      </a:endParaRPr>
                    </a:p>
                  </a:txBody>
                  <a:tcPr marL="6350" marR="6350" marT="6350" marB="0" anchor="ctr">
                    <a:solidFill>
                      <a:schemeClr val="bg1">
                        <a:lumMod val="95000"/>
                      </a:schemeClr>
                    </a:solidFill>
                  </a:tcPr>
                </a:tc>
                <a:tc>
                  <a:txBody>
                    <a:bodyPr/>
                    <a:lstStyle/>
                    <a:p>
                      <a:pPr algn="ctr" fontAlgn="b"/>
                      <a:r>
                        <a:rPr lang="en-US" sz="1400" u="none" strike="noStrike">
                          <a:effectLst/>
                          <a:latin typeface="Trebuchet MS" panose="020B0603020202020204" pitchFamily="34" charset="0"/>
                        </a:rPr>
                        <a:t>27-Jun-21</a:t>
                      </a:r>
                      <a:endParaRPr lang="en-US" sz="1400" b="0" i="0" u="none" strike="noStrike">
                        <a:solidFill>
                          <a:srgbClr val="000000"/>
                        </a:solidFill>
                        <a:effectLst/>
                        <a:latin typeface="Trebuchet MS" panose="020B0603020202020204" pitchFamily="34" charset="0"/>
                      </a:endParaRPr>
                    </a:p>
                  </a:txBody>
                  <a:tcPr marL="6350" marR="6350" marT="6350" marB="0" anchor="ctr">
                    <a:solidFill>
                      <a:schemeClr val="bg1">
                        <a:lumMod val="95000"/>
                      </a:schemeClr>
                    </a:solidFill>
                  </a:tcPr>
                </a:tc>
                <a:tc>
                  <a:txBody>
                    <a:bodyPr/>
                    <a:lstStyle/>
                    <a:p>
                      <a:pPr algn="ctr" fontAlgn="b"/>
                      <a:r>
                        <a:rPr lang="en-US" sz="1400" u="none" strike="noStrike" dirty="0">
                          <a:effectLst/>
                          <a:latin typeface="Trebuchet MS" panose="020B0603020202020204" pitchFamily="34" charset="0"/>
                        </a:rPr>
                        <a:t>           250 </a:t>
                      </a:r>
                      <a:endParaRPr lang="en-US" sz="1400" b="0" i="0" u="none" strike="noStrike" dirty="0">
                        <a:solidFill>
                          <a:srgbClr val="000000"/>
                        </a:solidFill>
                        <a:effectLst/>
                        <a:latin typeface="Trebuchet MS" panose="020B0603020202020204" pitchFamily="34" charset="0"/>
                      </a:endParaRPr>
                    </a:p>
                  </a:txBody>
                  <a:tcPr marL="6350" marR="6350" marT="6350" marB="0" anchor="ctr">
                    <a:solidFill>
                      <a:schemeClr val="bg1">
                        <a:lumMod val="95000"/>
                      </a:schemeClr>
                    </a:solidFill>
                  </a:tcPr>
                </a:tc>
                <a:tc>
                  <a:txBody>
                    <a:bodyPr/>
                    <a:lstStyle/>
                    <a:p>
                      <a:pPr algn="ctr" fontAlgn="b"/>
                      <a:r>
                        <a:rPr lang="en-US" sz="1400" u="none" strike="noStrike" dirty="0">
                          <a:effectLst/>
                          <a:latin typeface="Trebuchet MS" panose="020B0603020202020204" pitchFamily="34" charset="0"/>
                        </a:rPr>
                        <a:t>  250 </a:t>
                      </a:r>
                      <a:endParaRPr lang="en-US" sz="1400" b="0" i="0" u="none" strike="noStrike" dirty="0">
                        <a:solidFill>
                          <a:srgbClr val="000000"/>
                        </a:solidFill>
                        <a:effectLst/>
                        <a:latin typeface="Trebuchet MS" panose="020B0603020202020204" pitchFamily="34" charset="0"/>
                      </a:endParaRPr>
                    </a:p>
                  </a:txBody>
                  <a:tcPr marL="6350" marR="6350" marT="6350" marB="0" anchor="ctr">
                    <a:solidFill>
                      <a:schemeClr val="bg1">
                        <a:lumMod val="95000"/>
                      </a:schemeClr>
                    </a:solidFill>
                  </a:tcPr>
                </a:tc>
                <a:extLst>
                  <a:ext uri="{0D108BD9-81ED-4DB2-BD59-A6C34878D82A}">
                    <a16:rowId xmlns:a16="http://schemas.microsoft.com/office/drawing/2014/main" val="10001"/>
                  </a:ext>
                </a:extLst>
              </a:tr>
              <a:tr h="184150">
                <a:tc>
                  <a:txBody>
                    <a:bodyPr/>
                    <a:lstStyle/>
                    <a:p>
                      <a:pPr algn="ctr" fontAlgn="b"/>
                      <a:r>
                        <a:rPr lang="en-US" sz="1400" u="none" strike="noStrike">
                          <a:effectLst/>
                          <a:latin typeface="Trebuchet MS" panose="020B0603020202020204" pitchFamily="34" charset="0"/>
                        </a:rPr>
                        <a:t>2</a:t>
                      </a:r>
                      <a:endParaRPr lang="en-US" sz="1400" b="0" i="0" u="none" strike="noStrike">
                        <a:solidFill>
                          <a:srgbClr val="000000"/>
                        </a:solidFill>
                        <a:effectLst/>
                        <a:latin typeface="Trebuchet MS" panose="020B0603020202020204" pitchFamily="34" charset="0"/>
                      </a:endParaRPr>
                    </a:p>
                  </a:txBody>
                  <a:tcPr marL="6350" marR="6350" marT="6350" marB="0" anchor="ctr">
                    <a:solidFill>
                      <a:schemeClr val="bg1">
                        <a:lumMod val="95000"/>
                      </a:schemeClr>
                    </a:solidFill>
                  </a:tcPr>
                </a:tc>
                <a:tc>
                  <a:txBody>
                    <a:bodyPr/>
                    <a:lstStyle/>
                    <a:p>
                      <a:pPr algn="ctr" fontAlgn="b"/>
                      <a:r>
                        <a:rPr lang="en-US" sz="1400" u="none" strike="noStrike" dirty="0">
                          <a:effectLst/>
                          <a:latin typeface="Trebuchet MS" panose="020B0603020202020204" pitchFamily="34" charset="0"/>
                        </a:rPr>
                        <a:t>898</a:t>
                      </a:r>
                      <a:endParaRPr lang="en-US" sz="1400" b="0" i="0" u="none" strike="noStrike" dirty="0">
                        <a:solidFill>
                          <a:srgbClr val="000000"/>
                        </a:solidFill>
                        <a:effectLst/>
                        <a:latin typeface="Trebuchet MS" panose="020B0603020202020204" pitchFamily="34" charset="0"/>
                      </a:endParaRPr>
                    </a:p>
                  </a:txBody>
                  <a:tcPr marL="6350" marR="6350" marT="6350" marB="0" anchor="ctr">
                    <a:solidFill>
                      <a:schemeClr val="bg1">
                        <a:lumMod val="95000"/>
                      </a:schemeClr>
                    </a:solidFill>
                  </a:tcPr>
                </a:tc>
                <a:tc>
                  <a:txBody>
                    <a:bodyPr/>
                    <a:lstStyle/>
                    <a:p>
                      <a:pPr algn="ctr" fontAlgn="b"/>
                      <a:r>
                        <a:rPr lang="en-US" sz="1400" u="none" strike="noStrike" dirty="0">
                          <a:effectLst/>
                          <a:latin typeface="Trebuchet MS" panose="020B0603020202020204" pitchFamily="34" charset="0"/>
                        </a:rPr>
                        <a:t>1-Feb-21</a:t>
                      </a:r>
                      <a:endParaRPr lang="en-US" sz="1400" b="0" i="0" u="none" strike="noStrike" dirty="0">
                        <a:solidFill>
                          <a:srgbClr val="000000"/>
                        </a:solidFill>
                        <a:effectLst/>
                        <a:latin typeface="Trebuchet MS" panose="020B0603020202020204" pitchFamily="34" charset="0"/>
                      </a:endParaRPr>
                    </a:p>
                  </a:txBody>
                  <a:tcPr marL="6350" marR="6350" marT="6350" marB="0" anchor="ctr">
                    <a:solidFill>
                      <a:schemeClr val="bg1">
                        <a:lumMod val="95000"/>
                      </a:schemeClr>
                    </a:solidFill>
                  </a:tcPr>
                </a:tc>
                <a:tc>
                  <a:txBody>
                    <a:bodyPr/>
                    <a:lstStyle/>
                    <a:p>
                      <a:pPr algn="ctr" fontAlgn="b"/>
                      <a:r>
                        <a:rPr lang="en-US" sz="1400" u="none" strike="noStrike" dirty="0">
                          <a:effectLst/>
                          <a:latin typeface="Trebuchet MS" panose="020B0603020202020204" pitchFamily="34" charset="0"/>
                        </a:rPr>
                        <a:t>31-Jan-22</a:t>
                      </a:r>
                      <a:endParaRPr lang="en-US" sz="1400" b="0" i="0" u="none" strike="noStrike" dirty="0">
                        <a:solidFill>
                          <a:srgbClr val="000000"/>
                        </a:solidFill>
                        <a:effectLst/>
                        <a:latin typeface="Trebuchet MS" panose="020B0603020202020204" pitchFamily="34" charset="0"/>
                      </a:endParaRPr>
                    </a:p>
                  </a:txBody>
                  <a:tcPr marL="6350" marR="6350" marT="6350" marB="0" anchor="ctr">
                    <a:solidFill>
                      <a:schemeClr val="bg1">
                        <a:lumMod val="95000"/>
                      </a:schemeClr>
                    </a:solidFill>
                  </a:tcPr>
                </a:tc>
                <a:tc>
                  <a:txBody>
                    <a:bodyPr/>
                    <a:lstStyle/>
                    <a:p>
                      <a:pPr algn="ctr" fontAlgn="b"/>
                      <a:r>
                        <a:rPr lang="en-US" sz="1400" u="none" strike="noStrike" dirty="0">
                          <a:effectLst/>
                          <a:latin typeface="Trebuchet MS" panose="020B0603020202020204" pitchFamily="34" charset="0"/>
                        </a:rPr>
                        <a:t>           449 </a:t>
                      </a:r>
                      <a:endParaRPr lang="en-US" sz="1400" b="0" i="0" u="none" strike="noStrike" dirty="0">
                        <a:solidFill>
                          <a:srgbClr val="000000"/>
                        </a:solidFill>
                        <a:effectLst/>
                        <a:latin typeface="Trebuchet MS" panose="020B0603020202020204" pitchFamily="34" charset="0"/>
                      </a:endParaRPr>
                    </a:p>
                  </a:txBody>
                  <a:tcPr marL="6350" marR="6350" marT="6350" marB="0" anchor="ctr">
                    <a:solidFill>
                      <a:schemeClr val="bg1">
                        <a:lumMod val="95000"/>
                      </a:schemeClr>
                    </a:solidFill>
                  </a:tcPr>
                </a:tc>
                <a:tc>
                  <a:txBody>
                    <a:bodyPr/>
                    <a:lstStyle/>
                    <a:p>
                      <a:pPr algn="ctr" fontAlgn="b"/>
                      <a:r>
                        <a:rPr lang="en-US" sz="1400" u="none" strike="noStrike" dirty="0">
                          <a:effectLst/>
                          <a:latin typeface="Trebuchet MS" panose="020B0603020202020204" pitchFamily="34" charset="0"/>
                        </a:rPr>
                        <a:t>  449 </a:t>
                      </a:r>
                      <a:endParaRPr lang="en-US" sz="1400" b="0" i="0" u="none" strike="noStrike" dirty="0">
                        <a:solidFill>
                          <a:srgbClr val="000000"/>
                        </a:solidFill>
                        <a:effectLst/>
                        <a:latin typeface="Trebuchet MS" panose="020B0603020202020204" pitchFamily="34" charset="0"/>
                      </a:endParaRPr>
                    </a:p>
                  </a:txBody>
                  <a:tcPr marL="6350" marR="6350" marT="6350" marB="0" anchor="ctr">
                    <a:solidFill>
                      <a:schemeClr val="bg1">
                        <a:lumMod val="95000"/>
                      </a:schemeClr>
                    </a:solidFill>
                  </a:tcPr>
                </a:tc>
                <a:extLst>
                  <a:ext uri="{0D108BD9-81ED-4DB2-BD59-A6C34878D82A}">
                    <a16:rowId xmlns:a16="http://schemas.microsoft.com/office/drawing/2014/main" val="10002"/>
                  </a:ext>
                </a:extLst>
              </a:tr>
            </a:tbl>
          </a:graphicData>
        </a:graphic>
      </p:graphicFrame>
      <mc:AlternateContent xmlns:mc="http://schemas.openxmlformats.org/markup-compatibility/2006" xmlns:a14="http://schemas.microsoft.com/office/drawing/2010/main">
        <mc:Choice Requires="a14">
          <p:sp>
            <p:nvSpPr>
              <p:cNvPr id="7" name="Rectangle 3">
                <a:extLst>
                  <a:ext uri="{FF2B5EF4-FFF2-40B4-BE49-F238E27FC236}">
                    <a16:creationId xmlns:a16="http://schemas.microsoft.com/office/drawing/2014/main" id="{BE897B3B-77E7-49A9-AFE2-783FA6F6D39C}"/>
                  </a:ext>
                </a:extLst>
              </p:cNvPr>
              <p:cNvSpPr txBox="1">
                <a:spLocks noChangeArrowheads="1"/>
              </p:cNvSpPr>
              <p:nvPr/>
            </p:nvSpPr>
            <p:spPr>
              <a:xfrm>
                <a:off x="2933700" y="1610872"/>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17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mn-cs"/>
                  </a:rPr>
                  <a:t>This method is also known as the flat </a:t>
                </a:r>
                <a:r>
                  <a:rPr lang="en-US" sz="1700" dirty="0">
                    <a:solidFill>
                      <a:srgbClr val="000000"/>
                    </a:solidFill>
                    <a:latin typeface="Trebuchet MS" panose="020B0603020202020204" pitchFamily="34" charset="0"/>
                    <a:ea typeface="Calibri" panose="020F0502020204030204" pitchFamily="34" charset="0"/>
                  </a:rPr>
                  <a:t>r</a:t>
                </a:r>
                <a:r>
                  <a:rPr kumimoji="0" lang="en-US" sz="17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mn-cs"/>
                  </a:rPr>
                  <a:t>ate </a:t>
                </a:r>
                <a:r>
                  <a:rPr lang="en-US" sz="1700" dirty="0">
                    <a:solidFill>
                      <a:srgbClr val="000000"/>
                    </a:solidFill>
                    <a:latin typeface="Trebuchet MS" panose="020B0603020202020204" pitchFamily="34" charset="0"/>
                    <a:ea typeface="Calibri" panose="020F0502020204030204" pitchFamily="34" charset="0"/>
                  </a:rPr>
                  <a:t>m</a:t>
                </a:r>
                <a:r>
                  <a:rPr kumimoji="0" lang="en-US" sz="1700" b="0" i="0" u="none" strike="noStrike" kern="1200" cap="none" spc="0" normalizeH="0" baseline="0" noProof="0" dirty="0" err="1">
                    <a:ln>
                      <a:noFill/>
                    </a:ln>
                    <a:solidFill>
                      <a:srgbClr val="000000"/>
                    </a:solidFill>
                    <a:effectLst/>
                    <a:uLnTx/>
                    <a:uFillTx/>
                    <a:latin typeface="Trebuchet MS" panose="020B0603020202020204" pitchFamily="34" charset="0"/>
                    <a:ea typeface="Calibri" panose="020F0502020204030204" pitchFamily="34" charset="0"/>
                    <a:cs typeface="+mn-cs"/>
                  </a:rPr>
                  <a:t>ethod</a:t>
                </a:r>
                <a:r>
                  <a:rPr kumimoji="0" lang="en-US" sz="17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mn-cs"/>
                  </a:rPr>
                  <a:t>. The unearned premium reserves are determined by applying a 50% weightage on the premiums written.</a:t>
                </a:r>
              </a:p>
              <a:p>
                <a:pPr marL="0" marR="0" lvl="0" indent="0" algn="l" defTabSz="914400" rtl="0" eaLnBrk="0" fontAlgn="base" latinLnBrk="0" hangingPunct="0">
                  <a:lnSpc>
                    <a:spcPct val="100000"/>
                  </a:lnSpc>
                  <a:spcBef>
                    <a:spcPct val="20000"/>
                  </a:spcBef>
                  <a:spcAft>
                    <a:spcPct val="0"/>
                  </a:spcAft>
                  <a:buClrTx/>
                  <a:buSzTx/>
                  <a:buNone/>
                  <a:tabLst/>
                  <a:defRPr/>
                </a:pPr>
                <a:endParaRPr kumimoji="0" lang="en-US" sz="17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17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mn-cs"/>
                  </a:rPr>
                  <a:t>Unearned premium is calculated as follows:</a:t>
                </a:r>
              </a:p>
              <a:p>
                <a:pPr marL="0" marR="0" lvl="0" indent="0" algn="l" defTabSz="914400" rtl="0" eaLnBrk="0" fontAlgn="base" latinLnBrk="0" hangingPunct="0">
                  <a:lnSpc>
                    <a:spcPct val="100000"/>
                  </a:lnSpc>
                  <a:spcBef>
                    <a:spcPct val="20000"/>
                  </a:spcBef>
                  <a:spcAft>
                    <a:spcPct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en-US" sz="1700" b="0" i="0"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50% ∗</m:t>
                      </m:r>
                      <m:r>
                        <m:rPr>
                          <m:sty m:val="p"/>
                        </m:rPr>
                        <a:rPr kumimoji="0" lang="en-US" altLang="en-US" sz="1700" b="0" i="0"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Written</m:t>
                      </m:r>
                      <m:r>
                        <a:rPr kumimoji="0" lang="en-US" altLang="en-US" sz="1700" b="0" i="0"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 </m:t>
                      </m:r>
                      <m:r>
                        <m:rPr>
                          <m:sty m:val="p"/>
                        </m:rPr>
                        <a:rPr kumimoji="0" lang="en-US" altLang="en-US" sz="1700" b="0" i="0"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Premium</m:t>
                      </m:r>
                    </m:oMath>
                  </m:oMathPara>
                </a14:m>
                <a:endParaRPr kumimoji="0" lang="en-US" altLang="en-US" sz="17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7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17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The below table shows a computation of unearned premium as per the 50% method (as on 31</a:t>
                </a:r>
                <a:r>
                  <a:rPr kumimoji="0" lang="en-US" altLang="en-US" sz="1700" b="0" i="0" u="none" strike="noStrike" kern="0" cap="none" spc="0" normalizeH="0" baseline="30000" noProof="0" dirty="0">
                    <a:ln>
                      <a:noFill/>
                    </a:ln>
                    <a:solidFill>
                      <a:srgbClr val="000000"/>
                    </a:solidFill>
                    <a:effectLst/>
                    <a:uLnTx/>
                    <a:uFillTx/>
                    <a:latin typeface="Trebuchet MS" panose="020B0603020202020204" pitchFamily="34" charset="0"/>
                    <a:ea typeface="+mn-ea"/>
                    <a:cs typeface="+mn-cs"/>
                  </a:rPr>
                  <a:t>st</a:t>
                </a:r>
                <a:r>
                  <a:rPr kumimoji="0" lang="en-US" altLang="en-US" sz="17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 March 2021): </a:t>
                </a:r>
              </a:p>
            </p:txBody>
          </p:sp>
        </mc:Choice>
        <mc:Fallback xmlns="">
          <p:sp>
            <p:nvSpPr>
              <p:cNvPr id="7" name="Rectangle 3">
                <a:extLst>
                  <a:ext uri="{FF2B5EF4-FFF2-40B4-BE49-F238E27FC236}">
                    <a16:creationId xmlns:a16="http://schemas.microsoft.com/office/drawing/2014/main" id="{BE897B3B-77E7-49A9-AFE2-783FA6F6D39C}"/>
                  </a:ext>
                </a:extLst>
              </p:cNvPr>
              <p:cNvSpPr txBox="1">
                <a:spLocks noRot="1" noChangeAspect="1" noMove="1" noResize="1" noEditPoints="1" noAdjustHandles="1" noChangeArrowheads="1" noChangeShapeType="1" noTextEdit="1"/>
              </p:cNvSpPr>
              <p:nvPr/>
            </p:nvSpPr>
            <p:spPr>
              <a:xfrm>
                <a:off x="2933700" y="1610872"/>
                <a:ext cx="7505700" cy="4889964"/>
              </a:xfrm>
              <a:prstGeom prst="rect">
                <a:avLst/>
              </a:prstGeom>
              <a:blipFill>
                <a:blip r:embed="rId6"/>
                <a:stretch>
                  <a:fillRect l="-487" t="-374"/>
                </a:stretch>
              </a:blipFill>
            </p:spPr>
            <p:txBody>
              <a:bodyPr/>
              <a:lstStyle/>
              <a:p>
                <a:r>
                  <a:rPr lang="en-US">
                    <a:noFill/>
                  </a:rPr>
                  <a:t> </a:t>
                </a:r>
              </a:p>
            </p:txBody>
          </p:sp>
        </mc:Fallback>
      </mc:AlternateContent>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097159" name="Picture 1"/>
          <p:cNvPicPr>
            <a:picLocks noChangeAspect="1"/>
          </p:cNvPicPr>
          <p:nvPr/>
        </p:nvPicPr>
        <p:blipFill>
          <a:blip r:embed="rId4" cstate="print"/>
          <a:stretch>
            <a:fillRect/>
          </a:stretch>
        </p:blipFill>
        <p:spPr>
          <a:xfrm>
            <a:off x="10972800" y="152400"/>
            <a:ext cx="1085347" cy="1093347"/>
          </a:xfrm>
          <a:prstGeom prst="rect">
            <a:avLst/>
          </a:prstGeom>
          <a:blipFill dpi="0" rotWithShape="1">
            <a:blip r:embed="rId5"/>
            <a:srcRect/>
            <a:stretch>
              <a:fillRect/>
            </a:stretch>
          </a:blipFill>
        </p:spPr>
      </p:pic>
      <p:sp>
        <p:nvSpPr>
          <p:cNvPr id="1048626" name="Rectangle 2"/>
          <p:cNvSpPr txBox="1">
            <a:spLocks noChangeArrowheads="1"/>
          </p:cNvSpPr>
          <p:nvPr/>
        </p:nvSpPr>
        <p:spPr>
          <a:xfrm>
            <a:off x="2880246" y="463109"/>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pPr>
            <a:r>
              <a:rPr kumimoji="0" lang="en-US" altLang="en-US" sz="44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Summary</a:t>
            </a:r>
          </a:p>
        </p:txBody>
      </p:sp>
      <p:sp>
        <p:nvSpPr>
          <p:cNvPr id="1048627" name="Rectangle 3"/>
          <p:cNvSpPr txBox="1">
            <a:spLocks noChangeArrowheads="1"/>
          </p:cNvSpPr>
          <p:nvPr/>
        </p:nvSpPr>
        <p:spPr>
          <a:xfrm>
            <a:off x="2933700" y="1610872"/>
            <a:ext cx="43053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pPr>
            <a:r>
              <a:rPr kumimoji="0" lang="en-US" sz="17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mn-cs"/>
              </a:rPr>
              <a:t>As can be seen from the previous two slides, the portion of earned and unearned premiums can vary significantly under both the methods.</a:t>
            </a:r>
          </a:p>
          <a:p>
            <a:pPr marL="0" marR="0" lvl="0" indent="0" algn="l" defTabSz="914400" rtl="0" eaLnBrk="0" fontAlgn="base" latinLnBrk="0" hangingPunct="0">
              <a:lnSpc>
                <a:spcPct val="100000"/>
              </a:lnSpc>
              <a:spcBef>
                <a:spcPct val="20000"/>
              </a:spcBef>
              <a:spcAft>
                <a:spcPct val="0"/>
              </a:spcAft>
              <a:buClrTx/>
              <a:buSzTx/>
              <a:buNone/>
            </a:pPr>
            <a:endParaRPr kumimoji="0" lang="en-US" sz="17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pPr>
            <a:r>
              <a:rPr lang="en-US" sz="1700" dirty="0">
                <a:solidFill>
                  <a:srgbClr val="000000"/>
                </a:solidFill>
                <a:latin typeface="Trebuchet MS" panose="020B0603020202020204" pitchFamily="34" charset="0"/>
                <a:ea typeface="Calibri" panose="020F0502020204030204" pitchFamily="34" charset="0"/>
              </a:rPr>
              <a:t>Hence the change in methodology would be expected to have an impact on earnings, profit/loss, solvency.</a:t>
            </a:r>
          </a:p>
          <a:p>
            <a:pPr marL="0" marR="0" lvl="0" indent="0" algn="l" defTabSz="914400" rtl="0" eaLnBrk="0" fontAlgn="base" latinLnBrk="0" hangingPunct="0">
              <a:lnSpc>
                <a:spcPct val="100000"/>
              </a:lnSpc>
              <a:spcBef>
                <a:spcPct val="20000"/>
              </a:spcBef>
              <a:spcAft>
                <a:spcPct val="0"/>
              </a:spcAft>
              <a:buClrTx/>
              <a:buSzTx/>
              <a:buNone/>
            </a:pPr>
            <a:endParaRPr lang="en-US" sz="1700" dirty="0">
              <a:solidFill>
                <a:srgbClr val="000000"/>
              </a:solidFill>
              <a:latin typeface="Trebuchet MS" panose="020B0603020202020204" pitchFamily="34" charset="0"/>
              <a:ea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pPr>
            <a:r>
              <a:rPr kumimoji="0" lang="en-US" sz="1700" b="0" i="0" u="none" strike="noStrike" kern="1200" cap="none" spc="0" normalizeH="0" baseline="0" noProof="0" dirty="0">
                <a:ln>
                  <a:noFill/>
                </a:ln>
                <a:solidFill>
                  <a:srgbClr val="000000"/>
                </a:solidFill>
                <a:effectLst/>
                <a:uLnTx/>
                <a:uFillTx/>
                <a:latin typeface="Trebuchet MS" panose="020B0603020202020204" pitchFamily="34" charset="0"/>
                <a:ea typeface="Calibri" panose="020F0502020204030204" pitchFamily="34" charset="0"/>
                <a:cs typeface="+mn-cs"/>
              </a:rPr>
              <a:t>As a part of the next sections, we will looks at the how the change impacts various business lines differently.</a:t>
            </a:r>
          </a:p>
          <a:p>
            <a:pPr marL="342900" marR="0" lvl="0" indent="-342900" algn="l" defTabSz="914400" rtl="0" eaLnBrk="0" fontAlgn="base" latinLnBrk="0" hangingPunct="0">
              <a:lnSpc>
                <a:spcPct val="100000"/>
              </a:lnSpc>
              <a:spcBef>
                <a:spcPct val="20000"/>
              </a:spcBef>
              <a:spcAft>
                <a:spcPct val="0"/>
              </a:spcAft>
              <a:buClrTx/>
              <a:buSzTx/>
              <a:buFontTx/>
              <a:buChar char="•"/>
            </a:pPr>
            <a:endParaRPr kumimoji="0" lang="en-US" altLang="en-US" sz="17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1048628" name="Footer Placeholder 4"/>
          <p:cNvSpPr txBox="1"/>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graphicFrame>
        <p:nvGraphicFramePr>
          <p:cNvPr id="4194306" name="Chart 8"/>
          <p:cNvGraphicFramePr>
            <a:graphicFrameLocks/>
          </p:cNvGraphicFramePr>
          <p:nvPr>
            <p:extLst>
              <p:ext uri="{D42A27DB-BD31-4B8C-83A1-F6EECF244321}">
                <p14:modId xmlns:p14="http://schemas.microsoft.com/office/powerpoint/2010/main" val="918156028"/>
              </p:ext>
            </p:extLst>
          </p:nvPr>
        </p:nvGraphicFramePr>
        <p:xfrm>
          <a:off x="7333747" y="1828800"/>
          <a:ext cx="4724400" cy="2971800"/>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sld>
</file>

<file path=ppt/theme/theme1.xml><?xml version="1.0" encoding="utf-8"?>
<a:theme xmlns:a="http://schemas.openxmlformats.org/drawingml/2006/main" name="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820</TotalTime>
  <Words>3285</Words>
  <Application>Microsoft Office PowerPoint</Application>
  <PresentationFormat>Widescreen</PresentationFormat>
  <Paragraphs>508</Paragraphs>
  <Slides>38</Slides>
  <Notes>36</Notes>
  <HiddenSlides>0</HiddenSlides>
  <MMClips>0</MMClips>
  <ScaleCrop>false</ScaleCrop>
  <HeadingPairs>
    <vt:vector size="8" baseType="variant">
      <vt:variant>
        <vt:lpstr>Fonts Used</vt:lpstr>
      </vt:variant>
      <vt:variant>
        <vt:i4>8</vt:i4>
      </vt:variant>
      <vt:variant>
        <vt:lpstr>Theme</vt:lpstr>
      </vt:variant>
      <vt:variant>
        <vt:i4>2</vt:i4>
      </vt:variant>
      <vt:variant>
        <vt:lpstr>Links</vt:lpstr>
      </vt:variant>
      <vt:variant>
        <vt:i4>11</vt:i4>
      </vt:variant>
      <vt:variant>
        <vt:lpstr>Slide Titles</vt:lpstr>
      </vt:variant>
      <vt:variant>
        <vt:i4>38</vt:i4>
      </vt:variant>
    </vt:vector>
  </HeadingPairs>
  <TitlesOfParts>
    <vt:vector size="59" baseType="lpstr">
      <vt:lpstr>Arial</vt:lpstr>
      <vt:lpstr>Bahamas</vt:lpstr>
      <vt:lpstr>Calibri</vt:lpstr>
      <vt:lpstr>Cambria Math</vt:lpstr>
      <vt:lpstr>Garamond</vt:lpstr>
      <vt:lpstr>Times New Roman</vt:lpstr>
      <vt:lpstr>Trebuchet MS</vt:lpstr>
      <vt:lpstr>Wingdings</vt:lpstr>
      <vt:lpstr>LifeConvBirm02</vt:lpstr>
      <vt:lpstr>1_LifeConvBirm02</vt:lpstr>
      <vt:lpstr>file:///C:\Users\pdevgun004\Downloads\Non-life%20--%20Impact%20of%20UPR%20methodology_v01.xlsx!Exhibits!%5bNon-life%20--%20Impact%20of%20UPR%20methodology_v01.xlsx%5dExhibits%20Chart%201</vt:lpstr>
      <vt:lpstr>file:///C:\Users\pdevgun004\Downloads\Non-life%20--%20Impact%20of%20UPR%20methodology_v01.xlsx!Exhibits!%5bNon-life%20--%20Impact%20of%20UPR%20methodology_v01.xlsx%5dExhibits%20Chart%209</vt:lpstr>
      <vt:lpstr>file:///C:\Users\pdevgun004\Downloads\Non-life%20--%20Impact%20of%20UPR%20methodology_v01.xlsx!Exhibits!%5bNon-life%20--%20Impact%20of%20UPR%20methodology_v01.xlsx%5dExhibits%20Chart%207</vt:lpstr>
      <vt:lpstr>file:///C:\Users\pdevgun004\Downloads\Non-life%20--%20Impact%20of%20UPR%20methodology_v01.xlsx!Sheet1!%5bNon-life%20--%20Impact%20of%20UPR%20methodology_v01.xlsx%5dSheet1%20Chart%201</vt:lpstr>
      <vt:lpstr>file:///C:\Users\pdevgun004\Downloads\Non-life%20--%20Impact%20of%20UPR%20methodology_v01.xlsx!Exhibits!R45C32:R56C50</vt:lpstr>
      <vt:lpstr>file:///C:\Users\pdevgun004\Downloads\Non-life%20--%20Impact%20of%20UPR%20methodology_v01.xlsx!Exhibits!R61C14:R79C28</vt:lpstr>
      <vt:lpstr>file:///C:\Users\pdevgun004\Downloads\Non-life%20--%20Impact%20of%20UPR%20methodology_v01.xlsx!Exhibits!%5bNon-life%20--%20Impact%20of%20UPR%20methodology_v01.xlsx%5dExhibits%20Chart%206</vt:lpstr>
      <vt:lpstr>file:///C:\Users\pdevgun004\Downloads\Non-life%20--%20Impact%20of%20UPR%20methodology_v01.xlsx!Exhibits!%5bNon-life%20--%20Impact%20of%20UPR%20methodology_v01.xlsx%5dExhibits%20Chart%202</vt:lpstr>
      <vt:lpstr>file:///C:\Users\pdevgun004\Downloads\Non-life%20--%20Impact%20of%20UPR%20methodology_v01.xlsx!Exhibits!R83C20:R91C24</vt:lpstr>
      <vt:lpstr>file:///C:\Users\pdevgun004\Downloads\Non-life%20--%20Impact%20of%20UPR%20methodology_v01.xlsx!Exhibits!R85C14:R91C16</vt:lpstr>
      <vt:lpstr>file:///C:\Users\pdevgun004\Downloads\Non-life%20--%20Impact%20of%20UPR%20methodology_v01.xlsx!Exhibits!%5bNon-life%20--%20Impact%20of%20UPR%20methodology_v01.xlsx%5dExhibits%20Chart%208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Aparajita Mitra</dc:creator>
  <cp:lastModifiedBy>Jain, Shruti (Gurgaon)</cp:lastModifiedBy>
  <cp:revision>70</cp:revision>
  <dcterms:created xsi:type="dcterms:W3CDTF">2011-07-20T01:11:57Z</dcterms:created>
  <dcterms:modified xsi:type="dcterms:W3CDTF">2022-01-27T05:20:09Z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347b247-e90e-43a3-9d7b-004f14ae6873_Enabled">
    <vt:lpwstr>true</vt:lpwstr>
  </property>
  <property fmtid="{D5CDD505-2E9C-101B-9397-08002B2CF9AE}" pid="3" name="MSIP_Label_d347b247-e90e-43a3-9d7b-004f14ae6873_SetDate">
    <vt:lpwstr>2022-01-16T18:49:56Z</vt:lpwstr>
  </property>
  <property fmtid="{D5CDD505-2E9C-101B-9397-08002B2CF9AE}" pid="4" name="MSIP_Label_d347b247-e90e-43a3-9d7b-004f14ae6873_Method">
    <vt:lpwstr>Standard</vt:lpwstr>
  </property>
  <property fmtid="{D5CDD505-2E9C-101B-9397-08002B2CF9AE}" pid="5" name="MSIP_Label_d347b247-e90e-43a3-9d7b-004f14ae6873_Name">
    <vt:lpwstr>d347b247-e90e-43a3-9d7b-004f14ae6873</vt:lpwstr>
  </property>
  <property fmtid="{D5CDD505-2E9C-101B-9397-08002B2CF9AE}" pid="6" name="MSIP_Label_d347b247-e90e-43a3-9d7b-004f14ae6873_SiteId">
    <vt:lpwstr>76e3921f-489b-4b7e-9547-9ea297add9b5</vt:lpwstr>
  </property>
  <property fmtid="{D5CDD505-2E9C-101B-9397-08002B2CF9AE}" pid="7" name="MSIP_Label_d347b247-e90e-43a3-9d7b-004f14ae6873_ActionId">
    <vt:lpwstr>c20deece-0ea8-400e-b456-5d18b162bec6</vt:lpwstr>
  </property>
  <property fmtid="{D5CDD505-2E9C-101B-9397-08002B2CF9AE}" pid="8" name="MSIP_Label_d347b247-e90e-43a3-9d7b-004f14ae6873_ContentBits">
    <vt:lpwstr>0</vt:lpwstr>
  </property>
  <property fmtid="{D5CDD505-2E9C-101B-9397-08002B2CF9AE}" pid="9" name="MSIP_Label_cdfc3efd-6e4e-40c9-86f7-c142d8c0f789_Enabled">
    <vt:lpwstr>true</vt:lpwstr>
  </property>
  <property fmtid="{D5CDD505-2E9C-101B-9397-08002B2CF9AE}" pid="10" name="MSIP_Label_cdfc3efd-6e4e-40c9-86f7-c142d8c0f789_SetDate">
    <vt:lpwstr>2022-01-19T03:23:10Z</vt:lpwstr>
  </property>
  <property fmtid="{D5CDD505-2E9C-101B-9397-08002B2CF9AE}" pid="11" name="MSIP_Label_cdfc3efd-6e4e-40c9-86f7-c142d8c0f789_Method">
    <vt:lpwstr>Privileged</vt:lpwstr>
  </property>
  <property fmtid="{D5CDD505-2E9C-101B-9397-08002B2CF9AE}" pid="12" name="MSIP_Label_cdfc3efd-6e4e-40c9-86f7-c142d8c0f789_Name">
    <vt:lpwstr>Internal Use Only</vt:lpwstr>
  </property>
  <property fmtid="{D5CDD505-2E9C-101B-9397-08002B2CF9AE}" pid="13" name="MSIP_Label_cdfc3efd-6e4e-40c9-86f7-c142d8c0f789_SiteId">
    <vt:lpwstr>53b7cac7-14be-46d4-be43-f2ad9244d901</vt:lpwstr>
  </property>
  <property fmtid="{D5CDD505-2E9C-101B-9397-08002B2CF9AE}" pid="14" name="MSIP_Label_cdfc3efd-6e4e-40c9-86f7-c142d8c0f789_ActionId">
    <vt:lpwstr>d7fa6ff6-62c8-4063-9958-e2a050eba910</vt:lpwstr>
  </property>
  <property fmtid="{D5CDD505-2E9C-101B-9397-08002B2CF9AE}" pid="15" name="MSIP_Label_cdfc3efd-6e4e-40c9-86f7-c142d8c0f789_ContentBits">
    <vt:lpwstr>1</vt:lpwstr>
  </property>
</Properties>
</file>