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1" r:id="rId2"/>
    <p:sldId id="277" r:id="rId3"/>
    <p:sldId id="262" r:id="rId4"/>
    <p:sldId id="266" r:id="rId5"/>
    <p:sldId id="265" r:id="rId6"/>
    <p:sldId id="289" r:id="rId7"/>
    <p:sldId id="264" r:id="rId8"/>
    <p:sldId id="290" r:id="rId9"/>
    <p:sldId id="278" r:id="rId10"/>
    <p:sldId id="279" r:id="rId11"/>
    <p:sldId id="281" r:id="rId12"/>
    <p:sldId id="282" r:id="rId13"/>
    <p:sldId id="285" r:id="rId14"/>
    <p:sldId id="270" r:id="rId15"/>
    <p:sldId id="274" r:id="rId16"/>
    <p:sldId id="275" r:id="rId17"/>
    <p:sldId id="272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hryans%20Baid\Desktop\Star%20Health%20Ins%20Valuation\Valuation%20-%20Star%20health%20insura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1862544959658"/>
          <c:y val="5.146198830409357E-2"/>
          <c:w val="0.82128754738990961"/>
          <c:h val="0.84372721830823783"/>
        </c:manualLayout>
      </c:layout>
      <c:barChart>
        <c:barDir val="bar"/>
        <c:grouping val="stacked"/>
        <c:varyColors val="1"/>
        <c:ser>
          <c:idx val="0"/>
          <c:order val="0"/>
          <c:spPr>
            <a:solidFill>
              <a:srgbClr val="4472C4"/>
            </a:solidFill>
            <a:ln cmpd="sng">
              <a:noFill/>
            </a:ln>
          </c:spPr>
          <c:invertIfNegative val="1"/>
          <c:dPt>
            <c:idx val="0"/>
            <c:invertIfNegative val="1"/>
            <c:bubble3D val="0"/>
            <c:spPr>
              <a:solidFill>
                <a:schemeClr val="lt1"/>
              </a:solidFill>
              <a:ln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1-E791-474C-B0A8-EE9AB7297805}"/>
              </c:ext>
            </c:extLst>
          </c:dPt>
          <c:dPt>
            <c:idx val="1"/>
            <c:invertIfNegative val="1"/>
            <c:bubble3D val="0"/>
            <c:spPr>
              <a:solidFill>
                <a:schemeClr val="lt1"/>
              </a:solidFill>
              <a:ln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3-E791-474C-B0A8-EE9AB7297805}"/>
              </c:ext>
            </c:extLst>
          </c:dPt>
          <c:dPt>
            <c:idx val="2"/>
            <c:invertIfNegative val="1"/>
            <c:bubble3D val="0"/>
            <c:spPr>
              <a:solidFill>
                <a:schemeClr val="lt1"/>
              </a:solidFill>
              <a:ln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5-E791-474C-B0A8-EE9AB7297805}"/>
              </c:ext>
            </c:extLst>
          </c:dPt>
          <c:dPt>
            <c:idx val="3"/>
            <c:invertIfNegative val="1"/>
            <c:bubble3D val="0"/>
            <c:spPr>
              <a:solidFill>
                <a:schemeClr val="lt1"/>
              </a:solidFill>
              <a:ln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7-E791-474C-B0A8-EE9AB7297805}"/>
              </c:ext>
            </c:extLst>
          </c:dPt>
          <c:dPt>
            <c:idx val="4"/>
            <c:invertIfNegative val="1"/>
            <c:bubble3D val="0"/>
            <c:spPr>
              <a:solidFill>
                <a:schemeClr val="lt1"/>
              </a:solidFill>
              <a:ln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9-E791-474C-B0A8-EE9AB729780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Summary!$B$34:$B$36</c:f>
              <c:strCache>
                <c:ptCount val="3"/>
                <c:pt idx="0">
                  <c:v>P/E</c:v>
                </c:pt>
                <c:pt idx="1">
                  <c:v>P/GWP</c:v>
                </c:pt>
                <c:pt idx="2">
                  <c:v>P/B</c:v>
                </c:pt>
              </c:strCache>
            </c:strRef>
          </c:cat>
          <c:val>
            <c:numRef>
              <c:f>Summary!$C$34:$C$36</c:f>
              <c:numCache>
                <c:formatCode>"₹"#,##0_);[Red]\("₹"#,##0\)</c:formatCode>
                <c:ptCount val="3"/>
                <c:pt idx="0">
                  <c:v>620.6748576778084</c:v>
                </c:pt>
                <c:pt idx="1">
                  <c:v>604.57867004060859</c:v>
                </c:pt>
                <c:pt idx="2">
                  <c:v>577.29514363402438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A-E791-474C-B0A8-EE9AB7297805}"/>
            </c:ext>
          </c:extLst>
        </c:ser>
        <c:ser>
          <c:idx val="1"/>
          <c:order val="1"/>
          <c:spPr>
            <a:solidFill>
              <a:srgbClr val="4472C4"/>
            </a:solidFill>
            <a:ln cmpd="sng">
              <a:noFill/>
            </a:ln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B-E791-474C-B0A8-EE9AB7297805}"/>
              </c:ext>
            </c:extLst>
          </c:dPt>
          <c:dPt>
            <c:idx val="3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C-E791-474C-B0A8-EE9AB7297805}"/>
              </c:ext>
            </c:extLst>
          </c:dPt>
          <c:cat>
            <c:strRef>
              <c:f>Summary!$B$34:$B$36</c:f>
              <c:strCache>
                <c:ptCount val="3"/>
                <c:pt idx="0">
                  <c:v>P/E</c:v>
                </c:pt>
                <c:pt idx="1">
                  <c:v>P/GWP</c:v>
                </c:pt>
                <c:pt idx="2">
                  <c:v>P/B</c:v>
                </c:pt>
              </c:strCache>
            </c:strRef>
          </c:cat>
          <c:val>
            <c:numRef>
              <c:f>Summary!$D$34:$D$36</c:f>
              <c:numCache>
                <c:formatCode>"₹"#,##0_);[Red]\("₹"#,##0\)</c:formatCode>
                <c:ptCount val="3"/>
                <c:pt idx="0">
                  <c:v>177.33567362223096</c:v>
                </c:pt>
                <c:pt idx="1">
                  <c:v>235.11392723801441</c:v>
                </c:pt>
                <c:pt idx="2">
                  <c:v>320.71952424112476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D-E791-474C-B0A8-EE9AB7297805}"/>
            </c:ext>
          </c:extLst>
        </c:ser>
        <c:ser>
          <c:idx val="2"/>
          <c:order val="2"/>
          <c:spPr>
            <a:solidFill>
              <a:srgbClr val="FFFFFF"/>
            </a:solidFill>
            <a:ln cmpd="sng">
              <a:noFill/>
            </a:ln>
          </c:spPr>
          <c:invertIfNegative val="1"/>
          <c:dPt>
            <c:idx val="1"/>
            <c:invertIfNegative val="1"/>
            <c:bubble3D val="0"/>
            <c:spPr>
              <a:solidFill>
                <a:schemeClr val="lt1"/>
              </a:solidFill>
              <a:ln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0F-E791-474C-B0A8-EE9AB7297805}"/>
              </c:ext>
            </c:extLst>
          </c:dPt>
          <c:dPt>
            <c:idx val="2"/>
            <c:invertIfNegative val="1"/>
            <c:bubble3D val="0"/>
            <c:spPr>
              <a:solidFill>
                <a:schemeClr val="lt1"/>
              </a:solidFill>
              <a:ln cmpd="sng">
                <a:noFill/>
              </a:ln>
            </c:spPr>
            <c:extLst>
              <c:ext xmlns:c16="http://schemas.microsoft.com/office/drawing/2014/chart" uri="{C3380CC4-5D6E-409C-BE32-E72D297353CC}">
                <c16:uniqueId val="{00000011-E791-474C-B0A8-EE9AB7297805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Summary!$B$34:$B$36</c:f>
              <c:strCache>
                <c:ptCount val="3"/>
                <c:pt idx="0">
                  <c:v>P/E</c:v>
                </c:pt>
                <c:pt idx="1">
                  <c:v>P/GWP</c:v>
                </c:pt>
                <c:pt idx="2">
                  <c:v>P/B</c:v>
                </c:pt>
              </c:strCache>
            </c:strRef>
          </c:cat>
          <c:val>
            <c:numRef>
              <c:f>Summary!$E$34:$E$36</c:f>
              <c:numCache>
                <c:formatCode>"₹"#,##0_);[Red]\("₹"#,##0\)</c:formatCode>
                <c:ptCount val="3"/>
                <c:pt idx="0">
                  <c:v>798.01053130003936</c:v>
                </c:pt>
                <c:pt idx="1">
                  <c:v>839.692597278623</c:v>
                </c:pt>
                <c:pt idx="2">
                  <c:v>898.01466787514914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 cmpd="sng">
                    <a:noFill/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12-E791-474C-B0A8-EE9AB72978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1228314"/>
        <c:axId val="1652529564"/>
      </c:barChart>
      <c:catAx>
        <c:axId val="261228314"/>
        <c:scaling>
          <c:orientation val="maxMin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endParaRPr lang="en-IN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652529564"/>
        <c:crosses val="autoZero"/>
        <c:auto val="1"/>
        <c:lblAlgn val="ctr"/>
        <c:lblOffset val="100"/>
        <c:noMultiLvlLbl val="1"/>
      </c:catAx>
      <c:valAx>
        <c:axId val="1652529564"/>
        <c:scaling>
          <c:orientation val="minMax"/>
          <c:max val="1000"/>
          <c:min val="500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endParaRPr lang="en-IN"/>
              </a:p>
            </c:rich>
          </c:tx>
          <c:overlay val="0"/>
        </c:title>
        <c:numFmt formatCode="&quot;₹&quot;#,##0_);[Red]\(&quot;₹&quot;#,##0\)" sourceLinked="1"/>
        <c:majorTickMark val="none"/>
        <c:minorTickMark val="none"/>
        <c:tickLblPos val="nextTo"/>
        <c:spPr>
          <a:ln/>
        </c:spPr>
        <c:crossAx val="261228314"/>
        <c:crosses val="max"/>
        <c:crossBetween val="between"/>
      </c:valAx>
    </c:plotArea>
    <c:plotVisOnly val="1"/>
    <c:dispBlanksAs val="zero"/>
    <c:showDLblsOverMax val="1"/>
  </c:chart>
  <c:spPr>
    <a:ln>
      <a:noFill/>
    </a:ln>
  </c:spPr>
  <c:txPr>
    <a:bodyPr/>
    <a:lstStyle/>
    <a:p>
      <a:pPr>
        <a:defRPr sz="1000">
          <a:latin typeface="Trebuchet MS" panose="020B0603020202020204" pitchFamily="34" charset="0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E4D6F-5EB0-4CF8-A634-D14DA5B61F01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4F9C1363-E127-4562-9438-A7024712A9AB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ENVIRONMENT</a:t>
          </a:r>
          <a:endParaRPr lang="en-GB" dirty="0">
            <a:latin typeface="Trebuchet MS" panose="020B0603020202020204" pitchFamily="34" charset="0"/>
          </a:endParaRPr>
        </a:p>
      </dgm:t>
    </dgm:pt>
    <dgm:pt modelId="{5F6D659D-7F37-4D4C-869A-065C21B65974}" type="parTrans" cxnId="{0ADDB873-CBB8-4F30-9CD2-A9297B130A6B}">
      <dgm:prSet/>
      <dgm:spPr/>
      <dgm:t>
        <a:bodyPr/>
        <a:lstStyle/>
        <a:p>
          <a:endParaRPr lang="en-GB"/>
        </a:p>
      </dgm:t>
    </dgm:pt>
    <dgm:pt modelId="{A93A7B73-2B88-4136-8188-760B22C0CC8A}" type="sibTrans" cxnId="{0ADDB873-CBB8-4F30-9CD2-A9297B130A6B}">
      <dgm:prSet/>
      <dgm:spPr/>
      <dgm:t>
        <a:bodyPr/>
        <a:lstStyle/>
        <a:p>
          <a:endParaRPr lang="en-GB"/>
        </a:p>
      </dgm:t>
    </dgm:pt>
    <dgm:pt modelId="{21CF891B-9AC3-41B0-B6B3-ABD9868DE9F7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Energy and emissions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347E33E9-85CD-4BD4-BD9A-6BC1B3E89087}" type="parTrans" cxnId="{1DCD36FE-4D83-4684-8E73-8AAF0270B4ED}">
      <dgm:prSet/>
      <dgm:spPr/>
      <dgm:t>
        <a:bodyPr/>
        <a:lstStyle/>
        <a:p>
          <a:endParaRPr lang="en-GB"/>
        </a:p>
      </dgm:t>
    </dgm:pt>
    <dgm:pt modelId="{3ECB3248-BCC6-4994-BD8B-C5EBC2CBADDF}" type="sibTrans" cxnId="{1DCD36FE-4D83-4684-8E73-8AAF0270B4ED}">
      <dgm:prSet/>
      <dgm:spPr/>
      <dgm:t>
        <a:bodyPr/>
        <a:lstStyle/>
        <a:p>
          <a:endParaRPr lang="en-GB"/>
        </a:p>
      </dgm:t>
    </dgm:pt>
    <dgm:pt modelId="{DE7408C9-8A0B-4AC6-AE9B-265E900BB6AD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Water usage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DD9737F6-4CE3-4773-BD8A-97CE3AA8D5A4}" type="parTrans" cxnId="{6DCB236E-CF55-4518-87A3-7E7958726B28}">
      <dgm:prSet/>
      <dgm:spPr/>
      <dgm:t>
        <a:bodyPr/>
        <a:lstStyle/>
        <a:p>
          <a:endParaRPr lang="en-GB"/>
        </a:p>
      </dgm:t>
    </dgm:pt>
    <dgm:pt modelId="{74ECE141-87B8-4E61-B976-E6B926BB9F5A}" type="sibTrans" cxnId="{6DCB236E-CF55-4518-87A3-7E7958726B28}">
      <dgm:prSet/>
      <dgm:spPr/>
      <dgm:t>
        <a:bodyPr/>
        <a:lstStyle/>
        <a:p>
          <a:endParaRPr lang="en-GB"/>
        </a:p>
      </dgm:t>
    </dgm:pt>
    <dgm:pt modelId="{E4286A06-955A-489E-8CBE-DCAC2F1822C6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Customer satisfaction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7D7A08C9-29E9-4C50-A59A-F3AA22E19417}" type="parTrans" cxnId="{9C3D7993-31E4-4768-B6BB-2909D306FB6D}">
      <dgm:prSet/>
      <dgm:spPr/>
      <dgm:t>
        <a:bodyPr/>
        <a:lstStyle/>
        <a:p>
          <a:endParaRPr lang="en-GB"/>
        </a:p>
      </dgm:t>
    </dgm:pt>
    <dgm:pt modelId="{3D27EF4E-2EC9-419F-A4E5-99AF27190808}" type="sibTrans" cxnId="{9C3D7993-31E4-4768-B6BB-2909D306FB6D}">
      <dgm:prSet/>
      <dgm:spPr/>
      <dgm:t>
        <a:bodyPr/>
        <a:lstStyle/>
        <a:p>
          <a:endParaRPr lang="en-GB"/>
        </a:p>
      </dgm:t>
    </dgm:pt>
    <dgm:pt modelId="{1F2B6D0E-3137-4E3E-8E57-2DF8399A36A5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Employee management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1EC17CF9-BDDF-4CF3-B9E1-F8C6AE9AAE93}" type="parTrans" cxnId="{54899C3F-6DF1-444B-8AE4-2A6904585DFD}">
      <dgm:prSet/>
      <dgm:spPr/>
      <dgm:t>
        <a:bodyPr/>
        <a:lstStyle/>
        <a:p>
          <a:endParaRPr lang="en-GB"/>
        </a:p>
      </dgm:t>
    </dgm:pt>
    <dgm:pt modelId="{D197D388-C6D0-4986-952F-B334947391DE}" type="sibTrans" cxnId="{54899C3F-6DF1-444B-8AE4-2A6904585DFD}">
      <dgm:prSet/>
      <dgm:spPr/>
      <dgm:t>
        <a:bodyPr/>
        <a:lstStyle/>
        <a:p>
          <a:endParaRPr lang="en-GB"/>
        </a:p>
      </dgm:t>
    </dgm:pt>
    <dgm:pt modelId="{C808CB5C-1377-4A02-A7E0-AA109131693F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GOVERNANCE</a:t>
          </a:r>
          <a:endParaRPr lang="en-GB" dirty="0">
            <a:latin typeface="Trebuchet MS" panose="020B0603020202020204" pitchFamily="34" charset="0"/>
          </a:endParaRPr>
        </a:p>
      </dgm:t>
    </dgm:pt>
    <dgm:pt modelId="{32FEF1CC-C208-4D08-8ABC-23518C209FF8}" type="parTrans" cxnId="{88E4285C-EC0E-4216-89EE-95AF02A2BDBD}">
      <dgm:prSet/>
      <dgm:spPr/>
      <dgm:t>
        <a:bodyPr/>
        <a:lstStyle/>
        <a:p>
          <a:endParaRPr lang="en-GB"/>
        </a:p>
      </dgm:t>
    </dgm:pt>
    <dgm:pt modelId="{D8EC6857-F429-4D49-AA6F-17B0FEF47B17}" type="sibTrans" cxnId="{88E4285C-EC0E-4216-89EE-95AF02A2BDBD}">
      <dgm:prSet/>
      <dgm:spPr/>
      <dgm:t>
        <a:bodyPr/>
        <a:lstStyle/>
        <a:p>
          <a:endParaRPr lang="en-GB"/>
        </a:p>
      </dgm:t>
    </dgm:pt>
    <dgm:pt modelId="{05EA2EC0-DCB6-4C23-AE5A-2EF89342CE6F}">
      <dgm:prSet phldrT="[Text]" custT="1"/>
      <dgm:spPr/>
      <dgm:t>
        <a:bodyPr/>
        <a:lstStyle/>
        <a:p>
          <a:r>
            <a:rPr lang="en-IN" sz="1600" b="0" dirty="0">
              <a:latin typeface="Trebuchet MS" panose="020B0603020202020204" pitchFamily="34" charset="0"/>
            </a:rPr>
            <a:t>Compliance and disclosures</a:t>
          </a:r>
          <a:endParaRPr lang="en-GB" sz="1600" b="0" dirty="0">
            <a:latin typeface="Trebuchet MS" panose="020B0603020202020204" pitchFamily="34" charset="0"/>
          </a:endParaRPr>
        </a:p>
      </dgm:t>
    </dgm:pt>
    <dgm:pt modelId="{51D09F85-05F2-4B85-AEA3-25CC4D943ED5}" type="parTrans" cxnId="{947C1199-9FC9-4671-8641-F3ACBFA4A3B9}">
      <dgm:prSet/>
      <dgm:spPr/>
      <dgm:t>
        <a:bodyPr/>
        <a:lstStyle/>
        <a:p>
          <a:endParaRPr lang="en-GB"/>
        </a:p>
      </dgm:t>
    </dgm:pt>
    <dgm:pt modelId="{EDEFE51E-F6B2-4330-A918-D72B2AFA6492}" type="sibTrans" cxnId="{947C1199-9FC9-4671-8641-F3ACBFA4A3B9}">
      <dgm:prSet/>
      <dgm:spPr/>
      <dgm:t>
        <a:bodyPr/>
        <a:lstStyle/>
        <a:p>
          <a:endParaRPr lang="en-GB"/>
        </a:p>
      </dgm:t>
    </dgm:pt>
    <dgm:pt modelId="{6ED8D446-1BB3-4045-A3F0-FC27C7497ED8}">
      <dgm:prSet phldrT="[Text]" custT="1"/>
      <dgm:spPr/>
      <dgm:t>
        <a:bodyPr/>
        <a:lstStyle/>
        <a:p>
          <a:r>
            <a:rPr lang="en-IN" sz="1600" b="0" dirty="0">
              <a:latin typeface="Trebuchet MS" panose="020B0603020202020204" pitchFamily="34" charset="0"/>
            </a:rPr>
            <a:t>Management control</a:t>
          </a:r>
          <a:endParaRPr lang="en-GB" sz="1600" b="0" dirty="0">
            <a:latin typeface="Trebuchet MS" panose="020B0603020202020204" pitchFamily="34" charset="0"/>
          </a:endParaRPr>
        </a:p>
      </dgm:t>
    </dgm:pt>
    <dgm:pt modelId="{387A73C0-CF16-4D7C-A6AA-86120499F34F}" type="parTrans" cxnId="{DCD5FE34-1F48-4BEA-863A-63AF3D48502F}">
      <dgm:prSet/>
      <dgm:spPr/>
      <dgm:t>
        <a:bodyPr/>
        <a:lstStyle/>
        <a:p>
          <a:endParaRPr lang="en-GB"/>
        </a:p>
      </dgm:t>
    </dgm:pt>
    <dgm:pt modelId="{37DB00B6-4CC3-449D-A64D-88C988ACE453}" type="sibTrans" cxnId="{DCD5FE34-1F48-4BEA-863A-63AF3D48502F}">
      <dgm:prSet/>
      <dgm:spPr/>
      <dgm:t>
        <a:bodyPr/>
        <a:lstStyle/>
        <a:p>
          <a:endParaRPr lang="en-GB"/>
        </a:p>
      </dgm:t>
    </dgm:pt>
    <dgm:pt modelId="{0CAACA81-BF5A-4225-B3FE-772B2796FFB0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Resource use and bio diversity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B81EC02E-70AF-4C7B-9671-2923CC1588EC}" type="parTrans" cxnId="{92897BF2-10D2-4664-B9E8-92BB2ACA5BD9}">
      <dgm:prSet/>
      <dgm:spPr/>
      <dgm:t>
        <a:bodyPr/>
        <a:lstStyle/>
        <a:p>
          <a:endParaRPr lang="en-GB"/>
        </a:p>
      </dgm:t>
    </dgm:pt>
    <dgm:pt modelId="{211ADD73-100F-4C6E-B627-C53835790991}" type="sibTrans" cxnId="{92897BF2-10D2-4664-B9E8-92BB2ACA5BD9}">
      <dgm:prSet/>
      <dgm:spPr/>
      <dgm:t>
        <a:bodyPr/>
        <a:lstStyle/>
        <a:p>
          <a:endParaRPr lang="en-GB"/>
        </a:p>
      </dgm:t>
    </dgm:pt>
    <dgm:pt modelId="{C98F3A77-1AF8-4EE2-A50E-373CCFE03A69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Waste management systems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EB191E5F-8813-42BA-9B9C-BB6BB061C561}" type="parTrans" cxnId="{97237F9E-4376-45C3-A942-6B113045809F}">
      <dgm:prSet/>
      <dgm:spPr/>
      <dgm:t>
        <a:bodyPr/>
        <a:lstStyle/>
        <a:p>
          <a:endParaRPr lang="en-GB"/>
        </a:p>
      </dgm:t>
    </dgm:pt>
    <dgm:pt modelId="{53375FA9-3604-4A5E-AFF5-44F8935766F1}" type="sibTrans" cxnId="{97237F9E-4376-45C3-A942-6B113045809F}">
      <dgm:prSet/>
      <dgm:spPr/>
      <dgm:t>
        <a:bodyPr/>
        <a:lstStyle/>
        <a:p>
          <a:endParaRPr lang="en-GB"/>
        </a:p>
      </dgm:t>
    </dgm:pt>
    <dgm:pt modelId="{E2C8A36C-2C43-4399-81C3-B52A41347FA5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Community Welfare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7A7BA788-F798-4D80-88DF-0F372669822C}" type="parTrans" cxnId="{3E1ABD2F-8FFC-4A68-A00A-B0B5F82078C8}">
      <dgm:prSet/>
      <dgm:spPr/>
      <dgm:t>
        <a:bodyPr/>
        <a:lstStyle/>
        <a:p>
          <a:endParaRPr lang="en-GB"/>
        </a:p>
      </dgm:t>
    </dgm:pt>
    <dgm:pt modelId="{8F86BEF5-2E4E-4C44-B113-8DFDAF41DFE2}" type="sibTrans" cxnId="{3E1ABD2F-8FFC-4A68-A00A-B0B5F82078C8}">
      <dgm:prSet/>
      <dgm:spPr/>
      <dgm:t>
        <a:bodyPr/>
        <a:lstStyle/>
        <a:p>
          <a:endParaRPr lang="en-GB"/>
        </a:p>
      </dgm:t>
    </dgm:pt>
    <dgm:pt modelId="{6E03A2FD-7B16-4B06-814A-095974A29802}">
      <dgm:prSet phldrT="[Text]" custT="1"/>
      <dgm:spPr/>
      <dgm:t>
        <a:bodyPr/>
        <a:lstStyle/>
        <a:p>
          <a:r>
            <a:rPr lang="en-IN" sz="1600" dirty="0">
              <a:latin typeface="Trebuchet MS" panose="020B0603020202020204" pitchFamily="34" charset="0"/>
            </a:rPr>
            <a:t>Supply Chain ecosystem</a:t>
          </a:r>
          <a:endParaRPr lang="en-GB" sz="1600" dirty="0">
            <a:latin typeface="Trebuchet MS" panose="020B0603020202020204" pitchFamily="34" charset="0"/>
          </a:endParaRPr>
        </a:p>
      </dgm:t>
    </dgm:pt>
    <dgm:pt modelId="{C0462E53-7669-4311-A54E-608D5596C422}" type="parTrans" cxnId="{E3237442-B0B8-4553-B48A-DCC698DDBD79}">
      <dgm:prSet/>
      <dgm:spPr/>
      <dgm:t>
        <a:bodyPr/>
        <a:lstStyle/>
        <a:p>
          <a:endParaRPr lang="en-GB"/>
        </a:p>
      </dgm:t>
    </dgm:pt>
    <dgm:pt modelId="{EAA6DA9F-3C32-42A5-AC0E-1781ED8480AB}" type="sibTrans" cxnId="{E3237442-B0B8-4553-B48A-DCC698DDBD79}">
      <dgm:prSet/>
      <dgm:spPr/>
      <dgm:t>
        <a:bodyPr/>
        <a:lstStyle/>
        <a:p>
          <a:endParaRPr lang="en-GB"/>
        </a:p>
      </dgm:t>
    </dgm:pt>
    <dgm:pt modelId="{F46E72F8-8429-47E4-94CA-B9838C82E79A}">
      <dgm:prSet phldrT="[Text]" custT="1"/>
      <dgm:spPr/>
      <dgm:t>
        <a:bodyPr/>
        <a:lstStyle/>
        <a:p>
          <a:r>
            <a:rPr lang="en-IN" sz="1600" b="0" dirty="0">
              <a:latin typeface="Trebuchet MS" panose="020B0603020202020204" pitchFamily="34" charset="0"/>
            </a:rPr>
            <a:t>Board independence</a:t>
          </a:r>
          <a:endParaRPr lang="en-GB" sz="1600" b="0" dirty="0">
            <a:latin typeface="Trebuchet MS" panose="020B0603020202020204" pitchFamily="34" charset="0"/>
          </a:endParaRPr>
        </a:p>
      </dgm:t>
    </dgm:pt>
    <dgm:pt modelId="{F4530D50-FA78-489F-95BE-571A900D0B20}" type="parTrans" cxnId="{2A108C87-3BA6-45BD-84AE-5E50639DABB8}">
      <dgm:prSet/>
      <dgm:spPr/>
      <dgm:t>
        <a:bodyPr/>
        <a:lstStyle/>
        <a:p>
          <a:endParaRPr lang="en-GB"/>
        </a:p>
      </dgm:t>
    </dgm:pt>
    <dgm:pt modelId="{B1B24AF2-2B96-42F1-98F1-9EEFEB7F2D2A}" type="sibTrans" cxnId="{2A108C87-3BA6-45BD-84AE-5E50639DABB8}">
      <dgm:prSet/>
      <dgm:spPr/>
      <dgm:t>
        <a:bodyPr/>
        <a:lstStyle/>
        <a:p>
          <a:endParaRPr lang="en-GB"/>
        </a:p>
      </dgm:t>
    </dgm:pt>
    <dgm:pt modelId="{0075AEAD-410D-474F-A951-0CCD83025B43}">
      <dgm:prSet phldrT="[Text]"/>
      <dgm:spPr/>
      <dgm:t>
        <a:bodyPr/>
        <a:lstStyle/>
        <a:p>
          <a:r>
            <a:rPr lang="en-IN" dirty="0">
              <a:latin typeface="Trebuchet MS" panose="020B0603020202020204" pitchFamily="34" charset="0"/>
            </a:rPr>
            <a:t>SOCIAL</a:t>
          </a:r>
          <a:endParaRPr lang="en-GB" dirty="0">
            <a:latin typeface="Trebuchet MS" panose="020B0603020202020204" pitchFamily="34" charset="0"/>
          </a:endParaRPr>
        </a:p>
      </dgm:t>
    </dgm:pt>
    <dgm:pt modelId="{A9695DEB-0E49-4DF3-9B6B-0BA25BD994E6}" type="sibTrans" cxnId="{3B2E396E-3B88-470E-9E59-14F931A1B3E4}">
      <dgm:prSet/>
      <dgm:spPr/>
      <dgm:t>
        <a:bodyPr/>
        <a:lstStyle/>
        <a:p>
          <a:endParaRPr lang="en-GB"/>
        </a:p>
      </dgm:t>
    </dgm:pt>
    <dgm:pt modelId="{C69BABB3-05CD-4504-AE5A-E0523C603E4D}" type="parTrans" cxnId="{3B2E396E-3B88-470E-9E59-14F931A1B3E4}">
      <dgm:prSet/>
      <dgm:spPr/>
      <dgm:t>
        <a:bodyPr/>
        <a:lstStyle/>
        <a:p>
          <a:endParaRPr lang="en-GB"/>
        </a:p>
      </dgm:t>
    </dgm:pt>
    <dgm:pt modelId="{BD5E6F70-E578-4DCF-B84B-A1E90317D6A1}" type="pres">
      <dgm:prSet presAssocID="{CADE4D6F-5EB0-4CF8-A634-D14DA5B61F01}" presName="Name0" presStyleCnt="0">
        <dgm:presLayoutVars>
          <dgm:dir/>
          <dgm:animLvl val="lvl"/>
          <dgm:resizeHandles val="exact"/>
        </dgm:presLayoutVars>
      </dgm:prSet>
      <dgm:spPr/>
    </dgm:pt>
    <dgm:pt modelId="{6254E22D-9D71-4F60-A947-D1C5CE6D27ED}" type="pres">
      <dgm:prSet presAssocID="{4F9C1363-E127-4562-9438-A7024712A9AB}" presName="composite" presStyleCnt="0"/>
      <dgm:spPr/>
    </dgm:pt>
    <dgm:pt modelId="{884D139A-5082-4A89-9042-C4E8C7874C86}" type="pres">
      <dgm:prSet presAssocID="{4F9C1363-E127-4562-9438-A7024712A9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FC5468B-5AD6-418D-A799-083A92A19A0E}" type="pres">
      <dgm:prSet presAssocID="{4F9C1363-E127-4562-9438-A7024712A9AB}" presName="desTx" presStyleLbl="alignAccFollowNode1" presStyleIdx="0" presStyleCnt="3">
        <dgm:presLayoutVars>
          <dgm:bulletEnabled val="1"/>
        </dgm:presLayoutVars>
      </dgm:prSet>
      <dgm:spPr/>
    </dgm:pt>
    <dgm:pt modelId="{06468A7D-AC43-4D95-8AA4-C0B9C88079FE}" type="pres">
      <dgm:prSet presAssocID="{A93A7B73-2B88-4136-8188-760B22C0CC8A}" presName="space" presStyleCnt="0"/>
      <dgm:spPr/>
    </dgm:pt>
    <dgm:pt modelId="{B6295654-F45B-45AF-B299-3FD8B4CEA040}" type="pres">
      <dgm:prSet presAssocID="{0075AEAD-410D-474F-A951-0CCD83025B43}" presName="composite" presStyleCnt="0"/>
      <dgm:spPr/>
    </dgm:pt>
    <dgm:pt modelId="{03263A5F-F089-43C5-A332-BD397325739A}" type="pres">
      <dgm:prSet presAssocID="{0075AEAD-410D-474F-A951-0CCD83025B43}" presName="parTx" presStyleLbl="alignNode1" presStyleIdx="1" presStyleCnt="3" custLinFactNeighborX="-1068" custLinFactNeighborY="8321">
        <dgm:presLayoutVars>
          <dgm:chMax val="0"/>
          <dgm:chPref val="0"/>
          <dgm:bulletEnabled val="1"/>
        </dgm:presLayoutVars>
      </dgm:prSet>
      <dgm:spPr/>
    </dgm:pt>
    <dgm:pt modelId="{E40637B4-6CB0-40BB-AEF2-B68BC33D2A13}" type="pres">
      <dgm:prSet presAssocID="{0075AEAD-410D-474F-A951-0CCD83025B43}" presName="desTx" presStyleLbl="alignAccFollowNode1" presStyleIdx="1" presStyleCnt="3" custLinFactNeighborX="-1270" custLinFactNeighborY="674">
        <dgm:presLayoutVars>
          <dgm:bulletEnabled val="1"/>
        </dgm:presLayoutVars>
      </dgm:prSet>
      <dgm:spPr/>
    </dgm:pt>
    <dgm:pt modelId="{7E7989F6-94DA-48BD-888E-3A3055C206DA}" type="pres">
      <dgm:prSet presAssocID="{A9695DEB-0E49-4DF3-9B6B-0BA25BD994E6}" presName="space" presStyleCnt="0"/>
      <dgm:spPr/>
    </dgm:pt>
    <dgm:pt modelId="{5C40F347-F36D-460C-9E3B-148621847A90}" type="pres">
      <dgm:prSet presAssocID="{C808CB5C-1377-4A02-A7E0-AA109131693F}" presName="composite" presStyleCnt="0"/>
      <dgm:spPr/>
    </dgm:pt>
    <dgm:pt modelId="{1866DD6D-CB5A-439D-A0CE-3CFF50D89BDF}" type="pres">
      <dgm:prSet presAssocID="{C808CB5C-1377-4A02-A7E0-AA109131693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05AF57E-C948-4363-BFAA-C3405713DA19}" type="pres">
      <dgm:prSet presAssocID="{C808CB5C-1377-4A02-A7E0-AA109131693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71A2302-C71A-464A-90BE-6B18C6E35E80}" type="presOf" srcId="{E4286A06-955A-489E-8CBE-DCAC2F1822C6}" destId="{E40637B4-6CB0-40BB-AEF2-B68BC33D2A13}" srcOrd="0" destOrd="0" presId="urn:microsoft.com/office/officeart/2005/8/layout/hList1"/>
    <dgm:cxn modelId="{C9EBC802-3270-4E19-9420-CA4D7ECC9BB2}" type="presOf" srcId="{6E03A2FD-7B16-4B06-814A-095974A29802}" destId="{E40637B4-6CB0-40BB-AEF2-B68BC33D2A13}" srcOrd="0" destOrd="3" presId="urn:microsoft.com/office/officeart/2005/8/layout/hList1"/>
    <dgm:cxn modelId="{5EEC3003-0BC4-45C5-AA2C-69409548DF55}" type="presOf" srcId="{0075AEAD-410D-474F-A951-0CCD83025B43}" destId="{03263A5F-F089-43C5-A332-BD397325739A}" srcOrd="0" destOrd="0" presId="urn:microsoft.com/office/officeart/2005/8/layout/hList1"/>
    <dgm:cxn modelId="{6EAA8606-3FA1-432A-803F-7532285282C8}" type="presOf" srcId="{0CAACA81-BF5A-4225-B3FE-772B2796FFB0}" destId="{4FC5468B-5AD6-418D-A799-083A92A19A0E}" srcOrd="0" destOrd="2" presId="urn:microsoft.com/office/officeart/2005/8/layout/hList1"/>
    <dgm:cxn modelId="{1E7DB01F-9F2F-4EC2-B3EC-40F4F6E0D4CB}" type="presOf" srcId="{21CF891B-9AC3-41B0-B6B3-ABD9868DE9F7}" destId="{4FC5468B-5AD6-418D-A799-083A92A19A0E}" srcOrd="0" destOrd="0" presId="urn:microsoft.com/office/officeart/2005/8/layout/hList1"/>
    <dgm:cxn modelId="{661BDA2B-103D-4418-9D59-BCCC75D29633}" type="presOf" srcId="{F46E72F8-8429-47E4-94CA-B9838C82E79A}" destId="{D05AF57E-C948-4363-BFAA-C3405713DA19}" srcOrd="0" destOrd="2" presId="urn:microsoft.com/office/officeart/2005/8/layout/hList1"/>
    <dgm:cxn modelId="{3E1ABD2F-8FFC-4A68-A00A-B0B5F82078C8}" srcId="{0075AEAD-410D-474F-A951-0CCD83025B43}" destId="{E2C8A36C-2C43-4399-81C3-B52A41347FA5}" srcOrd="1" destOrd="0" parTransId="{7A7BA788-F798-4D80-88DF-0F372669822C}" sibTransId="{8F86BEF5-2E4E-4C44-B113-8DFDAF41DFE2}"/>
    <dgm:cxn modelId="{2D082530-8FB7-4D34-BA8C-122B611857AE}" type="presOf" srcId="{CADE4D6F-5EB0-4CF8-A634-D14DA5B61F01}" destId="{BD5E6F70-E578-4DCF-B84B-A1E90317D6A1}" srcOrd="0" destOrd="0" presId="urn:microsoft.com/office/officeart/2005/8/layout/hList1"/>
    <dgm:cxn modelId="{DCD5FE34-1F48-4BEA-863A-63AF3D48502F}" srcId="{C808CB5C-1377-4A02-A7E0-AA109131693F}" destId="{6ED8D446-1BB3-4045-A3F0-FC27C7497ED8}" srcOrd="1" destOrd="0" parTransId="{387A73C0-CF16-4D7C-A6AA-86120499F34F}" sibTransId="{37DB00B6-4CC3-449D-A64D-88C988ACE453}"/>
    <dgm:cxn modelId="{A01F5C3C-3DA1-4B96-B715-6A6836272EA2}" type="presOf" srcId="{E2C8A36C-2C43-4399-81C3-B52A41347FA5}" destId="{E40637B4-6CB0-40BB-AEF2-B68BC33D2A13}" srcOrd="0" destOrd="1" presId="urn:microsoft.com/office/officeart/2005/8/layout/hList1"/>
    <dgm:cxn modelId="{54899C3F-6DF1-444B-8AE4-2A6904585DFD}" srcId="{0075AEAD-410D-474F-A951-0CCD83025B43}" destId="{1F2B6D0E-3137-4E3E-8E57-2DF8399A36A5}" srcOrd="2" destOrd="0" parTransId="{1EC17CF9-BDDF-4CF3-B9E1-F8C6AE9AAE93}" sibTransId="{D197D388-C6D0-4986-952F-B334947391DE}"/>
    <dgm:cxn modelId="{88E4285C-EC0E-4216-89EE-95AF02A2BDBD}" srcId="{CADE4D6F-5EB0-4CF8-A634-D14DA5B61F01}" destId="{C808CB5C-1377-4A02-A7E0-AA109131693F}" srcOrd="2" destOrd="0" parTransId="{32FEF1CC-C208-4D08-8ABC-23518C209FF8}" sibTransId="{D8EC6857-F429-4D49-AA6F-17B0FEF47B17}"/>
    <dgm:cxn modelId="{E3237442-B0B8-4553-B48A-DCC698DDBD79}" srcId="{0075AEAD-410D-474F-A951-0CCD83025B43}" destId="{6E03A2FD-7B16-4B06-814A-095974A29802}" srcOrd="3" destOrd="0" parTransId="{C0462E53-7669-4311-A54E-608D5596C422}" sibTransId="{EAA6DA9F-3C32-42A5-AC0E-1781ED8480AB}"/>
    <dgm:cxn modelId="{01C33944-E9D0-4D73-89CB-2A4FB4474FB1}" type="presOf" srcId="{1F2B6D0E-3137-4E3E-8E57-2DF8399A36A5}" destId="{E40637B4-6CB0-40BB-AEF2-B68BC33D2A13}" srcOrd="0" destOrd="2" presId="urn:microsoft.com/office/officeart/2005/8/layout/hList1"/>
    <dgm:cxn modelId="{A2CDDF6D-7211-46B6-98C8-1F9BA6E54EEB}" type="presOf" srcId="{DE7408C9-8A0B-4AC6-AE9B-265E900BB6AD}" destId="{4FC5468B-5AD6-418D-A799-083A92A19A0E}" srcOrd="0" destOrd="1" presId="urn:microsoft.com/office/officeart/2005/8/layout/hList1"/>
    <dgm:cxn modelId="{6DCB236E-CF55-4518-87A3-7E7958726B28}" srcId="{4F9C1363-E127-4562-9438-A7024712A9AB}" destId="{DE7408C9-8A0B-4AC6-AE9B-265E900BB6AD}" srcOrd="1" destOrd="0" parTransId="{DD9737F6-4CE3-4773-BD8A-97CE3AA8D5A4}" sibTransId="{74ECE141-87B8-4E61-B976-E6B926BB9F5A}"/>
    <dgm:cxn modelId="{3B2E396E-3B88-470E-9E59-14F931A1B3E4}" srcId="{CADE4D6F-5EB0-4CF8-A634-D14DA5B61F01}" destId="{0075AEAD-410D-474F-A951-0CCD83025B43}" srcOrd="1" destOrd="0" parTransId="{C69BABB3-05CD-4504-AE5A-E0523C603E4D}" sibTransId="{A9695DEB-0E49-4DF3-9B6B-0BA25BD994E6}"/>
    <dgm:cxn modelId="{7545DF4F-D9AC-4933-BA1E-1F07C8B98450}" type="presOf" srcId="{05EA2EC0-DCB6-4C23-AE5A-2EF89342CE6F}" destId="{D05AF57E-C948-4363-BFAA-C3405713DA19}" srcOrd="0" destOrd="0" presId="urn:microsoft.com/office/officeart/2005/8/layout/hList1"/>
    <dgm:cxn modelId="{0ADDB873-CBB8-4F30-9CD2-A9297B130A6B}" srcId="{CADE4D6F-5EB0-4CF8-A634-D14DA5B61F01}" destId="{4F9C1363-E127-4562-9438-A7024712A9AB}" srcOrd="0" destOrd="0" parTransId="{5F6D659D-7F37-4D4C-869A-065C21B65974}" sibTransId="{A93A7B73-2B88-4136-8188-760B22C0CC8A}"/>
    <dgm:cxn modelId="{D1209456-57FE-40C4-AC5F-32C76A358D58}" type="presOf" srcId="{C98F3A77-1AF8-4EE2-A50E-373CCFE03A69}" destId="{4FC5468B-5AD6-418D-A799-083A92A19A0E}" srcOrd="0" destOrd="3" presId="urn:microsoft.com/office/officeart/2005/8/layout/hList1"/>
    <dgm:cxn modelId="{2A108C87-3BA6-45BD-84AE-5E50639DABB8}" srcId="{C808CB5C-1377-4A02-A7E0-AA109131693F}" destId="{F46E72F8-8429-47E4-94CA-B9838C82E79A}" srcOrd="2" destOrd="0" parTransId="{F4530D50-FA78-489F-95BE-571A900D0B20}" sibTransId="{B1B24AF2-2B96-42F1-98F1-9EEFEB7F2D2A}"/>
    <dgm:cxn modelId="{5A409287-DE15-46A1-B84D-32A09A3FDCA9}" type="presOf" srcId="{4F9C1363-E127-4562-9438-A7024712A9AB}" destId="{884D139A-5082-4A89-9042-C4E8C7874C86}" srcOrd="0" destOrd="0" presId="urn:microsoft.com/office/officeart/2005/8/layout/hList1"/>
    <dgm:cxn modelId="{9C3D7993-31E4-4768-B6BB-2909D306FB6D}" srcId="{0075AEAD-410D-474F-A951-0CCD83025B43}" destId="{E4286A06-955A-489E-8CBE-DCAC2F1822C6}" srcOrd="0" destOrd="0" parTransId="{7D7A08C9-29E9-4C50-A59A-F3AA22E19417}" sibTransId="{3D27EF4E-2EC9-419F-A4E5-99AF27190808}"/>
    <dgm:cxn modelId="{947C1199-9FC9-4671-8641-F3ACBFA4A3B9}" srcId="{C808CB5C-1377-4A02-A7E0-AA109131693F}" destId="{05EA2EC0-DCB6-4C23-AE5A-2EF89342CE6F}" srcOrd="0" destOrd="0" parTransId="{51D09F85-05F2-4B85-AEA3-25CC4D943ED5}" sibTransId="{EDEFE51E-F6B2-4330-A918-D72B2AFA6492}"/>
    <dgm:cxn modelId="{97237F9E-4376-45C3-A942-6B113045809F}" srcId="{4F9C1363-E127-4562-9438-A7024712A9AB}" destId="{C98F3A77-1AF8-4EE2-A50E-373CCFE03A69}" srcOrd="3" destOrd="0" parTransId="{EB191E5F-8813-42BA-9B9C-BB6BB061C561}" sibTransId="{53375FA9-3604-4A5E-AFF5-44F8935766F1}"/>
    <dgm:cxn modelId="{ABC50ACE-200B-45C2-B13C-F62F6AD3374D}" type="presOf" srcId="{C808CB5C-1377-4A02-A7E0-AA109131693F}" destId="{1866DD6D-CB5A-439D-A0CE-3CFF50D89BDF}" srcOrd="0" destOrd="0" presId="urn:microsoft.com/office/officeart/2005/8/layout/hList1"/>
    <dgm:cxn modelId="{7AF98CEF-ABBF-4EEF-9009-6437383CE434}" type="presOf" srcId="{6ED8D446-1BB3-4045-A3F0-FC27C7497ED8}" destId="{D05AF57E-C948-4363-BFAA-C3405713DA19}" srcOrd="0" destOrd="1" presId="urn:microsoft.com/office/officeart/2005/8/layout/hList1"/>
    <dgm:cxn modelId="{92897BF2-10D2-4664-B9E8-92BB2ACA5BD9}" srcId="{4F9C1363-E127-4562-9438-A7024712A9AB}" destId="{0CAACA81-BF5A-4225-B3FE-772B2796FFB0}" srcOrd="2" destOrd="0" parTransId="{B81EC02E-70AF-4C7B-9671-2923CC1588EC}" sibTransId="{211ADD73-100F-4C6E-B627-C53835790991}"/>
    <dgm:cxn modelId="{1DCD36FE-4D83-4684-8E73-8AAF0270B4ED}" srcId="{4F9C1363-E127-4562-9438-A7024712A9AB}" destId="{21CF891B-9AC3-41B0-B6B3-ABD9868DE9F7}" srcOrd="0" destOrd="0" parTransId="{347E33E9-85CD-4BD4-BD9A-6BC1B3E89087}" sibTransId="{3ECB3248-BCC6-4994-BD8B-C5EBC2CBADDF}"/>
    <dgm:cxn modelId="{2376E7DA-4394-41A9-B2B3-A2FA0B99125C}" type="presParOf" srcId="{BD5E6F70-E578-4DCF-B84B-A1E90317D6A1}" destId="{6254E22D-9D71-4F60-A947-D1C5CE6D27ED}" srcOrd="0" destOrd="0" presId="urn:microsoft.com/office/officeart/2005/8/layout/hList1"/>
    <dgm:cxn modelId="{B42BEAE4-2E00-43F7-86AA-BFA84949D718}" type="presParOf" srcId="{6254E22D-9D71-4F60-A947-D1C5CE6D27ED}" destId="{884D139A-5082-4A89-9042-C4E8C7874C86}" srcOrd="0" destOrd="0" presId="urn:microsoft.com/office/officeart/2005/8/layout/hList1"/>
    <dgm:cxn modelId="{B7768AC6-799E-4763-8241-135A8AAFD80B}" type="presParOf" srcId="{6254E22D-9D71-4F60-A947-D1C5CE6D27ED}" destId="{4FC5468B-5AD6-418D-A799-083A92A19A0E}" srcOrd="1" destOrd="0" presId="urn:microsoft.com/office/officeart/2005/8/layout/hList1"/>
    <dgm:cxn modelId="{2E433332-F93E-468D-84D8-C63D6E728909}" type="presParOf" srcId="{BD5E6F70-E578-4DCF-B84B-A1E90317D6A1}" destId="{06468A7D-AC43-4D95-8AA4-C0B9C88079FE}" srcOrd="1" destOrd="0" presId="urn:microsoft.com/office/officeart/2005/8/layout/hList1"/>
    <dgm:cxn modelId="{F5C54A94-72FA-4323-9CE2-91BD26240E14}" type="presParOf" srcId="{BD5E6F70-E578-4DCF-B84B-A1E90317D6A1}" destId="{B6295654-F45B-45AF-B299-3FD8B4CEA040}" srcOrd="2" destOrd="0" presId="urn:microsoft.com/office/officeart/2005/8/layout/hList1"/>
    <dgm:cxn modelId="{76B0D8C9-4C23-4A08-A30A-1135D862A14A}" type="presParOf" srcId="{B6295654-F45B-45AF-B299-3FD8B4CEA040}" destId="{03263A5F-F089-43C5-A332-BD397325739A}" srcOrd="0" destOrd="0" presId="urn:microsoft.com/office/officeart/2005/8/layout/hList1"/>
    <dgm:cxn modelId="{139A05F3-E73C-4CF5-A862-2BA754F6C58E}" type="presParOf" srcId="{B6295654-F45B-45AF-B299-3FD8B4CEA040}" destId="{E40637B4-6CB0-40BB-AEF2-B68BC33D2A13}" srcOrd="1" destOrd="0" presId="urn:microsoft.com/office/officeart/2005/8/layout/hList1"/>
    <dgm:cxn modelId="{E3987DB3-2FCE-4F1B-A325-E2D29AE90E5E}" type="presParOf" srcId="{BD5E6F70-E578-4DCF-B84B-A1E90317D6A1}" destId="{7E7989F6-94DA-48BD-888E-3A3055C206DA}" srcOrd="3" destOrd="0" presId="urn:microsoft.com/office/officeart/2005/8/layout/hList1"/>
    <dgm:cxn modelId="{7A3087E5-77D0-4337-A14B-B56B0DC55A6C}" type="presParOf" srcId="{BD5E6F70-E578-4DCF-B84B-A1E90317D6A1}" destId="{5C40F347-F36D-460C-9E3B-148621847A90}" srcOrd="4" destOrd="0" presId="urn:microsoft.com/office/officeart/2005/8/layout/hList1"/>
    <dgm:cxn modelId="{CB9BDB0C-BC61-4780-BD27-7250206E0004}" type="presParOf" srcId="{5C40F347-F36D-460C-9E3B-148621847A90}" destId="{1866DD6D-CB5A-439D-A0CE-3CFF50D89BDF}" srcOrd="0" destOrd="0" presId="urn:microsoft.com/office/officeart/2005/8/layout/hList1"/>
    <dgm:cxn modelId="{20B4A1BB-4A12-4267-88B5-4E15DE2BC5EF}" type="presParOf" srcId="{5C40F347-F36D-460C-9E3B-148621847A90}" destId="{D05AF57E-C948-4363-BFAA-C3405713DA1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D139A-5082-4A89-9042-C4E8C7874C86}">
      <dsp:nvSpPr>
        <dsp:cNvPr id="0" name=""/>
        <dsp:cNvSpPr/>
      </dsp:nvSpPr>
      <dsp:spPr>
        <a:xfrm>
          <a:off x="3047" y="1296548"/>
          <a:ext cx="2971484" cy="8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>
              <a:latin typeface="Trebuchet MS" panose="020B0603020202020204" pitchFamily="34" charset="0"/>
            </a:rPr>
            <a:t>ENVIRONMENT</a:t>
          </a:r>
          <a:endParaRPr lang="en-GB" sz="3100" kern="1200" dirty="0">
            <a:latin typeface="Trebuchet MS" panose="020B0603020202020204" pitchFamily="34" charset="0"/>
          </a:endParaRPr>
        </a:p>
      </dsp:txBody>
      <dsp:txXfrm>
        <a:off x="3047" y="1296548"/>
        <a:ext cx="2971484" cy="892800"/>
      </dsp:txXfrm>
    </dsp:sp>
    <dsp:sp modelId="{4FC5468B-5AD6-418D-A799-083A92A19A0E}">
      <dsp:nvSpPr>
        <dsp:cNvPr id="0" name=""/>
        <dsp:cNvSpPr/>
      </dsp:nvSpPr>
      <dsp:spPr>
        <a:xfrm>
          <a:off x="3047" y="2189348"/>
          <a:ext cx="2971484" cy="140406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Energy and emissions</a:t>
          </a:r>
          <a:endParaRPr lang="en-GB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Water usage</a:t>
          </a:r>
          <a:endParaRPr lang="en-GB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Resource use and bio diversity</a:t>
          </a:r>
          <a:endParaRPr lang="en-GB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Waste management systems</a:t>
          </a:r>
          <a:endParaRPr lang="en-GB" sz="1600" kern="1200" dirty="0">
            <a:latin typeface="Trebuchet MS" panose="020B0603020202020204" pitchFamily="34" charset="0"/>
          </a:endParaRPr>
        </a:p>
      </dsp:txBody>
      <dsp:txXfrm>
        <a:off x="3047" y="2189348"/>
        <a:ext cx="2971484" cy="1404067"/>
      </dsp:txXfrm>
    </dsp:sp>
    <dsp:sp modelId="{03263A5F-F089-43C5-A332-BD397325739A}">
      <dsp:nvSpPr>
        <dsp:cNvPr id="0" name=""/>
        <dsp:cNvSpPr/>
      </dsp:nvSpPr>
      <dsp:spPr>
        <a:xfrm>
          <a:off x="3358804" y="1370838"/>
          <a:ext cx="2971484" cy="8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>
              <a:latin typeface="Trebuchet MS" panose="020B0603020202020204" pitchFamily="34" charset="0"/>
            </a:rPr>
            <a:t>SOCIAL</a:t>
          </a:r>
          <a:endParaRPr lang="en-GB" sz="3100" kern="1200" dirty="0">
            <a:latin typeface="Trebuchet MS" panose="020B0603020202020204" pitchFamily="34" charset="0"/>
          </a:endParaRPr>
        </a:p>
      </dsp:txBody>
      <dsp:txXfrm>
        <a:off x="3358804" y="1370838"/>
        <a:ext cx="2971484" cy="892800"/>
      </dsp:txXfrm>
    </dsp:sp>
    <dsp:sp modelId="{E40637B4-6CB0-40BB-AEF2-B68BC33D2A13}">
      <dsp:nvSpPr>
        <dsp:cNvPr id="0" name=""/>
        <dsp:cNvSpPr/>
      </dsp:nvSpPr>
      <dsp:spPr>
        <a:xfrm>
          <a:off x="3352801" y="2198811"/>
          <a:ext cx="2971484" cy="140406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Customer satisfaction</a:t>
          </a:r>
          <a:endParaRPr lang="en-GB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Community Welfare</a:t>
          </a:r>
          <a:endParaRPr lang="en-GB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Employee management</a:t>
          </a:r>
          <a:endParaRPr lang="en-GB" sz="160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anose="020B0603020202020204" pitchFamily="34" charset="0"/>
            </a:rPr>
            <a:t>Supply Chain ecosystem</a:t>
          </a:r>
          <a:endParaRPr lang="en-GB" sz="1600" kern="1200" dirty="0">
            <a:latin typeface="Trebuchet MS" panose="020B0603020202020204" pitchFamily="34" charset="0"/>
          </a:endParaRPr>
        </a:p>
      </dsp:txBody>
      <dsp:txXfrm>
        <a:off x="3352801" y="2198811"/>
        <a:ext cx="2971484" cy="1404067"/>
      </dsp:txXfrm>
    </dsp:sp>
    <dsp:sp modelId="{1866DD6D-CB5A-439D-A0CE-3CFF50D89BDF}">
      <dsp:nvSpPr>
        <dsp:cNvPr id="0" name=""/>
        <dsp:cNvSpPr/>
      </dsp:nvSpPr>
      <dsp:spPr>
        <a:xfrm>
          <a:off x="6778031" y="1296548"/>
          <a:ext cx="2971484" cy="892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100" kern="1200" dirty="0">
              <a:latin typeface="Trebuchet MS" panose="020B0603020202020204" pitchFamily="34" charset="0"/>
            </a:rPr>
            <a:t>GOVERNANCE</a:t>
          </a:r>
          <a:endParaRPr lang="en-GB" sz="3100" kern="1200" dirty="0">
            <a:latin typeface="Trebuchet MS" panose="020B0603020202020204" pitchFamily="34" charset="0"/>
          </a:endParaRPr>
        </a:p>
      </dsp:txBody>
      <dsp:txXfrm>
        <a:off x="6778031" y="1296548"/>
        <a:ext cx="2971484" cy="892800"/>
      </dsp:txXfrm>
    </dsp:sp>
    <dsp:sp modelId="{D05AF57E-C948-4363-BFAA-C3405713DA19}">
      <dsp:nvSpPr>
        <dsp:cNvPr id="0" name=""/>
        <dsp:cNvSpPr/>
      </dsp:nvSpPr>
      <dsp:spPr>
        <a:xfrm>
          <a:off x="6778031" y="2189348"/>
          <a:ext cx="2971484" cy="140406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b="0" kern="1200" dirty="0">
              <a:latin typeface="Trebuchet MS" panose="020B0603020202020204" pitchFamily="34" charset="0"/>
            </a:rPr>
            <a:t>Compliance and disclosures</a:t>
          </a:r>
          <a:endParaRPr lang="en-GB" sz="1600" b="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b="0" kern="1200" dirty="0">
              <a:latin typeface="Trebuchet MS" panose="020B0603020202020204" pitchFamily="34" charset="0"/>
            </a:rPr>
            <a:t>Management control</a:t>
          </a:r>
          <a:endParaRPr lang="en-GB" sz="1600" b="0" kern="1200" dirty="0">
            <a:latin typeface="Trebuchet MS" panose="020B0603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b="0" kern="1200" dirty="0">
              <a:latin typeface="Trebuchet MS" panose="020B0603020202020204" pitchFamily="34" charset="0"/>
            </a:rPr>
            <a:t>Board independence</a:t>
          </a:r>
          <a:endParaRPr lang="en-GB" sz="1600" b="0" kern="1200" dirty="0">
            <a:latin typeface="Trebuchet MS" panose="020B0603020202020204" pitchFamily="34" charset="0"/>
          </a:endParaRPr>
        </a:p>
      </dsp:txBody>
      <dsp:txXfrm>
        <a:off x="6778031" y="2189348"/>
        <a:ext cx="2971484" cy="1404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19-01-2022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New India is the largest public health insurer while Star Health and HDFC Ergo are the largest standalone and private health insurers.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  <a:p>
            <a:r>
              <a:rPr lang="en-GB" dirty="0"/>
              <a:t>The government sponsored scheme constitutes 7% of health premiums, covering c. 343m lives.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78334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915555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3141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85190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83035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17641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u="sng" dirty="0"/>
              <a:t>Discount Rate</a:t>
            </a:r>
          </a:p>
          <a:p>
            <a:r>
              <a:rPr lang="en-IN" b="0" u="none" dirty="0"/>
              <a:t>Source: https://www.topstockresearch.com/INDIAN_STOCKS/DIVERSIFIED/PriceRangeOf_ICICI_Lombard_General_Insurance_Company_Ltd.html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dirty="0"/>
              <a:t>http://www.worldgovernmentbonds.com/country/india/</a:t>
            </a:r>
          </a:p>
          <a:p>
            <a:endParaRPr lang="en-IN" b="0" u="none" dirty="0"/>
          </a:p>
          <a:p>
            <a:r>
              <a:rPr lang="en-IN" dirty="0"/>
              <a:t>10yr govt bond yield = 6.5%</a:t>
            </a:r>
          </a:p>
          <a:p>
            <a:r>
              <a:rPr lang="en-IN" dirty="0"/>
              <a:t>Beta of ICICI Lombard = 0.734</a:t>
            </a:r>
          </a:p>
          <a:p>
            <a:r>
              <a:rPr lang="en-IN" dirty="0"/>
              <a:t>Stock return of ICICI Lombard = 11.09</a:t>
            </a:r>
          </a:p>
          <a:p>
            <a:r>
              <a:rPr lang="en-IN" dirty="0"/>
              <a:t>Disc rate = 6.25 + 0.734 * (11.09 – 6.25) = 9.8</a:t>
            </a:r>
          </a:p>
          <a:p>
            <a:r>
              <a:rPr lang="en-IN" dirty="0"/>
              <a:t>Considered discount rate = 10%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44766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38586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2688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New India is the largest public health insurer while Star Health and HDFC Ergo are the largest standalone and private health insurers.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  <a:p>
            <a:r>
              <a:rPr lang="en-GB" dirty="0"/>
              <a:t>The government sponsored scheme constitutes 7% of health premiums, covering c. 343m lives.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2121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8700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22716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3710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1538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4.jp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6.png"/><Relationship Id="rId10" Type="http://schemas.openxmlformats.org/officeDocument/2006/relationships/chart" Target="../charts/chart1.xml"/><Relationship Id="rId4" Type="http://schemas.openxmlformats.org/officeDocument/2006/relationships/image" Target="../media/image5.png"/><Relationship Id="rId9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4.jp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ebi.gov.in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3479017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838200" y="2019371"/>
            <a:ext cx="10058400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Case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Study</a:t>
            </a:r>
            <a:endParaRPr lang="es-UY" altLang="en-US" sz="36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endParaRPr lang="es-UY" altLang="en-US" sz="36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Valuation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of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health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insurer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for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investment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endParaRPr lang="es-ES" altLang="en-US" sz="36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52400" y="3467243"/>
            <a:ext cx="51847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Guide : </a:t>
            </a:r>
            <a:r>
              <a:rPr lang="en-US" altLang="en-US" sz="1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Palreddy</a:t>
            </a:r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 Vishnu Vardhan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Presented By : 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Ajay Goyal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Rachit Goyal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Nishi Unadkat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anose="020B0603020202020204" pitchFamily="34" charset="0"/>
              </a:rPr>
              <a:t>Shryans Baid</a:t>
            </a:r>
            <a:endParaRPr lang="es-ES" altLang="en-US" sz="1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838200" y="533400"/>
            <a:ext cx="91979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36th India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Fellowship</a:t>
            </a:r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es-UY" altLang="en-US" sz="3600" b="1" kern="0" dirty="0" err="1">
                <a:solidFill>
                  <a:schemeClr val="bg1"/>
                </a:solidFill>
                <a:latin typeface="Trebuchet MS" panose="020B0603020202020204" pitchFamily="34" charset="0"/>
              </a:rPr>
              <a:t>Webinar</a:t>
            </a:r>
            <a:endParaRPr lang="es-UY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l"/>
            <a:endParaRPr lang="es-ES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3600" y="463109"/>
            <a:ext cx="8839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ESG Risk Assessment for STAR Health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(Environmental)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F8E9576-BEFB-42AE-B5D5-319C2D0D7937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1828800"/>
          <a:ext cx="10058400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882780012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387401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Criteria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Assessment*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57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GHG emissions/ Carbon footprint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Values not disclosed; Use of LED technology and energy efficient AC units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41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Use of renewable energy in office spaces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Not publicised in ESG segment of annual report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4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Sustainable water management systems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Implemented sensory based taps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79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Waste management systems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Segregation of dry/wet waste; use of bio-degradable materials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954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Green Investments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Not publicised in ESG segment of annual report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21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Underwriting of carbon heavy portfolios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Health insurance by its nature does not impact the environment adversely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336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Digitised work environment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Use of online and end-to-end digital solutions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3727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Overall Environmental Assessment- Average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4832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AD6F7EE-2FCF-4AF6-90E5-4268D0E70999}"/>
              </a:ext>
            </a:extLst>
          </p:cNvPr>
          <p:cNvSpPr txBox="1"/>
          <p:nvPr/>
        </p:nvSpPr>
        <p:spPr>
          <a:xfrm>
            <a:off x="1811045" y="6210225"/>
            <a:ext cx="10087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*Based on publicly available information from Star Health’s DRHP and FY21 Annual reports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9570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168381"/>
            <a:ext cx="9218645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ESG Risk Assessment for STAR Health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(Social)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F8E9576-BEFB-42AE-B5D5-319C2D0D7937}"/>
              </a:ext>
            </a:extLst>
          </p:cNvPr>
          <p:cNvGraphicFramePr>
            <a:graphicFrameLocks noGrp="1"/>
          </p:cNvGraphicFramePr>
          <p:nvPr/>
        </p:nvGraphicFramePr>
        <p:xfrm>
          <a:off x="1752602" y="1443256"/>
          <a:ext cx="10305545" cy="466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882780012"/>
                    </a:ext>
                  </a:extLst>
                </a:gridCol>
                <a:gridCol w="5504945">
                  <a:extLst>
                    <a:ext uri="{9D8B030D-6E8A-4147-A177-3AD203B41FA5}">
                      <a16:colId xmlns:a16="http://schemas.microsoft.com/office/drawing/2014/main" val="387401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Criteria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Assessment*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57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Gender Diversity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Only 2 out of 15 board members are female</a:t>
                      </a:r>
                      <a:endParaRPr lang="en-GB" sz="1600" i="1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41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Gender pay gap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No available details; DRHP mentions equal employment policy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Employee friendly work environment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Awarded the best employer brand award and ‘Vajra’ award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43221"/>
                  </a:ext>
                </a:extLst>
              </a:tr>
              <a:tr h="191123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Employment friendly offices for differently-abled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Not publicised in ESG segment of annual report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79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Community Welfare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Several engagements as part of CSR initiatives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21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Procedures/committee for handling sexual harassment cases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Committee created to handle such complaints but no such complaints were received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37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Rural footprint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i="0" dirty="0">
                          <a:latin typeface="Trebuchet MS" panose="020B0603020202020204" pitchFamily="34" charset="0"/>
                        </a:rPr>
                        <a:t>17% premiums from rural sector vs obligated 7%</a:t>
                      </a:r>
                      <a:endParaRPr lang="en-GB" sz="1600" i="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504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Innovative products for policyholders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Products for autism, cancer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197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Ensuring safety of policyholders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i="0" u="none" dirty="0">
                          <a:latin typeface="Trebuchet MS" panose="020B0603020202020204" pitchFamily="34" charset="0"/>
                        </a:rPr>
                        <a:t>Policyholder protection committee</a:t>
                      </a:r>
                      <a:endParaRPr lang="en-GB" sz="1600" i="0" u="none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658532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Overall Social Assessment-Good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CCFF66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IN" dirty="0"/>
                        <a:t>Average</a:t>
                      </a:r>
                      <a:endParaRPr lang="en-GB" dirty="0"/>
                    </a:p>
                  </a:txBody>
                  <a:tcP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3846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DD9AE84-B548-4EE2-A125-E374BD1E2E4D}"/>
              </a:ext>
            </a:extLst>
          </p:cNvPr>
          <p:cNvSpPr txBox="1"/>
          <p:nvPr/>
        </p:nvSpPr>
        <p:spPr>
          <a:xfrm>
            <a:off x="1811045" y="6210225"/>
            <a:ext cx="10087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*Based on publicly available information from Star Health’s DRHP and FY21 Annual reports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878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3600" y="463109"/>
            <a:ext cx="8839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ESG Risk Assessment for STAR Health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(Governance)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F8E9576-BEFB-42AE-B5D5-319C2D0D7937}"/>
              </a:ext>
            </a:extLst>
          </p:cNvPr>
          <p:cNvGraphicFramePr>
            <a:graphicFrameLocks noGrp="1"/>
          </p:cNvGraphicFramePr>
          <p:nvPr/>
        </p:nvGraphicFramePr>
        <p:xfrm>
          <a:off x="2209800" y="1828800"/>
          <a:ext cx="9753600" cy="428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val="882780012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387401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Criteria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Assessment*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57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Existence of internal audit function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Yes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741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Various governance committees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Yes, as per IRDAI’s Corporate Governance guidelines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233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Proportion of members attending board meetings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All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74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Compliance with IRDA and SEBI rules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Yes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795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Whistle-blower policies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Yes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921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IRDA stewardship policy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Not Applicable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04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Controversy involvements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Trebuchet MS" panose="020B0603020202020204" pitchFamily="34" charset="0"/>
                        </a:rPr>
                        <a:t>None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937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Board independence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Yes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998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Cyber security</a:t>
                      </a:r>
                      <a:endParaRPr lang="en-GB" sz="1600" i="1" dirty="0">
                        <a:latin typeface="Trebuchet MS" panose="020B06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Trebuchet MS" panose="020B0603020202020204" pitchFamily="34" charset="0"/>
                        </a:rPr>
                        <a:t>No recent breaches</a:t>
                      </a:r>
                      <a:endParaRPr lang="en-GB" sz="16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91172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N" sz="1600" b="1" dirty="0">
                          <a:latin typeface="Trebuchet MS" panose="020B0603020202020204" pitchFamily="34" charset="0"/>
                        </a:rPr>
                        <a:t>Overall Governance Assessment-Excellent</a:t>
                      </a:r>
                      <a:endParaRPr lang="en-GB" sz="1600" b="1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IN" dirty="0"/>
                        <a:t>Excellent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50402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0EA3E4A-F540-4C6F-9146-8EE1F75CB3F7}"/>
              </a:ext>
            </a:extLst>
          </p:cNvPr>
          <p:cNvSpPr txBox="1"/>
          <p:nvPr/>
        </p:nvSpPr>
        <p:spPr>
          <a:xfrm>
            <a:off x="2133600" y="6264086"/>
            <a:ext cx="10087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*Based on publicly available information from Star Health’s DRHP and FY21 Annual reports</a:t>
            </a:r>
            <a:endParaRPr kumimoji="0" lang="en-GB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157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3600" y="463109"/>
            <a:ext cx="8839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Future ESG outlook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644403F-D68E-4746-BA8C-137C09A05EBA}"/>
              </a:ext>
            </a:extLst>
          </p:cNvPr>
          <p:cNvSpPr txBox="1"/>
          <p:nvPr/>
        </p:nvSpPr>
        <p:spPr>
          <a:xfrm flipH="1">
            <a:off x="2285999" y="1935481"/>
            <a:ext cx="925068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Business Responsibility &amp; Sustainability Reporting disclosures prescribed by SEBI to be compulsory from 2022-23 onwards for 1000 largest listed firms by market cap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Improvement in ESG practices may increase future profits, brand value, customer retentions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Best ESG practices may command significant premiums in share price valuations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Due to inadequate ESG data for Star Health, the current ESG assessment is not used in the valuation exercise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3868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3600" y="463109"/>
            <a:ext cx="8839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Valuation - Approaches used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2B83A31F-DC01-443F-87E0-2BB06141B60E}"/>
              </a:ext>
            </a:extLst>
          </p:cNvPr>
          <p:cNvGraphicFramePr>
            <a:graphicFrameLocks noGrp="1"/>
          </p:cNvGraphicFramePr>
          <p:nvPr/>
        </p:nvGraphicFramePr>
        <p:xfrm>
          <a:off x="2133600" y="2286000"/>
          <a:ext cx="9296401" cy="3741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4444">
                  <a:extLst>
                    <a:ext uri="{9D8B030D-6E8A-4147-A177-3AD203B41FA5}">
                      <a16:colId xmlns:a16="http://schemas.microsoft.com/office/drawing/2014/main" val="3279016230"/>
                    </a:ext>
                  </a:extLst>
                </a:gridCol>
                <a:gridCol w="2547319">
                  <a:extLst>
                    <a:ext uri="{9D8B030D-6E8A-4147-A177-3AD203B41FA5}">
                      <a16:colId xmlns:a16="http://schemas.microsoft.com/office/drawing/2014/main" val="590302647"/>
                    </a:ext>
                  </a:extLst>
                </a:gridCol>
                <a:gridCol w="2547319">
                  <a:extLst>
                    <a:ext uri="{9D8B030D-6E8A-4147-A177-3AD203B41FA5}">
                      <a16:colId xmlns:a16="http://schemas.microsoft.com/office/drawing/2014/main" val="3004786561"/>
                    </a:ext>
                  </a:extLst>
                </a:gridCol>
                <a:gridCol w="2547319">
                  <a:extLst>
                    <a:ext uri="{9D8B030D-6E8A-4147-A177-3AD203B41FA5}">
                      <a16:colId xmlns:a16="http://schemas.microsoft.com/office/drawing/2014/main" val="2899037757"/>
                    </a:ext>
                  </a:extLst>
                </a:gridCol>
              </a:tblGrid>
              <a:tr h="472387"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Method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Summary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Pros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Cons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04266"/>
                  </a:ext>
                </a:extLst>
              </a:tr>
              <a:tr h="815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Future Value Discounted Method</a:t>
                      </a:r>
                      <a:endParaRPr lang="en-IN" sz="120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Project a valuation using future value discounted methodology based on projections of STAR’s financials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Values a company based on future projections and ability to earn profits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Sensitive to discount rate selection, growth assumptions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398900"/>
                  </a:ext>
                </a:extLst>
              </a:tr>
              <a:tr h="8153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Price to Earnings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Earning per share is the total profit per unit of equity share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Helps compare valuations of one company to another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itchFamily="2" charset="2"/>
                        </a:rPr>
                        <a:t>Does not indicate future success of a company</a:t>
                      </a:r>
                      <a:endParaRPr lang="en-US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sym typeface="Wingdings" pitchFamily="2" charset="2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499379"/>
                  </a:ext>
                </a:extLst>
              </a:tr>
              <a:tr h="5823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Price to Gross Premium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Values a company based on the business written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Less volatile than P/E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Does not consider profitability of the company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60506"/>
                  </a:ext>
                </a:extLst>
              </a:tr>
              <a:tr h="10483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sym typeface="Wingdings" pitchFamily="2" charset="2"/>
                        </a:rPr>
                        <a:t>Price to Book value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Represents the minimum value of a company's equity share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sym typeface="Wingdings" pitchFamily="2" charset="2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Provides a stable metric </a:t>
                      </a:r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  <a:sym typeface="Wingdings" pitchFamily="2" charset="2"/>
                        </a:rPr>
                        <a:t>even during a period with negative earnings</a:t>
                      </a:r>
                      <a:endParaRPr lang="en-US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sym typeface="Wingdings" pitchFamily="2" charset="2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IN" sz="1200" b="0" i="0" kern="1200" dirty="0"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Value of intangibles are not captured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21758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2014E93-D007-4B28-A0FF-B791C2736E00}"/>
              </a:ext>
            </a:extLst>
          </p:cNvPr>
          <p:cNvSpPr txBox="1"/>
          <p:nvPr/>
        </p:nvSpPr>
        <p:spPr>
          <a:xfrm>
            <a:off x="2133600" y="1291036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We have projected the valuation using a combination of multiples and future value discounted method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D1D651-E0F8-4AAC-A958-263858BFC89F}"/>
              </a:ext>
            </a:extLst>
          </p:cNvPr>
          <p:cNvSpPr txBox="1"/>
          <p:nvPr/>
        </p:nvSpPr>
        <p:spPr>
          <a:xfrm>
            <a:off x="2133600" y="1921100"/>
            <a:ext cx="92964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Given the limited time, we use broad brush approach based on transaction/stock multiples</a:t>
            </a:r>
          </a:p>
        </p:txBody>
      </p:sp>
    </p:spTree>
    <p:extLst>
      <p:ext uri="{BB962C8B-B14F-4D97-AF65-F5344CB8AC3E}">
        <p14:creationId xmlns:p14="http://schemas.microsoft.com/office/powerpoint/2010/main" val="1660452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463109"/>
            <a:ext cx="9220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Valuation - Transaction multiples in Non-Life insurance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1C2A52-D729-4594-A7F8-5EF63A5112CA}"/>
              </a:ext>
            </a:extLst>
          </p:cNvPr>
          <p:cNvGraphicFramePr>
            <a:graphicFrameLocks noGrp="1"/>
          </p:cNvGraphicFramePr>
          <p:nvPr/>
        </p:nvGraphicFramePr>
        <p:xfrm>
          <a:off x="1771291" y="1822891"/>
          <a:ext cx="1032812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2706">
                  <a:extLst>
                    <a:ext uri="{9D8B030D-6E8A-4147-A177-3AD203B41FA5}">
                      <a16:colId xmlns:a16="http://schemas.microsoft.com/office/drawing/2014/main" val="1604756700"/>
                    </a:ext>
                  </a:extLst>
                </a:gridCol>
                <a:gridCol w="1620706">
                  <a:extLst>
                    <a:ext uri="{9D8B030D-6E8A-4147-A177-3AD203B41FA5}">
                      <a16:colId xmlns:a16="http://schemas.microsoft.com/office/drawing/2014/main" val="815588313"/>
                    </a:ext>
                  </a:extLst>
                </a:gridCol>
                <a:gridCol w="1201058">
                  <a:extLst>
                    <a:ext uri="{9D8B030D-6E8A-4147-A177-3AD203B41FA5}">
                      <a16:colId xmlns:a16="http://schemas.microsoft.com/office/drawing/2014/main" val="4071121231"/>
                    </a:ext>
                  </a:extLst>
                </a:gridCol>
                <a:gridCol w="1418119">
                  <a:extLst>
                    <a:ext uri="{9D8B030D-6E8A-4147-A177-3AD203B41FA5}">
                      <a16:colId xmlns:a16="http://schemas.microsoft.com/office/drawing/2014/main" val="1107050340"/>
                    </a:ext>
                  </a:extLst>
                </a:gridCol>
                <a:gridCol w="1360236">
                  <a:extLst>
                    <a:ext uri="{9D8B030D-6E8A-4147-A177-3AD203B41FA5}">
                      <a16:colId xmlns:a16="http://schemas.microsoft.com/office/drawing/2014/main" val="4144005099"/>
                    </a:ext>
                  </a:extLst>
                </a:gridCol>
                <a:gridCol w="1577295">
                  <a:extLst>
                    <a:ext uri="{9D8B030D-6E8A-4147-A177-3AD203B41FA5}">
                      <a16:colId xmlns:a16="http://schemas.microsoft.com/office/drawing/2014/main" val="104867196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1079570380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824331805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64269181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Date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Insurance Company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Seller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Buyer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Valuation (in </a:t>
                      </a:r>
                      <a:r>
                        <a:rPr lang="en-IN" sz="1200" b="1" u="none" strike="noStrike" dirty="0" err="1">
                          <a:effectLst/>
                          <a:latin typeface="Trebuchet MS" panose="020B0603020202020204" pitchFamily="34" charset="0"/>
                        </a:rPr>
                        <a:t>crs</a:t>
                      </a:r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)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Annual Report Date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P/E^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P/B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P/GWP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4828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Jun-17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ICICI Lombard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rebuchet MS" panose="020B0603020202020204" pitchFamily="34" charset="0"/>
                        </a:rPr>
                        <a:t>Fairfax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rebuchet MS" panose="020B0603020202020204" pitchFamily="34" charset="0"/>
                        </a:rPr>
                        <a:t>Warburg Pincus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20,300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31-03-2018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29.00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>
                          <a:effectLst/>
                          <a:latin typeface="Trebuchet MS" panose="020B0603020202020204" pitchFamily="34" charset="0"/>
                        </a:rPr>
                        <a:t>4.60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1.64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36236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Jun-18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Star Health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Promoter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 err="1">
                          <a:effectLst/>
                          <a:latin typeface="Trebuchet MS" panose="020B0603020202020204" pitchFamily="34" charset="0"/>
                        </a:rPr>
                        <a:t>WestBridge</a:t>
                      </a:r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, Rare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6,500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31-03-2018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38.00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6.80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1.56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16355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Sep-18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SBI General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SBI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Premji and Axis MF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12,050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31-03-2018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30.00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7.80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3.40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32694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Feb-19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Max Bupa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Max India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True North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1,000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31-03-2019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44.00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3.90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0.80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76868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Jan-20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Apollo Munich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Apollo Hospitals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HDFC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2,920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31-03-2019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261.00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6.70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1.33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8474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Jun-20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Religare Heallth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 err="1">
                          <a:effectLst/>
                          <a:latin typeface="Trebuchet MS" panose="020B0603020202020204" pitchFamily="34" charset="0"/>
                        </a:rPr>
                        <a:t>Religare</a:t>
                      </a:r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 Ent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 err="1">
                          <a:effectLst/>
                          <a:latin typeface="Trebuchet MS" panose="020B0603020202020204" pitchFamily="34" charset="0"/>
                        </a:rPr>
                        <a:t>Kedaara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4,180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31-03-2020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96.00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7.60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1.75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2285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Jul-20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Raheja QBE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Prism &amp; johnson, QBE Australia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Paytm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570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31-03-2020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NA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3.80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3.60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95134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Aug-20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Bharti AXA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Bharti AXA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effectLst/>
                          <a:latin typeface="Trebuchet MS" panose="020B0603020202020204" pitchFamily="34" charset="0"/>
                        </a:rPr>
                        <a:t>ICICI Lombard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4,600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31-03-2020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NA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6.10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1.47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4829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05-01-2022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ICICI Lombard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NA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NA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71,092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31-03-2021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45.00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9.00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effectLst/>
                          <a:latin typeface="Trebuchet MS" panose="020B0603020202020204" pitchFamily="34" charset="0"/>
                        </a:rPr>
                        <a:t>4.96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228871"/>
                  </a:ext>
                </a:extLst>
              </a:tr>
              <a:tr h="365760">
                <a:tc rowSpan="2" gridSpan="5">
                  <a:txBody>
                    <a:bodyPr/>
                    <a:lstStyle/>
                    <a:p>
                      <a:pPr algn="ctr" fontAlgn="b"/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Median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41.00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6.70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1.64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639046"/>
                  </a:ext>
                </a:extLst>
              </a:tr>
              <a:tr h="365760">
                <a:tc gridSpan="5" v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Range*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 – 45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3.8 – 9.0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1.33 – 4.96</a:t>
                      </a:r>
                    </a:p>
                  </a:txBody>
                  <a:tcPr marL="0" marR="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91630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4A34C7B-51ED-40D9-94C6-F2376099F633}"/>
              </a:ext>
            </a:extLst>
          </p:cNvPr>
          <p:cNvSpPr txBox="1"/>
          <p:nvPr/>
        </p:nvSpPr>
        <p:spPr>
          <a:xfrm>
            <a:off x="1771290" y="5750346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*excludes Max Bupa for Range due to it being an outlier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^P/E is rounded to the nearest integer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CB2ED93-BD8D-4B02-9BB5-F1CCD1BB9E15}"/>
              </a:ext>
            </a:extLst>
          </p:cNvPr>
          <p:cNvSpPr/>
          <p:nvPr/>
        </p:nvSpPr>
        <p:spPr bwMode="auto">
          <a:xfrm>
            <a:off x="8320319" y="5452729"/>
            <a:ext cx="3793469" cy="762000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056129-DB03-439D-9CEB-59A0B6A21E73}"/>
              </a:ext>
            </a:extLst>
          </p:cNvPr>
          <p:cNvSpPr/>
          <p:nvPr/>
        </p:nvSpPr>
        <p:spPr>
          <a:xfrm>
            <a:off x="1771290" y="1245747"/>
            <a:ext cx="10420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sym typeface="Wingdings" pitchFamily="2" charset="2"/>
              </a:rPr>
              <a:t>Given Star Health’s dominant position, growth and ROE profile a premium Star will have a premium over the historical multiples in Non-life insurance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0948CC5-6941-4495-B277-4C9CAB9DCBB3}"/>
              </a:ext>
            </a:extLst>
          </p:cNvPr>
          <p:cNvSpPr/>
          <p:nvPr/>
        </p:nvSpPr>
        <p:spPr bwMode="auto">
          <a:xfrm>
            <a:off x="1785668" y="2551604"/>
            <a:ext cx="10272479" cy="343995"/>
          </a:xfrm>
          <a:prstGeom prst="roundRect">
            <a:avLst/>
          </a:pr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040596-7027-4B48-8CDF-A3DDCBC0256F}"/>
              </a:ext>
            </a:extLst>
          </p:cNvPr>
          <p:cNvSpPr txBox="1"/>
          <p:nvPr/>
        </p:nvSpPr>
        <p:spPr>
          <a:xfrm>
            <a:off x="1747568" y="6585691"/>
            <a:ext cx="586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1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Source: Annual reports/IRDA disclosures and Economic Times</a:t>
            </a:r>
          </a:p>
        </p:txBody>
      </p:sp>
    </p:spTree>
    <p:extLst>
      <p:ext uri="{BB962C8B-B14F-4D97-AF65-F5344CB8AC3E}">
        <p14:creationId xmlns:p14="http://schemas.microsoft.com/office/powerpoint/2010/main" val="2389167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478780"/>
            <a:ext cx="8839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Valuation - Assumptions &amp; Methodology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9D912B1-86E0-4E4E-89C0-B86528322F6D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1676400"/>
          <a:ext cx="4953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4919">
                  <a:extLst>
                    <a:ext uri="{9D8B030D-6E8A-4147-A177-3AD203B41FA5}">
                      <a16:colId xmlns:a16="http://schemas.microsoft.com/office/drawing/2014/main" val="4265563228"/>
                    </a:ext>
                  </a:extLst>
                </a:gridCol>
                <a:gridCol w="1358081">
                  <a:extLst>
                    <a:ext uri="{9D8B030D-6E8A-4147-A177-3AD203B41FA5}">
                      <a16:colId xmlns:a16="http://schemas.microsoft.com/office/drawing/2014/main" val="4290099544"/>
                    </a:ext>
                  </a:extLst>
                </a:gridCol>
              </a:tblGrid>
              <a:tr h="2921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Assumptions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6392283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Discount Rate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10%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979701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Growth in overall health insurance market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15%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252740"/>
                  </a:ext>
                </a:extLst>
              </a:tr>
              <a:tr h="29210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Profitability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5%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77277"/>
                  </a:ext>
                </a:extLst>
              </a:tr>
              <a:tr h="2921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dirty="0" err="1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Gwp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 in Dec – Mar months is in the same proportion as in 2020-21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882222"/>
                  </a:ext>
                </a:extLst>
              </a:tr>
              <a:tr h="292100"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Rate of growth in market share of Star Health will gradually slow</a:t>
                      </a:r>
                      <a:endParaRPr lang="en-IN" sz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03755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B32C959-87DB-40B9-9D78-4C6E09E3ECFD}"/>
              </a:ext>
            </a:extLst>
          </p:cNvPr>
          <p:cNvGraphicFramePr>
            <a:graphicFrameLocks noGrp="1"/>
          </p:cNvGraphicFramePr>
          <p:nvPr/>
        </p:nvGraphicFramePr>
        <p:xfrm>
          <a:off x="1828800" y="3752525"/>
          <a:ext cx="6114882" cy="192766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039962">
                  <a:extLst>
                    <a:ext uri="{9D8B030D-6E8A-4147-A177-3AD203B41FA5}">
                      <a16:colId xmlns:a16="http://schemas.microsoft.com/office/drawing/2014/main" val="1288062754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537249266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1177496447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595173320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100396199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341489970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02705999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2020-21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2021-22 (E)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2022-23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2025-26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2028-29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2029-2030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281320"/>
                  </a:ext>
                </a:extLst>
              </a:tr>
              <a:tr h="23938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Retail Health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8,208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10,345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12,729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21,550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32,775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37,691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598402"/>
                  </a:ext>
                </a:extLst>
              </a:tr>
              <a:tr h="23938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Group health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1,483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1,825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3,212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5,184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5,962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910736"/>
                  </a:ext>
                </a:extLst>
              </a:tr>
              <a:tr h="23938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Govt Health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508799"/>
                  </a:ext>
                </a:extLst>
              </a:tr>
              <a:tr h="23938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Travel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6561044"/>
                  </a:ext>
                </a:extLst>
              </a:tr>
              <a:tr h="23938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GDPI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9,204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11,828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14,554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24,763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37,960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43,654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7996961"/>
                  </a:ext>
                </a:extLst>
              </a:tr>
              <a:tr h="23938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Profit %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-9.0%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4.5%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5.0%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5465534"/>
                  </a:ext>
                </a:extLst>
              </a:tr>
              <a:tr h="239380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u="none" strike="noStrike" dirty="0">
                          <a:effectLst/>
                          <a:latin typeface="Trebuchet MS" panose="020B0603020202020204" pitchFamily="34" charset="0"/>
                        </a:rPr>
                        <a:t>PAT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-826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1,238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1,898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2,292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30317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A046DE7-DE30-4244-8311-5F9E18492150}"/>
              </a:ext>
            </a:extLst>
          </p:cNvPr>
          <p:cNvSpPr txBox="1"/>
          <p:nvPr/>
        </p:nvSpPr>
        <p:spPr>
          <a:xfrm>
            <a:off x="7004006" y="570041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35x – 45x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D335F4-3D10-41E1-A36A-8B6DE72640D6}"/>
              </a:ext>
            </a:extLst>
          </p:cNvPr>
          <p:cNvSpPr txBox="1"/>
          <p:nvPr/>
        </p:nvSpPr>
        <p:spPr>
          <a:xfrm>
            <a:off x="6476236" y="6003539"/>
            <a:ext cx="1447799" cy="306467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80,214 – 1,03,132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E363B2D-A6F5-48CF-861C-94281D53070A}"/>
              </a:ext>
            </a:extLst>
          </p:cNvPr>
          <p:cNvCxnSpPr>
            <a:cxnSpLocks/>
            <a:stCxn id="8" idx="1"/>
            <a:endCxn id="11" idx="3"/>
          </p:cNvCxnSpPr>
          <p:nvPr/>
        </p:nvCxnSpPr>
        <p:spPr bwMode="auto">
          <a:xfrm flipH="1">
            <a:off x="4793890" y="6156773"/>
            <a:ext cx="1682346" cy="147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8242B30-6FB2-49C8-85A3-77502E54F58D}"/>
              </a:ext>
            </a:extLst>
          </p:cNvPr>
          <p:cNvSpPr txBox="1"/>
          <p:nvPr/>
        </p:nvSpPr>
        <p:spPr>
          <a:xfrm>
            <a:off x="4953000" y="59391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Discounted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Equity value</a:t>
            </a:r>
            <a:endParaRPr kumimoji="0" lang="en-IN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1B3C882-ADEF-4FBA-B9C9-674915DFD54D}"/>
              </a:ext>
            </a:extLst>
          </p:cNvPr>
          <p:cNvSpPr/>
          <p:nvPr/>
        </p:nvSpPr>
        <p:spPr bwMode="auto">
          <a:xfrm>
            <a:off x="3657600" y="3695257"/>
            <a:ext cx="990600" cy="2705543"/>
          </a:xfrm>
          <a:prstGeom prst="roundRect">
            <a:avLst/>
          </a:prstGeom>
          <a:noFill/>
          <a:ln w="127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AF3ACE-B46F-4FD9-BA5F-97AAD0457FED}"/>
              </a:ext>
            </a:extLst>
          </p:cNvPr>
          <p:cNvSpPr txBox="1"/>
          <p:nvPr/>
        </p:nvSpPr>
        <p:spPr>
          <a:xfrm>
            <a:off x="2202611" y="1157589"/>
            <a:ext cx="98483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Given the growth in Star Health’s valuation from 2018, valuation is done based on future earnings.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6A0CBF-6ADA-403C-9772-F3BEA6D7AEE8}"/>
              </a:ext>
            </a:extLst>
          </p:cNvPr>
          <p:cNvSpPr txBox="1"/>
          <p:nvPr/>
        </p:nvSpPr>
        <p:spPr>
          <a:xfrm>
            <a:off x="3511910" y="6018296"/>
            <a:ext cx="1281980" cy="306467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34,018 – 43,738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33B8E2-42E0-4C85-8AC5-6B3E0C346338}"/>
              </a:ext>
            </a:extLst>
          </p:cNvPr>
          <p:cNvSpPr txBox="1"/>
          <p:nvPr/>
        </p:nvSpPr>
        <p:spPr>
          <a:xfrm>
            <a:off x="6858000" y="3510868"/>
            <a:ext cx="1152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values in Rs. </a:t>
            </a:r>
            <a:r>
              <a:rPr kumimoji="0" lang="en-US" sz="10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crs</a:t>
            </a:r>
            <a:endParaRPr kumimoji="0" lang="en-IN" sz="10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321E86-7ED3-4B15-BA24-76AEF6A33EBB}"/>
              </a:ext>
            </a:extLst>
          </p:cNvPr>
          <p:cNvSpPr txBox="1"/>
          <p:nvPr/>
        </p:nvSpPr>
        <p:spPr>
          <a:xfrm>
            <a:off x="6943727" y="1692354"/>
            <a:ext cx="4638673" cy="173664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Highlights of Star’s Business and Financial performance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Agency driven model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Star Health has delivered 15%+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RoE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It has a high solvency ratio of 2.5, which is the highest in SAHI companies and next to only ICICI and Bajaj in general insurance companies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Avg sum insured increased at 11.7% CAGR from FY19-FY21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2EDBCB7-1E30-49C8-AD54-8093DBD394C7}"/>
              </a:ext>
            </a:extLst>
          </p:cNvPr>
          <p:cNvGraphicFramePr>
            <a:graphicFrameLocks noGrp="1"/>
          </p:cNvGraphicFramePr>
          <p:nvPr/>
        </p:nvGraphicFramePr>
        <p:xfrm>
          <a:off x="8381236" y="3695257"/>
          <a:ext cx="3403600" cy="262950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00964">
                  <a:extLst>
                    <a:ext uri="{9D8B030D-6E8A-4147-A177-3AD203B41FA5}">
                      <a16:colId xmlns:a16="http://schemas.microsoft.com/office/drawing/2014/main" val="2712659992"/>
                    </a:ext>
                  </a:extLst>
                </a:gridCol>
                <a:gridCol w="799336">
                  <a:extLst>
                    <a:ext uri="{9D8B030D-6E8A-4147-A177-3AD203B41FA5}">
                      <a16:colId xmlns:a16="http://schemas.microsoft.com/office/drawing/2014/main" val="1449594352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1033470453"/>
                    </a:ext>
                  </a:extLst>
                </a:gridCol>
              </a:tblGrid>
              <a:tr h="289401">
                <a:tc>
                  <a:txBody>
                    <a:bodyPr/>
                    <a:lstStyle/>
                    <a:p>
                      <a:pPr algn="l" fontAlgn="b"/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Min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effectLst/>
                          <a:latin typeface="Trebuchet MS" panose="020B0603020202020204" pitchFamily="34" charset="0"/>
                        </a:rPr>
                        <a:t>Max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239571278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GWP (2020-21)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₹ 9,204 </a:t>
                      </a:r>
                      <a:r>
                        <a:rPr lang="en-IN" sz="1200" b="0" u="none" strike="noStrike" dirty="0" err="1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crs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62756856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P/GWP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3.6x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5.0x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812441856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Equity Value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33,136</a:t>
                      </a:r>
                      <a:endParaRPr lang="en-IN" sz="1200" b="0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46,022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672220173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Share price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₹ 605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₹ 840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3658040424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2136252548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Book Value* (2020-21)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₹ 64.14/share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107477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P/B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9.0x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14.0x</a:t>
                      </a:r>
                      <a:endParaRPr lang="en-IN" sz="12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3765424913"/>
                  </a:ext>
                </a:extLst>
              </a:tr>
              <a:tr h="292513">
                <a:tc>
                  <a:txBody>
                    <a:bodyPr/>
                    <a:lstStyle/>
                    <a:p>
                      <a:pPr algn="l" fontAlgn="b"/>
                      <a:r>
                        <a:rPr lang="en-IN" sz="1200" b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Share Price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₹ 577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200" b="1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₹ 898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6000" marR="36000" marT="36000" marB="0" anchor="ctr"/>
                </a:tc>
                <a:extLst>
                  <a:ext uri="{0D108BD9-81ED-4DB2-BD59-A6C34878D82A}">
                    <a16:rowId xmlns:a16="http://schemas.microsoft.com/office/drawing/2014/main" val="1028805691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9A22B7CA-6617-47E5-A5F9-4E24912B1F3B}"/>
              </a:ext>
            </a:extLst>
          </p:cNvPr>
          <p:cNvSpPr/>
          <p:nvPr/>
        </p:nvSpPr>
        <p:spPr>
          <a:xfrm>
            <a:off x="1775228" y="6554034"/>
            <a:ext cx="32576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*Book value excludes Covid-19 related losses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D2E3228-4ED1-4DD8-8552-FCC851EC3526}"/>
              </a:ext>
            </a:extLst>
          </p:cNvPr>
          <p:cNvCxnSpPr>
            <a:cxnSpLocks/>
          </p:cNvCxnSpPr>
          <p:nvPr/>
        </p:nvCxnSpPr>
        <p:spPr bwMode="auto">
          <a:xfrm flipH="1">
            <a:off x="3200400" y="6182440"/>
            <a:ext cx="31151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A927A05-CA39-49FD-8736-01B51851CABA}"/>
              </a:ext>
            </a:extLst>
          </p:cNvPr>
          <p:cNvSpPr txBox="1"/>
          <p:nvPr/>
        </p:nvSpPr>
        <p:spPr>
          <a:xfrm>
            <a:off x="1712281" y="6018296"/>
            <a:ext cx="1488119" cy="306467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₹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621–798/share</a:t>
            </a:r>
            <a:endParaRPr kumimoji="0" lang="en-IN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679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1200" y="463109"/>
            <a:ext cx="88392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Conclusion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80F4A9-4EF5-461F-B16C-049F07440C90}"/>
              </a:ext>
            </a:extLst>
          </p:cNvPr>
          <p:cNvSpPr txBox="1"/>
          <p:nvPr/>
        </p:nvSpPr>
        <p:spPr>
          <a:xfrm>
            <a:off x="2971800" y="144780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Implied equity value per share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DA1877-B537-416D-A44B-0424B88AD7A8}"/>
              </a:ext>
            </a:extLst>
          </p:cNvPr>
          <p:cNvSpPr txBox="1"/>
          <p:nvPr/>
        </p:nvSpPr>
        <p:spPr>
          <a:xfrm>
            <a:off x="7119099" y="1447800"/>
            <a:ext cx="9928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Multiple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429F7B-43B1-4DE6-83D0-5ABAF9C24903}"/>
              </a:ext>
            </a:extLst>
          </p:cNvPr>
          <p:cNvSpPr txBox="1"/>
          <p:nvPr/>
        </p:nvSpPr>
        <p:spPr>
          <a:xfrm>
            <a:off x="8917943" y="1447800"/>
            <a:ext cx="21310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Reference company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904216-E6DC-496C-B554-5524563B0B58}"/>
              </a:ext>
            </a:extLst>
          </p:cNvPr>
          <p:cNvSpPr/>
          <p:nvPr/>
        </p:nvSpPr>
        <p:spPr>
          <a:xfrm>
            <a:off x="7114786" y="1890093"/>
            <a:ext cx="992815" cy="2381517"/>
          </a:xfrm>
          <a:prstGeom prst="rect">
            <a:avLst/>
          </a:prstGeom>
          <a:noFill/>
          <a:ln w="6350" cap="flat" cmpd="sng" algn="ctr">
            <a:solidFill>
              <a:srgbClr val="C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35x – 45x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3.6x – 5.0x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9x – 14x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ED9C39D-0AB0-4531-908C-61355F68F1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7813" y="2205108"/>
            <a:ext cx="1245658" cy="3463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45BC6C-18F0-4853-BBAA-F8041979ED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72600" y="3616097"/>
            <a:ext cx="1245658" cy="3463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935705-008D-4911-A2D2-55E58D4C2324}"/>
              </a:ext>
            </a:extLst>
          </p:cNvPr>
          <p:cNvSpPr txBox="1"/>
          <p:nvPr/>
        </p:nvSpPr>
        <p:spPr>
          <a:xfrm>
            <a:off x="2133600" y="4667371"/>
            <a:ext cx="9620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Proposed valuation of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Rs.825/share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is on the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E7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higher end of the proposed valuation range.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80A771-F208-4ACB-8BC1-54D0DD4F79D7}"/>
              </a:ext>
            </a:extLst>
          </p:cNvPr>
          <p:cNvSpPr/>
          <p:nvPr/>
        </p:nvSpPr>
        <p:spPr>
          <a:xfrm>
            <a:off x="1752600" y="5022473"/>
            <a:ext cx="10305547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Additional points to consider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Covid-19 adds to the uncertainty in valuation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Detailed ESG assessment will throw light on whether further premium needs to be considered for the valuation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 more detailed exercise can be done for a better estimate of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the valuation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    For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eg.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Project future earnings under various scenarios and calculate an net present value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It does not consider the risk appetite of the investing firm, investment time horizon and the size of fund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777E5AA-7F4E-4670-B1FC-D9293F29C7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58200" y="2953334"/>
            <a:ext cx="1245658" cy="346303"/>
          </a:xfrm>
          <a:prstGeom prst="rect">
            <a:avLst/>
          </a:prstGeom>
        </p:spPr>
      </p:pic>
      <p:pic>
        <p:nvPicPr>
          <p:cNvPr id="16" name="Picture 2" descr="SBI General">
            <a:extLst>
              <a:ext uri="{FF2B5EF4-FFF2-40B4-BE49-F238E27FC236}">
                <a16:creationId xmlns:a16="http://schemas.microsoft.com/office/drawing/2014/main" id="{858A3E95-DFF6-4BD6-98D0-3BE79AE4CF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657" y="2915937"/>
            <a:ext cx="1245659" cy="41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heja QBE General Insurance Company Limited - Home | Facebook">
            <a:extLst>
              <a:ext uri="{FF2B5EF4-FFF2-40B4-BE49-F238E27FC236}">
                <a16:creationId xmlns:a16="http://schemas.microsoft.com/office/drawing/2014/main" id="{D2FE3E85-53B2-460A-A7EE-2BA293ECFB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8294" r="7334" b="9085"/>
          <a:stretch/>
        </p:blipFill>
        <p:spPr bwMode="auto">
          <a:xfrm>
            <a:off x="10989262" y="2819400"/>
            <a:ext cx="543849" cy="526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x Bupa launches brand campaign &amp;#39;Go Active&amp;#39; to nudge Indians to make  &amp;#39;Health a Habit&amp;#39; - Exchange4media">
            <a:extLst>
              <a:ext uri="{FF2B5EF4-FFF2-40B4-BE49-F238E27FC236}">
                <a16:creationId xmlns:a16="http://schemas.microsoft.com/office/drawing/2014/main" id="{410DE673-171B-4DF2-AAA1-EB39E0E01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9139" y="2112989"/>
            <a:ext cx="1162047" cy="60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2" name="Chart 21" title="Chart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/>
        </p:nvGraphicFramePr>
        <p:xfrm>
          <a:off x="1828800" y="1941443"/>
          <a:ext cx="4935387" cy="248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  <p:extLst>
      <p:ext uri="{BB962C8B-B14F-4D97-AF65-F5344CB8AC3E}">
        <p14:creationId xmlns:p14="http://schemas.microsoft.com/office/powerpoint/2010/main" val="48917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09800" y="2286000"/>
            <a:ext cx="7162800" cy="1524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Thank</a:t>
            </a:r>
            <a:r>
              <a:rPr kumimoji="0" lang="en-US" altLang="en-US" sz="1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You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49199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3509" y="127490"/>
            <a:ext cx="71781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Case Study – Health Insurance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D0CA5C-4672-4819-9610-39157F97C65A}"/>
              </a:ext>
            </a:extLst>
          </p:cNvPr>
          <p:cNvSpPr txBox="1"/>
          <p:nvPr/>
        </p:nvSpPr>
        <p:spPr>
          <a:xfrm>
            <a:off x="1962727" y="1524000"/>
            <a:ext cx="990138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latin typeface="Trebuchet MS" panose="020B0603020202020204" pitchFamily="34" charset="0"/>
              </a:rPr>
              <a:t>Star Health &amp; Allied Insurance Company (“Star Health”) is a leading health insurance company in India.</a:t>
            </a:r>
          </a:p>
          <a:p>
            <a:endParaRPr lang="en-IN" dirty="0">
              <a:latin typeface="Trebuchet MS" panose="020B0603020202020204" pitchFamily="34" charset="0"/>
            </a:endParaRPr>
          </a:p>
          <a:p>
            <a:r>
              <a:rPr lang="en-IN" dirty="0">
                <a:latin typeface="Trebuchet MS" panose="020B0603020202020204" pitchFamily="34" charset="0"/>
              </a:rPr>
              <a:t>As a health insurance specialist at an investment banking firm, advise the MD whether the firm should invest Rs 2,500 crore in Star Health by purchasing a 5% stake in the company at a price of Rs 825 per share. The firm has time till January 5</a:t>
            </a:r>
            <a:r>
              <a:rPr lang="en-IN" baseline="30000" dirty="0">
                <a:latin typeface="Trebuchet MS" panose="020B0603020202020204" pitchFamily="34" charset="0"/>
              </a:rPr>
              <a:t>th</a:t>
            </a:r>
            <a:r>
              <a:rPr lang="en-IN" dirty="0">
                <a:latin typeface="Trebuchet MS" panose="020B0603020202020204" pitchFamily="34" charset="0"/>
              </a:rPr>
              <a:t> to exercise on the offer.</a:t>
            </a:r>
          </a:p>
          <a:p>
            <a:endParaRPr lang="en-IN" dirty="0">
              <a:latin typeface="Trebuchet MS" panose="020B0603020202020204" pitchFamily="34" charset="0"/>
            </a:endParaRPr>
          </a:p>
          <a:p>
            <a:r>
              <a:rPr lang="en-IN" dirty="0">
                <a:latin typeface="Trebuchet MS" panose="020B0603020202020204" pitchFamily="34" charset="0"/>
              </a:rPr>
              <a:t>Submit a </a:t>
            </a:r>
            <a:r>
              <a:rPr lang="en-IN">
                <a:latin typeface="Trebuchet MS" panose="020B0603020202020204" pitchFamily="34" charset="0"/>
              </a:rPr>
              <a:t>report ASAP, </a:t>
            </a:r>
            <a:r>
              <a:rPr lang="en-IN" dirty="0">
                <a:latin typeface="Trebuchet MS" panose="020B0603020202020204" pitchFamily="34" charset="0"/>
              </a:rPr>
              <a:t>focusing on</a:t>
            </a:r>
          </a:p>
          <a:p>
            <a:endParaRPr lang="en-GB" dirty="0">
              <a:latin typeface="Trebuchet MS" panose="020B0603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rebuchet MS" panose="020B0603020202020204" pitchFamily="34" charset="0"/>
              </a:rPr>
              <a:t>Future potential of health insurance in India</a:t>
            </a:r>
            <a:endParaRPr lang="en-GB" dirty="0">
              <a:latin typeface="Trebuchet MS" panose="020B0603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rebuchet MS" panose="020B0603020202020204" pitchFamily="34" charset="0"/>
              </a:rPr>
              <a:t>Growth possibilities for Star Health over 5-year and 10-year horizon</a:t>
            </a:r>
            <a:endParaRPr lang="en-GB" dirty="0">
              <a:latin typeface="Trebuchet MS" panose="020B0603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rebuchet MS" panose="020B0603020202020204" pitchFamily="34" charset="0"/>
              </a:rPr>
              <a:t>ESG score of the company </a:t>
            </a:r>
            <a:endParaRPr lang="en-GB" dirty="0">
              <a:latin typeface="Trebuchet MS" panose="020B0603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dirty="0">
                <a:latin typeface="Trebuchet MS" panose="020B0603020202020204" pitchFamily="34" charset="0"/>
              </a:rPr>
              <a:t>Valuation of the company considering </a:t>
            </a:r>
            <a:r>
              <a:rPr lang="en-IN" dirty="0" err="1">
                <a:latin typeface="Trebuchet MS" panose="020B0603020202020204" pitchFamily="34" charset="0"/>
              </a:rPr>
              <a:t>Covid</a:t>
            </a:r>
            <a:r>
              <a:rPr lang="en-IN" dirty="0">
                <a:latin typeface="Trebuchet MS" panose="020B0603020202020204" pitchFamily="34" charset="0"/>
              </a:rPr>
              <a:t> &amp; your recommendation on the above proposal </a:t>
            </a:r>
            <a:endParaRPr lang="en-GB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94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83509" y="127490"/>
            <a:ext cx="71781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600" kern="0" dirty="0">
                <a:solidFill>
                  <a:schemeClr val="tx1"/>
                </a:solidFill>
                <a:latin typeface="Trebuchet MS" panose="020B0603020202020204" pitchFamily="34" charset="0"/>
              </a:rPr>
              <a:t>Health insurance in India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A5786-E599-4CC3-8C88-07B773271587}"/>
              </a:ext>
            </a:extLst>
          </p:cNvPr>
          <p:cNvSpPr txBox="1"/>
          <p:nvPr/>
        </p:nvSpPr>
        <p:spPr>
          <a:xfrm>
            <a:off x="1981200" y="699073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Health insurance business in India had an annual turnover of INR 58.2k crores in FY 2020-21, covering c. 514m lives. which was 32% of all general insurance premiums.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0110B7-4E81-42FD-8DF4-C7E0D28CADB6}"/>
              </a:ext>
            </a:extLst>
          </p:cNvPr>
          <p:cNvSpPr txBox="1"/>
          <p:nvPr/>
        </p:nvSpPr>
        <p:spPr>
          <a:xfrm>
            <a:off x="1971838" y="3562347"/>
            <a:ext cx="4286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Market share dominated by the 4 public insurers who have a higher loss ratio (LR) of c. 25% points. 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D0CA5C-4672-4819-9610-39157F97C65A}"/>
              </a:ext>
            </a:extLst>
          </p:cNvPr>
          <p:cNvSpPr txBox="1"/>
          <p:nvPr/>
        </p:nvSpPr>
        <p:spPr>
          <a:xfrm>
            <a:off x="6917963" y="3590387"/>
            <a:ext cx="4969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On average stand alone health insurers (SHI) and private insurers have grown at 30% and public insurers at 9% from 2016-2020. In FY 2021, health premiums grew by 15%.    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7F1FEA9-29FB-484F-B313-8B25066593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1838" y="4085567"/>
            <a:ext cx="3904926" cy="2352052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52AC86B1-D41D-45AD-9B95-E23351D59C53}"/>
              </a:ext>
            </a:extLst>
          </p:cNvPr>
          <p:cNvSpPr txBox="1"/>
          <p:nvPr/>
        </p:nvSpPr>
        <p:spPr>
          <a:xfrm>
            <a:off x="5933408" y="4781737"/>
            <a:ext cx="4582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44% of health premiums are from retail business, which is the most profitable segment. </a:t>
            </a:r>
          </a:p>
          <a:p>
            <a:endParaRPr lang="en-GB" sz="1400" dirty="0">
              <a:latin typeface="Trebuchet MS" panose="020B0603020202020204" pitchFamily="34" charset="0"/>
            </a:endParaRPr>
          </a:p>
          <a:p>
            <a:r>
              <a:rPr lang="en-GB" sz="1400" dirty="0">
                <a:latin typeface="Trebuchet MS" panose="020B0603020202020204" pitchFamily="34" charset="0"/>
              </a:rPr>
              <a:t>As per GIC Council, Star Health has a 32% market share in this segment as at Nov 2021.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6F16A-27BE-490C-B3D7-5C71E56C24E7}"/>
              </a:ext>
            </a:extLst>
          </p:cNvPr>
          <p:cNvSpPr txBox="1"/>
          <p:nvPr/>
        </p:nvSpPr>
        <p:spPr>
          <a:xfrm>
            <a:off x="1999547" y="6427113"/>
            <a:ext cx="5105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rebuchet MS" panose="020B0603020202020204" pitchFamily="34" charset="0"/>
              </a:rPr>
              <a:t>*All figures exclude personal accident and travel insurance</a:t>
            </a:r>
          </a:p>
          <a:p>
            <a:r>
              <a:rPr lang="en-GB" sz="1100" dirty="0">
                <a:latin typeface="Trebuchet MS" panose="020B0603020202020204" pitchFamily="34" charset="0"/>
              </a:rPr>
              <a:t>** All figures based on IRDAI Annual report 2020-21, unless mentioned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23A0D4-E18B-49F8-B71E-F3F2B60ACFB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04291" y="1275169"/>
            <a:ext cx="3859210" cy="22871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66E3ED5-B648-4127-B496-AB1B225E52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8003" y="1253768"/>
            <a:ext cx="3904926" cy="2352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3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3600" y="130272"/>
            <a:ext cx="86868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n-US" altLang="en-US" sz="3600" kern="0" dirty="0">
                <a:solidFill>
                  <a:schemeClr val="tx1"/>
                </a:solidFill>
                <a:latin typeface="Trebuchet MS" panose="020B0603020202020204" pitchFamily="34" charset="0"/>
              </a:rPr>
              <a:t>Impact of Covid-19 on health insurers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www.actuariesindia.org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8A5786-E599-4CC3-8C88-07B773271587}"/>
              </a:ext>
            </a:extLst>
          </p:cNvPr>
          <p:cNvSpPr txBox="1"/>
          <p:nvPr/>
        </p:nvSpPr>
        <p:spPr>
          <a:xfrm>
            <a:off x="1885913" y="960792"/>
            <a:ext cx="546222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Trebuchet MS" panose="020B0603020202020204" pitchFamily="34" charset="0"/>
              </a:rPr>
              <a:t>In India, hospitalisation due to Covid-19 is covered under health insurance products. Additionally, IRDA has made it mandatory for insurers to sell Corona </a:t>
            </a:r>
            <a:r>
              <a:rPr lang="en-GB" sz="1400" dirty="0" err="1">
                <a:latin typeface="Trebuchet MS" panose="020B0603020202020204" pitchFamily="34" charset="0"/>
              </a:rPr>
              <a:t>Kavach</a:t>
            </a:r>
            <a:r>
              <a:rPr lang="en-GB" sz="1400" dirty="0">
                <a:latin typeface="Trebuchet MS" panose="020B0603020202020204" pitchFamily="34" charset="0"/>
              </a:rPr>
              <a:t> and Corona </a:t>
            </a:r>
            <a:r>
              <a:rPr lang="en-GB" sz="1400" dirty="0" err="1">
                <a:latin typeface="Trebuchet MS" panose="020B0603020202020204" pitchFamily="34" charset="0"/>
              </a:rPr>
              <a:t>Rakshak</a:t>
            </a:r>
            <a:r>
              <a:rPr lang="en-GB" sz="1400" dirty="0">
                <a:latin typeface="Trebuchet MS" panose="020B0603020202020204" pitchFamily="34" charset="0"/>
              </a:rPr>
              <a:t> policies. </a:t>
            </a:r>
          </a:p>
          <a:p>
            <a:endParaRPr lang="en-GB" sz="1400" dirty="0">
              <a:latin typeface="Trebuchet MS" panose="020B0603020202020204" pitchFamily="34" charset="0"/>
            </a:endParaRPr>
          </a:p>
          <a:p>
            <a:r>
              <a:rPr lang="en-GB" sz="1400" dirty="0">
                <a:latin typeface="Trebuchet MS" panose="020B0603020202020204" pitchFamily="34" charset="0"/>
              </a:rPr>
              <a:t>For the period Apr 2021 to Nov 2021, health insurance is the largest general insurance class in terms of gross written premium.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0110B7-4E81-42FD-8DF4-C7E0D28CADB6}"/>
              </a:ext>
            </a:extLst>
          </p:cNvPr>
          <p:cNvSpPr txBox="1"/>
          <p:nvPr/>
        </p:nvSpPr>
        <p:spPr>
          <a:xfrm>
            <a:off x="2108200" y="5560414"/>
            <a:ext cx="455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rebuchet MS" panose="020B0603020202020204" pitchFamily="34" charset="0"/>
              </a:rPr>
              <a:t>Deterioration in Star Health’s performance is the driver of 12% LR points increase for stand alone health insurers in FY 2020-21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598C48-CC08-4977-AE50-75501E558C3B}"/>
              </a:ext>
            </a:extLst>
          </p:cNvPr>
          <p:cNvSpPr txBox="1"/>
          <p:nvPr/>
        </p:nvSpPr>
        <p:spPr>
          <a:xfrm>
            <a:off x="7344210" y="3527514"/>
            <a:ext cx="4579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Trebuchet MS" panose="020B0603020202020204" pitchFamily="34" charset="0"/>
              </a:rPr>
              <a:t>Health premiums grew by 29%, across all players in the market, with a 125% increase in government scheme premium over this period while retail health business grew by 17%.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A63FDE-A605-4D89-96FF-963792A8662E}"/>
              </a:ext>
            </a:extLst>
          </p:cNvPr>
          <p:cNvSpPr txBox="1"/>
          <p:nvPr/>
        </p:nvSpPr>
        <p:spPr>
          <a:xfrm>
            <a:off x="1752600" y="6116116"/>
            <a:ext cx="58570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Trebuchet MS" panose="020B0603020202020204" pitchFamily="34" charset="0"/>
              </a:rPr>
              <a:t>*All figures exclude personal accident and travel insurance</a:t>
            </a:r>
          </a:p>
          <a:p>
            <a:r>
              <a:rPr lang="en-GB" sz="1100" dirty="0">
                <a:latin typeface="Trebuchet MS" panose="020B0603020202020204" pitchFamily="34" charset="0"/>
              </a:rPr>
              <a:t>** All figures in chart on left hand side based on IRDAI Annual report 2020-21</a:t>
            </a:r>
          </a:p>
          <a:p>
            <a:r>
              <a:rPr lang="en-GB" sz="1100" dirty="0">
                <a:latin typeface="Trebuchet MS" panose="020B0603020202020204" pitchFamily="34" charset="0"/>
              </a:rPr>
              <a:t>*** All figures in charts on right hand side based on data from General Insurance Council of India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CDE84D-9B88-4A49-A550-4F0D7204F8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4327" y="2810725"/>
            <a:ext cx="4343400" cy="26161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7A5602-9EBE-43B6-9E41-05843A45D9B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44210" y="1002484"/>
            <a:ext cx="4173143" cy="251360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801FB06-1432-4AD5-9B53-CC1120C5BE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48020" y="4336439"/>
            <a:ext cx="4169333" cy="214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18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56346" y="414919"/>
            <a:ext cx="82830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Retail Health Market Leader - Star Health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0FFFD1-E030-4D32-803B-D1E63839039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1208499"/>
            <a:ext cx="4343400" cy="52923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Largest Standalone Health Insurer and largest Retail Health Insurer in India*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 FY21, 89% business from Retail Health, 11% from Group Health*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Excellent Growth in Market Share over last 4 years, 31% in FY21 with GDPI of 8,207 Crores**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Retail Health Market has grown by 66% in the last 4 years, now at 26,301 Crores in FY21**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*(Source : Draft Red Herring Prospectus – Star Health </a:t>
            </a:r>
            <a:r>
              <a:rPr kumimoji="0" lang="en-US" alt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www.sebi.gov.in</a:t>
            </a:r>
            <a:r>
              <a:rPr kumimoji="0" lang="en-US" alt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**(Source : Segment wise Report Mar’19-Mar’21 from GI Council www.gicouncil.in)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05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446FC0-C7BE-4D6D-8F05-721B9B558E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1800" y="1600200"/>
            <a:ext cx="458458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4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56346" y="414919"/>
            <a:ext cx="82830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Trends in Health Insurance Market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j-ea"/>
              <a:cs typeface="+mj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0FFFD1-E030-4D32-803B-D1E638390399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1208499"/>
            <a:ext cx="4343400" cy="19157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Premiums</a:t>
            </a:r>
            <a:endParaRPr kumimoji="0" lang="en-US" altLang="en-US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Stand Alone Health Insurers share increased from 18% to 26% in 5 Years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Premiums have increased by 274% from FY17 to FY21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(Source : IRDA Annual Report 2020-21)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05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C001E1-C016-4750-B9A4-94A0642EC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4199" y="3581400"/>
            <a:ext cx="4539217" cy="286168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020FFF-D9AC-436A-8FC2-EE9FB17F80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6345" y="3581399"/>
            <a:ext cx="4539217" cy="286168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57425CE-D68F-4FC3-8072-3FCA1E24903C}"/>
              </a:ext>
            </a:extLst>
          </p:cNvPr>
          <p:cNvSpPr txBox="1"/>
          <p:nvPr/>
        </p:nvSpPr>
        <p:spPr>
          <a:xfrm>
            <a:off x="6934199" y="1197557"/>
            <a:ext cx="4495801" cy="27315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Claims</a:t>
            </a:r>
            <a:endParaRPr kumimoji="0" lang="en-US" altLang="en-US" sz="1800" b="1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Individual Business persistently lower than govt and group business, however increase in FY21 to 85%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Govt and group business in line earlier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Now Group business stable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05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105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(Source : IRDA Annual Report 2020-21)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5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31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56346" y="414919"/>
            <a:ext cx="88164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Retail Health Market Growth Possibilities (1/2)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0FFFD1-E030-4D32-803B-D1E638390399}"/>
              </a:ext>
            </a:extLst>
          </p:cNvPr>
          <p:cNvSpPr txBox="1">
            <a:spLocks noChangeArrowheads="1"/>
          </p:cNvSpPr>
          <p:nvPr/>
        </p:nvSpPr>
        <p:spPr>
          <a:xfrm>
            <a:off x="2156346" y="1286894"/>
            <a:ext cx="8731614" cy="6965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Assumed Retail Health Market GDPI Growth at 15% p.a. and profit margin at 5%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Star Health’s Market share assumed to grow steadily from current levels, capped at 40%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5CD996-D470-45E9-BE3C-F40C48824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09800" y="2274726"/>
            <a:ext cx="4584589" cy="34522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D9D865-B334-41F7-B1DA-44B12F5954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30884" y="2274726"/>
            <a:ext cx="4584589" cy="345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7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56346" y="414919"/>
            <a:ext cx="88164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Retail Health Market Growth Possibilities (2/2)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162800" y="1197557"/>
            <a:ext cx="4312012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Risks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“Covid-19” 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– After effects still unpredictable as newer variants continue to emerge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Risks from </a:t>
            </a: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Increased Government Expenditure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on Healthcare leading to introduction of simple products at cheap prices. Middle Class market may quickly switch to these schemes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Risks from </a:t>
            </a: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negative publicity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related to regulatory non-compliances, unsatisfactory customer service </a:t>
            </a:r>
            <a:r>
              <a:rPr kumimoji="0" lang="en-US" altLang="en-US" sz="16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etc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results in loss of confidence in the industry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Competitive Pricing as </a:t>
            </a: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new players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enter the market or existing players seek to increase market share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0FFFD1-E030-4D32-803B-D1E638390399}"/>
              </a:ext>
            </a:extLst>
          </p:cNvPr>
          <p:cNvSpPr txBox="1">
            <a:spLocks noChangeArrowheads="1"/>
          </p:cNvSpPr>
          <p:nvPr/>
        </p:nvSpPr>
        <p:spPr>
          <a:xfrm>
            <a:off x="2164986" y="1208500"/>
            <a:ext cx="4312013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Opportunities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Better </a:t>
            </a: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market penetration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due to increased awareness from the pandemic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Increase in </a:t>
            </a: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FDI from 49% to 74%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bringing in more capital &amp; expertise of foreign players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Wearable Technology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provides opportunity for improved risk selection and real-time monitoring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Can easily attract large </a:t>
            </a: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educated audience online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, with lower expense per policy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Large uninsured population</a:t>
            </a: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 of India – simple products that cater to specific needs can bring massive premium volumes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8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ADC7F02-EBE9-4F4C-98BB-C145EEDAF967}"/>
              </a:ext>
            </a:extLst>
          </p:cNvPr>
          <p:cNvGraphicFramePr/>
          <p:nvPr/>
        </p:nvGraphicFramePr>
        <p:xfrm>
          <a:off x="2133600" y="1066800"/>
          <a:ext cx="9752563" cy="4889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005563" y="544601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j-ea"/>
                <a:cs typeface="+mj-cs"/>
              </a:rPr>
              <a:t>ESG Value proposition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33700" y="1610872"/>
            <a:ext cx="7505700" cy="488996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4FF698-DD9B-480F-B437-7688ACFD7309}"/>
              </a:ext>
            </a:extLst>
          </p:cNvPr>
          <p:cNvSpPr txBox="1"/>
          <p:nvPr/>
        </p:nvSpPr>
        <p:spPr>
          <a:xfrm>
            <a:off x="2005563" y="1346521"/>
            <a:ext cx="5843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Assessment of risk through factors related to:</a:t>
            </a:r>
            <a:endParaRPr kumimoji="0" lang="en-IN" sz="1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CAFB53-6082-4474-94B4-50BBDC826FF1}"/>
              </a:ext>
            </a:extLst>
          </p:cNvPr>
          <p:cNvSpPr txBox="1"/>
          <p:nvPr/>
        </p:nvSpPr>
        <p:spPr>
          <a:xfrm>
            <a:off x="2111198" y="4847747"/>
            <a:ext cx="994694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Top 50 ESG companies have consistently outperformed Nifty 50</a:t>
            </a:r>
            <a:r>
              <a:rPr kumimoji="0" lang="en-IN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Finance ministry working towards calculating ESG score for LIC ahead of IPO</a:t>
            </a:r>
            <a:r>
              <a:rPr kumimoji="0" lang="en-IN" sz="105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Companies like ICICI Lombard and HDFC have started publishing ESG reports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050" b="1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00" b="1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1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https://economictimes.indiatimes.com/markets/stocks/news/top-50-esg-investments-outpace-benchmark-index-nifty50/</a:t>
            </a:r>
            <a:r>
              <a:rPr kumimoji="0" lang="en-I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articleshow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/86971097.cms?from=</a:t>
            </a:r>
            <a:r>
              <a:rPr kumimoji="0" lang="en-I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mdr</a:t>
            </a:r>
            <a:endParaRPr kumimoji="0" lang="en-IN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05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2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https://economictimes.indiatimes.com/markets/</a:t>
            </a:r>
            <a:r>
              <a:rPr kumimoji="0" lang="en-I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ipos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/</a:t>
            </a:r>
            <a:r>
              <a:rPr kumimoji="0" lang="en-I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fpos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/govt-working-on-</a:t>
            </a:r>
            <a:r>
              <a:rPr kumimoji="0" lang="en-I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esg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-ranking-for-</a:t>
            </a:r>
            <a:r>
              <a:rPr kumimoji="0" lang="en-I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lic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-ahead-of-public-offer/</a:t>
            </a:r>
            <a:r>
              <a:rPr kumimoji="0" lang="en-IN" sz="105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articleshow</a:t>
            </a:r>
            <a:r>
              <a:rPr kumimoji="0" lang="en-IN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ea typeface="+mn-ea"/>
                <a:cs typeface="+mn-cs"/>
              </a:rPr>
              <a:t>/88744950.cms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IN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211138"/>
      </p:ext>
    </p:extLst>
  </p:cSld>
  <p:clrMapOvr>
    <a:masterClrMapping/>
  </p:clrMapOvr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3832</TotalTime>
  <Words>2414</Words>
  <Application>Microsoft Office PowerPoint</Application>
  <PresentationFormat>Widescreen</PresentationFormat>
  <Paragraphs>498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Bahamas</vt:lpstr>
      <vt:lpstr>Calibri</vt:lpstr>
      <vt:lpstr>Garamond</vt:lpstr>
      <vt:lpstr>Times New Roman</vt:lpstr>
      <vt:lpstr>Trebuchet MS</vt:lpstr>
      <vt:lpstr>Wingdings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Rachit Goyal</cp:lastModifiedBy>
  <cp:revision>200</cp:revision>
  <dcterms:created xsi:type="dcterms:W3CDTF">2011-07-20T12:11:57Z</dcterms:created>
  <dcterms:modified xsi:type="dcterms:W3CDTF">2022-01-19T07:59:51Z</dcterms:modified>
</cp:coreProperties>
</file>