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notesSlides/notesSlide30.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31.xml" ContentType="application/vnd.openxmlformats-officedocument.presentationml.notesSlide+xml"/>
  <Override PartName="/ppt/charts/chart4.xml" ContentType="application/vnd.openxmlformats-officedocument.drawingml.chart+xml"/>
  <Override PartName="/ppt/notesSlides/notesSlide32.xml" ContentType="application/vnd.openxmlformats-officedocument.presentationml.notesSlide+xml"/>
  <Override PartName="/ppt/charts/chart5.xml" ContentType="application/vnd.openxmlformats-officedocument.drawingml.chart+xml"/>
  <Override PartName="/ppt/notesSlides/notesSlide33.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34.xml" ContentType="application/vnd.openxmlformats-officedocument.presentationml.notesSlide+xml"/>
  <Override PartName="/ppt/charts/chart7.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theme/themeOverride1.xml" ContentType="application/vnd.openxmlformats-officedocument.themeOverride+xml"/>
  <Override PartName="/ppt/notesSlides/notesSlide43.xml" ContentType="application/vnd.openxmlformats-officedocument.presentationml.notesSlide+xml"/>
  <Override PartName="/ppt/theme/themeOverride2.xml" ContentType="application/vnd.openxmlformats-officedocument.themeOverr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61" r:id="rId2"/>
    <p:sldId id="304" r:id="rId3"/>
    <p:sldId id="305" r:id="rId4"/>
    <p:sldId id="306" r:id="rId5"/>
    <p:sldId id="285" r:id="rId6"/>
    <p:sldId id="286" r:id="rId7"/>
    <p:sldId id="287" r:id="rId8"/>
    <p:sldId id="288" r:id="rId9"/>
    <p:sldId id="289" r:id="rId10"/>
    <p:sldId id="290" r:id="rId11"/>
    <p:sldId id="291" r:id="rId12"/>
    <p:sldId id="294" r:id="rId13"/>
    <p:sldId id="292" r:id="rId14"/>
    <p:sldId id="293" r:id="rId15"/>
    <p:sldId id="295" r:id="rId16"/>
    <p:sldId id="296" r:id="rId17"/>
    <p:sldId id="297" r:id="rId18"/>
    <p:sldId id="298" r:id="rId19"/>
    <p:sldId id="299" r:id="rId20"/>
    <p:sldId id="301" r:id="rId21"/>
    <p:sldId id="303" r:id="rId22"/>
    <p:sldId id="262" r:id="rId23"/>
    <p:sldId id="266" r:id="rId24"/>
    <p:sldId id="268" r:id="rId25"/>
    <p:sldId id="307" r:id="rId26"/>
    <p:sldId id="269" r:id="rId27"/>
    <p:sldId id="308" r:id="rId28"/>
    <p:sldId id="270" r:id="rId29"/>
    <p:sldId id="264" r:id="rId30"/>
    <p:sldId id="276" r:id="rId31"/>
    <p:sldId id="272" r:id="rId32"/>
    <p:sldId id="267" r:id="rId33"/>
    <p:sldId id="271" r:id="rId34"/>
    <p:sldId id="275" r:id="rId35"/>
    <p:sldId id="273" r:id="rId36"/>
    <p:sldId id="277" r:id="rId37"/>
    <p:sldId id="278" r:id="rId38"/>
    <p:sldId id="279" r:id="rId39"/>
    <p:sldId id="280" r:id="rId40"/>
    <p:sldId id="281" r:id="rId41"/>
    <p:sldId id="282" r:id="rId42"/>
    <p:sldId id="283" r:id="rId43"/>
    <p:sldId id="284" r:id="rId44"/>
    <p:sldId id="309" r:id="rId45"/>
    <p:sldId id="31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25" y="53"/>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ritika\Documents\36th%20IFS\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ritika\Documents\36th%20IFS\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ritika\Documents\36th%20IFS\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ritika\Documents\36th%20IFS\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kritika\Documents\36th%20IFS\Graph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ritika\Documents\36th%20IFS\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kritika\Documents\36th%20IFS\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a:t>Traded Multiples for Life Insurers</a:t>
            </a:r>
          </a:p>
        </c:rich>
      </c:tx>
      <c:layout>
        <c:manualLayout>
          <c:xMode val="edge"/>
          <c:yMode val="edge"/>
          <c:x val="0.1858125546806649"/>
          <c:y val="2.7777777777777811E-2"/>
        </c:manualLayout>
      </c:layout>
      <c:overlay val="1"/>
    </c:title>
    <c:autoTitleDeleted val="0"/>
    <c:plotArea>
      <c:layout/>
      <c:barChart>
        <c:barDir val="col"/>
        <c:grouping val="clustered"/>
        <c:varyColors val="0"/>
        <c:ser>
          <c:idx val="0"/>
          <c:order val="0"/>
          <c:tx>
            <c:v>EV Multiple</c:v>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'Asia EV growth 2020'!$B$4:$B$8</c:f>
              <c:strCache>
                <c:ptCount val="5"/>
                <c:pt idx="0">
                  <c:v>India</c:v>
                </c:pt>
                <c:pt idx="1">
                  <c:v>Europe</c:v>
                </c:pt>
                <c:pt idx="2">
                  <c:v>Hong Kong</c:v>
                </c:pt>
                <c:pt idx="3">
                  <c:v>China </c:v>
                </c:pt>
                <c:pt idx="4">
                  <c:v>Japan</c:v>
                </c:pt>
              </c:strCache>
            </c:strRef>
          </c:cat>
          <c:val>
            <c:numRef>
              <c:f>'Asia EV growth 2020'!$C$4:$C$8</c:f>
              <c:numCache>
                <c:formatCode>General</c:formatCode>
                <c:ptCount val="5"/>
                <c:pt idx="0">
                  <c:v>3</c:v>
                </c:pt>
                <c:pt idx="1">
                  <c:v>1.7</c:v>
                </c:pt>
                <c:pt idx="2">
                  <c:v>1.4</c:v>
                </c:pt>
                <c:pt idx="3">
                  <c:v>1.1000000000000001</c:v>
                </c:pt>
                <c:pt idx="4">
                  <c:v>0.4</c:v>
                </c:pt>
              </c:numCache>
            </c:numRef>
          </c:val>
          <c:extLst>
            <c:ext xmlns:c16="http://schemas.microsoft.com/office/drawing/2014/chart" uri="{C3380CC4-5D6E-409C-BE32-E72D297353CC}">
              <c16:uniqueId val="{00000000-729E-43E0-AAF7-9CC6DC57FB65}"/>
            </c:ext>
          </c:extLst>
        </c:ser>
        <c:dLbls>
          <c:showLegendKey val="0"/>
          <c:showVal val="1"/>
          <c:showCatName val="0"/>
          <c:showSerName val="0"/>
          <c:showPercent val="0"/>
          <c:showBubbleSize val="0"/>
        </c:dLbls>
        <c:gapWidth val="150"/>
        <c:axId val="70285568"/>
        <c:axId val="70287360"/>
      </c:barChart>
      <c:catAx>
        <c:axId val="70285568"/>
        <c:scaling>
          <c:orientation val="minMax"/>
        </c:scaling>
        <c:delete val="0"/>
        <c:axPos val="b"/>
        <c:numFmt formatCode="General" sourceLinked="0"/>
        <c:majorTickMark val="out"/>
        <c:minorTickMark val="none"/>
        <c:tickLblPos val="nextTo"/>
        <c:crossAx val="70287360"/>
        <c:crosses val="autoZero"/>
        <c:auto val="1"/>
        <c:lblAlgn val="ctr"/>
        <c:lblOffset val="100"/>
        <c:noMultiLvlLbl val="0"/>
      </c:catAx>
      <c:valAx>
        <c:axId val="70287360"/>
        <c:scaling>
          <c:orientation val="minMax"/>
        </c:scaling>
        <c:delete val="0"/>
        <c:axPos val="l"/>
        <c:numFmt formatCode="General" sourceLinked="1"/>
        <c:majorTickMark val="out"/>
        <c:minorTickMark val="none"/>
        <c:tickLblPos val="nextTo"/>
        <c:crossAx val="70285568"/>
        <c:crosses val="autoZero"/>
        <c:crossBetween val="between"/>
      </c:valAx>
    </c:plotArea>
    <c:legend>
      <c:legendPos val="r"/>
      <c:overlay val="0"/>
    </c:legend>
    <c:plotVisOnly val="1"/>
    <c:dispBlanksAs val="gap"/>
    <c:showDLblsOverMax val="0"/>
  </c:chart>
  <c:txPr>
    <a:bodyPr/>
    <a:lstStyle/>
    <a:p>
      <a:pPr>
        <a:defRPr sz="1350" b="1">
          <a:latin typeface="Trebuchet MS"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US" sz="1600" b="1" dirty="0"/>
              <a:t>Composition of Population</a:t>
            </a:r>
          </a:p>
        </c:rich>
      </c:tx>
      <c:overlay val="0"/>
    </c:title>
    <c:autoTitleDeleted val="0"/>
    <c:plotArea>
      <c:layout/>
      <c:barChart>
        <c:barDir val="col"/>
        <c:grouping val="percentStacked"/>
        <c:varyColors val="0"/>
        <c:ser>
          <c:idx val="0"/>
          <c:order val="0"/>
          <c:tx>
            <c:strRef>
              <c:f>DEmographics!$C$4</c:f>
              <c:strCache>
                <c:ptCount val="1"/>
                <c:pt idx="0">
                  <c:v>0-14 years</c:v>
                </c:pt>
              </c:strCache>
            </c:strRef>
          </c:tx>
          <c:invertIfNegative val="0"/>
          <c:dLbls>
            <c:spPr>
              <a:noFill/>
              <a:ln>
                <a:noFill/>
              </a:ln>
              <a:effectLst/>
            </c:sp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DEmographics!$B$5:$B$8</c:f>
              <c:strCache>
                <c:ptCount val="4"/>
                <c:pt idx="0">
                  <c:v>FY 2000</c:v>
                </c:pt>
                <c:pt idx="1">
                  <c:v>FY 2010</c:v>
                </c:pt>
                <c:pt idx="2">
                  <c:v>FY 2020</c:v>
                </c:pt>
                <c:pt idx="3">
                  <c:v>FY 2030</c:v>
                </c:pt>
              </c:strCache>
            </c:strRef>
          </c:cat>
          <c:val>
            <c:numRef>
              <c:f>DEmographics!$C$5:$C$8</c:f>
              <c:numCache>
                <c:formatCode>0%</c:formatCode>
                <c:ptCount val="4"/>
                <c:pt idx="0">
                  <c:v>0.35000000000000009</c:v>
                </c:pt>
                <c:pt idx="1">
                  <c:v>0.31000000000000011</c:v>
                </c:pt>
                <c:pt idx="2">
                  <c:v>0.27</c:v>
                </c:pt>
                <c:pt idx="3">
                  <c:v>0.24000000000000005</c:v>
                </c:pt>
              </c:numCache>
            </c:numRef>
          </c:val>
          <c:extLst>
            <c:ext xmlns:c16="http://schemas.microsoft.com/office/drawing/2014/chart" uri="{C3380CC4-5D6E-409C-BE32-E72D297353CC}">
              <c16:uniqueId val="{00000000-B1A8-4898-8228-135644F70E60}"/>
            </c:ext>
          </c:extLst>
        </c:ser>
        <c:ser>
          <c:idx val="1"/>
          <c:order val="1"/>
          <c:tx>
            <c:strRef>
              <c:f>DEmographics!$D$4</c:f>
              <c:strCache>
                <c:ptCount val="1"/>
                <c:pt idx="0">
                  <c:v>15-29 years</c:v>
                </c:pt>
              </c:strCache>
            </c:strRef>
          </c:tx>
          <c:invertIfNegative val="0"/>
          <c:dLbls>
            <c:spPr>
              <a:noFill/>
              <a:ln>
                <a:noFill/>
              </a:ln>
              <a:effectLst/>
            </c:sp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DEmographics!$B$5:$B$8</c:f>
              <c:strCache>
                <c:ptCount val="4"/>
                <c:pt idx="0">
                  <c:v>FY 2000</c:v>
                </c:pt>
                <c:pt idx="1">
                  <c:v>FY 2010</c:v>
                </c:pt>
                <c:pt idx="2">
                  <c:v>FY 2020</c:v>
                </c:pt>
                <c:pt idx="3">
                  <c:v>FY 2030</c:v>
                </c:pt>
              </c:strCache>
            </c:strRef>
          </c:cat>
          <c:val>
            <c:numRef>
              <c:f>DEmographics!$D$5:$D$8</c:f>
              <c:numCache>
                <c:formatCode>0%</c:formatCode>
                <c:ptCount val="4"/>
                <c:pt idx="0">
                  <c:v>0.28000000000000008</c:v>
                </c:pt>
                <c:pt idx="1">
                  <c:v>0.28000000000000008</c:v>
                </c:pt>
                <c:pt idx="2">
                  <c:v>0.26</c:v>
                </c:pt>
                <c:pt idx="3">
                  <c:v>0.24000000000000005</c:v>
                </c:pt>
              </c:numCache>
            </c:numRef>
          </c:val>
          <c:extLst>
            <c:ext xmlns:c16="http://schemas.microsoft.com/office/drawing/2014/chart" uri="{C3380CC4-5D6E-409C-BE32-E72D297353CC}">
              <c16:uniqueId val="{00000001-B1A8-4898-8228-135644F70E60}"/>
            </c:ext>
          </c:extLst>
        </c:ser>
        <c:ser>
          <c:idx val="2"/>
          <c:order val="2"/>
          <c:tx>
            <c:strRef>
              <c:f>DEmographics!$E$4</c:f>
              <c:strCache>
                <c:ptCount val="1"/>
                <c:pt idx="0">
                  <c:v>30-59 years</c:v>
                </c:pt>
              </c:strCache>
            </c:strRef>
          </c:tx>
          <c:invertIfNegative val="0"/>
          <c:dLbls>
            <c:spPr>
              <a:noFill/>
              <a:ln>
                <a:noFill/>
              </a:ln>
              <a:effectLst/>
            </c:sp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DEmographics!$B$5:$B$8</c:f>
              <c:strCache>
                <c:ptCount val="4"/>
                <c:pt idx="0">
                  <c:v>FY 2000</c:v>
                </c:pt>
                <c:pt idx="1">
                  <c:v>FY 2010</c:v>
                </c:pt>
                <c:pt idx="2">
                  <c:v>FY 2020</c:v>
                </c:pt>
                <c:pt idx="3">
                  <c:v>FY 2030</c:v>
                </c:pt>
              </c:strCache>
            </c:strRef>
          </c:cat>
          <c:val>
            <c:numRef>
              <c:f>DEmographics!$E$5:$E$8</c:f>
              <c:numCache>
                <c:formatCode>0%</c:formatCode>
                <c:ptCount val="4"/>
                <c:pt idx="0">
                  <c:v>0.31000000000000011</c:v>
                </c:pt>
                <c:pt idx="1">
                  <c:v>0.34</c:v>
                </c:pt>
                <c:pt idx="2">
                  <c:v>0.37000000000000011</c:v>
                </c:pt>
                <c:pt idx="3">
                  <c:v>0.4</c:v>
                </c:pt>
              </c:numCache>
            </c:numRef>
          </c:val>
          <c:extLst>
            <c:ext xmlns:c16="http://schemas.microsoft.com/office/drawing/2014/chart" uri="{C3380CC4-5D6E-409C-BE32-E72D297353CC}">
              <c16:uniqueId val="{00000002-B1A8-4898-8228-135644F70E60}"/>
            </c:ext>
          </c:extLst>
        </c:ser>
        <c:ser>
          <c:idx val="3"/>
          <c:order val="3"/>
          <c:tx>
            <c:strRef>
              <c:f>DEmographics!$F$4</c:f>
              <c:strCache>
                <c:ptCount val="1"/>
                <c:pt idx="0">
                  <c:v>60+ years</c:v>
                </c:pt>
              </c:strCache>
            </c:strRef>
          </c:tx>
          <c:invertIfNegative val="0"/>
          <c:dLbls>
            <c:spPr>
              <a:noFill/>
              <a:ln>
                <a:noFill/>
              </a:ln>
              <a:effectLst/>
            </c:sp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DEmographics!$B$5:$B$8</c:f>
              <c:strCache>
                <c:ptCount val="4"/>
                <c:pt idx="0">
                  <c:v>FY 2000</c:v>
                </c:pt>
                <c:pt idx="1">
                  <c:v>FY 2010</c:v>
                </c:pt>
                <c:pt idx="2">
                  <c:v>FY 2020</c:v>
                </c:pt>
                <c:pt idx="3">
                  <c:v>FY 2030</c:v>
                </c:pt>
              </c:strCache>
            </c:strRef>
          </c:cat>
          <c:val>
            <c:numRef>
              <c:f>DEmographics!$F$5:$F$8</c:f>
              <c:numCache>
                <c:formatCode>0%</c:formatCode>
                <c:ptCount val="4"/>
                <c:pt idx="0">
                  <c:v>7.0000000000000021E-2</c:v>
                </c:pt>
                <c:pt idx="1">
                  <c:v>8.0000000000000029E-2</c:v>
                </c:pt>
                <c:pt idx="2">
                  <c:v>0.1</c:v>
                </c:pt>
                <c:pt idx="3">
                  <c:v>0.13</c:v>
                </c:pt>
              </c:numCache>
            </c:numRef>
          </c:val>
          <c:extLst>
            <c:ext xmlns:c16="http://schemas.microsoft.com/office/drawing/2014/chart" uri="{C3380CC4-5D6E-409C-BE32-E72D297353CC}">
              <c16:uniqueId val="{00000003-B1A8-4898-8228-135644F70E60}"/>
            </c:ext>
          </c:extLst>
        </c:ser>
        <c:dLbls>
          <c:showLegendKey val="0"/>
          <c:showVal val="1"/>
          <c:showCatName val="0"/>
          <c:showSerName val="0"/>
          <c:showPercent val="0"/>
          <c:showBubbleSize val="0"/>
        </c:dLbls>
        <c:gapWidth val="150"/>
        <c:overlap val="100"/>
        <c:axId val="72946432"/>
        <c:axId val="72948736"/>
      </c:barChart>
      <c:catAx>
        <c:axId val="72946432"/>
        <c:scaling>
          <c:orientation val="minMax"/>
        </c:scaling>
        <c:delete val="0"/>
        <c:axPos val="b"/>
        <c:numFmt formatCode="General" sourceLinked="0"/>
        <c:majorTickMark val="out"/>
        <c:minorTickMark val="none"/>
        <c:tickLblPos val="nextTo"/>
        <c:crossAx val="72948736"/>
        <c:crosses val="autoZero"/>
        <c:auto val="1"/>
        <c:lblAlgn val="ctr"/>
        <c:lblOffset val="100"/>
        <c:noMultiLvlLbl val="0"/>
      </c:catAx>
      <c:valAx>
        <c:axId val="72948736"/>
        <c:scaling>
          <c:orientation val="minMax"/>
        </c:scaling>
        <c:delete val="1"/>
        <c:axPos val="l"/>
        <c:numFmt formatCode="0%" sourceLinked="1"/>
        <c:majorTickMark val="out"/>
        <c:minorTickMark val="none"/>
        <c:tickLblPos val="nextTo"/>
        <c:crossAx val="72946432"/>
        <c:crosses val="autoZero"/>
        <c:crossBetween val="between"/>
      </c:valAx>
    </c:plotArea>
    <c:legend>
      <c:legendPos val="r"/>
      <c:overlay val="0"/>
    </c:legend>
    <c:plotVisOnly val="1"/>
    <c:dispBlanksAs val="gap"/>
    <c:showDLblsOverMax val="0"/>
  </c:chart>
  <c:txPr>
    <a:bodyPr/>
    <a:lstStyle/>
    <a:p>
      <a:pPr>
        <a:defRPr sz="1100" b="1">
          <a:latin typeface="Trebuchet MS"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txPr>
        <a:bodyPr/>
        <a:lstStyle/>
        <a:p>
          <a:pPr>
            <a:defRPr sz="1600"/>
          </a:pPr>
          <a:endParaRPr lang="en-US"/>
        </a:p>
      </c:txPr>
    </c:title>
    <c:autoTitleDeleted val="0"/>
    <c:plotArea>
      <c:layout/>
      <c:barChart>
        <c:barDir val="col"/>
        <c:grouping val="clustered"/>
        <c:varyColors val="0"/>
        <c:ser>
          <c:idx val="0"/>
          <c:order val="0"/>
          <c:tx>
            <c:strRef>
              <c:f>DEmographics!$C$13</c:f>
              <c:strCache>
                <c:ptCount val="1"/>
                <c:pt idx="0">
                  <c:v>Share of Urban Population</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DEmographics!$B$14:$B$17</c:f>
              <c:numCache>
                <c:formatCode>General</c:formatCode>
                <c:ptCount val="4"/>
                <c:pt idx="0">
                  <c:v>2000</c:v>
                </c:pt>
                <c:pt idx="1">
                  <c:v>2010</c:v>
                </c:pt>
                <c:pt idx="2">
                  <c:v>2020</c:v>
                </c:pt>
                <c:pt idx="3">
                  <c:v>2030</c:v>
                </c:pt>
              </c:numCache>
            </c:numRef>
          </c:cat>
          <c:val>
            <c:numRef>
              <c:f>DEmographics!$C$14:$C$17</c:f>
              <c:numCache>
                <c:formatCode>0.00%</c:formatCode>
                <c:ptCount val="4"/>
                <c:pt idx="0">
                  <c:v>0.27700000000000002</c:v>
                </c:pt>
                <c:pt idx="1">
                  <c:v>0.30900000000000011</c:v>
                </c:pt>
                <c:pt idx="2">
                  <c:v>0.34900000000000009</c:v>
                </c:pt>
                <c:pt idx="3">
                  <c:v>0.40100000000000002</c:v>
                </c:pt>
              </c:numCache>
            </c:numRef>
          </c:val>
          <c:extLst>
            <c:ext xmlns:c16="http://schemas.microsoft.com/office/drawing/2014/chart" uri="{C3380CC4-5D6E-409C-BE32-E72D297353CC}">
              <c16:uniqueId val="{00000000-2994-4CB3-B091-07C4032841DB}"/>
            </c:ext>
          </c:extLst>
        </c:ser>
        <c:dLbls>
          <c:showLegendKey val="0"/>
          <c:showVal val="1"/>
          <c:showCatName val="0"/>
          <c:showSerName val="0"/>
          <c:showPercent val="0"/>
          <c:showBubbleSize val="0"/>
        </c:dLbls>
        <c:gapWidth val="150"/>
        <c:axId val="74036352"/>
        <c:axId val="74043776"/>
      </c:barChart>
      <c:catAx>
        <c:axId val="74036352"/>
        <c:scaling>
          <c:orientation val="minMax"/>
        </c:scaling>
        <c:delete val="0"/>
        <c:axPos val="b"/>
        <c:numFmt formatCode="General" sourceLinked="1"/>
        <c:majorTickMark val="out"/>
        <c:minorTickMark val="none"/>
        <c:tickLblPos val="nextTo"/>
        <c:crossAx val="74043776"/>
        <c:crosses val="autoZero"/>
        <c:auto val="1"/>
        <c:lblAlgn val="ctr"/>
        <c:lblOffset val="100"/>
        <c:noMultiLvlLbl val="0"/>
      </c:catAx>
      <c:valAx>
        <c:axId val="74043776"/>
        <c:scaling>
          <c:orientation val="minMax"/>
        </c:scaling>
        <c:delete val="1"/>
        <c:axPos val="l"/>
        <c:numFmt formatCode="0.00%" sourceLinked="1"/>
        <c:majorTickMark val="out"/>
        <c:minorTickMark val="none"/>
        <c:tickLblPos val="nextTo"/>
        <c:crossAx val="74036352"/>
        <c:crosses val="autoZero"/>
        <c:crossBetween val="between"/>
      </c:valAx>
    </c:plotArea>
    <c:legend>
      <c:legendPos val="r"/>
      <c:overlay val="0"/>
    </c:legend>
    <c:plotVisOnly val="1"/>
    <c:dispBlanksAs val="gap"/>
    <c:showDLblsOverMax val="0"/>
  </c:chart>
  <c:spPr>
    <a:ln>
      <a:noFill/>
    </a:ln>
  </c:spPr>
  <c:txPr>
    <a:bodyPr/>
    <a:lstStyle/>
    <a:p>
      <a:pPr>
        <a:defRPr sz="1100" b="1">
          <a:latin typeface="Trebuchet MS"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1"/>
      <c:txPr>
        <a:bodyPr/>
        <a:lstStyle/>
        <a:p>
          <a:pPr>
            <a:defRPr sz="1600"/>
          </a:pPr>
          <a:endParaRPr lang="en-US"/>
        </a:p>
      </c:txPr>
    </c:title>
    <c:autoTitleDeleted val="0"/>
    <c:plotArea>
      <c:layout/>
      <c:barChart>
        <c:barDir val="col"/>
        <c:grouping val="clustered"/>
        <c:varyColors val="0"/>
        <c:ser>
          <c:idx val="0"/>
          <c:order val="0"/>
          <c:tx>
            <c:strRef>
              <c:f>'Insurance Penetration'!$B$4</c:f>
              <c:strCache>
                <c:ptCount val="1"/>
                <c:pt idx="0">
                  <c:v>Penetration Ratio as % of GDP</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'Insurance Penetration'!$A$5:$A$10</c:f>
              <c:strCache>
                <c:ptCount val="6"/>
                <c:pt idx="0">
                  <c:v>Italy</c:v>
                </c:pt>
                <c:pt idx="1">
                  <c:v>Denamrk</c:v>
                </c:pt>
                <c:pt idx="2">
                  <c:v>Hong Kong</c:v>
                </c:pt>
                <c:pt idx="3">
                  <c:v>Singapore</c:v>
                </c:pt>
                <c:pt idx="4">
                  <c:v>Japan</c:v>
                </c:pt>
                <c:pt idx="5">
                  <c:v>India</c:v>
                </c:pt>
              </c:strCache>
            </c:strRef>
          </c:cat>
          <c:val>
            <c:numRef>
              <c:f>'Insurance Penetration'!$B$5:$B$10</c:f>
              <c:numCache>
                <c:formatCode>0.0</c:formatCode>
                <c:ptCount val="6"/>
                <c:pt idx="0" formatCode="General">
                  <c:v>6.3</c:v>
                </c:pt>
                <c:pt idx="1">
                  <c:v>8</c:v>
                </c:pt>
                <c:pt idx="2" formatCode="General">
                  <c:v>19.2</c:v>
                </c:pt>
                <c:pt idx="3" formatCode="General">
                  <c:v>7.6</c:v>
                </c:pt>
                <c:pt idx="4" formatCode="General">
                  <c:v>5.8</c:v>
                </c:pt>
                <c:pt idx="5" formatCode="General">
                  <c:v>4.2</c:v>
                </c:pt>
              </c:numCache>
            </c:numRef>
          </c:val>
          <c:extLst>
            <c:ext xmlns:c16="http://schemas.microsoft.com/office/drawing/2014/chart" uri="{C3380CC4-5D6E-409C-BE32-E72D297353CC}">
              <c16:uniqueId val="{00000000-68D2-4832-B568-11A905ED805A}"/>
            </c:ext>
          </c:extLst>
        </c:ser>
        <c:dLbls>
          <c:showLegendKey val="0"/>
          <c:showVal val="1"/>
          <c:showCatName val="0"/>
          <c:showSerName val="0"/>
          <c:showPercent val="0"/>
          <c:showBubbleSize val="0"/>
        </c:dLbls>
        <c:gapWidth val="150"/>
        <c:axId val="74092928"/>
        <c:axId val="74094464"/>
      </c:barChart>
      <c:catAx>
        <c:axId val="74092928"/>
        <c:scaling>
          <c:orientation val="minMax"/>
        </c:scaling>
        <c:delete val="0"/>
        <c:axPos val="b"/>
        <c:numFmt formatCode="General" sourceLinked="0"/>
        <c:majorTickMark val="out"/>
        <c:minorTickMark val="none"/>
        <c:tickLblPos val="nextTo"/>
        <c:crossAx val="74094464"/>
        <c:crosses val="autoZero"/>
        <c:auto val="1"/>
        <c:lblAlgn val="ctr"/>
        <c:lblOffset val="100"/>
        <c:noMultiLvlLbl val="0"/>
      </c:catAx>
      <c:valAx>
        <c:axId val="74094464"/>
        <c:scaling>
          <c:orientation val="minMax"/>
        </c:scaling>
        <c:delete val="0"/>
        <c:axPos val="l"/>
        <c:numFmt formatCode="General" sourceLinked="1"/>
        <c:majorTickMark val="out"/>
        <c:minorTickMark val="none"/>
        <c:tickLblPos val="nextTo"/>
        <c:crossAx val="74092928"/>
        <c:crosses val="autoZero"/>
        <c:crossBetween val="between"/>
      </c:valAx>
    </c:plotArea>
    <c:legend>
      <c:legendPos val="r"/>
      <c:overlay val="0"/>
      <c:txPr>
        <a:bodyPr/>
        <a:lstStyle/>
        <a:p>
          <a:pPr>
            <a:defRPr sz="1600"/>
          </a:pPr>
          <a:endParaRPr lang="en-US"/>
        </a:p>
      </c:txPr>
    </c:legend>
    <c:plotVisOnly val="1"/>
    <c:dispBlanksAs val="gap"/>
    <c:showDLblsOverMax val="0"/>
  </c:chart>
  <c:txPr>
    <a:bodyPr/>
    <a:lstStyle/>
    <a:p>
      <a:pPr>
        <a:defRPr sz="1300" b="1">
          <a:latin typeface="Trebuchet MS"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title>
      <c:overlay val="0"/>
      <c:txPr>
        <a:bodyPr/>
        <a:lstStyle/>
        <a:p>
          <a:pPr>
            <a:defRPr sz="1800"/>
          </a:pPr>
          <a:endParaRPr lang="en-US"/>
        </a:p>
      </c:txPr>
    </c:title>
    <c:autoTitleDeleted val="0"/>
    <c:plotArea>
      <c:layout/>
      <c:barChart>
        <c:barDir val="col"/>
        <c:grouping val="clustered"/>
        <c:varyColors val="0"/>
        <c:ser>
          <c:idx val="0"/>
          <c:order val="0"/>
          <c:tx>
            <c:strRef>
              <c:f>'Mortality Protection Gap '!$B$4</c:f>
              <c:strCache>
                <c:ptCount val="1"/>
                <c:pt idx="0">
                  <c:v>MPG</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'Mortality Protection Gap '!$A$5:$A$10</c:f>
              <c:strCache>
                <c:ptCount val="6"/>
                <c:pt idx="0">
                  <c:v>Hong Kong</c:v>
                </c:pt>
                <c:pt idx="1">
                  <c:v>Singapore</c:v>
                </c:pt>
                <c:pt idx="2">
                  <c:v>China</c:v>
                </c:pt>
                <c:pt idx="3">
                  <c:v>Thailand</c:v>
                </c:pt>
                <c:pt idx="4">
                  <c:v>Indonesia</c:v>
                </c:pt>
                <c:pt idx="5">
                  <c:v>India</c:v>
                </c:pt>
              </c:strCache>
            </c:strRef>
          </c:cat>
          <c:val>
            <c:numRef>
              <c:f>'Mortality Protection Gap '!$B$5:$B$10</c:f>
            </c:numRef>
          </c:val>
          <c:extLst>
            <c:ext xmlns:c16="http://schemas.microsoft.com/office/drawing/2014/chart" uri="{C3380CC4-5D6E-409C-BE32-E72D297353CC}">
              <c16:uniqueId val="{00000000-ECDE-4523-9EF1-74F716A72F95}"/>
            </c:ext>
          </c:extLst>
        </c:ser>
        <c:ser>
          <c:idx val="1"/>
          <c:order val="1"/>
          <c:tx>
            <c:strRef>
              <c:f>'Mortality Protection Gap '!$C$4</c:f>
              <c:strCache>
                <c:ptCount val="1"/>
                <c:pt idx="0">
                  <c:v>MPG as % of Protection needed</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'Mortality Protection Gap '!$A$5:$A$10</c:f>
              <c:strCache>
                <c:ptCount val="6"/>
                <c:pt idx="0">
                  <c:v>Hong Kong</c:v>
                </c:pt>
                <c:pt idx="1">
                  <c:v>Singapore</c:v>
                </c:pt>
                <c:pt idx="2">
                  <c:v>China</c:v>
                </c:pt>
                <c:pt idx="3">
                  <c:v>Thailand</c:v>
                </c:pt>
                <c:pt idx="4">
                  <c:v>Indonesia</c:v>
                </c:pt>
                <c:pt idx="5">
                  <c:v>India</c:v>
                </c:pt>
              </c:strCache>
            </c:strRef>
          </c:cat>
          <c:val>
            <c:numRef>
              <c:f>'Mortality Protection Gap '!$C$5:$C$10</c:f>
              <c:numCache>
                <c:formatCode>0%</c:formatCode>
                <c:ptCount val="6"/>
                <c:pt idx="0">
                  <c:v>0.41000000000000009</c:v>
                </c:pt>
                <c:pt idx="1">
                  <c:v>0.55000000000000004</c:v>
                </c:pt>
                <c:pt idx="2">
                  <c:v>0.70000000000000018</c:v>
                </c:pt>
                <c:pt idx="3">
                  <c:v>0.71000000000000019</c:v>
                </c:pt>
                <c:pt idx="4">
                  <c:v>0.76000000000000023</c:v>
                </c:pt>
                <c:pt idx="5">
                  <c:v>0.83000000000000018</c:v>
                </c:pt>
              </c:numCache>
            </c:numRef>
          </c:val>
          <c:extLst>
            <c:ext xmlns:c16="http://schemas.microsoft.com/office/drawing/2014/chart" uri="{C3380CC4-5D6E-409C-BE32-E72D297353CC}">
              <c16:uniqueId val="{00000001-ECDE-4523-9EF1-74F716A72F95}"/>
            </c:ext>
          </c:extLst>
        </c:ser>
        <c:dLbls>
          <c:showLegendKey val="0"/>
          <c:showVal val="1"/>
          <c:showCatName val="0"/>
          <c:showSerName val="0"/>
          <c:showPercent val="0"/>
          <c:showBubbleSize val="0"/>
        </c:dLbls>
        <c:gapWidth val="150"/>
        <c:axId val="74492160"/>
        <c:axId val="88899584"/>
      </c:barChart>
      <c:catAx>
        <c:axId val="74492160"/>
        <c:scaling>
          <c:orientation val="minMax"/>
        </c:scaling>
        <c:delete val="0"/>
        <c:axPos val="b"/>
        <c:numFmt formatCode="General" sourceLinked="0"/>
        <c:majorTickMark val="out"/>
        <c:minorTickMark val="none"/>
        <c:tickLblPos val="nextTo"/>
        <c:crossAx val="88899584"/>
        <c:crosses val="autoZero"/>
        <c:auto val="1"/>
        <c:lblAlgn val="ctr"/>
        <c:lblOffset val="100"/>
        <c:noMultiLvlLbl val="0"/>
      </c:catAx>
      <c:valAx>
        <c:axId val="88899584"/>
        <c:scaling>
          <c:orientation val="minMax"/>
        </c:scaling>
        <c:delete val="0"/>
        <c:axPos val="l"/>
        <c:numFmt formatCode="0%" sourceLinked="1"/>
        <c:majorTickMark val="out"/>
        <c:minorTickMark val="none"/>
        <c:tickLblPos val="nextTo"/>
        <c:txPr>
          <a:bodyPr/>
          <a:lstStyle/>
          <a:p>
            <a:pPr>
              <a:defRPr sz="1200"/>
            </a:pPr>
            <a:endParaRPr lang="en-US"/>
          </a:p>
        </c:txPr>
        <c:crossAx val="74492160"/>
        <c:crosses val="autoZero"/>
        <c:crossBetween val="between"/>
      </c:valAx>
    </c:plotArea>
    <c:legend>
      <c:legendPos val="r"/>
      <c:overlay val="0"/>
      <c:txPr>
        <a:bodyPr/>
        <a:lstStyle/>
        <a:p>
          <a:pPr>
            <a:defRPr sz="1400"/>
          </a:pPr>
          <a:endParaRPr lang="en-US"/>
        </a:p>
      </c:txPr>
    </c:legend>
    <c:plotVisOnly val="1"/>
    <c:dispBlanksAs val="gap"/>
    <c:showDLblsOverMax val="0"/>
  </c:chart>
  <c:txPr>
    <a:bodyPr/>
    <a:lstStyle/>
    <a:p>
      <a:pPr>
        <a:defRPr sz="1200" b="1">
          <a:latin typeface="Trebuchet MS"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sz="1600"/>
            </a:pPr>
            <a:r>
              <a:rPr lang="en-US" sz="1600"/>
              <a:t>Share of Insurance in Financial Savings</a:t>
            </a:r>
          </a:p>
        </c:rich>
      </c:tx>
      <c:overlay val="0"/>
    </c:title>
    <c:autoTitleDeleted val="0"/>
    <c:plotArea>
      <c:layout/>
      <c:barChart>
        <c:barDir val="col"/>
        <c:grouping val="percentStacked"/>
        <c:varyColors val="0"/>
        <c:ser>
          <c:idx val="0"/>
          <c:order val="0"/>
          <c:tx>
            <c:strRef>
              <c:f>'Financialisation of savings'!$C$4</c:f>
              <c:strCache>
                <c:ptCount val="1"/>
                <c:pt idx="0">
                  <c:v>Currency and Deposits</c:v>
                </c:pt>
              </c:strCache>
            </c:strRef>
          </c:tx>
          <c:invertIfNegative val="0"/>
          <c:dLbls>
            <c:spPr>
              <a:noFill/>
              <a:ln>
                <a:noFill/>
              </a:ln>
              <a:effectLst/>
            </c:spPr>
            <c:txPr>
              <a:bodyPr/>
              <a:lstStyle/>
              <a:p>
                <a:pPr>
                  <a:defRPr sz="14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'Financialisation of savings'!$B$5:$B$8</c:f>
              <c:strCache>
                <c:ptCount val="4"/>
                <c:pt idx="0">
                  <c:v>FY 2014</c:v>
                </c:pt>
                <c:pt idx="1">
                  <c:v>FY 2016</c:v>
                </c:pt>
                <c:pt idx="2">
                  <c:v>FY 2018</c:v>
                </c:pt>
                <c:pt idx="3">
                  <c:v>FY 2020</c:v>
                </c:pt>
              </c:strCache>
            </c:strRef>
          </c:cat>
          <c:val>
            <c:numRef>
              <c:f>'Financialisation of savings'!$C$5:$C$8</c:f>
              <c:numCache>
                <c:formatCode>0%</c:formatCode>
                <c:ptCount val="4"/>
                <c:pt idx="0">
                  <c:v>0.64000000000000024</c:v>
                </c:pt>
                <c:pt idx="1">
                  <c:v>0.55000000000000004</c:v>
                </c:pt>
                <c:pt idx="2">
                  <c:v>0.51</c:v>
                </c:pt>
                <c:pt idx="3">
                  <c:v>0.53</c:v>
                </c:pt>
              </c:numCache>
            </c:numRef>
          </c:val>
          <c:extLst>
            <c:ext xmlns:c16="http://schemas.microsoft.com/office/drawing/2014/chart" uri="{C3380CC4-5D6E-409C-BE32-E72D297353CC}">
              <c16:uniqueId val="{00000000-F4F4-420A-B2B4-D196F9D3EAF5}"/>
            </c:ext>
          </c:extLst>
        </c:ser>
        <c:ser>
          <c:idx val="1"/>
          <c:order val="1"/>
          <c:tx>
            <c:strRef>
              <c:f>'Financialisation of savings'!$D$4</c:f>
              <c:strCache>
                <c:ptCount val="1"/>
                <c:pt idx="0">
                  <c:v>Life Insurance Fund</c:v>
                </c:pt>
              </c:strCache>
            </c:strRef>
          </c:tx>
          <c:invertIfNegative val="0"/>
          <c:dLbls>
            <c:spPr>
              <a:noFill/>
              <a:ln>
                <a:noFill/>
              </a:ln>
              <a:effectLst/>
            </c:spPr>
            <c:txPr>
              <a:bodyPr/>
              <a:lstStyle/>
              <a:p>
                <a:pPr>
                  <a:defRPr sz="14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'Financialisation of savings'!$B$5:$B$8</c:f>
              <c:strCache>
                <c:ptCount val="4"/>
                <c:pt idx="0">
                  <c:v>FY 2014</c:v>
                </c:pt>
                <c:pt idx="1">
                  <c:v>FY 2016</c:v>
                </c:pt>
                <c:pt idx="2">
                  <c:v>FY 2018</c:v>
                </c:pt>
                <c:pt idx="3">
                  <c:v>FY 2020</c:v>
                </c:pt>
              </c:strCache>
            </c:strRef>
          </c:cat>
          <c:val>
            <c:numRef>
              <c:f>'Financialisation of savings'!$D$5:$D$8</c:f>
              <c:numCache>
                <c:formatCode>0%</c:formatCode>
                <c:ptCount val="4"/>
                <c:pt idx="0">
                  <c:v>0.17</c:v>
                </c:pt>
                <c:pt idx="1">
                  <c:v>0.18000000000000005</c:v>
                </c:pt>
                <c:pt idx="2">
                  <c:v>0.17</c:v>
                </c:pt>
                <c:pt idx="3">
                  <c:v>0.23</c:v>
                </c:pt>
              </c:numCache>
            </c:numRef>
          </c:val>
          <c:extLst>
            <c:ext xmlns:c16="http://schemas.microsoft.com/office/drawing/2014/chart" uri="{C3380CC4-5D6E-409C-BE32-E72D297353CC}">
              <c16:uniqueId val="{00000001-F4F4-420A-B2B4-D196F9D3EAF5}"/>
            </c:ext>
          </c:extLst>
        </c:ser>
        <c:ser>
          <c:idx val="2"/>
          <c:order val="2"/>
          <c:tx>
            <c:strRef>
              <c:f>'Financialisation of savings'!$E$4</c:f>
              <c:strCache>
                <c:ptCount val="1"/>
                <c:pt idx="0">
                  <c:v>Shares, Bonds &amp; MFs</c:v>
                </c:pt>
              </c:strCache>
            </c:strRef>
          </c:tx>
          <c:invertIfNegative val="0"/>
          <c:dLbls>
            <c:spPr>
              <a:noFill/>
              <a:ln>
                <a:noFill/>
              </a:ln>
              <a:effectLst/>
            </c:spPr>
            <c:txPr>
              <a:bodyPr/>
              <a:lstStyle/>
              <a:p>
                <a:pPr>
                  <a:defRPr sz="14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'Financialisation of savings'!$B$5:$B$8</c:f>
              <c:strCache>
                <c:ptCount val="4"/>
                <c:pt idx="0">
                  <c:v>FY 2014</c:v>
                </c:pt>
                <c:pt idx="1">
                  <c:v>FY 2016</c:v>
                </c:pt>
                <c:pt idx="2">
                  <c:v>FY 2018</c:v>
                </c:pt>
                <c:pt idx="3">
                  <c:v>FY 2020</c:v>
                </c:pt>
              </c:strCache>
            </c:strRef>
          </c:cat>
          <c:val>
            <c:numRef>
              <c:f>'Financialisation of savings'!$E$5:$E$8</c:f>
              <c:numCache>
                <c:formatCode>0%</c:formatCode>
                <c:ptCount val="4"/>
                <c:pt idx="0">
                  <c:v>2.0000000000000007E-2</c:v>
                </c:pt>
                <c:pt idx="1">
                  <c:v>3.0000000000000002E-2</c:v>
                </c:pt>
                <c:pt idx="2">
                  <c:v>8.0000000000000029E-2</c:v>
                </c:pt>
                <c:pt idx="3">
                  <c:v>7.0000000000000021E-2</c:v>
                </c:pt>
              </c:numCache>
            </c:numRef>
          </c:val>
          <c:extLst>
            <c:ext xmlns:c16="http://schemas.microsoft.com/office/drawing/2014/chart" uri="{C3380CC4-5D6E-409C-BE32-E72D297353CC}">
              <c16:uniqueId val="{00000002-F4F4-420A-B2B4-D196F9D3EAF5}"/>
            </c:ext>
          </c:extLst>
        </c:ser>
        <c:ser>
          <c:idx val="3"/>
          <c:order val="3"/>
          <c:tx>
            <c:strRef>
              <c:f>'Financialisation of savings'!$F$4</c:f>
              <c:strCache>
                <c:ptCount val="1"/>
                <c:pt idx="0">
                  <c:v>PF, Pensions and Claims of Govt</c:v>
                </c:pt>
              </c:strCache>
            </c:strRef>
          </c:tx>
          <c:invertIfNegative val="0"/>
          <c:dLbls>
            <c:spPr>
              <a:noFill/>
              <a:ln>
                <a:noFill/>
              </a:ln>
              <a:effectLst/>
            </c:spPr>
            <c:txPr>
              <a:bodyPr/>
              <a:lstStyle/>
              <a:p>
                <a:pPr>
                  <a:defRPr sz="13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'Financialisation of savings'!$B$5:$B$8</c:f>
              <c:strCache>
                <c:ptCount val="4"/>
                <c:pt idx="0">
                  <c:v>FY 2014</c:v>
                </c:pt>
                <c:pt idx="1">
                  <c:v>FY 2016</c:v>
                </c:pt>
                <c:pt idx="2">
                  <c:v>FY 2018</c:v>
                </c:pt>
                <c:pt idx="3">
                  <c:v>FY 2020</c:v>
                </c:pt>
              </c:strCache>
            </c:strRef>
          </c:cat>
          <c:val>
            <c:numRef>
              <c:f>'Financialisation of savings'!$F$5:$F$8</c:f>
              <c:numCache>
                <c:formatCode>0%</c:formatCode>
                <c:ptCount val="4"/>
                <c:pt idx="0">
                  <c:v>0.17</c:v>
                </c:pt>
                <c:pt idx="1">
                  <c:v>0.24000000000000005</c:v>
                </c:pt>
                <c:pt idx="2">
                  <c:v>0.23</c:v>
                </c:pt>
                <c:pt idx="3">
                  <c:v>0.17</c:v>
                </c:pt>
              </c:numCache>
            </c:numRef>
          </c:val>
          <c:extLst>
            <c:ext xmlns:c16="http://schemas.microsoft.com/office/drawing/2014/chart" uri="{C3380CC4-5D6E-409C-BE32-E72D297353CC}">
              <c16:uniqueId val="{00000003-F4F4-420A-B2B4-D196F9D3EAF5}"/>
            </c:ext>
          </c:extLst>
        </c:ser>
        <c:dLbls>
          <c:showLegendKey val="0"/>
          <c:showVal val="1"/>
          <c:showCatName val="0"/>
          <c:showSerName val="0"/>
          <c:showPercent val="0"/>
          <c:showBubbleSize val="0"/>
        </c:dLbls>
        <c:gapWidth val="150"/>
        <c:overlap val="100"/>
        <c:axId val="97376512"/>
        <c:axId val="100601856"/>
      </c:barChart>
      <c:catAx>
        <c:axId val="97376512"/>
        <c:scaling>
          <c:orientation val="minMax"/>
        </c:scaling>
        <c:delete val="0"/>
        <c:axPos val="b"/>
        <c:numFmt formatCode="General" sourceLinked="0"/>
        <c:majorTickMark val="out"/>
        <c:minorTickMark val="none"/>
        <c:tickLblPos val="nextTo"/>
        <c:txPr>
          <a:bodyPr/>
          <a:lstStyle/>
          <a:p>
            <a:pPr>
              <a:defRPr sz="1400"/>
            </a:pPr>
            <a:endParaRPr lang="en-US"/>
          </a:p>
        </c:txPr>
        <c:crossAx val="100601856"/>
        <c:crosses val="autoZero"/>
        <c:auto val="1"/>
        <c:lblAlgn val="ctr"/>
        <c:lblOffset val="100"/>
        <c:noMultiLvlLbl val="0"/>
      </c:catAx>
      <c:valAx>
        <c:axId val="100601856"/>
        <c:scaling>
          <c:orientation val="minMax"/>
        </c:scaling>
        <c:delete val="1"/>
        <c:axPos val="l"/>
        <c:numFmt formatCode="0%" sourceLinked="1"/>
        <c:majorTickMark val="out"/>
        <c:minorTickMark val="none"/>
        <c:tickLblPos val="nextTo"/>
        <c:crossAx val="97376512"/>
        <c:crosses val="autoZero"/>
        <c:crossBetween val="between"/>
      </c:valAx>
    </c:plotArea>
    <c:legend>
      <c:legendPos val="r"/>
      <c:overlay val="0"/>
      <c:txPr>
        <a:bodyPr/>
        <a:lstStyle/>
        <a:p>
          <a:pPr>
            <a:defRPr sz="1300"/>
          </a:pPr>
          <a:endParaRPr lang="en-US"/>
        </a:p>
      </c:txPr>
    </c:legend>
    <c:plotVisOnly val="1"/>
    <c:dispBlanksAs val="gap"/>
    <c:showDLblsOverMax val="0"/>
  </c:chart>
  <c:txPr>
    <a:bodyPr/>
    <a:lstStyle/>
    <a:p>
      <a:pPr>
        <a:defRPr sz="1200" b="1">
          <a:latin typeface="Trebuchet MS" pitchFamily="34" charset="0"/>
        </a:defRPr>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txPr>
        <a:bodyPr/>
        <a:lstStyle/>
        <a:p>
          <a:pPr>
            <a:defRPr sz="1600"/>
          </a:pPr>
          <a:endParaRPr lang="en-US"/>
        </a:p>
      </c:txPr>
    </c:title>
    <c:autoTitleDeleted val="0"/>
    <c:plotArea>
      <c:layout/>
      <c:barChart>
        <c:barDir val="col"/>
        <c:grouping val="clustered"/>
        <c:varyColors val="0"/>
        <c:ser>
          <c:idx val="0"/>
          <c:order val="0"/>
          <c:tx>
            <c:strRef>
              <c:f>DEmographics!$E$20</c:f>
              <c:strCache>
                <c:ptCount val="1"/>
                <c:pt idx="0">
                  <c:v>Life Expectancy (years)</c:v>
                </c:pt>
              </c:strCache>
            </c:strRef>
          </c:tx>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DEmographics!$E$22:$E$24</c:f>
              <c:numCache>
                <c:formatCode>General</c:formatCode>
                <c:ptCount val="3"/>
                <c:pt idx="0">
                  <c:v>2015</c:v>
                </c:pt>
                <c:pt idx="1">
                  <c:v>2035</c:v>
                </c:pt>
                <c:pt idx="2">
                  <c:v>2055</c:v>
                </c:pt>
              </c:numCache>
            </c:numRef>
          </c:cat>
          <c:val>
            <c:numRef>
              <c:f>DEmographics!$F$22:$F$24</c:f>
              <c:numCache>
                <c:formatCode>General</c:formatCode>
                <c:ptCount val="3"/>
                <c:pt idx="0">
                  <c:v>67.599999999999994</c:v>
                </c:pt>
                <c:pt idx="1">
                  <c:v>71.900000000000006</c:v>
                </c:pt>
                <c:pt idx="2" formatCode="0.0">
                  <c:v>75</c:v>
                </c:pt>
              </c:numCache>
            </c:numRef>
          </c:val>
          <c:extLst>
            <c:ext xmlns:c16="http://schemas.microsoft.com/office/drawing/2014/chart" uri="{C3380CC4-5D6E-409C-BE32-E72D297353CC}">
              <c16:uniqueId val="{00000000-8F4A-4158-90C6-9433EDA1FF36}"/>
            </c:ext>
          </c:extLst>
        </c:ser>
        <c:dLbls>
          <c:showLegendKey val="0"/>
          <c:showVal val="1"/>
          <c:showCatName val="0"/>
          <c:showSerName val="0"/>
          <c:showPercent val="0"/>
          <c:showBubbleSize val="0"/>
        </c:dLbls>
        <c:gapWidth val="150"/>
        <c:axId val="101318656"/>
        <c:axId val="101320192"/>
      </c:barChart>
      <c:catAx>
        <c:axId val="101318656"/>
        <c:scaling>
          <c:orientation val="minMax"/>
        </c:scaling>
        <c:delete val="0"/>
        <c:axPos val="b"/>
        <c:numFmt formatCode="General" sourceLinked="1"/>
        <c:majorTickMark val="out"/>
        <c:minorTickMark val="none"/>
        <c:tickLblPos val="nextTo"/>
        <c:txPr>
          <a:bodyPr/>
          <a:lstStyle/>
          <a:p>
            <a:pPr>
              <a:defRPr sz="1400"/>
            </a:pPr>
            <a:endParaRPr lang="en-US"/>
          </a:p>
        </c:txPr>
        <c:crossAx val="101320192"/>
        <c:crosses val="autoZero"/>
        <c:auto val="1"/>
        <c:lblAlgn val="ctr"/>
        <c:lblOffset val="100"/>
        <c:noMultiLvlLbl val="0"/>
      </c:catAx>
      <c:valAx>
        <c:axId val="101320192"/>
        <c:scaling>
          <c:orientation val="minMax"/>
        </c:scaling>
        <c:delete val="1"/>
        <c:axPos val="l"/>
        <c:numFmt formatCode="General" sourceLinked="1"/>
        <c:majorTickMark val="out"/>
        <c:minorTickMark val="none"/>
        <c:tickLblPos val="nextTo"/>
        <c:crossAx val="101318656"/>
        <c:crosses val="autoZero"/>
        <c:crossBetween val="between"/>
      </c:valAx>
    </c:plotArea>
    <c:legend>
      <c:legendPos val="r"/>
      <c:overlay val="0"/>
      <c:txPr>
        <a:bodyPr/>
        <a:lstStyle/>
        <a:p>
          <a:pPr>
            <a:defRPr sz="1400"/>
          </a:pPr>
          <a:endParaRPr lang="en-US"/>
        </a:p>
      </c:txPr>
    </c:legend>
    <c:plotVisOnly val="1"/>
    <c:dispBlanksAs val="gap"/>
    <c:showDLblsOverMax val="0"/>
  </c:chart>
  <c:spPr>
    <a:ln>
      <a:noFill/>
    </a:ln>
  </c:spPr>
  <c:txPr>
    <a:bodyPr/>
    <a:lstStyle/>
    <a:p>
      <a:pPr>
        <a:defRPr sz="1200" b="1">
          <a:latin typeface="Trebuchet MS" pitchFamily="34" charset="0"/>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684D40-C84B-4B18-B469-4E6C00AC938B}"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599E4355-BCA8-4F15-A4C1-553036B0EAB6}">
      <dgm:prSet phldrT="[Text]" custT="1"/>
      <dgm:spPr/>
      <dgm:t>
        <a:bodyPr/>
        <a:lstStyle/>
        <a:p>
          <a:r>
            <a:rPr lang="af-ZA" sz="1600" dirty="0">
              <a:latin typeface="Trebuchet MS" panose="020B0603020202020204" pitchFamily="34" charset="0"/>
            </a:rPr>
            <a:t>Par</a:t>
          </a:r>
          <a:endParaRPr lang="en-US" sz="1600" dirty="0">
            <a:latin typeface="Trebuchet MS" panose="020B0603020202020204" pitchFamily="34" charset="0"/>
          </a:endParaRPr>
        </a:p>
      </dgm:t>
    </dgm:pt>
    <dgm:pt modelId="{A33D36C2-5DDC-4F73-9E54-5B2CC99D5B25}" type="parTrans" cxnId="{A4E761EF-05FF-4B1C-81A4-B25BA9596C74}">
      <dgm:prSet/>
      <dgm:spPr/>
      <dgm:t>
        <a:bodyPr/>
        <a:lstStyle/>
        <a:p>
          <a:endParaRPr lang="en-US" sz="1600">
            <a:latin typeface="Trebuchet MS" panose="020B0603020202020204" pitchFamily="34" charset="0"/>
          </a:endParaRPr>
        </a:p>
      </dgm:t>
    </dgm:pt>
    <dgm:pt modelId="{E99FDBF4-706E-4076-AB01-44241EC949E8}" type="sibTrans" cxnId="{A4E761EF-05FF-4B1C-81A4-B25BA9596C74}">
      <dgm:prSet/>
      <dgm:spPr/>
      <dgm:t>
        <a:bodyPr/>
        <a:lstStyle/>
        <a:p>
          <a:endParaRPr lang="en-US" sz="1600">
            <a:latin typeface="Trebuchet MS" panose="020B0603020202020204" pitchFamily="34" charset="0"/>
          </a:endParaRPr>
        </a:p>
      </dgm:t>
    </dgm:pt>
    <dgm:pt modelId="{8C21692B-BC70-43D2-8DBC-BAB42C8D157D}">
      <dgm:prSet phldrT="[Text]" custT="1"/>
      <dgm:spPr/>
      <dgm:t>
        <a:bodyPr/>
        <a:lstStyle/>
        <a:p>
          <a:r>
            <a:rPr lang="af-ZA" sz="1600" dirty="0">
              <a:latin typeface="Trebuchet MS" panose="020B0603020202020204" pitchFamily="34" charset="0"/>
            </a:rPr>
            <a:t>Non Par Savings</a:t>
          </a:r>
          <a:endParaRPr lang="en-US" sz="1600" dirty="0">
            <a:latin typeface="Trebuchet MS" panose="020B0603020202020204" pitchFamily="34" charset="0"/>
          </a:endParaRPr>
        </a:p>
      </dgm:t>
    </dgm:pt>
    <dgm:pt modelId="{43DD9B2C-EA80-49C0-A3D5-A0063CDF4021}" type="parTrans" cxnId="{E26B5293-5EC9-4B56-A4DD-EF626ACD1F0A}">
      <dgm:prSet/>
      <dgm:spPr/>
      <dgm:t>
        <a:bodyPr/>
        <a:lstStyle/>
        <a:p>
          <a:endParaRPr lang="en-US" sz="1600">
            <a:latin typeface="Trebuchet MS" panose="020B0603020202020204" pitchFamily="34" charset="0"/>
          </a:endParaRPr>
        </a:p>
      </dgm:t>
    </dgm:pt>
    <dgm:pt modelId="{CE026C4F-8909-4453-A83A-769F0B7EF150}" type="sibTrans" cxnId="{E26B5293-5EC9-4B56-A4DD-EF626ACD1F0A}">
      <dgm:prSet/>
      <dgm:spPr/>
      <dgm:t>
        <a:bodyPr/>
        <a:lstStyle/>
        <a:p>
          <a:endParaRPr lang="en-US" sz="1600">
            <a:latin typeface="Trebuchet MS" panose="020B0603020202020204" pitchFamily="34" charset="0"/>
          </a:endParaRPr>
        </a:p>
      </dgm:t>
    </dgm:pt>
    <dgm:pt modelId="{6B660A4E-E200-41F3-838D-A2C4EC3966DB}">
      <dgm:prSet phldrT="[Text]" custT="1"/>
      <dgm:spPr/>
      <dgm:t>
        <a:bodyPr/>
        <a:lstStyle/>
        <a:p>
          <a:r>
            <a:rPr lang="af-ZA" sz="1600" dirty="0">
              <a:latin typeface="Trebuchet MS" panose="020B0603020202020204" pitchFamily="34" charset="0"/>
            </a:rPr>
            <a:t>Pure Protection</a:t>
          </a:r>
          <a:endParaRPr lang="en-US" sz="1600" dirty="0">
            <a:latin typeface="Trebuchet MS" panose="020B0603020202020204" pitchFamily="34" charset="0"/>
          </a:endParaRPr>
        </a:p>
      </dgm:t>
    </dgm:pt>
    <dgm:pt modelId="{103E5260-B219-4279-8152-2CDBA06B1F6A}" type="parTrans" cxnId="{ECD4D312-620D-4870-A1B5-923365C48F0D}">
      <dgm:prSet/>
      <dgm:spPr/>
      <dgm:t>
        <a:bodyPr/>
        <a:lstStyle/>
        <a:p>
          <a:endParaRPr lang="en-US" sz="1600">
            <a:latin typeface="Trebuchet MS" panose="020B0603020202020204" pitchFamily="34" charset="0"/>
          </a:endParaRPr>
        </a:p>
      </dgm:t>
    </dgm:pt>
    <dgm:pt modelId="{358878AD-92B6-44C2-B22A-FAD3F24B3AF5}" type="sibTrans" cxnId="{ECD4D312-620D-4870-A1B5-923365C48F0D}">
      <dgm:prSet/>
      <dgm:spPr/>
      <dgm:t>
        <a:bodyPr/>
        <a:lstStyle/>
        <a:p>
          <a:endParaRPr lang="en-US" sz="1600">
            <a:latin typeface="Trebuchet MS" panose="020B0603020202020204" pitchFamily="34" charset="0"/>
          </a:endParaRPr>
        </a:p>
      </dgm:t>
    </dgm:pt>
    <dgm:pt modelId="{E857F663-FC6B-443A-9366-3EFA239364D2}">
      <dgm:prSet phldrT="[Text]" custT="1"/>
      <dgm:spPr/>
      <dgm:t>
        <a:bodyPr/>
        <a:lstStyle/>
        <a:p>
          <a:r>
            <a:rPr lang="af-ZA" sz="1600" dirty="0">
              <a:latin typeface="Trebuchet MS" panose="020B0603020202020204" pitchFamily="34" charset="0"/>
            </a:rPr>
            <a:t>ULIP</a:t>
          </a:r>
          <a:endParaRPr lang="en-US" sz="1600" dirty="0">
            <a:latin typeface="Trebuchet MS" panose="020B0603020202020204" pitchFamily="34" charset="0"/>
          </a:endParaRPr>
        </a:p>
      </dgm:t>
    </dgm:pt>
    <dgm:pt modelId="{60EECAE3-3703-4545-A84D-39F646134564}" type="parTrans" cxnId="{855217EE-F14E-4D30-B5D1-5D82D23530C1}">
      <dgm:prSet/>
      <dgm:spPr/>
      <dgm:t>
        <a:bodyPr/>
        <a:lstStyle/>
        <a:p>
          <a:endParaRPr lang="en-US" sz="1600">
            <a:latin typeface="Trebuchet MS" panose="020B0603020202020204" pitchFamily="34" charset="0"/>
          </a:endParaRPr>
        </a:p>
      </dgm:t>
    </dgm:pt>
    <dgm:pt modelId="{66497C70-FE68-4664-A0B2-7F56ED94C811}" type="sibTrans" cxnId="{855217EE-F14E-4D30-B5D1-5D82D23530C1}">
      <dgm:prSet/>
      <dgm:spPr/>
      <dgm:t>
        <a:bodyPr/>
        <a:lstStyle/>
        <a:p>
          <a:endParaRPr lang="en-US" sz="1600">
            <a:latin typeface="Trebuchet MS" panose="020B0603020202020204" pitchFamily="34" charset="0"/>
          </a:endParaRPr>
        </a:p>
      </dgm:t>
    </dgm:pt>
    <dgm:pt modelId="{79ADFC27-1018-46D5-A0CF-D525D8C854CD}" type="pres">
      <dgm:prSet presAssocID="{98684D40-C84B-4B18-B469-4E6C00AC938B}" presName="CompostProcess" presStyleCnt="0">
        <dgm:presLayoutVars>
          <dgm:dir/>
          <dgm:resizeHandles val="exact"/>
        </dgm:presLayoutVars>
      </dgm:prSet>
      <dgm:spPr/>
    </dgm:pt>
    <dgm:pt modelId="{54706F69-98C6-40C3-9403-EC5EB8672993}" type="pres">
      <dgm:prSet presAssocID="{98684D40-C84B-4B18-B469-4E6C00AC938B}" presName="arrow" presStyleLbl="bgShp" presStyleIdx="0" presStyleCnt="1"/>
      <dgm:spPr/>
    </dgm:pt>
    <dgm:pt modelId="{CEFA97DB-3091-4FC8-A483-D273F3991885}" type="pres">
      <dgm:prSet presAssocID="{98684D40-C84B-4B18-B469-4E6C00AC938B}" presName="linearProcess" presStyleCnt="0"/>
      <dgm:spPr/>
    </dgm:pt>
    <dgm:pt modelId="{49152647-957B-4879-A37F-B13B6BF798CB}" type="pres">
      <dgm:prSet presAssocID="{599E4355-BCA8-4F15-A4C1-553036B0EAB6}" presName="textNode" presStyleLbl="node1" presStyleIdx="0" presStyleCnt="4">
        <dgm:presLayoutVars>
          <dgm:bulletEnabled val="1"/>
        </dgm:presLayoutVars>
      </dgm:prSet>
      <dgm:spPr/>
    </dgm:pt>
    <dgm:pt modelId="{E8450814-586E-4367-87CD-D4754B3E046A}" type="pres">
      <dgm:prSet presAssocID="{E99FDBF4-706E-4076-AB01-44241EC949E8}" presName="sibTrans" presStyleCnt="0"/>
      <dgm:spPr/>
    </dgm:pt>
    <dgm:pt modelId="{7F62D47F-C3C8-4594-BF54-69CA4BB93111}" type="pres">
      <dgm:prSet presAssocID="{E857F663-FC6B-443A-9366-3EFA239364D2}" presName="textNode" presStyleLbl="node1" presStyleIdx="1" presStyleCnt="4">
        <dgm:presLayoutVars>
          <dgm:bulletEnabled val="1"/>
        </dgm:presLayoutVars>
      </dgm:prSet>
      <dgm:spPr/>
    </dgm:pt>
    <dgm:pt modelId="{27A047AF-4C98-42C2-A8A9-DA72BF556542}" type="pres">
      <dgm:prSet presAssocID="{66497C70-FE68-4664-A0B2-7F56ED94C811}" presName="sibTrans" presStyleCnt="0"/>
      <dgm:spPr/>
    </dgm:pt>
    <dgm:pt modelId="{99F3586D-5B4A-4D4F-8184-CD5EE17CF2D7}" type="pres">
      <dgm:prSet presAssocID="{8C21692B-BC70-43D2-8DBC-BAB42C8D157D}" presName="textNode" presStyleLbl="node1" presStyleIdx="2" presStyleCnt="4">
        <dgm:presLayoutVars>
          <dgm:bulletEnabled val="1"/>
        </dgm:presLayoutVars>
      </dgm:prSet>
      <dgm:spPr/>
    </dgm:pt>
    <dgm:pt modelId="{9F02E0E2-CA14-4583-9285-B9F0ADC6168D}" type="pres">
      <dgm:prSet presAssocID="{CE026C4F-8909-4453-A83A-769F0B7EF150}" presName="sibTrans" presStyleCnt="0"/>
      <dgm:spPr/>
    </dgm:pt>
    <dgm:pt modelId="{6B80E20A-A5A7-4980-82DF-81380CFD51CE}" type="pres">
      <dgm:prSet presAssocID="{6B660A4E-E200-41F3-838D-A2C4EC3966DB}" presName="textNode" presStyleLbl="node1" presStyleIdx="3" presStyleCnt="4">
        <dgm:presLayoutVars>
          <dgm:bulletEnabled val="1"/>
        </dgm:presLayoutVars>
      </dgm:prSet>
      <dgm:spPr/>
    </dgm:pt>
  </dgm:ptLst>
  <dgm:cxnLst>
    <dgm:cxn modelId="{ECD4D312-620D-4870-A1B5-923365C48F0D}" srcId="{98684D40-C84B-4B18-B469-4E6C00AC938B}" destId="{6B660A4E-E200-41F3-838D-A2C4EC3966DB}" srcOrd="3" destOrd="0" parTransId="{103E5260-B219-4279-8152-2CDBA06B1F6A}" sibTransId="{358878AD-92B6-44C2-B22A-FAD3F24B3AF5}"/>
    <dgm:cxn modelId="{ED33D740-C0E5-42E7-BB6B-BA04BF4043F0}" type="presOf" srcId="{8C21692B-BC70-43D2-8DBC-BAB42C8D157D}" destId="{99F3586D-5B4A-4D4F-8184-CD5EE17CF2D7}" srcOrd="0" destOrd="0" presId="urn:microsoft.com/office/officeart/2005/8/layout/hProcess9"/>
    <dgm:cxn modelId="{F869E67B-51BD-4930-B0AF-70FD21967973}" type="presOf" srcId="{98684D40-C84B-4B18-B469-4E6C00AC938B}" destId="{79ADFC27-1018-46D5-A0CF-D525D8C854CD}" srcOrd="0" destOrd="0" presId="urn:microsoft.com/office/officeart/2005/8/layout/hProcess9"/>
    <dgm:cxn modelId="{E26B5293-5EC9-4B56-A4DD-EF626ACD1F0A}" srcId="{98684D40-C84B-4B18-B469-4E6C00AC938B}" destId="{8C21692B-BC70-43D2-8DBC-BAB42C8D157D}" srcOrd="2" destOrd="0" parTransId="{43DD9B2C-EA80-49C0-A3D5-A0063CDF4021}" sibTransId="{CE026C4F-8909-4453-A83A-769F0B7EF150}"/>
    <dgm:cxn modelId="{07ACACD8-AB3B-41BD-AF49-071DCBEBBAD6}" type="presOf" srcId="{599E4355-BCA8-4F15-A4C1-553036B0EAB6}" destId="{49152647-957B-4879-A37F-B13B6BF798CB}" srcOrd="0" destOrd="0" presId="urn:microsoft.com/office/officeart/2005/8/layout/hProcess9"/>
    <dgm:cxn modelId="{972608DB-305B-4845-B3CE-FC94F0DDE9B9}" type="presOf" srcId="{6B660A4E-E200-41F3-838D-A2C4EC3966DB}" destId="{6B80E20A-A5A7-4980-82DF-81380CFD51CE}" srcOrd="0" destOrd="0" presId="urn:microsoft.com/office/officeart/2005/8/layout/hProcess9"/>
    <dgm:cxn modelId="{855217EE-F14E-4D30-B5D1-5D82D23530C1}" srcId="{98684D40-C84B-4B18-B469-4E6C00AC938B}" destId="{E857F663-FC6B-443A-9366-3EFA239364D2}" srcOrd="1" destOrd="0" parTransId="{60EECAE3-3703-4545-A84D-39F646134564}" sibTransId="{66497C70-FE68-4664-A0B2-7F56ED94C811}"/>
    <dgm:cxn modelId="{A4E761EF-05FF-4B1C-81A4-B25BA9596C74}" srcId="{98684D40-C84B-4B18-B469-4E6C00AC938B}" destId="{599E4355-BCA8-4F15-A4C1-553036B0EAB6}" srcOrd="0" destOrd="0" parTransId="{A33D36C2-5DDC-4F73-9E54-5B2CC99D5B25}" sibTransId="{E99FDBF4-706E-4076-AB01-44241EC949E8}"/>
    <dgm:cxn modelId="{FAC97AF6-A5CA-4367-A235-EAEACA1B7462}" type="presOf" srcId="{E857F663-FC6B-443A-9366-3EFA239364D2}" destId="{7F62D47F-C3C8-4594-BF54-69CA4BB93111}" srcOrd="0" destOrd="0" presId="urn:microsoft.com/office/officeart/2005/8/layout/hProcess9"/>
    <dgm:cxn modelId="{D1B37CD1-301B-4BCF-A7E6-145BC5311D1F}" type="presParOf" srcId="{79ADFC27-1018-46D5-A0CF-D525D8C854CD}" destId="{54706F69-98C6-40C3-9403-EC5EB8672993}" srcOrd="0" destOrd="0" presId="urn:microsoft.com/office/officeart/2005/8/layout/hProcess9"/>
    <dgm:cxn modelId="{5C0C80C0-5EAA-42F7-A290-7A31F00BB8C6}" type="presParOf" srcId="{79ADFC27-1018-46D5-A0CF-D525D8C854CD}" destId="{CEFA97DB-3091-4FC8-A483-D273F3991885}" srcOrd="1" destOrd="0" presId="urn:microsoft.com/office/officeart/2005/8/layout/hProcess9"/>
    <dgm:cxn modelId="{43D1F24B-E7FE-4F36-87EE-29FF4A3C0DB7}" type="presParOf" srcId="{CEFA97DB-3091-4FC8-A483-D273F3991885}" destId="{49152647-957B-4879-A37F-B13B6BF798CB}" srcOrd="0" destOrd="0" presId="urn:microsoft.com/office/officeart/2005/8/layout/hProcess9"/>
    <dgm:cxn modelId="{AE122169-6475-402B-9811-59DEB95ADBAF}" type="presParOf" srcId="{CEFA97DB-3091-4FC8-A483-D273F3991885}" destId="{E8450814-586E-4367-87CD-D4754B3E046A}" srcOrd="1" destOrd="0" presId="urn:microsoft.com/office/officeart/2005/8/layout/hProcess9"/>
    <dgm:cxn modelId="{C06EC516-B9B3-4FB0-9B1D-786D86FDC5C9}" type="presParOf" srcId="{CEFA97DB-3091-4FC8-A483-D273F3991885}" destId="{7F62D47F-C3C8-4594-BF54-69CA4BB93111}" srcOrd="2" destOrd="0" presId="urn:microsoft.com/office/officeart/2005/8/layout/hProcess9"/>
    <dgm:cxn modelId="{F4C0721B-1B0A-4198-A97B-BBF677CB1F9C}" type="presParOf" srcId="{CEFA97DB-3091-4FC8-A483-D273F3991885}" destId="{27A047AF-4C98-42C2-A8A9-DA72BF556542}" srcOrd="3" destOrd="0" presId="urn:microsoft.com/office/officeart/2005/8/layout/hProcess9"/>
    <dgm:cxn modelId="{711EC7F3-EDCD-4024-A2C0-3F21F98831F1}" type="presParOf" srcId="{CEFA97DB-3091-4FC8-A483-D273F3991885}" destId="{99F3586D-5B4A-4D4F-8184-CD5EE17CF2D7}" srcOrd="4" destOrd="0" presId="urn:microsoft.com/office/officeart/2005/8/layout/hProcess9"/>
    <dgm:cxn modelId="{814A5253-8A27-497C-83F9-F203E19F7DF8}" type="presParOf" srcId="{CEFA97DB-3091-4FC8-A483-D273F3991885}" destId="{9F02E0E2-CA14-4583-9285-B9F0ADC6168D}" srcOrd="5" destOrd="0" presId="urn:microsoft.com/office/officeart/2005/8/layout/hProcess9"/>
    <dgm:cxn modelId="{929F7A32-C326-43BF-A013-D6885B71BF7F}" type="presParOf" srcId="{CEFA97DB-3091-4FC8-A483-D273F3991885}" destId="{6B80E20A-A5A7-4980-82DF-81380CFD51CE}" srcOrd="6" destOrd="0" presId="urn:microsoft.com/office/officeart/2005/8/layout/hProcess9"/>
  </dgm:cxnLst>
  <dgm:bg/>
  <dgm:whole>
    <a:ln>
      <a:noFill/>
    </a:ln>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06F69-98C6-40C3-9403-EC5EB8672993}">
      <dsp:nvSpPr>
        <dsp:cNvPr id="0" name=""/>
        <dsp:cNvSpPr/>
      </dsp:nvSpPr>
      <dsp:spPr>
        <a:xfrm>
          <a:off x="644842" y="0"/>
          <a:ext cx="7308215" cy="220980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152647-957B-4879-A37F-B13B6BF798CB}">
      <dsp:nvSpPr>
        <dsp:cNvPr id="0" name=""/>
        <dsp:cNvSpPr/>
      </dsp:nvSpPr>
      <dsp:spPr>
        <a:xfrm>
          <a:off x="2938" y="662940"/>
          <a:ext cx="1909338" cy="88392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f-ZA" sz="1600" kern="1200" dirty="0">
              <a:latin typeface="Trebuchet MS" panose="020B0603020202020204" pitchFamily="34" charset="0"/>
            </a:rPr>
            <a:t>Par</a:t>
          </a:r>
          <a:endParaRPr lang="en-US" sz="1600" kern="1200" dirty="0">
            <a:latin typeface="Trebuchet MS" panose="020B0603020202020204" pitchFamily="34" charset="0"/>
          </a:endParaRPr>
        </a:p>
      </dsp:txBody>
      <dsp:txXfrm>
        <a:off x="46087" y="706089"/>
        <a:ext cx="1823040" cy="797622"/>
      </dsp:txXfrm>
    </dsp:sp>
    <dsp:sp modelId="{7F62D47F-C3C8-4594-BF54-69CA4BB93111}">
      <dsp:nvSpPr>
        <dsp:cNvPr id="0" name=""/>
        <dsp:cNvSpPr/>
      </dsp:nvSpPr>
      <dsp:spPr>
        <a:xfrm>
          <a:off x="2230500" y="662940"/>
          <a:ext cx="1909338" cy="88392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f-ZA" sz="1600" kern="1200" dirty="0">
              <a:latin typeface="Trebuchet MS" panose="020B0603020202020204" pitchFamily="34" charset="0"/>
            </a:rPr>
            <a:t>ULIP</a:t>
          </a:r>
          <a:endParaRPr lang="en-US" sz="1600" kern="1200" dirty="0">
            <a:latin typeface="Trebuchet MS" panose="020B0603020202020204" pitchFamily="34" charset="0"/>
          </a:endParaRPr>
        </a:p>
      </dsp:txBody>
      <dsp:txXfrm>
        <a:off x="2273649" y="706089"/>
        <a:ext cx="1823040" cy="797622"/>
      </dsp:txXfrm>
    </dsp:sp>
    <dsp:sp modelId="{99F3586D-5B4A-4D4F-8184-CD5EE17CF2D7}">
      <dsp:nvSpPr>
        <dsp:cNvPr id="0" name=""/>
        <dsp:cNvSpPr/>
      </dsp:nvSpPr>
      <dsp:spPr>
        <a:xfrm>
          <a:off x="4458061" y="662940"/>
          <a:ext cx="1909338" cy="88392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f-ZA" sz="1600" kern="1200" dirty="0">
              <a:latin typeface="Trebuchet MS" panose="020B0603020202020204" pitchFamily="34" charset="0"/>
            </a:rPr>
            <a:t>Non Par Savings</a:t>
          </a:r>
          <a:endParaRPr lang="en-US" sz="1600" kern="1200" dirty="0">
            <a:latin typeface="Trebuchet MS" panose="020B0603020202020204" pitchFamily="34" charset="0"/>
          </a:endParaRPr>
        </a:p>
      </dsp:txBody>
      <dsp:txXfrm>
        <a:off x="4501210" y="706089"/>
        <a:ext cx="1823040" cy="797622"/>
      </dsp:txXfrm>
    </dsp:sp>
    <dsp:sp modelId="{6B80E20A-A5A7-4980-82DF-81380CFD51CE}">
      <dsp:nvSpPr>
        <dsp:cNvPr id="0" name=""/>
        <dsp:cNvSpPr/>
      </dsp:nvSpPr>
      <dsp:spPr>
        <a:xfrm>
          <a:off x="6685622" y="662940"/>
          <a:ext cx="1909338" cy="88392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af-ZA" sz="1600" kern="1200" dirty="0">
              <a:latin typeface="Trebuchet MS" panose="020B0603020202020204" pitchFamily="34" charset="0"/>
            </a:rPr>
            <a:t>Pure Protection</a:t>
          </a:r>
          <a:endParaRPr lang="en-US" sz="1600" kern="1200" dirty="0">
            <a:latin typeface="Trebuchet MS" panose="020B0603020202020204" pitchFamily="34" charset="0"/>
          </a:endParaRPr>
        </a:p>
      </dsp:txBody>
      <dsp:txXfrm>
        <a:off x="6728771" y="706089"/>
        <a:ext cx="1823040" cy="7976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0.65714</cdr:x>
      <cdr:y>0.84056</cdr:y>
    </cdr:from>
    <cdr:to>
      <cdr:x>1</cdr:x>
      <cdr:y>1</cdr:y>
    </cdr:to>
    <cdr:sp macro="" textlink="">
      <cdr:nvSpPr>
        <cdr:cNvPr id="2" name="TextBox 10"/>
        <cdr:cNvSpPr txBox="1"/>
      </cdr:nvSpPr>
      <cdr:spPr>
        <a:xfrm xmlns:a="http://schemas.openxmlformats.org/drawingml/2006/main">
          <a:off x="5257800" y="2433935"/>
          <a:ext cx="2743200"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rgbClr val="000000"/>
              </a:solidFill>
              <a:latin typeface="Times New Roman"/>
            </a:defRPr>
          </a:lvl1pPr>
          <a:lvl2pPr marL="457200" algn="l" defTabSz="914400" rtl="0" eaLnBrk="1" latinLnBrk="0" hangingPunct="1">
            <a:defRPr sz="1800" kern="1200">
              <a:solidFill>
                <a:srgbClr val="000000"/>
              </a:solidFill>
              <a:latin typeface="Times New Roman"/>
            </a:defRPr>
          </a:lvl2pPr>
          <a:lvl3pPr marL="914400" algn="l" defTabSz="914400" rtl="0" eaLnBrk="1" latinLnBrk="0" hangingPunct="1">
            <a:defRPr sz="1800" kern="1200">
              <a:solidFill>
                <a:srgbClr val="000000"/>
              </a:solidFill>
              <a:latin typeface="Times New Roman"/>
            </a:defRPr>
          </a:lvl3pPr>
          <a:lvl4pPr marL="1371600" algn="l" defTabSz="914400" rtl="0" eaLnBrk="1" latinLnBrk="0" hangingPunct="1">
            <a:defRPr sz="1800" kern="1200">
              <a:solidFill>
                <a:srgbClr val="000000"/>
              </a:solidFill>
              <a:latin typeface="Times New Roman"/>
            </a:defRPr>
          </a:lvl4pPr>
          <a:lvl5pPr marL="1828800" algn="l" defTabSz="914400" rtl="0" eaLnBrk="1" latinLnBrk="0" hangingPunct="1">
            <a:defRPr sz="1800" kern="1200">
              <a:solidFill>
                <a:srgbClr val="000000"/>
              </a:solidFill>
              <a:latin typeface="Times New Roman"/>
            </a:defRPr>
          </a:lvl5pPr>
          <a:lvl6pPr marL="2286000" algn="l" defTabSz="914400" rtl="0" eaLnBrk="1" latinLnBrk="0" hangingPunct="1">
            <a:defRPr sz="1800" kern="1200">
              <a:solidFill>
                <a:srgbClr val="000000"/>
              </a:solidFill>
              <a:latin typeface="Times New Roman"/>
            </a:defRPr>
          </a:lvl6pPr>
          <a:lvl7pPr marL="2743200" algn="l" defTabSz="914400" rtl="0" eaLnBrk="1" latinLnBrk="0" hangingPunct="1">
            <a:defRPr sz="1800" kern="1200">
              <a:solidFill>
                <a:srgbClr val="000000"/>
              </a:solidFill>
              <a:latin typeface="Times New Roman"/>
            </a:defRPr>
          </a:lvl7pPr>
          <a:lvl8pPr marL="3200400" algn="l" defTabSz="914400" rtl="0" eaLnBrk="1" latinLnBrk="0" hangingPunct="1">
            <a:defRPr sz="1800" kern="1200">
              <a:solidFill>
                <a:srgbClr val="000000"/>
              </a:solidFill>
              <a:latin typeface="Times New Roman"/>
            </a:defRPr>
          </a:lvl8pPr>
          <a:lvl9pPr marL="3657600" algn="l" defTabSz="914400" rtl="0" eaLnBrk="1" latinLnBrk="0" hangingPunct="1">
            <a:defRPr sz="1800" kern="1200">
              <a:solidFill>
                <a:srgbClr val="000000"/>
              </a:solidFill>
              <a:latin typeface="Times New Roman"/>
            </a:defRPr>
          </a:lvl9pPr>
        </a:lstStyle>
        <a:p xmlns:a="http://schemas.openxmlformats.org/drawingml/2006/main">
          <a:r>
            <a:rPr lang="en-US" sz="1200" dirty="0">
              <a:latin typeface="Trebuchet MS" pitchFamily="34" charset="0"/>
            </a:rPr>
            <a:t>Source: GNDI- Gross National Disposable Income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pPr/>
              <a:t>19-01-2022</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pPr/>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1/19/2022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259079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981567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65171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65171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413355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29838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031436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954943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0984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70359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57231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277817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28349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71972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0117723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535526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5811126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8922862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8397715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479364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572313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9830658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2989632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3737497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6410490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343480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9253904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8225928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2400107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9501790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50112270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870131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089450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66097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5751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575297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432519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4.jpeg"/><Relationship Id="rId7" Type="http://schemas.openxmlformats.org/officeDocument/2006/relationships/diagramLayout" Target="../diagrams/layout1.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image" Target="../media/image7.pn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hart" Target="../charts/chart3.xml"/><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image" Target="../media/image6.pn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image" Target="../media/image6.png"/><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7.xml"/><Relationship Id="rId1" Type="http://schemas.openxmlformats.org/officeDocument/2006/relationships/themeOverride" Target="../theme/themeOverride2.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112776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400" b="1" kern="0" dirty="0">
                <a:solidFill>
                  <a:schemeClr val="bg1"/>
                </a:solidFill>
                <a:latin typeface="Trebuchet MS" panose="020B0603020202020204" pitchFamily="34" charset="0"/>
              </a:rPr>
              <a:t>IPO </a:t>
            </a:r>
            <a:r>
              <a:rPr lang="es-UY" altLang="en-US" sz="3400" b="1" kern="0" dirty="0" err="1">
                <a:solidFill>
                  <a:schemeClr val="bg1"/>
                </a:solidFill>
                <a:latin typeface="Trebuchet MS" panose="020B0603020202020204" pitchFamily="34" charset="0"/>
              </a:rPr>
              <a:t>Process</a:t>
            </a:r>
            <a:r>
              <a:rPr lang="es-UY" altLang="en-US" sz="3400" b="1" kern="0" dirty="0">
                <a:solidFill>
                  <a:schemeClr val="bg1"/>
                </a:solidFill>
                <a:latin typeface="Trebuchet MS" panose="020B0603020202020204" pitchFamily="34" charset="0"/>
              </a:rPr>
              <a:t> and </a:t>
            </a:r>
            <a:r>
              <a:rPr lang="es-UY" altLang="en-US" sz="3400" b="1" kern="0" dirty="0" err="1">
                <a:solidFill>
                  <a:schemeClr val="bg1"/>
                </a:solidFill>
                <a:latin typeface="Trebuchet MS" panose="020B0603020202020204" pitchFamily="34" charset="0"/>
              </a:rPr>
              <a:t>Valuation</a:t>
            </a:r>
            <a:r>
              <a:rPr lang="es-UY" altLang="en-US" sz="3400" b="1" kern="0" dirty="0">
                <a:solidFill>
                  <a:schemeClr val="bg1"/>
                </a:solidFill>
                <a:latin typeface="Trebuchet MS" panose="020B0603020202020204" pitchFamily="34" charset="0"/>
              </a:rPr>
              <a:t> </a:t>
            </a:r>
            <a:r>
              <a:rPr lang="es-UY" altLang="en-US" sz="3400" b="1" kern="0" dirty="0" err="1">
                <a:solidFill>
                  <a:schemeClr val="bg1"/>
                </a:solidFill>
                <a:latin typeface="Trebuchet MS" panose="020B0603020202020204" pitchFamily="34" charset="0"/>
              </a:rPr>
              <a:t>of</a:t>
            </a:r>
            <a:r>
              <a:rPr lang="es-UY" altLang="en-US" sz="3400" b="1" kern="0" dirty="0">
                <a:solidFill>
                  <a:schemeClr val="bg1"/>
                </a:solidFill>
                <a:latin typeface="Trebuchet MS" panose="020B0603020202020204" pitchFamily="34" charset="0"/>
              </a:rPr>
              <a:t> </a:t>
            </a:r>
            <a:r>
              <a:rPr lang="es-UY" altLang="en-US" sz="3400" b="1" kern="0" dirty="0" err="1">
                <a:solidFill>
                  <a:schemeClr val="bg1"/>
                </a:solidFill>
                <a:latin typeface="Trebuchet MS" panose="020B0603020202020204" pitchFamily="34" charset="0"/>
              </a:rPr>
              <a:t>Life</a:t>
            </a:r>
            <a:r>
              <a:rPr lang="es-UY" altLang="en-US" sz="3400" b="1" kern="0" dirty="0">
                <a:solidFill>
                  <a:schemeClr val="bg1"/>
                </a:solidFill>
                <a:latin typeface="Trebuchet MS" panose="020B0603020202020204" pitchFamily="34" charset="0"/>
              </a:rPr>
              <a:t> </a:t>
            </a:r>
            <a:r>
              <a:rPr lang="es-UY" altLang="en-US" sz="3400" b="1" kern="0" dirty="0" err="1">
                <a:solidFill>
                  <a:schemeClr val="bg1"/>
                </a:solidFill>
                <a:latin typeface="Trebuchet MS" panose="020B0603020202020204" pitchFamily="34" charset="0"/>
              </a:rPr>
              <a:t>Insurance</a:t>
            </a:r>
            <a:r>
              <a:rPr lang="es-UY" altLang="en-US" sz="3400" b="1" kern="0" dirty="0">
                <a:solidFill>
                  <a:schemeClr val="bg1"/>
                </a:solidFill>
                <a:latin typeface="Trebuchet MS" panose="020B0603020202020204" pitchFamily="34" charset="0"/>
              </a:rPr>
              <a:t> </a:t>
            </a:r>
            <a:r>
              <a:rPr lang="es-UY" altLang="en-US" sz="3400" b="1" kern="0" dirty="0" err="1">
                <a:solidFill>
                  <a:schemeClr val="bg1"/>
                </a:solidFill>
                <a:latin typeface="Trebuchet MS" panose="020B0603020202020204" pitchFamily="34" charset="0"/>
              </a:rPr>
              <a:t>Companies</a:t>
            </a:r>
            <a:endParaRPr lang="es-ES" altLang="en-US" sz="34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800" b="1" dirty="0">
                <a:solidFill>
                  <a:schemeClr val="tx1"/>
                </a:solidFill>
                <a:latin typeface="Trebuchet MS" pitchFamily="34" charset="0"/>
              </a:rPr>
              <a:t>Guide : P.K. </a:t>
            </a:r>
            <a:r>
              <a:rPr lang="en-US" altLang="en-US" sz="1800" b="1" dirty="0" err="1">
                <a:solidFill>
                  <a:schemeClr val="tx1"/>
                </a:solidFill>
                <a:latin typeface="Trebuchet MS" pitchFamily="34" charset="0"/>
              </a:rPr>
              <a:t>Dinakar</a:t>
            </a:r>
            <a:endParaRPr lang="en-US" altLang="en-US" sz="1800" b="1" dirty="0">
              <a:solidFill>
                <a:schemeClr val="tx1"/>
              </a:solidFill>
              <a:latin typeface="Trebuchet MS" pitchFamily="34" charset="0"/>
            </a:endParaRPr>
          </a:p>
          <a:p>
            <a:pPr algn="l"/>
            <a:r>
              <a:rPr lang="en-US" altLang="en-US" sz="1800" b="1" dirty="0">
                <a:solidFill>
                  <a:schemeClr val="tx1"/>
                </a:solidFill>
                <a:latin typeface="Trebuchet MS" pitchFamily="34" charset="0"/>
              </a:rPr>
              <a:t>Presented By : </a:t>
            </a:r>
          </a:p>
          <a:p>
            <a:pPr algn="l"/>
            <a:r>
              <a:rPr lang="en-US" altLang="en-US" sz="1800" b="1" dirty="0">
                <a:solidFill>
                  <a:schemeClr val="tx1"/>
                </a:solidFill>
                <a:latin typeface="Trebuchet MS" pitchFamily="34" charset="0"/>
              </a:rPr>
              <a:t>1. </a:t>
            </a:r>
            <a:r>
              <a:rPr lang="en-US" altLang="en-US" sz="1800" b="1" dirty="0" err="1">
                <a:solidFill>
                  <a:schemeClr val="tx1"/>
                </a:solidFill>
                <a:latin typeface="Trebuchet MS" pitchFamily="34" charset="0"/>
              </a:rPr>
              <a:t>Rahul</a:t>
            </a:r>
            <a:r>
              <a:rPr lang="en-US" altLang="en-US" sz="1800" b="1" dirty="0">
                <a:solidFill>
                  <a:schemeClr val="tx1"/>
                </a:solidFill>
                <a:latin typeface="Trebuchet MS" pitchFamily="34" charset="0"/>
              </a:rPr>
              <a:t> </a:t>
            </a:r>
            <a:r>
              <a:rPr lang="en-US" altLang="en-US" sz="1800" b="1" dirty="0" err="1">
                <a:solidFill>
                  <a:schemeClr val="tx1"/>
                </a:solidFill>
                <a:latin typeface="Trebuchet MS" pitchFamily="34" charset="0"/>
              </a:rPr>
              <a:t>Somani</a:t>
            </a:r>
            <a:endParaRPr lang="en-US" altLang="en-US" sz="1800" b="1" dirty="0">
              <a:solidFill>
                <a:schemeClr val="tx1"/>
              </a:solidFill>
              <a:latin typeface="Trebuchet MS" pitchFamily="34" charset="0"/>
            </a:endParaRPr>
          </a:p>
          <a:p>
            <a:pPr algn="l"/>
            <a:r>
              <a:rPr lang="en-US" altLang="en-US" sz="1800" b="1" dirty="0">
                <a:solidFill>
                  <a:schemeClr val="tx1"/>
                </a:solidFill>
                <a:latin typeface="Trebuchet MS" pitchFamily="34" charset="0"/>
              </a:rPr>
              <a:t>2. </a:t>
            </a:r>
            <a:r>
              <a:rPr lang="en-US" altLang="en-US" sz="1800" b="1" dirty="0" err="1">
                <a:solidFill>
                  <a:schemeClr val="tx1"/>
                </a:solidFill>
                <a:latin typeface="Trebuchet MS" pitchFamily="34" charset="0"/>
              </a:rPr>
              <a:t>Mehul</a:t>
            </a:r>
            <a:r>
              <a:rPr lang="en-US" altLang="en-US" sz="1800" b="1" dirty="0">
                <a:solidFill>
                  <a:schemeClr val="tx1"/>
                </a:solidFill>
                <a:latin typeface="Trebuchet MS" pitchFamily="34" charset="0"/>
              </a:rPr>
              <a:t> Patel</a:t>
            </a:r>
          </a:p>
          <a:p>
            <a:pPr algn="l"/>
            <a:r>
              <a:rPr lang="en-US" altLang="en-US" sz="1800" b="1" dirty="0">
                <a:solidFill>
                  <a:schemeClr val="tx1"/>
                </a:solidFill>
                <a:latin typeface="Trebuchet MS" pitchFamily="34" charset="0"/>
              </a:rPr>
              <a:t>3. Siddarth Narayanan </a:t>
            </a:r>
          </a:p>
          <a:p>
            <a:pPr algn="l"/>
            <a:r>
              <a:rPr lang="en-US" altLang="en-US" sz="1800" b="1" dirty="0">
                <a:solidFill>
                  <a:schemeClr val="tx1"/>
                </a:solidFill>
                <a:latin typeface="Trebuchet MS" pitchFamily="34" charset="0"/>
              </a:rPr>
              <a:t>4.</a:t>
            </a:r>
            <a:r>
              <a:rPr lang="en-US" altLang="en-US" sz="1800" b="1" dirty="0">
                <a:solidFill>
                  <a:schemeClr val="tx1"/>
                </a:solidFill>
              </a:rPr>
              <a:t> Kritika Sharma </a:t>
            </a:r>
            <a:endParaRPr lang="es-ES" altLang="en-US" sz="1800" b="1" dirty="0">
              <a:solidFill>
                <a:schemeClr val="tx1"/>
              </a:solidFill>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36th India </a:t>
            </a:r>
            <a:r>
              <a:rPr lang="es-UY" altLang="en-US" sz="3600" b="1" kern="0" dirty="0" err="1">
                <a:solidFill>
                  <a:schemeClr val="bg1"/>
                </a:solidFill>
                <a:latin typeface="Trebuchet MS" panose="020B0603020202020204" pitchFamily="34" charset="0"/>
              </a:rPr>
              <a:t>Fellowship</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Webinar</a:t>
            </a:r>
            <a:endParaRPr lang="es-UY" altLang="en-US" sz="2500" b="1" kern="0" dirty="0">
              <a:solidFill>
                <a:schemeClr val="bg1"/>
              </a:solidFill>
              <a:latin typeface="Trebuchet MS" panose="020B0603020202020204" pitchFamily="34" charset="0"/>
            </a:endParaRPr>
          </a:p>
          <a:p>
            <a:pPr algn="l"/>
            <a:r>
              <a:rPr lang="es-UY" altLang="en-US" sz="2500" b="1" kern="0" dirty="0">
                <a:solidFill>
                  <a:schemeClr val="bg1"/>
                </a:solidFill>
                <a:latin typeface="Trebuchet MS" panose="020B0603020202020204" pitchFamily="34" charset="0"/>
              </a:rPr>
              <a:t>Date: 22nd </a:t>
            </a:r>
            <a:r>
              <a:rPr lang="es-UY" altLang="en-US" sz="2500" b="1" kern="0" dirty="0" err="1">
                <a:solidFill>
                  <a:schemeClr val="bg1"/>
                </a:solidFill>
                <a:latin typeface="Trebuchet MS" panose="020B0603020202020204" pitchFamily="34" charset="0"/>
              </a:rPr>
              <a:t>January</a:t>
            </a:r>
            <a:r>
              <a:rPr lang="es-UY" altLang="en-US" sz="2500" b="1" kern="0" dirty="0">
                <a:solidFill>
                  <a:schemeClr val="bg1"/>
                </a:solidFill>
                <a:latin typeface="Trebuchet MS" panose="020B0603020202020204" pitchFamily="34" charset="0"/>
              </a:rPr>
              <a:t> 2022</a:t>
            </a:r>
            <a:endParaRPr lang="es-ES"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43043856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Pros and Cons of TEV</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1" name="Rectangle 3">
            <a:extLst>
              <a:ext uri="{FF2B5EF4-FFF2-40B4-BE49-F238E27FC236}">
                <a16:creationId xmlns:a16="http://schemas.microsoft.com/office/drawing/2014/main" id="{353C06B8-EB4E-4E1C-93AC-7350A89FF1B1}"/>
              </a:ext>
            </a:extLst>
          </p:cNvPr>
          <p:cNvSpPr txBox="1">
            <a:spLocks noChangeArrowheads="1"/>
          </p:cNvSpPr>
          <p:nvPr/>
        </p:nvSpPr>
        <p:spPr>
          <a:xfrm>
            <a:off x="1981200" y="1143000"/>
            <a:ext cx="8839200" cy="5257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200" kern="0" dirty="0">
                <a:latin typeface="Trebuchet MS" panose="020B0603020202020204" pitchFamily="34" charset="0"/>
              </a:rPr>
              <a:t>Pros</a:t>
            </a:r>
          </a:p>
          <a:p>
            <a:r>
              <a:rPr lang="en-US" altLang="en-US" sz="2000" kern="0" dirty="0">
                <a:latin typeface="Trebuchet MS" panose="020B0603020202020204" pitchFamily="34" charset="0"/>
              </a:rPr>
              <a:t>Simplicity as it would be consistent with the current statutory reporting framework</a:t>
            </a:r>
          </a:p>
          <a:p>
            <a:r>
              <a:rPr lang="en-US" altLang="en-US" sz="2000" kern="0" dirty="0">
                <a:latin typeface="Trebuchet MS" panose="020B0603020202020204" pitchFamily="34" charset="0"/>
              </a:rPr>
              <a:t>Cost of capital allows for the gap between investment return required and that which can be earned</a:t>
            </a:r>
          </a:p>
          <a:p>
            <a:r>
              <a:rPr lang="en-US" altLang="en-US" sz="2000" kern="0" dirty="0">
                <a:latin typeface="Trebuchet MS" panose="020B0603020202020204" pitchFamily="34" charset="0"/>
              </a:rPr>
              <a:t>Higher discount rate than that which can be earned to allow for the risk is easier to explain to non-actuarial stakeholders</a:t>
            </a:r>
          </a:p>
          <a:p>
            <a:pPr marL="0" indent="0">
              <a:buNone/>
            </a:pPr>
            <a:endParaRPr lang="en-US" altLang="en-US" sz="2000" kern="0" dirty="0">
              <a:latin typeface="Trebuchet MS" panose="020B0603020202020204" pitchFamily="34" charset="0"/>
            </a:endParaRPr>
          </a:p>
          <a:p>
            <a:pPr marL="0" indent="0">
              <a:buNone/>
            </a:pPr>
            <a:r>
              <a:rPr lang="en-US" altLang="en-US" sz="2200" kern="0" dirty="0">
                <a:latin typeface="Trebuchet MS" panose="020B0603020202020204" pitchFamily="34" charset="0"/>
              </a:rPr>
              <a:t>Cons</a:t>
            </a:r>
          </a:p>
          <a:p>
            <a:r>
              <a:rPr lang="en-US" altLang="en-US" sz="2000" kern="0" dirty="0">
                <a:latin typeface="Trebuchet MS" panose="020B0603020202020204" pitchFamily="34" charset="0"/>
              </a:rPr>
              <a:t>Greater subjectivity in the calculations due to absence of any standard</a:t>
            </a:r>
          </a:p>
          <a:p>
            <a:r>
              <a:rPr lang="en-US" altLang="en-US" sz="2000" kern="0" dirty="0">
                <a:latin typeface="Trebuchet MS" panose="020B0603020202020204" pitchFamily="34" charset="0"/>
              </a:rPr>
              <a:t>Risk allowance is implicit in the risk discount rate and does not take into account the individual risks associated with the company</a:t>
            </a:r>
          </a:p>
          <a:p>
            <a:r>
              <a:rPr lang="en-US" altLang="en-US" sz="2000" kern="0" dirty="0">
                <a:latin typeface="Trebuchet MS" panose="020B0603020202020204" pitchFamily="34" charset="0"/>
              </a:rPr>
              <a:t>No explicit disclosure requirements</a:t>
            </a:r>
          </a:p>
          <a:p>
            <a:r>
              <a:rPr lang="en-US" altLang="en-US" sz="2000" kern="0" dirty="0">
                <a:latin typeface="Trebuchet MS" panose="020B0603020202020204" pitchFamily="34" charset="0"/>
              </a:rPr>
              <a:t>Difficult to compare the results of different companies as it would be impacted by underlying economic assumptions</a:t>
            </a:r>
          </a:p>
          <a:p>
            <a:pPr marL="0" indent="0">
              <a:buNone/>
            </a:pPr>
            <a:endParaRPr lang="en-US" altLang="en-US" sz="2000" kern="0" dirty="0">
              <a:latin typeface="Trebuchet MS" panose="020B0603020202020204" pitchFamily="34" charset="0"/>
            </a:endParaRPr>
          </a:p>
          <a:p>
            <a:pPr marL="0" indent="0">
              <a:buNone/>
            </a:pPr>
            <a:endParaRPr lang="en-US" altLang="en-US" sz="2000" kern="0" dirty="0">
              <a:latin typeface="Trebuchet MS" panose="020B0603020202020204" pitchFamily="34" charset="0"/>
            </a:endParaRPr>
          </a:p>
          <a:p>
            <a:endParaRPr lang="en-US" altLang="en-US" sz="2000" kern="0" dirty="0">
              <a:latin typeface="Trebuchet MS" panose="020B0603020202020204" pitchFamily="34" charset="0"/>
            </a:endParaRPr>
          </a:p>
        </p:txBody>
      </p:sp>
    </p:spTree>
    <p:extLst>
      <p:ext uri="{BB962C8B-B14F-4D97-AF65-F5344CB8AC3E}">
        <p14:creationId xmlns:p14="http://schemas.microsoft.com/office/powerpoint/2010/main" val="2028070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Pros and Cons of IEV</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1" name="Rectangle 3">
            <a:extLst>
              <a:ext uri="{FF2B5EF4-FFF2-40B4-BE49-F238E27FC236}">
                <a16:creationId xmlns:a16="http://schemas.microsoft.com/office/drawing/2014/main" id="{353C06B8-EB4E-4E1C-93AC-7350A89FF1B1}"/>
              </a:ext>
            </a:extLst>
          </p:cNvPr>
          <p:cNvSpPr txBox="1">
            <a:spLocks noChangeArrowheads="1"/>
          </p:cNvSpPr>
          <p:nvPr/>
        </p:nvSpPr>
        <p:spPr>
          <a:xfrm>
            <a:off x="1981200" y="1270884"/>
            <a:ext cx="8660876" cy="522995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200" kern="0" dirty="0">
                <a:latin typeface="Trebuchet MS" panose="020B0603020202020204" pitchFamily="34" charset="0"/>
              </a:rPr>
              <a:t>Pros</a:t>
            </a:r>
          </a:p>
          <a:p>
            <a:r>
              <a:rPr lang="en-US" altLang="en-US" sz="2000" kern="0" dirty="0">
                <a:latin typeface="Trebuchet MS" panose="020B0603020202020204" pitchFamily="34" charset="0"/>
              </a:rPr>
              <a:t>Higher degree of comparability between results of different companies due to standard guidelines for methodology and assumptions </a:t>
            </a:r>
          </a:p>
          <a:p>
            <a:r>
              <a:rPr lang="en-US" altLang="en-US" sz="2000" kern="0" dirty="0">
                <a:latin typeface="Trebuchet MS" panose="020B0603020202020204" pitchFamily="34" charset="0"/>
              </a:rPr>
              <a:t>Reduced subjectivity in the process of producing results, especially the investment return assumptions</a:t>
            </a:r>
          </a:p>
          <a:p>
            <a:r>
              <a:rPr lang="en-US" altLang="en-US" sz="2000" kern="0" dirty="0">
                <a:latin typeface="Trebuchet MS" panose="020B0603020202020204" pitchFamily="34" charset="0"/>
              </a:rPr>
              <a:t>Risk quantification allows for the individual risks relevant to the company</a:t>
            </a:r>
          </a:p>
          <a:p>
            <a:r>
              <a:rPr lang="en-US" altLang="en-US" sz="2000" kern="0" dirty="0">
                <a:latin typeface="Trebuchet MS" panose="020B0603020202020204" pitchFamily="34" charset="0"/>
              </a:rPr>
              <a:t>Materiality limits are specified under IEV</a:t>
            </a:r>
          </a:p>
          <a:p>
            <a:r>
              <a:rPr lang="en-US" altLang="en-US" sz="2000" kern="0" dirty="0">
                <a:latin typeface="Trebuchet MS" panose="020B0603020202020204" pitchFamily="34" charset="0"/>
              </a:rPr>
              <a:t>Stochastic approach is required for TVFOG under IEV</a:t>
            </a:r>
          </a:p>
          <a:p>
            <a:r>
              <a:rPr lang="en-US" altLang="en-US" sz="2000" kern="0" dirty="0">
                <a:latin typeface="Trebuchet MS" panose="020B0603020202020204" pitchFamily="34" charset="0"/>
              </a:rPr>
              <a:t>Standard format for analysis of movement</a:t>
            </a:r>
          </a:p>
          <a:p>
            <a:endParaRPr lang="en-US" altLang="en-US" sz="2000" kern="0" dirty="0">
              <a:latin typeface="Trebuchet MS" panose="020B0603020202020204" pitchFamily="34" charset="0"/>
            </a:endParaRPr>
          </a:p>
          <a:p>
            <a:pPr marL="0" indent="0">
              <a:buNone/>
            </a:pPr>
            <a:r>
              <a:rPr lang="en-US" altLang="en-US" sz="2200" kern="0" dirty="0">
                <a:latin typeface="Trebuchet MS" panose="020B0603020202020204" pitchFamily="34" charset="0"/>
              </a:rPr>
              <a:t>Cons</a:t>
            </a:r>
          </a:p>
          <a:p>
            <a:r>
              <a:rPr lang="en-US" altLang="en-US" sz="2000" kern="0" dirty="0">
                <a:latin typeface="Trebuchet MS" panose="020B0603020202020204" pitchFamily="34" charset="0"/>
              </a:rPr>
              <a:t>IEV could be volatile depending on movement in reference rates</a:t>
            </a:r>
          </a:p>
          <a:p>
            <a:r>
              <a:rPr lang="en-US" altLang="en-US" sz="2000" kern="0" dirty="0">
                <a:latin typeface="Trebuchet MS" panose="020B0603020202020204" pitchFamily="34" charset="0"/>
              </a:rPr>
              <a:t>Reference rates may not be available for longer durations</a:t>
            </a:r>
          </a:p>
          <a:p>
            <a:r>
              <a:rPr lang="en-US" altLang="en-US" sz="2000" kern="0" dirty="0">
                <a:latin typeface="Trebuchet MS" panose="020B0603020202020204" pitchFamily="34" charset="0"/>
              </a:rPr>
              <a:t>Models required for calculating IEV are more complicated</a:t>
            </a:r>
          </a:p>
          <a:p>
            <a:pPr marL="0" indent="0">
              <a:buNone/>
            </a:pPr>
            <a:endParaRPr lang="en-US" altLang="en-US" sz="2000" kern="0" dirty="0">
              <a:latin typeface="Trebuchet MS" panose="020B0603020202020204" pitchFamily="34" charset="0"/>
            </a:endParaRPr>
          </a:p>
          <a:p>
            <a:endParaRPr lang="en-US" altLang="en-US" sz="2000" kern="0" dirty="0">
              <a:latin typeface="Trebuchet MS" panose="020B0603020202020204" pitchFamily="34" charset="0"/>
            </a:endParaRPr>
          </a:p>
        </p:txBody>
      </p:sp>
    </p:spTree>
    <p:extLst>
      <p:ext uri="{BB962C8B-B14F-4D97-AF65-F5344CB8AC3E}">
        <p14:creationId xmlns:p14="http://schemas.microsoft.com/office/powerpoint/2010/main" val="4088474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IPO related Regulations and APS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1" name="Rectangle 3">
            <a:extLst>
              <a:ext uri="{FF2B5EF4-FFF2-40B4-BE49-F238E27FC236}">
                <a16:creationId xmlns:a16="http://schemas.microsoft.com/office/drawing/2014/main" id="{353C06B8-EB4E-4E1C-93AC-7350A89FF1B1}"/>
              </a:ext>
            </a:extLst>
          </p:cNvPr>
          <p:cNvSpPr txBox="1">
            <a:spLocks noChangeArrowheads="1"/>
          </p:cNvSpPr>
          <p:nvPr/>
        </p:nvSpPr>
        <p:spPr>
          <a:xfrm>
            <a:off x="2286000" y="1295400"/>
            <a:ext cx="8153400" cy="4953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IRDAI</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IRDAI (Issuance of Capital by Indian Insurance Companies Transacting Life Insurance Business) Regulations, 2015</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Guidelines for Listed Indian Insurance Companies, 2016</a:t>
            </a:r>
          </a:p>
          <a:p>
            <a:pPr>
              <a:defRPr/>
            </a:pPr>
            <a:endParaRPr lang="en-US" altLang="en-US" sz="2000" kern="0" dirty="0">
              <a:solidFill>
                <a:srgbClr val="000000"/>
              </a:solidFill>
              <a:latin typeface="Trebuchet MS" panose="020B0603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Institute of Actuaries of India</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APS10 - Determination of the Embedded Value (EV) of life insurance companies incorporated in India and Regulated by IRDA for the purpose of Initial Public Offering (IPO).</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SEBI</a:t>
            </a:r>
          </a:p>
          <a:p>
            <a:pPr>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Securities and Exchange Board of India (Issue of Capital and Disclosure Requirements) Regulations, 2018.</a:t>
            </a:r>
          </a:p>
        </p:txBody>
      </p:sp>
      <p:sp>
        <p:nvSpPr>
          <p:cNvPr id="6" name="Rectangle 3">
            <a:extLst>
              <a:ext uri="{FF2B5EF4-FFF2-40B4-BE49-F238E27FC236}">
                <a16:creationId xmlns:a16="http://schemas.microsoft.com/office/drawing/2014/main" id="{120068A0-6C9F-4CD4-AB4E-AEF241627B00}"/>
              </a:ext>
            </a:extLst>
          </p:cNvPr>
          <p:cNvSpPr txBox="1">
            <a:spLocks noChangeArrowheads="1"/>
          </p:cNvSpPr>
          <p:nvPr/>
        </p:nvSpPr>
        <p:spPr>
          <a:xfrm>
            <a:off x="1976486" y="2971801"/>
            <a:ext cx="8660876" cy="38861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1535142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209800" y="533400"/>
            <a:ext cx="8763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Listing Process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11" name="Rectangle 3">
            <a:extLst>
              <a:ext uri="{FF2B5EF4-FFF2-40B4-BE49-F238E27FC236}">
                <a16:creationId xmlns:a16="http://schemas.microsoft.com/office/drawing/2014/main" id="{353C06B8-EB4E-4E1C-93AC-7350A89FF1B1}"/>
              </a:ext>
            </a:extLst>
          </p:cNvPr>
          <p:cNvSpPr txBox="1">
            <a:spLocks noChangeArrowheads="1"/>
          </p:cNvSpPr>
          <p:nvPr/>
        </p:nvSpPr>
        <p:spPr>
          <a:xfrm>
            <a:off x="2362200" y="1447800"/>
            <a:ext cx="8279876"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Appointment of merchant banker, lawyers, independent actuaries, data auditors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Preparation of EV Report as per APS10</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IRDAI Approval to IPO</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Filing of Draft Red Herring Prospectus with SEBI</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Approval from SEBI</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Marketing related to the IPO</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Filing the Red Herring Prospectus with Registrar of Companies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Approval from stock exchanges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IPO Pricing, Launch and Allocation of shares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2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Listing on stock exchanges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
        <p:nvSpPr>
          <p:cNvPr id="6" name="Rectangle 3">
            <a:extLst>
              <a:ext uri="{FF2B5EF4-FFF2-40B4-BE49-F238E27FC236}">
                <a16:creationId xmlns:a16="http://schemas.microsoft.com/office/drawing/2014/main" id="{120068A0-6C9F-4CD4-AB4E-AEF241627B00}"/>
              </a:ext>
            </a:extLst>
          </p:cNvPr>
          <p:cNvSpPr txBox="1">
            <a:spLocks noChangeArrowheads="1"/>
          </p:cNvSpPr>
          <p:nvPr/>
        </p:nvSpPr>
        <p:spPr>
          <a:xfrm>
            <a:off x="1976486" y="2971801"/>
            <a:ext cx="8660876" cy="38861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2877422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Listing Process from Actuary’s Perspective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1" name="Rectangle 3">
            <a:extLst>
              <a:ext uri="{FF2B5EF4-FFF2-40B4-BE49-F238E27FC236}">
                <a16:creationId xmlns:a16="http://schemas.microsoft.com/office/drawing/2014/main" id="{353C06B8-EB4E-4E1C-93AC-7350A89FF1B1}"/>
              </a:ext>
            </a:extLst>
          </p:cNvPr>
          <p:cNvSpPr txBox="1">
            <a:spLocks noChangeArrowheads="1"/>
          </p:cNvSpPr>
          <p:nvPr/>
        </p:nvSpPr>
        <p:spPr>
          <a:xfrm>
            <a:off x="1980414" y="1139802"/>
            <a:ext cx="9182886" cy="533719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000" kern="0" dirty="0">
                <a:latin typeface="Trebuchet MS" panose="020B0603020202020204" pitchFamily="34" charset="0"/>
              </a:rPr>
              <a:t>Change the EV and VNB calculation methodology to be consistent with APS10</a:t>
            </a:r>
          </a:p>
          <a:p>
            <a:r>
              <a:rPr lang="en-US" altLang="en-US" sz="2000" kern="0" dirty="0">
                <a:latin typeface="Trebuchet MS" panose="020B0603020202020204" pitchFamily="34" charset="0"/>
              </a:rPr>
              <a:t>Look at the revised EV and VNB margins along with the sensitivities to see if there is a requirement to make some strategic changes before the IPO</a:t>
            </a:r>
          </a:p>
          <a:p>
            <a:r>
              <a:rPr lang="en-US" altLang="en-US" sz="2000" kern="0" dirty="0">
                <a:latin typeface="Trebuchet MS" panose="020B0603020202020204" pitchFamily="34" charset="0"/>
              </a:rPr>
              <a:t>Ensure that the company is compliant with all the requirements as per IRDAI regulations related to IPO</a:t>
            </a:r>
          </a:p>
          <a:p>
            <a:r>
              <a:rPr lang="en-US" altLang="en-US" sz="2000" kern="0" dirty="0">
                <a:latin typeface="Trebuchet MS" panose="020B0603020202020204" pitchFamily="34" charset="0"/>
              </a:rPr>
              <a:t>Co-ordinate with the Independent Actuaries preparing the EV Report for IPO</a:t>
            </a:r>
          </a:p>
          <a:p>
            <a:r>
              <a:rPr lang="en-US" altLang="en-US" sz="2000" kern="0" dirty="0">
                <a:latin typeface="Trebuchet MS" panose="020B0603020202020204" pitchFamily="34" charset="0"/>
              </a:rPr>
              <a:t>Co-ordinate with the Compliance Team for IRDAI Approval</a:t>
            </a:r>
          </a:p>
          <a:p>
            <a:r>
              <a:rPr lang="en-US" altLang="en-US" sz="2000" kern="0" dirty="0">
                <a:latin typeface="Trebuchet MS" panose="020B0603020202020204" pitchFamily="34" charset="0"/>
              </a:rPr>
              <a:t>Provide the details related to IRDAI disclosure requirements or any SEBI requirements in the Red Herring Prospectus</a:t>
            </a:r>
          </a:p>
          <a:p>
            <a:r>
              <a:rPr lang="en-US" altLang="en-US" sz="2000" kern="0" dirty="0">
                <a:latin typeface="Trebuchet MS" panose="020B0603020202020204" pitchFamily="34" charset="0"/>
              </a:rPr>
              <a:t>Provide the necessary actuarial advice for the company valuation for the IPO taking into account the various metrics such as EV, NB volume, VNB margin and the growth of these parameter over the recent years, solvency margin and strategic relations with Banks and other distribution channels.</a:t>
            </a:r>
          </a:p>
          <a:p>
            <a:endParaRPr lang="en-US" altLang="en-US" sz="2000" kern="0" dirty="0">
              <a:latin typeface="Trebuchet MS" panose="020B0603020202020204" pitchFamily="34" charset="0"/>
            </a:endParaRPr>
          </a:p>
          <a:p>
            <a:endParaRPr lang="en-US" altLang="en-US" sz="2000" kern="0" dirty="0">
              <a:latin typeface="Trebuchet MS" panose="020B0603020202020204" pitchFamily="34" charset="0"/>
            </a:endParaRPr>
          </a:p>
          <a:p>
            <a:endParaRPr lang="en-US" altLang="en-US" sz="2000" kern="0" dirty="0">
              <a:latin typeface="Trebuchet MS" panose="020B0603020202020204" pitchFamily="34" charset="0"/>
            </a:endParaRPr>
          </a:p>
        </p:txBody>
      </p:sp>
      <p:sp>
        <p:nvSpPr>
          <p:cNvPr id="6" name="Rectangle 3">
            <a:extLst>
              <a:ext uri="{FF2B5EF4-FFF2-40B4-BE49-F238E27FC236}">
                <a16:creationId xmlns:a16="http://schemas.microsoft.com/office/drawing/2014/main" id="{120068A0-6C9F-4CD4-AB4E-AEF241627B00}"/>
              </a:ext>
            </a:extLst>
          </p:cNvPr>
          <p:cNvSpPr txBox="1">
            <a:spLocks noChangeArrowheads="1"/>
          </p:cNvSpPr>
          <p:nvPr/>
        </p:nvSpPr>
        <p:spPr>
          <a:xfrm>
            <a:off x="1976486" y="2971801"/>
            <a:ext cx="8660876" cy="38861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latin typeface="Trebuchet MS" panose="020B0603020202020204" pitchFamily="34" charset="0"/>
            </a:endParaRPr>
          </a:p>
        </p:txBody>
      </p:sp>
    </p:spTree>
    <p:extLst>
      <p:ext uri="{BB962C8B-B14F-4D97-AF65-F5344CB8AC3E}">
        <p14:creationId xmlns:p14="http://schemas.microsoft.com/office/powerpoint/2010/main" val="3388741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APS 10 Requirements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3">
            <a:extLst>
              <a:ext uri="{FF2B5EF4-FFF2-40B4-BE49-F238E27FC236}">
                <a16:creationId xmlns:a16="http://schemas.microsoft.com/office/drawing/2014/main" id="{120068A0-6C9F-4CD4-AB4E-AEF241627B00}"/>
              </a:ext>
            </a:extLst>
          </p:cNvPr>
          <p:cNvSpPr txBox="1">
            <a:spLocks noChangeArrowheads="1"/>
          </p:cNvSpPr>
          <p:nvPr/>
        </p:nvSpPr>
        <p:spPr>
          <a:xfrm>
            <a:off x="1981200" y="1245748"/>
            <a:ext cx="8660876" cy="525508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Embedded Value report under APS10 should be prepared and reviewed by Independent Actuaries.</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APS10 covers the following areas: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Considerations affecting the appointment of an Actuary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Data required for Valuation and checks on the same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Valuation method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Valuation assumptions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Report and disclosures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Working with other advisors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Other considerations</a:t>
            </a:r>
          </a:p>
        </p:txBody>
      </p:sp>
    </p:spTree>
    <p:extLst>
      <p:ext uri="{BB962C8B-B14F-4D97-AF65-F5344CB8AC3E}">
        <p14:creationId xmlns:p14="http://schemas.microsoft.com/office/powerpoint/2010/main" val="1218840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APS 10 Disclosure Requirements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3">
            <a:extLst>
              <a:ext uri="{FF2B5EF4-FFF2-40B4-BE49-F238E27FC236}">
                <a16:creationId xmlns:a16="http://schemas.microsoft.com/office/drawing/2014/main" id="{120068A0-6C9F-4CD4-AB4E-AEF241627B00}"/>
              </a:ext>
            </a:extLst>
          </p:cNvPr>
          <p:cNvSpPr txBox="1">
            <a:spLocks noChangeArrowheads="1"/>
          </p:cNvSpPr>
          <p:nvPr/>
        </p:nvSpPr>
        <p:spPr>
          <a:xfrm>
            <a:off x="1981200" y="1245748"/>
            <a:ext cx="8660876" cy="525508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APS10 prescribes the following minimum disclosures: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Date of valuation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Statement on the data used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Statement on the management practices assumed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Methodology adopted in valuation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Assumptions adopted for the valuation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Constituent parts of the components of economic value</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Analysis of movement of embedded value over last year (overall and each component)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Sensitivity analysis on the embedded value and value of new business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p:txBody>
      </p:sp>
    </p:spTree>
    <p:extLst>
      <p:ext uri="{BB962C8B-B14F-4D97-AF65-F5344CB8AC3E}">
        <p14:creationId xmlns:p14="http://schemas.microsoft.com/office/powerpoint/2010/main" val="2652746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IRDAI Regulations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11" name="Rectangle 3">
            <a:extLst>
              <a:ext uri="{FF2B5EF4-FFF2-40B4-BE49-F238E27FC236}">
                <a16:creationId xmlns:a16="http://schemas.microsoft.com/office/drawing/2014/main" id="{353C06B8-EB4E-4E1C-93AC-7350A89FF1B1}"/>
              </a:ext>
            </a:extLst>
          </p:cNvPr>
          <p:cNvSpPr txBox="1">
            <a:spLocks noChangeArrowheads="1"/>
          </p:cNvSpPr>
          <p:nvPr/>
        </p:nvSpPr>
        <p:spPr>
          <a:xfrm>
            <a:off x="2133600" y="1371600"/>
            <a:ext cx="8508476" cy="122239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400" kern="0" dirty="0">
                <a:latin typeface="Trebuchet MS" panose="020B0603020202020204" pitchFamily="34" charset="0"/>
              </a:rPr>
              <a:t>IRDAI (Issuance of Capital by Indian Insurance Companies Transacting Life Insurance Business) Regulations, 2015</a:t>
            </a:r>
          </a:p>
        </p:txBody>
      </p:sp>
      <p:sp>
        <p:nvSpPr>
          <p:cNvPr id="6" name="Rectangle 3">
            <a:extLst>
              <a:ext uri="{FF2B5EF4-FFF2-40B4-BE49-F238E27FC236}">
                <a16:creationId xmlns:a16="http://schemas.microsoft.com/office/drawing/2014/main" id="{120068A0-6C9F-4CD4-AB4E-AEF241627B00}"/>
              </a:ext>
            </a:extLst>
          </p:cNvPr>
          <p:cNvSpPr txBox="1">
            <a:spLocks noChangeArrowheads="1"/>
          </p:cNvSpPr>
          <p:nvPr/>
        </p:nvSpPr>
        <p:spPr>
          <a:xfrm>
            <a:off x="2209800" y="2362201"/>
            <a:ext cx="8432276" cy="3352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400" kern="0" dirty="0">
                <a:latin typeface="Trebuchet MS" panose="020B0603020202020204" pitchFamily="34" charset="0"/>
              </a:rPr>
              <a:t>Written approval from IRDAI required before approaching SEBI for IPO</a:t>
            </a:r>
          </a:p>
          <a:p>
            <a:r>
              <a:rPr lang="en-US" altLang="en-US" sz="2400" kern="0" dirty="0">
                <a:latin typeface="Trebuchet MS" panose="020B0603020202020204" pitchFamily="34" charset="0"/>
              </a:rPr>
              <a:t>IRDAI approval is valid for one year within which the Insurer need to file Draft Red Herring Prospectus (DRHP) with SEBI</a:t>
            </a:r>
          </a:p>
          <a:p>
            <a:pPr>
              <a:buNone/>
            </a:pPr>
            <a:endParaRPr lang="en-US" altLang="en-US" sz="2400" kern="0" dirty="0">
              <a:latin typeface="Trebuchet MS" panose="020B0603020202020204" pitchFamily="34" charset="0"/>
            </a:endParaRPr>
          </a:p>
          <a:p>
            <a:pPr marL="0" indent="0">
              <a:buNone/>
            </a:pPr>
            <a:r>
              <a:rPr lang="en-US" altLang="en-US" sz="2400" kern="0" dirty="0">
                <a:latin typeface="Trebuchet MS" panose="020B0603020202020204" pitchFamily="34" charset="0"/>
              </a:rPr>
              <a:t>The insurer also need to ensure compliance with Guidelines for Listed Indian Insurance Companies, 2016</a:t>
            </a:r>
          </a:p>
          <a:p>
            <a:endParaRPr lang="en-US" altLang="en-US" sz="2400" kern="0" dirty="0">
              <a:latin typeface="Trebuchet MS" panose="020B0603020202020204" pitchFamily="34" charset="0"/>
            </a:endParaRPr>
          </a:p>
        </p:txBody>
      </p:sp>
    </p:spTree>
    <p:extLst>
      <p:ext uri="{BB962C8B-B14F-4D97-AF65-F5344CB8AC3E}">
        <p14:creationId xmlns:p14="http://schemas.microsoft.com/office/powerpoint/2010/main" val="1020114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Considerations for IRDAI</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120068A0-6C9F-4CD4-AB4E-AEF241627B00}"/>
              </a:ext>
            </a:extLst>
          </p:cNvPr>
          <p:cNvSpPr txBox="1">
            <a:spLocks noChangeArrowheads="1"/>
          </p:cNvSpPr>
          <p:nvPr/>
        </p:nvSpPr>
        <p:spPr>
          <a:xfrm>
            <a:off x="1981200" y="1245748"/>
            <a:ext cx="8660876" cy="309765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400" kern="0" dirty="0">
                <a:latin typeface="Trebuchet MS" panose="020B0603020202020204" pitchFamily="34" charset="0"/>
              </a:rPr>
              <a:t>IRDAI considers the following general aspects while assessing IPO application:</a:t>
            </a:r>
          </a:p>
          <a:p>
            <a:r>
              <a:rPr lang="en-US" altLang="en-US" sz="2400" kern="0" dirty="0">
                <a:latin typeface="Trebuchet MS" panose="020B0603020202020204" pitchFamily="34" charset="0"/>
              </a:rPr>
              <a:t>Company’s overall financial position</a:t>
            </a:r>
          </a:p>
          <a:p>
            <a:r>
              <a:rPr lang="en-US" altLang="en-US" sz="2400" kern="0" dirty="0">
                <a:latin typeface="Trebuchet MS" panose="020B0603020202020204" pitchFamily="34" charset="0"/>
              </a:rPr>
              <a:t>Regulatory Record</a:t>
            </a:r>
          </a:p>
          <a:p>
            <a:r>
              <a:rPr lang="en-US" altLang="en-US" sz="2400" kern="0" dirty="0">
                <a:latin typeface="Trebuchet MS" panose="020B0603020202020204" pitchFamily="34" charset="0"/>
              </a:rPr>
              <a:t>The application for IPO</a:t>
            </a:r>
          </a:p>
          <a:p>
            <a:r>
              <a:rPr lang="en-US" altLang="en-US" sz="2400" kern="0" dirty="0">
                <a:latin typeface="Trebuchet MS" panose="020B0603020202020204" pitchFamily="34" charset="0"/>
              </a:rPr>
              <a:t>The capital structure post IPO</a:t>
            </a:r>
          </a:p>
          <a:p>
            <a:r>
              <a:rPr lang="en-US" altLang="en-US" sz="2400" kern="0" dirty="0">
                <a:latin typeface="Trebuchet MS" panose="020B0603020202020204" pitchFamily="34" charset="0"/>
              </a:rPr>
              <a:t>Purpose of the IPO</a:t>
            </a:r>
          </a:p>
        </p:txBody>
      </p:sp>
    </p:spTree>
    <p:extLst>
      <p:ext uri="{BB962C8B-B14F-4D97-AF65-F5344CB8AC3E}">
        <p14:creationId xmlns:p14="http://schemas.microsoft.com/office/powerpoint/2010/main" val="1950678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Considerations for IRDAI</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120068A0-6C9F-4CD4-AB4E-AEF241627B00}"/>
              </a:ext>
            </a:extLst>
          </p:cNvPr>
          <p:cNvSpPr txBox="1">
            <a:spLocks noChangeArrowheads="1"/>
          </p:cNvSpPr>
          <p:nvPr/>
        </p:nvSpPr>
        <p:spPr>
          <a:xfrm>
            <a:off x="1981200" y="1245748"/>
            <a:ext cx="8660876" cy="500265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400" kern="0" dirty="0">
                <a:latin typeface="Trebuchet MS" panose="020B0603020202020204" pitchFamily="34" charset="0"/>
              </a:rPr>
              <a:t>IRDAI also considers the following specific aspects while assessing IPO application:</a:t>
            </a:r>
          </a:p>
          <a:p>
            <a:r>
              <a:rPr lang="en-US" altLang="en-US" sz="2400" kern="0" dirty="0">
                <a:latin typeface="Trebuchet MS" panose="020B0603020202020204" pitchFamily="34" charset="0"/>
              </a:rPr>
              <a:t>Period of business existence</a:t>
            </a:r>
          </a:p>
          <a:p>
            <a:r>
              <a:rPr lang="en-US" altLang="en-US" sz="2400" kern="0" dirty="0">
                <a:latin typeface="Trebuchet MS" panose="020B0603020202020204" pitchFamily="34" charset="0"/>
              </a:rPr>
              <a:t>History of regulatory compliance</a:t>
            </a:r>
          </a:p>
          <a:p>
            <a:r>
              <a:rPr lang="en-US" altLang="en-US" sz="2400" kern="0" dirty="0">
                <a:latin typeface="Trebuchet MS" panose="020B0603020202020204" pitchFamily="34" charset="0"/>
              </a:rPr>
              <a:t>Solvency margin over past six quarters</a:t>
            </a:r>
          </a:p>
          <a:p>
            <a:r>
              <a:rPr lang="en-US" altLang="en-US" sz="2400" kern="0" dirty="0">
                <a:latin typeface="Trebuchet MS" panose="020B0603020202020204" pitchFamily="34" charset="0"/>
              </a:rPr>
              <a:t>Compliance with disclosure requirements</a:t>
            </a:r>
          </a:p>
          <a:p>
            <a:r>
              <a:rPr lang="en-US" altLang="en-US" sz="2400" kern="0" dirty="0">
                <a:latin typeface="Trebuchet MS" panose="020B0603020202020204" pitchFamily="34" charset="0"/>
              </a:rPr>
              <a:t>Compliance with Corporate Governance Guidelines</a:t>
            </a:r>
          </a:p>
          <a:p>
            <a:r>
              <a:rPr lang="en-US" altLang="en-US" sz="2400" kern="0" dirty="0">
                <a:latin typeface="Trebuchet MS" panose="020B0603020202020204" pitchFamily="34" charset="0"/>
              </a:rPr>
              <a:t>Compliance with the requirements of “Indian owned and controlled”</a:t>
            </a:r>
          </a:p>
          <a:p>
            <a:r>
              <a:rPr lang="en-US" altLang="en-US" sz="2400" kern="0" dirty="0">
                <a:latin typeface="Trebuchet MS" panose="020B0603020202020204" pitchFamily="34" charset="0"/>
              </a:rPr>
              <a:t>Policyholder protection record</a:t>
            </a:r>
          </a:p>
          <a:p>
            <a:r>
              <a:rPr lang="en-US" altLang="en-US" sz="2400" kern="0" dirty="0">
                <a:latin typeface="Trebuchet MS" panose="020B0603020202020204" pitchFamily="34" charset="0"/>
              </a:rPr>
              <a:t>Embedded Value Report as per APS10</a:t>
            </a:r>
          </a:p>
        </p:txBody>
      </p:sp>
    </p:spTree>
    <p:extLst>
      <p:ext uri="{BB962C8B-B14F-4D97-AF65-F5344CB8AC3E}">
        <p14:creationId xmlns:p14="http://schemas.microsoft.com/office/powerpoint/2010/main" val="3084368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209800" y="457200"/>
            <a:ext cx="6781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itchFamily="34" charset="0"/>
              </a:rPr>
              <a:t>Introduction of Guide</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p:cNvSpPr txBox="1">
            <a:spLocks noChangeArrowheads="1"/>
          </p:cNvSpPr>
          <p:nvPr/>
        </p:nvSpPr>
        <p:spPr>
          <a:xfrm>
            <a:off x="2362200" y="1447800"/>
            <a:ext cx="8153400" cy="3962400"/>
          </a:xfrm>
          <a:prstGeom prst="rect">
            <a:avLst/>
          </a:prstGeom>
          <a:ln>
            <a:solidFill>
              <a:schemeClr val="accent1">
                <a:lumMod val="20000"/>
                <a:lumOff val="80000"/>
              </a:schemeClr>
            </a:solid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sz="2400" dirty="0">
              <a:latin typeface="Trebuchet MS" pitchFamily="34" charset="0"/>
            </a:endParaRPr>
          </a:p>
          <a:p>
            <a:pPr marL="165100" indent="-165100" algn="just">
              <a:buNone/>
            </a:pPr>
            <a:r>
              <a:rPr lang="en-US" sz="2400" dirty="0">
                <a:latin typeface="Trebuchet MS" pitchFamily="34" charset="0"/>
              </a:rPr>
              <a:t>  </a:t>
            </a:r>
            <a:r>
              <a:rPr lang="en-US" sz="2400" dirty="0" err="1">
                <a:latin typeface="Trebuchet MS" pitchFamily="34" charset="0"/>
              </a:rPr>
              <a:t>Dinakar</a:t>
            </a:r>
            <a:r>
              <a:rPr lang="en-US" sz="2400" dirty="0">
                <a:latin typeface="Trebuchet MS" pitchFamily="34" charset="0"/>
              </a:rPr>
              <a:t> is currently working with Hannover Re as Life Actuary. </a:t>
            </a:r>
            <a:r>
              <a:rPr lang="en-US" sz="2200" dirty="0">
                <a:latin typeface="Trebuchet MS" pitchFamily="34" charset="0"/>
              </a:rPr>
              <a:t>He has almost 30 years of total experience spanning across various companies within the life insurance industry. </a:t>
            </a:r>
            <a:r>
              <a:rPr lang="en-US" sz="2200" dirty="0" err="1">
                <a:latin typeface="Trebuchet MS" pitchFamily="34" charset="0"/>
              </a:rPr>
              <a:t>Dinakar</a:t>
            </a:r>
            <a:r>
              <a:rPr lang="en-US" sz="2200" dirty="0">
                <a:latin typeface="Trebuchet MS" pitchFamily="34" charset="0"/>
              </a:rPr>
              <a:t> started his career with LIC of India in 1990 and after a decade of service with LIC started working for different private life insurance companies. </a:t>
            </a:r>
            <a:r>
              <a:rPr lang="en-US" sz="2200" dirty="0" err="1">
                <a:latin typeface="Trebuchet MS" pitchFamily="34" charset="0"/>
              </a:rPr>
              <a:t>Dinakar</a:t>
            </a:r>
            <a:r>
              <a:rPr lang="en-US" sz="2200" dirty="0">
                <a:latin typeface="Trebuchet MS" pitchFamily="34" charset="0"/>
              </a:rPr>
              <a:t> holds a Master’s degree in Statistics from Cochin University of Science &amp; Technology.</a:t>
            </a:r>
            <a:endParaRPr lang="en-US" altLang="en-US" sz="2200" kern="0" dirty="0">
              <a:latin typeface="Trebuchet MS" pitchFamily="34" charset="0"/>
            </a:endParaRPr>
          </a:p>
        </p:txBody>
      </p:sp>
    </p:spTree>
    <p:extLst>
      <p:ext uri="{BB962C8B-B14F-4D97-AF65-F5344CB8AC3E}">
        <p14:creationId xmlns:p14="http://schemas.microsoft.com/office/powerpoint/2010/main" val="1600939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Disclosures required in Prospectus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120068A0-6C9F-4CD4-AB4E-AEF241627B00}"/>
              </a:ext>
            </a:extLst>
          </p:cNvPr>
          <p:cNvSpPr txBox="1">
            <a:spLocks noChangeArrowheads="1"/>
          </p:cNvSpPr>
          <p:nvPr/>
        </p:nvSpPr>
        <p:spPr>
          <a:xfrm>
            <a:off x="2286000" y="1371600"/>
            <a:ext cx="8356076" cy="3962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400" kern="0" dirty="0">
                <a:latin typeface="Trebuchet MS" panose="020B0603020202020204" pitchFamily="34" charset="0"/>
              </a:rPr>
              <a:t>Risk factors specific to the Insurer</a:t>
            </a:r>
          </a:p>
          <a:p>
            <a:r>
              <a:rPr lang="en-US" altLang="en-US" sz="2400" kern="0" dirty="0">
                <a:latin typeface="Trebuchet MS" panose="020B0603020202020204" pitchFamily="34" charset="0"/>
              </a:rPr>
              <a:t>Overview of the insurance industry</a:t>
            </a:r>
          </a:p>
          <a:p>
            <a:r>
              <a:rPr lang="en-US" altLang="en-US" sz="2400" kern="0" dirty="0">
                <a:latin typeface="Trebuchet MS" panose="020B0603020202020204" pitchFamily="34" charset="0"/>
              </a:rPr>
              <a:t>Disclosure of Financial Statements</a:t>
            </a:r>
          </a:p>
          <a:p>
            <a:r>
              <a:rPr lang="en-US" altLang="en-US" sz="2400" kern="0" dirty="0">
                <a:latin typeface="Trebuchet MS" panose="020B0603020202020204" pitchFamily="34" charset="0"/>
              </a:rPr>
              <a:t>Embedded Value Report</a:t>
            </a:r>
          </a:p>
          <a:p>
            <a:r>
              <a:rPr lang="en-US" altLang="en-US" sz="2400" kern="0" dirty="0">
                <a:latin typeface="Trebuchet MS" panose="020B0603020202020204" pitchFamily="34" charset="0"/>
              </a:rPr>
              <a:t>Glossary of terms used in the insurance sector</a:t>
            </a:r>
          </a:p>
          <a:p>
            <a:r>
              <a:rPr lang="en-US" altLang="en-US" sz="2400" kern="0" dirty="0">
                <a:latin typeface="Trebuchet MS" panose="020B0603020202020204" pitchFamily="34" charset="0"/>
              </a:rPr>
              <a:t>Particulars of the Issue</a:t>
            </a:r>
          </a:p>
          <a:p>
            <a:r>
              <a:rPr lang="en-US" altLang="en-US" sz="2400" kern="0" dirty="0">
                <a:latin typeface="Trebuchet MS" panose="020B0603020202020204" pitchFamily="34" charset="0"/>
              </a:rPr>
              <a:t>Particulars about the Issuer</a:t>
            </a:r>
          </a:p>
          <a:p>
            <a:r>
              <a:rPr lang="en-US" altLang="en-US" sz="2400" kern="0" dirty="0">
                <a:latin typeface="Trebuchet MS" panose="020B0603020202020204" pitchFamily="34" charset="0"/>
              </a:rPr>
              <a:t>Legal and Other Information</a:t>
            </a:r>
          </a:p>
        </p:txBody>
      </p:sp>
    </p:spTree>
    <p:extLst>
      <p:ext uri="{BB962C8B-B14F-4D97-AF65-F5344CB8AC3E}">
        <p14:creationId xmlns:p14="http://schemas.microsoft.com/office/powerpoint/2010/main" val="1913590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SEBI ICDR Regulations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120068A0-6C9F-4CD4-AB4E-AEF241627B00}"/>
              </a:ext>
            </a:extLst>
          </p:cNvPr>
          <p:cNvSpPr txBox="1">
            <a:spLocks noChangeArrowheads="1"/>
          </p:cNvSpPr>
          <p:nvPr/>
        </p:nvSpPr>
        <p:spPr>
          <a:xfrm>
            <a:off x="2286000" y="1245748"/>
            <a:ext cx="8356076" cy="500265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400" kern="0" dirty="0">
                <a:latin typeface="Trebuchet MS" panose="020B0603020202020204" pitchFamily="34" charset="0"/>
              </a:rPr>
              <a:t>SEBI ICDR Regulations include the following for an IPO:</a:t>
            </a:r>
          </a:p>
          <a:p>
            <a:r>
              <a:rPr lang="en-US" altLang="en-US" sz="2400" kern="0" dirty="0">
                <a:latin typeface="Trebuchet MS" panose="020B0603020202020204" pitchFamily="34" charset="0"/>
              </a:rPr>
              <a:t>Appointment of merchant banker and other intermediaries</a:t>
            </a:r>
          </a:p>
          <a:p>
            <a:r>
              <a:rPr lang="en-US" altLang="en-US" sz="2400" kern="0" dirty="0">
                <a:latin typeface="Trebuchet MS" panose="020B0603020202020204" pitchFamily="34" charset="0"/>
              </a:rPr>
              <a:t>Filing of draft offer document with SEBI</a:t>
            </a:r>
          </a:p>
          <a:p>
            <a:r>
              <a:rPr lang="en-US" altLang="en-US" sz="2400" kern="0" dirty="0">
                <a:latin typeface="Trebuchet MS" panose="020B0603020202020204" pitchFamily="34" charset="0"/>
              </a:rPr>
              <a:t>Draft offer document should be made public</a:t>
            </a:r>
          </a:p>
          <a:p>
            <a:r>
              <a:rPr lang="en-US" altLang="en-US" sz="2400" kern="0" dirty="0">
                <a:latin typeface="Trebuchet MS" panose="020B0603020202020204" pitchFamily="34" charset="0"/>
              </a:rPr>
              <a:t>Filing the Prospectus with Registrar of Companies post changes specified by SEBI</a:t>
            </a:r>
          </a:p>
          <a:p>
            <a:r>
              <a:rPr lang="en-US" altLang="en-US" sz="2400" kern="0" dirty="0">
                <a:latin typeface="Trebuchet MS" panose="020B0603020202020204" pitchFamily="34" charset="0"/>
              </a:rPr>
              <a:t>A copy of the final Prospectus should also be filed with SEBI</a:t>
            </a:r>
          </a:p>
          <a:p>
            <a:r>
              <a:rPr lang="en-US" altLang="en-US" sz="2400" kern="0" dirty="0">
                <a:latin typeface="Trebuchet MS" panose="020B0603020202020204" pitchFamily="34" charset="0"/>
              </a:rPr>
              <a:t>Approval from stock exchanges is required where the shares will be listed post IPO</a:t>
            </a:r>
          </a:p>
          <a:p>
            <a:r>
              <a:rPr lang="en-US" altLang="en-US" sz="2400" kern="0" dirty="0">
                <a:latin typeface="Trebuchet MS" panose="020B0603020202020204" pitchFamily="34" charset="0"/>
              </a:rPr>
              <a:t>Documents to be submitted before opening of the issue</a:t>
            </a:r>
          </a:p>
        </p:txBody>
      </p:sp>
    </p:spTree>
    <p:extLst>
      <p:ext uri="{BB962C8B-B14F-4D97-AF65-F5344CB8AC3E}">
        <p14:creationId xmlns:p14="http://schemas.microsoft.com/office/powerpoint/2010/main" val="1716030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600200" y="1600200"/>
            <a:ext cx="8787401" cy="4800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914400" marR="0" lvl="2" indent="0" algn="l" defTabSz="914400" rtl="0" eaLnBrk="0" fontAlgn="base" latinLnBrk="0" hangingPunct="0">
              <a:lnSpc>
                <a:spcPct val="100000"/>
              </a:lnSpc>
              <a:spcBef>
                <a:spcPct val="2000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The company may choose to take a series of measures to maximize valuation at the time of the IPO.</a:t>
            </a:r>
          </a:p>
          <a:p>
            <a:pPr marL="914400" marR="0" lvl="2" indent="0" algn="l" defTabSz="914400" rtl="0" eaLnBrk="0" fontAlgn="base" latinLnBrk="0" hangingPunct="0">
              <a:lnSpc>
                <a:spcPct val="100000"/>
              </a:lnSpc>
              <a:spcBef>
                <a:spcPct val="20000"/>
              </a:spcBef>
              <a:spcAft>
                <a:spcPct val="0"/>
              </a:spcAft>
              <a:buClrTx/>
              <a:buSzTx/>
              <a:buFontTx/>
              <a:buNone/>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ndParaRPr>
          </a:p>
          <a:p>
            <a:pPr marL="914400" marR="0" lvl="2" indent="0" algn="l" defTabSz="914400" rtl="0" eaLnBrk="0" fontAlgn="base" latinLnBrk="0" hangingPunct="0">
              <a:lnSpc>
                <a:spcPct val="100000"/>
              </a:lnSpc>
              <a:spcBef>
                <a:spcPct val="2000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Primarily, we will focus on the following areas:</a:t>
            </a:r>
          </a:p>
          <a:p>
            <a:pPr marL="914400" marR="0" lvl="2" indent="0" algn="l" defTabSz="914400" rtl="0" eaLnBrk="0" fontAlgn="base" latinLnBrk="0" hangingPunct="0">
              <a:lnSpc>
                <a:spcPct val="100000"/>
              </a:lnSpc>
              <a:spcBef>
                <a:spcPct val="20000"/>
              </a:spcBef>
              <a:spcAft>
                <a:spcPct val="0"/>
              </a:spcAft>
              <a:buClrTx/>
              <a:buSzTx/>
              <a:buFontTx/>
              <a:buNone/>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ndParaRPr>
          </a:p>
          <a:p>
            <a:pPr marL="2057400" marR="0" lvl="4"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1" i="0" u="none" strike="noStrike" kern="0" cap="none" spc="0" normalizeH="0" baseline="0" noProof="0" dirty="0">
                <a:ln>
                  <a:noFill/>
                </a:ln>
                <a:solidFill>
                  <a:srgbClr val="000000"/>
                </a:solidFill>
                <a:effectLst/>
                <a:uLnTx/>
                <a:uFillTx/>
                <a:latin typeface="Trebuchet MS" panose="020B0603020202020204" pitchFamily="34" charset="0"/>
              </a:rPr>
              <a:t>Products</a:t>
            </a:r>
          </a:p>
          <a:p>
            <a:pPr marL="114300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ndParaRPr>
          </a:p>
          <a:p>
            <a:pPr marL="2057400" marR="0" lvl="4"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1" i="0" u="none" strike="noStrike" kern="0" cap="none" spc="0" normalizeH="0" baseline="0" noProof="0" dirty="0">
                <a:ln>
                  <a:noFill/>
                </a:ln>
                <a:solidFill>
                  <a:srgbClr val="000000"/>
                </a:solidFill>
                <a:effectLst/>
                <a:uLnTx/>
                <a:uFillTx/>
                <a:latin typeface="Trebuchet MS" panose="020B0603020202020204" pitchFamily="34" charset="0"/>
              </a:rPr>
              <a:t>Distribution Channels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8" name="Rectangle 2">
            <a:extLst>
              <a:ext uri="{FF2B5EF4-FFF2-40B4-BE49-F238E27FC236}">
                <a16:creationId xmlns:a16="http://schemas.microsoft.com/office/drawing/2014/main" id="{2EADF64F-FA5C-4030-A4EA-CE7B7FE7E838}"/>
              </a:ext>
            </a:extLst>
          </p:cNvPr>
          <p:cNvSpPr txBox="1">
            <a:spLocks noChangeArrowheads="1"/>
          </p:cNvSpPr>
          <p:nvPr/>
        </p:nvSpPr>
        <p:spPr>
          <a:xfrm>
            <a:off x="1905000" y="305660"/>
            <a:ext cx="7239000" cy="68494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0" cap="none" spc="0" normalizeH="0" baseline="0" noProof="0" dirty="0">
                <a:ln>
                  <a:noFill/>
                </a:ln>
                <a:solidFill>
                  <a:srgbClr val="000000"/>
                </a:solidFill>
                <a:effectLst/>
                <a:uLnTx/>
                <a:uFillTx/>
                <a:latin typeface="Trebuchet MS" panose="020B0603020202020204" pitchFamily="34" charset="0"/>
              </a:rPr>
              <a:t>Maximizing</a:t>
            </a:r>
            <a:r>
              <a:rPr kumimoji="0" lang="en-US" altLang="en-US" sz="3600" b="1" i="0" u="none" strike="noStrike" kern="0" cap="none" spc="0" normalizeH="0" baseline="0" noProof="0" dirty="0">
                <a:ln>
                  <a:noFill/>
                </a:ln>
                <a:solidFill>
                  <a:srgbClr val="000000"/>
                </a:solidFill>
                <a:effectLst/>
                <a:uLnTx/>
                <a:uFillTx/>
                <a:latin typeface="Trebuchet MS" panose="020B0603020202020204" pitchFamily="34" charset="0"/>
              </a:rPr>
              <a:t> Valuation</a:t>
            </a:r>
          </a:p>
        </p:txBody>
      </p:sp>
    </p:spTree>
    <p:extLst>
      <p:ext uri="{BB962C8B-B14F-4D97-AF65-F5344CB8AC3E}">
        <p14:creationId xmlns:p14="http://schemas.microsoft.com/office/powerpoint/2010/main" val="1392300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05000" y="1066800"/>
            <a:ext cx="8787401" cy="4800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altLang="en-US" sz="1600" b="0" i="0" u="sng" strike="noStrike" kern="0" cap="none" spc="0" normalizeH="0" baseline="0" noProof="0" dirty="0">
              <a:ln>
                <a:noFill/>
              </a:ln>
              <a:solidFill>
                <a:srgbClr val="000000"/>
              </a:solidFill>
              <a:effectLst/>
              <a:uLnTx/>
              <a:uFillTx/>
              <a:latin typeface="Trebuchet MS" panose="020B0603020202020204" pitchFamily="34" charset="0"/>
            </a:endParaRP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Introduce Non Par business</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Profitability</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lang="en-US" altLang="en-US" sz="2000" kern="0" dirty="0">
                <a:solidFill>
                  <a:srgbClr val="000000"/>
                </a:solidFill>
                <a:latin typeface="Trebuchet MS" panose="020B0603020202020204" pitchFamily="34" charset="0"/>
              </a:rPr>
              <a:t>Volume Growth</a:t>
            </a: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Diversified LOB mix</a:t>
            </a:r>
          </a:p>
          <a:p>
            <a:pPr marL="742950" marR="0" lvl="1" indent="-285750" algn="l" defTabSz="914400" rtl="0" eaLnBrk="1" fontAlgn="auto" latinLnBrk="0" hangingPunct="1">
              <a:lnSpc>
                <a:spcPct val="100000"/>
              </a:lnSpc>
              <a:spcBef>
                <a:spcPts val="0"/>
              </a:spcBef>
              <a:spcAft>
                <a:spcPts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Reduced cyclicality</a:t>
            </a:r>
          </a:p>
          <a:p>
            <a:pPr marL="114300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8" name="Rectangle 2">
            <a:extLst>
              <a:ext uri="{FF2B5EF4-FFF2-40B4-BE49-F238E27FC236}">
                <a16:creationId xmlns:a16="http://schemas.microsoft.com/office/drawing/2014/main" id="{BB483FBD-0B32-4E07-8774-CFBB7FF86BE3}"/>
              </a:ext>
            </a:extLst>
          </p:cNvPr>
          <p:cNvSpPr txBox="1">
            <a:spLocks noChangeArrowheads="1"/>
          </p:cNvSpPr>
          <p:nvPr/>
        </p:nvSpPr>
        <p:spPr>
          <a:xfrm>
            <a:off x="1905000" y="304800"/>
            <a:ext cx="7848600" cy="68494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0" cap="none" spc="0" normalizeH="0" baseline="0" noProof="0" dirty="0">
                <a:ln>
                  <a:noFill/>
                </a:ln>
                <a:solidFill>
                  <a:srgbClr val="000000"/>
                </a:solidFill>
                <a:effectLst/>
                <a:uLnTx/>
                <a:uFillTx/>
                <a:latin typeface="Trebuchet MS" panose="020B0603020202020204" pitchFamily="34" charset="0"/>
              </a:rPr>
              <a:t>Maximizing</a:t>
            </a:r>
            <a:r>
              <a:rPr kumimoji="0" lang="en-US" altLang="en-US" sz="3600" b="1" i="0" u="none" strike="noStrike" kern="0" cap="none" spc="0" normalizeH="0" baseline="0" noProof="0" dirty="0">
                <a:ln>
                  <a:noFill/>
                </a:ln>
                <a:solidFill>
                  <a:srgbClr val="000000"/>
                </a:solidFill>
                <a:effectLst/>
                <a:uLnTx/>
                <a:uFillTx/>
                <a:latin typeface="Trebuchet MS" panose="020B0603020202020204" pitchFamily="34" charset="0"/>
              </a:rPr>
              <a:t> Valuation - Products</a:t>
            </a:r>
          </a:p>
        </p:txBody>
      </p:sp>
      <p:grpSp>
        <p:nvGrpSpPr>
          <p:cNvPr id="12" name="Group 11">
            <a:extLst>
              <a:ext uri="{FF2B5EF4-FFF2-40B4-BE49-F238E27FC236}">
                <a16:creationId xmlns:a16="http://schemas.microsoft.com/office/drawing/2014/main" id="{FC86B7D7-083E-440E-85E9-6FB7FD1760A2}"/>
              </a:ext>
            </a:extLst>
          </p:cNvPr>
          <p:cNvGrpSpPr/>
          <p:nvPr/>
        </p:nvGrpSpPr>
        <p:grpSpPr>
          <a:xfrm>
            <a:off x="2565400" y="3124200"/>
            <a:ext cx="8597900" cy="2209800"/>
            <a:chOff x="2565400" y="3352800"/>
            <a:chExt cx="8597900" cy="2209800"/>
          </a:xfrm>
        </p:grpSpPr>
        <p:graphicFrame>
          <p:nvGraphicFramePr>
            <p:cNvPr id="6" name="Diagram 5">
              <a:extLst>
                <a:ext uri="{FF2B5EF4-FFF2-40B4-BE49-F238E27FC236}">
                  <a16:creationId xmlns:a16="http://schemas.microsoft.com/office/drawing/2014/main" id="{3B2C9732-B176-411D-9823-91B87120A02A}"/>
                </a:ext>
              </a:extLst>
            </p:cNvPr>
            <p:cNvGraphicFramePr/>
            <p:nvPr>
              <p:extLst>
                <p:ext uri="{D42A27DB-BD31-4B8C-83A1-F6EECF244321}">
                  <p14:modId xmlns:p14="http://schemas.microsoft.com/office/powerpoint/2010/main" val="3971843408"/>
                </p:ext>
              </p:extLst>
            </p:nvPr>
          </p:nvGraphicFramePr>
          <p:xfrm>
            <a:off x="2565400" y="3352800"/>
            <a:ext cx="8597900" cy="2209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TextBox 8">
              <a:extLst>
                <a:ext uri="{FF2B5EF4-FFF2-40B4-BE49-F238E27FC236}">
                  <a16:creationId xmlns:a16="http://schemas.microsoft.com/office/drawing/2014/main" id="{A5131813-44EB-4B87-AFA0-0FA69C93ED1C}"/>
                </a:ext>
              </a:extLst>
            </p:cNvPr>
            <p:cNvSpPr txBox="1"/>
            <p:nvPr/>
          </p:nvSpPr>
          <p:spPr>
            <a:xfrm>
              <a:off x="3048000" y="5105399"/>
              <a:ext cx="685800" cy="276999"/>
            </a:xfrm>
            <a:prstGeom prst="rect">
              <a:avLst/>
            </a:prstGeom>
            <a:noFill/>
          </p:spPr>
          <p:txBody>
            <a:bodyPr wrap="square" rtlCol="0">
              <a:spAutoFit/>
            </a:bodyPr>
            <a:lstStyle/>
            <a:p>
              <a:pPr algn="ctr"/>
              <a:r>
                <a:rPr lang="af-ZA" sz="1200" i="1" dirty="0">
                  <a:latin typeface="Trebuchet MS" panose="020B0603020202020204" pitchFamily="34" charset="0"/>
                </a:rPr>
                <a:t>Low</a:t>
              </a:r>
              <a:endParaRPr lang="en-US" sz="1200" i="1" dirty="0">
                <a:latin typeface="Trebuchet MS" panose="020B0603020202020204" pitchFamily="34" charset="0"/>
              </a:endParaRPr>
            </a:p>
          </p:txBody>
        </p:sp>
        <p:sp>
          <p:nvSpPr>
            <p:cNvPr id="10" name="TextBox 9">
              <a:extLst>
                <a:ext uri="{FF2B5EF4-FFF2-40B4-BE49-F238E27FC236}">
                  <a16:creationId xmlns:a16="http://schemas.microsoft.com/office/drawing/2014/main" id="{0B776F9F-A461-47D1-A8B3-43C342792694}"/>
                </a:ext>
              </a:extLst>
            </p:cNvPr>
            <p:cNvSpPr txBox="1"/>
            <p:nvPr/>
          </p:nvSpPr>
          <p:spPr>
            <a:xfrm>
              <a:off x="8686800" y="5105399"/>
              <a:ext cx="685800" cy="276999"/>
            </a:xfrm>
            <a:prstGeom prst="rect">
              <a:avLst/>
            </a:prstGeom>
            <a:noFill/>
          </p:spPr>
          <p:txBody>
            <a:bodyPr wrap="square" rtlCol="0">
              <a:spAutoFit/>
            </a:bodyPr>
            <a:lstStyle/>
            <a:p>
              <a:pPr algn="ctr"/>
              <a:r>
                <a:rPr lang="af-ZA" sz="1200" i="1" dirty="0">
                  <a:latin typeface="Trebuchet MS" panose="020B0603020202020204" pitchFamily="34" charset="0"/>
                </a:rPr>
                <a:t>High</a:t>
              </a:r>
              <a:endParaRPr lang="en-US" sz="1200" i="1" dirty="0">
                <a:latin typeface="Trebuchet MS" panose="020B0603020202020204" pitchFamily="34" charset="0"/>
              </a:endParaRPr>
            </a:p>
          </p:txBody>
        </p:sp>
        <p:sp>
          <p:nvSpPr>
            <p:cNvPr id="11" name="TextBox 10">
              <a:extLst>
                <a:ext uri="{FF2B5EF4-FFF2-40B4-BE49-F238E27FC236}">
                  <a16:creationId xmlns:a16="http://schemas.microsoft.com/office/drawing/2014/main" id="{AF2DC55D-0DE9-4229-BD77-CFC0B7209EAE}"/>
                </a:ext>
              </a:extLst>
            </p:cNvPr>
            <p:cNvSpPr txBox="1"/>
            <p:nvPr/>
          </p:nvSpPr>
          <p:spPr>
            <a:xfrm>
              <a:off x="5334000" y="5059232"/>
              <a:ext cx="1752600" cy="369332"/>
            </a:xfrm>
            <a:prstGeom prst="rect">
              <a:avLst/>
            </a:prstGeom>
            <a:noFill/>
          </p:spPr>
          <p:txBody>
            <a:bodyPr wrap="square" rtlCol="0">
              <a:spAutoFit/>
            </a:bodyPr>
            <a:lstStyle/>
            <a:p>
              <a:pPr algn="ctr"/>
              <a:r>
                <a:rPr lang="af-ZA" b="1" dirty="0">
                  <a:latin typeface="Trebuchet MS" panose="020B0603020202020204" pitchFamily="34" charset="0"/>
                </a:rPr>
                <a:t>VNB Margin*</a:t>
              </a:r>
              <a:endParaRPr lang="en-US" b="1" dirty="0">
                <a:latin typeface="Trebuchet MS" panose="020B0603020202020204" pitchFamily="34" charset="0"/>
              </a:endParaRPr>
            </a:p>
          </p:txBody>
        </p:sp>
      </p:grpSp>
      <p:sp>
        <p:nvSpPr>
          <p:cNvPr id="13" name="TextBox 12">
            <a:extLst>
              <a:ext uri="{FF2B5EF4-FFF2-40B4-BE49-F238E27FC236}">
                <a16:creationId xmlns:a16="http://schemas.microsoft.com/office/drawing/2014/main" id="{A3A1F699-FE7E-4ED2-B3A1-743F43834E80}"/>
              </a:ext>
            </a:extLst>
          </p:cNvPr>
          <p:cNvSpPr txBox="1"/>
          <p:nvPr/>
        </p:nvSpPr>
        <p:spPr>
          <a:xfrm>
            <a:off x="7162800" y="5436513"/>
            <a:ext cx="4114800" cy="430887"/>
          </a:xfrm>
          <a:prstGeom prst="rect">
            <a:avLst/>
          </a:prstGeom>
          <a:noFill/>
        </p:spPr>
        <p:txBody>
          <a:bodyPr wrap="square" rtlCol="0">
            <a:spAutoFit/>
          </a:bodyPr>
          <a:lstStyle/>
          <a:p>
            <a:r>
              <a:rPr lang="af-ZA" sz="1100" dirty="0">
                <a:latin typeface="Trebuchet MS" panose="020B0603020202020204" pitchFamily="34" charset="0"/>
              </a:rPr>
              <a:t>*the graph only shows a generic trend and may change across products and companies</a:t>
            </a:r>
            <a:endParaRPr lang="en-US" sz="1100" dirty="0">
              <a:latin typeface="Trebuchet MS" panose="020B0603020202020204" pitchFamily="34" charset="0"/>
            </a:endParaRPr>
          </a:p>
        </p:txBody>
      </p:sp>
    </p:spTree>
    <p:extLst>
      <p:ext uri="{BB962C8B-B14F-4D97-AF65-F5344CB8AC3E}">
        <p14:creationId xmlns:p14="http://schemas.microsoft.com/office/powerpoint/2010/main" val="1423469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05000" y="1066800"/>
            <a:ext cx="8787401" cy="5105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Protection (Key risks: Mortality</a:t>
            </a:r>
            <a:r>
              <a:rPr lang="en-US" altLang="en-US" sz="2400" kern="0" dirty="0">
                <a:solidFill>
                  <a:srgbClr val="000000"/>
                </a:solidFill>
                <a:latin typeface="Trebuchet MS" panose="020B0603020202020204" pitchFamily="34" charset="0"/>
              </a:rPr>
              <a:t> and</a:t>
            </a: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 Morbidity)</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Strong underwriting</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Customer segmentation</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Optimized reinsurance</a:t>
            </a: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Non Par Savings (Key risk: Interest rate guarantees)</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Interest rate risk management (</a:t>
            </a:r>
            <a:r>
              <a:rPr kumimoji="0" lang="en-US" altLang="en-US" sz="2000" b="0" i="0" u="none" strike="noStrike" kern="0" cap="none" spc="0" normalizeH="0" baseline="0" noProof="0" dirty="0" err="1">
                <a:ln>
                  <a:noFill/>
                </a:ln>
                <a:solidFill>
                  <a:srgbClr val="000000"/>
                </a:solidFill>
                <a:effectLst/>
                <a:uLnTx/>
                <a:uFillTx/>
                <a:latin typeface="Trebuchet MS" panose="020B0603020202020204" pitchFamily="34" charset="0"/>
              </a:rPr>
              <a:t>eg.</a:t>
            </a: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 FRA)</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lang="en-US" altLang="en-US" sz="2000" kern="0" dirty="0">
                <a:solidFill>
                  <a:srgbClr val="000000"/>
                </a:solidFill>
                <a:latin typeface="Trebuchet MS" panose="020B0603020202020204" pitchFamily="34" charset="0"/>
              </a:rPr>
              <a:t>Lapse management</a:t>
            </a: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Optimize ticket size, PT and PPT sold</a:t>
            </a: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Annuities (Key risk: Long term guarantees)</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Matching assets</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Agile repricing</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a:extLst>
              <a:ext uri="{FF2B5EF4-FFF2-40B4-BE49-F238E27FC236}">
                <a16:creationId xmlns:a16="http://schemas.microsoft.com/office/drawing/2014/main" id="{5E4A309F-01B1-4D9A-B36B-0396B1997601}"/>
              </a:ext>
            </a:extLst>
          </p:cNvPr>
          <p:cNvSpPr txBox="1">
            <a:spLocks noChangeArrowheads="1"/>
          </p:cNvSpPr>
          <p:nvPr/>
        </p:nvSpPr>
        <p:spPr>
          <a:xfrm>
            <a:off x="1904999" y="305660"/>
            <a:ext cx="8787401" cy="68494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rPr>
              <a:t>Maximizing Valuation - </a:t>
            </a:r>
            <a:r>
              <a:rPr kumimoji="0" lang="en-US" altLang="en-US" sz="3200" b="1" i="0" strike="noStrike" kern="0" cap="none" spc="0" normalizeH="0" baseline="0" noProof="0" dirty="0">
                <a:ln>
                  <a:noFill/>
                </a:ln>
                <a:solidFill>
                  <a:srgbClr val="000000"/>
                </a:solidFill>
                <a:effectLst/>
                <a:uLnTx/>
                <a:uFillTx/>
                <a:latin typeface="Trebuchet MS" panose="020B0603020202020204" pitchFamily="34" charset="0"/>
              </a:rPr>
              <a:t>Addressing Key Risks</a:t>
            </a:r>
            <a:endPar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ndParaRPr>
          </a:p>
        </p:txBody>
      </p:sp>
    </p:spTree>
    <p:extLst>
      <p:ext uri="{BB962C8B-B14F-4D97-AF65-F5344CB8AC3E}">
        <p14:creationId xmlns:p14="http://schemas.microsoft.com/office/powerpoint/2010/main" val="2960566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05000" y="1066800"/>
            <a:ext cx="8787401" cy="4800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Maintain balanced LOB mix</a:t>
            </a: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Risk management</a:t>
            </a: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Natural diversification</a:t>
            </a: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lang="en-US" altLang="en-US" sz="2400" kern="0" dirty="0">
                <a:solidFill>
                  <a:srgbClr val="000000"/>
                </a:solidFill>
                <a:latin typeface="Trebuchet MS" panose="020B0603020202020204" pitchFamily="34" charset="0"/>
              </a:rPr>
              <a:t>Competition strategy</a:t>
            </a: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ndParaRP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Innovation</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More attractive products and product features</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Identifying unaddressed customer needs in  in the market</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a:extLst>
              <a:ext uri="{FF2B5EF4-FFF2-40B4-BE49-F238E27FC236}">
                <a16:creationId xmlns:a16="http://schemas.microsoft.com/office/drawing/2014/main" id="{92F3EC56-52A3-43CE-80D2-5D9BA269CFE4}"/>
              </a:ext>
            </a:extLst>
          </p:cNvPr>
          <p:cNvSpPr txBox="1">
            <a:spLocks noChangeArrowheads="1"/>
          </p:cNvSpPr>
          <p:nvPr/>
        </p:nvSpPr>
        <p:spPr>
          <a:xfrm>
            <a:off x="1905000" y="305660"/>
            <a:ext cx="8915400" cy="68494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rPr>
              <a:t>Maximizing Valuation – Product Management</a:t>
            </a:r>
          </a:p>
        </p:txBody>
      </p:sp>
    </p:spTree>
    <p:extLst>
      <p:ext uri="{BB962C8B-B14F-4D97-AF65-F5344CB8AC3E}">
        <p14:creationId xmlns:p14="http://schemas.microsoft.com/office/powerpoint/2010/main" val="2294014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05000" y="1066800"/>
            <a:ext cx="8787401" cy="4800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Explore new channels</a:t>
            </a:r>
          </a:p>
          <a:p>
            <a:pPr marL="857250" lvl="1" indent="-342900">
              <a:buFont typeface="Arial" panose="020B0604020202020204" pitchFamily="34" charset="0"/>
              <a:buChar char="•"/>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Direct Sales (reduced external dependance, more control) </a:t>
            </a:r>
          </a:p>
          <a:p>
            <a:pPr marL="857250" lvl="1" indent="-342900">
              <a:buFont typeface="Arial" panose="020B0604020202020204" pitchFamily="34" charset="0"/>
              <a:buChar char="•"/>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Online (in-house and through partners, potential cost savings)</a:t>
            </a:r>
          </a:p>
          <a:p>
            <a:pPr marL="857250" lvl="1" indent="-342900">
              <a:buFont typeface="Arial" panose="020B0604020202020204" pitchFamily="34" charset="0"/>
              <a:buChar char="•"/>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CAB (reduced dependence on other channels, topline growth)</a:t>
            </a:r>
          </a:p>
          <a:p>
            <a:pPr marL="514350" marR="0" lvl="1" indent="0" algn="l" defTabSz="914400" rtl="0" eaLnBrk="0" fontAlgn="base" latinLnBrk="0" hangingPunct="0">
              <a:lnSpc>
                <a:spcPct val="100000"/>
              </a:lnSpc>
              <a:spcBef>
                <a:spcPct val="20000"/>
              </a:spcBef>
              <a:spcAft>
                <a:spcPct val="0"/>
              </a:spcAft>
              <a:buClrTx/>
              <a:buSzTx/>
              <a:buNone/>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Drive growth in existing channels (Banca, Tied Agency)</a:t>
            </a:r>
          </a:p>
          <a:p>
            <a:pPr marL="3429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ndParaRP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Explore innovation &amp; tie-ups</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tie-ups with fintech startups </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CC companies, telecom carriers</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scalable rural/group solutions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a:extLst>
              <a:ext uri="{FF2B5EF4-FFF2-40B4-BE49-F238E27FC236}">
                <a16:creationId xmlns:a16="http://schemas.microsoft.com/office/drawing/2014/main" id="{3EC9F176-46E9-43F4-9941-D61B83FFD18E}"/>
              </a:ext>
            </a:extLst>
          </p:cNvPr>
          <p:cNvSpPr txBox="1">
            <a:spLocks noChangeArrowheads="1"/>
          </p:cNvSpPr>
          <p:nvPr/>
        </p:nvSpPr>
        <p:spPr>
          <a:xfrm>
            <a:off x="1904999" y="305660"/>
            <a:ext cx="8787401" cy="68494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0" cap="none" spc="0" normalizeH="0" baseline="0" noProof="0" dirty="0">
                <a:ln>
                  <a:noFill/>
                </a:ln>
                <a:solidFill>
                  <a:srgbClr val="000000"/>
                </a:solidFill>
                <a:effectLst/>
                <a:uLnTx/>
                <a:uFillTx/>
                <a:latin typeface="Trebuchet MS" panose="020B0603020202020204" pitchFamily="34" charset="0"/>
              </a:rPr>
              <a:t>Maximizing</a:t>
            </a:r>
            <a:r>
              <a:rPr kumimoji="0" lang="en-US" altLang="en-US" sz="3600" b="1" i="0" u="none" strike="noStrike" kern="0" cap="none" spc="0" normalizeH="0" baseline="0" noProof="0" dirty="0">
                <a:ln>
                  <a:noFill/>
                </a:ln>
                <a:solidFill>
                  <a:srgbClr val="000000"/>
                </a:solidFill>
                <a:effectLst/>
                <a:uLnTx/>
                <a:uFillTx/>
                <a:latin typeface="Trebuchet MS" panose="020B0603020202020204" pitchFamily="34" charset="0"/>
              </a:rPr>
              <a:t> Valuation – Topline Growth</a:t>
            </a:r>
          </a:p>
        </p:txBody>
      </p:sp>
    </p:spTree>
    <p:extLst>
      <p:ext uri="{BB962C8B-B14F-4D97-AF65-F5344CB8AC3E}">
        <p14:creationId xmlns:p14="http://schemas.microsoft.com/office/powerpoint/2010/main" val="13695811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05000" y="1066800"/>
            <a:ext cx="8787401" cy="4800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Focused efforts to improve channel productivity</a:t>
            </a: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marL="857250" lvl="1" indent="-342900">
              <a:buFont typeface="Arial" panose="020B0604020202020204" pitchFamily="34" charset="0"/>
              <a:buChar char="•"/>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Control agency retention and turnovers</a:t>
            </a:r>
          </a:p>
          <a:p>
            <a:pPr marL="857250" lvl="1" indent="-342900">
              <a:buFont typeface="Arial" panose="020B0604020202020204" pitchFamily="34" charset="0"/>
              <a:buChar char="•"/>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Link compensation to persistency</a:t>
            </a:r>
          </a:p>
          <a:p>
            <a:pPr marL="857250" lvl="1" indent="-342900">
              <a:buFont typeface="Arial" panose="020B0604020202020204" pitchFamily="34" charset="0"/>
              <a:buChar char="•"/>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Technological upgradation to aid efficiency</a:t>
            </a:r>
          </a:p>
          <a:p>
            <a:pPr marL="857250" lvl="1" indent="-342900">
              <a:buFont typeface="Arial" panose="020B0604020202020204" pitchFamily="34" charset="0"/>
              <a:buChar char="•"/>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Tight control of expenses</a:t>
            </a: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ndParaRPr>
          </a:p>
          <a:p>
            <a:pPr marL="342900" marR="0" lvl="0" indent="-2286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ndParaRP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Improve mortality and persistency</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reminders, repeated demonstration of value to customer</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ease of renewal premium collection</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targeted persistency efforts to improve value</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better underwriting to improve mortality experience</a:t>
            </a:r>
          </a:p>
          <a:p>
            <a:pPr marL="514350" marR="0" lvl="1" indent="0" algn="l" defTabSz="914400" rtl="0" eaLnBrk="0" fontAlgn="base" latinLnBrk="0" hangingPunct="0">
              <a:lnSpc>
                <a:spcPct val="100000"/>
              </a:lnSpc>
              <a:spcBef>
                <a:spcPct val="20000"/>
              </a:spcBef>
              <a:spcAft>
                <a:spcPct val="0"/>
              </a:spcAft>
              <a:buClrTx/>
              <a:buSzTx/>
              <a:buFontTx/>
              <a:buNone/>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a:extLst>
              <a:ext uri="{FF2B5EF4-FFF2-40B4-BE49-F238E27FC236}">
                <a16:creationId xmlns:a16="http://schemas.microsoft.com/office/drawing/2014/main" id="{E98B0EAD-8DA7-4818-88AF-1E71552C7E65}"/>
              </a:ext>
            </a:extLst>
          </p:cNvPr>
          <p:cNvSpPr txBox="1">
            <a:spLocks noChangeArrowheads="1"/>
          </p:cNvSpPr>
          <p:nvPr/>
        </p:nvSpPr>
        <p:spPr>
          <a:xfrm>
            <a:off x="1904999" y="305660"/>
            <a:ext cx="8787401" cy="68494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rPr>
              <a:t>Maximizing Valuation - </a:t>
            </a:r>
            <a:r>
              <a:rPr kumimoji="0" lang="en-US" altLang="en-US" sz="3200" b="1" i="0" strike="noStrike" kern="0" cap="none" spc="0" normalizeH="0" baseline="0" noProof="0" dirty="0">
                <a:ln>
                  <a:noFill/>
                </a:ln>
                <a:solidFill>
                  <a:srgbClr val="000000"/>
                </a:solidFill>
                <a:effectLst/>
                <a:uLnTx/>
                <a:uFillTx/>
                <a:latin typeface="Trebuchet MS" panose="020B0603020202020204" pitchFamily="34" charset="0"/>
              </a:rPr>
              <a:t>Efficiency and Quality of Channels</a:t>
            </a:r>
            <a:endPar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ndParaRPr>
          </a:p>
        </p:txBody>
      </p:sp>
    </p:spTree>
    <p:extLst>
      <p:ext uri="{BB962C8B-B14F-4D97-AF65-F5344CB8AC3E}">
        <p14:creationId xmlns:p14="http://schemas.microsoft.com/office/powerpoint/2010/main" val="4223885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905000" y="1066800"/>
            <a:ext cx="8787401" cy="4800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Similar to Products, </a:t>
            </a:r>
            <a:r>
              <a:rPr lang="en-US" altLang="en-US" sz="2400" kern="0" dirty="0">
                <a:solidFill>
                  <a:srgbClr val="000000"/>
                </a:solidFill>
                <a:latin typeface="Trebuchet MS" panose="020B0603020202020204" pitchFamily="34" charset="0"/>
              </a:rPr>
              <a:t>maintain LOB flexibility</a:t>
            </a:r>
          </a:p>
          <a:p>
            <a:pPr lvl="1" indent="-228600">
              <a:buFontTx/>
              <a:buChar char="•"/>
              <a:defRPr/>
            </a:pPr>
            <a:r>
              <a:rPr lang="en-US" altLang="en-US" sz="2000" kern="0" dirty="0">
                <a:solidFill>
                  <a:srgbClr val="000000"/>
                </a:solidFill>
                <a:latin typeface="Trebuchet MS" panose="020B0603020202020204" pitchFamily="34" charset="0"/>
              </a:rPr>
              <a:t>reduced volatility in profits</a:t>
            </a:r>
          </a:p>
          <a:p>
            <a:pPr lvl="1" indent="-228600">
              <a:buFontTx/>
              <a:buChar char="•"/>
              <a:defRPr/>
            </a:pPr>
            <a:r>
              <a:rPr lang="en-US" altLang="en-US" sz="2000" kern="0" dirty="0">
                <a:solidFill>
                  <a:srgbClr val="000000"/>
                </a:solidFill>
                <a:latin typeface="Trebuchet MS" panose="020B0603020202020204" pitchFamily="34" charset="0"/>
              </a:rPr>
              <a:t>l</a:t>
            </a:r>
            <a:r>
              <a:rPr kumimoji="0" lang="en-US" altLang="en-US" sz="2000" b="0" i="0" u="none" strike="noStrike" kern="0" cap="none" spc="0" normalizeH="0" baseline="0" noProof="0" dirty="0" err="1">
                <a:ln>
                  <a:noFill/>
                </a:ln>
                <a:solidFill>
                  <a:srgbClr val="000000"/>
                </a:solidFill>
                <a:effectLst/>
                <a:uLnTx/>
                <a:uFillTx/>
                <a:latin typeface="Trebuchet MS" panose="020B0603020202020204" pitchFamily="34" charset="0"/>
              </a:rPr>
              <a:t>ower</a:t>
            </a: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 dependence </a:t>
            </a:r>
            <a:r>
              <a:rPr lang="en-US" altLang="en-US" sz="2000" kern="0" dirty="0">
                <a:solidFill>
                  <a:srgbClr val="000000"/>
                </a:solidFill>
                <a:latin typeface="Trebuchet MS" panose="020B0603020202020204" pitchFamily="34" charset="0"/>
              </a:rPr>
              <a:t>on channel improving negotiation power</a:t>
            </a:r>
          </a:p>
          <a:p>
            <a:pPr lvl="1" indent="-228600">
              <a:buFontTx/>
              <a:buChar char="•"/>
              <a:defRPr/>
            </a:pPr>
            <a:r>
              <a:rPr lang="en-US" altLang="en-US" sz="2000" kern="0" dirty="0">
                <a:solidFill>
                  <a:srgbClr val="000000"/>
                </a:solidFill>
                <a:latin typeface="Trebuchet MS" panose="020B0603020202020204" pitchFamily="34" charset="0"/>
              </a:rPr>
              <a:t>reduces cyclicality/seasonality</a:t>
            </a: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marL="342900" marR="0" lvl="0" indent="-228600" algn="l" defTabSz="914400" rtl="0" eaLnBrk="0" fontAlgn="base" latinLnBrk="0" hangingPunct="0">
              <a:lnSpc>
                <a:spcPct val="100000"/>
              </a:lnSpc>
              <a:spcBef>
                <a:spcPct val="20000"/>
              </a:spcBef>
              <a:spcAft>
                <a:spcPct val="0"/>
              </a:spcAft>
              <a:buClrTx/>
              <a:buSzTx/>
              <a:buFontTx/>
              <a:buChar char="•"/>
              <a:tabLst/>
              <a:defRPr/>
            </a:pPr>
            <a:endParaRPr lang="en-US" altLang="en-US" sz="2400" kern="0" dirty="0">
              <a:solidFill>
                <a:srgbClr val="000000"/>
              </a:solidFill>
              <a:latin typeface="Trebuchet MS" panose="020B0603020202020204" pitchFamily="34" charset="0"/>
            </a:endParaRPr>
          </a:p>
          <a:p>
            <a:pPr marL="342900" marR="0" lvl="0"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Long term sustainable sales practices</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selling as per needs</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zero tolerance to mis-selling</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trained sales force capable of guiding customers</a:t>
            </a:r>
          </a:p>
          <a:p>
            <a:pPr marL="742950" marR="0" lvl="1"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quick and convenient onboarding</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2">
            <a:extLst>
              <a:ext uri="{FF2B5EF4-FFF2-40B4-BE49-F238E27FC236}">
                <a16:creationId xmlns:a16="http://schemas.microsoft.com/office/drawing/2014/main" id="{C0B1BA16-F711-4447-9B30-FEB05F7E6AE3}"/>
              </a:ext>
            </a:extLst>
          </p:cNvPr>
          <p:cNvSpPr txBox="1">
            <a:spLocks noChangeArrowheads="1"/>
          </p:cNvSpPr>
          <p:nvPr/>
        </p:nvSpPr>
        <p:spPr>
          <a:xfrm>
            <a:off x="1905000" y="305660"/>
            <a:ext cx="8915400" cy="68494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rPr>
              <a:t>Maximizing Valuation - </a:t>
            </a:r>
            <a:r>
              <a:rPr kumimoji="0" lang="en-US" altLang="en-US" sz="3200" b="1" i="0" strike="noStrike" kern="0" cap="none" spc="0" normalizeH="0" baseline="0" noProof="0" dirty="0">
                <a:ln>
                  <a:noFill/>
                </a:ln>
                <a:solidFill>
                  <a:srgbClr val="000000"/>
                </a:solidFill>
                <a:effectLst/>
                <a:uLnTx/>
                <a:uFillTx/>
                <a:latin typeface="Trebuchet MS" panose="020B0603020202020204" pitchFamily="34" charset="0"/>
              </a:rPr>
              <a:t>Channel management</a:t>
            </a:r>
            <a:endParaRPr kumimoji="0" lang="en-US" altLang="en-US" sz="3200" b="1" i="0" u="none" strike="noStrike" kern="0" cap="none" spc="0" normalizeH="0" baseline="0" noProof="0" dirty="0">
              <a:ln>
                <a:noFill/>
              </a:ln>
              <a:solidFill>
                <a:srgbClr val="000000"/>
              </a:solidFill>
              <a:effectLst/>
              <a:uLnTx/>
              <a:uFillTx/>
              <a:latin typeface="Trebuchet MS" panose="020B0603020202020204" pitchFamily="34" charset="0"/>
            </a:endParaRPr>
          </a:p>
        </p:txBody>
      </p:sp>
    </p:spTree>
    <p:extLst>
      <p:ext uri="{BB962C8B-B14F-4D97-AF65-F5344CB8AC3E}">
        <p14:creationId xmlns:p14="http://schemas.microsoft.com/office/powerpoint/2010/main" val="3734501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3">
            <a:extLst>
              <a:ext uri="{FF2B5EF4-FFF2-40B4-BE49-F238E27FC236}">
                <a16:creationId xmlns:a16="http://schemas.microsoft.com/office/drawing/2014/main" id="{6C20D8C3-F1FA-4C70-98A8-9121F428A971}"/>
              </a:ext>
            </a:extLst>
          </p:cNvPr>
          <p:cNvSpPr txBox="1">
            <a:spLocks noChangeArrowheads="1"/>
          </p:cNvSpPr>
          <p:nvPr/>
        </p:nvSpPr>
        <p:spPr>
          <a:xfrm>
            <a:off x="1905000" y="1066800"/>
            <a:ext cx="8787401" cy="53578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Improve brand trust and brand value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transparent dealings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adequate disclosures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data protection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rPr>
              <a:t>advertisement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Advanced business analytics and monitoring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Tight expense overheads management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rPr>
              <a:t>Consistent performance and growth YoY</a:t>
            </a:r>
          </a:p>
        </p:txBody>
      </p:sp>
      <p:sp>
        <p:nvSpPr>
          <p:cNvPr id="7" name="Rectangle 2">
            <a:extLst>
              <a:ext uri="{FF2B5EF4-FFF2-40B4-BE49-F238E27FC236}">
                <a16:creationId xmlns:a16="http://schemas.microsoft.com/office/drawing/2014/main" id="{ED27D52B-13D8-4133-8BE1-1DD12ADC60BA}"/>
              </a:ext>
            </a:extLst>
          </p:cNvPr>
          <p:cNvSpPr txBox="1">
            <a:spLocks noChangeArrowheads="1"/>
          </p:cNvSpPr>
          <p:nvPr/>
        </p:nvSpPr>
        <p:spPr>
          <a:xfrm>
            <a:off x="1905000" y="305660"/>
            <a:ext cx="8787400" cy="68494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0" cap="none" spc="0" normalizeH="0" baseline="0" noProof="0" dirty="0">
                <a:ln>
                  <a:noFill/>
                </a:ln>
                <a:solidFill>
                  <a:srgbClr val="000000"/>
                </a:solidFill>
                <a:effectLst/>
                <a:uLnTx/>
                <a:uFillTx/>
                <a:latin typeface="Trebuchet MS" panose="020B0603020202020204" pitchFamily="34" charset="0"/>
              </a:rPr>
              <a:t>Maximizing</a:t>
            </a:r>
            <a:r>
              <a:rPr kumimoji="0" lang="en-US" altLang="en-US" sz="3600" b="1" i="0" u="none" strike="noStrike" kern="0" cap="none" spc="0" normalizeH="0" baseline="0" noProof="0" dirty="0">
                <a:ln>
                  <a:noFill/>
                </a:ln>
                <a:solidFill>
                  <a:srgbClr val="000000"/>
                </a:solidFill>
                <a:effectLst/>
                <a:uLnTx/>
                <a:uFillTx/>
                <a:latin typeface="Trebuchet MS" panose="020B0603020202020204" pitchFamily="34" charset="0"/>
              </a:rPr>
              <a:t> Valuation – Other factors</a:t>
            </a:r>
          </a:p>
        </p:txBody>
      </p:sp>
    </p:spTree>
    <p:extLst>
      <p:ext uri="{BB962C8B-B14F-4D97-AF65-F5344CB8AC3E}">
        <p14:creationId xmlns:p14="http://schemas.microsoft.com/office/powerpoint/2010/main" val="76423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828800" y="463109"/>
            <a:ext cx="7162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itchFamily="34" charset="0"/>
              </a:rPr>
              <a:t>Case Study</a:t>
            </a:r>
          </a:p>
        </p:txBody>
      </p:sp>
      <p:sp>
        <p:nvSpPr>
          <p:cNvPr id="4" name="Rectangle 3"/>
          <p:cNvSpPr txBox="1">
            <a:spLocks noChangeArrowheads="1"/>
          </p:cNvSpPr>
          <p:nvPr/>
        </p:nvSpPr>
        <p:spPr>
          <a:xfrm>
            <a:off x="2057400" y="1371600"/>
            <a:ext cx="8763000" cy="51292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60325" indent="0">
              <a:buNone/>
            </a:pPr>
            <a:r>
              <a:rPr lang="en-IN" sz="2000" dirty="0">
                <a:latin typeface="Trebuchet MS" pitchFamily="34" charset="0"/>
              </a:rPr>
              <a:t>You are an actuary responsible for shareholder reporting in an Indian life insurance company.  You have been internally reporting value of new business (VNB) and embedded value (EV) of your company, developed on a traditional embedded valuation (TEV) framework. </a:t>
            </a:r>
            <a:endParaRPr lang="en-US" sz="2000" dirty="0">
              <a:latin typeface="Trebuchet MS" pitchFamily="34" charset="0"/>
            </a:endParaRPr>
          </a:p>
          <a:p>
            <a:pPr marL="60325" indent="0">
              <a:buNone/>
            </a:pPr>
            <a:endParaRPr lang="en-IN" sz="2000" dirty="0">
              <a:latin typeface="Trebuchet MS" pitchFamily="34" charset="0"/>
            </a:endParaRPr>
          </a:p>
          <a:p>
            <a:pPr marL="60325" indent="0">
              <a:buNone/>
            </a:pPr>
            <a:r>
              <a:rPr lang="en-IN" sz="2000" dirty="0">
                <a:latin typeface="Trebuchet MS" pitchFamily="34" charset="0"/>
              </a:rPr>
              <a:t>Your company has been selling predominantly participating and unit-linked insurance business in the past through mainly tied agency and bancassurance distribution channels.</a:t>
            </a:r>
            <a:endParaRPr lang="en-US" sz="2000" dirty="0">
              <a:latin typeface="Trebuchet MS" pitchFamily="34" charset="0"/>
            </a:endParaRPr>
          </a:p>
          <a:p>
            <a:pPr marL="60325" indent="0">
              <a:buNone/>
            </a:pPr>
            <a:endParaRPr lang="en-IN" sz="2000" dirty="0">
              <a:latin typeface="Trebuchet MS" pitchFamily="34" charset="0"/>
            </a:endParaRPr>
          </a:p>
          <a:p>
            <a:pPr marL="60325" indent="0">
              <a:buNone/>
            </a:pPr>
            <a:r>
              <a:rPr lang="en-IN" sz="2000" dirty="0">
                <a:latin typeface="Trebuchet MS" pitchFamily="34" charset="0"/>
              </a:rPr>
              <a:t>Given the high traded valuations (both in absolute terms and as a multiple of reported EV numbers) attracted by the listed life insurers in India, the promoters of your company are also aiming to launch an initial public offering (IPO) of your company.  However, they have noticed that the valuation framework adopted internally is different from that required for the purpose of IPO.</a:t>
            </a:r>
            <a:endParaRPr lang="en-US" sz="2000" dirty="0">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175261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463109"/>
            <a:ext cx="8229600" cy="6036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itchFamily="34" charset="0"/>
              </a:rPr>
              <a:t>High traded Valuation of Indian Insurers	</a:t>
            </a:r>
            <a:r>
              <a:rPr lang="en-US" altLang="en-US" sz="3200" kern="0" dirty="0">
                <a:solidFill>
                  <a:schemeClr val="tx1"/>
                </a:solidFill>
                <a:latin typeface="Trebuchet MS" pitchFamily="34" charset="0"/>
              </a:rPr>
              <a:t>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p:cNvSpPr txBox="1">
            <a:spLocks noChangeArrowheads="1"/>
          </p:cNvSpPr>
          <p:nvPr/>
        </p:nvSpPr>
        <p:spPr>
          <a:xfrm>
            <a:off x="2819400" y="1295400"/>
            <a:ext cx="8915400" cy="4495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buNone/>
            </a:pPr>
            <a:endParaRPr lang="en-US" altLang="en-US" sz="2000" kern="0" dirty="0">
              <a:latin typeface="Trebuchet MS" pitchFamily="34" charset="0"/>
            </a:endParaRPr>
          </a:p>
        </p:txBody>
      </p:sp>
      <p:sp>
        <p:nvSpPr>
          <p:cNvPr id="7" name="Text Placeholder 6"/>
          <p:cNvSpPr txBox="1">
            <a:spLocks/>
          </p:cNvSpPr>
          <p:nvPr/>
        </p:nvSpPr>
        <p:spPr>
          <a:xfrm>
            <a:off x="2209800" y="1219200"/>
            <a:ext cx="4648200" cy="4724400"/>
          </a:xfrm>
          <a:prstGeom prst="rect">
            <a:avLst/>
          </a:prstGeom>
        </p:spPr>
        <p:txBody>
          <a:bodyPr/>
          <a:lstStyle/>
          <a:p>
            <a:pPr marL="342900" lvl="0" indent="-342900" eaLnBrk="0" fontAlgn="base" hangingPunct="0">
              <a:spcBef>
                <a:spcPct val="20000"/>
              </a:spcBef>
              <a:spcAft>
                <a:spcPct val="0"/>
              </a:spcAft>
              <a:buFont typeface="Arial" pitchFamily="34" charset="0"/>
              <a:buChar char="•"/>
            </a:pPr>
            <a:r>
              <a:rPr lang="en-US" sz="2000" kern="0" dirty="0">
                <a:latin typeface="Trebuchet MS" pitchFamily="34" charset="0"/>
              </a:rPr>
              <a:t>Robust outlook for life insurance companies has found good support of investors</a:t>
            </a:r>
          </a:p>
          <a:p>
            <a:pPr marL="342900" lvl="0" indent="-342900" eaLnBrk="0" fontAlgn="base" hangingPunct="0">
              <a:spcBef>
                <a:spcPct val="20000"/>
              </a:spcBef>
              <a:spcAft>
                <a:spcPct val="0"/>
              </a:spcAft>
              <a:buFont typeface="Arial" pitchFamily="34" charset="0"/>
              <a:buChar char="•"/>
            </a:pPr>
            <a:r>
              <a:rPr lang="en-US" sz="2000" kern="0" dirty="0">
                <a:latin typeface="Trebuchet MS" pitchFamily="34" charset="0"/>
              </a:rPr>
              <a:t>High valuation is mainly driven by :</a:t>
            </a:r>
          </a:p>
          <a:p>
            <a:pPr marL="800100" lvl="1" indent="-342900" eaLnBrk="0" fontAlgn="base" hangingPunct="0">
              <a:spcBef>
                <a:spcPct val="20000"/>
              </a:spcBef>
              <a:spcAft>
                <a:spcPct val="0"/>
              </a:spcAft>
              <a:buFont typeface="Wingdings" pitchFamily="2" charset="2"/>
              <a:buChar char="Ø"/>
            </a:pPr>
            <a:r>
              <a:rPr kumimoji="0" lang="en-US" sz="2000" b="0" i="0" u="none" strike="noStrike" kern="0" cap="none" spc="0" normalizeH="0" noProof="0" dirty="0">
                <a:ln>
                  <a:noFill/>
                </a:ln>
                <a:solidFill>
                  <a:schemeClr val="tx1"/>
                </a:solidFill>
                <a:effectLst/>
                <a:uLnTx/>
                <a:uFillTx/>
                <a:latin typeface="Trebuchet MS" pitchFamily="34" charset="0"/>
                <a:ea typeface="+mn-ea"/>
                <a:cs typeface="+mn-cs"/>
              </a:rPr>
              <a:t>Expectations of good premium growth potential</a:t>
            </a:r>
          </a:p>
          <a:p>
            <a:pPr marL="800100" lvl="1" indent="-342900" eaLnBrk="0" fontAlgn="base" hangingPunct="0">
              <a:spcBef>
                <a:spcPct val="20000"/>
              </a:spcBef>
              <a:spcAft>
                <a:spcPct val="0"/>
              </a:spcAft>
              <a:buFont typeface="Wingdings" pitchFamily="2" charset="2"/>
              <a:buChar char="Ø"/>
            </a:pPr>
            <a:r>
              <a:rPr lang="en-US" sz="2000" kern="0" dirty="0">
                <a:latin typeface="Trebuchet MS" pitchFamily="34" charset="0"/>
              </a:rPr>
              <a:t>Strong outlook for life insurers profitability</a:t>
            </a:r>
            <a:r>
              <a:rPr kumimoji="0" lang="en-US" sz="2000" b="0" i="0" u="none" strike="noStrike" kern="0" cap="none" spc="0" normalizeH="0" noProof="0" dirty="0">
                <a:ln>
                  <a:noFill/>
                </a:ln>
                <a:solidFill>
                  <a:schemeClr val="tx1"/>
                </a:solidFill>
                <a:effectLst/>
                <a:uLnTx/>
                <a:uFillTx/>
                <a:latin typeface="Trebuchet MS" pitchFamily="34" charset="0"/>
                <a:ea typeface="+mn-ea"/>
                <a:cs typeface="+mn-cs"/>
              </a:rPr>
              <a:t> </a:t>
            </a:r>
            <a:endParaRPr lang="en-US" sz="2000" kern="0" dirty="0">
              <a:latin typeface="Trebuchet MS" pitchFamily="34" charset="0"/>
            </a:endParaRPr>
          </a:p>
          <a:p>
            <a:pPr marL="800100" lvl="1" indent="-342900" eaLnBrk="0" fontAlgn="base" hangingPunct="0">
              <a:spcBef>
                <a:spcPct val="20000"/>
              </a:spcBef>
              <a:spcAft>
                <a:spcPct val="0"/>
              </a:spcAft>
              <a:buFont typeface="Wingdings" pitchFamily="2" charset="2"/>
              <a:buChar char="Ø"/>
            </a:pPr>
            <a:r>
              <a:rPr lang="en-US" sz="2000" kern="0" dirty="0">
                <a:latin typeface="Trebuchet MS" pitchFamily="34" charset="0"/>
              </a:rPr>
              <a:t>Lower penetration and rising awareness of life insurance as a protection channel</a:t>
            </a:r>
          </a:p>
          <a:p>
            <a:pPr marL="800100" lvl="1" indent="-342900" eaLnBrk="0" fontAlgn="base" hangingPunct="0">
              <a:spcBef>
                <a:spcPct val="20000"/>
              </a:spcBef>
              <a:spcAft>
                <a:spcPct val="0"/>
              </a:spcAft>
              <a:buFont typeface="Wingdings" pitchFamily="2" charset="2"/>
              <a:buChar char="Ø"/>
            </a:pPr>
            <a:r>
              <a:rPr lang="en-US" sz="2000" kern="0" dirty="0">
                <a:latin typeface="Trebuchet MS" pitchFamily="34" charset="0"/>
              </a:rPr>
              <a:t>Rising traction for high profitable businesses</a:t>
            </a:r>
          </a:p>
          <a:p>
            <a:pPr marL="800100" lvl="1" indent="-342900" eaLnBrk="0" fontAlgn="base" hangingPunct="0">
              <a:spcBef>
                <a:spcPct val="20000"/>
              </a:spcBef>
              <a:spcAft>
                <a:spcPct val="0"/>
              </a:spcAft>
            </a:pPr>
            <a:endParaRPr kumimoji="0" lang="en-US" sz="2000" b="0" i="0" u="none" strike="noStrike" kern="0" cap="none" spc="0" normalizeH="0" noProof="0" dirty="0">
              <a:ln>
                <a:noFill/>
              </a:ln>
              <a:solidFill>
                <a:schemeClr val="tx1"/>
              </a:solidFill>
              <a:effectLst/>
              <a:uLnTx/>
              <a:uFillTx/>
              <a:latin typeface="Trebuchet MS" pitchFamily="34" charset="0"/>
              <a:ea typeface="+mn-ea"/>
              <a:cs typeface="+mn-cs"/>
            </a:endParaRPr>
          </a:p>
          <a:p>
            <a:pPr marL="800100" lvl="1" indent="-342900" eaLnBrk="0" fontAlgn="base" hangingPunct="0">
              <a:spcBef>
                <a:spcPct val="20000"/>
              </a:spcBef>
              <a:spcAft>
                <a:spcPct val="0"/>
              </a:spcAft>
              <a:buFont typeface="Arial" pitchFamily="34" charset="0"/>
              <a:buChar char="•"/>
            </a:pPr>
            <a:endParaRPr kumimoji="0" lang="en-US" sz="2000" b="0" i="0" u="none" strike="noStrike" kern="0" cap="none" spc="0" normalizeH="0" noProof="0" dirty="0">
              <a:ln>
                <a:noFill/>
              </a:ln>
              <a:solidFill>
                <a:schemeClr val="tx1"/>
              </a:solidFill>
              <a:effectLst/>
              <a:uLnTx/>
              <a:uFillTx/>
              <a:latin typeface="Trebuchet MS"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600" b="0" i="0" u="none" strike="noStrike" kern="0" cap="none" spc="0" normalizeH="0" baseline="0" noProof="0" dirty="0">
              <a:ln>
                <a:noFill/>
              </a:ln>
              <a:solidFill>
                <a:schemeClr val="tx1"/>
              </a:solidFill>
              <a:effectLst/>
              <a:uLnTx/>
              <a:uFillTx/>
              <a:latin typeface="Trebuchet MS" pitchFamily="34" charset="0"/>
              <a:ea typeface="+mn-ea"/>
              <a:cs typeface="+mn-cs"/>
            </a:endParaRPr>
          </a:p>
        </p:txBody>
      </p:sp>
      <p:graphicFrame>
        <p:nvGraphicFramePr>
          <p:cNvPr id="8" name="Chart 7"/>
          <p:cNvGraphicFramePr/>
          <p:nvPr/>
        </p:nvGraphicFramePr>
        <p:xfrm>
          <a:off x="7391400" y="1600200"/>
          <a:ext cx="4267200" cy="4038600"/>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p:cNvSpPr txBox="1"/>
          <p:nvPr/>
        </p:nvSpPr>
        <p:spPr>
          <a:xfrm>
            <a:off x="8763000" y="5867400"/>
            <a:ext cx="3124200" cy="276999"/>
          </a:xfrm>
          <a:prstGeom prst="rect">
            <a:avLst/>
          </a:prstGeom>
          <a:noFill/>
        </p:spPr>
        <p:txBody>
          <a:bodyPr wrap="square" rtlCol="0">
            <a:spAutoFit/>
          </a:bodyPr>
          <a:lstStyle/>
          <a:p>
            <a:r>
              <a:rPr lang="en-US" sz="1200" dirty="0">
                <a:latin typeface="Trebuchet MS" pitchFamily="34" charset="0"/>
              </a:rPr>
              <a:t>Source: </a:t>
            </a:r>
            <a:r>
              <a:rPr lang="en-US" sz="1200" dirty="0" err="1">
                <a:latin typeface="Trebuchet MS" pitchFamily="34" charset="0"/>
              </a:rPr>
              <a:t>Milliman</a:t>
            </a:r>
            <a:r>
              <a:rPr lang="en-US" sz="1200" dirty="0">
                <a:latin typeface="Trebuchet MS" pitchFamily="34" charset="0"/>
              </a:rPr>
              <a:t> 2020 Asia EV Report</a:t>
            </a:r>
          </a:p>
        </p:txBody>
      </p:sp>
    </p:spTree>
    <p:extLst>
      <p:ext uri="{BB962C8B-B14F-4D97-AF65-F5344CB8AC3E}">
        <p14:creationId xmlns:p14="http://schemas.microsoft.com/office/powerpoint/2010/main" val="160093935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133600" y="457200"/>
            <a:ext cx="8702154" cy="6036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600" b="1" kern="0" dirty="0">
                <a:solidFill>
                  <a:schemeClr val="tx1"/>
                </a:solidFill>
                <a:latin typeface="Trebuchet MS" pitchFamily="34" charset="0"/>
              </a:rPr>
              <a:t>Structural Growth Drivers in Place</a:t>
            </a:r>
            <a:r>
              <a:rPr lang="en-US" altLang="en-US" sz="3200" b="1" kern="0" dirty="0">
                <a:solidFill>
                  <a:schemeClr val="tx1"/>
                </a:solidFill>
                <a:latin typeface="Trebuchet MS" pitchFamily="34" charset="0"/>
              </a:rPr>
              <a:t>	</a:t>
            </a:r>
            <a:r>
              <a:rPr lang="en-US" altLang="en-US" sz="3200" kern="0" dirty="0">
                <a:solidFill>
                  <a:schemeClr val="tx1"/>
                </a:solidFill>
                <a:latin typeface="Trebuchet MS" pitchFamily="34" charset="0"/>
              </a:rPr>
              <a:t>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p:cNvSpPr txBox="1">
            <a:spLocks noChangeArrowheads="1"/>
          </p:cNvSpPr>
          <p:nvPr/>
        </p:nvSpPr>
        <p:spPr>
          <a:xfrm>
            <a:off x="2819400" y="1295400"/>
            <a:ext cx="89154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buNone/>
            </a:pPr>
            <a:endParaRPr lang="en-US" altLang="en-US" sz="2000" kern="0" dirty="0">
              <a:latin typeface="Trebuchet MS" pitchFamily="34" charset="0"/>
            </a:endParaRPr>
          </a:p>
        </p:txBody>
      </p:sp>
      <p:sp>
        <p:nvSpPr>
          <p:cNvPr id="7" name="Text Placeholder 6"/>
          <p:cNvSpPr txBox="1">
            <a:spLocks/>
          </p:cNvSpPr>
          <p:nvPr/>
        </p:nvSpPr>
        <p:spPr>
          <a:xfrm>
            <a:off x="2286000" y="1371600"/>
            <a:ext cx="8991600" cy="1524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200" b="0" i="0" u="none" strike="noStrike" kern="0" cap="none" spc="0" normalizeH="0" baseline="0" noProof="0" dirty="0">
                <a:ln>
                  <a:noFill/>
                </a:ln>
                <a:solidFill>
                  <a:schemeClr val="tx1"/>
                </a:solidFill>
                <a:effectLst/>
                <a:uLnTx/>
                <a:uFillTx/>
                <a:latin typeface="Trebuchet MS" pitchFamily="34" charset="0"/>
                <a:ea typeface="+mn-ea"/>
                <a:cs typeface="+mn-cs"/>
              </a:rPr>
              <a:t>Favorable demographics ensure</a:t>
            </a:r>
            <a:r>
              <a:rPr kumimoji="0" lang="en-US" sz="2200" b="0" i="0" u="none" strike="noStrike" kern="0" cap="none" spc="0" normalizeH="0" noProof="0" dirty="0">
                <a:ln>
                  <a:noFill/>
                </a:ln>
                <a:solidFill>
                  <a:schemeClr val="tx1"/>
                </a:solidFill>
                <a:effectLst/>
                <a:uLnTx/>
                <a:uFillTx/>
                <a:latin typeface="Trebuchet MS" pitchFamily="34" charset="0"/>
                <a:ea typeface="+mn-ea"/>
                <a:cs typeface="+mn-cs"/>
              </a:rPr>
              <a:t> a long growth runway</a:t>
            </a: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sz="2200" kern="0" dirty="0">
                <a:latin typeface="Trebuchet MS" pitchFamily="34" charset="0"/>
              </a:rPr>
              <a:t>Combination of high share of working population, rapid urbanization, rising focus on financial inclusion to propel growth of Indian Life insurance sector</a:t>
            </a: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2000" b="0" i="0" u="none" strike="noStrike" kern="0" cap="none" spc="0" normalizeH="0" noProof="0" dirty="0">
              <a:ln>
                <a:noFill/>
              </a:ln>
              <a:solidFill>
                <a:schemeClr val="tx1"/>
              </a:solidFill>
              <a:effectLst/>
              <a:uLnTx/>
              <a:uFillTx/>
              <a:latin typeface="Trebuchet MS"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600" b="0" i="0" u="none" strike="noStrike" kern="0" cap="none" spc="0" normalizeH="0" baseline="0" noProof="0" dirty="0">
              <a:ln>
                <a:noFill/>
              </a:ln>
              <a:solidFill>
                <a:schemeClr val="tx1"/>
              </a:solidFill>
              <a:effectLst/>
              <a:uLnTx/>
              <a:uFillTx/>
              <a:latin typeface="Trebuchet MS" pitchFamily="34" charset="0"/>
              <a:ea typeface="+mn-ea"/>
              <a:cs typeface="+mn-cs"/>
            </a:endParaRPr>
          </a:p>
        </p:txBody>
      </p:sp>
      <p:graphicFrame>
        <p:nvGraphicFramePr>
          <p:cNvPr id="10" name="Chart 9"/>
          <p:cNvGraphicFramePr/>
          <p:nvPr/>
        </p:nvGraphicFramePr>
        <p:xfrm>
          <a:off x="2667000" y="3124200"/>
          <a:ext cx="4572000" cy="27432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2" name="Chart 11"/>
          <p:cNvGraphicFramePr/>
          <p:nvPr/>
        </p:nvGraphicFramePr>
        <p:xfrm>
          <a:off x="7315200" y="3124200"/>
          <a:ext cx="4572000" cy="2743200"/>
        </p:xfrm>
        <a:graphic>
          <a:graphicData uri="http://schemas.openxmlformats.org/drawingml/2006/chart">
            <c:chart xmlns:c="http://schemas.openxmlformats.org/drawingml/2006/chart" xmlns:r="http://schemas.openxmlformats.org/officeDocument/2006/relationships" r:id="rId7"/>
          </a:graphicData>
        </a:graphic>
      </p:graphicFrame>
      <p:sp>
        <p:nvSpPr>
          <p:cNvPr id="9" name="TextBox 8"/>
          <p:cNvSpPr txBox="1"/>
          <p:nvPr/>
        </p:nvSpPr>
        <p:spPr>
          <a:xfrm>
            <a:off x="2895600" y="6019800"/>
            <a:ext cx="3124200" cy="276999"/>
          </a:xfrm>
          <a:prstGeom prst="rect">
            <a:avLst/>
          </a:prstGeom>
          <a:noFill/>
        </p:spPr>
        <p:txBody>
          <a:bodyPr wrap="square" rtlCol="0">
            <a:spAutoFit/>
          </a:bodyPr>
          <a:lstStyle/>
          <a:p>
            <a:r>
              <a:rPr lang="en-US" sz="1200" dirty="0">
                <a:latin typeface="Trebuchet MS" pitchFamily="34" charset="0"/>
              </a:rPr>
              <a:t>Source: International Monetary Fund</a:t>
            </a:r>
          </a:p>
        </p:txBody>
      </p:sp>
      <p:sp>
        <p:nvSpPr>
          <p:cNvPr id="11" name="TextBox 10"/>
          <p:cNvSpPr txBox="1"/>
          <p:nvPr/>
        </p:nvSpPr>
        <p:spPr>
          <a:xfrm>
            <a:off x="7543800" y="6019800"/>
            <a:ext cx="3124200" cy="276999"/>
          </a:xfrm>
          <a:prstGeom prst="rect">
            <a:avLst/>
          </a:prstGeom>
          <a:noFill/>
        </p:spPr>
        <p:txBody>
          <a:bodyPr wrap="square" rtlCol="0">
            <a:spAutoFit/>
          </a:bodyPr>
          <a:lstStyle/>
          <a:p>
            <a:r>
              <a:rPr lang="en-US" sz="1200" dirty="0">
                <a:latin typeface="Trebuchet MS" pitchFamily="34" charset="0"/>
              </a:rPr>
              <a:t>Source: Swiss Re sigma No.3/2021</a:t>
            </a:r>
          </a:p>
        </p:txBody>
      </p:sp>
    </p:spTree>
    <p:extLst>
      <p:ext uri="{BB962C8B-B14F-4D97-AF65-F5344CB8AC3E}">
        <p14:creationId xmlns:p14="http://schemas.microsoft.com/office/powerpoint/2010/main" val="160093935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463109"/>
            <a:ext cx="8915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600" b="1" kern="0" dirty="0">
                <a:solidFill>
                  <a:schemeClr val="tx1"/>
                </a:solidFill>
                <a:latin typeface="Trebuchet MS" pitchFamily="34" charset="0"/>
              </a:rPr>
              <a:t>Significant Under Penetration versus other Markets</a:t>
            </a:r>
            <a:r>
              <a:rPr lang="en-US" altLang="en-US" sz="3200" b="1" kern="0" dirty="0">
                <a:solidFill>
                  <a:schemeClr val="tx1"/>
                </a:solidFill>
                <a:latin typeface="Trebuchet MS" pitchFamily="34" charset="0"/>
              </a:rPr>
              <a:t>	</a:t>
            </a:r>
            <a:r>
              <a:rPr lang="en-US" altLang="en-US" sz="3200" kern="0" dirty="0">
                <a:solidFill>
                  <a:schemeClr val="tx1"/>
                </a:solidFill>
                <a:latin typeface="Trebuchet MS" pitchFamily="34" charset="0"/>
              </a:rPr>
              <a:t>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p:cNvSpPr txBox="1">
            <a:spLocks noChangeArrowheads="1"/>
          </p:cNvSpPr>
          <p:nvPr/>
        </p:nvSpPr>
        <p:spPr>
          <a:xfrm>
            <a:off x="2819400" y="1295400"/>
            <a:ext cx="89154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buNone/>
            </a:pPr>
            <a:endParaRPr lang="en-US" altLang="en-US" sz="2000" kern="0" dirty="0">
              <a:latin typeface="Trebuchet MS" pitchFamily="34" charset="0"/>
            </a:endParaRPr>
          </a:p>
        </p:txBody>
      </p:sp>
      <p:sp>
        <p:nvSpPr>
          <p:cNvPr id="7" name="Text Placeholder 6"/>
          <p:cNvSpPr txBox="1">
            <a:spLocks/>
          </p:cNvSpPr>
          <p:nvPr/>
        </p:nvSpPr>
        <p:spPr>
          <a:xfrm>
            <a:off x="2209800" y="1828800"/>
            <a:ext cx="4267200" cy="4343400"/>
          </a:xfrm>
          <a:prstGeom prst="rect">
            <a:avLst/>
          </a:prstGeom>
        </p:spPr>
        <p:txBody>
          <a:bodyPr/>
          <a:lstStyle/>
          <a:p>
            <a:pPr marL="342900" lvl="0" indent="-342900" eaLnBrk="0" fontAlgn="base" hangingPunct="0">
              <a:spcBef>
                <a:spcPct val="20000"/>
              </a:spcBef>
              <a:spcAft>
                <a:spcPct val="0"/>
              </a:spcAft>
              <a:buFont typeface="Arial" pitchFamily="34" charset="0"/>
              <a:buChar char="•"/>
            </a:pPr>
            <a:r>
              <a:rPr lang="en-US" sz="2200" kern="0" dirty="0">
                <a:latin typeface="Trebuchet MS" pitchFamily="34" charset="0"/>
              </a:rPr>
              <a:t>Despite the high growth clocked by the sector, India remains an underpenetrated market </a:t>
            </a:r>
          </a:p>
          <a:p>
            <a:pPr marL="342900" lvl="0" indent="-342900" eaLnBrk="0" fontAlgn="base" hangingPunct="0">
              <a:spcBef>
                <a:spcPct val="20000"/>
              </a:spcBef>
              <a:spcAft>
                <a:spcPct val="0"/>
              </a:spcAft>
              <a:buFont typeface="Arial" pitchFamily="34" charset="0"/>
              <a:buChar char="•"/>
            </a:pPr>
            <a:r>
              <a:rPr lang="en-US" sz="2200" kern="0" dirty="0">
                <a:latin typeface="Trebuchet MS" pitchFamily="34" charset="0"/>
              </a:rPr>
              <a:t>India scores low in terms of insurance density, which is the absolute value of premium paid per capita</a:t>
            </a:r>
          </a:p>
          <a:p>
            <a:pPr marL="342900" indent="-342900" eaLnBrk="0" fontAlgn="base" hangingPunct="0">
              <a:spcBef>
                <a:spcPct val="20000"/>
              </a:spcBef>
              <a:spcAft>
                <a:spcPct val="0"/>
              </a:spcAft>
              <a:buFont typeface="Arial" pitchFamily="34" charset="0"/>
              <a:buChar char="•"/>
            </a:pPr>
            <a:r>
              <a:rPr lang="en-US" sz="2200" kern="0" dirty="0">
                <a:latin typeface="Trebuchet MS" pitchFamily="34" charset="0"/>
              </a:rPr>
              <a:t>Protection business is a structural story, in terms of improving penetration levels and profitability</a:t>
            </a:r>
          </a:p>
        </p:txBody>
      </p:sp>
      <p:graphicFrame>
        <p:nvGraphicFramePr>
          <p:cNvPr id="9" name="Chart 8"/>
          <p:cNvGraphicFramePr/>
          <p:nvPr/>
        </p:nvGraphicFramePr>
        <p:xfrm>
          <a:off x="6934200" y="1752600"/>
          <a:ext cx="4495800" cy="3657600"/>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Box 7"/>
          <p:cNvSpPr txBox="1"/>
          <p:nvPr/>
        </p:nvSpPr>
        <p:spPr>
          <a:xfrm>
            <a:off x="7772400" y="5943600"/>
            <a:ext cx="3124200" cy="276999"/>
          </a:xfrm>
          <a:prstGeom prst="rect">
            <a:avLst/>
          </a:prstGeom>
          <a:noFill/>
        </p:spPr>
        <p:txBody>
          <a:bodyPr wrap="square" rtlCol="0">
            <a:spAutoFit/>
          </a:bodyPr>
          <a:lstStyle/>
          <a:p>
            <a:r>
              <a:rPr lang="en-US" sz="1200" dirty="0">
                <a:latin typeface="Trebuchet MS" pitchFamily="34" charset="0"/>
              </a:rPr>
              <a:t>Source: </a:t>
            </a:r>
            <a:r>
              <a:rPr lang="en-US" sz="1200" dirty="0" err="1">
                <a:latin typeface="Trebuchet MS" pitchFamily="34" charset="0"/>
              </a:rPr>
              <a:t>Milliman</a:t>
            </a:r>
            <a:r>
              <a:rPr lang="en-US" sz="1200" dirty="0">
                <a:latin typeface="Trebuchet MS" pitchFamily="34" charset="0"/>
              </a:rPr>
              <a:t> 2020 Asia EV Report</a:t>
            </a:r>
          </a:p>
        </p:txBody>
      </p:sp>
    </p:spTree>
    <p:extLst>
      <p:ext uri="{BB962C8B-B14F-4D97-AF65-F5344CB8AC3E}">
        <p14:creationId xmlns:p14="http://schemas.microsoft.com/office/powerpoint/2010/main" val="160093935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133600" y="463109"/>
            <a:ext cx="8610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600" b="1" kern="0" dirty="0">
                <a:solidFill>
                  <a:schemeClr val="tx1"/>
                </a:solidFill>
                <a:latin typeface="Trebuchet MS" pitchFamily="34" charset="0"/>
              </a:rPr>
              <a:t>Protection - the next growth driver </a:t>
            </a:r>
            <a:r>
              <a:rPr lang="en-US" altLang="en-US" sz="3200" b="1" kern="0" dirty="0">
                <a:solidFill>
                  <a:schemeClr val="tx1"/>
                </a:solidFill>
                <a:latin typeface="Trebuchet MS" pitchFamily="34" charset="0"/>
              </a:rPr>
              <a:t>	</a:t>
            </a:r>
            <a:r>
              <a:rPr lang="en-US" altLang="en-US" sz="3200" kern="0" dirty="0">
                <a:solidFill>
                  <a:schemeClr val="tx1"/>
                </a:solidFill>
                <a:latin typeface="Trebuchet MS" pitchFamily="34" charset="0"/>
              </a:rPr>
              <a:t>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p:cNvSpPr txBox="1">
            <a:spLocks noChangeArrowheads="1"/>
          </p:cNvSpPr>
          <p:nvPr/>
        </p:nvSpPr>
        <p:spPr>
          <a:xfrm>
            <a:off x="2819400" y="1295400"/>
            <a:ext cx="3657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000" kern="0" dirty="0">
              <a:latin typeface="Trebuchet MS" pitchFamily="34" charset="0"/>
            </a:endParaRPr>
          </a:p>
          <a:p>
            <a:pPr>
              <a:buNone/>
            </a:pPr>
            <a:r>
              <a:rPr lang="en-US" altLang="en-US" sz="2000" kern="0" dirty="0">
                <a:latin typeface="Trebuchet MS" pitchFamily="34" charset="0"/>
              </a:rPr>
              <a:t> </a:t>
            </a:r>
          </a:p>
        </p:txBody>
      </p:sp>
      <p:sp>
        <p:nvSpPr>
          <p:cNvPr id="7" name="Text Placeholder 6"/>
          <p:cNvSpPr txBox="1">
            <a:spLocks/>
          </p:cNvSpPr>
          <p:nvPr/>
        </p:nvSpPr>
        <p:spPr>
          <a:xfrm>
            <a:off x="2286000" y="1447800"/>
            <a:ext cx="4648200" cy="4191000"/>
          </a:xfrm>
          <a:prstGeom prst="rect">
            <a:avLst/>
          </a:prstGeom>
        </p:spPr>
        <p:txBody>
          <a:bodyPr/>
          <a:lstStyle/>
          <a:p>
            <a:pPr marL="342900" indent="-342900" eaLnBrk="0" fontAlgn="base" hangingPunct="0">
              <a:spcBef>
                <a:spcPct val="20000"/>
              </a:spcBef>
              <a:spcAft>
                <a:spcPct val="0"/>
              </a:spcAft>
              <a:buFont typeface="Arial" pitchFamily="34" charset="0"/>
              <a:buChar char="•"/>
            </a:pPr>
            <a:r>
              <a:rPr lang="en-US" sz="2200" kern="0" dirty="0">
                <a:latin typeface="Trebuchet MS" pitchFamily="34" charset="0"/>
              </a:rPr>
              <a:t>India has one of the highest protection deficits among other Asian countries</a:t>
            </a:r>
          </a:p>
          <a:p>
            <a:pPr marL="342900" lvl="0" indent="-342900" eaLnBrk="0" fontAlgn="base" hangingPunct="0">
              <a:spcBef>
                <a:spcPct val="20000"/>
              </a:spcBef>
              <a:spcAft>
                <a:spcPct val="0"/>
              </a:spcAft>
              <a:buFont typeface="Arial" pitchFamily="34" charset="0"/>
              <a:buChar char="•"/>
            </a:pPr>
            <a:r>
              <a:rPr lang="en-US" sz="2200" kern="0" dirty="0">
                <a:latin typeface="Trebuchet MS" pitchFamily="34" charset="0"/>
              </a:rPr>
              <a:t>Increase in disposable income coupled with pandemic-induced awareness of protection products will increase penetration level</a:t>
            </a:r>
          </a:p>
          <a:p>
            <a:pPr marL="342900" indent="-342900" eaLnBrk="0" fontAlgn="base" hangingPunct="0">
              <a:spcBef>
                <a:spcPct val="20000"/>
              </a:spcBef>
              <a:spcAft>
                <a:spcPct val="0"/>
              </a:spcAft>
              <a:buFont typeface="Arial" pitchFamily="34" charset="0"/>
              <a:buChar char="•"/>
            </a:pPr>
            <a:r>
              <a:rPr lang="en-US" sz="2200" kern="0" dirty="0">
                <a:latin typeface="Trebuchet MS" pitchFamily="34" charset="0"/>
              </a:rPr>
              <a:t>Closing the protection gap in India provides and opportunity of USD 78.2 Billion additional annual Premium till 2030</a:t>
            </a:r>
          </a:p>
          <a:p>
            <a:pPr marL="342900" lvl="0" indent="-342900" eaLnBrk="0" fontAlgn="base" hangingPunct="0">
              <a:spcBef>
                <a:spcPct val="20000"/>
              </a:spcBef>
              <a:spcAft>
                <a:spcPct val="0"/>
              </a:spcAft>
              <a:buFont typeface="Arial" pitchFamily="34" charset="0"/>
              <a:buChar char="•"/>
            </a:pPr>
            <a:endParaRPr lang="en-US" sz="2000" kern="0" dirty="0">
              <a:latin typeface="Trebuchet MS" pitchFamily="34" charset="0"/>
            </a:endParaRPr>
          </a:p>
          <a:p>
            <a:pPr marL="342900" lvl="0" indent="-342900" eaLnBrk="0" fontAlgn="base" hangingPunct="0">
              <a:spcBef>
                <a:spcPct val="20000"/>
              </a:spcBef>
              <a:spcAft>
                <a:spcPct val="0"/>
              </a:spcAft>
              <a:buFont typeface="Arial" pitchFamily="34" charset="0"/>
              <a:buChar char="•"/>
            </a:pPr>
            <a:endParaRPr lang="en-US" sz="2000" kern="0" dirty="0">
              <a:latin typeface="Trebuchet MS" pitchFamily="34" charset="0"/>
            </a:endParaRPr>
          </a:p>
        </p:txBody>
      </p:sp>
      <p:graphicFrame>
        <p:nvGraphicFramePr>
          <p:cNvPr id="8" name="Chart 7"/>
          <p:cNvGraphicFramePr/>
          <p:nvPr/>
        </p:nvGraphicFramePr>
        <p:xfrm>
          <a:off x="6934200" y="1371600"/>
          <a:ext cx="4800600" cy="3886200"/>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p:cNvSpPr txBox="1"/>
          <p:nvPr/>
        </p:nvSpPr>
        <p:spPr>
          <a:xfrm>
            <a:off x="7924800" y="5943600"/>
            <a:ext cx="3124200" cy="276999"/>
          </a:xfrm>
          <a:prstGeom prst="rect">
            <a:avLst/>
          </a:prstGeom>
          <a:noFill/>
        </p:spPr>
        <p:txBody>
          <a:bodyPr wrap="square" rtlCol="0">
            <a:spAutoFit/>
          </a:bodyPr>
          <a:lstStyle/>
          <a:p>
            <a:r>
              <a:rPr lang="en-US" sz="1200" dirty="0">
                <a:latin typeface="Trebuchet MS" pitchFamily="34" charset="0"/>
              </a:rPr>
              <a:t>Source: Swiss Re sigma No.3/2021</a:t>
            </a:r>
          </a:p>
        </p:txBody>
      </p:sp>
    </p:spTree>
    <p:extLst>
      <p:ext uri="{BB962C8B-B14F-4D97-AF65-F5344CB8AC3E}">
        <p14:creationId xmlns:p14="http://schemas.microsoft.com/office/powerpoint/2010/main" val="160093935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133600" y="463109"/>
            <a:ext cx="8610600" cy="6798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600" b="1" kern="0" dirty="0">
                <a:solidFill>
                  <a:schemeClr val="tx1"/>
                </a:solidFill>
                <a:latin typeface="Trebuchet MS" pitchFamily="34" charset="0"/>
              </a:rPr>
              <a:t>Financialisation of savings</a:t>
            </a:r>
            <a:r>
              <a:rPr lang="en-US" altLang="en-US" sz="3200" b="1" kern="0" dirty="0">
                <a:solidFill>
                  <a:schemeClr val="tx1"/>
                </a:solidFill>
                <a:latin typeface="Trebuchet MS" pitchFamily="34" charset="0"/>
              </a:rPr>
              <a:t>	</a:t>
            </a:r>
            <a:r>
              <a:rPr lang="en-US" altLang="en-US" sz="3200" kern="0" dirty="0">
                <a:solidFill>
                  <a:schemeClr val="tx1"/>
                </a:solidFill>
                <a:latin typeface="Trebuchet MS" pitchFamily="34" charset="0"/>
              </a:rPr>
              <a:t>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p:cNvSpPr txBox="1">
            <a:spLocks noChangeArrowheads="1"/>
          </p:cNvSpPr>
          <p:nvPr/>
        </p:nvSpPr>
        <p:spPr>
          <a:xfrm>
            <a:off x="2819400" y="1295400"/>
            <a:ext cx="89154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buNone/>
            </a:pPr>
            <a:endParaRPr lang="en-US" altLang="en-US" sz="2000" kern="0" dirty="0">
              <a:latin typeface="Trebuchet MS" pitchFamily="34" charset="0"/>
            </a:endParaRPr>
          </a:p>
        </p:txBody>
      </p:sp>
      <p:sp>
        <p:nvSpPr>
          <p:cNvPr id="7" name="Text Placeholder 6"/>
          <p:cNvSpPr txBox="1">
            <a:spLocks/>
          </p:cNvSpPr>
          <p:nvPr/>
        </p:nvSpPr>
        <p:spPr>
          <a:xfrm>
            <a:off x="2286000" y="1295400"/>
            <a:ext cx="8458200" cy="1905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sz="2200" kern="0" dirty="0">
                <a:latin typeface="Trebuchet MS" pitchFamily="34" charset="0"/>
              </a:rPr>
              <a:t>Higher share of young working population expected to be a tailwind</a:t>
            </a: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sz="2200" kern="0" dirty="0">
                <a:latin typeface="Trebuchet MS" pitchFamily="34" charset="0"/>
              </a:rPr>
              <a:t>In Low interest rate environment, traditional savings products are also evincing consumers’ interest</a:t>
            </a: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US" sz="2200" kern="0" dirty="0">
                <a:latin typeface="Trebuchet MS" pitchFamily="34" charset="0"/>
              </a:rPr>
              <a:t>Insurance industry offers variety of products as per the risk appetite</a:t>
            </a:r>
            <a:endParaRPr kumimoji="0" lang="en-US" sz="2200" b="0" i="0" u="none" strike="noStrike" kern="0" cap="none" spc="0" normalizeH="0" noProof="0" dirty="0">
              <a:ln>
                <a:noFill/>
              </a:ln>
              <a:solidFill>
                <a:schemeClr val="tx1"/>
              </a:solidFill>
              <a:effectLst/>
              <a:uLnTx/>
              <a:uFillTx/>
              <a:latin typeface="Trebuchet MS"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1600" b="0" i="0" u="none" strike="noStrike" kern="0" cap="none" spc="0" normalizeH="0" baseline="0" noProof="0" dirty="0">
              <a:ln>
                <a:noFill/>
              </a:ln>
              <a:solidFill>
                <a:schemeClr val="tx1"/>
              </a:solidFill>
              <a:effectLst/>
              <a:uLnTx/>
              <a:uFillTx/>
              <a:latin typeface="Trebuchet MS" pitchFamily="34" charset="0"/>
              <a:ea typeface="+mn-ea"/>
              <a:cs typeface="+mn-cs"/>
            </a:endParaRPr>
          </a:p>
        </p:txBody>
      </p:sp>
      <p:graphicFrame>
        <p:nvGraphicFramePr>
          <p:cNvPr id="8" name="Chart 7"/>
          <p:cNvGraphicFramePr/>
          <p:nvPr/>
        </p:nvGraphicFramePr>
        <p:xfrm>
          <a:off x="3124200" y="3429000"/>
          <a:ext cx="8001000" cy="3124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0093935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209800" y="609600"/>
            <a:ext cx="8397354" cy="914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600" b="1" kern="0" dirty="0">
                <a:solidFill>
                  <a:schemeClr val="tx1"/>
                </a:solidFill>
                <a:latin typeface="Trebuchet MS" pitchFamily="34" charset="0"/>
              </a:rPr>
              <a:t>Emerging Opportunity in Retirement Solutions</a:t>
            </a:r>
            <a:endParaRPr lang="en-US" altLang="en-US" sz="3600" kern="0" dirty="0">
              <a:solidFill>
                <a:schemeClr val="tx1"/>
              </a:solidFill>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p:cNvSpPr txBox="1">
            <a:spLocks noChangeArrowheads="1"/>
          </p:cNvSpPr>
          <p:nvPr/>
        </p:nvSpPr>
        <p:spPr>
          <a:xfrm>
            <a:off x="2819400" y="1676400"/>
            <a:ext cx="8915400" cy="47375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buNone/>
            </a:pPr>
            <a:r>
              <a:rPr lang="en-US" altLang="en-US" sz="2000" kern="0" dirty="0">
                <a:latin typeface="Trebuchet MS" pitchFamily="34" charset="0"/>
              </a:rPr>
              <a:t> </a:t>
            </a:r>
          </a:p>
        </p:txBody>
      </p:sp>
      <p:sp>
        <p:nvSpPr>
          <p:cNvPr id="7" name="Text Placeholder 6"/>
          <p:cNvSpPr txBox="1">
            <a:spLocks/>
          </p:cNvSpPr>
          <p:nvPr/>
        </p:nvSpPr>
        <p:spPr>
          <a:xfrm>
            <a:off x="2362200" y="1981200"/>
            <a:ext cx="4800600" cy="3962400"/>
          </a:xfrm>
          <a:prstGeom prst="rect">
            <a:avLst/>
          </a:prstGeom>
        </p:spPr>
        <p:txBody>
          <a:bodyPr/>
          <a:lstStyle/>
          <a:p>
            <a:pPr marL="342900" lvl="0" indent="-342900" eaLnBrk="0" fontAlgn="base" hangingPunct="0">
              <a:spcBef>
                <a:spcPct val="20000"/>
              </a:spcBef>
              <a:spcAft>
                <a:spcPct val="0"/>
              </a:spcAft>
              <a:buFont typeface="Arial" pitchFamily="34" charset="0"/>
              <a:buChar char="•"/>
            </a:pPr>
            <a:r>
              <a:rPr lang="en-US" sz="2200" kern="0" dirty="0">
                <a:latin typeface="Trebuchet MS" pitchFamily="34" charset="0"/>
              </a:rPr>
              <a:t>With the advancement of medical science, life expectancy has improved rapidly over the last few decades and demand for pension based products will increase with the rise in life expectancy</a:t>
            </a:r>
          </a:p>
          <a:p>
            <a:pPr marL="342900" lvl="0" indent="-342900" eaLnBrk="0" fontAlgn="base" hangingPunct="0">
              <a:spcBef>
                <a:spcPct val="20000"/>
              </a:spcBef>
              <a:spcAft>
                <a:spcPct val="0"/>
              </a:spcAft>
              <a:buFont typeface="Arial" pitchFamily="34" charset="0"/>
              <a:buChar char="•"/>
            </a:pPr>
            <a:r>
              <a:rPr lang="en-US" sz="2200" kern="0" dirty="0">
                <a:latin typeface="Trebuchet MS" pitchFamily="34" charset="0"/>
              </a:rPr>
              <a:t>Regulatory tailwinds like increase in commutation of pension corpus from 33.3% earlier to 60% will only benefit insurance sector</a:t>
            </a:r>
          </a:p>
        </p:txBody>
      </p:sp>
      <p:graphicFrame>
        <p:nvGraphicFramePr>
          <p:cNvPr id="8" name="Chart 7"/>
          <p:cNvGraphicFramePr/>
          <p:nvPr/>
        </p:nvGraphicFramePr>
        <p:xfrm>
          <a:off x="7315200" y="2133600"/>
          <a:ext cx="4038600" cy="3733800"/>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p:cNvSpPr txBox="1"/>
          <p:nvPr/>
        </p:nvSpPr>
        <p:spPr>
          <a:xfrm>
            <a:off x="8229600" y="6019800"/>
            <a:ext cx="3124200" cy="276999"/>
          </a:xfrm>
          <a:prstGeom prst="rect">
            <a:avLst/>
          </a:prstGeom>
          <a:noFill/>
        </p:spPr>
        <p:txBody>
          <a:bodyPr wrap="square" rtlCol="0">
            <a:spAutoFit/>
          </a:bodyPr>
          <a:lstStyle/>
          <a:p>
            <a:r>
              <a:rPr lang="en-US" sz="1200" dirty="0">
                <a:latin typeface="Trebuchet MS" pitchFamily="34" charset="0"/>
              </a:rPr>
              <a:t>Source: UN World Population Report</a:t>
            </a:r>
          </a:p>
        </p:txBody>
      </p:sp>
    </p:spTree>
    <p:extLst>
      <p:ext uri="{BB962C8B-B14F-4D97-AF65-F5344CB8AC3E}">
        <p14:creationId xmlns:p14="http://schemas.microsoft.com/office/powerpoint/2010/main" val="160093935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286000" y="1676400"/>
            <a:ext cx="8686800" cy="41803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57200" indent="-457200" algn="just">
              <a:buAutoNum type="alphaUcPeriod"/>
            </a:pPr>
            <a:r>
              <a:rPr lang="en-US" altLang="en-US" sz="2000" u="sng" kern="0" dirty="0">
                <a:latin typeface="Trebuchet MS" panose="020B0603020202020204" pitchFamily="34" charset="0"/>
              </a:rPr>
              <a:t>P/B Ratio = Market Price per share / Book value per share</a:t>
            </a:r>
          </a:p>
          <a:p>
            <a:pPr algn="just"/>
            <a:r>
              <a:rPr lang="en-US" altLang="en-US" sz="2000" kern="0" dirty="0">
                <a:latin typeface="Trebuchet MS" panose="020B0603020202020204" pitchFamily="34" charset="0"/>
              </a:rPr>
              <a:t>Book value is the tangible net asset value of a company or the carrying value on the balance sheet. </a:t>
            </a:r>
          </a:p>
          <a:p>
            <a:pPr algn="just"/>
            <a:r>
              <a:rPr lang="en-US" altLang="en-US" sz="2000" kern="0" dirty="0">
                <a:latin typeface="Trebuchet MS" panose="020B0603020202020204" pitchFamily="34" charset="0"/>
              </a:rPr>
              <a:t>P/B ratio is used by value investors to identify potential investments.</a:t>
            </a:r>
          </a:p>
          <a:p>
            <a:pPr marL="0" indent="0" algn="just">
              <a:buNone/>
            </a:pPr>
            <a:endParaRPr lang="en-US" altLang="en-US" sz="2000" kern="0" dirty="0">
              <a:latin typeface="Trebuchet MS" panose="020B0603020202020204" pitchFamily="34" charset="0"/>
            </a:endParaRPr>
          </a:p>
          <a:p>
            <a:pPr marL="457200" indent="-457200" algn="just">
              <a:buFont typeface="+mj-lt"/>
              <a:buAutoNum type="alphaUcPeriod" startAt="2"/>
            </a:pPr>
            <a:r>
              <a:rPr lang="en-US" altLang="en-US" sz="2000" u="sng" kern="0" dirty="0">
                <a:latin typeface="Trebuchet MS" panose="020B0603020202020204" pitchFamily="34" charset="0"/>
              </a:rPr>
              <a:t>P/E Ratio = Market Price per share / Earnings per share</a:t>
            </a:r>
          </a:p>
          <a:p>
            <a:pPr algn="just"/>
            <a:r>
              <a:rPr lang="en-US" altLang="en-US" sz="2000" kern="0" dirty="0">
                <a:latin typeface="Trebuchet MS" panose="020B0603020202020204" pitchFamily="34" charset="0"/>
              </a:rPr>
              <a:t>The P/E ratio is also known as the price multiple or the earnings multiple.</a:t>
            </a:r>
          </a:p>
          <a:p>
            <a:pPr algn="just"/>
            <a:r>
              <a:rPr lang="en-US" altLang="en-US" sz="2000" kern="0" dirty="0">
                <a:latin typeface="Trebuchet MS" panose="020B0603020202020204" pitchFamily="34" charset="0"/>
              </a:rPr>
              <a:t>P/E ratios are used by investors and analysts to determine the relative value of a company's shares.</a:t>
            </a:r>
          </a:p>
          <a:p>
            <a:pPr algn="just"/>
            <a:r>
              <a:rPr lang="en-US" altLang="en-US" sz="2000" kern="0" dirty="0">
                <a:latin typeface="Trebuchet MS" panose="020B0603020202020204" pitchFamily="34" charset="0"/>
              </a:rPr>
              <a:t>A high P/E ratio could mean that a company's stock is overvalued, or else that investors are expecting high growth rates in the future.</a:t>
            </a:r>
          </a:p>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65AC4743-C63E-4A7E-AC47-6BAEBED4C677}"/>
              </a:ext>
            </a:extLst>
          </p:cNvPr>
          <p:cNvSpPr txBox="1">
            <a:spLocks noChangeArrowheads="1"/>
          </p:cNvSpPr>
          <p:nvPr/>
        </p:nvSpPr>
        <p:spPr>
          <a:xfrm>
            <a:off x="2362200" y="463108"/>
            <a:ext cx="8473554" cy="9846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Measures for comparability used in other industries like banking</a:t>
            </a:r>
          </a:p>
        </p:txBody>
      </p:sp>
    </p:spTree>
    <p:extLst>
      <p:ext uri="{BB962C8B-B14F-4D97-AF65-F5344CB8AC3E}">
        <p14:creationId xmlns:p14="http://schemas.microsoft.com/office/powerpoint/2010/main" val="17088898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209800" y="1991872"/>
            <a:ext cx="8534400" cy="40279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57200" indent="-457200" algn="just">
              <a:buAutoNum type="alphaUcPeriod"/>
            </a:pPr>
            <a:r>
              <a:rPr lang="en-US" altLang="en-US" sz="2000" u="sng" kern="0" dirty="0">
                <a:latin typeface="Trebuchet MS" panose="020B0603020202020204" pitchFamily="34" charset="0"/>
              </a:rPr>
              <a:t>P/B Ratio = Market Price per share / Book value per share</a:t>
            </a:r>
          </a:p>
          <a:p>
            <a:pPr algn="just"/>
            <a:r>
              <a:rPr lang="en-US" altLang="en-US" sz="2000" kern="0" dirty="0">
                <a:latin typeface="Trebuchet MS" panose="020B0603020202020204" pitchFamily="34" charset="0"/>
              </a:rPr>
              <a:t>Book value reflects assets at amortized cost rather than market value</a:t>
            </a:r>
          </a:p>
          <a:p>
            <a:pPr algn="just"/>
            <a:r>
              <a:rPr lang="en-US" altLang="en-US" sz="2000" kern="0" dirty="0">
                <a:latin typeface="Trebuchet MS" panose="020B0603020202020204" pitchFamily="34" charset="0"/>
              </a:rPr>
              <a:t>Intangibles like goodwill have no value</a:t>
            </a:r>
          </a:p>
          <a:p>
            <a:pPr algn="just"/>
            <a:r>
              <a:rPr lang="en-US" altLang="en-US" sz="2000" kern="0" dirty="0">
                <a:latin typeface="Trebuchet MS" panose="020B0603020202020204" pitchFamily="34" charset="0"/>
              </a:rPr>
              <a:t>Book value does not reflect the margins in the policyholder liabilities</a:t>
            </a:r>
          </a:p>
          <a:p>
            <a:pPr marL="0" indent="0" algn="just">
              <a:buNone/>
            </a:pPr>
            <a:endParaRPr lang="en-US" altLang="en-US" sz="2000" kern="0" dirty="0">
              <a:latin typeface="Trebuchet MS" panose="020B0603020202020204" pitchFamily="34" charset="0"/>
            </a:endParaRPr>
          </a:p>
          <a:p>
            <a:pPr marL="457200" indent="-457200" algn="just">
              <a:buFont typeface="+mj-lt"/>
              <a:buAutoNum type="alphaUcPeriod" startAt="2"/>
            </a:pPr>
            <a:r>
              <a:rPr lang="en-US" altLang="en-US" sz="2000" u="sng" kern="0" dirty="0">
                <a:latin typeface="Trebuchet MS" panose="020B0603020202020204" pitchFamily="34" charset="0"/>
              </a:rPr>
              <a:t>P/E Ratio = Market Price per share / Earnings per share</a:t>
            </a:r>
          </a:p>
          <a:p>
            <a:pPr marL="0" indent="0" algn="just">
              <a:buNone/>
            </a:pPr>
            <a:r>
              <a:rPr lang="en-US" altLang="en-US" sz="2000" kern="0" dirty="0">
                <a:latin typeface="Trebuchet MS" panose="020B0603020202020204" pitchFamily="34" charset="0"/>
              </a:rPr>
              <a:t>    The reported earnings do not show a true picture due to:</a:t>
            </a:r>
          </a:p>
          <a:p>
            <a:pPr algn="just"/>
            <a:r>
              <a:rPr lang="en-US" altLang="en-US" sz="2000" kern="0" dirty="0">
                <a:latin typeface="Trebuchet MS" panose="020B0603020202020204" pitchFamily="34" charset="0"/>
              </a:rPr>
              <a:t>Upfront recognition of high acquisition cost</a:t>
            </a:r>
          </a:p>
          <a:p>
            <a:pPr algn="just"/>
            <a:r>
              <a:rPr lang="en-US" altLang="en-US" sz="2000" kern="0" dirty="0">
                <a:latin typeface="Trebuchet MS" panose="020B0603020202020204" pitchFamily="34" charset="0"/>
              </a:rPr>
              <a:t>Setting up reserves in the initial period</a:t>
            </a:r>
          </a:p>
          <a:p>
            <a:pPr algn="just"/>
            <a:r>
              <a:rPr lang="en-US" altLang="en-US" sz="2000" kern="0" dirty="0">
                <a:latin typeface="Trebuchet MS" panose="020B0603020202020204" pitchFamily="34" charset="0"/>
              </a:rPr>
              <a:t>Accrual of profits over the contractual maturity</a:t>
            </a:r>
          </a:p>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65AC4743-C63E-4A7E-AC47-6BAEBED4C677}"/>
              </a:ext>
            </a:extLst>
          </p:cNvPr>
          <p:cNvSpPr txBox="1">
            <a:spLocks noChangeArrowheads="1"/>
          </p:cNvSpPr>
          <p:nvPr/>
        </p:nvSpPr>
        <p:spPr>
          <a:xfrm>
            <a:off x="2362200" y="463108"/>
            <a:ext cx="8473554" cy="9846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Why such measures do not apply for insurance industry?</a:t>
            </a:r>
          </a:p>
        </p:txBody>
      </p:sp>
    </p:spTree>
    <p:extLst>
      <p:ext uri="{BB962C8B-B14F-4D97-AF65-F5344CB8AC3E}">
        <p14:creationId xmlns:p14="http://schemas.microsoft.com/office/powerpoint/2010/main" val="4259493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286000" y="1991872"/>
            <a:ext cx="8534400" cy="40279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altLang="en-US" sz="2000" kern="0" dirty="0">
                <a:latin typeface="Trebuchet MS" panose="020B0603020202020204" pitchFamily="34" charset="0"/>
              </a:rPr>
              <a:t>EV incorporates assets held at market consistent values</a:t>
            </a:r>
          </a:p>
          <a:p>
            <a:pPr algn="just"/>
            <a:r>
              <a:rPr lang="en-US" altLang="en-US" sz="2000" kern="0" dirty="0">
                <a:latin typeface="Trebuchet MS" panose="020B0603020202020204" pitchFamily="34" charset="0"/>
              </a:rPr>
              <a:t>Takes into account the margins in the policyholder liabilities</a:t>
            </a:r>
          </a:p>
          <a:p>
            <a:pPr algn="just"/>
            <a:r>
              <a:rPr lang="en-US" altLang="en-US" sz="2000" kern="0" dirty="0">
                <a:latin typeface="Trebuchet MS" panose="020B0603020202020204" pitchFamily="34" charset="0"/>
              </a:rPr>
              <a:t>EV includes present value of all future profits which results in allowance for long-term nature of insurance contracts and eliminates the distortion while considering one year’s profits</a:t>
            </a:r>
          </a:p>
          <a:p>
            <a:pPr algn="just"/>
            <a:r>
              <a:rPr lang="en-US" altLang="en-US" sz="2000" kern="0" dirty="0">
                <a:latin typeface="Trebuchet MS" panose="020B0603020202020204" pitchFamily="34" charset="0"/>
              </a:rPr>
              <a:t>For listed insurers in India, EV is calculated using consistent methodology as per APS 10 enhancing comparability across insurers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65AC4743-C63E-4A7E-AC47-6BAEBED4C677}"/>
              </a:ext>
            </a:extLst>
          </p:cNvPr>
          <p:cNvSpPr txBox="1">
            <a:spLocks noChangeArrowheads="1"/>
          </p:cNvSpPr>
          <p:nvPr/>
        </p:nvSpPr>
        <p:spPr>
          <a:xfrm>
            <a:off x="2362200" y="463108"/>
            <a:ext cx="8473554" cy="10608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Why ‘multiple of EV’ is preferred measure for insurance industry?</a:t>
            </a:r>
          </a:p>
        </p:txBody>
      </p:sp>
    </p:spTree>
    <p:extLst>
      <p:ext uri="{BB962C8B-B14F-4D97-AF65-F5344CB8AC3E}">
        <p14:creationId xmlns:p14="http://schemas.microsoft.com/office/powerpoint/2010/main" val="8712338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362200" y="1600200"/>
            <a:ext cx="8382000" cy="3733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altLang="en-US" sz="2000" u="sng" kern="0" dirty="0">
                <a:latin typeface="Trebuchet MS" panose="020B0603020202020204" pitchFamily="34" charset="0"/>
              </a:rPr>
              <a:t>Market Capitalization as a multiple of Embedded Value (X times) has the below limitations:</a:t>
            </a:r>
          </a:p>
          <a:p>
            <a:pPr marL="0" indent="0" algn="just">
              <a:buNone/>
            </a:pPr>
            <a:endParaRPr lang="en-US" altLang="en-US" sz="2000" kern="0" dirty="0">
              <a:latin typeface="Trebuchet MS" panose="020B0603020202020204" pitchFamily="34" charset="0"/>
            </a:endParaRPr>
          </a:p>
          <a:p>
            <a:pPr algn="just"/>
            <a:r>
              <a:rPr lang="en-US" altLang="en-US" sz="2000" kern="0" dirty="0">
                <a:latin typeface="Trebuchet MS" panose="020B0603020202020204" pitchFamily="34" charset="0"/>
              </a:rPr>
              <a:t>EV does not account for value of future new business / structural value</a:t>
            </a:r>
          </a:p>
          <a:p>
            <a:pPr algn="just"/>
            <a:r>
              <a:rPr lang="en-US" altLang="en-US" sz="2000" kern="0" dirty="0">
                <a:latin typeface="Trebuchet MS" panose="020B0603020202020204" pitchFamily="34" charset="0"/>
              </a:rPr>
              <a:t>Actual financial performance over the past year is a small component of EV</a:t>
            </a:r>
          </a:p>
          <a:p>
            <a:pPr algn="just"/>
            <a:r>
              <a:rPr lang="en-US" altLang="en-US" sz="2000" kern="0" dirty="0">
                <a:latin typeface="Trebuchet MS" panose="020B0603020202020204" pitchFamily="34" charset="0"/>
              </a:rPr>
              <a:t>Sensitivity of EV to actuarial assumptions</a:t>
            </a:r>
          </a:p>
          <a:p>
            <a:pPr algn="just"/>
            <a:r>
              <a:rPr lang="en-US" altLang="en-US" sz="2000" kern="0" dirty="0">
                <a:latin typeface="Trebuchet MS" panose="020B0603020202020204" pitchFamily="34" charset="0"/>
              </a:rPr>
              <a:t>EV is a technical measure which is not well understood by masses</a:t>
            </a:r>
          </a:p>
          <a:p>
            <a:pPr algn="just"/>
            <a:r>
              <a:rPr lang="en-US" altLang="en-US" sz="2000" kern="0" dirty="0">
                <a:latin typeface="Trebuchet MS" panose="020B0603020202020204" pitchFamily="34" charset="0"/>
              </a:rPr>
              <a:t>Concept of EV is specific to insurance industry and cannot be used to measure performance with companies in other industries</a:t>
            </a:r>
          </a:p>
          <a:p>
            <a:pPr algn="just"/>
            <a:endParaRPr lang="en-US" altLang="en-US" sz="2000" kern="0" dirty="0">
              <a:latin typeface="Trebuchet MS" panose="020B0603020202020204" pitchFamily="34" charset="0"/>
            </a:endParaRPr>
          </a:p>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65AC4743-C63E-4A7E-AC47-6BAEBED4C677}"/>
              </a:ext>
            </a:extLst>
          </p:cNvPr>
          <p:cNvSpPr txBox="1">
            <a:spLocks noChangeArrowheads="1"/>
          </p:cNvSpPr>
          <p:nvPr/>
        </p:nvSpPr>
        <p:spPr>
          <a:xfrm>
            <a:off x="2362200" y="463109"/>
            <a:ext cx="8473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Issues involved in ‘multiple of EV’</a:t>
            </a:r>
          </a:p>
        </p:txBody>
      </p:sp>
    </p:spTree>
    <p:extLst>
      <p:ext uri="{BB962C8B-B14F-4D97-AF65-F5344CB8AC3E}">
        <p14:creationId xmlns:p14="http://schemas.microsoft.com/office/powerpoint/2010/main" val="4117384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828800" y="463109"/>
            <a:ext cx="7162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itchFamily="34" charset="0"/>
              </a:rPr>
              <a:t>Case Study</a:t>
            </a:r>
          </a:p>
        </p:txBody>
      </p:sp>
      <p:sp>
        <p:nvSpPr>
          <p:cNvPr id="4" name="Rectangle 3"/>
          <p:cNvSpPr txBox="1">
            <a:spLocks noChangeArrowheads="1"/>
          </p:cNvSpPr>
          <p:nvPr/>
        </p:nvSpPr>
        <p:spPr>
          <a:xfrm>
            <a:off x="2057400" y="1143000"/>
            <a:ext cx="8763000" cy="4648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0"/>
            <a:r>
              <a:rPr lang="en-IN" sz="1800" dirty="0">
                <a:latin typeface="Trebuchet MS" pitchFamily="34" charset="0"/>
              </a:rPr>
              <a:t>Discuss the differences between the embedded valuation framework adopted by listed insurers in India vs. that adopted by your company. Also discuss the pros and cons of each of the approaches. </a:t>
            </a:r>
          </a:p>
          <a:p>
            <a:pPr lvl="0">
              <a:buNone/>
            </a:pPr>
            <a:endParaRPr lang="en-US" sz="1800" dirty="0">
              <a:latin typeface="Trebuchet MS" pitchFamily="34" charset="0"/>
            </a:endParaRPr>
          </a:p>
          <a:p>
            <a:pPr lvl="0"/>
            <a:r>
              <a:rPr lang="en-IN" sz="1800" dirty="0">
                <a:latin typeface="Trebuchet MS" pitchFamily="34" charset="0"/>
              </a:rPr>
              <a:t>Discuss the process involved in preparing your company for IPO, by referencing the various applicable regulations and actuarial practice standards.</a:t>
            </a:r>
            <a:endParaRPr lang="en-US" sz="1800" dirty="0">
              <a:latin typeface="Trebuchet MS" pitchFamily="34" charset="0"/>
            </a:endParaRPr>
          </a:p>
          <a:p>
            <a:pPr>
              <a:buNone/>
            </a:pPr>
            <a:endParaRPr lang="en-US" sz="1800" dirty="0">
              <a:latin typeface="Trebuchet MS" pitchFamily="34" charset="0"/>
            </a:endParaRPr>
          </a:p>
          <a:p>
            <a:pPr lvl="0"/>
            <a:r>
              <a:rPr lang="en-IN" sz="1800" dirty="0">
                <a:latin typeface="Trebuchet MS" pitchFamily="34" charset="0"/>
              </a:rPr>
              <a:t>Discuss the strategic decisions you could take in the products / distribution channels in order to maximise the valuation at the time of IPO. </a:t>
            </a:r>
            <a:endParaRPr lang="en-US" sz="1800" dirty="0">
              <a:latin typeface="Trebuchet MS" pitchFamily="34" charset="0"/>
            </a:endParaRPr>
          </a:p>
          <a:p>
            <a:pPr>
              <a:buNone/>
            </a:pPr>
            <a:endParaRPr lang="en-US" sz="1800" dirty="0">
              <a:latin typeface="Trebuchet MS" pitchFamily="34" charset="0"/>
            </a:endParaRPr>
          </a:p>
          <a:p>
            <a:pPr lvl="0"/>
            <a:r>
              <a:rPr lang="en-IN" sz="1800" dirty="0">
                <a:latin typeface="Trebuchet MS" pitchFamily="34" charset="0"/>
              </a:rPr>
              <a:t>Discuss the possible reasons for high traded valuations (as a multiple of EV) in Indian life insurance sector, as compared to other Asian / European markets.</a:t>
            </a:r>
            <a:endParaRPr lang="en-US" sz="1800" dirty="0">
              <a:latin typeface="Trebuchet MS" pitchFamily="34" charset="0"/>
            </a:endParaRPr>
          </a:p>
          <a:p>
            <a:pPr>
              <a:buNone/>
            </a:pPr>
            <a:endParaRPr lang="en-US" sz="1800" dirty="0">
              <a:latin typeface="Trebuchet MS" pitchFamily="34" charset="0"/>
            </a:endParaRPr>
          </a:p>
          <a:p>
            <a:pPr lvl="0"/>
            <a:r>
              <a:rPr lang="en-IN" sz="1800" dirty="0">
                <a:latin typeface="Trebuchet MS" pitchFamily="34" charset="0"/>
              </a:rPr>
              <a:t>Discuss the issues involved in ‘multiple of EV’ as a measure of comparability of valuations across insurers.  Also discuss what could be the alternative measures used to compare valuations across insurers?</a:t>
            </a:r>
            <a:endParaRPr lang="en-US" sz="1800" dirty="0">
              <a:latin typeface="Trebuchet MS"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1752617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438400" y="1676400"/>
            <a:ext cx="8229600" cy="479469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altLang="en-US" sz="2000" u="sng" kern="0" dirty="0">
                <a:latin typeface="Trebuchet MS" panose="020B0603020202020204" pitchFamily="34" charset="0"/>
              </a:rPr>
              <a:t>EV does not account for value of future new business / structural value:</a:t>
            </a:r>
          </a:p>
          <a:p>
            <a:pPr marL="457200" indent="-457200" algn="just">
              <a:buFont typeface="+mj-lt"/>
              <a:buAutoNum type="alphaUcPeriod"/>
            </a:pPr>
            <a:r>
              <a:rPr lang="en-US" altLang="en-US" sz="2000" b="1" kern="0" dirty="0">
                <a:latin typeface="Trebuchet MS" panose="020B0603020202020204" pitchFamily="34" charset="0"/>
              </a:rPr>
              <a:t>Market Capitalization as a multiple of Appraisal Value (X times)</a:t>
            </a:r>
          </a:p>
          <a:p>
            <a:pPr algn="just"/>
            <a:r>
              <a:rPr lang="en-US" altLang="en-US" sz="2000" kern="0" dirty="0">
                <a:latin typeface="Trebuchet MS" panose="020B0603020202020204" pitchFamily="34" charset="0"/>
              </a:rPr>
              <a:t>Appraisal Value = Embedded Value (EV) + Value of future new business</a:t>
            </a:r>
          </a:p>
          <a:p>
            <a:pPr algn="just"/>
            <a:r>
              <a:rPr lang="en-US" altLang="en-US" sz="2000" kern="0" dirty="0">
                <a:latin typeface="Trebuchet MS" panose="020B0603020202020204" pitchFamily="34" charset="0"/>
              </a:rPr>
              <a:t>Appraisal Value is not a published value with prescribed guidelines for calculation introducing subjectivity</a:t>
            </a:r>
          </a:p>
          <a:p>
            <a:pPr algn="just"/>
            <a:endParaRPr lang="en-US" altLang="en-US" sz="2000" kern="0" dirty="0">
              <a:latin typeface="Trebuchet MS" panose="020B0603020202020204" pitchFamily="34" charset="0"/>
            </a:endParaRPr>
          </a:p>
          <a:p>
            <a:pPr marL="457200" indent="-457200" algn="just">
              <a:buFont typeface="+mj-lt"/>
              <a:buAutoNum type="alphaUcPeriod" startAt="2"/>
            </a:pPr>
            <a:r>
              <a:rPr lang="en-US" altLang="en-US" sz="2000" b="1" kern="0" dirty="0">
                <a:latin typeface="Trebuchet MS" panose="020B0603020202020204" pitchFamily="34" charset="0"/>
              </a:rPr>
              <a:t>(Market Capitalization less Embedded Value) as a multiple of Value of new business (X times)</a:t>
            </a:r>
          </a:p>
          <a:p>
            <a:pPr algn="just"/>
            <a:r>
              <a:rPr lang="en-US" altLang="en-US" sz="2000" kern="0" dirty="0">
                <a:latin typeface="Trebuchet MS" panose="020B0603020202020204" pitchFamily="34" charset="0"/>
              </a:rPr>
              <a:t>This intuitively indicates the number of years for which the insurer expects to add same value of new business as last year</a:t>
            </a:r>
          </a:p>
          <a:p>
            <a:pPr algn="just"/>
            <a:endParaRPr lang="en-US" altLang="en-US" sz="2000" kern="0" dirty="0">
              <a:latin typeface="Trebuchet MS" panose="020B0603020202020204" pitchFamily="34" charset="0"/>
            </a:endParaRPr>
          </a:p>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65AC4743-C63E-4A7E-AC47-6BAEBED4C677}"/>
              </a:ext>
            </a:extLst>
          </p:cNvPr>
          <p:cNvSpPr txBox="1">
            <a:spLocks noChangeArrowheads="1"/>
          </p:cNvSpPr>
          <p:nvPr/>
        </p:nvSpPr>
        <p:spPr>
          <a:xfrm>
            <a:off x="2362200" y="463109"/>
            <a:ext cx="8473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Alternative measures to compare valuations across insurer</a:t>
            </a:r>
          </a:p>
        </p:txBody>
      </p:sp>
    </p:spTree>
    <p:extLst>
      <p:ext uri="{BB962C8B-B14F-4D97-AF65-F5344CB8AC3E}">
        <p14:creationId xmlns:p14="http://schemas.microsoft.com/office/powerpoint/2010/main" val="39157254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286000" y="1676400"/>
            <a:ext cx="8686800" cy="479469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altLang="en-US" sz="2000" u="sng" kern="0" dirty="0">
                <a:latin typeface="Trebuchet MS" panose="020B0603020202020204" pitchFamily="34" charset="0"/>
              </a:rPr>
              <a:t>Actual financial performance over the past year is a small component of EV:</a:t>
            </a:r>
          </a:p>
          <a:p>
            <a:pPr marL="457200" indent="-457200" algn="just">
              <a:buFont typeface="+mj-lt"/>
              <a:buAutoNum type="alphaUcPeriod"/>
            </a:pPr>
            <a:r>
              <a:rPr lang="en-US" altLang="en-US" sz="2000" b="1" kern="0" dirty="0">
                <a:latin typeface="Trebuchet MS" panose="020B0603020202020204" pitchFamily="34" charset="0"/>
              </a:rPr>
              <a:t>Return on Embedded Value (%) </a:t>
            </a:r>
            <a:r>
              <a:rPr lang="en-US" altLang="en-US" sz="2000" kern="0" dirty="0">
                <a:latin typeface="Trebuchet MS" panose="020B0603020202020204" pitchFamily="34" charset="0"/>
              </a:rPr>
              <a:t>= Embedded Value Operating Profit / Opening Embedded Value</a:t>
            </a:r>
          </a:p>
          <a:p>
            <a:pPr algn="just"/>
            <a:r>
              <a:rPr lang="en-US" altLang="en-US" sz="2000" kern="0" dirty="0">
                <a:latin typeface="Trebuchet MS" panose="020B0603020202020204" pitchFamily="34" charset="0"/>
              </a:rPr>
              <a:t>Embedded Value Operating Profit (EVOP) includes expected return earned on opening EV, value added by new business, variance in operating parameters like mortality, persistency and expenses. </a:t>
            </a:r>
          </a:p>
          <a:p>
            <a:pPr algn="just"/>
            <a:r>
              <a:rPr lang="en-US" altLang="en-US" sz="2000" kern="0" dirty="0">
                <a:latin typeface="Trebuchet MS" panose="020B0603020202020204" pitchFamily="34" charset="0"/>
              </a:rPr>
              <a:t>It is not exposed to variation in economic variables. </a:t>
            </a:r>
          </a:p>
          <a:p>
            <a:pPr algn="just"/>
            <a:endParaRPr lang="en-US" altLang="en-US" sz="2000" kern="0" dirty="0">
              <a:latin typeface="Trebuchet MS" panose="020B0603020202020204" pitchFamily="34" charset="0"/>
            </a:endParaRPr>
          </a:p>
          <a:p>
            <a:pPr marL="457200" indent="-457200" algn="just">
              <a:buFont typeface="+mj-lt"/>
              <a:buAutoNum type="alphaUcPeriod" startAt="2"/>
            </a:pPr>
            <a:r>
              <a:rPr lang="en-US" altLang="en-US" sz="2000" b="1" kern="0" dirty="0">
                <a:latin typeface="Trebuchet MS" panose="020B0603020202020204" pitchFamily="34" charset="0"/>
              </a:rPr>
              <a:t>Market Capitalization as a multiple of EVOP (X times)</a:t>
            </a:r>
          </a:p>
          <a:p>
            <a:pPr algn="just"/>
            <a:r>
              <a:rPr lang="en-US" altLang="en-US" sz="2000" kern="0" dirty="0">
                <a:latin typeface="Trebuchet MS" panose="020B0603020202020204" pitchFamily="34" charset="0"/>
              </a:rPr>
              <a:t>This ratio for insurance intuitively can be thought of as a substitute to P/E ratio used in other industries.</a:t>
            </a:r>
          </a:p>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65AC4743-C63E-4A7E-AC47-6BAEBED4C677}"/>
              </a:ext>
            </a:extLst>
          </p:cNvPr>
          <p:cNvSpPr txBox="1">
            <a:spLocks noChangeArrowheads="1"/>
          </p:cNvSpPr>
          <p:nvPr/>
        </p:nvSpPr>
        <p:spPr>
          <a:xfrm>
            <a:off x="2362200" y="463109"/>
            <a:ext cx="8473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Alternative measures to compare valuations across insurer</a:t>
            </a:r>
          </a:p>
        </p:txBody>
      </p:sp>
    </p:spTree>
    <p:extLst>
      <p:ext uri="{BB962C8B-B14F-4D97-AF65-F5344CB8AC3E}">
        <p14:creationId xmlns:p14="http://schemas.microsoft.com/office/powerpoint/2010/main" val="8749678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438400" y="1910909"/>
            <a:ext cx="8229600" cy="342309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altLang="en-US" sz="2000" u="sng" kern="0" dirty="0">
                <a:latin typeface="Trebuchet MS" panose="020B0603020202020204" pitchFamily="34" charset="0"/>
              </a:rPr>
              <a:t>Sensitivity of EV to actuarial assumptions:</a:t>
            </a:r>
          </a:p>
          <a:p>
            <a:pPr marL="457200" indent="-457200" algn="just">
              <a:buFont typeface="+mj-lt"/>
              <a:buAutoNum type="alphaUcPeriod"/>
            </a:pPr>
            <a:r>
              <a:rPr lang="en-US" altLang="en-US" sz="2000" b="1" kern="0" dirty="0">
                <a:latin typeface="Trebuchet MS" panose="020B0603020202020204" pitchFamily="34" charset="0"/>
              </a:rPr>
              <a:t>Market Capitalization as a multiple of Net Worth (X times)</a:t>
            </a:r>
          </a:p>
          <a:p>
            <a:pPr algn="just"/>
            <a:r>
              <a:rPr lang="en-US" altLang="en-US" sz="2000" kern="0" dirty="0">
                <a:latin typeface="Trebuchet MS" panose="020B0603020202020204" pitchFamily="34" charset="0"/>
              </a:rPr>
              <a:t>Net Worth = Paid up share capital +/- Fair Value change (Equity) +/- Accumulated balance of Profit and Loss account</a:t>
            </a:r>
          </a:p>
          <a:p>
            <a:pPr algn="just"/>
            <a:r>
              <a:rPr lang="en-US" altLang="en-US" sz="2000" kern="0" dirty="0">
                <a:latin typeface="Trebuchet MS" panose="020B0603020202020204" pitchFamily="34" charset="0"/>
              </a:rPr>
              <a:t>Net worth is a standardized value eliminating the sensitivity of EV to assumptions</a:t>
            </a:r>
          </a:p>
          <a:p>
            <a:pPr algn="just"/>
            <a:endParaRPr lang="en-US" altLang="en-US" sz="2000" kern="0" dirty="0">
              <a:latin typeface="Trebuchet MS" panose="020B0603020202020204" pitchFamily="34" charset="0"/>
            </a:endParaRPr>
          </a:p>
          <a:p>
            <a:pPr marL="0" indent="0" algn="just">
              <a:buNone/>
            </a:pPr>
            <a:endParaRPr lang="en-US" altLang="en-US" sz="20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65AC4743-C63E-4A7E-AC47-6BAEBED4C677}"/>
              </a:ext>
            </a:extLst>
          </p:cNvPr>
          <p:cNvSpPr txBox="1">
            <a:spLocks noChangeArrowheads="1"/>
          </p:cNvSpPr>
          <p:nvPr/>
        </p:nvSpPr>
        <p:spPr>
          <a:xfrm>
            <a:off x="2362200" y="463109"/>
            <a:ext cx="8473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Alternative measures to compare valuations across insurer</a:t>
            </a:r>
          </a:p>
        </p:txBody>
      </p:sp>
    </p:spTree>
    <p:extLst>
      <p:ext uri="{BB962C8B-B14F-4D97-AF65-F5344CB8AC3E}">
        <p14:creationId xmlns:p14="http://schemas.microsoft.com/office/powerpoint/2010/main" val="459517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362200" y="1600201"/>
            <a:ext cx="8458200" cy="5105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None/>
            </a:pPr>
            <a:r>
              <a:rPr lang="en-US" altLang="en-US" sz="2000" u="sng" kern="0" dirty="0">
                <a:latin typeface="Trebuchet MS" panose="020B0603020202020204" pitchFamily="34" charset="0"/>
              </a:rPr>
              <a:t>EV is a technical measure which is not well understood by masses. Concept of EV is specific to insurance industry and cannot be used to measure performance with companies in other industries:</a:t>
            </a:r>
          </a:p>
          <a:p>
            <a:pPr marL="0" indent="0" algn="just">
              <a:buNone/>
            </a:pPr>
            <a:endParaRPr lang="en-US" altLang="en-US" sz="2000" u="sng" kern="0" dirty="0">
              <a:latin typeface="Trebuchet MS" panose="020B0603020202020204" pitchFamily="34" charset="0"/>
            </a:endParaRPr>
          </a:p>
          <a:p>
            <a:pPr algn="just"/>
            <a:r>
              <a:rPr lang="en-US" altLang="en-US" sz="2000" kern="0" dirty="0">
                <a:latin typeface="Trebuchet MS" panose="020B0603020202020204" pitchFamily="34" charset="0"/>
              </a:rPr>
              <a:t>Once the growth in the industry matures, other parameters used across industries like return on equity, return on capital employed, return on assets can be looked into for comparability across companies in other industries</a:t>
            </a:r>
          </a:p>
          <a:p>
            <a:pPr algn="just"/>
            <a:r>
              <a:rPr lang="en-US" altLang="en-US" sz="2000" kern="0" dirty="0">
                <a:latin typeface="Trebuchet MS" panose="020B0603020202020204" pitchFamily="34" charset="0"/>
              </a:rPr>
              <a:t>Operating profit margin and net profit margin are generally used as profitability indicators across companies in other industries.</a:t>
            </a:r>
          </a:p>
          <a:p>
            <a:pPr algn="just"/>
            <a:r>
              <a:rPr lang="en-US" altLang="en-US" sz="2000" kern="0" dirty="0">
                <a:latin typeface="Trebuchet MS" panose="020B0603020202020204" pitchFamily="34" charset="0"/>
              </a:rPr>
              <a:t>Once the industry matures and year-on-year earnings stabilize, P/E Ratio can be used to compare valuations across insurers and industries.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65AC4743-C63E-4A7E-AC47-6BAEBED4C677}"/>
              </a:ext>
            </a:extLst>
          </p:cNvPr>
          <p:cNvSpPr txBox="1">
            <a:spLocks noChangeArrowheads="1"/>
          </p:cNvSpPr>
          <p:nvPr/>
        </p:nvSpPr>
        <p:spPr>
          <a:xfrm>
            <a:off x="2362200" y="463109"/>
            <a:ext cx="84735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Alternative measures to compare valuations across insurer</a:t>
            </a:r>
          </a:p>
        </p:txBody>
      </p:sp>
    </p:spTree>
    <p:extLst>
      <p:ext uri="{BB962C8B-B14F-4D97-AF65-F5344CB8AC3E}">
        <p14:creationId xmlns:p14="http://schemas.microsoft.com/office/powerpoint/2010/main" val="143770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956193" y="2742553"/>
            <a:ext cx="3311507" cy="782638"/>
          </a:xfrm>
          <a:prstGeom prst="rect">
            <a:avLst/>
          </a:prstGeom>
        </p:spPr>
        <p:txBody>
          <a:bodyPr/>
          <a:lstStyle>
            <a:defPPr>
              <a:defRPr lang="en-US"/>
            </a:defPPr>
            <a:lvl1pPr eaLnBrk="0" fontAlgn="base" hangingPunct="0">
              <a:spcBef>
                <a:spcPct val="0"/>
              </a:spcBef>
              <a:spcAft>
                <a:spcPct val="0"/>
              </a:spcAft>
              <a:defRPr sz="4000" b="1">
                <a:solidFill>
                  <a:srgbClr val="000000"/>
                </a:solidFill>
                <a:latin typeface="+mj-lt"/>
                <a:ea typeface="+mj-ea"/>
                <a:cs typeface="+mj-cs"/>
              </a:defRPr>
            </a:lvl1pPr>
            <a:lvl2pPr algn="ctr" eaLnBrk="0" fontAlgn="base" hangingPunct="0">
              <a:spcBef>
                <a:spcPct val="0"/>
              </a:spcBef>
              <a:spcAft>
                <a:spcPct val="0"/>
              </a:spcAft>
              <a:defRPr sz="4400">
                <a:solidFill>
                  <a:schemeClr val="tx2"/>
                </a:solidFill>
                <a:latin typeface="Arial" pitchFamily="34" charset="0"/>
              </a:defRPr>
            </a:lvl2pPr>
            <a:lvl3pPr algn="ctr" eaLnBrk="0" fontAlgn="base" hangingPunct="0">
              <a:spcBef>
                <a:spcPct val="0"/>
              </a:spcBef>
              <a:spcAft>
                <a:spcPct val="0"/>
              </a:spcAft>
              <a:defRPr sz="4400">
                <a:solidFill>
                  <a:schemeClr val="tx2"/>
                </a:solidFill>
                <a:latin typeface="Arial" pitchFamily="34" charset="0"/>
              </a:defRPr>
            </a:lvl3pPr>
            <a:lvl4pPr algn="ctr" eaLnBrk="0" fontAlgn="base" hangingPunct="0">
              <a:spcBef>
                <a:spcPct val="0"/>
              </a:spcBef>
              <a:spcAft>
                <a:spcPct val="0"/>
              </a:spcAft>
              <a:defRPr sz="4400">
                <a:solidFill>
                  <a:schemeClr val="tx2"/>
                </a:solidFill>
                <a:latin typeface="Arial" pitchFamily="34" charset="0"/>
              </a:defRPr>
            </a:lvl4pPr>
            <a:lvl5pPr algn="ctr" eaLnBrk="0" fontAlgn="base" hangingPunct="0">
              <a:spcBef>
                <a:spcPct val="0"/>
              </a:spcBef>
              <a:spcAft>
                <a:spcPct val="0"/>
              </a:spcAft>
              <a:defRPr sz="4400">
                <a:solidFill>
                  <a:schemeClr val="tx2"/>
                </a:solidFill>
                <a:latin typeface="Arial" pitchFamily="34" charset="0"/>
              </a:defRPr>
            </a:lvl5pPr>
            <a:lvl6pPr marL="457200" algn="ctr" eaLnBrk="0" fontAlgn="base" hangingPunct="0">
              <a:spcBef>
                <a:spcPct val="0"/>
              </a:spcBef>
              <a:spcAft>
                <a:spcPct val="0"/>
              </a:spcAft>
              <a:defRPr sz="4400">
                <a:solidFill>
                  <a:schemeClr val="tx2"/>
                </a:solidFill>
                <a:latin typeface="Arial" pitchFamily="34" charset="0"/>
              </a:defRPr>
            </a:lvl6pPr>
            <a:lvl7pPr marL="914400" algn="ctr" eaLnBrk="0" fontAlgn="base" hangingPunct="0">
              <a:spcBef>
                <a:spcPct val="0"/>
              </a:spcBef>
              <a:spcAft>
                <a:spcPct val="0"/>
              </a:spcAft>
              <a:defRPr sz="4400">
                <a:solidFill>
                  <a:schemeClr val="tx2"/>
                </a:solidFill>
                <a:latin typeface="Arial" pitchFamily="34" charset="0"/>
              </a:defRPr>
            </a:lvl7pPr>
            <a:lvl8pPr marL="1371600" algn="ctr" eaLnBrk="0" fontAlgn="base" hangingPunct="0">
              <a:spcBef>
                <a:spcPct val="0"/>
              </a:spcBef>
              <a:spcAft>
                <a:spcPct val="0"/>
              </a:spcAft>
              <a:defRPr sz="4400">
                <a:solidFill>
                  <a:schemeClr val="tx2"/>
                </a:solidFill>
                <a:latin typeface="Arial" pitchFamily="34" charset="0"/>
              </a:defRPr>
            </a:lvl8pPr>
            <a:lvl9pPr marL="1828800" algn="ctr"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Thank You</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4226665081"/>
      </p:ext>
    </p:extLst>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956193" y="2742553"/>
            <a:ext cx="3311507" cy="782638"/>
          </a:xfrm>
          <a:prstGeom prst="rect">
            <a:avLst/>
          </a:prstGeom>
        </p:spPr>
        <p:txBody>
          <a:bodyPr/>
          <a:lstStyle>
            <a:defPPr>
              <a:defRPr lang="en-US"/>
            </a:defPPr>
            <a:lvl1pPr eaLnBrk="0" fontAlgn="base" hangingPunct="0">
              <a:spcBef>
                <a:spcPct val="0"/>
              </a:spcBef>
              <a:spcAft>
                <a:spcPct val="0"/>
              </a:spcAft>
              <a:defRPr sz="4000" b="1">
                <a:solidFill>
                  <a:srgbClr val="000000"/>
                </a:solidFill>
                <a:latin typeface="+mj-lt"/>
                <a:ea typeface="+mj-ea"/>
                <a:cs typeface="+mj-cs"/>
              </a:defRPr>
            </a:lvl1pPr>
            <a:lvl2pPr algn="ctr" eaLnBrk="0" fontAlgn="base" hangingPunct="0">
              <a:spcBef>
                <a:spcPct val="0"/>
              </a:spcBef>
              <a:spcAft>
                <a:spcPct val="0"/>
              </a:spcAft>
              <a:defRPr sz="4400">
                <a:solidFill>
                  <a:schemeClr val="tx2"/>
                </a:solidFill>
                <a:latin typeface="Arial" pitchFamily="34" charset="0"/>
              </a:defRPr>
            </a:lvl2pPr>
            <a:lvl3pPr algn="ctr" eaLnBrk="0" fontAlgn="base" hangingPunct="0">
              <a:spcBef>
                <a:spcPct val="0"/>
              </a:spcBef>
              <a:spcAft>
                <a:spcPct val="0"/>
              </a:spcAft>
              <a:defRPr sz="4400">
                <a:solidFill>
                  <a:schemeClr val="tx2"/>
                </a:solidFill>
                <a:latin typeface="Arial" pitchFamily="34" charset="0"/>
              </a:defRPr>
            </a:lvl3pPr>
            <a:lvl4pPr algn="ctr" eaLnBrk="0" fontAlgn="base" hangingPunct="0">
              <a:spcBef>
                <a:spcPct val="0"/>
              </a:spcBef>
              <a:spcAft>
                <a:spcPct val="0"/>
              </a:spcAft>
              <a:defRPr sz="4400">
                <a:solidFill>
                  <a:schemeClr val="tx2"/>
                </a:solidFill>
                <a:latin typeface="Arial" pitchFamily="34" charset="0"/>
              </a:defRPr>
            </a:lvl4pPr>
            <a:lvl5pPr algn="ctr" eaLnBrk="0" fontAlgn="base" hangingPunct="0">
              <a:spcBef>
                <a:spcPct val="0"/>
              </a:spcBef>
              <a:spcAft>
                <a:spcPct val="0"/>
              </a:spcAft>
              <a:defRPr sz="4400">
                <a:solidFill>
                  <a:schemeClr val="tx2"/>
                </a:solidFill>
                <a:latin typeface="Arial" pitchFamily="34" charset="0"/>
              </a:defRPr>
            </a:lvl5pPr>
            <a:lvl6pPr marL="457200" algn="ctr" eaLnBrk="0" fontAlgn="base" hangingPunct="0">
              <a:spcBef>
                <a:spcPct val="0"/>
              </a:spcBef>
              <a:spcAft>
                <a:spcPct val="0"/>
              </a:spcAft>
              <a:defRPr sz="4400">
                <a:solidFill>
                  <a:schemeClr val="tx2"/>
                </a:solidFill>
                <a:latin typeface="Arial" pitchFamily="34" charset="0"/>
              </a:defRPr>
            </a:lvl6pPr>
            <a:lvl7pPr marL="914400" algn="ctr" eaLnBrk="0" fontAlgn="base" hangingPunct="0">
              <a:spcBef>
                <a:spcPct val="0"/>
              </a:spcBef>
              <a:spcAft>
                <a:spcPct val="0"/>
              </a:spcAft>
              <a:defRPr sz="4400">
                <a:solidFill>
                  <a:schemeClr val="tx2"/>
                </a:solidFill>
                <a:latin typeface="Arial" pitchFamily="34" charset="0"/>
              </a:defRPr>
            </a:lvl7pPr>
            <a:lvl8pPr marL="1371600" algn="ctr" eaLnBrk="0" fontAlgn="base" hangingPunct="0">
              <a:spcBef>
                <a:spcPct val="0"/>
              </a:spcBef>
              <a:spcAft>
                <a:spcPct val="0"/>
              </a:spcAft>
              <a:defRPr sz="4400">
                <a:solidFill>
                  <a:schemeClr val="tx2"/>
                </a:solidFill>
                <a:latin typeface="Arial" pitchFamily="34" charset="0"/>
              </a:defRPr>
            </a:lvl8pPr>
            <a:lvl9pPr marL="1828800" algn="ctr"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1" i="0" u="none" strike="noStrike" kern="1200" cap="none" spc="0" normalizeH="0" baseline="0" noProof="0" dirty="0">
                <a:ln>
                  <a:noFill/>
                </a:ln>
                <a:solidFill>
                  <a:srgbClr val="000000"/>
                </a:solidFill>
                <a:effectLst/>
                <a:uLnTx/>
                <a:uFillTx/>
                <a:latin typeface="Trebuchet MS" panose="020B0603020202020204" pitchFamily="34" charset="0"/>
                <a:ea typeface="+mj-ea"/>
                <a:cs typeface="+mj-cs"/>
              </a:rPr>
              <a:t>Questions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104902202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Embedded Value (EV)</a:t>
            </a:r>
          </a:p>
        </p:txBody>
      </p:sp>
      <p:sp>
        <p:nvSpPr>
          <p:cNvPr id="4" name="Rectangle 3"/>
          <p:cNvSpPr txBox="1">
            <a:spLocks noChangeArrowheads="1"/>
          </p:cNvSpPr>
          <p:nvPr/>
        </p:nvSpPr>
        <p:spPr>
          <a:xfrm>
            <a:off x="2057400" y="1996648"/>
            <a:ext cx="8839200" cy="44175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400" kern="0" dirty="0">
                <a:latin typeface="Trebuchet MS" panose="020B0603020202020204" pitchFamily="34" charset="0"/>
              </a:rPr>
              <a:t>where</a:t>
            </a:r>
          </a:p>
          <a:p>
            <a:pPr marL="0" indent="0">
              <a:buNone/>
            </a:pPr>
            <a:endParaRPr lang="en-US" altLang="en-US" sz="2400" kern="0" dirty="0">
              <a:latin typeface="Trebuchet MS" panose="020B0603020202020204" pitchFamily="34" charset="0"/>
            </a:endParaRPr>
          </a:p>
          <a:p>
            <a:pPr marL="0" indent="0">
              <a:buNone/>
            </a:pPr>
            <a:endParaRPr lang="en-US" altLang="en-US" sz="24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Table 6">
            <a:extLst>
              <a:ext uri="{FF2B5EF4-FFF2-40B4-BE49-F238E27FC236}">
                <a16:creationId xmlns:a16="http://schemas.microsoft.com/office/drawing/2014/main" id="{030F34EF-4373-4678-9B69-83E22D31F800}"/>
              </a:ext>
            </a:extLst>
          </p:cNvPr>
          <p:cNvGraphicFramePr>
            <a:graphicFrameLocks noGrp="1"/>
          </p:cNvGraphicFramePr>
          <p:nvPr>
            <p:extLst>
              <p:ext uri="{D42A27DB-BD31-4B8C-83A1-F6EECF244321}">
                <p14:modId xmlns:p14="http://schemas.microsoft.com/office/powerpoint/2010/main" val="1044575192"/>
              </p:ext>
            </p:extLst>
          </p:nvPr>
        </p:nvGraphicFramePr>
        <p:xfrm>
          <a:off x="2035404" y="1138124"/>
          <a:ext cx="8128000" cy="822960"/>
        </p:xfrm>
        <a:graphic>
          <a:graphicData uri="http://schemas.openxmlformats.org/drawingml/2006/table">
            <a:tbl>
              <a:tblPr firstRow="1" bandRow="1">
                <a:tableStyleId>{F5AB1C69-6EDB-4FF4-983F-18BD219EF322}</a:tableStyleId>
              </a:tblPr>
              <a:tblGrid>
                <a:gridCol w="1625600">
                  <a:extLst>
                    <a:ext uri="{9D8B030D-6E8A-4147-A177-3AD203B41FA5}">
                      <a16:colId xmlns:a16="http://schemas.microsoft.com/office/drawing/2014/main" val="2417900345"/>
                    </a:ext>
                  </a:extLst>
                </a:gridCol>
                <a:gridCol w="377596">
                  <a:extLst>
                    <a:ext uri="{9D8B030D-6E8A-4147-A177-3AD203B41FA5}">
                      <a16:colId xmlns:a16="http://schemas.microsoft.com/office/drawing/2014/main" val="212078309"/>
                    </a:ext>
                  </a:extLst>
                </a:gridCol>
                <a:gridCol w="1981200">
                  <a:extLst>
                    <a:ext uri="{9D8B030D-6E8A-4147-A177-3AD203B41FA5}">
                      <a16:colId xmlns:a16="http://schemas.microsoft.com/office/drawing/2014/main" val="2377417950"/>
                    </a:ext>
                  </a:extLst>
                </a:gridCol>
                <a:gridCol w="381000">
                  <a:extLst>
                    <a:ext uri="{9D8B030D-6E8A-4147-A177-3AD203B41FA5}">
                      <a16:colId xmlns:a16="http://schemas.microsoft.com/office/drawing/2014/main" val="618505083"/>
                    </a:ext>
                  </a:extLst>
                </a:gridCol>
                <a:gridCol w="3762604">
                  <a:extLst>
                    <a:ext uri="{9D8B030D-6E8A-4147-A177-3AD203B41FA5}">
                      <a16:colId xmlns:a16="http://schemas.microsoft.com/office/drawing/2014/main" val="2144095084"/>
                    </a:ext>
                  </a:extLst>
                </a:gridCol>
              </a:tblGrid>
              <a:tr h="782638">
                <a:tc>
                  <a:txBody>
                    <a:bodyPr/>
                    <a:lstStyle/>
                    <a:p>
                      <a:r>
                        <a:rPr lang="en-US" sz="2400" b="0" dirty="0">
                          <a:solidFill>
                            <a:schemeClr val="tx1"/>
                          </a:solidFill>
                          <a:latin typeface="Trebuchet MS" panose="020B0603020202020204" pitchFamily="34" charset="0"/>
                        </a:rPr>
                        <a:t>Embedded Value (EV)</a:t>
                      </a:r>
                      <a:endParaRPr lang="en-IN" sz="2400" b="0" dirty="0">
                        <a:solidFill>
                          <a:schemeClr val="tx1"/>
                        </a:solidFill>
                        <a:latin typeface="Trebuchet MS" panose="020B0603020202020204" pitchFamily="34" charset="0"/>
                      </a:endParaRPr>
                    </a:p>
                  </a:txBody>
                  <a:tcPr/>
                </a:tc>
                <a:tc>
                  <a:txBody>
                    <a:bodyPr/>
                    <a:lstStyle/>
                    <a:p>
                      <a:r>
                        <a:rPr lang="en-US" sz="2400" b="0" dirty="0">
                          <a:solidFill>
                            <a:schemeClr val="tx1"/>
                          </a:solidFill>
                          <a:latin typeface="Trebuchet MS" panose="020B0603020202020204" pitchFamily="34" charset="0"/>
                        </a:rPr>
                        <a:t>=</a:t>
                      </a:r>
                      <a:endParaRPr lang="en-IN" sz="2400" b="0" dirty="0">
                        <a:solidFill>
                          <a:schemeClr val="tx1"/>
                        </a:solidFill>
                        <a:latin typeface="Trebuchet MS" panose="020B0603020202020204" pitchFamily="34" charset="0"/>
                      </a:endParaRPr>
                    </a:p>
                  </a:txBody>
                  <a:tcPr/>
                </a:tc>
                <a:tc>
                  <a:txBody>
                    <a:bodyPr/>
                    <a:lstStyle/>
                    <a:p>
                      <a:r>
                        <a:rPr lang="en-US" sz="2400" b="0" dirty="0">
                          <a:solidFill>
                            <a:schemeClr val="tx1"/>
                          </a:solidFill>
                          <a:latin typeface="Trebuchet MS" panose="020B0603020202020204" pitchFamily="34" charset="0"/>
                        </a:rPr>
                        <a:t>Adjusted Net Worth (ANW)</a:t>
                      </a:r>
                      <a:endParaRPr lang="en-IN" sz="2400" b="0" dirty="0">
                        <a:solidFill>
                          <a:schemeClr val="tx1"/>
                        </a:solidFill>
                        <a:latin typeface="Trebuchet MS" panose="020B0603020202020204" pitchFamily="34" charset="0"/>
                      </a:endParaRPr>
                    </a:p>
                  </a:txBody>
                  <a:tcPr/>
                </a:tc>
                <a:tc>
                  <a:txBody>
                    <a:bodyPr/>
                    <a:lstStyle/>
                    <a:p>
                      <a:r>
                        <a:rPr lang="en-US" sz="2400" b="0" dirty="0">
                          <a:solidFill>
                            <a:schemeClr val="tx1"/>
                          </a:solidFill>
                          <a:latin typeface="Trebuchet MS" panose="020B0603020202020204" pitchFamily="34" charset="0"/>
                        </a:rPr>
                        <a:t>+</a:t>
                      </a:r>
                      <a:endParaRPr lang="en-IN" sz="2400" b="0" dirty="0">
                        <a:solidFill>
                          <a:schemeClr val="tx1"/>
                        </a:solidFill>
                        <a:latin typeface="Trebuchet MS" panose="020B0603020202020204" pitchFamily="34" charset="0"/>
                      </a:endParaRPr>
                    </a:p>
                  </a:txBody>
                  <a:tcPr/>
                </a:tc>
                <a:tc>
                  <a:txBody>
                    <a:bodyPr/>
                    <a:lstStyle/>
                    <a:p>
                      <a:r>
                        <a:rPr lang="en-US" sz="2400" b="0" dirty="0">
                          <a:solidFill>
                            <a:schemeClr val="tx1"/>
                          </a:solidFill>
                          <a:latin typeface="Trebuchet MS" panose="020B0603020202020204" pitchFamily="34" charset="0"/>
                        </a:rPr>
                        <a:t>Value of in-force covered business (VIF)</a:t>
                      </a:r>
                      <a:endParaRPr lang="en-IN" sz="2400" b="0" dirty="0">
                        <a:solidFill>
                          <a:schemeClr val="tx1"/>
                        </a:solidFill>
                        <a:latin typeface="Trebuchet MS" panose="020B0603020202020204" pitchFamily="34" charset="0"/>
                      </a:endParaRPr>
                    </a:p>
                  </a:txBody>
                  <a:tcPr/>
                </a:tc>
                <a:extLst>
                  <a:ext uri="{0D108BD9-81ED-4DB2-BD59-A6C34878D82A}">
                    <a16:rowId xmlns:a16="http://schemas.microsoft.com/office/drawing/2014/main" val="1198273069"/>
                  </a:ext>
                </a:extLst>
              </a:tr>
            </a:tbl>
          </a:graphicData>
        </a:graphic>
      </p:graphicFrame>
      <p:graphicFrame>
        <p:nvGraphicFramePr>
          <p:cNvPr id="7" name="Table 6">
            <a:extLst>
              <a:ext uri="{FF2B5EF4-FFF2-40B4-BE49-F238E27FC236}">
                <a16:creationId xmlns:a16="http://schemas.microsoft.com/office/drawing/2014/main" id="{DBF5912D-BDEC-4CE5-9EFC-C247D5BF1ED7}"/>
              </a:ext>
            </a:extLst>
          </p:cNvPr>
          <p:cNvGraphicFramePr>
            <a:graphicFrameLocks noGrp="1"/>
          </p:cNvGraphicFramePr>
          <p:nvPr>
            <p:extLst>
              <p:ext uri="{D42A27DB-BD31-4B8C-83A1-F6EECF244321}">
                <p14:modId xmlns:p14="http://schemas.microsoft.com/office/powerpoint/2010/main" val="1082397864"/>
              </p:ext>
            </p:extLst>
          </p:nvPr>
        </p:nvGraphicFramePr>
        <p:xfrm>
          <a:off x="2073899" y="2495847"/>
          <a:ext cx="8746501" cy="533400"/>
        </p:xfrm>
        <a:graphic>
          <a:graphicData uri="http://schemas.openxmlformats.org/drawingml/2006/table">
            <a:tbl>
              <a:tblPr firstRow="1" bandRow="1">
                <a:tableStyleId>{F5AB1C69-6EDB-4FF4-983F-18BD219EF322}</a:tableStyleId>
              </a:tblPr>
              <a:tblGrid>
                <a:gridCol w="2879103">
                  <a:extLst>
                    <a:ext uri="{9D8B030D-6E8A-4147-A177-3AD203B41FA5}">
                      <a16:colId xmlns:a16="http://schemas.microsoft.com/office/drawing/2014/main" val="2417900345"/>
                    </a:ext>
                  </a:extLst>
                </a:gridCol>
                <a:gridCol w="381000">
                  <a:extLst>
                    <a:ext uri="{9D8B030D-6E8A-4147-A177-3AD203B41FA5}">
                      <a16:colId xmlns:a16="http://schemas.microsoft.com/office/drawing/2014/main" val="212078309"/>
                    </a:ext>
                  </a:extLst>
                </a:gridCol>
                <a:gridCol w="2514600">
                  <a:extLst>
                    <a:ext uri="{9D8B030D-6E8A-4147-A177-3AD203B41FA5}">
                      <a16:colId xmlns:a16="http://schemas.microsoft.com/office/drawing/2014/main" val="2377417950"/>
                    </a:ext>
                  </a:extLst>
                </a:gridCol>
                <a:gridCol w="304800">
                  <a:extLst>
                    <a:ext uri="{9D8B030D-6E8A-4147-A177-3AD203B41FA5}">
                      <a16:colId xmlns:a16="http://schemas.microsoft.com/office/drawing/2014/main" val="618505083"/>
                    </a:ext>
                  </a:extLst>
                </a:gridCol>
                <a:gridCol w="2666998">
                  <a:extLst>
                    <a:ext uri="{9D8B030D-6E8A-4147-A177-3AD203B41FA5}">
                      <a16:colId xmlns:a16="http://schemas.microsoft.com/office/drawing/2014/main" val="2144095084"/>
                    </a:ext>
                  </a:extLst>
                </a:gridCol>
              </a:tblGrid>
              <a:tr h="533400">
                <a:tc>
                  <a:txBody>
                    <a:bodyPr/>
                    <a:lstStyle/>
                    <a:p>
                      <a:r>
                        <a:rPr lang="en-US" sz="2400" b="0" dirty="0">
                          <a:solidFill>
                            <a:schemeClr val="tx1"/>
                          </a:solidFill>
                          <a:latin typeface="Trebuchet MS" panose="020B0603020202020204" pitchFamily="34" charset="0"/>
                        </a:rPr>
                        <a:t>Adjusted Net Worth</a:t>
                      </a:r>
                      <a:endParaRPr lang="en-IN" sz="2400" b="0" dirty="0">
                        <a:solidFill>
                          <a:schemeClr val="tx1"/>
                        </a:solidFill>
                        <a:latin typeface="Trebuchet MS" panose="020B0603020202020204" pitchFamily="34" charset="0"/>
                      </a:endParaRPr>
                    </a:p>
                  </a:txBody>
                  <a:tcPr/>
                </a:tc>
                <a:tc>
                  <a:txBody>
                    <a:bodyPr/>
                    <a:lstStyle/>
                    <a:p>
                      <a:r>
                        <a:rPr lang="en-US" sz="2400" b="0" dirty="0">
                          <a:solidFill>
                            <a:schemeClr val="tx1"/>
                          </a:solidFill>
                          <a:latin typeface="Trebuchet MS" panose="020B0603020202020204" pitchFamily="34" charset="0"/>
                        </a:rPr>
                        <a:t>=</a:t>
                      </a:r>
                      <a:endParaRPr lang="en-IN" sz="2400" b="0" dirty="0">
                        <a:solidFill>
                          <a:schemeClr val="tx1"/>
                        </a:solidFill>
                        <a:latin typeface="Trebuchet MS" panose="020B0603020202020204" pitchFamily="34" charset="0"/>
                      </a:endParaRPr>
                    </a:p>
                  </a:txBody>
                  <a:tcPr/>
                </a:tc>
                <a:tc>
                  <a:txBody>
                    <a:bodyPr/>
                    <a:lstStyle/>
                    <a:p>
                      <a:r>
                        <a:rPr lang="en-US" sz="2400" b="0" dirty="0">
                          <a:solidFill>
                            <a:schemeClr val="tx1"/>
                          </a:solidFill>
                          <a:latin typeface="Trebuchet MS" panose="020B0603020202020204" pitchFamily="34" charset="0"/>
                        </a:rPr>
                        <a:t>Required Capital</a:t>
                      </a:r>
                      <a:endParaRPr lang="en-IN" sz="2400" b="0" dirty="0">
                        <a:solidFill>
                          <a:schemeClr val="tx1"/>
                        </a:solidFill>
                        <a:latin typeface="Trebuchet MS" panose="020B0603020202020204" pitchFamily="34" charset="0"/>
                      </a:endParaRPr>
                    </a:p>
                  </a:txBody>
                  <a:tcPr/>
                </a:tc>
                <a:tc>
                  <a:txBody>
                    <a:bodyPr/>
                    <a:lstStyle/>
                    <a:p>
                      <a:r>
                        <a:rPr lang="en-US" sz="2400" b="0" dirty="0">
                          <a:solidFill>
                            <a:schemeClr val="tx1"/>
                          </a:solidFill>
                          <a:latin typeface="Trebuchet MS" panose="020B0603020202020204" pitchFamily="34" charset="0"/>
                        </a:rPr>
                        <a:t>+</a:t>
                      </a:r>
                      <a:endParaRPr lang="en-IN" sz="2400" b="0" dirty="0">
                        <a:solidFill>
                          <a:schemeClr val="tx1"/>
                        </a:solidFill>
                        <a:latin typeface="Trebuchet MS" panose="020B0603020202020204" pitchFamily="34" charset="0"/>
                      </a:endParaRPr>
                    </a:p>
                  </a:txBody>
                  <a:tcPr/>
                </a:tc>
                <a:tc>
                  <a:txBody>
                    <a:bodyPr/>
                    <a:lstStyle/>
                    <a:p>
                      <a:r>
                        <a:rPr lang="en-US" sz="2400" b="0" dirty="0">
                          <a:solidFill>
                            <a:schemeClr val="tx1"/>
                          </a:solidFill>
                          <a:latin typeface="Trebuchet MS" panose="020B0603020202020204" pitchFamily="34" charset="0"/>
                        </a:rPr>
                        <a:t>Free Surplus</a:t>
                      </a:r>
                      <a:endParaRPr lang="en-IN" sz="2400" b="0" dirty="0">
                        <a:solidFill>
                          <a:schemeClr val="tx1"/>
                        </a:solidFill>
                        <a:latin typeface="Trebuchet MS" panose="020B0603020202020204" pitchFamily="34" charset="0"/>
                      </a:endParaRPr>
                    </a:p>
                  </a:txBody>
                  <a:tcPr/>
                </a:tc>
                <a:extLst>
                  <a:ext uri="{0D108BD9-81ED-4DB2-BD59-A6C34878D82A}">
                    <a16:rowId xmlns:a16="http://schemas.microsoft.com/office/drawing/2014/main" val="1198273069"/>
                  </a:ext>
                </a:extLst>
              </a:tr>
            </a:tbl>
          </a:graphicData>
        </a:graphic>
      </p:graphicFrame>
      <p:sp>
        <p:nvSpPr>
          <p:cNvPr id="11" name="Rectangle 3">
            <a:extLst>
              <a:ext uri="{FF2B5EF4-FFF2-40B4-BE49-F238E27FC236}">
                <a16:creationId xmlns:a16="http://schemas.microsoft.com/office/drawing/2014/main" id="{353C06B8-EB4E-4E1C-93AC-7350A89FF1B1}"/>
              </a:ext>
            </a:extLst>
          </p:cNvPr>
          <p:cNvSpPr txBox="1">
            <a:spLocks noChangeArrowheads="1"/>
          </p:cNvSpPr>
          <p:nvPr/>
        </p:nvSpPr>
        <p:spPr>
          <a:xfrm>
            <a:off x="2057400" y="3295928"/>
            <a:ext cx="8660876" cy="3098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400" kern="0" dirty="0">
                <a:latin typeface="Trebuchet MS" panose="020B0603020202020204" pitchFamily="34" charset="0"/>
              </a:rPr>
              <a:t>EV reflects the value of business already written</a:t>
            </a:r>
          </a:p>
          <a:p>
            <a:r>
              <a:rPr lang="en-US" altLang="en-US" sz="2400" kern="0" dirty="0">
                <a:latin typeface="Trebuchet MS" panose="020B0603020202020204" pitchFamily="34" charset="0"/>
              </a:rPr>
              <a:t>It does not allow for future new business</a:t>
            </a:r>
          </a:p>
          <a:p>
            <a:endParaRPr lang="en-US" altLang="en-US" sz="2400" kern="0" dirty="0">
              <a:latin typeface="Trebuchet MS" panose="020B0603020202020204" pitchFamily="34" charset="0"/>
            </a:endParaRPr>
          </a:p>
          <a:p>
            <a:pPr marL="0" indent="0">
              <a:buNone/>
            </a:pPr>
            <a:r>
              <a:rPr lang="en-US" altLang="en-US" sz="2400" kern="0" dirty="0">
                <a:latin typeface="Trebuchet MS" panose="020B0603020202020204" pitchFamily="34" charset="0"/>
              </a:rPr>
              <a:t>We will look at the following 2 approaches of calculating EV-</a:t>
            </a:r>
          </a:p>
          <a:p>
            <a:r>
              <a:rPr lang="en-US" altLang="en-US" sz="2400" kern="0" dirty="0">
                <a:latin typeface="Trebuchet MS" panose="020B0603020202020204" pitchFamily="34" charset="0"/>
              </a:rPr>
              <a:t>Traditional Embedded Value (TEV)</a:t>
            </a:r>
          </a:p>
          <a:p>
            <a:r>
              <a:rPr lang="en-US" altLang="en-US" sz="2400" kern="0" dirty="0">
                <a:latin typeface="Trebuchet MS" panose="020B0603020202020204" pitchFamily="34" charset="0"/>
              </a:rPr>
              <a:t>Indian Embedded Value (IEV)</a:t>
            </a:r>
          </a:p>
          <a:p>
            <a:pPr marL="0" indent="0">
              <a:buNone/>
            </a:pPr>
            <a:endParaRPr lang="en-US" altLang="en-US" sz="2400" kern="0" dirty="0">
              <a:latin typeface="Trebuchet MS" panose="020B0603020202020204" pitchFamily="34" charset="0"/>
            </a:endParaRPr>
          </a:p>
          <a:p>
            <a:endParaRPr lang="en-US" altLang="en-US" sz="2400" kern="0" dirty="0">
              <a:latin typeface="Trebuchet MS" panose="020B0603020202020204" pitchFamily="34" charset="0"/>
            </a:endParaRPr>
          </a:p>
          <a:p>
            <a:endParaRPr lang="en-US" altLang="en-US" sz="2400" kern="0" dirty="0">
              <a:latin typeface="Trebuchet MS" panose="020B0603020202020204" pitchFamily="34" charset="0"/>
            </a:endParaRPr>
          </a:p>
          <a:p>
            <a:endParaRPr lang="en-US" altLang="en-US" sz="2400" kern="0" dirty="0">
              <a:latin typeface="Trebuchet MS" panose="020B0603020202020204" pitchFamily="34" charset="0"/>
            </a:endParaRPr>
          </a:p>
        </p:txBody>
      </p:sp>
    </p:spTree>
    <p:extLst>
      <p:ext uri="{BB962C8B-B14F-4D97-AF65-F5344CB8AC3E}">
        <p14:creationId xmlns:p14="http://schemas.microsoft.com/office/powerpoint/2010/main" val="1485626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Embedded Value Components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pSp>
        <p:nvGrpSpPr>
          <p:cNvPr id="4" name="Group 3">
            <a:extLst>
              <a:ext uri="{FF2B5EF4-FFF2-40B4-BE49-F238E27FC236}">
                <a16:creationId xmlns:a16="http://schemas.microsoft.com/office/drawing/2014/main" id="{392F0B37-A10C-434E-97F1-D29A0B29D3AA}"/>
              </a:ext>
            </a:extLst>
          </p:cNvPr>
          <p:cNvGrpSpPr/>
          <p:nvPr/>
        </p:nvGrpSpPr>
        <p:grpSpPr>
          <a:xfrm>
            <a:off x="2133599" y="1591559"/>
            <a:ext cx="9677401" cy="3437641"/>
            <a:chOff x="2133599" y="1591559"/>
            <a:chExt cx="9585101" cy="4436882"/>
          </a:xfrm>
        </p:grpSpPr>
        <p:sp>
          <p:nvSpPr>
            <p:cNvPr id="8" name="Rectangle 7">
              <a:extLst>
                <a:ext uri="{FF2B5EF4-FFF2-40B4-BE49-F238E27FC236}">
                  <a16:creationId xmlns:a16="http://schemas.microsoft.com/office/drawing/2014/main" id="{CA94B10F-F73B-4C67-8D44-AD645689EE7F}"/>
                </a:ext>
              </a:extLst>
            </p:cNvPr>
            <p:cNvSpPr/>
            <p:nvPr/>
          </p:nvSpPr>
          <p:spPr bwMode="auto">
            <a:xfrm>
              <a:off x="2133599" y="1600200"/>
              <a:ext cx="1295400" cy="25908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Present Value of Future Profits</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10" name="Rectangle 9">
              <a:extLst>
                <a:ext uri="{FF2B5EF4-FFF2-40B4-BE49-F238E27FC236}">
                  <a16:creationId xmlns:a16="http://schemas.microsoft.com/office/drawing/2014/main" id="{0AE2D5FB-255D-474A-B2B4-9146519D3048}"/>
                </a:ext>
              </a:extLst>
            </p:cNvPr>
            <p:cNvSpPr/>
            <p:nvPr/>
          </p:nvSpPr>
          <p:spPr bwMode="auto">
            <a:xfrm>
              <a:off x="2133599" y="4191000"/>
              <a:ext cx="1295400" cy="9144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Free Surplus</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12" name="Rectangle 11">
              <a:extLst>
                <a:ext uri="{FF2B5EF4-FFF2-40B4-BE49-F238E27FC236}">
                  <a16:creationId xmlns:a16="http://schemas.microsoft.com/office/drawing/2014/main" id="{6670EE57-1556-489E-BB67-752B3808BEE3}"/>
                </a:ext>
              </a:extLst>
            </p:cNvPr>
            <p:cNvSpPr/>
            <p:nvPr/>
          </p:nvSpPr>
          <p:spPr bwMode="auto">
            <a:xfrm>
              <a:off x="2133599" y="5114041"/>
              <a:ext cx="1295400" cy="9144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Required Capital</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13" name="Rectangle 12">
              <a:extLst>
                <a:ext uri="{FF2B5EF4-FFF2-40B4-BE49-F238E27FC236}">
                  <a16:creationId xmlns:a16="http://schemas.microsoft.com/office/drawing/2014/main" id="{FCEA145A-0403-41E0-9205-B95C0471558D}"/>
                </a:ext>
              </a:extLst>
            </p:cNvPr>
            <p:cNvSpPr/>
            <p:nvPr/>
          </p:nvSpPr>
          <p:spPr bwMode="auto">
            <a:xfrm>
              <a:off x="3962400" y="1602135"/>
              <a:ext cx="1295400" cy="1368093"/>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200" dirty="0">
                  <a:solidFill>
                    <a:schemeClr val="tx1"/>
                  </a:solidFill>
                  <a:latin typeface="Trebuchet MS" panose="020B0603020202020204" pitchFamily="34" charset="0"/>
                </a:rPr>
                <a:t>Cost of Capital</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15" name="Rectangle 14">
              <a:extLst>
                <a:ext uri="{FF2B5EF4-FFF2-40B4-BE49-F238E27FC236}">
                  <a16:creationId xmlns:a16="http://schemas.microsoft.com/office/drawing/2014/main" id="{B024A504-624B-48E9-8D76-1E555F719ABF}"/>
                </a:ext>
              </a:extLst>
            </p:cNvPr>
            <p:cNvSpPr/>
            <p:nvPr/>
          </p:nvSpPr>
          <p:spPr bwMode="auto">
            <a:xfrm>
              <a:off x="3967899" y="4191000"/>
              <a:ext cx="1295400" cy="18374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ANW</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18" name="Rectangle 17">
              <a:extLst>
                <a:ext uri="{FF2B5EF4-FFF2-40B4-BE49-F238E27FC236}">
                  <a16:creationId xmlns:a16="http://schemas.microsoft.com/office/drawing/2014/main" id="{B728A1AA-48D7-48B9-B7A8-CE079706ABA6}"/>
                </a:ext>
              </a:extLst>
            </p:cNvPr>
            <p:cNvSpPr/>
            <p:nvPr/>
          </p:nvSpPr>
          <p:spPr bwMode="auto">
            <a:xfrm>
              <a:off x="3962400" y="2987511"/>
              <a:ext cx="1295400" cy="1194848"/>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VIF</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9" name="Right Brace 8">
              <a:extLst>
                <a:ext uri="{FF2B5EF4-FFF2-40B4-BE49-F238E27FC236}">
                  <a16:creationId xmlns:a16="http://schemas.microsoft.com/office/drawing/2014/main" id="{343723E3-D0F6-447F-B0CD-0D12C9FE9448}"/>
                </a:ext>
              </a:extLst>
            </p:cNvPr>
            <p:cNvSpPr/>
            <p:nvPr/>
          </p:nvSpPr>
          <p:spPr bwMode="auto">
            <a:xfrm>
              <a:off x="5334000" y="2987511"/>
              <a:ext cx="468199" cy="3040930"/>
            </a:xfrm>
            <a:prstGeom prst="rightBrace">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IN" sz="2200" b="0" i="0" u="none" strike="noStrike" cap="none" normalizeH="0" baseline="0">
                <a:ln>
                  <a:noFill/>
                </a:ln>
                <a:solidFill>
                  <a:schemeClr val="tx1"/>
                </a:solidFill>
                <a:effectLst/>
                <a:latin typeface="Trebuchet MS" panose="020B0603020202020204" pitchFamily="34" charset="0"/>
              </a:endParaRPr>
            </a:p>
          </p:txBody>
        </p:sp>
        <p:sp>
          <p:nvSpPr>
            <p:cNvPr id="19" name="TextBox 18">
              <a:extLst>
                <a:ext uri="{FF2B5EF4-FFF2-40B4-BE49-F238E27FC236}">
                  <a16:creationId xmlns:a16="http://schemas.microsoft.com/office/drawing/2014/main" id="{5774CEFC-EFA9-4434-902E-259D8D1CC4ED}"/>
                </a:ext>
              </a:extLst>
            </p:cNvPr>
            <p:cNvSpPr txBox="1"/>
            <p:nvPr/>
          </p:nvSpPr>
          <p:spPr>
            <a:xfrm>
              <a:off x="5600700" y="4292532"/>
              <a:ext cx="990600" cy="430887"/>
            </a:xfrm>
            <a:prstGeom prst="rect">
              <a:avLst/>
            </a:prstGeom>
            <a:noFill/>
          </p:spPr>
          <p:txBody>
            <a:bodyPr wrap="square" rtlCol="0" anchor="ctr">
              <a:spAutoFit/>
            </a:bodyPr>
            <a:lstStyle/>
            <a:p>
              <a:pPr algn="ctr"/>
              <a:r>
                <a:rPr lang="en-US" sz="2200" dirty="0">
                  <a:latin typeface="Trebuchet MS" panose="020B0603020202020204" pitchFamily="34" charset="0"/>
                </a:rPr>
                <a:t>TEV</a:t>
              </a:r>
              <a:endParaRPr lang="en-IN" sz="2200" dirty="0">
                <a:latin typeface="Trebuchet MS" panose="020B0603020202020204" pitchFamily="34" charset="0"/>
              </a:endParaRPr>
            </a:p>
          </p:txBody>
        </p:sp>
        <p:sp>
          <p:nvSpPr>
            <p:cNvPr id="20" name="Rectangle 19">
              <a:extLst>
                <a:ext uri="{FF2B5EF4-FFF2-40B4-BE49-F238E27FC236}">
                  <a16:creationId xmlns:a16="http://schemas.microsoft.com/office/drawing/2014/main" id="{A9C48982-9443-45B2-A8E5-246F2EBF0D72}"/>
                </a:ext>
              </a:extLst>
            </p:cNvPr>
            <p:cNvSpPr/>
            <p:nvPr/>
          </p:nvSpPr>
          <p:spPr bwMode="auto">
            <a:xfrm>
              <a:off x="7059500" y="1591559"/>
              <a:ext cx="1295400" cy="25908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Present Value of Future Profits</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21" name="Rectangle 20">
              <a:extLst>
                <a:ext uri="{FF2B5EF4-FFF2-40B4-BE49-F238E27FC236}">
                  <a16:creationId xmlns:a16="http://schemas.microsoft.com/office/drawing/2014/main" id="{36B562F7-B731-4F85-8DE4-3ECBDC4DFFDC}"/>
                </a:ext>
              </a:extLst>
            </p:cNvPr>
            <p:cNvSpPr/>
            <p:nvPr/>
          </p:nvSpPr>
          <p:spPr bwMode="auto">
            <a:xfrm>
              <a:off x="7059500" y="4182359"/>
              <a:ext cx="1295400" cy="9144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Free Surplus</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22" name="Rectangle 21">
              <a:extLst>
                <a:ext uri="{FF2B5EF4-FFF2-40B4-BE49-F238E27FC236}">
                  <a16:creationId xmlns:a16="http://schemas.microsoft.com/office/drawing/2014/main" id="{9FCC45A0-CD31-4A57-8C87-C220D5659838}"/>
                </a:ext>
              </a:extLst>
            </p:cNvPr>
            <p:cNvSpPr/>
            <p:nvPr/>
          </p:nvSpPr>
          <p:spPr bwMode="auto">
            <a:xfrm>
              <a:off x="7059500" y="5105400"/>
              <a:ext cx="1295400" cy="9144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Required Capital</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23" name="Rectangle 22">
              <a:extLst>
                <a:ext uri="{FF2B5EF4-FFF2-40B4-BE49-F238E27FC236}">
                  <a16:creationId xmlns:a16="http://schemas.microsoft.com/office/drawing/2014/main" id="{F6064FDF-6710-4D8D-B332-2DE5EEC51724}"/>
                </a:ext>
              </a:extLst>
            </p:cNvPr>
            <p:cNvSpPr/>
            <p:nvPr/>
          </p:nvSpPr>
          <p:spPr bwMode="auto">
            <a:xfrm>
              <a:off x="8888301" y="1593495"/>
              <a:ext cx="1295400"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FC</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24" name="Rectangle 23">
              <a:extLst>
                <a:ext uri="{FF2B5EF4-FFF2-40B4-BE49-F238E27FC236}">
                  <a16:creationId xmlns:a16="http://schemas.microsoft.com/office/drawing/2014/main" id="{A8E3D077-E104-4BF4-92B8-5500C280B132}"/>
                </a:ext>
              </a:extLst>
            </p:cNvPr>
            <p:cNvSpPr/>
            <p:nvPr/>
          </p:nvSpPr>
          <p:spPr bwMode="auto">
            <a:xfrm>
              <a:off x="8893800" y="4182359"/>
              <a:ext cx="1295400" cy="18374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ANW</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25" name="Rectangle 24">
              <a:extLst>
                <a:ext uri="{FF2B5EF4-FFF2-40B4-BE49-F238E27FC236}">
                  <a16:creationId xmlns:a16="http://schemas.microsoft.com/office/drawing/2014/main" id="{0D8574BA-97A2-46E1-84FF-CD8BC6DECD1E}"/>
                </a:ext>
              </a:extLst>
            </p:cNvPr>
            <p:cNvSpPr/>
            <p:nvPr/>
          </p:nvSpPr>
          <p:spPr bwMode="auto">
            <a:xfrm>
              <a:off x="8888301" y="2055829"/>
              <a:ext cx="1295400"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TVFOG</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26" name="Rectangle 25">
              <a:extLst>
                <a:ext uri="{FF2B5EF4-FFF2-40B4-BE49-F238E27FC236}">
                  <a16:creationId xmlns:a16="http://schemas.microsoft.com/office/drawing/2014/main" id="{48A6BEE6-D5A6-4227-9BB5-F5BC4BC8FD00}"/>
                </a:ext>
              </a:extLst>
            </p:cNvPr>
            <p:cNvSpPr/>
            <p:nvPr/>
          </p:nvSpPr>
          <p:spPr bwMode="auto">
            <a:xfrm>
              <a:off x="8888301" y="2513029"/>
              <a:ext cx="1295400" cy="4572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CRNHR</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27" name="Rectangle 26">
              <a:extLst>
                <a:ext uri="{FF2B5EF4-FFF2-40B4-BE49-F238E27FC236}">
                  <a16:creationId xmlns:a16="http://schemas.microsoft.com/office/drawing/2014/main" id="{F1400DA5-8FAA-48CF-BDF5-47484FB69EEA}"/>
                </a:ext>
              </a:extLst>
            </p:cNvPr>
            <p:cNvSpPr/>
            <p:nvPr/>
          </p:nvSpPr>
          <p:spPr bwMode="auto">
            <a:xfrm>
              <a:off x="8888301" y="2978870"/>
              <a:ext cx="1295400" cy="1194848"/>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a:ln>
                    <a:noFill/>
                  </a:ln>
                  <a:solidFill>
                    <a:schemeClr val="tx1"/>
                  </a:solidFill>
                  <a:effectLst/>
                  <a:latin typeface="Trebuchet MS" panose="020B0603020202020204" pitchFamily="34" charset="0"/>
                </a:rPr>
                <a:t>VIF</a:t>
              </a:r>
              <a:endParaRPr kumimoji="0" lang="en-IN" sz="2200" b="0" i="0" u="none" strike="noStrike" cap="none" normalizeH="0" baseline="0" dirty="0">
                <a:ln>
                  <a:noFill/>
                </a:ln>
                <a:solidFill>
                  <a:schemeClr val="tx1"/>
                </a:solidFill>
                <a:effectLst/>
                <a:latin typeface="Trebuchet MS" panose="020B0603020202020204" pitchFamily="34" charset="0"/>
              </a:endParaRPr>
            </a:p>
          </p:txBody>
        </p:sp>
        <p:sp>
          <p:nvSpPr>
            <p:cNvPr id="28" name="Right Brace 27">
              <a:extLst>
                <a:ext uri="{FF2B5EF4-FFF2-40B4-BE49-F238E27FC236}">
                  <a16:creationId xmlns:a16="http://schemas.microsoft.com/office/drawing/2014/main" id="{638F5DDD-F8EC-4917-8A6D-E7027D02CEEC}"/>
                </a:ext>
              </a:extLst>
            </p:cNvPr>
            <p:cNvSpPr/>
            <p:nvPr/>
          </p:nvSpPr>
          <p:spPr bwMode="auto">
            <a:xfrm>
              <a:off x="10259901" y="2978870"/>
              <a:ext cx="468199" cy="3040930"/>
            </a:xfrm>
            <a:prstGeom prst="rightBrace">
              <a:avLst/>
            </a:prstGeom>
            <a:no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IN" sz="2200" b="0" i="0" u="none" strike="noStrike" cap="none" normalizeH="0" baseline="0">
                <a:ln>
                  <a:noFill/>
                </a:ln>
                <a:solidFill>
                  <a:schemeClr val="tx1"/>
                </a:solidFill>
                <a:effectLst/>
                <a:latin typeface="Trebuchet MS" panose="020B0603020202020204" pitchFamily="34" charset="0"/>
              </a:endParaRPr>
            </a:p>
          </p:txBody>
        </p:sp>
        <p:sp>
          <p:nvSpPr>
            <p:cNvPr id="29" name="TextBox 28">
              <a:extLst>
                <a:ext uri="{FF2B5EF4-FFF2-40B4-BE49-F238E27FC236}">
                  <a16:creationId xmlns:a16="http://schemas.microsoft.com/office/drawing/2014/main" id="{93E754AC-395B-4703-AA0A-7AC386A457A7}"/>
                </a:ext>
              </a:extLst>
            </p:cNvPr>
            <p:cNvSpPr txBox="1"/>
            <p:nvPr/>
          </p:nvSpPr>
          <p:spPr>
            <a:xfrm>
              <a:off x="10728100" y="4304646"/>
              <a:ext cx="990600" cy="430887"/>
            </a:xfrm>
            <a:prstGeom prst="rect">
              <a:avLst/>
            </a:prstGeom>
            <a:noFill/>
          </p:spPr>
          <p:txBody>
            <a:bodyPr wrap="square" rtlCol="0" anchor="ctr">
              <a:spAutoFit/>
            </a:bodyPr>
            <a:lstStyle/>
            <a:p>
              <a:pPr algn="ctr"/>
              <a:r>
                <a:rPr lang="en-US" sz="2200" dirty="0">
                  <a:latin typeface="Trebuchet MS" panose="020B0603020202020204" pitchFamily="34" charset="0"/>
                </a:rPr>
                <a:t>IEV</a:t>
              </a:r>
              <a:endParaRPr lang="en-IN" sz="2200" dirty="0">
                <a:latin typeface="Trebuchet MS" panose="020B0603020202020204" pitchFamily="34" charset="0"/>
              </a:endParaRPr>
            </a:p>
          </p:txBody>
        </p:sp>
      </p:grpSp>
      <p:sp>
        <p:nvSpPr>
          <p:cNvPr id="30" name="Rectangle 3">
            <a:extLst>
              <a:ext uri="{FF2B5EF4-FFF2-40B4-BE49-F238E27FC236}">
                <a16:creationId xmlns:a16="http://schemas.microsoft.com/office/drawing/2014/main" id="{BC0C2E18-0461-44C2-BFFF-3A8453E85651}"/>
              </a:ext>
            </a:extLst>
          </p:cNvPr>
          <p:cNvSpPr txBox="1">
            <a:spLocks noChangeArrowheads="1"/>
          </p:cNvSpPr>
          <p:nvPr/>
        </p:nvSpPr>
        <p:spPr>
          <a:xfrm>
            <a:off x="2070362" y="5204171"/>
            <a:ext cx="8660876" cy="497751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000" kern="0" dirty="0">
                <a:latin typeface="Trebuchet MS" panose="020B0603020202020204" pitchFamily="34" charset="0"/>
              </a:rPr>
              <a:t>where</a:t>
            </a:r>
          </a:p>
          <a:p>
            <a:pPr marL="0" indent="0">
              <a:buNone/>
            </a:pPr>
            <a:r>
              <a:rPr lang="en-US" altLang="en-US" sz="2000" kern="0" dirty="0">
                <a:latin typeface="Trebuchet MS" panose="020B0603020202020204" pitchFamily="34" charset="0"/>
              </a:rPr>
              <a:t>FC is Frictional Cost of Required Capital</a:t>
            </a:r>
          </a:p>
          <a:p>
            <a:pPr marL="0" indent="0">
              <a:buNone/>
            </a:pPr>
            <a:r>
              <a:rPr lang="en-US" altLang="en-US" sz="2000" kern="0" dirty="0">
                <a:latin typeface="Trebuchet MS" panose="020B0603020202020204" pitchFamily="34" charset="0"/>
              </a:rPr>
              <a:t>TVFOG is Time Value of Financial Options and Guarantees</a:t>
            </a:r>
          </a:p>
          <a:p>
            <a:pPr marL="0" indent="0">
              <a:buNone/>
            </a:pPr>
            <a:r>
              <a:rPr lang="en-US" altLang="en-US" sz="2000" kern="0" dirty="0">
                <a:latin typeface="Trebuchet MS" panose="020B0603020202020204" pitchFamily="34" charset="0"/>
              </a:rPr>
              <a:t>CRNHR is Cost of Residual Non-</a:t>
            </a:r>
            <a:r>
              <a:rPr lang="en-US" altLang="en-US" sz="2000" kern="0" dirty="0" err="1">
                <a:latin typeface="Trebuchet MS" panose="020B0603020202020204" pitchFamily="34" charset="0"/>
              </a:rPr>
              <a:t>Hedgeable</a:t>
            </a:r>
            <a:r>
              <a:rPr lang="en-US" altLang="en-US" sz="2000" kern="0" dirty="0">
                <a:latin typeface="Trebuchet MS" panose="020B0603020202020204" pitchFamily="34" charset="0"/>
              </a:rPr>
              <a:t> Risks</a:t>
            </a:r>
          </a:p>
          <a:p>
            <a:pPr marL="0" indent="0">
              <a:buNone/>
            </a:pPr>
            <a:endParaRPr lang="en-US" altLang="en-US" sz="2000" kern="0" dirty="0">
              <a:latin typeface="Trebuchet MS" panose="020B0603020202020204" pitchFamily="34" charset="0"/>
            </a:endParaRPr>
          </a:p>
          <a:p>
            <a:pPr marL="0" indent="0">
              <a:buNone/>
            </a:pPr>
            <a:endParaRPr lang="en-US" altLang="en-US" sz="2000" kern="0" dirty="0">
              <a:latin typeface="Trebuchet MS" panose="020B0603020202020204" pitchFamily="34" charset="0"/>
            </a:endParaRPr>
          </a:p>
          <a:p>
            <a:endParaRPr lang="en-US" altLang="en-US" sz="2000" kern="0" dirty="0">
              <a:latin typeface="Trebuchet MS" panose="020B0603020202020204" pitchFamily="34" charset="0"/>
            </a:endParaRPr>
          </a:p>
          <a:p>
            <a:endParaRPr lang="en-US" altLang="en-US" sz="2000" kern="0" dirty="0">
              <a:latin typeface="Trebuchet MS" panose="020B0603020202020204" pitchFamily="34" charset="0"/>
            </a:endParaRPr>
          </a:p>
          <a:p>
            <a:endParaRPr lang="en-US" altLang="en-US" sz="2000" kern="0" dirty="0">
              <a:latin typeface="Trebuchet MS" panose="020B0603020202020204" pitchFamily="34" charset="0"/>
            </a:endParaRPr>
          </a:p>
        </p:txBody>
      </p:sp>
    </p:spTree>
    <p:extLst>
      <p:ext uri="{BB962C8B-B14F-4D97-AF65-F5344CB8AC3E}">
        <p14:creationId xmlns:p14="http://schemas.microsoft.com/office/powerpoint/2010/main" val="2677617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Comparison of Key Parameters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11" name="Table 11">
            <a:extLst>
              <a:ext uri="{FF2B5EF4-FFF2-40B4-BE49-F238E27FC236}">
                <a16:creationId xmlns:a16="http://schemas.microsoft.com/office/drawing/2014/main" id="{8FD33866-74E9-4D18-994D-2CD2CEE1BE61}"/>
              </a:ext>
            </a:extLst>
          </p:cNvPr>
          <p:cNvGraphicFramePr>
            <a:graphicFrameLocks noGrp="1"/>
          </p:cNvGraphicFramePr>
          <p:nvPr>
            <p:extLst>
              <p:ext uri="{D42A27DB-BD31-4B8C-83A1-F6EECF244321}">
                <p14:modId xmlns:p14="http://schemas.microsoft.com/office/powerpoint/2010/main" val="1327508353"/>
              </p:ext>
            </p:extLst>
          </p:nvPr>
        </p:nvGraphicFramePr>
        <p:xfrm>
          <a:off x="1980414" y="1447800"/>
          <a:ext cx="9525788" cy="4042534"/>
        </p:xfrm>
        <a:graphic>
          <a:graphicData uri="http://schemas.openxmlformats.org/drawingml/2006/table">
            <a:tbl>
              <a:tblPr firstRow="1" bandRow="1">
                <a:tableStyleId>{21E4AEA4-8DFA-4A89-87EB-49C32662AFE0}</a:tableStyleId>
              </a:tblPr>
              <a:tblGrid>
                <a:gridCol w="1600986">
                  <a:extLst>
                    <a:ext uri="{9D8B030D-6E8A-4147-A177-3AD203B41FA5}">
                      <a16:colId xmlns:a16="http://schemas.microsoft.com/office/drawing/2014/main" val="3741998413"/>
                    </a:ext>
                  </a:extLst>
                </a:gridCol>
                <a:gridCol w="3962401">
                  <a:extLst>
                    <a:ext uri="{9D8B030D-6E8A-4147-A177-3AD203B41FA5}">
                      <a16:colId xmlns:a16="http://schemas.microsoft.com/office/drawing/2014/main" val="2826384634"/>
                    </a:ext>
                  </a:extLst>
                </a:gridCol>
                <a:gridCol w="3962401">
                  <a:extLst>
                    <a:ext uri="{9D8B030D-6E8A-4147-A177-3AD203B41FA5}">
                      <a16:colId xmlns:a16="http://schemas.microsoft.com/office/drawing/2014/main" val="1511182303"/>
                    </a:ext>
                  </a:extLst>
                </a:gridCol>
              </a:tblGrid>
              <a:tr h="506854">
                <a:tc>
                  <a:txBody>
                    <a:bodyPr/>
                    <a:lstStyle/>
                    <a:p>
                      <a:r>
                        <a:rPr lang="en-US" sz="2200" dirty="0">
                          <a:latin typeface="Trebuchet MS" panose="020B0603020202020204" pitchFamily="34" charset="0"/>
                        </a:rPr>
                        <a:t>Particulars</a:t>
                      </a:r>
                      <a:endParaRPr lang="en-IN" sz="2200" dirty="0">
                        <a:latin typeface="Trebuchet MS" panose="020B0603020202020204" pitchFamily="34" charset="0"/>
                      </a:endParaRPr>
                    </a:p>
                  </a:txBody>
                  <a:tcPr/>
                </a:tc>
                <a:tc>
                  <a:txBody>
                    <a:bodyPr/>
                    <a:lstStyle/>
                    <a:p>
                      <a:r>
                        <a:rPr lang="en-US" sz="2200" dirty="0">
                          <a:latin typeface="Trebuchet MS" panose="020B0603020202020204" pitchFamily="34" charset="0"/>
                        </a:rPr>
                        <a:t>Traditional Embedded Value</a:t>
                      </a:r>
                      <a:endParaRPr lang="en-IN" sz="2200" dirty="0">
                        <a:latin typeface="Trebuchet MS" panose="020B0603020202020204" pitchFamily="34" charset="0"/>
                      </a:endParaRPr>
                    </a:p>
                  </a:txBody>
                  <a:tcPr/>
                </a:tc>
                <a:tc>
                  <a:txBody>
                    <a:bodyPr/>
                    <a:lstStyle/>
                    <a:p>
                      <a:r>
                        <a:rPr lang="en-US" sz="2200" dirty="0">
                          <a:latin typeface="Trebuchet MS" panose="020B0603020202020204" pitchFamily="34" charset="0"/>
                        </a:rPr>
                        <a:t>Indian Embedded Value</a:t>
                      </a:r>
                      <a:endParaRPr lang="en-IN" sz="2200" dirty="0">
                        <a:latin typeface="Trebuchet MS" panose="020B0603020202020204" pitchFamily="34" charset="0"/>
                      </a:endParaRPr>
                    </a:p>
                  </a:txBody>
                  <a:tcPr/>
                </a:tc>
                <a:extLst>
                  <a:ext uri="{0D108BD9-81ED-4DB2-BD59-A6C34878D82A}">
                    <a16:rowId xmlns:a16="http://schemas.microsoft.com/office/drawing/2014/main" val="1135744452"/>
                  </a:ext>
                </a:extLst>
              </a:tr>
              <a:tr h="76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Trebuchet MS" panose="020B0603020202020204" pitchFamily="34" charset="0"/>
                        </a:rPr>
                        <a:t>Adjusted Net Worth</a:t>
                      </a:r>
                      <a:endParaRPr lang="en-IN" sz="2000" b="1" dirty="0">
                        <a:latin typeface="Trebuchet MS" panose="020B0603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rebuchet MS" panose="020B0603020202020204" pitchFamily="34" charset="0"/>
                        </a:rPr>
                        <a:t>The assets could be valued at either book value (consistent with accounting practice and locked-in yields for investment return) or market value (with market yields). </a:t>
                      </a:r>
                      <a:endParaRPr lang="en-IN" sz="2000" dirty="0">
                        <a:latin typeface="Trebuchet MS" panose="020B0603020202020204" pitchFamily="34" charset="0"/>
                      </a:endParaRPr>
                    </a:p>
                  </a:txBody>
                  <a:tcPr/>
                </a:tc>
                <a:tc>
                  <a:txBody>
                    <a:bodyPr/>
                    <a:lstStyle/>
                    <a:p>
                      <a:r>
                        <a:rPr lang="en-US" sz="2000" dirty="0">
                          <a:latin typeface="Trebuchet MS" panose="020B0603020202020204" pitchFamily="34" charset="0"/>
                        </a:rPr>
                        <a:t>The assets are valued at market value.</a:t>
                      </a:r>
                      <a:endParaRPr lang="en-IN" sz="2000" dirty="0">
                        <a:latin typeface="Trebuchet MS" panose="020B0603020202020204" pitchFamily="34" charset="0"/>
                      </a:endParaRPr>
                    </a:p>
                  </a:txBody>
                  <a:tcPr/>
                </a:tc>
                <a:extLst>
                  <a:ext uri="{0D108BD9-81ED-4DB2-BD59-A6C34878D82A}">
                    <a16:rowId xmlns:a16="http://schemas.microsoft.com/office/drawing/2014/main" val="3187597800"/>
                  </a:ext>
                </a:extLst>
              </a:tr>
              <a:tr h="7885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Trebuchet MS" panose="020B0603020202020204" pitchFamily="34" charset="0"/>
                        </a:rPr>
                        <a:t>Investment Return</a:t>
                      </a:r>
                      <a:endParaRPr lang="en-IN" sz="2000" b="1" dirty="0">
                        <a:latin typeface="Trebuchet MS" panose="020B0603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rebuchet MS" panose="020B0603020202020204" pitchFamily="34" charset="0"/>
                        </a:rPr>
                        <a:t>Investment returns are based on target asset mix and expected long-term returns on these assets. Allows credit for equity risk premiums.</a:t>
                      </a:r>
                      <a:endParaRPr lang="en-IN" sz="2000" dirty="0">
                        <a:latin typeface="Trebuchet MS" panose="020B0603020202020204" pitchFamily="34" charset="0"/>
                      </a:endParaRPr>
                    </a:p>
                  </a:txBody>
                  <a:tcPr/>
                </a:tc>
                <a:tc>
                  <a:txBody>
                    <a:bodyPr/>
                    <a:lstStyle/>
                    <a:p>
                      <a:r>
                        <a:rPr lang="en-US" sz="2000" dirty="0">
                          <a:latin typeface="Trebuchet MS" panose="020B0603020202020204" pitchFamily="34" charset="0"/>
                        </a:rPr>
                        <a:t>Investment returns are based on risk-free returns. No credit for equity risk premium.</a:t>
                      </a:r>
                      <a:endParaRPr lang="en-IN" sz="2000" dirty="0">
                        <a:latin typeface="Trebuchet MS" panose="020B0603020202020204" pitchFamily="34" charset="0"/>
                      </a:endParaRPr>
                    </a:p>
                  </a:txBody>
                  <a:tcPr/>
                </a:tc>
                <a:extLst>
                  <a:ext uri="{0D108BD9-81ED-4DB2-BD59-A6C34878D82A}">
                    <a16:rowId xmlns:a16="http://schemas.microsoft.com/office/drawing/2014/main" val="3372370242"/>
                  </a:ext>
                </a:extLst>
              </a:tr>
            </a:tbl>
          </a:graphicData>
        </a:graphic>
      </p:graphicFrame>
    </p:spTree>
    <p:extLst>
      <p:ext uri="{BB962C8B-B14F-4D97-AF65-F5344CB8AC3E}">
        <p14:creationId xmlns:p14="http://schemas.microsoft.com/office/powerpoint/2010/main" val="157886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Comparison of Key Parameters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11" name="Table 11">
            <a:extLst>
              <a:ext uri="{FF2B5EF4-FFF2-40B4-BE49-F238E27FC236}">
                <a16:creationId xmlns:a16="http://schemas.microsoft.com/office/drawing/2014/main" id="{8FD33866-74E9-4D18-994D-2CD2CEE1BE61}"/>
              </a:ext>
            </a:extLst>
          </p:cNvPr>
          <p:cNvGraphicFramePr>
            <a:graphicFrameLocks noGrp="1"/>
          </p:cNvGraphicFramePr>
          <p:nvPr>
            <p:extLst>
              <p:ext uri="{D42A27DB-BD31-4B8C-83A1-F6EECF244321}">
                <p14:modId xmlns:p14="http://schemas.microsoft.com/office/powerpoint/2010/main" val="850335945"/>
              </p:ext>
            </p:extLst>
          </p:nvPr>
        </p:nvGraphicFramePr>
        <p:xfrm>
          <a:off x="1980414" y="1447800"/>
          <a:ext cx="9525786" cy="4221480"/>
        </p:xfrm>
        <a:graphic>
          <a:graphicData uri="http://schemas.openxmlformats.org/drawingml/2006/table">
            <a:tbl>
              <a:tblPr firstRow="1" bandRow="1">
                <a:tableStyleId>{21E4AEA4-8DFA-4A89-87EB-49C32662AFE0}</a:tableStyleId>
              </a:tblPr>
              <a:tblGrid>
                <a:gridCol w="1753386">
                  <a:extLst>
                    <a:ext uri="{9D8B030D-6E8A-4147-A177-3AD203B41FA5}">
                      <a16:colId xmlns:a16="http://schemas.microsoft.com/office/drawing/2014/main" val="1619011313"/>
                    </a:ext>
                  </a:extLst>
                </a:gridCol>
                <a:gridCol w="3886200">
                  <a:extLst>
                    <a:ext uri="{9D8B030D-6E8A-4147-A177-3AD203B41FA5}">
                      <a16:colId xmlns:a16="http://schemas.microsoft.com/office/drawing/2014/main" val="2826384634"/>
                    </a:ext>
                  </a:extLst>
                </a:gridCol>
                <a:gridCol w="3886200">
                  <a:extLst>
                    <a:ext uri="{9D8B030D-6E8A-4147-A177-3AD203B41FA5}">
                      <a16:colId xmlns:a16="http://schemas.microsoft.com/office/drawing/2014/main" val="1511182303"/>
                    </a:ext>
                  </a:extLst>
                </a:gridCol>
              </a:tblGrid>
              <a:tr h="506854">
                <a:tc>
                  <a:txBody>
                    <a:bodyPr/>
                    <a:lstStyle/>
                    <a:p>
                      <a:r>
                        <a:rPr lang="en-US" sz="2200" dirty="0">
                          <a:latin typeface="Trebuchet MS" panose="020B0603020202020204" pitchFamily="34" charset="0"/>
                        </a:rPr>
                        <a:t>Particulars</a:t>
                      </a:r>
                      <a:endParaRPr lang="en-IN" sz="2200" dirty="0">
                        <a:latin typeface="Trebuchet MS" panose="020B0603020202020204" pitchFamily="34" charset="0"/>
                      </a:endParaRPr>
                    </a:p>
                  </a:txBody>
                  <a:tcPr/>
                </a:tc>
                <a:tc>
                  <a:txBody>
                    <a:bodyPr/>
                    <a:lstStyle/>
                    <a:p>
                      <a:r>
                        <a:rPr lang="en-US" sz="2200" dirty="0">
                          <a:latin typeface="Trebuchet MS" panose="020B0603020202020204" pitchFamily="34" charset="0"/>
                        </a:rPr>
                        <a:t>Traditional Embedded Value</a:t>
                      </a:r>
                      <a:endParaRPr lang="en-IN" sz="2200" dirty="0">
                        <a:latin typeface="Trebuchet MS" panose="020B0603020202020204" pitchFamily="34" charset="0"/>
                      </a:endParaRPr>
                    </a:p>
                  </a:txBody>
                  <a:tcPr/>
                </a:tc>
                <a:tc>
                  <a:txBody>
                    <a:bodyPr/>
                    <a:lstStyle/>
                    <a:p>
                      <a:r>
                        <a:rPr lang="en-US" sz="2200" dirty="0">
                          <a:latin typeface="Trebuchet MS" panose="020B0603020202020204" pitchFamily="34" charset="0"/>
                        </a:rPr>
                        <a:t>Indian Embedded Value</a:t>
                      </a:r>
                      <a:endParaRPr lang="en-IN" sz="2200" dirty="0">
                        <a:latin typeface="Trebuchet MS" panose="020B0603020202020204" pitchFamily="34" charset="0"/>
                      </a:endParaRPr>
                    </a:p>
                  </a:txBody>
                  <a:tcPr/>
                </a:tc>
                <a:extLst>
                  <a:ext uri="{0D108BD9-81ED-4DB2-BD59-A6C34878D82A}">
                    <a16:rowId xmlns:a16="http://schemas.microsoft.com/office/drawing/2014/main" val="1135744452"/>
                  </a:ext>
                </a:extLst>
              </a:tr>
              <a:tr h="788546">
                <a:tc>
                  <a:txBody>
                    <a:bodyPr/>
                    <a:lstStyle/>
                    <a:p>
                      <a:r>
                        <a:rPr lang="en-US" sz="2000" b="1" dirty="0">
                          <a:latin typeface="Trebuchet MS" panose="020B0603020202020204" pitchFamily="34" charset="0"/>
                        </a:rPr>
                        <a:t>Allowance for Risk</a:t>
                      </a:r>
                      <a:endParaRPr lang="en-IN" sz="2000" b="1" dirty="0">
                        <a:latin typeface="Trebuchet MS" panose="020B0603020202020204" pitchFamily="34" charset="0"/>
                      </a:endParaRPr>
                    </a:p>
                  </a:txBody>
                  <a:tcPr/>
                </a:tc>
                <a:tc>
                  <a:txBody>
                    <a:bodyPr/>
                    <a:lstStyle/>
                    <a:p>
                      <a:r>
                        <a:rPr lang="en-US" sz="2000" dirty="0">
                          <a:latin typeface="Trebuchet MS" panose="020B0603020202020204" pitchFamily="34" charset="0"/>
                        </a:rPr>
                        <a:t>Implicit through the risk discount rate</a:t>
                      </a:r>
                      <a:endParaRPr lang="en-IN" sz="2000" dirty="0">
                        <a:latin typeface="Trebuchet MS" panose="020B0603020202020204" pitchFamily="34" charset="0"/>
                      </a:endParaRPr>
                    </a:p>
                  </a:txBody>
                  <a:tcPr/>
                </a:tc>
                <a:tc>
                  <a:txBody>
                    <a:bodyPr/>
                    <a:lstStyle/>
                    <a:p>
                      <a:r>
                        <a:rPr lang="en-US" sz="2000" dirty="0">
                          <a:latin typeface="Trebuchet MS" panose="020B0603020202020204" pitchFamily="34" charset="0"/>
                        </a:rPr>
                        <a:t>Explicit allowance through CRNHR</a:t>
                      </a:r>
                      <a:endParaRPr lang="en-IN" sz="2000" dirty="0">
                        <a:latin typeface="Trebuchet MS" panose="020B0603020202020204" pitchFamily="34" charset="0"/>
                      </a:endParaRPr>
                    </a:p>
                  </a:txBody>
                  <a:tcPr/>
                </a:tc>
                <a:extLst>
                  <a:ext uri="{0D108BD9-81ED-4DB2-BD59-A6C34878D82A}">
                    <a16:rowId xmlns:a16="http://schemas.microsoft.com/office/drawing/2014/main" val="3372370242"/>
                  </a:ext>
                </a:extLst>
              </a:tr>
              <a:tr h="788546">
                <a:tc>
                  <a:txBody>
                    <a:bodyPr/>
                    <a:lstStyle/>
                    <a:p>
                      <a:r>
                        <a:rPr lang="en-US" sz="2000" b="1" dirty="0">
                          <a:latin typeface="Trebuchet MS" panose="020B0603020202020204" pitchFamily="34" charset="0"/>
                        </a:rPr>
                        <a:t>Expense Assumptions</a:t>
                      </a:r>
                      <a:endParaRPr lang="en-IN" sz="2000" b="1" dirty="0">
                        <a:latin typeface="Trebuchet MS" panose="020B0603020202020204" pitchFamily="34" charset="0"/>
                      </a:endParaRPr>
                    </a:p>
                  </a:txBody>
                  <a:tcPr/>
                </a:tc>
                <a:tc>
                  <a:txBody>
                    <a:bodyPr/>
                    <a:lstStyle/>
                    <a:p>
                      <a:r>
                        <a:rPr lang="en-US" sz="2000" dirty="0">
                          <a:latin typeface="Trebuchet MS" panose="020B0603020202020204" pitchFamily="34" charset="0"/>
                        </a:rPr>
                        <a:t>No prescribed standard for expense assumptions</a:t>
                      </a:r>
                      <a:endParaRPr lang="en-IN" sz="2000" dirty="0">
                        <a:latin typeface="Trebuchet MS" panose="020B0603020202020204" pitchFamily="34" charset="0"/>
                      </a:endParaRPr>
                    </a:p>
                  </a:txBody>
                  <a:tcPr/>
                </a:tc>
                <a:tc>
                  <a:txBody>
                    <a:bodyPr/>
                    <a:lstStyle/>
                    <a:p>
                      <a:r>
                        <a:rPr lang="en-US" sz="2000" dirty="0">
                          <a:latin typeface="Trebuchet MS" panose="020B0603020202020204" pitchFamily="34" charset="0"/>
                        </a:rPr>
                        <a:t>Expense assumptions are based on current level of expenses with no allowance for future productivity improvements</a:t>
                      </a:r>
                      <a:endParaRPr lang="en-IN" sz="2000" dirty="0">
                        <a:latin typeface="Trebuchet MS" panose="020B0603020202020204" pitchFamily="34" charset="0"/>
                      </a:endParaRPr>
                    </a:p>
                  </a:txBody>
                  <a:tcPr/>
                </a:tc>
                <a:extLst>
                  <a:ext uri="{0D108BD9-81ED-4DB2-BD59-A6C34878D82A}">
                    <a16:rowId xmlns:a16="http://schemas.microsoft.com/office/drawing/2014/main" val="3137001964"/>
                  </a:ext>
                </a:extLst>
              </a:tr>
              <a:tr h="7885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latin typeface="Trebuchet MS" panose="020B0603020202020204" pitchFamily="34" charset="0"/>
                        </a:rPr>
                        <a:t>Cost of Capital</a:t>
                      </a:r>
                      <a:endParaRPr lang="en-IN" sz="2000" b="1" dirty="0">
                        <a:latin typeface="Trebuchet MS" panose="020B0603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Trebuchet MS" panose="020B0603020202020204" pitchFamily="34" charset="0"/>
                        </a:rPr>
                        <a:t>Cost of capital allows for investment expenses, taxes and gap between investment return on solvency capital and risk discount rate</a:t>
                      </a:r>
                      <a:endParaRPr lang="en-IN" sz="2000" dirty="0">
                        <a:latin typeface="Trebuchet MS" panose="020B0603020202020204" pitchFamily="34" charset="0"/>
                      </a:endParaRPr>
                    </a:p>
                  </a:txBody>
                  <a:tcPr/>
                </a:tc>
                <a:tc>
                  <a:txBody>
                    <a:bodyPr/>
                    <a:lstStyle/>
                    <a:p>
                      <a:r>
                        <a:rPr lang="en-US" sz="2000" dirty="0">
                          <a:latin typeface="Trebuchet MS" panose="020B0603020202020204" pitchFamily="34" charset="0"/>
                        </a:rPr>
                        <a:t>Cost of capital only reflects the frictional costs i.e. investment expense and taxes on investment income</a:t>
                      </a:r>
                      <a:endParaRPr lang="en-IN" sz="2000" dirty="0">
                        <a:latin typeface="Trebuchet MS" panose="020B0603020202020204" pitchFamily="34" charset="0"/>
                      </a:endParaRPr>
                    </a:p>
                  </a:txBody>
                  <a:tcPr/>
                </a:tc>
                <a:extLst>
                  <a:ext uri="{0D108BD9-81ED-4DB2-BD59-A6C34878D82A}">
                    <a16:rowId xmlns:a16="http://schemas.microsoft.com/office/drawing/2014/main" val="433121058"/>
                  </a:ext>
                </a:extLst>
              </a:tr>
            </a:tbl>
          </a:graphicData>
        </a:graphic>
      </p:graphicFrame>
    </p:spTree>
    <p:extLst>
      <p:ext uri="{BB962C8B-B14F-4D97-AF65-F5344CB8AC3E}">
        <p14:creationId xmlns:p14="http://schemas.microsoft.com/office/powerpoint/2010/main" val="353766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81200" y="357164"/>
            <a:ext cx="88392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4000" b="1" kern="0" dirty="0">
                <a:solidFill>
                  <a:schemeClr val="tx1"/>
                </a:solidFill>
                <a:latin typeface="Trebuchet MS" panose="020B0603020202020204" pitchFamily="34" charset="0"/>
              </a:rPr>
              <a:t>Comparison of Key Parameters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11" name="Table 11">
            <a:extLst>
              <a:ext uri="{FF2B5EF4-FFF2-40B4-BE49-F238E27FC236}">
                <a16:creationId xmlns:a16="http://schemas.microsoft.com/office/drawing/2014/main" id="{8FD33866-74E9-4D18-994D-2CD2CEE1BE61}"/>
              </a:ext>
            </a:extLst>
          </p:cNvPr>
          <p:cNvGraphicFramePr>
            <a:graphicFrameLocks noGrp="1"/>
          </p:cNvGraphicFramePr>
          <p:nvPr>
            <p:extLst>
              <p:ext uri="{D42A27DB-BD31-4B8C-83A1-F6EECF244321}">
                <p14:modId xmlns:p14="http://schemas.microsoft.com/office/powerpoint/2010/main" val="2877384164"/>
              </p:ext>
            </p:extLst>
          </p:nvPr>
        </p:nvGraphicFramePr>
        <p:xfrm>
          <a:off x="1980414" y="1447800"/>
          <a:ext cx="9525786" cy="2606040"/>
        </p:xfrm>
        <a:graphic>
          <a:graphicData uri="http://schemas.openxmlformats.org/drawingml/2006/table">
            <a:tbl>
              <a:tblPr firstRow="1" bandRow="1">
                <a:tableStyleId>{21E4AEA4-8DFA-4A89-87EB-49C32662AFE0}</a:tableStyleId>
              </a:tblPr>
              <a:tblGrid>
                <a:gridCol w="1905786">
                  <a:extLst>
                    <a:ext uri="{9D8B030D-6E8A-4147-A177-3AD203B41FA5}">
                      <a16:colId xmlns:a16="http://schemas.microsoft.com/office/drawing/2014/main" val="3901481253"/>
                    </a:ext>
                  </a:extLst>
                </a:gridCol>
                <a:gridCol w="3886200">
                  <a:extLst>
                    <a:ext uri="{9D8B030D-6E8A-4147-A177-3AD203B41FA5}">
                      <a16:colId xmlns:a16="http://schemas.microsoft.com/office/drawing/2014/main" val="2826384634"/>
                    </a:ext>
                  </a:extLst>
                </a:gridCol>
                <a:gridCol w="3733800">
                  <a:extLst>
                    <a:ext uri="{9D8B030D-6E8A-4147-A177-3AD203B41FA5}">
                      <a16:colId xmlns:a16="http://schemas.microsoft.com/office/drawing/2014/main" val="1511182303"/>
                    </a:ext>
                  </a:extLst>
                </a:gridCol>
              </a:tblGrid>
              <a:tr h="506854">
                <a:tc>
                  <a:txBody>
                    <a:bodyPr/>
                    <a:lstStyle/>
                    <a:p>
                      <a:r>
                        <a:rPr lang="en-US" sz="2200" dirty="0">
                          <a:latin typeface="Trebuchet MS" panose="020B0603020202020204" pitchFamily="34" charset="0"/>
                        </a:rPr>
                        <a:t>Particulars</a:t>
                      </a:r>
                      <a:endParaRPr lang="en-IN" sz="2200" dirty="0">
                        <a:latin typeface="Trebuchet MS" panose="020B0603020202020204" pitchFamily="34" charset="0"/>
                      </a:endParaRPr>
                    </a:p>
                  </a:txBody>
                  <a:tcPr/>
                </a:tc>
                <a:tc>
                  <a:txBody>
                    <a:bodyPr/>
                    <a:lstStyle/>
                    <a:p>
                      <a:r>
                        <a:rPr lang="en-US" sz="2200" dirty="0">
                          <a:latin typeface="Trebuchet MS" panose="020B0603020202020204" pitchFamily="34" charset="0"/>
                        </a:rPr>
                        <a:t>Traditional Embedded Value</a:t>
                      </a:r>
                      <a:endParaRPr lang="en-IN" sz="2200" dirty="0">
                        <a:latin typeface="Trebuchet MS" panose="020B0603020202020204" pitchFamily="34" charset="0"/>
                      </a:endParaRPr>
                    </a:p>
                  </a:txBody>
                  <a:tcPr/>
                </a:tc>
                <a:tc>
                  <a:txBody>
                    <a:bodyPr/>
                    <a:lstStyle/>
                    <a:p>
                      <a:r>
                        <a:rPr lang="en-US" sz="2200" dirty="0">
                          <a:latin typeface="Trebuchet MS" panose="020B0603020202020204" pitchFamily="34" charset="0"/>
                        </a:rPr>
                        <a:t>Indian Embedded Value</a:t>
                      </a:r>
                      <a:endParaRPr lang="en-IN" sz="2200" dirty="0">
                        <a:latin typeface="Trebuchet MS" panose="020B0603020202020204" pitchFamily="34" charset="0"/>
                      </a:endParaRPr>
                    </a:p>
                  </a:txBody>
                  <a:tcPr/>
                </a:tc>
                <a:extLst>
                  <a:ext uri="{0D108BD9-81ED-4DB2-BD59-A6C34878D82A}">
                    <a16:rowId xmlns:a16="http://schemas.microsoft.com/office/drawing/2014/main" val="1135744452"/>
                  </a:ext>
                </a:extLst>
              </a:tr>
              <a:tr h="762000">
                <a:tc>
                  <a:txBody>
                    <a:bodyPr/>
                    <a:lstStyle/>
                    <a:p>
                      <a:r>
                        <a:rPr lang="en-US" sz="2000" b="1" dirty="0">
                          <a:latin typeface="Trebuchet MS" panose="020B0603020202020204" pitchFamily="34" charset="0"/>
                        </a:rPr>
                        <a:t>Cost of guarantees</a:t>
                      </a:r>
                      <a:endParaRPr lang="en-IN" sz="2000" b="1" dirty="0">
                        <a:latin typeface="Trebuchet MS" panose="020B0603020202020204" pitchFamily="34" charset="0"/>
                      </a:endParaRPr>
                    </a:p>
                  </a:txBody>
                  <a:tcPr/>
                </a:tc>
                <a:tc>
                  <a:txBody>
                    <a:bodyPr/>
                    <a:lstStyle/>
                    <a:p>
                      <a:r>
                        <a:rPr lang="en-US" sz="2000" dirty="0">
                          <a:latin typeface="Trebuchet MS" panose="020B0603020202020204" pitchFamily="34" charset="0"/>
                        </a:rPr>
                        <a:t>No prescribed standards for calculating cost of guarantees and no disclosure requirements</a:t>
                      </a:r>
                      <a:endParaRPr lang="en-IN" sz="2000" dirty="0">
                        <a:latin typeface="Trebuchet MS" panose="020B0603020202020204" pitchFamily="34" charset="0"/>
                      </a:endParaRPr>
                    </a:p>
                  </a:txBody>
                  <a:tcPr/>
                </a:tc>
                <a:tc>
                  <a:txBody>
                    <a:bodyPr/>
                    <a:lstStyle/>
                    <a:p>
                      <a:r>
                        <a:rPr lang="en-US" sz="2000" dirty="0">
                          <a:latin typeface="Trebuchet MS" panose="020B0603020202020204" pitchFamily="34" charset="0"/>
                        </a:rPr>
                        <a:t>Stochastic approaches prescribed for calculating cost of guarantees and explicit disclosure required</a:t>
                      </a:r>
                      <a:endParaRPr lang="en-IN" sz="2000" dirty="0">
                        <a:latin typeface="Trebuchet MS" panose="020B0603020202020204" pitchFamily="34" charset="0"/>
                      </a:endParaRPr>
                    </a:p>
                  </a:txBody>
                  <a:tcPr/>
                </a:tc>
                <a:extLst>
                  <a:ext uri="{0D108BD9-81ED-4DB2-BD59-A6C34878D82A}">
                    <a16:rowId xmlns:a16="http://schemas.microsoft.com/office/drawing/2014/main" val="1078776068"/>
                  </a:ext>
                </a:extLst>
              </a:tr>
              <a:tr h="788546">
                <a:tc>
                  <a:txBody>
                    <a:bodyPr/>
                    <a:lstStyle/>
                    <a:p>
                      <a:r>
                        <a:rPr lang="en-US" sz="2000" b="1" dirty="0">
                          <a:latin typeface="Trebuchet MS" panose="020B0603020202020204" pitchFamily="34" charset="0"/>
                        </a:rPr>
                        <a:t>Disclosure Requirements</a:t>
                      </a:r>
                      <a:endParaRPr lang="en-IN" sz="2000" b="1" dirty="0">
                        <a:latin typeface="Trebuchet MS" panose="020B0603020202020204" pitchFamily="34" charset="0"/>
                      </a:endParaRPr>
                    </a:p>
                  </a:txBody>
                  <a:tcPr/>
                </a:tc>
                <a:tc>
                  <a:txBody>
                    <a:bodyPr/>
                    <a:lstStyle/>
                    <a:p>
                      <a:r>
                        <a:rPr lang="en-US" sz="2000" dirty="0">
                          <a:latin typeface="Trebuchet MS" panose="020B0603020202020204" pitchFamily="34" charset="0"/>
                        </a:rPr>
                        <a:t>No explicit disclosure requirements</a:t>
                      </a:r>
                      <a:endParaRPr lang="en-IN" sz="2000" dirty="0">
                        <a:latin typeface="Trebuchet MS" panose="020B0603020202020204" pitchFamily="34" charset="0"/>
                      </a:endParaRPr>
                    </a:p>
                  </a:txBody>
                  <a:tcPr/>
                </a:tc>
                <a:tc>
                  <a:txBody>
                    <a:bodyPr/>
                    <a:lstStyle/>
                    <a:p>
                      <a:r>
                        <a:rPr lang="en-US" sz="2000" dirty="0">
                          <a:latin typeface="Trebuchet MS" panose="020B0603020202020204" pitchFamily="34" charset="0"/>
                        </a:rPr>
                        <a:t>Detailed disclosure requirements as per APS10</a:t>
                      </a:r>
                      <a:endParaRPr lang="en-IN" sz="2000" dirty="0">
                        <a:latin typeface="Trebuchet MS" panose="020B0603020202020204" pitchFamily="34" charset="0"/>
                      </a:endParaRPr>
                    </a:p>
                  </a:txBody>
                  <a:tcPr/>
                </a:tc>
                <a:extLst>
                  <a:ext uri="{0D108BD9-81ED-4DB2-BD59-A6C34878D82A}">
                    <a16:rowId xmlns:a16="http://schemas.microsoft.com/office/drawing/2014/main" val="82826110"/>
                  </a:ext>
                </a:extLst>
              </a:tr>
            </a:tbl>
          </a:graphicData>
        </a:graphic>
      </p:graphicFrame>
    </p:spTree>
    <p:extLst>
      <p:ext uri="{BB962C8B-B14F-4D97-AF65-F5344CB8AC3E}">
        <p14:creationId xmlns:p14="http://schemas.microsoft.com/office/powerpoint/2010/main" val="2727601824"/>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2.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docProps/app.xml><?xml version="1.0" encoding="utf-8"?>
<Properties xmlns="http://schemas.openxmlformats.org/officeDocument/2006/extended-properties" xmlns:vt="http://schemas.openxmlformats.org/officeDocument/2006/docPropsVTypes">
  <Template/>
  <TotalTime>2482</TotalTime>
  <Words>3547</Words>
  <Application>Microsoft Office PowerPoint</Application>
  <PresentationFormat>Widescreen</PresentationFormat>
  <Paragraphs>548</Paragraphs>
  <Slides>45</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vt:lpstr>
      <vt:lpstr>Bahamas</vt:lpstr>
      <vt:lpstr>Calibri</vt:lpstr>
      <vt:lpstr>Garamond</vt:lpstr>
      <vt:lpstr>Times New Roman</vt:lpstr>
      <vt:lpstr>Trebuchet MS</vt:lpstr>
      <vt:lpstr>Wingdings</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Rahul</cp:lastModifiedBy>
  <cp:revision>225</cp:revision>
  <dcterms:created xsi:type="dcterms:W3CDTF">2011-07-20T12:11:57Z</dcterms:created>
  <dcterms:modified xsi:type="dcterms:W3CDTF">2022-01-19T07:35:22Z</dcterms:modified>
</cp:coreProperties>
</file>