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61" r:id="rId5"/>
    <p:sldId id="262" r:id="rId6"/>
    <p:sldId id="324" r:id="rId7"/>
    <p:sldId id="307" r:id="rId8"/>
    <p:sldId id="263" r:id="rId9"/>
    <p:sldId id="265" r:id="rId10"/>
    <p:sldId id="266" r:id="rId11"/>
    <p:sldId id="267" r:id="rId12"/>
    <p:sldId id="308" r:id="rId13"/>
    <p:sldId id="309" r:id="rId14"/>
    <p:sldId id="310" r:id="rId15"/>
    <p:sldId id="311" r:id="rId16"/>
    <p:sldId id="323" r:id="rId17"/>
    <p:sldId id="313" r:id="rId18"/>
    <p:sldId id="314" r:id="rId19"/>
    <p:sldId id="320" r:id="rId20"/>
    <p:sldId id="317" r:id="rId21"/>
    <p:sldId id="316" r:id="rId22"/>
    <p:sldId id="318" r:id="rId23"/>
    <p:sldId id="319" r:id="rId24"/>
    <p:sldId id="315" r:id="rId25"/>
    <p:sldId id="321" r:id="rId26"/>
    <p:sldId id="32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C88"/>
    <a:srgbClr val="000000"/>
    <a:srgbClr val="B0ADAC"/>
    <a:srgbClr val="FFFFFF"/>
    <a:srgbClr val="40413D"/>
    <a:srgbClr val="8D1737"/>
    <a:srgbClr val="E17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53" autoAdjust="0"/>
  </p:normalViewPr>
  <p:slideViewPr>
    <p:cSldViewPr>
      <p:cViewPr varScale="1">
        <p:scale>
          <a:sx n="62" d="100"/>
          <a:sy n="62" d="100"/>
        </p:scale>
        <p:origin x="804" y="3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Horwitz" userId="29870555-0e0e-4f67-a048-cce94d8b09f3" providerId="ADAL" clId="{B1A356A7-69D2-4B13-891E-8D115B3E740A}"/>
    <pc:docChg chg="undo custSel addSld modSld">
      <pc:chgData name="Brandon Horwitz" userId="29870555-0e0e-4f67-a048-cce94d8b09f3" providerId="ADAL" clId="{B1A356A7-69D2-4B13-891E-8D115B3E740A}" dt="2020-06-17T16:38:48.618" v="1261" actId="20577"/>
      <pc:docMkLst>
        <pc:docMk/>
      </pc:docMkLst>
      <pc:sldChg chg="modSp mod">
        <pc:chgData name="Brandon Horwitz" userId="29870555-0e0e-4f67-a048-cce94d8b09f3" providerId="ADAL" clId="{B1A356A7-69D2-4B13-891E-8D115B3E740A}" dt="2020-06-17T16:11:12.008" v="1" actId="20577"/>
        <pc:sldMkLst>
          <pc:docMk/>
          <pc:sldMk cId="1600939351" sldId="262"/>
        </pc:sldMkLst>
        <pc:spChg chg="mod">
          <ac:chgData name="Brandon Horwitz" userId="29870555-0e0e-4f67-a048-cce94d8b09f3" providerId="ADAL" clId="{B1A356A7-69D2-4B13-891E-8D115B3E740A}" dt="2020-06-17T16:11:12.008" v="1" actId="20577"/>
          <ac:spMkLst>
            <pc:docMk/>
            <pc:sldMk cId="1600939351" sldId="262"/>
            <ac:spMk id="4" creationId="{00000000-0000-0000-0000-000000000000}"/>
          </ac:spMkLst>
        </pc:spChg>
      </pc:sldChg>
      <pc:sldChg chg="modSp">
        <pc:chgData name="Brandon Horwitz" userId="29870555-0e0e-4f67-a048-cce94d8b09f3" providerId="ADAL" clId="{B1A356A7-69D2-4B13-891E-8D115B3E740A}" dt="2020-06-17T16:35:16.889" v="960"/>
        <pc:sldMkLst>
          <pc:docMk/>
          <pc:sldMk cId="4275445278" sldId="265"/>
        </pc:sldMkLst>
        <pc:spChg chg="mod">
          <ac:chgData name="Brandon Horwitz" userId="29870555-0e0e-4f67-a048-cce94d8b09f3" providerId="ADAL" clId="{B1A356A7-69D2-4B13-891E-8D115B3E740A}" dt="2020-06-17T16:35:16.889" v="960"/>
          <ac:spMkLst>
            <pc:docMk/>
            <pc:sldMk cId="4275445278" sldId="265"/>
            <ac:spMk id="6" creationId="{7085DC77-F5ED-470A-9699-E89F6A81A112}"/>
          </ac:spMkLst>
        </pc:spChg>
      </pc:sldChg>
      <pc:sldChg chg="modSp">
        <pc:chgData name="Brandon Horwitz" userId="29870555-0e0e-4f67-a048-cce94d8b09f3" providerId="ADAL" clId="{B1A356A7-69D2-4B13-891E-8D115B3E740A}" dt="2020-06-17T16:36:27.309" v="1121" actId="6549"/>
        <pc:sldMkLst>
          <pc:docMk/>
          <pc:sldMk cId="3695272962" sldId="267"/>
        </pc:sldMkLst>
        <pc:spChg chg="mod">
          <ac:chgData name="Brandon Horwitz" userId="29870555-0e0e-4f67-a048-cce94d8b09f3" providerId="ADAL" clId="{B1A356A7-69D2-4B13-891E-8D115B3E740A}" dt="2020-06-17T16:36:27.309" v="1121" actId="6549"/>
          <ac:spMkLst>
            <pc:docMk/>
            <pc:sldMk cId="3695272962" sldId="267"/>
            <ac:spMk id="12" creationId="{E2C7A6F6-DF75-4B50-B10E-811D8FAB0904}"/>
          </ac:spMkLst>
        </pc:spChg>
      </pc:sldChg>
      <pc:sldChg chg="modSp modAnim">
        <pc:chgData name="Brandon Horwitz" userId="29870555-0e0e-4f67-a048-cce94d8b09f3" providerId="ADAL" clId="{B1A356A7-69D2-4B13-891E-8D115B3E740A}" dt="2020-06-17T16:38:48.618" v="1261" actId="20577"/>
        <pc:sldMkLst>
          <pc:docMk/>
          <pc:sldMk cId="750622935" sldId="309"/>
        </pc:sldMkLst>
        <pc:spChg chg="mod">
          <ac:chgData name="Brandon Horwitz" userId="29870555-0e0e-4f67-a048-cce94d8b09f3" providerId="ADAL" clId="{B1A356A7-69D2-4B13-891E-8D115B3E740A}" dt="2020-06-17T16:38:10.253" v="1259" actId="20577"/>
          <ac:spMkLst>
            <pc:docMk/>
            <pc:sldMk cId="750622935" sldId="309"/>
            <ac:spMk id="13" creationId="{2E77B3D7-66D5-4F57-8260-A4980BCB281D}"/>
          </ac:spMkLst>
        </pc:spChg>
      </pc:sldChg>
      <pc:sldChg chg="modSp add mod modAnim">
        <pc:chgData name="Brandon Horwitz" userId="29870555-0e0e-4f67-a048-cce94d8b09f3" providerId="ADAL" clId="{B1A356A7-69D2-4B13-891E-8D115B3E740A}" dt="2020-06-17T16:20:57.868" v="959" actId="20577"/>
        <pc:sldMkLst>
          <pc:docMk/>
          <pc:sldMk cId="3465481104" sldId="324"/>
        </pc:sldMkLst>
        <pc:spChg chg="mod">
          <ac:chgData name="Brandon Horwitz" userId="29870555-0e0e-4f67-a048-cce94d8b09f3" providerId="ADAL" clId="{B1A356A7-69D2-4B13-891E-8D115B3E740A}" dt="2020-06-17T16:14:28.972" v="149" actId="6549"/>
          <ac:spMkLst>
            <pc:docMk/>
            <pc:sldMk cId="3465481104" sldId="324"/>
            <ac:spMk id="6" creationId="{7085DC77-F5ED-470A-9699-E89F6A81A112}"/>
          </ac:spMkLst>
        </pc:spChg>
        <pc:spChg chg="mod">
          <ac:chgData name="Brandon Horwitz" userId="29870555-0e0e-4f67-a048-cce94d8b09f3" providerId="ADAL" clId="{B1A356A7-69D2-4B13-891E-8D115B3E740A}" dt="2020-06-17T16:20:57.868" v="959" actId="20577"/>
          <ac:spMkLst>
            <pc:docMk/>
            <pc:sldMk cId="3465481104" sldId="324"/>
            <ac:spMk id="13" creationId="{2E77B3D7-66D5-4F57-8260-A4980BCB281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essicaGalletley\Boring%20Money\Research%20-%20Documents\Research\Value%20for%20Money%20Project\Quant\Final%20data%20(from%20drive%20backup)\Verbatims%20coded%20P1.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58658566910042"/>
          <c:y val="5.2443999512725041E-2"/>
          <c:w val="0.75084613780254938"/>
          <c:h val="0.91758800076571778"/>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6645A4"/>
              </a:solidFill>
              <a:ln>
                <a:noFill/>
              </a:ln>
              <a:effectLst/>
            </c:spPr>
            <c:extLst xmlns:c16r2="http://schemas.microsoft.com/office/drawing/2015/06/chart">
              <c:ext xmlns:c16="http://schemas.microsoft.com/office/drawing/2014/chart" uri="{C3380CC4-5D6E-409C-BE32-E72D297353CC}">
                <c16:uniqueId val="{00000001-E75A-4ADD-9E50-00219F058919}"/>
              </c:ext>
            </c:extLst>
          </c:dPt>
          <c:dPt>
            <c:idx val="2"/>
            <c:invertIfNegative val="0"/>
            <c:bubble3D val="0"/>
            <c:spPr>
              <a:solidFill>
                <a:srgbClr val="0A938B"/>
              </a:solidFill>
              <a:ln>
                <a:noFill/>
              </a:ln>
              <a:effectLst/>
            </c:spPr>
            <c:extLst xmlns:c16r2="http://schemas.microsoft.com/office/drawing/2015/06/chart">
              <c:ext xmlns:c16="http://schemas.microsoft.com/office/drawing/2014/chart" uri="{C3380CC4-5D6E-409C-BE32-E72D297353CC}">
                <c16:uniqueId val="{00000003-E75A-4ADD-9E50-00219F058919}"/>
              </c:ext>
            </c:extLst>
          </c:dPt>
          <c:dPt>
            <c:idx val="3"/>
            <c:invertIfNegative val="0"/>
            <c:bubble3D val="0"/>
            <c:spPr>
              <a:solidFill>
                <a:srgbClr val="00AEDB"/>
              </a:solidFill>
              <a:ln>
                <a:noFill/>
              </a:ln>
              <a:effectLst/>
            </c:spPr>
            <c:extLst xmlns:c16r2="http://schemas.microsoft.com/office/drawing/2015/06/chart">
              <c:ext xmlns:c16="http://schemas.microsoft.com/office/drawing/2014/chart" uri="{C3380CC4-5D6E-409C-BE32-E72D297353CC}">
                <c16:uniqueId val="{00000005-E75A-4ADD-9E50-00219F05891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'Verbatims coded P1'!$A$41:$A$44</c:f>
              <c:strCache>
                <c:ptCount val="4"/>
                <c:pt idx="0">
                  <c:v>Performance</c:v>
                </c:pt>
                <c:pt idx="1">
                  <c:v>Service/clarity</c:v>
                </c:pt>
                <c:pt idx="2">
                  <c:v>Cost/fees</c:v>
                </c:pt>
                <c:pt idx="3">
                  <c:v>Other</c:v>
                </c:pt>
              </c:strCache>
            </c:strRef>
          </c:cat>
          <c:val>
            <c:numRef>
              <c:f>'Verbatims coded P1'!$B$41:$B$44</c:f>
              <c:numCache>
                <c:formatCode>0%</c:formatCode>
                <c:ptCount val="4"/>
                <c:pt idx="0">
                  <c:v>0.31</c:v>
                </c:pt>
                <c:pt idx="1">
                  <c:v>0.27</c:v>
                </c:pt>
                <c:pt idx="2">
                  <c:v>0.26</c:v>
                </c:pt>
                <c:pt idx="3">
                  <c:v>0.16</c:v>
                </c:pt>
              </c:numCache>
            </c:numRef>
          </c:val>
          <c:extLst xmlns:c16r2="http://schemas.microsoft.com/office/drawing/2015/06/chart">
            <c:ext xmlns:c16="http://schemas.microsoft.com/office/drawing/2014/chart" uri="{C3380CC4-5D6E-409C-BE32-E72D297353CC}">
              <c16:uniqueId val="{00000006-E75A-4ADD-9E50-00219F058919}"/>
            </c:ext>
          </c:extLst>
        </c:ser>
        <c:dLbls>
          <c:showLegendKey val="0"/>
          <c:showVal val="0"/>
          <c:showCatName val="0"/>
          <c:showSerName val="0"/>
          <c:showPercent val="0"/>
          <c:showBubbleSize val="0"/>
        </c:dLbls>
        <c:gapWidth val="182"/>
        <c:axId val="-1984842416"/>
        <c:axId val="-1984849488"/>
      </c:barChart>
      <c:catAx>
        <c:axId val="-1984842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84849488"/>
        <c:crosses val="autoZero"/>
        <c:auto val="1"/>
        <c:lblAlgn val="ctr"/>
        <c:lblOffset val="100"/>
        <c:noMultiLvlLbl val="0"/>
      </c:catAx>
      <c:valAx>
        <c:axId val="-1984849488"/>
        <c:scaling>
          <c:orientation val="minMax"/>
        </c:scaling>
        <c:delete val="1"/>
        <c:axPos val="t"/>
        <c:numFmt formatCode="0%" sourceLinked="1"/>
        <c:majorTickMark val="none"/>
        <c:minorTickMark val="none"/>
        <c:tickLblPos val="nextTo"/>
        <c:crossAx val="-19848424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18-06-2020</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6/18/2020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42834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50624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11383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938563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887129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3597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93799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66618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283986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0588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1103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past 20 years in financial services has seen regulation increasingly aimed at addressing the sins of the past, specifically mis-selling scandals of financial products, with measures introduced over time to incrementally move from product sales towards delivering on promised customer outcomes.</a:t>
            </a:r>
          </a:p>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33960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t>Regulation has evolved over time to address issues in the market, especially various mis-selling scandals which typically included features such as mis-selling, both moving consumers from products like DB pensions or stakeholder pensions to more expensive (and/or reduced features) like personal pensions. PPI is also a key turning point because it represented a product which while arguably meeting some consumers’ needs, was very poor value for money, as evidenced by very low claims rates and </a:t>
            </a:r>
            <a:r>
              <a:rPr lang="en-GB" sz="1200" dirty="0" err="1"/>
              <a:t>payouts</a:t>
            </a:r>
            <a:r>
              <a:rPr lang="en-GB" sz="1200" dirty="0"/>
              <a:t> by providers.  </a:t>
            </a:r>
          </a:p>
          <a:p>
            <a:pPr marL="0" indent="0">
              <a:buFont typeface="Arial" panose="020B0604020202020204" pitchFamily="34" charset="0"/>
              <a:buNone/>
            </a:pPr>
            <a:r>
              <a:rPr lang="en-GB" sz="1200" dirty="0"/>
              <a:t>The common theme in regulation has been a movement to increased focus on product features and charges, including tightened up FCA product regulation with an explicit focus on appropriateness of product features for a target market of consumers (both MiFID II and PRIIPS regulations) and an explicit requirement to consider value-for-money in a number of contexts, especially in terms of pension funds and more generally ‘authorised’ funds</a:t>
            </a:r>
          </a:p>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28529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past 20 years in financial services has seen regulation increasingly aimed at addressing the sins of the past, specifically mis-selling scandals of financial products, with measures introduced over time to incrementally move from product sales towards delivering on promised customer outcomes.</a:t>
            </a:r>
          </a:p>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78075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data available at the time suggested to the regulator, and many industry commentators, that charges for funds (and actively managed funds in particular) may not be delivering value …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Clustering around certain price points such as 1% p.a. (and the question of why so many different funds and fund providers should be charging the same level when they should arguably have different propositions, costs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Concerns about whether actively managed funds (which charge a premium) deliver above-benchmark returns (and the concerns of so-call ‘closet trackers’ which charge fees for active management but take positions very similarly to indices and/or don’t outperform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Persistent examples of high charges, even when some have reduced significantly since 2013 where the cost of distribution and product/platform charges were removed resulting in ‘clean’ fund charges which reduced by 0.50% to 0.75% p.a. typically</a:t>
            </a:r>
          </a:p>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61635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24006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84236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56767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informationaction.blogspot.com/2014_04_01_archive.html"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1" y="3505343"/>
            <a:ext cx="1588491" cy="1600200"/>
          </a:xfrm>
          <a:prstGeom prst="rect">
            <a:avLst/>
          </a:prstGeom>
        </p:spPr>
      </p:pic>
      <p:sp>
        <p:nvSpPr>
          <p:cNvPr id="4" name="Rectangle 150"/>
          <p:cNvSpPr txBox="1">
            <a:spLocks noChangeArrowheads="1"/>
          </p:cNvSpPr>
          <p:nvPr/>
        </p:nvSpPr>
        <p:spPr>
          <a:xfrm>
            <a:off x="1774825" y="3597763"/>
            <a:ext cx="51847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altLang="en-US" sz="2400" b="1" kern="0" dirty="0">
                <a:solidFill>
                  <a:schemeClr val="tx1"/>
                </a:solidFill>
              </a:rPr>
              <a:t>Assessing Value-For-Money of Investment Funds</a:t>
            </a:r>
          </a:p>
        </p:txBody>
      </p:sp>
      <p:sp>
        <p:nvSpPr>
          <p:cNvPr id="5" name="Rectangle 168"/>
          <p:cNvSpPr>
            <a:spLocks noChangeArrowheads="1"/>
          </p:cNvSpPr>
          <p:nvPr/>
        </p:nvSpPr>
        <p:spPr bwMode="auto">
          <a:xfrm>
            <a:off x="1774825" y="4340214"/>
            <a:ext cx="51847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endParaRPr lang="en-US" altLang="en-US" sz="1800" b="1" dirty="0">
              <a:solidFill>
                <a:schemeClr val="tx1"/>
              </a:solidFill>
            </a:endParaRPr>
          </a:p>
          <a:p>
            <a:pPr algn="l">
              <a:spcAft>
                <a:spcPts val="800"/>
              </a:spcAft>
            </a:pPr>
            <a:r>
              <a:rPr lang="en-US" altLang="en-US" sz="1800" b="1" dirty="0">
                <a:solidFill>
                  <a:schemeClr val="tx1"/>
                </a:solidFill>
              </a:rPr>
              <a:t>Brandon Horwitz B.Sc. M.Sc. FFA</a:t>
            </a:r>
          </a:p>
          <a:p>
            <a:pPr algn="l"/>
            <a:r>
              <a:rPr lang="en-US" altLang="en-US" sz="1800" b="1" dirty="0">
                <a:solidFill>
                  <a:schemeClr val="tx1"/>
                </a:solidFill>
              </a:rPr>
              <a:t>19 June 2020</a:t>
            </a:r>
            <a:br>
              <a:rPr lang="en-US" altLang="en-US" sz="1800" b="1" dirty="0">
                <a:solidFill>
                  <a:schemeClr val="tx1"/>
                </a:solidFill>
              </a:rPr>
            </a:br>
            <a:endParaRPr lang="es-ES" altLang="en-US" sz="1800" b="1" dirty="0">
              <a:solidFill>
                <a:schemeClr val="tx1"/>
              </a:solidFill>
            </a:endParaRPr>
          </a:p>
        </p:txBody>
      </p:sp>
      <p:sp>
        <p:nvSpPr>
          <p:cNvPr id="2" name="Rectangle 1"/>
          <p:cNvSpPr/>
          <p:nvPr/>
        </p:nvSpPr>
        <p:spPr>
          <a:xfrm>
            <a:off x="609600" y="533400"/>
            <a:ext cx="8534400" cy="2246769"/>
          </a:xfrm>
          <a:prstGeom prst="rect">
            <a:avLst/>
          </a:prstGeom>
        </p:spPr>
        <p:txBody>
          <a:bodyPr wrap="square">
            <a:spAutoFit/>
          </a:bodyPr>
          <a:lstStyle/>
          <a:p>
            <a:r>
              <a:rPr lang="en-GB" sz="3500" b="1" dirty="0">
                <a:solidFill>
                  <a:schemeClr val="bg1"/>
                </a:solidFill>
              </a:rPr>
              <a:t>Assessing Value For Money of Investment funds and Managing Single Factor Risks</a:t>
            </a:r>
            <a:endParaRPr lang="es-UY" altLang="en-US" sz="3500" b="1" kern="0" dirty="0">
              <a:solidFill>
                <a:schemeClr val="bg1"/>
              </a:solidFill>
            </a:endParaRPr>
          </a:p>
          <a:p>
            <a:endParaRPr lang="es-UY" altLang="en-US" sz="3500" b="1" kern="0" dirty="0">
              <a:solidFill>
                <a:schemeClr val="bg1"/>
              </a:solidFill>
            </a:endParaRPr>
          </a:p>
          <a:p>
            <a:r>
              <a:rPr lang="es-UY" altLang="en-US" sz="3500" b="1" kern="0" dirty="0">
                <a:solidFill>
                  <a:schemeClr val="bg1"/>
                </a:solidFill>
              </a:rPr>
              <a:t>19 June 2020</a:t>
            </a:r>
            <a:endParaRPr lang="es-ES" altLang="en-US" sz="3500" b="1" kern="0" dirty="0">
              <a:solidFill>
                <a:schemeClr val="bg1"/>
              </a:solidFill>
            </a:endParaRPr>
          </a:p>
        </p:txBody>
      </p:sp>
    </p:spTree>
    <p:extLst>
      <p:ext uri="{BB962C8B-B14F-4D97-AF65-F5344CB8AC3E}">
        <p14:creationId xmlns:p14="http://schemas.microsoft.com/office/powerpoint/2010/main" val="24304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Authorised Funds</a:t>
            </a:r>
            <a:endParaRPr lang="en-US" altLang="en-US" sz="3200" kern="0" dirty="0">
              <a:solidFill>
                <a:schemeClr val="tx1"/>
              </a:solidFill>
            </a:endParaRPr>
          </a:p>
        </p:txBody>
      </p:sp>
      <p:sp>
        <p:nvSpPr>
          <p:cNvPr id="13" name="Content Placeholder 2">
            <a:extLst>
              <a:ext uri="{FF2B5EF4-FFF2-40B4-BE49-F238E27FC236}">
                <a16:creationId xmlns:a16="http://schemas.microsoft.com/office/drawing/2014/main" xmlns="" id="{2E77B3D7-66D5-4F57-8260-A4980BCB281D}"/>
              </a:ext>
            </a:extLst>
          </p:cNvPr>
          <p:cNvSpPr txBox="1">
            <a:spLocks/>
          </p:cNvSpPr>
          <p:nvPr/>
        </p:nvSpPr>
        <p:spPr bwMode="auto">
          <a:xfrm>
            <a:off x="393952" y="1333507"/>
            <a:ext cx="11055349"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marL="269876" indent="-269876"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1"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4"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5"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9" indent="-176214" algn="l" rtl="0" eaLnBrk="1" fontAlgn="base" hangingPunct="1">
              <a:spcBef>
                <a:spcPct val="50000"/>
              </a:spcBef>
              <a:spcAft>
                <a:spcPct val="0"/>
              </a:spcAft>
              <a:buClr>
                <a:srgbClr val="D9AB16"/>
              </a:buClr>
              <a:buFont typeface="Arial" pitchFamily="34" charset="0"/>
              <a:buChar char="•"/>
              <a:defRPr sz="1500">
                <a:solidFill>
                  <a:srgbClr val="3F4548"/>
                </a:solidFill>
                <a:latin typeface="+mn-lt"/>
                <a:cs typeface="+mn-cs"/>
              </a:defRPr>
            </a:lvl5pPr>
            <a:lvl6pPr marL="2249488" indent="-176214" algn="l" rtl="0" eaLnBrk="1" fontAlgn="base" hangingPunct="1">
              <a:spcBef>
                <a:spcPct val="50000"/>
              </a:spcBef>
              <a:spcAft>
                <a:spcPct val="0"/>
              </a:spcAft>
              <a:buClr>
                <a:srgbClr val="D9AB16"/>
              </a:buClr>
              <a:buChar char="»"/>
              <a:defRPr sz="1500">
                <a:solidFill>
                  <a:srgbClr val="0D2E64"/>
                </a:solidFill>
                <a:latin typeface="+mn-lt"/>
                <a:cs typeface="+mn-cs"/>
              </a:defRPr>
            </a:lvl6pPr>
            <a:lvl7pPr marL="2706687" indent="-176214" algn="l" rtl="0" eaLnBrk="1" fontAlgn="base" hangingPunct="1">
              <a:spcBef>
                <a:spcPct val="50000"/>
              </a:spcBef>
              <a:spcAft>
                <a:spcPct val="0"/>
              </a:spcAft>
              <a:buClr>
                <a:srgbClr val="D9AB16"/>
              </a:buClr>
              <a:buChar char="»"/>
              <a:defRPr sz="1500">
                <a:solidFill>
                  <a:srgbClr val="0D2E64"/>
                </a:solidFill>
                <a:latin typeface="+mn-lt"/>
                <a:cs typeface="+mn-cs"/>
              </a:defRPr>
            </a:lvl7pPr>
            <a:lvl8pPr marL="3163889" indent="-176214" algn="l" rtl="0" eaLnBrk="1" fontAlgn="base" hangingPunct="1">
              <a:spcBef>
                <a:spcPct val="50000"/>
              </a:spcBef>
              <a:spcAft>
                <a:spcPct val="0"/>
              </a:spcAft>
              <a:buClr>
                <a:srgbClr val="D9AB16"/>
              </a:buClr>
              <a:buChar char="»"/>
              <a:defRPr sz="1500">
                <a:solidFill>
                  <a:srgbClr val="0D2E64"/>
                </a:solidFill>
                <a:latin typeface="+mn-lt"/>
                <a:cs typeface="+mn-cs"/>
              </a:defRPr>
            </a:lvl8pPr>
            <a:lvl9pPr marL="3621088" indent="-176214" algn="l" rtl="0" eaLnBrk="1" fontAlgn="base" hangingPunct="1">
              <a:spcBef>
                <a:spcPct val="50000"/>
              </a:spcBef>
              <a:spcAft>
                <a:spcPct val="0"/>
              </a:spcAft>
              <a:buClr>
                <a:srgbClr val="D9AB16"/>
              </a:buClr>
              <a:buChar char="»"/>
              <a:defRPr sz="1500">
                <a:solidFill>
                  <a:srgbClr val="0D2E64"/>
                </a:solidFill>
                <a:latin typeface="+mn-lt"/>
                <a:cs typeface="+mn-cs"/>
              </a:defRPr>
            </a:lvl9pPr>
          </a:lstStyle>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3F4548"/>
                </a:solidFill>
                <a:effectLst/>
                <a:uLnTx/>
                <a:uFillTx/>
                <a:latin typeface="Arial"/>
                <a:ea typeface="+mn-ea"/>
                <a:cs typeface="Arial"/>
              </a:rPr>
              <a:t>An authorised fund is a type of collective investment scheme authorised by the FCA (the Financial</a:t>
            </a:r>
            <a:r>
              <a:rPr kumimoji="0" lang="en-GB" sz="1800" b="0" i="0" u="none" strike="noStrike" kern="0" cap="none" spc="0" normalizeH="0" noProof="0" dirty="0">
                <a:ln>
                  <a:noFill/>
                </a:ln>
                <a:solidFill>
                  <a:srgbClr val="3F4548"/>
                </a:solidFill>
                <a:effectLst/>
                <a:uLnTx/>
                <a:uFillTx/>
                <a:latin typeface="Arial"/>
                <a:ea typeface="+mn-ea"/>
                <a:cs typeface="Arial"/>
              </a:rPr>
              <a:t> Conduct Authority, one of the two key UK financial </a:t>
            </a:r>
            <a:r>
              <a:rPr kumimoji="0" lang="en-GB" sz="1800" b="0" i="0" u="none" strike="noStrike" kern="0" cap="none" spc="0" normalizeH="0" noProof="0" dirty="0" err="1">
                <a:ln>
                  <a:noFill/>
                </a:ln>
                <a:solidFill>
                  <a:srgbClr val="3F4548"/>
                </a:solidFill>
                <a:effectLst/>
                <a:uLnTx/>
                <a:uFillTx/>
                <a:latin typeface="Arial"/>
                <a:ea typeface="+mn-ea"/>
                <a:cs typeface="Arial"/>
              </a:rPr>
              <a:t>servi</a:t>
            </a:r>
            <a:r>
              <a:rPr lang="en-GB" sz="1800" kern="0" dirty="0" err="1">
                <a:latin typeface="Arial"/>
                <a:cs typeface="Arial"/>
              </a:rPr>
              <a:t>ces</a:t>
            </a:r>
            <a:r>
              <a:rPr lang="en-GB" sz="1800" kern="0" dirty="0">
                <a:latin typeface="Arial"/>
                <a:cs typeface="Arial"/>
              </a:rPr>
              <a:t> regulators</a:t>
            </a:r>
            <a:r>
              <a:rPr kumimoji="0" lang="en-GB" sz="1800" b="0" i="0" u="none" strike="noStrike" kern="0" cap="none" spc="0" normalizeH="0" noProof="0" dirty="0">
                <a:ln>
                  <a:noFill/>
                </a:ln>
                <a:solidFill>
                  <a:srgbClr val="3F4548"/>
                </a:solidFill>
                <a:effectLst/>
                <a:uLnTx/>
                <a:uFillTx/>
                <a:latin typeface="Arial"/>
                <a:ea typeface="+mn-ea"/>
                <a:cs typeface="Arial"/>
              </a:rPr>
              <a:t>)</a:t>
            </a:r>
            <a:r>
              <a:rPr kumimoji="0" lang="en-GB" sz="1800" b="0" i="0" u="none" strike="noStrike" kern="0" cap="none" spc="0" normalizeH="0" baseline="0" noProof="0" dirty="0">
                <a:ln>
                  <a:noFill/>
                </a:ln>
                <a:solidFill>
                  <a:srgbClr val="3F4548"/>
                </a:solidFill>
                <a:effectLst/>
                <a:uLnTx/>
                <a:uFillTx/>
                <a:latin typeface="Arial"/>
                <a:ea typeface="+mn-ea"/>
                <a:cs typeface="Arial"/>
              </a:rPr>
              <a:t>. </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3F4548"/>
                </a:solidFill>
                <a:effectLst/>
                <a:uLnTx/>
                <a:uFillTx/>
                <a:latin typeface="Arial"/>
                <a:ea typeface="+mn-ea"/>
                <a:cs typeface="Arial"/>
              </a:rPr>
              <a:t>The two most common structures are authorised unit trusts and open-ended investment companies (OEICs)</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3F4548"/>
                </a:solidFill>
                <a:effectLst/>
                <a:uLnTx/>
                <a:uFillTx/>
                <a:latin typeface="Arial"/>
                <a:ea typeface="+mn-ea"/>
                <a:cs typeface="Arial"/>
              </a:rPr>
              <a:t>Authorised funds enable individuals to invest in a diversified portfolio of securities (like equities and bonds) and certain other assets (like real estate). Investors’ contributions are pooled and invested on their behalf by professional investment managers.</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3F4548"/>
                </a:solidFill>
                <a:effectLst/>
                <a:uLnTx/>
                <a:uFillTx/>
                <a:latin typeface="Arial"/>
                <a:ea typeface="+mn-ea"/>
                <a:cs typeface="Arial"/>
              </a:rPr>
              <a:t>The UK governance structure for authorised funds is built around the segregation of duties between the:</a:t>
            </a:r>
          </a:p>
          <a:p>
            <a:pPr marR="0" lvl="1"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kumimoji="0" lang="en-GB" sz="1800" b="1" i="0" u="none" strike="noStrike" kern="0" cap="none" spc="0" normalizeH="0" baseline="0" noProof="0" dirty="0">
                <a:ln>
                  <a:noFill/>
                </a:ln>
                <a:solidFill>
                  <a:srgbClr val="3F4548"/>
                </a:solidFill>
                <a:effectLst/>
                <a:uLnTx/>
                <a:uFillTx/>
                <a:latin typeface="Arial"/>
                <a:cs typeface="Arial"/>
              </a:rPr>
              <a:t>Authorised Fund Manager (AFM): </a:t>
            </a:r>
            <a:r>
              <a:rPr kumimoji="0" lang="en-GB" sz="1800" b="0" i="0" u="none" strike="noStrike" kern="0" cap="none" spc="0" normalizeH="0" baseline="0" noProof="0" dirty="0">
                <a:ln>
                  <a:noFill/>
                </a:ln>
                <a:solidFill>
                  <a:srgbClr val="3F4548"/>
                </a:solidFill>
                <a:effectLst/>
                <a:uLnTx/>
                <a:uFillTx/>
                <a:latin typeface="Arial"/>
                <a:cs typeface="Arial"/>
              </a:rPr>
              <a:t>who is responsible for investment decisions and compliance with relevant regulation, and</a:t>
            </a:r>
          </a:p>
          <a:p>
            <a:pPr marR="0" lvl="1"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kumimoji="0" lang="en-GB" sz="1800" b="1" i="0" u="none" strike="noStrike" kern="0" cap="none" spc="0" normalizeH="0" baseline="0" noProof="0" dirty="0">
                <a:ln>
                  <a:noFill/>
                </a:ln>
                <a:solidFill>
                  <a:srgbClr val="3F4548"/>
                </a:solidFill>
                <a:effectLst/>
                <a:uLnTx/>
                <a:uFillTx/>
                <a:latin typeface="Arial"/>
                <a:cs typeface="Arial"/>
              </a:rPr>
              <a:t>Depositary</a:t>
            </a:r>
            <a:r>
              <a:rPr kumimoji="0" lang="en-GB" sz="1800" b="0" i="0" u="none" strike="noStrike" kern="0" cap="none" spc="0" normalizeH="0" baseline="0" noProof="0" dirty="0">
                <a:ln>
                  <a:noFill/>
                </a:ln>
                <a:solidFill>
                  <a:srgbClr val="3F4548"/>
                </a:solidFill>
                <a:effectLst/>
                <a:uLnTx/>
                <a:uFillTx/>
                <a:latin typeface="Arial"/>
                <a:cs typeface="Arial"/>
              </a:rPr>
              <a:t>: who is responsible safeguarding of the assets of the authorised fund and oversight of key areas of AFM activities </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3F4548"/>
                </a:solidFill>
                <a:effectLst/>
                <a:uLnTx/>
                <a:uFillTx/>
                <a:latin typeface="Arial"/>
                <a:ea typeface="+mn-ea"/>
                <a:cs typeface="Arial"/>
              </a:rPr>
              <a:t>Life and pension funds (unit-linked funds) are similar economically to authorised funds, but fall under different regulation</a:t>
            </a:r>
          </a:p>
          <a:p>
            <a:pPr marL="717551" marR="0" lvl="1" indent="-268288" algn="l" defTabSz="914400" rtl="0" eaLnBrk="1" fontAlgn="base" latinLnBrk="0" hangingPunct="1">
              <a:lnSpc>
                <a:spcPct val="100000"/>
              </a:lnSpc>
              <a:spcBef>
                <a:spcPct val="50000"/>
              </a:spcBef>
              <a:spcAft>
                <a:spcPct val="0"/>
              </a:spcAft>
              <a:buClr>
                <a:srgbClr val="D9AB16"/>
              </a:buClr>
              <a:buSzTx/>
              <a:buFontTx/>
              <a:buChar char="–"/>
              <a:tabLst/>
              <a:defRPr/>
            </a:pPr>
            <a:endParaRPr kumimoji="0" lang="en-GB" sz="1800" b="0" i="0" u="none" strike="noStrike" kern="0" cap="none" spc="0" normalizeH="0" baseline="0" noProof="0" dirty="0">
              <a:ln>
                <a:noFill/>
              </a:ln>
              <a:solidFill>
                <a:srgbClr val="3F4548"/>
              </a:solidFill>
              <a:effectLst/>
              <a:uLnTx/>
              <a:uFillTx/>
              <a:latin typeface="Arial"/>
              <a:cs typeface="Arial"/>
            </a:endParaRPr>
          </a:p>
          <a:p>
            <a:pPr marL="0" marR="0" lvl="0" indent="0" algn="l" defTabSz="914400" rtl="0" eaLnBrk="1" fontAlgn="base" latinLnBrk="0" hangingPunct="1">
              <a:lnSpc>
                <a:spcPct val="100000"/>
              </a:lnSpc>
              <a:spcBef>
                <a:spcPct val="50000"/>
              </a:spcBef>
              <a:spcAft>
                <a:spcPct val="0"/>
              </a:spcAft>
              <a:buClr>
                <a:srgbClr val="D9AB16"/>
              </a:buClr>
              <a:buSzTx/>
              <a:buFontTx/>
              <a:buNone/>
              <a:tabLst/>
              <a:defRPr/>
            </a:pPr>
            <a:endParaRPr kumimoji="0" lang="en-GB" sz="1800" b="0" i="0" u="none" strike="noStrike" kern="0" cap="none" spc="0" normalizeH="0" baseline="0" noProof="0" dirty="0">
              <a:ln>
                <a:noFill/>
              </a:ln>
              <a:solidFill>
                <a:srgbClr val="3F4548"/>
              </a:solidFill>
              <a:effectLst/>
              <a:uLnTx/>
              <a:uFillTx/>
              <a:latin typeface="Arial"/>
              <a:ea typeface="+mn-ea"/>
              <a:cs typeface="Arial"/>
            </a:endParaRPr>
          </a:p>
        </p:txBody>
      </p:sp>
    </p:spTree>
    <p:extLst>
      <p:ext uri="{BB962C8B-B14F-4D97-AF65-F5344CB8AC3E}">
        <p14:creationId xmlns:p14="http://schemas.microsoft.com/office/powerpoint/2010/main" val="75062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FCA’s Asset Management Market Study Findings</a:t>
            </a:r>
            <a:endParaRPr lang="en-US" altLang="en-US" sz="3200" kern="0" dirty="0">
              <a:solidFill>
                <a:schemeClr val="tx1"/>
              </a:solidFill>
            </a:endParaRPr>
          </a:p>
        </p:txBody>
      </p:sp>
      <p:sp>
        <p:nvSpPr>
          <p:cNvPr id="12" name="Flowchart: Process 11">
            <a:extLst>
              <a:ext uri="{FF2B5EF4-FFF2-40B4-BE49-F238E27FC236}">
                <a16:creationId xmlns:a16="http://schemas.microsoft.com/office/drawing/2014/main" xmlns="" id="{6D7AC0E3-18F2-4E29-98E7-3FDA18B2F1D1}"/>
              </a:ext>
            </a:extLst>
          </p:cNvPr>
          <p:cNvSpPr/>
          <p:nvPr/>
        </p:nvSpPr>
        <p:spPr>
          <a:xfrm>
            <a:off x="551384" y="1124744"/>
            <a:ext cx="3744416" cy="1143000"/>
          </a:xfrm>
          <a:prstGeom prst="flowChartProcess">
            <a:avLst/>
          </a:prstGeom>
          <a:noFill/>
          <a:ln w="25400" cap="flat" cmpd="sng" algn="ctr">
            <a:solidFill>
              <a:srgbClr val="1C5C8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113458"/>
                </a:solidFill>
                <a:effectLst/>
                <a:uLnTx/>
                <a:uFillTx/>
                <a:latin typeface="Arial"/>
                <a:ea typeface="+mn-ea"/>
                <a:cs typeface="Arial"/>
              </a:rPr>
              <a:t>“We find weak price competition in a number of areas of the asset management industry”</a:t>
            </a:r>
          </a:p>
        </p:txBody>
      </p:sp>
      <p:sp>
        <p:nvSpPr>
          <p:cNvPr id="14" name="Flowchart: Process 13">
            <a:extLst>
              <a:ext uri="{FF2B5EF4-FFF2-40B4-BE49-F238E27FC236}">
                <a16:creationId xmlns:a16="http://schemas.microsoft.com/office/drawing/2014/main" xmlns="" id="{0D3E1818-5D23-42D7-B81D-5E6281D24BB2}"/>
              </a:ext>
            </a:extLst>
          </p:cNvPr>
          <p:cNvSpPr/>
          <p:nvPr/>
        </p:nvSpPr>
        <p:spPr>
          <a:xfrm>
            <a:off x="1580050" y="2556529"/>
            <a:ext cx="3744416" cy="1440160"/>
          </a:xfrm>
          <a:prstGeom prst="flowChartProcess">
            <a:avLst/>
          </a:prstGeom>
          <a:noFill/>
          <a:ln w="25400" cap="flat" cmpd="sng" algn="ctr">
            <a:solidFill>
              <a:srgbClr val="1C5C8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113458"/>
                </a:solidFill>
                <a:effectLst/>
                <a:uLnTx/>
                <a:uFillTx/>
                <a:latin typeface="Arial"/>
                <a:ea typeface="+mn-ea"/>
                <a:cs typeface="Arial"/>
              </a:rPr>
              <a:t>“…analysis suggests that there is no clear relationship between charges and the gross performance of retail active funds in the UK”</a:t>
            </a:r>
          </a:p>
        </p:txBody>
      </p:sp>
      <p:sp>
        <p:nvSpPr>
          <p:cNvPr id="15" name="Flowchart: Process 14">
            <a:extLst>
              <a:ext uri="{FF2B5EF4-FFF2-40B4-BE49-F238E27FC236}">
                <a16:creationId xmlns:a16="http://schemas.microsoft.com/office/drawing/2014/main" xmlns="" id="{42653C35-A56C-470A-B1E8-1146ACE2F8FD}"/>
              </a:ext>
            </a:extLst>
          </p:cNvPr>
          <p:cNvSpPr/>
          <p:nvPr/>
        </p:nvSpPr>
        <p:spPr>
          <a:xfrm>
            <a:off x="2567608" y="4293096"/>
            <a:ext cx="3744416" cy="1584176"/>
          </a:xfrm>
          <a:prstGeom prst="flowChartProcess">
            <a:avLst/>
          </a:prstGeom>
          <a:noFill/>
          <a:ln w="25400" cap="flat" cmpd="sng" algn="ctr">
            <a:solidFill>
              <a:srgbClr val="1C5C8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113458"/>
                </a:solidFill>
                <a:effectLst/>
                <a:uLnTx/>
                <a:uFillTx/>
                <a:latin typeface="Arial"/>
                <a:ea typeface="+mn-ea"/>
                <a:cs typeface="Arial"/>
              </a:rPr>
              <a:t>“We have concerns about how asset managers communicate their objectives to clients, in particular how useful they are for retail investors”</a:t>
            </a:r>
          </a:p>
        </p:txBody>
      </p:sp>
      <p:sp>
        <p:nvSpPr>
          <p:cNvPr id="16" name="Flowchart: Process 15">
            <a:extLst>
              <a:ext uri="{FF2B5EF4-FFF2-40B4-BE49-F238E27FC236}">
                <a16:creationId xmlns:a16="http://schemas.microsoft.com/office/drawing/2014/main" xmlns="" id="{1AC50FDE-6AB1-4833-B714-59107CF3FA1B}"/>
              </a:ext>
            </a:extLst>
          </p:cNvPr>
          <p:cNvSpPr/>
          <p:nvPr/>
        </p:nvSpPr>
        <p:spPr>
          <a:xfrm>
            <a:off x="6827747" y="1611747"/>
            <a:ext cx="4968552" cy="4235026"/>
          </a:xfrm>
          <a:prstGeom prst="flowChartProcess">
            <a:avLst/>
          </a:prstGeom>
          <a:noFill/>
          <a:ln w="25400" cap="flat" cmpd="sng" algn="ctr">
            <a:solidFill>
              <a:srgbClr val="1C5C88"/>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113458"/>
                </a:solidFill>
                <a:effectLst/>
                <a:uLnTx/>
                <a:uFillTx/>
                <a:latin typeface="Arial"/>
                <a:ea typeface="+mn-ea"/>
                <a:cs typeface="Arial"/>
              </a:rPr>
              <a:t>“We consider value for money for asset management products typically to be some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113458"/>
                </a:solidFill>
                <a:effectLst/>
                <a:uLnTx/>
                <a:uFillTx/>
                <a:latin typeface="Arial"/>
                <a:ea typeface="+mn-ea"/>
                <a:cs typeface="Arial"/>
              </a:rPr>
              <a:t>form of risk-adjusted net return. This can be broken down into performance achieved,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113458"/>
                </a:solidFill>
                <a:effectLst/>
                <a:uLnTx/>
                <a:uFillTx/>
                <a:latin typeface="Arial"/>
                <a:ea typeface="+mn-ea"/>
                <a:cs typeface="Arial"/>
              </a:rPr>
              <a:t>the risk taken on to achieve it and the price paid for the investment management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113458"/>
                </a:solidFill>
                <a:effectLst/>
                <a:uLnTx/>
                <a:uFillTx/>
                <a:latin typeface="Arial"/>
                <a:ea typeface="+mn-ea"/>
                <a:cs typeface="Arial"/>
              </a:rPr>
              <a:t>services.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113458"/>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113458"/>
                </a:solidFill>
                <a:effectLst/>
                <a:uLnTx/>
                <a:uFillTx/>
                <a:latin typeface="Arial"/>
                <a:ea typeface="+mn-ea"/>
                <a:cs typeface="Arial"/>
              </a:rPr>
              <a:t>Investors' awareness and focus on charges is mixed and often poor.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113458"/>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113458"/>
                </a:solidFill>
                <a:effectLst/>
                <a:uLnTx/>
                <a:uFillTx/>
                <a:latin typeface="Arial"/>
                <a:ea typeface="+mn-ea"/>
                <a:cs typeface="Arial"/>
              </a:rPr>
              <a:t>There are a significant number of retail investors who are not aware they are paying charges for their asset management services.” </a:t>
            </a:r>
          </a:p>
        </p:txBody>
      </p:sp>
      <p:sp>
        <p:nvSpPr>
          <p:cNvPr id="17" name="Flowchart: Process 16">
            <a:extLst>
              <a:ext uri="{FF2B5EF4-FFF2-40B4-BE49-F238E27FC236}">
                <a16:creationId xmlns:a16="http://schemas.microsoft.com/office/drawing/2014/main" xmlns="" id="{98F26F3B-70D8-4A81-9B36-B767E6FD2BEC}"/>
              </a:ext>
            </a:extLst>
          </p:cNvPr>
          <p:cNvSpPr/>
          <p:nvPr/>
        </p:nvSpPr>
        <p:spPr>
          <a:xfrm>
            <a:off x="527047" y="6238471"/>
            <a:ext cx="8784976" cy="503650"/>
          </a:xfrm>
          <a:prstGeom prst="flowChartProcess">
            <a:avLst/>
          </a:prstGeom>
          <a:no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000" b="0" i="0" u="none" strike="noStrike" kern="0" cap="none" spc="0" normalizeH="0" baseline="0" noProof="0" dirty="0">
                <a:ln>
                  <a:noFill/>
                </a:ln>
                <a:solidFill>
                  <a:srgbClr val="113458"/>
                </a:solidFill>
                <a:effectLst/>
                <a:uLnTx/>
                <a:uFillTx/>
                <a:latin typeface="Arial"/>
                <a:ea typeface="+mn-ea"/>
                <a:cs typeface="Arial"/>
              </a:rPr>
              <a:t>Source: FCA’s Asset Management Market Study Final Report 2017 -  https://www.fca.org.uk/publication/market-studies/ms15-2-3.pdf</a:t>
            </a:r>
          </a:p>
        </p:txBody>
      </p:sp>
    </p:spTree>
    <p:extLst>
      <p:ext uri="{BB962C8B-B14F-4D97-AF65-F5344CB8AC3E}">
        <p14:creationId xmlns:p14="http://schemas.microsoft.com/office/powerpoint/2010/main" val="7007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FCA’s VFM Remedies</a:t>
            </a:r>
            <a:endParaRPr lang="en-US" altLang="en-US" sz="3200" kern="0" dirty="0">
              <a:solidFill>
                <a:schemeClr val="tx1"/>
              </a:solidFill>
            </a:endParaRPr>
          </a:p>
        </p:txBody>
      </p:sp>
      <p:sp>
        <p:nvSpPr>
          <p:cNvPr id="10" name="Flowchart: Process 9">
            <a:extLst>
              <a:ext uri="{FF2B5EF4-FFF2-40B4-BE49-F238E27FC236}">
                <a16:creationId xmlns:a16="http://schemas.microsoft.com/office/drawing/2014/main" xmlns="" id="{000B09B3-A8F6-4EA0-86FE-CD7990A2CE8A}"/>
              </a:ext>
            </a:extLst>
          </p:cNvPr>
          <p:cNvSpPr/>
          <p:nvPr/>
        </p:nvSpPr>
        <p:spPr>
          <a:xfrm>
            <a:off x="341023" y="1419261"/>
            <a:ext cx="11665296" cy="2304256"/>
          </a:xfrm>
          <a:prstGeom prst="flowChartProcess">
            <a:avLst/>
          </a:prstGeom>
          <a:noFill/>
          <a:ln w="25400" cap="flat" cmpd="sng" algn="ctr">
            <a:solidFill>
              <a:srgbClr val="1C5C88"/>
            </a:solidFill>
            <a:prstDash val="solid"/>
          </a:ln>
          <a:effectLst/>
        </p:spPr>
        <p:txBody>
          <a:bodyPr rtlCol="0" anchor="ctr"/>
          <a:lstStyle/>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700" b="0" i="0" u="none" strike="noStrike" kern="0" cap="none" spc="0" normalizeH="0" baseline="0" noProof="0" dirty="0">
                <a:ln>
                  <a:noFill/>
                </a:ln>
                <a:solidFill>
                  <a:srgbClr val="113458"/>
                </a:solidFill>
                <a:effectLst/>
                <a:uLnTx/>
                <a:uFillTx/>
                <a:latin typeface="Arial"/>
                <a:ea typeface="+mn-ea"/>
                <a:cs typeface="Arial"/>
              </a:rPr>
              <a:t>“There is an existing duty on AFMs to act in the best interests of fund investors.  In our view, as part of fulfilling this duty, AFMs should assess and </a:t>
            </a:r>
            <a:r>
              <a:rPr kumimoji="0" lang="en-GB" sz="1700" b="1" i="0" u="none" strike="noStrike" kern="0" cap="none" spc="0" normalizeH="0" baseline="0" noProof="0" dirty="0">
                <a:ln>
                  <a:noFill/>
                </a:ln>
                <a:solidFill>
                  <a:srgbClr val="113458"/>
                </a:solidFill>
                <a:effectLst/>
                <a:uLnTx/>
                <a:uFillTx/>
                <a:latin typeface="Arial"/>
                <a:ea typeface="+mn-ea"/>
                <a:cs typeface="Arial"/>
              </a:rPr>
              <a:t>justify to their fund investors the charges taken from the funds they manage </a:t>
            </a:r>
            <a:r>
              <a:rPr kumimoji="0" lang="en-GB" sz="1700" b="0" i="0" u="none" strike="noStrike" kern="0" cap="none" spc="0" normalizeH="0" baseline="0" noProof="0" dirty="0">
                <a:ln>
                  <a:noFill/>
                </a:ln>
                <a:solidFill>
                  <a:srgbClr val="113458"/>
                </a:solidFill>
                <a:effectLst/>
                <a:uLnTx/>
                <a:uFillTx/>
                <a:latin typeface="Arial"/>
                <a:ea typeface="+mn-ea"/>
                <a:cs typeface="Arial"/>
              </a:rPr>
              <a:t>in the context of the overall service and value provided. </a:t>
            </a:r>
          </a:p>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700" b="0" i="0" u="none" strike="noStrike" kern="0" cap="none" spc="0" normalizeH="0" baseline="0" noProof="0" dirty="0">
                <a:ln>
                  <a:noFill/>
                </a:ln>
                <a:solidFill>
                  <a:srgbClr val="113458"/>
                </a:solidFill>
                <a:effectLst/>
                <a:uLnTx/>
                <a:uFillTx/>
                <a:latin typeface="Arial"/>
                <a:ea typeface="+mn-ea"/>
                <a:cs typeface="Arial"/>
              </a:rPr>
              <a:t>We believe this is important as </a:t>
            </a:r>
            <a:r>
              <a:rPr kumimoji="0" lang="en-GB" sz="1700" b="1" i="0" u="none" strike="noStrike" kern="0" cap="none" spc="0" normalizeH="0" baseline="0" noProof="0" dirty="0">
                <a:ln>
                  <a:noFill/>
                </a:ln>
                <a:solidFill>
                  <a:srgbClr val="113458"/>
                </a:solidFill>
                <a:effectLst/>
                <a:uLnTx/>
                <a:uFillTx/>
                <a:latin typeface="Arial"/>
                <a:ea typeface="+mn-ea"/>
                <a:cs typeface="Arial"/>
              </a:rPr>
              <a:t>AFMs are the agents of the investors in their funds</a:t>
            </a:r>
            <a:r>
              <a:rPr kumimoji="0" lang="en-GB" sz="1700" b="0" i="0" u="none" strike="noStrike" kern="0" cap="none" spc="0" normalizeH="0" baseline="0" noProof="0" dirty="0">
                <a:ln>
                  <a:noFill/>
                </a:ln>
                <a:solidFill>
                  <a:srgbClr val="113458"/>
                </a:solidFill>
                <a:effectLst/>
                <a:uLnTx/>
                <a:uFillTx/>
                <a:latin typeface="Arial"/>
                <a:ea typeface="+mn-ea"/>
                <a:cs typeface="Arial"/>
              </a:rPr>
              <a:t>;                                                              they are not just product providers.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700" b="0" i="0" u="none" strike="noStrike" kern="0" cap="none" spc="0" normalizeH="0" baseline="0" noProof="0" dirty="0">
                <a:ln>
                  <a:noFill/>
                </a:ln>
                <a:solidFill>
                  <a:srgbClr val="113458"/>
                </a:solidFill>
                <a:effectLst/>
                <a:uLnTx/>
                <a:uFillTx/>
                <a:latin typeface="Arial"/>
                <a:ea typeface="+mn-ea"/>
                <a:cs typeface="Arial"/>
              </a:rPr>
              <a:t>In CP17/18 </a:t>
            </a:r>
            <a:r>
              <a:rPr kumimoji="0" lang="en-GB" sz="1700" b="1" i="0" u="none" strike="noStrike" kern="0" cap="none" spc="0" normalizeH="0" baseline="0" noProof="0" dirty="0">
                <a:ln>
                  <a:noFill/>
                </a:ln>
                <a:solidFill>
                  <a:srgbClr val="113458"/>
                </a:solidFill>
                <a:effectLst/>
                <a:uLnTx/>
                <a:uFillTx/>
                <a:latin typeface="Arial"/>
                <a:ea typeface="+mn-ea"/>
                <a:cs typeface="Arial"/>
              </a:rPr>
              <a:t>we called this a consideration of ‘value for money’ (</a:t>
            </a:r>
            <a:r>
              <a:rPr kumimoji="0" lang="en-GB" sz="1700" b="1" i="0" u="none" strike="noStrike" kern="0" cap="none" spc="0" normalizeH="0" baseline="0" noProof="0" dirty="0" err="1">
                <a:ln>
                  <a:noFill/>
                </a:ln>
                <a:solidFill>
                  <a:srgbClr val="113458"/>
                </a:solidFill>
                <a:effectLst/>
                <a:uLnTx/>
                <a:uFillTx/>
                <a:latin typeface="Arial"/>
                <a:ea typeface="+mn-ea"/>
                <a:cs typeface="Arial"/>
              </a:rPr>
              <a:t>VfM</a:t>
            </a:r>
            <a:r>
              <a:rPr kumimoji="0" lang="en-GB" sz="1700" b="1" i="0" u="none" strike="noStrike" kern="0" cap="none" spc="0" normalizeH="0" baseline="0" noProof="0" dirty="0">
                <a:ln>
                  <a:noFill/>
                </a:ln>
                <a:solidFill>
                  <a:srgbClr val="113458"/>
                </a:solidFill>
                <a:effectLst/>
                <a:uLnTx/>
                <a:uFillTx/>
                <a:latin typeface="Arial"/>
                <a:ea typeface="+mn-ea"/>
                <a:cs typeface="Arial"/>
              </a:rPr>
              <a:t>). We have found that AFMs generally do not consider robustly whether they are delivering </a:t>
            </a:r>
            <a:r>
              <a:rPr kumimoji="0" lang="en-GB" sz="1700" b="1" i="0" u="none" strike="noStrike" kern="0" cap="none" spc="0" normalizeH="0" baseline="0" noProof="0" dirty="0" err="1">
                <a:ln>
                  <a:noFill/>
                </a:ln>
                <a:solidFill>
                  <a:srgbClr val="113458"/>
                </a:solidFill>
                <a:effectLst/>
                <a:uLnTx/>
                <a:uFillTx/>
                <a:latin typeface="Arial"/>
                <a:ea typeface="+mn-ea"/>
                <a:cs typeface="Arial"/>
              </a:rPr>
              <a:t>VfM</a:t>
            </a:r>
            <a:r>
              <a:rPr kumimoji="0" lang="en-GB" sz="1700" b="0" i="0" u="none" strike="noStrike" kern="0" cap="none" spc="0" normalizeH="0" baseline="0" noProof="0" dirty="0">
                <a:ln>
                  <a:noFill/>
                </a:ln>
                <a:solidFill>
                  <a:srgbClr val="113458"/>
                </a:solidFill>
                <a:effectLst/>
                <a:uLnTx/>
                <a:uFillTx/>
                <a:latin typeface="Arial"/>
                <a:ea typeface="+mn-ea"/>
                <a:cs typeface="Arial"/>
              </a:rPr>
              <a:t>, despite their existing obligations.”</a:t>
            </a:r>
          </a:p>
        </p:txBody>
      </p:sp>
      <p:sp>
        <p:nvSpPr>
          <p:cNvPr id="11" name="Flowchart: Process 10">
            <a:extLst>
              <a:ext uri="{FF2B5EF4-FFF2-40B4-BE49-F238E27FC236}">
                <a16:creationId xmlns:a16="http://schemas.microsoft.com/office/drawing/2014/main" xmlns="" id="{6FF8D344-60BA-49F9-B451-3F8C76CC0A13}"/>
              </a:ext>
            </a:extLst>
          </p:cNvPr>
          <p:cNvSpPr/>
          <p:nvPr/>
        </p:nvSpPr>
        <p:spPr>
          <a:xfrm>
            <a:off x="527047" y="6238471"/>
            <a:ext cx="8784976" cy="503650"/>
          </a:xfrm>
          <a:prstGeom prst="flowChartProcess">
            <a:avLst/>
          </a:prstGeom>
          <a:no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000" b="0" i="0" u="none" strike="noStrike" kern="0" cap="none" spc="0" normalizeH="0" baseline="0" noProof="0" dirty="0">
                <a:ln>
                  <a:noFill/>
                </a:ln>
                <a:solidFill>
                  <a:srgbClr val="113458"/>
                </a:solidFill>
                <a:effectLst/>
                <a:uLnTx/>
                <a:uFillTx/>
                <a:latin typeface="Arial"/>
                <a:ea typeface="+mn-ea"/>
                <a:cs typeface="Arial"/>
              </a:rPr>
              <a:t>Source: FCA’s Asset Management Market Study remedies and changes to the handbook-  https://www.fca.org.uk/publication/policy/ps18-08.pdf</a:t>
            </a:r>
          </a:p>
        </p:txBody>
      </p:sp>
      <p:sp>
        <p:nvSpPr>
          <p:cNvPr id="12" name="Flowchart: Process 11">
            <a:extLst>
              <a:ext uri="{FF2B5EF4-FFF2-40B4-BE49-F238E27FC236}">
                <a16:creationId xmlns:a16="http://schemas.microsoft.com/office/drawing/2014/main" xmlns="" id="{45170B5A-1DDA-4AAB-A051-B173755DBAF5}"/>
              </a:ext>
            </a:extLst>
          </p:cNvPr>
          <p:cNvSpPr/>
          <p:nvPr/>
        </p:nvSpPr>
        <p:spPr>
          <a:xfrm>
            <a:off x="341023" y="3894162"/>
            <a:ext cx="11665296" cy="1917587"/>
          </a:xfrm>
          <a:prstGeom prst="flowChartProcess">
            <a:avLst/>
          </a:prstGeom>
          <a:noFill/>
          <a:ln w="25400" cap="flat" cmpd="sng" algn="ctr">
            <a:solidFill>
              <a:srgbClr val="1C5C88"/>
            </a:solidFill>
            <a:prstDash val="solid"/>
          </a:ln>
          <a:effectLst/>
        </p:spPr>
        <p:txBody>
          <a:bodyPr rtlCol="0" anchor="ctr"/>
          <a:lstStyle/>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700" b="0" i="0" u="none" strike="noStrike" kern="0" cap="none" spc="0" normalizeH="0" baseline="0" noProof="0" dirty="0">
                <a:ln>
                  <a:noFill/>
                </a:ln>
                <a:solidFill>
                  <a:srgbClr val="113458"/>
                </a:solidFill>
                <a:effectLst/>
                <a:uLnTx/>
                <a:uFillTx/>
                <a:latin typeface="Arial"/>
                <a:ea typeface="+mn-ea"/>
                <a:cs typeface="Arial"/>
              </a:rPr>
              <a:t>“For many retail and institutional investors, making informed investment decisions can be hard. To protect those investors that are not well placed to find better value themselves, we consulted on proposals to strengthen and clarify </a:t>
            </a:r>
            <a:r>
              <a:rPr kumimoji="0" lang="en-GB" sz="1700" b="1" i="0" u="none" strike="noStrike" kern="0" cap="none" spc="0" normalizeH="0" baseline="0" noProof="0" dirty="0">
                <a:ln>
                  <a:noFill/>
                </a:ln>
                <a:solidFill>
                  <a:srgbClr val="113458"/>
                </a:solidFill>
                <a:effectLst/>
                <a:uLnTx/>
                <a:uFillTx/>
                <a:latin typeface="Arial"/>
                <a:ea typeface="+mn-ea"/>
                <a:cs typeface="Arial"/>
              </a:rPr>
              <a:t>AFMs’ duty to act in the best interests of fund investors. </a:t>
            </a:r>
          </a:p>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700" b="0" i="0" u="none" strike="noStrike" kern="0" cap="none" spc="0" normalizeH="0" baseline="0" noProof="0" dirty="0">
                <a:ln>
                  <a:noFill/>
                </a:ln>
                <a:solidFill>
                  <a:srgbClr val="113458"/>
                </a:solidFill>
                <a:effectLst/>
                <a:uLnTx/>
                <a:uFillTx/>
                <a:latin typeface="Arial"/>
                <a:ea typeface="+mn-ea"/>
                <a:cs typeface="Arial"/>
              </a:rPr>
              <a:t>Specifically, we said that </a:t>
            </a:r>
            <a:r>
              <a:rPr kumimoji="0" lang="en-GB" sz="1700" b="1" i="0" u="none" strike="noStrike" kern="0" cap="none" spc="0" normalizeH="0" baseline="0" noProof="0" dirty="0">
                <a:ln>
                  <a:noFill/>
                </a:ln>
                <a:solidFill>
                  <a:srgbClr val="113458"/>
                </a:solidFill>
                <a:effectLst/>
                <a:uLnTx/>
                <a:uFillTx/>
                <a:latin typeface="Arial"/>
                <a:ea typeface="+mn-ea"/>
                <a:cs typeface="Arial"/>
              </a:rPr>
              <a:t>they must assess the </a:t>
            </a:r>
            <a:r>
              <a:rPr kumimoji="0" lang="en-GB" sz="1700" b="1" i="0" u="none" strike="noStrike" kern="0" cap="none" spc="0" normalizeH="0" baseline="0" noProof="0" dirty="0" err="1">
                <a:ln>
                  <a:noFill/>
                </a:ln>
                <a:solidFill>
                  <a:srgbClr val="113458"/>
                </a:solidFill>
                <a:effectLst/>
                <a:uLnTx/>
                <a:uFillTx/>
                <a:latin typeface="Arial"/>
                <a:ea typeface="+mn-ea"/>
                <a:cs typeface="Arial"/>
              </a:rPr>
              <a:t>VfM</a:t>
            </a:r>
            <a:r>
              <a:rPr kumimoji="0" lang="en-GB" sz="1700" b="1" i="0" u="none" strike="noStrike" kern="0" cap="none" spc="0" normalizeH="0" baseline="0" noProof="0" dirty="0">
                <a:ln>
                  <a:noFill/>
                </a:ln>
                <a:solidFill>
                  <a:srgbClr val="113458"/>
                </a:solidFill>
                <a:effectLst/>
                <a:uLnTx/>
                <a:uFillTx/>
                <a:latin typeface="Arial"/>
                <a:ea typeface="+mn-ea"/>
                <a:cs typeface="Arial"/>
              </a:rPr>
              <a:t> of each fund against a non-exhaustive list of prescribed elements, conclude that each fund offers good </a:t>
            </a:r>
            <a:r>
              <a:rPr kumimoji="0" lang="en-GB" sz="1700" b="1" i="0" u="none" strike="noStrike" kern="0" cap="none" spc="0" normalizeH="0" baseline="0" noProof="0" dirty="0" err="1">
                <a:ln>
                  <a:noFill/>
                </a:ln>
                <a:solidFill>
                  <a:srgbClr val="113458"/>
                </a:solidFill>
                <a:effectLst/>
                <a:uLnTx/>
                <a:uFillTx/>
                <a:latin typeface="Arial"/>
                <a:ea typeface="+mn-ea"/>
                <a:cs typeface="Arial"/>
              </a:rPr>
              <a:t>VfM</a:t>
            </a:r>
            <a:r>
              <a:rPr kumimoji="0" lang="en-GB" sz="1700" b="1" i="0" u="none" strike="noStrike" kern="0" cap="none" spc="0" normalizeH="0" baseline="0" noProof="0" dirty="0">
                <a:ln>
                  <a:noFill/>
                </a:ln>
                <a:solidFill>
                  <a:srgbClr val="113458"/>
                </a:solidFill>
                <a:effectLst/>
                <a:uLnTx/>
                <a:uFillTx/>
                <a:latin typeface="Arial"/>
                <a:ea typeface="+mn-ea"/>
                <a:cs typeface="Arial"/>
              </a:rPr>
              <a:t> or take corrective action if it does not</a:t>
            </a:r>
            <a:r>
              <a:rPr kumimoji="0" lang="en-GB" sz="1700" b="0" i="0" u="none" strike="noStrike" kern="0" cap="none" spc="0" normalizeH="0" baseline="0" noProof="0" dirty="0">
                <a:ln>
                  <a:noFill/>
                </a:ln>
                <a:solidFill>
                  <a:srgbClr val="113458"/>
                </a:solidFill>
                <a:effectLst/>
                <a:uLnTx/>
                <a:uFillTx/>
                <a:latin typeface="Arial"/>
                <a:ea typeface="+mn-ea"/>
                <a:cs typeface="Arial"/>
              </a:rPr>
              <a:t>, and explain the assessment annually in a report made available to the public.”</a:t>
            </a:r>
          </a:p>
        </p:txBody>
      </p:sp>
    </p:spTree>
    <p:extLst>
      <p:ext uri="{BB962C8B-B14F-4D97-AF65-F5344CB8AC3E}">
        <p14:creationId xmlns:p14="http://schemas.microsoft.com/office/powerpoint/2010/main" val="178287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FCA’s Value Assessment Criteria and Key Questions</a:t>
            </a:r>
            <a:endParaRPr lang="en-US" altLang="en-US" sz="3200" kern="0" dirty="0">
              <a:solidFill>
                <a:schemeClr val="tx1"/>
              </a:solidFill>
            </a:endParaRPr>
          </a:p>
        </p:txBody>
      </p:sp>
      <p:graphicFrame>
        <p:nvGraphicFramePr>
          <p:cNvPr id="4" name="Table 3">
            <a:extLst>
              <a:ext uri="{FF2B5EF4-FFF2-40B4-BE49-F238E27FC236}">
                <a16:creationId xmlns:a16="http://schemas.microsoft.com/office/drawing/2014/main" xmlns="" id="{EDA45503-2DEE-49FB-A588-7DF618DE717D}"/>
              </a:ext>
            </a:extLst>
          </p:cNvPr>
          <p:cNvGraphicFramePr>
            <a:graphicFrameLocks noGrp="1"/>
          </p:cNvGraphicFramePr>
          <p:nvPr>
            <p:extLst>
              <p:ext uri="{D42A27DB-BD31-4B8C-83A1-F6EECF244321}">
                <p14:modId xmlns:p14="http://schemas.microsoft.com/office/powerpoint/2010/main" val="3367438536"/>
              </p:ext>
            </p:extLst>
          </p:nvPr>
        </p:nvGraphicFramePr>
        <p:xfrm>
          <a:off x="200024" y="1371600"/>
          <a:ext cx="11791951" cy="430490"/>
        </p:xfrm>
        <a:graphic>
          <a:graphicData uri="http://schemas.openxmlformats.org/drawingml/2006/table">
            <a:tbl>
              <a:tblPr firstRow="1" firstCol="1" bandRow="1">
                <a:tableStyleId>{5C22544A-7EE6-4342-B048-85BDC9FD1C3A}</a:tableStyleId>
              </a:tblPr>
              <a:tblGrid>
                <a:gridCol w="5895399">
                  <a:extLst>
                    <a:ext uri="{9D8B030D-6E8A-4147-A177-3AD203B41FA5}">
                      <a16:colId xmlns:a16="http://schemas.microsoft.com/office/drawing/2014/main" xmlns="" val="3215383746"/>
                    </a:ext>
                  </a:extLst>
                </a:gridCol>
                <a:gridCol w="5896552">
                  <a:extLst>
                    <a:ext uri="{9D8B030D-6E8A-4147-A177-3AD203B41FA5}">
                      <a16:colId xmlns:a16="http://schemas.microsoft.com/office/drawing/2014/main" xmlns="" val="1849610590"/>
                    </a:ext>
                  </a:extLst>
                </a:gridCol>
              </a:tblGrid>
              <a:tr h="430490">
                <a:tc>
                  <a:txBody>
                    <a:bodyPr/>
                    <a:lstStyle/>
                    <a:p>
                      <a:pPr>
                        <a:lnSpc>
                          <a:spcPct val="107000"/>
                        </a:lnSpc>
                        <a:spcAft>
                          <a:spcPts val="600"/>
                        </a:spcAft>
                      </a:pPr>
                      <a:r>
                        <a:rPr lang="en-GB" sz="1400" dirty="0">
                          <a:effectLst/>
                          <a:latin typeface="+mj-lt"/>
                        </a:rPr>
                        <a:t>Value assessment criteria</a:t>
                      </a:r>
                      <a:endParaRPr lang="en-GB" sz="1400" dirty="0">
                        <a:effectLst/>
                        <a:latin typeface="+mj-lt"/>
                        <a:ea typeface="Calibri" panose="020F0502020204030204" pitchFamily="34" charset="0"/>
                        <a:cs typeface="Times New Roman" panose="02020603050405020304" pitchFamily="18" charset="0"/>
                      </a:endParaRPr>
                    </a:p>
                  </a:txBody>
                  <a:tcPr marL="53333" marR="53333" marT="0" marB="0" anchor="ctr">
                    <a:solidFill>
                      <a:schemeClr val="accent1">
                        <a:lumMod val="50000"/>
                      </a:schemeClr>
                    </a:solidFill>
                  </a:tcPr>
                </a:tc>
                <a:tc>
                  <a:txBody>
                    <a:bodyPr/>
                    <a:lstStyle/>
                    <a:p>
                      <a:pPr>
                        <a:lnSpc>
                          <a:spcPct val="107000"/>
                        </a:lnSpc>
                        <a:spcAft>
                          <a:spcPts val="600"/>
                        </a:spcAft>
                      </a:pPr>
                      <a:r>
                        <a:rPr lang="en-GB" sz="1400" dirty="0">
                          <a:effectLst/>
                          <a:latin typeface="+mj-lt"/>
                        </a:rPr>
                        <a:t>Key questions to ask</a:t>
                      </a:r>
                      <a:endParaRPr lang="en-GB" sz="1400" dirty="0">
                        <a:effectLst/>
                        <a:latin typeface="+mj-lt"/>
                        <a:ea typeface="Calibri" panose="020F0502020204030204" pitchFamily="34" charset="0"/>
                        <a:cs typeface="Times New Roman" panose="02020603050405020304" pitchFamily="18" charset="0"/>
                      </a:endParaRPr>
                    </a:p>
                  </a:txBody>
                  <a:tcPr marL="53333" marR="53333" marT="0" marB="0" anchor="ctr">
                    <a:solidFill>
                      <a:schemeClr val="accent1">
                        <a:lumMod val="50000"/>
                      </a:schemeClr>
                    </a:solidFill>
                  </a:tcPr>
                </a:tc>
                <a:extLst>
                  <a:ext uri="{0D108BD9-81ED-4DB2-BD59-A6C34878D82A}">
                    <a16:rowId xmlns:a16="http://schemas.microsoft.com/office/drawing/2014/main" xmlns="" val="104433614"/>
                  </a:ext>
                </a:extLst>
              </a:tr>
            </a:tbl>
          </a:graphicData>
        </a:graphic>
      </p:graphicFrame>
      <p:graphicFrame>
        <p:nvGraphicFramePr>
          <p:cNvPr id="7" name="Table 6">
            <a:extLst>
              <a:ext uri="{FF2B5EF4-FFF2-40B4-BE49-F238E27FC236}">
                <a16:creationId xmlns:a16="http://schemas.microsoft.com/office/drawing/2014/main" xmlns="" id="{F56B9B3B-7BE5-428E-A0CE-FD73A7A8EF6F}"/>
              </a:ext>
            </a:extLst>
          </p:cNvPr>
          <p:cNvGraphicFramePr>
            <a:graphicFrameLocks noGrp="1"/>
          </p:cNvGraphicFramePr>
          <p:nvPr>
            <p:extLst>
              <p:ext uri="{D42A27DB-BD31-4B8C-83A1-F6EECF244321}">
                <p14:modId xmlns:p14="http://schemas.microsoft.com/office/powerpoint/2010/main" val="2783309468"/>
              </p:ext>
            </p:extLst>
          </p:nvPr>
        </p:nvGraphicFramePr>
        <p:xfrm>
          <a:off x="200023" y="1840755"/>
          <a:ext cx="11791951" cy="815835"/>
        </p:xfrm>
        <a:graphic>
          <a:graphicData uri="http://schemas.openxmlformats.org/drawingml/2006/table">
            <a:tbl>
              <a:tblPr firstRow="1" firstCol="1" bandRow="1">
                <a:tableStyleId>{5C22544A-7EE6-4342-B048-85BDC9FD1C3A}</a:tableStyleId>
              </a:tblPr>
              <a:tblGrid>
                <a:gridCol w="5895399">
                  <a:extLst>
                    <a:ext uri="{9D8B030D-6E8A-4147-A177-3AD203B41FA5}">
                      <a16:colId xmlns:a16="http://schemas.microsoft.com/office/drawing/2014/main" xmlns="" val="531183335"/>
                    </a:ext>
                  </a:extLst>
                </a:gridCol>
                <a:gridCol w="5896552">
                  <a:extLst>
                    <a:ext uri="{9D8B030D-6E8A-4147-A177-3AD203B41FA5}">
                      <a16:colId xmlns:a16="http://schemas.microsoft.com/office/drawing/2014/main" xmlns="" val="29544678"/>
                    </a:ext>
                  </a:extLst>
                </a:gridCol>
              </a:tblGrid>
              <a:tr h="815835">
                <a:tc>
                  <a:txBody>
                    <a:bodyPr/>
                    <a:lstStyle/>
                    <a:p>
                      <a:pPr>
                        <a:lnSpc>
                          <a:spcPct val="107000"/>
                        </a:lnSpc>
                        <a:spcBef>
                          <a:spcPts val="600"/>
                        </a:spcBef>
                        <a:spcAft>
                          <a:spcPts val="600"/>
                        </a:spcAft>
                      </a:pPr>
                      <a:r>
                        <a:rPr lang="en-GB" sz="1200" b="1" dirty="0">
                          <a:solidFill>
                            <a:schemeClr val="tx1"/>
                          </a:solidFill>
                          <a:effectLst/>
                          <a:latin typeface="+mj-lt"/>
                        </a:rPr>
                        <a:t>1. </a:t>
                      </a:r>
                      <a:r>
                        <a:rPr lang="en-GB" sz="1200" b="1" u="sng" dirty="0">
                          <a:solidFill>
                            <a:schemeClr val="tx1"/>
                          </a:solidFill>
                          <a:effectLst/>
                          <a:latin typeface="+mj-lt"/>
                        </a:rPr>
                        <a:t>Quality of service:</a:t>
                      </a:r>
                      <a:r>
                        <a:rPr lang="en-GB" sz="1200" b="1" u="none" dirty="0">
                          <a:solidFill>
                            <a:schemeClr val="tx1"/>
                          </a:solidFill>
                          <a:effectLst/>
                          <a:latin typeface="+mj-lt"/>
                        </a:rPr>
                        <a:t> </a:t>
                      </a:r>
                      <a:r>
                        <a:rPr lang="en-GB" sz="1200" b="1" dirty="0">
                          <a:solidFill>
                            <a:schemeClr val="tx1"/>
                          </a:solidFill>
                          <a:effectLst/>
                          <a:latin typeface="+mj-lt"/>
                        </a:rPr>
                        <a:t>the range and quality of services provided to investors</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1C5C88">
                        <a:alpha val="50196"/>
                      </a:srgbClr>
                    </a:solidFill>
                  </a:tcPr>
                </a:tc>
                <a:tc>
                  <a:txBody>
                    <a:bodyPr/>
                    <a:lstStyle/>
                    <a:p>
                      <a:pPr>
                        <a:lnSpc>
                          <a:spcPct val="107000"/>
                        </a:lnSpc>
                        <a:spcBef>
                          <a:spcPts val="600"/>
                        </a:spcBef>
                        <a:spcAft>
                          <a:spcPts val="600"/>
                        </a:spcAft>
                      </a:pPr>
                      <a:r>
                        <a:rPr lang="en-GB" sz="1200" b="1" dirty="0">
                          <a:solidFill>
                            <a:schemeClr val="tx1"/>
                          </a:solidFill>
                          <a:effectLst/>
                          <a:latin typeface="+mj-lt"/>
                        </a:rPr>
                        <a:t>Are services provided by a strong and well governed organisation with highly experienced staff? Is service quality high and are customers satisfied? What features are available and how do investors benefit from them?</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1C5C88">
                        <a:alpha val="50196"/>
                      </a:srgbClr>
                    </a:solidFill>
                  </a:tcPr>
                </a:tc>
                <a:extLst>
                  <a:ext uri="{0D108BD9-81ED-4DB2-BD59-A6C34878D82A}">
                    <a16:rowId xmlns:a16="http://schemas.microsoft.com/office/drawing/2014/main" xmlns="" val="407861921"/>
                  </a:ext>
                </a:extLst>
              </a:tr>
            </a:tbl>
          </a:graphicData>
        </a:graphic>
      </p:graphicFrame>
      <p:graphicFrame>
        <p:nvGraphicFramePr>
          <p:cNvPr id="8" name="Table 7">
            <a:extLst>
              <a:ext uri="{FF2B5EF4-FFF2-40B4-BE49-F238E27FC236}">
                <a16:creationId xmlns:a16="http://schemas.microsoft.com/office/drawing/2014/main" xmlns="" id="{D4E5F601-561E-4B2F-92D9-4EB8A30464F1}"/>
              </a:ext>
            </a:extLst>
          </p:cNvPr>
          <p:cNvGraphicFramePr>
            <a:graphicFrameLocks noGrp="1"/>
          </p:cNvGraphicFramePr>
          <p:nvPr>
            <p:extLst>
              <p:ext uri="{D42A27DB-BD31-4B8C-83A1-F6EECF244321}">
                <p14:modId xmlns:p14="http://schemas.microsoft.com/office/powerpoint/2010/main" val="2655907170"/>
              </p:ext>
            </p:extLst>
          </p:nvPr>
        </p:nvGraphicFramePr>
        <p:xfrm>
          <a:off x="200023" y="2656590"/>
          <a:ext cx="11791951" cy="791068"/>
        </p:xfrm>
        <a:graphic>
          <a:graphicData uri="http://schemas.openxmlformats.org/drawingml/2006/table">
            <a:tbl>
              <a:tblPr firstRow="1" firstCol="1" bandRow="1">
                <a:tableStyleId>{5C22544A-7EE6-4342-B048-85BDC9FD1C3A}</a:tableStyleId>
              </a:tblPr>
              <a:tblGrid>
                <a:gridCol w="5895399">
                  <a:extLst>
                    <a:ext uri="{9D8B030D-6E8A-4147-A177-3AD203B41FA5}">
                      <a16:colId xmlns:a16="http://schemas.microsoft.com/office/drawing/2014/main" xmlns="" val="3976460876"/>
                    </a:ext>
                  </a:extLst>
                </a:gridCol>
                <a:gridCol w="5896552">
                  <a:extLst>
                    <a:ext uri="{9D8B030D-6E8A-4147-A177-3AD203B41FA5}">
                      <a16:colId xmlns:a16="http://schemas.microsoft.com/office/drawing/2014/main" xmlns="" val="2994815082"/>
                    </a:ext>
                  </a:extLst>
                </a:gridCol>
              </a:tblGrid>
              <a:tr h="791068">
                <a:tc>
                  <a:txBody>
                    <a:bodyPr/>
                    <a:lstStyle/>
                    <a:p>
                      <a:pPr>
                        <a:lnSpc>
                          <a:spcPct val="107000"/>
                        </a:lnSpc>
                        <a:spcBef>
                          <a:spcPts val="600"/>
                        </a:spcBef>
                        <a:spcAft>
                          <a:spcPts val="600"/>
                        </a:spcAft>
                      </a:pPr>
                      <a:r>
                        <a:rPr lang="en-GB" sz="1200" b="1" dirty="0">
                          <a:solidFill>
                            <a:schemeClr val="tx1"/>
                          </a:solidFill>
                          <a:effectLst/>
                          <a:latin typeface="+mj-lt"/>
                        </a:rPr>
                        <a:t>2. </a:t>
                      </a:r>
                      <a:r>
                        <a:rPr lang="en-GB" sz="1200" b="1" u="sng" dirty="0">
                          <a:solidFill>
                            <a:schemeClr val="tx1"/>
                          </a:solidFill>
                          <a:effectLst/>
                          <a:latin typeface="+mj-lt"/>
                        </a:rPr>
                        <a:t>Performance:</a:t>
                      </a:r>
                      <a:r>
                        <a:rPr lang="en-GB" sz="1200" b="1" u="none" dirty="0">
                          <a:solidFill>
                            <a:schemeClr val="tx1"/>
                          </a:solidFill>
                          <a:effectLst/>
                          <a:latin typeface="+mj-lt"/>
                        </a:rPr>
                        <a:t> </a:t>
                      </a:r>
                      <a:r>
                        <a:rPr lang="en-GB" sz="1200" b="1" dirty="0">
                          <a:solidFill>
                            <a:schemeClr val="tx1"/>
                          </a:solidFill>
                          <a:effectLst/>
                          <a:latin typeface="+mj-lt"/>
                        </a:rPr>
                        <a:t>the Fund’s performance after deduction of all charges, considered over an appropriate timescale and having regard to the Fund’s investment objectives, policy and strategy</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B0ADAC"/>
                    </a:solidFill>
                  </a:tcPr>
                </a:tc>
                <a:tc>
                  <a:txBody>
                    <a:bodyPr/>
                    <a:lstStyle/>
                    <a:p>
                      <a:pPr>
                        <a:lnSpc>
                          <a:spcPct val="107000"/>
                        </a:lnSpc>
                        <a:spcBef>
                          <a:spcPts val="600"/>
                        </a:spcBef>
                        <a:spcAft>
                          <a:spcPts val="600"/>
                        </a:spcAft>
                      </a:pPr>
                      <a:r>
                        <a:rPr lang="en-GB" sz="1200" b="1" dirty="0">
                          <a:solidFill>
                            <a:schemeClr val="tx1"/>
                          </a:solidFill>
                          <a:effectLst/>
                          <a:latin typeface="+mj-lt"/>
                        </a:rPr>
                        <a:t>How has the Fund performed and what controls are in place to monitor performance? </a:t>
                      </a:r>
                    </a:p>
                    <a:p>
                      <a:pPr>
                        <a:lnSpc>
                          <a:spcPct val="107000"/>
                        </a:lnSpc>
                        <a:spcBef>
                          <a:spcPts val="600"/>
                        </a:spcBef>
                        <a:spcAft>
                          <a:spcPts val="600"/>
                        </a:spcAft>
                      </a:pPr>
                      <a:r>
                        <a:rPr lang="en-GB" sz="1200" b="1" dirty="0">
                          <a:solidFill>
                            <a:schemeClr val="tx1"/>
                          </a:solidFill>
                          <a:effectLst/>
                          <a:latin typeface="+mj-lt"/>
                        </a:rPr>
                        <a:t>What action is taken to address periods of underperformance?</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B0ADAC"/>
                    </a:solidFill>
                  </a:tcPr>
                </a:tc>
                <a:extLst>
                  <a:ext uri="{0D108BD9-81ED-4DB2-BD59-A6C34878D82A}">
                    <a16:rowId xmlns:a16="http://schemas.microsoft.com/office/drawing/2014/main" xmlns="" val="3617811736"/>
                  </a:ext>
                </a:extLst>
              </a:tr>
            </a:tbl>
          </a:graphicData>
        </a:graphic>
      </p:graphicFrame>
      <p:graphicFrame>
        <p:nvGraphicFramePr>
          <p:cNvPr id="9" name="Table 8">
            <a:extLst>
              <a:ext uri="{FF2B5EF4-FFF2-40B4-BE49-F238E27FC236}">
                <a16:creationId xmlns:a16="http://schemas.microsoft.com/office/drawing/2014/main" xmlns="" id="{D612BB95-2B0E-49B5-94AD-130722A54E66}"/>
              </a:ext>
            </a:extLst>
          </p:cNvPr>
          <p:cNvGraphicFramePr>
            <a:graphicFrameLocks noGrp="1"/>
          </p:cNvGraphicFramePr>
          <p:nvPr>
            <p:extLst>
              <p:ext uri="{D42A27DB-BD31-4B8C-83A1-F6EECF244321}">
                <p14:modId xmlns:p14="http://schemas.microsoft.com/office/powerpoint/2010/main" val="3798888570"/>
              </p:ext>
            </p:extLst>
          </p:nvPr>
        </p:nvGraphicFramePr>
        <p:xfrm>
          <a:off x="200023" y="3447658"/>
          <a:ext cx="11791951" cy="486588"/>
        </p:xfrm>
        <a:graphic>
          <a:graphicData uri="http://schemas.openxmlformats.org/drawingml/2006/table">
            <a:tbl>
              <a:tblPr firstRow="1" firstCol="1" bandRow="1">
                <a:tableStyleId>{5C22544A-7EE6-4342-B048-85BDC9FD1C3A}</a:tableStyleId>
              </a:tblPr>
              <a:tblGrid>
                <a:gridCol w="5895399">
                  <a:extLst>
                    <a:ext uri="{9D8B030D-6E8A-4147-A177-3AD203B41FA5}">
                      <a16:colId xmlns:a16="http://schemas.microsoft.com/office/drawing/2014/main" xmlns="" val="3789384871"/>
                    </a:ext>
                  </a:extLst>
                </a:gridCol>
                <a:gridCol w="5896552">
                  <a:extLst>
                    <a:ext uri="{9D8B030D-6E8A-4147-A177-3AD203B41FA5}">
                      <a16:colId xmlns:a16="http://schemas.microsoft.com/office/drawing/2014/main" xmlns="" val="867845030"/>
                    </a:ext>
                  </a:extLst>
                </a:gridCol>
              </a:tblGrid>
              <a:tr h="486588">
                <a:tc>
                  <a:txBody>
                    <a:bodyPr/>
                    <a:lstStyle/>
                    <a:p>
                      <a:pPr>
                        <a:lnSpc>
                          <a:spcPct val="107000"/>
                        </a:lnSpc>
                        <a:spcBef>
                          <a:spcPts val="600"/>
                        </a:spcBef>
                        <a:spcAft>
                          <a:spcPts val="600"/>
                        </a:spcAft>
                      </a:pPr>
                      <a:r>
                        <a:rPr lang="en-GB" sz="1200" b="1" dirty="0">
                          <a:solidFill>
                            <a:schemeClr val="tx1"/>
                          </a:solidFill>
                          <a:effectLst/>
                          <a:latin typeface="+mj-lt"/>
                        </a:rPr>
                        <a:t>3. </a:t>
                      </a:r>
                      <a:r>
                        <a:rPr lang="en-GB" sz="1200" b="1" u="sng" dirty="0">
                          <a:solidFill>
                            <a:schemeClr val="tx1"/>
                          </a:solidFill>
                          <a:effectLst/>
                          <a:latin typeface="+mj-lt"/>
                        </a:rPr>
                        <a:t>Authorised Fund Manager (AFM) costs: </a:t>
                      </a:r>
                      <a:r>
                        <a:rPr lang="en-GB" sz="1200" b="1" dirty="0">
                          <a:solidFill>
                            <a:schemeClr val="tx1"/>
                          </a:solidFill>
                          <a:effectLst/>
                          <a:latin typeface="+mj-lt"/>
                        </a:rPr>
                        <a:t>for each charge, the cost of providing the service to which the charge relates</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1C5C88">
                        <a:alpha val="50196"/>
                      </a:srgbClr>
                    </a:solidFill>
                  </a:tcPr>
                </a:tc>
                <a:tc>
                  <a:txBody>
                    <a:bodyPr/>
                    <a:lstStyle/>
                    <a:p>
                      <a:pPr>
                        <a:lnSpc>
                          <a:spcPct val="107000"/>
                        </a:lnSpc>
                        <a:spcBef>
                          <a:spcPts val="600"/>
                        </a:spcBef>
                        <a:spcAft>
                          <a:spcPts val="600"/>
                        </a:spcAft>
                      </a:pPr>
                      <a:r>
                        <a:rPr lang="en-GB" sz="1200" b="1" dirty="0">
                          <a:solidFill>
                            <a:schemeClr val="tx1"/>
                          </a:solidFill>
                          <a:effectLst/>
                          <a:latin typeface="+mj-lt"/>
                        </a:rPr>
                        <a:t>Are the charges paid by investors reasonable in light of the cost of providing the services they receive? Are costs robustly controlled? </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1C5C88">
                        <a:alpha val="50196"/>
                      </a:srgbClr>
                    </a:solidFill>
                  </a:tcPr>
                </a:tc>
                <a:extLst>
                  <a:ext uri="{0D108BD9-81ED-4DB2-BD59-A6C34878D82A}">
                    <a16:rowId xmlns:a16="http://schemas.microsoft.com/office/drawing/2014/main" xmlns="" val="1243382588"/>
                  </a:ext>
                </a:extLst>
              </a:tr>
            </a:tbl>
          </a:graphicData>
        </a:graphic>
      </p:graphicFrame>
      <p:graphicFrame>
        <p:nvGraphicFramePr>
          <p:cNvPr id="10" name="Table 9">
            <a:extLst>
              <a:ext uri="{FF2B5EF4-FFF2-40B4-BE49-F238E27FC236}">
                <a16:creationId xmlns:a16="http://schemas.microsoft.com/office/drawing/2014/main" xmlns="" id="{47AA693E-E570-47FA-9715-66ADAD923CE5}"/>
              </a:ext>
            </a:extLst>
          </p:cNvPr>
          <p:cNvGraphicFramePr>
            <a:graphicFrameLocks noGrp="1"/>
          </p:cNvGraphicFramePr>
          <p:nvPr>
            <p:extLst>
              <p:ext uri="{D42A27DB-BD31-4B8C-83A1-F6EECF244321}">
                <p14:modId xmlns:p14="http://schemas.microsoft.com/office/powerpoint/2010/main" val="1239754906"/>
              </p:ext>
            </p:extLst>
          </p:nvPr>
        </p:nvGraphicFramePr>
        <p:xfrm>
          <a:off x="200024" y="3934246"/>
          <a:ext cx="11791951" cy="815835"/>
        </p:xfrm>
        <a:graphic>
          <a:graphicData uri="http://schemas.openxmlformats.org/drawingml/2006/table">
            <a:tbl>
              <a:tblPr firstRow="1" firstCol="1" bandRow="1">
                <a:tableStyleId>{5C22544A-7EE6-4342-B048-85BDC9FD1C3A}</a:tableStyleId>
              </a:tblPr>
              <a:tblGrid>
                <a:gridCol w="5895399">
                  <a:extLst>
                    <a:ext uri="{9D8B030D-6E8A-4147-A177-3AD203B41FA5}">
                      <a16:colId xmlns:a16="http://schemas.microsoft.com/office/drawing/2014/main" xmlns="" val="2978324252"/>
                    </a:ext>
                  </a:extLst>
                </a:gridCol>
                <a:gridCol w="5896552">
                  <a:extLst>
                    <a:ext uri="{9D8B030D-6E8A-4147-A177-3AD203B41FA5}">
                      <a16:colId xmlns:a16="http://schemas.microsoft.com/office/drawing/2014/main" xmlns="" val="1202286312"/>
                    </a:ext>
                  </a:extLst>
                </a:gridCol>
              </a:tblGrid>
              <a:tr h="815835">
                <a:tc>
                  <a:txBody>
                    <a:bodyPr/>
                    <a:lstStyle/>
                    <a:p>
                      <a:pPr>
                        <a:lnSpc>
                          <a:spcPct val="107000"/>
                        </a:lnSpc>
                        <a:spcBef>
                          <a:spcPts val="600"/>
                        </a:spcBef>
                        <a:spcAft>
                          <a:spcPts val="600"/>
                        </a:spcAft>
                      </a:pPr>
                      <a:r>
                        <a:rPr lang="en-GB" sz="1200" b="1" dirty="0">
                          <a:solidFill>
                            <a:schemeClr val="tx1"/>
                          </a:solidFill>
                          <a:effectLst/>
                          <a:latin typeface="+mj-lt"/>
                        </a:rPr>
                        <a:t>4. </a:t>
                      </a:r>
                      <a:r>
                        <a:rPr lang="en-GB" sz="1200" b="1" u="sng" dirty="0">
                          <a:solidFill>
                            <a:schemeClr val="tx1"/>
                          </a:solidFill>
                          <a:effectLst/>
                          <a:latin typeface="+mj-lt"/>
                        </a:rPr>
                        <a:t>Economies of scale:</a:t>
                      </a:r>
                      <a:r>
                        <a:rPr lang="en-GB" sz="1200" b="1" u="none" dirty="0">
                          <a:solidFill>
                            <a:schemeClr val="tx1"/>
                          </a:solidFill>
                          <a:effectLst/>
                          <a:latin typeface="+mj-lt"/>
                        </a:rPr>
                        <a:t> </a:t>
                      </a:r>
                      <a:r>
                        <a:rPr lang="en-GB" sz="1200" b="1" dirty="0">
                          <a:solidFill>
                            <a:schemeClr val="tx1"/>
                          </a:solidFill>
                          <a:effectLst/>
                          <a:latin typeface="+mj-lt"/>
                        </a:rPr>
                        <a:t>considering whether the AFM is able to achieve savings and benefits from economies of scale, whether they have been achieved, and whether such savings have been or will be passed on to investors</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B0ADAC"/>
                    </a:solidFill>
                  </a:tcPr>
                </a:tc>
                <a:tc>
                  <a:txBody>
                    <a:bodyPr/>
                    <a:lstStyle/>
                    <a:p>
                      <a:pPr>
                        <a:lnSpc>
                          <a:spcPct val="107000"/>
                        </a:lnSpc>
                        <a:spcBef>
                          <a:spcPts val="600"/>
                        </a:spcBef>
                        <a:spcAft>
                          <a:spcPts val="600"/>
                        </a:spcAft>
                      </a:pPr>
                      <a:r>
                        <a:rPr lang="en-GB" sz="1200" b="1" dirty="0">
                          <a:solidFill>
                            <a:schemeClr val="tx1"/>
                          </a:solidFill>
                          <a:effectLst/>
                          <a:latin typeface="+mj-lt"/>
                        </a:rPr>
                        <a:t>Have economies of scale been identified and, if so, have they been passed on to investors?</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B0ADAC"/>
                    </a:solidFill>
                  </a:tcPr>
                </a:tc>
                <a:extLst>
                  <a:ext uri="{0D108BD9-81ED-4DB2-BD59-A6C34878D82A}">
                    <a16:rowId xmlns:a16="http://schemas.microsoft.com/office/drawing/2014/main" xmlns="" val="2589971322"/>
                  </a:ext>
                </a:extLst>
              </a:tr>
            </a:tbl>
          </a:graphicData>
        </a:graphic>
      </p:graphicFrame>
      <p:graphicFrame>
        <p:nvGraphicFramePr>
          <p:cNvPr id="11" name="Table 10">
            <a:extLst>
              <a:ext uri="{FF2B5EF4-FFF2-40B4-BE49-F238E27FC236}">
                <a16:creationId xmlns:a16="http://schemas.microsoft.com/office/drawing/2014/main" xmlns="" id="{7A32B53E-4942-409D-BF94-44E4887F510C}"/>
              </a:ext>
            </a:extLst>
          </p:cNvPr>
          <p:cNvGraphicFramePr>
            <a:graphicFrameLocks noGrp="1"/>
          </p:cNvGraphicFramePr>
          <p:nvPr>
            <p:extLst>
              <p:ext uri="{D42A27DB-BD31-4B8C-83A1-F6EECF244321}">
                <p14:modId xmlns:p14="http://schemas.microsoft.com/office/powerpoint/2010/main" val="73907089"/>
              </p:ext>
            </p:extLst>
          </p:nvPr>
        </p:nvGraphicFramePr>
        <p:xfrm>
          <a:off x="200023" y="4744364"/>
          <a:ext cx="11791951" cy="486588"/>
        </p:xfrm>
        <a:graphic>
          <a:graphicData uri="http://schemas.openxmlformats.org/drawingml/2006/table">
            <a:tbl>
              <a:tblPr firstRow="1" firstCol="1" bandRow="1">
                <a:tableStyleId>{5C22544A-7EE6-4342-B048-85BDC9FD1C3A}</a:tableStyleId>
              </a:tblPr>
              <a:tblGrid>
                <a:gridCol w="5895399">
                  <a:extLst>
                    <a:ext uri="{9D8B030D-6E8A-4147-A177-3AD203B41FA5}">
                      <a16:colId xmlns:a16="http://schemas.microsoft.com/office/drawing/2014/main" xmlns="" val="1399718697"/>
                    </a:ext>
                  </a:extLst>
                </a:gridCol>
                <a:gridCol w="5896552">
                  <a:extLst>
                    <a:ext uri="{9D8B030D-6E8A-4147-A177-3AD203B41FA5}">
                      <a16:colId xmlns:a16="http://schemas.microsoft.com/office/drawing/2014/main" xmlns="" val="2788510313"/>
                    </a:ext>
                  </a:extLst>
                </a:gridCol>
              </a:tblGrid>
              <a:tr h="486588">
                <a:tc>
                  <a:txBody>
                    <a:bodyPr/>
                    <a:lstStyle/>
                    <a:p>
                      <a:pPr>
                        <a:lnSpc>
                          <a:spcPct val="107000"/>
                        </a:lnSpc>
                        <a:spcBef>
                          <a:spcPts val="600"/>
                        </a:spcBef>
                        <a:spcAft>
                          <a:spcPts val="600"/>
                        </a:spcAft>
                      </a:pPr>
                      <a:r>
                        <a:rPr lang="en-GB" sz="1200" b="1" dirty="0">
                          <a:solidFill>
                            <a:schemeClr val="tx1"/>
                          </a:solidFill>
                          <a:effectLst/>
                          <a:latin typeface="+mj-lt"/>
                        </a:rPr>
                        <a:t>5. </a:t>
                      </a:r>
                      <a:r>
                        <a:rPr lang="en-GB" sz="1200" b="1" u="sng" dirty="0">
                          <a:solidFill>
                            <a:schemeClr val="tx1"/>
                          </a:solidFill>
                          <a:effectLst/>
                          <a:latin typeface="+mj-lt"/>
                        </a:rPr>
                        <a:t>Comparable market rates: </a:t>
                      </a:r>
                      <a:r>
                        <a:rPr lang="en-GB" sz="1200" b="1" dirty="0">
                          <a:solidFill>
                            <a:schemeClr val="tx1"/>
                          </a:solidFill>
                          <a:effectLst/>
                          <a:latin typeface="+mj-lt"/>
                        </a:rPr>
                        <a:t>a comparison of the Fund’s charges against the market rates of similar funds</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1C5C88">
                        <a:alpha val="50196"/>
                      </a:srgbClr>
                    </a:solidFill>
                  </a:tcPr>
                </a:tc>
                <a:tc>
                  <a:txBody>
                    <a:bodyPr/>
                    <a:lstStyle/>
                    <a:p>
                      <a:pPr>
                        <a:lnSpc>
                          <a:spcPct val="107000"/>
                        </a:lnSpc>
                        <a:spcBef>
                          <a:spcPts val="600"/>
                        </a:spcBef>
                        <a:spcAft>
                          <a:spcPts val="600"/>
                        </a:spcAft>
                      </a:pPr>
                      <a:r>
                        <a:rPr lang="en-GB" sz="1200" b="1" dirty="0">
                          <a:solidFill>
                            <a:schemeClr val="tx1"/>
                          </a:solidFill>
                          <a:effectLst/>
                          <a:latin typeface="+mj-lt"/>
                        </a:rPr>
                        <a:t>How do the Fund’s charges compare with similar funds on the market?</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1C5C88">
                        <a:alpha val="50196"/>
                      </a:srgbClr>
                    </a:solidFill>
                  </a:tcPr>
                </a:tc>
                <a:extLst>
                  <a:ext uri="{0D108BD9-81ED-4DB2-BD59-A6C34878D82A}">
                    <a16:rowId xmlns:a16="http://schemas.microsoft.com/office/drawing/2014/main" xmlns="" val="2823619331"/>
                  </a:ext>
                </a:extLst>
              </a:tr>
            </a:tbl>
          </a:graphicData>
        </a:graphic>
      </p:graphicFrame>
      <p:graphicFrame>
        <p:nvGraphicFramePr>
          <p:cNvPr id="12" name="Table 11">
            <a:extLst>
              <a:ext uri="{FF2B5EF4-FFF2-40B4-BE49-F238E27FC236}">
                <a16:creationId xmlns:a16="http://schemas.microsoft.com/office/drawing/2014/main" xmlns="" id="{9ECB825A-B70A-4E9A-966C-57B0544F8B00}"/>
              </a:ext>
            </a:extLst>
          </p:cNvPr>
          <p:cNvGraphicFramePr>
            <a:graphicFrameLocks noGrp="1"/>
          </p:cNvGraphicFramePr>
          <p:nvPr>
            <p:extLst>
              <p:ext uri="{D42A27DB-BD31-4B8C-83A1-F6EECF244321}">
                <p14:modId xmlns:p14="http://schemas.microsoft.com/office/powerpoint/2010/main" val="1188469621"/>
              </p:ext>
            </p:extLst>
          </p:nvPr>
        </p:nvGraphicFramePr>
        <p:xfrm>
          <a:off x="200022" y="5219700"/>
          <a:ext cx="11791951" cy="651212"/>
        </p:xfrm>
        <a:graphic>
          <a:graphicData uri="http://schemas.openxmlformats.org/drawingml/2006/table">
            <a:tbl>
              <a:tblPr firstRow="1" firstCol="1" bandRow="1">
                <a:tableStyleId>{5C22544A-7EE6-4342-B048-85BDC9FD1C3A}</a:tableStyleId>
              </a:tblPr>
              <a:tblGrid>
                <a:gridCol w="5895399">
                  <a:extLst>
                    <a:ext uri="{9D8B030D-6E8A-4147-A177-3AD203B41FA5}">
                      <a16:colId xmlns:a16="http://schemas.microsoft.com/office/drawing/2014/main" xmlns="" val="1791327211"/>
                    </a:ext>
                  </a:extLst>
                </a:gridCol>
                <a:gridCol w="5896552">
                  <a:extLst>
                    <a:ext uri="{9D8B030D-6E8A-4147-A177-3AD203B41FA5}">
                      <a16:colId xmlns:a16="http://schemas.microsoft.com/office/drawing/2014/main" xmlns="" val="144562665"/>
                    </a:ext>
                  </a:extLst>
                </a:gridCol>
              </a:tblGrid>
              <a:tr h="651212">
                <a:tc>
                  <a:txBody>
                    <a:bodyPr/>
                    <a:lstStyle/>
                    <a:p>
                      <a:pPr>
                        <a:lnSpc>
                          <a:spcPct val="107000"/>
                        </a:lnSpc>
                        <a:spcBef>
                          <a:spcPts val="600"/>
                        </a:spcBef>
                        <a:spcAft>
                          <a:spcPts val="600"/>
                        </a:spcAft>
                      </a:pPr>
                      <a:r>
                        <a:rPr lang="en-GB" sz="1200" b="1" dirty="0">
                          <a:solidFill>
                            <a:schemeClr val="tx1"/>
                          </a:solidFill>
                          <a:effectLst/>
                          <a:latin typeface="+mj-lt"/>
                        </a:rPr>
                        <a:t>6. </a:t>
                      </a:r>
                      <a:r>
                        <a:rPr lang="en-GB" sz="1200" b="1" u="sng" dirty="0">
                          <a:solidFill>
                            <a:schemeClr val="tx1"/>
                          </a:solidFill>
                          <a:effectLst/>
                          <a:latin typeface="+mj-lt"/>
                        </a:rPr>
                        <a:t>Comparable services:</a:t>
                      </a:r>
                      <a:r>
                        <a:rPr lang="en-GB" sz="1200" b="1" u="none" dirty="0">
                          <a:solidFill>
                            <a:schemeClr val="tx1"/>
                          </a:solidFill>
                          <a:effectLst/>
                          <a:latin typeface="+mj-lt"/>
                        </a:rPr>
                        <a:t> </a:t>
                      </a:r>
                      <a:r>
                        <a:rPr lang="en-GB" sz="1200" b="1" dirty="0">
                          <a:solidFill>
                            <a:schemeClr val="tx1"/>
                          </a:solidFill>
                          <a:effectLst/>
                          <a:latin typeface="+mj-lt"/>
                        </a:rPr>
                        <a:t>considering the Fund’s charges against those applied for comparable services provided to other clients of the AFM and those of its associates</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B0ADAC"/>
                    </a:solidFill>
                  </a:tcPr>
                </a:tc>
                <a:tc>
                  <a:txBody>
                    <a:bodyPr/>
                    <a:lstStyle/>
                    <a:p>
                      <a:pPr>
                        <a:lnSpc>
                          <a:spcPct val="107000"/>
                        </a:lnSpc>
                        <a:spcBef>
                          <a:spcPts val="600"/>
                        </a:spcBef>
                        <a:spcAft>
                          <a:spcPts val="600"/>
                        </a:spcAft>
                      </a:pPr>
                      <a:r>
                        <a:rPr lang="en-GB" sz="1200" b="1" dirty="0">
                          <a:solidFill>
                            <a:schemeClr val="tx1"/>
                          </a:solidFill>
                          <a:effectLst/>
                          <a:latin typeface="+mj-lt"/>
                        </a:rPr>
                        <a:t>What does the Manager, or its associates, charge for comparable funds or investment services to other customers?</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B0ADAC"/>
                    </a:solidFill>
                  </a:tcPr>
                </a:tc>
                <a:extLst>
                  <a:ext uri="{0D108BD9-81ED-4DB2-BD59-A6C34878D82A}">
                    <a16:rowId xmlns:a16="http://schemas.microsoft.com/office/drawing/2014/main" xmlns="" val="3549739717"/>
                  </a:ext>
                </a:extLst>
              </a:tr>
            </a:tbl>
          </a:graphicData>
        </a:graphic>
      </p:graphicFrame>
      <p:graphicFrame>
        <p:nvGraphicFramePr>
          <p:cNvPr id="13" name="Table 12">
            <a:extLst>
              <a:ext uri="{FF2B5EF4-FFF2-40B4-BE49-F238E27FC236}">
                <a16:creationId xmlns:a16="http://schemas.microsoft.com/office/drawing/2014/main" xmlns="" id="{38D77F63-AF3F-4771-9285-41AF0D099678}"/>
              </a:ext>
            </a:extLst>
          </p:cNvPr>
          <p:cNvGraphicFramePr>
            <a:graphicFrameLocks noGrp="1"/>
          </p:cNvGraphicFramePr>
          <p:nvPr>
            <p:extLst>
              <p:ext uri="{D42A27DB-BD31-4B8C-83A1-F6EECF244321}">
                <p14:modId xmlns:p14="http://schemas.microsoft.com/office/powerpoint/2010/main" val="755138733"/>
              </p:ext>
            </p:extLst>
          </p:nvPr>
        </p:nvGraphicFramePr>
        <p:xfrm>
          <a:off x="200022" y="5846144"/>
          <a:ext cx="11791951" cy="651212"/>
        </p:xfrm>
        <a:graphic>
          <a:graphicData uri="http://schemas.openxmlformats.org/drawingml/2006/table">
            <a:tbl>
              <a:tblPr firstRow="1" firstCol="1" bandRow="1">
                <a:tableStyleId>{5C22544A-7EE6-4342-B048-85BDC9FD1C3A}</a:tableStyleId>
              </a:tblPr>
              <a:tblGrid>
                <a:gridCol w="5895399">
                  <a:extLst>
                    <a:ext uri="{9D8B030D-6E8A-4147-A177-3AD203B41FA5}">
                      <a16:colId xmlns:a16="http://schemas.microsoft.com/office/drawing/2014/main" xmlns="" val="165062630"/>
                    </a:ext>
                  </a:extLst>
                </a:gridCol>
                <a:gridCol w="5896552">
                  <a:extLst>
                    <a:ext uri="{9D8B030D-6E8A-4147-A177-3AD203B41FA5}">
                      <a16:colId xmlns:a16="http://schemas.microsoft.com/office/drawing/2014/main" xmlns="" val="3553042817"/>
                    </a:ext>
                  </a:extLst>
                </a:gridCol>
              </a:tblGrid>
              <a:tr h="651212">
                <a:tc>
                  <a:txBody>
                    <a:bodyPr/>
                    <a:lstStyle/>
                    <a:p>
                      <a:pPr>
                        <a:lnSpc>
                          <a:spcPct val="107000"/>
                        </a:lnSpc>
                        <a:spcBef>
                          <a:spcPts val="600"/>
                        </a:spcBef>
                        <a:spcAft>
                          <a:spcPts val="600"/>
                        </a:spcAft>
                      </a:pPr>
                      <a:r>
                        <a:rPr lang="en-GB" sz="1200" b="1" dirty="0">
                          <a:solidFill>
                            <a:schemeClr val="tx1"/>
                          </a:solidFill>
                          <a:effectLst/>
                          <a:latin typeface="+mj-lt"/>
                        </a:rPr>
                        <a:t>7. </a:t>
                      </a:r>
                      <a:r>
                        <a:rPr lang="en-GB" sz="1200" b="1" u="sng" dirty="0">
                          <a:solidFill>
                            <a:schemeClr val="tx1"/>
                          </a:solidFill>
                          <a:effectLst/>
                          <a:latin typeface="+mj-lt"/>
                        </a:rPr>
                        <a:t>Classes of units:</a:t>
                      </a:r>
                      <a:r>
                        <a:rPr lang="en-GB" sz="1200" b="1" u="none" dirty="0">
                          <a:solidFill>
                            <a:schemeClr val="tx1"/>
                          </a:solidFill>
                          <a:effectLst/>
                          <a:latin typeface="+mj-lt"/>
                        </a:rPr>
                        <a:t> </a:t>
                      </a:r>
                      <a:r>
                        <a:rPr lang="en-GB" sz="1200" b="1" dirty="0">
                          <a:solidFill>
                            <a:schemeClr val="tx1"/>
                          </a:solidFill>
                          <a:effectLst/>
                          <a:latin typeface="+mj-lt"/>
                        </a:rPr>
                        <a:t>considering if it is appropriate for investors to hold units in classes subject to higher charges than those applying to other classes of the same fund with substantially similar rights</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1C5C88">
                        <a:alpha val="50196"/>
                      </a:srgbClr>
                    </a:solidFill>
                  </a:tcPr>
                </a:tc>
                <a:tc>
                  <a:txBody>
                    <a:bodyPr/>
                    <a:lstStyle/>
                    <a:p>
                      <a:pPr>
                        <a:lnSpc>
                          <a:spcPct val="107000"/>
                        </a:lnSpc>
                        <a:spcBef>
                          <a:spcPts val="600"/>
                        </a:spcBef>
                        <a:spcAft>
                          <a:spcPts val="600"/>
                        </a:spcAft>
                      </a:pPr>
                      <a:r>
                        <a:rPr lang="en-GB" sz="1200" b="1" dirty="0">
                          <a:solidFill>
                            <a:schemeClr val="tx1"/>
                          </a:solidFill>
                          <a:effectLst/>
                          <a:latin typeface="+mj-lt"/>
                        </a:rPr>
                        <a:t>Are some investors in the Fund invested in a more expensive share class than others?</a:t>
                      </a:r>
                      <a:endParaRPr lang="en-GB" sz="1200" b="1" dirty="0">
                        <a:solidFill>
                          <a:schemeClr val="tx1"/>
                        </a:solidFill>
                        <a:effectLst/>
                        <a:latin typeface="+mj-lt"/>
                        <a:ea typeface="Calibri" panose="020F0502020204030204" pitchFamily="34" charset="0"/>
                        <a:cs typeface="Times New Roman" panose="02020603050405020304" pitchFamily="18" charset="0"/>
                      </a:endParaRPr>
                    </a:p>
                  </a:txBody>
                  <a:tcPr marL="53333" marR="53333" marT="0" marB="0" anchor="ctr">
                    <a:solidFill>
                      <a:srgbClr val="1C5C88">
                        <a:alpha val="50196"/>
                      </a:srgbClr>
                    </a:solidFill>
                  </a:tcPr>
                </a:tc>
                <a:extLst>
                  <a:ext uri="{0D108BD9-81ED-4DB2-BD59-A6C34878D82A}">
                    <a16:rowId xmlns:a16="http://schemas.microsoft.com/office/drawing/2014/main" xmlns="" val="463438774"/>
                  </a:ext>
                </a:extLst>
              </a:tr>
            </a:tbl>
          </a:graphicData>
        </a:graphic>
      </p:graphicFrame>
    </p:spTree>
    <p:extLst>
      <p:ext uri="{BB962C8B-B14F-4D97-AF65-F5344CB8AC3E}">
        <p14:creationId xmlns:p14="http://schemas.microsoft.com/office/powerpoint/2010/main" val="16693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Introducing independent Non-Executive Directors</a:t>
            </a:r>
            <a:endParaRPr lang="en-US" altLang="en-US" sz="3200" kern="0" dirty="0">
              <a:solidFill>
                <a:schemeClr val="tx1"/>
              </a:solidFill>
            </a:endParaRPr>
          </a:p>
        </p:txBody>
      </p:sp>
      <p:sp>
        <p:nvSpPr>
          <p:cNvPr id="8" name="Flowchart: Process 7">
            <a:extLst>
              <a:ext uri="{FF2B5EF4-FFF2-40B4-BE49-F238E27FC236}">
                <a16:creationId xmlns:a16="http://schemas.microsoft.com/office/drawing/2014/main" xmlns="" id="{3AC3A4A7-BE59-4E1C-9E71-4FDABB619C18}"/>
              </a:ext>
            </a:extLst>
          </p:cNvPr>
          <p:cNvSpPr/>
          <p:nvPr/>
        </p:nvSpPr>
        <p:spPr>
          <a:xfrm>
            <a:off x="335360" y="1731871"/>
            <a:ext cx="11665296" cy="2376264"/>
          </a:xfrm>
          <a:prstGeom prst="flowChartProcess">
            <a:avLst/>
          </a:prstGeom>
          <a:noFill/>
          <a:ln w="25400" cap="flat" cmpd="sng" algn="ctr">
            <a:solidFill>
              <a:srgbClr val="D9AB16">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700" b="0" i="0" u="none" strike="noStrike" kern="0" cap="none" spc="0" normalizeH="0" baseline="0" noProof="0" dirty="0">
                <a:ln>
                  <a:noFill/>
                </a:ln>
                <a:solidFill>
                  <a:srgbClr val="113458"/>
                </a:solidFill>
                <a:effectLst/>
                <a:uLnTx/>
                <a:uFillTx/>
                <a:latin typeface="Arial"/>
                <a:ea typeface="+mn-ea"/>
                <a:cs typeface="Arial"/>
              </a:rPr>
              <a:t>“</a:t>
            </a:r>
            <a:r>
              <a:rPr kumimoji="0" lang="en-GB" sz="1700" b="1" i="0" u="none" strike="noStrike" kern="0" cap="none" spc="0" normalizeH="0" baseline="0" noProof="0" dirty="0">
                <a:ln>
                  <a:noFill/>
                </a:ln>
                <a:solidFill>
                  <a:srgbClr val="113458"/>
                </a:solidFill>
                <a:effectLst/>
                <a:uLnTx/>
                <a:uFillTx/>
                <a:latin typeface="Arial"/>
                <a:ea typeface="+mn-ea"/>
                <a:cs typeface="Arial"/>
              </a:rPr>
              <a:t>AFM boards must balance the interests of their fund investors and shareholders</a:t>
            </a:r>
            <a:r>
              <a:rPr kumimoji="0" lang="en-GB" sz="1700" b="0" i="0" u="none" strike="noStrike" kern="0" cap="none" spc="0" normalizeH="0" baseline="0" noProof="0" dirty="0">
                <a:ln>
                  <a:noFill/>
                </a:ln>
                <a:solidFill>
                  <a:srgbClr val="113458"/>
                </a:solidFill>
                <a:effectLst/>
                <a:uLnTx/>
                <a:uFillTx/>
                <a:latin typeface="Arial"/>
                <a:ea typeface="+mn-ea"/>
                <a:cs typeface="Arial"/>
              </a:rPr>
              <a:t>.</a:t>
            </a:r>
          </a:p>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700" b="0" i="0" u="none" strike="noStrike" kern="0" cap="none" spc="0" normalizeH="0" baseline="0" noProof="0" dirty="0">
                <a:ln>
                  <a:noFill/>
                </a:ln>
                <a:solidFill>
                  <a:srgbClr val="113458"/>
                </a:solidFill>
                <a:effectLst/>
                <a:uLnTx/>
                <a:uFillTx/>
                <a:latin typeface="Arial"/>
                <a:ea typeface="+mn-ea"/>
                <a:cs typeface="Arial"/>
              </a:rPr>
              <a:t>The market study suggests that this balance is not always being struck appropriately, and we believe this is in part due to the fact that AFM boards are generally staffed exclusively by executives of the firm. </a:t>
            </a:r>
          </a:p>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700" b="0" i="0" u="none" strike="noStrike" kern="0" cap="none" spc="0" normalizeH="0" baseline="0" noProof="0" dirty="0">
                <a:ln>
                  <a:noFill/>
                </a:ln>
                <a:solidFill>
                  <a:srgbClr val="113458"/>
                </a:solidFill>
                <a:effectLst/>
                <a:uLnTx/>
                <a:uFillTx/>
                <a:latin typeface="Arial"/>
                <a:ea typeface="+mn-ea"/>
                <a:cs typeface="Arial"/>
              </a:rPr>
              <a:t>To rebalance this and to help make sure that the best interests of investors are subject to greater scrutiny and challenge, </a:t>
            </a:r>
            <a:r>
              <a:rPr kumimoji="0" lang="en-GB" sz="1700" b="1" i="0" u="none" strike="noStrike" kern="0" cap="none" spc="0" normalizeH="0" baseline="0" noProof="0" dirty="0">
                <a:ln>
                  <a:noFill/>
                </a:ln>
                <a:solidFill>
                  <a:srgbClr val="113458"/>
                </a:solidFill>
                <a:effectLst/>
                <a:uLnTx/>
                <a:uFillTx/>
                <a:latin typeface="Arial"/>
                <a:ea typeface="+mn-ea"/>
                <a:cs typeface="Arial"/>
              </a:rPr>
              <a:t>we proposed rules requiring AFMs to appoint independent directors to their board</a:t>
            </a:r>
            <a:r>
              <a:rPr kumimoji="0" lang="en-GB" sz="1700" b="0" i="0" u="none" strike="noStrike" kern="0" cap="none" spc="0" normalizeH="0" baseline="0" noProof="0" dirty="0">
                <a:ln>
                  <a:noFill/>
                </a:ln>
                <a:solidFill>
                  <a:srgbClr val="113458"/>
                </a:solidFill>
                <a:effectLst/>
                <a:uLnTx/>
                <a:uFillTx/>
                <a:latin typeface="Arial"/>
                <a:ea typeface="+mn-ea"/>
                <a:cs typeface="Arial"/>
              </a:rPr>
              <a:t>. </a:t>
            </a:r>
          </a:p>
          <a:p>
            <a:pPr marL="0" marR="0" lvl="0" indent="0" algn="ctr" defTabSz="914400" eaLnBrk="1" fontAlgn="base" latinLnBrk="0" hangingPunct="1">
              <a:lnSpc>
                <a:spcPct val="100000"/>
              </a:lnSpc>
              <a:spcBef>
                <a:spcPct val="0"/>
              </a:spcBef>
              <a:spcAft>
                <a:spcPts val="600"/>
              </a:spcAft>
              <a:buClrTx/>
              <a:buSzTx/>
              <a:buFontTx/>
              <a:buNone/>
              <a:tabLst/>
              <a:defRPr/>
            </a:pPr>
            <a:r>
              <a:rPr kumimoji="0" lang="en-GB" sz="1700" b="0" i="0" u="none" strike="noStrike" kern="0" cap="none" spc="0" normalizeH="0" baseline="0" noProof="0" dirty="0">
                <a:ln>
                  <a:noFill/>
                </a:ln>
                <a:solidFill>
                  <a:srgbClr val="113458"/>
                </a:solidFill>
                <a:effectLst/>
                <a:uLnTx/>
                <a:uFillTx/>
                <a:latin typeface="Arial"/>
                <a:ea typeface="+mn-ea"/>
                <a:cs typeface="Arial"/>
              </a:rPr>
              <a:t>We proposed that AFMs appoint a minimum of two independent directors and for them to </a:t>
            </a:r>
            <a:r>
              <a:rPr kumimoji="0" lang="en-GB" sz="1700" b="1" i="0" u="none" strike="noStrike" kern="0" cap="none" spc="0" normalizeH="0" baseline="0" noProof="0" dirty="0">
                <a:ln>
                  <a:noFill/>
                </a:ln>
                <a:solidFill>
                  <a:srgbClr val="113458"/>
                </a:solidFill>
                <a:effectLst/>
                <a:uLnTx/>
                <a:uFillTx/>
                <a:latin typeface="Arial"/>
                <a:ea typeface="+mn-ea"/>
                <a:cs typeface="Arial"/>
              </a:rPr>
              <a:t>comprise at least 25% of the total board membership”</a:t>
            </a:r>
          </a:p>
        </p:txBody>
      </p:sp>
    </p:spTree>
    <p:extLst>
      <p:ext uri="{BB962C8B-B14F-4D97-AF65-F5344CB8AC3E}">
        <p14:creationId xmlns:p14="http://schemas.microsoft.com/office/powerpoint/2010/main" val="34168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1" y="3505343"/>
            <a:ext cx="1588491" cy="1600200"/>
          </a:xfrm>
          <a:prstGeom prst="rect">
            <a:avLst/>
          </a:prstGeom>
        </p:spPr>
      </p:pic>
      <p:sp>
        <p:nvSpPr>
          <p:cNvPr id="4" name="Rectangle 150"/>
          <p:cNvSpPr txBox="1">
            <a:spLocks noChangeArrowheads="1"/>
          </p:cNvSpPr>
          <p:nvPr/>
        </p:nvSpPr>
        <p:spPr>
          <a:xfrm>
            <a:off x="1774825" y="3597763"/>
            <a:ext cx="51847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altLang="en-US" sz="2400" b="1" kern="0" dirty="0">
                <a:solidFill>
                  <a:schemeClr val="tx1"/>
                </a:solidFill>
              </a:rPr>
              <a:t>3. Examples of Value Statements</a:t>
            </a:r>
          </a:p>
        </p:txBody>
      </p:sp>
    </p:spTree>
    <p:extLst>
      <p:ext uri="{BB962C8B-B14F-4D97-AF65-F5344CB8AC3E}">
        <p14:creationId xmlns:p14="http://schemas.microsoft.com/office/powerpoint/2010/main" val="104917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More than One Way to Tell a Story</a:t>
            </a:r>
            <a:endParaRPr lang="en-US" altLang="en-US" sz="3200" kern="0" dirty="0">
              <a:solidFill>
                <a:schemeClr val="tx1"/>
              </a:solidFill>
            </a:endParaRPr>
          </a:p>
        </p:txBody>
      </p:sp>
      <p:sp>
        <p:nvSpPr>
          <p:cNvPr id="13" name="Content Placeholder 2">
            <a:extLst>
              <a:ext uri="{FF2B5EF4-FFF2-40B4-BE49-F238E27FC236}">
                <a16:creationId xmlns:a16="http://schemas.microsoft.com/office/drawing/2014/main" xmlns="" id="{2E77B3D7-66D5-4F57-8260-A4980BCB281D}"/>
              </a:ext>
            </a:extLst>
          </p:cNvPr>
          <p:cNvSpPr txBox="1">
            <a:spLocks/>
          </p:cNvSpPr>
          <p:nvPr/>
        </p:nvSpPr>
        <p:spPr bwMode="auto">
          <a:xfrm>
            <a:off x="393952" y="1852612"/>
            <a:ext cx="11055349"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marL="269876" indent="-269876"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1"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4"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5"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9" indent="-176214" algn="l" rtl="0" eaLnBrk="1" fontAlgn="base" hangingPunct="1">
              <a:spcBef>
                <a:spcPct val="50000"/>
              </a:spcBef>
              <a:spcAft>
                <a:spcPct val="0"/>
              </a:spcAft>
              <a:buClr>
                <a:srgbClr val="D9AB16"/>
              </a:buClr>
              <a:buFont typeface="Arial" pitchFamily="34" charset="0"/>
              <a:buChar char="•"/>
              <a:defRPr sz="1500">
                <a:solidFill>
                  <a:srgbClr val="3F4548"/>
                </a:solidFill>
                <a:latin typeface="+mn-lt"/>
                <a:cs typeface="+mn-cs"/>
              </a:defRPr>
            </a:lvl5pPr>
            <a:lvl6pPr marL="2249488" indent="-176214" algn="l" rtl="0" eaLnBrk="1" fontAlgn="base" hangingPunct="1">
              <a:spcBef>
                <a:spcPct val="50000"/>
              </a:spcBef>
              <a:spcAft>
                <a:spcPct val="0"/>
              </a:spcAft>
              <a:buClr>
                <a:srgbClr val="D9AB16"/>
              </a:buClr>
              <a:buChar char="»"/>
              <a:defRPr sz="1500">
                <a:solidFill>
                  <a:srgbClr val="0D2E64"/>
                </a:solidFill>
                <a:latin typeface="+mn-lt"/>
                <a:cs typeface="+mn-cs"/>
              </a:defRPr>
            </a:lvl6pPr>
            <a:lvl7pPr marL="2706687" indent="-176214" algn="l" rtl="0" eaLnBrk="1" fontAlgn="base" hangingPunct="1">
              <a:spcBef>
                <a:spcPct val="50000"/>
              </a:spcBef>
              <a:spcAft>
                <a:spcPct val="0"/>
              </a:spcAft>
              <a:buClr>
                <a:srgbClr val="D9AB16"/>
              </a:buClr>
              <a:buChar char="»"/>
              <a:defRPr sz="1500">
                <a:solidFill>
                  <a:srgbClr val="0D2E64"/>
                </a:solidFill>
                <a:latin typeface="+mn-lt"/>
                <a:cs typeface="+mn-cs"/>
              </a:defRPr>
            </a:lvl7pPr>
            <a:lvl8pPr marL="3163889" indent="-176214" algn="l" rtl="0" eaLnBrk="1" fontAlgn="base" hangingPunct="1">
              <a:spcBef>
                <a:spcPct val="50000"/>
              </a:spcBef>
              <a:spcAft>
                <a:spcPct val="0"/>
              </a:spcAft>
              <a:buClr>
                <a:srgbClr val="D9AB16"/>
              </a:buClr>
              <a:buChar char="»"/>
              <a:defRPr sz="1500">
                <a:solidFill>
                  <a:srgbClr val="0D2E64"/>
                </a:solidFill>
                <a:latin typeface="+mn-lt"/>
                <a:cs typeface="+mn-cs"/>
              </a:defRPr>
            </a:lvl8pPr>
            <a:lvl9pPr marL="3621088" indent="-176214" algn="l" rtl="0" eaLnBrk="1" fontAlgn="base" hangingPunct="1">
              <a:spcBef>
                <a:spcPct val="50000"/>
              </a:spcBef>
              <a:spcAft>
                <a:spcPct val="0"/>
              </a:spcAft>
              <a:buClr>
                <a:srgbClr val="D9AB16"/>
              </a:buClr>
              <a:buChar char="»"/>
              <a:defRPr sz="1500">
                <a:solidFill>
                  <a:srgbClr val="0D2E64"/>
                </a:solidFill>
                <a:latin typeface="+mn-lt"/>
                <a:cs typeface="+mn-cs"/>
              </a:defRPr>
            </a:lvl9pPr>
          </a:lstStyle>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lang="en-GB" sz="1800" kern="0" dirty="0">
                <a:latin typeface="Arial"/>
                <a:cs typeface="Arial"/>
              </a:rPr>
              <a:t>While the FCA prescribed seven criteria to consider when assessing value, they did not prescribe how exactly fund managers had to do so, nor how they should report their results… </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lang="en-GB" sz="1800" kern="0" dirty="0">
                <a:latin typeface="Arial"/>
                <a:cs typeface="Arial"/>
              </a:rPr>
              <a:t>Wide variety of presentation approaches ranging from more visual to more text based reports</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lang="en-GB" sz="1800" kern="0" dirty="0">
                <a:latin typeface="Arial"/>
                <a:cs typeface="Arial"/>
              </a:rPr>
              <a:t>Common features are a summary of the assessment and the ‘remedies’ applied to address issues identified such as:</a:t>
            </a:r>
          </a:p>
          <a:p>
            <a:pPr lvl="1">
              <a:buClr>
                <a:srgbClr val="1C5C88"/>
              </a:buClr>
              <a:buFont typeface="Arial" panose="020B0604020202020204" pitchFamily="34" charset="0"/>
              <a:buChar char="•"/>
            </a:pPr>
            <a:r>
              <a:rPr lang="en-GB" sz="1800" kern="0" dirty="0">
                <a:latin typeface="Arial"/>
                <a:cs typeface="Arial"/>
              </a:rPr>
              <a:t>Reducing charges on some funds</a:t>
            </a:r>
          </a:p>
          <a:p>
            <a:pPr lvl="1">
              <a:buClr>
                <a:srgbClr val="1C5C88"/>
              </a:buClr>
              <a:buFont typeface="Arial" panose="020B0604020202020204" pitchFamily="34" charset="0"/>
              <a:buChar char="•"/>
            </a:pPr>
            <a:r>
              <a:rPr lang="en-GB" sz="1800" kern="0" dirty="0">
                <a:latin typeface="Arial"/>
                <a:cs typeface="Arial"/>
              </a:rPr>
              <a:t>Moving investors to lower charge versions of funds</a:t>
            </a:r>
          </a:p>
          <a:p>
            <a:pPr lvl="1">
              <a:buClr>
                <a:srgbClr val="1C5C88"/>
              </a:buClr>
              <a:buFont typeface="Arial" panose="020B0604020202020204" pitchFamily="34" charset="0"/>
              <a:buChar char="•"/>
            </a:pPr>
            <a:r>
              <a:rPr lang="en-GB" sz="1800" kern="0" dirty="0">
                <a:latin typeface="Arial"/>
                <a:cs typeface="Arial"/>
              </a:rPr>
              <a:t>Reviews or changes to investment strategies to improve performance</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lang="en-GB" sz="1800" kern="0" dirty="0">
                <a:latin typeface="Arial"/>
                <a:cs typeface="Arial"/>
              </a:rPr>
              <a:t>We briefly consider a few examples</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3F4548"/>
              </a:solidFill>
              <a:effectLst/>
              <a:uLnTx/>
              <a:uFillTx/>
              <a:latin typeface="Arial"/>
              <a:ea typeface="+mn-ea"/>
              <a:cs typeface="Arial"/>
            </a:endParaRPr>
          </a:p>
          <a:p>
            <a:pPr marL="717551" marR="0" lvl="1" indent="-268288" algn="l" defTabSz="914400" rtl="0" eaLnBrk="1" fontAlgn="base" latinLnBrk="0" hangingPunct="1">
              <a:lnSpc>
                <a:spcPct val="100000"/>
              </a:lnSpc>
              <a:spcBef>
                <a:spcPct val="50000"/>
              </a:spcBef>
              <a:spcAft>
                <a:spcPct val="0"/>
              </a:spcAft>
              <a:buClr>
                <a:srgbClr val="D9AB16"/>
              </a:buClr>
              <a:buSzTx/>
              <a:buFontTx/>
              <a:buChar char="–"/>
              <a:tabLst/>
              <a:defRPr/>
            </a:pPr>
            <a:endParaRPr kumimoji="0" lang="en-GB" sz="1800" b="0" i="0" u="none" strike="noStrike" kern="0" cap="none" spc="0" normalizeH="0" baseline="0" noProof="0" dirty="0">
              <a:ln>
                <a:noFill/>
              </a:ln>
              <a:solidFill>
                <a:srgbClr val="3F4548"/>
              </a:solidFill>
              <a:effectLst/>
              <a:uLnTx/>
              <a:uFillTx/>
              <a:latin typeface="Arial"/>
              <a:cs typeface="Arial"/>
            </a:endParaRPr>
          </a:p>
          <a:p>
            <a:pPr marL="0" marR="0" lvl="0" indent="0" algn="l" defTabSz="914400" rtl="0" eaLnBrk="1" fontAlgn="base" latinLnBrk="0" hangingPunct="1">
              <a:lnSpc>
                <a:spcPct val="100000"/>
              </a:lnSpc>
              <a:spcBef>
                <a:spcPct val="50000"/>
              </a:spcBef>
              <a:spcAft>
                <a:spcPct val="0"/>
              </a:spcAft>
              <a:buClr>
                <a:srgbClr val="D9AB16"/>
              </a:buClr>
              <a:buSzTx/>
              <a:buFontTx/>
              <a:buNone/>
              <a:tabLst/>
              <a:defRPr/>
            </a:pPr>
            <a:endParaRPr kumimoji="0" lang="en-GB" sz="1800" b="0" i="0" u="none" strike="noStrike" kern="0" cap="none" spc="0" normalizeH="0" baseline="0" noProof="0" dirty="0">
              <a:ln>
                <a:noFill/>
              </a:ln>
              <a:solidFill>
                <a:srgbClr val="3F4548"/>
              </a:solidFill>
              <a:effectLst/>
              <a:uLnTx/>
              <a:uFillTx/>
              <a:latin typeface="Arial"/>
              <a:ea typeface="+mn-ea"/>
              <a:cs typeface="Arial"/>
            </a:endParaRPr>
          </a:p>
        </p:txBody>
      </p:sp>
    </p:spTree>
    <p:extLst>
      <p:ext uri="{BB962C8B-B14F-4D97-AF65-F5344CB8AC3E}">
        <p14:creationId xmlns:p14="http://schemas.microsoft.com/office/powerpoint/2010/main" val="99812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Vanguard</a:t>
            </a:r>
            <a:endParaRPr lang="en-US" altLang="en-US" sz="3200" kern="0" dirty="0">
              <a:solidFill>
                <a:schemeClr val="tx1"/>
              </a:solidFill>
            </a:endParaRPr>
          </a:p>
        </p:txBody>
      </p:sp>
      <p:pic>
        <p:nvPicPr>
          <p:cNvPr id="3" name="Picture 2">
            <a:extLst>
              <a:ext uri="{FF2B5EF4-FFF2-40B4-BE49-F238E27FC236}">
                <a16:creationId xmlns:a16="http://schemas.microsoft.com/office/drawing/2014/main" xmlns="" id="{DD2FFF9B-25DA-4218-9222-861DCA412F70}"/>
              </a:ext>
            </a:extLst>
          </p:cNvPr>
          <p:cNvPicPr>
            <a:picLocks noChangeAspect="1"/>
          </p:cNvPicPr>
          <p:nvPr/>
        </p:nvPicPr>
        <p:blipFill rotWithShape="1">
          <a:blip r:embed="rId5"/>
          <a:srcRect b="27859"/>
          <a:stretch/>
        </p:blipFill>
        <p:spPr>
          <a:xfrm>
            <a:off x="204691" y="998240"/>
            <a:ext cx="7013423" cy="2720126"/>
          </a:xfrm>
          <a:prstGeom prst="rect">
            <a:avLst/>
          </a:prstGeom>
        </p:spPr>
      </p:pic>
      <p:pic>
        <p:nvPicPr>
          <p:cNvPr id="4" name="Picture 3">
            <a:extLst>
              <a:ext uri="{FF2B5EF4-FFF2-40B4-BE49-F238E27FC236}">
                <a16:creationId xmlns:a16="http://schemas.microsoft.com/office/drawing/2014/main" xmlns="" id="{29AEB9D8-7A50-4FA6-9FF8-FF770BD4DD7C}"/>
              </a:ext>
            </a:extLst>
          </p:cNvPr>
          <p:cNvPicPr>
            <a:picLocks noChangeAspect="1"/>
          </p:cNvPicPr>
          <p:nvPr/>
        </p:nvPicPr>
        <p:blipFill>
          <a:blip r:embed="rId6"/>
          <a:stretch>
            <a:fillRect/>
          </a:stretch>
        </p:blipFill>
        <p:spPr>
          <a:xfrm>
            <a:off x="228599" y="4112626"/>
            <a:ext cx="6832257" cy="2149474"/>
          </a:xfrm>
          <a:prstGeom prst="rect">
            <a:avLst/>
          </a:prstGeom>
        </p:spPr>
      </p:pic>
      <p:pic>
        <p:nvPicPr>
          <p:cNvPr id="7" name="Picture 6">
            <a:extLst>
              <a:ext uri="{FF2B5EF4-FFF2-40B4-BE49-F238E27FC236}">
                <a16:creationId xmlns:a16="http://schemas.microsoft.com/office/drawing/2014/main" xmlns="" id="{D3DBC7D8-52ED-401B-8E29-C674B9B13680}"/>
              </a:ext>
            </a:extLst>
          </p:cNvPr>
          <p:cNvPicPr>
            <a:picLocks noChangeAspect="1"/>
          </p:cNvPicPr>
          <p:nvPr/>
        </p:nvPicPr>
        <p:blipFill rotWithShape="1">
          <a:blip r:embed="rId7"/>
          <a:srcRect r="51722"/>
          <a:stretch/>
        </p:blipFill>
        <p:spPr>
          <a:xfrm>
            <a:off x="7010400" y="758783"/>
            <a:ext cx="3733800" cy="3442459"/>
          </a:xfrm>
          <a:prstGeom prst="rect">
            <a:avLst/>
          </a:prstGeom>
        </p:spPr>
      </p:pic>
      <p:pic>
        <p:nvPicPr>
          <p:cNvPr id="8" name="Picture 7">
            <a:extLst>
              <a:ext uri="{FF2B5EF4-FFF2-40B4-BE49-F238E27FC236}">
                <a16:creationId xmlns:a16="http://schemas.microsoft.com/office/drawing/2014/main" xmlns="" id="{32D9C171-1DFE-4670-B12F-10A81DFDA6E5}"/>
              </a:ext>
            </a:extLst>
          </p:cNvPr>
          <p:cNvPicPr>
            <a:picLocks noChangeAspect="1"/>
          </p:cNvPicPr>
          <p:nvPr/>
        </p:nvPicPr>
        <p:blipFill rotWithShape="1">
          <a:blip r:embed="rId7"/>
          <a:srcRect l="48874" b="31645"/>
          <a:stretch/>
        </p:blipFill>
        <p:spPr>
          <a:xfrm>
            <a:off x="7214295" y="4038600"/>
            <a:ext cx="3860725" cy="2297527"/>
          </a:xfrm>
          <a:prstGeom prst="rect">
            <a:avLst/>
          </a:prstGeom>
        </p:spPr>
      </p:pic>
    </p:spTree>
    <p:extLst>
      <p:ext uri="{BB962C8B-B14F-4D97-AF65-F5344CB8AC3E}">
        <p14:creationId xmlns:p14="http://schemas.microsoft.com/office/powerpoint/2010/main" val="4083071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65D9856-6FC0-4573-9796-C3949BC2089C}"/>
              </a:ext>
            </a:extLst>
          </p:cNvPr>
          <p:cNvPicPr>
            <a:picLocks noChangeAspect="1"/>
          </p:cNvPicPr>
          <p:nvPr/>
        </p:nvPicPr>
        <p:blipFill>
          <a:blip r:embed="rId3"/>
          <a:stretch>
            <a:fillRect/>
          </a:stretch>
        </p:blipFill>
        <p:spPr>
          <a:xfrm>
            <a:off x="6490852" y="3874813"/>
            <a:ext cx="3813471" cy="280062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Columbia Threadneedle</a:t>
            </a:r>
            <a:endParaRPr lang="en-US" altLang="en-US" sz="3200" kern="0" dirty="0">
              <a:solidFill>
                <a:schemeClr val="tx1"/>
              </a:solidFill>
            </a:endParaRPr>
          </a:p>
        </p:txBody>
      </p:sp>
      <p:pic>
        <p:nvPicPr>
          <p:cNvPr id="7" name="Picture 6">
            <a:extLst>
              <a:ext uri="{FF2B5EF4-FFF2-40B4-BE49-F238E27FC236}">
                <a16:creationId xmlns:a16="http://schemas.microsoft.com/office/drawing/2014/main" xmlns="" id="{2EDC1BD8-6243-49EE-9154-08B59E6EE098}"/>
              </a:ext>
            </a:extLst>
          </p:cNvPr>
          <p:cNvPicPr>
            <a:picLocks noChangeAspect="1"/>
          </p:cNvPicPr>
          <p:nvPr/>
        </p:nvPicPr>
        <p:blipFill rotWithShape="1">
          <a:blip r:embed="rId6"/>
          <a:srcRect t="10471" b="4658"/>
          <a:stretch/>
        </p:blipFill>
        <p:spPr>
          <a:xfrm>
            <a:off x="381000" y="838200"/>
            <a:ext cx="5574340" cy="4495801"/>
          </a:xfrm>
          <a:prstGeom prst="rect">
            <a:avLst/>
          </a:prstGeom>
        </p:spPr>
      </p:pic>
      <p:pic>
        <p:nvPicPr>
          <p:cNvPr id="10" name="Picture 9">
            <a:extLst>
              <a:ext uri="{FF2B5EF4-FFF2-40B4-BE49-F238E27FC236}">
                <a16:creationId xmlns:a16="http://schemas.microsoft.com/office/drawing/2014/main" xmlns="" id="{D650DA49-2842-4963-85B1-E2524D825AC9}"/>
              </a:ext>
            </a:extLst>
          </p:cNvPr>
          <p:cNvPicPr>
            <a:picLocks noChangeAspect="1"/>
          </p:cNvPicPr>
          <p:nvPr/>
        </p:nvPicPr>
        <p:blipFill rotWithShape="1">
          <a:blip r:embed="rId7"/>
          <a:srcRect b="50000"/>
          <a:stretch/>
        </p:blipFill>
        <p:spPr>
          <a:xfrm>
            <a:off x="6490852" y="446650"/>
            <a:ext cx="4027990" cy="3429000"/>
          </a:xfrm>
          <a:prstGeom prst="rect">
            <a:avLst/>
          </a:prstGeom>
        </p:spPr>
      </p:pic>
    </p:spTree>
    <p:extLst>
      <p:ext uri="{BB962C8B-B14F-4D97-AF65-F5344CB8AC3E}">
        <p14:creationId xmlns:p14="http://schemas.microsoft.com/office/powerpoint/2010/main" val="3143567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Legal &amp; General Investment Management </a:t>
            </a:r>
            <a:endParaRPr lang="en-US" altLang="en-US" sz="3200" kern="0" dirty="0">
              <a:solidFill>
                <a:schemeClr val="tx1"/>
              </a:solidFill>
            </a:endParaRPr>
          </a:p>
        </p:txBody>
      </p:sp>
      <p:pic>
        <p:nvPicPr>
          <p:cNvPr id="3" name="Picture 2">
            <a:extLst>
              <a:ext uri="{FF2B5EF4-FFF2-40B4-BE49-F238E27FC236}">
                <a16:creationId xmlns:a16="http://schemas.microsoft.com/office/drawing/2014/main" xmlns="" id="{B0126900-DE20-4A6E-ADED-ED81AC543179}"/>
              </a:ext>
            </a:extLst>
          </p:cNvPr>
          <p:cNvPicPr>
            <a:picLocks noChangeAspect="1"/>
          </p:cNvPicPr>
          <p:nvPr/>
        </p:nvPicPr>
        <p:blipFill>
          <a:blip r:embed="rId5"/>
          <a:stretch>
            <a:fillRect/>
          </a:stretch>
        </p:blipFill>
        <p:spPr>
          <a:xfrm>
            <a:off x="609600" y="947715"/>
            <a:ext cx="5344271" cy="5239481"/>
          </a:xfrm>
          <a:prstGeom prst="rect">
            <a:avLst/>
          </a:prstGeom>
        </p:spPr>
      </p:pic>
      <p:pic>
        <p:nvPicPr>
          <p:cNvPr id="4" name="Picture 3">
            <a:extLst>
              <a:ext uri="{FF2B5EF4-FFF2-40B4-BE49-F238E27FC236}">
                <a16:creationId xmlns:a16="http://schemas.microsoft.com/office/drawing/2014/main" xmlns="" id="{653B42F4-70BA-4C4B-B887-C6B9E8341F02}"/>
              </a:ext>
            </a:extLst>
          </p:cNvPr>
          <p:cNvPicPr>
            <a:picLocks noChangeAspect="1"/>
          </p:cNvPicPr>
          <p:nvPr/>
        </p:nvPicPr>
        <p:blipFill>
          <a:blip r:embed="rId6"/>
          <a:stretch>
            <a:fillRect/>
          </a:stretch>
        </p:blipFill>
        <p:spPr>
          <a:xfrm>
            <a:off x="6363447" y="1738655"/>
            <a:ext cx="4198943" cy="3657600"/>
          </a:xfrm>
          <a:prstGeom prst="rect">
            <a:avLst/>
          </a:prstGeom>
        </p:spPr>
      </p:pic>
    </p:spTree>
    <p:extLst>
      <p:ext uri="{BB962C8B-B14F-4D97-AF65-F5344CB8AC3E}">
        <p14:creationId xmlns:p14="http://schemas.microsoft.com/office/powerpoint/2010/main" val="55086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152401"/>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4999" y="463110"/>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chemeClr val="tx1"/>
                </a:solidFill>
              </a:rPr>
              <a:t>Agenda</a:t>
            </a:r>
          </a:p>
        </p:txBody>
      </p:sp>
      <p:sp>
        <p:nvSpPr>
          <p:cNvPr id="4" name="Rectangle 3"/>
          <p:cNvSpPr txBox="1">
            <a:spLocks noChangeArrowheads="1"/>
          </p:cNvSpPr>
          <p:nvPr/>
        </p:nvSpPr>
        <p:spPr>
          <a:xfrm>
            <a:off x="1958453" y="1610873"/>
            <a:ext cx="75057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indent="-457200">
              <a:buFont typeface="+mj-lt"/>
              <a:buAutoNum type="arabicPeriod"/>
            </a:pPr>
            <a:r>
              <a:rPr lang="en-GB" sz="2800" dirty="0">
                <a:latin typeface="+mj-lt"/>
              </a:rPr>
              <a:t>Introduction and Overview</a:t>
            </a:r>
          </a:p>
          <a:p>
            <a:pPr marL="457200" indent="-457200">
              <a:buFont typeface="+mj-lt"/>
              <a:buAutoNum type="arabicPeriod"/>
            </a:pPr>
            <a:endParaRPr lang="en-GB" sz="2800" dirty="0">
              <a:latin typeface="+mj-lt"/>
            </a:endParaRPr>
          </a:p>
          <a:p>
            <a:pPr marL="457200" indent="-457200">
              <a:buFont typeface="+mj-lt"/>
              <a:buAutoNum type="arabicPeriod"/>
            </a:pPr>
            <a:r>
              <a:rPr lang="en-GB" sz="2800" dirty="0">
                <a:latin typeface="+mj-lt"/>
              </a:rPr>
              <a:t>Value-for-Money and Authorised Funds</a:t>
            </a:r>
          </a:p>
          <a:p>
            <a:pPr marL="457200" indent="-457200">
              <a:buFont typeface="+mj-lt"/>
              <a:buAutoNum type="arabicPeriod"/>
            </a:pPr>
            <a:endParaRPr lang="en-GB" sz="2800" dirty="0">
              <a:latin typeface="+mj-lt"/>
            </a:endParaRPr>
          </a:p>
          <a:p>
            <a:pPr marL="457200" indent="-457200">
              <a:buFont typeface="+mj-lt"/>
              <a:buAutoNum type="arabicPeriod"/>
            </a:pPr>
            <a:r>
              <a:rPr lang="en-GB" sz="2800" dirty="0">
                <a:latin typeface="+mj-lt"/>
              </a:rPr>
              <a:t>Examples of Value Statements</a:t>
            </a:r>
          </a:p>
          <a:p>
            <a:pPr marL="457200" indent="-457200">
              <a:buFont typeface="+mj-lt"/>
              <a:buAutoNum type="arabicPeriod"/>
            </a:pPr>
            <a:endParaRPr lang="en-GB" sz="2800" dirty="0">
              <a:latin typeface="+mj-lt"/>
            </a:endParaRPr>
          </a:p>
          <a:p>
            <a:pPr marL="457200" indent="-457200">
              <a:buFont typeface="+mj-lt"/>
              <a:buAutoNum type="arabicPeriod"/>
            </a:pPr>
            <a:r>
              <a:rPr lang="en-GB" sz="2800" dirty="0">
                <a:latin typeface="+mj-lt"/>
              </a:rPr>
              <a:t>What Next?</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160093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Schroders</a:t>
            </a:r>
            <a:endParaRPr lang="en-US" altLang="en-US" sz="3200" kern="0" dirty="0">
              <a:solidFill>
                <a:schemeClr val="tx1"/>
              </a:solidFill>
            </a:endParaRPr>
          </a:p>
        </p:txBody>
      </p:sp>
      <p:pic>
        <p:nvPicPr>
          <p:cNvPr id="7" name="Picture 6">
            <a:extLst>
              <a:ext uri="{FF2B5EF4-FFF2-40B4-BE49-F238E27FC236}">
                <a16:creationId xmlns:a16="http://schemas.microsoft.com/office/drawing/2014/main" xmlns="" id="{C08A26F3-519E-4051-AC12-8F0C7F0DD6A4}"/>
              </a:ext>
            </a:extLst>
          </p:cNvPr>
          <p:cNvPicPr>
            <a:picLocks noChangeAspect="1"/>
          </p:cNvPicPr>
          <p:nvPr/>
        </p:nvPicPr>
        <p:blipFill>
          <a:blip r:embed="rId5"/>
          <a:stretch>
            <a:fillRect/>
          </a:stretch>
        </p:blipFill>
        <p:spPr>
          <a:xfrm>
            <a:off x="8238857" y="1730626"/>
            <a:ext cx="3715018" cy="4413330"/>
          </a:xfrm>
          <a:prstGeom prst="rect">
            <a:avLst/>
          </a:prstGeom>
        </p:spPr>
      </p:pic>
      <p:pic>
        <p:nvPicPr>
          <p:cNvPr id="8" name="Picture 7">
            <a:extLst>
              <a:ext uri="{FF2B5EF4-FFF2-40B4-BE49-F238E27FC236}">
                <a16:creationId xmlns:a16="http://schemas.microsoft.com/office/drawing/2014/main" xmlns="" id="{08B2CE30-FA5B-46FE-BF7B-C070B2BDCDA6}"/>
              </a:ext>
            </a:extLst>
          </p:cNvPr>
          <p:cNvPicPr>
            <a:picLocks noChangeAspect="1"/>
          </p:cNvPicPr>
          <p:nvPr/>
        </p:nvPicPr>
        <p:blipFill rotWithShape="1">
          <a:blip r:embed="rId6"/>
          <a:srcRect t="2908"/>
          <a:stretch/>
        </p:blipFill>
        <p:spPr>
          <a:xfrm>
            <a:off x="76200" y="762000"/>
            <a:ext cx="8116433" cy="5910296"/>
          </a:xfrm>
          <a:prstGeom prst="rect">
            <a:avLst/>
          </a:prstGeom>
        </p:spPr>
      </p:pic>
    </p:spTree>
    <p:extLst>
      <p:ext uri="{BB962C8B-B14F-4D97-AF65-F5344CB8AC3E}">
        <p14:creationId xmlns:p14="http://schemas.microsoft.com/office/powerpoint/2010/main" val="26792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1" y="3505343"/>
            <a:ext cx="1588491" cy="1600200"/>
          </a:xfrm>
          <a:prstGeom prst="rect">
            <a:avLst/>
          </a:prstGeom>
        </p:spPr>
      </p:pic>
      <p:sp>
        <p:nvSpPr>
          <p:cNvPr id="4" name="Rectangle 150"/>
          <p:cNvSpPr txBox="1">
            <a:spLocks noChangeArrowheads="1"/>
          </p:cNvSpPr>
          <p:nvPr/>
        </p:nvSpPr>
        <p:spPr>
          <a:xfrm>
            <a:off x="1774825" y="3597763"/>
            <a:ext cx="51847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altLang="en-US" sz="2400" b="1" kern="0" dirty="0">
                <a:solidFill>
                  <a:schemeClr val="tx1"/>
                </a:solidFill>
              </a:rPr>
              <a:t>4. What Next?</a:t>
            </a:r>
          </a:p>
        </p:txBody>
      </p:sp>
    </p:spTree>
    <p:extLst>
      <p:ext uri="{BB962C8B-B14F-4D97-AF65-F5344CB8AC3E}">
        <p14:creationId xmlns:p14="http://schemas.microsoft.com/office/powerpoint/2010/main" val="3182958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Assessing the Value Assessments</a:t>
            </a:r>
            <a:endParaRPr lang="en-US" altLang="en-US" sz="3200" kern="0" dirty="0">
              <a:solidFill>
                <a:schemeClr val="tx1"/>
              </a:solidFill>
            </a:endParaRPr>
          </a:p>
        </p:txBody>
      </p:sp>
      <p:sp>
        <p:nvSpPr>
          <p:cNvPr id="13" name="Content Placeholder 2">
            <a:extLst>
              <a:ext uri="{FF2B5EF4-FFF2-40B4-BE49-F238E27FC236}">
                <a16:creationId xmlns:a16="http://schemas.microsoft.com/office/drawing/2014/main" xmlns="" id="{2E77B3D7-66D5-4F57-8260-A4980BCB281D}"/>
              </a:ext>
            </a:extLst>
          </p:cNvPr>
          <p:cNvSpPr txBox="1">
            <a:spLocks/>
          </p:cNvSpPr>
          <p:nvPr/>
        </p:nvSpPr>
        <p:spPr bwMode="auto">
          <a:xfrm>
            <a:off x="393952" y="1852612"/>
            <a:ext cx="11055349"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marL="269876" indent="-269876"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1"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4"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5"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9" indent="-176214" algn="l" rtl="0" eaLnBrk="1" fontAlgn="base" hangingPunct="1">
              <a:spcBef>
                <a:spcPct val="50000"/>
              </a:spcBef>
              <a:spcAft>
                <a:spcPct val="0"/>
              </a:spcAft>
              <a:buClr>
                <a:srgbClr val="D9AB16"/>
              </a:buClr>
              <a:buFont typeface="Arial" pitchFamily="34" charset="0"/>
              <a:buChar char="•"/>
              <a:defRPr sz="1500">
                <a:solidFill>
                  <a:srgbClr val="3F4548"/>
                </a:solidFill>
                <a:latin typeface="+mn-lt"/>
                <a:cs typeface="+mn-cs"/>
              </a:defRPr>
            </a:lvl5pPr>
            <a:lvl6pPr marL="2249488" indent="-176214" algn="l" rtl="0" eaLnBrk="1" fontAlgn="base" hangingPunct="1">
              <a:spcBef>
                <a:spcPct val="50000"/>
              </a:spcBef>
              <a:spcAft>
                <a:spcPct val="0"/>
              </a:spcAft>
              <a:buClr>
                <a:srgbClr val="D9AB16"/>
              </a:buClr>
              <a:buChar char="»"/>
              <a:defRPr sz="1500">
                <a:solidFill>
                  <a:srgbClr val="0D2E64"/>
                </a:solidFill>
                <a:latin typeface="+mn-lt"/>
                <a:cs typeface="+mn-cs"/>
              </a:defRPr>
            </a:lvl6pPr>
            <a:lvl7pPr marL="2706687" indent="-176214" algn="l" rtl="0" eaLnBrk="1" fontAlgn="base" hangingPunct="1">
              <a:spcBef>
                <a:spcPct val="50000"/>
              </a:spcBef>
              <a:spcAft>
                <a:spcPct val="0"/>
              </a:spcAft>
              <a:buClr>
                <a:srgbClr val="D9AB16"/>
              </a:buClr>
              <a:buChar char="»"/>
              <a:defRPr sz="1500">
                <a:solidFill>
                  <a:srgbClr val="0D2E64"/>
                </a:solidFill>
                <a:latin typeface="+mn-lt"/>
                <a:cs typeface="+mn-cs"/>
              </a:defRPr>
            </a:lvl7pPr>
            <a:lvl8pPr marL="3163889" indent="-176214" algn="l" rtl="0" eaLnBrk="1" fontAlgn="base" hangingPunct="1">
              <a:spcBef>
                <a:spcPct val="50000"/>
              </a:spcBef>
              <a:spcAft>
                <a:spcPct val="0"/>
              </a:spcAft>
              <a:buClr>
                <a:srgbClr val="D9AB16"/>
              </a:buClr>
              <a:buChar char="»"/>
              <a:defRPr sz="1500">
                <a:solidFill>
                  <a:srgbClr val="0D2E64"/>
                </a:solidFill>
                <a:latin typeface="+mn-lt"/>
                <a:cs typeface="+mn-cs"/>
              </a:defRPr>
            </a:lvl8pPr>
            <a:lvl9pPr marL="3621088" indent="-176214" algn="l" rtl="0" eaLnBrk="1" fontAlgn="base" hangingPunct="1">
              <a:spcBef>
                <a:spcPct val="50000"/>
              </a:spcBef>
              <a:spcAft>
                <a:spcPct val="0"/>
              </a:spcAft>
              <a:buClr>
                <a:srgbClr val="D9AB16"/>
              </a:buClr>
              <a:buChar char="»"/>
              <a:defRPr sz="1500">
                <a:solidFill>
                  <a:srgbClr val="0D2E64"/>
                </a:solidFill>
                <a:latin typeface="+mn-lt"/>
                <a:cs typeface="+mn-cs"/>
              </a:defRPr>
            </a:lvl9pPr>
          </a:lstStyle>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lang="en-GB" sz="1800" kern="0" dirty="0">
                <a:latin typeface="Arial"/>
                <a:cs typeface="Arial"/>
              </a:rPr>
              <a:t>While some fund managers have already published, many are still to publish over H2 2020</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lang="en-GB" sz="1800" kern="0" dirty="0">
                <a:latin typeface="Arial"/>
                <a:cs typeface="Arial"/>
              </a:rPr>
              <a:t>Many commentators and consultants have commented on these, but the FCA have yet to formally publish a report and may only do so in late 2020 or 2021 (e.g. with their views on good / poor practices)</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lang="en-GB" sz="1800" kern="0" dirty="0">
                <a:latin typeface="Arial"/>
                <a:cs typeface="Arial"/>
              </a:rPr>
              <a:t>Positive action has been demonstrated with examples of fund managers:</a:t>
            </a:r>
          </a:p>
          <a:p>
            <a:pPr lvl="1">
              <a:buClr>
                <a:srgbClr val="1C5C88"/>
              </a:buClr>
              <a:buFont typeface="Arial" panose="020B0604020202020204" pitchFamily="34" charset="0"/>
              <a:buChar char="•"/>
            </a:pPr>
            <a:r>
              <a:rPr lang="en-GB" sz="1800" kern="0" dirty="0">
                <a:latin typeface="Arial"/>
                <a:cs typeface="Arial"/>
              </a:rPr>
              <a:t>Reducing charges of some funds</a:t>
            </a:r>
          </a:p>
          <a:p>
            <a:pPr lvl="1">
              <a:buClr>
                <a:srgbClr val="1C5C88"/>
              </a:buClr>
              <a:buFont typeface="Arial" panose="020B0604020202020204" pitchFamily="34" charset="0"/>
              <a:buChar char="•"/>
            </a:pPr>
            <a:r>
              <a:rPr lang="en-GB" sz="1800" kern="0" dirty="0">
                <a:latin typeface="Arial"/>
                <a:cs typeface="Arial"/>
              </a:rPr>
              <a:t>Addressing the performance of some funds (and closing/merging funds where appropriate)</a:t>
            </a:r>
          </a:p>
          <a:p>
            <a:pPr lvl="1">
              <a:buClr>
                <a:srgbClr val="1C5C88"/>
              </a:buClr>
              <a:buFont typeface="Arial" panose="020B0604020202020204" pitchFamily="34" charset="0"/>
              <a:buChar char="•"/>
            </a:pPr>
            <a:r>
              <a:rPr lang="en-GB" sz="1800" kern="0" dirty="0">
                <a:latin typeface="Arial"/>
                <a:cs typeface="Arial"/>
              </a:rPr>
              <a:t>Improving their governance and increasing their focus on customer outcomes</a:t>
            </a:r>
          </a:p>
          <a:p>
            <a:pPr>
              <a:buClr>
                <a:srgbClr val="1C5C88"/>
              </a:buClr>
            </a:pPr>
            <a:r>
              <a:rPr kumimoji="0" lang="en-GB" sz="1800" b="0" i="0" u="none" strike="noStrike" kern="0" cap="none" spc="0" normalizeH="0" baseline="0" noProof="0" dirty="0">
                <a:ln>
                  <a:noFill/>
                </a:ln>
                <a:solidFill>
                  <a:srgbClr val="3F4548"/>
                </a:solidFill>
                <a:effectLst/>
                <a:uLnTx/>
                <a:uFillTx/>
                <a:latin typeface="Arial"/>
                <a:ea typeface="+mn-ea"/>
                <a:cs typeface="Arial"/>
              </a:rPr>
              <a:t>While all of these actions</a:t>
            </a:r>
            <a:r>
              <a:rPr kumimoji="0" lang="en-GB" sz="1800" b="0" i="0" u="none" strike="noStrike" kern="0" cap="none" spc="0" normalizeH="0" noProof="0" dirty="0">
                <a:ln>
                  <a:noFill/>
                </a:ln>
                <a:solidFill>
                  <a:srgbClr val="3F4548"/>
                </a:solidFill>
                <a:effectLst/>
                <a:uLnTx/>
                <a:uFillTx/>
                <a:latin typeface="Arial"/>
                <a:ea typeface="+mn-ea"/>
                <a:cs typeface="Arial"/>
              </a:rPr>
              <a:t> arguably do</a:t>
            </a:r>
            <a:r>
              <a:rPr kumimoji="0" lang="en-GB" sz="1800" b="0" i="0" u="none" strike="noStrike" kern="0" cap="none" spc="0" normalizeH="0" baseline="0" noProof="0" dirty="0">
                <a:ln>
                  <a:noFill/>
                </a:ln>
                <a:solidFill>
                  <a:srgbClr val="3F4548"/>
                </a:solidFill>
                <a:effectLst/>
                <a:uLnTx/>
                <a:uFillTx/>
                <a:latin typeface="Arial"/>
                <a:ea typeface="+mn-ea"/>
                <a:cs typeface="Arial"/>
              </a:rPr>
              <a:t> benefit end-</a:t>
            </a:r>
            <a:r>
              <a:rPr lang="en-GB" sz="1800" kern="0" dirty="0">
                <a:latin typeface="Arial"/>
                <a:cs typeface="Arial"/>
              </a:rPr>
              <a:t>investors, a</a:t>
            </a:r>
            <a:r>
              <a:rPr kumimoji="0" lang="en-GB" sz="1800" b="0" i="0" u="none" strike="noStrike" kern="0" cap="none" spc="0" normalizeH="0" baseline="0" noProof="0" dirty="0">
                <a:ln>
                  <a:noFill/>
                </a:ln>
                <a:solidFill>
                  <a:srgbClr val="3F4548"/>
                </a:solidFill>
                <a:effectLst/>
                <a:uLnTx/>
                <a:uFillTx/>
                <a:latin typeface="Arial"/>
                <a:ea typeface="+mn-ea"/>
                <a:cs typeface="Arial"/>
              </a:rPr>
              <a:t> key question is whether the</a:t>
            </a:r>
            <a:r>
              <a:rPr kumimoji="0" lang="en-GB" sz="1800" b="0" i="0" u="none" strike="noStrike" kern="0" cap="none" spc="0" normalizeH="0" noProof="0" dirty="0">
                <a:ln>
                  <a:noFill/>
                </a:ln>
                <a:solidFill>
                  <a:srgbClr val="3F4548"/>
                </a:solidFill>
                <a:effectLst/>
                <a:uLnTx/>
                <a:uFillTx/>
                <a:latin typeface="Arial"/>
                <a:ea typeface="+mn-ea"/>
                <a:cs typeface="Arial"/>
              </a:rPr>
              <a:t> </a:t>
            </a:r>
            <a:r>
              <a:rPr lang="en-GB" sz="1800" kern="0" dirty="0">
                <a:latin typeface="Arial"/>
                <a:cs typeface="Arial"/>
              </a:rPr>
              <a:t>average customer ‘on the street’ will have engaged with published value statements </a:t>
            </a:r>
            <a:endParaRPr kumimoji="0" lang="en-GB" sz="1800" b="0" i="0" u="none" strike="noStrike" kern="0" cap="none" spc="0" normalizeH="0" baseline="0" noProof="0" dirty="0">
              <a:ln>
                <a:noFill/>
              </a:ln>
              <a:solidFill>
                <a:srgbClr val="3F4548"/>
              </a:solidFill>
              <a:effectLst/>
              <a:uLnTx/>
              <a:uFillTx/>
              <a:latin typeface="Arial"/>
              <a:ea typeface="+mn-ea"/>
              <a:cs typeface="Arial"/>
            </a:endParaRPr>
          </a:p>
          <a:p>
            <a:pPr marL="717551" marR="0" lvl="1" indent="-268288" algn="l" defTabSz="914400" rtl="0" eaLnBrk="1" fontAlgn="base" latinLnBrk="0" hangingPunct="1">
              <a:lnSpc>
                <a:spcPct val="100000"/>
              </a:lnSpc>
              <a:spcBef>
                <a:spcPct val="50000"/>
              </a:spcBef>
              <a:spcAft>
                <a:spcPct val="0"/>
              </a:spcAft>
              <a:buClr>
                <a:srgbClr val="D9AB16"/>
              </a:buClr>
              <a:buSzTx/>
              <a:buFontTx/>
              <a:buChar char="–"/>
              <a:tabLst/>
              <a:defRPr/>
            </a:pPr>
            <a:endParaRPr kumimoji="0" lang="en-GB" sz="1800" b="0" i="0" u="none" strike="noStrike" kern="0" cap="none" spc="0" normalizeH="0" baseline="0" noProof="0" dirty="0">
              <a:ln>
                <a:noFill/>
              </a:ln>
              <a:solidFill>
                <a:srgbClr val="3F4548"/>
              </a:solidFill>
              <a:effectLst/>
              <a:uLnTx/>
              <a:uFillTx/>
              <a:latin typeface="Arial"/>
              <a:cs typeface="Arial"/>
            </a:endParaRPr>
          </a:p>
          <a:p>
            <a:pPr marL="0" marR="0" lvl="0" indent="0" algn="l" defTabSz="914400" rtl="0" eaLnBrk="1" fontAlgn="base" latinLnBrk="0" hangingPunct="1">
              <a:lnSpc>
                <a:spcPct val="100000"/>
              </a:lnSpc>
              <a:spcBef>
                <a:spcPct val="50000"/>
              </a:spcBef>
              <a:spcAft>
                <a:spcPct val="0"/>
              </a:spcAft>
              <a:buClr>
                <a:srgbClr val="D9AB16"/>
              </a:buClr>
              <a:buSzTx/>
              <a:buFontTx/>
              <a:buNone/>
              <a:tabLst/>
              <a:defRPr/>
            </a:pPr>
            <a:endParaRPr kumimoji="0" lang="en-GB" sz="1800" b="0" i="0" u="none" strike="noStrike" kern="0" cap="none" spc="0" normalizeH="0" baseline="0" noProof="0" dirty="0">
              <a:ln>
                <a:noFill/>
              </a:ln>
              <a:solidFill>
                <a:srgbClr val="3F4548"/>
              </a:solidFill>
              <a:effectLst/>
              <a:uLnTx/>
              <a:uFillTx/>
              <a:latin typeface="Arial"/>
              <a:ea typeface="+mn-ea"/>
              <a:cs typeface="Arial"/>
            </a:endParaRPr>
          </a:p>
        </p:txBody>
      </p:sp>
    </p:spTree>
    <p:extLst>
      <p:ext uri="{BB962C8B-B14F-4D97-AF65-F5344CB8AC3E}">
        <p14:creationId xmlns:p14="http://schemas.microsoft.com/office/powerpoint/2010/main" val="40721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AEE48FD9-9434-4EBD-8E3D-E5E2D2EBED78}"/>
              </a:ext>
            </a:extLst>
          </p:cNvPr>
          <p:cNvPicPr>
            <a:picLocks noChangeAspect="1"/>
          </p:cNvPicPr>
          <p:nvPr/>
        </p:nvPicPr>
        <p:blipFill rotWithShape="1">
          <a:blip r:embed="rId3"/>
          <a:srcRect l="5370"/>
          <a:stretch/>
        </p:blipFill>
        <p:spPr>
          <a:xfrm>
            <a:off x="200024" y="1239374"/>
            <a:ext cx="4404076" cy="423150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Final Thought – Does it All Come Back to Performance?</a:t>
            </a:r>
            <a:endParaRPr lang="en-US" altLang="en-US" sz="3200" kern="0" dirty="0">
              <a:solidFill>
                <a:schemeClr val="tx1"/>
              </a:solidFill>
            </a:endParaRPr>
          </a:p>
        </p:txBody>
      </p:sp>
      <p:sp>
        <p:nvSpPr>
          <p:cNvPr id="7" name="TextBox 6">
            <a:extLst>
              <a:ext uri="{FF2B5EF4-FFF2-40B4-BE49-F238E27FC236}">
                <a16:creationId xmlns:a16="http://schemas.microsoft.com/office/drawing/2014/main" xmlns="" id="{9BCDD82E-2EE3-4757-803E-5A3B2658DBE5}"/>
              </a:ext>
            </a:extLst>
          </p:cNvPr>
          <p:cNvSpPr txBox="1"/>
          <p:nvPr/>
        </p:nvSpPr>
        <p:spPr>
          <a:xfrm>
            <a:off x="5004918" y="5127427"/>
            <a:ext cx="6653682" cy="615553"/>
          </a:xfrm>
          <a:prstGeom prst="rect">
            <a:avLst/>
          </a:prstGeom>
          <a:solidFill>
            <a:schemeClr val="bg1"/>
          </a:solidFill>
        </p:spPr>
        <p:txBody>
          <a:bodyPr wrap="square" rtlCol="0">
            <a:spAutoFit/>
          </a:bodyPr>
          <a:lstStyle/>
          <a:p>
            <a:r>
              <a:rPr lang="en-GB" sz="1600" i="1" dirty="0">
                <a:solidFill>
                  <a:srgbClr val="201D36"/>
                </a:solidFill>
              </a:rPr>
              <a:t>What makes you say [</a:t>
            </a:r>
            <a:r>
              <a:rPr lang="en-GB" i="1" dirty="0">
                <a:solidFill>
                  <a:srgbClr val="201D36"/>
                </a:solidFill>
              </a:rPr>
              <a:t>your</a:t>
            </a:r>
            <a:r>
              <a:rPr lang="en-GB" sz="1600" i="1" dirty="0">
                <a:solidFill>
                  <a:srgbClr val="201D36"/>
                </a:solidFill>
              </a:rPr>
              <a:t> provider] offer value for money? [Open response]</a:t>
            </a:r>
          </a:p>
          <a:p>
            <a:r>
              <a:rPr lang="en-GB" sz="1600" i="1" dirty="0">
                <a:solidFill>
                  <a:srgbClr val="201D36"/>
                </a:solidFill>
              </a:rPr>
              <a:t>Base: 1,510 responses. Those not specific in their answer have been removed</a:t>
            </a:r>
          </a:p>
        </p:txBody>
      </p:sp>
      <p:sp>
        <p:nvSpPr>
          <p:cNvPr id="8" name="Rectangle 7">
            <a:extLst>
              <a:ext uri="{FF2B5EF4-FFF2-40B4-BE49-F238E27FC236}">
                <a16:creationId xmlns:a16="http://schemas.microsoft.com/office/drawing/2014/main" xmlns="" id="{95B33ACE-6E2B-4AF6-8AD6-8A6A632B0B5B}"/>
              </a:ext>
            </a:extLst>
          </p:cNvPr>
          <p:cNvSpPr/>
          <p:nvPr/>
        </p:nvSpPr>
        <p:spPr>
          <a:xfrm>
            <a:off x="9556769" y="2567025"/>
            <a:ext cx="242568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rgbClr val="303C4E"/>
                </a:solidFill>
              </a:rPr>
              <a:t>Includes: </a:t>
            </a:r>
          </a:p>
          <a:p>
            <a:pPr algn="ctr"/>
            <a:r>
              <a:rPr lang="en-GB" sz="1400" i="1" dirty="0">
                <a:solidFill>
                  <a:srgbClr val="303C4E"/>
                </a:solidFill>
              </a:rPr>
              <a:t>Customer service, communications, resources and brand/reputation</a:t>
            </a:r>
          </a:p>
        </p:txBody>
      </p:sp>
      <p:cxnSp>
        <p:nvCxnSpPr>
          <p:cNvPr id="9" name="Straight Arrow Connector 8">
            <a:extLst>
              <a:ext uri="{FF2B5EF4-FFF2-40B4-BE49-F238E27FC236}">
                <a16:creationId xmlns:a16="http://schemas.microsoft.com/office/drawing/2014/main" xmlns="" id="{CDC1513A-685B-411D-B683-718BD742E2E6}"/>
              </a:ext>
            </a:extLst>
          </p:cNvPr>
          <p:cNvCxnSpPr>
            <a:cxnSpLocks/>
          </p:cNvCxnSpPr>
          <p:nvPr/>
        </p:nvCxnSpPr>
        <p:spPr>
          <a:xfrm>
            <a:off x="9061296" y="2979739"/>
            <a:ext cx="59007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B56AA27C-A322-4F62-9EBA-505CBBC982C4}"/>
              </a:ext>
            </a:extLst>
          </p:cNvPr>
          <p:cNvSpPr/>
          <p:nvPr/>
        </p:nvSpPr>
        <p:spPr>
          <a:xfrm>
            <a:off x="9607296" y="4136521"/>
            <a:ext cx="232462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rgbClr val="303C4E"/>
                </a:solidFill>
              </a:rPr>
              <a:t>Includes: </a:t>
            </a:r>
          </a:p>
          <a:p>
            <a:pPr algn="ctr"/>
            <a:r>
              <a:rPr lang="en-GB" sz="1400" i="1" dirty="0">
                <a:solidFill>
                  <a:srgbClr val="303C4E"/>
                </a:solidFill>
              </a:rPr>
              <a:t>The range of products and good overall experience</a:t>
            </a:r>
          </a:p>
        </p:txBody>
      </p:sp>
      <p:cxnSp>
        <p:nvCxnSpPr>
          <p:cNvPr id="11" name="Straight Arrow Connector 10">
            <a:extLst>
              <a:ext uri="{FF2B5EF4-FFF2-40B4-BE49-F238E27FC236}">
                <a16:creationId xmlns:a16="http://schemas.microsoft.com/office/drawing/2014/main" xmlns="" id="{846E82EC-65EA-498A-9ADF-2171A9CDDAD9}"/>
              </a:ext>
            </a:extLst>
          </p:cNvPr>
          <p:cNvCxnSpPr>
            <a:cxnSpLocks/>
          </p:cNvCxnSpPr>
          <p:nvPr/>
        </p:nvCxnSpPr>
        <p:spPr>
          <a:xfrm>
            <a:off x="7780168" y="4532314"/>
            <a:ext cx="187120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xmlns="" id="{303249E1-D932-4C60-99B1-DE484F8A1527}"/>
              </a:ext>
            </a:extLst>
          </p:cNvPr>
          <p:cNvGraphicFramePr>
            <a:graphicFrameLocks/>
          </p:cNvGraphicFramePr>
          <p:nvPr>
            <p:extLst>
              <p:ext uri="{D42A27DB-BD31-4B8C-83A1-F6EECF244321}">
                <p14:modId xmlns:p14="http://schemas.microsoft.com/office/powerpoint/2010/main" val="2138552455"/>
              </p:ext>
            </p:extLst>
          </p:nvPr>
        </p:nvGraphicFramePr>
        <p:xfrm>
          <a:off x="4279749" y="1636046"/>
          <a:ext cx="5686426" cy="3390283"/>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a16="http://schemas.microsoft.com/office/drawing/2014/main" xmlns="" id="{639666EF-EE69-4F1F-92CA-476C65D5902D}"/>
              </a:ext>
            </a:extLst>
          </p:cNvPr>
          <p:cNvSpPr/>
          <p:nvPr/>
        </p:nvSpPr>
        <p:spPr bwMode="auto">
          <a:xfrm>
            <a:off x="4279749" y="1371600"/>
            <a:ext cx="7712226" cy="4495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16" name="TextBox 15">
            <a:extLst>
              <a:ext uri="{FF2B5EF4-FFF2-40B4-BE49-F238E27FC236}">
                <a16:creationId xmlns:a16="http://schemas.microsoft.com/office/drawing/2014/main" xmlns="" id="{3D1E0A03-DB7A-4411-B17E-041A90C5B93D}"/>
              </a:ext>
            </a:extLst>
          </p:cNvPr>
          <p:cNvSpPr txBox="1"/>
          <p:nvPr/>
        </p:nvSpPr>
        <p:spPr>
          <a:xfrm>
            <a:off x="209549" y="6248148"/>
            <a:ext cx="6653682" cy="276999"/>
          </a:xfrm>
          <a:prstGeom prst="rect">
            <a:avLst/>
          </a:prstGeom>
          <a:solidFill>
            <a:schemeClr val="bg1"/>
          </a:solidFill>
        </p:spPr>
        <p:txBody>
          <a:bodyPr wrap="square" rtlCol="0">
            <a:spAutoFit/>
          </a:bodyPr>
          <a:lstStyle/>
          <a:p>
            <a:r>
              <a:rPr lang="en-GB" sz="1200" i="1" dirty="0">
                <a:solidFill>
                  <a:srgbClr val="201D36"/>
                </a:solidFill>
              </a:rPr>
              <a:t>Source: Boring Money research 2020</a:t>
            </a:r>
          </a:p>
        </p:txBody>
      </p:sp>
    </p:spTree>
    <p:extLst>
      <p:ext uri="{BB962C8B-B14F-4D97-AF65-F5344CB8AC3E}">
        <p14:creationId xmlns:p14="http://schemas.microsoft.com/office/powerpoint/2010/main" val="388571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Poll #1: What makes a service value-for-money?</a:t>
            </a:r>
            <a:endParaRPr lang="en-US" altLang="en-US" sz="3200" kern="0" dirty="0">
              <a:solidFill>
                <a:schemeClr val="tx1"/>
              </a:solidFill>
            </a:endParaRPr>
          </a:p>
        </p:txBody>
      </p:sp>
      <p:sp>
        <p:nvSpPr>
          <p:cNvPr id="13" name="Content Placeholder 2">
            <a:extLst>
              <a:ext uri="{FF2B5EF4-FFF2-40B4-BE49-F238E27FC236}">
                <a16:creationId xmlns:a16="http://schemas.microsoft.com/office/drawing/2014/main" xmlns="" id="{2E77B3D7-66D5-4F57-8260-A4980BCB281D}"/>
              </a:ext>
            </a:extLst>
          </p:cNvPr>
          <p:cNvSpPr txBox="1">
            <a:spLocks/>
          </p:cNvSpPr>
          <p:nvPr/>
        </p:nvSpPr>
        <p:spPr bwMode="auto">
          <a:xfrm>
            <a:off x="393952" y="1333507"/>
            <a:ext cx="11055349"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marL="269876" indent="-269876"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1"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4"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5"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9" indent="-176214" algn="l" rtl="0" eaLnBrk="1" fontAlgn="base" hangingPunct="1">
              <a:spcBef>
                <a:spcPct val="50000"/>
              </a:spcBef>
              <a:spcAft>
                <a:spcPct val="0"/>
              </a:spcAft>
              <a:buClr>
                <a:srgbClr val="D9AB16"/>
              </a:buClr>
              <a:buFont typeface="Arial" pitchFamily="34" charset="0"/>
              <a:buChar char="•"/>
              <a:defRPr sz="1500">
                <a:solidFill>
                  <a:srgbClr val="3F4548"/>
                </a:solidFill>
                <a:latin typeface="+mn-lt"/>
                <a:cs typeface="+mn-cs"/>
              </a:defRPr>
            </a:lvl5pPr>
            <a:lvl6pPr marL="2249488" indent="-176214" algn="l" rtl="0" eaLnBrk="1" fontAlgn="base" hangingPunct="1">
              <a:spcBef>
                <a:spcPct val="50000"/>
              </a:spcBef>
              <a:spcAft>
                <a:spcPct val="0"/>
              </a:spcAft>
              <a:buClr>
                <a:srgbClr val="D9AB16"/>
              </a:buClr>
              <a:buChar char="»"/>
              <a:defRPr sz="1500">
                <a:solidFill>
                  <a:srgbClr val="0D2E64"/>
                </a:solidFill>
                <a:latin typeface="+mn-lt"/>
                <a:cs typeface="+mn-cs"/>
              </a:defRPr>
            </a:lvl6pPr>
            <a:lvl7pPr marL="2706687" indent="-176214" algn="l" rtl="0" eaLnBrk="1" fontAlgn="base" hangingPunct="1">
              <a:spcBef>
                <a:spcPct val="50000"/>
              </a:spcBef>
              <a:spcAft>
                <a:spcPct val="0"/>
              </a:spcAft>
              <a:buClr>
                <a:srgbClr val="D9AB16"/>
              </a:buClr>
              <a:buChar char="»"/>
              <a:defRPr sz="1500">
                <a:solidFill>
                  <a:srgbClr val="0D2E64"/>
                </a:solidFill>
                <a:latin typeface="+mn-lt"/>
                <a:cs typeface="+mn-cs"/>
              </a:defRPr>
            </a:lvl7pPr>
            <a:lvl8pPr marL="3163889" indent="-176214" algn="l" rtl="0" eaLnBrk="1" fontAlgn="base" hangingPunct="1">
              <a:spcBef>
                <a:spcPct val="50000"/>
              </a:spcBef>
              <a:spcAft>
                <a:spcPct val="0"/>
              </a:spcAft>
              <a:buClr>
                <a:srgbClr val="D9AB16"/>
              </a:buClr>
              <a:buChar char="»"/>
              <a:defRPr sz="1500">
                <a:solidFill>
                  <a:srgbClr val="0D2E64"/>
                </a:solidFill>
                <a:latin typeface="+mn-lt"/>
                <a:cs typeface="+mn-cs"/>
              </a:defRPr>
            </a:lvl8pPr>
            <a:lvl9pPr marL="3621088" indent="-176214" algn="l" rtl="0" eaLnBrk="1" fontAlgn="base" hangingPunct="1">
              <a:spcBef>
                <a:spcPct val="50000"/>
              </a:spcBef>
              <a:spcAft>
                <a:spcPct val="0"/>
              </a:spcAft>
              <a:buClr>
                <a:srgbClr val="D9AB16"/>
              </a:buClr>
              <a:buChar char="»"/>
              <a:defRPr sz="1500">
                <a:solidFill>
                  <a:srgbClr val="0D2E64"/>
                </a:solidFill>
                <a:latin typeface="+mn-lt"/>
                <a:cs typeface="+mn-cs"/>
              </a:defRPr>
            </a:lvl9pPr>
          </a:lstStyle>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lang="en-GB" sz="1800" kern="0" dirty="0">
                <a:latin typeface="Arial"/>
                <a:cs typeface="Arial"/>
              </a:rPr>
              <a:t>Investing a client’s money is a service, similar to many other types of services available in the market</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3F4548"/>
              </a:solidFill>
              <a:effectLst/>
              <a:uLnTx/>
              <a:uFillTx/>
              <a:latin typeface="Arial"/>
              <a:ea typeface="+mn-ea"/>
              <a:cs typeface="Arial"/>
            </a:endParaRP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3F4548"/>
                </a:solidFill>
                <a:effectLst/>
                <a:uLnTx/>
                <a:uFillTx/>
                <a:latin typeface="Arial"/>
                <a:ea typeface="+mn-ea"/>
                <a:cs typeface="Arial"/>
              </a:rPr>
              <a:t>What</a:t>
            </a:r>
            <a:r>
              <a:rPr kumimoji="0" lang="en-GB" sz="1800" b="0" i="0" u="none" strike="noStrike" kern="0" cap="none" spc="0" normalizeH="0" noProof="0" dirty="0">
                <a:ln>
                  <a:noFill/>
                </a:ln>
                <a:solidFill>
                  <a:srgbClr val="3F4548"/>
                </a:solidFill>
                <a:effectLst/>
                <a:uLnTx/>
                <a:uFillTx/>
                <a:latin typeface="Arial"/>
                <a:ea typeface="+mn-ea"/>
                <a:cs typeface="Arial"/>
              </a:rPr>
              <a:t> </a:t>
            </a:r>
            <a:r>
              <a:rPr lang="en-GB" sz="1800" kern="0" noProof="0" dirty="0">
                <a:latin typeface="Arial"/>
                <a:cs typeface="Arial"/>
              </a:rPr>
              <a:t>factors do you think are important when assessing </a:t>
            </a:r>
            <a:r>
              <a:rPr lang="en-GB" sz="1800" kern="0" noProof="0">
                <a:latin typeface="Arial"/>
                <a:cs typeface="Arial"/>
              </a:rPr>
              <a:t>if any </a:t>
            </a:r>
            <a:r>
              <a:rPr lang="en-GB" sz="1800" kern="0" noProof="0" dirty="0">
                <a:latin typeface="Arial"/>
                <a:cs typeface="Arial"/>
              </a:rPr>
              <a:t>service offers value-for-money?</a:t>
            </a: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endParaRPr kumimoji="0" lang="en-GB" sz="1800" b="0" i="0" u="none" strike="noStrike" kern="0" cap="none" spc="0" normalizeH="0" baseline="0" dirty="0">
              <a:ln>
                <a:noFill/>
              </a:ln>
              <a:solidFill>
                <a:srgbClr val="3F4548"/>
              </a:solidFill>
              <a:effectLst/>
              <a:uLnTx/>
              <a:uFillTx/>
              <a:latin typeface="Arial"/>
              <a:ea typeface="+mn-ea"/>
              <a:cs typeface="Arial"/>
            </a:endParaRPr>
          </a:p>
          <a:p>
            <a:pPr marR="0" lvl="0" algn="l" defTabSz="914400" rtl="0" eaLnBrk="1" fontAlgn="base" latinLnBrk="0" hangingPunct="1">
              <a:lnSpc>
                <a:spcPct val="100000"/>
              </a:lnSpc>
              <a:spcBef>
                <a:spcPct val="50000"/>
              </a:spcBef>
              <a:spcAft>
                <a:spcPct val="0"/>
              </a:spcAft>
              <a:buClr>
                <a:srgbClr val="1C5C88"/>
              </a:buClr>
              <a:buSzTx/>
              <a:buFont typeface="Arial" panose="020B0604020202020204" pitchFamily="34" charset="0"/>
              <a:buChar char="•"/>
              <a:tabLst/>
              <a:defRPr/>
            </a:pPr>
            <a:r>
              <a:rPr kumimoji="0" lang="en-GB" sz="1800" b="0" i="0" u="none" strike="noStrike" kern="0" cap="none" spc="0" normalizeH="0" baseline="0" dirty="0">
                <a:ln>
                  <a:noFill/>
                </a:ln>
                <a:solidFill>
                  <a:srgbClr val="3F4548"/>
                </a:solidFill>
                <a:effectLst/>
                <a:uLnTx/>
                <a:uFillTx/>
                <a:latin typeface="Arial"/>
                <a:ea typeface="+mn-ea"/>
                <a:cs typeface="Arial"/>
              </a:rPr>
              <a:t>Please select from the following (you can choose as many as you like):</a:t>
            </a:r>
          </a:p>
          <a:p>
            <a:pPr marL="792163" lvl="1" indent="-342900">
              <a:buClr>
                <a:srgbClr val="1C5C88"/>
              </a:buClr>
              <a:buFont typeface="+mj-lt"/>
              <a:buAutoNum type="arabicPeriod"/>
              <a:defRPr/>
            </a:pPr>
            <a:r>
              <a:rPr kumimoji="0" lang="en-GB" sz="1800" b="0" i="0" u="none" strike="noStrike" kern="0" cap="none" spc="0" normalizeH="0" baseline="0" noProof="0" dirty="0">
                <a:ln>
                  <a:noFill/>
                </a:ln>
                <a:solidFill>
                  <a:srgbClr val="3F4548"/>
                </a:solidFill>
                <a:effectLst/>
                <a:uLnTx/>
                <a:uFillTx/>
                <a:latin typeface="Arial"/>
                <a:ea typeface="+mn-ea"/>
                <a:cs typeface="Arial"/>
              </a:rPr>
              <a:t>Price (i.e. </a:t>
            </a:r>
            <a:r>
              <a:rPr kumimoji="0" lang="en-GB" sz="1800" b="1" i="0" u="none" strike="noStrike" kern="0" cap="none" spc="0" normalizeH="0" baseline="0" noProof="0" dirty="0">
                <a:ln>
                  <a:noFill/>
                </a:ln>
                <a:solidFill>
                  <a:srgbClr val="3F4548"/>
                </a:solidFill>
                <a:effectLst/>
                <a:uLnTx/>
                <a:uFillTx/>
                <a:latin typeface="Arial"/>
                <a:ea typeface="+mn-ea"/>
                <a:cs typeface="Arial"/>
              </a:rPr>
              <a:t>lower</a:t>
            </a:r>
            <a:r>
              <a:rPr kumimoji="0" lang="en-GB" sz="1800" b="0" i="0" u="none" strike="noStrike" kern="0" cap="none" spc="0" normalizeH="0" baseline="0" noProof="0" dirty="0">
                <a:ln>
                  <a:noFill/>
                </a:ln>
                <a:solidFill>
                  <a:srgbClr val="3F4548"/>
                </a:solidFill>
                <a:effectLst/>
                <a:uLnTx/>
                <a:uFillTx/>
                <a:latin typeface="Arial"/>
                <a:ea typeface="+mn-ea"/>
                <a:cs typeface="Arial"/>
              </a:rPr>
              <a:t> fees </a:t>
            </a:r>
            <a:r>
              <a:rPr kumimoji="0" lang="en-GB" sz="1800" b="0" i="0" u="none" strike="noStrike" kern="0" cap="none" spc="0" normalizeH="0" noProof="0" dirty="0">
                <a:ln>
                  <a:noFill/>
                </a:ln>
                <a:solidFill>
                  <a:srgbClr val="3F4548"/>
                </a:solidFill>
                <a:effectLst/>
                <a:uLnTx/>
                <a:uFillTx/>
                <a:latin typeface="Arial"/>
                <a:ea typeface="+mn-ea"/>
                <a:cs typeface="Arial"/>
              </a:rPr>
              <a:t>than other similar services)</a:t>
            </a:r>
          </a:p>
          <a:p>
            <a:pPr marL="792163" lvl="1" indent="-342900">
              <a:buClr>
                <a:srgbClr val="1C5C88"/>
              </a:buClr>
              <a:buFont typeface="+mj-lt"/>
              <a:buAutoNum type="arabicPeriod"/>
              <a:defRPr/>
            </a:pPr>
            <a:r>
              <a:rPr lang="en-GB" sz="1800" kern="0" baseline="0" dirty="0">
                <a:latin typeface="Arial"/>
                <a:cs typeface="Arial"/>
              </a:rPr>
              <a:t>Quality</a:t>
            </a:r>
            <a:r>
              <a:rPr lang="en-GB" sz="1800" kern="0" dirty="0">
                <a:latin typeface="Arial"/>
                <a:cs typeface="Arial"/>
              </a:rPr>
              <a:t> (i.e. </a:t>
            </a:r>
            <a:r>
              <a:rPr lang="en-GB" sz="1800" b="1" kern="0" dirty="0">
                <a:latin typeface="Arial"/>
                <a:cs typeface="Arial"/>
              </a:rPr>
              <a:t>what</a:t>
            </a:r>
            <a:r>
              <a:rPr lang="en-GB" sz="1800" kern="0" dirty="0">
                <a:latin typeface="Arial"/>
                <a:cs typeface="Arial"/>
              </a:rPr>
              <a:t> the service delivers)</a:t>
            </a:r>
          </a:p>
          <a:p>
            <a:pPr marL="792163" lvl="1" indent="-342900">
              <a:buClr>
                <a:srgbClr val="1C5C88"/>
              </a:buClr>
              <a:buFont typeface="+mj-lt"/>
              <a:buAutoNum type="arabicPeriod"/>
              <a:defRPr/>
            </a:pPr>
            <a:r>
              <a:rPr kumimoji="0" lang="en-GB" sz="1800" b="0" i="0" u="none" strike="noStrike" kern="0" cap="none" spc="0" normalizeH="0" baseline="0" noProof="0" dirty="0">
                <a:ln>
                  <a:noFill/>
                </a:ln>
                <a:solidFill>
                  <a:srgbClr val="3F4548"/>
                </a:solidFill>
                <a:effectLst/>
                <a:uLnTx/>
                <a:uFillTx/>
                <a:latin typeface="Arial"/>
                <a:ea typeface="+mn-ea"/>
                <a:cs typeface="Arial"/>
              </a:rPr>
              <a:t>Clarity</a:t>
            </a:r>
            <a:r>
              <a:rPr kumimoji="0" lang="en-GB" sz="1800" b="0" i="0" u="none" strike="noStrike" kern="0" cap="none" spc="0" normalizeH="0" noProof="0" dirty="0">
                <a:ln>
                  <a:noFill/>
                </a:ln>
                <a:solidFill>
                  <a:srgbClr val="3F4548"/>
                </a:solidFill>
                <a:effectLst/>
                <a:uLnTx/>
                <a:uFillTx/>
                <a:latin typeface="Arial"/>
                <a:ea typeface="+mn-ea"/>
                <a:cs typeface="Arial"/>
              </a:rPr>
              <a:t> (i.e. clear explanation of the service works and knowing </a:t>
            </a:r>
            <a:r>
              <a:rPr kumimoji="0" lang="en-GB" sz="1800" b="1" i="0" u="none" strike="noStrike" kern="0" cap="none" spc="0" normalizeH="0" noProof="0" dirty="0">
                <a:ln>
                  <a:noFill/>
                </a:ln>
                <a:solidFill>
                  <a:srgbClr val="3F4548"/>
                </a:solidFill>
                <a:effectLst/>
                <a:uLnTx/>
                <a:uFillTx/>
                <a:latin typeface="Arial"/>
                <a:ea typeface="+mn-ea"/>
                <a:cs typeface="Arial"/>
              </a:rPr>
              <a:t>what to expect</a:t>
            </a:r>
            <a:r>
              <a:rPr kumimoji="0" lang="en-GB" sz="1800" b="0" i="0" u="none" strike="noStrike" kern="0" cap="none" spc="0" normalizeH="0" noProof="0" dirty="0">
                <a:ln>
                  <a:noFill/>
                </a:ln>
                <a:solidFill>
                  <a:srgbClr val="3F4548"/>
                </a:solidFill>
                <a:effectLst/>
                <a:uLnTx/>
                <a:uFillTx/>
                <a:latin typeface="Arial"/>
                <a:ea typeface="+mn-ea"/>
                <a:cs typeface="Arial"/>
              </a:rPr>
              <a:t>)</a:t>
            </a:r>
          </a:p>
          <a:p>
            <a:pPr marL="792163" lvl="1" indent="-342900">
              <a:buClr>
                <a:srgbClr val="1C5C88"/>
              </a:buClr>
              <a:buFont typeface="+mj-lt"/>
              <a:buAutoNum type="arabicPeriod"/>
              <a:defRPr/>
            </a:pPr>
            <a:r>
              <a:rPr kumimoji="0" lang="en-GB" sz="1800" b="0" i="0" u="none" strike="noStrike" kern="0" cap="none" spc="0" normalizeH="0" baseline="0" noProof="0" dirty="0">
                <a:ln>
                  <a:noFill/>
                </a:ln>
                <a:solidFill>
                  <a:srgbClr val="3F4548"/>
                </a:solidFill>
                <a:effectLst/>
                <a:uLnTx/>
                <a:uFillTx/>
                <a:latin typeface="Arial"/>
                <a:ea typeface="+mn-ea"/>
                <a:cs typeface="Arial"/>
              </a:rPr>
              <a:t>Customer service (i.e. </a:t>
            </a:r>
            <a:r>
              <a:rPr kumimoji="0" lang="en-GB" sz="1800" b="1" i="0" u="none" strike="noStrike" kern="0" cap="none" spc="0" normalizeH="0" baseline="0" noProof="0" dirty="0">
                <a:ln>
                  <a:noFill/>
                </a:ln>
                <a:solidFill>
                  <a:srgbClr val="3F4548"/>
                </a:solidFill>
                <a:effectLst/>
                <a:uLnTx/>
                <a:uFillTx/>
                <a:latin typeface="Arial"/>
                <a:ea typeface="+mn-ea"/>
                <a:cs typeface="Arial"/>
              </a:rPr>
              <a:t>how</a:t>
            </a:r>
            <a:r>
              <a:rPr kumimoji="0" lang="en-GB" sz="1800" b="0" i="0" u="none" strike="noStrike" kern="0" cap="none" spc="0" normalizeH="0" baseline="0" noProof="0" dirty="0">
                <a:ln>
                  <a:noFill/>
                </a:ln>
                <a:solidFill>
                  <a:srgbClr val="3F4548"/>
                </a:solidFill>
                <a:effectLst/>
                <a:uLnTx/>
                <a:uFillTx/>
                <a:latin typeface="Arial"/>
                <a:ea typeface="+mn-ea"/>
                <a:cs typeface="Arial"/>
              </a:rPr>
              <a:t> the service is delivered) </a:t>
            </a:r>
          </a:p>
          <a:p>
            <a:pPr marL="792163" lvl="1" indent="-342900">
              <a:buClr>
                <a:srgbClr val="1C5C88"/>
              </a:buClr>
              <a:buFont typeface="+mj-lt"/>
              <a:buAutoNum type="arabicPeriod"/>
              <a:defRPr/>
            </a:pPr>
            <a:r>
              <a:rPr lang="en-GB" sz="1800" kern="0" dirty="0">
                <a:latin typeface="Arial"/>
                <a:cs typeface="Arial"/>
              </a:rPr>
              <a:t>Brand (i.e. </a:t>
            </a:r>
            <a:r>
              <a:rPr lang="en-GB" sz="1800" b="1" kern="0" dirty="0">
                <a:latin typeface="Arial"/>
                <a:cs typeface="Arial"/>
              </a:rPr>
              <a:t>who</a:t>
            </a:r>
            <a:r>
              <a:rPr lang="en-GB" sz="1800" kern="0" dirty="0">
                <a:latin typeface="Arial"/>
                <a:cs typeface="Arial"/>
              </a:rPr>
              <a:t> the company is who provides the service)</a:t>
            </a:r>
            <a:endParaRPr kumimoji="0" lang="en-GB" sz="1800" b="0" i="0" u="none" strike="noStrike" kern="0" cap="none" spc="0" normalizeH="0" baseline="0" noProof="0" dirty="0">
              <a:ln>
                <a:noFill/>
              </a:ln>
              <a:solidFill>
                <a:srgbClr val="3F4548"/>
              </a:solidFill>
              <a:effectLst/>
              <a:uLnTx/>
              <a:uFillTx/>
              <a:latin typeface="Arial"/>
              <a:ea typeface="+mn-ea"/>
              <a:cs typeface="Arial"/>
            </a:endParaRPr>
          </a:p>
        </p:txBody>
      </p:sp>
    </p:spTree>
    <p:extLst>
      <p:ext uri="{BB962C8B-B14F-4D97-AF65-F5344CB8AC3E}">
        <p14:creationId xmlns:p14="http://schemas.microsoft.com/office/powerpoint/2010/main" val="34654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1" y="3505343"/>
            <a:ext cx="1588491" cy="1600200"/>
          </a:xfrm>
          <a:prstGeom prst="rect">
            <a:avLst/>
          </a:prstGeom>
        </p:spPr>
      </p:pic>
      <p:sp>
        <p:nvSpPr>
          <p:cNvPr id="4" name="Rectangle 150"/>
          <p:cNvSpPr txBox="1">
            <a:spLocks noChangeArrowheads="1"/>
          </p:cNvSpPr>
          <p:nvPr/>
        </p:nvSpPr>
        <p:spPr>
          <a:xfrm>
            <a:off x="1774825" y="3597763"/>
            <a:ext cx="51847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altLang="en-US" sz="2400" b="1" kern="0" dirty="0">
                <a:solidFill>
                  <a:schemeClr val="tx1"/>
                </a:solidFill>
              </a:rPr>
              <a:t>1. Introduction and Overview</a:t>
            </a:r>
          </a:p>
        </p:txBody>
      </p:sp>
    </p:spTree>
    <p:extLst>
      <p:ext uri="{BB962C8B-B14F-4D97-AF65-F5344CB8AC3E}">
        <p14:creationId xmlns:p14="http://schemas.microsoft.com/office/powerpoint/2010/main" val="238514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The journey from product sales to customer outcomes</a:t>
            </a:r>
            <a:endParaRPr lang="en-US" altLang="en-US" sz="3200" kern="0" dirty="0">
              <a:solidFill>
                <a:schemeClr val="tx1"/>
              </a:solidFill>
            </a:endParaRPr>
          </a:p>
        </p:txBody>
      </p:sp>
      <p:pic>
        <p:nvPicPr>
          <p:cNvPr id="10" name="Picture 9">
            <a:extLst>
              <a:ext uri="{FF2B5EF4-FFF2-40B4-BE49-F238E27FC236}">
                <a16:creationId xmlns:a16="http://schemas.microsoft.com/office/drawing/2014/main" xmlns="" id="{91477A21-3C5B-4DD5-95EB-F1A7086FA09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228600" y="4936728"/>
            <a:ext cx="2465786" cy="1718096"/>
          </a:xfrm>
          <a:prstGeom prst="rect">
            <a:avLst/>
          </a:prstGeom>
        </p:spPr>
      </p:pic>
      <p:pic>
        <p:nvPicPr>
          <p:cNvPr id="11" name="Picture 2" descr="Image result for happy customer delivery">
            <a:extLst>
              <a:ext uri="{FF2B5EF4-FFF2-40B4-BE49-F238E27FC236}">
                <a16:creationId xmlns:a16="http://schemas.microsoft.com/office/drawing/2014/main" xmlns="" id="{2225D0EF-0541-4E2F-BCD6-94477D248D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6925" y="1654757"/>
            <a:ext cx="2375111"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lated image">
            <a:extLst>
              <a:ext uri="{FF2B5EF4-FFF2-40B4-BE49-F238E27FC236}">
                <a16:creationId xmlns:a16="http://schemas.microsoft.com/office/drawing/2014/main" xmlns="" id="{8570A6E4-877C-473E-AD41-EC611852DE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561204"/>
            <a:ext cx="6791493" cy="509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1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Timeline of regulation and key market events</a:t>
            </a:r>
            <a:endParaRPr lang="en-US" altLang="en-US" sz="3200" kern="0" dirty="0">
              <a:solidFill>
                <a:schemeClr val="tx1"/>
              </a:solidFill>
            </a:endParaRPr>
          </a:p>
        </p:txBody>
      </p:sp>
      <p:sp>
        <p:nvSpPr>
          <p:cNvPr id="8" name="Rectangle 7">
            <a:extLst>
              <a:ext uri="{FF2B5EF4-FFF2-40B4-BE49-F238E27FC236}">
                <a16:creationId xmlns:a16="http://schemas.microsoft.com/office/drawing/2014/main" xmlns="" id="{F048EE79-FAA5-4927-8385-39B636AE731D}"/>
              </a:ext>
            </a:extLst>
          </p:cNvPr>
          <p:cNvSpPr/>
          <p:nvPr/>
        </p:nvSpPr>
        <p:spPr>
          <a:xfrm>
            <a:off x="381000" y="2245504"/>
            <a:ext cx="11506200" cy="179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xmlns="" id="{39A39708-51CA-42FE-B76D-F57242CDFFCD}"/>
              </a:ext>
            </a:extLst>
          </p:cNvPr>
          <p:cNvSpPr/>
          <p:nvPr/>
        </p:nvSpPr>
        <p:spPr>
          <a:xfrm>
            <a:off x="380999" y="4207904"/>
            <a:ext cx="11506199" cy="179447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2E4F1336-1C1F-438B-946F-A941138A1EA9}"/>
              </a:ext>
            </a:extLst>
          </p:cNvPr>
          <p:cNvSpPr txBox="1"/>
          <p:nvPr/>
        </p:nvSpPr>
        <p:spPr>
          <a:xfrm>
            <a:off x="845051" y="2678401"/>
            <a:ext cx="1822537" cy="1068730"/>
          </a:xfrm>
          <a:prstGeom prst="rect">
            <a:avLst/>
          </a:prstGeom>
          <a:noFill/>
        </p:spPr>
        <p:txBody>
          <a:bodyPr wrap="square" lIns="71997" tIns="71997" rIns="71997" bIns="71997" rtlCol="0" anchor="t" anchorCtr="0">
            <a:spAutoFit/>
          </a:bodyPr>
          <a:lstStyle/>
          <a:p>
            <a:pPr algn="ctr">
              <a:spcBef>
                <a:spcPts val="200"/>
              </a:spcBef>
              <a:spcAft>
                <a:spcPts val="200"/>
              </a:spcAft>
            </a:pPr>
            <a:r>
              <a:rPr lang="en-US" sz="1500" dirty="0">
                <a:latin typeface="+mj-lt"/>
              </a:rPr>
              <a:t>Stakeholder pensions               (charges cap)  2001</a:t>
            </a:r>
          </a:p>
        </p:txBody>
      </p:sp>
      <p:sp>
        <p:nvSpPr>
          <p:cNvPr id="14" name="TextBox 13">
            <a:extLst>
              <a:ext uri="{FF2B5EF4-FFF2-40B4-BE49-F238E27FC236}">
                <a16:creationId xmlns:a16="http://schemas.microsoft.com/office/drawing/2014/main" xmlns="" id="{1DCA3B65-76E7-4A1D-9ABB-F18637505F8E}"/>
              </a:ext>
            </a:extLst>
          </p:cNvPr>
          <p:cNvSpPr txBox="1"/>
          <p:nvPr/>
        </p:nvSpPr>
        <p:spPr>
          <a:xfrm>
            <a:off x="381000" y="4489428"/>
            <a:ext cx="1635485" cy="837897"/>
          </a:xfrm>
          <a:prstGeom prst="rect">
            <a:avLst/>
          </a:prstGeom>
          <a:noFill/>
        </p:spPr>
        <p:txBody>
          <a:bodyPr wrap="square" lIns="71997" tIns="71997" rIns="71997" bIns="71997" rtlCol="0" anchor="t" anchorCtr="0">
            <a:spAutoFit/>
          </a:bodyPr>
          <a:lstStyle/>
          <a:p>
            <a:pPr algn="ctr">
              <a:spcBef>
                <a:spcPts val="200"/>
              </a:spcBef>
              <a:spcAft>
                <a:spcPts val="200"/>
              </a:spcAft>
            </a:pPr>
            <a:r>
              <a:rPr lang="en-US" sz="1500" dirty="0">
                <a:latin typeface="+mj-lt"/>
              </a:rPr>
              <a:t>1980 / 90s              Pensions mis-selling</a:t>
            </a:r>
          </a:p>
        </p:txBody>
      </p:sp>
      <p:sp>
        <p:nvSpPr>
          <p:cNvPr id="15" name="TextBox 14">
            <a:extLst>
              <a:ext uri="{FF2B5EF4-FFF2-40B4-BE49-F238E27FC236}">
                <a16:creationId xmlns:a16="http://schemas.microsoft.com/office/drawing/2014/main" xmlns="" id="{805C3884-FDFA-4156-8CB7-99584DD77A2D}"/>
              </a:ext>
            </a:extLst>
          </p:cNvPr>
          <p:cNvSpPr txBox="1"/>
          <p:nvPr/>
        </p:nvSpPr>
        <p:spPr>
          <a:xfrm>
            <a:off x="1969895" y="4495018"/>
            <a:ext cx="1500614" cy="607065"/>
          </a:xfrm>
          <a:prstGeom prst="rect">
            <a:avLst/>
          </a:prstGeom>
          <a:noFill/>
        </p:spPr>
        <p:txBody>
          <a:bodyPr wrap="square" lIns="71997" tIns="71997" rIns="71997" bIns="71997" rtlCol="0" anchor="t" anchorCtr="0">
            <a:spAutoFit/>
          </a:bodyPr>
          <a:lstStyle/>
          <a:p>
            <a:pPr algn="ctr">
              <a:spcBef>
                <a:spcPts val="200"/>
              </a:spcBef>
              <a:spcAft>
                <a:spcPts val="200"/>
              </a:spcAft>
            </a:pPr>
            <a:r>
              <a:rPr lang="en-US" sz="1500" dirty="0">
                <a:latin typeface="+mj-lt"/>
              </a:rPr>
              <a:t>1990s / 2000s         PPI </a:t>
            </a:r>
            <a:r>
              <a:rPr lang="en-US" sz="1500" dirty="0" err="1">
                <a:latin typeface="+mj-lt"/>
              </a:rPr>
              <a:t>misselling</a:t>
            </a:r>
            <a:endParaRPr lang="en-US" sz="1500" dirty="0">
              <a:latin typeface="+mj-lt"/>
            </a:endParaRPr>
          </a:p>
        </p:txBody>
      </p:sp>
      <p:sp>
        <p:nvSpPr>
          <p:cNvPr id="16" name="TextBox 15">
            <a:extLst>
              <a:ext uri="{FF2B5EF4-FFF2-40B4-BE49-F238E27FC236}">
                <a16:creationId xmlns:a16="http://schemas.microsoft.com/office/drawing/2014/main" xmlns="" id="{6D37BD56-992A-4C94-B603-8ED09836F858}"/>
              </a:ext>
            </a:extLst>
          </p:cNvPr>
          <p:cNvSpPr txBox="1"/>
          <p:nvPr/>
        </p:nvSpPr>
        <p:spPr>
          <a:xfrm>
            <a:off x="2559240" y="2865951"/>
            <a:ext cx="1822538" cy="837897"/>
          </a:xfrm>
          <a:prstGeom prst="rect">
            <a:avLst/>
          </a:prstGeom>
          <a:noFill/>
        </p:spPr>
        <p:txBody>
          <a:bodyPr wrap="square" lIns="71997" tIns="71997" rIns="71997" bIns="71997" rtlCol="0" anchor="t" anchorCtr="0">
            <a:spAutoFit/>
          </a:bodyPr>
          <a:lstStyle/>
          <a:p>
            <a:pPr algn="ctr">
              <a:spcBef>
                <a:spcPts val="200"/>
              </a:spcBef>
              <a:spcAft>
                <a:spcPts val="200"/>
              </a:spcAft>
            </a:pPr>
            <a:r>
              <a:rPr lang="en-US" sz="1500" dirty="0">
                <a:latin typeface="+mj-lt"/>
              </a:rPr>
              <a:t>Treating Customers Fairly (TCF)              2006</a:t>
            </a:r>
          </a:p>
        </p:txBody>
      </p:sp>
      <p:sp>
        <p:nvSpPr>
          <p:cNvPr id="17" name="TextBox 16">
            <a:extLst>
              <a:ext uri="{FF2B5EF4-FFF2-40B4-BE49-F238E27FC236}">
                <a16:creationId xmlns:a16="http://schemas.microsoft.com/office/drawing/2014/main" xmlns="" id="{D76F2066-87AA-4711-A681-1C88E2A811B7}"/>
              </a:ext>
            </a:extLst>
          </p:cNvPr>
          <p:cNvSpPr txBox="1"/>
          <p:nvPr/>
        </p:nvSpPr>
        <p:spPr>
          <a:xfrm>
            <a:off x="3349550" y="4453327"/>
            <a:ext cx="2032701" cy="837897"/>
          </a:xfrm>
          <a:prstGeom prst="rect">
            <a:avLst/>
          </a:prstGeom>
          <a:noFill/>
        </p:spPr>
        <p:txBody>
          <a:bodyPr wrap="square" lIns="71997" tIns="71997" rIns="71997" bIns="71997" rtlCol="0" anchor="t" anchorCtr="0">
            <a:spAutoFit/>
          </a:bodyPr>
          <a:lstStyle/>
          <a:p>
            <a:pPr algn="ctr">
              <a:spcBef>
                <a:spcPts val="200"/>
              </a:spcBef>
              <a:spcAft>
                <a:spcPts val="200"/>
              </a:spcAft>
            </a:pPr>
            <a:r>
              <a:rPr lang="en-US" sz="1500" dirty="0">
                <a:latin typeface="+mj-lt"/>
              </a:rPr>
              <a:t>2000s                Pension switching scandal</a:t>
            </a:r>
          </a:p>
        </p:txBody>
      </p:sp>
      <p:sp>
        <p:nvSpPr>
          <p:cNvPr id="18" name="TextBox 17">
            <a:extLst>
              <a:ext uri="{FF2B5EF4-FFF2-40B4-BE49-F238E27FC236}">
                <a16:creationId xmlns:a16="http://schemas.microsoft.com/office/drawing/2014/main" xmlns="" id="{FC649291-9A73-4364-BF29-956D6662E8C0}"/>
              </a:ext>
            </a:extLst>
          </p:cNvPr>
          <p:cNvSpPr txBox="1"/>
          <p:nvPr/>
        </p:nvSpPr>
        <p:spPr>
          <a:xfrm>
            <a:off x="8839200" y="4481787"/>
            <a:ext cx="1563954" cy="837897"/>
          </a:xfrm>
          <a:prstGeom prst="rect">
            <a:avLst/>
          </a:prstGeom>
          <a:noFill/>
        </p:spPr>
        <p:txBody>
          <a:bodyPr wrap="square" lIns="71997" tIns="71997" rIns="71997" bIns="71997" rtlCol="0" anchor="t" anchorCtr="0">
            <a:spAutoFit/>
          </a:bodyPr>
          <a:lstStyle/>
          <a:p>
            <a:pPr algn="ctr">
              <a:spcBef>
                <a:spcPts val="200"/>
              </a:spcBef>
              <a:spcAft>
                <a:spcPts val="200"/>
              </a:spcAft>
            </a:pPr>
            <a:r>
              <a:rPr lang="en-US" sz="1500" dirty="0">
                <a:latin typeface="+mj-lt"/>
              </a:rPr>
              <a:t>2008 - 2018                     Long bull market in equities </a:t>
            </a:r>
          </a:p>
        </p:txBody>
      </p:sp>
      <p:sp>
        <p:nvSpPr>
          <p:cNvPr id="19" name="TextBox 18">
            <a:extLst>
              <a:ext uri="{FF2B5EF4-FFF2-40B4-BE49-F238E27FC236}">
                <a16:creationId xmlns:a16="http://schemas.microsoft.com/office/drawing/2014/main" xmlns="" id="{2C357BC9-30B3-43F0-BE1D-0E59B586001A}"/>
              </a:ext>
            </a:extLst>
          </p:cNvPr>
          <p:cNvSpPr txBox="1"/>
          <p:nvPr/>
        </p:nvSpPr>
        <p:spPr>
          <a:xfrm>
            <a:off x="4665207" y="4956047"/>
            <a:ext cx="2069449" cy="1015659"/>
          </a:xfrm>
          <a:prstGeom prst="rect">
            <a:avLst/>
          </a:prstGeom>
          <a:noFill/>
        </p:spPr>
        <p:txBody>
          <a:bodyPr wrap="square" lIns="91436" tIns="45718" rIns="91436" bIns="45718" rtlCol="0">
            <a:spAutoFit/>
          </a:bodyPr>
          <a:lstStyle/>
          <a:p>
            <a:pPr algn="ctr"/>
            <a:r>
              <a:rPr lang="en-GB" sz="1500" dirty="0">
                <a:latin typeface="+mj-lt"/>
              </a:rPr>
              <a:t>2007 / 2008            Global financial crisis – equity market crash &amp; falling interest rates </a:t>
            </a:r>
          </a:p>
        </p:txBody>
      </p:sp>
      <p:cxnSp>
        <p:nvCxnSpPr>
          <p:cNvPr id="20" name="Straight Arrow Connector 19">
            <a:extLst>
              <a:ext uri="{FF2B5EF4-FFF2-40B4-BE49-F238E27FC236}">
                <a16:creationId xmlns:a16="http://schemas.microsoft.com/office/drawing/2014/main" xmlns="" id="{77876A1F-4E0B-4002-977B-B55A679877CD}"/>
              </a:ext>
            </a:extLst>
          </p:cNvPr>
          <p:cNvCxnSpPr>
            <a:cxnSpLocks/>
          </p:cNvCxnSpPr>
          <p:nvPr/>
        </p:nvCxnSpPr>
        <p:spPr>
          <a:xfrm>
            <a:off x="257882" y="4118279"/>
            <a:ext cx="11734093" cy="0"/>
          </a:xfrm>
          <a:prstGeom prst="straightConnector1">
            <a:avLst/>
          </a:prstGeom>
          <a:ln w="57150">
            <a:solidFill>
              <a:srgbClr val="113458"/>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4C99F3BB-A7C8-428B-A99E-F94BE0F45711}"/>
              </a:ext>
            </a:extLst>
          </p:cNvPr>
          <p:cNvCxnSpPr/>
          <p:nvPr/>
        </p:nvCxnSpPr>
        <p:spPr>
          <a:xfrm flipV="1">
            <a:off x="2733431" y="4200263"/>
            <a:ext cx="0" cy="28152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EF7C8316-D751-42E4-A1FB-06C351A95FA8}"/>
              </a:ext>
            </a:extLst>
          </p:cNvPr>
          <p:cNvCxnSpPr/>
          <p:nvPr/>
        </p:nvCxnSpPr>
        <p:spPr>
          <a:xfrm flipV="1">
            <a:off x="4309497" y="4202283"/>
            <a:ext cx="0" cy="28152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FD1CB11B-B52D-476E-ABBD-B3B9DF7B2FDF}"/>
              </a:ext>
            </a:extLst>
          </p:cNvPr>
          <p:cNvCxnSpPr>
            <a:cxnSpLocks/>
          </p:cNvCxnSpPr>
          <p:nvPr/>
        </p:nvCxnSpPr>
        <p:spPr>
          <a:xfrm flipV="1">
            <a:off x="5670058" y="4201396"/>
            <a:ext cx="0" cy="720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687F63CA-8FBC-408A-AF70-885CBC31642C}"/>
              </a:ext>
            </a:extLst>
          </p:cNvPr>
          <p:cNvCxnSpPr/>
          <p:nvPr/>
        </p:nvCxnSpPr>
        <p:spPr>
          <a:xfrm flipV="1">
            <a:off x="9601200" y="4226648"/>
            <a:ext cx="0" cy="28152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4287214A-A2CC-45FF-8600-8AB24729A3CA}"/>
              </a:ext>
            </a:extLst>
          </p:cNvPr>
          <p:cNvCxnSpPr>
            <a:cxnSpLocks/>
          </p:cNvCxnSpPr>
          <p:nvPr/>
        </p:nvCxnSpPr>
        <p:spPr>
          <a:xfrm>
            <a:off x="1674849" y="3743598"/>
            <a:ext cx="0" cy="28152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60CF0F0-CCEF-4FA9-8A3F-4043FB3B5354}"/>
              </a:ext>
            </a:extLst>
          </p:cNvPr>
          <p:cNvCxnSpPr>
            <a:cxnSpLocks/>
          </p:cNvCxnSpPr>
          <p:nvPr/>
        </p:nvCxnSpPr>
        <p:spPr>
          <a:xfrm>
            <a:off x="3505652" y="3737234"/>
            <a:ext cx="0" cy="28152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BCD39F59-7F93-415C-BE42-147FE27D8C06}"/>
              </a:ext>
            </a:extLst>
          </p:cNvPr>
          <p:cNvSpPr txBox="1"/>
          <p:nvPr/>
        </p:nvSpPr>
        <p:spPr>
          <a:xfrm>
            <a:off x="4822122" y="2865951"/>
            <a:ext cx="1822538" cy="837897"/>
          </a:xfrm>
          <a:prstGeom prst="rect">
            <a:avLst/>
          </a:prstGeom>
          <a:noFill/>
        </p:spPr>
        <p:txBody>
          <a:bodyPr wrap="square" lIns="71997" tIns="71997" rIns="71997" bIns="71997" rtlCol="0" anchor="t" anchorCtr="0">
            <a:spAutoFit/>
          </a:bodyPr>
          <a:lstStyle/>
          <a:p>
            <a:pPr algn="ctr">
              <a:spcBef>
                <a:spcPts val="200"/>
              </a:spcBef>
              <a:spcAft>
                <a:spcPts val="200"/>
              </a:spcAft>
            </a:pPr>
            <a:r>
              <a:rPr lang="en-US" sz="1500" dirty="0">
                <a:latin typeface="+mj-lt"/>
              </a:rPr>
              <a:t>Retail Distribution Review (RDR)              2012</a:t>
            </a:r>
          </a:p>
        </p:txBody>
      </p:sp>
      <p:cxnSp>
        <p:nvCxnSpPr>
          <p:cNvPr id="28" name="Straight Arrow Connector 27">
            <a:extLst>
              <a:ext uri="{FF2B5EF4-FFF2-40B4-BE49-F238E27FC236}">
                <a16:creationId xmlns:a16="http://schemas.microsoft.com/office/drawing/2014/main" xmlns="" id="{F4480EFB-509E-4CB1-A0D2-EB07FE5DE05C}"/>
              </a:ext>
            </a:extLst>
          </p:cNvPr>
          <p:cNvCxnSpPr>
            <a:cxnSpLocks/>
          </p:cNvCxnSpPr>
          <p:nvPr/>
        </p:nvCxnSpPr>
        <p:spPr>
          <a:xfrm>
            <a:off x="5768534" y="3737234"/>
            <a:ext cx="0" cy="28152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7C3AD10B-7ACC-4CFA-8EF4-2761CC2F4A26}"/>
              </a:ext>
            </a:extLst>
          </p:cNvPr>
          <p:cNvCxnSpPr/>
          <p:nvPr/>
        </p:nvCxnSpPr>
        <p:spPr>
          <a:xfrm flipV="1">
            <a:off x="1120730" y="4214613"/>
            <a:ext cx="0" cy="28152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0AD193DE-D58D-49B0-B6B6-D79EBE60F368}"/>
              </a:ext>
            </a:extLst>
          </p:cNvPr>
          <p:cNvSpPr txBox="1"/>
          <p:nvPr/>
        </p:nvSpPr>
        <p:spPr>
          <a:xfrm>
            <a:off x="6426984" y="2207528"/>
            <a:ext cx="1822538" cy="1350858"/>
          </a:xfrm>
          <a:prstGeom prst="rect">
            <a:avLst/>
          </a:prstGeom>
          <a:noFill/>
        </p:spPr>
        <p:txBody>
          <a:bodyPr wrap="square" lIns="71997" tIns="71997" rIns="71997" bIns="71997" rtlCol="0" anchor="t" anchorCtr="0">
            <a:spAutoFit/>
          </a:bodyPr>
          <a:lstStyle/>
          <a:p>
            <a:pPr algn="ctr">
              <a:spcBef>
                <a:spcPts val="200"/>
              </a:spcBef>
              <a:spcAft>
                <a:spcPts val="200"/>
              </a:spcAft>
            </a:pPr>
            <a:r>
              <a:rPr lang="en-US" sz="1500" dirty="0">
                <a:latin typeface="+mj-lt"/>
              </a:rPr>
              <a:t>Fair value &amp; governance of workplace pension funds</a:t>
            </a:r>
          </a:p>
          <a:p>
            <a:pPr algn="ctr">
              <a:spcBef>
                <a:spcPts val="200"/>
              </a:spcBef>
              <a:spcAft>
                <a:spcPts val="200"/>
              </a:spcAft>
            </a:pPr>
            <a:r>
              <a:rPr lang="en-US" sz="1500" dirty="0">
                <a:latin typeface="+mj-lt"/>
              </a:rPr>
              <a:t>2015</a:t>
            </a:r>
          </a:p>
        </p:txBody>
      </p:sp>
      <p:cxnSp>
        <p:nvCxnSpPr>
          <p:cNvPr id="31" name="Straight Arrow Connector 30">
            <a:extLst>
              <a:ext uri="{FF2B5EF4-FFF2-40B4-BE49-F238E27FC236}">
                <a16:creationId xmlns:a16="http://schemas.microsoft.com/office/drawing/2014/main" xmlns="" id="{CCDF5057-D997-47AB-A03A-4CDFA75CCEC6}"/>
              </a:ext>
            </a:extLst>
          </p:cNvPr>
          <p:cNvCxnSpPr>
            <a:cxnSpLocks/>
          </p:cNvCxnSpPr>
          <p:nvPr/>
        </p:nvCxnSpPr>
        <p:spPr>
          <a:xfrm>
            <a:off x="7335759" y="3521956"/>
            <a:ext cx="0" cy="504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BC9705EE-E297-4A73-8F7A-197761B168C1}"/>
              </a:ext>
            </a:extLst>
          </p:cNvPr>
          <p:cNvSpPr txBox="1"/>
          <p:nvPr/>
        </p:nvSpPr>
        <p:spPr>
          <a:xfrm>
            <a:off x="8026859" y="2700759"/>
            <a:ext cx="1822538" cy="1068730"/>
          </a:xfrm>
          <a:prstGeom prst="rect">
            <a:avLst/>
          </a:prstGeom>
          <a:noFill/>
        </p:spPr>
        <p:txBody>
          <a:bodyPr wrap="square" lIns="71997" tIns="71997" rIns="71997" bIns="71997" rtlCol="0" anchor="t" anchorCtr="0">
            <a:spAutoFit/>
          </a:bodyPr>
          <a:lstStyle/>
          <a:p>
            <a:pPr algn="ctr">
              <a:spcBef>
                <a:spcPts val="200"/>
              </a:spcBef>
              <a:spcAft>
                <a:spcPts val="200"/>
              </a:spcAft>
            </a:pPr>
            <a:r>
              <a:rPr lang="en-US" sz="1500" dirty="0">
                <a:latin typeface="+mj-lt"/>
              </a:rPr>
              <a:t>Fair treatment of longstanding customers             2016</a:t>
            </a:r>
          </a:p>
        </p:txBody>
      </p:sp>
      <p:cxnSp>
        <p:nvCxnSpPr>
          <p:cNvPr id="33" name="Straight Arrow Connector 32">
            <a:extLst>
              <a:ext uri="{FF2B5EF4-FFF2-40B4-BE49-F238E27FC236}">
                <a16:creationId xmlns:a16="http://schemas.microsoft.com/office/drawing/2014/main" xmlns="" id="{33C86DDC-5C2C-465E-87B7-6840F7D28084}"/>
              </a:ext>
            </a:extLst>
          </p:cNvPr>
          <p:cNvCxnSpPr>
            <a:cxnSpLocks/>
          </p:cNvCxnSpPr>
          <p:nvPr/>
        </p:nvCxnSpPr>
        <p:spPr>
          <a:xfrm>
            <a:off x="8973271" y="3713516"/>
            <a:ext cx="0" cy="28152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2224F2DC-DA3D-4E7A-B6FC-326DBCC4955F}"/>
              </a:ext>
            </a:extLst>
          </p:cNvPr>
          <p:cNvSpPr txBox="1"/>
          <p:nvPr/>
        </p:nvSpPr>
        <p:spPr>
          <a:xfrm>
            <a:off x="9372600" y="2210103"/>
            <a:ext cx="1822538" cy="837897"/>
          </a:xfrm>
          <a:prstGeom prst="rect">
            <a:avLst/>
          </a:prstGeom>
          <a:noFill/>
        </p:spPr>
        <p:txBody>
          <a:bodyPr wrap="square" lIns="71997" tIns="71997" rIns="71997" bIns="71997" rtlCol="0" anchor="t" anchorCtr="0">
            <a:spAutoFit/>
          </a:bodyPr>
          <a:lstStyle/>
          <a:p>
            <a:pPr algn="ctr">
              <a:spcBef>
                <a:spcPts val="200"/>
              </a:spcBef>
              <a:spcAft>
                <a:spcPts val="200"/>
              </a:spcAft>
            </a:pPr>
            <a:r>
              <a:rPr lang="en-US" sz="1500" dirty="0">
                <a:latin typeface="+mj-lt"/>
              </a:rPr>
              <a:t>Asset Management Market Study     2018</a:t>
            </a:r>
          </a:p>
        </p:txBody>
      </p:sp>
      <p:cxnSp>
        <p:nvCxnSpPr>
          <p:cNvPr id="35" name="Straight Arrow Connector 34">
            <a:extLst>
              <a:ext uri="{FF2B5EF4-FFF2-40B4-BE49-F238E27FC236}">
                <a16:creationId xmlns:a16="http://schemas.microsoft.com/office/drawing/2014/main" xmlns="" id="{56E12FF6-6050-40B6-AA8B-48806326D7CD}"/>
              </a:ext>
            </a:extLst>
          </p:cNvPr>
          <p:cNvCxnSpPr>
            <a:cxnSpLocks/>
          </p:cNvCxnSpPr>
          <p:nvPr/>
        </p:nvCxnSpPr>
        <p:spPr>
          <a:xfrm>
            <a:off x="10210800" y="3121276"/>
            <a:ext cx="0" cy="900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2397EE13-2E80-4605-A617-1FB1B7014367}"/>
              </a:ext>
            </a:extLst>
          </p:cNvPr>
          <p:cNvSpPr txBox="1"/>
          <p:nvPr/>
        </p:nvSpPr>
        <p:spPr>
          <a:xfrm>
            <a:off x="468786" y="2307253"/>
            <a:ext cx="1723549" cy="369332"/>
          </a:xfrm>
          <a:prstGeom prst="rect">
            <a:avLst/>
          </a:prstGeom>
          <a:solidFill>
            <a:srgbClr val="1C5C88"/>
          </a:solidFill>
        </p:spPr>
        <p:txBody>
          <a:bodyPr wrap="square" rtlCol="0">
            <a:spAutoFit/>
          </a:bodyPr>
          <a:lstStyle/>
          <a:p>
            <a:pPr algn="ctr"/>
            <a:r>
              <a:rPr lang="en-GB" b="1" dirty="0">
                <a:solidFill>
                  <a:schemeClr val="bg1"/>
                </a:solidFill>
                <a:latin typeface="+mj-lt"/>
              </a:rPr>
              <a:t>Regulation</a:t>
            </a:r>
          </a:p>
        </p:txBody>
      </p:sp>
      <p:sp>
        <p:nvSpPr>
          <p:cNvPr id="37" name="TextBox 36">
            <a:extLst>
              <a:ext uri="{FF2B5EF4-FFF2-40B4-BE49-F238E27FC236}">
                <a16:creationId xmlns:a16="http://schemas.microsoft.com/office/drawing/2014/main" xmlns="" id="{B971977A-C1AB-47AE-B711-F365CCC67E0B}"/>
              </a:ext>
            </a:extLst>
          </p:cNvPr>
          <p:cNvSpPr txBox="1"/>
          <p:nvPr/>
        </p:nvSpPr>
        <p:spPr>
          <a:xfrm>
            <a:off x="468787" y="5540574"/>
            <a:ext cx="1723549" cy="369332"/>
          </a:xfrm>
          <a:prstGeom prst="rect">
            <a:avLst/>
          </a:prstGeom>
          <a:solidFill>
            <a:schemeClr val="accent1">
              <a:lumMod val="50000"/>
            </a:schemeClr>
          </a:solidFill>
        </p:spPr>
        <p:txBody>
          <a:bodyPr wrap="none" rtlCol="0">
            <a:spAutoFit/>
          </a:bodyPr>
          <a:lstStyle/>
          <a:p>
            <a:pPr algn="ctr"/>
            <a:r>
              <a:rPr lang="en-GB" b="1" dirty="0">
                <a:solidFill>
                  <a:schemeClr val="bg1"/>
                </a:solidFill>
                <a:latin typeface="+mj-lt"/>
              </a:rPr>
              <a:t>Market events</a:t>
            </a:r>
          </a:p>
        </p:txBody>
      </p:sp>
      <p:sp>
        <p:nvSpPr>
          <p:cNvPr id="38" name="Arrow: Right 37">
            <a:extLst>
              <a:ext uri="{FF2B5EF4-FFF2-40B4-BE49-F238E27FC236}">
                <a16:creationId xmlns:a16="http://schemas.microsoft.com/office/drawing/2014/main" xmlns="" id="{F43A3B72-661A-4803-97E1-B57A3C9FA1F0}"/>
              </a:ext>
            </a:extLst>
          </p:cNvPr>
          <p:cNvSpPr/>
          <p:nvPr/>
        </p:nvSpPr>
        <p:spPr>
          <a:xfrm>
            <a:off x="381000" y="1400111"/>
            <a:ext cx="11506200" cy="723413"/>
          </a:xfrm>
          <a:prstGeom prst="rightArrow">
            <a:avLst/>
          </a:prstGeom>
          <a:solidFill>
            <a:srgbClr val="1C5C88"/>
          </a:solidFill>
          <a:ln>
            <a:solidFill>
              <a:srgbClr val="B0A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mj-lt"/>
              </a:rPr>
              <a:t>Increasing focus on client outcomes, charges and value-for-money</a:t>
            </a:r>
          </a:p>
        </p:txBody>
      </p:sp>
      <p:sp>
        <p:nvSpPr>
          <p:cNvPr id="39" name="TextBox 38">
            <a:extLst>
              <a:ext uri="{FF2B5EF4-FFF2-40B4-BE49-F238E27FC236}">
                <a16:creationId xmlns:a16="http://schemas.microsoft.com/office/drawing/2014/main" xmlns="" id="{BA9B453D-E025-4303-8BED-A63FC27BFD09}"/>
              </a:ext>
            </a:extLst>
          </p:cNvPr>
          <p:cNvSpPr txBox="1"/>
          <p:nvPr/>
        </p:nvSpPr>
        <p:spPr>
          <a:xfrm>
            <a:off x="10399446" y="4513209"/>
            <a:ext cx="1563954" cy="1094378"/>
          </a:xfrm>
          <a:prstGeom prst="rect">
            <a:avLst/>
          </a:prstGeom>
          <a:noFill/>
        </p:spPr>
        <p:txBody>
          <a:bodyPr wrap="square" lIns="71997" tIns="71997" rIns="71997" bIns="71997" rtlCol="0" anchor="t" anchorCtr="0">
            <a:spAutoFit/>
          </a:bodyPr>
          <a:lstStyle/>
          <a:p>
            <a:pPr algn="ctr">
              <a:spcBef>
                <a:spcPts val="200"/>
              </a:spcBef>
            </a:pPr>
            <a:r>
              <a:rPr lang="en-US" sz="1500" dirty="0">
                <a:latin typeface="+mj-lt"/>
              </a:rPr>
              <a:t>2020</a:t>
            </a:r>
          </a:p>
          <a:p>
            <a:pPr algn="ctr">
              <a:spcBef>
                <a:spcPts val="200"/>
              </a:spcBef>
              <a:spcAft>
                <a:spcPts val="200"/>
              </a:spcAft>
            </a:pPr>
            <a:r>
              <a:rPr lang="en-US" sz="1500" dirty="0">
                <a:latin typeface="+mj-lt"/>
              </a:rPr>
              <a:t>Covid-19 impact on financial markets</a:t>
            </a:r>
          </a:p>
        </p:txBody>
      </p:sp>
      <p:cxnSp>
        <p:nvCxnSpPr>
          <p:cNvPr id="40" name="Straight Arrow Connector 39">
            <a:extLst>
              <a:ext uri="{FF2B5EF4-FFF2-40B4-BE49-F238E27FC236}">
                <a16:creationId xmlns:a16="http://schemas.microsoft.com/office/drawing/2014/main" xmlns="" id="{BA1DBC2C-40C9-44C8-810B-11F014CF92F8}"/>
              </a:ext>
            </a:extLst>
          </p:cNvPr>
          <p:cNvCxnSpPr>
            <a:cxnSpLocks/>
          </p:cNvCxnSpPr>
          <p:nvPr/>
        </p:nvCxnSpPr>
        <p:spPr>
          <a:xfrm flipV="1">
            <a:off x="11125200" y="4239020"/>
            <a:ext cx="0" cy="28152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84ABDF78-6136-4967-AC1A-015002548368}"/>
              </a:ext>
            </a:extLst>
          </p:cNvPr>
          <p:cNvSpPr txBox="1"/>
          <p:nvPr/>
        </p:nvSpPr>
        <p:spPr>
          <a:xfrm>
            <a:off x="10410212" y="2696503"/>
            <a:ext cx="1822538" cy="1068730"/>
          </a:xfrm>
          <a:prstGeom prst="rect">
            <a:avLst/>
          </a:prstGeom>
          <a:noFill/>
        </p:spPr>
        <p:txBody>
          <a:bodyPr wrap="square" lIns="71997" tIns="71997" rIns="71997" bIns="71997" rtlCol="0" anchor="t" anchorCtr="0">
            <a:spAutoFit/>
          </a:bodyPr>
          <a:lstStyle/>
          <a:p>
            <a:pPr algn="ctr">
              <a:spcBef>
                <a:spcPts val="200"/>
              </a:spcBef>
              <a:spcAft>
                <a:spcPts val="200"/>
              </a:spcAft>
            </a:pPr>
            <a:r>
              <a:rPr lang="en-US" sz="1500" dirty="0">
                <a:latin typeface="+mj-lt"/>
              </a:rPr>
              <a:t>First value assessments published          2020</a:t>
            </a:r>
          </a:p>
        </p:txBody>
      </p:sp>
      <p:cxnSp>
        <p:nvCxnSpPr>
          <p:cNvPr id="42" name="Straight Arrow Connector 41">
            <a:extLst>
              <a:ext uri="{FF2B5EF4-FFF2-40B4-BE49-F238E27FC236}">
                <a16:creationId xmlns:a16="http://schemas.microsoft.com/office/drawing/2014/main" xmlns="" id="{79860802-FE53-4C02-A9B0-0DC1D2E7F105}"/>
              </a:ext>
            </a:extLst>
          </p:cNvPr>
          <p:cNvCxnSpPr>
            <a:cxnSpLocks/>
          </p:cNvCxnSpPr>
          <p:nvPr/>
        </p:nvCxnSpPr>
        <p:spPr>
          <a:xfrm>
            <a:off x="11356624" y="3709260"/>
            <a:ext cx="0" cy="28152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Cloud 6">
            <a:extLst>
              <a:ext uri="{FF2B5EF4-FFF2-40B4-BE49-F238E27FC236}">
                <a16:creationId xmlns:a16="http://schemas.microsoft.com/office/drawing/2014/main" xmlns="" id="{8C1E2D75-2AFA-4F22-8B49-C40625A96816}"/>
              </a:ext>
            </a:extLst>
          </p:cNvPr>
          <p:cNvSpPr/>
          <p:nvPr/>
        </p:nvSpPr>
        <p:spPr bwMode="auto">
          <a:xfrm>
            <a:off x="10410212" y="5607587"/>
            <a:ext cx="1476985" cy="78972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rPr>
              <a:t>Bad timing?</a:t>
            </a:r>
          </a:p>
        </p:txBody>
      </p:sp>
    </p:spTree>
    <p:extLst>
      <p:ext uri="{BB962C8B-B14F-4D97-AF65-F5344CB8AC3E}">
        <p14:creationId xmlns:p14="http://schemas.microsoft.com/office/powerpoint/2010/main" val="427544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7" grpId="0"/>
      <p:bldP spid="30" grpId="0"/>
      <p:bldP spid="32" grpId="0"/>
      <p:bldP spid="34" grpId="0"/>
      <p:bldP spid="38" grpId="0" animBg="1"/>
      <p:bldP spid="39" grpId="0"/>
      <p:bldP spid="41"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Why did the regulator focus on asset management?</a:t>
            </a:r>
            <a:endParaRPr lang="en-US" altLang="en-US" sz="3200" kern="0" dirty="0">
              <a:solidFill>
                <a:schemeClr val="tx1"/>
              </a:solidFill>
            </a:endParaRPr>
          </a:p>
        </p:txBody>
      </p:sp>
      <p:pic>
        <p:nvPicPr>
          <p:cNvPr id="3" name="Picture 2">
            <a:extLst>
              <a:ext uri="{FF2B5EF4-FFF2-40B4-BE49-F238E27FC236}">
                <a16:creationId xmlns:a16="http://schemas.microsoft.com/office/drawing/2014/main" xmlns="" id="{3C587B8F-ADA7-4831-A0C4-2DAE4762C893}"/>
              </a:ext>
            </a:extLst>
          </p:cNvPr>
          <p:cNvPicPr>
            <a:picLocks noChangeAspect="1"/>
          </p:cNvPicPr>
          <p:nvPr/>
        </p:nvPicPr>
        <p:blipFill>
          <a:blip r:embed="rId5"/>
          <a:stretch>
            <a:fillRect/>
          </a:stretch>
        </p:blipFill>
        <p:spPr>
          <a:xfrm>
            <a:off x="200024" y="991753"/>
            <a:ext cx="8643937" cy="5683684"/>
          </a:xfrm>
          <a:prstGeom prst="rect">
            <a:avLst/>
          </a:prstGeom>
        </p:spPr>
      </p:pic>
      <p:sp>
        <p:nvSpPr>
          <p:cNvPr id="4" name="Arrow: Left 3">
            <a:extLst>
              <a:ext uri="{FF2B5EF4-FFF2-40B4-BE49-F238E27FC236}">
                <a16:creationId xmlns:a16="http://schemas.microsoft.com/office/drawing/2014/main" xmlns="" id="{506920C5-B334-431E-8EB3-8AC00D6A83BB}"/>
              </a:ext>
            </a:extLst>
          </p:cNvPr>
          <p:cNvSpPr/>
          <p:nvPr/>
        </p:nvSpPr>
        <p:spPr bwMode="auto">
          <a:xfrm rot="20779329">
            <a:off x="8246451" y="1537142"/>
            <a:ext cx="2677028" cy="1752600"/>
          </a:xfrm>
          <a:prstGeom prst="leftArrow">
            <a:avLst/>
          </a:prstGeom>
          <a:solidFill>
            <a:srgbClr val="E17D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lumMod val="95000"/>
                    <a:lumOff val="5000"/>
                  </a:schemeClr>
                </a:solidFill>
                <a:effectLst/>
                <a:latin typeface="Arial" pitchFamily="34" charset="0"/>
              </a:rPr>
              <a:t>Relatively high profit margin</a:t>
            </a:r>
          </a:p>
        </p:txBody>
      </p:sp>
    </p:spTree>
    <p:extLst>
      <p:ext uri="{BB962C8B-B14F-4D97-AF65-F5344CB8AC3E}">
        <p14:creationId xmlns:p14="http://schemas.microsoft.com/office/powerpoint/2010/main" val="117895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6628" y="165077"/>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xmlns="" id="{7085DC77-F5ED-470A-9699-E89F6A81A112}"/>
              </a:ext>
            </a:extLst>
          </p:cNvPr>
          <p:cNvSpPr txBox="1">
            <a:spLocks noChangeArrowheads="1"/>
          </p:cNvSpPr>
          <p:nvPr/>
        </p:nvSpPr>
        <p:spPr>
          <a:xfrm>
            <a:off x="200024" y="165077"/>
            <a:ext cx="10315575"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sz="3200" dirty="0"/>
              <a:t>Why did the regulator focus on asset management? (2)</a:t>
            </a:r>
            <a:endParaRPr lang="en-US" altLang="en-US" sz="3200" kern="0" dirty="0">
              <a:solidFill>
                <a:schemeClr val="tx1"/>
              </a:solidFill>
            </a:endParaRPr>
          </a:p>
        </p:txBody>
      </p:sp>
      <p:sp>
        <p:nvSpPr>
          <p:cNvPr id="7" name="Up-Down Arrow 4">
            <a:extLst>
              <a:ext uri="{FF2B5EF4-FFF2-40B4-BE49-F238E27FC236}">
                <a16:creationId xmlns:a16="http://schemas.microsoft.com/office/drawing/2014/main" xmlns="" id="{56F7112B-B80D-45FC-9BDC-2FEDE04987F8}"/>
              </a:ext>
            </a:extLst>
          </p:cNvPr>
          <p:cNvSpPr/>
          <p:nvPr/>
        </p:nvSpPr>
        <p:spPr bwMode="gray">
          <a:xfrm>
            <a:off x="762000" y="1042770"/>
            <a:ext cx="798296" cy="4840526"/>
          </a:xfrm>
          <a:prstGeom prst="upDownArrow">
            <a:avLst/>
          </a:prstGeom>
          <a:solidFill>
            <a:srgbClr val="1C5C88"/>
          </a:solidFill>
          <a:ln w="12700" cap="flat" cmpd="sng" algn="ctr">
            <a:noFill/>
            <a:prstDash val="solid"/>
          </a:ln>
          <a:effectLst/>
        </p:spPr>
        <p:txBody>
          <a:bodyPr vert="vert270" lIns="72000" tIns="72000" rIns="72000" bIns="72000"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a:ea typeface="+mn-ea"/>
                <a:cs typeface="+mn-cs"/>
              </a:rPr>
              <a:t>Excess Return over Benchmark % </a:t>
            </a:r>
          </a:p>
        </p:txBody>
      </p:sp>
      <p:sp>
        <p:nvSpPr>
          <p:cNvPr id="8" name="Up-Down Arrow 5">
            <a:extLst>
              <a:ext uri="{FF2B5EF4-FFF2-40B4-BE49-F238E27FC236}">
                <a16:creationId xmlns:a16="http://schemas.microsoft.com/office/drawing/2014/main" xmlns="" id="{2E326BD3-B926-4E43-8A73-2F882FA1D55A}"/>
              </a:ext>
            </a:extLst>
          </p:cNvPr>
          <p:cNvSpPr/>
          <p:nvPr/>
        </p:nvSpPr>
        <p:spPr bwMode="gray">
          <a:xfrm rot="5400000">
            <a:off x="4518829" y="3172429"/>
            <a:ext cx="665130" cy="5975761"/>
          </a:xfrm>
          <a:prstGeom prst="upDownArrow">
            <a:avLst/>
          </a:prstGeom>
          <a:solidFill>
            <a:srgbClr val="1C5C88"/>
          </a:solidFill>
          <a:ln w="12700" cap="flat" cmpd="sng" algn="ctr">
            <a:noFill/>
            <a:prstDash val="solid"/>
          </a:ln>
          <a:effectLst/>
        </p:spPr>
        <p:txBody>
          <a:bodyPr vert="vert270" lIns="72000" tIns="72000" rIns="72000" bIns="72000" rtlCol="0" anchor="ctr"/>
          <a:lstStyle/>
          <a:p>
            <a:pPr marL="0" marR="0" lvl="0" indent="0" algn="ctr" defTabSz="1043056"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solidFill>
                <a:effectLst/>
                <a:uLnTx/>
                <a:uFillTx/>
                <a:latin typeface="Arial"/>
                <a:ea typeface="+mn-ea"/>
                <a:cs typeface="+mn-cs"/>
              </a:rPr>
              <a:t>OCF % </a:t>
            </a:r>
          </a:p>
        </p:txBody>
      </p:sp>
      <p:pic>
        <p:nvPicPr>
          <p:cNvPr id="9" name="Picture 8">
            <a:extLst>
              <a:ext uri="{FF2B5EF4-FFF2-40B4-BE49-F238E27FC236}">
                <a16:creationId xmlns:a16="http://schemas.microsoft.com/office/drawing/2014/main" xmlns="" id="{AE4FF1BD-572C-47E9-A80D-569F7CCF1809}"/>
              </a:ext>
            </a:extLst>
          </p:cNvPr>
          <p:cNvPicPr>
            <a:picLocks noChangeAspect="1"/>
          </p:cNvPicPr>
          <p:nvPr/>
        </p:nvPicPr>
        <p:blipFill>
          <a:blip r:embed="rId5"/>
          <a:stretch>
            <a:fillRect/>
          </a:stretch>
        </p:blipFill>
        <p:spPr>
          <a:xfrm>
            <a:off x="1981200" y="1207974"/>
            <a:ext cx="5904656" cy="4746852"/>
          </a:xfrm>
          <a:prstGeom prst="rect">
            <a:avLst/>
          </a:prstGeom>
        </p:spPr>
      </p:pic>
      <p:sp>
        <p:nvSpPr>
          <p:cNvPr id="10" name="TextBox 9">
            <a:extLst>
              <a:ext uri="{FF2B5EF4-FFF2-40B4-BE49-F238E27FC236}">
                <a16:creationId xmlns:a16="http://schemas.microsoft.com/office/drawing/2014/main" xmlns="" id="{210E40E5-E6DD-4138-AC2B-12C2E0B287B5}"/>
              </a:ext>
            </a:extLst>
          </p:cNvPr>
          <p:cNvSpPr txBox="1"/>
          <p:nvPr/>
        </p:nvSpPr>
        <p:spPr>
          <a:xfrm>
            <a:off x="373354" y="6492875"/>
            <a:ext cx="7644978" cy="307777"/>
          </a:xfrm>
          <a:prstGeom prst="rect">
            <a:avLst/>
          </a:prstGeom>
          <a:noFill/>
        </p:spPr>
        <p:txBody>
          <a:bodyPr wrap="none" rtlCol="0">
            <a:spAutoFit/>
          </a:bodyPr>
          <a:lstStyle/>
          <a:p>
            <a:r>
              <a:rPr lang="en-GB" sz="1400" dirty="0">
                <a:latin typeface="+mj-lt"/>
              </a:rPr>
              <a:t>Source: EY – illustrative population of active and passive funds total charges vs. excess return</a:t>
            </a:r>
          </a:p>
        </p:txBody>
      </p:sp>
      <p:sp>
        <p:nvSpPr>
          <p:cNvPr id="12" name="TextBox 11">
            <a:extLst>
              <a:ext uri="{FF2B5EF4-FFF2-40B4-BE49-F238E27FC236}">
                <a16:creationId xmlns:a16="http://schemas.microsoft.com/office/drawing/2014/main" xmlns="" id="{E2C7A6F6-DF75-4B50-B10E-811D8FAB0904}"/>
              </a:ext>
            </a:extLst>
          </p:cNvPr>
          <p:cNvSpPr txBox="1"/>
          <p:nvPr/>
        </p:nvSpPr>
        <p:spPr>
          <a:xfrm>
            <a:off x="8458200" y="1676400"/>
            <a:ext cx="3429000" cy="452431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mj-lt"/>
              </a:rPr>
              <a:t>Clustering of charges (e.g. around 1%) – evidence of weak price competition?</a:t>
            </a:r>
          </a:p>
          <a:p>
            <a:endParaRPr lang="en-GB" dirty="0">
              <a:latin typeface="+mj-lt"/>
            </a:endParaRPr>
          </a:p>
          <a:p>
            <a:pPr marL="285750" indent="-285750">
              <a:buFont typeface="Arial" panose="020B0604020202020204" pitchFamily="34" charset="0"/>
              <a:buChar char="•"/>
            </a:pPr>
            <a:r>
              <a:rPr lang="en-GB" dirty="0">
                <a:latin typeface="+mj-lt"/>
              </a:rPr>
              <a:t>Questions around whether actively managed funds were delivering above-index returns (given their charges are higher than index-tracking funds)</a:t>
            </a:r>
          </a:p>
          <a:p>
            <a:pPr marL="285750" indent="-285750">
              <a:buFont typeface="Arial" panose="020B0604020202020204" pitchFamily="34" charset="0"/>
              <a:buChar char="•"/>
            </a:pPr>
            <a:endParaRPr lang="en-GB" dirty="0">
              <a:latin typeface="+mj-lt"/>
            </a:endParaRPr>
          </a:p>
          <a:p>
            <a:pPr marL="285750" indent="-285750">
              <a:buFont typeface="Arial" panose="020B0604020202020204" pitchFamily="34" charset="0"/>
              <a:buChar char="•"/>
            </a:pPr>
            <a:r>
              <a:rPr lang="en-GB" dirty="0">
                <a:latin typeface="+mj-lt"/>
              </a:rPr>
              <a:t>Examples of relatively high charges (even post Retail Distribution Review when many funds’ charges came down by c. 0.50% to 0.75%)</a:t>
            </a:r>
          </a:p>
        </p:txBody>
      </p:sp>
    </p:spTree>
    <p:extLst>
      <p:ext uri="{BB962C8B-B14F-4D97-AF65-F5344CB8AC3E}">
        <p14:creationId xmlns:p14="http://schemas.microsoft.com/office/powerpoint/2010/main" val="369527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1" y="3505343"/>
            <a:ext cx="1588491" cy="1600200"/>
          </a:xfrm>
          <a:prstGeom prst="rect">
            <a:avLst/>
          </a:prstGeom>
        </p:spPr>
      </p:pic>
      <p:sp>
        <p:nvSpPr>
          <p:cNvPr id="4" name="Rectangle 150"/>
          <p:cNvSpPr txBox="1">
            <a:spLocks noChangeArrowheads="1"/>
          </p:cNvSpPr>
          <p:nvPr/>
        </p:nvSpPr>
        <p:spPr>
          <a:xfrm>
            <a:off x="1774825" y="3597763"/>
            <a:ext cx="66833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GB" altLang="en-US" sz="2400" b="1" kern="0" dirty="0">
                <a:solidFill>
                  <a:schemeClr val="tx1"/>
                </a:solidFill>
              </a:rPr>
              <a:t>2. Value-for-money and Authorised Funds</a:t>
            </a:r>
          </a:p>
        </p:txBody>
      </p:sp>
    </p:spTree>
    <p:extLst>
      <p:ext uri="{BB962C8B-B14F-4D97-AF65-F5344CB8AC3E}">
        <p14:creationId xmlns:p14="http://schemas.microsoft.com/office/powerpoint/2010/main" val="158119861"/>
      </p:ext>
    </p:extLst>
  </p:cSld>
  <p:clrMapOvr>
    <a:masterClrMapping/>
  </p:clrMapOvr>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oring Money">
    <a:dk1>
      <a:sysClr val="windowText" lastClr="000000"/>
    </a:dk1>
    <a:lt1>
      <a:sysClr val="window" lastClr="FFFFFF"/>
    </a:lt1>
    <a:dk2>
      <a:srgbClr val="37475D"/>
    </a:dk2>
    <a:lt2>
      <a:srgbClr val="D6DDE6"/>
    </a:lt2>
    <a:accent1>
      <a:srgbClr val="37475D"/>
    </a:accent1>
    <a:accent2>
      <a:srgbClr val="0A938B"/>
    </a:accent2>
    <a:accent3>
      <a:srgbClr val="6645A4"/>
    </a:accent3>
    <a:accent4>
      <a:srgbClr val="00AEDB"/>
    </a:accent4>
    <a:accent5>
      <a:srgbClr val="FF4087"/>
    </a:accent5>
    <a:accent6>
      <a:srgbClr val="F8E282"/>
    </a:accent6>
    <a:hlink>
      <a:srgbClr val="FF4087"/>
    </a:hlink>
    <a:folHlink>
      <a:srgbClr val="FF40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9E9B239D831F4FBE5637D946597E60" ma:contentTypeVersion="13" ma:contentTypeDescription="Create a new document." ma:contentTypeScope="" ma:versionID="06c35a765ae2820c1c38a476bb286647">
  <xsd:schema xmlns:xsd="http://www.w3.org/2001/XMLSchema" xmlns:xs="http://www.w3.org/2001/XMLSchema" xmlns:p="http://schemas.microsoft.com/office/2006/metadata/properties" xmlns:ns3="cf99e18f-eaac-44d2-ba3d-018d02fd6dbf" xmlns:ns4="02856f12-8805-4aa1-9ad7-ccae3557ca2f" targetNamespace="http://schemas.microsoft.com/office/2006/metadata/properties" ma:root="true" ma:fieldsID="f683c313f9ad186736dfa707ab717636" ns3:_="" ns4:_="">
    <xsd:import namespace="cf99e18f-eaac-44d2-ba3d-018d02fd6dbf"/>
    <xsd:import namespace="02856f12-8805-4aa1-9ad7-ccae3557ca2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99e18f-eaac-44d2-ba3d-018d02fd6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856f12-8805-4aa1-9ad7-ccae3557ca2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4751CF-5F82-4756-81E3-3F50F4D87999}">
  <ds:schemaRefs>
    <ds:schemaRef ds:uri="http://schemas.microsoft.com/sharepoint/v3/contenttype/forms"/>
  </ds:schemaRefs>
</ds:datastoreItem>
</file>

<file path=customXml/itemProps2.xml><?xml version="1.0" encoding="utf-8"?>
<ds:datastoreItem xmlns:ds="http://schemas.openxmlformats.org/officeDocument/2006/customXml" ds:itemID="{771D480B-BFA6-4179-8530-253DBF1AE69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858972-A42F-4F4E-833E-18DE0D4BEC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99e18f-eaac-44d2-ba3d-018d02fd6dbf"/>
    <ds:schemaRef ds:uri="02856f12-8805-4aa1-9ad7-ccae3557ca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733</TotalTime>
  <Words>2239</Words>
  <Application>Microsoft Office PowerPoint</Application>
  <PresentationFormat>Widescreen</PresentationFormat>
  <Paragraphs>204</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Bahamas</vt:lpstr>
      <vt:lpstr>Calibri</vt:lpstr>
      <vt:lpstr>Garamond</vt:lpstr>
      <vt:lpstr>Times New Roman</vt:lpstr>
      <vt:lpstr>Verdana</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Bharat Solanki</cp:lastModifiedBy>
  <cp:revision>133</cp:revision>
  <dcterms:created xsi:type="dcterms:W3CDTF">2011-07-20T12:11:57Z</dcterms:created>
  <dcterms:modified xsi:type="dcterms:W3CDTF">2020-06-18T11:49:00Z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0x0101002D9E9B239D831F4FBE5637D946597E60</vt:lpwstr>
  </property>
</Properties>
</file>