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61" r:id="rId2"/>
    <p:sldId id="314" r:id="rId3"/>
    <p:sldId id="316" r:id="rId4"/>
    <p:sldId id="307" r:id="rId5"/>
    <p:sldId id="308" r:id="rId6"/>
    <p:sldId id="309" r:id="rId7"/>
    <p:sldId id="310" r:id="rId8"/>
    <p:sldId id="31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idhara Davangere" initials="MD" lastIdx="1" clrIdx="0">
    <p:extLst>
      <p:ext uri="{19B8F6BF-5375-455C-9EA6-DF929625EA0E}">
        <p15:presenceInfo xmlns:p15="http://schemas.microsoft.com/office/powerpoint/2012/main" userId="70f9fd261915eb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19-06-2020</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5630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366761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034013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26859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191604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87909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5959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6C9742EC-FA71-4C50-8BFD-30643A682C59}" type="datetime1">
              <a:rPr lang="en-US" smtClean="0"/>
              <a:t>6/19/2020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1250BF1-5465-4487-9321-9504D38595A9}" type="datetime1">
              <a:rPr lang="en-US" smtClean="0"/>
              <a:t>6/19/2020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4997345-A088-4875-9CF4-AD1C9B58EBA9}" type="datetime1">
              <a:rPr lang="en-US" smtClean="0"/>
              <a:t>6/19/2020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fld id="{6C94AF2E-CDCB-43D0-90FA-8579A6DB77D7}" type="datetime1">
              <a:rPr lang="en-US" smtClean="0"/>
              <a:t>6/19/2020</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77B19868-33E4-49D6-8C42-F0B9A2F149D5}" type="datetime1">
              <a:rPr lang="en-US" smtClean="0"/>
              <a:t>6/19/2020</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4FCA39E-71A5-49A9-9CE5-3A90C37F413D}" type="datetime1">
              <a:rPr lang="en-US" smtClean="0"/>
              <a:t>6/19/2020</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xmlns="" id="{EA5A1565-39A6-47C9-8195-E044208BF2DA}"/>
              </a:ext>
            </a:extLst>
          </p:cNvPr>
          <p:cNvSpPr>
            <a:spLocks noGrp="1" noChangeArrowheads="1"/>
          </p:cNvSpPr>
          <p:nvPr>
            <p:ph type="sldNum" sz="quarter" idx="12"/>
          </p:nvPr>
        </p:nvSpPr>
        <p:spPr>
          <a:xfrm>
            <a:off x="6553200" y="6248400"/>
            <a:ext cx="1905000" cy="457200"/>
          </a:xfrm>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6804E14C-0AE0-4F7E-B584-7ADB1CC0AFBC}" type="datetime1">
              <a:rPr lang="en-US" smtClean="0"/>
              <a:t>6/19/2020</a:t>
            </a:fld>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4.svg"/><Relationship Id="rId3" Type="http://schemas.openxmlformats.org/officeDocument/2006/relationships/image" Target="../media/image4.jpg"/><Relationship Id="rId7" Type="http://schemas.openxmlformats.org/officeDocument/2006/relationships/image" Target="../media/image8.sv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png"/><Relationship Id="rId15" Type="http://schemas.openxmlformats.org/officeDocument/2006/relationships/image" Target="../media/image16.svg"/><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3505343"/>
            <a:ext cx="1588491" cy="1600200"/>
          </a:xfrm>
          <a:prstGeom prst="rect">
            <a:avLst/>
          </a:prstGeom>
        </p:spPr>
      </p:pic>
      <p:sp>
        <p:nvSpPr>
          <p:cNvPr id="4" name="Rectangle 150"/>
          <p:cNvSpPr txBox="1">
            <a:spLocks noChangeArrowheads="1"/>
          </p:cNvSpPr>
          <p:nvPr/>
        </p:nvSpPr>
        <p:spPr>
          <a:xfrm>
            <a:off x="89682" y="2007433"/>
            <a:ext cx="8158089" cy="840332"/>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2600" b="1" kern="0" dirty="0">
                <a:solidFill>
                  <a:schemeClr val="bg1"/>
                </a:solidFill>
              </a:rPr>
              <a:t>19th June, 2020,1500 to 1630 (India Time) </a:t>
            </a:r>
            <a:endParaRPr lang="es-ES" altLang="en-US" sz="2600" b="1" i="1" kern="0" dirty="0">
              <a:solidFill>
                <a:schemeClr val="bg1"/>
              </a:solidFill>
            </a:endParaRPr>
          </a:p>
        </p:txBody>
      </p:sp>
      <p:sp>
        <p:nvSpPr>
          <p:cNvPr id="6" name="Rectangle 150"/>
          <p:cNvSpPr txBox="1">
            <a:spLocks noChangeArrowheads="1"/>
          </p:cNvSpPr>
          <p:nvPr/>
        </p:nvSpPr>
        <p:spPr>
          <a:xfrm>
            <a:off x="89682" y="737017"/>
            <a:ext cx="8915400" cy="1409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4200" b="1" dirty="0">
                <a:solidFill>
                  <a:schemeClr val="bg1"/>
                </a:solidFill>
                <a:latin typeface="Trebuchet MS" panose="020B0603020202020204" pitchFamily="34" charset="0"/>
              </a:rPr>
              <a:t>2</a:t>
            </a:r>
            <a:r>
              <a:rPr lang="en-US" sz="4200" b="1" baseline="30000" dirty="0">
                <a:solidFill>
                  <a:schemeClr val="bg1"/>
                </a:solidFill>
                <a:latin typeface="Trebuchet MS" panose="020B0603020202020204" pitchFamily="34" charset="0"/>
              </a:rPr>
              <a:t>nd</a:t>
            </a:r>
            <a:r>
              <a:rPr lang="en-US" sz="4200" b="1" dirty="0">
                <a:solidFill>
                  <a:schemeClr val="bg1"/>
                </a:solidFill>
                <a:latin typeface="Trebuchet MS" panose="020B0603020202020204" pitchFamily="34" charset="0"/>
              </a:rPr>
              <a:t> Webinar on </a:t>
            </a:r>
          </a:p>
          <a:p>
            <a:pPr algn="l"/>
            <a:r>
              <a:rPr lang="en-US" sz="4200" b="1" dirty="0">
                <a:solidFill>
                  <a:schemeClr val="bg1"/>
                </a:solidFill>
                <a:latin typeface="Trebuchet MS" panose="020B0603020202020204" pitchFamily="34" charset="0"/>
              </a:rPr>
              <a:t>Banking Finance &amp; Investments</a:t>
            </a:r>
          </a:p>
        </p:txBody>
      </p:sp>
      <p:sp>
        <p:nvSpPr>
          <p:cNvPr id="2" name="Slide Number Placeholder 1">
            <a:extLst>
              <a:ext uri="{FF2B5EF4-FFF2-40B4-BE49-F238E27FC236}">
                <a16:creationId xmlns:a16="http://schemas.microsoft.com/office/drawing/2014/main" xmlns="" id="{27F0E950-FDD3-470D-9EE8-8DA9AB43EE95}"/>
              </a:ext>
            </a:extLst>
          </p:cNvPr>
          <p:cNvSpPr>
            <a:spLocks noGrp="1"/>
          </p:cNvSpPr>
          <p:nvPr>
            <p:ph type="sldNum" sz="quarter" idx="12"/>
          </p:nvPr>
        </p:nvSpPr>
        <p:spPr/>
        <p:txBody>
          <a:bodyPr/>
          <a:lstStyle/>
          <a:p>
            <a:pPr>
              <a:defRPr/>
            </a:pPr>
            <a:r>
              <a:rPr lang="en-GB" dirty="0"/>
              <a:t>1</a:t>
            </a:r>
          </a:p>
        </p:txBody>
      </p:sp>
      <p:sp>
        <p:nvSpPr>
          <p:cNvPr id="5" name="TextBox 4"/>
          <p:cNvSpPr txBox="1"/>
          <p:nvPr/>
        </p:nvSpPr>
        <p:spPr>
          <a:xfrm>
            <a:off x="338783" y="3803017"/>
            <a:ext cx="6096000" cy="1384995"/>
          </a:xfrm>
          <a:prstGeom prst="rect">
            <a:avLst/>
          </a:prstGeom>
          <a:noFill/>
        </p:spPr>
        <p:txBody>
          <a:bodyPr wrap="square" rtlCol="0">
            <a:spAutoFit/>
          </a:bodyPr>
          <a:lstStyle/>
          <a:p>
            <a:r>
              <a:rPr lang="en-GB" sz="2400" b="1" dirty="0"/>
              <a:t>Assessing Value-For-Money of Investment Funds and Managing Single Factor Risks</a:t>
            </a:r>
            <a:endParaRPr lang="en-US" sz="2400" b="1" dirty="0"/>
          </a:p>
          <a:p>
            <a:endParaRPr lang="en-US" dirty="0"/>
          </a:p>
          <a:p>
            <a:endParaRPr lang="en-US" dirty="0"/>
          </a:p>
        </p:txBody>
      </p:sp>
    </p:spTree>
    <p:extLst>
      <p:ext uri="{BB962C8B-B14F-4D97-AF65-F5344CB8AC3E}">
        <p14:creationId xmlns:p14="http://schemas.microsoft.com/office/powerpoint/2010/main" val="243043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5B58B4C8-C41D-441A-B2A2-F4847387DBB4}"/>
              </a:ext>
            </a:extLst>
          </p:cNvPr>
          <p:cNvSpPr>
            <a:spLocks noGrp="1"/>
          </p:cNvSpPr>
          <p:nvPr>
            <p:ph type="sldNum" sz="quarter" idx="12"/>
          </p:nvPr>
        </p:nvSpPr>
        <p:spPr/>
        <p:txBody>
          <a:bodyPr/>
          <a:lstStyle/>
          <a:p>
            <a:pPr>
              <a:defRPr/>
            </a:pPr>
            <a:fld id="{D629C963-6CA3-4910-ACAB-89103C5891B0}" type="slidenum">
              <a:rPr lang="en-GB" smtClean="0"/>
              <a:pPr>
                <a:defRPr/>
              </a:pPr>
              <a:t>2</a:t>
            </a:fld>
            <a:endParaRPr lang="en-GB"/>
          </a:p>
        </p:txBody>
      </p:sp>
      <p:pic>
        <p:nvPicPr>
          <p:cNvPr id="8" name="Picture 7">
            <a:extLst>
              <a:ext uri="{FF2B5EF4-FFF2-40B4-BE49-F238E27FC236}">
                <a16:creationId xmlns:a16="http://schemas.microsoft.com/office/drawing/2014/main" xmlns="" id="{504D464A-1908-4C27-A1D0-ADD095983B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9" name="Rectangle 2">
            <a:extLst>
              <a:ext uri="{FF2B5EF4-FFF2-40B4-BE49-F238E27FC236}">
                <a16:creationId xmlns:a16="http://schemas.microsoft.com/office/drawing/2014/main" xmlns="" id="{604F063C-A4E9-4D0A-A367-50CE371CED4E}"/>
              </a:ext>
            </a:extLst>
          </p:cNvPr>
          <p:cNvSpPr txBox="1">
            <a:spLocks noChangeArrowheads="1"/>
          </p:cNvSpPr>
          <p:nvPr/>
        </p:nvSpPr>
        <p:spPr>
          <a:xfrm>
            <a:off x="1356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Welcome Instructions</a:t>
            </a:r>
          </a:p>
        </p:txBody>
      </p:sp>
      <p:sp>
        <p:nvSpPr>
          <p:cNvPr id="10" name="Footer Placeholder 4">
            <a:extLst>
              <a:ext uri="{FF2B5EF4-FFF2-40B4-BE49-F238E27FC236}">
                <a16:creationId xmlns:a16="http://schemas.microsoft.com/office/drawing/2014/main" xmlns="" id="{10B55614-1653-4122-8E53-606E5AA2F546}"/>
              </a:ext>
            </a:extLst>
          </p:cNvPr>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11" name="Graphic 10" descr="Document">
            <a:extLst>
              <a:ext uri="{FF2B5EF4-FFF2-40B4-BE49-F238E27FC236}">
                <a16:creationId xmlns:a16="http://schemas.microsoft.com/office/drawing/2014/main" xmlns="" id="{3C13F24E-9916-4388-949B-DCC66A36947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267200" y="3581400"/>
            <a:ext cx="1488475" cy="1488475"/>
          </a:xfrm>
          <a:prstGeom prst="rect">
            <a:avLst/>
          </a:prstGeom>
        </p:spPr>
      </p:pic>
      <p:pic>
        <p:nvPicPr>
          <p:cNvPr id="12" name="Graphic 11" descr="Voice">
            <a:extLst>
              <a:ext uri="{FF2B5EF4-FFF2-40B4-BE49-F238E27FC236}">
                <a16:creationId xmlns:a16="http://schemas.microsoft.com/office/drawing/2014/main" xmlns="" id="{EC8805DA-04AF-4479-A653-59455494542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019301" y="3631966"/>
            <a:ext cx="1488476" cy="1488476"/>
          </a:xfrm>
          <a:prstGeom prst="rect">
            <a:avLst/>
          </a:prstGeom>
        </p:spPr>
      </p:pic>
      <p:pic>
        <p:nvPicPr>
          <p:cNvPr id="13" name="Graphic 12" descr="Questions">
            <a:extLst>
              <a:ext uri="{FF2B5EF4-FFF2-40B4-BE49-F238E27FC236}">
                <a16:creationId xmlns:a16="http://schemas.microsoft.com/office/drawing/2014/main" xmlns="" id="{727EDD02-9DDB-4CD0-AD38-1BC8A4AD6C8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4305301" y="1666768"/>
            <a:ext cx="1488478" cy="1488478"/>
          </a:xfrm>
          <a:prstGeom prst="rect">
            <a:avLst/>
          </a:prstGeom>
        </p:spPr>
      </p:pic>
      <p:pic>
        <p:nvPicPr>
          <p:cNvPr id="14" name="Graphic 13" descr="Chat bubble">
            <a:extLst>
              <a:ext uri="{FF2B5EF4-FFF2-40B4-BE49-F238E27FC236}">
                <a16:creationId xmlns:a16="http://schemas.microsoft.com/office/drawing/2014/main" xmlns="" id="{6F750EB7-96BF-4459-9D91-09C0C8BB167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6696019" y="1648973"/>
            <a:ext cx="1488478" cy="1488478"/>
          </a:xfrm>
          <a:prstGeom prst="rect">
            <a:avLst/>
          </a:prstGeom>
        </p:spPr>
      </p:pic>
      <p:pic>
        <p:nvPicPr>
          <p:cNvPr id="15" name="Graphic 14" descr="Speaker phone">
            <a:extLst>
              <a:ext uri="{FF2B5EF4-FFF2-40B4-BE49-F238E27FC236}">
                <a16:creationId xmlns:a16="http://schemas.microsoft.com/office/drawing/2014/main" xmlns="" id="{CAD2EFFC-0F2F-42F2-869E-91CC9E786C75}"/>
              </a:ext>
            </a:extLst>
          </p:cNvPr>
          <p:cNvPicPr>
            <a:picLocks noChangeAspect="1"/>
          </p:cNvPicPr>
          <p:nvPr/>
        </p:nvPicPr>
        <p:blipFill>
          <a:blip r:embed="rId14" cstate="print">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1905001" y="1652991"/>
            <a:ext cx="1488478" cy="1488478"/>
          </a:xfrm>
          <a:prstGeom prst="rect">
            <a:avLst/>
          </a:prstGeom>
        </p:spPr>
      </p:pic>
      <p:sp>
        <p:nvSpPr>
          <p:cNvPr id="16" name="&quot;Not Allowed&quot; Symbol 15">
            <a:extLst>
              <a:ext uri="{FF2B5EF4-FFF2-40B4-BE49-F238E27FC236}">
                <a16:creationId xmlns:a16="http://schemas.microsoft.com/office/drawing/2014/main" xmlns="" id="{2B363B57-A72C-451A-A379-71496B48256B}"/>
              </a:ext>
            </a:extLst>
          </p:cNvPr>
          <p:cNvSpPr/>
          <p:nvPr/>
        </p:nvSpPr>
        <p:spPr bwMode="auto">
          <a:xfrm>
            <a:off x="2791920" y="2394718"/>
            <a:ext cx="669815" cy="614962"/>
          </a:xfrm>
          <a:prstGeom prst="noSmoking">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34" charset="0"/>
            </a:endParaRPr>
          </a:p>
        </p:txBody>
      </p:sp>
      <p:sp>
        <p:nvSpPr>
          <p:cNvPr id="17" name="TextBox 16">
            <a:extLst>
              <a:ext uri="{FF2B5EF4-FFF2-40B4-BE49-F238E27FC236}">
                <a16:creationId xmlns:a16="http://schemas.microsoft.com/office/drawing/2014/main" xmlns="" id="{BA01B259-1888-4878-9786-20B083382E0C}"/>
              </a:ext>
            </a:extLst>
          </p:cNvPr>
          <p:cNvSpPr txBox="1"/>
          <p:nvPr/>
        </p:nvSpPr>
        <p:spPr>
          <a:xfrm>
            <a:off x="2196339" y="2844645"/>
            <a:ext cx="1027376" cy="400110"/>
          </a:xfrm>
          <a:prstGeom prst="rect">
            <a:avLst/>
          </a:prstGeom>
          <a:noFill/>
        </p:spPr>
        <p:txBody>
          <a:bodyPr wrap="square">
            <a:spAutoFit/>
          </a:bodyPr>
          <a:lstStyle/>
          <a:p>
            <a:r>
              <a:rPr lang="en-US" altLang="en-US" sz="2000" b="1" kern="0" dirty="0">
                <a:latin typeface="+mj-lt"/>
              </a:rPr>
              <a:t>Mute</a:t>
            </a:r>
            <a:endParaRPr lang="en-GB" sz="2000" b="1" dirty="0">
              <a:latin typeface="+mj-lt"/>
            </a:endParaRPr>
          </a:p>
        </p:txBody>
      </p:sp>
      <p:sp>
        <p:nvSpPr>
          <p:cNvPr id="18" name="TextBox 17">
            <a:extLst>
              <a:ext uri="{FF2B5EF4-FFF2-40B4-BE49-F238E27FC236}">
                <a16:creationId xmlns:a16="http://schemas.microsoft.com/office/drawing/2014/main" xmlns="" id="{01B327F3-68B9-4DB9-8CAF-AB0542BC8975}"/>
              </a:ext>
            </a:extLst>
          </p:cNvPr>
          <p:cNvSpPr txBox="1"/>
          <p:nvPr/>
        </p:nvSpPr>
        <p:spPr>
          <a:xfrm>
            <a:off x="4444239" y="2844645"/>
            <a:ext cx="1027376" cy="400110"/>
          </a:xfrm>
          <a:prstGeom prst="rect">
            <a:avLst/>
          </a:prstGeom>
          <a:noFill/>
        </p:spPr>
        <p:txBody>
          <a:bodyPr wrap="square">
            <a:spAutoFit/>
          </a:bodyPr>
          <a:lstStyle/>
          <a:p>
            <a:r>
              <a:rPr lang="en-US" altLang="en-US" sz="2000" b="1" kern="0" dirty="0">
                <a:latin typeface="+mj-lt"/>
              </a:rPr>
              <a:t>Q&amp;A</a:t>
            </a:r>
            <a:endParaRPr lang="en-GB" sz="2000" b="1" dirty="0">
              <a:latin typeface="+mj-lt"/>
            </a:endParaRPr>
          </a:p>
        </p:txBody>
      </p:sp>
      <p:sp>
        <p:nvSpPr>
          <p:cNvPr id="19" name="TextBox 18">
            <a:extLst>
              <a:ext uri="{FF2B5EF4-FFF2-40B4-BE49-F238E27FC236}">
                <a16:creationId xmlns:a16="http://schemas.microsoft.com/office/drawing/2014/main" xmlns="" id="{3A5FF138-8B12-4347-BDA8-589241A3D168}"/>
              </a:ext>
            </a:extLst>
          </p:cNvPr>
          <p:cNvSpPr txBox="1"/>
          <p:nvPr/>
        </p:nvSpPr>
        <p:spPr>
          <a:xfrm>
            <a:off x="6488932" y="2853359"/>
            <a:ext cx="2027837" cy="400110"/>
          </a:xfrm>
          <a:prstGeom prst="rect">
            <a:avLst/>
          </a:prstGeom>
          <a:noFill/>
        </p:spPr>
        <p:txBody>
          <a:bodyPr wrap="square">
            <a:spAutoFit/>
          </a:bodyPr>
          <a:lstStyle/>
          <a:p>
            <a:r>
              <a:rPr lang="en-US" altLang="en-US" sz="2000" b="1" kern="0" dirty="0">
                <a:latin typeface="+mj-lt"/>
              </a:rPr>
              <a:t>IAI support</a:t>
            </a:r>
            <a:endParaRPr lang="en-GB" sz="2000" b="1" dirty="0">
              <a:latin typeface="+mj-lt"/>
            </a:endParaRPr>
          </a:p>
        </p:txBody>
      </p:sp>
      <p:sp>
        <p:nvSpPr>
          <p:cNvPr id="20" name="TextBox 19">
            <a:extLst>
              <a:ext uri="{FF2B5EF4-FFF2-40B4-BE49-F238E27FC236}">
                <a16:creationId xmlns:a16="http://schemas.microsoft.com/office/drawing/2014/main" xmlns="" id="{2DAE6184-4AAF-4AC0-AC4C-C01F674A8605}"/>
              </a:ext>
            </a:extLst>
          </p:cNvPr>
          <p:cNvSpPr txBox="1"/>
          <p:nvPr/>
        </p:nvSpPr>
        <p:spPr>
          <a:xfrm>
            <a:off x="1791525" y="4724398"/>
            <a:ext cx="2081715" cy="400110"/>
          </a:xfrm>
          <a:prstGeom prst="rect">
            <a:avLst/>
          </a:prstGeom>
          <a:noFill/>
        </p:spPr>
        <p:txBody>
          <a:bodyPr wrap="square">
            <a:spAutoFit/>
          </a:bodyPr>
          <a:lstStyle/>
          <a:p>
            <a:r>
              <a:rPr lang="en-US" altLang="en-US" sz="2000" b="1" kern="0" dirty="0">
                <a:latin typeface="+mj-lt"/>
              </a:rPr>
              <a:t>Recording</a:t>
            </a:r>
            <a:endParaRPr lang="en-GB" sz="2000" b="1" dirty="0">
              <a:latin typeface="+mj-lt"/>
            </a:endParaRPr>
          </a:p>
        </p:txBody>
      </p:sp>
      <p:sp>
        <p:nvSpPr>
          <p:cNvPr id="21" name="TextBox 20">
            <a:extLst>
              <a:ext uri="{FF2B5EF4-FFF2-40B4-BE49-F238E27FC236}">
                <a16:creationId xmlns:a16="http://schemas.microsoft.com/office/drawing/2014/main" xmlns="" id="{2E19C882-F1EE-4E29-84BE-44C38FE5DF03}"/>
              </a:ext>
            </a:extLst>
          </p:cNvPr>
          <p:cNvSpPr txBox="1"/>
          <p:nvPr/>
        </p:nvSpPr>
        <p:spPr>
          <a:xfrm>
            <a:off x="4305301" y="4991177"/>
            <a:ext cx="1785096" cy="400110"/>
          </a:xfrm>
          <a:prstGeom prst="rect">
            <a:avLst/>
          </a:prstGeom>
          <a:noFill/>
        </p:spPr>
        <p:txBody>
          <a:bodyPr wrap="square">
            <a:spAutoFit/>
          </a:bodyPr>
          <a:lstStyle/>
          <a:p>
            <a:r>
              <a:rPr lang="en-US" altLang="en-US" sz="2000" b="1" kern="0" dirty="0">
                <a:latin typeface="+mj-lt"/>
              </a:rPr>
              <a:t>Feedback</a:t>
            </a:r>
            <a:endParaRPr lang="en-GB" sz="2000" b="1" dirty="0">
              <a:latin typeface="+mj-lt"/>
            </a:endParaRPr>
          </a:p>
        </p:txBody>
      </p:sp>
      <p:grpSp>
        <p:nvGrpSpPr>
          <p:cNvPr id="22" name="Group 21">
            <a:extLst>
              <a:ext uri="{FF2B5EF4-FFF2-40B4-BE49-F238E27FC236}">
                <a16:creationId xmlns:a16="http://schemas.microsoft.com/office/drawing/2014/main" xmlns="" id="{B4B0A192-7A7A-48BC-80FA-62159047584D}"/>
              </a:ext>
            </a:extLst>
          </p:cNvPr>
          <p:cNvGrpSpPr/>
          <p:nvPr/>
        </p:nvGrpSpPr>
        <p:grpSpPr>
          <a:xfrm>
            <a:off x="6572769" y="3396929"/>
            <a:ext cx="1809231" cy="1860872"/>
            <a:chOff x="6596404" y="3223495"/>
            <a:chExt cx="1389306" cy="1733968"/>
          </a:xfrm>
        </p:grpSpPr>
        <p:sp>
          <p:nvSpPr>
            <p:cNvPr id="23" name="TextBox 22">
              <a:extLst>
                <a:ext uri="{FF2B5EF4-FFF2-40B4-BE49-F238E27FC236}">
                  <a16:creationId xmlns:a16="http://schemas.microsoft.com/office/drawing/2014/main" xmlns="" id="{78703BCD-3EBD-4ABD-990C-6D7858AB3B89}"/>
                </a:ext>
              </a:extLst>
            </p:cNvPr>
            <p:cNvSpPr txBox="1"/>
            <p:nvPr/>
          </p:nvSpPr>
          <p:spPr>
            <a:xfrm>
              <a:off x="6596404" y="3223495"/>
              <a:ext cx="656870" cy="923330"/>
            </a:xfrm>
            <a:prstGeom prst="rect">
              <a:avLst/>
            </a:prstGeom>
            <a:noFill/>
          </p:spPr>
          <p:txBody>
            <a:bodyPr wrap="square">
              <a:spAutoFit/>
            </a:bodyPr>
            <a:lstStyle/>
            <a:p>
              <a:r>
                <a:rPr lang="en-US" altLang="en-US" sz="5400" b="1" kern="0" dirty="0">
                  <a:solidFill>
                    <a:srgbClr val="7030A0"/>
                  </a:solidFill>
                  <a:latin typeface="+mj-lt"/>
                </a:rPr>
                <a:t>C</a:t>
              </a:r>
              <a:endParaRPr lang="en-GB" sz="2000" b="1" dirty="0">
                <a:solidFill>
                  <a:srgbClr val="7030A0"/>
                </a:solidFill>
                <a:latin typeface="+mj-lt"/>
              </a:endParaRPr>
            </a:p>
          </p:txBody>
        </p:sp>
        <p:sp>
          <p:nvSpPr>
            <p:cNvPr id="24" name="TextBox 23">
              <a:extLst>
                <a:ext uri="{FF2B5EF4-FFF2-40B4-BE49-F238E27FC236}">
                  <a16:creationId xmlns:a16="http://schemas.microsoft.com/office/drawing/2014/main" xmlns="" id="{95A6C962-D667-484E-95D5-F9CA507D4FB4}"/>
                </a:ext>
              </a:extLst>
            </p:cNvPr>
            <p:cNvSpPr txBox="1"/>
            <p:nvPr/>
          </p:nvSpPr>
          <p:spPr>
            <a:xfrm>
              <a:off x="7014981" y="3623034"/>
              <a:ext cx="656870" cy="923330"/>
            </a:xfrm>
            <a:prstGeom prst="rect">
              <a:avLst/>
            </a:prstGeom>
            <a:noFill/>
          </p:spPr>
          <p:txBody>
            <a:bodyPr wrap="square">
              <a:spAutoFit/>
            </a:bodyPr>
            <a:lstStyle/>
            <a:p>
              <a:r>
                <a:rPr lang="en-US" sz="5400" b="1" kern="0" dirty="0">
                  <a:solidFill>
                    <a:srgbClr val="7030A0"/>
                  </a:solidFill>
                  <a:latin typeface="+mj-lt"/>
                </a:rPr>
                <a:t>P</a:t>
              </a:r>
            </a:p>
          </p:txBody>
        </p:sp>
        <p:sp>
          <p:nvSpPr>
            <p:cNvPr id="25" name="TextBox 24">
              <a:extLst>
                <a:ext uri="{FF2B5EF4-FFF2-40B4-BE49-F238E27FC236}">
                  <a16:creationId xmlns:a16="http://schemas.microsoft.com/office/drawing/2014/main" xmlns="" id="{783D3F7B-3C63-4A5D-97AB-D7318FC6E845}"/>
                </a:ext>
              </a:extLst>
            </p:cNvPr>
            <p:cNvSpPr txBox="1"/>
            <p:nvPr/>
          </p:nvSpPr>
          <p:spPr>
            <a:xfrm>
              <a:off x="7328840" y="4034133"/>
              <a:ext cx="656870" cy="923330"/>
            </a:xfrm>
            <a:prstGeom prst="rect">
              <a:avLst/>
            </a:prstGeom>
            <a:noFill/>
          </p:spPr>
          <p:txBody>
            <a:bodyPr wrap="square">
              <a:spAutoFit/>
            </a:bodyPr>
            <a:lstStyle/>
            <a:p>
              <a:r>
                <a:rPr lang="en-US" sz="5400" b="1" kern="0" dirty="0">
                  <a:solidFill>
                    <a:srgbClr val="7030A0"/>
                  </a:solidFill>
                  <a:latin typeface="+mj-lt"/>
                </a:rPr>
                <a:t>D</a:t>
              </a:r>
            </a:p>
          </p:txBody>
        </p:sp>
      </p:grpSp>
    </p:spTree>
    <p:extLst>
      <p:ext uri="{BB962C8B-B14F-4D97-AF65-F5344CB8AC3E}">
        <p14:creationId xmlns:p14="http://schemas.microsoft.com/office/powerpoint/2010/main" val="200935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5B58B4C8-C41D-441A-B2A2-F4847387DBB4}"/>
              </a:ext>
            </a:extLst>
          </p:cNvPr>
          <p:cNvSpPr>
            <a:spLocks noGrp="1"/>
          </p:cNvSpPr>
          <p:nvPr>
            <p:ph type="sldNum" sz="quarter" idx="12"/>
          </p:nvPr>
        </p:nvSpPr>
        <p:spPr/>
        <p:txBody>
          <a:bodyPr/>
          <a:lstStyle/>
          <a:p>
            <a:pPr>
              <a:defRPr/>
            </a:pPr>
            <a:fld id="{D629C963-6CA3-4910-ACAB-89103C5891B0}" type="slidenum">
              <a:rPr lang="en-GB" smtClean="0"/>
              <a:pPr>
                <a:defRPr/>
              </a:pPr>
              <a:t>3</a:t>
            </a:fld>
            <a:endParaRPr lang="en-GB"/>
          </a:p>
        </p:txBody>
      </p:sp>
      <p:pic>
        <p:nvPicPr>
          <p:cNvPr id="8" name="Picture 7">
            <a:extLst>
              <a:ext uri="{FF2B5EF4-FFF2-40B4-BE49-F238E27FC236}">
                <a16:creationId xmlns:a16="http://schemas.microsoft.com/office/drawing/2014/main" xmlns="" id="{E65A7AC8-0302-4787-8AC9-E86BFB0B4B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9" name="Rectangle 2">
            <a:extLst>
              <a:ext uri="{FF2B5EF4-FFF2-40B4-BE49-F238E27FC236}">
                <a16:creationId xmlns:a16="http://schemas.microsoft.com/office/drawing/2014/main" xmlns="" id="{920CF3F0-1F46-439C-8F12-00175D17C30C}"/>
              </a:ext>
            </a:extLst>
          </p:cNvPr>
          <p:cNvSpPr txBox="1">
            <a:spLocks noChangeArrowheads="1"/>
          </p:cNvSpPr>
          <p:nvPr/>
        </p:nvSpPr>
        <p:spPr>
          <a:xfrm>
            <a:off x="1356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Presidential Address</a:t>
            </a:r>
          </a:p>
        </p:txBody>
      </p:sp>
      <p:sp>
        <p:nvSpPr>
          <p:cNvPr id="10" name="Footer Placeholder 4">
            <a:extLst>
              <a:ext uri="{FF2B5EF4-FFF2-40B4-BE49-F238E27FC236}">
                <a16:creationId xmlns:a16="http://schemas.microsoft.com/office/drawing/2014/main" xmlns="" id="{74FA19A2-6182-4ADA-821F-A5BB209AA2FE}"/>
              </a:ext>
            </a:extLst>
          </p:cNvPr>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1" name="Rectangle 10">
            <a:extLst>
              <a:ext uri="{FF2B5EF4-FFF2-40B4-BE49-F238E27FC236}">
                <a16:creationId xmlns:a16="http://schemas.microsoft.com/office/drawing/2014/main" xmlns="" id="{569C0B30-FF16-44F7-9C7F-2DE39D377215}"/>
              </a:ext>
            </a:extLst>
          </p:cNvPr>
          <p:cNvSpPr/>
          <p:nvPr/>
        </p:nvSpPr>
        <p:spPr>
          <a:xfrm>
            <a:off x="2364755" y="4501199"/>
            <a:ext cx="5334000" cy="892552"/>
          </a:xfrm>
          <a:prstGeom prst="rect">
            <a:avLst/>
          </a:prstGeom>
        </p:spPr>
        <p:txBody>
          <a:bodyPr wrap="square">
            <a:spAutoFit/>
          </a:bodyPr>
          <a:lstStyle/>
          <a:p>
            <a:r>
              <a:rPr lang="en-IN" sz="2800" b="1" dirty="0">
                <a:solidFill>
                  <a:schemeClr val="accent2">
                    <a:lumMod val="50000"/>
                  </a:schemeClr>
                </a:solidFill>
                <a:latin typeface="Calibri" panose="020F0502020204030204" pitchFamily="34" charset="0"/>
                <a:ea typeface="Calibri" panose="020F0502020204030204" pitchFamily="34" charset="0"/>
                <a:cs typeface="Shruti" panose="020B0502040204020203" pitchFamily="34" charset="0"/>
              </a:rPr>
              <a:t>Sunil Sharma</a:t>
            </a:r>
          </a:p>
          <a:p>
            <a:r>
              <a:rPr lang="en-IN" sz="2400" b="1" dirty="0">
                <a:solidFill>
                  <a:schemeClr val="accent2">
                    <a:lumMod val="50000"/>
                  </a:schemeClr>
                </a:solidFill>
                <a:latin typeface="Calibri" panose="020F0502020204030204" pitchFamily="34" charset="0"/>
                <a:ea typeface="Calibri" panose="020F0502020204030204" pitchFamily="34" charset="0"/>
                <a:cs typeface="Shruti" panose="020B0502040204020203" pitchFamily="34" charset="0"/>
              </a:rPr>
              <a:t>President, Institute of Actuaries of India</a:t>
            </a:r>
          </a:p>
        </p:txBody>
      </p:sp>
      <p:pic>
        <p:nvPicPr>
          <p:cNvPr id="12" name="Picture 2" descr="Untitled">
            <a:extLst>
              <a:ext uri="{FF2B5EF4-FFF2-40B4-BE49-F238E27FC236}">
                <a16:creationId xmlns:a16="http://schemas.microsoft.com/office/drawing/2014/main" xmlns="" id="{CB75E0F3-A71C-42A6-BAB1-A7B0E63C0BF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17213"/>
          <a:stretch/>
        </p:blipFill>
        <p:spPr bwMode="auto">
          <a:xfrm>
            <a:off x="2343653" y="1530448"/>
            <a:ext cx="2752536" cy="26860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26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356244" y="463109"/>
            <a:ext cx="649235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r>
              <a:rPr lang="en-US" sz="2800" dirty="0">
                <a:solidFill>
                  <a:srgbClr val="C00000"/>
                </a:solidFill>
              </a:rPr>
              <a:t>Chair  - Advisory Group Banking Finance &amp; Investment</a:t>
            </a:r>
            <a:endParaRPr lang="en-US" altLang="en-US" sz="1800" kern="0" dirty="0">
              <a:solidFill>
                <a:srgbClr val="C00000"/>
              </a:solidFill>
            </a:endParaRPr>
          </a:p>
        </p:txBody>
      </p:sp>
      <p:sp>
        <p:nvSpPr>
          <p:cNvPr id="5" name="Footer Placeholder 4"/>
          <p:cNvSpPr txBox="1">
            <a:spLocks/>
          </p:cNvSpPr>
          <p:nvPr/>
        </p:nvSpPr>
        <p:spPr>
          <a:xfrm>
            <a:off x="6772526"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Slide Number Placeholder 6">
            <a:extLst>
              <a:ext uri="{FF2B5EF4-FFF2-40B4-BE49-F238E27FC236}">
                <a16:creationId xmlns:a16="http://schemas.microsoft.com/office/drawing/2014/main" xmlns="" id="{5B58B4C8-C41D-441A-B2A2-F4847387DBB4}"/>
              </a:ext>
            </a:extLst>
          </p:cNvPr>
          <p:cNvSpPr>
            <a:spLocks noGrp="1"/>
          </p:cNvSpPr>
          <p:nvPr>
            <p:ph type="sldNum" sz="quarter" idx="12"/>
          </p:nvPr>
        </p:nvSpPr>
        <p:spPr/>
        <p:txBody>
          <a:bodyPr/>
          <a:lstStyle/>
          <a:p>
            <a:pPr>
              <a:defRPr/>
            </a:pPr>
            <a:fld id="{D629C963-6CA3-4910-ACAB-89103C5891B0}" type="slidenum">
              <a:rPr lang="en-GB" smtClean="0"/>
              <a:pPr>
                <a:defRPr/>
              </a:pPr>
              <a:t>4</a:t>
            </a:fld>
            <a:endParaRPr lang="en-GB"/>
          </a:p>
        </p:txBody>
      </p:sp>
      <p:sp>
        <p:nvSpPr>
          <p:cNvPr id="8" name="Rectangle 7">
            <a:extLst>
              <a:ext uri="{FF2B5EF4-FFF2-40B4-BE49-F238E27FC236}">
                <a16:creationId xmlns:a16="http://schemas.microsoft.com/office/drawing/2014/main" xmlns="" id="{4C2BF141-99AC-445E-ACC0-440025D0820F}"/>
              </a:ext>
            </a:extLst>
          </p:cNvPr>
          <p:cNvSpPr/>
          <p:nvPr/>
        </p:nvSpPr>
        <p:spPr>
          <a:xfrm>
            <a:off x="1663450" y="2019941"/>
            <a:ext cx="7102758" cy="90486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nSpc>
                <a:spcPct val="120000"/>
              </a:lnSpc>
              <a:spcAft>
                <a:spcPts val="300"/>
              </a:spcAft>
            </a:pPr>
            <a:r>
              <a:rPr lang="en-US" altLang="en-US" sz="2400" b="1" i="1" dirty="0">
                <a:latin typeface="Calibri" panose="020F0502020204030204" pitchFamily="34" charset="0"/>
                <a:cs typeface="Calibri" panose="020F0502020204030204" pitchFamily="34" charset="0"/>
              </a:rPr>
              <a:t>Phanesh Modukuru, </a:t>
            </a:r>
            <a:r>
              <a:rPr lang="en-US" altLang="en-US" sz="2000" dirty="0">
                <a:latin typeface="Trebuchet MS" panose="020B0603020202020204" pitchFamily="34" charset="0"/>
              </a:rPr>
              <a:t>Chairperson, </a:t>
            </a:r>
            <a:r>
              <a:rPr lang="en-US" sz="2000" dirty="0">
                <a:latin typeface="Trebuchet MS" panose="020B0603020202020204" pitchFamily="34" charset="0"/>
              </a:rPr>
              <a:t>Advisory Group for Banking Finance and Investments, IAI</a:t>
            </a:r>
          </a:p>
        </p:txBody>
      </p:sp>
      <p:sp>
        <p:nvSpPr>
          <p:cNvPr id="9" name="Rectangle 8">
            <a:extLst>
              <a:ext uri="{FF2B5EF4-FFF2-40B4-BE49-F238E27FC236}">
                <a16:creationId xmlns:a16="http://schemas.microsoft.com/office/drawing/2014/main" xmlns="" id="{CED73995-AB3E-407C-8290-898FC4BAB271}"/>
              </a:ext>
            </a:extLst>
          </p:cNvPr>
          <p:cNvSpPr/>
          <p:nvPr/>
        </p:nvSpPr>
        <p:spPr>
          <a:xfrm>
            <a:off x="1752600" y="3246171"/>
            <a:ext cx="6635132" cy="252376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342900" indent="-342900" eaLnBrk="0" fontAlgn="base" hangingPunct="0">
              <a:spcBef>
                <a:spcPct val="0"/>
              </a:spcBef>
              <a:spcAft>
                <a:spcPct val="0"/>
              </a:spcAft>
              <a:buFont typeface="Arial" panose="020B0604020202020204" pitchFamily="34" charset="0"/>
              <a:buChar char="•"/>
            </a:pPr>
            <a:r>
              <a:rPr lang="en-US" sz="2000" dirty="0">
                <a:solidFill>
                  <a:schemeClr val="tx1"/>
                </a:solidFill>
                <a:latin typeface="Trebuchet MS" panose="020B0603020202020204" pitchFamily="34" charset="0"/>
              </a:rPr>
              <a:t>Qualified Actuary with about 28 years experience in the Indian Insurance Industry</a:t>
            </a:r>
          </a:p>
          <a:p>
            <a:pPr eaLnBrk="0" fontAlgn="base" hangingPunct="0">
              <a:spcBef>
                <a:spcPct val="0"/>
              </a:spcBef>
              <a:spcAft>
                <a:spcPct val="0"/>
              </a:spcAft>
            </a:pPr>
            <a:endParaRPr lang="en-US" sz="2000" dirty="0">
              <a:solidFill>
                <a:schemeClr val="tx1"/>
              </a:solidFill>
              <a:latin typeface="Trebuchet MS" panose="020B0603020202020204" pitchFamily="34" charset="0"/>
            </a:endParaRPr>
          </a:p>
          <a:p>
            <a:pPr marL="342900" indent="-342900" eaLnBrk="0" fontAlgn="base" hangingPunct="0">
              <a:spcBef>
                <a:spcPct val="0"/>
              </a:spcBef>
              <a:spcAft>
                <a:spcPct val="0"/>
              </a:spcAft>
              <a:buFont typeface="Arial" panose="020B0604020202020204" pitchFamily="34" charset="0"/>
              <a:buChar char="•"/>
            </a:pPr>
            <a:r>
              <a:rPr lang="en-US" sz="2000" dirty="0">
                <a:solidFill>
                  <a:schemeClr val="tx1"/>
                </a:solidFill>
                <a:latin typeface="Trebuchet MS" panose="020B0603020202020204" pitchFamily="34" charset="0"/>
              </a:rPr>
              <a:t>Currently an Independent Consultant</a:t>
            </a:r>
          </a:p>
          <a:p>
            <a:pPr marL="342900" indent="-342900" eaLnBrk="0" fontAlgn="base" hangingPunct="0">
              <a:spcBef>
                <a:spcPct val="0"/>
              </a:spcBef>
              <a:spcAft>
                <a:spcPct val="0"/>
              </a:spcAft>
              <a:buFont typeface="Arial" panose="020B0604020202020204" pitchFamily="34" charset="0"/>
              <a:buChar char="•"/>
            </a:pPr>
            <a:endParaRPr lang="en-US" sz="2000" dirty="0">
              <a:solidFill>
                <a:schemeClr val="tx1"/>
              </a:solidFill>
              <a:latin typeface="Trebuchet MS" panose="020B0603020202020204" pitchFamily="34" charset="0"/>
            </a:endParaRPr>
          </a:p>
          <a:p>
            <a:pPr marL="342900" indent="-342900" eaLnBrk="0" fontAlgn="base" hangingPunct="0">
              <a:spcBef>
                <a:spcPct val="0"/>
              </a:spcBef>
              <a:spcAft>
                <a:spcPct val="0"/>
              </a:spcAft>
              <a:buFont typeface="Arial" panose="020B0604020202020204" pitchFamily="34" charset="0"/>
              <a:buChar char="•"/>
            </a:pPr>
            <a:r>
              <a:rPr lang="en-US" sz="2000" dirty="0">
                <a:solidFill>
                  <a:schemeClr val="tx1"/>
                </a:solidFill>
                <a:latin typeface="Trebuchet MS" panose="020B0603020202020204" pitchFamily="34" charset="0"/>
              </a:rPr>
              <a:t>Held previously positions like Appointed Actuary and CFO  in life insurance companies</a:t>
            </a:r>
          </a:p>
          <a:p>
            <a:pPr marL="285750" indent="-285750">
              <a:buFont typeface="Arial" panose="020B0604020202020204" pitchFamily="34" charset="0"/>
              <a:buChar char="•"/>
            </a:pPr>
            <a:endParaRPr lang="en-US" dirty="0">
              <a:latin typeface="Trebuchet MS" panose="020B0603020202020204" pitchFamily="34" charset="0"/>
            </a:endParaRPr>
          </a:p>
        </p:txBody>
      </p:sp>
    </p:spTree>
    <p:extLst>
      <p:ext uri="{BB962C8B-B14F-4D97-AF65-F5344CB8AC3E}">
        <p14:creationId xmlns:p14="http://schemas.microsoft.com/office/powerpoint/2010/main" val="162178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325822" y="68537"/>
            <a:ext cx="649235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r>
              <a:rPr lang="en-US" dirty="0">
                <a:solidFill>
                  <a:srgbClr val="C00000"/>
                </a:solidFill>
              </a:rPr>
              <a:t>Speaker Profile</a:t>
            </a:r>
            <a:endParaRPr lang="en-US" altLang="en-US" sz="3200" kern="0" dirty="0">
              <a:solidFill>
                <a:srgbClr val="C00000"/>
              </a:solidFill>
            </a:endParaRPr>
          </a:p>
        </p:txBody>
      </p:sp>
      <p:sp>
        <p:nvSpPr>
          <p:cNvPr id="5" name="Footer Placeholder 4"/>
          <p:cNvSpPr txBox="1">
            <a:spLocks/>
          </p:cNvSpPr>
          <p:nvPr/>
        </p:nvSpPr>
        <p:spPr>
          <a:xfrm>
            <a:off x="6772526"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Slide Number Placeholder 6">
            <a:extLst>
              <a:ext uri="{FF2B5EF4-FFF2-40B4-BE49-F238E27FC236}">
                <a16:creationId xmlns:a16="http://schemas.microsoft.com/office/drawing/2014/main" xmlns="" id="{5B58B4C8-C41D-441A-B2A2-F4847387DBB4}"/>
              </a:ext>
            </a:extLst>
          </p:cNvPr>
          <p:cNvSpPr>
            <a:spLocks noGrp="1"/>
          </p:cNvSpPr>
          <p:nvPr>
            <p:ph type="sldNum" sz="quarter" idx="12"/>
          </p:nvPr>
        </p:nvSpPr>
        <p:spPr/>
        <p:txBody>
          <a:bodyPr/>
          <a:lstStyle/>
          <a:p>
            <a:pPr>
              <a:defRPr/>
            </a:pPr>
            <a:fld id="{D629C963-6CA3-4910-ACAB-89103C5891B0}" type="slidenum">
              <a:rPr lang="en-GB" smtClean="0"/>
              <a:pPr>
                <a:defRPr/>
              </a:pPr>
              <a:t>5</a:t>
            </a:fld>
            <a:endParaRPr lang="en-GB"/>
          </a:p>
        </p:txBody>
      </p:sp>
      <p:sp>
        <p:nvSpPr>
          <p:cNvPr id="6" name="Rectangle 5">
            <a:extLst>
              <a:ext uri="{FF2B5EF4-FFF2-40B4-BE49-F238E27FC236}">
                <a16:creationId xmlns:a16="http://schemas.microsoft.com/office/drawing/2014/main" xmlns="" id="{4C2BF141-99AC-445E-ACC0-440025D0820F}"/>
              </a:ext>
            </a:extLst>
          </p:cNvPr>
          <p:cNvSpPr/>
          <p:nvPr/>
        </p:nvSpPr>
        <p:spPr>
          <a:xfrm>
            <a:off x="2373180" y="1408817"/>
            <a:ext cx="6542220" cy="60054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R="0" lvl="0">
              <a:lnSpc>
                <a:spcPct val="107000"/>
              </a:lnSpc>
              <a:spcBef>
                <a:spcPts val="0"/>
              </a:spcBef>
              <a:spcAft>
                <a:spcPts val="0"/>
              </a:spcAft>
            </a:pPr>
            <a:r>
              <a:rPr lang="en-IN" sz="1600" b="1" dirty="0">
                <a:latin typeface="Trebuchet MS" panose="020B0603020202020204" pitchFamily="34" charset="0"/>
                <a:ea typeface="Times New Roman" panose="02020603050405020304" pitchFamily="18" charset="0"/>
                <a:cs typeface="Calibri" panose="020F0502020204030204" pitchFamily="34" charset="0"/>
              </a:rPr>
              <a:t>Brandon Horwitz, </a:t>
            </a:r>
            <a:r>
              <a:rPr lang="en-IN" sz="1600" b="1" dirty="0" err="1">
                <a:latin typeface="Trebuchet MS" panose="020B0603020202020204" pitchFamily="34" charset="0"/>
                <a:ea typeface="Times New Roman" panose="02020603050405020304" pitchFamily="18" charset="0"/>
                <a:cs typeface="Calibri" panose="020F0502020204030204" pitchFamily="34" charset="0"/>
              </a:rPr>
              <a:t>M.Sc</a:t>
            </a:r>
            <a:r>
              <a:rPr lang="en-IN" sz="1600" b="1" dirty="0">
                <a:latin typeface="Trebuchet MS" panose="020B0603020202020204" pitchFamily="34" charset="0"/>
                <a:ea typeface="Times New Roman" panose="02020603050405020304" pitchFamily="18" charset="0"/>
                <a:cs typeface="Calibri" panose="020F0502020204030204" pitchFamily="34" charset="0"/>
              </a:rPr>
              <a:t>, </a:t>
            </a:r>
            <a:r>
              <a:rPr lang="en-IN" sz="1600" b="1" dirty="0" err="1">
                <a:latin typeface="Trebuchet MS" panose="020B0603020202020204" pitchFamily="34" charset="0"/>
                <a:ea typeface="Times New Roman" panose="02020603050405020304" pitchFamily="18" charset="0"/>
                <a:cs typeface="Calibri" panose="020F0502020204030204" pitchFamily="34" charset="0"/>
              </a:rPr>
              <a:t>B.Sc</a:t>
            </a:r>
            <a:r>
              <a:rPr lang="en-IN" sz="1600" b="1" dirty="0">
                <a:latin typeface="Trebuchet MS" panose="020B0603020202020204" pitchFamily="34" charset="0"/>
                <a:ea typeface="Times New Roman" panose="02020603050405020304" pitchFamily="18" charset="0"/>
                <a:cs typeface="Calibri" panose="020F0502020204030204" pitchFamily="34" charset="0"/>
              </a:rPr>
              <a:t>, FIA </a:t>
            </a:r>
          </a:p>
          <a:p>
            <a:pPr marR="0" lvl="0">
              <a:lnSpc>
                <a:spcPct val="107000"/>
              </a:lnSpc>
              <a:spcBef>
                <a:spcPts val="0"/>
              </a:spcBef>
              <a:spcAft>
                <a:spcPts val="0"/>
              </a:spcAft>
            </a:pPr>
            <a:r>
              <a:rPr lang="en-IN" sz="1600" b="1" dirty="0">
                <a:latin typeface="Trebuchet MS" panose="020B0603020202020204" pitchFamily="34" charset="0"/>
                <a:ea typeface="Times New Roman" panose="02020603050405020304" pitchFamily="18" charset="0"/>
                <a:cs typeface="Calibri" panose="020F0502020204030204" pitchFamily="34" charset="0"/>
              </a:rPr>
              <a:t>Principal consultant, </a:t>
            </a:r>
            <a:r>
              <a:rPr lang="en-IN" sz="1600" b="1" dirty="0" err="1">
                <a:latin typeface="Trebuchet MS" panose="020B0603020202020204" pitchFamily="34" charset="0"/>
                <a:ea typeface="Times New Roman" panose="02020603050405020304" pitchFamily="18" charset="0"/>
                <a:cs typeface="Calibri" panose="020F0502020204030204" pitchFamily="34" charset="0"/>
              </a:rPr>
              <a:t>NomBon</a:t>
            </a:r>
            <a:r>
              <a:rPr lang="en-IN" sz="1600" b="1" dirty="0">
                <a:latin typeface="Trebuchet MS" panose="020B0603020202020204" pitchFamily="34" charset="0"/>
                <a:ea typeface="Times New Roman" panose="02020603050405020304" pitchFamily="18" charset="0"/>
                <a:cs typeface="Calibri" panose="020F0502020204030204" pitchFamily="34" charset="0"/>
              </a:rPr>
              <a:t> Consulting Limited</a:t>
            </a:r>
          </a:p>
        </p:txBody>
      </p:sp>
      <p:sp>
        <p:nvSpPr>
          <p:cNvPr id="13" name="Rectangle 12">
            <a:extLst>
              <a:ext uri="{FF2B5EF4-FFF2-40B4-BE49-F238E27FC236}">
                <a16:creationId xmlns:a16="http://schemas.microsoft.com/office/drawing/2014/main" xmlns="" id="{CED73995-AB3E-407C-8290-898FC4BAB271}"/>
              </a:ext>
            </a:extLst>
          </p:cNvPr>
          <p:cNvSpPr/>
          <p:nvPr/>
        </p:nvSpPr>
        <p:spPr>
          <a:xfrm>
            <a:off x="2373180" y="2117721"/>
            <a:ext cx="6542220" cy="440120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1400" dirty="0">
                <a:latin typeface="Trebuchet MS" panose="020B0603020202020204" pitchFamily="34" charset="0"/>
              </a:rPr>
              <a:t>Brandon is also an independent non-executive director of London &amp; Colonial Assurance and Options Pensions, two businesses offering retirement planning products and services. His previous roles include leading the launch of the Vitality Invest proposition, an exciting new entrant to the UK market combining managing wealth and health. Prior to this Brandon was Head of Financial Planning at HSBC UK Retail Banking and Wealth Management, with responsibility for design and management of retail investment/retirement planning products and advice propositions. </a:t>
            </a:r>
          </a:p>
          <a:p>
            <a:r>
              <a:rPr lang="en-US" sz="1400" dirty="0">
                <a:latin typeface="Trebuchet MS" panose="020B0603020202020204" pitchFamily="34" charset="0"/>
              </a:rPr>
              <a:t>Other roles include: </a:t>
            </a:r>
          </a:p>
          <a:p>
            <a:pPr marL="285750" indent="-285750">
              <a:buFont typeface="Arial" panose="020B0604020202020204" pitchFamily="34" charset="0"/>
              <a:buChar char="•"/>
            </a:pPr>
            <a:r>
              <a:rPr lang="en-US" sz="1400" dirty="0">
                <a:latin typeface="Trebuchet MS" panose="020B0603020202020204" pitchFamily="34" charset="0"/>
              </a:rPr>
              <a:t>Asset management Technical Specialist at the FSA (now the FCA), </a:t>
            </a:r>
          </a:p>
          <a:p>
            <a:pPr marL="285750" indent="-285750">
              <a:buFont typeface="Arial" panose="020B0604020202020204" pitchFamily="34" charset="0"/>
              <a:buChar char="•"/>
            </a:pPr>
            <a:r>
              <a:rPr lang="en-US" sz="1400" dirty="0">
                <a:latin typeface="Trebuchet MS" panose="020B0603020202020204" pitchFamily="34" charset="0"/>
              </a:rPr>
              <a:t>Relationship Manager and investment Portfolio Manager at Morgan </a:t>
            </a:r>
          </a:p>
          <a:p>
            <a:pPr marL="285750" indent="-285750">
              <a:buFont typeface="Arial" panose="020B0604020202020204" pitchFamily="34" charset="0"/>
              <a:buChar char="•"/>
            </a:pPr>
            <a:r>
              <a:rPr lang="en-US" sz="1400" dirty="0">
                <a:latin typeface="Trebuchet MS" panose="020B0603020202020204" pitchFamily="34" charset="0"/>
              </a:rPr>
              <a:t>Investment consulting Analyst at Watson Wyatt (now Willis Towers Watson).</a:t>
            </a:r>
          </a:p>
          <a:p>
            <a:r>
              <a:rPr lang="en-US" sz="1400" dirty="0">
                <a:latin typeface="Trebuchet MS" panose="020B0603020202020204" pitchFamily="34" charset="0"/>
              </a:rPr>
              <a:t>Brandon is a qualified actuary and holds a </a:t>
            </a:r>
          </a:p>
          <a:p>
            <a:pPr marL="285750" indent="-285750">
              <a:buFont typeface="Arial" panose="020B0604020202020204" pitchFamily="34" charset="0"/>
              <a:buChar char="•"/>
            </a:pPr>
            <a:r>
              <a:rPr lang="en-US" sz="1400" dirty="0">
                <a:latin typeface="Trebuchet MS" panose="020B0603020202020204" pitchFamily="34" charset="0"/>
              </a:rPr>
              <a:t>M.Sc. in Finance and Economics from the London School of Economics </a:t>
            </a:r>
          </a:p>
          <a:p>
            <a:pPr marL="285750" indent="-285750">
              <a:buFont typeface="Arial" panose="020B0604020202020204" pitchFamily="34" charset="0"/>
              <a:buChar char="•"/>
            </a:pPr>
            <a:r>
              <a:rPr lang="en-US" sz="1400" dirty="0">
                <a:latin typeface="Trebuchet MS" panose="020B0603020202020204" pitchFamily="34" charset="0"/>
              </a:rPr>
              <a:t>B.Sc. (</a:t>
            </a:r>
            <a:r>
              <a:rPr lang="en-US" sz="1400" dirty="0" err="1">
                <a:latin typeface="Trebuchet MS" panose="020B0603020202020204" pitchFamily="34" charset="0"/>
              </a:rPr>
              <a:t>Honours</a:t>
            </a:r>
            <a:r>
              <a:rPr lang="en-US" sz="1400" dirty="0">
                <a:latin typeface="Trebuchet MS" panose="020B0603020202020204" pitchFamily="34" charset="0"/>
              </a:rPr>
              <a:t>) in Actuarial Science/</a:t>
            </a:r>
            <a:r>
              <a:rPr lang="en-US" sz="1400" dirty="0" err="1">
                <a:latin typeface="Trebuchet MS" panose="020B0603020202020204" pitchFamily="34" charset="0"/>
              </a:rPr>
              <a:t>Maths</a:t>
            </a:r>
            <a:r>
              <a:rPr lang="en-US" sz="1400" dirty="0">
                <a:latin typeface="Trebuchet MS" panose="020B0603020202020204" pitchFamily="34" charset="0"/>
              </a:rPr>
              <a:t> of Finance from WITS university. </a:t>
            </a:r>
          </a:p>
          <a:p>
            <a:r>
              <a:rPr lang="en-US" sz="1400" dirty="0">
                <a:latin typeface="Trebuchet MS" panose="020B0603020202020204" pitchFamily="34" charset="0"/>
              </a:rPr>
              <a:t>Brandon’s Non-Executive Director experience includes being </a:t>
            </a:r>
          </a:p>
          <a:p>
            <a:pPr marL="285750" indent="-285750">
              <a:buFont typeface="Arial" panose="020B0604020202020204" pitchFamily="34" charset="0"/>
              <a:buChar char="•"/>
            </a:pPr>
            <a:r>
              <a:rPr lang="en-US" sz="1400" dirty="0">
                <a:latin typeface="Trebuchet MS" panose="020B0603020202020204" pitchFamily="34" charset="0"/>
              </a:rPr>
              <a:t>Chair of the Institute &amp; Faculty of Actuaries Finance &amp; Investment Board from 2014-2016 as well being a Board member since 2009. </a:t>
            </a:r>
          </a:p>
          <a:p>
            <a:pPr marL="285750" indent="-285750">
              <a:buFont typeface="Arial" panose="020B0604020202020204" pitchFamily="34" charset="0"/>
              <a:buChar char="•"/>
            </a:pPr>
            <a:r>
              <a:rPr lang="en-US" sz="1400" dirty="0">
                <a:latin typeface="Trebuchet MS" panose="020B0603020202020204" pitchFamily="34" charset="0"/>
              </a:rPr>
              <a:t>He also chairs an IFoA Working Party focused on Long Term Product Guarantees.</a:t>
            </a:r>
          </a:p>
        </p:txBody>
      </p:sp>
      <p:pic>
        <p:nvPicPr>
          <p:cNvPr id="9" name="Picture 8">
            <a:extLst>
              <a:ext uri="{FF2B5EF4-FFF2-40B4-BE49-F238E27FC236}">
                <a16:creationId xmlns:a16="http://schemas.microsoft.com/office/drawing/2014/main" xmlns="" id="{54D0A3FD-D474-46B7-AB04-8FBAB0618DC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8334" r="22500" b="24527"/>
          <a:stretch/>
        </p:blipFill>
        <p:spPr>
          <a:xfrm>
            <a:off x="0" y="1000365"/>
            <a:ext cx="2373180" cy="242863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38779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325822" y="128461"/>
            <a:ext cx="649235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r>
              <a:rPr lang="en-US" dirty="0">
                <a:solidFill>
                  <a:srgbClr val="C00000"/>
                </a:solidFill>
              </a:rPr>
              <a:t>Speaker Profile</a:t>
            </a:r>
            <a:endParaRPr lang="en-US" altLang="en-US" sz="3200" kern="0" dirty="0">
              <a:solidFill>
                <a:srgbClr val="C00000"/>
              </a:solidFill>
            </a:endParaRPr>
          </a:p>
        </p:txBody>
      </p:sp>
      <p:sp>
        <p:nvSpPr>
          <p:cNvPr id="5" name="Footer Placeholder 4"/>
          <p:cNvSpPr txBox="1">
            <a:spLocks/>
          </p:cNvSpPr>
          <p:nvPr/>
        </p:nvSpPr>
        <p:spPr>
          <a:xfrm>
            <a:off x="6772526"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Slide Number Placeholder 6">
            <a:extLst>
              <a:ext uri="{FF2B5EF4-FFF2-40B4-BE49-F238E27FC236}">
                <a16:creationId xmlns:a16="http://schemas.microsoft.com/office/drawing/2014/main" xmlns="" id="{5B58B4C8-C41D-441A-B2A2-F4847387DBB4}"/>
              </a:ext>
            </a:extLst>
          </p:cNvPr>
          <p:cNvSpPr>
            <a:spLocks noGrp="1"/>
          </p:cNvSpPr>
          <p:nvPr>
            <p:ph type="sldNum" sz="quarter" idx="12"/>
          </p:nvPr>
        </p:nvSpPr>
        <p:spPr/>
        <p:txBody>
          <a:bodyPr/>
          <a:lstStyle/>
          <a:p>
            <a:pPr>
              <a:defRPr/>
            </a:pPr>
            <a:fld id="{D629C963-6CA3-4910-ACAB-89103C5891B0}" type="slidenum">
              <a:rPr lang="en-GB" smtClean="0"/>
              <a:pPr>
                <a:defRPr/>
              </a:pPr>
              <a:t>6</a:t>
            </a:fld>
            <a:endParaRPr lang="en-GB"/>
          </a:p>
        </p:txBody>
      </p:sp>
      <p:sp>
        <p:nvSpPr>
          <p:cNvPr id="6" name="Rectangle 5">
            <a:extLst>
              <a:ext uri="{FF2B5EF4-FFF2-40B4-BE49-F238E27FC236}">
                <a16:creationId xmlns:a16="http://schemas.microsoft.com/office/drawing/2014/main" xmlns="" id="{4C2BF141-99AC-445E-ACC0-440025D0820F}"/>
              </a:ext>
            </a:extLst>
          </p:cNvPr>
          <p:cNvSpPr/>
          <p:nvPr/>
        </p:nvSpPr>
        <p:spPr>
          <a:xfrm>
            <a:off x="2286000" y="1537161"/>
            <a:ext cx="6705600" cy="61927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R="0" lvl="0">
              <a:lnSpc>
                <a:spcPct val="107000"/>
              </a:lnSpc>
              <a:spcBef>
                <a:spcPts val="0"/>
              </a:spcBef>
              <a:spcAft>
                <a:spcPts val="0"/>
              </a:spcAft>
            </a:pPr>
            <a:r>
              <a:rPr lang="en-IN" sz="1600" b="1" dirty="0">
                <a:latin typeface="Trebuchet MS" panose="020B0603020202020204" pitchFamily="34" charset="0"/>
                <a:ea typeface="Times New Roman" panose="02020603050405020304" pitchFamily="18" charset="0"/>
                <a:cs typeface="Calibri" panose="020F0502020204030204" pitchFamily="34" charset="0"/>
              </a:rPr>
              <a:t>Paul Sweeting , FIA, CFA, PhD., CERA</a:t>
            </a:r>
          </a:p>
          <a:p>
            <a:pPr marR="0" lvl="0">
              <a:lnSpc>
                <a:spcPct val="107000"/>
              </a:lnSpc>
              <a:spcBef>
                <a:spcPts val="0"/>
              </a:spcBef>
              <a:spcAft>
                <a:spcPts val="0"/>
              </a:spcAft>
            </a:pPr>
            <a:r>
              <a:rPr lang="en-US" sz="1600" b="1" dirty="0">
                <a:latin typeface="Trebuchet MS" panose="020B0603020202020204" pitchFamily="34" charset="0"/>
                <a:ea typeface="Times New Roman" panose="02020603050405020304" pitchFamily="18" charset="0"/>
                <a:cs typeface="Calibri" panose="020F0502020204030204" pitchFamily="34" charset="0"/>
              </a:rPr>
              <a:t>Chief Risk Officer, </a:t>
            </a:r>
            <a:r>
              <a:rPr lang="en-US" sz="1600" b="1" dirty="0" err="1">
                <a:latin typeface="Trebuchet MS" panose="020B0603020202020204" pitchFamily="34" charset="0"/>
                <a:ea typeface="Times New Roman" panose="02020603050405020304" pitchFamily="18" charset="0"/>
                <a:cs typeface="Calibri" panose="020F0502020204030204" pitchFamily="34" charset="0"/>
              </a:rPr>
              <a:t>Hassana</a:t>
            </a:r>
            <a:r>
              <a:rPr lang="en-US" sz="1600" b="1" dirty="0">
                <a:latin typeface="Trebuchet MS" panose="020B0603020202020204" pitchFamily="34" charset="0"/>
                <a:ea typeface="Times New Roman" panose="02020603050405020304" pitchFamily="18" charset="0"/>
                <a:cs typeface="Calibri" panose="020F0502020204030204" pitchFamily="34" charset="0"/>
              </a:rPr>
              <a:t> Investment Company</a:t>
            </a:r>
            <a:endParaRPr lang="en-IN" sz="1600" dirty="0">
              <a:latin typeface="Trebuchet MS" panose="020B0603020202020204" pitchFamily="34" charset="0"/>
              <a:ea typeface="Times New Roman" panose="02020603050405020304" pitchFamily="18" charset="0"/>
              <a:cs typeface="Calibri" panose="020F0502020204030204" pitchFamily="34" charset="0"/>
            </a:endParaRPr>
          </a:p>
        </p:txBody>
      </p:sp>
      <p:sp>
        <p:nvSpPr>
          <p:cNvPr id="13" name="Rectangle 12">
            <a:extLst>
              <a:ext uri="{FF2B5EF4-FFF2-40B4-BE49-F238E27FC236}">
                <a16:creationId xmlns:a16="http://schemas.microsoft.com/office/drawing/2014/main" xmlns="" id="{CED73995-AB3E-407C-8290-898FC4BAB271}"/>
              </a:ext>
            </a:extLst>
          </p:cNvPr>
          <p:cNvSpPr/>
          <p:nvPr/>
        </p:nvSpPr>
        <p:spPr>
          <a:xfrm>
            <a:off x="2286000" y="2148412"/>
            <a:ext cx="6705600" cy="470898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1500" dirty="0">
                <a:latin typeface="Trebuchet MS" panose="020B0603020202020204" pitchFamily="34" charset="0"/>
              </a:rPr>
              <a:t>Paul Sweeting is Chief Risk Officer for the </a:t>
            </a:r>
            <a:r>
              <a:rPr lang="en-US" sz="1500" dirty="0" err="1">
                <a:latin typeface="Trebuchet MS" panose="020B0603020202020204" pitchFamily="34" charset="0"/>
              </a:rPr>
              <a:t>Hassana</a:t>
            </a:r>
            <a:r>
              <a:rPr lang="en-US" sz="1500" dirty="0">
                <a:latin typeface="Trebuchet MS" panose="020B0603020202020204" pitchFamily="34" charset="0"/>
              </a:rPr>
              <a:t> Investment Company and an Honorary Professor of Actuarial Science at the University of Kent. Before joining </a:t>
            </a:r>
            <a:r>
              <a:rPr lang="en-US" sz="1500" dirty="0" err="1">
                <a:latin typeface="Trebuchet MS" panose="020B0603020202020204" pitchFamily="34" charset="0"/>
              </a:rPr>
              <a:t>Hassana</a:t>
            </a:r>
            <a:r>
              <a:rPr lang="en-US" sz="1500" dirty="0">
                <a:latin typeface="Trebuchet MS" panose="020B0603020202020204" pitchFamily="34" charset="0"/>
              </a:rPr>
              <a:t>, Paul worked full-time as a Professor of Actuarial Science at the University of Kent, where he was also Head of Actuarial Science. He also acted as an independent consultant on investment, longevity, pensions and risk issues. Paul has held a number of roles in pensions, insurance and investment. </a:t>
            </a:r>
          </a:p>
          <a:p>
            <a:r>
              <a:rPr lang="en-US" sz="1500" dirty="0">
                <a:latin typeface="Trebuchet MS" panose="020B0603020202020204" pitchFamily="34" charset="0"/>
              </a:rPr>
              <a:t>Prior to the University of Kent he was Head of Research at Legal &amp; General Investment Management, before which he was European Head of the Strategy Group and a Managing Director at J.P. Morgan Asset Management.  He was also responsible for developing the longevity reinsurance strategy for Munich Reinsurance, and was Director of Research at Fidelity Investments’ Retirement Institute. Paul is a Fellow of the Institute and Faculty of Actuaries, and has served as a member of Council for the UK Profession. </a:t>
            </a:r>
          </a:p>
          <a:p>
            <a:r>
              <a:rPr lang="en-US" sz="1500" dirty="0">
                <a:latin typeface="Trebuchet MS" panose="020B0603020202020204" pitchFamily="34" charset="0"/>
              </a:rPr>
              <a:t>He also helped design the subject SP9, Enterprise Risk Management, for which he wrote the textbook and also served as principal examiner.  </a:t>
            </a:r>
          </a:p>
          <a:p>
            <a:r>
              <a:rPr lang="en-US" sz="1500" dirty="0">
                <a:latin typeface="Trebuchet MS" panose="020B0603020202020204" pitchFamily="34" charset="0"/>
              </a:rPr>
              <a:t>Paul has chaired a number of actuarial boards, committees and working parties, and served as Honorary Secretary for the Institute of Actuaries prior to its merger with the Faculty of Actuaries.  </a:t>
            </a:r>
          </a:p>
        </p:txBody>
      </p:sp>
      <p:pic>
        <p:nvPicPr>
          <p:cNvPr id="9" name="Picture 8">
            <a:extLst>
              <a:ext uri="{FF2B5EF4-FFF2-40B4-BE49-F238E27FC236}">
                <a16:creationId xmlns:a16="http://schemas.microsoft.com/office/drawing/2014/main" xmlns="" id="{54AF5D44-9C23-4DA6-A640-172D3BFD9FD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5075" b="22414"/>
          <a:stretch/>
        </p:blipFill>
        <p:spPr>
          <a:xfrm>
            <a:off x="128361" y="1245747"/>
            <a:ext cx="2135261" cy="244350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2024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6772526"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Slide Number Placeholder 6">
            <a:extLst>
              <a:ext uri="{FF2B5EF4-FFF2-40B4-BE49-F238E27FC236}">
                <a16:creationId xmlns:a16="http://schemas.microsoft.com/office/drawing/2014/main" xmlns="" id="{5B58B4C8-C41D-441A-B2A2-F4847387DBB4}"/>
              </a:ext>
            </a:extLst>
          </p:cNvPr>
          <p:cNvSpPr>
            <a:spLocks noGrp="1"/>
          </p:cNvSpPr>
          <p:nvPr>
            <p:ph type="sldNum" sz="quarter" idx="12"/>
          </p:nvPr>
        </p:nvSpPr>
        <p:spPr/>
        <p:txBody>
          <a:bodyPr/>
          <a:lstStyle/>
          <a:p>
            <a:pPr>
              <a:defRPr/>
            </a:pPr>
            <a:fld id="{D629C963-6CA3-4910-ACAB-89103C5891B0}" type="slidenum">
              <a:rPr lang="en-GB" smtClean="0"/>
              <a:pPr>
                <a:defRPr/>
              </a:pPr>
              <a:t>7</a:t>
            </a:fld>
            <a:endParaRPr lang="en-GB"/>
          </a:p>
        </p:txBody>
      </p:sp>
      <p:sp>
        <p:nvSpPr>
          <p:cNvPr id="10" name="Content Placeholder 2">
            <a:extLst>
              <a:ext uri="{FF2B5EF4-FFF2-40B4-BE49-F238E27FC236}">
                <a16:creationId xmlns:a16="http://schemas.microsoft.com/office/drawing/2014/main" xmlns="" id="{D4BE33E7-1BCA-47A4-997C-BA0276E90A97}"/>
              </a:ext>
            </a:extLst>
          </p:cNvPr>
          <p:cNvSpPr txBox="1">
            <a:spLocks/>
          </p:cNvSpPr>
          <p:nvPr/>
        </p:nvSpPr>
        <p:spPr>
          <a:xfrm>
            <a:off x="838200" y="1825625"/>
            <a:ext cx="10515600" cy="43513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kern="0" dirty="0"/>
          </a:p>
        </p:txBody>
      </p:sp>
      <p:sp>
        <p:nvSpPr>
          <p:cNvPr id="11" name="Rectangle 2">
            <a:extLst>
              <a:ext uri="{FF2B5EF4-FFF2-40B4-BE49-F238E27FC236}">
                <a16:creationId xmlns:a16="http://schemas.microsoft.com/office/drawing/2014/main" xmlns="" id="{7A7EFC2A-B3DD-430B-A1A1-4A7AA1C636D0}"/>
              </a:ext>
            </a:extLst>
          </p:cNvPr>
          <p:cNvSpPr txBox="1">
            <a:spLocks noChangeArrowheads="1"/>
          </p:cNvSpPr>
          <p:nvPr/>
        </p:nvSpPr>
        <p:spPr>
          <a:xfrm>
            <a:off x="1356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CPD Questions</a:t>
            </a:r>
          </a:p>
        </p:txBody>
      </p:sp>
      <p:sp>
        <p:nvSpPr>
          <p:cNvPr id="13" name="Content Placeholder 2">
            <a:extLst>
              <a:ext uri="{FF2B5EF4-FFF2-40B4-BE49-F238E27FC236}">
                <a16:creationId xmlns:a16="http://schemas.microsoft.com/office/drawing/2014/main" xmlns="" id="{A634EDFC-DD15-4869-9E34-D1752D968776}"/>
              </a:ext>
            </a:extLst>
          </p:cNvPr>
          <p:cNvSpPr txBox="1">
            <a:spLocks/>
          </p:cNvSpPr>
          <p:nvPr/>
        </p:nvSpPr>
        <p:spPr>
          <a:xfrm>
            <a:off x="1373228" y="1494255"/>
            <a:ext cx="7470648" cy="4900636"/>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514350" indent="-457200"/>
            <a:r>
              <a:rPr lang="en-IN" kern="0" dirty="0">
                <a:latin typeface="+mj-lt"/>
              </a:rPr>
              <a:t>4 minutes</a:t>
            </a:r>
          </a:p>
          <a:p>
            <a:pPr marL="57150" indent="0">
              <a:buNone/>
            </a:pPr>
            <a:endParaRPr lang="en-IN" kern="0" dirty="0">
              <a:latin typeface="+mj-lt"/>
            </a:endParaRPr>
          </a:p>
          <a:p>
            <a:pPr marL="514350" indent="-457200"/>
            <a:r>
              <a:rPr lang="en-IN" kern="0" dirty="0">
                <a:latin typeface="+mj-lt"/>
              </a:rPr>
              <a:t>No marks (for now!)</a:t>
            </a:r>
            <a:br>
              <a:rPr lang="en-IN" kern="0" dirty="0">
                <a:latin typeface="+mj-lt"/>
              </a:rPr>
            </a:br>
            <a:endParaRPr lang="en-IN" kern="0" dirty="0">
              <a:latin typeface="+mj-lt"/>
            </a:endParaRPr>
          </a:p>
          <a:p>
            <a:pPr marL="514350" indent="-457200"/>
            <a:r>
              <a:rPr lang="en-IN" kern="0" dirty="0">
                <a:latin typeface="+mj-lt"/>
              </a:rPr>
              <a:t>From slides and what speaker will have said</a:t>
            </a:r>
          </a:p>
        </p:txBody>
      </p:sp>
    </p:spTree>
    <p:extLst>
      <p:ext uri="{BB962C8B-B14F-4D97-AF65-F5344CB8AC3E}">
        <p14:creationId xmlns:p14="http://schemas.microsoft.com/office/powerpoint/2010/main" val="10564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6772526"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Slide Number Placeholder 6">
            <a:extLst>
              <a:ext uri="{FF2B5EF4-FFF2-40B4-BE49-F238E27FC236}">
                <a16:creationId xmlns:a16="http://schemas.microsoft.com/office/drawing/2014/main" xmlns="" id="{5B58B4C8-C41D-441A-B2A2-F4847387DBB4}"/>
              </a:ext>
            </a:extLst>
          </p:cNvPr>
          <p:cNvSpPr>
            <a:spLocks noGrp="1"/>
          </p:cNvSpPr>
          <p:nvPr>
            <p:ph type="sldNum" sz="quarter" idx="12"/>
          </p:nvPr>
        </p:nvSpPr>
        <p:spPr/>
        <p:txBody>
          <a:bodyPr/>
          <a:lstStyle/>
          <a:p>
            <a:pPr>
              <a:defRPr/>
            </a:pPr>
            <a:fld id="{D629C963-6CA3-4910-ACAB-89103C5891B0}" type="slidenum">
              <a:rPr lang="en-GB" smtClean="0"/>
              <a:pPr>
                <a:defRPr/>
              </a:pPr>
              <a:t>8</a:t>
            </a:fld>
            <a:endParaRPr lang="en-GB"/>
          </a:p>
        </p:txBody>
      </p:sp>
      <p:sp>
        <p:nvSpPr>
          <p:cNvPr id="10" name="Content Placeholder 2">
            <a:extLst>
              <a:ext uri="{FF2B5EF4-FFF2-40B4-BE49-F238E27FC236}">
                <a16:creationId xmlns:a16="http://schemas.microsoft.com/office/drawing/2014/main" xmlns="" id="{D4BE33E7-1BCA-47A4-997C-BA0276E90A97}"/>
              </a:ext>
            </a:extLst>
          </p:cNvPr>
          <p:cNvSpPr txBox="1">
            <a:spLocks/>
          </p:cNvSpPr>
          <p:nvPr/>
        </p:nvSpPr>
        <p:spPr>
          <a:xfrm>
            <a:off x="838200" y="1825625"/>
            <a:ext cx="10515600" cy="43513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kern="0" dirty="0"/>
          </a:p>
        </p:txBody>
      </p:sp>
      <p:sp>
        <p:nvSpPr>
          <p:cNvPr id="11" name="Rectangle 2">
            <a:extLst>
              <a:ext uri="{FF2B5EF4-FFF2-40B4-BE49-F238E27FC236}">
                <a16:creationId xmlns:a16="http://schemas.microsoft.com/office/drawing/2014/main" xmlns="" id="{7A7EFC2A-B3DD-430B-A1A1-4A7AA1C636D0}"/>
              </a:ext>
            </a:extLst>
          </p:cNvPr>
          <p:cNvSpPr txBox="1">
            <a:spLocks noChangeArrowheads="1"/>
          </p:cNvSpPr>
          <p:nvPr/>
        </p:nvSpPr>
        <p:spPr>
          <a:xfrm>
            <a:off x="1356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smtClean="0">
                <a:solidFill>
                  <a:schemeClr val="tx1"/>
                </a:solidFill>
              </a:rPr>
              <a:t>Upcoming Webinars</a:t>
            </a:r>
            <a:endParaRPr lang="en-US" altLang="en-US" kern="0" dirty="0">
              <a:solidFill>
                <a:schemeClr val="tx1"/>
              </a:solidFill>
            </a:endParaRPr>
          </a:p>
        </p:txBody>
      </p:sp>
      <p:sp>
        <p:nvSpPr>
          <p:cNvPr id="13" name="Content Placeholder 2">
            <a:extLst>
              <a:ext uri="{FF2B5EF4-FFF2-40B4-BE49-F238E27FC236}">
                <a16:creationId xmlns:a16="http://schemas.microsoft.com/office/drawing/2014/main" xmlns="" id="{A634EDFC-DD15-4869-9E34-D1752D968776}"/>
              </a:ext>
            </a:extLst>
          </p:cNvPr>
          <p:cNvSpPr txBox="1">
            <a:spLocks/>
          </p:cNvSpPr>
          <p:nvPr/>
        </p:nvSpPr>
        <p:spPr>
          <a:xfrm>
            <a:off x="1373228" y="1494255"/>
            <a:ext cx="7470648" cy="4900636"/>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57150" indent="0">
              <a:buNone/>
            </a:pPr>
            <a:endParaRPr lang="en-IN" kern="0"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146805527"/>
              </p:ext>
            </p:extLst>
          </p:nvPr>
        </p:nvGraphicFramePr>
        <p:xfrm>
          <a:off x="1356246" y="1351696"/>
          <a:ext cx="7787753" cy="5149141"/>
        </p:xfrm>
        <a:graphic>
          <a:graphicData uri="http://schemas.openxmlformats.org/drawingml/2006/table">
            <a:tbl>
              <a:tblPr>
                <a:tableStyleId>{21E4AEA4-8DFA-4A89-87EB-49C32662AFE0}</a:tableStyleId>
              </a:tblPr>
              <a:tblGrid>
                <a:gridCol w="2869171"/>
                <a:gridCol w="1065693"/>
                <a:gridCol w="983716"/>
                <a:gridCol w="1557551"/>
                <a:gridCol w="1311622"/>
              </a:tblGrid>
              <a:tr h="514933">
                <a:tc>
                  <a:txBody>
                    <a:bodyPr/>
                    <a:lstStyle/>
                    <a:p>
                      <a:pPr algn="l" fontAlgn="b"/>
                      <a:r>
                        <a:rPr lang="en-IN" sz="1600" b="1" u="none" strike="noStrike" dirty="0">
                          <a:effectLst/>
                        </a:rPr>
                        <a:t>Webinar</a:t>
                      </a:r>
                      <a:endParaRPr lang="en-IN" sz="1600" b="1" i="0" u="none" strike="noStrike" dirty="0">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b="1" u="none" strike="noStrike" dirty="0">
                          <a:effectLst/>
                        </a:rPr>
                        <a:t>Date</a:t>
                      </a:r>
                      <a:endParaRPr lang="en-IN" sz="1600" b="1" i="0" u="none" strike="noStrike" dirty="0">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b="1" u="none" strike="noStrike" dirty="0">
                          <a:effectLst/>
                        </a:rPr>
                        <a:t>Time</a:t>
                      </a:r>
                      <a:endParaRPr lang="en-IN" sz="1600" b="1" i="0" u="none" strike="noStrike" dirty="0">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b="1" u="none" strike="noStrike" dirty="0">
                          <a:effectLst/>
                        </a:rPr>
                        <a:t>CPD</a:t>
                      </a:r>
                      <a:endParaRPr lang="en-IN" sz="1600" b="1" i="0" u="none" strike="noStrike" dirty="0">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b="1" u="none" strike="noStrike" dirty="0">
                          <a:effectLst/>
                        </a:rPr>
                        <a:t>Members</a:t>
                      </a:r>
                      <a:endParaRPr lang="en-IN" sz="1600" b="1" i="0" u="none" strike="noStrike" dirty="0">
                        <a:solidFill>
                          <a:srgbClr val="000000"/>
                        </a:solidFill>
                        <a:effectLst/>
                        <a:latin typeface="Trebuchet MS" panose="020B0603020202020204" pitchFamily="34" charset="0"/>
                      </a:endParaRPr>
                    </a:p>
                  </a:txBody>
                  <a:tcPr marL="6261" marR="6261" marT="6261" marB="0" anchor="b"/>
                </a:tc>
              </a:tr>
              <a:tr h="1158552">
                <a:tc>
                  <a:txBody>
                    <a:bodyPr/>
                    <a:lstStyle/>
                    <a:p>
                      <a:pPr algn="l" fontAlgn="b"/>
                      <a:r>
                        <a:rPr lang="en-US" sz="1600" u="none" strike="noStrike">
                          <a:effectLst/>
                        </a:rPr>
                        <a:t/>
                      </a:r>
                      <a:br>
                        <a:rPr lang="en-US" sz="1600" u="none" strike="noStrike">
                          <a:effectLst/>
                        </a:rPr>
                      </a:br>
                      <a:r>
                        <a:rPr lang="en-US" sz="1600" u="none" strike="noStrike">
                          <a:effectLst/>
                        </a:rPr>
                        <a:t>Webinar on Pricing of Crop Insurance</a:t>
                      </a:r>
                      <a:endParaRPr lang="en-US"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26th June, 2020</a:t>
                      </a:r>
                      <a:endParaRPr lang="en-IN"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04:00pm-05:30pm IST</a:t>
                      </a:r>
                      <a:endParaRPr lang="en-IN"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1.5 hrs (Technical- General Insurance)</a:t>
                      </a:r>
                      <a:endParaRPr lang="en-IN"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Members &amp; Non-members</a:t>
                      </a:r>
                      <a:endParaRPr lang="en-IN" sz="1600" b="0" i="0" u="none" strike="noStrike">
                        <a:solidFill>
                          <a:srgbClr val="000000"/>
                        </a:solidFill>
                        <a:effectLst/>
                        <a:latin typeface="Trebuchet MS" panose="020B0603020202020204" pitchFamily="34" charset="0"/>
                      </a:endParaRPr>
                    </a:p>
                  </a:txBody>
                  <a:tcPr marL="6261" marR="6261" marT="6261" marB="0" anchor="b"/>
                </a:tc>
              </a:tr>
              <a:tr h="1158552">
                <a:tc>
                  <a:txBody>
                    <a:bodyPr/>
                    <a:lstStyle/>
                    <a:p>
                      <a:pPr algn="l" fontAlgn="b"/>
                      <a:r>
                        <a:rPr lang="en-US" sz="1600" u="none" strike="noStrike">
                          <a:effectLst/>
                        </a:rPr>
                        <a:t>Presidential TownHall Meeting with Students</a:t>
                      </a:r>
                      <a:endParaRPr lang="en-US"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dirty="0">
                          <a:effectLst/>
                        </a:rPr>
                        <a:t>28th June, 2020</a:t>
                      </a:r>
                      <a:endParaRPr lang="en-IN" sz="1600" b="0" i="0" u="none" strike="noStrike" dirty="0">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dirty="0">
                          <a:effectLst/>
                        </a:rPr>
                        <a:t>1100 – 1200 IST</a:t>
                      </a:r>
                      <a:endParaRPr lang="en-IN" sz="1600" b="0" i="0" u="none" strike="noStrike" dirty="0">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Non CPD Event</a:t>
                      </a:r>
                      <a:endParaRPr lang="en-IN"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dirty="0" smtClean="0">
                          <a:effectLst/>
                        </a:rPr>
                        <a:t>Students</a:t>
                      </a:r>
                      <a:endParaRPr lang="en-IN" sz="1600" b="0" i="0" u="none" strike="noStrike" dirty="0">
                        <a:solidFill>
                          <a:srgbClr val="000000"/>
                        </a:solidFill>
                        <a:effectLst/>
                        <a:latin typeface="Trebuchet MS" panose="020B0603020202020204" pitchFamily="34" charset="0"/>
                      </a:endParaRPr>
                    </a:p>
                  </a:txBody>
                  <a:tcPr marL="6261" marR="6261" marT="6261" marB="0" anchor="b"/>
                </a:tc>
              </a:tr>
              <a:tr h="1158552">
                <a:tc>
                  <a:txBody>
                    <a:bodyPr/>
                    <a:lstStyle/>
                    <a:p>
                      <a:pPr algn="l" fontAlgn="b"/>
                      <a:r>
                        <a:rPr lang="en-US" sz="1600" u="none" strike="noStrike" dirty="0">
                          <a:effectLst/>
                        </a:rPr>
                        <a:t>Webinar On Adapting to trends in Life Insurance</a:t>
                      </a:r>
                      <a:endParaRPr lang="en-US" sz="1600" b="0" i="0" u="none" strike="noStrike" dirty="0">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1st July, 2020</a:t>
                      </a:r>
                      <a:endParaRPr lang="en-IN"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de-DE" sz="1600" u="none" strike="noStrike">
                          <a:effectLst/>
                        </a:rPr>
                        <a:t>10.00 am- 12.00 am IST</a:t>
                      </a:r>
                      <a:endParaRPr lang="de-DE"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US" sz="1600" u="none" strike="noStrike">
                          <a:effectLst/>
                        </a:rPr>
                        <a:t>120 minutes (Technical – Life Insurance)</a:t>
                      </a:r>
                      <a:endParaRPr lang="en-US"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Members &amp; Non-members</a:t>
                      </a:r>
                      <a:endParaRPr lang="en-IN" sz="1600" b="0" i="0" u="none" strike="noStrike">
                        <a:solidFill>
                          <a:srgbClr val="000000"/>
                        </a:solidFill>
                        <a:effectLst/>
                        <a:latin typeface="Trebuchet MS" panose="020B0603020202020204" pitchFamily="34" charset="0"/>
                      </a:endParaRPr>
                    </a:p>
                  </a:txBody>
                  <a:tcPr marL="6261" marR="6261" marT="6261" marB="0" anchor="b"/>
                </a:tc>
              </a:tr>
              <a:tr h="1158552">
                <a:tc>
                  <a:txBody>
                    <a:bodyPr/>
                    <a:lstStyle/>
                    <a:p>
                      <a:pPr algn="l" fontAlgn="b"/>
                      <a:r>
                        <a:rPr lang="en-US" sz="1600" u="none" strike="noStrike" dirty="0" err="1">
                          <a:effectLst/>
                        </a:rPr>
                        <a:t>TechTalk</a:t>
                      </a:r>
                      <a:r>
                        <a:rPr lang="en-US" sz="1600" u="none" strike="noStrike" dirty="0">
                          <a:effectLst/>
                        </a:rPr>
                        <a:t> on Compensated Absences and other long term Employee Benefits</a:t>
                      </a:r>
                      <a:endParaRPr lang="en-US" sz="1600" b="0" i="0" u="none" strike="noStrike" dirty="0">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9th July, 2020</a:t>
                      </a:r>
                      <a:endParaRPr lang="en-IN"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05:00pm-06:00pm IST</a:t>
                      </a:r>
                      <a:endParaRPr lang="en-IN"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a:effectLst/>
                        </a:rPr>
                        <a:t>Non CPD Event</a:t>
                      </a:r>
                      <a:endParaRPr lang="en-IN" sz="1600" b="0" i="0" u="none" strike="noStrike">
                        <a:solidFill>
                          <a:srgbClr val="000000"/>
                        </a:solidFill>
                        <a:effectLst/>
                        <a:latin typeface="Trebuchet MS" panose="020B0603020202020204" pitchFamily="34" charset="0"/>
                      </a:endParaRPr>
                    </a:p>
                  </a:txBody>
                  <a:tcPr marL="6261" marR="6261" marT="6261" marB="0" anchor="b"/>
                </a:tc>
                <a:tc>
                  <a:txBody>
                    <a:bodyPr/>
                    <a:lstStyle/>
                    <a:p>
                      <a:pPr algn="l" fontAlgn="b"/>
                      <a:r>
                        <a:rPr lang="en-IN" sz="1600" u="none" strike="noStrike" dirty="0">
                          <a:effectLst/>
                        </a:rPr>
                        <a:t>Student, Associates &amp; Non-Members</a:t>
                      </a:r>
                      <a:endParaRPr lang="en-IN" sz="1600" b="0" i="0" u="none" strike="noStrike" dirty="0">
                        <a:solidFill>
                          <a:srgbClr val="000000"/>
                        </a:solidFill>
                        <a:effectLst/>
                        <a:latin typeface="Trebuchet MS" panose="020B0603020202020204" pitchFamily="34" charset="0"/>
                      </a:endParaRPr>
                    </a:p>
                  </a:txBody>
                  <a:tcPr marL="6261" marR="6261" marT="6261" marB="0" anchor="b"/>
                </a:tc>
              </a:tr>
            </a:tbl>
          </a:graphicData>
        </a:graphic>
      </p:graphicFrame>
    </p:spTree>
    <p:extLst>
      <p:ext uri="{BB962C8B-B14F-4D97-AF65-F5344CB8AC3E}">
        <p14:creationId xmlns:p14="http://schemas.microsoft.com/office/powerpoint/2010/main" val="2418783327"/>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2710</TotalTime>
  <Words>695</Words>
  <Application>Microsoft Office PowerPoint</Application>
  <PresentationFormat>On-screen Show (4:3)</PresentationFormat>
  <Paragraphs>104</Paragraphs>
  <Slides>8</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Bahamas</vt:lpstr>
      <vt:lpstr>Calibri</vt:lpstr>
      <vt:lpstr>Garamond</vt:lpstr>
      <vt:lpstr>Shruti</vt:lpstr>
      <vt:lpstr>Times New Roman</vt:lpstr>
      <vt:lpstr>Trebuchet MS</vt:lpstr>
      <vt:lpstr>Verdana</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Ambreen Surve</cp:lastModifiedBy>
  <cp:revision>307</cp:revision>
  <dcterms:created xsi:type="dcterms:W3CDTF">2011-07-20T12:11:57Z</dcterms:created>
  <dcterms:modified xsi:type="dcterms:W3CDTF">2020-06-19T09:06:36Z</dcterms:modified>
</cp:coreProperties>
</file>