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6" r:id="rId2"/>
    <p:sldMasterId id="2147483710" r:id="rId3"/>
    <p:sldMasterId id="2147483718" r:id="rId4"/>
  </p:sldMasterIdLst>
  <p:notesMasterIdLst>
    <p:notesMasterId r:id="rId46"/>
  </p:notesMasterIdLst>
  <p:handoutMasterIdLst>
    <p:handoutMasterId r:id="rId47"/>
  </p:handoutMasterIdLst>
  <p:sldIdLst>
    <p:sldId id="347" r:id="rId5"/>
    <p:sldId id="276" r:id="rId6"/>
    <p:sldId id="262" r:id="rId7"/>
    <p:sldId id="458" r:id="rId8"/>
    <p:sldId id="457" r:id="rId9"/>
    <p:sldId id="257" r:id="rId10"/>
    <p:sldId id="478" r:id="rId11"/>
    <p:sldId id="330" r:id="rId12"/>
    <p:sldId id="261" r:id="rId13"/>
    <p:sldId id="273" r:id="rId14"/>
    <p:sldId id="329" r:id="rId15"/>
    <p:sldId id="328" r:id="rId16"/>
    <p:sldId id="335" r:id="rId17"/>
    <p:sldId id="461" r:id="rId18"/>
    <p:sldId id="282" r:id="rId19"/>
    <p:sldId id="283" r:id="rId20"/>
    <p:sldId id="284" r:id="rId21"/>
    <p:sldId id="475" r:id="rId22"/>
    <p:sldId id="471" r:id="rId23"/>
    <p:sldId id="463" r:id="rId24"/>
    <p:sldId id="464" r:id="rId25"/>
    <p:sldId id="465" r:id="rId26"/>
    <p:sldId id="466" r:id="rId27"/>
    <p:sldId id="467" r:id="rId28"/>
    <p:sldId id="468" r:id="rId29"/>
    <p:sldId id="470" r:id="rId30"/>
    <p:sldId id="473" r:id="rId31"/>
    <p:sldId id="336" r:id="rId32"/>
    <p:sldId id="479" r:id="rId33"/>
    <p:sldId id="333" r:id="rId34"/>
    <p:sldId id="334" r:id="rId35"/>
    <p:sldId id="338" r:id="rId36"/>
    <p:sldId id="339" r:id="rId37"/>
    <p:sldId id="340" r:id="rId38"/>
    <p:sldId id="341" r:id="rId39"/>
    <p:sldId id="342" r:id="rId40"/>
    <p:sldId id="344" r:id="rId41"/>
    <p:sldId id="343" r:id="rId42"/>
    <p:sldId id="345" r:id="rId43"/>
    <p:sldId id="459" r:id="rId44"/>
    <p:sldId id="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p:cViewPr varScale="1">
        <p:scale>
          <a:sx n="70" d="100"/>
          <a:sy n="70" d="100"/>
        </p:scale>
        <p:origin x="642" y="6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15-03-2022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15-03-2022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963E7AC-6455-4A0F-B654-220C7D7B7B8D}" type="slidenum">
              <a:rPr lang="en-US" smtClean="0">
                <a:solidFill>
                  <a:prstClr val="black"/>
                </a:solidFill>
              </a:rPr>
              <a:pPr>
                <a:defRPr/>
              </a:pPr>
              <a:t>2</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1</a:t>
            </a:r>
          </a:p>
        </p:txBody>
      </p:sp>
    </p:spTree>
    <p:extLst>
      <p:ext uri="{BB962C8B-B14F-4D97-AF65-F5344CB8AC3E}">
        <p14:creationId xmlns:p14="http://schemas.microsoft.com/office/powerpoint/2010/main" val="3542533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90106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52281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A50AC3-F5D0-484A-88A4-E8D70AE6F6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466A2D6-9943-4CC8-B0AA-7BEBE97591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2772" name="Slide Number Placeholder 3">
            <a:extLst>
              <a:ext uri="{FF2B5EF4-FFF2-40B4-BE49-F238E27FC236}">
                <a16:creationId xmlns:a16="http://schemas.microsoft.com/office/drawing/2014/main" id="{7D4E0748-8D31-4472-A228-2E1987F41D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0E905A-0A29-4819-AF16-ED8DFB78479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2773" name="Footer Placeholder 4">
            <a:extLst>
              <a:ext uri="{FF2B5EF4-FFF2-40B4-BE49-F238E27FC236}">
                <a16:creationId xmlns:a16="http://schemas.microsoft.com/office/drawing/2014/main" id="{2D2FAF65-1895-4D98-A608-3E4FAAABF69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E2B1CC1-271C-4D73-AC4C-36F9DC116B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8A61E27-855B-459A-B725-F8A991B1CB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6868" name="Slide Number Placeholder 3">
            <a:extLst>
              <a:ext uri="{FF2B5EF4-FFF2-40B4-BE49-F238E27FC236}">
                <a16:creationId xmlns:a16="http://schemas.microsoft.com/office/drawing/2014/main" id="{188666CF-A784-449F-8619-450C07B6A4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A8107D-A1E8-4E36-9DD5-ADEFDD4E07A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6869" name="Footer Placeholder 4">
            <a:extLst>
              <a:ext uri="{FF2B5EF4-FFF2-40B4-BE49-F238E27FC236}">
                <a16:creationId xmlns:a16="http://schemas.microsoft.com/office/drawing/2014/main" id="{4154C21B-B48A-4DA8-BDB4-DE2D3F2C48C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7491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168860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251151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4159931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376747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42834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104082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3381481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113550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15D76F4-2F37-46BD-913B-5A6E56B325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DF60ED0-A228-4E69-A9CC-026AD60AD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34820" name="Slide Number Placeholder 3">
            <a:extLst>
              <a:ext uri="{FF2B5EF4-FFF2-40B4-BE49-F238E27FC236}">
                <a16:creationId xmlns:a16="http://schemas.microsoft.com/office/drawing/2014/main" id="{69135BF0-1C26-4D2C-9B85-7405251C0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2517EB-7982-45F4-AA60-6096539EA12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4821" name="Footer Placeholder 4">
            <a:extLst>
              <a:ext uri="{FF2B5EF4-FFF2-40B4-BE49-F238E27FC236}">
                <a16:creationId xmlns:a16="http://schemas.microsoft.com/office/drawing/2014/main" id="{23186AD9-0AA9-43E6-AB76-F5E795900BE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a:t>
            </a:r>
          </a:p>
        </p:txBody>
      </p:sp>
    </p:spTree>
    <p:extLst>
      <p:ext uri="{BB962C8B-B14F-4D97-AF65-F5344CB8AC3E}">
        <p14:creationId xmlns:p14="http://schemas.microsoft.com/office/powerpoint/2010/main" val="4213479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870624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036441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557727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050477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00926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0656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1618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63314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004259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845866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808349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097318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48684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5635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415030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27454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90120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76789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71990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270160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extLst>
      <p:ext uri="{BB962C8B-B14F-4D97-AF65-F5344CB8AC3E}">
        <p14:creationId xmlns:p14="http://schemas.microsoft.com/office/powerpoint/2010/main" val="41645472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19826609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extLst>
      <p:ext uri="{BB962C8B-B14F-4D97-AF65-F5344CB8AC3E}">
        <p14:creationId xmlns:p14="http://schemas.microsoft.com/office/powerpoint/2010/main" val="10806667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extLst>
      <p:ext uri="{BB962C8B-B14F-4D97-AF65-F5344CB8AC3E}">
        <p14:creationId xmlns:p14="http://schemas.microsoft.com/office/powerpoint/2010/main" val="18908256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75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A77ACF3-2C02-4A1E-8267-A12F3799A9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294A20C-4840-430B-B8E9-A508EA1E7B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C481E6D-6B40-4331-A43F-80B6D772C9F4}"/>
              </a:ext>
            </a:extLst>
          </p:cNvPr>
          <p:cNvSpPr>
            <a:spLocks noGrp="1" noChangeArrowheads="1"/>
          </p:cNvSpPr>
          <p:nvPr>
            <p:ph type="sldNum" sz="quarter" idx="12"/>
          </p:nvPr>
        </p:nvSpPr>
        <p:spPr>
          <a:ln/>
        </p:spPr>
        <p:txBody>
          <a:bodyPr/>
          <a:lstStyle>
            <a:lvl1pPr>
              <a:defRPr/>
            </a:lvl1pPr>
          </a:lstStyle>
          <a:p>
            <a:pPr>
              <a:defRPr/>
            </a:pPr>
            <a:fld id="{99C03D59-D92E-4469-B3AE-52633B2F633F}" type="slidenum">
              <a:rPr lang="en-GB"/>
              <a:pPr>
                <a:defRPr/>
              </a:pPr>
              <a:t>‹#›</a:t>
            </a:fld>
            <a:endParaRPr lang="en-GB" dirty="0"/>
          </a:p>
        </p:txBody>
      </p:sp>
    </p:spTree>
    <p:extLst>
      <p:ext uri="{BB962C8B-B14F-4D97-AF65-F5344CB8AC3E}">
        <p14:creationId xmlns:p14="http://schemas.microsoft.com/office/powerpoint/2010/main" val="30064894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05EC81-BB4F-421C-A983-08AAAD23570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EB25E81-FC81-4371-8EF2-EE0069579E0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C915-71D0-4140-8932-03D643419D29}"/>
              </a:ext>
            </a:extLst>
          </p:cNvPr>
          <p:cNvSpPr>
            <a:spLocks noGrp="1" noChangeArrowheads="1"/>
          </p:cNvSpPr>
          <p:nvPr>
            <p:ph type="sldNum" sz="quarter" idx="12"/>
          </p:nvPr>
        </p:nvSpPr>
        <p:spPr>
          <a:ln/>
        </p:spPr>
        <p:txBody>
          <a:bodyPr/>
          <a:lstStyle>
            <a:lvl1pPr>
              <a:defRPr/>
            </a:lvl1pPr>
          </a:lstStyle>
          <a:p>
            <a:pPr>
              <a:defRPr/>
            </a:pPr>
            <a:fld id="{1DF8D7FF-D76B-4A4B-94A9-CCF0732E9BFE}" type="slidenum">
              <a:rPr lang="en-GB"/>
              <a:pPr>
                <a:defRPr/>
              </a:pPr>
              <a:t>‹#›</a:t>
            </a:fld>
            <a:endParaRPr lang="en-GB" dirty="0"/>
          </a:p>
        </p:txBody>
      </p:sp>
    </p:spTree>
    <p:extLst>
      <p:ext uri="{BB962C8B-B14F-4D97-AF65-F5344CB8AC3E}">
        <p14:creationId xmlns:p14="http://schemas.microsoft.com/office/powerpoint/2010/main" val="16676407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A367C3-3944-419F-B2B4-BC7C527069F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D1948-3CCF-437D-A486-22BC73123C3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73E0C49-437F-4344-9AF2-45797F03007E}"/>
              </a:ext>
            </a:extLst>
          </p:cNvPr>
          <p:cNvSpPr>
            <a:spLocks noGrp="1" noChangeArrowheads="1"/>
          </p:cNvSpPr>
          <p:nvPr>
            <p:ph type="sldNum" sz="quarter" idx="12"/>
          </p:nvPr>
        </p:nvSpPr>
        <p:spPr>
          <a:ln/>
        </p:spPr>
        <p:txBody>
          <a:bodyPr/>
          <a:lstStyle>
            <a:lvl1pPr>
              <a:defRPr/>
            </a:lvl1pPr>
          </a:lstStyle>
          <a:p>
            <a:pPr>
              <a:defRPr/>
            </a:pPr>
            <a:fld id="{B4B04951-96C8-4F15-BA01-D538FC15A017}" type="slidenum">
              <a:rPr lang="en-GB"/>
              <a:pPr>
                <a:defRPr/>
              </a:pPr>
              <a:t>‹#›</a:t>
            </a:fld>
            <a:endParaRPr lang="en-GB" dirty="0"/>
          </a:p>
        </p:txBody>
      </p:sp>
    </p:spTree>
    <p:extLst>
      <p:ext uri="{BB962C8B-B14F-4D97-AF65-F5344CB8AC3E}">
        <p14:creationId xmlns:p14="http://schemas.microsoft.com/office/powerpoint/2010/main" val="28269211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61C45888-C479-4C32-88EB-A96F3F88AF4F}"/>
              </a:ext>
            </a:extLst>
          </p:cNvPr>
          <p:cNvGrpSpPr>
            <a:grpSpLocks/>
          </p:cNvGrpSpPr>
          <p:nvPr userDrawn="1"/>
        </p:nvGrpSpPr>
        <p:grpSpPr bwMode="auto">
          <a:xfrm>
            <a:off x="358775" y="228600"/>
            <a:ext cx="11833225" cy="1284288"/>
            <a:chOff x="269528" y="5496973"/>
            <a:chExt cx="8874472" cy="1284827"/>
          </a:xfrm>
        </p:grpSpPr>
        <p:pic>
          <p:nvPicPr>
            <p:cNvPr id="3" name="Picture 2">
              <a:extLst>
                <a:ext uri="{FF2B5EF4-FFF2-40B4-BE49-F238E27FC236}">
                  <a16:creationId xmlns:a16="http://schemas.microsoft.com/office/drawing/2014/main" id="{1E192110-7198-4BB0-B26C-E30D57B73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28" y="5496973"/>
              <a:ext cx="1483072" cy="128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C218436C-676A-4A5E-B2E4-613F8FE23125}"/>
                </a:ext>
              </a:extLst>
            </p:cNvPr>
            <p:cNvSpPr>
              <a:spLocks noChangeArrowheads="1"/>
            </p:cNvSpPr>
            <p:nvPr/>
          </p:nvSpPr>
          <p:spPr bwMode="auto">
            <a:xfrm rot="10800000" flipV="1">
              <a:off x="1752600" y="5820488"/>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4000" b="1">
                  <a:solidFill>
                    <a:srgbClr val="1F497D"/>
                  </a:solidFill>
                  <a:latin typeface="Bahamas"/>
                  <a:cs typeface="Times New Roman" panose="02020603050405020304" pitchFamily="18" charset="0"/>
                </a:rPr>
                <a:t>Institute of Actuaries of India</a:t>
              </a:r>
              <a:endParaRPr lang="en-US" altLang="en-US" sz="4000" b="1">
                <a:latin typeface="Bahamas"/>
                <a:cs typeface="Times New Roman" panose="02020603050405020304" pitchFamily="18" charset="0"/>
              </a:endParaRPr>
            </a:p>
          </p:txBody>
        </p:sp>
      </p:grpSp>
      <p:sp>
        <p:nvSpPr>
          <p:cNvPr id="5" name="Rectangle 9">
            <a:extLst>
              <a:ext uri="{FF2B5EF4-FFF2-40B4-BE49-F238E27FC236}">
                <a16:creationId xmlns:a16="http://schemas.microsoft.com/office/drawing/2014/main" id="{68517BBE-B02C-4745-A589-A9CE2AEEFE59}"/>
              </a:ext>
            </a:extLst>
          </p:cNvPr>
          <p:cNvSpPr>
            <a:spLocks noChangeArrowheads="1"/>
          </p:cNvSpPr>
          <p:nvPr userDrawn="1"/>
        </p:nvSpPr>
        <p:spPr bwMode="auto">
          <a:xfrm>
            <a:off x="0" y="274320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800" b="1">
                <a:latin typeface="Garamond" panose="02020404030301010803" pitchFamily="18" charset="0"/>
                <a:ea typeface="Verdana" panose="020B0604030504040204" pitchFamily="34" charset="0"/>
                <a:cs typeface="Verdana" panose="020B0604030504040204" pitchFamily="34" charset="0"/>
              </a:rPr>
              <a:t>Title</a:t>
            </a:r>
          </a:p>
        </p:txBody>
      </p:sp>
      <p:sp>
        <p:nvSpPr>
          <p:cNvPr id="6" name="Rectangle 10">
            <a:extLst>
              <a:ext uri="{FF2B5EF4-FFF2-40B4-BE49-F238E27FC236}">
                <a16:creationId xmlns:a16="http://schemas.microsoft.com/office/drawing/2014/main" id="{0D5AF213-57C3-4ABD-97E5-A1FE7CD211F4}"/>
              </a:ext>
            </a:extLst>
          </p:cNvPr>
          <p:cNvSpPr>
            <a:spLocks noChangeArrowheads="1"/>
          </p:cNvSpPr>
          <p:nvPr userDrawn="1"/>
        </p:nvSpPr>
        <p:spPr bwMode="auto">
          <a:xfrm>
            <a:off x="0" y="3733800"/>
            <a:ext cx="1219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800" b="1">
                <a:latin typeface="Garamond" panose="02020404030301010803" pitchFamily="18" charset="0"/>
                <a:ea typeface="Verdana" panose="020B0604030504040204" pitchFamily="34" charset="0"/>
                <a:cs typeface="Verdana" panose="020B0604030504040204" pitchFamily="34" charset="0"/>
              </a:rPr>
              <a:t>By</a:t>
            </a:r>
          </a:p>
        </p:txBody>
      </p:sp>
      <p:sp>
        <p:nvSpPr>
          <p:cNvPr id="7" name="Date Placeholder 11">
            <a:extLst>
              <a:ext uri="{FF2B5EF4-FFF2-40B4-BE49-F238E27FC236}">
                <a16:creationId xmlns:a16="http://schemas.microsoft.com/office/drawing/2014/main" id="{76155FE6-BB89-4A5F-A014-6103AAE24019}"/>
              </a:ext>
            </a:extLst>
          </p:cNvPr>
          <p:cNvSpPr>
            <a:spLocks noGrp="1" noChangeArrowheads="1"/>
          </p:cNvSpPr>
          <p:nvPr>
            <p:ph type="dt" sz="half" idx="10"/>
          </p:nvPr>
        </p:nvSpPr>
        <p:spPr/>
        <p:txBody>
          <a:bodyPr/>
          <a:lstStyle>
            <a:lvl1pPr>
              <a:defRPr dirty="0"/>
            </a:lvl1pPr>
          </a:lstStyle>
          <a:p>
            <a:pPr>
              <a:defRPr/>
            </a:pPr>
            <a:endParaRPr lang="en-GB"/>
          </a:p>
        </p:txBody>
      </p:sp>
      <p:sp>
        <p:nvSpPr>
          <p:cNvPr id="8" name="Footer Placeholder 12">
            <a:extLst>
              <a:ext uri="{FF2B5EF4-FFF2-40B4-BE49-F238E27FC236}">
                <a16:creationId xmlns:a16="http://schemas.microsoft.com/office/drawing/2014/main" id="{B7CFA7EA-B29D-4250-8F97-49BD78372746}"/>
              </a:ext>
            </a:extLst>
          </p:cNvPr>
          <p:cNvSpPr>
            <a:spLocks noGrp="1" noChangeArrowheads="1"/>
          </p:cNvSpPr>
          <p:nvPr>
            <p:ph type="ftr" sz="quarter" idx="11"/>
          </p:nvPr>
        </p:nvSpPr>
        <p:spPr/>
        <p:txBody>
          <a:bodyPr/>
          <a:lstStyle>
            <a:lvl1pPr>
              <a:defRPr dirty="0"/>
            </a:lvl1pPr>
          </a:lstStyle>
          <a:p>
            <a:pPr>
              <a:defRPr/>
            </a:pPr>
            <a:endParaRPr lang="en-GB"/>
          </a:p>
        </p:txBody>
      </p:sp>
      <p:sp>
        <p:nvSpPr>
          <p:cNvPr id="9" name="Slide Number Placeholder 13">
            <a:extLst>
              <a:ext uri="{FF2B5EF4-FFF2-40B4-BE49-F238E27FC236}">
                <a16:creationId xmlns:a16="http://schemas.microsoft.com/office/drawing/2014/main" id="{26B03220-641F-43AE-A410-FD407265472F}"/>
              </a:ext>
            </a:extLst>
          </p:cNvPr>
          <p:cNvSpPr>
            <a:spLocks noGrp="1" noChangeArrowheads="1"/>
          </p:cNvSpPr>
          <p:nvPr>
            <p:ph type="sldNum" sz="quarter" idx="12"/>
          </p:nvPr>
        </p:nvSpPr>
        <p:spPr/>
        <p:txBody>
          <a:bodyPr/>
          <a:lstStyle>
            <a:lvl1pPr>
              <a:defRPr/>
            </a:lvl1pPr>
          </a:lstStyle>
          <a:p>
            <a:pPr>
              <a:defRPr/>
            </a:pPr>
            <a:fld id="{0C461684-31DB-4E80-9B14-23AE6B383B2E}" type="slidenum">
              <a:rPr lang="en-GB"/>
              <a:pPr>
                <a:defRPr/>
              </a:pPr>
              <a:t>‹#›</a:t>
            </a:fld>
            <a:endParaRPr lang="en-GB" dirty="0"/>
          </a:p>
        </p:txBody>
      </p:sp>
    </p:spTree>
    <p:extLst>
      <p:ext uri="{BB962C8B-B14F-4D97-AF65-F5344CB8AC3E}">
        <p14:creationId xmlns:p14="http://schemas.microsoft.com/office/powerpoint/2010/main" val="26743044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a:extLst>
              <a:ext uri="{FF2B5EF4-FFF2-40B4-BE49-F238E27FC236}">
                <a16:creationId xmlns:a16="http://schemas.microsoft.com/office/drawing/2014/main" id="{C2D8C159-FA44-4BF0-B574-BCF48F6F8DBA}"/>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749486E2-A182-48D7-BE3B-9580922CBE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40E883D2-809F-4496-B536-B9A190531C85}"/>
              </a:ext>
            </a:extLst>
          </p:cNvPr>
          <p:cNvSpPr>
            <a:spLocks noGrp="1" noChangeArrowheads="1"/>
          </p:cNvSpPr>
          <p:nvPr>
            <p:ph type="sldNum" sz="quarter" idx="12"/>
          </p:nvPr>
        </p:nvSpPr>
        <p:spPr>
          <a:ln/>
        </p:spPr>
        <p:txBody>
          <a:bodyPr/>
          <a:lstStyle>
            <a:lvl1pPr>
              <a:defRPr/>
            </a:lvl1pPr>
          </a:lstStyle>
          <a:p>
            <a:pPr>
              <a:defRPr/>
            </a:pPr>
            <a:fld id="{168DA5FA-94B9-4386-962C-F963188A8440}" type="slidenum">
              <a:rPr lang="en-GB"/>
              <a:pPr>
                <a:defRPr/>
              </a:pPr>
              <a:t>‹#›</a:t>
            </a:fld>
            <a:endParaRPr lang="en-GB" dirty="0"/>
          </a:p>
        </p:txBody>
      </p:sp>
    </p:spTree>
    <p:extLst>
      <p:ext uri="{BB962C8B-B14F-4D97-AF65-F5344CB8AC3E}">
        <p14:creationId xmlns:p14="http://schemas.microsoft.com/office/powerpoint/2010/main" val="20328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075331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EEFD51E-00F3-44CC-9583-6A1CFB9D830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2A91E8B-1ADB-421D-AEA3-3A85B90C6AE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6A654B16-BB7D-4728-B196-ACE481DC61D3}"/>
              </a:ext>
            </a:extLst>
          </p:cNvPr>
          <p:cNvSpPr>
            <a:spLocks noGrp="1" noChangeArrowheads="1"/>
          </p:cNvSpPr>
          <p:nvPr>
            <p:ph type="sldNum" sz="quarter" idx="12"/>
          </p:nvPr>
        </p:nvSpPr>
        <p:spPr>
          <a:ln/>
        </p:spPr>
        <p:txBody>
          <a:bodyPr/>
          <a:lstStyle>
            <a:lvl1pPr>
              <a:defRPr/>
            </a:lvl1pPr>
          </a:lstStyle>
          <a:p>
            <a:pPr>
              <a:defRPr/>
            </a:pPr>
            <a:fld id="{C356634E-EB94-4AE9-B495-56074C05A7AC}" type="slidenum">
              <a:rPr lang="en-GB"/>
              <a:pPr>
                <a:defRPr/>
              </a:pPr>
              <a:t>‹#›</a:t>
            </a:fld>
            <a:endParaRPr lang="en-GB" dirty="0"/>
          </a:p>
        </p:txBody>
      </p:sp>
    </p:spTree>
    <p:extLst>
      <p:ext uri="{BB962C8B-B14F-4D97-AF65-F5344CB8AC3E}">
        <p14:creationId xmlns:p14="http://schemas.microsoft.com/office/powerpoint/2010/main" val="15953026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8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extLst>
      <p:ext uri="{BB962C8B-B14F-4D97-AF65-F5344CB8AC3E}">
        <p14:creationId xmlns:p14="http://schemas.microsoft.com/office/powerpoint/2010/main" val="5977609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extLst>
      <p:ext uri="{BB962C8B-B14F-4D97-AF65-F5344CB8AC3E}">
        <p14:creationId xmlns:p14="http://schemas.microsoft.com/office/powerpoint/2010/main" val="38600996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extLst>
      <p:ext uri="{BB962C8B-B14F-4D97-AF65-F5344CB8AC3E}">
        <p14:creationId xmlns:p14="http://schemas.microsoft.com/office/powerpoint/2010/main" val="18972394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37336103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extLst>
      <p:ext uri="{BB962C8B-B14F-4D97-AF65-F5344CB8AC3E}">
        <p14:creationId xmlns:p14="http://schemas.microsoft.com/office/powerpoint/2010/main" val="18905750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extLst>
      <p:ext uri="{BB962C8B-B14F-4D97-AF65-F5344CB8AC3E}">
        <p14:creationId xmlns:p14="http://schemas.microsoft.com/office/powerpoint/2010/main" val="1145383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8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41040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solidFill>
                  <a:srgbClr val="000000"/>
                </a:solidFill>
              </a:rPr>
              <a:pPr>
                <a:defRPr/>
              </a:pPr>
              <a:t>‹#›</a:t>
            </a:fld>
            <a:endParaRPr lang="en-GB">
              <a:solidFill>
                <a:srgbClr val="000000"/>
              </a:solidFill>
            </a:endParaRPr>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000" b="1">
                  <a:solidFill>
                    <a:srgbClr val="1F497D"/>
                  </a:solidFill>
                  <a:latin typeface="Bahamas" pitchFamily="34" charset="0"/>
                  <a:cs typeface="Times New Roman" pitchFamily="18" charset="0"/>
                </a:rPr>
                <a:t>Institute of Actuaries of India</a:t>
              </a:r>
              <a:endParaRPr lang="en-US" sz="4000" b="1">
                <a:solidFill>
                  <a:srgbClr val="000000"/>
                </a:solidFill>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r>
              <a:rPr lang="en-US" sz="4800" b="1">
                <a:solidFill>
                  <a:srgbClr val="000000"/>
                </a:solidFill>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r>
              <a:rPr lang="en-US" sz="4800" b="1">
                <a:solidFill>
                  <a:srgbClr val="000000"/>
                </a:solidFill>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6867036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714857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511055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40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extLst>
      <p:ext uri="{BB962C8B-B14F-4D97-AF65-F5344CB8AC3E}">
        <p14:creationId xmlns:p14="http://schemas.microsoft.com/office/powerpoint/2010/main" val="3604048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extLst>
      <p:ext uri="{BB962C8B-B14F-4D97-AF65-F5344CB8AC3E}">
        <p14:creationId xmlns:p14="http://schemas.microsoft.com/office/powerpoint/2010/main" val="19274130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347935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extLst>
      <p:ext uri="{BB962C8B-B14F-4D97-AF65-F5344CB8AC3E}">
        <p14:creationId xmlns:p14="http://schemas.microsoft.com/office/powerpoint/2010/main" val="2338045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66E407-5CC3-4075-88E0-280734CFA7ED}"/>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Rectangle 3">
            <a:extLst>
              <a:ext uri="{FF2B5EF4-FFF2-40B4-BE49-F238E27FC236}">
                <a16:creationId xmlns:a16="http://schemas.microsoft.com/office/drawing/2014/main" id="{25A1CF18-C43A-4395-AE04-CABA0E6C590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p>
        </p:txBody>
      </p:sp>
      <p:sp>
        <p:nvSpPr>
          <p:cNvPr id="1028" name="Rectangle 4">
            <a:extLst>
              <a:ext uri="{FF2B5EF4-FFF2-40B4-BE49-F238E27FC236}">
                <a16:creationId xmlns:a16="http://schemas.microsoft.com/office/drawing/2014/main" id="{1993B14E-65C4-4171-B832-5462204BDB3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dirty="0">
                <a:latin typeface="+mn-lt"/>
              </a:defRPr>
            </a:lvl1pPr>
          </a:lstStyle>
          <a:p>
            <a:pPr>
              <a:defRPr/>
            </a:pPr>
            <a:endParaRPr lang="en-GB"/>
          </a:p>
        </p:txBody>
      </p:sp>
      <p:sp>
        <p:nvSpPr>
          <p:cNvPr id="1029" name="Rectangle 5">
            <a:extLst>
              <a:ext uri="{FF2B5EF4-FFF2-40B4-BE49-F238E27FC236}">
                <a16:creationId xmlns:a16="http://schemas.microsoft.com/office/drawing/2014/main" id="{CA160438-7DD9-4EF3-B7E7-6CE111804C8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dirty="0">
                <a:latin typeface="+mn-lt"/>
              </a:defRPr>
            </a:lvl1pPr>
          </a:lstStyle>
          <a:p>
            <a:pPr>
              <a:defRPr/>
            </a:pPr>
            <a:endParaRPr lang="en-GB"/>
          </a:p>
        </p:txBody>
      </p:sp>
      <p:sp>
        <p:nvSpPr>
          <p:cNvPr id="1030" name="Rectangle 6">
            <a:extLst>
              <a:ext uri="{FF2B5EF4-FFF2-40B4-BE49-F238E27FC236}">
                <a16:creationId xmlns:a16="http://schemas.microsoft.com/office/drawing/2014/main" id="{24B74D3C-2534-4A92-A914-F749CF6B8E22}"/>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defRPr>
            </a:lvl1pPr>
          </a:lstStyle>
          <a:p>
            <a:pPr>
              <a:defRPr/>
            </a:pPr>
            <a:fld id="{E50BCE06-8090-4745-AFAE-0440EF46B2EE}" type="slidenum">
              <a:rPr lang="en-GB"/>
              <a:pPr>
                <a:defRPr/>
              </a:pPr>
              <a:t>‹#›</a:t>
            </a:fld>
            <a:endParaRPr lang="en-GB" dirty="0"/>
          </a:p>
        </p:txBody>
      </p:sp>
    </p:spTree>
    <p:extLst>
      <p:ext uri="{BB962C8B-B14F-4D97-AF65-F5344CB8AC3E}">
        <p14:creationId xmlns:p14="http://schemas.microsoft.com/office/powerpoint/2010/main" val="101426810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l="-2000" r="-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extLst>
      <p:ext uri="{BB962C8B-B14F-4D97-AF65-F5344CB8AC3E}">
        <p14:creationId xmlns:p14="http://schemas.microsoft.com/office/powerpoint/2010/main" val="9045780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0.emf"/><Relationship Id="rId5" Type="http://schemas.openxmlformats.org/officeDocument/2006/relationships/image" Target="../media/image6.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31.emf"/><Relationship Id="rId5" Type="http://schemas.openxmlformats.org/officeDocument/2006/relationships/image" Target="../media/image6.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32.emf"/><Relationship Id="rId5" Type="http://schemas.openxmlformats.org/officeDocument/2006/relationships/image" Target="../media/image6.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33.emf"/><Relationship Id="rId5" Type="http://schemas.openxmlformats.org/officeDocument/2006/relationships/image" Target="../media/image6.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4.emf"/><Relationship Id="rId5" Type="http://schemas.openxmlformats.org/officeDocument/2006/relationships/image" Target="../media/image6.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35.emf"/><Relationship Id="rId5" Type="http://schemas.openxmlformats.org/officeDocument/2006/relationships/image" Target="../media/image6.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image" Target="../media/image15.jpe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4.svg"/><Relationship Id="rId3" Type="http://schemas.openxmlformats.org/officeDocument/2006/relationships/image" Target="../media/image2.jpg"/><Relationship Id="rId7" Type="http://schemas.openxmlformats.org/officeDocument/2006/relationships/image" Target="../media/image19.sv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22.svg"/><Relationship Id="rId5" Type="http://schemas.openxmlformats.org/officeDocument/2006/relationships/image" Target="../media/image6.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609600" y="12954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8th Capcity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Building</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Webinar</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in Retirement Benefits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Edition</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13th March  2022</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5" name="TextBox 4">
            <a:extLst>
              <a:ext uri="{FF2B5EF4-FFF2-40B4-BE49-F238E27FC236}">
                <a16:creationId xmlns:a16="http://schemas.microsoft.com/office/drawing/2014/main" id="{36A73873-727D-4BD8-81CD-E77B30962568}"/>
              </a:ext>
            </a:extLst>
          </p:cNvPr>
          <p:cNvSpPr txBox="1"/>
          <p:nvPr/>
        </p:nvSpPr>
        <p:spPr>
          <a:xfrm>
            <a:off x="164109" y="3481459"/>
            <a:ext cx="998220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Session1 (Overview of GN 29 v2.0 including Disclosures)– 4.00 pm  – 4.45 pm, India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Session 2 (working example in breakout Rooms plus discussions)  - 4.45 pm – 6.00 pm, India time</a:t>
            </a:r>
          </a:p>
        </p:txBody>
      </p:sp>
    </p:spTree>
    <p:extLst>
      <p:ext uri="{BB962C8B-B14F-4D97-AF65-F5344CB8AC3E}">
        <p14:creationId xmlns:p14="http://schemas.microsoft.com/office/powerpoint/2010/main" val="60223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kern="0" dirty="0">
                <a:solidFill>
                  <a:srgbClr val="000000"/>
                </a:solidFill>
                <a:cs typeface="Calibri" panose="020F0502020204030204" pitchFamily="34" charset="0"/>
              </a:rPr>
              <a:t>GN29 V2.0– Scope</a:t>
            </a:r>
            <a:endParaRPr kumimoji="0" lang="en-US" altLang="en-US" sz="3600"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3046988"/>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mj-lt"/>
                <a:ea typeface="+mn-ea"/>
                <a:cs typeface="+mn-cs"/>
              </a:rPr>
              <a:t>GN29 revised provide</a:t>
            </a:r>
            <a:r>
              <a:rPr kumimoji="0" lang="en-US" sz="3200" b="0" i="0" u="none" strike="noStrike" kern="1200" cap="none" spc="0" normalizeH="0" noProof="0" dirty="0">
                <a:ln>
                  <a:noFill/>
                </a:ln>
                <a:solidFill>
                  <a:srgbClr val="000000"/>
                </a:solidFill>
                <a:effectLst/>
                <a:uLnTx/>
                <a:uFillTx/>
                <a:latin typeface="+mj-lt"/>
                <a:ea typeface="+mn-ea"/>
                <a:cs typeface="+mn-cs"/>
              </a:rPr>
              <a:t> </a:t>
            </a:r>
            <a:r>
              <a:rPr kumimoji="0" lang="en-US" sz="3200" b="0" i="0" u="none" strike="noStrike" kern="1200" cap="none" spc="0" normalizeH="0" baseline="0" noProof="0" dirty="0">
                <a:ln>
                  <a:noFill/>
                </a:ln>
                <a:solidFill>
                  <a:srgbClr val="000000"/>
                </a:solidFill>
                <a:effectLst/>
                <a:uLnTx/>
                <a:uFillTx/>
                <a:latin typeface="+mj-lt"/>
                <a:ea typeface="+mn-ea"/>
                <a:cs typeface="+mn-cs"/>
              </a:rPr>
              <a:t>guidance to actuaries</a:t>
            </a:r>
            <a:r>
              <a:rPr kumimoji="0" lang="en-US" sz="3200" b="0" i="0" u="none" strike="noStrike" kern="1200" cap="none" spc="0" normalizeH="0" noProof="0" dirty="0">
                <a:ln>
                  <a:noFill/>
                </a:ln>
                <a:solidFill>
                  <a:srgbClr val="000000"/>
                </a:solidFill>
                <a:effectLst/>
                <a:uLnTx/>
                <a:uFillTx/>
                <a:latin typeface="+mj-lt"/>
                <a:ea typeface="+mn-ea"/>
                <a:cs typeface="+mn-cs"/>
              </a:rPr>
              <a:t> for valuation of Interest rate guarantee. </a:t>
            </a:r>
            <a:r>
              <a:rPr lang="en-US" sz="3200" noProof="0" dirty="0">
                <a:solidFill>
                  <a:srgbClr val="000000"/>
                </a:solidFill>
                <a:latin typeface="+mj-lt"/>
              </a:rPr>
              <a:t>It</a:t>
            </a:r>
            <a:r>
              <a:rPr kumimoji="0" lang="en-US" sz="3200" b="0" i="0" u="none" strike="noStrike" kern="1200" cap="none" spc="0" normalizeH="0" noProof="0" dirty="0">
                <a:ln>
                  <a:noFill/>
                </a:ln>
                <a:solidFill>
                  <a:srgbClr val="000000"/>
                </a:solidFill>
                <a:effectLst/>
                <a:uLnTx/>
                <a:uFillTx/>
                <a:latin typeface="+mj-lt"/>
                <a:ea typeface="+mn-ea"/>
                <a:cs typeface="+mn-cs"/>
              </a:rPr>
              <a:t> also include guidance on measurement, recognition and disclosures for the same as per relevant accounting standards (AS15R, INDAS19).</a:t>
            </a:r>
            <a:endParaRPr kumimoji="0" lang="en-US" sz="32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34364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ea typeface="+mj-ea"/>
                <a:cs typeface="Calibri" panose="020F0502020204030204" pitchFamily="34" charset="0"/>
              </a:rPr>
              <a:t>GN29 V2.0– Accounting treatment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4970591"/>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mj-lt"/>
                <a:ea typeface="+mn-ea"/>
                <a:cs typeface="+mn-cs"/>
              </a:rPr>
              <a:t>Based on Paragraph 26(b) of AS15R and 29(b) of </a:t>
            </a:r>
            <a:r>
              <a:rPr kumimoji="0" lang="en-US" sz="3200" b="0" i="0" u="none" strike="noStrike" kern="1200" cap="none" spc="0" normalizeH="0" baseline="0" noProof="0" dirty="0" err="1">
                <a:ln>
                  <a:noFill/>
                </a:ln>
                <a:solidFill>
                  <a:srgbClr val="000000"/>
                </a:solidFill>
                <a:effectLst/>
                <a:uLnTx/>
                <a:uFillTx/>
                <a:latin typeface="+mj-lt"/>
                <a:ea typeface="+mn-ea"/>
                <a:cs typeface="+mn-cs"/>
              </a:rPr>
              <a:t>Ind</a:t>
            </a:r>
            <a:r>
              <a:rPr kumimoji="0" lang="en-US" sz="3200" b="0" i="0" u="none" strike="noStrike" kern="1200" cap="none" spc="0" normalizeH="0" baseline="0" noProof="0" dirty="0">
                <a:ln>
                  <a:noFill/>
                </a:ln>
                <a:solidFill>
                  <a:srgbClr val="000000"/>
                </a:solidFill>
                <a:effectLst/>
                <a:uLnTx/>
                <a:uFillTx/>
                <a:latin typeface="+mj-lt"/>
                <a:ea typeface="+mn-ea"/>
                <a:cs typeface="+mn-cs"/>
              </a:rPr>
              <a:t> AS19, GN29 revised clarify that treatment of Exempt PF should be as Defined benefit plan.</a:t>
            </a: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Times New Roman"/>
              <a:ea typeface="+mn-ea"/>
              <a:cs typeface="+mn-cs"/>
            </a:endParaRP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mj-lt"/>
                <a:ea typeface="+mn-ea"/>
                <a:cs typeface="+mn-cs"/>
              </a:rPr>
              <a:t>Treatment</a:t>
            </a:r>
            <a:r>
              <a:rPr kumimoji="0" lang="en-US" sz="3200" b="0" i="0" u="none" strike="noStrike" kern="1200" cap="none" spc="0" normalizeH="0" noProof="0" dirty="0">
                <a:ln>
                  <a:noFill/>
                </a:ln>
                <a:solidFill>
                  <a:srgbClr val="000000"/>
                </a:solidFill>
                <a:effectLst/>
                <a:uLnTx/>
                <a:uFillTx/>
                <a:latin typeface="+mj-lt"/>
                <a:ea typeface="+mn-ea"/>
                <a:cs typeface="+mn-cs"/>
              </a:rPr>
              <a:t> of Exempt Provident fund plan is a post employment benefit plan. Thus under </a:t>
            </a:r>
            <a:r>
              <a:rPr kumimoji="0" lang="en-US" sz="3200" b="0" i="0" u="none" strike="noStrike" kern="1200" cap="none" spc="0" normalizeH="0" noProof="0" dirty="0" err="1">
                <a:ln>
                  <a:noFill/>
                </a:ln>
                <a:solidFill>
                  <a:srgbClr val="000000"/>
                </a:solidFill>
                <a:effectLst/>
                <a:uLnTx/>
                <a:uFillTx/>
                <a:latin typeface="+mj-lt"/>
                <a:ea typeface="+mn-ea"/>
                <a:cs typeface="+mn-cs"/>
              </a:rPr>
              <a:t>Ind</a:t>
            </a:r>
            <a:r>
              <a:rPr kumimoji="0" lang="en-US" sz="3200" b="0" i="0" u="none" strike="noStrike" kern="1200" cap="none" spc="0" normalizeH="0" noProof="0" dirty="0">
                <a:ln>
                  <a:noFill/>
                </a:ln>
                <a:solidFill>
                  <a:srgbClr val="000000"/>
                </a:solidFill>
                <a:effectLst/>
                <a:uLnTx/>
                <a:uFillTx/>
                <a:latin typeface="+mj-lt"/>
                <a:ea typeface="+mn-ea"/>
                <a:cs typeface="+mn-cs"/>
              </a:rPr>
              <a:t> AS19 recognition of gains/losses will be via OCI.</a:t>
            </a:r>
            <a:endParaRPr kumimoji="0" lang="en-US" sz="3200" b="0" i="0" u="none" strike="noStrike" kern="1200" cap="none" spc="0" normalizeH="0" baseline="0" noProof="0" dirty="0">
              <a:ln>
                <a:noFill/>
              </a:ln>
              <a:solidFill>
                <a:srgbClr val="000000"/>
              </a:solidFill>
              <a:effectLst/>
              <a:uLnTx/>
              <a:uFillTx/>
              <a:latin typeface="+mj-lt"/>
              <a:ea typeface="+mn-ea"/>
              <a:cs typeface="+mn-cs"/>
            </a:endParaRP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4368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ea typeface="+mj-ea"/>
                <a:cs typeface="Calibri" panose="020F0502020204030204" pitchFamily="34" charset="0"/>
              </a:rPr>
              <a:t>GN29 V2.0– Measurement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3570208"/>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mj-lt"/>
                <a:ea typeface="+mn-ea"/>
                <a:cs typeface="+mn-cs"/>
              </a:rPr>
              <a:t>Plan</a:t>
            </a:r>
            <a:r>
              <a:rPr kumimoji="0" lang="en-US" sz="3600" b="0" i="0" u="none" strike="noStrike" kern="1200" cap="none" spc="0" normalizeH="0" noProof="0" dirty="0">
                <a:ln>
                  <a:noFill/>
                </a:ln>
                <a:solidFill>
                  <a:srgbClr val="000000"/>
                </a:solidFill>
                <a:effectLst/>
                <a:uLnTx/>
                <a:uFillTx/>
                <a:latin typeface="+mj-lt"/>
                <a:ea typeface="+mn-ea"/>
                <a:cs typeface="+mn-cs"/>
              </a:rPr>
              <a:t> assets should be measured at fair value and the liability should be actuarially valued.</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3600" dirty="0">
                <a:solidFill>
                  <a:srgbClr val="000000"/>
                </a:solidFill>
                <a:latin typeface="+mj-lt"/>
              </a:rPr>
              <a:t>This is consistent with </a:t>
            </a:r>
            <a:r>
              <a:rPr lang="en-US" sz="3600" dirty="0" err="1">
                <a:solidFill>
                  <a:srgbClr val="000000"/>
                </a:solidFill>
                <a:latin typeface="+mj-lt"/>
              </a:rPr>
              <a:t>Ind</a:t>
            </a:r>
            <a:r>
              <a:rPr lang="en-US" sz="3600" dirty="0">
                <a:solidFill>
                  <a:srgbClr val="000000"/>
                </a:solidFill>
                <a:latin typeface="+mj-lt"/>
              </a:rPr>
              <a:t> AS19</a:t>
            </a: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3600" dirty="0">
                <a:solidFill>
                  <a:srgbClr val="000000"/>
                </a:solidFill>
                <a:latin typeface="+mj-lt"/>
              </a:rPr>
              <a:t>Gains/losses of assets are recognized via OCI.</a:t>
            </a:r>
          </a:p>
        </p:txBody>
      </p:sp>
    </p:spTree>
    <p:extLst>
      <p:ext uri="{BB962C8B-B14F-4D97-AF65-F5344CB8AC3E}">
        <p14:creationId xmlns:p14="http://schemas.microsoft.com/office/powerpoint/2010/main" val="24449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ea typeface="+mj-ea"/>
                <a:cs typeface="Calibri" panose="020F0502020204030204" pitchFamily="34" charset="0"/>
              </a:rPr>
              <a:t>GN29V2.0 – Measurement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3354765"/>
          </a:xfrm>
          <a:prstGeom prst="rect">
            <a:avLst/>
          </a:prstGeom>
          <a:noFill/>
        </p:spPr>
        <p:txBody>
          <a:bodyPr wrap="square" rtlCol="0">
            <a:spAutoFit/>
          </a:bodyPr>
          <a:lstStyle/>
          <a:p>
            <a:pPr marR="0" lvl="0" algn="just" defTabSz="914400" rtl="0" eaLnBrk="1" fontAlgn="auto" latinLnBrk="0" hangingPunct="1">
              <a:lnSpc>
                <a:spcPct val="100000"/>
              </a:lnSpc>
              <a:spcBef>
                <a:spcPts val="600"/>
              </a:spcBef>
              <a:spcAft>
                <a:spcPts val="0"/>
              </a:spcAft>
              <a:buClrTx/>
              <a:buSzTx/>
              <a:tabLst/>
              <a:defRPr/>
            </a:pPr>
            <a:r>
              <a:rPr kumimoji="0" lang="en-US" sz="3200" b="0" i="0" u="none" strike="noStrike" kern="1200" cap="none" spc="0" normalizeH="0" baseline="0" noProof="0" dirty="0">
                <a:ln>
                  <a:noFill/>
                </a:ln>
                <a:solidFill>
                  <a:srgbClr val="000000"/>
                </a:solidFill>
                <a:effectLst/>
                <a:uLnTx/>
                <a:uFillTx/>
                <a:latin typeface="+mj-lt"/>
                <a:ea typeface="+mn-ea"/>
                <a:cs typeface="+mn-cs"/>
              </a:rPr>
              <a:t>Methodologies recommended for measuring interest rate guarantee:</a:t>
            </a:r>
          </a:p>
          <a:p>
            <a:pPr marL="914400" lvl="1" indent="-457200" algn="just">
              <a:spcBef>
                <a:spcPts val="600"/>
              </a:spcBef>
              <a:buFont typeface="Arial" panose="020B0604020202020204" pitchFamily="34" charset="0"/>
              <a:buChar char="•"/>
              <a:defRPr/>
            </a:pPr>
            <a:r>
              <a:rPr kumimoji="0" lang="en-US" sz="3200" b="0" i="0" u="none" strike="noStrike" kern="1200" cap="none" spc="0" normalizeH="0" baseline="0" noProof="0" dirty="0">
                <a:ln>
                  <a:noFill/>
                </a:ln>
                <a:solidFill>
                  <a:srgbClr val="000000"/>
                </a:solidFill>
                <a:effectLst/>
                <a:uLnTx/>
                <a:uFillTx/>
                <a:latin typeface="+mj-lt"/>
                <a:ea typeface="+mn-ea"/>
                <a:cs typeface="+mn-cs"/>
              </a:rPr>
              <a:t>Deterministic modelling</a:t>
            </a:r>
            <a:r>
              <a:rPr kumimoji="0" lang="en-US" sz="3200" b="0" i="0" u="none" strike="noStrike" kern="1200" cap="none" spc="0" normalizeH="0" noProof="0" dirty="0">
                <a:ln>
                  <a:noFill/>
                </a:ln>
                <a:solidFill>
                  <a:srgbClr val="000000"/>
                </a:solidFill>
                <a:effectLst/>
                <a:uLnTx/>
                <a:uFillTx/>
                <a:latin typeface="+mj-lt"/>
                <a:ea typeface="+mn-ea"/>
                <a:cs typeface="+mn-cs"/>
              </a:rPr>
              <a:t> approach</a:t>
            </a:r>
          </a:p>
          <a:p>
            <a:pPr marL="914400" lvl="1" indent="-457200" algn="just">
              <a:spcBef>
                <a:spcPts val="600"/>
              </a:spcBef>
              <a:buFont typeface="Arial" panose="020B0604020202020204" pitchFamily="34" charset="0"/>
              <a:buChar char="•"/>
              <a:defRPr/>
            </a:pPr>
            <a:r>
              <a:rPr lang="en-US" sz="3200" dirty="0">
                <a:solidFill>
                  <a:srgbClr val="000000"/>
                </a:solidFill>
                <a:latin typeface="+mj-lt"/>
              </a:rPr>
              <a:t>Cashflow modelling approach (new)</a:t>
            </a:r>
          </a:p>
          <a:p>
            <a:pPr marL="914400" lvl="1" indent="-457200" algn="just">
              <a:spcBef>
                <a:spcPts val="600"/>
              </a:spcBef>
              <a:buFont typeface="Arial" panose="020B0604020202020204" pitchFamily="34" charset="0"/>
              <a:buChar char="•"/>
              <a:defRPr/>
            </a:pPr>
            <a:r>
              <a:rPr kumimoji="0" lang="en-US" sz="3200" b="0" i="0" u="none" strike="noStrike" kern="1200" cap="none" spc="0" normalizeH="0" baseline="0" noProof="0" dirty="0">
                <a:ln>
                  <a:noFill/>
                </a:ln>
                <a:solidFill>
                  <a:srgbClr val="000000"/>
                </a:solidFill>
                <a:effectLst/>
                <a:uLnTx/>
                <a:uFillTx/>
                <a:latin typeface="+mj-lt"/>
                <a:ea typeface="+mn-ea"/>
                <a:cs typeface="+mn-cs"/>
              </a:rPr>
              <a:t>Option</a:t>
            </a:r>
            <a:r>
              <a:rPr kumimoji="0" lang="en-US" sz="3200" b="0" i="0" u="none" strike="noStrike" kern="1200" cap="none" spc="0" normalizeH="0" noProof="0" dirty="0">
                <a:ln>
                  <a:noFill/>
                </a:ln>
                <a:solidFill>
                  <a:srgbClr val="000000"/>
                </a:solidFill>
                <a:effectLst/>
                <a:uLnTx/>
                <a:uFillTx/>
                <a:latin typeface="+mj-lt"/>
                <a:ea typeface="+mn-ea"/>
                <a:cs typeface="+mn-cs"/>
              </a:rPr>
              <a:t> </a:t>
            </a:r>
            <a:r>
              <a:rPr lang="en-US" sz="3200" dirty="0">
                <a:solidFill>
                  <a:srgbClr val="000000"/>
                </a:solidFill>
                <a:latin typeface="+mj-lt"/>
              </a:rPr>
              <a:t>p</a:t>
            </a:r>
            <a:r>
              <a:rPr kumimoji="0" lang="en-US" sz="3200" b="0" i="0" u="none" strike="noStrike" kern="1200" cap="none" spc="0" normalizeH="0" noProof="0" dirty="0">
                <a:ln>
                  <a:noFill/>
                </a:ln>
                <a:solidFill>
                  <a:srgbClr val="000000"/>
                </a:solidFill>
                <a:effectLst/>
                <a:uLnTx/>
                <a:uFillTx/>
                <a:latin typeface="+mj-lt"/>
                <a:ea typeface="+mn-ea"/>
                <a:cs typeface="+mn-cs"/>
              </a:rPr>
              <a:t>ricing approach</a:t>
            </a:r>
          </a:p>
          <a:p>
            <a:pPr marL="914400" lvl="1" indent="-457200" algn="just">
              <a:spcBef>
                <a:spcPts val="600"/>
              </a:spcBef>
              <a:buFont typeface="Arial" panose="020B0604020202020204" pitchFamily="34" charset="0"/>
              <a:buChar char="•"/>
              <a:defRPr/>
            </a:pPr>
            <a:r>
              <a:rPr lang="en-US" sz="3200" baseline="0" dirty="0">
                <a:solidFill>
                  <a:srgbClr val="000000"/>
                </a:solidFill>
                <a:latin typeface="+mj-lt"/>
              </a:rPr>
              <a:t>Stochastic modelling approach</a:t>
            </a:r>
            <a:endParaRPr kumimoji="0" lang="en-US" sz="3200" b="0" i="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208630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228599" y="13335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8th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Capcity</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Building</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Webinar</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in Retirement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Benefits</a:t>
            </a: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Edition</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Date 15-03-2022</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5" name="TextBox 4">
            <a:extLst>
              <a:ext uri="{FF2B5EF4-FFF2-40B4-BE49-F238E27FC236}">
                <a16:creationId xmlns:a16="http://schemas.microsoft.com/office/drawing/2014/main" id="{36A73873-727D-4BD8-81CD-E77B30962568}"/>
              </a:ext>
            </a:extLst>
          </p:cNvPr>
          <p:cNvSpPr txBox="1"/>
          <p:nvPr/>
        </p:nvSpPr>
        <p:spPr>
          <a:xfrm>
            <a:off x="228599" y="3610670"/>
            <a:ext cx="9372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Disclosure Requirements GN29 V 2.0</a:t>
            </a:r>
          </a:p>
        </p:txBody>
      </p:sp>
    </p:spTree>
    <p:extLst>
      <p:ext uri="{BB962C8B-B14F-4D97-AF65-F5344CB8AC3E}">
        <p14:creationId xmlns:p14="http://schemas.microsoft.com/office/powerpoint/2010/main" val="3206402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EA375E9C-41ED-4222-B8FC-5D597A56A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6F8F59B-88BF-465C-BE10-B01238679941}"/>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ea typeface="+mj-ea"/>
                <a:cs typeface="Calibri" panose="020F0502020204030204" pitchFamily="34" charset="0"/>
              </a:rPr>
              <a:t>GN 29 V2.0 Disclosure Requirements: Guidance</a:t>
            </a:r>
          </a:p>
        </p:txBody>
      </p:sp>
      <p:sp>
        <p:nvSpPr>
          <p:cNvPr id="31748" name="Footer Placeholder 4">
            <a:extLst>
              <a:ext uri="{FF2B5EF4-FFF2-40B4-BE49-F238E27FC236}">
                <a16:creationId xmlns:a16="http://schemas.microsoft.com/office/drawing/2014/main" id="{7CD5F496-A6DB-4575-A9F2-54020D5F8E9E}"/>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1749" name="TextBox 21">
            <a:extLst>
              <a:ext uri="{FF2B5EF4-FFF2-40B4-BE49-F238E27FC236}">
                <a16:creationId xmlns:a16="http://schemas.microsoft.com/office/drawing/2014/main" id="{25C30335-F2CB-4450-95D7-029141AFB031}"/>
              </a:ext>
            </a:extLst>
          </p:cNvPr>
          <p:cNvSpPr txBox="1">
            <a:spLocks noChangeArrowheads="1"/>
          </p:cNvSpPr>
          <p:nvPr/>
        </p:nvSpPr>
        <p:spPr bwMode="auto">
          <a:xfrm>
            <a:off x="2038350" y="1011238"/>
            <a:ext cx="91249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mj-lt"/>
                <a:ea typeface="+mn-ea"/>
                <a:cs typeface="+mn-cs"/>
              </a:rPr>
              <a:t>Consistency with disclosure requirements for other DB plans</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mj-lt"/>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mj-lt"/>
                <a:ea typeface="+mn-ea"/>
                <a:cs typeface="+mn-cs"/>
              </a:rPr>
              <a:t>Key building Blocks </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mj-lt"/>
                <a:ea typeface="+mn-ea"/>
                <a:cs typeface="+mn-cs"/>
              </a:rPr>
              <a:t>Mixture of DC and DB elements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mj-lt"/>
                <a:ea typeface="+mn-ea"/>
                <a:cs typeface="+mn-cs"/>
              </a:rPr>
              <a:t>Fair Value Approach</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mj-lt"/>
                <a:ea typeface="+mn-ea"/>
                <a:cs typeface="+mn-cs"/>
              </a:rPr>
              <a:t>Realized Losses/Gains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mj-lt"/>
                <a:ea typeface="+mn-ea"/>
                <a:cs typeface="+mn-cs"/>
              </a:rPr>
              <a:t>Unrealized Losses/ Gains</a:t>
            </a: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mj-lt"/>
              <a:ea typeface="+mn-ea"/>
              <a:cs typeface="+mn-cs"/>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mj-lt"/>
                <a:ea typeface="+mn-ea"/>
                <a:cs typeface="+mn-cs"/>
              </a:rPr>
              <a:t>Sources of Unrealized Losses/Gains</a:t>
            </a: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mj-lt"/>
              <a:ea typeface="+mn-ea"/>
              <a:cs typeface="+mn-cs"/>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mj-lt"/>
                <a:ea typeface="+mn-ea"/>
                <a:cs typeface="+mn-cs"/>
              </a:rPr>
              <a:t>Treatment of Unrealized Losses/Gains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62200" y="228600"/>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Disclosure Guidance: Computing Selected Line Items</a:t>
            </a:r>
          </a:p>
        </p:txBody>
      </p:sp>
      <p:graphicFrame>
        <p:nvGraphicFramePr>
          <p:cNvPr id="7" name="Table 6">
            <a:extLst>
              <a:ext uri="{FF2B5EF4-FFF2-40B4-BE49-F238E27FC236}">
                <a16:creationId xmlns:a16="http://schemas.microsoft.com/office/drawing/2014/main" id="{9703AF2B-3ECA-4FA1-A7E2-E581AC931083}"/>
              </a:ext>
            </a:extLst>
          </p:cNvPr>
          <p:cNvGraphicFramePr>
            <a:graphicFrameLocks noGrp="1"/>
          </p:cNvGraphicFramePr>
          <p:nvPr/>
        </p:nvGraphicFramePr>
        <p:xfrm>
          <a:off x="2713037" y="811206"/>
          <a:ext cx="7527926" cy="5689607"/>
        </p:xfrm>
        <a:graphic>
          <a:graphicData uri="http://schemas.openxmlformats.org/drawingml/2006/table">
            <a:tbl>
              <a:tblPr firstRow="1" firstCol="1" bandRow="1"/>
              <a:tblGrid>
                <a:gridCol w="3763963">
                  <a:extLst>
                    <a:ext uri="{9D8B030D-6E8A-4147-A177-3AD203B41FA5}">
                      <a16:colId xmlns:a16="http://schemas.microsoft.com/office/drawing/2014/main" val="20000"/>
                    </a:ext>
                  </a:extLst>
                </a:gridCol>
                <a:gridCol w="3763963">
                  <a:extLst>
                    <a:ext uri="{9D8B030D-6E8A-4147-A177-3AD203B41FA5}">
                      <a16:colId xmlns:a16="http://schemas.microsoft.com/office/drawing/2014/main" val="20001"/>
                    </a:ext>
                  </a:extLst>
                </a:gridCol>
              </a:tblGrid>
              <a:tr h="378045">
                <a:tc>
                  <a:txBody>
                    <a:bodyPr/>
                    <a:lstStyle/>
                    <a:p>
                      <a:pPr algn="just">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Line Item</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Description of the formula</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5790">
                <a:tc>
                  <a:txBody>
                    <a:bodyPr/>
                    <a:lstStyle/>
                    <a:p>
                      <a:pPr algn="just">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Opening Present Value of Obligations (PVO)</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 Accumulated PF Balance (BoP)+Value of the interest rate guarantee on the Accumulated PF Balance (BoP) </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where BoP stands for the Beginning of the Reporting Period</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9897">
                <a:tc>
                  <a:txBody>
                    <a:bodyPr/>
                    <a:lstStyle/>
                    <a:p>
                      <a:pPr algn="just">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Service Cost</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 Employer’s Contribution to EPF during the reporting  period [estimated as at the beginning of the reporting period]+Value of the Interest Rate Guarantee on Employer and Employee contributions (including voluntary contributions) during the reporting period </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5603">
                <a:tc>
                  <a:txBody>
                    <a:bodyPr/>
                    <a:lstStyle/>
                    <a:p>
                      <a:pPr algn="just">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Interest Cost</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 Discount Rate (BoP) *[Opening PVO +0.5*Employer Contributions to PF during the reporting period +0.5*Employee Contributions (including voluntary contributions) during the reporting period +0.5*”Transfer-In during the reporting period  – 0.5*Benefits Paid during the reporting period]</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5613">
                <a:tc>
                  <a:txBody>
                    <a:bodyPr/>
                    <a:lstStyle/>
                    <a:p>
                      <a:pPr algn="just">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Closing Present Value of Obligation (PVO)</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 Accumulated PF Balance (EoP)+Value of Interest Rate Guarantee on the Accumulated PF Balance (EoP)</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where EoP denotes “End of the Reporting Period”</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94652">
                <a:tc>
                  <a:txBody>
                    <a:bodyPr/>
                    <a:lstStyle/>
                    <a:p>
                      <a:pPr algn="just">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Interest Income on Plan Assets</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=Discount Rate (BoP) *[Opening FVPA+0.5*Employer’s Contribution to PF during the reporting period +0.5*Employee contributions including voluntary contributions during the reporting period +0.5*Transfer-In during the reporting period – 0.5*Benefits paid during the period]</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200" b="1" dirty="0">
                          <a:effectLst/>
                          <a:latin typeface="Calibri" panose="020F0502020204030204" pitchFamily="34" charset="0"/>
                          <a:ea typeface="Calibri" panose="020F0502020204030204" pitchFamily="34" charset="0"/>
                          <a:cs typeface="Times New Roman" panose="02020603050405020304" pitchFamily="18" charset="0"/>
                        </a:rPr>
                        <a:t>Where FVPA denotes Fair Value of Plan Assets</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662" marR="38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14ADDA81-4353-4EF4-9B6A-6F2A3D8348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601F104-EC56-4C53-B6AE-36D50F7AD078}"/>
              </a:ext>
            </a:extLst>
          </p:cNvPr>
          <p:cNvSpPr txBox="1">
            <a:spLocks noChangeArrowheads="1"/>
          </p:cNvSpPr>
          <p:nvPr/>
        </p:nvSpPr>
        <p:spPr>
          <a:xfrm>
            <a:off x="1752600" y="228600"/>
            <a:ext cx="9525000" cy="782638"/>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Disclosure Requirements: Guidance</a:t>
            </a:r>
          </a:p>
        </p:txBody>
      </p:sp>
      <p:sp>
        <p:nvSpPr>
          <p:cNvPr id="35844" name="Footer Placeholder 4">
            <a:extLst>
              <a:ext uri="{FF2B5EF4-FFF2-40B4-BE49-F238E27FC236}">
                <a16:creationId xmlns:a16="http://schemas.microsoft.com/office/drawing/2014/main" id="{285E2E6A-4DC9-43F8-B197-6EA80D4CD56F}"/>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5845" name="TextBox 21">
            <a:extLst>
              <a:ext uri="{FF2B5EF4-FFF2-40B4-BE49-F238E27FC236}">
                <a16:creationId xmlns:a16="http://schemas.microsoft.com/office/drawing/2014/main" id="{1E637144-139F-4753-9BDA-4186DD868F80}"/>
              </a:ext>
            </a:extLst>
          </p:cNvPr>
          <p:cNvSpPr txBox="1">
            <a:spLocks noChangeArrowheads="1"/>
          </p:cNvSpPr>
          <p:nvPr/>
        </p:nvSpPr>
        <p:spPr bwMode="auto">
          <a:xfrm>
            <a:off x="2131868" y="904504"/>
            <a:ext cx="912495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Additional Disclosures</a:t>
            </a:r>
          </a:p>
          <a:p>
            <a:pPr marL="1371600" marR="0" lvl="2" indent="-4572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Paragraph 145 of Ind AS19</a:t>
            </a:r>
          </a:p>
          <a:p>
            <a:pPr marL="914400" marR="0" lvl="1" indent="-4572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Sensitivity Analyses</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Discount Rate</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Expected Investment Return</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Guaranteed Rate of Interest </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Volatility Parameter</a:t>
            </a:r>
          </a:p>
          <a:p>
            <a:pPr marL="137160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Withdrawal Rate</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Asset Liability Matching Strategies</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Funding Arrangements</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Maturity Profile of the DB obligations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228599" y="13335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8th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Capcity</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Building</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Webinar</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in Retirement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Benefits</a:t>
            </a: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Edition</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Date 15-03-2022</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5" name="TextBox 4">
            <a:extLst>
              <a:ext uri="{FF2B5EF4-FFF2-40B4-BE49-F238E27FC236}">
                <a16:creationId xmlns:a16="http://schemas.microsoft.com/office/drawing/2014/main" id="{36A73873-727D-4BD8-81CD-E77B30962568}"/>
              </a:ext>
            </a:extLst>
          </p:cNvPr>
          <p:cNvSpPr txBox="1"/>
          <p:nvPr/>
        </p:nvSpPr>
        <p:spPr>
          <a:xfrm>
            <a:off x="228599" y="3610670"/>
            <a:ext cx="9372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GN29 V2.0 – Disclosures – Working Example</a:t>
            </a:r>
          </a:p>
        </p:txBody>
      </p:sp>
    </p:spTree>
    <p:extLst>
      <p:ext uri="{BB962C8B-B14F-4D97-AF65-F5344CB8AC3E}">
        <p14:creationId xmlns:p14="http://schemas.microsoft.com/office/powerpoint/2010/main" val="399602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Working example</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TextBox 5"/>
          <p:cNvSpPr txBox="1"/>
          <p:nvPr/>
        </p:nvSpPr>
        <p:spPr>
          <a:xfrm>
            <a:off x="1905000" y="1217980"/>
            <a:ext cx="9275296"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Times New Roman"/>
                <a:ea typeface="+mn-ea"/>
                <a:cs typeface="+mn-cs"/>
              </a:rPr>
              <a:t>Structure of exercise include three parts.</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Times New Roman"/>
                <a:ea typeface="+mn-ea"/>
                <a:cs typeface="+mn-cs"/>
              </a:rPr>
              <a:t>Background about the exercise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Times New Roman"/>
                <a:ea typeface="+mn-ea"/>
                <a:cs typeface="+mn-cs"/>
              </a:rPr>
              <a:t>Data – include all elements required for disclosure preparation.</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000000"/>
                </a:solidFill>
                <a:effectLst/>
                <a:uLnTx/>
                <a:uFillTx/>
                <a:latin typeface="Times New Roman"/>
                <a:ea typeface="+mn-ea"/>
                <a:cs typeface="+mn-cs"/>
              </a:rPr>
              <a:t>Disclosure – section for participants to update disclosure elements. Fill only highlighted cells, others are formula driven.</a:t>
            </a:r>
          </a:p>
        </p:txBody>
      </p:sp>
    </p:spTree>
    <p:extLst>
      <p:ext uri="{BB962C8B-B14F-4D97-AF65-F5344CB8AC3E}">
        <p14:creationId xmlns:p14="http://schemas.microsoft.com/office/powerpoint/2010/main" val="335900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4"/>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www.actuariesindia.org</a:t>
            </a:r>
          </a:p>
        </p:txBody>
      </p:sp>
      <p:sp>
        <p:nvSpPr>
          <p:cNvPr id="6" name="Rectangle 2"/>
          <p:cNvSpPr txBox="1">
            <a:spLocks noChangeArrowheads="1"/>
          </p:cNvSpPr>
          <p:nvPr/>
        </p:nvSpPr>
        <p:spPr>
          <a:xfrm>
            <a:off x="4203864" y="23060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kern="0" dirty="0">
                <a:solidFill>
                  <a:schemeClr val="tx1"/>
                </a:solidFill>
              </a:rPr>
              <a:t>Housekeeping Points</a:t>
            </a:r>
          </a:p>
        </p:txBody>
      </p:sp>
      <p:sp>
        <p:nvSpPr>
          <p:cNvPr id="7"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8" name="Graphic 6" descr="Document">
            <a:extLst>
              <a:ext uri="{FF2B5EF4-FFF2-40B4-BE49-F238E27FC236}">
                <a16:creationId xmlns:a16="http://schemas.microsoft.com/office/drawing/2014/main" id="{BDDD2135-F65A-4BEC-887F-6B919D4B7D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0580" y="3695548"/>
            <a:ext cx="1488475" cy="1488475"/>
          </a:xfrm>
          <a:prstGeom prst="rect">
            <a:avLst/>
          </a:prstGeom>
        </p:spPr>
      </p:pic>
      <p:pic>
        <p:nvPicPr>
          <p:cNvPr id="9" name="Graphic 8" descr="Voice">
            <a:extLst>
              <a:ext uri="{FF2B5EF4-FFF2-40B4-BE49-F238E27FC236}">
                <a16:creationId xmlns:a16="http://schemas.microsoft.com/office/drawing/2014/main" id="{82791558-88B4-4E77-B0D3-496F08BB41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4782" y="3608114"/>
            <a:ext cx="1488476" cy="1488476"/>
          </a:xfrm>
          <a:prstGeom prst="rect">
            <a:avLst/>
          </a:prstGeom>
        </p:spPr>
      </p:pic>
      <p:pic>
        <p:nvPicPr>
          <p:cNvPr id="10" name="Graphic 10" descr="Questions">
            <a:extLst>
              <a:ext uri="{FF2B5EF4-FFF2-40B4-BE49-F238E27FC236}">
                <a16:creationId xmlns:a16="http://schemas.microsoft.com/office/drawing/2014/main" id="{0D05E7A8-B55A-44C6-964E-041C00C8F4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0577" y="1426829"/>
            <a:ext cx="1488478" cy="1488478"/>
          </a:xfrm>
          <a:prstGeom prst="rect">
            <a:avLst/>
          </a:prstGeom>
        </p:spPr>
      </p:pic>
      <p:pic>
        <p:nvPicPr>
          <p:cNvPr id="11" name="Graphic 12" descr="Chat bubble">
            <a:extLst>
              <a:ext uri="{FF2B5EF4-FFF2-40B4-BE49-F238E27FC236}">
                <a16:creationId xmlns:a16="http://schemas.microsoft.com/office/drawing/2014/main" id="{EF2735E1-2C86-45EF-AD9A-BDF9C0A296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4109" y="1602406"/>
            <a:ext cx="1488478" cy="1488478"/>
          </a:xfrm>
          <a:prstGeom prst="rect">
            <a:avLst/>
          </a:prstGeom>
        </p:spPr>
      </p:pic>
      <p:pic>
        <p:nvPicPr>
          <p:cNvPr id="12" name="Graphic 14" descr="Speaker phone">
            <a:extLst>
              <a:ext uri="{FF2B5EF4-FFF2-40B4-BE49-F238E27FC236}">
                <a16:creationId xmlns:a16="http://schemas.microsoft.com/office/drawing/2014/main" id="{E6967C90-D435-4220-B942-157783F66DBD}"/>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802028" y="1413979"/>
            <a:ext cx="1488478" cy="1488478"/>
          </a:xfrm>
          <a:prstGeom prst="rect">
            <a:avLst/>
          </a:prstGeom>
        </p:spPr>
      </p:pic>
      <p:sp>
        <p:nvSpPr>
          <p:cNvPr id="13" name="&quot;Not Allowed&quot; Symbol 15">
            <a:extLst>
              <a:ext uri="{FF2B5EF4-FFF2-40B4-BE49-F238E27FC236}">
                <a16:creationId xmlns:a16="http://schemas.microsoft.com/office/drawing/2014/main" id="{286701FF-7213-4784-AE2D-656F16F776A9}"/>
              </a:ext>
            </a:extLst>
          </p:cNvPr>
          <p:cNvSpPr/>
          <p:nvPr/>
        </p:nvSpPr>
        <p:spPr bwMode="auto">
          <a:xfrm>
            <a:off x="3219749" y="2002789"/>
            <a:ext cx="669815" cy="614962"/>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400">
              <a:latin typeface="Arial" pitchFamily="34" charset="0"/>
            </a:endParaRPr>
          </a:p>
        </p:txBody>
      </p:sp>
      <p:sp>
        <p:nvSpPr>
          <p:cNvPr id="14" name="TextBox 13">
            <a:extLst>
              <a:ext uri="{FF2B5EF4-FFF2-40B4-BE49-F238E27FC236}">
                <a16:creationId xmlns:a16="http://schemas.microsoft.com/office/drawing/2014/main" id="{BB1299CD-A6A2-4AE9-AF83-4D16833C5CE6}"/>
              </a:ext>
            </a:extLst>
          </p:cNvPr>
          <p:cNvSpPr txBox="1"/>
          <p:nvPr/>
        </p:nvSpPr>
        <p:spPr>
          <a:xfrm>
            <a:off x="3356859" y="2915307"/>
            <a:ext cx="1027376" cy="400110"/>
          </a:xfrm>
          <a:prstGeom prst="rect">
            <a:avLst/>
          </a:prstGeom>
          <a:noFill/>
        </p:spPr>
        <p:txBody>
          <a:bodyPr wrap="square">
            <a:spAutoFit/>
          </a:bodyPr>
          <a:lstStyle/>
          <a:p>
            <a:r>
              <a:rPr lang="en-US" altLang="en-US" sz="2000" b="1" kern="0" dirty="0">
                <a:latin typeface="+mj-lt"/>
              </a:rPr>
              <a:t>Mute</a:t>
            </a:r>
            <a:endParaRPr lang="en-GB" sz="2000" b="1" dirty="0">
              <a:latin typeface="+mj-lt"/>
            </a:endParaRPr>
          </a:p>
        </p:txBody>
      </p:sp>
      <p:sp>
        <p:nvSpPr>
          <p:cNvPr id="15" name="TextBox 14">
            <a:extLst>
              <a:ext uri="{FF2B5EF4-FFF2-40B4-BE49-F238E27FC236}">
                <a16:creationId xmlns:a16="http://schemas.microsoft.com/office/drawing/2014/main" id="{1633E284-6253-4EB8-9FAA-FA36A2FD7113}"/>
              </a:ext>
            </a:extLst>
          </p:cNvPr>
          <p:cNvSpPr txBox="1"/>
          <p:nvPr/>
        </p:nvSpPr>
        <p:spPr>
          <a:xfrm>
            <a:off x="6172253" y="2965315"/>
            <a:ext cx="1027376" cy="400110"/>
          </a:xfrm>
          <a:prstGeom prst="rect">
            <a:avLst/>
          </a:prstGeom>
          <a:noFill/>
        </p:spPr>
        <p:txBody>
          <a:bodyPr wrap="square">
            <a:spAutoFit/>
          </a:bodyPr>
          <a:lstStyle/>
          <a:p>
            <a:r>
              <a:rPr lang="en-US" altLang="en-US" sz="2000" b="1" kern="0" dirty="0">
                <a:latin typeface="+mj-lt"/>
              </a:rPr>
              <a:t>Q&amp;A</a:t>
            </a:r>
            <a:endParaRPr lang="en-GB" sz="2000" b="1" dirty="0">
              <a:latin typeface="+mj-lt"/>
            </a:endParaRPr>
          </a:p>
        </p:txBody>
      </p:sp>
      <p:sp>
        <p:nvSpPr>
          <p:cNvPr id="16" name="TextBox 15">
            <a:extLst>
              <a:ext uri="{FF2B5EF4-FFF2-40B4-BE49-F238E27FC236}">
                <a16:creationId xmlns:a16="http://schemas.microsoft.com/office/drawing/2014/main" id="{FE12FC17-CAC0-42D8-97A1-25556C89A17F}"/>
              </a:ext>
            </a:extLst>
          </p:cNvPr>
          <p:cNvSpPr txBox="1"/>
          <p:nvPr/>
        </p:nvSpPr>
        <p:spPr>
          <a:xfrm>
            <a:off x="9385453" y="2854454"/>
            <a:ext cx="2027837" cy="400110"/>
          </a:xfrm>
          <a:prstGeom prst="rect">
            <a:avLst/>
          </a:prstGeom>
          <a:noFill/>
        </p:spPr>
        <p:txBody>
          <a:bodyPr wrap="square">
            <a:spAutoFit/>
          </a:bodyPr>
          <a:lstStyle/>
          <a:p>
            <a:r>
              <a:rPr lang="en-US" altLang="en-US" sz="2000" b="1" kern="0" dirty="0">
                <a:latin typeface="+mj-lt"/>
              </a:rPr>
              <a:t>IAI support</a:t>
            </a:r>
            <a:endParaRPr lang="en-GB" sz="2000" b="1" dirty="0">
              <a:latin typeface="+mj-lt"/>
            </a:endParaRPr>
          </a:p>
        </p:txBody>
      </p:sp>
      <p:sp>
        <p:nvSpPr>
          <p:cNvPr id="17" name="TextBox 16">
            <a:extLst>
              <a:ext uri="{FF2B5EF4-FFF2-40B4-BE49-F238E27FC236}">
                <a16:creationId xmlns:a16="http://schemas.microsoft.com/office/drawing/2014/main" id="{F2D0CD46-2928-4E27-B9BD-B73863A0A7C4}"/>
              </a:ext>
            </a:extLst>
          </p:cNvPr>
          <p:cNvSpPr txBox="1"/>
          <p:nvPr/>
        </p:nvSpPr>
        <p:spPr>
          <a:xfrm>
            <a:off x="3094169" y="5052961"/>
            <a:ext cx="2081715" cy="400110"/>
          </a:xfrm>
          <a:prstGeom prst="rect">
            <a:avLst/>
          </a:prstGeom>
          <a:noFill/>
        </p:spPr>
        <p:txBody>
          <a:bodyPr wrap="square">
            <a:spAutoFit/>
          </a:bodyPr>
          <a:lstStyle/>
          <a:p>
            <a:r>
              <a:rPr lang="en-US" altLang="en-US" sz="2000" b="1" kern="0" dirty="0">
                <a:latin typeface="+mj-lt"/>
              </a:rPr>
              <a:t>Recording</a:t>
            </a:r>
            <a:endParaRPr lang="en-GB" sz="2000" b="1" dirty="0">
              <a:latin typeface="+mj-lt"/>
            </a:endParaRPr>
          </a:p>
        </p:txBody>
      </p:sp>
      <p:sp>
        <p:nvSpPr>
          <p:cNvPr id="18" name="TextBox 17">
            <a:extLst>
              <a:ext uri="{FF2B5EF4-FFF2-40B4-BE49-F238E27FC236}">
                <a16:creationId xmlns:a16="http://schemas.microsoft.com/office/drawing/2014/main" id="{CD176E77-DA8A-43D1-A1D2-0D3C8BE5F214}"/>
              </a:ext>
            </a:extLst>
          </p:cNvPr>
          <p:cNvSpPr txBox="1"/>
          <p:nvPr/>
        </p:nvSpPr>
        <p:spPr>
          <a:xfrm>
            <a:off x="6055471" y="5092716"/>
            <a:ext cx="1785096" cy="400110"/>
          </a:xfrm>
          <a:prstGeom prst="rect">
            <a:avLst/>
          </a:prstGeom>
          <a:noFill/>
        </p:spPr>
        <p:txBody>
          <a:bodyPr wrap="square">
            <a:spAutoFit/>
          </a:bodyPr>
          <a:lstStyle/>
          <a:p>
            <a:r>
              <a:rPr lang="en-US" altLang="en-US" sz="2000" b="1" kern="0" dirty="0">
                <a:latin typeface="+mj-lt"/>
              </a:rPr>
              <a:t>Feedback</a:t>
            </a:r>
            <a:endParaRPr lang="en-GB" sz="2000" b="1" dirty="0">
              <a:latin typeface="+mj-lt"/>
            </a:endParaRPr>
          </a:p>
        </p:txBody>
      </p:sp>
      <p:grpSp>
        <p:nvGrpSpPr>
          <p:cNvPr id="19" name="Group 18">
            <a:extLst>
              <a:ext uri="{FF2B5EF4-FFF2-40B4-BE49-F238E27FC236}">
                <a16:creationId xmlns:a16="http://schemas.microsoft.com/office/drawing/2014/main" id="{58DD7899-E96F-439E-A67C-FC205BDB7963}"/>
              </a:ext>
            </a:extLst>
          </p:cNvPr>
          <p:cNvGrpSpPr/>
          <p:nvPr/>
        </p:nvGrpSpPr>
        <p:grpSpPr>
          <a:xfrm>
            <a:off x="9103356" y="3549341"/>
            <a:ext cx="1809231" cy="1793297"/>
            <a:chOff x="6596404" y="3223495"/>
            <a:chExt cx="1389306" cy="1671001"/>
          </a:xfrm>
        </p:grpSpPr>
        <p:sp>
          <p:nvSpPr>
            <p:cNvPr id="20" name="TextBox 19">
              <a:extLst>
                <a:ext uri="{FF2B5EF4-FFF2-40B4-BE49-F238E27FC236}">
                  <a16:creationId xmlns:a16="http://schemas.microsoft.com/office/drawing/2014/main" id="{CECCC7D4-AB12-46F9-91C4-E1AB4C802FA6}"/>
                </a:ext>
              </a:extLst>
            </p:cNvPr>
            <p:cNvSpPr txBox="1"/>
            <p:nvPr/>
          </p:nvSpPr>
          <p:spPr>
            <a:xfrm>
              <a:off x="6596404" y="3223495"/>
              <a:ext cx="656870" cy="860363"/>
            </a:xfrm>
            <a:prstGeom prst="rect">
              <a:avLst/>
            </a:prstGeom>
            <a:noFill/>
          </p:spPr>
          <p:txBody>
            <a:bodyPr wrap="square">
              <a:spAutoFit/>
            </a:bodyPr>
            <a:lstStyle/>
            <a:p>
              <a:r>
                <a:rPr lang="en-US" altLang="en-US" sz="5400" b="1" kern="0" dirty="0">
                  <a:solidFill>
                    <a:srgbClr val="7030A0"/>
                  </a:solidFill>
                  <a:latin typeface="+mj-lt"/>
                </a:rPr>
                <a:t>C</a:t>
              </a:r>
              <a:endParaRPr lang="en-GB" sz="2000" b="1" dirty="0">
                <a:solidFill>
                  <a:srgbClr val="7030A0"/>
                </a:solidFill>
                <a:latin typeface="+mj-lt"/>
              </a:endParaRPr>
            </a:p>
          </p:txBody>
        </p:sp>
        <p:sp>
          <p:nvSpPr>
            <p:cNvPr id="21" name="TextBox 20">
              <a:extLst>
                <a:ext uri="{FF2B5EF4-FFF2-40B4-BE49-F238E27FC236}">
                  <a16:creationId xmlns:a16="http://schemas.microsoft.com/office/drawing/2014/main" id="{B396DD8F-E497-4CE9-821C-AC4CC40E3245}"/>
                </a:ext>
              </a:extLst>
            </p:cNvPr>
            <p:cNvSpPr txBox="1"/>
            <p:nvPr/>
          </p:nvSpPr>
          <p:spPr>
            <a:xfrm>
              <a:off x="7014981" y="3623034"/>
              <a:ext cx="656870" cy="860363"/>
            </a:xfrm>
            <a:prstGeom prst="rect">
              <a:avLst/>
            </a:prstGeom>
            <a:noFill/>
          </p:spPr>
          <p:txBody>
            <a:bodyPr wrap="square">
              <a:spAutoFit/>
            </a:bodyPr>
            <a:lstStyle/>
            <a:p>
              <a:r>
                <a:rPr lang="en-US" sz="5400" b="1" kern="0" dirty="0">
                  <a:solidFill>
                    <a:srgbClr val="7030A0"/>
                  </a:solidFill>
                  <a:latin typeface="+mj-lt"/>
                </a:rPr>
                <a:t>P</a:t>
              </a:r>
            </a:p>
          </p:txBody>
        </p:sp>
        <p:sp>
          <p:nvSpPr>
            <p:cNvPr id="22" name="TextBox 21">
              <a:extLst>
                <a:ext uri="{FF2B5EF4-FFF2-40B4-BE49-F238E27FC236}">
                  <a16:creationId xmlns:a16="http://schemas.microsoft.com/office/drawing/2014/main" id="{3D8CC74D-D7C1-4BE8-8320-722EAC9F5815}"/>
                </a:ext>
              </a:extLst>
            </p:cNvPr>
            <p:cNvSpPr txBox="1"/>
            <p:nvPr/>
          </p:nvSpPr>
          <p:spPr>
            <a:xfrm>
              <a:off x="7328840" y="4034133"/>
              <a:ext cx="656870" cy="860363"/>
            </a:xfrm>
            <a:prstGeom prst="rect">
              <a:avLst/>
            </a:prstGeom>
            <a:noFill/>
          </p:spPr>
          <p:txBody>
            <a:bodyPr wrap="square">
              <a:spAutoFit/>
            </a:bodyPr>
            <a:lstStyle/>
            <a:p>
              <a:r>
                <a:rPr lang="en-US" sz="5400" b="1" kern="0" dirty="0">
                  <a:solidFill>
                    <a:srgbClr val="7030A0"/>
                  </a:solidFill>
                  <a:latin typeface="+mj-lt"/>
                </a:rPr>
                <a:t>D</a:t>
              </a:r>
            </a:p>
          </p:txBody>
        </p:sp>
      </p:grpSp>
    </p:spTree>
    <p:extLst>
      <p:ext uri="{BB962C8B-B14F-4D97-AF65-F5344CB8AC3E}">
        <p14:creationId xmlns:p14="http://schemas.microsoft.com/office/powerpoint/2010/main" val="96019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438400" y="121401"/>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sp>
        <p:nvSpPr>
          <p:cNvPr id="8" name="TextBox 7">
            <a:extLst>
              <a:ext uri="{FF2B5EF4-FFF2-40B4-BE49-F238E27FC236}">
                <a16:creationId xmlns:a16="http://schemas.microsoft.com/office/drawing/2014/main" id="{38F1FAA7-49E6-48EC-A5E5-DCC3C18703B4}"/>
              </a:ext>
            </a:extLst>
          </p:cNvPr>
          <p:cNvSpPr txBox="1"/>
          <p:nvPr/>
        </p:nvSpPr>
        <p:spPr>
          <a:xfrm>
            <a:off x="1869743" y="747752"/>
            <a:ext cx="6093724" cy="369332"/>
          </a:xfrm>
          <a:prstGeom prst="rect">
            <a:avLst/>
          </a:prstGeom>
          <a:noFill/>
        </p:spPr>
        <p:txBody>
          <a:bodyPr wrap="square">
            <a:spAutoFit/>
          </a:bodyPr>
          <a:lstStyle/>
          <a:p>
            <a:r>
              <a:rPr lang="en-US" dirty="0"/>
              <a:t> </a:t>
            </a:r>
            <a:r>
              <a:rPr lang="en-US" b="1" dirty="0">
                <a:latin typeface="+mj-lt"/>
              </a:rPr>
              <a:t>Case Study</a:t>
            </a:r>
          </a:p>
        </p:txBody>
      </p:sp>
      <p:sp>
        <p:nvSpPr>
          <p:cNvPr id="11" name="TextBox 10">
            <a:extLst>
              <a:ext uri="{FF2B5EF4-FFF2-40B4-BE49-F238E27FC236}">
                <a16:creationId xmlns:a16="http://schemas.microsoft.com/office/drawing/2014/main" id="{6A27EA43-E411-449A-91B9-AEBDF4D4C85D}"/>
              </a:ext>
            </a:extLst>
          </p:cNvPr>
          <p:cNvSpPr txBox="1"/>
          <p:nvPr/>
        </p:nvSpPr>
        <p:spPr>
          <a:xfrm>
            <a:off x="1905000" y="1045592"/>
            <a:ext cx="9429750" cy="923330"/>
          </a:xfrm>
          <a:prstGeom prst="rect">
            <a:avLst/>
          </a:prstGeom>
          <a:noFill/>
        </p:spPr>
        <p:txBody>
          <a:bodyPr wrap="square">
            <a:spAutoFit/>
          </a:bodyPr>
          <a:lstStyle/>
          <a:p>
            <a:r>
              <a:rPr lang="en-US" dirty="0">
                <a:latin typeface="+mj-lt"/>
              </a:rPr>
              <a:t>The purpose of this case study is to give  hands on experience to participants about preparation of INDAS19 disclosures for an Exempt Provident Fund scheme as per Revised GN 29 v2.0.</a:t>
            </a:r>
          </a:p>
        </p:txBody>
      </p:sp>
      <p:sp>
        <p:nvSpPr>
          <p:cNvPr id="13" name="TextBox 12">
            <a:extLst>
              <a:ext uri="{FF2B5EF4-FFF2-40B4-BE49-F238E27FC236}">
                <a16:creationId xmlns:a16="http://schemas.microsoft.com/office/drawing/2014/main" id="{4E8FAA2E-F58F-49C4-A6F1-E94258BE02AC}"/>
              </a:ext>
            </a:extLst>
          </p:cNvPr>
          <p:cNvSpPr txBox="1"/>
          <p:nvPr/>
        </p:nvSpPr>
        <p:spPr>
          <a:xfrm>
            <a:off x="1905000" y="1939962"/>
            <a:ext cx="9982200" cy="2308324"/>
          </a:xfrm>
          <a:prstGeom prst="rect">
            <a:avLst/>
          </a:prstGeom>
          <a:noFill/>
        </p:spPr>
        <p:txBody>
          <a:bodyPr wrap="square">
            <a:spAutoFit/>
          </a:bodyPr>
          <a:lstStyle/>
          <a:p>
            <a:r>
              <a:rPr lang="en-US" b="1" dirty="0">
                <a:latin typeface="+mj-lt"/>
              </a:rPr>
              <a:t>Background</a:t>
            </a:r>
          </a:p>
          <a:p>
            <a:r>
              <a:rPr lang="en-US" dirty="0">
                <a:latin typeface="+mj-lt"/>
              </a:rPr>
              <a:t>You are an Actuary with a reputed Consulting firm working in employee benefits space. Your firm has been supporting a large manufacturing company (client) for many years now in actuarial valuations of different employee benefits. One of schemes offered by the client is Recognized Exempt Provident fund as per The Provident Fund Act, 1952. The scheme has been established several years ago and client has been reporting its financials as a defined benefit scheme. You had been supporting the client in past for valuation of Exempt Provident Fund and in your work you had been using guidance note GN29 v1.0.</a:t>
            </a:r>
          </a:p>
        </p:txBody>
      </p:sp>
      <p:sp>
        <p:nvSpPr>
          <p:cNvPr id="15" name="TextBox 14">
            <a:extLst>
              <a:ext uri="{FF2B5EF4-FFF2-40B4-BE49-F238E27FC236}">
                <a16:creationId xmlns:a16="http://schemas.microsoft.com/office/drawing/2014/main" id="{3B3D9CD8-D13B-4A78-AE5F-3C7AFF321321}"/>
              </a:ext>
            </a:extLst>
          </p:cNvPr>
          <p:cNvSpPr txBox="1"/>
          <p:nvPr/>
        </p:nvSpPr>
        <p:spPr>
          <a:xfrm>
            <a:off x="1905000" y="4174220"/>
            <a:ext cx="9982200" cy="1200329"/>
          </a:xfrm>
          <a:prstGeom prst="rect">
            <a:avLst/>
          </a:prstGeom>
          <a:noFill/>
        </p:spPr>
        <p:txBody>
          <a:bodyPr wrap="square">
            <a:spAutoFit/>
          </a:bodyPr>
          <a:lstStyle/>
          <a:p>
            <a:r>
              <a:rPr lang="en-US" b="1" dirty="0">
                <a:latin typeface="+mj-lt"/>
              </a:rPr>
              <a:t>As per guidance you had been reporting the financials in your report as per:</a:t>
            </a:r>
          </a:p>
          <a:p>
            <a:r>
              <a:rPr lang="en-US" dirty="0">
                <a:latin typeface="+mj-lt"/>
              </a:rPr>
              <a:t>1. Deterministic model for evaluation of Interest rate guarantee.</a:t>
            </a:r>
          </a:p>
          <a:p>
            <a:r>
              <a:rPr lang="en-US" dirty="0">
                <a:latin typeface="+mj-lt"/>
              </a:rPr>
              <a:t>2. Disclosure for scheme only scheme defined benefit obligation and book value of assets. No detailed disclosures has been provided in past.</a:t>
            </a:r>
          </a:p>
        </p:txBody>
      </p:sp>
      <p:sp>
        <p:nvSpPr>
          <p:cNvPr id="17" name="TextBox 16">
            <a:extLst>
              <a:ext uri="{FF2B5EF4-FFF2-40B4-BE49-F238E27FC236}">
                <a16:creationId xmlns:a16="http://schemas.microsoft.com/office/drawing/2014/main" id="{7764DE97-0ABE-46F8-881E-C2F55EADA03B}"/>
              </a:ext>
            </a:extLst>
          </p:cNvPr>
          <p:cNvSpPr txBox="1"/>
          <p:nvPr/>
        </p:nvSpPr>
        <p:spPr>
          <a:xfrm>
            <a:off x="1869742" y="5374549"/>
            <a:ext cx="10246057" cy="1200329"/>
          </a:xfrm>
          <a:prstGeom prst="rect">
            <a:avLst/>
          </a:prstGeom>
          <a:noFill/>
        </p:spPr>
        <p:txBody>
          <a:bodyPr wrap="square">
            <a:spAutoFit/>
          </a:bodyPr>
          <a:lstStyle/>
          <a:p>
            <a:r>
              <a:rPr lang="en-US" dirty="0"/>
              <a:t>In </a:t>
            </a:r>
            <a:r>
              <a:rPr lang="en-US" dirty="0">
                <a:latin typeface="+mj-lt"/>
              </a:rPr>
              <a:t>the subsequent sections  you are to prepare the disclosure as per GN29 V2.0 . Section 'Data' reflects available data from actuarial valuation exercise. Section 'Disclosure' to be used for preparing key sections of INDAS19 disclosure. Only one year of disclosure is required to be prepared for this exercise.</a:t>
            </a:r>
          </a:p>
        </p:txBody>
      </p:sp>
    </p:spTree>
    <p:extLst>
      <p:ext uri="{BB962C8B-B14F-4D97-AF65-F5344CB8AC3E}">
        <p14:creationId xmlns:p14="http://schemas.microsoft.com/office/powerpoint/2010/main" val="305940032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62200" y="228600"/>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graphicFrame>
        <p:nvGraphicFramePr>
          <p:cNvPr id="2" name="Table 1">
            <a:extLst>
              <a:ext uri="{FF2B5EF4-FFF2-40B4-BE49-F238E27FC236}">
                <a16:creationId xmlns:a16="http://schemas.microsoft.com/office/drawing/2014/main" id="{6B41A710-A3FF-4E9A-97A3-7E7A1F350942}"/>
              </a:ext>
            </a:extLst>
          </p:cNvPr>
          <p:cNvGraphicFramePr>
            <a:graphicFrameLocks noGrp="1"/>
          </p:cNvGraphicFramePr>
          <p:nvPr>
            <p:extLst>
              <p:ext uri="{D42A27DB-BD31-4B8C-83A1-F6EECF244321}">
                <p14:modId xmlns:p14="http://schemas.microsoft.com/office/powerpoint/2010/main" val="2314594879"/>
              </p:ext>
            </p:extLst>
          </p:nvPr>
        </p:nvGraphicFramePr>
        <p:xfrm>
          <a:off x="2362200" y="609600"/>
          <a:ext cx="8382000" cy="5638801"/>
        </p:xfrm>
        <a:graphic>
          <a:graphicData uri="http://schemas.openxmlformats.org/drawingml/2006/table">
            <a:tbl>
              <a:tblPr>
                <a:tableStyleId>{5C22544A-7EE6-4342-B048-85BDC9FD1C3A}</a:tableStyleId>
              </a:tblPr>
              <a:tblGrid>
                <a:gridCol w="6855260">
                  <a:extLst>
                    <a:ext uri="{9D8B030D-6E8A-4147-A177-3AD203B41FA5}">
                      <a16:colId xmlns:a16="http://schemas.microsoft.com/office/drawing/2014/main" val="1700100037"/>
                    </a:ext>
                  </a:extLst>
                </a:gridCol>
                <a:gridCol w="1526740">
                  <a:extLst>
                    <a:ext uri="{9D8B030D-6E8A-4147-A177-3AD203B41FA5}">
                      <a16:colId xmlns:a16="http://schemas.microsoft.com/office/drawing/2014/main" val="3515964892"/>
                    </a:ext>
                  </a:extLst>
                </a:gridCol>
              </a:tblGrid>
              <a:tr h="296779">
                <a:tc>
                  <a:txBody>
                    <a:bodyPr/>
                    <a:lstStyle/>
                    <a:p>
                      <a:pPr algn="l" fontAlgn="b"/>
                      <a:endParaRPr lang="en-US" sz="1600" b="0" i="0" u="none" strike="noStrike" dirty="0">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u="none" strike="noStrike">
                          <a:effectLst/>
                          <a:latin typeface="Arial "/>
                        </a:rPr>
                        <a:t>In INR ('000)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84403669"/>
                  </a:ext>
                </a:extLst>
              </a:tr>
              <a:tr h="296779">
                <a:tc>
                  <a:txBody>
                    <a:bodyPr/>
                    <a:lstStyle/>
                    <a:p>
                      <a:pPr algn="just" fontAlgn="ctr"/>
                      <a:r>
                        <a:rPr lang="en-US" sz="1600" u="sng" strike="noStrike" dirty="0">
                          <a:effectLst/>
                          <a:latin typeface="Arial "/>
                        </a:rPr>
                        <a:t>Obligation related -</a:t>
                      </a:r>
                      <a:endParaRPr lang="en-US" sz="1600" b="1" i="0" u="sng" strike="noStrike" dirty="0">
                        <a:solidFill>
                          <a:srgbClr val="2F75B5"/>
                        </a:solidFill>
                        <a:effectLst/>
                        <a:latin typeface="Arial "/>
                      </a:endParaRPr>
                    </a:p>
                  </a:txBody>
                  <a:tcPr marL="9525" marR="9525" marT="9525" marB="0" anchor="ctr">
                    <a:gradFill>
                      <a:gsLst>
                        <a:gs pos="50468">
                          <a:srgbClr val="EFDFC0"/>
                        </a:gs>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39963987"/>
                  </a:ext>
                </a:extLst>
              </a:tr>
              <a:tr h="296779">
                <a:tc>
                  <a:txBody>
                    <a:bodyPr/>
                    <a:lstStyle/>
                    <a:p>
                      <a:pPr algn="just" fontAlgn="ctr"/>
                      <a:r>
                        <a:rPr lang="en-US" sz="1600" u="none" strike="noStrike" dirty="0">
                          <a:effectLst/>
                          <a:latin typeface="Arial "/>
                        </a:rPr>
                        <a:t>·       Total defined benefit obligation at end of year </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878,600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15828039"/>
                  </a:ext>
                </a:extLst>
              </a:tr>
              <a:tr h="296779">
                <a:tc>
                  <a:txBody>
                    <a:bodyPr/>
                    <a:lstStyle/>
                    <a:p>
                      <a:pPr algn="just" fontAlgn="ctr"/>
                      <a:r>
                        <a:rPr lang="en-US" sz="1600" u="none" strike="noStrike" dirty="0">
                          <a:effectLst/>
                          <a:latin typeface="Arial "/>
                        </a:rPr>
                        <a:t>·       Total account balance at end of year </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845,900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19633332"/>
                  </a:ext>
                </a:extLst>
              </a:tr>
              <a:tr h="296779">
                <a:tc>
                  <a:txBody>
                    <a:bodyPr/>
                    <a:lstStyle/>
                    <a:p>
                      <a:pPr algn="just" fontAlgn="ctr"/>
                      <a:r>
                        <a:rPr lang="en-US" sz="1600" u="none" strike="noStrike" dirty="0">
                          <a:effectLst/>
                          <a:latin typeface="Arial "/>
                        </a:rPr>
                        <a:t>·       Total account balance for actives at end of year </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800,000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29309545"/>
                  </a:ext>
                </a:extLst>
              </a:tr>
              <a:tr h="296779">
                <a:tc>
                  <a:txBody>
                    <a:bodyPr/>
                    <a:lstStyle/>
                    <a:p>
                      <a:pPr algn="just" fontAlgn="ctr"/>
                      <a:r>
                        <a:rPr lang="en-US" sz="1600" u="none" strike="noStrike" dirty="0">
                          <a:effectLst/>
                          <a:latin typeface="Arial "/>
                        </a:rPr>
                        <a:t>·       Total defined benefit obligation for actives at end of year </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820,000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804135883"/>
                  </a:ext>
                </a:extLst>
              </a:tr>
              <a:tr h="296779">
                <a:tc>
                  <a:txBody>
                    <a:bodyPr/>
                    <a:lstStyle/>
                    <a:p>
                      <a:pPr algn="just" fontAlgn="ct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70766055"/>
                  </a:ext>
                </a:extLst>
              </a:tr>
              <a:tr h="296779">
                <a:tc>
                  <a:txBody>
                    <a:bodyPr/>
                    <a:lstStyle/>
                    <a:p>
                      <a:pPr algn="just" fontAlgn="ctr"/>
                      <a:r>
                        <a:rPr lang="en-US" sz="1600" u="none" strike="noStrike" dirty="0">
                          <a:effectLst/>
                          <a:latin typeface="Arial "/>
                        </a:rPr>
                        <a:t>·       Total defined benefit obligation at beginning of year </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790,400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46907967"/>
                  </a:ext>
                </a:extLst>
              </a:tr>
              <a:tr h="296779">
                <a:tc>
                  <a:txBody>
                    <a:bodyPr/>
                    <a:lstStyle/>
                    <a:p>
                      <a:pPr algn="just" fontAlgn="ctr"/>
                      <a:r>
                        <a:rPr lang="en-US" sz="1600" u="none" strike="noStrike" dirty="0">
                          <a:effectLst/>
                          <a:latin typeface="Arial "/>
                        </a:rPr>
                        <a:t>·       Value of interest rate guarantee on opening PF balance </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24,000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46521807"/>
                  </a:ext>
                </a:extLst>
              </a:tr>
              <a:tr h="296779">
                <a:tc>
                  <a:txBody>
                    <a:bodyPr/>
                    <a:lstStyle/>
                    <a:p>
                      <a:pPr algn="just" fontAlgn="ctr"/>
                      <a:r>
                        <a:rPr lang="en-US" sz="1600" u="none" strike="noStrike" dirty="0">
                          <a:effectLst/>
                          <a:latin typeface="Arial "/>
                        </a:rPr>
                        <a:t>·       Total account balance for actives at beginning of year</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725,000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0284470"/>
                  </a:ext>
                </a:extLst>
              </a:tr>
              <a:tr h="296779">
                <a:tc>
                  <a:txBody>
                    <a:bodyPr/>
                    <a:lstStyle/>
                    <a:p>
                      <a:pPr algn="just" fontAlgn="ctr"/>
                      <a:r>
                        <a:rPr lang="en-US" sz="1600" u="none" strike="noStrike" dirty="0">
                          <a:effectLst/>
                          <a:latin typeface="Arial "/>
                        </a:rPr>
                        <a:t>·       Total defined benefit obligation for actives at beginning of year</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740,000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68414589"/>
                  </a:ext>
                </a:extLst>
              </a:tr>
              <a:tr h="296779">
                <a:tc>
                  <a:txBody>
                    <a:bodyPr/>
                    <a:lstStyle/>
                    <a:p>
                      <a:pPr algn="just" fontAlgn="ct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16873753"/>
                  </a:ext>
                </a:extLst>
              </a:tr>
              <a:tr h="296779">
                <a:tc>
                  <a:txBody>
                    <a:bodyPr/>
                    <a:lstStyle/>
                    <a:p>
                      <a:pPr algn="just" fontAlgn="ctr"/>
                      <a:r>
                        <a:rPr lang="en-US" sz="1600" u="none" strike="noStrike" dirty="0">
                          <a:effectLst/>
                          <a:latin typeface="Arial "/>
                        </a:rPr>
                        <a:t>·       Total cashflows for future years</a:t>
                      </a:r>
                      <a:endParaRPr lang="en-US" sz="1600" b="0" i="0" u="none" strike="noStrike" dirty="0">
                        <a:solidFill>
                          <a:srgbClr val="000000"/>
                        </a:solidFill>
                        <a:effectLst/>
                        <a:latin typeface="Arial "/>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34280683"/>
                  </a:ext>
                </a:extLst>
              </a:tr>
              <a:tr h="296779">
                <a:tc>
                  <a:txBody>
                    <a:bodyPr/>
                    <a:lstStyle/>
                    <a:p>
                      <a:pPr algn="l" fontAlgn="ctr"/>
                      <a:r>
                        <a:rPr lang="en-US" sz="1600" u="none" strike="noStrike" dirty="0">
                          <a:effectLst/>
                          <a:latin typeface="Arial "/>
                        </a:rPr>
                        <a:t>Year 1</a:t>
                      </a:r>
                      <a:endParaRPr lang="en-US" sz="1600" b="0" i="0" u="none" strike="noStrike" dirty="0">
                        <a:solidFill>
                          <a:srgbClr val="000000"/>
                        </a:solidFill>
                        <a:effectLst/>
                        <a:latin typeface="Arial "/>
                      </a:endParaRPr>
                    </a:p>
                  </a:txBody>
                  <a:tcPr marL="171450"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a:effectLst/>
                          <a:latin typeface="Arial "/>
                        </a:rPr>
                        <a:t>245,000</a:t>
                      </a:r>
                      <a:endParaRPr lang="en-US" sz="1600" b="0" i="0" u="none" strike="noStrike">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93813315"/>
                  </a:ext>
                </a:extLst>
              </a:tr>
              <a:tr h="296779">
                <a:tc>
                  <a:txBody>
                    <a:bodyPr/>
                    <a:lstStyle/>
                    <a:p>
                      <a:pPr algn="l" fontAlgn="ctr"/>
                      <a:r>
                        <a:rPr lang="en-US" sz="1600" u="none" strike="noStrike" dirty="0">
                          <a:effectLst/>
                          <a:latin typeface="Arial "/>
                        </a:rPr>
                        <a:t>Year 2</a:t>
                      </a:r>
                      <a:endParaRPr lang="en-US" sz="1600" b="0" i="0" u="none" strike="noStrike" dirty="0">
                        <a:solidFill>
                          <a:srgbClr val="000000"/>
                        </a:solidFill>
                        <a:effectLst/>
                        <a:latin typeface="Arial "/>
                      </a:endParaRPr>
                    </a:p>
                  </a:txBody>
                  <a:tcPr marL="171450"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dirty="0">
                          <a:effectLst/>
                          <a:latin typeface="Arial "/>
                        </a:rPr>
                        <a:t>70,000</a:t>
                      </a:r>
                      <a:endParaRPr lang="en-US" sz="1600" b="0" i="0" u="none" strike="noStrike" dirty="0">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55038935"/>
                  </a:ext>
                </a:extLst>
              </a:tr>
              <a:tr h="296779">
                <a:tc>
                  <a:txBody>
                    <a:bodyPr/>
                    <a:lstStyle/>
                    <a:p>
                      <a:pPr algn="l" fontAlgn="ctr"/>
                      <a:r>
                        <a:rPr lang="en-US" sz="1600" u="none" strike="noStrike" dirty="0">
                          <a:effectLst/>
                          <a:latin typeface="Arial "/>
                        </a:rPr>
                        <a:t>Year 3</a:t>
                      </a:r>
                      <a:endParaRPr lang="en-US" sz="1600" b="0" i="0" u="none" strike="noStrike" dirty="0">
                        <a:solidFill>
                          <a:srgbClr val="000000"/>
                        </a:solidFill>
                        <a:effectLst/>
                        <a:latin typeface="Arial "/>
                      </a:endParaRPr>
                    </a:p>
                  </a:txBody>
                  <a:tcPr marL="171450"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dirty="0">
                          <a:effectLst/>
                          <a:latin typeface="Arial "/>
                        </a:rPr>
                        <a:t>55,000</a:t>
                      </a:r>
                      <a:endParaRPr lang="en-US" sz="1600" b="0" i="0" u="none" strike="noStrike" dirty="0">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33802228"/>
                  </a:ext>
                </a:extLst>
              </a:tr>
              <a:tr h="296779">
                <a:tc>
                  <a:txBody>
                    <a:bodyPr/>
                    <a:lstStyle/>
                    <a:p>
                      <a:pPr algn="l" fontAlgn="ctr"/>
                      <a:r>
                        <a:rPr lang="en-US" sz="1600" u="none" strike="noStrike">
                          <a:effectLst/>
                          <a:latin typeface="Arial "/>
                        </a:rPr>
                        <a:t>Year 4</a:t>
                      </a:r>
                      <a:endParaRPr lang="en-US" sz="1600" b="0" i="0" u="none" strike="noStrike">
                        <a:solidFill>
                          <a:srgbClr val="000000"/>
                        </a:solidFill>
                        <a:effectLst/>
                        <a:latin typeface="Arial "/>
                      </a:endParaRPr>
                    </a:p>
                  </a:txBody>
                  <a:tcPr marL="171450"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dirty="0">
                          <a:effectLst/>
                          <a:latin typeface="Arial "/>
                        </a:rPr>
                        <a:t>60,000</a:t>
                      </a:r>
                      <a:endParaRPr lang="en-US" sz="1600" b="0" i="0" u="none" strike="noStrike" dirty="0">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41972710"/>
                  </a:ext>
                </a:extLst>
              </a:tr>
              <a:tr h="296779">
                <a:tc>
                  <a:txBody>
                    <a:bodyPr/>
                    <a:lstStyle/>
                    <a:p>
                      <a:pPr algn="l" fontAlgn="ctr"/>
                      <a:r>
                        <a:rPr lang="en-US" sz="1600" u="none" strike="noStrike">
                          <a:effectLst/>
                          <a:latin typeface="Arial "/>
                        </a:rPr>
                        <a:t>Year 5</a:t>
                      </a:r>
                      <a:endParaRPr lang="en-US" sz="1600" b="0" i="0" u="none" strike="noStrike">
                        <a:solidFill>
                          <a:srgbClr val="000000"/>
                        </a:solidFill>
                        <a:effectLst/>
                        <a:latin typeface="Arial "/>
                      </a:endParaRPr>
                    </a:p>
                  </a:txBody>
                  <a:tcPr marL="171450"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dirty="0">
                          <a:effectLst/>
                          <a:latin typeface="Arial "/>
                        </a:rPr>
                        <a:t>60,000</a:t>
                      </a:r>
                      <a:endParaRPr lang="en-US" sz="1600" b="0" i="0" u="none" strike="noStrike" dirty="0">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63024675"/>
                  </a:ext>
                </a:extLst>
              </a:tr>
              <a:tr h="296779">
                <a:tc>
                  <a:txBody>
                    <a:bodyPr/>
                    <a:lstStyle/>
                    <a:p>
                      <a:pPr algn="l" fontAlgn="ctr"/>
                      <a:r>
                        <a:rPr lang="en-US" sz="1600" u="none" strike="noStrike" dirty="0">
                          <a:effectLst/>
                          <a:latin typeface="Arial "/>
                        </a:rPr>
                        <a:t>Year 6 - 10</a:t>
                      </a:r>
                      <a:endParaRPr lang="en-US" sz="1600" b="0" i="0" u="none" strike="noStrike" dirty="0">
                        <a:solidFill>
                          <a:srgbClr val="000000"/>
                        </a:solidFill>
                        <a:effectLst/>
                        <a:latin typeface="Arial "/>
                      </a:endParaRPr>
                    </a:p>
                  </a:txBody>
                  <a:tcPr marL="171450"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u="none" strike="noStrike" dirty="0">
                          <a:effectLst/>
                          <a:latin typeface="Arial "/>
                        </a:rPr>
                        <a:t>365,000</a:t>
                      </a:r>
                      <a:endParaRPr lang="en-US" sz="1600" b="0" i="0" u="none" strike="noStrike" dirty="0">
                        <a:solidFill>
                          <a:srgbClr val="000000"/>
                        </a:solidFill>
                        <a:effectLst/>
                        <a:latin typeface="Arial "/>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70297617"/>
                  </a:ext>
                </a:extLst>
              </a:tr>
            </a:tbl>
          </a:graphicData>
        </a:graphic>
      </p:graphicFrame>
    </p:spTree>
    <p:extLst>
      <p:ext uri="{BB962C8B-B14F-4D97-AF65-F5344CB8AC3E}">
        <p14:creationId xmlns:p14="http://schemas.microsoft.com/office/powerpoint/2010/main" val="29567237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62200" y="228600"/>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graphicFrame>
        <p:nvGraphicFramePr>
          <p:cNvPr id="3" name="Table 2">
            <a:extLst>
              <a:ext uri="{FF2B5EF4-FFF2-40B4-BE49-F238E27FC236}">
                <a16:creationId xmlns:a16="http://schemas.microsoft.com/office/drawing/2014/main" id="{65F25102-4242-4014-AED0-0CAEFD9B1F4A}"/>
              </a:ext>
            </a:extLst>
          </p:cNvPr>
          <p:cNvGraphicFramePr>
            <a:graphicFrameLocks noGrp="1"/>
          </p:cNvGraphicFramePr>
          <p:nvPr>
            <p:extLst>
              <p:ext uri="{D42A27DB-BD31-4B8C-83A1-F6EECF244321}">
                <p14:modId xmlns:p14="http://schemas.microsoft.com/office/powerpoint/2010/main" val="3603919906"/>
              </p:ext>
            </p:extLst>
          </p:nvPr>
        </p:nvGraphicFramePr>
        <p:xfrm>
          <a:off x="2590800" y="1295400"/>
          <a:ext cx="7696200" cy="4953000"/>
        </p:xfrm>
        <a:graphic>
          <a:graphicData uri="http://schemas.openxmlformats.org/drawingml/2006/table">
            <a:tbl>
              <a:tblPr>
                <a:tableStyleId>{5C22544A-7EE6-4342-B048-85BDC9FD1C3A}</a:tableStyleId>
              </a:tblPr>
              <a:tblGrid>
                <a:gridCol w="6294375">
                  <a:extLst>
                    <a:ext uri="{9D8B030D-6E8A-4147-A177-3AD203B41FA5}">
                      <a16:colId xmlns:a16="http://schemas.microsoft.com/office/drawing/2014/main" val="3520604620"/>
                    </a:ext>
                  </a:extLst>
                </a:gridCol>
                <a:gridCol w="1401825">
                  <a:extLst>
                    <a:ext uri="{9D8B030D-6E8A-4147-A177-3AD203B41FA5}">
                      <a16:colId xmlns:a16="http://schemas.microsoft.com/office/drawing/2014/main" val="3010642719"/>
                    </a:ext>
                  </a:extLst>
                </a:gridCol>
              </a:tblGrid>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Asset details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endParaRPr lang="en-US" sz="1600" b="0" i="0" u="none" strike="noStrike" kern="120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39226608"/>
                  </a:ext>
                </a:extLst>
              </a:tr>
              <a:tr h="330200">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Total fair value of plan assets at end of year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890,000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51523567"/>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Total market value of plan assets at end of year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890,000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31343251"/>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Break up of total market value by investments: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endParaRPr lang="en-US" sz="1600" b="0" i="0" u="none" strike="noStrike" kern="120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65577587"/>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Equity MF</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15,000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03881482"/>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G-Sec bonds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90,000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96876592"/>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Money market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25,000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01119886"/>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Private bonds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215,000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21336135"/>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PSU Bonds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90,000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37800944"/>
                  </a:ext>
                </a:extLst>
              </a:tr>
              <a:tr h="330200">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o   Special Deposit scheme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60,000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3309088"/>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State bonds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320,000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94329350"/>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Cash at bank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25,000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42105158"/>
                  </a:ext>
                </a:extLst>
              </a:tr>
              <a:tr h="330200">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   Accrued interest on investments </a:t>
                      </a:r>
                    </a:p>
                  </a:txBody>
                  <a:tcPr marL="857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50,000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74094569"/>
                  </a:ext>
                </a:extLst>
              </a:tr>
              <a:tr h="330200">
                <a:tc>
                  <a:txBody>
                    <a:bodyPr/>
                    <a:lstStyle/>
                    <a:p>
                      <a:pPr marL="0" algn="l" defTabSz="914400" rtl="0" eaLnBrk="1" fontAlgn="b" latinLnBrk="0" hangingPunct="1"/>
                      <a:endParaRPr lang="en-US" sz="1600" b="0" i="0" u="none" strike="noStrike" kern="1200" dirty="0">
                        <a:solidFill>
                          <a:srgbClr val="000000"/>
                        </a:solidFill>
                        <a:effectLst/>
                        <a:latin typeface="Arial "/>
                        <a:ea typeface="+mn-ea"/>
                        <a:cs typeface="+mn-cs"/>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endParaRPr lang="en-US" sz="1600" b="0" i="0" u="none" strike="noStrike" kern="1200" dirty="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98624684"/>
                  </a:ext>
                </a:extLst>
              </a:tr>
              <a:tr h="330200">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Total fair value of plan assets at beginning of year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830,000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15806270"/>
                  </a:ext>
                </a:extLst>
              </a:tr>
            </a:tbl>
          </a:graphicData>
        </a:graphic>
      </p:graphicFrame>
    </p:spTree>
    <p:extLst>
      <p:ext uri="{BB962C8B-B14F-4D97-AF65-F5344CB8AC3E}">
        <p14:creationId xmlns:p14="http://schemas.microsoft.com/office/powerpoint/2010/main" val="42882787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62200" y="228600"/>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graphicFrame>
        <p:nvGraphicFramePr>
          <p:cNvPr id="2" name="Table 1">
            <a:extLst>
              <a:ext uri="{FF2B5EF4-FFF2-40B4-BE49-F238E27FC236}">
                <a16:creationId xmlns:a16="http://schemas.microsoft.com/office/drawing/2014/main" id="{8FDF9619-80B5-43CA-8A7B-E2E9706DBFDC}"/>
              </a:ext>
            </a:extLst>
          </p:cNvPr>
          <p:cNvGraphicFramePr>
            <a:graphicFrameLocks noGrp="1"/>
          </p:cNvGraphicFramePr>
          <p:nvPr>
            <p:extLst>
              <p:ext uri="{D42A27DB-BD31-4B8C-83A1-F6EECF244321}">
                <p14:modId xmlns:p14="http://schemas.microsoft.com/office/powerpoint/2010/main" val="898600646"/>
              </p:ext>
            </p:extLst>
          </p:nvPr>
        </p:nvGraphicFramePr>
        <p:xfrm>
          <a:off x="2362200" y="765175"/>
          <a:ext cx="8382000" cy="5586421"/>
        </p:xfrm>
        <a:graphic>
          <a:graphicData uri="http://schemas.openxmlformats.org/drawingml/2006/table">
            <a:tbl>
              <a:tblPr>
                <a:tableStyleId>{5C22544A-7EE6-4342-B048-85BDC9FD1C3A}</a:tableStyleId>
              </a:tblPr>
              <a:tblGrid>
                <a:gridCol w="6855260">
                  <a:extLst>
                    <a:ext uri="{9D8B030D-6E8A-4147-A177-3AD203B41FA5}">
                      <a16:colId xmlns:a16="http://schemas.microsoft.com/office/drawing/2014/main" val="180046725"/>
                    </a:ext>
                  </a:extLst>
                </a:gridCol>
                <a:gridCol w="1526740">
                  <a:extLst>
                    <a:ext uri="{9D8B030D-6E8A-4147-A177-3AD203B41FA5}">
                      <a16:colId xmlns:a16="http://schemas.microsoft.com/office/drawing/2014/main" val="249388228"/>
                    </a:ext>
                  </a:extLst>
                </a:gridCol>
              </a:tblGrid>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Other actual transactions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endParaRPr lang="en-US" sz="1600" b="0" i="0" u="none" strike="noStrike" kern="120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10724990"/>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Total employee contribution during the year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46,000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35316988"/>
                  </a:ext>
                </a:extLst>
              </a:tr>
              <a:tr h="328613">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Total employer contribution during the year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34,000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47475896"/>
                  </a:ext>
                </a:extLst>
              </a:tr>
              <a:tr h="328613">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Total benefit transferred out from the plan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10,800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80490614"/>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Total benefit transferred in the plan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11,200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98294591"/>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Total benefit payment from plan </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72,000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83623657"/>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Membership data</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endParaRPr lang="en-US" sz="1600" b="0" i="0" u="none" strike="noStrike" kern="120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69332781"/>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Headcount of employees active at opening</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900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82369338"/>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Headcount of employees inactive at opening</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50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87167496"/>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Average active employee past service (in years)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4</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43011380"/>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Average age of active employees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36</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13088775"/>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Average age of inactive employees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44</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02110028"/>
                  </a:ext>
                </a:extLst>
              </a:tr>
              <a:tr h="328613">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Headcount of employees active at closing</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880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85813535"/>
                  </a:ext>
                </a:extLst>
              </a:tr>
              <a:tr h="328613">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       Headcount of employees inactive at closing</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40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55030421"/>
                  </a:ext>
                </a:extLst>
              </a:tr>
              <a:tr h="328613">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Average active employee past service (in years)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5</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88265937"/>
                  </a:ext>
                </a:extLst>
              </a:tr>
              <a:tr h="328613">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Total Salary (Basic) of active employees at closing</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400,000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52223874"/>
                  </a:ext>
                </a:extLst>
              </a:tr>
              <a:tr h="328613">
                <a:tc>
                  <a:txBody>
                    <a:bodyPr/>
                    <a:lstStyle/>
                    <a:p>
                      <a:pPr marL="0" algn="l" defTabSz="914400" rtl="0" eaLnBrk="1" fontAlgn="b" latinLnBrk="0" hangingPunct="1"/>
                      <a:r>
                        <a:rPr lang="en-US" sz="1600" b="0" i="0" u="none" strike="noStrike" kern="1200">
                          <a:solidFill>
                            <a:srgbClr val="000000"/>
                          </a:solidFill>
                          <a:effectLst/>
                          <a:latin typeface="Arial "/>
                          <a:ea typeface="+mn-ea"/>
                          <a:cs typeface="+mn-cs"/>
                        </a:rPr>
                        <a:t>·       Total Salary (Basic) of active employees capped at 15,000 at closing</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l" defTabSz="914400" rtl="0" eaLnBrk="1" fontAlgn="b" latinLnBrk="0" hangingPunct="1"/>
                      <a:r>
                        <a:rPr lang="en-US" sz="1600" b="0" i="0" u="none" strike="noStrike" kern="1200" dirty="0">
                          <a:solidFill>
                            <a:srgbClr val="000000"/>
                          </a:solidFill>
                          <a:effectLst/>
                          <a:latin typeface="Arial "/>
                          <a:ea typeface="+mn-ea"/>
                          <a:cs typeface="+mn-cs"/>
                        </a:rPr>
                        <a:t>150,000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90582177"/>
                  </a:ext>
                </a:extLst>
              </a:tr>
            </a:tbl>
          </a:graphicData>
        </a:graphic>
      </p:graphicFrame>
    </p:spTree>
    <p:extLst>
      <p:ext uri="{BB962C8B-B14F-4D97-AF65-F5344CB8AC3E}">
        <p14:creationId xmlns:p14="http://schemas.microsoft.com/office/powerpoint/2010/main" val="28516243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62200" y="228600"/>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graphicFrame>
        <p:nvGraphicFramePr>
          <p:cNvPr id="3" name="Table 2">
            <a:extLst>
              <a:ext uri="{FF2B5EF4-FFF2-40B4-BE49-F238E27FC236}">
                <a16:creationId xmlns:a16="http://schemas.microsoft.com/office/drawing/2014/main" id="{C1CD43C3-3048-491C-A21A-0705A7DBD3FF}"/>
              </a:ext>
            </a:extLst>
          </p:cNvPr>
          <p:cNvGraphicFramePr>
            <a:graphicFrameLocks noGrp="1"/>
          </p:cNvGraphicFramePr>
          <p:nvPr>
            <p:extLst>
              <p:ext uri="{D42A27DB-BD31-4B8C-83A1-F6EECF244321}">
                <p14:modId xmlns:p14="http://schemas.microsoft.com/office/powerpoint/2010/main" val="1310066952"/>
              </p:ext>
            </p:extLst>
          </p:nvPr>
        </p:nvGraphicFramePr>
        <p:xfrm>
          <a:off x="2895600" y="1486070"/>
          <a:ext cx="6934200" cy="2152650"/>
        </p:xfrm>
        <a:graphic>
          <a:graphicData uri="http://schemas.openxmlformats.org/drawingml/2006/table">
            <a:tbl>
              <a:tblPr>
                <a:tableStyleId>{5C22544A-7EE6-4342-B048-85BDC9FD1C3A}</a:tableStyleId>
              </a:tblPr>
              <a:tblGrid>
                <a:gridCol w="5671170">
                  <a:extLst>
                    <a:ext uri="{9D8B030D-6E8A-4147-A177-3AD203B41FA5}">
                      <a16:colId xmlns:a16="http://schemas.microsoft.com/office/drawing/2014/main" val="2724098260"/>
                    </a:ext>
                  </a:extLst>
                </a:gridCol>
                <a:gridCol w="1263030">
                  <a:extLst>
                    <a:ext uri="{9D8B030D-6E8A-4147-A177-3AD203B41FA5}">
                      <a16:colId xmlns:a16="http://schemas.microsoft.com/office/drawing/2014/main" val="4027380623"/>
                    </a:ext>
                  </a:extLst>
                </a:gridCol>
              </a:tblGrid>
              <a:tr h="361950">
                <a:tc>
                  <a:txBody>
                    <a:bodyPr/>
                    <a:lstStyle/>
                    <a:p>
                      <a:pPr algn="just" fontAlgn="ctr"/>
                      <a:r>
                        <a:rPr lang="en-US" sz="1600" b="0" i="0" u="none" strike="noStrike" kern="1200" dirty="0">
                          <a:solidFill>
                            <a:srgbClr val="000000"/>
                          </a:solidFill>
                          <a:effectLst/>
                          <a:latin typeface="Arial "/>
                          <a:ea typeface="+mn-ea"/>
                          <a:cs typeface="+mn-cs"/>
                        </a:rPr>
                        <a:t>Assumptions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endParaRPr lang="en-US" sz="1600" b="0" i="0" u="none" strike="noStrike" kern="120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32326509"/>
                  </a:ext>
                </a:extLst>
              </a:tr>
              <a:tr h="361950">
                <a:tc>
                  <a:txBody>
                    <a:bodyPr/>
                    <a:lstStyle/>
                    <a:p>
                      <a:pPr algn="just" fontAlgn="ctr"/>
                      <a:r>
                        <a:rPr lang="en-US" sz="1600" b="0" i="0" u="none" strike="noStrike" kern="1200" dirty="0">
                          <a:solidFill>
                            <a:srgbClr val="000000"/>
                          </a:solidFill>
                          <a:effectLst/>
                          <a:latin typeface="Arial "/>
                          <a:ea typeface="+mn-ea"/>
                          <a:cs typeface="+mn-cs"/>
                        </a:rPr>
                        <a:t>Discount rate at beginning of year</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a:solidFill>
                            <a:srgbClr val="000000"/>
                          </a:solidFill>
                          <a:effectLst/>
                          <a:latin typeface="Arial "/>
                          <a:ea typeface="+mn-ea"/>
                          <a:cs typeface="+mn-cs"/>
                        </a:rPr>
                        <a:t>6.00%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38578477"/>
                  </a:ext>
                </a:extLst>
              </a:tr>
              <a:tr h="342900">
                <a:tc>
                  <a:txBody>
                    <a:bodyPr/>
                    <a:lstStyle/>
                    <a:p>
                      <a:pPr algn="just" fontAlgn="ctr"/>
                      <a:r>
                        <a:rPr lang="en-US" sz="1600" b="0" i="0" u="none" strike="noStrike" kern="1200" dirty="0">
                          <a:solidFill>
                            <a:srgbClr val="000000"/>
                          </a:solidFill>
                          <a:effectLst/>
                          <a:latin typeface="Arial "/>
                          <a:ea typeface="+mn-ea"/>
                          <a:cs typeface="+mn-cs"/>
                        </a:rPr>
                        <a:t>Discount rate at end of year</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a:solidFill>
                            <a:srgbClr val="000000"/>
                          </a:solidFill>
                          <a:effectLst/>
                          <a:latin typeface="Arial "/>
                          <a:ea typeface="+mn-ea"/>
                          <a:cs typeface="+mn-cs"/>
                        </a:rPr>
                        <a:t>6.50%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57008471"/>
                  </a:ext>
                </a:extLst>
              </a:tr>
              <a:tr h="361950">
                <a:tc>
                  <a:txBody>
                    <a:bodyPr/>
                    <a:lstStyle/>
                    <a:p>
                      <a:pPr algn="just" fontAlgn="ctr"/>
                      <a:r>
                        <a:rPr lang="en-US" sz="1600" b="0" i="0" u="none" strike="noStrike" kern="1200" dirty="0">
                          <a:solidFill>
                            <a:srgbClr val="000000"/>
                          </a:solidFill>
                          <a:effectLst/>
                          <a:latin typeface="Arial "/>
                          <a:ea typeface="+mn-ea"/>
                          <a:cs typeface="+mn-cs"/>
                        </a:rPr>
                        <a:t>Other details</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endParaRPr lang="en-US" sz="1600" b="0" i="0" u="none" strike="noStrike" kern="1200" dirty="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29333570"/>
                  </a:ext>
                </a:extLst>
              </a:tr>
              <a:tr h="361950">
                <a:tc>
                  <a:txBody>
                    <a:bodyPr/>
                    <a:lstStyle/>
                    <a:p>
                      <a:pPr algn="just" fontAlgn="ctr"/>
                      <a:r>
                        <a:rPr lang="en-US" sz="1600" b="0" i="0" u="none" strike="noStrike" kern="1200" dirty="0">
                          <a:solidFill>
                            <a:srgbClr val="000000"/>
                          </a:solidFill>
                          <a:effectLst/>
                          <a:latin typeface="Arial "/>
                          <a:ea typeface="+mn-ea"/>
                          <a:cs typeface="+mn-cs"/>
                        </a:rPr>
                        <a:t>Disclosure date prior year</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dirty="0">
                          <a:solidFill>
                            <a:srgbClr val="000000"/>
                          </a:solidFill>
                          <a:effectLst/>
                          <a:latin typeface="Arial "/>
                          <a:ea typeface="+mn-ea"/>
                          <a:cs typeface="+mn-cs"/>
                        </a:rPr>
                        <a:t>31-03-2021</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66218142"/>
                  </a:ext>
                </a:extLst>
              </a:tr>
              <a:tr h="361950">
                <a:tc>
                  <a:txBody>
                    <a:bodyPr/>
                    <a:lstStyle/>
                    <a:p>
                      <a:pPr algn="just" fontAlgn="ctr"/>
                      <a:r>
                        <a:rPr lang="en-US" sz="1600" b="0" i="0" u="none" strike="noStrike" kern="1200" dirty="0">
                          <a:solidFill>
                            <a:srgbClr val="000000"/>
                          </a:solidFill>
                          <a:effectLst/>
                          <a:latin typeface="Arial "/>
                          <a:ea typeface="+mn-ea"/>
                          <a:cs typeface="+mn-cs"/>
                        </a:rPr>
                        <a:t>Disclosure date current year</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dirty="0">
                          <a:solidFill>
                            <a:srgbClr val="000000"/>
                          </a:solidFill>
                          <a:effectLst/>
                          <a:latin typeface="Arial "/>
                          <a:ea typeface="+mn-ea"/>
                          <a:cs typeface="+mn-cs"/>
                        </a:rPr>
                        <a:t>31-03-2022</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28773696"/>
                  </a:ext>
                </a:extLst>
              </a:tr>
            </a:tbl>
          </a:graphicData>
        </a:graphic>
      </p:graphicFrame>
      <p:graphicFrame>
        <p:nvGraphicFramePr>
          <p:cNvPr id="4" name="Table 3">
            <a:extLst>
              <a:ext uri="{FF2B5EF4-FFF2-40B4-BE49-F238E27FC236}">
                <a16:creationId xmlns:a16="http://schemas.microsoft.com/office/drawing/2014/main" id="{89336C9C-904D-4085-BC28-D39E54EC9B32}"/>
              </a:ext>
            </a:extLst>
          </p:cNvPr>
          <p:cNvGraphicFramePr>
            <a:graphicFrameLocks noGrp="1"/>
          </p:cNvGraphicFramePr>
          <p:nvPr>
            <p:extLst>
              <p:ext uri="{D42A27DB-BD31-4B8C-83A1-F6EECF244321}">
                <p14:modId xmlns:p14="http://schemas.microsoft.com/office/powerpoint/2010/main" val="1544497112"/>
              </p:ext>
            </p:extLst>
          </p:nvPr>
        </p:nvGraphicFramePr>
        <p:xfrm>
          <a:off x="2895600" y="3948674"/>
          <a:ext cx="6934200" cy="2242185"/>
        </p:xfrm>
        <a:graphic>
          <a:graphicData uri="http://schemas.openxmlformats.org/drawingml/2006/table">
            <a:tbl>
              <a:tblPr>
                <a:tableStyleId>{5C22544A-7EE6-4342-B048-85BDC9FD1C3A}</a:tableStyleId>
              </a:tblPr>
              <a:tblGrid>
                <a:gridCol w="5671170">
                  <a:extLst>
                    <a:ext uri="{9D8B030D-6E8A-4147-A177-3AD203B41FA5}">
                      <a16:colId xmlns:a16="http://schemas.microsoft.com/office/drawing/2014/main" val="1194703272"/>
                    </a:ext>
                  </a:extLst>
                </a:gridCol>
                <a:gridCol w="1263030">
                  <a:extLst>
                    <a:ext uri="{9D8B030D-6E8A-4147-A177-3AD203B41FA5}">
                      <a16:colId xmlns:a16="http://schemas.microsoft.com/office/drawing/2014/main" val="3384410567"/>
                    </a:ext>
                  </a:extLst>
                </a:gridCol>
              </a:tblGrid>
              <a:tr h="381000">
                <a:tc>
                  <a:txBody>
                    <a:bodyPr/>
                    <a:lstStyle/>
                    <a:p>
                      <a:pPr algn="just" fontAlgn="ctr"/>
                      <a:r>
                        <a:rPr lang="en-US" sz="1600" b="0" i="0" u="none" strike="noStrike" kern="1200" dirty="0">
                          <a:solidFill>
                            <a:srgbClr val="000000"/>
                          </a:solidFill>
                          <a:effectLst/>
                          <a:latin typeface="Arial "/>
                          <a:ea typeface="+mn-ea"/>
                          <a:cs typeface="+mn-cs"/>
                        </a:rPr>
                        <a:t>Absolute change in interest rate guarantee by 25BP inc. in discount rate</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a:solidFill>
                            <a:srgbClr val="000000"/>
                          </a:solidFill>
                          <a:effectLst/>
                          <a:latin typeface="Arial "/>
                          <a:ea typeface="+mn-ea"/>
                          <a:cs typeface="+mn-cs"/>
                        </a:rPr>
                        <a:t>5,000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54215955"/>
                  </a:ext>
                </a:extLst>
              </a:tr>
              <a:tr h="381000">
                <a:tc>
                  <a:txBody>
                    <a:bodyPr/>
                    <a:lstStyle/>
                    <a:p>
                      <a:pPr algn="just" fontAlgn="ctr"/>
                      <a:r>
                        <a:rPr lang="en-US" sz="1600" b="0" i="0" u="none" strike="noStrike" kern="1200" dirty="0">
                          <a:solidFill>
                            <a:srgbClr val="000000"/>
                          </a:solidFill>
                          <a:effectLst/>
                          <a:latin typeface="Arial "/>
                          <a:ea typeface="+mn-ea"/>
                          <a:cs typeface="+mn-cs"/>
                        </a:rPr>
                        <a:t>Absolute change in interest rate guarantee by 25BP dec. in discount rate</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a:solidFill>
                            <a:srgbClr val="000000"/>
                          </a:solidFill>
                          <a:effectLst/>
                          <a:latin typeface="Arial "/>
                          <a:ea typeface="+mn-ea"/>
                          <a:cs typeface="+mn-cs"/>
                        </a:rPr>
                        <a:t>4,500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41542302"/>
                  </a:ext>
                </a:extLst>
              </a:tr>
              <a:tr h="190500">
                <a:tc>
                  <a:txBody>
                    <a:bodyPr/>
                    <a:lstStyle/>
                    <a:p>
                      <a:pPr algn="just" fontAlgn="ctr"/>
                      <a:endParaRPr lang="en-US" sz="1600" b="0" i="0" u="none" strike="noStrike" kern="1200">
                        <a:solidFill>
                          <a:srgbClr val="000000"/>
                        </a:solidFill>
                        <a:effectLst/>
                        <a:latin typeface="Arial "/>
                        <a:ea typeface="+mn-ea"/>
                        <a:cs typeface="+mn-cs"/>
                      </a:endParaRP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l" fontAlgn="b"/>
                      <a:endParaRPr lang="en-US" sz="1600" b="0" i="0" u="none" strike="noStrike" kern="1200">
                        <a:solidFill>
                          <a:srgbClr val="000000"/>
                        </a:solidFill>
                        <a:effectLst/>
                        <a:latin typeface="Arial "/>
                        <a:ea typeface="+mn-ea"/>
                        <a:cs typeface="+mn-cs"/>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38831742"/>
                  </a:ext>
                </a:extLst>
              </a:tr>
              <a:tr h="390525">
                <a:tc>
                  <a:txBody>
                    <a:bodyPr/>
                    <a:lstStyle/>
                    <a:p>
                      <a:pPr algn="just" fontAlgn="ctr"/>
                      <a:r>
                        <a:rPr lang="en-US" sz="1600" b="0" i="0" u="none" strike="noStrike" kern="1200" dirty="0">
                          <a:solidFill>
                            <a:srgbClr val="000000"/>
                          </a:solidFill>
                          <a:effectLst/>
                          <a:latin typeface="Arial "/>
                          <a:ea typeface="+mn-ea"/>
                          <a:cs typeface="+mn-cs"/>
                        </a:rPr>
                        <a:t>Absolute change in interest rate guarantee by 25BP inc. in guaranteed rate</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dirty="0">
                          <a:solidFill>
                            <a:srgbClr val="000000"/>
                          </a:solidFill>
                          <a:effectLst/>
                          <a:latin typeface="Arial "/>
                          <a:ea typeface="+mn-ea"/>
                          <a:cs typeface="+mn-cs"/>
                        </a:rPr>
                        <a:t>7,500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8363387"/>
                  </a:ext>
                </a:extLst>
              </a:tr>
              <a:tr h="381000">
                <a:tc>
                  <a:txBody>
                    <a:bodyPr/>
                    <a:lstStyle/>
                    <a:p>
                      <a:pPr algn="just" fontAlgn="ctr"/>
                      <a:r>
                        <a:rPr lang="en-US" sz="1600" b="0" i="0" u="none" strike="noStrike" kern="1200">
                          <a:solidFill>
                            <a:srgbClr val="000000"/>
                          </a:solidFill>
                          <a:effectLst/>
                          <a:latin typeface="Arial "/>
                          <a:ea typeface="+mn-ea"/>
                          <a:cs typeface="+mn-cs"/>
                        </a:rPr>
                        <a:t>Absolute change in interest rate guarantee by 25BP dec. in guaranteed rate</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fontAlgn="b"/>
                      <a:r>
                        <a:rPr lang="en-US" sz="1600" b="0" i="0" u="none" strike="noStrike" kern="1200" dirty="0">
                          <a:solidFill>
                            <a:srgbClr val="000000"/>
                          </a:solidFill>
                          <a:effectLst/>
                          <a:latin typeface="Arial "/>
                          <a:ea typeface="+mn-ea"/>
                          <a:cs typeface="+mn-cs"/>
                        </a:rPr>
                        <a:t>7,000</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37978656"/>
                  </a:ext>
                </a:extLst>
              </a:tr>
            </a:tbl>
          </a:graphicData>
        </a:graphic>
      </p:graphicFrame>
    </p:spTree>
    <p:extLst>
      <p:ext uri="{BB962C8B-B14F-4D97-AF65-F5344CB8AC3E}">
        <p14:creationId xmlns:p14="http://schemas.microsoft.com/office/powerpoint/2010/main" val="39006677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92134" y="128588"/>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graphicFrame>
        <p:nvGraphicFramePr>
          <p:cNvPr id="2" name="Table 1">
            <a:extLst>
              <a:ext uri="{FF2B5EF4-FFF2-40B4-BE49-F238E27FC236}">
                <a16:creationId xmlns:a16="http://schemas.microsoft.com/office/drawing/2014/main" id="{FD53DAE4-7359-4EE0-A63E-F79A8A39461D}"/>
              </a:ext>
            </a:extLst>
          </p:cNvPr>
          <p:cNvGraphicFramePr>
            <a:graphicFrameLocks noGrp="1"/>
          </p:cNvGraphicFramePr>
          <p:nvPr>
            <p:extLst>
              <p:ext uri="{D42A27DB-BD31-4B8C-83A1-F6EECF244321}">
                <p14:modId xmlns:p14="http://schemas.microsoft.com/office/powerpoint/2010/main" val="2413051789"/>
              </p:ext>
            </p:extLst>
          </p:nvPr>
        </p:nvGraphicFramePr>
        <p:xfrm>
          <a:off x="2381248" y="521494"/>
          <a:ext cx="8229600" cy="6051823"/>
        </p:xfrm>
        <a:graphic>
          <a:graphicData uri="http://schemas.openxmlformats.org/drawingml/2006/table">
            <a:tbl>
              <a:tblPr/>
              <a:tblGrid>
                <a:gridCol w="228601">
                  <a:extLst>
                    <a:ext uri="{9D8B030D-6E8A-4147-A177-3AD203B41FA5}">
                      <a16:colId xmlns:a16="http://schemas.microsoft.com/office/drawing/2014/main" val="2202261523"/>
                    </a:ext>
                  </a:extLst>
                </a:gridCol>
                <a:gridCol w="582767">
                  <a:extLst>
                    <a:ext uri="{9D8B030D-6E8A-4147-A177-3AD203B41FA5}">
                      <a16:colId xmlns:a16="http://schemas.microsoft.com/office/drawing/2014/main" val="3039382061"/>
                    </a:ext>
                  </a:extLst>
                </a:gridCol>
                <a:gridCol w="5138670">
                  <a:extLst>
                    <a:ext uri="{9D8B030D-6E8A-4147-A177-3AD203B41FA5}">
                      <a16:colId xmlns:a16="http://schemas.microsoft.com/office/drawing/2014/main" val="2817198265"/>
                    </a:ext>
                  </a:extLst>
                </a:gridCol>
                <a:gridCol w="367048">
                  <a:extLst>
                    <a:ext uri="{9D8B030D-6E8A-4147-A177-3AD203B41FA5}">
                      <a16:colId xmlns:a16="http://schemas.microsoft.com/office/drawing/2014/main" val="2402719158"/>
                    </a:ext>
                  </a:extLst>
                </a:gridCol>
                <a:gridCol w="1912514">
                  <a:extLst>
                    <a:ext uri="{9D8B030D-6E8A-4147-A177-3AD203B41FA5}">
                      <a16:colId xmlns:a16="http://schemas.microsoft.com/office/drawing/2014/main" val="2113332762"/>
                    </a:ext>
                  </a:extLst>
                </a:gridCol>
              </a:tblGrid>
              <a:tr h="228279">
                <a:tc>
                  <a:txBody>
                    <a:bodyPr/>
                    <a:lstStyle/>
                    <a:p>
                      <a:pPr algn="r" fontAlgn="t"/>
                      <a:r>
                        <a:rPr lang="en-US" sz="800" b="1" i="0" u="none" strike="noStrike">
                          <a:solidFill>
                            <a:srgbClr val="FFFFFF"/>
                          </a:solidFill>
                          <a:effectLst/>
                          <a:latin typeface="Arial" panose="020B0604020202020204" pitchFamily="34" charset="0"/>
                        </a:rPr>
                        <a:t>A.</a:t>
                      </a:r>
                    </a:p>
                  </a:txBody>
                  <a:tcPr marL="8681" marR="8681" marT="8681" marB="0">
                    <a:lnL>
                      <a:noFill/>
                    </a:lnL>
                    <a:lnR>
                      <a:noFill/>
                    </a:lnR>
                    <a:lnT>
                      <a:noFill/>
                    </a:lnT>
                    <a:lnB>
                      <a:noFill/>
                    </a:lnB>
                    <a:solidFill>
                      <a:srgbClr val="C65911"/>
                    </a:solidFill>
                  </a:tcPr>
                </a:tc>
                <a:tc gridSpan="2">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Change in defined benefit obligation</a:t>
                      </a:r>
                    </a:p>
                  </a:txBody>
                  <a:tcPr marL="8681" marR="8681" marT="8681" marB="0">
                    <a:lnL>
                      <a:noFill/>
                    </a:lnL>
                    <a:lnR>
                      <a:noFill/>
                    </a:lnR>
                    <a:lnT>
                      <a:noFill/>
                    </a:lnT>
                    <a:lnB>
                      <a:noFill/>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a:p>
                  </a:txBody>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a:noFill/>
                    </a:lnT>
                    <a:lnB>
                      <a:noFill/>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a:noFill/>
                    </a:lnT>
                    <a:lnB>
                      <a:noFill/>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88315005"/>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1.</a:t>
                      </a:r>
                    </a:p>
                  </a:txBody>
                  <a:tcPr marL="8681" marR="8681" marT="8681" marB="0">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Defined benefit obligation at end of prior year</a:t>
                      </a:r>
                    </a:p>
                  </a:txBody>
                  <a:tcPr marL="8681" marR="8681" marT="8681" marB="0">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endParaRPr lang="en-US" sz="1600" b="0" i="0" u="none" strike="noStrike" kern="1200">
                        <a:solidFill>
                          <a:srgbClr val="000000"/>
                        </a:solidFill>
                        <a:effectLst/>
                        <a:latin typeface="Arial "/>
                        <a:ea typeface="+mn-ea"/>
                        <a:cs typeface="+mn-cs"/>
                      </a:endParaRPr>
                    </a:p>
                  </a:txBody>
                  <a:tcPr marL="8681" marR="8681" marT="8681" marB="0">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8681" marR="8681" marT="8681" marB="0">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64965574"/>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2.</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Service cost</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56504947"/>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a. Current service cost</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0691023"/>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b. Past service cost</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28082556"/>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c. (Gain) / loss on settlements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21303816"/>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3.</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Interest expense</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94544143"/>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4.</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Cash flows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5907501"/>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a. Benefit payments from plan assets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04765858"/>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b. Benefit payments from employer</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51369452"/>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c. Settlement payments from plan assets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47199100"/>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d. Settlement payments from employer</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78264681"/>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e. Participant contributions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37933373"/>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f. Administrative expenses included in the DBO</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04116584"/>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5.</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Other significant events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128396791"/>
                  </a:ext>
                </a:extLst>
              </a:tr>
              <a:tr h="365245">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a. Increase (decrease) due to effect of any business combinations / divestitures / transfers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55713381"/>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b. Increase (decrease) due to plan combinations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42339726"/>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6.</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Remeasurements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18663681"/>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a. Effect of changes in demographic assumptions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17645649"/>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b. Effect of changes in financial assumptions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16467130"/>
                  </a:ext>
                </a:extLst>
              </a:tr>
              <a:tr h="228279">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c. Effect of experience adjustments</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   </a:t>
                      </a:r>
                    </a:p>
                  </a:txBody>
                  <a:tcPr marL="8681" marR="8681" marT="8681"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18074463"/>
                  </a:ext>
                </a:extLst>
              </a:tr>
              <a:tr h="239692">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7.</a:t>
                      </a:r>
                    </a:p>
                  </a:txBody>
                  <a:tcPr marL="8681" marR="8681" marT="8681" marB="0">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Effect of changes in foreign exchange rates</a:t>
                      </a:r>
                    </a:p>
                  </a:txBody>
                  <a:tcPr marL="8681" marR="8681" marT="8681" marB="0">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nchor="b">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a:t>
                      </a:r>
                    </a:p>
                  </a:txBody>
                  <a:tcPr marL="8681" marR="8681" marT="8681" marB="0">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4832490"/>
                  </a:ext>
                </a:extLst>
              </a:tr>
              <a:tr h="239692">
                <a:tc>
                  <a:txBody>
                    <a:bodyPr/>
                    <a:lstStyle/>
                    <a:p>
                      <a:pPr algn="l" fontAlgn="t"/>
                      <a:endParaRPr lang="en-US" sz="800" b="0" i="0" u="none" strike="noStrike">
                        <a:solidFill>
                          <a:srgbClr val="003865"/>
                        </a:solidFill>
                        <a:effectLst/>
                        <a:latin typeface="Arial" panose="020B0604020202020204" pitchFamily="34" charset="0"/>
                      </a:endParaRPr>
                    </a:p>
                  </a:txBody>
                  <a:tcPr marL="8681" marR="8681" marT="8681"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8.</a:t>
                      </a:r>
                    </a:p>
                  </a:txBody>
                  <a:tcPr marL="8681" marR="8681" marT="8681" marB="0">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Defined benefit obligation at end of year</a:t>
                      </a:r>
                    </a:p>
                  </a:txBody>
                  <a:tcPr marL="8681" marR="8681" marT="8681" marB="0">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8681" marR="8681" marT="8681" marB="0" anchor="b">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   </a:t>
                      </a:r>
                    </a:p>
                  </a:txBody>
                  <a:tcPr marL="8681" marR="8681" marT="8681" marB="0">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81130029"/>
                  </a:ext>
                </a:extLst>
              </a:tr>
            </a:tbl>
          </a:graphicData>
        </a:graphic>
      </p:graphicFrame>
    </p:spTree>
    <p:extLst>
      <p:ext uri="{BB962C8B-B14F-4D97-AF65-F5344CB8AC3E}">
        <p14:creationId xmlns:p14="http://schemas.microsoft.com/office/powerpoint/2010/main" val="15382739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92134" y="128588"/>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graphicFrame>
        <p:nvGraphicFramePr>
          <p:cNvPr id="3" name="Table 2">
            <a:extLst>
              <a:ext uri="{FF2B5EF4-FFF2-40B4-BE49-F238E27FC236}">
                <a16:creationId xmlns:a16="http://schemas.microsoft.com/office/drawing/2014/main" id="{F85EE9E8-59AA-45C0-9A79-6138D8DD9D48}"/>
              </a:ext>
            </a:extLst>
          </p:cNvPr>
          <p:cNvGraphicFramePr>
            <a:graphicFrameLocks noGrp="1"/>
          </p:cNvGraphicFramePr>
          <p:nvPr>
            <p:extLst>
              <p:ext uri="{D42A27DB-BD31-4B8C-83A1-F6EECF244321}">
                <p14:modId xmlns:p14="http://schemas.microsoft.com/office/powerpoint/2010/main" val="1778059472"/>
              </p:ext>
            </p:extLst>
          </p:nvPr>
        </p:nvGraphicFramePr>
        <p:xfrm>
          <a:off x="2667000" y="665163"/>
          <a:ext cx="8382000" cy="5674280"/>
        </p:xfrm>
        <a:graphic>
          <a:graphicData uri="http://schemas.openxmlformats.org/drawingml/2006/table">
            <a:tbl>
              <a:tblPr/>
              <a:tblGrid>
                <a:gridCol w="304881">
                  <a:extLst>
                    <a:ext uri="{9D8B030D-6E8A-4147-A177-3AD203B41FA5}">
                      <a16:colId xmlns:a16="http://schemas.microsoft.com/office/drawing/2014/main" val="3248826306"/>
                    </a:ext>
                  </a:extLst>
                </a:gridCol>
                <a:gridCol w="521513">
                  <a:extLst>
                    <a:ext uri="{9D8B030D-6E8A-4147-A177-3AD203B41FA5}">
                      <a16:colId xmlns:a16="http://schemas.microsoft.com/office/drawing/2014/main" val="1991099890"/>
                    </a:ext>
                  </a:extLst>
                </a:gridCol>
                <a:gridCol w="5233832">
                  <a:extLst>
                    <a:ext uri="{9D8B030D-6E8A-4147-A177-3AD203B41FA5}">
                      <a16:colId xmlns:a16="http://schemas.microsoft.com/office/drawing/2014/main" val="538822041"/>
                    </a:ext>
                  </a:extLst>
                </a:gridCol>
                <a:gridCol w="373845">
                  <a:extLst>
                    <a:ext uri="{9D8B030D-6E8A-4147-A177-3AD203B41FA5}">
                      <a16:colId xmlns:a16="http://schemas.microsoft.com/office/drawing/2014/main" val="164775620"/>
                    </a:ext>
                  </a:extLst>
                </a:gridCol>
                <a:gridCol w="1947929">
                  <a:extLst>
                    <a:ext uri="{9D8B030D-6E8A-4147-A177-3AD203B41FA5}">
                      <a16:colId xmlns:a16="http://schemas.microsoft.com/office/drawing/2014/main" val="1555541506"/>
                    </a:ext>
                  </a:extLst>
                </a:gridCol>
              </a:tblGrid>
              <a:tr h="0">
                <a:tc>
                  <a:txBody>
                    <a:bodyPr/>
                    <a:lstStyle/>
                    <a:p>
                      <a:pPr algn="r" fontAlgn="t"/>
                      <a:r>
                        <a:rPr lang="en-US" sz="900" b="1" i="0" u="none" strike="noStrike">
                          <a:solidFill>
                            <a:srgbClr val="FFFFFF"/>
                          </a:solidFill>
                          <a:effectLst/>
                          <a:latin typeface="Arial" panose="020B0604020202020204" pitchFamily="34" charset="0"/>
                        </a:rPr>
                        <a:t>B.</a:t>
                      </a:r>
                    </a:p>
                  </a:txBody>
                  <a:tcPr marL="9519" marR="9519" marT="9519" marB="0">
                    <a:lnL>
                      <a:noFill/>
                    </a:lnL>
                    <a:lnR>
                      <a:noFill/>
                    </a:lnR>
                    <a:lnT>
                      <a:noFill/>
                    </a:lnT>
                    <a:lnB>
                      <a:noFill/>
                    </a:lnB>
                    <a:solidFill>
                      <a:srgbClr val="C65911"/>
                    </a:solidFill>
                  </a:tcPr>
                </a:tc>
                <a:tc gridSpan="2">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Change in fair value of plan assets</a:t>
                      </a:r>
                    </a:p>
                  </a:txBody>
                  <a:tcPr marL="9519" marR="9519" marT="9519" marB="0">
                    <a:lnL>
                      <a:noFill/>
                    </a:lnL>
                    <a:lnR>
                      <a:noFill/>
                    </a:lnR>
                    <a:lnT>
                      <a:noFill/>
                    </a:lnT>
                    <a:lnB>
                      <a:noFill/>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en-US"/>
                    </a:p>
                  </a:txBody>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a:noFill/>
                    </a:lnT>
                    <a:lnB>
                      <a:noFill/>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a:noFill/>
                    </a:lnT>
                    <a:lnB>
                      <a:noFill/>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95726781"/>
                  </a:ext>
                </a:extLst>
              </a:tr>
              <a:tr h="363260">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1.</a:t>
                      </a:r>
                    </a:p>
                  </a:txBody>
                  <a:tcPr marL="9519" marR="9519" marT="9519" marB="0">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Fair value of plan assets at end of prior year</a:t>
                      </a:r>
                    </a:p>
                  </a:txBody>
                  <a:tcPr marL="9519" marR="9519" marT="9519" marB="0">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endParaRPr lang="en-US" sz="1600" b="0" i="0" u="none" strike="noStrike" kern="1200">
                        <a:solidFill>
                          <a:srgbClr val="000000"/>
                        </a:solidFill>
                        <a:effectLst/>
                        <a:latin typeface="Arial "/>
                        <a:ea typeface="+mn-ea"/>
                        <a:cs typeface="+mn-cs"/>
                      </a:endParaRPr>
                    </a:p>
                  </a:txBody>
                  <a:tcPr marL="9519" marR="9519" marT="9519" marB="0" anchor="b">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a:noFill/>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58569098"/>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2.</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Interest income</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03623307"/>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3.</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Cash flows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770268852"/>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a. Total employer contributions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33471095"/>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a:t>
                      </a:r>
                      <a:r>
                        <a:rPr lang="en-US" sz="1600" b="0" i="0" u="none" strike="noStrike" kern="1200" dirty="0" err="1">
                          <a:solidFill>
                            <a:srgbClr val="000000"/>
                          </a:solidFill>
                          <a:effectLst/>
                          <a:latin typeface="Arial "/>
                          <a:ea typeface="+mn-ea"/>
                          <a:cs typeface="+mn-cs"/>
                        </a:rPr>
                        <a:t>i</a:t>
                      </a:r>
                      <a:r>
                        <a:rPr lang="en-US" sz="1600" b="0" i="0" u="none" strike="noStrike" kern="1200" dirty="0">
                          <a:solidFill>
                            <a:srgbClr val="000000"/>
                          </a:solidFill>
                          <a:effectLst/>
                          <a:latin typeface="Arial "/>
                          <a:ea typeface="+mn-ea"/>
                          <a:cs typeface="+mn-cs"/>
                        </a:rPr>
                        <a:t>) Employer contributions</a:t>
                      </a:r>
                    </a:p>
                  </a:txBody>
                  <a:tcPr marL="85672"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78808296"/>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(ii) Employer direct benefit payments</a:t>
                      </a:r>
                    </a:p>
                  </a:txBody>
                  <a:tcPr marL="85672"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55082573"/>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(iii) Employer direct settlement payments</a:t>
                      </a:r>
                    </a:p>
                  </a:txBody>
                  <a:tcPr marL="85672"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25858069"/>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b. Participant contributions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91832887"/>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c. Benefit payments from plan assets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82169921"/>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d. Benefit payments from employer</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26554812"/>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e. Settlement payments from plan assets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91960817"/>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f. Settlement payments from employer</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776412472"/>
                  </a:ext>
                </a:extLst>
              </a:tr>
              <a:tr h="218964">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g. Administrative expenses paid from plan assets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40730721"/>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4.</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Other significant events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64570939"/>
                  </a:ext>
                </a:extLst>
              </a:tr>
              <a:tr h="383586">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a. Increase (decrease) due to effect of any business combinations / divestitures / transfers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87545422"/>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b. Increase (decrease) due to plan combinations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26778649"/>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5.</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Remeasurements</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03380563"/>
                  </a:ext>
                </a:extLst>
              </a:tr>
              <a:tr h="239741">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a. Return on plan assets (excluding interest income)</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   </a:t>
                      </a:r>
                    </a:p>
                  </a:txBody>
                  <a:tcPr marL="9519" marR="9519" marT="9519" marB="0">
                    <a:lnL>
                      <a:noFill/>
                    </a:lnL>
                    <a:lnR>
                      <a:noFill/>
                    </a:lnR>
                    <a:lnT w="6350" cap="flat" cmpd="sng" algn="ctr">
                      <a:solidFill>
                        <a:srgbClr val="003865"/>
                      </a:solidFill>
                      <a:prstDash val="solid"/>
                      <a:round/>
                      <a:headEnd type="none" w="med" len="med"/>
                      <a:tailEnd type="none" w="med" len="med"/>
                    </a:lnT>
                    <a:lnB w="63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72804834"/>
                  </a:ext>
                </a:extLst>
              </a:tr>
              <a:tr h="251729">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6.</a:t>
                      </a:r>
                    </a:p>
                  </a:txBody>
                  <a:tcPr marL="9519" marR="9519" marT="9519" marB="0">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Effect of changes in foreign exchange rates</a:t>
                      </a:r>
                    </a:p>
                  </a:txBody>
                  <a:tcPr marL="9519" marR="9519" marT="9519" marB="0">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a:t>
                      </a:r>
                    </a:p>
                  </a:txBody>
                  <a:tcPr marL="9519" marR="9519" marT="9519" marB="0">
                    <a:lnL>
                      <a:noFill/>
                    </a:lnL>
                    <a:lnR>
                      <a:noFill/>
                    </a:lnR>
                    <a:lnT w="635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64747331"/>
                  </a:ext>
                </a:extLst>
              </a:tr>
              <a:tr h="251729">
                <a:tc>
                  <a:txBody>
                    <a:bodyPr/>
                    <a:lstStyle/>
                    <a:p>
                      <a:pPr algn="l" fontAlgn="t"/>
                      <a:endParaRPr lang="en-US" sz="900" b="0" i="0" u="none" strike="noStrike">
                        <a:solidFill>
                          <a:srgbClr val="003865"/>
                        </a:solidFill>
                        <a:effectLst/>
                        <a:latin typeface="Arial" panose="020B0604020202020204" pitchFamily="34" charset="0"/>
                      </a:endParaRPr>
                    </a:p>
                  </a:txBody>
                  <a:tcPr marL="9519" marR="9519" marT="9519" marB="0">
                    <a:lnL>
                      <a:noFill/>
                    </a:lnL>
                    <a:lnR>
                      <a:noFill/>
                    </a:lnR>
                    <a:lnT>
                      <a:noFill/>
                    </a:lnT>
                    <a:lnB>
                      <a:noFill/>
                    </a:lnB>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7.</a:t>
                      </a:r>
                    </a:p>
                  </a:txBody>
                  <a:tcPr marL="9519" marR="9519" marT="9519" marB="0">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Fair value of plan assets at end of year</a:t>
                      </a:r>
                    </a:p>
                  </a:txBody>
                  <a:tcPr marL="9519" marR="9519" marT="9519" marB="0">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a:solidFill>
                            <a:srgbClr val="000000"/>
                          </a:solidFill>
                          <a:effectLst/>
                          <a:latin typeface="Arial "/>
                          <a:ea typeface="+mn-ea"/>
                          <a:cs typeface="+mn-cs"/>
                        </a:rPr>
                        <a:t> </a:t>
                      </a:r>
                    </a:p>
                  </a:txBody>
                  <a:tcPr marL="9519" marR="9519" marT="9519" marB="0" anchor="b">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just" defTabSz="914400" rtl="0" eaLnBrk="1" fontAlgn="ctr" latinLnBrk="0" hangingPunct="1"/>
                      <a:r>
                        <a:rPr lang="en-US" sz="1600" b="0" i="0" u="none" strike="noStrike" kern="1200" dirty="0">
                          <a:solidFill>
                            <a:srgbClr val="000000"/>
                          </a:solidFill>
                          <a:effectLst/>
                          <a:latin typeface="Arial "/>
                          <a:ea typeface="+mn-ea"/>
                          <a:cs typeface="+mn-cs"/>
                        </a:rPr>
                        <a:t> -   </a:t>
                      </a:r>
                    </a:p>
                  </a:txBody>
                  <a:tcPr marL="9519" marR="9519" marT="9519" marB="0">
                    <a:lnL>
                      <a:noFill/>
                    </a:lnL>
                    <a:lnR>
                      <a:noFill/>
                    </a:lnR>
                    <a:lnT w="12700" cap="flat" cmpd="sng" algn="ctr">
                      <a:solidFill>
                        <a:srgbClr val="003865"/>
                      </a:solidFill>
                      <a:prstDash val="solid"/>
                      <a:round/>
                      <a:headEnd type="none" w="med" len="med"/>
                      <a:tailEnd type="none" w="med" len="med"/>
                    </a:lnT>
                    <a:lnB w="19050" cap="flat" cmpd="sng" algn="ctr">
                      <a:solidFill>
                        <a:srgbClr val="003865"/>
                      </a:solidFill>
                      <a:prstDash val="solid"/>
                      <a:round/>
                      <a:headEnd type="none" w="med" len="med"/>
                      <a:tailEnd type="none" w="med" len="med"/>
                    </a:ln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10450360"/>
                  </a:ext>
                </a:extLst>
              </a:tr>
            </a:tbl>
          </a:graphicData>
        </a:graphic>
      </p:graphicFrame>
    </p:spTree>
    <p:extLst>
      <p:ext uri="{BB962C8B-B14F-4D97-AF65-F5344CB8AC3E}">
        <p14:creationId xmlns:p14="http://schemas.microsoft.com/office/powerpoint/2010/main" val="38020343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3DF419E6-A500-452B-B3D7-61CE72859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0" y="128588"/>
            <a:ext cx="781050" cy="78581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Footer Placeholder 4">
            <a:extLst>
              <a:ext uri="{FF2B5EF4-FFF2-40B4-BE49-F238E27FC236}">
                <a16:creationId xmlns:a16="http://schemas.microsoft.com/office/drawing/2014/main" id="{750DE51F-5A72-4D94-B056-63DF2E37E32D}"/>
              </a:ext>
            </a:extLst>
          </p:cNvPr>
          <p:cNvSpPr txBox="1">
            <a:spLocks noChangeArrowheads="1"/>
          </p:cNvSpPr>
          <p:nvPr/>
        </p:nvSpPr>
        <p:spPr bwMode="auto">
          <a:xfrm>
            <a:off x="8267700" y="65008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indent="-228600">
              <a:spcBef>
                <a:spcPct val="20000"/>
              </a:spcBef>
              <a:buChar char="•"/>
              <a:defRPr sz="2400">
                <a:solidFill>
                  <a:schemeClr val="tx1"/>
                </a:solidFill>
                <a:latin typeface="Times New Roman" panose="02020603050405020304" pitchFamily="18" charset="0"/>
              </a:defRPr>
            </a:lvl3pPr>
            <a:lvl4pPr indent="-228600">
              <a:spcBef>
                <a:spcPct val="20000"/>
              </a:spcBef>
              <a:buChar char="–"/>
              <a:defRPr sz="2000">
                <a:solidFill>
                  <a:schemeClr val="tx1"/>
                </a:solidFill>
                <a:latin typeface="Times New Roman" panose="02020603050405020304" pitchFamily="18" charset="0"/>
              </a:defRPr>
            </a:lvl4pPr>
            <a:lvl5pPr indent="-228600">
              <a:spcBef>
                <a:spcPct val="20000"/>
              </a:spcBef>
              <a:buChar char="»"/>
              <a:defRPr sz="2000">
                <a:solidFill>
                  <a:schemeClr val="tx1"/>
                </a:solidFill>
                <a:latin typeface="Times New Roman" panose="02020603050405020304" pitchFamily="18" charset="0"/>
              </a:defRPr>
            </a:lvl5pPr>
            <a:lvl6pPr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www.actuariesindia.org</a:t>
            </a:r>
          </a:p>
        </p:txBody>
      </p:sp>
      <p:sp>
        <p:nvSpPr>
          <p:cNvPr id="33796" name="Rectangle 2">
            <a:extLst>
              <a:ext uri="{FF2B5EF4-FFF2-40B4-BE49-F238E27FC236}">
                <a16:creationId xmlns:a16="http://schemas.microsoft.com/office/drawing/2014/main" id="{9CD18CC8-F822-4F45-9EA1-EDAFDFDDAF79}"/>
              </a:ext>
            </a:extLst>
          </p:cNvPr>
          <p:cNvSpPr txBox="1">
            <a:spLocks noChangeArrowheads="1"/>
          </p:cNvSpPr>
          <p:nvPr/>
        </p:nvSpPr>
        <p:spPr bwMode="auto">
          <a:xfrm>
            <a:off x="2392134" y="128588"/>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en-IN"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Disclosure  Worksheet </a:t>
            </a:r>
          </a:p>
        </p:txBody>
      </p:sp>
      <p:pic>
        <p:nvPicPr>
          <p:cNvPr id="10" name="Picture 9">
            <a:extLst>
              <a:ext uri="{FF2B5EF4-FFF2-40B4-BE49-F238E27FC236}">
                <a16:creationId xmlns:a16="http://schemas.microsoft.com/office/drawing/2014/main" id="{DCC2454A-21F4-4E4C-8C13-71459F35F721}"/>
              </a:ext>
            </a:extLst>
          </p:cNvPr>
          <p:cNvPicPr>
            <a:picLocks noChangeAspect="1"/>
          </p:cNvPicPr>
          <p:nvPr/>
        </p:nvPicPr>
        <p:blipFill>
          <a:blip r:embed="rId6"/>
          <a:stretch>
            <a:fillRect/>
          </a:stretch>
        </p:blipFill>
        <p:spPr>
          <a:xfrm>
            <a:off x="2307997" y="665163"/>
            <a:ext cx="9198203" cy="5835650"/>
          </a:xfrm>
          <a:prstGeom prst="rect">
            <a:avLst/>
          </a:prstGeom>
        </p:spPr>
      </p:pic>
    </p:spTree>
    <p:extLst>
      <p:ext uri="{BB962C8B-B14F-4D97-AF65-F5344CB8AC3E}">
        <p14:creationId xmlns:p14="http://schemas.microsoft.com/office/powerpoint/2010/main" val="26888766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228599" y="13335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8th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Capcity</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Building</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Webinar</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in Retirement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Benefits</a:t>
            </a: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Edition</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Date 15-03-2022</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5" name="TextBox 4">
            <a:extLst>
              <a:ext uri="{FF2B5EF4-FFF2-40B4-BE49-F238E27FC236}">
                <a16:creationId xmlns:a16="http://schemas.microsoft.com/office/drawing/2014/main" id="{36A73873-727D-4BD8-81CD-E77B30962568}"/>
              </a:ext>
            </a:extLst>
          </p:cNvPr>
          <p:cNvSpPr txBox="1"/>
          <p:nvPr/>
        </p:nvSpPr>
        <p:spPr>
          <a:xfrm>
            <a:off x="228599" y="3610670"/>
            <a:ext cx="9372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GN29 V2.0– Disclosures – Breakout Rooms</a:t>
            </a:r>
          </a:p>
        </p:txBody>
      </p:sp>
    </p:spTree>
    <p:extLst>
      <p:ext uri="{BB962C8B-B14F-4D97-AF65-F5344CB8AC3E}">
        <p14:creationId xmlns:p14="http://schemas.microsoft.com/office/powerpoint/2010/main" val="379826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7086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Arial"/>
                <a:ea typeface="+mj-ea"/>
                <a:cs typeface="+mj-cs"/>
              </a:rPr>
              <a:t>“Breakout Rooms”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Oval 5">
            <a:extLst>
              <a:ext uri="{FF2B5EF4-FFF2-40B4-BE49-F238E27FC236}">
                <a16:creationId xmlns:a16="http://schemas.microsoft.com/office/drawing/2014/main" id="{744B38BB-3D73-4F82-B8FC-FE6E205FAB53}"/>
              </a:ext>
            </a:extLst>
          </p:cNvPr>
          <p:cNvSpPr/>
          <p:nvPr/>
        </p:nvSpPr>
        <p:spPr bwMode="auto">
          <a:xfrm>
            <a:off x="1862563" y="1562824"/>
            <a:ext cx="763339" cy="782638"/>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TextBox 6">
            <a:extLst>
              <a:ext uri="{FF2B5EF4-FFF2-40B4-BE49-F238E27FC236}">
                <a16:creationId xmlns:a16="http://schemas.microsoft.com/office/drawing/2014/main" id="{CDA50E55-EBD4-4B5E-B594-DEF080DE238D}"/>
              </a:ext>
            </a:extLst>
          </p:cNvPr>
          <p:cNvSpPr txBox="1"/>
          <p:nvPr/>
        </p:nvSpPr>
        <p:spPr>
          <a:xfrm>
            <a:off x="2023660" y="1600200"/>
            <a:ext cx="44114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Times New Roman"/>
                <a:ea typeface="+mn-ea"/>
                <a:cs typeface="+mn-cs"/>
              </a:rPr>
              <a:t>9</a:t>
            </a:r>
            <a:endParaRPr kumimoji="0" lang="en-GB" sz="2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TextBox 7">
            <a:extLst>
              <a:ext uri="{FF2B5EF4-FFF2-40B4-BE49-F238E27FC236}">
                <a16:creationId xmlns:a16="http://schemas.microsoft.com/office/drawing/2014/main" id="{A0C5BAB3-DEC8-4058-88B7-B6C86F72E275}"/>
              </a:ext>
            </a:extLst>
          </p:cNvPr>
          <p:cNvSpPr txBox="1"/>
          <p:nvPr/>
        </p:nvSpPr>
        <p:spPr>
          <a:xfrm>
            <a:off x="2784998" y="1371600"/>
            <a:ext cx="643520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mn-cs"/>
              </a:rPr>
              <a:t>Groups assigned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Mix of Fellows/Associates/Students/Others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0000"/>
                </a:solidFill>
                <a:effectLst/>
                <a:uLnTx/>
                <a:uFillTx/>
                <a:latin typeface="Arial"/>
                <a:ea typeface="+mn-ea"/>
                <a:cs typeface="+mn-cs"/>
              </a:rPr>
              <a:t>Where possible tried to include someone in the practice area</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2CB6100C-2A5E-41DE-AFDA-3CDFB1663B69}"/>
              </a:ext>
            </a:extLst>
          </p:cNvPr>
          <p:cNvSpPr txBox="1"/>
          <p:nvPr/>
        </p:nvSpPr>
        <p:spPr>
          <a:xfrm>
            <a:off x="6002599" y="2944003"/>
            <a:ext cx="581704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mn-cs"/>
              </a:rPr>
              <a:t>Speakers / Faculty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To help clarify expectations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Make sure sufficient progress made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Will rotate between their allocated Rooms</a:t>
            </a:r>
          </a:p>
        </p:txBody>
      </p:sp>
      <p:sp>
        <p:nvSpPr>
          <p:cNvPr id="11" name="TextBox 10">
            <a:extLst>
              <a:ext uri="{FF2B5EF4-FFF2-40B4-BE49-F238E27FC236}">
                <a16:creationId xmlns:a16="http://schemas.microsoft.com/office/drawing/2014/main" id="{4336F104-E247-4FB9-8293-C1A9E1B093F4}"/>
              </a:ext>
            </a:extLst>
          </p:cNvPr>
          <p:cNvSpPr txBox="1"/>
          <p:nvPr/>
        </p:nvSpPr>
        <p:spPr>
          <a:xfrm>
            <a:off x="2743200" y="4486905"/>
            <a:ext cx="927250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mn-cs"/>
              </a:rPr>
              <a:t>Tips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1" i="0" u="none" strike="noStrike" kern="0" cap="none" spc="0" normalizeH="0" baseline="0" noProof="0" dirty="0">
                <a:ln>
                  <a:noFill/>
                </a:ln>
                <a:solidFill>
                  <a:srgbClr val="FF0000"/>
                </a:solidFill>
                <a:effectLst/>
                <a:uLnTx/>
                <a:uFillTx/>
                <a:latin typeface="Arial"/>
                <a:ea typeface="+mn-ea"/>
                <a:cs typeface="+mn-cs"/>
              </a:rPr>
              <a:t>DO NOT </a:t>
            </a:r>
            <a:r>
              <a:rPr kumimoji="0" lang="en-US" altLang="en-US" sz="2000" b="1" i="0" u="none" strike="noStrike" kern="0" cap="none" spc="0" normalizeH="0" baseline="0" noProof="0" dirty="0">
                <a:ln>
                  <a:noFill/>
                </a:ln>
                <a:solidFill>
                  <a:srgbClr val="000000"/>
                </a:solidFill>
                <a:effectLst/>
                <a:uLnTx/>
                <a:uFillTx/>
                <a:latin typeface="Arial"/>
                <a:ea typeface="+mn-ea"/>
                <a:cs typeface="+mn-cs"/>
              </a:rPr>
              <a:t>“Leave Room” or “Leave Meeting” in Rooms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Rooms will be opened/closed automatically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A 5 minute warning message will pop up on screens for information</a:t>
            </a:r>
          </a:p>
        </p:txBody>
      </p:sp>
    </p:spTree>
    <p:extLst>
      <p:ext uri="{BB962C8B-B14F-4D97-AF65-F5344CB8AC3E}">
        <p14:creationId xmlns:p14="http://schemas.microsoft.com/office/powerpoint/2010/main" val="258517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7086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Arial"/>
                <a:ea typeface="+mj-ea"/>
                <a:cs typeface="+mj-cs"/>
              </a:rPr>
              <a:t>Speakers and Facilitators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9" name="object 14">
            <a:extLst>
              <a:ext uri="{FF2B5EF4-FFF2-40B4-BE49-F238E27FC236}">
                <a16:creationId xmlns:a16="http://schemas.microsoft.com/office/drawing/2014/main" id="{58CF71AE-CB64-466C-AB3D-F8E1B0CF6C8E}"/>
              </a:ext>
            </a:extLst>
          </p:cNvPr>
          <p:cNvSpPr/>
          <p:nvPr/>
        </p:nvSpPr>
        <p:spPr>
          <a:xfrm>
            <a:off x="1660105" y="2852529"/>
            <a:ext cx="1725168" cy="1434519"/>
          </a:xfrm>
          <a:prstGeom prst="rect">
            <a:avLst/>
          </a:prstGeom>
          <a:blipFill>
            <a:blip r:embed="rId6" cstate="print"/>
            <a:stretch>
              <a:fillRect b="-48660"/>
            </a:stretch>
          </a:blipFill>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 name="object 5">
            <a:extLst>
              <a:ext uri="{FF2B5EF4-FFF2-40B4-BE49-F238E27FC236}">
                <a16:creationId xmlns:a16="http://schemas.microsoft.com/office/drawing/2014/main" id="{4312130D-F0B9-40FC-937A-159556B68F9E}"/>
              </a:ext>
            </a:extLst>
          </p:cNvPr>
          <p:cNvSpPr/>
          <p:nvPr/>
        </p:nvSpPr>
        <p:spPr>
          <a:xfrm>
            <a:off x="3561976" y="2852529"/>
            <a:ext cx="1886324" cy="1546176"/>
          </a:xfrm>
          <a:prstGeom prst="rect">
            <a:avLst/>
          </a:prstGeom>
          <a:blipFill>
            <a:blip r:embed="rId7" cstate="print"/>
            <a:stretch>
              <a:fillRect b="-42920"/>
            </a:stretch>
          </a:blipFill>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1" name="Picture 10">
            <a:extLst>
              <a:ext uri="{FF2B5EF4-FFF2-40B4-BE49-F238E27FC236}">
                <a16:creationId xmlns:a16="http://schemas.microsoft.com/office/drawing/2014/main" id="{2E693E0E-04AA-407E-B82C-A904539109B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571669" y="2972446"/>
            <a:ext cx="1440801" cy="137055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5" name="TextBox 14">
            <a:extLst>
              <a:ext uri="{FF2B5EF4-FFF2-40B4-BE49-F238E27FC236}">
                <a16:creationId xmlns:a16="http://schemas.microsoft.com/office/drawing/2014/main" id="{68D837E0-C230-42CD-AA35-B73F557F49C5}"/>
              </a:ext>
            </a:extLst>
          </p:cNvPr>
          <p:cNvSpPr txBox="1"/>
          <p:nvPr/>
        </p:nvSpPr>
        <p:spPr>
          <a:xfrm>
            <a:off x="7350012" y="4623023"/>
            <a:ext cx="183537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0000"/>
                </a:solidFill>
                <a:effectLst/>
                <a:uLnTx/>
                <a:uFillTx/>
                <a:latin typeface="Arial Nova" panose="020B0504020202020204" pitchFamily="34" charset="0"/>
                <a:ea typeface="+mn-ea"/>
                <a:cs typeface="Calibri" panose="020F0502020204030204" pitchFamily="34" charset="0"/>
              </a:rPr>
              <a:t>Ritobrata</a:t>
            </a:r>
            <a:r>
              <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rPr>
              <a:t> Sarkar</a:t>
            </a:r>
          </a:p>
        </p:txBody>
      </p:sp>
      <p:sp>
        <p:nvSpPr>
          <p:cNvPr id="16" name="TextBox 15">
            <a:extLst>
              <a:ext uri="{FF2B5EF4-FFF2-40B4-BE49-F238E27FC236}">
                <a16:creationId xmlns:a16="http://schemas.microsoft.com/office/drawing/2014/main" id="{71AFEB28-D06A-4749-8D95-D30A44244AC2}"/>
              </a:ext>
            </a:extLst>
          </p:cNvPr>
          <p:cNvSpPr txBox="1"/>
          <p:nvPr/>
        </p:nvSpPr>
        <p:spPr>
          <a:xfrm>
            <a:off x="5724469" y="4681091"/>
            <a:ext cx="137762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rPr>
              <a:t>Dr  K Sriram</a:t>
            </a:r>
          </a:p>
        </p:txBody>
      </p:sp>
      <p:sp>
        <p:nvSpPr>
          <p:cNvPr id="17" name="TextBox 16">
            <a:extLst>
              <a:ext uri="{FF2B5EF4-FFF2-40B4-BE49-F238E27FC236}">
                <a16:creationId xmlns:a16="http://schemas.microsoft.com/office/drawing/2014/main" id="{266EE31A-FF7B-4832-884C-7FD4401F293B}"/>
              </a:ext>
            </a:extLst>
          </p:cNvPr>
          <p:cNvSpPr txBox="1"/>
          <p:nvPr/>
        </p:nvSpPr>
        <p:spPr>
          <a:xfrm>
            <a:off x="2179430" y="4499913"/>
            <a:ext cx="120584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rPr>
              <a:t>Chitra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rPr>
              <a:t>Jayasimha</a:t>
            </a:r>
          </a:p>
        </p:txBody>
      </p:sp>
      <p:sp>
        <p:nvSpPr>
          <p:cNvPr id="18" name="TextBox 17">
            <a:extLst>
              <a:ext uri="{FF2B5EF4-FFF2-40B4-BE49-F238E27FC236}">
                <a16:creationId xmlns:a16="http://schemas.microsoft.com/office/drawing/2014/main" id="{4BC1DD65-239F-45D2-BC7C-5AB7F1253DE2}"/>
              </a:ext>
            </a:extLst>
          </p:cNvPr>
          <p:cNvSpPr txBox="1"/>
          <p:nvPr/>
        </p:nvSpPr>
        <p:spPr>
          <a:xfrm>
            <a:off x="9793761" y="4623023"/>
            <a:ext cx="99661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rPr>
              <a:t>Kartikey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rPr>
              <a:t>Kandoi</a:t>
            </a:r>
          </a:p>
        </p:txBody>
      </p:sp>
      <p:sp>
        <p:nvSpPr>
          <p:cNvPr id="19" name="TextBox 18">
            <a:extLst>
              <a:ext uri="{FF2B5EF4-FFF2-40B4-BE49-F238E27FC236}">
                <a16:creationId xmlns:a16="http://schemas.microsoft.com/office/drawing/2014/main" id="{6B439722-27BE-47C1-91A8-88E368A2A0B6}"/>
              </a:ext>
            </a:extLst>
          </p:cNvPr>
          <p:cNvSpPr txBox="1"/>
          <p:nvPr/>
        </p:nvSpPr>
        <p:spPr>
          <a:xfrm>
            <a:off x="3898241" y="4499913"/>
            <a:ext cx="12137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0000"/>
                </a:solidFill>
                <a:effectLst/>
                <a:uLnTx/>
                <a:uFillTx/>
                <a:latin typeface="Arial Nova" panose="020B0504020202020204" pitchFamily="34" charset="0"/>
                <a:ea typeface="+mn-ea"/>
                <a:cs typeface="Calibri" panose="020F0502020204030204" pitchFamily="34" charset="0"/>
              </a:rPr>
              <a:t>Hemanshu</a:t>
            </a:r>
            <a:endPar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Calibri" panose="020F0502020204030204" pitchFamily="34" charset="0"/>
              </a:rPr>
              <a:t>Jain</a:t>
            </a:r>
          </a:p>
        </p:txBody>
      </p:sp>
      <p:pic>
        <p:nvPicPr>
          <p:cNvPr id="20" name="Picture 19">
            <a:extLst>
              <a:ext uri="{FF2B5EF4-FFF2-40B4-BE49-F238E27FC236}">
                <a16:creationId xmlns:a16="http://schemas.microsoft.com/office/drawing/2014/main" id="{D19C6641-9B21-4E88-A931-05413193D3BB}"/>
              </a:ext>
            </a:extLst>
          </p:cNvPr>
          <p:cNvPicPr/>
          <p:nvPr/>
        </p:nvPicPr>
        <p:blipFill>
          <a:blip r:embed="rId9" cstate="print"/>
          <a:srcRect/>
          <a:stretch>
            <a:fillRect/>
          </a:stretch>
        </p:blipFill>
        <p:spPr bwMode="auto">
          <a:xfrm>
            <a:off x="5724469" y="2840934"/>
            <a:ext cx="1448478" cy="1457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8" descr="Rito">
            <a:extLst>
              <a:ext uri="{FF2B5EF4-FFF2-40B4-BE49-F238E27FC236}">
                <a16:creationId xmlns:a16="http://schemas.microsoft.com/office/drawing/2014/main" id="{66A4BE5B-7769-4E1C-80C8-070EB56F27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41245" y="2940998"/>
            <a:ext cx="1448478" cy="1457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39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4107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Let us go into break </a:t>
            </a:r>
            <a:r>
              <a:rPr kumimoji="0" lang="en-US" altLang="en-US" sz="3200" b="0" i="0" u="none" strike="noStrike" kern="0" cap="none" spc="0" normalizeH="0" baseline="0" noProof="0">
                <a:ln>
                  <a:noFill/>
                </a:ln>
                <a:solidFill>
                  <a:srgbClr val="000000"/>
                </a:solidFill>
                <a:effectLst/>
                <a:uLnTx/>
                <a:uFillTx/>
                <a:latin typeface="Calibri" panose="020F0502020204030204" pitchFamily="34" charset="0"/>
                <a:ea typeface="+mj-ea"/>
                <a:cs typeface="Calibri" panose="020F0502020204030204" pitchFamily="34" charset="0"/>
              </a:rPr>
              <a:t>out rooms and discuss…</a:t>
            </a:r>
            <a:endPar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cxnSp>
        <p:nvCxnSpPr>
          <p:cNvPr id="6" name="Straight Connector 5">
            <a:extLst>
              <a:ext uri="{FF2B5EF4-FFF2-40B4-BE49-F238E27FC236}">
                <a16:creationId xmlns:a16="http://schemas.microsoft.com/office/drawing/2014/main" id="{5AF6C730-FB7C-4C66-AC3B-F0B1EFA9876F}"/>
              </a:ext>
            </a:extLst>
          </p:cNvPr>
          <p:cNvCxnSpPr>
            <a:cxnSpLocks/>
          </p:cNvCxnSpPr>
          <p:nvPr/>
        </p:nvCxnSpPr>
        <p:spPr bwMode="auto">
          <a:xfrm>
            <a:off x="6934200" y="1011238"/>
            <a:ext cx="0" cy="5854724"/>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18B716AE-A1EA-44E9-B8C0-F015E791B6DB}"/>
              </a:ext>
            </a:extLst>
          </p:cNvPr>
          <p:cNvSpPr txBox="1"/>
          <p:nvPr/>
        </p:nvSpPr>
        <p:spPr>
          <a:xfrm>
            <a:off x="1905000" y="1011238"/>
            <a:ext cx="5029199"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000000"/>
                </a:solidFill>
                <a:effectLst/>
                <a:uLnTx/>
                <a:uFillTx/>
                <a:latin typeface="Times New Roman"/>
                <a:ea typeface="+mn-ea"/>
                <a:cs typeface="+mn-cs"/>
              </a:rPr>
              <a:t>In the break out 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1" i="0" u="none" strike="noStrike" kern="1200" cap="none" spc="0" normalizeH="0" baseline="0" noProof="0" dirty="0">
                <a:ln>
                  <a:noFill/>
                </a:ln>
                <a:solidFill>
                  <a:srgbClr val="C00000"/>
                </a:solidFill>
                <a:effectLst/>
                <a:uLnTx/>
                <a:uFillTx/>
                <a:latin typeface="Times New Roman"/>
                <a:ea typeface="+mn-ea"/>
                <a:cs typeface="+mn-cs"/>
              </a:rPr>
              <a:t>Unmute yourselves </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so you can exchange views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1" i="0" u="none" strike="noStrike" kern="1200" cap="none" spc="0" normalizeH="0" baseline="0" noProof="0" dirty="0">
                <a:ln>
                  <a:noFill/>
                </a:ln>
                <a:solidFill>
                  <a:srgbClr val="C00000"/>
                </a:solidFill>
                <a:effectLst/>
                <a:uLnTx/>
                <a:uFillTx/>
                <a:latin typeface="Times New Roman"/>
                <a:ea typeface="+mn-ea"/>
                <a:cs typeface="+mn-cs"/>
              </a:rPr>
              <a:t>Choose a person</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 who will share screen and collate all points. The person can speak later in the Webinar.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1" i="0" u="none" strike="noStrike" kern="1200" cap="none" spc="0" normalizeH="0" baseline="0" noProof="0" dirty="0">
                <a:ln>
                  <a:noFill/>
                </a:ln>
                <a:solidFill>
                  <a:srgbClr val="C00000"/>
                </a:solidFill>
                <a:effectLst/>
                <a:uLnTx/>
                <a:uFillTx/>
                <a:latin typeface="Times New Roman"/>
                <a:ea typeface="+mn-ea"/>
                <a:cs typeface="+mn-cs"/>
              </a:rPr>
              <a:t>Discuss the assigned </a:t>
            </a:r>
            <a:r>
              <a:rPr lang="en-IN" sz="2000" b="1" dirty="0">
                <a:solidFill>
                  <a:srgbClr val="C00000"/>
                </a:solidFill>
                <a:latin typeface="Times New Roman"/>
              </a:rPr>
              <a:t>task</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 Collate all thoughts, including views and counter views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Chosen person to </a:t>
            </a:r>
            <a:r>
              <a:rPr kumimoji="0" lang="en-IN" sz="2000" b="1" i="0" u="none" strike="noStrike" kern="1200" cap="none" spc="0" normalizeH="0" baseline="0" noProof="0" dirty="0">
                <a:ln>
                  <a:noFill/>
                </a:ln>
                <a:solidFill>
                  <a:srgbClr val="C00000"/>
                </a:solidFill>
                <a:effectLst/>
                <a:uLnTx/>
                <a:uFillTx/>
                <a:latin typeface="Times New Roman"/>
                <a:ea typeface="+mn-ea"/>
                <a:cs typeface="+mn-cs"/>
              </a:rPr>
              <a:t>prepare points to speak </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for after the break out sessions get over.</a:t>
            </a:r>
          </a:p>
        </p:txBody>
      </p:sp>
      <p:sp>
        <p:nvSpPr>
          <p:cNvPr id="11" name="TextBox 10">
            <a:extLst>
              <a:ext uri="{FF2B5EF4-FFF2-40B4-BE49-F238E27FC236}">
                <a16:creationId xmlns:a16="http://schemas.microsoft.com/office/drawing/2014/main" id="{D3BFB0EC-D2B0-46A6-A89D-F4E495587B95}"/>
              </a:ext>
            </a:extLst>
          </p:cNvPr>
          <p:cNvSpPr txBox="1"/>
          <p:nvPr/>
        </p:nvSpPr>
        <p:spPr>
          <a:xfrm>
            <a:off x="7010401" y="1008995"/>
            <a:ext cx="5029199" cy="4770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000000"/>
                </a:solidFill>
                <a:effectLst/>
                <a:uLnTx/>
                <a:uFillTx/>
                <a:latin typeface="Times New Roman"/>
                <a:ea typeface="+mn-ea"/>
                <a:cs typeface="+mn-cs"/>
              </a:rPr>
              <a:t>When back from break 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The chosen person will be </a:t>
            </a:r>
            <a:r>
              <a:rPr kumimoji="0" lang="en-IN" sz="2000" b="1" i="0" u="none" strike="noStrike" kern="1200" cap="none" spc="0" normalizeH="0" baseline="0" noProof="0" dirty="0">
                <a:ln>
                  <a:noFill/>
                </a:ln>
                <a:solidFill>
                  <a:srgbClr val="C00000"/>
                </a:solidFill>
                <a:effectLst/>
                <a:uLnTx/>
                <a:uFillTx/>
                <a:latin typeface="Times New Roman"/>
                <a:ea typeface="+mn-ea"/>
                <a:cs typeface="+mn-cs"/>
              </a:rPr>
              <a:t>asked to share views </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of the group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The chosen person will be asked to </a:t>
            </a:r>
            <a:r>
              <a:rPr kumimoji="0" lang="en-IN" sz="2000" b="1" i="0" u="none" strike="noStrike" kern="1200" cap="none" spc="0" normalizeH="0" baseline="0" noProof="0" dirty="0">
                <a:ln>
                  <a:noFill/>
                </a:ln>
                <a:solidFill>
                  <a:srgbClr val="C00000"/>
                </a:solidFill>
                <a:effectLst/>
                <a:uLnTx/>
                <a:uFillTx/>
                <a:latin typeface="Times New Roman"/>
                <a:ea typeface="+mn-ea"/>
                <a:cs typeface="+mn-cs"/>
              </a:rPr>
              <a:t>Unmute</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 to be able to speak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1" i="0" u="none" strike="noStrike" kern="1200" cap="none" spc="0" normalizeH="0" baseline="0" noProof="0" dirty="0">
                <a:ln>
                  <a:noFill/>
                </a:ln>
                <a:solidFill>
                  <a:srgbClr val="C00000"/>
                </a:solidFill>
                <a:effectLst/>
                <a:uLnTx/>
                <a:uFillTx/>
                <a:latin typeface="Times New Roman"/>
                <a:ea typeface="+mn-ea"/>
                <a:cs typeface="+mn-cs"/>
              </a:rPr>
              <a:t>Stick to the time limit of 3 to 4 minutes</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 Exceeding time limit will result in session being over-run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IN" sz="20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IN" sz="2000" b="0" i="0" u="none" strike="noStrike" kern="1200" cap="none" spc="0" normalizeH="0" baseline="0" noProof="0" dirty="0">
                <a:ln>
                  <a:noFill/>
                </a:ln>
                <a:solidFill>
                  <a:srgbClr val="000000"/>
                </a:solidFill>
                <a:effectLst/>
                <a:uLnTx/>
                <a:uFillTx/>
                <a:latin typeface="Times New Roman"/>
                <a:ea typeface="+mn-ea"/>
                <a:cs typeface="+mn-cs"/>
              </a:rPr>
              <a:t>Do </a:t>
            </a:r>
            <a:r>
              <a:rPr kumimoji="0" lang="en-IN" sz="2000" b="1" i="0" u="none" strike="noStrike" kern="1200" cap="none" spc="0" normalizeH="0" baseline="0" noProof="0" dirty="0">
                <a:ln>
                  <a:noFill/>
                </a:ln>
                <a:solidFill>
                  <a:srgbClr val="C00000"/>
                </a:solidFill>
                <a:effectLst/>
                <a:uLnTx/>
                <a:uFillTx/>
                <a:latin typeface="Times New Roman"/>
                <a:ea typeface="+mn-ea"/>
                <a:cs typeface="+mn-cs"/>
              </a:rPr>
              <a:t>not answer any questions </a:t>
            </a:r>
            <a:r>
              <a:rPr kumimoji="0" lang="en-IN" sz="2000" b="0" i="0" u="none" strike="noStrike" kern="1200" cap="none" spc="0" normalizeH="0" baseline="0" noProof="0" dirty="0">
                <a:ln>
                  <a:noFill/>
                </a:ln>
                <a:solidFill>
                  <a:srgbClr val="000000"/>
                </a:solidFill>
                <a:effectLst/>
                <a:uLnTx/>
                <a:uFillTx/>
                <a:latin typeface="Times New Roman"/>
                <a:ea typeface="+mn-ea"/>
                <a:cs typeface="+mn-cs"/>
              </a:rPr>
              <a:t>raised (including on chat). Just share out the points discussed in the group.</a:t>
            </a:r>
          </a:p>
        </p:txBody>
      </p:sp>
    </p:spTree>
    <p:extLst>
      <p:ext uri="{BB962C8B-B14F-4D97-AF65-F5344CB8AC3E}">
        <p14:creationId xmlns:p14="http://schemas.microsoft.com/office/powerpoint/2010/main" val="182022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0" y="64095"/>
            <a:ext cx="784176" cy="888665"/>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128499"/>
            <a:ext cx="7086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Arial"/>
                <a:ea typeface="+mj-ea"/>
                <a:cs typeface="+mj-cs"/>
              </a:rPr>
              <a:t>“</a:t>
            </a:r>
            <a:r>
              <a:rPr kumimoji="0" lang="en-US" altLang="en-US" sz="3200" b="0" i="0" u="none" strike="noStrike" kern="0" cap="none" spc="0" normalizeH="0" baseline="0" noProof="0" dirty="0">
                <a:ln>
                  <a:noFill/>
                </a:ln>
                <a:solidFill>
                  <a:srgbClr val="000000"/>
                </a:solidFill>
                <a:effectLst/>
                <a:uLnTx/>
                <a:uFillTx/>
                <a:latin typeface="Arial"/>
                <a:ea typeface="+mj-ea"/>
                <a:cs typeface="+mj-cs"/>
              </a:rPr>
              <a:t>Breakout Rooms”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4" name="Table 3">
            <a:extLst>
              <a:ext uri="{FF2B5EF4-FFF2-40B4-BE49-F238E27FC236}">
                <a16:creationId xmlns:a16="http://schemas.microsoft.com/office/drawing/2014/main" id="{C086A012-C2FD-4889-9726-788B853DE205}"/>
              </a:ext>
            </a:extLst>
          </p:cNvPr>
          <p:cNvGraphicFramePr>
            <a:graphicFrameLocks noGrp="1"/>
          </p:cNvGraphicFramePr>
          <p:nvPr>
            <p:extLst>
              <p:ext uri="{D42A27DB-BD31-4B8C-83A1-F6EECF244321}">
                <p14:modId xmlns:p14="http://schemas.microsoft.com/office/powerpoint/2010/main" val="1484697085"/>
              </p:ext>
            </p:extLst>
          </p:nvPr>
        </p:nvGraphicFramePr>
        <p:xfrm>
          <a:off x="362453" y="952763"/>
          <a:ext cx="10800845" cy="5320618"/>
        </p:xfrm>
        <a:graphic>
          <a:graphicData uri="http://schemas.openxmlformats.org/drawingml/2006/table">
            <a:tbl>
              <a:tblPr>
                <a:tableStyleId>{5C22544A-7EE6-4342-B048-85BDC9FD1C3A}</a:tableStyleId>
              </a:tblPr>
              <a:tblGrid>
                <a:gridCol w="1989153">
                  <a:extLst>
                    <a:ext uri="{9D8B030D-6E8A-4147-A177-3AD203B41FA5}">
                      <a16:colId xmlns:a16="http://schemas.microsoft.com/office/drawing/2014/main" val="415070001"/>
                    </a:ext>
                  </a:extLst>
                </a:gridCol>
                <a:gridCol w="1507263">
                  <a:extLst>
                    <a:ext uri="{9D8B030D-6E8A-4147-A177-3AD203B41FA5}">
                      <a16:colId xmlns:a16="http://schemas.microsoft.com/office/drawing/2014/main" val="1270711176"/>
                    </a:ext>
                  </a:extLst>
                </a:gridCol>
                <a:gridCol w="1681179">
                  <a:extLst>
                    <a:ext uri="{9D8B030D-6E8A-4147-A177-3AD203B41FA5}">
                      <a16:colId xmlns:a16="http://schemas.microsoft.com/office/drawing/2014/main" val="3034058600"/>
                    </a:ext>
                  </a:extLst>
                </a:gridCol>
                <a:gridCol w="2014515">
                  <a:extLst>
                    <a:ext uri="{9D8B030D-6E8A-4147-A177-3AD203B41FA5}">
                      <a16:colId xmlns:a16="http://schemas.microsoft.com/office/drawing/2014/main" val="3120422381"/>
                    </a:ext>
                  </a:extLst>
                </a:gridCol>
                <a:gridCol w="2246402">
                  <a:extLst>
                    <a:ext uri="{9D8B030D-6E8A-4147-A177-3AD203B41FA5}">
                      <a16:colId xmlns:a16="http://schemas.microsoft.com/office/drawing/2014/main" val="2321083229"/>
                    </a:ext>
                  </a:extLst>
                </a:gridCol>
                <a:gridCol w="1362333">
                  <a:extLst>
                    <a:ext uri="{9D8B030D-6E8A-4147-A177-3AD203B41FA5}">
                      <a16:colId xmlns:a16="http://schemas.microsoft.com/office/drawing/2014/main" val="3110922199"/>
                    </a:ext>
                  </a:extLst>
                </a:gridCol>
              </a:tblGrid>
              <a:tr h="251427">
                <a:tc>
                  <a:txBody>
                    <a:bodyPr/>
                    <a:lstStyle/>
                    <a:p>
                      <a:pPr algn="ctr" fontAlgn="b"/>
                      <a:r>
                        <a:rPr lang="en-US" sz="1600" u="none" strike="noStrike" dirty="0">
                          <a:effectLst/>
                          <a:latin typeface="+mj-lt"/>
                        </a:rPr>
                        <a:t>Group 1</a:t>
                      </a:r>
                      <a:endParaRPr lang="en-US" sz="1600" b="0" i="0" u="none" strike="noStrike" dirty="0">
                        <a:solidFill>
                          <a:srgbClr val="FFFFFF"/>
                        </a:solidFill>
                        <a:effectLst/>
                        <a:latin typeface="+mj-lt"/>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u="none" strike="noStrike">
                          <a:effectLst/>
                          <a:latin typeface="+mj-lt"/>
                        </a:rPr>
                        <a:t>Group 2</a:t>
                      </a:r>
                      <a:endParaRPr lang="en-US" sz="1600" b="0" i="0" u="none" strike="noStrike">
                        <a:solidFill>
                          <a:srgbClr val="FFFFFF"/>
                        </a:solidFill>
                        <a:effectLst/>
                        <a:latin typeface="+mj-lt"/>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u="none" strike="noStrike" dirty="0">
                          <a:effectLst/>
                          <a:latin typeface="+mj-lt"/>
                        </a:rPr>
                        <a:t>Group 3</a:t>
                      </a:r>
                      <a:endParaRPr lang="en-US" sz="1600" b="0" i="0" u="none" strike="noStrike" dirty="0">
                        <a:solidFill>
                          <a:srgbClr val="FFFFFF"/>
                        </a:solidFill>
                        <a:effectLst/>
                        <a:latin typeface="+mj-lt"/>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u="none" strike="noStrike">
                          <a:effectLst/>
                          <a:latin typeface="+mj-lt"/>
                        </a:rPr>
                        <a:t>Group 4</a:t>
                      </a:r>
                      <a:endParaRPr lang="en-US" sz="1600" b="0" i="0" u="none" strike="noStrike">
                        <a:solidFill>
                          <a:srgbClr val="FFFFFF"/>
                        </a:solidFill>
                        <a:effectLst/>
                        <a:latin typeface="+mj-lt"/>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u="none" strike="noStrike">
                          <a:effectLst/>
                          <a:latin typeface="+mj-lt"/>
                        </a:rPr>
                        <a:t>Group 5</a:t>
                      </a:r>
                      <a:endParaRPr lang="en-US" sz="1600" b="0" i="0" u="none" strike="noStrike">
                        <a:solidFill>
                          <a:srgbClr val="FFFFFF"/>
                        </a:solidFill>
                        <a:effectLst/>
                        <a:latin typeface="+mj-lt"/>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u="none" strike="noStrike">
                          <a:effectLst/>
                          <a:latin typeface="+mj-lt"/>
                        </a:rPr>
                        <a:t>Group 6</a:t>
                      </a:r>
                      <a:endParaRPr lang="en-US" sz="1600" b="0" i="0" u="none" strike="noStrike">
                        <a:solidFill>
                          <a:srgbClr val="FFFFFF"/>
                        </a:solidFill>
                        <a:effectLst/>
                        <a:latin typeface="+mj-lt"/>
                      </a:endParaRP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43414361"/>
                  </a:ext>
                </a:extLst>
              </a:tr>
              <a:tr h="688962">
                <a:tc>
                  <a:txBody>
                    <a:bodyPr/>
                    <a:lstStyle/>
                    <a:p>
                      <a:pPr algn="ctr" fontAlgn="b"/>
                      <a:r>
                        <a:rPr lang="en-US" sz="1600" b="0" i="0" u="none" strike="noStrike" dirty="0">
                          <a:solidFill>
                            <a:srgbClr val="000000"/>
                          </a:solidFill>
                          <a:effectLst/>
                          <a:latin typeface="Calibri" panose="020F0502020204030204" pitchFamily="34" charset="0"/>
                        </a:rPr>
                        <a:t>SAMBASIVA I RAO</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HARSHIT AGARWAL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KATHAN JEETENDRA JAIN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MAYUR ANKOLEKAR</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NANDAN SURESH NADKARNI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 N THANAWALA</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70883361"/>
                  </a:ext>
                </a:extLst>
              </a:tr>
              <a:tr h="688962">
                <a:tc>
                  <a:txBody>
                    <a:bodyPr/>
                    <a:lstStyle/>
                    <a:p>
                      <a:pPr algn="ctr" fontAlgn="b"/>
                      <a:r>
                        <a:rPr lang="en-US" sz="1600" b="0" i="0" u="none" strike="noStrike">
                          <a:solidFill>
                            <a:srgbClr val="000000"/>
                          </a:solidFill>
                          <a:effectLst/>
                          <a:latin typeface="Calibri" panose="020F0502020204030204" pitchFamily="34" charset="0"/>
                        </a:rPr>
                        <a:t>TAMANNA GOEL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SUBBULAKSHMI V</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NAVIN VISHWANATH IYER</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K K WADHWA</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SRINIVASAN NAGASUBRAMANIAN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S KRISHNAN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5426041"/>
                  </a:ext>
                </a:extLst>
              </a:tr>
              <a:tr h="462259">
                <a:tc>
                  <a:txBody>
                    <a:bodyPr/>
                    <a:lstStyle/>
                    <a:p>
                      <a:pPr algn="ctr" fontAlgn="b"/>
                      <a:r>
                        <a:rPr lang="en-US" sz="1600" b="0" i="0" u="none" strike="noStrike">
                          <a:solidFill>
                            <a:srgbClr val="000000"/>
                          </a:solidFill>
                          <a:effectLst/>
                          <a:latin typeface="Calibri" panose="020F0502020204030204" pitchFamily="34" charset="0"/>
                        </a:rPr>
                        <a:t>NASRAT KAMAL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ARPAAN BEGDAI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N SEETHAKUMARI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ARCHANA DHEERAJ SONAIKAR</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VIKAS RAMJANM SINGH</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SANTHOSH</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14256772"/>
                  </a:ext>
                </a:extLst>
              </a:tr>
              <a:tr h="462259">
                <a:tc>
                  <a:txBody>
                    <a:bodyPr/>
                    <a:lstStyle/>
                    <a:p>
                      <a:pPr algn="ctr" fontAlgn="b"/>
                      <a:r>
                        <a:rPr lang="en-US" sz="1600" b="0" i="0" u="none" strike="noStrike">
                          <a:solidFill>
                            <a:srgbClr val="000000"/>
                          </a:solidFill>
                          <a:effectLst/>
                          <a:latin typeface="Calibri" panose="020F0502020204030204" pitchFamily="34" charset="0"/>
                        </a:rPr>
                        <a:t>Liyaquat Khan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PADMAJA R</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RUCHIR DEEPAK SHAH</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Sumeet Shah</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Sabharwal Yash Paul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Aditi Sanghvi </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3737935"/>
                  </a:ext>
                </a:extLst>
              </a:tr>
              <a:tr h="462259">
                <a:tc>
                  <a:txBody>
                    <a:bodyPr/>
                    <a:lstStyle/>
                    <a:p>
                      <a:pPr algn="ctr" fontAlgn="b"/>
                      <a:r>
                        <a:rPr lang="en-US" sz="1600" b="0" i="0" u="none" strike="noStrike">
                          <a:solidFill>
                            <a:srgbClr val="000000"/>
                          </a:solidFill>
                          <a:effectLst/>
                          <a:latin typeface="Calibri" panose="020F0502020204030204" pitchFamily="34" charset="0"/>
                        </a:rPr>
                        <a:t>CHITRAKSH MAHESH AMRUTE</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G N AGARWAL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SHIRIN ARORA</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SACHIN SOMANI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MANOHAR LAL SODHI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ANIRUDH BANSAL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43444355"/>
                  </a:ext>
                </a:extLst>
              </a:tr>
              <a:tr h="688962">
                <a:tc>
                  <a:txBody>
                    <a:bodyPr/>
                    <a:lstStyle/>
                    <a:p>
                      <a:pPr algn="ctr" fontAlgn="b"/>
                      <a:r>
                        <a:rPr lang="en-US" sz="1600" b="0" i="0" u="none" strike="noStrike">
                          <a:solidFill>
                            <a:srgbClr val="000000"/>
                          </a:solidFill>
                          <a:effectLst/>
                          <a:latin typeface="Calibri" panose="020F0502020204030204" pitchFamily="34" charset="0"/>
                        </a:rPr>
                        <a:t>SUBHA NEELAKANTAN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 K GARG</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K K DHARNI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R KANNAN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RIPUDAMAN R SETHI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 P PEETHAMBARAN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28539201"/>
                  </a:ext>
                </a:extLst>
              </a:tr>
              <a:tr h="462259">
                <a:tc>
                  <a:txBody>
                    <a:bodyPr/>
                    <a:lstStyle/>
                    <a:p>
                      <a:pPr algn="ctr" fontAlgn="ctr"/>
                      <a:r>
                        <a:rPr lang="en-US" sz="1600" b="0" i="0" u="none" strike="noStrike">
                          <a:solidFill>
                            <a:srgbClr val="000000"/>
                          </a:solidFill>
                          <a:effectLst/>
                          <a:latin typeface="Calibri" panose="020F0502020204030204" pitchFamily="34" charset="0"/>
                        </a:rPr>
                        <a:t>SURANJAN BANERJEE</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VARSHINEE M</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VICHITRA MALHOTRA</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P S KARTHIKEYAN</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HRISHIKESH ARUN JADHAV</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MUKUL BISHT</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03163442"/>
                  </a:ext>
                </a:extLst>
              </a:tr>
              <a:tr h="462259">
                <a:tc>
                  <a:txBody>
                    <a:bodyPr/>
                    <a:lstStyle/>
                    <a:p>
                      <a:pPr algn="ctr" fontAlgn="b"/>
                      <a:r>
                        <a:rPr lang="en-US" sz="1600" b="0" i="0" u="none" strike="noStrike">
                          <a:solidFill>
                            <a:srgbClr val="000000"/>
                          </a:solidFill>
                          <a:effectLst/>
                          <a:latin typeface="Calibri" panose="020F0502020204030204" pitchFamily="34" charset="0"/>
                        </a:rPr>
                        <a:t>Harshita Agrawal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SIVARAM KAIPA</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Aayush Agarwal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Punit Jagtani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BELARANI OJHA</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dirty="0">
                          <a:solidFill>
                            <a:srgbClr val="000000"/>
                          </a:solidFill>
                          <a:effectLst/>
                          <a:latin typeface="Calibri" panose="020F0502020204030204" pitchFamily="34" charset="0"/>
                        </a:rPr>
                        <a:t>Twinkle Agarwal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55002106"/>
                  </a:ext>
                </a:extLst>
              </a:tr>
              <a:tr h="437427">
                <a:tc>
                  <a:txBody>
                    <a:bodyPr/>
                    <a:lstStyle/>
                    <a:p>
                      <a:pPr algn="ctr" fontAlgn="b"/>
                      <a:r>
                        <a:rPr lang="en-US" sz="1600" b="0" i="0" u="none" strike="noStrike">
                          <a:solidFill>
                            <a:srgbClr val="000000"/>
                          </a:solidFill>
                          <a:effectLst/>
                          <a:latin typeface="Calibri" panose="020F0502020204030204" pitchFamily="34" charset="0"/>
                        </a:rPr>
                        <a:t>Aayush Agarwal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Arpaan Begdai</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Surbhi Jindal</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Dribjot Singh</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en-US" sz="1600" b="0" i="0" u="none" strike="noStrike">
                          <a:solidFill>
                            <a:srgbClr val="000000"/>
                          </a:solidFill>
                          <a:effectLst/>
                          <a:latin typeface="Calibri" panose="020F0502020204030204" pitchFamily="34" charset="0"/>
                        </a:rPr>
                        <a:t>Khushwant Pahwa</a:t>
                      </a:r>
                    </a:p>
                  </a:txBody>
                  <a:tcPr marL="9525" marR="9525" marT="9525" marB="0" anchor="b">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en-US" sz="1600" b="0" i="0" u="none" strike="noStrike" dirty="0">
                          <a:solidFill>
                            <a:srgbClr val="000000"/>
                          </a:solidFill>
                          <a:effectLst/>
                          <a:latin typeface="Calibri" panose="020F0502020204030204" pitchFamily="34" charset="0"/>
                        </a:rPr>
                        <a:t>JINAL HEMANT SHETH</a:t>
                      </a:r>
                    </a:p>
                  </a:txBody>
                  <a:tcPr marL="9525" marR="9525" marT="9525" marB="0" anchor="ctr">
                    <a:gradFill>
                      <a:gsLst>
                        <a:gs pos="0">
                          <a:schemeClr val="bg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24783775"/>
                  </a:ext>
                </a:extLst>
              </a:tr>
            </a:tbl>
          </a:graphicData>
        </a:graphic>
      </p:graphicFrame>
    </p:spTree>
    <p:extLst>
      <p:ext uri="{BB962C8B-B14F-4D97-AF65-F5344CB8AC3E}">
        <p14:creationId xmlns:p14="http://schemas.microsoft.com/office/powerpoint/2010/main" val="168435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228599" y="13335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8th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Capcity</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Building</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Webinar</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in Retirement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Benefits</a:t>
            </a: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Edition</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Date 15-03-2022</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5" name="TextBox 4">
            <a:extLst>
              <a:ext uri="{FF2B5EF4-FFF2-40B4-BE49-F238E27FC236}">
                <a16:creationId xmlns:a16="http://schemas.microsoft.com/office/drawing/2014/main" id="{36A73873-727D-4BD8-81CD-E77B30962568}"/>
              </a:ext>
            </a:extLst>
          </p:cNvPr>
          <p:cNvSpPr txBox="1"/>
          <p:nvPr/>
        </p:nvSpPr>
        <p:spPr>
          <a:xfrm>
            <a:off x="228599" y="3610670"/>
            <a:ext cx="9372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GN29 V2.0 – Disclosures – Sample</a:t>
            </a:r>
            <a:r>
              <a:rPr kumimoji="0" lang="en-US" sz="2800" b="0" i="0" u="none" strike="noStrike" kern="1200" cap="none" spc="0" normalizeH="0" noProof="0" dirty="0">
                <a:ln>
                  <a:noFill/>
                </a:ln>
                <a:solidFill>
                  <a:srgbClr val="000000"/>
                </a:solidFill>
                <a:effectLst/>
                <a:uLnTx/>
                <a:uFillTx/>
                <a:latin typeface="Arial Nova" panose="020B0504020202020204" pitchFamily="34" charset="0"/>
                <a:ea typeface="+mn-ea"/>
                <a:cs typeface="+mn-cs"/>
              </a:rPr>
              <a:t> solution</a:t>
            </a:r>
            <a:endPar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90433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Sample solution - (1/7)</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7" name="Picture 6"/>
          <p:cNvPicPr>
            <a:picLocks noChangeAspect="1"/>
          </p:cNvPicPr>
          <p:nvPr/>
        </p:nvPicPr>
        <p:blipFill>
          <a:blip r:embed="rId6">
            <a:duotone>
              <a:prstClr val="black"/>
              <a:schemeClr val="accent1">
                <a:tint val="45000"/>
                <a:satMod val="400000"/>
              </a:schemeClr>
            </a:duotone>
          </a:blip>
          <a:stretch>
            <a:fillRect/>
          </a:stretch>
        </p:blipFill>
        <p:spPr>
          <a:xfrm>
            <a:off x="1905000" y="1011238"/>
            <a:ext cx="8305800" cy="5512416"/>
          </a:xfrm>
          <a:prstGeom prst="rect">
            <a:avLst/>
          </a:prstGeom>
        </p:spPr>
      </p:pic>
    </p:spTree>
    <p:extLst>
      <p:ext uri="{BB962C8B-B14F-4D97-AF65-F5344CB8AC3E}">
        <p14:creationId xmlns:p14="http://schemas.microsoft.com/office/powerpoint/2010/main" val="3703838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Sample solution – (2/7)</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 name="Picture 3"/>
          <p:cNvPicPr>
            <a:picLocks noChangeAspect="1"/>
          </p:cNvPicPr>
          <p:nvPr/>
        </p:nvPicPr>
        <p:blipFill>
          <a:blip r:embed="rId6">
            <a:duotone>
              <a:prstClr val="black"/>
              <a:schemeClr val="accent1">
                <a:tint val="45000"/>
                <a:satMod val="400000"/>
              </a:schemeClr>
            </a:duotone>
          </a:blip>
          <a:stretch>
            <a:fillRect/>
          </a:stretch>
        </p:blipFill>
        <p:spPr>
          <a:xfrm>
            <a:off x="1828800" y="1011238"/>
            <a:ext cx="8610600" cy="5459910"/>
          </a:xfrm>
          <a:prstGeom prst="rect">
            <a:avLst/>
          </a:prstGeom>
        </p:spPr>
      </p:pic>
    </p:spTree>
    <p:extLst>
      <p:ext uri="{BB962C8B-B14F-4D97-AF65-F5344CB8AC3E}">
        <p14:creationId xmlns:p14="http://schemas.microsoft.com/office/powerpoint/2010/main" val="675792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Sample solution – (3/7)</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6" name="Picture 5"/>
          <p:cNvPicPr>
            <a:picLocks noChangeAspect="1"/>
          </p:cNvPicPr>
          <p:nvPr/>
        </p:nvPicPr>
        <p:blipFill>
          <a:blip r:embed="rId6">
            <a:duotone>
              <a:prstClr val="black"/>
              <a:schemeClr val="accent1">
                <a:tint val="45000"/>
                <a:satMod val="400000"/>
              </a:schemeClr>
            </a:duotone>
          </a:blip>
          <a:stretch>
            <a:fillRect/>
          </a:stretch>
        </p:blipFill>
        <p:spPr>
          <a:xfrm>
            <a:off x="1905000" y="1295400"/>
            <a:ext cx="8554795" cy="4114800"/>
          </a:xfrm>
          <a:prstGeom prst="rect">
            <a:avLst/>
          </a:prstGeom>
        </p:spPr>
      </p:pic>
    </p:spTree>
    <p:extLst>
      <p:ext uri="{BB962C8B-B14F-4D97-AF65-F5344CB8AC3E}">
        <p14:creationId xmlns:p14="http://schemas.microsoft.com/office/powerpoint/2010/main" val="378694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Sample solution – (4/7)</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 name="Picture 3"/>
          <p:cNvPicPr>
            <a:picLocks noChangeAspect="1"/>
          </p:cNvPicPr>
          <p:nvPr/>
        </p:nvPicPr>
        <p:blipFill>
          <a:blip r:embed="rId6">
            <a:duotone>
              <a:prstClr val="black"/>
              <a:schemeClr val="accent1">
                <a:tint val="45000"/>
                <a:satMod val="400000"/>
              </a:schemeClr>
            </a:duotone>
          </a:blip>
          <a:stretch>
            <a:fillRect/>
          </a:stretch>
        </p:blipFill>
        <p:spPr>
          <a:xfrm>
            <a:off x="1905000" y="914399"/>
            <a:ext cx="8534400" cy="5564751"/>
          </a:xfrm>
          <a:prstGeom prst="rect">
            <a:avLst/>
          </a:prstGeom>
        </p:spPr>
      </p:pic>
    </p:spTree>
    <p:extLst>
      <p:ext uri="{BB962C8B-B14F-4D97-AF65-F5344CB8AC3E}">
        <p14:creationId xmlns:p14="http://schemas.microsoft.com/office/powerpoint/2010/main" val="2353211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Sample solution –</a:t>
            </a:r>
            <a:r>
              <a:rPr kumimoji="0" lang="en-US" altLang="en-US" sz="3600" b="0" i="0" u="none" strike="noStrike" kern="0" cap="none" spc="0" normalizeH="0" noProof="0" dirty="0">
                <a:ln>
                  <a:noFill/>
                </a:ln>
                <a:solidFill>
                  <a:srgbClr val="000000"/>
                </a:solidFill>
                <a:effectLst/>
                <a:uLnTx/>
                <a:uFillTx/>
                <a:latin typeface="Calibri" panose="020F0502020204030204" pitchFamily="34" charset="0"/>
                <a:ea typeface="+mj-ea"/>
                <a:cs typeface="Calibri" panose="020F0502020204030204" pitchFamily="34" charset="0"/>
              </a:rPr>
              <a:t> (5/7)</a:t>
            </a:r>
            <a:endPar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6" name="Picture 5"/>
          <p:cNvPicPr>
            <a:picLocks noChangeAspect="1"/>
          </p:cNvPicPr>
          <p:nvPr/>
        </p:nvPicPr>
        <p:blipFill>
          <a:blip r:embed="rId6">
            <a:duotone>
              <a:prstClr val="black"/>
              <a:schemeClr val="accent1">
                <a:tint val="45000"/>
                <a:satMod val="400000"/>
              </a:schemeClr>
            </a:duotone>
          </a:blip>
          <a:stretch>
            <a:fillRect/>
          </a:stretch>
        </p:blipFill>
        <p:spPr>
          <a:xfrm>
            <a:off x="1905000" y="1427221"/>
            <a:ext cx="8001000" cy="3821579"/>
          </a:xfrm>
          <a:prstGeom prst="rect">
            <a:avLst/>
          </a:prstGeom>
        </p:spPr>
      </p:pic>
    </p:spTree>
    <p:extLst>
      <p:ext uri="{BB962C8B-B14F-4D97-AF65-F5344CB8AC3E}">
        <p14:creationId xmlns:p14="http://schemas.microsoft.com/office/powerpoint/2010/main" val="3858930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Sample solution – (6/7)</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8" name="Picture 7"/>
          <p:cNvPicPr>
            <a:picLocks noChangeAspect="1"/>
          </p:cNvPicPr>
          <p:nvPr/>
        </p:nvPicPr>
        <p:blipFill>
          <a:blip r:embed="rId6">
            <a:duotone>
              <a:prstClr val="black"/>
              <a:schemeClr val="accent1">
                <a:tint val="45000"/>
                <a:satMod val="400000"/>
              </a:schemeClr>
            </a:duotone>
          </a:blip>
          <a:stretch>
            <a:fillRect/>
          </a:stretch>
        </p:blipFill>
        <p:spPr>
          <a:xfrm>
            <a:off x="1905000" y="997539"/>
            <a:ext cx="8610600" cy="5475594"/>
          </a:xfrm>
          <a:prstGeom prst="rect">
            <a:avLst/>
          </a:prstGeom>
        </p:spPr>
      </p:pic>
    </p:spTree>
    <p:extLst>
      <p:ext uri="{BB962C8B-B14F-4D97-AF65-F5344CB8AC3E}">
        <p14:creationId xmlns:p14="http://schemas.microsoft.com/office/powerpoint/2010/main" val="546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Sample solution – (7/7)</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4" name="Picture 3"/>
          <p:cNvPicPr>
            <a:picLocks noChangeAspect="1"/>
          </p:cNvPicPr>
          <p:nvPr/>
        </p:nvPicPr>
        <p:blipFill>
          <a:blip r:embed="rId6">
            <a:duotone>
              <a:prstClr val="black"/>
              <a:schemeClr val="accent1">
                <a:tint val="45000"/>
                <a:satMod val="400000"/>
              </a:schemeClr>
            </a:duotone>
          </a:blip>
          <a:stretch>
            <a:fillRect/>
          </a:stretch>
        </p:blipFill>
        <p:spPr>
          <a:xfrm>
            <a:off x="1905000" y="916112"/>
            <a:ext cx="7543800" cy="5710589"/>
          </a:xfrm>
          <a:prstGeom prst="rect">
            <a:avLst/>
          </a:prstGeom>
        </p:spPr>
      </p:pic>
    </p:spTree>
    <p:extLst>
      <p:ext uri="{BB962C8B-B14F-4D97-AF65-F5344CB8AC3E}">
        <p14:creationId xmlns:p14="http://schemas.microsoft.com/office/powerpoint/2010/main" val="254834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3581400" y="426958"/>
            <a:ext cx="8382000" cy="62786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Hemanshu Jain, </a:t>
            </a:r>
            <a:r>
              <a:rPr kumimoji="0" lang="en-US" sz="1800" b="1" i="0" u="none" strike="noStrike" kern="1200" cap="none" spc="0" normalizeH="0" baseline="0" noProof="0" dirty="0">
                <a:ln>
                  <a:noFill/>
                </a:ln>
                <a:solidFill>
                  <a:srgbClr val="000000"/>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Lead Actuary , Mercer India </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ja-JP" sz="1400" b="0" i="0" u="none" strike="noStrike" kern="1200" cap="none" spc="0" normalizeH="0" baseline="0" noProof="0" dirty="0" err="1">
                <a:ln>
                  <a:noFill/>
                </a:ln>
                <a:solidFill>
                  <a:srgbClr val="000000"/>
                </a:solidFill>
                <a:effectLst/>
                <a:uLnTx/>
                <a:uFillTx/>
                <a:latin typeface="Times New Roman"/>
                <a:ea typeface="+mn-ea"/>
                <a:cs typeface="+mn-cs"/>
              </a:rPr>
              <a:t>Hemanshu</a:t>
            </a:r>
            <a:r>
              <a:rPr kumimoji="0" lang="en-GB" altLang="ja-JP" sz="14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altLang="ja-JP" sz="1400" b="0" i="0" u="none" strike="noStrike" kern="1200" cap="none" spc="0" normalizeH="0" baseline="0" noProof="0" dirty="0">
                <a:ln>
                  <a:noFill/>
                </a:ln>
                <a:solidFill>
                  <a:srgbClr val="000000"/>
                </a:solidFill>
                <a:effectLst/>
                <a:uLnTx/>
                <a:uFillTx/>
                <a:latin typeface="Times New Roman"/>
                <a:ea typeface="+mn-ea"/>
                <a:cs typeface="+mn-cs"/>
              </a:rPr>
              <a:t>is a Lead Consultant  &amp; Actuary with Mercer India Retirement Practice and has </a:t>
            </a:r>
            <a:r>
              <a:rPr kumimoji="0" lang="en-US" altLang="en-US" sz="1400" b="0" i="0" u="none" strike="noStrike" kern="1200" cap="none" spc="0" normalizeH="0" baseline="0" noProof="0" dirty="0">
                <a:ln>
                  <a:noFill/>
                </a:ln>
                <a:solidFill>
                  <a:srgbClr val="000000"/>
                </a:solidFill>
                <a:effectLst/>
                <a:uLnTx/>
                <a:uFillTx/>
                <a:latin typeface="Times New Roman"/>
                <a:ea typeface="+mn-ea"/>
                <a:cs typeface="+mn-cs"/>
              </a:rPr>
              <a:t>over 14 years of management consulting experience in Retirement and Employee benefit industry.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Times New Roman"/>
                <a:ea typeface="+mn-ea"/>
                <a:cs typeface="+mn-cs"/>
              </a:rPr>
              <a:t>He</a:t>
            </a:r>
            <a:r>
              <a:rPr kumimoji="0" lang="en-GB" sz="1400" b="0" i="0" u="none" strike="noStrike" kern="1200" cap="none" spc="0" normalizeH="0" baseline="0" noProof="0" dirty="0">
                <a:ln>
                  <a:noFill/>
                </a:ln>
                <a:solidFill>
                  <a:srgbClr val="000000"/>
                </a:solidFill>
                <a:effectLst/>
                <a:uLnTx/>
                <a:uFillTx/>
                <a:latin typeface="Times New Roman"/>
                <a:ea typeface="+mn-ea"/>
                <a:cs typeface="+mn-cs"/>
              </a:rPr>
              <a:t> is Fellow with Institute of Actuaries of India with specialization in employee benefits. </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Times New Roman"/>
                <a:ea typeface="+mn-ea"/>
                <a:cs typeface="+mn-cs"/>
              </a:rPr>
              <a:t>He has rich experience in International Pension Actuarial practice and worked in all major accounting standards like IFRS, USGAAP, AS15 and now INDAS.</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GB" altLang="ja-JP" sz="1400" b="0" i="0" u="none" strike="noStrike" kern="1200" cap="none" spc="0" normalizeH="0" baseline="0" noProof="0" dirty="0">
                <a:ln>
                  <a:noFill/>
                </a:ln>
                <a:solidFill>
                  <a:srgbClr val="000000"/>
                </a:solidFill>
                <a:effectLst/>
                <a:uLnTx/>
                <a:uFillTx/>
                <a:latin typeface="Times New Roman"/>
                <a:ea typeface="+mn-ea"/>
                <a:cs typeface="+mn-cs"/>
              </a:rPr>
              <a:t>      </a:t>
            </a:r>
            <a:r>
              <a:rPr kumimoji="0" lang="en-GB" altLang="ja-JP" sz="1400" b="1" i="0" u="none" strike="noStrike" kern="1200" cap="none" spc="0" normalizeH="0" baseline="0" noProof="0" dirty="0">
                <a:ln>
                  <a:noFill/>
                </a:ln>
                <a:solidFill>
                  <a:srgbClr val="000000"/>
                </a:solidFill>
                <a:effectLst/>
                <a:uLnTx/>
                <a:uFillTx/>
                <a:latin typeface="Times New Roman"/>
                <a:ea typeface="+mn-ea"/>
                <a:cs typeface="+mn-cs"/>
              </a:rPr>
              <a:t>Experience </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Times New Roman"/>
                <a:ea typeface="+mn-ea"/>
                <a:cs typeface="+mn-cs"/>
              </a:rPr>
              <a:t>Coordinating and performing actuarial valuations for accounting of pension costs under Indian and international GAAP</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a:ea typeface="+mn-ea"/>
                <a:cs typeface="+mn-cs"/>
              </a:rPr>
              <a:t>Helping clients understand Financial  Risks of various types of Employee Benefits</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a:ea typeface="+mn-ea"/>
                <a:cs typeface="+mn-cs"/>
              </a:rPr>
              <a:t>Helping clients in evaluating financial impact of various organization level policy changes</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altLang="en-US" sz="1400" b="0" i="0" u="none" strike="noStrike" kern="1200" cap="none" spc="0" normalizeH="0" baseline="0" noProof="0" dirty="0">
                <a:ln>
                  <a:noFill/>
                </a:ln>
                <a:solidFill>
                  <a:srgbClr val="000000"/>
                </a:solidFill>
                <a:effectLst/>
                <a:uLnTx/>
                <a:uFillTx/>
                <a:latin typeface="Times New Roman"/>
                <a:ea typeface="+mn-ea"/>
                <a:cs typeface="+mn-cs"/>
              </a:rPr>
              <a:t>Business cost projections and impact analysis of different alternate scenarios of benefits.</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Feasibility study of funding benefit schemes.</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Harmonization study of benefits across group\merged entities.</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Transfer liability calculations w.r.t employee movement between entities.</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Signing actuarial valuations of over 200+ clients in India</a:t>
            </a:r>
            <a:r>
              <a:rPr kumimoji="0" lang="en-GB" sz="1400" b="0" i="0" u="none" strike="noStrike" kern="1200" cap="none" spc="0" normalizeH="0" baseline="0" noProof="0" dirty="0">
                <a:ln>
                  <a:noFill/>
                </a:ln>
                <a:solidFill>
                  <a:srgbClr val="000000"/>
                </a:solidFill>
                <a:effectLst/>
                <a:uLnTx/>
                <a:uFillTx/>
                <a:latin typeface="Times New Roman"/>
                <a:ea typeface="+mn-ea"/>
                <a:cs typeface="+mn-cs"/>
              </a:rPr>
              <a:t>.</a:t>
            </a:r>
          </a:p>
          <a:p>
            <a:pPr marL="285750" marR="0" lvl="1" indent="-285750" algn="just" defTabSz="914400" rtl="0" eaLnBrk="1" fontAlgn="auto" latinLnBrk="0" hangingPunct="1">
              <a:lnSpc>
                <a:spcPct val="100000"/>
              </a:lnSpc>
              <a:spcBef>
                <a:spcPts val="600"/>
              </a:spcBef>
              <a:spcAft>
                <a:spcPts val="0"/>
              </a:spcAft>
              <a:buClr>
                <a:srgbClr val="000000"/>
              </a:buClr>
              <a:buSzPct val="90000"/>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Times New Roman"/>
                <a:ea typeface="+mn-ea"/>
                <a:cs typeface="+mn-cs"/>
              </a:rPr>
              <a:t>Member of the </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Advisory Group for Pension, Other Employee Benefits and Social Security of IAI.</a:t>
            </a:r>
            <a:endParaRPr kumimoji="0" lang="en-GB" sz="14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auto" latinLnBrk="0" hangingPunct="1">
              <a:lnSpc>
                <a:spcPct val="100000"/>
              </a:lnSpc>
              <a:spcBef>
                <a:spcPts val="600"/>
              </a:spcBef>
              <a:spcAft>
                <a:spcPts val="0"/>
              </a:spcAft>
              <a:buClr>
                <a:srgbClr val="000000"/>
              </a:buClr>
              <a:buSzPct val="90000"/>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a:ea typeface="+mn-ea"/>
                <a:cs typeface="+mn-cs"/>
              </a:rPr>
              <a:t>      Education</a:t>
            </a:r>
            <a:endParaRPr kumimoji="0" lang="en-GB" altLang="ja-JP" sz="1400" b="1"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1400" b="0" i="0" u="none" strike="noStrike" kern="1200" cap="none" spc="0" normalizeH="0" baseline="0" noProof="0" dirty="0" err="1">
                <a:ln>
                  <a:noFill/>
                </a:ln>
                <a:solidFill>
                  <a:srgbClr val="000000"/>
                </a:solidFill>
                <a:effectLst/>
                <a:uLnTx/>
                <a:uFillTx/>
                <a:latin typeface="Times New Roman"/>
                <a:ea typeface="+mn-ea"/>
                <a:cs typeface="+mn-cs"/>
              </a:rPr>
              <a:t>Hemanshu</a:t>
            </a:r>
            <a:r>
              <a:rPr kumimoji="0" lang="en-GB" altLang="en-US" sz="1400" b="0" i="0" u="none" strike="noStrike" kern="1200" cap="none" spc="0" normalizeH="0" baseline="0" noProof="0" dirty="0">
                <a:ln>
                  <a:noFill/>
                </a:ln>
                <a:solidFill>
                  <a:srgbClr val="000000"/>
                </a:solidFill>
                <a:effectLst/>
                <a:uLnTx/>
                <a:uFillTx/>
                <a:latin typeface="Times New Roman"/>
                <a:ea typeface="+mn-ea"/>
                <a:cs typeface="+mn-cs"/>
              </a:rPr>
              <a:t> is a Silver Medallist in Bachelor of  Engineering from Delhi College of Engineering.</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1400" b="0" i="0" u="none" strike="noStrike" kern="1200" cap="none" spc="0" normalizeH="0" baseline="0" noProof="0" dirty="0">
                <a:ln>
                  <a:noFill/>
                </a:ln>
                <a:solidFill>
                  <a:srgbClr val="000000"/>
                </a:solidFill>
                <a:effectLst/>
                <a:uLnTx/>
                <a:uFillTx/>
                <a:latin typeface="Times New Roman"/>
                <a:ea typeface="+mn-ea"/>
                <a:cs typeface="+mn-cs"/>
              </a:rPr>
              <a:t>He is also a Fellow with Institute of Actuaries of India, and all India topper for both specialization and technical exams (SA &amp; ST) on the subject of Pensions and other Employee Benefits. </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7" name="Picture 2" descr="C:\Users\hemanshu-jain\Pictures\IMG_3152.JPG">
            <a:extLst>
              <a:ext uri="{FF2B5EF4-FFF2-40B4-BE49-F238E27FC236}">
                <a16:creationId xmlns:a16="http://schemas.microsoft.com/office/drawing/2014/main" id="{478AFE8B-FDE1-4410-A51C-15B531C61C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8287" y="793907"/>
            <a:ext cx="17526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968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4"/>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Q&amp;A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B2EA7D4B-8F27-4CEA-830A-ADB91E91C411}"/>
              </a:ext>
            </a:extLst>
          </p:cNvPr>
          <p:cNvPicPr/>
          <p:nvPr/>
        </p:nvPicPr>
        <p:blipFill>
          <a:blip r:embed="rId5" cstate="print"/>
          <a:srcRect/>
          <a:stretch>
            <a:fillRect/>
          </a:stretch>
        </p:blipFill>
        <p:spPr bwMode="auto">
          <a:xfrm>
            <a:off x="3784099" y="2325632"/>
            <a:ext cx="1752600" cy="20173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2" descr="C:\Users\hemanshu-jain\Pictures\IMG_3152.JPG">
            <a:extLst>
              <a:ext uri="{FF2B5EF4-FFF2-40B4-BE49-F238E27FC236}">
                <a16:creationId xmlns:a16="http://schemas.microsoft.com/office/drawing/2014/main" id="{5A7A73CF-7D52-40F2-BB8C-30F34E197D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2237" y="2479653"/>
            <a:ext cx="2200603" cy="1795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object 14">
            <a:extLst>
              <a:ext uri="{FF2B5EF4-FFF2-40B4-BE49-F238E27FC236}">
                <a16:creationId xmlns:a16="http://schemas.microsoft.com/office/drawing/2014/main" id="{81301E56-A9E3-445F-BA0D-F583A61179D1}"/>
              </a:ext>
            </a:extLst>
          </p:cNvPr>
          <p:cNvSpPr/>
          <p:nvPr/>
        </p:nvSpPr>
        <p:spPr>
          <a:xfrm>
            <a:off x="1065559" y="2258159"/>
            <a:ext cx="2372116" cy="2017358"/>
          </a:xfrm>
          <a:prstGeom prst="rect">
            <a:avLst/>
          </a:prstGeom>
          <a:blipFill>
            <a:blip r:embed="rId7" cstate="print"/>
            <a:stretch>
              <a:fillRect b="-48660"/>
            </a:stretch>
          </a:blipFill>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10" name="Picture 18" descr="Rito">
            <a:extLst>
              <a:ext uri="{FF2B5EF4-FFF2-40B4-BE49-F238E27FC236}">
                <a16:creationId xmlns:a16="http://schemas.microsoft.com/office/drawing/2014/main" id="{CC4026B3-4D48-4BC0-9C49-EDD17BF34C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4400" y="2507704"/>
            <a:ext cx="1752600" cy="1767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84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762000"/>
            <a:ext cx="9067800" cy="5257800"/>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algn="l">
              <a:spcBef>
                <a:spcPts val="0"/>
              </a:spcBef>
              <a:spcAft>
                <a:spcPts val="0"/>
              </a:spcAft>
            </a:pPr>
            <a:r>
              <a:rPr lang="en-US" sz="2800" b="1" dirty="0">
                <a:solidFill>
                  <a:srgbClr val="000000"/>
                </a:solidFill>
                <a:ea typeface="+mn-ea"/>
                <a:cs typeface="+mn-cs"/>
              </a:rPr>
              <a:t>CPD question : -</a:t>
            </a:r>
          </a:p>
          <a:p>
            <a:pPr marL="0" marR="0" algn="l">
              <a:spcBef>
                <a:spcPts val="0"/>
              </a:spcBef>
              <a:spcAft>
                <a:spcPts val="0"/>
              </a:spcAft>
            </a:pPr>
            <a:endParaRPr lang="en-US" sz="2800" b="1" dirty="0">
              <a:solidFill>
                <a:srgbClr val="000000"/>
              </a:solidFill>
              <a:ea typeface="+mn-ea"/>
              <a:cs typeface="+mn-cs"/>
            </a:endParaRPr>
          </a:p>
          <a:p>
            <a:pPr marL="228600" marR="0" algn="l">
              <a:spcBef>
                <a:spcPts val="0"/>
              </a:spcBef>
              <a:spcAft>
                <a:spcPts val="0"/>
              </a:spcAft>
            </a:pPr>
            <a:r>
              <a:rPr lang="en-US" sz="2000" dirty="0">
                <a:solidFill>
                  <a:srgbClr val="000000"/>
                </a:solidFill>
                <a:ea typeface="+mn-ea"/>
                <a:cs typeface="+mn-cs"/>
              </a:rPr>
              <a:t> In accordance to GN29 v2.0 , when preparing disclosures for Exempt PF under INDAS19, which of the following are some of the advisable element(s) to be included:</a:t>
            </a:r>
          </a:p>
          <a:p>
            <a:pPr marL="228600" marR="0" algn="l">
              <a:spcBef>
                <a:spcPts val="0"/>
              </a:spcBef>
              <a:spcAft>
                <a:spcPts val="0"/>
              </a:spcAft>
            </a:pPr>
            <a:endParaRPr lang="en-US" sz="2000" dirty="0">
              <a:solidFill>
                <a:srgbClr val="000000"/>
              </a:solidFill>
              <a:ea typeface="+mn-ea"/>
              <a:cs typeface="+mn-cs"/>
            </a:endParaRPr>
          </a:p>
          <a:p>
            <a:pPr marL="1143000" marR="0" indent="-457200" algn="l">
              <a:spcBef>
                <a:spcPts val="0"/>
              </a:spcBef>
              <a:spcAft>
                <a:spcPts val="0"/>
              </a:spcAft>
              <a:buFont typeface="+mj-lt"/>
              <a:buAutoNum type="arabicPeriod"/>
            </a:pPr>
            <a:r>
              <a:rPr lang="en-US" sz="2000" dirty="0">
                <a:solidFill>
                  <a:srgbClr val="000000"/>
                </a:solidFill>
                <a:ea typeface="+mn-ea"/>
                <a:cs typeface="+mn-cs"/>
              </a:rPr>
              <a:t>Present value of Obligation to include accumulated PF balance plus interest rate guarantee on the accumulated PF balance.</a:t>
            </a:r>
          </a:p>
          <a:p>
            <a:pPr marL="1143000" marR="0" indent="-457200" algn="l">
              <a:spcBef>
                <a:spcPts val="0"/>
              </a:spcBef>
              <a:spcAft>
                <a:spcPts val="0"/>
              </a:spcAft>
              <a:buFont typeface="+mj-lt"/>
              <a:buAutoNum type="arabicPeriod"/>
            </a:pPr>
            <a:r>
              <a:rPr lang="en-US" sz="2000" dirty="0">
                <a:solidFill>
                  <a:srgbClr val="000000"/>
                </a:solidFill>
                <a:ea typeface="+mn-ea"/>
                <a:cs typeface="+mn-cs"/>
              </a:rPr>
              <a:t>Inclusion of P&amp;L and OCI related disclosures</a:t>
            </a:r>
          </a:p>
          <a:p>
            <a:pPr marL="1143000" marR="0" indent="-457200" algn="l">
              <a:spcBef>
                <a:spcPts val="0"/>
              </a:spcBef>
              <a:spcAft>
                <a:spcPts val="0"/>
              </a:spcAft>
              <a:buFont typeface="+mj-lt"/>
              <a:buAutoNum type="arabicPeriod"/>
            </a:pPr>
            <a:r>
              <a:rPr lang="en-US" sz="2000" dirty="0">
                <a:solidFill>
                  <a:srgbClr val="000000"/>
                </a:solidFill>
                <a:ea typeface="+mn-ea"/>
                <a:cs typeface="+mn-cs"/>
              </a:rPr>
              <a:t>Significant actuarial assumptions incl. but not limited to: Discount rate, Expected return on plan assets, Guaranteed rate of interest etc.</a:t>
            </a:r>
          </a:p>
          <a:p>
            <a:pPr marL="1143000" marR="0" indent="-457200" algn="l">
              <a:spcBef>
                <a:spcPts val="0"/>
              </a:spcBef>
              <a:spcAft>
                <a:spcPts val="0"/>
              </a:spcAft>
              <a:buFont typeface="+mj-lt"/>
              <a:buAutoNum type="arabicPeriod"/>
            </a:pPr>
            <a:r>
              <a:rPr lang="en-US" sz="2000" dirty="0">
                <a:solidFill>
                  <a:srgbClr val="000000"/>
                </a:solidFill>
                <a:ea typeface="+mn-ea"/>
                <a:cs typeface="+mn-cs"/>
              </a:rPr>
              <a:t>Segregation of plan assets in main asset classes</a:t>
            </a:r>
          </a:p>
          <a:p>
            <a:pPr marL="1143000" marR="0" indent="-457200" algn="l">
              <a:spcBef>
                <a:spcPts val="0"/>
              </a:spcBef>
              <a:spcAft>
                <a:spcPts val="0"/>
              </a:spcAft>
              <a:buFont typeface="+mj-lt"/>
              <a:buAutoNum type="arabicPeriod"/>
            </a:pPr>
            <a:r>
              <a:rPr lang="en-US" sz="2000" dirty="0">
                <a:solidFill>
                  <a:srgbClr val="000000"/>
                </a:solidFill>
                <a:ea typeface="+mn-ea"/>
                <a:cs typeface="+mn-cs"/>
              </a:rPr>
              <a:t>All of the above.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73027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3505200" y="533400"/>
            <a:ext cx="8610600" cy="67095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a:ea typeface="+mn-ea"/>
                <a:cs typeface="+mn-cs"/>
              </a:rPr>
              <a:t>   Dr K Sriram </a:t>
            </a:r>
          </a:p>
          <a:p>
            <a:pPr marL="285750" marR="7366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rPr>
              <a:t>K</a:t>
            </a:r>
            <a:r>
              <a:rPr kumimoji="0" lang="en-US" sz="1700" b="0" i="0" u="none" strike="noStrike" kern="120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 Sriram is a Consulting Actuary engaged in Employee Benefits Consulting Practice since 2007.</a:t>
            </a:r>
          </a:p>
          <a:p>
            <a:pPr marL="285750" marR="7366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From January 2010 to April 2012, Sriram was the Appointed Actuary of Max Bupa Health Insurance Company.  From 2001 to 2006 Sriram was the Chief Actuary of MetLife India Insurance Company. He was also the Appointed Actuary of this company for a period of two years.</a:t>
            </a:r>
          </a:p>
          <a:p>
            <a:pPr marL="285750" marR="7366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Overall Sriram has about 25 years of experience in actuarial engagements related to Insurance and Pensions and 15 years of teaching, training &amp; consulting experience in Financial Services &amp; Corporate Finance.</a:t>
            </a:r>
          </a:p>
          <a:p>
            <a:pPr marL="285750" marR="7366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Sriram is a Fellow Member of the Institute of Actuaries of India. He holds a Post Graduate Diploma in Management from the IIMB (1982). Sriram holds a Doctorate Degree in Management from the Bharathidasan University  . He is an Associate Member of the Institute of Cost &amp; Management Accountants of India </a:t>
            </a:r>
          </a:p>
          <a:p>
            <a:pPr marL="285750" marR="7366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Sriram has been a member of the committee constituted by IRDA [Insurance &amp; Regulatory Development Authority of India] on “Macro Prudential Surveillance of the Insurance Sector”. He has been the Chairperson of the Committee constituted by IRDA on “Economic Capital for the General Insurance Industry in India”. </a:t>
            </a:r>
          </a:p>
          <a:p>
            <a:pPr marL="285750" marR="7366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Sriram has published several papers in the areas of Insurance, Employee Benefits &amp; Investments. He has authored a book on “Leasing, Hire Purchase &amp; Factoring” published by the Institute of Chartered Financial Analysts of India. </a:t>
            </a:r>
          </a:p>
          <a:p>
            <a:pPr marL="285750" marR="7366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His current research interest is Enterprise Risk Management in Insurance &amp; Banking Verticals.</a:t>
            </a:r>
            <a:endParaRPr kumimoji="0" lang="en-US" sz="17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131"/>
                </a:solidFill>
                <a:effectLst/>
                <a:uLnTx/>
                <a:uFillTx/>
                <a:latin typeface="Times New Roman"/>
                <a:ea typeface="+mn-ea"/>
                <a:cs typeface="+mn-cs"/>
              </a:rPr>
              <a:t> </a:t>
            </a:r>
          </a:p>
        </p:txBody>
      </p:sp>
      <p:pic>
        <p:nvPicPr>
          <p:cNvPr id="7" name="Picture 6">
            <a:extLst>
              <a:ext uri="{FF2B5EF4-FFF2-40B4-BE49-F238E27FC236}">
                <a16:creationId xmlns:a16="http://schemas.microsoft.com/office/drawing/2014/main" id="{FC263B7D-4C99-4307-94D0-3210FC7FDB3E}"/>
              </a:ext>
            </a:extLst>
          </p:cNvPr>
          <p:cNvPicPr/>
          <p:nvPr/>
        </p:nvPicPr>
        <p:blipFill>
          <a:blip r:embed="rId6" cstate="print"/>
          <a:srcRect/>
          <a:stretch>
            <a:fillRect/>
          </a:stretch>
        </p:blipFill>
        <p:spPr bwMode="auto">
          <a:xfrm>
            <a:off x="1818884" y="1011238"/>
            <a:ext cx="1686316" cy="1858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8493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8847"/>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3657600" y="543591"/>
            <a:ext cx="8382000" cy="59108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Ritobrata Sarkar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Head of Retirement – India and Managing Partner, Willis Towers Watson</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base" latinLnBrk="0" hangingPunct="1">
              <a:lnSpc>
                <a:spcPct val="100000"/>
              </a:lnSpc>
              <a:spcBef>
                <a:spcPct val="5000"/>
              </a:spcBef>
              <a:spcAft>
                <a:spcPct val="5000"/>
              </a:spcAft>
              <a:buClrTx/>
              <a:buSzTx/>
              <a:buFontTx/>
              <a:buNone/>
              <a:tabLst>
                <a:tab pos="228600" algn="l"/>
              </a:tabLst>
              <a:defRPr/>
            </a:pPr>
            <a:r>
              <a:rPr kumimoji="0" lang="en-US" sz="1400" b="0" i="0" u="none" strike="noStrike" kern="1200" cap="none" spc="0" normalizeH="0" baseline="0" noProof="0" dirty="0" err="1">
                <a:ln>
                  <a:noFill/>
                </a:ln>
                <a:solidFill>
                  <a:srgbClr val="000000"/>
                </a:solidFill>
                <a:effectLst/>
                <a:uLnTx/>
                <a:uFillTx/>
                <a:latin typeface="Times New Roman"/>
                <a:ea typeface="+mn-ea"/>
                <a:cs typeface="+mn-cs"/>
              </a:rPr>
              <a:t>Ritobrata</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is a Consulting Actuary with about 20 years of experience in the Indian retirement and employee benefits market. He has worked extensively on actuarial valuations of pension schemes as well as </a:t>
            </a:r>
            <a:r>
              <a:rPr kumimoji="0" lang="en-US" altLang="en-US" sz="1400" b="0" i="0" u="none" strike="noStrike" kern="1200" cap="none" spc="0" normalizeH="0" baseline="0" noProof="0" dirty="0">
                <a:ln>
                  <a:noFill/>
                </a:ln>
                <a:solidFill>
                  <a:srgbClr val="000000"/>
                </a:solidFill>
                <a:effectLst/>
                <a:uLnTx/>
                <a:uFillTx/>
                <a:latin typeface="Times New Roman"/>
                <a:ea typeface="+mn-ea"/>
                <a:cs typeface="+mn-cs"/>
              </a:rPr>
              <a:t>general </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benefits and actuarial consulting, where he has assisted clients in the design, implementation, financing and administration of pension and benefit schemes.</a:t>
            </a:r>
          </a:p>
          <a:p>
            <a:pPr marL="0" marR="0" lvl="0" indent="0" algn="just" defTabSz="914400" rtl="0" eaLnBrk="1" fontAlgn="base" latinLnBrk="0" hangingPunct="1">
              <a:lnSpc>
                <a:spcPct val="100000"/>
              </a:lnSpc>
              <a:spcBef>
                <a:spcPct val="5000"/>
              </a:spcBef>
              <a:spcAft>
                <a:spcPct val="5000"/>
              </a:spcAft>
              <a:buClrTx/>
              <a:buSzTx/>
              <a:buFontTx/>
              <a:buNone/>
              <a:tabLst>
                <a:tab pos="228600" algn="l"/>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base" latinLnBrk="0" hangingPunct="1">
              <a:lnSpc>
                <a:spcPct val="100000"/>
              </a:lnSpc>
              <a:spcBef>
                <a:spcPct val="5000"/>
              </a:spcBef>
              <a:spcAft>
                <a:spcPct val="5000"/>
              </a:spcAft>
              <a:buClrTx/>
              <a:buSzTx/>
              <a:buFontTx/>
              <a:buNone/>
              <a:tabLst>
                <a:tab pos="228600" algn="l"/>
              </a:tabLst>
              <a:defRPr/>
            </a:pPr>
            <a:r>
              <a:rPr kumimoji="0" lang="en-US" altLang="en-US" sz="1400" b="0" i="0" u="none" strike="noStrike" kern="1200" cap="none" spc="0" normalizeH="0" baseline="0" noProof="0" dirty="0">
                <a:ln>
                  <a:noFill/>
                </a:ln>
                <a:solidFill>
                  <a:srgbClr val="000000"/>
                </a:solidFill>
                <a:effectLst/>
                <a:uLnTx/>
                <a:uFillTx/>
                <a:latin typeface="Times New Roman"/>
                <a:ea typeface="+mn-ea"/>
                <a:cs typeface="+mn-cs"/>
              </a:rPr>
              <a:t>He has worked at  Willis Towers Watson India since 2010 and is currently the Managing Partner of the Actuarial LLP. </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Prior to joining Willis Towers Watson, </a:t>
            </a:r>
            <a:r>
              <a:rPr kumimoji="0" lang="en-US" sz="1400" b="0" i="0" u="none" strike="noStrike" kern="1200" cap="none" spc="0" normalizeH="0" baseline="0" noProof="0" dirty="0" err="1">
                <a:ln>
                  <a:noFill/>
                </a:ln>
                <a:solidFill>
                  <a:srgbClr val="000000"/>
                </a:solidFill>
                <a:effectLst/>
                <a:uLnTx/>
                <a:uFillTx/>
                <a:latin typeface="Times New Roman"/>
                <a:ea typeface="+mn-ea"/>
                <a:cs typeface="+mn-cs"/>
              </a:rPr>
              <a:t>Rito</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was with Deloitte Consulting, where he set up and led their Actuarial and Rewards practice that supports Deloitte's US-based and other global clients. During this time, he managed several large actuarial valuations under US Funding Regulations. Between 2001 and 2006, </a:t>
            </a:r>
            <a:r>
              <a:rPr kumimoji="0" lang="en-US" sz="1400" b="0" i="0" u="none" strike="noStrike" kern="1200" cap="none" spc="0" normalizeH="0" baseline="0" noProof="0" dirty="0" err="1">
                <a:ln>
                  <a:noFill/>
                </a:ln>
                <a:solidFill>
                  <a:srgbClr val="000000"/>
                </a:solidFill>
                <a:effectLst/>
                <a:uLnTx/>
                <a:uFillTx/>
                <a:latin typeface="Times New Roman"/>
                <a:ea typeface="+mn-ea"/>
                <a:cs typeface="+mn-cs"/>
              </a:rPr>
              <a:t>Rito</a:t>
            </a:r>
            <a:r>
              <a:rPr kumimoji="0" lang="en-US" sz="1400" b="0" i="0" u="none" strike="noStrike" kern="1200" cap="none" spc="0" normalizeH="0" baseline="0" noProof="0" dirty="0">
                <a:ln>
                  <a:noFill/>
                </a:ln>
                <a:solidFill>
                  <a:srgbClr val="000000"/>
                </a:solidFill>
                <a:effectLst/>
                <a:uLnTx/>
                <a:uFillTx/>
                <a:latin typeface="Times New Roman"/>
                <a:ea typeface="+mn-ea"/>
                <a:cs typeface="+mn-cs"/>
              </a:rPr>
              <a:t> worked with Watson Wyatt Worldwide and was the account manager for several key accounts. He has deep knowledge with actuarial valuations for accounting purposes including AS15 (revised), IAS19 and FAS87.</a:t>
            </a:r>
          </a:p>
          <a:p>
            <a:pPr marL="0" marR="0" lvl="0" indent="0" algn="just" defTabSz="914400" rtl="0" eaLnBrk="1" fontAlgn="base" latinLnBrk="0" hangingPunct="1">
              <a:lnSpc>
                <a:spcPct val="100000"/>
              </a:lnSpc>
              <a:spcBef>
                <a:spcPct val="5000"/>
              </a:spcBef>
              <a:spcAft>
                <a:spcPct val="5000"/>
              </a:spcAft>
              <a:buClrTx/>
              <a:buSzTx/>
              <a:buFontTx/>
              <a:buNone/>
              <a:tabLst>
                <a:tab pos="228600" algn="l"/>
              </a:tabLst>
              <a:defRPr/>
            </a:pPr>
            <a:r>
              <a:rPr kumimoji="0" lang="en-US" sz="1400" b="1" i="0" u="none" strike="noStrike" kern="1200" cap="none" spc="0" normalizeH="0" baseline="0" noProof="0" dirty="0">
                <a:ln>
                  <a:noFill/>
                </a:ln>
                <a:solidFill>
                  <a:srgbClr val="000000"/>
                </a:solidFill>
                <a:effectLst/>
                <a:uLnTx/>
                <a:uFillTx/>
                <a:latin typeface="Times New Roman"/>
                <a:ea typeface="+mn-ea"/>
                <a:cs typeface="Times New Roman" pitchFamily="18" charset="0"/>
              </a:rPr>
              <a:t>General experience</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1" indent="-228600" algn="just" defTabSz="914400" rtl="0" eaLnBrk="1" fontAlgn="base" latinLnBrk="0" hangingPunct="1">
              <a:lnSpc>
                <a:spcPct val="100000"/>
              </a:lnSpc>
              <a:spcBef>
                <a:spcPct val="5000"/>
              </a:spcBef>
              <a:spcAft>
                <a:spcPct val="5000"/>
              </a:spcAft>
              <a:buClr>
                <a:srgbClr val="7030A0"/>
              </a:buClr>
              <a:buSzTx/>
              <a:buFont typeface="Symbol" pitchFamily="18" charset="2"/>
              <a:buChar char=""/>
              <a:tabLst>
                <a:tab pos="228600" algn="l"/>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Accounting for pension costs and reporting under Indian Accounting Standard (AS15), Ind AS 19, IAS19 and ASC715</a:t>
            </a:r>
          </a:p>
          <a:p>
            <a:pPr marL="342900" marR="0" lvl="1" indent="-228600" algn="just" defTabSz="914400" rtl="0" eaLnBrk="1" fontAlgn="base" latinLnBrk="0" hangingPunct="1">
              <a:lnSpc>
                <a:spcPct val="100000"/>
              </a:lnSpc>
              <a:spcBef>
                <a:spcPct val="5000"/>
              </a:spcBef>
              <a:spcAft>
                <a:spcPct val="5000"/>
              </a:spcAft>
              <a:buClr>
                <a:srgbClr val="7030A0"/>
              </a:buClr>
              <a:buSzTx/>
              <a:buFont typeface="Symbol" pitchFamily="18" charset="2"/>
              <a:buChar char=""/>
              <a:tabLst>
                <a:tab pos="228600" algn="l"/>
              </a:tabLst>
              <a:defRPr/>
            </a:pPr>
            <a:r>
              <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Benefits design such as defined benefit pension encashment values, conversions to defined contribution and flexible benefits </a:t>
            </a:r>
          </a:p>
          <a:p>
            <a:pPr marL="342900" marR="0" lvl="1" indent="-228600" algn="just" defTabSz="914400" rtl="0" eaLnBrk="1" fontAlgn="base" latinLnBrk="0" hangingPunct="1">
              <a:lnSpc>
                <a:spcPct val="100000"/>
              </a:lnSpc>
              <a:spcBef>
                <a:spcPct val="5000"/>
              </a:spcBef>
              <a:spcAft>
                <a:spcPct val="5000"/>
              </a:spcAft>
              <a:buClr>
                <a:srgbClr val="7030A0"/>
              </a:buClr>
              <a:buSzTx/>
              <a:buFont typeface="Symbol" pitchFamily="18" charset="2"/>
              <a:buChar char=""/>
              <a:tabLst>
                <a:tab pos="228600" algn="l"/>
              </a:tabLst>
              <a:defRPr/>
            </a:pPr>
            <a:r>
              <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Benefits due diligence  and audits in corporate transactions</a:t>
            </a:r>
          </a:p>
          <a:p>
            <a:pPr marL="342900" marR="0" lvl="1" indent="-228600" algn="just" defTabSz="914400" rtl="0" eaLnBrk="1" fontAlgn="base" latinLnBrk="0" hangingPunct="1">
              <a:lnSpc>
                <a:spcPct val="100000"/>
              </a:lnSpc>
              <a:spcBef>
                <a:spcPct val="5000"/>
              </a:spcBef>
              <a:spcAft>
                <a:spcPct val="5000"/>
              </a:spcAft>
              <a:buClr>
                <a:srgbClr val="7030A0"/>
              </a:buClr>
              <a:buSzTx/>
              <a:buFont typeface="Symbol" pitchFamily="18" charset="2"/>
              <a:buChar char=""/>
              <a:tabLst>
                <a:tab pos="228600" algn="l"/>
              </a:tabLst>
              <a:defRPr/>
            </a:pPr>
            <a:r>
              <a:rPr kumimoji="0" lang="en-US" alt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Employee communications and education on pension plan roll outs for clients</a:t>
            </a:r>
          </a:p>
          <a:p>
            <a:pPr marL="342900" marR="0" lvl="1" indent="-228600" algn="just" defTabSz="914400" rtl="0" eaLnBrk="1" fontAlgn="base" latinLnBrk="0" hangingPunct="1">
              <a:lnSpc>
                <a:spcPct val="100000"/>
              </a:lnSpc>
              <a:spcBef>
                <a:spcPct val="5000"/>
              </a:spcBef>
              <a:spcAft>
                <a:spcPct val="5000"/>
              </a:spcAft>
              <a:buClr>
                <a:srgbClr val="7030A0"/>
              </a:buClr>
              <a:buSzTx/>
              <a:buFont typeface="Symbol" pitchFamily="18" charset="2"/>
              <a:buChar char=""/>
              <a:tabLst>
                <a:tab pos="228600" algn="l"/>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Funding of pension and benefit schemes in India</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base" latinLnBrk="0" hangingPunct="1">
              <a:lnSpc>
                <a:spcPct val="100000"/>
              </a:lnSpc>
              <a:spcBef>
                <a:spcPct val="5000"/>
              </a:spcBef>
              <a:spcAft>
                <a:spcPct val="5000"/>
              </a:spcAft>
              <a:buClrTx/>
              <a:buSzTx/>
              <a:buFontTx/>
              <a:buNone/>
              <a:tabLst>
                <a:tab pos="228600" algn="l"/>
              </a:tabLst>
              <a:defRPr/>
            </a:pPr>
            <a:r>
              <a:rPr kumimoji="0" lang="en-US" sz="1400" b="1" i="0" u="none" strike="noStrike" kern="1200" cap="none" spc="0" normalizeH="0" baseline="0" noProof="0" dirty="0">
                <a:ln>
                  <a:noFill/>
                </a:ln>
                <a:solidFill>
                  <a:srgbClr val="000000"/>
                </a:solidFill>
                <a:effectLst/>
                <a:uLnTx/>
                <a:uFillTx/>
                <a:latin typeface="Times New Roman"/>
                <a:ea typeface="+mn-ea"/>
                <a:cs typeface="Times New Roman" pitchFamily="18" charset="0"/>
              </a:rPr>
              <a:t>Education and professional qualification</a:t>
            </a: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1" indent="-228600" algn="just" defTabSz="914400" rtl="0" eaLnBrk="1" fontAlgn="base" latinLnBrk="0" hangingPunct="1">
              <a:lnSpc>
                <a:spcPct val="100000"/>
              </a:lnSpc>
              <a:spcBef>
                <a:spcPct val="5000"/>
              </a:spcBef>
              <a:spcAft>
                <a:spcPct val="5000"/>
              </a:spcAft>
              <a:buClr>
                <a:srgbClr val="7030A0"/>
              </a:buClr>
              <a:buSzTx/>
              <a:buFont typeface="Symbol" pitchFamily="18" charset="2"/>
              <a:buChar char=""/>
              <a:tabLst>
                <a:tab pos="228600" algn="l"/>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BSc. Hons in Statistics from Presidency College, Calcutta</a:t>
            </a:r>
          </a:p>
          <a:p>
            <a:pPr marL="342900" marR="0" lvl="1" indent="-228600" algn="just" defTabSz="914400" rtl="0" eaLnBrk="1" fontAlgn="base" latinLnBrk="0" hangingPunct="1">
              <a:lnSpc>
                <a:spcPct val="100000"/>
              </a:lnSpc>
              <a:spcBef>
                <a:spcPct val="5000"/>
              </a:spcBef>
              <a:spcAft>
                <a:spcPct val="5000"/>
              </a:spcAft>
              <a:buClr>
                <a:srgbClr val="7030A0"/>
              </a:buClr>
              <a:buSzTx/>
              <a:buFont typeface="Symbol" pitchFamily="18" charset="2"/>
              <a:buChar char=""/>
              <a:tabLst>
                <a:tab pos="228600" algn="l"/>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Fellow of the Institute of Actuaries of India</a:t>
            </a:r>
            <a:r>
              <a:rPr kumimoji="0" lang="en-US" sz="1400" b="0" i="0" u="none" strike="noStrike" kern="1200" cap="none" spc="0" normalizeH="0" baseline="0" noProof="0" dirty="0">
                <a:ln>
                  <a:noFill/>
                </a:ln>
                <a:solidFill>
                  <a:srgbClr val="313131"/>
                </a:solidFill>
                <a:effectLst/>
                <a:uLnTx/>
                <a:uFillTx/>
                <a:latin typeface="Times New Roman"/>
                <a:ea typeface="+mn-ea"/>
                <a:cs typeface="+mn-cs"/>
              </a:rPr>
              <a:t> </a:t>
            </a:r>
          </a:p>
        </p:txBody>
      </p:sp>
      <p:pic>
        <p:nvPicPr>
          <p:cNvPr id="8" name="Picture 18" descr="Rito">
            <a:extLst>
              <a:ext uri="{FF2B5EF4-FFF2-40B4-BE49-F238E27FC236}">
                <a16:creationId xmlns:a16="http://schemas.microsoft.com/office/drawing/2014/main" id="{2E599E10-7D52-4702-A4F7-3B7BB16BE3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1326" y="914400"/>
            <a:ext cx="1740074"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25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905000" y="463109"/>
            <a:ext cx="70866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sz="4400" b="1" dirty="0">
                <a:solidFill>
                  <a:srgbClr val="000000"/>
                </a:solidFill>
                <a:latin typeface="Arial"/>
                <a:ea typeface="+mn-ea"/>
                <a:cs typeface="+mn-cs"/>
              </a:rPr>
              <a:t>Program Schedule</a:t>
            </a:r>
            <a:endParaRPr kumimoji="0" lang="en-US" altLang="en-US" sz="4400" b="0" i="0" u="none" strike="noStrike" kern="0" cap="none" spc="0" normalizeH="0" baseline="0" noProof="0" dirty="0">
              <a:ln>
                <a:noFill/>
              </a:ln>
              <a:solidFill>
                <a:srgbClr val="000000"/>
              </a:solidFill>
              <a:effectLst/>
              <a:uLnTx/>
              <a:uFillTx/>
              <a:latin typeface="Arial"/>
              <a:ea typeface="+mj-ea"/>
              <a:cs typeface="+mj-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1" name="TextBox 20">
            <a:extLst>
              <a:ext uri="{FF2B5EF4-FFF2-40B4-BE49-F238E27FC236}">
                <a16:creationId xmlns:a16="http://schemas.microsoft.com/office/drawing/2014/main" id="{4B93CAC9-8A37-43BB-A47C-53D697B7E98F}"/>
              </a:ext>
            </a:extLst>
          </p:cNvPr>
          <p:cNvSpPr txBox="1"/>
          <p:nvPr/>
        </p:nvSpPr>
        <p:spPr>
          <a:xfrm>
            <a:off x="2438400" y="1779714"/>
            <a:ext cx="7467599" cy="2769989"/>
          </a:xfrm>
          <a:prstGeom prst="rect">
            <a:avLst/>
          </a:prstGeom>
          <a:noFill/>
        </p:spPr>
        <p:txBody>
          <a:bodyPr wrap="square">
            <a:spAutoFit/>
          </a:bodyPr>
          <a:lstStyle/>
          <a:p>
            <a:pPr marL="571500" indent="-571500" algn="just">
              <a:spcBef>
                <a:spcPts val="600"/>
              </a:spcBef>
              <a:buFont typeface="Arial" panose="020B0604020202020204" pitchFamily="34" charset="0"/>
              <a:buChar char="•"/>
              <a:defRPr/>
            </a:pPr>
            <a:r>
              <a:rPr lang="en-US" sz="1800" b="1" kern="0" dirty="0">
                <a:solidFill>
                  <a:srgbClr val="000000"/>
                </a:solidFill>
                <a:latin typeface="Arial"/>
              </a:rPr>
              <a:t>Overview of GN 29 V2.0 –  </a:t>
            </a:r>
            <a:r>
              <a:rPr lang="en-US" sz="1600" kern="0" dirty="0" err="1">
                <a:solidFill>
                  <a:srgbClr val="000000"/>
                </a:solidFill>
                <a:latin typeface="Arial"/>
              </a:rPr>
              <a:t>Hemanshu</a:t>
            </a:r>
            <a:r>
              <a:rPr lang="en-US" sz="1600" kern="0" dirty="0">
                <a:solidFill>
                  <a:srgbClr val="000000"/>
                </a:solidFill>
                <a:latin typeface="Arial"/>
              </a:rPr>
              <a:t> Jain </a:t>
            </a:r>
          </a:p>
          <a:p>
            <a:pPr marL="571500" indent="-571500" algn="just">
              <a:spcBef>
                <a:spcPts val="600"/>
              </a:spcBef>
              <a:buFont typeface="Arial" panose="020B0604020202020204" pitchFamily="34" charset="0"/>
              <a:buChar char="•"/>
              <a:defRPr/>
            </a:pPr>
            <a:r>
              <a:rPr lang="en-US" sz="1800" b="1" kern="0" dirty="0">
                <a:solidFill>
                  <a:srgbClr val="000000"/>
                </a:solidFill>
                <a:latin typeface="Arial"/>
              </a:rPr>
              <a:t>Disclosures Under GN 20 V2.0</a:t>
            </a:r>
            <a:r>
              <a:rPr lang="en-US" sz="1800" kern="0" dirty="0">
                <a:solidFill>
                  <a:srgbClr val="000000"/>
                </a:solidFill>
                <a:latin typeface="Arial"/>
              </a:rPr>
              <a:t> – Dr K Sriram  </a:t>
            </a:r>
            <a:endParaRPr lang="en-US" sz="1800" b="1" kern="0" dirty="0">
              <a:solidFill>
                <a:srgbClr val="000000"/>
              </a:solidFill>
              <a:latin typeface="Arial"/>
            </a:endParaRP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1" kern="0" dirty="0">
                <a:solidFill>
                  <a:srgbClr val="000000"/>
                </a:solidFill>
                <a:latin typeface="Arial"/>
              </a:rPr>
              <a:t>Breakout Rooms – Working Exercise (Excel File Shared )- 30 mins</a:t>
            </a: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1" kern="0" dirty="0">
                <a:solidFill>
                  <a:srgbClr val="000000"/>
                </a:solidFill>
                <a:latin typeface="Arial"/>
              </a:rPr>
              <a:t>Sample Disclosure Solution Discussion </a:t>
            </a:r>
            <a:r>
              <a:rPr lang="en-US" sz="1800" kern="0" dirty="0" err="1">
                <a:solidFill>
                  <a:srgbClr val="000000"/>
                </a:solidFill>
                <a:latin typeface="Arial"/>
              </a:rPr>
              <a:t>Hemanshu</a:t>
            </a:r>
            <a:r>
              <a:rPr lang="en-US" sz="1800" kern="0" dirty="0">
                <a:solidFill>
                  <a:srgbClr val="000000"/>
                </a:solidFill>
                <a:latin typeface="Arial"/>
              </a:rPr>
              <a:t> Jain</a:t>
            </a:r>
            <a:r>
              <a:rPr lang="en-US" sz="1800" b="1" kern="0" dirty="0">
                <a:solidFill>
                  <a:srgbClr val="000000"/>
                </a:solidFill>
                <a:latin typeface="Arial"/>
              </a:rPr>
              <a:t>  </a:t>
            </a: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1" kern="0" dirty="0">
                <a:solidFill>
                  <a:srgbClr val="000000"/>
                </a:solidFill>
                <a:latin typeface="Arial"/>
              </a:rPr>
              <a:t>Q&amp;A </a:t>
            </a: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1" kern="0" dirty="0">
                <a:solidFill>
                  <a:srgbClr val="000000"/>
                </a:solidFill>
                <a:latin typeface="Arial"/>
              </a:rPr>
              <a:t>Closing Remarks –</a:t>
            </a:r>
            <a:r>
              <a:rPr lang="en-US" sz="1800" kern="0" dirty="0">
                <a:solidFill>
                  <a:srgbClr val="000000"/>
                </a:solidFill>
                <a:latin typeface="Arial"/>
              </a:rPr>
              <a:t> </a:t>
            </a:r>
            <a:r>
              <a:rPr lang="en-US" sz="1800" kern="0" dirty="0" err="1">
                <a:solidFill>
                  <a:srgbClr val="000000"/>
                </a:solidFill>
                <a:latin typeface="Arial"/>
              </a:rPr>
              <a:t>Ritobrata</a:t>
            </a:r>
            <a:r>
              <a:rPr lang="en-US" sz="1800" kern="0" dirty="0">
                <a:solidFill>
                  <a:srgbClr val="000000"/>
                </a:solidFill>
                <a:latin typeface="Arial"/>
              </a:rPr>
              <a:t> Sarkar </a:t>
            </a:r>
            <a:endParaRPr lang="en-US" sz="1800" b="1" kern="0" dirty="0">
              <a:solidFill>
                <a:srgbClr val="000000"/>
              </a:solidFill>
              <a:latin typeface="Arial"/>
            </a:endParaRPr>
          </a:p>
          <a:p>
            <a:pPr marL="571500" marR="0" lvl="0" indent="-5715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1" kern="0" dirty="0">
                <a:solidFill>
                  <a:srgbClr val="000000"/>
                </a:solidFill>
                <a:latin typeface="Arial"/>
              </a:rPr>
              <a:t>CPD Question </a:t>
            </a:r>
          </a:p>
        </p:txBody>
      </p:sp>
    </p:spTree>
    <p:extLst>
      <p:ext uri="{BB962C8B-B14F-4D97-AF65-F5344CB8AC3E}">
        <p14:creationId xmlns:p14="http://schemas.microsoft.com/office/powerpoint/2010/main" val="68125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82" name="Oval 81">
            <a:extLst>
              <a:ext uri="{FF2B5EF4-FFF2-40B4-BE49-F238E27FC236}">
                <a16:creationId xmlns:a16="http://schemas.microsoft.com/office/drawing/2014/main" id="{2909EF13-51FC-4578-B8DE-001C78036274}"/>
              </a:ext>
            </a:extLst>
          </p:cNvPr>
          <p:cNvSpPr/>
          <p:nvPr/>
        </p:nvSpPr>
        <p:spPr bwMode="auto">
          <a:xfrm>
            <a:off x="6953136" y="1801657"/>
            <a:ext cx="620357" cy="617247"/>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Nova" panose="020B0504020202020204" pitchFamily="34" charset="0"/>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622841"/>
            <a:ext cx="9321336"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0000"/>
                </a:solidFill>
                <a:effectLst/>
                <a:uLnTx/>
                <a:uFillTx/>
                <a:latin typeface="Arial Nova" panose="020B0504020202020204" pitchFamily="34" charset="0"/>
                <a:ea typeface="+mj-ea"/>
                <a:cs typeface="+mj-cs"/>
              </a:rPr>
              <a:t>Today is not your normal webinar…</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www.actuariesindia.org</a:t>
            </a:r>
          </a:p>
        </p:txBody>
      </p:sp>
      <p:sp>
        <p:nvSpPr>
          <p:cNvPr id="21" name="TextBox 20">
            <a:extLst>
              <a:ext uri="{FF2B5EF4-FFF2-40B4-BE49-F238E27FC236}">
                <a16:creationId xmlns:a16="http://schemas.microsoft.com/office/drawing/2014/main" id="{4106616E-4139-4322-A803-DDD05839758F}"/>
              </a:ext>
            </a:extLst>
          </p:cNvPr>
          <p:cNvSpPr txBox="1"/>
          <p:nvPr/>
        </p:nvSpPr>
        <p:spPr>
          <a:xfrm>
            <a:off x="2873640" y="1905823"/>
            <a:ext cx="3421129" cy="461665"/>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Main Session/”Meeting”</a:t>
            </a:r>
          </a:p>
        </p:txBody>
      </p:sp>
      <p:sp>
        <p:nvSpPr>
          <p:cNvPr id="22" name="TextBox 21">
            <a:extLst>
              <a:ext uri="{FF2B5EF4-FFF2-40B4-BE49-F238E27FC236}">
                <a16:creationId xmlns:a16="http://schemas.microsoft.com/office/drawing/2014/main" id="{92BC3646-E18D-4E0E-9E25-1BF80396C9AF}"/>
              </a:ext>
            </a:extLst>
          </p:cNvPr>
          <p:cNvSpPr txBox="1"/>
          <p:nvPr/>
        </p:nvSpPr>
        <p:spPr>
          <a:xfrm>
            <a:off x="2146162" y="2875534"/>
            <a:ext cx="1172117" cy="646331"/>
          </a:xfrm>
          <a:prstGeom prst="rect">
            <a:avLst/>
          </a:prstGeom>
          <a:solidFill>
            <a:schemeClr val="accent6">
              <a:lumMod val="20000"/>
              <a:lumOff val="80000"/>
            </a:schemeClr>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Breakout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Rooms</a:t>
            </a:r>
          </a:p>
        </p:txBody>
      </p:sp>
      <p:sp>
        <p:nvSpPr>
          <p:cNvPr id="23" name="TextBox 22">
            <a:extLst>
              <a:ext uri="{FF2B5EF4-FFF2-40B4-BE49-F238E27FC236}">
                <a16:creationId xmlns:a16="http://schemas.microsoft.com/office/drawing/2014/main" id="{D327CDC5-87C4-4577-8ECC-1991ADA92555}"/>
              </a:ext>
            </a:extLst>
          </p:cNvPr>
          <p:cNvSpPr txBox="1"/>
          <p:nvPr/>
        </p:nvSpPr>
        <p:spPr>
          <a:xfrm>
            <a:off x="3315148" y="2875534"/>
            <a:ext cx="1172117" cy="646331"/>
          </a:xfrm>
          <a:prstGeom prst="rect">
            <a:avLst/>
          </a:prstGeom>
          <a:solidFill>
            <a:schemeClr val="accent6">
              <a:lumMod val="20000"/>
              <a:lumOff val="80000"/>
            </a:schemeClr>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Breakout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Rooms</a:t>
            </a:r>
          </a:p>
        </p:txBody>
      </p:sp>
      <p:sp>
        <p:nvSpPr>
          <p:cNvPr id="24" name="TextBox 23">
            <a:extLst>
              <a:ext uri="{FF2B5EF4-FFF2-40B4-BE49-F238E27FC236}">
                <a16:creationId xmlns:a16="http://schemas.microsoft.com/office/drawing/2014/main" id="{30E6BA79-6055-4EDF-B408-6798D948E3BB}"/>
              </a:ext>
            </a:extLst>
          </p:cNvPr>
          <p:cNvSpPr txBox="1"/>
          <p:nvPr/>
        </p:nvSpPr>
        <p:spPr>
          <a:xfrm>
            <a:off x="4508362" y="2875534"/>
            <a:ext cx="1172117" cy="646331"/>
          </a:xfrm>
          <a:prstGeom prst="rect">
            <a:avLst/>
          </a:prstGeom>
          <a:solidFill>
            <a:schemeClr val="accent6">
              <a:lumMod val="20000"/>
              <a:lumOff val="80000"/>
            </a:schemeClr>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Breakout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Rooms</a:t>
            </a:r>
          </a:p>
        </p:txBody>
      </p:sp>
      <p:sp>
        <p:nvSpPr>
          <p:cNvPr id="25" name="TextBox 24">
            <a:extLst>
              <a:ext uri="{FF2B5EF4-FFF2-40B4-BE49-F238E27FC236}">
                <a16:creationId xmlns:a16="http://schemas.microsoft.com/office/drawing/2014/main" id="{F558A23C-B76B-4B70-9E4F-7D51CB1619AD}"/>
              </a:ext>
            </a:extLst>
          </p:cNvPr>
          <p:cNvSpPr txBox="1"/>
          <p:nvPr/>
        </p:nvSpPr>
        <p:spPr>
          <a:xfrm>
            <a:off x="5727562" y="2875534"/>
            <a:ext cx="1172117" cy="646331"/>
          </a:xfrm>
          <a:prstGeom prst="rect">
            <a:avLst/>
          </a:prstGeom>
          <a:solidFill>
            <a:schemeClr val="accent6">
              <a:lumMod val="20000"/>
              <a:lumOff val="80000"/>
            </a:schemeClr>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Breakout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Rooms</a:t>
            </a:r>
          </a:p>
        </p:txBody>
      </p:sp>
      <p:sp>
        <p:nvSpPr>
          <p:cNvPr id="27" name="TextBox 26">
            <a:extLst>
              <a:ext uri="{FF2B5EF4-FFF2-40B4-BE49-F238E27FC236}">
                <a16:creationId xmlns:a16="http://schemas.microsoft.com/office/drawing/2014/main" id="{102D0FD0-9FA3-4E26-B971-46A61354BFD1}"/>
              </a:ext>
            </a:extLst>
          </p:cNvPr>
          <p:cNvSpPr txBox="1"/>
          <p:nvPr/>
        </p:nvSpPr>
        <p:spPr>
          <a:xfrm>
            <a:off x="3377239" y="4718216"/>
            <a:ext cx="2509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1 x McQ for </a:t>
            </a:r>
            <a:r>
              <a:rPr kumimoji="0" lang="en-GB" sz="2400" b="1" i="0" u="none" strike="noStrike" kern="1200" cap="none" spc="0" normalizeH="0" baseline="0" noProof="0" dirty="0">
                <a:ln>
                  <a:noFill/>
                </a:ln>
                <a:solidFill>
                  <a:srgbClr val="7030A0"/>
                </a:solidFill>
                <a:effectLst/>
                <a:uLnTx/>
                <a:uFillTx/>
                <a:latin typeface="Arial Nova" panose="020B0504020202020204" pitchFamily="34" charset="0"/>
                <a:ea typeface="+mn-ea"/>
                <a:cs typeface="+mn-cs"/>
              </a:rPr>
              <a:t>CPD</a:t>
            </a:r>
          </a:p>
        </p:txBody>
      </p:sp>
      <p:sp>
        <p:nvSpPr>
          <p:cNvPr id="28" name="TextBox 27">
            <a:extLst>
              <a:ext uri="{FF2B5EF4-FFF2-40B4-BE49-F238E27FC236}">
                <a16:creationId xmlns:a16="http://schemas.microsoft.com/office/drawing/2014/main" id="{D2E5BCDA-09FC-43FD-9BE2-B7357E10FC62}"/>
              </a:ext>
            </a:extLst>
          </p:cNvPr>
          <p:cNvSpPr txBox="1"/>
          <p:nvPr/>
        </p:nvSpPr>
        <p:spPr>
          <a:xfrm>
            <a:off x="2876209" y="4061216"/>
            <a:ext cx="3421129" cy="461665"/>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Main Session/”Meeting”</a:t>
            </a:r>
          </a:p>
        </p:txBody>
      </p:sp>
      <p:cxnSp>
        <p:nvCxnSpPr>
          <p:cNvPr id="30" name="Straight Arrow Connector 29">
            <a:extLst>
              <a:ext uri="{FF2B5EF4-FFF2-40B4-BE49-F238E27FC236}">
                <a16:creationId xmlns:a16="http://schemas.microsoft.com/office/drawing/2014/main" id="{416035F3-11AE-4E2A-8DC1-9947A72CD96E}"/>
              </a:ext>
            </a:extLst>
          </p:cNvPr>
          <p:cNvCxnSpPr>
            <a:cxnSpLocks/>
          </p:cNvCxnSpPr>
          <p:nvPr/>
        </p:nvCxnSpPr>
        <p:spPr bwMode="auto">
          <a:xfrm>
            <a:off x="4497758" y="3822739"/>
            <a:ext cx="0" cy="2050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1" name="TextBox 30">
            <a:extLst>
              <a:ext uri="{FF2B5EF4-FFF2-40B4-BE49-F238E27FC236}">
                <a16:creationId xmlns:a16="http://schemas.microsoft.com/office/drawing/2014/main" id="{AA0CF3C4-84D0-49A7-A021-027DE6F53AB7}"/>
              </a:ext>
            </a:extLst>
          </p:cNvPr>
          <p:cNvSpPr txBox="1"/>
          <p:nvPr/>
        </p:nvSpPr>
        <p:spPr>
          <a:xfrm>
            <a:off x="1787344" y="2276762"/>
            <a:ext cx="929165" cy="461665"/>
          </a:xfrm>
          <a:prstGeom prst="rect">
            <a:avLst/>
          </a:prstGeom>
          <a:solidFill>
            <a:srgbClr val="FFC000"/>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Transitions</a:t>
            </a:r>
            <a:br>
              <a:rPr kumimoji="0" lang="en-GB" sz="12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br>
            <a:r>
              <a:rPr kumimoji="0" lang="en-GB" sz="12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Automatic</a:t>
            </a:r>
          </a:p>
        </p:txBody>
      </p:sp>
      <p:pic>
        <p:nvPicPr>
          <p:cNvPr id="32" name="Graphic 31" descr="Document">
            <a:extLst>
              <a:ext uri="{FF2B5EF4-FFF2-40B4-BE49-F238E27FC236}">
                <a16:creationId xmlns:a16="http://schemas.microsoft.com/office/drawing/2014/main" id="{69AC61B7-C3CF-44A2-BBFB-DD7B2C0DA51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95281" y="5948784"/>
            <a:ext cx="509919" cy="509919"/>
          </a:xfrm>
          <a:prstGeom prst="rect">
            <a:avLst/>
          </a:prstGeom>
        </p:spPr>
      </p:pic>
      <p:pic>
        <p:nvPicPr>
          <p:cNvPr id="33" name="Graphic 32" descr="Voice">
            <a:extLst>
              <a:ext uri="{FF2B5EF4-FFF2-40B4-BE49-F238E27FC236}">
                <a16:creationId xmlns:a16="http://schemas.microsoft.com/office/drawing/2014/main" id="{159E727D-B330-47C2-8283-DBEC527332F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20199" y="1558601"/>
            <a:ext cx="1066793" cy="1066793"/>
          </a:xfrm>
          <a:prstGeom prst="rect">
            <a:avLst/>
          </a:prstGeom>
        </p:spPr>
      </p:pic>
      <p:pic>
        <p:nvPicPr>
          <p:cNvPr id="34" name="Graphic 33" descr="Speaker phone">
            <a:extLst>
              <a:ext uri="{FF2B5EF4-FFF2-40B4-BE49-F238E27FC236}">
                <a16:creationId xmlns:a16="http://schemas.microsoft.com/office/drawing/2014/main" id="{48104C35-7922-4F29-9111-19A21912BFD6}"/>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08125" y="1676401"/>
            <a:ext cx="831194" cy="831194"/>
          </a:xfrm>
          <a:prstGeom prst="rect">
            <a:avLst/>
          </a:prstGeom>
        </p:spPr>
      </p:pic>
      <p:sp>
        <p:nvSpPr>
          <p:cNvPr id="39" name="&quot;Not Allowed&quot; Symbol 38">
            <a:extLst>
              <a:ext uri="{FF2B5EF4-FFF2-40B4-BE49-F238E27FC236}">
                <a16:creationId xmlns:a16="http://schemas.microsoft.com/office/drawing/2014/main" id="{C0AB0253-30D6-4D55-900F-D538490587A5}"/>
              </a:ext>
            </a:extLst>
          </p:cNvPr>
          <p:cNvSpPr/>
          <p:nvPr/>
        </p:nvSpPr>
        <p:spPr bwMode="auto">
          <a:xfrm>
            <a:off x="8267700" y="2082634"/>
            <a:ext cx="536178" cy="48019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Nova" panose="020B0504020202020204" pitchFamily="34" charset="0"/>
              <a:ea typeface="+mn-ea"/>
              <a:cs typeface="+mn-cs"/>
            </a:endParaRPr>
          </a:p>
        </p:txBody>
      </p:sp>
      <p:sp>
        <p:nvSpPr>
          <p:cNvPr id="40" name="TextBox 39">
            <a:extLst>
              <a:ext uri="{FF2B5EF4-FFF2-40B4-BE49-F238E27FC236}">
                <a16:creationId xmlns:a16="http://schemas.microsoft.com/office/drawing/2014/main" id="{3626DB73-4CD6-458F-A3A2-0FEFD52A5BF5}"/>
              </a:ext>
            </a:extLst>
          </p:cNvPr>
          <p:cNvSpPr txBox="1"/>
          <p:nvPr/>
        </p:nvSpPr>
        <p:spPr>
          <a:xfrm>
            <a:off x="10286992" y="1891943"/>
            <a:ext cx="208171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t>Recording</a:t>
            </a:r>
            <a:endPar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pic>
        <p:nvPicPr>
          <p:cNvPr id="41" name="Graphic 40" descr="Speaker phone">
            <a:extLst>
              <a:ext uri="{FF2B5EF4-FFF2-40B4-BE49-F238E27FC236}">
                <a16:creationId xmlns:a16="http://schemas.microsoft.com/office/drawing/2014/main" id="{EB951D99-DCFD-49DC-8962-757DD09384D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52103" y="2759838"/>
            <a:ext cx="831194" cy="831194"/>
          </a:xfrm>
          <a:prstGeom prst="rect">
            <a:avLst/>
          </a:prstGeom>
        </p:spPr>
      </p:pic>
      <p:pic>
        <p:nvPicPr>
          <p:cNvPr id="42" name="Graphic 41" descr="Speaker phone">
            <a:extLst>
              <a:ext uri="{FF2B5EF4-FFF2-40B4-BE49-F238E27FC236}">
                <a16:creationId xmlns:a16="http://schemas.microsoft.com/office/drawing/2014/main" id="{290E8FB9-BF87-4C3B-A9B0-906E94690CB4}"/>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00884" y="3716295"/>
            <a:ext cx="831194" cy="831194"/>
          </a:xfrm>
          <a:prstGeom prst="rect">
            <a:avLst/>
          </a:prstGeom>
        </p:spPr>
      </p:pic>
      <p:sp>
        <p:nvSpPr>
          <p:cNvPr id="43" name="&quot;Not Allowed&quot; Symbol 42">
            <a:extLst>
              <a:ext uri="{FF2B5EF4-FFF2-40B4-BE49-F238E27FC236}">
                <a16:creationId xmlns:a16="http://schemas.microsoft.com/office/drawing/2014/main" id="{45FF3028-5DC7-4EFE-871F-493A24FA3878}"/>
              </a:ext>
            </a:extLst>
          </p:cNvPr>
          <p:cNvSpPr/>
          <p:nvPr/>
        </p:nvSpPr>
        <p:spPr bwMode="auto">
          <a:xfrm>
            <a:off x="8360459" y="4122528"/>
            <a:ext cx="536178" cy="480193"/>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Nova" panose="020B0504020202020204" pitchFamily="34" charset="0"/>
              <a:ea typeface="+mn-ea"/>
              <a:cs typeface="+mn-cs"/>
            </a:endParaRPr>
          </a:p>
        </p:txBody>
      </p:sp>
      <p:sp>
        <p:nvSpPr>
          <p:cNvPr id="44" name="TextBox 43">
            <a:extLst>
              <a:ext uri="{FF2B5EF4-FFF2-40B4-BE49-F238E27FC236}">
                <a16:creationId xmlns:a16="http://schemas.microsoft.com/office/drawing/2014/main" id="{91AAB22C-AD16-4292-B1F1-48B48BF94528}"/>
              </a:ext>
            </a:extLst>
          </p:cNvPr>
          <p:cNvSpPr txBox="1"/>
          <p:nvPr/>
        </p:nvSpPr>
        <p:spPr>
          <a:xfrm>
            <a:off x="9431587" y="6056709"/>
            <a:ext cx="2397960" cy="3099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t>Feedback Email to follow</a:t>
            </a:r>
            <a:endParaRPr kumimoji="0" lang="en-GB" sz="14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pic>
        <p:nvPicPr>
          <p:cNvPr id="45" name="Graphic 44" descr="Chat bubble">
            <a:extLst>
              <a:ext uri="{FF2B5EF4-FFF2-40B4-BE49-F238E27FC236}">
                <a16:creationId xmlns:a16="http://schemas.microsoft.com/office/drawing/2014/main" id="{C0C261F0-E60B-4CB5-AD78-393A8BEFD89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30571" y="5431247"/>
            <a:ext cx="640811" cy="640811"/>
          </a:xfrm>
          <a:prstGeom prst="rect">
            <a:avLst/>
          </a:prstGeom>
        </p:spPr>
      </p:pic>
      <p:sp>
        <p:nvSpPr>
          <p:cNvPr id="46" name="TextBox 45">
            <a:extLst>
              <a:ext uri="{FF2B5EF4-FFF2-40B4-BE49-F238E27FC236}">
                <a16:creationId xmlns:a16="http://schemas.microsoft.com/office/drawing/2014/main" id="{EA5F4BF0-08D1-44C9-A526-2AF3CE222E7B}"/>
              </a:ext>
            </a:extLst>
          </p:cNvPr>
          <p:cNvSpPr txBox="1"/>
          <p:nvPr/>
        </p:nvSpPr>
        <p:spPr>
          <a:xfrm>
            <a:off x="11073936" y="5610267"/>
            <a:ext cx="202783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t>IAI support</a:t>
            </a:r>
            <a:endParaRPr kumimoji="0" lang="en-GB" sz="14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sp>
        <p:nvSpPr>
          <p:cNvPr id="50" name="TextBox 49">
            <a:extLst>
              <a:ext uri="{FF2B5EF4-FFF2-40B4-BE49-F238E27FC236}">
                <a16:creationId xmlns:a16="http://schemas.microsoft.com/office/drawing/2014/main" id="{40D00587-20F5-4120-9DA6-A98D2CE4425A}"/>
              </a:ext>
            </a:extLst>
          </p:cNvPr>
          <p:cNvSpPr txBox="1"/>
          <p:nvPr/>
        </p:nvSpPr>
        <p:spPr>
          <a:xfrm>
            <a:off x="7340893" y="4362624"/>
            <a:ext cx="12900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t>Specific </a:t>
            </a:r>
            <a:br>
              <a:rPr kumimoji="0" lang="en-US" altLang="en-US" sz="14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br>
            <a:r>
              <a:rPr kumimoji="0" lang="en-US" altLang="en-US" sz="14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t>Unmute only </a:t>
            </a:r>
            <a:endParaRPr kumimoji="0" lang="en-GB" sz="14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pic>
        <p:nvPicPr>
          <p:cNvPr id="51" name="Graphic 50" descr="Voice">
            <a:extLst>
              <a:ext uri="{FF2B5EF4-FFF2-40B4-BE49-F238E27FC236}">
                <a16:creationId xmlns:a16="http://schemas.microsoft.com/office/drawing/2014/main" id="{01B196B0-C91F-429A-9779-9E2485F9334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15791" y="3676388"/>
            <a:ext cx="1066793" cy="1066793"/>
          </a:xfrm>
          <a:prstGeom prst="rect">
            <a:avLst/>
          </a:prstGeom>
        </p:spPr>
      </p:pic>
      <p:sp>
        <p:nvSpPr>
          <p:cNvPr id="52" name="TextBox 51">
            <a:extLst>
              <a:ext uri="{FF2B5EF4-FFF2-40B4-BE49-F238E27FC236}">
                <a16:creationId xmlns:a16="http://schemas.microsoft.com/office/drawing/2014/main" id="{06513A99-BBE1-42EC-B61A-ADEC2816AFB2}"/>
              </a:ext>
            </a:extLst>
          </p:cNvPr>
          <p:cNvSpPr txBox="1"/>
          <p:nvPr/>
        </p:nvSpPr>
        <p:spPr>
          <a:xfrm>
            <a:off x="10382584" y="4024070"/>
            <a:ext cx="208171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t>Recording</a:t>
            </a:r>
            <a:endPar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cxnSp>
        <p:nvCxnSpPr>
          <p:cNvPr id="58" name="Connector: Elbow 57">
            <a:extLst>
              <a:ext uri="{FF2B5EF4-FFF2-40B4-BE49-F238E27FC236}">
                <a16:creationId xmlns:a16="http://schemas.microsoft.com/office/drawing/2014/main" id="{859FA4AF-8934-4278-A370-1DD7654BAB4E}"/>
              </a:ext>
            </a:extLst>
          </p:cNvPr>
          <p:cNvCxnSpPr>
            <a:endCxn id="22" idx="0"/>
          </p:cNvCxnSpPr>
          <p:nvPr/>
        </p:nvCxnSpPr>
        <p:spPr bwMode="auto">
          <a:xfrm rot="10800000" flipV="1">
            <a:off x="2732221" y="2562826"/>
            <a:ext cx="1529610" cy="312708"/>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Connector: Elbow 59">
            <a:extLst>
              <a:ext uri="{FF2B5EF4-FFF2-40B4-BE49-F238E27FC236}">
                <a16:creationId xmlns:a16="http://schemas.microsoft.com/office/drawing/2014/main" id="{9879B6B4-4AAB-4BA0-93DA-1945C3AA013C}"/>
              </a:ext>
            </a:extLst>
          </p:cNvPr>
          <p:cNvCxnSpPr>
            <a:cxnSpLocks/>
            <a:endCxn id="23" idx="0"/>
          </p:cNvCxnSpPr>
          <p:nvPr/>
        </p:nvCxnSpPr>
        <p:spPr bwMode="auto">
          <a:xfrm rot="10800000" flipV="1">
            <a:off x="3901207" y="2562824"/>
            <a:ext cx="348392" cy="31271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Connector: Elbow 60">
            <a:extLst>
              <a:ext uri="{FF2B5EF4-FFF2-40B4-BE49-F238E27FC236}">
                <a16:creationId xmlns:a16="http://schemas.microsoft.com/office/drawing/2014/main" id="{C1C88792-0C05-4519-94C2-8CE162819986}"/>
              </a:ext>
            </a:extLst>
          </p:cNvPr>
          <p:cNvCxnSpPr>
            <a:cxnSpLocks/>
            <a:endCxn id="24" idx="0"/>
          </p:cNvCxnSpPr>
          <p:nvPr/>
        </p:nvCxnSpPr>
        <p:spPr bwMode="auto">
          <a:xfrm>
            <a:off x="4261829" y="2562824"/>
            <a:ext cx="832592" cy="31271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Connector: Elbow 64">
            <a:extLst>
              <a:ext uri="{FF2B5EF4-FFF2-40B4-BE49-F238E27FC236}">
                <a16:creationId xmlns:a16="http://schemas.microsoft.com/office/drawing/2014/main" id="{787BBD2D-47E8-476B-9DA2-AC2113469755}"/>
              </a:ext>
            </a:extLst>
          </p:cNvPr>
          <p:cNvCxnSpPr>
            <a:cxnSpLocks/>
            <a:endCxn id="25" idx="0"/>
          </p:cNvCxnSpPr>
          <p:nvPr/>
        </p:nvCxnSpPr>
        <p:spPr bwMode="auto">
          <a:xfrm>
            <a:off x="4249598" y="2562823"/>
            <a:ext cx="2064023" cy="31271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grpSp>
        <p:nvGrpSpPr>
          <p:cNvPr id="71" name="Group 70">
            <a:extLst>
              <a:ext uri="{FF2B5EF4-FFF2-40B4-BE49-F238E27FC236}">
                <a16:creationId xmlns:a16="http://schemas.microsoft.com/office/drawing/2014/main" id="{B51451E8-C275-4E82-A438-B2A3191E668E}"/>
              </a:ext>
            </a:extLst>
          </p:cNvPr>
          <p:cNvGrpSpPr/>
          <p:nvPr/>
        </p:nvGrpSpPr>
        <p:grpSpPr>
          <a:xfrm>
            <a:off x="2732221" y="3510028"/>
            <a:ext cx="3581399" cy="312711"/>
            <a:chOff x="3189421" y="2715223"/>
            <a:chExt cx="3581399" cy="312711"/>
          </a:xfrm>
        </p:grpSpPr>
        <p:cxnSp>
          <p:nvCxnSpPr>
            <p:cNvPr id="67" name="Connector: Elbow 66">
              <a:extLst>
                <a:ext uri="{FF2B5EF4-FFF2-40B4-BE49-F238E27FC236}">
                  <a16:creationId xmlns:a16="http://schemas.microsoft.com/office/drawing/2014/main" id="{2FBA0480-DFDD-4E96-BE40-4D19947FF2AE}"/>
                </a:ext>
              </a:extLst>
            </p:cNvPr>
            <p:cNvCxnSpPr>
              <a:cxnSpLocks/>
            </p:cNvCxnSpPr>
            <p:nvPr/>
          </p:nvCxnSpPr>
          <p:spPr bwMode="auto">
            <a:xfrm rot="10800000">
              <a:off x="3189421" y="2715226"/>
              <a:ext cx="1529609" cy="312707"/>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68" name="Connector: Elbow 67">
              <a:extLst>
                <a:ext uri="{FF2B5EF4-FFF2-40B4-BE49-F238E27FC236}">
                  <a16:creationId xmlns:a16="http://schemas.microsoft.com/office/drawing/2014/main" id="{43B4B271-4D08-46B7-B7EB-F68E8C6E20DD}"/>
                </a:ext>
              </a:extLst>
            </p:cNvPr>
            <p:cNvCxnSpPr>
              <a:cxnSpLocks/>
            </p:cNvCxnSpPr>
            <p:nvPr/>
          </p:nvCxnSpPr>
          <p:spPr bwMode="auto">
            <a:xfrm rot="10800000">
              <a:off x="4358407" y="2715224"/>
              <a:ext cx="348391" cy="312709"/>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69" name="Connector: Elbow 68">
              <a:extLst>
                <a:ext uri="{FF2B5EF4-FFF2-40B4-BE49-F238E27FC236}">
                  <a16:creationId xmlns:a16="http://schemas.microsoft.com/office/drawing/2014/main" id="{8B8F821E-6D14-4914-ACEE-BDA62B2C99F8}"/>
                </a:ext>
              </a:extLst>
            </p:cNvPr>
            <p:cNvCxnSpPr>
              <a:cxnSpLocks/>
            </p:cNvCxnSpPr>
            <p:nvPr/>
          </p:nvCxnSpPr>
          <p:spPr bwMode="auto">
            <a:xfrm flipV="1">
              <a:off x="4719029" y="2715224"/>
              <a:ext cx="832591" cy="312710"/>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70" name="Connector: Elbow 69">
              <a:extLst>
                <a:ext uri="{FF2B5EF4-FFF2-40B4-BE49-F238E27FC236}">
                  <a16:creationId xmlns:a16="http://schemas.microsoft.com/office/drawing/2014/main" id="{2E4C14BA-42DC-4842-827D-8789542E6C3D}"/>
                </a:ext>
              </a:extLst>
            </p:cNvPr>
            <p:cNvCxnSpPr>
              <a:cxnSpLocks/>
            </p:cNvCxnSpPr>
            <p:nvPr/>
          </p:nvCxnSpPr>
          <p:spPr bwMode="auto">
            <a:xfrm flipV="1">
              <a:off x="4706798" y="2715223"/>
              <a:ext cx="2064022" cy="312711"/>
            </a:xfrm>
            <a:prstGeom prst="bentConnector2">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73" name="Straight Arrow Connector 72">
            <a:extLst>
              <a:ext uri="{FF2B5EF4-FFF2-40B4-BE49-F238E27FC236}">
                <a16:creationId xmlns:a16="http://schemas.microsoft.com/office/drawing/2014/main" id="{F8779EB0-8571-43B8-B67D-E9EFB861F773}"/>
              </a:ext>
            </a:extLst>
          </p:cNvPr>
          <p:cNvCxnSpPr>
            <a:cxnSpLocks/>
          </p:cNvCxnSpPr>
          <p:nvPr/>
        </p:nvCxnSpPr>
        <p:spPr bwMode="auto">
          <a:xfrm>
            <a:off x="4490429" y="2362200"/>
            <a:ext cx="0" cy="2050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4" name="Straight Arrow Connector 73">
            <a:extLst>
              <a:ext uri="{FF2B5EF4-FFF2-40B4-BE49-F238E27FC236}">
                <a16:creationId xmlns:a16="http://schemas.microsoft.com/office/drawing/2014/main" id="{3A160F8B-27AF-4AA5-A4D1-B3B6E2E1BB9E}"/>
              </a:ext>
            </a:extLst>
          </p:cNvPr>
          <p:cNvCxnSpPr>
            <a:cxnSpLocks/>
          </p:cNvCxnSpPr>
          <p:nvPr/>
        </p:nvCxnSpPr>
        <p:spPr bwMode="auto">
          <a:xfrm>
            <a:off x="4490429" y="4547489"/>
            <a:ext cx="0" cy="2050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6" name="TextBox 75">
            <a:extLst>
              <a:ext uri="{FF2B5EF4-FFF2-40B4-BE49-F238E27FC236}">
                <a16:creationId xmlns:a16="http://schemas.microsoft.com/office/drawing/2014/main" id="{8AA31153-3D15-4FC0-92DD-79F444F5C8E0}"/>
              </a:ext>
            </a:extLst>
          </p:cNvPr>
          <p:cNvSpPr txBox="1"/>
          <p:nvPr/>
        </p:nvSpPr>
        <p:spPr>
          <a:xfrm>
            <a:off x="1780624" y="3694411"/>
            <a:ext cx="929165" cy="461665"/>
          </a:xfrm>
          <a:prstGeom prst="rect">
            <a:avLst/>
          </a:prstGeom>
          <a:solidFill>
            <a:srgbClr val="FFC000"/>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Transitions</a:t>
            </a:r>
            <a:br>
              <a:rPr kumimoji="0" lang="en-GB" sz="12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br>
            <a:r>
              <a:rPr kumimoji="0" lang="en-GB" sz="12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Automatic</a:t>
            </a:r>
          </a:p>
        </p:txBody>
      </p:sp>
      <p:pic>
        <p:nvPicPr>
          <p:cNvPr id="77" name="Graphic 76" descr="Voice">
            <a:extLst>
              <a:ext uri="{FF2B5EF4-FFF2-40B4-BE49-F238E27FC236}">
                <a16:creationId xmlns:a16="http://schemas.microsoft.com/office/drawing/2014/main" id="{5CB0D4D0-6D4E-43B3-9AF5-CF096BC877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44000" y="2667007"/>
            <a:ext cx="1066793" cy="1066793"/>
          </a:xfrm>
          <a:prstGeom prst="rect">
            <a:avLst/>
          </a:prstGeom>
        </p:spPr>
      </p:pic>
      <p:sp>
        <p:nvSpPr>
          <p:cNvPr id="78" name="TextBox 77">
            <a:extLst>
              <a:ext uri="{FF2B5EF4-FFF2-40B4-BE49-F238E27FC236}">
                <a16:creationId xmlns:a16="http://schemas.microsoft.com/office/drawing/2014/main" id="{A11349D9-4447-4D40-A39B-935A4B186227}"/>
              </a:ext>
            </a:extLst>
          </p:cNvPr>
          <p:cNvSpPr txBox="1"/>
          <p:nvPr/>
        </p:nvSpPr>
        <p:spPr>
          <a:xfrm>
            <a:off x="10286992" y="3014246"/>
            <a:ext cx="154255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Arial Nova" panose="020B0504020202020204" pitchFamily="34" charset="0"/>
                <a:ea typeface="+mn-ea"/>
                <a:cs typeface="+mn-cs"/>
              </a:rPr>
              <a:t>No recording</a:t>
            </a:r>
            <a:endParaRPr kumimoji="0" lang="en-GB" sz="1600" b="1"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sp>
        <p:nvSpPr>
          <p:cNvPr id="79" name="TextBox 78">
            <a:extLst>
              <a:ext uri="{FF2B5EF4-FFF2-40B4-BE49-F238E27FC236}">
                <a16:creationId xmlns:a16="http://schemas.microsoft.com/office/drawing/2014/main" id="{2BD6F99B-C926-4916-B31E-48212B9B0275}"/>
              </a:ext>
            </a:extLst>
          </p:cNvPr>
          <p:cNvSpPr txBox="1"/>
          <p:nvPr/>
        </p:nvSpPr>
        <p:spPr>
          <a:xfrm>
            <a:off x="9264581" y="2608466"/>
            <a:ext cx="60785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x</a:t>
            </a:r>
            <a:endParaRPr kumimoji="0" lang="en-GB" sz="1800" b="0"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endParaRPr>
          </a:p>
        </p:txBody>
      </p:sp>
      <p:sp>
        <p:nvSpPr>
          <p:cNvPr id="81" name="TextBox 80">
            <a:extLst>
              <a:ext uri="{FF2B5EF4-FFF2-40B4-BE49-F238E27FC236}">
                <a16:creationId xmlns:a16="http://schemas.microsoft.com/office/drawing/2014/main" id="{3D32802E-33EA-4A91-8C8D-24ACDB12E540}"/>
              </a:ext>
            </a:extLst>
          </p:cNvPr>
          <p:cNvSpPr txBox="1"/>
          <p:nvPr/>
        </p:nvSpPr>
        <p:spPr>
          <a:xfrm>
            <a:off x="7081214" y="1848671"/>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1</a:t>
            </a:r>
            <a:endPar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sp>
        <p:nvSpPr>
          <p:cNvPr id="83" name="Oval 82">
            <a:extLst>
              <a:ext uri="{FF2B5EF4-FFF2-40B4-BE49-F238E27FC236}">
                <a16:creationId xmlns:a16="http://schemas.microsoft.com/office/drawing/2014/main" id="{D663DBF4-262C-454C-A962-3A404DCEFDA4}"/>
              </a:ext>
            </a:extLst>
          </p:cNvPr>
          <p:cNvSpPr/>
          <p:nvPr/>
        </p:nvSpPr>
        <p:spPr bwMode="auto">
          <a:xfrm>
            <a:off x="6997544" y="2916816"/>
            <a:ext cx="620357" cy="617247"/>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Nova" panose="020B0504020202020204" pitchFamily="34" charset="0"/>
              <a:ea typeface="+mn-ea"/>
              <a:cs typeface="+mn-cs"/>
            </a:endParaRPr>
          </a:p>
        </p:txBody>
      </p:sp>
      <p:sp>
        <p:nvSpPr>
          <p:cNvPr id="84" name="TextBox 83">
            <a:extLst>
              <a:ext uri="{FF2B5EF4-FFF2-40B4-BE49-F238E27FC236}">
                <a16:creationId xmlns:a16="http://schemas.microsoft.com/office/drawing/2014/main" id="{72551A21-A196-420B-9E37-9F267EB8276B}"/>
              </a:ext>
            </a:extLst>
          </p:cNvPr>
          <p:cNvSpPr txBox="1"/>
          <p:nvPr/>
        </p:nvSpPr>
        <p:spPr>
          <a:xfrm>
            <a:off x="7125622" y="2963830"/>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2</a:t>
            </a:r>
            <a:endPar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sp>
        <p:nvSpPr>
          <p:cNvPr id="85" name="Oval 84">
            <a:extLst>
              <a:ext uri="{FF2B5EF4-FFF2-40B4-BE49-F238E27FC236}">
                <a16:creationId xmlns:a16="http://schemas.microsoft.com/office/drawing/2014/main" id="{54CE1DA3-AA7B-41EE-970C-05E85255485F}"/>
              </a:ext>
            </a:extLst>
          </p:cNvPr>
          <p:cNvSpPr/>
          <p:nvPr/>
        </p:nvSpPr>
        <p:spPr bwMode="auto">
          <a:xfrm>
            <a:off x="6990997" y="4059291"/>
            <a:ext cx="620357" cy="617247"/>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Nova" panose="020B0504020202020204" pitchFamily="34" charset="0"/>
              <a:ea typeface="+mn-ea"/>
              <a:cs typeface="+mn-cs"/>
            </a:endParaRPr>
          </a:p>
        </p:txBody>
      </p:sp>
      <p:sp>
        <p:nvSpPr>
          <p:cNvPr id="86" name="TextBox 85">
            <a:extLst>
              <a:ext uri="{FF2B5EF4-FFF2-40B4-BE49-F238E27FC236}">
                <a16:creationId xmlns:a16="http://schemas.microsoft.com/office/drawing/2014/main" id="{EB514BFF-1E57-4D3B-A94B-FB7F663E3446}"/>
              </a:ext>
            </a:extLst>
          </p:cNvPr>
          <p:cNvSpPr txBox="1"/>
          <p:nvPr/>
        </p:nvSpPr>
        <p:spPr>
          <a:xfrm>
            <a:off x="7119075" y="4106305"/>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3</a:t>
            </a:r>
            <a:endParaRPr kumimoji="0" lang="en-GB" sz="1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endParaRPr>
          </a:p>
        </p:txBody>
      </p:sp>
      <p:sp>
        <p:nvSpPr>
          <p:cNvPr id="89" name="TextBox 88">
            <a:extLst>
              <a:ext uri="{FF2B5EF4-FFF2-40B4-BE49-F238E27FC236}">
                <a16:creationId xmlns:a16="http://schemas.microsoft.com/office/drawing/2014/main" id="{CA1B8A03-66EB-4252-8AF4-33C6333A9132}"/>
              </a:ext>
            </a:extLst>
          </p:cNvPr>
          <p:cNvSpPr txBox="1"/>
          <p:nvPr/>
        </p:nvSpPr>
        <p:spPr>
          <a:xfrm>
            <a:off x="2431745" y="5855260"/>
            <a:ext cx="5007781" cy="369332"/>
          </a:xfrm>
          <a:prstGeom prst="rect">
            <a:avLst/>
          </a:prstGeom>
          <a:solidFill>
            <a:schemeClr val="bg2"/>
          </a:solid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Nova" panose="020B0504020202020204" pitchFamily="34" charset="0"/>
                <a:ea typeface="+mn-ea"/>
                <a:cs typeface="+mn-cs"/>
              </a:rPr>
              <a:t>Attendance at BOTH topics needed for CPD</a:t>
            </a:r>
          </a:p>
        </p:txBody>
      </p:sp>
      <p:cxnSp>
        <p:nvCxnSpPr>
          <p:cNvPr id="91" name="Straight Connector 90">
            <a:extLst>
              <a:ext uri="{FF2B5EF4-FFF2-40B4-BE49-F238E27FC236}">
                <a16:creationId xmlns:a16="http://schemas.microsoft.com/office/drawing/2014/main" id="{A32DF9F7-2268-4315-859D-8C3E1FFBE932}"/>
              </a:ext>
            </a:extLst>
          </p:cNvPr>
          <p:cNvCxnSpPr>
            <a:cxnSpLocks/>
          </p:cNvCxnSpPr>
          <p:nvPr/>
        </p:nvCxnSpPr>
        <p:spPr bwMode="auto">
          <a:xfrm>
            <a:off x="1752600" y="5257800"/>
            <a:ext cx="103352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6931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6" name="Rectangle 150"/>
          <p:cNvSpPr txBox="1">
            <a:spLocks noChangeArrowheads="1"/>
          </p:cNvSpPr>
          <p:nvPr/>
        </p:nvSpPr>
        <p:spPr>
          <a:xfrm>
            <a:off x="228599" y="1333500"/>
            <a:ext cx="11799291"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8th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Capcity</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Building</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Webinar</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in Retirement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Benefits</a:t>
            </a: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a:t>
            </a:r>
            <a:r>
              <a:rPr kumimoji="0" lang="es-UY" altLang="en-US" sz="3600" b="1" i="0" u="none" strike="noStrike" kern="0" cap="none" spc="0" normalizeH="0" baseline="0" noProof="0" dirty="0" err="1">
                <a:ln>
                  <a:noFill/>
                </a:ln>
                <a:solidFill>
                  <a:srgbClr val="FFFFFF"/>
                </a:solidFill>
                <a:effectLst/>
                <a:uLnTx/>
                <a:uFillTx/>
                <a:latin typeface="Arial"/>
                <a:ea typeface="+mj-ea"/>
                <a:cs typeface="+mj-cs"/>
              </a:rPr>
              <a:t>Edition</a:t>
            </a:r>
            <a:r>
              <a:rPr kumimoji="0" lang="es-UY" altLang="en-US" sz="3600" b="1" i="0" u="none" strike="noStrike" kern="0" cap="none" spc="0" normalizeH="0" baseline="0" noProof="0" dirty="0">
                <a:ln>
                  <a:noFill/>
                </a:ln>
                <a:solidFill>
                  <a:srgbClr val="FFFFFF"/>
                </a:solidFill>
                <a:effectLst/>
                <a:uLnTx/>
                <a:uFillTx/>
                <a:latin typeface="Arial"/>
                <a:ea typeface="+mj-ea"/>
                <a:cs typeface="+mj-cs"/>
              </a:rPr>
              <a:t>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Date 15-03-2022</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
        <p:nvSpPr>
          <p:cNvPr id="5" name="TextBox 4">
            <a:extLst>
              <a:ext uri="{FF2B5EF4-FFF2-40B4-BE49-F238E27FC236}">
                <a16:creationId xmlns:a16="http://schemas.microsoft.com/office/drawing/2014/main" id="{36A73873-727D-4BD8-81CD-E77B30962568}"/>
              </a:ext>
            </a:extLst>
          </p:cNvPr>
          <p:cNvSpPr txBox="1"/>
          <p:nvPr/>
        </p:nvSpPr>
        <p:spPr>
          <a:xfrm>
            <a:off x="228599" y="3610670"/>
            <a:ext cx="93726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Nova" panose="020B0504020202020204" pitchFamily="34" charset="0"/>
                <a:ea typeface="+mn-ea"/>
                <a:cs typeface="+mn-cs"/>
              </a:rPr>
              <a:t>Quick Overview of GN29 v2.0</a:t>
            </a:r>
          </a:p>
        </p:txBody>
      </p:sp>
    </p:spTree>
    <p:extLst>
      <p:ext uri="{BB962C8B-B14F-4D97-AF65-F5344CB8AC3E}">
        <p14:creationId xmlns:p14="http://schemas.microsoft.com/office/powerpoint/2010/main" val="2430438564"/>
      </p:ext>
    </p:extLst>
  </p:cSld>
  <p:clrMapOvr>
    <a:masterClrMapping/>
  </p:clrMapOvr>
</p:sld>
</file>

<file path=ppt/theme/theme1.xml><?xml version="1.0" encoding="utf-8"?>
<a:theme xmlns:a="http://schemas.openxmlformats.org/drawingml/2006/main" name="2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4997</TotalTime>
  <Words>3526</Words>
  <Application>Microsoft Office PowerPoint</Application>
  <PresentationFormat>Widescreen</PresentationFormat>
  <Paragraphs>704</Paragraphs>
  <Slides>41</Slides>
  <Notes>35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41</vt:i4>
      </vt:variant>
    </vt:vector>
  </HeadingPairs>
  <TitlesOfParts>
    <vt:vector size="54" baseType="lpstr">
      <vt:lpstr>Arial</vt:lpstr>
      <vt:lpstr>Arial </vt:lpstr>
      <vt:lpstr>Arial Nova</vt:lpstr>
      <vt:lpstr>Bahamas</vt:lpstr>
      <vt:lpstr>Calibri</vt:lpstr>
      <vt:lpstr>Garamond</vt:lpstr>
      <vt:lpstr>Symbol</vt:lpstr>
      <vt:lpstr>Times New Roman</vt:lpstr>
      <vt:lpstr>Wingdings</vt:lpstr>
      <vt:lpstr>2_LifeConvBirm02</vt:lpstr>
      <vt:lpstr>LifeConvBirm02</vt:lpstr>
      <vt:lpstr>3_LifeConvBirm02</vt:lpstr>
      <vt:lpstr>4_LifeConvBirm02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Chitra Jayasimha</cp:lastModifiedBy>
  <cp:revision>298</cp:revision>
  <dcterms:created xsi:type="dcterms:W3CDTF">2011-07-20T12:11:57Z</dcterms:created>
  <dcterms:modified xsi:type="dcterms:W3CDTF">2022-03-15T09:54:29Z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2022-03-11T14:24:37Z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645989ca-196d-42a6-b329-202eeed0a22d</vt:lpwstr>
  </property>
  <property fmtid="{D5CDD505-2E9C-101B-9397-08002B2CF9AE}" pid="8" name="MSIP_Label_38f1469a-2c2a-4aee-b92b-090d4c5468ff_ContentBits">
    <vt:lpwstr>0</vt:lpwstr>
  </property>
  <property fmtid="{D5CDD505-2E9C-101B-9397-08002B2CF9AE}" pid="9" name="MPR_PEERREVIEW">
    <vt:lpwstr>Peer Review Identifier</vt:lpwstr>
  </property>
</Properties>
</file>