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1" r:id="rId2"/>
    <p:sldMasterId id="2147483696" r:id="rId3"/>
    <p:sldMasterId id="2147483704" r:id="rId4"/>
  </p:sldMasterIdLst>
  <p:notesMasterIdLst>
    <p:notesMasterId r:id="rId27"/>
  </p:notesMasterIdLst>
  <p:handoutMasterIdLst>
    <p:handoutMasterId r:id="rId28"/>
  </p:handoutMasterIdLst>
  <p:sldIdLst>
    <p:sldId id="275" r:id="rId5"/>
    <p:sldId id="276" r:id="rId6"/>
    <p:sldId id="287" r:id="rId7"/>
    <p:sldId id="327" r:id="rId8"/>
    <p:sldId id="281" r:id="rId9"/>
    <p:sldId id="282" r:id="rId10"/>
    <p:sldId id="261" r:id="rId11"/>
    <p:sldId id="272" r:id="rId12"/>
    <p:sldId id="273" r:id="rId13"/>
    <p:sldId id="284" r:id="rId14"/>
    <p:sldId id="274" r:id="rId15"/>
    <p:sldId id="289" r:id="rId16"/>
    <p:sldId id="285" r:id="rId17"/>
    <p:sldId id="286" r:id="rId18"/>
    <p:sldId id="328" r:id="rId19"/>
    <p:sldId id="290" r:id="rId20"/>
    <p:sldId id="291" r:id="rId21"/>
    <p:sldId id="292" r:id="rId22"/>
    <p:sldId id="293" r:id="rId23"/>
    <p:sldId id="294" r:id="rId24"/>
    <p:sldId id="295" r:id="rId25"/>
    <p:sldId id="296"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00" y="7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55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16-03-2022</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16-03-2022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6963E7AC-6455-4A0F-B654-220C7D7B7B8D}" type="slidenum">
              <a:rPr lang="en-US" smtClean="0">
                <a:solidFill>
                  <a:prstClr val="black"/>
                </a:solidFill>
              </a:rPr>
              <a:pPr>
                <a:defRPr/>
              </a:pPr>
              <a:t>2</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1</a:t>
            </a:r>
          </a:p>
        </p:txBody>
      </p:sp>
    </p:spTree>
    <p:extLst>
      <p:ext uri="{BB962C8B-B14F-4D97-AF65-F5344CB8AC3E}">
        <p14:creationId xmlns:p14="http://schemas.microsoft.com/office/powerpoint/2010/main" val="1500383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746125"/>
            <a:ext cx="6624637" cy="372745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170308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746125"/>
            <a:ext cx="6624637" cy="372745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105924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746125"/>
            <a:ext cx="6624637" cy="372745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486848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746125"/>
            <a:ext cx="6624637" cy="372745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749054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67296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767894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9452871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266867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4105924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486848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71BDA5-38A5-44D0-9EC4-49E222D96759}" type="slidenum">
              <a:rPr kumimoji="0" lang="en-IN"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IN"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3649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6963E7AC-6455-4A0F-B654-220C7D7B7B8D}" type="slidenum">
              <a:rPr lang="en-US" smtClean="0">
                <a:solidFill>
                  <a:prstClr val="black"/>
                </a:solidFill>
              </a:rPr>
              <a:pPr>
                <a:defRPr/>
              </a:pPr>
              <a:t>4</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1</a:t>
            </a:r>
          </a:p>
        </p:txBody>
      </p:sp>
    </p:spTree>
    <p:extLst>
      <p:ext uri="{BB962C8B-B14F-4D97-AF65-F5344CB8AC3E}">
        <p14:creationId xmlns:p14="http://schemas.microsoft.com/office/powerpoint/2010/main" val="260775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6963E7AC-6455-4A0F-B654-220C7D7B7B8D}" type="slidenum">
              <a:rPr lang="en-US" smtClean="0">
                <a:solidFill>
                  <a:prstClr val="black"/>
                </a:solidFill>
              </a:rPr>
              <a:pPr>
                <a:defRPr/>
              </a:pPr>
              <a:t>5</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1</a:t>
            </a:r>
          </a:p>
        </p:txBody>
      </p:sp>
    </p:spTree>
    <p:extLst>
      <p:ext uri="{BB962C8B-B14F-4D97-AF65-F5344CB8AC3E}">
        <p14:creationId xmlns:p14="http://schemas.microsoft.com/office/powerpoint/2010/main" val="2077796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a:defRPr/>
            </a:pPr>
            <a:fld id="{6963E7AC-6455-4A0F-B654-220C7D7B7B8D}" type="slidenum">
              <a:rPr lang="en-US" smtClean="0">
                <a:solidFill>
                  <a:prstClr val="black"/>
                </a:solidFill>
              </a:rPr>
              <a:pPr>
                <a:defRPr/>
              </a:pPr>
              <a:t>6</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1</a:t>
            </a:r>
          </a:p>
        </p:txBody>
      </p:sp>
    </p:spTree>
    <p:extLst>
      <p:ext uri="{BB962C8B-B14F-4D97-AF65-F5344CB8AC3E}">
        <p14:creationId xmlns:p14="http://schemas.microsoft.com/office/powerpoint/2010/main" val="2073022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746125"/>
            <a:ext cx="6624637" cy="372745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67296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746125"/>
            <a:ext cx="6624637" cy="372745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767894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746125"/>
            <a:ext cx="6624637" cy="372745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945287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263" y="746125"/>
            <a:ext cx="6624637" cy="372745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266867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673005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410404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a:solidFill>
                    <a:srgbClr val="1F497D"/>
                  </a:solidFill>
                  <a:latin typeface="Bahamas" pitchFamily="34" charset="0"/>
                  <a:cs typeface="Times New Roman" pitchFamily="18" charset="0"/>
                </a:rPr>
                <a:t>Institute of Actuaries of India</a:t>
              </a:r>
              <a:endParaRPr lang="en-US" sz="4000" b="1">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68670366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7148572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5110551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405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extLst>
      <p:ext uri="{BB962C8B-B14F-4D97-AF65-F5344CB8AC3E}">
        <p14:creationId xmlns:p14="http://schemas.microsoft.com/office/powerpoint/2010/main" val="360404832"/>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extLst>
      <p:ext uri="{BB962C8B-B14F-4D97-AF65-F5344CB8AC3E}">
        <p14:creationId xmlns:p14="http://schemas.microsoft.com/office/powerpoint/2010/main" val="192741309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extLst>
      <p:ext uri="{BB962C8B-B14F-4D97-AF65-F5344CB8AC3E}">
        <p14:creationId xmlns:p14="http://schemas.microsoft.com/office/powerpoint/2010/main" val="416454725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198266098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extLst>
      <p:ext uri="{BB962C8B-B14F-4D97-AF65-F5344CB8AC3E}">
        <p14:creationId xmlns:p14="http://schemas.microsoft.com/office/powerpoint/2010/main" val="108066671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9395451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extLst>
      <p:ext uri="{BB962C8B-B14F-4D97-AF65-F5344CB8AC3E}">
        <p14:creationId xmlns:p14="http://schemas.microsoft.com/office/powerpoint/2010/main" val="189082562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7545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46166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2154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16-03-2022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427480">
              <a:lnSpc>
                <a:spcPts val="1625"/>
              </a:lnSpc>
            </a:pPr>
            <a:fld id="{81D60167-4931-47E6-BA6A-407CBD079E47}" type="slidenum">
              <a:rPr lang="en-IN" spc="-5" smtClean="0">
                <a:solidFill>
                  <a:prstClr val="black"/>
                </a:solidFill>
              </a:rPr>
              <a:pPr marL="1427480">
                <a:lnSpc>
                  <a:spcPts val="1625"/>
                </a:lnSpc>
              </a:pPr>
              <a:t>‹#›</a:t>
            </a:fld>
            <a:endParaRPr lang="en-IN" spc="-5">
              <a:solidFill>
                <a:prstClr val="black"/>
              </a:solidFill>
            </a:endParaRPr>
          </a:p>
          <a:p>
            <a:pPr marL="12700">
              <a:spcBef>
                <a:spcPts val="290"/>
              </a:spcBef>
            </a:pPr>
            <a:r>
              <a:rPr lang="en-IN" sz="1800" spc="-15">
                <a:solidFill>
                  <a:prstClr val="black"/>
                </a:solidFill>
              </a:rPr>
              <a:t>www.actuariesindia.org</a:t>
            </a:r>
            <a:endParaRPr lang="en-IN" sz="1800">
              <a:solidFill>
                <a:prstClr val="black"/>
              </a:solidFill>
            </a:endParaRPr>
          </a:p>
        </p:txBody>
      </p:sp>
    </p:spTree>
    <p:extLst>
      <p:ext uri="{BB962C8B-B14F-4D97-AF65-F5344CB8AC3E}">
        <p14:creationId xmlns:p14="http://schemas.microsoft.com/office/powerpoint/2010/main" val="12780504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chemeClr val="bg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14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16-03-2022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427480">
              <a:lnSpc>
                <a:spcPts val="1625"/>
              </a:lnSpc>
            </a:pPr>
            <a:fld id="{81D60167-4931-47E6-BA6A-407CBD079E47}" type="slidenum">
              <a:rPr lang="en-IN" spc="-5" smtClean="0">
                <a:solidFill>
                  <a:prstClr val="black"/>
                </a:solidFill>
              </a:rPr>
              <a:pPr marL="1427480">
                <a:lnSpc>
                  <a:spcPts val="1625"/>
                </a:lnSpc>
              </a:pPr>
              <a:t>‹#›</a:t>
            </a:fld>
            <a:endParaRPr lang="en-IN" spc="-5">
              <a:solidFill>
                <a:prstClr val="black"/>
              </a:solidFill>
            </a:endParaRPr>
          </a:p>
          <a:p>
            <a:pPr marL="12700">
              <a:spcBef>
                <a:spcPts val="290"/>
              </a:spcBef>
            </a:pPr>
            <a:r>
              <a:rPr lang="en-IN" sz="1800" spc="-15">
                <a:solidFill>
                  <a:prstClr val="black"/>
                </a:solidFill>
              </a:rPr>
              <a:t>www.actuariesindia.org</a:t>
            </a:r>
            <a:endParaRPr lang="en-IN" sz="1800">
              <a:solidFill>
                <a:prstClr val="black"/>
              </a:solidFill>
            </a:endParaRPr>
          </a:p>
        </p:txBody>
      </p:sp>
    </p:spTree>
    <p:extLst>
      <p:ext uri="{BB962C8B-B14F-4D97-AF65-F5344CB8AC3E}">
        <p14:creationId xmlns:p14="http://schemas.microsoft.com/office/powerpoint/2010/main" val="1668809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chemeClr val="bg1"/>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2154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154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16-03-2022</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427480">
              <a:lnSpc>
                <a:spcPts val="1625"/>
              </a:lnSpc>
            </a:pPr>
            <a:fld id="{81D60167-4931-47E6-BA6A-407CBD079E47}" type="slidenum">
              <a:rPr lang="en-IN" spc="-5" smtClean="0">
                <a:solidFill>
                  <a:prstClr val="black"/>
                </a:solidFill>
              </a:rPr>
              <a:pPr marL="1427480">
                <a:lnSpc>
                  <a:spcPts val="1625"/>
                </a:lnSpc>
              </a:pPr>
              <a:t>‹#›</a:t>
            </a:fld>
            <a:endParaRPr lang="en-IN" spc="-5">
              <a:solidFill>
                <a:prstClr val="black"/>
              </a:solidFill>
            </a:endParaRPr>
          </a:p>
          <a:p>
            <a:pPr marL="12700">
              <a:spcBef>
                <a:spcPts val="290"/>
              </a:spcBef>
            </a:pPr>
            <a:r>
              <a:rPr lang="en-IN" sz="1800" spc="-15">
                <a:solidFill>
                  <a:prstClr val="black"/>
                </a:solidFill>
              </a:rPr>
              <a:t>www.actuariesindia.org</a:t>
            </a:r>
            <a:endParaRPr lang="en-IN" sz="1800">
              <a:solidFill>
                <a:prstClr val="black"/>
              </a:solidFill>
            </a:endParaRPr>
          </a:p>
        </p:txBody>
      </p:sp>
    </p:spTree>
    <p:extLst>
      <p:ext uri="{BB962C8B-B14F-4D97-AF65-F5344CB8AC3E}">
        <p14:creationId xmlns:p14="http://schemas.microsoft.com/office/powerpoint/2010/main" val="22570667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chemeClr val="bg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16-03-2022</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427480">
              <a:lnSpc>
                <a:spcPts val="1625"/>
              </a:lnSpc>
            </a:pPr>
            <a:fld id="{81D60167-4931-47E6-BA6A-407CBD079E47}" type="slidenum">
              <a:rPr lang="en-IN" spc="-5" smtClean="0">
                <a:solidFill>
                  <a:prstClr val="black"/>
                </a:solidFill>
              </a:rPr>
              <a:pPr marL="1427480">
                <a:lnSpc>
                  <a:spcPts val="1625"/>
                </a:lnSpc>
              </a:pPr>
              <a:t>‹#›</a:t>
            </a:fld>
            <a:endParaRPr lang="en-IN" spc="-5">
              <a:solidFill>
                <a:prstClr val="black"/>
              </a:solidFill>
            </a:endParaRPr>
          </a:p>
          <a:p>
            <a:pPr marL="12700">
              <a:spcBef>
                <a:spcPts val="290"/>
              </a:spcBef>
            </a:pPr>
            <a:r>
              <a:rPr lang="en-IN" sz="1800" spc="-15">
                <a:solidFill>
                  <a:prstClr val="black"/>
                </a:solidFill>
              </a:rPr>
              <a:t>www.actuariesindia.org</a:t>
            </a:r>
            <a:endParaRPr lang="en-IN" sz="1800">
              <a:solidFill>
                <a:prstClr val="black"/>
              </a:solidFill>
            </a:endParaRPr>
          </a:p>
        </p:txBody>
      </p:sp>
    </p:spTree>
    <p:extLst>
      <p:ext uri="{BB962C8B-B14F-4D97-AF65-F5344CB8AC3E}">
        <p14:creationId xmlns:p14="http://schemas.microsoft.com/office/powerpoint/2010/main" val="1113538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16-03-2022</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427480">
              <a:lnSpc>
                <a:spcPts val="1625"/>
              </a:lnSpc>
            </a:pPr>
            <a:fld id="{81D60167-4931-47E6-BA6A-407CBD079E47}" type="slidenum">
              <a:rPr lang="en-IN" spc="-5" smtClean="0">
                <a:solidFill>
                  <a:prstClr val="black"/>
                </a:solidFill>
              </a:rPr>
              <a:pPr marL="1427480">
                <a:lnSpc>
                  <a:spcPts val="1625"/>
                </a:lnSpc>
              </a:pPr>
              <a:t>‹#›</a:t>
            </a:fld>
            <a:endParaRPr lang="en-IN" spc="-5">
              <a:solidFill>
                <a:prstClr val="black"/>
              </a:solidFill>
            </a:endParaRPr>
          </a:p>
          <a:p>
            <a:pPr marL="12700">
              <a:spcBef>
                <a:spcPts val="290"/>
              </a:spcBef>
            </a:pPr>
            <a:r>
              <a:rPr lang="en-IN" sz="1800" spc="-15">
                <a:solidFill>
                  <a:prstClr val="black"/>
                </a:solidFill>
              </a:rPr>
              <a:t>www.actuariesindia.org</a:t>
            </a:r>
            <a:endParaRPr lang="en-IN" sz="1800">
              <a:solidFill>
                <a:prstClr val="black"/>
              </a:solidFill>
            </a:endParaRPr>
          </a:p>
        </p:txBody>
      </p:sp>
    </p:spTree>
    <p:extLst>
      <p:ext uri="{BB962C8B-B14F-4D97-AF65-F5344CB8AC3E}">
        <p14:creationId xmlns:p14="http://schemas.microsoft.com/office/powerpoint/2010/main" val="6406487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29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2604566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solidFill>
                  <a:srgbClr val="000000"/>
                </a:solidFill>
              </a:rPr>
              <a:pPr>
                <a:defRPr/>
              </a:pPr>
              <a:t>‹#›</a:t>
            </a:fld>
            <a:endParaRPr lang="en-GB">
              <a:solidFill>
                <a:srgbClr val="000000"/>
              </a:solidFill>
            </a:endParaRPr>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4000" b="1">
                  <a:solidFill>
                    <a:srgbClr val="1F497D"/>
                  </a:solidFill>
                  <a:latin typeface="Bahamas" pitchFamily="34" charset="0"/>
                  <a:cs typeface="Times New Roman" pitchFamily="18" charset="0"/>
                </a:rPr>
                <a:t>Institute of Actuaries of India</a:t>
              </a:r>
              <a:endParaRPr lang="en-US" sz="4000" b="1">
                <a:solidFill>
                  <a:srgbClr val="000000"/>
                </a:solidFill>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r>
              <a:rPr lang="en-US" sz="4800" b="1">
                <a:solidFill>
                  <a:srgbClr val="000000"/>
                </a:solidFill>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r>
              <a:rPr lang="en-US" sz="4800" b="1">
                <a:solidFill>
                  <a:srgbClr val="000000"/>
                </a:solidFill>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348104467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184800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4330026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0163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2701600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0753311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689637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3479352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extLst>
      <p:ext uri="{BB962C8B-B14F-4D97-AF65-F5344CB8AC3E}">
        <p14:creationId xmlns:p14="http://schemas.microsoft.com/office/powerpoint/2010/main" val="23380455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2192000" cy="6858000"/>
          </a:xfrm>
          <a:prstGeom prst="rect">
            <a:avLst/>
          </a:prstGeom>
          <a:blipFill>
            <a:blip r:embed="rId8" cstate="print"/>
            <a:stretch>
              <a:fillRect/>
            </a:stretch>
          </a:blipFill>
        </p:spPr>
        <p:txBody>
          <a:bodyPr wrap="square" lIns="0" tIns="0" rIns="0" bIns="0" rtlCol="0"/>
          <a:lstStyle/>
          <a:p>
            <a:endParaRPr sz="1800">
              <a:solidFill>
                <a:prstClr val="black"/>
              </a:solidFill>
            </a:endParaRPr>
          </a:p>
        </p:txBody>
      </p:sp>
      <p:sp>
        <p:nvSpPr>
          <p:cNvPr id="2" name="Holder 2"/>
          <p:cNvSpPr>
            <a:spLocks noGrp="1"/>
          </p:cNvSpPr>
          <p:nvPr>
            <p:ph type="title"/>
          </p:nvPr>
        </p:nvSpPr>
        <p:spPr>
          <a:xfrm>
            <a:off x="1333534" y="596773"/>
            <a:ext cx="9524932" cy="461665"/>
          </a:xfrm>
          <a:prstGeom prst="rect">
            <a:avLst/>
          </a:prstGeom>
        </p:spPr>
        <p:txBody>
          <a:bodyPr wrap="square" lIns="0" tIns="0" rIns="0" bIns="0">
            <a:spAutoFit/>
          </a:bodyPr>
          <a:lstStyle>
            <a:lvl1pPr>
              <a:defRPr sz="3000" b="1" i="0">
                <a:solidFill>
                  <a:schemeClr val="bg1"/>
                </a:solidFill>
                <a:latin typeface="Times New Roman"/>
                <a:cs typeface="Times New Roman"/>
              </a:defRPr>
            </a:lvl1pPr>
          </a:lstStyle>
          <a:p>
            <a:endParaRPr/>
          </a:p>
        </p:txBody>
      </p:sp>
      <p:sp>
        <p:nvSpPr>
          <p:cNvPr id="3" name="Holder 3"/>
          <p:cNvSpPr>
            <a:spLocks noGrp="1"/>
          </p:cNvSpPr>
          <p:nvPr>
            <p:ph type="body" idx="1"/>
          </p:nvPr>
        </p:nvSpPr>
        <p:spPr>
          <a:xfrm>
            <a:off x="265005" y="2213102"/>
            <a:ext cx="11661987" cy="215444"/>
          </a:xfrm>
          <a:prstGeom prst="rect">
            <a:avLst/>
          </a:prstGeom>
        </p:spPr>
        <p:txBody>
          <a:bodyPr wrap="square" lIns="0" tIns="0" rIns="0" bIns="0">
            <a:spAutoFit/>
          </a:bodyPr>
          <a:lstStyle>
            <a:lvl1pPr>
              <a:defRPr sz="14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16-03-2022</a:t>
            </a:fld>
            <a:endParaRPr lang="en-US">
              <a:solidFill>
                <a:prstClr val="black">
                  <a:tint val="75000"/>
                </a:prstClr>
              </a:solidFill>
            </a:endParaRPr>
          </a:p>
        </p:txBody>
      </p:sp>
      <p:sp>
        <p:nvSpPr>
          <p:cNvPr id="6" name="Holder 6"/>
          <p:cNvSpPr>
            <a:spLocks noGrp="1"/>
          </p:cNvSpPr>
          <p:nvPr>
            <p:ph type="sldNum" sz="quarter" idx="7"/>
          </p:nvPr>
        </p:nvSpPr>
        <p:spPr>
          <a:xfrm>
            <a:off x="9138074" y="6297045"/>
            <a:ext cx="2912533" cy="534670"/>
          </a:xfrm>
          <a:prstGeom prst="rect">
            <a:avLst/>
          </a:prstGeom>
        </p:spPr>
        <p:txBody>
          <a:bodyPr wrap="square" lIns="0" tIns="0" rIns="0" bIns="0">
            <a:spAutoFit/>
          </a:bodyPr>
          <a:lstStyle>
            <a:lvl1pPr>
              <a:defRPr sz="1400" b="0" i="0">
                <a:solidFill>
                  <a:schemeClr val="tx1"/>
                </a:solidFill>
                <a:latin typeface="Times New Roman"/>
                <a:cs typeface="Times New Roman"/>
              </a:defRPr>
            </a:lvl1pPr>
          </a:lstStyle>
          <a:p>
            <a:pPr marL="1427480">
              <a:lnSpc>
                <a:spcPts val="1625"/>
              </a:lnSpc>
            </a:pPr>
            <a:fld id="{81D60167-4931-47E6-BA6A-407CBD079E47}" type="slidenum">
              <a:rPr lang="en-IN" spc="-5" smtClean="0">
                <a:solidFill>
                  <a:prstClr val="black"/>
                </a:solidFill>
              </a:rPr>
              <a:pPr marL="1427480">
                <a:lnSpc>
                  <a:spcPts val="1625"/>
                </a:lnSpc>
              </a:pPr>
              <a:t>‹#›</a:t>
            </a:fld>
            <a:endParaRPr lang="en-IN" spc="-5">
              <a:solidFill>
                <a:prstClr val="black"/>
              </a:solidFill>
            </a:endParaRPr>
          </a:p>
          <a:p>
            <a:pPr marL="12700">
              <a:spcBef>
                <a:spcPts val="290"/>
              </a:spcBef>
            </a:pPr>
            <a:r>
              <a:rPr lang="en-IN" sz="1800" spc="-15">
                <a:solidFill>
                  <a:prstClr val="black"/>
                </a:solidFill>
              </a:rPr>
              <a:t>www.actuariesindia.org</a:t>
            </a:r>
            <a:endParaRPr lang="en-IN" sz="1800">
              <a:solidFill>
                <a:prstClr val="black"/>
              </a:solidFill>
            </a:endParaRPr>
          </a:p>
        </p:txBody>
      </p:sp>
    </p:spTree>
    <p:extLst>
      <p:ext uri="{BB962C8B-B14F-4D97-AF65-F5344CB8AC3E}">
        <p14:creationId xmlns:p14="http://schemas.microsoft.com/office/powerpoint/2010/main" val="375855454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3.xml"/><Relationship Id="rId5" Type="http://schemas.openxmlformats.org/officeDocument/2006/relationships/hyperlink" Target="http://www.actuariesindia.org/" TargetMode="Externa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1.xml"/><Relationship Id="rId5" Type="http://schemas.openxmlformats.org/officeDocument/2006/relationships/image" Target="../media/image7.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5600" y="3503068"/>
            <a:ext cx="1588491" cy="1600200"/>
          </a:xfrm>
          <a:prstGeom prst="rect">
            <a:avLst/>
          </a:prstGeom>
        </p:spPr>
      </p:pic>
      <p:sp>
        <p:nvSpPr>
          <p:cNvPr id="4" name="Rectangle 150"/>
          <p:cNvSpPr txBox="1">
            <a:spLocks noChangeArrowheads="1"/>
          </p:cNvSpPr>
          <p:nvPr/>
        </p:nvSpPr>
        <p:spPr>
          <a:xfrm>
            <a:off x="-134940" y="4236493"/>
            <a:ext cx="11430000" cy="1411832"/>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sz="2800" b="1" dirty="0">
                <a:solidFill>
                  <a:srgbClr val="000000"/>
                </a:solidFill>
              </a:rPr>
              <a:t> </a:t>
            </a:r>
            <a:r>
              <a:rPr lang="en-IN" sz="2800" b="1" dirty="0"/>
              <a:t>Defined Benefit Post Retirement Pension </a:t>
            </a:r>
            <a:r>
              <a:rPr lang="en-IN" sz="2800" dirty="0"/>
              <a:t>	</a:t>
            </a:r>
          </a:p>
          <a:p>
            <a:r>
              <a:rPr lang="en-US" sz="2800" b="1" dirty="0">
                <a:solidFill>
                  <a:srgbClr val="000000"/>
                </a:solidFill>
              </a:rPr>
              <a:t> </a:t>
            </a:r>
          </a:p>
          <a:p>
            <a:endParaRPr lang="en-US" sz="3200" b="1" dirty="0">
              <a:solidFill>
                <a:srgbClr val="000000"/>
              </a:solidFill>
            </a:endParaRPr>
          </a:p>
          <a:p>
            <a:r>
              <a:rPr lang="en-US" sz="2400" b="1" dirty="0">
                <a:solidFill>
                  <a:srgbClr val="000000"/>
                </a:solidFill>
              </a:rPr>
              <a:t>           </a:t>
            </a:r>
            <a:endParaRPr lang="es-ES" altLang="en-US" sz="2400" b="1" kern="0" dirty="0">
              <a:solidFill>
                <a:srgbClr val="000000"/>
              </a:solidFill>
            </a:endParaRPr>
          </a:p>
        </p:txBody>
      </p:sp>
      <p:sp>
        <p:nvSpPr>
          <p:cNvPr id="5" name="Rectangle 168"/>
          <p:cNvSpPr>
            <a:spLocks noChangeArrowheads="1"/>
          </p:cNvSpPr>
          <p:nvPr/>
        </p:nvSpPr>
        <p:spPr bwMode="auto">
          <a:xfrm>
            <a:off x="304800" y="4267200"/>
            <a:ext cx="98298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endParaRPr lang="en-US" altLang="en-US" sz="1800" b="1">
              <a:solidFill>
                <a:srgbClr val="000000"/>
              </a:solidFill>
            </a:endParaRPr>
          </a:p>
          <a:p>
            <a:pPr algn="l"/>
            <a:r>
              <a:rPr lang="en-US" altLang="en-US" sz="1800" b="1">
                <a:solidFill>
                  <a:srgbClr val="000000"/>
                </a:solidFill>
              </a:rPr>
              <a:t> </a:t>
            </a:r>
            <a:br>
              <a:rPr lang="en-US" altLang="en-US" sz="1800" b="1">
                <a:solidFill>
                  <a:srgbClr val="000000"/>
                </a:solidFill>
              </a:rPr>
            </a:br>
            <a:endParaRPr lang="es-ES" altLang="en-US" sz="1800" b="1">
              <a:solidFill>
                <a:srgbClr val="000000"/>
              </a:solidFill>
            </a:endParaRPr>
          </a:p>
        </p:txBody>
      </p:sp>
      <p:sp>
        <p:nvSpPr>
          <p:cNvPr id="6" name="Rectangle 150"/>
          <p:cNvSpPr txBox="1">
            <a:spLocks noChangeArrowheads="1"/>
          </p:cNvSpPr>
          <p:nvPr/>
        </p:nvSpPr>
        <p:spPr>
          <a:xfrm>
            <a:off x="304800" y="1219200"/>
            <a:ext cx="112014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s-UY" altLang="en-US" sz="2800" b="1" kern="0" dirty="0">
                <a:solidFill>
                  <a:srgbClr val="FFFFFF"/>
                </a:solidFill>
              </a:rPr>
              <a:t> </a:t>
            </a:r>
            <a:r>
              <a:rPr kumimoji="0" lang="es-UY" altLang="en-US" sz="2400" b="1" i="0" u="none" strike="noStrike" kern="0" cap="none" spc="0" normalizeH="0" baseline="0" noProof="0" dirty="0">
                <a:ln>
                  <a:noFill/>
                </a:ln>
                <a:solidFill>
                  <a:srgbClr val="FFFFFF"/>
                </a:solidFill>
                <a:effectLst/>
                <a:uLnTx/>
                <a:uFillTx/>
                <a:latin typeface="Arial"/>
                <a:ea typeface="+mj-ea"/>
                <a:cs typeface="+mj-cs"/>
              </a:rPr>
              <a:t>8th </a:t>
            </a:r>
            <a:r>
              <a:rPr kumimoji="0" lang="es-UY" altLang="en-US" sz="2400" b="1" i="0" u="none" strike="noStrike" kern="0" cap="none" spc="0" normalizeH="0" baseline="0" noProof="0" dirty="0" err="1">
                <a:ln>
                  <a:noFill/>
                </a:ln>
                <a:solidFill>
                  <a:srgbClr val="FFFFFF"/>
                </a:solidFill>
                <a:effectLst/>
                <a:uLnTx/>
                <a:uFillTx/>
                <a:latin typeface="Arial"/>
                <a:ea typeface="+mj-ea"/>
                <a:cs typeface="+mj-cs"/>
              </a:rPr>
              <a:t>Capacity</a:t>
            </a:r>
            <a:r>
              <a:rPr kumimoji="0" lang="es-UY" altLang="en-US" sz="2400" b="1" i="0" u="none" strike="noStrike" kern="0" cap="none" spc="0" normalizeH="0" baseline="0" noProof="0" dirty="0">
                <a:ln>
                  <a:noFill/>
                </a:ln>
                <a:solidFill>
                  <a:srgbClr val="FFFFFF"/>
                </a:solidFill>
                <a:effectLst/>
                <a:uLnTx/>
                <a:uFillTx/>
                <a:latin typeface="Arial"/>
                <a:ea typeface="+mj-ea"/>
                <a:cs typeface="+mj-cs"/>
              </a:rPr>
              <a:t> </a:t>
            </a:r>
            <a:r>
              <a:rPr kumimoji="0" lang="es-UY" altLang="en-US" sz="2400" b="1" i="0" u="none" strike="noStrike" kern="0" cap="none" spc="0" normalizeH="0" baseline="0" noProof="0" dirty="0" err="1">
                <a:ln>
                  <a:noFill/>
                </a:ln>
                <a:solidFill>
                  <a:srgbClr val="FFFFFF"/>
                </a:solidFill>
                <a:effectLst/>
                <a:uLnTx/>
                <a:uFillTx/>
                <a:latin typeface="Arial"/>
                <a:ea typeface="+mj-ea"/>
                <a:cs typeface="+mj-cs"/>
              </a:rPr>
              <a:t>Building</a:t>
            </a:r>
            <a:r>
              <a:rPr kumimoji="0" lang="es-UY" altLang="en-US" sz="2400" b="1" i="0" u="none" strike="noStrike" kern="0" cap="none" spc="0" normalizeH="0" baseline="0" noProof="0" dirty="0">
                <a:ln>
                  <a:noFill/>
                </a:ln>
                <a:solidFill>
                  <a:srgbClr val="FFFFFF"/>
                </a:solidFill>
                <a:effectLst/>
                <a:uLnTx/>
                <a:uFillTx/>
                <a:latin typeface="Arial"/>
                <a:ea typeface="+mj-ea"/>
                <a:cs typeface="+mj-cs"/>
              </a:rPr>
              <a:t> </a:t>
            </a:r>
            <a:r>
              <a:rPr kumimoji="0" lang="es-UY" altLang="en-US" sz="2400" b="1" i="0" u="none" strike="noStrike" kern="0" cap="none" spc="0" normalizeH="0" baseline="0" noProof="0" dirty="0" err="1">
                <a:ln>
                  <a:noFill/>
                </a:ln>
                <a:solidFill>
                  <a:srgbClr val="FFFFFF"/>
                </a:solidFill>
                <a:effectLst/>
                <a:uLnTx/>
                <a:uFillTx/>
                <a:latin typeface="Arial"/>
                <a:ea typeface="+mj-ea"/>
                <a:cs typeface="+mj-cs"/>
              </a:rPr>
              <a:t>Webinar</a:t>
            </a:r>
            <a:r>
              <a:rPr kumimoji="0" lang="es-UY" altLang="en-US" sz="2400" b="1" i="0" u="none" strike="noStrike" kern="0" cap="none" spc="0" normalizeH="0" baseline="0" noProof="0" dirty="0">
                <a:ln>
                  <a:noFill/>
                </a:ln>
                <a:solidFill>
                  <a:srgbClr val="FFFFFF"/>
                </a:solidFill>
                <a:effectLst/>
                <a:uLnTx/>
                <a:uFillTx/>
                <a:latin typeface="Arial"/>
                <a:ea typeface="+mj-ea"/>
                <a:cs typeface="+mj-cs"/>
              </a:rPr>
              <a:t>  in Retirement </a:t>
            </a:r>
            <a:r>
              <a:rPr kumimoji="0" lang="es-UY" altLang="en-US" sz="2400" b="1" i="0" u="none" strike="noStrike" kern="0" cap="none" spc="0" normalizeH="0" baseline="0" noProof="0" dirty="0" err="1">
                <a:ln>
                  <a:noFill/>
                </a:ln>
                <a:solidFill>
                  <a:srgbClr val="FFFFFF"/>
                </a:solidFill>
                <a:effectLst/>
                <a:uLnTx/>
                <a:uFillTx/>
                <a:latin typeface="Arial"/>
                <a:ea typeface="+mj-ea"/>
                <a:cs typeface="+mj-cs"/>
              </a:rPr>
              <a:t>Benefits</a:t>
            </a:r>
            <a:endParaRPr kumimoji="0" lang="es-UY" altLang="en-US" sz="2400" b="1" i="0" u="none" strike="noStrike" kern="0" cap="none" spc="0" normalizeH="0" baseline="0" noProof="0" dirty="0">
              <a:ln>
                <a:noFill/>
              </a:ln>
              <a:solidFill>
                <a:srgbClr val="FFFFFF"/>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2400" b="1" i="0" u="none" strike="noStrike" kern="0" cap="none" spc="0" normalizeH="0" baseline="0" noProof="0" dirty="0">
                <a:ln>
                  <a:noFill/>
                </a:ln>
                <a:solidFill>
                  <a:srgbClr val="FFFFFF"/>
                </a:solidFill>
                <a:effectLst/>
                <a:uLnTx/>
                <a:uFillTx/>
                <a:latin typeface="Arial"/>
                <a:ea typeface="+mj-ea"/>
                <a:cs typeface="+mj-cs"/>
              </a:rPr>
              <a:t>Online </a:t>
            </a:r>
            <a:r>
              <a:rPr kumimoji="0" lang="es-UY" altLang="en-US" sz="2400" b="1" i="0" u="none" strike="noStrike" kern="0" cap="none" spc="0" normalizeH="0" baseline="0" noProof="0" dirty="0" err="1">
                <a:ln>
                  <a:noFill/>
                </a:ln>
                <a:solidFill>
                  <a:srgbClr val="FFFFFF"/>
                </a:solidFill>
                <a:effectLst/>
                <a:uLnTx/>
                <a:uFillTx/>
                <a:latin typeface="Arial"/>
                <a:ea typeface="+mj-ea"/>
                <a:cs typeface="+mj-cs"/>
              </a:rPr>
              <a:t>Edition</a:t>
            </a:r>
            <a:r>
              <a:rPr kumimoji="0" lang="es-UY" altLang="en-US" sz="2400" b="1" i="0" u="none" strike="noStrike" kern="0" cap="none" spc="0" normalizeH="0" baseline="0" noProof="0" dirty="0">
                <a:ln>
                  <a:noFill/>
                </a:ln>
                <a:solidFill>
                  <a:srgbClr val="FFFFFF"/>
                </a:solidFill>
                <a:effectLst/>
                <a:uLnTx/>
                <a:uFillTx/>
                <a:latin typeface="Arial"/>
                <a:ea typeface="+mj-ea"/>
                <a:cs typeface="+mj-cs"/>
              </a:rPr>
              <a:t> 2022</a:t>
            </a:r>
          </a:p>
          <a:p>
            <a:endParaRPr lang="es-UY" altLang="en-US" sz="2400" b="1" kern="0" dirty="0">
              <a:solidFill>
                <a:srgbClr val="FFFFFF"/>
              </a:solidFill>
            </a:endParaRPr>
          </a:p>
          <a:p>
            <a:pPr algn="l"/>
            <a:r>
              <a:rPr lang="en-US" altLang="en-US" sz="2400" b="1" kern="0" dirty="0">
                <a:solidFill>
                  <a:srgbClr val="FFFFFF"/>
                </a:solidFill>
              </a:rPr>
              <a:t>Module 2</a:t>
            </a:r>
            <a:endParaRPr lang="en-IN" altLang="en-US" sz="2400" b="1" kern="0" dirty="0">
              <a:solidFill>
                <a:srgbClr val="FFFFFF"/>
              </a:solidFill>
            </a:endParaRPr>
          </a:p>
          <a:p>
            <a:pPr algn="l"/>
            <a:r>
              <a:rPr lang="es-UY" altLang="en-US" sz="2400" b="1" kern="0" dirty="0">
                <a:solidFill>
                  <a:srgbClr val="FFFFFF"/>
                </a:solidFill>
              </a:rPr>
              <a:t>Date :  </a:t>
            </a:r>
            <a:r>
              <a:rPr lang="en-US" altLang="en-US" sz="2400" b="1" kern="0" dirty="0">
                <a:solidFill>
                  <a:srgbClr val="FFFFFF"/>
                </a:solidFill>
              </a:rPr>
              <a:t>16</a:t>
            </a:r>
            <a:r>
              <a:rPr lang="en-US" altLang="en-US" sz="2400" b="1" kern="0" baseline="30000" dirty="0">
                <a:solidFill>
                  <a:srgbClr val="FFFFFF"/>
                </a:solidFill>
              </a:rPr>
              <a:t>th</a:t>
            </a:r>
            <a:r>
              <a:rPr lang="en-US" altLang="en-US" sz="2400" b="1" kern="0" dirty="0">
                <a:solidFill>
                  <a:srgbClr val="FFFFFF"/>
                </a:solidFill>
              </a:rPr>
              <a:t> March 2022</a:t>
            </a:r>
            <a:endParaRPr lang="es-UY" altLang="en-US" sz="2400" b="1" kern="0" dirty="0">
              <a:solidFill>
                <a:srgbClr val="FFFFFF"/>
              </a:solidFill>
            </a:endParaRPr>
          </a:p>
          <a:p>
            <a:pPr algn="l"/>
            <a:r>
              <a:rPr lang="es-UY" altLang="en-US" sz="2400" b="1" kern="0" dirty="0">
                <a:solidFill>
                  <a:srgbClr val="FFFFFF"/>
                </a:solidFill>
              </a:rPr>
              <a:t>Time: 1600 – 1800 </a:t>
            </a:r>
            <a:r>
              <a:rPr lang="es-UY" altLang="en-US" sz="2400" b="1" kern="0" dirty="0" err="1">
                <a:solidFill>
                  <a:srgbClr val="FFFFFF"/>
                </a:solidFill>
              </a:rPr>
              <a:t>hrs</a:t>
            </a:r>
            <a:endParaRPr lang="es-ES" altLang="en-US" sz="2400" b="1" kern="0" dirty="0">
              <a:solidFill>
                <a:srgbClr val="FFFFFF"/>
              </a:solidFill>
            </a:endParaRPr>
          </a:p>
        </p:txBody>
      </p:sp>
    </p:spTree>
    <p:extLst>
      <p:ext uri="{BB962C8B-B14F-4D97-AF65-F5344CB8AC3E}">
        <p14:creationId xmlns:p14="http://schemas.microsoft.com/office/powerpoint/2010/main" val="3777543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89916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Computation of Pension    </a:t>
            </a:r>
            <a:r>
              <a:rPr kumimoji="0" lang="en-US" altLang="en-US" sz="3200" b="0" i="0" u="none" strike="noStrike" kern="0" cap="none" spc="0" normalizeH="0" baseline="0" noProof="0" dirty="0" err="1">
                <a:ln>
                  <a:noFill/>
                </a:ln>
                <a:solidFill>
                  <a:srgbClr val="000000"/>
                </a:solidFill>
                <a:effectLst/>
                <a:uLnTx/>
                <a:uFillTx/>
                <a:latin typeface="Calibri" panose="020F0502020204030204" pitchFamily="34" charset="0"/>
                <a:ea typeface="+mj-ea"/>
                <a:cs typeface="Calibri" panose="020F0502020204030204" pitchFamily="34" charset="0"/>
              </a:rPr>
              <a:t>Contd</a:t>
            </a: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2" name="TextBox 21">
            <a:extLst>
              <a:ext uri="{FF2B5EF4-FFF2-40B4-BE49-F238E27FC236}">
                <a16:creationId xmlns:a16="http://schemas.microsoft.com/office/drawing/2014/main" id="{82C99476-00B0-4094-94F4-428C2459B9D6}"/>
              </a:ext>
            </a:extLst>
          </p:cNvPr>
          <p:cNvSpPr txBox="1"/>
          <p:nvPr/>
        </p:nvSpPr>
        <p:spPr>
          <a:xfrm>
            <a:off x="1981200" y="1219200"/>
            <a:ext cx="8610600" cy="421653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Dearness Allowance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Computation of Dearness Allowance (Basis CPI, Formula for computation)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Applicability Dearness Allowances rates on various pensioners in Public Sector Banks including SBI.</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DA </a:t>
            </a:r>
            <a:r>
              <a:rPr kumimoji="0" lang="en-US" sz="3600" b="0" i="0" u="none" strike="noStrike" kern="1200" cap="none" spc="0" normalizeH="0" baseline="0" noProof="0">
                <a:ln>
                  <a:noFill/>
                </a:ln>
                <a:solidFill>
                  <a:srgbClr val="000000"/>
                </a:solidFill>
                <a:effectLst/>
                <a:uLnTx/>
                <a:uFillTx/>
                <a:latin typeface="Times New Roman"/>
                <a:ea typeface="+mn-ea"/>
                <a:cs typeface="+mn-cs"/>
              </a:rPr>
              <a:t>Neutralisation</a:t>
            </a:r>
            <a:endParaRPr kumimoji="0" lang="en-US" sz="36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261734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131762"/>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Management of Pension Obligation</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2" name="TextBox 21">
            <a:extLst>
              <a:ext uri="{FF2B5EF4-FFF2-40B4-BE49-F238E27FC236}">
                <a16:creationId xmlns:a16="http://schemas.microsoft.com/office/drawing/2014/main" id="{82C99476-00B0-4094-94F4-428C2459B9D6}"/>
              </a:ext>
            </a:extLst>
          </p:cNvPr>
          <p:cNvSpPr txBox="1"/>
          <p:nvPr/>
        </p:nvSpPr>
        <p:spPr>
          <a:xfrm>
            <a:off x="1905000" y="914400"/>
            <a:ext cx="9906000" cy="643253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Liability Management (Active employees, Pensioners, Family Pensioners)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Cash flow Management (Estimation, Fund Placement, Disbursement)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Asset Management (Duration gap, Yield enhancement, liquidity management etc.)</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Pension Obligation Risk Management (Independent </a:t>
            </a:r>
            <a:r>
              <a:rPr kumimoji="0" lang="en-US" sz="3600" b="0" i="0" u="none" strike="noStrike" kern="1200" cap="none" spc="0" normalizeH="0" baseline="0" noProof="0" dirty="0" err="1">
                <a:ln>
                  <a:noFill/>
                </a:ln>
                <a:solidFill>
                  <a:srgbClr val="000000"/>
                </a:solidFill>
                <a:effectLst/>
                <a:uLnTx/>
                <a:uFillTx/>
                <a:latin typeface="Times New Roman"/>
                <a:ea typeface="+mn-ea"/>
                <a:cs typeface="+mn-cs"/>
              </a:rPr>
              <a:t>Acturial</a:t>
            </a:r>
            <a:r>
              <a:rPr kumimoji="0" lang="en-US" sz="3600" b="0" i="0" u="none" strike="noStrike" kern="1200" cap="none" spc="0" normalizeH="0" baseline="0" noProof="0" dirty="0">
                <a:ln>
                  <a:noFill/>
                </a:ln>
                <a:solidFill>
                  <a:srgbClr val="000000"/>
                </a:solidFill>
                <a:effectLst/>
                <a:uLnTx/>
                <a:uFillTx/>
                <a:latin typeface="Times New Roman"/>
                <a:ea typeface="+mn-ea"/>
                <a:cs typeface="+mn-cs"/>
              </a:rPr>
              <a:t> Valuation, inflow and Outflow monitoring, stress assessment, future strategies.)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50033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131762"/>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Other Facets of Pension</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2" name="TextBox 21">
            <a:extLst>
              <a:ext uri="{FF2B5EF4-FFF2-40B4-BE49-F238E27FC236}">
                <a16:creationId xmlns:a16="http://schemas.microsoft.com/office/drawing/2014/main" id="{82C99476-00B0-4094-94F4-428C2459B9D6}"/>
              </a:ext>
            </a:extLst>
          </p:cNvPr>
          <p:cNvSpPr txBox="1"/>
          <p:nvPr/>
        </p:nvSpPr>
        <p:spPr>
          <a:xfrm>
            <a:off x="1905000" y="914400"/>
            <a:ext cx="9906000" cy="587853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Family Pension to Dependents other than spouse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Pension Obligation after 1 year of service instead of 20 years in case of death</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Full family pension </a:t>
            </a:r>
            <a:r>
              <a:rPr kumimoji="0" lang="en-US" sz="3600" b="0" i="0" u="none" strike="noStrike" kern="1200" cap="none" spc="0" normalizeH="0" baseline="0" noProof="0" dirty="0" err="1">
                <a:ln>
                  <a:noFill/>
                </a:ln>
                <a:solidFill>
                  <a:srgbClr val="000000"/>
                </a:solidFill>
                <a:effectLst/>
                <a:uLnTx/>
                <a:uFillTx/>
                <a:latin typeface="Times New Roman"/>
                <a:ea typeface="+mn-ea"/>
                <a:cs typeface="+mn-cs"/>
              </a:rPr>
              <a:t>upto</a:t>
            </a:r>
            <a:r>
              <a:rPr kumimoji="0" lang="en-US" sz="3600" b="0" i="0" u="none" strike="noStrike" kern="1200" cap="none" spc="0" normalizeH="0" baseline="0" noProof="0" dirty="0">
                <a:ln>
                  <a:noFill/>
                </a:ln>
                <a:solidFill>
                  <a:srgbClr val="000000"/>
                </a:solidFill>
                <a:effectLst/>
                <a:uLnTx/>
                <a:uFillTx/>
                <a:latin typeface="Times New Roman"/>
                <a:ea typeface="+mn-ea"/>
                <a:cs typeface="+mn-cs"/>
              </a:rPr>
              <a:t> 65 years or family pensioner.</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Revision in Salary.</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Special Revisions- Family Pension (uniform computation @ 30% instead of 15/20/30 slabs with cap)</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230723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1219200"/>
            <a:ext cx="9067800" cy="28194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Questions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766725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647700"/>
            <a:ext cx="9067800" cy="5334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Poll Question</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TextBox 5">
            <a:extLst>
              <a:ext uri="{FF2B5EF4-FFF2-40B4-BE49-F238E27FC236}">
                <a16:creationId xmlns:a16="http://schemas.microsoft.com/office/drawing/2014/main" id="{3B6E00A9-688A-4814-B064-F9C637A7E231}"/>
              </a:ext>
            </a:extLst>
          </p:cNvPr>
          <p:cNvSpPr txBox="1"/>
          <p:nvPr/>
        </p:nvSpPr>
        <p:spPr>
          <a:xfrm>
            <a:off x="2286000" y="1181100"/>
            <a:ext cx="8534400" cy="5632311"/>
          </a:xfrm>
          <a:prstGeom prst="rect">
            <a:avLst/>
          </a:prstGeom>
          <a:noFill/>
        </p:spPr>
        <p:txBody>
          <a:bodyPr wrap="square">
            <a:spAutoFit/>
          </a:bodyPr>
          <a:lstStyle/>
          <a:p>
            <a:pPr algn="l"/>
            <a:r>
              <a:rPr lang="en-US" sz="3600" b="0" i="0" dirty="0">
                <a:solidFill>
                  <a:srgbClr val="201F1E"/>
                </a:solidFill>
                <a:effectLst/>
                <a:latin typeface="+mj-lt"/>
              </a:rPr>
              <a:t>What is the ceiling to be considered for valuation of PSU Gratuity?</a:t>
            </a:r>
          </a:p>
          <a:p>
            <a:pPr algn="l"/>
            <a:endParaRPr lang="en-US" sz="3600" b="0" i="0" dirty="0">
              <a:solidFill>
                <a:srgbClr val="201F1E"/>
              </a:solidFill>
              <a:effectLst/>
              <a:latin typeface="+mj-lt"/>
            </a:endParaRPr>
          </a:p>
          <a:p>
            <a:pPr marL="742950" indent="-742950" algn="l">
              <a:spcAft>
                <a:spcPts val="0"/>
              </a:spcAft>
              <a:buFont typeface="+mj-lt"/>
              <a:buAutoNum type="arabicPeriod"/>
            </a:pPr>
            <a:r>
              <a:rPr lang="en-US" sz="3600" b="0" i="0" dirty="0">
                <a:solidFill>
                  <a:srgbClr val="201F1E"/>
                </a:solidFill>
                <a:effectLst/>
                <a:latin typeface="+mj-lt"/>
              </a:rPr>
              <a:t>20,00,000</a:t>
            </a:r>
          </a:p>
          <a:p>
            <a:pPr marL="742950" indent="-742950" algn="l">
              <a:spcAft>
                <a:spcPts val="0"/>
              </a:spcAft>
              <a:buFont typeface="+mj-lt"/>
              <a:buAutoNum type="arabicPeriod"/>
            </a:pPr>
            <a:endParaRPr lang="en-US" sz="3600" b="0" i="0" dirty="0">
              <a:solidFill>
                <a:srgbClr val="201F1E"/>
              </a:solidFill>
              <a:effectLst/>
              <a:latin typeface="+mj-lt"/>
            </a:endParaRPr>
          </a:p>
          <a:p>
            <a:pPr marL="742950" indent="-742950" algn="l">
              <a:spcAft>
                <a:spcPts val="0"/>
              </a:spcAft>
              <a:buFont typeface="+mj-lt"/>
              <a:buAutoNum type="arabicPeriod"/>
            </a:pPr>
            <a:r>
              <a:rPr lang="en-US" sz="3600" b="0" i="0" dirty="0">
                <a:solidFill>
                  <a:srgbClr val="201F1E"/>
                </a:solidFill>
                <a:effectLst/>
                <a:latin typeface="+mj-lt"/>
              </a:rPr>
              <a:t>18,00,000</a:t>
            </a:r>
          </a:p>
          <a:p>
            <a:pPr marL="742950" indent="-742950" algn="l">
              <a:spcAft>
                <a:spcPts val="0"/>
              </a:spcAft>
              <a:buFont typeface="+mj-lt"/>
              <a:buAutoNum type="arabicPeriod"/>
            </a:pPr>
            <a:endParaRPr lang="en-US" sz="3600" b="0" i="0" dirty="0">
              <a:solidFill>
                <a:srgbClr val="201F1E"/>
              </a:solidFill>
              <a:effectLst/>
              <a:latin typeface="+mj-lt"/>
            </a:endParaRPr>
          </a:p>
          <a:p>
            <a:pPr marL="742950" indent="-742950" algn="l">
              <a:spcAft>
                <a:spcPts val="0"/>
              </a:spcAft>
              <a:buFont typeface="+mj-lt"/>
              <a:buAutoNum type="arabicPeriod"/>
            </a:pPr>
            <a:r>
              <a:rPr lang="en-US" sz="3600" b="0" i="0" dirty="0">
                <a:solidFill>
                  <a:srgbClr val="201F1E"/>
                </a:solidFill>
                <a:effectLst/>
                <a:latin typeface="+mj-lt"/>
              </a:rPr>
              <a:t>Dynamic</a:t>
            </a:r>
          </a:p>
          <a:p>
            <a:pPr marL="742950" indent="-742950" algn="l">
              <a:spcAft>
                <a:spcPts val="0"/>
              </a:spcAft>
              <a:buFont typeface="+mj-lt"/>
              <a:buAutoNum type="arabicPeriod"/>
            </a:pPr>
            <a:endParaRPr lang="en-US" sz="3600" b="0" i="0" dirty="0">
              <a:solidFill>
                <a:srgbClr val="201F1E"/>
              </a:solidFill>
              <a:effectLst/>
              <a:latin typeface="+mj-lt"/>
            </a:endParaRPr>
          </a:p>
          <a:p>
            <a:pPr marL="742950" indent="-742950" algn="l">
              <a:spcAft>
                <a:spcPts val="800"/>
              </a:spcAft>
              <a:buFont typeface="+mj-lt"/>
              <a:buAutoNum type="arabicPeriod"/>
            </a:pPr>
            <a:r>
              <a:rPr lang="en-US" sz="3600" b="0" i="0" dirty="0">
                <a:solidFill>
                  <a:srgbClr val="201F1E"/>
                </a:solidFill>
                <a:effectLst/>
                <a:latin typeface="+mj-lt"/>
              </a:rPr>
              <a:t>No limit</a:t>
            </a:r>
          </a:p>
        </p:txBody>
      </p:sp>
    </p:spTree>
    <p:extLst>
      <p:ext uri="{BB962C8B-B14F-4D97-AF65-F5344CB8AC3E}">
        <p14:creationId xmlns:p14="http://schemas.microsoft.com/office/powerpoint/2010/main" val="1177333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647700"/>
            <a:ext cx="9067800" cy="5334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Poll Question</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TextBox 5">
            <a:extLst>
              <a:ext uri="{FF2B5EF4-FFF2-40B4-BE49-F238E27FC236}">
                <a16:creationId xmlns:a16="http://schemas.microsoft.com/office/drawing/2014/main" id="{3B6E00A9-688A-4814-B064-F9C637A7E231}"/>
              </a:ext>
            </a:extLst>
          </p:cNvPr>
          <p:cNvSpPr txBox="1"/>
          <p:nvPr/>
        </p:nvSpPr>
        <p:spPr>
          <a:xfrm>
            <a:off x="1752600" y="915629"/>
            <a:ext cx="9582653" cy="5632311"/>
          </a:xfrm>
          <a:prstGeom prst="rect">
            <a:avLst/>
          </a:prstGeom>
          <a:noFill/>
        </p:spPr>
        <p:txBody>
          <a:bodyPr wrap="square">
            <a:spAutoFit/>
          </a:bodyPr>
          <a:lstStyle/>
          <a:p>
            <a:pPr algn="l"/>
            <a:r>
              <a:rPr lang="en-US" sz="3600" dirty="0">
                <a:solidFill>
                  <a:srgbClr val="201F1E"/>
                </a:solidFill>
                <a:latin typeface="+mj-lt"/>
              </a:rPr>
              <a:t>What is the maximum contribution allowed for PSU retirement benefits?</a:t>
            </a:r>
          </a:p>
          <a:p>
            <a:pPr algn="l"/>
            <a:endParaRPr lang="en-US" sz="3600" dirty="0">
              <a:solidFill>
                <a:srgbClr val="201F1E"/>
              </a:solidFill>
              <a:latin typeface="+mj-lt"/>
            </a:endParaRPr>
          </a:p>
          <a:p>
            <a:pPr marL="742950" indent="-742950" algn="l">
              <a:spcAft>
                <a:spcPts val="0"/>
              </a:spcAft>
              <a:buFont typeface="+mj-lt"/>
              <a:buAutoNum type="arabicPeriod"/>
            </a:pPr>
            <a:r>
              <a:rPr lang="en-US" sz="3600" dirty="0">
                <a:solidFill>
                  <a:srgbClr val="201F1E"/>
                </a:solidFill>
                <a:latin typeface="+mj-lt"/>
              </a:rPr>
              <a:t>  30%</a:t>
            </a:r>
          </a:p>
          <a:p>
            <a:pPr marL="742950" indent="-742950" algn="l">
              <a:spcAft>
                <a:spcPts val="0"/>
              </a:spcAft>
              <a:buFont typeface="+mj-lt"/>
              <a:buAutoNum type="arabicPeriod"/>
            </a:pPr>
            <a:endParaRPr lang="en-US" sz="3600" dirty="0">
              <a:solidFill>
                <a:srgbClr val="201F1E"/>
              </a:solidFill>
              <a:latin typeface="+mj-lt"/>
            </a:endParaRPr>
          </a:p>
          <a:p>
            <a:pPr marL="742950" indent="-742950" algn="l">
              <a:spcAft>
                <a:spcPts val="0"/>
              </a:spcAft>
              <a:buFont typeface="+mj-lt"/>
              <a:buAutoNum type="arabicPeriod"/>
            </a:pPr>
            <a:r>
              <a:rPr lang="en-US" sz="3600" dirty="0">
                <a:solidFill>
                  <a:srgbClr val="201F1E"/>
                </a:solidFill>
                <a:latin typeface="+mj-lt"/>
              </a:rPr>
              <a:t>  27%</a:t>
            </a:r>
          </a:p>
          <a:p>
            <a:pPr marL="742950" indent="-742950" algn="l">
              <a:spcAft>
                <a:spcPts val="0"/>
              </a:spcAft>
              <a:buFont typeface="+mj-lt"/>
              <a:buAutoNum type="arabicPeriod"/>
            </a:pPr>
            <a:endParaRPr lang="en-US" sz="3600" dirty="0">
              <a:solidFill>
                <a:srgbClr val="201F1E"/>
              </a:solidFill>
              <a:latin typeface="+mj-lt"/>
            </a:endParaRPr>
          </a:p>
          <a:p>
            <a:pPr marL="742950" indent="-742950" algn="l">
              <a:spcAft>
                <a:spcPts val="0"/>
              </a:spcAft>
              <a:buFont typeface="+mj-lt"/>
              <a:buAutoNum type="arabicPeriod"/>
            </a:pPr>
            <a:r>
              <a:rPr lang="en-US" sz="3600" dirty="0">
                <a:solidFill>
                  <a:srgbClr val="201F1E"/>
                </a:solidFill>
                <a:latin typeface="+mj-lt"/>
              </a:rPr>
              <a:t> 15%</a:t>
            </a:r>
          </a:p>
          <a:p>
            <a:pPr marL="742950" indent="-742950" algn="l">
              <a:spcAft>
                <a:spcPts val="0"/>
              </a:spcAft>
              <a:buFont typeface="+mj-lt"/>
              <a:buAutoNum type="arabicPeriod"/>
            </a:pPr>
            <a:endParaRPr lang="en-US" sz="3600" dirty="0">
              <a:solidFill>
                <a:srgbClr val="201F1E"/>
              </a:solidFill>
              <a:latin typeface="+mj-lt"/>
            </a:endParaRPr>
          </a:p>
          <a:p>
            <a:pPr marL="742950" indent="-742950" algn="l">
              <a:spcAft>
                <a:spcPts val="800"/>
              </a:spcAft>
              <a:buFont typeface="+mj-lt"/>
              <a:buAutoNum type="arabicPeriod"/>
            </a:pPr>
            <a:r>
              <a:rPr lang="en-US" sz="3600" dirty="0">
                <a:solidFill>
                  <a:srgbClr val="201F1E"/>
                </a:solidFill>
                <a:latin typeface="+mj-lt"/>
              </a:rPr>
              <a:t> No limit</a:t>
            </a:r>
            <a:endParaRPr kumimoji="0" lang="en-US" sz="3600" b="0" i="0" u="none" strike="noStrike" kern="1200" cap="none" spc="0" normalizeH="0" baseline="0" noProof="0" dirty="0">
              <a:ln>
                <a:noFill/>
              </a:ln>
              <a:solidFill>
                <a:srgbClr val="201F1E"/>
              </a:solidFill>
              <a:effectLst/>
              <a:uLnTx/>
              <a:uFillTx/>
              <a:latin typeface="Arial"/>
              <a:ea typeface="+mn-ea"/>
              <a:cs typeface="+mn-cs"/>
            </a:endParaRPr>
          </a:p>
        </p:txBody>
      </p:sp>
    </p:spTree>
    <p:extLst>
      <p:ext uri="{BB962C8B-B14F-4D97-AF65-F5344CB8AC3E}">
        <p14:creationId xmlns:p14="http://schemas.microsoft.com/office/powerpoint/2010/main" val="3593357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9400" y="3503068"/>
            <a:ext cx="1588491" cy="1600200"/>
          </a:xfrm>
          <a:prstGeom prst="rect">
            <a:avLst/>
          </a:prstGeom>
        </p:spPr>
      </p:pic>
      <p:sp>
        <p:nvSpPr>
          <p:cNvPr id="6" name="Rectangle 150"/>
          <p:cNvSpPr txBox="1">
            <a:spLocks noChangeArrowheads="1"/>
          </p:cNvSpPr>
          <p:nvPr/>
        </p:nvSpPr>
        <p:spPr>
          <a:xfrm>
            <a:off x="228599" y="1333500"/>
            <a:ext cx="11799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3600" b="1" i="0" u="none" strike="noStrike" kern="0" cap="none" spc="0" normalizeH="0" baseline="0" noProof="0" dirty="0">
                <a:ln>
                  <a:noFill/>
                </a:ln>
                <a:solidFill>
                  <a:srgbClr val="FFFFFF"/>
                </a:solidFill>
                <a:effectLst/>
                <a:uLnTx/>
                <a:uFillTx/>
                <a:latin typeface="Arial"/>
                <a:ea typeface="+mj-ea"/>
                <a:cs typeface="+mj-cs"/>
              </a:rPr>
              <a:t>8th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Capacity</a:t>
            </a:r>
            <a:r>
              <a:rPr kumimoji="0" lang="es-UY" altLang="en-US" sz="3600" b="1" i="0" u="none" strike="noStrike" kern="0" cap="none" spc="0" normalizeH="0" baseline="0" noProof="0" dirty="0">
                <a:ln>
                  <a:noFill/>
                </a:ln>
                <a:solidFill>
                  <a:srgbClr val="FFFFFF"/>
                </a:solidFill>
                <a:effectLst/>
                <a:uLnTx/>
                <a:uFillTx/>
                <a:latin typeface="Arial"/>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Building</a:t>
            </a:r>
            <a:r>
              <a:rPr kumimoji="0" lang="es-UY" altLang="en-US" sz="3600" b="1" i="0" u="none" strike="noStrike" kern="0" cap="none" spc="0" normalizeH="0" baseline="0" noProof="0" dirty="0">
                <a:ln>
                  <a:noFill/>
                </a:ln>
                <a:solidFill>
                  <a:srgbClr val="FFFFFF"/>
                </a:solidFill>
                <a:effectLst/>
                <a:uLnTx/>
                <a:uFillTx/>
                <a:latin typeface="Arial"/>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Webinar</a:t>
            </a:r>
            <a:r>
              <a:rPr kumimoji="0" lang="es-UY" altLang="en-US" sz="3600" b="1" i="0" u="none" strike="noStrike" kern="0" cap="none" spc="0" normalizeH="0" baseline="0" noProof="0" dirty="0">
                <a:ln>
                  <a:noFill/>
                </a:ln>
                <a:solidFill>
                  <a:srgbClr val="FFFFFF"/>
                </a:solidFill>
                <a:effectLst/>
                <a:uLnTx/>
                <a:uFillTx/>
                <a:latin typeface="Arial"/>
                <a:ea typeface="+mj-ea"/>
                <a:cs typeface="+mj-cs"/>
              </a:rPr>
              <a:t>  in Retirement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Benefits</a:t>
            </a:r>
            <a:endParaRPr kumimoji="0" lang="es-UY" altLang="en-US" sz="3600" b="1" i="0" u="none" strike="noStrike" kern="0" cap="none" spc="0" normalizeH="0" baseline="0" noProof="0" dirty="0">
              <a:ln>
                <a:noFill/>
              </a:ln>
              <a:solidFill>
                <a:srgbClr val="FFFFFF"/>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3600" b="1" i="0" u="none" strike="noStrike" kern="0" cap="none" spc="0" normalizeH="0" baseline="0" noProof="0" dirty="0">
                <a:ln>
                  <a:noFill/>
                </a:ln>
                <a:solidFill>
                  <a:srgbClr val="FFFFFF"/>
                </a:solidFill>
                <a:effectLst/>
                <a:uLnTx/>
                <a:uFillTx/>
                <a:latin typeface="Arial"/>
                <a:ea typeface="+mj-ea"/>
                <a:cs typeface="+mj-cs"/>
              </a:rPr>
              <a:t>Online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Edition</a:t>
            </a:r>
            <a:r>
              <a:rPr kumimoji="0" lang="es-UY" altLang="en-US" sz="3600" b="1" i="0" u="none" strike="noStrike" kern="0" cap="none" spc="0" normalizeH="0" baseline="0" noProof="0" dirty="0">
                <a:ln>
                  <a:noFill/>
                </a:ln>
                <a:solidFill>
                  <a:srgbClr val="FFFFFF"/>
                </a:solidFill>
                <a:effectLst/>
                <a:uLnTx/>
                <a:uFillTx/>
                <a:latin typeface="Arial"/>
                <a:ea typeface="+mj-ea"/>
                <a:cs typeface="+mj-cs"/>
              </a:rPr>
              <a:t> 2022</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UY" altLang="en-US" sz="3600" b="1" i="0" u="none" strike="noStrike" kern="0" cap="none" spc="0" normalizeH="0" baseline="0" noProof="0" dirty="0">
              <a:ln>
                <a:noFill/>
              </a:ln>
              <a:solidFill>
                <a:srgbClr val="FFFFFF"/>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3600" b="1" i="0" u="none" strike="noStrike" kern="0" cap="none" spc="0" normalizeH="0" baseline="0" noProof="0" dirty="0">
                <a:ln>
                  <a:noFill/>
                </a:ln>
                <a:solidFill>
                  <a:srgbClr val="FFFFFF"/>
                </a:solidFill>
                <a:effectLst/>
                <a:uLnTx/>
                <a:uFillTx/>
                <a:latin typeface="Arial"/>
                <a:ea typeface="+mj-ea"/>
                <a:cs typeface="+mj-cs"/>
              </a:rPr>
              <a:t>Date 16-03-2022</a:t>
            </a:r>
            <a:endParaRPr kumimoji="0" lang="es-ES" altLang="en-US" sz="3600" b="1" i="0" u="none" strike="noStrike" kern="0" cap="none" spc="0" normalizeH="0" baseline="0" noProof="0" dirty="0">
              <a:ln>
                <a:noFill/>
              </a:ln>
              <a:solidFill>
                <a:srgbClr val="FFFFFF"/>
              </a:solidFill>
              <a:effectLst/>
              <a:uLnTx/>
              <a:uFillTx/>
              <a:latin typeface="Arial"/>
              <a:ea typeface="+mj-ea"/>
              <a:cs typeface="+mj-cs"/>
            </a:endParaRPr>
          </a:p>
        </p:txBody>
      </p:sp>
      <p:sp>
        <p:nvSpPr>
          <p:cNvPr id="5" name="TextBox 4">
            <a:extLst>
              <a:ext uri="{FF2B5EF4-FFF2-40B4-BE49-F238E27FC236}">
                <a16:creationId xmlns:a16="http://schemas.microsoft.com/office/drawing/2014/main" id="{36A73873-727D-4BD8-81CD-E77B30962568}"/>
              </a:ext>
            </a:extLst>
          </p:cNvPr>
          <p:cNvSpPr txBox="1"/>
          <p:nvPr/>
        </p:nvSpPr>
        <p:spPr>
          <a:xfrm>
            <a:off x="228599" y="3610670"/>
            <a:ext cx="937260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rPr>
              <a:t>Actuarial aspects and calculation of Public sector/Government Defined benefit Pension</a:t>
            </a:r>
          </a:p>
        </p:txBody>
      </p:sp>
    </p:spTree>
    <p:extLst>
      <p:ext uri="{BB962C8B-B14F-4D97-AF65-F5344CB8AC3E}">
        <p14:creationId xmlns:p14="http://schemas.microsoft.com/office/powerpoint/2010/main" val="3168184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Agenda</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2" name="TextBox 21">
            <a:extLst>
              <a:ext uri="{FF2B5EF4-FFF2-40B4-BE49-F238E27FC236}">
                <a16:creationId xmlns:a16="http://schemas.microsoft.com/office/drawing/2014/main" id="{82C99476-00B0-4094-94F4-428C2459B9D6}"/>
              </a:ext>
            </a:extLst>
          </p:cNvPr>
          <p:cNvSpPr txBox="1"/>
          <p:nvPr/>
        </p:nvSpPr>
        <p:spPr>
          <a:xfrm>
            <a:off x="1981200" y="1219200"/>
            <a:ext cx="8610600" cy="224676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Public sector DB pension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Government DB Pension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Other benefits in PSU</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674227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Major Assumptions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2" name="TextBox 21">
            <a:extLst>
              <a:ext uri="{FF2B5EF4-FFF2-40B4-BE49-F238E27FC236}">
                <a16:creationId xmlns:a16="http://schemas.microsoft.com/office/drawing/2014/main" id="{82C99476-00B0-4094-94F4-428C2459B9D6}"/>
              </a:ext>
            </a:extLst>
          </p:cNvPr>
          <p:cNvSpPr txBox="1"/>
          <p:nvPr/>
        </p:nvSpPr>
        <p:spPr>
          <a:xfrm>
            <a:off x="1981200" y="1219200"/>
            <a:ext cx="8610600" cy="778674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Salary escalation</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Pay</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DA</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Pension escalation</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DA</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Additional quantum pension</a:t>
            </a:r>
          </a:p>
          <a:p>
            <a:pPr marL="742950" marR="0" lvl="1"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DA Neutralization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Attrition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Mortality Post and Pre retirement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a:ln>
                <a:noFill/>
              </a:ln>
              <a:solidFill>
                <a:srgbClr val="000000"/>
              </a:solidFill>
              <a:effectLst/>
              <a:uLnTx/>
              <a:uFillTx/>
              <a:latin typeface="Times New Roman"/>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a:ln>
                <a:noFill/>
              </a:ln>
              <a:solidFill>
                <a:srgbClr val="000000"/>
              </a:solidFill>
              <a:effectLst/>
              <a:uLnTx/>
              <a:uFillTx/>
              <a:latin typeface="Times New Roman"/>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Government DB Pension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Other benefits in PSU</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10178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Major Assumptions </a:t>
            </a:r>
            <a:r>
              <a:rPr kumimoji="0" lang="en-US" altLang="en-US" sz="3200" b="0" i="0" u="none" strike="noStrike" kern="0" cap="none" spc="0" normalizeH="0" baseline="0" noProof="0" dirty="0" err="1">
                <a:ln>
                  <a:noFill/>
                </a:ln>
                <a:solidFill>
                  <a:srgbClr val="000000"/>
                </a:solidFill>
                <a:effectLst/>
                <a:uLnTx/>
                <a:uFillTx/>
                <a:latin typeface="Calibri" panose="020F0502020204030204" pitchFamily="34" charset="0"/>
                <a:ea typeface="+mj-ea"/>
                <a:cs typeface="Calibri" panose="020F0502020204030204" pitchFamily="34" charset="0"/>
              </a:rPr>
              <a:t>Contd</a:t>
            </a: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2" name="TextBox 21">
            <a:extLst>
              <a:ext uri="{FF2B5EF4-FFF2-40B4-BE49-F238E27FC236}">
                <a16:creationId xmlns:a16="http://schemas.microsoft.com/office/drawing/2014/main" id="{82C99476-00B0-4094-94F4-428C2459B9D6}"/>
              </a:ext>
            </a:extLst>
          </p:cNvPr>
          <p:cNvSpPr txBox="1"/>
          <p:nvPr/>
        </p:nvSpPr>
        <p:spPr>
          <a:xfrm>
            <a:off x="1981200" y="1219200"/>
            <a:ext cx="8610600" cy="144655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Age difference</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Deferred pension</a:t>
            </a:r>
          </a:p>
        </p:txBody>
      </p:sp>
    </p:spTree>
    <p:extLst>
      <p:ext uri="{BB962C8B-B14F-4D97-AF65-F5344CB8AC3E}">
        <p14:creationId xmlns:p14="http://schemas.microsoft.com/office/powerpoint/2010/main" val="1653763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0400" y="307754"/>
            <a:ext cx="1085347" cy="1093347"/>
          </a:xfrm>
          <a:prstGeom prst="rect">
            <a:avLst/>
          </a:prstGeom>
          <a:blipFill dpi="0" rotWithShape="1">
            <a:blip r:embed="rId5"/>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solidFill>
                  <a:srgbClr val="000000"/>
                </a:solidFill>
              </a:rPr>
              <a:t>www.actuariesindia.org</a:t>
            </a:r>
          </a:p>
        </p:txBody>
      </p:sp>
      <p:sp>
        <p:nvSpPr>
          <p:cNvPr id="6" name="Rectangle 2"/>
          <p:cNvSpPr txBox="1">
            <a:spLocks noChangeArrowheads="1"/>
          </p:cNvSpPr>
          <p:nvPr/>
        </p:nvSpPr>
        <p:spPr>
          <a:xfrm>
            <a:off x="4203864" y="230602"/>
            <a:ext cx="61113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kern="0" dirty="0">
                <a:solidFill>
                  <a:schemeClr val="tx1"/>
                </a:solidFill>
              </a:rPr>
              <a:t>Housekeeping Points</a:t>
            </a:r>
          </a:p>
        </p:txBody>
      </p:sp>
      <p:sp>
        <p:nvSpPr>
          <p:cNvPr id="7"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8" name="Graphic 6" descr="Document">
            <a:extLst>
              <a:ext uri="{FF2B5EF4-FFF2-40B4-BE49-F238E27FC236}">
                <a16:creationId xmlns:a16="http://schemas.microsoft.com/office/drawing/2014/main" id="{BDDD2135-F65A-4BEC-887F-6B919D4B7D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20580" y="3695548"/>
            <a:ext cx="1488475" cy="1488475"/>
          </a:xfrm>
          <a:prstGeom prst="rect">
            <a:avLst/>
          </a:prstGeom>
        </p:spPr>
      </p:pic>
      <p:pic>
        <p:nvPicPr>
          <p:cNvPr id="9" name="Graphic 8" descr="Voice">
            <a:extLst>
              <a:ext uri="{FF2B5EF4-FFF2-40B4-BE49-F238E27FC236}">
                <a16:creationId xmlns:a16="http://schemas.microsoft.com/office/drawing/2014/main" id="{82791558-88B4-4E77-B0D3-496F08BB415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14782" y="3608114"/>
            <a:ext cx="1488476" cy="1488476"/>
          </a:xfrm>
          <a:prstGeom prst="rect">
            <a:avLst/>
          </a:prstGeom>
        </p:spPr>
      </p:pic>
      <p:pic>
        <p:nvPicPr>
          <p:cNvPr id="10" name="Graphic 10" descr="Questions">
            <a:extLst>
              <a:ext uri="{FF2B5EF4-FFF2-40B4-BE49-F238E27FC236}">
                <a16:creationId xmlns:a16="http://schemas.microsoft.com/office/drawing/2014/main" id="{0D05E7A8-B55A-44C6-964E-041C00C8F4E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20577" y="1426829"/>
            <a:ext cx="1488478" cy="1488478"/>
          </a:xfrm>
          <a:prstGeom prst="rect">
            <a:avLst/>
          </a:prstGeom>
        </p:spPr>
      </p:pic>
      <p:pic>
        <p:nvPicPr>
          <p:cNvPr id="11" name="Graphic 12" descr="Chat bubble">
            <a:extLst>
              <a:ext uri="{FF2B5EF4-FFF2-40B4-BE49-F238E27FC236}">
                <a16:creationId xmlns:a16="http://schemas.microsoft.com/office/drawing/2014/main" id="{EF2735E1-2C86-45EF-AD9A-BDF9C0A2962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424109" y="1602406"/>
            <a:ext cx="1488478" cy="1488478"/>
          </a:xfrm>
          <a:prstGeom prst="rect">
            <a:avLst/>
          </a:prstGeom>
        </p:spPr>
      </p:pic>
      <p:pic>
        <p:nvPicPr>
          <p:cNvPr id="12" name="Graphic 14" descr="Speaker phone">
            <a:extLst>
              <a:ext uri="{FF2B5EF4-FFF2-40B4-BE49-F238E27FC236}">
                <a16:creationId xmlns:a16="http://schemas.microsoft.com/office/drawing/2014/main" id="{E6967C90-D435-4220-B942-157783F66DBD}"/>
              </a:ext>
            </a:extLst>
          </p:cNvPr>
          <p:cNvPicPr>
            <a:picLocks noChangeAspect="1"/>
          </p:cNvPicPr>
          <p:nvPr/>
        </p:nvPicPr>
        <p:blipFill>
          <a:blip r:embed="rId10"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802028" y="1413979"/>
            <a:ext cx="1488478" cy="1488478"/>
          </a:xfrm>
          <a:prstGeom prst="rect">
            <a:avLst/>
          </a:prstGeom>
        </p:spPr>
      </p:pic>
      <p:sp>
        <p:nvSpPr>
          <p:cNvPr id="13" name="&quot;Not Allowed&quot; Symbol 15">
            <a:extLst>
              <a:ext uri="{FF2B5EF4-FFF2-40B4-BE49-F238E27FC236}">
                <a16:creationId xmlns:a16="http://schemas.microsoft.com/office/drawing/2014/main" id="{286701FF-7213-4784-AE2D-656F16F776A9}"/>
              </a:ext>
            </a:extLst>
          </p:cNvPr>
          <p:cNvSpPr/>
          <p:nvPr/>
        </p:nvSpPr>
        <p:spPr bwMode="auto">
          <a:xfrm>
            <a:off x="3219749" y="2002789"/>
            <a:ext cx="669815" cy="614962"/>
          </a:xfrm>
          <a:prstGeom prst="noSmoking">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GB" sz="2400">
              <a:latin typeface="Arial" pitchFamily="34" charset="0"/>
            </a:endParaRPr>
          </a:p>
        </p:txBody>
      </p:sp>
      <p:sp>
        <p:nvSpPr>
          <p:cNvPr id="14" name="TextBox 13">
            <a:extLst>
              <a:ext uri="{FF2B5EF4-FFF2-40B4-BE49-F238E27FC236}">
                <a16:creationId xmlns:a16="http://schemas.microsoft.com/office/drawing/2014/main" id="{BB1299CD-A6A2-4AE9-AF83-4D16833C5CE6}"/>
              </a:ext>
            </a:extLst>
          </p:cNvPr>
          <p:cNvSpPr txBox="1"/>
          <p:nvPr/>
        </p:nvSpPr>
        <p:spPr>
          <a:xfrm>
            <a:off x="3356859" y="2915307"/>
            <a:ext cx="1027376" cy="400110"/>
          </a:xfrm>
          <a:prstGeom prst="rect">
            <a:avLst/>
          </a:prstGeom>
          <a:noFill/>
        </p:spPr>
        <p:txBody>
          <a:bodyPr wrap="square">
            <a:spAutoFit/>
          </a:bodyPr>
          <a:lstStyle/>
          <a:p>
            <a:r>
              <a:rPr lang="en-US" altLang="en-US" sz="2000" b="1" kern="0" dirty="0">
                <a:latin typeface="+mj-lt"/>
              </a:rPr>
              <a:t>Mute</a:t>
            </a:r>
            <a:endParaRPr lang="en-GB" sz="2000" b="1" dirty="0">
              <a:latin typeface="+mj-lt"/>
            </a:endParaRPr>
          </a:p>
        </p:txBody>
      </p:sp>
      <p:sp>
        <p:nvSpPr>
          <p:cNvPr id="15" name="TextBox 14">
            <a:extLst>
              <a:ext uri="{FF2B5EF4-FFF2-40B4-BE49-F238E27FC236}">
                <a16:creationId xmlns:a16="http://schemas.microsoft.com/office/drawing/2014/main" id="{1633E284-6253-4EB8-9FAA-FA36A2FD7113}"/>
              </a:ext>
            </a:extLst>
          </p:cNvPr>
          <p:cNvSpPr txBox="1"/>
          <p:nvPr/>
        </p:nvSpPr>
        <p:spPr>
          <a:xfrm>
            <a:off x="6172253" y="2965315"/>
            <a:ext cx="1027376" cy="400110"/>
          </a:xfrm>
          <a:prstGeom prst="rect">
            <a:avLst/>
          </a:prstGeom>
          <a:noFill/>
        </p:spPr>
        <p:txBody>
          <a:bodyPr wrap="square">
            <a:spAutoFit/>
          </a:bodyPr>
          <a:lstStyle/>
          <a:p>
            <a:r>
              <a:rPr lang="en-US" altLang="en-US" sz="2000" b="1" kern="0" dirty="0">
                <a:latin typeface="+mj-lt"/>
              </a:rPr>
              <a:t>Q&amp;A</a:t>
            </a:r>
            <a:endParaRPr lang="en-GB" sz="2000" b="1" dirty="0">
              <a:latin typeface="+mj-lt"/>
            </a:endParaRPr>
          </a:p>
        </p:txBody>
      </p:sp>
      <p:sp>
        <p:nvSpPr>
          <p:cNvPr id="16" name="TextBox 15">
            <a:extLst>
              <a:ext uri="{FF2B5EF4-FFF2-40B4-BE49-F238E27FC236}">
                <a16:creationId xmlns:a16="http://schemas.microsoft.com/office/drawing/2014/main" id="{FE12FC17-CAC0-42D8-97A1-25556C89A17F}"/>
              </a:ext>
            </a:extLst>
          </p:cNvPr>
          <p:cNvSpPr txBox="1"/>
          <p:nvPr/>
        </p:nvSpPr>
        <p:spPr>
          <a:xfrm>
            <a:off x="9385453" y="2854454"/>
            <a:ext cx="2027837" cy="400110"/>
          </a:xfrm>
          <a:prstGeom prst="rect">
            <a:avLst/>
          </a:prstGeom>
          <a:noFill/>
        </p:spPr>
        <p:txBody>
          <a:bodyPr wrap="square">
            <a:spAutoFit/>
          </a:bodyPr>
          <a:lstStyle/>
          <a:p>
            <a:r>
              <a:rPr lang="en-US" altLang="en-US" sz="2000" b="1" kern="0" dirty="0">
                <a:latin typeface="+mj-lt"/>
              </a:rPr>
              <a:t>IAI support</a:t>
            </a:r>
            <a:endParaRPr lang="en-GB" sz="2000" b="1" dirty="0">
              <a:latin typeface="+mj-lt"/>
            </a:endParaRPr>
          </a:p>
        </p:txBody>
      </p:sp>
      <p:sp>
        <p:nvSpPr>
          <p:cNvPr id="17" name="TextBox 16">
            <a:extLst>
              <a:ext uri="{FF2B5EF4-FFF2-40B4-BE49-F238E27FC236}">
                <a16:creationId xmlns:a16="http://schemas.microsoft.com/office/drawing/2014/main" id="{F2D0CD46-2928-4E27-B9BD-B73863A0A7C4}"/>
              </a:ext>
            </a:extLst>
          </p:cNvPr>
          <p:cNvSpPr txBox="1"/>
          <p:nvPr/>
        </p:nvSpPr>
        <p:spPr>
          <a:xfrm>
            <a:off x="3094169" y="5052961"/>
            <a:ext cx="2081715" cy="400110"/>
          </a:xfrm>
          <a:prstGeom prst="rect">
            <a:avLst/>
          </a:prstGeom>
          <a:noFill/>
        </p:spPr>
        <p:txBody>
          <a:bodyPr wrap="square">
            <a:spAutoFit/>
          </a:bodyPr>
          <a:lstStyle/>
          <a:p>
            <a:r>
              <a:rPr lang="en-US" altLang="en-US" sz="2000" b="1" kern="0" dirty="0">
                <a:latin typeface="+mj-lt"/>
              </a:rPr>
              <a:t>Recording</a:t>
            </a:r>
            <a:endParaRPr lang="en-GB" sz="2000" b="1" dirty="0">
              <a:latin typeface="+mj-lt"/>
            </a:endParaRPr>
          </a:p>
        </p:txBody>
      </p:sp>
      <p:sp>
        <p:nvSpPr>
          <p:cNvPr id="18" name="TextBox 17">
            <a:extLst>
              <a:ext uri="{FF2B5EF4-FFF2-40B4-BE49-F238E27FC236}">
                <a16:creationId xmlns:a16="http://schemas.microsoft.com/office/drawing/2014/main" id="{CD176E77-DA8A-43D1-A1D2-0D3C8BE5F214}"/>
              </a:ext>
            </a:extLst>
          </p:cNvPr>
          <p:cNvSpPr txBox="1"/>
          <p:nvPr/>
        </p:nvSpPr>
        <p:spPr>
          <a:xfrm>
            <a:off x="6055471" y="5092716"/>
            <a:ext cx="1785096" cy="400110"/>
          </a:xfrm>
          <a:prstGeom prst="rect">
            <a:avLst/>
          </a:prstGeom>
          <a:noFill/>
        </p:spPr>
        <p:txBody>
          <a:bodyPr wrap="square">
            <a:spAutoFit/>
          </a:bodyPr>
          <a:lstStyle/>
          <a:p>
            <a:r>
              <a:rPr lang="en-US" altLang="en-US" sz="2000" b="1" kern="0" dirty="0">
                <a:latin typeface="+mj-lt"/>
              </a:rPr>
              <a:t>Feedback</a:t>
            </a:r>
            <a:endParaRPr lang="en-GB" sz="2000" b="1" dirty="0">
              <a:latin typeface="+mj-lt"/>
            </a:endParaRPr>
          </a:p>
        </p:txBody>
      </p:sp>
      <p:grpSp>
        <p:nvGrpSpPr>
          <p:cNvPr id="19" name="Group 18">
            <a:extLst>
              <a:ext uri="{FF2B5EF4-FFF2-40B4-BE49-F238E27FC236}">
                <a16:creationId xmlns:a16="http://schemas.microsoft.com/office/drawing/2014/main" id="{58DD7899-E96F-439E-A67C-FC205BDB7963}"/>
              </a:ext>
            </a:extLst>
          </p:cNvPr>
          <p:cNvGrpSpPr/>
          <p:nvPr/>
        </p:nvGrpSpPr>
        <p:grpSpPr>
          <a:xfrm>
            <a:off x="9103356" y="3549341"/>
            <a:ext cx="1809231" cy="1793297"/>
            <a:chOff x="6596404" y="3223495"/>
            <a:chExt cx="1389306" cy="1671001"/>
          </a:xfrm>
        </p:grpSpPr>
        <p:sp>
          <p:nvSpPr>
            <p:cNvPr id="20" name="TextBox 19">
              <a:extLst>
                <a:ext uri="{FF2B5EF4-FFF2-40B4-BE49-F238E27FC236}">
                  <a16:creationId xmlns:a16="http://schemas.microsoft.com/office/drawing/2014/main" id="{CECCC7D4-AB12-46F9-91C4-E1AB4C802FA6}"/>
                </a:ext>
              </a:extLst>
            </p:cNvPr>
            <p:cNvSpPr txBox="1"/>
            <p:nvPr/>
          </p:nvSpPr>
          <p:spPr>
            <a:xfrm>
              <a:off x="6596404" y="3223495"/>
              <a:ext cx="656870" cy="860363"/>
            </a:xfrm>
            <a:prstGeom prst="rect">
              <a:avLst/>
            </a:prstGeom>
            <a:noFill/>
          </p:spPr>
          <p:txBody>
            <a:bodyPr wrap="square">
              <a:spAutoFit/>
            </a:bodyPr>
            <a:lstStyle/>
            <a:p>
              <a:r>
                <a:rPr lang="en-US" altLang="en-US" sz="5400" b="1" kern="0" dirty="0">
                  <a:solidFill>
                    <a:srgbClr val="7030A0"/>
                  </a:solidFill>
                  <a:latin typeface="+mj-lt"/>
                </a:rPr>
                <a:t>C</a:t>
              </a:r>
              <a:endParaRPr lang="en-GB" sz="2000" b="1" dirty="0">
                <a:solidFill>
                  <a:srgbClr val="7030A0"/>
                </a:solidFill>
                <a:latin typeface="+mj-lt"/>
              </a:endParaRPr>
            </a:p>
          </p:txBody>
        </p:sp>
        <p:sp>
          <p:nvSpPr>
            <p:cNvPr id="21" name="TextBox 20">
              <a:extLst>
                <a:ext uri="{FF2B5EF4-FFF2-40B4-BE49-F238E27FC236}">
                  <a16:creationId xmlns:a16="http://schemas.microsoft.com/office/drawing/2014/main" id="{B396DD8F-E497-4CE9-821C-AC4CC40E3245}"/>
                </a:ext>
              </a:extLst>
            </p:cNvPr>
            <p:cNvSpPr txBox="1"/>
            <p:nvPr/>
          </p:nvSpPr>
          <p:spPr>
            <a:xfrm>
              <a:off x="7014981" y="3623034"/>
              <a:ext cx="656870" cy="860363"/>
            </a:xfrm>
            <a:prstGeom prst="rect">
              <a:avLst/>
            </a:prstGeom>
            <a:noFill/>
          </p:spPr>
          <p:txBody>
            <a:bodyPr wrap="square">
              <a:spAutoFit/>
            </a:bodyPr>
            <a:lstStyle/>
            <a:p>
              <a:r>
                <a:rPr lang="en-US" sz="5400" b="1" kern="0" dirty="0">
                  <a:solidFill>
                    <a:srgbClr val="7030A0"/>
                  </a:solidFill>
                  <a:latin typeface="+mj-lt"/>
                </a:rPr>
                <a:t>P</a:t>
              </a:r>
            </a:p>
          </p:txBody>
        </p:sp>
        <p:sp>
          <p:nvSpPr>
            <p:cNvPr id="22" name="TextBox 21">
              <a:extLst>
                <a:ext uri="{FF2B5EF4-FFF2-40B4-BE49-F238E27FC236}">
                  <a16:creationId xmlns:a16="http://schemas.microsoft.com/office/drawing/2014/main" id="{3D8CC74D-D7C1-4BE8-8320-722EAC9F5815}"/>
                </a:ext>
              </a:extLst>
            </p:cNvPr>
            <p:cNvSpPr txBox="1"/>
            <p:nvPr/>
          </p:nvSpPr>
          <p:spPr>
            <a:xfrm>
              <a:off x="7328840" y="4034133"/>
              <a:ext cx="656870" cy="860363"/>
            </a:xfrm>
            <a:prstGeom prst="rect">
              <a:avLst/>
            </a:prstGeom>
            <a:noFill/>
          </p:spPr>
          <p:txBody>
            <a:bodyPr wrap="square">
              <a:spAutoFit/>
            </a:bodyPr>
            <a:lstStyle/>
            <a:p>
              <a:r>
                <a:rPr lang="en-US" sz="5400" b="1" kern="0" dirty="0">
                  <a:solidFill>
                    <a:srgbClr val="7030A0"/>
                  </a:solidFill>
                  <a:latin typeface="+mj-lt"/>
                </a:rPr>
                <a:t>D</a:t>
              </a:r>
            </a:p>
          </p:txBody>
        </p:sp>
      </p:grpSp>
    </p:spTree>
    <p:extLst>
      <p:ext uri="{BB962C8B-B14F-4D97-AF65-F5344CB8AC3E}">
        <p14:creationId xmlns:p14="http://schemas.microsoft.com/office/powerpoint/2010/main" val="14354530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Other Points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2" name="TextBox 21">
            <a:extLst>
              <a:ext uri="{FF2B5EF4-FFF2-40B4-BE49-F238E27FC236}">
                <a16:creationId xmlns:a16="http://schemas.microsoft.com/office/drawing/2014/main" id="{82C99476-00B0-4094-94F4-428C2459B9D6}"/>
              </a:ext>
            </a:extLst>
          </p:cNvPr>
          <p:cNvSpPr txBox="1"/>
          <p:nvPr/>
        </p:nvSpPr>
        <p:spPr>
          <a:xfrm>
            <a:off x="1981200" y="1219200"/>
            <a:ext cx="8610600" cy="255454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Salary revision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Restriction in total contribution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Gratuity indexation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873396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1219200"/>
            <a:ext cx="9067800" cy="28194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8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Questions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821626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828800" y="1771521"/>
            <a:ext cx="9067800" cy="47244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1" algn="just" eaLnBrk="1" fontAlgn="auto" hangingPunct="1">
              <a:spcBef>
                <a:spcPts val="0"/>
              </a:spcBef>
              <a:spcAft>
                <a:spcPts val="0"/>
              </a:spcAft>
              <a:defRPr/>
            </a:pPr>
            <a:r>
              <a:rPr lang="en-US" sz="3600" dirty="0">
                <a:solidFill>
                  <a:srgbClr val="000000"/>
                </a:solidFill>
                <a:latin typeface="Times New Roman"/>
              </a:rPr>
              <a:t>What is the Family pension payable to the spouse on death of pensioner</a:t>
            </a:r>
          </a:p>
          <a:p>
            <a:pPr lvl="1" algn="just" eaLnBrk="1" fontAlgn="auto" hangingPunct="1">
              <a:spcBef>
                <a:spcPts val="0"/>
              </a:spcBef>
              <a:spcAft>
                <a:spcPts val="0"/>
              </a:spcAft>
              <a:defRPr/>
            </a:pPr>
            <a:endParaRPr lang="en-US" sz="3600" dirty="0">
              <a:solidFill>
                <a:srgbClr val="000000"/>
              </a:solidFill>
              <a:latin typeface="Times New Roman"/>
            </a:endParaRPr>
          </a:p>
          <a:p>
            <a:pPr marL="1200150" lvl="1" indent="-742950" algn="just" eaLnBrk="1" fontAlgn="auto" hangingPunct="1">
              <a:spcBef>
                <a:spcPts val="0"/>
              </a:spcBef>
              <a:spcAft>
                <a:spcPts val="0"/>
              </a:spcAft>
              <a:buFont typeface="+mj-lt"/>
              <a:buAutoNum type="arabicPeriod"/>
              <a:defRPr/>
            </a:pPr>
            <a:r>
              <a:rPr lang="en-US" sz="3600" dirty="0">
                <a:solidFill>
                  <a:srgbClr val="000000"/>
                </a:solidFill>
                <a:latin typeface="Times New Roman"/>
              </a:rPr>
              <a:t>30% of pension</a:t>
            </a:r>
          </a:p>
          <a:p>
            <a:pPr marL="1200150" lvl="1" indent="-742950" algn="just" eaLnBrk="1" fontAlgn="auto" hangingPunct="1">
              <a:spcBef>
                <a:spcPts val="0"/>
              </a:spcBef>
              <a:spcAft>
                <a:spcPts val="0"/>
              </a:spcAft>
              <a:buFont typeface="+mj-lt"/>
              <a:buAutoNum type="arabicPeriod"/>
              <a:defRPr/>
            </a:pPr>
            <a:endParaRPr lang="en-US" sz="3600" dirty="0">
              <a:solidFill>
                <a:srgbClr val="000000"/>
              </a:solidFill>
              <a:latin typeface="Times New Roman"/>
            </a:endParaRPr>
          </a:p>
          <a:p>
            <a:pPr marL="1200150" lvl="1" indent="-742950" algn="just" eaLnBrk="1" fontAlgn="auto" hangingPunct="1">
              <a:spcBef>
                <a:spcPts val="0"/>
              </a:spcBef>
              <a:spcAft>
                <a:spcPts val="0"/>
              </a:spcAft>
              <a:buFont typeface="+mj-lt"/>
              <a:buAutoNum type="arabicPeriod"/>
              <a:defRPr/>
            </a:pPr>
            <a:r>
              <a:rPr lang="en-US" sz="3600" dirty="0">
                <a:solidFill>
                  <a:srgbClr val="000000"/>
                </a:solidFill>
                <a:latin typeface="Times New Roman"/>
              </a:rPr>
              <a:t>60% of pension</a:t>
            </a:r>
          </a:p>
          <a:p>
            <a:pPr marL="1200150" lvl="1" indent="-742950" algn="just" eaLnBrk="1" fontAlgn="auto" hangingPunct="1">
              <a:spcBef>
                <a:spcPts val="0"/>
              </a:spcBef>
              <a:spcAft>
                <a:spcPts val="0"/>
              </a:spcAft>
              <a:buFont typeface="+mj-lt"/>
              <a:buAutoNum type="arabicPeriod"/>
              <a:defRPr/>
            </a:pPr>
            <a:endParaRPr lang="en-US" sz="3600" dirty="0">
              <a:solidFill>
                <a:srgbClr val="000000"/>
              </a:solidFill>
              <a:latin typeface="Times New Roman"/>
            </a:endParaRPr>
          </a:p>
          <a:p>
            <a:pPr marL="1200150" lvl="1" indent="-742950" algn="just" eaLnBrk="1" fontAlgn="auto" hangingPunct="1">
              <a:spcBef>
                <a:spcPts val="0"/>
              </a:spcBef>
              <a:spcAft>
                <a:spcPts val="0"/>
              </a:spcAft>
              <a:buFont typeface="+mj-lt"/>
              <a:buAutoNum type="arabicPeriod"/>
              <a:defRPr/>
            </a:pPr>
            <a:r>
              <a:rPr lang="en-US" sz="3600" dirty="0">
                <a:solidFill>
                  <a:srgbClr val="000000"/>
                </a:solidFill>
                <a:latin typeface="Times New Roman"/>
              </a:rPr>
              <a:t>15% of pension</a:t>
            </a:r>
          </a:p>
          <a:p>
            <a:pPr marL="1200150" lvl="1" indent="-742950" algn="just" eaLnBrk="1" fontAlgn="auto" hangingPunct="1">
              <a:spcBef>
                <a:spcPts val="0"/>
              </a:spcBef>
              <a:spcAft>
                <a:spcPts val="0"/>
              </a:spcAft>
              <a:buFont typeface="+mj-lt"/>
              <a:buAutoNum type="arabicPeriod"/>
              <a:defRPr/>
            </a:pPr>
            <a:endParaRPr lang="en-US" sz="3600" dirty="0">
              <a:solidFill>
                <a:srgbClr val="000000"/>
              </a:solidFill>
              <a:latin typeface="Times New Roman"/>
            </a:endParaRPr>
          </a:p>
          <a:p>
            <a:pPr marL="1200150" lvl="1" indent="-742950" algn="just" eaLnBrk="1" fontAlgn="auto" hangingPunct="1">
              <a:spcBef>
                <a:spcPts val="0"/>
              </a:spcBef>
              <a:spcAft>
                <a:spcPts val="0"/>
              </a:spcAft>
              <a:buFont typeface="+mj-lt"/>
              <a:buAutoNum type="arabicPeriod"/>
              <a:defRPr/>
            </a:pPr>
            <a:r>
              <a:rPr lang="en-US" sz="3600" dirty="0">
                <a:solidFill>
                  <a:srgbClr val="000000"/>
                </a:solidFill>
                <a:latin typeface="Times New Roman"/>
              </a:rPr>
              <a:t>50% of pension</a:t>
            </a:r>
          </a:p>
          <a:p>
            <a:pPr marL="742950" lvl="1" indent="-285750" algn="just" eaLnBrk="1" fontAlgn="auto" hangingPunct="1">
              <a:spcBef>
                <a:spcPts val="0"/>
              </a:spcBef>
              <a:spcAft>
                <a:spcPts val="0"/>
              </a:spcAft>
              <a:buFont typeface="Arial" panose="020B0604020202020204" pitchFamily="34" charset="0"/>
              <a:buChar char="•"/>
              <a:defRPr/>
            </a:pPr>
            <a:r>
              <a:rPr lang="en-US" sz="3600" dirty="0">
                <a:solidFill>
                  <a:srgbClr val="000000"/>
                </a:solidFill>
                <a:latin typeface="Times New Roman"/>
              </a:rPr>
              <a:t>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TextBox 5">
            <a:extLst>
              <a:ext uri="{FF2B5EF4-FFF2-40B4-BE49-F238E27FC236}">
                <a16:creationId xmlns:a16="http://schemas.microsoft.com/office/drawing/2014/main" id="{EA9E0E3E-24E9-4B11-A005-0FAE5EC6AE6E}"/>
              </a:ext>
            </a:extLst>
          </p:cNvPr>
          <p:cNvSpPr txBox="1"/>
          <p:nvPr/>
        </p:nvSpPr>
        <p:spPr>
          <a:xfrm>
            <a:off x="3046771" y="478700"/>
            <a:ext cx="6098458" cy="646331"/>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3600" dirty="0">
                <a:solidFill>
                  <a:srgbClr val="000000"/>
                </a:solidFill>
                <a:latin typeface="Times New Roman"/>
              </a:rPr>
              <a:t>CPD Question </a:t>
            </a:r>
          </a:p>
        </p:txBody>
      </p:sp>
    </p:spTree>
    <p:extLst>
      <p:ext uri="{BB962C8B-B14F-4D97-AF65-F5344CB8AC3E}">
        <p14:creationId xmlns:p14="http://schemas.microsoft.com/office/powerpoint/2010/main" val="2730272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9201911" y="152400"/>
            <a:ext cx="1085088" cy="1094232"/>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txBox="1">
            <a:spLocks noGrp="1"/>
          </p:cNvSpPr>
          <p:nvPr>
            <p:ph type="title"/>
          </p:nvPr>
        </p:nvSpPr>
        <p:spPr>
          <a:xfrm>
            <a:off x="3048001" y="152400"/>
            <a:ext cx="5788025" cy="369332"/>
          </a:xfrm>
          <a:prstGeom prst="rect">
            <a:avLst/>
          </a:prstGeom>
        </p:spPr>
        <p:txBody>
          <a:bodyPr vert="horz" wrap="square" lIns="0" tIns="0" rIns="0" bIns="0" rtlCol="0">
            <a:spAutoFit/>
          </a:bodyPr>
          <a:lstStyle/>
          <a:p>
            <a:pPr marL="12700"/>
            <a:r>
              <a:rPr lang="en-IN" sz="2400" spc="-5" dirty="0">
                <a:solidFill>
                  <a:schemeClr val="tx1"/>
                </a:solidFill>
                <a:latin typeface="Gadugi" panose="020B0502040204020203" pitchFamily="34" charset="0"/>
                <a:ea typeface="Gadugi" panose="020B0502040204020203" pitchFamily="34" charset="0"/>
                <a:cs typeface="Arial"/>
              </a:rPr>
              <a:t>Program Schedule</a:t>
            </a:r>
            <a:endParaRPr sz="2400" dirty="0">
              <a:solidFill>
                <a:schemeClr val="tx1"/>
              </a:solidFill>
              <a:latin typeface="Gadugi" panose="020B0502040204020203" pitchFamily="34" charset="0"/>
              <a:ea typeface="Gadugi" panose="020B0502040204020203" pitchFamily="34" charset="0"/>
              <a:cs typeface="Arial"/>
            </a:endParaRPr>
          </a:p>
        </p:txBody>
      </p:sp>
      <p:sp>
        <p:nvSpPr>
          <p:cNvPr id="9" name="object 9"/>
          <p:cNvSpPr/>
          <p:nvPr/>
        </p:nvSpPr>
        <p:spPr>
          <a:xfrm>
            <a:off x="4126993" y="3297935"/>
            <a:ext cx="6108191" cy="2218944"/>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txBox="1">
            <a:spLocks noGrp="1"/>
          </p:cNvSpPr>
          <p:nvPr>
            <p:ph type="sldNum" sz="quarter" idx="7"/>
          </p:nvPr>
        </p:nvSpPr>
        <p:spPr>
          <a:xfrm>
            <a:off x="8382000" y="6323330"/>
            <a:ext cx="2184400" cy="534670"/>
          </a:xfrm>
          <a:prstGeom prst="rect">
            <a:avLst/>
          </a:prstGeom>
        </p:spPr>
        <p:txBody>
          <a:bodyPr vert="horz" wrap="square" lIns="0" tIns="0" rIns="0" bIns="0" rtlCol="0">
            <a:spAutoFit/>
          </a:bodyPr>
          <a:lstStyle/>
          <a:p>
            <a:pPr marL="1427480" marR="0" lvl="0" indent="0" algn="l" defTabSz="914400" rtl="0" eaLnBrk="1" fontAlgn="auto" latinLnBrk="0" hangingPunct="1">
              <a:lnSpc>
                <a:spcPts val="1625"/>
              </a:lnSpc>
              <a:spcBef>
                <a:spcPts val="0"/>
              </a:spcBef>
              <a:spcAft>
                <a:spcPts val="0"/>
              </a:spcAft>
              <a:buClrTx/>
              <a:buSzTx/>
              <a:buFontTx/>
              <a:buNone/>
              <a:tabLst/>
              <a:defRPr/>
            </a:pPr>
            <a:fld id="{81D60167-4931-47E6-BA6A-407CBD079E47}" type="slidenum">
              <a:rPr kumimoji="0" sz="1400" b="0" i="0" u="none" strike="noStrike" kern="1200" cap="none" spc="-5" normalizeH="0" baseline="0" noProof="0">
                <a:ln>
                  <a:noFill/>
                </a:ln>
                <a:solidFill>
                  <a:prstClr val="black"/>
                </a:solidFill>
                <a:effectLst/>
                <a:uLnTx/>
                <a:uFillTx/>
                <a:latin typeface="Times New Roman"/>
                <a:ea typeface="+mn-ea"/>
                <a:cs typeface="Times New Roman"/>
              </a:rPr>
              <a:pPr marL="1427480" marR="0" lvl="0" indent="0" algn="l" defTabSz="914400" rtl="0" eaLnBrk="1" fontAlgn="auto" latinLnBrk="0" hangingPunct="1">
                <a:lnSpc>
                  <a:spcPts val="1625"/>
                </a:lnSpc>
                <a:spcBef>
                  <a:spcPts val="0"/>
                </a:spcBef>
                <a:spcAft>
                  <a:spcPts val="0"/>
                </a:spcAft>
                <a:buClrTx/>
                <a:buSzTx/>
                <a:buFontTx/>
                <a:buNone/>
                <a:tabLst/>
                <a:defRPr/>
              </a:pPr>
              <a:t>3</a:t>
            </a:fld>
            <a:endParaRPr kumimoji="0" sz="1400" b="0" i="0" u="none" strike="noStrike" kern="1200" cap="none" spc="-5" normalizeH="0" baseline="0" noProof="0" dirty="0">
              <a:ln>
                <a:noFill/>
              </a:ln>
              <a:solidFill>
                <a:prstClr val="black"/>
              </a:solidFill>
              <a:effectLst/>
              <a:uLnTx/>
              <a:uFillTx/>
              <a:latin typeface="Times New Roman"/>
              <a:ea typeface="+mn-ea"/>
              <a:cs typeface="Times New Roman"/>
            </a:endParaRPr>
          </a:p>
          <a:p>
            <a:pPr marL="12700" marR="0" lvl="0" indent="0" algn="l" defTabSz="914400" rtl="0" eaLnBrk="1" fontAlgn="auto" latinLnBrk="0" hangingPunct="1">
              <a:lnSpc>
                <a:spcPct val="100000"/>
              </a:lnSpc>
              <a:spcBef>
                <a:spcPts val="290"/>
              </a:spcBef>
              <a:spcAft>
                <a:spcPts val="0"/>
              </a:spcAft>
              <a:buClrTx/>
              <a:buSzTx/>
              <a:buFontTx/>
              <a:buNone/>
              <a:tabLst/>
              <a:defRPr/>
            </a:pPr>
            <a:r>
              <a:rPr kumimoji="0" sz="1800" b="0" i="0" u="none" strike="noStrike" kern="1200" cap="none" spc="-15" normalizeH="0" baseline="0" noProof="0" dirty="0">
                <a:ln>
                  <a:noFill/>
                </a:ln>
                <a:solidFill>
                  <a:prstClr val="black"/>
                </a:solidFill>
                <a:effectLst/>
                <a:uLnTx/>
                <a:uFillTx/>
                <a:latin typeface="Times New Roman"/>
                <a:ea typeface="+mn-ea"/>
                <a:cs typeface="Times New Roman"/>
                <a:hlinkClick r:id="rId5"/>
              </a:rPr>
              <a:t>www.actuariesindia.org</a:t>
            </a:r>
            <a:endParaRPr kumimoji="0" sz="1800" b="0" i="0" u="none" strike="noStrike" kern="1200" cap="none" spc="0" normalizeH="0" baseline="0" noProof="0" dirty="0">
              <a:ln>
                <a:noFill/>
              </a:ln>
              <a:solidFill>
                <a:prstClr val="black"/>
              </a:solidFill>
              <a:effectLst/>
              <a:uLnTx/>
              <a:uFillTx/>
              <a:latin typeface="Times New Roman"/>
              <a:ea typeface="+mn-ea"/>
              <a:cs typeface="Times New Roman"/>
            </a:endParaRPr>
          </a:p>
        </p:txBody>
      </p:sp>
      <p:graphicFrame>
        <p:nvGraphicFramePr>
          <p:cNvPr id="4" name="Table 3"/>
          <p:cNvGraphicFramePr>
            <a:graphicFrameLocks noGrp="1"/>
          </p:cNvGraphicFramePr>
          <p:nvPr/>
        </p:nvGraphicFramePr>
        <p:xfrm>
          <a:off x="2895600" y="1524001"/>
          <a:ext cx="7543800" cy="4343401"/>
        </p:xfrm>
        <a:graphic>
          <a:graphicData uri="http://schemas.openxmlformats.org/drawingml/2006/table">
            <a:tbl>
              <a:tblPr firstRow="1" firstCol="1" bandRow="1">
                <a:tableStyleId>{3B4B98B0-60AC-42C2-AFA5-B58CD77FA1E5}</a:tableStyleId>
              </a:tblPr>
              <a:tblGrid>
                <a:gridCol w="607878">
                  <a:extLst>
                    <a:ext uri="{9D8B030D-6E8A-4147-A177-3AD203B41FA5}">
                      <a16:colId xmlns:a16="http://schemas.microsoft.com/office/drawing/2014/main" val="20000"/>
                    </a:ext>
                  </a:extLst>
                </a:gridCol>
                <a:gridCol w="1970432">
                  <a:extLst>
                    <a:ext uri="{9D8B030D-6E8A-4147-A177-3AD203B41FA5}">
                      <a16:colId xmlns:a16="http://schemas.microsoft.com/office/drawing/2014/main" val="20001"/>
                    </a:ext>
                  </a:extLst>
                </a:gridCol>
                <a:gridCol w="2485787">
                  <a:extLst>
                    <a:ext uri="{9D8B030D-6E8A-4147-A177-3AD203B41FA5}">
                      <a16:colId xmlns:a16="http://schemas.microsoft.com/office/drawing/2014/main" val="20002"/>
                    </a:ext>
                  </a:extLst>
                </a:gridCol>
                <a:gridCol w="2479703">
                  <a:extLst>
                    <a:ext uri="{9D8B030D-6E8A-4147-A177-3AD203B41FA5}">
                      <a16:colId xmlns:a16="http://schemas.microsoft.com/office/drawing/2014/main" val="20003"/>
                    </a:ext>
                  </a:extLst>
                </a:gridCol>
              </a:tblGrid>
              <a:tr h="796100">
                <a:tc>
                  <a:txBody>
                    <a:bodyPr/>
                    <a:lstStyle/>
                    <a:p>
                      <a:pPr marL="1270" marR="635" indent="-6350" algn="ctr">
                        <a:lnSpc>
                          <a:spcPct val="107000"/>
                        </a:lnSpc>
                        <a:spcAft>
                          <a:spcPts val="0"/>
                        </a:spcAft>
                      </a:pPr>
                      <a:r>
                        <a:rPr lang="en-IN" sz="1400" dirty="0">
                          <a:effectLst/>
                          <a:latin typeface="Gadugi" panose="020B0502040204020203" pitchFamily="34" charset="0"/>
                        </a:rPr>
                        <a:t>No </a:t>
                      </a:r>
                      <a:endPar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endParaRP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 marR="635" indent="-6350" algn="ctr">
                        <a:lnSpc>
                          <a:spcPct val="107000"/>
                        </a:lnSpc>
                        <a:spcAft>
                          <a:spcPts val="0"/>
                        </a:spcAft>
                      </a:pPr>
                      <a:r>
                        <a:rPr lang="en-IN" sz="1400" dirty="0">
                          <a:effectLst/>
                          <a:latin typeface="Gadugi" panose="020B0502040204020203" pitchFamily="34" charset="0"/>
                        </a:rPr>
                        <a:t>Time </a:t>
                      </a:r>
                      <a:endPar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endParaRP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34950" marR="635" indent="-6350" algn="ctr">
                        <a:lnSpc>
                          <a:spcPct val="107000"/>
                        </a:lnSpc>
                        <a:spcAft>
                          <a:spcPts val="0"/>
                        </a:spcAft>
                      </a:pPr>
                      <a:r>
                        <a:rPr lang="en-IN" sz="1400" dirty="0">
                          <a:effectLst/>
                          <a:latin typeface="Gadugi" panose="020B0502040204020203" pitchFamily="34" charset="0"/>
                        </a:rPr>
                        <a:t>Sessions </a:t>
                      </a:r>
                      <a:endPar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endParaRP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 marR="635" indent="-6350" algn="ctr">
                        <a:lnSpc>
                          <a:spcPct val="107000"/>
                        </a:lnSpc>
                        <a:spcAft>
                          <a:spcPts val="0"/>
                        </a:spcAft>
                      </a:pPr>
                      <a:r>
                        <a:rPr lang="en-IN" sz="1400" dirty="0">
                          <a:effectLst/>
                          <a:latin typeface="Gadugi" panose="020B0502040204020203" pitchFamily="34" charset="0"/>
                        </a:rPr>
                        <a:t>Speaker </a:t>
                      </a:r>
                      <a:endPar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endParaRP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628748">
                <a:tc>
                  <a:txBody>
                    <a:bodyPr/>
                    <a:lstStyle/>
                    <a:p>
                      <a:pPr marL="1270" marR="635" indent="-6350" algn="ctr">
                        <a:lnSpc>
                          <a:spcPct val="107000"/>
                        </a:lnSpc>
                        <a:spcAft>
                          <a:spcPts val="0"/>
                        </a:spcAft>
                      </a:pPr>
                      <a:r>
                        <a:rPr lang="en-IN" sz="1400" dirty="0">
                          <a:effectLst/>
                          <a:latin typeface="Gadugi" panose="020B0502040204020203" pitchFamily="34" charset="0"/>
                        </a:rPr>
                        <a:t>1 </a:t>
                      </a:r>
                      <a:endPar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endParaRP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 marR="635" indent="-6350" algn="ctr">
                        <a:lnSpc>
                          <a:spcPct val="107000"/>
                        </a:lnSpc>
                        <a:spcAft>
                          <a:spcPts val="0"/>
                        </a:spcAft>
                      </a:pPr>
                      <a:r>
                        <a:rPr lang="en-IN" sz="1400" dirty="0">
                          <a:effectLst/>
                          <a:latin typeface="Gadugi" panose="020B0502040204020203" pitchFamily="34" charset="0"/>
                        </a:rPr>
                        <a:t>04:00 PM to 05:00 PM </a:t>
                      </a:r>
                      <a:endPar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endParaRP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34950" marR="635" lvl="0" indent="-6350" algn="ctr">
                        <a:lnSpc>
                          <a:spcPct val="107000"/>
                        </a:lnSpc>
                        <a:spcAft>
                          <a:spcPts val="0"/>
                        </a:spcAft>
                      </a:pPr>
                      <a:r>
                        <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rPr>
                        <a:t>Overview of Government /Public Sector Defined Benefit Pension</a:t>
                      </a: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 marR="635" indent="-6350" algn="ctr">
                        <a:lnSpc>
                          <a:spcPct val="107000"/>
                        </a:lnSpc>
                        <a:spcAft>
                          <a:spcPts val="0"/>
                        </a:spcAft>
                      </a:pPr>
                      <a:r>
                        <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rPr>
                        <a:t>Mr Kishore Singh , AGM , Personnel Management State Bank of India</a:t>
                      </a: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18553">
                <a:tc>
                  <a:txBody>
                    <a:bodyPr/>
                    <a:lstStyle/>
                    <a:p>
                      <a:pPr marL="1270" marR="635" indent="-6350" algn="ctr">
                        <a:lnSpc>
                          <a:spcPct val="107000"/>
                        </a:lnSpc>
                        <a:spcAft>
                          <a:spcPts val="0"/>
                        </a:spcAft>
                      </a:pPr>
                      <a:r>
                        <a:rPr lang="en-IN" sz="1400" dirty="0">
                          <a:effectLst/>
                          <a:latin typeface="Gadugi" panose="020B0502040204020203" pitchFamily="34" charset="0"/>
                        </a:rPr>
                        <a:t>2 </a:t>
                      </a:r>
                      <a:endPar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endParaRP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 marR="635" indent="-6350" algn="ctr">
                        <a:lnSpc>
                          <a:spcPct val="107000"/>
                        </a:lnSpc>
                        <a:spcAft>
                          <a:spcPts val="0"/>
                        </a:spcAft>
                      </a:pPr>
                      <a:r>
                        <a:rPr lang="en-IN" sz="1400" dirty="0">
                          <a:effectLst/>
                          <a:latin typeface="Gadugi" panose="020B0502040204020203" pitchFamily="34" charset="0"/>
                        </a:rPr>
                        <a:t>05:00 PM to 06:00 PM </a:t>
                      </a:r>
                      <a:endPar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endParaRP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34950" marR="635" lvl="0" indent="-6350" algn="ctr">
                        <a:lnSpc>
                          <a:spcPct val="107000"/>
                        </a:lnSpc>
                        <a:spcAft>
                          <a:spcPts val="25"/>
                        </a:spcAft>
                      </a:pPr>
                      <a:r>
                        <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rPr>
                        <a:t>Actuarial aspects and calculation of Government /Public Sector Defined Benefit Pension</a:t>
                      </a: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70" marR="635" indent="-6350" algn="ctr">
                        <a:lnSpc>
                          <a:spcPct val="107000"/>
                        </a:lnSpc>
                        <a:spcAft>
                          <a:spcPts val="0"/>
                        </a:spcAft>
                      </a:pPr>
                      <a:r>
                        <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rPr>
                        <a:t>Mr </a:t>
                      </a:r>
                      <a:r>
                        <a:rPr lang="en-IN" sz="1400" dirty="0" err="1">
                          <a:solidFill>
                            <a:srgbClr val="000000"/>
                          </a:solidFill>
                          <a:effectLst/>
                          <a:latin typeface="Gadugi" panose="020B0502040204020203" pitchFamily="34" charset="0"/>
                          <a:ea typeface="Trebuchet MS" panose="020B0603020202020204" pitchFamily="34" charset="0"/>
                          <a:cs typeface="Trebuchet MS" panose="020B0603020202020204" pitchFamily="34" charset="0"/>
                        </a:rPr>
                        <a:t>Jayesh</a:t>
                      </a:r>
                      <a:r>
                        <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rPr>
                        <a:t> Pandit, Partner,</a:t>
                      </a:r>
                    </a:p>
                    <a:p>
                      <a:pPr marL="1270" marR="635" indent="-6350" algn="ctr">
                        <a:lnSpc>
                          <a:spcPct val="107000"/>
                        </a:lnSpc>
                        <a:spcAft>
                          <a:spcPts val="0"/>
                        </a:spcAft>
                      </a:pPr>
                      <a:r>
                        <a:rPr lang="en-IN" sz="1400" dirty="0">
                          <a:solidFill>
                            <a:srgbClr val="000000"/>
                          </a:solidFill>
                          <a:effectLst/>
                          <a:latin typeface="Gadugi" panose="020B0502040204020203" pitchFamily="34" charset="0"/>
                          <a:ea typeface="Trebuchet MS" panose="020B0603020202020204" pitchFamily="34" charset="0"/>
                          <a:cs typeface="Trebuchet MS" panose="020B0603020202020204" pitchFamily="34" charset="0"/>
                        </a:rPr>
                        <a:t> K A Pandit Actuaries and Consultants</a:t>
                      </a:r>
                    </a:p>
                  </a:txBody>
                  <a:tcPr marL="67310" marR="27940" marT="3365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87689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4736910" y="457200"/>
            <a:ext cx="6781800" cy="70788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86360">
              <a:spcBef>
                <a:spcPts val="360"/>
              </a:spcBef>
              <a:spcAft>
                <a:spcPts val="0"/>
              </a:spcAft>
            </a:pPr>
            <a:r>
              <a:rPr lang="en-US" sz="2000" b="1" dirty="0">
                <a:latin typeface="Trebuchet MS" panose="020B0603020202020204" pitchFamily="34" charset="0"/>
                <a:ea typeface="Trebuchet MS" panose="020B0603020202020204" pitchFamily="34" charset="0"/>
                <a:cs typeface="Trebuchet MS" panose="020B0603020202020204" pitchFamily="34" charset="0"/>
              </a:rPr>
              <a:t>Chitra </a:t>
            </a:r>
            <a:r>
              <a:rPr lang="en-US" sz="2000" b="1" dirty="0" err="1">
                <a:latin typeface="Trebuchet MS" panose="020B0603020202020204" pitchFamily="34" charset="0"/>
                <a:ea typeface="Trebuchet MS" panose="020B0603020202020204" pitchFamily="34" charset="0"/>
                <a:cs typeface="Trebuchet MS" panose="020B0603020202020204" pitchFamily="34" charset="0"/>
              </a:rPr>
              <a:t>Jayasimha</a:t>
            </a:r>
            <a:r>
              <a:rPr lang="en-US" sz="2000" b="1" dirty="0">
                <a:latin typeface="Trebuchet MS" panose="020B0603020202020204" pitchFamily="34" charset="0"/>
                <a:ea typeface="Trebuchet MS" panose="020B0603020202020204" pitchFamily="34" charset="0"/>
                <a:cs typeface="Trebuchet MS" panose="020B0603020202020204" pitchFamily="34" charset="0"/>
              </a:rPr>
              <a:t>, </a:t>
            </a:r>
            <a:r>
              <a:rPr lang="en-US" sz="2000" dirty="0">
                <a:latin typeface="Trebuchet MS" panose="020B0603020202020204" pitchFamily="34" charset="0"/>
                <a:ea typeface="Trebuchet MS" panose="020B0603020202020204" pitchFamily="34" charset="0"/>
                <a:cs typeface="Trebuchet MS" panose="020B0603020202020204" pitchFamily="34" charset="0"/>
              </a:rPr>
              <a:t>Member, Advisory Group for Pensions, Employee</a:t>
            </a:r>
            <a:r>
              <a:rPr lang="en-IN" sz="2000" dirty="0">
                <a:latin typeface="Trebuchet MS" panose="020B0603020202020204" pitchFamily="34" charset="0"/>
                <a:ea typeface="Trebuchet MS" panose="020B0603020202020204" pitchFamily="34" charset="0"/>
                <a:cs typeface="Trebuchet MS" panose="020B0603020202020204" pitchFamily="34" charset="0"/>
              </a:rPr>
              <a:t> </a:t>
            </a:r>
            <a:r>
              <a:rPr lang="en-US" sz="2000" dirty="0">
                <a:latin typeface="Trebuchet MS" panose="020B0603020202020204" pitchFamily="34" charset="0"/>
                <a:ea typeface="Trebuchet MS" panose="020B0603020202020204" pitchFamily="34" charset="0"/>
                <a:cs typeface="Trebuchet MS" panose="020B0603020202020204" pitchFamily="34" charset="0"/>
              </a:rPr>
              <a:t>Benefits and Social Security, IAI</a:t>
            </a:r>
            <a:endParaRPr lang="en-IN" sz="2000" dirty="0">
              <a:effectLst/>
              <a:latin typeface="Trebuchet MS" panose="020B0603020202020204" pitchFamily="34" charset="0"/>
              <a:ea typeface="Trebuchet MS" panose="020B0603020202020204" pitchFamily="34" charset="0"/>
              <a:cs typeface="Trebuchet MS" panose="020B0603020202020204" pitchFamily="34" charset="0"/>
            </a:endParaRPr>
          </a:p>
        </p:txBody>
      </p:sp>
      <p:sp>
        <p:nvSpPr>
          <p:cNvPr id="4" name="object 14"/>
          <p:cNvSpPr/>
          <p:nvPr/>
        </p:nvSpPr>
        <p:spPr>
          <a:xfrm>
            <a:off x="1828800" y="311245"/>
            <a:ext cx="2819400" cy="3653705"/>
          </a:xfrm>
          <a:prstGeom prst="rect">
            <a:avLst/>
          </a:prstGeom>
          <a:blipFill>
            <a:blip r:embed="rId3" cstate="print"/>
            <a:stretch>
              <a:fillRect/>
            </a:stretch>
          </a:blipFill>
        </p:spPr>
        <p:txBody>
          <a:bodyPr wrap="square" lIns="0" tIns="0" rIns="0" bIns="0" rtlCol="0"/>
          <a:lstStyle/>
          <a:p>
            <a:endParaRPr/>
          </a:p>
        </p:txBody>
      </p:sp>
      <p:sp>
        <p:nvSpPr>
          <p:cNvPr id="6" name="object 13"/>
          <p:cNvSpPr txBox="1"/>
          <p:nvPr/>
        </p:nvSpPr>
        <p:spPr>
          <a:xfrm>
            <a:off x="4800600" y="1600200"/>
            <a:ext cx="6781800" cy="4729500"/>
          </a:xfrm>
          <a:prstGeom prst="rect">
            <a:avLst/>
          </a:prstGeom>
        </p:spPr>
        <p:style>
          <a:lnRef idx="1">
            <a:schemeClr val="dk1"/>
          </a:lnRef>
          <a:fillRef idx="2">
            <a:schemeClr val="dk1"/>
          </a:fillRef>
          <a:effectRef idx="1">
            <a:schemeClr val="dk1"/>
          </a:effectRef>
          <a:fontRef idx="minor">
            <a:schemeClr val="dk1"/>
          </a:fontRef>
        </p:style>
        <p:txBody>
          <a:bodyPr vert="horz" wrap="square" lIns="0" tIns="0" rIns="0" bIns="0" rtlCol="0">
            <a:spAutoFit/>
          </a:bodyPr>
          <a:lstStyle/>
          <a:p>
            <a:pPr marL="298450" indent="-285750">
              <a:spcBef>
                <a:spcPts val="145"/>
              </a:spcBef>
              <a:buFont typeface="Arial" panose="020B0604020202020204" pitchFamily="34" charset="0"/>
              <a:buChar char="•"/>
              <a:tabLst>
                <a:tab pos="299085" algn="l"/>
                <a:tab pos="299720" algn="l"/>
              </a:tabLst>
            </a:pPr>
            <a:r>
              <a:rPr lang="en-IN" sz="1600" dirty="0" err="1">
                <a:latin typeface="Trebuchet MS"/>
                <a:cs typeface="Trebuchet MS"/>
              </a:rPr>
              <a:t>Chitra</a:t>
            </a:r>
            <a:r>
              <a:rPr lang="en-IN" sz="1600" dirty="0">
                <a:latin typeface="Trebuchet MS"/>
                <a:cs typeface="Trebuchet MS"/>
              </a:rPr>
              <a:t> is a Senior Consulting Actuary and Founder of Universal Actuaries and Benefit Consultants with 30 plus years of experience in Actuaries and Benefit Consultants.</a:t>
            </a:r>
          </a:p>
          <a:p>
            <a:pPr marL="298450" indent="-285750">
              <a:spcBef>
                <a:spcPts val="145"/>
              </a:spcBef>
              <a:buFont typeface="Arial" panose="020B0604020202020204" pitchFamily="34" charset="0"/>
              <a:buChar char="•"/>
              <a:tabLst>
                <a:tab pos="299085" algn="l"/>
                <a:tab pos="299720" algn="l"/>
              </a:tabLst>
            </a:pPr>
            <a:r>
              <a:rPr lang="en-IN" sz="1600" dirty="0">
                <a:latin typeface="Trebuchet MS"/>
                <a:cs typeface="Trebuchet MS"/>
              </a:rPr>
              <a:t>She has extensive experience in Employee Benefits in both funding and accounting Actuarial Valuations under Indian GAAP, IFRS, US GAAP &amp; other country Specific local GAAPs for Sri Lanka, Pakistan, Bangladesh, Nepal, Thailand, Indonesia, Middle East, Philippines, Australia &amp; Turkey.</a:t>
            </a:r>
          </a:p>
          <a:p>
            <a:pPr marL="298450" indent="-285750">
              <a:spcBef>
                <a:spcPts val="145"/>
              </a:spcBef>
              <a:buFont typeface="Arial" panose="020B0604020202020204" pitchFamily="34" charset="0"/>
              <a:buChar char="•"/>
              <a:tabLst>
                <a:tab pos="299085" algn="l"/>
                <a:tab pos="299720" algn="l"/>
              </a:tabLst>
            </a:pPr>
            <a:r>
              <a:rPr lang="en-IN" sz="1600" dirty="0">
                <a:latin typeface="Trebuchet MS"/>
                <a:cs typeface="Trebuchet MS"/>
              </a:rPr>
              <a:t>She has also worked in areas of Life Insurance &amp; Reinsurance business, costing, pricing, basis for terms of trade &amp; experience analysis, Valuation of Liabilities under UK regulations, Embedded Value calculations, analysis of surplus, Economic Capital and Life underwriting.</a:t>
            </a:r>
          </a:p>
          <a:p>
            <a:pPr marL="298450" indent="-285750">
              <a:spcBef>
                <a:spcPts val="145"/>
              </a:spcBef>
              <a:buFont typeface="Arial" panose="020B0604020202020204" pitchFamily="34" charset="0"/>
              <a:buChar char="•"/>
              <a:tabLst>
                <a:tab pos="299085" algn="l"/>
                <a:tab pos="299720" algn="l"/>
              </a:tabLst>
            </a:pPr>
            <a:r>
              <a:rPr lang="en-IN" sz="1600" dirty="0">
                <a:latin typeface="Trebuchet MS"/>
                <a:cs typeface="Trebuchet MS"/>
              </a:rPr>
              <a:t>In the Benefits Consulting space she has worked in large M&amp;A deals, due diligence of statutory and other benefits, Retirement solutions, B-to-B financial wellness, Benefits Design, Redesigns, etc.</a:t>
            </a:r>
          </a:p>
          <a:p>
            <a:pPr marL="298450" indent="-285750">
              <a:spcBef>
                <a:spcPts val="145"/>
              </a:spcBef>
              <a:buFont typeface="Arial" panose="020B0604020202020204" pitchFamily="34" charset="0"/>
              <a:buChar char="•"/>
              <a:tabLst>
                <a:tab pos="299085" algn="l"/>
                <a:tab pos="299720" algn="l"/>
              </a:tabLst>
            </a:pPr>
            <a:r>
              <a:rPr lang="en-IN" sz="1600" dirty="0">
                <a:latin typeface="Trebuchet MS"/>
                <a:cs typeface="Trebuchet MS"/>
              </a:rPr>
              <a:t>She has worked in the past for MNC firms including Aon Consulting – India, Mercer Consulting – India, Swiss Re India, Paternoster (UK) and ING Life</a:t>
            </a:r>
            <a:endParaRPr sz="1600" dirty="0">
              <a:latin typeface="Trebuchet MS"/>
              <a:cs typeface="Trebuchet MS"/>
            </a:endParaRPr>
          </a:p>
        </p:txBody>
      </p:sp>
    </p:spTree>
    <p:extLst>
      <p:ext uri="{BB962C8B-B14F-4D97-AF65-F5344CB8AC3E}">
        <p14:creationId xmlns:p14="http://schemas.microsoft.com/office/powerpoint/2010/main" val="36344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6" name="Rectangle 25"/>
          <p:cNvSpPr/>
          <p:nvPr/>
        </p:nvSpPr>
        <p:spPr>
          <a:xfrm>
            <a:off x="2209800" y="381000"/>
            <a:ext cx="7620000" cy="584775"/>
          </a:xfrm>
          <a:prstGeom prst="rect">
            <a:avLst/>
          </a:prstGeom>
        </p:spPr>
        <p:txBody>
          <a:bodyPr wrap="square">
            <a:spAutoFit/>
          </a:bodyPr>
          <a:lstStyle/>
          <a:p>
            <a:r>
              <a:rPr lang="en-US" altLang="en-US" sz="3200" b="1" dirty="0">
                <a:solidFill>
                  <a:srgbClr val="C00000"/>
                </a:solidFill>
                <a:latin typeface="Trebuchet MS" panose="020B0603020202020204" pitchFamily="34" charset="0"/>
              </a:rPr>
              <a:t>Speaker</a:t>
            </a:r>
            <a:endParaRPr lang="en-US" altLang="en-US" sz="3200" b="1" kern="0" dirty="0">
              <a:solidFill>
                <a:srgbClr val="C00000"/>
              </a:solidFill>
              <a:latin typeface="Trebuchet MS" panose="020B0603020202020204" pitchFamily="34" charset="0"/>
            </a:endParaRPr>
          </a:p>
        </p:txBody>
      </p:sp>
      <p:pic>
        <p:nvPicPr>
          <p:cNvPr id="6" name="Picture 5" descr="A person wearing glasses&#10;&#10;Description automatically generated with medium confidenc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81200" y="1219200"/>
            <a:ext cx="2133600" cy="23621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object 13"/>
          <p:cNvSpPr txBox="1"/>
          <p:nvPr/>
        </p:nvSpPr>
        <p:spPr>
          <a:xfrm>
            <a:off x="4343400" y="1780836"/>
            <a:ext cx="7620000" cy="3600986"/>
          </a:xfrm>
          <a:prstGeom prst="rect">
            <a:avLst/>
          </a:prstGeom>
        </p:spPr>
        <p:style>
          <a:lnRef idx="1">
            <a:schemeClr val="dk1"/>
          </a:lnRef>
          <a:fillRef idx="2">
            <a:schemeClr val="dk1"/>
          </a:fillRef>
          <a:effectRef idx="1">
            <a:schemeClr val="dk1"/>
          </a:effectRef>
          <a:fontRef idx="minor">
            <a:schemeClr val="dk1"/>
          </a:fontRef>
        </p:style>
        <p:txBody>
          <a:bodyPr vert="horz" wrap="square" lIns="0" tIns="0" rIns="0" bIns="0" rtlCol="0">
            <a:spAutoFit/>
          </a:bodyPr>
          <a:lstStyle/>
          <a:p>
            <a:pPr marL="285750" indent="-285750">
              <a:buFont typeface="Arial" panose="020B0604020202020204" pitchFamily="34" charset="0"/>
              <a:buChar char="•"/>
            </a:pPr>
            <a:r>
              <a:rPr lang="en-IN" dirty="0">
                <a:latin typeface="Trebuchet MS" panose="020B0603020202020204" pitchFamily="34" charset="0"/>
              </a:rPr>
              <a:t>Kishore Singh is a banker having more than 2 decades in banking, investment, portfolio management, Investment Banking, Private Equity and Human Resources.</a:t>
            </a:r>
          </a:p>
          <a:p>
            <a:pPr marL="285750" indent="-285750">
              <a:buFont typeface="Arial" panose="020B0604020202020204" pitchFamily="34" charset="0"/>
              <a:buChar char="•"/>
            </a:pPr>
            <a:r>
              <a:rPr lang="en-IN" dirty="0">
                <a:latin typeface="Trebuchet MS" panose="020B0603020202020204" pitchFamily="34" charset="0"/>
              </a:rPr>
              <a:t> Currently Mr Singh is working as Assistant General Manager (Pensioners Management Department) at State Bank of India and is responsible for Policy level interventions for pensioners and other compliance requirements, data preparations, compilation, audit and actuarial valuation. SBI has more than 2,80.000 pensioners at present.</a:t>
            </a:r>
          </a:p>
          <a:p>
            <a:pPr marL="285750" indent="-285750">
              <a:buFont typeface="Arial" panose="020B0604020202020204" pitchFamily="34" charset="0"/>
              <a:buChar char="•"/>
            </a:pPr>
            <a:r>
              <a:rPr lang="en-IN" dirty="0">
                <a:latin typeface="Trebuchet MS" panose="020B0603020202020204" pitchFamily="34" charset="0"/>
              </a:rPr>
              <a:t>Mr Singh is a postgraduate in economics and holds various certifications with respect to financial markets.</a:t>
            </a:r>
          </a:p>
          <a:p>
            <a:pPr marL="285750" indent="-285750">
              <a:buFont typeface="Arial" panose="020B0604020202020204" pitchFamily="34" charset="0"/>
              <a:buChar char="•"/>
            </a:pPr>
            <a:r>
              <a:rPr lang="en-IN" dirty="0">
                <a:latin typeface="Trebuchet MS" panose="020B0603020202020204" pitchFamily="34" charset="0"/>
              </a:rPr>
              <a:t>He was instrumental in setting up infrastructure fund “ </a:t>
            </a:r>
            <a:r>
              <a:rPr lang="en-IN" dirty="0" err="1">
                <a:latin typeface="Trebuchet MS" panose="020B0603020202020204" pitchFamily="34" charset="0"/>
              </a:rPr>
              <a:t>Neev</a:t>
            </a:r>
            <a:r>
              <a:rPr lang="en-IN" dirty="0">
                <a:latin typeface="Trebuchet MS" panose="020B0603020202020204" pitchFamily="34" charset="0"/>
              </a:rPr>
              <a:t>” in his stint as joint CEO at SBICAP Ventures Private Limited and was also involved in setting up of National Investment and Infrastructure Fund.  </a:t>
            </a:r>
          </a:p>
        </p:txBody>
      </p:sp>
      <p:sp>
        <p:nvSpPr>
          <p:cNvPr id="9" name="Rectangle 8"/>
          <p:cNvSpPr/>
          <p:nvPr/>
        </p:nvSpPr>
        <p:spPr>
          <a:xfrm>
            <a:off x="4114800" y="965775"/>
            <a:ext cx="7848600" cy="40011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86360">
              <a:spcBef>
                <a:spcPts val="360"/>
              </a:spcBef>
            </a:pPr>
            <a:r>
              <a:rPr lang="en-US" sz="2000" b="1"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Kishore Singh,</a:t>
            </a:r>
            <a:r>
              <a:rPr lang="en-IN" sz="20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 </a:t>
            </a:r>
            <a:r>
              <a:rPr lang="en-US" sz="20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AGM, Personnel Management, State Bank of India</a:t>
            </a:r>
            <a:endParaRPr lang="en-IN" sz="20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86489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6" name="Rectangle 25"/>
          <p:cNvSpPr/>
          <p:nvPr/>
        </p:nvSpPr>
        <p:spPr>
          <a:xfrm>
            <a:off x="1981200" y="173524"/>
            <a:ext cx="7620000" cy="584775"/>
          </a:xfrm>
          <a:prstGeom prst="rect">
            <a:avLst/>
          </a:prstGeom>
        </p:spPr>
        <p:txBody>
          <a:bodyPr wrap="square">
            <a:spAutoFit/>
          </a:bodyPr>
          <a:lstStyle/>
          <a:p>
            <a:r>
              <a:rPr lang="en-US" altLang="en-US" sz="3200" b="1" dirty="0">
                <a:solidFill>
                  <a:srgbClr val="C00000"/>
                </a:solidFill>
                <a:latin typeface="Trebuchet MS" panose="020B0603020202020204" pitchFamily="34" charset="0"/>
              </a:rPr>
              <a:t>Speaker</a:t>
            </a:r>
            <a:endParaRPr lang="en-US" altLang="en-US" sz="3200" b="1" kern="0" dirty="0">
              <a:solidFill>
                <a:srgbClr val="C00000"/>
              </a:solidFill>
              <a:latin typeface="Trebuchet MS" panose="020B0603020202020204" pitchFamily="34" charset="0"/>
            </a:endParaRPr>
          </a:p>
        </p:txBody>
      </p:sp>
      <p:sp>
        <p:nvSpPr>
          <p:cNvPr id="8" name="object 13"/>
          <p:cNvSpPr txBox="1"/>
          <p:nvPr/>
        </p:nvSpPr>
        <p:spPr>
          <a:xfrm>
            <a:off x="4343400" y="1780836"/>
            <a:ext cx="7620000" cy="3600986"/>
          </a:xfrm>
          <a:prstGeom prst="rect">
            <a:avLst/>
          </a:prstGeom>
        </p:spPr>
        <p:style>
          <a:lnRef idx="1">
            <a:schemeClr val="dk1"/>
          </a:lnRef>
          <a:fillRef idx="2">
            <a:schemeClr val="dk1"/>
          </a:fillRef>
          <a:effectRef idx="1">
            <a:schemeClr val="dk1"/>
          </a:effectRef>
          <a:fontRef idx="minor">
            <a:schemeClr val="dk1"/>
          </a:fontRef>
        </p:style>
        <p:txBody>
          <a:bodyPr vert="horz" wrap="square" lIns="0" tIns="0" rIns="0" bIns="0" rtlCol="0">
            <a:spAutoFit/>
          </a:bodyPr>
          <a:lstStyle/>
          <a:p>
            <a:pPr marL="285750" indent="-285750">
              <a:buFont typeface="Arial" panose="020B0604020202020204" pitchFamily="34" charset="0"/>
              <a:buChar char="•"/>
            </a:pPr>
            <a:r>
              <a:rPr lang="en-IN" dirty="0" err="1">
                <a:latin typeface="Trebuchet MS" panose="020B0603020202020204" pitchFamily="34" charset="0"/>
              </a:rPr>
              <a:t>Jayesh</a:t>
            </a:r>
            <a:r>
              <a:rPr lang="en-IN" dirty="0">
                <a:latin typeface="Trebuchet MS" panose="020B0603020202020204" pitchFamily="34" charset="0"/>
              </a:rPr>
              <a:t> </a:t>
            </a:r>
            <a:r>
              <a:rPr lang="en-IN" dirty="0" err="1">
                <a:latin typeface="Trebuchet MS" panose="020B0603020202020204" pitchFamily="34" charset="0"/>
              </a:rPr>
              <a:t>D.Pandit</a:t>
            </a:r>
            <a:r>
              <a:rPr lang="en-IN" dirty="0">
                <a:latin typeface="Trebuchet MS" panose="020B0603020202020204" pitchFamily="34" charset="0"/>
              </a:rPr>
              <a:t> is a practicing chartered accountant having experience of more than 3 decades and is principal in the M/</a:t>
            </a:r>
            <a:r>
              <a:rPr lang="en-IN" dirty="0" err="1">
                <a:latin typeface="Trebuchet MS" panose="020B0603020202020204" pitchFamily="34" charset="0"/>
              </a:rPr>
              <a:t>S.K.A.Pandit</a:t>
            </a:r>
            <a:r>
              <a:rPr lang="en-IN" dirty="0">
                <a:latin typeface="Trebuchet MS" panose="020B0603020202020204" pitchFamily="34" charset="0"/>
              </a:rPr>
              <a:t> Consultant and actuary. </a:t>
            </a:r>
          </a:p>
          <a:p>
            <a:pPr marL="285750" indent="-285750">
              <a:buFont typeface="Arial" panose="020B0604020202020204" pitchFamily="34" charset="0"/>
              <a:buChar char="•"/>
            </a:pPr>
            <a:r>
              <a:rPr lang="en-IN" dirty="0">
                <a:latin typeface="Trebuchet MS" panose="020B0603020202020204" pitchFamily="34" charset="0"/>
              </a:rPr>
              <a:t>By qualification he is FCA, </a:t>
            </a:r>
            <a:r>
              <a:rPr lang="en-IN" dirty="0" err="1">
                <a:latin typeface="Trebuchet MS" panose="020B0603020202020204" pitchFamily="34" charset="0"/>
              </a:rPr>
              <a:t>Msc</a:t>
            </a:r>
            <a:r>
              <a:rPr lang="en-IN" dirty="0">
                <a:latin typeface="Trebuchet MS" panose="020B0603020202020204" pitchFamily="34" charset="0"/>
              </a:rPr>
              <a:t>. Actuarial Science, CAA from IFOA and is holding diploma in Information System Audit from ICAI , he also holds diploma in actuarial science from University of Leicester London</a:t>
            </a:r>
          </a:p>
          <a:p>
            <a:pPr marL="285750" indent="-285750">
              <a:buFont typeface="Arial" panose="020B0604020202020204" pitchFamily="34" charset="0"/>
              <a:buChar char="•"/>
            </a:pPr>
            <a:r>
              <a:rPr lang="en-IN" dirty="0">
                <a:latin typeface="Trebuchet MS" panose="020B0603020202020204" pitchFamily="34" charset="0"/>
              </a:rPr>
              <a:t>He was instrumental in establishment of Banking sector pension scheme and also had amended income tax rule to suit the banking sector pension scheme. </a:t>
            </a:r>
          </a:p>
          <a:p>
            <a:pPr marL="285750" indent="-285750">
              <a:buFont typeface="Arial" panose="020B0604020202020204" pitchFamily="34" charset="0"/>
              <a:buChar char="•"/>
            </a:pPr>
            <a:r>
              <a:rPr lang="en-IN" dirty="0">
                <a:latin typeface="Trebuchet MS" panose="020B0603020202020204" pitchFamily="34" charset="0"/>
              </a:rPr>
              <a:t>He is also certified by World Bank for use of PROST pension projection software.</a:t>
            </a:r>
          </a:p>
          <a:p>
            <a:pPr marL="285750" indent="-285750">
              <a:buFont typeface="Arial" panose="020B0604020202020204" pitchFamily="34" charset="0"/>
              <a:buChar char="•"/>
            </a:pPr>
            <a:r>
              <a:rPr lang="en-IN" dirty="0">
                <a:latin typeface="Trebuchet MS" panose="020B0603020202020204" pitchFamily="34" charset="0"/>
              </a:rPr>
              <a:t>He has been faculty in teaching actuarial subject at </a:t>
            </a:r>
            <a:r>
              <a:rPr lang="en-IN" dirty="0" err="1">
                <a:latin typeface="Trebuchet MS" panose="020B0603020202020204" pitchFamily="34" charset="0"/>
              </a:rPr>
              <a:t>DSAct</a:t>
            </a:r>
            <a:r>
              <a:rPr lang="en-IN" dirty="0">
                <a:latin typeface="Trebuchet MS" panose="020B0603020202020204" pitchFamily="34" charset="0"/>
              </a:rPr>
              <a:t> </a:t>
            </a:r>
            <a:r>
              <a:rPr lang="en-IN" dirty="0" err="1">
                <a:latin typeface="Trebuchet MS" panose="020B0603020202020204" pitchFamily="34" charset="0"/>
              </a:rPr>
              <a:t>ed</a:t>
            </a:r>
            <a:r>
              <a:rPr lang="en-IN" dirty="0">
                <a:latin typeface="Trebuchet MS" panose="020B0603020202020204" pitchFamily="34" charset="0"/>
              </a:rPr>
              <a:t> for MSc and BSc in actuarial science YCMOU</a:t>
            </a:r>
          </a:p>
        </p:txBody>
      </p:sp>
      <p:sp>
        <p:nvSpPr>
          <p:cNvPr id="9" name="Rectangle 8"/>
          <p:cNvSpPr/>
          <p:nvPr/>
        </p:nvSpPr>
        <p:spPr>
          <a:xfrm>
            <a:off x="4114800" y="965775"/>
            <a:ext cx="7848600" cy="40011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86360">
              <a:spcBef>
                <a:spcPts val="360"/>
              </a:spcBef>
            </a:pPr>
            <a:r>
              <a:rPr lang="en-US" sz="2000" b="1" dirty="0" err="1">
                <a:solidFill>
                  <a:srgbClr val="000000"/>
                </a:solidFill>
                <a:latin typeface="Trebuchet MS" panose="020B0603020202020204" pitchFamily="34" charset="0"/>
                <a:ea typeface="Trebuchet MS" panose="020B0603020202020204" pitchFamily="34" charset="0"/>
                <a:cs typeface="Trebuchet MS" panose="020B0603020202020204" pitchFamily="34" charset="0"/>
              </a:rPr>
              <a:t>Jayesh</a:t>
            </a:r>
            <a:r>
              <a:rPr lang="en-US" sz="2000" b="1"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 </a:t>
            </a:r>
            <a:r>
              <a:rPr lang="en-US" sz="2000" b="1" dirty="0" err="1">
                <a:solidFill>
                  <a:srgbClr val="000000"/>
                </a:solidFill>
                <a:latin typeface="Trebuchet MS" panose="020B0603020202020204" pitchFamily="34" charset="0"/>
                <a:ea typeface="Trebuchet MS" panose="020B0603020202020204" pitchFamily="34" charset="0"/>
                <a:cs typeface="Trebuchet MS" panose="020B0603020202020204" pitchFamily="34" charset="0"/>
              </a:rPr>
              <a:t>D.Pandit</a:t>
            </a:r>
            <a:r>
              <a:rPr lang="en-US" sz="2000" b="1"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 ,</a:t>
            </a:r>
            <a:r>
              <a:rPr lang="en-IN" sz="20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 </a:t>
            </a:r>
            <a:r>
              <a:rPr lang="en-US" sz="20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rPr>
              <a:t>Partner, K A Pandit Actuaries &amp; Consultants</a:t>
            </a:r>
            <a:endParaRPr lang="en-IN" sz="2000" dirty="0">
              <a:solidFill>
                <a:srgbClr val="000000"/>
              </a:solidFill>
              <a:latin typeface="Trebuchet MS" panose="020B0603020202020204" pitchFamily="34" charset="0"/>
              <a:ea typeface="Trebuchet MS" panose="020B0603020202020204" pitchFamily="34" charset="0"/>
              <a:cs typeface="Trebuchet MS" panose="020B0603020202020204" pitchFamily="34" charset="0"/>
            </a:endParaRPr>
          </a:p>
        </p:txBody>
      </p:sp>
      <p:pic>
        <p:nvPicPr>
          <p:cNvPr id="7" name="Picture 6" descr="A person wearing a suit and tie&#10;&#10;Description automatically generated with medium confidence">
            <a:extLst>
              <a:ext uri="{FF2B5EF4-FFF2-40B4-BE49-F238E27FC236}">
                <a16:creationId xmlns:a16="http://schemas.microsoft.com/office/drawing/2014/main" id="{DD295BB4-8EE5-41BB-A477-3D5AB332862F}"/>
              </a:ext>
            </a:extLst>
          </p:cNvPr>
          <p:cNvPicPr/>
          <p:nvPr/>
        </p:nvPicPr>
        <p:blipFill rotWithShape="1">
          <a:blip r:embed="rId4" cstate="screen">
            <a:extLst>
              <a:ext uri="{28A0092B-C50C-407E-A947-70E740481C1C}">
                <a14:useLocalDpi xmlns:a14="http://schemas.microsoft.com/office/drawing/2010/main"/>
              </a:ext>
            </a:extLst>
          </a:blip>
          <a:srcRect/>
          <a:stretch/>
        </p:blipFill>
        <p:spPr>
          <a:xfrm rot="16200000">
            <a:off x="1858963" y="769598"/>
            <a:ext cx="1962150" cy="202247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99510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9400" y="3503068"/>
            <a:ext cx="1588491" cy="1600200"/>
          </a:xfrm>
          <a:prstGeom prst="rect">
            <a:avLst/>
          </a:prstGeom>
        </p:spPr>
      </p:pic>
      <p:sp>
        <p:nvSpPr>
          <p:cNvPr id="6" name="Rectangle 150"/>
          <p:cNvSpPr txBox="1">
            <a:spLocks noChangeArrowheads="1"/>
          </p:cNvSpPr>
          <p:nvPr/>
        </p:nvSpPr>
        <p:spPr>
          <a:xfrm>
            <a:off x="228599" y="1333500"/>
            <a:ext cx="11799291"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3600" b="1" i="0" u="none" strike="noStrike" kern="0" cap="none" spc="0" normalizeH="0" baseline="0" noProof="0" dirty="0">
                <a:ln>
                  <a:noFill/>
                </a:ln>
                <a:solidFill>
                  <a:srgbClr val="FFFFFF"/>
                </a:solidFill>
                <a:effectLst/>
                <a:uLnTx/>
                <a:uFillTx/>
                <a:latin typeface="Arial"/>
                <a:ea typeface="+mj-ea"/>
                <a:cs typeface="+mj-cs"/>
              </a:rPr>
              <a:t>8th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Capacity</a:t>
            </a:r>
            <a:r>
              <a:rPr kumimoji="0" lang="es-UY" altLang="en-US" sz="3600" b="1" i="0" u="none" strike="noStrike" kern="0" cap="none" spc="0" normalizeH="0" baseline="0" noProof="0" dirty="0">
                <a:ln>
                  <a:noFill/>
                </a:ln>
                <a:solidFill>
                  <a:srgbClr val="FFFFFF"/>
                </a:solidFill>
                <a:effectLst/>
                <a:uLnTx/>
                <a:uFillTx/>
                <a:latin typeface="Arial"/>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Building</a:t>
            </a:r>
            <a:r>
              <a:rPr kumimoji="0" lang="es-UY" altLang="en-US" sz="3600" b="1" i="0" u="none" strike="noStrike" kern="0" cap="none" spc="0" normalizeH="0" baseline="0" noProof="0" dirty="0">
                <a:ln>
                  <a:noFill/>
                </a:ln>
                <a:solidFill>
                  <a:srgbClr val="FFFFFF"/>
                </a:solidFill>
                <a:effectLst/>
                <a:uLnTx/>
                <a:uFillTx/>
                <a:latin typeface="Arial"/>
                <a:ea typeface="+mj-ea"/>
                <a:cs typeface="+mj-cs"/>
              </a:rPr>
              <a:t>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Webinar</a:t>
            </a:r>
            <a:r>
              <a:rPr kumimoji="0" lang="es-UY" altLang="en-US" sz="3600" b="1" i="0" u="none" strike="noStrike" kern="0" cap="none" spc="0" normalizeH="0" baseline="0" noProof="0" dirty="0">
                <a:ln>
                  <a:noFill/>
                </a:ln>
                <a:solidFill>
                  <a:srgbClr val="FFFFFF"/>
                </a:solidFill>
                <a:effectLst/>
                <a:uLnTx/>
                <a:uFillTx/>
                <a:latin typeface="Arial"/>
                <a:ea typeface="+mj-ea"/>
                <a:cs typeface="+mj-cs"/>
              </a:rPr>
              <a:t>  in Retirement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Benefits</a:t>
            </a:r>
            <a:endParaRPr kumimoji="0" lang="es-UY" altLang="en-US" sz="3600" b="1" i="0" u="none" strike="noStrike" kern="0" cap="none" spc="0" normalizeH="0" baseline="0" noProof="0" dirty="0">
              <a:ln>
                <a:noFill/>
              </a:ln>
              <a:solidFill>
                <a:srgbClr val="FFFFFF"/>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3600" b="1" i="0" u="none" strike="noStrike" kern="0" cap="none" spc="0" normalizeH="0" baseline="0" noProof="0" dirty="0">
                <a:ln>
                  <a:noFill/>
                </a:ln>
                <a:solidFill>
                  <a:srgbClr val="FFFFFF"/>
                </a:solidFill>
                <a:effectLst/>
                <a:uLnTx/>
                <a:uFillTx/>
                <a:latin typeface="Arial"/>
                <a:ea typeface="+mj-ea"/>
                <a:cs typeface="+mj-cs"/>
              </a:rPr>
              <a:t>Online </a:t>
            </a:r>
            <a:r>
              <a:rPr kumimoji="0" lang="es-UY" altLang="en-US" sz="3600" b="1" i="0" u="none" strike="noStrike" kern="0" cap="none" spc="0" normalizeH="0" baseline="0" noProof="0" dirty="0" err="1">
                <a:ln>
                  <a:noFill/>
                </a:ln>
                <a:solidFill>
                  <a:srgbClr val="FFFFFF"/>
                </a:solidFill>
                <a:effectLst/>
                <a:uLnTx/>
                <a:uFillTx/>
                <a:latin typeface="Arial"/>
                <a:ea typeface="+mj-ea"/>
                <a:cs typeface="+mj-cs"/>
              </a:rPr>
              <a:t>Edition</a:t>
            </a:r>
            <a:r>
              <a:rPr kumimoji="0" lang="es-UY" altLang="en-US" sz="3600" b="1" i="0" u="none" strike="noStrike" kern="0" cap="none" spc="0" normalizeH="0" baseline="0" noProof="0" dirty="0">
                <a:ln>
                  <a:noFill/>
                </a:ln>
                <a:solidFill>
                  <a:srgbClr val="FFFFFF"/>
                </a:solidFill>
                <a:effectLst/>
                <a:uLnTx/>
                <a:uFillTx/>
                <a:latin typeface="Arial"/>
                <a:ea typeface="+mj-ea"/>
                <a:cs typeface="+mj-cs"/>
              </a:rPr>
              <a:t> 2022</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UY" altLang="en-US" sz="3600" b="1" i="0" u="none" strike="noStrike" kern="0" cap="none" spc="0" normalizeH="0" baseline="0" noProof="0" dirty="0">
              <a:ln>
                <a:noFill/>
              </a:ln>
              <a:solidFill>
                <a:srgbClr val="FFFFFF"/>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UY" altLang="en-US" sz="3600" b="1" i="0" u="none" strike="noStrike" kern="0" cap="none" spc="0" normalizeH="0" baseline="0" noProof="0" dirty="0">
                <a:ln>
                  <a:noFill/>
                </a:ln>
                <a:solidFill>
                  <a:srgbClr val="FFFFFF"/>
                </a:solidFill>
                <a:effectLst/>
                <a:uLnTx/>
                <a:uFillTx/>
                <a:latin typeface="Arial"/>
                <a:ea typeface="+mj-ea"/>
                <a:cs typeface="+mj-cs"/>
              </a:rPr>
              <a:t>Date 16-03-2022</a:t>
            </a:r>
            <a:endParaRPr kumimoji="0" lang="es-ES" altLang="en-US" sz="3600" b="1" i="0" u="none" strike="noStrike" kern="0" cap="none" spc="0" normalizeH="0" baseline="0" noProof="0" dirty="0">
              <a:ln>
                <a:noFill/>
              </a:ln>
              <a:solidFill>
                <a:srgbClr val="FFFFFF"/>
              </a:solidFill>
              <a:effectLst/>
              <a:uLnTx/>
              <a:uFillTx/>
              <a:latin typeface="Arial"/>
              <a:ea typeface="+mj-ea"/>
              <a:cs typeface="+mj-cs"/>
            </a:endParaRPr>
          </a:p>
        </p:txBody>
      </p:sp>
      <p:sp>
        <p:nvSpPr>
          <p:cNvPr id="5" name="TextBox 4">
            <a:extLst>
              <a:ext uri="{FF2B5EF4-FFF2-40B4-BE49-F238E27FC236}">
                <a16:creationId xmlns:a16="http://schemas.microsoft.com/office/drawing/2014/main" id="{36A73873-727D-4BD8-81CD-E77B30962568}"/>
              </a:ext>
            </a:extLst>
          </p:cNvPr>
          <p:cNvSpPr txBox="1"/>
          <p:nvPr/>
        </p:nvSpPr>
        <p:spPr>
          <a:xfrm>
            <a:off x="228599" y="3610670"/>
            <a:ext cx="937260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Nova" panose="020B0504020202020204" pitchFamily="34" charset="0"/>
                <a:ea typeface="+mn-ea"/>
                <a:cs typeface="+mn-cs"/>
              </a:rPr>
              <a:t>Overview of Government / Public Sector Defined Benefit Pension</a:t>
            </a:r>
          </a:p>
        </p:txBody>
      </p:sp>
    </p:spTree>
    <p:extLst>
      <p:ext uri="{BB962C8B-B14F-4D97-AF65-F5344CB8AC3E}">
        <p14:creationId xmlns:p14="http://schemas.microsoft.com/office/powerpoint/2010/main" val="2430438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Agenda</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2" name="TextBox 21">
            <a:extLst>
              <a:ext uri="{FF2B5EF4-FFF2-40B4-BE49-F238E27FC236}">
                <a16:creationId xmlns:a16="http://schemas.microsoft.com/office/drawing/2014/main" id="{82C99476-00B0-4094-94F4-428C2459B9D6}"/>
              </a:ext>
            </a:extLst>
          </p:cNvPr>
          <p:cNvSpPr txBox="1"/>
          <p:nvPr/>
        </p:nvSpPr>
        <p:spPr>
          <a:xfrm>
            <a:off x="1981200" y="1219200"/>
            <a:ext cx="8610600" cy="2246769"/>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Computation of Pension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Management of Pension Obligation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Other facets of Pension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296284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5253" y="128100"/>
            <a:ext cx="780547" cy="786300"/>
          </a:xfrm>
          <a:prstGeom prst="rect">
            <a:avLst/>
          </a:prstGeom>
          <a:blipFill dpi="0" rotWithShape="1">
            <a:blip r:embed="rId5"/>
            <a:srcRect/>
            <a:stretch>
              <a:fillRect/>
            </a:stretch>
          </a:blipFill>
        </p:spPr>
      </p:pic>
      <p:sp>
        <p:nvSpPr>
          <p:cNvPr id="3" name="Rectangle 2"/>
          <p:cNvSpPr txBox="1">
            <a:spLocks noChangeArrowheads="1"/>
          </p:cNvSpPr>
          <p:nvPr/>
        </p:nvSpPr>
        <p:spPr>
          <a:xfrm>
            <a:off x="1752600" y="228600"/>
            <a:ext cx="9067800" cy="782638"/>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3200" b="0" i="0" u="none" strike="noStrike" kern="0" cap="none" spc="0" normalizeH="0" baseline="0" noProof="0" dirty="0">
                <a:ln>
                  <a:noFill/>
                </a:ln>
                <a:solidFill>
                  <a:srgbClr val="000000"/>
                </a:solidFill>
                <a:effectLst/>
                <a:uLnTx/>
                <a:uFillTx/>
                <a:latin typeface="Calibri" panose="020F0502020204030204" pitchFamily="34" charset="0"/>
                <a:ea typeface="+mj-ea"/>
                <a:cs typeface="Calibri" panose="020F0502020204030204" pitchFamily="34" charset="0"/>
              </a:rPr>
              <a:t>Computation of Pension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22" name="TextBox 21">
            <a:extLst>
              <a:ext uri="{FF2B5EF4-FFF2-40B4-BE49-F238E27FC236}">
                <a16:creationId xmlns:a16="http://schemas.microsoft.com/office/drawing/2014/main" id="{82C99476-00B0-4094-94F4-428C2459B9D6}"/>
              </a:ext>
            </a:extLst>
          </p:cNvPr>
          <p:cNvSpPr txBox="1"/>
          <p:nvPr/>
        </p:nvSpPr>
        <p:spPr>
          <a:xfrm>
            <a:off x="1981200" y="1219200"/>
            <a:ext cx="8610600" cy="452431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Basic Pension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Government Sector – 50% of last drawn Salary</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err="1">
                <a:ln>
                  <a:noFill/>
                </a:ln>
                <a:solidFill>
                  <a:srgbClr val="000000"/>
                </a:solidFill>
                <a:effectLst/>
                <a:uLnTx/>
                <a:uFillTx/>
                <a:latin typeface="Times New Roman"/>
                <a:ea typeface="+mn-ea"/>
                <a:cs typeface="+mn-cs"/>
              </a:rPr>
              <a:t>Nationalised</a:t>
            </a:r>
            <a:r>
              <a:rPr kumimoji="0" lang="en-US" sz="3600" b="0" i="0" u="none" strike="noStrike" kern="1200" cap="none" spc="0" normalizeH="0" baseline="0" noProof="0" dirty="0">
                <a:ln>
                  <a:noFill/>
                </a:ln>
                <a:solidFill>
                  <a:srgbClr val="000000"/>
                </a:solidFill>
                <a:effectLst/>
                <a:uLnTx/>
                <a:uFillTx/>
                <a:latin typeface="Times New Roman"/>
                <a:ea typeface="+mn-ea"/>
                <a:cs typeface="+mn-cs"/>
              </a:rPr>
              <a:t>  Banks – 50% of average of last 10 month’s Salary</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srgbClr val="000000"/>
                </a:solidFill>
                <a:effectLst/>
                <a:uLnTx/>
                <a:uFillTx/>
                <a:latin typeface="Times New Roman"/>
                <a:ea typeface="+mn-ea"/>
                <a:cs typeface="+mn-cs"/>
              </a:rPr>
              <a:t>SBI – 50% of average of last 12 months salary  </a:t>
            </a:r>
            <a:r>
              <a:rPr kumimoji="0" lang="en-US" sz="3600" b="0" i="0" u="none" strike="noStrike" kern="1200" cap="none" spc="0" normalizeH="0" baseline="0" noProof="0" dirty="0" err="1">
                <a:ln>
                  <a:noFill/>
                </a:ln>
                <a:solidFill>
                  <a:srgbClr val="000000"/>
                </a:solidFill>
                <a:effectLst/>
                <a:uLnTx/>
                <a:uFillTx/>
                <a:latin typeface="Times New Roman"/>
                <a:ea typeface="+mn-ea"/>
                <a:cs typeface="+mn-cs"/>
              </a:rPr>
              <a:t>upto</a:t>
            </a:r>
            <a:r>
              <a:rPr kumimoji="0" lang="en-US" sz="3600" b="0" i="0" u="none" strike="noStrike" kern="1200" cap="none" spc="0" normalizeH="0" baseline="0" noProof="0" dirty="0">
                <a:ln>
                  <a:noFill/>
                </a:ln>
                <a:solidFill>
                  <a:srgbClr val="000000"/>
                </a:solidFill>
                <a:effectLst/>
                <a:uLnTx/>
                <a:uFillTx/>
                <a:latin typeface="Times New Roman"/>
                <a:ea typeface="+mn-ea"/>
                <a:cs typeface="+mn-cs"/>
              </a:rPr>
              <a:t> a ceiling and 40% of last 12 months salary thereafter.</a:t>
            </a: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436409631"/>
      </p:ext>
    </p:extLst>
  </p:cSld>
  <p:clrMapOvr>
    <a:masterClrMapping/>
  </p:clrMapOvr>
</p:sld>
</file>

<file path=ppt/theme/theme1.xml><?xml version="1.0" encoding="utf-8"?>
<a:theme xmlns:a="http://schemas.openxmlformats.org/drawingml/2006/main" name="1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2545</TotalTime>
  <Words>1126</Words>
  <Application>Microsoft Office PowerPoint</Application>
  <PresentationFormat>Widescreen</PresentationFormat>
  <Paragraphs>210</Paragraphs>
  <Slides>22</Slides>
  <Notes>19</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22</vt:i4>
      </vt:variant>
    </vt:vector>
  </HeadingPairs>
  <TitlesOfParts>
    <vt:vector size="34" baseType="lpstr">
      <vt:lpstr>Arial</vt:lpstr>
      <vt:lpstr>Arial Nova</vt:lpstr>
      <vt:lpstr>Bahamas</vt:lpstr>
      <vt:lpstr>Calibri</vt:lpstr>
      <vt:lpstr>Gadugi</vt:lpstr>
      <vt:lpstr>Garamond</vt:lpstr>
      <vt:lpstr>Times New Roman</vt:lpstr>
      <vt:lpstr>Trebuchet MS</vt:lpstr>
      <vt:lpstr>1_LifeConvBirm02</vt:lpstr>
      <vt:lpstr>2_LifeConvBirm02</vt:lpstr>
      <vt:lpstr>LifeConvBirm02</vt:lpstr>
      <vt:lpstr>Office Theme</vt:lpstr>
      <vt:lpstr>PowerPoint Presentation</vt:lpstr>
      <vt:lpstr>PowerPoint Presentation</vt:lpstr>
      <vt:lpstr>Program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Chitra Jayasimha</cp:lastModifiedBy>
  <cp:revision>254</cp:revision>
  <dcterms:created xsi:type="dcterms:W3CDTF">2011-07-20T12:11:57Z</dcterms:created>
  <dcterms:modified xsi:type="dcterms:W3CDTF">2022-03-16T01:39:22Z</dcterms:modified>
</cp:coreProperties>
</file>