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handoutMasterIdLst>
    <p:handoutMasterId r:id="rId81"/>
  </p:handoutMasterIdLst>
  <p:sldIdLst>
    <p:sldId id="261" r:id="rId2"/>
    <p:sldId id="324" r:id="rId3"/>
    <p:sldId id="272" r:id="rId4"/>
    <p:sldId id="347" r:id="rId5"/>
    <p:sldId id="332" r:id="rId6"/>
    <p:sldId id="352" r:id="rId7"/>
    <p:sldId id="333" r:id="rId8"/>
    <p:sldId id="334" r:id="rId9"/>
    <p:sldId id="335" r:id="rId10"/>
    <p:sldId id="336" r:id="rId11"/>
    <p:sldId id="337" r:id="rId12"/>
    <p:sldId id="338" r:id="rId13"/>
    <p:sldId id="339" r:id="rId14"/>
    <p:sldId id="340" r:id="rId15"/>
    <p:sldId id="349" r:id="rId16"/>
    <p:sldId id="273" r:id="rId17"/>
    <p:sldId id="343" r:id="rId18"/>
    <p:sldId id="275" r:id="rId19"/>
    <p:sldId id="274" r:id="rId20"/>
    <p:sldId id="345" r:id="rId21"/>
    <p:sldId id="350" r:id="rId22"/>
    <p:sldId id="351" r:id="rId23"/>
    <p:sldId id="277" r:id="rId24"/>
    <p:sldId id="278" r:id="rId25"/>
    <p:sldId id="284" r:id="rId26"/>
    <p:sldId id="297" r:id="rId27"/>
    <p:sldId id="314" r:id="rId28"/>
    <p:sldId id="310" r:id="rId29"/>
    <p:sldId id="341" r:id="rId30"/>
    <p:sldId id="329" r:id="rId31"/>
    <p:sldId id="330" r:id="rId32"/>
    <p:sldId id="325" r:id="rId33"/>
    <p:sldId id="326" r:id="rId34"/>
    <p:sldId id="328" r:id="rId35"/>
    <p:sldId id="346" r:id="rId36"/>
    <p:sldId id="342" r:id="rId37"/>
    <p:sldId id="276" r:id="rId38"/>
    <p:sldId id="279" r:id="rId39"/>
    <p:sldId id="280" r:id="rId40"/>
    <p:sldId id="286" r:id="rId41"/>
    <p:sldId id="287" r:id="rId42"/>
    <p:sldId id="288" r:id="rId43"/>
    <p:sldId id="281" r:id="rId44"/>
    <p:sldId id="282" r:id="rId45"/>
    <p:sldId id="283" r:id="rId46"/>
    <p:sldId id="289" r:id="rId47"/>
    <p:sldId id="290" r:id="rId48"/>
    <p:sldId id="291" r:id="rId49"/>
    <p:sldId id="285" r:id="rId50"/>
    <p:sldId id="292" r:id="rId51"/>
    <p:sldId id="293" r:id="rId52"/>
    <p:sldId id="294" r:id="rId53"/>
    <p:sldId id="295" r:id="rId54"/>
    <p:sldId id="296" r:id="rId55"/>
    <p:sldId id="298" r:id="rId56"/>
    <p:sldId id="299" r:id="rId57"/>
    <p:sldId id="300" r:id="rId58"/>
    <p:sldId id="304" r:id="rId59"/>
    <p:sldId id="305" r:id="rId60"/>
    <p:sldId id="306" r:id="rId61"/>
    <p:sldId id="301" r:id="rId62"/>
    <p:sldId id="302" r:id="rId63"/>
    <p:sldId id="303" r:id="rId64"/>
    <p:sldId id="307" r:id="rId65"/>
    <p:sldId id="308" r:id="rId66"/>
    <p:sldId id="309" r:id="rId67"/>
    <p:sldId id="315" r:id="rId68"/>
    <p:sldId id="316" r:id="rId69"/>
    <p:sldId id="317" r:id="rId70"/>
    <p:sldId id="318" r:id="rId71"/>
    <p:sldId id="319" r:id="rId72"/>
    <p:sldId id="320" r:id="rId73"/>
    <p:sldId id="311" r:id="rId74"/>
    <p:sldId id="312" r:id="rId75"/>
    <p:sldId id="313" r:id="rId76"/>
    <p:sldId id="321" r:id="rId77"/>
    <p:sldId id="322" r:id="rId78"/>
    <p:sldId id="32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60"/>
  </p:normalViewPr>
  <p:slideViewPr>
    <p:cSldViewPr>
      <p:cViewPr varScale="1">
        <p:scale>
          <a:sx n="70" d="100"/>
          <a:sy n="70" d="100"/>
        </p:scale>
        <p:origin x="582"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wtwonlineap.sharepoint.com/sites/tctnonclient_KolkataMiscellaneous_m/Documents/23.%20BDP%20East%20Survey/Consolidated%20GRT_All%20Analysis_2021_Assumption%20Work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tha\Documents\5th%20TechTalk%20EB\Work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atha\Documents\5th%20TechTalk%20EB\Working.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Gill Sans MT" panose="020B0502020104020203" pitchFamily="34" charset="0"/>
                <a:ea typeface="+mn-ea"/>
                <a:cs typeface="+mn-cs"/>
              </a:defRPr>
            </a:pPr>
            <a:r>
              <a:rPr lang="en-US"/>
              <a:t>Post Retirement Mortality Table</a:t>
            </a:r>
          </a:p>
        </c:rich>
      </c:tx>
      <c:layout>
        <c:manualLayout>
          <c:xMode val="edge"/>
          <c:yMode val="edge"/>
          <c:x val="0.31474461251554081"/>
          <c:y val="1.5197204249822275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0.12384687111479487"/>
          <c:y val="8.4981688424144622E-2"/>
          <c:w val="0.85521843486669424"/>
          <c:h val="0.77609520296493761"/>
        </c:manualLayout>
      </c:layout>
      <c:lineChart>
        <c:grouping val="standard"/>
        <c:varyColors val="0"/>
        <c:ser>
          <c:idx val="0"/>
          <c:order val="0"/>
          <c:tx>
            <c:strRef>
              <c:f>'Post Ret mortality table'!$B$1</c:f>
              <c:strCache>
                <c:ptCount val="1"/>
                <c:pt idx="0">
                  <c:v>Indian Individual Annuitant's Mortality (2012-15)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'Post Ret mortality table'!$A$2:$A$42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'Post Ret mortality table'!$B$2:$B$42</c:f>
              <c:numCache>
                <c:formatCode>0.00%</c:formatCode>
                <c:ptCount val="41"/>
                <c:pt idx="0">
                  <c:v>6.3489999999999996E-3</c:v>
                </c:pt>
                <c:pt idx="1">
                  <c:v>6.9480000000000002E-3</c:v>
                </c:pt>
                <c:pt idx="2">
                  <c:v>7.6119999999999998E-3</c:v>
                </c:pt>
                <c:pt idx="3">
                  <c:v>8.3470000000000003E-3</c:v>
                </c:pt>
                <c:pt idx="4">
                  <c:v>9.1629999999999993E-3</c:v>
                </c:pt>
                <c:pt idx="5">
                  <c:v>1.0070000000000001E-2</c:v>
                </c:pt>
                <c:pt idx="6">
                  <c:v>1.1077E-2</c:v>
                </c:pt>
                <c:pt idx="7">
                  <c:v>1.2198000000000001E-2</c:v>
                </c:pt>
                <c:pt idx="8">
                  <c:v>1.3447000000000001E-2</c:v>
                </c:pt>
                <c:pt idx="9">
                  <c:v>1.4840000000000001E-2</c:v>
                </c:pt>
                <c:pt idx="10">
                  <c:v>1.6393000000000001E-2</c:v>
                </c:pt>
                <c:pt idx="11">
                  <c:v>1.8127999999999998E-2</c:v>
                </c:pt>
                <c:pt idx="12">
                  <c:v>2.0067000000000002E-2</c:v>
                </c:pt>
                <c:pt idx="13">
                  <c:v>2.2235999999999999E-2</c:v>
                </c:pt>
                <c:pt idx="14">
                  <c:v>2.4662E-2</c:v>
                </c:pt>
                <c:pt idx="15">
                  <c:v>2.7379000000000001E-2</c:v>
                </c:pt>
                <c:pt idx="16">
                  <c:v>3.0422000000000001E-2</c:v>
                </c:pt>
                <c:pt idx="17">
                  <c:v>3.3829999999999999E-2</c:v>
                </c:pt>
                <c:pt idx="18">
                  <c:v>3.7650999999999997E-2</c:v>
                </c:pt>
                <c:pt idx="19">
                  <c:v>4.1931999999999997E-2</c:v>
                </c:pt>
                <c:pt idx="20">
                  <c:v>4.6730000000000001E-2</c:v>
                </c:pt>
                <c:pt idx="21">
                  <c:v>5.2106E-2</c:v>
                </c:pt>
                <c:pt idx="22">
                  <c:v>5.8126999999999998E-2</c:v>
                </c:pt>
                <c:pt idx="23">
                  <c:v>6.4867999999999995E-2</c:v>
                </c:pt>
                <c:pt idx="24">
                  <c:v>7.2410000000000002E-2</c:v>
                </c:pt>
                <c:pt idx="25">
                  <c:v>8.0839999999999995E-2</c:v>
                </c:pt>
                <c:pt idx="26">
                  <c:v>9.0251999999999999E-2</c:v>
                </c:pt>
                <c:pt idx="27">
                  <c:v>0.100746</c:v>
                </c:pt>
                <c:pt idx="28">
                  <c:v>0.112428</c:v>
                </c:pt>
                <c:pt idx="29">
                  <c:v>0.12540799999999999</c:v>
                </c:pt>
                <c:pt idx="30">
                  <c:v>0.13979800000000001</c:v>
                </c:pt>
                <c:pt idx="31">
                  <c:v>0.15571199999999999</c:v>
                </c:pt>
                <c:pt idx="32">
                  <c:v>0.17326</c:v>
                </c:pt>
                <c:pt idx="33">
                  <c:v>0.192548</c:v>
                </c:pt>
                <c:pt idx="34">
                  <c:v>0.213673</c:v>
                </c:pt>
                <c:pt idx="35">
                  <c:v>0.23671900000000001</c:v>
                </c:pt>
                <c:pt idx="36">
                  <c:v>0.26174900000000001</c:v>
                </c:pt>
                <c:pt idx="37">
                  <c:v>0.28880699999999998</c:v>
                </c:pt>
                <c:pt idx="38">
                  <c:v>0.31790600000000002</c:v>
                </c:pt>
                <c:pt idx="39">
                  <c:v>0.34903099999999998</c:v>
                </c:pt>
                <c:pt idx="40">
                  <c:v>0.382129</c:v>
                </c:pt>
              </c:numCache>
            </c:numRef>
          </c:val>
          <c:smooth val="0"/>
          <c:extLst xmlns:c16r2="http://schemas.microsoft.com/office/drawing/2015/06/chart">
            <c:ext xmlns:c16="http://schemas.microsoft.com/office/drawing/2014/chart" uri="{C3380CC4-5D6E-409C-BE32-E72D297353CC}">
              <c16:uniqueId val="{00000000-8B81-484E-9F25-2A49A2A451D8}"/>
            </c:ext>
          </c:extLst>
        </c:ser>
        <c:ser>
          <c:idx val="1"/>
          <c:order val="1"/>
          <c:tx>
            <c:strRef>
              <c:f>'Post Ret mortality table'!$C$1</c:f>
              <c:strCache>
                <c:ptCount val="1"/>
                <c:pt idx="0">
                  <c:v>LIC (a) (1996-98) Ultimate Mortality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'Post Ret mortality table'!$A$2:$A$42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'Post Ret mortality table'!$C$2:$C$42</c:f>
              <c:numCache>
                <c:formatCode>0.00%</c:formatCode>
                <c:ptCount val="41"/>
                <c:pt idx="0">
                  <c:v>1.0907E-2</c:v>
                </c:pt>
                <c:pt idx="1">
                  <c:v>1.1721000000000001E-2</c:v>
                </c:pt>
                <c:pt idx="2">
                  <c:v>1.175E-2</c:v>
                </c:pt>
                <c:pt idx="3">
                  <c:v>1.2120000000000001E-2</c:v>
                </c:pt>
                <c:pt idx="4">
                  <c:v>1.2833000000000001E-2</c:v>
                </c:pt>
                <c:pt idx="5">
                  <c:v>1.3889E-2</c:v>
                </c:pt>
                <c:pt idx="6">
                  <c:v>1.5285999999999999E-2</c:v>
                </c:pt>
                <c:pt idx="7">
                  <c:v>1.7025999999999999E-2</c:v>
                </c:pt>
                <c:pt idx="8">
                  <c:v>1.9109000000000001E-2</c:v>
                </c:pt>
                <c:pt idx="9">
                  <c:v>2.1534000000000001E-2</c:v>
                </c:pt>
                <c:pt idx="10">
                  <c:v>2.4301E-2</c:v>
                </c:pt>
                <c:pt idx="11">
                  <c:v>2.741E-2</c:v>
                </c:pt>
                <c:pt idx="12">
                  <c:v>3.0862000000000001E-2</c:v>
                </c:pt>
                <c:pt idx="13">
                  <c:v>3.4655999999999999E-2</c:v>
                </c:pt>
                <c:pt idx="14">
                  <c:v>3.8793000000000001E-2</c:v>
                </c:pt>
                <c:pt idx="15">
                  <c:v>4.3271999999999998E-2</c:v>
                </c:pt>
                <c:pt idx="16">
                  <c:v>4.8092999999999997E-2</c:v>
                </c:pt>
                <c:pt idx="17">
                  <c:v>5.3256999999999999E-2</c:v>
                </c:pt>
                <c:pt idx="18">
                  <c:v>5.8763000000000003E-2</c:v>
                </c:pt>
                <c:pt idx="19">
                  <c:v>6.4611000000000002E-2</c:v>
                </c:pt>
                <c:pt idx="20">
                  <c:v>7.0802000000000004E-2</c:v>
                </c:pt>
                <c:pt idx="21">
                  <c:v>7.7335000000000001E-2</c:v>
                </c:pt>
                <c:pt idx="22">
                  <c:v>8.4209999999999993E-2</c:v>
                </c:pt>
                <c:pt idx="23">
                  <c:v>9.1427999999999995E-2</c:v>
                </c:pt>
                <c:pt idx="24">
                  <c:v>9.8988000000000007E-2</c:v>
                </c:pt>
                <c:pt idx="25">
                  <c:v>0.106891</c:v>
                </c:pt>
                <c:pt idx="26">
                  <c:v>0.115136</c:v>
                </c:pt>
                <c:pt idx="27">
                  <c:v>0.123723</c:v>
                </c:pt>
                <c:pt idx="28">
                  <c:v>0.13265199999999999</c:v>
                </c:pt>
                <c:pt idx="29">
                  <c:v>0.14192399999999999</c:v>
                </c:pt>
                <c:pt idx="30">
                  <c:v>0.15153900000000001</c:v>
                </c:pt>
                <c:pt idx="31">
                  <c:v>0.161495</c:v>
                </c:pt>
                <c:pt idx="32">
                  <c:v>0.171794</c:v>
                </c:pt>
                <c:pt idx="33">
                  <c:v>0.18243599999999999</c:v>
                </c:pt>
                <c:pt idx="34">
                  <c:v>0.19341900000000001</c:v>
                </c:pt>
                <c:pt idx="35">
                  <c:v>0.20474600000000001</c:v>
                </c:pt>
                <c:pt idx="36">
                  <c:v>0.216414</c:v>
                </c:pt>
                <c:pt idx="37">
                  <c:v>0.22842499999999999</c:v>
                </c:pt>
                <c:pt idx="38">
                  <c:v>0.24077799999999999</c:v>
                </c:pt>
                <c:pt idx="39">
                  <c:v>0.253473</c:v>
                </c:pt>
                <c:pt idx="40">
                  <c:v>0.266511</c:v>
                </c:pt>
              </c:numCache>
            </c:numRef>
          </c:val>
          <c:smooth val="0"/>
          <c:extLst xmlns:c16r2="http://schemas.microsoft.com/office/drawing/2015/06/chart">
            <c:ext xmlns:c16="http://schemas.microsoft.com/office/drawing/2014/chart" uri="{C3380CC4-5D6E-409C-BE32-E72D297353CC}">
              <c16:uniqueId val="{00000001-8B81-484E-9F25-2A49A2A451D8}"/>
            </c:ext>
          </c:extLst>
        </c:ser>
        <c:dLbls>
          <c:showLegendKey val="0"/>
          <c:showVal val="0"/>
          <c:showCatName val="0"/>
          <c:showSerName val="0"/>
          <c:showPercent val="0"/>
          <c:showBubbleSize val="0"/>
        </c:dLbls>
        <c:marker val="1"/>
        <c:smooth val="0"/>
        <c:axId val="2136602000"/>
        <c:axId val="2136611248"/>
      </c:lineChart>
      <c:catAx>
        <c:axId val="2136602000"/>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Gill Sans MT" panose="020B0502020104020203" pitchFamily="34" charset="0"/>
                    <a:ea typeface="+mn-ea"/>
                    <a:cs typeface="+mn-cs"/>
                  </a:defRPr>
                </a:pPr>
                <a:r>
                  <a:rPr lang="en-US"/>
                  <a:t>Age in years</a:t>
                </a:r>
              </a:p>
            </c:rich>
          </c:tx>
          <c:layout>
            <c:manualLayout>
              <c:xMode val="edge"/>
              <c:yMode val="edge"/>
              <c:x val="0.47584766542340096"/>
              <c:y val="0.92618037350065741"/>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Gill Sans MT" panose="020B0502020104020203"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Gill Sans MT" panose="020B0502020104020203" pitchFamily="34" charset="0"/>
                <a:ea typeface="+mn-ea"/>
                <a:cs typeface="+mn-cs"/>
              </a:defRPr>
            </a:pPr>
            <a:endParaRPr lang="en-US"/>
          </a:p>
        </c:txPr>
        <c:crossAx val="2136611248"/>
        <c:crosses val="autoZero"/>
        <c:auto val="1"/>
        <c:lblAlgn val="ctr"/>
        <c:lblOffset val="100"/>
        <c:noMultiLvlLbl val="0"/>
      </c:catAx>
      <c:valAx>
        <c:axId val="2136611248"/>
        <c:scaling>
          <c:orientation val="minMax"/>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Gill Sans MT" panose="020B0502020104020203" pitchFamily="34" charset="0"/>
                    <a:ea typeface="+mn-ea"/>
                    <a:cs typeface="+mn-cs"/>
                  </a:defRPr>
                </a:pPr>
                <a:r>
                  <a:rPr lang="en-US"/>
                  <a:t>Mortality %</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Gill Sans MT" panose="020B0502020104020203"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Gill Sans MT" panose="020B0502020104020203" pitchFamily="34" charset="0"/>
                <a:ea typeface="+mn-ea"/>
                <a:cs typeface="+mn-cs"/>
              </a:defRPr>
            </a:pPr>
            <a:endParaRPr lang="en-US"/>
          </a:p>
        </c:txPr>
        <c:crossAx val="2136602000"/>
        <c:crosses val="autoZero"/>
        <c:crossBetween val="between"/>
        <c:majorUnit val="5.000000000000001E-2"/>
      </c:valAx>
      <c:spPr>
        <a:noFill/>
        <a:ln>
          <a:noFill/>
        </a:ln>
        <a:effectLst/>
      </c:spPr>
    </c:plotArea>
    <c:legend>
      <c:legendPos val="t"/>
      <c:layout>
        <c:manualLayout>
          <c:xMode val="edge"/>
          <c:yMode val="edge"/>
          <c:x val="0.23003470783257357"/>
          <c:y val="0.13045931604662209"/>
          <c:w val="0.6540482264302232"/>
          <c:h val="0.14630164158366743"/>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Gill Sans MT" panose="020B0502020104020203" pitchFamily="34"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sz="1100">
          <a:solidFill>
            <a:sysClr val="windowText" lastClr="000000"/>
          </a:solidFill>
          <a:latin typeface="Gill Sans MT" panose="020B05020201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MT" panose="020B0502020104020203" pitchFamily="34" charset="0"/>
                <a:ea typeface="+mn-ea"/>
                <a:cs typeface="+mn-cs"/>
              </a:defRPr>
            </a:pPr>
            <a:r>
              <a:rPr lang="en-IN"/>
              <a:t>Gold Prices over the past 10 years</a:t>
            </a:r>
          </a:p>
        </c:rich>
      </c:tx>
      <c:layout>
        <c:manualLayout>
          <c:xMode val="edge"/>
          <c:yMode val="edge"/>
          <c:x val="0.25028672366754789"/>
          <c:y val="2.80592430534348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0.14718625691265858"/>
          <c:y val="8.125224276110006E-2"/>
          <c:w val="0.8516061339314398"/>
          <c:h val="0.79189904485744855"/>
        </c:manualLayout>
      </c:layout>
      <c:lineChart>
        <c:grouping val="standard"/>
        <c:varyColors val="0"/>
        <c:ser>
          <c:idx val="0"/>
          <c:order val="0"/>
          <c:tx>
            <c:strRef>
              <c:f>Sheet1!$B$1</c:f>
              <c:strCache>
                <c:ptCount val="1"/>
                <c:pt idx="0">
                  <c:v>Price (24 karat per 10 grams)</c:v>
                </c:pt>
              </c:strCache>
            </c:strRef>
          </c:tx>
          <c:spPr>
            <a:ln w="28575" cap="rnd">
              <a:solidFill>
                <a:schemeClr val="accent2"/>
              </a:solidFill>
              <a:round/>
            </a:ln>
            <a:effectLst/>
          </c:spPr>
          <c:marker>
            <c:symbol val="none"/>
          </c:marker>
          <c:cat>
            <c:numRef>
              <c:f>Sheet1!$A$49:$A$59</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Sheet1!$B$49:$B$59</c:f>
              <c:numCache>
                <c:formatCode>_(* #,##0_);_(* \(#,##0\);_(* "-"_);_(@_)</c:formatCode>
                <c:ptCount val="11"/>
                <c:pt idx="0">
                  <c:v>31050</c:v>
                </c:pt>
                <c:pt idx="1">
                  <c:v>29600</c:v>
                </c:pt>
                <c:pt idx="2">
                  <c:v>28006.5</c:v>
                </c:pt>
                <c:pt idx="3">
                  <c:v>26343.5</c:v>
                </c:pt>
                <c:pt idx="4">
                  <c:v>28623.5</c:v>
                </c:pt>
                <c:pt idx="5">
                  <c:v>29667.5</c:v>
                </c:pt>
                <c:pt idx="6">
                  <c:v>31438</c:v>
                </c:pt>
                <c:pt idx="7">
                  <c:v>35220</c:v>
                </c:pt>
                <c:pt idx="8">
                  <c:v>48651</c:v>
                </c:pt>
                <c:pt idx="9">
                  <c:v>48720</c:v>
                </c:pt>
                <c:pt idx="10">
                  <c:v>52690</c:v>
                </c:pt>
              </c:numCache>
            </c:numRef>
          </c:val>
          <c:smooth val="0"/>
          <c:extLst xmlns:c16r2="http://schemas.microsoft.com/office/drawing/2015/06/chart">
            <c:ext xmlns:c16="http://schemas.microsoft.com/office/drawing/2014/chart" uri="{C3380CC4-5D6E-409C-BE32-E72D297353CC}">
              <c16:uniqueId val="{00000000-25EF-4A32-9954-6BF21031BFA0}"/>
            </c:ext>
          </c:extLst>
        </c:ser>
        <c:dLbls>
          <c:showLegendKey val="0"/>
          <c:showVal val="0"/>
          <c:showCatName val="0"/>
          <c:showSerName val="0"/>
          <c:showPercent val="0"/>
          <c:showBubbleSize val="0"/>
        </c:dLbls>
        <c:smooth val="0"/>
        <c:axId val="2136610704"/>
        <c:axId val="2136604720"/>
      </c:lineChart>
      <c:catAx>
        <c:axId val="2136610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Gill Sans MT" panose="020B0502020104020203" pitchFamily="34" charset="0"/>
                    <a:ea typeface="+mn-ea"/>
                    <a:cs typeface="+mn-cs"/>
                  </a:defRPr>
                </a:pPr>
                <a:r>
                  <a:rPr lang="en-IN"/>
                  <a:t>Year</a:t>
                </a:r>
              </a:p>
            </c:rich>
          </c:tx>
          <c:layout>
            <c:manualLayout>
              <c:xMode val="edge"/>
              <c:yMode val="edge"/>
              <c:x val="0.49621595494159926"/>
              <c:y val="0.954497138104501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2136604720"/>
        <c:crosses val="autoZero"/>
        <c:auto val="1"/>
        <c:lblAlgn val="ctr"/>
        <c:lblOffset val="100"/>
        <c:noMultiLvlLbl val="0"/>
      </c:catAx>
      <c:valAx>
        <c:axId val="2136604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ill Sans MT" panose="020B0502020104020203" pitchFamily="34" charset="0"/>
                    <a:ea typeface="+mn-ea"/>
                    <a:cs typeface="+mn-cs"/>
                  </a:defRPr>
                </a:pPr>
                <a:r>
                  <a:rPr lang="en-IN"/>
                  <a:t>Price (Rs/ g)</a:t>
                </a:r>
              </a:p>
            </c:rich>
          </c:tx>
          <c:layout>
            <c:manualLayout>
              <c:xMode val="edge"/>
              <c:yMode val="edge"/>
              <c:x val="2.7777777777777779E-3"/>
              <c:y val="0.2809638378536015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21366107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latin typeface="Gill Sans MT" panose="020B05020201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MT" panose="020B0502020104020203" pitchFamily="34" charset="0"/>
                <a:ea typeface="+mn-ea"/>
                <a:cs typeface="+mn-cs"/>
              </a:defRPr>
            </a:pPr>
            <a:r>
              <a:rPr lang="en-IN"/>
              <a:t>ZC yields as at the last 10 FY ends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6.5857461714923432E-2"/>
          <c:y val="8.3828527366024363E-2"/>
          <c:w val="0.91970684274701886"/>
          <c:h val="0.78789561860529356"/>
        </c:manualLayout>
      </c:layout>
      <c:barChart>
        <c:barDir val="col"/>
        <c:grouping val="clustered"/>
        <c:varyColors val="0"/>
        <c:ser>
          <c:idx val="0"/>
          <c:order val="0"/>
          <c:tx>
            <c:strRef>
              <c:f>'Select yields'!$B$1</c:f>
              <c:strCache>
                <c:ptCount val="1"/>
                <c:pt idx="0">
                  <c:v>5 years</c:v>
                </c:pt>
              </c:strCache>
            </c:strRef>
          </c:tx>
          <c:spPr>
            <a:solidFill>
              <a:schemeClr val="accent6"/>
            </a:solidFill>
            <a:ln>
              <a:noFill/>
            </a:ln>
            <a:effectLst/>
          </c:spPr>
          <c:invertIfNegative val="0"/>
          <c:cat>
            <c:numRef>
              <c:f>'Select yields'!$A$2:$A$11</c:f>
              <c:numCache>
                <c:formatCode>[$-409]d/mmm/yy;@</c:formatCode>
                <c:ptCount val="10"/>
                <c:pt idx="0">
                  <c:v>44651</c:v>
                </c:pt>
                <c:pt idx="1">
                  <c:v>44286</c:v>
                </c:pt>
                <c:pt idx="2">
                  <c:v>43921</c:v>
                </c:pt>
                <c:pt idx="3">
                  <c:v>43555</c:v>
                </c:pt>
                <c:pt idx="4">
                  <c:v>43190</c:v>
                </c:pt>
                <c:pt idx="5">
                  <c:v>42825</c:v>
                </c:pt>
                <c:pt idx="6">
                  <c:v>42460</c:v>
                </c:pt>
                <c:pt idx="7">
                  <c:v>42094</c:v>
                </c:pt>
                <c:pt idx="8">
                  <c:v>41729</c:v>
                </c:pt>
                <c:pt idx="9">
                  <c:v>41364</c:v>
                </c:pt>
              </c:numCache>
            </c:numRef>
          </c:cat>
          <c:val>
            <c:numRef>
              <c:f>'Select yields'!$B$2:$B$11</c:f>
              <c:numCache>
                <c:formatCode>0.00%</c:formatCode>
                <c:ptCount val="10"/>
                <c:pt idx="0">
                  <c:v>6.1999631061067213E-2</c:v>
                </c:pt>
                <c:pt idx="1">
                  <c:v>5.8000360931146473E-2</c:v>
                </c:pt>
                <c:pt idx="2">
                  <c:v>6.0558359173298736E-2</c:v>
                </c:pt>
                <c:pt idx="3">
                  <c:v>7.0100039675715917E-2</c:v>
                </c:pt>
                <c:pt idx="4">
                  <c:v>7.2816260331321325E-2</c:v>
                </c:pt>
                <c:pt idx="5">
                  <c:v>6.7665362319883626E-2</c:v>
                </c:pt>
                <c:pt idx="6">
                  <c:v>7.4703712063209957E-2</c:v>
                </c:pt>
                <c:pt idx="7">
                  <c:v>7.6460420206699173E-2</c:v>
                </c:pt>
                <c:pt idx="8">
                  <c:v>8.6701933283174326E-2</c:v>
                </c:pt>
                <c:pt idx="9">
                  <c:v>7.7461654160130372E-2</c:v>
                </c:pt>
              </c:numCache>
            </c:numRef>
          </c:val>
          <c:extLst xmlns:c16r2="http://schemas.microsoft.com/office/drawing/2015/06/chart">
            <c:ext xmlns:c16="http://schemas.microsoft.com/office/drawing/2014/chart" uri="{C3380CC4-5D6E-409C-BE32-E72D297353CC}">
              <c16:uniqueId val="{00000000-1996-45E6-8B26-C2FD907138A4}"/>
            </c:ext>
          </c:extLst>
        </c:ser>
        <c:ser>
          <c:idx val="1"/>
          <c:order val="1"/>
          <c:tx>
            <c:strRef>
              <c:f>'Select yields'!$C$1</c:f>
              <c:strCache>
                <c:ptCount val="1"/>
                <c:pt idx="0">
                  <c:v>10 years</c:v>
                </c:pt>
              </c:strCache>
            </c:strRef>
          </c:tx>
          <c:spPr>
            <a:solidFill>
              <a:schemeClr val="accent5"/>
            </a:solidFill>
            <a:ln>
              <a:noFill/>
            </a:ln>
            <a:effectLst/>
          </c:spPr>
          <c:invertIfNegative val="0"/>
          <c:cat>
            <c:numRef>
              <c:f>'Select yields'!$A$2:$A$11</c:f>
              <c:numCache>
                <c:formatCode>[$-409]d/mmm/yy;@</c:formatCode>
                <c:ptCount val="10"/>
                <c:pt idx="0">
                  <c:v>44651</c:v>
                </c:pt>
                <c:pt idx="1">
                  <c:v>44286</c:v>
                </c:pt>
                <c:pt idx="2">
                  <c:v>43921</c:v>
                </c:pt>
                <c:pt idx="3">
                  <c:v>43555</c:v>
                </c:pt>
                <c:pt idx="4">
                  <c:v>43190</c:v>
                </c:pt>
                <c:pt idx="5">
                  <c:v>42825</c:v>
                </c:pt>
                <c:pt idx="6">
                  <c:v>42460</c:v>
                </c:pt>
                <c:pt idx="7">
                  <c:v>42094</c:v>
                </c:pt>
                <c:pt idx="8">
                  <c:v>41729</c:v>
                </c:pt>
                <c:pt idx="9">
                  <c:v>41364</c:v>
                </c:pt>
              </c:numCache>
            </c:numRef>
          </c:cat>
          <c:val>
            <c:numRef>
              <c:f>'Select yields'!$C$2:$C$11</c:f>
              <c:numCache>
                <c:formatCode>0.00%</c:formatCode>
                <c:ptCount val="10"/>
                <c:pt idx="0">
                  <c:v>7.0999695242228961E-2</c:v>
                </c:pt>
                <c:pt idx="1">
                  <c:v>6.7076293815030275E-2</c:v>
                </c:pt>
                <c:pt idx="2">
                  <c:v>6.5460966511173974E-2</c:v>
                </c:pt>
                <c:pt idx="3">
                  <c:v>7.4342853055714808E-2</c:v>
                </c:pt>
                <c:pt idx="4">
                  <c:v>7.6399999929546963E-2</c:v>
                </c:pt>
                <c:pt idx="5">
                  <c:v>7.1437671224838295E-2</c:v>
                </c:pt>
                <c:pt idx="6">
                  <c:v>7.6925835128061559E-2</c:v>
                </c:pt>
                <c:pt idx="7">
                  <c:v>7.6599990044875318E-2</c:v>
                </c:pt>
                <c:pt idx="8">
                  <c:v>8.9025513815764235E-2</c:v>
                </c:pt>
                <c:pt idx="9">
                  <c:v>7.9224518657113524E-2</c:v>
                </c:pt>
              </c:numCache>
            </c:numRef>
          </c:val>
          <c:extLst xmlns:c16r2="http://schemas.microsoft.com/office/drawing/2015/06/chart">
            <c:ext xmlns:c16="http://schemas.microsoft.com/office/drawing/2014/chart" uri="{C3380CC4-5D6E-409C-BE32-E72D297353CC}">
              <c16:uniqueId val="{00000001-1996-45E6-8B26-C2FD907138A4}"/>
            </c:ext>
          </c:extLst>
        </c:ser>
        <c:ser>
          <c:idx val="2"/>
          <c:order val="2"/>
          <c:tx>
            <c:strRef>
              <c:f>'Select yields'!$D$1</c:f>
              <c:strCache>
                <c:ptCount val="1"/>
                <c:pt idx="0">
                  <c:v>15 years</c:v>
                </c:pt>
              </c:strCache>
            </c:strRef>
          </c:tx>
          <c:spPr>
            <a:solidFill>
              <a:schemeClr val="accent4"/>
            </a:solidFill>
            <a:ln>
              <a:noFill/>
            </a:ln>
            <a:effectLst/>
          </c:spPr>
          <c:invertIfNegative val="0"/>
          <c:val>
            <c:numRef>
              <c:f>'Select yields'!$D$2:$D$11</c:f>
              <c:numCache>
                <c:formatCode>0.00%</c:formatCode>
                <c:ptCount val="10"/>
                <c:pt idx="0">
                  <c:v>7.3411926938456842E-2</c:v>
                </c:pt>
                <c:pt idx="1">
                  <c:v>6.9500341211758063E-2</c:v>
                </c:pt>
                <c:pt idx="2">
                  <c:v>6.6414745551879484E-2</c:v>
                </c:pt>
                <c:pt idx="3">
                  <c:v>7.6249635749389852E-2</c:v>
                </c:pt>
                <c:pt idx="4">
                  <c:v>7.714830899476649E-2</c:v>
                </c:pt>
                <c:pt idx="5">
                  <c:v>7.2840322002958618E-2</c:v>
                </c:pt>
                <c:pt idx="6">
                  <c:v>7.7878095225061672E-2</c:v>
                </c:pt>
                <c:pt idx="7">
                  <c:v>7.6645677028099338E-2</c:v>
                </c:pt>
                <c:pt idx="8">
                  <c:v>8.986217673621065E-2</c:v>
                </c:pt>
                <c:pt idx="9">
                  <c:v>8.0384015273791964E-2</c:v>
                </c:pt>
              </c:numCache>
            </c:numRef>
          </c:val>
          <c:extLst xmlns:c16r2="http://schemas.microsoft.com/office/drawing/2015/06/chart">
            <c:ext xmlns:c16="http://schemas.microsoft.com/office/drawing/2014/chart" uri="{C3380CC4-5D6E-409C-BE32-E72D297353CC}">
              <c16:uniqueId val="{00000002-1996-45E6-8B26-C2FD907138A4}"/>
            </c:ext>
          </c:extLst>
        </c:ser>
        <c:ser>
          <c:idx val="3"/>
          <c:order val="3"/>
          <c:tx>
            <c:strRef>
              <c:f>'Select yields'!$E$1</c:f>
              <c:strCache>
                <c:ptCount val="1"/>
                <c:pt idx="0">
                  <c:v>20 years</c:v>
                </c:pt>
              </c:strCache>
            </c:strRef>
          </c:tx>
          <c:spPr>
            <a:solidFill>
              <a:schemeClr val="accent6">
                <a:lumMod val="60000"/>
              </a:schemeClr>
            </a:solidFill>
            <a:ln>
              <a:noFill/>
            </a:ln>
            <a:effectLst/>
          </c:spPr>
          <c:invertIfNegative val="0"/>
          <c:val>
            <c:numRef>
              <c:f>'Select yields'!$E$2:$E$11</c:f>
              <c:numCache>
                <c:formatCode>0.00%</c:formatCode>
                <c:ptCount val="10"/>
                <c:pt idx="0">
                  <c:v>7.3647759256107712E-2</c:v>
                </c:pt>
                <c:pt idx="1">
                  <c:v>6.9582658645755135E-2</c:v>
                </c:pt>
                <c:pt idx="2">
                  <c:v>6.6746602082173576E-2</c:v>
                </c:pt>
                <c:pt idx="3">
                  <c:v>7.698174807971192E-2</c:v>
                </c:pt>
                <c:pt idx="4">
                  <c:v>7.7133775022227541E-2</c:v>
                </c:pt>
                <c:pt idx="5">
                  <c:v>7.354415606522878E-2</c:v>
                </c:pt>
                <c:pt idx="6">
                  <c:v>7.8499709784422403E-2</c:v>
                </c:pt>
                <c:pt idx="7">
                  <c:v>7.6668510544334031E-2</c:v>
                </c:pt>
                <c:pt idx="8">
                  <c:v>9.0281086859396939E-2</c:v>
                </c:pt>
                <c:pt idx="9">
                  <c:v>8.1075388236030332E-2</c:v>
                </c:pt>
              </c:numCache>
            </c:numRef>
          </c:val>
          <c:extLst xmlns:c16r2="http://schemas.microsoft.com/office/drawing/2015/06/chart">
            <c:ext xmlns:c16="http://schemas.microsoft.com/office/drawing/2014/chart" uri="{C3380CC4-5D6E-409C-BE32-E72D297353CC}">
              <c16:uniqueId val="{00000003-1996-45E6-8B26-C2FD907138A4}"/>
            </c:ext>
          </c:extLst>
        </c:ser>
        <c:ser>
          <c:idx val="4"/>
          <c:order val="4"/>
          <c:tx>
            <c:strRef>
              <c:f>'Select yields'!$F$1</c:f>
              <c:strCache>
                <c:ptCount val="1"/>
                <c:pt idx="0">
                  <c:v>30 years</c:v>
                </c:pt>
              </c:strCache>
            </c:strRef>
          </c:tx>
          <c:spPr>
            <a:solidFill>
              <a:schemeClr val="accent5">
                <a:lumMod val="60000"/>
              </a:schemeClr>
            </a:solidFill>
            <a:ln>
              <a:noFill/>
            </a:ln>
            <a:effectLst/>
          </c:spPr>
          <c:invertIfNegative val="0"/>
          <c:val>
            <c:numRef>
              <c:f>'Select yields'!$F$2:$F$11</c:f>
              <c:numCache>
                <c:formatCode>0.00%</c:formatCode>
                <c:ptCount val="10"/>
                <c:pt idx="0">
                  <c:v>7.2478168758141712E-2</c:v>
                </c:pt>
                <c:pt idx="1">
                  <c:v>6.8192192687365413E-2</c:v>
                </c:pt>
                <c:pt idx="2">
                  <c:v>6.7049866725387902E-2</c:v>
                </c:pt>
                <c:pt idx="3">
                  <c:v>7.7217209953704999E-2</c:v>
                </c:pt>
                <c:pt idx="4">
                  <c:v>7.6773719381259986E-2</c:v>
                </c:pt>
                <c:pt idx="5">
                  <c:v>7.4248051804651466E-2</c:v>
                </c:pt>
                <c:pt idx="6">
                  <c:v>7.9309958572459746E-2</c:v>
                </c:pt>
                <c:pt idx="7">
                  <c:v>7.669134392870762E-2</c:v>
                </c:pt>
                <c:pt idx="8">
                  <c:v>9.0700004592479011E-2</c:v>
                </c:pt>
                <c:pt idx="9">
                  <c:v>8.1800226288000794E-2</c:v>
                </c:pt>
              </c:numCache>
            </c:numRef>
          </c:val>
          <c:extLst xmlns:c16r2="http://schemas.microsoft.com/office/drawing/2015/06/chart">
            <c:ext xmlns:c16="http://schemas.microsoft.com/office/drawing/2014/chart" uri="{C3380CC4-5D6E-409C-BE32-E72D297353CC}">
              <c16:uniqueId val="{00000004-1996-45E6-8B26-C2FD907138A4}"/>
            </c:ext>
          </c:extLst>
        </c:ser>
        <c:dLbls>
          <c:showLegendKey val="0"/>
          <c:showVal val="0"/>
          <c:showCatName val="0"/>
          <c:showSerName val="0"/>
          <c:showPercent val="0"/>
          <c:showBubbleSize val="0"/>
        </c:dLbls>
        <c:gapWidth val="150"/>
        <c:axId val="2136597104"/>
        <c:axId val="2136597648"/>
      </c:barChart>
      <c:dateAx>
        <c:axId val="21365971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Gill Sans MT" panose="020B0502020104020203" pitchFamily="34" charset="0"/>
                    <a:ea typeface="+mn-ea"/>
                    <a:cs typeface="+mn-cs"/>
                  </a:defRPr>
                </a:pPr>
                <a:r>
                  <a:rPr lang="en-IN"/>
                  <a:t>March</a:t>
                </a:r>
                <a:r>
                  <a:rPr lang="en-IN" baseline="0"/>
                  <a:t> 31,</a:t>
                </a:r>
                <a:endParaRPr lang="en-IN"/>
              </a:p>
            </c:rich>
          </c:tx>
          <c:layout>
            <c:manualLayout>
              <c:xMode val="edge"/>
              <c:yMode val="edge"/>
              <c:x val="0.45209901419802839"/>
              <c:y val="0.910128954774292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2136597648"/>
        <c:crosses val="autoZero"/>
        <c:auto val="0"/>
        <c:lblOffset val="100"/>
        <c:baseTimeUnit val="years"/>
      </c:dateAx>
      <c:valAx>
        <c:axId val="2136597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ill Sans MT" panose="020B0502020104020203" pitchFamily="34" charset="0"/>
                    <a:ea typeface="+mn-ea"/>
                    <a:cs typeface="+mn-cs"/>
                  </a:defRPr>
                </a:pPr>
                <a:r>
                  <a:rPr lang="en-IN"/>
                  <a:t>Yields (% p.a.)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213659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latin typeface="Gill Sans MT" panose="020B05020201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png"/></Relationships>
</file>

<file path=ppt/diagrams/_rels/data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9CE47-3CF5-4D5C-AD62-52DDB6865996}"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IN"/>
        </a:p>
      </dgm:t>
    </dgm:pt>
    <dgm:pt modelId="{49FE2351-F254-43B8-A5C4-AAC785E6889D}">
      <dgm:prSet phldrT="[Text]"/>
      <dgm:spPr>
        <a:solidFill>
          <a:srgbClr val="0070C0"/>
        </a:solidFill>
      </dgm:spPr>
      <dgm:t>
        <a:bodyPr/>
        <a:lstStyle/>
        <a:p>
          <a:r>
            <a:rPr lang="en-IN" b="1" dirty="0">
              <a:latin typeface="Gill Sans MT" panose="020B0502020104020203" pitchFamily="34" charset="0"/>
            </a:rPr>
            <a:t>Sensitivity Disclosure Requirements</a:t>
          </a:r>
        </a:p>
      </dgm:t>
    </dgm:pt>
    <dgm:pt modelId="{B4C204B5-FCFB-4163-BEED-288D351D2E44}" type="parTrans" cxnId="{38776452-D5BE-4189-8D95-DDB15BE0E978}">
      <dgm:prSet/>
      <dgm:spPr/>
      <dgm:t>
        <a:bodyPr/>
        <a:lstStyle/>
        <a:p>
          <a:endParaRPr lang="en-IN" b="1">
            <a:latin typeface="Gill Sans MT" panose="020B0502020104020203" pitchFamily="34" charset="0"/>
          </a:endParaRPr>
        </a:p>
      </dgm:t>
    </dgm:pt>
    <dgm:pt modelId="{22CDCC69-BB53-4B40-B575-B948314C3630}" type="sibTrans" cxnId="{38776452-D5BE-4189-8D95-DDB15BE0E978}">
      <dgm:prSet/>
      <dgm:spPr/>
      <dgm:t>
        <a:bodyPr/>
        <a:lstStyle/>
        <a:p>
          <a:endParaRPr lang="en-IN" b="1">
            <a:latin typeface="Gill Sans MT" panose="020B0502020104020203" pitchFamily="34" charset="0"/>
          </a:endParaRPr>
        </a:p>
      </dgm:t>
    </dgm:pt>
    <dgm:pt modelId="{ED3AA4F1-325C-47B6-B1B2-8D722F77BF05}">
      <dgm:prSet phldrT="[Text]"/>
      <dgm:spPr>
        <a:solidFill>
          <a:srgbClr val="0070C0"/>
        </a:solidFill>
      </dgm:spPr>
      <dgm:t>
        <a:bodyPr/>
        <a:lstStyle/>
        <a:p>
          <a:r>
            <a:rPr lang="en-IN" b="1" dirty="0">
              <a:latin typeface="Gill Sans MT" panose="020B0502020104020203" pitchFamily="34" charset="0"/>
            </a:rPr>
            <a:t>Sensitivity for Gratuity Plans</a:t>
          </a:r>
        </a:p>
      </dgm:t>
    </dgm:pt>
    <dgm:pt modelId="{BED78D07-1FB4-45DB-A08D-1B8B9A2C7B29}" type="parTrans" cxnId="{8F6061C0-90C2-4958-AF43-EBA296A5E872}">
      <dgm:prSet/>
      <dgm:spPr/>
      <dgm:t>
        <a:bodyPr/>
        <a:lstStyle/>
        <a:p>
          <a:endParaRPr lang="en-IN" b="1">
            <a:latin typeface="Gill Sans MT" panose="020B0502020104020203" pitchFamily="34" charset="0"/>
          </a:endParaRPr>
        </a:p>
      </dgm:t>
    </dgm:pt>
    <dgm:pt modelId="{1CD561DB-801D-4198-93D3-241426C42B88}" type="sibTrans" cxnId="{8F6061C0-90C2-4958-AF43-EBA296A5E872}">
      <dgm:prSet/>
      <dgm:spPr/>
      <dgm:t>
        <a:bodyPr/>
        <a:lstStyle/>
        <a:p>
          <a:endParaRPr lang="en-IN" b="1">
            <a:latin typeface="Gill Sans MT" panose="020B0502020104020203" pitchFamily="34" charset="0"/>
          </a:endParaRPr>
        </a:p>
      </dgm:t>
    </dgm:pt>
    <dgm:pt modelId="{02E1A942-05B4-488C-A43A-D948EE5AB5FA}">
      <dgm:prSet phldrT="[Text]"/>
      <dgm:spPr>
        <a:solidFill>
          <a:srgbClr val="0070C0"/>
        </a:solidFill>
      </dgm:spPr>
      <dgm:t>
        <a:bodyPr/>
        <a:lstStyle/>
        <a:p>
          <a:r>
            <a:rPr lang="en-IN" b="1" dirty="0">
              <a:latin typeface="Gill Sans MT" panose="020B0502020104020203" pitchFamily="34" charset="0"/>
            </a:rPr>
            <a:t>Sensitivity for Pension Plans</a:t>
          </a:r>
        </a:p>
      </dgm:t>
    </dgm:pt>
    <dgm:pt modelId="{091291A7-FED2-452B-ACCC-8DCAB2EA0DA0}" type="parTrans" cxnId="{2326FDC7-CE52-46D9-AFCE-153A5919459B}">
      <dgm:prSet/>
      <dgm:spPr/>
      <dgm:t>
        <a:bodyPr/>
        <a:lstStyle/>
        <a:p>
          <a:endParaRPr lang="en-IN" b="1">
            <a:latin typeface="Gill Sans MT" panose="020B0502020104020203" pitchFamily="34" charset="0"/>
          </a:endParaRPr>
        </a:p>
      </dgm:t>
    </dgm:pt>
    <dgm:pt modelId="{D09C32E3-8EBC-49AE-BEA9-F9AD8243F261}" type="sibTrans" cxnId="{2326FDC7-CE52-46D9-AFCE-153A5919459B}">
      <dgm:prSet/>
      <dgm:spPr/>
      <dgm:t>
        <a:bodyPr/>
        <a:lstStyle/>
        <a:p>
          <a:endParaRPr lang="en-IN" b="1">
            <a:latin typeface="Gill Sans MT" panose="020B0502020104020203" pitchFamily="34" charset="0"/>
          </a:endParaRPr>
        </a:p>
      </dgm:t>
    </dgm:pt>
    <dgm:pt modelId="{1784D44F-E198-4730-8681-D952EE51A10A}">
      <dgm:prSet phldrT="[Text]"/>
      <dgm:spPr>
        <a:solidFill>
          <a:srgbClr val="0070C0"/>
        </a:solidFill>
      </dgm:spPr>
      <dgm:t>
        <a:bodyPr/>
        <a:lstStyle/>
        <a:p>
          <a:r>
            <a:rPr lang="en-IN" b="1" dirty="0">
              <a:latin typeface="Gill Sans MT" panose="020B0502020104020203" pitchFamily="34" charset="0"/>
            </a:rPr>
            <a:t>Sensitivity for Exempt PF Plans</a:t>
          </a:r>
        </a:p>
      </dgm:t>
    </dgm:pt>
    <dgm:pt modelId="{3A55D973-72C9-4055-A147-C9F8228EF913}" type="parTrans" cxnId="{60A0FC3A-9AE6-4CC3-8BC3-5F8D31E3A559}">
      <dgm:prSet/>
      <dgm:spPr/>
      <dgm:t>
        <a:bodyPr/>
        <a:lstStyle/>
        <a:p>
          <a:endParaRPr lang="en-IN" b="1">
            <a:latin typeface="Gill Sans MT" panose="020B0502020104020203" pitchFamily="34" charset="0"/>
          </a:endParaRPr>
        </a:p>
      </dgm:t>
    </dgm:pt>
    <dgm:pt modelId="{BF27F41A-932F-4357-97C0-2FF964115F8E}" type="sibTrans" cxnId="{60A0FC3A-9AE6-4CC3-8BC3-5F8D31E3A559}">
      <dgm:prSet/>
      <dgm:spPr/>
      <dgm:t>
        <a:bodyPr/>
        <a:lstStyle/>
        <a:p>
          <a:endParaRPr lang="en-IN" b="1">
            <a:latin typeface="Gill Sans MT" panose="020B0502020104020203" pitchFamily="34" charset="0"/>
          </a:endParaRPr>
        </a:p>
      </dgm:t>
    </dgm:pt>
    <dgm:pt modelId="{ABC41B9D-F980-44A2-B0E4-E2146BD59A90}">
      <dgm:prSet phldrT="[Text]"/>
      <dgm:spPr>
        <a:solidFill>
          <a:srgbClr val="0070C0"/>
        </a:solidFill>
      </dgm:spPr>
      <dgm:t>
        <a:bodyPr/>
        <a:lstStyle/>
        <a:p>
          <a:r>
            <a:rPr lang="en-IN" b="1" dirty="0">
              <a:latin typeface="Gill Sans MT" panose="020B0502020104020203" pitchFamily="34" charset="0"/>
            </a:rPr>
            <a:t>Uses of Sensitivity Disclosures</a:t>
          </a:r>
        </a:p>
      </dgm:t>
    </dgm:pt>
    <dgm:pt modelId="{C511C2B8-CF72-4AA4-8091-1682C2C3E9D7}" type="parTrans" cxnId="{D6AA6829-F36C-4436-A1B9-67E4E55001D8}">
      <dgm:prSet/>
      <dgm:spPr/>
      <dgm:t>
        <a:bodyPr/>
        <a:lstStyle/>
        <a:p>
          <a:endParaRPr lang="en-IN" b="1"/>
        </a:p>
      </dgm:t>
    </dgm:pt>
    <dgm:pt modelId="{0E7A6A52-85CF-44A3-947C-E76CA7D046C2}" type="sibTrans" cxnId="{D6AA6829-F36C-4436-A1B9-67E4E55001D8}">
      <dgm:prSet/>
      <dgm:spPr/>
      <dgm:t>
        <a:bodyPr/>
        <a:lstStyle/>
        <a:p>
          <a:endParaRPr lang="en-IN" b="1"/>
        </a:p>
      </dgm:t>
    </dgm:pt>
    <dgm:pt modelId="{55DEBA6A-D078-4559-B1F5-AA15FEB287C7}">
      <dgm:prSet phldrT="[Text]"/>
      <dgm:spPr>
        <a:solidFill>
          <a:srgbClr val="0070C0"/>
        </a:solidFill>
      </dgm:spPr>
      <dgm:t>
        <a:bodyPr/>
        <a:lstStyle/>
        <a:p>
          <a:r>
            <a:rPr lang="en-IN" b="1" dirty="0">
              <a:latin typeface="Gill Sans MT" panose="020B0502020104020203" pitchFamily="34" charset="0"/>
            </a:rPr>
            <a:t>Sensitivity for Post Retirement Medical Benefit Plans</a:t>
          </a:r>
        </a:p>
      </dgm:t>
    </dgm:pt>
    <dgm:pt modelId="{0FE9B718-DE98-42A9-869D-BC6E867D8D92}" type="parTrans" cxnId="{B9DF409D-0FEE-4267-A62B-5C08035D2345}">
      <dgm:prSet/>
      <dgm:spPr/>
      <dgm:t>
        <a:bodyPr/>
        <a:lstStyle/>
        <a:p>
          <a:endParaRPr lang="en-IN" b="1"/>
        </a:p>
      </dgm:t>
    </dgm:pt>
    <dgm:pt modelId="{4C877303-8FC9-406D-9129-F781AF7CB675}" type="sibTrans" cxnId="{B9DF409D-0FEE-4267-A62B-5C08035D2345}">
      <dgm:prSet/>
      <dgm:spPr/>
      <dgm:t>
        <a:bodyPr/>
        <a:lstStyle/>
        <a:p>
          <a:endParaRPr lang="en-IN" b="1"/>
        </a:p>
      </dgm:t>
    </dgm:pt>
    <dgm:pt modelId="{63DF9E34-25E9-4159-BED9-CDA4DB987600}">
      <dgm:prSet phldrT="[Text]"/>
      <dgm:spPr>
        <a:solidFill>
          <a:srgbClr val="0070C0"/>
        </a:solidFill>
      </dgm:spPr>
      <dgm:t>
        <a:bodyPr/>
        <a:lstStyle/>
        <a:p>
          <a:r>
            <a:rPr lang="en-IN" b="1" dirty="0">
              <a:latin typeface="Gill Sans MT" panose="020B0502020104020203" pitchFamily="34" charset="0"/>
            </a:rPr>
            <a:t>What are the Key Assumptions?</a:t>
          </a:r>
        </a:p>
      </dgm:t>
    </dgm:pt>
    <dgm:pt modelId="{C0ECB419-04DB-4F21-9FDD-B2169AE887AA}" type="parTrans" cxnId="{A0A5E07C-156D-4902-BE3F-7406ADF6813D}">
      <dgm:prSet/>
      <dgm:spPr/>
      <dgm:t>
        <a:bodyPr/>
        <a:lstStyle/>
        <a:p>
          <a:endParaRPr lang="en-IN" b="1"/>
        </a:p>
      </dgm:t>
    </dgm:pt>
    <dgm:pt modelId="{E6553D1B-8CAA-41ED-A1BC-23509FD3B75C}" type="sibTrans" cxnId="{A0A5E07C-156D-4902-BE3F-7406ADF6813D}">
      <dgm:prSet/>
      <dgm:spPr/>
      <dgm:t>
        <a:bodyPr/>
        <a:lstStyle/>
        <a:p>
          <a:endParaRPr lang="en-IN" b="1"/>
        </a:p>
      </dgm:t>
    </dgm:pt>
    <dgm:pt modelId="{099A8AB3-350C-4DB4-B017-B4D2CCDEE0BD}">
      <dgm:prSet phldrT="[Text]"/>
      <dgm:spPr>
        <a:solidFill>
          <a:srgbClr val="0070C0"/>
        </a:solidFill>
      </dgm:spPr>
      <dgm:t>
        <a:bodyPr/>
        <a:lstStyle/>
        <a:p>
          <a:r>
            <a:rPr lang="en-IN" b="1">
              <a:latin typeface="Gill Sans MT" panose="020B0502020104020203" pitchFamily="34" charset="0"/>
            </a:rPr>
            <a:t>Sensitivity for Long Service Awards</a:t>
          </a:r>
          <a:endParaRPr lang="en-IN" b="1" dirty="0">
            <a:latin typeface="Gill Sans MT" panose="020B0502020104020203" pitchFamily="34" charset="0"/>
          </a:endParaRPr>
        </a:p>
      </dgm:t>
    </dgm:pt>
    <dgm:pt modelId="{01853C6B-58A2-483F-BF7A-57F8FB5901FC}" type="parTrans" cxnId="{A7D38289-8529-443D-B1F3-397B828E1FF5}">
      <dgm:prSet/>
      <dgm:spPr/>
      <dgm:t>
        <a:bodyPr/>
        <a:lstStyle/>
        <a:p>
          <a:endParaRPr lang="en-IN"/>
        </a:p>
      </dgm:t>
    </dgm:pt>
    <dgm:pt modelId="{712DC7C3-BDB2-442C-89CD-8ED4811F7845}" type="sibTrans" cxnId="{A7D38289-8529-443D-B1F3-397B828E1FF5}">
      <dgm:prSet/>
      <dgm:spPr/>
      <dgm:t>
        <a:bodyPr/>
        <a:lstStyle/>
        <a:p>
          <a:endParaRPr lang="en-IN"/>
        </a:p>
      </dgm:t>
    </dgm:pt>
    <dgm:pt modelId="{E383AB37-D80B-47EA-9751-4D3241EC6433}" type="pres">
      <dgm:prSet presAssocID="{6559CE47-3CF5-4D5C-AD62-52DDB6865996}" presName="linear" presStyleCnt="0">
        <dgm:presLayoutVars>
          <dgm:dir/>
          <dgm:animLvl val="lvl"/>
          <dgm:resizeHandles val="exact"/>
        </dgm:presLayoutVars>
      </dgm:prSet>
      <dgm:spPr/>
      <dgm:t>
        <a:bodyPr/>
        <a:lstStyle/>
        <a:p>
          <a:endParaRPr lang="en-IN"/>
        </a:p>
      </dgm:t>
    </dgm:pt>
    <dgm:pt modelId="{10074DF2-4376-45A9-82FA-A189DFC7CCB6}" type="pres">
      <dgm:prSet presAssocID="{49FE2351-F254-43B8-A5C4-AAC785E6889D}" presName="parentLin" presStyleCnt="0"/>
      <dgm:spPr/>
    </dgm:pt>
    <dgm:pt modelId="{AEE2C793-6B2C-442F-AE80-77C529319E97}" type="pres">
      <dgm:prSet presAssocID="{49FE2351-F254-43B8-A5C4-AAC785E6889D}" presName="parentLeftMargin" presStyleLbl="node1" presStyleIdx="0" presStyleCnt="8"/>
      <dgm:spPr/>
      <dgm:t>
        <a:bodyPr/>
        <a:lstStyle/>
        <a:p>
          <a:endParaRPr lang="en-IN"/>
        </a:p>
      </dgm:t>
    </dgm:pt>
    <dgm:pt modelId="{F89B4B5E-5C35-424A-BD4D-7AAE11C912D8}" type="pres">
      <dgm:prSet presAssocID="{49FE2351-F254-43B8-A5C4-AAC785E6889D}" presName="parentText" presStyleLbl="node1" presStyleIdx="0" presStyleCnt="8" custScaleX="132763">
        <dgm:presLayoutVars>
          <dgm:chMax val="0"/>
          <dgm:bulletEnabled val="1"/>
        </dgm:presLayoutVars>
      </dgm:prSet>
      <dgm:spPr/>
      <dgm:t>
        <a:bodyPr/>
        <a:lstStyle/>
        <a:p>
          <a:endParaRPr lang="en-IN"/>
        </a:p>
      </dgm:t>
    </dgm:pt>
    <dgm:pt modelId="{0E898C45-B1DE-40BF-B579-CF7A91E53A05}" type="pres">
      <dgm:prSet presAssocID="{49FE2351-F254-43B8-A5C4-AAC785E6889D}" presName="negativeSpace" presStyleCnt="0"/>
      <dgm:spPr/>
    </dgm:pt>
    <dgm:pt modelId="{480360EE-BFC4-4331-ACC6-2466D9F72998}" type="pres">
      <dgm:prSet presAssocID="{49FE2351-F254-43B8-A5C4-AAC785E6889D}" presName="childText" presStyleLbl="conFgAcc1" presStyleIdx="0" presStyleCnt="8">
        <dgm:presLayoutVars>
          <dgm:bulletEnabled val="1"/>
        </dgm:presLayoutVars>
      </dgm:prSet>
      <dgm:spPr>
        <a:noFill/>
        <a:ln>
          <a:solidFill>
            <a:srgbClr val="0070C0"/>
          </a:solidFill>
        </a:ln>
      </dgm:spPr>
    </dgm:pt>
    <dgm:pt modelId="{353A4BB3-7BB1-4BF4-9AF4-F2844DD57CE7}" type="pres">
      <dgm:prSet presAssocID="{22CDCC69-BB53-4B40-B575-B948314C3630}" presName="spaceBetweenRectangles" presStyleCnt="0"/>
      <dgm:spPr/>
    </dgm:pt>
    <dgm:pt modelId="{8F5DC777-C491-4A40-B453-B1047BC0FD06}" type="pres">
      <dgm:prSet presAssocID="{63DF9E34-25E9-4159-BED9-CDA4DB987600}" presName="parentLin" presStyleCnt="0"/>
      <dgm:spPr/>
    </dgm:pt>
    <dgm:pt modelId="{BE71A329-3718-4940-AD0D-DA01C5DE1973}" type="pres">
      <dgm:prSet presAssocID="{63DF9E34-25E9-4159-BED9-CDA4DB987600}" presName="parentLeftMargin" presStyleLbl="node1" presStyleIdx="0" presStyleCnt="8"/>
      <dgm:spPr/>
      <dgm:t>
        <a:bodyPr/>
        <a:lstStyle/>
        <a:p>
          <a:endParaRPr lang="en-IN"/>
        </a:p>
      </dgm:t>
    </dgm:pt>
    <dgm:pt modelId="{36566F58-07DE-403A-B7F9-FD25797E24E1}" type="pres">
      <dgm:prSet presAssocID="{63DF9E34-25E9-4159-BED9-CDA4DB987600}" presName="parentText" presStyleLbl="node1" presStyleIdx="1" presStyleCnt="8" custScaleX="132829">
        <dgm:presLayoutVars>
          <dgm:chMax val="0"/>
          <dgm:bulletEnabled val="1"/>
        </dgm:presLayoutVars>
      </dgm:prSet>
      <dgm:spPr/>
      <dgm:t>
        <a:bodyPr/>
        <a:lstStyle/>
        <a:p>
          <a:endParaRPr lang="en-IN"/>
        </a:p>
      </dgm:t>
    </dgm:pt>
    <dgm:pt modelId="{4FBC68D4-F78D-4EE5-8AE0-5AC4274B14A6}" type="pres">
      <dgm:prSet presAssocID="{63DF9E34-25E9-4159-BED9-CDA4DB987600}" presName="negativeSpace" presStyleCnt="0"/>
      <dgm:spPr/>
    </dgm:pt>
    <dgm:pt modelId="{7E539F0D-F74E-46BD-B995-6D3A65720BF6}" type="pres">
      <dgm:prSet presAssocID="{63DF9E34-25E9-4159-BED9-CDA4DB987600}" presName="childText" presStyleLbl="conFgAcc1" presStyleIdx="1" presStyleCnt="8">
        <dgm:presLayoutVars>
          <dgm:bulletEnabled val="1"/>
        </dgm:presLayoutVars>
      </dgm:prSet>
      <dgm:spPr>
        <a:noFill/>
        <a:ln>
          <a:solidFill>
            <a:srgbClr val="0070C0"/>
          </a:solidFill>
        </a:ln>
      </dgm:spPr>
    </dgm:pt>
    <dgm:pt modelId="{7CDA7D7C-BB00-4F1D-875B-7F95A70FFC5D}" type="pres">
      <dgm:prSet presAssocID="{E6553D1B-8CAA-41ED-A1BC-23509FD3B75C}" presName="spaceBetweenRectangles" presStyleCnt="0"/>
      <dgm:spPr/>
    </dgm:pt>
    <dgm:pt modelId="{DDD45722-CB05-4170-9603-98ED9C2F87AC}" type="pres">
      <dgm:prSet presAssocID="{02E1A942-05B4-488C-A43A-D948EE5AB5FA}" presName="parentLin" presStyleCnt="0"/>
      <dgm:spPr/>
    </dgm:pt>
    <dgm:pt modelId="{C9620E85-9FF8-47FA-BA19-658BEC4227BD}" type="pres">
      <dgm:prSet presAssocID="{02E1A942-05B4-488C-A43A-D948EE5AB5FA}" presName="parentLeftMargin" presStyleLbl="node1" presStyleIdx="1" presStyleCnt="8"/>
      <dgm:spPr/>
      <dgm:t>
        <a:bodyPr/>
        <a:lstStyle/>
        <a:p>
          <a:endParaRPr lang="en-IN"/>
        </a:p>
      </dgm:t>
    </dgm:pt>
    <dgm:pt modelId="{4A04232D-3F6D-4C41-97A2-6C87E6C9A53D}" type="pres">
      <dgm:prSet presAssocID="{02E1A942-05B4-488C-A43A-D948EE5AB5FA}" presName="parentText" presStyleLbl="node1" presStyleIdx="2" presStyleCnt="8" custScaleX="132763">
        <dgm:presLayoutVars>
          <dgm:chMax val="0"/>
          <dgm:bulletEnabled val="1"/>
        </dgm:presLayoutVars>
      </dgm:prSet>
      <dgm:spPr/>
      <dgm:t>
        <a:bodyPr/>
        <a:lstStyle/>
        <a:p>
          <a:endParaRPr lang="en-IN"/>
        </a:p>
      </dgm:t>
    </dgm:pt>
    <dgm:pt modelId="{9438F05B-E888-49AF-B9DE-B7FD12F37333}" type="pres">
      <dgm:prSet presAssocID="{02E1A942-05B4-488C-A43A-D948EE5AB5FA}" presName="negativeSpace" presStyleCnt="0"/>
      <dgm:spPr/>
    </dgm:pt>
    <dgm:pt modelId="{507465FC-0EFF-4B47-A14A-4DF7A4A0CC2B}" type="pres">
      <dgm:prSet presAssocID="{02E1A942-05B4-488C-A43A-D948EE5AB5FA}" presName="childText" presStyleLbl="conFgAcc1" presStyleIdx="2" presStyleCnt="8">
        <dgm:presLayoutVars>
          <dgm:bulletEnabled val="1"/>
        </dgm:presLayoutVars>
      </dgm:prSet>
      <dgm:spPr>
        <a:noFill/>
        <a:ln>
          <a:solidFill>
            <a:srgbClr val="0070C0"/>
          </a:solidFill>
        </a:ln>
      </dgm:spPr>
    </dgm:pt>
    <dgm:pt modelId="{9786ACD6-2DD3-4E95-847C-B7E3C7D26DEA}" type="pres">
      <dgm:prSet presAssocID="{D09C32E3-8EBC-49AE-BEA9-F9AD8243F261}" presName="spaceBetweenRectangles" presStyleCnt="0"/>
      <dgm:spPr/>
    </dgm:pt>
    <dgm:pt modelId="{925CB4AC-FDCB-4D7C-B32A-C1D740B6DE96}" type="pres">
      <dgm:prSet presAssocID="{55DEBA6A-D078-4559-B1F5-AA15FEB287C7}" presName="parentLin" presStyleCnt="0"/>
      <dgm:spPr/>
    </dgm:pt>
    <dgm:pt modelId="{4F56AA7D-73F5-4F46-B677-4F7D9BC6C00C}" type="pres">
      <dgm:prSet presAssocID="{55DEBA6A-D078-4559-B1F5-AA15FEB287C7}" presName="parentLeftMargin" presStyleLbl="node1" presStyleIdx="2" presStyleCnt="8"/>
      <dgm:spPr/>
      <dgm:t>
        <a:bodyPr/>
        <a:lstStyle/>
        <a:p>
          <a:endParaRPr lang="en-IN"/>
        </a:p>
      </dgm:t>
    </dgm:pt>
    <dgm:pt modelId="{6C27AD92-2A95-4F86-ACFC-6D981D5044E1}" type="pres">
      <dgm:prSet presAssocID="{55DEBA6A-D078-4559-B1F5-AA15FEB287C7}" presName="parentText" presStyleLbl="node1" presStyleIdx="3" presStyleCnt="8" custScaleX="132829">
        <dgm:presLayoutVars>
          <dgm:chMax val="0"/>
          <dgm:bulletEnabled val="1"/>
        </dgm:presLayoutVars>
      </dgm:prSet>
      <dgm:spPr/>
      <dgm:t>
        <a:bodyPr/>
        <a:lstStyle/>
        <a:p>
          <a:endParaRPr lang="en-IN"/>
        </a:p>
      </dgm:t>
    </dgm:pt>
    <dgm:pt modelId="{54712A1F-2889-4343-8602-671077A47DB6}" type="pres">
      <dgm:prSet presAssocID="{55DEBA6A-D078-4559-B1F5-AA15FEB287C7}" presName="negativeSpace" presStyleCnt="0"/>
      <dgm:spPr/>
    </dgm:pt>
    <dgm:pt modelId="{CF8290CD-7967-45B8-802C-9283558236DC}" type="pres">
      <dgm:prSet presAssocID="{55DEBA6A-D078-4559-B1F5-AA15FEB287C7}" presName="childText" presStyleLbl="conFgAcc1" presStyleIdx="3" presStyleCnt="8">
        <dgm:presLayoutVars>
          <dgm:bulletEnabled val="1"/>
        </dgm:presLayoutVars>
      </dgm:prSet>
      <dgm:spPr>
        <a:noFill/>
        <a:ln>
          <a:solidFill>
            <a:srgbClr val="0070C0"/>
          </a:solidFill>
        </a:ln>
      </dgm:spPr>
    </dgm:pt>
    <dgm:pt modelId="{D981F945-AD79-4A0E-AB66-6ED512CD210A}" type="pres">
      <dgm:prSet presAssocID="{4C877303-8FC9-406D-9129-F781AF7CB675}" presName="spaceBetweenRectangles" presStyleCnt="0"/>
      <dgm:spPr/>
    </dgm:pt>
    <dgm:pt modelId="{415AD5AE-E782-408E-A73B-F11EDD00BFF9}" type="pres">
      <dgm:prSet presAssocID="{1784D44F-E198-4730-8681-D952EE51A10A}" presName="parentLin" presStyleCnt="0"/>
      <dgm:spPr/>
    </dgm:pt>
    <dgm:pt modelId="{BA637C44-401D-404D-9116-C3F276575FFE}" type="pres">
      <dgm:prSet presAssocID="{1784D44F-E198-4730-8681-D952EE51A10A}" presName="parentLeftMargin" presStyleLbl="node1" presStyleIdx="3" presStyleCnt="8"/>
      <dgm:spPr/>
      <dgm:t>
        <a:bodyPr/>
        <a:lstStyle/>
        <a:p>
          <a:endParaRPr lang="en-IN"/>
        </a:p>
      </dgm:t>
    </dgm:pt>
    <dgm:pt modelId="{99D117DE-5065-412E-BAE2-F533AD1521B2}" type="pres">
      <dgm:prSet presAssocID="{1784D44F-E198-4730-8681-D952EE51A10A}" presName="parentText" presStyleLbl="node1" presStyleIdx="4" presStyleCnt="8" custScaleX="132763">
        <dgm:presLayoutVars>
          <dgm:chMax val="0"/>
          <dgm:bulletEnabled val="1"/>
        </dgm:presLayoutVars>
      </dgm:prSet>
      <dgm:spPr/>
      <dgm:t>
        <a:bodyPr/>
        <a:lstStyle/>
        <a:p>
          <a:endParaRPr lang="en-IN"/>
        </a:p>
      </dgm:t>
    </dgm:pt>
    <dgm:pt modelId="{DFE7205C-3100-40A2-A2B7-60090A147390}" type="pres">
      <dgm:prSet presAssocID="{1784D44F-E198-4730-8681-D952EE51A10A}" presName="negativeSpace" presStyleCnt="0"/>
      <dgm:spPr/>
    </dgm:pt>
    <dgm:pt modelId="{90346899-153A-4BB4-9355-681D807BE5BA}" type="pres">
      <dgm:prSet presAssocID="{1784D44F-E198-4730-8681-D952EE51A10A}" presName="childText" presStyleLbl="conFgAcc1" presStyleIdx="4" presStyleCnt="8">
        <dgm:presLayoutVars>
          <dgm:bulletEnabled val="1"/>
        </dgm:presLayoutVars>
      </dgm:prSet>
      <dgm:spPr>
        <a:noFill/>
        <a:ln>
          <a:solidFill>
            <a:srgbClr val="0070C0"/>
          </a:solidFill>
        </a:ln>
      </dgm:spPr>
    </dgm:pt>
    <dgm:pt modelId="{C645A2C1-0F3B-4D0B-9916-8D2D1404F396}" type="pres">
      <dgm:prSet presAssocID="{BF27F41A-932F-4357-97C0-2FF964115F8E}" presName="spaceBetweenRectangles" presStyleCnt="0"/>
      <dgm:spPr/>
    </dgm:pt>
    <dgm:pt modelId="{89BAC438-67C6-46D6-ABFD-D8B1FEFD90A9}" type="pres">
      <dgm:prSet presAssocID="{099A8AB3-350C-4DB4-B017-B4D2CCDEE0BD}" presName="parentLin" presStyleCnt="0"/>
      <dgm:spPr/>
    </dgm:pt>
    <dgm:pt modelId="{E2E94405-CD1B-401E-89AA-BD80406FC3D5}" type="pres">
      <dgm:prSet presAssocID="{099A8AB3-350C-4DB4-B017-B4D2CCDEE0BD}" presName="parentLeftMargin" presStyleLbl="node1" presStyleIdx="4" presStyleCnt="8"/>
      <dgm:spPr/>
      <dgm:t>
        <a:bodyPr/>
        <a:lstStyle/>
        <a:p>
          <a:endParaRPr lang="en-IN"/>
        </a:p>
      </dgm:t>
    </dgm:pt>
    <dgm:pt modelId="{E462B70E-AFA7-4672-A613-23DB4E38554E}" type="pres">
      <dgm:prSet presAssocID="{099A8AB3-350C-4DB4-B017-B4D2CCDEE0BD}" presName="parentText" presStyleLbl="node1" presStyleIdx="5" presStyleCnt="8" custScaleX="132829">
        <dgm:presLayoutVars>
          <dgm:chMax val="0"/>
          <dgm:bulletEnabled val="1"/>
        </dgm:presLayoutVars>
      </dgm:prSet>
      <dgm:spPr/>
      <dgm:t>
        <a:bodyPr/>
        <a:lstStyle/>
        <a:p>
          <a:endParaRPr lang="en-IN"/>
        </a:p>
      </dgm:t>
    </dgm:pt>
    <dgm:pt modelId="{4FA153E4-DEC2-4B40-A6E3-D15C62E2E741}" type="pres">
      <dgm:prSet presAssocID="{099A8AB3-350C-4DB4-B017-B4D2CCDEE0BD}" presName="negativeSpace" presStyleCnt="0"/>
      <dgm:spPr/>
    </dgm:pt>
    <dgm:pt modelId="{9F527362-DDD4-471E-B033-F0425F6F90FF}" type="pres">
      <dgm:prSet presAssocID="{099A8AB3-350C-4DB4-B017-B4D2CCDEE0BD}" presName="childText" presStyleLbl="conFgAcc1" presStyleIdx="5" presStyleCnt="8">
        <dgm:presLayoutVars>
          <dgm:bulletEnabled val="1"/>
        </dgm:presLayoutVars>
      </dgm:prSet>
      <dgm:spPr>
        <a:ln>
          <a:solidFill>
            <a:srgbClr val="0070C0"/>
          </a:solidFill>
        </a:ln>
      </dgm:spPr>
    </dgm:pt>
    <dgm:pt modelId="{2C0132B3-1785-4A7E-BD89-316B76D5AC49}" type="pres">
      <dgm:prSet presAssocID="{712DC7C3-BDB2-442C-89CD-8ED4811F7845}" presName="spaceBetweenRectangles" presStyleCnt="0"/>
      <dgm:spPr/>
    </dgm:pt>
    <dgm:pt modelId="{D0E73110-1352-45AF-B974-5CD54393F207}" type="pres">
      <dgm:prSet presAssocID="{ED3AA4F1-325C-47B6-B1B2-8D722F77BF05}" presName="parentLin" presStyleCnt="0"/>
      <dgm:spPr/>
    </dgm:pt>
    <dgm:pt modelId="{8A95AFA1-B76C-4538-B5BB-E284496D32DE}" type="pres">
      <dgm:prSet presAssocID="{ED3AA4F1-325C-47B6-B1B2-8D722F77BF05}" presName="parentLeftMargin" presStyleLbl="node1" presStyleIdx="5" presStyleCnt="8"/>
      <dgm:spPr/>
      <dgm:t>
        <a:bodyPr/>
        <a:lstStyle/>
        <a:p>
          <a:endParaRPr lang="en-IN"/>
        </a:p>
      </dgm:t>
    </dgm:pt>
    <dgm:pt modelId="{75D60CD8-0181-4D7A-81B9-DBA8105C5B6F}" type="pres">
      <dgm:prSet presAssocID="{ED3AA4F1-325C-47B6-B1B2-8D722F77BF05}" presName="parentText" presStyleLbl="node1" presStyleIdx="6" presStyleCnt="8" custScaleX="132763">
        <dgm:presLayoutVars>
          <dgm:chMax val="0"/>
          <dgm:bulletEnabled val="1"/>
        </dgm:presLayoutVars>
      </dgm:prSet>
      <dgm:spPr/>
      <dgm:t>
        <a:bodyPr/>
        <a:lstStyle/>
        <a:p>
          <a:endParaRPr lang="en-IN"/>
        </a:p>
      </dgm:t>
    </dgm:pt>
    <dgm:pt modelId="{5B2773A6-A85C-4F7A-91C9-0CABDB64578B}" type="pres">
      <dgm:prSet presAssocID="{ED3AA4F1-325C-47B6-B1B2-8D722F77BF05}" presName="negativeSpace" presStyleCnt="0"/>
      <dgm:spPr/>
    </dgm:pt>
    <dgm:pt modelId="{07105B18-D32F-46B0-9728-CF9312A1DE23}" type="pres">
      <dgm:prSet presAssocID="{ED3AA4F1-325C-47B6-B1B2-8D722F77BF05}" presName="childText" presStyleLbl="conFgAcc1" presStyleIdx="6" presStyleCnt="8">
        <dgm:presLayoutVars>
          <dgm:bulletEnabled val="1"/>
        </dgm:presLayoutVars>
      </dgm:prSet>
      <dgm:spPr>
        <a:noFill/>
        <a:ln>
          <a:solidFill>
            <a:srgbClr val="0070C0"/>
          </a:solidFill>
        </a:ln>
      </dgm:spPr>
    </dgm:pt>
    <dgm:pt modelId="{50115B5D-EDA2-491B-879C-B5909C5DC407}" type="pres">
      <dgm:prSet presAssocID="{1CD561DB-801D-4198-93D3-241426C42B88}" presName="spaceBetweenRectangles" presStyleCnt="0"/>
      <dgm:spPr/>
    </dgm:pt>
    <dgm:pt modelId="{1A154A9B-F2C3-4EB6-9468-0930155CEF40}" type="pres">
      <dgm:prSet presAssocID="{ABC41B9D-F980-44A2-B0E4-E2146BD59A90}" presName="parentLin" presStyleCnt="0"/>
      <dgm:spPr/>
    </dgm:pt>
    <dgm:pt modelId="{52B6D8CB-34B2-4E27-AFFD-3EA367C6B80F}" type="pres">
      <dgm:prSet presAssocID="{ABC41B9D-F980-44A2-B0E4-E2146BD59A90}" presName="parentLeftMargin" presStyleLbl="node1" presStyleIdx="6" presStyleCnt="8"/>
      <dgm:spPr/>
      <dgm:t>
        <a:bodyPr/>
        <a:lstStyle/>
        <a:p>
          <a:endParaRPr lang="en-IN"/>
        </a:p>
      </dgm:t>
    </dgm:pt>
    <dgm:pt modelId="{BD4AB2AB-B612-4E53-AD8B-F6DA41152AA8}" type="pres">
      <dgm:prSet presAssocID="{ABC41B9D-F980-44A2-B0E4-E2146BD59A90}" presName="parentText" presStyleLbl="node1" presStyleIdx="7" presStyleCnt="8" custScaleX="132763">
        <dgm:presLayoutVars>
          <dgm:chMax val="0"/>
          <dgm:bulletEnabled val="1"/>
        </dgm:presLayoutVars>
      </dgm:prSet>
      <dgm:spPr/>
      <dgm:t>
        <a:bodyPr/>
        <a:lstStyle/>
        <a:p>
          <a:endParaRPr lang="en-IN"/>
        </a:p>
      </dgm:t>
    </dgm:pt>
    <dgm:pt modelId="{EDA73F0D-8908-4389-82C0-F8AB6BAF0AE1}" type="pres">
      <dgm:prSet presAssocID="{ABC41B9D-F980-44A2-B0E4-E2146BD59A90}" presName="negativeSpace" presStyleCnt="0"/>
      <dgm:spPr/>
    </dgm:pt>
    <dgm:pt modelId="{DA671CBD-6CCE-4B49-B39A-CA92BB84EB55}" type="pres">
      <dgm:prSet presAssocID="{ABC41B9D-F980-44A2-B0E4-E2146BD59A90}" presName="childText" presStyleLbl="conFgAcc1" presStyleIdx="7" presStyleCnt="8">
        <dgm:presLayoutVars>
          <dgm:bulletEnabled val="1"/>
        </dgm:presLayoutVars>
      </dgm:prSet>
      <dgm:spPr>
        <a:noFill/>
        <a:ln>
          <a:solidFill>
            <a:srgbClr val="0070C0"/>
          </a:solidFill>
        </a:ln>
      </dgm:spPr>
    </dgm:pt>
  </dgm:ptLst>
  <dgm:cxnLst>
    <dgm:cxn modelId="{2326FDC7-CE52-46D9-AFCE-153A5919459B}" srcId="{6559CE47-3CF5-4D5C-AD62-52DDB6865996}" destId="{02E1A942-05B4-488C-A43A-D948EE5AB5FA}" srcOrd="2" destOrd="0" parTransId="{091291A7-FED2-452B-ACCC-8DCAB2EA0DA0}" sibTransId="{D09C32E3-8EBC-49AE-BEA9-F9AD8243F261}"/>
    <dgm:cxn modelId="{B9DF409D-0FEE-4267-A62B-5C08035D2345}" srcId="{6559CE47-3CF5-4D5C-AD62-52DDB6865996}" destId="{55DEBA6A-D078-4559-B1F5-AA15FEB287C7}" srcOrd="3" destOrd="0" parTransId="{0FE9B718-DE98-42A9-869D-BC6E867D8D92}" sibTransId="{4C877303-8FC9-406D-9129-F781AF7CB675}"/>
    <dgm:cxn modelId="{A0A5E07C-156D-4902-BE3F-7406ADF6813D}" srcId="{6559CE47-3CF5-4D5C-AD62-52DDB6865996}" destId="{63DF9E34-25E9-4159-BED9-CDA4DB987600}" srcOrd="1" destOrd="0" parTransId="{C0ECB419-04DB-4F21-9FDD-B2169AE887AA}" sibTransId="{E6553D1B-8CAA-41ED-A1BC-23509FD3B75C}"/>
    <dgm:cxn modelId="{7C1FF274-5750-4A81-A99B-01D32112EA75}" type="presOf" srcId="{099A8AB3-350C-4DB4-B017-B4D2CCDEE0BD}" destId="{E462B70E-AFA7-4672-A613-23DB4E38554E}" srcOrd="1" destOrd="0" presId="urn:microsoft.com/office/officeart/2005/8/layout/list1"/>
    <dgm:cxn modelId="{E738E292-BA4E-429F-B124-C8B4F76421F1}" type="presOf" srcId="{02E1A942-05B4-488C-A43A-D948EE5AB5FA}" destId="{4A04232D-3F6D-4C41-97A2-6C87E6C9A53D}" srcOrd="1" destOrd="0" presId="urn:microsoft.com/office/officeart/2005/8/layout/list1"/>
    <dgm:cxn modelId="{8F6061C0-90C2-4958-AF43-EBA296A5E872}" srcId="{6559CE47-3CF5-4D5C-AD62-52DDB6865996}" destId="{ED3AA4F1-325C-47B6-B1B2-8D722F77BF05}" srcOrd="6" destOrd="0" parTransId="{BED78D07-1FB4-45DB-A08D-1B8B9A2C7B29}" sibTransId="{1CD561DB-801D-4198-93D3-241426C42B88}"/>
    <dgm:cxn modelId="{02D01795-7DF3-402D-83C0-DD7CD2769C7F}" type="presOf" srcId="{ABC41B9D-F980-44A2-B0E4-E2146BD59A90}" destId="{52B6D8CB-34B2-4E27-AFFD-3EA367C6B80F}" srcOrd="0" destOrd="0" presId="urn:microsoft.com/office/officeart/2005/8/layout/list1"/>
    <dgm:cxn modelId="{01BB120A-E931-4EE7-9739-0A8CFB9EA28A}" type="presOf" srcId="{ABC41B9D-F980-44A2-B0E4-E2146BD59A90}" destId="{BD4AB2AB-B612-4E53-AD8B-F6DA41152AA8}" srcOrd="1" destOrd="0" presId="urn:microsoft.com/office/officeart/2005/8/layout/list1"/>
    <dgm:cxn modelId="{C0F00ACF-95AD-4382-B2C4-16CDB76851EA}" type="presOf" srcId="{ED3AA4F1-325C-47B6-B1B2-8D722F77BF05}" destId="{8A95AFA1-B76C-4538-B5BB-E284496D32DE}" srcOrd="0" destOrd="0" presId="urn:microsoft.com/office/officeart/2005/8/layout/list1"/>
    <dgm:cxn modelId="{D2AAF880-F659-4444-8E07-1F094182DA10}" type="presOf" srcId="{6559CE47-3CF5-4D5C-AD62-52DDB6865996}" destId="{E383AB37-D80B-47EA-9751-4D3241EC6433}" srcOrd="0" destOrd="0" presId="urn:microsoft.com/office/officeart/2005/8/layout/list1"/>
    <dgm:cxn modelId="{A7D38289-8529-443D-B1F3-397B828E1FF5}" srcId="{6559CE47-3CF5-4D5C-AD62-52DDB6865996}" destId="{099A8AB3-350C-4DB4-B017-B4D2CCDEE0BD}" srcOrd="5" destOrd="0" parTransId="{01853C6B-58A2-483F-BF7A-57F8FB5901FC}" sibTransId="{712DC7C3-BDB2-442C-89CD-8ED4811F7845}"/>
    <dgm:cxn modelId="{E4DCEE9A-8839-4C2D-9DE2-9254CE1D0F23}" type="presOf" srcId="{1784D44F-E198-4730-8681-D952EE51A10A}" destId="{BA637C44-401D-404D-9116-C3F276575FFE}" srcOrd="0" destOrd="0" presId="urn:microsoft.com/office/officeart/2005/8/layout/list1"/>
    <dgm:cxn modelId="{6CFE57A6-E134-49CA-8FDC-279B1E034165}" type="presOf" srcId="{1784D44F-E198-4730-8681-D952EE51A10A}" destId="{99D117DE-5065-412E-BAE2-F533AD1521B2}" srcOrd="1" destOrd="0" presId="urn:microsoft.com/office/officeart/2005/8/layout/list1"/>
    <dgm:cxn modelId="{994FCEFF-A81A-4233-982D-24C5BB56017B}" type="presOf" srcId="{55DEBA6A-D078-4559-B1F5-AA15FEB287C7}" destId="{4F56AA7D-73F5-4F46-B677-4F7D9BC6C00C}" srcOrd="0" destOrd="0" presId="urn:microsoft.com/office/officeart/2005/8/layout/list1"/>
    <dgm:cxn modelId="{CEB18689-BBED-4FA5-96ED-0A6A3312AC43}" type="presOf" srcId="{099A8AB3-350C-4DB4-B017-B4D2CCDEE0BD}" destId="{E2E94405-CD1B-401E-89AA-BD80406FC3D5}" srcOrd="0" destOrd="0" presId="urn:microsoft.com/office/officeart/2005/8/layout/list1"/>
    <dgm:cxn modelId="{60A0FC3A-9AE6-4CC3-8BC3-5F8D31E3A559}" srcId="{6559CE47-3CF5-4D5C-AD62-52DDB6865996}" destId="{1784D44F-E198-4730-8681-D952EE51A10A}" srcOrd="4" destOrd="0" parTransId="{3A55D973-72C9-4055-A147-C9F8228EF913}" sibTransId="{BF27F41A-932F-4357-97C0-2FF964115F8E}"/>
    <dgm:cxn modelId="{9F0E1D7C-4C07-43AC-8130-11479DCC60C9}" type="presOf" srcId="{55DEBA6A-D078-4559-B1F5-AA15FEB287C7}" destId="{6C27AD92-2A95-4F86-ACFC-6D981D5044E1}" srcOrd="1" destOrd="0" presId="urn:microsoft.com/office/officeart/2005/8/layout/list1"/>
    <dgm:cxn modelId="{B94B22CD-26EF-4ED9-8527-2D64935E4C31}" type="presOf" srcId="{63DF9E34-25E9-4159-BED9-CDA4DB987600}" destId="{BE71A329-3718-4940-AD0D-DA01C5DE1973}" srcOrd="0" destOrd="0" presId="urn:microsoft.com/office/officeart/2005/8/layout/list1"/>
    <dgm:cxn modelId="{4664E4CF-810A-4987-81B8-A3E6AD9AA6B5}" type="presOf" srcId="{49FE2351-F254-43B8-A5C4-AAC785E6889D}" destId="{F89B4B5E-5C35-424A-BD4D-7AAE11C912D8}" srcOrd="1" destOrd="0" presId="urn:microsoft.com/office/officeart/2005/8/layout/list1"/>
    <dgm:cxn modelId="{D6AA6829-F36C-4436-A1B9-67E4E55001D8}" srcId="{6559CE47-3CF5-4D5C-AD62-52DDB6865996}" destId="{ABC41B9D-F980-44A2-B0E4-E2146BD59A90}" srcOrd="7" destOrd="0" parTransId="{C511C2B8-CF72-4AA4-8091-1682C2C3E9D7}" sibTransId="{0E7A6A52-85CF-44A3-947C-E76CA7D046C2}"/>
    <dgm:cxn modelId="{234DF4F1-6B95-49A4-A198-86F7EF4EBCDE}" type="presOf" srcId="{63DF9E34-25E9-4159-BED9-CDA4DB987600}" destId="{36566F58-07DE-403A-B7F9-FD25797E24E1}" srcOrd="1" destOrd="0" presId="urn:microsoft.com/office/officeart/2005/8/layout/list1"/>
    <dgm:cxn modelId="{7A65FCB4-45E0-40D8-8BF2-0FDE37956E3B}" type="presOf" srcId="{49FE2351-F254-43B8-A5C4-AAC785E6889D}" destId="{AEE2C793-6B2C-442F-AE80-77C529319E97}" srcOrd="0" destOrd="0" presId="urn:microsoft.com/office/officeart/2005/8/layout/list1"/>
    <dgm:cxn modelId="{38776452-D5BE-4189-8D95-DDB15BE0E978}" srcId="{6559CE47-3CF5-4D5C-AD62-52DDB6865996}" destId="{49FE2351-F254-43B8-A5C4-AAC785E6889D}" srcOrd="0" destOrd="0" parTransId="{B4C204B5-FCFB-4163-BEED-288D351D2E44}" sibTransId="{22CDCC69-BB53-4B40-B575-B948314C3630}"/>
    <dgm:cxn modelId="{ED945871-5E2C-41C9-8D07-4BED2463761A}" type="presOf" srcId="{02E1A942-05B4-488C-A43A-D948EE5AB5FA}" destId="{C9620E85-9FF8-47FA-BA19-658BEC4227BD}" srcOrd="0" destOrd="0" presId="urn:microsoft.com/office/officeart/2005/8/layout/list1"/>
    <dgm:cxn modelId="{B50B2620-B77C-4F2A-B46B-E5D050D25157}" type="presOf" srcId="{ED3AA4F1-325C-47B6-B1B2-8D722F77BF05}" destId="{75D60CD8-0181-4D7A-81B9-DBA8105C5B6F}" srcOrd="1" destOrd="0" presId="urn:microsoft.com/office/officeart/2005/8/layout/list1"/>
    <dgm:cxn modelId="{130ED5BB-59F7-4BD6-B538-BAE72ABCDFD5}" type="presParOf" srcId="{E383AB37-D80B-47EA-9751-4D3241EC6433}" destId="{10074DF2-4376-45A9-82FA-A189DFC7CCB6}" srcOrd="0" destOrd="0" presId="urn:microsoft.com/office/officeart/2005/8/layout/list1"/>
    <dgm:cxn modelId="{3DAA8E7A-69C3-4FCF-93D1-C5963870D9B9}" type="presParOf" srcId="{10074DF2-4376-45A9-82FA-A189DFC7CCB6}" destId="{AEE2C793-6B2C-442F-AE80-77C529319E97}" srcOrd="0" destOrd="0" presId="urn:microsoft.com/office/officeart/2005/8/layout/list1"/>
    <dgm:cxn modelId="{D6818B06-E604-4A87-B4BB-5478571CEC9F}" type="presParOf" srcId="{10074DF2-4376-45A9-82FA-A189DFC7CCB6}" destId="{F89B4B5E-5C35-424A-BD4D-7AAE11C912D8}" srcOrd="1" destOrd="0" presId="urn:microsoft.com/office/officeart/2005/8/layout/list1"/>
    <dgm:cxn modelId="{8818B996-291F-416D-9327-E3E4FC247AEF}" type="presParOf" srcId="{E383AB37-D80B-47EA-9751-4D3241EC6433}" destId="{0E898C45-B1DE-40BF-B579-CF7A91E53A05}" srcOrd="1" destOrd="0" presId="urn:microsoft.com/office/officeart/2005/8/layout/list1"/>
    <dgm:cxn modelId="{2DE448F4-B3D1-4B71-A275-6681FFA262B7}" type="presParOf" srcId="{E383AB37-D80B-47EA-9751-4D3241EC6433}" destId="{480360EE-BFC4-4331-ACC6-2466D9F72998}" srcOrd="2" destOrd="0" presId="urn:microsoft.com/office/officeart/2005/8/layout/list1"/>
    <dgm:cxn modelId="{F75C902C-1774-4925-9082-325BD801B889}" type="presParOf" srcId="{E383AB37-D80B-47EA-9751-4D3241EC6433}" destId="{353A4BB3-7BB1-4BF4-9AF4-F2844DD57CE7}" srcOrd="3" destOrd="0" presId="urn:microsoft.com/office/officeart/2005/8/layout/list1"/>
    <dgm:cxn modelId="{20DC5F26-5816-45D4-AE02-5A1C6700D8F1}" type="presParOf" srcId="{E383AB37-D80B-47EA-9751-4D3241EC6433}" destId="{8F5DC777-C491-4A40-B453-B1047BC0FD06}" srcOrd="4" destOrd="0" presId="urn:microsoft.com/office/officeart/2005/8/layout/list1"/>
    <dgm:cxn modelId="{6236519A-E599-4F9D-A52D-7DC36084A45D}" type="presParOf" srcId="{8F5DC777-C491-4A40-B453-B1047BC0FD06}" destId="{BE71A329-3718-4940-AD0D-DA01C5DE1973}" srcOrd="0" destOrd="0" presId="urn:microsoft.com/office/officeart/2005/8/layout/list1"/>
    <dgm:cxn modelId="{82E7E65A-E2AD-4EF8-BBF4-F129880F8344}" type="presParOf" srcId="{8F5DC777-C491-4A40-B453-B1047BC0FD06}" destId="{36566F58-07DE-403A-B7F9-FD25797E24E1}" srcOrd="1" destOrd="0" presId="urn:microsoft.com/office/officeart/2005/8/layout/list1"/>
    <dgm:cxn modelId="{DB5EF61A-BA3A-4CB6-B5B0-B279CDC4A4D2}" type="presParOf" srcId="{E383AB37-D80B-47EA-9751-4D3241EC6433}" destId="{4FBC68D4-F78D-4EE5-8AE0-5AC4274B14A6}" srcOrd="5" destOrd="0" presId="urn:microsoft.com/office/officeart/2005/8/layout/list1"/>
    <dgm:cxn modelId="{905129EA-ABA2-480F-93DE-801E864923FA}" type="presParOf" srcId="{E383AB37-D80B-47EA-9751-4D3241EC6433}" destId="{7E539F0D-F74E-46BD-B995-6D3A65720BF6}" srcOrd="6" destOrd="0" presId="urn:microsoft.com/office/officeart/2005/8/layout/list1"/>
    <dgm:cxn modelId="{69E088B3-B4CD-48BC-BD4B-C153E84BA014}" type="presParOf" srcId="{E383AB37-D80B-47EA-9751-4D3241EC6433}" destId="{7CDA7D7C-BB00-4F1D-875B-7F95A70FFC5D}" srcOrd="7" destOrd="0" presId="urn:microsoft.com/office/officeart/2005/8/layout/list1"/>
    <dgm:cxn modelId="{368CB8E4-BDE2-4254-9D1A-B5C4125E2F72}" type="presParOf" srcId="{E383AB37-D80B-47EA-9751-4D3241EC6433}" destId="{DDD45722-CB05-4170-9603-98ED9C2F87AC}" srcOrd="8" destOrd="0" presId="urn:microsoft.com/office/officeart/2005/8/layout/list1"/>
    <dgm:cxn modelId="{C59052FD-D0C0-4095-B10F-7B71F9809B49}" type="presParOf" srcId="{DDD45722-CB05-4170-9603-98ED9C2F87AC}" destId="{C9620E85-9FF8-47FA-BA19-658BEC4227BD}" srcOrd="0" destOrd="0" presId="urn:microsoft.com/office/officeart/2005/8/layout/list1"/>
    <dgm:cxn modelId="{89075484-6BC0-4EDA-A8D2-C6FC9ABC4308}" type="presParOf" srcId="{DDD45722-CB05-4170-9603-98ED9C2F87AC}" destId="{4A04232D-3F6D-4C41-97A2-6C87E6C9A53D}" srcOrd="1" destOrd="0" presId="urn:microsoft.com/office/officeart/2005/8/layout/list1"/>
    <dgm:cxn modelId="{99294BC7-CC8B-416A-85A2-610DA46F9D2D}" type="presParOf" srcId="{E383AB37-D80B-47EA-9751-4D3241EC6433}" destId="{9438F05B-E888-49AF-B9DE-B7FD12F37333}" srcOrd="9" destOrd="0" presId="urn:microsoft.com/office/officeart/2005/8/layout/list1"/>
    <dgm:cxn modelId="{864A2C1A-492C-40C1-A4E0-B6DFE586AFF7}" type="presParOf" srcId="{E383AB37-D80B-47EA-9751-4D3241EC6433}" destId="{507465FC-0EFF-4B47-A14A-4DF7A4A0CC2B}" srcOrd="10" destOrd="0" presId="urn:microsoft.com/office/officeart/2005/8/layout/list1"/>
    <dgm:cxn modelId="{558A78F1-F039-4BCD-B13D-7C2FEA3B3888}" type="presParOf" srcId="{E383AB37-D80B-47EA-9751-4D3241EC6433}" destId="{9786ACD6-2DD3-4E95-847C-B7E3C7D26DEA}" srcOrd="11" destOrd="0" presId="urn:microsoft.com/office/officeart/2005/8/layout/list1"/>
    <dgm:cxn modelId="{DC831690-867B-4901-BB7F-866C712918CF}" type="presParOf" srcId="{E383AB37-D80B-47EA-9751-4D3241EC6433}" destId="{925CB4AC-FDCB-4D7C-B32A-C1D740B6DE96}" srcOrd="12" destOrd="0" presId="urn:microsoft.com/office/officeart/2005/8/layout/list1"/>
    <dgm:cxn modelId="{8D786E9E-22AD-4879-84F0-10019DCF9821}" type="presParOf" srcId="{925CB4AC-FDCB-4D7C-B32A-C1D740B6DE96}" destId="{4F56AA7D-73F5-4F46-B677-4F7D9BC6C00C}" srcOrd="0" destOrd="0" presId="urn:microsoft.com/office/officeart/2005/8/layout/list1"/>
    <dgm:cxn modelId="{7B1CB66D-7A67-4C69-BD03-24836103E667}" type="presParOf" srcId="{925CB4AC-FDCB-4D7C-B32A-C1D740B6DE96}" destId="{6C27AD92-2A95-4F86-ACFC-6D981D5044E1}" srcOrd="1" destOrd="0" presId="urn:microsoft.com/office/officeart/2005/8/layout/list1"/>
    <dgm:cxn modelId="{E9608CA2-933D-4512-8983-D1BC6D355C09}" type="presParOf" srcId="{E383AB37-D80B-47EA-9751-4D3241EC6433}" destId="{54712A1F-2889-4343-8602-671077A47DB6}" srcOrd="13" destOrd="0" presId="urn:microsoft.com/office/officeart/2005/8/layout/list1"/>
    <dgm:cxn modelId="{E0EAA23A-83EB-431A-B6E7-A33167F6DB17}" type="presParOf" srcId="{E383AB37-D80B-47EA-9751-4D3241EC6433}" destId="{CF8290CD-7967-45B8-802C-9283558236DC}" srcOrd="14" destOrd="0" presId="urn:microsoft.com/office/officeart/2005/8/layout/list1"/>
    <dgm:cxn modelId="{000200AA-9FE2-49C5-8AC9-D755AC5AFCAA}" type="presParOf" srcId="{E383AB37-D80B-47EA-9751-4D3241EC6433}" destId="{D981F945-AD79-4A0E-AB66-6ED512CD210A}" srcOrd="15" destOrd="0" presId="urn:microsoft.com/office/officeart/2005/8/layout/list1"/>
    <dgm:cxn modelId="{291C43A1-0481-461C-ADEB-92709A19C89E}" type="presParOf" srcId="{E383AB37-D80B-47EA-9751-4D3241EC6433}" destId="{415AD5AE-E782-408E-A73B-F11EDD00BFF9}" srcOrd="16" destOrd="0" presId="urn:microsoft.com/office/officeart/2005/8/layout/list1"/>
    <dgm:cxn modelId="{15FF3EAB-DA01-44AA-9D65-658D22559E37}" type="presParOf" srcId="{415AD5AE-E782-408E-A73B-F11EDD00BFF9}" destId="{BA637C44-401D-404D-9116-C3F276575FFE}" srcOrd="0" destOrd="0" presId="urn:microsoft.com/office/officeart/2005/8/layout/list1"/>
    <dgm:cxn modelId="{74E92C5E-2B9C-4A87-BE78-0876331F5A86}" type="presParOf" srcId="{415AD5AE-E782-408E-A73B-F11EDD00BFF9}" destId="{99D117DE-5065-412E-BAE2-F533AD1521B2}" srcOrd="1" destOrd="0" presId="urn:microsoft.com/office/officeart/2005/8/layout/list1"/>
    <dgm:cxn modelId="{786354C2-544F-45B6-93E7-43DF16357049}" type="presParOf" srcId="{E383AB37-D80B-47EA-9751-4D3241EC6433}" destId="{DFE7205C-3100-40A2-A2B7-60090A147390}" srcOrd="17" destOrd="0" presId="urn:microsoft.com/office/officeart/2005/8/layout/list1"/>
    <dgm:cxn modelId="{B83B9DAA-7393-4E04-B705-11129B1EC05E}" type="presParOf" srcId="{E383AB37-D80B-47EA-9751-4D3241EC6433}" destId="{90346899-153A-4BB4-9355-681D807BE5BA}" srcOrd="18" destOrd="0" presId="urn:microsoft.com/office/officeart/2005/8/layout/list1"/>
    <dgm:cxn modelId="{D61802BE-BCB3-4326-8BEF-2BEB87E97FD0}" type="presParOf" srcId="{E383AB37-D80B-47EA-9751-4D3241EC6433}" destId="{C645A2C1-0F3B-4D0B-9916-8D2D1404F396}" srcOrd="19" destOrd="0" presId="urn:microsoft.com/office/officeart/2005/8/layout/list1"/>
    <dgm:cxn modelId="{604C9BEE-8BE1-4A09-976B-09D66D84500F}" type="presParOf" srcId="{E383AB37-D80B-47EA-9751-4D3241EC6433}" destId="{89BAC438-67C6-46D6-ABFD-D8B1FEFD90A9}" srcOrd="20" destOrd="0" presId="urn:microsoft.com/office/officeart/2005/8/layout/list1"/>
    <dgm:cxn modelId="{94E840A5-674A-4230-A8A1-26BBA097D8C5}" type="presParOf" srcId="{89BAC438-67C6-46D6-ABFD-D8B1FEFD90A9}" destId="{E2E94405-CD1B-401E-89AA-BD80406FC3D5}" srcOrd="0" destOrd="0" presId="urn:microsoft.com/office/officeart/2005/8/layout/list1"/>
    <dgm:cxn modelId="{119BC5D8-8EFA-4123-B2FC-20092EF70474}" type="presParOf" srcId="{89BAC438-67C6-46D6-ABFD-D8B1FEFD90A9}" destId="{E462B70E-AFA7-4672-A613-23DB4E38554E}" srcOrd="1" destOrd="0" presId="urn:microsoft.com/office/officeart/2005/8/layout/list1"/>
    <dgm:cxn modelId="{A018E211-BB78-4569-9D4C-339DFB078AEB}" type="presParOf" srcId="{E383AB37-D80B-47EA-9751-4D3241EC6433}" destId="{4FA153E4-DEC2-4B40-A6E3-D15C62E2E741}" srcOrd="21" destOrd="0" presId="urn:microsoft.com/office/officeart/2005/8/layout/list1"/>
    <dgm:cxn modelId="{E86DC5B2-3497-4840-A725-F05830F8D2F8}" type="presParOf" srcId="{E383AB37-D80B-47EA-9751-4D3241EC6433}" destId="{9F527362-DDD4-471E-B033-F0425F6F90FF}" srcOrd="22" destOrd="0" presId="urn:microsoft.com/office/officeart/2005/8/layout/list1"/>
    <dgm:cxn modelId="{96329F76-0602-47E6-9864-444A36123D96}" type="presParOf" srcId="{E383AB37-D80B-47EA-9751-4D3241EC6433}" destId="{2C0132B3-1785-4A7E-BD89-316B76D5AC49}" srcOrd="23" destOrd="0" presId="urn:microsoft.com/office/officeart/2005/8/layout/list1"/>
    <dgm:cxn modelId="{9609453C-9605-4C7C-B804-48DFF5EEC493}" type="presParOf" srcId="{E383AB37-D80B-47EA-9751-4D3241EC6433}" destId="{D0E73110-1352-45AF-B974-5CD54393F207}" srcOrd="24" destOrd="0" presId="urn:microsoft.com/office/officeart/2005/8/layout/list1"/>
    <dgm:cxn modelId="{78C93FA7-118A-423C-86E6-D7AE2A940172}" type="presParOf" srcId="{D0E73110-1352-45AF-B974-5CD54393F207}" destId="{8A95AFA1-B76C-4538-B5BB-E284496D32DE}" srcOrd="0" destOrd="0" presId="urn:microsoft.com/office/officeart/2005/8/layout/list1"/>
    <dgm:cxn modelId="{1FF29A48-EE69-45A1-AC46-FE946374984C}" type="presParOf" srcId="{D0E73110-1352-45AF-B974-5CD54393F207}" destId="{75D60CD8-0181-4D7A-81B9-DBA8105C5B6F}" srcOrd="1" destOrd="0" presId="urn:microsoft.com/office/officeart/2005/8/layout/list1"/>
    <dgm:cxn modelId="{561102A6-AB76-4EF1-A31D-08E9690955D8}" type="presParOf" srcId="{E383AB37-D80B-47EA-9751-4D3241EC6433}" destId="{5B2773A6-A85C-4F7A-91C9-0CABDB64578B}" srcOrd="25" destOrd="0" presId="urn:microsoft.com/office/officeart/2005/8/layout/list1"/>
    <dgm:cxn modelId="{CD9A8ECF-930F-4D16-9584-57BB8EE55A52}" type="presParOf" srcId="{E383AB37-D80B-47EA-9751-4D3241EC6433}" destId="{07105B18-D32F-46B0-9728-CF9312A1DE23}" srcOrd="26" destOrd="0" presId="urn:microsoft.com/office/officeart/2005/8/layout/list1"/>
    <dgm:cxn modelId="{D0517923-A6ED-433C-ACF3-979B4FB7F67D}" type="presParOf" srcId="{E383AB37-D80B-47EA-9751-4D3241EC6433}" destId="{50115B5D-EDA2-491B-879C-B5909C5DC407}" srcOrd="27" destOrd="0" presId="urn:microsoft.com/office/officeart/2005/8/layout/list1"/>
    <dgm:cxn modelId="{08708807-2E65-488B-8F74-07641897767A}" type="presParOf" srcId="{E383AB37-D80B-47EA-9751-4D3241EC6433}" destId="{1A154A9B-F2C3-4EB6-9468-0930155CEF40}" srcOrd="28" destOrd="0" presId="urn:microsoft.com/office/officeart/2005/8/layout/list1"/>
    <dgm:cxn modelId="{4698A5D2-EA71-4C06-9766-0CD5723A660A}" type="presParOf" srcId="{1A154A9B-F2C3-4EB6-9468-0930155CEF40}" destId="{52B6D8CB-34B2-4E27-AFFD-3EA367C6B80F}" srcOrd="0" destOrd="0" presId="urn:microsoft.com/office/officeart/2005/8/layout/list1"/>
    <dgm:cxn modelId="{7A67D539-A825-4612-867B-2E11E0325AB0}" type="presParOf" srcId="{1A154A9B-F2C3-4EB6-9468-0930155CEF40}" destId="{BD4AB2AB-B612-4E53-AD8B-F6DA41152AA8}" srcOrd="1" destOrd="0" presId="urn:microsoft.com/office/officeart/2005/8/layout/list1"/>
    <dgm:cxn modelId="{4E168EDE-C6BF-45E8-B2D4-5AEBF16FF11F}" type="presParOf" srcId="{E383AB37-D80B-47EA-9751-4D3241EC6433}" destId="{EDA73F0D-8908-4389-82C0-F8AB6BAF0AE1}" srcOrd="29" destOrd="0" presId="urn:microsoft.com/office/officeart/2005/8/layout/list1"/>
    <dgm:cxn modelId="{20D77802-4D8C-4FE0-8731-1F4F4C4E6FCF}" type="presParOf" srcId="{E383AB37-D80B-47EA-9751-4D3241EC6433}" destId="{DA671CBD-6CCE-4B49-B39A-CA92BB84EB55}" srcOrd="3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756F22-60AA-4D33-9C42-C202169857F0}"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IN"/>
        </a:p>
      </dgm:t>
    </dgm:pt>
    <dgm:pt modelId="{5DAE5FFD-481F-46EB-968B-DABEFD7EB183}">
      <dgm:prSet phldrT="[Text]" custT="1"/>
      <dgm:spPr/>
      <dgm:t>
        <a:bodyPr/>
        <a:lstStyle/>
        <a:p>
          <a:pPr algn="ctr"/>
          <a:r>
            <a:rPr lang="en-IN" sz="2400" dirty="0">
              <a:latin typeface="Gill Sans MT" panose="020B0502020104020203" pitchFamily="34" charset="0"/>
            </a:rPr>
            <a:t>Attrition rate</a:t>
          </a:r>
        </a:p>
      </dgm:t>
    </dgm:pt>
    <dgm:pt modelId="{1C0F9233-85C5-44A7-995D-074AC8DF3FB9}" type="parTrans" cxnId="{A4440F0C-10B1-4E01-97B4-F823FDB078AA}">
      <dgm:prSet/>
      <dgm:spPr/>
      <dgm:t>
        <a:bodyPr/>
        <a:lstStyle/>
        <a:p>
          <a:endParaRPr lang="en-IN" sz="1600"/>
        </a:p>
      </dgm:t>
    </dgm:pt>
    <dgm:pt modelId="{388E78F3-8592-46F7-80B5-4FB79EA4001E}" type="sibTrans" cxnId="{A4440F0C-10B1-4E01-97B4-F823FDB078AA}">
      <dgm:prSet/>
      <dgm:spPr/>
      <dgm:t>
        <a:bodyPr/>
        <a:lstStyle/>
        <a:p>
          <a:endParaRPr lang="en-IN" sz="1600"/>
        </a:p>
      </dgm:t>
    </dgm:pt>
    <dgm:pt modelId="{AE82CAC5-9CE8-4DD6-91BB-315A0ACD21A7}">
      <dgm:prSet phldrT="[Text]" custT="1"/>
      <dgm:spPr/>
      <dgm:t>
        <a:bodyPr/>
        <a:lstStyle/>
        <a:p>
          <a:pPr algn="ctr"/>
          <a:r>
            <a:rPr lang="en-IN" sz="2400" dirty="0">
              <a:latin typeface="Gill Sans MT" panose="020B0502020104020203" pitchFamily="34" charset="0"/>
            </a:rPr>
            <a:t>DBO</a:t>
          </a:r>
        </a:p>
      </dgm:t>
    </dgm:pt>
    <dgm:pt modelId="{E6B86DEE-507F-4115-8675-3D490B31E9E9}" type="parTrans" cxnId="{0491EBF6-E690-4F08-8AB4-4C232566DA2D}">
      <dgm:prSet/>
      <dgm:spPr/>
      <dgm:t>
        <a:bodyPr/>
        <a:lstStyle/>
        <a:p>
          <a:endParaRPr lang="en-IN" sz="1600"/>
        </a:p>
      </dgm:t>
    </dgm:pt>
    <dgm:pt modelId="{F23171B3-01F3-451D-9DB1-AB2D2893296F}" type="sibTrans" cxnId="{0491EBF6-E690-4F08-8AB4-4C232566DA2D}">
      <dgm:prSet/>
      <dgm:spPr/>
      <dgm:t>
        <a:bodyPr/>
        <a:lstStyle/>
        <a:p>
          <a:endParaRPr lang="en-IN" sz="1600"/>
        </a:p>
      </dgm:t>
    </dgm:pt>
    <dgm:pt modelId="{4F98DCE9-1F52-48C8-8F8B-BB78102E1F93}" type="pres">
      <dgm:prSet presAssocID="{1C756F22-60AA-4D33-9C42-C202169857F0}" presName="compositeShape" presStyleCnt="0">
        <dgm:presLayoutVars>
          <dgm:chMax val="2"/>
          <dgm:dir/>
          <dgm:resizeHandles val="exact"/>
        </dgm:presLayoutVars>
      </dgm:prSet>
      <dgm:spPr/>
      <dgm:t>
        <a:bodyPr/>
        <a:lstStyle/>
        <a:p>
          <a:endParaRPr lang="en-IN"/>
        </a:p>
      </dgm:t>
    </dgm:pt>
    <dgm:pt modelId="{1FC37055-F556-4288-8954-A272A777CE29}" type="pres">
      <dgm:prSet presAssocID="{5DAE5FFD-481F-46EB-968B-DABEFD7EB183}" presName="upArrow" presStyleLbl="node1" presStyleIdx="0" presStyleCnt="2"/>
      <dgm:spPr>
        <a:solidFill>
          <a:srgbClr val="00B050"/>
        </a:solidFill>
        <a:ln>
          <a:solidFill>
            <a:srgbClr val="00B050"/>
          </a:solidFill>
        </a:ln>
      </dgm:spPr>
    </dgm:pt>
    <dgm:pt modelId="{FA1AA206-7CB6-4411-B7DC-4CE43878CB54}" type="pres">
      <dgm:prSet presAssocID="{5DAE5FFD-481F-46EB-968B-DABEFD7EB183}" presName="upArrowText" presStyleLbl="revTx" presStyleIdx="0" presStyleCnt="2" custScaleX="64643" custLinFactNeighborX="-24186" custLinFactNeighborY="14734">
        <dgm:presLayoutVars>
          <dgm:chMax val="0"/>
          <dgm:bulletEnabled val="1"/>
        </dgm:presLayoutVars>
      </dgm:prSet>
      <dgm:spPr/>
      <dgm:t>
        <a:bodyPr/>
        <a:lstStyle/>
        <a:p>
          <a:endParaRPr lang="en-IN"/>
        </a:p>
      </dgm:t>
    </dgm:pt>
    <dgm:pt modelId="{97DFBD6F-E545-42CD-97A2-6AC2288ACAB9}" type="pres">
      <dgm:prSet presAssocID="{AE82CAC5-9CE8-4DD6-91BB-315A0ACD21A7}" presName="downArrow" presStyleLbl="node1" presStyleIdx="1" presStyleCnt="2" custLinFactNeighborX="-29581"/>
      <dgm:spPr>
        <a:solidFill>
          <a:srgbClr val="FF0000"/>
        </a:solidFill>
        <a:ln>
          <a:solidFill>
            <a:srgbClr val="FF0000"/>
          </a:solidFill>
        </a:ln>
      </dgm:spPr>
    </dgm:pt>
    <dgm:pt modelId="{C8FFCC13-B59D-4BDE-8452-4D79D2DD7350}" type="pres">
      <dgm:prSet presAssocID="{AE82CAC5-9CE8-4DD6-91BB-315A0ACD21A7}" presName="downArrowText" presStyleLbl="revTx" presStyleIdx="1" presStyleCnt="2" custScaleX="69182" custScaleY="72930" custLinFactNeighborX="-41718" custLinFactNeighborY="-9878">
        <dgm:presLayoutVars>
          <dgm:chMax val="0"/>
          <dgm:bulletEnabled val="1"/>
        </dgm:presLayoutVars>
      </dgm:prSet>
      <dgm:spPr/>
      <dgm:t>
        <a:bodyPr/>
        <a:lstStyle/>
        <a:p>
          <a:endParaRPr lang="en-IN"/>
        </a:p>
      </dgm:t>
    </dgm:pt>
  </dgm:ptLst>
  <dgm:cxnLst>
    <dgm:cxn modelId="{A4440F0C-10B1-4E01-97B4-F823FDB078AA}" srcId="{1C756F22-60AA-4D33-9C42-C202169857F0}" destId="{5DAE5FFD-481F-46EB-968B-DABEFD7EB183}" srcOrd="0" destOrd="0" parTransId="{1C0F9233-85C5-44A7-995D-074AC8DF3FB9}" sibTransId="{388E78F3-8592-46F7-80B5-4FB79EA4001E}"/>
    <dgm:cxn modelId="{77A2B4E7-04F2-4F85-882E-B2C5EE9DE066}" type="presOf" srcId="{AE82CAC5-9CE8-4DD6-91BB-315A0ACD21A7}" destId="{C8FFCC13-B59D-4BDE-8452-4D79D2DD7350}" srcOrd="0" destOrd="0" presId="urn:microsoft.com/office/officeart/2005/8/layout/arrow4"/>
    <dgm:cxn modelId="{FA76818C-530B-41C4-9372-A32F3BE0FD58}" type="presOf" srcId="{5DAE5FFD-481F-46EB-968B-DABEFD7EB183}" destId="{FA1AA206-7CB6-4411-B7DC-4CE43878CB54}" srcOrd="0" destOrd="0" presId="urn:microsoft.com/office/officeart/2005/8/layout/arrow4"/>
    <dgm:cxn modelId="{6508A667-30A2-4F71-9081-DD6A6BA4D719}" type="presOf" srcId="{1C756F22-60AA-4D33-9C42-C202169857F0}" destId="{4F98DCE9-1F52-48C8-8F8B-BB78102E1F93}" srcOrd="0" destOrd="0" presId="urn:microsoft.com/office/officeart/2005/8/layout/arrow4"/>
    <dgm:cxn modelId="{0491EBF6-E690-4F08-8AB4-4C232566DA2D}" srcId="{1C756F22-60AA-4D33-9C42-C202169857F0}" destId="{AE82CAC5-9CE8-4DD6-91BB-315A0ACD21A7}" srcOrd="1" destOrd="0" parTransId="{E6B86DEE-507F-4115-8675-3D490B31E9E9}" sibTransId="{F23171B3-01F3-451D-9DB1-AB2D2893296F}"/>
    <dgm:cxn modelId="{8A19020A-3457-4D51-8960-D8B081231135}" type="presParOf" srcId="{4F98DCE9-1F52-48C8-8F8B-BB78102E1F93}" destId="{1FC37055-F556-4288-8954-A272A777CE29}" srcOrd="0" destOrd="0" presId="urn:microsoft.com/office/officeart/2005/8/layout/arrow4"/>
    <dgm:cxn modelId="{D72B02E3-8BEE-463D-8AC8-5B7961FD74A0}" type="presParOf" srcId="{4F98DCE9-1F52-48C8-8F8B-BB78102E1F93}" destId="{FA1AA206-7CB6-4411-B7DC-4CE43878CB54}" srcOrd="1" destOrd="0" presId="urn:microsoft.com/office/officeart/2005/8/layout/arrow4"/>
    <dgm:cxn modelId="{6B6B3A1B-4E20-4377-B576-8743351E154F}" type="presParOf" srcId="{4F98DCE9-1F52-48C8-8F8B-BB78102E1F93}" destId="{97DFBD6F-E545-42CD-97A2-6AC2288ACAB9}" srcOrd="2" destOrd="0" presId="urn:microsoft.com/office/officeart/2005/8/layout/arrow4"/>
    <dgm:cxn modelId="{49BE2D61-DD35-4669-B472-3C28E62A7427}" type="presParOf" srcId="{4F98DCE9-1F52-48C8-8F8B-BB78102E1F93}" destId="{C8FFCC13-B59D-4BDE-8452-4D79D2DD7350}"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756F22-60AA-4D33-9C42-C202169857F0}"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IN"/>
        </a:p>
      </dgm:t>
    </dgm:pt>
    <dgm:pt modelId="{5DAE5FFD-481F-46EB-968B-DABEFD7EB183}">
      <dgm:prSet phldrT="[Text]" custT="1"/>
      <dgm:spPr/>
      <dgm:t>
        <a:bodyPr/>
        <a:lstStyle/>
        <a:p>
          <a:pPr algn="ctr"/>
          <a:r>
            <a:rPr lang="en-IN" sz="2400" dirty="0">
              <a:latin typeface="Gill Sans MT" panose="020B0502020104020203" pitchFamily="34" charset="0"/>
            </a:rPr>
            <a:t>Attrition rate</a:t>
          </a:r>
        </a:p>
      </dgm:t>
    </dgm:pt>
    <dgm:pt modelId="{1C0F9233-85C5-44A7-995D-074AC8DF3FB9}" type="parTrans" cxnId="{A4440F0C-10B1-4E01-97B4-F823FDB078AA}">
      <dgm:prSet/>
      <dgm:spPr/>
      <dgm:t>
        <a:bodyPr/>
        <a:lstStyle/>
        <a:p>
          <a:endParaRPr lang="en-IN" sz="1600"/>
        </a:p>
      </dgm:t>
    </dgm:pt>
    <dgm:pt modelId="{388E78F3-8592-46F7-80B5-4FB79EA4001E}" type="sibTrans" cxnId="{A4440F0C-10B1-4E01-97B4-F823FDB078AA}">
      <dgm:prSet/>
      <dgm:spPr/>
      <dgm:t>
        <a:bodyPr/>
        <a:lstStyle/>
        <a:p>
          <a:endParaRPr lang="en-IN" sz="1600"/>
        </a:p>
      </dgm:t>
    </dgm:pt>
    <dgm:pt modelId="{AE82CAC5-9CE8-4DD6-91BB-315A0ACD21A7}">
      <dgm:prSet phldrT="[Text]" custT="1"/>
      <dgm:spPr/>
      <dgm:t>
        <a:bodyPr/>
        <a:lstStyle/>
        <a:p>
          <a:pPr algn="ctr"/>
          <a:r>
            <a:rPr lang="en-IN" sz="2400" dirty="0">
              <a:latin typeface="Gill Sans MT" panose="020B0502020104020203" pitchFamily="34" charset="0"/>
            </a:rPr>
            <a:t>DBO</a:t>
          </a:r>
        </a:p>
      </dgm:t>
    </dgm:pt>
    <dgm:pt modelId="{E6B86DEE-507F-4115-8675-3D490B31E9E9}" type="parTrans" cxnId="{0491EBF6-E690-4F08-8AB4-4C232566DA2D}">
      <dgm:prSet/>
      <dgm:spPr/>
      <dgm:t>
        <a:bodyPr/>
        <a:lstStyle/>
        <a:p>
          <a:endParaRPr lang="en-IN" sz="1600"/>
        </a:p>
      </dgm:t>
    </dgm:pt>
    <dgm:pt modelId="{F23171B3-01F3-451D-9DB1-AB2D2893296F}" type="sibTrans" cxnId="{0491EBF6-E690-4F08-8AB4-4C232566DA2D}">
      <dgm:prSet/>
      <dgm:spPr/>
      <dgm:t>
        <a:bodyPr/>
        <a:lstStyle/>
        <a:p>
          <a:endParaRPr lang="en-IN" sz="1600"/>
        </a:p>
      </dgm:t>
    </dgm:pt>
    <dgm:pt modelId="{4F98DCE9-1F52-48C8-8F8B-BB78102E1F93}" type="pres">
      <dgm:prSet presAssocID="{1C756F22-60AA-4D33-9C42-C202169857F0}" presName="compositeShape" presStyleCnt="0">
        <dgm:presLayoutVars>
          <dgm:chMax val="2"/>
          <dgm:dir/>
          <dgm:resizeHandles val="exact"/>
        </dgm:presLayoutVars>
      </dgm:prSet>
      <dgm:spPr/>
      <dgm:t>
        <a:bodyPr/>
        <a:lstStyle/>
        <a:p>
          <a:endParaRPr lang="en-IN"/>
        </a:p>
      </dgm:t>
    </dgm:pt>
    <dgm:pt modelId="{1FC37055-F556-4288-8954-A272A777CE29}" type="pres">
      <dgm:prSet presAssocID="{5DAE5FFD-481F-46EB-968B-DABEFD7EB183}" presName="upArrow" presStyleLbl="node1" presStyleIdx="0" presStyleCnt="2"/>
      <dgm:spPr>
        <a:solidFill>
          <a:srgbClr val="00B050"/>
        </a:solidFill>
        <a:ln>
          <a:solidFill>
            <a:srgbClr val="00B050"/>
          </a:solidFill>
        </a:ln>
      </dgm:spPr>
    </dgm:pt>
    <dgm:pt modelId="{FA1AA206-7CB6-4411-B7DC-4CE43878CB54}" type="pres">
      <dgm:prSet presAssocID="{5DAE5FFD-481F-46EB-968B-DABEFD7EB183}" presName="upArrowText" presStyleLbl="revTx" presStyleIdx="0" presStyleCnt="2" custScaleX="64643" custLinFactNeighborX="-25253" custLinFactNeighborY="14734">
        <dgm:presLayoutVars>
          <dgm:chMax val="0"/>
          <dgm:bulletEnabled val="1"/>
        </dgm:presLayoutVars>
      </dgm:prSet>
      <dgm:spPr/>
      <dgm:t>
        <a:bodyPr/>
        <a:lstStyle/>
        <a:p>
          <a:endParaRPr lang="en-IN"/>
        </a:p>
      </dgm:t>
    </dgm:pt>
    <dgm:pt modelId="{97DFBD6F-E545-42CD-97A2-6AC2288ACAB9}" type="pres">
      <dgm:prSet presAssocID="{AE82CAC5-9CE8-4DD6-91BB-315A0ACD21A7}" presName="downArrow" presStyleLbl="node1" presStyleIdx="1" presStyleCnt="2" custFlipVert="1" custLinFactNeighborX="-31088" custLinFactNeighborY="-951"/>
      <dgm:spPr>
        <a:solidFill>
          <a:srgbClr val="00B050"/>
        </a:solidFill>
        <a:ln>
          <a:solidFill>
            <a:srgbClr val="00B050"/>
          </a:solidFill>
        </a:ln>
      </dgm:spPr>
    </dgm:pt>
    <dgm:pt modelId="{C8FFCC13-B59D-4BDE-8452-4D79D2DD7350}" type="pres">
      <dgm:prSet presAssocID="{AE82CAC5-9CE8-4DD6-91BB-315A0ACD21A7}" presName="downArrowText" presStyleLbl="revTx" presStyleIdx="1" presStyleCnt="2" custScaleX="80344" custScaleY="72930" custLinFactNeighborX="-42829" custLinFactNeighborY="-1811">
        <dgm:presLayoutVars>
          <dgm:chMax val="0"/>
          <dgm:bulletEnabled val="1"/>
        </dgm:presLayoutVars>
      </dgm:prSet>
      <dgm:spPr/>
      <dgm:t>
        <a:bodyPr/>
        <a:lstStyle/>
        <a:p>
          <a:endParaRPr lang="en-IN"/>
        </a:p>
      </dgm:t>
    </dgm:pt>
  </dgm:ptLst>
  <dgm:cxnLst>
    <dgm:cxn modelId="{A4440F0C-10B1-4E01-97B4-F823FDB078AA}" srcId="{1C756F22-60AA-4D33-9C42-C202169857F0}" destId="{5DAE5FFD-481F-46EB-968B-DABEFD7EB183}" srcOrd="0" destOrd="0" parTransId="{1C0F9233-85C5-44A7-995D-074AC8DF3FB9}" sibTransId="{388E78F3-8592-46F7-80B5-4FB79EA4001E}"/>
    <dgm:cxn modelId="{77A2B4E7-04F2-4F85-882E-B2C5EE9DE066}" type="presOf" srcId="{AE82CAC5-9CE8-4DD6-91BB-315A0ACD21A7}" destId="{C8FFCC13-B59D-4BDE-8452-4D79D2DD7350}" srcOrd="0" destOrd="0" presId="urn:microsoft.com/office/officeart/2005/8/layout/arrow4"/>
    <dgm:cxn modelId="{FA76818C-530B-41C4-9372-A32F3BE0FD58}" type="presOf" srcId="{5DAE5FFD-481F-46EB-968B-DABEFD7EB183}" destId="{FA1AA206-7CB6-4411-B7DC-4CE43878CB54}" srcOrd="0" destOrd="0" presId="urn:microsoft.com/office/officeart/2005/8/layout/arrow4"/>
    <dgm:cxn modelId="{6508A667-30A2-4F71-9081-DD6A6BA4D719}" type="presOf" srcId="{1C756F22-60AA-4D33-9C42-C202169857F0}" destId="{4F98DCE9-1F52-48C8-8F8B-BB78102E1F93}" srcOrd="0" destOrd="0" presId="urn:microsoft.com/office/officeart/2005/8/layout/arrow4"/>
    <dgm:cxn modelId="{0491EBF6-E690-4F08-8AB4-4C232566DA2D}" srcId="{1C756F22-60AA-4D33-9C42-C202169857F0}" destId="{AE82CAC5-9CE8-4DD6-91BB-315A0ACD21A7}" srcOrd="1" destOrd="0" parTransId="{E6B86DEE-507F-4115-8675-3D490B31E9E9}" sibTransId="{F23171B3-01F3-451D-9DB1-AB2D2893296F}"/>
    <dgm:cxn modelId="{8A19020A-3457-4D51-8960-D8B081231135}" type="presParOf" srcId="{4F98DCE9-1F52-48C8-8F8B-BB78102E1F93}" destId="{1FC37055-F556-4288-8954-A272A777CE29}" srcOrd="0" destOrd="0" presId="urn:microsoft.com/office/officeart/2005/8/layout/arrow4"/>
    <dgm:cxn modelId="{D72B02E3-8BEE-463D-8AC8-5B7961FD74A0}" type="presParOf" srcId="{4F98DCE9-1F52-48C8-8F8B-BB78102E1F93}" destId="{FA1AA206-7CB6-4411-B7DC-4CE43878CB54}" srcOrd="1" destOrd="0" presId="urn:microsoft.com/office/officeart/2005/8/layout/arrow4"/>
    <dgm:cxn modelId="{6B6B3A1B-4E20-4377-B576-8743351E154F}" type="presParOf" srcId="{4F98DCE9-1F52-48C8-8F8B-BB78102E1F93}" destId="{97DFBD6F-E545-42CD-97A2-6AC2288ACAB9}" srcOrd="2" destOrd="0" presId="urn:microsoft.com/office/officeart/2005/8/layout/arrow4"/>
    <dgm:cxn modelId="{49BE2D61-DD35-4669-B472-3C28E62A7427}" type="presParOf" srcId="{4F98DCE9-1F52-48C8-8F8B-BB78102E1F93}" destId="{C8FFCC13-B59D-4BDE-8452-4D79D2DD7350}"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756F22-60AA-4D33-9C42-C202169857F0}"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IN"/>
        </a:p>
      </dgm:t>
    </dgm:pt>
    <dgm:pt modelId="{5DAE5FFD-481F-46EB-968B-DABEFD7EB183}">
      <dgm:prSet phldrT="[Text]" custT="1"/>
      <dgm:spPr/>
      <dgm:t>
        <a:bodyPr/>
        <a:lstStyle/>
        <a:p>
          <a:pPr algn="ctr"/>
          <a:r>
            <a:rPr lang="en-IN" sz="2400" dirty="0">
              <a:latin typeface="Gill Sans MT" panose="020B0502020104020203" pitchFamily="34" charset="0"/>
            </a:rPr>
            <a:t>Attrition rate</a:t>
          </a:r>
        </a:p>
      </dgm:t>
    </dgm:pt>
    <dgm:pt modelId="{1C0F9233-85C5-44A7-995D-074AC8DF3FB9}" type="parTrans" cxnId="{A4440F0C-10B1-4E01-97B4-F823FDB078AA}">
      <dgm:prSet/>
      <dgm:spPr/>
      <dgm:t>
        <a:bodyPr/>
        <a:lstStyle/>
        <a:p>
          <a:endParaRPr lang="en-IN" sz="1600"/>
        </a:p>
      </dgm:t>
    </dgm:pt>
    <dgm:pt modelId="{388E78F3-8592-46F7-80B5-4FB79EA4001E}" type="sibTrans" cxnId="{A4440F0C-10B1-4E01-97B4-F823FDB078AA}">
      <dgm:prSet/>
      <dgm:spPr/>
      <dgm:t>
        <a:bodyPr/>
        <a:lstStyle/>
        <a:p>
          <a:endParaRPr lang="en-IN" sz="1600"/>
        </a:p>
      </dgm:t>
    </dgm:pt>
    <dgm:pt modelId="{AE82CAC5-9CE8-4DD6-91BB-315A0ACD21A7}">
      <dgm:prSet phldrT="[Text]" custT="1"/>
      <dgm:spPr/>
      <dgm:t>
        <a:bodyPr/>
        <a:lstStyle/>
        <a:p>
          <a:pPr algn="ctr"/>
          <a:r>
            <a:rPr lang="en-IN" sz="2400" dirty="0">
              <a:latin typeface="Gill Sans MT" panose="020B0502020104020203" pitchFamily="34" charset="0"/>
            </a:rPr>
            <a:t>DBO</a:t>
          </a:r>
        </a:p>
      </dgm:t>
    </dgm:pt>
    <dgm:pt modelId="{E6B86DEE-507F-4115-8675-3D490B31E9E9}" type="parTrans" cxnId="{0491EBF6-E690-4F08-8AB4-4C232566DA2D}">
      <dgm:prSet/>
      <dgm:spPr/>
      <dgm:t>
        <a:bodyPr/>
        <a:lstStyle/>
        <a:p>
          <a:endParaRPr lang="en-IN" sz="1600"/>
        </a:p>
      </dgm:t>
    </dgm:pt>
    <dgm:pt modelId="{F23171B3-01F3-451D-9DB1-AB2D2893296F}" type="sibTrans" cxnId="{0491EBF6-E690-4F08-8AB4-4C232566DA2D}">
      <dgm:prSet/>
      <dgm:spPr/>
      <dgm:t>
        <a:bodyPr/>
        <a:lstStyle/>
        <a:p>
          <a:endParaRPr lang="en-IN" sz="1600"/>
        </a:p>
      </dgm:t>
    </dgm:pt>
    <dgm:pt modelId="{4F98DCE9-1F52-48C8-8F8B-BB78102E1F93}" type="pres">
      <dgm:prSet presAssocID="{1C756F22-60AA-4D33-9C42-C202169857F0}" presName="compositeShape" presStyleCnt="0">
        <dgm:presLayoutVars>
          <dgm:chMax val="2"/>
          <dgm:dir/>
          <dgm:resizeHandles val="exact"/>
        </dgm:presLayoutVars>
      </dgm:prSet>
      <dgm:spPr/>
      <dgm:t>
        <a:bodyPr/>
        <a:lstStyle/>
        <a:p>
          <a:endParaRPr lang="en-IN"/>
        </a:p>
      </dgm:t>
    </dgm:pt>
    <dgm:pt modelId="{1FC37055-F556-4288-8954-A272A777CE29}" type="pres">
      <dgm:prSet presAssocID="{5DAE5FFD-481F-46EB-968B-DABEFD7EB183}" presName="upArrow" presStyleLbl="node1" presStyleIdx="0" presStyleCnt="2"/>
      <dgm:spPr>
        <a:solidFill>
          <a:srgbClr val="00B050"/>
        </a:solidFill>
        <a:ln>
          <a:solidFill>
            <a:srgbClr val="00B050"/>
          </a:solidFill>
        </a:ln>
      </dgm:spPr>
    </dgm:pt>
    <dgm:pt modelId="{FA1AA206-7CB6-4411-B7DC-4CE43878CB54}" type="pres">
      <dgm:prSet presAssocID="{5DAE5FFD-481F-46EB-968B-DABEFD7EB183}" presName="upArrowText" presStyleLbl="revTx" presStyleIdx="0" presStyleCnt="2" custScaleX="64643" custLinFactNeighborX="-25253" custLinFactNeighborY="14734">
        <dgm:presLayoutVars>
          <dgm:chMax val="0"/>
          <dgm:bulletEnabled val="1"/>
        </dgm:presLayoutVars>
      </dgm:prSet>
      <dgm:spPr/>
      <dgm:t>
        <a:bodyPr/>
        <a:lstStyle/>
        <a:p>
          <a:endParaRPr lang="en-IN"/>
        </a:p>
      </dgm:t>
    </dgm:pt>
    <dgm:pt modelId="{97DFBD6F-E545-42CD-97A2-6AC2288ACAB9}" type="pres">
      <dgm:prSet presAssocID="{AE82CAC5-9CE8-4DD6-91BB-315A0ACD21A7}" presName="downArrow" presStyleLbl="node1" presStyleIdx="1" presStyleCnt="2" custFlipVert="1" custLinFactNeighborX="-31088" custLinFactNeighborY="-951"/>
      <dgm:spPr>
        <a:solidFill>
          <a:srgbClr val="00B050"/>
        </a:solidFill>
        <a:ln>
          <a:solidFill>
            <a:srgbClr val="00B050"/>
          </a:solidFill>
        </a:ln>
      </dgm:spPr>
    </dgm:pt>
    <dgm:pt modelId="{C8FFCC13-B59D-4BDE-8452-4D79D2DD7350}" type="pres">
      <dgm:prSet presAssocID="{AE82CAC5-9CE8-4DD6-91BB-315A0ACD21A7}" presName="downArrowText" presStyleLbl="revTx" presStyleIdx="1" presStyleCnt="2" custScaleX="80344" custScaleY="72930" custLinFactNeighborX="-42829" custLinFactNeighborY="-1811">
        <dgm:presLayoutVars>
          <dgm:chMax val="0"/>
          <dgm:bulletEnabled val="1"/>
        </dgm:presLayoutVars>
      </dgm:prSet>
      <dgm:spPr/>
      <dgm:t>
        <a:bodyPr/>
        <a:lstStyle/>
        <a:p>
          <a:endParaRPr lang="en-IN"/>
        </a:p>
      </dgm:t>
    </dgm:pt>
  </dgm:ptLst>
  <dgm:cxnLst>
    <dgm:cxn modelId="{A4440F0C-10B1-4E01-97B4-F823FDB078AA}" srcId="{1C756F22-60AA-4D33-9C42-C202169857F0}" destId="{5DAE5FFD-481F-46EB-968B-DABEFD7EB183}" srcOrd="0" destOrd="0" parTransId="{1C0F9233-85C5-44A7-995D-074AC8DF3FB9}" sibTransId="{388E78F3-8592-46F7-80B5-4FB79EA4001E}"/>
    <dgm:cxn modelId="{77A2B4E7-04F2-4F85-882E-B2C5EE9DE066}" type="presOf" srcId="{AE82CAC5-9CE8-4DD6-91BB-315A0ACD21A7}" destId="{C8FFCC13-B59D-4BDE-8452-4D79D2DD7350}" srcOrd="0" destOrd="0" presId="urn:microsoft.com/office/officeart/2005/8/layout/arrow4"/>
    <dgm:cxn modelId="{FA76818C-530B-41C4-9372-A32F3BE0FD58}" type="presOf" srcId="{5DAE5FFD-481F-46EB-968B-DABEFD7EB183}" destId="{FA1AA206-7CB6-4411-B7DC-4CE43878CB54}" srcOrd="0" destOrd="0" presId="urn:microsoft.com/office/officeart/2005/8/layout/arrow4"/>
    <dgm:cxn modelId="{6508A667-30A2-4F71-9081-DD6A6BA4D719}" type="presOf" srcId="{1C756F22-60AA-4D33-9C42-C202169857F0}" destId="{4F98DCE9-1F52-48C8-8F8B-BB78102E1F93}" srcOrd="0" destOrd="0" presId="urn:microsoft.com/office/officeart/2005/8/layout/arrow4"/>
    <dgm:cxn modelId="{0491EBF6-E690-4F08-8AB4-4C232566DA2D}" srcId="{1C756F22-60AA-4D33-9C42-C202169857F0}" destId="{AE82CAC5-9CE8-4DD6-91BB-315A0ACD21A7}" srcOrd="1" destOrd="0" parTransId="{E6B86DEE-507F-4115-8675-3D490B31E9E9}" sibTransId="{F23171B3-01F3-451D-9DB1-AB2D2893296F}"/>
    <dgm:cxn modelId="{8A19020A-3457-4D51-8960-D8B081231135}" type="presParOf" srcId="{4F98DCE9-1F52-48C8-8F8B-BB78102E1F93}" destId="{1FC37055-F556-4288-8954-A272A777CE29}" srcOrd="0" destOrd="0" presId="urn:microsoft.com/office/officeart/2005/8/layout/arrow4"/>
    <dgm:cxn modelId="{D72B02E3-8BEE-463D-8AC8-5B7961FD74A0}" type="presParOf" srcId="{4F98DCE9-1F52-48C8-8F8B-BB78102E1F93}" destId="{FA1AA206-7CB6-4411-B7DC-4CE43878CB54}" srcOrd="1" destOrd="0" presId="urn:microsoft.com/office/officeart/2005/8/layout/arrow4"/>
    <dgm:cxn modelId="{6B6B3A1B-4E20-4377-B576-8743351E154F}" type="presParOf" srcId="{4F98DCE9-1F52-48C8-8F8B-BB78102E1F93}" destId="{97DFBD6F-E545-42CD-97A2-6AC2288ACAB9}" srcOrd="2" destOrd="0" presId="urn:microsoft.com/office/officeart/2005/8/layout/arrow4"/>
    <dgm:cxn modelId="{49BE2D61-DD35-4669-B472-3C28E62A7427}" type="presParOf" srcId="{4F98DCE9-1F52-48C8-8F8B-BB78102E1F93}" destId="{C8FFCC13-B59D-4BDE-8452-4D79D2DD7350}"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756F22-60AA-4D33-9C42-C202169857F0}"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IN"/>
        </a:p>
      </dgm:t>
    </dgm:pt>
    <dgm:pt modelId="{5DAE5FFD-481F-46EB-968B-DABEFD7EB183}">
      <dgm:prSet phldrT="[Text]" custT="1"/>
      <dgm:spPr/>
      <dgm:t>
        <a:bodyPr/>
        <a:lstStyle/>
        <a:p>
          <a:pPr algn="ctr"/>
          <a:r>
            <a:rPr lang="en-IN" sz="2400" dirty="0">
              <a:latin typeface="Gill Sans MT" panose="020B0502020104020203" pitchFamily="34" charset="0"/>
            </a:rPr>
            <a:t>Attrition rate</a:t>
          </a:r>
        </a:p>
      </dgm:t>
    </dgm:pt>
    <dgm:pt modelId="{1C0F9233-85C5-44A7-995D-074AC8DF3FB9}" type="parTrans" cxnId="{A4440F0C-10B1-4E01-97B4-F823FDB078AA}">
      <dgm:prSet/>
      <dgm:spPr/>
      <dgm:t>
        <a:bodyPr/>
        <a:lstStyle/>
        <a:p>
          <a:endParaRPr lang="en-IN" sz="1600"/>
        </a:p>
      </dgm:t>
    </dgm:pt>
    <dgm:pt modelId="{388E78F3-8592-46F7-80B5-4FB79EA4001E}" type="sibTrans" cxnId="{A4440F0C-10B1-4E01-97B4-F823FDB078AA}">
      <dgm:prSet/>
      <dgm:spPr/>
      <dgm:t>
        <a:bodyPr/>
        <a:lstStyle/>
        <a:p>
          <a:endParaRPr lang="en-IN" sz="1600"/>
        </a:p>
      </dgm:t>
    </dgm:pt>
    <dgm:pt modelId="{AE82CAC5-9CE8-4DD6-91BB-315A0ACD21A7}">
      <dgm:prSet phldrT="[Text]" custT="1"/>
      <dgm:spPr/>
      <dgm:t>
        <a:bodyPr/>
        <a:lstStyle/>
        <a:p>
          <a:pPr algn="ctr"/>
          <a:r>
            <a:rPr lang="en-IN" sz="2400" dirty="0">
              <a:latin typeface="Gill Sans MT" panose="020B0502020104020203" pitchFamily="34" charset="0"/>
            </a:rPr>
            <a:t>DBO</a:t>
          </a:r>
        </a:p>
      </dgm:t>
    </dgm:pt>
    <dgm:pt modelId="{E6B86DEE-507F-4115-8675-3D490B31E9E9}" type="parTrans" cxnId="{0491EBF6-E690-4F08-8AB4-4C232566DA2D}">
      <dgm:prSet/>
      <dgm:spPr/>
      <dgm:t>
        <a:bodyPr/>
        <a:lstStyle/>
        <a:p>
          <a:endParaRPr lang="en-IN" sz="1600"/>
        </a:p>
      </dgm:t>
    </dgm:pt>
    <dgm:pt modelId="{F23171B3-01F3-451D-9DB1-AB2D2893296F}" type="sibTrans" cxnId="{0491EBF6-E690-4F08-8AB4-4C232566DA2D}">
      <dgm:prSet/>
      <dgm:spPr/>
      <dgm:t>
        <a:bodyPr/>
        <a:lstStyle/>
        <a:p>
          <a:endParaRPr lang="en-IN" sz="1600"/>
        </a:p>
      </dgm:t>
    </dgm:pt>
    <dgm:pt modelId="{4F98DCE9-1F52-48C8-8F8B-BB78102E1F93}" type="pres">
      <dgm:prSet presAssocID="{1C756F22-60AA-4D33-9C42-C202169857F0}" presName="compositeShape" presStyleCnt="0">
        <dgm:presLayoutVars>
          <dgm:chMax val="2"/>
          <dgm:dir/>
          <dgm:resizeHandles val="exact"/>
        </dgm:presLayoutVars>
      </dgm:prSet>
      <dgm:spPr/>
      <dgm:t>
        <a:bodyPr/>
        <a:lstStyle/>
        <a:p>
          <a:endParaRPr lang="en-IN"/>
        </a:p>
      </dgm:t>
    </dgm:pt>
    <dgm:pt modelId="{1FC37055-F556-4288-8954-A272A777CE29}" type="pres">
      <dgm:prSet presAssocID="{5DAE5FFD-481F-46EB-968B-DABEFD7EB183}" presName="upArrow" presStyleLbl="node1" presStyleIdx="0" presStyleCnt="2"/>
      <dgm:spPr>
        <a:solidFill>
          <a:srgbClr val="00B050"/>
        </a:solidFill>
        <a:ln>
          <a:solidFill>
            <a:srgbClr val="00B050"/>
          </a:solidFill>
        </a:ln>
      </dgm:spPr>
    </dgm:pt>
    <dgm:pt modelId="{FA1AA206-7CB6-4411-B7DC-4CE43878CB54}" type="pres">
      <dgm:prSet presAssocID="{5DAE5FFD-481F-46EB-968B-DABEFD7EB183}" presName="upArrowText" presStyleLbl="revTx" presStyleIdx="0" presStyleCnt="2" custScaleX="64643" custLinFactNeighborX="-25253" custLinFactNeighborY="14734">
        <dgm:presLayoutVars>
          <dgm:chMax val="0"/>
          <dgm:bulletEnabled val="1"/>
        </dgm:presLayoutVars>
      </dgm:prSet>
      <dgm:spPr/>
      <dgm:t>
        <a:bodyPr/>
        <a:lstStyle/>
        <a:p>
          <a:endParaRPr lang="en-IN"/>
        </a:p>
      </dgm:t>
    </dgm:pt>
    <dgm:pt modelId="{97DFBD6F-E545-42CD-97A2-6AC2288ACAB9}" type="pres">
      <dgm:prSet presAssocID="{AE82CAC5-9CE8-4DD6-91BB-315A0ACD21A7}" presName="downArrow" presStyleLbl="node1" presStyleIdx="1" presStyleCnt="2" custFlipVert="0" custLinFactNeighborX="-31088" custLinFactNeighborY="-951"/>
      <dgm:spPr>
        <a:solidFill>
          <a:srgbClr val="FF0000"/>
        </a:solidFill>
        <a:ln>
          <a:solidFill>
            <a:srgbClr val="FF0000"/>
          </a:solidFill>
        </a:ln>
      </dgm:spPr>
    </dgm:pt>
    <dgm:pt modelId="{C8FFCC13-B59D-4BDE-8452-4D79D2DD7350}" type="pres">
      <dgm:prSet presAssocID="{AE82CAC5-9CE8-4DD6-91BB-315A0ACD21A7}" presName="downArrowText" presStyleLbl="revTx" presStyleIdx="1" presStyleCnt="2" custScaleX="80344" custScaleY="72930" custLinFactNeighborX="-42829" custLinFactNeighborY="-1811">
        <dgm:presLayoutVars>
          <dgm:chMax val="0"/>
          <dgm:bulletEnabled val="1"/>
        </dgm:presLayoutVars>
      </dgm:prSet>
      <dgm:spPr/>
      <dgm:t>
        <a:bodyPr/>
        <a:lstStyle/>
        <a:p>
          <a:endParaRPr lang="en-IN"/>
        </a:p>
      </dgm:t>
    </dgm:pt>
  </dgm:ptLst>
  <dgm:cxnLst>
    <dgm:cxn modelId="{A4440F0C-10B1-4E01-97B4-F823FDB078AA}" srcId="{1C756F22-60AA-4D33-9C42-C202169857F0}" destId="{5DAE5FFD-481F-46EB-968B-DABEFD7EB183}" srcOrd="0" destOrd="0" parTransId="{1C0F9233-85C5-44A7-995D-074AC8DF3FB9}" sibTransId="{388E78F3-8592-46F7-80B5-4FB79EA4001E}"/>
    <dgm:cxn modelId="{77A2B4E7-04F2-4F85-882E-B2C5EE9DE066}" type="presOf" srcId="{AE82CAC5-9CE8-4DD6-91BB-315A0ACD21A7}" destId="{C8FFCC13-B59D-4BDE-8452-4D79D2DD7350}" srcOrd="0" destOrd="0" presId="urn:microsoft.com/office/officeart/2005/8/layout/arrow4"/>
    <dgm:cxn modelId="{FA76818C-530B-41C4-9372-A32F3BE0FD58}" type="presOf" srcId="{5DAE5FFD-481F-46EB-968B-DABEFD7EB183}" destId="{FA1AA206-7CB6-4411-B7DC-4CE43878CB54}" srcOrd="0" destOrd="0" presId="urn:microsoft.com/office/officeart/2005/8/layout/arrow4"/>
    <dgm:cxn modelId="{6508A667-30A2-4F71-9081-DD6A6BA4D719}" type="presOf" srcId="{1C756F22-60AA-4D33-9C42-C202169857F0}" destId="{4F98DCE9-1F52-48C8-8F8B-BB78102E1F93}" srcOrd="0" destOrd="0" presId="urn:microsoft.com/office/officeart/2005/8/layout/arrow4"/>
    <dgm:cxn modelId="{0491EBF6-E690-4F08-8AB4-4C232566DA2D}" srcId="{1C756F22-60AA-4D33-9C42-C202169857F0}" destId="{AE82CAC5-9CE8-4DD6-91BB-315A0ACD21A7}" srcOrd="1" destOrd="0" parTransId="{E6B86DEE-507F-4115-8675-3D490B31E9E9}" sibTransId="{F23171B3-01F3-451D-9DB1-AB2D2893296F}"/>
    <dgm:cxn modelId="{8A19020A-3457-4D51-8960-D8B081231135}" type="presParOf" srcId="{4F98DCE9-1F52-48C8-8F8B-BB78102E1F93}" destId="{1FC37055-F556-4288-8954-A272A777CE29}" srcOrd="0" destOrd="0" presId="urn:microsoft.com/office/officeart/2005/8/layout/arrow4"/>
    <dgm:cxn modelId="{D72B02E3-8BEE-463D-8AC8-5B7961FD74A0}" type="presParOf" srcId="{4F98DCE9-1F52-48C8-8F8B-BB78102E1F93}" destId="{FA1AA206-7CB6-4411-B7DC-4CE43878CB54}" srcOrd="1" destOrd="0" presId="urn:microsoft.com/office/officeart/2005/8/layout/arrow4"/>
    <dgm:cxn modelId="{6B6B3A1B-4E20-4377-B576-8743351E154F}" type="presParOf" srcId="{4F98DCE9-1F52-48C8-8F8B-BB78102E1F93}" destId="{97DFBD6F-E545-42CD-97A2-6AC2288ACAB9}" srcOrd="2" destOrd="0" presId="urn:microsoft.com/office/officeart/2005/8/layout/arrow4"/>
    <dgm:cxn modelId="{49BE2D61-DD35-4669-B472-3C28E62A7427}" type="presParOf" srcId="{4F98DCE9-1F52-48C8-8F8B-BB78102E1F93}" destId="{C8FFCC13-B59D-4BDE-8452-4D79D2DD7350}"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756F22-60AA-4D33-9C42-C202169857F0}"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IN"/>
        </a:p>
      </dgm:t>
    </dgm:pt>
    <dgm:pt modelId="{5DAE5FFD-481F-46EB-968B-DABEFD7EB183}">
      <dgm:prSet phldrT="[Text]" custT="1"/>
      <dgm:spPr/>
      <dgm:t>
        <a:bodyPr/>
        <a:lstStyle/>
        <a:p>
          <a:pPr algn="ctr"/>
          <a:r>
            <a:rPr lang="en-IN" sz="2400" dirty="0">
              <a:latin typeface="Gill Sans MT" panose="020B0502020104020203" pitchFamily="34" charset="0"/>
            </a:rPr>
            <a:t>Attrition rate</a:t>
          </a:r>
        </a:p>
      </dgm:t>
    </dgm:pt>
    <dgm:pt modelId="{1C0F9233-85C5-44A7-995D-074AC8DF3FB9}" type="parTrans" cxnId="{A4440F0C-10B1-4E01-97B4-F823FDB078AA}">
      <dgm:prSet/>
      <dgm:spPr/>
      <dgm:t>
        <a:bodyPr/>
        <a:lstStyle/>
        <a:p>
          <a:endParaRPr lang="en-IN" sz="1600"/>
        </a:p>
      </dgm:t>
    </dgm:pt>
    <dgm:pt modelId="{388E78F3-8592-46F7-80B5-4FB79EA4001E}" type="sibTrans" cxnId="{A4440F0C-10B1-4E01-97B4-F823FDB078AA}">
      <dgm:prSet/>
      <dgm:spPr/>
      <dgm:t>
        <a:bodyPr/>
        <a:lstStyle/>
        <a:p>
          <a:endParaRPr lang="en-IN" sz="1600"/>
        </a:p>
      </dgm:t>
    </dgm:pt>
    <dgm:pt modelId="{AE82CAC5-9CE8-4DD6-91BB-315A0ACD21A7}">
      <dgm:prSet phldrT="[Text]" custT="1"/>
      <dgm:spPr/>
      <dgm:t>
        <a:bodyPr/>
        <a:lstStyle/>
        <a:p>
          <a:pPr algn="ctr"/>
          <a:r>
            <a:rPr lang="en-IN" sz="2400" dirty="0">
              <a:latin typeface="Gill Sans MT" panose="020B0502020104020203" pitchFamily="34" charset="0"/>
            </a:rPr>
            <a:t>DBO</a:t>
          </a:r>
        </a:p>
      </dgm:t>
    </dgm:pt>
    <dgm:pt modelId="{E6B86DEE-507F-4115-8675-3D490B31E9E9}" type="parTrans" cxnId="{0491EBF6-E690-4F08-8AB4-4C232566DA2D}">
      <dgm:prSet/>
      <dgm:spPr/>
      <dgm:t>
        <a:bodyPr/>
        <a:lstStyle/>
        <a:p>
          <a:endParaRPr lang="en-IN" sz="1600"/>
        </a:p>
      </dgm:t>
    </dgm:pt>
    <dgm:pt modelId="{F23171B3-01F3-451D-9DB1-AB2D2893296F}" type="sibTrans" cxnId="{0491EBF6-E690-4F08-8AB4-4C232566DA2D}">
      <dgm:prSet/>
      <dgm:spPr/>
      <dgm:t>
        <a:bodyPr/>
        <a:lstStyle/>
        <a:p>
          <a:endParaRPr lang="en-IN" sz="1600"/>
        </a:p>
      </dgm:t>
    </dgm:pt>
    <dgm:pt modelId="{4F98DCE9-1F52-48C8-8F8B-BB78102E1F93}" type="pres">
      <dgm:prSet presAssocID="{1C756F22-60AA-4D33-9C42-C202169857F0}" presName="compositeShape" presStyleCnt="0">
        <dgm:presLayoutVars>
          <dgm:chMax val="2"/>
          <dgm:dir/>
          <dgm:resizeHandles val="exact"/>
        </dgm:presLayoutVars>
      </dgm:prSet>
      <dgm:spPr/>
      <dgm:t>
        <a:bodyPr/>
        <a:lstStyle/>
        <a:p>
          <a:endParaRPr lang="en-IN"/>
        </a:p>
      </dgm:t>
    </dgm:pt>
    <dgm:pt modelId="{1FC37055-F556-4288-8954-A272A777CE29}" type="pres">
      <dgm:prSet presAssocID="{5DAE5FFD-481F-46EB-968B-DABEFD7EB183}" presName="upArrow" presStyleLbl="node1" presStyleIdx="0" presStyleCnt="2"/>
      <dgm:spPr>
        <a:solidFill>
          <a:srgbClr val="00B050"/>
        </a:solidFill>
        <a:ln>
          <a:solidFill>
            <a:srgbClr val="00B050"/>
          </a:solidFill>
        </a:ln>
      </dgm:spPr>
    </dgm:pt>
    <dgm:pt modelId="{FA1AA206-7CB6-4411-B7DC-4CE43878CB54}" type="pres">
      <dgm:prSet presAssocID="{5DAE5FFD-481F-46EB-968B-DABEFD7EB183}" presName="upArrowText" presStyleLbl="revTx" presStyleIdx="0" presStyleCnt="2" custScaleX="64643" custLinFactNeighborX="-25253" custLinFactNeighborY="14734">
        <dgm:presLayoutVars>
          <dgm:chMax val="0"/>
          <dgm:bulletEnabled val="1"/>
        </dgm:presLayoutVars>
      </dgm:prSet>
      <dgm:spPr/>
      <dgm:t>
        <a:bodyPr/>
        <a:lstStyle/>
        <a:p>
          <a:endParaRPr lang="en-IN"/>
        </a:p>
      </dgm:t>
    </dgm:pt>
    <dgm:pt modelId="{97DFBD6F-E545-42CD-97A2-6AC2288ACAB9}" type="pres">
      <dgm:prSet presAssocID="{AE82CAC5-9CE8-4DD6-91BB-315A0ACD21A7}" presName="downArrow" presStyleLbl="node1" presStyleIdx="1" presStyleCnt="2" custFlipVert="1" custLinFactNeighborX="-31088" custLinFactNeighborY="-951"/>
      <dgm:spPr>
        <a:solidFill>
          <a:srgbClr val="00B050"/>
        </a:solidFill>
        <a:ln>
          <a:solidFill>
            <a:srgbClr val="00B050"/>
          </a:solidFill>
        </a:ln>
      </dgm:spPr>
    </dgm:pt>
    <dgm:pt modelId="{C8FFCC13-B59D-4BDE-8452-4D79D2DD7350}" type="pres">
      <dgm:prSet presAssocID="{AE82CAC5-9CE8-4DD6-91BB-315A0ACD21A7}" presName="downArrowText" presStyleLbl="revTx" presStyleIdx="1" presStyleCnt="2" custScaleX="80344" custScaleY="72930" custLinFactNeighborX="-42829" custLinFactNeighborY="-1811">
        <dgm:presLayoutVars>
          <dgm:chMax val="0"/>
          <dgm:bulletEnabled val="1"/>
        </dgm:presLayoutVars>
      </dgm:prSet>
      <dgm:spPr/>
      <dgm:t>
        <a:bodyPr/>
        <a:lstStyle/>
        <a:p>
          <a:endParaRPr lang="en-IN"/>
        </a:p>
      </dgm:t>
    </dgm:pt>
  </dgm:ptLst>
  <dgm:cxnLst>
    <dgm:cxn modelId="{A4440F0C-10B1-4E01-97B4-F823FDB078AA}" srcId="{1C756F22-60AA-4D33-9C42-C202169857F0}" destId="{5DAE5FFD-481F-46EB-968B-DABEFD7EB183}" srcOrd="0" destOrd="0" parTransId="{1C0F9233-85C5-44A7-995D-074AC8DF3FB9}" sibTransId="{388E78F3-8592-46F7-80B5-4FB79EA4001E}"/>
    <dgm:cxn modelId="{77A2B4E7-04F2-4F85-882E-B2C5EE9DE066}" type="presOf" srcId="{AE82CAC5-9CE8-4DD6-91BB-315A0ACD21A7}" destId="{C8FFCC13-B59D-4BDE-8452-4D79D2DD7350}" srcOrd="0" destOrd="0" presId="urn:microsoft.com/office/officeart/2005/8/layout/arrow4"/>
    <dgm:cxn modelId="{FA76818C-530B-41C4-9372-A32F3BE0FD58}" type="presOf" srcId="{5DAE5FFD-481F-46EB-968B-DABEFD7EB183}" destId="{FA1AA206-7CB6-4411-B7DC-4CE43878CB54}" srcOrd="0" destOrd="0" presId="urn:microsoft.com/office/officeart/2005/8/layout/arrow4"/>
    <dgm:cxn modelId="{6508A667-30A2-4F71-9081-DD6A6BA4D719}" type="presOf" srcId="{1C756F22-60AA-4D33-9C42-C202169857F0}" destId="{4F98DCE9-1F52-48C8-8F8B-BB78102E1F93}" srcOrd="0" destOrd="0" presId="urn:microsoft.com/office/officeart/2005/8/layout/arrow4"/>
    <dgm:cxn modelId="{0491EBF6-E690-4F08-8AB4-4C232566DA2D}" srcId="{1C756F22-60AA-4D33-9C42-C202169857F0}" destId="{AE82CAC5-9CE8-4DD6-91BB-315A0ACD21A7}" srcOrd="1" destOrd="0" parTransId="{E6B86DEE-507F-4115-8675-3D490B31E9E9}" sibTransId="{F23171B3-01F3-451D-9DB1-AB2D2893296F}"/>
    <dgm:cxn modelId="{8A19020A-3457-4D51-8960-D8B081231135}" type="presParOf" srcId="{4F98DCE9-1F52-48C8-8F8B-BB78102E1F93}" destId="{1FC37055-F556-4288-8954-A272A777CE29}" srcOrd="0" destOrd="0" presId="urn:microsoft.com/office/officeart/2005/8/layout/arrow4"/>
    <dgm:cxn modelId="{D72B02E3-8BEE-463D-8AC8-5B7961FD74A0}" type="presParOf" srcId="{4F98DCE9-1F52-48C8-8F8B-BB78102E1F93}" destId="{FA1AA206-7CB6-4411-B7DC-4CE43878CB54}" srcOrd="1" destOrd="0" presId="urn:microsoft.com/office/officeart/2005/8/layout/arrow4"/>
    <dgm:cxn modelId="{6B6B3A1B-4E20-4377-B576-8743351E154F}" type="presParOf" srcId="{4F98DCE9-1F52-48C8-8F8B-BB78102E1F93}" destId="{97DFBD6F-E545-42CD-97A2-6AC2288ACAB9}" srcOrd="2" destOrd="0" presId="urn:microsoft.com/office/officeart/2005/8/layout/arrow4"/>
    <dgm:cxn modelId="{49BE2D61-DD35-4669-B472-3C28E62A7427}" type="presParOf" srcId="{4F98DCE9-1F52-48C8-8F8B-BB78102E1F93}" destId="{C8FFCC13-B59D-4BDE-8452-4D79D2DD7350}"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756F22-60AA-4D33-9C42-C202169857F0}"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IN"/>
        </a:p>
      </dgm:t>
    </dgm:pt>
    <dgm:pt modelId="{5DAE5FFD-481F-46EB-968B-DABEFD7EB183}">
      <dgm:prSet phldrT="[Text]" custT="1"/>
      <dgm:spPr/>
      <dgm:t>
        <a:bodyPr/>
        <a:lstStyle/>
        <a:p>
          <a:pPr algn="ctr"/>
          <a:r>
            <a:rPr lang="en-IN" sz="2400" dirty="0">
              <a:latin typeface="Gill Sans MT" panose="020B0502020104020203" pitchFamily="34" charset="0"/>
            </a:rPr>
            <a:t>Attrition rate</a:t>
          </a:r>
        </a:p>
      </dgm:t>
    </dgm:pt>
    <dgm:pt modelId="{1C0F9233-85C5-44A7-995D-074AC8DF3FB9}" type="parTrans" cxnId="{A4440F0C-10B1-4E01-97B4-F823FDB078AA}">
      <dgm:prSet/>
      <dgm:spPr/>
      <dgm:t>
        <a:bodyPr/>
        <a:lstStyle/>
        <a:p>
          <a:endParaRPr lang="en-IN" sz="1600"/>
        </a:p>
      </dgm:t>
    </dgm:pt>
    <dgm:pt modelId="{388E78F3-8592-46F7-80B5-4FB79EA4001E}" type="sibTrans" cxnId="{A4440F0C-10B1-4E01-97B4-F823FDB078AA}">
      <dgm:prSet/>
      <dgm:spPr/>
      <dgm:t>
        <a:bodyPr/>
        <a:lstStyle/>
        <a:p>
          <a:endParaRPr lang="en-IN" sz="1600"/>
        </a:p>
      </dgm:t>
    </dgm:pt>
    <dgm:pt modelId="{AE82CAC5-9CE8-4DD6-91BB-315A0ACD21A7}">
      <dgm:prSet phldrT="[Text]" custT="1"/>
      <dgm:spPr/>
      <dgm:t>
        <a:bodyPr/>
        <a:lstStyle/>
        <a:p>
          <a:pPr algn="ctr"/>
          <a:r>
            <a:rPr lang="en-IN" sz="2400" dirty="0">
              <a:latin typeface="Gill Sans MT" panose="020B0502020104020203" pitchFamily="34" charset="0"/>
            </a:rPr>
            <a:t>DBO</a:t>
          </a:r>
        </a:p>
      </dgm:t>
    </dgm:pt>
    <dgm:pt modelId="{E6B86DEE-507F-4115-8675-3D490B31E9E9}" type="parTrans" cxnId="{0491EBF6-E690-4F08-8AB4-4C232566DA2D}">
      <dgm:prSet/>
      <dgm:spPr/>
      <dgm:t>
        <a:bodyPr/>
        <a:lstStyle/>
        <a:p>
          <a:endParaRPr lang="en-IN" sz="1600"/>
        </a:p>
      </dgm:t>
    </dgm:pt>
    <dgm:pt modelId="{F23171B3-01F3-451D-9DB1-AB2D2893296F}" type="sibTrans" cxnId="{0491EBF6-E690-4F08-8AB4-4C232566DA2D}">
      <dgm:prSet/>
      <dgm:spPr/>
      <dgm:t>
        <a:bodyPr/>
        <a:lstStyle/>
        <a:p>
          <a:endParaRPr lang="en-IN" sz="1600"/>
        </a:p>
      </dgm:t>
    </dgm:pt>
    <dgm:pt modelId="{4F98DCE9-1F52-48C8-8F8B-BB78102E1F93}" type="pres">
      <dgm:prSet presAssocID="{1C756F22-60AA-4D33-9C42-C202169857F0}" presName="compositeShape" presStyleCnt="0">
        <dgm:presLayoutVars>
          <dgm:chMax val="2"/>
          <dgm:dir/>
          <dgm:resizeHandles val="exact"/>
        </dgm:presLayoutVars>
      </dgm:prSet>
      <dgm:spPr/>
      <dgm:t>
        <a:bodyPr/>
        <a:lstStyle/>
        <a:p>
          <a:endParaRPr lang="en-IN"/>
        </a:p>
      </dgm:t>
    </dgm:pt>
    <dgm:pt modelId="{1FC37055-F556-4288-8954-A272A777CE29}" type="pres">
      <dgm:prSet presAssocID="{5DAE5FFD-481F-46EB-968B-DABEFD7EB183}" presName="upArrow" presStyleLbl="node1" presStyleIdx="0" presStyleCnt="2"/>
      <dgm:spPr>
        <a:solidFill>
          <a:srgbClr val="00B050"/>
        </a:solidFill>
        <a:ln>
          <a:solidFill>
            <a:srgbClr val="00B050"/>
          </a:solidFill>
        </a:ln>
      </dgm:spPr>
    </dgm:pt>
    <dgm:pt modelId="{FA1AA206-7CB6-4411-B7DC-4CE43878CB54}" type="pres">
      <dgm:prSet presAssocID="{5DAE5FFD-481F-46EB-968B-DABEFD7EB183}" presName="upArrowText" presStyleLbl="revTx" presStyleIdx="0" presStyleCnt="2" custScaleX="64643" custLinFactNeighborX="-25253" custLinFactNeighborY="14734">
        <dgm:presLayoutVars>
          <dgm:chMax val="0"/>
          <dgm:bulletEnabled val="1"/>
        </dgm:presLayoutVars>
      </dgm:prSet>
      <dgm:spPr/>
      <dgm:t>
        <a:bodyPr/>
        <a:lstStyle/>
        <a:p>
          <a:endParaRPr lang="en-IN"/>
        </a:p>
      </dgm:t>
    </dgm:pt>
    <dgm:pt modelId="{97DFBD6F-E545-42CD-97A2-6AC2288ACAB9}" type="pres">
      <dgm:prSet presAssocID="{AE82CAC5-9CE8-4DD6-91BB-315A0ACD21A7}" presName="downArrow" presStyleLbl="node1" presStyleIdx="1" presStyleCnt="2" custFlipVert="0" custLinFactNeighborX="-31088" custLinFactNeighborY="-951"/>
      <dgm:spPr>
        <a:solidFill>
          <a:srgbClr val="FF0000"/>
        </a:solidFill>
        <a:ln>
          <a:solidFill>
            <a:srgbClr val="FF0000"/>
          </a:solidFill>
        </a:ln>
      </dgm:spPr>
    </dgm:pt>
    <dgm:pt modelId="{C8FFCC13-B59D-4BDE-8452-4D79D2DD7350}" type="pres">
      <dgm:prSet presAssocID="{AE82CAC5-9CE8-4DD6-91BB-315A0ACD21A7}" presName="downArrowText" presStyleLbl="revTx" presStyleIdx="1" presStyleCnt="2" custScaleX="80344" custScaleY="72930" custLinFactNeighborX="-42829" custLinFactNeighborY="-1811">
        <dgm:presLayoutVars>
          <dgm:chMax val="0"/>
          <dgm:bulletEnabled val="1"/>
        </dgm:presLayoutVars>
      </dgm:prSet>
      <dgm:spPr/>
      <dgm:t>
        <a:bodyPr/>
        <a:lstStyle/>
        <a:p>
          <a:endParaRPr lang="en-IN"/>
        </a:p>
      </dgm:t>
    </dgm:pt>
  </dgm:ptLst>
  <dgm:cxnLst>
    <dgm:cxn modelId="{A4440F0C-10B1-4E01-97B4-F823FDB078AA}" srcId="{1C756F22-60AA-4D33-9C42-C202169857F0}" destId="{5DAE5FFD-481F-46EB-968B-DABEFD7EB183}" srcOrd="0" destOrd="0" parTransId="{1C0F9233-85C5-44A7-995D-074AC8DF3FB9}" sibTransId="{388E78F3-8592-46F7-80B5-4FB79EA4001E}"/>
    <dgm:cxn modelId="{77A2B4E7-04F2-4F85-882E-B2C5EE9DE066}" type="presOf" srcId="{AE82CAC5-9CE8-4DD6-91BB-315A0ACD21A7}" destId="{C8FFCC13-B59D-4BDE-8452-4D79D2DD7350}" srcOrd="0" destOrd="0" presId="urn:microsoft.com/office/officeart/2005/8/layout/arrow4"/>
    <dgm:cxn modelId="{FA76818C-530B-41C4-9372-A32F3BE0FD58}" type="presOf" srcId="{5DAE5FFD-481F-46EB-968B-DABEFD7EB183}" destId="{FA1AA206-7CB6-4411-B7DC-4CE43878CB54}" srcOrd="0" destOrd="0" presId="urn:microsoft.com/office/officeart/2005/8/layout/arrow4"/>
    <dgm:cxn modelId="{6508A667-30A2-4F71-9081-DD6A6BA4D719}" type="presOf" srcId="{1C756F22-60AA-4D33-9C42-C202169857F0}" destId="{4F98DCE9-1F52-48C8-8F8B-BB78102E1F93}" srcOrd="0" destOrd="0" presId="urn:microsoft.com/office/officeart/2005/8/layout/arrow4"/>
    <dgm:cxn modelId="{0491EBF6-E690-4F08-8AB4-4C232566DA2D}" srcId="{1C756F22-60AA-4D33-9C42-C202169857F0}" destId="{AE82CAC5-9CE8-4DD6-91BB-315A0ACD21A7}" srcOrd="1" destOrd="0" parTransId="{E6B86DEE-507F-4115-8675-3D490B31E9E9}" sibTransId="{F23171B3-01F3-451D-9DB1-AB2D2893296F}"/>
    <dgm:cxn modelId="{8A19020A-3457-4D51-8960-D8B081231135}" type="presParOf" srcId="{4F98DCE9-1F52-48C8-8F8B-BB78102E1F93}" destId="{1FC37055-F556-4288-8954-A272A777CE29}" srcOrd="0" destOrd="0" presId="urn:microsoft.com/office/officeart/2005/8/layout/arrow4"/>
    <dgm:cxn modelId="{D72B02E3-8BEE-463D-8AC8-5B7961FD74A0}" type="presParOf" srcId="{4F98DCE9-1F52-48C8-8F8B-BB78102E1F93}" destId="{FA1AA206-7CB6-4411-B7DC-4CE43878CB54}" srcOrd="1" destOrd="0" presId="urn:microsoft.com/office/officeart/2005/8/layout/arrow4"/>
    <dgm:cxn modelId="{6B6B3A1B-4E20-4377-B576-8743351E154F}" type="presParOf" srcId="{4F98DCE9-1F52-48C8-8F8B-BB78102E1F93}" destId="{97DFBD6F-E545-42CD-97A2-6AC2288ACAB9}" srcOrd="2" destOrd="0" presId="urn:microsoft.com/office/officeart/2005/8/layout/arrow4"/>
    <dgm:cxn modelId="{49BE2D61-DD35-4669-B472-3C28E62A7427}" type="presParOf" srcId="{4F98DCE9-1F52-48C8-8F8B-BB78102E1F93}" destId="{C8FFCC13-B59D-4BDE-8452-4D79D2DD7350}"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756F22-60AA-4D33-9C42-C202169857F0}"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IN"/>
        </a:p>
      </dgm:t>
    </dgm:pt>
    <dgm:pt modelId="{5DAE5FFD-481F-46EB-968B-DABEFD7EB183}">
      <dgm:prSet phldrT="[Text]" custT="1"/>
      <dgm:spPr/>
      <dgm:t>
        <a:bodyPr/>
        <a:lstStyle/>
        <a:p>
          <a:pPr algn="ctr"/>
          <a:r>
            <a:rPr lang="en-IN" sz="2400" dirty="0">
              <a:latin typeface="Gill Sans MT" panose="020B0502020104020203" pitchFamily="34" charset="0"/>
            </a:rPr>
            <a:t>Mortality rate</a:t>
          </a:r>
        </a:p>
      </dgm:t>
    </dgm:pt>
    <dgm:pt modelId="{1C0F9233-85C5-44A7-995D-074AC8DF3FB9}" type="parTrans" cxnId="{A4440F0C-10B1-4E01-97B4-F823FDB078AA}">
      <dgm:prSet/>
      <dgm:spPr/>
      <dgm:t>
        <a:bodyPr/>
        <a:lstStyle/>
        <a:p>
          <a:endParaRPr lang="en-IN" sz="1600"/>
        </a:p>
      </dgm:t>
    </dgm:pt>
    <dgm:pt modelId="{388E78F3-8592-46F7-80B5-4FB79EA4001E}" type="sibTrans" cxnId="{A4440F0C-10B1-4E01-97B4-F823FDB078AA}">
      <dgm:prSet/>
      <dgm:spPr/>
      <dgm:t>
        <a:bodyPr/>
        <a:lstStyle/>
        <a:p>
          <a:endParaRPr lang="en-IN" sz="1600"/>
        </a:p>
      </dgm:t>
    </dgm:pt>
    <dgm:pt modelId="{AE82CAC5-9CE8-4DD6-91BB-315A0ACD21A7}">
      <dgm:prSet phldrT="[Text]" custT="1"/>
      <dgm:spPr/>
      <dgm:t>
        <a:bodyPr/>
        <a:lstStyle/>
        <a:p>
          <a:pPr algn="ctr"/>
          <a:r>
            <a:rPr lang="en-IN" sz="2400" dirty="0">
              <a:latin typeface="Gill Sans MT" panose="020B0502020104020203" pitchFamily="34" charset="0"/>
            </a:rPr>
            <a:t>DBO</a:t>
          </a:r>
        </a:p>
      </dgm:t>
    </dgm:pt>
    <dgm:pt modelId="{E6B86DEE-507F-4115-8675-3D490B31E9E9}" type="parTrans" cxnId="{0491EBF6-E690-4F08-8AB4-4C232566DA2D}">
      <dgm:prSet/>
      <dgm:spPr/>
      <dgm:t>
        <a:bodyPr/>
        <a:lstStyle/>
        <a:p>
          <a:endParaRPr lang="en-IN" sz="1600"/>
        </a:p>
      </dgm:t>
    </dgm:pt>
    <dgm:pt modelId="{F23171B3-01F3-451D-9DB1-AB2D2893296F}" type="sibTrans" cxnId="{0491EBF6-E690-4F08-8AB4-4C232566DA2D}">
      <dgm:prSet/>
      <dgm:spPr/>
      <dgm:t>
        <a:bodyPr/>
        <a:lstStyle/>
        <a:p>
          <a:endParaRPr lang="en-IN" sz="1600"/>
        </a:p>
      </dgm:t>
    </dgm:pt>
    <dgm:pt modelId="{4F98DCE9-1F52-48C8-8F8B-BB78102E1F93}" type="pres">
      <dgm:prSet presAssocID="{1C756F22-60AA-4D33-9C42-C202169857F0}" presName="compositeShape" presStyleCnt="0">
        <dgm:presLayoutVars>
          <dgm:chMax val="2"/>
          <dgm:dir/>
          <dgm:resizeHandles val="exact"/>
        </dgm:presLayoutVars>
      </dgm:prSet>
      <dgm:spPr/>
      <dgm:t>
        <a:bodyPr/>
        <a:lstStyle/>
        <a:p>
          <a:endParaRPr lang="en-IN"/>
        </a:p>
      </dgm:t>
    </dgm:pt>
    <dgm:pt modelId="{1FC37055-F556-4288-8954-A272A777CE29}" type="pres">
      <dgm:prSet presAssocID="{5DAE5FFD-481F-46EB-968B-DABEFD7EB183}" presName="upArrow" presStyleLbl="node1" presStyleIdx="0" presStyleCnt="2"/>
      <dgm:spPr>
        <a:solidFill>
          <a:srgbClr val="00B050"/>
        </a:solidFill>
        <a:ln>
          <a:solidFill>
            <a:srgbClr val="00B050"/>
          </a:solidFill>
        </a:ln>
      </dgm:spPr>
    </dgm:pt>
    <dgm:pt modelId="{FA1AA206-7CB6-4411-B7DC-4CE43878CB54}" type="pres">
      <dgm:prSet presAssocID="{5DAE5FFD-481F-46EB-968B-DABEFD7EB183}" presName="upArrowText" presStyleLbl="revTx" presStyleIdx="0" presStyleCnt="2" custScaleX="64643" custLinFactNeighborX="-24186" custLinFactNeighborY="14734">
        <dgm:presLayoutVars>
          <dgm:chMax val="0"/>
          <dgm:bulletEnabled val="1"/>
        </dgm:presLayoutVars>
      </dgm:prSet>
      <dgm:spPr/>
      <dgm:t>
        <a:bodyPr/>
        <a:lstStyle/>
        <a:p>
          <a:endParaRPr lang="en-IN"/>
        </a:p>
      </dgm:t>
    </dgm:pt>
    <dgm:pt modelId="{97DFBD6F-E545-42CD-97A2-6AC2288ACAB9}" type="pres">
      <dgm:prSet presAssocID="{AE82CAC5-9CE8-4DD6-91BB-315A0ACD21A7}" presName="downArrow" presStyleLbl="node1" presStyleIdx="1" presStyleCnt="2" custLinFactNeighborX="-29581"/>
      <dgm:spPr>
        <a:solidFill>
          <a:srgbClr val="FF0000"/>
        </a:solidFill>
        <a:ln>
          <a:solidFill>
            <a:srgbClr val="FF0000"/>
          </a:solidFill>
        </a:ln>
      </dgm:spPr>
    </dgm:pt>
    <dgm:pt modelId="{C8FFCC13-B59D-4BDE-8452-4D79D2DD7350}" type="pres">
      <dgm:prSet presAssocID="{AE82CAC5-9CE8-4DD6-91BB-315A0ACD21A7}" presName="downArrowText" presStyleLbl="revTx" presStyleIdx="1" presStyleCnt="2" custScaleX="69182" custScaleY="72930" custLinFactNeighborX="-41718" custLinFactNeighborY="-9878">
        <dgm:presLayoutVars>
          <dgm:chMax val="0"/>
          <dgm:bulletEnabled val="1"/>
        </dgm:presLayoutVars>
      </dgm:prSet>
      <dgm:spPr/>
      <dgm:t>
        <a:bodyPr/>
        <a:lstStyle/>
        <a:p>
          <a:endParaRPr lang="en-IN"/>
        </a:p>
      </dgm:t>
    </dgm:pt>
  </dgm:ptLst>
  <dgm:cxnLst>
    <dgm:cxn modelId="{A4440F0C-10B1-4E01-97B4-F823FDB078AA}" srcId="{1C756F22-60AA-4D33-9C42-C202169857F0}" destId="{5DAE5FFD-481F-46EB-968B-DABEFD7EB183}" srcOrd="0" destOrd="0" parTransId="{1C0F9233-85C5-44A7-995D-074AC8DF3FB9}" sibTransId="{388E78F3-8592-46F7-80B5-4FB79EA4001E}"/>
    <dgm:cxn modelId="{77A2B4E7-04F2-4F85-882E-B2C5EE9DE066}" type="presOf" srcId="{AE82CAC5-9CE8-4DD6-91BB-315A0ACD21A7}" destId="{C8FFCC13-B59D-4BDE-8452-4D79D2DD7350}" srcOrd="0" destOrd="0" presId="urn:microsoft.com/office/officeart/2005/8/layout/arrow4"/>
    <dgm:cxn modelId="{FA76818C-530B-41C4-9372-A32F3BE0FD58}" type="presOf" srcId="{5DAE5FFD-481F-46EB-968B-DABEFD7EB183}" destId="{FA1AA206-7CB6-4411-B7DC-4CE43878CB54}" srcOrd="0" destOrd="0" presId="urn:microsoft.com/office/officeart/2005/8/layout/arrow4"/>
    <dgm:cxn modelId="{6508A667-30A2-4F71-9081-DD6A6BA4D719}" type="presOf" srcId="{1C756F22-60AA-4D33-9C42-C202169857F0}" destId="{4F98DCE9-1F52-48C8-8F8B-BB78102E1F93}" srcOrd="0" destOrd="0" presId="urn:microsoft.com/office/officeart/2005/8/layout/arrow4"/>
    <dgm:cxn modelId="{0491EBF6-E690-4F08-8AB4-4C232566DA2D}" srcId="{1C756F22-60AA-4D33-9C42-C202169857F0}" destId="{AE82CAC5-9CE8-4DD6-91BB-315A0ACD21A7}" srcOrd="1" destOrd="0" parTransId="{E6B86DEE-507F-4115-8675-3D490B31E9E9}" sibTransId="{F23171B3-01F3-451D-9DB1-AB2D2893296F}"/>
    <dgm:cxn modelId="{8A19020A-3457-4D51-8960-D8B081231135}" type="presParOf" srcId="{4F98DCE9-1F52-48C8-8F8B-BB78102E1F93}" destId="{1FC37055-F556-4288-8954-A272A777CE29}" srcOrd="0" destOrd="0" presId="urn:microsoft.com/office/officeart/2005/8/layout/arrow4"/>
    <dgm:cxn modelId="{D72B02E3-8BEE-463D-8AC8-5B7961FD74A0}" type="presParOf" srcId="{4F98DCE9-1F52-48C8-8F8B-BB78102E1F93}" destId="{FA1AA206-7CB6-4411-B7DC-4CE43878CB54}" srcOrd="1" destOrd="0" presId="urn:microsoft.com/office/officeart/2005/8/layout/arrow4"/>
    <dgm:cxn modelId="{6B6B3A1B-4E20-4377-B576-8743351E154F}" type="presParOf" srcId="{4F98DCE9-1F52-48C8-8F8B-BB78102E1F93}" destId="{97DFBD6F-E545-42CD-97A2-6AC2288ACAB9}" srcOrd="2" destOrd="0" presId="urn:microsoft.com/office/officeart/2005/8/layout/arrow4"/>
    <dgm:cxn modelId="{49BE2D61-DD35-4669-B472-3C28E62A7427}" type="presParOf" srcId="{4F98DCE9-1F52-48C8-8F8B-BB78102E1F93}" destId="{C8FFCC13-B59D-4BDE-8452-4D79D2DD7350}"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756F22-60AA-4D33-9C42-C202169857F0}"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IN"/>
        </a:p>
      </dgm:t>
    </dgm:pt>
    <dgm:pt modelId="{5DAE5FFD-481F-46EB-968B-DABEFD7EB183}">
      <dgm:prSet phldrT="[Text]" custT="1"/>
      <dgm:spPr/>
      <dgm:t>
        <a:bodyPr/>
        <a:lstStyle/>
        <a:p>
          <a:pPr algn="ctr"/>
          <a:r>
            <a:rPr lang="en-IN" sz="2400" dirty="0">
              <a:latin typeface="Gill Sans MT" panose="020B0502020104020203" pitchFamily="34" charset="0"/>
            </a:rPr>
            <a:t>Attrition rate</a:t>
          </a:r>
        </a:p>
      </dgm:t>
    </dgm:pt>
    <dgm:pt modelId="{1C0F9233-85C5-44A7-995D-074AC8DF3FB9}" type="parTrans" cxnId="{A4440F0C-10B1-4E01-97B4-F823FDB078AA}">
      <dgm:prSet/>
      <dgm:spPr/>
      <dgm:t>
        <a:bodyPr/>
        <a:lstStyle/>
        <a:p>
          <a:endParaRPr lang="en-IN" sz="1600"/>
        </a:p>
      </dgm:t>
    </dgm:pt>
    <dgm:pt modelId="{388E78F3-8592-46F7-80B5-4FB79EA4001E}" type="sibTrans" cxnId="{A4440F0C-10B1-4E01-97B4-F823FDB078AA}">
      <dgm:prSet/>
      <dgm:spPr/>
      <dgm:t>
        <a:bodyPr/>
        <a:lstStyle/>
        <a:p>
          <a:endParaRPr lang="en-IN" sz="1600"/>
        </a:p>
      </dgm:t>
    </dgm:pt>
    <dgm:pt modelId="{AE82CAC5-9CE8-4DD6-91BB-315A0ACD21A7}">
      <dgm:prSet phldrT="[Text]" custT="1"/>
      <dgm:spPr/>
      <dgm:t>
        <a:bodyPr/>
        <a:lstStyle/>
        <a:p>
          <a:pPr algn="ctr"/>
          <a:r>
            <a:rPr lang="en-IN" sz="2400" dirty="0">
              <a:latin typeface="Gill Sans MT" panose="020B0502020104020203" pitchFamily="34" charset="0"/>
            </a:rPr>
            <a:t>DBO</a:t>
          </a:r>
        </a:p>
      </dgm:t>
    </dgm:pt>
    <dgm:pt modelId="{E6B86DEE-507F-4115-8675-3D490B31E9E9}" type="parTrans" cxnId="{0491EBF6-E690-4F08-8AB4-4C232566DA2D}">
      <dgm:prSet/>
      <dgm:spPr/>
      <dgm:t>
        <a:bodyPr/>
        <a:lstStyle/>
        <a:p>
          <a:endParaRPr lang="en-IN" sz="1600"/>
        </a:p>
      </dgm:t>
    </dgm:pt>
    <dgm:pt modelId="{F23171B3-01F3-451D-9DB1-AB2D2893296F}" type="sibTrans" cxnId="{0491EBF6-E690-4F08-8AB4-4C232566DA2D}">
      <dgm:prSet/>
      <dgm:spPr/>
      <dgm:t>
        <a:bodyPr/>
        <a:lstStyle/>
        <a:p>
          <a:endParaRPr lang="en-IN" sz="1600"/>
        </a:p>
      </dgm:t>
    </dgm:pt>
    <dgm:pt modelId="{4F98DCE9-1F52-48C8-8F8B-BB78102E1F93}" type="pres">
      <dgm:prSet presAssocID="{1C756F22-60AA-4D33-9C42-C202169857F0}" presName="compositeShape" presStyleCnt="0">
        <dgm:presLayoutVars>
          <dgm:chMax val="2"/>
          <dgm:dir/>
          <dgm:resizeHandles val="exact"/>
        </dgm:presLayoutVars>
      </dgm:prSet>
      <dgm:spPr/>
      <dgm:t>
        <a:bodyPr/>
        <a:lstStyle/>
        <a:p>
          <a:endParaRPr lang="en-IN"/>
        </a:p>
      </dgm:t>
    </dgm:pt>
    <dgm:pt modelId="{1FC37055-F556-4288-8954-A272A777CE29}" type="pres">
      <dgm:prSet presAssocID="{5DAE5FFD-481F-46EB-968B-DABEFD7EB183}" presName="upArrow" presStyleLbl="node1" presStyleIdx="0" presStyleCnt="2"/>
      <dgm:spPr>
        <a:solidFill>
          <a:srgbClr val="00B050"/>
        </a:solidFill>
        <a:ln>
          <a:solidFill>
            <a:srgbClr val="00B050"/>
          </a:solidFill>
        </a:ln>
      </dgm:spPr>
    </dgm:pt>
    <dgm:pt modelId="{FA1AA206-7CB6-4411-B7DC-4CE43878CB54}" type="pres">
      <dgm:prSet presAssocID="{5DAE5FFD-481F-46EB-968B-DABEFD7EB183}" presName="upArrowText" presStyleLbl="revTx" presStyleIdx="0" presStyleCnt="2" custScaleX="64643" custLinFactNeighborX="-25253" custLinFactNeighborY="14734">
        <dgm:presLayoutVars>
          <dgm:chMax val="0"/>
          <dgm:bulletEnabled val="1"/>
        </dgm:presLayoutVars>
      </dgm:prSet>
      <dgm:spPr/>
      <dgm:t>
        <a:bodyPr/>
        <a:lstStyle/>
        <a:p>
          <a:endParaRPr lang="en-IN"/>
        </a:p>
      </dgm:t>
    </dgm:pt>
    <dgm:pt modelId="{97DFBD6F-E545-42CD-97A2-6AC2288ACAB9}" type="pres">
      <dgm:prSet presAssocID="{AE82CAC5-9CE8-4DD6-91BB-315A0ACD21A7}" presName="downArrow" presStyleLbl="node1" presStyleIdx="1" presStyleCnt="2" custFlipVert="1" custLinFactNeighborX="-31088" custLinFactNeighborY="-951"/>
      <dgm:spPr>
        <a:solidFill>
          <a:srgbClr val="00B050"/>
        </a:solidFill>
        <a:ln>
          <a:solidFill>
            <a:srgbClr val="00B050"/>
          </a:solidFill>
        </a:ln>
      </dgm:spPr>
    </dgm:pt>
    <dgm:pt modelId="{C8FFCC13-B59D-4BDE-8452-4D79D2DD7350}" type="pres">
      <dgm:prSet presAssocID="{AE82CAC5-9CE8-4DD6-91BB-315A0ACD21A7}" presName="downArrowText" presStyleLbl="revTx" presStyleIdx="1" presStyleCnt="2" custScaleX="80344" custScaleY="72930" custLinFactNeighborX="-42829" custLinFactNeighborY="-1811">
        <dgm:presLayoutVars>
          <dgm:chMax val="0"/>
          <dgm:bulletEnabled val="1"/>
        </dgm:presLayoutVars>
      </dgm:prSet>
      <dgm:spPr/>
      <dgm:t>
        <a:bodyPr/>
        <a:lstStyle/>
        <a:p>
          <a:endParaRPr lang="en-IN"/>
        </a:p>
      </dgm:t>
    </dgm:pt>
  </dgm:ptLst>
  <dgm:cxnLst>
    <dgm:cxn modelId="{A4440F0C-10B1-4E01-97B4-F823FDB078AA}" srcId="{1C756F22-60AA-4D33-9C42-C202169857F0}" destId="{5DAE5FFD-481F-46EB-968B-DABEFD7EB183}" srcOrd="0" destOrd="0" parTransId="{1C0F9233-85C5-44A7-995D-074AC8DF3FB9}" sibTransId="{388E78F3-8592-46F7-80B5-4FB79EA4001E}"/>
    <dgm:cxn modelId="{77A2B4E7-04F2-4F85-882E-B2C5EE9DE066}" type="presOf" srcId="{AE82CAC5-9CE8-4DD6-91BB-315A0ACD21A7}" destId="{C8FFCC13-B59D-4BDE-8452-4D79D2DD7350}" srcOrd="0" destOrd="0" presId="urn:microsoft.com/office/officeart/2005/8/layout/arrow4"/>
    <dgm:cxn modelId="{FA76818C-530B-41C4-9372-A32F3BE0FD58}" type="presOf" srcId="{5DAE5FFD-481F-46EB-968B-DABEFD7EB183}" destId="{FA1AA206-7CB6-4411-B7DC-4CE43878CB54}" srcOrd="0" destOrd="0" presId="urn:microsoft.com/office/officeart/2005/8/layout/arrow4"/>
    <dgm:cxn modelId="{6508A667-30A2-4F71-9081-DD6A6BA4D719}" type="presOf" srcId="{1C756F22-60AA-4D33-9C42-C202169857F0}" destId="{4F98DCE9-1F52-48C8-8F8B-BB78102E1F93}" srcOrd="0" destOrd="0" presId="urn:microsoft.com/office/officeart/2005/8/layout/arrow4"/>
    <dgm:cxn modelId="{0491EBF6-E690-4F08-8AB4-4C232566DA2D}" srcId="{1C756F22-60AA-4D33-9C42-C202169857F0}" destId="{AE82CAC5-9CE8-4DD6-91BB-315A0ACD21A7}" srcOrd="1" destOrd="0" parTransId="{E6B86DEE-507F-4115-8675-3D490B31E9E9}" sibTransId="{F23171B3-01F3-451D-9DB1-AB2D2893296F}"/>
    <dgm:cxn modelId="{8A19020A-3457-4D51-8960-D8B081231135}" type="presParOf" srcId="{4F98DCE9-1F52-48C8-8F8B-BB78102E1F93}" destId="{1FC37055-F556-4288-8954-A272A777CE29}" srcOrd="0" destOrd="0" presId="urn:microsoft.com/office/officeart/2005/8/layout/arrow4"/>
    <dgm:cxn modelId="{D72B02E3-8BEE-463D-8AC8-5B7961FD74A0}" type="presParOf" srcId="{4F98DCE9-1F52-48C8-8F8B-BB78102E1F93}" destId="{FA1AA206-7CB6-4411-B7DC-4CE43878CB54}" srcOrd="1" destOrd="0" presId="urn:microsoft.com/office/officeart/2005/8/layout/arrow4"/>
    <dgm:cxn modelId="{6B6B3A1B-4E20-4377-B576-8743351E154F}" type="presParOf" srcId="{4F98DCE9-1F52-48C8-8F8B-BB78102E1F93}" destId="{97DFBD6F-E545-42CD-97A2-6AC2288ACAB9}" srcOrd="2" destOrd="0" presId="urn:microsoft.com/office/officeart/2005/8/layout/arrow4"/>
    <dgm:cxn modelId="{49BE2D61-DD35-4669-B472-3C28E62A7427}" type="presParOf" srcId="{4F98DCE9-1F52-48C8-8F8B-BB78102E1F93}" destId="{C8FFCC13-B59D-4BDE-8452-4D79D2DD7350}"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B3196E-0522-499F-BEE4-1571A383C759}" type="doc">
      <dgm:prSet loTypeId="urn:microsoft.com/office/officeart/2005/8/layout/vList3" loCatId="picture" qsTypeId="urn:microsoft.com/office/officeart/2005/8/quickstyle/simple1" qsCatId="simple" csTypeId="urn:microsoft.com/office/officeart/2005/8/colors/accent1_2" csCatId="accent1" phldr="1"/>
      <dgm:spPr/>
    </dgm:pt>
    <dgm:pt modelId="{6D512F06-52C8-47F9-8658-B5ED945977AB}">
      <dgm:prSet phldrT="[Text]" custT="1"/>
      <dgm:spPr>
        <a:solidFill>
          <a:srgbClr val="0070C0"/>
        </a:solidFill>
        <a:ln>
          <a:solidFill>
            <a:srgbClr val="0070C0"/>
          </a:solidFill>
        </a:ln>
      </dgm:spPr>
      <dgm:t>
        <a:bodyPr/>
        <a:lstStyle/>
        <a:p>
          <a:pPr algn="l"/>
          <a:r>
            <a:rPr lang="en-IN" sz="2200" dirty="0">
              <a:latin typeface="Gill Sans MT" panose="020B0502020104020203" pitchFamily="34" charset="0"/>
            </a:rPr>
            <a:t>Determining duration of the obligation i.e., - effect of a 1% increase in discount rate on the DBO divided by the DBO</a:t>
          </a:r>
        </a:p>
      </dgm:t>
    </dgm:pt>
    <dgm:pt modelId="{69535FC5-93A9-4CC5-982B-43A37A403BD4}" type="parTrans" cxnId="{466FAE33-2BF0-4CDB-BAEA-5566A4F45E85}">
      <dgm:prSet/>
      <dgm:spPr/>
      <dgm:t>
        <a:bodyPr/>
        <a:lstStyle/>
        <a:p>
          <a:pPr algn="l"/>
          <a:endParaRPr lang="en-IN" sz="2200">
            <a:latin typeface="Gill Sans MT" panose="020B0502020104020203" pitchFamily="34" charset="0"/>
          </a:endParaRPr>
        </a:p>
      </dgm:t>
    </dgm:pt>
    <dgm:pt modelId="{C546FE31-72CB-4E1C-B921-9BFFF8675D3D}" type="sibTrans" cxnId="{466FAE33-2BF0-4CDB-BAEA-5566A4F45E85}">
      <dgm:prSet/>
      <dgm:spPr/>
      <dgm:t>
        <a:bodyPr/>
        <a:lstStyle/>
        <a:p>
          <a:pPr algn="l"/>
          <a:endParaRPr lang="en-IN" sz="2200">
            <a:latin typeface="Gill Sans MT" panose="020B0502020104020203" pitchFamily="34" charset="0"/>
          </a:endParaRPr>
        </a:p>
      </dgm:t>
    </dgm:pt>
    <dgm:pt modelId="{144C4D8C-78E7-4CF8-8B50-EDBA8E454E0D}">
      <dgm:prSet phldrT="[Text]" custT="1"/>
      <dgm:spPr>
        <a:solidFill>
          <a:srgbClr val="0070C0"/>
        </a:solidFill>
        <a:ln>
          <a:solidFill>
            <a:srgbClr val="0070C0"/>
          </a:solidFill>
        </a:ln>
      </dgm:spPr>
      <dgm:t>
        <a:bodyPr/>
        <a:lstStyle/>
        <a:p>
          <a:pPr algn="l"/>
          <a:r>
            <a:rPr lang="en-IN" sz="2200" dirty="0">
              <a:latin typeface="Gill Sans MT" panose="020B0502020104020203" pitchFamily="34" charset="0"/>
            </a:rPr>
            <a:t>Estimating effect of changes in assumptions</a:t>
          </a:r>
        </a:p>
      </dgm:t>
    </dgm:pt>
    <dgm:pt modelId="{7C4CA272-27C0-4322-B2D8-B5FA71AC19CC}" type="parTrans" cxnId="{D658F362-1B2B-4E9F-8D67-A82E78B925EC}">
      <dgm:prSet/>
      <dgm:spPr/>
      <dgm:t>
        <a:bodyPr/>
        <a:lstStyle/>
        <a:p>
          <a:pPr algn="l"/>
          <a:endParaRPr lang="en-IN" sz="2200">
            <a:latin typeface="Gill Sans MT" panose="020B0502020104020203" pitchFamily="34" charset="0"/>
          </a:endParaRPr>
        </a:p>
      </dgm:t>
    </dgm:pt>
    <dgm:pt modelId="{B49966CE-4DBA-4103-9FD0-30A7726DB12C}" type="sibTrans" cxnId="{D658F362-1B2B-4E9F-8D67-A82E78B925EC}">
      <dgm:prSet/>
      <dgm:spPr/>
      <dgm:t>
        <a:bodyPr/>
        <a:lstStyle/>
        <a:p>
          <a:pPr algn="l"/>
          <a:endParaRPr lang="en-IN" sz="2200">
            <a:latin typeface="Gill Sans MT" panose="020B0502020104020203" pitchFamily="34" charset="0"/>
          </a:endParaRPr>
        </a:p>
      </dgm:t>
    </dgm:pt>
    <dgm:pt modelId="{E0FA096D-A465-4560-95B9-E95DAA249DC3}">
      <dgm:prSet phldrT="[Text]" custT="1"/>
      <dgm:spPr>
        <a:solidFill>
          <a:srgbClr val="0070C0"/>
        </a:solidFill>
        <a:ln>
          <a:solidFill>
            <a:srgbClr val="0070C0"/>
          </a:solidFill>
        </a:ln>
      </dgm:spPr>
      <dgm:t>
        <a:bodyPr/>
        <a:lstStyle/>
        <a:p>
          <a:pPr algn="l"/>
          <a:r>
            <a:rPr lang="en-IN" sz="2200" dirty="0">
              <a:latin typeface="Gill Sans MT" panose="020B0502020104020203" pitchFamily="34" charset="0"/>
            </a:rPr>
            <a:t>Identifying &amp; measuring risks faced by the plan</a:t>
          </a:r>
        </a:p>
      </dgm:t>
    </dgm:pt>
    <dgm:pt modelId="{993123C7-F90D-46EE-A0E7-AF20E1408309}" type="parTrans" cxnId="{338446A9-3BFF-4CA2-98CB-027579C3D067}">
      <dgm:prSet/>
      <dgm:spPr/>
      <dgm:t>
        <a:bodyPr/>
        <a:lstStyle/>
        <a:p>
          <a:pPr algn="l"/>
          <a:endParaRPr lang="en-IN" sz="2200"/>
        </a:p>
      </dgm:t>
    </dgm:pt>
    <dgm:pt modelId="{B86911F6-E589-4348-8065-5F8B25C68453}" type="sibTrans" cxnId="{338446A9-3BFF-4CA2-98CB-027579C3D067}">
      <dgm:prSet/>
      <dgm:spPr/>
      <dgm:t>
        <a:bodyPr/>
        <a:lstStyle/>
        <a:p>
          <a:pPr algn="l"/>
          <a:endParaRPr lang="en-IN" sz="2200"/>
        </a:p>
      </dgm:t>
    </dgm:pt>
    <dgm:pt modelId="{98FDD8C5-2BB4-40B4-B553-151399051B52}">
      <dgm:prSet phldrT="[Text]" custT="1"/>
      <dgm:spPr>
        <a:solidFill>
          <a:srgbClr val="0070C0"/>
        </a:solidFill>
        <a:ln>
          <a:solidFill>
            <a:srgbClr val="0070C0"/>
          </a:solidFill>
        </a:ln>
      </dgm:spPr>
      <dgm:t>
        <a:bodyPr/>
        <a:lstStyle/>
        <a:p>
          <a:pPr algn="l"/>
          <a:r>
            <a:rPr lang="en-IN" sz="2200" dirty="0">
              <a:latin typeface="Gill Sans MT" panose="020B0502020104020203" pitchFamily="34" charset="0"/>
            </a:rPr>
            <a:t>Understanding convexity i.e., comparing magnitude of effect of a 1% increase in discount rate on the DBO to that of a decrease in discount rate (if the latter is higher, then convexity of DBO is positive)</a:t>
          </a:r>
        </a:p>
      </dgm:t>
    </dgm:pt>
    <dgm:pt modelId="{7B1725AD-64BC-4741-8BD6-EB05D3B390E2}" type="parTrans" cxnId="{9B3A56D1-8B33-4DFF-881B-FB1F9D28D4B5}">
      <dgm:prSet/>
      <dgm:spPr/>
      <dgm:t>
        <a:bodyPr/>
        <a:lstStyle/>
        <a:p>
          <a:endParaRPr lang="en-IN" sz="2200"/>
        </a:p>
      </dgm:t>
    </dgm:pt>
    <dgm:pt modelId="{78779C49-B936-45EA-9094-61BEC10891B9}" type="sibTrans" cxnId="{9B3A56D1-8B33-4DFF-881B-FB1F9D28D4B5}">
      <dgm:prSet/>
      <dgm:spPr/>
      <dgm:t>
        <a:bodyPr/>
        <a:lstStyle/>
        <a:p>
          <a:endParaRPr lang="en-IN" sz="2200"/>
        </a:p>
      </dgm:t>
    </dgm:pt>
    <dgm:pt modelId="{BEB70D02-47F6-410F-8035-C1BDB7D4F396}" type="pres">
      <dgm:prSet presAssocID="{7DB3196E-0522-499F-BEE4-1571A383C759}" presName="linearFlow" presStyleCnt="0">
        <dgm:presLayoutVars>
          <dgm:dir/>
          <dgm:resizeHandles val="exact"/>
        </dgm:presLayoutVars>
      </dgm:prSet>
      <dgm:spPr/>
    </dgm:pt>
    <dgm:pt modelId="{9E500329-507B-4C56-A32B-9DDAFDBD6CAB}" type="pres">
      <dgm:prSet presAssocID="{6D512F06-52C8-47F9-8658-B5ED945977AB}" presName="composite" presStyleCnt="0"/>
      <dgm:spPr/>
    </dgm:pt>
    <dgm:pt modelId="{2738EC83-29A6-484C-A99B-D6EFF07F4D67}" type="pres">
      <dgm:prSet presAssocID="{6D512F06-52C8-47F9-8658-B5ED945977AB}"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74386DC-15C0-4DC2-88F8-F717BC8ABC79}" type="pres">
      <dgm:prSet presAssocID="{6D512F06-52C8-47F9-8658-B5ED945977AB}" presName="txShp" presStyleLbl="node1" presStyleIdx="0" presStyleCnt="4" custScaleX="117027" custLinFactNeighborX="9795" custLinFactNeighborY="-13">
        <dgm:presLayoutVars>
          <dgm:bulletEnabled val="1"/>
        </dgm:presLayoutVars>
      </dgm:prSet>
      <dgm:spPr/>
      <dgm:t>
        <a:bodyPr/>
        <a:lstStyle/>
        <a:p>
          <a:endParaRPr lang="en-IN"/>
        </a:p>
      </dgm:t>
    </dgm:pt>
    <dgm:pt modelId="{98ABD3DD-5D30-4970-9796-31E1E52044A0}" type="pres">
      <dgm:prSet presAssocID="{C546FE31-72CB-4E1C-B921-9BFFF8675D3D}" presName="spacing" presStyleCnt="0"/>
      <dgm:spPr/>
    </dgm:pt>
    <dgm:pt modelId="{D218C07B-1986-40BD-982C-0412872AD926}" type="pres">
      <dgm:prSet presAssocID="{98FDD8C5-2BB4-40B4-B553-151399051B52}" presName="composite" presStyleCnt="0"/>
      <dgm:spPr/>
    </dgm:pt>
    <dgm:pt modelId="{FCD230FF-9BFC-49D1-9836-DFBBE7A425AE}" type="pres">
      <dgm:prSet presAssocID="{98FDD8C5-2BB4-40B4-B553-151399051B52}"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BABB7EA6-4855-43AD-B44C-B2532ED37230}" type="pres">
      <dgm:prSet presAssocID="{98FDD8C5-2BB4-40B4-B553-151399051B52}" presName="txShp" presStyleLbl="node1" presStyleIdx="1" presStyleCnt="4" custScaleX="117027" custLinFactNeighborX="9795" custLinFactNeighborY="-965">
        <dgm:presLayoutVars>
          <dgm:bulletEnabled val="1"/>
        </dgm:presLayoutVars>
      </dgm:prSet>
      <dgm:spPr/>
      <dgm:t>
        <a:bodyPr/>
        <a:lstStyle/>
        <a:p>
          <a:endParaRPr lang="en-IN"/>
        </a:p>
      </dgm:t>
    </dgm:pt>
    <dgm:pt modelId="{1BC55CD8-183F-4FE7-8CD2-01EFBAB8FC60}" type="pres">
      <dgm:prSet presAssocID="{78779C49-B936-45EA-9094-61BEC10891B9}" presName="spacing" presStyleCnt="0"/>
      <dgm:spPr/>
    </dgm:pt>
    <dgm:pt modelId="{85E0460F-F824-4B30-8E23-52BC671F09DB}" type="pres">
      <dgm:prSet presAssocID="{144C4D8C-78E7-4CF8-8B50-EDBA8E454E0D}" presName="composite" presStyleCnt="0"/>
      <dgm:spPr/>
    </dgm:pt>
    <dgm:pt modelId="{FF713031-7599-48AF-AD7F-AC3501BFFDFA}" type="pres">
      <dgm:prSet presAssocID="{144C4D8C-78E7-4CF8-8B50-EDBA8E454E0D}"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pt>
    <dgm:pt modelId="{AC3FE9EC-C3B9-4EB0-81C2-CAA4F9EA891E}" type="pres">
      <dgm:prSet presAssocID="{144C4D8C-78E7-4CF8-8B50-EDBA8E454E0D}" presName="txShp" presStyleLbl="node1" presStyleIdx="2" presStyleCnt="4" custScaleX="117027" custLinFactNeighborX="9795" custLinFactNeighborY="-965">
        <dgm:presLayoutVars>
          <dgm:bulletEnabled val="1"/>
        </dgm:presLayoutVars>
      </dgm:prSet>
      <dgm:spPr/>
      <dgm:t>
        <a:bodyPr/>
        <a:lstStyle/>
        <a:p>
          <a:endParaRPr lang="en-IN"/>
        </a:p>
      </dgm:t>
    </dgm:pt>
    <dgm:pt modelId="{25E60FE8-0820-4361-BCBB-0E89DB408A02}" type="pres">
      <dgm:prSet presAssocID="{B49966CE-4DBA-4103-9FD0-30A7726DB12C}" presName="spacing" presStyleCnt="0"/>
      <dgm:spPr/>
    </dgm:pt>
    <dgm:pt modelId="{0AD8DC4C-37A9-4E78-8CAA-48158FC5DC8E}" type="pres">
      <dgm:prSet presAssocID="{E0FA096D-A465-4560-95B9-E95DAA249DC3}" presName="composite" presStyleCnt="0"/>
      <dgm:spPr/>
    </dgm:pt>
    <dgm:pt modelId="{278D7CFD-8DEF-4BD4-B564-BB3ED72CCD68}" type="pres">
      <dgm:prSet presAssocID="{E0FA096D-A465-4560-95B9-E95DAA249DC3}"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pt>
    <dgm:pt modelId="{E186ECA5-54E6-409B-80D7-7303871F2C06}" type="pres">
      <dgm:prSet presAssocID="{E0FA096D-A465-4560-95B9-E95DAA249DC3}" presName="txShp" presStyleLbl="node1" presStyleIdx="3" presStyleCnt="4" custScaleX="117027" custLinFactNeighborX="9795" custLinFactNeighborY="-965">
        <dgm:presLayoutVars>
          <dgm:bulletEnabled val="1"/>
        </dgm:presLayoutVars>
      </dgm:prSet>
      <dgm:spPr/>
      <dgm:t>
        <a:bodyPr/>
        <a:lstStyle/>
        <a:p>
          <a:endParaRPr lang="en-IN"/>
        </a:p>
      </dgm:t>
    </dgm:pt>
  </dgm:ptLst>
  <dgm:cxnLst>
    <dgm:cxn modelId="{9B3A56D1-8B33-4DFF-881B-FB1F9D28D4B5}" srcId="{7DB3196E-0522-499F-BEE4-1571A383C759}" destId="{98FDD8C5-2BB4-40B4-B553-151399051B52}" srcOrd="1" destOrd="0" parTransId="{7B1725AD-64BC-4741-8BD6-EB05D3B390E2}" sibTransId="{78779C49-B936-45EA-9094-61BEC10891B9}"/>
    <dgm:cxn modelId="{2276767E-6569-4D94-8D4D-A67B5BF04742}" type="presOf" srcId="{6D512F06-52C8-47F9-8658-B5ED945977AB}" destId="{774386DC-15C0-4DC2-88F8-F717BC8ABC79}" srcOrd="0" destOrd="0" presId="urn:microsoft.com/office/officeart/2005/8/layout/vList3"/>
    <dgm:cxn modelId="{D2D9BE07-362F-4AA0-B28F-EEC6F10DEEE8}" type="presOf" srcId="{7DB3196E-0522-499F-BEE4-1571A383C759}" destId="{BEB70D02-47F6-410F-8035-C1BDB7D4F396}" srcOrd="0" destOrd="0" presId="urn:microsoft.com/office/officeart/2005/8/layout/vList3"/>
    <dgm:cxn modelId="{466FAE33-2BF0-4CDB-BAEA-5566A4F45E85}" srcId="{7DB3196E-0522-499F-BEE4-1571A383C759}" destId="{6D512F06-52C8-47F9-8658-B5ED945977AB}" srcOrd="0" destOrd="0" parTransId="{69535FC5-93A9-4CC5-982B-43A37A403BD4}" sibTransId="{C546FE31-72CB-4E1C-B921-9BFFF8675D3D}"/>
    <dgm:cxn modelId="{338446A9-3BFF-4CA2-98CB-027579C3D067}" srcId="{7DB3196E-0522-499F-BEE4-1571A383C759}" destId="{E0FA096D-A465-4560-95B9-E95DAA249DC3}" srcOrd="3" destOrd="0" parTransId="{993123C7-F90D-46EE-A0E7-AF20E1408309}" sibTransId="{B86911F6-E589-4348-8065-5F8B25C68453}"/>
    <dgm:cxn modelId="{D658F362-1B2B-4E9F-8D67-A82E78B925EC}" srcId="{7DB3196E-0522-499F-BEE4-1571A383C759}" destId="{144C4D8C-78E7-4CF8-8B50-EDBA8E454E0D}" srcOrd="2" destOrd="0" parTransId="{7C4CA272-27C0-4322-B2D8-B5FA71AC19CC}" sibTransId="{B49966CE-4DBA-4103-9FD0-30A7726DB12C}"/>
    <dgm:cxn modelId="{7A5F0302-48D9-41B8-8BF9-0E879D03930F}" type="presOf" srcId="{144C4D8C-78E7-4CF8-8B50-EDBA8E454E0D}" destId="{AC3FE9EC-C3B9-4EB0-81C2-CAA4F9EA891E}" srcOrd="0" destOrd="0" presId="urn:microsoft.com/office/officeart/2005/8/layout/vList3"/>
    <dgm:cxn modelId="{2B07E12D-88CF-4EB0-A1F0-AD6EC5F87157}" type="presOf" srcId="{98FDD8C5-2BB4-40B4-B553-151399051B52}" destId="{BABB7EA6-4855-43AD-B44C-B2532ED37230}" srcOrd="0" destOrd="0" presId="urn:microsoft.com/office/officeart/2005/8/layout/vList3"/>
    <dgm:cxn modelId="{DA79CFC4-A97B-459E-A52D-781AD1F15C24}" type="presOf" srcId="{E0FA096D-A465-4560-95B9-E95DAA249DC3}" destId="{E186ECA5-54E6-409B-80D7-7303871F2C06}" srcOrd="0" destOrd="0" presId="urn:microsoft.com/office/officeart/2005/8/layout/vList3"/>
    <dgm:cxn modelId="{7487907A-C8FA-477F-A65B-8B7598233BBB}" type="presParOf" srcId="{BEB70D02-47F6-410F-8035-C1BDB7D4F396}" destId="{9E500329-507B-4C56-A32B-9DDAFDBD6CAB}" srcOrd="0" destOrd="0" presId="urn:microsoft.com/office/officeart/2005/8/layout/vList3"/>
    <dgm:cxn modelId="{255A834D-EC21-4BC3-8418-56EA3013768D}" type="presParOf" srcId="{9E500329-507B-4C56-A32B-9DDAFDBD6CAB}" destId="{2738EC83-29A6-484C-A99B-D6EFF07F4D67}" srcOrd="0" destOrd="0" presId="urn:microsoft.com/office/officeart/2005/8/layout/vList3"/>
    <dgm:cxn modelId="{F7B4E440-C8A8-4E7D-A8D7-B9824D5C0FFB}" type="presParOf" srcId="{9E500329-507B-4C56-A32B-9DDAFDBD6CAB}" destId="{774386DC-15C0-4DC2-88F8-F717BC8ABC79}" srcOrd="1" destOrd="0" presId="urn:microsoft.com/office/officeart/2005/8/layout/vList3"/>
    <dgm:cxn modelId="{E3BAEA89-C5BD-4F71-84B1-444278650A52}" type="presParOf" srcId="{BEB70D02-47F6-410F-8035-C1BDB7D4F396}" destId="{98ABD3DD-5D30-4970-9796-31E1E52044A0}" srcOrd="1" destOrd="0" presId="urn:microsoft.com/office/officeart/2005/8/layout/vList3"/>
    <dgm:cxn modelId="{25BE7A32-7E10-4EBF-B56B-4EBF97F26A41}" type="presParOf" srcId="{BEB70D02-47F6-410F-8035-C1BDB7D4F396}" destId="{D218C07B-1986-40BD-982C-0412872AD926}" srcOrd="2" destOrd="0" presId="urn:microsoft.com/office/officeart/2005/8/layout/vList3"/>
    <dgm:cxn modelId="{746A2725-B55F-40CC-BB80-2BC37EE8FE9F}" type="presParOf" srcId="{D218C07B-1986-40BD-982C-0412872AD926}" destId="{FCD230FF-9BFC-49D1-9836-DFBBE7A425AE}" srcOrd="0" destOrd="0" presId="urn:microsoft.com/office/officeart/2005/8/layout/vList3"/>
    <dgm:cxn modelId="{DD75038D-6A16-4E6C-A33D-76551E357DF5}" type="presParOf" srcId="{D218C07B-1986-40BD-982C-0412872AD926}" destId="{BABB7EA6-4855-43AD-B44C-B2532ED37230}" srcOrd="1" destOrd="0" presId="urn:microsoft.com/office/officeart/2005/8/layout/vList3"/>
    <dgm:cxn modelId="{B3DA8CF7-E25C-4B2F-9BAC-9DD80BEB1ABF}" type="presParOf" srcId="{BEB70D02-47F6-410F-8035-C1BDB7D4F396}" destId="{1BC55CD8-183F-4FE7-8CD2-01EFBAB8FC60}" srcOrd="3" destOrd="0" presId="urn:microsoft.com/office/officeart/2005/8/layout/vList3"/>
    <dgm:cxn modelId="{CF0899BA-FD6C-4AA2-9847-6490C5134169}" type="presParOf" srcId="{BEB70D02-47F6-410F-8035-C1BDB7D4F396}" destId="{85E0460F-F824-4B30-8E23-52BC671F09DB}" srcOrd="4" destOrd="0" presId="urn:microsoft.com/office/officeart/2005/8/layout/vList3"/>
    <dgm:cxn modelId="{20D93FD9-2476-4F74-8434-1F187C5A6CAB}" type="presParOf" srcId="{85E0460F-F824-4B30-8E23-52BC671F09DB}" destId="{FF713031-7599-48AF-AD7F-AC3501BFFDFA}" srcOrd="0" destOrd="0" presId="urn:microsoft.com/office/officeart/2005/8/layout/vList3"/>
    <dgm:cxn modelId="{6E40404B-D10B-4212-A036-67CA816F9203}" type="presParOf" srcId="{85E0460F-F824-4B30-8E23-52BC671F09DB}" destId="{AC3FE9EC-C3B9-4EB0-81C2-CAA4F9EA891E}" srcOrd="1" destOrd="0" presId="urn:microsoft.com/office/officeart/2005/8/layout/vList3"/>
    <dgm:cxn modelId="{6C241DC1-F0B8-4355-840C-A83D3395A02B}" type="presParOf" srcId="{BEB70D02-47F6-410F-8035-C1BDB7D4F396}" destId="{25E60FE8-0820-4361-BCBB-0E89DB408A02}" srcOrd="5" destOrd="0" presId="urn:microsoft.com/office/officeart/2005/8/layout/vList3"/>
    <dgm:cxn modelId="{DD7DAE70-FB45-4A34-90ED-E252D436A5D2}" type="presParOf" srcId="{BEB70D02-47F6-410F-8035-C1BDB7D4F396}" destId="{0AD8DC4C-37A9-4E78-8CAA-48158FC5DC8E}" srcOrd="6" destOrd="0" presId="urn:microsoft.com/office/officeart/2005/8/layout/vList3"/>
    <dgm:cxn modelId="{55573478-9D97-47EA-BF73-0D294EDAF0D2}" type="presParOf" srcId="{0AD8DC4C-37A9-4E78-8CAA-48158FC5DC8E}" destId="{278D7CFD-8DEF-4BD4-B564-BB3ED72CCD68}" srcOrd="0" destOrd="0" presId="urn:microsoft.com/office/officeart/2005/8/layout/vList3"/>
    <dgm:cxn modelId="{946768D3-B75A-4DB3-963B-BA3659A3C645}" type="presParOf" srcId="{0AD8DC4C-37A9-4E78-8CAA-48158FC5DC8E}" destId="{E186ECA5-54E6-409B-80D7-7303871F2C06}"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E18E91-391C-469B-96AB-D2AA5DE3F21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8FF0AC72-B3C6-406A-B912-CED067358CA3}">
      <dgm:prSet phldrT="[Text]" custT="1"/>
      <dgm:spPr>
        <a:solidFill>
          <a:srgbClr val="79C6FF"/>
        </a:solidFill>
      </dgm:spPr>
      <dgm:t>
        <a:bodyPr/>
        <a:lstStyle/>
        <a:p>
          <a:r>
            <a:rPr lang="en-IN" sz="1800" b="1" dirty="0">
              <a:latin typeface="Gill Sans MT" panose="020B0502020104020203" pitchFamily="34" charset="0"/>
            </a:rPr>
            <a:t>AS 15 (revised 2005)</a:t>
          </a:r>
        </a:p>
      </dgm:t>
    </dgm:pt>
    <dgm:pt modelId="{102FE417-EE40-4E9F-B1FD-27F6CFBB4416}" type="parTrans" cxnId="{12C1C571-8F44-462F-86F3-56E0B0765632}">
      <dgm:prSet/>
      <dgm:spPr/>
      <dgm:t>
        <a:bodyPr/>
        <a:lstStyle/>
        <a:p>
          <a:endParaRPr lang="en-IN" sz="1200">
            <a:latin typeface="Gill Sans MT" panose="020B0502020104020203" pitchFamily="34" charset="0"/>
          </a:endParaRPr>
        </a:p>
      </dgm:t>
    </dgm:pt>
    <dgm:pt modelId="{14A958A6-A847-4AE3-A71B-AC43852BF54F}" type="sibTrans" cxnId="{12C1C571-8F44-462F-86F3-56E0B0765632}">
      <dgm:prSet/>
      <dgm:spPr/>
      <dgm:t>
        <a:bodyPr/>
        <a:lstStyle/>
        <a:p>
          <a:endParaRPr lang="en-IN" sz="1200">
            <a:latin typeface="Gill Sans MT" panose="020B0502020104020203" pitchFamily="34" charset="0"/>
          </a:endParaRPr>
        </a:p>
      </dgm:t>
    </dgm:pt>
    <dgm:pt modelId="{9FB4E642-1311-4C05-872F-6A9F02691369}">
      <dgm:prSet phldrT="[Text]" custT="1"/>
      <dgm:spPr>
        <a:solidFill>
          <a:srgbClr val="0070C0"/>
        </a:solidFill>
      </dgm:spPr>
      <dgm:t>
        <a:bodyPr/>
        <a:lstStyle/>
        <a:p>
          <a:r>
            <a:rPr lang="en-US" sz="1800" b="1" dirty="0">
              <a:latin typeface="Gill Sans MT" panose="020B0502020104020203" pitchFamily="34" charset="0"/>
            </a:rPr>
            <a:t>Para 120 (m)</a:t>
          </a:r>
        </a:p>
        <a:p>
          <a:r>
            <a:rPr lang="en-US" sz="1600" i="0" dirty="0">
              <a:latin typeface="Gill Sans MT" panose="020B0502020104020203" pitchFamily="34" charset="0"/>
            </a:rPr>
            <a:t>The effect of an increase and decrease of 1% in the assumed medical cost trend rates on the aggregate of the current service cost and interest cost components along with the DBO of PRMB should be disclosed.</a:t>
          </a:r>
          <a:endParaRPr lang="en-IN" sz="1800" i="0" dirty="0">
            <a:latin typeface="Gill Sans MT" panose="020B0502020104020203" pitchFamily="34" charset="0"/>
          </a:endParaRPr>
        </a:p>
      </dgm:t>
    </dgm:pt>
    <dgm:pt modelId="{A0193144-8769-4C0C-9C01-0FB4D933662D}" type="parTrans" cxnId="{B22EFE4D-5108-4D73-AFFF-18EB836789B8}">
      <dgm:prSet/>
      <dgm:spPr/>
      <dgm:t>
        <a:bodyPr/>
        <a:lstStyle/>
        <a:p>
          <a:endParaRPr lang="en-IN" sz="1200">
            <a:latin typeface="Gill Sans MT" panose="020B0502020104020203" pitchFamily="34" charset="0"/>
          </a:endParaRPr>
        </a:p>
      </dgm:t>
    </dgm:pt>
    <dgm:pt modelId="{9EC14AFC-B109-4978-A5D1-3BB269DE1946}" type="sibTrans" cxnId="{B22EFE4D-5108-4D73-AFFF-18EB836789B8}">
      <dgm:prSet/>
      <dgm:spPr/>
      <dgm:t>
        <a:bodyPr/>
        <a:lstStyle/>
        <a:p>
          <a:endParaRPr lang="en-IN" sz="1200">
            <a:latin typeface="Gill Sans MT" panose="020B0502020104020203" pitchFamily="34" charset="0"/>
          </a:endParaRPr>
        </a:p>
      </dgm:t>
    </dgm:pt>
    <dgm:pt modelId="{043FBBD9-67B3-49EA-8059-10BDFDECB462}">
      <dgm:prSet phldrT="[Text]" custT="1"/>
      <dgm:spPr>
        <a:solidFill>
          <a:srgbClr val="79C6FF"/>
        </a:solidFill>
      </dgm:spPr>
      <dgm:t>
        <a:bodyPr/>
        <a:lstStyle/>
        <a:p>
          <a:r>
            <a:rPr lang="en-IN" sz="1800" b="1" dirty="0">
              <a:latin typeface="Gill Sans MT" panose="020B0502020104020203" pitchFamily="34" charset="0"/>
            </a:rPr>
            <a:t>Ind AS 19</a:t>
          </a:r>
        </a:p>
        <a:p>
          <a:r>
            <a:rPr lang="en-IN" sz="1800" b="1" dirty="0">
              <a:latin typeface="Gill Sans MT" panose="020B0502020104020203" pitchFamily="34" charset="0"/>
            </a:rPr>
            <a:t>IAS 19 (revised 2011)</a:t>
          </a:r>
        </a:p>
      </dgm:t>
    </dgm:pt>
    <dgm:pt modelId="{8BD3B127-4F65-4B7D-B8C4-8B5030B6E81F}" type="parTrans" cxnId="{1C8C5530-745A-48B0-AD8A-076E9A5B83E5}">
      <dgm:prSet/>
      <dgm:spPr/>
      <dgm:t>
        <a:bodyPr/>
        <a:lstStyle/>
        <a:p>
          <a:endParaRPr lang="en-IN" sz="1200">
            <a:latin typeface="Gill Sans MT" panose="020B0502020104020203" pitchFamily="34" charset="0"/>
          </a:endParaRPr>
        </a:p>
      </dgm:t>
    </dgm:pt>
    <dgm:pt modelId="{F88168FB-C5A7-4372-9671-9C0ED832526F}" type="sibTrans" cxnId="{1C8C5530-745A-48B0-AD8A-076E9A5B83E5}">
      <dgm:prSet/>
      <dgm:spPr/>
      <dgm:t>
        <a:bodyPr/>
        <a:lstStyle/>
        <a:p>
          <a:endParaRPr lang="en-IN" sz="1200">
            <a:latin typeface="Gill Sans MT" panose="020B0502020104020203" pitchFamily="34" charset="0"/>
          </a:endParaRPr>
        </a:p>
      </dgm:t>
    </dgm:pt>
    <dgm:pt modelId="{FA17CA35-06F8-472A-B001-FC1F18F6DBA9}">
      <dgm:prSet phldrT="[Text]" custT="1"/>
      <dgm:spPr>
        <a:solidFill>
          <a:srgbClr val="0070C0"/>
        </a:solidFill>
      </dgm:spPr>
      <dgm:t>
        <a:bodyPr/>
        <a:lstStyle/>
        <a:p>
          <a:r>
            <a:rPr lang="en-US" sz="1800" b="1" dirty="0">
              <a:latin typeface="Gill Sans MT" panose="020B0502020104020203" pitchFamily="34" charset="0"/>
            </a:rPr>
            <a:t>Para 145</a:t>
          </a:r>
        </a:p>
        <a:p>
          <a:r>
            <a:rPr lang="en-US" sz="1600" dirty="0">
              <a:latin typeface="Gill Sans MT" panose="020B0502020104020203" pitchFamily="34" charset="0"/>
            </a:rPr>
            <a:t>An entity needs to disclose “a sensitivity analysis for each significant actuarial assumption as of the end of the reporting period, showing how the defined benefit obligation would have been affected by changes in the relevant actuarial assumption that were reasonably </a:t>
          </a:r>
          <a:r>
            <a:rPr lang="en-IN" sz="1600" dirty="0">
              <a:latin typeface="Gill Sans MT" panose="020B0502020104020203" pitchFamily="34" charset="0"/>
            </a:rPr>
            <a:t>possible at that date.”</a:t>
          </a:r>
        </a:p>
      </dgm:t>
    </dgm:pt>
    <dgm:pt modelId="{CF757EF6-FBDD-44D4-ACAC-50BDA3ECF29F}" type="parTrans" cxnId="{1E03D51D-E03B-4DEA-B538-C8670AC3059E}">
      <dgm:prSet/>
      <dgm:spPr/>
      <dgm:t>
        <a:bodyPr/>
        <a:lstStyle/>
        <a:p>
          <a:endParaRPr lang="en-IN" sz="1200">
            <a:latin typeface="Gill Sans MT" panose="020B0502020104020203" pitchFamily="34" charset="0"/>
          </a:endParaRPr>
        </a:p>
      </dgm:t>
    </dgm:pt>
    <dgm:pt modelId="{4E20DB04-FA0A-4A7B-98B6-D3FA8EE744AB}" type="sibTrans" cxnId="{1E03D51D-E03B-4DEA-B538-C8670AC3059E}">
      <dgm:prSet/>
      <dgm:spPr/>
      <dgm:t>
        <a:bodyPr/>
        <a:lstStyle/>
        <a:p>
          <a:endParaRPr lang="en-IN" sz="1200">
            <a:latin typeface="Gill Sans MT" panose="020B0502020104020203" pitchFamily="34" charset="0"/>
          </a:endParaRPr>
        </a:p>
      </dgm:t>
    </dgm:pt>
    <dgm:pt modelId="{DEB615A3-AE04-499D-BFB7-7FA3A5C4E3CC}">
      <dgm:prSet phldrT="[Text]" custT="1"/>
      <dgm:spPr>
        <a:solidFill>
          <a:srgbClr val="79C6FF"/>
        </a:solidFill>
      </dgm:spPr>
      <dgm:t>
        <a:bodyPr/>
        <a:lstStyle/>
        <a:p>
          <a:r>
            <a:rPr lang="en-IN" sz="1800" b="1" dirty="0">
              <a:latin typeface="Gill Sans MT" panose="020B0502020104020203" pitchFamily="34" charset="0"/>
            </a:rPr>
            <a:t>USGAAP ASC 715</a:t>
          </a:r>
        </a:p>
      </dgm:t>
    </dgm:pt>
    <dgm:pt modelId="{6DD2DB2A-95B9-4794-8F07-C6889FFFD3CF}" type="parTrans" cxnId="{B28E2E31-1316-4ED7-836C-5BCBC56B95A6}">
      <dgm:prSet/>
      <dgm:spPr/>
      <dgm:t>
        <a:bodyPr/>
        <a:lstStyle/>
        <a:p>
          <a:endParaRPr lang="en-IN" sz="1200">
            <a:latin typeface="Gill Sans MT" panose="020B0502020104020203" pitchFamily="34" charset="0"/>
          </a:endParaRPr>
        </a:p>
      </dgm:t>
    </dgm:pt>
    <dgm:pt modelId="{6831675F-283E-4E62-AA31-7D57C9E23DA0}" type="sibTrans" cxnId="{B28E2E31-1316-4ED7-836C-5BCBC56B95A6}">
      <dgm:prSet/>
      <dgm:spPr/>
      <dgm:t>
        <a:bodyPr/>
        <a:lstStyle/>
        <a:p>
          <a:endParaRPr lang="en-IN" sz="1200">
            <a:latin typeface="Gill Sans MT" panose="020B0502020104020203" pitchFamily="34" charset="0"/>
          </a:endParaRPr>
        </a:p>
      </dgm:t>
    </dgm:pt>
    <dgm:pt modelId="{01598BDF-FC3C-4366-B4B6-4F5A7F4A8D2E}">
      <dgm:prSet phldrT="[Text]" custT="1"/>
      <dgm:spPr>
        <a:solidFill>
          <a:srgbClr val="0070C0"/>
        </a:solidFill>
      </dgm:spPr>
      <dgm:t>
        <a:bodyPr/>
        <a:lstStyle/>
        <a:p>
          <a:r>
            <a:rPr lang="en-US" sz="1800" b="1" dirty="0">
              <a:latin typeface="Gill Sans MT" panose="020B0502020104020203" pitchFamily="34" charset="0"/>
            </a:rPr>
            <a:t>Para 50-1-m</a:t>
          </a:r>
        </a:p>
        <a:p>
          <a:r>
            <a:rPr lang="en-US" sz="1600" dirty="0">
              <a:latin typeface="Gill Sans MT" panose="020B0502020104020203" pitchFamily="34" charset="0"/>
            </a:rPr>
            <a:t>The effect of a 1% increase and decrease in the assumed health care trend rate on the aggregate of service cost and interest cost components along with the PBO of PRMB should be disclosed.</a:t>
          </a:r>
          <a:endParaRPr lang="en-IN" sz="1600" dirty="0">
            <a:latin typeface="Gill Sans MT" panose="020B0502020104020203" pitchFamily="34" charset="0"/>
          </a:endParaRPr>
        </a:p>
      </dgm:t>
    </dgm:pt>
    <dgm:pt modelId="{1862C904-E904-48F8-B628-B14CA30E1718}" type="parTrans" cxnId="{E8CA97C8-0F29-4709-892B-67FF3A656E25}">
      <dgm:prSet/>
      <dgm:spPr/>
      <dgm:t>
        <a:bodyPr/>
        <a:lstStyle/>
        <a:p>
          <a:endParaRPr lang="en-IN" sz="1200">
            <a:latin typeface="Gill Sans MT" panose="020B0502020104020203" pitchFamily="34" charset="0"/>
          </a:endParaRPr>
        </a:p>
      </dgm:t>
    </dgm:pt>
    <dgm:pt modelId="{885FA3F6-66F2-4A21-8334-E591ECC40F49}" type="sibTrans" cxnId="{E8CA97C8-0F29-4709-892B-67FF3A656E25}">
      <dgm:prSet/>
      <dgm:spPr/>
      <dgm:t>
        <a:bodyPr/>
        <a:lstStyle/>
        <a:p>
          <a:endParaRPr lang="en-IN" sz="1200">
            <a:latin typeface="Gill Sans MT" panose="020B0502020104020203" pitchFamily="34" charset="0"/>
          </a:endParaRPr>
        </a:p>
      </dgm:t>
    </dgm:pt>
    <dgm:pt modelId="{C709AAAF-E06E-458D-9A0D-9280027B991A}">
      <dgm:prSet phldrT="[Text]" custT="1"/>
      <dgm:spPr>
        <a:solidFill>
          <a:srgbClr val="0070C0"/>
        </a:solidFill>
      </dgm:spPr>
      <dgm:t>
        <a:bodyPr/>
        <a:lstStyle/>
        <a:p>
          <a:pPr>
            <a:buClrTx/>
            <a:buSzTx/>
            <a:buFont typeface="Arial" pitchFamily="34" charset="0"/>
            <a:buNone/>
          </a:pPr>
          <a:r>
            <a:rPr lang="en-GB" sz="1800" b="1" dirty="0">
              <a:latin typeface="Gill Sans MT" panose="020B0502020104020203" pitchFamily="34" charset="0"/>
              <a:cs typeface="Calibri" panose="020F0502020204030204" pitchFamily="34" charset="0"/>
            </a:rPr>
            <a:t>Para 8.6.3</a:t>
          </a:r>
        </a:p>
        <a:p>
          <a:pPr>
            <a:buClrTx/>
            <a:buSzTx/>
            <a:buFont typeface="Arial" pitchFamily="34" charset="0"/>
            <a:buNone/>
          </a:pPr>
          <a:r>
            <a:rPr lang="en-US" sz="1600" b="0" i="0" dirty="0">
              <a:latin typeface="Gill Sans MT" panose="020B0502020104020203" pitchFamily="34" charset="0"/>
              <a:cs typeface="Calibri" panose="020F0502020204030204" pitchFamily="34" charset="0"/>
            </a:rPr>
            <a:t>When describing the method and assumptions used, the report should highlight the factors that the results will be most sensitive to, and where appropriate, also indicate the quantum of this sensitivity through scenarios</a:t>
          </a:r>
          <a:endParaRPr lang="en-IN" sz="1800" i="0" dirty="0">
            <a:latin typeface="Gill Sans MT" panose="020B0502020104020203" pitchFamily="34" charset="0"/>
          </a:endParaRPr>
        </a:p>
      </dgm:t>
    </dgm:pt>
    <dgm:pt modelId="{A1FE5D4F-14B2-4E23-B03C-7C4DC91803CB}" type="parTrans" cxnId="{1F0E4AB7-3F84-4599-98BA-0262A56FB0D2}">
      <dgm:prSet/>
      <dgm:spPr/>
      <dgm:t>
        <a:bodyPr/>
        <a:lstStyle/>
        <a:p>
          <a:endParaRPr lang="en-IN" sz="1200">
            <a:latin typeface="Gill Sans MT" panose="020B0502020104020203" pitchFamily="34" charset="0"/>
          </a:endParaRPr>
        </a:p>
      </dgm:t>
    </dgm:pt>
    <dgm:pt modelId="{793D822D-9A0D-49BF-B38F-61E9AF544C23}" type="sibTrans" cxnId="{1F0E4AB7-3F84-4599-98BA-0262A56FB0D2}">
      <dgm:prSet/>
      <dgm:spPr/>
      <dgm:t>
        <a:bodyPr/>
        <a:lstStyle/>
        <a:p>
          <a:endParaRPr lang="en-IN" sz="1200">
            <a:latin typeface="Gill Sans MT" panose="020B0502020104020203" pitchFamily="34" charset="0"/>
          </a:endParaRPr>
        </a:p>
      </dgm:t>
    </dgm:pt>
    <dgm:pt modelId="{1B6C2F77-3477-49E2-9913-BA26BA31EE35}">
      <dgm:prSet phldrT="[Text]" custT="1"/>
      <dgm:spPr>
        <a:solidFill>
          <a:srgbClr val="79C6FF"/>
        </a:solidFill>
      </dgm:spPr>
      <dgm:t>
        <a:bodyPr/>
        <a:lstStyle/>
        <a:p>
          <a:r>
            <a:rPr lang="en-IN" sz="1800" b="1" dirty="0">
              <a:latin typeface="Gill Sans MT" panose="020B0502020104020203" pitchFamily="34" charset="0"/>
            </a:rPr>
            <a:t>APS 27</a:t>
          </a:r>
        </a:p>
      </dgm:t>
    </dgm:pt>
    <dgm:pt modelId="{EB88ED38-102B-411C-BA53-254E6E480877}" type="parTrans" cxnId="{D880A9D7-1C60-40AB-BE56-20C2FF914EAD}">
      <dgm:prSet/>
      <dgm:spPr/>
      <dgm:t>
        <a:bodyPr/>
        <a:lstStyle/>
        <a:p>
          <a:endParaRPr lang="en-IN" sz="1200">
            <a:latin typeface="Gill Sans MT" panose="020B0502020104020203" pitchFamily="34" charset="0"/>
          </a:endParaRPr>
        </a:p>
      </dgm:t>
    </dgm:pt>
    <dgm:pt modelId="{790AC634-5925-4C1D-B635-5305E6B8F896}" type="sibTrans" cxnId="{D880A9D7-1C60-40AB-BE56-20C2FF914EAD}">
      <dgm:prSet/>
      <dgm:spPr/>
      <dgm:t>
        <a:bodyPr/>
        <a:lstStyle/>
        <a:p>
          <a:endParaRPr lang="en-IN" sz="1200">
            <a:latin typeface="Gill Sans MT" panose="020B0502020104020203" pitchFamily="34" charset="0"/>
          </a:endParaRPr>
        </a:p>
      </dgm:t>
    </dgm:pt>
    <dgm:pt modelId="{8D3B6AA3-1D50-422C-9EE1-470DDAFA5BFB}" type="pres">
      <dgm:prSet presAssocID="{3EE18E91-391C-469B-96AB-D2AA5DE3F213}" presName="theList" presStyleCnt="0">
        <dgm:presLayoutVars>
          <dgm:dir/>
          <dgm:animLvl val="lvl"/>
          <dgm:resizeHandles val="exact"/>
        </dgm:presLayoutVars>
      </dgm:prSet>
      <dgm:spPr/>
      <dgm:t>
        <a:bodyPr/>
        <a:lstStyle/>
        <a:p>
          <a:endParaRPr lang="en-IN"/>
        </a:p>
      </dgm:t>
    </dgm:pt>
    <dgm:pt modelId="{FB5B8261-8518-4EE2-BEDA-68270691B66E}" type="pres">
      <dgm:prSet presAssocID="{8FF0AC72-B3C6-406A-B912-CED067358CA3}" presName="compNode" presStyleCnt="0"/>
      <dgm:spPr/>
    </dgm:pt>
    <dgm:pt modelId="{F4A091A3-D816-4B19-83FD-C8FE2A176B83}" type="pres">
      <dgm:prSet presAssocID="{8FF0AC72-B3C6-406A-B912-CED067358CA3}" presName="aNode" presStyleLbl="bgShp" presStyleIdx="0" presStyleCnt="4"/>
      <dgm:spPr/>
      <dgm:t>
        <a:bodyPr/>
        <a:lstStyle/>
        <a:p>
          <a:endParaRPr lang="en-IN"/>
        </a:p>
      </dgm:t>
    </dgm:pt>
    <dgm:pt modelId="{D9B7A871-ACAA-43BF-B736-9F23FD26F5C7}" type="pres">
      <dgm:prSet presAssocID="{8FF0AC72-B3C6-406A-B912-CED067358CA3}" presName="textNode" presStyleLbl="bgShp" presStyleIdx="0" presStyleCnt="4"/>
      <dgm:spPr/>
      <dgm:t>
        <a:bodyPr/>
        <a:lstStyle/>
        <a:p>
          <a:endParaRPr lang="en-IN"/>
        </a:p>
      </dgm:t>
    </dgm:pt>
    <dgm:pt modelId="{209EDC64-218A-4222-BFA2-C3A9D39BDF6A}" type="pres">
      <dgm:prSet presAssocID="{8FF0AC72-B3C6-406A-B912-CED067358CA3}" presName="compChildNode" presStyleCnt="0"/>
      <dgm:spPr/>
    </dgm:pt>
    <dgm:pt modelId="{B4858585-CB24-41B2-84D9-28FB88FBB4F1}" type="pres">
      <dgm:prSet presAssocID="{8FF0AC72-B3C6-406A-B912-CED067358CA3}" presName="theInnerList" presStyleCnt="0"/>
      <dgm:spPr/>
    </dgm:pt>
    <dgm:pt modelId="{9F13F277-6846-430C-980F-E5A2F6FC5FFF}" type="pres">
      <dgm:prSet presAssocID="{9FB4E642-1311-4C05-872F-6A9F02691369}" presName="childNode" presStyleLbl="node1" presStyleIdx="0" presStyleCnt="4" custScaleX="111261" custScaleY="116700">
        <dgm:presLayoutVars>
          <dgm:bulletEnabled val="1"/>
        </dgm:presLayoutVars>
      </dgm:prSet>
      <dgm:spPr/>
      <dgm:t>
        <a:bodyPr/>
        <a:lstStyle/>
        <a:p>
          <a:endParaRPr lang="en-IN"/>
        </a:p>
      </dgm:t>
    </dgm:pt>
    <dgm:pt modelId="{7293E834-FD7D-46E4-9CC0-0E8AC49EC6FA}" type="pres">
      <dgm:prSet presAssocID="{8FF0AC72-B3C6-406A-B912-CED067358CA3}" presName="aSpace" presStyleCnt="0"/>
      <dgm:spPr/>
    </dgm:pt>
    <dgm:pt modelId="{B5E2CE0A-2CC9-4782-9671-E41946657EDE}" type="pres">
      <dgm:prSet presAssocID="{043FBBD9-67B3-49EA-8059-10BDFDECB462}" presName="compNode" presStyleCnt="0"/>
      <dgm:spPr/>
    </dgm:pt>
    <dgm:pt modelId="{CC6199D2-09FB-42EC-8A43-D96940C80442}" type="pres">
      <dgm:prSet presAssocID="{043FBBD9-67B3-49EA-8059-10BDFDECB462}" presName="aNode" presStyleLbl="bgShp" presStyleIdx="1" presStyleCnt="4"/>
      <dgm:spPr/>
      <dgm:t>
        <a:bodyPr/>
        <a:lstStyle/>
        <a:p>
          <a:endParaRPr lang="en-IN"/>
        </a:p>
      </dgm:t>
    </dgm:pt>
    <dgm:pt modelId="{86573B7A-A12D-4521-BDEB-281C7D1F8593}" type="pres">
      <dgm:prSet presAssocID="{043FBBD9-67B3-49EA-8059-10BDFDECB462}" presName="textNode" presStyleLbl="bgShp" presStyleIdx="1" presStyleCnt="4"/>
      <dgm:spPr/>
      <dgm:t>
        <a:bodyPr/>
        <a:lstStyle/>
        <a:p>
          <a:endParaRPr lang="en-IN"/>
        </a:p>
      </dgm:t>
    </dgm:pt>
    <dgm:pt modelId="{9D0C47E1-5965-40F2-9D42-8CC26BCF5719}" type="pres">
      <dgm:prSet presAssocID="{043FBBD9-67B3-49EA-8059-10BDFDECB462}" presName="compChildNode" presStyleCnt="0"/>
      <dgm:spPr/>
    </dgm:pt>
    <dgm:pt modelId="{A3F045B6-F03A-4C4D-BAA9-0A0D97152922}" type="pres">
      <dgm:prSet presAssocID="{043FBBD9-67B3-49EA-8059-10BDFDECB462}" presName="theInnerList" presStyleCnt="0"/>
      <dgm:spPr/>
    </dgm:pt>
    <dgm:pt modelId="{D4EAF32A-EB70-445B-BCCB-26410A6DC8ED}" type="pres">
      <dgm:prSet presAssocID="{FA17CA35-06F8-472A-B001-FC1F18F6DBA9}" presName="childNode" presStyleLbl="node1" presStyleIdx="1" presStyleCnt="4" custScaleX="111261" custScaleY="116700">
        <dgm:presLayoutVars>
          <dgm:bulletEnabled val="1"/>
        </dgm:presLayoutVars>
      </dgm:prSet>
      <dgm:spPr/>
      <dgm:t>
        <a:bodyPr/>
        <a:lstStyle/>
        <a:p>
          <a:endParaRPr lang="en-IN"/>
        </a:p>
      </dgm:t>
    </dgm:pt>
    <dgm:pt modelId="{B001A5F3-5D07-406F-B630-2DF64F93FC50}" type="pres">
      <dgm:prSet presAssocID="{043FBBD9-67B3-49EA-8059-10BDFDECB462}" presName="aSpace" presStyleCnt="0"/>
      <dgm:spPr/>
    </dgm:pt>
    <dgm:pt modelId="{55250FC1-B291-40E8-95C1-9FCFEBC230B8}" type="pres">
      <dgm:prSet presAssocID="{DEB615A3-AE04-499D-BFB7-7FA3A5C4E3CC}" presName="compNode" presStyleCnt="0"/>
      <dgm:spPr/>
    </dgm:pt>
    <dgm:pt modelId="{6212F3E1-1199-44D9-97C6-1FE8B0F50582}" type="pres">
      <dgm:prSet presAssocID="{DEB615A3-AE04-499D-BFB7-7FA3A5C4E3CC}" presName="aNode" presStyleLbl="bgShp" presStyleIdx="2" presStyleCnt="4"/>
      <dgm:spPr/>
      <dgm:t>
        <a:bodyPr/>
        <a:lstStyle/>
        <a:p>
          <a:endParaRPr lang="en-IN"/>
        </a:p>
      </dgm:t>
    </dgm:pt>
    <dgm:pt modelId="{ACD575BB-1EE1-4A77-A2EA-58B63D6EA627}" type="pres">
      <dgm:prSet presAssocID="{DEB615A3-AE04-499D-BFB7-7FA3A5C4E3CC}" presName="textNode" presStyleLbl="bgShp" presStyleIdx="2" presStyleCnt="4"/>
      <dgm:spPr/>
      <dgm:t>
        <a:bodyPr/>
        <a:lstStyle/>
        <a:p>
          <a:endParaRPr lang="en-IN"/>
        </a:p>
      </dgm:t>
    </dgm:pt>
    <dgm:pt modelId="{C6F35DA9-6BED-4BE4-9187-5EE8FAD3A4EE}" type="pres">
      <dgm:prSet presAssocID="{DEB615A3-AE04-499D-BFB7-7FA3A5C4E3CC}" presName="compChildNode" presStyleCnt="0"/>
      <dgm:spPr/>
    </dgm:pt>
    <dgm:pt modelId="{7C2F1F7C-0035-48FA-AA62-F947974D9BD6}" type="pres">
      <dgm:prSet presAssocID="{DEB615A3-AE04-499D-BFB7-7FA3A5C4E3CC}" presName="theInnerList" presStyleCnt="0"/>
      <dgm:spPr/>
    </dgm:pt>
    <dgm:pt modelId="{493531E8-998F-4880-8768-0291474D889A}" type="pres">
      <dgm:prSet presAssocID="{01598BDF-FC3C-4366-B4B6-4F5A7F4A8D2E}" presName="childNode" presStyleLbl="node1" presStyleIdx="2" presStyleCnt="4" custScaleX="111261" custScaleY="116700">
        <dgm:presLayoutVars>
          <dgm:bulletEnabled val="1"/>
        </dgm:presLayoutVars>
      </dgm:prSet>
      <dgm:spPr/>
      <dgm:t>
        <a:bodyPr/>
        <a:lstStyle/>
        <a:p>
          <a:endParaRPr lang="en-IN"/>
        </a:p>
      </dgm:t>
    </dgm:pt>
    <dgm:pt modelId="{7C454C5A-6EFF-4132-AFDE-2AC83FF9AFBB}" type="pres">
      <dgm:prSet presAssocID="{DEB615A3-AE04-499D-BFB7-7FA3A5C4E3CC}" presName="aSpace" presStyleCnt="0"/>
      <dgm:spPr/>
    </dgm:pt>
    <dgm:pt modelId="{73889387-A623-4A74-9C72-43441A0D7368}" type="pres">
      <dgm:prSet presAssocID="{1B6C2F77-3477-49E2-9913-BA26BA31EE35}" presName="compNode" presStyleCnt="0"/>
      <dgm:spPr/>
    </dgm:pt>
    <dgm:pt modelId="{90181ECA-6F9A-4EDB-84BB-3147F88D4B6D}" type="pres">
      <dgm:prSet presAssocID="{1B6C2F77-3477-49E2-9913-BA26BA31EE35}" presName="aNode" presStyleLbl="bgShp" presStyleIdx="3" presStyleCnt="4"/>
      <dgm:spPr/>
      <dgm:t>
        <a:bodyPr/>
        <a:lstStyle/>
        <a:p>
          <a:endParaRPr lang="en-IN"/>
        </a:p>
      </dgm:t>
    </dgm:pt>
    <dgm:pt modelId="{60871E6F-1788-4429-B3BE-6D55EADFE795}" type="pres">
      <dgm:prSet presAssocID="{1B6C2F77-3477-49E2-9913-BA26BA31EE35}" presName="textNode" presStyleLbl="bgShp" presStyleIdx="3" presStyleCnt="4"/>
      <dgm:spPr/>
      <dgm:t>
        <a:bodyPr/>
        <a:lstStyle/>
        <a:p>
          <a:endParaRPr lang="en-IN"/>
        </a:p>
      </dgm:t>
    </dgm:pt>
    <dgm:pt modelId="{7F810E49-FEE0-4D82-A2D9-CCDF24E1E832}" type="pres">
      <dgm:prSet presAssocID="{1B6C2F77-3477-49E2-9913-BA26BA31EE35}" presName="compChildNode" presStyleCnt="0"/>
      <dgm:spPr/>
    </dgm:pt>
    <dgm:pt modelId="{52E250FE-244A-453C-87DF-3617465ABF03}" type="pres">
      <dgm:prSet presAssocID="{1B6C2F77-3477-49E2-9913-BA26BA31EE35}" presName="theInnerList" presStyleCnt="0"/>
      <dgm:spPr/>
    </dgm:pt>
    <dgm:pt modelId="{BD80FB98-91B8-4CBD-A2D9-7CC93F3B4729}" type="pres">
      <dgm:prSet presAssocID="{C709AAAF-E06E-458D-9A0D-9280027B991A}" presName="childNode" presStyleLbl="node1" presStyleIdx="3" presStyleCnt="4" custScaleX="111261" custScaleY="116700">
        <dgm:presLayoutVars>
          <dgm:bulletEnabled val="1"/>
        </dgm:presLayoutVars>
      </dgm:prSet>
      <dgm:spPr/>
      <dgm:t>
        <a:bodyPr/>
        <a:lstStyle/>
        <a:p>
          <a:endParaRPr lang="en-IN"/>
        </a:p>
      </dgm:t>
    </dgm:pt>
  </dgm:ptLst>
  <dgm:cxnLst>
    <dgm:cxn modelId="{1E03D51D-E03B-4DEA-B538-C8670AC3059E}" srcId="{043FBBD9-67B3-49EA-8059-10BDFDECB462}" destId="{FA17CA35-06F8-472A-B001-FC1F18F6DBA9}" srcOrd="0" destOrd="0" parTransId="{CF757EF6-FBDD-44D4-ACAC-50BDA3ECF29F}" sibTransId="{4E20DB04-FA0A-4A7B-98B6-D3FA8EE744AB}"/>
    <dgm:cxn modelId="{7941DED8-7577-4CC7-8138-70C1B3B773B4}" type="presOf" srcId="{8FF0AC72-B3C6-406A-B912-CED067358CA3}" destId="{F4A091A3-D816-4B19-83FD-C8FE2A176B83}" srcOrd="0" destOrd="0" presId="urn:microsoft.com/office/officeart/2005/8/layout/lProcess2"/>
    <dgm:cxn modelId="{B2640685-18DE-4D4D-BCAC-17285B064C04}" type="presOf" srcId="{1B6C2F77-3477-49E2-9913-BA26BA31EE35}" destId="{90181ECA-6F9A-4EDB-84BB-3147F88D4B6D}" srcOrd="0" destOrd="0" presId="urn:microsoft.com/office/officeart/2005/8/layout/lProcess2"/>
    <dgm:cxn modelId="{6879D1B7-BA56-4382-8745-0333BFA1019D}" type="presOf" srcId="{8FF0AC72-B3C6-406A-B912-CED067358CA3}" destId="{D9B7A871-ACAA-43BF-B736-9F23FD26F5C7}" srcOrd="1" destOrd="0" presId="urn:microsoft.com/office/officeart/2005/8/layout/lProcess2"/>
    <dgm:cxn modelId="{D880A9D7-1C60-40AB-BE56-20C2FF914EAD}" srcId="{3EE18E91-391C-469B-96AB-D2AA5DE3F213}" destId="{1B6C2F77-3477-49E2-9913-BA26BA31EE35}" srcOrd="3" destOrd="0" parTransId="{EB88ED38-102B-411C-BA53-254E6E480877}" sibTransId="{790AC634-5925-4C1D-B635-5305E6B8F896}"/>
    <dgm:cxn modelId="{B22EFE4D-5108-4D73-AFFF-18EB836789B8}" srcId="{8FF0AC72-B3C6-406A-B912-CED067358CA3}" destId="{9FB4E642-1311-4C05-872F-6A9F02691369}" srcOrd="0" destOrd="0" parTransId="{A0193144-8769-4C0C-9C01-0FB4D933662D}" sibTransId="{9EC14AFC-B109-4978-A5D1-3BB269DE1946}"/>
    <dgm:cxn modelId="{19A97ACA-3ACC-4DFB-81F3-CAA901B617D9}" type="presOf" srcId="{FA17CA35-06F8-472A-B001-FC1F18F6DBA9}" destId="{D4EAF32A-EB70-445B-BCCB-26410A6DC8ED}" srcOrd="0" destOrd="0" presId="urn:microsoft.com/office/officeart/2005/8/layout/lProcess2"/>
    <dgm:cxn modelId="{1F0E4AB7-3F84-4599-98BA-0262A56FB0D2}" srcId="{1B6C2F77-3477-49E2-9913-BA26BA31EE35}" destId="{C709AAAF-E06E-458D-9A0D-9280027B991A}" srcOrd="0" destOrd="0" parTransId="{A1FE5D4F-14B2-4E23-B03C-7C4DC91803CB}" sibTransId="{793D822D-9A0D-49BF-B38F-61E9AF544C23}"/>
    <dgm:cxn modelId="{E8CA97C8-0F29-4709-892B-67FF3A656E25}" srcId="{DEB615A3-AE04-499D-BFB7-7FA3A5C4E3CC}" destId="{01598BDF-FC3C-4366-B4B6-4F5A7F4A8D2E}" srcOrd="0" destOrd="0" parTransId="{1862C904-E904-48F8-B628-B14CA30E1718}" sibTransId="{885FA3F6-66F2-4A21-8334-E591ECC40F49}"/>
    <dgm:cxn modelId="{03D659D1-6CB2-4035-8E62-766721CC0F73}" type="presOf" srcId="{3EE18E91-391C-469B-96AB-D2AA5DE3F213}" destId="{8D3B6AA3-1D50-422C-9EE1-470DDAFA5BFB}" srcOrd="0" destOrd="0" presId="urn:microsoft.com/office/officeart/2005/8/layout/lProcess2"/>
    <dgm:cxn modelId="{0398EC2E-CDC1-4AA7-8F9E-D243723F9436}" type="presOf" srcId="{DEB615A3-AE04-499D-BFB7-7FA3A5C4E3CC}" destId="{6212F3E1-1199-44D9-97C6-1FE8B0F50582}" srcOrd="0" destOrd="0" presId="urn:microsoft.com/office/officeart/2005/8/layout/lProcess2"/>
    <dgm:cxn modelId="{A2BA317A-1DEE-4A93-A45A-1978C56A050B}" type="presOf" srcId="{043FBBD9-67B3-49EA-8059-10BDFDECB462}" destId="{CC6199D2-09FB-42EC-8A43-D96940C80442}" srcOrd="0" destOrd="0" presId="urn:microsoft.com/office/officeart/2005/8/layout/lProcess2"/>
    <dgm:cxn modelId="{9D5E4FFD-5BAE-46D8-9D29-4CEED0ED90FE}" type="presOf" srcId="{9FB4E642-1311-4C05-872F-6A9F02691369}" destId="{9F13F277-6846-430C-980F-E5A2F6FC5FFF}" srcOrd="0" destOrd="0" presId="urn:microsoft.com/office/officeart/2005/8/layout/lProcess2"/>
    <dgm:cxn modelId="{12C1C571-8F44-462F-86F3-56E0B0765632}" srcId="{3EE18E91-391C-469B-96AB-D2AA5DE3F213}" destId="{8FF0AC72-B3C6-406A-B912-CED067358CA3}" srcOrd="0" destOrd="0" parTransId="{102FE417-EE40-4E9F-B1FD-27F6CFBB4416}" sibTransId="{14A958A6-A847-4AE3-A71B-AC43852BF54F}"/>
    <dgm:cxn modelId="{420F6121-E512-4377-8D7C-C3E1265E275A}" type="presOf" srcId="{01598BDF-FC3C-4366-B4B6-4F5A7F4A8D2E}" destId="{493531E8-998F-4880-8768-0291474D889A}" srcOrd="0" destOrd="0" presId="urn:microsoft.com/office/officeart/2005/8/layout/lProcess2"/>
    <dgm:cxn modelId="{FCDC38C1-682C-4B2C-8D1D-FD379746F2BF}" type="presOf" srcId="{DEB615A3-AE04-499D-BFB7-7FA3A5C4E3CC}" destId="{ACD575BB-1EE1-4A77-A2EA-58B63D6EA627}" srcOrd="1" destOrd="0" presId="urn:microsoft.com/office/officeart/2005/8/layout/lProcess2"/>
    <dgm:cxn modelId="{50527DE9-8AD3-421A-AF7F-49D7122A7D0D}" type="presOf" srcId="{1B6C2F77-3477-49E2-9913-BA26BA31EE35}" destId="{60871E6F-1788-4429-B3BE-6D55EADFE795}" srcOrd="1" destOrd="0" presId="urn:microsoft.com/office/officeart/2005/8/layout/lProcess2"/>
    <dgm:cxn modelId="{074B0541-5586-4364-93DC-53CEB4C03EB2}" type="presOf" srcId="{C709AAAF-E06E-458D-9A0D-9280027B991A}" destId="{BD80FB98-91B8-4CBD-A2D9-7CC93F3B4729}" srcOrd="0" destOrd="0" presId="urn:microsoft.com/office/officeart/2005/8/layout/lProcess2"/>
    <dgm:cxn modelId="{1C8C5530-745A-48B0-AD8A-076E9A5B83E5}" srcId="{3EE18E91-391C-469B-96AB-D2AA5DE3F213}" destId="{043FBBD9-67B3-49EA-8059-10BDFDECB462}" srcOrd="1" destOrd="0" parTransId="{8BD3B127-4F65-4B7D-B8C4-8B5030B6E81F}" sibTransId="{F88168FB-C5A7-4372-9671-9C0ED832526F}"/>
    <dgm:cxn modelId="{B28E2E31-1316-4ED7-836C-5BCBC56B95A6}" srcId="{3EE18E91-391C-469B-96AB-D2AA5DE3F213}" destId="{DEB615A3-AE04-499D-BFB7-7FA3A5C4E3CC}" srcOrd="2" destOrd="0" parTransId="{6DD2DB2A-95B9-4794-8F07-C6889FFFD3CF}" sibTransId="{6831675F-283E-4E62-AA31-7D57C9E23DA0}"/>
    <dgm:cxn modelId="{CD71E284-43BA-4702-8A76-37D2EEDB4B80}" type="presOf" srcId="{043FBBD9-67B3-49EA-8059-10BDFDECB462}" destId="{86573B7A-A12D-4521-BDEB-281C7D1F8593}" srcOrd="1" destOrd="0" presId="urn:microsoft.com/office/officeart/2005/8/layout/lProcess2"/>
    <dgm:cxn modelId="{CF336095-8B77-4CFD-830F-8F8C96E14BF6}" type="presParOf" srcId="{8D3B6AA3-1D50-422C-9EE1-470DDAFA5BFB}" destId="{FB5B8261-8518-4EE2-BEDA-68270691B66E}" srcOrd="0" destOrd="0" presId="urn:microsoft.com/office/officeart/2005/8/layout/lProcess2"/>
    <dgm:cxn modelId="{EF624197-7333-4ED0-8344-E74232938109}" type="presParOf" srcId="{FB5B8261-8518-4EE2-BEDA-68270691B66E}" destId="{F4A091A3-D816-4B19-83FD-C8FE2A176B83}" srcOrd="0" destOrd="0" presId="urn:microsoft.com/office/officeart/2005/8/layout/lProcess2"/>
    <dgm:cxn modelId="{CC7F8D51-B050-4183-AD17-9414F6D7C440}" type="presParOf" srcId="{FB5B8261-8518-4EE2-BEDA-68270691B66E}" destId="{D9B7A871-ACAA-43BF-B736-9F23FD26F5C7}" srcOrd="1" destOrd="0" presId="urn:microsoft.com/office/officeart/2005/8/layout/lProcess2"/>
    <dgm:cxn modelId="{8B49A8A1-7C3B-4F14-8A83-776A28E51501}" type="presParOf" srcId="{FB5B8261-8518-4EE2-BEDA-68270691B66E}" destId="{209EDC64-218A-4222-BFA2-C3A9D39BDF6A}" srcOrd="2" destOrd="0" presId="urn:microsoft.com/office/officeart/2005/8/layout/lProcess2"/>
    <dgm:cxn modelId="{8FDF431E-4D1D-4DC9-AE47-928CE7822B42}" type="presParOf" srcId="{209EDC64-218A-4222-BFA2-C3A9D39BDF6A}" destId="{B4858585-CB24-41B2-84D9-28FB88FBB4F1}" srcOrd="0" destOrd="0" presId="urn:microsoft.com/office/officeart/2005/8/layout/lProcess2"/>
    <dgm:cxn modelId="{80065CA2-A3A6-49AC-8F5F-F0731708A296}" type="presParOf" srcId="{B4858585-CB24-41B2-84D9-28FB88FBB4F1}" destId="{9F13F277-6846-430C-980F-E5A2F6FC5FFF}" srcOrd="0" destOrd="0" presId="urn:microsoft.com/office/officeart/2005/8/layout/lProcess2"/>
    <dgm:cxn modelId="{F6DB24DF-FFDD-4287-9EA5-DB4BDFD6A5D2}" type="presParOf" srcId="{8D3B6AA3-1D50-422C-9EE1-470DDAFA5BFB}" destId="{7293E834-FD7D-46E4-9CC0-0E8AC49EC6FA}" srcOrd="1" destOrd="0" presId="urn:microsoft.com/office/officeart/2005/8/layout/lProcess2"/>
    <dgm:cxn modelId="{5F4F156B-F0B5-4569-A91A-283ACD2CB5DB}" type="presParOf" srcId="{8D3B6AA3-1D50-422C-9EE1-470DDAFA5BFB}" destId="{B5E2CE0A-2CC9-4782-9671-E41946657EDE}" srcOrd="2" destOrd="0" presId="urn:microsoft.com/office/officeart/2005/8/layout/lProcess2"/>
    <dgm:cxn modelId="{BBA973C1-26C1-42DD-85E6-EC70CB811F66}" type="presParOf" srcId="{B5E2CE0A-2CC9-4782-9671-E41946657EDE}" destId="{CC6199D2-09FB-42EC-8A43-D96940C80442}" srcOrd="0" destOrd="0" presId="urn:microsoft.com/office/officeart/2005/8/layout/lProcess2"/>
    <dgm:cxn modelId="{DDEBFF0E-07A6-4688-B29F-B44C0E70E9C5}" type="presParOf" srcId="{B5E2CE0A-2CC9-4782-9671-E41946657EDE}" destId="{86573B7A-A12D-4521-BDEB-281C7D1F8593}" srcOrd="1" destOrd="0" presId="urn:microsoft.com/office/officeart/2005/8/layout/lProcess2"/>
    <dgm:cxn modelId="{952A0B17-37C2-4E2A-B872-167103CD48DA}" type="presParOf" srcId="{B5E2CE0A-2CC9-4782-9671-E41946657EDE}" destId="{9D0C47E1-5965-40F2-9D42-8CC26BCF5719}" srcOrd="2" destOrd="0" presId="urn:microsoft.com/office/officeart/2005/8/layout/lProcess2"/>
    <dgm:cxn modelId="{860A8FDF-852F-4819-9771-32FDC9ABC9DA}" type="presParOf" srcId="{9D0C47E1-5965-40F2-9D42-8CC26BCF5719}" destId="{A3F045B6-F03A-4C4D-BAA9-0A0D97152922}" srcOrd="0" destOrd="0" presId="urn:microsoft.com/office/officeart/2005/8/layout/lProcess2"/>
    <dgm:cxn modelId="{91C81EF4-55DF-4B13-9EF7-3DAC487EDCD2}" type="presParOf" srcId="{A3F045B6-F03A-4C4D-BAA9-0A0D97152922}" destId="{D4EAF32A-EB70-445B-BCCB-26410A6DC8ED}" srcOrd="0" destOrd="0" presId="urn:microsoft.com/office/officeart/2005/8/layout/lProcess2"/>
    <dgm:cxn modelId="{A84AADF5-0EFE-48E5-AA3E-249513755A28}" type="presParOf" srcId="{8D3B6AA3-1D50-422C-9EE1-470DDAFA5BFB}" destId="{B001A5F3-5D07-406F-B630-2DF64F93FC50}" srcOrd="3" destOrd="0" presId="urn:microsoft.com/office/officeart/2005/8/layout/lProcess2"/>
    <dgm:cxn modelId="{F3D8D040-22D6-42F8-8913-5B23DA72C3C1}" type="presParOf" srcId="{8D3B6AA3-1D50-422C-9EE1-470DDAFA5BFB}" destId="{55250FC1-B291-40E8-95C1-9FCFEBC230B8}" srcOrd="4" destOrd="0" presId="urn:microsoft.com/office/officeart/2005/8/layout/lProcess2"/>
    <dgm:cxn modelId="{0E909DDA-64E7-4164-8329-C497A2A2C943}" type="presParOf" srcId="{55250FC1-B291-40E8-95C1-9FCFEBC230B8}" destId="{6212F3E1-1199-44D9-97C6-1FE8B0F50582}" srcOrd="0" destOrd="0" presId="urn:microsoft.com/office/officeart/2005/8/layout/lProcess2"/>
    <dgm:cxn modelId="{3235FF16-9853-4D0C-B336-73F3607C6360}" type="presParOf" srcId="{55250FC1-B291-40E8-95C1-9FCFEBC230B8}" destId="{ACD575BB-1EE1-4A77-A2EA-58B63D6EA627}" srcOrd="1" destOrd="0" presId="urn:microsoft.com/office/officeart/2005/8/layout/lProcess2"/>
    <dgm:cxn modelId="{B31E1FC6-A7DF-40A5-9477-52E2FBF5C0DD}" type="presParOf" srcId="{55250FC1-B291-40E8-95C1-9FCFEBC230B8}" destId="{C6F35DA9-6BED-4BE4-9187-5EE8FAD3A4EE}" srcOrd="2" destOrd="0" presId="urn:microsoft.com/office/officeart/2005/8/layout/lProcess2"/>
    <dgm:cxn modelId="{F6C03E08-B2AE-4229-B0AF-53CD4A7E0F96}" type="presParOf" srcId="{C6F35DA9-6BED-4BE4-9187-5EE8FAD3A4EE}" destId="{7C2F1F7C-0035-48FA-AA62-F947974D9BD6}" srcOrd="0" destOrd="0" presId="urn:microsoft.com/office/officeart/2005/8/layout/lProcess2"/>
    <dgm:cxn modelId="{B7F8D32B-1C8A-4C1C-AD6E-3728660E1BE9}" type="presParOf" srcId="{7C2F1F7C-0035-48FA-AA62-F947974D9BD6}" destId="{493531E8-998F-4880-8768-0291474D889A}" srcOrd="0" destOrd="0" presId="urn:microsoft.com/office/officeart/2005/8/layout/lProcess2"/>
    <dgm:cxn modelId="{A370E02E-8697-457E-BA5C-DBC365CF07DF}" type="presParOf" srcId="{8D3B6AA3-1D50-422C-9EE1-470DDAFA5BFB}" destId="{7C454C5A-6EFF-4132-AFDE-2AC83FF9AFBB}" srcOrd="5" destOrd="0" presId="urn:microsoft.com/office/officeart/2005/8/layout/lProcess2"/>
    <dgm:cxn modelId="{34111B35-844C-4CA0-BBC9-4EFE315714F4}" type="presParOf" srcId="{8D3B6AA3-1D50-422C-9EE1-470DDAFA5BFB}" destId="{73889387-A623-4A74-9C72-43441A0D7368}" srcOrd="6" destOrd="0" presId="urn:microsoft.com/office/officeart/2005/8/layout/lProcess2"/>
    <dgm:cxn modelId="{0EF9C06C-E2AF-41DE-9EAC-D235BF3E795E}" type="presParOf" srcId="{73889387-A623-4A74-9C72-43441A0D7368}" destId="{90181ECA-6F9A-4EDB-84BB-3147F88D4B6D}" srcOrd="0" destOrd="0" presId="urn:microsoft.com/office/officeart/2005/8/layout/lProcess2"/>
    <dgm:cxn modelId="{501440E0-BD0E-4319-89F6-56984C63741D}" type="presParOf" srcId="{73889387-A623-4A74-9C72-43441A0D7368}" destId="{60871E6F-1788-4429-B3BE-6D55EADFE795}" srcOrd="1" destOrd="0" presId="urn:microsoft.com/office/officeart/2005/8/layout/lProcess2"/>
    <dgm:cxn modelId="{DA986E0E-EFB4-405C-A39C-73635EA85F02}" type="presParOf" srcId="{73889387-A623-4A74-9C72-43441A0D7368}" destId="{7F810E49-FEE0-4D82-A2D9-CCDF24E1E832}" srcOrd="2" destOrd="0" presId="urn:microsoft.com/office/officeart/2005/8/layout/lProcess2"/>
    <dgm:cxn modelId="{1CA43CCD-8B5C-4AEB-8E5E-E8C1DA808DEC}" type="presParOf" srcId="{7F810E49-FEE0-4D82-A2D9-CCDF24E1E832}" destId="{52E250FE-244A-453C-87DF-3617465ABF03}" srcOrd="0" destOrd="0" presId="urn:microsoft.com/office/officeart/2005/8/layout/lProcess2"/>
    <dgm:cxn modelId="{39ED1042-29E2-4C80-8187-363800678D78}" type="presParOf" srcId="{52E250FE-244A-453C-87DF-3617465ABF03}" destId="{BD80FB98-91B8-4CBD-A2D9-7CC93F3B4729}" srcOrd="0"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9139C-1CD1-455A-921F-1C378E925C3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IN"/>
        </a:p>
      </dgm:t>
    </dgm:pt>
    <dgm:pt modelId="{CDEC93CB-5A6A-42EF-8E8C-B924243C5097}">
      <dgm:prSet phldrT="[Text]" custT="1"/>
      <dgm:spPr>
        <a:solidFill>
          <a:srgbClr val="79C6FF"/>
        </a:solidFill>
        <a:ln>
          <a:solidFill>
            <a:srgbClr val="79C6FF"/>
          </a:solidFill>
        </a:ln>
      </dgm:spPr>
      <dgm:t>
        <a:bodyPr/>
        <a:lstStyle/>
        <a:p>
          <a:r>
            <a:rPr lang="en-IN" sz="3000" b="1" dirty="0">
              <a:ln>
                <a:solidFill>
                  <a:sysClr val="windowText" lastClr="000000"/>
                </a:solidFill>
              </a:ln>
              <a:solidFill>
                <a:schemeClr val="tx1"/>
              </a:solidFill>
              <a:latin typeface="Gill Sans MT" panose="020B0502020104020203" pitchFamily="34" charset="0"/>
            </a:rPr>
            <a:t>Financial</a:t>
          </a:r>
        </a:p>
      </dgm:t>
    </dgm:pt>
    <dgm:pt modelId="{FB6D3294-37BF-41D4-8A38-2592F9AC3AD4}" type="parTrans" cxnId="{20D92205-C41E-4A7D-A650-AEF666FD2DD0}">
      <dgm:prSet/>
      <dgm:spPr/>
      <dgm:t>
        <a:bodyPr/>
        <a:lstStyle/>
        <a:p>
          <a:endParaRPr lang="en-IN" sz="1050">
            <a:latin typeface="Gill Sans MT" panose="020B0502020104020203" pitchFamily="34" charset="0"/>
          </a:endParaRPr>
        </a:p>
      </dgm:t>
    </dgm:pt>
    <dgm:pt modelId="{DBE5DEEC-687D-433C-A4C0-F17A978F8498}" type="sibTrans" cxnId="{20D92205-C41E-4A7D-A650-AEF666FD2DD0}">
      <dgm:prSet/>
      <dgm:spPr/>
      <dgm:t>
        <a:bodyPr/>
        <a:lstStyle/>
        <a:p>
          <a:endParaRPr lang="en-IN" sz="1050">
            <a:latin typeface="Gill Sans MT" panose="020B0502020104020203" pitchFamily="34" charset="0"/>
          </a:endParaRPr>
        </a:p>
      </dgm:t>
    </dgm:pt>
    <dgm:pt modelId="{55B83DB3-76F0-40A6-A229-045221C8DF56}">
      <dgm:prSet phldrT="[Text]" custT="1"/>
      <dgm:spPr>
        <a:solidFill>
          <a:srgbClr val="0070C0"/>
        </a:solidFill>
        <a:ln>
          <a:solidFill>
            <a:srgbClr val="0070C0"/>
          </a:solidFill>
        </a:ln>
      </dgm:spPr>
      <dgm:t>
        <a:bodyPr/>
        <a:lstStyle/>
        <a:p>
          <a:r>
            <a:rPr lang="en-IN" sz="2000" dirty="0">
              <a:solidFill>
                <a:schemeClr val="bg1"/>
              </a:solidFill>
              <a:latin typeface="Gill Sans MT" panose="020B0502020104020203" pitchFamily="34" charset="0"/>
            </a:rPr>
            <a:t>Discount rate </a:t>
          </a:r>
        </a:p>
      </dgm:t>
    </dgm:pt>
    <dgm:pt modelId="{3CEB4F20-3D50-4833-9EE2-D6E1FC20C497}" type="parTrans" cxnId="{8D93F51A-C679-457F-9697-D7BB69793878}">
      <dgm:prSet/>
      <dgm:spPr/>
      <dgm:t>
        <a:bodyPr/>
        <a:lstStyle/>
        <a:p>
          <a:endParaRPr lang="en-IN" sz="1050">
            <a:latin typeface="Gill Sans MT" panose="020B0502020104020203" pitchFamily="34" charset="0"/>
          </a:endParaRPr>
        </a:p>
      </dgm:t>
    </dgm:pt>
    <dgm:pt modelId="{A2CF27FB-C9A5-4D63-B5E2-CD5F3BBC3FB7}" type="sibTrans" cxnId="{8D93F51A-C679-457F-9697-D7BB69793878}">
      <dgm:prSet/>
      <dgm:spPr/>
      <dgm:t>
        <a:bodyPr/>
        <a:lstStyle/>
        <a:p>
          <a:endParaRPr lang="en-IN" sz="1050">
            <a:latin typeface="Gill Sans MT" panose="020B0502020104020203" pitchFamily="34" charset="0"/>
          </a:endParaRPr>
        </a:p>
      </dgm:t>
    </dgm:pt>
    <dgm:pt modelId="{7371496A-776E-4FA0-A0FB-EA3954F20FBE}">
      <dgm:prSet phldrT="[Text]" custT="1"/>
      <dgm:spPr>
        <a:solidFill>
          <a:srgbClr val="79C6FF"/>
        </a:solidFill>
        <a:ln>
          <a:solidFill>
            <a:srgbClr val="79C6FF"/>
          </a:solidFill>
        </a:ln>
      </dgm:spPr>
      <dgm:t>
        <a:bodyPr/>
        <a:lstStyle/>
        <a:p>
          <a:r>
            <a:rPr lang="en-IN" sz="3000" b="1" dirty="0">
              <a:ln>
                <a:solidFill>
                  <a:sysClr val="windowText" lastClr="000000"/>
                </a:solidFill>
              </a:ln>
              <a:solidFill>
                <a:schemeClr val="tx1"/>
              </a:solidFill>
              <a:latin typeface="Gill Sans MT" panose="020B0502020104020203" pitchFamily="34" charset="0"/>
            </a:rPr>
            <a:t>Demographic</a:t>
          </a:r>
        </a:p>
      </dgm:t>
    </dgm:pt>
    <dgm:pt modelId="{D0927C17-0C42-4C51-8BDB-F9F0B15030D6}" type="parTrans" cxnId="{5AD34DF7-BD55-433D-AB3E-AEF78F7FA0BE}">
      <dgm:prSet/>
      <dgm:spPr/>
      <dgm:t>
        <a:bodyPr/>
        <a:lstStyle/>
        <a:p>
          <a:endParaRPr lang="en-IN" sz="1050">
            <a:latin typeface="Gill Sans MT" panose="020B0502020104020203" pitchFamily="34" charset="0"/>
          </a:endParaRPr>
        </a:p>
      </dgm:t>
    </dgm:pt>
    <dgm:pt modelId="{C3373F42-E377-4CB8-B6EF-12D2EF07C6E4}" type="sibTrans" cxnId="{5AD34DF7-BD55-433D-AB3E-AEF78F7FA0BE}">
      <dgm:prSet/>
      <dgm:spPr/>
      <dgm:t>
        <a:bodyPr/>
        <a:lstStyle/>
        <a:p>
          <a:endParaRPr lang="en-IN" sz="1050">
            <a:latin typeface="Gill Sans MT" panose="020B0502020104020203" pitchFamily="34" charset="0"/>
          </a:endParaRPr>
        </a:p>
      </dgm:t>
    </dgm:pt>
    <dgm:pt modelId="{9C9637AF-E575-4BEC-A80D-549EC2E1EC08}">
      <dgm:prSet phldrT="[Text]" custT="1"/>
      <dgm:spPr>
        <a:solidFill>
          <a:srgbClr val="0070C0"/>
        </a:solidFill>
        <a:ln>
          <a:solidFill>
            <a:srgbClr val="0070C0"/>
          </a:solidFill>
        </a:ln>
      </dgm:spPr>
      <dgm:t>
        <a:bodyPr/>
        <a:lstStyle/>
        <a:p>
          <a:r>
            <a:rPr lang="en-US" sz="2000" dirty="0">
              <a:solidFill>
                <a:schemeClr val="bg1"/>
              </a:solidFill>
              <a:latin typeface="Gill Sans MT" panose="020B0502020104020203" pitchFamily="34" charset="0"/>
            </a:rPr>
            <a:t>Mortality rate (Actives and Retirees)</a:t>
          </a:r>
          <a:endParaRPr lang="en-IN" sz="2000" dirty="0">
            <a:solidFill>
              <a:schemeClr val="bg1"/>
            </a:solidFill>
            <a:latin typeface="Gill Sans MT" panose="020B0502020104020203" pitchFamily="34" charset="0"/>
          </a:endParaRPr>
        </a:p>
      </dgm:t>
    </dgm:pt>
    <dgm:pt modelId="{A083DA3E-E83A-449E-AE87-8308ABE25C66}" type="parTrans" cxnId="{3503A65C-A5F4-4E79-B497-78583D9A852F}">
      <dgm:prSet/>
      <dgm:spPr/>
      <dgm:t>
        <a:bodyPr/>
        <a:lstStyle/>
        <a:p>
          <a:endParaRPr lang="en-IN" sz="1050">
            <a:latin typeface="Gill Sans MT" panose="020B0502020104020203" pitchFamily="34" charset="0"/>
          </a:endParaRPr>
        </a:p>
      </dgm:t>
    </dgm:pt>
    <dgm:pt modelId="{4DC47455-6AF0-4736-9741-EB4F9421C576}" type="sibTrans" cxnId="{3503A65C-A5F4-4E79-B497-78583D9A852F}">
      <dgm:prSet/>
      <dgm:spPr/>
      <dgm:t>
        <a:bodyPr/>
        <a:lstStyle/>
        <a:p>
          <a:endParaRPr lang="en-IN" sz="1050">
            <a:latin typeface="Gill Sans MT" panose="020B0502020104020203" pitchFamily="34" charset="0"/>
          </a:endParaRPr>
        </a:p>
      </dgm:t>
    </dgm:pt>
    <dgm:pt modelId="{C6D2EBF3-0EEC-4F08-9ED8-016CE37B50E3}">
      <dgm:prSet custT="1"/>
      <dgm:spPr>
        <a:solidFill>
          <a:srgbClr val="0070C0"/>
        </a:solidFill>
        <a:ln>
          <a:solidFill>
            <a:srgbClr val="0070C0"/>
          </a:solidFill>
        </a:ln>
      </dgm:spPr>
      <dgm:t>
        <a:bodyPr/>
        <a:lstStyle/>
        <a:p>
          <a:r>
            <a:rPr lang="en-IN" sz="2000" dirty="0">
              <a:solidFill>
                <a:schemeClr val="bg1"/>
              </a:solidFill>
              <a:latin typeface="Gill Sans MT" panose="020B0502020104020203" pitchFamily="34" charset="0"/>
            </a:rPr>
            <a:t>Salary escalation rate</a:t>
          </a:r>
        </a:p>
      </dgm:t>
    </dgm:pt>
    <dgm:pt modelId="{50FCD472-20FE-4CCA-A699-D5E65D3A629B}" type="parTrans" cxnId="{9AE7F012-A4B4-41A2-934A-55DEE5E932F0}">
      <dgm:prSet/>
      <dgm:spPr/>
      <dgm:t>
        <a:bodyPr/>
        <a:lstStyle/>
        <a:p>
          <a:endParaRPr lang="en-IN"/>
        </a:p>
      </dgm:t>
    </dgm:pt>
    <dgm:pt modelId="{3733FE06-A092-4C72-A8AF-E1D3BE51F3FE}" type="sibTrans" cxnId="{9AE7F012-A4B4-41A2-934A-55DEE5E932F0}">
      <dgm:prSet/>
      <dgm:spPr/>
      <dgm:t>
        <a:bodyPr/>
        <a:lstStyle/>
        <a:p>
          <a:endParaRPr lang="en-IN"/>
        </a:p>
      </dgm:t>
    </dgm:pt>
    <dgm:pt modelId="{2B3EC0A4-D394-4564-B84D-1F52C39432AC}">
      <dgm:prSet custT="1"/>
      <dgm:spPr>
        <a:solidFill>
          <a:srgbClr val="0070C0"/>
        </a:solidFill>
        <a:ln>
          <a:solidFill>
            <a:srgbClr val="0070C0"/>
          </a:solidFill>
        </a:ln>
      </dgm:spPr>
      <dgm:t>
        <a:bodyPr/>
        <a:lstStyle/>
        <a:p>
          <a:r>
            <a:rPr lang="en-IN" sz="2000" dirty="0">
              <a:solidFill>
                <a:schemeClr val="bg1"/>
              </a:solidFill>
              <a:latin typeface="Gill Sans MT" panose="020B0502020104020203" pitchFamily="34" charset="0"/>
            </a:rPr>
            <a:t>Expected rate of return</a:t>
          </a:r>
        </a:p>
      </dgm:t>
    </dgm:pt>
    <dgm:pt modelId="{BA867A5B-F65B-449F-A999-00F51F4F9647}" type="parTrans" cxnId="{398F6332-52C7-47A4-8D26-10072E87F831}">
      <dgm:prSet/>
      <dgm:spPr/>
      <dgm:t>
        <a:bodyPr/>
        <a:lstStyle/>
        <a:p>
          <a:endParaRPr lang="en-IN"/>
        </a:p>
      </dgm:t>
    </dgm:pt>
    <dgm:pt modelId="{8B89E077-7A74-4293-AC6F-CA536244CC99}" type="sibTrans" cxnId="{398F6332-52C7-47A4-8D26-10072E87F831}">
      <dgm:prSet/>
      <dgm:spPr/>
      <dgm:t>
        <a:bodyPr/>
        <a:lstStyle/>
        <a:p>
          <a:endParaRPr lang="en-IN"/>
        </a:p>
      </dgm:t>
    </dgm:pt>
    <dgm:pt modelId="{3A83B916-936D-464C-BAF2-2BA1862C1C23}">
      <dgm:prSet custT="1"/>
      <dgm:spPr>
        <a:solidFill>
          <a:srgbClr val="0070C0"/>
        </a:solidFill>
        <a:ln>
          <a:solidFill>
            <a:srgbClr val="0070C0"/>
          </a:solidFill>
        </a:ln>
      </dgm:spPr>
      <dgm:t>
        <a:bodyPr/>
        <a:lstStyle/>
        <a:p>
          <a:r>
            <a:rPr lang="en-IN" sz="2000" dirty="0">
              <a:solidFill>
                <a:schemeClr val="bg1"/>
              </a:solidFill>
              <a:latin typeface="Gill Sans MT" panose="020B0502020104020203" pitchFamily="34" charset="0"/>
            </a:rPr>
            <a:t>Pension inflation</a:t>
          </a:r>
        </a:p>
      </dgm:t>
    </dgm:pt>
    <dgm:pt modelId="{E9663B1A-6C55-47C2-A078-9A91986F5039}" type="parTrans" cxnId="{9FD6419F-A013-468E-B28D-7F00DA27BABB}">
      <dgm:prSet/>
      <dgm:spPr/>
      <dgm:t>
        <a:bodyPr/>
        <a:lstStyle/>
        <a:p>
          <a:endParaRPr lang="en-IN"/>
        </a:p>
      </dgm:t>
    </dgm:pt>
    <dgm:pt modelId="{5775E365-23C6-4444-AB45-3C43B80D63D9}" type="sibTrans" cxnId="{9FD6419F-A013-468E-B28D-7F00DA27BABB}">
      <dgm:prSet/>
      <dgm:spPr/>
      <dgm:t>
        <a:bodyPr/>
        <a:lstStyle/>
        <a:p>
          <a:endParaRPr lang="en-IN"/>
        </a:p>
      </dgm:t>
    </dgm:pt>
    <dgm:pt modelId="{8F45CC7E-42C9-4A72-AAEB-1AEF9E1D65C5}">
      <dgm:prSet custT="1"/>
      <dgm:spPr>
        <a:solidFill>
          <a:srgbClr val="0070C0"/>
        </a:solidFill>
        <a:ln>
          <a:solidFill>
            <a:srgbClr val="0070C0"/>
          </a:solidFill>
        </a:ln>
      </dgm:spPr>
      <dgm:t>
        <a:bodyPr/>
        <a:lstStyle/>
        <a:p>
          <a:r>
            <a:rPr lang="en-IN" sz="2000" dirty="0">
              <a:solidFill>
                <a:schemeClr val="bg1"/>
              </a:solidFill>
              <a:latin typeface="Gill Sans MT" panose="020B0502020104020203" pitchFamily="34" charset="0"/>
            </a:rPr>
            <a:t>Attrition rate</a:t>
          </a:r>
        </a:p>
      </dgm:t>
    </dgm:pt>
    <dgm:pt modelId="{42B0F250-E0A5-45D0-8274-F2A02AC40B5A}" type="parTrans" cxnId="{5280FF36-24E0-4285-8C45-D97F775D0326}">
      <dgm:prSet/>
      <dgm:spPr/>
      <dgm:t>
        <a:bodyPr/>
        <a:lstStyle/>
        <a:p>
          <a:endParaRPr lang="en-IN"/>
        </a:p>
      </dgm:t>
    </dgm:pt>
    <dgm:pt modelId="{F10DB5DD-2643-4ED2-BB29-59AA76130C6C}" type="sibTrans" cxnId="{5280FF36-24E0-4285-8C45-D97F775D0326}">
      <dgm:prSet/>
      <dgm:spPr/>
      <dgm:t>
        <a:bodyPr/>
        <a:lstStyle/>
        <a:p>
          <a:endParaRPr lang="en-IN"/>
        </a:p>
      </dgm:t>
    </dgm:pt>
    <dgm:pt modelId="{C510565A-3AD1-458A-968F-6B19C2B94899}">
      <dgm:prSet custT="1"/>
      <dgm:spPr>
        <a:solidFill>
          <a:srgbClr val="0070C0"/>
        </a:solidFill>
        <a:ln>
          <a:solidFill>
            <a:srgbClr val="0070C0"/>
          </a:solidFill>
        </a:ln>
      </dgm:spPr>
      <dgm:t>
        <a:bodyPr/>
        <a:lstStyle/>
        <a:p>
          <a:r>
            <a:rPr lang="en-IN" sz="2000" dirty="0">
              <a:solidFill>
                <a:schemeClr val="bg1"/>
              </a:solidFill>
              <a:latin typeface="Gill Sans MT" panose="020B0502020104020203" pitchFamily="34" charset="0"/>
            </a:rPr>
            <a:t>Disability rate</a:t>
          </a:r>
        </a:p>
      </dgm:t>
    </dgm:pt>
    <dgm:pt modelId="{2130FB97-7315-4B83-AACF-3B22B30B8A42}" type="parTrans" cxnId="{F41EB7F5-D5F0-4F41-B2BF-7493C3982C28}">
      <dgm:prSet/>
      <dgm:spPr/>
      <dgm:t>
        <a:bodyPr/>
        <a:lstStyle/>
        <a:p>
          <a:endParaRPr lang="en-IN"/>
        </a:p>
      </dgm:t>
    </dgm:pt>
    <dgm:pt modelId="{0415F641-4FBD-4ECB-8759-A978389BE1B0}" type="sibTrans" cxnId="{F41EB7F5-D5F0-4F41-B2BF-7493C3982C28}">
      <dgm:prSet/>
      <dgm:spPr/>
      <dgm:t>
        <a:bodyPr/>
        <a:lstStyle/>
        <a:p>
          <a:endParaRPr lang="en-IN"/>
        </a:p>
      </dgm:t>
    </dgm:pt>
    <dgm:pt modelId="{92E8AA87-A0C5-4D19-B5C1-CBED0D72B8A8}">
      <dgm:prSet custT="1"/>
      <dgm:spPr>
        <a:solidFill>
          <a:srgbClr val="0070C0"/>
        </a:solidFill>
        <a:ln>
          <a:solidFill>
            <a:srgbClr val="0070C0"/>
          </a:solidFill>
        </a:ln>
      </dgm:spPr>
      <dgm:t>
        <a:bodyPr/>
        <a:lstStyle/>
        <a:p>
          <a:r>
            <a:rPr lang="en-IN" sz="2000" dirty="0">
              <a:solidFill>
                <a:schemeClr val="bg1"/>
              </a:solidFill>
              <a:latin typeface="Gill Sans MT" panose="020B0502020104020203" pitchFamily="34" charset="0"/>
            </a:rPr>
            <a:t>Leave utilization</a:t>
          </a:r>
        </a:p>
      </dgm:t>
    </dgm:pt>
    <dgm:pt modelId="{9857BAAD-D6C1-4641-8A9A-8988ECB70F3D}" type="parTrans" cxnId="{EE60BB12-2832-4518-882C-25EC4E82E8F3}">
      <dgm:prSet/>
      <dgm:spPr/>
      <dgm:t>
        <a:bodyPr/>
        <a:lstStyle/>
        <a:p>
          <a:endParaRPr lang="en-IN"/>
        </a:p>
      </dgm:t>
    </dgm:pt>
    <dgm:pt modelId="{83E8343E-170A-42E9-82ED-466A4C553915}" type="sibTrans" cxnId="{EE60BB12-2832-4518-882C-25EC4E82E8F3}">
      <dgm:prSet/>
      <dgm:spPr/>
      <dgm:t>
        <a:bodyPr/>
        <a:lstStyle/>
        <a:p>
          <a:endParaRPr lang="en-IN"/>
        </a:p>
      </dgm:t>
    </dgm:pt>
    <dgm:pt modelId="{EFF14CE9-B196-4A4A-A4D9-65A3DF5A1D30}">
      <dgm:prSet custT="1"/>
      <dgm:spPr>
        <a:solidFill>
          <a:srgbClr val="0070C0"/>
        </a:solidFill>
        <a:ln>
          <a:solidFill>
            <a:srgbClr val="0070C0"/>
          </a:solidFill>
        </a:ln>
      </dgm:spPr>
      <dgm:t>
        <a:bodyPr/>
        <a:lstStyle/>
        <a:p>
          <a:r>
            <a:rPr lang="en-IN" sz="2000" dirty="0">
              <a:solidFill>
                <a:schemeClr val="bg1"/>
              </a:solidFill>
              <a:latin typeface="Gill Sans MT" panose="020B0502020104020203" pitchFamily="34" charset="0"/>
            </a:rPr>
            <a:t>Incidence of new membership</a:t>
          </a:r>
        </a:p>
      </dgm:t>
    </dgm:pt>
    <dgm:pt modelId="{377AFF9B-ED80-4A46-874C-8D397016A8DE}" type="parTrans" cxnId="{DC363F89-CA75-4AD7-8E7B-BB4B08E5EE50}">
      <dgm:prSet/>
      <dgm:spPr/>
      <dgm:t>
        <a:bodyPr/>
        <a:lstStyle/>
        <a:p>
          <a:endParaRPr lang="en-IN"/>
        </a:p>
      </dgm:t>
    </dgm:pt>
    <dgm:pt modelId="{5D55852F-603B-4F8F-A81C-8FD41BAC833F}" type="sibTrans" cxnId="{DC363F89-CA75-4AD7-8E7B-BB4B08E5EE50}">
      <dgm:prSet/>
      <dgm:spPr/>
      <dgm:t>
        <a:bodyPr/>
        <a:lstStyle/>
        <a:p>
          <a:endParaRPr lang="en-IN"/>
        </a:p>
      </dgm:t>
    </dgm:pt>
    <dgm:pt modelId="{BBA7B6CD-23CE-4B80-9C0E-FAEE96036719}">
      <dgm:prSet custT="1"/>
      <dgm:spPr>
        <a:solidFill>
          <a:srgbClr val="0070C0"/>
        </a:solidFill>
        <a:ln>
          <a:solidFill>
            <a:srgbClr val="0070C0"/>
          </a:solidFill>
        </a:ln>
      </dgm:spPr>
      <dgm:t>
        <a:bodyPr/>
        <a:lstStyle/>
        <a:p>
          <a:endParaRPr lang="en-IN" sz="2400" dirty="0">
            <a:solidFill>
              <a:schemeClr val="bg1"/>
            </a:solidFill>
            <a:latin typeface="Gill Sans MT" panose="020B0502020104020203" pitchFamily="34" charset="0"/>
          </a:endParaRPr>
        </a:p>
      </dgm:t>
    </dgm:pt>
    <dgm:pt modelId="{E1FDE197-B23B-4CFC-A283-D98FDCA3A64D}" type="parTrans" cxnId="{8AE905B5-407E-46FF-B813-5909EDC4E98D}">
      <dgm:prSet/>
      <dgm:spPr/>
      <dgm:t>
        <a:bodyPr/>
        <a:lstStyle/>
        <a:p>
          <a:endParaRPr lang="en-IN"/>
        </a:p>
      </dgm:t>
    </dgm:pt>
    <dgm:pt modelId="{5C6CBCFA-F7A6-4EAF-9535-D0B850239CC9}" type="sibTrans" cxnId="{8AE905B5-407E-46FF-B813-5909EDC4E98D}">
      <dgm:prSet/>
      <dgm:spPr/>
      <dgm:t>
        <a:bodyPr/>
        <a:lstStyle/>
        <a:p>
          <a:endParaRPr lang="en-IN"/>
        </a:p>
      </dgm:t>
    </dgm:pt>
    <dgm:pt modelId="{2B7D2C1A-97EE-476B-9193-C75577039CCC}">
      <dgm:prSet custT="1"/>
      <dgm:spPr>
        <a:solidFill>
          <a:srgbClr val="0070C0"/>
        </a:solidFill>
        <a:ln>
          <a:solidFill>
            <a:srgbClr val="0070C0"/>
          </a:solidFill>
        </a:ln>
      </dgm:spPr>
      <dgm:t>
        <a:bodyPr/>
        <a:lstStyle/>
        <a:p>
          <a:r>
            <a:rPr lang="en-IN" sz="2000" dirty="0">
              <a:solidFill>
                <a:schemeClr val="bg1"/>
              </a:solidFill>
              <a:latin typeface="Gill Sans MT" panose="020B0502020104020203" pitchFamily="34" charset="0"/>
            </a:rPr>
            <a:t>Medical inflation</a:t>
          </a:r>
        </a:p>
      </dgm:t>
    </dgm:pt>
    <dgm:pt modelId="{06286023-DE2B-4A4F-8180-A55DCC2C402B}" type="sibTrans" cxnId="{376C6A7A-EDDD-41BC-91A1-0BCEBBCF936F}">
      <dgm:prSet/>
      <dgm:spPr/>
      <dgm:t>
        <a:bodyPr/>
        <a:lstStyle/>
        <a:p>
          <a:endParaRPr lang="en-IN"/>
        </a:p>
      </dgm:t>
    </dgm:pt>
    <dgm:pt modelId="{532E0DCD-3876-48D9-99FB-FA826EFFDF3E}" type="parTrans" cxnId="{376C6A7A-EDDD-41BC-91A1-0BCEBBCF936F}">
      <dgm:prSet/>
      <dgm:spPr/>
      <dgm:t>
        <a:bodyPr/>
        <a:lstStyle/>
        <a:p>
          <a:endParaRPr lang="en-IN"/>
        </a:p>
      </dgm:t>
    </dgm:pt>
    <dgm:pt modelId="{ECEDAED0-F56D-4DD3-A707-1C8BA397DD4F}">
      <dgm:prSet custT="1"/>
      <dgm:spPr>
        <a:solidFill>
          <a:srgbClr val="0070C0"/>
        </a:solidFill>
        <a:ln>
          <a:solidFill>
            <a:srgbClr val="0070C0"/>
          </a:solidFill>
        </a:ln>
      </dgm:spPr>
      <dgm:t>
        <a:bodyPr/>
        <a:lstStyle/>
        <a:p>
          <a:r>
            <a:rPr lang="en-IN" sz="2000" dirty="0">
              <a:solidFill>
                <a:schemeClr val="bg1"/>
              </a:solidFill>
              <a:latin typeface="Gill Sans MT" panose="020B0502020104020203" pitchFamily="34" charset="0"/>
            </a:rPr>
            <a:t>Price inflation</a:t>
          </a:r>
        </a:p>
      </dgm:t>
    </dgm:pt>
    <dgm:pt modelId="{B3751F41-888D-434E-9552-F377F343BACA}" type="parTrans" cxnId="{802747E5-1026-4D54-85D5-981E3C54CE1F}">
      <dgm:prSet/>
      <dgm:spPr/>
      <dgm:t>
        <a:bodyPr/>
        <a:lstStyle/>
        <a:p>
          <a:endParaRPr lang="en-US"/>
        </a:p>
      </dgm:t>
    </dgm:pt>
    <dgm:pt modelId="{04CED560-8F4E-402F-B719-F7666AB02236}" type="sibTrans" cxnId="{802747E5-1026-4D54-85D5-981E3C54CE1F}">
      <dgm:prSet/>
      <dgm:spPr/>
      <dgm:t>
        <a:bodyPr/>
        <a:lstStyle/>
        <a:p>
          <a:endParaRPr lang="en-US"/>
        </a:p>
      </dgm:t>
    </dgm:pt>
    <dgm:pt modelId="{3CF084BE-6638-4F84-BEEE-1DFA2C9B9448}">
      <dgm:prSet custT="1"/>
      <dgm:spPr>
        <a:solidFill>
          <a:srgbClr val="0070C0"/>
        </a:solidFill>
        <a:ln>
          <a:solidFill>
            <a:srgbClr val="0070C0"/>
          </a:solidFill>
        </a:ln>
      </dgm:spPr>
      <dgm:t>
        <a:bodyPr/>
        <a:lstStyle/>
        <a:p>
          <a:r>
            <a:rPr lang="en-IN" sz="2000" dirty="0">
              <a:solidFill>
                <a:schemeClr val="bg1"/>
              </a:solidFill>
              <a:latin typeface="Gill Sans MT" panose="020B0502020104020203" pitchFamily="34" charset="0"/>
            </a:rPr>
            <a:t>Gold (commodity) inflation</a:t>
          </a:r>
        </a:p>
      </dgm:t>
    </dgm:pt>
    <dgm:pt modelId="{F8CEB63B-CDC4-4A56-8E09-436CDB4B857E}" type="parTrans" cxnId="{3A719F42-8E0A-4219-A1F1-437A57D1717F}">
      <dgm:prSet/>
      <dgm:spPr/>
      <dgm:t>
        <a:bodyPr/>
        <a:lstStyle/>
        <a:p>
          <a:endParaRPr lang="en-US"/>
        </a:p>
      </dgm:t>
    </dgm:pt>
    <dgm:pt modelId="{D30C41BC-9F71-4DC1-8917-0B996E64C681}" type="sibTrans" cxnId="{3A719F42-8E0A-4219-A1F1-437A57D1717F}">
      <dgm:prSet/>
      <dgm:spPr/>
      <dgm:t>
        <a:bodyPr/>
        <a:lstStyle/>
        <a:p>
          <a:endParaRPr lang="en-US"/>
        </a:p>
      </dgm:t>
    </dgm:pt>
    <dgm:pt modelId="{5B6C11DD-10C8-4720-AD94-F13B0EC0747E}" type="pres">
      <dgm:prSet presAssocID="{ED59139C-1CD1-455A-921F-1C378E925C33}" presName="diagram" presStyleCnt="0">
        <dgm:presLayoutVars>
          <dgm:dir/>
          <dgm:animLvl val="lvl"/>
          <dgm:resizeHandles val="exact"/>
        </dgm:presLayoutVars>
      </dgm:prSet>
      <dgm:spPr/>
      <dgm:t>
        <a:bodyPr/>
        <a:lstStyle/>
        <a:p>
          <a:endParaRPr lang="en-IN"/>
        </a:p>
      </dgm:t>
    </dgm:pt>
    <dgm:pt modelId="{771BB5D8-89DD-4D1C-BDF7-9051CEF6E75A}" type="pres">
      <dgm:prSet presAssocID="{CDEC93CB-5A6A-42EF-8E8C-B924243C5097}" presName="compNode" presStyleCnt="0"/>
      <dgm:spPr/>
    </dgm:pt>
    <dgm:pt modelId="{1CE6A933-455F-4C67-99AD-9C513DB66321}" type="pres">
      <dgm:prSet presAssocID="{CDEC93CB-5A6A-42EF-8E8C-B924243C5097}" presName="childRect" presStyleLbl="bgAcc1" presStyleIdx="0" presStyleCnt="2">
        <dgm:presLayoutVars>
          <dgm:bulletEnabled val="1"/>
        </dgm:presLayoutVars>
      </dgm:prSet>
      <dgm:spPr/>
      <dgm:t>
        <a:bodyPr/>
        <a:lstStyle/>
        <a:p>
          <a:endParaRPr lang="en-IN"/>
        </a:p>
      </dgm:t>
    </dgm:pt>
    <dgm:pt modelId="{60026E75-D1C6-48BC-BD8C-71B6BFBE1068}" type="pres">
      <dgm:prSet presAssocID="{CDEC93CB-5A6A-42EF-8E8C-B924243C5097}" presName="parentText" presStyleLbl="node1" presStyleIdx="0" presStyleCnt="0">
        <dgm:presLayoutVars>
          <dgm:chMax val="0"/>
          <dgm:bulletEnabled val="1"/>
        </dgm:presLayoutVars>
      </dgm:prSet>
      <dgm:spPr/>
      <dgm:t>
        <a:bodyPr/>
        <a:lstStyle/>
        <a:p>
          <a:endParaRPr lang="en-IN"/>
        </a:p>
      </dgm:t>
    </dgm:pt>
    <dgm:pt modelId="{81F410A8-3045-4CAE-BB0D-F3465D33DBDD}" type="pres">
      <dgm:prSet presAssocID="{CDEC93CB-5A6A-42EF-8E8C-B924243C5097}" presName="parentRect" presStyleLbl="alignNode1" presStyleIdx="0" presStyleCnt="2"/>
      <dgm:spPr/>
      <dgm:t>
        <a:bodyPr/>
        <a:lstStyle/>
        <a:p>
          <a:endParaRPr lang="en-IN"/>
        </a:p>
      </dgm:t>
    </dgm:pt>
    <dgm:pt modelId="{B0CBD010-C30D-4834-BA15-EE6196EFE728}" type="pres">
      <dgm:prSet presAssocID="{CDEC93CB-5A6A-42EF-8E8C-B924243C5097}" presName="adorn" presStyleLbl="fgAccFollowNode1" presStyleIdx="0" presStyleCnt="2"/>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a:ln>
          <a:solidFill>
            <a:srgbClr val="0070C0">
              <a:alpha val="90000"/>
            </a:srgbClr>
          </a:solidFill>
        </a:ln>
      </dgm:spPr>
    </dgm:pt>
    <dgm:pt modelId="{52CCF55A-391F-4A09-A3D9-4328562EA2D4}" type="pres">
      <dgm:prSet presAssocID="{DBE5DEEC-687D-433C-A4C0-F17A978F8498}" presName="sibTrans" presStyleLbl="sibTrans2D1" presStyleIdx="0" presStyleCnt="0"/>
      <dgm:spPr/>
      <dgm:t>
        <a:bodyPr/>
        <a:lstStyle/>
        <a:p>
          <a:endParaRPr lang="en-IN"/>
        </a:p>
      </dgm:t>
    </dgm:pt>
    <dgm:pt modelId="{18021A74-116F-4218-9DE1-73BC19DB7ECE}" type="pres">
      <dgm:prSet presAssocID="{7371496A-776E-4FA0-A0FB-EA3954F20FBE}" presName="compNode" presStyleCnt="0"/>
      <dgm:spPr/>
    </dgm:pt>
    <dgm:pt modelId="{FFD682B1-CAFD-4A7A-8FCA-4993D6416548}" type="pres">
      <dgm:prSet presAssocID="{7371496A-776E-4FA0-A0FB-EA3954F20FBE}" presName="childRect" presStyleLbl="bgAcc1" presStyleIdx="1" presStyleCnt="2">
        <dgm:presLayoutVars>
          <dgm:bulletEnabled val="1"/>
        </dgm:presLayoutVars>
      </dgm:prSet>
      <dgm:spPr/>
      <dgm:t>
        <a:bodyPr/>
        <a:lstStyle/>
        <a:p>
          <a:endParaRPr lang="en-IN"/>
        </a:p>
      </dgm:t>
    </dgm:pt>
    <dgm:pt modelId="{4A74A22F-CCA3-4376-BC3F-4BBD18580142}" type="pres">
      <dgm:prSet presAssocID="{7371496A-776E-4FA0-A0FB-EA3954F20FBE}" presName="parentText" presStyleLbl="node1" presStyleIdx="0" presStyleCnt="0">
        <dgm:presLayoutVars>
          <dgm:chMax val="0"/>
          <dgm:bulletEnabled val="1"/>
        </dgm:presLayoutVars>
      </dgm:prSet>
      <dgm:spPr/>
      <dgm:t>
        <a:bodyPr/>
        <a:lstStyle/>
        <a:p>
          <a:endParaRPr lang="en-IN"/>
        </a:p>
      </dgm:t>
    </dgm:pt>
    <dgm:pt modelId="{BE188764-9EBA-4CDD-8A80-9530085E5C86}" type="pres">
      <dgm:prSet presAssocID="{7371496A-776E-4FA0-A0FB-EA3954F20FBE}" presName="parentRect" presStyleLbl="alignNode1" presStyleIdx="1" presStyleCnt="2"/>
      <dgm:spPr/>
      <dgm:t>
        <a:bodyPr/>
        <a:lstStyle/>
        <a:p>
          <a:endParaRPr lang="en-IN"/>
        </a:p>
      </dgm:t>
    </dgm:pt>
    <dgm:pt modelId="{87B0F767-CDFF-4683-96B3-0773B0A363B0}" type="pres">
      <dgm:prSet presAssocID="{7371496A-776E-4FA0-A0FB-EA3954F20FBE}" presName="adorn" presStyleLbl="fgAccFollow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solidFill>
            <a:srgbClr val="0070C0">
              <a:alpha val="90000"/>
            </a:srgbClr>
          </a:solidFill>
        </a:ln>
      </dgm:spPr>
    </dgm:pt>
  </dgm:ptLst>
  <dgm:cxnLst>
    <dgm:cxn modelId="{98D448A1-CECB-497C-B0D0-A21B4AD70DF3}" type="presOf" srcId="{92E8AA87-A0C5-4D19-B5C1-CBED0D72B8A8}" destId="{FFD682B1-CAFD-4A7A-8FCA-4993D6416548}" srcOrd="0" destOrd="3" presId="urn:microsoft.com/office/officeart/2005/8/layout/bList2"/>
    <dgm:cxn modelId="{7FC73039-9714-4659-A857-03094AA01716}" type="presOf" srcId="{9C9637AF-E575-4BEC-A80D-549EC2E1EC08}" destId="{FFD682B1-CAFD-4A7A-8FCA-4993D6416548}" srcOrd="0" destOrd="0" presId="urn:microsoft.com/office/officeart/2005/8/layout/bList2"/>
    <dgm:cxn modelId="{DC363F89-CA75-4AD7-8E7B-BB4B08E5EE50}" srcId="{7371496A-776E-4FA0-A0FB-EA3954F20FBE}" destId="{EFF14CE9-B196-4A4A-A4D9-65A3DF5A1D30}" srcOrd="4" destOrd="0" parTransId="{377AFF9B-ED80-4A46-874C-8D397016A8DE}" sibTransId="{5D55852F-603B-4F8F-A81C-8FD41BAC833F}"/>
    <dgm:cxn modelId="{8D93F51A-C679-457F-9697-D7BB69793878}" srcId="{CDEC93CB-5A6A-42EF-8E8C-B924243C5097}" destId="{55B83DB3-76F0-40A6-A229-045221C8DF56}" srcOrd="0" destOrd="0" parTransId="{3CEB4F20-3D50-4833-9EE2-D6E1FC20C497}" sibTransId="{A2CF27FB-C9A5-4D63-B5E2-CD5F3BBC3FB7}"/>
    <dgm:cxn modelId="{8AE905B5-407E-46FF-B813-5909EDC4E98D}" srcId="{7371496A-776E-4FA0-A0FB-EA3954F20FBE}" destId="{BBA7B6CD-23CE-4B80-9C0E-FAEE96036719}" srcOrd="5" destOrd="0" parTransId="{E1FDE197-B23B-4CFC-A283-D98FDCA3A64D}" sibTransId="{5C6CBCFA-F7A6-4EAF-9535-D0B850239CC9}"/>
    <dgm:cxn modelId="{9AE7F012-A4B4-41A2-934A-55DEE5E932F0}" srcId="{CDEC93CB-5A6A-42EF-8E8C-B924243C5097}" destId="{C6D2EBF3-0EEC-4F08-9ED8-016CE37B50E3}" srcOrd="1" destOrd="0" parTransId="{50FCD472-20FE-4CCA-A699-D5E65D3A629B}" sibTransId="{3733FE06-A092-4C72-A8AF-E1D3BE51F3FE}"/>
    <dgm:cxn modelId="{3503A65C-A5F4-4E79-B497-78583D9A852F}" srcId="{7371496A-776E-4FA0-A0FB-EA3954F20FBE}" destId="{9C9637AF-E575-4BEC-A80D-549EC2E1EC08}" srcOrd="0" destOrd="0" parTransId="{A083DA3E-E83A-449E-AE87-8308ABE25C66}" sibTransId="{4DC47455-6AF0-4736-9741-EB4F9421C576}"/>
    <dgm:cxn modelId="{398F6332-52C7-47A4-8D26-10072E87F831}" srcId="{CDEC93CB-5A6A-42EF-8E8C-B924243C5097}" destId="{2B3EC0A4-D394-4564-B84D-1F52C39432AC}" srcOrd="2" destOrd="0" parTransId="{BA867A5B-F65B-449F-A999-00F51F4F9647}" sibTransId="{8B89E077-7A74-4293-AC6F-CA536244CC99}"/>
    <dgm:cxn modelId="{44E9B8F7-7D3A-4187-87C2-FF8FBB4335D8}" type="presOf" srcId="{C510565A-3AD1-458A-968F-6B19C2B94899}" destId="{FFD682B1-CAFD-4A7A-8FCA-4993D6416548}" srcOrd="0" destOrd="2" presId="urn:microsoft.com/office/officeart/2005/8/layout/bList2"/>
    <dgm:cxn modelId="{BDAFE467-CE62-4AE4-90C1-9A17F7A37C28}" type="presOf" srcId="{7371496A-776E-4FA0-A0FB-EA3954F20FBE}" destId="{BE188764-9EBA-4CDD-8A80-9530085E5C86}" srcOrd="1" destOrd="0" presId="urn:microsoft.com/office/officeart/2005/8/layout/bList2"/>
    <dgm:cxn modelId="{7890B02E-D2EC-4ECE-80DB-B7CF680B8D5F}" type="presOf" srcId="{CDEC93CB-5A6A-42EF-8E8C-B924243C5097}" destId="{60026E75-D1C6-48BC-BD8C-71B6BFBE1068}" srcOrd="0" destOrd="0" presId="urn:microsoft.com/office/officeart/2005/8/layout/bList2"/>
    <dgm:cxn modelId="{120FB490-6746-45AD-87D6-CC687E58DB8C}" type="presOf" srcId="{55B83DB3-76F0-40A6-A229-045221C8DF56}" destId="{1CE6A933-455F-4C67-99AD-9C513DB66321}" srcOrd="0" destOrd="0" presId="urn:microsoft.com/office/officeart/2005/8/layout/bList2"/>
    <dgm:cxn modelId="{9F8C2055-8FAA-4491-B988-3A3D7C025BAC}" type="presOf" srcId="{2B3EC0A4-D394-4564-B84D-1F52C39432AC}" destId="{1CE6A933-455F-4C67-99AD-9C513DB66321}" srcOrd="0" destOrd="2" presId="urn:microsoft.com/office/officeart/2005/8/layout/bList2"/>
    <dgm:cxn modelId="{3A719F42-8E0A-4219-A1F1-437A57D1717F}" srcId="{CDEC93CB-5A6A-42EF-8E8C-B924243C5097}" destId="{3CF084BE-6638-4F84-BEEE-1DFA2C9B9448}" srcOrd="6" destOrd="0" parTransId="{F8CEB63B-CDC4-4A56-8E09-436CDB4B857E}" sibTransId="{D30C41BC-9F71-4DC1-8917-0B996E64C681}"/>
    <dgm:cxn modelId="{CE9A64D7-B3CF-4936-A306-93BCFB3E71DF}" type="presOf" srcId="{CDEC93CB-5A6A-42EF-8E8C-B924243C5097}" destId="{81F410A8-3045-4CAE-BB0D-F3465D33DBDD}" srcOrd="1" destOrd="0" presId="urn:microsoft.com/office/officeart/2005/8/layout/bList2"/>
    <dgm:cxn modelId="{376C6A7A-EDDD-41BC-91A1-0BCEBBCF936F}" srcId="{CDEC93CB-5A6A-42EF-8E8C-B924243C5097}" destId="{2B7D2C1A-97EE-476B-9193-C75577039CCC}" srcOrd="4" destOrd="0" parTransId="{532E0DCD-3876-48D9-99FB-FA826EFFDF3E}" sibTransId="{06286023-DE2B-4A4F-8180-A55DCC2C402B}"/>
    <dgm:cxn modelId="{802747E5-1026-4D54-85D5-981E3C54CE1F}" srcId="{CDEC93CB-5A6A-42EF-8E8C-B924243C5097}" destId="{ECEDAED0-F56D-4DD3-A707-1C8BA397DD4F}" srcOrd="5" destOrd="0" parTransId="{B3751F41-888D-434E-9552-F377F343BACA}" sibTransId="{04CED560-8F4E-402F-B719-F7666AB02236}"/>
    <dgm:cxn modelId="{8F81E717-CF4A-4C31-96F3-A5D9DB602420}" type="presOf" srcId="{3A83B916-936D-464C-BAF2-2BA1862C1C23}" destId="{1CE6A933-455F-4C67-99AD-9C513DB66321}" srcOrd="0" destOrd="3" presId="urn:microsoft.com/office/officeart/2005/8/layout/bList2"/>
    <dgm:cxn modelId="{212CEFD0-95F8-46B6-85F2-EDD02D4BFDE5}" type="presOf" srcId="{C6D2EBF3-0EEC-4F08-9ED8-016CE37B50E3}" destId="{1CE6A933-455F-4C67-99AD-9C513DB66321}" srcOrd="0" destOrd="1" presId="urn:microsoft.com/office/officeart/2005/8/layout/bList2"/>
    <dgm:cxn modelId="{9FD6419F-A013-468E-B28D-7F00DA27BABB}" srcId="{CDEC93CB-5A6A-42EF-8E8C-B924243C5097}" destId="{3A83B916-936D-464C-BAF2-2BA1862C1C23}" srcOrd="3" destOrd="0" parTransId="{E9663B1A-6C55-47C2-A078-9A91986F5039}" sibTransId="{5775E365-23C6-4444-AB45-3C43B80D63D9}"/>
    <dgm:cxn modelId="{61A7BF6F-EED5-40F0-9BD2-0723312ADB34}" type="presOf" srcId="{2B7D2C1A-97EE-476B-9193-C75577039CCC}" destId="{1CE6A933-455F-4C67-99AD-9C513DB66321}" srcOrd="0" destOrd="4" presId="urn:microsoft.com/office/officeart/2005/8/layout/bList2"/>
    <dgm:cxn modelId="{5AD34DF7-BD55-433D-AB3E-AEF78F7FA0BE}" srcId="{ED59139C-1CD1-455A-921F-1C378E925C33}" destId="{7371496A-776E-4FA0-A0FB-EA3954F20FBE}" srcOrd="1" destOrd="0" parTransId="{D0927C17-0C42-4C51-8BDB-F9F0B15030D6}" sibTransId="{C3373F42-E377-4CB8-B6EF-12D2EF07C6E4}"/>
    <dgm:cxn modelId="{9BD03BF3-3A19-4096-B424-DC84D3A14BE2}" type="presOf" srcId="{7371496A-776E-4FA0-A0FB-EA3954F20FBE}" destId="{4A74A22F-CCA3-4376-BC3F-4BBD18580142}" srcOrd="0" destOrd="0" presId="urn:microsoft.com/office/officeart/2005/8/layout/bList2"/>
    <dgm:cxn modelId="{8EEAF1C1-A0FD-4926-B128-BB350C99E052}" type="presOf" srcId="{ED59139C-1CD1-455A-921F-1C378E925C33}" destId="{5B6C11DD-10C8-4720-AD94-F13B0EC0747E}" srcOrd="0" destOrd="0" presId="urn:microsoft.com/office/officeart/2005/8/layout/bList2"/>
    <dgm:cxn modelId="{5280FF36-24E0-4285-8C45-D97F775D0326}" srcId="{7371496A-776E-4FA0-A0FB-EA3954F20FBE}" destId="{8F45CC7E-42C9-4A72-AAEB-1AEF9E1D65C5}" srcOrd="1" destOrd="0" parTransId="{42B0F250-E0A5-45D0-8274-F2A02AC40B5A}" sibTransId="{F10DB5DD-2643-4ED2-BB29-59AA76130C6C}"/>
    <dgm:cxn modelId="{F487A412-91BB-4E54-BB09-04E877A8EF24}" type="presOf" srcId="{8F45CC7E-42C9-4A72-AAEB-1AEF9E1D65C5}" destId="{FFD682B1-CAFD-4A7A-8FCA-4993D6416548}" srcOrd="0" destOrd="1" presId="urn:microsoft.com/office/officeart/2005/8/layout/bList2"/>
    <dgm:cxn modelId="{76230D86-2D75-44CB-A0C5-03F946AE0C5B}" type="presOf" srcId="{EFF14CE9-B196-4A4A-A4D9-65A3DF5A1D30}" destId="{FFD682B1-CAFD-4A7A-8FCA-4993D6416548}" srcOrd="0" destOrd="4" presId="urn:microsoft.com/office/officeart/2005/8/layout/bList2"/>
    <dgm:cxn modelId="{811945B0-F97E-4A2A-88E2-57D5325607F5}" type="presOf" srcId="{ECEDAED0-F56D-4DD3-A707-1C8BA397DD4F}" destId="{1CE6A933-455F-4C67-99AD-9C513DB66321}" srcOrd="0" destOrd="5" presId="urn:microsoft.com/office/officeart/2005/8/layout/bList2"/>
    <dgm:cxn modelId="{51A4250E-B2F4-49FB-9D4F-DD2A889F1F06}" type="presOf" srcId="{3CF084BE-6638-4F84-BEEE-1DFA2C9B9448}" destId="{1CE6A933-455F-4C67-99AD-9C513DB66321}" srcOrd="0" destOrd="6" presId="urn:microsoft.com/office/officeart/2005/8/layout/bList2"/>
    <dgm:cxn modelId="{1C8F8DAE-3F57-4C6D-8750-A90895BDB3D7}" type="presOf" srcId="{DBE5DEEC-687D-433C-A4C0-F17A978F8498}" destId="{52CCF55A-391F-4A09-A3D9-4328562EA2D4}" srcOrd="0" destOrd="0" presId="urn:microsoft.com/office/officeart/2005/8/layout/bList2"/>
    <dgm:cxn modelId="{53EA5B47-7828-4842-943C-6B370C91787D}" type="presOf" srcId="{BBA7B6CD-23CE-4B80-9C0E-FAEE96036719}" destId="{FFD682B1-CAFD-4A7A-8FCA-4993D6416548}" srcOrd="0" destOrd="5" presId="urn:microsoft.com/office/officeart/2005/8/layout/bList2"/>
    <dgm:cxn modelId="{F41EB7F5-D5F0-4F41-B2BF-7493C3982C28}" srcId="{7371496A-776E-4FA0-A0FB-EA3954F20FBE}" destId="{C510565A-3AD1-458A-968F-6B19C2B94899}" srcOrd="2" destOrd="0" parTransId="{2130FB97-7315-4B83-AACF-3B22B30B8A42}" sibTransId="{0415F641-4FBD-4ECB-8759-A978389BE1B0}"/>
    <dgm:cxn modelId="{20D92205-C41E-4A7D-A650-AEF666FD2DD0}" srcId="{ED59139C-1CD1-455A-921F-1C378E925C33}" destId="{CDEC93CB-5A6A-42EF-8E8C-B924243C5097}" srcOrd="0" destOrd="0" parTransId="{FB6D3294-37BF-41D4-8A38-2592F9AC3AD4}" sibTransId="{DBE5DEEC-687D-433C-A4C0-F17A978F8498}"/>
    <dgm:cxn modelId="{EE60BB12-2832-4518-882C-25EC4E82E8F3}" srcId="{7371496A-776E-4FA0-A0FB-EA3954F20FBE}" destId="{92E8AA87-A0C5-4D19-B5C1-CBED0D72B8A8}" srcOrd="3" destOrd="0" parTransId="{9857BAAD-D6C1-4641-8A9A-8988ECB70F3D}" sibTransId="{83E8343E-170A-42E9-82ED-466A4C553915}"/>
    <dgm:cxn modelId="{3C9B6E74-0802-478D-8522-7B24EB499788}" type="presParOf" srcId="{5B6C11DD-10C8-4720-AD94-F13B0EC0747E}" destId="{771BB5D8-89DD-4D1C-BDF7-9051CEF6E75A}" srcOrd="0" destOrd="0" presId="urn:microsoft.com/office/officeart/2005/8/layout/bList2"/>
    <dgm:cxn modelId="{3F5C31A4-C34C-4BD4-928B-3465B93659D9}" type="presParOf" srcId="{771BB5D8-89DD-4D1C-BDF7-9051CEF6E75A}" destId="{1CE6A933-455F-4C67-99AD-9C513DB66321}" srcOrd="0" destOrd="0" presId="urn:microsoft.com/office/officeart/2005/8/layout/bList2"/>
    <dgm:cxn modelId="{FF36C6A4-E721-4CAE-95EC-4EF1EAE7080B}" type="presParOf" srcId="{771BB5D8-89DD-4D1C-BDF7-9051CEF6E75A}" destId="{60026E75-D1C6-48BC-BD8C-71B6BFBE1068}" srcOrd="1" destOrd="0" presId="urn:microsoft.com/office/officeart/2005/8/layout/bList2"/>
    <dgm:cxn modelId="{0F152B61-4D10-4220-B31F-F972F1CF1567}" type="presParOf" srcId="{771BB5D8-89DD-4D1C-BDF7-9051CEF6E75A}" destId="{81F410A8-3045-4CAE-BB0D-F3465D33DBDD}" srcOrd="2" destOrd="0" presId="urn:microsoft.com/office/officeart/2005/8/layout/bList2"/>
    <dgm:cxn modelId="{80B1CF66-81C4-4BA6-A254-56B1ED03B898}" type="presParOf" srcId="{771BB5D8-89DD-4D1C-BDF7-9051CEF6E75A}" destId="{B0CBD010-C30D-4834-BA15-EE6196EFE728}" srcOrd="3" destOrd="0" presId="urn:microsoft.com/office/officeart/2005/8/layout/bList2"/>
    <dgm:cxn modelId="{BD57169B-A6D1-4C8F-8A98-0FF30057C3CD}" type="presParOf" srcId="{5B6C11DD-10C8-4720-AD94-F13B0EC0747E}" destId="{52CCF55A-391F-4A09-A3D9-4328562EA2D4}" srcOrd="1" destOrd="0" presId="urn:microsoft.com/office/officeart/2005/8/layout/bList2"/>
    <dgm:cxn modelId="{AF497728-29FC-4376-8FDA-8599D3F2F96F}" type="presParOf" srcId="{5B6C11DD-10C8-4720-AD94-F13B0EC0747E}" destId="{18021A74-116F-4218-9DE1-73BC19DB7ECE}" srcOrd="2" destOrd="0" presId="urn:microsoft.com/office/officeart/2005/8/layout/bList2"/>
    <dgm:cxn modelId="{CF1520F3-EA15-4141-884D-930712B153E5}" type="presParOf" srcId="{18021A74-116F-4218-9DE1-73BC19DB7ECE}" destId="{FFD682B1-CAFD-4A7A-8FCA-4993D6416548}" srcOrd="0" destOrd="0" presId="urn:microsoft.com/office/officeart/2005/8/layout/bList2"/>
    <dgm:cxn modelId="{3DAFD271-AB2D-400E-A06B-A9C38AC734B5}" type="presParOf" srcId="{18021A74-116F-4218-9DE1-73BC19DB7ECE}" destId="{4A74A22F-CCA3-4376-BC3F-4BBD18580142}" srcOrd="1" destOrd="0" presId="urn:microsoft.com/office/officeart/2005/8/layout/bList2"/>
    <dgm:cxn modelId="{21EFB0EC-A9DD-4D8B-9325-BE7EDA0BD5E9}" type="presParOf" srcId="{18021A74-116F-4218-9DE1-73BC19DB7ECE}" destId="{BE188764-9EBA-4CDD-8A80-9530085E5C86}" srcOrd="2" destOrd="0" presId="urn:microsoft.com/office/officeart/2005/8/layout/bList2"/>
    <dgm:cxn modelId="{F86F5CD2-707E-49EF-B8F9-C88FDD1F09D2}" type="presParOf" srcId="{18021A74-116F-4218-9DE1-73BC19DB7ECE}" destId="{87B0F767-CDFF-4683-96B3-0773B0A363B0}" srcOrd="3" destOrd="0" presId="urn:microsoft.com/office/officeart/2005/8/layout/b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E18E91-391C-469B-96AB-D2AA5DE3F21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8FF0AC72-B3C6-406A-B912-CED067358CA3}">
      <dgm:prSet phldrT="[Text]" custT="1"/>
      <dgm:spPr>
        <a:solidFill>
          <a:srgbClr val="79C6FF"/>
        </a:solidFill>
      </dgm:spPr>
      <dgm:t>
        <a:bodyPr/>
        <a:lstStyle/>
        <a:p>
          <a:r>
            <a:rPr lang="en-IN" sz="1800" b="1" dirty="0">
              <a:latin typeface="Gill Sans MT" panose="020B0502020104020203" pitchFamily="34" charset="0"/>
            </a:rPr>
            <a:t>Gratuity and Leave</a:t>
          </a:r>
        </a:p>
      </dgm:t>
    </dgm:pt>
    <dgm:pt modelId="{102FE417-EE40-4E9F-B1FD-27F6CFBB4416}" type="parTrans" cxnId="{12C1C571-8F44-462F-86F3-56E0B0765632}">
      <dgm:prSet/>
      <dgm:spPr/>
      <dgm:t>
        <a:bodyPr/>
        <a:lstStyle/>
        <a:p>
          <a:endParaRPr lang="en-IN" sz="1200">
            <a:latin typeface="Gill Sans MT" panose="020B0502020104020203" pitchFamily="34" charset="0"/>
          </a:endParaRPr>
        </a:p>
      </dgm:t>
    </dgm:pt>
    <dgm:pt modelId="{14A958A6-A847-4AE3-A71B-AC43852BF54F}" type="sibTrans" cxnId="{12C1C571-8F44-462F-86F3-56E0B0765632}">
      <dgm:prSet/>
      <dgm:spPr/>
      <dgm:t>
        <a:bodyPr/>
        <a:lstStyle/>
        <a:p>
          <a:endParaRPr lang="en-IN" sz="1200">
            <a:latin typeface="Gill Sans MT" panose="020B0502020104020203" pitchFamily="34" charset="0"/>
          </a:endParaRPr>
        </a:p>
      </dgm:t>
    </dgm:pt>
    <dgm:pt modelId="{FA17CA35-06F8-472A-B001-FC1F18F6DBA9}">
      <dgm:prSet phldrT="[Text]" custT="1"/>
      <dgm:spPr>
        <a:solidFill>
          <a:srgbClr val="0070C0"/>
        </a:solidFill>
      </dgm:spPr>
      <dgm:t>
        <a:bodyPr/>
        <a:lstStyle/>
        <a:p>
          <a:r>
            <a:rPr lang="en-IN" sz="1800" dirty="0">
              <a:latin typeface="Gill Sans MT" panose="020B0502020104020203" pitchFamily="34" charset="0"/>
            </a:rPr>
            <a:t>Discount Rate</a:t>
          </a:r>
        </a:p>
      </dgm:t>
    </dgm:pt>
    <dgm:pt modelId="{CF757EF6-FBDD-44D4-ACAC-50BDA3ECF29F}" type="parTrans" cxnId="{1E03D51D-E03B-4DEA-B538-C8670AC3059E}">
      <dgm:prSet/>
      <dgm:spPr/>
      <dgm:t>
        <a:bodyPr/>
        <a:lstStyle/>
        <a:p>
          <a:endParaRPr lang="en-IN" sz="1200">
            <a:latin typeface="Gill Sans MT" panose="020B0502020104020203" pitchFamily="34" charset="0"/>
          </a:endParaRPr>
        </a:p>
      </dgm:t>
    </dgm:pt>
    <dgm:pt modelId="{4E20DB04-FA0A-4A7B-98B6-D3FA8EE744AB}" type="sibTrans" cxnId="{1E03D51D-E03B-4DEA-B538-C8670AC3059E}">
      <dgm:prSet/>
      <dgm:spPr/>
      <dgm:t>
        <a:bodyPr/>
        <a:lstStyle/>
        <a:p>
          <a:endParaRPr lang="en-IN" sz="1200">
            <a:latin typeface="Gill Sans MT" panose="020B0502020104020203" pitchFamily="34" charset="0"/>
          </a:endParaRPr>
        </a:p>
      </dgm:t>
    </dgm:pt>
    <dgm:pt modelId="{DEB615A3-AE04-499D-BFB7-7FA3A5C4E3CC}">
      <dgm:prSet phldrT="[Text]" custT="1"/>
      <dgm:spPr>
        <a:solidFill>
          <a:srgbClr val="79C6FF"/>
        </a:solidFill>
      </dgm:spPr>
      <dgm:t>
        <a:bodyPr/>
        <a:lstStyle/>
        <a:p>
          <a:r>
            <a:rPr lang="en-IN" sz="1800" b="1" dirty="0">
              <a:latin typeface="Gill Sans MT" panose="020B0502020104020203" pitchFamily="34" charset="0"/>
            </a:rPr>
            <a:t>Exempt Provident Fund</a:t>
          </a:r>
        </a:p>
      </dgm:t>
    </dgm:pt>
    <dgm:pt modelId="{6DD2DB2A-95B9-4794-8F07-C6889FFFD3CF}" type="parTrans" cxnId="{B28E2E31-1316-4ED7-836C-5BCBC56B95A6}">
      <dgm:prSet/>
      <dgm:spPr/>
      <dgm:t>
        <a:bodyPr/>
        <a:lstStyle/>
        <a:p>
          <a:endParaRPr lang="en-IN" sz="1200">
            <a:latin typeface="Gill Sans MT" panose="020B0502020104020203" pitchFamily="34" charset="0"/>
          </a:endParaRPr>
        </a:p>
      </dgm:t>
    </dgm:pt>
    <dgm:pt modelId="{6831675F-283E-4E62-AA31-7D57C9E23DA0}" type="sibTrans" cxnId="{B28E2E31-1316-4ED7-836C-5BCBC56B95A6}">
      <dgm:prSet/>
      <dgm:spPr/>
      <dgm:t>
        <a:bodyPr/>
        <a:lstStyle/>
        <a:p>
          <a:endParaRPr lang="en-IN" sz="1200">
            <a:latin typeface="Gill Sans MT" panose="020B0502020104020203" pitchFamily="34" charset="0"/>
          </a:endParaRPr>
        </a:p>
      </dgm:t>
    </dgm:pt>
    <dgm:pt modelId="{01598BDF-FC3C-4366-B4B6-4F5A7F4A8D2E}">
      <dgm:prSet phldrT="[Text]" custT="1"/>
      <dgm:spPr>
        <a:solidFill>
          <a:srgbClr val="0070C0"/>
        </a:solidFill>
      </dgm:spPr>
      <dgm:t>
        <a:bodyPr/>
        <a:lstStyle/>
        <a:p>
          <a:r>
            <a:rPr lang="en-IN" sz="1800" dirty="0">
              <a:latin typeface="Gill Sans MT" panose="020B0502020104020203" pitchFamily="34" charset="0"/>
            </a:rPr>
            <a:t>Return on exempt PF Trust</a:t>
          </a:r>
        </a:p>
      </dgm:t>
    </dgm:pt>
    <dgm:pt modelId="{1862C904-E904-48F8-B628-B14CA30E1718}" type="parTrans" cxnId="{E8CA97C8-0F29-4709-892B-67FF3A656E25}">
      <dgm:prSet/>
      <dgm:spPr/>
      <dgm:t>
        <a:bodyPr/>
        <a:lstStyle/>
        <a:p>
          <a:endParaRPr lang="en-IN" sz="1200">
            <a:latin typeface="Gill Sans MT" panose="020B0502020104020203" pitchFamily="34" charset="0"/>
          </a:endParaRPr>
        </a:p>
      </dgm:t>
    </dgm:pt>
    <dgm:pt modelId="{885FA3F6-66F2-4A21-8334-E591ECC40F49}" type="sibTrans" cxnId="{E8CA97C8-0F29-4709-892B-67FF3A656E25}">
      <dgm:prSet/>
      <dgm:spPr/>
      <dgm:t>
        <a:bodyPr/>
        <a:lstStyle/>
        <a:p>
          <a:endParaRPr lang="en-IN" sz="1200">
            <a:latin typeface="Gill Sans MT" panose="020B0502020104020203" pitchFamily="34" charset="0"/>
          </a:endParaRPr>
        </a:p>
      </dgm:t>
    </dgm:pt>
    <dgm:pt modelId="{C709AAAF-E06E-458D-9A0D-9280027B991A}">
      <dgm:prSet phldrT="[Text]" custT="1"/>
      <dgm:spPr>
        <a:solidFill>
          <a:srgbClr val="0070C0"/>
        </a:solidFill>
      </dgm:spPr>
      <dgm:t>
        <a:bodyPr/>
        <a:lstStyle/>
        <a:p>
          <a:pPr>
            <a:buClrTx/>
            <a:buSzTx/>
            <a:buFont typeface="Arial" pitchFamily="34" charset="0"/>
            <a:buNone/>
          </a:pPr>
          <a:r>
            <a:rPr lang="en-US" sz="1800" b="1" dirty="0">
              <a:latin typeface="Gill Sans MT" panose="020B0502020104020203" pitchFamily="34" charset="0"/>
              <a:cs typeface="Calibri" panose="020F0502020204030204" pitchFamily="34" charset="0"/>
            </a:rPr>
            <a:t>Discount rate</a:t>
          </a:r>
          <a:endParaRPr lang="en-IN" sz="1800" i="0" dirty="0">
            <a:latin typeface="Gill Sans MT" panose="020B0502020104020203" pitchFamily="34" charset="0"/>
          </a:endParaRPr>
        </a:p>
      </dgm:t>
    </dgm:pt>
    <dgm:pt modelId="{A1FE5D4F-14B2-4E23-B03C-7C4DC91803CB}" type="parTrans" cxnId="{1F0E4AB7-3F84-4599-98BA-0262A56FB0D2}">
      <dgm:prSet/>
      <dgm:spPr/>
      <dgm:t>
        <a:bodyPr/>
        <a:lstStyle/>
        <a:p>
          <a:endParaRPr lang="en-IN" sz="1200">
            <a:latin typeface="Gill Sans MT" panose="020B0502020104020203" pitchFamily="34" charset="0"/>
          </a:endParaRPr>
        </a:p>
      </dgm:t>
    </dgm:pt>
    <dgm:pt modelId="{793D822D-9A0D-49BF-B38F-61E9AF544C23}" type="sibTrans" cxnId="{1F0E4AB7-3F84-4599-98BA-0262A56FB0D2}">
      <dgm:prSet/>
      <dgm:spPr/>
      <dgm:t>
        <a:bodyPr/>
        <a:lstStyle/>
        <a:p>
          <a:endParaRPr lang="en-IN" sz="1200">
            <a:latin typeface="Gill Sans MT" panose="020B0502020104020203" pitchFamily="34" charset="0"/>
          </a:endParaRPr>
        </a:p>
      </dgm:t>
    </dgm:pt>
    <dgm:pt modelId="{1B6C2F77-3477-49E2-9913-BA26BA31EE35}">
      <dgm:prSet phldrT="[Text]" custT="1"/>
      <dgm:spPr>
        <a:solidFill>
          <a:srgbClr val="79C6FF"/>
        </a:solidFill>
      </dgm:spPr>
      <dgm:t>
        <a:bodyPr/>
        <a:lstStyle/>
        <a:p>
          <a:r>
            <a:rPr lang="en-IN" sz="1800" b="1" dirty="0">
              <a:latin typeface="Gill Sans MT" panose="020B0502020104020203" pitchFamily="34" charset="0"/>
            </a:rPr>
            <a:t>Long Service Award</a:t>
          </a:r>
        </a:p>
      </dgm:t>
    </dgm:pt>
    <dgm:pt modelId="{EB88ED38-102B-411C-BA53-254E6E480877}" type="parTrans" cxnId="{D880A9D7-1C60-40AB-BE56-20C2FF914EAD}">
      <dgm:prSet/>
      <dgm:spPr/>
      <dgm:t>
        <a:bodyPr/>
        <a:lstStyle/>
        <a:p>
          <a:endParaRPr lang="en-IN" sz="1200">
            <a:latin typeface="Gill Sans MT" panose="020B0502020104020203" pitchFamily="34" charset="0"/>
          </a:endParaRPr>
        </a:p>
      </dgm:t>
    </dgm:pt>
    <dgm:pt modelId="{790AC634-5925-4C1D-B635-5305E6B8F896}" type="sibTrans" cxnId="{D880A9D7-1C60-40AB-BE56-20C2FF914EAD}">
      <dgm:prSet/>
      <dgm:spPr/>
      <dgm:t>
        <a:bodyPr/>
        <a:lstStyle/>
        <a:p>
          <a:endParaRPr lang="en-IN" sz="1200">
            <a:latin typeface="Gill Sans MT" panose="020B0502020104020203" pitchFamily="34" charset="0"/>
          </a:endParaRPr>
        </a:p>
      </dgm:t>
    </dgm:pt>
    <dgm:pt modelId="{9FB4E642-1311-4C05-872F-6A9F02691369}">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45720" tIns="34290" rIns="45720" bIns="34290" numCol="1" spcCol="1270" anchor="ctr" anchorCtr="0"/>
        <a:lstStyle/>
        <a:p>
          <a:pPr marL="0" lvl="0" indent="0" algn="ctr" defTabSz="800100">
            <a:lnSpc>
              <a:spcPct val="90000"/>
            </a:lnSpc>
            <a:spcBef>
              <a:spcPct val="0"/>
            </a:spcBef>
            <a:spcAft>
              <a:spcPct val="35000"/>
            </a:spcAft>
            <a:buNone/>
          </a:pPr>
          <a:r>
            <a:rPr lang="en-US" sz="1800" b="0" kern="1200" dirty="0">
              <a:solidFill>
                <a:srgbClr val="FFFFFF"/>
              </a:solidFill>
              <a:latin typeface="Gill Sans MT" panose="020B0502020104020203" pitchFamily="34" charset="0"/>
              <a:ea typeface="+mn-ea"/>
              <a:cs typeface="+mn-cs"/>
            </a:rPr>
            <a:t>Discount Rate</a:t>
          </a:r>
          <a:endParaRPr lang="en-IN" sz="1800" b="0" kern="1200" dirty="0">
            <a:solidFill>
              <a:srgbClr val="FFFFFF"/>
            </a:solidFill>
            <a:latin typeface="Gill Sans MT" panose="020B0502020104020203" pitchFamily="34" charset="0"/>
            <a:ea typeface="+mn-ea"/>
            <a:cs typeface="+mn-cs"/>
          </a:endParaRPr>
        </a:p>
      </dgm:t>
    </dgm:pt>
    <dgm:pt modelId="{9EC14AFC-B109-4978-A5D1-3BB269DE1946}" type="sibTrans" cxnId="{B22EFE4D-5108-4D73-AFFF-18EB836789B8}">
      <dgm:prSet/>
      <dgm:spPr/>
      <dgm:t>
        <a:bodyPr/>
        <a:lstStyle/>
        <a:p>
          <a:endParaRPr lang="en-IN" sz="1200">
            <a:latin typeface="Gill Sans MT" panose="020B0502020104020203" pitchFamily="34" charset="0"/>
          </a:endParaRPr>
        </a:p>
      </dgm:t>
    </dgm:pt>
    <dgm:pt modelId="{A0193144-8769-4C0C-9C01-0FB4D933662D}" type="parTrans" cxnId="{B22EFE4D-5108-4D73-AFFF-18EB836789B8}">
      <dgm:prSet/>
      <dgm:spPr/>
      <dgm:t>
        <a:bodyPr/>
        <a:lstStyle/>
        <a:p>
          <a:endParaRPr lang="en-IN" sz="1200">
            <a:latin typeface="Gill Sans MT" panose="020B0502020104020203" pitchFamily="34" charset="0"/>
          </a:endParaRPr>
        </a:p>
      </dgm:t>
    </dgm:pt>
    <dgm:pt modelId="{AD897808-35E2-4184-A797-BE329D5CD31E}">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45720" tIns="34290" rIns="45720" bIns="34290" numCol="1" spcCol="1270" anchor="ctr" anchorCtr="0"/>
        <a:lstStyle/>
        <a:p>
          <a:r>
            <a:rPr lang="en-US" sz="1800" b="0" kern="1200" dirty="0">
              <a:solidFill>
                <a:srgbClr val="FFFFFF"/>
              </a:solidFill>
              <a:latin typeface="Gill Sans MT" panose="020B0502020104020203" pitchFamily="34" charset="0"/>
              <a:ea typeface="+mn-ea"/>
              <a:cs typeface="+mn-cs"/>
            </a:rPr>
            <a:t>Salary</a:t>
          </a:r>
          <a:r>
            <a:rPr lang="en-US" sz="1800" b="0" kern="1200" dirty="0">
              <a:latin typeface="Gill Sans MT" panose="020B0502020104020203" pitchFamily="34" charset="0"/>
            </a:rPr>
            <a:t> Escalation Rate</a:t>
          </a:r>
          <a:endParaRPr lang="en-IN" sz="1800" b="0" i="0" kern="1200" dirty="0">
            <a:latin typeface="Gill Sans MT" panose="020B0502020104020203" pitchFamily="34" charset="0"/>
          </a:endParaRPr>
        </a:p>
      </dgm:t>
    </dgm:pt>
    <dgm:pt modelId="{5AC58375-294B-4B77-AF5C-A5A868B334E4}" type="parTrans" cxnId="{336A54BF-0289-4AE0-AC4C-9E2FA9AE686A}">
      <dgm:prSet/>
      <dgm:spPr/>
      <dgm:t>
        <a:bodyPr/>
        <a:lstStyle/>
        <a:p>
          <a:endParaRPr lang="en-US"/>
        </a:p>
      </dgm:t>
    </dgm:pt>
    <dgm:pt modelId="{76DF3CDF-7720-4FC9-AD73-A5EA5775D025}" type="sibTrans" cxnId="{336A54BF-0289-4AE0-AC4C-9E2FA9AE686A}">
      <dgm:prSet/>
      <dgm:spPr/>
      <dgm:t>
        <a:bodyPr/>
        <a:lstStyle/>
        <a:p>
          <a:endParaRPr lang="en-US"/>
        </a:p>
      </dgm:t>
    </dgm:pt>
    <dgm:pt modelId="{63927CE4-4CAD-4D48-B77D-ACC3CA51B7F2}">
      <dgm:prSet phldrT="[Text]" custT="1"/>
      <dgm:spPr>
        <a:solidFill>
          <a:srgbClr val="0070C0"/>
        </a:solidFill>
      </dgm:spPr>
      <dgm:t>
        <a:bodyPr/>
        <a:lstStyle/>
        <a:p>
          <a:r>
            <a:rPr lang="en-US" sz="1800" b="0" dirty="0">
              <a:latin typeface="Gill Sans MT" panose="020B0502020104020203" pitchFamily="34" charset="0"/>
            </a:rPr>
            <a:t>Attrition Rate</a:t>
          </a:r>
          <a:endParaRPr lang="en-IN" sz="1800" b="0" i="0" dirty="0">
            <a:latin typeface="Gill Sans MT" panose="020B0502020104020203" pitchFamily="34" charset="0"/>
          </a:endParaRPr>
        </a:p>
      </dgm:t>
    </dgm:pt>
    <dgm:pt modelId="{40D4FF79-CBE1-41A0-9F47-E514D0C42F34}" type="parTrans" cxnId="{3C96CC3F-ED1C-4B99-806E-00FE380B63F7}">
      <dgm:prSet/>
      <dgm:spPr/>
      <dgm:t>
        <a:bodyPr/>
        <a:lstStyle/>
        <a:p>
          <a:endParaRPr lang="en-US"/>
        </a:p>
      </dgm:t>
    </dgm:pt>
    <dgm:pt modelId="{075EEB5F-1488-4E41-9D9F-1A6C0DF82F4B}" type="sibTrans" cxnId="{3C96CC3F-ED1C-4B99-806E-00FE380B63F7}">
      <dgm:prSet/>
      <dgm:spPr/>
      <dgm:t>
        <a:bodyPr/>
        <a:lstStyle/>
        <a:p>
          <a:endParaRPr lang="en-US"/>
        </a:p>
      </dgm:t>
    </dgm:pt>
    <dgm:pt modelId="{043FBBD9-67B3-49EA-8059-10BDFDECB462}">
      <dgm:prSet phldrT="[Text]" custT="1"/>
      <dgm:spPr>
        <a:solidFill>
          <a:srgbClr val="79C6FF"/>
        </a:solidFill>
      </dgm:spPr>
      <dgm:t>
        <a:bodyPr/>
        <a:lstStyle/>
        <a:p>
          <a:r>
            <a:rPr lang="en-IN" sz="1800" b="1" dirty="0">
              <a:latin typeface="Gill Sans MT" panose="020B0502020104020203" pitchFamily="34" charset="0"/>
            </a:rPr>
            <a:t>Pension and PRMB</a:t>
          </a:r>
        </a:p>
      </dgm:t>
    </dgm:pt>
    <dgm:pt modelId="{F88168FB-C5A7-4372-9671-9C0ED832526F}" type="sibTrans" cxnId="{1C8C5530-745A-48B0-AD8A-076E9A5B83E5}">
      <dgm:prSet/>
      <dgm:spPr/>
      <dgm:t>
        <a:bodyPr/>
        <a:lstStyle/>
        <a:p>
          <a:endParaRPr lang="en-IN" sz="1200">
            <a:latin typeface="Gill Sans MT" panose="020B0502020104020203" pitchFamily="34" charset="0"/>
          </a:endParaRPr>
        </a:p>
      </dgm:t>
    </dgm:pt>
    <dgm:pt modelId="{8BD3B127-4F65-4B7D-B8C4-8B5030B6E81F}" type="parTrans" cxnId="{1C8C5530-745A-48B0-AD8A-076E9A5B83E5}">
      <dgm:prSet/>
      <dgm:spPr/>
      <dgm:t>
        <a:bodyPr/>
        <a:lstStyle/>
        <a:p>
          <a:endParaRPr lang="en-IN" sz="1200">
            <a:latin typeface="Gill Sans MT" panose="020B0502020104020203" pitchFamily="34" charset="0"/>
          </a:endParaRPr>
        </a:p>
      </dgm:t>
    </dgm:pt>
    <dgm:pt modelId="{5B1C02C7-FEA4-4CD5-AAE7-0E7F349F86D9}">
      <dgm:prSet phldrT="[Text]" custT="1"/>
      <dgm:spPr>
        <a:solidFill>
          <a:srgbClr val="0070C0"/>
        </a:solidFill>
      </dgm:spPr>
      <dgm:t>
        <a:bodyPr/>
        <a:lstStyle/>
        <a:p>
          <a:r>
            <a:rPr lang="en-IN" sz="1800" dirty="0">
              <a:latin typeface="Gill Sans MT" panose="020B0502020104020203" pitchFamily="34" charset="0"/>
            </a:rPr>
            <a:t>Inflation Rate – Pension / Medical inflation</a:t>
          </a:r>
        </a:p>
      </dgm:t>
    </dgm:pt>
    <dgm:pt modelId="{5C20AF53-F01B-41A6-891F-8B6CAF553B28}" type="parTrans" cxnId="{8F276E78-3AE8-48A1-8E22-CA69DFCBC3B0}">
      <dgm:prSet/>
      <dgm:spPr/>
      <dgm:t>
        <a:bodyPr/>
        <a:lstStyle/>
        <a:p>
          <a:endParaRPr lang="en-US"/>
        </a:p>
      </dgm:t>
    </dgm:pt>
    <dgm:pt modelId="{18E291CA-9F18-4699-A184-BFC1816C15EF}" type="sibTrans" cxnId="{8F276E78-3AE8-48A1-8E22-CA69DFCBC3B0}">
      <dgm:prSet/>
      <dgm:spPr/>
      <dgm:t>
        <a:bodyPr/>
        <a:lstStyle/>
        <a:p>
          <a:endParaRPr lang="en-US"/>
        </a:p>
      </dgm:t>
    </dgm:pt>
    <dgm:pt modelId="{AFF36FA4-9B74-42C9-9641-0259FA744C5B}">
      <dgm:prSet phldrT="[Text]" custT="1"/>
      <dgm:spPr>
        <a:solidFill>
          <a:srgbClr val="0070C0"/>
        </a:solidFill>
      </dgm:spPr>
      <dgm:t>
        <a:bodyPr/>
        <a:lstStyle/>
        <a:p>
          <a:r>
            <a:rPr lang="en-IN" sz="1800" dirty="0">
              <a:latin typeface="Gill Sans MT" panose="020B0502020104020203" pitchFamily="34" charset="0"/>
            </a:rPr>
            <a:t>Annuitants’ mortality rate</a:t>
          </a:r>
        </a:p>
      </dgm:t>
    </dgm:pt>
    <dgm:pt modelId="{AFFE89AB-D2E5-47D4-A770-80CEE2F9A0A1}" type="parTrans" cxnId="{36CB4316-886F-4335-94A8-F6FB8DF3F497}">
      <dgm:prSet/>
      <dgm:spPr/>
      <dgm:t>
        <a:bodyPr/>
        <a:lstStyle/>
        <a:p>
          <a:endParaRPr lang="en-US"/>
        </a:p>
      </dgm:t>
    </dgm:pt>
    <dgm:pt modelId="{CBBE87A3-6F61-48EB-97C7-49C1AFE2EF10}" type="sibTrans" cxnId="{36CB4316-886F-4335-94A8-F6FB8DF3F497}">
      <dgm:prSet/>
      <dgm:spPr/>
      <dgm:t>
        <a:bodyPr/>
        <a:lstStyle/>
        <a:p>
          <a:endParaRPr lang="en-US"/>
        </a:p>
      </dgm:t>
    </dgm:pt>
    <dgm:pt modelId="{2F13B2C4-AA01-4485-BFC6-099760A802B3}">
      <dgm:prSet phldrT="[Text]" custT="1"/>
      <dgm:spPr>
        <a:solidFill>
          <a:srgbClr val="0070C0"/>
        </a:solidFill>
      </dgm:spPr>
      <dgm:t>
        <a:bodyPr/>
        <a:lstStyle/>
        <a:p>
          <a:r>
            <a:rPr lang="en-IN" sz="1800" dirty="0">
              <a:latin typeface="Gill Sans MT" panose="020B0502020104020203" pitchFamily="34" charset="0"/>
            </a:rPr>
            <a:t>EPFO rate</a:t>
          </a:r>
        </a:p>
      </dgm:t>
    </dgm:pt>
    <dgm:pt modelId="{BBFA21D4-EF7A-4E7D-8B60-DF5165C40CBE}" type="parTrans" cxnId="{DDE8EE1D-F0A0-4AD3-8DD2-6E0E9C9A0FD4}">
      <dgm:prSet/>
      <dgm:spPr/>
      <dgm:t>
        <a:bodyPr/>
        <a:lstStyle/>
        <a:p>
          <a:endParaRPr lang="en-US"/>
        </a:p>
      </dgm:t>
    </dgm:pt>
    <dgm:pt modelId="{2EF34CD7-A53D-4984-88D7-BF30131BC0CF}" type="sibTrans" cxnId="{DDE8EE1D-F0A0-4AD3-8DD2-6E0E9C9A0FD4}">
      <dgm:prSet/>
      <dgm:spPr/>
      <dgm:t>
        <a:bodyPr/>
        <a:lstStyle/>
        <a:p>
          <a:endParaRPr lang="en-US"/>
        </a:p>
      </dgm:t>
    </dgm:pt>
    <dgm:pt modelId="{A0D850F3-1AE0-4800-A20A-88E8DFF2D6D0}">
      <dgm:prSet phldrT="[Text]" custT="1"/>
      <dgm:spPr>
        <a:solidFill>
          <a:srgbClr val="0070C0"/>
        </a:solidFill>
      </dgm:spPr>
      <dgm:t>
        <a:bodyPr/>
        <a:lstStyle/>
        <a:p>
          <a:r>
            <a:rPr lang="en-IN" sz="1800" dirty="0">
              <a:latin typeface="Gill Sans MT" panose="020B0502020104020203" pitchFamily="34" charset="0"/>
            </a:rPr>
            <a:t>Attrition rate</a:t>
          </a:r>
        </a:p>
      </dgm:t>
    </dgm:pt>
    <dgm:pt modelId="{B441EA00-465F-403C-8991-945E69659C8A}" type="parTrans" cxnId="{8CA08741-31EF-4649-ABFD-3E6A0B404D4B}">
      <dgm:prSet/>
      <dgm:spPr/>
      <dgm:t>
        <a:bodyPr/>
        <a:lstStyle/>
        <a:p>
          <a:endParaRPr lang="en-US"/>
        </a:p>
      </dgm:t>
    </dgm:pt>
    <dgm:pt modelId="{07A82205-D537-45EC-9C2E-0B973417758B}" type="sibTrans" cxnId="{8CA08741-31EF-4649-ABFD-3E6A0B404D4B}">
      <dgm:prSet/>
      <dgm:spPr/>
      <dgm:t>
        <a:bodyPr/>
        <a:lstStyle/>
        <a:p>
          <a:endParaRPr lang="en-US"/>
        </a:p>
      </dgm:t>
    </dgm:pt>
    <dgm:pt modelId="{DDED4EBE-E605-44FA-B909-E7DB8E5FA4C6}">
      <dgm:prSet phldrT="[Text]" custT="1"/>
      <dgm:spPr>
        <a:solidFill>
          <a:srgbClr val="0070C0"/>
        </a:solidFill>
      </dgm:spPr>
      <dgm:t>
        <a:bodyPr/>
        <a:lstStyle/>
        <a:p>
          <a:pPr>
            <a:buClrTx/>
            <a:buSzTx/>
            <a:buFont typeface="Arial" pitchFamily="34" charset="0"/>
            <a:buNone/>
          </a:pPr>
          <a:r>
            <a:rPr lang="en-IN" sz="1800" i="0" dirty="0">
              <a:latin typeface="Gill Sans MT" panose="020B0502020104020203" pitchFamily="34" charset="0"/>
            </a:rPr>
            <a:t>Commodity Inflation rate</a:t>
          </a:r>
        </a:p>
      </dgm:t>
    </dgm:pt>
    <dgm:pt modelId="{4695E6E2-50E3-4C9D-8829-BF63D08D996F}" type="parTrans" cxnId="{10A1428B-7C40-4319-BD84-FCA2AF8AE22E}">
      <dgm:prSet/>
      <dgm:spPr/>
      <dgm:t>
        <a:bodyPr/>
        <a:lstStyle/>
        <a:p>
          <a:endParaRPr lang="en-US"/>
        </a:p>
      </dgm:t>
    </dgm:pt>
    <dgm:pt modelId="{F74533EF-4413-4C49-8E36-2AA25CDB6515}" type="sibTrans" cxnId="{10A1428B-7C40-4319-BD84-FCA2AF8AE22E}">
      <dgm:prSet/>
      <dgm:spPr/>
      <dgm:t>
        <a:bodyPr/>
        <a:lstStyle/>
        <a:p>
          <a:endParaRPr lang="en-US"/>
        </a:p>
      </dgm:t>
    </dgm:pt>
    <dgm:pt modelId="{EE34EAF0-5B67-41A2-8038-46A65A509FCC}">
      <dgm:prSet phldrT="[Text]" custT="1"/>
      <dgm:spPr>
        <a:solidFill>
          <a:srgbClr val="0070C0"/>
        </a:solidFill>
      </dgm:spPr>
      <dgm:t>
        <a:bodyPr/>
        <a:lstStyle/>
        <a:p>
          <a:pPr>
            <a:buClrTx/>
            <a:buSzTx/>
            <a:buFont typeface="Arial" pitchFamily="34" charset="0"/>
            <a:buNone/>
          </a:pPr>
          <a:r>
            <a:rPr lang="en-IN" sz="1800" i="0" dirty="0">
              <a:latin typeface="Gill Sans MT" panose="020B0502020104020203" pitchFamily="34" charset="0"/>
            </a:rPr>
            <a:t>Attrition rate</a:t>
          </a:r>
        </a:p>
      </dgm:t>
    </dgm:pt>
    <dgm:pt modelId="{B010FDD0-2A06-4BB2-BDDB-EF657278EB01}" type="parTrans" cxnId="{A56A1E1A-1011-4584-B097-9ABE4CF580E4}">
      <dgm:prSet/>
      <dgm:spPr/>
      <dgm:t>
        <a:bodyPr/>
        <a:lstStyle/>
        <a:p>
          <a:endParaRPr lang="en-US"/>
        </a:p>
      </dgm:t>
    </dgm:pt>
    <dgm:pt modelId="{79FA94B0-D0DC-4FD0-BC4F-A3AF0E77D5B8}" type="sibTrans" cxnId="{A56A1E1A-1011-4584-B097-9ABE4CF580E4}">
      <dgm:prSet/>
      <dgm:spPr/>
      <dgm:t>
        <a:bodyPr/>
        <a:lstStyle/>
        <a:p>
          <a:endParaRPr lang="en-US"/>
        </a:p>
      </dgm:t>
    </dgm:pt>
    <dgm:pt modelId="{8D3B6AA3-1D50-422C-9EE1-470DDAFA5BFB}" type="pres">
      <dgm:prSet presAssocID="{3EE18E91-391C-469B-96AB-D2AA5DE3F213}" presName="theList" presStyleCnt="0">
        <dgm:presLayoutVars>
          <dgm:dir/>
          <dgm:animLvl val="lvl"/>
          <dgm:resizeHandles val="exact"/>
        </dgm:presLayoutVars>
      </dgm:prSet>
      <dgm:spPr/>
      <dgm:t>
        <a:bodyPr/>
        <a:lstStyle/>
        <a:p>
          <a:endParaRPr lang="en-IN"/>
        </a:p>
      </dgm:t>
    </dgm:pt>
    <dgm:pt modelId="{FB5B8261-8518-4EE2-BEDA-68270691B66E}" type="pres">
      <dgm:prSet presAssocID="{8FF0AC72-B3C6-406A-B912-CED067358CA3}" presName="compNode" presStyleCnt="0"/>
      <dgm:spPr/>
    </dgm:pt>
    <dgm:pt modelId="{F4A091A3-D816-4B19-83FD-C8FE2A176B83}" type="pres">
      <dgm:prSet presAssocID="{8FF0AC72-B3C6-406A-B912-CED067358CA3}" presName="aNode" presStyleLbl="bgShp" presStyleIdx="0" presStyleCnt="4" custLinFactNeighborX="-102"/>
      <dgm:spPr/>
      <dgm:t>
        <a:bodyPr/>
        <a:lstStyle/>
        <a:p>
          <a:endParaRPr lang="en-IN"/>
        </a:p>
      </dgm:t>
    </dgm:pt>
    <dgm:pt modelId="{D9B7A871-ACAA-43BF-B736-9F23FD26F5C7}" type="pres">
      <dgm:prSet presAssocID="{8FF0AC72-B3C6-406A-B912-CED067358CA3}" presName="textNode" presStyleLbl="bgShp" presStyleIdx="0" presStyleCnt="4"/>
      <dgm:spPr/>
      <dgm:t>
        <a:bodyPr/>
        <a:lstStyle/>
        <a:p>
          <a:endParaRPr lang="en-IN"/>
        </a:p>
      </dgm:t>
    </dgm:pt>
    <dgm:pt modelId="{209EDC64-218A-4222-BFA2-C3A9D39BDF6A}" type="pres">
      <dgm:prSet presAssocID="{8FF0AC72-B3C6-406A-B912-CED067358CA3}" presName="compChildNode" presStyleCnt="0"/>
      <dgm:spPr/>
    </dgm:pt>
    <dgm:pt modelId="{B4858585-CB24-41B2-84D9-28FB88FBB4F1}" type="pres">
      <dgm:prSet presAssocID="{8FF0AC72-B3C6-406A-B912-CED067358CA3}" presName="theInnerList" presStyleCnt="0"/>
      <dgm:spPr/>
    </dgm:pt>
    <dgm:pt modelId="{9F13F277-6846-430C-980F-E5A2F6FC5FFF}" type="pres">
      <dgm:prSet presAssocID="{9FB4E642-1311-4C05-872F-6A9F02691369}" presName="childNode" presStyleLbl="node1" presStyleIdx="0" presStyleCnt="12" custScaleX="100493" custScaleY="103510">
        <dgm:presLayoutVars>
          <dgm:bulletEnabled val="1"/>
        </dgm:presLayoutVars>
      </dgm:prSet>
      <dgm:spPr>
        <a:xfrm>
          <a:off x="132258" y="1648104"/>
          <a:ext cx="2103111" cy="1197595"/>
        </a:xfrm>
        <a:prstGeom prst="roundRect">
          <a:avLst>
            <a:gd name="adj" fmla="val 10000"/>
          </a:avLst>
        </a:prstGeom>
      </dgm:spPr>
      <dgm:t>
        <a:bodyPr/>
        <a:lstStyle/>
        <a:p>
          <a:endParaRPr lang="en-IN"/>
        </a:p>
      </dgm:t>
    </dgm:pt>
    <dgm:pt modelId="{697E4198-3604-4653-BDCD-281D839B82DD}" type="pres">
      <dgm:prSet presAssocID="{9FB4E642-1311-4C05-872F-6A9F02691369}" presName="aSpace2" presStyleCnt="0"/>
      <dgm:spPr/>
    </dgm:pt>
    <dgm:pt modelId="{D94B3F54-A562-41C2-AF17-11CEBA5C334B}" type="pres">
      <dgm:prSet presAssocID="{AD897808-35E2-4184-A797-BE329D5CD31E}" presName="childNode" presStyleLbl="node1" presStyleIdx="1" presStyleCnt="12">
        <dgm:presLayoutVars>
          <dgm:bulletEnabled val="1"/>
        </dgm:presLayoutVars>
      </dgm:prSet>
      <dgm:spPr>
        <a:xfrm>
          <a:off x="238689" y="2916567"/>
          <a:ext cx="1890250" cy="1066290"/>
        </a:xfrm>
        <a:prstGeom prst="roundRect">
          <a:avLst>
            <a:gd name="adj" fmla="val 10000"/>
          </a:avLst>
        </a:prstGeom>
      </dgm:spPr>
      <dgm:t>
        <a:bodyPr/>
        <a:lstStyle/>
        <a:p>
          <a:endParaRPr lang="en-IN"/>
        </a:p>
      </dgm:t>
    </dgm:pt>
    <dgm:pt modelId="{A11D765F-EE0B-44B1-9E41-B10E26071DDA}" type="pres">
      <dgm:prSet presAssocID="{AD897808-35E2-4184-A797-BE329D5CD31E}" presName="aSpace2" presStyleCnt="0"/>
      <dgm:spPr/>
    </dgm:pt>
    <dgm:pt modelId="{AA52DEC3-C508-4B75-BFF4-79271455A397}" type="pres">
      <dgm:prSet presAssocID="{63927CE4-4CAD-4D48-B77D-ACC3CA51B7F2}" presName="childNode" presStyleLbl="node1" presStyleIdx="2" presStyleCnt="12">
        <dgm:presLayoutVars>
          <dgm:bulletEnabled val="1"/>
        </dgm:presLayoutVars>
      </dgm:prSet>
      <dgm:spPr/>
      <dgm:t>
        <a:bodyPr/>
        <a:lstStyle/>
        <a:p>
          <a:endParaRPr lang="en-IN"/>
        </a:p>
      </dgm:t>
    </dgm:pt>
    <dgm:pt modelId="{7293E834-FD7D-46E4-9CC0-0E8AC49EC6FA}" type="pres">
      <dgm:prSet presAssocID="{8FF0AC72-B3C6-406A-B912-CED067358CA3}" presName="aSpace" presStyleCnt="0"/>
      <dgm:spPr/>
    </dgm:pt>
    <dgm:pt modelId="{B5E2CE0A-2CC9-4782-9671-E41946657EDE}" type="pres">
      <dgm:prSet presAssocID="{043FBBD9-67B3-49EA-8059-10BDFDECB462}" presName="compNode" presStyleCnt="0"/>
      <dgm:spPr/>
    </dgm:pt>
    <dgm:pt modelId="{CC6199D2-09FB-42EC-8A43-D96940C80442}" type="pres">
      <dgm:prSet presAssocID="{043FBBD9-67B3-49EA-8059-10BDFDECB462}" presName="aNode" presStyleLbl="bgShp" presStyleIdx="1" presStyleCnt="4"/>
      <dgm:spPr/>
      <dgm:t>
        <a:bodyPr/>
        <a:lstStyle/>
        <a:p>
          <a:endParaRPr lang="en-IN"/>
        </a:p>
      </dgm:t>
    </dgm:pt>
    <dgm:pt modelId="{86573B7A-A12D-4521-BDEB-281C7D1F8593}" type="pres">
      <dgm:prSet presAssocID="{043FBBD9-67B3-49EA-8059-10BDFDECB462}" presName="textNode" presStyleLbl="bgShp" presStyleIdx="1" presStyleCnt="4"/>
      <dgm:spPr/>
      <dgm:t>
        <a:bodyPr/>
        <a:lstStyle/>
        <a:p>
          <a:endParaRPr lang="en-IN"/>
        </a:p>
      </dgm:t>
    </dgm:pt>
    <dgm:pt modelId="{9D0C47E1-5965-40F2-9D42-8CC26BCF5719}" type="pres">
      <dgm:prSet presAssocID="{043FBBD9-67B3-49EA-8059-10BDFDECB462}" presName="compChildNode" presStyleCnt="0"/>
      <dgm:spPr/>
    </dgm:pt>
    <dgm:pt modelId="{A3F045B6-F03A-4C4D-BAA9-0A0D97152922}" type="pres">
      <dgm:prSet presAssocID="{043FBBD9-67B3-49EA-8059-10BDFDECB462}" presName="theInnerList" presStyleCnt="0"/>
      <dgm:spPr/>
    </dgm:pt>
    <dgm:pt modelId="{D4EAF32A-EB70-445B-BCCB-26410A6DC8ED}" type="pres">
      <dgm:prSet presAssocID="{FA17CA35-06F8-472A-B001-FC1F18F6DBA9}" presName="childNode" presStyleLbl="node1" presStyleIdx="3" presStyleCnt="12" custScaleX="95695" custScaleY="116329">
        <dgm:presLayoutVars>
          <dgm:bulletEnabled val="1"/>
        </dgm:presLayoutVars>
      </dgm:prSet>
      <dgm:spPr/>
      <dgm:t>
        <a:bodyPr/>
        <a:lstStyle/>
        <a:p>
          <a:endParaRPr lang="en-IN"/>
        </a:p>
      </dgm:t>
    </dgm:pt>
    <dgm:pt modelId="{ECD6AC14-0006-4A33-84C4-18A7540345A3}" type="pres">
      <dgm:prSet presAssocID="{FA17CA35-06F8-472A-B001-FC1F18F6DBA9}" presName="aSpace2" presStyleCnt="0"/>
      <dgm:spPr/>
    </dgm:pt>
    <dgm:pt modelId="{F492FE59-3539-40C9-9E78-2DBDD7A11841}" type="pres">
      <dgm:prSet presAssocID="{5B1C02C7-FEA4-4CD5-AAE7-0E7F349F86D9}" presName="childNode" presStyleLbl="node1" presStyleIdx="4" presStyleCnt="12" custScaleX="97803" custScaleY="118946">
        <dgm:presLayoutVars>
          <dgm:bulletEnabled val="1"/>
        </dgm:presLayoutVars>
      </dgm:prSet>
      <dgm:spPr/>
      <dgm:t>
        <a:bodyPr/>
        <a:lstStyle/>
        <a:p>
          <a:endParaRPr lang="en-IN"/>
        </a:p>
      </dgm:t>
    </dgm:pt>
    <dgm:pt modelId="{476C99EE-F00F-4C65-B14E-149E32573620}" type="pres">
      <dgm:prSet presAssocID="{5B1C02C7-FEA4-4CD5-AAE7-0E7F349F86D9}" presName="aSpace2" presStyleCnt="0"/>
      <dgm:spPr/>
    </dgm:pt>
    <dgm:pt modelId="{3256E613-F40E-4360-9318-DF2C7E0FECB6}" type="pres">
      <dgm:prSet presAssocID="{AFF36FA4-9B74-42C9-9641-0259FA744C5B}" presName="childNode" presStyleLbl="node1" presStyleIdx="5" presStyleCnt="12">
        <dgm:presLayoutVars>
          <dgm:bulletEnabled val="1"/>
        </dgm:presLayoutVars>
      </dgm:prSet>
      <dgm:spPr/>
      <dgm:t>
        <a:bodyPr/>
        <a:lstStyle/>
        <a:p>
          <a:endParaRPr lang="en-IN"/>
        </a:p>
      </dgm:t>
    </dgm:pt>
    <dgm:pt modelId="{B001A5F3-5D07-406F-B630-2DF64F93FC50}" type="pres">
      <dgm:prSet presAssocID="{043FBBD9-67B3-49EA-8059-10BDFDECB462}" presName="aSpace" presStyleCnt="0"/>
      <dgm:spPr/>
    </dgm:pt>
    <dgm:pt modelId="{55250FC1-B291-40E8-95C1-9FCFEBC230B8}" type="pres">
      <dgm:prSet presAssocID="{DEB615A3-AE04-499D-BFB7-7FA3A5C4E3CC}" presName="compNode" presStyleCnt="0"/>
      <dgm:spPr/>
    </dgm:pt>
    <dgm:pt modelId="{6212F3E1-1199-44D9-97C6-1FE8B0F50582}" type="pres">
      <dgm:prSet presAssocID="{DEB615A3-AE04-499D-BFB7-7FA3A5C4E3CC}" presName="aNode" presStyleLbl="bgShp" presStyleIdx="2" presStyleCnt="4"/>
      <dgm:spPr/>
      <dgm:t>
        <a:bodyPr/>
        <a:lstStyle/>
        <a:p>
          <a:endParaRPr lang="en-IN"/>
        </a:p>
      </dgm:t>
    </dgm:pt>
    <dgm:pt modelId="{ACD575BB-1EE1-4A77-A2EA-58B63D6EA627}" type="pres">
      <dgm:prSet presAssocID="{DEB615A3-AE04-499D-BFB7-7FA3A5C4E3CC}" presName="textNode" presStyleLbl="bgShp" presStyleIdx="2" presStyleCnt="4"/>
      <dgm:spPr/>
      <dgm:t>
        <a:bodyPr/>
        <a:lstStyle/>
        <a:p>
          <a:endParaRPr lang="en-IN"/>
        </a:p>
      </dgm:t>
    </dgm:pt>
    <dgm:pt modelId="{C6F35DA9-6BED-4BE4-9187-5EE8FAD3A4EE}" type="pres">
      <dgm:prSet presAssocID="{DEB615A3-AE04-499D-BFB7-7FA3A5C4E3CC}" presName="compChildNode" presStyleCnt="0"/>
      <dgm:spPr/>
    </dgm:pt>
    <dgm:pt modelId="{7C2F1F7C-0035-48FA-AA62-F947974D9BD6}" type="pres">
      <dgm:prSet presAssocID="{DEB615A3-AE04-499D-BFB7-7FA3A5C4E3CC}" presName="theInnerList" presStyleCnt="0"/>
      <dgm:spPr/>
    </dgm:pt>
    <dgm:pt modelId="{493531E8-998F-4880-8768-0291474D889A}" type="pres">
      <dgm:prSet presAssocID="{01598BDF-FC3C-4366-B4B6-4F5A7F4A8D2E}" presName="childNode" presStyleLbl="node1" presStyleIdx="6" presStyleCnt="12" custScaleX="95113" custScaleY="99838">
        <dgm:presLayoutVars>
          <dgm:bulletEnabled val="1"/>
        </dgm:presLayoutVars>
      </dgm:prSet>
      <dgm:spPr/>
      <dgm:t>
        <a:bodyPr/>
        <a:lstStyle/>
        <a:p>
          <a:endParaRPr lang="en-IN"/>
        </a:p>
      </dgm:t>
    </dgm:pt>
    <dgm:pt modelId="{90B1B3B2-3514-45D6-98FC-9822E0662261}" type="pres">
      <dgm:prSet presAssocID="{01598BDF-FC3C-4366-B4B6-4F5A7F4A8D2E}" presName="aSpace2" presStyleCnt="0"/>
      <dgm:spPr/>
    </dgm:pt>
    <dgm:pt modelId="{C0F29994-273F-4307-A3E1-270EB8D58F54}" type="pres">
      <dgm:prSet presAssocID="{2F13B2C4-AA01-4485-BFC6-099760A802B3}" presName="childNode" presStyleLbl="node1" presStyleIdx="7" presStyleCnt="12">
        <dgm:presLayoutVars>
          <dgm:bulletEnabled val="1"/>
        </dgm:presLayoutVars>
      </dgm:prSet>
      <dgm:spPr/>
      <dgm:t>
        <a:bodyPr/>
        <a:lstStyle/>
        <a:p>
          <a:endParaRPr lang="en-IN"/>
        </a:p>
      </dgm:t>
    </dgm:pt>
    <dgm:pt modelId="{AC364741-C0AB-4E6A-8782-D1EE6358C0A8}" type="pres">
      <dgm:prSet presAssocID="{2F13B2C4-AA01-4485-BFC6-099760A802B3}" presName="aSpace2" presStyleCnt="0"/>
      <dgm:spPr/>
    </dgm:pt>
    <dgm:pt modelId="{B9D81685-C77E-4EF9-B5E2-9CF0E63E7C30}" type="pres">
      <dgm:prSet presAssocID="{A0D850F3-1AE0-4800-A20A-88E8DFF2D6D0}" presName="childNode" presStyleLbl="node1" presStyleIdx="8" presStyleCnt="12">
        <dgm:presLayoutVars>
          <dgm:bulletEnabled val="1"/>
        </dgm:presLayoutVars>
      </dgm:prSet>
      <dgm:spPr/>
      <dgm:t>
        <a:bodyPr/>
        <a:lstStyle/>
        <a:p>
          <a:endParaRPr lang="en-IN"/>
        </a:p>
      </dgm:t>
    </dgm:pt>
    <dgm:pt modelId="{7C454C5A-6EFF-4132-AFDE-2AC83FF9AFBB}" type="pres">
      <dgm:prSet presAssocID="{DEB615A3-AE04-499D-BFB7-7FA3A5C4E3CC}" presName="aSpace" presStyleCnt="0"/>
      <dgm:spPr/>
    </dgm:pt>
    <dgm:pt modelId="{73889387-A623-4A74-9C72-43441A0D7368}" type="pres">
      <dgm:prSet presAssocID="{1B6C2F77-3477-49E2-9913-BA26BA31EE35}" presName="compNode" presStyleCnt="0"/>
      <dgm:spPr/>
    </dgm:pt>
    <dgm:pt modelId="{90181ECA-6F9A-4EDB-84BB-3147F88D4B6D}" type="pres">
      <dgm:prSet presAssocID="{1B6C2F77-3477-49E2-9913-BA26BA31EE35}" presName="aNode" presStyleLbl="bgShp" presStyleIdx="3" presStyleCnt="4"/>
      <dgm:spPr/>
      <dgm:t>
        <a:bodyPr/>
        <a:lstStyle/>
        <a:p>
          <a:endParaRPr lang="en-IN"/>
        </a:p>
      </dgm:t>
    </dgm:pt>
    <dgm:pt modelId="{60871E6F-1788-4429-B3BE-6D55EADFE795}" type="pres">
      <dgm:prSet presAssocID="{1B6C2F77-3477-49E2-9913-BA26BA31EE35}" presName="textNode" presStyleLbl="bgShp" presStyleIdx="3" presStyleCnt="4"/>
      <dgm:spPr/>
      <dgm:t>
        <a:bodyPr/>
        <a:lstStyle/>
        <a:p>
          <a:endParaRPr lang="en-IN"/>
        </a:p>
      </dgm:t>
    </dgm:pt>
    <dgm:pt modelId="{7F810E49-FEE0-4D82-A2D9-CCDF24E1E832}" type="pres">
      <dgm:prSet presAssocID="{1B6C2F77-3477-49E2-9913-BA26BA31EE35}" presName="compChildNode" presStyleCnt="0"/>
      <dgm:spPr/>
    </dgm:pt>
    <dgm:pt modelId="{52E250FE-244A-453C-87DF-3617465ABF03}" type="pres">
      <dgm:prSet presAssocID="{1B6C2F77-3477-49E2-9913-BA26BA31EE35}" presName="theInnerList" presStyleCnt="0"/>
      <dgm:spPr/>
    </dgm:pt>
    <dgm:pt modelId="{BD80FB98-91B8-4CBD-A2D9-7CC93F3B4729}" type="pres">
      <dgm:prSet presAssocID="{C709AAAF-E06E-458D-9A0D-9280027B991A}" presName="childNode" presStyleLbl="node1" presStyleIdx="9" presStyleCnt="12" custScaleX="92423" custScaleY="95549">
        <dgm:presLayoutVars>
          <dgm:bulletEnabled val="1"/>
        </dgm:presLayoutVars>
      </dgm:prSet>
      <dgm:spPr/>
      <dgm:t>
        <a:bodyPr/>
        <a:lstStyle/>
        <a:p>
          <a:endParaRPr lang="en-IN"/>
        </a:p>
      </dgm:t>
    </dgm:pt>
    <dgm:pt modelId="{FCD2F286-EB47-4A84-9A32-32ED561E0DDA}" type="pres">
      <dgm:prSet presAssocID="{C709AAAF-E06E-458D-9A0D-9280027B991A}" presName="aSpace2" presStyleCnt="0"/>
      <dgm:spPr/>
    </dgm:pt>
    <dgm:pt modelId="{B6FB9DF9-08A7-445D-8073-EFBE1B0ADE43}" type="pres">
      <dgm:prSet presAssocID="{DDED4EBE-E605-44FA-B909-E7DB8E5FA4C6}" presName="childNode" presStyleLbl="node1" presStyleIdx="10" presStyleCnt="12">
        <dgm:presLayoutVars>
          <dgm:bulletEnabled val="1"/>
        </dgm:presLayoutVars>
      </dgm:prSet>
      <dgm:spPr/>
      <dgm:t>
        <a:bodyPr/>
        <a:lstStyle/>
        <a:p>
          <a:endParaRPr lang="en-IN"/>
        </a:p>
      </dgm:t>
    </dgm:pt>
    <dgm:pt modelId="{5F68914F-2E02-4935-9CDA-979C02786E1C}" type="pres">
      <dgm:prSet presAssocID="{DDED4EBE-E605-44FA-B909-E7DB8E5FA4C6}" presName="aSpace2" presStyleCnt="0"/>
      <dgm:spPr/>
    </dgm:pt>
    <dgm:pt modelId="{69245F98-4C3C-41DF-AF06-81E6381DD49D}" type="pres">
      <dgm:prSet presAssocID="{EE34EAF0-5B67-41A2-8038-46A65A509FCC}" presName="childNode" presStyleLbl="node1" presStyleIdx="11" presStyleCnt="12">
        <dgm:presLayoutVars>
          <dgm:bulletEnabled val="1"/>
        </dgm:presLayoutVars>
      </dgm:prSet>
      <dgm:spPr/>
      <dgm:t>
        <a:bodyPr/>
        <a:lstStyle/>
        <a:p>
          <a:endParaRPr lang="en-IN"/>
        </a:p>
      </dgm:t>
    </dgm:pt>
  </dgm:ptLst>
  <dgm:cxnLst>
    <dgm:cxn modelId="{8F276E78-3AE8-48A1-8E22-CA69DFCBC3B0}" srcId="{043FBBD9-67B3-49EA-8059-10BDFDECB462}" destId="{5B1C02C7-FEA4-4CD5-AAE7-0E7F349F86D9}" srcOrd="1" destOrd="0" parTransId="{5C20AF53-F01B-41A6-891F-8B6CAF553B28}" sibTransId="{18E291CA-9F18-4699-A184-BFC1816C15EF}"/>
    <dgm:cxn modelId="{98414768-A25D-432D-A3F5-99A614554FC3}" type="presOf" srcId="{AD897808-35E2-4184-A797-BE329D5CD31E}" destId="{D94B3F54-A562-41C2-AF17-11CEBA5C334B}" srcOrd="0" destOrd="0" presId="urn:microsoft.com/office/officeart/2005/8/layout/lProcess2"/>
    <dgm:cxn modelId="{7941DED8-7577-4CC7-8138-70C1B3B773B4}" type="presOf" srcId="{8FF0AC72-B3C6-406A-B912-CED067358CA3}" destId="{F4A091A3-D816-4B19-83FD-C8FE2A176B83}" srcOrd="0" destOrd="0" presId="urn:microsoft.com/office/officeart/2005/8/layout/lProcess2"/>
    <dgm:cxn modelId="{10A1428B-7C40-4319-BD84-FCA2AF8AE22E}" srcId="{1B6C2F77-3477-49E2-9913-BA26BA31EE35}" destId="{DDED4EBE-E605-44FA-B909-E7DB8E5FA4C6}" srcOrd="1" destOrd="0" parTransId="{4695E6E2-50E3-4C9D-8829-BF63D08D996F}" sibTransId="{F74533EF-4413-4C49-8E36-2AA25CDB6515}"/>
    <dgm:cxn modelId="{8CA08741-31EF-4649-ABFD-3E6A0B404D4B}" srcId="{DEB615A3-AE04-499D-BFB7-7FA3A5C4E3CC}" destId="{A0D850F3-1AE0-4800-A20A-88E8DFF2D6D0}" srcOrd="2" destOrd="0" parTransId="{B441EA00-465F-403C-8991-945E69659C8A}" sibTransId="{07A82205-D537-45EC-9C2E-0B973417758B}"/>
    <dgm:cxn modelId="{336A54BF-0289-4AE0-AC4C-9E2FA9AE686A}" srcId="{8FF0AC72-B3C6-406A-B912-CED067358CA3}" destId="{AD897808-35E2-4184-A797-BE329D5CD31E}" srcOrd="1" destOrd="0" parTransId="{5AC58375-294B-4B77-AF5C-A5A868B334E4}" sibTransId="{76DF3CDF-7720-4FC9-AD73-A5EA5775D025}"/>
    <dgm:cxn modelId="{9D5E4FFD-5BAE-46D8-9D29-4CEED0ED90FE}" type="presOf" srcId="{9FB4E642-1311-4C05-872F-6A9F02691369}" destId="{9F13F277-6846-430C-980F-E5A2F6FC5FFF}" srcOrd="0" destOrd="0" presId="urn:microsoft.com/office/officeart/2005/8/layout/lProcess2"/>
    <dgm:cxn modelId="{FCDC38C1-682C-4B2C-8D1D-FD379746F2BF}" type="presOf" srcId="{DEB615A3-AE04-499D-BFB7-7FA3A5C4E3CC}" destId="{ACD575BB-1EE1-4A77-A2EA-58B63D6EA627}" srcOrd="1" destOrd="0" presId="urn:microsoft.com/office/officeart/2005/8/layout/lProcess2"/>
    <dgm:cxn modelId="{7A72C0CD-C71D-4D77-B92D-AF47F2DE7001}" type="presOf" srcId="{EE34EAF0-5B67-41A2-8038-46A65A509FCC}" destId="{69245F98-4C3C-41DF-AF06-81E6381DD49D}" srcOrd="0" destOrd="0" presId="urn:microsoft.com/office/officeart/2005/8/layout/lProcess2"/>
    <dgm:cxn modelId="{199052EA-7F44-4F29-ACAD-FA3C9F4EBFEC}" type="presOf" srcId="{AFF36FA4-9B74-42C9-9641-0259FA744C5B}" destId="{3256E613-F40E-4360-9318-DF2C7E0FECB6}" srcOrd="0" destOrd="0" presId="urn:microsoft.com/office/officeart/2005/8/layout/lProcess2"/>
    <dgm:cxn modelId="{B2640685-18DE-4D4D-BCAC-17285B064C04}" type="presOf" srcId="{1B6C2F77-3477-49E2-9913-BA26BA31EE35}" destId="{90181ECA-6F9A-4EDB-84BB-3147F88D4B6D}" srcOrd="0" destOrd="0" presId="urn:microsoft.com/office/officeart/2005/8/layout/lProcess2"/>
    <dgm:cxn modelId="{A56A1E1A-1011-4584-B097-9ABE4CF580E4}" srcId="{1B6C2F77-3477-49E2-9913-BA26BA31EE35}" destId="{EE34EAF0-5B67-41A2-8038-46A65A509FCC}" srcOrd="2" destOrd="0" parTransId="{B010FDD0-2A06-4BB2-BDDB-EF657278EB01}" sibTransId="{79FA94B0-D0DC-4FD0-BC4F-A3AF0E77D5B8}"/>
    <dgm:cxn modelId="{1C8C5530-745A-48B0-AD8A-076E9A5B83E5}" srcId="{3EE18E91-391C-469B-96AB-D2AA5DE3F213}" destId="{043FBBD9-67B3-49EA-8059-10BDFDECB462}" srcOrd="1" destOrd="0" parTransId="{8BD3B127-4F65-4B7D-B8C4-8B5030B6E81F}" sibTransId="{F88168FB-C5A7-4372-9671-9C0ED832526F}"/>
    <dgm:cxn modelId="{C4E5B05F-FC19-4C91-A341-09BDD8ED0904}" type="presOf" srcId="{63927CE4-4CAD-4D48-B77D-ACC3CA51B7F2}" destId="{AA52DEC3-C508-4B75-BFF4-79271455A397}" srcOrd="0" destOrd="0" presId="urn:microsoft.com/office/officeart/2005/8/layout/lProcess2"/>
    <dgm:cxn modelId="{E8CA97C8-0F29-4709-892B-67FF3A656E25}" srcId="{DEB615A3-AE04-499D-BFB7-7FA3A5C4E3CC}" destId="{01598BDF-FC3C-4366-B4B6-4F5A7F4A8D2E}" srcOrd="0" destOrd="0" parTransId="{1862C904-E904-48F8-B628-B14CA30E1718}" sibTransId="{885FA3F6-66F2-4A21-8334-E591ECC40F49}"/>
    <dgm:cxn modelId="{12C1C571-8F44-462F-86F3-56E0B0765632}" srcId="{3EE18E91-391C-469B-96AB-D2AA5DE3F213}" destId="{8FF0AC72-B3C6-406A-B912-CED067358CA3}" srcOrd="0" destOrd="0" parTransId="{102FE417-EE40-4E9F-B1FD-27F6CFBB4416}" sibTransId="{14A958A6-A847-4AE3-A71B-AC43852BF54F}"/>
    <dgm:cxn modelId="{6879D1B7-BA56-4382-8745-0333BFA1019D}" type="presOf" srcId="{8FF0AC72-B3C6-406A-B912-CED067358CA3}" destId="{D9B7A871-ACAA-43BF-B736-9F23FD26F5C7}" srcOrd="1" destOrd="0" presId="urn:microsoft.com/office/officeart/2005/8/layout/lProcess2"/>
    <dgm:cxn modelId="{50527DE9-8AD3-421A-AF7F-49D7122A7D0D}" type="presOf" srcId="{1B6C2F77-3477-49E2-9913-BA26BA31EE35}" destId="{60871E6F-1788-4429-B3BE-6D55EADFE795}" srcOrd="1" destOrd="0" presId="urn:microsoft.com/office/officeart/2005/8/layout/lProcess2"/>
    <dgm:cxn modelId="{0A85044B-F348-42D4-BD0F-8AFF16850808}" type="presOf" srcId="{DDED4EBE-E605-44FA-B909-E7DB8E5FA4C6}" destId="{B6FB9DF9-08A7-445D-8073-EFBE1B0ADE43}" srcOrd="0" destOrd="0" presId="urn:microsoft.com/office/officeart/2005/8/layout/lProcess2"/>
    <dgm:cxn modelId="{420F6121-E512-4377-8D7C-C3E1265E275A}" type="presOf" srcId="{01598BDF-FC3C-4366-B4B6-4F5A7F4A8D2E}" destId="{493531E8-998F-4880-8768-0291474D889A}" srcOrd="0" destOrd="0" presId="urn:microsoft.com/office/officeart/2005/8/layout/lProcess2"/>
    <dgm:cxn modelId="{36CB4316-886F-4335-94A8-F6FB8DF3F497}" srcId="{043FBBD9-67B3-49EA-8059-10BDFDECB462}" destId="{AFF36FA4-9B74-42C9-9641-0259FA744C5B}" srcOrd="2" destOrd="0" parTransId="{AFFE89AB-D2E5-47D4-A770-80CEE2F9A0A1}" sibTransId="{CBBE87A3-6F61-48EB-97C7-49C1AFE2EF10}"/>
    <dgm:cxn modelId="{B22EFE4D-5108-4D73-AFFF-18EB836789B8}" srcId="{8FF0AC72-B3C6-406A-B912-CED067358CA3}" destId="{9FB4E642-1311-4C05-872F-6A9F02691369}" srcOrd="0" destOrd="0" parTransId="{A0193144-8769-4C0C-9C01-0FB4D933662D}" sibTransId="{9EC14AFC-B109-4978-A5D1-3BB269DE1946}"/>
    <dgm:cxn modelId="{CD71E284-43BA-4702-8A76-37D2EEDB4B80}" type="presOf" srcId="{043FBBD9-67B3-49EA-8059-10BDFDECB462}" destId="{86573B7A-A12D-4521-BDEB-281C7D1F8593}" srcOrd="1" destOrd="0" presId="urn:microsoft.com/office/officeart/2005/8/layout/lProcess2"/>
    <dgm:cxn modelId="{A2BA317A-1DEE-4A93-A45A-1978C56A050B}" type="presOf" srcId="{043FBBD9-67B3-49EA-8059-10BDFDECB462}" destId="{CC6199D2-09FB-42EC-8A43-D96940C80442}" srcOrd="0" destOrd="0" presId="urn:microsoft.com/office/officeart/2005/8/layout/lProcess2"/>
    <dgm:cxn modelId="{F3F7366A-EBBF-43B9-9619-4A381F248EDA}" type="presOf" srcId="{A0D850F3-1AE0-4800-A20A-88E8DFF2D6D0}" destId="{B9D81685-C77E-4EF9-B5E2-9CF0E63E7C30}" srcOrd="0" destOrd="0" presId="urn:microsoft.com/office/officeart/2005/8/layout/lProcess2"/>
    <dgm:cxn modelId="{0398EC2E-CDC1-4AA7-8F9E-D243723F9436}" type="presOf" srcId="{DEB615A3-AE04-499D-BFB7-7FA3A5C4E3CC}" destId="{6212F3E1-1199-44D9-97C6-1FE8B0F50582}" srcOrd="0" destOrd="0" presId="urn:microsoft.com/office/officeart/2005/8/layout/lProcess2"/>
    <dgm:cxn modelId="{DDE8EE1D-F0A0-4AD3-8DD2-6E0E9C9A0FD4}" srcId="{DEB615A3-AE04-499D-BFB7-7FA3A5C4E3CC}" destId="{2F13B2C4-AA01-4485-BFC6-099760A802B3}" srcOrd="1" destOrd="0" parTransId="{BBFA21D4-EF7A-4E7D-8B60-DF5165C40CBE}" sibTransId="{2EF34CD7-A53D-4984-88D7-BF30131BC0CF}"/>
    <dgm:cxn modelId="{B28E2E31-1316-4ED7-836C-5BCBC56B95A6}" srcId="{3EE18E91-391C-469B-96AB-D2AA5DE3F213}" destId="{DEB615A3-AE04-499D-BFB7-7FA3A5C4E3CC}" srcOrd="2" destOrd="0" parTransId="{6DD2DB2A-95B9-4794-8F07-C6889FFFD3CF}" sibTransId="{6831675F-283E-4E62-AA31-7D57C9E23DA0}"/>
    <dgm:cxn modelId="{19A97ACA-3ACC-4DFB-81F3-CAA901B617D9}" type="presOf" srcId="{FA17CA35-06F8-472A-B001-FC1F18F6DBA9}" destId="{D4EAF32A-EB70-445B-BCCB-26410A6DC8ED}" srcOrd="0" destOrd="0" presId="urn:microsoft.com/office/officeart/2005/8/layout/lProcess2"/>
    <dgm:cxn modelId="{3C96CC3F-ED1C-4B99-806E-00FE380B63F7}" srcId="{8FF0AC72-B3C6-406A-B912-CED067358CA3}" destId="{63927CE4-4CAD-4D48-B77D-ACC3CA51B7F2}" srcOrd="2" destOrd="0" parTransId="{40D4FF79-CBE1-41A0-9F47-E514D0C42F34}" sibTransId="{075EEB5F-1488-4E41-9D9F-1A6C0DF82F4B}"/>
    <dgm:cxn modelId="{03D659D1-6CB2-4035-8E62-766721CC0F73}" type="presOf" srcId="{3EE18E91-391C-469B-96AB-D2AA5DE3F213}" destId="{8D3B6AA3-1D50-422C-9EE1-470DDAFA5BFB}" srcOrd="0" destOrd="0" presId="urn:microsoft.com/office/officeart/2005/8/layout/lProcess2"/>
    <dgm:cxn modelId="{C62C40B1-564D-4A6C-8470-D4D075B850A5}" type="presOf" srcId="{5B1C02C7-FEA4-4CD5-AAE7-0E7F349F86D9}" destId="{F492FE59-3539-40C9-9E78-2DBDD7A11841}" srcOrd="0" destOrd="0" presId="urn:microsoft.com/office/officeart/2005/8/layout/lProcess2"/>
    <dgm:cxn modelId="{FF83839E-9B26-4415-AB19-D4339A564863}" type="presOf" srcId="{2F13B2C4-AA01-4485-BFC6-099760A802B3}" destId="{C0F29994-273F-4307-A3E1-270EB8D58F54}" srcOrd="0" destOrd="0" presId="urn:microsoft.com/office/officeart/2005/8/layout/lProcess2"/>
    <dgm:cxn modelId="{074B0541-5586-4364-93DC-53CEB4C03EB2}" type="presOf" srcId="{C709AAAF-E06E-458D-9A0D-9280027B991A}" destId="{BD80FB98-91B8-4CBD-A2D9-7CC93F3B4729}" srcOrd="0" destOrd="0" presId="urn:microsoft.com/office/officeart/2005/8/layout/lProcess2"/>
    <dgm:cxn modelId="{1E03D51D-E03B-4DEA-B538-C8670AC3059E}" srcId="{043FBBD9-67B3-49EA-8059-10BDFDECB462}" destId="{FA17CA35-06F8-472A-B001-FC1F18F6DBA9}" srcOrd="0" destOrd="0" parTransId="{CF757EF6-FBDD-44D4-ACAC-50BDA3ECF29F}" sibTransId="{4E20DB04-FA0A-4A7B-98B6-D3FA8EE744AB}"/>
    <dgm:cxn modelId="{1F0E4AB7-3F84-4599-98BA-0262A56FB0D2}" srcId="{1B6C2F77-3477-49E2-9913-BA26BA31EE35}" destId="{C709AAAF-E06E-458D-9A0D-9280027B991A}" srcOrd="0" destOrd="0" parTransId="{A1FE5D4F-14B2-4E23-B03C-7C4DC91803CB}" sibTransId="{793D822D-9A0D-49BF-B38F-61E9AF544C23}"/>
    <dgm:cxn modelId="{D880A9D7-1C60-40AB-BE56-20C2FF914EAD}" srcId="{3EE18E91-391C-469B-96AB-D2AA5DE3F213}" destId="{1B6C2F77-3477-49E2-9913-BA26BA31EE35}" srcOrd="3" destOrd="0" parTransId="{EB88ED38-102B-411C-BA53-254E6E480877}" sibTransId="{790AC634-5925-4C1D-B635-5305E6B8F896}"/>
    <dgm:cxn modelId="{CF336095-8B77-4CFD-830F-8F8C96E14BF6}" type="presParOf" srcId="{8D3B6AA3-1D50-422C-9EE1-470DDAFA5BFB}" destId="{FB5B8261-8518-4EE2-BEDA-68270691B66E}" srcOrd="0" destOrd="0" presId="urn:microsoft.com/office/officeart/2005/8/layout/lProcess2"/>
    <dgm:cxn modelId="{EF624197-7333-4ED0-8344-E74232938109}" type="presParOf" srcId="{FB5B8261-8518-4EE2-BEDA-68270691B66E}" destId="{F4A091A3-D816-4B19-83FD-C8FE2A176B83}" srcOrd="0" destOrd="0" presId="urn:microsoft.com/office/officeart/2005/8/layout/lProcess2"/>
    <dgm:cxn modelId="{CC7F8D51-B050-4183-AD17-9414F6D7C440}" type="presParOf" srcId="{FB5B8261-8518-4EE2-BEDA-68270691B66E}" destId="{D9B7A871-ACAA-43BF-B736-9F23FD26F5C7}" srcOrd="1" destOrd="0" presId="urn:microsoft.com/office/officeart/2005/8/layout/lProcess2"/>
    <dgm:cxn modelId="{8B49A8A1-7C3B-4F14-8A83-776A28E51501}" type="presParOf" srcId="{FB5B8261-8518-4EE2-BEDA-68270691B66E}" destId="{209EDC64-218A-4222-BFA2-C3A9D39BDF6A}" srcOrd="2" destOrd="0" presId="urn:microsoft.com/office/officeart/2005/8/layout/lProcess2"/>
    <dgm:cxn modelId="{8FDF431E-4D1D-4DC9-AE47-928CE7822B42}" type="presParOf" srcId="{209EDC64-218A-4222-BFA2-C3A9D39BDF6A}" destId="{B4858585-CB24-41B2-84D9-28FB88FBB4F1}" srcOrd="0" destOrd="0" presId="urn:microsoft.com/office/officeart/2005/8/layout/lProcess2"/>
    <dgm:cxn modelId="{80065CA2-A3A6-49AC-8F5F-F0731708A296}" type="presParOf" srcId="{B4858585-CB24-41B2-84D9-28FB88FBB4F1}" destId="{9F13F277-6846-430C-980F-E5A2F6FC5FFF}" srcOrd="0" destOrd="0" presId="urn:microsoft.com/office/officeart/2005/8/layout/lProcess2"/>
    <dgm:cxn modelId="{7202FCA1-DAC3-4552-8A02-9E261CA2DD3A}" type="presParOf" srcId="{B4858585-CB24-41B2-84D9-28FB88FBB4F1}" destId="{697E4198-3604-4653-BDCD-281D839B82DD}" srcOrd="1" destOrd="0" presId="urn:microsoft.com/office/officeart/2005/8/layout/lProcess2"/>
    <dgm:cxn modelId="{835FD9CC-6B16-44BB-8E3C-F3A106818322}" type="presParOf" srcId="{B4858585-CB24-41B2-84D9-28FB88FBB4F1}" destId="{D94B3F54-A562-41C2-AF17-11CEBA5C334B}" srcOrd="2" destOrd="0" presId="urn:microsoft.com/office/officeart/2005/8/layout/lProcess2"/>
    <dgm:cxn modelId="{0A8F2182-E4A0-4CAE-953E-9AA67573A341}" type="presParOf" srcId="{B4858585-CB24-41B2-84D9-28FB88FBB4F1}" destId="{A11D765F-EE0B-44B1-9E41-B10E26071DDA}" srcOrd="3" destOrd="0" presId="urn:microsoft.com/office/officeart/2005/8/layout/lProcess2"/>
    <dgm:cxn modelId="{C1A86701-9433-4E9D-A42B-011C60A91BBD}" type="presParOf" srcId="{B4858585-CB24-41B2-84D9-28FB88FBB4F1}" destId="{AA52DEC3-C508-4B75-BFF4-79271455A397}" srcOrd="4" destOrd="0" presId="urn:microsoft.com/office/officeart/2005/8/layout/lProcess2"/>
    <dgm:cxn modelId="{F6DB24DF-FFDD-4287-9EA5-DB4BDFD6A5D2}" type="presParOf" srcId="{8D3B6AA3-1D50-422C-9EE1-470DDAFA5BFB}" destId="{7293E834-FD7D-46E4-9CC0-0E8AC49EC6FA}" srcOrd="1" destOrd="0" presId="urn:microsoft.com/office/officeart/2005/8/layout/lProcess2"/>
    <dgm:cxn modelId="{5F4F156B-F0B5-4569-A91A-283ACD2CB5DB}" type="presParOf" srcId="{8D3B6AA3-1D50-422C-9EE1-470DDAFA5BFB}" destId="{B5E2CE0A-2CC9-4782-9671-E41946657EDE}" srcOrd="2" destOrd="0" presId="urn:microsoft.com/office/officeart/2005/8/layout/lProcess2"/>
    <dgm:cxn modelId="{BBA973C1-26C1-42DD-85E6-EC70CB811F66}" type="presParOf" srcId="{B5E2CE0A-2CC9-4782-9671-E41946657EDE}" destId="{CC6199D2-09FB-42EC-8A43-D96940C80442}" srcOrd="0" destOrd="0" presId="urn:microsoft.com/office/officeart/2005/8/layout/lProcess2"/>
    <dgm:cxn modelId="{DDEBFF0E-07A6-4688-B29F-B44C0E70E9C5}" type="presParOf" srcId="{B5E2CE0A-2CC9-4782-9671-E41946657EDE}" destId="{86573B7A-A12D-4521-BDEB-281C7D1F8593}" srcOrd="1" destOrd="0" presId="urn:microsoft.com/office/officeart/2005/8/layout/lProcess2"/>
    <dgm:cxn modelId="{952A0B17-37C2-4E2A-B872-167103CD48DA}" type="presParOf" srcId="{B5E2CE0A-2CC9-4782-9671-E41946657EDE}" destId="{9D0C47E1-5965-40F2-9D42-8CC26BCF5719}" srcOrd="2" destOrd="0" presId="urn:microsoft.com/office/officeart/2005/8/layout/lProcess2"/>
    <dgm:cxn modelId="{860A8FDF-852F-4819-9771-32FDC9ABC9DA}" type="presParOf" srcId="{9D0C47E1-5965-40F2-9D42-8CC26BCF5719}" destId="{A3F045B6-F03A-4C4D-BAA9-0A0D97152922}" srcOrd="0" destOrd="0" presId="urn:microsoft.com/office/officeart/2005/8/layout/lProcess2"/>
    <dgm:cxn modelId="{91C81EF4-55DF-4B13-9EF7-3DAC487EDCD2}" type="presParOf" srcId="{A3F045B6-F03A-4C4D-BAA9-0A0D97152922}" destId="{D4EAF32A-EB70-445B-BCCB-26410A6DC8ED}" srcOrd="0" destOrd="0" presId="urn:microsoft.com/office/officeart/2005/8/layout/lProcess2"/>
    <dgm:cxn modelId="{FDEF069E-0586-4DAC-A1FE-1107051CCA9A}" type="presParOf" srcId="{A3F045B6-F03A-4C4D-BAA9-0A0D97152922}" destId="{ECD6AC14-0006-4A33-84C4-18A7540345A3}" srcOrd="1" destOrd="0" presId="urn:microsoft.com/office/officeart/2005/8/layout/lProcess2"/>
    <dgm:cxn modelId="{44202B93-82A9-4DB3-9816-F70F4DD82DCD}" type="presParOf" srcId="{A3F045B6-F03A-4C4D-BAA9-0A0D97152922}" destId="{F492FE59-3539-40C9-9E78-2DBDD7A11841}" srcOrd="2" destOrd="0" presId="urn:microsoft.com/office/officeart/2005/8/layout/lProcess2"/>
    <dgm:cxn modelId="{FABC1E2B-694B-4CE0-966E-E33551204021}" type="presParOf" srcId="{A3F045B6-F03A-4C4D-BAA9-0A0D97152922}" destId="{476C99EE-F00F-4C65-B14E-149E32573620}" srcOrd="3" destOrd="0" presId="urn:microsoft.com/office/officeart/2005/8/layout/lProcess2"/>
    <dgm:cxn modelId="{288A1E66-5D28-4A97-BB32-244B937349C3}" type="presParOf" srcId="{A3F045B6-F03A-4C4D-BAA9-0A0D97152922}" destId="{3256E613-F40E-4360-9318-DF2C7E0FECB6}" srcOrd="4" destOrd="0" presId="urn:microsoft.com/office/officeart/2005/8/layout/lProcess2"/>
    <dgm:cxn modelId="{A84AADF5-0EFE-48E5-AA3E-249513755A28}" type="presParOf" srcId="{8D3B6AA3-1D50-422C-9EE1-470DDAFA5BFB}" destId="{B001A5F3-5D07-406F-B630-2DF64F93FC50}" srcOrd="3" destOrd="0" presId="urn:microsoft.com/office/officeart/2005/8/layout/lProcess2"/>
    <dgm:cxn modelId="{F3D8D040-22D6-42F8-8913-5B23DA72C3C1}" type="presParOf" srcId="{8D3B6AA3-1D50-422C-9EE1-470DDAFA5BFB}" destId="{55250FC1-B291-40E8-95C1-9FCFEBC230B8}" srcOrd="4" destOrd="0" presId="urn:microsoft.com/office/officeart/2005/8/layout/lProcess2"/>
    <dgm:cxn modelId="{0E909DDA-64E7-4164-8329-C497A2A2C943}" type="presParOf" srcId="{55250FC1-B291-40E8-95C1-9FCFEBC230B8}" destId="{6212F3E1-1199-44D9-97C6-1FE8B0F50582}" srcOrd="0" destOrd="0" presId="urn:microsoft.com/office/officeart/2005/8/layout/lProcess2"/>
    <dgm:cxn modelId="{3235FF16-9853-4D0C-B336-73F3607C6360}" type="presParOf" srcId="{55250FC1-B291-40E8-95C1-9FCFEBC230B8}" destId="{ACD575BB-1EE1-4A77-A2EA-58B63D6EA627}" srcOrd="1" destOrd="0" presId="urn:microsoft.com/office/officeart/2005/8/layout/lProcess2"/>
    <dgm:cxn modelId="{B31E1FC6-A7DF-40A5-9477-52E2FBF5C0DD}" type="presParOf" srcId="{55250FC1-B291-40E8-95C1-9FCFEBC230B8}" destId="{C6F35DA9-6BED-4BE4-9187-5EE8FAD3A4EE}" srcOrd="2" destOrd="0" presId="urn:microsoft.com/office/officeart/2005/8/layout/lProcess2"/>
    <dgm:cxn modelId="{F6C03E08-B2AE-4229-B0AF-53CD4A7E0F96}" type="presParOf" srcId="{C6F35DA9-6BED-4BE4-9187-5EE8FAD3A4EE}" destId="{7C2F1F7C-0035-48FA-AA62-F947974D9BD6}" srcOrd="0" destOrd="0" presId="urn:microsoft.com/office/officeart/2005/8/layout/lProcess2"/>
    <dgm:cxn modelId="{B7F8D32B-1C8A-4C1C-AD6E-3728660E1BE9}" type="presParOf" srcId="{7C2F1F7C-0035-48FA-AA62-F947974D9BD6}" destId="{493531E8-998F-4880-8768-0291474D889A}" srcOrd="0" destOrd="0" presId="urn:microsoft.com/office/officeart/2005/8/layout/lProcess2"/>
    <dgm:cxn modelId="{2CC957AF-58D2-4CBA-A47C-04E727CA4DE1}" type="presParOf" srcId="{7C2F1F7C-0035-48FA-AA62-F947974D9BD6}" destId="{90B1B3B2-3514-45D6-98FC-9822E0662261}" srcOrd="1" destOrd="0" presId="urn:microsoft.com/office/officeart/2005/8/layout/lProcess2"/>
    <dgm:cxn modelId="{F8D2F3C5-43A7-408C-81B1-AF8B94183D12}" type="presParOf" srcId="{7C2F1F7C-0035-48FA-AA62-F947974D9BD6}" destId="{C0F29994-273F-4307-A3E1-270EB8D58F54}" srcOrd="2" destOrd="0" presId="urn:microsoft.com/office/officeart/2005/8/layout/lProcess2"/>
    <dgm:cxn modelId="{3B84BAB6-3E78-4723-A34B-90D61391EAFA}" type="presParOf" srcId="{7C2F1F7C-0035-48FA-AA62-F947974D9BD6}" destId="{AC364741-C0AB-4E6A-8782-D1EE6358C0A8}" srcOrd="3" destOrd="0" presId="urn:microsoft.com/office/officeart/2005/8/layout/lProcess2"/>
    <dgm:cxn modelId="{9EC637DB-C779-4A55-9217-494A60581EEF}" type="presParOf" srcId="{7C2F1F7C-0035-48FA-AA62-F947974D9BD6}" destId="{B9D81685-C77E-4EF9-B5E2-9CF0E63E7C30}" srcOrd="4" destOrd="0" presId="urn:microsoft.com/office/officeart/2005/8/layout/lProcess2"/>
    <dgm:cxn modelId="{A370E02E-8697-457E-BA5C-DBC365CF07DF}" type="presParOf" srcId="{8D3B6AA3-1D50-422C-9EE1-470DDAFA5BFB}" destId="{7C454C5A-6EFF-4132-AFDE-2AC83FF9AFBB}" srcOrd="5" destOrd="0" presId="urn:microsoft.com/office/officeart/2005/8/layout/lProcess2"/>
    <dgm:cxn modelId="{34111B35-844C-4CA0-BBC9-4EFE315714F4}" type="presParOf" srcId="{8D3B6AA3-1D50-422C-9EE1-470DDAFA5BFB}" destId="{73889387-A623-4A74-9C72-43441A0D7368}" srcOrd="6" destOrd="0" presId="urn:microsoft.com/office/officeart/2005/8/layout/lProcess2"/>
    <dgm:cxn modelId="{0EF9C06C-E2AF-41DE-9EAC-D235BF3E795E}" type="presParOf" srcId="{73889387-A623-4A74-9C72-43441A0D7368}" destId="{90181ECA-6F9A-4EDB-84BB-3147F88D4B6D}" srcOrd="0" destOrd="0" presId="urn:microsoft.com/office/officeart/2005/8/layout/lProcess2"/>
    <dgm:cxn modelId="{501440E0-BD0E-4319-89F6-56984C63741D}" type="presParOf" srcId="{73889387-A623-4A74-9C72-43441A0D7368}" destId="{60871E6F-1788-4429-B3BE-6D55EADFE795}" srcOrd="1" destOrd="0" presId="urn:microsoft.com/office/officeart/2005/8/layout/lProcess2"/>
    <dgm:cxn modelId="{DA986E0E-EFB4-405C-A39C-73635EA85F02}" type="presParOf" srcId="{73889387-A623-4A74-9C72-43441A0D7368}" destId="{7F810E49-FEE0-4D82-A2D9-CCDF24E1E832}" srcOrd="2" destOrd="0" presId="urn:microsoft.com/office/officeart/2005/8/layout/lProcess2"/>
    <dgm:cxn modelId="{1CA43CCD-8B5C-4AEB-8E5E-E8C1DA808DEC}" type="presParOf" srcId="{7F810E49-FEE0-4D82-A2D9-CCDF24E1E832}" destId="{52E250FE-244A-453C-87DF-3617465ABF03}" srcOrd="0" destOrd="0" presId="urn:microsoft.com/office/officeart/2005/8/layout/lProcess2"/>
    <dgm:cxn modelId="{39ED1042-29E2-4C80-8187-363800678D78}" type="presParOf" srcId="{52E250FE-244A-453C-87DF-3617465ABF03}" destId="{BD80FB98-91B8-4CBD-A2D9-7CC93F3B4729}" srcOrd="0" destOrd="0" presId="urn:microsoft.com/office/officeart/2005/8/layout/lProcess2"/>
    <dgm:cxn modelId="{08036CD6-8A53-4EF2-B552-536E3A78C791}" type="presParOf" srcId="{52E250FE-244A-453C-87DF-3617465ABF03}" destId="{FCD2F286-EB47-4A84-9A32-32ED561E0DDA}" srcOrd="1" destOrd="0" presId="urn:microsoft.com/office/officeart/2005/8/layout/lProcess2"/>
    <dgm:cxn modelId="{A35E6A1B-B57B-4793-84A6-5CBDA54F17E7}" type="presParOf" srcId="{52E250FE-244A-453C-87DF-3617465ABF03}" destId="{B6FB9DF9-08A7-445D-8073-EFBE1B0ADE43}" srcOrd="2" destOrd="0" presId="urn:microsoft.com/office/officeart/2005/8/layout/lProcess2"/>
    <dgm:cxn modelId="{029A4A41-BBD9-46C2-A23C-E06B8AF2EDE4}" type="presParOf" srcId="{52E250FE-244A-453C-87DF-3617465ABF03}" destId="{5F68914F-2E02-4935-9CDA-979C02786E1C}" srcOrd="3" destOrd="0" presId="urn:microsoft.com/office/officeart/2005/8/layout/lProcess2"/>
    <dgm:cxn modelId="{7354027B-76C4-4E98-AE2B-631D77908F55}" type="presParOf" srcId="{52E250FE-244A-453C-87DF-3617465ABF03}" destId="{69245F98-4C3C-41DF-AF06-81E6381DD49D}" srcOrd="4"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22CFA1-00CF-4CCC-9045-D831FF2030F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1C812C8-F7BF-47B5-B065-E3722082B8EF}">
      <dgm:prSet phldrT="[Text]" custT="1"/>
      <dgm:spPr>
        <a:solidFill>
          <a:srgbClr val="0070C0"/>
        </a:solidFill>
      </dgm:spPr>
      <dgm:t>
        <a:bodyPr/>
        <a:lstStyle/>
        <a:p>
          <a:r>
            <a:rPr lang="en-US" sz="1800" dirty="0">
              <a:latin typeface="Gill Sans MT" panose="020B0502020104020203" pitchFamily="34" charset="0"/>
            </a:rPr>
            <a:t>Annual Pension: </a:t>
          </a:r>
          <a:r>
            <a:rPr lang="en-US" sz="1800" b="1" dirty="0">
              <a:latin typeface="Gill Sans MT" panose="020B0502020104020203" pitchFamily="34" charset="0"/>
            </a:rPr>
            <a:t>12 x 66,911 * 20 * 2% = 321,173</a:t>
          </a:r>
        </a:p>
      </dgm:t>
    </dgm:pt>
    <dgm:pt modelId="{135FC1A2-F0EA-44E3-9174-BF63B6B82CD1}" type="parTrans" cxnId="{DDAC132F-4CED-4352-8CF3-DF76153FF647}">
      <dgm:prSet/>
      <dgm:spPr/>
      <dgm:t>
        <a:bodyPr/>
        <a:lstStyle/>
        <a:p>
          <a:endParaRPr lang="en-US">
            <a:latin typeface="Gill Sans MT" panose="020B0502020104020203" pitchFamily="34" charset="0"/>
          </a:endParaRPr>
        </a:p>
      </dgm:t>
    </dgm:pt>
    <dgm:pt modelId="{7287836B-381A-4357-9A10-6FCA32B24A84}" type="sibTrans" cxnId="{DDAC132F-4CED-4352-8CF3-DF76153FF647}">
      <dgm:prSet/>
      <dgm:spPr/>
      <dgm:t>
        <a:bodyPr/>
        <a:lstStyle/>
        <a:p>
          <a:endParaRPr lang="en-US">
            <a:latin typeface="Gill Sans MT" panose="020B0502020104020203" pitchFamily="34" charset="0"/>
          </a:endParaRPr>
        </a:p>
      </dgm:t>
    </dgm:pt>
    <dgm:pt modelId="{E14A3AA2-570E-4F49-828B-F472998CDD9F}">
      <dgm:prSet phldrT="[Text]" custT="1"/>
      <dgm:spPr>
        <a:solidFill>
          <a:srgbClr val="0070C0"/>
        </a:solidFill>
      </dgm:spPr>
      <dgm:t>
        <a:bodyPr/>
        <a:lstStyle/>
        <a:p>
          <a:r>
            <a:rPr lang="en-US" sz="1800" dirty="0">
              <a:latin typeface="Gill Sans MT" panose="020B0502020104020203" pitchFamily="34" charset="0"/>
            </a:rPr>
            <a:t>Final Salary: </a:t>
          </a:r>
        </a:p>
        <a:p>
          <a:r>
            <a:rPr lang="en-US" sz="1800" dirty="0">
              <a:latin typeface="Gill Sans MT" panose="020B0502020104020203" pitchFamily="34" charset="0"/>
            </a:rPr>
            <a:t>50,000*1.06^5 = 66,911</a:t>
          </a:r>
        </a:p>
      </dgm:t>
    </dgm:pt>
    <dgm:pt modelId="{890460E2-460E-4DED-8E44-8575DA4AD162}" type="parTrans" cxnId="{62BC4BEC-8626-44A5-A5B6-FF36B8C444E7}">
      <dgm:prSet/>
      <dgm:spPr>
        <a:solidFill>
          <a:srgbClr val="79C6FF"/>
        </a:solidFill>
      </dgm:spPr>
      <dgm:t>
        <a:bodyPr/>
        <a:lstStyle/>
        <a:p>
          <a:endParaRPr lang="en-US">
            <a:latin typeface="Gill Sans MT" panose="020B0502020104020203" pitchFamily="34" charset="0"/>
          </a:endParaRPr>
        </a:p>
      </dgm:t>
    </dgm:pt>
    <dgm:pt modelId="{6E6CA649-145C-4A4A-A89D-F3B8E791DF2F}" type="sibTrans" cxnId="{62BC4BEC-8626-44A5-A5B6-FF36B8C444E7}">
      <dgm:prSet/>
      <dgm:spPr/>
      <dgm:t>
        <a:bodyPr/>
        <a:lstStyle/>
        <a:p>
          <a:endParaRPr lang="en-US">
            <a:latin typeface="Gill Sans MT" panose="020B0502020104020203" pitchFamily="34" charset="0"/>
          </a:endParaRPr>
        </a:p>
      </dgm:t>
    </dgm:pt>
    <dgm:pt modelId="{EF5E02D1-C5E3-4997-9CF6-6A6FA69E703D}">
      <dgm:prSet phldrT="[Text]"/>
      <dgm:spPr>
        <a:solidFill>
          <a:srgbClr val="0070C0"/>
        </a:solidFill>
      </dgm:spPr>
      <dgm:t>
        <a:bodyPr/>
        <a:lstStyle/>
        <a:p>
          <a:r>
            <a:rPr lang="en-US" dirty="0">
              <a:latin typeface="Gill Sans MT" panose="020B0502020104020203" pitchFamily="34" charset="0"/>
            </a:rPr>
            <a:t>Past Service: </a:t>
          </a:r>
        </a:p>
        <a:p>
          <a:r>
            <a:rPr lang="en-US" dirty="0">
              <a:latin typeface="Gill Sans MT" panose="020B0502020104020203" pitchFamily="34" charset="0"/>
            </a:rPr>
            <a:t>20</a:t>
          </a:r>
        </a:p>
      </dgm:t>
    </dgm:pt>
    <dgm:pt modelId="{185FD4CC-C3C5-4019-9B28-03AFDDEA6012}" type="parTrans" cxnId="{9AF00058-96FE-4074-B24F-F25A6CCB584F}">
      <dgm:prSet/>
      <dgm:spPr>
        <a:solidFill>
          <a:srgbClr val="79C6FF"/>
        </a:solidFill>
      </dgm:spPr>
      <dgm:t>
        <a:bodyPr/>
        <a:lstStyle/>
        <a:p>
          <a:endParaRPr lang="en-US">
            <a:latin typeface="Gill Sans MT" panose="020B0502020104020203" pitchFamily="34" charset="0"/>
          </a:endParaRPr>
        </a:p>
      </dgm:t>
    </dgm:pt>
    <dgm:pt modelId="{142C4D49-CF02-4E74-A82C-E04187763CDA}" type="sibTrans" cxnId="{9AF00058-96FE-4074-B24F-F25A6CCB584F}">
      <dgm:prSet/>
      <dgm:spPr/>
      <dgm:t>
        <a:bodyPr/>
        <a:lstStyle/>
        <a:p>
          <a:endParaRPr lang="en-US">
            <a:latin typeface="Gill Sans MT" panose="020B0502020104020203" pitchFamily="34" charset="0"/>
          </a:endParaRPr>
        </a:p>
      </dgm:t>
    </dgm:pt>
    <dgm:pt modelId="{AB3936CD-6151-4A7D-AFEA-B6B3A050619B}">
      <dgm:prSet phldrT="[Text]"/>
      <dgm:spPr>
        <a:solidFill>
          <a:srgbClr val="0070C0"/>
        </a:solidFill>
      </dgm:spPr>
      <dgm:t>
        <a:bodyPr/>
        <a:lstStyle/>
        <a:p>
          <a:r>
            <a:rPr lang="en-US" dirty="0">
              <a:latin typeface="Gill Sans MT" panose="020B0502020104020203" pitchFamily="34" charset="0"/>
            </a:rPr>
            <a:t>Accrual Factor: </a:t>
          </a:r>
        </a:p>
        <a:p>
          <a:r>
            <a:rPr lang="en-US" dirty="0">
              <a:latin typeface="Gill Sans MT" panose="020B0502020104020203" pitchFamily="34" charset="0"/>
            </a:rPr>
            <a:t>2%</a:t>
          </a:r>
        </a:p>
      </dgm:t>
    </dgm:pt>
    <dgm:pt modelId="{AB90DCB8-8EFA-454C-91AC-0F1F122467EC}" type="parTrans" cxnId="{CA39209A-D5FB-4CEC-939E-218208E26B1C}">
      <dgm:prSet/>
      <dgm:spPr>
        <a:solidFill>
          <a:srgbClr val="79C6FF"/>
        </a:solidFill>
      </dgm:spPr>
      <dgm:t>
        <a:bodyPr/>
        <a:lstStyle/>
        <a:p>
          <a:endParaRPr lang="en-US">
            <a:latin typeface="Gill Sans MT" panose="020B0502020104020203" pitchFamily="34" charset="0"/>
          </a:endParaRPr>
        </a:p>
      </dgm:t>
    </dgm:pt>
    <dgm:pt modelId="{5BCAF9DD-31CF-4F91-B142-2D7B837E8CBE}" type="sibTrans" cxnId="{CA39209A-D5FB-4CEC-939E-218208E26B1C}">
      <dgm:prSet/>
      <dgm:spPr/>
      <dgm:t>
        <a:bodyPr/>
        <a:lstStyle/>
        <a:p>
          <a:endParaRPr lang="en-US">
            <a:latin typeface="Gill Sans MT" panose="020B0502020104020203" pitchFamily="34" charset="0"/>
          </a:endParaRPr>
        </a:p>
      </dgm:t>
    </dgm:pt>
    <dgm:pt modelId="{ED6E2DF1-4067-4D32-9CC5-40839AF5C417}" type="pres">
      <dgm:prSet presAssocID="{F122CFA1-00CF-4CCC-9045-D831FF2030F6}" presName="cycle" presStyleCnt="0">
        <dgm:presLayoutVars>
          <dgm:chMax val="1"/>
          <dgm:dir/>
          <dgm:animLvl val="ctr"/>
          <dgm:resizeHandles val="exact"/>
        </dgm:presLayoutVars>
      </dgm:prSet>
      <dgm:spPr/>
      <dgm:t>
        <a:bodyPr/>
        <a:lstStyle/>
        <a:p>
          <a:endParaRPr lang="en-IN"/>
        </a:p>
      </dgm:t>
    </dgm:pt>
    <dgm:pt modelId="{D490B9E0-7634-47A0-A642-75A572C06F24}" type="pres">
      <dgm:prSet presAssocID="{A1C812C8-F7BF-47B5-B065-E3722082B8EF}" presName="centerShape" presStyleLbl="node0" presStyleIdx="0" presStyleCnt="1" custScaleX="161364"/>
      <dgm:spPr/>
      <dgm:t>
        <a:bodyPr/>
        <a:lstStyle/>
        <a:p>
          <a:endParaRPr lang="en-IN"/>
        </a:p>
      </dgm:t>
    </dgm:pt>
    <dgm:pt modelId="{8AEFFF3F-4F20-4547-B001-9342EFD9DC0C}" type="pres">
      <dgm:prSet presAssocID="{890460E2-460E-4DED-8E44-8575DA4AD162}" presName="parTrans" presStyleLbl="bgSibTrans2D1" presStyleIdx="0" presStyleCnt="3"/>
      <dgm:spPr/>
      <dgm:t>
        <a:bodyPr/>
        <a:lstStyle/>
        <a:p>
          <a:endParaRPr lang="en-IN"/>
        </a:p>
      </dgm:t>
    </dgm:pt>
    <dgm:pt modelId="{50488458-A3A1-4272-8E96-B1C560741A9C}" type="pres">
      <dgm:prSet presAssocID="{E14A3AA2-570E-4F49-828B-F472998CDD9F}" presName="node" presStyleLbl="node1" presStyleIdx="0" presStyleCnt="3">
        <dgm:presLayoutVars>
          <dgm:bulletEnabled val="1"/>
        </dgm:presLayoutVars>
      </dgm:prSet>
      <dgm:spPr/>
      <dgm:t>
        <a:bodyPr/>
        <a:lstStyle/>
        <a:p>
          <a:endParaRPr lang="en-IN"/>
        </a:p>
      </dgm:t>
    </dgm:pt>
    <dgm:pt modelId="{0440AE78-8740-4CB5-A2BA-D227F0CAC41C}" type="pres">
      <dgm:prSet presAssocID="{185FD4CC-C3C5-4019-9B28-03AFDDEA6012}" presName="parTrans" presStyleLbl="bgSibTrans2D1" presStyleIdx="1" presStyleCnt="3"/>
      <dgm:spPr/>
      <dgm:t>
        <a:bodyPr/>
        <a:lstStyle/>
        <a:p>
          <a:endParaRPr lang="en-IN"/>
        </a:p>
      </dgm:t>
    </dgm:pt>
    <dgm:pt modelId="{33C87296-414C-4B5D-8B1C-C2FA5F7F6832}" type="pres">
      <dgm:prSet presAssocID="{EF5E02D1-C5E3-4997-9CF6-6A6FA69E703D}" presName="node" presStyleLbl="node1" presStyleIdx="1" presStyleCnt="3">
        <dgm:presLayoutVars>
          <dgm:bulletEnabled val="1"/>
        </dgm:presLayoutVars>
      </dgm:prSet>
      <dgm:spPr/>
      <dgm:t>
        <a:bodyPr/>
        <a:lstStyle/>
        <a:p>
          <a:endParaRPr lang="en-IN"/>
        </a:p>
      </dgm:t>
    </dgm:pt>
    <dgm:pt modelId="{A7581430-3D4B-48D7-8FB9-82E98A2E5AEF}" type="pres">
      <dgm:prSet presAssocID="{AB90DCB8-8EFA-454C-91AC-0F1F122467EC}" presName="parTrans" presStyleLbl="bgSibTrans2D1" presStyleIdx="2" presStyleCnt="3"/>
      <dgm:spPr/>
      <dgm:t>
        <a:bodyPr/>
        <a:lstStyle/>
        <a:p>
          <a:endParaRPr lang="en-IN"/>
        </a:p>
      </dgm:t>
    </dgm:pt>
    <dgm:pt modelId="{378FEFAA-5C4E-4D59-8EE8-ABF414237BC4}" type="pres">
      <dgm:prSet presAssocID="{AB3936CD-6151-4A7D-AFEA-B6B3A050619B}" presName="node" presStyleLbl="node1" presStyleIdx="2" presStyleCnt="3">
        <dgm:presLayoutVars>
          <dgm:bulletEnabled val="1"/>
        </dgm:presLayoutVars>
      </dgm:prSet>
      <dgm:spPr/>
      <dgm:t>
        <a:bodyPr/>
        <a:lstStyle/>
        <a:p>
          <a:endParaRPr lang="en-IN"/>
        </a:p>
      </dgm:t>
    </dgm:pt>
  </dgm:ptLst>
  <dgm:cxnLst>
    <dgm:cxn modelId="{63B0733D-0032-4CFC-A7E9-BD691DCFCB91}" type="presOf" srcId="{EF5E02D1-C5E3-4997-9CF6-6A6FA69E703D}" destId="{33C87296-414C-4B5D-8B1C-C2FA5F7F6832}" srcOrd="0" destOrd="0" presId="urn:microsoft.com/office/officeart/2005/8/layout/radial4"/>
    <dgm:cxn modelId="{A6F910EC-6F3F-4C13-8577-6933224404EB}" type="presOf" srcId="{E14A3AA2-570E-4F49-828B-F472998CDD9F}" destId="{50488458-A3A1-4272-8E96-B1C560741A9C}" srcOrd="0" destOrd="0" presId="urn:microsoft.com/office/officeart/2005/8/layout/radial4"/>
    <dgm:cxn modelId="{DDAC132F-4CED-4352-8CF3-DF76153FF647}" srcId="{F122CFA1-00CF-4CCC-9045-D831FF2030F6}" destId="{A1C812C8-F7BF-47B5-B065-E3722082B8EF}" srcOrd="0" destOrd="0" parTransId="{135FC1A2-F0EA-44E3-9174-BF63B6B82CD1}" sibTransId="{7287836B-381A-4357-9A10-6FCA32B24A84}"/>
    <dgm:cxn modelId="{30DD8013-4DDE-44D3-9AA3-8A4FC19CBAB2}" type="presOf" srcId="{F122CFA1-00CF-4CCC-9045-D831FF2030F6}" destId="{ED6E2DF1-4067-4D32-9CC5-40839AF5C417}" srcOrd="0" destOrd="0" presId="urn:microsoft.com/office/officeart/2005/8/layout/radial4"/>
    <dgm:cxn modelId="{AEC2D4E8-9ED5-4E0A-AA24-508198368B19}" type="presOf" srcId="{890460E2-460E-4DED-8E44-8575DA4AD162}" destId="{8AEFFF3F-4F20-4547-B001-9342EFD9DC0C}" srcOrd="0" destOrd="0" presId="urn:microsoft.com/office/officeart/2005/8/layout/radial4"/>
    <dgm:cxn modelId="{BB27484B-D9DB-40D0-B3A6-DFBD23D89BA8}" type="presOf" srcId="{AB90DCB8-8EFA-454C-91AC-0F1F122467EC}" destId="{A7581430-3D4B-48D7-8FB9-82E98A2E5AEF}" srcOrd="0" destOrd="0" presId="urn:microsoft.com/office/officeart/2005/8/layout/radial4"/>
    <dgm:cxn modelId="{62BC4BEC-8626-44A5-A5B6-FF36B8C444E7}" srcId="{A1C812C8-F7BF-47B5-B065-E3722082B8EF}" destId="{E14A3AA2-570E-4F49-828B-F472998CDD9F}" srcOrd="0" destOrd="0" parTransId="{890460E2-460E-4DED-8E44-8575DA4AD162}" sibTransId="{6E6CA649-145C-4A4A-A89D-F3B8E791DF2F}"/>
    <dgm:cxn modelId="{B9FDC448-3588-4B89-8292-8B40320C2A35}" type="presOf" srcId="{A1C812C8-F7BF-47B5-B065-E3722082B8EF}" destId="{D490B9E0-7634-47A0-A642-75A572C06F24}" srcOrd="0" destOrd="0" presId="urn:microsoft.com/office/officeart/2005/8/layout/radial4"/>
    <dgm:cxn modelId="{9AF00058-96FE-4074-B24F-F25A6CCB584F}" srcId="{A1C812C8-F7BF-47B5-B065-E3722082B8EF}" destId="{EF5E02D1-C5E3-4997-9CF6-6A6FA69E703D}" srcOrd="1" destOrd="0" parTransId="{185FD4CC-C3C5-4019-9B28-03AFDDEA6012}" sibTransId="{142C4D49-CF02-4E74-A82C-E04187763CDA}"/>
    <dgm:cxn modelId="{CA39209A-D5FB-4CEC-939E-218208E26B1C}" srcId="{A1C812C8-F7BF-47B5-B065-E3722082B8EF}" destId="{AB3936CD-6151-4A7D-AFEA-B6B3A050619B}" srcOrd="2" destOrd="0" parTransId="{AB90DCB8-8EFA-454C-91AC-0F1F122467EC}" sibTransId="{5BCAF9DD-31CF-4F91-B142-2D7B837E8CBE}"/>
    <dgm:cxn modelId="{6DA36014-1B96-4E52-BD11-95325EB77E5D}" type="presOf" srcId="{AB3936CD-6151-4A7D-AFEA-B6B3A050619B}" destId="{378FEFAA-5C4E-4D59-8EE8-ABF414237BC4}" srcOrd="0" destOrd="0" presId="urn:microsoft.com/office/officeart/2005/8/layout/radial4"/>
    <dgm:cxn modelId="{454E3021-566B-476D-9AD0-570295F64C74}" type="presOf" srcId="{185FD4CC-C3C5-4019-9B28-03AFDDEA6012}" destId="{0440AE78-8740-4CB5-A2BA-D227F0CAC41C}" srcOrd="0" destOrd="0" presId="urn:microsoft.com/office/officeart/2005/8/layout/radial4"/>
    <dgm:cxn modelId="{E56D41D6-0EF8-4EEC-9958-CD6116574777}" type="presParOf" srcId="{ED6E2DF1-4067-4D32-9CC5-40839AF5C417}" destId="{D490B9E0-7634-47A0-A642-75A572C06F24}" srcOrd="0" destOrd="0" presId="urn:microsoft.com/office/officeart/2005/8/layout/radial4"/>
    <dgm:cxn modelId="{4FC29FB0-E549-4AAE-A171-2EB32FB89C4C}" type="presParOf" srcId="{ED6E2DF1-4067-4D32-9CC5-40839AF5C417}" destId="{8AEFFF3F-4F20-4547-B001-9342EFD9DC0C}" srcOrd="1" destOrd="0" presId="urn:microsoft.com/office/officeart/2005/8/layout/radial4"/>
    <dgm:cxn modelId="{B905C6AF-9FC0-4C2C-8B61-7ACC9BE5C67C}" type="presParOf" srcId="{ED6E2DF1-4067-4D32-9CC5-40839AF5C417}" destId="{50488458-A3A1-4272-8E96-B1C560741A9C}" srcOrd="2" destOrd="0" presId="urn:microsoft.com/office/officeart/2005/8/layout/radial4"/>
    <dgm:cxn modelId="{3038EE48-E1E6-4FE6-BF42-15DAA988B62D}" type="presParOf" srcId="{ED6E2DF1-4067-4D32-9CC5-40839AF5C417}" destId="{0440AE78-8740-4CB5-A2BA-D227F0CAC41C}" srcOrd="3" destOrd="0" presId="urn:microsoft.com/office/officeart/2005/8/layout/radial4"/>
    <dgm:cxn modelId="{8AC3C751-8261-4B1B-9518-40E72293BC5A}" type="presParOf" srcId="{ED6E2DF1-4067-4D32-9CC5-40839AF5C417}" destId="{33C87296-414C-4B5D-8B1C-C2FA5F7F6832}" srcOrd="4" destOrd="0" presId="urn:microsoft.com/office/officeart/2005/8/layout/radial4"/>
    <dgm:cxn modelId="{7078D915-E7D8-4B17-90A8-BFA935579994}" type="presParOf" srcId="{ED6E2DF1-4067-4D32-9CC5-40839AF5C417}" destId="{A7581430-3D4B-48D7-8FB9-82E98A2E5AEF}" srcOrd="5" destOrd="0" presId="urn:microsoft.com/office/officeart/2005/8/layout/radial4"/>
    <dgm:cxn modelId="{0C538870-4F5C-40C7-AA56-EFB9E8FBA031}" type="presParOf" srcId="{ED6E2DF1-4067-4D32-9CC5-40839AF5C417}" destId="{378FEFAA-5C4E-4D59-8EE8-ABF414237BC4}" srcOrd="6" destOrd="0" presId="urn:microsoft.com/office/officeart/2005/8/layout/radial4"/>
  </dgm:cxnLst>
  <dgm:bg>
    <a:noFill/>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756F22-60AA-4D33-9C42-C202169857F0}"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IN"/>
        </a:p>
      </dgm:t>
    </dgm:pt>
    <dgm:pt modelId="{5DAE5FFD-481F-46EB-968B-DABEFD7EB183}">
      <dgm:prSet phldrT="[Text]" custT="1"/>
      <dgm:spPr/>
      <dgm:t>
        <a:bodyPr/>
        <a:lstStyle/>
        <a:p>
          <a:pPr algn="ctr"/>
          <a:r>
            <a:rPr lang="en-IN" sz="2200" dirty="0">
              <a:latin typeface="Gill Sans MT" panose="020B0502020104020203" pitchFamily="34" charset="0"/>
            </a:rPr>
            <a:t>Commodity inflation rate</a:t>
          </a:r>
        </a:p>
      </dgm:t>
    </dgm:pt>
    <dgm:pt modelId="{1C0F9233-85C5-44A7-995D-074AC8DF3FB9}" type="parTrans" cxnId="{A4440F0C-10B1-4E01-97B4-F823FDB078AA}">
      <dgm:prSet/>
      <dgm:spPr/>
      <dgm:t>
        <a:bodyPr/>
        <a:lstStyle/>
        <a:p>
          <a:endParaRPr lang="en-IN" sz="1600"/>
        </a:p>
      </dgm:t>
    </dgm:pt>
    <dgm:pt modelId="{388E78F3-8592-46F7-80B5-4FB79EA4001E}" type="sibTrans" cxnId="{A4440F0C-10B1-4E01-97B4-F823FDB078AA}">
      <dgm:prSet/>
      <dgm:spPr/>
      <dgm:t>
        <a:bodyPr/>
        <a:lstStyle/>
        <a:p>
          <a:endParaRPr lang="en-IN" sz="1600"/>
        </a:p>
      </dgm:t>
    </dgm:pt>
    <dgm:pt modelId="{AE82CAC5-9CE8-4DD6-91BB-315A0ACD21A7}">
      <dgm:prSet phldrT="[Text]" custT="1"/>
      <dgm:spPr/>
      <dgm:t>
        <a:bodyPr/>
        <a:lstStyle/>
        <a:p>
          <a:pPr algn="ctr"/>
          <a:r>
            <a:rPr lang="en-IN" sz="2200" dirty="0">
              <a:latin typeface="Gill Sans MT" panose="020B0502020104020203" pitchFamily="34" charset="0"/>
            </a:rPr>
            <a:t>DBO</a:t>
          </a:r>
        </a:p>
      </dgm:t>
    </dgm:pt>
    <dgm:pt modelId="{E6B86DEE-507F-4115-8675-3D490B31E9E9}" type="parTrans" cxnId="{0491EBF6-E690-4F08-8AB4-4C232566DA2D}">
      <dgm:prSet/>
      <dgm:spPr/>
      <dgm:t>
        <a:bodyPr/>
        <a:lstStyle/>
        <a:p>
          <a:endParaRPr lang="en-IN" sz="1600"/>
        </a:p>
      </dgm:t>
    </dgm:pt>
    <dgm:pt modelId="{F23171B3-01F3-451D-9DB1-AB2D2893296F}" type="sibTrans" cxnId="{0491EBF6-E690-4F08-8AB4-4C232566DA2D}">
      <dgm:prSet/>
      <dgm:spPr/>
      <dgm:t>
        <a:bodyPr/>
        <a:lstStyle/>
        <a:p>
          <a:endParaRPr lang="en-IN" sz="1600"/>
        </a:p>
      </dgm:t>
    </dgm:pt>
    <dgm:pt modelId="{4F98DCE9-1F52-48C8-8F8B-BB78102E1F93}" type="pres">
      <dgm:prSet presAssocID="{1C756F22-60AA-4D33-9C42-C202169857F0}" presName="compositeShape" presStyleCnt="0">
        <dgm:presLayoutVars>
          <dgm:chMax val="2"/>
          <dgm:dir/>
          <dgm:resizeHandles val="exact"/>
        </dgm:presLayoutVars>
      </dgm:prSet>
      <dgm:spPr/>
      <dgm:t>
        <a:bodyPr/>
        <a:lstStyle/>
        <a:p>
          <a:endParaRPr lang="en-IN"/>
        </a:p>
      </dgm:t>
    </dgm:pt>
    <dgm:pt modelId="{1FC37055-F556-4288-8954-A272A777CE29}" type="pres">
      <dgm:prSet presAssocID="{5DAE5FFD-481F-46EB-968B-DABEFD7EB183}" presName="upArrow" presStyleLbl="node1" presStyleIdx="0" presStyleCnt="2"/>
      <dgm:spPr>
        <a:solidFill>
          <a:srgbClr val="00B050"/>
        </a:solidFill>
        <a:ln>
          <a:solidFill>
            <a:srgbClr val="00B050"/>
          </a:solidFill>
        </a:ln>
      </dgm:spPr>
    </dgm:pt>
    <dgm:pt modelId="{FA1AA206-7CB6-4411-B7DC-4CE43878CB54}" type="pres">
      <dgm:prSet presAssocID="{5DAE5FFD-481F-46EB-968B-DABEFD7EB183}" presName="upArrowText" presStyleLbl="revTx" presStyleIdx="0" presStyleCnt="2" custScaleX="64643" custLinFactNeighborX="-25253" custLinFactNeighborY="14734">
        <dgm:presLayoutVars>
          <dgm:chMax val="0"/>
          <dgm:bulletEnabled val="1"/>
        </dgm:presLayoutVars>
      </dgm:prSet>
      <dgm:spPr/>
      <dgm:t>
        <a:bodyPr/>
        <a:lstStyle/>
        <a:p>
          <a:endParaRPr lang="en-IN"/>
        </a:p>
      </dgm:t>
    </dgm:pt>
    <dgm:pt modelId="{97DFBD6F-E545-42CD-97A2-6AC2288ACAB9}" type="pres">
      <dgm:prSet presAssocID="{AE82CAC5-9CE8-4DD6-91BB-315A0ACD21A7}" presName="downArrow" presStyleLbl="node1" presStyleIdx="1" presStyleCnt="2" custFlipVert="1" custLinFactNeighborX="-31088" custLinFactNeighborY="-951"/>
      <dgm:spPr>
        <a:solidFill>
          <a:srgbClr val="00B050"/>
        </a:solidFill>
        <a:ln>
          <a:solidFill>
            <a:srgbClr val="00B050"/>
          </a:solidFill>
        </a:ln>
      </dgm:spPr>
    </dgm:pt>
    <dgm:pt modelId="{C8FFCC13-B59D-4BDE-8452-4D79D2DD7350}" type="pres">
      <dgm:prSet presAssocID="{AE82CAC5-9CE8-4DD6-91BB-315A0ACD21A7}" presName="downArrowText" presStyleLbl="revTx" presStyleIdx="1" presStyleCnt="2" custScaleX="80344" custScaleY="72930" custLinFactNeighborX="-42829" custLinFactNeighborY="-1811">
        <dgm:presLayoutVars>
          <dgm:chMax val="0"/>
          <dgm:bulletEnabled val="1"/>
        </dgm:presLayoutVars>
      </dgm:prSet>
      <dgm:spPr/>
      <dgm:t>
        <a:bodyPr/>
        <a:lstStyle/>
        <a:p>
          <a:endParaRPr lang="en-IN"/>
        </a:p>
      </dgm:t>
    </dgm:pt>
  </dgm:ptLst>
  <dgm:cxnLst>
    <dgm:cxn modelId="{A4440F0C-10B1-4E01-97B4-F823FDB078AA}" srcId="{1C756F22-60AA-4D33-9C42-C202169857F0}" destId="{5DAE5FFD-481F-46EB-968B-DABEFD7EB183}" srcOrd="0" destOrd="0" parTransId="{1C0F9233-85C5-44A7-995D-074AC8DF3FB9}" sibTransId="{388E78F3-8592-46F7-80B5-4FB79EA4001E}"/>
    <dgm:cxn modelId="{77A2B4E7-04F2-4F85-882E-B2C5EE9DE066}" type="presOf" srcId="{AE82CAC5-9CE8-4DD6-91BB-315A0ACD21A7}" destId="{C8FFCC13-B59D-4BDE-8452-4D79D2DD7350}" srcOrd="0" destOrd="0" presId="urn:microsoft.com/office/officeart/2005/8/layout/arrow4"/>
    <dgm:cxn modelId="{FA76818C-530B-41C4-9372-A32F3BE0FD58}" type="presOf" srcId="{5DAE5FFD-481F-46EB-968B-DABEFD7EB183}" destId="{FA1AA206-7CB6-4411-B7DC-4CE43878CB54}" srcOrd="0" destOrd="0" presId="urn:microsoft.com/office/officeart/2005/8/layout/arrow4"/>
    <dgm:cxn modelId="{6508A667-30A2-4F71-9081-DD6A6BA4D719}" type="presOf" srcId="{1C756F22-60AA-4D33-9C42-C202169857F0}" destId="{4F98DCE9-1F52-48C8-8F8B-BB78102E1F93}" srcOrd="0" destOrd="0" presId="urn:microsoft.com/office/officeart/2005/8/layout/arrow4"/>
    <dgm:cxn modelId="{0491EBF6-E690-4F08-8AB4-4C232566DA2D}" srcId="{1C756F22-60AA-4D33-9C42-C202169857F0}" destId="{AE82CAC5-9CE8-4DD6-91BB-315A0ACD21A7}" srcOrd="1" destOrd="0" parTransId="{E6B86DEE-507F-4115-8675-3D490B31E9E9}" sibTransId="{F23171B3-01F3-451D-9DB1-AB2D2893296F}"/>
    <dgm:cxn modelId="{8A19020A-3457-4D51-8960-D8B081231135}" type="presParOf" srcId="{4F98DCE9-1F52-48C8-8F8B-BB78102E1F93}" destId="{1FC37055-F556-4288-8954-A272A777CE29}" srcOrd="0" destOrd="0" presId="urn:microsoft.com/office/officeart/2005/8/layout/arrow4"/>
    <dgm:cxn modelId="{D72B02E3-8BEE-463D-8AC8-5B7961FD74A0}" type="presParOf" srcId="{4F98DCE9-1F52-48C8-8F8B-BB78102E1F93}" destId="{FA1AA206-7CB6-4411-B7DC-4CE43878CB54}" srcOrd="1" destOrd="0" presId="urn:microsoft.com/office/officeart/2005/8/layout/arrow4"/>
    <dgm:cxn modelId="{6B6B3A1B-4E20-4377-B576-8743351E154F}" type="presParOf" srcId="{4F98DCE9-1F52-48C8-8F8B-BB78102E1F93}" destId="{97DFBD6F-E545-42CD-97A2-6AC2288ACAB9}" srcOrd="2" destOrd="0" presId="urn:microsoft.com/office/officeart/2005/8/layout/arrow4"/>
    <dgm:cxn modelId="{49BE2D61-DD35-4669-B472-3C28E62A7427}" type="presParOf" srcId="{4F98DCE9-1F52-48C8-8F8B-BB78102E1F93}" destId="{C8FFCC13-B59D-4BDE-8452-4D79D2DD7350}"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756F22-60AA-4D33-9C42-C202169857F0}"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IN"/>
        </a:p>
      </dgm:t>
    </dgm:pt>
    <dgm:pt modelId="{5DAE5FFD-481F-46EB-968B-DABEFD7EB183}">
      <dgm:prSet phldrT="[Text]" custT="1"/>
      <dgm:spPr/>
      <dgm:t>
        <a:bodyPr/>
        <a:lstStyle/>
        <a:p>
          <a:pPr algn="ctr"/>
          <a:r>
            <a:rPr lang="en-IN" sz="2400" dirty="0">
              <a:latin typeface="Gill Sans MT" panose="020B0502020104020203" pitchFamily="34" charset="0"/>
            </a:rPr>
            <a:t>Discount rate</a:t>
          </a:r>
        </a:p>
      </dgm:t>
    </dgm:pt>
    <dgm:pt modelId="{1C0F9233-85C5-44A7-995D-074AC8DF3FB9}" type="parTrans" cxnId="{A4440F0C-10B1-4E01-97B4-F823FDB078AA}">
      <dgm:prSet/>
      <dgm:spPr/>
      <dgm:t>
        <a:bodyPr/>
        <a:lstStyle/>
        <a:p>
          <a:endParaRPr lang="en-IN" sz="1600"/>
        </a:p>
      </dgm:t>
    </dgm:pt>
    <dgm:pt modelId="{388E78F3-8592-46F7-80B5-4FB79EA4001E}" type="sibTrans" cxnId="{A4440F0C-10B1-4E01-97B4-F823FDB078AA}">
      <dgm:prSet/>
      <dgm:spPr/>
      <dgm:t>
        <a:bodyPr/>
        <a:lstStyle/>
        <a:p>
          <a:endParaRPr lang="en-IN" sz="1600"/>
        </a:p>
      </dgm:t>
    </dgm:pt>
    <dgm:pt modelId="{AE82CAC5-9CE8-4DD6-91BB-315A0ACD21A7}">
      <dgm:prSet phldrT="[Text]" custT="1"/>
      <dgm:spPr/>
      <dgm:t>
        <a:bodyPr/>
        <a:lstStyle/>
        <a:p>
          <a:pPr algn="ctr"/>
          <a:r>
            <a:rPr lang="en-IN" sz="2400" dirty="0">
              <a:latin typeface="Gill Sans MT" panose="020B0502020104020203" pitchFamily="34" charset="0"/>
            </a:rPr>
            <a:t>DBO</a:t>
          </a:r>
        </a:p>
      </dgm:t>
    </dgm:pt>
    <dgm:pt modelId="{E6B86DEE-507F-4115-8675-3D490B31E9E9}" type="parTrans" cxnId="{0491EBF6-E690-4F08-8AB4-4C232566DA2D}">
      <dgm:prSet/>
      <dgm:spPr/>
      <dgm:t>
        <a:bodyPr/>
        <a:lstStyle/>
        <a:p>
          <a:endParaRPr lang="en-IN" sz="1600"/>
        </a:p>
      </dgm:t>
    </dgm:pt>
    <dgm:pt modelId="{F23171B3-01F3-451D-9DB1-AB2D2893296F}" type="sibTrans" cxnId="{0491EBF6-E690-4F08-8AB4-4C232566DA2D}">
      <dgm:prSet/>
      <dgm:spPr/>
      <dgm:t>
        <a:bodyPr/>
        <a:lstStyle/>
        <a:p>
          <a:endParaRPr lang="en-IN" sz="1600"/>
        </a:p>
      </dgm:t>
    </dgm:pt>
    <dgm:pt modelId="{4F98DCE9-1F52-48C8-8F8B-BB78102E1F93}" type="pres">
      <dgm:prSet presAssocID="{1C756F22-60AA-4D33-9C42-C202169857F0}" presName="compositeShape" presStyleCnt="0">
        <dgm:presLayoutVars>
          <dgm:chMax val="2"/>
          <dgm:dir/>
          <dgm:resizeHandles val="exact"/>
        </dgm:presLayoutVars>
      </dgm:prSet>
      <dgm:spPr/>
      <dgm:t>
        <a:bodyPr/>
        <a:lstStyle/>
        <a:p>
          <a:endParaRPr lang="en-IN"/>
        </a:p>
      </dgm:t>
    </dgm:pt>
    <dgm:pt modelId="{1FC37055-F556-4288-8954-A272A777CE29}" type="pres">
      <dgm:prSet presAssocID="{5DAE5FFD-481F-46EB-968B-DABEFD7EB183}" presName="upArrow" presStyleLbl="node1" presStyleIdx="0" presStyleCnt="2"/>
      <dgm:spPr>
        <a:solidFill>
          <a:srgbClr val="00B050"/>
        </a:solidFill>
        <a:ln>
          <a:solidFill>
            <a:srgbClr val="00B050"/>
          </a:solidFill>
        </a:ln>
      </dgm:spPr>
    </dgm:pt>
    <dgm:pt modelId="{FA1AA206-7CB6-4411-B7DC-4CE43878CB54}" type="pres">
      <dgm:prSet presAssocID="{5DAE5FFD-481F-46EB-968B-DABEFD7EB183}" presName="upArrowText" presStyleLbl="revTx" presStyleIdx="0" presStyleCnt="2" custScaleX="64643" custLinFactNeighborX="-24186" custLinFactNeighborY="14734">
        <dgm:presLayoutVars>
          <dgm:chMax val="0"/>
          <dgm:bulletEnabled val="1"/>
        </dgm:presLayoutVars>
      </dgm:prSet>
      <dgm:spPr/>
      <dgm:t>
        <a:bodyPr/>
        <a:lstStyle/>
        <a:p>
          <a:endParaRPr lang="en-IN"/>
        </a:p>
      </dgm:t>
    </dgm:pt>
    <dgm:pt modelId="{97DFBD6F-E545-42CD-97A2-6AC2288ACAB9}" type="pres">
      <dgm:prSet presAssocID="{AE82CAC5-9CE8-4DD6-91BB-315A0ACD21A7}" presName="downArrow" presStyleLbl="node1" presStyleIdx="1" presStyleCnt="2" custLinFactNeighborX="-29581"/>
      <dgm:spPr>
        <a:solidFill>
          <a:srgbClr val="FF0000"/>
        </a:solidFill>
        <a:ln>
          <a:solidFill>
            <a:srgbClr val="FF0000"/>
          </a:solidFill>
        </a:ln>
      </dgm:spPr>
    </dgm:pt>
    <dgm:pt modelId="{C8FFCC13-B59D-4BDE-8452-4D79D2DD7350}" type="pres">
      <dgm:prSet presAssocID="{AE82CAC5-9CE8-4DD6-91BB-315A0ACD21A7}" presName="downArrowText" presStyleLbl="revTx" presStyleIdx="1" presStyleCnt="2" custScaleX="69182" custScaleY="72930" custLinFactNeighborX="-41718" custLinFactNeighborY="-9878">
        <dgm:presLayoutVars>
          <dgm:chMax val="0"/>
          <dgm:bulletEnabled val="1"/>
        </dgm:presLayoutVars>
      </dgm:prSet>
      <dgm:spPr/>
      <dgm:t>
        <a:bodyPr/>
        <a:lstStyle/>
        <a:p>
          <a:endParaRPr lang="en-IN"/>
        </a:p>
      </dgm:t>
    </dgm:pt>
  </dgm:ptLst>
  <dgm:cxnLst>
    <dgm:cxn modelId="{A4440F0C-10B1-4E01-97B4-F823FDB078AA}" srcId="{1C756F22-60AA-4D33-9C42-C202169857F0}" destId="{5DAE5FFD-481F-46EB-968B-DABEFD7EB183}" srcOrd="0" destOrd="0" parTransId="{1C0F9233-85C5-44A7-995D-074AC8DF3FB9}" sibTransId="{388E78F3-8592-46F7-80B5-4FB79EA4001E}"/>
    <dgm:cxn modelId="{77A2B4E7-04F2-4F85-882E-B2C5EE9DE066}" type="presOf" srcId="{AE82CAC5-9CE8-4DD6-91BB-315A0ACD21A7}" destId="{C8FFCC13-B59D-4BDE-8452-4D79D2DD7350}" srcOrd="0" destOrd="0" presId="urn:microsoft.com/office/officeart/2005/8/layout/arrow4"/>
    <dgm:cxn modelId="{FA76818C-530B-41C4-9372-A32F3BE0FD58}" type="presOf" srcId="{5DAE5FFD-481F-46EB-968B-DABEFD7EB183}" destId="{FA1AA206-7CB6-4411-B7DC-4CE43878CB54}" srcOrd="0" destOrd="0" presId="urn:microsoft.com/office/officeart/2005/8/layout/arrow4"/>
    <dgm:cxn modelId="{6508A667-30A2-4F71-9081-DD6A6BA4D719}" type="presOf" srcId="{1C756F22-60AA-4D33-9C42-C202169857F0}" destId="{4F98DCE9-1F52-48C8-8F8B-BB78102E1F93}" srcOrd="0" destOrd="0" presId="urn:microsoft.com/office/officeart/2005/8/layout/arrow4"/>
    <dgm:cxn modelId="{0491EBF6-E690-4F08-8AB4-4C232566DA2D}" srcId="{1C756F22-60AA-4D33-9C42-C202169857F0}" destId="{AE82CAC5-9CE8-4DD6-91BB-315A0ACD21A7}" srcOrd="1" destOrd="0" parTransId="{E6B86DEE-507F-4115-8675-3D490B31E9E9}" sibTransId="{F23171B3-01F3-451D-9DB1-AB2D2893296F}"/>
    <dgm:cxn modelId="{8A19020A-3457-4D51-8960-D8B081231135}" type="presParOf" srcId="{4F98DCE9-1F52-48C8-8F8B-BB78102E1F93}" destId="{1FC37055-F556-4288-8954-A272A777CE29}" srcOrd="0" destOrd="0" presId="urn:microsoft.com/office/officeart/2005/8/layout/arrow4"/>
    <dgm:cxn modelId="{D72B02E3-8BEE-463D-8AC8-5B7961FD74A0}" type="presParOf" srcId="{4F98DCE9-1F52-48C8-8F8B-BB78102E1F93}" destId="{FA1AA206-7CB6-4411-B7DC-4CE43878CB54}" srcOrd="1" destOrd="0" presId="urn:microsoft.com/office/officeart/2005/8/layout/arrow4"/>
    <dgm:cxn modelId="{6B6B3A1B-4E20-4377-B576-8743351E154F}" type="presParOf" srcId="{4F98DCE9-1F52-48C8-8F8B-BB78102E1F93}" destId="{97DFBD6F-E545-42CD-97A2-6AC2288ACAB9}" srcOrd="2" destOrd="0" presId="urn:microsoft.com/office/officeart/2005/8/layout/arrow4"/>
    <dgm:cxn modelId="{49BE2D61-DD35-4669-B472-3C28E62A7427}" type="presParOf" srcId="{4F98DCE9-1F52-48C8-8F8B-BB78102E1F93}" destId="{C8FFCC13-B59D-4BDE-8452-4D79D2DD7350}"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756F22-60AA-4D33-9C42-C202169857F0}"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en-IN"/>
        </a:p>
      </dgm:t>
    </dgm:pt>
    <dgm:pt modelId="{5DAE5FFD-481F-46EB-968B-DABEFD7EB183}">
      <dgm:prSet phldrT="[Text]" custT="1"/>
      <dgm:spPr/>
      <dgm:t>
        <a:bodyPr/>
        <a:lstStyle/>
        <a:p>
          <a:pPr algn="ctr"/>
          <a:r>
            <a:rPr lang="en-IN" sz="2400" dirty="0">
              <a:latin typeface="Gill Sans MT" panose="020B0502020104020203" pitchFamily="34" charset="0"/>
            </a:rPr>
            <a:t>Salary growth rate</a:t>
          </a:r>
        </a:p>
      </dgm:t>
    </dgm:pt>
    <dgm:pt modelId="{1C0F9233-85C5-44A7-995D-074AC8DF3FB9}" type="parTrans" cxnId="{A4440F0C-10B1-4E01-97B4-F823FDB078AA}">
      <dgm:prSet/>
      <dgm:spPr/>
      <dgm:t>
        <a:bodyPr/>
        <a:lstStyle/>
        <a:p>
          <a:endParaRPr lang="en-IN" sz="1600"/>
        </a:p>
      </dgm:t>
    </dgm:pt>
    <dgm:pt modelId="{388E78F3-8592-46F7-80B5-4FB79EA4001E}" type="sibTrans" cxnId="{A4440F0C-10B1-4E01-97B4-F823FDB078AA}">
      <dgm:prSet/>
      <dgm:spPr/>
      <dgm:t>
        <a:bodyPr/>
        <a:lstStyle/>
        <a:p>
          <a:endParaRPr lang="en-IN" sz="1600"/>
        </a:p>
      </dgm:t>
    </dgm:pt>
    <dgm:pt modelId="{AE82CAC5-9CE8-4DD6-91BB-315A0ACD21A7}">
      <dgm:prSet phldrT="[Text]" custT="1"/>
      <dgm:spPr/>
      <dgm:t>
        <a:bodyPr/>
        <a:lstStyle/>
        <a:p>
          <a:pPr algn="ctr"/>
          <a:r>
            <a:rPr lang="en-IN" sz="2400" dirty="0">
              <a:latin typeface="Gill Sans MT" panose="020B0502020104020203" pitchFamily="34" charset="0"/>
            </a:rPr>
            <a:t>DBO</a:t>
          </a:r>
        </a:p>
      </dgm:t>
    </dgm:pt>
    <dgm:pt modelId="{E6B86DEE-507F-4115-8675-3D490B31E9E9}" type="parTrans" cxnId="{0491EBF6-E690-4F08-8AB4-4C232566DA2D}">
      <dgm:prSet/>
      <dgm:spPr/>
      <dgm:t>
        <a:bodyPr/>
        <a:lstStyle/>
        <a:p>
          <a:endParaRPr lang="en-IN" sz="1600"/>
        </a:p>
      </dgm:t>
    </dgm:pt>
    <dgm:pt modelId="{F23171B3-01F3-451D-9DB1-AB2D2893296F}" type="sibTrans" cxnId="{0491EBF6-E690-4F08-8AB4-4C232566DA2D}">
      <dgm:prSet/>
      <dgm:spPr/>
      <dgm:t>
        <a:bodyPr/>
        <a:lstStyle/>
        <a:p>
          <a:endParaRPr lang="en-IN" sz="1600"/>
        </a:p>
      </dgm:t>
    </dgm:pt>
    <dgm:pt modelId="{4F98DCE9-1F52-48C8-8F8B-BB78102E1F93}" type="pres">
      <dgm:prSet presAssocID="{1C756F22-60AA-4D33-9C42-C202169857F0}" presName="compositeShape" presStyleCnt="0">
        <dgm:presLayoutVars>
          <dgm:chMax val="2"/>
          <dgm:dir/>
          <dgm:resizeHandles val="exact"/>
        </dgm:presLayoutVars>
      </dgm:prSet>
      <dgm:spPr/>
      <dgm:t>
        <a:bodyPr/>
        <a:lstStyle/>
        <a:p>
          <a:endParaRPr lang="en-IN"/>
        </a:p>
      </dgm:t>
    </dgm:pt>
    <dgm:pt modelId="{1FC37055-F556-4288-8954-A272A777CE29}" type="pres">
      <dgm:prSet presAssocID="{5DAE5FFD-481F-46EB-968B-DABEFD7EB183}" presName="upArrow" presStyleLbl="node1" presStyleIdx="0" presStyleCnt="2"/>
      <dgm:spPr>
        <a:solidFill>
          <a:srgbClr val="00B050"/>
        </a:solidFill>
        <a:ln>
          <a:solidFill>
            <a:srgbClr val="00B050"/>
          </a:solidFill>
        </a:ln>
      </dgm:spPr>
    </dgm:pt>
    <dgm:pt modelId="{FA1AA206-7CB6-4411-B7DC-4CE43878CB54}" type="pres">
      <dgm:prSet presAssocID="{5DAE5FFD-481F-46EB-968B-DABEFD7EB183}" presName="upArrowText" presStyleLbl="revTx" presStyleIdx="0" presStyleCnt="2" custScaleX="64643" custLinFactNeighborX="-25253" custLinFactNeighborY="14734">
        <dgm:presLayoutVars>
          <dgm:chMax val="0"/>
          <dgm:bulletEnabled val="1"/>
        </dgm:presLayoutVars>
      </dgm:prSet>
      <dgm:spPr/>
      <dgm:t>
        <a:bodyPr/>
        <a:lstStyle/>
        <a:p>
          <a:endParaRPr lang="en-IN"/>
        </a:p>
      </dgm:t>
    </dgm:pt>
    <dgm:pt modelId="{97DFBD6F-E545-42CD-97A2-6AC2288ACAB9}" type="pres">
      <dgm:prSet presAssocID="{AE82CAC5-9CE8-4DD6-91BB-315A0ACD21A7}" presName="downArrow" presStyleLbl="node1" presStyleIdx="1" presStyleCnt="2" custFlipVert="1" custLinFactNeighborX="-31088" custLinFactNeighborY="-951"/>
      <dgm:spPr>
        <a:solidFill>
          <a:srgbClr val="00B050"/>
        </a:solidFill>
        <a:ln>
          <a:solidFill>
            <a:srgbClr val="00B050"/>
          </a:solidFill>
        </a:ln>
      </dgm:spPr>
    </dgm:pt>
    <dgm:pt modelId="{C8FFCC13-B59D-4BDE-8452-4D79D2DD7350}" type="pres">
      <dgm:prSet presAssocID="{AE82CAC5-9CE8-4DD6-91BB-315A0ACD21A7}" presName="downArrowText" presStyleLbl="revTx" presStyleIdx="1" presStyleCnt="2" custScaleX="80344" custScaleY="72930" custLinFactNeighborX="-42829" custLinFactNeighborY="-1811">
        <dgm:presLayoutVars>
          <dgm:chMax val="0"/>
          <dgm:bulletEnabled val="1"/>
        </dgm:presLayoutVars>
      </dgm:prSet>
      <dgm:spPr/>
      <dgm:t>
        <a:bodyPr/>
        <a:lstStyle/>
        <a:p>
          <a:endParaRPr lang="en-IN"/>
        </a:p>
      </dgm:t>
    </dgm:pt>
  </dgm:ptLst>
  <dgm:cxnLst>
    <dgm:cxn modelId="{A4440F0C-10B1-4E01-97B4-F823FDB078AA}" srcId="{1C756F22-60AA-4D33-9C42-C202169857F0}" destId="{5DAE5FFD-481F-46EB-968B-DABEFD7EB183}" srcOrd="0" destOrd="0" parTransId="{1C0F9233-85C5-44A7-995D-074AC8DF3FB9}" sibTransId="{388E78F3-8592-46F7-80B5-4FB79EA4001E}"/>
    <dgm:cxn modelId="{77A2B4E7-04F2-4F85-882E-B2C5EE9DE066}" type="presOf" srcId="{AE82CAC5-9CE8-4DD6-91BB-315A0ACD21A7}" destId="{C8FFCC13-B59D-4BDE-8452-4D79D2DD7350}" srcOrd="0" destOrd="0" presId="urn:microsoft.com/office/officeart/2005/8/layout/arrow4"/>
    <dgm:cxn modelId="{FA76818C-530B-41C4-9372-A32F3BE0FD58}" type="presOf" srcId="{5DAE5FFD-481F-46EB-968B-DABEFD7EB183}" destId="{FA1AA206-7CB6-4411-B7DC-4CE43878CB54}" srcOrd="0" destOrd="0" presId="urn:microsoft.com/office/officeart/2005/8/layout/arrow4"/>
    <dgm:cxn modelId="{6508A667-30A2-4F71-9081-DD6A6BA4D719}" type="presOf" srcId="{1C756F22-60AA-4D33-9C42-C202169857F0}" destId="{4F98DCE9-1F52-48C8-8F8B-BB78102E1F93}" srcOrd="0" destOrd="0" presId="urn:microsoft.com/office/officeart/2005/8/layout/arrow4"/>
    <dgm:cxn modelId="{0491EBF6-E690-4F08-8AB4-4C232566DA2D}" srcId="{1C756F22-60AA-4D33-9C42-C202169857F0}" destId="{AE82CAC5-9CE8-4DD6-91BB-315A0ACD21A7}" srcOrd="1" destOrd="0" parTransId="{E6B86DEE-507F-4115-8675-3D490B31E9E9}" sibTransId="{F23171B3-01F3-451D-9DB1-AB2D2893296F}"/>
    <dgm:cxn modelId="{8A19020A-3457-4D51-8960-D8B081231135}" type="presParOf" srcId="{4F98DCE9-1F52-48C8-8F8B-BB78102E1F93}" destId="{1FC37055-F556-4288-8954-A272A777CE29}" srcOrd="0" destOrd="0" presId="urn:microsoft.com/office/officeart/2005/8/layout/arrow4"/>
    <dgm:cxn modelId="{D72B02E3-8BEE-463D-8AC8-5B7961FD74A0}" type="presParOf" srcId="{4F98DCE9-1F52-48C8-8F8B-BB78102E1F93}" destId="{FA1AA206-7CB6-4411-B7DC-4CE43878CB54}" srcOrd="1" destOrd="0" presId="urn:microsoft.com/office/officeart/2005/8/layout/arrow4"/>
    <dgm:cxn modelId="{6B6B3A1B-4E20-4377-B576-8743351E154F}" type="presParOf" srcId="{4F98DCE9-1F52-48C8-8F8B-BB78102E1F93}" destId="{97DFBD6F-E545-42CD-97A2-6AC2288ACAB9}" srcOrd="2" destOrd="0" presId="urn:microsoft.com/office/officeart/2005/8/layout/arrow4"/>
    <dgm:cxn modelId="{49BE2D61-DD35-4669-B472-3C28E62A7427}" type="presParOf" srcId="{4F98DCE9-1F52-48C8-8F8B-BB78102E1F93}" destId="{C8FFCC13-B59D-4BDE-8452-4D79D2DD7350}"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4DD65A-7F3D-4891-9757-3193903B759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IN"/>
        </a:p>
      </dgm:t>
    </dgm:pt>
    <dgm:pt modelId="{5AD4ED66-01F7-496F-A8A0-10C2079DBA8B}">
      <dgm:prSet phldrT="[Text]" custT="1"/>
      <dgm:spPr>
        <a:solidFill>
          <a:srgbClr val="0070C0"/>
        </a:solidFill>
        <a:ln>
          <a:solidFill>
            <a:srgbClr val="0070C0"/>
          </a:solidFill>
        </a:ln>
      </dgm:spPr>
      <dgm:t>
        <a:bodyPr/>
        <a:lstStyle/>
        <a:p>
          <a:r>
            <a:rPr lang="en-IN" sz="2000" dirty="0">
              <a:latin typeface="Gill Sans MT" panose="020B0502020104020203" pitchFamily="34" charset="0"/>
            </a:rPr>
            <a:t>Employees affected by benefit ceiling</a:t>
          </a:r>
        </a:p>
      </dgm:t>
    </dgm:pt>
    <dgm:pt modelId="{27F9F17D-1191-4B3F-9674-72303F0F0465}" type="parTrans" cxnId="{B1D622C5-F47A-4E28-9103-40A77A68DBA1}">
      <dgm:prSet/>
      <dgm:spPr/>
      <dgm:t>
        <a:bodyPr/>
        <a:lstStyle/>
        <a:p>
          <a:endParaRPr lang="en-IN" sz="1200">
            <a:latin typeface="Gill Sans MT" panose="020B0502020104020203" pitchFamily="34" charset="0"/>
          </a:endParaRPr>
        </a:p>
      </dgm:t>
    </dgm:pt>
    <dgm:pt modelId="{071033AE-534E-4DAA-8114-BA29AD1B0EA0}" type="sibTrans" cxnId="{B1D622C5-F47A-4E28-9103-40A77A68DBA1}">
      <dgm:prSet/>
      <dgm:spPr/>
      <dgm:t>
        <a:bodyPr/>
        <a:lstStyle/>
        <a:p>
          <a:endParaRPr lang="en-IN" sz="1200">
            <a:latin typeface="Gill Sans MT" panose="020B0502020104020203" pitchFamily="34" charset="0"/>
          </a:endParaRPr>
        </a:p>
      </dgm:t>
    </dgm:pt>
    <dgm:pt modelId="{CC942BA8-B38F-425D-9C37-018CBC343CA3}">
      <dgm:prSet phldrT="[Text]" custT="1"/>
      <dgm:spPr>
        <a:solidFill>
          <a:srgbClr val="0070C0"/>
        </a:solidFill>
        <a:ln>
          <a:solidFill>
            <a:srgbClr val="0070C0"/>
          </a:solidFill>
        </a:ln>
      </dgm:spPr>
      <dgm:t>
        <a:bodyPr/>
        <a:lstStyle/>
        <a:p>
          <a:r>
            <a:rPr lang="en-IN" sz="2000" dirty="0">
              <a:latin typeface="Gill Sans MT" panose="020B0502020104020203" pitchFamily="34" charset="0"/>
            </a:rPr>
            <a:t>Discount rate </a:t>
          </a:r>
          <a:r>
            <a:rPr lang="en-IN" sz="2000" b="1" dirty="0">
              <a:latin typeface="Gill Sans MT" panose="020B0502020104020203" pitchFamily="34" charset="0"/>
            </a:rPr>
            <a:t>–</a:t>
          </a:r>
          <a:r>
            <a:rPr lang="en-IN" sz="2000" dirty="0">
              <a:latin typeface="Gill Sans MT" panose="020B0502020104020203" pitchFamily="34" charset="0"/>
            </a:rPr>
            <a:t> Salary growth rate</a:t>
          </a:r>
        </a:p>
      </dgm:t>
    </dgm:pt>
    <dgm:pt modelId="{C71DAEAD-CCF2-4DAA-BADC-BAF07743F0A0}" type="parTrans" cxnId="{ACD785A9-51B6-4999-8E4C-F5C09C7B46FE}">
      <dgm:prSet/>
      <dgm:spPr/>
      <dgm:t>
        <a:bodyPr/>
        <a:lstStyle/>
        <a:p>
          <a:endParaRPr lang="en-IN" sz="1200">
            <a:latin typeface="Gill Sans MT" panose="020B0502020104020203" pitchFamily="34" charset="0"/>
          </a:endParaRPr>
        </a:p>
      </dgm:t>
    </dgm:pt>
    <dgm:pt modelId="{7E717C4A-0171-42D4-818A-945A9987EF02}" type="sibTrans" cxnId="{ACD785A9-51B6-4999-8E4C-F5C09C7B46FE}">
      <dgm:prSet/>
      <dgm:spPr/>
      <dgm:t>
        <a:bodyPr/>
        <a:lstStyle/>
        <a:p>
          <a:endParaRPr lang="en-IN" sz="1200">
            <a:latin typeface="Gill Sans MT" panose="020B0502020104020203" pitchFamily="34" charset="0"/>
          </a:endParaRPr>
        </a:p>
      </dgm:t>
    </dgm:pt>
    <dgm:pt modelId="{E7D0900F-4245-4D32-93BB-5468A5378CE5}">
      <dgm:prSet phldrT="[Text]" custT="1"/>
      <dgm:spPr>
        <a:solidFill>
          <a:srgbClr val="0070C0"/>
        </a:solidFill>
        <a:ln>
          <a:solidFill>
            <a:srgbClr val="0070C0"/>
          </a:solidFill>
        </a:ln>
      </dgm:spPr>
      <dgm:t>
        <a:bodyPr/>
        <a:lstStyle/>
        <a:p>
          <a:r>
            <a:rPr lang="en-IN" sz="2000" dirty="0">
              <a:latin typeface="Gill Sans MT" panose="020B0502020104020203" pitchFamily="34" charset="0"/>
            </a:rPr>
            <a:t>Past service profile</a:t>
          </a:r>
        </a:p>
      </dgm:t>
    </dgm:pt>
    <dgm:pt modelId="{AD7E1763-F52E-4646-ABD1-82D9C2D7B069}" type="parTrans" cxnId="{C961C575-17DF-4E82-8375-E712C20229F3}">
      <dgm:prSet/>
      <dgm:spPr/>
      <dgm:t>
        <a:bodyPr/>
        <a:lstStyle/>
        <a:p>
          <a:endParaRPr lang="en-IN" sz="1200">
            <a:latin typeface="Gill Sans MT" panose="020B0502020104020203" pitchFamily="34" charset="0"/>
          </a:endParaRPr>
        </a:p>
      </dgm:t>
    </dgm:pt>
    <dgm:pt modelId="{0A1EC3B7-FB18-4B0D-AE69-6B765BBDA5C5}" type="sibTrans" cxnId="{C961C575-17DF-4E82-8375-E712C20229F3}">
      <dgm:prSet/>
      <dgm:spPr/>
      <dgm:t>
        <a:bodyPr/>
        <a:lstStyle/>
        <a:p>
          <a:endParaRPr lang="en-IN" sz="1200">
            <a:latin typeface="Gill Sans MT" panose="020B0502020104020203" pitchFamily="34" charset="0"/>
          </a:endParaRPr>
        </a:p>
      </dgm:t>
    </dgm:pt>
    <dgm:pt modelId="{8AFB995E-AC37-4EC1-B504-C03F97249DC0}">
      <dgm:prSet phldrT="[Text]" custT="1"/>
      <dgm:spPr/>
      <dgm:t>
        <a:bodyPr/>
        <a:lstStyle/>
        <a:p>
          <a:r>
            <a:rPr lang="en-IN" sz="2400" b="0" i="0" dirty="0">
              <a:latin typeface="Gill Sans MT" panose="020B0502020104020203" pitchFamily="34" charset="0"/>
            </a:rPr>
            <a:t>Attrition rate impact</a:t>
          </a:r>
        </a:p>
      </dgm:t>
    </dgm:pt>
    <dgm:pt modelId="{44AE77FE-8E58-45E4-8664-C50EBF156623}" type="parTrans" cxnId="{FBB52FCF-A0F6-4560-B569-3BB3494178A3}">
      <dgm:prSet/>
      <dgm:spPr/>
      <dgm:t>
        <a:bodyPr/>
        <a:lstStyle/>
        <a:p>
          <a:endParaRPr lang="en-IN" sz="1200">
            <a:latin typeface="Gill Sans MT" panose="020B0502020104020203" pitchFamily="34" charset="0"/>
          </a:endParaRPr>
        </a:p>
      </dgm:t>
    </dgm:pt>
    <dgm:pt modelId="{636D521D-B688-4CA2-AE24-85BACB1994C9}" type="sibTrans" cxnId="{FBB52FCF-A0F6-4560-B569-3BB3494178A3}">
      <dgm:prSet/>
      <dgm:spPr/>
      <dgm:t>
        <a:bodyPr/>
        <a:lstStyle/>
        <a:p>
          <a:endParaRPr lang="en-IN" sz="1200">
            <a:latin typeface="Gill Sans MT" panose="020B0502020104020203" pitchFamily="34" charset="0"/>
          </a:endParaRPr>
        </a:p>
      </dgm:t>
    </dgm:pt>
    <dgm:pt modelId="{8D20ECC0-06EA-443A-A121-7D35DE694B9C}" type="pres">
      <dgm:prSet presAssocID="{9B4DD65A-7F3D-4891-9757-3193903B7595}" presName="Name0" presStyleCnt="0">
        <dgm:presLayoutVars>
          <dgm:chMax val="4"/>
          <dgm:resizeHandles val="exact"/>
        </dgm:presLayoutVars>
      </dgm:prSet>
      <dgm:spPr/>
      <dgm:t>
        <a:bodyPr/>
        <a:lstStyle/>
        <a:p>
          <a:endParaRPr lang="en-IN"/>
        </a:p>
      </dgm:t>
    </dgm:pt>
    <dgm:pt modelId="{120D05CB-95EF-4E31-B9FE-C811AC56EFD0}" type="pres">
      <dgm:prSet presAssocID="{9B4DD65A-7F3D-4891-9757-3193903B7595}" presName="ellipse" presStyleLbl="trBgShp" presStyleIdx="0" presStyleCnt="1" custLinFactNeighborX="3062" custLinFactNeighborY="11161"/>
      <dgm:spPr>
        <a:solidFill>
          <a:srgbClr val="79C6FF">
            <a:alpha val="40000"/>
          </a:srgbClr>
        </a:solidFill>
      </dgm:spPr>
    </dgm:pt>
    <dgm:pt modelId="{3FED714C-9D67-43CD-B6C1-C58219E108E9}" type="pres">
      <dgm:prSet presAssocID="{9B4DD65A-7F3D-4891-9757-3193903B7595}" presName="arrow1" presStyleLbl="fgShp" presStyleIdx="0" presStyleCnt="1" custLinFactNeighborX="15000" custLinFactNeighborY="31563"/>
      <dgm:spPr>
        <a:solidFill>
          <a:srgbClr val="0070C0"/>
        </a:solidFill>
        <a:ln>
          <a:solidFill>
            <a:srgbClr val="0070C0"/>
          </a:solidFill>
        </a:ln>
      </dgm:spPr>
    </dgm:pt>
    <dgm:pt modelId="{C1C042EA-586B-403F-8FCA-6082B2BC7FE4}" type="pres">
      <dgm:prSet presAssocID="{9B4DD65A-7F3D-4891-9757-3193903B7595}" presName="rectangle" presStyleLbl="revTx" presStyleIdx="0" presStyleCnt="1" custLinFactNeighborX="3125">
        <dgm:presLayoutVars>
          <dgm:bulletEnabled val="1"/>
        </dgm:presLayoutVars>
      </dgm:prSet>
      <dgm:spPr/>
      <dgm:t>
        <a:bodyPr/>
        <a:lstStyle/>
        <a:p>
          <a:endParaRPr lang="en-IN"/>
        </a:p>
      </dgm:t>
    </dgm:pt>
    <dgm:pt modelId="{A4DBD554-4659-4898-8225-15C67C2F8C7F}" type="pres">
      <dgm:prSet presAssocID="{CC942BA8-B38F-425D-9C37-018CBC343CA3}" presName="item1" presStyleLbl="node1" presStyleIdx="0" presStyleCnt="3" custScaleX="115278" custScaleY="110000" custLinFactNeighborY="17511">
        <dgm:presLayoutVars>
          <dgm:bulletEnabled val="1"/>
        </dgm:presLayoutVars>
      </dgm:prSet>
      <dgm:spPr/>
      <dgm:t>
        <a:bodyPr/>
        <a:lstStyle/>
        <a:p>
          <a:endParaRPr lang="en-IN"/>
        </a:p>
      </dgm:t>
    </dgm:pt>
    <dgm:pt modelId="{4416D25D-B698-4439-9C28-36FCE4B00C02}" type="pres">
      <dgm:prSet presAssocID="{E7D0900F-4245-4D32-93BB-5468A5378CE5}" presName="item2" presStyleLbl="node1" presStyleIdx="1" presStyleCnt="3" custScaleX="115278" custScaleY="110000" custLinFactNeighborX="7500" custLinFactNeighborY="-11667">
        <dgm:presLayoutVars>
          <dgm:bulletEnabled val="1"/>
        </dgm:presLayoutVars>
      </dgm:prSet>
      <dgm:spPr/>
      <dgm:t>
        <a:bodyPr/>
        <a:lstStyle/>
        <a:p>
          <a:endParaRPr lang="en-IN"/>
        </a:p>
      </dgm:t>
    </dgm:pt>
    <dgm:pt modelId="{8E356E84-D622-4AB4-AFE8-CB04B2251AD6}" type="pres">
      <dgm:prSet presAssocID="{8AFB995E-AC37-4EC1-B504-C03F97249DC0}" presName="item3" presStyleLbl="node1" presStyleIdx="2" presStyleCnt="3" custScaleX="115278" custScaleY="110000" custLinFactNeighborX="26528" custLinFactNeighborY="7511">
        <dgm:presLayoutVars>
          <dgm:bulletEnabled val="1"/>
        </dgm:presLayoutVars>
      </dgm:prSet>
      <dgm:spPr/>
      <dgm:t>
        <a:bodyPr/>
        <a:lstStyle/>
        <a:p>
          <a:endParaRPr lang="en-IN"/>
        </a:p>
      </dgm:t>
    </dgm:pt>
    <dgm:pt modelId="{42F5299B-671F-4139-9B52-1FA31AC83022}" type="pres">
      <dgm:prSet presAssocID="{9B4DD65A-7F3D-4891-9757-3193903B7595}" presName="funnel" presStyleLbl="trAlignAcc1" presStyleIdx="0" presStyleCnt="1" custLinFactNeighborX="2634" custLinFactNeighborY="4509"/>
      <dgm:spPr>
        <a:ln>
          <a:solidFill>
            <a:srgbClr val="0070C0"/>
          </a:solidFill>
        </a:ln>
      </dgm:spPr>
    </dgm:pt>
  </dgm:ptLst>
  <dgm:cxnLst>
    <dgm:cxn modelId="{A73D38D9-E253-4ACE-B31D-D56BFD420AE4}" type="presOf" srcId="{CC942BA8-B38F-425D-9C37-018CBC343CA3}" destId="{4416D25D-B698-4439-9C28-36FCE4B00C02}" srcOrd="0" destOrd="0" presId="urn:microsoft.com/office/officeart/2005/8/layout/funnel1"/>
    <dgm:cxn modelId="{70AD69F7-72B2-4484-B669-784FAE3583E6}" type="presOf" srcId="{5AD4ED66-01F7-496F-A8A0-10C2079DBA8B}" destId="{8E356E84-D622-4AB4-AFE8-CB04B2251AD6}" srcOrd="0" destOrd="0" presId="urn:microsoft.com/office/officeart/2005/8/layout/funnel1"/>
    <dgm:cxn modelId="{C961C575-17DF-4E82-8375-E712C20229F3}" srcId="{9B4DD65A-7F3D-4891-9757-3193903B7595}" destId="{E7D0900F-4245-4D32-93BB-5468A5378CE5}" srcOrd="2" destOrd="0" parTransId="{AD7E1763-F52E-4646-ABD1-82D9C2D7B069}" sibTransId="{0A1EC3B7-FB18-4B0D-AE69-6B765BBDA5C5}"/>
    <dgm:cxn modelId="{ACD0AF3C-CFDA-4A1E-9E6C-1E99372EF1BF}" type="presOf" srcId="{E7D0900F-4245-4D32-93BB-5468A5378CE5}" destId="{A4DBD554-4659-4898-8225-15C67C2F8C7F}" srcOrd="0" destOrd="0" presId="urn:microsoft.com/office/officeart/2005/8/layout/funnel1"/>
    <dgm:cxn modelId="{ACD785A9-51B6-4999-8E4C-F5C09C7B46FE}" srcId="{9B4DD65A-7F3D-4891-9757-3193903B7595}" destId="{CC942BA8-B38F-425D-9C37-018CBC343CA3}" srcOrd="1" destOrd="0" parTransId="{C71DAEAD-CCF2-4DAA-BADC-BAF07743F0A0}" sibTransId="{7E717C4A-0171-42D4-818A-945A9987EF02}"/>
    <dgm:cxn modelId="{FBB52FCF-A0F6-4560-B569-3BB3494178A3}" srcId="{9B4DD65A-7F3D-4891-9757-3193903B7595}" destId="{8AFB995E-AC37-4EC1-B504-C03F97249DC0}" srcOrd="3" destOrd="0" parTransId="{44AE77FE-8E58-45E4-8664-C50EBF156623}" sibTransId="{636D521D-B688-4CA2-AE24-85BACB1994C9}"/>
    <dgm:cxn modelId="{441C11F8-F0FF-4573-B737-C63BC6BBE42B}" type="presOf" srcId="{8AFB995E-AC37-4EC1-B504-C03F97249DC0}" destId="{C1C042EA-586B-403F-8FCA-6082B2BC7FE4}" srcOrd="0" destOrd="0" presId="urn:microsoft.com/office/officeart/2005/8/layout/funnel1"/>
    <dgm:cxn modelId="{C001B657-FD0F-4256-8BFA-553EFAEBA95B}" type="presOf" srcId="{9B4DD65A-7F3D-4891-9757-3193903B7595}" destId="{8D20ECC0-06EA-443A-A121-7D35DE694B9C}" srcOrd="0" destOrd="0" presId="urn:microsoft.com/office/officeart/2005/8/layout/funnel1"/>
    <dgm:cxn modelId="{B1D622C5-F47A-4E28-9103-40A77A68DBA1}" srcId="{9B4DD65A-7F3D-4891-9757-3193903B7595}" destId="{5AD4ED66-01F7-496F-A8A0-10C2079DBA8B}" srcOrd="0" destOrd="0" parTransId="{27F9F17D-1191-4B3F-9674-72303F0F0465}" sibTransId="{071033AE-534E-4DAA-8114-BA29AD1B0EA0}"/>
    <dgm:cxn modelId="{24E485EC-1047-4651-8DB8-C3218BF95246}" type="presParOf" srcId="{8D20ECC0-06EA-443A-A121-7D35DE694B9C}" destId="{120D05CB-95EF-4E31-B9FE-C811AC56EFD0}" srcOrd="0" destOrd="0" presId="urn:microsoft.com/office/officeart/2005/8/layout/funnel1"/>
    <dgm:cxn modelId="{1ADA0D34-998F-4803-9819-9CF53DC19071}" type="presParOf" srcId="{8D20ECC0-06EA-443A-A121-7D35DE694B9C}" destId="{3FED714C-9D67-43CD-B6C1-C58219E108E9}" srcOrd="1" destOrd="0" presId="urn:microsoft.com/office/officeart/2005/8/layout/funnel1"/>
    <dgm:cxn modelId="{9AFBA204-CDAD-42B3-A632-44222359D988}" type="presParOf" srcId="{8D20ECC0-06EA-443A-A121-7D35DE694B9C}" destId="{C1C042EA-586B-403F-8FCA-6082B2BC7FE4}" srcOrd="2" destOrd="0" presId="urn:microsoft.com/office/officeart/2005/8/layout/funnel1"/>
    <dgm:cxn modelId="{7BCD678A-3F92-4D73-A560-001557C47C91}" type="presParOf" srcId="{8D20ECC0-06EA-443A-A121-7D35DE694B9C}" destId="{A4DBD554-4659-4898-8225-15C67C2F8C7F}" srcOrd="3" destOrd="0" presId="urn:microsoft.com/office/officeart/2005/8/layout/funnel1"/>
    <dgm:cxn modelId="{9CE26689-721D-4241-804C-A85BC625CA20}" type="presParOf" srcId="{8D20ECC0-06EA-443A-A121-7D35DE694B9C}" destId="{4416D25D-B698-4439-9C28-36FCE4B00C02}" srcOrd="4" destOrd="0" presId="urn:microsoft.com/office/officeart/2005/8/layout/funnel1"/>
    <dgm:cxn modelId="{210A330A-E2D8-4644-B2C6-5338D55BF981}" type="presParOf" srcId="{8D20ECC0-06EA-443A-A121-7D35DE694B9C}" destId="{8E356E84-D622-4AB4-AFE8-CB04B2251AD6}" srcOrd="5" destOrd="0" presId="urn:microsoft.com/office/officeart/2005/8/layout/funnel1"/>
    <dgm:cxn modelId="{97F1708C-6F05-4900-A001-DF9A9B435448}" type="presParOf" srcId="{8D20ECC0-06EA-443A-A121-7D35DE694B9C}" destId="{42F5299B-671F-4139-9B52-1FA31AC83022}"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01-06-2022</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6/1/2022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09351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Break impacts for Actives and Retired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42731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10950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Asset yield has been one of the most volatile assumptions in the last 5 years. Our personal experience suggests that it has ranged 6 to 9%, key reason being corporate defaults offset by equity gains.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207229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6555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22207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016412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76899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7414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16844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03391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72964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894498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506424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40184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266638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470756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977666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749052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75767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555016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03890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098970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646980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595573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133958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527871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390574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41738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685198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86283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706348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28984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655137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033168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39330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81729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030177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899516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316104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518013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0238139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892817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3058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9571294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044324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75689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71001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304795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9007612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6744522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5734736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6096738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9959553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84433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4567198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5273528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7677571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6683333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036147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672627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498568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2576716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8919422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6866208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70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43313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5741355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71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3998988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72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4934469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4798122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74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0683457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75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1852302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9386131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77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5455580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78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16267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Mortality rates are quite low for younger ages, hence the changes are immaterial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67640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97474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4.jpg"/><Relationship Id="rId7" Type="http://schemas.openxmlformats.org/officeDocument/2006/relationships/diagramData" Target="../diagrams/data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2.xml"/><Relationship Id="rId11" Type="http://schemas.microsoft.com/office/2007/relationships/diagramDrawing" Target="../diagrams/drawing6.xml"/><Relationship Id="rId5" Type="http://schemas.openxmlformats.org/officeDocument/2006/relationships/image" Target="../media/image6.png"/><Relationship Id="rId10" Type="http://schemas.openxmlformats.org/officeDocument/2006/relationships/diagramColors" Target="../diagrams/colors6.xml"/><Relationship Id="rId4" Type="http://schemas.openxmlformats.org/officeDocument/2006/relationships/image" Target="../media/image5.png"/><Relationship Id="rId9"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4.jpg"/><Relationship Id="rId7" Type="http://schemas.openxmlformats.org/officeDocument/2006/relationships/diagramLayout" Target="../diagrams/layout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6.png"/><Relationship Id="rId10" Type="http://schemas.microsoft.com/office/2007/relationships/diagramDrawing" Target="../diagrams/drawing7.xml"/><Relationship Id="rId4" Type="http://schemas.openxmlformats.org/officeDocument/2006/relationships/image" Target="../media/image5.png"/><Relationship Id="rId9" Type="http://schemas.openxmlformats.org/officeDocument/2006/relationships/diagramColors" Target="../diagrams/colors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4.jpg"/><Relationship Id="rId7" Type="http://schemas.openxmlformats.org/officeDocument/2006/relationships/diagramLayout" Target="../diagrams/layout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6.png"/><Relationship Id="rId10" Type="http://schemas.microsoft.com/office/2007/relationships/diagramDrawing" Target="../diagrams/drawing8.xml"/><Relationship Id="rId4" Type="http://schemas.openxmlformats.org/officeDocument/2006/relationships/image" Target="../media/image5.png"/><Relationship Id="rId9" Type="http://schemas.openxmlformats.org/officeDocument/2006/relationships/diagramColors" Target="../diagrams/colors8.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4.jpg"/><Relationship Id="rId7" Type="http://schemas.openxmlformats.org/officeDocument/2006/relationships/diagramLayout" Target="../diagrams/layout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6.png"/><Relationship Id="rId10" Type="http://schemas.microsoft.com/office/2007/relationships/diagramDrawing" Target="../diagrams/drawing9.xml"/><Relationship Id="rId4" Type="http://schemas.openxmlformats.org/officeDocument/2006/relationships/image" Target="../media/image5.png"/><Relationship Id="rId9" Type="http://schemas.openxmlformats.org/officeDocument/2006/relationships/diagramColors" Target="../diagrams/colors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4.jpg"/><Relationship Id="rId7" Type="http://schemas.openxmlformats.org/officeDocument/2006/relationships/diagramLayout" Target="../diagrams/layout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image" Target="../media/image6.png"/><Relationship Id="rId10" Type="http://schemas.microsoft.com/office/2007/relationships/diagramDrawing" Target="../diagrams/drawing10.xml"/><Relationship Id="rId4" Type="http://schemas.openxmlformats.org/officeDocument/2006/relationships/image" Target="../media/image5.png"/><Relationship Id="rId9" Type="http://schemas.openxmlformats.org/officeDocument/2006/relationships/diagramColors" Target="../diagrams/colors10.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4.jpg"/><Relationship Id="rId7" Type="http://schemas.openxmlformats.org/officeDocument/2006/relationships/diagramLayout" Target="../diagrams/layout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image" Target="../media/image6.png"/><Relationship Id="rId10" Type="http://schemas.microsoft.com/office/2007/relationships/diagramDrawing" Target="../diagrams/drawing11.xml"/><Relationship Id="rId4" Type="http://schemas.openxmlformats.org/officeDocument/2006/relationships/image" Target="../media/image5.png"/><Relationship Id="rId9" Type="http://schemas.openxmlformats.org/officeDocument/2006/relationships/diagramColors" Target="../diagrams/colors11.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4.jpg"/><Relationship Id="rId7" Type="http://schemas.openxmlformats.org/officeDocument/2006/relationships/diagramLayout" Target="../diagrams/layout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image" Target="../media/image6.png"/><Relationship Id="rId10" Type="http://schemas.microsoft.com/office/2007/relationships/diagramDrawing" Target="../diagrams/drawing12.xml"/><Relationship Id="rId4" Type="http://schemas.openxmlformats.org/officeDocument/2006/relationships/image" Target="../media/image5.png"/><Relationship Id="rId9" Type="http://schemas.openxmlformats.org/officeDocument/2006/relationships/diagramColors" Target="../diagrams/colors12.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4.jpg"/><Relationship Id="rId7" Type="http://schemas.openxmlformats.org/officeDocument/2006/relationships/diagramLayout" Target="../diagrams/layout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Data" Target="../diagrams/data13.xml"/><Relationship Id="rId5" Type="http://schemas.openxmlformats.org/officeDocument/2006/relationships/image" Target="../media/image6.png"/><Relationship Id="rId10" Type="http://schemas.microsoft.com/office/2007/relationships/diagramDrawing" Target="../diagrams/drawing13.xml"/><Relationship Id="rId4" Type="http://schemas.openxmlformats.org/officeDocument/2006/relationships/image" Target="../media/image5.png"/><Relationship Id="rId9" Type="http://schemas.openxmlformats.org/officeDocument/2006/relationships/diagramColors" Target="../diagrams/colors13.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4.jpg"/><Relationship Id="rId7" Type="http://schemas.openxmlformats.org/officeDocument/2006/relationships/diagramLayout" Target="../diagrams/layout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Data" Target="../diagrams/data14.xml"/><Relationship Id="rId5" Type="http://schemas.openxmlformats.org/officeDocument/2006/relationships/image" Target="../media/image6.png"/><Relationship Id="rId10" Type="http://schemas.microsoft.com/office/2007/relationships/diagramDrawing" Target="../diagrams/drawing14.xml"/><Relationship Id="rId4" Type="http://schemas.openxmlformats.org/officeDocument/2006/relationships/image" Target="../media/image5.png"/><Relationship Id="rId9" Type="http://schemas.openxmlformats.org/officeDocument/2006/relationships/diagramColors" Target="../diagrams/colors14.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4.jpg"/><Relationship Id="rId7" Type="http://schemas.openxmlformats.org/officeDocument/2006/relationships/diagramLayout" Target="../diagrams/layout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image" Target="../media/image6.png"/><Relationship Id="rId10" Type="http://schemas.microsoft.com/office/2007/relationships/diagramDrawing" Target="../diagrams/drawing15.xml"/><Relationship Id="rId4" Type="http://schemas.openxmlformats.org/officeDocument/2006/relationships/image" Target="../media/image5.png"/><Relationship Id="rId9" Type="http://schemas.openxmlformats.org/officeDocument/2006/relationships/diagramColors" Target="../diagrams/colors15.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4.jpg"/><Relationship Id="rId7" Type="http://schemas.openxmlformats.org/officeDocument/2006/relationships/diagramLayout" Target="../diagrams/layout1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Data" Target="../diagrams/data16.xml"/><Relationship Id="rId5" Type="http://schemas.openxmlformats.org/officeDocument/2006/relationships/image" Target="../media/image6.png"/><Relationship Id="rId10" Type="http://schemas.microsoft.com/office/2007/relationships/diagramDrawing" Target="../diagrams/drawing16.xml"/><Relationship Id="rId4" Type="http://schemas.openxmlformats.org/officeDocument/2006/relationships/image" Target="../media/image5.png"/><Relationship Id="rId9" Type="http://schemas.openxmlformats.org/officeDocument/2006/relationships/diagramColors" Target="../diagrams/colors16.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4.jpg"/><Relationship Id="rId7" Type="http://schemas.openxmlformats.org/officeDocument/2006/relationships/diagramLayout" Target="../diagrams/layout1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openxmlformats.org/officeDocument/2006/relationships/image" Target="../media/image6.png"/><Relationship Id="rId10" Type="http://schemas.microsoft.com/office/2007/relationships/diagramDrawing" Target="../diagrams/drawing17.xml"/><Relationship Id="rId4" Type="http://schemas.openxmlformats.org/officeDocument/2006/relationships/image" Target="../media/image5.png"/><Relationship Id="rId9" Type="http://schemas.openxmlformats.org/officeDocument/2006/relationships/diagramColors" Target="../diagrams/colors17.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4.jpg"/><Relationship Id="rId7" Type="http://schemas.openxmlformats.org/officeDocument/2006/relationships/diagramLayout" Target="../diagrams/layout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Data" Target="../diagrams/data18.xml"/><Relationship Id="rId5" Type="http://schemas.openxmlformats.org/officeDocument/2006/relationships/image" Target="../media/image6.png"/><Relationship Id="rId10" Type="http://schemas.microsoft.com/office/2007/relationships/diagramDrawing" Target="../diagrams/drawing18.xml"/><Relationship Id="rId4" Type="http://schemas.openxmlformats.org/officeDocument/2006/relationships/image" Target="../media/image5.png"/><Relationship Id="rId9" Type="http://schemas.openxmlformats.org/officeDocument/2006/relationships/diagramColors" Target="../diagrams/colors18.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g"/><Relationship Id="rId7" Type="http://schemas.openxmlformats.org/officeDocument/2006/relationships/diagramLayout" Target="../diagrams/layou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jpg"/><Relationship Id="rId7" Type="http://schemas.openxmlformats.org/officeDocument/2006/relationships/diagramLayout" Target="../diagrams/layou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6.png"/><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6.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4.jpg"/><Relationship Id="rId7" Type="http://schemas.openxmlformats.org/officeDocument/2006/relationships/diagramLayout" Target="../diagrams/layout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6.png"/><Relationship Id="rId10" Type="http://schemas.microsoft.com/office/2007/relationships/diagramDrawing" Target="../diagrams/drawing5.xml"/><Relationship Id="rId4" Type="http://schemas.openxmlformats.org/officeDocument/2006/relationships/image" Target="../media/image5.png"/><Relationship Id="rId9" Type="http://schemas.openxmlformats.org/officeDocument/2006/relationships/diagramColors" Target="../diagrams/colors5.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6" name="Rectangle 150"/>
          <p:cNvSpPr txBox="1">
            <a:spLocks noChangeArrowheads="1"/>
          </p:cNvSpPr>
          <p:nvPr/>
        </p:nvSpPr>
        <p:spPr>
          <a:xfrm>
            <a:off x="228599" y="1333500"/>
            <a:ext cx="11799291"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3800" kern="0" dirty="0">
                <a:solidFill>
                  <a:schemeClr val="bg1"/>
                </a:solidFill>
                <a:latin typeface="Gill Sans MT" panose="020B0502020104020203" pitchFamily="34" charset="0"/>
              </a:rPr>
              <a:t>5</a:t>
            </a:r>
            <a:r>
              <a:rPr lang="es-UY" altLang="en-US" sz="3800" kern="0" baseline="30000" dirty="0">
                <a:solidFill>
                  <a:schemeClr val="bg1"/>
                </a:solidFill>
                <a:latin typeface="Gill Sans MT" panose="020B0502020104020203" pitchFamily="34" charset="0"/>
              </a:rPr>
              <a:t>th</a:t>
            </a:r>
            <a:r>
              <a:rPr lang="es-UY" altLang="en-US" sz="3800" kern="0" dirty="0">
                <a:solidFill>
                  <a:schemeClr val="bg1"/>
                </a:solidFill>
                <a:latin typeface="Gill Sans MT" panose="020B0502020104020203" pitchFamily="34" charset="0"/>
              </a:rPr>
              <a:t> </a:t>
            </a:r>
            <a:r>
              <a:rPr lang="es-UY" altLang="en-US" sz="3800" kern="0" dirty="0" err="1">
                <a:solidFill>
                  <a:schemeClr val="bg1"/>
                </a:solidFill>
                <a:latin typeface="Gill Sans MT" panose="020B0502020104020203" pitchFamily="34" charset="0"/>
              </a:rPr>
              <a:t>TechTalk</a:t>
            </a:r>
            <a:r>
              <a:rPr lang="es-UY" altLang="en-US" sz="3800" kern="0" dirty="0">
                <a:solidFill>
                  <a:schemeClr val="bg1"/>
                </a:solidFill>
                <a:latin typeface="Gill Sans MT" panose="020B0502020104020203" pitchFamily="34" charset="0"/>
              </a:rPr>
              <a:t> in </a:t>
            </a:r>
            <a:r>
              <a:rPr lang="es-UY" altLang="en-US" sz="3800" kern="0" smtClean="0">
                <a:solidFill>
                  <a:schemeClr val="bg1"/>
                </a:solidFill>
                <a:latin typeface="Gill Sans MT" panose="020B0502020104020203" pitchFamily="34" charset="0"/>
              </a:rPr>
              <a:t>Employee </a:t>
            </a:r>
            <a:r>
              <a:rPr lang="en-IN" altLang="en-US" sz="3800" kern="0" dirty="0">
                <a:solidFill>
                  <a:schemeClr val="bg1"/>
                </a:solidFill>
                <a:latin typeface="Gill Sans MT" panose="020B0502020104020203" pitchFamily="34" charset="0"/>
              </a:rPr>
              <a:t>Benefits</a:t>
            </a:r>
          </a:p>
          <a:p>
            <a:pPr algn="l"/>
            <a:endParaRPr lang="es-UY" altLang="en-US" sz="1050" b="1" kern="0" dirty="0">
              <a:solidFill>
                <a:schemeClr val="bg1"/>
              </a:solidFill>
              <a:latin typeface="Gill Sans MT" panose="020B0502020104020203" pitchFamily="34" charset="0"/>
            </a:endParaRPr>
          </a:p>
          <a:p>
            <a:pPr algn="l"/>
            <a:r>
              <a:rPr lang="es-UY" altLang="en-US" b="1" kern="0" dirty="0">
                <a:solidFill>
                  <a:schemeClr val="bg1"/>
                </a:solidFill>
                <a:latin typeface="Gill Sans MT" panose="020B0502020104020203" pitchFamily="34" charset="0"/>
              </a:rPr>
              <a:t>Sensitising</a:t>
            </a:r>
            <a:r>
              <a:rPr lang="es-UY" altLang="en-US" sz="3600" b="1" kern="0" dirty="0">
                <a:solidFill>
                  <a:schemeClr val="bg1"/>
                </a:solidFill>
                <a:latin typeface="Gill Sans MT" panose="020B0502020104020203" pitchFamily="34" charset="0"/>
              </a:rPr>
              <a:t> </a:t>
            </a:r>
            <a:r>
              <a:rPr lang="es-UY" altLang="en-US" sz="3600" b="1" kern="0" dirty="0" err="1">
                <a:solidFill>
                  <a:schemeClr val="bg1"/>
                </a:solidFill>
                <a:latin typeface="Gill Sans MT" panose="020B0502020104020203" pitchFamily="34" charset="0"/>
              </a:rPr>
              <a:t>to</a:t>
            </a:r>
            <a:r>
              <a:rPr lang="es-UY" altLang="en-US" sz="3600" b="1" kern="0" dirty="0">
                <a:solidFill>
                  <a:schemeClr val="bg1"/>
                </a:solidFill>
                <a:latin typeface="Gill Sans MT" panose="020B0502020104020203" pitchFamily="34" charset="0"/>
              </a:rPr>
              <a:t> </a:t>
            </a:r>
            <a:r>
              <a:rPr lang="es-UY" altLang="en-US" b="1" kern="0" dirty="0">
                <a:solidFill>
                  <a:schemeClr val="bg1"/>
                </a:solidFill>
                <a:latin typeface="Gill Sans MT" panose="020B0502020104020203" pitchFamily="34" charset="0"/>
              </a:rPr>
              <a:t>Sensitivities</a:t>
            </a:r>
            <a:endParaRPr lang="es-UY" altLang="en-US" sz="3600" b="1" kern="0" dirty="0">
              <a:solidFill>
                <a:schemeClr val="bg1"/>
              </a:solidFill>
              <a:latin typeface="Gill Sans MT" panose="020B0502020104020203" pitchFamily="34" charset="0"/>
            </a:endParaRPr>
          </a:p>
          <a:p>
            <a:pPr algn="l"/>
            <a:endParaRPr lang="es-UY" altLang="en-US" sz="3600" b="1" kern="0" dirty="0">
              <a:solidFill>
                <a:schemeClr val="bg1"/>
              </a:solidFill>
              <a:latin typeface="Gill Sans MT" panose="020B0502020104020203" pitchFamily="34" charset="0"/>
            </a:endParaRPr>
          </a:p>
          <a:p>
            <a:pPr algn="l"/>
            <a:r>
              <a:rPr lang="es-UY" altLang="en-US" sz="3600" b="1" kern="0" dirty="0">
                <a:solidFill>
                  <a:schemeClr val="bg1"/>
                </a:solidFill>
                <a:latin typeface="Gill Sans MT" panose="020B0502020104020203" pitchFamily="34" charset="0"/>
              </a:rPr>
              <a:t>June 1, 2022</a:t>
            </a:r>
            <a:endParaRPr lang="es-ES" altLang="en-US" sz="3600" b="1" kern="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xmlns="" id="{36A73873-727D-4BD8-81CD-E77B30962568}"/>
              </a:ext>
            </a:extLst>
          </p:cNvPr>
          <p:cNvSpPr txBox="1"/>
          <p:nvPr/>
        </p:nvSpPr>
        <p:spPr>
          <a:xfrm>
            <a:off x="228599" y="3398363"/>
            <a:ext cx="9372600" cy="1569660"/>
          </a:xfrm>
          <a:prstGeom prst="rect">
            <a:avLst/>
          </a:prstGeom>
          <a:noFill/>
        </p:spPr>
        <p:txBody>
          <a:bodyPr wrap="square">
            <a:spAutoFit/>
          </a:bodyPr>
          <a:lstStyle/>
          <a:p>
            <a:pPr>
              <a:lnSpc>
                <a:spcPct val="200000"/>
              </a:lnSpc>
            </a:pPr>
            <a:r>
              <a:rPr lang="en-US" sz="2400" i="1" dirty="0">
                <a:latin typeface="Gill Sans MT" panose="020B0502020104020203" pitchFamily="34" charset="0"/>
              </a:rPr>
              <a:t>By</a:t>
            </a:r>
          </a:p>
          <a:p>
            <a:r>
              <a:rPr lang="en-US" sz="2400" dirty="0">
                <a:latin typeface="Gill Sans MT" panose="020B0502020104020203" pitchFamily="34" charset="0"/>
              </a:rPr>
              <a:t>Divya Dadlani, FIAI, FIA</a:t>
            </a:r>
          </a:p>
          <a:p>
            <a:r>
              <a:rPr lang="en-US" sz="2400" dirty="0">
                <a:latin typeface="Gill Sans MT" panose="020B0502020104020203" pitchFamily="34" charset="0"/>
              </a:rPr>
              <a:t>Kathan Jain, FIAI, FIA</a:t>
            </a:r>
          </a:p>
        </p:txBody>
      </p:sp>
    </p:spTree>
    <p:extLst>
      <p:ext uri="{BB962C8B-B14F-4D97-AF65-F5344CB8AC3E}">
        <p14:creationId xmlns:p14="http://schemas.microsoft.com/office/powerpoint/2010/main" val="24304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Poll Question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Content Placeholder 5">
            <a:extLst>
              <a:ext uri="{FF2B5EF4-FFF2-40B4-BE49-F238E27FC236}">
                <a16:creationId xmlns:a16="http://schemas.microsoft.com/office/drawing/2014/main" xmlns="" id="{E2C27C65-9F40-A0FF-981E-7A2DA6DAF00A}"/>
              </a:ext>
            </a:extLst>
          </p:cNvPr>
          <p:cNvSpPr>
            <a:spLocks noGrp="1"/>
          </p:cNvSpPr>
          <p:nvPr>
            <p:ph idx="1"/>
          </p:nvPr>
        </p:nvSpPr>
        <p:spPr>
          <a:xfrm>
            <a:off x="1752600" y="1045017"/>
            <a:ext cx="10043160" cy="5084762"/>
          </a:xfrm>
        </p:spPr>
        <p:txBody>
          <a:bodyPr/>
          <a:lstStyle/>
          <a:p>
            <a:pPr marL="0" indent="0">
              <a:buNone/>
            </a:pPr>
            <a:r>
              <a:rPr lang="en-IN" sz="2800" dirty="0">
                <a:latin typeface="Gill Sans MT" panose="020B0502020104020203" pitchFamily="34" charset="0"/>
              </a:rPr>
              <a:t>Poll question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sz="2400" dirty="0">
              <a:latin typeface="Gill Sans MT" panose="020B0502020104020203" pitchFamily="34" charset="0"/>
            </a:endParaRPr>
          </a:p>
          <a:p>
            <a:pPr marL="0" indent="0">
              <a:buNone/>
            </a:pPr>
            <a:endParaRPr lang="en-IN" dirty="0">
              <a:latin typeface="Gill Sans MT" panose="020B0502020104020203" pitchFamily="34" charset="0"/>
            </a:endParaRPr>
          </a:p>
        </p:txBody>
      </p:sp>
      <p:grpSp>
        <p:nvGrpSpPr>
          <p:cNvPr id="7" name="Group 6">
            <a:extLst>
              <a:ext uri="{FF2B5EF4-FFF2-40B4-BE49-F238E27FC236}">
                <a16:creationId xmlns:a16="http://schemas.microsoft.com/office/drawing/2014/main" xmlns="" id="{D6F34E2C-8958-CF57-DC88-9E91C0ECC475}"/>
              </a:ext>
            </a:extLst>
          </p:cNvPr>
          <p:cNvGrpSpPr/>
          <p:nvPr/>
        </p:nvGrpSpPr>
        <p:grpSpPr>
          <a:xfrm>
            <a:off x="91440" y="1710179"/>
            <a:ext cx="11262360" cy="4790658"/>
            <a:chOff x="304800" y="1710179"/>
            <a:chExt cx="11262360" cy="4790658"/>
          </a:xfrm>
        </p:grpSpPr>
        <p:sp>
          <p:nvSpPr>
            <p:cNvPr id="8" name="Rectangle 7">
              <a:extLst>
                <a:ext uri="{FF2B5EF4-FFF2-40B4-BE49-F238E27FC236}">
                  <a16:creationId xmlns:a16="http://schemas.microsoft.com/office/drawing/2014/main" xmlns="" id="{B2A58B70-87CA-2C3D-2A78-E6CF7DB0A86D}"/>
                </a:ext>
              </a:extLst>
            </p:cNvPr>
            <p:cNvSpPr/>
            <p:nvPr/>
          </p:nvSpPr>
          <p:spPr>
            <a:xfrm>
              <a:off x="304800" y="1710179"/>
              <a:ext cx="11262360" cy="4790658"/>
            </a:xfrm>
            <a:prstGeom prst="rect">
              <a:avLst/>
            </a:prstGeom>
            <a:noFill/>
          </p:spPr>
        </p:sp>
        <p:sp>
          <p:nvSpPr>
            <p:cNvPr id="10" name="Freeform: Shape 9">
              <a:extLst>
                <a:ext uri="{FF2B5EF4-FFF2-40B4-BE49-F238E27FC236}">
                  <a16:creationId xmlns:a16="http://schemas.microsoft.com/office/drawing/2014/main" xmlns="" id="{2F54382F-E692-FF28-0FF7-B39CD4CCB0F3}"/>
                </a:ext>
              </a:extLst>
            </p:cNvPr>
            <p:cNvSpPr/>
            <p:nvPr/>
          </p:nvSpPr>
          <p:spPr>
            <a:xfrm>
              <a:off x="2020550" y="1710769"/>
              <a:ext cx="7830859" cy="1008786"/>
            </a:xfrm>
            <a:custGeom>
              <a:avLst/>
              <a:gdLst>
                <a:gd name="connsiteX0" fmla="*/ 0 w 7830859"/>
                <a:gd name="connsiteY0" fmla="*/ 100879 h 1008786"/>
                <a:gd name="connsiteX1" fmla="*/ 100879 w 7830859"/>
                <a:gd name="connsiteY1" fmla="*/ 0 h 1008786"/>
                <a:gd name="connsiteX2" fmla="*/ 7729980 w 7830859"/>
                <a:gd name="connsiteY2" fmla="*/ 0 h 1008786"/>
                <a:gd name="connsiteX3" fmla="*/ 7830859 w 7830859"/>
                <a:gd name="connsiteY3" fmla="*/ 100879 h 1008786"/>
                <a:gd name="connsiteX4" fmla="*/ 7830859 w 7830859"/>
                <a:gd name="connsiteY4" fmla="*/ 907907 h 1008786"/>
                <a:gd name="connsiteX5" fmla="*/ 7729980 w 7830859"/>
                <a:gd name="connsiteY5" fmla="*/ 1008786 h 1008786"/>
                <a:gd name="connsiteX6" fmla="*/ 100879 w 7830859"/>
                <a:gd name="connsiteY6" fmla="*/ 1008786 h 1008786"/>
                <a:gd name="connsiteX7" fmla="*/ 0 w 7830859"/>
                <a:gd name="connsiteY7" fmla="*/ 907907 h 1008786"/>
                <a:gd name="connsiteX8" fmla="*/ 0 w 7830859"/>
                <a:gd name="connsiteY8" fmla="*/ 100879 h 100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0859" h="1008786">
                  <a:moveTo>
                    <a:pt x="0" y="100879"/>
                  </a:moveTo>
                  <a:cubicBezTo>
                    <a:pt x="0" y="45165"/>
                    <a:pt x="45165" y="0"/>
                    <a:pt x="100879" y="0"/>
                  </a:cubicBezTo>
                  <a:lnTo>
                    <a:pt x="7729980" y="0"/>
                  </a:lnTo>
                  <a:cubicBezTo>
                    <a:pt x="7785694" y="0"/>
                    <a:pt x="7830859" y="45165"/>
                    <a:pt x="7830859" y="100879"/>
                  </a:cubicBezTo>
                  <a:lnTo>
                    <a:pt x="7830859" y="907907"/>
                  </a:lnTo>
                  <a:cubicBezTo>
                    <a:pt x="7830859" y="963621"/>
                    <a:pt x="7785694" y="1008786"/>
                    <a:pt x="7729980" y="1008786"/>
                  </a:cubicBezTo>
                  <a:lnTo>
                    <a:pt x="100879" y="1008786"/>
                  </a:lnTo>
                  <a:cubicBezTo>
                    <a:pt x="45165" y="1008786"/>
                    <a:pt x="0" y="963621"/>
                    <a:pt x="0" y="907907"/>
                  </a:cubicBezTo>
                  <a:lnTo>
                    <a:pt x="0" y="100879"/>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886" tIns="65106" rIns="82886" bIns="65106"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What kind of mortality sensitivity do you provide for a Pension plan?</a:t>
              </a:r>
              <a:endParaRPr kumimoji="0" lang="en-IN" sz="2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1" name="Rectangle: Rounded Corners 10">
              <a:extLst>
                <a:ext uri="{FF2B5EF4-FFF2-40B4-BE49-F238E27FC236}">
                  <a16:creationId xmlns:a16="http://schemas.microsoft.com/office/drawing/2014/main" xmlns="" id="{6B763E8D-DD91-B38C-5227-707F001E7D71}"/>
                </a:ext>
              </a:extLst>
            </p:cNvPr>
            <p:cNvSpPr/>
            <p:nvPr/>
          </p:nvSpPr>
          <p:spPr>
            <a:xfrm>
              <a:off x="2020550" y="2819400"/>
              <a:ext cx="832751" cy="832751"/>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a:t>
              </a:r>
            </a:p>
          </p:txBody>
        </p:sp>
        <p:sp>
          <p:nvSpPr>
            <p:cNvPr id="12" name="Freeform: Shape 11">
              <a:extLst>
                <a:ext uri="{FF2B5EF4-FFF2-40B4-BE49-F238E27FC236}">
                  <a16:creationId xmlns:a16="http://schemas.microsoft.com/office/drawing/2014/main" xmlns="" id="{C3622E66-5475-A978-09CF-DFEDA34C6531}"/>
                </a:ext>
              </a:extLst>
            </p:cNvPr>
            <p:cNvSpPr/>
            <p:nvPr/>
          </p:nvSpPr>
          <p:spPr>
            <a:xfrm>
              <a:off x="2903266" y="2819400"/>
              <a:ext cx="6948143" cy="832751"/>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Improvement in life expectancy by n years</a:t>
              </a:r>
              <a:endParaRPr kumimoji="0" lang="en-IN"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3" name="Rectangle: Rounded Corners 12">
              <a:extLst>
                <a:ext uri="{FF2B5EF4-FFF2-40B4-BE49-F238E27FC236}">
                  <a16:creationId xmlns:a16="http://schemas.microsoft.com/office/drawing/2014/main" xmlns="" id="{E4403C7E-C71C-191A-5A43-3B4C0F1488A2}"/>
                </a:ext>
              </a:extLst>
            </p:cNvPr>
            <p:cNvSpPr/>
            <p:nvPr/>
          </p:nvSpPr>
          <p:spPr>
            <a:xfrm>
              <a:off x="2020550" y="3752081"/>
              <a:ext cx="832751" cy="832751"/>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B</a:t>
              </a:r>
            </a:p>
          </p:txBody>
        </p:sp>
        <p:sp>
          <p:nvSpPr>
            <p:cNvPr id="14" name="Freeform: Shape 13">
              <a:extLst>
                <a:ext uri="{FF2B5EF4-FFF2-40B4-BE49-F238E27FC236}">
                  <a16:creationId xmlns:a16="http://schemas.microsoft.com/office/drawing/2014/main" xmlns="" id="{BC722E42-7CD3-32CC-BDC5-B0F990180AA4}"/>
                </a:ext>
              </a:extLst>
            </p:cNvPr>
            <p:cNvSpPr/>
            <p:nvPr/>
          </p:nvSpPr>
          <p:spPr>
            <a:xfrm>
              <a:off x="2903266" y="3752081"/>
              <a:ext cx="6948143" cy="832751"/>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Flat percentage improvement in the mortality rates</a:t>
              </a:r>
              <a:endParaRPr kumimoji="0" lang="en-IN"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5" name="Rectangle: Rounded Corners 14">
              <a:extLst>
                <a:ext uri="{FF2B5EF4-FFF2-40B4-BE49-F238E27FC236}">
                  <a16:creationId xmlns:a16="http://schemas.microsoft.com/office/drawing/2014/main" xmlns="" id="{B6309036-84A9-FA95-E240-FF984BD7688F}"/>
                </a:ext>
              </a:extLst>
            </p:cNvPr>
            <p:cNvSpPr/>
            <p:nvPr/>
          </p:nvSpPr>
          <p:spPr>
            <a:xfrm>
              <a:off x="2020550" y="4684762"/>
              <a:ext cx="832751" cy="832751"/>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C</a:t>
              </a:r>
            </a:p>
          </p:txBody>
        </p:sp>
        <p:sp>
          <p:nvSpPr>
            <p:cNvPr id="16" name="Freeform: Shape 15">
              <a:extLst>
                <a:ext uri="{FF2B5EF4-FFF2-40B4-BE49-F238E27FC236}">
                  <a16:creationId xmlns:a16="http://schemas.microsoft.com/office/drawing/2014/main" xmlns="" id="{2E839FBB-A393-F941-76A6-819AFE866E98}"/>
                </a:ext>
              </a:extLst>
            </p:cNvPr>
            <p:cNvSpPr/>
            <p:nvPr/>
          </p:nvSpPr>
          <p:spPr>
            <a:xfrm>
              <a:off x="2903266" y="4684762"/>
              <a:ext cx="6948143" cy="832751"/>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Graded improvement in the mortality rates</a:t>
              </a:r>
              <a:endParaRPr kumimoji="0" lang="en-IN"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7" name="Rectangle: Rounded Corners 16">
              <a:extLst>
                <a:ext uri="{FF2B5EF4-FFF2-40B4-BE49-F238E27FC236}">
                  <a16:creationId xmlns:a16="http://schemas.microsoft.com/office/drawing/2014/main" xmlns="" id="{0C68A382-49B9-09E2-7CDF-19C9AA24EA0B}"/>
                </a:ext>
              </a:extLst>
            </p:cNvPr>
            <p:cNvSpPr/>
            <p:nvPr/>
          </p:nvSpPr>
          <p:spPr>
            <a:xfrm>
              <a:off x="2020550" y="5617444"/>
              <a:ext cx="832751" cy="832751"/>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D</a:t>
              </a:r>
            </a:p>
          </p:txBody>
        </p:sp>
        <p:sp>
          <p:nvSpPr>
            <p:cNvPr id="18" name="Freeform: Shape 17">
              <a:extLst>
                <a:ext uri="{FF2B5EF4-FFF2-40B4-BE49-F238E27FC236}">
                  <a16:creationId xmlns:a16="http://schemas.microsoft.com/office/drawing/2014/main" xmlns="" id="{F3C12715-A1C0-6296-41C1-97FA3B94DE7D}"/>
                </a:ext>
              </a:extLst>
            </p:cNvPr>
            <p:cNvSpPr/>
            <p:nvPr/>
          </p:nvSpPr>
          <p:spPr>
            <a:xfrm>
              <a:off x="2903266" y="5617444"/>
              <a:ext cx="6948143" cy="832751"/>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Do not provide mortality sensitivity</a:t>
              </a:r>
              <a:endParaRPr kumimoji="0" lang="en-IN"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grpSp>
    </p:spTree>
    <p:extLst>
      <p:ext uri="{BB962C8B-B14F-4D97-AF65-F5344CB8AC3E}">
        <p14:creationId xmlns:p14="http://schemas.microsoft.com/office/powerpoint/2010/main" val="34882548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Pension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Content Placeholder 5">
            <a:extLst>
              <a:ext uri="{FF2B5EF4-FFF2-40B4-BE49-F238E27FC236}">
                <a16:creationId xmlns:a16="http://schemas.microsoft.com/office/drawing/2014/main" xmlns="" id="{E2C27C65-9F40-A0FF-981E-7A2DA6DAF00A}"/>
              </a:ext>
            </a:extLst>
          </p:cNvPr>
          <p:cNvSpPr>
            <a:spLocks noGrp="1"/>
          </p:cNvSpPr>
          <p:nvPr>
            <p:ph idx="1"/>
          </p:nvPr>
        </p:nvSpPr>
        <p:spPr>
          <a:xfrm>
            <a:off x="1752600" y="1045017"/>
            <a:ext cx="10043160" cy="5084762"/>
          </a:xfrm>
        </p:spPr>
        <p:txBody>
          <a:bodyPr/>
          <a:lstStyle/>
          <a:p>
            <a:pPr marL="0" indent="0">
              <a:buNone/>
            </a:pPr>
            <a:r>
              <a:rPr lang="en-IN" sz="2800" dirty="0">
                <a:latin typeface="Gill Sans MT" panose="020B0502020104020203" pitchFamily="34" charset="0"/>
              </a:rPr>
              <a:t>Mortality rate improvements</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sz="2400" dirty="0">
              <a:latin typeface="Gill Sans MT" panose="020B0502020104020203" pitchFamily="34" charset="0"/>
            </a:endParaRPr>
          </a:p>
          <a:p>
            <a:pPr marL="0" indent="0">
              <a:buNone/>
            </a:pPr>
            <a:endParaRPr lang="en-IN" dirty="0">
              <a:latin typeface="Gill Sans MT" panose="020B0502020104020203" pitchFamily="34" charset="0"/>
            </a:endParaRPr>
          </a:p>
        </p:txBody>
      </p:sp>
      <p:sp>
        <p:nvSpPr>
          <p:cNvPr id="10" name="Rounded Rectangle 3">
            <a:extLst>
              <a:ext uri="{FF2B5EF4-FFF2-40B4-BE49-F238E27FC236}">
                <a16:creationId xmlns:a16="http://schemas.microsoft.com/office/drawing/2014/main" xmlns="" id="{D1511B60-42F4-584B-F2B2-35400D7FED9A}"/>
              </a:ext>
            </a:extLst>
          </p:cNvPr>
          <p:cNvSpPr/>
          <p:nvPr/>
        </p:nvSpPr>
        <p:spPr>
          <a:xfrm>
            <a:off x="1847850" y="1600201"/>
            <a:ext cx="9947910" cy="1371599"/>
          </a:xfrm>
          <a:prstGeom prst="roundRect">
            <a:avLst/>
          </a:prstGeom>
          <a:solidFill>
            <a:srgbClr val="0070C0"/>
          </a:solid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APS 27 states that “the member has to examine suitability of the mortality rates, and where necessary, a basis with an adjustment to the table by a rating up/down or by a mathematical formula, may be used.  This may apply with respect to allowing for longevity for mortality assumptions in retirement as well as allowing for the fact that the latest published relevant mortality table may be outdated. “</a:t>
            </a:r>
          </a:p>
        </p:txBody>
      </p:sp>
      <p:graphicFrame>
        <p:nvGraphicFramePr>
          <p:cNvPr id="11" name="Chart 10">
            <a:extLst>
              <a:ext uri="{FF2B5EF4-FFF2-40B4-BE49-F238E27FC236}">
                <a16:creationId xmlns:a16="http://schemas.microsoft.com/office/drawing/2014/main" xmlns="" id="{B72D1D55-D476-E773-6E57-3932D916FEC2}"/>
              </a:ext>
            </a:extLst>
          </p:cNvPr>
          <p:cNvGraphicFramePr>
            <a:graphicFrameLocks/>
          </p:cNvGraphicFramePr>
          <p:nvPr/>
        </p:nvGraphicFramePr>
        <p:xfrm>
          <a:off x="1847850" y="3021864"/>
          <a:ext cx="5791200" cy="3663099"/>
        </p:xfrm>
        <a:graphic>
          <a:graphicData uri="http://schemas.openxmlformats.org/drawingml/2006/chart">
            <c:chart xmlns:c="http://schemas.openxmlformats.org/drawingml/2006/chart" xmlns:r="http://schemas.openxmlformats.org/officeDocument/2006/relationships" r:id="rId6"/>
          </a:graphicData>
        </a:graphic>
      </p:graphicFrame>
      <p:sp>
        <p:nvSpPr>
          <p:cNvPr id="12" name="Title 1">
            <a:extLst>
              <a:ext uri="{FF2B5EF4-FFF2-40B4-BE49-F238E27FC236}">
                <a16:creationId xmlns:a16="http://schemas.microsoft.com/office/drawing/2014/main" xmlns="" id="{E9AA456E-041B-599C-FCD3-7B80D18EE4D2}"/>
              </a:ext>
            </a:extLst>
          </p:cNvPr>
          <p:cNvSpPr txBox="1">
            <a:spLocks/>
          </p:cNvSpPr>
          <p:nvPr/>
        </p:nvSpPr>
        <p:spPr>
          <a:xfrm>
            <a:off x="7708848" y="3030364"/>
            <a:ext cx="4182162" cy="3470473"/>
          </a:xfrm>
          <a:prstGeom prst="rect">
            <a:avLst/>
          </a:prstGeom>
        </p:spPr>
        <p:txBody>
          <a:bodyPr vert="horz" lIns="0" tIns="0" rIns="0" bIns="0" rtlCol="0" anchor="t" anchorCtr="0">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Gill Sans MT" panose="020B0502020104020203" pitchFamily="34" charset="0"/>
                <a:ea typeface="+mj-ea"/>
                <a:cs typeface="+mj-cs"/>
              </a:rPr>
              <a:t>Points to Note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 b="0" i="0" u="none" strike="noStrike" kern="1200" cap="none" spc="0" normalizeH="0" baseline="0" noProof="0" dirty="0">
              <a:ln>
                <a:noFill/>
              </a:ln>
              <a:solidFill>
                <a:srgbClr val="000000"/>
              </a:solidFill>
              <a:effectLst/>
              <a:uLnTx/>
              <a:uFillTx/>
              <a:latin typeface="Gill Sans MT" panose="020B0502020104020203" pitchFamily="34" charset="0"/>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j-ea"/>
                <a:cs typeface="+mj-cs"/>
              </a:rPr>
              <a:t>The new post retirement mortality rates are effective from 1</a:t>
            </a:r>
            <a:r>
              <a:rPr kumimoji="0" lang="en-US" sz="1800" b="0" i="0" u="none" strike="noStrike" kern="1200" cap="none" spc="0" normalizeH="0" baseline="30000" noProof="0" dirty="0">
                <a:ln>
                  <a:noFill/>
                </a:ln>
                <a:solidFill>
                  <a:srgbClr val="000000"/>
                </a:solidFill>
                <a:effectLst/>
                <a:uLnTx/>
                <a:uFillTx/>
                <a:latin typeface="Gill Sans MT" panose="020B0502020104020203" pitchFamily="34" charset="0"/>
                <a:ea typeface="+mj-ea"/>
                <a:cs typeface="+mj-cs"/>
              </a:rPr>
              <a:t>st</a:t>
            </a: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j-ea"/>
                <a:cs typeface="+mj-cs"/>
              </a:rPr>
              <a:t> April, 2021.</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j-ea"/>
                <a:cs typeface="+mj-cs"/>
              </a:rPr>
              <a:t>Life expectancy increased by 2.8 years at age 60 years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j-ea"/>
                <a:cs typeface="+mj-cs"/>
              </a:rPr>
              <a:t>Mortality rates have reduced leading to increase in Pension / PRMB liabilities in the range of 8% to 15%</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j-ea"/>
                <a:cs typeface="+mj-cs"/>
              </a:rPr>
              <a:t>Had improvements been applied, companies would not have to absorb a sudden high impact due to change in mortality rates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j-ea"/>
              <a:cs typeface="+mj-cs"/>
            </a:endParaRPr>
          </a:p>
        </p:txBody>
      </p:sp>
    </p:spTree>
    <p:extLst>
      <p:ext uri="{BB962C8B-B14F-4D97-AF65-F5344CB8AC3E}">
        <p14:creationId xmlns:p14="http://schemas.microsoft.com/office/powerpoint/2010/main" val="40472732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Post Retirement Medical Benefit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Content Placeholder 5">
            <a:extLst>
              <a:ext uri="{FF2B5EF4-FFF2-40B4-BE49-F238E27FC236}">
                <a16:creationId xmlns:a16="http://schemas.microsoft.com/office/drawing/2014/main" xmlns="" id="{E2C27C65-9F40-A0FF-981E-7A2DA6DAF00A}"/>
              </a:ext>
            </a:extLst>
          </p:cNvPr>
          <p:cNvSpPr>
            <a:spLocks noGrp="1"/>
          </p:cNvSpPr>
          <p:nvPr>
            <p:ph idx="1"/>
          </p:nvPr>
        </p:nvSpPr>
        <p:spPr>
          <a:xfrm>
            <a:off x="1752600" y="1045017"/>
            <a:ext cx="10043160" cy="5084762"/>
          </a:xfrm>
        </p:spPr>
        <p:txBody>
          <a:bodyPr/>
          <a:lstStyle/>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sz="2400" dirty="0">
              <a:latin typeface="Gill Sans MT" panose="020B0502020104020203" pitchFamily="34" charset="0"/>
            </a:endParaRPr>
          </a:p>
          <a:p>
            <a:pPr marL="0" indent="0">
              <a:buNone/>
            </a:pPr>
            <a:endParaRPr lang="en-IN" dirty="0">
              <a:latin typeface="Gill Sans MT" panose="020B0502020104020203" pitchFamily="34" charset="0"/>
            </a:endParaRPr>
          </a:p>
        </p:txBody>
      </p:sp>
      <p:graphicFrame>
        <p:nvGraphicFramePr>
          <p:cNvPr id="4" name="Table 3">
            <a:extLst>
              <a:ext uri="{FF2B5EF4-FFF2-40B4-BE49-F238E27FC236}">
                <a16:creationId xmlns:a16="http://schemas.microsoft.com/office/drawing/2014/main" xmlns="" id="{A8926A51-381D-0ADE-807D-984C07063866}"/>
              </a:ext>
            </a:extLst>
          </p:cNvPr>
          <p:cNvGraphicFramePr>
            <a:graphicFrameLocks noGrp="1"/>
          </p:cNvGraphicFramePr>
          <p:nvPr>
            <p:extLst>
              <p:ext uri="{D42A27DB-BD31-4B8C-83A1-F6EECF244321}">
                <p14:modId xmlns:p14="http://schemas.microsoft.com/office/powerpoint/2010/main" val="3405424473"/>
              </p:ext>
            </p:extLst>
          </p:nvPr>
        </p:nvGraphicFramePr>
        <p:xfrm>
          <a:off x="1905000" y="1613376"/>
          <a:ext cx="9144000" cy="2534952"/>
        </p:xfrm>
        <a:graphic>
          <a:graphicData uri="http://schemas.openxmlformats.org/drawingml/2006/table">
            <a:tbl>
              <a:tblPr firstRow="1" bandRow="1">
                <a:tableStyleId>{85BE263C-DBD7-4A20-BB59-AAB30ACAA65A}</a:tableStyleId>
              </a:tblPr>
              <a:tblGrid>
                <a:gridCol w="2743200">
                  <a:extLst>
                    <a:ext uri="{9D8B030D-6E8A-4147-A177-3AD203B41FA5}">
                      <a16:colId xmlns:a16="http://schemas.microsoft.com/office/drawing/2014/main" xmlns="" val="3616389240"/>
                    </a:ext>
                  </a:extLst>
                </a:gridCol>
                <a:gridCol w="3200400">
                  <a:extLst>
                    <a:ext uri="{9D8B030D-6E8A-4147-A177-3AD203B41FA5}">
                      <a16:colId xmlns:a16="http://schemas.microsoft.com/office/drawing/2014/main" xmlns="" val="1709962360"/>
                    </a:ext>
                  </a:extLst>
                </a:gridCol>
                <a:gridCol w="3200400">
                  <a:extLst>
                    <a:ext uri="{9D8B030D-6E8A-4147-A177-3AD203B41FA5}">
                      <a16:colId xmlns:a16="http://schemas.microsoft.com/office/drawing/2014/main" xmlns="" val="1572294556"/>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600" b="1" i="0" u="none" strike="noStrike" cap="none" normalizeH="0" baseline="0" dirty="0">
                          <a:ln>
                            <a:noFill/>
                          </a:ln>
                          <a:solidFill>
                            <a:schemeClr val="bg1"/>
                          </a:solidFill>
                          <a:effectLst/>
                          <a:latin typeface="Gill Sans MT" panose="020B0502020104020203" pitchFamily="34" charset="0"/>
                          <a:ea typeface="MS PGothic" pitchFamily="34" charset="-128"/>
                        </a:rPr>
                        <a:t>Assumptions</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2000" b="1" i="0" u="none" strike="noStrike" kern="1200" cap="none" normalizeH="0" baseline="0" dirty="0" err="1">
                          <a:ln>
                            <a:noFill/>
                          </a:ln>
                          <a:solidFill>
                            <a:schemeClr val="bg1"/>
                          </a:solidFill>
                          <a:effectLst/>
                          <a:latin typeface="Gill Sans MT" panose="020B0502020104020203" pitchFamily="34" charset="0"/>
                          <a:ea typeface="MS PGothic" pitchFamily="34" charset="-128"/>
                          <a:cs typeface="+mn-cs"/>
                        </a:rPr>
                        <a:t>Hospitalisation</a:t>
                      </a:r>
                      <a:r>
                        <a:rPr kumimoji="0" lang="en-US" sz="2000" b="1" i="0" u="none" strike="noStrike" kern="1200" cap="none" normalizeH="0" baseline="0" dirty="0">
                          <a:ln>
                            <a:noFill/>
                          </a:ln>
                          <a:solidFill>
                            <a:schemeClr val="bg1"/>
                          </a:solidFill>
                          <a:effectLst/>
                          <a:latin typeface="Gill Sans MT" panose="020B0502020104020203" pitchFamily="34" charset="0"/>
                          <a:ea typeface="MS PGothic" pitchFamily="34" charset="-128"/>
                          <a:cs typeface="+mn-cs"/>
                        </a:rPr>
                        <a:t> Benefit</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2000" b="1" i="0" u="none" strike="noStrike" kern="1200" cap="none" normalizeH="0" baseline="0" dirty="0">
                          <a:ln>
                            <a:noFill/>
                          </a:ln>
                          <a:solidFill>
                            <a:schemeClr val="bg1"/>
                          </a:solidFill>
                          <a:effectLst/>
                          <a:latin typeface="Gill Sans MT" panose="020B0502020104020203" pitchFamily="34" charset="0"/>
                          <a:ea typeface="MS PGothic" pitchFamily="34" charset="-128"/>
                          <a:cs typeface="+mn-cs"/>
                        </a:rPr>
                        <a:t>Domiciliary Benefit</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3616802434"/>
                  </a:ext>
                </a:extLst>
              </a:tr>
              <a:tr h="370840">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Discount Rate </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Increase in Discount rate assumption reduces the liabilities. Impact in % terms would be higher than a corresponding Gratuity benefit for the same set of employees.</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71450" marR="0" lvl="0" indent="-171450" algn="l" defTabSz="914400" rtl="0" eaLnBrk="1" fontAlgn="base" latinLnBrk="0" hangingPunct="1">
                        <a:lnSpc>
                          <a:spcPct val="100000"/>
                        </a:lnSpc>
                        <a:spcBef>
                          <a:spcPct val="20000"/>
                        </a:spcBef>
                        <a:spcAft>
                          <a:spcPct val="0"/>
                        </a:spcAft>
                        <a:buClr>
                          <a:srgbClr val="4F8E97"/>
                        </a:buClr>
                        <a:buSzPct val="90000"/>
                        <a:buFont typeface="Arial" panose="020B0604020202020204" pitchFamily="34" charset="0"/>
                        <a:buChar char="•"/>
                        <a:tabLst/>
                      </a:pP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Impact would be lower as the discount rate assumption does not impact once the annuities are purchased</a:t>
                      </a:r>
                    </a:p>
                    <a:p>
                      <a:pPr marL="171450" marR="0" lvl="0" indent="-171450" algn="l" defTabSz="914400" rtl="0" eaLnBrk="1" fontAlgn="base" latinLnBrk="0" hangingPunct="1">
                        <a:lnSpc>
                          <a:spcPct val="100000"/>
                        </a:lnSpc>
                        <a:spcBef>
                          <a:spcPct val="20000"/>
                        </a:spcBef>
                        <a:spcAft>
                          <a:spcPct val="0"/>
                        </a:spcAft>
                        <a:buClr>
                          <a:srgbClr val="4F8E97"/>
                        </a:buClr>
                        <a:buSzPct val="90000"/>
                        <a:buFont typeface="Arial" panose="020B0604020202020204" pitchFamily="34" charset="0"/>
                        <a:buChar char="•"/>
                        <a:tabLst/>
                      </a:pP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No impact on retired liabilities</a:t>
                      </a:r>
                    </a:p>
                  </a:txBody>
                  <a:tcPr marL="84433" marR="84433" marT="45724" marB="45724" horzOverflow="overflow"/>
                </a:tc>
                <a:extLst>
                  <a:ext uri="{0D108BD9-81ED-4DB2-BD59-A6C34878D82A}">
                    <a16:rowId xmlns:a16="http://schemas.microsoft.com/office/drawing/2014/main" xmlns="" val="3679113282"/>
                  </a:ext>
                </a:extLst>
              </a:tr>
              <a:tr h="370840">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Medical Inflation Rate*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Increase in medical inflation would lead to a similar increase mostly as the discount rate impact</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This is usually a fixed benefit, hence inflation may not impact unless the limits are subject to change.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29695209"/>
                  </a:ext>
                </a:extLst>
              </a:tr>
              <a:tr h="370840">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Attrition Rate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Increase in attrition rate would reduce the liabilities</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endParaRPr kumimoji="0" lang="en-US" sz="2000" b="0" i="0" u="none" strike="noStrike" cap="none" normalizeH="0" baseline="0" dirty="0">
                        <a:ln>
                          <a:noFill/>
                        </a:ln>
                        <a:solidFill>
                          <a:schemeClr val="tx1"/>
                        </a:solidFill>
                        <a:effectLst/>
                        <a:latin typeface="Arial" pitchFamily="34" charset="0"/>
                        <a:ea typeface="MS PGothic" pitchFamily="34" charset="-128"/>
                      </a:endParaRPr>
                    </a:p>
                  </a:txBody>
                  <a:tcPr marL="84433" marR="84433" marT="45724" marB="45724" horzOverflow="overflow"/>
                </a:tc>
                <a:extLst>
                  <a:ext uri="{0D108BD9-81ED-4DB2-BD59-A6C34878D82A}">
                    <a16:rowId xmlns:a16="http://schemas.microsoft.com/office/drawing/2014/main" xmlns="" val="2063044799"/>
                  </a:ext>
                </a:extLst>
              </a:tr>
              <a:tr h="370840">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Post Retirement Mortality Rate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Improvement in mortality rates would increase the liabilities as medical benefit would be payable for shorter period of time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endParaRPr kumimoji="0" lang="en-US" sz="1200" b="0" i="0" u="none" strike="noStrike" kern="1200" cap="none" normalizeH="0" baseline="0" dirty="0">
                        <a:ln>
                          <a:noFill/>
                        </a:ln>
                        <a:solidFill>
                          <a:schemeClr val="tx1"/>
                        </a:solidFill>
                        <a:effectLst/>
                        <a:latin typeface="Arial" pitchFamily="34" charset="0"/>
                        <a:ea typeface="MS PGothic" pitchFamily="34" charset="-128"/>
                        <a:cs typeface="+mn-cs"/>
                      </a:endParaRPr>
                    </a:p>
                  </a:txBody>
                  <a:tcPr marL="84433" marR="84433" marT="45724" marB="45724" horzOverflow="overflow"/>
                </a:tc>
                <a:extLst>
                  <a:ext uri="{0D108BD9-81ED-4DB2-BD59-A6C34878D82A}">
                    <a16:rowId xmlns:a16="http://schemas.microsoft.com/office/drawing/2014/main" xmlns="" val="1322882866"/>
                  </a:ext>
                </a:extLst>
              </a:tr>
            </a:tbl>
          </a:graphicData>
        </a:graphic>
      </p:graphicFrame>
      <p:sp>
        <p:nvSpPr>
          <p:cNvPr id="13" name="TextBox 12">
            <a:extLst>
              <a:ext uri="{FF2B5EF4-FFF2-40B4-BE49-F238E27FC236}">
                <a16:creationId xmlns:a16="http://schemas.microsoft.com/office/drawing/2014/main" xmlns="" id="{7EDFA790-3448-3E74-96A4-E3CA8510B6C4}"/>
              </a:ext>
            </a:extLst>
          </p:cNvPr>
          <p:cNvSpPr txBox="1"/>
          <p:nvPr/>
        </p:nvSpPr>
        <p:spPr>
          <a:xfrm>
            <a:off x="1905000" y="4282651"/>
            <a:ext cx="9982200" cy="365549"/>
          </a:xfrm>
          <a:prstGeom prst="rect">
            <a:avLst/>
          </a:prstGeom>
          <a:noFill/>
        </p:spPr>
        <p:txBody>
          <a:bodyPr wrap="square">
            <a:spAutoFit/>
          </a:bodyPr>
          <a:lstStyle/>
          <a:p>
            <a:pPr marL="0" marR="0" lvl="0" indent="0" algn="l" defTabSz="914400" rtl="0" eaLnBrk="1" fontAlgn="base" latinLnBrk="0" hangingPunct="1">
              <a:lnSpc>
                <a:spcPct val="105000"/>
              </a:lnSpc>
              <a:spcBef>
                <a:spcPct val="20000"/>
              </a:spcBef>
              <a:spcAft>
                <a:spcPct val="0"/>
              </a:spcAft>
              <a:buClr>
                <a:srgbClr val="C41230"/>
              </a:buClr>
              <a:buSzPct val="90000"/>
              <a:buFont typeface="Wingdings 2" pitchFamily="18" charset="2"/>
              <a:buNone/>
              <a:tabLst/>
              <a:defRPr/>
            </a:pPr>
            <a:r>
              <a:rPr kumimoji="0" lang="en-US" altLang="en-US" sz="1800" b="0" i="1" u="none" strike="noStrike" kern="1200" cap="none" spc="0" normalizeH="0" baseline="0" noProof="0" dirty="0">
                <a:ln>
                  <a:noFill/>
                </a:ln>
                <a:solidFill>
                  <a:srgbClr val="C00000"/>
                </a:solidFill>
                <a:effectLst/>
                <a:uLnTx/>
                <a:uFillTx/>
                <a:latin typeface="Gill Sans MT" panose="020B0502020104020203" pitchFamily="34" charset="0"/>
                <a:ea typeface="MS PGothic" pitchFamily="34" charset="-128"/>
                <a:cs typeface="Arial" panose="020B0604020202020204" pitchFamily="34" charset="0"/>
              </a:rPr>
              <a:t>* Medical Inflation Rate sensitivities are mandatorily required under AS15 (revised 2005) and USGAAP ASC 715.</a:t>
            </a:r>
          </a:p>
        </p:txBody>
      </p:sp>
    </p:spTree>
    <p:extLst>
      <p:ext uri="{BB962C8B-B14F-4D97-AF65-F5344CB8AC3E}">
        <p14:creationId xmlns:p14="http://schemas.microsoft.com/office/powerpoint/2010/main" val="39936439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Exempt PF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Content Placeholder 5">
            <a:extLst>
              <a:ext uri="{FF2B5EF4-FFF2-40B4-BE49-F238E27FC236}">
                <a16:creationId xmlns:a16="http://schemas.microsoft.com/office/drawing/2014/main" xmlns="" id="{E2C27C65-9F40-A0FF-981E-7A2DA6DAF00A}"/>
              </a:ext>
            </a:extLst>
          </p:cNvPr>
          <p:cNvSpPr>
            <a:spLocks noGrp="1"/>
          </p:cNvSpPr>
          <p:nvPr>
            <p:ph idx="1"/>
          </p:nvPr>
        </p:nvSpPr>
        <p:spPr>
          <a:xfrm>
            <a:off x="1752600" y="1045017"/>
            <a:ext cx="10043160" cy="5084762"/>
          </a:xfrm>
        </p:spPr>
        <p:txBody>
          <a:bodyPr/>
          <a:lstStyle/>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sz="2400" dirty="0">
              <a:latin typeface="Gill Sans MT" panose="020B0502020104020203" pitchFamily="34" charset="0"/>
            </a:endParaRPr>
          </a:p>
          <a:p>
            <a:pPr marL="0" indent="0">
              <a:buNone/>
            </a:pPr>
            <a:endParaRPr lang="en-IN" dirty="0">
              <a:latin typeface="Gill Sans MT" panose="020B0502020104020203" pitchFamily="34" charset="0"/>
            </a:endParaRPr>
          </a:p>
        </p:txBody>
      </p:sp>
      <p:sp>
        <p:nvSpPr>
          <p:cNvPr id="9" name="AutoShape 28">
            <a:extLst>
              <a:ext uri="{FF2B5EF4-FFF2-40B4-BE49-F238E27FC236}">
                <a16:creationId xmlns:a16="http://schemas.microsoft.com/office/drawing/2014/main" xmlns="" id="{09AC63F2-75F3-FA11-D52D-217A8FB8427A}"/>
              </a:ext>
            </a:extLst>
          </p:cNvPr>
          <p:cNvSpPr>
            <a:spLocks noChangeArrowheads="1"/>
          </p:cNvSpPr>
          <p:nvPr/>
        </p:nvSpPr>
        <p:spPr bwMode="auto">
          <a:xfrm>
            <a:off x="6442075" y="3237389"/>
            <a:ext cx="2641600" cy="1016000"/>
          </a:xfrm>
          <a:prstGeom prst="homePlate">
            <a:avLst>
              <a:gd name="adj" fmla="val 22810"/>
            </a:avLst>
          </a:prstGeom>
          <a:solidFill>
            <a:srgbClr val="7030A0"/>
          </a:solidFill>
          <a:ln>
            <a:solidFill>
              <a:srgbClr val="7030A0"/>
            </a:solidFill>
          </a:ln>
          <a:effectLst/>
        </p:spPr>
        <p:txBody>
          <a:bodyPr wrap="none" anchor="ct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2200" b="1" i="0" u="none" strike="noStrike" kern="1200" cap="none" spc="0" normalizeH="0" baseline="0" noProof="0">
              <a:ln>
                <a:noFill/>
              </a:ln>
              <a:solidFill>
                <a:srgbClr val="A00050"/>
              </a:solidFill>
              <a:effectLst/>
              <a:uLnTx/>
              <a:uFillTx/>
              <a:latin typeface="Gill Sans MT" panose="020B0502020104020203" pitchFamily="34" charset="0"/>
              <a:ea typeface="+mn-ea"/>
              <a:cs typeface="Arial" panose="020B0604020202020204" pitchFamily="34" charset="0"/>
            </a:endParaRPr>
          </a:p>
        </p:txBody>
      </p:sp>
      <p:sp>
        <p:nvSpPr>
          <p:cNvPr id="10" name="AutoShape 26">
            <a:extLst>
              <a:ext uri="{FF2B5EF4-FFF2-40B4-BE49-F238E27FC236}">
                <a16:creationId xmlns:a16="http://schemas.microsoft.com/office/drawing/2014/main" xmlns="" id="{9EB11BAD-155C-5144-69F1-ED7E40096EB3}"/>
              </a:ext>
            </a:extLst>
          </p:cNvPr>
          <p:cNvSpPr>
            <a:spLocks noChangeArrowheads="1"/>
          </p:cNvSpPr>
          <p:nvPr/>
        </p:nvSpPr>
        <p:spPr bwMode="auto">
          <a:xfrm>
            <a:off x="4147886" y="3237389"/>
            <a:ext cx="2641600" cy="1014984"/>
          </a:xfrm>
          <a:prstGeom prst="homePlate">
            <a:avLst>
              <a:gd name="adj" fmla="val 22810"/>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2200" b="1" i="0" u="none" strike="noStrike" kern="1200" cap="none" spc="0" normalizeH="0" baseline="0" noProof="0">
              <a:ln>
                <a:noFill/>
              </a:ln>
              <a:solidFill>
                <a:srgbClr val="A00050"/>
              </a:solidFill>
              <a:effectLst/>
              <a:uLnTx/>
              <a:uFillTx/>
              <a:latin typeface="Gill Sans MT" panose="020B0502020104020203" pitchFamily="34" charset="0"/>
              <a:ea typeface="+mn-ea"/>
              <a:cs typeface="Arial" panose="020B0604020202020204" pitchFamily="34" charset="0"/>
            </a:endParaRPr>
          </a:p>
        </p:txBody>
      </p:sp>
      <p:sp>
        <p:nvSpPr>
          <p:cNvPr id="11" name="AutoShape 6">
            <a:extLst>
              <a:ext uri="{FF2B5EF4-FFF2-40B4-BE49-F238E27FC236}">
                <a16:creationId xmlns:a16="http://schemas.microsoft.com/office/drawing/2014/main" xmlns="" id="{C6837EF7-7F50-00AB-84AB-E30A066E256F}"/>
              </a:ext>
            </a:extLst>
          </p:cNvPr>
          <p:cNvSpPr>
            <a:spLocks noChangeArrowheads="1"/>
          </p:cNvSpPr>
          <p:nvPr/>
        </p:nvSpPr>
        <p:spPr bwMode="auto">
          <a:xfrm>
            <a:off x="1841500" y="3237389"/>
            <a:ext cx="2641600" cy="1016000"/>
          </a:xfrm>
          <a:prstGeom prst="homePlate">
            <a:avLst>
              <a:gd name="adj" fmla="val 22810"/>
            </a:avLst>
          </a:prstGeom>
          <a:solidFill>
            <a:srgbClr val="00B050"/>
          </a:solidFill>
          <a:ln w="9525" algn="ctr">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2200" b="1" i="0" u="none" strike="noStrike" kern="1200" cap="none" spc="0" normalizeH="0" baseline="0" noProof="0">
              <a:ln>
                <a:noFill/>
              </a:ln>
              <a:solidFill>
                <a:srgbClr val="A00050"/>
              </a:solidFill>
              <a:effectLst/>
              <a:uLnTx/>
              <a:uFillTx/>
              <a:latin typeface="Gill Sans MT" panose="020B0502020104020203" pitchFamily="34" charset="0"/>
              <a:ea typeface="+mn-ea"/>
              <a:cs typeface="Arial" panose="020B0604020202020204" pitchFamily="34" charset="0"/>
            </a:endParaRPr>
          </a:p>
        </p:txBody>
      </p:sp>
      <p:sp>
        <p:nvSpPr>
          <p:cNvPr id="12" name="Rectangle 9">
            <a:extLst>
              <a:ext uri="{FF2B5EF4-FFF2-40B4-BE49-F238E27FC236}">
                <a16:creationId xmlns:a16="http://schemas.microsoft.com/office/drawing/2014/main" xmlns="" id="{AFE8B1B8-12F4-BE69-A031-BA3219DC77A9}"/>
              </a:ext>
            </a:extLst>
          </p:cNvPr>
          <p:cNvSpPr>
            <a:spLocks noChangeArrowheads="1"/>
          </p:cNvSpPr>
          <p:nvPr/>
        </p:nvSpPr>
        <p:spPr bwMode="auto">
          <a:xfrm>
            <a:off x="2036763" y="3564955"/>
            <a:ext cx="2386012" cy="36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0" rIns="45720" bIns="0" anchor="ctr">
            <a:spAutoFit/>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l" defTabSz="914400" rtl="0" eaLnBrk="1" fontAlgn="base" latinLnBrk="0" hangingPunct="1">
              <a:lnSpc>
                <a:spcPct val="105000"/>
              </a:lnSpc>
              <a:spcBef>
                <a:spcPct val="20000"/>
              </a:spcBef>
              <a:spcAft>
                <a:spcPct val="0"/>
              </a:spcAft>
              <a:buClr>
                <a:srgbClr val="C41230"/>
              </a:buClr>
              <a:buSzPct val="90000"/>
              <a:buFont typeface="Wingdings 2" pitchFamily="18" charset="2"/>
              <a:buNone/>
              <a:tabLst/>
              <a:defRPr/>
            </a:pPr>
            <a:r>
              <a:rPr kumimoji="0" lang="en-US" altLang="en-US" sz="2400" b="1" i="0" u="none" strike="noStrike" kern="1200" cap="none" spc="0" normalizeH="0" baseline="0" noProof="0" dirty="0">
                <a:ln>
                  <a:noFill/>
                </a:ln>
                <a:solidFill>
                  <a:srgbClr val="FFFFFF"/>
                </a:solidFill>
                <a:effectLst/>
                <a:uLnTx/>
                <a:uFillTx/>
                <a:latin typeface="Gill Sans MT" panose="020B0502020104020203" pitchFamily="34" charset="0"/>
                <a:ea typeface="MS PGothic" pitchFamily="34" charset="-128"/>
                <a:cs typeface="Arial" panose="020B0604020202020204" pitchFamily="34" charset="0"/>
              </a:rPr>
              <a:t>Asset Yield</a:t>
            </a:r>
          </a:p>
        </p:txBody>
      </p:sp>
      <p:sp>
        <p:nvSpPr>
          <p:cNvPr id="14" name="Rectangle 10">
            <a:extLst>
              <a:ext uri="{FF2B5EF4-FFF2-40B4-BE49-F238E27FC236}">
                <a16:creationId xmlns:a16="http://schemas.microsoft.com/office/drawing/2014/main" xmlns="" id="{A1FCC7DD-D8DE-A88C-A248-D5322B2BDCC0}"/>
              </a:ext>
            </a:extLst>
          </p:cNvPr>
          <p:cNvSpPr>
            <a:spLocks noChangeArrowheads="1"/>
          </p:cNvSpPr>
          <p:nvPr/>
        </p:nvSpPr>
        <p:spPr bwMode="auto">
          <a:xfrm>
            <a:off x="4570413" y="3563256"/>
            <a:ext cx="2027237" cy="36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0" rIns="45720" bIns="0" anchor="ctr">
            <a:spAutoFit/>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l" defTabSz="914400" rtl="0" eaLnBrk="1" fontAlgn="base" latinLnBrk="0" hangingPunct="1">
              <a:lnSpc>
                <a:spcPct val="105000"/>
              </a:lnSpc>
              <a:spcBef>
                <a:spcPct val="20000"/>
              </a:spcBef>
              <a:spcAft>
                <a:spcPct val="0"/>
              </a:spcAft>
              <a:buClr>
                <a:srgbClr val="C41230"/>
              </a:buClr>
              <a:buSzPct val="90000"/>
              <a:buFont typeface="Wingdings 2" pitchFamily="18" charset="2"/>
              <a:buNone/>
              <a:tabLst/>
              <a:defRPr/>
            </a:pPr>
            <a:r>
              <a:rPr kumimoji="0" lang="en-US" altLang="en-US" sz="2400" b="1" i="0" u="none" strike="noStrike" kern="1200" cap="none" spc="0" normalizeH="0" baseline="0" noProof="0" dirty="0">
                <a:ln>
                  <a:noFill/>
                </a:ln>
                <a:solidFill>
                  <a:srgbClr val="FFFFFF"/>
                </a:solidFill>
                <a:effectLst/>
                <a:uLnTx/>
                <a:uFillTx/>
                <a:latin typeface="Gill Sans MT" panose="020B0502020104020203" pitchFamily="34" charset="0"/>
                <a:ea typeface="MS PGothic" pitchFamily="34" charset="-128"/>
                <a:cs typeface="Arial" panose="020B0604020202020204" pitchFamily="34" charset="0"/>
              </a:rPr>
              <a:t>EPFO Rate*</a:t>
            </a:r>
          </a:p>
        </p:txBody>
      </p:sp>
      <p:sp>
        <p:nvSpPr>
          <p:cNvPr id="15" name="Rectangle 18">
            <a:extLst>
              <a:ext uri="{FF2B5EF4-FFF2-40B4-BE49-F238E27FC236}">
                <a16:creationId xmlns:a16="http://schemas.microsoft.com/office/drawing/2014/main" xmlns="" id="{62FFEA78-E4A1-26D0-9459-5C3633E57424}"/>
              </a:ext>
            </a:extLst>
          </p:cNvPr>
          <p:cNvSpPr>
            <a:spLocks noChangeArrowheads="1"/>
          </p:cNvSpPr>
          <p:nvPr/>
        </p:nvSpPr>
        <p:spPr bwMode="auto">
          <a:xfrm>
            <a:off x="2081275" y="2043240"/>
            <a:ext cx="2171700"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168275" indent="-168275" eaLnBrk="0" hangingPunct="0">
              <a:defRPr sz="2200" b="1">
                <a:solidFill>
                  <a:schemeClr val="tx2"/>
                </a:solidFill>
                <a:latin typeface="Arial" charset="0"/>
                <a:cs typeface="Arial" charset="0"/>
              </a:defRPr>
            </a:lvl1pPr>
            <a:lvl2pPr marL="37995225" indent="-37474525" eaLnBrk="0" hangingPunct="0">
              <a:defRPr sz="2200" b="1">
                <a:solidFill>
                  <a:schemeClr val="tx2"/>
                </a:solidFill>
                <a:latin typeface="Arial" charset="0"/>
                <a:cs typeface="Arial" charset="0"/>
              </a:defRPr>
            </a:lvl2pPr>
            <a:lvl3pPr marL="37871400" indent="-507873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ctr" defTabSz="914400" rtl="0" eaLnBrk="1" fontAlgn="base" latinLnBrk="0" hangingPunct="1">
              <a:lnSpc>
                <a:spcPct val="80000"/>
              </a:lnSpc>
              <a:spcBef>
                <a:spcPct val="20000"/>
              </a:spcBef>
              <a:spcAft>
                <a:spcPct val="35000"/>
              </a:spcAft>
              <a:buClr>
                <a:srgbClr val="E65032"/>
              </a:buClr>
              <a:buSzPct val="90000"/>
              <a:buFont typeface="Wingdings 2" pitchFamily="18" charset="2"/>
              <a:buNone/>
              <a:tabLst/>
              <a:defRPr/>
            </a:pPr>
            <a:r>
              <a:rPr kumimoji="0" lang="en-US" altLang="en-US" sz="1600" b="0" i="0" u="none" strike="noStrike" kern="1200" cap="none" spc="0" normalizeH="0" baseline="0" noProof="0" dirty="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rPr>
              <a:t>Increase in expected return on Exempt PF Trust would reduce the DBO</a:t>
            </a:r>
          </a:p>
        </p:txBody>
      </p:sp>
      <p:sp>
        <p:nvSpPr>
          <p:cNvPr id="16" name="AutoShape 19">
            <a:extLst>
              <a:ext uri="{FF2B5EF4-FFF2-40B4-BE49-F238E27FC236}">
                <a16:creationId xmlns:a16="http://schemas.microsoft.com/office/drawing/2014/main" xmlns="" id="{B8095CEC-D4CB-1E3F-2468-0E2AC8F34A37}"/>
              </a:ext>
            </a:extLst>
          </p:cNvPr>
          <p:cNvSpPr>
            <a:spLocks noChangeArrowheads="1"/>
          </p:cNvSpPr>
          <p:nvPr/>
        </p:nvSpPr>
        <p:spPr bwMode="auto">
          <a:xfrm>
            <a:off x="3021336" y="2988736"/>
            <a:ext cx="252413" cy="150813"/>
          </a:xfrm>
          <a:prstGeom prst="triangle">
            <a:avLst>
              <a:gd name="adj" fmla="val 50000"/>
            </a:avLst>
          </a:prstGeom>
          <a:solidFill>
            <a:srgbClr val="00B050"/>
          </a:solidFill>
          <a:ln w="9525">
            <a:solidFill>
              <a:srgbClr val="00B050"/>
            </a:solidFill>
            <a:miter lim="800000"/>
            <a:headEnd/>
            <a:tailEnd/>
          </a:ln>
        </p:spPr>
        <p:txBody>
          <a:bodyPr vert="eaVert" wrap="none" anchor="ct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endParaRPr>
          </a:p>
        </p:txBody>
      </p:sp>
      <p:sp>
        <p:nvSpPr>
          <p:cNvPr id="17" name="AutoShape 19">
            <a:extLst>
              <a:ext uri="{FF2B5EF4-FFF2-40B4-BE49-F238E27FC236}">
                <a16:creationId xmlns:a16="http://schemas.microsoft.com/office/drawing/2014/main" xmlns="" id="{B08F2F53-E585-F87F-6F00-A7EA51F03930}"/>
              </a:ext>
            </a:extLst>
          </p:cNvPr>
          <p:cNvSpPr>
            <a:spLocks noChangeArrowheads="1"/>
          </p:cNvSpPr>
          <p:nvPr/>
        </p:nvSpPr>
        <p:spPr bwMode="auto">
          <a:xfrm>
            <a:off x="5345436" y="2988736"/>
            <a:ext cx="252413" cy="15081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endParaRPr>
          </a:p>
        </p:txBody>
      </p:sp>
      <p:sp>
        <p:nvSpPr>
          <p:cNvPr id="18" name="AutoShape 19">
            <a:extLst>
              <a:ext uri="{FF2B5EF4-FFF2-40B4-BE49-F238E27FC236}">
                <a16:creationId xmlns:a16="http://schemas.microsoft.com/office/drawing/2014/main" xmlns="" id="{C108DA23-EE60-3CF5-64AB-DD369F859733}"/>
              </a:ext>
            </a:extLst>
          </p:cNvPr>
          <p:cNvSpPr>
            <a:spLocks noChangeArrowheads="1"/>
          </p:cNvSpPr>
          <p:nvPr/>
        </p:nvSpPr>
        <p:spPr bwMode="auto">
          <a:xfrm>
            <a:off x="7733036" y="2988736"/>
            <a:ext cx="252413" cy="150813"/>
          </a:xfrm>
          <a:prstGeom prst="triangle">
            <a:avLst>
              <a:gd name="adj" fmla="val 50000"/>
            </a:avLst>
          </a:prstGeom>
          <a:solidFill>
            <a:srgbClr val="7030A0"/>
          </a:solidFill>
          <a:ln>
            <a:solidFill>
              <a:srgbClr val="7030A0"/>
            </a:solidFill>
          </a:ln>
        </p:spPr>
        <p:txBody>
          <a:bodyPr vert="eaVert" wrap="none" anchor="ct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endParaRPr>
          </a:p>
        </p:txBody>
      </p:sp>
      <p:sp>
        <p:nvSpPr>
          <p:cNvPr id="19" name="AutoShape 19">
            <a:extLst>
              <a:ext uri="{FF2B5EF4-FFF2-40B4-BE49-F238E27FC236}">
                <a16:creationId xmlns:a16="http://schemas.microsoft.com/office/drawing/2014/main" xmlns="" id="{F9ECE93A-85DB-6872-37ED-1079190E8E63}"/>
              </a:ext>
            </a:extLst>
          </p:cNvPr>
          <p:cNvSpPr>
            <a:spLocks noChangeArrowheads="1"/>
          </p:cNvSpPr>
          <p:nvPr/>
        </p:nvSpPr>
        <p:spPr bwMode="auto">
          <a:xfrm rot="10800000">
            <a:off x="7745736" y="4334936"/>
            <a:ext cx="252413" cy="150813"/>
          </a:xfrm>
          <a:prstGeom prst="triangle">
            <a:avLst>
              <a:gd name="adj" fmla="val 50000"/>
            </a:avLst>
          </a:prstGeom>
          <a:solidFill>
            <a:srgbClr val="7030A0"/>
          </a:solidFill>
          <a:ln>
            <a:solidFill>
              <a:srgbClr val="7030A0"/>
            </a:solidFill>
          </a:ln>
        </p:spPr>
        <p:txBody>
          <a:bodyPr rot="10800000" vert="eaVert" wrap="none" anchor="ct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endParaRPr>
          </a:p>
        </p:txBody>
      </p:sp>
      <p:sp>
        <p:nvSpPr>
          <p:cNvPr id="20" name="AutoShape 19">
            <a:extLst>
              <a:ext uri="{FF2B5EF4-FFF2-40B4-BE49-F238E27FC236}">
                <a16:creationId xmlns:a16="http://schemas.microsoft.com/office/drawing/2014/main" xmlns="" id="{0EE32E66-6869-7087-EFE5-3177708BB1EB}"/>
              </a:ext>
            </a:extLst>
          </p:cNvPr>
          <p:cNvSpPr>
            <a:spLocks noChangeArrowheads="1"/>
          </p:cNvSpPr>
          <p:nvPr/>
        </p:nvSpPr>
        <p:spPr bwMode="auto">
          <a:xfrm rot="10800000">
            <a:off x="5343849" y="4334936"/>
            <a:ext cx="252412" cy="15081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endParaRPr>
          </a:p>
        </p:txBody>
      </p:sp>
      <p:sp>
        <p:nvSpPr>
          <p:cNvPr id="21" name="AutoShape 19">
            <a:extLst>
              <a:ext uri="{FF2B5EF4-FFF2-40B4-BE49-F238E27FC236}">
                <a16:creationId xmlns:a16="http://schemas.microsoft.com/office/drawing/2014/main" xmlns="" id="{655E1147-26BC-8227-34D2-B355189B8F74}"/>
              </a:ext>
            </a:extLst>
          </p:cNvPr>
          <p:cNvSpPr>
            <a:spLocks noChangeArrowheads="1"/>
          </p:cNvSpPr>
          <p:nvPr/>
        </p:nvSpPr>
        <p:spPr bwMode="auto">
          <a:xfrm rot="10800000">
            <a:off x="3007049" y="4334936"/>
            <a:ext cx="252412" cy="150813"/>
          </a:xfrm>
          <a:prstGeom prst="triangle">
            <a:avLst>
              <a:gd name="adj" fmla="val 50000"/>
            </a:avLst>
          </a:prstGeom>
          <a:solidFill>
            <a:srgbClr val="00B050"/>
          </a:solidFill>
          <a:ln w="9525">
            <a:solidFill>
              <a:srgbClr val="00B050"/>
            </a:solidFill>
            <a:miter lim="800000"/>
            <a:headEnd/>
            <a:tailEnd/>
          </a:ln>
        </p:spPr>
        <p:txBody>
          <a:bodyPr rot="10800000" vert="eaVert" wrap="none" anchor="ct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endParaRPr>
          </a:p>
        </p:txBody>
      </p:sp>
      <p:sp>
        <p:nvSpPr>
          <p:cNvPr id="22" name="Rectangle 18">
            <a:extLst>
              <a:ext uri="{FF2B5EF4-FFF2-40B4-BE49-F238E27FC236}">
                <a16:creationId xmlns:a16="http://schemas.microsoft.com/office/drawing/2014/main" xmlns="" id="{26622774-4CFB-EBCD-CF3A-DCC4CA880F9C}"/>
              </a:ext>
            </a:extLst>
          </p:cNvPr>
          <p:cNvSpPr>
            <a:spLocks noChangeArrowheads="1"/>
          </p:cNvSpPr>
          <p:nvPr/>
        </p:nvSpPr>
        <p:spPr bwMode="auto">
          <a:xfrm>
            <a:off x="2061692" y="4567297"/>
            <a:ext cx="21717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8275" eaLnBrk="0" hangingPunct="0">
              <a:defRPr sz="2200" b="1">
                <a:solidFill>
                  <a:schemeClr val="tx2"/>
                </a:solidFill>
                <a:latin typeface="Arial" charset="0"/>
                <a:cs typeface="Arial" charset="0"/>
              </a:defRPr>
            </a:lvl1pPr>
            <a:lvl2pPr marL="37995225" indent="-37474525" eaLnBrk="0" hangingPunct="0">
              <a:defRPr sz="2200" b="1">
                <a:solidFill>
                  <a:schemeClr val="tx2"/>
                </a:solidFill>
                <a:latin typeface="Arial" charset="0"/>
                <a:cs typeface="Arial" charset="0"/>
              </a:defRPr>
            </a:lvl2pPr>
            <a:lvl3pPr marL="37871400" indent="-507873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ctr" defTabSz="914400" rtl="0" eaLnBrk="1" fontAlgn="base" latinLnBrk="0" hangingPunct="1">
              <a:lnSpc>
                <a:spcPct val="80000"/>
              </a:lnSpc>
              <a:spcBef>
                <a:spcPct val="20000"/>
              </a:spcBef>
              <a:spcAft>
                <a:spcPct val="35000"/>
              </a:spcAft>
              <a:buClr>
                <a:srgbClr val="E65032"/>
              </a:buClr>
              <a:buSzPct val="90000"/>
              <a:buFont typeface="Wingdings 2" pitchFamily="18" charset="2"/>
              <a:buNone/>
              <a:tabLst/>
              <a:defRPr/>
            </a:pPr>
            <a:r>
              <a:rPr kumimoji="0" lang="en-US" altLang="en-US" sz="1600" b="0" i="0" u="none" strike="noStrike" kern="1200" cap="none" spc="0" normalizeH="0" baseline="0" noProof="0" dirty="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rPr>
              <a:t>In the light of the second version of GN29, expected return on Exempt PF Trust should be set basis the market yield. This would lead to higher volatility and hence becomes a critical assumption to include the sensitivity.</a:t>
            </a:r>
          </a:p>
        </p:txBody>
      </p:sp>
      <p:sp>
        <p:nvSpPr>
          <p:cNvPr id="23" name="Rectangle 18">
            <a:extLst>
              <a:ext uri="{FF2B5EF4-FFF2-40B4-BE49-F238E27FC236}">
                <a16:creationId xmlns:a16="http://schemas.microsoft.com/office/drawing/2014/main" xmlns="" id="{5862EC4C-94F0-6192-3951-B2D081B057A7}"/>
              </a:ext>
            </a:extLst>
          </p:cNvPr>
          <p:cNvSpPr>
            <a:spLocks noChangeArrowheads="1"/>
          </p:cNvSpPr>
          <p:nvPr/>
        </p:nvSpPr>
        <p:spPr bwMode="auto">
          <a:xfrm>
            <a:off x="4382836" y="2213777"/>
            <a:ext cx="21717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168275" indent="-168275" eaLnBrk="0" hangingPunct="0">
              <a:defRPr sz="2200" b="1">
                <a:solidFill>
                  <a:schemeClr val="tx2"/>
                </a:solidFill>
                <a:latin typeface="Arial" charset="0"/>
                <a:cs typeface="Arial" charset="0"/>
              </a:defRPr>
            </a:lvl1pPr>
            <a:lvl2pPr marL="37995225" indent="-37474525" eaLnBrk="0" hangingPunct="0">
              <a:defRPr sz="2200" b="1">
                <a:solidFill>
                  <a:schemeClr val="tx2"/>
                </a:solidFill>
                <a:latin typeface="Arial" charset="0"/>
                <a:cs typeface="Arial" charset="0"/>
              </a:defRPr>
            </a:lvl2pPr>
            <a:lvl3pPr marL="37871400" indent="-507873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168275" algn="ctr" defTabSz="914400" rtl="0" eaLnBrk="1" fontAlgn="base" latinLnBrk="0" hangingPunct="1">
              <a:lnSpc>
                <a:spcPct val="80000"/>
              </a:lnSpc>
              <a:spcBef>
                <a:spcPct val="20000"/>
              </a:spcBef>
              <a:spcAft>
                <a:spcPct val="35000"/>
              </a:spcAft>
              <a:buClr>
                <a:srgbClr val="E65032"/>
              </a:buClr>
              <a:buSzPct val="90000"/>
              <a:buFont typeface="Wingdings 2" pitchFamily="18" charset="2"/>
              <a:buNone/>
              <a:tabLst/>
              <a:defRPr/>
            </a:pPr>
            <a:r>
              <a:rPr kumimoji="0" lang="en-US" altLang="en-US" sz="1600" b="0" i="0" u="none" strike="noStrike" kern="1200" cap="none" spc="0" normalizeH="0" baseline="0" noProof="0" dirty="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rPr>
              <a:t>Increase in EPFO rate would lead to increase in DBO</a:t>
            </a:r>
          </a:p>
        </p:txBody>
      </p:sp>
      <p:sp>
        <p:nvSpPr>
          <p:cNvPr id="24" name="Rectangle 18">
            <a:extLst>
              <a:ext uri="{FF2B5EF4-FFF2-40B4-BE49-F238E27FC236}">
                <a16:creationId xmlns:a16="http://schemas.microsoft.com/office/drawing/2014/main" xmlns="" id="{4B7C664D-0945-8DEF-53D5-9F5F8D7B429E}"/>
              </a:ext>
            </a:extLst>
          </p:cNvPr>
          <p:cNvSpPr>
            <a:spLocks noChangeArrowheads="1"/>
          </p:cNvSpPr>
          <p:nvPr/>
        </p:nvSpPr>
        <p:spPr bwMode="auto">
          <a:xfrm>
            <a:off x="4382836" y="4580955"/>
            <a:ext cx="21717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8275" eaLnBrk="0" hangingPunct="0">
              <a:defRPr sz="2200" b="1">
                <a:solidFill>
                  <a:schemeClr val="tx2"/>
                </a:solidFill>
                <a:latin typeface="Arial" charset="0"/>
                <a:cs typeface="Arial" charset="0"/>
              </a:defRPr>
            </a:lvl1pPr>
            <a:lvl2pPr marL="37995225" indent="-37474525" eaLnBrk="0" hangingPunct="0">
              <a:defRPr sz="2200" b="1">
                <a:solidFill>
                  <a:schemeClr val="tx2"/>
                </a:solidFill>
                <a:latin typeface="Arial" charset="0"/>
                <a:cs typeface="Arial" charset="0"/>
              </a:defRPr>
            </a:lvl2pPr>
            <a:lvl3pPr marL="37871400" indent="-507873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168275" marR="0" lvl="0" indent="4763" algn="ctr" defTabSz="914400" rtl="0" eaLnBrk="1" fontAlgn="base" latinLnBrk="0" hangingPunct="1">
              <a:lnSpc>
                <a:spcPct val="80000"/>
              </a:lnSpc>
              <a:spcBef>
                <a:spcPct val="20000"/>
              </a:spcBef>
              <a:spcAft>
                <a:spcPct val="35000"/>
              </a:spcAft>
              <a:buClr>
                <a:srgbClr val="E65032"/>
              </a:buClr>
              <a:buSzPct val="90000"/>
              <a:buFont typeface="Wingdings 2" pitchFamily="18" charset="2"/>
              <a:buNone/>
              <a:tabLst/>
              <a:defRPr/>
            </a:pPr>
            <a:r>
              <a:rPr kumimoji="0" lang="en-US" altLang="en-US" sz="1600" b="0" i="0" u="none" strike="noStrike" kern="1200" cap="none" spc="0" normalizeH="0" baseline="0" noProof="0" dirty="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rPr>
              <a:t>Potential to have large impact on liabilities and given the uncertainty and volatility, it is a critical assumption</a:t>
            </a:r>
            <a:endParaRPr kumimoji="0" lang="en-US" altLang="en-US" sz="1800" b="0" i="0" u="none" strike="noStrike" kern="1200" cap="none" spc="0" normalizeH="0" baseline="0" noProof="0" dirty="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endParaRPr>
          </a:p>
        </p:txBody>
      </p:sp>
      <p:sp>
        <p:nvSpPr>
          <p:cNvPr id="25" name="Rectangle 18">
            <a:extLst>
              <a:ext uri="{FF2B5EF4-FFF2-40B4-BE49-F238E27FC236}">
                <a16:creationId xmlns:a16="http://schemas.microsoft.com/office/drawing/2014/main" xmlns="" id="{7B8FBA43-620B-A39D-687E-BFD2A8F8F03A}"/>
              </a:ext>
            </a:extLst>
          </p:cNvPr>
          <p:cNvSpPr>
            <a:spLocks noChangeArrowheads="1"/>
          </p:cNvSpPr>
          <p:nvPr/>
        </p:nvSpPr>
        <p:spPr bwMode="auto">
          <a:xfrm>
            <a:off x="6789486" y="2214362"/>
            <a:ext cx="21717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168275" indent="-168275" eaLnBrk="0" hangingPunct="0">
              <a:defRPr sz="2200" b="1">
                <a:solidFill>
                  <a:schemeClr val="tx2"/>
                </a:solidFill>
                <a:latin typeface="Arial" charset="0"/>
                <a:cs typeface="Arial" charset="0"/>
              </a:defRPr>
            </a:lvl1pPr>
            <a:lvl2pPr marL="37995225" indent="-37474525" eaLnBrk="0" hangingPunct="0">
              <a:defRPr sz="2200" b="1">
                <a:solidFill>
                  <a:schemeClr val="tx2"/>
                </a:solidFill>
                <a:latin typeface="Arial" charset="0"/>
                <a:cs typeface="Arial" charset="0"/>
              </a:defRPr>
            </a:lvl2pPr>
            <a:lvl3pPr marL="37871400" indent="-507873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168275" marR="0" lvl="0" indent="4763" algn="ctr" defTabSz="914400" rtl="0" eaLnBrk="1" fontAlgn="base" latinLnBrk="0" hangingPunct="1">
              <a:lnSpc>
                <a:spcPct val="80000"/>
              </a:lnSpc>
              <a:spcBef>
                <a:spcPct val="20000"/>
              </a:spcBef>
              <a:spcAft>
                <a:spcPct val="35000"/>
              </a:spcAft>
              <a:buClr>
                <a:srgbClr val="E65032"/>
              </a:buClr>
              <a:buSzPct val="90000"/>
              <a:buFont typeface="Wingdings 2" pitchFamily="18" charset="2"/>
              <a:buNone/>
              <a:tabLst/>
              <a:defRPr/>
            </a:pPr>
            <a:r>
              <a:rPr kumimoji="0" lang="en-US" altLang="en-US" sz="1600" b="0" i="0" u="none" strike="noStrike" kern="1200" cap="none" spc="0" normalizeH="0" baseline="0" noProof="0" dirty="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rPr>
              <a:t>Increase in attrition rate would reduce the DBO</a:t>
            </a:r>
          </a:p>
        </p:txBody>
      </p:sp>
      <p:sp>
        <p:nvSpPr>
          <p:cNvPr id="26" name="Rectangle 18">
            <a:extLst>
              <a:ext uri="{FF2B5EF4-FFF2-40B4-BE49-F238E27FC236}">
                <a16:creationId xmlns:a16="http://schemas.microsoft.com/office/drawing/2014/main" xmlns="" id="{C992668D-75B0-DC67-9580-A177B352EDEB}"/>
              </a:ext>
            </a:extLst>
          </p:cNvPr>
          <p:cNvSpPr>
            <a:spLocks noChangeArrowheads="1"/>
          </p:cNvSpPr>
          <p:nvPr/>
        </p:nvSpPr>
        <p:spPr bwMode="auto">
          <a:xfrm>
            <a:off x="6774180" y="4579865"/>
            <a:ext cx="21717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8275" eaLnBrk="0" hangingPunct="0">
              <a:defRPr sz="2200" b="1">
                <a:solidFill>
                  <a:schemeClr val="tx2"/>
                </a:solidFill>
                <a:latin typeface="Arial" charset="0"/>
                <a:cs typeface="Arial" charset="0"/>
              </a:defRPr>
            </a:lvl1pPr>
            <a:lvl2pPr marL="37995225" indent="-37474525" eaLnBrk="0" hangingPunct="0">
              <a:defRPr sz="2200" b="1">
                <a:solidFill>
                  <a:schemeClr val="tx2"/>
                </a:solidFill>
                <a:latin typeface="Arial" charset="0"/>
                <a:cs typeface="Arial" charset="0"/>
              </a:defRPr>
            </a:lvl2pPr>
            <a:lvl3pPr marL="37871400" indent="-507873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168275" marR="0" lvl="0" indent="4763" algn="ctr" defTabSz="914400" rtl="0" eaLnBrk="1" fontAlgn="base" latinLnBrk="0" hangingPunct="1">
              <a:lnSpc>
                <a:spcPct val="80000"/>
              </a:lnSpc>
              <a:spcBef>
                <a:spcPct val="20000"/>
              </a:spcBef>
              <a:spcAft>
                <a:spcPct val="35000"/>
              </a:spcAft>
              <a:buClr>
                <a:srgbClr val="E65032"/>
              </a:buClr>
              <a:buSzPct val="90000"/>
              <a:buFont typeface="Wingdings 2" pitchFamily="18" charset="2"/>
              <a:buNone/>
              <a:tabLst/>
              <a:defRPr/>
            </a:pPr>
            <a:r>
              <a:rPr kumimoji="0" lang="en-US" altLang="en-US" sz="1600" b="0" i="0" u="none" strike="noStrike" kern="1200" cap="none" spc="0" normalizeH="0" baseline="0" noProof="0" dirty="0">
                <a:ln>
                  <a:noFill/>
                </a:ln>
                <a:solidFill>
                  <a:srgbClr val="000000"/>
                </a:solidFill>
                <a:effectLst/>
                <a:uLnTx/>
                <a:uFillTx/>
                <a:latin typeface="Gill Sans MT" panose="020B0502020104020203" pitchFamily="34" charset="0"/>
                <a:ea typeface="MS PGothic" pitchFamily="34" charset="-128"/>
                <a:cs typeface="Arial" panose="020B0604020202020204" pitchFamily="34" charset="0"/>
              </a:rPr>
              <a:t>Exempt PF would have to match the return on EPFO rate for lower number of years if attrition was to increase</a:t>
            </a:r>
          </a:p>
        </p:txBody>
      </p:sp>
      <p:sp>
        <p:nvSpPr>
          <p:cNvPr id="27" name="Rectangle 11">
            <a:extLst>
              <a:ext uri="{FF2B5EF4-FFF2-40B4-BE49-F238E27FC236}">
                <a16:creationId xmlns:a16="http://schemas.microsoft.com/office/drawing/2014/main" xmlns="" id="{B04B1F0F-DE0E-ADCC-59B9-5C54F148745D}"/>
              </a:ext>
            </a:extLst>
          </p:cNvPr>
          <p:cNvSpPr>
            <a:spLocks noChangeArrowheads="1"/>
          </p:cNvSpPr>
          <p:nvPr/>
        </p:nvSpPr>
        <p:spPr bwMode="auto">
          <a:xfrm>
            <a:off x="6931025" y="3564955"/>
            <a:ext cx="2289175" cy="36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0" rIns="45720" bIns="0" anchor="ctr">
            <a:spAutoFit/>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l" defTabSz="914400" rtl="0" eaLnBrk="1" fontAlgn="base" latinLnBrk="0" hangingPunct="1">
              <a:lnSpc>
                <a:spcPct val="105000"/>
              </a:lnSpc>
              <a:spcBef>
                <a:spcPct val="20000"/>
              </a:spcBef>
              <a:spcAft>
                <a:spcPct val="0"/>
              </a:spcAft>
              <a:buClr>
                <a:srgbClr val="C41230"/>
              </a:buClr>
              <a:buSzPct val="90000"/>
              <a:buFont typeface="Wingdings 2" pitchFamily="18" charset="2"/>
              <a:buNone/>
              <a:tabLst/>
              <a:defRPr/>
            </a:pPr>
            <a:r>
              <a:rPr kumimoji="0" lang="en-US" altLang="en-US" sz="2400" b="1" i="0" u="none" strike="noStrike" kern="1200" cap="none" spc="0" normalizeH="0" baseline="0" noProof="0" dirty="0">
                <a:ln>
                  <a:noFill/>
                </a:ln>
                <a:solidFill>
                  <a:srgbClr val="FFFFFF"/>
                </a:solidFill>
                <a:effectLst/>
                <a:uLnTx/>
                <a:uFillTx/>
                <a:latin typeface="Gill Sans MT" panose="020B0502020104020203" pitchFamily="34" charset="0"/>
                <a:ea typeface="MS PGothic" pitchFamily="34" charset="-128"/>
                <a:cs typeface="Arial" panose="020B0604020202020204" pitchFamily="34" charset="0"/>
              </a:rPr>
              <a:t>Attrition Rate</a:t>
            </a:r>
          </a:p>
        </p:txBody>
      </p:sp>
      <p:sp>
        <p:nvSpPr>
          <p:cNvPr id="28" name="Rectangle 8">
            <a:extLst>
              <a:ext uri="{FF2B5EF4-FFF2-40B4-BE49-F238E27FC236}">
                <a16:creationId xmlns:a16="http://schemas.microsoft.com/office/drawing/2014/main" xmlns="" id="{09942AE0-2CD3-1798-6F09-2D528383834F}"/>
              </a:ext>
            </a:extLst>
          </p:cNvPr>
          <p:cNvSpPr>
            <a:spLocks noChangeArrowheads="1"/>
          </p:cNvSpPr>
          <p:nvPr/>
        </p:nvSpPr>
        <p:spPr bwMode="auto">
          <a:xfrm rot="10800000" flipV="1">
            <a:off x="9220200" y="1195510"/>
            <a:ext cx="2895600"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tIns="0" rIns="45720" bIns="0" anchor="ctr">
            <a:spAutoFit/>
          </a:bodyPr>
          <a:lstStyle>
            <a:lvl1pPr eaLnBrk="0" hangingPunct="0">
              <a:defRPr sz="2200" b="1">
                <a:solidFill>
                  <a:schemeClr val="tx2"/>
                </a:solidFill>
                <a:latin typeface="Arial" charset="0"/>
                <a:cs typeface="Arial" charset="0"/>
              </a:defRPr>
            </a:lvl1pPr>
            <a:lvl2pPr marL="742950" indent="-285750" eaLnBrk="0" hangingPunct="0">
              <a:defRPr sz="2200" b="1">
                <a:solidFill>
                  <a:schemeClr val="tx2"/>
                </a:solidFill>
                <a:latin typeface="Arial" charset="0"/>
                <a:cs typeface="Arial" charset="0"/>
              </a:defRPr>
            </a:lvl2pPr>
            <a:lvl3pPr marL="1143000" indent="-228600" eaLnBrk="0" hangingPunct="0">
              <a:defRPr sz="2200" b="1">
                <a:solidFill>
                  <a:schemeClr val="tx2"/>
                </a:solidFill>
                <a:latin typeface="Arial" charset="0"/>
                <a:cs typeface="Arial" charset="0"/>
              </a:defRPr>
            </a:lvl3pPr>
            <a:lvl4pPr marL="1600200" indent="-228600" eaLnBrk="0" hangingPunct="0">
              <a:defRPr sz="2200" b="1">
                <a:solidFill>
                  <a:schemeClr val="tx2"/>
                </a:solidFill>
                <a:latin typeface="Arial" charset="0"/>
                <a:cs typeface="Arial" charset="0"/>
              </a:defRPr>
            </a:lvl4pPr>
            <a:lvl5pPr marL="2057400" indent="-228600" eaLnBrk="0" hangingPunct="0">
              <a:defRPr sz="2200" b="1">
                <a:solidFill>
                  <a:schemeClr val="tx2"/>
                </a:solidFill>
                <a:latin typeface="Arial" charset="0"/>
                <a:cs typeface="Arial" charset="0"/>
              </a:defRPr>
            </a:lvl5pPr>
            <a:lvl6pPr marL="2514600" indent="-228600" eaLnBrk="0" fontAlgn="base" hangingPunct="0">
              <a:lnSpc>
                <a:spcPct val="90000"/>
              </a:lnSpc>
              <a:spcBef>
                <a:spcPct val="0"/>
              </a:spcBef>
              <a:spcAft>
                <a:spcPct val="0"/>
              </a:spcAft>
              <a:defRPr sz="2200" b="1">
                <a:solidFill>
                  <a:schemeClr val="tx2"/>
                </a:solidFill>
                <a:latin typeface="Arial" charset="0"/>
                <a:cs typeface="Arial" charset="0"/>
              </a:defRPr>
            </a:lvl6pPr>
            <a:lvl7pPr marL="2971800" indent="-228600" eaLnBrk="0" fontAlgn="base" hangingPunct="0">
              <a:lnSpc>
                <a:spcPct val="90000"/>
              </a:lnSpc>
              <a:spcBef>
                <a:spcPct val="0"/>
              </a:spcBef>
              <a:spcAft>
                <a:spcPct val="0"/>
              </a:spcAft>
              <a:defRPr sz="2200" b="1">
                <a:solidFill>
                  <a:schemeClr val="tx2"/>
                </a:solidFill>
                <a:latin typeface="Arial" charset="0"/>
                <a:cs typeface="Arial" charset="0"/>
              </a:defRPr>
            </a:lvl7pPr>
            <a:lvl8pPr marL="3429000" indent="-228600" eaLnBrk="0" fontAlgn="base" hangingPunct="0">
              <a:lnSpc>
                <a:spcPct val="90000"/>
              </a:lnSpc>
              <a:spcBef>
                <a:spcPct val="0"/>
              </a:spcBef>
              <a:spcAft>
                <a:spcPct val="0"/>
              </a:spcAft>
              <a:defRPr sz="2200" b="1">
                <a:solidFill>
                  <a:schemeClr val="tx2"/>
                </a:solidFill>
                <a:latin typeface="Arial" charset="0"/>
                <a:cs typeface="Arial" charset="0"/>
              </a:defRPr>
            </a:lvl8pPr>
            <a:lvl9pPr marL="3886200" indent="-228600" eaLnBrk="0" fontAlgn="base" hangingPunct="0">
              <a:lnSpc>
                <a:spcPct val="90000"/>
              </a:lnSpc>
              <a:spcBef>
                <a:spcPct val="0"/>
              </a:spcBef>
              <a:spcAft>
                <a:spcPct val="0"/>
              </a:spcAft>
              <a:defRPr sz="2200" b="1">
                <a:solidFill>
                  <a:schemeClr val="tx2"/>
                </a:solidFill>
                <a:latin typeface="Arial" charset="0"/>
                <a:cs typeface="Arial" charset="0"/>
              </a:defRPr>
            </a:lvl9pPr>
          </a:lstStyle>
          <a:p>
            <a:pPr marL="0" marR="0" lvl="0" indent="0" algn="l" defTabSz="914400" rtl="0" eaLnBrk="1" fontAlgn="base" latinLnBrk="0" hangingPunct="1">
              <a:lnSpc>
                <a:spcPct val="105000"/>
              </a:lnSpc>
              <a:spcBef>
                <a:spcPct val="20000"/>
              </a:spcBef>
              <a:spcAft>
                <a:spcPct val="0"/>
              </a:spcAft>
              <a:buClr>
                <a:srgbClr val="C41230"/>
              </a:buClr>
              <a:buSzPct val="90000"/>
              <a:buFont typeface="Wingdings 2" pitchFamily="18" charset="2"/>
              <a:buNone/>
              <a:tabLst/>
              <a:defRPr/>
            </a:pPr>
            <a:r>
              <a:rPr kumimoji="0" lang="en-US" altLang="en-US" sz="1600" b="0" i="1" u="none" strike="noStrike" kern="1200" cap="none" spc="0" normalizeH="0" baseline="0" noProof="0" dirty="0">
                <a:ln>
                  <a:noFill/>
                </a:ln>
                <a:solidFill>
                  <a:srgbClr val="C00000"/>
                </a:solidFill>
                <a:effectLst/>
                <a:uLnTx/>
                <a:uFillTx/>
                <a:latin typeface="Gill Sans MT" panose="020B0502020104020203" pitchFamily="34" charset="0"/>
                <a:ea typeface="MS PGothic" pitchFamily="34" charset="-128"/>
                <a:cs typeface="Arial" panose="020B0604020202020204" pitchFamily="34" charset="0"/>
              </a:rPr>
              <a:t>* EPFO Rate over the last 10 years</a:t>
            </a:r>
          </a:p>
        </p:txBody>
      </p:sp>
      <p:graphicFrame>
        <p:nvGraphicFramePr>
          <p:cNvPr id="8" name="Table 7">
            <a:extLst>
              <a:ext uri="{FF2B5EF4-FFF2-40B4-BE49-F238E27FC236}">
                <a16:creationId xmlns:a16="http://schemas.microsoft.com/office/drawing/2014/main" xmlns="" id="{C51D78FD-6273-B653-970D-94AD22684328}"/>
              </a:ext>
            </a:extLst>
          </p:cNvPr>
          <p:cNvGraphicFramePr>
            <a:graphicFrameLocks noGrp="1"/>
          </p:cNvGraphicFramePr>
          <p:nvPr/>
        </p:nvGraphicFramePr>
        <p:xfrm>
          <a:off x="9408954" y="1591593"/>
          <a:ext cx="2286000" cy="4267116"/>
        </p:xfrm>
        <a:graphic>
          <a:graphicData uri="http://schemas.openxmlformats.org/drawingml/2006/table">
            <a:tbl>
              <a:tblPr firstRow="1" bandRow="1">
                <a:tableStyleId>{85BE263C-DBD7-4A20-BB59-AAB30ACAA65A}</a:tableStyleId>
              </a:tblPr>
              <a:tblGrid>
                <a:gridCol w="914400">
                  <a:extLst>
                    <a:ext uri="{9D8B030D-6E8A-4147-A177-3AD203B41FA5}">
                      <a16:colId xmlns:a16="http://schemas.microsoft.com/office/drawing/2014/main" xmlns="" val="4195524802"/>
                    </a:ext>
                  </a:extLst>
                </a:gridCol>
                <a:gridCol w="1371600">
                  <a:extLst>
                    <a:ext uri="{9D8B030D-6E8A-4147-A177-3AD203B41FA5}">
                      <a16:colId xmlns:a16="http://schemas.microsoft.com/office/drawing/2014/main" xmlns="" val="3587715117"/>
                    </a:ext>
                  </a:extLst>
                </a:gridCol>
              </a:tblGrid>
              <a:tr h="274320">
                <a:tc>
                  <a:txBody>
                    <a:bodyPr/>
                    <a:lstStyle/>
                    <a:p>
                      <a:pPr algn="ctr"/>
                      <a:r>
                        <a:rPr lang="en-AU" sz="1400" i="0" dirty="0">
                          <a:latin typeface="Gill Sans MT" panose="020B0502020104020203" pitchFamily="34" charset="0"/>
                        </a:rPr>
                        <a:t>Year</a:t>
                      </a:r>
                    </a:p>
                  </a:txBody>
                  <a:tcPr marL="91447" marR="91447" marT="45717" marB="45717" anchor="ctr">
                    <a:solidFill>
                      <a:srgbClr val="0070C0"/>
                    </a:solidFill>
                  </a:tcPr>
                </a:tc>
                <a:tc>
                  <a:txBody>
                    <a:bodyPr/>
                    <a:lstStyle/>
                    <a:p>
                      <a:pPr algn="ctr"/>
                      <a:r>
                        <a:rPr lang="en-AU" sz="1400" i="0" dirty="0">
                          <a:latin typeface="Gill Sans MT" panose="020B0502020104020203" pitchFamily="34" charset="0"/>
                        </a:rPr>
                        <a:t>EPFO Rate</a:t>
                      </a:r>
                    </a:p>
                  </a:txBody>
                  <a:tcPr marL="91447" marR="91447" marT="45717" marB="45717" anchor="ctr">
                    <a:solidFill>
                      <a:srgbClr val="0070C0"/>
                    </a:solidFill>
                  </a:tcPr>
                </a:tc>
                <a:extLst>
                  <a:ext uri="{0D108BD9-81ED-4DB2-BD59-A6C34878D82A}">
                    <a16:rowId xmlns:a16="http://schemas.microsoft.com/office/drawing/2014/main" xmlns="" val="113097500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2009 – 10</a:t>
                      </a:r>
                    </a:p>
                  </a:txBody>
                  <a:tcPr marL="91447" marR="91447" marT="45717" marB="45717"/>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400" b="0" dirty="0">
                          <a:latin typeface="Gill Sans MT" panose="020B0502020104020203" pitchFamily="34" charset="0"/>
                        </a:rPr>
                        <a:t>8.50%</a:t>
                      </a:r>
                    </a:p>
                  </a:txBody>
                  <a:tcPr marL="91447" marR="91447" marT="45717" marB="45717" anchor="ctr"/>
                </a:tc>
                <a:extLst>
                  <a:ext uri="{0D108BD9-81ED-4DB2-BD59-A6C34878D82A}">
                    <a16:rowId xmlns:a16="http://schemas.microsoft.com/office/drawing/2014/main" xmlns="" val="71560600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2010 – 11</a:t>
                      </a:r>
                    </a:p>
                  </a:txBody>
                  <a:tcPr marL="91447" marR="91447" marT="45717" marB="45717"/>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400" b="0" dirty="0">
                          <a:latin typeface="Gill Sans MT" panose="020B0502020104020203" pitchFamily="34" charset="0"/>
                        </a:rPr>
                        <a:t>9.50%</a:t>
                      </a:r>
                    </a:p>
                  </a:txBody>
                  <a:tcPr marL="91447" marR="91447" marT="45717" marB="45717" anchor="ctr"/>
                </a:tc>
                <a:extLst>
                  <a:ext uri="{0D108BD9-81ED-4DB2-BD59-A6C34878D82A}">
                    <a16:rowId xmlns:a16="http://schemas.microsoft.com/office/drawing/2014/main" xmlns="" val="67960381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2011 – 12</a:t>
                      </a:r>
                    </a:p>
                  </a:txBody>
                  <a:tcPr marL="91447" marR="91447" marT="45717" marB="45717"/>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400" b="0" dirty="0">
                          <a:latin typeface="Gill Sans MT" panose="020B0502020104020203" pitchFamily="34" charset="0"/>
                        </a:rPr>
                        <a:t>8.25%</a:t>
                      </a:r>
                    </a:p>
                  </a:txBody>
                  <a:tcPr marL="91447" marR="91447" marT="45717" marB="45717" anchor="ctr"/>
                </a:tc>
                <a:extLst>
                  <a:ext uri="{0D108BD9-81ED-4DB2-BD59-A6C34878D82A}">
                    <a16:rowId xmlns:a16="http://schemas.microsoft.com/office/drawing/2014/main" xmlns="" val="411795377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2012 – 13</a:t>
                      </a:r>
                    </a:p>
                  </a:txBody>
                  <a:tcPr marL="91447" marR="91447" marT="45717" marB="45717"/>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400" b="0" dirty="0">
                          <a:latin typeface="Gill Sans MT" panose="020B0502020104020203" pitchFamily="34" charset="0"/>
                        </a:rPr>
                        <a:t>8.50%</a:t>
                      </a:r>
                    </a:p>
                  </a:txBody>
                  <a:tcPr marL="91447" marR="91447" marT="45717" marB="45717" anchor="ctr"/>
                </a:tc>
                <a:extLst>
                  <a:ext uri="{0D108BD9-81ED-4DB2-BD59-A6C34878D82A}">
                    <a16:rowId xmlns:a16="http://schemas.microsoft.com/office/drawing/2014/main" xmlns="" val="253646463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2013 – 14</a:t>
                      </a:r>
                    </a:p>
                  </a:txBody>
                  <a:tcPr marL="91447" marR="91447" marT="45717" marB="45717"/>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400" b="0" dirty="0">
                          <a:latin typeface="Gill Sans MT" panose="020B0502020104020203" pitchFamily="34" charset="0"/>
                        </a:rPr>
                        <a:t>8.75%</a:t>
                      </a:r>
                    </a:p>
                  </a:txBody>
                  <a:tcPr marL="91447" marR="91447" marT="45717" marB="45717" anchor="ctr"/>
                </a:tc>
                <a:extLst>
                  <a:ext uri="{0D108BD9-81ED-4DB2-BD59-A6C34878D82A}">
                    <a16:rowId xmlns:a16="http://schemas.microsoft.com/office/drawing/2014/main" xmlns="" val="131882169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2014 – 15</a:t>
                      </a:r>
                    </a:p>
                  </a:txBody>
                  <a:tcPr marL="91447" marR="91447" marT="45717" marB="45717"/>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400" b="0" dirty="0">
                          <a:latin typeface="Gill Sans MT" panose="020B0502020104020203" pitchFamily="34" charset="0"/>
                        </a:rPr>
                        <a:t>8.75%</a:t>
                      </a:r>
                    </a:p>
                  </a:txBody>
                  <a:tcPr marL="91447" marR="91447" marT="45717" marB="45717" anchor="ctr"/>
                </a:tc>
                <a:extLst>
                  <a:ext uri="{0D108BD9-81ED-4DB2-BD59-A6C34878D82A}">
                    <a16:rowId xmlns:a16="http://schemas.microsoft.com/office/drawing/2014/main" xmlns="" val="183259486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2015 – 16</a:t>
                      </a:r>
                    </a:p>
                  </a:txBody>
                  <a:tcPr marL="91447" marR="91447" marT="45717" marB="45717"/>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400" b="0" dirty="0">
                          <a:latin typeface="Gill Sans MT" panose="020B0502020104020203" pitchFamily="34" charset="0"/>
                        </a:rPr>
                        <a:t>8.80%</a:t>
                      </a:r>
                    </a:p>
                  </a:txBody>
                  <a:tcPr marL="91447" marR="91447" marT="45717" marB="45717" anchor="ctr"/>
                </a:tc>
                <a:extLst>
                  <a:ext uri="{0D108BD9-81ED-4DB2-BD59-A6C34878D82A}">
                    <a16:rowId xmlns:a16="http://schemas.microsoft.com/office/drawing/2014/main" xmlns="" val="296446153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2016 – 17</a:t>
                      </a:r>
                    </a:p>
                  </a:txBody>
                  <a:tcPr marL="91447" marR="91447" marT="45717" marB="45717"/>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400" b="0" dirty="0">
                          <a:latin typeface="Gill Sans MT" panose="020B0502020104020203" pitchFamily="34" charset="0"/>
                        </a:rPr>
                        <a:t>8.65%</a:t>
                      </a:r>
                    </a:p>
                  </a:txBody>
                  <a:tcPr marL="91447" marR="91447" marT="45717" marB="45717" anchor="ctr"/>
                </a:tc>
                <a:extLst>
                  <a:ext uri="{0D108BD9-81ED-4DB2-BD59-A6C34878D82A}">
                    <a16:rowId xmlns:a16="http://schemas.microsoft.com/office/drawing/2014/main" xmlns="" val="299198272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2017 – 18</a:t>
                      </a:r>
                    </a:p>
                  </a:txBody>
                  <a:tcPr marL="91447" marR="91447" marT="45717" marB="45717"/>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400" b="0" dirty="0">
                          <a:latin typeface="Gill Sans MT" panose="020B0502020104020203" pitchFamily="34" charset="0"/>
                        </a:rPr>
                        <a:t>8.55%</a:t>
                      </a:r>
                    </a:p>
                  </a:txBody>
                  <a:tcPr marL="91447" marR="91447" marT="45717" marB="45717" anchor="ctr"/>
                </a:tc>
                <a:extLst>
                  <a:ext uri="{0D108BD9-81ED-4DB2-BD59-A6C34878D82A}">
                    <a16:rowId xmlns:a16="http://schemas.microsoft.com/office/drawing/2014/main" xmlns="" val="296493042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2018 – 19</a:t>
                      </a:r>
                    </a:p>
                  </a:txBody>
                  <a:tcPr marL="91447" marR="91447" marT="45717" marB="45717"/>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1400" b="0" dirty="0">
                          <a:latin typeface="Gill Sans MT" panose="020B0502020104020203" pitchFamily="34" charset="0"/>
                        </a:rPr>
                        <a:t>8.65%</a:t>
                      </a:r>
                    </a:p>
                  </a:txBody>
                  <a:tcPr marL="91447" marR="91447" marT="45717" marB="45717" anchor="ctr"/>
                </a:tc>
                <a:extLst>
                  <a:ext uri="{0D108BD9-81ED-4DB2-BD59-A6C34878D82A}">
                    <a16:rowId xmlns:a16="http://schemas.microsoft.com/office/drawing/2014/main" xmlns="" val="92010645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2019 – 20</a:t>
                      </a:r>
                    </a:p>
                  </a:txBody>
                  <a:tcPr marL="91447" marR="91447" marT="45717" marB="45717"/>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8.50%</a:t>
                      </a:r>
                    </a:p>
                  </a:txBody>
                  <a:tcPr marL="91447" marR="91447" marT="45717" marB="45717" anchor="ctr"/>
                </a:tc>
                <a:extLst>
                  <a:ext uri="{0D108BD9-81ED-4DB2-BD59-A6C34878D82A}">
                    <a16:rowId xmlns:a16="http://schemas.microsoft.com/office/drawing/2014/main" xmlns="" val="163883958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2020 – 21</a:t>
                      </a:r>
                    </a:p>
                  </a:txBody>
                  <a:tcPr marL="91447" marR="91447" marT="45717" marB="45717"/>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8.50%</a:t>
                      </a:r>
                    </a:p>
                  </a:txBody>
                  <a:tcPr marL="91447" marR="91447" marT="45717" marB="45717" anchor="ctr"/>
                </a:tc>
                <a:extLst>
                  <a:ext uri="{0D108BD9-81ED-4DB2-BD59-A6C34878D82A}">
                    <a16:rowId xmlns:a16="http://schemas.microsoft.com/office/drawing/2014/main" xmlns="" val="44487897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2021 – 22</a:t>
                      </a:r>
                    </a:p>
                  </a:txBody>
                  <a:tcPr marL="91447" marR="91447" marT="45717" marB="45717"/>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AU" sz="1400" dirty="0">
                          <a:latin typeface="Gill Sans MT" panose="020B0502020104020203" pitchFamily="34" charset="0"/>
                        </a:rPr>
                        <a:t>8.10%</a:t>
                      </a:r>
                    </a:p>
                  </a:txBody>
                  <a:tcPr marL="91447" marR="91447" marT="45717" marB="45717" anchor="ctr"/>
                </a:tc>
                <a:extLst>
                  <a:ext uri="{0D108BD9-81ED-4DB2-BD59-A6C34878D82A}">
                    <a16:rowId xmlns:a16="http://schemas.microsoft.com/office/drawing/2014/main" xmlns="" val="3763075495"/>
                  </a:ext>
                </a:extLst>
              </a:tr>
            </a:tbl>
          </a:graphicData>
        </a:graphic>
      </p:graphicFrame>
      <p:sp>
        <p:nvSpPr>
          <p:cNvPr id="29" name="TextBox 28">
            <a:extLst>
              <a:ext uri="{FF2B5EF4-FFF2-40B4-BE49-F238E27FC236}">
                <a16:creationId xmlns:a16="http://schemas.microsoft.com/office/drawing/2014/main" xmlns="" id="{D373D0B1-F8B2-4BB6-90C6-0FCE66997441}"/>
              </a:ext>
            </a:extLst>
          </p:cNvPr>
          <p:cNvSpPr txBox="1"/>
          <p:nvPr/>
        </p:nvSpPr>
        <p:spPr>
          <a:xfrm>
            <a:off x="1864716" y="1109078"/>
            <a:ext cx="60939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Deterministic Modelling Approach</a:t>
            </a:r>
          </a:p>
        </p:txBody>
      </p:sp>
    </p:spTree>
    <p:extLst>
      <p:ext uri="{BB962C8B-B14F-4D97-AF65-F5344CB8AC3E}">
        <p14:creationId xmlns:p14="http://schemas.microsoft.com/office/powerpoint/2010/main" val="31754621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Poll Question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Content Placeholder 5">
            <a:extLst>
              <a:ext uri="{FF2B5EF4-FFF2-40B4-BE49-F238E27FC236}">
                <a16:creationId xmlns:a16="http://schemas.microsoft.com/office/drawing/2014/main" xmlns="" id="{E2C27C65-9F40-A0FF-981E-7A2DA6DAF00A}"/>
              </a:ext>
            </a:extLst>
          </p:cNvPr>
          <p:cNvSpPr>
            <a:spLocks noGrp="1"/>
          </p:cNvSpPr>
          <p:nvPr>
            <p:ph idx="1"/>
          </p:nvPr>
        </p:nvSpPr>
        <p:spPr>
          <a:xfrm>
            <a:off x="1752600" y="1045017"/>
            <a:ext cx="10043160" cy="5084762"/>
          </a:xfrm>
        </p:spPr>
        <p:txBody>
          <a:bodyPr/>
          <a:lstStyle/>
          <a:p>
            <a:pPr marL="0" indent="0">
              <a:buNone/>
            </a:pPr>
            <a:r>
              <a:rPr lang="en-IN" sz="2800" dirty="0">
                <a:latin typeface="Gill Sans MT" panose="020B0502020104020203" pitchFamily="34" charset="0"/>
              </a:rPr>
              <a:t>Poll question 2</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sz="2400" dirty="0">
              <a:latin typeface="Gill Sans MT" panose="020B0502020104020203" pitchFamily="34" charset="0"/>
            </a:endParaRPr>
          </a:p>
          <a:p>
            <a:pPr marL="0" indent="0">
              <a:buNone/>
            </a:pPr>
            <a:endParaRPr lang="en-IN" dirty="0">
              <a:latin typeface="Gill Sans MT" panose="020B0502020104020203" pitchFamily="34" charset="0"/>
            </a:endParaRPr>
          </a:p>
        </p:txBody>
      </p:sp>
      <p:grpSp>
        <p:nvGrpSpPr>
          <p:cNvPr id="7" name="Group 6">
            <a:extLst>
              <a:ext uri="{FF2B5EF4-FFF2-40B4-BE49-F238E27FC236}">
                <a16:creationId xmlns:a16="http://schemas.microsoft.com/office/drawing/2014/main" xmlns="" id="{D6F34E2C-8958-CF57-DC88-9E91C0ECC475}"/>
              </a:ext>
            </a:extLst>
          </p:cNvPr>
          <p:cNvGrpSpPr/>
          <p:nvPr/>
        </p:nvGrpSpPr>
        <p:grpSpPr>
          <a:xfrm>
            <a:off x="91440" y="1686342"/>
            <a:ext cx="11262360" cy="4790658"/>
            <a:chOff x="304800" y="1710179"/>
            <a:chExt cx="11262360" cy="4790658"/>
          </a:xfrm>
        </p:grpSpPr>
        <p:sp>
          <p:nvSpPr>
            <p:cNvPr id="8" name="Rectangle 7">
              <a:extLst>
                <a:ext uri="{FF2B5EF4-FFF2-40B4-BE49-F238E27FC236}">
                  <a16:creationId xmlns:a16="http://schemas.microsoft.com/office/drawing/2014/main" xmlns="" id="{B2A58B70-87CA-2C3D-2A78-E6CF7DB0A86D}"/>
                </a:ext>
              </a:extLst>
            </p:cNvPr>
            <p:cNvSpPr/>
            <p:nvPr/>
          </p:nvSpPr>
          <p:spPr>
            <a:xfrm>
              <a:off x="304800" y="1710179"/>
              <a:ext cx="11262360" cy="4790658"/>
            </a:xfrm>
            <a:prstGeom prst="rect">
              <a:avLst/>
            </a:prstGeom>
            <a:noFill/>
          </p:spPr>
        </p:sp>
        <p:sp>
          <p:nvSpPr>
            <p:cNvPr id="10" name="Freeform: Shape 9">
              <a:extLst>
                <a:ext uri="{FF2B5EF4-FFF2-40B4-BE49-F238E27FC236}">
                  <a16:creationId xmlns:a16="http://schemas.microsoft.com/office/drawing/2014/main" xmlns="" id="{2F54382F-E692-FF28-0FF7-B39CD4CCB0F3}"/>
                </a:ext>
              </a:extLst>
            </p:cNvPr>
            <p:cNvSpPr/>
            <p:nvPr/>
          </p:nvSpPr>
          <p:spPr>
            <a:xfrm>
              <a:off x="2020550" y="1710769"/>
              <a:ext cx="7830859" cy="1008786"/>
            </a:xfrm>
            <a:custGeom>
              <a:avLst/>
              <a:gdLst>
                <a:gd name="connsiteX0" fmla="*/ 0 w 7830859"/>
                <a:gd name="connsiteY0" fmla="*/ 100879 h 1008786"/>
                <a:gd name="connsiteX1" fmla="*/ 100879 w 7830859"/>
                <a:gd name="connsiteY1" fmla="*/ 0 h 1008786"/>
                <a:gd name="connsiteX2" fmla="*/ 7729980 w 7830859"/>
                <a:gd name="connsiteY2" fmla="*/ 0 h 1008786"/>
                <a:gd name="connsiteX3" fmla="*/ 7830859 w 7830859"/>
                <a:gd name="connsiteY3" fmla="*/ 100879 h 1008786"/>
                <a:gd name="connsiteX4" fmla="*/ 7830859 w 7830859"/>
                <a:gd name="connsiteY4" fmla="*/ 907907 h 1008786"/>
                <a:gd name="connsiteX5" fmla="*/ 7729980 w 7830859"/>
                <a:gd name="connsiteY5" fmla="*/ 1008786 h 1008786"/>
                <a:gd name="connsiteX6" fmla="*/ 100879 w 7830859"/>
                <a:gd name="connsiteY6" fmla="*/ 1008786 h 1008786"/>
                <a:gd name="connsiteX7" fmla="*/ 0 w 7830859"/>
                <a:gd name="connsiteY7" fmla="*/ 907907 h 1008786"/>
                <a:gd name="connsiteX8" fmla="*/ 0 w 7830859"/>
                <a:gd name="connsiteY8" fmla="*/ 100879 h 100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0859" h="1008786">
                  <a:moveTo>
                    <a:pt x="0" y="100879"/>
                  </a:moveTo>
                  <a:cubicBezTo>
                    <a:pt x="0" y="45165"/>
                    <a:pt x="45165" y="0"/>
                    <a:pt x="100879" y="0"/>
                  </a:cubicBezTo>
                  <a:lnTo>
                    <a:pt x="7729980" y="0"/>
                  </a:lnTo>
                  <a:cubicBezTo>
                    <a:pt x="7785694" y="0"/>
                    <a:pt x="7830859" y="45165"/>
                    <a:pt x="7830859" y="100879"/>
                  </a:cubicBezTo>
                  <a:lnTo>
                    <a:pt x="7830859" y="907907"/>
                  </a:lnTo>
                  <a:cubicBezTo>
                    <a:pt x="7830859" y="963621"/>
                    <a:pt x="7785694" y="1008786"/>
                    <a:pt x="7729980" y="1008786"/>
                  </a:cubicBezTo>
                  <a:lnTo>
                    <a:pt x="100879" y="1008786"/>
                  </a:lnTo>
                  <a:cubicBezTo>
                    <a:pt x="45165" y="1008786"/>
                    <a:pt x="0" y="963621"/>
                    <a:pt x="0" y="907907"/>
                  </a:cubicBezTo>
                  <a:lnTo>
                    <a:pt x="0" y="100879"/>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886" tIns="65106" rIns="82886" bIns="65106"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Which sensitivity do you provide in Provident Fund reports?</a:t>
              </a:r>
              <a:endParaRPr kumimoji="0" lang="en-IN" sz="2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1" name="Rectangle: Rounded Corners 10">
              <a:extLst>
                <a:ext uri="{FF2B5EF4-FFF2-40B4-BE49-F238E27FC236}">
                  <a16:creationId xmlns:a16="http://schemas.microsoft.com/office/drawing/2014/main" xmlns="" id="{6B763E8D-DD91-B38C-5227-707F001E7D71}"/>
                </a:ext>
              </a:extLst>
            </p:cNvPr>
            <p:cNvSpPr/>
            <p:nvPr/>
          </p:nvSpPr>
          <p:spPr>
            <a:xfrm>
              <a:off x="2020550" y="2776979"/>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a:t>
              </a:r>
            </a:p>
          </p:txBody>
        </p:sp>
        <p:sp>
          <p:nvSpPr>
            <p:cNvPr id="12" name="Freeform: Shape 11">
              <a:extLst>
                <a:ext uri="{FF2B5EF4-FFF2-40B4-BE49-F238E27FC236}">
                  <a16:creationId xmlns:a16="http://schemas.microsoft.com/office/drawing/2014/main" xmlns="" id="{C3622E66-5475-A978-09CF-DFEDA34C6531}"/>
                </a:ext>
              </a:extLst>
            </p:cNvPr>
            <p:cNvSpPr/>
            <p:nvPr/>
          </p:nvSpPr>
          <p:spPr>
            <a:xfrm>
              <a:off x="2903266" y="2776979"/>
              <a:ext cx="6948143"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Return on Exempt PF Asset yield</a:t>
              </a:r>
              <a:endParaRPr kumimoji="0" lang="en-IN"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3" name="Rectangle: Rounded Corners 12">
              <a:extLst>
                <a:ext uri="{FF2B5EF4-FFF2-40B4-BE49-F238E27FC236}">
                  <a16:creationId xmlns:a16="http://schemas.microsoft.com/office/drawing/2014/main" xmlns="" id="{E4403C7E-C71C-191A-5A43-3B4C0F1488A2}"/>
                </a:ext>
              </a:extLst>
            </p:cNvPr>
            <p:cNvSpPr/>
            <p:nvPr/>
          </p:nvSpPr>
          <p:spPr>
            <a:xfrm>
              <a:off x="2020550" y="3412728"/>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B</a:t>
              </a:r>
            </a:p>
          </p:txBody>
        </p:sp>
        <p:sp>
          <p:nvSpPr>
            <p:cNvPr id="14" name="Freeform: Shape 13">
              <a:extLst>
                <a:ext uri="{FF2B5EF4-FFF2-40B4-BE49-F238E27FC236}">
                  <a16:creationId xmlns:a16="http://schemas.microsoft.com/office/drawing/2014/main" xmlns="" id="{BC722E42-7CD3-32CC-BDC5-B0F990180AA4}"/>
                </a:ext>
              </a:extLst>
            </p:cNvPr>
            <p:cNvSpPr/>
            <p:nvPr/>
          </p:nvSpPr>
          <p:spPr>
            <a:xfrm>
              <a:off x="2903266" y="3412728"/>
              <a:ext cx="6948143"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Discount Rate</a:t>
              </a:r>
              <a:endParaRPr kumimoji="0" lang="en-IN"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5" name="Rectangle: Rounded Corners 14">
              <a:extLst>
                <a:ext uri="{FF2B5EF4-FFF2-40B4-BE49-F238E27FC236}">
                  <a16:creationId xmlns:a16="http://schemas.microsoft.com/office/drawing/2014/main" xmlns="" id="{B6309036-84A9-FA95-E240-FF984BD7688F}"/>
                </a:ext>
              </a:extLst>
            </p:cNvPr>
            <p:cNvSpPr/>
            <p:nvPr/>
          </p:nvSpPr>
          <p:spPr>
            <a:xfrm>
              <a:off x="2020550" y="4022328"/>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C</a:t>
              </a:r>
            </a:p>
          </p:txBody>
        </p:sp>
        <p:sp>
          <p:nvSpPr>
            <p:cNvPr id="16" name="Freeform: Shape 15">
              <a:extLst>
                <a:ext uri="{FF2B5EF4-FFF2-40B4-BE49-F238E27FC236}">
                  <a16:creationId xmlns:a16="http://schemas.microsoft.com/office/drawing/2014/main" xmlns="" id="{2E839FBB-A393-F941-76A6-819AFE866E98}"/>
                </a:ext>
              </a:extLst>
            </p:cNvPr>
            <p:cNvSpPr/>
            <p:nvPr/>
          </p:nvSpPr>
          <p:spPr>
            <a:xfrm>
              <a:off x="2903266" y="4022328"/>
              <a:ext cx="6948143"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EPFO Rate</a:t>
              </a:r>
              <a:endParaRPr kumimoji="0" lang="en-IN"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7" name="Rectangle: Rounded Corners 16">
              <a:extLst>
                <a:ext uri="{FF2B5EF4-FFF2-40B4-BE49-F238E27FC236}">
                  <a16:creationId xmlns:a16="http://schemas.microsoft.com/office/drawing/2014/main" xmlns="" id="{0C68A382-49B9-09E2-7CDF-19C9AA24EA0B}"/>
                </a:ext>
              </a:extLst>
            </p:cNvPr>
            <p:cNvSpPr/>
            <p:nvPr/>
          </p:nvSpPr>
          <p:spPr>
            <a:xfrm>
              <a:off x="2020550" y="4631928"/>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D</a:t>
              </a:r>
            </a:p>
          </p:txBody>
        </p:sp>
        <p:sp>
          <p:nvSpPr>
            <p:cNvPr id="18" name="Freeform: Shape 17">
              <a:extLst>
                <a:ext uri="{FF2B5EF4-FFF2-40B4-BE49-F238E27FC236}">
                  <a16:creationId xmlns:a16="http://schemas.microsoft.com/office/drawing/2014/main" xmlns="" id="{F3C12715-A1C0-6296-41C1-97FA3B94DE7D}"/>
                </a:ext>
              </a:extLst>
            </p:cNvPr>
            <p:cNvSpPr/>
            <p:nvPr/>
          </p:nvSpPr>
          <p:spPr>
            <a:xfrm>
              <a:off x="2903266" y="4631928"/>
              <a:ext cx="6948143"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Attrition Rate</a:t>
              </a:r>
              <a:endParaRPr kumimoji="0" lang="en-IN"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grpSp>
      <p:sp>
        <p:nvSpPr>
          <p:cNvPr id="21" name="Rectangle: Rounded Corners 20">
            <a:extLst>
              <a:ext uri="{FF2B5EF4-FFF2-40B4-BE49-F238E27FC236}">
                <a16:creationId xmlns:a16="http://schemas.microsoft.com/office/drawing/2014/main" xmlns="" id="{47A93408-BC56-C77F-4CB9-D1597DD79A84}"/>
              </a:ext>
            </a:extLst>
          </p:cNvPr>
          <p:cNvSpPr/>
          <p:nvPr/>
        </p:nvSpPr>
        <p:spPr>
          <a:xfrm>
            <a:off x="1807190" y="5212293"/>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E</a:t>
            </a:r>
          </a:p>
        </p:txBody>
      </p:sp>
      <p:sp>
        <p:nvSpPr>
          <p:cNvPr id="22" name="Freeform: Shape 21">
            <a:extLst>
              <a:ext uri="{FF2B5EF4-FFF2-40B4-BE49-F238E27FC236}">
                <a16:creationId xmlns:a16="http://schemas.microsoft.com/office/drawing/2014/main" xmlns="" id="{A78FC417-1EE4-CCAB-13A3-E8EE64F1B92F}"/>
              </a:ext>
            </a:extLst>
          </p:cNvPr>
          <p:cNvSpPr/>
          <p:nvPr/>
        </p:nvSpPr>
        <p:spPr>
          <a:xfrm>
            <a:off x="2689906" y="5212293"/>
            <a:ext cx="6948143"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No Sensitivity</a:t>
            </a:r>
            <a:endParaRPr kumimoji="0" lang="en-IN" sz="2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9" name="TextBox 18">
            <a:extLst>
              <a:ext uri="{FF2B5EF4-FFF2-40B4-BE49-F238E27FC236}">
                <a16:creationId xmlns:a16="http://schemas.microsoft.com/office/drawing/2014/main" xmlns="" id="{F6EDD6F1-FF32-4526-8976-5DD4B3C75531}"/>
              </a:ext>
            </a:extLst>
          </p:cNvPr>
          <p:cNvSpPr txBox="1"/>
          <p:nvPr/>
        </p:nvSpPr>
        <p:spPr>
          <a:xfrm>
            <a:off x="1807190" y="6033463"/>
            <a:ext cx="60939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Multiple options can be chosen</a:t>
            </a:r>
          </a:p>
        </p:txBody>
      </p:sp>
    </p:spTree>
    <p:extLst>
      <p:ext uri="{BB962C8B-B14F-4D97-AF65-F5344CB8AC3E}">
        <p14:creationId xmlns:p14="http://schemas.microsoft.com/office/powerpoint/2010/main" val="6215491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Long Service Awards</a:t>
            </a:r>
            <a:endParaRPr lang="en-US" altLang="en-US" sz="4000" b="1" kern="0" dirty="0">
              <a:solidFill>
                <a:schemeClr val="tx1"/>
              </a:solidFill>
              <a:latin typeface="Gill Sans MT" panose="020B0502020104020203" pitchFamily="34" charset="0"/>
              <a:cs typeface="Calibri" panose="020F050202020403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aphicFrame>
        <p:nvGraphicFramePr>
          <p:cNvPr id="9" name="Chart 8">
            <a:extLst>
              <a:ext uri="{FF2B5EF4-FFF2-40B4-BE49-F238E27FC236}">
                <a16:creationId xmlns:a16="http://schemas.microsoft.com/office/drawing/2014/main" xmlns="" id="{38482255-A660-4AC9-719A-1B6CC1DB9BF4}"/>
              </a:ext>
            </a:extLst>
          </p:cNvPr>
          <p:cNvGraphicFramePr>
            <a:graphicFrameLocks/>
          </p:cNvGraphicFramePr>
          <p:nvPr>
            <p:extLst>
              <p:ext uri="{D42A27DB-BD31-4B8C-83A1-F6EECF244321}">
                <p14:modId xmlns:p14="http://schemas.microsoft.com/office/powerpoint/2010/main" val="2399216792"/>
              </p:ext>
            </p:extLst>
          </p:nvPr>
        </p:nvGraphicFramePr>
        <p:xfrm>
          <a:off x="6797804" y="1849438"/>
          <a:ext cx="5089395" cy="4475162"/>
        </p:xfrm>
        <a:graphic>
          <a:graphicData uri="http://schemas.openxmlformats.org/drawingml/2006/chart">
            <c:chart xmlns:c="http://schemas.openxmlformats.org/drawingml/2006/chart" xmlns:r="http://schemas.openxmlformats.org/officeDocument/2006/relationships" r:id="rId6"/>
          </a:graphicData>
        </a:graphic>
      </p:graphicFrame>
      <p:sp>
        <p:nvSpPr>
          <p:cNvPr id="10" name="Content Placeholder 6">
            <a:extLst>
              <a:ext uri="{FF2B5EF4-FFF2-40B4-BE49-F238E27FC236}">
                <a16:creationId xmlns:a16="http://schemas.microsoft.com/office/drawing/2014/main" xmlns="" id="{53DE8447-3D2F-FB05-91EF-F1BC7DC2F8DD}"/>
              </a:ext>
            </a:extLst>
          </p:cNvPr>
          <p:cNvSpPr>
            <a:spLocks noGrp="1"/>
          </p:cNvSpPr>
          <p:nvPr>
            <p:ph idx="1"/>
          </p:nvPr>
        </p:nvSpPr>
        <p:spPr>
          <a:xfrm>
            <a:off x="1809246" y="1295400"/>
            <a:ext cx="10077953" cy="5108599"/>
          </a:xfrm>
        </p:spPr>
        <p:txBody>
          <a:bodyPr/>
          <a:lstStyle/>
          <a:p>
            <a:pPr marL="0" indent="0">
              <a:buNone/>
            </a:pPr>
            <a:r>
              <a:rPr lang="en-IN" sz="2800" dirty="0">
                <a:latin typeface="Gill Sans MT" panose="020B0502020104020203" pitchFamily="34" charset="0"/>
              </a:rPr>
              <a:t>Commodity inflation rate</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i="1" dirty="0">
              <a:solidFill>
                <a:srgbClr val="C00000"/>
              </a:solidFill>
              <a:latin typeface="Gill Sans MT" panose="020B0502020104020203" pitchFamily="34" charset="0"/>
            </a:endParaRPr>
          </a:p>
        </p:txBody>
      </p:sp>
      <p:graphicFrame>
        <p:nvGraphicFramePr>
          <p:cNvPr id="11" name="Diagram 10">
            <a:extLst>
              <a:ext uri="{FF2B5EF4-FFF2-40B4-BE49-F238E27FC236}">
                <a16:creationId xmlns:a16="http://schemas.microsoft.com/office/drawing/2014/main" xmlns="" id="{BC984B2A-4020-9D0D-B8CA-79436DCAB619}"/>
              </a:ext>
            </a:extLst>
          </p:cNvPr>
          <p:cNvGraphicFramePr/>
          <p:nvPr>
            <p:extLst>
              <p:ext uri="{D42A27DB-BD31-4B8C-83A1-F6EECF244321}">
                <p14:modId xmlns:p14="http://schemas.microsoft.com/office/powerpoint/2010/main" val="931711771"/>
              </p:ext>
            </p:extLst>
          </p:nvPr>
        </p:nvGraphicFramePr>
        <p:xfrm>
          <a:off x="1676400" y="2252647"/>
          <a:ext cx="4800600" cy="36147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Arrow: Down 11">
            <a:extLst>
              <a:ext uri="{FF2B5EF4-FFF2-40B4-BE49-F238E27FC236}">
                <a16:creationId xmlns:a16="http://schemas.microsoft.com/office/drawing/2014/main" xmlns="" id="{300BEB5F-D9E4-D223-7912-1D3DD2D11745}"/>
              </a:ext>
            </a:extLst>
          </p:cNvPr>
          <p:cNvSpPr/>
          <p:nvPr/>
        </p:nvSpPr>
        <p:spPr>
          <a:xfrm>
            <a:off x="4978276" y="2251076"/>
            <a:ext cx="1584198" cy="1735081"/>
          </a:xfrm>
          <a:prstGeom prst="down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33875"/>
              <a:alphaOff val="0"/>
            </a:schemeClr>
          </a:effectRef>
          <a:fontRef idx="minor">
            <a:schemeClr val="lt1"/>
          </a:fontRef>
        </p:style>
      </p:sp>
      <p:sp>
        <p:nvSpPr>
          <p:cNvPr id="13" name="Arrow: Up 12">
            <a:extLst>
              <a:ext uri="{FF2B5EF4-FFF2-40B4-BE49-F238E27FC236}">
                <a16:creationId xmlns:a16="http://schemas.microsoft.com/office/drawing/2014/main" xmlns="" id="{F0BF03E4-F87B-0B36-63F7-30AAB914C215}"/>
              </a:ext>
            </a:extLst>
          </p:cNvPr>
          <p:cNvSpPr/>
          <p:nvPr/>
        </p:nvSpPr>
        <p:spPr>
          <a:xfrm flipV="1">
            <a:off x="4978276" y="4100896"/>
            <a:ext cx="1584198" cy="1735081"/>
          </a:xfrm>
          <a:prstGeom prst="up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Tree>
    <p:extLst>
      <p:ext uri="{BB962C8B-B14F-4D97-AF65-F5344CB8AC3E}">
        <p14:creationId xmlns:p14="http://schemas.microsoft.com/office/powerpoint/2010/main" val="236614488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Discount Rate</a:t>
            </a:r>
            <a:endParaRPr lang="en-IN" sz="2000" i="1" dirty="0">
              <a:solidFill>
                <a:srgbClr val="C00000"/>
              </a:solidFill>
              <a:latin typeface="Gill Sans MT" panose="020B0502020104020203" pitchFamily="34" charset="0"/>
            </a:endParaRPr>
          </a:p>
        </p:txBody>
      </p:sp>
      <p:graphicFrame>
        <p:nvGraphicFramePr>
          <p:cNvPr id="4" name="Diagram 3">
            <a:extLst>
              <a:ext uri="{FF2B5EF4-FFF2-40B4-BE49-F238E27FC236}">
                <a16:creationId xmlns:a16="http://schemas.microsoft.com/office/drawing/2014/main" xmlns="" id="{0D4EED45-8723-A8E7-67EB-34DD9486B0CF}"/>
              </a:ext>
            </a:extLst>
          </p:cNvPr>
          <p:cNvGraphicFramePr/>
          <p:nvPr>
            <p:extLst>
              <p:ext uri="{D42A27DB-BD31-4B8C-83A1-F6EECF244321}">
                <p14:modId xmlns:p14="http://schemas.microsoft.com/office/powerpoint/2010/main" val="3350575414"/>
              </p:ext>
            </p:extLst>
          </p:nvPr>
        </p:nvGraphicFramePr>
        <p:xfrm>
          <a:off x="1971926" y="1906571"/>
          <a:ext cx="4800600" cy="36147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Arrow: Down 8">
            <a:extLst>
              <a:ext uri="{FF2B5EF4-FFF2-40B4-BE49-F238E27FC236}">
                <a16:creationId xmlns:a16="http://schemas.microsoft.com/office/drawing/2014/main" xmlns="" id="{D670B826-F108-8831-0A4F-2370562E0897}"/>
              </a:ext>
            </a:extLst>
          </p:cNvPr>
          <p:cNvSpPr/>
          <p:nvPr/>
        </p:nvSpPr>
        <p:spPr>
          <a:xfrm>
            <a:off x="5273802" y="1905000"/>
            <a:ext cx="1584198" cy="1735081"/>
          </a:xfrm>
          <a:prstGeom prst="down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33875"/>
              <a:alphaOff val="0"/>
            </a:schemeClr>
          </a:effectRef>
          <a:fontRef idx="minor">
            <a:schemeClr val="lt1"/>
          </a:fontRef>
        </p:style>
      </p:sp>
      <p:sp>
        <p:nvSpPr>
          <p:cNvPr id="10" name="Arrow: Up 9">
            <a:extLst>
              <a:ext uri="{FF2B5EF4-FFF2-40B4-BE49-F238E27FC236}">
                <a16:creationId xmlns:a16="http://schemas.microsoft.com/office/drawing/2014/main" xmlns="" id="{2B2D46FC-3A05-A95B-AC71-8F73E30E6D84}"/>
              </a:ext>
            </a:extLst>
          </p:cNvPr>
          <p:cNvSpPr/>
          <p:nvPr/>
        </p:nvSpPr>
        <p:spPr>
          <a:xfrm>
            <a:off x="5273802" y="3754820"/>
            <a:ext cx="1584198" cy="1735081"/>
          </a:xfrm>
          <a:prstGeom prst="upArrow">
            <a:avLst/>
          </a:prstGeom>
          <a:solidFill>
            <a:srgbClr val="00B050"/>
          </a:solidFill>
          <a:ln>
            <a:solidFill>
              <a:srgbClr val="00B050"/>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Tree>
    <p:extLst>
      <p:ext uri="{BB962C8B-B14F-4D97-AF65-F5344CB8AC3E}">
        <p14:creationId xmlns:p14="http://schemas.microsoft.com/office/powerpoint/2010/main" val="9113876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Poll Question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Content Placeholder 5">
            <a:extLst>
              <a:ext uri="{FF2B5EF4-FFF2-40B4-BE49-F238E27FC236}">
                <a16:creationId xmlns:a16="http://schemas.microsoft.com/office/drawing/2014/main" xmlns="" id="{E2C27C65-9F40-A0FF-981E-7A2DA6DAF00A}"/>
              </a:ext>
            </a:extLst>
          </p:cNvPr>
          <p:cNvSpPr>
            <a:spLocks noGrp="1"/>
          </p:cNvSpPr>
          <p:nvPr>
            <p:ph idx="1"/>
          </p:nvPr>
        </p:nvSpPr>
        <p:spPr>
          <a:xfrm>
            <a:off x="1752600" y="1045017"/>
            <a:ext cx="10043160" cy="5084762"/>
          </a:xfrm>
        </p:spPr>
        <p:txBody>
          <a:bodyPr/>
          <a:lstStyle/>
          <a:p>
            <a:pPr marL="0" indent="0">
              <a:buNone/>
            </a:pPr>
            <a:r>
              <a:rPr lang="en-IN" sz="2800" dirty="0">
                <a:latin typeface="Gill Sans MT" panose="020B0502020104020203" pitchFamily="34" charset="0"/>
              </a:rPr>
              <a:t>Poll question 3</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sz="2400" dirty="0">
              <a:latin typeface="Gill Sans MT" panose="020B0502020104020203" pitchFamily="34" charset="0"/>
            </a:endParaRPr>
          </a:p>
          <a:p>
            <a:pPr marL="0" indent="0">
              <a:buNone/>
            </a:pPr>
            <a:endParaRPr lang="en-IN" dirty="0">
              <a:latin typeface="Gill Sans MT" panose="020B0502020104020203" pitchFamily="34" charset="0"/>
            </a:endParaRPr>
          </a:p>
        </p:txBody>
      </p:sp>
      <p:grpSp>
        <p:nvGrpSpPr>
          <p:cNvPr id="7" name="Group 6">
            <a:extLst>
              <a:ext uri="{FF2B5EF4-FFF2-40B4-BE49-F238E27FC236}">
                <a16:creationId xmlns:a16="http://schemas.microsoft.com/office/drawing/2014/main" xmlns="" id="{D6F34E2C-8958-CF57-DC88-9E91C0ECC475}"/>
              </a:ext>
            </a:extLst>
          </p:cNvPr>
          <p:cNvGrpSpPr/>
          <p:nvPr/>
        </p:nvGrpSpPr>
        <p:grpSpPr>
          <a:xfrm>
            <a:off x="91440" y="1686342"/>
            <a:ext cx="11262360" cy="4790658"/>
            <a:chOff x="304800" y="1710179"/>
            <a:chExt cx="11262360" cy="4790658"/>
          </a:xfrm>
        </p:grpSpPr>
        <p:sp>
          <p:nvSpPr>
            <p:cNvPr id="8" name="Rectangle 7">
              <a:extLst>
                <a:ext uri="{FF2B5EF4-FFF2-40B4-BE49-F238E27FC236}">
                  <a16:creationId xmlns:a16="http://schemas.microsoft.com/office/drawing/2014/main" xmlns="" id="{B2A58B70-87CA-2C3D-2A78-E6CF7DB0A86D}"/>
                </a:ext>
              </a:extLst>
            </p:cNvPr>
            <p:cNvSpPr/>
            <p:nvPr/>
          </p:nvSpPr>
          <p:spPr>
            <a:xfrm>
              <a:off x="304800" y="1710179"/>
              <a:ext cx="11262360" cy="4790658"/>
            </a:xfrm>
            <a:prstGeom prst="rect">
              <a:avLst/>
            </a:prstGeom>
            <a:noFill/>
          </p:spPr>
        </p:sp>
        <p:sp>
          <p:nvSpPr>
            <p:cNvPr id="10" name="Freeform: Shape 9">
              <a:extLst>
                <a:ext uri="{FF2B5EF4-FFF2-40B4-BE49-F238E27FC236}">
                  <a16:creationId xmlns:a16="http://schemas.microsoft.com/office/drawing/2014/main" xmlns="" id="{2F54382F-E692-FF28-0FF7-B39CD4CCB0F3}"/>
                </a:ext>
              </a:extLst>
            </p:cNvPr>
            <p:cNvSpPr/>
            <p:nvPr/>
          </p:nvSpPr>
          <p:spPr>
            <a:xfrm>
              <a:off x="2020550" y="1710769"/>
              <a:ext cx="9394210" cy="1008786"/>
            </a:xfrm>
            <a:custGeom>
              <a:avLst/>
              <a:gdLst>
                <a:gd name="connsiteX0" fmla="*/ 0 w 7830859"/>
                <a:gd name="connsiteY0" fmla="*/ 100879 h 1008786"/>
                <a:gd name="connsiteX1" fmla="*/ 100879 w 7830859"/>
                <a:gd name="connsiteY1" fmla="*/ 0 h 1008786"/>
                <a:gd name="connsiteX2" fmla="*/ 7729980 w 7830859"/>
                <a:gd name="connsiteY2" fmla="*/ 0 h 1008786"/>
                <a:gd name="connsiteX3" fmla="*/ 7830859 w 7830859"/>
                <a:gd name="connsiteY3" fmla="*/ 100879 h 1008786"/>
                <a:gd name="connsiteX4" fmla="*/ 7830859 w 7830859"/>
                <a:gd name="connsiteY4" fmla="*/ 907907 h 1008786"/>
                <a:gd name="connsiteX5" fmla="*/ 7729980 w 7830859"/>
                <a:gd name="connsiteY5" fmla="*/ 1008786 h 1008786"/>
                <a:gd name="connsiteX6" fmla="*/ 100879 w 7830859"/>
                <a:gd name="connsiteY6" fmla="*/ 1008786 h 1008786"/>
                <a:gd name="connsiteX7" fmla="*/ 0 w 7830859"/>
                <a:gd name="connsiteY7" fmla="*/ 907907 h 1008786"/>
                <a:gd name="connsiteX8" fmla="*/ 0 w 7830859"/>
                <a:gd name="connsiteY8" fmla="*/ 100879 h 100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0859" h="1008786">
                  <a:moveTo>
                    <a:pt x="0" y="100879"/>
                  </a:moveTo>
                  <a:cubicBezTo>
                    <a:pt x="0" y="45165"/>
                    <a:pt x="45165" y="0"/>
                    <a:pt x="100879" y="0"/>
                  </a:cubicBezTo>
                  <a:lnTo>
                    <a:pt x="7729980" y="0"/>
                  </a:lnTo>
                  <a:cubicBezTo>
                    <a:pt x="7785694" y="0"/>
                    <a:pt x="7830859" y="45165"/>
                    <a:pt x="7830859" y="100879"/>
                  </a:cubicBezTo>
                  <a:lnTo>
                    <a:pt x="7830859" y="907907"/>
                  </a:lnTo>
                  <a:cubicBezTo>
                    <a:pt x="7830859" y="963621"/>
                    <a:pt x="7785694" y="1008786"/>
                    <a:pt x="7729980" y="1008786"/>
                  </a:cubicBezTo>
                  <a:lnTo>
                    <a:pt x="100879" y="1008786"/>
                  </a:lnTo>
                  <a:cubicBezTo>
                    <a:pt x="45165" y="1008786"/>
                    <a:pt x="0" y="963621"/>
                    <a:pt x="0" y="907907"/>
                  </a:cubicBezTo>
                  <a:lnTo>
                    <a:pt x="0" y="100879"/>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886" tIns="65106" rIns="82886" bIns="65106"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Gill Sans MT" panose="020B0502020104020203" pitchFamily="34" charset="0"/>
                </a:rPr>
                <a:t>Is the magnitude of change due to a 1% rise in discount rate the same as that due to a 1% fall in discount rate?</a:t>
              </a:r>
              <a:endParaRPr lang="en-IN" sz="2800" b="1" kern="1200" dirty="0">
                <a:latin typeface="Gill Sans MT" panose="020B0502020104020203" pitchFamily="34" charset="0"/>
              </a:endParaRPr>
            </a:p>
          </p:txBody>
        </p:sp>
        <p:sp>
          <p:nvSpPr>
            <p:cNvPr id="11" name="Rectangle: Rounded Corners 10">
              <a:extLst>
                <a:ext uri="{FF2B5EF4-FFF2-40B4-BE49-F238E27FC236}">
                  <a16:creationId xmlns:a16="http://schemas.microsoft.com/office/drawing/2014/main" xmlns="" id="{6B763E8D-DD91-B38C-5227-707F001E7D71}"/>
                </a:ext>
              </a:extLst>
            </p:cNvPr>
            <p:cNvSpPr/>
            <p:nvPr/>
          </p:nvSpPr>
          <p:spPr>
            <a:xfrm>
              <a:off x="2020550" y="2776979"/>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IN" sz="2400" b="1" dirty="0">
                  <a:latin typeface="Gill Sans MT" panose="020B0502020104020203" pitchFamily="34" charset="0"/>
                </a:rPr>
                <a:t>A</a:t>
              </a:r>
            </a:p>
          </p:txBody>
        </p:sp>
        <p:sp>
          <p:nvSpPr>
            <p:cNvPr id="12" name="Freeform: Shape 11">
              <a:extLst>
                <a:ext uri="{FF2B5EF4-FFF2-40B4-BE49-F238E27FC236}">
                  <a16:creationId xmlns:a16="http://schemas.microsoft.com/office/drawing/2014/main" xmlns="" id="{C3622E66-5475-A978-09CF-DFEDA34C6531}"/>
                </a:ext>
              </a:extLst>
            </p:cNvPr>
            <p:cNvSpPr/>
            <p:nvPr/>
          </p:nvSpPr>
          <p:spPr>
            <a:xfrm>
              <a:off x="2903266" y="2776979"/>
              <a:ext cx="8511494"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ill Sans MT" panose="020B0502020104020203" pitchFamily="34" charset="0"/>
                </a:rPr>
                <a:t>Yes</a:t>
              </a:r>
              <a:endParaRPr lang="en-IN" sz="2400" kern="1200" dirty="0">
                <a:latin typeface="Gill Sans MT" panose="020B0502020104020203" pitchFamily="34" charset="0"/>
              </a:endParaRPr>
            </a:p>
          </p:txBody>
        </p:sp>
        <p:sp>
          <p:nvSpPr>
            <p:cNvPr id="13" name="Rectangle: Rounded Corners 12">
              <a:extLst>
                <a:ext uri="{FF2B5EF4-FFF2-40B4-BE49-F238E27FC236}">
                  <a16:creationId xmlns:a16="http://schemas.microsoft.com/office/drawing/2014/main" xmlns="" id="{E4403C7E-C71C-191A-5A43-3B4C0F1488A2}"/>
                </a:ext>
              </a:extLst>
            </p:cNvPr>
            <p:cNvSpPr/>
            <p:nvPr/>
          </p:nvSpPr>
          <p:spPr>
            <a:xfrm>
              <a:off x="2020550" y="3412728"/>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IN" sz="2400" b="1" dirty="0">
                  <a:latin typeface="Gill Sans MT" panose="020B0502020104020203" pitchFamily="34" charset="0"/>
                </a:rPr>
                <a:t>B</a:t>
              </a:r>
            </a:p>
          </p:txBody>
        </p:sp>
        <p:sp>
          <p:nvSpPr>
            <p:cNvPr id="14" name="Freeform: Shape 13">
              <a:extLst>
                <a:ext uri="{FF2B5EF4-FFF2-40B4-BE49-F238E27FC236}">
                  <a16:creationId xmlns:a16="http://schemas.microsoft.com/office/drawing/2014/main" xmlns="" id="{BC722E42-7CD3-32CC-BDC5-B0F990180AA4}"/>
                </a:ext>
              </a:extLst>
            </p:cNvPr>
            <p:cNvSpPr/>
            <p:nvPr/>
          </p:nvSpPr>
          <p:spPr>
            <a:xfrm>
              <a:off x="2903266" y="3412728"/>
              <a:ext cx="8473394"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lvl="0" indent="0" algn="l" defTabSz="1066800">
                <a:lnSpc>
                  <a:spcPct val="90000"/>
                </a:lnSpc>
                <a:spcBef>
                  <a:spcPct val="0"/>
                </a:spcBef>
                <a:spcAft>
                  <a:spcPct val="35000"/>
                </a:spcAft>
                <a:buNone/>
              </a:pPr>
              <a:r>
                <a:rPr lang="en-US" sz="2400" dirty="0">
                  <a:latin typeface="Gill Sans MT" panose="020B0502020104020203" pitchFamily="34" charset="0"/>
                </a:rPr>
                <a:t>No</a:t>
              </a:r>
              <a:endParaRPr lang="en-IN" sz="2400" kern="1200" dirty="0">
                <a:latin typeface="Gill Sans MT" panose="020B0502020104020203" pitchFamily="34" charset="0"/>
              </a:endParaRPr>
            </a:p>
          </p:txBody>
        </p:sp>
        <p:sp>
          <p:nvSpPr>
            <p:cNvPr id="15" name="Rectangle: Rounded Corners 14">
              <a:extLst>
                <a:ext uri="{FF2B5EF4-FFF2-40B4-BE49-F238E27FC236}">
                  <a16:creationId xmlns:a16="http://schemas.microsoft.com/office/drawing/2014/main" xmlns="" id="{B6309036-84A9-FA95-E240-FF984BD7688F}"/>
                </a:ext>
              </a:extLst>
            </p:cNvPr>
            <p:cNvSpPr/>
            <p:nvPr/>
          </p:nvSpPr>
          <p:spPr>
            <a:xfrm>
              <a:off x="2020550" y="4022328"/>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IN" sz="2400" b="1" dirty="0">
                  <a:latin typeface="Gill Sans MT" panose="020B0502020104020203" pitchFamily="34" charset="0"/>
                </a:rPr>
                <a:t>C</a:t>
              </a:r>
            </a:p>
          </p:txBody>
        </p:sp>
        <p:sp>
          <p:nvSpPr>
            <p:cNvPr id="16" name="Freeform: Shape 15">
              <a:extLst>
                <a:ext uri="{FF2B5EF4-FFF2-40B4-BE49-F238E27FC236}">
                  <a16:creationId xmlns:a16="http://schemas.microsoft.com/office/drawing/2014/main" xmlns="" id="{2E839FBB-A393-F941-76A6-819AFE866E98}"/>
                </a:ext>
              </a:extLst>
            </p:cNvPr>
            <p:cNvSpPr/>
            <p:nvPr/>
          </p:nvSpPr>
          <p:spPr>
            <a:xfrm>
              <a:off x="2903266" y="4022328"/>
              <a:ext cx="8473394"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lvl="0" indent="0" algn="l" defTabSz="1066800">
                <a:lnSpc>
                  <a:spcPct val="90000"/>
                </a:lnSpc>
                <a:spcBef>
                  <a:spcPct val="0"/>
                </a:spcBef>
                <a:spcAft>
                  <a:spcPct val="35000"/>
                </a:spcAft>
                <a:buNone/>
              </a:pPr>
              <a:r>
                <a:rPr lang="en-US" sz="2400" dirty="0">
                  <a:latin typeface="Gill Sans MT" panose="020B0502020104020203" pitchFamily="34" charset="0"/>
                </a:rPr>
                <a:t>Some times yes, other times no</a:t>
              </a:r>
              <a:endParaRPr lang="en-IN" sz="2400" kern="1200" dirty="0">
                <a:latin typeface="Gill Sans MT" panose="020B0502020104020203" pitchFamily="34" charset="0"/>
              </a:endParaRPr>
            </a:p>
          </p:txBody>
        </p:sp>
      </p:grpSp>
    </p:spTree>
    <p:extLst>
      <p:ext uri="{BB962C8B-B14F-4D97-AF65-F5344CB8AC3E}">
        <p14:creationId xmlns:p14="http://schemas.microsoft.com/office/powerpoint/2010/main" val="729509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6" y="1295400"/>
            <a:ext cx="10077953" cy="5108599"/>
          </a:xfrm>
        </p:spPr>
        <p:txBody>
          <a:bodyPr/>
          <a:lstStyle/>
          <a:p>
            <a:pPr marL="0" indent="0">
              <a:buNone/>
            </a:pPr>
            <a:r>
              <a:rPr lang="en-IN" sz="2800" dirty="0">
                <a:latin typeface="Gill Sans MT" panose="020B0502020104020203" pitchFamily="34" charset="0"/>
              </a:rPr>
              <a:t>Salary Growth Rate*</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lgn="r">
              <a:buNone/>
            </a:pPr>
            <a:endParaRPr lang="en-IN" sz="2000" i="1" dirty="0">
              <a:solidFill>
                <a:srgbClr val="C00000"/>
              </a:solidFill>
              <a:latin typeface="Gill Sans MT" panose="020B0502020104020203" pitchFamily="34" charset="0"/>
            </a:endParaRPr>
          </a:p>
          <a:p>
            <a:pPr marL="0" indent="0">
              <a:buNone/>
            </a:pPr>
            <a:endParaRPr lang="en-IN" sz="2000" i="1" dirty="0">
              <a:solidFill>
                <a:srgbClr val="C00000"/>
              </a:solidFill>
              <a:latin typeface="Gill Sans MT" panose="020B0502020104020203" pitchFamily="34" charset="0"/>
            </a:endParaRPr>
          </a:p>
          <a:p>
            <a:pPr marL="0" indent="0">
              <a:buNone/>
            </a:pPr>
            <a:r>
              <a:rPr lang="en-IN" sz="2000" i="1" dirty="0">
                <a:solidFill>
                  <a:srgbClr val="C00000"/>
                </a:solidFill>
                <a:latin typeface="Gill Sans MT" panose="020B0502020104020203" pitchFamily="34" charset="0"/>
              </a:rPr>
              <a:t>* Except when all employees’ accrued benefit already exceeds the benefit ceiling on the valuation date</a:t>
            </a:r>
            <a:endParaRPr lang="en-IN" i="1" dirty="0">
              <a:solidFill>
                <a:srgbClr val="C00000"/>
              </a:solidFill>
              <a:latin typeface="Gill Sans MT" panose="020B0502020104020203" pitchFamily="34" charset="0"/>
            </a:endParaRPr>
          </a:p>
        </p:txBody>
      </p:sp>
      <p:graphicFrame>
        <p:nvGraphicFramePr>
          <p:cNvPr id="4" name="Diagram 3">
            <a:extLst>
              <a:ext uri="{FF2B5EF4-FFF2-40B4-BE49-F238E27FC236}">
                <a16:creationId xmlns:a16="http://schemas.microsoft.com/office/drawing/2014/main" xmlns="" id="{0D4EED45-8723-A8E7-67EB-34DD9486B0CF}"/>
              </a:ext>
            </a:extLst>
          </p:cNvPr>
          <p:cNvGraphicFramePr/>
          <p:nvPr>
            <p:extLst>
              <p:ext uri="{D42A27DB-BD31-4B8C-83A1-F6EECF244321}">
                <p14:modId xmlns:p14="http://schemas.microsoft.com/office/powerpoint/2010/main" val="1823482604"/>
              </p:ext>
            </p:extLst>
          </p:nvPr>
        </p:nvGraphicFramePr>
        <p:xfrm>
          <a:off x="1971926" y="1906571"/>
          <a:ext cx="4800600" cy="36147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Arrow: Down 8">
            <a:extLst>
              <a:ext uri="{FF2B5EF4-FFF2-40B4-BE49-F238E27FC236}">
                <a16:creationId xmlns:a16="http://schemas.microsoft.com/office/drawing/2014/main" xmlns="" id="{D670B826-F108-8831-0A4F-2370562E0897}"/>
              </a:ext>
            </a:extLst>
          </p:cNvPr>
          <p:cNvSpPr/>
          <p:nvPr/>
        </p:nvSpPr>
        <p:spPr>
          <a:xfrm>
            <a:off x="5273802" y="1905000"/>
            <a:ext cx="1584198" cy="1735081"/>
          </a:xfrm>
          <a:prstGeom prst="down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33875"/>
              <a:alphaOff val="0"/>
            </a:schemeClr>
          </a:effectRef>
          <a:fontRef idx="minor">
            <a:schemeClr val="lt1"/>
          </a:fontRef>
        </p:style>
      </p:sp>
      <p:sp>
        <p:nvSpPr>
          <p:cNvPr id="10" name="Arrow: Up 9">
            <a:extLst>
              <a:ext uri="{FF2B5EF4-FFF2-40B4-BE49-F238E27FC236}">
                <a16:creationId xmlns:a16="http://schemas.microsoft.com/office/drawing/2014/main" xmlns="" id="{2B2D46FC-3A05-A95B-AC71-8F73E30E6D84}"/>
              </a:ext>
            </a:extLst>
          </p:cNvPr>
          <p:cNvSpPr/>
          <p:nvPr/>
        </p:nvSpPr>
        <p:spPr>
          <a:xfrm flipV="1">
            <a:off x="5273802" y="3754820"/>
            <a:ext cx="1584198" cy="1735081"/>
          </a:xfrm>
          <a:prstGeom prst="up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Tree>
    <p:extLst>
      <p:ext uri="{BB962C8B-B14F-4D97-AF65-F5344CB8AC3E}">
        <p14:creationId xmlns:p14="http://schemas.microsoft.com/office/powerpoint/2010/main" val="25106146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p:graphicFrame>
        <p:nvGraphicFramePr>
          <p:cNvPr id="9" name="Diagram 8">
            <a:extLst>
              <a:ext uri="{FF2B5EF4-FFF2-40B4-BE49-F238E27FC236}">
                <a16:creationId xmlns:a16="http://schemas.microsoft.com/office/drawing/2014/main" xmlns="" id="{1285CD81-72AE-57C4-A93E-CFABE78352BB}"/>
              </a:ext>
            </a:extLst>
          </p:cNvPr>
          <p:cNvGraphicFramePr/>
          <p:nvPr>
            <p:extLst>
              <p:ext uri="{D42A27DB-BD31-4B8C-83A1-F6EECF244321}">
                <p14:modId xmlns:p14="http://schemas.microsoft.com/office/powerpoint/2010/main" val="538192635"/>
              </p:ext>
            </p:extLst>
          </p:nvPr>
        </p:nvGraphicFramePr>
        <p:xfrm>
          <a:off x="177800" y="1744133"/>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357606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Scroll: Vertical 5">
            <a:extLst>
              <a:ext uri="{FF2B5EF4-FFF2-40B4-BE49-F238E27FC236}">
                <a16:creationId xmlns:a16="http://schemas.microsoft.com/office/drawing/2014/main" xmlns="" id="{408FE1A5-BD86-2164-1006-66DAFD8A212F}"/>
              </a:ext>
            </a:extLst>
          </p:cNvPr>
          <p:cNvSpPr/>
          <p:nvPr/>
        </p:nvSpPr>
        <p:spPr bwMode="auto">
          <a:xfrm>
            <a:off x="2590800" y="1219200"/>
            <a:ext cx="8382000" cy="4191000"/>
          </a:xfrm>
          <a:prstGeom prst="verticalScroll">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2800" b="1" i="1" u="sng" strike="noStrike" cap="none" normalizeH="0" baseline="0" dirty="0">
                <a:ln>
                  <a:noFill/>
                </a:ln>
                <a:solidFill>
                  <a:schemeClr val="bg1"/>
                </a:solidFill>
                <a:effectLst/>
                <a:latin typeface="Gill Sans MT" panose="020B0502020104020203" pitchFamily="34" charset="0"/>
              </a:rPr>
              <a:t>Disclaimer</a:t>
            </a:r>
            <a:endParaRPr kumimoji="0" lang="en-IN" sz="2400" b="1" i="1" u="sng" strike="noStrike" cap="none" normalizeH="0" baseline="0" dirty="0">
              <a:ln>
                <a:noFill/>
              </a:ln>
              <a:solidFill>
                <a:schemeClr val="bg1"/>
              </a:solidFill>
              <a:effectLst/>
              <a:latin typeface="Gill Sans MT" panose="020B0502020104020203"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IN" sz="1200" b="1" dirty="0">
              <a:solidFill>
                <a:schemeClr val="bg1"/>
              </a:solidFill>
              <a:latin typeface="Gill Sans MT" panose="020B0502020104020203"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IN" sz="2400" b="1" dirty="0">
                <a:solidFill>
                  <a:schemeClr val="bg1"/>
                </a:solidFill>
                <a:latin typeface="Gill Sans MT" panose="020B0502020104020203" pitchFamily="34" charset="0"/>
              </a:rPr>
              <a:t>The view presented here are those of the speaker(s) and do not necessarily represent those of their employer(s).</a:t>
            </a:r>
          </a:p>
          <a:p>
            <a:pPr marL="0" marR="0" indent="0" algn="l" defTabSz="914400" rtl="0" eaLnBrk="0" fontAlgn="base" latinLnBrk="0" hangingPunct="0">
              <a:lnSpc>
                <a:spcPct val="100000"/>
              </a:lnSpc>
              <a:spcBef>
                <a:spcPct val="0"/>
              </a:spcBef>
              <a:spcAft>
                <a:spcPct val="0"/>
              </a:spcAft>
              <a:buClrTx/>
              <a:buSzTx/>
              <a:buFontTx/>
              <a:buNone/>
              <a:tabLst/>
            </a:pPr>
            <a:r>
              <a:rPr kumimoji="0" lang="en-IN" sz="2400" b="1" i="0" u="none" strike="noStrike" cap="none" normalizeH="0" baseline="0" dirty="0">
                <a:ln>
                  <a:noFill/>
                </a:ln>
                <a:solidFill>
                  <a:schemeClr val="bg1"/>
                </a:solidFill>
                <a:effectLst/>
                <a:latin typeface="Gill Sans MT" panose="020B0502020104020203" pitchFamily="34" charset="0"/>
              </a:rPr>
              <a:t>The information presented here is for educational purposes only and is not inte</a:t>
            </a:r>
            <a:r>
              <a:rPr lang="en-IN" sz="2400" b="1" dirty="0">
                <a:solidFill>
                  <a:schemeClr val="bg1"/>
                </a:solidFill>
                <a:latin typeface="Gill Sans MT" panose="020B0502020104020203" pitchFamily="34" charset="0"/>
              </a:rPr>
              <a:t>nded to be financial advice or establish any client-advisor relationship.</a:t>
            </a:r>
            <a:endParaRPr kumimoji="0" lang="en-IN" sz="2400" b="1" i="0" u="none" strike="noStrike" cap="none" normalizeH="0" baseline="0" dirty="0">
              <a:ln>
                <a:noFill/>
              </a:ln>
              <a:solidFill>
                <a:schemeClr val="bg1"/>
              </a:solidFill>
              <a:effectLst/>
              <a:latin typeface="Gill Sans MT" panose="020B0502020104020203" pitchFamily="34" charset="0"/>
            </a:endParaRPr>
          </a:p>
        </p:txBody>
      </p:sp>
    </p:spTree>
    <p:extLst>
      <p:ext uri="{BB962C8B-B14F-4D97-AF65-F5344CB8AC3E}">
        <p14:creationId xmlns:p14="http://schemas.microsoft.com/office/powerpoint/2010/main" val="3258043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Poll Question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Content Placeholder 5">
            <a:extLst>
              <a:ext uri="{FF2B5EF4-FFF2-40B4-BE49-F238E27FC236}">
                <a16:creationId xmlns:a16="http://schemas.microsoft.com/office/drawing/2014/main" xmlns="" id="{E2C27C65-9F40-A0FF-981E-7A2DA6DAF00A}"/>
              </a:ext>
            </a:extLst>
          </p:cNvPr>
          <p:cNvSpPr>
            <a:spLocks noGrp="1"/>
          </p:cNvSpPr>
          <p:nvPr>
            <p:ph idx="1"/>
          </p:nvPr>
        </p:nvSpPr>
        <p:spPr>
          <a:xfrm>
            <a:off x="1752600" y="1045017"/>
            <a:ext cx="10043160" cy="5084762"/>
          </a:xfrm>
        </p:spPr>
        <p:txBody>
          <a:bodyPr/>
          <a:lstStyle/>
          <a:p>
            <a:pPr marL="0" indent="0">
              <a:buNone/>
            </a:pPr>
            <a:r>
              <a:rPr lang="en-IN" sz="2800" dirty="0">
                <a:latin typeface="Gill Sans MT" panose="020B0502020104020203" pitchFamily="34" charset="0"/>
              </a:rPr>
              <a:t>Poll question 4</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sz="2400" dirty="0">
              <a:latin typeface="Gill Sans MT" panose="020B0502020104020203" pitchFamily="34" charset="0"/>
            </a:endParaRPr>
          </a:p>
          <a:p>
            <a:pPr marL="0" indent="0">
              <a:buNone/>
            </a:pPr>
            <a:endParaRPr lang="en-IN" dirty="0">
              <a:latin typeface="Gill Sans MT" panose="020B0502020104020203" pitchFamily="34" charset="0"/>
            </a:endParaRPr>
          </a:p>
        </p:txBody>
      </p:sp>
      <p:grpSp>
        <p:nvGrpSpPr>
          <p:cNvPr id="7" name="Group 6">
            <a:extLst>
              <a:ext uri="{FF2B5EF4-FFF2-40B4-BE49-F238E27FC236}">
                <a16:creationId xmlns:a16="http://schemas.microsoft.com/office/drawing/2014/main" xmlns="" id="{D6F34E2C-8958-CF57-DC88-9E91C0ECC475}"/>
              </a:ext>
            </a:extLst>
          </p:cNvPr>
          <p:cNvGrpSpPr/>
          <p:nvPr/>
        </p:nvGrpSpPr>
        <p:grpSpPr>
          <a:xfrm>
            <a:off x="91440" y="1686342"/>
            <a:ext cx="11262360" cy="4790658"/>
            <a:chOff x="304800" y="1710179"/>
            <a:chExt cx="11262360" cy="4790658"/>
          </a:xfrm>
        </p:grpSpPr>
        <p:sp>
          <p:nvSpPr>
            <p:cNvPr id="8" name="Rectangle 7">
              <a:extLst>
                <a:ext uri="{FF2B5EF4-FFF2-40B4-BE49-F238E27FC236}">
                  <a16:creationId xmlns:a16="http://schemas.microsoft.com/office/drawing/2014/main" xmlns="" id="{B2A58B70-87CA-2C3D-2A78-E6CF7DB0A86D}"/>
                </a:ext>
              </a:extLst>
            </p:cNvPr>
            <p:cNvSpPr/>
            <p:nvPr/>
          </p:nvSpPr>
          <p:spPr>
            <a:xfrm>
              <a:off x="304800" y="1710179"/>
              <a:ext cx="11262360" cy="4790658"/>
            </a:xfrm>
            <a:prstGeom prst="rect">
              <a:avLst/>
            </a:prstGeom>
            <a:noFill/>
          </p:spPr>
        </p:sp>
        <p:sp>
          <p:nvSpPr>
            <p:cNvPr id="10" name="Freeform: Shape 9">
              <a:extLst>
                <a:ext uri="{FF2B5EF4-FFF2-40B4-BE49-F238E27FC236}">
                  <a16:creationId xmlns:a16="http://schemas.microsoft.com/office/drawing/2014/main" xmlns="" id="{2F54382F-E692-FF28-0FF7-B39CD4CCB0F3}"/>
                </a:ext>
              </a:extLst>
            </p:cNvPr>
            <p:cNvSpPr/>
            <p:nvPr/>
          </p:nvSpPr>
          <p:spPr>
            <a:xfrm>
              <a:off x="2020550" y="1710769"/>
              <a:ext cx="9394210" cy="1008786"/>
            </a:xfrm>
            <a:custGeom>
              <a:avLst/>
              <a:gdLst>
                <a:gd name="connsiteX0" fmla="*/ 0 w 7830859"/>
                <a:gd name="connsiteY0" fmla="*/ 100879 h 1008786"/>
                <a:gd name="connsiteX1" fmla="*/ 100879 w 7830859"/>
                <a:gd name="connsiteY1" fmla="*/ 0 h 1008786"/>
                <a:gd name="connsiteX2" fmla="*/ 7729980 w 7830859"/>
                <a:gd name="connsiteY2" fmla="*/ 0 h 1008786"/>
                <a:gd name="connsiteX3" fmla="*/ 7830859 w 7830859"/>
                <a:gd name="connsiteY3" fmla="*/ 100879 h 1008786"/>
                <a:gd name="connsiteX4" fmla="*/ 7830859 w 7830859"/>
                <a:gd name="connsiteY4" fmla="*/ 907907 h 1008786"/>
                <a:gd name="connsiteX5" fmla="*/ 7729980 w 7830859"/>
                <a:gd name="connsiteY5" fmla="*/ 1008786 h 1008786"/>
                <a:gd name="connsiteX6" fmla="*/ 100879 w 7830859"/>
                <a:gd name="connsiteY6" fmla="*/ 1008786 h 1008786"/>
                <a:gd name="connsiteX7" fmla="*/ 0 w 7830859"/>
                <a:gd name="connsiteY7" fmla="*/ 907907 h 1008786"/>
                <a:gd name="connsiteX8" fmla="*/ 0 w 7830859"/>
                <a:gd name="connsiteY8" fmla="*/ 100879 h 100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0859" h="1008786">
                  <a:moveTo>
                    <a:pt x="0" y="100879"/>
                  </a:moveTo>
                  <a:cubicBezTo>
                    <a:pt x="0" y="45165"/>
                    <a:pt x="45165" y="0"/>
                    <a:pt x="100879" y="0"/>
                  </a:cubicBezTo>
                  <a:lnTo>
                    <a:pt x="7729980" y="0"/>
                  </a:lnTo>
                  <a:cubicBezTo>
                    <a:pt x="7785694" y="0"/>
                    <a:pt x="7830859" y="45165"/>
                    <a:pt x="7830859" y="100879"/>
                  </a:cubicBezTo>
                  <a:lnTo>
                    <a:pt x="7830859" y="907907"/>
                  </a:lnTo>
                  <a:cubicBezTo>
                    <a:pt x="7830859" y="963621"/>
                    <a:pt x="7785694" y="1008786"/>
                    <a:pt x="7729980" y="1008786"/>
                  </a:cubicBezTo>
                  <a:lnTo>
                    <a:pt x="100879" y="1008786"/>
                  </a:lnTo>
                  <a:cubicBezTo>
                    <a:pt x="45165" y="1008786"/>
                    <a:pt x="0" y="963621"/>
                    <a:pt x="0" y="907907"/>
                  </a:cubicBezTo>
                  <a:lnTo>
                    <a:pt x="0" y="100879"/>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886" tIns="65106" rIns="82886" bIns="65106"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Gill Sans MT" panose="020B0502020104020203" pitchFamily="34" charset="0"/>
                </a:rPr>
                <a:t>Is the magnitude of change due to a 1% rise in attrition rate the same as that due to a 1% fall in attrition rate?</a:t>
              </a:r>
              <a:endParaRPr lang="en-IN" sz="2800" b="1" kern="1200" dirty="0">
                <a:latin typeface="Gill Sans MT" panose="020B0502020104020203" pitchFamily="34" charset="0"/>
              </a:endParaRPr>
            </a:p>
          </p:txBody>
        </p:sp>
        <p:sp>
          <p:nvSpPr>
            <p:cNvPr id="11" name="Rectangle: Rounded Corners 10">
              <a:extLst>
                <a:ext uri="{FF2B5EF4-FFF2-40B4-BE49-F238E27FC236}">
                  <a16:creationId xmlns:a16="http://schemas.microsoft.com/office/drawing/2014/main" xmlns="" id="{6B763E8D-DD91-B38C-5227-707F001E7D71}"/>
                </a:ext>
              </a:extLst>
            </p:cNvPr>
            <p:cNvSpPr/>
            <p:nvPr/>
          </p:nvSpPr>
          <p:spPr>
            <a:xfrm>
              <a:off x="2020550" y="2776979"/>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IN" sz="2400" b="1" dirty="0">
                  <a:latin typeface="Gill Sans MT" panose="020B0502020104020203" pitchFamily="34" charset="0"/>
                </a:rPr>
                <a:t>A</a:t>
              </a:r>
            </a:p>
          </p:txBody>
        </p:sp>
        <p:sp>
          <p:nvSpPr>
            <p:cNvPr id="12" name="Freeform: Shape 11">
              <a:extLst>
                <a:ext uri="{FF2B5EF4-FFF2-40B4-BE49-F238E27FC236}">
                  <a16:creationId xmlns:a16="http://schemas.microsoft.com/office/drawing/2014/main" xmlns="" id="{C3622E66-5475-A978-09CF-DFEDA34C6531}"/>
                </a:ext>
              </a:extLst>
            </p:cNvPr>
            <p:cNvSpPr/>
            <p:nvPr/>
          </p:nvSpPr>
          <p:spPr>
            <a:xfrm>
              <a:off x="2903266" y="2776979"/>
              <a:ext cx="8511494"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ill Sans MT" panose="020B0502020104020203" pitchFamily="34" charset="0"/>
                </a:rPr>
                <a:t>Yes</a:t>
              </a:r>
              <a:endParaRPr lang="en-IN" sz="2400" kern="1200" dirty="0">
                <a:latin typeface="Gill Sans MT" panose="020B0502020104020203" pitchFamily="34" charset="0"/>
              </a:endParaRPr>
            </a:p>
          </p:txBody>
        </p:sp>
        <p:sp>
          <p:nvSpPr>
            <p:cNvPr id="13" name="Rectangle: Rounded Corners 12">
              <a:extLst>
                <a:ext uri="{FF2B5EF4-FFF2-40B4-BE49-F238E27FC236}">
                  <a16:creationId xmlns:a16="http://schemas.microsoft.com/office/drawing/2014/main" xmlns="" id="{E4403C7E-C71C-191A-5A43-3B4C0F1488A2}"/>
                </a:ext>
              </a:extLst>
            </p:cNvPr>
            <p:cNvSpPr/>
            <p:nvPr/>
          </p:nvSpPr>
          <p:spPr>
            <a:xfrm>
              <a:off x="2020550" y="3412728"/>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IN" sz="2400" b="1" dirty="0">
                  <a:latin typeface="Gill Sans MT" panose="020B0502020104020203" pitchFamily="34" charset="0"/>
                </a:rPr>
                <a:t>B</a:t>
              </a:r>
            </a:p>
          </p:txBody>
        </p:sp>
        <p:sp>
          <p:nvSpPr>
            <p:cNvPr id="14" name="Freeform: Shape 13">
              <a:extLst>
                <a:ext uri="{FF2B5EF4-FFF2-40B4-BE49-F238E27FC236}">
                  <a16:creationId xmlns:a16="http://schemas.microsoft.com/office/drawing/2014/main" xmlns="" id="{BC722E42-7CD3-32CC-BDC5-B0F990180AA4}"/>
                </a:ext>
              </a:extLst>
            </p:cNvPr>
            <p:cNvSpPr/>
            <p:nvPr/>
          </p:nvSpPr>
          <p:spPr>
            <a:xfrm>
              <a:off x="2903266" y="3412728"/>
              <a:ext cx="8473394"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lvl="0" indent="0" algn="l" defTabSz="1066800">
                <a:lnSpc>
                  <a:spcPct val="90000"/>
                </a:lnSpc>
                <a:spcBef>
                  <a:spcPct val="0"/>
                </a:spcBef>
                <a:spcAft>
                  <a:spcPct val="35000"/>
                </a:spcAft>
                <a:buNone/>
              </a:pPr>
              <a:r>
                <a:rPr lang="en-US" sz="2400" dirty="0">
                  <a:latin typeface="Gill Sans MT" panose="020B0502020104020203" pitchFamily="34" charset="0"/>
                </a:rPr>
                <a:t>No</a:t>
              </a:r>
              <a:endParaRPr lang="en-IN" sz="2400" kern="1200" dirty="0">
                <a:latin typeface="Gill Sans MT" panose="020B0502020104020203" pitchFamily="34" charset="0"/>
              </a:endParaRPr>
            </a:p>
          </p:txBody>
        </p:sp>
        <p:sp>
          <p:nvSpPr>
            <p:cNvPr id="15" name="Rectangle: Rounded Corners 14">
              <a:extLst>
                <a:ext uri="{FF2B5EF4-FFF2-40B4-BE49-F238E27FC236}">
                  <a16:creationId xmlns:a16="http://schemas.microsoft.com/office/drawing/2014/main" xmlns="" id="{B6309036-84A9-FA95-E240-FF984BD7688F}"/>
                </a:ext>
              </a:extLst>
            </p:cNvPr>
            <p:cNvSpPr/>
            <p:nvPr/>
          </p:nvSpPr>
          <p:spPr>
            <a:xfrm>
              <a:off x="2020550" y="4022328"/>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IN" sz="2400" b="1" dirty="0">
                  <a:latin typeface="Gill Sans MT" panose="020B0502020104020203" pitchFamily="34" charset="0"/>
                </a:rPr>
                <a:t>C</a:t>
              </a:r>
            </a:p>
          </p:txBody>
        </p:sp>
        <p:sp>
          <p:nvSpPr>
            <p:cNvPr id="16" name="Freeform: Shape 15">
              <a:extLst>
                <a:ext uri="{FF2B5EF4-FFF2-40B4-BE49-F238E27FC236}">
                  <a16:creationId xmlns:a16="http://schemas.microsoft.com/office/drawing/2014/main" xmlns="" id="{2E839FBB-A393-F941-76A6-819AFE866E98}"/>
                </a:ext>
              </a:extLst>
            </p:cNvPr>
            <p:cNvSpPr/>
            <p:nvPr/>
          </p:nvSpPr>
          <p:spPr>
            <a:xfrm>
              <a:off x="2903266" y="4022328"/>
              <a:ext cx="8473394"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lvl="0" indent="0" algn="l" defTabSz="1066800">
                <a:lnSpc>
                  <a:spcPct val="90000"/>
                </a:lnSpc>
                <a:spcBef>
                  <a:spcPct val="0"/>
                </a:spcBef>
                <a:spcAft>
                  <a:spcPct val="35000"/>
                </a:spcAft>
                <a:buNone/>
              </a:pPr>
              <a:r>
                <a:rPr lang="en-US" sz="2400" dirty="0">
                  <a:latin typeface="Gill Sans MT" panose="020B0502020104020203" pitchFamily="34" charset="0"/>
                </a:rPr>
                <a:t>Some times yes, other times no</a:t>
              </a:r>
              <a:endParaRPr lang="en-IN" sz="2400" kern="1200" dirty="0">
                <a:latin typeface="Gill Sans MT" panose="020B0502020104020203" pitchFamily="34" charset="0"/>
              </a:endParaRPr>
            </a:p>
          </p:txBody>
        </p:sp>
      </p:grpSp>
    </p:spTree>
    <p:extLst>
      <p:ext uri="{BB962C8B-B14F-4D97-AF65-F5344CB8AC3E}">
        <p14:creationId xmlns:p14="http://schemas.microsoft.com/office/powerpoint/2010/main" val="11151117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Vested; &lt; Ceiling; S1)</a:t>
            </a:r>
            <a:endParaRPr lang="en-IN" sz="2800" i="1" dirty="0">
              <a:latin typeface="Gill Sans MT" panose="020B0502020104020203" pitchFamily="34" charset="0"/>
            </a:endParaRPr>
          </a:p>
          <a:p>
            <a:pPr marL="0" indent="0">
              <a:buNone/>
            </a:pPr>
            <a:r>
              <a:rPr lang="en-IN" sz="2200" u="sng" dirty="0">
                <a:latin typeface="Gill Sans MT" panose="020B0502020104020203" pitchFamily="34" charset="0"/>
              </a:rPr>
              <a:t>Base scenario:</a:t>
            </a: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10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a:t>
            </a:r>
            <a:r>
              <a:rPr lang="en-IN" sz="2200" dirty="0">
                <a:latin typeface="Gill Sans MT" panose="020B0502020104020203" pitchFamily="34" charset="0"/>
              </a:rPr>
              <a:t>7%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151,415</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129,917</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111,471</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a:t>
                          </a:r>
                          <a:r>
                            <a:rPr lang="en-IN" sz="1600" b="0" i="0" u="none" strike="noStrike" baseline="0" dirty="0">
                              <a:solidFill>
                                <a:srgbClr val="000000"/>
                              </a:solidFill>
                              <a:latin typeface="Gill Sans MT" panose="020B0502020104020203" pitchFamily="34" charset="0"/>
                            </a:rPr>
                            <a:t>95,644</a:t>
                          </a:r>
                          <a:endParaRPr lang="en-IN" sz="1600" dirty="0">
                            <a:latin typeface="Gill Sans MT" panose="020B0502020104020203" pitchFamily="34" charset="0"/>
                          </a:endParaRP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547,098</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endParaRPr lang="en-US"/>
                        </a:p>
                      </a:txBody>
                      <a:tcPr>
                        <a:blipFill>
                          <a:blip r:embed="rId6"/>
                          <a:stretch>
                            <a:fillRect l="-14501" t="-71591" r="-322" b="-480682"/>
                          </a:stretch>
                        </a:blipFill>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endParaRPr lang="en-US"/>
                        </a:p>
                      </a:txBody>
                      <a:tcPr>
                        <a:blipFill>
                          <a:blip r:embed="rId6"/>
                          <a:stretch>
                            <a:fillRect l="-14501" t="-169663" r="-322" b="-375281"/>
                          </a:stretch>
                        </a:blipFill>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69663" r="-322" b="-275281"/>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73864" r="-322" b="-178409"/>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68539"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38092942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Vested; &lt; Ceiling; S1)</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151,415</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161,509</a:t>
                          </a:r>
                        </a:p>
                      </a:txBody>
                      <a:tcPr/>
                    </a:tc>
                    <a:tc>
                      <a:txBody>
                        <a:bodyPr/>
                        <a:lstStyle/>
                        <a:p>
                          <a:r>
                            <a:rPr lang="en-IN" sz="1600" dirty="0">
                              <a:latin typeface="Gill Sans MT" panose="020B0502020104020203" pitchFamily="34" charset="0"/>
                            </a:rPr>
                            <a:t>10,094</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129,917</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36,948</a:t>
                          </a:r>
                        </a:p>
                      </a:txBody>
                      <a:tcPr/>
                    </a:tc>
                    <a:tc>
                      <a:txBody>
                        <a:bodyPr/>
                        <a:lstStyle/>
                        <a:p>
                          <a:r>
                            <a:rPr lang="en-IN" sz="1600" dirty="0">
                              <a:latin typeface="Gill Sans MT" panose="020B0502020104020203" pitchFamily="34" charset="0"/>
                            </a:rPr>
                            <a:t>7,031</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111,471</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116,121</a:t>
                          </a:r>
                        </a:p>
                      </a:txBody>
                      <a:tcPr/>
                    </a:tc>
                    <a:tc>
                      <a:txBody>
                        <a:bodyPr/>
                        <a:lstStyle/>
                        <a:p>
                          <a:r>
                            <a:rPr lang="en-IN" sz="1600" dirty="0">
                              <a:latin typeface="Gill Sans MT" panose="020B0502020104020203" pitchFamily="34" charset="0"/>
                            </a:rPr>
                            <a:t>4,650</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b="0" i="0" u="none" strike="noStrike" baseline="0" dirty="0">
                              <a:solidFill>
                                <a:srgbClr val="000000"/>
                              </a:solidFill>
                              <a:latin typeface="Gill Sans MT" panose="020B0502020104020203" pitchFamily="34" charset="0"/>
                            </a:rPr>
                            <a:t>95,644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98,462</a:t>
                          </a:r>
                        </a:p>
                      </a:txBody>
                      <a:tcPr/>
                    </a:tc>
                    <a:tc>
                      <a:txBody>
                        <a:bodyPr/>
                        <a:lstStyle/>
                        <a:p>
                          <a:r>
                            <a:rPr lang="en-IN" sz="1600" dirty="0">
                              <a:latin typeface="Gill Sans MT" panose="020B0502020104020203" pitchFamily="34" charset="0"/>
                            </a:rPr>
                            <a:t>2,818</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521,803</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(25,295)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1,034,844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151,415</a:t>
                          </a:r>
                        </a:p>
                      </a:txBody>
                      <a:tcPr/>
                    </a:tc>
                    <a:tc>
                      <a:txBody>
                        <a:bodyPr/>
                        <a:lstStyle/>
                        <a:p>
                          <a:endParaRPr lang="en-US"/>
                        </a:p>
                      </a:txBody>
                      <a:tcPr>
                        <a:blipFill>
                          <a:blip r:embed="rId6"/>
                          <a:stretch>
                            <a:fillRect l="-31712" t="-110112" r="-19239" b="-473034"/>
                          </a:stretch>
                        </a:blipFill>
                      </a:tcPr>
                    </a:tc>
                    <a:tc>
                      <a:txBody>
                        <a:bodyPr/>
                        <a:lstStyle/>
                        <a:p>
                          <a:r>
                            <a:rPr lang="en-IN" sz="1600" dirty="0">
                              <a:latin typeface="Gill Sans MT" panose="020B0502020104020203" pitchFamily="34" charset="0"/>
                            </a:rPr>
                            <a:t>10,094</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129,917</a:t>
                          </a:r>
                        </a:p>
                      </a:txBody>
                      <a:tcPr/>
                    </a:tc>
                    <a:tc>
                      <a:txBody>
                        <a:bodyPr/>
                        <a:lstStyle/>
                        <a:p>
                          <a:endParaRPr lang="en-US"/>
                        </a:p>
                      </a:txBody>
                      <a:tcPr>
                        <a:blipFill>
                          <a:blip r:embed="rId6"/>
                          <a:stretch>
                            <a:fillRect l="-31712" t="-212500" r="-19239" b="-378409"/>
                          </a:stretch>
                        </a:blipFill>
                      </a:tcPr>
                    </a:tc>
                    <a:tc>
                      <a:txBody>
                        <a:bodyPr/>
                        <a:lstStyle/>
                        <a:p>
                          <a:r>
                            <a:rPr lang="en-IN" sz="1600" dirty="0">
                              <a:latin typeface="Gill Sans MT" panose="020B0502020104020203" pitchFamily="34" charset="0"/>
                            </a:rPr>
                            <a:t>7,031</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111,471</a:t>
                          </a:r>
                        </a:p>
                      </a:txBody>
                      <a:tcPr/>
                    </a:tc>
                    <a:tc>
                      <a:txBody>
                        <a:bodyPr/>
                        <a:lstStyle/>
                        <a:p>
                          <a:endParaRPr lang="en-US"/>
                        </a:p>
                      </a:txBody>
                      <a:tcPr>
                        <a:blipFill>
                          <a:blip r:embed="rId6"/>
                          <a:stretch>
                            <a:fillRect l="-31712" t="-308989" r="-19239" b="-274157"/>
                          </a:stretch>
                        </a:blipFill>
                      </a:tcPr>
                    </a:tc>
                    <a:tc>
                      <a:txBody>
                        <a:bodyPr/>
                        <a:lstStyle/>
                        <a:p>
                          <a:r>
                            <a:rPr lang="en-IN" sz="1600" dirty="0">
                              <a:latin typeface="Gill Sans MT" panose="020B0502020104020203" pitchFamily="34" charset="0"/>
                            </a:rPr>
                            <a:t>4,650</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b="0" i="0" u="none" strike="noStrike" baseline="0" dirty="0">
                              <a:solidFill>
                                <a:srgbClr val="000000"/>
                              </a:solidFill>
                              <a:latin typeface="Gill Sans MT" panose="020B0502020104020203" pitchFamily="34" charset="0"/>
                            </a:rPr>
                            <a:t>95,644</a:t>
                          </a:r>
                          <a:endParaRPr lang="en-IN" sz="1600" dirty="0">
                            <a:latin typeface="Gill Sans MT" panose="020B0502020104020203" pitchFamily="34" charset="0"/>
                          </a:endParaRPr>
                        </a:p>
                      </a:txBody>
                      <a:tcPr/>
                    </a:tc>
                    <a:tc>
                      <a:txBody>
                        <a:bodyPr/>
                        <a:lstStyle/>
                        <a:p>
                          <a:endParaRPr lang="en-US"/>
                        </a:p>
                      </a:txBody>
                      <a:tcPr>
                        <a:blipFill>
                          <a:blip r:embed="rId6"/>
                          <a:stretch>
                            <a:fillRect l="-31712" t="-413636" r="-19239" b="-177273"/>
                          </a:stretch>
                        </a:blipFill>
                      </a:tcPr>
                    </a:tc>
                    <a:tc>
                      <a:txBody>
                        <a:bodyPr/>
                        <a:lstStyle/>
                        <a:p>
                          <a:r>
                            <a:rPr lang="en-IN" sz="1600" dirty="0">
                              <a:latin typeface="Gill Sans MT" panose="020B0502020104020203" pitchFamily="34" charset="0"/>
                            </a:rPr>
                            <a:t>2,818</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75281"/>
                          </a:stretch>
                        </a:blipFill>
                      </a:tcPr>
                    </a:tc>
                    <a:tc>
                      <a:txBody>
                        <a:bodyPr/>
                        <a:lstStyle/>
                        <a:p>
                          <a:r>
                            <a:rPr lang="en-IN" sz="1600" dirty="0">
                              <a:latin typeface="Gill Sans MT" panose="020B0502020104020203" pitchFamily="34" charset="0"/>
                            </a:rPr>
                            <a:t>(25,295)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1,034,844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35077791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endParaRPr lang="en-IN" dirty="0">
              <a:latin typeface="Gill Sans MT" panose="020B0502020104020203" pitchFamily="34" charset="0"/>
            </a:endParaRPr>
          </a:p>
          <a:p>
            <a:pPr marL="0" indent="0">
              <a:buNone/>
            </a:pPr>
            <a:r>
              <a:rPr lang="en-IN" sz="2400" u="sng" dirty="0">
                <a:latin typeface="Gill Sans MT" panose="020B0502020104020203" pitchFamily="34" charset="0"/>
              </a:rPr>
              <a:t>When discount rate &lt; salary growth rate*</a:t>
            </a: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r>
              <a:rPr lang="en-IN" sz="2000" i="1" dirty="0">
                <a:solidFill>
                  <a:srgbClr val="C00000"/>
                </a:solidFill>
                <a:latin typeface="Gill Sans MT" panose="020B0502020104020203" pitchFamily="34" charset="0"/>
              </a:rPr>
              <a:t>* In most cases</a:t>
            </a: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p:graphicFrame>
        <p:nvGraphicFramePr>
          <p:cNvPr id="10" name="Diagram 9">
            <a:extLst>
              <a:ext uri="{FF2B5EF4-FFF2-40B4-BE49-F238E27FC236}">
                <a16:creationId xmlns:a16="http://schemas.microsoft.com/office/drawing/2014/main" xmlns="" id="{D5C860AD-7673-7538-0440-59649D10C54E}"/>
              </a:ext>
            </a:extLst>
          </p:cNvPr>
          <p:cNvGraphicFramePr/>
          <p:nvPr>
            <p:extLst>
              <p:ext uri="{D42A27DB-BD31-4B8C-83A1-F6EECF244321}">
                <p14:modId xmlns:p14="http://schemas.microsoft.com/office/powerpoint/2010/main" val="4172348558"/>
              </p:ext>
            </p:extLst>
          </p:nvPr>
        </p:nvGraphicFramePr>
        <p:xfrm>
          <a:off x="1971926" y="2363771"/>
          <a:ext cx="4800600" cy="36147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rrow: Down 10">
            <a:extLst>
              <a:ext uri="{FF2B5EF4-FFF2-40B4-BE49-F238E27FC236}">
                <a16:creationId xmlns:a16="http://schemas.microsoft.com/office/drawing/2014/main" xmlns="" id="{E2D35ACF-E6F5-1694-37DC-EF3286BFB900}"/>
              </a:ext>
            </a:extLst>
          </p:cNvPr>
          <p:cNvSpPr/>
          <p:nvPr/>
        </p:nvSpPr>
        <p:spPr>
          <a:xfrm>
            <a:off x="5273802" y="2362200"/>
            <a:ext cx="1584198" cy="1735081"/>
          </a:xfrm>
          <a:prstGeom prst="down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33875"/>
              <a:alphaOff val="0"/>
            </a:schemeClr>
          </a:effectRef>
          <a:fontRef idx="minor">
            <a:schemeClr val="lt1"/>
          </a:fontRef>
        </p:style>
      </p:sp>
      <p:sp>
        <p:nvSpPr>
          <p:cNvPr id="12" name="Arrow: Up 11">
            <a:extLst>
              <a:ext uri="{FF2B5EF4-FFF2-40B4-BE49-F238E27FC236}">
                <a16:creationId xmlns:a16="http://schemas.microsoft.com/office/drawing/2014/main" xmlns="" id="{2B592A4D-CEC0-FAEF-D639-1C3ED77189FA}"/>
              </a:ext>
            </a:extLst>
          </p:cNvPr>
          <p:cNvSpPr/>
          <p:nvPr/>
        </p:nvSpPr>
        <p:spPr>
          <a:xfrm>
            <a:off x="5273802" y="4212020"/>
            <a:ext cx="1584198" cy="1735081"/>
          </a:xfrm>
          <a:prstGeom prst="upArrow">
            <a:avLst/>
          </a:prstGeom>
          <a:solidFill>
            <a:srgbClr val="00B050"/>
          </a:solidFill>
          <a:ln>
            <a:solidFill>
              <a:srgbClr val="00B050"/>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
        <p:nvSpPr>
          <p:cNvPr id="13" name="Cloud 12">
            <a:extLst>
              <a:ext uri="{FF2B5EF4-FFF2-40B4-BE49-F238E27FC236}">
                <a16:creationId xmlns:a16="http://schemas.microsoft.com/office/drawing/2014/main" xmlns="" id="{3E432835-D4D9-A690-D10E-27BB38996C97}"/>
              </a:ext>
            </a:extLst>
          </p:cNvPr>
          <p:cNvSpPr/>
          <p:nvPr/>
        </p:nvSpPr>
        <p:spPr bwMode="auto">
          <a:xfrm>
            <a:off x="7924800" y="2590800"/>
            <a:ext cx="3962400" cy="2209800"/>
          </a:xfrm>
          <a:prstGeom prst="cloud">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a:ln>
                  <a:noFill/>
                </a:ln>
                <a:solidFill>
                  <a:schemeClr val="bg1"/>
                </a:solidFill>
                <a:effectLst/>
                <a:latin typeface="Gill Sans MT" panose="020B0502020104020203" pitchFamily="34" charset="0"/>
              </a:rPr>
              <a:t>Larger the gap, l</a:t>
            </a:r>
            <a:r>
              <a:rPr lang="en-IN" sz="2400" dirty="0">
                <a:solidFill>
                  <a:schemeClr val="bg1"/>
                </a:solidFill>
                <a:latin typeface="Gill Sans MT" panose="020B0502020104020203" pitchFamily="34" charset="0"/>
              </a:rPr>
              <a:t>arger the effect of change in attrition rate</a:t>
            </a:r>
            <a:endParaRPr kumimoji="0" lang="en-IN" sz="2400" b="0" i="0" u="none" strike="noStrike" cap="none" normalizeH="0" baseline="0" dirty="0">
              <a:ln>
                <a:noFill/>
              </a:ln>
              <a:solidFill>
                <a:schemeClr val="bg1"/>
              </a:solidFill>
              <a:effectLst/>
              <a:latin typeface="Gill Sans MT" panose="020B0502020104020203" pitchFamily="34" charset="0"/>
            </a:endParaRPr>
          </a:p>
        </p:txBody>
      </p:sp>
    </p:spTree>
    <p:extLst>
      <p:ext uri="{BB962C8B-B14F-4D97-AF65-F5344CB8AC3E}">
        <p14:creationId xmlns:p14="http://schemas.microsoft.com/office/powerpoint/2010/main" val="8975726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endParaRPr lang="en-IN" dirty="0">
              <a:latin typeface="Gill Sans MT" panose="020B0502020104020203" pitchFamily="34" charset="0"/>
            </a:endParaRPr>
          </a:p>
          <a:p>
            <a:pPr marL="0" indent="0">
              <a:buNone/>
            </a:pPr>
            <a:r>
              <a:rPr lang="en-IN" sz="2400" u="sng" dirty="0">
                <a:latin typeface="Gill Sans MT" panose="020B0502020104020203" pitchFamily="34" charset="0"/>
              </a:rPr>
              <a:t>When discount rate &gt; salary growth rate*</a:t>
            </a: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r>
              <a:rPr lang="en-IN" sz="2000" i="1" dirty="0">
                <a:solidFill>
                  <a:srgbClr val="C00000"/>
                </a:solidFill>
                <a:latin typeface="Gill Sans MT" panose="020B0502020104020203" pitchFamily="34" charset="0"/>
              </a:rPr>
              <a:t>* In most cases</a:t>
            </a: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p:graphicFrame>
        <p:nvGraphicFramePr>
          <p:cNvPr id="9" name="Diagram 8">
            <a:extLst>
              <a:ext uri="{FF2B5EF4-FFF2-40B4-BE49-F238E27FC236}">
                <a16:creationId xmlns:a16="http://schemas.microsoft.com/office/drawing/2014/main" xmlns="" id="{88214A5A-7334-BA01-517B-EE7F07E112CA}"/>
              </a:ext>
            </a:extLst>
          </p:cNvPr>
          <p:cNvGraphicFramePr/>
          <p:nvPr>
            <p:extLst>
              <p:ext uri="{D42A27DB-BD31-4B8C-83A1-F6EECF244321}">
                <p14:modId xmlns:p14="http://schemas.microsoft.com/office/powerpoint/2010/main" val="2646971683"/>
              </p:ext>
            </p:extLst>
          </p:nvPr>
        </p:nvGraphicFramePr>
        <p:xfrm>
          <a:off x="1971926" y="2363771"/>
          <a:ext cx="4800600" cy="36147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Arrow: Down 12">
            <a:extLst>
              <a:ext uri="{FF2B5EF4-FFF2-40B4-BE49-F238E27FC236}">
                <a16:creationId xmlns:a16="http://schemas.microsoft.com/office/drawing/2014/main" xmlns="" id="{3A1B3D62-C08B-4623-1B0B-FFCCB8447590}"/>
              </a:ext>
            </a:extLst>
          </p:cNvPr>
          <p:cNvSpPr/>
          <p:nvPr/>
        </p:nvSpPr>
        <p:spPr>
          <a:xfrm>
            <a:off x="5273802" y="2362200"/>
            <a:ext cx="1584198" cy="1735081"/>
          </a:xfrm>
          <a:prstGeom prst="down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33875"/>
              <a:alphaOff val="0"/>
            </a:schemeClr>
          </a:effectRef>
          <a:fontRef idx="minor">
            <a:schemeClr val="lt1"/>
          </a:fontRef>
        </p:style>
      </p:sp>
      <p:sp>
        <p:nvSpPr>
          <p:cNvPr id="14" name="Arrow: Up 13">
            <a:extLst>
              <a:ext uri="{FF2B5EF4-FFF2-40B4-BE49-F238E27FC236}">
                <a16:creationId xmlns:a16="http://schemas.microsoft.com/office/drawing/2014/main" xmlns="" id="{B0C594F3-05C7-8EDF-D045-C51B51EBA73C}"/>
              </a:ext>
            </a:extLst>
          </p:cNvPr>
          <p:cNvSpPr/>
          <p:nvPr/>
        </p:nvSpPr>
        <p:spPr>
          <a:xfrm flipV="1">
            <a:off x="5273802" y="4212020"/>
            <a:ext cx="1584198" cy="1735081"/>
          </a:xfrm>
          <a:prstGeom prst="up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
        <p:nvSpPr>
          <p:cNvPr id="10" name="Cloud 9">
            <a:extLst>
              <a:ext uri="{FF2B5EF4-FFF2-40B4-BE49-F238E27FC236}">
                <a16:creationId xmlns:a16="http://schemas.microsoft.com/office/drawing/2014/main" xmlns="" id="{1C97A4B4-F0EE-5088-4D57-B10F29DDE0F3}"/>
              </a:ext>
            </a:extLst>
          </p:cNvPr>
          <p:cNvSpPr/>
          <p:nvPr/>
        </p:nvSpPr>
        <p:spPr bwMode="auto">
          <a:xfrm>
            <a:off x="7924800" y="2590800"/>
            <a:ext cx="3962400" cy="2209800"/>
          </a:xfrm>
          <a:prstGeom prst="cloud">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a:ln>
                  <a:noFill/>
                </a:ln>
                <a:solidFill>
                  <a:schemeClr val="bg1"/>
                </a:solidFill>
                <a:effectLst/>
                <a:latin typeface="Gill Sans MT" panose="020B0502020104020203" pitchFamily="34" charset="0"/>
              </a:rPr>
              <a:t>Larger the gap, l</a:t>
            </a:r>
            <a:r>
              <a:rPr lang="en-IN" sz="2400" dirty="0">
                <a:solidFill>
                  <a:schemeClr val="bg1"/>
                </a:solidFill>
                <a:latin typeface="Gill Sans MT" panose="020B0502020104020203" pitchFamily="34" charset="0"/>
              </a:rPr>
              <a:t>arger the effect of change in attrition rate</a:t>
            </a:r>
            <a:endParaRPr kumimoji="0" lang="en-IN" sz="2400" b="0" i="0" u="none" strike="noStrike" cap="none" normalizeH="0" baseline="0" dirty="0">
              <a:ln>
                <a:noFill/>
              </a:ln>
              <a:solidFill>
                <a:schemeClr val="bg1"/>
              </a:solidFill>
              <a:effectLst/>
              <a:latin typeface="Gill Sans MT" panose="020B0502020104020203" pitchFamily="34" charset="0"/>
            </a:endParaRPr>
          </a:p>
        </p:txBody>
      </p:sp>
    </p:spTree>
    <p:extLst>
      <p:ext uri="{BB962C8B-B14F-4D97-AF65-F5344CB8AC3E}">
        <p14:creationId xmlns:p14="http://schemas.microsoft.com/office/powerpoint/2010/main" val="40351666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6" y="1295400"/>
            <a:ext cx="9696953" cy="5108599"/>
          </a:xfrm>
        </p:spPr>
        <p:txBody>
          <a:bodyPr/>
          <a:lstStyle/>
          <a:p>
            <a:pPr marL="0" indent="0">
              <a:buNone/>
            </a:pPr>
            <a:r>
              <a:rPr lang="en-IN" sz="2800" dirty="0">
                <a:latin typeface="Gill Sans MT" panose="020B0502020104020203" pitchFamily="34" charset="0"/>
              </a:rPr>
              <a:t>Attrition Rate</a:t>
            </a:r>
            <a:endParaRPr lang="en-IN" dirty="0">
              <a:latin typeface="Gill Sans MT" panose="020B0502020104020203" pitchFamily="34" charset="0"/>
            </a:endParaRPr>
          </a:p>
          <a:p>
            <a:pPr marL="0" indent="0">
              <a:buNone/>
            </a:pPr>
            <a:r>
              <a:rPr lang="en-IN" sz="2400" u="sng" dirty="0">
                <a:latin typeface="Gill Sans MT" panose="020B0502020104020203" pitchFamily="34" charset="0"/>
              </a:rPr>
              <a:t>When accrued benefit &gt; benefit ceiling</a:t>
            </a: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1800" u="sng" dirty="0">
              <a:latin typeface="Gill Sans MT" panose="020B0502020104020203" pitchFamily="34" charset="0"/>
            </a:endParaRPr>
          </a:p>
          <a:p>
            <a:pPr marL="0" indent="0">
              <a:buNone/>
            </a:pPr>
            <a:r>
              <a:rPr lang="en-IN" sz="2000" i="1" dirty="0">
                <a:solidFill>
                  <a:srgbClr val="C00000"/>
                </a:solidFill>
                <a:latin typeface="Gill Sans MT" panose="020B0502020104020203" pitchFamily="34" charset="0"/>
              </a:rPr>
              <a:t>No impact on direction from the salary growth rate and discount rate assumptions.</a:t>
            </a: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p:graphicFrame>
        <p:nvGraphicFramePr>
          <p:cNvPr id="9" name="Diagram 8">
            <a:extLst>
              <a:ext uri="{FF2B5EF4-FFF2-40B4-BE49-F238E27FC236}">
                <a16:creationId xmlns:a16="http://schemas.microsoft.com/office/drawing/2014/main" xmlns="" id="{88214A5A-7334-BA01-517B-EE7F07E112CA}"/>
              </a:ext>
            </a:extLst>
          </p:cNvPr>
          <p:cNvGraphicFramePr/>
          <p:nvPr/>
        </p:nvGraphicFramePr>
        <p:xfrm>
          <a:off x="1971926" y="2363771"/>
          <a:ext cx="4800600" cy="36147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Arrow: Down 12">
            <a:extLst>
              <a:ext uri="{FF2B5EF4-FFF2-40B4-BE49-F238E27FC236}">
                <a16:creationId xmlns:a16="http://schemas.microsoft.com/office/drawing/2014/main" xmlns="" id="{3A1B3D62-C08B-4623-1B0B-FFCCB8447590}"/>
              </a:ext>
            </a:extLst>
          </p:cNvPr>
          <p:cNvSpPr/>
          <p:nvPr/>
        </p:nvSpPr>
        <p:spPr>
          <a:xfrm>
            <a:off x="5273802" y="2362200"/>
            <a:ext cx="1584198" cy="1735081"/>
          </a:xfrm>
          <a:prstGeom prst="down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33875"/>
              <a:alphaOff val="0"/>
            </a:schemeClr>
          </a:effectRef>
          <a:fontRef idx="minor">
            <a:schemeClr val="lt1"/>
          </a:fontRef>
        </p:style>
      </p:sp>
      <p:sp>
        <p:nvSpPr>
          <p:cNvPr id="14" name="Arrow: Up 13">
            <a:extLst>
              <a:ext uri="{FF2B5EF4-FFF2-40B4-BE49-F238E27FC236}">
                <a16:creationId xmlns:a16="http://schemas.microsoft.com/office/drawing/2014/main" xmlns="" id="{B0C594F3-05C7-8EDF-D045-C51B51EBA73C}"/>
              </a:ext>
            </a:extLst>
          </p:cNvPr>
          <p:cNvSpPr/>
          <p:nvPr/>
        </p:nvSpPr>
        <p:spPr>
          <a:xfrm flipV="1">
            <a:off x="5273802" y="4212020"/>
            <a:ext cx="1584198" cy="1735081"/>
          </a:xfrm>
          <a:prstGeom prst="up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
        <p:nvSpPr>
          <p:cNvPr id="10" name="Cloud 9">
            <a:extLst>
              <a:ext uri="{FF2B5EF4-FFF2-40B4-BE49-F238E27FC236}">
                <a16:creationId xmlns:a16="http://schemas.microsoft.com/office/drawing/2014/main" xmlns="" id="{6B267E7A-25E4-F1E0-DA1C-6CCBC5DB97E8}"/>
              </a:ext>
            </a:extLst>
          </p:cNvPr>
          <p:cNvSpPr/>
          <p:nvPr/>
        </p:nvSpPr>
        <p:spPr bwMode="auto">
          <a:xfrm>
            <a:off x="7696200" y="2590800"/>
            <a:ext cx="4191000" cy="2133600"/>
          </a:xfrm>
          <a:prstGeom prst="cloud">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a:ln>
                  <a:noFill/>
                </a:ln>
                <a:solidFill>
                  <a:schemeClr val="bg1"/>
                </a:solidFill>
                <a:effectLst/>
                <a:latin typeface="Gill Sans MT" panose="020B0502020104020203" pitchFamily="34" charset="0"/>
              </a:rPr>
              <a:t>Lower the discount rate, l</a:t>
            </a:r>
            <a:r>
              <a:rPr lang="en-IN" sz="2400" dirty="0">
                <a:solidFill>
                  <a:schemeClr val="bg1"/>
                </a:solidFill>
                <a:latin typeface="Gill Sans MT" panose="020B0502020104020203" pitchFamily="34" charset="0"/>
              </a:rPr>
              <a:t>arger the effect of change in attrition rate</a:t>
            </a:r>
            <a:endParaRPr kumimoji="0" lang="en-IN" sz="2400" b="0" i="0" u="none" strike="noStrike" cap="none" normalizeH="0" baseline="0" dirty="0">
              <a:ln>
                <a:noFill/>
              </a:ln>
              <a:solidFill>
                <a:schemeClr val="bg1"/>
              </a:solidFill>
              <a:effectLst/>
              <a:latin typeface="Gill Sans MT" panose="020B0502020104020203" pitchFamily="34" charset="0"/>
            </a:endParaRPr>
          </a:p>
        </p:txBody>
      </p:sp>
    </p:spTree>
    <p:extLst>
      <p:ext uri="{BB962C8B-B14F-4D97-AF65-F5344CB8AC3E}">
        <p14:creationId xmlns:p14="http://schemas.microsoft.com/office/powerpoint/2010/main" val="33938737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6" y="1295400"/>
            <a:ext cx="9696953" cy="5108599"/>
          </a:xfrm>
        </p:spPr>
        <p:txBody>
          <a:bodyPr/>
          <a:lstStyle/>
          <a:p>
            <a:pPr marL="0" indent="0">
              <a:buNone/>
            </a:pPr>
            <a:r>
              <a:rPr lang="en-IN" sz="2800" dirty="0">
                <a:latin typeface="Gill Sans MT" panose="020B0502020104020203" pitchFamily="34" charset="0"/>
              </a:rPr>
              <a:t>Attrition Rate</a:t>
            </a:r>
            <a:endParaRPr lang="en-IN" dirty="0">
              <a:latin typeface="Gill Sans MT" panose="020B0502020104020203" pitchFamily="34" charset="0"/>
            </a:endParaRPr>
          </a:p>
          <a:p>
            <a:pPr marL="0" indent="0">
              <a:buNone/>
            </a:pPr>
            <a:r>
              <a:rPr lang="en-IN" sz="2400" u="sng" dirty="0">
                <a:latin typeface="Gill Sans MT" panose="020B0502020104020203" pitchFamily="34" charset="0"/>
              </a:rPr>
              <a:t>When employee is unvested</a:t>
            </a: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1800" u="sng" dirty="0">
              <a:latin typeface="Gill Sans MT" panose="020B0502020104020203" pitchFamily="34" charset="0"/>
            </a:endParaRPr>
          </a:p>
          <a:p>
            <a:pPr marL="0" indent="0">
              <a:buNone/>
            </a:pPr>
            <a:r>
              <a:rPr lang="en-IN" sz="2000" i="1" dirty="0">
                <a:solidFill>
                  <a:srgbClr val="C00000"/>
                </a:solidFill>
                <a:latin typeface="Gill Sans MT" panose="020B0502020104020203" pitchFamily="34" charset="0"/>
              </a:rPr>
              <a:t>No impact on direction from the salary growth rate and discount rate assumptions.</a:t>
            </a: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p:graphicFrame>
        <p:nvGraphicFramePr>
          <p:cNvPr id="9" name="Diagram 8">
            <a:extLst>
              <a:ext uri="{FF2B5EF4-FFF2-40B4-BE49-F238E27FC236}">
                <a16:creationId xmlns:a16="http://schemas.microsoft.com/office/drawing/2014/main" xmlns="" id="{88214A5A-7334-BA01-517B-EE7F07E112CA}"/>
              </a:ext>
            </a:extLst>
          </p:cNvPr>
          <p:cNvGraphicFramePr/>
          <p:nvPr>
            <p:extLst>
              <p:ext uri="{D42A27DB-BD31-4B8C-83A1-F6EECF244321}">
                <p14:modId xmlns:p14="http://schemas.microsoft.com/office/powerpoint/2010/main" val="1125883226"/>
              </p:ext>
            </p:extLst>
          </p:nvPr>
        </p:nvGraphicFramePr>
        <p:xfrm>
          <a:off x="1971926" y="2363771"/>
          <a:ext cx="4800600" cy="36147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Arrow: Down 12">
            <a:extLst>
              <a:ext uri="{FF2B5EF4-FFF2-40B4-BE49-F238E27FC236}">
                <a16:creationId xmlns:a16="http://schemas.microsoft.com/office/drawing/2014/main" xmlns="" id="{3A1B3D62-C08B-4623-1B0B-FFCCB8447590}"/>
              </a:ext>
            </a:extLst>
          </p:cNvPr>
          <p:cNvSpPr/>
          <p:nvPr/>
        </p:nvSpPr>
        <p:spPr>
          <a:xfrm>
            <a:off x="5273802" y="2362200"/>
            <a:ext cx="1584198" cy="1735081"/>
          </a:xfrm>
          <a:prstGeom prst="down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33875"/>
              <a:alphaOff val="0"/>
            </a:schemeClr>
          </a:effectRef>
          <a:fontRef idx="minor">
            <a:schemeClr val="lt1"/>
          </a:fontRef>
        </p:style>
      </p:sp>
      <p:sp>
        <p:nvSpPr>
          <p:cNvPr id="14" name="Arrow: Up 13">
            <a:extLst>
              <a:ext uri="{FF2B5EF4-FFF2-40B4-BE49-F238E27FC236}">
                <a16:creationId xmlns:a16="http://schemas.microsoft.com/office/drawing/2014/main" xmlns="" id="{B0C594F3-05C7-8EDF-D045-C51B51EBA73C}"/>
              </a:ext>
            </a:extLst>
          </p:cNvPr>
          <p:cNvSpPr/>
          <p:nvPr/>
        </p:nvSpPr>
        <p:spPr>
          <a:xfrm>
            <a:off x="5273802" y="4212020"/>
            <a:ext cx="1584198" cy="1735081"/>
          </a:xfrm>
          <a:prstGeom prst="upArrow">
            <a:avLst/>
          </a:prstGeom>
          <a:solidFill>
            <a:srgbClr val="00B050"/>
          </a:solidFill>
          <a:ln>
            <a:solidFill>
              <a:srgbClr val="00B050"/>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
        <p:nvSpPr>
          <p:cNvPr id="10" name="Cloud 9">
            <a:extLst>
              <a:ext uri="{FF2B5EF4-FFF2-40B4-BE49-F238E27FC236}">
                <a16:creationId xmlns:a16="http://schemas.microsoft.com/office/drawing/2014/main" xmlns="" id="{4CB87E2A-CE02-C243-3FEC-F45CB3213265}"/>
              </a:ext>
            </a:extLst>
          </p:cNvPr>
          <p:cNvSpPr/>
          <p:nvPr/>
        </p:nvSpPr>
        <p:spPr bwMode="auto">
          <a:xfrm>
            <a:off x="7924800" y="2590800"/>
            <a:ext cx="3962400" cy="2209800"/>
          </a:xfrm>
          <a:prstGeom prst="cloud">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a:ln>
                  <a:noFill/>
                </a:ln>
                <a:solidFill>
                  <a:schemeClr val="bg1"/>
                </a:solidFill>
                <a:effectLst/>
                <a:latin typeface="Gill Sans MT" panose="020B0502020104020203" pitchFamily="34" charset="0"/>
              </a:rPr>
              <a:t>Lower the past service, l</a:t>
            </a:r>
            <a:r>
              <a:rPr lang="en-IN" sz="2400" dirty="0">
                <a:solidFill>
                  <a:schemeClr val="bg1"/>
                </a:solidFill>
                <a:latin typeface="Gill Sans MT" panose="020B0502020104020203" pitchFamily="34" charset="0"/>
              </a:rPr>
              <a:t>arger the effect of change in attrition rate</a:t>
            </a:r>
            <a:endParaRPr kumimoji="0" lang="en-IN" sz="2400" b="0" i="0" u="none" strike="noStrike" cap="none" normalizeH="0" baseline="0" dirty="0">
              <a:ln>
                <a:noFill/>
              </a:ln>
              <a:solidFill>
                <a:schemeClr val="bg1"/>
              </a:solidFill>
              <a:effectLst/>
              <a:latin typeface="Gill Sans MT" panose="020B0502020104020203" pitchFamily="34" charset="0"/>
            </a:endParaRPr>
          </a:p>
        </p:txBody>
      </p:sp>
    </p:spTree>
    <p:extLst>
      <p:ext uri="{BB962C8B-B14F-4D97-AF65-F5344CB8AC3E}">
        <p14:creationId xmlns:p14="http://schemas.microsoft.com/office/powerpoint/2010/main" val="37724823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6" y="1295400"/>
            <a:ext cx="9696953" cy="5108599"/>
          </a:xfrm>
        </p:spPr>
        <p:txBody>
          <a:bodyPr/>
          <a:lstStyle/>
          <a:p>
            <a:pPr marL="0" indent="0">
              <a:buNone/>
            </a:pPr>
            <a:r>
              <a:rPr lang="en-IN" sz="2800" dirty="0">
                <a:latin typeface="Gill Sans MT" panose="020B0502020104020203" pitchFamily="34" charset="0"/>
              </a:rPr>
              <a:t>Attrition Rate</a:t>
            </a:r>
            <a:endParaRPr lang="en-IN" dirty="0">
              <a:latin typeface="Gill Sans MT" panose="020B0502020104020203" pitchFamily="34" charset="0"/>
            </a:endParaRPr>
          </a:p>
          <a:p>
            <a:pPr marL="0" indent="0">
              <a:buNone/>
            </a:pPr>
            <a:r>
              <a:rPr lang="en-IN" sz="2400" u="sng" dirty="0">
                <a:latin typeface="Gill Sans MT" panose="020B0502020104020203" pitchFamily="34" charset="0"/>
              </a:rPr>
              <a:t>When discount rate = salary growth rate</a:t>
            </a:r>
          </a:p>
          <a:p>
            <a:pPr marL="0" indent="0">
              <a:buNone/>
            </a:pPr>
            <a:r>
              <a:rPr lang="en-IN" sz="2400" i="1" dirty="0">
                <a:latin typeface="Gill Sans MT" panose="020B0502020104020203" pitchFamily="34" charset="0"/>
              </a:rPr>
              <a:t>For </a:t>
            </a:r>
            <a:r>
              <a:rPr lang="en-IN" sz="2400" b="1" i="1" dirty="0">
                <a:latin typeface="Gill Sans MT" panose="020B0502020104020203" pitchFamily="34" charset="0"/>
              </a:rPr>
              <a:t>vested</a:t>
            </a:r>
            <a:r>
              <a:rPr lang="en-IN" sz="2400" i="1" dirty="0">
                <a:latin typeface="Gill Sans MT" panose="020B0502020104020203" pitchFamily="34" charset="0"/>
              </a:rPr>
              <a:t> employees </a:t>
            </a:r>
            <a:r>
              <a:rPr lang="en-IN" sz="2400" b="1" i="1" dirty="0">
                <a:latin typeface="Gill Sans MT" panose="020B0502020104020203" pitchFamily="34" charset="0"/>
              </a:rPr>
              <a:t>above</a:t>
            </a:r>
            <a:r>
              <a:rPr lang="en-IN" sz="2400" i="1" dirty="0">
                <a:latin typeface="Gill Sans MT" panose="020B0502020104020203" pitchFamily="34" charset="0"/>
              </a:rPr>
              <a:t> the </a:t>
            </a:r>
            <a:r>
              <a:rPr lang="en-IN" sz="2400" b="1" i="1" dirty="0">
                <a:latin typeface="Gill Sans MT" panose="020B0502020104020203" pitchFamily="34" charset="0"/>
              </a:rPr>
              <a:t>benefit ceiling only</a:t>
            </a:r>
            <a:endParaRPr lang="en-IN" sz="3600" b="1" u="sng" dirty="0">
              <a:latin typeface="Gill Sans MT" panose="020B0502020104020203" pitchFamily="34" charset="0"/>
            </a:endParaRPr>
          </a:p>
          <a:p>
            <a:pPr marL="0" indent="0">
              <a:buNone/>
            </a:pPr>
            <a:endParaRPr lang="en-IN" sz="3600" u="sng" dirty="0">
              <a:latin typeface="Gill Sans MT" panose="020B0502020104020203" pitchFamily="34" charset="0"/>
            </a:endParaRPr>
          </a:p>
          <a:p>
            <a:pPr marL="0" indent="0">
              <a:buNone/>
            </a:pPr>
            <a:endParaRPr lang="en-IN" sz="3600" u="sng" dirty="0">
              <a:latin typeface="Gill Sans MT" panose="020B0502020104020203" pitchFamily="34" charset="0"/>
            </a:endParaRPr>
          </a:p>
          <a:p>
            <a:pPr marL="0" indent="0">
              <a:buNone/>
            </a:pPr>
            <a:endParaRPr lang="en-IN" sz="3600" u="sng" dirty="0">
              <a:latin typeface="Gill Sans MT" panose="020B0502020104020203" pitchFamily="34" charset="0"/>
            </a:endParaRPr>
          </a:p>
          <a:p>
            <a:pPr marL="0" indent="0">
              <a:buNone/>
            </a:pPr>
            <a:endParaRPr lang="en-IN" sz="3600" u="sng" dirty="0">
              <a:latin typeface="Gill Sans MT" panose="020B0502020104020203" pitchFamily="34" charset="0"/>
            </a:endParaRPr>
          </a:p>
          <a:p>
            <a:pPr marL="0" indent="0">
              <a:buNone/>
            </a:pPr>
            <a:endParaRPr lang="en-IN" sz="2800" u="sng" dirty="0">
              <a:latin typeface="Gill Sans MT" panose="020B0502020104020203" pitchFamily="34" charset="0"/>
            </a:endParaRPr>
          </a:p>
          <a:p>
            <a:pPr marL="0" indent="0">
              <a:buNone/>
            </a:pPr>
            <a:endParaRPr lang="en-IN" sz="2000" i="1" dirty="0">
              <a:solidFill>
                <a:srgbClr val="C00000"/>
              </a:solidFill>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p:sp>
        <p:nvSpPr>
          <p:cNvPr id="18" name="Cloud 17">
            <a:extLst>
              <a:ext uri="{FF2B5EF4-FFF2-40B4-BE49-F238E27FC236}">
                <a16:creationId xmlns:a16="http://schemas.microsoft.com/office/drawing/2014/main" xmlns="" id="{E5B2F637-5462-12EA-F981-77886FD73261}"/>
              </a:ext>
            </a:extLst>
          </p:cNvPr>
          <p:cNvSpPr/>
          <p:nvPr/>
        </p:nvSpPr>
        <p:spPr bwMode="auto">
          <a:xfrm>
            <a:off x="7552441" y="3563293"/>
            <a:ext cx="3619500" cy="1905000"/>
          </a:xfrm>
          <a:prstGeom prst="cloud">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2400" i="0" u="none" strike="noStrike" cap="none" normalizeH="0" baseline="0" dirty="0">
                <a:ln>
                  <a:noFill/>
                </a:ln>
                <a:solidFill>
                  <a:schemeClr val="bg1"/>
                </a:solidFill>
                <a:effectLst/>
                <a:latin typeface="Gill Sans MT" panose="020B0502020104020203" pitchFamily="34" charset="0"/>
              </a:rPr>
              <a:t>No impact for vested employees below the ceiling</a:t>
            </a:r>
            <a:endParaRPr lang="en-IN" sz="2400" dirty="0">
              <a:solidFill>
                <a:schemeClr val="bg1"/>
              </a:solidFill>
              <a:latin typeface="Gill Sans MT" panose="020B0502020104020203" pitchFamily="34" charset="0"/>
            </a:endParaRPr>
          </a:p>
        </p:txBody>
      </p:sp>
      <p:graphicFrame>
        <p:nvGraphicFramePr>
          <p:cNvPr id="11" name="Diagram 10">
            <a:extLst>
              <a:ext uri="{FF2B5EF4-FFF2-40B4-BE49-F238E27FC236}">
                <a16:creationId xmlns:a16="http://schemas.microsoft.com/office/drawing/2014/main" xmlns="" id="{140F7B7D-67E6-F3B1-F600-BD7784E8719A}"/>
              </a:ext>
            </a:extLst>
          </p:cNvPr>
          <p:cNvGraphicFramePr/>
          <p:nvPr>
            <p:extLst>
              <p:ext uri="{D42A27DB-BD31-4B8C-83A1-F6EECF244321}">
                <p14:modId xmlns:p14="http://schemas.microsoft.com/office/powerpoint/2010/main" val="2839660759"/>
              </p:ext>
            </p:extLst>
          </p:nvPr>
        </p:nvGraphicFramePr>
        <p:xfrm>
          <a:off x="1971926" y="2709847"/>
          <a:ext cx="4800600" cy="36147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Arrow: Down 12">
            <a:extLst>
              <a:ext uri="{FF2B5EF4-FFF2-40B4-BE49-F238E27FC236}">
                <a16:creationId xmlns:a16="http://schemas.microsoft.com/office/drawing/2014/main" xmlns="" id="{8A3924B3-ECAC-0833-D533-B72493058609}"/>
              </a:ext>
            </a:extLst>
          </p:cNvPr>
          <p:cNvSpPr/>
          <p:nvPr/>
        </p:nvSpPr>
        <p:spPr>
          <a:xfrm>
            <a:off x="5273802" y="2708276"/>
            <a:ext cx="1584198" cy="1735081"/>
          </a:xfrm>
          <a:prstGeom prst="down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33875"/>
              <a:alphaOff val="0"/>
            </a:schemeClr>
          </a:effectRef>
          <a:fontRef idx="minor">
            <a:schemeClr val="lt1"/>
          </a:fontRef>
        </p:style>
      </p:sp>
      <p:sp>
        <p:nvSpPr>
          <p:cNvPr id="14" name="Arrow: Up 13">
            <a:extLst>
              <a:ext uri="{FF2B5EF4-FFF2-40B4-BE49-F238E27FC236}">
                <a16:creationId xmlns:a16="http://schemas.microsoft.com/office/drawing/2014/main" xmlns="" id="{F7C2B7F3-35C0-651A-5FE4-583658491E9B}"/>
              </a:ext>
            </a:extLst>
          </p:cNvPr>
          <p:cNvSpPr/>
          <p:nvPr/>
        </p:nvSpPr>
        <p:spPr>
          <a:xfrm flipV="1">
            <a:off x="5273802" y="4558096"/>
            <a:ext cx="1584198" cy="1735081"/>
          </a:xfrm>
          <a:prstGeom prst="up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Tree>
    <p:extLst>
      <p:ext uri="{BB962C8B-B14F-4D97-AF65-F5344CB8AC3E}">
        <p14:creationId xmlns:p14="http://schemas.microsoft.com/office/powerpoint/2010/main" val="22182430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6" y="1295400"/>
            <a:ext cx="9696953" cy="5108599"/>
          </a:xfrm>
        </p:spPr>
        <p:txBody>
          <a:bodyPr/>
          <a:lstStyle/>
          <a:p>
            <a:pPr marL="0" indent="0">
              <a:buNone/>
            </a:pPr>
            <a:r>
              <a:rPr lang="en-IN" sz="2800" dirty="0">
                <a:latin typeface="Gill Sans MT" panose="020B0502020104020203" pitchFamily="34" charset="0"/>
              </a:rPr>
              <a:t>Attrition Rate</a:t>
            </a:r>
            <a:endParaRPr lang="en-IN" dirty="0">
              <a:latin typeface="Gill Sans MT" panose="020B0502020104020203" pitchFamily="34" charset="0"/>
            </a:endParaRPr>
          </a:p>
          <a:p>
            <a:pPr marL="0" indent="0">
              <a:buNone/>
            </a:pPr>
            <a:r>
              <a:rPr lang="en-IN" sz="2400" u="sng" dirty="0">
                <a:latin typeface="Gill Sans MT" panose="020B0502020104020203" pitchFamily="34" charset="0"/>
              </a:rPr>
              <a:t>When discount rate = salary growth rate</a:t>
            </a:r>
          </a:p>
          <a:p>
            <a:pPr marL="0" indent="0">
              <a:buNone/>
            </a:pPr>
            <a:r>
              <a:rPr lang="en-IN" sz="2400" i="1" dirty="0">
                <a:latin typeface="Gill Sans MT" panose="020B0502020104020203" pitchFamily="34" charset="0"/>
              </a:rPr>
              <a:t>For </a:t>
            </a:r>
            <a:r>
              <a:rPr lang="en-IN" sz="2400" b="1" i="1" dirty="0">
                <a:latin typeface="Gill Sans MT" panose="020B0502020104020203" pitchFamily="34" charset="0"/>
              </a:rPr>
              <a:t>unvested</a:t>
            </a:r>
            <a:r>
              <a:rPr lang="en-IN" sz="2400" i="1" dirty="0">
                <a:latin typeface="Gill Sans MT" panose="020B0502020104020203" pitchFamily="34" charset="0"/>
              </a:rPr>
              <a:t> employees </a:t>
            </a:r>
            <a:r>
              <a:rPr lang="en-IN" sz="2400" b="1" i="1" dirty="0">
                <a:latin typeface="Gill Sans MT" panose="020B0502020104020203" pitchFamily="34" charset="0"/>
              </a:rPr>
              <a:t>only</a:t>
            </a:r>
            <a:endParaRPr lang="en-IN" sz="3600" b="1" u="sng" dirty="0">
              <a:latin typeface="Gill Sans MT" panose="020B0502020104020203" pitchFamily="34" charset="0"/>
            </a:endParaRPr>
          </a:p>
          <a:p>
            <a:pPr marL="0" indent="0">
              <a:buNone/>
            </a:pPr>
            <a:endParaRPr lang="en-IN" sz="3600" u="sng" dirty="0">
              <a:latin typeface="Gill Sans MT" panose="020B0502020104020203" pitchFamily="34" charset="0"/>
            </a:endParaRPr>
          </a:p>
          <a:p>
            <a:pPr marL="0" indent="0">
              <a:buNone/>
            </a:pPr>
            <a:endParaRPr lang="en-IN" sz="3600" u="sng" dirty="0">
              <a:latin typeface="Gill Sans MT" panose="020B0502020104020203" pitchFamily="34" charset="0"/>
            </a:endParaRPr>
          </a:p>
          <a:p>
            <a:pPr marL="0" indent="0">
              <a:buNone/>
            </a:pPr>
            <a:endParaRPr lang="en-IN" sz="3600" u="sng" dirty="0">
              <a:latin typeface="Gill Sans MT" panose="020B0502020104020203" pitchFamily="34" charset="0"/>
            </a:endParaRPr>
          </a:p>
          <a:p>
            <a:pPr marL="0" indent="0">
              <a:buNone/>
            </a:pPr>
            <a:endParaRPr lang="en-IN" sz="3600" u="sng" dirty="0">
              <a:latin typeface="Gill Sans MT" panose="020B0502020104020203" pitchFamily="34" charset="0"/>
            </a:endParaRPr>
          </a:p>
          <a:p>
            <a:pPr marL="0" indent="0">
              <a:buNone/>
            </a:pPr>
            <a:endParaRPr lang="en-IN" sz="2800" u="sng" dirty="0">
              <a:latin typeface="Gill Sans MT" panose="020B0502020104020203" pitchFamily="34" charset="0"/>
            </a:endParaRPr>
          </a:p>
          <a:p>
            <a:pPr marL="0" indent="0">
              <a:buNone/>
            </a:pPr>
            <a:endParaRPr lang="en-IN" sz="2000" i="1" dirty="0">
              <a:solidFill>
                <a:srgbClr val="C00000"/>
              </a:solidFill>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p:graphicFrame>
        <p:nvGraphicFramePr>
          <p:cNvPr id="12" name="Diagram 11">
            <a:extLst>
              <a:ext uri="{FF2B5EF4-FFF2-40B4-BE49-F238E27FC236}">
                <a16:creationId xmlns:a16="http://schemas.microsoft.com/office/drawing/2014/main" xmlns="" id="{E7DF7F28-A42D-22EC-6252-9676F0106A90}"/>
              </a:ext>
            </a:extLst>
          </p:cNvPr>
          <p:cNvGraphicFramePr/>
          <p:nvPr>
            <p:extLst>
              <p:ext uri="{D42A27DB-BD31-4B8C-83A1-F6EECF244321}">
                <p14:modId xmlns:p14="http://schemas.microsoft.com/office/powerpoint/2010/main" val="3557633624"/>
              </p:ext>
            </p:extLst>
          </p:nvPr>
        </p:nvGraphicFramePr>
        <p:xfrm>
          <a:off x="1971926" y="2744771"/>
          <a:ext cx="4800600" cy="36147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Arrow: Down 14">
            <a:extLst>
              <a:ext uri="{FF2B5EF4-FFF2-40B4-BE49-F238E27FC236}">
                <a16:creationId xmlns:a16="http://schemas.microsoft.com/office/drawing/2014/main" xmlns="" id="{B516A2D1-0BDB-D2E4-4C17-EA2243D103A8}"/>
              </a:ext>
            </a:extLst>
          </p:cNvPr>
          <p:cNvSpPr/>
          <p:nvPr/>
        </p:nvSpPr>
        <p:spPr>
          <a:xfrm>
            <a:off x="5273802" y="2743200"/>
            <a:ext cx="1584198" cy="1735081"/>
          </a:xfrm>
          <a:prstGeom prst="down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33875"/>
              <a:alphaOff val="0"/>
            </a:schemeClr>
          </a:effectRef>
          <a:fontRef idx="minor">
            <a:schemeClr val="lt1"/>
          </a:fontRef>
        </p:style>
      </p:sp>
      <p:sp>
        <p:nvSpPr>
          <p:cNvPr id="16" name="Arrow: Up 15">
            <a:extLst>
              <a:ext uri="{FF2B5EF4-FFF2-40B4-BE49-F238E27FC236}">
                <a16:creationId xmlns:a16="http://schemas.microsoft.com/office/drawing/2014/main" xmlns="" id="{BE141987-FFA1-9956-19B0-D6E54758944D}"/>
              </a:ext>
            </a:extLst>
          </p:cNvPr>
          <p:cNvSpPr/>
          <p:nvPr/>
        </p:nvSpPr>
        <p:spPr>
          <a:xfrm>
            <a:off x="5273802" y="4593020"/>
            <a:ext cx="1584198" cy="1735081"/>
          </a:xfrm>
          <a:prstGeom prst="upArrow">
            <a:avLst/>
          </a:prstGeom>
          <a:solidFill>
            <a:srgbClr val="00B050"/>
          </a:solidFill>
          <a:ln>
            <a:solidFill>
              <a:srgbClr val="00B050"/>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
        <p:nvSpPr>
          <p:cNvPr id="17" name="Cloud 16">
            <a:extLst>
              <a:ext uri="{FF2B5EF4-FFF2-40B4-BE49-F238E27FC236}">
                <a16:creationId xmlns:a16="http://schemas.microsoft.com/office/drawing/2014/main" xmlns="" id="{26D613E8-7307-A928-7FB6-52BFCCE32884}"/>
              </a:ext>
            </a:extLst>
          </p:cNvPr>
          <p:cNvSpPr/>
          <p:nvPr/>
        </p:nvSpPr>
        <p:spPr bwMode="auto">
          <a:xfrm>
            <a:off x="7514733" y="3447247"/>
            <a:ext cx="3962400" cy="2209800"/>
          </a:xfrm>
          <a:prstGeom prst="cloud">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a:ln>
                  <a:noFill/>
                </a:ln>
                <a:solidFill>
                  <a:schemeClr val="bg1"/>
                </a:solidFill>
                <a:effectLst/>
                <a:latin typeface="Gill Sans MT" panose="020B0502020104020203" pitchFamily="34" charset="0"/>
              </a:rPr>
              <a:t>Lower the past service, l</a:t>
            </a:r>
            <a:r>
              <a:rPr lang="en-IN" sz="2400" dirty="0">
                <a:solidFill>
                  <a:schemeClr val="bg1"/>
                </a:solidFill>
                <a:latin typeface="Gill Sans MT" panose="020B0502020104020203" pitchFamily="34" charset="0"/>
              </a:rPr>
              <a:t>arger the effect of change in attrition rate</a:t>
            </a:r>
          </a:p>
        </p:txBody>
      </p:sp>
    </p:spTree>
    <p:extLst>
      <p:ext uri="{BB962C8B-B14F-4D97-AF65-F5344CB8AC3E}">
        <p14:creationId xmlns:p14="http://schemas.microsoft.com/office/powerpoint/2010/main" val="30733157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987401"/>
            <a:ext cx="9526006" cy="5108599"/>
          </a:xfrm>
        </p:spPr>
        <p:txBody>
          <a:bodyPr/>
          <a:lstStyle/>
          <a:p>
            <a:pPr marL="0" indent="0">
              <a:buNone/>
            </a:pPr>
            <a:r>
              <a:rPr lang="en-IN" sz="2800" dirty="0">
                <a:latin typeface="Gill Sans MT" panose="020B0502020104020203" pitchFamily="34" charset="0"/>
              </a:rPr>
              <a:t>Attrition Rate*</a:t>
            </a:r>
          </a:p>
          <a:p>
            <a:pPr marL="0" indent="0">
              <a:buNone/>
            </a:pPr>
            <a:endParaRPr lang="en-IN" sz="2800" dirty="0">
              <a:latin typeface="Gill Sans MT" panose="020B0502020104020203" pitchFamily="34" charset="0"/>
            </a:endParaRPr>
          </a:p>
          <a:p>
            <a:pPr marL="0" indent="0">
              <a:buNone/>
            </a:pPr>
            <a:endParaRPr lang="en-IN" sz="2800" dirty="0">
              <a:latin typeface="Gill Sans MT" panose="020B0502020104020203" pitchFamily="34" charset="0"/>
            </a:endParaRPr>
          </a:p>
          <a:p>
            <a:pPr marL="0" indent="0">
              <a:buNone/>
            </a:pPr>
            <a:endParaRPr lang="en-IN" sz="2800" dirty="0">
              <a:latin typeface="Gill Sans MT" panose="020B0502020104020203" pitchFamily="34" charset="0"/>
            </a:endParaRPr>
          </a:p>
          <a:p>
            <a:pPr marL="0" indent="0">
              <a:buNone/>
            </a:pPr>
            <a:endParaRPr lang="en-IN" sz="2800" dirty="0">
              <a:latin typeface="Gill Sans MT" panose="020B0502020104020203" pitchFamily="34" charset="0"/>
            </a:endParaRPr>
          </a:p>
          <a:p>
            <a:pPr marL="0" indent="0">
              <a:buNone/>
            </a:pPr>
            <a:endParaRPr lang="en-IN" sz="2800" dirty="0">
              <a:latin typeface="Gill Sans MT" panose="020B0502020104020203" pitchFamily="34" charset="0"/>
            </a:endParaRPr>
          </a:p>
          <a:p>
            <a:pPr marL="0" indent="0">
              <a:buNone/>
            </a:pPr>
            <a:endParaRPr lang="en-IN" sz="2800" dirty="0">
              <a:latin typeface="Gill Sans MT" panose="020B0502020104020203" pitchFamily="34" charset="0"/>
            </a:endParaRPr>
          </a:p>
          <a:p>
            <a:pPr marL="0" indent="0">
              <a:buNone/>
            </a:pPr>
            <a:endParaRPr lang="en-IN" sz="2800" dirty="0">
              <a:latin typeface="Gill Sans MT" panose="020B0502020104020203" pitchFamily="34" charset="0"/>
            </a:endParaRPr>
          </a:p>
          <a:p>
            <a:pPr marL="0" indent="0">
              <a:buNone/>
            </a:pPr>
            <a:endParaRPr lang="en-IN" sz="2800"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sz="1400" u="sng" dirty="0">
              <a:latin typeface="Gill Sans MT" panose="020B0502020104020203" pitchFamily="34" charset="0"/>
            </a:endParaRPr>
          </a:p>
          <a:p>
            <a:pPr marL="0" indent="0">
              <a:buNone/>
            </a:pPr>
            <a:r>
              <a:rPr lang="en-IN" sz="1800" i="1" dirty="0">
                <a:solidFill>
                  <a:srgbClr val="C00000"/>
                </a:solidFill>
                <a:latin typeface="Gill Sans MT" panose="020B0502020104020203" pitchFamily="34" charset="0"/>
              </a:rPr>
              <a:t>* Ignoring mortality</a:t>
            </a:r>
            <a:endParaRPr lang="en-IN" sz="2400" u="sng" dirty="0">
              <a:latin typeface="Gill Sans MT" panose="020B0502020104020203" pitchFamily="34" charset="0"/>
            </a:endParaRPr>
          </a:p>
          <a:p>
            <a:pPr marL="0" indent="0">
              <a:buNone/>
            </a:pPr>
            <a:endParaRPr lang="en-IN" dirty="0">
              <a:latin typeface="Gill Sans MT" panose="020B0502020104020203" pitchFamily="34" charset="0"/>
            </a:endParaRPr>
          </a:p>
        </p:txBody>
      </p:sp>
      <p:graphicFrame>
        <p:nvGraphicFramePr>
          <p:cNvPr id="11" name="Table 5">
            <a:extLst>
              <a:ext uri="{FF2B5EF4-FFF2-40B4-BE49-F238E27FC236}">
                <a16:creationId xmlns:a16="http://schemas.microsoft.com/office/drawing/2014/main" xmlns="" id="{64B33513-382C-CF7B-595B-1C90AAE39E35}"/>
              </a:ext>
            </a:extLst>
          </p:cNvPr>
          <p:cNvGraphicFramePr>
            <a:graphicFrameLocks noGrp="1"/>
          </p:cNvGraphicFramePr>
          <p:nvPr>
            <p:extLst>
              <p:ext uri="{D42A27DB-BD31-4B8C-83A1-F6EECF244321}">
                <p14:modId xmlns:p14="http://schemas.microsoft.com/office/powerpoint/2010/main" val="705553826"/>
              </p:ext>
            </p:extLst>
          </p:nvPr>
        </p:nvGraphicFramePr>
        <p:xfrm>
          <a:off x="1905000" y="1524000"/>
          <a:ext cx="9692640" cy="4876800"/>
        </p:xfrm>
        <a:graphic>
          <a:graphicData uri="http://schemas.openxmlformats.org/drawingml/2006/table">
            <a:tbl>
              <a:tblPr firstRow="1" bandRow="1">
                <a:tableStyleId>{85BE263C-DBD7-4A20-BB59-AAB30ACAA65A}</a:tableStyleId>
              </a:tblPr>
              <a:tblGrid>
                <a:gridCol w="91440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1188720">
                  <a:extLst>
                    <a:ext uri="{9D8B030D-6E8A-4147-A177-3AD203B41FA5}">
                      <a16:colId xmlns:a16="http://schemas.microsoft.com/office/drawing/2014/main" xmlns="" val="2627430878"/>
                    </a:ext>
                  </a:extLst>
                </a:gridCol>
                <a:gridCol w="1005840">
                  <a:extLst>
                    <a:ext uri="{9D8B030D-6E8A-4147-A177-3AD203B41FA5}">
                      <a16:colId xmlns:a16="http://schemas.microsoft.com/office/drawing/2014/main" xmlns="" val="4180118628"/>
                    </a:ext>
                  </a:extLst>
                </a:gridCol>
                <a:gridCol w="640080">
                  <a:extLst>
                    <a:ext uri="{9D8B030D-6E8A-4147-A177-3AD203B41FA5}">
                      <a16:colId xmlns:a16="http://schemas.microsoft.com/office/drawing/2014/main" xmlns="" val="531490637"/>
                    </a:ext>
                  </a:extLst>
                </a:gridCol>
                <a:gridCol w="822960">
                  <a:extLst>
                    <a:ext uri="{9D8B030D-6E8A-4147-A177-3AD203B41FA5}">
                      <a16:colId xmlns:a16="http://schemas.microsoft.com/office/drawing/2014/main" xmlns="" val="56801640"/>
                    </a:ext>
                  </a:extLst>
                </a:gridCol>
                <a:gridCol w="2011680">
                  <a:extLst>
                    <a:ext uri="{9D8B030D-6E8A-4147-A177-3AD203B41FA5}">
                      <a16:colId xmlns:a16="http://schemas.microsoft.com/office/drawing/2014/main" xmlns="" val="440946504"/>
                    </a:ext>
                  </a:extLst>
                </a:gridCol>
                <a:gridCol w="2011680">
                  <a:extLst>
                    <a:ext uri="{9D8B030D-6E8A-4147-A177-3AD203B41FA5}">
                      <a16:colId xmlns:a16="http://schemas.microsoft.com/office/drawing/2014/main" xmlns="" val="1133697945"/>
                    </a:ext>
                  </a:extLst>
                </a:gridCol>
              </a:tblGrid>
              <a:tr h="0">
                <a:tc rowSpan="2">
                  <a:txBody>
                    <a:bodyPr/>
                    <a:lstStyle/>
                    <a:p>
                      <a:pPr algn="ctr"/>
                      <a:r>
                        <a:rPr lang="en-US" sz="1400" dirty="0">
                          <a:latin typeface="Gill Sans MT" panose="020B0502020104020203" pitchFamily="34" charset="0"/>
                        </a:rPr>
                        <a:t>Scenario</a:t>
                      </a:r>
                      <a:endParaRPr lang="en-IN" sz="1400" dirty="0">
                        <a:latin typeface="Gill Sans MT" panose="020B0502020104020203" pitchFamily="34" charset="0"/>
                      </a:endParaRPr>
                    </a:p>
                  </a:txBody>
                  <a:tcPr anchor="ctr">
                    <a:solidFill>
                      <a:srgbClr val="0070C0"/>
                    </a:solidFill>
                  </a:tcPr>
                </a:tc>
                <a:tc rowSpan="2">
                  <a:txBody>
                    <a:bodyPr/>
                    <a:lstStyle/>
                    <a:p>
                      <a:pPr algn="ctr"/>
                      <a:r>
                        <a:rPr lang="en-IN" sz="1400" dirty="0">
                          <a:latin typeface="Gill Sans MT" panose="020B0502020104020203" pitchFamily="34" charset="0"/>
                        </a:rPr>
                        <a:t>Discount rate</a:t>
                      </a:r>
                    </a:p>
                  </a:txBody>
                  <a:tcPr anchor="ctr">
                    <a:solidFill>
                      <a:srgbClr val="0070C0"/>
                    </a:solidFill>
                  </a:tcPr>
                </a:tc>
                <a:tc rowSpan="2">
                  <a:txBody>
                    <a:bodyPr/>
                    <a:lstStyle/>
                    <a:p>
                      <a:pPr algn="ctr"/>
                      <a:r>
                        <a:rPr lang="en-IN" sz="1400" dirty="0">
                          <a:latin typeface="Gill Sans MT" panose="020B0502020104020203" pitchFamily="34" charset="0"/>
                        </a:rPr>
                        <a:t>Salary growth rate</a:t>
                      </a:r>
                    </a:p>
                  </a:txBody>
                  <a:tcPr anchor="ctr">
                    <a:solidFill>
                      <a:srgbClr val="0070C0"/>
                    </a:solidFill>
                  </a:tcPr>
                </a:tc>
                <a:tc rowSpan="2">
                  <a:txBody>
                    <a:bodyPr/>
                    <a:lstStyle/>
                    <a:p>
                      <a:pPr algn="ctr"/>
                      <a:r>
                        <a:rPr lang="en-IN" sz="1400" dirty="0">
                          <a:latin typeface="Gill Sans MT" panose="020B0502020104020203" pitchFamily="34" charset="0"/>
                        </a:rPr>
                        <a:t>Accrued benefit</a:t>
                      </a:r>
                    </a:p>
                  </a:txBody>
                  <a:tcPr anchor="ctr">
                    <a:solidFill>
                      <a:srgbClr val="0070C0"/>
                    </a:solidFill>
                  </a:tcPr>
                </a:tc>
                <a:tc rowSpan="2">
                  <a:txBody>
                    <a:bodyPr/>
                    <a:lstStyle/>
                    <a:p>
                      <a:pPr algn="ctr"/>
                      <a:r>
                        <a:rPr lang="en-IN" sz="1400" dirty="0">
                          <a:latin typeface="Gill Sans MT" panose="020B0502020104020203" pitchFamily="34" charset="0"/>
                        </a:rPr>
                        <a:t>Age</a:t>
                      </a:r>
                    </a:p>
                  </a:txBody>
                  <a:tcPr anchor="ctr">
                    <a:solidFill>
                      <a:srgbClr val="0070C0"/>
                    </a:solidFill>
                  </a:tcPr>
                </a:tc>
                <a:tc rowSpan="2">
                  <a:txBody>
                    <a:bodyPr/>
                    <a:lstStyle/>
                    <a:p>
                      <a:pPr algn="ctr"/>
                      <a:r>
                        <a:rPr lang="en-IN" sz="1400" dirty="0">
                          <a:latin typeface="Gill Sans MT" panose="020B0502020104020203" pitchFamily="34" charset="0"/>
                        </a:rPr>
                        <a:t>Past service</a:t>
                      </a:r>
                    </a:p>
                  </a:txBody>
                  <a:tcPr anchor="ctr">
                    <a:solidFill>
                      <a:srgbClr val="0070C0"/>
                    </a:solidFill>
                  </a:tcPr>
                </a:tc>
                <a:tc gridSpan="2">
                  <a:txBody>
                    <a:bodyPr/>
                    <a:lstStyle/>
                    <a:p>
                      <a:pPr algn="ctr"/>
                      <a:r>
                        <a:rPr lang="en-IN" sz="1400" dirty="0">
                          <a:latin typeface="Gill Sans MT" panose="020B0502020104020203" pitchFamily="34" charset="0"/>
                        </a:rPr>
                        <a:t>Impact on DBO of change in attrition rate by</a:t>
                      </a:r>
                    </a:p>
                  </a:txBody>
                  <a:tcPr anchor="ctr">
                    <a:lnB w="28575" cap="flat" cmpd="sng" algn="ctr">
                      <a:noFill/>
                      <a:prstDash val="solid"/>
                      <a:round/>
                      <a:headEnd type="none" w="med" len="med"/>
                      <a:tailEnd type="none" w="med" len="med"/>
                    </a:lnB>
                    <a:solidFill>
                      <a:srgbClr val="0070C0"/>
                    </a:solidFill>
                  </a:tcPr>
                </a:tc>
                <a:tc hMerge="1">
                  <a:txBody>
                    <a:bodyPr/>
                    <a:lstStyle/>
                    <a:p>
                      <a:pPr algn="ctr"/>
                      <a:endParaRPr lang="en-IN" sz="14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0">
                <a:tc vMerge="1">
                  <a:txBody>
                    <a:bodyPr/>
                    <a:lstStyle/>
                    <a:p>
                      <a:pPr algn="ctr"/>
                      <a:endParaRPr lang="en-IN" sz="1400" b="1" dirty="0">
                        <a:solidFill>
                          <a:schemeClr val="bg1"/>
                        </a:solidFill>
                        <a:latin typeface="Gill Sans MT" panose="020B0502020104020203" pitchFamily="34" charset="0"/>
                      </a:endParaRPr>
                    </a:p>
                  </a:txBody>
                  <a:tcPr anchor="ctr">
                    <a:solidFill>
                      <a:srgbClr val="0070C0"/>
                    </a:solidFill>
                  </a:tcPr>
                </a:tc>
                <a:tc vMerge="1">
                  <a:txBody>
                    <a:bodyPr/>
                    <a:lstStyle/>
                    <a:p>
                      <a:pPr algn="ctr"/>
                      <a:endParaRPr lang="en-IN" sz="1400" b="1" dirty="0">
                        <a:solidFill>
                          <a:schemeClr val="bg1"/>
                        </a:solidFill>
                        <a:latin typeface="Gill Sans MT" panose="020B0502020104020203" pitchFamily="34" charset="0"/>
                      </a:endParaRPr>
                    </a:p>
                  </a:txBody>
                  <a:tcPr anchor="ctr">
                    <a:solidFill>
                      <a:srgbClr val="0070C0"/>
                    </a:solidFill>
                  </a:tcPr>
                </a:tc>
                <a:tc vMerge="1">
                  <a:txBody>
                    <a:bodyPr/>
                    <a:lstStyle/>
                    <a:p>
                      <a:pPr algn="ctr"/>
                      <a:endParaRPr lang="en-IN" sz="1400" b="1" dirty="0">
                        <a:solidFill>
                          <a:schemeClr val="bg1"/>
                        </a:solidFill>
                        <a:latin typeface="Gill Sans MT" panose="020B0502020104020203" pitchFamily="34" charset="0"/>
                      </a:endParaRPr>
                    </a:p>
                  </a:txBody>
                  <a:tcPr anchor="ctr">
                    <a:solidFill>
                      <a:srgbClr val="0070C0"/>
                    </a:solidFill>
                  </a:tcPr>
                </a:tc>
                <a:tc vMerge="1">
                  <a:txBody>
                    <a:bodyPr/>
                    <a:lstStyle/>
                    <a:p>
                      <a:pPr algn="ctr"/>
                      <a:endParaRPr lang="en-IN" sz="1400" b="1" dirty="0">
                        <a:solidFill>
                          <a:schemeClr val="bg1"/>
                        </a:solidFill>
                        <a:latin typeface="Gill Sans MT" panose="020B0502020104020203" pitchFamily="34" charset="0"/>
                      </a:endParaRPr>
                    </a:p>
                  </a:txBody>
                  <a:tcPr anchor="ctr">
                    <a:solidFill>
                      <a:srgbClr val="0070C0"/>
                    </a:solidFill>
                  </a:tcPr>
                </a:tc>
                <a:tc vMerge="1">
                  <a:txBody>
                    <a:bodyPr/>
                    <a:lstStyle/>
                    <a:p>
                      <a:pPr algn="ctr"/>
                      <a:endParaRPr lang="en-IN" sz="1400" b="1" dirty="0">
                        <a:solidFill>
                          <a:schemeClr val="bg1"/>
                        </a:solidFill>
                        <a:latin typeface="Gill Sans MT" panose="020B0502020104020203" pitchFamily="34" charset="0"/>
                      </a:endParaRPr>
                    </a:p>
                  </a:txBody>
                  <a:tcPr anchor="ctr">
                    <a:solidFill>
                      <a:srgbClr val="0070C0"/>
                    </a:solidFill>
                  </a:tcPr>
                </a:tc>
                <a:tc vMerge="1">
                  <a:txBody>
                    <a:bodyPr/>
                    <a:lstStyle/>
                    <a:p>
                      <a:pPr algn="ctr"/>
                      <a:endParaRPr lang="en-IN" sz="1400" b="1" dirty="0">
                        <a:solidFill>
                          <a:schemeClr val="bg1"/>
                        </a:solidFill>
                        <a:latin typeface="Gill Sans MT" panose="020B0502020104020203" pitchFamily="34" charset="0"/>
                      </a:endParaRPr>
                    </a:p>
                  </a:txBody>
                  <a:tcPr anchor="ctr">
                    <a:solidFill>
                      <a:srgbClr val="0070C0"/>
                    </a:solidFill>
                  </a:tcPr>
                </a:tc>
                <a:tc>
                  <a:txBody>
                    <a:bodyPr/>
                    <a:lstStyle/>
                    <a:p>
                      <a:pPr algn="ctr"/>
                      <a:r>
                        <a:rPr lang="en-IN" sz="1400" b="1" dirty="0">
                          <a:solidFill>
                            <a:schemeClr val="bg1"/>
                          </a:solidFill>
                          <a:latin typeface="Gill Sans MT" panose="020B0502020104020203" pitchFamily="34" charset="0"/>
                        </a:rPr>
                        <a:t>+1%</a:t>
                      </a:r>
                    </a:p>
                  </a:txBody>
                  <a:tcPr anchor="ctr">
                    <a:lnL w="28575"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en-IN" sz="1400" b="1" dirty="0">
                          <a:solidFill>
                            <a:schemeClr val="bg1"/>
                          </a:solidFill>
                          <a:latin typeface="Gill Sans MT" panose="020B0502020104020203" pitchFamily="34" charset="0"/>
                        </a:rPr>
                        <a:t>-1%</a:t>
                      </a:r>
                    </a:p>
                  </a:txBody>
                  <a:tcPr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817963240"/>
                  </a:ext>
                </a:extLst>
              </a:tr>
              <a:tr h="0">
                <a:tc>
                  <a:txBody>
                    <a:bodyPr/>
                    <a:lstStyle/>
                    <a:p>
                      <a:r>
                        <a:rPr lang="en-US" sz="1400" dirty="0">
                          <a:latin typeface="Gill Sans MT" panose="020B0502020104020203" pitchFamily="34" charset="0"/>
                        </a:rPr>
                        <a:t>S1</a:t>
                      </a:r>
                      <a:endParaRPr lang="en-IN" sz="1400" dirty="0">
                        <a:latin typeface="Gill Sans MT" panose="020B0502020104020203" pitchFamily="34" charset="0"/>
                      </a:endParaRP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7%</a:t>
                      </a:r>
                    </a:p>
                  </a:txBody>
                  <a:tcPr/>
                </a:tc>
                <a:tc>
                  <a:txBody>
                    <a:bodyPr/>
                    <a:lstStyle/>
                    <a:p>
                      <a:r>
                        <a:rPr lang="en-IN" sz="1400" dirty="0">
                          <a:latin typeface="Gill Sans MT" panose="020B0502020104020203" pitchFamily="34" charset="0"/>
                        </a:rPr>
                        <a:t>1,000,000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10</a:t>
                      </a:r>
                    </a:p>
                  </a:txBody>
                  <a:tcPr/>
                </a:tc>
                <a:tc>
                  <a:txBody>
                    <a:bodyPr/>
                    <a:lstStyle/>
                    <a:p>
                      <a:r>
                        <a:rPr lang="en-IN" sz="1400" dirty="0">
                          <a:latin typeface="Gill Sans MT" panose="020B0502020104020203" pitchFamily="34" charset="0"/>
                        </a:rPr>
                        <a:t>(702)</a:t>
                      </a:r>
                    </a:p>
                  </a:txBody>
                  <a:tcPr>
                    <a:lnT w="28575" cap="flat" cmpd="sng" algn="ctr">
                      <a:solidFill>
                        <a:schemeClr val="tx1"/>
                      </a:solidFill>
                      <a:prstDash val="solid"/>
                      <a:round/>
                      <a:headEnd type="none" w="med" len="med"/>
                      <a:tailEnd type="none" w="med" len="med"/>
                    </a:lnT>
                  </a:tcPr>
                </a:tc>
                <a:tc>
                  <a:txBody>
                    <a:bodyPr/>
                    <a:lstStyle/>
                    <a:p>
                      <a:r>
                        <a:rPr lang="en-IN" sz="1400" dirty="0">
                          <a:latin typeface="Gill Sans MT" panose="020B0502020104020203" pitchFamily="34" charset="0"/>
                        </a:rPr>
                        <a:t>717</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59217027"/>
                  </a:ext>
                </a:extLst>
              </a:tr>
              <a:tr h="0">
                <a:tc>
                  <a:txBody>
                    <a:bodyPr/>
                    <a:lstStyle/>
                    <a:p>
                      <a:r>
                        <a:rPr lang="en-US" sz="1400" dirty="0">
                          <a:latin typeface="Gill Sans MT" panose="020B0502020104020203" pitchFamily="34" charset="0"/>
                        </a:rPr>
                        <a:t>S2</a:t>
                      </a:r>
                      <a:endParaRPr lang="en-IN" sz="1400" dirty="0">
                        <a:latin typeface="Gill Sans MT" panose="020B0502020104020203" pitchFamily="34" charset="0"/>
                      </a:endParaRP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latin typeface="Gill Sans MT" panose="020B0502020104020203" pitchFamily="34" charset="0"/>
                        </a:rPr>
                        <a:t>1,000,000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10</a:t>
                      </a:r>
                    </a:p>
                  </a:txBody>
                  <a:tcPr/>
                </a:tc>
                <a:tc>
                  <a:txBody>
                    <a:bodyPr/>
                    <a:lstStyle/>
                    <a:p>
                      <a:r>
                        <a:rPr lang="en-IN" sz="1400" dirty="0">
                          <a:latin typeface="Gill Sans MT" panose="020B0502020104020203" pitchFamily="34" charset="0"/>
                        </a:rPr>
                        <a:t>(1,441)</a:t>
                      </a:r>
                    </a:p>
                  </a:txBody>
                  <a:tcPr/>
                </a:tc>
                <a:tc>
                  <a:txBody>
                    <a:bodyPr/>
                    <a:lstStyle/>
                    <a:p>
                      <a:r>
                        <a:rPr lang="en-IN" sz="1400" dirty="0">
                          <a:latin typeface="Gill Sans MT" panose="020B0502020104020203" pitchFamily="34" charset="0"/>
                        </a:rPr>
                        <a:t>1,473</a:t>
                      </a:r>
                    </a:p>
                  </a:txBody>
                  <a:tcPr/>
                </a:tc>
                <a:extLst>
                  <a:ext uri="{0D108BD9-81ED-4DB2-BD59-A6C34878D82A}">
                    <a16:rowId xmlns:a16="http://schemas.microsoft.com/office/drawing/2014/main" xmlns="" val="1793751815"/>
                  </a:ext>
                </a:extLst>
              </a:tr>
              <a:tr h="0">
                <a:tc>
                  <a:txBody>
                    <a:bodyPr/>
                    <a:lstStyle/>
                    <a:p>
                      <a:r>
                        <a:rPr lang="en-US" sz="1400" dirty="0">
                          <a:latin typeface="Gill Sans MT" panose="020B0502020104020203" pitchFamily="34" charset="0"/>
                        </a:rPr>
                        <a:t>S3</a:t>
                      </a:r>
                      <a:endParaRPr lang="en-IN" sz="1400" dirty="0">
                        <a:latin typeface="Gill Sans MT" panose="020B0502020104020203" pitchFamily="34" charset="0"/>
                      </a:endParaRP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latin typeface="Gill Sans MT" panose="020B0502020104020203" pitchFamily="34" charset="0"/>
                        </a:rPr>
                        <a:t>1,000,000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10</a:t>
                      </a:r>
                    </a:p>
                  </a:txBody>
                  <a:tcPr/>
                </a:tc>
                <a:tc>
                  <a:txBody>
                    <a:bodyPr/>
                    <a:lstStyle/>
                    <a:p>
                      <a:r>
                        <a:rPr lang="en-IN" sz="1400" dirty="0">
                          <a:latin typeface="Gill Sans MT" panose="020B0502020104020203" pitchFamily="34" charset="0"/>
                        </a:rPr>
                        <a:t>666</a:t>
                      </a:r>
                    </a:p>
                  </a:txBody>
                  <a:tcPr/>
                </a:tc>
                <a:tc>
                  <a:txBody>
                    <a:bodyPr/>
                    <a:lstStyle/>
                    <a:p>
                      <a:r>
                        <a:rPr lang="en-IN" sz="1400" dirty="0">
                          <a:latin typeface="Gill Sans MT" panose="020B0502020104020203" pitchFamily="34" charset="0"/>
                        </a:rPr>
                        <a:t>(680)</a:t>
                      </a:r>
                    </a:p>
                  </a:txBody>
                  <a:tcPr/>
                </a:tc>
                <a:extLst>
                  <a:ext uri="{0D108BD9-81ED-4DB2-BD59-A6C34878D82A}">
                    <a16:rowId xmlns:a16="http://schemas.microsoft.com/office/drawing/2014/main" xmlns="" val="684976044"/>
                  </a:ext>
                </a:extLst>
              </a:tr>
              <a:tr h="0">
                <a:tc>
                  <a:txBody>
                    <a:bodyPr/>
                    <a:lstStyle/>
                    <a:p>
                      <a:r>
                        <a:rPr lang="en-US" sz="1400" dirty="0">
                          <a:latin typeface="Gill Sans MT" panose="020B0502020104020203" pitchFamily="34" charset="0"/>
                        </a:rPr>
                        <a:t>S4</a:t>
                      </a:r>
                      <a:endParaRPr lang="en-IN" sz="1400" dirty="0">
                        <a:latin typeface="Gill Sans MT" panose="020B0502020104020203" pitchFamily="34" charset="0"/>
                      </a:endParaRP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latin typeface="Gill Sans MT" panose="020B0502020104020203" pitchFamily="34" charset="0"/>
                        </a:rPr>
                        <a:t>1,000,000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10</a:t>
                      </a:r>
                    </a:p>
                  </a:txBody>
                  <a:tcPr/>
                </a:tc>
                <a:tc>
                  <a:txBody>
                    <a:bodyPr/>
                    <a:lstStyle/>
                    <a:p>
                      <a:r>
                        <a:rPr lang="en-IN" sz="1400" dirty="0">
                          <a:latin typeface="Gill Sans MT" panose="020B0502020104020203" pitchFamily="34" charset="0"/>
                        </a:rPr>
                        <a:t>1,296</a:t>
                      </a:r>
                    </a:p>
                  </a:txBody>
                  <a:tcPr/>
                </a:tc>
                <a:tc>
                  <a:txBody>
                    <a:bodyPr/>
                    <a:lstStyle/>
                    <a:p>
                      <a:r>
                        <a:rPr lang="en-IN" sz="1400" dirty="0">
                          <a:latin typeface="Gill Sans MT" panose="020B0502020104020203" pitchFamily="34" charset="0"/>
                        </a:rPr>
                        <a:t>(1,324)</a:t>
                      </a:r>
                    </a:p>
                  </a:txBody>
                  <a:tcPr/>
                </a:tc>
                <a:extLst>
                  <a:ext uri="{0D108BD9-81ED-4DB2-BD59-A6C34878D82A}">
                    <a16:rowId xmlns:a16="http://schemas.microsoft.com/office/drawing/2014/main" xmlns="" val="1608133595"/>
                  </a:ext>
                </a:extLst>
              </a:tr>
              <a:tr h="0">
                <a:tc>
                  <a:txBody>
                    <a:bodyPr/>
                    <a:lstStyle/>
                    <a:p>
                      <a:r>
                        <a:rPr lang="en-IN" sz="1400" dirty="0">
                          <a:latin typeface="Gill Sans MT" panose="020B0502020104020203" pitchFamily="34" charset="0"/>
                        </a:rPr>
                        <a:t>S5</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7%</a:t>
                      </a:r>
                    </a:p>
                  </a:txBody>
                  <a:tcPr/>
                </a:tc>
                <a:tc>
                  <a:txBody>
                    <a:bodyPr/>
                    <a:lstStyle/>
                    <a:p>
                      <a:r>
                        <a:rPr lang="en-IN" sz="1400" dirty="0">
                          <a:latin typeface="Gill Sans MT" panose="020B0502020104020203" pitchFamily="34" charset="0"/>
                        </a:rPr>
                        <a:t>2,000,000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10</a:t>
                      </a:r>
                    </a:p>
                  </a:txBody>
                  <a:tcPr/>
                </a:tc>
                <a:tc>
                  <a:txBody>
                    <a:bodyPr/>
                    <a:lstStyle/>
                    <a:p>
                      <a:r>
                        <a:rPr lang="en-IN" sz="1400" dirty="0">
                          <a:latin typeface="Gill Sans MT" panose="020B0502020104020203" pitchFamily="34" charset="0"/>
                        </a:rPr>
                        <a:t>6,971</a:t>
                      </a:r>
                    </a:p>
                  </a:txBody>
                  <a:tcPr/>
                </a:tc>
                <a:tc>
                  <a:txBody>
                    <a:bodyPr/>
                    <a:lstStyle/>
                    <a:p>
                      <a:r>
                        <a:rPr lang="en-IN" sz="1400" dirty="0">
                          <a:latin typeface="Gill Sans MT" panose="020B0502020104020203" pitchFamily="34" charset="0"/>
                        </a:rPr>
                        <a:t>(7,117)</a:t>
                      </a:r>
                    </a:p>
                  </a:txBody>
                  <a:tcPr/>
                </a:tc>
                <a:extLst>
                  <a:ext uri="{0D108BD9-81ED-4DB2-BD59-A6C34878D82A}">
                    <a16:rowId xmlns:a16="http://schemas.microsoft.com/office/drawing/2014/main" xmlns="" val="2998099120"/>
                  </a:ext>
                </a:extLst>
              </a:tr>
              <a:tr h="0">
                <a:tc>
                  <a:txBody>
                    <a:bodyPr/>
                    <a:lstStyle/>
                    <a:p>
                      <a:r>
                        <a:rPr lang="en-IN" sz="1400" dirty="0">
                          <a:latin typeface="Gill Sans MT" panose="020B0502020104020203" pitchFamily="34" charset="0"/>
                        </a:rPr>
                        <a:t>S6</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5%</a:t>
                      </a:r>
                    </a:p>
                  </a:txBody>
                  <a:tcPr/>
                </a:tc>
                <a:tc>
                  <a:txBody>
                    <a:bodyPr/>
                    <a:lstStyle/>
                    <a:p>
                      <a:r>
                        <a:rPr lang="en-IN" sz="1400" dirty="0">
                          <a:latin typeface="Gill Sans MT" panose="020B0502020104020203" pitchFamily="34" charset="0"/>
                        </a:rPr>
                        <a:t>2,000,000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10</a:t>
                      </a:r>
                    </a:p>
                  </a:txBody>
                  <a:tcPr/>
                </a:tc>
                <a:tc>
                  <a:txBody>
                    <a:bodyPr/>
                    <a:lstStyle/>
                    <a:p>
                      <a:r>
                        <a:rPr lang="en-IN" sz="1400" dirty="0">
                          <a:latin typeface="Gill Sans MT" panose="020B0502020104020203" pitchFamily="34" charset="0"/>
                        </a:rPr>
                        <a:t>6,971</a:t>
                      </a:r>
                    </a:p>
                  </a:txBody>
                  <a:tcPr/>
                </a:tc>
                <a:tc>
                  <a:txBody>
                    <a:bodyPr/>
                    <a:lstStyle/>
                    <a:p>
                      <a:r>
                        <a:rPr lang="en-IN" sz="1400" dirty="0">
                          <a:latin typeface="Gill Sans MT" panose="020B0502020104020203" pitchFamily="34" charset="0"/>
                        </a:rPr>
                        <a:t>(7,117)</a:t>
                      </a:r>
                    </a:p>
                  </a:txBody>
                  <a:tcPr/>
                </a:tc>
                <a:extLst>
                  <a:ext uri="{0D108BD9-81ED-4DB2-BD59-A6C34878D82A}">
                    <a16:rowId xmlns:a16="http://schemas.microsoft.com/office/drawing/2014/main" xmlns="" val="838069939"/>
                  </a:ext>
                </a:extLst>
              </a:tr>
              <a:tr h="0">
                <a:tc>
                  <a:txBody>
                    <a:bodyPr/>
                    <a:lstStyle/>
                    <a:p>
                      <a:r>
                        <a:rPr lang="en-IN" sz="1400" dirty="0">
                          <a:latin typeface="Gill Sans MT" panose="020B0502020104020203" pitchFamily="34" charset="0"/>
                        </a:rPr>
                        <a:t>S7</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7%</a:t>
                      </a:r>
                    </a:p>
                  </a:txBody>
                  <a:tcPr/>
                </a:tc>
                <a:tc>
                  <a:txBody>
                    <a:bodyPr/>
                    <a:lstStyle/>
                    <a:p>
                      <a:r>
                        <a:rPr lang="en-IN" sz="1400" dirty="0">
                          <a:latin typeface="Gill Sans MT" panose="020B0502020104020203" pitchFamily="34" charset="0"/>
                        </a:rPr>
                        <a:t>1,000,000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3</a:t>
                      </a:r>
                    </a:p>
                  </a:txBody>
                  <a:tcPr/>
                </a:tc>
                <a:tc>
                  <a:txBody>
                    <a:bodyPr/>
                    <a:lstStyle/>
                    <a:p>
                      <a:r>
                        <a:rPr lang="en-IN" sz="1400" dirty="0">
                          <a:latin typeface="Gill Sans MT" panose="020B0502020104020203" pitchFamily="34" charset="0"/>
                        </a:rPr>
                        <a:t>(17,827)</a:t>
                      </a:r>
                    </a:p>
                  </a:txBody>
                  <a:tcPr/>
                </a:tc>
                <a:tc>
                  <a:txBody>
                    <a:bodyPr/>
                    <a:lstStyle/>
                    <a:p>
                      <a:r>
                        <a:rPr lang="en-IN" sz="1400" dirty="0">
                          <a:latin typeface="Gill Sans MT" panose="020B0502020104020203" pitchFamily="34" charset="0"/>
                        </a:rPr>
                        <a:t>18,046</a:t>
                      </a:r>
                    </a:p>
                  </a:txBody>
                  <a:tcPr/>
                </a:tc>
                <a:extLst>
                  <a:ext uri="{0D108BD9-81ED-4DB2-BD59-A6C34878D82A}">
                    <a16:rowId xmlns:a16="http://schemas.microsoft.com/office/drawing/2014/main" xmlns="" val="2901296742"/>
                  </a:ext>
                </a:extLst>
              </a:tr>
              <a:tr h="0">
                <a:tc>
                  <a:txBody>
                    <a:bodyPr/>
                    <a:lstStyle/>
                    <a:p>
                      <a:r>
                        <a:rPr lang="en-IN" sz="1400" dirty="0">
                          <a:latin typeface="Gill Sans MT" panose="020B0502020104020203" pitchFamily="34" charset="0"/>
                        </a:rPr>
                        <a:t>S8</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7%</a:t>
                      </a:r>
                    </a:p>
                  </a:txBody>
                  <a:tcPr/>
                </a:tc>
                <a:tc>
                  <a:txBody>
                    <a:bodyPr/>
                    <a:lstStyle/>
                    <a:p>
                      <a:r>
                        <a:rPr lang="en-IN" sz="1400" dirty="0">
                          <a:latin typeface="Gill Sans MT" panose="020B0502020104020203" pitchFamily="34" charset="0"/>
                        </a:rPr>
                        <a:t>1,000,000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1</a:t>
                      </a:r>
                    </a:p>
                  </a:txBody>
                  <a:tcPr/>
                </a:tc>
                <a:tc>
                  <a:txBody>
                    <a:bodyPr/>
                    <a:lstStyle/>
                    <a:p>
                      <a:r>
                        <a:rPr lang="en-IN" sz="1400" dirty="0">
                          <a:latin typeface="Gill Sans MT" panose="020B0502020104020203" pitchFamily="34" charset="0"/>
                        </a:rPr>
                        <a:t>(25,295)</a:t>
                      </a:r>
                    </a:p>
                  </a:txBody>
                  <a:tcPr/>
                </a:tc>
                <a:tc>
                  <a:txBody>
                    <a:bodyPr/>
                    <a:lstStyle/>
                    <a:p>
                      <a:r>
                        <a:rPr lang="en-IN" sz="1400" dirty="0">
                          <a:latin typeface="Gill Sans MT" panose="020B0502020104020203" pitchFamily="34" charset="0"/>
                        </a:rPr>
                        <a:t>26,204</a:t>
                      </a:r>
                    </a:p>
                  </a:txBody>
                  <a:tcPr/>
                </a:tc>
                <a:extLst>
                  <a:ext uri="{0D108BD9-81ED-4DB2-BD59-A6C34878D82A}">
                    <a16:rowId xmlns:a16="http://schemas.microsoft.com/office/drawing/2014/main" xmlns="" val="815270236"/>
                  </a:ext>
                </a:extLst>
              </a:tr>
              <a:tr h="0">
                <a:tc>
                  <a:txBody>
                    <a:bodyPr/>
                    <a:lstStyle/>
                    <a:p>
                      <a:r>
                        <a:rPr lang="en-IN" sz="1400" dirty="0">
                          <a:latin typeface="Gill Sans MT" panose="020B0502020104020203" pitchFamily="34" charset="0"/>
                        </a:rPr>
                        <a:t>S9</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latin typeface="Gill Sans MT" panose="020B0502020104020203" pitchFamily="34" charset="0"/>
                        </a:rPr>
                        <a:t>1,000,000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3</a:t>
                      </a:r>
                    </a:p>
                  </a:txBody>
                  <a:tcPr/>
                </a:tc>
                <a:tc>
                  <a:txBody>
                    <a:bodyPr/>
                    <a:lstStyle/>
                    <a:p>
                      <a:r>
                        <a:rPr lang="en-IN" sz="1400" dirty="0">
                          <a:latin typeface="Gill Sans MT" panose="020B0502020104020203" pitchFamily="34" charset="0"/>
                        </a:rPr>
                        <a:t>(16,011)</a:t>
                      </a:r>
                    </a:p>
                  </a:txBody>
                  <a:tcPr/>
                </a:tc>
                <a:tc>
                  <a:txBody>
                    <a:bodyPr/>
                    <a:lstStyle/>
                    <a:p>
                      <a:r>
                        <a:rPr lang="en-IN" sz="1400" dirty="0">
                          <a:latin typeface="Gill Sans MT" panose="020B0502020104020203" pitchFamily="34" charset="0"/>
                        </a:rPr>
                        <a:t>16,192</a:t>
                      </a:r>
                    </a:p>
                  </a:txBody>
                  <a:tcPr/>
                </a:tc>
                <a:extLst>
                  <a:ext uri="{0D108BD9-81ED-4DB2-BD59-A6C34878D82A}">
                    <a16:rowId xmlns:a16="http://schemas.microsoft.com/office/drawing/2014/main" xmlns="" val="3727751666"/>
                  </a:ext>
                </a:extLst>
              </a:tr>
              <a:tr h="0">
                <a:tc>
                  <a:txBody>
                    <a:bodyPr/>
                    <a:lstStyle/>
                    <a:p>
                      <a:r>
                        <a:rPr lang="en-IN" sz="1400" dirty="0">
                          <a:latin typeface="Gill Sans MT" panose="020B0502020104020203" pitchFamily="34" charset="0"/>
                        </a:rPr>
                        <a:t>S10</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latin typeface="Gill Sans MT" panose="020B0502020104020203" pitchFamily="34" charset="0"/>
                        </a:rPr>
                        <a:t>1,000,000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1</a:t>
                      </a:r>
                    </a:p>
                  </a:txBody>
                  <a:tcPr/>
                </a:tc>
                <a:tc>
                  <a:txBody>
                    <a:bodyPr/>
                    <a:lstStyle/>
                    <a:p>
                      <a:r>
                        <a:rPr lang="en-IN" sz="1400" dirty="0">
                          <a:latin typeface="Gill Sans MT" panose="020B0502020104020203" pitchFamily="34" charset="0"/>
                        </a:rPr>
                        <a:t>(23,018)</a:t>
                      </a:r>
                    </a:p>
                  </a:txBody>
                  <a:tcPr/>
                </a:tc>
                <a:tc>
                  <a:txBody>
                    <a:bodyPr/>
                    <a:lstStyle/>
                    <a:p>
                      <a:r>
                        <a:rPr lang="en-IN" sz="1400" dirty="0">
                          <a:latin typeface="Gill Sans MT" panose="020B0502020104020203" pitchFamily="34" charset="0"/>
                        </a:rPr>
                        <a:t>23,845</a:t>
                      </a:r>
                    </a:p>
                  </a:txBody>
                  <a:tcPr/>
                </a:tc>
                <a:extLst>
                  <a:ext uri="{0D108BD9-81ED-4DB2-BD59-A6C34878D82A}">
                    <a16:rowId xmlns:a16="http://schemas.microsoft.com/office/drawing/2014/main" xmlns="" val="3284832405"/>
                  </a:ext>
                </a:extLst>
              </a:tr>
              <a:tr h="0">
                <a:tc>
                  <a:txBody>
                    <a:bodyPr/>
                    <a:lstStyle/>
                    <a:p>
                      <a:r>
                        <a:rPr lang="en-IN" sz="1400" dirty="0">
                          <a:solidFill>
                            <a:srgbClr val="C00000"/>
                          </a:solidFill>
                          <a:latin typeface="Gill Sans MT" panose="020B0502020104020203" pitchFamily="34" charset="0"/>
                        </a:rPr>
                        <a:t>S11</a:t>
                      </a:r>
                    </a:p>
                  </a:txBody>
                  <a:tcPr/>
                </a:tc>
                <a:tc>
                  <a:txBody>
                    <a:bodyPr/>
                    <a:lstStyle/>
                    <a:p>
                      <a:r>
                        <a:rPr lang="en-IN" sz="1400" dirty="0">
                          <a:solidFill>
                            <a:srgbClr val="C00000"/>
                          </a:solidFill>
                          <a:latin typeface="Gill Sans MT" panose="020B0502020104020203" pitchFamily="34" charset="0"/>
                        </a:rPr>
                        <a:t>6%</a:t>
                      </a:r>
                    </a:p>
                  </a:txBody>
                  <a:tcPr/>
                </a:tc>
                <a:tc>
                  <a:txBody>
                    <a:bodyPr/>
                    <a:lstStyle/>
                    <a:p>
                      <a:r>
                        <a:rPr lang="en-IN" sz="1400" dirty="0">
                          <a:solidFill>
                            <a:srgbClr val="C00000"/>
                          </a:solidFill>
                          <a:latin typeface="Gill Sans MT" panose="020B0502020104020203" pitchFamily="34" charset="0"/>
                        </a:rPr>
                        <a:t>6%</a:t>
                      </a:r>
                    </a:p>
                  </a:txBody>
                  <a:tcPr/>
                </a:tc>
                <a:tc>
                  <a:txBody>
                    <a:bodyPr/>
                    <a:lstStyle/>
                    <a:p>
                      <a:r>
                        <a:rPr lang="en-IN" sz="1400" dirty="0">
                          <a:solidFill>
                            <a:srgbClr val="C00000"/>
                          </a:solidFill>
                          <a:latin typeface="Gill Sans MT" panose="020B0502020104020203" pitchFamily="34" charset="0"/>
                        </a:rPr>
                        <a:t>1,000,000</a:t>
                      </a:r>
                    </a:p>
                  </a:txBody>
                  <a:tcPr/>
                </a:tc>
                <a:tc>
                  <a:txBody>
                    <a:bodyPr/>
                    <a:lstStyle/>
                    <a:p>
                      <a:r>
                        <a:rPr lang="en-IN" sz="1400" dirty="0">
                          <a:solidFill>
                            <a:srgbClr val="C00000"/>
                          </a:solidFill>
                          <a:latin typeface="Gill Sans MT" panose="020B0502020104020203" pitchFamily="34" charset="0"/>
                        </a:rPr>
                        <a:t>55</a:t>
                      </a:r>
                    </a:p>
                  </a:txBody>
                  <a:tcPr/>
                </a:tc>
                <a:tc>
                  <a:txBody>
                    <a:bodyPr/>
                    <a:lstStyle/>
                    <a:p>
                      <a:r>
                        <a:rPr lang="en-IN" sz="1400" dirty="0">
                          <a:solidFill>
                            <a:srgbClr val="C00000"/>
                          </a:solidFill>
                          <a:latin typeface="Gill Sans MT" panose="020B0502020104020203" pitchFamily="34" charset="0"/>
                        </a:rPr>
                        <a:t>10</a:t>
                      </a:r>
                    </a:p>
                  </a:txBody>
                  <a:tcPr/>
                </a:tc>
                <a:tc>
                  <a:txBody>
                    <a:bodyPr/>
                    <a:lstStyle/>
                    <a:p>
                      <a:r>
                        <a:rPr lang="en-IN" sz="1400" dirty="0">
                          <a:solidFill>
                            <a:srgbClr val="C00000"/>
                          </a:solidFill>
                          <a:latin typeface="Gill Sans MT" panose="020B0502020104020203" pitchFamily="34" charset="0"/>
                        </a:rPr>
                        <a:t>-</a:t>
                      </a:r>
                    </a:p>
                  </a:txBody>
                  <a:tcPr/>
                </a:tc>
                <a:tc>
                  <a:txBody>
                    <a:bodyPr/>
                    <a:lstStyle/>
                    <a:p>
                      <a:r>
                        <a:rPr lang="en-IN" sz="1400" dirty="0">
                          <a:solidFill>
                            <a:srgbClr val="C00000"/>
                          </a:solidFill>
                          <a:latin typeface="Gill Sans MT" panose="020B0502020104020203" pitchFamily="34" charset="0"/>
                        </a:rPr>
                        <a:t>-</a:t>
                      </a:r>
                    </a:p>
                  </a:txBody>
                  <a:tcPr/>
                </a:tc>
                <a:extLst>
                  <a:ext uri="{0D108BD9-81ED-4DB2-BD59-A6C34878D82A}">
                    <a16:rowId xmlns:a16="http://schemas.microsoft.com/office/drawing/2014/main" xmlns="" val="3961287262"/>
                  </a:ext>
                </a:extLst>
              </a:tr>
              <a:tr h="0">
                <a:tc>
                  <a:txBody>
                    <a:bodyPr/>
                    <a:lstStyle/>
                    <a:p>
                      <a:r>
                        <a:rPr lang="en-IN" sz="1400" dirty="0">
                          <a:latin typeface="Gill Sans MT" panose="020B0502020104020203" pitchFamily="34" charset="0"/>
                        </a:rPr>
                        <a:t>S12</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2,000,000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10</a:t>
                      </a:r>
                    </a:p>
                  </a:txBody>
                  <a:tcPr/>
                </a:tc>
                <a:tc>
                  <a:txBody>
                    <a:bodyPr/>
                    <a:lstStyle/>
                    <a:p>
                      <a:r>
                        <a:rPr lang="en-IN" sz="1400" dirty="0">
                          <a:latin typeface="Gill Sans MT" panose="020B0502020104020203" pitchFamily="34" charset="0"/>
                        </a:rPr>
                        <a:t>6,971</a:t>
                      </a:r>
                    </a:p>
                  </a:txBody>
                  <a:tcPr/>
                </a:tc>
                <a:tc>
                  <a:txBody>
                    <a:bodyPr/>
                    <a:lstStyle/>
                    <a:p>
                      <a:r>
                        <a:rPr lang="en-IN" sz="1400" dirty="0">
                          <a:latin typeface="Gill Sans MT" panose="020B0502020104020203" pitchFamily="34" charset="0"/>
                        </a:rPr>
                        <a:t>(7,117)</a:t>
                      </a:r>
                    </a:p>
                  </a:txBody>
                  <a:tcPr/>
                </a:tc>
                <a:extLst>
                  <a:ext uri="{0D108BD9-81ED-4DB2-BD59-A6C34878D82A}">
                    <a16:rowId xmlns:a16="http://schemas.microsoft.com/office/drawing/2014/main" xmlns="" val="948904315"/>
                  </a:ext>
                </a:extLst>
              </a:tr>
              <a:tr h="0">
                <a:tc>
                  <a:txBody>
                    <a:bodyPr/>
                    <a:lstStyle/>
                    <a:p>
                      <a:r>
                        <a:rPr lang="en-IN" sz="1400" dirty="0">
                          <a:latin typeface="Gill Sans MT" panose="020B0502020104020203" pitchFamily="34" charset="0"/>
                        </a:rPr>
                        <a:t>S13</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1,000,000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3</a:t>
                      </a:r>
                    </a:p>
                  </a:txBody>
                  <a:tcPr/>
                </a:tc>
                <a:tc>
                  <a:txBody>
                    <a:bodyPr/>
                    <a:lstStyle/>
                    <a:p>
                      <a:r>
                        <a:rPr lang="en-IN" sz="1400" dirty="0">
                          <a:latin typeface="Gill Sans MT" panose="020B0502020104020203" pitchFamily="34" charset="0"/>
                        </a:rPr>
                        <a:t>(16,900)</a:t>
                      </a:r>
                    </a:p>
                  </a:txBody>
                  <a:tcPr/>
                </a:tc>
                <a:tc>
                  <a:txBody>
                    <a:bodyPr/>
                    <a:lstStyle/>
                    <a:p>
                      <a:r>
                        <a:rPr lang="en-IN" sz="1400" dirty="0">
                          <a:latin typeface="Gill Sans MT" panose="020B0502020104020203" pitchFamily="34" charset="0"/>
                        </a:rPr>
                        <a:t>17,100</a:t>
                      </a:r>
                    </a:p>
                  </a:txBody>
                  <a:tcPr/>
                </a:tc>
                <a:extLst>
                  <a:ext uri="{0D108BD9-81ED-4DB2-BD59-A6C34878D82A}">
                    <a16:rowId xmlns:a16="http://schemas.microsoft.com/office/drawing/2014/main" xmlns="" val="3586241509"/>
                  </a:ext>
                </a:extLst>
              </a:tr>
              <a:tr h="0">
                <a:tc>
                  <a:txBody>
                    <a:bodyPr/>
                    <a:lstStyle/>
                    <a:p>
                      <a:r>
                        <a:rPr lang="en-IN" sz="1400" dirty="0">
                          <a:latin typeface="Gill Sans MT" panose="020B0502020104020203" pitchFamily="34" charset="0"/>
                        </a:rPr>
                        <a:t>S14</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6%</a:t>
                      </a:r>
                    </a:p>
                  </a:txBody>
                  <a:tcPr/>
                </a:tc>
                <a:tc>
                  <a:txBody>
                    <a:bodyPr/>
                    <a:lstStyle/>
                    <a:p>
                      <a:r>
                        <a:rPr lang="en-IN" sz="1400" dirty="0">
                          <a:latin typeface="Gill Sans MT" panose="020B0502020104020203" pitchFamily="34" charset="0"/>
                        </a:rPr>
                        <a:t>1,000,000</a:t>
                      </a:r>
                    </a:p>
                  </a:txBody>
                  <a:tcPr/>
                </a:tc>
                <a:tc>
                  <a:txBody>
                    <a:bodyPr/>
                    <a:lstStyle/>
                    <a:p>
                      <a:r>
                        <a:rPr lang="en-IN" sz="1400" dirty="0">
                          <a:latin typeface="Gill Sans MT" panose="020B0502020104020203" pitchFamily="34" charset="0"/>
                        </a:rPr>
                        <a:t>55</a:t>
                      </a:r>
                    </a:p>
                  </a:txBody>
                  <a:tcPr/>
                </a:tc>
                <a:tc>
                  <a:txBody>
                    <a:bodyPr/>
                    <a:lstStyle/>
                    <a:p>
                      <a:r>
                        <a:rPr lang="en-IN" sz="1400" dirty="0">
                          <a:latin typeface="Gill Sans MT" panose="020B0502020104020203" pitchFamily="34" charset="0"/>
                        </a:rPr>
                        <a:t>1</a:t>
                      </a:r>
                    </a:p>
                  </a:txBody>
                  <a:tcPr/>
                </a:tc>
                <a:tc>
                  <a:txBody>
                    <a:bodyPr/>
                    <a:lstStyle/>
                    <a:p>
                      <a:r>
                        <a:rPr lang="en-IN" sz="1400" dirty="0">
                          <a:latin typeface="Gill Sans MT" panose="020B0502020104020203" pitchFamily="34" charset="0"/>
                        </a:rPr>
                        <a:t>(24,135)</a:t>
                      </a:r>
                    </a:p>
                  </a:txBody>
                  <a:tcPr/>
                </a:tc>
                <a:tc>
                  <a:txBody>
                    <a:bodyPr/>
                    <a:lstStyle/>
                    <a:p>
                      <a:r>
                        <a:rPr lang="en-IN" sz="1400" dirty="0">
                          <a:latin typeface="Gill Sans MT" panose="020B0502020104020203" pitchFamily="34" charset="0"/>
                        </a:rPr>
                        <a:t>25,002</a:t>
                      </a:r>
                    </a:p>
                  </a:txBody>
                  <a:tcPr/>
                </a:tc>
                <a:extLst>
                  <a:ext uri="{0D108BD9-81ED-4DB2-BD59-A6C34878D82A}">
                    <a16:rowId xmlns:a16="http://schemas.microsoft.com/office/drawing/2014/main" xmlns="" val="3608904782"/>
                  </a:ext>
                </a:extLst>
              </a:tr>
            </a:tbl>
          </a:graphicData>
        </a:graphic>
      </p:graphicFrame>
    </p:spTree>
    <p:extLst>
      <p:ext uri="{BB962C8B-B14F-4D97-AF65-F5344CB8AC3E}">
        <p14:creationId xmlns:p14="http://schemas.microsoft.com/office/powerpoint/2010/main" val="22871464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b="1" kern="0" dirty="0">
                <a:solidFill>
                  <a:schemeClr val="tx1"/>
                </a:solidFill>
                <a:latin typeface="Gill Sans MT" panose="020B0502020104020203" pitchFamily="34" charset="0"/>
                <a:cs typeface="Calibri" panose="020F0502020204030204" pitchFamily="34" charset="0"/>
              </a:rPr>
              <a:t>Content</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aphicFrame>
        <p:nvGraphicFramePr>
          <p:cNvPr id="4" name="Diagram 3">
            <a:extLst>
              <a:ext uri="{FF2B5EF4-FFF2-40B4-BE49-F238E27FC236}">
                <a16:creationId xmlns:a16="http://schemas.microsoft.com/office/drawing/2014/main" xmlns="" id="{3AD38A48-96DC-5085-9752-A5CB1F2BD72B}"/>
              </a:ext>
            </a:extLst>
          </p:cNvPr>
          <p:cNvGraphicFramePr/>
          <p:nvPr>
            <p:extLst>
              <p:ext uri="{D42A27DB-BD31-4B8C-83A1-F6EECF244321}">
                <p14:modId xmlns:p14="http://schemas.microsoft.com/office/powerpoint/2010/main" val="1227984055"/>
              </p:ext>
            </p:extLst>
          </p:nvPr>
        </p:nvGraphicFramePr>
        <p:xfrm>
          <a:off x="1860047" y="1086981"/>
          <a:ext cx="9303253"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62845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Mortality Rates</a:t>
            </a:r>
            <a:endParaRPr lang="en-IN" dirty="0">
              <a:latin typeface="Gill Sans MT" panose="020B0502020104020203" pitchFamily="34" charset="0"/>
            </a:endParaRPr>
          </a:p>
          <a:p>
            <a:pPr marL="0" indent="0">
              <a:buNone/>
            </a:pPr>
            <a:r>
              <a:rPr lang="en-IN" sz="2400" u="sng" dirty="0">
                <a:latin typeface="Gill Sans MT" panose="020B0502020104020203" pitchFamily="34" charset="0"/>
              </a:rPr>
              <a:t>When discount rate &lt; salary growth rate*</a:t>
            </a: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r>
              <a:rPr lang="en-IN" sz="2000" i="1" dirty="0">
                <a:solidFill>
                  <a:srgbClr val="C00000"/>
                </a:solidFill>
                <a:latin typeface="Gill Sans MT" panose="020B0502020104020203" pitchFamily="34" charset="0"/>
              </a:rPr>
              <a:t>* In most cases</a:t>
            </a: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p:graphicFrame>
        <p:nvGraphicFramePr>
          <p:cNvPr id="10" name="Diagram 9">
            <a:extLst>
              <a:ext uri="{FF2B5EF4-FFF2-40B4-BE49-F238E27FC236}">
                <a16:creationId xmlns:a16="http://schemas.microsoft.com/office/drawing/2014/main" xmlns="" id="{D5C860AD-7673-7538-0440-59649D10C54E}"/>
              </a:ext>
            </a:extLst>
          </p:cNvPr>
          <p:cNvGraphicFramePr/>
          <p:nvPr>
            <p:extLst>
              <p:ext uri="{D42A27DB-BD31-4B8C-83A1-F6EECF244321}">
                <p14:modId xmlns:p14="http://schemas.microsoft.com/office/powerpoint/2010/main" val="3698301943"/>
              </p:ext>
            </p:extLst>
          </p:nvPr>
        </p:nvGraphicFramePr>
        <p:xfrm>
          <a:off x="1971926" y="2363771"/>
          <a:ext cx="4800600" cy="36147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rrow: Down 10">
            <a:extLst>
              <a:ext uri="{FF2B5EF4-FFF2-40B4-BE49-F238E27FC236}">
                <a16:creationId xmlns:a16="http://schemas.microsoft.com/office/drawing/2014/main" xmlns="" id="{E2D35ACF-E6F5-1694-37DC-EF3286BFB900}"/>
              </a:ext>
            </a:extLst>
          </p:cNvPr>
          <p:cNvSpPr/>
          <p:nvPr/>
        </p:nvSpPr>
        <p:spPr>
          <a:xfrm>
            <a:off x="5273802" y="2362200"/>
            <a:ext cx="1584198" cy="1735081"/>
          </a:xfrm>
          <a:prstGeom prst="down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33875"/>
              <a:alphaOff val="0"/>
            </a:schemeClr>
          </a:effectRef>
          <a:fontRef idx="minor">
            <a:schemeClr val="lt1"/>
          </a:fontRef>
        </p:style>
      </p:sp>
      <p:sp>
        <p:nvSpPr>
          <p:cNvPr id="12" name="Arrow: Up 11">
            <a:extLst>
              <a:ext uri="{FF2B5EF4-FFF2-40B4-BE49-F238E27FC236}">
                <a16:creationId xmlns:a16="http://schemas.microsoft.com/office/drawing/2014/main" xmlns="" id="{2B592A4D-CEC0-FAEF-D639-1C3ED77189FA}"/>
              </a:ext>
            </a:extLst>
          </p:cNvPr>
          <p:cNvSpPr/>
          <p:nvPr/>
        </p:nvSpPr>
        <p:spPr>
          <a:xfrm>
            <a:off x="5273802" y="4212020"/>
            <a:ext cx="1584198" cy="1735081"/>
          </a:xfrm>
          <a:prstGeom prst="upArrow">
            <a:avLst/>
          </a:prstGeom>
          <a:solidFill>
            <a:srgbClr val="00B050"/>
          </a:solidFill>
          <a:ln>
            <a:solidFill>
              <a:srgbClr val="00B050"/>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
        <p:nvSpPr>
          <p:cNvPr id="13" name="Cloud 12">
            <a:extLst>
              <a:ext uri="{FF2B5EF4-FFF2-40B4-BE49-F238E27FC236}">
                <a16:creationId xmlns:a16="http://schemas.microsoft.com/office/drawing/2014/main" xmlns="" id="{3E432835-D4D9-A690-D10E-27BB38996C97}"/>
              </a:ext>
            </a:extLst>
          </p:cNvPr>
          <p:cNvSpPr/>
          <p:nvPr/>
        </p:nvSpPr>
        <p:spPr bwMode="auto">
          <a:xfrm>
            <a:off x="7660131" y="4171147"/>
            <a:ext cx="3962400" cy="2209800"/>
          </a:xfrm>
          <a:prstGeom prst="cloud">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a:ln>
                  <a:noFill/>
                </a:ln>
                <a:solidFill>
                  <a:schemeClr val="bg1"/>
                </a:solidFill>
                <a:effectLst/>
                <a:latin typeface="Gill Sans MT" panose="020B0502020104020203" pitchFamily="34" charset="0"/>
              </a:rPr>
              <a:t>Larger the gap, l</a:t>
            </a:r>
            <a:r>
              <a:rPr lang="en-IN" sz="2400" dirty="0">
                <a:solidFill>
                  <a:schemeClr val="bg1"/>
                </a:solidFill>
                <a:latin typeface="Gill Sans MT" panose="020B0502020104020203" pitchFamily="34" charset="0"/>
              </a:rPr>
              <a:t>arger the effect of change in mortality rates.</a:t>
            </a:r>
            <a:endParaRPr kumimoji="0" lang="en-IN" sz="2400" b="0" i="0" u="none" strike="noStrike" cap="none" normalizeH="0" baseline="0" dirty="0">
              <a:ln>
                <a:noFill/>
              </a:ln>
              <a:solidFill>
                <a:schemeClr val="bg1"/>
              </a:solidFill>
              <a:effectLst/>
              <a:latin typeface="Gill Sans MT" panose="020B0502020104020203" pitchFamily="34" charset="0"/>
            </a:endParaRPr>
          </a:p>
        </p:txBody>
      </p:sp>
      <p:sp>
        <p:nvSpPr>
          <p:cNvPr id="14" name="Cloud 13">
            <a:extLst>
              <a:ext uri="{FF2B5EF4-FFF2-40B4-BE49-F238E27FC236}">
                <a16:creationId xmlns:a16="http://schemas.microsoft.com/office/drawing/2014/main" xmlns="" id="{FFF05093-D916-4CC5-B761-5D9345E39340}"/>
              </a:ext>
            </a:extLst>
          </p:cNvPr>
          <p:cNvSpPr/>
          <p:nvPr/>
        </p:nvSpPr>
        <p:spPr bwMode="auto">
          <a:xfrm>
            <a:off x="7249934" y="1771721"/>
            <a:ext cx="4713465" cy="2209800"/>
          </a:xfrm>
          <a:prstGeom prst="cloud">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a:ln>
                  <a:noFill/>
                </a:ln>
                <a:solidFill>
                  <a:schemeClr val="bg1"/>
                </a:solidFill>
                <a:effectLst/>
                <a:latin typeface="Gill Sans MT" panose="020B0502020104020203" pitchFamily="34" charset="0"/>
              </a:rPr>
              <a:t>No effect from vesting as benefit is payable without a vesting period</a:t>
            </a:r>
          </a:p>
        </p:txBody>
      </p:sp>
    </p:spTree>
    <p:extLst>
      <p:ext uri="{BB962C8B-B14F-4D97-AF65-F5344CB8AC3E}">
        <p14:creationId xmlns:p14="http://schemas.microsoft.com/office/powerpoint/2010/main" val="20393094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Mortality Rates</a:t>
            </a:r>
            <a:endParaRPr lang="en-IN" dirty="0">
              <a:latin typeface="Gill Sans MT" panose="020B0502020104020203" pitchFamily="34" charset="0"/>
            </a:endParaRPr>
          </a:p>
          <a:p>
            <a:pPr marL="0" indent="0">
              <a:buNone/>
            </a:pPr>
            <a:r>
              <a:rPr lang="en-IN" sz="2400" u="sng" dirty="0">
                <a:latin typeface="Gill Sans MT" panose="020B0502020104020203" pitchFamily="34" charset="0"/>
              </a:rPr>
              <a:t>When discount rate &gt; salary growth rate*</a:t>
            </a: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endParaRPr lang="en-IN" sz="2400" u="sng" dirty="0">
              <a:latin typeface="Gill Sans MT" panose="020B0502020104020203" pitchFamily="34" charset="0"/>
            </a:endParaRPr>
          </a:p>
          <a:p>
            <a:pPr marL="0" indent="0">
              <a:buNone/>
            </a:pPr>
            <a:r>
              <a:rPr lang="en-IN" sz="2000" i="1" dirty="0">
                <a:solidFill>
                  <a:srgbClr val="C00000"/>
                </a:solidFill>
                <a:latin typeface="Gill Sans MT" panose="020B0502020104020203" pitchFamily="34" charset="0"/>
              </a:rPr>
              <a:t>* In most cases</a:t>
            </a: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p:graphicFrame>
        <p:nvGraphicFramePr>
          <p:cNvPr id="9" name="Diagram 8">
            <a:extLst>
              <a:ext uri="{FF2B5EF4-FFF2-40B4-BE49-F238E27FC236}">
                <a16:creationId xmlns:a16="http://schemas.microsoft.com/office/drawing/2014/main" xmlns="" id="{88214A5A-7334-BA01-517B-EE7F07E112CA}"/>
              </a:ext>
            </a:extLst>
          </p:cNvPr>
          <p:cNvGraphicFramePr/>
          <p:nvPr/>
        </p:nvGraphicFramePr>
        <p:xfrm>
          <a:off x="1971926" y="2363771"/>
          <a:ext cx="4800600" cy="36147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Arrow: Down 12">
            <a:extLst>
              <a:ext uri="{FF2B5EF4-FFF2-40B4-BE49-F238E27FC236}">
                <a16:creationId xmlns:a16="http://schemas.microsoft.com/office/drawing/2014/main" xmlns="" id="{3A1B3D62-C08B-4623-1B0B-FFCCB8447590}"/>
              </a:ext>
            </a:extLst>
          </p:cNvPr>
          <p:cNvSpPr/>
          <p:nvPr/>
        </p:nvSpPr>
        <p:spPr>
          <a:xfrm>
            <a:off x="5273802" y="2362200"/>
            <a:ext cx="1584198" cy="1735081"/>
          </a:xfrm>
          <a:prstGeom prst="down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33875"/>
              <a:alphaOff val="0"/>
            </a:schemeClr>
          </a:effectRef>
          <a:fontRef idx="minor">
            <a:schemeClr val="lt1"/>
          </a:fontRef>
        </p:style>
      </p:sp>
      <p:sp>
        <p:nvSpPr>
          <p:cNvPr id="14" name="Arrow: Up 13">
            <a:extLst>
              <a:ext uri="{FF2B5EF4-FFF2-40B4-BE49-F238E27FC236}">
                <a16:creationId xmlns:a16="http://schemas.microsoft.com/office/drawing/2014/main" xmlns="" id="{B0C594F3-05C7-8EDF-D045-C51B51EBA73C}"/>
              </a:ext>
            </a:extLst>
          </p:cNvPr>
          <p:cNvSpPr/>
          <p:nvPr/>
        </p:nvSpPr>
        <p:spPr>
          <a:xfrm flipV="1">
            <a:off x="5273802" y="4212020"/>
            <a:ext cx="1584198" cy="1735081"/>
          </a:xfrm>
          <a:prstGeom prst="upArrow">
            <a:avLst/>
          </a:prstGeom>
          <a:solidFill>
            <a:srgbClr val="FF0000"/>
          </a:solidFill>
          <a:ln>
            <a:solidFill>
              <a:srgbClr val="FF0000"/>
            </a:solidFill>
          </a:ln>
        </p:spPr>
        <p:style>
          <a:lnRef idx="2">
            <a:scrgbClr r="0" g="0" b="0"/>
          </a:lnRef>
          <a:fillRef idx="1">
            <a:scrgbClr r="0" g="0" b="0"/>
          </a:fillRef>
          <a:effectRef idx="0">
            <a:schemeClr val="accent2">
              <a:shade val="80000"/>
              <a:hueOff val="0"/>
              <a:satOff val="0"/>
              <a:lumOff val="0"/>
              <a:alphaOff val="0"/>
            </a:schemeClr>
          </a:effectRef>
          <a:fontRef idx="minor">
            <a:schemeClr val="lt1"/>
          </a:fontRef>
        </p:style>
      </p:sp>
      <p:sp>
        <p:nvSpPr>
          <p:cNvPr id="10" name="Cloud 9">
            <a:extLst>
              <a:ext uri="{FF2B5EF4-FFF2-40B4-BE49-F238E27FC236}">
                <a16:creationId xmlns:a16="http://schemas.microsoft.com/office/drawing/2014/main" xmlns="" id="{1C97A4B4-F0EE-5088-4D57-B10F29DDE0F3}"/>
              </a:ext>
            </a:extLst>
          </p:cNvPr>
          <p:cNvSpPr/>
          <p:nvPr/>
        </p:nvSpPr>
        <p:spPr bwMode="auto">
          <a:xfrm>
            <a:off x="7850261" y="4089431"/>
            <a:ext cx="3962400" cy="2209800"/>
          </a:xfrm>
          <a:prstGeom prst="cloud">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a:ln>
                  <a:noFill/>
                </a:ln>
                <a:solidFill>
                  <a:schemeClr val="bg1"/>
                </a:solidFill>
                <a:effectLst/>
                <a:latin typeface="Gill Sans MT" panose="020B0502020104020203" pitchFamily="34" charset="0"/>
              </a:rPr>
              <a:t>Larger the gap, l</a:t>
            </a:r>
            <a:r>
              <a:rPr lang="en-IN" sz="2400" dirty="0">
                <a:solidFill>
                  <a:schemeClr val="bg1"/>
                </a:solidFill>
                <a:latin typeface="Gill Sans MT" panose="020B0502020104020203" pitchFamily="34" charset="0"/>
              </a:rPr>
              <a:t>arger the effect of change in mortality rate</a:t>
            </a:r>
            <a:endParaRPr kumimoji="0" lang="en-IN" sz="2400" b="0" i="0" u="none" strike="noStrike" cap="none" normalizeH="0" baseline="0" dirty="0">
              <a:ln>
                <a:noFill/>
              </a:ln>
              <a:solidFill>
                <a:schemeClr val="bg1"/>
              </a:solidFill>
              <a:effectLst/>
              <a:latin typeface="Gill Sans MT" panose="020B0502020104020203" pitchFamily="34" charset="0"/>
            </a:endParaRPr>
          </a:p>
        </p:txBody>
      </p:sp>
      <p:sp>
        <p:nvSpPr>
          <p:cNvPr id="11" name="Cloud 10">
            <a:extLst>
              <a:ext uri="{FF2B5EF4-FFF2-40B4-BE49-F238E27FC236}">
                <a16:creationId xmlns:a16="http://schemas.microsoft.com/office/drawing/2014/main" xmlns="" id="{4E0B4184-E53E-4DD9-5B38-5EA0FCF0D299}"/>
              </a:ext>
            </a:extLst>
          </p:cNvPr>
          <p:cNvSpPr/>
          <p:nvPr/>
        </p:nvSpPr>
        <p:spPr bwMode="auto">
          <a:xfrm>
            <a:off x="7249934" y="1771721"/>
            <a:ext cx="4713465" cy="2209800"/>
          </a:xfrm>
          <a:prstGeom prst="cloud">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a:ln>
                  <a:noFill/>
                </a:ln>
                <a:solidFill>
                  <a:schemeClr val="bg1"/>
                </a:solidFill>
                <a:effectLst/>
                <a:latin typeface="Gill Sans MT" panose="020B0502020104020203" pitchFamily="34" charset="0"/>
              </a:rPr>
              <a:t>No effect from vesting as benefit is payable without a vesting period</a:t>
            </a:r>
          </a:p>
        </p:txBody>
      </p:sp>
    </p:spTree>
    <p:extLst>
      <p:ext uri="{BB962C8B-B14F-4D97-AF65-F5344CB8AC3E}">
        <p14:creationId xmlns:p14="http://schemas.microsoft.com/office/powerpoint/2010/main" val="42756728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Uses of Sensitivity Disclosures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aphicFrame>
        <p:nvGraphicFramePr>
          <p:cNvPr id="11" name="Diagram 10">
            <a:extLst>
              <a:ext uri="{FF2B5EF4-FFF2-40B4-BE49-F238E27FC236}">
                <a16:creationId xmlns:a16="http://schemas.microsoft.com/office/drawing/2014/main" xmlns="" id="{B402387B-BB22-015C-10B2-99BEB0A3B1F9}"/>
              </a:ext>
            </a:extLst>
          </p:cNvPr>
          <p:cNvGraphicFramePr/>
          <p:nvPr>
            <p:extLst>
              <p:ext uri="{D42A27DB-BD31-4B8C-83A1-F6EECF244321}">
                <p14:modId xmlns:p14="http://schemas.microsoft.com/office/powerpoint/2010/main" val="2489608825"/>
              </p:ext>
            </p:extLst>
          </p:nvPr>
        </p:nvGraphicFramePr>
        <p:xfrm>
          <a:off x="457200" y="1219200"/>
          <a:ext cx="11658600" cy="52751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186680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Uses of Sensitivity Disclosures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aphicFrame>
        <p:nvGraphicFramePr>
          <p:cNvPr id="6" name="Chart 5">
            <a:extLst>
              <a:ext uri="{FF2B5EF4-FFF2-40B4-BE49-F238E27FC236}">
                <a16:creationId xmlns:a16="http://schemas.microsoft.com/office/drawing/2014/main" xmlns="" id="{B84E108A-B6F9-5BC4-2D7A-FF80E41B9114}"/>
              </a:ext>
            </a:extLst>
          </p:cNvPr>
          <p:cNvGraphicFramePr>
            <a:graphicFrameLocks/>
          </p:cNvGraphicFramePr>
          <p:nvPr>
            <p:extLst>
              <p:ext uri="{D42A27DB-BD31-4B8C-83A1-F6EECF244321}">
                <p14:modId xmlns:p14="http://schemas.microsoft.com/office/powerpoint/2010/main" val="2353537743"/>
              </p:ext>
            </p:extLst>
          </p:nvPr>
        </p:nvGraphicFramePr>
        <p:xfrm>
          <a:off x="1905000" y="1011237"/>
          <a:ext cx="9677400" cy="548959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4704716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2095500" y="4617243"/>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r>
              <a:rPr lang="en-US" altLang="en-US" sz="4000" b="1" kern="0" dirty="0">
                <a:solidFill>
                  <a:schemeClr val="tx1"/>
                </a:solidFill>
                <a:latin typeface="Gill Sans MT" panose="020B0502020104020203" pitchFamily="34" charset="0"/>
                <a:cs typeface="Calibri" panose="020F0502020204030204" pitchFamily="34" charset="0"/>
              </a:rPr>
              <a:t>Thank You!</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6" name="Graphic 5" descr="Questions">
            <a:extLst>
              <a:ext uri="{FF2B5EF4-FFF2-40B4-BE49-F238E27FC236}">
                <a16:creationId xmlns:a16="http://schemas.microsoft.com/office/drawing/2014/main" xmlns="" id="{7D2B480E-089E-9A2F-7814-61A5A833B1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29200" y="1458119"/>
            <a:ext cx="3200400" cy="3200400"/>
          </a:xfrm>
          <a:prstGeom prst="rect">
            <a:avLst/>
          </a:prstGeom>
        </p:spPr>
      </p:pic>
    </p:spTree>
    <p:extLst>
      <p:ext uri="{BB962C8B-B14F-4D97-AF65-F5344CB8AC3E}">
        <p14:creationId xmlns:p14="http://schemas.microsoft.com/office/powerpoint/2010/main" val="28860946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CPD Question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Content Placeholder 5">
            <a:extLst>
              <a:ext uri="{FF2B5EF4-FFF2-40B4-BE49-F238E27FC236}">
                <a16:creationId xmlns:a16="http://schemas.microsoft.com/office/drawing/2014/main" xmlns="" id="{E2C27C65-9F40-A0FF-981E-7A2DA6DAF00A}"/>
              </a:ext>
            </a:extLst>
          </p:cNvPr>
          <p:cNvSpPr>
            <a:spLocks noGrp="1"/>
          </p:cNvSpPr>
          <p:nvPr>
            <p:ph idx="1"/>
          </p:nvPr>
        </p:nvSpPr>
        <p:spPr>
          <a:xfrm>
            <a:off x="1752600" y="1045017"/>
            <a:ext cx="10043160" cy="5084762"/>
          </a:xfrm>
        </p:spPr>
        <p:txBody>
          <a:bodyPr/>
          <a:lstStyle/>
          <a:p>
            <a:pPr marL="0" indent="0">
              <a:buNone/>
            </a:pPr>
            <a:endParaRPr lang="en-IN" sz="2800"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sz="2400" dirty="0">
              <a:latin typeface="Gill Sans MT" panose="020B0502020104020203" pitchFamily="34" charset="0"/>
            </a:endParaRPr>
          </a:p>
          <a:p>
            <a:pPr marL="0" indent="0">
              <a:buNone/>
            </a:pPr>
            <a:endParaRPr lang="en-IN" dirty="0">
              <a:latin typeface="Gill Sans MT" panose="020B0502020104020203" pitchFamily="34" charset="0"/>
            </a:endParaRPr>
          </a:p>
        </p:txBody>
      </p:sp>
      <p:grpSp>
        <p:nvGrpSpPr>
          <p:cNvPr id="7" name="Group 6">
            <a:extLst>
              <a:ext uri="{FF2B5EF4-FFF2-40B4-BE49-F238E27FC236}">
                <a16:creationId xmlns:a16="http://schemas.microsoft.com/office/drawing/2014/main" xmlns="" id="{D6F34E2C-8958-CF57-DC88-9E91C0ECC475}"/>
              </a:ext>
            </a:extLst>
          </p:cNvPr>
          <p:cNvGrpSpPr/>
          <p:nvPr/>
        </p:nvGrpSpPr>
        <p:grpSpPr>
          <a:xfrm>
            <a:off x="91440" y="1686342"/>
            <a:ext cx="11262360" cy="4790658"/>
            <a:chOff x="304800" y="1710179"/>
            <a:chExt cx="11262360" cy="4790658"/>
          </a:xfrm>
        </p:grpSpPr>
        <p:sp>
          <p:nvSpPr>
            <p:cNvPr id="8" name="Rectangle 7">
              <a:extLst>
                <a:ext uri="{FF2B5EF4-FFF2-40B4-BE49-F238E27FC236}">
                  <a16:creationId xmlns:a16="http://schemas.microsoft.com/office/drawing/2014/main" xmlns="" id="{B2A58B70-87CA-2C3D-2A78-E6CF7DB0A86D}"/>
                </a:ext>
              </a:extLst>
            </p:cNvPr>
            <p:cNvSpPr/>
            <p:nvPr/>
          </p:nvSpPr>
          <p:spPr>
            <a:xfrm>
              <a:off x="304800" y="1710179"/>
              <a:ext cx="11262360" cy="4790658"/>
            </a:xfrm>
            <a:prstGeom prst="rect">
              <a:avLst/>
            </a:prstGeom>
            <a:noFill/>
          </p:spPr>
        </p:sp>
        <p:sp>
          <p:nvSpPr>
            <p:cNvPr id="10" name="Freeform: Shape 9">
              <a:extLst>
                <a:ext uri="{FF2B5EF4-FFF2-40B4-BE49-F238E27FC236}">
                  <a16:creationId xmlns:a16="http://schemas.microsoft.com/office/drawing/2014/main" xmlns="" id="{2F54382F-E692-FF28-0FF7-B39CD4CCB0F3}"/>
                </a:ext>
              </a:extLst>
            </p:cNvPr>
            <p:cNvSpPr/>
            <p:nvPr/>
          </p:nvSpPr>
          <p:spPr>
            <a:xfrm>
              <a:off x="2020550" y="1710769"/>
              <a:ext cx="9394210" cy="1008786"/>
            </a:xfrm>
            <a:custGeom>
              <a:avLst/>
              <a:gdLst>
                <a:gd name="connsiteX0" fmla="*/ 0 w 7830859"/>
                <a:gd name="connsiteY0" fmla="*/ 100879 h 1008786"/>
                <a:gd name="connsiteX1" fmla="*/ 100879 w 7830859"/>
                <a:gd name="connsiteY1" fmla="*/ 0 h 1008786"/>
                <a:gd name="connsiteX2" fmla="*/ 7729980 w 7830859"/>
                <a:gd name="connsiteY2" fmla="*/ 0 h 1008786"/>
                <a:gd name="connsiteX3" fmla="*/ 7830859 w 7830859"/>
                <a:gd name="connsiteY3" fmla="*/ 100879 h 1008786"/>
                <a:gd name="connsiteX4" fmla="*/ 7830859 w 7830859"/>
                <a:gd name="connsiteY4" fmla="*/ 907907 h 1008786"/>
                <a:gd name="connsiteX5" fmla="*/ 7729980 w 7830859"/>
                <a:gd name="connsiteY5" fmla="*/ 1008786 h 1008786"/>
                <a:gd name="connsiteX6" fmla="*/ 100879 w 7830859"/>
                <a:gd name="connsiteY6" fmla="*/ 1008786 h 1008786"/>
                <a:gd name="connsiteX7" fmla="*/ 0 w 7830859"/>
                <a:gd name="connsiteY7" fmla="*/ 907907 h 1008786"/>
                <a:gd name="connsiteX8" fmla="*/ 0 w 7830859"/>
                <a:gd name="connsiteY8" fmla="*/ 100879 h 100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0859" h="1008786">
                  <a:moveTo>
                    <a:pt x="0" y="100879"/>
                  </a:moveTo>
                  <a:cubicBezTo>
                    <a:pt x="0" y="45165"/>
                    <a:pt x="45165" y="0"/>
                    <a:pt x="100879" y="0"/>
                  </a:cubicBezTo>
                  <a:lnTo>
                    <a:pt x="7729980" y="0"/>
                  </a:lnTo>
                  <a:cubicBezTo>
                    <a:pt x="7785694" y="0"/>
                    <a:pt x="7830859" y="45165"/>
                    <a:pt x="7830859" y="100879"/>
                  </a:cubicBezTo>
                  <a:lnTo>
                    <a:pt x="7830859" y="907907"/>
                  </a:lnTo>
                  <a:cubicBezTo>
                    <a:pt x="7830859" y="963621"/>
                    <a:pt x="7785694" y="1008786"/>
                    <a:pt x="7729980" y="1008786"/>
                  </a:cubicBezTo>
                  <a:lnTo>
                    <a:pt x="100879" y="1008786"/>
                  </a:lnTo>
                  <a:cubicBezTo>
                    <a:pt x="45165" y="1008786"/>
                    <a:pt x="0" y="963621"/>
                    <a:pt x="0" y="907907"/>
                  </a:cubicBezTo>
                  <a:lnTo>
                    <a:pt x="0" y="100879"/>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886" tIns="65106" rIns="82886" bIns="65106" numCol="1" spcCol="1270" anchor="ctr" anchorCtr="0">
              <a:noAutofit/>
            </a:bodyPr>
            <a:lstStyle/>
            <a:p>
              <a:pPr marL="0" lvl="0" indent="0" algn="l" defTabSz="1244600">
                <a:lnSpc>
                  <a:spcPct val="90000"/>
                </a:lnSpc>
                <a:spcBef>
                  <a:spcPct val="0"/>
                </a:spcBef>
                <a:spcAft>
                  <a:spcPct val="35000"/>
                </a:spcAft>
                <a:buNone/>
              </a:pPr>
              <a:r>
                <a:rPr lang="en-US" sz="2800" b="1" dirty="0">
                  <a:latin typeface="Gill Sans MT" panose="020B0502020104020203" pitchFamily="34" charset="0"/>
                </a:rPr>
                <a:t>Which of these accounting standards require disclosure of sensitivity to discount rate for gratuity plans?</a:t>
              </a:r>
              <a:endParaRPr lang="en-US" sz="2800" b="1" kern="1200" dirty="0">
                <a:latin typeface="Gill Sans MT" panose="020B0502020104020203" pitchFamily="34" charset="0"/>
              </a:endParaRPr>
            </a:p>
          </p:txBody>
        </p:sp>
        <p:sp>
          <p:nvSpPr>
            <p:cNvPr id="11" name="Rectangle: Rounded Corners 10">
              <a:extLst>
                <a:ext uri="{FF2B5EF4-FFF2-40B4-BE49-F238E27FC236}">
                  <a16:creationId xmlns:a16="http://schemas.microsoft.com/office/drawing/2014/main" xmlns="" id="{6B763E8D-DD91-B38C-5227-707F001E7D71}"/>
                </a:ext>
              </a:extLst>
            </p:cNvPr>
            <p:cNvSpPr/>
            <p:nvPr/>
          </p:nvSpPr>
          <p:spPr>
            <a:xfrm>
              <a:off x="2020550" y="2776979"/>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IN" sz="2400" b="1" dirty="0">
                  <a:latin typeface="Gill Sans MT" panose="020B0502020104020203" pitchFamily="34" charset="0"/>
                </a:rPr>
                <a:t>A</a:t>
              </a:r>
            </a:p>
          </p:txBody>
        </p:sp>
        <p:sp>
          <p:nvSpPr>
            <p:cNvPr id="12" name="Freeform: Shape 11">
              <a:extLst>
                <a:ext uri="{FF2B5EF4-FFF2-40B4-BE49-F238E27FC236}">
                  <a16:creationId xmlns:a16="http://schemas.microsoft.com/office/drawing/2014/main" xmlns="" id="{C3622E66-5475-A978-09CF-DFEDA34C6531}"/>
                </a:ext>
              </a:extLst>
            </p:cNvPr>
            <p:cNvSpPr/>
            <p:nvPr/>
          </p:nvSpPr>
          <p:spPr>
            <a:xfrm>
              <a:off x="2903266" y="2776979"/>
              <a:ext cx="8511494"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ill Sans MT" panose="020B0502020104020203" pitchFamily="34" charset="0"/>
                </a:rPr>
                <a:t>AS 1</a:t>
              </a:r>
              <a:r>
                <a:rPr lang="en-US" sz="2400" dirty="0">
                  <a:latin typeface="Gill Sans MT" panose="020B0502020104020203" pitchFamily="34" charset="0"/>
                </a:rPr>
                <a:t>5 (revised 2005)</a:t>
              </a:r>
              <a:endParaRPr lang="en-IN" sz="2400" kern="1200" dirty="0">
                <a:latin typeface="Gill Sans MT" panose="020B0502020104020203" pitchFamily="34" charset="0"/>
              </a:endParaRPr>
            </a:p>
          </p:txBody>
        </p:sp>
        <p:sp>
          <p:nvSpPr>
            <p:cNvPr id="13" name="Rectangle: Rounded Corners 12">
              <a:extLst>
                <a:ext uri="{FF2B5EF4-FFF2-40B4-BE49-F238E27FC236}">
                  <a16:creationId xmlns:a16="http://schemas.microsoft.com/office/drawing/2014/main" xmlns="" id="{E4403C7E-C71C-191A-5A43-3B4C0F1488A2}"/>
                </a:ext>
              </a:extLst>
            </p:cNvPr>
            <p:cNvSpPr/>
            <p:nvPr/>
          </p:nvSpPr>
          <p:spPr>
            <a:xfrm>
              <a:off x="2020550" y="3412728"/>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IN" sz="2400" b="1" dirty="0">
                  <a:latin typeface="Gill Sans MT" panose="020B0502020104020203" pitchFamily="34" charset="0"/>
                </a:rPr>
                <a:t>B</a:t>
              </a:r>
            </a:p>
          </p:txBody>
        </p:sp>
        <p:sp>
          <p:nvSpPr>
            <p:cNvPr id="14" name="Freeform: Shape 13">
              <a:extLst>
                <a:ext uri="{FF2B5EF4-FFF2-40B4-BE49-F238E27FC236}">
                  <a16:creationId xmlns:a16="http://schemas.microsoft.com/office/drawing/2014/main" xmlns="" id="{BC722E42-7CD3-32CC-BDC5-B0F990180AA4}"/>
                </a:ext>
              </a:extLst>
            </p:cNvPr>
            <p:cNvSpPr/>
            <p:nvPr/>
          </p:nvSpPr>
          <p:spPr>
            <a:xfrm>
              <a:off x="2903266" y="3412728"/>
              <a:ext cx="8473394"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lvl="0" indent="0" algn="l" defTabSz="1066800">
                <a:lnSpc>
                  <a:spcPct val="90000"/>
                </a:lnSpc>
                <a:spcBef>
                  <a:spcPct val="0"/>
                </a:spcBef>
                <a:spcAft>
                  <a:spcPct val="35000"/>
                </a:spcAft>
                <a:buNone/>
              </a:pPr>
              <a:r>
                <a:rPr lang="en-US" sz="2400" dirty="0">
                  <a:latin typeface="Gill Sans MT" panose="020B0502020104020203" pitchFamily="34" charset="0"/>
                </a:rPr>
                <a:t>USGAAP ASC 715</a:t>
              </a:r>
              <a:endParaRPr lang="en-IN" sz="2400" kern="1200" dirty="0">
                <a:latin typeface="Gill Sans MT" panose="020B0502020104020203" pitchFamily="34" charset="0"/>
              </a:endParaRPr>
            </a:p>
          </p:txBody>
        </p:sp>
        <p:sp>
          <p:nvSpPr>
            <p:cNvPr id="15" name="Rectangle: Rounded Corners 14">
              <a:extLst>
                <a:ext uri="{FF2B5EF4-FFF2-40B4-BE49-F238E27FC236}">
                  <a16:creationId xmlns:a16="http://schemas.microsoft.com/office/drawing/2014/main" xmlns="" id="{B6309036-84A9-FA95-E240-FF984BD7688F}"/>
                </a:ext>
              </a:extLst>
            </p:cNvPr>
            <p:cNvSpPr/>
            <p:nvPr/>
          </p:nvSpPr>
          <p:spPr>
            <a:xfrm>
              <a:off x="2020550" y="4022328"/>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IN" sz="2400" b="1" dirty="0">
                  <a:latin typeface="Gill Sans MT" panose="020B0502020104020203" pitchFamily="34" charset="0"/>
                </a:rPr>
                <a:t>C</a:t>
              </a:r>
            </a:p>
          </p:txBody>
        </p:sp>
        <p:sp>
          <p:nvSpPr>
            <p:cNvPr id="16" name="Freeform: Shape 15">
              <a:extLst>
                <a:ext uri="{FF2B5EF4-FFF2-40B4-BE49-F238E27FC236}">
                  <a16:creationId xmlns:a16="http://schemas.microsoft.com/office/drawing/2014/main" xmlns="" id="{2E839FBB-A393-F941-76A6-819AFE866E98}"/>
                </a:ext>
              </a:extLst>
            </p:cNvPr>
            <p:cNvSpPr/>
            <p:nvPr/>
          </p:nvSpPr>
          <p:spPr>
            <a:xfrm>
              <a:off x="2903266" y="4022328"/>
              <a:ext cx="8473394"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lvl="0" indent="0" algn="l" defTabSz="1066800">
                <a:lnSpc>
                  <a:spcPct val="90000"/>
                </a:lnSpc>
                <a:spcBef>
                  <a:spcPct val="0"/>
                </a:spcBef>
                <a:spcAft>
                  <a:spcPct val="35000"/>
                </a:spcAft>
                <a:buNone/>
              </a:pPr>
              <a:r>
                <a:rPr lang="en-US" sz="2400" dirty="0">
                  <a:latin typeface="Gill Sans MT" panose="020B0502020104020203" pitchFamily="34" charset="0"/>
                </a:rPr>
                <a:t>IAS 19 (revised 2011)</a:t>
              </a:r>
              <a:endParaRPr lang="en-IN" sz="2400" kern="1200" dirty="0">
                <a:latin typeface="Gill Sans MT" panose="020B0502020104020203" pitchFamily="34" charset="0"/>
              </a:endParaRPr>
            </a:p>
          </p:txBody>
        </p:sp>
      </p:grpSp>
      <p:sp>
        <p:nvSpPr>
          <p:cNvPr id="17" name="Rectangle: Rounded Corners 16">
            <a:extLst>
              <a:ext uri="{FF2B5EF4-FFF2-40B4-BE49-F238E27FC236}">
                <a16:creationId xmlns:a16="http://schemas.microsoft.com/office/drawing/2014/main" xmlns="" id="{8C74BCCC-E83E-4214-D91C-97B074BD2A87}"/>
              </a:ext>
            </a:extLst>
          </p:cNvPr>
          <p:cNvSpPr/>
          <p:nvPr/>
        </p:nvSpPr>
        <p:spPr>
          <a:xfrm>
            <a:off x="1828800" y="4648200"/>
            <a:ext cx="832751" cy="548640"/>
          </a:xfrm>
          <a:prstGeom prst="roundRect">
            <a:avLst>
              <a:gd name="adj" fmla="val 1667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IN" sz="2400" b="1" dirty="0">
                <a:latin typeface="Gill Sans MT" panose="020B0502020104020203" pitchFamily="34" charset="0"/>
              </a:rPr>
              <a:t>D</a:t>
            </a:r>
          </a:p>
        </p:txBody>
      </p:sp>
      <p:sp>
        <p:nvSpPr>
          <p:cNvPr id="18" name="Freeform: Shape 17">
            <a:extLst>
              <a:ext uri="{FF2B5EF4-FFF2-40B4-BE49-F238E27FC236}">
                <a16:creationId xmlns:a16="http://schemas.microsoft.com/office/drawing/2014/main" xmlns="" id="{42B5427C-B158-85A9-3BAC-9A299282E1AD}"/>
              </a:ext>
            </a:extLst>
          </p:cNvPr>
          <p:cNvSpPr/>
          <p:nvPr/>
        </p:nvSpPr>
        <p:spPr>
          <a:xfrm>
            <a:off x="2711516" y="4648200"/>
            <a:ext cx="8473394" cy="548640"/>
          </a:xfrm>
          <a:custGeom>
            <a:avLst/>
            <a:gdLst>
              <a:gd name="connsiteX0" fmla="*/ 0 w 6948143"/>
              <a:gd name="connsiteY0" fmla="*/ 138820 h 832751"/>
              <a:gd name="connsiteX1" fmla="*/ 138820 w 6948143"/>
              <a:gd name="connsiteY1" fmla="*/ 0 h 832751"/>
              <a:gd name="connsiteX2" fmla="*/ 6809323 w 6948143"/>
              <a:gd name="connsiteY2" fmla="*/ 0 h 832751"/>
              <a:gd name="connsiteX3" fmla="*/ 6948143 w 6948143"/>
              <a:gd name="connsiteY3" fmla="*/ 138820 h 832751"/>
              <a:gd name="connsiteX4" fmla="*/ 6948143 w 6948143"/>
              <a:gd name="connsiteY4" fmla="*/ 693931 h 832751"/>
              <a:gd name="connsiteX5" fmla="*/ 6809323 w 6948143"/>
              <a:gd name="connsiteY5" fmla="*/ 832751 h 832751"/>
              <a:gd name="connsiteX6" fmla="*/ 138820 w 6948143"/>
              <a:gd name="connsiteY6" fmla="*/ 832751 h 832751"/>
              <a:gd name="connsiteX7" fmla="*/ 0 w 6948143"/>
              <a:gd name="connsiteY7" fmla="*/ 693931 h 832751"/>
              <a:gd name="connsiteX8" fmla="*/ 0 w 6948143"/>
              <a:gd name="connsiteY8" fmla="*/ 138820 h 8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8143" h="832751">
                <a:moveTo>
                  <a:pt x="0" y="138820"/>
                </a:moveTo>
                <a:cubicBezTo>
                  <a:pt x="0" y="62152"/>
                  <a:pt x="62152" y="0"/>
                  <a:pt x="138820" y="0"/>
                </a:cubicBezTo>
                <a:lnTo>
                  <a:pt x="6809323" y="0"/>
                </a:lnTo>
                <a:cubicBezTo>
                  <a:pt x="6885991" y="0"/>
                  <a:pt x="6948143" y="62152"/>
                  <a:pt x="6948143" y="138820"/>
                </a:cubicBezTo>
                <a:lnTo>
                  <a:pt x="6948143" y="693931"/>
                </a:lnTo>
                <a:cubicBezTo>
                  <a:pt x="6948143" y="770599"/>
                  <a:pt x="6885991" y="832751"/>
                  <a:pt x="6809323" y="832751"/>
                </a:cubicBezTo>
                <a:lnTo>
                  <a:pt x="138820" y="832751"/>
                </a:lnTo>
                <a:cubicBezTo>
                  <a:pt x="62152" y="832751"/>
                  <a:pt x="0" y="770599"/>
                  <a:pt x="0" y="693931"/>
                </a:cubicBezTo>
                <a:lnTo>
                  <a:pt x="0" y="13882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347" tIns="211347" rIns="211347" bIns="211347" numCol="1" spcCol="1270" anchor="ctr" anchorCtr="0">
            <a:noAutofit/>
          </a:bodyPr>
          <a:lstStyle/>
          <a:p>
            <a:pPr marL="0" lvl="0" indent="0" algn="l" defTabSz="1066800">
              <a:lnSpc>
                <a:spcPct val="90000"/>
              </a:lnSpc>
              <a:spcBef>
                <a:spcPct val="0"/>
              </a:spcBef>
              <a:spcAft>
                <a:spcPct val="35000"/>
              </a:spcAft>
              <a:buNone/>
            </a:pPr>
            <a:r>
              <a:rPr lang="en-US" sz="2400" dirty="0">
                <a:latin typeface="Gill Sans MT" panose="020B0502020104020203" pitchFamily="34" charset="0"/>
              </a:rPr>
              <a:t>None of the above</a:t>
            </a:r>
            <a:endParaRPr lang="en-IN" sz="2400" kern="1200" dirty="0">
              <a:latin typeface="Gill Sans MT" panose="020B0502020104020203" pitchFamily="34" charset="0"/>
            </a:endParaRPr>
          </a:p>
        </p:txBody>
      </p:sp>
    </p:spTree>
    <p:extLst>
      <p:ext uri="{BB962C8B-B14F-4D97-AF65-F5344CB8AC3E}">
        <p14:creationId xmlns:p14="http://schemas.microsoft.com/office/powerpoint/2010/main" val="7657273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3037681"/>
            <a:ext cx="9982199"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r>
              <a:rPr lang="en-US" altLang="en-US" sz="4000" b="1" kern="0" dirty="0">
                <a:solidFill>
                  <a:schemeClr val="tx1"/>
                </a:solidFill>
                <a:latin typeface="Gill Sans MT" panose="020B0502020104020203" pitchFamily="34" charset="0"/>
                <a:cs typeface="Calibri" panose="020F0502020204030204" pitchFamily="34" charset="0"/>
              </a:rPr>
              <a:t>Appendix: Calculations for attrition rate sensitivity patterns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88764578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Vested; &lt; Ceiling; S1)</a:t>
            </a:r>
            <a:endParaRPr lang="en-IN" sz="2800" i="1" dirty="0">
              <a:latin typeface="Gill Sans MT" panose="020B0502020104020203" pitchFamily="34" charset="0"/>
            </a:endParaRPr>
          </a:p>
          <a:p>
            <a:pPr marL="0" indent="0">
              <a:buNone/>
            </a:pPr>
            <a:r>
              <a:rPr lang="en-IN" sz="2200" u="sng" dirty="0">
                <a:latin typeface="Gill Sans MT" panose="020B0502020104020203" pitchFamily="34" charset="0"/>
              </a:rPr>
              <a:t>Base scenario:</a:t>
            </a: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10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a:t>
            </a:r>
            <a:r>
              <a:rPr lang="en-IN" sz="2200" dirty="0">
                <a:latin typeface="Gill Sans MT" panose="020B0502020104020203" pitchFamily="34" charset="0"/>
              </a:rPr>
              <a:t>7%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1546952775"/>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151,415</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129,917</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111,471</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a:t>
                          </a:r>
                          <a:r>
                            <a:rPr lang="en-IN" sz="1600" b="0" i="0" u="none" strike="noStrike" baseline="0" dirty="0">
                              <a:solidFill>
                                <a:srgbClr val="000000"/>
                              </a:solidFill>
                              <a:latin typeface="Gill Sans MT" panose="020B0502020104020203" pitchFamily="34" charset="0"/>
                            </a:rPr>
                            <a:t>95,644</a:t>
                          </a:r>
                          <a:endParaRPr lang="en-IN" sz="1600" dirty="0">
                            <a:latin typeface="Gill Sans MT" panose="020B0502020104020203" pitchFamily="34" charset="0"/>
                          </a:endParaRP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547,098</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1546952775"/>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endParaRPr lang="en-US"/>
                        </a:p>
                      </a:txBody>
                      <a:tcPr>
                        <a:blipFill>
                          <a:blip r:embed="rId6"/>
                          <a:stretch>
                            <a:fillRect l="-14501" t="-71591" r="-322" b="-480682"/>
                          </a:stretch>
                        </a:blipFill>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endParaRPr lang="en-US"/>
                        </a:p>
                      </a:txBody>
                      <a:tcPr>
                        <a:blipFill>
                          <a:blip r:embed="rId6"/>
                          <a:stretch>
                            <a:fillRect l="-14501" t="-169663" r="-322" b="-375281"/>
                          </a:stretch>
                        </a:blipFill>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69663" r="-322" b="-275281"/>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73864" r="-322" b="-178409"/>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68539"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383360282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Vested; &lt; Ceiling; S1)</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975091074"/>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151,415</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161,509</a:t>
                          </a:r>
                        </a:p>
                      </a:txBody>
                      <a:tcPr/>
                    </a:tc>
                    <a:tc>
                      <a:txBody>
                        <a:bodyPr/>
                        <a:lstStyle/>
                        <a:p>
                          <a:r>
                            <a:rPr lang="en-IN" sz="1600" dirty="0">
                              <a:latin typeface="Gill Sans MT" panose="020B0502020104020203" pitchFamily="34" charset="0"/>
                            </a:rPr>
                            <a:t>10,094</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129,917</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36,948</a:t>
                          </a:r>
                        </a:p>
                      </a:txBody>
                      <a:tcPr/>
                    </a:tc>
                    <a:tc>
                      <a:txBody>
                        <a:bodyPr/>
                        <a:lstStyle/>
                        <a:p>
                          <a:r>
                            <a:rPr lang="en-IN" sz="1600" dirty="0">
                              <a:latin typeface="Gill Sans MT" panose="020B0502020104020203" pitchFamily="34" charset="0"/>
                            </a:rPr>
                            <a:t>7,031</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111,471</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116,121</a:t>
                          </a:r>
                        </a:p>
                      </a:txBody>
                      <a:tcPr/>
                    </a:tc>
                    <a:tc>
                      <a:txBody>
                        <a:bodyPr/>
                        <a:lstStyle/>
                        <a:p>
                          <a:r>
                            <a:rPr lang="en-IN" sz="1600" dirty="0">
                              <a:latin typeface="Gill Sans MT" panose="020B0502020104020203" pitchFamily="34" charset="0"/>
                            </a:rPr>
                            <a:t>4,650</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b="0" i="0" u="none" strike="noStrike" baseline="0" dirty="0">
                              <a:solidFill>
                                <a:srgbClr val="000000"/>
                              </a:solidFill>
                              <a:latin typeface="Gill Sans MT" panose="020B0502020104020203" pitchFamily="34" charset="0"/>
                            </a:rPr>
                            <a:t>95,644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98,462</a:t>
                          </a:r>
                        </a:p>
                      </a:txBody>
                      <a:tcPr/>
                    </a:tc>
                    <a:tc>
                      <a:txBody>
                        <a:bodyPr/>
                        <a:lstStyle/>
                        <a:p>
                          <a:r>
                            <a:rPr lang="en-IN" sz="1600" dirty="0">
                              <a:latin typeface="Gill Sans MT" panose="020B0502020104020203" pitchFamily="34" charset="0"/>
                            </a:rPr>
                            <a:t>2,818</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521,803</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(25,295)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1,034,844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975091074"/>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151,415</a:t>
                          </a:r>
                        </a:p>
                      </a:txBody>
                      <a:tcPr/>
                    </a:tc>
                    <a:tc>
                      <a:txBody>
                        <a:bodyPr/>
                        <a:lstStyle/>
                        <a:p>
                          <a:endParaRPr lang="en-US"/>
                        </a:p>
                      </a:txBody>
                      <a:tcPr>
                        <a:blipFill>
                          <a:blip r:embed="rId6"/>
                          <a:stretch>
                            <a:fillRect l="-31712" t="-110112" r="-19239" b="-473034"/>
                          </a:stretch>
                        </a:blipFill>
                      </a:tcPr>
                    </a:tc>
                    <a:tc>
                      <a:txBody>
                        <a:bodyPr/>
                        <a:lstStyle/>
                        <a:p>
                          <a:r>
                            <a:rPr lang="en-IN" sz="1600" dirty="0">
                              <a:latin typeface="Gill Sans MT" panose="020B0502020104020203" pitchFamily="34" charset="0"/>
                            </a:rPr>
                            <a:t>10,094</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129,917</a:t>
                          </a:r>
                        </a:p>
                      </a:txBody>
                      <a:tcPr/>
                    </a:tc>
                    <a:tc>
                      <a:txBody>
                        <a:bodyPr/>
                        <a:lstStyle/>
                        <a:p>
                          <a:endParaRPr lang="en-US"/>
                        </a:p>
                      </a:txBody>
                      <a:tcPr>
                        <a:blipFill>
                          <a:blip r:embed="rId6"/>
                          <a:stretch>
                            <a:fillRect l="-31712" t="-212500" r="-19239" b="-378409"/>
                          </a:stretch>
                        </a:blipFill>
                      </a:tcPr>
                    </a:tc>
                    <a:tc>
                      <a:txBody>
                        <a:bodyPr/>
                        <a:lstStyle/>
                        <a:p>
                          <a:r>
                            <a:rPr lang="en-IN" sz="1600" dirty="0">
                              <a:latin typeface="Gill Sans MT" panose="020B0502020104020203" pitchFamily="34" charset="0"/>
                            </a:rPr>
                            <a:t>7,031</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111,471</a:t>
                          </a:r>
                        </a:p>
                      </a:txBody>
                      <a:tcPr/>
                    </a:tc>
                    <a:tc>
                      <a:txBody>
                        <a:bodyPr/>
                        <a:lstStyle/>
                        <a:p>
                          <a:endParaRPr lang="en-US"/>
                        </a:p>
                      </a:txBody>
                      <a:tcPr>
                        <a:blipFill>
                          <a:blip r:embed="rId6"/>
                          <a:stretch>
                            <a:fillRect l="-31712" t="-308989" r="-19239" b="-274157"/>
                          </a:stretch>
                        </a:blipFill>
                      </a:tcPr>
                    </a:tc>
                    <a:tc>
                      <a:txBody>
                        <a:bodyPr/>
                        <a:lstStyle/>
                        <a:p>
                          <a:r>
                            <a:rPr lang="en-IN" sz="1600" dirty="0">
                              <a:latin typeface="Gill Sans MT" panose="020B0502020104020203" pitchFamily="34" charset="0"/>
                            </a:rPr>
                            <a:t>4,650</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b="0" i="0" u="none" strike="noStrike" baseline="0" dirty="0">
                              <a:solidFill>
                                <a:srgbClr val="000000"/>
                              </a:solidFill>
                              <a:latin typeface="Gill Sans MT" panose="020B0502020104020203" pitchFamily="34" charset="0"/>
                            </a:rPr>
                            <a:t>95,644</a:t>
                          </a:r>
                          <a:endParaRPr lang="en-IN" sz="1600" dirty="0">
                            <a:latin typeface="Gill Sans MT" panose="020B0502020104020203" pitchFamily="34" charset="0"/>
                          </a:endParaRPr>
                        </a:p>
                      </a:txBody>
                      <a:tcPr/>
                    </a:tc>
                    <a:tc>
                      <a:txBody>
                        <a:bodyPr/>
                        <a:lstStyle/>
                        <a:p>
                          <a:endParaRPr lang="en-US"/>
                        </a:p>
                      </a:txBody>
                      <a:tcPr>
                        <a:blipFill>
                          <a:blip r:embed="rId6"/>
                          <a:stretch>
                            <a:fillRect l="-31712" t="-413636" r="-19239" b="-177273"/>
                          </a:stretch>
                        </a:blipFill>
                      </a:tcPr>
                    </a:tc>
                    <a:tc>
                      <a:txBody>
                        <a:bodyPr/>
                        <a:lstStyle/>
                        <a:p>
                          <a:r>
                            <a:rPr lang="en-IN" sz="1600" dirty="0">
                              <a:latin typeface="Gill Sans MT" panose="020B0502020104020203" pitchFamily="34" charset="0"/>
                            </a:rPr>
                            <a:t>2,818</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75281"/>
                          </a:stretch>
                        </a:blipFill>
                      </a:tcPr>
                    </a:tc>
                    <a:tc>
                      <a:txBody>
                        <a:bodyPr/>
                        <a:lstStyle/>
                        <a:p>
                          <a:r>
                            <a:rPr lang="en-IN" sz="1600" dirty="0">
                              <a:latin typeface="Gill Sans MT" panose="020B0502020104020203" pitchFamily="34" charset="0"/>
                            </a:rPr>
                            <a:t>(25,295)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1,034,844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160557084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Vested; &lt; Ceiling; S1)</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770326613"/>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151,415</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141,321</a:t>
                          </a:r>
                        </a:p>
                      </a:txBody>
                      <a:tcPr/>
                    </a:tc>
                    <a:tc>
                      <a:txBody>
                        <a:bodyPr/>
                        <a:lstStyle/>
                        <a:p>
                          <a:r>
                            <a:rPr lang="en-IN" sz="1600" dirty="0">
                              <a:latin typeface="Gill Sans MT" panose="020B0502020104020203" pitchFamily="34" charset="0"/>
                            </a:rPr>
                            <a:t>(10,094)</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129,917</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122,682</a:t>
                          </a:r>
                        </a:p>
                      </a:txBody>
                      <a:tcPr/>
                    </a:tc>
                    <a:tc>
                      <a:txBody>
                        <a:bodyPr/>
                        <a:lstStyle/>
                        <a:p>
                          <a:r>
                            <a:rPr lang="en-IN" sz="1600" dirty="0">
                              <a:latin typeface="Gill Sans MT" panose="020B0502020104020203" pitchFamily="34" charset="0"/>
                            </a:rPr>
                            <a:t>(7,235)</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111,471</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106,502</a:t>
                          </a:r>
                        </a:p>
                      </a:txBody>
                      <a:tcPr/>
                    </a:tc>
                    <a:tc>
                      <a:txBody>
                        <a:bodyPr/>
                        <a:lstStyle/>
                        <a:p>
                          <a:r>
                            <a:rPr lang="en-IN" sz="1600" dirty="0">
                              <a:latin typeface="Gill Sans MT" panose="020B0502020104020203" pitchFamily="34" charset="0"/>
                            </a:rPr>
                            <a:t>(4,969)</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b="0" i="0" u="none" strike="noStrike" baseline="0" dirty="0">
                              <a:solidFill>
                                <a:srgbClr val="000000"/>
                              </a:solidFill>
                              <a:latin typeface="Gill Sans MT" panose="020B0502020104020203" pitchFamily="34" charset="0"/>
                            </a:rPr>
                            <a:t>95,644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92,456</a:t>
                          </a:r>
                        </a:p>
                      </a:txBody>
                      <a:tcPr/>
                    </a:tc>
                    <a:tc>
                      <a:txBody>
                        <a:bodyPr/>
                        <a:lstStyle/>
                        <a:p>
                          <a:r>
                            <a:rPr lang="en-IN" sz="1600" dirty="0">
                              <a:latin typeface="Gill Sans MT" panose="020B0502020104020203" pitchFamily="34" charset="0"/>
                            </a:rPr>
                            <a:t>(3,188)</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573,302</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26,204</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1,036,263</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770326613"/>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151,415</a:t>
                          </a:r>
                        </a:p>
                      </a:txBody>
                      <a:tcPr/>
                    </a:tc>
                    <a:tc>
                      <a:txBody>
                        <a:bodyPr/>
                        <a:lstStyle/>
                        <a:p>
                          <a:endParaRPr lang="en-US"/>
                        </a:p>
                      </a:txBody>
                      <a:tcPr>
                        <a:blipFill>
                          <a:blip r:embed="rId6"/>
                          <a:stretch>
                            <a:fillRect l="-31712" t="-110112" r="-19239" b="-473034"/>
                          </a:stretch>
                        </a:blipFill>
                      </a:tcPr>
                    </a:tc>
                    <a:tc>
                      <a:txBody>
                        <a:bodyPr/>
                        <a:lstStyle/>
                        <a:p>
                          <a:r>
                            <a:rPr lang="en-IN" sz="1600" dirty="0">
                              <a:latin typeface="Gill Sans MT" panose="020B0502020104020203" pitchFamily="34" charset="0"/>
                            </a:rPr>
                            <a:t>(10,094)</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129,917</a:t>
                          </a:r>
                        </a:p>
                      </a:txBody>
                      <a:tcPr/>
                    </a:tc>
                    <a:tc>
                      <a:txBody>
                        <a:bodyPr/>
                        <a:lstStyle/>
                        <a:p>
                          <a:endParaRPr lang="en-US"/>
                        </a:p>
                      </a:txBody>
                      <a:tcPr>
                        <a:blipFill>
                          <a:blip r:embed="rId6"/>
                          <a:stretch>
                            <a:fillRect l="-31712" t="-212500" r="-19239" b="-378409"/>
                          </a:stretch>
                        </a:blipFill>
                      </a:tcPr>
                    </a:tc>
                    <a:tc>
                      <a:txBody>
                        <a:bodyPr/>
                        <a:lstStyle/>
                        <a:p>
                          <a:r>
                            <a:rPr lang="en-IN" sz="1600" dirty="0">
                              <a:latin typeface="Gill Sans MT" panose="020B0502020104020203" pitchFamily="34" charset="0"/>
                            </a:rPr>
                            <a:t>(7,235)</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111,471</a:t>
                          </a:r>
                        </a:p>
                      </a:txBody>
                      <a:tcPr/>
                    </a:tc>
                    <a:tc>
                      <a:txBody>
                        <a:bodyPr/>
                        <a:lstStyle/>
                        <a:p>
                          <a:endParaRPr lang="en-US"/>
                        </a:p>
                      </a:txBody>
                      <a:tcPr>
                        <a:blipFill>
                          <a:blip r:embed="rId6"/>
                          <a:stretch>
                            <a:fillRect l="-31712" t="-308989" r="-19239" b="-274157"/>
                          </a:stretch>
                        </a:blipFill>
                      </a:tcPr>
                    </a:tc>
                    <a:tc>
                      <a:txBody>
                        <a:bodyPr/>
                        <a:lstStyle/>
                        <a:p>
                          <a:r>
                            <a:rPr lang="en-IN" sz="1600" dirty="0">
                              <a:latin typeface="Gill Sans MT" panose="020B0502020104020203" pitchFamily="34" charset="0"/>
                            </a:rPr>
                            <a:t>(4,969)</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b="0" i="0" u="none" strike="noStrike" baseline="0" dirty="0">
                              <a:solidFill>
                                <a:srgbClr val="000000"/>
                              </a:solidFill>
                              <a:latin typeface="Gill Sans MT" panose="020B0502020104020203" pitchFamily="34" charset="0"/>
                            </a:rPr>
                            <a:t>95,644</a:t>
                          </a:r>
                          <a:endParaRPr lang="en-IN" sz="1600" dirty="0">
                            <a:latin typeface="Gill Sans MT" panose="020B0502020104020203" pitchFamily="34" charset="0"/>
                          </a:endParaRPr>
                        </a:p>
                      </a:txBody>
                      <a:tcPr/>
                    </a:tc>
                    <a:tc>
                      <a:txBody>
                        <a:bodyPr/>
                        <a:lstStyle/>
                        <a:p>
                          <a:endParaRPr lang="en-US"/>
                        </a:p>
                      </a:txBody>
                      <a:tcPr>
                        <a:blipFill>
                          <a:blip r:embed="rId6"/>
                          <a:stretch>
                            <a:fillRect l="-31712" t="-413636" r="-19239" b="-177273"/>
                          </a:stretch>
                        </a:blipFill>
                      </a:tcPr>
                    </a:tc>
                    <a:tc>
                      <a:txBody>
                        <a:bodyPr/>
                        <a:lstStyle/>
                        <a:p>
                          <a:r>
                            <a:rPr lang="en-IN" sz="1600" dirty="0">
                              <a:latin typeface="Gill Sans MT" panose="020B0502020104020203" pitchFamily="34" charset="0"/>
                            </a:rPr>
                            <a:t>(3,188)</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75281"/>
                          </a:stretch>
                        </a:blipFill>
                      </a:tcPr>
                    </a:tc>
                    <a:tc>
                      <a:txBody>
                        <a:bodyPr/>
                        <a:lstStyle/>
                        <a:p>
                          <a:r>
                            <a:rPr lang="en-IN" sz="1600" dirty="0">
                              <a:latin typeface="Gill Sans MT" panose="020B0502020104020203" pitchFamily="34" charset="0"/>
                            </a:rPr>
                            <a:t>26,204</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1,036,263</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25161436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Disclosure Requirements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6" name="Content Placeholder 5">
            <a:extLst>
              <a:ext uri="{FF2B5EF4-FFF2-40B4-BE49-F238E27FC236}">
                <a16:creationId xmlns:a16="http://schemas.microsoft.com/office/drawing/2014/main" xmlns="" id="{0B677D01-BFEA-0CDD-7D78-74BF2A494BDE}"/>
              </a:ext>
            </a:extLst>
          </p:cNvPr>
          <p:cNvGraphicFramePr>
            <a:graphicFrameLocks noGrp="1"/>
          </p:cNvGraphicFramePr>
          <p:nvPr>
            <p:ph idx="1"/>
            <p:extLst>
              <p:ext uri="{D42A27DB-BD31-4B8C-83A1-F6EECF244321}">
                <p14:modId xmlns:p14="http://schemas.microsoft.com/office/powerpoint/2010/main" val="2442790568"/>
              </p:ext>
            </p:extLst>
          </p:nvPr>
        </p:nvGraphicFramePr>
        <p:xfrm>
          <a:off x="1899501" y="1011239"/>
          <a:ext cx="9987699" cy="54895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6710300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Vested; &lt; Ceiling; S2)</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Base scenario:</a:t>
            </a: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10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a:t>
            </a:r>
            <a:r>
              <a:rPr lang="en-IN" sz="2200" dirty="0">
                <a:latin typeface="Gill Sans MT" panose="020B0502020104020203" pitchFamily="34" charset="0"/>
              </a:rPr>
              <a:t>8%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872849916"/>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152,830</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132,357</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114,626</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99,270</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573,146</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1,072,229</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872849916"/>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endParaRPr lang="en-US"/>
                        </a:p>
                      </a:txBody>
                      <a:tcPr>
                        <a:blipFill>
                          <a:blip r:embed="rId6"/>
                          <a:stretch>
                            <a:fillRect l="-14501" t="-71591" r="-322" b="-480682"/>
                          </a:stretch>
                        </a:blipFill>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endParaRPr lang="en-US"/>
                        </a:p>
                      </a:txBody>
                      <a:tcPr>
                        <a:blipFill>
                          <a:blip r:embed="rId6"/>
                          <a:stretch>
                            <a:fillRect l="-14501" t="-169663" r="-322" b="-375281"/>
                          </a:stretch>
                        </a:blipFill>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69663" r="-322" b="-275281"/>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73864" r="-322" b="-178409"/>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68539"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1,072,229</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37241290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r>
              <a:rPr lang="en-IN" sz="2800" i="1" dirty="0">
                <a:latin typeface="Gill Sans MT" panose="020B0502020104020203" pitchFamily="34" charset="0"/>
              </a:rPr>
              <a:t>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Vested; &lt; Ceiling; S2)</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403195205"/>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152,830</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163,019</a:t>
                          </a:r>
                        </a:p>
                      </a:txBody>
                      <a:tcPr/>
                    </a:tc>
                    <a:tc>
                      <a:txBody>
                        <a:bodyPr/>
                        <a:lstStyle/>
                        <a:p>
                          <a:r>
                            <a:rPr lang="en-IN" sz="1600" dirty="0">
                              <a:latin typeface="Gill Sans MT" panose="020B0502020104020203" pitchFamily="34" charset="0"/>
                            </a:rPr>
                            <a:t>10,189</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132,357</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139,520</a:t>
                          </a:r>
                        </a:p>
                      </a:txBody>
                      <a:tcPr/>
                    </a:tc>
                    <a:tc>
                      <a:txBody>
                        <a:bodyPr/>
                        <a:lstStyle/>
                        <a:p>
                          <a:r>
                            <a:rPr lang="en-IN" sz="1600" dirty="0">
                              <a:latin typeface="Gill Sans MT" panose="020B0502020104020203" pitchFamily="34" charset="0"/>
                            </a:rPr>
                            <a:t>7,163</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114,626</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119,408</a:t>
                          </a:r>
                        </a:p>
                      </a:txBody>
                      <a:tcPr/>
                    </a:tc>
                    <a:tc>
                      <a:txBody>
                        <a:bodyPr/>
                        <a:lstStyle/>
                        <a:p>
                          <a:r>
                            <a:rPr lang="en-IN" sz="1600" dirty="0">
                              <a:latin typeface="Gill Sans MT" panose="020B0502020104020203" pitchFamily="34" charset="0"/>
                            </a:rPr>
                            <a:t>4,782</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99,270</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102,195</a:t>
                          </a:r>
                        </a:p>
                      </a:txBody>
                      <a:tcPr/>
                    </a:tc>
                    <a:tc>
                      <a:txBody>
                        <a:bodyPr/>
                        <a:lstStyle/>
                        <a:p>
                          <a:r>
                            <a:rPr lang="en-IN" sz="1600" dirty="0">
                              <a:latin typeface="Gill Sans MT" panose="020B0502020104020203" pitchFamily="34" charset="0"/>
                            </a:rPr>
                            <a:t>2,925</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573,146</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546,647</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(26,499)</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1,072,229</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1,070,788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(1,441)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IN" sz="1600" b="0" dirty="0">
                              <a:latin typeface="Gill Sans MT" panose="020B0502020104020203" pitchFamily="34" charset="0"/>
                            </a:rPr>
                            <a:t>S1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1,034,844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91411659"/>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403195205"/>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152,830</a:t>
                          </a:r>
                        </a:p>
                      </a:txBody>
                      <a:tcPr/>
                    </a:tc>
                    <a:tc>
                      <a:txBody>
                        <a:bodyPr/>
                        <a:lstStyle/>
                        <a:p>
                          <a:endParaRPr lang="en-US"/>
                        </a:p>
                      </a:txBody>
                      <a:tcPr>
                        <a:blipFill>
                          <a:blip r:embed="rId6"/>
                          <a:stretch>
                            <a:fillRect l="-31712" t="-110112" r="-19239" b="-541573"/>
                          </a:stretch>
                        </a:blipFill>
                      </a:tcPr>
                    </a:tc>
                    <a:tc>
                      <a:txBody>
                        <a:bodyPr/>
                        <a:lstStyle/>
                        <a:p>
                          <a:r>
                            <a:rPr lang="en-IN" sz="1600" dirty="0">
                              <a:latin typeface="Gill Sans MT" panose="020B0502020104020203" pitchFamily="34" charset="0"/>
                            </a:rPr>
                            <a:t>10,189</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132,357</a:t>
                          </a:r>
                        </a:p>
                      </a:txBody>
                      <a:tcPr/>
                    </a:tc>
                    <a:tc>
                      <a:txBody>
                        <a:bodyPr/>
                        <a:lstStyle/>
                        <a:p>
                          <a:endParaRPr lang="en-US"/>
                        </a:p>
                      </a:txBody>
                      <a:tcPr>
                        <a:blipFill>
                          <a:blip r:embed="rId6"/>
                          <a:stretch>
                            <a:fillRect l="-31712" t="-212500" r="-19239" b="-447727"/>
                          </a:stretch>
                        </a:blipFill>
                      </a:tcPr>
                    </a:tc>
                    <a:tc>
                      <a:txBody>
                        <a:bodyPr/>
                        <a:lstStyle/>
                        <a:p>
                          <a:r>
                            <a:rPr lang="en-IN" sz="1600" dirty="0">
                              <a:latin typeface="Gill Sans MT" panose="020B0502020104020203" pitchFamily="34" charset="0"/>
                            </a:rPr>
                            <a:t>7,163</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114,626</a:t>
                          </a:r>
                        </a:p>
                      </a:txBody>
                      <a:tcPr/>
                    </a:tc>
                    <a:tc>
                      <a:txBody>
                        <a:bodyPr/>
                        <a:lstStyle/>
                        <a:p>
                          <a:endParaRPr lang="en-US"/>
                        </a:p>
                      </a:txBody>
                      <a:tcPr>
                        <a:blipFill>
                          <a:blip r:embed="rId6"/>
                          <a:stretch>
                            <a:fillRect l="-31712" t="-308989" r="-19239" b="-342697"/>
                          </a:stretch>
                        </a:blipFill>
                      </a:tcPr>
                    </a:tc>
                    <a:tc>
                      <a:txBody>
                        <a:bodyPr/>
                        <a:lstStyle/>
                        <a:p>
                          <a:r>
                            <a:rPr lang="en-IN" sz="1600" dirty="0">
                              <a:latin typeface="Gill Sans MT" panose="020B0502020104020203" pitchFamily="34" charset="0"/>
                            </a:rPr>
                            <a:t>4,782</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99,270</a:t>
                          </a:r>
                        </a:p>
                      </a:txBody>
                      <a:tcPr/>
                    </a:tc>
                    <a:tc>
                      <a:txBody>
                        <a:bodyPr/>
                        <a:lstStyle/>
                        <a:p>
                          <a:endParaRPr lang="en-US"/>
                        </a:p>
                      </a:txBody>
                      <a:tcPr>
                        <a:blipFill>
                          <a:blip r:embed="rId6"/>
                          <a:stretch>
                            <a:fillRect l="-31712" t="-413636" r="-19239" b="-246591"/>
                          </a:stretch>
                        </a:blipFill>
                      </a:tcPr>
                    </a:tc>
                    <a:tc>
                      <a:txBody>
                        <a:bodyPr/>
                        <a:lstStyle/>
                        <a:p>
                          <a:r>
                            <a:rPr lang="en-IN" sz="1600" dirty="0">
                              <a:latin typeface="Gill Sans MT" panose="020B0502020104020203" pitchFamily="34" charset="0"/>
                            </a:rPr>
                            <a:t>2,925</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573,146</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143820"/>
                          </a:stretch>
                        </a:blipFill>
                      </a:tcPr>
                    </a:tc>
                    <a:tc>
                      <a:txBody>
                        <a:bodyPr/>
                        <a:lstStyle/>
                        <a:p>
                          <a:r>
                            <a:rPr lang="en-IN" sz="1600" dirty="0">
                              <a:latin typeface="Gill Sans MT" panose="020B0502020104020203" pitchFamily="34" charset="0"/>
                            </a:rPr>
                            <a:t>(26,499)</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1,072,229</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1,070,788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(1,441)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IN" sz="1600" b="0" dirty="0">
                              <a:latin typeface="Gill Sans MT" panose="020B0502020104020203" pitchFamily="34" charset="0"/>
                            </a:rPr>
                            <a:t>S1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1,034,844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1411659"/>
                      </a:ext>
                    </a:extLst>
                  </a:tr>
                </a:tbl>
              </a:graphicData>
            </a:graphic>
          </p:graphicFrame>
        </mc:Fallback>
      </mc:AlternateContent>
    </p:spTree>
    <p:extLst>
      <p:ext uri="{BB962C8B-B14F-4D97-AF65-F5344CB8AC3E}">
        <p14:creationId xmlns:p14="http://schemas.microsoft.com/office/powerpoint/2010/main" val="148986226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Vested; &lt; Ceiling; S2)</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379585905"/>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152,830</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142,642</a:t>
                          </a:r>
                        </a:p>
                      </a:txBody>
                      <a:tcPr/>
                    </a:tc>
                    <a:tc>
                      <a:txBody>
                        <a:bodyPr/>
                        <a:lstStyle/>
                        <a:p>
                          <a:r>
                            <a:rPr lang="en-IN" sz="1600" dirty="0">
                              <a:latin typeface="Gill Sans MT" panose="020B0502020104020203" pitchFamily="34" charset="0"/>
                            </a:rPr>
                            <a:t>(10,189)</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132,357</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124,986</a:t>
                          </a:r>
                        </a:p>
                      </a:txBody>
                      <a:tcPr/>
                    </a:tc>
                    <a:tc>
                      <a:txBody>
                        <a:bodyPr/>
                        <a:lstStyle/>
                        <a:p>
                          <a:r>
                            <a:rPr lang="en-IN" sz="1600" dirty="0">
                              <a:latin typeface="Gill Sans MT" panose="020B0502020104020203" pitchFamily="34" charset="0"/>
                            </a:rPr>
                            <a:t>(7,370)</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114,626</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109,516</a:t>
                          </a:r>
                        </a:p>
                      </a:txBody>
                      <a:tcPr/>
                    </a:tc>
                    <a:tc>
                      <a:txBody>
                        <a:bodyPr/>
                        <a:lstStyle/>
                        <a:p>
                          <a:r>
                            <a:rPr lang="en-IN" sz="1600" dirty="0">
                              <a:latin typeface="Gill Sans MT" panose="020B0502020104020203" pitchFamily="34" charset="0"/>
                            </a:rPr>
                            <a:t>(5,110)</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99,270</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95,961</a:t>
                          </a:r>
                        </a:p>
                      </a:txBody>
                      <a:tcPr/>
                    </a:tc>
                    <a:tc>
                      <a:txBody>
                        <a:bodyPr/>
                        <a:lstStyle/>
                        <a:p>
                          <a:r>
                            <a:rPr lang="en-IN" sz="1600" dirty="0">
                              <a:latin typeface="Gill Sans MT" panose="020B0502020104020203" pitchFamily="34" charset="0"/>
                            </a:rPr>
                            <a:t>(3,309)</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573,146</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8</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600,597</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27,451</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1,072,229</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1,073,702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1,473</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S1</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1,036,263</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47787483"/>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379585905"/>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152,830</a:t>
                          </a:r>
                        </a:p>
                      </a:txBody>
                      <a:tcPr/>
                    </a:tc>
                    <a:tc>
                      <a:txBody>
                        <a:bodyPr/>
                        <a:lstStyle/>
                        <a:p>
                          <a:endParaRPr lang="en-US"/>
                        </a:p>
                      </a:txBody>
                      <a:tcPr>
                        <a:blipFill>
                          <a:blip r:embed="rId6"/>
                          <a:stretch>
                            <a:fillRect l="-31712" t="-110112" r="-19239" b="-541573"/>
                          </a:stretch>
                        </a:blipFill>
                      </a:tcPr>
                    </a:tc>
                    <a:tc>
                      <a:txBody>
                        <a:bodyPr/>
                        <a:lstStyle/>
                        <a:p>
                          <a:r>
                            <a:rPr lang="en-IN" sz="1600" dirty="0">
                              <a:latin typeface="Gill Sans MT" panose="020B0502020104020203" pitchFamily="34" charset="0"/>
                            </a:rPr>
                            <a:t>(10,189)</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132,357</a:t>
                          </a:r>
                        </a:p>
                      </a:txBody>
                      <a:tcPr/>
                    </a:tc>
                    <a:tc>
                      <a:txBody>
                        <a:bodyPr/>
                        <a:lstStyle/>
                        <a:p>
                          <a:endParaRPr lang="en-US"/>
                        </a:p>
                      </a:txBody>
                      <a:tcPr>
                        <a:blipFill>
                          <a:blip r:embed="rId6"/>
                          <a:stretch>
                            <a:fillRect l="-31712" t="-212500" r="-19239" b="-447727"/>
                          </a:stretch>
                        </a:blipFill>
                      </a:tcPr>
                    </a:tc>
                    <a:tc>
                      <a:txBody>
                        <a:bodyPr/>
                        <a:lstStyle/>
                        <a:p>
                          <a:r>
                            <a:rPr lang="en-IN" sz="1600" dirty="0">
                              <a:latin typeface="Gill Sans MT" panose="020B0502020104020203" pitchFamily="34" charset="0"/>
                            </a:rPr>
                            <a:t>(7,370)</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114,626</a:t>
                          </a:r>
                        </a:p>
                      </a:txBody>
                      <a:tcPr/>
                    </a:tc>
                    <a:tc>
                      <a:txBody>
                        <a:bodyPr/>
                        <a:lstStyle/>
                        <a:p>
                          <a:endParaRPr lang="en-US"/>
                        </a:p>
                      </a:txBody>
                      <a:tcPr>
                        <a:blipFill>
                          <a:blip r:embed="rId6"/>
                          <a:stretch>
                            <a:fillRect l="-31712" t="-308989" r="-19239" b="-342697"/>
                          </a:stretch>
                        </a:blipFill>
                      </a:tcPr>
                    </a:tc>
                    <a:tc>
                      <a:txBody>
                        <a:bodyPr/>
                        <a:lstStyle/>
                        <a:p>
                          <a:r>
                            <a:rPr lang="en-IN" sz="1600" dirty="0">
                              <a:latin typeface="Gill Sans MT" panose="020B0502020104020203" pitchFamily="34" charset="0"/>
                            </a:rPr>
                            <a:t>(5,110)</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99,270</a:t>
                          </a:r>
                        </a:p>
                      </a:txBody>
                      <a:tcPr/>
                    </a:tc>
                    <a:tc>
                      <a:txBody>
                        <a:bodyPr/>
                        <a:lstStyle/>
                        <a:p>
                          <a:endParaRPr lang="en-US"/>
                        </a:p>
                      </a:txBody>
                      <a:tcPr>
                        <a:blipFill>
                          <a:blip r:embed="rId6"/>
                          <a:stretch>
                            <a:fillRect l="-31712" t="-413636" r="-19239" b="-246591"/>
                          </a:stretch>
                        </a:blipFill>
                      </a:tcPr>
                    </a:tc>
                    <a:tc>
                      <a:txBody>
                        <a:bodyPr/>
                        <a:lstStyle/>
                        <a:p>
                          <a:r>
                            <a:rPr lang="en-IN" sz="1600" dirty="0">
                              <a:latin typeface="Gill Sans MT" panose="020B0502020104020203" pitchFamily="34" charset="0"/>
                            </a:rPr>
                            <a:t>(3,309)</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573,146</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143820"/>
                          </a:stretch>
                        </a:blipFill>
                      </a:tcPr>
                    </a:tc>
                    <a:tc>
                      <a:txBody>
                        <a:bodyPr/>
                        <a:lstStyle/>
                        <a:p>
                          <a:r>
                            <a:rPr lang="en-IN" sz="1600" dirty="0">
                              <a:latin typeface="Gill Sans MT" panose="020B0502020104020203" pitchFamily="34" charset="0"/>
                            </a:rPr>
                            <a:t>27,451</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1,072,229</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1,073,702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1,473</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S1</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1,035,546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1,036,263</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7787483"/>
                      </a:ext>
                    </a:extLst>
                  </a:tr>
                </a:tbl>
              </a:graphicData>
            </a:graphic>
          </p:graphicFrame>
        </mc:Fallback>
      </mc:AlternateContent>
    </p:spTree>
    <p:extLst>
      <p:ext uri="{BB962C8B-B14F-4D97-AF65-F5344CB8AC3E}">
        <p14:creationId xmlns:p14="http://schemas.microsoft.com/office/powerpoint/2010/main" val="231112676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Vested; &lt; Ceiling; S3)</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Base scenario:</a:t>
            </a: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10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a:t>
            </a:r>
            <a:r>
              <a:rPr lang="en-IN" sz="2200" dirty="0">
                <a:latin typeface="Gill Sans MT" panose="020B0502020104020203" pitchFamily="34" charset="0"/>
              </a:rPr>
              <a:t>5%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237808838"/>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148,585</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125,106</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105,337</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88,691</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497,844</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965,562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237808838"/>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endParaRPr lang="en-US"/>
                        </a:p>
                      </a:txBody>
                      <a:tcPr>
                        <a:blipFill>
                          <a:blip r:embed="rId6"/>
                          <a:stretch>
                            <a:fillRect l="-14501" t="-71591" r="-322" b="-480682"/>
                          </a:stretch>
                        </a:blipFill>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endParaRPr lang="en-US"/>
                        </a:p>
                      </a:txBody>
                      <a:tcPr>
                        <a:blipFill>
                          <a:blip r:embed="rId6"/>
                          <a:stretch>
                            <a:fillRect l="-14501" t="-169663" r="-322" b="-375281"/>
                          </a:stretch>
                        </a:blipFill>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69663" r="-322" b="-275281"/>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73864" r="-322" b="-178409"/>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68539"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965,562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98237271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r>
              <a:rPr lang="en-IN" sz="2800" i="1" dirty="0">
                <a:latin typeface="Gill Sans MT" panose="020B0502020104020203" pitchFamily="34" charset="0"/>
              </a:rPr>
              <a:t>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Vested; &lt; Ceiling; S3)</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3086783812"/>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148,585</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158,491</a:t>
                          </a:r>
                        </a:p>
                      </a:txBody>
                      <a:tcPr/>
                    </a:tc>
                    <a:tc>
                      <a:txBody>
                        <a:bodyPr/>
                        <a:lstStyle/>
                        <a:p>
                          <a:r>
                            <a:rPr lang="en-IN" sz="1600" dirty="0">
                              <a:latin typeface="Gill Sans MT" panose="020B0502020104020203" pitchFamily="34" charset="0"/>
                            </a:rPr>
                            <a:t>9,906</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125,106</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131,876</a:t>
                          </a:r>
                        </a:p>
                      </a:txBody>
                      <a:tcPr/>
                    </a:tc>
                    <a:tc>
                      <a:txBody>
                        <a:bodyPr/>
                        <a:lstStyle/>
                        <a:p>
                          <a:r>
                            <a:rPr lang="en-IN" sz="1600" dirty="0">
                              <a:latin typeface="Gill Sans MT" panose="020B0502020104020203" pitchFamily="34" charset="0"/>
                            </a:rPr>
                            <a:t>6,770</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105,337</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109,731</a:t>
                          </a:r>
                        </a:p>
                      </a:txBody>
                      <a:tcPr/>
                    </a:tc>
                    <a:tc>
                      <a:txBody>
                        <a:bodyPr/>
                        <a:lstStyle/>
                        <a:p>
                          <a:r>
                            <a:rPr lang="en-IN" sz="1600" dirty="0">
                              <a:latin typeface="Gill Sans MT" panose="020B0502020104020203" pitchFamily="34" charset="0"/>
                            </a:rPr>
                            <a:t>4,394</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88,691</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91,304</a:t>
                          </a:r>
                        </a:p>
                      </a:txBody>
                      <a:tcPr/>
                    </a:tc>
                    <a:tc>
                      <a:txBody>
                        <a:bodyPr/>
                        <a:lstStyle/>
                        <a:p>
                          <a:r>
                            <a:rPr lang="en-IN" sz="1600" dirty="0">
                              <a:latin typeface="Gill Sans MT" panose="020B0502020104020203" pitchFamily="34" charset="0"/>
                            </a:rPr>
                            <a:t>2,613</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474,826</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(23,018)</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965,562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966,228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666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3086783812"/>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148,585</a:t>
                          </a:r>
                        </a:p>
                      </a:txBody>
                      <a:tcPr/>
                    </a:tc>
                    <a:tc>
                      <a:txBody>
                        <a:bodyPr/>
                        <a:lstStyle/>
                        <a:p>
                          <a:endParaRPr lang="en-US"/>
                        </a:p>
                      </a:txBody>
                      <a:tcPr>
                        <a:blipFill>
                          <a:blip r:embed="rId6"/>
                          <a:stretch>
                            <a:fillRect l="-31712" t="-110112" r="-19239" b="-473034"/>
                          </a:stretch>
                        </a:blipFill>
                      </a:tcPr>
                    </a:tc>
                    <a:tc>
                      <a:txBody>
                        <a:bodyPr/>
                        <a:lstStyle/>
                        <a:p>
                          <a:r>
                            <a:rPr lang="en-IN" sz="1600" dirty="0">
                              <a:latin typeface="Gill Sans MT" panose="020B0502020104020203" pitchFamily="34" charset="0"/>
                            </a:rPr>
                            <a:t>9,906</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125,106</a:t>
                          </a:r>
                        </a:p>
                      </a:txBody>
                      <a:tcPr/>
                    </a:tc>
                    <a:tc>
                      <a:txBody>
                        <a:bodyPr/>
                        <a:lstStyle/>
                        <a:p>
                          <a:endParaRPr lang="en-US"/>
                        </a:p>
                      </a:txBody>
                      <a:tcPr>
                        <a:blipFill>
                          <a:blip r:embed="rId6"/>
                          <a:stretch>
                            <a:fillRect l="-31712" t="-212500" r="-19239" b="-378409"/>
                          </a:stretch>
                        </a:blipFill>
                      </a:tcPr>
                    </a:tc>
                    <a:tc>
                      <a:txBody>
                        <a:bodyPr/>
                        <a:lstStyle/>
                        <a:p>
                          <a:r>
                            <a:rPr lang="en-IN" sz="1600" dirty="0">
                              <a:latin typeface="Gill Sans MT" panose="020B0502020104020203" pitchFamily="34" charset="0"/>
                            </a:rPr>
                            <a:t>6,770</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105,337</a:t>
                          </a:r>
                        </a:p>
                      </a:txBody>
                      <a:tcPr/>
                    </a:tc>
                    <a:tc>
                      <a:txBody>
                        <a:bodyPr/>
                        <a:lstStyle/>
                        <a:p>
                          <a:endParaRPr lang="en-US"/>
                        </a:p>
                      </a:txBody>
                      <a:tcPr>
                        <a:blipFill>
                          <a:blip r:embed="rId6"/>
                          <a:stretch>
                            <a:fillRect l="-31712" t="-308989" r="-19239" b="-274157"/>
                          </a:stretch>
                        </a:blipFill>
                      </a:tcPr>
                    </a:tc>
                    <a:tc>
                      <a:txBody>
                        <a:bodyPr/>
                        <a:lstStyle/>
                        <a:p>
                          <a:r>
                            <a:rPr lang="en-IN" sz="1600" dirty="0">
                              <a:latin typeface="Gill Sans MT" panose="020B0502020104020203" pitchFamily="34" charset="0"/>
                            </a:rPr>
                            <a:t>4,394</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88,691</a:t>
                          </a:r>
                        </a:p>
                      </a:txBody>
                      <a:tcPr/>
                    </a:tc>
                    <a:tc>
                      <a:txBody>
                        <a:bodyPr/>
                        <a:lstStyle/>
                        <a:p>
                          <a:endParaRPr lang="en-US"/>
                        </a:p>
                      </a:txBody>
                      <a:tcPr>
                        <a:blipFill>
                          <a:blip r:embed="rId6"/>
                          <a:stretch>
                            <a:fillRect l="-31712" t="-413636" r="-19239" b="-177273"/>
                          </a:stretch>
                        </a:blipFill>
                      </a:tcPr>
                    </a:tc>
                    <a:tc>
                      <a:txBody>
                        <a:bodyPr/>
                        <a:lstStyle/>
                        <a:p>
                          <a:r>
                            <a:rPr lang="en-IN" sz="1600" dirty="0">
                              <a:latin typeface="Gill Sans MT" panose="020B0502020104020203" pitchFamily="34" charset="0"/>
                            </a:rPr>
                            <a:t>2,613</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75281"/>
                          </a:stretch>
                        </a:blipFill>
                      </a:tcPr>
                    </a:tc>
                    <a:tc>
                      <a:txBody>
                        <a:bodyPr/>
                        <a:lstStyle/>
                        <a:p>
                          <a:r>
                            <a:rPr lang="en-IN" sz="1600" dirty="0">
                              <a:latin typeface="Gill Sans MT" panose="020B0502020104020203" pitchFamily="34" charset="0"/>
                            </a:rPr>
                            <a:t>(23,018)</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965,562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966,228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666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417978327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r>
              <a:rPr lang="en-IN" sz="2800" i="1" dirty="0">
                <a:latin typeface="Gill Sans MT" panose="020B0502020104020203" pitchFamily="34" charset="0"/>
              </a:rPr>
              <a:t>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Vested; &lt; Ceiling; S3)</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445527416"/>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148,585</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138,679</a:t>
                          </a:r>
                        </a:p>
                      </a:txBody>
                      <a:tcPr/>
                    </a:tc>
                    <a:tc>
                      <a:txBody>
                        <a:bodyPr/>
                        <a:lstStyle/>
                        <a:p>
                          <a:r>
                            <a:rPr lang="en-IN" sz="1600" dirty="0">
                              <a:latin typeface="Gill Sans MT" panose="020B0502020104020203" pitchFamily="34" charset="0"/>
                            </a:rPr>
                            <a:t>(9,906)</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125,106</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118,139</a:t>
                          </a:r>
                        </a:p>
                      </a:txBody>
                      <a:tcPr/>
                    </a:tc>
                    <a:tc>
                      <a:txBody>
                        <a:bodyPr/>
                        <a:lstStyle/>
                        <a:p>
                          <a:r>
                            <a:rPr lang="en-IN" sz="1600" dirty="0">
                              <a:latin typeface="Gill Sans MT" panose="020B0502020104020203" pitchFamily="34" charset="0"/>
                            </a:rPr>
                            <a:t>(6,967)</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105,337</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100,641</a:t>
                          </a:r>
                        </a:p>
                      </a:txBody>
                      <a:tcPr/>
                    </a:tc>
                    <a:tc>
                      <a:txBody>
                        <a:bodyPr/>
                        <a:lstStyle/>
                        <a:p>
                          <a:r>
                            <a:rPr lang="en-IN" sz="1600" dirty="0">
                              <a:latin typeface="Gill Sans MT" panose="020B0502020104020203" pitchFamily="34" charset="0"/>
                            </a:rPr>
                            <a:t>(4,696)</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88,691</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85,735</a:t>
                          </a:r>
                        </a:p>
                      </a:txBody>
                      <a:tcPr/>
                    </a:tc>
                    <a:tc>
                      <a:txBody>
                        <a:bodyPr/>
                        <a:lstStyle/>
                        <a:p>
                          <a:r>
                            <a:rPr lang="en-IN" sz="1600" dirty="0">
                              <a:latin typeface="Gill Sans MT" panose="020B0502020104020203" pitchFamily="34" charset="0"/>
                            </a:rPr>
                            <a:t>(2,957)</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521,688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23,845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965,562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964,882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(680)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445527416"/>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148,585</a:t>
                          </a:r>
                        </a:p>
                      </a:txBody>
                      <a:tcPr/>
                    </a:tc>
                    <a:tc>
                      <a:txBody>
                        <a:bodyPr/>
                        <a:lstStyle/>
                        <a:p>
                          <a:endParaRPr lang="en-US"/>
                        </a:p>
                      </a:txBody>
                      <a:tcPr>
                        <a:blipFill>
                          <a:blip r:embed="rId6"/>
                          <a:stretch>
                            <a:fillRect l="-31712" t="-110112" r="-19239" b="-473034"/>
                          </a:stretch>
                        </a:blipFill>
                      </a:tcPr>
                    </a:tc>
                    <a:tc>
                      <a:txBody>
                        <a:bodyPr/>
                        <a:lstStyle/>
                        <a:p>
                          <a:r>
                            <a:rPr lang="en-IN" sz="1600" dirty="0">
                              <a:latin typeface="Gill Sans MT" panose="020B0502020104020203" pitchFamily="34" charset="0"/>
                            </a:rPr>
                            <a:t>(9,906)</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125,106</a:t>
                          </a:r>
                        </a:p>
                      </a:txBody>
                      <a:tcPr/>
                    </a:tc>
                    <a:tc>
                      <a:txBody>
                        <a:bodyPr/>
                        <a:lstStyle/>
                        <a:p>
                          <a:endParaRPr lang="en-US"/>
                        </a:p>
                      </a:txBody>
                      <a:tcPr>
                        <a:blipFill>
                          <a:blip r:embed="rId6"/>
                          <a:stretch>
                            <a:fillRect l="-31712" t="-212500" r="-19239" b="-378409"/>
                          </a:stretch>
                        </a:blipFill>
                      </a:tcPr>
                    </a:tc>
                    <a:tc>
                      <a:txBody>
                        <a:bodyPr/>
                        <a:lstStyle/>
                        <a:p>
                          <a:r>
                            <a:rPr lang="en-IN" sz="1600" dirty="0">
                              <a:latin typeface="Gill Sans MT" panose="020B0502020104020203" pitchFamily="34" charset="0"/>
                            </a:rPr>
                            <a:t>(6,967)</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105,337</a:t>
                          </a:r>
                        </a:p>
                      </a:txBody>
                      <a:tcPr/>
                    </a:tc>
                    <a:tc>
                      <a:txBody>
                        <a:bodyPr/>
                        <a:lstStyle/>
                        <a:p>
                          <a:endParaRPr lang="en-US"/>
                        </a:p>
                      </a:txBody>
                      <a:tcPr>
                        <a:blipFill>
                          <a:blip r:embed="rId6"/>
                          <a:stretch>
                            <a:fillRect l="-31712" t="-308989" r="-19239" b="-274157"/>
                          </a:stretch>
                        </a:blipFill>
                      </a:tcPr>
                    </a:tc>
                    <a:tc>
                      <a:txBody>
                        <a:bodyPr/>
                        <a:lstStyle/>
                        <a:p>
                          <a:r>
                            <a:rPr lang="en-IN" sz="1600" dirty="0">
                              <a:latin typeface="Gill Sans MT" panose="020B0502020104020203" pitchFamily="34" charset="0"/>
                            </a:rPr>
                            <a:t>(4,696)</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88,691</a:t>
                          </a:r>
                        </a:p>
                      </a:txBody>
                      <a:tcPr/>
                    </a:tc>
                    <a:tc>
                      <a:txBody>
                        <a:bodyPr/>
                        <a:lstStyle/>
                        <a:p>
                          <a:endParaRPr lang="en-US"/>
                        </a:p>
                      </a:txBody>
                      <a:tcPr>
                        <a:blipFill>
                          <a:blip r:embed="rId6"/>
                          <a:stretch>
                            <a:fillRect l="-31712" t="-413636" r="-19239" b="-177273"/>
                          </a:stretch>
                        </a:blipFill>
                      </a:tcPr>
                    </a:tc>
                    <a:tc>
                      <a:txBody>
                        <a:bodyPr/>
                        <a:lstStyle/>
                        <a:p>
                          <a:r>
                            <a:rPr lang="en-IN" sz="1600" dirty="0">
                              <a:latin typeface="Gill Sans MT" panose="020B0502020104020203" pitchFamily="34" charset="0"/>
                            </a:rPr>
                            <a:t>(2,957)</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75281"/>
                          </a:stretch>
                        </a:blipFill>
                      </a:tcPr>
                    </a:tc>
                    <a:tc>
                      <a:txBody>
                        <a:bodyPr/>
                        <a:lstStyle/>
                        <a:p>
                          <a:r>
                            <a:rPr lang="en-IN" sz="1600" dirty="0">
                              <a:latin typeface="Gill Sans MT" panose="020B0502020104020203" pitchFamily="34" charset="0"/>
                            </a:rPr>
                            <a:t>23,845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965,562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964,882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(680)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30220221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r>
              <a:rPr lang="en-IN" sz="2800" i="1" dirty="0">
                <a:latin typeface="Gill Sans MT" panose="020B0502020104020203" pitchFamily="34" charset="0"/>
              </a:rPr>
              <a:t>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Vested; &lt; Ceiling; S4)</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Base scenario:</a:t>
            </a: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10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a:t>
            </a:r>
            <a:r>
              <a:rPr lang="en-IN" sz="2200" dirty="0">
                <a:latin typeface="Gill Sans MT" panose="020B0502020104020203" pitchFamily="34" charset="0"/>
              </a:rPr>
              <a:t>4%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4236261471"/>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147,170</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122,734</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102,356</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85,361</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474,584</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932,204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4236261471"/>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endParaRPr lang="en-US"/>
                        </a:p>
                      </a:txBody>
                      <a:tcPr>
                        <a:blipFill>
                          <a:blip r:embed="rId6"/>
                          <a:stretch>
                            <a:fillRect l="-14501" t="-71591" r="-322" b="-480682"/>
                          </a:stretch>
                        </a:blipFill>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endParaRPr lang="en-US"/>
                        </a:p>
                      </a:txBody>
                      <a:tcPr>
                        <a:blipFill>
                          <a:blip r:embed="rId6"/>
                          <a:stretch>
                            <a:fillRect l="-14501" t="-169663" r="-322" b="-375281"/>
                          </a:stretch>
                        </a:blipFill>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69663" r="-322" b="-275281"/>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73864" r="-322" b="-178409"/>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68539"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932,204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79787900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r>
              <a:rPr lang="en-IN" sz="2800" i="1" dirty="0">
                <a:latin typeface="Gill Sans MT" panose="020B0502020104020203" pitchFamily="34" charset="0"/>
              </a:rPr>
              <a:t>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Vested; &lt; Ceiling; S4)</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1175339821"/>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147,170</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156,981</a:t>
                          </a:r>
                        </a:p>
                      </a:txBody>
                      <a:tcPr/>
                    </a:tc>
                    <a:tc>
                      <a:txBody>
                        <a:bodyPr/>
                        <a:lstStyle/>
                        <a:p>
                          <a:r>
                            <a:rPr lang="en-IN" sz="1600" dirty="0">
                              <a:latin typeface="Gill Sans MT" panose="020B0502020104020203" pitchFamily="34" charset="0"/>
                            </a:rPr>
                            <a:t>9,811</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122,734</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129,376</a:t>
                          </a:r>
                        </a:p>
                      </a:txBody>
                      <a:tcPr/>
                    </a:tc>
                    <a:tc>
                      <a:txBody>
                        <a:bodyPr/>
                        <a:lstStyle/>
                        <a:p>
                          <a:r>
                            <a:rPr lang="en-IN" sz="1600" dirty="0">
                              <a:latin typeface="Gill Sans MT" panose="020B0502020104020203" pitchFamily="34" charset="0"/>
                            </a:rPr>
                            <a:t>6,642</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102,356</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106,625</a:t>
                          </a:r>
                        </a:p>
                      </a:txBody>
                      <a:tcPr/>
                    </a:tc>
                    <a:tc>
                      <a:txBody>
                        <a:bodyPr/>
                        <a:lstStyle/>
                        <a:p>
                          <a:r>
                            <a:rPr lang="en-IN" sz="1600" dirty="0">
                              <a:latin typeface="Gill Sans MT" panose="020B0502020104020203" pitchFamily="34" charset="0"/>
                            </a:rPr>
                            <a:t>4,270</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85,361</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87,875</a:t>
                          </a:r>
                        </a:p>
                      </a:txBody>
                      <a:tcPr/>
                    </a:tc>
                    <a:tc>
                      <a:txBody>
                        <a:bodyPr/>
                        <a:lstStyle/>
                        <a:p>
                          <a:r>
                            <a:rPr lang="en-IN" sz="1600" dirty="0">
                              <a:latin typeface="Gill Sans MT" panose="020B0502020104020203" pitchFamily="34" charset="0"/>
                            </a:rPr>
                            <a:t>2,515</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474,584</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452,642</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(21,942)</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932,204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933,500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1,296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S3</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965,562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966,228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666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67951246"/>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1175339821"/>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147,170</a:t>
                          </a:r>
                        </a:p>
                      </a:txBody>
                      <a:tcPr/>
                    </a:tc>
                    <a:tc>
                      <a:txBody>
                        <a:bodyPr/>
                        <a:lstStyle/>
                        <a:p>
                          <a:endParaRPr lang="en-US"/>
                        </a:p>
                      </a:txBody>
                      <a:tcPr>
                        <a:blipFill>
                          <a:blip r:embed="rId6"/>
                          <a:stretch>
                            <a:fillRect l="-31712" t="-110112" r="-19239" b="-541573"/>
                          </a:stretch>
                        </a:blipFill>
                      </a:tcPr>
                    </a:tc>
                    <a:tc>
                      <a:txBody>
                        <a:bodyPr/>
                        <a:lstStyle/>
                        <a:p>
                          <a:r>
                            <a:rPr lang="en-IN" sz="1600" dirty="0">
                              <a:latin typeface="Gill Sans MT" panose="020B0502020104020203" pitchFamily="34" charset="0"/>
                            </a:rPr>
                            <a:t>9,811</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122,734</a:t>
                          </a:r>
                        </a:p>
                      </a:txBody>
                      <a:tcPr/>
                    </a:tc>
                    <a:tc>
                      <a:txBody>
                        <a:bodyPr/>
                        <a:lstStyle/>
                        <a:p>
                          <a:endParaRPr lang="en-US"/>
                        </a:p>
                      </a:txBody>
                      <a:tcPr>
                        <a:blipFill>
                          <a:blip r:embed="rId6"/>
                          <a:stretch>
                            <a:fillRect l="-31712" t="-212500" r="-19239" b="-447727"/>
                          </a:stretch>
                        </a:blipFill>
                      </a:tcPr>
                    </a:tc>
                    <a:tc>
                      <a:txBody>
                        <a:bodyPr/>
                        <a:lstStyle/>
                        <a:p>
                          <a:r>
                            <a:rPr lang="en-IN" sz="1600" dirty="0">
                              <a:latin typeface="Gill Sans MT" panose="020B0502020104020203" pitchFamily="34" charset="0"/>
                            </a:rPr>
                            <a:t>6,642</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102,356</a:t>
                          </a:r>
                        </a:p>
                      </a:txBody>
                      <a:tcPr/>
                    </a:tc>
                    <a:tc>
                      <a:txBody>
                        <a:bodyPr/>
                        <a:lstStyle/>
                        <a:p>
                          <a:endParaRPr lang="en-US"/>
                        </a:p>
                      </a:txBody>
                      <a:tcPr>
                        <a:blipFill>
                          <a:blip r:embed="rId6"/>
                          <a:stretch>
                            <a:fillRect l="-31712" t="-308989" r="-19239" b="-342697"/>
                          </a:stretch>
                        </a:blipFill>
                      </a:tcPr>
                    </a:tc>
                    <a:tc>
                      <a:txBody>
                        <a:bodyPr/>
                        <a:lstStyle/>
                        <a:p>
                          <a:r>
                            <a:rPr lang="en-IN" sz="1600" dirty="0">
                              <a:latin typeface="Gill Sans MT" panose="020B0502020104020203" pitchFamily="34" charset="0"/>
                            </a:rPr>
                            <a:t>4,270</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85,361</a:t>
                          </a:r>
                        </a:p>
                      </a:txBody>
                      <a:tcPr/>
                    </a:tc>
                    <a:tc>
                      <a:txBody>
                        <a:bodyPr/>
                        <a:lstStyle/>
                        <a:p>
                          <a:endParaRPr lang="en-US"/>
                        </a:p>
                      </a:txBody>
                      <a:tcPr>
                        <a:blipFill>
                          <a:blip r:embed="rId6"/>
                          <a:stretch>
                            <a:fillRect l="-31712" t="-413636" r="-19239" b="-246591"/>
                          </a:stretch>
                        </a:blipFill>
                      </a:tcPr>
                    </a:tc>
                    <a:tc>
                      <a:txBody>
                        <a:bodyPr/>
                        <a:lstStyle/>
                        <a:p>
                          <a:r>
                            <a:rPr lang="en-IN" sz="1600" dirty="0">
                              <a:latin typeface="Gill Sans MT" panose="020B0502020104020203" pitchFamily="34" charset="0"/>
                            </a:rPr>
                            <a:t>2,515</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474,584</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143820"/>
                          </a:stretch>
                        </a:blipFill>
                      </a:tcPr>
                    </a:tc>
                    <a:tc>
                      <a:txBody>
                        <a:bodyPr/>
                        <a:lstStyle/>
                        <a:p>
                          <a:r>
                            <a:rPr lang="en-IN" sz="1600" dirty="0">
                              <a:latin typeface="Gill Sans MT" panose="020B0502020104020203" pitchFamily="34" charset="0"/>
                            </a:rPr>
                            <a:t>(21,942)</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932,204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933,500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1,296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S3</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965,562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966,228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666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7951246"/>
                      </a:ext>
                    </a:extLst>
                  </a:tr>
                </a:tbl>
              </a:graphicData>
            </a:graphic>
          </p:graphicFrame>
        </mc:Fallback>
      </mc:AlternateContent>
    </p:spTree>
    <p:extLst>
      <p:ext uri="{BB962C8B-B14F-4D97-AF65-F5344CB8AC3E}">
        <p14:creationId xmlns:p14="http://schemas.microsoft.com/office/powerpoint/2010/main" val="358912000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Vested; &lt; Ceiling; S4)</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3532545148"/>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147,170</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137,358</a:t>
                          </a:r>
                        </a:p>
                      </a:txBody>
                      <a:tcPr/>
                    </a:tc>
                    <a:tc>
                      <a:txBody>
                        <a:bodyPr/>
                        <a:lstStyle/>
                        <a:p>
                          <a:r>
                            <a:rPr lang="en-IN" sz="1600" dirty="0">
                              <a:latin typeface="Gill Sans MT" panose="020B0502020104020203" pitchFamily="34" charset="0"/>
                            </a:rPr>
                            <a:t>(9,811)</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122,734</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115,899</a:t>
                          </a:r>
                        </a:p>
                      </a:txBody>
                      <a:tcPr/>
                    </a:tc>
                    <a:tc>
                      <a:txBody>
                        <a:bodyPr/>
                        <a:lstStyle/>
                        <a:p>
                          <a:r>
                            <a:rPr lang="en-IN" sz="1600" dirty="0">
                              <a:latin typeface="Gill Sans MT" panose="020B0502020104020203" pitchFamily="34" charset="0"/>
                            </a:rPr>
                            <a:t>(6,835)</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102,356</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97,793</a:t>
                          </a:r>
                        </a:p>
                      </a:txBody>
                      <a:tcPr/>
                    </a:tc>
                    <a:tc>
                      <a:txBody>
                        <a:bodyPr/>
                        <a:lstStyle/>
                        <a:p>
                          <a:r>
                            <a:rPr lang="en-IN" sz="1600" dirty="0">
                              <a:latin typeface="Gill Sans MT" panose="020B0502020104020203" pitchFamily="34" charset="0"/>
                            </a:rPr>
                            <a:t>(4,563)</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85,361</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82,515</a:t>
                          </a:r>
                        </a:p>
                      </a:txBody>
                      <a:tcPr/>
                    </a:tc>
                    <a:tc>
                      <a:txBody>
                        <a:bodyPr/>
                        <a:lstStyle/>
                        <a:p>
                          <a:r>
                            <a:rPr lang="en-IN" sz="1600" dirty="0">
                              <a:latin typeface="Gill Sans MT" panose="020B0502020104020203" pitchFamily="34" charset="0"/>
                            </a:rPr>
                            <a:t>(2,846)</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474,584</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4</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497,315</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22,731</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932,204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930,880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(1,324)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S3</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965,562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964,882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(680)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9520552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3532545148"/>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147,170</a:t>
                          </a:r>
                        </a:p>
                      </a:txBody>
                      <a:tcPr/>
                    </a:tc>
                    <a:tc>
                      <a:txBody>
                        <a:bodyPr/>
                        <a:lstStyle/>
                        <a:p>
                          <a:endParaRPr lang="en-US"/>
                        </a:p>
                      </a:txBody>
                      <a:tcPr>
                        <a:blipFill>
                          <a:blip r:embed="rId6"/>
                          <a:stretch>
                            <a:fillRect l="-31712" t="-110112" r="-19239" b="-541573"/>
                          </a:stretch>
                        </a:blipFill>
                      </a:tcPr>
                    </a:tc>
                    <a:tc>
                      <a:txBody>
                        <a:bodyPr/>
                        <a:lstStyle/>
                        <a:p>
                          <a:r>
                            <a:rPr lang="en-IN" sz="1600" dirty="0">
                              <a:latin typeface="Gill Sans MT" panose="020B0502020104020203" pitchFamily="34" charset="0"/>
                            </a:rPr>
                            <a:t>(9,811)</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122,734</a:t>
                          </a:r>
                        </a:p>
                      </a:txBody>
                      <a:tcPr/>
                    </a:tc>
                    <a:tc>
                      <a:txBody>
                        <a:bodyPr/>
                        <a:lstStyle/>
                        <a:p>
                          <a:endParaRPr lang="en-US"/>
                        </a:p>
                      </a:txBody>
                      <a:tcPr>
                        <a:blipFill>
                          <a:blip r:embed="rId6"/>
                          <a:stretch>
                            <a:fillRect l="-31712" t="-212500" r="-19239" b="-447727"/>
                          </a:stretch>
                        </a:blipFill>
                      </a:tcPr>
                    </a:tc>
                    <a:tc>
                      <a:txBody>
                        <a:bodyPr/>
                        <a:lstStyle/>
                        <a:p>
                          <a:r>
                            <a:rPr lang="en-IN" sz="1600" dirty="0">
                              <a:latin typeface="Gill Sans MT" panose="020B0502020104020203" pitchFamily="34" charset="0"/>
                            </a:rPr>
                            <a:t>(6,835)</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102,356</a:t>
                          </a:r>
                        </a:p>
                      </a:txBody>
                      <a:tcPr/>
                    </a:tc>
                    <a:tc>
                      <a:txBody>
                        <a:bodyPr/>
                        <a:lstStyle/>
                        <a:p>
                          <a:endParaRPr lang="en-US"/>
                        </a:p>
                      </a:txBody>
                      <a:tcPr>
                        <a:blipFill>
                          <a:blip r:embed="rId6"/>
                          <a:stretch>
                            <a:fillRect l="-31712" t="-308989" r="-19239" b="-342697"/>
                          </a:stretch>
                        </a:blipFill>
                      </a:tcPr>
                    </a:tc>
                    <a:tc>
                      <a:txBody>
                        <a:bodyPr/>
                        <a:lstStyle/>
                        <a:p>
                          <a:r>
                            <a:rPr lang="en-IN" sz="1600" dirty="0">
                              <a:latin typeface="Gill Sans MT" panose="020B0502020104020203" pitchFamily="34" charset="0"/>
                            </a:rPr>
                            <a:t>(4,563)</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85,361</a:t>
                          </a:r>
                        </a:p>
                      </a:txBody>
                      <a:tcPr/>
                    </a:tc>
                    <a:tc>
                      <a:txBody>
                        <a:bodyPr/>
                        <a:lstStyle/>
                        <a:p>
                          <a:endParaRPr lang="en-US"/>
                        </a:p>
                      </a:txBody>
                      <a:tcPr>
                        <a:blipFill>
                          <a:blip r:embed="rId6"/>
                          <a:stretch>
                            <a:fillRect l="-31712" t="-413636" r="-19239" b="-246591"/>
                          </a:stretch>
                        </a:blipFill>
                      </a:tcPr>
                    </a:tc>
                    <a:tc>
                      <a:txBody>
                        <a:bodyPr/>
                        <a:lstStyle/>
                        <a:p>
                          <a:r>
                            <a:rPr lang="en-IN" sz="1600" dirty="0">
                              <a:latin typeface="Gill Sans MT" panose="020B0502020104020203" pitchFamily="34" charset="0"/>
                            </a:rPr>
                            <a:t>(2,846)</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474,584</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143820"/>
                          </a:stretch>
                        </a:blipFill>
                      </a:tcPr>
                    </a:tc>
                    <a:tc>
                      <a:txBody>
                        <a:bodyPr/>
                        <a:lstStyle/>
                        <a:p>
                          <a:r>
                            <a:rPr lang="en-IN" sz="1600" dirty="0">
                              <a:latin typeface="Gill Sans MT" panose="020B0502020104020203" pitchFamily="34" charset="0"/>
                            </a:rPr>
                            <a:t>22,731</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932,204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930,880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(1,324)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S3</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965,562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964,882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(680)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205520"/>
                      </a:ext>
                    </a:extLst>
                  </a:tr>
                </a:tbl>
              </a:graphicData>
            </a:graphic>
          </p:graphicFrame>
        </mc:Fallback>
      </mc:AlternateContent>
    </p:spTree>
    <p:extLst>
      <p:ext uri="{BB962C8B-B14F-4D97-AF65-F5344CB8AC3E}">
        <p14:creationId xmlns:p14="http://schemas.microsoft.com/office/powerpoint/2010/main" val="400038944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Vested; = Ceiling; S5)</a:t>
            </a:r>
            <a:endParaRPr lang="en-IN" sz="2800" dirty="0">
              <a:latin typeface="Gill Sans MT" panose="020B0502020104020203" pitchFamily="34" charset="0"/>
            </a:endParaRPr>
          </a:p>
          <a:p>
            <a:pPr marL="0" indent="0">
              <a:buNone/>
            </a:pPr>
            <a:r>
              <a:rPr lang="en-IN" sz="2000" u="sng" dirty="0">
                <a:latin typeface="Gill Sans MT" panose="020B0502020104020203" pitchFamily="34" charset="0"/>
              </a:rPr>
              <a:t>When accrued benefit &gt; benefit ceiling</a:t>
            </a:r>
            <a:endParaRPr lang="en-IN" sz="2200" u="sng" dirty="0">
              <a:latin typeface="Gill Sans MT" panose="020B0502020104020203" pitchFamily="34" charset="0"/>
            </a:endParaRP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10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2,000,000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7</a:t>
            </a:r>
            <a:r>
              <a:rPr lang="en-IN" sz="2200" dirty="0">
                <a:latin typeface="Gill Sans MT" panose="020B0502020104020203" pitchFamily="34" charset="0"/>
              </a:rPr>
              <a:t>%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sz="1400" dirty="0">
              <a:latin typeface="Gill Sans MT" panose="020B0502020104020203" pitchFamily="34" charset="0"/>
            </a:endParaRPr>
          </a:p>
          <a:p>
            <a:pPr marL="0" indent="0">
              <a:buNone/>
            </a:pPr>
            <a:r>
              <a:rPr lang="en-IN" sz="2000" i="1" dirty="0">
                <a:solidFill>
                  <a:srgbClr val="C00000"/>
                </a:solidFill>
                <a:latin typeface="Gill Sans MT" panose="020B0502020104020203" pitchFamily="34" charset="0"/>
              </a:rPr>
              <a:t>No impact on cashflows from the salary growth rate assumption.</a:t>
            </a:r>
            <a:endParaRPr lang="en-IN" sz="2200" dirty="0">
              <a:latin typeface="Gill Sans MT" panose="020B0502020104020203" pitchFamily="34" charset="0"/>
            </a:endParaRPr>
          </a:p>
          <a:p>
            <a:pPr marL="0" indent="0">
              <a:buNone/>
            </a:pPr>
            <a:endParaRPr lang="en-IN" sz="1200"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3662018013"/>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283,019</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226,949</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181,987</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145,933</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780,147</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3662018013"/>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endParaRPr lang="en-US"/>
                        </a:p>
                      </a:txBody>
                      <a:tcPr>
                        <a:blipFill>
                          <a:blip r:embed="rId6"/>
                          <a:stretch>
                            <a:fillRect l="-14501" t="-71591" r="-322" b="-480682"/>
                          </a:stretch>
                        </a:blipFill>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endParaRPr lang="en-US"/>
                        </a:p>
                      </a:txBody>
                      <a:tcPr>
                        <a:blipFill>
                          <a:blip r:embed="rId6"/>
                          <a:stretch>
                            <a:fillRect l="-14501" t="-169663" r="-322" b="-375281"/>
                          </a:stretch>
                        </a:blipFill>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69663" r="-322" b="-275281"/>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73864" r="-322" b="-178409"/>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68539"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10235289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What are the Key Assumptions?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8" name="Content Placeholder 7">
            <a:extLst>
              <a:ext uri="{FF2B5EF4-FFF2-40B4-BE49-F238E27FC236}">
                <a16:creationId xmlns:a16="http://schemas.microsoft.com/office/drawing/2014/main" xmlns="" id="{C2BABE8C-0908-09BF-7226-CD523094B309}"/>
              </a:ext>
            </a:extLst>
          </p:cNvPr>
          <p:cNvGraphicFramePr>
            <a:graphicFrameLocks noGrp="1"/>
          </p:cNvGraphicFramePr>
          <p:nvPr>
            <p:ph idx="1"/>
            <p:extLst>
              <p:ext uri="{D42A27DB-BD31-4B8C-83A1-F6EECF244321}">
                <p14:modId xmlns:p14="http://schemas.microsoft.com/office/powerpoint/2010/main" val="2925106293"/>
              </p:ext>
            </p:extLst>
          </p:nvPr>
        </p:nvGraphicFramePr>
        <p:xfrm>
          <a:off x="914400" y="1066800"/>
          <a:ext cx="10363200" cy="426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tangle 3">
            <a:extLst>
              <a:ext uri="{FF2B5EF4-FFF2-40B4-BE49-F238E27FC236}">
                <a16:creationId xmlns:a16="http://schemas.microsoft.com/office/drawing/2014/main" xmlns="" id="{F5986854-02F3-9B82-DDE9-1406B3BFFA41}"/>
              </a:ext>
            </a:extLst>
          </p:cNvPr>
          <p:cNvSpPr txBox="1">
            <a:spLocks noChangeArrowheads="1"/>
          </p:cNvSpPr>
          <p:nvPr/>
        </p:nvSpPr>
        <p:spPr bwMode="auto">
          <a:xfrm>
            <a:off x="1828801" y="5480062"/>
            <a:ext cx="8214484" cy="365125"/>
          </a:xfrm>
          <a:prstGeom prst="rect">
            <a:avLst/>
          </a:prstGeom>
          <a:solidFill>
            <a:srgbClr val="0070C0"/>
          </a:solidFill>
          <a:ln>
            <a:noFill/>
          </a:ln>
        </p:spPr>
        <p:txBody>
          <a:bodyPr vert="horz" wrap="square" lIns="0" tIns="0" rIns="91440" bIns="45720" numCol="1" anchor="t" anchorCtr="0" compatLnSpc="1">
            <a:prstTxWarp prst="textNoShape">
              <a:avLst/>
            </a:prstTxWarp>
          </a:bodyPr>
          <a:lstStyle>
            <a:lvl1pPr marL="228600" indent="-228600" algn="l" rtl="0" fontAlgn="base">
              <a:spcBef>
                <a:spcPct val="20000"/>
              </a:spcBef>
              <a:spcAft>
                <a:spcPts val="600"/>
              </a:spcAft>
              <a:buClr>
                <a:srgbClr val="E65032"/>
              </a:buClr>
              <a:buSzPct val="60000"/>
              <a:buFont typeface="Wingdings" pitchFamily="2" charset="2"/>
              <a:buChar char="l"/>
              <a:defRPr sz="2000">
                <a:solidFill>
                  <a:schemeClr val="tx1"/>
                </a:solidFill>
                <a:latin typeface="+mn-lt"/>
                <a:ea typeface="+mn-ea"/>
                <a:cs typeface="+mn-cs"/>
              </a:defRPr>
            </a:lvl1pPr>
            <a:lvl2pPr marL="457200" indent="-227013" algn="l" rtl="0" fontAlgn="base">
              <a:spcBef>
                <a:spcPct val="10000"/>
              </a:spcBef>
              <a:spcAft>
                <a:spcPts val="600"/>
              </a:spcAft>
              <a:buClr>
                <a:srgbClr val="989898"/>
              </a:buClr>
              <a:buSzPct val="60000"/>
              <a:buFont typeface="Wingdings" pitchFamily="2" charset="2"/>
              <a:buChar char="l"/>
              <a:defRPr>
                <a:solidFill>
                  <a:schemeClr val="tx1"/>
                </a:solidFill>
                <a:latin typeface="+mn-lt"/>
                <a:cs typeface="+mn-cs"/>
              </a:defRPr>
            </a:lvl2pPr>
            <a:lvl3pPr marL="776288" indent="-317500" algn="l" rtl="0" fontAlgn="base">
              <a:spcBef>
                <a:spcPct val="10000"/>
              </a:spcBef>
              <a:spcAft>
                <a:spcPts val="600"/>
              </a:spcAft>
              <a:buClr>
                <a:schemeClr val="accent1"/>
              </a:buClr>
              <a:buSzPct val="90000"/>
              <a:buFont typeface="Arial" charset="0"/>
              <a:buChar char="—"/>
              <a:defRPr sz="1600">
                <a:solidFill>
                  <a:schemeClr val="tx1"/>
                </a:solidFill>
                <a:latin typeface="+mn-lt"/>
                <a:cs typeface="+mn-cs"/>
              </a:defRPr>
            </a:lvl3pPr>
            <a:lvl4pPr marL="1417638" indent="-274638" algn="l" rtl="0" fontAlgn="base">
              <a:spcBef>
                <a:spcPct val="20000"/>
              </a:spcBef>
              <a:spcAft>
                <a:spcPct val="0"/>
              </a:spcAft>
              <a:buClr>
                <a:schemeClr val="bg2"/>
              </a:buClr>
              <a:buChar char="–"/>
              <a:defRPr sz="1600">
                <a:solidFill>
                  <a:schemeClr val="tx1"/>
                </a:solidFill>
                <a:latin typeface="+mn-lt"/>
                <a:cs typeface="+mn-cs"/>
              </a:defRPr>
            </a:lvl4pPr>
            <a:lvl5pPr marL="2511425" indent="-979488" algn="l" rtl="0" fontAlgn="base">
              <a:spcBef>
                <a:spcPct val="20000"/>
              </a:spcBef>
              <a:spcAft>
                <a:spcPct val="0"/>
              </a:spcAft>
              <a:defRPr sz="2000">
                <a:solidFill>
                  <a:schemeClr val="tx1"/>
                </a:solidFill>
                <a:latin typeface="+mn-lt"/>
                <a:cs typeface="+mn-cs"/>
              </a:defRPr>
            </a:lvl5pPr>
            <a:lvl6pPr marL="2968625" indent="-979488" algn="l" rtl="0" fontAlgn="base">
              <a:spcBef>
                <a:spcPct val="20000"/>
              </a:spcBef>
              <a:spcAft>
                <a:spcPct val="0"/>
              </a:spcAft>
              <a:defRPr sz="2000">
                <a:solidFill>
                  <a:schemeClr val="tx1"/>
                </a:solidFill>
                <a:latin typeface="+mn-lt"/>
                <a:cs typeface="+mn-cs"/>
              </a:defRPr>
            </a:lvl6pPr>
            <a:lvl7pPr marL="3425825" indent="-979488" algn="l" rtl="0" fontAlgn="base">
              <a:spcBef>
                <a:spcPct val="20000"/>
              </a:spcBef>
              <a:spcAft>
                <a:spcPct val="0"/>
              </a:spcAft>
              <a:defRPr sz="2000">
                <a:solidFill>
                  <a:schemeClr val="tx1"/>
                </a:solidFill>
                <a:latin typeface="+mn-lt"/>
                <a:cs typeface="+mn-cs"/>
              </a:defRPr>
            </a:lvl7pPr>
            <a:lvl8pPr marL="3883025" indent="-979488" algn="l" rtl="0" fontAlgn="base">
              <a:spcBef>
                <a:spcPct val="20000"/>
              </a:spcBef>
              <a:spcAft>
                <a:spcPct val="0"/>
              </a:spcAft>
              <a:defRPr sz="2000">
                <a:solidFill>
                  <a:schemeClr val="tx1"/>
                </a:solidFill>
                <a:latin typeface="+mn-lt"/>
                <a:cs typeface="+mn-cs"/>
              </a:defRPr>
            </a:lvl8pPr>
            <a:lvl9pPr marL="4340225" indent="-979488" algn="l" rtl="0" fontAlgn="base">
              <a:spcBef>
                <a:spcPct val="20000"/>
              </a:spcBef>
              <a:spcAft>
                <a:spcPct val="0"/>
              </a:spcAft>
              <a:defRPr sz="2000">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ts val="600"/>
              </a:spcAft>
              <a:buClr>
                <a:srgbClr val="E65032"/>
              </a:buClr>
              <a:buSzPct val="60000"/>
              <a:buFont typeface="Wingdings" pitchFamily="2" charset="2"/>
              <a:buNone/>
              <a:tabLst/>
              <a:defRPr/>
            </a:pPr>
            <a:r>
              <a:rPr kumimoji="0" lang="en-US" sz="2200" b="0" i="0" u="none" strike="noStrike" kern="0" cap="none" spc="0" normalizeH="0" baseline="0" noProof="0" dirty="0">
                <a:ln>
                  <a:noFill/>
                </a:ln>
                <a:solidFill>
                  <a:srgbClr val="FFFFFF"/>
                </a:solidFill>
                <a:effectLst/>
                <a:uLnTx/>
                <a:uFillTx/>
                <a:latin typeface="Gill Sans MT" panose="020B0502020104020203" pitchFamily="34" charset="0"/>
                <a:ea typeface="+mn-ea"/>
                <a:cs typeface="Calibri" panose="020F0502020204030204" pitchFamily="34" charset="0"/>
              </a:rPr>
              <a:t>Financial assumptions determine the </a:t>
            </a:r>
            <a:r>
              <a:rPr kumimoji="0" lang="en-US" sz="2200" b="0" i="0" u="sng" strike="noStrike" kern="0" cap="none" spc="0" normalizeH="0" baseline="0" noProof="0" dirty="0">
                <a:ln>
                  <a:noFill/>
                </a:ln>
                <a:solidFill>
                  <a:srgbClr val="FFFFFF"/>
                </a:solidFill>
                <a:effectLst/>
                <a:uLnTx/>
                <a:uFillTx/>
                <a:latin typeface="Gill Sans MT" panose="020B0502020104020203" pitchFamily="34" charset="0"/>
                <a:ea typeface="+mn-ea"/>
                <a:cs typeface="Calibri" panose="020F0502020204030204" pitchFamily="34" charset="0"/>
              </a:rPr>
              <a:t>size</a:t>
            </a:r>
            <a:r>
              <a:rPr kumimoji="0" lang="en-US" sz="2200" b="0" i="0" u="none" strike="noStrike" kern="0" cap="none" spc="0" normalizeH="0" baseline="0" noProof="0" dirty="0">
                <a:ln>
                  <a:noFill/>
                </a:ln>
                <a:solidFill>
                  <a:srgbClr val="FFFFFF"/>
                </a:solidFill>
                <a:effectLst/>
                <a:uLnTx/>
                <a:uFillTx/>
                <a:latin typeface="Gill Sans MT" panose="020B0502020104020203" pitchFamily="34" charset="0"/>
                <a:ea typeface="+mn-ea"/>
                <a:cs typeface="Calibri" panose="020F0502020204030204" pitchFamily="34" charset="0"/>
              </a:rPr>
              <a:t> of possible payment</a:t>
            </a:r>
          </a:p>
        </p:txBody>
      </p:sp>
      <p:sp>
        <p:nvSpPr>
          <p:cNvPr id="10" name="Rectangle 3">
            <a:extLst>
              <a:ext uri="{FF2B5EF4-FFF2-40B4-BE49-F238E27FC236}">
                <a16:creationId xmlns:a16="http://schemas.microsoft.com/office/drawing/2014/main" xmlns="" id="{96A87712-C177-A415-7455-71252DA67C24}"/>
              </a:ext>
            </a:extLst>
          </p:cNvPr>
          <p:cNvSpPr txBox="1">
            <a:spLocks noChangeArrowheads="1"/>
          </p:cNvSpPr>
          <p:nvPr/>
        </p:nvSpPr>
        <p:spPr bwMode="auto">
          <a:xfrm>
            <a:off x="1828801" y="6135712"/>
            <a:ext cx="8214484" cy="365125"/>
          </a:xfrm>
          <a:prstGeom prst="rect">
            <a:avLst/>
          </a:prstGeom>
          <a:solidFill>
            <a:srgbClr val="0070C0"/>
          </a:solidFill>
          <a:ln>
            <a:noFill/>
          </a:ln>
        </p:spPr>
        <p:txBody>
          <a:bodyPr vert="horz" wrap="square" lIns="0" tIns="0" rIns="91440" bIns="45720" numCol="1" anchor="t" anchorCtr="0" compatLnSpc="1">
            <a:prstTxWarp prst="textNoShape">
              <a:avLst/>
            </a:prstTxWarp>
          </a:bodyPr>
          <a:lstStyle>
            <a:lvl1pPr marL="228600" indent="-228600" algn="l" rtl="0" fontAlgn="base">
              <a:spcBef>
                <a:spcPct val="20000"/>
              </a:spcBef>
              <a:spcAft>
                <a:spcPts val="600"/>
              </a:spcAft>
              <a:buClr>
                <a:srgbClr val="E65032"/>
              </a:buClr>
              <a:buSzPct val="60000"/>
              <a:buFont typeface="Wingdings" pitchFamily="2" charset="2"/>
              <a:buChar char="l"/>
              <a:defRPr sz="2000">
                <a:solidFill>
                  <a:schemeClr val="tx1"/>
                </a:solidFill>
                <a:latin typeface="+mn-lt"/>
                <a:ea typeface="+mn-ea"/>
                <a:cs typeface="+mn-cs"/>
              </a:defRPr>
            </a:lvl1pPr>
            <a:lvl2pPr marL="457200" indent="-227013" algn="l" rtl="0" fontAlgn="base">
              <a:spcBef>
                <a:spcPct val="10000"/>
              </a:spcBef>
              <a:spcAft>
                <a:spcPts val="600"/>
              </a:spcAft>
              <a:buClr>
                <a:srgbClr val="989898"/>
              </a:buClr>
              <a:buSzPct val="60000"/>
              <a:buFont typeface="Wingdings" pitchFamily="2" charset="2"/>
              <a:buChar char="l"/>
              <a:defRPr>
                <a:solidFill>
                  <a:schemeClr val="tx1"/>
                </a:solidFill>
                <a:latin typeface="+mn-lt"/>
                <a:cs typeface="+mn-cs"/>
              </a:defRPr>
            </a:lvl2pPr>
            <a:lvl3pPr marL="776288" indent="-317500" algn="l" rtl="0" fontAlgn="base">
              <a:spcBef>
                <a:spcPct val="10000"/>
              </a:spcBef>
              <a:spcAft>
                <a:spcPts val="600"/>
              </a:spcAft>
              <a:buClr>
                <a:schemeClr val="accent1"/>
              </a:buClr>
              <a:buSzPct val="90000"/>
              <a:buFont typeface="Arial" charset="0"/>
              <a:buChar char="—"/>
              <a:defRPr sz="1600">
                <a:solidFill>
                  <a:schemeClr val="tx1"/>
                </a:solidFill>
                <a:latin typeface="+mn-lt"/>
                <a:cs typeface="+mn-cs"/>
              </a:defRPr>
            </a:lvl3pPr>
            <a:lvl4pPr marL="1417638" indent="-274638" algn="l" rtl="0" fontAlgn="base">
              <a:spcBef>
                <a:spcPct val="20000"/>
              </a:spcBef>
              <a:spcAft>
                <a:spcPct val="0"/>
              </a:spcAft>
              <a:buClr>
                <a:schemeClr val="bg2"/>
              </a:buClr>
              <a:buChar char="–"/>
              <a:defRPr sz="1600">
                <a:solidFill>
                  <a:schemeClr val="tx1"/>
                </a:solidFill>
                <a:latin typeface="+mn-lt"/>
                <a:cs typeface="+mn-cs"/>
              </a:defRPr>
            </a:lvl4pPr>
            <a:lvl5pPr marL="2511425" indent="-979488" algn="l" rtl="0" fontAlgn="base">
              <a:spcBef>
                <a:spcPct val="20000"/>
              </a:spcBef>
              <a:spcAft>
                <a:spcPct val="0"/>
              </a:spcAft>
              <a:defRPr sz="2000">
                <a:solidFill>
                  <a:schemeClr val="tx1"/>
                </a:solidFill>
                <a:latin typeface="+mn-lt"/>
                <a:cs typeface="+mn-cs"/>
              </a:defRPr>
            </a:lvl5pPr>
            <a:lvl6pPr marL="2968625" indent="-979488" algn="l" rtl="0" fontAlgn="base">
              <a:spcBef>
                <a:spcPct val="20000"/>
              </a:spcBef>
              <a:spcAft>
                <a:spcPct val="0"/>
              </a:spcAft>
              <a:defRPr sz="2000">
                <a:solidFill>
                  <a:schemeClr val="tx1"/>
                </a:solidFill>
                <a:latin typeface="+mn-lt"/>
                <a:cs typeface="+mn-cs"/>
              </a:defRPr>
            </a:lvl6pPr>
            <a:lvl7pPr marL="3425825" indent="-979488" algn="l" rtl="0" fontAlgn="base">
              <a:spcBef>
                <a:spcPct val="20000"/>
              </a:spcBef>
              <a:spcAft>
                <a:spcPct val="0"/>
              </a:spcAft>
              <a:defRPr sz="2000">
                <a:solidFill>
                  <a:schemeClr val="tx1"/>
                </a:solidFill>
                <a:latin typeface="+mn-lt"/>
                <a:cs typeface="+mn-cs"/>
              </a:defRPr>
            </a:lvl7pPr>
            <a:lvl8pPr marL="3883025" indent="-979488" algn="l" rtl="0" fontAlgn="base">
              <a:spcBef>
                <a:spcPct val="20000"/>
              </a:spcBef>
              <a:spcAft>
                <a:spcPct val="0"/>
              </a:spcAft>
              <a:defRPr sz="2000">
                <a:solidFill>
                  <a:schemeClr val="tx1"/>
                </a:solidFill>
                <a:latin typeface="+mn-lt"/>
                <a:cs typeface="+mn-cs"/>
              </a:defRPr>
            </a:lvl8pPr>
            <a:lvl9pPr marL="4340225" indent="-979488" algn="l" rtl="0" fontAlgn="base">
              <a:spcBef>
                <a:spcPct val="20000"/>
              </a:spcBef>
              <a:spcAft>
                <a:spcPct val="0"/>
              </a:spcAft>
              <a:defRPr sz="2000">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ts val="600"/>
              </a:spcAft>
              <a:buClr>
                <a:srgbClr val="E65032"/>
              </a:buClr>
              <a:buSzPct val="60000"/>
              <a:buFont typeface="Wingdings" pitchFamily="2" charset="2"/>
              <a:buNone/>
              <a:tabLst/>
              <a:defRPr/>
            </a:pPr>
            <a:r>
              <a:rPr kumimoji="0" lang="en-US" sz="2200" b="0" i="0" u="none" strike="noStrike" kern="0" cap="none" spc="0" normalizeH="0" baseline="0" noProof="0" dirty="0">
                <a:ln>
                  <a:noFill/>
                </a:ln>
                <a:solidFill>
                  <a:srgbClr val="FFFFFF"/>
                </a:solidFill>
                <a:effectLst/>
                <a:uLnTx/>
                <a:uFillTx/>
                <a:latin typeface="Gill Sans MT" panose="020B0502020104020203" pitchFamily="34" charset="0"/>
                <a:ea typeface="+mn-ea"/>
                <a:cs typeface="Calibri" panose="020F0502020204030204" pitchFamily="34" charset="0"/>
              </a:rPr>
              <a:t> Demographic assumptions determine the </a:t>
            </a:r>
            <a:r>
              <a:rPr kumimoji="0" lang="en-US" sz="2200" b="0" i="0" u="sng" strike="noStrike" kern="0" cap="none" spc="0" normalizeH="0" baseline="0" noProof="0" dirty="0">
                <a:ln>
                  <a:noFill/>
                </a:ln>
                <a:solidFill>
                  <a:srgbClr val="FFFFFF"/>
                </a:solidFill>
                <a:effectLst/>
                <a:uLnTx/>
                <a:uFillTx/>
                <a:latin typeface="Gill Sans MT" panose="020B0502020104020203" pitchFamily="34" charset="0"/>
                <a:ea typeface="+mn-ea"/>
                <a:cs typeface="Calibri" panose="020F0502020204030204" pitchFamily="34" charset="0"/>
              </a:rPr>
              <a:t>timing</a:t>
            </a:r>
            <a:r>
              <a:rPr kumimoji="0" lang="en-US" sz="2200" b="0" i="0" u="none" strike="noStrike" kern="0" cap="none" spc="0" normalizeH="0" baseline="0" noProof="0" dirty="0">
                <a:ln>
                  <a:noFill/>
                </a:ln>
                <a:solidFill>
                  <a:srgbClr val="FFFFFF"/>
                </a:solidFill>
                <a:effectLst/>
                <a:uLnTx/>
                <a:uFillTx/>
                <a:latin typeface="Gill Sans MT" panose="020B0502020104020203" pitchFamily="34" charset="0"/>
                <a:ea typeface="+mn-ea"/>
                <a:cs typeface="Calibri" panose="020F0502020204030204" pitchFamily="34" charset="0"/>
              </a:rPr>
              <a:t> of possible payment</a:t>
            </a:r>
          </a:p>
        </p:txBody>
      </p:sp>
    </p:spTree>
    <p:extLst>
      <p:ext uri="{BB962C8B-B14F-4D97-AF65-F5344CB8AC3E}">
        <p14:creationId xmlns:p14="http://schemas.microsoft.com/office/powerpoint/2010/main" val="318746718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Vested; = Ceiling; S5)</a:t>
            </a:r>
            <a:endParaRPr lang="en-IN" sz="36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088803167"/>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301,887</a:t>
                          </a:r>
                        </a:p>
                      </a:txBody>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239,231</a:t>
                          </a:r>
                        </a:p>
                      </a:txBody>
                      <a:tcPr/>
                    </a:tc>
                    <a:tc>
                      <a:txBody>
                        <a:bodyPr/>
                        <a:lstStyle/>
                        <a:p>
                          <a:r>
                            <a:rPr lang="en-IN" sz="1600" dirty="0">
                              <a:latin typeface="Gill Sans MT" panose="020B0502020104020203" pitchFamily="34" charset="0"/>
                            </a:rPr>
                            <a:t>12,282</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189,579</a:t>
                          </a:r>
                        </a:p>
                      </a:txBody>
                      <a:tcPr/>
                    </a:tc>
                    <a:tc>
                      <a:txBody>
                        <a:bodyPr/>
                        <a:lstStyle/>
                        <a:p>
                          <a:r>
                            <a:rPr lang="en-IN" sz="1600" dirty="0">
                              <a:latin typeface="Gill Sans MT" panose="020B0502020104020203" pitchFamily="34" charset="0"/>
                            </a:rPr>
                            <a:t>7,592</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150,233</a:t>
                          </a:r>
                        </a:p>
                      </a:txBody>
                      <a:tcPr/>
                    </a:tc>
                    <a:tc>
                      <a:txBody>
                        <a:bodyPr/>
                        <a:lstStyle/>
                        <a:p>
                          <a:r>
                            <a:rPr lang="en-IN" sz="1600" dirty="0">
                              <a:latin typeface="Gill Sans MT" panose="020B0502020104020203" pitchFamily="34" charset="0"/>
                            </a:rPr>
                            <a:t>4,299</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744,077</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(36,070)</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1,625,007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6,971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088803167"/>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endParaRPr lang="en-US"/>
                        </a:p>
                      </a:txBody>
                      <a:tcPr>
                        <a:blipFill>
                          <a:blip r:embed="rId6"/>
                          <a:stretch>
                            <a:fillRect l="-31712" t="-110112" r="-19239" b="-473034"/>
                          </a:stretch>
                        </a:blipFill>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endParaRPr lang="en-US"/>
                        </a:p>
                      </a:txBody>
                      <a:tcPr>
                        <a:blipFill>
                          <a:blip r:embed="rId6"/>
                          <a:stretch>
                            <a:fillRect l="-31712" t="-212500" r="-19239" b="-378409"/>
                          </a:stretch>
                        </a:blipFill>
                      </a:tcPr>
                    </a:tc>
                    <a:tc>
                      <a:txBody>
                        <a:bodyPr/>
                        <a:lstStyle/>
                        <a:p>
                          <a:r>
                            <a:rPr lang="en-IN" sz="1600" dirty="0">
                              <a:latin typeface="Gill Sans MT" panose="020B0502020104020203" pitchFamily="34" charset="0"/>
                            </a:rPr>
                            <a:t>12,282</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endParaRPr lang="en-US"/>
                        </a:p>
                      </a:txBody>
                      <a:tcPr>
                        <a:blipFill>
                          <a:blip r:embed="rId6"/>
                          <a:stretch>
                            <a:fillRect l="-31712" t="-308989" r="-19239" b="-274157"/>
                          </a:stretch>
                        </a:blipFill>
                      </a:tcPr>
                    </a:tc>
                    <a:tc>
                      <a:txBody>
                        <a:bodyPr/>
                        <a:lstStyle/>
                        <a:p>
                          <a:r>
                            <a:rPr lang="en-IN" sz="1600" dirty="0">
                              <a:latin typeface="Gill Sans MT" panose="020B0502020104020203" pitchFamily="34" charset="0"/>
                            </a:rPr>
                            <a:t>7,592</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endParaRPr lang="en-US"/>
                        </a:p>
                      </a:txBody>
                      <a:tcPr>
                        <a:blipFill>
                          <a:blip r:embed="rId6"/>
                          <a:stretch>
                            <a:fillRect l="-31712" t="-413636" r="-19239" b="-177273"/>
                          </a:stretch>
                        </a:blipFill>
                      </a:tcPr>
                    </a:tc>
                    <a:tc>
                      <a:txBody>
                        <a:bodyPr/>
                        <a:lstStyle/>
                        <a:p>
                          <a:r>
                            <a:rPr lang="en-IN" sz="1600" dirty="0">
                              <a:latin typeface="Gill Sans MT" panose="020B0502020104020203" pitchFamily="34" charset="0"/>
                            </a:rPr>
                            <a:t>4,299</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75281"/>
                          </a:stretch>
                        </a:blipFill>
                      </a:tcPr>
                    </a:tc>
                    <a:tc>
                      <a:txBody>
                        <a:bodyPr/>
                        <a:lstStyle/>
                        <a:p>
                          <a:r>
                            <a:rPr lang="en-IN" sz="1600" dirty="0">
                              <a:latin typeface="Gill Sans MT" panose="020B0502020104020203" pitchFamily="34" charset="0"/>
                            </a:rPr>
                            <a:t>(36,070)</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1,625,007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6,971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214630537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Vested; = Ceiling; S5)</a:t>
            </a:r>
            <a:endParaRPr lang="en-IN" sz="36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1068996853"/>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264,151</a:t>
                          </a:r>
                        </a:p>
                      </a:txBody>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214,311</a:t>
                          </a:r>
                        </a:p>
                      </a:txBody>
                      <a:tcPr/>
                    </a:tc>
                    <a:tc>
                      <a:txBody>
                        <a:bodyPr/>
                        <a:lstStyle/>
                        <a:p>
                          <a:r>
                            <a:rPr lang="en-IN" sz="1600" dirty="0">
                              <a:latin typeface="Gill Sans MT" panose="020B0502020104020203" pitchFamily="34" charset="0"/>
                            </a:rPr>
                            <a:t>(12,638)</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173,875</a:t>
                          </a:r>
                        </a:p>
                      </a:txBody>
                      <a:tcPr/>
                    </a:tc>
                    <a:tc>
                      <a:txBody>
                        <a:bodyPr/>
                        <a:lstStyle/>
                        <a:p>
                          <a:r>
                            <a:rPr lang="en-IN" sz="1600" dirty="0">
                              <a:latin typeface="Gill Sans MT" panose="020B0502020104020203" pitchFamily="34" charset="0"/>
                            </a:rPr>
                            <a:t>(8,112)</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141,068</a:t>
                          </a:r>
                        </a:p>
                      </a:txBody>
                      <a:tcPr/>
                    </a:tc>
                    <a:tc>
                      <a:txBody>
                        <a:bodyPr/>
                        <a:lstStyle/>
                        <a:p>
                          <a:r>
                            <a:rPr lang="en-IN" sz="1600" dirty="0">
                              <a:latin typeface="Gill Sans MT" panose="020B0502020104020203" pitchFamily="34" charset="0"/>
                            </a:rPr>
                            <a:t>(4,865)</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817,513</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37,366</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1,610,918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(7,117)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1068996853"/>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endParaRPr lang="en-US"/>
                        </a:p>
                      </a:txBody>
                      <a:tcPr>
                        <a:blipFill>
                          <a:blip r:embed="rId6"/>
                          <a:stretch>
                            <a:fillRect l="-31712" t="-110112" r="-19239" b="-473034"/>
                          </a:stretch>
                        </a:blipFill>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endParaRPr lang="en-US"/>
                        </a:p>
                      </a:txBody>
                      <a:tcPr>
                        <a:blipFill>
                          <a:blip r:embed="rId6"/>
                          <a:stretch>
                            <a:fillRect l="-31712" t="-212500" r="-19239" b="-378409"/>
                          </a:stretch>
                        </a:blipFill>
                      </a:tcPr>
                    </a:tc>
                    <a:tc>
                      <a:txBody>
                        <a:bodyPr/>
                        <a:lstStyle/>
                        <a:p>
                          <a:r>
                            <a:rPr lang="en-IN" sz="1600" dirty="0">
                              <a:latin typeface="Gill Sans MT" panose="020B0502020104020203" pitchFamily="34" charset="0"/>
                            </a:rPr>
                            <a:t>(12,638)</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endParaRPr lang="en-US"/>
                        </a:p>
                      </a:txBody>
                      <a:tcPr>
                        <a:blipFill>
                          <a:blip r:embed="rId6"/>
                          <a:stretch>
                            <a:fillRect l="-31712" t="-308989" r="-19239" b="-274157"/>
                          </a:stretch>
                        </a:blipFill>
                      </a:tcPr>
                    </a:tc>
                    <a:tc>
                      <a:txBody>
                        <a:bodyPr/>
                        <a:lstStyle/>
                        <a:p>
                          <a:r>
                            <a:rPr lang="en-IN" sz="1600" dirty="0">
                              <a:latin typeface="Gill Sans MT" panose="020B0502020104020203" pitchFamily="34" charset="0"/>
                            </a:rPr>
                            <a:t>(8,112)</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endParaRPr lang="en-US"/>
                        </a:p>
                      </a:txBody>
                      <a:tcPr>
                        <a:blipFill>
                          <a:blip r:embed="rId6"/>
                          <a:stretch>
                            <a:fillRect l="-31712" t="-413636" r="-19239" b="-177273"/>
                          </a:stretch>
                        </a:blipFill>
                      </a:tcPr>
                    </a:tc>
                    <a:tc>
                      <a:txBody>
                        <a:bodyPr/>
                        <a:lstStyle/>
                        <a:p>
                          <a:r>
                            <a:rPr lang="en-IN" sz="1600" dirty="0">
                              <a:latin typeface="Gill Sans MT" panose="020B0502020104020203" pitchFamily="34" charset="0"/>
                            </a:rPr>
                            <a:t>(4,865)</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75281"/>
                          </a:stretch>
                        </a:blipFill>
                      </a:tcPr>
                    </a:tc>
                    <a:tc>
                      <a:txBody>
                        <a:bodyPr/>
                        <a:lstStyle/>
                        <a:p>
                          <a:r>
                            <a:rPr lang="en-IN" sz="1600" dirty="0">
                              <a:latin typeface="Gill Sans MT" panose="020B0502020104020203" pitchFamily="34" charset="0"/>
                            </a:rPr>
                            <a:t>37,366</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1,610,918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(7,117)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354705735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Vested; = Ceiling; S6)</a:t>
            </a:r>
            <a:endParaRPr lang="en-IN" sz="2800" dirty="0">
              <a:latin typeface="Gill Sans MT" panose="020B0502020104020203" pitchFamily="34" charset="0"/>
            </a:endParaRPr>
          </a:p>
          <a:p>
            <a:pPr marL="0" indent="0">
              <a:buNone/>
            </a:pPr>
            <a:r>
              <a:rPr lang="en-IN" sz="2000" u="sng" dirty="0">
                <a:latin typeface="Gill Sans MT" panose="020B0502020104020203" pitchFamily="34" charset="0"/>
              </a:rPr>
              <a:t>When accrued benefit &gt; benefit ceiling</a:t>
            </a:r>
            <a:endParaRPr lang="en-IN" sz="2200" u="sng" dirty="0">
              <a:latin typeface="Gill Sans MT" panose="020B0502020104020203" pitchFamily="34" charset="0"/>
            </a:endParaRP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10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2,000,000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a:t>
            </a:r>
            <a:r>
              <a:rPr lang="en-IN" sz="2200" dirty="0">
                <a:latin typeface="Gill Sans MT" panose="020B0502020104020203" pitchFamily="34" charset="0"/>
              </a:rPr>
              <a:t>5%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sz="1400" dirty="0">
              <a:latin typeface="Gill Sans MT" panose="020B0502020104020203" pitchFamily="34" charset="0"/>
            </a:endParaRPr>
          </a:p>
          <a:p>
            <a:pPr marL="0" indent="0">
              <a:buNone/>
            </a:pPr>
            <a:r>
              <a:rPr lang="en-IN" sz="2000" i="1" dirty="0">
                <a:solidFill>
                  <a:srgbClr val="C00000"/>
                </a:solidFill>
                <a:latin typeface="Gill Sans MT" panose="020B0502020104020203" pitchFamily="34" charset="0"/>
              </a:rPr>
              <a:t>No impact on cashflows from the salary growth rate assumption.</a:t>
            </a:r>
            <a:endParaRPr lang="en-IN" sz="2200" dirty="0">
              <a:latin typeface="Gill Sans MT" panose="020B0502020104020203" pitchFamily="34" charset="0"/>
            </a:endParaRPr>
          </a:p>
          <a:p>
            <a:pPr marL="0" indent="0">
              <a:buNone/>
            </a:pPr>
            <a:endParaRPr lang="en-IN" sz="1200"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268775584"/>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283,019</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226,949</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181,987</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145,933</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780,147</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268775584"/>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endParaRPr lang="en-US"/>
                        </a:p>
                      </a:txBody>
                      <a:tcPr>
                        <a:blipFill>
                          <a:blip r:embed="rId6"/>
                          <a:stretch>
                            <a:fillRect l="-14501" t="-71591" r="-322" b="-480682"/>
                          </a:stretch>
                        </a:blipFill>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endParaRPr lang="en-US"/>
                        </a:p>
                      </a:txBody>
                      <a:tcPr>
                        <a:blipFill>
                          <a:blip r:embed="rId6"/>
                          <a:stretch>
                            <a:fillRect l="-14501" t="-169663" r="-322" b="-375281"/>
                          </a:stretch>
                        </a:blipFill>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69663" r="-322" b="-275281"/>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73864" r="-322" b="-178409"/>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68539"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316827269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Vested; = Ceiling; S6)</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3129803197"/>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301,887</a:t>
                          </a:r>
                        </a:p>
                      </a:txBody>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239,231</a:t>
                          </a:r>
                        </a:p>
                      </a:txBody>
                      <a:tcPr/>
                    </a:tc>
                    <a:tc>
                      <a:txBody>
                        <a:bodyPr/>
                        <a:lstStyle/>
                        <a:p>
                          <a:r>
                            <a:rPr lang="en-IN" sz="1600" dirty="0">
                              <a:latin typeface="Gill Sans MT" panose="020B0502020104020203" pitchFamily="34" charset="0"/>
                            </a:rPr>
                            <a:t>12,282</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189,579</a:t>
                          </a:r>
                        </a:p>
                      </a:txBody>
                      <a:tcPr/>
                    </a:tc>
                    <a:tc>
                      <a:txBody>
                        <a:bodyPr/>
                        <a:lstStyle/>
                        <a:p>
                          <a:r>
                            <a:rPr lang="en-IN" sz="1600" dirty="0">
                              <a:latin typeface="Gill Sans MT" panose="020B0502020104020203" pitchFamily="34" charset="0"/>
                            </a:rPr>
                            <a:t>7,592</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150,233</a:t>
                          </a:r>
                        </a:p>
                      </a:txBody>
                      <a:tcPr/>
                    </a:tc>
                    <a:tc>
                      <a:txBody>
                        <a:bodyPr/>
                        <a:lstStyle/>
                        <a:p>
                          <a:r>
                            <a:rPr lang="en-IN" sz="1600" dirty="0">
                              <a:latin typeface="Gill Sans MT" panose="020B0502020104020203" pitchFamily="34" charset="0"/>
                            </a:rPr>
                            <a:t>4,299</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744,077</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(36,070)</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1,625,007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6,971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S5</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1,625,007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6,971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95675495"/>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3129803197"/>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endParaRPr lang="en-US"/>
                        </a:p>
                      </a:txBody>
                      <a:tcPr>
                        <a:blipFill>
                          <a:blip r:embed="rId6"/>
                          <a:stretch>
                            <a:fillRect l="-31712" t="-110112" r="-19239" b="-541573"/>
                          </a:stretch>
                        </a:blipFill>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endParaRPr lang="en-US"/>
                        </a:p>
                      </a:txBody>
                      <a:tcPr>
                        <a:blipFill>
                          <a:blip r:embed="rId6"/>
                          <a:stretch>
                            <a:fillRect l="-31712" t="-212500" r="-19239" b="-447727"/>
                          </a:stretch>
                        </a:blipFill>
                      </a:tcPr>
                    </a:tc>
                    <a:tc>
                      <a:txBody>
                        <a:bodyPr/>
                        <a:lstStyle/>
                        <a:p>
                          <a:r>
                            <a:rPr lang="en-IN" sz="1600" dirty="0">
                              <a:latin typeface="Gill Sans MT" panose="020B0502020104020203" pitchFamily="34" charset="0"/>
                            </a:rPr>
                            <a:t>12,282</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endParaRPr lang="en-US"/>
                        </a:p>
                      </a:txBody>
                      <a:tcPr>
                        <a:blipFill>
                          <a:blip r:embed="rId6"/>
                          <a:stretch>
                            <a:fillRect l="-31712" t="-308989" r="-19239" b="-342697"/>
                          </a:stretch>
                        </a:blipFill>
                      </a:tcPr>
                    </a:tc>
                    <a:tc>
                      <a:txBody>
                        <a:bodyPr/>
                        <a:lstStyle/>
                        <a:p>
                          <a:r>
                            <a:rPr lang="en-IN" sz="1600" dirty="0">
                              <a:latin typeface="Gill Sans MT" panose="020B0502020104020203" pitchFamily="34" charset="0"/>
                            </a:rPr>
                            <a:t>7,592</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endParaRPr lang="en-US"/>
                        </a:p>
                      </a:txBody>
                      <a:tcPr>
                        <a:blipFill>
                          <a:blip r:embed="rId6"/>
                          <a:stretch>
                            <a:fillRect l="-31712" t="-413636" r="-19239" b="-246591"/>
                          </a:stretch>
                        </a:blipFill>
                      </a:tcPr>
                    </a:tc>
                    <a:tc>
                      <a:txBody>
                        <a:bodyPr/>
                        <a:lstStyle/>
                        <a:p>
                          <a:r>
                            <a:rPr lang="en-IN" sz="1600" dirty="0">
                              <a:latin typeface="Gill Sans MT" panose="020B0502020104020203" pitchFamily="34" charset="0"/>
                            </a:rPr>
                            <a:t>4,299</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143820"/>
                          </a:stretch>
                        </a:blipFill>
                      </a:tcPr>
                    </a:tc>
                    <a:tc>
                      <a:txBody>
                        <a:bodyPr/>
                        <a:lstStyle/>
                        <a:p>
                          <a:r>
                            <a:rPr lang="en-IN" sz="1600" dirty="0">
                              <a:latin typeface="Gill Sans MT" panose="020B0502020104020203" pitchFamily="34" charset="0"/>
                            </a:rPr>
                            <a:t>(36,070)</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1,625,007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6,971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S5</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1,625,007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6,971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5675495"/>
                      </a:ext>
                    </a:extLst>
                  </a:tr>
                </a:tbl>
              </a:graphicData>
            </a:graphic>
          </p:graphicFrame>
        </mc:Fallback>
      </mc:AlternateContent>
    </p:spTree>
    <p:extLst>
      <p:ext uri="{BB962C8B-B14F-4D97-AF65-F5344CB8AC3E}">
        <p14:creationId xmlns:p14="http://schemas.microsoft.com/office/powerpoint/2010/main" val="168413377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Vested; = Ceiling; S6)</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659987471"/>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264,151</a:t>
                          </a:r>
                        </a:p>
                      </a:txBody>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214,311</a:t>
                          </a:r>
                        </a:p>
                      </a:txBody>
                      <a:tcPr/>
                    </a:tc>
                    <a:tc>
                      <a:txBody>
                        <a:bodyPr/>
                        <a:lstStyle/>
                        <a:p>
                          <a:r>
                            <a:rPr lang="en-IN" sz="1600" dirty="0">
                              <a:latin typeface="Gill Sans MT" panose="020B0502020104020203" pitchFamily="34" charset="0"/>
                            </a:rPr>
                            <a:t>(12,638)</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173,875</a:t>
                          </a:r>
                        </a:p>
                      </a:txBody>
                      <a:tcPr/>
                    </a:tc>
                    <a:tc>
                      <a:txBody>
                        <a:bodyPr/>
                        <a:lstStyle/>
                        <a:p>
                          <a:r>
                            <a:rPr lang="en-IN" sz="1600" dirty="0">
                              <a:latin typeface="Gill Sans MT" panose="020B0502020104020203" pitchFamily="34" charset="0"/>
                            </a:rPr>
                            <a:t>(8,112)</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141,068</a:t>
                          </a:r>
                        </a:p>
                      </a:txBody>
                      <a:tcPr/>
                    </a:tc>
                    <a:tc>
                      <a:txBody>
                        <a:bodyPr/>
                        <a:lstStyle/>
                        <a:p>
                          <a:r>
                            <a:rPr lang="en-IN" sz="1600" dirty="0">
                              <a:latin typeface="Gill Sans MT" panose="020B0502020104020203" pitchFamily="34" charset="0"/>
                            </a:rPr>
                            <a:t>(4,865)</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817,513</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37,366</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1,610,918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(7,117)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S5</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1,610,918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(7,117)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45199466"/>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659987471"/>
                  </p:ext>
                </p:extLst>
              </p:nvPr>
            </p:nvGraphicFramePr>
            <p:xfrm>
              <a:off x="1904999" y="2286000"/>
              <a:ext cx="8686800" cy="401802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endParaRPr lang="en-US"/>
                        </a:p>
                      </a:txBody>
                      <a:tcPr>
                        <a:blipFill>
                          <a:blip r:embed="rId6"/>
                          <a:stretch>
                            <a:fillRect l="-31712" t="-110112" r="-19239" b="-541573"/>
                          </a:stretch>
                        </a:blipFill>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endParaRPr lang="en-US"/>
                        </a:p>
                      </a:txBody>
                      <a:tcPr>
                        <a:blipFill>
                          <a:blip r:embed="rId6"/>
                          <a:stretch>
                            <a:fillRect l="-31712" t="-212500" r="-19239" b="-447727"/>
                          </a:stretch>
                        </a:blipFill>
                      </a:tcPr>
                    </a:tc>
                    <a:tc>
                      <a:txBody>
                        <a:bodyPr/>
                        <a:lstStyle/>
                        <a:p>
                          <a:r>
                            <a:rPr lang="en-IN" sz="1600" dirty="0">
                              <a:latin typeface="Gill Sans MT" panose="020B0502020104020203" pitchFamily="34" charset="0"/>
                            </a:rPr>
                            <a:t>(12,638)</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endParaRPr lang="en-US"/>
                        </a:p>
                      </a:txBody>
                      <a:tcPr>
                        <a:blipFill>
                          <a:blip r:embed="rId6"/>
                          <a:stretch>
                            <a:fillRect l="-31712" t="-308989" r="-19239" b="-342697"/>
                          </a:stretch>
                        </a:blipFill>
                      </a:tcPr>
                    </a:tc>
                    <a:tc>
                      <a:txBody>
                        <a:bodyPr/>
                        <a:lstStyle/>
                        <a:p>
                          <a:r>
                            <a:rPr lang="en-IN" sz="1600" dirty="0">
                              <a:latin typeface="Gill Sans MT" panose="020B0502020104020203" pitchFamily="34" charset="0"/>
                            </a:rPr>
                            <a:t>(8,112)</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endParaRPr lang="en-US"/>
                        </a:p>
                      </a:txBody>
                      <a:tcPr>
                        <a:blipFill>
                          <a:blip r:embed="rId6"/>
                          <a:stretch>
                            <a:fillRect l="-31712" t="-413636" r="-19239" b="-246591"/>
                          </a:stretch>
                        </a:blipFill>
                      </a:tcPr>
                    </a:tc>
                    <a:tc>
                      <a:txBody>
                        <a:bodyPr/>
                        <a:lstStyle/>
                        <a:p>
                          <a:r>
                            <a:rPr lang="en-IN" sz="1600" dirty="0">
                              <a:latin typeface="Gill Sans MT" panose="020B0502020104020203" pitchFamily="34" charset="0"/>
                            </a:rPr>
                            <a:t>(4,865)</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143820"/>
                          </a:stretch>
                        </a:blipFill>
                      </a:tcPr>
                    </a:tc>
                    <a:tc>
                      <a:txBody>
                        <a:bodyPr/>
                        <a:lstStyle/>
                        <a:p>
                          <a:r>
                            <a:rPr lang="en-IN" sz="1600" dirty="0">
                              <a:latin typeface="Gill Sans MT" panose="020B0502020104020203" pitchFamily="34" charset="0"/>
                            </a:rPr>
                            <a:t>37,366</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1,610,918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(7,117)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S5</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1,610,918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(7,117)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5199466"/>
                      </a:ext>
                    </a:extLst>
                  </a:tr>
                </a:tbl>
              </a:graphicData>
            </a:graphic>
          </p:graphicFrame>
        </mc:Fallback>
      </mc:AlternateContent>
    </p:spTree>
    <p:extLst>
      <p:ext uri="{BB962C8B-B14F-4D97-AF65-F5344CB8AC3E}">
        <p14:creationId xmlns:p14="http://schemas.microsoft.com/office/powerpoint/2010/main" val="395023912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Unvested; &lt; Ceiling; S7)</a:t>
            </a:r>
            <a:endParaRPr lang="en-IN" sz="2800" dirty="0">
              <a:latin typeface="Gill Sans MT" panose="020B0502020104020203" pitchFamily="34" charset="0"/>
            </a:endParaRPr>
          </a:p>
          <a:p>
            <a:pPr marL="0" indent="0">
              <a:buNone/>
            </a:pPr>
            <a:r>
              <a:rPr lang="en-IN" sz="2000" u="sng" dirty="0">
                <a:latin typeface="Gill Sans MT" panose="020B0502020104020203" pitchFamily="34" charset="0"/>
              </a:rPr>
              <a:t>When accrued benefit &gt; benefit ceiling</a:t>
            </a:r>
            <a:endParaRPr lang="en-IN" sz="2200" u="sng" dirty="0">
              <a:latin typeface="Gill Sans MT" panose="020B0502020104020203" pitchFamily="34" charset="0"/>
            </a:endParaRP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3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7</a:t>
            </a:r>
            <a:r>
              <a:rPr lang="en-IN" sz="2200" dirty="0">
                <a:latin typeface="Gill Sans MT" panose="020B0502020104020203" pitchFamily="34" charset="0"/>
              </a:rPr>
              <a:t>%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sz="1400" dirty="0">
              <a:latin typeface="Gill Sans MT" panose="020B0502020104020203" pitchFamily="34" charset="0"/>
            </a:endParaRPr>
          </a:p>
          <a:p>
            <a:pPr marL="0" indent="0">
              <a:buNone/>
            </a:pPr>
            <a:endParaRPr lang="en-IN" sz="2200" dirty="0">
              <a:latin typeface="Gill Sans MT" panose="020B0502020104020203" pitchFamily="34" charset="0"/>
            </a:endParaRPr>
          </a:p>
          <a:p>
            <a:pPr marL="0" indent="0">
              <a:buNone/>
            </a:pPr>
            <a:endParaRPr lang="en-IN" sz="1200"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301713333"/>
                  </p:ext>
                </p:extLst>
              </p:nvPr>
            </p:nvGraphicFramePr>
            <p:xfrm>
              <a:off x="5308600" y="2260600"/>
              <a:ext cx="6492240" cy="3102992"/>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111,471</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95,644</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547,098</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301713333"/>
                  </p:ext>
                </p:extLst>
              </p:nvPr>
            </p:nvGraphicFramePr>
            <p:xfrm>
              <a:off x="5308600" y="2260600"/>
              <a:ext cx="6492240" cy="3102992"/>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10227" r="-322" b="-279545"/>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06742" r="-322" b="-176404"/>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06742"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325663892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Unvested; &lt; Ceiling; S7)</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1885790923"/>
                  </p:ext>
                </p:extLst>
              </p:nvPr>
            </p:nvGraphicFramePr>
            <p:xfrm>
              <a:off x="1904999" y="2286000"/>
              <a:ext cx="8686800" cy="331127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111,471</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116,121</a:t>
                          </a:r>
                        </a:p>
                      </a:txBody>
                      <a:tcPr/>
                    </a:tc>
                    <a:tc>
                      <a:txBody>
                        <a:bodyPr/>
                        <a:lstStyle/>
                        <a:p>
                          <a:r>
                            <a:rPr lang="en-IN" sz="1600" dirty="0">
                              <a:latin typeface="Gill Sans MT" panose="020B0502020104020203" pitchFamily="34" charset="0"/>
                            </a:rPr>
                            <a:t>4,650</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95,644</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98,462</a:t>
                          </a:r>
                        </a:p>
                      </a:txBody>
                      <a:tcPr/>
                    </a:tc>
                    <a:tc>
                      <a:txBody>
                        <a:bodyPr/>
                        <a:lstStyle/>
                        <a:p>
                          <a:r>
                            <a:rPr lang="en-IN" sz="1600" dirty="0">
                              <a:latin typeface="Gill Sans MT" panose="020B0502020104020203" pitchFamily="34" charset="0"/>
                            </a:rPr>
                            <a:t>2,818</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521,803</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(25,295)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736,387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(17,827)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1885790923"/>
                  </p:ext>
                </p:extLst>
              </p:nvPr>
            </p:nvGraphicFramePr>
            <p:xfrm>
              <a:off x="1904999" y="2286000"/>
              <a:ext cx="8686800" cy="331127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111,471</a:t>
                          </a:r>
                        </a:p>
                      </a:txBody>
                      <a:tcPr/>
                    </a:tc>
                    <a:tc>
                      <a:txBody>
                        <a:bodyPr/>
                        <a:lstStyle/>
                        <a:p>
                          <a:endParaRPr lang="en-US"/>
                        </a:p>
                      </a:txBody>
                      <a:tcPr>
                        <a:blipFill>
                          <a:blip r:embed="rId6"/>
                          <a:stretch>
                            <a:fillRect l="-31712" t="-247191" r="-19239" b="-274157"/>
                          </a:stretch>
                        </a:blipFill>
                      </a:tcPr>
                    </a:tc>
                    <a:tc>
                      <a:txBody>
                        <a:bodyPr/>
                        <a:lstStyle/>
                        <a:p>
                          <a:r>
                            <a:rPr lang="en-IN" sz="1600" dirty="0">
                              <a:latin typeface="Gill Sans MT" panose="020B0502020104020203" pitchFamily="34" charset="0"/>
                            </a:rPr>
                            <a:t>4,650</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95,644</a:t>
                          </a:r>
                        </a:p>
                      </a:txBody>
                      <a:tcPr/>
                    </a:tc>
                    <a:tc>
                      <a:txBody>
                        <a:bodyPr/>
                        <a:lstStyle/>
                        <a:p>
                          <a:endParaRPr lang="en-US"/>
                        </a:p>
                      </a:txBody>
                      <a:tcPr>
                        <a:blipFill>
                          <a:blip r:embed="rId6"/>
                          <a:stretch>
                            <a:fillRect l="-31712" t="-351136" r="-19239" b="-177273"/>
                          </a:stretch>
                        </a:blipFill>
                      </a:tcPr>
                    </a:tc>
                    <a:tc>
                      <a:txBody>
                        <a:bodyPr/>
                        <a:lstStyle/>
                        <a:p>
                          <a:r>
                            <a:rPr lang="en-IN" sz="1600" dirty="0">
                              <a:latin typeface="Gill Sans MT" panose="020B0502020104020203" pitchFamily="34" charset="0"/>
                            </a:rPr>
                            <a:t>2,818</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446067" r="-19239" b="-75281"/>
                          </a:stretch>
                        </a:blipFill>
                      </a:tcPr>
                    </a:tc>
                    <a:tc>
                      <a:txBody>
                        <a:bodyPr/>
                        <a:lstStyle/>
                        <a:p>
                          <a:r>
                            <a:rPr lang="en-IN" sz="1600" dirty="0">
                              <a:latin typeface="Gill Sans MT" panose="020B0502020104020203" pitchFamily="34" charset="0"/>
                            </a:rPr>
                            <a:t>(25,295)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736,387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(17,827)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418613411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Unvested; &lt; Ceiling; S7)</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064220640"/>
                  </p:ext>
                </p:extLst>
              </p:nvPr>
            </p:nvGraphicFramePr>
            <p:xfrm>
              <a:off x="1904999" y="2286000"/>
              <a:ext cx="8686800" cy="331127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111,471</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106,502</a:t>
                          </a:r>
                        </a:p>
                      </a:txBody>
                      <a:tcPr/>
                    </a:tc>
                    <a:tc>
                      <a:txBody>
                        <a:bodyPr/>
                        <a:lstStyle/>
                        <a:p>
                          <a:r>
                            <a:rPr lang="en-IN" sz="1600" dirty="0">
                              <a:latin typeface="Gill Sans MT" panose="020B0502020104020203" pitchFamily="34" charset="0"/>
                            </a:rPr>
                            <a:t>(4,969)</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95,644</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92,456</a:t>
                          </a:r>
                        </a:p>
                      </a:txBody>
                      <a:tcPr/>
                    </a:tc>
                    <a:tc>
                      <a:txBody>
                        <a:bodyPr/>
                        <a:lstStyle/>
                        <a:p>
                          <a:r>
                            <a:rPr lang="en-IN" sz="1600" dirty="0">
                              <a:latin typeface="Gill Sans MT" panose="020B0502020104020203" pitchFamily="34" charset="0"/>
                            </a:rPr>
                            <a:t>(3,188)</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573,302</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26,204</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772,260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18,046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064220640"/>
                  </p:ext>
                </p:extLst>
              </p:nvPr>
            </p:nvGraphicFramePr>
            <p:xfrm>
              <a:off x="1904999" y="2286000"/>
              <a:ext cx="8686800" cy="331127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111,471</a:t>
                          </a:r>
                        </a:p>
                      </a:txBody>
                      <a:tcPr/>
                    </a:tc>
                    <a:tc>
                      <a:txBody>
                        <a:bodyPr/>
                        <a:lstStyle/>
                        <a:p>
                          <a:endParaRPr lang="en-US"/>
                        </a:p>
                      </a:txBody>
                      <a:tcPr>
                        <a:blipFill>
                          <a:blip r:embed="rId6"/>
                          <a:stretch>
                            <a:fillRect l="-31712" t="-247191" r="-19239" b="-274157"/>
                          </a:stretch>
                        </a:blipFill>
                      </a:tcPr>
                    </a:tc>
                    <a:tc>
                      <a:txBody>
                        <a:bodyPr/>
                        <a:lstStyle/>
                        <a:p>
                          <a:r>
                            <a:rPr lang="en-IN" sz="1600" dirty="0">
                              <a:latin typeface="Gill Sans MT" panose="020B0502020104020203" pitchFamily="34" charset="0"/>
                            </a:rPr>
                            <a:t>(4,969)</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95,644</a:t>
                          </a:r>
                        </a:p>
                      </a:txBody>
                      <a:tcPr/>
                    </a:tc>
                    <a:tc>
                      <a:txBody>
                        <a:bodyPr/>
                        <a:lstStyle/>
                        <a:p>
                          <a:endParaRPr lang="en-US"/>
                        </a:p>
                      </a:txBody>
                      <a:tcPr>
                        <a:blipFill>
                          <a:blip r:embed="rId6"/>
                          <a:stretch>
                            <a:fillRect l="-31712" t="-351136" r="-19239" b="-177273"/>
                          </a:stretch>
                        </a:blipFill>
                      </a:tcPr>
                    </a:tc>
                    <a:tc>
                      <a:txBody>
                        <a:bodyPr/>
                        <a:lstStyle/>
                        <a:p>
                          <a:r>
                            <a:rPr lang="en-IN" sz="1600" dirty="0">
                              <a:latin typeface="Gill Sans MT" panose="020B0502020104020203" pitchFamily="34" charset="0"/>
                            </a:rPr>
                            <a:t>(3,188)</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446067" r="-19239" b="-75281"/>
                          </a:stretch>
                        </a:blipFill>
                      </a:tcPr>
                    </a:tc>
                    <a:tc>
                      <a:txBody>
                        <a:bodyPr/>
                        <a:lstStyle/>
                        <a:p>
                          <a:r>
                            <a:rPr lang="en-IN" sz="1600" dirty="0">
                              <a:latin typeface="Gill Sans MT" panose="020B0502020104020203" pitchFamily="34" charset="0"/>
                            </a:rPr>
                            <a:t>26,204</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772,260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18,046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138725928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Unvested; &lt; Ceiling; S8)</a:t>
            </a:r>
            <a:endParaRPr lang="en-IN" sz="2800" dirty="0">
              <a:latin typeface="Gill Sans MT" panose="020B0502020104020203" pitchFamily="34" charset="0"/>
            </a:endParaRPr>
          </a:p>
          <a:p>
            <a:pPr marL="0" indent="0">
              <a:buNone/>
            </a:pPr>
            <a:r>
              <a:rPr lang="en-IN" sz="2000" u="sng" dirty="0">
                <a:latin typeface="Gill Sans MT" panose="020B0502020104020203" pitchFamily="34" charset="0"/>
              </a:rPr>
              <a:t>When accrued benefit &gt; benefit ceiling</a:t>
            </a:r>
            <a:endParaRPr lang="en-IN" sz="2200" u="sng" dirty="0">
              <a:latin typeface="Gill Sans MT" panose="020B0502020104020203" pitchFamily="34" charset="0"/>
            </a:endParaRP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 year</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7</a:t>
            </a:r>
            <a:r>
              <a:rPr lang="en-IN" sz="2200" dirty="0">
                <a:latin typeface="Gill Sans MT" panose="020B0502020104020203" pitchFamily="34" charset="0"/>
              </a:rPr>
              <a:t>%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sz="1400" dirty="0">
              <a:latin typeface="Gill Sans MT" panose="020B0502020104020203" pitchFamily="34" charset="0"/>
            </a:endParaRPr>
          </a:p>
          <a:p>
            <a:pPr marL="0" indent="0">
              <a:buNone/>
            </a:pPr>
            <a:endParaRPr lang="en-IN" sz="2200" dirty="0">
              <a:latin typeface="Gill Sans MT" panose="020B0502020104020203" pitchFamily="34" charset="0"/>
            </a:endParaRPr>
          </a:p>
          <a:p>
            <a:pPr marL="0" indent="0">
              <a:buNone/>
            </a:pPr>
            <a:endParaRPr lang="en-IN" sz="1200"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676013361"/>
                  </p:ext>
                </p:extLst>
              </p:nvPr>
            </p:nvGraphicFramePr>
            <p:xfrm>
              <a:off x="5308600" y="2260600"/>
              <a:ext cx="6492240" cy="2767584"/>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547,098</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547,098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676013361"/>
                  </p:ext>
                </p:extLst>
              </p:nvPr>
            </p:nvGraphicFramePr>
            <p:xfrm>
              <a:off x="5308600" y="2260600"/>
              <a:ext cx="6492240" cy="2767584"/>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344944"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547,098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178348115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Unvested; &lt; Ceiling; S8)</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524964171"/>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521,803</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(25,295)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547,098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521,803</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(25,295)</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S7</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736,387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(17,827)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796070547"/>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524964171"/>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383146" r="-19239" b="-144944"/>
                          </a:stretch>
                        </a:blipFill>
                      </a:tcPr>
                    </a:tc>
                    <a:tc>
                      <a:txBody>
                        <a:bodyPr/>
                        <a:lstStyle/>
                        <a:p>
                          <a:r>
                            <a:rPr lang="en-IN" sz="1600" dirty="0">
                              <a:latin typeface="Gill Sans MT" panose="020B0502020104020203" pitchFamily="34" charset="0"/>
                            </a:rPr>
                            <a:t>(25,295)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547,098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521,803</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(25,295)</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S7</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736,387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(17,827)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6070547"/>
                      </a:ext>
                    </a:extLst>
                  </a:tr>
                </a:tbl>
              </a:graphicData>
            </a:graphic>
          </p:graphicFrame>
        </mc:Fallback>
      </mc:AlternateContent>
    </p:spTree>
    <p:extLst>
      <p:ext uri="{BB962C8B-B14F-4D97-AF65-F5344CB8AC3E}">
        <p14:creationId xmlns:p14="http://schemas.microsoft.com/office/powerpoint/2010/main" val="8868880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What are the Key Assumptions?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6" name="Content Placeholder 5">
            <a:extLst>
              <a:ext uri="{FF2B5EF4-FFF2-40B4-BE49-F238E27FC236}">
                <a16:creationId xmlns:a16="http://schemas.microsoft.com/office/drawing/2014/main" xmlns="" id="{0B677D01-BFEA-0CDD-7D78-74BF2A494BDE}"/>
              </a:ext>
            </a:extLst>
          </p:cNvPr>
          <p:cNvGraphicFramePr>
            <a:graphicFrameLocks noGrp="1"/>
          </p:cNvGraphicFramePr>
          <p:nvPr>
            <p:ph idx="1"/>
            <p:extLst>
              <p:ext uri="{D42A27DB-BD31-4B8C-83A1-F6EECF244321}">
                <p14:modId xmlns:p14="http://schemas.microsoft.com/office/powerpoint/2010/main" val="3655441057"/>
              </p:ext>
            </p:extLst>
          </p:nvPr>
        </p:nvGraphicFramePr>
        <p:xfrm>
          <a:off x="1899501" y="1063602"/>
          <a:ext cx="9987699" cy="54895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1990230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&lt; Salary growth rate; Unvested; &lt; Ceiling; S8)</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1204162756"/>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573,302</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26,204</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547,098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573,302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26,204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S7</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772,260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18,046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60649601"/>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1204162756"/>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547,098</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383146" r="-19239" b="-144944"/>
                          </a:stretch>
                        </a:blipFill>
                      </a:tcPr>
                    </a:tc>
                    <a:tc>
                      <a:txBody>
                        <a:bodyPr/>
                        <a:lstStyle/>
                        <a:p>
                          <a:r>
                            <a:rPr lang="en-IN" sz="1600" dirty="0">
                              <a:latin typeface="Gill Sans MT" panose="020B0502020104020203" pitchFamily="34" charset="0"/>
                            </a:rPr>
                            <a:t>26,204</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547,098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573,302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26,204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S7</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772,260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18,046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0649601"/>
                      </a:ext>
                    </a:extLst>
                  </a:tr>
                </a:tbl>
              </a:graphicData>
            </a:graphic>
          </p:graphicFrame>
        </mc:Fallback>
      </mc:AlternateContent>
    </p:spTree>
    <p:extLst>
      <p:ext uri="{BB962C8B-B14F-4D97-AF65-F5344CB8AC3E}">
        <p14:creationId xmlns:p14="http://schemas.microsoft.com/office/powerpoint/2010/main" val="262450504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Unvested; &lt; Ceiling; S9)</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Base scenario:</a:t>
            </a: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3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a:t>
            </a:r>
            <a:r>
              <a:rPr lang="en-IN" sz="2200" dirty="0">
                <a:latin typeface="Gill Sans MT" panose="020B0502020104020203" pitchFamily="34" charset="0"/>
              </a:rPr>
              <a:t>5%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3751295030"/>
                  </p:ext>
                </p:extLst>
              </p:nvPr>
            </p:nvGraphicFramePr>
            <p:xfrm>
              <a:off x="5308600" y="2260600"/>
              <a:ext cx="6492240" cy="3102992"/>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105,337</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88,691</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497,844</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691,872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3751295030"/>
                  </p:ext>
                </p:extLst>
              </p:nvPr>
            </p:nvGraphicFramePr>
            <p:xfrm>
              <a:off x="5308600" y="2260600"/>
              <a:ext cx="6492240" cy="3102992"/>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10227" r="-322" b="-279545"/>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06742" r="-322" b="-176404"/>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06742"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691,872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64005664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r>
              <a:rPr lang="en-IN" sz="2800" i="1" dirty="0">
                <a:latin typeface="Gill Sans MT" panose="020B0502020104020203" pitchFamily="34" charset="0"/>
              </a:rPr>
              <a:t>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Unvested; &lt; Ceiling; S9)</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1867783576"/>
                  </p:ext>
                </p:extLst>
              </p:nvPr>
            </p:nvGraphicFramePr>
            <p:xfrm>
              <a:off x="1904999" y="2286000"/>
              <a:ext cx="8686800" cy="368211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105,337</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109,731</a:t>
                          </a:r>
                        </a:p>
                      </a:txBody>
                      <a:tcPr/>
                    </a:tc>
                    <a:tc>
                      <a:txBody>
                        <a:bodyPr/>
                        <a:lstStyle/>
                        <a:p>
                          <a:r>
                            <a:rPr lang="en-IN" sz="1600" dirty="0">
                              <a:latin typeface="Gill Sans MT" panose="020B0502020104020203" pitchFamily="34" charset="0"/>
                            </a:rPr>
                            <a:t>4,394</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88,691</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91,304</a:t>
                          </a:r>
                        </a:p>
                      </a:txBody>
                      <a:tcPr/>
                    </a:tc>
                    <a:tc>
                      <a:txBody>
                        <a:bodyPr/>
                        <a:lstStyle/>
                        <a:p>
                          <a:r>
                            <a:rPr lang="en-IN" sz="1600" dirty="0">
                              <a:latin typeface="Gill Sans MT" panose="020B0502020104020203" pitchFamily="34" charset="0"/>
                            </a:rPr>
                            <a:t>2,613</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474,826</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(23,018)</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691,872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675,861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(16,011)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S7</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736,387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(17,827)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24751944"/>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1867783576"/>
                  </p:ext>
                </p:extLst>
              </p:nvPr>
            </p:nvGraphicFramePr>
            <p:xfrm>
              <a:off x="1904999" y="2286000"/>
              <a:ext cx="8686800" cy="368211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105,337</a:t>
                          </a:r>
                        </a:p>
                      </a:txBody>
                      <a:tcPr/>
                    </a:tc>
                    <a:tc>
                      <a:txBody>
                        <a:bodyPr/>
                        <a:lstStyle/>
                        <a:p>
                          <a:endParaRPr lang="en-US"/>
                        </a:p>
                      </a:txBody>
                      <a:tcPr>
                        <a:blipFill>
                          <a:blip r:embed="rId6"/>
                          <a:stretch>
                            <a:fillRect l="-31712" t="-247191" r="-19239" b="-342697"/>
                          </a:stretch>
                        </a:blipFill>
                      </a:tcPr>
                    </a:tc>
                    <a:tc>
                      <a:txBody>
                        <a:bodyPr/>
                        <a:lstStyle/>
                        <a:p>
                          <a:r>
                            <a:rPr lang="en-IN" sz="1600" dirty="0">
                              <a:latin typeface="Gill Sans MT" panose="020B0502020104020203" pitchFamily="34" charset="0"/>
                            </a:rPr>
                            <a:t>4,394</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88,691</a:t>
                          </a:r>
                        </a:p>
                      </a:txBody>
                      <a:tcPr/>
                    </a:tc>
                    <a:tc>
                      <a:txBody>
                        <a:bodyPr/>
                        <a:lstStyle/>
                        <a:p>
                          <a:endParaRPr lang="en-US"/>
                        </a:p>
                      </a:txBody>
                      <a:tcPr>
                        <a:blipFill>
                          <a:blip r:embed="rId6"/>
                          <a:stretch>
                            <a:fillRect l="-31712" t="-351136" r="-19239" b="-246591"/>
                          </a:stretch>
                        </a:blipFill>
                      </a:tcPr>
                    </a:tc>
                    <a:tc>
                      <a:txBody>
                        <a:bodyPr/>
                        <a:lstStyle/>
                        <a:p>
                          <a:r>
                            <a:rPr lang="en-IN" sz="1600" dirty="0">
                              <a:latin typeface="Gill Sans MT" panose="020B0502020104020203" pitchFamily="34" charset="0"/>
                            </a:rPr>
                            <a:t>2,613</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446067" r="-19239" b="-143820"/>
                          </a:stretch>
                        </a:blipFill>
                      </a:tcPr>
                    </a:tc>
                    <a:tc>
                      <a:txBody>
                        <a:bodyPr/>
                        <a:lstStyle/>
                        <a:p>
                          <a:r>
                            <a:rPr lang="en-IN" sz="1600" dirty="0">
                              <a:latin typeface="Gill Sans MT" panose="020B0502020104020203" pitchFamily="34" charset="0"/>
                            </a:rPr>
                            <a:t>(23,018)</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691,872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675,861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(16,011)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S7</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736,387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(17,827)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4751944"/>
                      </a:ext>
                    </a:extLst>
                  </a:tr>
                </a:tbl>
              </a:graphicData>
            </a:graphic>
          </p:graphicFrame>
        </mc:Fallback>
      </mc:AlternateContent>
    </p:spTree>
    <p:extLst>
      <p:ext uri="{BB962C8B-B14F-4D97-AF65-F5344CB8AC3E}">
        <p14:creationId xmlns:p14="http://schemas.microsoft.com/office/powerpoint/2010/main" val="282620081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r>
              <a:rPr lang="en-IN" sz="2800" i="1" dirty="0">
                <a:latin typeface="Gill Sans MT" panose="020B0502020104020203" pitchFamily="34" charset="0"/>
              </a:rPr>
              <a:t>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Unvested; &lt; Ceiling; S9)</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3689298339"/>
                  </p:ext>
                </p:extLst>
              </p:nvPr>
            </p:nvGraphicFramePr>
            <p:xfrm>
              <a:off x="1904999" y="2286000"/>
              <a:ext cx="8686800" cy="368211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105,337</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100,641</a:t>
                          </a:r>
                        </a:p>
                      </a:txBody>
                      <a:tcPr/>
                    </a:tc>
                    <a:tc>
                      <a:txBody>
                        <a:bodyPr/>
                        <a:lstStyle/>
                        <a:p>
                          <a:r>
                            <a:rPr lang="en-IN" sz="1600" dirty="0">
                              <a:latin typeface="Gill Sans MT" panose="020B0502020104020203" pitchFamily="34" charset="0"/>
                            </a:rPr>
                            <a:t>(4,696)</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88,691</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85,735</a:t>
                          </a:r>
                        </a:p>
                      </a:txBody>
                      <a:tcPr/>
                    </a:tc>
                    <a:tc>
                      <a:txBody>
                        <a:bodyPr/>
                        <a:lstStyle/>
                        <a:p>
                          <a:r>
                            <a:rPr lang="en-IN" sz="1600" dirty="0">
                              <a:latin typeface="Gill Sans MT" panose="020B0502020104020203" pitchFamily="34" charset="0"/>
                            </a:rPr>
                            <a:t>(2,957)</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521,688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23,845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691,872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708,064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16,192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S7</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772,260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18,046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238036297"/>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3689298339"/>
                  </p:ext>
                </p:extLst>
              </p:nvPr>
            </p:nvGraphicFramePr>
            <p:xfrm>
              <a:off x="1904999" y="2286000"/>
              <a:ext cx="8686800" cy="368211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105,337</a:t>
                          </a:r>
                        </a:p>
                      </a:txBody>
                      <a:tcPr/>
                    </a:tc>
                    <a:tc>
                      <a:txBody>
                        <a:bodyPr/>
                        <a:lstStyle/>
                        <a:p>
                          <a:endParaRPr lang="en-US"/>
                        </a:p>
                      </a:txBody>
                      <a:tcPr>
                        <a:blipFill>
                          <a:blip r:embed="rId6"/>
                          <a:stretch>
                            <a:fillRect l="-31712" t="-247191" r="-19239" b="-342697"/>
                          </a:stretch>
                        </a:blipFill>
                      </a:tcPr>
                    </a:tc>
                    <a:tc>
                      <a:txBody>
                        <a:bodyPr/>
                        <a:lstStyle/>
                        <a:p>
                          <a:r>
                            <a:rPr lang="en-IN" sz="1600" dirty="0">
                              <a:latin typeface="Gill Sans MT" panose="020B0502020104020203" pitchFamily="34" charset="0"/>
                            </a:rPr>
                            <a:t>(4,696)</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88,691</a:t>
                          </a:r>
                        </a:p>
                      </a:txBody>
                      <a:tcPr/>
                    </a:tc>
                    <a:tc>
                      <a:txBody>
                        <a:bodyPr/>
                        <a:lstStyle/>
                        <a:p>
                          <a:endParaRPr lang="en-US"/>
                        </a:p>
                      </a:txBody>
                      <a:tcPr>
                        <a:blipFill>
                          <a:blip r:embed="rId6"/>
                          <a:stretch>
                            <a:fillRect l="-31712" t="-351136" r="-19239" b="-246591"/>
                          </a:stretch>
                        </a:blipFill>
                      </a:tcPr>
                    </a:tc>
                    <a:tc>
                      <a:txBody>
                        <a:bodyPr/>
                        <a:lstStyle/>
                        <a:p>
                          <a:r>
                            <a:rPr lang="en-IN" sz="1600" dirty="0">
                              <a:latin typeface="Gill Sans MT" panose="020B0502020104020203" pitchFamily="34" charset="0"/>
                            </a:rPr>
                            <a:t>(2,957)</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446067" r="-19239" b="-143820"/>
                          </a:stretch>
                        </a:blipFill>
                      </a:tcPr>
                    </a:tc>
                    <a:tc>
                      <a:txBody>
                        <a:bodyPr/>
                        <a:lstStyle/>
                        <a:p>
                          <a:r>
                            <a:rPr lang="en-IN" sz="1600" dirty="0">
                              <a:latin typeface="Gill Sans MT" panose="020B0502020104020203" pitchFamily="34" charset="0"/>
                            </a:rPr>
                            <a:t>23,845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691,872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708,064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16,192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S7</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754,214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772,260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18,046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8036297"/>
                      </a:ext>
                    </a:extLst>
                  </a:tr>
                </a:tbl>
              </a:graphicData>
            </a:graphic>
          </p:graphicFrame>
        </mc:Fallback>
      </mc:AlternateContent>
    </p:spTree>
    <p:extLst>
      <p:ext uri="{BB962C8B-B14F-4D97-AF65-F5344CB8AC3E}">
        <p14:creationId xmlns:p14="http://schemas.microsoft.com/office/powerpoint/2010/main" val="123293350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Unvested; &lt; Ceiling; S10)</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Base scenario:</a:t>
            </a: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a:t>
            </a:r>
            <a:r>
              <a:rPr lang="en-IN" sz="2200" dirty="0">
                <a:latin typeface="Gill Sans MT" panose="020B0502020104020203" pitchFamily="34" charset="0"/>
              </a:rPr>
              <a:t>5%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797865959"/>
                  </p:ext>
                </p:extLst>
              </p:nvPr>
            </p:nvGraphicFramePr>
            <p:xfrm>
              <a:off x="5308600" y="2260600"/>
              <a:ext cx="6492240" cy="2767584"/>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497,844</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497,844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797865959"/>
                  </p:ext>
                </p:extLst>
              </p:nvPr>
            </p:nvGraphicFramePr>
            <p:xfrm>
              <a:off x="5308600" y="2260600"/>
              <a:ext cx="6492240" cy="2767584"/>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344944"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497,844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351205419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r>
              <a:rPr lang="en-IN" sz="2800" i="1" dirty="0">
                <a:latin typeface="Gill Sans MT" panose="020B0502020104020203" pitchFamily="34" charset="0"/>
              </a:rPr>
              <a:t>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Unvested; &lt; Ceiling; S10)</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1287883706"/>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474,826</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(23,018)</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497,844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474,826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(23,018)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S9</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691,872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675,861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(16,011)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55558183"/>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1287883706"/>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383146" r="-19239" b="-144944"/>
                          </a:stretch>
                        </a:blipFill>
                      </a:tcPr>
                    </a:tc>
                    <a:tc>
                      <a:txBody>
                        <a:bodyPr/>
                        <a:lstStyle/>
                        <a:p>
                          <a:r>
                            <a:rPr lang="en-IN" sz="1600" dirty="0">
                              <a:latin typeface="Gill Sans MT" panose="020B0502020104020203" pitchFamily="34" charset="0"/>
                            </a:rPr>
                            <a:t>(23,018)</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497,844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474,826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(23,018)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S9</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691,872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675,861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(16,011)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5558183"/>
                      </a:ext>
                    </a:extLst>
                  </a:tr>
                </a:tbl>
              </a:graphicData>
            </a:graphic>
          </p:graphicFrame>
        </mc:Fallback>
      </mc:AlternateContent>
    </p:spTree>
    <p:extLst>
      <p:ext uri="{BB962C8B-B14F-4D97-AF65-F5344CB8AC3E}">
        <p14:creationId xmlns:p14="http://schemas.microsoft.com/office/powerpoint/2010/main" val="418771792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a:t>
            </a:r>
            <a:r>
              <a:rPr lang="en-IN" sz="2800" i="1" dirty="0">
                <a:latin typeface="Gill Sans MT" panose="020B0502020104020203" pitchFamily="34" charset="0"/>
              </a:rPr>
              <a:t> </a:t>
            </a:r>
            <a:r>
              <a:rPr lang="en-IN" sz="2000" i="1" dirty="0">
                <a:latin typeface="Gill Sans MT" panose="020B0502020104020203" pitchFamily="34" charset="0"/>
              </a:rPr>
              <a:t>(</a:t>
            </a:r>
            <a:r>
              <a:rPr lang="en-US" sz="2000" i="1" dirty="0">
                <a:latin typeface="Gill Sans MT" panose="020B0502020104020203" pitchFamily="34" charset="0"/>
              </a:rPr>
              <a:t>Discount rate &gt; Salary growth rate; Unvested; &lt; Ceiling; S10)</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1490660413"/>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5</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521,688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23,845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497,844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521,688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23,845</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S9</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691,872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708,064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16,192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80715198"/>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1490660413"/>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497,844</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383146" r="-19239" b="-144944"/>
                          </a:stretch>
                        </a:blipFill>
                      </a:tcPr>
                    </a:tc>
                    <a:tc>
                      <a:txBody>
                        <a:bodyPr/>
                        <a:lstStyle/>
                        <a:p>
                          <a:r>
                            <a:rPr lang="en-IN" sz="1600" dirty="0">
                              <a:latin typeface="Gill Sans MT" panose="020B0502020104020203" pitchFamily="34" charset="0"/>
                            </a:rPr>
                            <a:t>23,845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497,844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521,688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23,845</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S9</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691,872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708,064</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16,192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0715198"/>
                      </a:ext>
                    </a:extLst>
                  </a:tr>
                </a:tbl>
              </a:graphicData>
            </a:graphic>
          </p:graphicFrame>
        </mc:Fallback>
      </mc:AlternateContent>
    </p:spTree>
    <p:extLst>
      <p:ext uri="{BB962C8B-B14F-4D97-AF65-F5344CB8AC3E}">
        <p14:creationId xmlns:p14="http://schemas.microsoft.com/office/powerpoint/2010/main" val="978203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Vested; &lt; Ceiling; S11)</a:t>
            </a:r>
            <a:endParaRPr lang="en-IN" sz="2800" i="1" dirty="0">
              <a:latin typeface="Gill Sans MT" panose="020B0502020104020203" pitchFamily="34" charset="0"/>
            </a:endParaRPr>
          </a:p>
          <a:p>
            <a:pPr marL="0" indent="0">
              <a:buNone/>
            </a:pPr>
            <a:r>
              <a:rPr lang="en-IN" sz="2200" u="sng" dirty="0">
                <a:latin typeface="Gill Sans MT" panose="020B0502020104020203" pitchFamily="34" charset="0"/>
              </a:rPr>
              <a:t>Base scenario:</a:t>
            </a: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10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6</a:t>
            </a:r>
            <a:r>
              <a:rPr lang="en-IN" sz="2200" dirty="0">
                <a:latin typeface="Gill Sans MT" panose="020B0502020104020203" pitchFamily="34" charset="0"/>
              </a:rPr>
              <a:t>%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3395515323"/>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150,000</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127,500</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108,375</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92,119</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522,006</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1,000,000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3395515323"/>
                  </p:ext>
                </p:extLst>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endParaRPr lang="en-US"/>
                        </a:p>
                      </a:txBody>
                      <a:tcPr>
                        <a:blipFill>
                          <a:blip r:embed="rId6"/>
                          <a:stretch>
                            <a:fillRect l="-14501" t="-71591" r="-322" b="-480682"/>
                          </a:stretch>
                        </a:blipFill>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endParaRPr lang="en-US"/>
                        </a:p>
                      </a:txBody>
                      <a:tcPr>
                        <a:blipFill>
                          <a:blip r:embed="rId6"/>
                          <a:stretch>
                            <a:fillRect l="-14501" t="-169663" r="-322" b="-375281"/>
                          </a:stretch>
                        </a:blipFill>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69663" r="-322" b="-275281"/>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73864" r="-322" b="-178409"/>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68539"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1,000,000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132485322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Vested; &lt; Ceiling; S11)</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4269075731"/>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150,000</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160,000</a:t>
                          </a:r>
                        </a:p>
                      </a:txBody>
                      <a:tcPr/>
                    </a:tc>
                    <a:tc>
                      <a:txBody>
                        <a:bodyPr/>
                        <a:lstStyle/>
                        <a:p>
                          <a:r>
                            <a:rPr lang="en-IN" sz="1600" dirty="0">
                              <a:latin typeface="Gill Sans MT" panose="020B0502020104020203" pitchFamily="34" charset="0"/>
                            </a:rPr>
                            <a:t>10,000</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127,500</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134,400</a:t>
                          </a:r>
                        </a:p>
                      </a:txBody>
                      <a:tcPr/>
                    </a:tc>
                    <a:tc>
                      <a:txBody>
                        <a:bodyPr/>
                        <a:lstStyle/>
                        <a:p>
                          <a:r>
                            <a:rPr lang="en-IN" sz="1600" dirty="0">
                              <a:latin typeface="Gill Sans MT" panose="020B0502020104020203" pitchFamily="34" charset="0"/>
                            </a:rPr>
                            <a:t>6,900</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108,375</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112,896</a:t>
                          </a:r>
                        </a:p>
                      </a:txBody>
                      <a:tcPr/>
                    </a:tc>
                    <a:tc>
                      <a:txBody>
                        <a:bodyPr/>
                        <a:lstStyle/>
                        <a:p>
                          <a:r>
                            <a:rPr lang="en-IN" sz="1600" dirty="0">
                              <a:latin typeface="Gill Sans MT" panose="020B0502020104020203" pitchFamily="34" charset="0"/>
                            </a:rPr>
                            <a:t>4,521</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92,119</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94,833</a:t>
                          </a:r>
                        </a:p>
                      </a:txBody>
                      <a:tcPr/>
                    </a:tc>
                    <a:tc>
                      <a:txBody>
                        <a:bodyPr/>
                        <a:lstStyle/>
                        <a:p>
                          <a:r>
                            <a:rPr lang="en-IN" sz="1600" dirty="0">
                              <a:latin typeface="Gill Sans MT" panose="020B0502020104020203" pitchFamily="34" charset="0"/>
                            </a:rPr>
                            <a:t>2,714</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1.07</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497,871</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(24,135)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1,000,000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1,000,000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4269075731"/>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150,000</a:t>
                          </a:r>
                        </a:p>
                      </a:txBody>
                      <a:tcPr/>
                    </a:tc>
                    <a:tc>
                      <a:txBody>
                        <a:bodyPr/>
                        <a:lstStyle/>
                        <a:p>
                          <a:endParaRPr lang="en-US"/>
                        </a:p>
                      </a:txBody>
                      <a:tcPr>
                        <a:blipFill>
                          <a:blip r:embed="rId6"/>
                          <a:stretch>
                            <a:fillRect l="-31712" t="-110112" r="-19239" b="-473034"/>
                          </a:stretch>
                        </a:blipFill>
                      </a:tcPr>
                    </a:tc>
                    <a:tc>
                      <a:txBody>
                        <a:bodyPr/>
                        <a:lstStyle/>
                        <a:p>
                          <a:r>
                            <a:rPr lang="en-IN" sz="1600" dirty="0">
                              <a:latin typeface="Gill Sans MT" panose="020B0502020104020203" pitchFamily="34" charset="0"/>
                            </a:rPr>
                            <a:t>10,000</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127,500</a:t>
                          </a:r>
                        </a:p>
                      </a:txBody>
                      <a:tcPr/>
                    </a:tc>
                    <a:tc>
                      <a:txBody>
                        <a:bodyPr/>
                        <a:lstStyle/>
                        <a:p>
                          <a:endParaRPr lang="en-US"/>
                        </a:p>
                      </a:txBody>
                      <a:tcPr>
                        <a:blipFill>
                          <a:blip r:embed="rId6"/>
                          <a:stretch>
                            <a:fillRect l="-31712" t="-212500" r="-19239" b="-378409"/>
                          </a:stretch>
                        </a:blipFill>
                      </a:tcPr>
                    </a:tc>
                    <a:tc>
                      <a:txBody>
                        <a:bodyPr/>
                        <a:lstStyle/>
                        <a:p>
                          <a:r>
                            <a:rPr lang="en-IN" sz="1600" dirty="0">
                              <a:latin typeface="Gill Sans MT" panose="020B0502020104020203" pitchFamily="34" charset="0"/>
                            </a:rPr>
                            <a:t>6,900</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108,375</a:t>
                          </a:r>
                        </a:p>
                      </a:txBody>
                      <a:tcPr/>
                    </a:tc>
                    <a:tc>
                      <a:txBody>
                        <a:bodyPr/>
                        <a:lstStyle/>
                        <a:p>
                          <a:endParaRPr lang="en-US"/>
                        </a:p>
                      </a:txBody>
                      <a:tcPr>
                        <a:blipFill>
                          <a:blip r:embed="rId6"/>
                          <a:stretch>
                            <a:fillRect l="-31712" t="-308989" r="-19239" b="-274157"/>
                          </a:stretch>
                        </a:blipFill>
                      </a:tcPr>
                    </a:tc>
                    <a:tc>
                      <a:txBody>
                        <a:bodyPr/>
                        <a:lstStyle/>
                        <a:p>
                          <a:r>
                            <a:rPr lang="en-IN" sz="1600" dirty="0">
                              <a:latin typeface="Gill Sans MT" panose="020B0502020104020203" pitchFamily="34" charset="0"/>
                            </a:rPr>
                            <a:t>4,521</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92,119</a:t>
                          </a:r>
                        </a:p>
                      </a:txBody>
                      <a:tcPr/>
                    </a:tc>
                    <a:tc>
                      <a:txBody>
                        <a:bodyPr/>
                        <a:lstStyle/>
                        <a:p>
                          <a:endParaRPr lang="en-US"/>
                        </a:p>
                      </a:txBody>
                      <a:tcPr>
                        <a:blipFill>
                          <a:blip r:embed="rId6"/>
                          <a:stretch>
                            <a:fillRect l="-31712" t="-413636" r="-19239" b="-177273"/>
                          </a:stretch>
                        </a:blipFill>
                      </a:tcPr>
                    </a:tc>
                    <a:tc>
                      <a:txBody>
                        <a:bodyPr/>
                        <a:lstStyle/>
                        <a:p>
                          <a:r>
                            <a:rPr lang="en-IN" sz="1600" dirty="0">
                              <a:latin typeface="Gill Sans MT" panose="020B0502020104020203" pitchFamily="34" charset="0"/>
                            </a:rPr>
                            <a:t>2,714</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75281"/>
                          </a:stretch>
                        </a:blipFill>
                      </a:tcPr>
                    </a:tc>
                    <a:tc>
                      <a:txBody>
                        <a:bodyPr/>
                        <a:lstStyle/>
                        <a:p>
                          <a:r>
                            <a:rPr lang="en-IN" sz="1600" dirty="0">
                              <a:latin typeface="Gill Sans MT" panose="020B0502020104020203" pitchFamily="34" charset="0"/>
                            </a:rPr>
                            <a:t>(24,135)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1,000,000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1,000,000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260974745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Vested; &lt; Ceiling; S11)</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2571516356"/>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150,000</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140,000</a:t>
                          </a:r>
                        </a:p>
                      </a:txBody>
                      <a:tcPr/>
                    </a:tc>
                    <a:tc>
                      <a:txBody>
                        <a:bodyPr/>
                        <a:lstStyle/>
                        <a:p>
                          <a:r>
                            <a:rPr lang="en-IN" sz="1600" dirty="0">
                              <a:latin typeface="Gill Sans MT" panose="020B0502020104020203" pitchFamily="34" charset="0"/>
                            </a:rPr>
                            <a:t>(10,000)</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127,500</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120,400</a:t>
                          </a:r>
                        </a:p>
                      </a:txBody>
                      <a:tcPr/>
                    </a:tc>
                    <a:tc>
                      <a:txBody>
                        <a:bodyPr/>
                        <a:lstStyle/>
                        <a:p>
                          <a:r>
                            <a:rPr lang="en-IN" sz="1600" dirty="0">
                              <a:latin typeface="Gill Sans MT" panose="020B0502020104020203" pitchFamily="34" charset="0"/>
                            </a:rPr>
                            <a:t>(7,100)</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108,375</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103,544</a:t>
                          </a:r>
                        </a:p>
                      </a:txBody>
                      <a:tcPr/>
                    </a:tc>
                    <a:tc>
                      <a:txBody>
                        <a:bodyPr/>
                        <a:lstStyle/>
                        <a:p>
                          <a:r>
                            <a:rPr lang="en-IN" sz="1600" dirty="0">
                              <a:latin typeface="Gill Sans MT" panose="020B0502020104020203" pitchFamily="34" charset="0"/>
                            </a:rPr>
                            <a:t>(4,831)</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92,119</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89,048</a:t>
                          </a:r>
                        </a:p>
                      </a:txBody>
                      <a:tcPr/>
                    </a:tc>
                    <a:tc>
                      <a:txBody>
                        <a:bodyPr/>
                        <a:lstStyle/>
                        <a:p>
                          <a:r>
                            <a:rPr lang="en-IN" sz="1600" dirty="0">
                              <a:latin typeface="Gill Sans MT" panose="020B0502020104020203" pitchFamily="34" charset="0"/>
                            </a:rPr>
                            <a:t>(3,071)</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547,008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25,002</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1,000,000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1,000,000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2571516356"/>
                  </p:ext>
                </p:extLst>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150,000</a:t>
                          </a:r>
                        </a:p>
                      </a:txBody>
                      <a:tcPr/>
                    </a:tc>
                    <a:tc>
                      <a:txBody>
                        <a:bodyPr/>
                        <a:lstStyle/>
                        <a:p>
                          <a:endParaRPr lang="en-US"/>
                        </a:p>
                      </a:txBody>
                      <a:tcPr>
                        <a:blipFill>
                          <a:blip r:embed="rId6"/>
                          <a:stretch>
                            <a:fillRect l="-31712" t="-110112" r="-19239" b="-473034"/>
                          </a:stretch>
                        </a:blipFill>
                      </a:tcPr>
                    </a:tc>
                    <a:tc>
                      <a:txBody>
                        <a:bodyPr/>
                        <a:lstStyle/>
                        <a:p>
                          <a:r>
                            <a:rPr lang="en-IN" sz="1600" dirty="0">
                              <a:latin typeface="Gill Sans MT" panose="020B0502020104020203" pitchFamily="34" charset="0"/>
                            </a:rPr>
                            <a:t>(10,000)</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127,500</a:t>
                          </a:r>
                        </a:p>
                      </a:txBody>
                      <a:tcPr/>
                    </a:tc>
                    <a:tc>
                      <a:txBody>
                        <a:bodyPr/>
                        <a:lstStyle/>
                        <a:p>
                          <a:endParaRPr lang="en-US"/>
                        </a:p>
                      </a:txBody>
                      <a:tcPr>
                        <a:blipFill>
                          <a:blip r:embed="rId6"/>
                          <a:stretch>
                            <a:fillRect l="-31712" t="-212500" r="-19239" b="-378409"/>
                          </a:stretch>
                        </a:blipFill>
                      </a:tcPr>
                    </a:tc>
                    <a:tc>
                      <a:txBody>
                        <a:bodyPr/>
                        <a:lstStyle/>
                        <a:p>
                          <a:r>
                            <a:rPr lang="en-IN" sz="1600" dirty="0">
                              <a:latin typeface="Gill Sans MT" panose="020B0502020104020203" pitchFamily="34" charset="0"/>
                            </a:rPr>
                            <a:t>(7,100)</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108,375</a:t>
                          </a:r>
                        </a:p>
                      </a:txBody>
                      <a:tcPr/>
                    </a:tc>
                    <a:tc>
                      <a:txBody>
                        <a:bodyPr/>
                        <a:lstStyle/>
                        <a:p>
                          <a:endParaRPr lang="en-US"/>
                        </a:p>
                      </a:txBody>
                      <a:tcPr>
                        <a:blipFill>
                          <a:blip r:embed="rId6"/>
                          <a:stretch>
                            <a:fillRect l="-31712" t="-308989" r="-19239" b="-274157"/>
                          </a:stretch>
                        </a:blipFill>
                      </a:tcPr>
                    </a:tc>
                    <a:tc>
                      <a:txBody>
                        <a:bodyPr/>
                        <a:lstStyle/>
                        <a:p>
                          <a:r>
                            <a:rPr lang="en-IN" sz="1600" dirty="0">
                              <a:latin typeface="Gill Sans MT" panose="020B0502020104020203" pitchFamily="34" charset="0"/>
                            </a:rPr>
                            <a:t>(4,831)</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92,119</a:t>
                          </a:r>
                        </a:p>
                      </a:txBody>
                      <a:tcPr/>
                    </a:tc>
                    <a:tc>
                      <a:txBody>
                        <a:bodyPr/>
                        <a:lstStyle/>
                        <a:p>
                          <a:endParaRPr lang="en-US"/>
                        </a:p>
                      </a:txBody>
                      <a:tcPr>
                        <a:blipFill>
                          <a:blip r:embed="rId6"/>
                          <a:stretch>
                            <a:fillRect l="-31712" t="-413636" r="-19239" b="-177273"/>
                          </a:stretch>
                        </a:blipFill>
                      </a:tcPr>
                    </a:tc>
                    <a:tc>
                      <a:txBody>
                        <a:bodyPr/>
                        <a:lstStyle/>
                        <a:p>
                          <a:r>
                            <a:rPr lang="en-IN" sz="1600" dirty="0">
                              <a:latin typeface="Gill Sans MT" panose="020B0502020104020203" pitchFamily="34" charset="0"/>
                            </a:rPr>
                            <a:t>(3,071)</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75281"/>
                          </a:stretch>
                        </a:blipFill>
                      </a:tcPr>
                    </a:tc>
                    <a:tc>
                      <a:txBody>
                        <a:bodyPr/>
                        <a:lstStyle/>
                        <a:p>
                          <a:r>
                            <a:rPr lang="en-IN" sz="1600" dirty="0">
                              <a:latin typeface="Gill Sans MT" panose="020B0502020104020203" pitchFamily="34" charset="0"/>
                            </a:rPr>
                            <a:t>25,002</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1,000,000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1,000,000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6306994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Pension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11" name="Diagram 10">
            <a:extLst>
              <a:ext uri="{FF2B5EF4-FFF2-40B4-BE49-F238E27FC236}">
                <a16:creationId xmlns:a16="http://schemas.microsoft.com/office/drawing/2014/main" xmlns="" id="{076300D5-3521-7A2A-539E-A3215E591C61}"/>
              </a:ext>
            </a:extLst>
          </p:cNvPr>
          <p:cNvGraphicFramePr/>
          <p:nvPr>
            <p:extLst>
              <p:ext uri="{D42A27DB-BD31-4B8C-83A1-F6EECF244321}">
                <p14:modId xmlns:p14="http://schemas.microsoft.com/office/powerpoint/2010/main" val="1854942746"/>
              </p:ext>
            </p:extLst>
          </p:nvPr>
        </p:nvGraphicFramePr>
        <p:xfrm>
          <a:off x="1752600" y="914400"/>
          <a:ext cx="5029200" cy="3962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Horizontal Scroll 6">
            <a:extLst>
              <a:ext uri="{FF2B5EF4-FFF2-40B4-BE49-F238E27FC236}">
                <a16:creationId xmlns:a16="http://schemas.microsoft.com/office/drawing/2014/main" xmlns="" id="{AD492255-CF0F-D23C-F6D0-98E3C21D3A53}"/>
              </a:ext>
            </a:extLst>
          </p:cNvPr>
          <p:cNvSpPr/>
          <p:nvPr/>
        </p:nvSpPr>
        <p:spPr>
          <a:xfrm>
            <a:off x="1828800" y="4778503"/>
            <a:ext cx="10058400" cy="922228"/>
          </a:xfrm>
          <a:prstGeom prst="horizontalScroll">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Annual Pension x Survival factor x Discount factor x annuity rate </a:t>
            </a:r>
            <a:r>
              <a:rPr kumimoji="0" lang="en-US" sz="16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(based on pension option / financial assumptions)</a:t>
            </a:r>
            <a:endParaRPr kumimoji="0" lang="en-US" sz="24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graphicFrame>
        <p:nvGraphicFramePr>
          <p:cNvPr id="4" name="Table 3">
            <a:extLst>
              <a:ext uri="{FF2B5EF4-FFF2-40B4-BE49-F238E27FC236}">
                <a16:creationId xmlns:a16="http://schemas.microsoft.com/office/drawing/2014/main" xmlns="" id="{D89FB14F-845F-4F02-9D29-96486929A714}"/>
              </a:ext>
            </a:extLst>
          </p:cNvPr>
          <p:cNvGraphicFramePr>
            <a:graphicFrameLocks noGrp="1"/>
          </p:cNvGraphicFramePr>
          <p:nvPr>
            <p:extLst>
              <p:ext uri="{D42A27DB-BD31-4B8C-83A1-F6EECF244321}">
                <p14:modId xmlns:p14="http://schemas.microsoft.com/office/powerpoint/2010/main" val="1013149185"/>
              </p:ext>
            </p:extLst>
          </p:nvPr>
        </p:nvGraphicFramePr>
        <p:xfrm>
          <a:off x="7467600" y="1157269"/>
          <a:ext cx="4419600" cy="3123712"/>
        </p:xfrm>
        <a:graphic>
          <a:graphicData uri="http://schemas.openxmlformats.org/drawingml/2006/table">
            <a:tbl>
              <a:tblPr firstRow="1" bandRow="1">
                <a:tableStyleId>{85BE263C-DBD7-4A20-BB59-AAB30ACAA65A}</a:tableStyleId>
              </a:tblPr>
              <a:tblGrid>
                <a:gridCol w="3139155">
                  <a:extLst>
                    <a:ext uri="{9D8B030D-6E8A-4147-A177-3AD203B41FA5}">
                      <a16:colId xmlns:a16="http://schemas.microsoft.com/office/drawing/2014/main" xmlns="" val="1522190650"/>
                    </a:ext>
                  </a:extLst>
                </a:gridCol>
                <a:gridCol w="1280445">
                  <a:extLst>
                    <a:ext uri="{9D8B030D-6E8A-4147-A177-3AD203B41FA5}">
                      <a16:colId xmlns:a16="http://schemas.microsoft.com/office/drawing/2014/main" xmlns="" val="434339452"/>
                    </a:ext>
                  </a:extLst>
                </a:gridCol>
              </a:tblGrid>
              <a:tr h="441472">
                <a:tc gridSpan="2">
                  <a:txBody>
                    <a:bodyPr/>
                    <a:lstStyle/>
                    <a:p>
                      <a:pPr algn="ctr"/>
                      <a:r>
                        <a:rPr lang="en-IN" sz="1600" dirty="0">
                          <a:latin typeface="Gill Sans MT" panose="020B0502020104020203" pitchFamily="34" charset="0"/>
                        </a:rPr>
                        <a:t>Illustration – Active Employee</a:t>
                      </a:r>
                    </a:p>
                  </a:txBody>
                  <a:tcPr anchor="ctr">
                    <a:solidFill>
                      <a:srgbClr val="0070C0"/>
                    </a:solidFill>
                  </a:tcPr>
                </a:tc>
                <a:tc hMerge="1">
                  <a:txBody>
                    <a:bodyPr/>
                    <a:lstStyle/>
                    <a:p>
                      <a:pPr algn="ct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3641383621"/>
                  </a:ext>
                </a:extLst>
              </a:tr>
              <a:tr h="284272">
                <a:tc>
                  <a:txBody>
                    <a:bodyPr/>
                    <a:lstStyle/>
                    <a:p>
                      <a:r>
                        <a:rPr lang="en-IN" sz="1600" dirty="0">
                          <a:latin typeface="Gill Sans MT" panose="020B0502020104020203" pitchFamily="34" charset="0"/>
                        </a:rPr>
                        <a:t>Discount Rate</a:t>
                      </a:r>
                    </a:p>
                  </a:txBody>
                  <a:tcPr/>
                </a:tc>
                <a:tc>
                  <a:txBody>
                    <a:bodyPr/>
                    <a:lstStyle/>
                    <a:p>
                      <a:r>
                        <a:rPr lang="en-IN" sz="1600" dirty="0">
                          <a:latin typeface="Gill Sans MT" panose="020B0502020104020203" pitchFamily="34" charset="0"/>
                        </a:rPr>
                        <a:t>7%</a:t>
                      </a:r>
                    </a:p>
                  </a:txBody>
                  <a:tcPr/>
                </a:tc>
                <a:extLst>
                  <a:ext uri="{0D108BD9-81ED-4DB2-BD59-A6C34878D82A}">
                    <a16:rowId xmlns:a16="http://schemas.microsoft.com/office/drawing/2014/main" xmlns="" val="1872415454"/>
                  </a:ext>
                </a:extLst>
              </a:tr>
              <a:tr h="284272">
                <a:tc>
                  <a:txBody>
                    <a:bodyPr/>
                    <a:lstStyle/>
                    <a:p>
                      <a:r>
                        <a:rPr lang="en-US" sz="1600" dirty="0">
                          <a:latin typeface="Gill Sans MT" panose="020B0502020104020203" pitchFamily="34" charset="0"/>
                        </a:rPr>
                        <a:t>Salary Growth Rate</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6%</a:t>
                      </a:r>
                    </a:p>
                  </a:txBody>
                  <a:tcPr/>
                </a:tc>
                <a:extLst>
                  <a:ext uri="{0D108BD9-81ED-4DB2-BD59-A6C34878D82A}">
                    <a16:rowId xmlns:a16="http://schemas.microsoft.com/office/drawing/2014/main" xmlns="" val="620046396"/>
                  </a:ext>
                </a:extLst>
              </a:tr>
              <a:tr h="284272">
                <a:tc>
                  <a:txBody>
                    <a:bodyPr/>
                    <a:lstStyle/>
                    <a:p>
                      <a:r>
                        <a:rPr lang="en-US" sz="1600" dirty="0">
                          <a:latin typeface="Gill Sans MT" panose="020B0502020104020203" pitchFamily="34" charset="0"/>
                        </a:rPr>
                        <a:t>Attrition Rate</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a:t>
                      </a:r>
                    </a:p>
                  </a:txBody>
                  <a:tcPr/>
                </a:tc>
                <a:extLst>
                  <a:ext uri="{0D108BD9-81ED-4DB2-BD59-A6C34878D82A}">
                    <a16:rowId xmlns:a16="http://schemas.microsoft.com/office/drawing/2014/main" xmlns="" val="3514143985"/>
                  </a:ext>
                </a:extLst>
              </a:tr>
              <a:tr h="284272">
                <a:tc>
                  <a:txBody>
                    <a:bodyPr/>
                    <a:lstStyle/>
                    <a:p>
                      <a:r>
                        <a:rPr lang="en-US" sz="1600" dirty="0">
                          <a:latin typeface="Gill Sans MT" panose="020B0502020104020203" pitchFamily="34" charset="0"/>
                        </a:rPr>
                        <a:t>Current Age </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55</a:t>
                      </a:r>
                    </a:p>
                  </a:txBody>
                  <a:tcPr/>
                </a:tc>
                <a:extLst>
                  <a:ext uri="{0D108BD9-81ED-4DB2-BD59-A6C34878D82A}">
                    <a16:rowId xmlns:a16="http://schemas.microsoft.com/office/drawing/2014/main" xmlns="" val="3923082635"/>
                  </a:ext>
                </a:extLst>
              </a:tr>
              <a:tr h="284272">
                <a:tc>
                  <a:txBody>
                    <a:bodyPr/>
                    <a:lstStyle/>
                    <a:p>
                      <a:r>
                        <a:rPr lang="en-US" sz="1600" dirty="0">
                          <a:latin typeface="Gill Sans MT" panose="020B0502020104020203" pitchFamily="34" charset="0"/>
                        </a:rPr>
                        <a:t>Current Past Service</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a:t>
                      </a:r>
                    </a:p>
                  </a:txBody>
                  <a:tcPr/>
                </a:tc>
                <a:extLst>
                  <a:ext uri="{0D108BD9-81ED-4DB2-BD59-A6C34878D82A}">
                    <a16:rowId xmlns:a16="http://schemas.microsoft.com/office/drawing/2014/main" xmlns="" val="497241372"/>
                  </a:ext>
                </a:extLst>
              </a:tr>
              <a:tr h="306259">
                <a:tc>
                  <a:txBody>
                    <a:bodyPr/>
                    <a:lstStyle/>
                    <a:p>
                      <a:r>
                        <a:rPr lang="en-IN" sz="1600" dirty="0">
                          <a:latin typeface="Gill Sans MT" panose="020B0502020104020203" pitchFamily="34" charset="0"/>
                        </a:rPr>
                        <a:t>Current Pensionable Salary (INR)</a:t>
                      </a:r>
                    </a:p>
                  </a:txBody>
                  <a:tcPr/>
                </a:tc>
                <a:tc>
                  <a:txBody>
                    <a:bodyPr/>
                    <a:lstStyle/>
                    <a:p>
                      <a:r>
                        <a:rPr lang="en-IN" sz="1600" dirty="0">
                          <a:latin typeface="Gill Sans MT" panose="020B0502020104020203" pitchFamily="34" charset="0"/>
                        </a:rPr>
                        <a:t>50,000</a:t>
                      </a:r>
                    </a:p>
                  </a:txBody>
                  <a:tcPr/>
                </a:tc>
                <a:extLst>
                  <a:ext uri="{0D108BD9-81ED-4DB2-BD59-A6C34878D82A}">
                    <a16:rowId xmlns:a16="http://schemas.microsoft.com/office/drawing/2014/main" xmlns="" val="1488930220"/>
                  </a:ext>
                </a:extLst>
              </a:tr>
              <a:tr h="284272">
                <a:tc>
                  <a:txBody>
                    <a:bodyPr/>
                    <a:lstStyle/>
                    <a:p>
                      <a:r>
                        <a:rPr lang="en-IN" sz="1600" dirty="0">
                          <a:latin typeface="Gill Sans MT" panose="020B0502020104020203" pitchFamily="34" charset="0"/>
                        </a:rPr>
                        <a:t>Accrual Factor</a:t>
                      </a:r>
                    </a:p>
                  </a:txBody>
                  <a:tcPr/>
                </a:tc>
                <a:tc>
                  <a:txBody>
                    <a:bodyPr/>
                    <a:lstStyle/>
                    <a:p>
                      <a:r>
                        <a:rPr lang="en-IN" sz="1600" dirty="0">
                          <a:latin typeface="Gill Sans MT" panose="020B0502020104020203" pitchFamily="34" charset="0"/>
                        </a:rPr>
                        <a:t>2%</a:t>
                      </a:r>
                    </a:p>
                  </a:txBody>
                  <a:tcPr/>
                </a:tc>
                <a:extLst>
                  <a:ext uri="{0D108BD9-81ED-4DB2-BD59-A6C34878D82A}">
                    <a16:rowId xmlns:a16="http://schemas.microsoft.com/office/drawing/2014/main" xmlns="" val="3960250158"/>
                  </a:ext>
                </a:extLst>
              </a:tr>
              <a:tr h="284272">
                <a:tc>
                  <a:txBody>
                    <a:bodyPr/>
                    <a:lstStyle/>
                    <a:p>
                      <a:r>
                        <a:rPr lang="en-IN" sz="1600" dirty="0">
                          <a:latin typeface="Gill Sans MT" panose="020B0502020104020203" pitchFamily="34" charset="0"/>
                        </a:rPr>
                        <a:t>Annuity rate at NRA (60 years)</a:t>
                      </a:r>
                    </a:p>
                  </a:txBody>
                  <a:tcPr/>
                </a:tc>
                <a:tc>
                  <a:txBody>
                    <a:bodyPr/>
                    <a:lstStyle/>
                    <a:p>
                      <a:r>
                        <a:rPr lang="en-IN" sz="1600" dirty="0">
                          <a:latin typeface="Gill Sans MT" panose="020B0502020104020203" pitchFamily="34" charset="0"/>
                        </a:rPr>
                        <a:t>14</a:t>
                      </a:r>
                    </a:p>
                  </a:txBody>
                  <a:tcPr/>
                </a:tc>
                <a:extLst>
                  <a:ext uri="{0D108BD9-81ED-4DB2-BD59-A6C34878D82A}">
                    <a16:rowId xmlns:a16="http://schemas.microsoft.com/office/drawing/2014/main" xmlns="" val="4185667874"/>
                  </a:ext>
                </a:extLst>
              </a:tr>
            </a:tbl>
          </a:graphicData>
        </a:graphic>
      </p:graphicFrame>
      <p:sp>
        <p:nvSpPr>
          <p:cNvPr id="12" name="TextBox 11">
            <a:extLst>
              <a:ext uri="{FF2B5EF4-FFF2-40B4-BE49-F238E27FC236}">
                <a16:creationId xmlns:a16="http://schemas.microsoft.com/office/drawing/2014/main" xmlns="" id="{B8534A0F-724D-463D-B79D-6FE682669855}"/>
              </a:ext>
            </a:extLst>
          </p:cNvPr>
          <p:cNvSpPr txBox="1"/>
          <p:nvPr/>
        </p:nvSpPr>
        <p:spPr>
          <a:xfrm>
            <a:off x="7467600" y="4280981"/>
            <a:ext cx="4419600" cy="523220"/>
          </a:xfrm>
          <a:prstGeom prst="rect">
            <a:avLst/>
          </a:prstGeom>
          <a:noFill/>
        </p:spPr>
        <p:txBody>
          <a:bodyPr wrap="square">
            <a:spAutoFit/>
          </a:bodyPr>
          <a:lstStyle/>
          <a:p>
            <a:r>
              <a:rPr lang="en-IN" sz="1400" i="1" dirty="0">
                <a:latin typeface="Gill Sans MT" panose="020B0502020104020203" pitchFamily="34" charset="0"/>
              </a:rPr>
              <a:t>Other decrements like in-service mortality rate, disability rate to be ignored</a:t>
            </a:r>
          </a:p>
        </p:txBody>
      </p:sp>
      <p:sp>
        <p:nvSpPr>
          <p:cNvPr id="14" name="Horizontal Scroll 6">
            <a:extLst>
              <a:ext uri="{FF2B5EF4-FFF2-40B4-BE49-F238E27FC236}">
                <a16:creationId xmlns:a16="http://schemas.microsoft.com/office/drawing/2014/main" xmlns="" id="{DD6BC564-CF96-4253-BF11-BF92F2642646}"/>
              </a:ext>
            </a:extLst>
          </p:cNvPr>
          <p:cNvSpPr/>
          <p:nvPr/>
        </p:nvSpPr>
        <p:spPr>
          <a:xfrm>
            <a:off x="1828800" y="5639670"/>
            <a:ext cx="10058400" cy="922228"/>
          </a:xfrm>
          <a:prstGeom prst="horizontalScroll">
            <a:avLst/>
          </a:prstGeom>
          <a:solidFill>
            <a:srgbClr val="0070C0"/>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321,173 x 0.98 ^ 5 x 1.07^-5 x 14 = 2,897,866</a:t>
            </a:r>
            <a:endParaRPr kumimoji="0" lang="en-US" sz="24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28009352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Vested; = Ceiling; S12)</a:t>
            </a:r>
            <a:endParaRPr lang="en-IN" sz="2800" dirty="0">
              <a:latin typeface="Gill Sans MT" panose="020B0502020104020203" pitchFamily="34" charset="0"/>
            </a:endParaRPr>
          </a:p>
          <a:p>
            <a:pPr marL="0" indent="0">
              <a:buNone/>
            </a:pPr>
            <a:r>
              <a:rPr lang="en-IN" sz="2000" u="sng" dirty="0">
                <a:latin typeface="Gill Sans MT" panose="020B0502020104020203" pitchFamily="34" charset="0"/>
              </a:rPr>
              <a:t>When accrued benefit &gt; benefit ceiling</a:t>
            </a:r>
            <a:endParaRPr lang="en-IN" sz="2200" u="sng" dirty="0">
              <a:latin typeface="Gill Sans MT" panose="020B0502020104020203" pitchFamily="34" charset="0"/>
            </a:endParaRP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10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2,000,000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6</a:t>
            </a:r>
            <a:r>
              <a:rPr lang="en-IN" sz="2200" dirty="0">
                <a:latin typeface="Gill Sans MT" panose="020B0502020104020203" pitchFamily="34" charset="0"/>
              </a:rPr>
              <a:t>%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sz="1400" dirty="0">
              <a:latin typeface="Gill Sans MT" panose="020B0502020104020203" pitchFamily="34" charset="0"/>
            </a:endParaRPr>
          </a:p>
          <a:p>
            <a:pPr marL="0" indent="0">
              <a:buNone/>
            </a:pPr>
            <a:r>
              <a:rPr lang="en-IN" sz="2000" i="1" dirty="0">
                <a:solidFill>
                  <a:srgbClr val="C00000"/>
                </a:solidFill>
                <a:latin typeface="Gill Sans MT" panose="020B0502020104020203" pitchFamily="34" charset="0"/>
              </a:rPr>
              <a:t>No impact on cashflows from the salary growth rate assumption.</a:t>
            </a:r>
            <a:endParaRPr lang="en-IN" sz="2200" dirty="0">
              <a:latin typeface="Gill Sans MT" panose="020B0502020104020203" pitchFamily="34" charset="0"/>
            </a:endParaRPr>
          </a:p>
          <a:p>
            <a:pPr marL="0" indent="0">
              <a:buNone/>
            </a:pPr>
            <a:endParaRPr lang="en-IN" sz="1200"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283,019</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226,949</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181,987</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145,933</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780,147</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nvGraphicFramePr>
            <p:xfrm>
              <a:off x="5308600" y="2260600"/>
              <a:ext cx="6492240" cy="3438908"/>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endParaRPr lang="en-US"/>
                        </a:p>
                      </a:txBody>
                      <a:tcPr>
                        <a:blipFill>
                          <a:blip r:embed="rId6"/>
                          <a:stretch>
                            <a:fillRect l="-14501" t="-71591" r="-322" b="-480682"/>
                          </a:stretch>
                        </a:blipFill>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endParaRPr lang="en-US"/>
                        </a:p>
                      </a:txBody>
                      <a:tcPr>
                        <a:blipFill>
                          <a:blip r:embed="rId6"/>
                          <a:stretch>
                            <a:fillRect l="-14501" t="-169663" r="-322" b="-375281"/>
                          </a:stretch>
                        </a:blipFill>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69663" r="-322" b="-275281"/>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73864" r="-322" b="-178409"/>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68539"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362703481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Vested; = Ceiling; S12)</a:t>
            </a:r>
            <a:endParaRPr lang="en-IN" sz="36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301,887</a:t>
                          </a:r>
                        </a:p>
                      </a:txBody>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239,231</a:t>
                          </a:r>
                        </a:p>
                      </a:txBody>
                      <a:tcPr/>
                    </a:tc>
                    <a:tc>
                      <a:txBody>
                        <a:bodyPr/>
                        <a:lstStyle/>
                        <a:p>
                          <a:r>
                            <a:rPr lang="en-IN" sz="1600" dirty="0">
                              <a:latin typeface="Gill Sans MT" panose="020B0502020104020203" pitchFamily="34" charset="0"/>
                            </a:rPr>
                            <a:t>12,282</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189,579</a:t>
                          </a:r>
                        </a:p>
                      </a:txBody>
                      <a:tcPr/>
                    </a:tc>
                    <a:tc>
                      <a:txBody>
                        <a:bodyPr/>
                        <a:lstStyle/>
                        <a:p>
                          <a:r>
                            <a:rPr lang="en-IN" sz="1600" dirty="0">
                              <a:latin typeface="Gill Sans MT" panose="020B0502020104020203" pitchFamily="34" charset="0"/>
                            </a:rPr>
                            <a:t>7,592</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150,233</a:t>
                          </a:r>
                        </a:p>
                      </a:txBody>
                      <a:tcPr/>
                    </a:tc>
                    <a:tc>
                      <a:txBody>
                        <a:bodyPr/>
                        <a:lstStyle/>
                        <a:p>
                          <a:r>
                            <a:rPr lang="en-IN" sz="1600" dirty="0">
                              <a:latin typeface="Gill Sans MT" panose="020B0502020104020203" pitchFamily="34" charset="0"/>
                            </a:rPr>
                            <a:t>4,299</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744,077</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(36,070)</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1,625,007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6,971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endParaRPr lang="en-US"/>
                        </a:p>
                      </a:txBody>
                      <a:tcPr>
                        <a:blipFill>
                          <a:blip r:embed="rId6"/>
                          <a:stretch>
                            <a:fillRect l="-31712" t="-110112" r="-19239" b="-473034"/>
                          </a:stretch>
                        </a:blipFill>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endParaRPr lang="en-US"/>
                        </a:p>
                      </a:txBody>
                      <a:tcPr>
                        <a:blipFill>
                          <a:blip r:embed="rId6"/>
                          <a:stretch>
                            <a:fillRect l="-31712" t="-212500" r="-19239" b="-378409"/>
                          </a:stretch>
                        </a:blipFill>
                      </a:tcPr>
                    </a:tc>
                    <a:tc>
                      <a:txBody>
                        <a:bodyPr/>
                        <a:lstStyle/>
                        <a:p>
                          <a:r>
                            <a:rPr lang="en-IN" sz="1600" dirty="0">
                              <a:latin typeface="Gill Sans MT" panose="020B0502020104020203" pitchFamily="34" charset="0"/>
                            </a:rPr>
                            <a:t>12,282</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endParaRPr lang="en-US"/>
                        </a:p>
                      </a:txBody>
                      <a:tcPr>
                        <a:blipFill>
                          <a:blip r:embed="rId6"/>
                          <a:stretch>
                            <a:fillRect l="-31712" t="-308989" r="-19239" b="-274157"/>
                          </a:stretch>
                        </a:blipFill>
                      </a:tcPr>
                    </a:tc>
                    <a:tc>
                      <a:txBody>
                        <a:bodyPr/>
                        <a:lstStyle/>
                        <a:p>
                          <a:r>
                            <a:rPr lang="en-IN" sz="1600" dirty="0">
                              <a:latin typeface="Gill Sans MT" panose="020B0502020104020203" pitchFamily="34" charset="0"/>
                            </a:rPr>
                            <a:t>7,592</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endParaRPr lang="en-US"/>
                        </a:p>
                      </a:txBody>
                      <a:tcPr>
                        <a:blipFill>
                          <a:blip r:embed="rId6"/>
                          <a:stretch>
                            <a:fillRect l="-31712" t="-413636" r="-19239" b="-177273"/>
                          </a:stretch>
                        </a:blipFill>
                      </a:tcPr>
                    </a:tc>
                    <a:tc>
                      <a:txBody>
                        <a:bodyPr/>
                        <a:lstStyle/>
                        <a:p>
                          <a:r>
                            <a:rPr lang="en-IN" sz="1600" dirty="0">
                              <a:latin typeface="Gill Sans MT" panose="020B0502020104020203" pitchFamily="34" charset="0"/>
                            </a:rPr>
                            <a:t>4,299</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75281"/>
                          </a:stretch>
                        </a:blipFill>
                      </a:tcPr>
                    </a:tc>
                    <a:tc>
                      <a:txBody>
                        <a:bodyPr/>
                        <a:lstStyle/>
                        <a:p>
                          <a:r>
                            <a:rPr lang="en-IN" sz="1600" dirty="0">
                              <a:latin typeface="Gill Sans MT" panose="020B0502020104020203" pitchFamily="34" charset="0"/>
                            </a:rPr>
                            <a:t>(36,070)</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1,625,007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6,971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187343621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Vested; = Ceiling; S12)</a:t>
            </a:r>
            <a:endParaRPr lang="en-IN" sz="36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1</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0</m:t>
                                      </m:r>
                                    </m:sup>
                                  </m:sSup>
                                </m:e>
                              </m:d>
                            </m:oMath>
                          </a14:m>
                          <a:r>
                            <a:rPr lang="en-IN" sz="1600" dirty="0">
                              <a:latin typeface="Gill Sans MT" panose="020B0502020104020203" pitchFamily="34" charset="0"/>
                            </a:rPr>
                            <a:t> = 264,151</a:t>
                          </a:r>
                        </a:p>
                      </a:txBody>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2</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1</m:t>
                                      </m:r>
                                    </m:sup>
                                  </m:sSup>
                                </m:e>
                              </m:d>
                            </m:oMath>
                          </a14:m>
                          <a:r>
                            <a:rPr lang="en-IN" sz="1600" dirty="0">
                              <a:latin typeface="Gill Sans MT" panose="020B0502020104020203" pitchFamily="34" charset="0"/>
                            </a:rPr>
                            <a:t> = 214,311</a:t>
                          </a:r>
                        </a:p>
                      </a:txBody>
                      <a:tcPr/>
                    </a:tc>
                    <a:tc>
                      <a:txBody>
                        <a:bodyPr/>
                        <a:lstStyle/>
                        <a:p>
                          <a:r>
                            <a:rPr lang="en-IN" sz="1600" dirty="0">
                              <a:latin typeface="Gill Sans MT" panose="020B0502020104020203" pitchFamily="34" charset="0"/>
                            </a:rPr>
                            <a:t>(12,638)</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173,875</a:t>
                          </a:r>
                        </a:p>
                      </a:txBody>
                      <a:tcPr/>
                    </a:tc>
                    <a:tc>
                      <a:txBody>
                        <a:bodyPr/>
                        <a:lstStyle/>
                        <a:p>
                          <a:r>
                            <a:rPr lang="en-IN" sz="1600" dirty="0">
                              <a:latin typeface="Gill Sans MT" panose="020B0502020104020203" pitchFamily="34" charset="0"/>
                            </a:rPr>
                            <a:t>(8,112)</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141,068</a:t>
                          </a:r>
                        </a:p>
                      </a:txBody>
                      <a:tcPr/>
                    </a:tc>
                    <a:tc>
                      <a:txBody>
                        <a:bodyPr/>
                        <a:lstStyle/>
                        <a:p>
                          <a:r>
                            <a:rPr lang="en-IN" sz="1600" dirty="0">
                              <a:latin typeface="Gill Sans MT" panose="020B0502020104020203" pitchFamily="34" charset="0"/>
                            </a:rPr>
                            <a:t>(4,865)</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817,513</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37,366</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1,610,918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(7,117)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nvGraphicFramePr>
            <p:xfrm>
              <a:off x="1904999" y="2286000"/>
              <a:ext cx="8686800" cy="3647188"/>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538544">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283,019</a:t>
                          </a:r>
                        </a:p>
                      </a:txBody>
                      <a:tcPr/>
                    </a:tc>
                    <a:tc>
                      <a:txBody>
                        <a:bodyPr/>
                        <a:lstStyle/>
                        <a:p>
                          <a:endParaRPr lang="en-US"/>
                        </a:p>
                      </a:txBody>
                      <a:tcPr>
                        <a:blipFill>
                          <a:blip r:embed="rId6"/>
                          <a:stretch>
                            <a:fillRect l="-31712" t="-110112" r="-19239" b="-473034"/>
                          </a:stretch>
                        </a:blipFill>
                      </a:tcPr>
                    </a:tc>
                    <a:tc>
                      <a:txBody>
                        <a:bodyPr/>
                        <a:lstStyle/>
                        <a:p>
                          <a:r>
                            <a:rPr lang="en-IN" sz="1600" dirty="0">
                              <a:latin typeface="Gill Sans MT" panose="020B0502020104020203" pitchFamily="34" charset="0"/>
                            </a:rPr>
                            <a:t>(18,868)</a:t>
                          </a:r>
                        </a:p>
                      </a:txBody>
                      <a:tcPr/>
                    </a:tc>
                    <a:extLst>
                      <a:ext uri="{0D108BD9-81ED-4DB2-BD59-A6C34878D82A}">
                        <a16:rowId xmlns:a16="http://schemas.microsoft.com/office/drawing/2014/main" val="459217027"/>
                      </a:ext>
                    </a:extLst>
                  </a:tr>
                  <a:tr h="539052">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226,949</a:t>
                          </a:r>
                        </a:p>
                      </a:txBody>
                      <a:tcPr/>
                    </a:tc>
                    <a:tc>
                      <a:txBody>
                        <a:bodyPr/>
                        <a:lstStyle/>
                        <a:p>
                          <a:endParaRPr lang="en-US"/>
                        </a:p>
                      </a:txBody>
                      <a:tcPr>
                        <a:blipFill>
                          <a:blip r:embed="rId6"/>
                          <a:stretch>
                            <a:fillRect l="-31712" t="-212500" r="-19239" b="-378409"/>
                          </a:stretch>
                        </a:blipFill>
                      </a:tcPr>
                    </a:tc>
                    <a:tc>
                      <a:txBody>
                        <a:bodyPr/>
                        <a:lstStyle/>
                        <a:p>
                          <a:r>
                            <a:rPr lang="en-IN" sz="1600" dirty="0">
                              <a:latin typeface="Gill Sans MT" panose="020B0502020104020203" pitchFamily="34" charset="0"/>
                            </a:rPr>
                            <a:t>(12,638)</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181,987</a:t>
                          </a:r>
                        </a:p>
                      </a:txBody>
                      <a:tcPr/>
                    </a:tc>
                    <a:tc>
                      <a:txBody>
                        <a:bodyPr/>
                        <a:lstStyle/>
                        <a:p>
                          <a:endParaRPr lang="en-US"/>
                        </a:p>
                      </a:txBody>
                      <a:tcPr>
                        <a:blipFill>
                          <a:blip r:embed="rId6"/>
                          <a:stretch>
                            <a:fillRect l="-31712" t="-308989" r="-19239" b="-274157"/>
                          </a:stretch>
                        </a:blipFill>
                      </a:tcPr>
                    </a:tc>
                    <a:tc>
                      <a:txBody>
                        <a:bodyPr/>
                        <a:lstStyle/>
                        <a:p>
                          <a:r>
                            <a:rPr lang="en-IN" sz="1600" dirty="0">
                              <a:latin typeface="Gill Sans MT" panose="020B0502020104020203" pitchFamily="34" charset="0"/>
                            </a:rPr>
                            <a:t>(8,112)</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145,933</a:t>
                          </a:r>
                        </a:p>
                      </a:txBody>
                      <a:tcPr/>
                    </a:tc>
                    <a:tc>
                      <a:txBody>
                        <a:bodyPr/>
                        <a:lstStyle/>
                        <a:p>
                          <a:endParaRPr lang="en-US"/>
                        </a:p>
                      </a:txBody>
                      <a:tcPr>
                        <a:blipFill>
                          <a:blip r:embed="rId6"/>
                          <a:stretch>
                            <a:fillRect l="-31712" t="-413636" r="-19239" b="-177273"/>
                          </a:stretch>
                        </a:blipFill>
                      </a:tcPr>
                    </a:tc>
                    <a:tc>
                      <a:txBody>
                        <a:bodyPr/>
                        <a:lstStyle/>
                        <a:p>
                          <a:r>
                            <a:rPr lang="en-IN" sz="1600" dirty="0">
                              <a:latin typeface="Gill Sans MT" panose="020B0502020104020203" pitchFamily="34" charset="0"/>
                            </a:rPr>
                            <a:t>(4,865)</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780,147</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507865" r="-19239" b="-75281"/>
                          </a:stretch>
                        </a:blipFill>
                      </a:tcPr>
                    </a:tc>
                    <a:tc>
                      <a:txBody>
                        <a:bodyPr/>
                        <a:lstStyle/>
                        <a:p>
                          <a:r>
                            <a:rPr lang="en-IN" sz="1600" dirty="0">
                              <a:latin typeface="Gill Sans MT" panose="020B0502020104020203" pitchFamily="34" charset="0"/>
                            </a:rPr>
                            <a:t>37,366</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1,618,036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1,610,918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(7,117)</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310135905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Unvested; &lt; Ceiling; S13)</a:t>
            </a:r>
            <a:endParaRPr lang="en-IN" sz="2800" dirty="0">
              <a:latin typeface="Gill Sans MT" panose="020B0502020104020203" pitchFamily="34" charset="0"/>
            </a:endParaRPr>
          </a:p>
          <a:p>
            <a:pPr marL="0" indent="0">
              <a:buNone/>
            </a:pPr>
            <a:r>
              <a:rPr lang="en-IN" sz="2000" u="sng" dirty="0">
                <a:latin typeface="Gill Sans MT" panose="020B0502020104020203" pitchFamily="34" charset="0"/>
              </a:rPr>
              <a:t>When accrued benefit &gt; benefit ceiling</a:t>
            </a:r>
            <a:endParaRPr lang="en-IN" sz="2200" u="sng" dirty="0">
              <a:latin typeface="Gill Sans MT" panose="020B0502020104020203" pitchFamily="34" charset="0"/>
            </a:endParaRP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3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6</a:t>
            </a:r>
            <a:r>
              <a:rPr lang="en-IN" sz="2200" dirty="0">
                <a:latin typeface="Gill Sans MT" panose="020B0502020104020203" pitchFamily="34" charset="0"/>
              </a:rPr>
              <a:t>%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sz="1400" dirty="0">
              <a:latin typeface="Gill Sans MT" panose="020B0502020104020203" pitchFamily="34" charset="0"/>
            </a:endParaRPr>
          </a:p>
          <a:p>
            <a:pPr marL="0" indent="0">
              <a:buNone/>
            </a:pPr>
            <a:endParaRPr lang="en-IN" sz="2200" dirty="0">
              <a:latin typeface="Gill Sans MT" panose="020B0502020104020203" pitchFamily="34" charset="0"/>
            </a:endParaRPr>
          </a:p>
          <a:p>
            <a:pPr marL="0" indent="0">
              <a:buNone/>
            </a:pPr>
            <a:endParaRPr lang="en-IN" sz="1200"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1467087242"/>
                  </p:ext>
                </p:extLst>
              </p:nvPr>
            </p:nvGraphicFramePr>
            <p:xfrm>
              <a:off x="5308600" y="2260600"/>
              <a:ext cx="6492240" cy="3102992"/>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108,375</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92,119</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522,006</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722,500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1467087242"/>
                  </p:ext>
                </p:extLst>
              </p:nvPr>
            </p:nvGraphicFramePr>
            <p:xfrm>
              <a:off x="5308600" y="2260600"/>
              <a:ext cx="6492240" cy="3102992"/>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endParaRPr lang="en-US"/>
                        </a:p>
                      </a:txBody>
                      <a:tcPr>
                        <a:blipFill>
                          <a:blip r:embed="rId6"/>
                          <a:stretch>
                            <a:fillRect l="-14501" t="-210227" r="-322" b="-279545"/>
                          </a:stretch>
                        </a:blipFill>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endParaRPr lang="en-US"/>
                        </a:p>
                      </a:txBody>
                      <a:tcPr>
                        <a:blipFill>
                          <a:blip r:embed="rId6"/>
                          <a:stretch>
                            <a:fillRect l="-14501" t="-306742" r="-322" b="-176404"/>
                          </a:stretch>
                        </a:blipFill>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406742"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722,500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253573442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Unvested; &lt; Ceiling; S13)</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802922909"/>
                  </p:ext>
                </p:extLst>
              </p:nvPr>
            </p:nvGraphicFramePr>
            <p:xfrm>
              <a:off x="1904999" y="2286000"/>
              <a:ext cx="8686800" cy="331127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108,375</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112,896</a:t>
                          </a:r>
                        </a:p>
                      </a:txBody>
                      <a:tcPr/>
                    </a:tc>
                    <a:tc>
                      <a:txBody>
                        <a:bodyPr/>
                        <a:lstStyle/>
                        <a:p>
                          <a:r>
                            <a:rPr lang="en-IN" sz="1600" dirty="0">
                              <a:latin typeface="Gill Sans MT" panose="020B0502020104020203" pitchFamily="34" charset="0"/>
                            </a:rPr>
                            <a:t>4,521</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92,119</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94,833</a:t>
                          </a:r>
                        </a:p>
                      </a:txBody>
                      <a:tcPr/>
                    </a:tc>
                    <a:tc>
                      <a:txBody>
                        <a:bodyPr/>
                        <a:lstStyle/>
                        <a:p>
                          <a:r>
                            <a:rPr lang="en-IN" sz="1600" dirty="0">
                              <a:latin typeface="Gill Sans MT" panose="020B0502020104020203" pitchFamily="34" charset="0"/>
                            </a:rPr>
                            <a:t>2,714</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497,871</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(24,135)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722,500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705,600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(16,900)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802922909"/>
                  </p:ext>
                </p:extLst>
              </p:nvPr>
            </p:nvGraphicFramePr>
            <p:xfrm>
              <a:off x="1904999" y="2286000"/>
              <a:ext cx="8686800" cy="331127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108,375</a:t>
                          </a:r>
                        </a:p>
                      </a:txBody>
                      <a:tcPr/>
                    </a:tc>
                    <a:tc>
                      <a:txBody>
                        <a:bodyPr/>
                        <a:lstStyle/>
                        <a:p>
                          <a:endParaRPr lang="en-US"/>
                        </a:p>
                      </a:txBody>
                      <a:tcPr>
                        <a:blipFill>
                          <a:blip r:embed="rId6"/>
                          <a:stretch>
                            <a:fillRect l="-31712" t="-247191" r="-19239" b="-274157"/>
                          </a:stretch>
                        </a:blipFill>
                      </a:tcPr>
                    </a:tc>
                    <a:tc>
                      <a:txBody>
                        <a:bodyPr/>
                        <a:lstStyle/>
                        <a:p>
                          <a:r>
                            <a:rPr lang="en-IN" sz="1600" dirty="0">
                              <a:latin typeface="Gill Sans MT" panose="020B0502020104020203" pitchFamily="34" charset="0"/>
                            </a:rPr>
                            <a:t>4,521</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92,119</a:t>
                          </a:r>
                        </a:p>
                      </a:txBody>
                      <a:tcPr/>
                    </a:tc>
                    <a:tc>
                      <a:txBody>
                        <a:bodyPr/>
                        <a:lstStyle/>
                        <a:p>
                          <a:endParaRPr lang="en-US"/>
                        </a:p>
                      </a:txBody>
                      <a:tcPr>
                        <a:blipFill>
                          <a:blip r:embed="rId6"/>
                          <a:stretch>
                            <a:fillRect l="-31712" t="-351136" r="-19239" b="-177273"/>
                          </a:stretch>
                        </a:blipFill>
                      </a:tcPr>
                    </a:tc>
                    <a:tc>
                      <a:txBody>
                        <a:bodyPr/>
                        <a:lstStyle/>
                        <a:p>
                          <a:r>
                            <a:rPr lang="en-IN" sz="1600" dirty="0">
                              <a:latin typeface="Gill Sans MT" panose="020B0502020104020203" pitchFamily="34" charset="0"/>
                            </a:rPr>
                            <a:t>2,714</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446067" r="-19239" b="-75281"/>
                          </a:stretch>
                        </a:blipFill>
                      </a:tcPr>
                    </a:tc>
                    <a:tc>
                      <a:txBody>
                        <a:bodyPr/>
                        <a:lstStyle/>
                        <a:p>
                          <a:r>
                            <a:rPr lang="en-IN" sz="1600" dirty="0">
                              <a:latin typeface="Gill Sans MT" panose="020B0502020104020203" pitchFamily="34" charset="0"/>
                            </a:rPr>
                            <a:t>(24,135)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722,500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705,600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(16,900)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407376631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Unvested; &lt; Ceiling; S13)</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903722561"/>
                  </p:ext>
                </p:extLst>
              </p:nvPr>
            </p:nvGraphicFramePr>
            <p:xfrm>
              <a:off x="1904999" y="2286000"/>
              <a:ext cx="8686800" cy="331127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108,375</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3</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2</m:t>
                                      </m:r>
                                    </m:sup>
                                  </m:sSup>
                                </m:e>
                              </m:d>
                            </m:oMath>
                          </a14:m>
                          <a:r>
                            <a:rPr lang="en-IN" sz="1600" dirty="0">
                              <a:latin typeface="Gill Sans MT" panose="020B0502020104020203" pitchFamily="34" charset="0"/>
                            </a:rPr>
                            <a:t> = 103,544</a:t>
                          </a:r>
                        </a:p>
                      </a:txBody>
                      <a:tcPr/>
                    </a:tc>
                    <a:tc>
                      <a:txBody>
                        <a:bodyPr/>
                        <a:lstStyle/>
                        <a:p>
                          <a:r>
                            <a:rPr lang="en-IN" sz="1600" dirty="0">
                              <a:latin typeface="Gill Sans MT" panose="020B0502020104020203" pitchFamily="34" charset="0"/>
                            </a:rPr>
                            <a:t>(4,831)</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92,119</a:t>
                          </a:r>
                        </a:p>
                      </a:txBody>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IN" sz="1600" b="0" i="1" smtClean="0">
                                          <a:latin typeface="Cambria Math" panose="02040503050406030204" pitchFamily="18" charset="0"/>
                                          <a:ea typeface="Cambria Math" panose="02040503050406030204" pitchFamily="18" charset="0"/>
                                        </a:rPr>
                                        <m:t>4</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3</m:t>
                                      </m:r>
                                    </m:sup>
                                  </m:sSup>
                                </m:e>
                              </m:d>
                            </m:oMath>
                          </a14:m>
                          <a:r>
                            <a:rPr lang="en-IN" sz="1600" dirty="0">
                              <a:latin typeface="Gill Sans MT" panose="020B0502020104020203" pitchFamily="34" charset="0"/>
                            </a:rPr>
                            <a:t> = 89,048</a:t>
                          </a:r>
                        </a:p>
                      </a:txBody>
                      <a:tcPr/>
                    </a:tc>
                    <a:tc>
                      <a:txBody>
                        <a:bodyPr/>
                        <a:lstStyle/>
                        <a:p>
                          <a:r>
                            <a:rPr lang="en-IN" sz="1600" dirty="0">
                              <a:latin typeface="Gill Sans MT" panose="020B0502020104020203" pitchFamily="34" charset="0"/>
                            </a:rPr>
                            <a:t>(3,071)</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547,008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25,002</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722,500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739,600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17,100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903722561"/>
                  </p:ext>
                </p:extLst>
              </p:nvPr>
            </p:nvGraphicFramePr>
            <p:xfrm>
              <a:off x="1904999" y="2286000"/>
              <a:ext cx="8686800" cy="3311272"/>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539052">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108,375</a:t>
                          </a:r>
                        </a:p>
                      </a:txBody>
                      <a:tcPr/>
                    </a:tc>
                    <a:tc>
                      <a:txBody>
                        <a:bodyPr/>
                        <a:lstStyle/>
                        <a:p>
                          <a:endParaRPr lang="en-US"/>
                        </a:p>
                      </a:txBody>
                      <a:tcPr>
                        <a:blipFill>
                          <a:blip r:embed="rId6"/>
                          <a:stretch>
                            <a:fillRect l="-31712" t="-247191" r="-19239" b="-274157"/>
                          </a:stretch>
                        </a:blipFill>
                      </a:tcPr>
                    </a:tc>
                    <a:tc>
                      <a:txBody>
                        <a:bodyPr/>
                        <a:lstStyle/>
                        <a:p>
                          <a:r>
                            <a:rPr lang="en-IN" sz="1600" dirty="0">
                              <a:latin typeface="Gill Sans MT" panose="020B0502020104020203" pitchFamily="34" charset="0"/>
                            </a:rPr>
                            <a:t>(4,831)</a:t>
                          </a:r>
                        </a:p>
                      </a:txBody>
                      <a:tcPr/>
                    </a:tc>
                    <a:extLst>
                      <a:ext uri="{0D108BD9-81ED-4DB2-BD59-A6C34878D82A}">
                        <a16:rowId xmlns:a16="http://schemas.microsoft.com/office/drawing/2014/main" val="684976044"/>
                      </a:ext>
                    </a:extLst>
                  </a:tr>
                  <a:tr h="538036">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92,119</a:t>
                          </a:r>
                        </a:p>
                      </a:txBody>
                      <a:tcPr/>
                    </a:tc>
                    <a:tc>
                      <a:txBody>
                        <a:bodyPr/>
                        <a:lstStyle/>
                        <a:p>
                          <a:endParaRPr lang="en-US"/>
                        </a:p>
                      </a:txBody>
                      <a:tcPr>
                        <a:blipFill>
                          <a:blip r:embed="rId6"/>
                          <a:stretch>
                            <a:fillRect l="-31712" t="-351136" r="-19239" b="-177273"/>
                          </a:stretch>
                        </a:blipFill>
                      </a:tcPr>
                    </a:tc>
                    <a:tc>
                      <a:txBody>
                        <a:bodyPr/>
                        <a:lstStyle/>
                        <a:p>
                          <a:r>
                            <a:rPr lang="en-IN" sz="1600" dirty="0">
                              <a:latin typeface="Gill Sans MT" panose="020B0502020104020203" pitchFamily="34" charset="0"/>
                            </a:rPr>
                            <a:t>(3,071)</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446067" r="-19239" b="-75281"/>
                          </a:stretch>
                        </a:blipFill>
                      </a:tcPr>
                    </a:tc>
                    <a:tc>
                      <a:txBody>
                        <a:bodyPr/>
                        <a:lstStyle/>
                        <a:p>
                          <a:r>
                            <a:rPr lang="en-IN" sz="1600" dirty="0">
                              <a:latin typeface="Gill Sans MT" panose="020B0502020104020203" pitchFamily="34" charset="0"/>
                            </a:rPr>
                            <a:t>25,002</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722,500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739,600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17,100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246459526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Unvested; &lt; Ceiling; S14)</a:t>
            </a:r>
            <a:endParaRPr lang="en-IN" sz="2800" dirty="0">
              <a:latin typeface="Gill Sans MT" panose="020B0502020104020203" pitchFamily="34" charset="0"/>
            </a:endParaRPr>
          </a:p>
          <a:p>
            <a:pPr marL="0" indent="0">
              <a:buNone/>
            </a:pPr>
            <a:r>
              <a:rPr lang="en-IN" sz="2000" u="sng" dirty="0">
                <a:latin typeface="Gill Sans MT" panose="020B0502020104020203" pitchFamily="34" charset="0"/>
              </a:rPr>
              <a:t>When accrued benefit &gt; benefit ceiling</a:t>
            </a:r>
            <a:endParaRPr lang="en-IN" sz="2200" u="sng" dirty="0">
              <a:latin typeface="Gill Sans MT" panose="020B0502020104020203" pitchFamily="34" charset="0"/>
            </a:endParaRPr>
          </a:p>
          <a:p>
            <a:pPr marL="0" indent="0">
              <a:buNone/>
            </a:pPr>
            <a:r>
              <a:rPr lang="en-IN" sz="2200" i="1" dirty="0">
                <a:latin typeface="Gill Sans MT" panose="020B0502020104020203" pitchFamily="34" charset="0"/>
              </a:rPr>
              <a:t>NRA: </a:t>
            </a:r>
            <a:r>
              <a:rPr lang="en-IN" sz="2200" dirty="0">
                <a:latin typeface="Gill Sans MT" panose="020B0502020104020203" pitchFamily="34" charset="0"/>
              </a:rPr>
              <a:t>60 years</a:t>
            </a:r>
          </a:p>
          <a:p>
            <a:pPr marL="0" indent="0">
              <a:buNone/>
            </a:pPr>
            <a:r>
              <a:rPr lang="en-IN" sz="2200" i="1" dirty="0">
                <a:latin typeface="Gill Sans MT" panose="020B0502020104020203" pitchFamily="34" charset="0"/>
              </a:rPr>
              <a:t>Age of employee: </a:t>
            </a:r>
            <a:r>
              <a:rPr lang="en-IN" sz="2200" dirty="0">
                <a:latin typeface="Gill Sans MT" panose="020B0502020104020203" pitchFamily="34" charset="0"/>
              </a:rPr>
              <a:t>55 years</a:t>
            </a:r>
          </a:p>
          <a:p>
            <a:pPr marL="0" indent="0">
              <a:buNone/>
            </a:pPr>
            <a:r>
              <a:rPr lang="en-IN" sz="2200" i="1" dirty="0">
                <a:latin typeface="Gill Sans MT" panose="020B0502020104020203" pitchFamily="34" charset="0"/>
              </a:rPr>
              <a:t>Past service:</a:t>
            </a:r>
            <a:r>
              <a:rPr lang="en-IN" sz="2200" dirty="0">
                <a:latin typeface="Gill Sans MT" panose="020B0502020104020203" pitchFamily="34" charset="0"/>
              </a:rPr>
              <a:t> 1 years</a:t>
            </a:r>
          </a:p>
          <a:p>
            <a:pPr marL="0" indent="0">
              <a:buNone/>
            </a:pPr>
            <a:r>
              <a:rPr lang="en-IN" sz="2200" i="1" dirty="0">
                <a:latin typeface="Gill Sans MT" panose="020B0502020104020203" pitchFamily="34" charset="0"/>
              </a:rPr>
              <a:t>Accrued gratuity: </a:t>
            </a:r>
            <a:r>
              <a:rPr lang="en-IN" sz="2200" dirty="0">
                <a:latin typeface="Gill Sans MT" panose="020B0502020104020203" pitchFamily="34" charset="0"/>
              </a:rPr>
              <a:t>1,000,000</a:t>
            </a:r>
          </a:p>
          <a:p>
            <a:pPr marL="0" indent="0">
              <a:buNone/>
            </a:pPr>
            <a:r>
              <a:rPr lang="en-IN" sz="2200" i="1" dirty="0">
                <a:latin typeface="Gill Sans MT" panose="020B0502020104020203" pitchFamily="34" charset="0"/>
              </a:rPr>
              <a:t>Discount rate: </a:t>
            </a:r>
            <a:r>
              <a:rPr lang="en-IN" sz="2200" dirty="0">
                <a:latin typeface="Gill Sans MT" panose="020B0502020104020203" pitchFamily="34" charset="0"/>
              </a:rPr>
              <a:t>6% p.a.</a:t>
            </a:r>
          </a:p>
          <a:p>
            <a:pPr marL="0" indent="0">
              <a:buNone/>
            </a:pPr>
            <a:r>
              <a:rPr lang="en-IN" sz="2200" i="1" dirty="0">
                <a:latin typeface="Gill Sans MT" panose="020B0502020104020203" pitchFamily="34" charset="0"/>
              </a:rPr>
              <a:t>Salary growth rate: 6</a:t>
            </a:r>
            <a:r>
              <a:rPr lang="en-IN" sz="2200" dirty="0">
                <a:latin typeface="Gill Sans MT" panose="020B0502020104020203" pitchFamily="34" charset="0"/>
              </a:rPr>
              <a:t>% p.a.</a:t>
            </a:r>
          </a:p>
          <a:p>
            <a:pPr marL="0" indent="0">
              <a:buNone/>
            </a:pPr>
            <a:r>
              <a:rPr lang="en-IN" sz="2200" i="1" dirty="0">
                <a:latin typeface="Gill Sans MT" panose="020B0502020104020203" pitchFamily="34" charset="0"/>
              </a:rPr>
              <a:t>Attrition rate: </a:t>
            </a:r>
            <a:r>
              <a:rPr lang="en-IN" sz="2200" dirty="0">
                <a:latin typeface="Gill Sans MT" panose="020B0502020104020203" pitchFamily="34" charset="0"/>
              </a:rPr>
              <a:t>15% p.a.</a:t>
            </a:r>
          </a:p>
          <a:p>
            <a:pPr marL="0" indent="0">
              <a:buNone/>
            </a:pPr>
            <a:r>
              <a:rPr lang="en-IN" sz="2200" i="1" dirty="0">
                <a:latin typeface="Gill Sans MT" panose="020B0502020104020203" pitchFamily="34" charset="0"/>
              </a:rPr>
              <a:t>Mortality: </a:t>
            </a:r>
            <a:r>
              <a:rPr lang="en-IN" sz="2200" dirty="0">
                <a:latin typeface="Gill Sans MT" panose="020B0502020104020203" pitchFamily="34" charset="0"/>
              </a:rPr>
              <a:t>Ignored</a:t>
            </a:r>
          </a:p>
          <a:p>
            <a:pPr marL="0" indent="0">
              <a:buNone/>
            </a:pPr>
            <a:r>
              <a:rPr lang="en-IN" sz="2200" i="1" dirty="0">
                <a:latin typeface="Gill Sans MT" panose="020B0502020104020203" pitchFamily="34" charset="0"/>
              </a:rPr>
              <a:t>Ceiling on benefit: </a:t>
            </a:r>
            <a:r>
              <a:rPr lang="en-IN" sz="2200" dirty="0">
                <a:latin typeface="Gill Sans MT" panose="020B0502020104020203" pitchFamily="34" charset="0"/>
              </a:rPr>
              <a:t>2,000,000</a:t>
            </a:r>
          </a:p>
          <a:p>
            <a:pPr marL="0" indent="0">
              <a:buNone/>
            </a:pPr>
            <a:endParaRPr lang="en-IN" sz="1400" dirty="0">
              <a:latin typeface="Gill Sans MT" panose="020B0502020104020203" pitchFamily="34" charset="0"/>
            </a:endParaRPr>
          </a:p>
          <a:p>
            <a:pPr marL="0" indent="0">
              <a:buNone/>
            </a:pPr>
            <a:endParaRPr lang="en-IN" sz="2200" dirty="0">
              <a:latin typeface="Gill Sans MT" panose="020B0502020104020203" pitchFamily="34" charset="0"/>
            </a:endParaRPr>
          </a:p>
          <a:p>
            <a:pPr marL="0" indent="0">
              <a:buNone/>
            </a:pPr>
            <a:endParaRPr lang="en-IN" sz="1200"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1587073908"/>
                  </p:ext>
                </p:extLst>
              </p:nvPr>
            </p:nvGraphicFramePr>
            <p:xfrm>
              <a:off x="5308600" y="2260600"/>
              <a:ext cx="6492240" cy="2767584"/>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xmlns="" val="4079211053"/>
                        </a:ext>
                      </a:extLst>
                    </a:gridCol>
                    <a:gridCol w="5669280">
                      <a:extLst>
                        <a:ext uri="{9D8B030D-6E8A-4147-A177-3AD203B41FA5}">
                          <a16:colId xmlns:a16="http://schemas.microsoft.com/office/drawing/2014/main" xmlns=""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0.15</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IN" sz="1600" b="0" i="1" smtClean="0">
                                                  <a:latin typeface="Cambria Math" panose="02040503050406030204" pitchFamily="18" charset="0"/>
                                                  <a:ea typeface="Cambria Math" panose="02040503050406030204" pitchFamily="18" charset="0"/>
                                                </a:rPr>
                                                <m:t>.06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0.85</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522,006</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522,006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1587073908"/>
                  </p:ext>
                </p:extLst>
              </p:nvPr>
            </p:nvGraphicFramePr>
            <p:xfrm>
              <a:off x="5308600" y="2260600"/>
              <a:ext cx="6492240" cy="2767584"/>
            </p:xfrm>
            <a:graphic>
              <a:graphicData uri="http://schemas.openxmlformats.org/drawingml/2006/table">
                <a:tbl>
                  <a:tblPr firstRow="1" bandRow="1">
                    <a:tableStyleId>{85BE263C-DBD7-4A20-BB59-AAB30ACAA65A}</a:tableStyleId>
                  </a:tblPr>
                  <a:tblGrid>
                    <a:gridCol w="822960">
                      <a:extLst>
                        <a:ext uri="{9D8B030D-6E8A-4147-A177-3AD203B41FA5}">
                          <a16:colId xmlns:a16="http://schemas.microsoft.com/office/drawing/2014/main" val="4079211053"/>
                        </a:ext>
                      </a:extLst>
                    </a:gridCol>
                    <a:gridCol w="5669280">
                      <a:extLst>
                        <a:ext uri="{9D8B030D-6E8A-4147-A177-3AD203B41FA5}">
                          <a16:colId xmlns:a16="http://schemas.microsoft.com/office/drawing/2014/main" val="2627430878"/>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US" sz="1600" dirty="0">
                              <a:latin typeface="Gill Sans MT" panose="020B0502020104020203" pitchFamily="34" charset="0"/>
                            </a:rPr>
                            <a:t>EPV of Cashflow</a:t>
                          </a:r>
                          <a:endParaRPr lang="en-IN" sz="1600" dirty="0">
                            <a:latin typeface="Gill Sans MT" panose="020B0502020104020203" pitchFamily="34" charset="0"/>
                          </a:endParaRP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14501" t="-344944" r="-322" b="-76404"/>
                          </a:stretch>
                        </a:blipFill>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522,006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bl>
              </a:graphicData>
            </a:graphic>
          </p:graphicFrame>
        </mc:Fallback>
      </mc:AlternateContent>
    </p:spTree>
    <p:extLst>
      <p:ext uri="{BB962C8B-B14F-4D97-AF65-F5344CB8AC3E}">
        <p14:creationId xmlns:p14="http://schemas.microsoft.com/office/powerpoint/2010/main" val="100505192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Unvested; &lt; Ceiling; S14)</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Increasing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3956213403"/>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6</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4</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497,871</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(24,135)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522,006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497,871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(24,135)</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S13</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722,500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705,600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(16,900)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27138119"/>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3956213403"/>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383146" r="-19239" b="-144944"/>
                          </a:stretch>
                        </a:blipFill>
                      </a:tcPr>
                    </a:tc>
                    <a:tc>
                      <a:txBody>
                        <a:bodyPr/>
                        <a:lstStyle/>
                        <a:p>
                          <a:r>
                            <a:rPr lang="en-IN" sz="1600" dirty="0">
                              <a:latin typeface="Gill Sans MT" panose="020B0502020104020203" pitchFamily="34" charset="0"/>
                            </a:rPr>
                            <a:t>(24,135)</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522,006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497,871</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(24,135)</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S13</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722,500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705,600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(16,900)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7138119"/>
                      </a:ext>
                    </a:extLst>
                  </a:tr>
                </a:tbl>
              </a:graphicData>
            </a:graphic>
          </p:graphicFrame>
        </mc:Fallback>
      </mc:AlternateContent>
    </p:spTree>
    <p:extLst>
      <p:ext uri="{BB962C8B-B14F-4D97-AF65-F5344CB8AC3E}">
        <p14:creationId xmlns:p14="http://schemas.microsoft.com/office/powerpoint/2010/main" val="139341787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4000" b="1" kern="0" dirty="0">
                <a:solidFill>
                  <a:schemeClr val="tx1"/>
                </a:solidFill>
                <a:latin typeface="Gill Sans MT" panose="020B0502020104020203" pitchFamily="34" charset="0"/>
                <a:cs typeface="Calibri" panose="020F0502020204030204" pitchFamily="34" charset="0"/>
              </a:rPr>
              <a:t>Sensitivity for Gratuity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7" name="Content Placeholder 6">
            <a:extLst>
              <a:ext uri="{FF2B5EF4-FFF2-40B4-BE49-F238E27FC236}">
                <a16:creationId xmlns:a16="http://schemas.microsoft.com/office/drawing/2014/main" xmlns="" id="{1428F392-0068-55CB-0E7A-304C3C3345BF}"/>
              </a:ext>
            </a:extLst>
          </p:cNvPr>
          <p:cNvSpPr>
            <a:spLocks noGrp="1"/>
          </p:cNvSpPr>
          <p:nvPr>
            <p:ph idx="1"/>
          </p:nvPr>
        </p:nvSpPr>
        <p:spPr>
          <a:xfrm>
            <a:off x="1809247" y="1295400"/>
            <a:ext cx="9526006" cy="5108599"/>
          </a:xfrm>
        </p:spPr>
        <p:txBody>
          <a:bodyPr/>
          <a:lstStyle/>
          <a:p>
            <a:pPr marL="0" indent="0">
              <a:buNone/>
            </a:pPr>
            <a:r>
              <a:rPr lang="en-IN" sz="2800" dirty="0">
                <a:latin typeface="Gill Sans MT" panose="020B0502020104020203" pitchFamily="34" charset="0"/>
              </a:rPr>
              <a:t>Attrition Rate </a:t>
            </a:r>
            <a:r>
              <a:rPr lang="en-IN" sz="2000" i="1" dirty="0">
                <a:latin typeface="Gill Sans MT" panose="020B0502020104020203" pitchFamily="34" charset="0"/>
              </a:rPr>
              <a:t>(</a:t>
            </a:r>
            <a:r>
              <a:rPr lang="en-US" sz="2000" i="1" dirty="0">
                <a:latin typeface="Gill Sans MT" panose="020B0502020104020203" pitchFamily="34" charset="0"/>
              </a:rPr>
              <a:t>Discount rate = Salary growth rate; Unvested; &lt; Ceiling; S14)</a:t>
            </a:r>
            <a:endParaRPr lang="en-IN" sz="2800" dirty="0">
              <a:latin typeface="Gill Sans MT" panose="020B0502020104020203" pitchFamily="34" charset="0"/>
            </a:endParaRPr>
          </a:p>
          <a:p>
            <a:pPr marL="0" indent="0">
              <a:buNone/>
            </a:pPr>
            <a:r>
              <a:rPr lang="en-IN" sz="2200" u="sng" dirty="0">
                <a:latin typeface="Gill Sans MT" panose="020B0502020104020203" pitchFamily="34" charset="0"/>
              </a:rPr>
              <a:t>Reducing the attrition rate by 1%:</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xmlns="" id="{50F0C03C-AB8A-A145-490C-0A1FB397C882}"/>
                  </a:ext>
                </a:extLst>
              </p:cNvPr>
              <p:cNvGraphicFramePr>
                <a:graphicFrameLocks noGrp="1"/>
              </p:cNvGraphicFramePr>
              <p:nvPr>
                <p:extLst>
                  <p:ext uri="{D42A27DB-BD31-4B8C-83A1-F6EECF244321}">
                    <p14:modId xmlns:p14="http://schemas.microsoft.com/office/powerpoint/2010/main" val="1532412916"/>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xmlns="" val="4079211053"/>
                        </a:ext>
                      </a:extLst>
                    </a:gridCol>
                    <a:gridCol w="1097280">
                      <a:extLst>
                        <a:ext uri="{9D8B030D-6E8A-4147-A177-3AD203B41FA5}">
                          <a16:colId xmlns:a16="http://schemas.microsoft.com/office/drawing/2014/main" xmlns="" val="1373293556"/>
                        </a:ext>
                      </a:extLst>
                    </a:gridCol>
                    <a:gridCol w="5760720">
                      <a:extLst>
                        <a:ext uri="{9D8B030D-6E8A-4147-A177-3AD203B41FA5}">
                          <a16:colId xmlns:a16="http://schemas.microsoft.com/office/drawing/2014/main" xmlns="" val="2627430878"/>
                        </a:ext>
                      </a:extLst>
                    </a:gridCol>
                    <a:gridCol w="1097280">
                      <a:extLst>
                        <a:ext uri="{9D8B030D-6E8A-4147-A177-3AD203B41FA5}">
                          <a16:colId xmlns:a16="http://schemas.microsoft.com/office/drawing/2014/main" xmlns="" val="1133697945"/>
                        </a:ext>
                      </a:extLst>
                    </a:gridCol>
                  </a:tblGrid>
                  <a:tr h="37084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xmlns=""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xmlns="" val="1608133595"/>
                      </a:ext>
                    </a:extLst>
                  </a:tr>
                  <a:tr h="370840">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1,000,000 </a:t>
                          </a:r>
                          <a14:m>
                            <m:oMath xmlns:m="http://schemas.openxmlformats.org/officeDocument/2006/math">
                              <m:r>
                                <a:rPr lang="en-IN" sz="160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0.1</m:t>
                                      </m:r>
                                      <m:r>
                                        <a:rPr lang="en-IN" sz="1600" b="0" i="1" smtClean="0">
                                          <a:latin typeface="Cambria Math" panose="02040503050406030204" pitchFamily="18" charset="0"/>
                                          <a:ea typeface="Cambria Math" panose="02040503050406030204" pitchFamily="18" charset="0"/>
                                        </a:rPr>
                                        <m:t>4</m:t>
                                      </m:r>
                                    </m:e>
                                  </m:d>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4</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1.0</m:t>
                                              </m:r>
                                              <m:r>
                                                <a:rPr lang="en-IN"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1.06</m:t>
                                              </m:r>
                                            </m:den>
                                          </m:f>
                                        </m:e>
                                      </m:d>
                                    </m:e>
                                    <m:sup>
                                      <m:r>
                                        <a:rPr lang="en-US" sz="1600" b="0" i="1" smtClean="0">
                                          <a:latin typeface="Cambria Math" panose="02040503050406030204" pitchFamily="18" charset="0"/>
                                          <a:ea typeface="Cambria Math" panose="02040503050406030204" pitchFamily="18" charset="0"/>
                                        </a:rPr>
                                        <m:t>5</m:t>
                                      </m:r>
                                    </m:sup>
                                  </m:sSup>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0.8</m:t>
                                          </m:r>
                                          <m:r>
                                            <a:rPr lang="en-IN" sz="1600" b="0" i="1" smtClean="0">
                                              <a:latin typeface="Cambria Math" panose="02040503050406030204" pitchFamily="18" charset="0"/>
                                              <a:ea typeface="Cambria Math" panose="02040503050406030204" pitchFamily="18" charset="0"/>
                                            </a:rPr>
                                            <m:t>6</m:t>
                                          </m:r>
                                        </m:e>
                                      </m:d>
                                    </m:e>
                                    <m:sup>
                                      <m:r>
                                        <a:rPr lang="en-US" sz="1600" b="0" i="1" smtClean="0">
                                          <a:latin typeface="Cambria Math" panose="02040503050406030204" pitchFamily="18" charset="0"/>
                                          <a:ea typeface="Cambria Math" panose="02040503050406030204" pitchFamily="18" charset="0"/>
                                        </a:rPr>
                                        <m:t>5</m:t>
                                      </m:r>
                                    </m:sup>
                                  </m:sSup>
                                </m:e>
                              </m:d>
                            </m:oMath>
                          </a14:m>
                          <a:r>
                            <a:rPr lang="en-IN" sz="1600" dirty="0">
                              <a:latin typeface="Gill Sans MT" panose="020B0502020104020203" pitchFamily="34" charset="0"/>
                            </a:rPr>
                            <a:t> = 547,008</a:t>
                          </a: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25,002</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522,006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547,008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25,002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16759450"/>
                      </a:ext>
                    </a:extLst>
                  </a:tr>
                  <a:tr h="370840">
                    <a:tc>
                      <a:txBody>
                        <a:bodyPr/>
                        <a:lstStyle/>
                        <a:p>
                          <a:r>
                            <a:rPr lang="en-US" sz="1600" b="0" dirty="0">
                              <a:latin typeface="Gill Sans MT" panose="020B0502020104020203" pitchFamily="34" charset="0"/>
                            </a:rPr>
                            <a:t>S13</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722,500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739,600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17,100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40475067"/>
                      </a:ext>
                    </a:extLst>
                  </a:tr>
                </a:tbl>
              </a:graphicData>
            </a:graphic>
          </p:graphicFrame>
        </mc:Choice>
        <mc:Fallback xmlns="">
          <p:graphicFrame>
            <p:nvGraphicFramePr>
              <p:cNvPr id="4" name="Table 5">
                <a:extLst>
                  <a:ext uri="{FF2B5EF4-FFF2-40B4-BE49-F238E27FC236}">
                    <a16:creationId xmlns:a16="http://schemas.microsoft.com/office/drawing/2014/main" id="{50F0C03C-AB8A-A145-490C-0A1FB397C882}"/>
                  </a:ext>
                </a:extLst>
              </p:cNvPr>
              <p:cNvGraphicFramePr>
                <a:graphicFrameLocks noGrp="1"/>
              </p:cNvGraphicFramePr>
              <p:nvPr>
                <p:extLst>
                  <p:ext uri="{D42A27DB-BD31-4B8C-83A1-F6EECF244321}">
                    <p14:modId xmlns:p14="http://schemas.microsoft.com/office/powerpoint/2010/main" val="1532412916"/>
                  </p:ext>
                </p:extLst>
              </p:nvPr>
            </p:nvGraphicFramePr>
            <p:xfrm>
              <a:off x="1904999" y="2286000"/>
              <a:ext cx="8686800" cy="3346704"/>
            </p:xfrm>
            <a:graphic>
              <a:graphicData uri="http://schemas.openxmlformats.org/drawingml/2006/table">
                <a:tbl>
                  <a:tblPr firstRow="1" bandRow="1">
                    <a:tableStyleId>{85BE263C-DBD7-4A20-BB59-AAB30ACAA65A}</a:tableStyleId>
                  </a:tblPr>
                  <a:tblGrid>
                    <a:gridCol w="731520">
                      <a:extLst>
                        <a:ext uri="{9D8B030D-6E8A-4147-A177-3AD203B41FA5}">
                          <a16:colId xmlns:a16="http://schemas.microsoft.com/office/drawing/2014/main" val="4079211053"/>
                        </a:ext>
                      </a:extLst>
                    </a:gridCol>
                    <a:gridCol w="1097280">
                      <a:extLst>
                        <a:ext uri="{9D8B030D-6E8A-4147-A177-3AD203B41FA5}">
                          <a16:colId xmlns:a16="http://schemas.microsoft.com/office/drawing/2014/main" val="1373293556"/>
                        </a:ext>
                      </a:extLst>
                    </a:gridCol>
                    <a:gridCol w="5760720">
                      <a:extLst>
                        <a:ext uri="{9D8B030D-6E8A-4147-A177-3AD203B41FA5}">
                          <a16:colId xmlns:a16="http://schemas.microsoft.com/office/drawing/2014/main" val="2627430878"/>
                        </a:ext>
                      </a:extLst>
                    </a:gridCol>
                    <a:gridCol w="1097280">
                      <a:extLst>
                        <a:ext uri="{9D8B030D-6E8A-4147-A177-3AD203B41FA5}">
                          <a16:colId xmlns:a16="http://schemas.microsoft.com/office/drawing/2014/main" val="1133697945"/>
                        </a:ext>
                      </a:extLst>
                    </a:gridCol>
                  </a:tblGrid>
                  <a:tr h="579120">
                    <a:tc>
                      <a:txBody>
                        <a:bodyPr/>
                        <a:lstStyle/>
                        <a:p>
                          <a:pPr algn="ctr"/>
                          <a:r>
                            <a:rPr lang="en-US" sz="1600" dirty="0">
                              <a:latin typeface="Gill Sans MT" panose="020B0502020104020203" pitchFamily="34" charset="0"/>
                            </a:rPr>
                            <a:t>Time</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Base Scenario</a:t>
                          </a:r>
                        </a:p>
                      </a:txBody>
                      <a:tcPr anchor="ctr">
                        <a:solidFill>
                          <a:srgbClr val="0070C0"/>
                        </a:solidFill>
                      </a:tcPr>
                    </a:tc>
                    <a:tc>
                      <a:txBody>
                        <a:bodyPr/>
                        <a:lstStyle/>
                        <a:p>
                          <a:pPr algn="ctr"/>
                          <a:r>
                            <a:rPr lang="en-US" sz="1600" dirty="0">
                              <a:latin typeface="Gill Sans MT" panose="020B0502020104020203" pitchFamily="34" charset="0"/>
                            </a:rPr>
                            <a:t>Revised EPV of Cashflow</a:t>
                          </a:r>
                          <a:endParaRPr lang="en-IN" sz="1600" dirty="0">
                            <a:latin typeface="Gill Sans MT" panose="020B0502020104020203" pitchFamily="34" charset="0"/>
                          </a:endParaRPr>
                        </a:p>
                      </a:txBody>
                      <a:tcPr anchor="ctr">
                        <a:solidFill>
                          <a:srgbClr val="0070C0"/>
                        </a:solidFill>
                      </a:tcPr>
                    </a:tc>
                    <a:tc>
                      <a:txBody>
                        <a:bodyPr/>
                        <a:lstStyle/>
                        <a:p>
                          <a:pPr algn="ctr"/>
                          <a:r>
                            <a:rPr lang="en-IN" sz="1600" dirty="0">
                              <a:latin typeface="Gill Sans MT" panose="020B0502020104020203" pitchFamily="34" charset="0"/>
                            </a:rPr>
                            <a:t>Impact</a:t>
                          </a:r>
                        </a:p>
                      </a:txBody>
                      <a:tcPr anchor="ctr">
                        <a:solidFill>
                          <a:srgbClr val="0070C0"/>
                        </a:solidFill>
                      </a:tcPr>
                    </a:tc>
                    <a:extLst>
                      <a:ext uri="{0D108BD9-81ED-4DB2-BD59-A6C34878D82A}">
                        <a16:rowId xmlns:a16="http://schemas.microsoft.com/office/drawing/2014/main" val="658486546"/>
                      </a:ext>
                    </a:extLst>
                  </a:tr>
                  <a:tr h="370840">
                    <a:tc>
                      <a:txBody>
                        <a:bodyPr/>
                        <a:lstStyle/>
                        <a:p>
                          <a:r>
                            <a:rPr lang="en-US" sz="1600" dirty="0">
                              <a:latin typeface="Gill Sans MT" panose="020B0502020104020203" pitchFamily="34" charset="0"/>
                            </a:rPr>
                            <a:t>1</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459217027"/>
                      </a:ext>
                    </a:extLst>
                  </a:tr>
                  <a:tr h="370840">
                    <a:tc>
                      <a:txBody>
                        <a:bodyPr/>
                        <a:lstStyle/>
                        <a:p>
                          <a:r>
                            <a:rPr lang="en-US" sz="1600" dirty="0">
                              <a:latin typeface="Gill Sans MT" panose="020B0502020104020203" pitchFamily="34" charset="0"/>
                            </a:rPr>
                            <a:t>2</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793751815"/>
                      </a:ext>
                    </a:extLst>
                  </a:tr>
                  <a:tr h="370840">
                    <a:tc>
                      <a:txBody>
                        <a:bodyPr/>
                        <a:lstStyle/>
                        <a:p>
                          <a:r>
                            <a:rPr lang="en-US" sz="1600" dirty="0">
                              <a:latin typeface="Gill Sans MT" panose="020B0502020104020203" pitchFamily="34" charset="0"/>
                            </a:rPr>
                            <a:t>3</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684976044"/>
                      </a:ext>
                    </a:extLst>
                  </a:tr>
                  <a:tr h="370840">
                    <a:tc>
                      <a:txBody>
                        <a:bodyPr/>
                        <a:lstStyle/>
                        <a:p>
                          <a:r>
                            <a:rPr lang="en-US" sz="1600" dirty="0">
                              <a:latin typeface="Gill Sans MT" panose="020B0502020104020203" pitchFamily="34" charset="0"/>
                            </a:rPr>
                            <a:t>4</a:t>
                          </a:r>
                          <a:endParaRPr lang="en-IN" sz="1600" dirty="0">
                            <a:latin typeface="Gill Sans MT" panose="020B0502020104020203" pitchFamily="34" charset="0"/>
                          </a:endParaRP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tc>
                      <a:txBody>
                        <a:bodyPr/>
                        <a:lstStyle/>
                        <a:p>
                          <a:r>
                            <a:rPr lang="en-IN" sz="1600" dirty="0">
                              <a:latin typeface="Gill Sans MT" panose="020B0502020104020203" pitchFamily="34" charset="0"/>
                            </a:rPr>
                            <a:t>-</a:t>
                          </a:r>
                        </a:p>
                      </a:txBody>
                      <a:tcPr/>
                    </a:tc>
                    <a:extLst>
                      <a:ext uri="{0D108BD9-81ED-4DB2-BD59-A6C34878D82A}">
                        <a16:rowId xmlns:a16="http://schemas.microsoft.com/office/drawing/2014/main" val="1608133595"/>
                      </a:ext>
                    </a:extLst>
                  </a:tr>
                  <a:tr h="542544">
                    <a:tc>
                      <a:txBody>
                        <a:bodyPr/>
                        <a:lstStyle/>
                        <a:p>
                          <a:r>
                            <a:rPr lang="en-US" sz="1600" dirty="0">
                              <a:latin typeface="Gill Sans MT" panose="020B0502020104020203" pitchFamily="34" charset="0"/>
                            </a:rPr>
                            <a:t>5</a:t>
                          </a:r>
                          <a:endParaRPr lang="en-IN" sz="1600" dirty="0">
                            <a:latin typeface="Gill Sans MT" panose="020B0502020104020203" pitchFamily="34" charset="0"/>
                          </a:endParaRPr>
                        </a:p>
                      </a:txBody>
                      <a:tcPr>
                        <a:lnB w="28575" cap="flat" cmpd="sng" algn="ctr">
                          <a:solidFill>
                            <a:schemeClr val="tx1"/>
                          </a:solidFill>
                          <a:prstDash val="solid"/>
                          <a:round/>
                          <a:headEnd type="none" w="med" len="med"/>
                          <a:tailEnd type="none" w="med" len="med"/>
                        </a:lnB>
                      </a:tcPr>
                    </a:tc>
                    <a:tc>
                      <a:txBody>
                        <a:bodyPr/>
                        <a:lstStyle/>
                        <a:p>
                          <a:r>
                            <a:rPr lang="en-IN" sz="1600" dirty="0">
                              <a:latin typeface="Gill Sans MT" panose="020B0502020104020203" pitchFamily="34" charset="0"/>
                            </a:rPr>
                            <a:t>522,006</a:t>
                          </a:r>
                        </a:p>
                      </a:txBody>
                      <a:tcPr>
                        <a:lnB w="28575" cap="flat" cmpd="sng" algn="ctr">
                          <a:solidFill>
                            <a:schemeClr val="tx1"/>
                          </a:solidFill>
                          <a:prstDash val="solid"/>
                          <a:round/>
                          <a:headEnd type="none" w="med" len="med"/>
                          <a:tailEnd type="none" w="med" len="med"/>
                        </a:lnB>
                      </a:tcPr>
                    </a:tc>
                    <a:tc>
                      <a:txBody>
                        <a:bodyPr/>
                        <a:lstStyle/>
                        <a:p>
                          <a:endParaRPr lang="en-US"/>
                        </a:p>
                      </a:txBody>
                      <a:tcPr>
                        <a:lnB w="28575" cap="flat" cmpd="sng" algn="ctr">
                          <a:solidFill>
                            <a:schemeClr val="tx1"/>
                          </a:solidFill>
                          <a:prstDash val="solid"/>
                          <a:round/>
                          <a:headEnd type="none" w="med" len="med"/>
                          <a:tailEnd type="none" w="med" len="med"/>
                        </a:lnB>
                        <a:blipFill>
                          <a:blip r:embed="rId6"/>
                          <a:stretch>
                            <a:fillRect l="-31712" t="-383146" r="-19239" b="-144944"/>
                          </a:stretch>
                        </a:blipFill>
                      </a:tcPr>
                    </a:tc>
                    <a:tc>
                      <a:txBody>
                        <a:bodyPr/>
                        <a:lstStyle/>
                        <a:p>
                          <a:r>
                            <a:rPr lang="en-IN" sz="1600" dirty="0">
                              <a:latin typeface="Gill Sans MT" panose="020B0502020104020203" pitchFamily="34" charset="0"/>
                            </a:rPr>
                            <a:t>25,002</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48484"/>
                      </a:ext>
                    </a:extLst>
                  </a:tr>
                  <a:tr h="370840">
                    <a:tc>
                      <a:txBody>
                        <a:bodyPr/>
                        <a:lstStyle/>
                        <a:p>
                          <a:r>
                            <a:rPr lang="en-US" sz="1600" b="1" dirty="0">
                              <a:latin typeface="Gill Sans MT" panose="020B0502020104020203" pitchFamily="34" charset="0"/>
                            </a:rPr>
                            <a:t>Total</a:t>
                          </a:r>
                          <a:endParaRPr lang="en-IN" sz="1600" b="1"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1" dirty="0">
                              <a:latin typeface="Gill Sans MT" panose="020B0502020104020203" pitchFamily="34" charset="0"/>
                            </a:rPr>
                            <a:t>522,006</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547,008</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1" dirty="0">
                              <a:latin typeface="Gill Sans MT" panose="020B0502020104020203" pitchFamily="34" charset="0"/>
                            </a:rPr>
                            <a:t>25,002</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759450"/>
                      </a:ext>
                    </a:extLst>
                  </a:tr>
                  <a:tr h="370840">
                    <a:tc>
                      <a:txBody>
                        <a:bodyPr/>
                        <a:lstStyle/>
                        <a:p>
                          <a:r>
                            <a:rPr lang="en-US" sz="1600" b="0" dirty="0">
                              <a:latin typeface="Gill Sans MT" panose="020B0502020104020203" pitchFamily="34" charset="0"/>
                            </a:rPr>
                            <a:t>S13</a:t>
                          </a:r>
                          <a:endParaRPr lang="en-IN" sz="1600" b="0" dirty="0">
                            <a:latin typeface="Gill Sans MT" panose="020B0502020104020203" pitchFamily="34" charset="0"/>
                          </a:endParaRP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dirty="0">
                              <a:latin typeface="Gill Sans MT" panose="020B0502020104020203" pitchFamily="34" charset="0"/>
                            </a:rPr>
                            <a:t>722,500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739,600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600" b="0" dirty="0">
                              <a:latin typeface="Gill Sans MT" panose="020B0502020104020203" pitchFamily="34" charset="0"/>
                            </a:rPr>
                            <a:t>17,100</a:t>
                          </a:r>
                        </a:p>
                      </a:txBody>
                      <a:tcP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0475067"/>
                      </a:ext>
                    </a:extLst>
                  </a:tr>
                </a:tbl>
              </a:graphicData>
            </a:graphic>
          </p:graphicFrame>
        </mc:Fallback>
      </mc:AlternateContent>
    </p:spTree>
    <p:extLst>
      <p:ext uri="{BB962C8B-B14F-4D97-AF65-F5344CB8AC3E}">
        <p14:creationId xmlns:p14="http://schemas.microsoft.com/office/powerpoint/2010/main" val="22006527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Pension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Content Placeholder 5">
            <a:extLst>
              <a:ext uri="{FF2B5EF4-FFF2-40B4-BE49-F238E27FC236}">
                <a16:creationId xmlns:a16="http://schemas.microsoft.com/office/drawing/2014/main" xmlns="" id="{E2C27C65-9F40-A0FF-981E-7A2DA6DAF00A}"/>
              </a:ext>
            </a:extLst>
          </p:cNvPr>
          <p:cNvSpPr>
            <a:spLocks noGrp="1"/>
          </p:cNvSpPr>
          <p:nvPr>
            <p:ph idx="1"/>
          </p:nvPr>
        </p:nvSpPr>
        <p:spPr>
          <a:xfrm>
            <a:off x="1790700" y="829629"/>
            <a:ext cx="10043160" cy="5084762"/>
          </a:xfrm>
        </p:spPr>
        <p:txBody>
          <a:bodyPr/>
          <a:lstStyle/>
          <a:p>
            <a:pPr marL="0" indent="0">
              <a:buNone/>
            </a:pPr>
            <a:r>
              <a:rPr lang="en-IN" sz="2800" dirty="0">
                <a:latin typeface="Gill Sans MT" panose="020B0502020104020203" pitchFamily="34" charset="0"/>
              </a:rPr>
              <a:t>Financial assumptions</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sz="2400" dirty="0">
              <a:latin typeface="Gill Sans MT" panose="020B0502020104020203" pitchFamily="34" charset="0"/>
            </a:endParaRPr>
          </a:p>
          <a:p>
            <a:pPr marL="0" indent="0">
              <a:buNone/>
            </a:pPr>
            <a:endParaRPr lang="en-US" sz="1800" dirty="0">
              <a:latin typeface="Gill Sans MT" panose="020B0502020104020203" pitchFamily="34" charset="0"/>
            </a:endParaRPr>
          </a:p>
          <a:p>
            <a:pPr marL="0" indent="0">
              <a:buNone/>
            </a:pPr>
            <a:r>
              <a:rPr lang="en-US" sz="1800" dirty="0">
                <a:latin typeface="Gill Sans MT" panose="020B0502020104020203" pitchFamily="34" charset="0"/>
              </a:rPr>
              <a:t>Annuity Rates over the past 10 years -  these rates represent the lumpsum amount to be paid to LIC to purchase 1 Rs. monthly pension at 60 years of age</a:t>
            </a:r>
          </a:p>
          <a:p>
            <a:pPr marL="0" indent="0">
              <a:buNone/>
            </a:pPr>
            <a:endParaRPr lang="en-IN" dirty="0">
              <a:latin typeface="Gill Sans MT" panose="020B0502020104020203" pitchFamily="34" charset="0"/>
            </a:endParaRPr>
          </a:p>
        </p:txBody>
      </p:sp>
      <p:graphicFrame>
        <p:nvGraphicFramePr>
          <p:cNvPr id="9" name="Table 5">
            <a:extLst>
              <a:ext uri="{FF2B5EF4-FFF2-40B4-BE49-F238E27FC236}">
                <a16:creationId xmlns:a16="http://schemas.microsoft.com/office/drawing/2014/main" xmlns="" id="{E4778F6B-20B3-6A38-9EBA-0AF00A6E5402}"/>
              </a:ext>
            </a:extLst>
          </p:cNvPr>
          <p:cNvGraphicFramePr>
            <a:graphicFrameLocks noGrp="1"/>
          </p:cNvGraphicFramePr>
          <p:nvPr/>
        </p:nvGraphicFramePr>
        <p:xfrm>
          <a:off x="1878932" y="1260769"/>
          <a:ext cx="9966960" cy="3803944"/>
        </p:xfrm>
        <a:graphic>
          <a:graphicData uri="http://schemas.openxmlformats.org/drawingml/2006/table">
            <a:tbl>
              <a:tblPr firstRow="1" bandRow="1">
                <a:tableStyleId>{85BE263C-DBD7-4A20-BB59-AAB30ACAA65A}</a:tableStyleId>
              </a:tblPr>
              <a:tblGrid>
                <a:gridCol w="1554480">
                  <a:extLst>
                    <a:ext uri="{9D8B030D-6E8A-4147-A177-3AD203B41FA5}">
                      <a16:colId xmlns:a16="http://schemas.microsoft.com/office/drawing/2014/main" xmlns="" val="4079211053"/>
                    </a:ext>
                  </a:extLst>
                </a:gridCol>
                <a:gridCol w="1748188">
                  <a:extLst>
                    <a:ext uri="{9D8B030D-6E8A-4147-A177-3AD203B41FA5}">
                      <a16:colId xmlns:a16="http://schemas.microsoft.com/office/drawing/2014/main" xmlns="" val="1373293556"/>
                    </a:ext>
                  </a:extLst>
                </a:gridCol>
                <a:gridCol w="3352800">
                  <a:extLst>
                    <a:ext uri="{9D8B030D-6E8A-4147-A177-3AD203B41FA5}">
                      <a16:colId xmlns:a16="http://schemas.microsoft.com/office/drawing/2014/main" xmlns="" val="2627430878"/>
                    </a:ext>
                  </a:extLst>
                </a:gridCol>
                <a:gridCol w="3311492">
                  <a:extLst>
                    <a:ext uri="{9D8B030D-6E8A-4147-A177-3AD203B41FA5}">
                      <a16:colId xmlns:a16="http://schemas.microsoft.com/office/drawing/2014/main" xmlns="" val="1133697945"/>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600" b="1" i="0" u="none" strike="noStrike" cap="none" normalizeH="0" baseline="0" dirty="0">
                          <a:ln>
                            <a:noFill/>
                          </a:ln>
                          <a:solidFill>
                            <a:schemeClr val="bg1"/>
                          </a:solidFill>
                          <a:effectLst/>
                          <a:latin typeface="Gill Sans MT" panose="020B0502020104020203" pitchFamily="34" charset="0"/>
                          <a:ea typeface="MS PGothic" pitchFamily="34" charset="-128"/>
                        </a:rPr>
                        <a:t>Assumptions</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600" b="1" i="0" u="none" strike="noStrike" cap="none" normalizeH="0" baseline="0" dirty="0">
                          <a:ln>
                            <a:noFill/>
                          </a:ln>
                          <a:solidFill>
                            <a:schemeClr val="bg1"/>
                          </a:solidFill>
                          <a:effectLst/>
                          <a:latin typeface="Gill Sans MT" panose="020B0502020104020203" pitchFamily="34" charset="0"/>
                          <a:ea typeface="MS PGothic" pitchFamily="34" charset="-128"/>
                        </a:rPr>
                        <a:t>Typical Range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600" b="1" i="0" u="none" strike="noStrike" cap="none" normalizeH="0" baseline="0" dirty="0">
                          <a:ln>
                            <a:noFill/>
                          </a:ln>
                          <a:solidFill>
                            <a:schemeClr val="bg1"/>
                          </a:solidFill>
                          <a:effectLst/>
                          <a:latin typeface="Gill Sans MT" panose="020B0502020104020203" pitchFamily="34" charset="0"/>
                          <a:ea typeface="MS PGothic" pitchFamily="34" charset="-128"/>
                        </a:rPr>
                        <a:t>Pension paid from the Company</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600" b="1" i="0" u="none" strike="noStrike" cap="none" normalizeH="0" baseline="0" dirty="0">
                          <a:ln>
                            <a:noFill/>
                          </a:ln>
                          <a:solidFill>
                            <a:schemeClr val="bg1"/>
                          </a:solidFill>
                          <a:effectLst/>
                          <a:latin typeface="Gill Sans MT" panose="020B0502020104020203" pitchFamily="34" charset="0"/>
                          <a:ea typeface="MS PGothic" pitchFamily="34" charset="-128"/>
                        </a:rPr>
                        <a:t>Pension purchased from the Insurer</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658486546"/>
                  </a:ext>
                </a:extLst>
              </a:tr>
              <a:tr h="370840">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Discount Rate (DR)</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Arial" panose="020B0604020202020204" pitchFamily="34" charset="0"/>
                        <a:buNone/>
                        <a:tabLst/>
                      </a:pP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5.5% to 7.5%</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Increase in Discount rate assumption will decrease the liabilities –</a:t>
                      </a:r>
                    </a:p>
                    <a:p>
                      <a:pPr marL="171450" marR="0" lvl="0" indent="-171450" algn="l" defTabSz="914400" rtl="0" eaLnBrk="1" fontAlgn="base" latinLnBrk="0" hangingPunct="1">
                        <a:lnSpc>
                          <a:spcPct val="100000"/>
                        </a:lnSpc>
                        <a:spcBef>
                          <a:spcPct val="20000"/>
                        </a:spcBef>
                        <a:spcAft>
                          <a:spcPct val="0"/>
                        </a:spcAft>
                        <a:buClr>
                          <a:srgbClr val="4F8E97"/>
                        </a:buClr>
                        <a:buSzPct val="90000"/>
                        <a:buFont typeface="Arial" panose="020B0604020202020204" pitchFamily="34" charset="0"/>
                        <a:buChar char="•"/>
                        <a:tabLst/>
                      </a:pP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Higher impact </a:t>
                      </a:r>
                      <a:r>
                        <a:rPr kumimoji="0" lang="en-US" sz="1400" b="0" i="0" u="none" strike="noStrike" cap="none" normalizeH="0" baseline="0" dirty="0" err="1">
                          <a:ln>
                            <a:noFill/>
                          </a:ln>
                          <a:solidFill>
                            <a:schemeClr val="tx1"/>
                          </a:solidFill>
                          <a:effectLst/>
                          <a:latin typeface="Gill Sans MT" panose="020B0502020104020203" pitchFamily="34" charset="0"/>
                          <a:ea typeface="MS PGothic" pitchFamily="34" charset="-128"/>
                        </a:rPr>
                        <a:t>w.r.t.</a:t>
                      </a: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 Actives and Deferred</a:t>
                      </a:r>
                    </a:p>
                    <a:p>
                      <a:pPr marL="171450" marR="0" lvl="0" indent="-171450" algn="l" defTabSz="914400" rtl="0" eaLnBrk="1" fontAlgn="base" latinLnBrk="0" hangingPunct="1">
                        <a:lnSpc>
                          <a:spcPct val="100000"/>
                        </a:lnSpc>
                        <a:spcBef>
                          <a:spcPct val="20000"/>
                        </a:spcBef>
                        <a:spcAft>
                          <a:spcPct val="0"/>
                        </a:spcAft>
                        <a:buClr>
                          <a:srgbClr val="4F8E97"/>
                        </a:buClr>
                        <a:buSzPct val="90000"/>
                        <a:buFont typeface="Arial" panose="020B0604020202020204" pitchFamily="34" charset="0"/>
                        <a:buChar char="•"/>
                        <a:tabLst/>
                      </a:pP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Impact on Retired liabilities as well</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base" latinLnBrk="0" hangingPunct="1">
                        <a:lnSpc>
                          <a:spcPct val="100000"/>
                        </a:lnSpc>
                        <a:spcBef>
                          <a:spcPct val="20000"/>
                        </a:spcBef>
                        <a:spcAft>
                          <a:spcPct val="0"/>
                        </a:spcAft>
                        <a:buClr>
                          <a:srgbClr val="4F8E97"/>
                        </a:buClr>
                        <a:buSzPct val="90000"/>
                        <a:buFont typeface="Arial" panose="020B0604020202020204" pitchFamily="34" charset="0"/>
                        <a:buChar char="•"/>
                        <a:tabLst/>
                      </a:pP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Impact would be lower </a:t>
                      </a:r>
                    </a:p>
                    <a:p>
                      <a:pPr marL="171450" marR="0" lvl="0" indent="-171450" algn="l" defTabSz="914400" rtl="0" eaLnBrk="1" fontAlgn="base" latinLnBrk="0" hangingPunct="1">
                        <a:lnSpc>
                          <a:spcPct val="100000"/>
                        </a:lnSpc>
                        <a:spcBef>
                          <a:spcPct val="20000"/>
                        </a:spcBef>
                        <a:spcAft>
                          <a:spcPct val="0"/>
                        </a:spcAft>
                        <a:buClr>
                          <a:srgbClr val="4F8E97"/>
                        </a:buClr>
                        <a:buSzPct val="90000"/>
                        <a:buFont typeface="Arial" panose="020B0604020202020204" pitchFamily="34" charset="0"/>
                        <a:buChar char="•"/>
                        <a:tabLst/>
                      </a:pP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No impact on retired liabilities immediately but insurers will reset annuity rates</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59217027"/>
                  </a:ext>
                </a:extLst>
              </a:tr>
              <a:tr h="370840">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Salary Escalation Rate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6% to 10%</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Lower % than Discount rate as the salary linkage ends on retirement</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cap="none" normalizeH="0" baseline="0" dirty="0">
                          <a:ln>
                            <a:noFill/>
                          </a:ln>
                          <a:solidFill>
                            <a:schemeClr val="tx1"/>
                          </a:solidFill>
                          <a:effectLst/>
                          <a:latin typeface="Gill Sans MT" panose="020B0502020104020203" pitchFamily="34" charset="0"/>
                          <a:ea typeface="MS PGothic" pitchFamily="34" charset="-128"/>
                        </a:rPr>
                        <a:t>Impact % would be similar to the discount rate sensitivity unless there is a cap on the benefit</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93751815"/>
                  </a:ext>
                </a:extLst>
              </a:tr>
              <a:tr h="370840">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Pension inflation</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4% to 8%</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Lower % than Discount rate as linkage begins post retirement</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Relevant annuity product needs to be available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22575268"/>
                  </a:ext>
                </a:extLst>
              </a:tr>
              <a:tr h="370840">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Annuity Rate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LIC buy-out rates applicable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No direct impact as annuity rates here are a function of other assumptions – 1% decrease in DR would increase single life annuity at 60 years by ~9%</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Annuity rates have been volatile in the past and hence becomes a critical assumption to stress test</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84976044"/>
                  </a:ext>
                </a:extLst>
              </a:tr>
            </a:tbl>
          </a:graphicData>
        </a:graphic>
      </p:graphicFrame>
      <p:graphicFrame>
        <p:nvGraphicFramePr>
          <p:cNvPr id="8" name="Table 7">
            <a:extLst>
              <a:ext uri="{FF2B5EF4-FFF2-40B4-BE49-F238E27FC236}">
                <a16:creationId xmlns:a16="http://schemas.microsoft.com/office/drawing/2014/main" xmlns="" id="{201630B2-092B-857A-1DF0-A0A618041D4A}"/>
              </a:ext>
            </a:extLst>
          </p:cNvPr>
          <p:cNvGraphicFramePr>
            <a:graphicFrameLocks noGrp="1"/>
          </p:cNvGraphicFramePr>
          <p:nvPr/>
        </p:nvGraphicFramePr>
        <p:xfrm>
          <a:off x="1822784" y="5655800"/>
          <a:ext cx="8686800" cy="960120"/>
        </p:xfrm>
        <a:graphic>
          <a:graphicData uri="http://schemas.openxmlformats.org/drawingml/2006/table">
            <a:tbl>
              <a:tblPr firstRow="1" bandRow="1">
                <a:tableStyleId>{85BE263C-DBD7-4A20-BB59-AAB30ACAA65A}</a:tableStyleId>
              </a:tblPr>
              <a:tblGrid>
                <a:gridCol w="3200400">
                  <a:extLst>
                    <a:ext uri="{9D8B030D-6E8A-4147-A177-3AD203B41FA5}">
                      <a16:colId xmlns:a16="http://schemas.microsoft.com/office/drawing/2014/main" xmlns="" val="3529755743"/>
                    </a:ext>
                  </a:extLst>
                </a:gridCol>
                <a:gridCol w="914400">
                  <a:extLst>
                    <a:ext uri="{9D8B030D-6E8A-4147-A177-3AD203B41FA5}">
                      <a16:colId xmlns:a16="http://schemas.microsoft.com/office/drawing/2014/main" xmlns="" val="1784831371"/>
                    </a:ext>
                  </a:extLst>
                </a:gridCol>
                <a:gridCol w="914400">
                  <a:extLst>
                    <a:ext uri="{9D8B030D-6E8A-4147-A177-3AD203B41FA5}">
                      <a16:colId xmlns:a16="http://schemas.microsoft.com/office/drawing/2014/main" xmlns="" val="1712586174"/>
                    </a:ext>
                  </a:extLst>
                </a:gridCol>
                <a:gridCol w="914400">
                  <a:extLst>
                    <a:ext uri="{9D8B030D-6E8A-4147-A177-3AD203B41FA5}">
                      <a16:colId xmlns:a16="http://schemas.microsoft.com/office/drawing/2014/main" xmlns="" val="3367891040"/>
                    </a:ext>
                  </a:extLst>
                </a:gridCol>
                <a:gridCol w="914400">
                  <a:extLst>
                    <a:ext uri="{9D8B030D-6E8A-4147-A177-3AD203B41FA5}">
                      <a16:colId xmlns:a16="http://schemas.microsoft.com/office/drawing/2014/main" xmlns="" val="4277462400"/>
                    </a:ext>
                  </a:extLst>
                </a:gridCol>
                <a:gridCol w="914400">
                  <a:extLst>
                    <a:ext uri="{9D8B030D-6E8A-4147-A177-3AD203B41FA5}">
                      <a16:colId xmlns:a16="http://schemas.microsoft.com/office/drawing/2014/main" xmlns="" val="3712531335"/>
                    </a:ext>
                  </a:extLst>
                </a:gridCol>
                <a:gridCol w="914400">
                  <a:extLst>
                    <a:ext uri="{9D8B030D-6E8A-4147-A177-3AD203B41FA5}">
                      <a16:colId xmlns:a16="http://schemas.microsoft.com/office/drawing/2014/main" xmlns="" val="1935804627"/>
                    </a:ext>
                  </a:extLst>
                </a:gridCol>
              </a:tblGrid>
              <a:tr h="320040">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1" i="0" u="none" strike="noStrike" kern="1200" cap="none" normalizeH="0" baseline="0" dirty="0">
                          <a:ln>
                            <a:noFill/>
                          </a:ln>
                          <a:solidFill>
                            <a:schemeClr val="bg1"/>
                          </a:solidFill>
                          <a:effectLst/>
                          <a:latin typeface="Gill Sans MT" panose="020B0502020104020203" pitchFamily="34" charset="0"/>
                          <a:ea typeface="MS PGothic" pitchFamily="34" charset="-128"/>
                          <a:cs typeface="+mn-cs"/>
                        </a:rPr>
                        <a:t>LIC annuity rate p.a. at age 60 years </a:t>
                      </a:r>
                      <a:endParaRPr kumimoji="0" lang="en-IN" sz="1400" b="1" i="0" u="none" strike="noStrike" kern="1200" cap="none" normalizeH="0" baseline="0" dirty="0">
                        <a:ln>
                          <a:noFill/>
                        </a:ln>
                        <a:solidFill>
                          <a:schemeClr val="bg1"/>
                        </a:solidFill>
                        <a:effectLst/>
                        <a:latin typeface="Gill Sans MT" panose="020B0502020104020203" pitchFamily="34" charset="0"/>
                        <a:ea typeface="MS PGothic" pitchFamily="34" charset="-128"/>
                        <a:cs typeface="+mn-cs"/>
                      </a:endParaRPr>
                    </a:p>
                  </a:txBody>
                  <a:tcPr marL="6350" marR="6350" marT="6350" marB="0" anchor="c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1" i="0" u="none" strike="noStrike" kern="1200" cap="none" normalizeH="0" baseline="0" dirty="0">
                          <a:ln>
                            <a:noFill/>
                          </a:ln>
                          <a:solidFill>
                            <a:schemeClr val="bg1"/>
                          </a:solidFill>
                          <a:effectLst/>
                          <a:latin typeface="Gill Sans MT" panose="020B0502020104020203" pitchFamily="34" charset="0"/>
                          <a:ea typeface="MS PGothic" pitchFamily="34" charset="-128"/>
                          <a:cs typeface="+mn-cs"/>
                        </a:rPr>
                        <a:t>2012</a:t>
                      </a:r>
                    </a:p>
                  </a:txBody>
                  <a:tcPr marL="6350" marR="6350" marT="6350" marB="0" anchor="c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1" i="0" u="none" strike="noStrike" kern="1200" cap="none" normalizeH="0" baseline="0" dirty="0">
                          <a:ln>
                            <a:noFill/>
                          </a:ln>
                          <a:solidFill>
                            <a:schemeClr val="bg1"/>
                          </a:solidFill>
                          <a:effectLst/>
                          <a:latin typeface="Gill Sans MT" panose="020B0502020104020203" pitchFamily="34" charset="0"/>
                          <a:ea typeface="MS PGothic" pitchFamily="34" charset="-128"/>
                          <a:cs typeface="+mn-cs"/>
                        </a:rPr>
                        <a:t>2016</a:t>
                      </a:r>
                    </a:p>
                  </a:txBody>
                  <a:tcPr marL="6350" marR="6350" marT="6350" marB="0" anchor="c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1" i="0" u="none" strike="noStrike" kern="1200" cap="none" normalizeH="0" baseline="0" dirty="0">
                          <a:ln>
                            <a:noFill/>
                          </a:ln>
                          <a:solidFill>
                            <a:schemeClr val="bg1"/>
                          </a:solidFill>
                          <a:effectLst/>
                          <a:latin typeface="Gill Sans MT" panose="020B0502020104020203" pitchFamily="34" charset="0"/>
                          <a:ea typeface="MS PGothic" pitchFamily="34" charset="-128"/>
                          <a:cs typeface="+mn-cs"/>
                        </a:rPr>
                        <a:t>2018</a:t>
                      </a:r>
                    </a:p>
                  </a:txBody>
                  <a:tcPr marL="6350" marR="6350" marT="6350" marB="0" anchor="c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1" i="0" u="none" strike="noStrike" kern="1200" cap="none" normalizeH="0" baseline="0" noProof="0" dirty="0">
                          <a:ln>
                            <a:noFill/>
                          </a:ln>
                          <a:solidFill>
                            <a:schemeClr val="bg1"/>
                          </a:solidFill>
                          <a:effectLst/>
                          <a:latin typeface="Gill Sans MT" panose="020B0502020104020203" pitchFamily="34" charset="0"/>
                          <a:ea typeface="MS PGothic" pitchFamily="34" charset="-128"/>
                          <a:cs typeface="+mn-cs"/>
                        </a:rPr>
                        <a:t>2019 </a:t>
                      </a:r>
                      <a:endParaRPr kumimoji="0" lang="en-US" sz="1400" b="1" i="0" u="none" strike="noStrike" kern="1200" cap="none" normalizeH="0" baseline="0" dirty="0">
                        <a:ln>
                          <a:noFill/>
                        </a:ln>
                        <a:solidFill>
                          <a:schemeClr val="bg1"/>
                        </a:solidFill>
                        <a:effectLst/>
                        <a:latin typeface="Gill Sans MT" panose="020B0502020104020203" pitchFamily="34" charset="0"/>
                        <a:ea typeface="MS PGothic" pitchFamily="34" charset="-128"/>
                        <a:cs typeface="+mn-cs"/>
                      </a:endParaRPr>
                    </a:p>
                  </a:txBody>
                  <a:tcPr marL="6350" marR="6350" marT="6350" marB="0" anchor="c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1" i="0" u="none" strike="noStrike" kern="1200" cap="none" normalizeH="0" baseline="0" noProof="0" dirty="0">
                          <a:ln>
                            <a:noFill/>
                          </a:ln>
                          <a:solidFill>
                            <a:schemeClr val="bg1"/>
                          </a:solidFill>
                          <a:effectLst/>
                          <a:latin typeface="Gill Sans MT" panose="020B0502020104020203" pitchFamily="34" charset="0"/>
                          <a:ea typeface="MS PGothic" pitchFamily="34" charset="-128"/>
                          <a:cs typeface="+mn-cs"/>
                        </a:rPr>
                        <a:t>2020</a:t>
                      </a:r>
                      <a:endParaRPr kumimoji="0" lang="en-US" sz="1400" b="1" i="0" u="none" strike="noStrike" kern="1200" cap="none" normalizeH="0" baseline="0" dirty="0">
                        <a:ln>
                          <a:noFill/>
                        </a:ln>
                        <a:solidFill>
                          <a:schemeClr val="bg1"/>
                        </a:solidFill>
                        <a:effectLst/>
                        <a:latin typeface="Gill Sans MT" panose="020B0502020104020203" pitchFamily="34" charset="0"/>
                        <a:ea typeface="MS PGothic" pitchFamily="34" charset="-128"/>
                        <a:cs typeface="+mn-cs"/>
                      </a:endParaRPr>
                    </a:p>
                  </a:txBody>
                  <a:tcPr marL="6350" marR="6350" marT="6350" marB="0" anchor="c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1" i="0" u="none" strike="noStrike" kern="1200" cap="none" normalizeH="0" baseline="0" noProof="0" dirty="0">
                          <a:ln>
                            <a:noFill/>
                          </a:ln>
                          <a:solidFill>
                            <a:schemeClr val="bg1"/>
                          </a:solidFill>
                          <a:effectLst/>
                          <a:latin typeface="Gill Sans MT" panose="020B0502020104020203" pitchFamily="34" charset="0"/>
                          <a:ea typeface="MS PGothic" pitchFamily="34" charset="-128"/>
                          <a:cs typeface="+mn-cs"/>
                        </a:rPr>
                        <a:t>2022</a:t>
                      </a:r>
                      <a:endParaRPr kumimoji="0" lang="en-US" sz="1400" b="1" i="0" u="none" strike="noStrike" kern="1200" cap="none" normalizeH="0" baseline="0" dirty="0">
                        <a:ln>
                          <a:noFill/>
                        </a:ln>
                        <a:solidFill>
                          <a:schemeClr val="bg1"/>
                        </a:solidFill>
                        <a:effectLst/>
                        <a:latin typeface="Gill Sans MT" panose="020B0502020104020203" pitchFamily="34" charset="0"/>
                        <a:ea typeface="MS PGothic" pitchFamily="34" charset="-128"/>
                        <a:cs typeface="+mn-cs"/>
                      </a:endParaRPr>
                    </a:p>
                  </a:txBody>
                  <a:tcPr marL="6350" marR="6350" marT="6350" marB="0" anchor="ctr">
                    <a:solidFill>
                      <a:srgbClr val="0070C0"/>
                    </a:solidFill>
                  </a:tcPr>
                </a:tc>
                <a:extLst>
                  <a:ext uri="{0D108BD9-81ED-4DB2-BD59-A6C34878D82A}">
                    <a16:rowId xmlns:a16="http://schemas.microsoft.com/office/drawing/2014/main" xmlns="" val="2530672090"/>
                  </a:ext>
                </a:extLst>
              </a:tr>
              <a:tr h="320040">
                <a:tc>
                  <a:txBody>
                    <a:bodyPr/>
                    <a:lstStyle/>
                    <a:p>
                      <a:pPr algn="l" fontAlgn="ctr"/>
                      <a:r>
                        <a:rPr kumimoji="0" lang="en-US" sz="1400" b="0" u="none" strike="noStrike" kern="1200" cap="none" normalizeH="0" baseline="0" dirty="0">
                          <a:ln>
                            <a:noFill/>
                          </a:ln>
                          <a:solidFill>
                            <a:schemeClr val="tx1"/>
                          </a:solidFill>
                          <a:effectLst/>
                          <a:latin typeface="Gill Sans MT" panose="020B0502020104020203" pitchFamily="34" charset="0"/>
                        </a:rPr>
                        <a:t>Single Life</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ctr"/>
                      <a:r>
                        <a:rPr kumimoji="0" lang="en-US" sz="1400" b="0" u="none" strike="noStrike" kern="1200" cap="none" normalizeH="0" baseline="0" dirty="0">
                          <a:ln>
                            <a:noFill/>
                          </a:ln>
                          <a:solidFill>
                            <a:schemeClr val="tx1"/>
                          </a:solidFill>
                          <a:effectLst/>
                          <a:latin typeface="Gill Sans MT" panose="020B0502020104020203" pitchFamily="34" charset="0"/>
                        </a:rPr>
                        <a:t>10.96</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ctr"/>
                      <a:r>
                        <a:rPr kumimoji="0" lang="en-US" sz="1400" b="0" u="none" strike="noStrike" kern="1200" cap="none" normalizeH="0" baseline="0" dirty="0">
                          <a:ln>
                            <a:noFill/>
                          </a:ln>
                          <a:solidFill>
                            <a:schemeClr val="tx1"/>
                          </a:solidFill>
                          <a:effectLst/>
                          <a:latin typeface="Gill Sans MT" panose="020B0502020104020203" pitchFamily="34" charset="0"/>
                        </a:rPr>
                        <a:t>11.47</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ctr"/>
                      <a:r>
                        <a:rPr kumimoji="0" lang="en-US" sz="1400" b="0" u="none" strike="noStrike" kern="1200" cap="none" normalizeH="0" baseline="0" dirty="0">
                          <a:ln>
                            <a:noFill/>
                          </a:ln>
                          <a:solidFill>
                            <a:schemeClr val="tx1"/>
                          </a:solidFill>
                          <a:effectLst/>
                          <a:latin typeface="Gill Sans MT" panose="020B0502020104020203" pitchFamily="34" charset="0"/>
                        </a:rPr>
                        <a:t>11.76</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ctr"/>
                      <a:r>
                        <a:rPr kumimoji="0" lang="en-US" sz="1400" b="0" u="none" strike="noStrike" kern="1200" cap="none" normalizeH="0" baseline="0" dirty="0">
                          <a:ln>
                            <a:noFill/>
                          </a:ln>
                          <a:solidFill>
                            <a:schemeClr val="tx1"/>
                          </a:solidFill>
                          <a:effectLst/>
                          <a:latin typeface="Gill Sans MT" panose="020B0502020104020203" pitchFamily="34" charset="0"/>
                        </a:rPr>
                        <a:t>12.82</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ctr"/>
                      <a:r>
                        <a:rPr kumimoji="0" lang="en-US" sz="1400" b="0" u="none" strike="noStrike" kern="1200" cap="none" normalizeH="0" baseline="0" dirty="0">
                          <a:ln>
                            <a:noFill/>
                          </a:ln>
                          <a:solidFill>
                            <a:schemeClr val="tx1"/>
                          </a:solidFill>
                          <a:effectLst/>
                          <a:latin typeface="Gill Sans MT" panose="020B0502020104020203" pitchFamily="34" charset="0"/>
                        </a:rPr>
                        <a:t>13.12</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ctr"/>
                      <a:r>
                        <a:rPr kumimoji="0" lang="en-US" sz="1400" b="0" u="none" strike="noStrike" kern="1200" cap="none" normalizeH="0" baseline="0" dirty="0">
                          <a:ln>
                            <a:noFill/>
                          </a:ln>
                          <a:solidFill>
                            <a:schemeClr val="tx1"/>
                          </a:solidFill>
                          <a:effectLst/>
                          <a:latin typeface="Gill Sans MT" panose="020B0502020104020203" pitchFamily="34" charset="0"/>
                        </a:rPr>
                        <a:t>12.53</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extLst>
                  <a:ext uri="{0D108BD9-81ED-4DB2-BD59-A6C34878D82A}">
                    <a16:rowId xmlns:a16="http://schemas.microsoft.com/office/drawing/2014/main" xmlns="" val="4112376330"/>
                  </a:ext>
                </a:extLst>
              </a:tr>
              <a:tr h="320040">
                <a:tc>
                  <a:txBody>
                    <a:bodyPr/>
                    <a:lstStyle/>
                    <a:p>
                      <a:pPr algn="l" fontAlgn="ctr"/>
                      <a:r>
                        <a:rPr kumimoji="0" lang="en-US" sz="1400" b="0" u="none" strike="noStrike" kern="1200" cap="none" normalizeH="0" baseline="0" dirty="0">
                          <a:ln>
                            <a:noFill/>
                          </a:ln>
                          <a:solidFill>
                            <a:schemeClr val="tx1"/>
                          </a:solidFill>
                          <a:effectLst/>
                          <a:latin typeface="Gill Sans MT" panose="020B0502020104020203" pitchFamily="34" charset="0"/>
                        </a:rPr>
                        <a:t>Change</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ct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b"/>
                      <a:r>
                        <a:rPr kumimoji="0" lang="en-US" sz="1400" b="0" u="none" strike="noStrike" kern="1200" cap="none" normalizeH="0" baseline="0" dirty="0">
                          <a:ln>
                            <a:noFill/>
                          </a:ln>
                          <a:solidFill>
                            <a:schemeClr val="tx1"/>
                          </a:solidFill>
                          <a:effectLst/>
                          <a:latin typeface="Gill Sans MT" panose="020B0502020104020203" pitchFamily="34" charset="0"/>
                        </a:rPr>
                        <a:t>4.7%</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b"/>
                      <a:r>
                        <a:rPr kumimoji="0" lang="en-US" sz="1400" b="0" u="none" strike="noStrike" kern="1200" cap="none" normalizeH="0" baseline="0" dirty="0">
                          <a:ln>
                            <a:noFill/>
                          </a:ln>
                          <a:solidFill>
                            <a:schemeClr val="tx1"/>
                          </a:solidFill>
                          <a:effectLst/>
                          <a:latin typeface="Gill Sans MT" panose="020B0502020104020203" pitchFamily="34" charset="0"/>
                        </a:rPr>
                        <a:t>2.5%</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b"/>
                      <a:r>
                        <a:rPr kumimoji="0" lang="en-US" sz="1400" b="0" u="none" strike="noStrike" kern="1200" cap="none" normalizeH="0" baseline="0" dirty="0">
                          <a:ln>
                            <a:noFill/>
                          </a:ln>
                          <a:solidFill>
                            <a:schemeClr val="tx1"/>
                          </a:solidFill>
                          <a:effectLst/>
                          <a:latin typeface="Gill Sans MT" panose="020B0502020104020203" pitchFamily="34" charset="0"/>
                        </a:rPr>
                        <a:t>9.0%</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b"/>
                      <a:r>
                        <a:rPr kumimoji="0" lang="en-US" sz="1400" b="0" u="none" strike="noStrike" kern="1200" cap="none" normalizeH="0" baseline="0" dirty="0">
                          <a:ln>
                            <a:noFill/>
                          </a:ln>
                          <a:solidFill>
                            <a:schemeClr val="tx1"/>
                          </a:solidFill>
                          <a:effectLst/>
                          <a:latin typeface="Gill Sans MT" panose="020B0502020104020203" pitchFamily="34" charset="0"/>
                        </a:rPr>
                        <a:t>2.3%</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tc>
                  <a:txBody>
                    <a:bodyPr/>
                    <a:lstStyle/>
                    <a:p>
                      <a:pPr algn="ctr" fontAlgn="b"/>
                      <a:r>
                        <a:rPr kumimoji="0" lang="en-US" sz="1400" b="0" u="none" strike="noStrike" kern="1200" cap="none" normalizeH="0" baseline="0" dirty="0">
                          <a:ln>
                            <a:noFill/>
                          </a:ln>
                          <a:solidFill>
                            <a:schemeClr val="tx1"/>
                          </a:solidFill>
                          <a:effectLst/>
                          <a:latin typeface="Gill Sans MT" panose="020B0502020104020203" pitchFamily="34" charset="0"/>
                        </a:rPr>
                        <a:t>-4.5%</a:t>
                      </a: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txBody>
                  <a:tcPr marL="6350" marR="6350" marT="6350" marB="0" anchor="ctr"/>
                </a:tc>
                <a:extLst>
                  <a:ext uri="{0D108BD9-81ED-4DB2-BD59-A6C34878D82A}">
                    <a16:rowId xmlns:a16="http://schemas.microsoft.com/office/drawing/2014/main" xmlns="" val="1302599318"/>
                  </a:ext>
                </a:extLst>
              </a:tr>
            </a:tbl>
          </a:graphicData>
        </a:graphic>
      </p:graphicFrame>
    </p:spTree>
    <p:extLst>
      <p:ext uri="{BB962C8B-B14F-4D97-AF65-F5344CB8AC3E}">
        <p14:creationId xmlns:p14="http://schemas.microsoft.com/office/powerpoint/2010/main" val="9159293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Gill Sans MT" panose="020B0502020104020203" pitchFamily="34" charset="0"/>
                <a:ea typeface="+mj-ea"/>
                <a:cs typeface="Calibri" panose="020F0502020204030204" pitchFamily="34" charset="0"/>
              </a:rPr>
              <a:t>Sensitivity for Pension Plans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Content Placeholder 5">
            <a:extLst>
              <a:ext uri="{FF2B5EF4-FFF2-40B4-BE49-F238E27FC236}">
                <a16:creationId xmlns:a16="http://schemas.microsoft.com/office/drawing/2014/main" xmlns="" id="{E2C27C65-9F40-A0FF-981E-7A2DA6DAF00A}"/>
              </a:ext>
            </a:extLst>
          </p:cNvPr>
          <p:cNvSpPr>
            <a:spLocks noGrp="1"/>
          </p:cNvSpPr>
          <p:nvPr>
            <p:ph idx="1"/>
          </p:nvPr>
        </p:nvSpPr>
        <p:spPr>
          <a:xfrm>
            <a:off x="1752600" y="1045017"/>
            <a:ext cx="10043160" cy="5084762"/>
          </a:xfrm>
        </p:spPr>
        <p:txBody>
          <a:bodyPr/>
          <a:lstStyle/>
          <a:p>
            <a:pPr marL="0" indent="0">
              <a:buNone/>
            </a:pPr>
            <a:r>
              <a:rPr lang="en-IN" sz="2800" dirty="0">
                <a:latin typeface="Gill Sans MT" panose="020B0502020104020203" pitchFamily="34" charset="0"/>
              </a:rPr>
              <a:t>Demographic assumptions</a:t>
            </a: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dirty="0">
              <a:latin typeface="Gill Sans MT" panose="020B0502020104020203" pitchFamily="34" charset="0"/>
            </a:endParaRPr>
          </a:p>
          <a:p>
            <a:pPr marL="0" indent="0">
              <a:buNone/>
            </a:pPr>
            <a:endParaRPr lang="en-IN" sz="2400" dirty="0">
              <a:latin typeface="Gill Sans MT" panose="020B0502020104020203" pitchFamily="34" charset="0"/>
            </a:endParaRPr>
          </a:p>
          <a:p>
            <a:pPr marL="0" indent="0">
              <a:buNone/>
            </a:pPr>
            <a:endParaRPr lang="en-IN" dirty="0">
              <a:latin typeface="Gill Sans MT" panose="020B0502020104020203" pitchFamily="34" charset="0"/>
            </a:endParaRPr>
          </a:p>
        </p:txBody>
      </p:sp>
      <p:graphicFrame>
        <p:nvGraphicFramePr>
          <p:cNvPr id="9" name="Table 5">
            <a:extLst>
              <a:ext uri="{FF2B5EF4-FFF2-40B4-BE49-F238E27FC236}">
                <a16:creationId xmlns:a16="http://schemas.microsoft.com/office/drawing/2014/main" xmlns="" id="{E4778F6B-20B3-6A38-9EBA-0AF00A6E5402}"/>
              </a:ext>
            </a:extLst>
          </p:cNvPr>
          <p:cNvGraphicFramePr>
            <a:graphicFrameLocks noGrp="1"/>
          </p:cNvGraphicFramePr>
          <p:nvPr/>
        </p:nvGraphicFramePr>
        <p:xfrm>
          <a:off x="1828800" y="1687045"/>
          <a:ext cx="9966960" cy="3797840"/>
        </p:xfrm>
        <a:graphic>
          <a:graphicData uri="http://schemas.openxmlformats.org/drawingml/2006/table">
            <a:tbl>
              <a:tblPr firstRow="1" bandRow="1">
                <a:tableStyleId>{85BE263C-DBD7-4A20-BB59-AAB30ACAA65A}</a:tableStyleId>
              </a:tblPr>
              <a:tblGrid>
                <a:gridCol w="1554480">
                  <a:extLst>
                    <a:ext uri="{9D8B030D-6E8A-4147-A177-3AD203B41FA5}">
                      <a16:colId xmlns:a16="http://schemas.microsoft.com/office/drawing/2014/main" xmlns="" val="4079211053"/>
                    </a:ext>
                  </a:extLst>
                </a:gridCol>
                <a:gridCol w="2011680">
                  <a:extLst>
                    <a:ext uri="{9D8B030D-6E8A-4147-A177-3AD203B41FA5}">
                      <a16:colId xmlns:a16="http://schemas.microsoft.com/office/drawing/2014/main" xmlns="" val="1373293556"/>
                    </a:ext>
                  </a:extLst>
                </a:gridCol>
                <a:gridCol w="3200400">
                  <a:extLst>
                    <a:ext uri="{9D8B030D-6E8A-4147-A177-3AD203B41FA5}">
                      <a16:colId xmlns:a16="http://schemas.microsoft.com/office/drawing/2014/main" xmlns="" val="2627430878"/>
                    </a:ext>
                  </a:extLst>
                </a:gridCol>
                <a:gridCol w="3200400">
                  <a:extLst>
                    <a:ext uri="{9D8B030D-6E8A-4147-A177-3AD203B41FA5}">
                      <a16:colId xmlns:a16="http://schemas.microsoft.com/office/drawing/2014/main" xmlns="" val="1133697945"/>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600" b="1" i="0" u="none" strike="noStrike" cap="none" normalizeH="0" baseline="0" dirty="0">
                          <a:ln>
                            <a:noFill/>
                          </a:ln>
                          <a:solidFill>
                            <a:schemeClr val="bg1"/>
                          </a:solidFill>
                          <a:effectLst/>
                          <a:latin typeface="Gill Sans MT" panose="020B0502020104020203" pitchFamily="34" charset="0"/>
                          <a:ea typeface="MS PGothic" pitchFamily="34" charset="-128"/>
                        </a:rPr>
                        <a:t>Assumptions</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600" b="1" i="0" u="none" strike="noStrike" cap="none" normalizeH="0" baseline="0" dirty="0">
                          <a:ln>
                            <a:noFill/>
                          </a:ln>
                          <a:solidFill>
                            <a:schemeClr val="bg1"/>
                          </a:solidFill>
                          <a:effectLst/>
                          <a:latin typeface="Gill Sans MT" panose="020B0502020104020203" pitchFamily="34" charset="0"/>
                          <a:ea typeface="MS PGothic" pitchFamily="34" charset="-128"/>
                        </a:rPr>
                        <a:t>Typical Range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600" b="1" i="0" u="none" strike="noStrike" cap="none" normalizeH="0" baseline="0" dirty="0">
                          <a:ln>
                            <a:noFill/>
                          </a:ln>
                          <a:solidFill>
                            <a:schemeClr val="bg1"/>
                          </a:solidFill>
                          <a:effectLst/>
                          <a:latin typeface="Gill Sans MT" panose="020B0502020104020203" pitchFamily="34" charset="0"/>
                          <a:ea typeface="MS PGothic" pitchFamily="34" charset="-128"/>
                        </a:rPr>
                        <a:t>Pension paid from the Company</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600" b="1" i="0" u="none" strike="noStrike" cap="none" normalizeH="0" baseline="0" dirty="0">
                          <a:ln>
                            <a:noFill/>
                          </a:ln>
                          <a:solidFill>
                            <a:schemeClr val="bg1"/>
                          </a:solidFill>
                          <a:effectLst/>
                          <a:latin typeface="Gill Sans MT" panose="020B0502020104020203" pitchFamily="34" charset="0"/>
                          <a:ea typeface="MS PGothic" pitchFamily="34" charset="-128"/>
                        </a:rPr>
                        <a:t>Pension purchased from the Insurer</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658486546"/>
                  </a:ext>
                </a:extLst>
              </a:tr>
              <a:tr h="370840">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defRPr/>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Attrition Rate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Varies by Industry / Age / Service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Increase in attrition rate would reduce the Pension liabilities</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459217027"/>
                  </a:ext>
                </a:extLst>
              </a:tr>
              <a:tr h="370840">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In-service Mortality Rate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Indian Assured Lives Mortality (2012-14) Ult.</a:t>
                      </a:r>
                    </a:p>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Indian Assured Lives Mortality (2006-08) Ult.</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The impact is not expected to be significant.</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793751815"/>
                  </a:ext>
                </a:extLst>
              </a:tr>
              <a:tr h="370840">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Post Retirement Mortality Rate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Indian Individual Annuitant’s Mortality Table (2012 – 15)</a:t>
                      </a:r>
                    </a:p>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endPar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LIC (a) (1996-98) Ultimate Rates</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Decrease in mortality rate assumption would increase the liabilities as pension would be payable for longer period of time.</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No impact if the pension is purchased already but insurers expected to increase annuity rates over the time.</a:t>
                      </a:r>
                    </a:p>
                    <a:p>
                      <a:pPr marL="0" marR="0" lvl="0" indent="0" algn="l" defTabSz="914400" rtl="0" eaLnBrk="1" fontAlgn="base" latinLnBrk="0" hangingPunct="1">
                        <a:lnSpc>
                          <a:spcPct val="100000"/>
                        </a:lnSpc>
                        <a:spcBef>
                          <a:spcPct val="20000"/>
                        </a:spcBef>
                        <a:spcAft>
                          <a:spcPct val="0"/>
                        </a:spcAft>
                        <a:buClr>
                          <a:srgbClr val="4F8E97"/>
                        </a:buClr>
                        <a:buSzPct val="90000"/>
                        <a:buFont typeface="Wingdings 2" pitchFamily="18" charset="2"/>
                        <a:buNone/>
                        <a:tabLst/>
                      </a:pPr>
                      <a:r>
                        <a:rPr kumimoji="0" lang="en-US" sz="1400" b="0" i="0" u="none" strike="noStrike" kern="1200" cap="none" normalizeH="0" baseline="0" dirty="0">
                          <a:ln>
                            <a:noFill/>
                          </a:ln>
                          <a:solidFill>
                            <a:schemeClr val="tx1"/>
                          </a:solidFill>
                          <a:effectLst/>
                          <a:latin typeface="Gill Sans MT" panose="020B0502020104020203" pitchFamily="34" charset="0"/>
                          <a:ea typeface="MS PGothic" pitchFamily="34" charset="-128"/>
                          <a:cs typeface="+mn-cs"/>
                        </a:rPr>
                        <a:t>10% improvement in rates lead to ~1% to 2% increase in annuity rates at age 60 years.</a:t>
                      </a:r>
                    </a:p>
                  </a:txBody>
                  <a:tcPr marL="84433" marR="84433"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84976044"/>
                  </a:ext>
                </a:extLst>
              </a:tr>
            </a:tbl>
          </a:graphicData>
        </a:graphic>
      </p:graphicFrame>
    </p:spTree>
    <p:extLst>
      <p:ext uri="{BB962C8B-B14F-4D97-AF65-F5344CB8AC3E}">
        <p14:creationId xmlns:p14="http://schemas.microsoft.com/office/powerpoint/2010/main" val="1722096746"/>
      </p:ext>
    </p:extLst>
  </p:cSld>
  <p:clrMapOvr>
    <a:masterClrMapping/>
  </p:clrMapOvr>
  <p:transition/>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3655</TotalTime>
  <Words>6151</Words>
  <Application>Microsoft Office PowerPoint</Application>
  <PresentationFormat>Widescreen</PresentationFormat>
  <Paragraphs>2251</Paragraphs>
  <Slides>78</Slides>
  <Notes>77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78</vt:i4>
      </vt:variant>
    </vt:vector>
  </HeadingPairs>
  <TitlesOfParts>
    <vt:vector size="90" baseType="lpstr">
      <vt:lpstr>MS PGothic</vt:lpstr>
      <vt:lpstr>Arial</vt:lpstr>
      <vt:lpstr>Bahamas</vt:lpstr>
      <vt:lpstr>Calibri</vt:lpstr>
      <vt:lpstr>Cambria Math</vt:lpstr>
      <vt:lpstr>Garamond</vt:lpstr>
      <vt:lpstr>Gill Sans MT</vt:lpstr>
      <vt:lpstr>Times New Roman</vt:lpstr>
      <vt:lpstr>Verdana</vt:lpstr>
      <vt:lpstr>Wingdings</vt:lpstr>
      <vt:lpstr>Wingdings 2</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Sensitising To Sensitvities</dc:title>
  <dc:creator>Kathan Jain;Divya Dadlani</dc:creator>
  <cp:lastModifiedBy>Paresh Shetty</cp:lastModifiedBy>
  <cp:revision>237</cp:revision>
  <dcterms:created xsi:type="dcterms:W3CDTF">2011-07-20T12:11:57Z</dcterms:created>
  <dcterms:modified xsi:type="dcterms:W3CDTF">2022-06-01T07:32:25Z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7b247-e90e-43a3-9d7b-004f14ae6873_Enabled">
    <vt:lpwstr>true</vt:lpwstr>
  </property>
  <property fmtid="{D5CDD505-2E9C-101B-9397-08002B2CF9AE}" pid="3" name="MSIP_Label_d347b247-e90e-43a3-9d7b-004f14ae6873_SetDate">
    <vt:lpwstr>2022-05-29T06:19:56Z</vt:lpwstr>
  </property>
  <property fmtid="{D5CDD505-2E9C-101B-9397-08002B2CF9AE}" pid="4" name="MSIP_Label_d347b247-e90e-43a3-9d7b-004f14ae6873_Method">
    <vt:lpwstr>Standard</vt:lpwstr>
  </property>
  <property fmtid="{D5CDD505-2E9C-101B-9397-08002B2CF9AE}" pid="5" name="MSIP_Label_d347b247-e90e-43a3-9d7b-004f14ae6873_Name">
    <vt:lpwstr>d347b247-e90e-43a3-9d7b-004f14ae6873</vt:lpwstr>
  </property>
  <property fmtid="{D5CDD505-2E9C-101B-9397-08002B2CF9AE}" pid="6" name="MSIP_Label_d347b247-e90e-43a3-9d7b-004f14ae6873_SiteId">
    <vt:lpwstr>76e3921f-489b-4b7e-9547-9ea297add9b5</vt:lpwstr>
  </property>
  <property fmtid="{D5CDD505-2E9C-101B-9397-08002B2CF9AE}" pid="7" name="MSIP_Label_d347b247-e90e-43a3-9d7b-004f14ae6873_ActionId">
    <vt:lpwstr>c052a4c9-ca55-446f-9651-ed4de6260098</vt:lpwstr>
  </property>
  <property fmtid="{D5CDD505-2E9C-101B-9397-08002B2CF9AE}" pid="8" name="MSIP_Label_d347b247-e90e-43a3-9d7b-004f14ae6873_ContentBits">
    <vt:lpwstr>0</vt:lpwstr>
  </property>
</Properties>
</file>