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61" r:id="rId2"/>
    <p:sldId id="409" r:id="rId3"/>
    <p:sldId id="262" r:id="rId4"/>
    <p:sldId id="275" r:id="rId5"/>
    <p:sldId id="269" r:id="rId6"/>
    <p:sldId id="264" r:id="rId7"/>
    <p:sldId id="265" r:id="rId8"/>
    <p:sldId id="266" r:id="rId9"/>
    <p:sldId id="267" r:id="rId10"/>
    <p:sldId id="268" r:id="rId11"/>
    <p:sldId id="270" r:id="rId12"/>
    <p:sldId id="271" r:id="rId13"/>
    <p:sldId id="411" r:id="rId14"/>
    <p:sldId id="272" r:id="rId15"/>
    <p:sldId id="273" r:id="rId16"/>
    <p:sldId id="274" r:id="rId17"/>
    <p:sldId id="40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24-08-2021</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8/24/2021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44972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31611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629226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701441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3305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44641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2049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7574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836038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37137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1008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9430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3581400"/>
            <a:ext cx="1512291" cy="1523438"/>
          </a:xfrm>
          <a:prstGeom prst="rect">
            <a:avLst/>
          </a:prstGeom>
        </p:spPr>
      </p:pic>
      <p:sp>
        <p:nvSpPr>
          <p:cNvPr id="4" name="Rectangle 150"/>
          <p:cNvSpPr txBox="1">
            <a:spLocks noChangeArrowheads="1"/>
          </p:cNvSpPr>
          <p:nvPr/>
        </p:nvSpPr>
        <p:spPr>
          <a:xfrm>
            <a:off x="381000" y="3628409"/>
            <a:ext cx="9144000" cy="12192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200" b="1" kern="0" dirty="0">
                <a:solidFill>
                  <a:schemeClr val="tx1"/>
                </a:solidFill>
              </a:rPr>
              <a:t>Reinsurance </a:t>
            </a:r>
            <a:r>
              <a:rPr lang="es-UY" altLang="en-US" sz="3200" b="1" kern="0" dirty="0" err="1">
                <a:solidFill>
                  <a:schemeClr val="tx1"/>
                </a:solidFill>
              </a:rPr>
              <a:t>Structure</a:t>
            </a:r>
            <a:r>
              <a:rPr lang="es-UY" altLang="en-US" sz="3200" b="1" kern="0" dirty="0">
                <a:solidFill>
                  <a:schemeClr val="tx1"/>
                </a:solidFill>
              </a:rPr>
              <a:t> of a </a:t>
            </a:r>
            <a:r>
              <a:rPr lang="es-UY" altLang="en-US" sz="3200" b="1" kern="0" dirty="0" smtClean="0">
                <a:solidFill>
                  <a:schemeClr val="tx1"/>
                </a:solidFill>
              </a:rPr>
              <a:t>General </a:t>
            </a:r>
            <a:r>
              <a:rPr lang="es-UY" altLang="en-US" sz="3200" b="1" kern="0" dirty="0">
                <a:solidFill>
                  <a:schemeClr val="tx1"/>
                </a:solidFill>
              </a:rPr>
              <a:t>Insurance Company</a:t>
            </a:r>
            <a:endParaRPr lang="es-ES" altLang="en-US" sz="3200" b="1" kern="0" dirty="0">
              <a:solidFill>
                <a:schemeClr val="tx1"/>
              </a:solidFill>
            </a:endParaRPr>
          </a:p>
        </p:txBody>
      </p:sp>
      <p:sp>
        <p:nvSpPr>
          <p:cNvPr id="5" name="Rectangle 168"/>
          <p:cNvSpPr>
            <a:spLocks noChangeArrowheads="1"/>
          </p:cNvSpPr>
          <p:nvPr/>
        </p:nvSpPr>
        <p:spPr bwMode="auto">
          <a:xfrm>
            <a:off x="533400" y="5257800"/>
            <a:ext cx="51847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dirty="0">
              <a:solidFill>
                <a:schemeClr val="bg1"/>
              </a:solidFill>
            </a:endParaRPr>
          </a:p>
          <a:p>
            <a:pPr algn="l"/>
            <a:r>
              <a:rPr lang="en-US" altLang="en-US" sz="1800" b="1" dirty="0">
                <a:solidFill>
                  <a:schemeClr val="bg1"/>
                </a:solidFill>
              </a:rPr>
              <a:t>Madhulika Bhaskar</a:t>
            </a:r>
            <a:br>
              <a:rPr lang="en-US" altLang="en-US" sz="1800" b="1" dirty="0">
                <a:solidFill>
                  <a:schemeClr val="bg1"/>
                </a:solidFill>
              </a:rPr>
            </a:br>
            <a:r>
              <a:rPr lang="en-US" altLang="en-US" sz="1800" b="1" dirty="0">
                <a:solidFill>
                  <a:schemeClr val="bg1"/>
                </a:solidFill>
              </a:rPr>
              <a:t>GM &amp; Director, GIC Re</a:t>
            </a:r>
            <a:br>
              <a:rPr lang="en-US" altLang="en-US" sz="1800" b="1" dirty="0">
                <a:solidFill>
                  <a:schemeClr val="bg1"/>
                </a:solidFill>
              </a:rPr>
            </a:br>
            <a:endParaRPr lang="es-ES" altLang="en-US" sz="1800" b="1" dirty="0">
              <a:solidFill>
                <a:schemeClr val="bg1"/>
              </a:solidFill>
            </a:endParaRPr>
          </a:p>
        </p:txBody>
      </p:sp>
      <p:sp>
        <p:nvSpPr>
          <p:cNvPr id="7" name="Rectangle 150"/>
          <p:cNvSpPr txBox="1">
            <a:spLocks noChangeArrowheads="1"/>
          </p:cNvSpPr>
          <p:nvPr/>
        </p:nvSpPr>
        <p:spPr>
          <a:xfrm>
            <a:off x="533400" y="457200"/>
            <a:ext cx="12159803" cy="27178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smtClean="0">
                <a:solidFill>
                  <a:schemeClr val="bg1"/>
                </a:solidFill>
                <a:latin typeface="Calibri" panose="020F0502020204030204" pitchFamily="34" charset="0"/>
                <a:cs typeface="Calibri" panose="020F0502020204030204" pitchFamily="34" charset="0"/>
              </a:rPr>
              <a:t>4</a:t>
            </a:r>
            <a:r>
              <a:rPr lang="en-US" altLang="en-US" sz="4000" b="1" kern="0" baseline="30000" dirty="0" smtClean="0">
                <a:solidFill>
                  <a:schemeClr val="bg1"/>
                </a:solidFill>
                <a:latin typeface="Calibri" panose="020F0502020204030204" pitchFamily="34" charset="0"/>
                <a:cs typeface="Calibri" panose="020F0502020204030204" pitchFamily="34" charset="0"/>
              </a:rPr>
              <a:t>th</a:t>
            </a:r>
            <a:r>
              <a:rPr lang="en-US" altLang="en-US" sz="4000" b="1" kern="0" dirty="0" smtClean="0">
                <a:solidFill>
                  <a:schemeClr val="bg1"/>
                </a:solidFill>
                <a:latin typeface="Calibri" panose="020F0502020204030204" pitchFamily="34" charset="0"/>
                <a:cs typeface="Calibri" panose="020F0502020204030204" pitchFamily="34" charset="0"/>
              </a:rPr>
              <a:t> </a:t>
            </a:r>
            <a:r>
              <a:rPr lang="en-US" altLang="en-US" sz="4000" b="1" kern="0" dirty="0">
                <a:solidFill>
                  <a:schemeClr val="bg1"/>
                </a:solidFill>
                <a:latin typeface="Calibri" panose="020F0502020204030204" pitchFamily="34" charset="0"/>
                <a:cs typeface="Calibri" panose="020F0502020204030204" pitchFamily="34" charset="0"/>
              </a:rPr>
              <a:t>Webinar on General Insurance</a:t>
            </a:r>
          </a:p>
          <a:p>
            <a:pPr algn="l"/>
            <a:endParaRPr lang="es-UY" altLang="en-US" sz="4000" b="1" kern="0" dirty="0">
              <a:solidFill>
                <a:schemeClr val="bg1"/>
              </a:solidFill>
              <a:latin typeface="Calibri" panose="020F0502020204030204" pitchFamily="34" charset="0"/>
              <a:cs typeface="Calibri" panose="020F0502020204030204" pitchFamily="34" charset="0"/>
            </a:endParaRPr>
          </a:p>
          <a:p>
            <a:pPr algn="l"/>
            <a:r>
              <a:rPr lang="es-UY" altLang="en-US" sz="4000" kern="0" dirty="0">
                <a:solidFill>
                  <a:schemeClr val="bg1"/>
                </a:solidFill>
                <a:latin typeface="Calibri" panose="020F0502020204030204" pitchFamily="34" charset="0"/>
                <a:cs typeface="Calibri" panose="020F0502020204030204" pitchFamily="34" charset="0"/>
              </a:rPr>
              <a:t>25th and 26th August 2021</a:t>
            </a:r>
            <a:endParaRPr lang="es-UY" altLang="en-US" sz="4000" b="1" kern="0" dirty="0">
              <a:solidFill>
                <a:schemeClr val="bg1"/>
              </a:solidFill>
              <a:latin typeface="Calibri" panose="020F0502020204030204" pitchFamily="34" charset="0"/>
              <a:cs typeface="Calibri" panose="020F0502020204030204" pitchFamily="34" charset="0"/>
            </a:endParaRPr>
          </a:p>
          <a:p>
            <a:pPr algn="l"/>
            <a:r>
              <a:rPr lang="es-ES" altLang="en-US" sz="4000" kern="0" dirty="0">
                <a:solidFill>
                  <a:schemeClr val="bg1"/>
                </a:solidFill>
                <a:latin typeface="Calibri" panose="020F0502020204030204" pitchFamily="34" charset="0"/>
                <a:cs typeface="Calibri" panose="020F0502020204030204" pitchFamily="34" charset="0"/>
              </a:rPr>
              <a:t>1600 </a:t>
            </a:r>
            <a:r>
              <a:rPr lang="es-ES" altLang="en-US" sz="4000" kern="0" dirty="0" smtClean="0">
                <a:solidFill>
                  <a:schemeClr val="bg1"/>
                </a:solidFill>
                <a:latin typeface="Calibri" panose="020F0502020204030204" pitchFamily="34" charset="0"/>
                <a:cs typeface="Calibri" panose="020F0502020204030204" pitchFamily="34" charset="0"/>
              </a:rPr>
              <a:t>– 1730 IST </a:t>
            </a:r>
            <a:endParaRPr lang="es-ES" altLang="en-US" sz="4000" kern="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15311"/>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CAT modelling</a:t>
            </a:r>
          </a:p>
        </p:txBody>
      </p:sp>
      <p:sp>
        <p:nvSpPr>
          <p:cNvPr id="4" name="Rectangle 3"/>
          <p:cNvSpPr txBox="1">
            <a:spLocks noChangeArrowheads="1"/>
          </p:cNvSpPr>
          <p:nvPr/>
        </p:nvSpPr>
        <p:spPr>
          <a:xfrm>
            <a:off x="1981200" y="1477344"/>
            <a:ext cx="9766187" cy="481705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Agencies – Risk Management Solutions (RMS), AIR Worldwide (AIR) and EQECAT</a:t>
            </a:r>
          </a:p>
          <a:p>
            <a:r>
              <a:rPr lang="en-US" altLang="en-US" kern="0" dirty="0"/>
              <a:t>Various CATs modelled are EQ, Hurricane, Flood etc.</a:t>
            </a:r>
          </a:p>
          <a:p>
            <a:r>
              <a:rPr lang="en-US" altLang="en-US" kern="0" dirty="0"/>
              <a:t>Given the exposures, the models help understand the expected losses and in turn the protection </a:t>
            </a:r>
            <a:r>
              <a:rPr lang="en-US" altLang="en-US" kern="0" dirty="0" err="1"/>
              <a:t>programe</a:t>
            </a:r>
            <a:r>
              <a:rPr lang="en-US" altLang="en-US" kern="0" dirty="0"/>
              <a:t> size</a:t>
            </a:r>
          </a:p>
          <a:p>
            <a:r>
              <a:rPr lang="en-US" altLang="en-US" kern="0" dirty="0"/>
              <a:t>It helps optimize the exposure </a:t>
            </a:r>
          </a:p>
          <a:p>
            <a:r>
              <a:rPr lang="en-US" altLang="en-US" kern="0" dirty="0"/>
              <a:t>It gives an indication on pricing adequacy.</a:t>
            </a:r>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034257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15311"/>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Impact of Covid-19</a:t>
            </a:r>
          </a:p>
        </p:txBody>
      </p:sp>
      <p:sp>
        <p:nvSpPr>
          <p:cNvPr id="4" name="Rectangle 3"/>
          <p:cNvSpPr txBox="1">
            <a:spLocks noChangeArrowheads="1"/>
          </p:cNvSpPr>
          <p:nvPr/>
        </p:nvSpPr>
        <p:spPr>
          <a:xfrm>
            <a:off x="2044812" y="1181465"/>
            <a:ext cx="9766187" cy="53836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Health / Life portfolios impacted </a:t>
            </a:r>
          </a:p>
          <a:p>
            <a:r>
              <a:rPr lang="en-US" altLang="en-US" kern="0" dirty="0"/>
              <a:t>Delay in assessing Economic impact </a:t>
            </a:r>
          </a:p>
          <a:p>
            <a:r>
              <a:rPr lang="en-US" altLang="en-US" kern="0" dirty="0"/>
              <a:t>Exposed the loopholes in treaty wordings</a:t>
            </a:r>
          </a:p>
          <a:p>
            <a:r>
              <a:rPr lang="en-US" altLang="en-US" kern="0" dirty="0"/>
              <a:t>Claims Judgement delivered in countries like SA, still in reserve state in London </a:t>
            </a:r>
          </a:p>
          <a:p>
            <a:r>
              <a:rPr lang="en-US" altLang="en-US" kern="0" dirty="0"/>
              <a:t>BI claims paid without associated Material Damage claims </a:t>
            </a:r>
          </a:p>
          <a:p>
            <a:r>
              <a:rPr lang="en-US" altLang="en-US" kern="0" dirty="0"/>
              <a:t>Explicit reserving provisions made in books of accounts</a:t>
            </a:r>
          </a:p>
          <a:p>
            <a:r>
              <a:rPr lang="en-US" altLang="en-US" kern="0" dirty="0"/>
              <a:t>Still impact is not fully evident in India</a:t>
            </a:r>
          </a:p>
          <a:p>
            <a:endParaRPr lang="en-US" altLang="en-US" kern="0" dirty="0"/>
          </a:p>
          <a:p>
            <a:endParaRPr lang="en-US" altLang="en-US" kern="0" dirty="0"/>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81239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15311"/>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Entry of FRB’s</a:t>
            </a:r>
          </a:p>
        </p:txBody>
      </p:sp>
      <p:sp>
        <p:nvSpPr>
          <p:cNvPr id="4" name="Rectangle 3"/>
          <p:cNvSpPr txBox="1">
            <a:spLocks noChangeArrowheads="1"/>
          </p:cNvSpPr>
          <p:nvPr/>
        </p:nvSpPr>
        <p:spPr>
          <a:xfrm>
            <a:off x="1828800" y="783782"/>
            <a:ext cx="9601200" cy="60633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10 FRBs +1 Lloyds branch registered in India </a:t>
            </a:r>
          </a:p>
          <a:p>
            <a:r>
              <a:rPr lang="en-US" altLang="en-US" kern="0" dirty="0"/>
              <a:t>Total reinsurance written premium INR 63,712 Cr* </a:t>
            </a:r>
          </a:p>
          <a:p>
            <a:r>
              <a:rPr lang="en-US" altLang="en-US" kern="0" dirty="0"/>
              <a:t>Biggest attraction in India 64VB (cash and carry)</a:t>
            </a:r>
          </a:p>
          <a:p>
            <a:r>
              <a:rPr lang="en-US" altLang="en-US" kern="0" dirty="0"/>
              <a:t>Growing market – huge potential</a:t>
            </a:r>
          </a:p>
          <a:p>
            <a:r>
              <a:rPr lang="en-US" altLang="en-US" kern="0" dirty="0"/>
              <a:t>Indian reinsurance market is largely proportional</a:t>
            </a:r>
          </a:p>
          <a:p>
            <a:r>
              <a:rPr lang="en-US" altLang="en-US" kern="0" dirty="0"/>
              <a:t>FRB’s write largely non-proportional, hence GIC still the market leader with 80.09% market share*</a:t>
            </a:r>
          </a:p>
          <a:p>
            <a:r>
              <a:rPr lang="en-US" altLang="en-US" kern="0" dirty="0"/>
              <a:t>FRBs support specialized lines e.g., Cyber insurance</a:t>
            </a:r>
          </a:p>
          <a:p>
            <a:r>
              <a:rPr lang="en-US" altLang="en-US" kern="0" dirty="0"/>
              <a:t>Not much product innovation yet in General RI mkt.</a:t>
            </a:r>
          </a:p>
          <a:p>
            <a:pPr marL="0" indent="0">
              <a:buNone/>
            </a:pPr>
            <a:r>
              <a:rPr lang="en-US" altLang="en-US" sz="2000" i="1" kern="0" dirty="0"/>
              <a:t/>
            </a:r>
            <a:br>
              <a:rPr lang="en-US" altLang="en-US" sz="2000" i="1" kern="0" dirty="0"/>
            </a:br>
            <a:r>
              <a:rPr lang="en-US" altLang="en-US" sz="2000" i="1" kern="0" dirty="0"/>
              <a:t>*IRDAI annual report 2019-20 Page 32</a:t>
            </a:r>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270269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1654" y="152401"/>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xmlns="" id="{F2801C15-3166-4A3C-8410-BDB48637CD42}"/>
              </a:ext>
            </a:extLst>
          </p:cNvPr>
          <p:cNvSpPr txBox="1">
            <a:spLocks noChangeArrowheads="1"/>
          </p:cNvSpPr>
          <p:nvPr/>
        </p:nvSpPr>
        <p:spPr>
          <a:xfrm>
            <a:off x="1981200" y="1243037"/>
            <a:ext cx="9525000" cy="5257800"/>
          </a:xfrm>
          <a:prstGeom prst="rect">
            <a:avLst/>
          </a:prstGeom>
        </p:spPr>
        <p:txBody>
          <a:bodyPr/>
          <a:lstStyle>
            <a:defPPr>
              <a:defRPr lang="en-US"/>
            </a:defPPr>
            <a:lvl1pPr marL="342900" indent="-342900" eaLnBrk="0" fontAlgn="base" hangingPunct="0">
              <a:spcBef>
                <a:spcPct val="20000"/>
              </a:spcBef>
              <a:spcAft>
                <a:spcPct val="0"/>
              </a:spcAft>
              <a:buChar char="•"/>
              <a:defRPr sz="3200" kern="0"/>
            </a:lvl1pPr>
            <a:lvl2pPr marL="742950" lvl="1" indent="-285750" eaLnBrk="0" fontAlgn="base" hangingPunct="0">
              <a:spcBef>
                <a:spcPct val="20000"/>
              </a:spcBef>
              <a:spcAft>
                <a:spcPct val="0"/>
              </a:spcAft>
              <a:buChar char="–"/>
              <a:defRPr sz="2800" kern="0"/>
            </a:lvl2pPr>
            <a:lvl3pPr marL="1143000" indent="-228600" eaLnBrk="0" fontAlgn="base" hangingPunct="0">
              <a:spcBef>
                <a:spcPct val="20000"/>
              </a:spcBef>
              <a:spcAft>
                <a:spcPct val="0"/>
              </a:spcAft>
              <a:buChar char="•"/>
              <a:defRPr sz="2400"/>
            </a:lvl3pPr>
            <a:lvl4pPr marL="1600200" indent="-228600" eaLnBrk="0" fontAlgn="base" hangingPunct="0">
              <a:spcBef>
                <a:spcPct val="20000"/>
              </a:spcBef>
              <a:spcAft>
                <a:spcPct val="0"/>
              </a:spcAft>
              <a:buChar char="–"/>
              <a:defRPr sz="2000"/>
            </a:lvl4pPr>
            <a:lvl5pPr marL="2057400" indent="-228600" eaLnBrk="0" fontAlgn="base" hangingPunct="0">
              <a:spcBef>
                <a:spcPct val="20000"/>
              </a:spcBef>
              <a:spcAft>
                <a:spcPct val="0"/>
              </a:spcAft>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r>
              <a:rPr lang="en-US" altLang="en-US" sz="2800" dirty="0"/>
              <a:t>Availability of RI capacity is a function of profitability, this is </a:t>
            </a:r>
            <a:r>
              <a:rPr lang="en-US" altLang="en-US" sz="2800" u="sng" dirty="0"/>
              <a:t>eminently cyclical in nature</a:t>
            </a:r>
          </a:p>
          <a:p>
            <a:r>
              <a:rPr lang="en-US" altLang="en-US" sz="2800" dirty="0"/>
              <a:t>SOFT MARKET: In absence of cat losses, if reinsurers make profits, then more reinsurers enter the market with capacity or existing reinsurers increase their capacity. This leads to a situation of more capacity less business and leads to fall in the rates and reinsurance becomes cheaper </a:t>
            </a:r>
          </a:p>
          <a:p>
            <a:r>
              <a:rPr lang="en-US" altLang="en-US" sz="2800" dirty="0"/>
              <a:t>HARD MARKET: Lesser  premium to service more risks, losses in the subsequent years could put reinsurers  to hard situation and lead to exit of some of the reinsurers and capacity. This will harden the market and leads to increase in rates.</a:t>
            </a:r>
          </a:p>
          <a:p>
            <a:endParaRPr lang="en-US" altLang="en-US" sz="2800" dirty="0"/>
          </a:p>
        </p:txBody>
      </p:sp>
      <p:sp>
        <p:nvSpPr>
          <p:cNvPr id="7" name="Rectangle 2">
            <a:extLst>
              <a:ext uri="{FF2B5EF4-FFF2-40B4-BE49-F238E27FC236}">
                <a16:creationId xmlns:a16="http://schemas.microsoft.com/office/drawing/2014/main" xmlns="" id="{F3453472-7027-489A-BC53-42AE787D0EAD}"/>
              </a:ext>
            </a:extLst>
          </p:cNvPr>
          <p:cNvSpPr txBox="1">
            <a:spLocks noChangeArrowheads="1"/>
          </p:cNvSpPr>
          <p:nvPr/>
        </p:nvSpPr>
        <p:spPr>
          <a:xfrm>
            <a:off x="1904999" y="152401"/>
            <a:ext cx="5715002"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eaLnBrk="1" hangingPunct="1">
              <a:defRPr/>
            </a:pPr>
            <a:r>
              <a:rPr lang="en-US" kern="0" dirty="0"/>
              <a:t>Hard &amp; Soft Market</a:t>
            </a:r>
          </a:p>
        </p:txBody>
      </p:sp>
    </p:spTree>
    <p:extLst>
      <p:ext uri="{BB962C8B-B14F-4D97-AF65-F5344CB8AC3E}">
        <p14:creationId xmlns:p14="http://schemas.microsoft.com/office/powerpoint/2010/main" val="168440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43100" y="152400"/>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Hard &amp; Soft Market</a:t>
            </a:r>
          </a:p>
        </p:txBody>
      </p:sp>
      <p:sp>
        <p:nvSpPr>
          <p:cNvPr id="4" name="Rectangle 3"/>
          <p:cNvSpPr txBox="1">
            <a:spLocks noChangeArrowheads="1"/>
          </p:cNvSpPr>
          <p:nvPr/>
        </p:nvSpPr>
        <p:spPr>
          <a:xfrm>
            <a:off x="1906814" y="935037"/>
            <a:ext cx="9601200" cy="55657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800" kern="0" dirty="0"/>
              <a:t>Reinsurance markets are Dynamic in nature</a:t>
            </a:r>
          </a:p>
          <a:p>
            <a:r>
              <a:rPr lang="en-US" altLang="en-US" sz="2800" kern="0" dirty="0"/>
              <a:t>Entry of Alternate Third-Party Capital (CAT Bonds, </a:t>
            </a:r>
            <a:r>
              <a:rPr lang="en-US" sz="2800" kern="0" dirty="0"/>
              <a:t>ILW (Industrial Loss Warranty), ILS (Insurance Linked Security), Side Cars, Hedge funds, Pension funds and other </a:t>
            </a:r>
            <a:r>
              <a:rPr lang="en-US" sz="2800" kern="0" dirty="0" err="1"/>
              <a:t>collateralised</a:t>
            </a:r>
            <a:r>
              <a:rPr lang="en-US" sz="2800" kern="0" dirty="0"/>
              <a:t> structures.</a:t>
            </a:r>
          </a:p>
          <a:p>
            <a:r>
              <a:rPr lang="en-US" altLang="en-US" sz="2800" kern="0" dirty="0"/>
              <a:t>Above distorts the cyclical nature of Reinsurance Mkt.</a:t>
            </a:r>
          </a:p>
          <a:p>
            <a:r>
              <a:rPr lang="en-US" altLang="en-US" sz="2800" kern="0" dirty="0"/>
              <a:t>Impact different for different lines of business as some niche </a:t>
            </a:r>
            <a:r>
              <a:rPr lang="en-US" altLang="en-US" sz="2800" kern="0" dirty="0" err="1"/>
              <a:t>mkts</a:t>
            </a:r>
            <a:r>
              <a:rPr lang="en-US" altLang="en-US" sz="2800" kern="0" dirty="0"/>
              <a:t> support specialized classes.</a:t>
            </a:r>
          </a:p>
          <a:p>
            <a:r>
              <a:rPr lang="en-US" altLang="en-US" sz="2800" kern="0" dirty="0"/>
              <a:t>Impacted by global events </a:t>
            </a:r>
          </a:p>
          <a:p>
            <a:pPr lvl="1"/>
            <a:r>
              <a:rPr lang="en-US" altLang="en-US" sz="2400" kern="0" dirty="0"/>
              <a:t>Catastrophes </a:t>
            </a:r>
          </a:p>
          <a:p>
            <a:pPr lvl="1"/>
            <a:r>
              <a:rPr lang="en-US" altLang="en-US" sz="2400" kern="0" dirty="0"/>
              <a:t>Airline crash</a:t>
            </a:r>
          </a:p>
          <a:p>
            <a:pPr lvl="1"/>
            <a:r>
              <a:rPr lang="en-US" altLang="en-US" sz="2400" kern="0" dirty="0"/>
              <a:t>Covid-19 judgements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3504058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2692673"/>
            <a:ext cx="10287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kern="0" dirty="0">
                <a:solidFill>
                  <a:schemeClr val="tx1"/>
                </a:solidFill>
              </a:rPr>
              <a:t>Questions ?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600008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2692673"/>
            <a:ext cx="10287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kern="0" dirty="0">
                <a:solidFill>
                  <a:schemeClr val="tx1"/>
                </a:solidFill>
              </a:rPr>
              <a:t>Thank You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603258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xmlns="" id="{0F0E7B34-F0ED-41E2-B6E5-124CC59875B2}"/>
              </a:ext>
            </a:extLst>
          </p:cNvPr>
          <p:cNvSpPr txBox="1">
            <a:spLocks noChangeArrowheads="1"/>
          </p:cNvSpPr>
          <p:nvPr/>
        </p:nvSpPr>
        <p:spPr bwMode="auto">
          <a:xfrm>
            <a:off x="3359150" y="379414"/>
            <a:ext cx="6545574" cy="646331"/>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3600" b="1">
                <a:solidFill>
                  <a:schemeClr val="tx2"/>
                </a:solidFill>
                <a:latin typeface="Arial" panose="020B0604020202020204" pitchFamily="34" charset="0"/>
              </a:rPr>
              <a:t>Forms of Reinsurance Treaty</a:t>
            </a:r>
          </a:p>
        </p:txBody>
      </p:sp>
      <p:sp>
        <p:nvSpPr>
          <p:cNvPr id="93187" name="Text Box 3">
            <a:extLst>
              <a:ext uri="{FF2B5EF4-FFF2-40B4-BE49-F238E27FC236}">
                <a16:creationId xmlns:a16="http://schemas.microsoft.com/office/drawing/2014/main" xmlns="" id="{D94A1DA9-09F3-4B97-8309-FB7B570C2A76}"/>
              </a:ext>
            </a:extLst>
          </p:cNvPr>
          <p:cNvSpPr txBox="1">
            <a:spLocks noChangeArrowheads="1"/>
          </p:cNvSpPr>
          <p:nvPr/>
        </p:nvSpPr>
        <p:spPr bwMode="auto">
          <a:xfrm>
            <a:off x="2609851" y="1689101"/>
            <a:ext cx="2106613" cy="519113"/>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latin typeface="Arial" panose="020B0604020202020204" pitchFamily="34" charset="0"/>
              </a:rPr>
              <a:t>Proportional</a:t>
            </a:r>
          </a:p>
        </p:txBody>
      </p:sp>
      <p:sp>
        <p:nvSpPr>
          <p:cNvPr id="93188" name="Text Box 4">
            <a:extLst>
              <a:ext uri="{FF2B5EF4-FFF2-40B4-BE49-F238E27FC236}">
                <a16:creationId xmlns:a16="http://schemas.microsoft.com/office/drawing/2014/main" xmlns="" id="{BA161900-7A9F-4535-8DEB-8233597D846E}"/>
              </a:ext>
            </a:extLst>
          </p:cNvPr>
          <p:cNvSpPr txBox="1">
            <a:spLocks noChangeArrowheads="1"/>
          </p:cNvSpPr>
          <p:nvPr/>
        </p:nvSpPr>
        <p:spPr bwMode="auto">
          <a:xfrm>
            <a:off x="7593014" y="1765301"/>
            <a:ext cx="2879725" cy="519113"/>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latin typeface="Arial" panose="020B0604020202020204" pitchFamily="34" charset="0"/>
              </a:rPr>
              <a:t>Non-Proportional</a:t>
            </a:r>
          </a:p>
        </p:txBody>
      </p:sp>
      <p:sp>
        <p:nvSpPr>
          <p:cNvPr id="93189" name="Text Box 5">
            <a:extLst>
              <a:ext uri="{FF2B5EF4-FFF2-40B4-BE49-F238E27FC236}">
                <a16:creationId xmlns:a16="http://schemas.microsoft.com/office/drawing/2014/main" xmlns="" id="{F18BD1FB-2692-4A1C-AE7E-C31673B05A25}"/>
              </a:ext>
            </a:extLst>
          </p:cNvPr>
          <p:cNvSpPr txBox="1">
            <a:spLocks noChangeArrowheads="1"/>
          </p:cNvSpPr>
          <p:nvPr/>
        </p:nvSpPr>
        <p:spPr bwMode="auto">
          <a:xfrm>
            <a:off x="604249" y="3187930"/>
            <a:ext cx="2203450" cy="519112"/>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latin typeface="Arial" panose="020B0604020202020204" pitchFamily="34" charset="0"/>
              </a:rPr>
              <a:t>Quota Share</a:t>
            </a:r>
          </a:p>
        </p:txBody>
      </p:sp>
      <p:sp>
        <p:nvSpPr>
          <p:cNvPr id="93190" name="Text Box 6">
            <a:extLst>
              <a:ext uri="{FF2B5EF4-FFF2-40B4-BE49-F238E27FC236}">
                <a16:creationId xmlns:a16="http://schemas.microsoft.com/office/drawing/2014/main" xmlns="" id="{C7DF511F-5A54-4E48-8440-70647FD26F26}"/>
              </a:ext>
            </a:extLst>
          </p:cNvPr>
          <p:cNvSpPr txBox="1">
            <a:spLocks noChangeArrowheads="1"/>
          </p:cNvSpPr>
          <p:nvPr/>
        </p:nvSpPr>
        <p:spPr bwMode="auto">
          <a:xfrm>
            <a:off x="4476791" y="3234885"/>
            <a:ext cx="1392238" cy="519112"/>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latin typeface="Arial" panose="020B0604020202020204" pitchFamily="34" charset="0"/>
              </a:rPr>
              <a:t>Surplus</a:t>
            </a:r>
          </a:p>
        </p:txBody>
      </p:sp>
      <p:sp>
        <p:nvSpPr>
          <p:cNvPr id="93192" name="Line 8">
            <a:extLst>
              <a:ext uri="{FF2B5EF4-FFF2-40B4-BE49-F238E27FC236}">
                <a16:creationId xmlns:a16="http://schemas.microsoft.com/office/drawing/2014/main" xmlns="" id="{9E203D41-BBFA-41AB-AD8B-7F9EEB641AF7}"/>
              </a:ext>
            </a:extLst>
          </p:cNvPr>
          <p:cNvSpPr>
            <a:spLocks noChangeShapeType="1"/>
          </p:cNvSpPr>
          <p:nvPr/>
        </p:nvSpPr>
        <p:spPr bwMode="auto">
          <a:xfrm>
            <a:off x="4648200" y="1371600"/>
            <a:ext cx="3048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FFFF"/>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193" name="Line 9">
            <a:extLst>
              <a:ext uri="{FF2B5EF4-FFF2-40B4-BE49-F238E27FC236}">
                <a16:creationId xmlns:a16="http://schemas.microsoft.com/office/drawing/2014/main" xmlns="" id="{5D2F7D84-735D-46C2-A6DD-8151478955EC}"/>
              </a:ext>
            </a:extLst>
          </p:cNvPr>
          <p:cNvSpPr>
            <a:spLocks noChangeShapeType="1"/>
          </p:cNvSpPr>
          <p:nvPr/>
        </p:nvSpPr>
        <p:spPr bwMode="auto">
          <a:xfrm>
            <a:off x="4648200" y="1371600"/>
            <a:ext cx="0" cy="2286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FFFF"/>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194" name="Line 10">
            <a:extLst>
              <a:ext uri="{FF2B5EF4-FFF2-40B4-BE49-F238E27FC236}">
                <a16:creationId xmlns:a16="http://schemas.microsoft.com/office/drawing/2014/main" xmlns="" id="{41F9BEDF-22A5-43E2-B601-91977C27D82B}"/>
              </a:ext>
            </a:extLst>
          </p:cNvPr>
          <p:cNvSpPr>
            <a:spLocks noChangeShapeType="1"/>
          </p:cNvSpPr>
          <p:nvPr/>
        </p:nvSpPr>
        <p:spPr bwMode="auto">
          <a:xfrm>
            <a:off x="7696200" y="1371600"/>
            <a:ext cx="0" cy="3810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FFFF"/>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195" name="Line 11">
            <a:extLst>
              <a:ext uri="{FF2B5EF4-FFF2-40B4-BE49-F238E27FC236}">
                <a16:creationId xmlns:a16="http://schemas.microsoft.com/office/drawing/2014/main" xmlns="" id="{284B6B54-BC00-4ED8-942A-055CBBB692AB}"/>
              </a:ext>
            </a:extLst>
          </p:cNvPr>
          <p:cNvSpPr>
            <a:spLocks noChangeShapeType="1"/>
          </p:cNvSpPr>
          <p:nvPr/>
        </p:nvSpPr>
        <p:spPr bwMode="auto">
          <a:xfrm>
            <a:off x="6248400" y="1219200"/>
            <a:ext cx="0" cy="152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FFFF"/>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196" name="Text Box 12">
            <a:extLst>
              <a:ext uri="{FF2B5EF4-FFF2-40B4-BE49-F238E27FC236}">
                <a16:creationId xmlns:a16="http://schemas.microsoft.com/office/drawing/2014/main" xmlns="" id="{B6A4A560-A0E0-4DFC-9EC6-0352FD465A30}"/>
              </a:ext>
            </a:extLst>
          </p:cNvPr>
          <p:cNvSpPr txBox="1">
            <a:spLocks noChangeArrowheads="1"/>
          </p:cNvSpPr>
          <p:nvPr/>
        </p:nvSpPr>
        <p:spPr bwMode="auto">
          <a:xfrm>
            <a:off x="6328230" y="3189030"/>
            <a:ext cx="2600392" cy="954107"/>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latin typeface="Arial" panose="020B0604020202020204" pitchFamily="34" charset="0"/>
              </a:rPr>
              <a:t>Excess of Loss</a:t>
            </a:r>
          </a:p>
          <a:p>
            <a:pPr algn="ctr">
              <a:spcBef>
                <a:spcPct val="0"/>
              </a:spcBef>
              <a:buClrTx/>
              <a:buSzTx/>
              <a:buFontTx/>
              <a:buNone/>
            </a:pPr>
            <a:r>
              <a:rPr lang="en-US" altLang="en-US" sz="2800" dirty="0">
                <a:latin typeface="Arial" panose="020B0604020202020204" pitchFamily="34" charset="0"/>
              </a:rPr>
              <a:t>(XOL)</a:t>
            </a:r>
          </a:p>
        </p:txBody>
      </p:sp>
      <p:sp>
        <p:nvSpPr>
          <p:cNvPr id="93197" name="Text Box 13">
            <a:extLst>
              <a:ext uri="{FF2B5EF4-FFF2-40B4-BE49-F238E27FC236}">
                <a16:creationId xmlns:a16="http://schemas.microsoft.com/office/drawing/2014/main" xmlns="" id="{A9BDA4A8-3715-4F9A-A4F8-8B2A0D49A7C6}"/>
              </a:ext>
            </a:extLst>
          </p:cNvPr>
          <p:cNvSpPr txBox="1">
            <a:spLocks noChangeArrowheads="1"/>
          </p:cNvSpPr>
          <p:nvPr/>
        </p:nvSpPr>
        <p:spPr bwMode="auto">
          <a:xfrm>
            <a:off x="10063355" y="3187930"/>
            <a:ext cx="1647825" cy="519112"/>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latin typeface="Arial" panose="020B0604020202020204" pitchFamily="34" charset="0"/>
              </a:rPr>
              <a:t>Stop loss</a:t>
            </a:r>
          </a:p>
        </p:txBody>
      </p:sp>
      <p:sp>
        <p:nvSpPr>
          <p:cNvPr id="93198" name="Text Box 14">
            <a:extLst>
              <a:ext uri="{FF2B5EF4-FFF2-40B4-BE49-F238E27FC236}">
                <a16:creationId xmlns:a16="http://schemas.microsoft.com/office/drawing/2014/main" xmlns="" id="{92012CF3-243D-4690-AB7F-DF6B5DD275CD}"/>
              </a:ext>
            </a:extLst>
          </p:cNvPr>
          <p:cNvSpPr txBox="1">
            <a:spLocks noChangeArrowheads="1"/>
          </p:cNvSpPr>
          <p:nvPr/>
        </p:nvSpPr>
        <p:spPr bwMode="auto">
          <a:xfrm>
            <a:off x="5563757" y="5055361"/>
            <a:ext cx="1024639" cy="954107"/>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800" dirty="0">
                <a:latin typeface="Arial" panose="020B0604020202020204" pitchFamily="34" charset="0"/>
              </a:rPr>
              <a:t>Risk </a:t>
            </a:r>
          </a:p>
          <a:p>
            <a:pPr algn="ctr">
              <a:spcBef>
                <a:spcPct val="0"/>
              </a:spcBef>
              <a:buClrTx/>
              <a:buSzTx/>
              <a:buFontTx/>
              <a:buNone/>
            </a:pPr>
            <a:r>
              <a:rPr lang="en-US" altLang="en-US" sz="2800" dirty="0">
                <a:latin typeface="Arial" panose="020B0604020202020204" pitchFamily="34" charset="0"/>
              </a:rPr>
              <a:t>basis</a:t>
            </a:r>
          </a:p>
        </p:txBody>
      </p:sp>
      <p:sp>
        <p:nvSpPr>
          <p:cNvPr id="93199" name="Text Box 15">
            <a:extLst>
              <a:ext uri="{FF2B5EF4-FFF2-40B4-BE49-F238E27FC236}">
                <a16:creationId xmlns:a16="http://schemas.microsoft.com/office/drawing/2014/main" xmlns="" id="{F0E475CC-3FD0-4CE0-9B16-B97AC7682765}"/>
              </a:ext>
            </a:extLst>
          </p:cNvPr>
          <p:cNvSpPr txBox="1">
            <a:spLocks noChangeArrowheads="1"/>
          </p:cNvSpPr>
          <p:nvPr/>
        </p:nvSpPr>
        <p:spPr bwMode="auto">
          <a:xfrm>
            <a:off x="8223143" y="5118090"/>
            <a:ext cx="2044149" cy="954107"/>
          </a:xfrm>
          <a:prstGeom prst="rect">
            <a:avLst/>
          </a:prstGeom>
          <a:noFill/>
          <a:ln w="381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80000"/>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Clr>
                <a:schemeClr val="accent1"/>
              </a:buClr>
              <a:buSzPct val="80000"/>
              <a:buFont typeface="Wingdings" panose="05000000000000000000" pitchFamily="2" charset="2"/>
              <a:buChar char="q"/>
              <a:defRPr sz="2800">
                <a:solidFill>
                  <a:schemeClr val="tx1"/>
                </a:solidFill>
                <a:latin typeface="Arial" panose="020B0604020202020204" pitchFamily="34" charset="0"/>
              </a:defRPr>
            </a:lvl2pPr>
            <a:lvl3pPr marL="1143000" indent="-228600">
              <a:spcBef>
                <a:spcPct val="20000"/>
              </a:spcBef>
              <a:buClr>
                <a:schemeClr val="folHlink"/>
              </a:buClr>
              <a:buSzPct val="8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folHlink"/>
              </a:buClr>
              <a:buSzPct val="80000"/>
              <a:buChar char="o"/>
              <a:defRPr sz="2000">
                <a:solidFill>
                  <a:schemeClr val="tx1"/>
                </a:solidFill>
                <a:latin typeface="Arial" panose="020B0604020202020204" pitchFamily="34" charset="0"/>
              </a:defRPr>
            </a:lvl4pPr>
            <a:lvl5pPr marL="2057400" indent="-228600">
              <a:spcBef>
                <a:spcPct val="20000"/>
              </a:spcBef>
              <a:buClr>
                <a:schemeClr val="folHlink"/>
              </a:buClr>
              <a:buSzPct val="8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2800" dirty="0">
                <a:latin typeface="Arial" panose="020B0604020202020204" pitchFamily="34" charset="0"/>
              </a:rPr>
              <a:t>Occurrence</a:t>
            </a:r>
          </a:p>
          <a:p>
            <a:pPr algn="ctr">
              <a:spcBef>
                <a:spcPct val="0"/>
              </a:spcBef>
              <a:buClrTx/>
              <a:buSzTx/>
              <a:buFontTx/>
              <a:buNone/>
            </a:pPr>
            <a:r>
              <a:rPr lang="en-US" altLang="en-US" sz="2800" dirty="0">
                <a:latin typeface="Arial" panose="020B0604020202020204" pitchFamily="34" charset="0"/>
              </a:rPr>
              <a:t> basis</a:t>
            </a:r>
          </a:p>
        </p:txBody>
      </p:sp>
      <p:sp>
        <p:nvSpPr>
          <p:cNvPr id="93200" name="Line 16">
            <a:extLst>
              <a:ext uri="{FF2B5EF4-FFF2-40B4-BE49-F238E27FC236}">
                <a16:creationId xmlns:a16="http://schemas.microsoft.com/office/drawing/2014/main" xmlns="" id="{23F210AC-F897-4572-9F8F-8B29B273BE71}"/>
              </a:ext>
            </a:extLst>
          </p:cNvPr>
          <p:cNvSpPr>
            <a:spLocks noChangeShapeType="1"/>
          </p:cNvSpPr>
          <p:nvPr/>
        </p:nvSpPr>
        <p:spPr bwMode="auto">
          <a:xfrm>
            <a:off x="3733800" y="1446213"/>
            <a:ext cx="4953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1" name="Line 17">
            <a:extLst>
              <a:ext uri="{FF2B5EF4-FFF2-40B4-BE49-F238E27FC236}">
                <a16:creationId xmlns:a16="http://schemas.microsoft.com/office/drawing/2014/main" xmlns="" id="{ED926EF9-77C9-4A4F-A40B-F55B1C7793A2}"/>
              </a:ext>
            </a:extLst>
          </p:cNvPr>
          <p:cNvSpPr>
            <a:spLocks noChangeShapeType="1"/>
          </p:cNvSpPr>
          <p:nvPr/>
        </p:nvSpPr>
        <p:spPr bwMode="auto">
          <a:xfrm>
            <a:off x="3733800" y="1446213"/>
            <a:ext cx="0" cy="2428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2" name="Line 18">
            <a:extLst>
              <a:ext uri="{FF2B5EF4-FFF2-40B4-BE49-F238E27FC236}">
                <a16:creationId xmlns:a16="http://schemas.microsoft.com/office/drawing/2014/main" xmlns="" id="{3BC66C8A-6B5A-44D6-84E3-DA4033B3F42B}"/>
              </a:ext>
            </a:extLst>
          </p:cNvPr>
          <p:cNvSpPr>
            <a:spLocks noChangeShapeType="1"/>
          </p:cNvSpPr>
          <p:nvPr/>
        </p:nvSpPr>
        <p:spPr bwMode="auto">
          <a:xfrm flipH="1">
            <a:off x="8686799" y="1446213"/>
            <a:ext cx="0" cy="306387"/>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3" name="Line 19">
            <a:extLst>
              <a:ext uri="{FF2B5EF4-FFF2-40B4-BE49-F238E27FC236}">
                <a16:creationId xmlns:a16="http://schemas.microsoft.com/office/drawing/2014/main" xmlns="" id="{53A75658-C499-4A06-894E-AD93319A2143}"/>
              </a:ext>
            </a:extLst>
          </p:cNvPr>
          <p:cNvSpPr>
            <a:spLocks noChangeShapeType="1"/>
          </p:cNvSpPr>
          <p:nvPr/>
        </p:nvSpPr>
        <p:spPr bwMode="auto">
          <a:xfrm>
            <a:off x="6172200" y="1141413"/>
            <a:ext cx="0" cy="3048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4" name="Line 20">
            <a:extLst>
              <a:ext uri="{FF2B5EF4-FFF2-40B4-BE49-F238E27FC236}">
                <a16:creationId xmlns:a16="http://schemas.microsoft.com/office/drawing/2014/main" xmlns="" id="{0E35FCD1-5F1E-45A4-A551-F6924953F878}"/>
              </a:ext>
            </a:extLst>
          </p:cNvPr>
          <p:cNvSpPr>
            <a:spLocks noChangeShapeType="1"/>
          </p:cNvSpPr>
          <p:nvPr/>
        </p:nvSpPr>
        <p:spPr bwMode="auto">
          <a:xfrm>
            <a:off x="1600200" y="2643642"/>
            <a:ext cx="3429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5" name="Line 21">
            <a:extLst>
              <a:ext uri="{FF2B5EF4-FFF2-40B4-BE49-F238E27FC236}">
                <a16:creationId xmlns:a16="http://schemas.microsoft.com/office/drawing/2014/main" xmlns="" id="{884792C6-BA9E-4A64-9BA0-67F3F08C772D}"/>
              </a:ext>
            </a:extLst>
          </p:cNvPr>
          <p:cNvSpPr>
            <a:spLocks noChangeShapeType="1"/>
          </p:cNvSpPr>
          <p:nvPr/>
        </p:nvSpPr>
        <p:spPr bwMode="auto">
          <a:xfrm>
            <a:off x="1600200" y="2643642"/>
            <a:ext cx="0" cy="5442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7" name="Line 23">
            <a:extLst>
              <a:ext uri="{FF2B5EF4-FFF2-40B4-BE49-F238E27FC236}">
                <a16:creationId xmlns:a16="http://schemas.microsoft.com/office/drawing/2014/main" xmlns="" id="{4CE96726-837E-4718-AF80-7CC8AB838E96}"/>
              </a:ext>
            </a:extLst>
          </p:cNvPr>
          <p:cNvSpPr>
            <a:spLocks noChangeShapeType="1"/>
          </p:cNvSpPr>
          <p:nvPr/>
        </p:nvSpPr>
        <p:spPr bwMode="auto">
          <a:xfrm>
            <a:off x="5029200" y="2665412"/>
            <a:ext cx="0" cy="569465"/>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8" name="Line 24">
            <a:extLst>
              <a:ext uri="{FF2B5EF4-FFF2-40B4-BE49-F238E27FC236}">
                <a16:creationId xmlns:a16="http://schemas.microsoft.com/office/drawing/2014/main" xmlns="" id="{4AEA849B-FEF4-4186-B393-4F7268D02BE3}"/>
              </a:ext>
            </a:extLst>
          </p:cNvPr>
          <p:cNvSpPr>
            <a:spLocks noChangeShapeType="1"/>
          </p:cNvSpPr>
          <p:nvPr/>
        </p:nvSpPr>
        <p:spPr bwMode="auto">
          <a:xfrm>
            <a:off x="3733800" y="2208213"/>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09" name="Line 25">
            <a:extLst>
              <a:ext uri="{FF2B5EF4-FFF2-40B4-BE49-F238E27FC236}">
                <a16:creationId xmlns:a16="http://schemas.microsoft.com/office/drawing/2014/main" xmlns="" id="{9FCDA4A8-526C-40CF-A15B-6E1D4250A167}"/>
              </a:ext>
            </a:extLst>
          </p:cNvPr>
          <p:cNvSpPr>
            <a:spLocks noChangeShapeType="1"/>
          </p:cNvSpPr>
          <p:nvPr/>
        </p:nvSpPr>
        <p:spPr bwMode="auto">
          <a:xfrm flipV="1">
            <a:off x="7593013" y="2768560"/>
            <a:ext cx="3304410" cy="19875"/>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0" name="Line 26">
            <a:extLst>
              <a:ext uri="{FF2B5EF4-FFF2-40B4-BE49-F238E27FC236}">
                <a16:creationId xmlns:a16="http://schemas.microsoft.com/office/drawing/2014/main" xmlns="" id="{5FC6D753-29E6-46F1-A9F2-68F9F167D4D4}"/>
              </a:ext>
            </a:extLst>
          </p:cNvPr>
          <p:cNvSpPr>
            <a:spLocks noChangeShapeType="1"/>
          </p:cNvSpPr>
          <p:nvPr/>
        </p:nvSpPr>
        <p:spPr bwMode="auto">
          <a:xfrm>
            <a:off x="8686799" y="2284414"/>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1" name="Line 27">
            <a:extLst>
              <a:ext uri="{FF2B5EF4-FFF2-40B4-BE49-F238E27FC236}">
                <a16:creationId xmlns:a16="http://schemas.microsoft.com/office/drawing/2014/main" xmlns="" id="{B5B49A11-B33E-4A42-BB41-CD4DB27308F6}"/>
              </a:ext>
            </a:extLst>
          </p:cNvPr>
          <p:cNvSpPr>
            <a:spLocks noChangeShapeType="1"/>
          </p:cNvSpPr>
          <p:nvPr/>
        </p:nvSpPr>
        <p:spPr bwMode="auto">
          <a:xfrm>
            <a:off x="7584591" y="2806930"/>
            <a:ext cx="0" cy="3810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2" name="Line 28">
            <a:extLst>
              <a:ext uri="{FF2B5EF4-FFF2-40B4-BE49-F238E27FC236}">
                <a16:creationId xmlns:a16="http://schemas.microsoft.com/office/drawing/2014/main" xmlns="" id="{7C68DF93-B792-41E3-A9C9-602DE836A639}"/>
              </a:ext>
            </a:extLst>
          </p:cNvPr>
          <p:cNvSpPr>
            <a:spLocks noChangeShapeType="1"/>
          </p:cNvSpPr>
          <p:nvPr/>
        </p:nvSpPr>
        <p:spPr bwMode="auto">
          <a:xfrm>
            <a:off x="10887269" y="2741614"/>
            <a:ext cx="0" cy="446316"/>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3" name="Line 29">
            <a:extLst>
              <a:ext uri="{FF2B5EF4-FFF2-40B4-BE49-F238E27FC236}">
                <a16:creationId xmlns:a16="http://schemas.microsoft.com/office/drawing/2014/main" xmlns="" id="{1C40B19E-4B73-4D76-8B50-AA5C00475DE7}"/>
              </a:ext>
            </a:extLst>
          </p:cNvPr>
          <p:cNvSpPr>
            <a:spLocks noChangeShapeType="1"/>
          </p:cNvSpPr>
          <p:nvPr/>
        </p:nvSpPr>
        <p:spPr bwMode="auto">
          <a:xfrm>
            <a:off x="6012283" y="4676537"/>
            <a:ext cx="32004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4" name="Line 30">
            <a:extLst>
              <a:ext uri="{FF2B5EF4-FFF2-40B4-BE49-F238E27FC236}">
                <a16:creationId xmlns:a16="http://schemas.microsoft.com/office/drawing/2014/main" xmlns="" id="{882A48DE-5D65-4030-9FF4-FBB1704F9DD8}"/>
              </a:ext>
            </a:extLst>
          </p:cNvPr>
          <p:cNvSpPr>
            <a:spLocks noChangeShapeType="1"/>
          </p:cNvSpPr>
          <p:nvPr/>
        </p:nvSpPr>
        <p:spPr bwMode="auto">
          <a:xfrm>
            <a:off x="6019540" y="4686300"/>
            <a:ext cx="0" cy="3048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5" name="Line 31">
            <a:extLst>
              <a:ext uri="{FF2B5EF4-FFF2-40B4-BE49-F238E27FC236}">
                <a16:creationId xmlns:a16="http://schemas.microsoft.com/office/drawing/2014/main" xmlns="" id="{9AD8F34F-F140-4D22-BB1D-04FA23BD91C5}"/>
              </a:ext>
            </a:extLst>
          </p:cNvPr>
          <p:cNvSpPr>
            <a:spLocks noChangeShapeType="1"/>
          </p:cNvSpPr>
          <p:nvPr/>
        </p:nvSpPr>
        <p:spPr bwMode="auto">
          <a:xfrm>
            <a:off x="9212683" y="4686300"/>
            <a:ext cx="0" cy="3810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3216" name="Line 32">
            <a:extLst>
              <a:ext uri="{FF2B5EF4-FFF2-40B4-BE49-F238E27FC236}">
                <a16:creationId xmlns:a16="http://schemas.microsoft.com/office/drawing/2014/main" xmlns="" id="{2AD497BA-7561-4BA1-9BCE-2E9ADD4D3F25}"/>
              </a:ext>
            </a:extLst>
          </p:cNvPr>
          <p:cNvSpPr>
            <a:spLocks noChangeShapeType="1"/>
          </p:cNvSpPr>
          <p:nvPr/>
        </p:nvSpPr>
        <p:spPr bwMode="auto">
          <a:xfrm>
            <a:off x="7584591" y="4143137"/>
            <a:ext cx="0" cy="5334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cxnSp>
        <p:nvCxnSpPr>
          <p:cNvPr id="5" name="Straight Arrow Connector 4">
            <a:extLst>
              <a:ext uri="{FF2B5EF4-FFF2-40B4-BE49-F238E27FC236}">
                <a16:creationId xmlns:a16="http://schemas.microsoft.com/office/drawing/2014/main" xmlns="" id="{DC1D2B8D-8B3A-4BBC-9A46-01920BF0729D}"/>
              </a:ext>
            </a:extLst>
          </p:cNvPr>
          <p:cNvCxnSpPr/>
          <p:nvPr/>
        </p:nvCxnSpPr>
        <p:spPr bwMode="auto">
          <a:xfrm flipV="1">
            <a:off x="10139982" y="1371600"/>
            <a:ext cx="321160" cy="381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 name="TextBox 5">
            <a:extLst>
              <a:ext uri="{FF2B5EF4-FFF2-40B4-BE49-F238E27FC236}">
                <a16:creationId xmlns:a16="http://schemas.microsoft.com/office/drawing/2014/main" xmlns="" id="{8F83C137-101D-4CCC-AF9E-56BA59531AE1}"/>
              </a:ext>
            </a:extLst>
          </p:cNvPr>
          <p:cNvSpPr txBox="1"/>
          <p:nvPr/>
        </p:nvSpPr>
        <p:spPr>
          <a:xfrm>
            <a:off x="10382801" y="907569"/>
            <a:ext cx="1460656" cy="646331"/>
          </a:xfrm>
          <a:prstGeom prst="rect">
            <a:avLst/>
          </a:prstGeom>
          <a:noFill/>
        </p:spPr>
        <p:txBody>
          <a:bodyPr wrap="none" rtlCol="0">
            <a:spAutoFit/>
          </a:bodyPr>
          <a:lstStyle/>
          <a:p>
            <a:pPr algn="ctr"/>
            <a:r>
              <a:rPr lang="en-IN" dirty="0">
                <a:solidFill>
                  <a:srgbClr val="FF0000"/>
                </a:solidFill>
              </a:rPr>
              <a:t>Balance sheet</a:t>
            </a:r>
          </a:p>
          <a:p>
            <a:pPr algn="ctr"/>
            <a:r>
              <a:rPr lang="en-IN" dirty="0">
                <a:solidFill>
                  <a:srgbClr val="FF0000"/>
                </a:solidFill>
              </a:rPr>
              <a:t>Protection</a:t>
            </a:r>
          </a:p>
        </p:txBody>
      </p:sp>
      <p:cxnSp>
        <p:nvCxnSpPr>
          <p:cNvPr id="8" name="Straight Arrow Connector 7">
            <a:extLst>
              <a:ext uri="{FF2B5EF4-FFF2-40B4-BE49-F238E27FC236}">
                <a16:creationId xmlns:a16="http://schemas.microsoft.com/office/drawing/2014/main" xmlns="" id="{25AF120A-C50E-4F49-BF69-0F862617F9A4}"/>
              </a:ext>
            </a:extLst>
          </p:cNvPr>
          <p:cNvCxnSpPr>
            <a:stCxn id="93188" idx="3"/>
          </p:cNvCxnSpPr>
          <p:nvPr/>
        </p:nvCxnSpPr>
        <p:spPr bwMode="auto">
          <a:xfrm>
            <a:off x="10472739" y="2024858"/>
            <a:ext cx="346384" cy="4682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1" name="TextBox 40">
            <a:extLst>
              <a:ext uri="{FF2B5EF4-FFF2-40B4-BE49-F238E27FC236}">
                <a16:creationId xmlns:a16="http://schemas.microsoft.com/office/drawing/2014/main" xmlns="" id="{8C59919C-5D26-4B00-BB48-F8F6ECA6ED24}"/>
              </a:ext>
            </a:extLst>
          </p:cNvPr>
          <p:cNvSpPr txBox="1"/>
          <p:nvPr/>
        </p:nvSpPr>
        <p:spPr>
          <a:xfrm>
            <a:off x="10817174" y="1744462"/>
            <a:ext cx="1152880" cy="646331"/>
          </a:xfrm>
          <a:prstGeom prst="rect">
            <a:avLst/>
          </a:prstGeom>
          <a:noFill/>
        </p:spPr>
        <p:txBody>
          <a:bodyPr wrap="none" rtlCol="0">
            <a:spAutoFit/>
          </a:bodyPr>
          <a:lstStyle/>
          <a:p>
            <a:pPr algn="ctr"/>
            <a:r>
              <a:rPr lang="en-IN" dirty="0">
                <a:solidFill>
                  <a:srgbClr val="FF0000"/>
                </a:solidFill>
              </a:rPr>
              <a:t>Sharing of</a:t>
            </a:r>
          </a:p>
          <a:p>
            <a:pPr algn="ctr"/>
            <a:r>
              <a:rPr lang="en-IN" dirty="0">
                <a:solidFill>
                  <a:srgbClr val="FF0000"/>
                </a:solidFill>
              </a:rPr>
              <a:t> losses</a:t>
            </a:r>
          </a:p>
        </p:txBody>
      </p:sp>
      <p:sp>
        <p:nvSpPr>
          <p:cNvPr id="9" name="TextBox 8">
            <a:extLst>
              <a:ext uri="{FF2B5EF4-FFF2-40B4-BE49-F238E27FC236}">
                <a16:creationId xmlns:a16="http://schemas.microsoft.com/office/drawing/2014/main" xmlns="" id="{C5806712-1240-493A-BE1F-12677760551C}"/>
              </a:ext>
            </a:extLst>
          </p:cNvPr>
          <p:cNvSpPr txBox="1"/>
          <p:nvPr/>
        </p:nvSpPr>
        <p:spPr>
          <a:xfrm>
            <a:off x="3342079" y="4161749"/>
            <a:ext cx="2084225" cy="923330"/>
          </a:xfrm>
          <a:prstGeom prst="rect">
            <a:avLst/>
          </a:prstGeom>
          <a:noFill/>
        </p:spPr>
        <p:txBody>
          <a:bodyPr wrap="none" rtlCol="0">
            <a:spAutoFit/>
          </a:bodyPr>
          <a:lstStyle/>
          <a:p>
            <a:pPr algn="ctr"/>
            <a:r>
              <a:rPr lang="en-IN" dirty="0">
                <a:solidFill>
                  <a:srgbClr val="FF0000"/>
                </a:solidFill>
              </a:rPr>
              <a:t>Equal sharing of</a:t>
            </a:r>
          </a:p>
          <a:p>
            <a:pPr algn="ctr"/>
            <a:r>
              <a:rPr lang="en-IN" dirty="0">
                <a:solidFill>
                  <a:srgbClr val="FF0000"/>
                </a:solidFill>
              </a:rPr>
              <a:t>premium and claims</a:t>
            </a:r>
          </a:p>
          <a:p>
            <a:pPr algn="ctr"/>
            <a:r>
              <a:rPr lang="en-IN" dirty="0">
                <a:solidFill>
                  <a:srgbClr val="FF0000"/>
                </a:solidFill>
              </a:rPr>
              <a:t>(As Ratio)</a:t>
            </a:r>
          </a:p>
        </p:txBody>
      </p:sp>
      <p:sp>
        <p:nvSpPr>
          <p:cNvPr id="43" name="TextBox 42">
            <a:extLst>
              <a:ext uri="{FF2B5EF4-FFF2-40B4-BE49-F238E27FC236}">
                <a16:creationId xmlns:a16="http://schemas.microsoft.com/office/drawing/2014/main" xmlns="" id="{C1E0AB9E-3C9C-4319-9A55-6AF7D3AE455D}"/>
              </a:ext>
            </a:extLst>
          </p:cNvPr>
          <p:cNvSpPr txBox="1"/>
          <p:nvPr/>
        </p:nvSpPr>
        <p:spPr>
          <a:xfrm>
            <a:off x="619986" y="4125686"/>
            <a:ext cx="2084225" cy="923330"/>
          </a:xfrm>
          <a:prstGeom prst="rect">
            <a:avLst/>
          </a:prstGeom>
          <a:noFill/>
        </p:spPr>
        <p:txBody>
          <a:bodyPr wrap="none" rtlCol="0">
            <a:spAutoFit/>
          </a:bodyPr>
          <a:lstStyle/>
          <a:p>
            <a:pPr algn="ctr"/>
            <a:r>
              <a:rPr lang="en-IN" dirty="0">
                <a:solidFill>
                  <a:srgbClr val="FF0000"/>
                </a:solidFill>
              </a:rPr>
              <a:t>Equal sharing of</a:t>
            </a:r>
          </a:p>
          <a:p>
            <a:pPr algn="ctr"/>
            <a:r>
              <a:rPr lang="en-IN" dirty="0">
                <a:solidFill>
                  <a:srgbClr val="FF0000"/>
                </a:solidFill>
              </a:rPr>
              <a:t>premium and claims</a:t>
            </a:r>
          </a:p>
          <a:p>
            <a:pPr algn="ctr"/>
            <a:r>
              <a:rPr lang="en-IN" dirty="0">
                <a:solidFill>
                  <a:srgbClr val="FF0000"/>
                </a:solidFill>
              </a:rPr>
              <a:t>(As %)</a:t>
            </a:r>
          </a:p>
        </p:txBody>
      </p:sp>
      <p:sp>
        <p:nvSpPr>
          <p:cNvPr id="10" name="TextBox 9">
            <a:extLst>
              <a:ext uri="{FF2B5EF4-FFF2-40B4-BE49-F238E27FC236}">
                <a16:creationId xmlns:a16="http://schemas.microsoft.com/office/drawing/2014/main" xmlns="" id="{6B423BB5-FD13-4674-A106-63FFF1751D13}"/>
              </a:ext>
            </a:extLst>
          </p:cNvPr>
          <p:cNvSpPr txBox="1"/>
          <p:nvPr/>
        </p:nvSpPr>
        <p:spPr>
          <a:xfrm>
            <a:off x="473374" y="1106265"/>
            <a:ext cx="1858201" cy="646331"/>
          </a:xfrm>
          <a:prstGeom prst="rect">
            <a:avLst/>
          </a:prstGeom>
          <a:noFill/>
        </p:spPr>
        <p:txBody>
          <a:bodyPr wrap="none" rtlCol="0">
            <a:spAutoFit/>
          </a:bodyPr>
          <a:lstStyle/>
          <a:p>
            <a:r>
              <a:rPr lang="en-IN" dirty="0">
                <a:solidFill>
                  <a:srgbClr val="FF0000"/>
                </a:solidFill>
              </a:rPr>
              <a:t>Capacity Provider</a:t>
            </a:r>
          </a:p>
          <a:p>
            <a:endParaRPr lang="en-IN" dirty="0">
              <a:solidFill>
                <a:srgbClr val="FF0000"/>
              </a:solidFill>
            </a:endParaRPr>
          </a:p>
        </p:txBody>
      </p:sp>
      <p:sp>
        <p:nvSpPr>
          <p:cNvPr id="11" name="TextBox 10">
            <a:extLst>
              <a:ext uri="{FF2B5EF4-FFF2-40B4-BE49-F238E27FC236}">
                <a16:creationId xmlns:a16="http://schemas.microsoft.com/office/drawing/2014/main" xmlns="" id="{FC331E84-5357-4FA8-ABB4-20F9C40982B9}"/>
              </a:ext>
            </a:extLst>
          </p:cNvPr>
          <p:cNvSpPr txBox="1"/>
          <p:nvPr/>
        </p:nvSpPr>
        <p:spPr>
          <a:xfrm>
            <a:off x="643883" y="1655407"/>
            <a:ext cx="1633781" cy="369332"/>
          </a:xfrm>
          <a:prstGeom prst="rect">
            <a:avLst/>
          </a:prstGeom>
          <a:noFill/>
        </p:spPr>
        <p:txBody>
          <a:bodyPr wrap="none" rtlCol="0">
            <a:spAutoFit/>
          </a:bodyPr>
          <a:lstStyle/>
          <a:p>
            <a:r>
              <a:rPr lang="en-IN" dirty="0">
                <a:solidFill>
                  <a:srgbClr val="FF0000"/>
                </a:solidFill>
              </a:rPr>
              <a:t>Sharing of Risk</a:t>
            </a:r>
          </a:p>
        </p:txBody>
      </p:sp>
      <p:cxnSp>
        <p:nvCxnSpPr>
          <p:cNvPr id="13" name="Straight Arrow Connector 12">
            <a:extLst>
              <a:ext uri="{FF2B5EF4-FFF2-40B4-BE49-F238E27FC236}">
                <a16:creationId xmlns:a16="http://schemas.microsoft.com/office/drawing/2014/main" xmlns="" id="{94F642B6-ACE7-4027-8666-D3DE3D4898E2}"/>
              </a:ext>
            </a:extLst>
          </p:cNvPr>
          <p:cNvCxnSpPr>
            <a:endCxn id="10" idx="3"/>
          </p:cNvCxnSpPr>
          <p:nvPr/>
        </p:nvCxnSpPr>
        <p:spPr bwMode="auto">
          <a:xfrm flipH="1" flipV="1">
            <a:off x="2331575" y="1429431"/>
            <a:ext cx="757553" cy="25967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xmlns="" id="{239C3396-E5EB-4156-864C-262320F6F6F4}"/>
              </a:ext>
            </a:extLst>
          </p:cNvPr>
          <p:cNvCxnSpPr/>
          <p:nvPr/>
        </p:nvCxnSpPr>
        <p:spPr bwMode="auto">
          <a:xfrm flipH="1" flipV="1">
            <a:off x="2208039" y="1989215"/>
            <a:ext cx="323082" cy="6885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xmlns="" id="{45CF3BC9-727D-4E54-8235-E7DB82AAC78F}"/>
              </a:ext>
            </a:extLst>
          </p:cNvPr>
          <p:cNvCxnSpPr>
            <a:stCxn id="93189" idx="2"/>
            <a:endCxn id="43" idx="0"/>
          </p:cNvCxnSpPr>
          <p:nvPr/>
        </p:nvCxnSpPr>
        <p:spPr bwMode="auto">
          <a:xfrm flipH="1">
            <a:off x="1662099" y="3707042"/>
            <a:ext cx="43875" cy="4186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xmlns="" id="{0542AE91-7C12-4965-A21B-09E7CA7E3D4B}"/>
              </a:ext>
            </a:extLst>
          </p:cNvPr>
          <p:cNvCxnSpPr/>
          <p:nvPr/>
        </p:nvCxnSpPr>
        <p:spPr bwMode="auto">
          <a:xfrm flipH="1">
            <a:off x="4648200" y="3806834"/>
            <a:ext cx="142723" cy="27214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1654" y="152401"/>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9" name="Picture 8" descr="Diagram, timeline&#10;&#10;Description automatically generated">
            <a:extLst>
              <a:ext uri="{FF2B5EF4-FFF2-40B4-BE49-F238E27FC236}">
                <a16:creationId xmlns:a16="http://schemas.microsoft.com/office/drawing/2014/main" xmlns="" id="{93D38BC1-84C2-4A79-87E2-F1877A3BFE66}"/>
              </a:ext>
            </a:extLst>
          </p:cNvPr>
          <p:cNvPicPr>
            <a:picLocks noChangeAspect="1"/>
          </p:cNvPicPr>
          <p:nvPr/>
        </p:nvPicPr>
        <p:blipFill rotWithShape="1">
          <a:blip r:embed="rId6"/>
          <a:srcRect t="1875" r="614" b="31511"/>
          <a:stretch/>
        </p:blipFill>
        <p:spPr>
          <a:xfrm>
            <a:off x="2133601" y="1905000"/>
            <a:ext cx="9525000" cy="3613344"/>
          </a:xfrm>
          <a:prstGeom prst="rect">
            <a:avLst/>
          </a:prstGeom>
        </p:spPr>
      </p:pic>
    </p:spTree>
    <p:extLst>
      <p:ext uri="{BB962C8B-B14F-4D97-AF65-F5344CB8AC3E}">
        <p14:creationId xmlns:p14="http://schemas.microsoft.com/office/powerpoint/2010/main" val="409224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1654" y="152401"/>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7" name="Picture 6" descr="Diagram&#10;&#10;Description automatically generated">
            <a:extLst>
              <a:ext uri="{FF2B5EF4-FFF2-40B4-BE49-F238E27FC236}">
                <a16:creationId xmlns:a16="http://schemas.microsoft.com/office/drawing/2014/main" xmlns="" id="{E3A36257-9CA1-41D8-A555-E95C3D6D00A4}"/>
              </a:ext>
            </a:extLst>
          </p:cNvPr>
          <p:cNvPicPr>
            <a:picLocks noChangeAspect="1"/>
          </p:cNvPicPr>
          <p:nvPr/>
        </p:nvPicPr>
        <p:blipFill rotWithShape="1">
          <a:blip r:embed="rId6"/>
          <a:srcRect l="2050" b="4194"/>
          <a:stretch/>
        </p:blipFill>
        <p:spPr>
          <a:xfrm>
            <a:off x="1905000" y="1325394"/>
            <a:ext cx="10208986" cy="5175444"/>
          </a:xfrm>
          <a:prstGeom prst="rect">
            <a:avLst/>
          </a:prstGeom>
        </p:spPr>
      </p:pic>
    </p:spTree>
    <p:extLst>
      <p:ext uri="{BB962C8B-B14F-4D97-AF65-F5344CB8AC3E}">
        <p14:creationId xmlns:p14="http://schemas.microsoft.com/office/powerpoint/2010/main" val="160093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676400" y="152400"/>
            <a:ext cx="10287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900" kern="0" dirty="0">
                <a:solidFill>
                  <a:schemeClr val="tx1"/>
                </a:solidFill>
              </a:rPr>
              <a:t>Treaty Structure of a GI Co - multiple LOBs</a:t>
            </a:r>
          </a:p>
        </p:txBody>
      </p:sp>
      <p:sp>
        <p:nvSpPr>
          <p:cNvPr id="4" name="Rectangle 3"/>
          <p:cNvSpPr txBox="1">
            <a:spLocks noChangeArrowheads="1"/>
          </p:cNvSpPr>
          <p:nvPr/>
        </p:nvSpPr>
        <p:spPr>
          <a:xfrm>
            <a:off x="1905000" y="935038"/>
            <a:ext cx="9601200" cy="587650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Depends on cedant</a:t>
            </a:r>
          </a:p>
          <a:p>
            <a:pPr lvl="1"/>
            <a:r>
              <a:rPr lang="en-US" altLang="en-US" kern="0" dirty="0"/>
              <a:t>Quota Share for New Class and New Company</a:t>
            </a:r>
          </a:p>
          <a:p>
            <a:pPr lvl="1"/>
            <a:r>
              <a:rPr lang="en-US" altLang="en-US" kern="0" dirty="0"/>
              <a:t>Quota cum Surplus used to make Gross retentions meaningful</a:t>
            </a:r>
          </a:p>
          <a:p>
            <a:pPr lvl="1"/>
            <a:r>
              <a:rPr lang="en-US" altLang="en-US" kern="0" dirty="0"/>
              <a:t>Surplus for established portfolio and Company</a:t>
            </a:r>
          </a:p>
          <a:p>
            <a:pPr lvl="1"/>
            <a:r>
              <a:rPr lang="en-US" altLang="en-US" kern="0" dirty="0"/>
              <a:t>New Cos need upfront automatic capacity</a:t>
            </a:r>
          </a:p>
          <a:p>
            <a:pPr lvl="1"/>
            <a:r>
              <a:rPr lang="en-US" altLang="en-US" kern="0" dirty="0"/>
              <a:t>XOL for high severity, low frequency</a:t>
            </a:r>
          </a:p>
          <a:p>
            <a:pPr lvl="1"/>
            <a:r>
              <a:rPr lang="en-US" altLang="en-US" kern="0" dirty="0"/>
              <a:t>Stop Loss for high volatility</a:t>
            </a:r>
          </a:p>
          <a:p>
            <a:pPr lvl="1"/>
            <a:r>
              <a:rPr lang="en-US" altLang="en-US" kern="0" dirty="0"/>
              <a:t>Law of the land- Mandatory quota share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22116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52400"/>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Multi Year Multi Line ( MYML) </a:t>
            </a:r>
          </a:p>
        </p:txBody>
      </p:sp>
      <p:sp>
        <p:nvSpPr>
          <p:cNvPr id="4" name="Rectangle 3"/>
          <p:cNvSpPr txBox="1">
            <a:spLocks noChangeArrowheads="1"/>
          </p:cNvSpPr>
          <p:nvPr/>
        </p:nvSpPr>
        <p:spPr>
          <a:xfrm>
            <a:off x="1848678" y="1066800"/>
            <a:ext cx="9601200" cy="54340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Diversified portfolio</a:t>
            </a:r>
          </a:p>
          <a:p>
            <a:pPr lvl="1"/>
            <a:r>
              <a:rPr lang="en-US" altLang="en-US" kern="0" dirty="0"/>
              <a:t>Difference in behavior of classes</a:t>
            </a:r>
          </a:p>
          <a:p>
            <a:pPr lvl="1"/>
            <a:r>
              <a:rPr lang="en-US" altLang="en-US" kern="0" dirty="0"/>
              <a:t>Difference in tail </a:t>
            </a:r>
          </a:p>
          <a:p>
            <a:pPr lvl="1"/>
            <a:r>
              <a:rPr lang="en-US" altLang="en-US" kern="0" dirty="0"/>
              <a:t>Flexibility in setting exposure </a:t>
            </a:r>
          </a:p>
          <a:p>
            <a:r>
              <a:rPr lang="en-US" altLang="en-US" kern="0" dirty="0"/>
              <a:t>Longer term to recoup losses </a:t>
            </a:r>
          </a:p>
          <a:p>
            <a:r>
              <a:rPr lang="en-US" altLang="en-US" kern="0" dirty="0"/>
              <a:t>Total capacity usually fixed </a:t>
            </a:r>
          </a:p>
          <a:p>
            <a:r>
              <a:rPr lang="en-US" altLang="en-US" kern="0" dirty="0"/>
              <a:t>Fine tuning of capacity within lines</a:t>
            </a:r>
          </a:p>
          <a:p>
            <a:r>
              <a:rPr lang="en-US" altLang="en-US" kern="0" dirty="0"/>
              <a:t>Reduces volatility </a:t>
            </a:r>
          </a:p>
          <a:p>
            <a:r>
              <a:rPr lang="en-US" altLang="en-US" kern="0" dirty="0"/>
              <a:t>Better overall experience</a:t>
            </a:r>
          </a:p>
          <a:p>
            <a:r>
              <a:rPr lang="en-US" altLang="en-US" kern="0" dirty="0"/>
              <a:t>Capital conservation   </a:t>
            </a:r>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62193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53323" y="162339"/>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Performance assessment of treaties</a:t>
            </a:r>
          </a:p>
        </p:txBody>
      </p:sp>
      <p:sp>
        <p:nvSpPr>
          <p:cNvPr id="4" name="Rectangle 3"/>
          <p:cNvSpPr txBox="1">
            <a:spLocks noChangeArrowheads="1"/>
          </p:cNvSpPr>
          <p:nvPr/>
        </p:nvSpPr>
        <p:spPr>
          <a:xfrm>
            <a:off x="1905000" y="816413"/>
            <a:ext cx="9601200" cy="587924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Usual metrics</a:t>
            </a:r>
          </a:p>
          <a:p>
            <a:pPr lvl="1"/>
            <a:r>
              <a:rPr lang="en-US" altLang="en-US" kern="0" dirty="0"/>
              <a:t>Loss ratios, by sub class, FY, UY wise, ULR</a:t>
            </a:r>
          </a:p>
          <a:p>
            <a:pPr lvl="1"/>
            <a:r>
              <a:rPr lang="en-US" altLang="en-US" kern="0" dirty="0"/>
              <a:t>Net result . Combined ratio</a:t>
            </a:r>
          </a:p>
          <a:p>
            <a:pPr lvl="1"/>
            <a:r>
              <a:rPr lang="en-US" altLang="en-US" kern="0" dirty="0"/>
              <a:t>Sliding scale /profit commission vs loss ratio</a:t>
            </a:r>
          </a:p>
          <a:p>
            <a:pPr lvl="1"/>
            <a:r>
              <a:rPr lang="en-US" altLang="en-US" kern="0" dirty="0"/>
              <a:t>Breach of loss caps / limits. </a:t>
            </a:r>
          </a:p>
          <a:p>
            <a:pPr lvl="1"/>
            <a:r>
              <a:rPr lang="en-US" altLang="en-US" kern="0" dirty="0"/>
              <a:t>Cash flow assessment</a:t>
            </a:r>
          </a:p>
          <a:p>
            <a:r>
              <a:rPr lang="en-US" altLang="en-US" kern="0" dirty="0"/>
              <a:t>Risk assessment</a:t>
            </a:r>
          </a:p>
          <a:p>
            <a:pPr lvl="1"/>
            <a:r>
              <a:rPr lang="en-US" altLang="en-US" kern="0" dirty="0"/>
              <a:t>Effectiveness of SI / PML basis</a:t>
            </a:r>
          </a:p>
          <a:p>
            <a:pPr lvl="1"/>
            <a:r>
              <a:rPr lang="en-US" altLang="en-US" kern="0" dirty="0"/>
              <a:t>Blind spirals</a:t>
            </a:r>
          </a:p>
          <a:p>
            <a:pPr lvl="1"/>
            <a:r>
              <a:rPr lang="en-US" altLang="en-US" kern="0" dirty="0"/>
              <a:t>Per event CAT </a:t>
            </a:r>
          </a:p>
          <a:p>
            <a:pPr lvl="1"/>
            <a:r>
              <a:rPr lang="en-US" altLang="en-US" kern="0" dirty="0"/>
              <a:t>Per event risk</a:t>
            </a:r>
          </a:p>
          <a:p>
            <a:pPr lvl="1"/>
            <a:endParaRPr lang="en-US" altLang="en-US" kern="0" dirty="0"/>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97183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152400"/>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Performance assessment </a:t>
            </a:r>
            <a:r>
              <a:rPr lang="en-US" altLang="en-US" kern="0" dirty="0" err="1">
                <a:solidFill>
                  <a:schemeClr val="tx1"/>
                </a:solidFill>
              </a:rPr>
              <a:t>contd</a:t>
            </a:r>
            <a:r>
              <a:rPr lang="en-US" altLang="en-US" kern="0" dirty="0">
                <a:solidFill>
                  <a:schemeClr val="tx1"/>
                </a:solidFill>
              </a:rPr>
              <a:t>….</a:t>
            </a:r>
          </a:p>
        </p:txBody>
      </p:sp>
      <p:sp>
        <p:nvSpPr>
          <p:cNvPr id="4" name="Rectangle 3"/>
          <p:cNvSpPr txBox="1">
            <a:spLocks noChangeArrowheads="1"/>
          </p:cNvSpPr>
          <p:nvPr/>
        </p:nvSpPr>
        <p:spPr>
          <a:xfrm>
            <a:off x="1905000" y="935038"/>
            <a:ext cx="9601200" cy="53836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Performance Gross / Net of retrocession</a:t>
            </a:r>
          </a:p>
          <a:p>
            <a:r>
              <a:rPr lang="en-US" altLang="en-US" kern="0" dirty="0"/>
              <a:t>Accumulation</a:t>
            </a:r>
          </a:p>
          <a:p>
            <a:pPr lvl="1"/>
            <a:r>
              <a:rPr lang="en-US" altLang="en-US" kern="0" dirty="0"/>
              <a:t>Risk accumulation </a:t>
            </a:r>
          </a:p>
          <a:p>
            <a:pPr lvl="1"/>
            <a:r>
              <a:rPr lang="en-US" altLang="en-US" kern="0" dirty="0"/>
              <a:t>Geographical </a:t>
            </a:r>
          </a:p>
          <a:p>
            <a:pPr lvl="1"/>
            <a:r>
              <a:rPr lang="en-US" altLang="en-US" kern="0" dirty="0"/>
              <a:t>Line of business</a:t>
            </a:r>
          </a:p>
          <a:p>
            <a:r>
              <a:rPr lang="en-US" altLang="en-US" kern="0" dirty="0"/>
              <a:t>Long term performance </a:t>
            </a:r>
          </a:p>
          <a:p>
            <a:r>
              <a:rPr lang="en-US" altLang="en-US" kern="0" dirty="0"/>
              <a:t>Return on investment / capital </a:t>
            </a:r>
          </a:p>
          <a:p>
            <a:r>
              <a:rPr lang="en-US" altLang="en-US" kern="0" dirty="0"/>
              <a:t>Years to recoup</a:t>
            </a:r>
          </a:p>
          <a:p>
            <a:r>
              <a:rPr lang="en-US" altLang="en-US" kern="0" dirty="0"/>
              <a:t>Expected Reinsurer Deficit</a:t>
            </a:r>
          </a:p>
          <a:p>
            <a:r>
              <a:rPr lang="en-US" altLang="en-US" kern="0" dirty="0"/>
              <a:t>Capital assessment </a:t>
            </a:r>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53335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15311"/>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Factors affecting treaty renewal </a:t>
            </a:r>
          </a:p>
        </p:txBody>
      </p:sp>
      <p:sp>
        <p:nvSpPr>
          <p:cNvPr id="4" name="Rectangle 3"/>
          <p:cNvSpPr txBox="1">
            <a:spLocks noChangeArrowheads="1"/>
          </p:cNvSpPr>
          <p:nvPr/>
        </p:nvSpPr>
        <p:spPr>
          <a:xfrm>
            <a:off x="2044813" y="847508"/>
            <a:ext cx="9601200" cy="575795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800" kern="0" dirty="0"/>
              <a:t>Reinsured and Reinsurer are on opposite sides of the table.</a:t>
            </a:r>
          </a:p>
          <a:p>
            <a:r>
              <a:rPr lang="en-US" altLang="en-US" sz="2800" kern="0" dirty="0"/>
              <a:t>Finding a win-win solution – challenging</a:t>
            </a:r>
          </a:p>
          <a:p>
            <a:r>
              <a:rPr lang="en-US" altLang="en-US" sz="2800" kern="0" dirty="0"/>
              <a:t>Factors affecting decision:</a:t>
            </a:r>
          </a:p>
          <a:p>
            <a:pPr lvl="1"/>
            <a:r>
              <a:rPr lang="en-US" altLang="en-US" sz="2400" kern="0" dirty="0"/>
              <a:t>Capacity / Protection requirement</a:t>
            </a:r>
          </a:p>
          <a:p>
            <a:pPr lvl="1"/>
            <a:r>
              <a:rPr lang="en-US" altLang="en-US" sz="2400" kern="0" dirty="0"/>
              <a:t>Past performance</a:t>
            </a:r>
          </a:p>
          <a:p>
            <a:pPr lvl="1"/>
            <a:r>
              <a:rPr lang="en-US" altLang="en-US" sz="2400" kern="0" dirty="0"/>
              <a:t>Hard/Soft market</a:t>
            </a:r>
          </a:p>
          <a:p>
            <a:pPr lvl="1"/>
            <a:r>
              <a:rPr lang="en-US" altLang="en-US" sz="2400" kern="0" dirty="0"/>
              <a:t>Management decision</a:t>
            </a:r>
          </a:p>
          <a:p>
            <a:pPr lvl="1"/>
            <a:r>
              <a:rPr lang="en-US" altLang="en-US" sz="2400" kern="0" dirty="0"/>
              <a:t>Law of the land</a:t>
            </a:r>
          </a:p>
          <a:p>
            <a:pPr lvl="1"/>
            <a:r>
              <a:rPr lang="en-US" altLang="en-US" sz="2400" kern="0" dirty="0"/>
              <a:t>Offered terms and conditions (premium, loss corridor, commission, attachment point, cover limits….)  </a:t>
            </a:r>
          </a:p>
          <a:p>
            <a:pPr lvl="1"/>
            <a:r>
              <a:rPr lang="en-US" altLang="en-US" sz="2400" kern="0" dirty="0"/>
              <a:t>Solvency position</a:t>
            </a:r>
          </a:p>
          <a:p>
            <a:pPr lvl="1"/>
            <a:r>
              <a:rPr lang="en-US" altLang="en-US" sz="2400" kern="0" dirty="0"/>
              <a:t>Accumulation/Exposure control</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28383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0334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15311"/>
            <a:ext cx="9220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RI pricing – Reinsurer’s perspective</a:t>
            </a:r>
          </a:p>
        </p:txBody>
      </p:sp>
      <p:sp>
        <p:nvSpPr>
          <p:cNvPr id="4" name="Rectangle 3"/>
          <p:cNvSpPr txBox="1">
            <a:spLocks noChangeArrowheads="1"/>
          </p:cNvSpPr>
          <p:nvPr/>
        </p:nvSpPr>
        <p:spPr>
          <a:xfrm>
            <a:off x="1981200" y="737172"/>
            <a:ext cx="9601200" cy="596842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kern="0" dirty="0"/>
              <a:t>Based on types of contract </a:t>
            </a:r>
          </a:p>
          <a:p>
            <a:r>
              <a:rPr lang="en-US" altLang="en-US" kern="0" dirty="0"/>
              <a:t>Proportional</a:t>
            </a:r>
          </a:p>
          <a:p>
            <a:pPr lvl="1"/>
            <a:r>
              <a:rPr lang="en-US" altLang="en-US" kern="0" dirty="0"/>
              <a:t>Not much scope in pricing</a:t>
            </a:r>
          </a:p>
          <a:p>
            <a:pPr lvl="1"/>
            <a:r>
              <a:rPr lang="en-US" altLang="en-US" kern="0" dirty="0"/>
              <a:t>Loss caps / corridors</a:t>
            </a:r>
          </a:p>
          <a:p>
            <a:pPr lvl="1"/>
            <a:r>
              <a:rPr lang="en-US" altLang="en-US" kern="0" dirty="0"/>
              <a:t>Sliding scale / profit commission </a:t>
            </a:r>
          </a:p>
          <a:p>
            <a:r>
              <a:rPr lang="en-US" altLang="en-US" kern="0" dirty="0"/>
              <a:t>XOL </a:t>
            </a:r>
          </a:p>
          <a:p>
            <a:pPr lvl="1"/>
            <a:r>
              <a:rPr lang="en-US" altLang="en-US" kern="0" dirty="0"/>
              <a:t>Experience / Exposure based, attachment points, limits</a:t>
            </a:r>
          </a:p>
          <a:p>
            <a:r>
              <a:rPr lang="en-US" altLang="en-US" kern="0" dirty="0"/>
              <a:t>Stop Loss</a:t>
            </a:r>
          </a:p>
          <a:p>
            <a:pPr lvl="1"/>
            <a:r>
              <a:rPr lang="en-US" altLang="en-US" kern="0" dirty="0"/>
              <a:t>Actuarial pricing. Attachment points, limits </a:t>
            </a:r>
          </a:p>
          <a:p>
            <a:r>
              <a:rPr lang="en-US" altLang="en-US" kern="0" dirty="0"/>
              <a:t>Expected reinsurer deficit-based pricing</a:t>
            </a:r>
          </a:p>
          <a:p>
            <a:r>
              <a:rPr lang="en-US" altLang="en-US" kern="0" dirty="0"/>
              <a:t>Capital assessment  based </a:t>
            </a:r>
          </a:p>
          <a:p>
            <a:pPr lvl="1"/>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042111172"/>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3995</TotalTime>
  <Words>815</Words>
  <Application>Microsoft Office PowerPoint</Application>
  <PresentationFormat>Widescreen</PresentationFormat>
  <Paragraphs>183</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Bahamas</vt:lpstr>
      <vt:lpstr>Calibri</vt:lpstr>
      <vt:lpstr>Garamond</vt:lpstr>
      <vt:lpstr>Times New Roman</vt:lpstr>
      <vt:lpstr>Verdana</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Binita Rautela</cp:lastModifiedBy>
  <cp:revision>152</cp:revision>
  <dcterms:created xsi:type="dcterms:W3CDTF">2011-07-20T12:11:57Z</dcterms:created>
  <dcterms:modified xsi:type="dcterms:W3CDTF">2021-08-23T20:37:43Z</dcterms:modified>
</cp:coreProperties>
</file>