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8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2"/>
  </p:notesMasterIdLst>
  <p:handoutMasterIdLst>
    <p:handoutMasterId r:id="rId33"/>
  </p:handoutMasterIdLst>
  <p:sldIdLst>
    <p:sldId id="286" r:id="rId2"/>
    <p:sldId id="288" r:id="rId3"/>
    <p:sldId id="289" r:id="rId4"/>
    <p:sldId id="290" r:id="rId5"/>
    <p:sldId id="291" r:id="rId6"/>
    <p:sldId id="292" r:id="rId7"/>
    <p:sldId id="293" r:id="rId8"/>
    <p:sldId id="294" r:id="rId9"/>
    <p:sldId id="295" r:id="rId10"/>
    <p:sldId id="296" r:id="rId11"/>
    <p:sldId id="297" r:id="rId12"/>
    <p:sldId id="261" r:id="rId13"/>
    <p:sldId id="266" r:id="rId14"/>
    <p:sldId id="267" r:id="rId15"/>
    <p:sldId id="268" r:id="rId16"/>
    <p:sldId id="270" r:id="rId17"/>
    <p:sldId id="269" r:id="rId18"/>
    <p:sldId id="271" r:id="rId19"/>
    <p:sldId id="272" r:id="rId20"/>
    <p:sldId id="274" r:id="rId21"/>
    <p:sldId id="276" r:id="rId22"/>
    <p:sldId id="277" r:id="rId23"/>
    <p:sldId id="278" r:id="rId24"/>
    <p:sldId id="279" r:id="rId25"/>
    <p:sldId id="275" r:id="rId26"/>
    <p:sldId id="281" r:id="rId27"/>
    <p:sldId id="282" r:id="rId28"/>
    <p:sldId id="283" r:id="rId29"/>
    <p:sldId id="284" r:id="rId30"/>
    <p:sldId id="285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452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Kshitij\LIAG\Webinar%20July%202020\Credit%20Exposure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Kshitij\LIAG\Webinar%20July%202020\Credit%20Exposure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4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IN"/>
              <a:t>Sovereign</a:t>
            </a:r>
            <a:r>
              <a:rPr lang="en-IN" baseline="0"/>
              <a:t> Versus Corporate</a:t>
            </a:r>
            <a:endParaRPr lang="en-IN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4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4316203949420284"/>
          <c:y val="0.13235637212015164"/>
          <c:w val="0.70584944271480243"/>
          <c:h val="0.7524161563137941"/>
        </c:manualLayout>
      </c:layout>
      <c:pieChart>
        <c:varyColors val="1"/>
        <c:ser>
          <c:idx val="0"/>
          <c:order val="0"/>
          <c:dPt>
            <c:idx val="0"/>
            <c:bubble3D val="0"/>
            <c:explosion val="1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CA9A-422B-B090-94117CD3F155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CA9A-422B-B090-94117CD3F15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(Sheet1!$H$1,Sheet1!$J$1)</c:f>
              <c:strCache>
                <c:ptCount val="2"/>
                <c:pt idx="0">
                  <c:v>Corporate</c:v>
                </c:pt>
                <c:pt idx="1">
                  <c:v>Sovereign</c:v>
                </c:pt>
              </c:strCache>
            </c:strRef>
          </c:cat>
          <c:val>
            <c:numRef>
              <c:f>(Sheet1!$H$26,Sheet1!$J$26)</c:f>
              <c:numCache>
                <c:formatCode>0%</c:formatCode>
                <c:ptCount val="2"/>
                <c:pt idx="0">
                  <c:v>0.32283215472282029</c:v>
                </c:pt>
                <c:pt idx="1">
                  <c:v>0.67716784527717966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A9A-422B-B090-94117CD3F15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30"/>
      </c:pieChart>
      <c:spPr>
        <a:noFill/>
        <a:ln>
          <a:noFill/>
        </a:ln>
        <a:effectLst/>
      </c:spPr>
    </c:plotArea>
    <c:legend>
      <c:legendPos val="l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IN"/>
              <a:t>Credit Rating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6442329052269569"/>
          <c:y val="0.15060002916302126"/>
          <c:w val="0.69292246365483812"/>
          <c:h val="0.73683180227471556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rgbClr val="92D05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C83E-40EA-A8FC-0DB5E253EA88}"/>
              </c:ext>
            </c:extLst>
          </c:dPt>
          <c:dPt>
            <c:idx val="1"/>
            <c:bubble3D val="0"/>
            <c:spPr>
              <a:solidFill>
                <a:srgbClr val="FFFF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C83E-40EA-A8FC-0DB5E253EA88}"/>
              </c:ext>
            </c:extLst>
          </c:dPt>
          <c:dPt>
            <c:idx val="2"/>
            <c:bubble3D val="0"/>
            <c:spPr>
              <a:solidFill>
                <a:srgbClr val="7030A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C83E-40EA-A8FC-0DB5E253EA88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C83E-40EA-A8FC-0DB5E253EA88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C83E-40EA-A8FC-0DB5E253EA88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Sheet1!$C$1:$G$1</c:f>
              <c:strCache>
                <c:ptCount val="5"/>
                <c:pt idx="0">
                  <c:v>AAA</c:v>
                </c:pt>
                <c:pt idx="1">
                  <c:v>AA</c:v>
                </c:pt>
                <c:pt idx="2">
                  <c:v>A</c:v>
                </c:pt>
                <c:pt idx="3">
                  <c:v>B</c:v>
                </c:pt>
                <c:pt idx="4">
                  <c:v>Others</c:v>
                </c:pt>
              </c:strCache>
            </c:strRef>
          </c:cat>
          <c:val>
            <c:numRef>
              <c:f>Sheet1!$C$26:$G$26</c:f>
              <c:numCache>
                <c:formatCode>0%</c:formatCode>
                <c:ptCount val="5"/>
                <c:pt idx="0">
                  <c:v>0.27581944405378511</c:v>
                </c:pt>
                <c:pt idx="1">
                  <c:v>2.4639873512165372E-2</c:v>
                </c:pt>
                <c:pt idx="2" formatCode="0.0%">
                  <c:v>3.7593349508296607E-3</c:v>
                </c:pt>
                <c:pt idx="3" formatCode="0.0%">
                  <c:v>3.7477177127854954E-3</c:v>
                </c:pt>
                <c:pt idx="4">
                  <c:v>1.4865784493254782E-2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C83E-40EA-A8FC-0DB5E253EA88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50000"/>
            <a:lumOff val="50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4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6_5">
  <dgm:title val=""/>
  <dgm:desc val=""/>
  <dgm:catLst>
    <dgm:cat type="accent6" pri="11500"/>
  </dgm:catLst>
  <dgm:styleLbl name="node0">
    <dgm:fillClrLst meth="cycle"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alpha val="90000"/>
      </a:schemeClr>
      <a:schemeClr val="accent6">
        <a:alpha val="5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/>
    <dgm:txEffectClrLst/>
  </dgm:styleLbl>
  <dgm:styleLbl name="node1">
    <dgm:fillClrLst>
      <a:schemeClr val="accent6">
        <a:alpha val="9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6">
        <a:shade val="9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  <a:alpha val="90000"/>
      </a:schemeClr>
      <a:schemeClr val="accent6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6">
        <a:alpha val="90000"/>
        <a:tint val="40000"/>
      </a:schemeClr>
      <a:schemeClr val="accent6">
        <a:alpha val="5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DA7F7D8-A021-4631-82B6-8EE49CAA9CFD}" type="doc">
      <dgm:prSet loTypeId="urn:microsoft.com/office/officeart/2008/layout/AlternatingHexagons" loCatId="list" qsTypeId="urn:microsoft.com/office/officeart/2005/8/quickstyle/simple1" qsCatId="simple" csTypeId="urn:microsoft.com/office/officeart/2005/8/colors/accent2_3" csCatId="accent2" phldr="1"/>
      <dgm:spPr/>
      <dgm:t>
        <a:bodyPr/>
        <a:lstStyle/>
        <a:p>
          <a:endParaRPr lang="en-US"/>
        </a:p>
      </dgm:t>
    </dgm:pt>
    <dgm:pt modelId="{E9A3CBFB-E219-45BC-9318-0D1A5830CDC9}">
      <dgm:prSet phldrT="[Text]" custT="1"/>
      <dgm:spPr/>
      <dgm:t>
        <a:bodyPr/>
        <a:lstStyle/>
        <a:p>
          <a:r>
            <a:rPr lang="en-US" sz="2400" dirty="0" smtClean="0"/>
            <a:t>Banca</a:t>
          </a:r>
          <a:endParaRPr lang="en-US" sz="2400" dirty="0"/>
        </a:p>
      </dgm:t>
    </dgm:pt>
    <dgm:pt modelId="{23EF6DDF-2A0A-40ED-8BE5-2E8051FB341B}" type="parTrans" cxnId="{949B4AB4-E42A-414A-A0A0-8FA5C62D94F7}">
      <dgm:prSet/>
      <dgm:spPr/>
      <dgm:t>
        <a:bodyPr/>
        <a:lstStyle/>
        <a:p>
          <a:endParaRPr lang="en-US" sz="2400"/>
        </a:p>
      </dgm:t>
    </dgm:pt>
    <dgm:pt modelId="{0FF240C1-EADB-413D-9BDA-CC4BD1BA5EA6}" type="sibTrans" cxnId="{949B4AB4-E42A-414A-A0A0-8FA5C62D94F7}">
      <dgm:prSet custT="1"/>
      <dgm:spPr/>
      <dgm:t>
        <a:bodyPr/>
        <a:lstStyle/>
        <a:p>
          <a:r>
            <a:rPr lang="en-US" sz="2400" dirty="0" smtClean="0"/>
            <a:t>Limited margin from ULIP / par</a:t>
          </a:r>
          <a:endParaRPr lang="en-US" sz="2400" dirty="0"/>
        </a:p>
      </dgm:t>
    </dgm:pt>
    <dgm:pt modelId="{08CCEBC4-70B6-42E7-9348-C382FB394D10}">
      <dgm:prSet phldrT="[Text]" custT="1"/>
      <dgm:spPr/>
      <dgm:t>
        <a:bodyPr/>
        <a:lstStyle/>
        <a:p>
          <a:r>
            <a:rPr lang="en-US" sz="2400" dirty="0" smtClean="0"/>
            <a:t>Open architecture?</a:t>
          </a:r>
          <a:endParaRPr lang="en-US" sz="2400" dirty="0"/>
        </a:p>
      </dgm:t>
    </dgm:pt>
    <dgm:pt modelId="{60239C0D-BFB5-4DDA-BF4A-61F64BB390DC}" type="sibTrans" cxnId="{0AB7BF3D-8BD8-4DF9-87FF-F4199E1301C0}">
      <dgm:prSet/>
      <dgm:spPr/>
      <dgm:t>
        <a:bodyPr/>
        <a:lstStyle/>
        <a:p>
          <a:endParaRPr lang="en-US" sz="2400"/>
        </a:p>
      </dgm:t>
    </dgm:pt>
    <dgm:pt modelId="{19851470-03D6-4BBC-BA8B-63D1FCDAC412}" type="parTrans" cxnId="{0AB7BF3D-8BD8-4DF9-87FF-F4199E1301C0}">
      <dgm:prSet/>
      <dgm:spPr/>
      <dgm:t>
        <a:bodyPr/>
        <a:lstStyle/>
        <a:p>
          <a:endParaRPr lang="en-US" sz="2400"/>
        </a:p>
      </dgm:t>
    </dgm:pt>
    <dgm:pt modelId="{BBB050DE-06E5-470B-956C-B15ECE91F405}">
      <dgm:prSet phldrT="[Text]" custT="1"/>
      <dgm:spPr/>
      <dgm:t>
        <a:bodyPr/>
        <a:lstStyle/>
        <a:p>
          <a:r>
            <a:rPr lang="en-US" sz="2400" dirty="0" smtClean="0"/>
            <a:t>Deposit substitute</a:t>
          </a:r>
          <a:endParaRPr lang="en-US" sz="2400" dirty="0"/>
        </a:p>
      </dgm:t>
    </dgm:pt>
    <dgm:pt modelId="{A003AA52-E727-4E71-969F-C77EEDA73384}" type="sibTrans" cxnId="{02AA5932-6C33-4326-B891-B66ACF9AD7A7}">
      <dgm:prSet custT="1"/>
      <dgm:spPr/>
      <dgm:t>
        <a:bodyPr/>
        <a:lstStyle/>
        <a:p>
          <a:r>
            <a:rPr lang="en-US" sz="2400" dirty="0" smtClean="0"/>
            <a:t>Product designs (duration / annuities)</a:t>
          </a:r>
          <a:endParaRPr lang="en-US" sz="2400" dirty="0"/>
        </a:p>
      </dgm:t>
    </dgm:pt>
    <dgm:pt modelId="{9C54A623-B596-46E6-A65F-C2653FE787F0}" type="parTrans" cxnId="{02AA5932-6C33-4326-B891-B66ACF9AD7A7}">
      <dgm:prSet/>
      <dgm:spPr/>
      <dgm:t>
        <a:bodyPr/>
        <a:lstStyle/>
        <a:p>
          <a:endParaRPr lang="en-US" sz="2400"/>
        </a:p>
      </dgm:t>
    </dgm:pt>
    <dgm:pt modelId="{BA934600-DF79-46F7-A4C0-E60D066193B3}">
      <dgm:prSet phldrT="[Text]" custT="1"/>
      <dgm:spPr/>
      <dgm:t>
        <a:bodyPr/>
        <a:lstStyle/>
        <a:p>
          <a:r>
            <a:rPr lang="en-US" sz="2400" dirty="0" smtClean="0"/>
            <a:t>Increasing IRRs?</a:t>
          </a:r>
          <a:endParaRPr lang="en-US" sz="2400" dirty="0"/>
        </a:p>
      </dgm:t>
    </dgm:pt>
    <dgm:pt modelId="{F7F894CE-EFD8-4CDC-9711-82319730F960}" type="sibTrans" cxnId="{275D5A16-6147-4BCE-858C-188C141C9D39}">
      <dgm:prSet/>
      <dgm:spPr/>
      <dgm:t>
        <a:bodyPr/>
        <a:lstStyle/>
        <a:p>
          <a:endParaRPr lang="en-US" sz="2400"/>
        </a:p>
      </dgm:t>
    </dgm:pt>
    <dgm:pt modelId="{1A96B97D-6066-4298-BF55-1A4D613AB7CA}" type="parTrans" cxnId="{275D5A16-6147-4BCE-858C-188C141C9D39}">
      <dgm:prSet/>
      <dgm:spPr/>
      <dgm:t>
        <a:bodyPr/>
        <a:lstStyle/>
        <a:p>
          <a:endParaRPr lang="en-US" sz="2400"/>
        </a:p>
      </dgm:t>
    </dgm:pt>
    <dgm:pt modelId="{AC07677D-776A-4169-851B-59470AF9B521}" type="pres">
      <dgm:prSet presAssocID="{9DA7F7D8-A021-4631-82B6-8EE49CAA9CFD}" presName="Name0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E62BD5DF-B207-44E5-9432-CDC1B0BA9996}" type="pres">
      <dgm:prSet presAssocID="{E9A3CBFB-E219-45BC-9318-0D1A5830CDC9}" presName="composite" presStyleCnt="0"/>
      <dgm:spPr/>
    </dgm:pt>
    <dgm:pt modelId="{333A0C15-7B6C-4224-83B4-6E9C9DE9DD9E}" type="pres">
      <dgm:prSet presAssocID="{E9A3CBFB-E219-45BC-9318-0D1A5830CDC9}" presName="Parent1" presStyleLbl="node1" presStyleIdx="0" presStyleCnt="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377C3F5-F659-4D8F-97BF-9B540690288C}" type="pres">
      <dgm:prSet presAssocID="{E9A3CBFB-E219-45BC-9318-0D1A5830CDC9}" presName="Childtext1" presStyleLbl="revTx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06576A1-1D2A-494E-978F-1594A381E9AE}" type="pres">
      <dgm:prSet presAssocID="{E9A3CBFB-E219-45BC-9318-0D1A5830CDC9}" presName="BalanceSpacing" presStyleCnt="0"/>
      <dgm:spPr/>
    </dgm:pt>
    <dgm:pt modelId="{3071F32F-61A0-4BAA-B487-7516FE583099}" type="pres">
      <dgm:prSet presAssocID="{E9A3CBFB-E219-45BC-9318-0D1A5830CDC9}" presName="BalanceSpacing1" presStyleCnt="0"/>
      <dgm:spPr/>
    </dgm:pt>
    <dgm:pt modelId="{67DE5008-53CD-4C9F-A1BA-18E1EE5C0A2C}" type="pres">
      <dgm:prSet presAssocID="{0FF240C1-EADB-413D-9BDA-CC4BD1BA5EA6}" presName="Accent1Text" presStyleLbl="node1" presStyleIdx="1" presStyleCnt="4"/>
      <dgm:spPr/>
      <dgm:t>
        <a:bodyPr/>
        <a:lstStyle/>
        <a:p>
          <a:endParaRPr lang="en-US"/>
        </a:p>
      </dgm:t>
    </dgm:pt>
    <dgm:pt modelId="{503A15A9-9D47-408A-8168-FFD1535996D2}" type="pres">
      <dgm:prSet presAssocID="{0FF240C1-EADB-413D-9BDA-CC4BD1BA5EA6}" presName="spaceBetweenRectangles" presStyleCnt="0"/>
      <dgm:spPr/>
    </dgm:pt>
    <dgm:pt modelId="{F133ED51-A55E-49A2-A166-118641ACF464}" type="pres">
      <dgm:prSet presAssocID="{BBB050DE-06E5-470B-956C-B15ECE91F405}" presName="composite" presStyleCnt="0"/>
      <dgm:spPr/>
    </dgm:pt>
    <dgm:pt modelId="{67EC13B5-AB60-47E4-A4C3-C7E772847F5F}" type="pres">
      <dgm:prSet presAssocID="{BBB050DE-06E5-470B-956C-B15ECE91F405}" presName="Parent1" presStyleLbl="node1" presStyleIdx="2" presStyleCnt="4" custScaleX="112158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6251E06-4CDE-4219-AA48-87D4866ED67C}" type="pres">
      <dgm:prSet presAssocID="{BBB050DE-06E5-470B-956C-B15ECE91F405}" presName="Childtext1" presStyleLbl="revTx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D4B442E-5FB4-4FF8-9EFE-248DB00B8173}" type="pres">
      <dgm:prSet presAssocID="{BBB050DE-06E5-470B-956C-B15ECE91F405}" presName="BalanceSpacing" presStyleCnt="0"/>
      <dgm:spPr/>
    </dgm:pt>
    <dgm:pt modelId="{9302664B-9D0E-4958-82F7-37F5AC2405B4}" type="pres">
      <dgm:prSet presAssocID="{BBB050DE-06E5-470B-956C-B15ECE91F405}" presName="BalanceSpacing1" presStyleCnt="0"/>
      <dgm:spPr/>
    </dgm:pt>
    <dgm:pt modelId="{7C0E7780-6049-4D0F-86A3-D786A8382B21}" type="pres">
      <dgm:prSet presAssocID="{A003AA52-E727-4E71-969F-C77EEDA73384}" presName="Accent1Text" presStyleLbl="node1" presStyleIdx="3" presStyleCnt="4"/>
      <dgm:spPr/>
      <dgm:t>
        <a:bodyPr/>
        <a:lstStyle/>
        <a:p>
          <a:endParaRPr lang="en-US"/>
        </a:p>
      </dgm:t>
    </dgm:pt>
  </dgm:ptLst>
  <dgm:cxnLst>
    <dgm:cxn modelId="{FBF700FF-E762-4C6C-99D2-22F88D25D492}" type="presOf" srcId="{BBB050DE-06E5-470B-956C-B15ECE91F405}" destId="{67EC13B5-AB60-47E4-A4C3-C7E772847F5F}" srcOrd="0" destOrd="0" presId="urn:microsoft.com/office/officeart/2008/layout/AlternatingHexagons"/>
    <dgm:cxn modelId="{3FBFC239-6F01-4D4B-AA59-E1534CFC0890}" type="presOf" srcId="{0FF240C1-EADB-413D-9BDA-CC4BD1BA5EA6}" destId="{67DE5008-53CD-4C9F-A1BA-18E1EE5C0A2C}" srcOrd="0" destOrd="0" presId="urn:microsoft.com/office/officeart/2008/layout/AlternatingHexagons"/>
    <dgm:cxn modelId="{02AA5932-6C33-4326-B891-B66ACF9AD7A7}" srcId="{9DA7F7D8-A021-4631-82B6-8EE49CAA9CFD}" destId="{BBB050DE-06E5-470B-956C-B15ECE91F405}" srcOrd="1" destOrd="0" parTransId="{9C54A623-B596-46E6-A65F-C2653FE787F0}" sibTransId="{A003AA52-E727-4E71-969F-C77EEDA73384}"/>
    <dgm:cxn modelId="{D1AB505E-0A21-44D1-A93F-2E2C72023682}" type="presOf" srcId="{A003AA52-E727-4E71-969F-C77EEDA73384}" destId="{7C0E7780-6049-4D0F-86A3-D786A8382B21}" srcOrd="0" destOrd="0" presId="urn:microsoft.com/office/officeart/2008/layout/AlternatingHexagons"/>
    <dgm:cxn modelId="{0DBBDE7C-475C-4ECF-ACBA-B90CA3BE036E}" type="presOf" srcId="{BA934600-DF79-46F7-A4C0-E60D066193B3}" destId="{66251E06-4CDE-4219-AA48-87D4866ED67C}" srcOrd="0" destOrd="0" presId="urn:microsoft.com/office/officeart/2008/layout/AlternatingHexagons"/>
    <dgm:cxn modelId="{ABB4A639-1E59-4E50-A8EF-F40AF76F58F8}" type="presOf" srcId="{E9A3CBFB-E219-45BC-9318-0D1A5830CDC9}" destId="{333A0C15-7B6C-4224-83B4-6E9C9DE9DD9E}" srcOrd="0" destOrd="0" presId="urn:microsoft.com/office/officeart/2008/layout/AlternatingHexagons"/>
    <dgm:cxn modelId="{949B4AB4-E42A-414A-A0A0-8FA5C62D94F7}" srcId="{9DA7F7D8-A021-4631-82B6-8EE49CAA9CFD}" destId="{E9A3CBFB-E219-45BC-9318-0D1A5830CDC9}" srcOrd="0" destOrd="0" parTransId="{23EF6DDF-2A0A-40ED-8BE5-2E8051FB341B}" sibTransId="{0FF240C1-EADB-413D-9BDA-CC4BD1BA5EA6}"/>
    <dgm:cxn modelId="{0AB7BF3D-8BD8-4DF9-87FF-F4199E1301C0}" srcId="{E9A3CBFB-E219-45BC-9318-0D1A5830CDC9}" destId="{08CCEBC4-70B6-42E7-9348-C382FB394D10}" srcOrd="0" destOrd="0" parTransId="{19851470-03D6-4BBC-BA8B-63D1FCDAC412}" sibTransId="{60239C0D-BFB5-4DDA-BF4A-61F64BB390DC}"/>
    <dgm:cxn modelId="{275D5A16-6147-4BCE-858C-188C141C9D39}" srcId="{BBB050DE-06E5-470B-956C-B15ECE91F405}" destId="{BA934600-DF79-46F7-A4C0-E60D066193B3}" srcOrd="0" destOrd="0" parTransId="{1A96B97D-6066-4298-BF55-1A4D613AB7CA}" sibTransId="{F7F894CE-EFD8-4CDC-9711-82319730F960}"/>
    <dgm:cxn modelId="{AA00F7D1-A7D2-457F-8722-C68D5234B108}" type="presOf" srcId="{08CCEBC4-70B6-42E7-9348-C382FB394D10}" destId="{D377C3F5-F659-4D8F-97BF-9B540690288C}" srcOrd="0" destOrd="0" presId="urn:microsoft.com/office/officeart/2008/layout/AlternatingHexagons"/>
    <dgm:cxn modelId="{FD82ABCE-EB87-4CA5-8B88-DDB716C117B0}" type="presOf" srcId="{9DA7F7D8-A021-4631-82B6-8EE49CAA9CFD}" destId="{AC07677D-776A-4169-851B-59470AF9B521}" srcOrd="0" destOrd="0" presId="urn:microsoft.com/office/officeart/2008/layout/AlternatingHexagons"/>
    <dgm:cxn modelId="{D18C045A-3A53-451A-901A-1B29C0D460BE}" type="presParOf" srcId="{AC07677D-776A-4169-851B-59470AF9B521}" destId="{E62BD5DF-B207-44E5-9432-CDC1B0BA9996}" srcOrd="0" destOrd="0" presId="urn:microsoft.com/office/officeart/2008/layout/AlternatingHexagons"/>
    <dgm:cxn modelId="{4C7F6B16-F1B9-436A-8573-AFFE2974F252}" type="presParOf" srcId="{E62BD5DF-B207-44E5-9432-CDC1B0BA9996}" destId="{333A0C15-7B6C-4224-83B4-6E9C9DE9DD9E}" srcOrd="0" destOrd="0" presId="urn:microsoft.com/office/officeart/2008/layout/AlternatingHexagons"/>
    <dgm:cxn modelId="{D03A2F8B-1530-45E6-89D9-1A6A4741EF54}" type="presParOf" srcId="{E62BD5DF-B207-44E5-9432-CDC1B0BA9996}" destId="{D377C3F5-F659-4D8F-97BF-9B540690288C}" srcOrd="1" destOrd="0" presId="urn:microsoft.com/office/officeart/2008/layout/AlternatingHexagons"/>
    <dgm:cxn modelId="{3D67E8EF-0545-491B-B19B-7694CB5A94D6}" type="presParOf" srcId="{E62BD5DF-B207-44E5-9432-CDC1B0BA9996}" destId="{906576A1-1D2A-494E-978F-1594A381E9AE}" srcOrd="2" destOrd="0" presId="urn:microsoft.com/office/officeart/2008/layout/AlternatingHexagons"/>
    <dgm:cxn modelId="{5B0F2515-909B-43D4-A450-54E69C25B9ED}" type="presParOf" srcId="{E62BD5DF-B207-44E5-9432-CDC1B0BA9996}" destId="{3071F32F-61A0-4BAA-B487-7516FE583099}" srcOrd="3" destOrd="0" presId="urn:microsoft.com/office/officeart/2008/layout/AlternatingHexagons"/>
    <dgm:cxn modelId="{238E80A1-32D0-4423-96CA-254CD75BDF06}" type="presParOf" srcId="{E62BD5DF-B207-44E5-9432-CDC1B0BA9996}" destId="{67DE5008-53CD-4C9F-A1BA-18E1EE5C0A2C}" srcOrd="4" destOrd="0" presId="urn:microsoft.com/office/officeart/2008/layout/AlternatingHexagons"/>
    <dgm:cxn modelId="{97243936-1F26-46A5-9F35-ECBF771E664A}" type="presParOf" srcId="{AC07677D-776A-4169-851B-59470AF9B521}" destId="{503A15A9-9D47-408A-8168-FFD1535996D2}" srcOrd="1" destOrd="0" presId="urn:microsoft.com/office/officeart/2008/layout/AlternatingHexagons"/>
    <dgm:cxn modelId="{D97041ED-B583-40F6-B3DE-48F87B679648}" type="presParOf" srcId="{AC07677D-776A-4169-851B-59470AF9B521}" destId="{F133ED51-A55E-49A2-A166-118641ACF464}" srcOrd="2" destOrd="0" presId="urn:microsoft.com/office/officeart/2008/layout/AlternatingHexagons"/>
    <dgm:cxn modelId="{EB4F0A18-649C-4325-8D6C-9F509A30CEDC}" type="presParOf" srcId="{F133ED51-A55E-49A2-A166-118641ACF464}" destId="{67EC13B5-AB60-47E4-A4C3-C7E772847F5F}" srcOrd="0" destOrd="0" presId="urn:microsoft.com/office/officeart/2008/layout/AlternatingHexagons"/>
    <dgm:cxn modelId="{C0BEC2A2-4970-4003-AD0C-E0877D49C4A0}" type="presParOf" srcId="{F133ED51-A55E-49A2-A166-118641ACF464}" destId="{66251E06-4CDE-4219-AA48-87D4866ED67C}" srcOrd="1" destOrd="0" presId="urn:microsoft.com/office/officeart/2008/layout/AlternatingHexagons"/>
    <dgm:cxn modelId="{DBE92E39-EA68-4C03-9C5E-6FDB06A5C3DE}" type="presParOf" srcId="{F133ED51-A55E-49A2-A166-118641ACF464}" destId="{AD4B442E-5FB4-4FF8-9EFE-248DB00B8173}" srcOrd="2" destOrd="0" presId="urn:microsoft.com/office/officeart/2008/layout/AlternatingHexagons"/>
    <dgm:cxn modelId="{38E7571B-8950-4114-ABBB-7C0608B423AB}" type="presParOf" srcId="{F133ED51-A55E-49A2-A166-118641ACF464}" destId="{9302664B-9D0E-4958-82F7-37F5AC2405B4}" srcOrd="3" destOrd="0" presId="urn:microsoft.com/office/officeart/2008/layout/AlternatingHexagons"/>
    <dgm:cxn modelId="{27CF947D-46E6-434B-91AA-F1BBEFDD57AC}" type="presParOf" srcId="{F133ED51-A55E-49A2-A166-118641ACF464}" destId="{7C0E7780-6049-4D0F-86A3-D786A8382B21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54D8495-E24E-4A41-B77F-09AF360213A9}" type="doc">
      <dgm:prSet loTypeId="urn:microsoft.com/office/officeart/2005/8/layout/gear1" loCatId="cycle" qsTypeId="urn:microsoft.com/office/officeart/2005/8/quickstyle/simple1" qsCatId="simple" csTypeId="urn:microsoft.com/office/officeart/2005/8/colors/accent6_5" csCatId="accent6" phldr="1"/>
      <dgm:spPr/>
    </dgm:pt>
    <dgm:pt modelId="{19D41A11-3731-42A7-8105-9E888B73E3B8}">
      <dgm:prSet phldrT="[Text]"/>
      <dgm:spPr/>
      <dgm:t>
        <a:bodyPr/>
        <a:lstStyle/>
        <a:p>
          <a:r>
            <a:rPr lang="en-US" dirty="0" smtClean="0"/>
            <a:t>Manage internally and monitor</a:t>
          </a:r>
          <a:endParaRPr lang="en-US" dirty="0"/>
        </a:p>
      </dgm:t>
    </dgm:pt>
    <dgm:pt modelId="{19D2305D-9178-462F-A5ED-2309D4BCD03B}" type="parTrans" cxnId="{48FC4EC0-7D69-4D90-8514-43127AEF1945}">
      <dgm:prSet/>
      <dgm:spPr/>
      <dgm:t>
        <a:bodyPr/>
        <a:lstStyle/>
        <a:p>
          <a:endParaRPr lang="en-US"/>
        </a:p>
      </dgm:t>
    </dgm:pt>
    <dgm:pt modelId="{8D33C2FB-0345-464A-83B7-2DD807787D51}" type="sibTrans" cxnId="{48FC4EC0-7D69-4D90-8514-43127AEF1945}">
      <dgm:prSet/>
      <dgm:spPr/>
      <dgm:t>
        <a:bodyPr/>
        <a:lstStyle/>
        <a:p>
          <a:endParaRPr lang="en-US"/>
        </a:p>
      </dgm:t>
    </dgm:pt>
    <dgm:pt modelId="{24B241E5-D472-4AF5-A217-2D8C83858335}">
      <dgm:prSet phldrT="[Text]"/>
      <dgm:spPr/>
      <dgm:t>
        <a:bodyPr/>
        <a:lstStyle/>
        <a:p>
          <a:r>
            <a:rPr lang="en-US" dirty="0" smtClean="0"/>
            <a:t>Risk transfer</a:t>
          </a:r>
          <a:endParaRPr lang="en-US" dirty="0"/>
        </a:p>
      </dgm:t>
    </dgm:pt>
    <dgm:pt modelId="{8DF7A2A2-5D58-4422-8B86-B16B7619707C}" type="parTrans" cxnId="{3AA5B683-1899-4AB8-B34F-CEABA8EC4795}">
      <dgm:prSet/>
      <dgm:spPr/>
      <dgm:t>
        <a:bodyPr/>
        <a:lstStyle/>
        <a:p>
          <a:endParaRPr lang="en-US"/>
        </a:p>
      </dgm:t>
    </dgm:pt>
    <dgm:pt modelId="{AB1477D6-690F-4775-A83F-FD32912EB2E6}" type="sibTrans" cxnId="{3AA5B683-1899-4AB8-B34F-CEABA8EC4795}">
      <dgm:prSet/>
      <dgm:spPr/>
      <dgm:t>
        <a:bodyPr/>
        <a:lstStyle/>
        <a:p>
          <a:endParaRPr lang="en-US"/>
        </a:p>
      </dgm:t>
    </dgm:pt>
    <dgm:pt modelId="{C10DE4C6-D425-499D-B2C1-44739F189BA1}">
      <dgm:prSet phldrT="[Text]"/>
      <dgm:spPr/>
      <dgm:t>
        <a:bodyPr/>
        <a:lstStyle/>
        <a:p>
          <a:r>
            <a:rPr lang="en-US" dirty="0" smtClean="0"/>
            <a:t>Reduce exposure</a:t>
          </a:r>
          <a:endParaRPr lang="en-US" dirty="0"/>
        </a:p>
      </dgm:t>
    </dgm:pt>
    <dgm:pt modelId="{A2DFF798-F1DD-492A-B733-C64216A88009}" type="parTrans" cxnId="{8B1AFAB8-E183-4F01-AEB2-8A65DEEFE40A}">
      <dgm:prSet/>
      <dgm:spPr/>
      <dgm:t>
        <a:bodyPr/>
        <a:lstStyle/>
        <a:p>
          <a:endParaRPr lang="en-US"/>
        </a:p>
      </dgm:t>
    </dgm:pt>
    <dgm:pt modelId="{1FE11C47-D21D-437B-8BAC-BBCC035D5D4A}" type="sibTrans" cxnId="{8B1AFAB8-E183-4F01-AEB2-8A65DEEFE40A}">
      <dgm:prSet/>
      <dgm:spPr/>
      <dgm:t>
        <a:bodyPr/>
        <a:lstStyle/>
        <a:p>
          <a:endParaRPr lang="en-US"/>
        </a:p>
      </dgm:t>
    </dgm:pt>
    <dgm:pt modelId="{57784572-8730-4904-B173-A74060E0FC17}" type="pres">
      <dgm:prSet presAssocID="{E54D8495-E24E-4A41-B77F-09AF360213A9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305700B8-A2EA-4701-8953-A8379BE1A6D0}" type="pres">
      <dgm:prSet presAssocID="{19D41A11-3731-42A7-8105-9E888B73E3B8}" presName="gear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AB739E8-562D-4953-A8BF-D2788CA565CE}" type="pres">
      <dgm:prSet presAssocID="{19D41A11-3731-42A7-8105-9E888B73E3B8}" presName="gear1srcNode" presStyleLbl="node1" presStyleIdx="0" presStyleCnt="3"/>
      <dgm:spPr/>
      <dgm:t>
        <a:bodyPr/>
        <a:lstStyle/>
        <a:p>
          <a:endParaRPr lang="en-US"/>
        </a:p>
      </dgm:t>
    </dgm:pt>
    <dgm:pt modelId="{608D6635-6615-4E01-9C7A-A487915F9045}" type="pres">
      <dgm:prSet presAssocID="{19D41A11-3731-42A7-8105-9E888B73E3B8}" presName="gear1dstNode" presStyleLbl="node1" presStyleIdx="0" presStyleCnt="3"/>
      <dgm:spPr/>
      <dgm:t>
        <a:bodyPr/>
        <a:lstStyle/>
        <a:p>
          <a:endParaRPr lang="en-US"/>
        </a:p>
      </dgm:t>
    </dgm:pt>
    <dgm:pt modelId="{115BE5D0-DC22-4B8D-B61D-ECB8153D2CE7}" type="pres">
      <dgm:prSet presAssocID="{24B241E5-D472-4AF5-A217-2D8C83858335}" presName="gear2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BC26AD8-9538-415B-852B-34A85AFE3DEB}" type="pres">
      <dgm:prSet presAssocID="{24B241E5-D472-4AF5-A217-2D8C83858335}" presName="gear2srcNode" presStyleLbl="node1" presStyleIdx="1" presStyleCnt="3"/>
      <dgm:spPr/>
      <dgm:t>
        <a:bodyPr/>
        <a:lstStyle/>
        <a:p>
          <a:endParaRPr lang="en-US"/>
        </a:p>
      </dgm:t>
    </dgm:pt>
    <dgm:pt modelId="{9D4A34C1-C4DD-46A0-BCC4-E4EF2067CCB5}" type="pres">
      <dgm:prSet presAssocID="{24B241E5-D472-4AF5-A217-2D8C83858335}" presName="gear2dstNode" presStyleLbl="node1" presStyleIdx="1" presStyleCnt="3"/>
      <dgm:spPr/>
      <dgm:t>
        <a:bodyPr/>
        <a:lstStyle/>
        <a:p>
          <a:endParaRPr lang="en-US"/>
        </a:p>
      </dgm:t>
    </dgm:pt>
    <dgm:pt modelId="{9B9C9017-4691-4AF5-B056-23F06AAE81CD}" type="pres">
      <dgm:prSet presAssocID="{C10DE4C6-D425-499D-B2C1-44739F189BA1}" presName="gear3" presStyleLbl="node1" presStyleIdx="2" presStyleCnt="3"/>
      <dgm:spPr/>
      <dgm:t>
        <a:bodyPr/>
        <a:lstStyle/>
        <a:p>
          <a:endParaRPr lang="en-US"/>
        </a:p>
      </dgm:t>
    </dgm:pt>
    <dgm:pt modelId="{D8D034A3-1099-4102-8E77-9896A1072C9A}" type="pres">
      <dgm:prSet presAssocID="{C10DE4C6-D425-499D-B2C1-44739F189BA1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714F903-CD6E-4530-B51C-609070B7DBCE}" type="pres">
      <dgm:prSet presAssocID="{C10DE4C6-D425-499D-B2C1-44739F189BA1}" presName="gear3srcNode" presStyleLbl="node1" presStyleIdx="2" presStyleCnt="3"/>
      <dgm:spPr/>
      <dgm:t>
        <a:bodyPr/>
        <a:lstStyle/>
        <a:p>
          <a:endParaRPr lang="en-US"/>
        </a:p>
      </dgm:t>
    </dgm:pt>
    <dgm:pt modelId="{2D270B14-E3B8-40AF-AA8E-159886675E04}" type="pres">
      <dgm:prSet presAssocID="{C10DE4C6-D425-499D-B2C1-44739F189BA1}" presName="gear3dstNode" presStyleLbl="node1" presStyleIdx="2" presStyleCnt="3"/>
      <dgm:spPr/>
      <dgm:t>
        <a:bodyPr/>
        <a:lstStyle/>
        <a:p>
          <a:endParaRPr lang="en-US"/>
        </a:p>
      </dgm:t>
    </dgm:pt>
    <dgm:pt modelId="{AC99C019-C709-46B9-8E41-B3F283456937}" type="pres">
      <dgm:prSet presAssocID="{8D33C2FB-0345-464A-83B7-2DD807787D51}" presName="connector1" presStyleLbl="sibTrans2D1" presStyleIdx="0" presStyleCnt="3"/>
      <dgm:spPr/>
      <dgm:t>
        <a:bodyPr/>
        <a:lstStyle/>
        <a:p>
          <a:endParaRPr lang="en-US"/>
        </a:p>
      </dgm:t>
    </dgm:pt>
    <dgm:pt modelId="{A777F514-8E20-400E-ADC0-6C20E136667E}" type="pres">
      <dgm:prSet presAssocID="{AB1477D6-690F-4775-A83F-FD32912EB2E6}" presName="connector2" presStyleLbl="sibTrans2D1" presStyleIdx="1" presStyleCnt="3"/>
      <dgm:spPr/>
      <dgm:t>
        <a:bodyPr/>
        <a:lstStyle/>
        <a:p>
          <a:endParaRPr lang="en-US"/>
        </a:p>
      </dgm:t>
    </dgm:pt>
    <dgm:pt modelId="{75D544F0-B6F2-45F2-925A-E8132CEA7284}" type="pres">
      <dgm:prSet presAssocID="{1FE11C47-D21D-437B-8BAC-BBCC035D5D4A}" presName="connector3" presStyleLbl="sibTrans2D1" presStyleIdx="2" presStyleCnt="3"/>
      <dgm:spPr/>
      <dgm:t>
        <a:bodyPr/>
        <a:lstStyle/>
        <a:p>
          <a:endParaRPr lang="en-US"/>
        </a:p>
      </dgm:t>
    </dgm:pt>
  </dgm:ptLst>
  <dgm:cxnLst>
    <dgm:cxn modelId="{3AA5B683-1899-4AB8-B34F-CEABA8EC4795}" srcId="{E54D8495-E24E-4A41-B77F-09AF360213A9}" destId="{24B241E5-D472-4AF5-A217-2D8C83858335}" srcOrd="1" destOrd="0" parTransId="{8DF7A2A2-5D58-4422-8B86-B16B7619707C}" sibTransId="{AB1477D6-690F-4775-A83F-FD32912EB2E6}"/>
    <dgm:cxn modelId="{1A516A12-81A8-4A24-A288-6B048C348555}" type="presOf" srcId="{19D41A11-3731-42A7-8105-9E888B73E3B8}" destId="{FAB739E8-562D-4953-A8BF-D2788CA565CE}" srcOrd="1" destOrd="0" presId="urn:microsoft.com/office/officeart/2005/8/layout/gear1"/>
    <dgm:cxn modelId="{3D70A2C8-0CD9-4F89-832F-493103EC99E5}" type="presOf" srcId="{1FE11C47-D21D-437B-8BAC-BBCC035D5D4A}" destId="{75D544F0-B6F2-45F2-925A-E8132CEA7284}" srcOrd="0" destOrd="0" presId="urn:microsoft.com/office/officeart/2005/8/layout/gear1"/>
    <dgm:cxn modelId="{8B1AFAB8-E183-4F01-AEB2-8A65DEEFE40A}" srcId="{E54D8495-E24E-4A41-B77F-09AF360213A9}" destId="{C10DE4C6-D425-499D-B2C1-44739F189BA1}" srcOrd="2" destOrd="0" parTransId="{A2DFF798-F1DD-492A-B733-C64216A88009}" sibTransId="{1FE11C47-D21D-437B-8BAC-BBCC035D5D4A}"/>
    <dgm:cxn modelId="{3775C9AB-8062-4F64-A9DC-F7B4112E6594}" type="presOf" srcId="{E54D8495-E24E-4A41-B77F-09AF360213A9}" destId="{57784572-8730-4904-B173-A74060E0FC17}" srcOrd="0" destOrd="0" presId="urn:microsoft.com/office/officeart/2005/8/layout/gear1"/>
    <dgm:cxn modelId="{638D0982-C2EB-44A1-A2F2-9EDEB328E921}" type="presOf" srcId="{C10DE4C6-D425-499D-B2C1-44739F189BA1}" destId="{A714F903-CD6E-4530-B51C-609070B7DBCE}" srcOrd="2" destOrd="0" presId="urn:microsoft.com/office/officeart/2005/8/layout/gear1"/>
    <dgm:cxn modelId="{E704B5BA-F3AF-4788-BA4E-0C243521FF56}" type="presOf" srcId="{19D41A11-3731-42A7-8105-9E888B73E3B8}" destId="{305700B8-A2EA-4701-8953-A8379BE1A6D0}" srcOrd="0" destOrd="0" presId="urn:microsoft.com/office/officeart/2005/8/layout/gear1"/>
    <dgm:cxn modelId="{D3957660-0324-4421-BC36-6AE3B3EE46C2}" type="presOf" srcId="{24B241E5-D472-4AF5-A217-2D8C83858335}" destId="{9D4A34C1-C4DD-46A0-BCC4-E4EF2067CCB5}" srcOrd="2" destOrd="0" presId="urn:microsoft.com/office/officeart/2005/8/layout/gear1"/>
    <dgm:cxn modelId="{62C70CA2-B685-46B5-A101-E999EFE17432}" type="presOf" srcId="{C10DE4C6-D425-499D-B2C1-44739F189BA1}" destId="{D8D034A3-1099-4102-8E77-9896A1072C9A}" srcOrd="1" destOrd="0" presId="urn:microsoft.com/office/officeart/2005/8/layout/gear1"/>
    <dgm:cxn modelId="{DABAD7F8-4968-451A-9F1B-C4E91F4ED0A0}" type="presOf" srcId="{24B241E5-D472-4AF5-A217-2D8C83858335}" destId="{115BE5D0-DC22-4B8D-B61D-ECB8153D2CE7}" srcOrd="0" destOrd="0" presId="urn:microsoft.com/office/officeart/2005/8/layout/gear1"/>
    <dgm:cxn modelId="{0688779E-DD98-4C79-8DD1-771764527859}" type="presOf" srcId="{24B241E5-D472-4AF5-A217-2D8C83858335}" destId="{9BC26AD8-9538-415B-852B-34A85AFE3DEB}" srcOrd="1" destOrd="0" presId="urn:microsoft.com/office/officeart/2005/8/layout/gear1"/>
    <dgm:cxn modelId="{FC0B57C7-90FF-4007-B819-8D63E9F42537}" type="presOf" srcId="{C10DE4C6-D425-499D-B2C1-44739F189BA1}" destId="{9B9C9017-4691-4AF5-B056-23F06AAE81CD}" srcOrd="0" destOrd="0" presId="urn:microsoft.com/office/officeart/2005/8/layout/gear1"/>
    <dgm:cxn modelId="{21EDF056-986C-4D61-B5E8-907B99DB33CB}" type="presOf" srcId="{C10DE4C6-D425-499D-B2C1-44739F189BA1}" destId="{2D270B14-E3B8-40AF-AA8E-159886675E04}" srcOrd="3" destOrd="0" presId="urn:microsoft.com/office/officeart/2005/8/layout/gear1"/>
    <dgm:cxn modelId="{FF349232-D883-4A98-BC3D-BAE2EF3885FB}" type="presOf" srcId="{8D33C2FB-0345-464A-83B7-2DD807787D51}" destId="{AC99C019-C709-46B9-8E41-B3F283456937}" srcOrd="0" destOrd="0" presId="urn:microsoft.com/office/officeart/2005/8/layout/gear1"/>
    <dgm:cxn modelId="{C88717C2-ACAD-47F0-A737-CA6619579E7A}" type="presOf" srcId="{19D41A11-3731-42A7-8105-9E888B73E3B8}" destId="{608D6635-6615-4E01-9C7A-A487915F9045}" srcOrd="2" destOrd="0" presId="urn:microsoft.com/office/officeart/2005/8/layout/gear1"/>
    <dgm:cxn modelId="{48FC4EC0-7D69-4D90-8514-43127AEF1945}" srcId="{E54D8495-E24E-4A41-B77F-09AF360213A9}" destId="{19D41A11-3731-42A7-8105-9E888B73E3B8}" srcOrd="0" destOrd="0" parTransId="{19D2305D-9178-462F-A5ED-2309D4BCD03B}" sibTransId="{8D33C2FB-0345-464A-83B7-2DD807787D51}"/>
    <dgm:cxn modelId="{FBDDF56C-E45F-4542-998F-9E8D1D2D24FA}" type="presOf" srcId="{AB1477D6-690F-4775-A83F-FD32912EB2E6}" destId="{A777F514-8E20-400E-ADC0-6C20E136667E}" srcOrd="0" destOrd="0" presId="urn:microsoft.com/office/officeart/2005/8/layout/gear1"/>
    <dgm:cxn modelId="{D7EA0DDA-9E62-4CAE-8B9D-37E4A129E2A0}" type="presParOf" srcId="{57784572-8730-4904-B173-A74060E0FC17}" destId="{305700B8-A2EA-4701-8953-A8379BE1A6D0}" srcOrd="0" destOrd="0" presId="urn:microsoft.com/office/officeart/2005/8/layout/gear1"/>
    <dgm:cxn modelId="{2F2A8FBD-6712-4268-AE1E-CF99D792666E}" type="presParOf" srcId="{57784572-8730-4904-B173-A74060E0FC17}" destId="{FAB739E8-562D-4953-A8BF-D2788CA565CE}" srcOrd="1" destOrd="0" presId="urn:microsoft.com/office/officeart/2005/8/layout/gear1"/>
    <dgm:cxn modelId="{0934EE67-1976-4A30-88B8-F2FE3B95AE23}" type="presParOf" srcId="{57784572-8730-4904-B173-A74060E0FC17}" destId="{608D6635-6615-4E01-9C7A-A487915F9045}" srcOrd="2" destOrd="0" presId="urn:microsoft.com/office/officeart/2005/8/layout/gear1"/>
    <dgm:cxn modelId="{39838426-1644-4D3D-81C9-06F7A0132922}" type="presParOf" srcId="{57784572-8730-4904-B173-A74060E0FC17}" destId="{115BE5D0-DC22-4B8D-B61D-ECB8153D2CE7}" srcOrd="3" destOrd="0" presId="urn:microsoft.com/office/officeart/2005/8/layout/gear1"/>
    <dgm:cxn modelId="{7A444EE1-C66D-457A-8C62-CF3E50A05A2E}" type="presParOf" srcId="{57784572-8730-4904-B173-A74060E0FC17}" destId="{9BC26AD8-9538-415B-852B-34A85AFE3DEB}" srcOrd="4" destOrd="0" presId="urn:microsoft.com/office/officeart/2005/8/layout/gear1"/>
    <dgm:cxn modelId="{63E2668E-54AF-4602-AAFB-5FD1FAF5A58F}" type="presParOf" srcId="{57784572-8730-4904-B173-A74060E0FC17}" destId="{9D4A34C1-C4DD-46A0-BCC4-E4EF2067CCB5}" srcOrd="5" destOrd="0" presId="urn:microsoft.com/office/officeart/2005/8/layout/gear1"/>
    <dgm:cxn modelId="{C852589D-20B8-44B2-99E9-7FBEEAC50E76}" type="presParOf" srcId="{57784572-8730-4904-B173-A74060E0FC17}" destId="{9B9C9017-4691-4AF5-B056-23F06AAE81CD}" srcOrd="6" destOrd="0" presId="urn:microsoft.com/office/officeart/2005/8/layout/gear1"/>
    <dgm:cxn modelId="{1780FE4E-FBD6-4658-8F85-CF8EDB438CC8}" type="presParOf" srcId="{57784572-8730-4904-B173-A74060E0FC17}" destId="{D8D034A3-1099-4102-8E77-9896A1072C9A}" srcOrd="7" destOrd="0" presId="urn:microsoft.com/office/officeart/2005/8/layout/gear1"/>
    <dgm:cxn modelId="{011B8B75-1003-4EB1-A051-BFCCC090C1B7}" type="presParOf" srcId="{57784572-8730-4904-B173-A74060E0FC17}" destId="{A714F903-CD6E-4530-B51C-609070B7DBCE}" srcOrd="8" destOrd="0" presId="urn:microsoft.com/office/officeart/2005/8/layout/gear1"/>
    <dgm:cxn modelId="{1D4F9737-0612-4845-80B5-6966F630EEF1}" type="presParOf" srcId="{57784572-8730-4904-B173-A74060E0FC17}" destId="{2D270B14-E3B8-40AF-AA8E-159886675E04}" srcOrd="9" destOrd="0" presId="urn:microsoft.com/office/officeart/2005/8/layout/gear1"/>
    <dgm:cxn modelId="{EF5720D2-75E0-4F52-A6B9-580D76823A64}" type="presParOf" srcId="{57784572-8730-4904-B173-A74060E0FC17}" destId="{AC99C019-C709-46B9-8E41-B3F283456937}" srcOrd="10" destOrd="0" presId="urn:microsoft.com/office/officeart/2005/8/layout/gear1"/>
    <dgm:cxn modelId="{F4C61808-3772-4B06-B712-B00C9D9B56FF}" type="presParOf" srcId="{57784572-8730-4904-B173-A74060E0FC17}" destId="{A777F514-8E20-400E-ADC0-6C20E136667E}" srcOrd="11" destOrd="0" presId="urn:microsoft.com/office/officeart/2005/8/layout/gear1"/>
    <dgm:cxn modelId="{B80ADE13-B3C5-4816-A884-42B6B2BF491F}" type="presParOf" srcId="{57784572-8730-4904-B173-A74060E0FC17}" destId="{75D544F0-B6F2-45F2-925A-E8132CEA7284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DA7F7D8-A021-4631-82B6-8EE49CAA9CFD}" type="doc">
      <dgm:prSet loTypeId="urn:microsoft.com/office/officeart/2008/layout/AlternatingHexagons" loCatId="list" qsTypeId="urn:microsoft.com/office/officeart/2005/8/quickstyle/simple1" qsCatId="simple" csTypeId="urn:microsoft.com/office/officeart/2005/8/colors/accent2_3" csCatId="accent2" phldr="1"/>
      <dgm:spPr/>
      <dgm:t>
        <a:bodyPr/>
        <a:lstStyle/>
        <a:p>
          <a:endParaRPr lang="en-US"/>
        </a:p>
      </dgm:t>
    </dgm:pt>
    <dgm:pt modelId="{E9A3CBFB-E219-45BC-9318-0D1A5830CDC9}">
      <dgm:prSet phldrT="[Text]" custT="1"/>
      <dgm:spPr/>
      <dgm:t>
        <a:bodyPr/>
        <a:lstStyle/>
        <a:p>
          <a:r>
            <a:rPr lang="en-US" sz="2400" dirty="0" smtClean="0"/>
            <a:t>Rates</a:t>
          </a:r>
          <a:endParaRPr lang="en-US" sz="2400" dirty="0"/>
        </a:p>
      </dgm:t>
    </dgm:pt>
    <dgm:pt modelId="{23EF6DDF-2A0A-40ED-8BE5-2E8051FB341B}" type="parTrans" cxnId="{949B4AB4-E42A-414A-A0A0-8FA5C62D94F7}">
      <dgm:prSet/>
      <dgm:spPr/>
      <dgm:t>
        <a:bodyPr/>
        <a:lstStyle/>
        <a:p>
          <a:endParaRPr lang="en-US" sz="2400"/>
        </a:p>
      </dgm:t>
    </dgm:pt>
    <dgm:pt modelId="{0FF240C1-EADB-413D-9BDA-CC4BD1BA5EA6}" type="sibTrans" cxnId="{949B4AB4-E42A-414A-A0A0-8FA5C62D94F7}">
      <dgm:prSet custT="1"/>
      <dgm:spPr/>
      <dgm:t>
        <a:bodyPr/>
        <a:lstStyle/>
        <a:p>
          <a:r>
            <a:rPr lang="en-US" sz="2400" dirty="0" smtClean="0"/>
            <a:t>Move to digital (covered later)</a:t>
          </a:r>
          <a:endParaRPr lang="en-US" sz="2400" dirty="0"/>
        </a:p>
      </dgm:t>
    </dgm:pt>
    <dgm:pt modelId="{08CCEBC4-70B6-42E7-9348-C382FB394D10}">
      <dgm:prSet phldrT="[Text]" custT="1"/>
      <dgm:spPr/>
      <dgm:t>
        <a:bodyPr/>
        <a:lstStyle/>
        <a:p>
          <a:r>
            <a:rPr lang="en-US" sz="2400" dirty="0" smtClean="0"/>
            <a:t>Aggregators?</a:t>
          </a:r>
          <a:endParaRPr lang="en-US" sz="2400" dirty="0"/>
        </a:p>
      </dgm:t>
    </dgm:pt>
    <dgm:pt modelId="{60239C0D-BFB5-4DDA-BF4A-61F64BB390DC}" type="sibTrans" cxnId="{0AB7BF3D-8BD8-4DF9-87FF-F4199E1301C0}">
      <dgm:prSet/>
      <dgm:spPr/>
      <dgm:t>
        <a:bodyPr/>
        <a:lstStyle/>
        <a:p>
          <a:endParaRPr lang="en-US" sz="2400"/>
        </a:p>
      </dgm:t>
    </dgm:pt>
    <dgm:pt modelId="{19851470-03D6-4BBC-BA8B-63D1FCDAC412}" type="parTrans" cxnId="{0AB7BF3D-8BD8-4DF9-87FF-F4199E1301C0}">
      <dgm:prSet/>
      <dgm:spPr/>
      <dgm:t>
        <a:bodyPr/>
        <a:lstStyle/>
        <a:p>
          <a:endParaRPr lang="en-US" sz="2400"/>
        </a:p>
      </dgm:t>
    </dgm:pt>
    <dgm:pt modelId="{BBB050DE-06E5-470B-956C-B15ECE91F405}">
      <dgm:prSet phldrT="[Text]" custT="1"/>
      <dgm:spPr/>
      <dgm:t>
        <a:bodyPr/>
        <a:lstStyle/>
        <a:p>
          <a:r>
            <a:rPr lang="en-US" sz="2200" dirty="0" smtClean="0"/>
            <a:t>Reinsurance</a:t>
          </a:r>
          <a:endParaRPr lang="en-US" sz="2200" dirty="0"/>
        </a:p>
      </dgm:t>
    </dgm:pt>
    <dgm:pt modelId="{A003AA52-E727-4E71-969F-C77EEDA73384}" type="sibTrans" cxnId="{02AA5932-6C33-4326-B891-B66ACF9AD7A7}">
      <dgm:prSet custT="1"/>
      <dgm:spPr/>
      <dgm:t>
        <a:bodyPr/>
        <a:lstStyle/>
        <a:p>
          <a:r>
            <a:rPr lang="en-US" sz="2400" dirty="0" smtClean="0"/>
            <a:t>Product designs (ROP / short-pay / term)</a:t>
          </a:r>
          <a:endParaRPr lang="en-US" sz="2400" dirty="0"/>
        </a:p>
      </dgm:t>
    </dgm:pt>
    <dgm:pt modelId="{9C54A623-B596-46E6-A65F-C2653FE787F0}" type="parTrans" cxnId="{02AA5932-6C33-4326-B891-B66ACF9AD7A7}">
      <dgm:prSet/>
      <dgm:spPr/>
      <dgm:t>
        <a:bodyPr/>
        <a:lstStyle/>
        <a:p>
          <a:endParaRPr lang="en-US" sz="2400"/>
        </a:p>
      </dgm:t>
    </dgm:pt>
    <dgm:pt modelId="{AC07677D-776A-4169-851B-59470AF9B521}" type="pres">
      <dgm:prSet presAssocID="{9DA7F7D8-A021-4631-82B6-8EE49CAA9CFD}" presName="Name0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E62BD5DF-B207-44E5-9432-CDC1B0BA9996}" type="pres">
      <dgm:prSet presAssocID="{E9A3CBFB-E219-45BC-9318-0D1A5830CDC9}" presName="composite" presStyleCnt="0"/>
      <dgm:spPr/>
    </dgm:pt>
    <dgm:pt modelId="{333A0C15-7B6C-4224-83B4-6E9C9DE9DD9E}" type="pres">
      <dgm:prSet presAssocID="{E9A3CBFB-E219-45BC-9318-0D1A5830CDC9}" presName="Parent1" presStyleLbl="node1" presStyleIdx="0" presStyleCnt="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377C3F5-F659-4D8F-97BF-9B540690288C}" type="pres">
      <dgm:prSet presAssocID="{E9A3CBFB-E219-45BC-9318-0D1A5830CDC9}" presName="Childtext1" presStyleLbl="revTx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06576A1-1D2A-494E-978F-1594A381E9AE}" type="pres">
      <dgm:prSet presAssocID="{E9A3CBFB-E219-45BC-9318-0D1A5830CDC9}" presName="BalanceSpacing" presStyleCnt="0"/>
      <dgm:spPr/>
    </dgm:pt>
    <dgm:pt modelId="{3071F32F-61A0-4BAA-B487-7516FE583099}" type="pres">
      <dgm:prSet presAssocID="{E9A3CBFB-E219-45BC-9318-0D1A5830CDC9}" presName="BalanceSpacing1" presStyleCnt="0"/>
      <dgm:spPr/>
    </dgm:pt>
    <dgm:pt modelId="{67DE5008-53CD-4C9F-A1BA-18E1EE5C0A2C}" type="pres">
      <dgm:prSet presAssocID="{0FF240C1-EADB-413D-9BDA-CC4BD1BA5EA6}" presName="Accent1Text" presStyleLbl="node1" presStyleIdx="1" presStyleCnt="4"/>
      <dgm:spPr/>
      <dgm:t>
        <a:bodyPr/>
        <a:lstStyle/>
        <a:p>
          <a:endParaRPr lang="en-US"/>
        </a:p>
      </dgm:t>
    </dgm:pt>
    <dgm:pt modelId="{503A15A9-9D47-408A-8168-FFD1535996D2}" type="pres">
      <dgm:prSet presAssocID="{0FF240C1-EADB-413D-9BDA-CC4BD1BA5EA6}" presName="spaceBetweenRectangles" presStyleCnt="0"/>
      <dgm:spPr/>
    </dgm:pt>
    <dgm:pt modelId="{F133ED51-A55E-49A2-A166-118641ACF464}" type="pres">
      <dgm:prSet presAssocID="{BBB050DE-06E5-470B-956C-B15ECE91F405}" presName="composite" presStyleCnt="0"/>
      <dgm:spPr/>
    </dgm:pt>
    <dgm:pt modelId="{67EC13B5-AB60-47E4-A4C3-C7E772847F5F}" type="pres">
      <dgm:prSet presAssocID="{BBB050DE-06E5-470B-956C-B15ECE91F405}" presName="Parent1" presStyleLbl="node1" presStyleIdx="2" presStyleCnt="4" custScaleX="112158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6251E06-4CDE-4219-AA48-87D4866ED67C}" type="pres">
      <dgm:prSet presAssocID="{BBB050DE-06E5-470B-956C-B15ECE91F405}" presName="Childtext1" presStyleLbl="revTx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D4B442E-5FB4-4FF8-9EFE-248DB00B8173}" type="pres">
      <dgm:prSet presAssocID="{BBB050DE-06E5-470B-956C-B15ECE91F405}" presName="BalanceSpacing" presStyleCnt="0"/>
      <dgm:spPr/>
    </dgm:pt>
    <dgm:pt modelId="{9302664B-9D0E-4958-82F7-37F5AC2405B4}" type="pres">
      <dgm:prSet presAssocID="{BBB050DE-06E5-470B-956C-B15ECE91F405}" presName="BalanceSpacing1" presStyleCnt="0"/>
      <dgm:spPr/>
    </dgm:pt>
    <dgm:pt modelId="{7C0E7780-6049-4D0F-86A3-D786A8382B21}" type="pres">
      <dgm:prSet presAssocID="{A003AA52-E727-4E71-969F-C77EEDA73384}" presName="Accent1Text" presStyleLbl="node1" presStyleIdx="3" presStyleCnt="4"/>
      <dgm:spPr/>
      <dgm:t>
        <a:bodyPr/>
        <a:lstStyle/>
        <a:p>
          <a:endParaRPr lang="en-US"/>
        </a:p>
      </dgm:t>
    </dgm:pt>
  </dgm:ptLst>
  <dgm:cxnLst>
    <dgm:cxn modelId="{FBF700FF-E762-4C6C-99D2-22F88D25D492}" type="presOf" srcId="{BBB050DE-06E5-470B-956C-B15ECE91F405}" destId="{67EC13B5-AB60-47E4-A4C3-C7E772847F5F}" srcOrd="0" destOrd="0" presId="urn:microsoft.com/office/officeart/2008/layout/AlternatingHexagons"/>
    <dgm:cxn modelId="{3FBFC239-6F01-4D4B-AA59-E1534CFC0890}" type="presOf" srcId="{0FF240C1-EADB-413D-9BDA-CC4BD1BA5EA6}" destId="{67DE5008-53CD-4C9F-A1BA-18E1EE5C0A2C}" srcOrd="0" destOrd="0" presId="urn:microsoft.com/office/officeart/2008/layout/AlternatingHexagons"/>
    <dgm:cxn modelId="{02AA5932-6C33-4326-B891-B66ACF9AD7A7}" srcId="{9DA7F7D8-A021-4631-82B6-8EE49CAA9CFD}" destId="{BBB050DE-06E5-470B-956C-B15ECE91F405}" srcOrd="1" destOrd="0" parTransId="{9C54A623-B596-46E6-A65F-C2653FE787F0}" sibTransId="{A003AA52-E727-4E71-969F-C77EEDA73384}"/>
    <dgm:cxn modelId="{D1AB505E-0A21-44D1-A93F-2E2C72023682}" type="presOf" srcId="{A003AA52-E727-4E71-969F-C77EEDA73384}" destId="{7C0E7780-6049-4D0F-86A3-D786A8382B21}" srcOrd="0" destOrd="0" presId="urn:microsoft.com/office/officeart/2008/layout/AlternatingHexagons"/>
    <dgm:cxn modelId="{ABB4A639-1E59-4E50-A8EF-F40AF76F58F8}" type="presOf" srcId="{E9A3CBFB-E219-45BC-9318-0D1A5830CDC9}" destId="{333A0C15-7B6C-4224-83B4-6E9C9DE9DD9E}" srcOrd="0" destOrd="0" presId="urn:microsoft.com/office/officeart/2008/layout/AlternatingHexagons"/>
    <dgm:cxn modelId="{949B4AB4-E42A-414A-A0A0-8FA5C62D94F7}" srcId="{9DA7F7D8-A021-4631-82B6-8EE49CAA9CFD}" destId="{E9A3CBFB-E219-45BC-9318-0D1A5830CDC9}" srcOrd="0" destOrd="0" parTransId="{23EF6DDF-2A0A-40ED-8BE5-2E8051FB341B}" sibTransId="{0FF240C1-EADB-413D-9BDA-CC4BD1BA5EA6}"/>
    <dgm:cxn modelId="{0AB7BF3D-8BD8-4DF9-87FF-F4199E1301C0}" srcId="{E9A3CBFB-E219-45BC-9318-0D1A5830CDC9}" destId="{08CCEBC4-70B6-42E7-9348-C382FB394D10}" srcOrd="0" destOrd="0" parTransId="{19851470-03D6-4BBC-BA8B-63D1FCDAC412}" sibTransId="{60239C0D-BFB5-4DDA-BF4A-61F64BB390DC}"/>
    <dgm:cxn modelId="{AA00F7D1-A7D2-457F-8722-C68D5234B108}" type="presOf" srcId="{08CCEBC4-70B6-42E7-9348-C382FB394D10}" destId="{D377C3F5-F659-4D8F-97BF-9B540690288C}" srcOrd="0" destOrd="0" presId="urn:microsoft.com/office/officeart/2008/layout/AlternatingHexagons"/>
    <dgm:cxn modelId="{FD82ABCE-EB87-4CA5-8B88-DDB716C117B0}" type="presOf" srcId="{9DA7F7D8-A021-4631-82B6-8EE49CAA9CFD}" destId="{AC07677D-776A-4169-851B-59470AF9B521}" srcOrd="0" destOrd="0" presId="urn:microsoft.com/office/officeart/2008/layout/AlternatingHexagons"/>
    <dgm:cxn modelId="{D18C045A-3A53-451A-901A-1B29C0D460BE}" type="presParOf" srcId="{AC07677D-776A-4169-851B-59470AF9B521}" destId="{E62BD5DF-B207-44E5-9432-CDC1B0BA9996}" srcOrd="0" destOrd="0" presId="urn:microsoft.com/office/officeart/2008/layout/AlternatingHexagons"/>
    <dgm:cxn modelId="{4C7F6B16-F1B9-436A-8573-AFFE2974F252}" type="presParOf" srcId="{E62BD5DF-B207-44E5-9432-CDC1B0BA9996}" destId="{333A0C15-7B6C-4224-83B4-6E9C9DE9DD9E}" srcOrd="0" destOrd="0" presId="urn:microsoft.com/office/officeart/2008/layout/AlternatingHexagons"/>
    <dgm:cxn modelId="{D03A2F8B-1530-45E6-89D9-1A6A4741EF54}" type="presParOf" srcId="{E62BD5DF-B207-44E5-9432-CDC1B0BA9996}" destId="{D377C3F5-F659-4D8F-97BF-9B540690288C}" srcOrd="1" destOrd="0" presId="urn:microsoft.com/office/officeart/2008/layout/AlternatingHexagons"/>
    <dgm:cxn modelId="{3D67E8EF-0545-491B-B19B-7694CB5A94D6}" type="presParOf" srcId="{E62BD5DF-B207-44E5-9432-CDC1B0BA9996}" destId="{906576A1-1D2A-494E-978F-1594A381E9AE}" srcOrd="2" destOrd="0" presId="urn:microsoft.com/office/officeart/2008/layout/AlternatingHexagons"/>
    <dgm:cxn modelId="{5B0F2515-909B-43D4-A450-54E69C25B9ED}" type="presParOf" srcId="{E62BD5DF-B207-44E5-9432-CDC1B0BA9996}" destId="{3071F32F-61A0-4BAA-B487-7516FE583099}" srcOrd="3" destOrd="0" presId="urn:microsoft.com/office/officeart/2008/layout/AlternatingHexagons"/>
    <dgm:cxn modelId="{238E80A1-32D0-4423-96CA-254CD75BDF06}" type="presParOf" srcId="{E62BD5DF-B207-44E5-9432-CDC1B0BA9996}" destId="{67DE5008-53CD-4C9F-A1BA-18E1EE5C0A2C}" srcOrd="4" destOrd="0" presId="urn:microsoft.com/office/officeart/2008/layout/AlternatingHexagons"/>
    <dgm:cxn modelId="{97243936-1F26-46A5-9F35-ECBF771E664A}" type="presParOf" srcId="{AC07677D-776A-4169-851B-59470AF9B521}" destId="{503A15A9-9D47-408A-8168-FFD1535996D2}" srcOrd="1" destOrd="0" presId="urn:microsoft.com/office/officeart/2008/layout/AlternatingHexagons"/>
    <dgm:cxn modelId="{D97041ED-B583-40F6-B3DE-48F87B679648}" type="presParOf" srcId="{AC07677D-776A-4169-851B-59470AF9B521}" destId="{F133ED51-A55E-49A2-A166-118641ACF464}" srcOrd="2" destOrd="0" presId="urn:microsoft.com/office/officeart/2008/layout/AlternatingHexagons"/>
    <dgm:cxn modelId="{EB4F0A18-649C-4325-8D6C-9F509A30CEDC}" type="presParOf" srcId="{F133ED51-A55E-49A2-A166-118641ACF464}" destId="{67EC13B5-AB60-47E4-A4C3-C7E772847F5F}" srcOrd="0" destOrd="0" presId="urn:microsoft.com/office/officeart/2008/layout/AlternatingHexagons"/>
    <dgm:cxn modelId="{C0BEC2A2-4970-4003-AD0C-E0877D49C4A0}" type="presParOf" srcId="{F133ED51-A55E-49A2-A166-118641ACF464}" destId="{66251E06-4CDE-4219-AA48-87D4866ED67C}" srcOrd="1" destOrd="0" presId="urn:microsoft.com/office/officeart/2008/layout/AlternatingHexagons"/>
    <dgm:cxn modelId="{DBE92E39-EA68-4C03-9C5E-6FDB06A5C3DE}" type="presParOf" srcId="{F133ED51-A55E-49A2-A166-118641ACF464}" destId="{AD4B442E-5FB4-4FF8-9EFE-248DB00B8173}" srcOrd="2" destOrd="0" presId="urn:microsoft.com/office/officeart/2008/layout/AlternatingHexagons"/>
    <dgm:cxn modelId="{38E7571B-8950-4114-ABBB-7C0608B423AB}" type="presParOf" srcId="{F133ED51-A55E-49A2-A166-118641ACF464}" destId="{9302664B-9D0E-4958-82F7-37F5AC2405B4}" srcOrd="3" destOrd="0" presId="urn:microsoft.com/office/officeart/2008/layout/AlternatingHexagons"/>
    <dgm:cxn modelId="{27CF947D-46E6-434B-91AA-F1BBEFDD57AC}" type="presParOf" srcId="{F133ED51-A55E-49A2-A166-118641ACF464}" destId="{7C0E7780-6049-4D0F-86A3-D786A8382B21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04675D0-7209-4359-A7CD-F829DBF78F2B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511B74B-6E56-4542-BEE9-5B6A3818680D}">
      <dgm:prSet phldrT="[Text]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en-US" dirty="0" smtClean="0"/>
            <a:t>Lapse support (margin / reserves)</a:t>
          </a:r>
          <a:endParaRPr lang="en-US" dirty="0"/>
        </a:p>
      </dgm:t>
    </dgm:pt>
    <dgm:pt modelId="{67CC439E-D529-4C2E-A741-3E2B600EA98A}" type="parTrans" cxnId="{6930CF48-2AC6-4DD4-9A16-E35F1C016757}">
      <dgm:prSet/>
      <dgm:spPr/>
      <dgm:t>
        <a:bodyPr/>
        <a:lstStyle/>
        <a:p>
          <a:endParaRPr lang="en-US"/>
        </a:p>
      </dgm:t>
    </dgm:pt>
    <dgm:pt modelId="{B57DCC17-3888-44E4-9403-02ACD0F73B27}" type="sibTrans" cxnId="{6930CF48-2AC6-4DD4-9A16-E35F1C016757}">
      <dgm:prSet/>
      <dgm:spPr/>
      <dgm:t>
        <a:bodyPr/>
        <a:lstStyle/>
        <a:p>
          <a:endParaRPr lang="en-US"/>
        </a:p>
      </dgm:t>
    </dgm:pt>
    <dgm:pt modelId="{2030E521-82BA-447D-A601-EF55BF5F88E9}">
      <dgm:prSet phldrT="[Text]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en-US" dirty="0" smtClean="0"/>
            <a:t>Moving into WOL?</a:t>
          </a:r>
          <a:endParaRPr lang="en-US" dirty="0"/>
        </a:p>
      </dgm:t>
    </dgm:pt>
    <dgm:pt modelId="{6567E9DA-ED72-40F0-8447-C5BB18444D95}" type="parTrans" cxnId="{0ED71060-F81D-4A4A-BF9C-6CFBD9AC120B}">
      <dgm:prSet/>
      <dgm:spPr/>
      <dgm:t>
        <a:bodyPr/>
        <a:lstStyle/>
        <a:p>
          <a:endParaRPr lang="en-US"/>
        </a:p>
      </dgm:t>
    </dgm:pt>
    <dgm:pt modelId="{2F1D804F-E7A8-4405-B683-8666C8F41D06}" type="sibTrans" cxnId="{0ED71060-F81D-4A4A-BF9C-6CFBD9AC120B}">
      <dgm:prSet/>
      <dgm:spPr/>
      <dgm:t>
        <a:bodyPr/>
        <a:lstStyle/>
        <a:p>
          <a:endParaRPr lang="en-US"/>
        </a:p>
      </dgm:t>
    </dgm:pt>
    <dgm:pt modelId="{68EFE552-1F17-4BEA-B330-46BA11E244C7}">
      <dgm:prSet phldrT="[Text]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en-US" dirty="0" smtClean="0"/>
            <a:t>Capital vs value</a:t>
          </a:r>
          <a:endParaRPr lang="en-US" dirty="0"/>
        </a:p>
      </dgm:t>
    </dgm:pt>
    <dgm:pt modelId="{43110C49-0C46-4795-A9CD-83A092652DF7}" type="parTrans" cxnId="{41EA7BCF-31B6-454F-9CA9-5FA5274F59ED}">
      <dgm:prSet/>
      <dgm:spPr/>
      <dgm:t>
        <a:bodyPr/>
        <a:lstStyle/>
        <a:p>
          <a:endParaRPr lang="en-US"/>
        </a:p>
      </dgm:t>
    </dgm:pt>
    <dgm:pt modelId="{DA9C66B5-4A25-4D0E-817A-E3B96BBAFC86}" type="sibTrans" cxnId="{41EA7BCF-31B6-454F-9CA9-5FA5274F59ED}">
      <dgm:prSet/>
      <dgm:spPr/>
      <dgm:t>
        <a:bodyPr/>
        <a:lstStyle/>
        <a:p>
          <a:endParaRPr lang="en-US"/>
        </a:p>
      </dgm:t>
    </dgm:pt>
    <dgm:pt modelId="{B21CAA18-4DE1-4A22-B99D-0DA76B6EB9E0}">
      <dgm:prSet phldrT="[Text]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en-US" dirty="0" smtClean="0"/>
            <a:t>Scale</a:t>
          </a:r>
          <a:endParaRPr lang="en-US" dirty="0"/>
        </a:p>
      </dgm:t>
    </dgm:pt>
    <dgm:pt modelId="{588D8AD3-FFCA-4909-B5CC-707ECEDAF870}" type="parTrans" cxnId="{400E1195-A046-4542-AE3A-E9D9C40C0533}">
      <dgm:prSet/>
      <dgm:spPr/>
      <dgm:t>
        <a:bodyPr/>
        <a:lstStyle/>
        <a:p>
          <a:endParaRPr lang="en-US"/>
        </a:p>
      </dgm:t>
    </dgm:pt>
    <dgm:pt modelId="{2E53DCBF-5D98-4A03-BD5F-920CE5238D60}" type="sibTrans" cxnId="{400E1195-A046-4542-AE3A-E9D9C40C0533}">
      <dgm:prSet/>
      <dgm:spPr/>
      <dgm:t>
        <a:bodyPr/>
        <a:lstStyle/>
        <a:p>
          <a:endParaRPr lang="en-US"/>
        </a:p>
      </dgm:t>
    </dgm:pt>
    <dgm:pt modelId="{4D82AA31-9676-47AF-854D-2F38D5F9FA30}">
      <dgm:prSet phldrT="[Text]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en-US" dirty="0" smtClean="0"/>
            <a:t>Cost</a:t>
          </a:r>
          <a:endParaRPr lang="en-US" dirty="0"/>
        </a:p>
      </dgm:t>
    </dgm:pt>
    <dgm:pt modelId="{045F2B9C-DB33-4B88-BEE9-A5B0AC2EEB93}" type="parTrans" cxnId="{09E4CAF5-5647-4742-A72E-2D40654CD517}">
      <dgm:prSet/>
      <dgm:spPr/>
      <dgm:t>
        <a:bodyPr/>
        <a:lstStyle/>
        <a:p>
          <a:endParaRPr lang="en-US"/>
        </a:p>
      </dgm:t>
    </dgm:pt>
    <dgm:pt modelId="{B7BF1D92-EE41-44F5-95BA-9825A2F08497}" type="sibTrans" cxnId="{09E4CAF5-5647-4742-A72E-2D40654CD517}">
      <dgm:prSet/>
      <dgm:spPr/>
      <dgm:t>
        <a:bodyPr/>
        <a:lstStyle/>
        <a:p>
          <a:endParaRPr lang="en-US"/>
        </a:p>
      </dgm:t>
    </dgm:pt>
    <dgm:pt modelId="{0AC92052-79A8-4B53-807B-962E511B18F8}" type="pres">
      <dgm:prSet presAssocID="{204675D0-7209-4359-A7CD-F829DBF78F2B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BBB43EA-79E3-4518-AB59-C226862934B9}" type="pres">
      <dgm:prSet presAssocID="{7511B74B-6E56-4542-BEE9-5B6A3818680D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D4DC195-2032-41DD-A75C-9073E4A95482}" type="pres">
      <dgm:prSet presAssocID="{B57DCC17-3888-44E4-9403-02ACD0F73B27}" presName="sibTrans" presStyleCnt="0"/>
      <dgm:spPr/>
    </dgm:pt>
    <dgm:pt modelId="{C512C0FC-9CF9-4185-9AA2-377A0B651E97}" type="pres">
      <dgm:prSet presAssocID="{2030E521-82BA-447D-A601-EF55BF5F88E9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4A839BE-79EE-4357-925D-8F2889ACE172}" type="pres">
      <dgm:prSet presAssocID="{2F1D804F-E7A8-4405-B683-8666C8F41D06}" presName="sibTrans" presStyleCnt="0"/>
      <dgm:spPr/>
    </dgm:pt>
    <dgm:pt modelId="{F8DDA775-62AB-445A-91AE-0A6C79EC664B}" type="pres">
      <dgm:prSet presAssocID="{68EFE552-1F17-4BEA-B330-46BA11E244C7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8409A81-AF12-4A92-9E5A-470C8360BA63}" type="pres">
      <dgm:prSet presAssocID="{DA9C66B5-4A25-4D0E-817A-E3B96BBAFC86}" presName="sibTrans" presStyleCnt="0"/>
      <dgm:spPr/>
    </dgm:pt>
    <dgm:pt modelId="{518D21E5-176D-4D59-912F-8B8EFAA8D09B}" type="pres">
      <dgm:prSet presAssocID="{B21CAA18-4DE1-4A22-B99D-0DA76B6EB9E0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EC5C93B-BB1B-4516-B1E1-36EB7D48178D}" type="pres">
      <dgm:prSet presAssocID="{2E53DCBF-5D98-4A03-BD5F-920CE5238D60}" presName="sibTrans" presStyleCnt="0"/>
      <dgm:spPr/>
    </dgm:pt>
    <dgm:pt modelId="{66CCEC64-CCD9-4D4A-A195-C285904AF89D}" type="pres">
      <dgm:prSet presAssocID="{4D82AA31-9676-47AF-854D-2F38D5F9FA30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00E1195-A046-4542-AE3A-E9D9C40C0533}" srcId="{204675D0-7209-4359-A7CD-F829DBF78F2B}" destId="{B21CAA18-4DE1-4A22-B99D-0DA76B6EB9E0}" srcOrd="3" destOrd="0" parTransId="{588D8AD3-FFCA-4909-B5CC-707ECEDAF870}" sibTransId="{2E53DCBF-5D98-4A03-BD5F-920CE5238D60}"/>
    <dgm:cxn modelId="{67BDA697-BE27-4588-AA16-4261334A08F8}" type="presOf" srcId="{7511B74B-6E56-4542-BEE9-5B6A3818680D}" destId="{4BBB43EA-79E3-4518-AB59-C226862934B9}" srcOrd="0" destOrd="0" presId="urn:microsoft.com/office/officeart/2005/8/layout/default"/>
    <dgm:cxn modelId="{BFDFE31A-B5B7-439F-A8F1-CB2641743A92}" type="presOf" srcId="{204675D0-7209-4359-A7CD-F829DBF78F2B}" destId="{0AC92052-79A8-4B53-807B-962E511B18F8}" srcOrd="0" destOrd="0" presId="urn:microsoft.com/office/officeart/2005/8/layout/default"/>
    <dgm:cxn modelId="{36416FC7-C313-461C-8B8A-BA69CB76B39D}" type="presOf" srcId="{4D82AA31-9676-47AF-854D-2F38D5F9FA30}" destId="{66CCEC64-CCD9-4D4A-A195-C285904AF89D}" srcOrd="0" destOrd="0" presId="urn:microsoft.com/office/officeart/2005/8/layout/default"/>
    <dgm:cxn modelId="{F45F6AAD-965F-4963-9561-C9EFE994CD80}" type="presOf" srcId="{2030E521-82BA-447D-A601-EF55BF5F88E9}" destId="{C512C0FC-9CF9-4185-9AA2-377A0B651E97}" srcOrd="0" destOrd="0" presId="urn:microsoft.com/office/officeart/2005/8/layout/default"/>
    <dgm:cxn modelId="{AA85407E-4AAF-447C-BB39-140E41B2444C}" type="presOf" srcId="{68EFE552-1F17-4BEA-B330-46BA11E244C7}" destId="{F8DDA775-62AB-445A-91AE-0A6C79EC664B}" srcOrd="0" destOrd="0" presId="urn:microsoft.com/office/officeart/2005/8/layout/default"/>
    <dgm:cxn modelId="{0B553566-76C5-40A0-A5EE-199F900EBD29}" type="presOf" srcId="{B21CAA18-4DE1-4A22-B99D-0DA76B6EB9E0}" destId="{518D21E5-176D-4D59-912F-8B8EFAA8D09B}" srcOrd="0" destOrd="0" presId="urn:microsoft.com/office/officeart/2005/8/layout/default"/>
    <dgm:cxn modelId="{41EA7BCF-31B6-454F-9CA9-5FA5274F59ED}" srcId="{204675D0-7209-4359-A7CD-F829DBF78F2B}" destId="{68EFE552-1F17-4BEA-B330-46BA11E244C7}" srcOrd="2" destOrd="0" parTransId="{43110C49-0C46-4795-A9CD-83A092652DF7}" sibTransId="{DA9C66B5-4A25-4D0E-817A-E3B96BBAFC86}"/>
    <dgm:cxn modelId="{09E4CAF5-5647-4742-A72E-2D40654CD517}" srcId="{204675D0-7209-4359-A7CD-F829DBF78F2B}" destId="{4D82AA31-9676-47AF-854D-2F38D5F9FA30}" srcOrd="4" destOrd="0" parTransId="{045F2B9C-DB33-4B88-BEE9-A5B0AC2EEB93}" sibTransId="{B7BF1D92-EE41-44F5-95BA-9825A2F08497}"/>
    <dgm:cxn modelId="{0ED71060-F81D-4A4A-BF9C-6CFBD9AC120B}" srcId="{204675D0-7209-4359-A7CD-F829DBF78F2B}" destId="{2030E521-82BA-447D-A601-EF55BF5F88E9}" srcOrd="1" destOrd="0" parTransId="{6567E9DA-ED72-40F0-8447-C5BB18444D95}" sibTransId="{2F1D804F-E7A8-4405-B683-8666C8F41D06}"/>
    <dgm:cxn modelId="{6930CF48-2AC6-4DD4-9A16-E35F1C016757}" srcId="{204675D0-7209-4359-A7CD-F829DBF78F2B}" destId="{7511B74B-6E56-4542-BEE9-5B6A3818680D}" srcOrd="0" destOrd="0" parTransId="{67CC439E-D529-4C2E-A741-3E2B600EA98A}" sibTransId="{B57DCC17-3888-44E4-9403-02ACD0F73B27}"/>
    <dgm:cxn modelId="{40CF0C1F-86F8-45AA-80C6-40E1AE80F340}" type="presParOf" srcId="{0AC92052-79A8-4B53-807B-962E511B18F8}" destId="{4BBB43EA-79E3-4518-AB59-C226862934B9}" srcOrd="0" destOrd="0" presId="urn:microsoft.com/office/officeart/2005/8/layout/default"/>
    <dgm:cxn modelId="{5336A69B-83C7-4F50-9FB6-D44A78E1C140}" type="presParOf" srcId="{0AC92052-79A8-4B53-807B-962E511B18F8}" destId="{ED4DC195-2032-41DD-A75C-9073E4A95482}" srcOrd="1" destOrd="0" presId="urn:microsoft.com/office/officeart/2005/8/layout/default"/>
    <dgm:cxn modelId="{CD42A65E-1E78-4742-B8C8-3EBB924563FC}" type="presParOf" srcId="{0AC92052-79A8-4B53-807B-962E511B18F8}" destId="{C512C0FC-9CF9-4185-9AA2-377A0B651E97}" srcOrd="2" destOrd="0" presId="urn:microsoft.com/office/officeart/2005/8/layout/default"/>
    <dgm:cxn modelId="{AB5CF336-FEDB-4765-ADA9-1B8E42835913}" type="presParOf" srcId="{0AC92052-79A8-4B53-807B-962E511B18F8}" destId="{74A839BE-79EE-4357-925D-8F2889ACE172}" srcOrd="3" destOrd="0" presId="urn:microsoft.com/office/officeart/2005/8/layout/default"/>
    <dgm:cxn modelId="{97E4D0F6-817C-4BB9-B100-4ECD2B02BABB}" type="presParOf" srcId="{0AC92052-79A8-4B53-807B-962E511B18F8}" destId="{F8DDA775-62AB-445A-91AE-0A6C79EC664B}" srcOrd="4" destOrd="0" presId="urn:microsoft.com/office/officeart/2005/8/layout/default"/>
    <dgm:cxn modelId="{1596A8AE-9F01-4560-B9CC-2A3BB7D72444}" type="presParOf" srcId="{0AC92052-79A8-4B53-807B-962E511B18F8}" destId="{D8409A81-AF12-4A92-9E5A-470C8360BA63}" srcOrd="5" destOrd="0" presId="urn:microsoft.com/office/officeart/2005/8/layout/default"/>
    <dgm:cxn modelId="{7042ACE2-67B2-4A50-A1B5-EC6F70CA50C9}" type="presParOf" srcId="{0AC92052-79A8-4B53-807B-962E511B18F8}" destId="{518D21E5-176D-4D59-912F-8B8EFAA8D09B}" srcOrd="6" destOrd="0" presId="urn:microsoft.com/office/officeart/2005/8/layout/default"/>
    <dgm:cxn modelId="{6005E0CB-7399-4331-BA42-46AAAF245F3F}" type="presParOf" srcId="{0AC92052-79A8-4B53-807B-962E511B18F8}" destId="{EEC5C93B-BB1B-4516-B1E1-36EB7D48178D}" srcOrd="7" destOrd="0" presId="urn:microsoft.com/office/officeart/2005/8/layout/default"/>
    <dgm:cxn modelId="{1774136C-437A-4BB8-8706-0C5E8DDDEC09}" type="presParOf" srcId="{0AC92052-79A8-4B53-807B-962E511B18F8}" destId="{66CCEC64-CCD9-4D4A-A195-C285904AF89D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33A0C15-7B6C-4224-83B4-6E9C9DE9DD9E}">
      <dsp:nvSpPr>
        <dsp:cNvPr id="0" name=""/>
        <dsp:cNvSpPr/>
      </dsp:nvSpPr>
      <dsp:spPr>
        <a:xfrm rot="5400000">
          <a:off x="3294373" y="1606851"/>
          <a:ext cx="2161152" cy="1880202"/>
        </a:xfrm>
        <a:prstGeom prst="hexagon">
          <a:avLst>
            <a:gd name="adj" fmla="val 25000"/>
            <a:gd name="vf" fmla="val 115470"/>
          </a:avLst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Banca</a:t>
          </a:r>
          <a:endParaRPr lang="en-US" sz="2400" kern="1200" dirty="0"/>
        </a:p>
      </dsp:txBody>
      <dsp:txXfrm rot="-5400000">
        <a:off x="3727846" y="1803157"/>
        <a:ext cx="1294206" cy="1487593"/>
      </dsp:txXfrm>
    </dsp:sp>
    <dsp:sp modelId="{D377C3F5-F659-4D8F-97BF-9B540690288C}">
      <dsp:nvSpPr>
        <dsp:cNvPr id="0" name=""/>
        <dsp:cNvSpPr/>
      </dsp:nvSpPr>
      <dsp:spPr>
        <a:xfrm>
          <a:off x="5372105" y="1898606"/>
          <a:ext cx="2411846" cy="12966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Open architecture?</a:t>
          </a:r>
          <a:endParaRPr lang="en-US" sz="2400" kern="1200" dirty="0"/>
        </a:p>
      </dsp:txBody>
      <dsp:txXfrm>
        <a:off x="5372105" y="1898606"/>
        <a:ext cx="2411846" cy="1296691"/>
      </dsp:txXfrm>
    </dsp:sp>
    <dsp:sp modelId="{67DE5008-53CD-4C9F-A1BA-18E1EE5C0A2C}">
      <dsp:nvSpPr>
        <dsp:cNvPr id="0" name=""/>
        <dsp:cNvSpPr/>
      </dsp:nvSpPr>
      <dsp:spPr>
        <a:xfrm rot="5400000">
          <a:off x="1263754" y="1606851"/>
          <a:ext cx="2161152" cy="1880202"/>
        </a:xfrm>
        <a:prstGeom prst="hexagon">
          <a:avLst>
            <a:gd name="adj" fmla="val 25000"/>
            <a:gd name="vf" fmla="val 115470"/>
          </a:avLst>
        </a:prstGeom>
        <a:solidFill>
          <a:schemeClr val="accent2">
            <a:shade val="80000"/>
            <a:hueOff val="0"/>
            <a:satOff val="0"/>
            <a:lumOff val="1129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Limited margin from ULIP / par</a:t>
          </a:r>
          <a:endParaRPr lang="en-US" sz="2400" kern="1200" dirty="0"/>
        </a:p>
      </dsp:txBody>
      <dsp:txXfrm rot="-5400000">
        <a:off x="1697227" y="1803157"/>
        <a:ext cx="1294206" cy="1487593"/>
      </dsp:txXfrm>
    </dsp:sp>
    <dsp:sp modelId="{67EC13B5-AB60-47E4-A4C3-C7E772847F5F}">
      <dsp:nvSpPr>
        <dsp:cNvPr id="0" name=""/>
        <dsp:cNvSpPr/>
      </dsp:nvSpPr>
      <dsp:spPr>
        <a:xfrm rot="5400000">
          <a:off x="2275173" y="3326939"/>
          <a:ext cx="2161152" cy="2108797"/>
        </a:xfrm>
        <a:prstGeom prst="hexagon">
          <a:avLst>
            <a:gd name="adj" fmla="val 25000"/>
            <a:gd name="vf" fmla="val 115470"/>
          </a:avLst>
        </a:prstGeom>
        <a:solidFill>
          <a:schemeClr val="accent2">
            <a:shade val="80000"/>
            <a:hueOff val="0"/>
            <a:satOff val="0"/>
            <a:lumOff val="2258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Deposit substitute</a:t>
          </a:r>
          <a:endParaRPr lang="en-US" sz="2400" kern="1200" dirty="0"/>
        </a:p>
      </dsp:txBody>
      <dsp:txXfrm rot="-5400000">
        <a:off x="2648559" y="3656591"/>
        <a:ext cx="1414379" cy="1449494"/>
      </dsp:txXfrm>
    </dsp:sp>
    <dsp:sp modelId="{66251E06-4CDE-4219-AA48-87D4866ED67C}">
      <dsp:nvSpPr>
        <dsp:cNvPr id="0" name=""/>
        <dsp:cNvSpPr/>
      </dsp:nvSpPr>
      <dsp:spPr>
        <a:xfrm>
          <a:off x="3802" y="3732992"/>
          <a:ext cx="2334044" cy="12966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Increasing IRRs?</a:t>
          </a:r>
          <a:endParaRPr lang="en-US" sz="2400" kern="1200" dirty="0"/>
        </a:p>
      </dsp:txBody>
      <dsp:txXfrm>
        <a:off x="3802" y="3732992"/>
        <a:ext cx="2334044" cy="1296691"/>
      </dsp:txXfrm>
    </dsp:sp>
    <dsp:sp modelId="{7C0E7780-6049-4D0F-86A3-D786A8382B21}">
      <dsp:nvSpPr>
        <dsp:cNvPr id="0" name=""/>
        <dsp:cNvSpPr/>
      </dsp:nvSpPr>
      <dsp:spPr>
        <a:xfrm rot="5400000">
          <a:off x="4305792" y="3441237"/>
          <a:ext cx="2161152" cy="1880202"/>
        </a:xfrm>
        <a:prstGeom prst="hexagon">
          <a:avLst>
            <a:gd name="adj" fmla="val 25000"/>
            <a:gd name="vf" fmla="val 115470"/>
          </a:avLst>
        </a:prstGeom>
        <a:solidFill>
          <a:schemeClr val="accent2">
            <a:shade val="80000"/>
            <a:hueOff val="0"/>
            <a:satOff val="0"/>
            <a:lumOff val="3387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Product designs (duration / annuities)</a:t>
          </a:r>
          <a:endParaRPr lang="en-US" sz="2400" kern="1200" dirty="0"/>
        </a:p>
      </dsp:txBody>
      <dsp:txXfrm rot="-5400000">
        <a:off x="4739265" y="3637543"/>
        <a:ext cx="1294206" cy="148759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05700B8-A2EA-4701-8953-A8379BE1A6D0}">
      <dsp:nvSpPr>
        <dsp:cNvPr id="0" name=""/>
        <dsp:cNvSpPr/>
      </dsp:nvSpPr>
      <dsp:spPr>
        <a:xfrm>
          <a:off x="4333454" y="2146906"/>
          <a:ext cx="2623996" cy="2623996"/>
        </a:xfrm>
        <a:prstGeom prst="gear9">
          <a:avLst/>
        </a:prstGeom>
        <a:solidFill>
          <a:schemeClr val="accent6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Manage internally and monitor</a:t>
          </a:r>
          <a:endParaRPr lang="en-US" sz="2100" kern="1200" dirty="0"/>
        </a:p>
      </dsp:txBody>
      <dsp:txXfrm>
        <a:off x="4860994" y="2761565"/>
        <a:ext cx="1568916" cy="1348788"/>
      </dsp:txXfrm>
    </dsp:sp>
    <dsp:sp modelId="{115BE5D0-DC22-4B8D-B61D-ECB8153D2CE7}">
      <dsp:nvSpPr>
        <dsp:cNvPr id="0" name=""/>
        <dsp:cNvSpPr/>
      </dsp:nvSpPr>
      <dsp:spPr>
        <a:xfrm>
          <a:off x="2806765" y="1526688"/>
          <a:ext cx="1908361" cy="1908361"/>
        </a:xfrm>
        <a:prstGeom prst="gear6">
          <a:avLst/>
        </a:prstGeom>
        <a:solidFill>
          <a:schemeClr val="accent6">
            <a:alpha val="90000"/>
            <a:hueOff val="0"/>
            <a:satOff val="0"/>
            <a:lumOff val="0"/>
            <a:alphaOff val="-2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Risk transfer</a:t>
          </a:r>
          <a:endParaRPr lang="en-US" sz="2100" kern="1200" dirty="0"/>
        </a:p>
      </dsp:txBody>
      <dsp:txXfrm>
        <a:off x="3287201" y="2010027"/>
        <a:ext cx="947489" cy="941683"/>
      </dsp:txXfrm>
    </dsp:sp>
    <dsp:sp modelId="{9B9C9017-4691-4AF5-B056-23F06AAE81CD}">
      <dsp:nvSpPr>
        <dsp:cNvPr id="0" name=""/>
        <dsp:cNvSpPr/>
      </dsp:nvSpPr>
      <dsp:spPr>
        <a:xfrm rot="20700000">
          <a:off x="3875642" y="210114"/>
          <a:ext cx="1869804" cy="1869804"/>
        </a:xfrm>
        <a:prstGeom prst="gear6">
          <a:avLst/>
        </a:prstGeom>
        <a:solidFill>
          <a:schemeClr val="accent6">
            <a:alpha val="90000"/>
            <a:hueOff val="0"/>
            <a:satOff val="0"/>
            <a:lumOff val="0"/>
            <a:alphaOff val="-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Reduce exposure</a:t>
          </a:r>
          <a:endParaRPr lang="en-US" sz="2100" kern="1200" dirty="0"/>
        </a:p>
      </dsp:txBody>
      <dsp:txXfrm rot="-20700000">
        <a:off x="4285745" y="620217"/>
        <a:ext cx="1049598" cy="1049598"/>
      </dsp:txXfrm>
    </dsp:sp>
    <dsp:sp modelId="{AC99C019-C709-46B9-8E41-B3F283456937}">
      <dsp:nvSpPr>
        <dsp:cNvPr id="0" name=""/>
        <dsp:cNvSpPr/>
      </dsp:nvSpPr>
      <dsp:spPr>
        <a:xfrm>
          <a:off x="4138066" y="1747312"/>
          <a:ext cx="3358715" cy="3358715"/>
        </a:xfrm>
        <a:prstGeom prst="circularArrow">
          <a:avLst>
            <a:gd name="adj1" fmla="val 4687"/>
            <a:gd name="adj2" fmla="val 299029"/>
            <a:gd name="adj3" fmla="val 2528405"/>
            <a:gd name="adj4" fmla="val 15835158"/>
            <a:gd name="adj5" fmla="val 5469"/>
          </a:avLst>
        </a:prstGeom>
        <a:solidFill>
          <a:schemeClr val="accent6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777F514-8E20-400E-ADC0-6C20E136667E}">
      <dsp:nvSpPr>
        <dsp:cNvPr id="0" name=""/>
        <dsp:cNvSpPr/>
      </dsp:nvSpPr>
      <dsp:spPr>
        <a:xfrm>
          <a:off x="2468798" y="1101966"/>
          <a:ext cx="2440316" cy="2440316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6">
            <a:shade val="90000"/>
            <a:hueOff val="0"/>
            <a:satOff val="-14677"/>
            <a:lumOff val="2063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5D544F0-B6F2-45F2-925A-E8132CEA7284}">
      <dsp:nvSpPr>
        <dsp:cNvPr id="0" name=""/>
        <dsp:cNvSpPr/>
      </dsp:nvSpPr>
      <dsp:spPr>
        <a:xfrm>
          <a:off x="3443137" y="-201917"/>
          <a:ext cx="2631153" cy="2631153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6">
            <a:shade val="90000"/>
            <a:hueOff val="0"/>
            <a:satOff val="-29354"/>
            <a:lumOff val="41261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33A0C15-7B6C-4224-83B4-6E9C9DE9DD9E}">
      <dsp:nvSpPr>
        <dsp:cNvPr id="0" name=""/>
        <dsp:cNvSpPr/>
      </dsp:nvSpPr>
      <dsp:spPr>
        <a:xfrm rot="5400000">
          <a:off x="3706921" y="1477261"/>
          <a:ext cx="2431789" cy="2115656"/>
        </a:xfrm>
        <a:prstGeom prst="hexagon">
          <a:avLst>
            <a:gd name="adj" fmla="val 25000"/>
            <a:gd name="vf" fmla="val 115470"/>
          </a:avLst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Rates</a:t>
          </a:r>
          <a:endParaRPr lang="en-US" sz="2400" kern="1200" dirty="0"/>
        </a:p>
      </dsp:txBody>
      <dsp:txXfrm rot="-5400000">
        <a:off x="4194677" y="1698149"/>
        <a:ext cx="1456276" cy="1673881"/>
      </dsp:txXfrm>
    </dsp:sp>
    <dsp:sp modelId="{D377C3F5-F659-4D8F-97BF-9B540690288C}">
      <dsp:nvSpPr>
        <dsp:cNvPr id="0" name=""/>
        <dsp:cNvSpPr/>
      </dsp:nvSpPr>
      <dsp:spPr>
        <a:xfrm>
          <a:off x="6044844" y="1805552"/>
          <a:ext cx="2713877" cy="14590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Aggregators?</a:t>
          </a:r>
          <a:endParaRPr lang="en-US" sz="2400" kern="1200" dirty="0"/>
        </a:p>
      </dsp:txBody>
      <dsp:txXfrm>
        <a:off x="6044844" y="1805552"/>
        <a:ext cx="2713877" cy="1459073"/>
      </dsp:txXfrm>
    </dsp:sp>
    <dsp:sp modelId="{67DE5008-53CD-4C9F-A1BA-18E1EE5C0A2C}">
      <dsp:nvSpPr>
        <dsp:cNvPr id="0" name=""/>
        <dsp:cNvSpPr/>
      </dsp:nvSpPr>
      <dsp:spPr>
        <a:xfrm rot="5400000">
          <a:off x="1422012" y="1477261"/>
          <a:ext cx="2431789" cy="2115656"/>
        </a:xfrm>
        <a:prstGeom prst="hexagon">
          <a:avLst>
            <a:gd name="adj" fmla="val 25000"/>
            <a:gd name="vf" fmla="val 115470"/>
          </a:avLst>
        </a:prstGeom>
        <a:solidFill>
          <a:schemeClr val="accent2">
            <a:shade val="80000"/>
            <a:hueOff val="0"/>
            <a:satOff val="0"/>
            <a:lumOff val="1129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Move to digital (covered later)</a:t>
          </a:r>
          <a:endParaRPr lang="en-US" sz="2400" kern="1200" dirty="0"/>
        </a:p>
      </dsp:txBody>
      <dsp:txXfrm rot="-5400000">
        <a:off x="1909768" y="1698149"/>
        <a:ext cx="1456276" cy="1673881"/>
      </dsp:txXfrm>
    </dsp:sp>
    <dsp:sp modelId="{67EC13B5-AB60-47E4-A4C3-C7E772847F5F}">
      <dsp:nvSpPr>
        <dsp:cNvPr id="0" name=""/>
        <dsp:cNvSpPr/>
      </dsp:nvSpPr>
      <dsp:spPr>
        <a:xfrm rot="5400000">
          <a:off x="2560089" y="3412753"/>
          <a:ext cx="2431789" cy="2372878"/>
        </a:xfrm>
        <a:prstGeom prst="hexagon">
          <a:avLst>
            <a:gd name="adj" fmla="val 25000"/>
            <a:gd name="vf" fmla="val 115470"/>
          </a:avLst>
        </a:prstGeom>
        <a:solidFill>
          <a:schemeClr val="accent2">
            <a:shade val="80000"/>
            <a:hueOff val="0"/>
            <a:satOff val="0"/>
            <a:lumOff val="2258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Reinsurance</a:t>
          </a:r>
          <a:endParaRPr lang="en-US" sz="2200" kern="1200" dirty="0"/>
        </a:p>
      </dsp:txBody>
      <dsp:txXfrm rot="-5400000">
        <a:off x="2980233" y="3783687"/>
        <a:ext cx="1591500" cy="1631011"/>
      </dsp:txXfrm>
    </dsp:sp>
    <dsp:sp modelId="{66251E06-4CDE-4219-AA48-87D4866ED67C}">
      <dsp:nvSpPr>
        <dsp:cNvPr id="0" name=""/>
        <dsp:cNvSpPr/>
      </dsp:nvSpPr>
      <dsp:spPr>
        <a:xfrm>
          <a:off x="4278" y="3869655"/>
          <a:ext cx="2626332" cy="14590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C0E7780-6049-4D0F-86A3-D786A8382B21}">
      <dsp:nvSpPr>
        <dsp:cNvPr id="0" name=""/>
        <dsp:cNvSpPr/>
      </dsp:nvSpPr>
      <dsp:spPr>
        <a:xfrm rot="5400000">
          <a:off x="4844999" y="3541364"/>
          <a:ext cx="2431789" cy="2115656"/>
        </a:xfrm>
        <a:prstGeom prst="hexagon">
          <a:avLst>
            <a:gd name="adj" fmla="val 25000"/>
            <a:gd name="vf" fmla="val 115470"/>
          </a:avLst>
        </a:prstGeom>
        <a:solidFill>
          <a:schemeClr val="accent2">
            <a:shade val="80000"/>
            <a:hueOff val="0"/>
            <a:satOff val="0"/>
            <a:lumOff val="3387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Product designs (ROP / short-pay / term)</a:t>
          </a:r>
          <a:endParaRPr lang="en-US" sz="2400" kern="1200" dirty="0"/>
        </a:p>
      </dsp:txBody>
      <dsp:txXfrm rot="-5400000">
        <a:off x="5332755" y="3762252"/>
        <a:ext cx="1456276" cy="167388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BBB43EA-79E3-4518-AB59-C226862934B9}">
      <dsp:nvSpPr>
        <dsp:cNvPr id="0" name=""/>
        <dsp:cNvSpPr/>
      </dsp:nvSpPr>
      <dsp:spPr>
        <a:xfrm>
          <a:off x="0" y="759618"/>
          <a:ext cx="2524125" cy="1514475"/>
        </a:xfrm>
        <a:prstGeom prst="rect">
          <a:avLst/>
        </a:prstGeom>
        <a:solidFill>
          <a:schemeClr val="accent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Lapse support (margin / reserves)</a:t>
          </a:r>
          <a:endParaRPr lang="en-US" sz="3100" kern="1200" dirty="0"/>
        </a:p>
      </dsp:txBody>
      <dsp:txXfrm>
        <a:off x="0" y="759618"/>
        <a:ext cx="2524125" cy="1514475"/>
      </dsp:txXfrm>
    </dsp:sp>
    <dsp:sp modelId="{C512C0FC-9CF9-4185-9AA2-377A0B651E97}">
      <dsp:nvSpPr>
        <dsp:cNvPr id="0" name=""/>
        <dsp:cNvSpPr/>
      </dsp:nvSpPr>
      <dsp:spPr>
        <a:xfrm>
          <a:off x="2776537" y="759618"/>
          <a:ext cx="2524125" cy="1514475"/>
        </a:xfrm>
        <a:prstGeom prst="rect">
          <a:avLst/>
        </a:prstGeom>
        <a:solidFill>
          <a:schemeClr val="accent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Moving into WOL?</a:t>
          </a:r>
          <a:endParaRPr lang="en-US" sz="3100" kern="1200" dirty="0"/>
        </a:p>
      </dsp:txBody>
      <dsp:txXfrm>
        <a:off x="2776537" y="759618"/>
        <a:ext cx="2524125" cy="1514475"/>
      </dsp:txXfrm>
    </dsp:sp>
    <dsp:sp modelId="{F8DDA775-62AB-445A-91AE-0A6C79EC664B}">
      <dsp:nvSpPr>
        <dsp:cNvPr id="0" name=""/>
        <dsp:cNvSpPr/>
      </dsp:nvSpPr>
      <dsp:spPr>
        <a:xfrm>
          <a:off x="5553075" y="759618"/>
          <a:ext cx="2524125" cy="1514475"/>
        </a:xfrm>
        <a:prstGeom prst="rect">
          <a:avLst/>
        </a:prstGeom>
        <a:solidFill>
          <a:schemeClr val="accent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Capital vs value</a:t>
          </a:r>
          <a:endParaRPr lang="en-US" sz="3100" kern="1200" dirty="0"/>
        </a:p>
      </dsp:txBody>
      <dsp:txXfrm>
        <a:off x="5553075" y="759618"/>
        <a:ext cx="2524125" cy="1514475"/>
      </dsp:txXfrm>
    </dsp:sp>
    <dsp:sp modelId="{518D21E5-176D-4D59-912F-8B8EFAA8D09B}">
      <dsp:nvSpPr>
        <dsp:cNvPr id="0" name=""/>
        <dsp:cNvSpPr/>
      </dsp:nvSpPr>
      <dsp:spPr>
        <a:xfrm>
          <a:off x="1388268" y="2526506"/>
          <a:ext cx="2524125" cy="1514475"/>
        </a:xfrm>
        <a:prstGeom prst="rect">
          <a:avLst/>
        </a:prstGeom>
        <a:solidFill>
          <a:schemeClr val="accent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Scale</a:t>
          </a:r>
          <a:endParaRPr lang="en-US" sz="3100" kern="1200" dirty="0"/>
        </a:p>
      </dsp:txBody>
      <dsp:txXfrm>
        <a:off x="1388268" y="2526506"/>
        <a:ext cx="2524125" cy="1514475"/>
      </dsp:txXfrm>
    </dsp:sp>
    <dsp:sp modelId="{66CCEC64-CCD9-4D4A-A195-C285904AF89D}">
      <dsp:nvSpPr>
        <dsp:cNvPr id="0" name=""/>
        <dsp:cNvSpPr/>
      </dsp:nvSpPr>
      <dsp:spPr>
        <a:xfrm>
          <a:off x="4164806" y="2526506"/>
          <a:ext cx="2524125" cy="1514475"/>
        </a:xfrm>
        <a:prstGeom prst="rect">
          <a:avLst/>
        </a:prstGeom>
        <a:solidFill>
          <a:schemeClr val="accent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Cost</a:t>
          </a:r>
          <a:endParaRPr lang="en-US" sz="3100" kern="1200" dirty="0"/>
        </a:p>
      </dsp:txBody>
      <dsp:txXfrm>
        <a:off x="4164806" y="2526506"/>
        <a:ext cx="2524125" cy="151447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B2EFBB-0BCC-4A1D-9ED8-84B8867ABABE}" type="datetimeFigureOut">
              <a:rPr lang="en-IN" smtClean="0"/>
              <a:t>30-06-2020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IN"/>
              <a:t>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03F371-8F35-4F90-9E77-40C93ED6257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46217814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D32B5A-112C-4AE6-875C-0ED6994DC26A}" type="datetimeFigureOut">
              <a:rPr lang="en-US" smtClean="0"/>
              <a:pPr/>
              <a:t>6/30/2020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63E7AC-6455-4A0F-B654-220C7D7B7B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764443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963E7AC-6455-4A0F-B654-220C7D7B7B8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</a:t>
            </a: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9181868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963E7AC-6455-4A0F-B654-220C7D7B7B8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</a:t>
            </a: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0943104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63E7AC-6455-4A0F-B654-220C7D7B7B8D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93171261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63E7AC-6455-4A0F-B654-220C7D7B7B8D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05875134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63E7AC-6455-4A0F-B654-220C7D7B7B8D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05916490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63E7AC-6455-4A0F-B654-220C7D7B7B8D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25147015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63E7AC-6455-4A0F-B654-220C7D7B7B8D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91964915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63E7AC-6455-4A0F-B654-220C7D7B7B8D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94600396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63E7AC-6455-4A0F-B654-220C7D7B7B8D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71932802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63E7AC-6455-4A0F-B654-220C7D7B7B8D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92949484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63E7AC-6455-4A0F-B654-220C7D7B7B8D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6342663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963E7AC-6455-4A0F-B654-220C7D7B7B8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</a:t>
            </a: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620009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63E7AC-6455-4A0F-B654-220C7D7B7B8D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63026455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63E7AC-6455-4A0F-B654-220C7D7B7B8D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38977909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63E7AC-6455-4A0F-B654-220C7D7B7B8D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419516766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63E7AC-6455-4A0F-B654-220C7D7B7B8D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59650860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63E7AC-6455-4A0F-B654-220C7D7B7B8D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62156119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63E7AC-6455-4A0F-B654-220C7D7B7B8D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55402948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63E7AC-6455-4A0F-B654-220C7D7B7B8D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52770310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63E7AC-6455-4A0F-B654-220C7D7B7B8D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636778254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63E7AC-6455-4A0F-B654-220C7D7B7B8D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3191772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963E7AC-6455-4A0F-B654-220C7D7B7B8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</a:t>
            </a: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373858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963E7AC-6455-4A0F-B654-220C7D7B7B8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</a:t>
            </a: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985821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963E7AC-6455-4A0F-B654-220C7D7B7B8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</a:t>
            </a: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726920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963E7AC-6455-4A0F-B654-220C7D7B7B8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</a:t>
            </a: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086066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963E7AC-6455-4A0F-B654-220C7D7B7B8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</a:t>
            </a: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8029908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963E7AC-6455-4A0F-B654-220C7D7B7B8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</a:t>
            </a: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085773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963E7AC-6455-4A0F-B654-220C7D7B7B8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</a:t>
            </a: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92657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79DE1F-5E27-4B45-9D15-005F28CE433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321966-726A-4E9E-9E02-D49DCD2200A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A6E245-2043-4183-82FC-0A7BD6A0EBF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A73AEE-D506-4373-89E6-5210E2A754A0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grpSp>
        <p:nvGrpSpPr>
          <p:cNvPr id="8" name="Group 10"/>
          <p:cNvGrpSpPr/>
          <p:nvPr userDrawn="1"/>
        </p:nvGrpSpPr>
        <p:grpSpPr>
          <a:xfrm>
            <a:off x="269528" y="228600"/>
            <a:ext cx="8874472" cy="1284827"/>
            <a:chOff x="269528" y="5496973"/>
            <a:chExt cx="8874472" cy="1284827"/>
          </a:xfrm>
        </p:grpSpPr>
        <p:pic>
          <p:nvPicPr>
            <p:cNvPr id="9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69528" y="5496973"/>
              <a:ext cx="1483072" cy="12848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" name="Rectangle 5"/>
            <p:cNvSpPr>
              <a:spLocks noChangeArrowheads="1"/>
            </p:cNvSpPr>
            <p:nvPr/>
          </p:nvSpPr>
          <p:spPr bwMode="auto">
            <a:xfrm rot="10800000" flipV="1">
              <a:off x="1752600" y="5820488"/>
              <a:ext cx="7391400" cy="707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4000" b="1" i="0" u="none" strike="noStrike" cap="none" normalizeH="0" baseline="0" dirty="0">
                  <a:ln>
                    <a:noFill/>
                  </a:ln>
                  <a:solidFill>
                    <a:srgbClr val="1F497D"/>
                  </a:solidFill>
                  <a:effectLst/>
                  <a:latin typeface="Bahamas" pitchFamily="34" charset="0"/>
                  <a:cs typeface="Times New Roman" pitchFamily="18" charset="0"/>
                </a:rPr>
                <a:t>Institute of Actuaries of India</a:t>
              </a:r>
              <a:endParaRPr kumimoji="0" lang="en-US" sz="4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ahamas" pitchFamily="34" charset="0"/>
                <a:cs typeface="Times New Roman" pitchFamily="18" charset="0"/>
              </a:endParaRPr>
            </a:p>
          </p:txBody>
        </p:sp>
      </p:grpSp>
      <p:sp>
        <p:nvSpPr>
          <p:cNvPr id="11" name="Rectangle 10"/>
          <p:cNvSpPr/>
          <p:nvPr userDrawn="1"/>
        </p:nvSpPr>
        <p:spPr>
          <a:xfrm>
            <a:off x="0" y="2743200"/>
            <a:ext cx="9144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n-US" sz="4800" b="1" dirty="0">
                <a:latin typeface="Garamond" pitchFamily="18" charset="0"/>
                <a:ea typeface="Verdana" pitchFamily="34" charset="0"/>
                <a:cs typeface="Verdana" pitchFamily="34" charset="0"/>
              </a:rPr>
              <a:t>Title</a:t>
            </a:r>
          </a:p>
        </p:txBody>
      </p:sp>
      <p:sp>
        <p:nvSpPr>
          <p:cNvPr id="12" name="Rectangle 11"/>
          <p:cNvSpPr/>
          <p:nvPr userDrawn="1"/>
        </p:nvSpPr>
        <p:spPr>
          <a:xfrm>
            <a:off x="0" y="3733800"/>
            <a:ext cx="9144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n-US" sz="4800" b="1" dirty="0">
                <a:latin typeface="Garamond" pitchFamily="18" charset="0"/>
                <a:ea typeface="Verdana" pitchFamily="34" charset="0"/>
                <a:cs typeface="Verdana" pitchFamily="34" charset="0"/>
              </a:rPr>
              <a:t>By</a:t>
            </a:r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F8FD5A-4369-451A-AE4B-9EB0FD82F61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29C963-6CA3-4910-ACAB-89103C5891B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B118C919-524D-4AE6-802D-F6FBC61D86F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6" r:id="rId5"/>
    <p:sldLayoutId id="2147483667" r:id="rId6"/>
    <p:sldLayoutId id="2147483672" r:id="rId7"/>
  </p:sldLayoutIdLst>
  <p:transition/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4.svg"/><Relationship Id="rId3" Type="http://schemas.openxmlformats.org/officeDocument/2006/relationships/image" Target="../media/image4.jpg"/><Relationship Id="rId7" Type="http://schemas.openxmlformats.org/officeDocument/2006/relationships/image" Target="../media/image8.svg"/><Relationship Id="rId12" Type="http://schemas.openxmlformats.org/officeDocument/2006/relationships/image" Target="../media/image10.png"/><Relationship Id="rId17" Type="http://schemas.openxmlformats.org/officeDocument/2006/relationships/image" Target="../media/image18.svg"/><Relationship Id="rId2" Type="http://schemas.openxmlformats.org/officeDocument/2006/relationships/notesSlide" Target="../notesSlides/notesSlide12.xml"/><Relationship Id="rId16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11" Type="http://schemas.openxmlformats.org/officeDocument/2006/relationships/image" Target="../media/image12.svg"/><Relationship Id="rId5" Type="http://schemas.openxmlformats.org/officeDocument/2006/relationships/image" Target="../media/image6.png"/><Relationship Id="rId15" Type="http://schemas.openxmlformats.org/officeDocument/2006/relationships/image" Target="../media/image16.svg"/><Relationship Id="rId10" Type="http://schemas.openxmlformats.org/officeDocument/2006/relationships/image" Target="../media/image9.png"/><Relationship Id="rId4" Type="http://schemas.openxmlformats.org/officeDocument/2006/relationships/image" Target="../media/image5.png"/><Relationship Id="rId9" Type="http://schemas.openxmlformats.org/officeDocument/2006/relationships/image" Target="../media/image10.svg"/><Relationship Id="rId14" Type="http://schemas.openxmlformats.org/officeDocument/2006/relationships/image" Target="../media/image11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13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13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13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13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13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1.xml"/><Relationship Id="rId3" Type="http://schemas.openxmlformats.org/officeDocument/2006/relationships/image" Target="../media/image4.jpg"/><Relationship Id="rId7" Type="http://schemas.openxmlformats.org/officeDocument/2006/relationships/diagramLayout" Target="../diagrams/layou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diagramData" Target="../diagrams/data1.xml"/><Relationship Id="rId5" Type="http://schemas.openxmlformats.org/officeDocument/2006/relationships/image" Target="../media/image6.png"/><Relationship Id="rId10" Type="http://schemas.microsoft.com/office/2007/relationships/diagramDrawing" Target="../diagrams/drawing1.xml"/><Relationship Id="rId4" Type="http://schemas.openxmlformats.org/officeDocument/2006/relationships/image" Target="../media/image5.png"/><Relationship Id="rId9" Type="http://schemas.openxmlformats.org/officeDocument/2006/relationships/diagramColors" Target="../diagrams/colors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7" Type="http://schemas.openxmlformats.org/officeDocument/2006/relationships/chart" Target="../charts/chart2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13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13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jpe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13.jpe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13.jpe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13.jpe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13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2.xml"/><Relationship Id="rId3" Type="http://schemas.openxmlformats.org/officeDocument/2006/relationships/image" Target="../media/image4.jpg"/><Relationship Id="rId7" Type="http://schemas.openxmlformats.org/officeDocument/2006/relationships/diagramLayout" Target="../diagrams/layou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diagramData" Target="../diagrams/data2.xml"/><Relationship Id="rId5" Type="http://schemas.openxmlformats.org/officeDocument/2006/relationships/image" Target="../media/image6.png"/><Relationship Id="rId10" Type="http://schemas.microsoft.com/office/2007/relationships/diagramDrawing" Target="../diagrams/drawing2.xml"/><Relationship Id="rId4" Type="http://schemas.openxmlformats.org/officeDocument/2006/relationships/image" Target="../media/image5.png"/><Relationship Id="rId9" Type="http://schemas.openxmlformats.org/officeDocument/2006/relationships/diagramColors" Target="../diagrams/colors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jpe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3.xml"/><Relationship Id="rId3" Type="http://schemas.openxmlformats.org/officeDocument/2006/relationships/image" Target="../media/image4.jpg"/><Relationship Id="rId7" Type="http://schemas.openxmlformats.org/officeDocument/2006/relationships/diagramLayout" Target="../diagrams/layout3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diagramData" Target="../diagrams/data3.xml"/><Relationship Id="rId5" Type="http://schemas.openxmlformats.org/officeDocument/2006/relationships/image" Target="../media/image6.png"/><Relationship Id="rId10" Type="http://schemas.microsoft.com/office/2007/relationships/diagramDrawing" Target="../diagrams/drawing3.xml"/><Relationship Id="rId4" Type="http://schemas.openxmlformats.org/officeDocument/2006/relationships/image" Target="../media/image5.png"/><Relationship Id="rId9" Type="http://schemas.openxmlformats.org/officeDocument/2006/relationships/diagramColors" Target="../diagrams/colors3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4.xml"/><Relationship Id="rId3" Type="http://schemas.openxmlformats.org/officeDocument/2006/relationships/image" Target="../media/image4.jpg"/><Relationship Id="rId7" Type="http://schemas.openxmlformats.org/officeDocument/2006/relationships/diagramLayout" Target="../diagrams/layout4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diagramData" Target="../diagrams/data4.xml"/><Relationship Id="rId5" Type="http://schemas.openxmlformats.org/officeDocument/2006/relationships/image" Target="../media/image6.png"/><Relationship Id="rId10" Type="http://schemas.microsoft.com/office/2007/relationships/diagramDrawing" Target="../diagrams/drawing4.xml"/><Relationship Id="rId4" Type="http://schemas.openxmlformats.org/officeDocument/2006/relationships/image" Target="../media/image5.png"/><Relationship Id="rId9" Type="http://schemas.openxmlformats.org/officeDocument/2006/relationships/diagramColors" Target="../diagrams/colors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0" y="3505343"/>
            <a:ext cx="1588491" cy="1600200"/>
          </a:xfrm>
          <a:prstGeom prst="rect">
            <a:avLst/>
          </a:prstGeom>
        </p:spPr>
      </p:pic>
      <p:sp>
        <p:nvSpPr>
          <p:cNvPr id="4" name="Rectangle 150"/>
          <p:cNvSpPr txBox="1">
            <a:spLocks noChangeArrowheads="1"/>
          </p:cNvSpPr>
          <p:nvPr/>
        </p:nvSpPr>
        <p:spPr>
          <a:xfrm>
            <a:off x="250825" y="3503068"/>
            <a:ext cx="7597775" cy="647700"/>
          </a:xfrm>
          <a:prstGeom prst="rect">
            <a:avLst/>
          </a:prstGeom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UY" altLang="en-US" sz="36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Products</a:t>
            </a:r>
            <a:r>
              <a:rPr kumimoji="0" lang="es-UY" altLang="en-US" sz="3600" b="1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 – </a:t>
            </a:r>
            <a:r>
              <a:rPr kumimoji="0" lang="es-UY" altLang="en-US" sz="3600" b="1" i="0" u="none" strike="noStrike" kern="0" cap="none" spc="0" normalizeH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focus</a:t>
            </a:r>
            <a:r>
              <a:rPr kumimoji="0" lang="es-UY" altLang="en-US" sz="3600" b="1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 </a:t>
            </a:r>
            <a:r>
              <a:rPr kumimoji="0" lang="es-UY" altLang="en-US" sz="3600" b="1" i="0" u="none" strike="noStrike" kern="0" cap="none" spc="0" normalizeH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on</a:t>
            </a:r>
            <a:r>
              <a:rPr kumimoji="0" lang="es-UY" altLang="en-US" sz="3600" b="1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 non-par</a:t>
            </a:r>
            <a:endParaRPr kumimoji="0" lang="es-ES" altLang="en-US" sz="36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  <p:sp>
        <p:nvSpPr>
          <p:cNvPr id="5" name="Rectangle 168"/>
          <p:cNvSpPr>
            <a:spLocks noChangeArrowheads="1"/>
          </p:cNvSpPr>
          <p:nvPr/>
        </p:nvSpPr>
        <p:spPr bwMode="auto">
          <a:xfrm>
            <a:off x="250825" y="4267200"/>
            <a:ext cx="5184775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Philip</a:t>
            </a:r>
            <a:r>
              <a:rPr kumimoji="0" lang="en-US" altLang="en-US" sz="1800" b="1" i="0" u="none" strike="noStrike" kern="120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Jackson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Principal</a:t>
            </a:r>
            <a:r>
              <a:rPr kumimoji="0" lang="en-US" altLang="en-US" sz="1800" b="1" i="0" u="none" strike="noStrike" kern="120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and Consulting </a:t>
            </a:r>
            <a:r>
              <a:rPr kumimoji="0" lang="en-US" altLang="en-US" sz="1800" b="1" i="0" u="none" strike="noStrike" kern="1200" cap="none" spc="0" normalizeH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Actuar</a:t>
            </a:r>
            <a:r>
              <a:rPr lang="en-US" altLang="en-US" sz="1800" b="1" dirty="0" smtClean="0">
                <a:solidFill>
                  <a:srgbClr val="000000"/>
                </a:solidFill>
              </a:rPr>
              <a:t>y, Milliman</a:t>
            </a:r>
            <a:endParaRPr kumimoji="0" lang="es-ES" altLang="en-US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Rectangle 150"/>
          <p:cNvSpPr txBox="1">
            <a:spLocks noChangeArrowheads="1"/>
          </p:cNvSpPr>
          <p:nvPr/>
        </p:nvSpPr>
        <p:spPr>
          <a:xfrm>
            <a:off x="250825" y="1333500"/>
            <a:ext cx="8283575" cy="647700"/>
          </a:xfrm>
          <a:prstGeom prst="rect">
            <a:avLst/>
          </a:prstGeom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UY" alt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Adating</a:t>
            </a:r>
            <a:r>
              <a:rPr kumimoji="0" lang="es-UY" alt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 </a:t>
            </a:r>
            <a:r>
              <a:rPr kumimoji="0" lang="es-UY" alt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to</a:t>
            </a:r>
            <a:r>
              <a:rPr kumimoji="0" lang="es-UY" alt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 </a:t>
            </a:r>
            <a:r>
              <a:rPr kumimoji="0" lang="es-UY" alt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Trends</a:t>
            </a:r>
            <a:r>
              <a:rPr kumimoji="0" lang="es-UY" alt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 in </a:t>
            </a:r>
            <a:r>
              <a:rPr kumimoji="0" lang="es-UY" alt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Life</a:t>
            </a:r>
            <a:r>
              <a:rPr kumimoji="0" lang="es-UY" alt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 </a:t>
            </a:r>
            <a:r>
              <a:rPr kumimoji="0" lang="es-UY" alt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Insurance</a:t>
            </a:r>
            <a:endParaRPr kumimoji="0" lang="es-UY" altLang="en-US" sz="36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UY" alt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Webinar</a:t>
            </a:r>
            <a:r>
              <a:rPr kumimoji="0" lang="es-UY" alt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UY" alt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1 </a:t>
            </a:r>
            <a:r>
              <a:rPr kumimoji="0" lang="es-UY" alt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July</a:t>
            </a:r>
            <a:r>
              <a:rPr kumimoji="0" lang="es-UY" alt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 2020</a:t>
            </a:r>
            <a:endParaRPr kumimoji="0" lang="es-ES" altLang="en-US" sz="36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6504820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7653" y="152400"/>
            <a:ext cx="1085347" cy="1093347"/>
          </a:xfrm>
          <a:prstGeom prst="rect">
            <a:avLst/>
          </a:prstGeom>
          <a:blipFill dpi="0" rotWithShape="1">
            <a:blip r:embed="rId5"/>
            <a:srcRect/>
            <a:stretch>
              <a:fillRect/>
            </a:stretch>
          </a:blipFill>
        </p:spPr>
      </p:pic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1356246" y="463109"/>
            <a:ext cx="6111354" cy="782638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Capital and value</a:t>
            </a:r>
            <a:endParaRPr kumimoji="0" lang="en-US" altLang="en-US" sz="4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1409700" y="1610872"/>
            <a:ext cx="7505700" cy="4889964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Un-locking capital internally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Fin Re / sub-debt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Mortality swaps / </a:t>
            </a:r>
            <a:r>
              <a:rPr kumimoji="0" lang="en-US" altLang="en-US" sz="32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securitisation</a:t>
            </a:r>
            <a:endParaRPr kumimoji="0" lang="en-US" altLang="en-US" sz="32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RBC</a:t>
            </a:r>
            <a:endParaRPr kumimoji="0" lang="en-US" altLang="en-US" sz="3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altLang="en-US" sz="32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altLang="en-US" sz="32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altLang="en-US" sz="3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5" name="Footer Placeholder 4"/>
          <p:cNvSpPr txBox="1">
            <a:spLocks/>
          </p:cNvSpPr>
          <p:nvPr/>
        </p:nvSpPr>
        <p:spPr>
          <a:xfrm>
            <a:off x="6743700" y="6500836"/>
            <a:ext cx="2895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www.actuariesindia.org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33119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7653" y="152400"/>
            <a:ext cx="1085347" cy="1093347"/>
          </a:xfrm>
          <a:prstGeom prst="rect">
            <a:avLst/>
          </a:prstGeom>
          <a:blipFill dpi="0" rotWithShape="1">
            <a:blip r:embed="rId5"/>
            <a:srcRect/>
            <a:stretch>
              <a:fillRect/>
            </a:stretch>
          </a:blipFill>
        </p:spPr>
      </p:pic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1356246" y="463109"/>
            <a:ext cx="6111354" cy="782638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Commoditisation</a:t>
            </a:r>
            <a:endParaRPr kumimoji="0" lang="en-US" altLang="en-US" sz="4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1409700" y="1610872"/>
            <a:ext cx="7505700" cy="4889964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Do we believe protection is a commodity product?</a:t>
            </a:r>
            <a:endParaRPr kumimoji="0" lang="en-US" altLang="en-US" sz="3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altLang="en-US" sz="32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altLang="en-US" sz="32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altLang="en-US" sz="3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5" name="Footer Placeholder 4"/>
          <p:cNvSpPr txBox="1">
            <a:spLocks/>
          </p:cNvSpPr>
          <p:nvPr/>
        </p:nvSpPr>
        <p:spPr>
          <a:xfrm>
            <a:off x="6743700" y="6500836"/>
            <a:ext cx="2895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www.actuariesindia.org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17469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0" y="3505343"/>
            <a:ext cx="1588491" cy="1600200"/>
          </a:xfrm>
          <a:prstGeom prst="rect">
            <a:avLst/>
          </a:prstGeom>
        </p:spPr>
      </p:pic>
      <p:sp>
        <p:nvSpPr>
          <p:cNvPr id="4" name="Rectangle 150"/>
          <p:cNvSpPr txBox="1">
            <a:spLocks noChangeArrowheads="1"/>
          </p:cNvSpPr>
          <p:nvPr/>
        </p:nvSpPr>
        <p:spPr>
          <a:xfrm>
            <a:off x="250825" y="3503068"/>
            <a:ext cx="7597775" cy="647700"/>
          </a:xfrm>
          <a:prstGeom prst="rect">
            <a:avLst/>
          </a:prstGeom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 algn="l"/>
            <a:r>
              <a:rPr lang="es-UY" altLang="en-US" sz="3600" b="1" kern="0" dirty="0">
                <a:solidFill>
                  <a:schemeClr val="tx1"/>
                </a:solidFill>
              </a:rPr>
              <a:t>Persistency, Credit </a:t>
            </a:r>
            <a:r>
              <a:rPr lang="es-UY" altLang="en-US" sz="3600" b="1" kern="0" dirty="0" err="1">
                <a:solidFill>
                  <a:schemeClr val="tx1"/>
                </a:solidFill>
              </a:rPr>
              <a:t>Risk</a:t>
            </a:r>
            <a:r>
              <a:rPr lang="es-UY" altLang="en-US" sz="3600" b="1" kern="0" dirty="0">
                <a:solidFill>
                  <a:schemeClr val="tx1"/>
                </a:solidFill>
              </a:rPr>
              <a:t> &amp; Digital</a:t>
            </a:r>
            <a:endParaRPr lang="es-ES" altLang="en-US" sz="3600" b="1" kern="0" dirty="0">
              <a:solidFill>
                <a:schemeClr val="tx1"/>
              </a:solidFill>
            </a:endParaRPr>
          </a:p>
        </p:txBody>
      </p:sp>
      <p:sp>
        <p:nvSpPr>
          <p:cNvPr id="5" name="Rectangle 168"/>
          <p:cNvSpPr>
            <a:spLocks noChangeArrowheads="1"/>
          </p:cNvSpPr>
          <p:nvPr/>
        </p:nvSpPr>
        <p:spPr bwMode="auto">
          <a:xfrm>
            <a:off x="250825" y="4267200"/>
            <a:ext cx="5184775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/>
            <a:endParaRPr lang="en-US" altLang="en-US" sz="1800" b="1" dirty="0">
              <a:solidFill>
                <a:schemeClr val="tx1"/>
              </a:solidFill>
            </a:endParaRPr>
          </a:p>
          <a:p>
            <a:pPr algn="l"/>
            <a:r>
              <a:rPr lang="en-US" altLang="en-US" sz="1800" b="1" dirty="0">
                <a:solidFill>
                  <a:schemeClr val="tx1"/>
                </a:solidFill>
              </a:rPr>
              <a:t>Kshitij Sharma</a:t>
            </a:r>
            <a:br>
              <a:rPr lang="en-US" altLang="en-US" sz="1800" b="1" dirty="0">
                <a:solidFill>
                  <a:schemeClr val="tx1"/>
                </a:solidFill>
              </a:rPr>
            </a:br>
            <a:endParaRPr lang="en-US" altLang="en-US" sz="1800" b="1" dirty="0">
              <a:solidFill>
                <a:schemeClr val="tx1"/>
              </a:solidFill>
            </a:endParaRPr>
          </a:p>
          <a:p>
            <a:pPr algn="l"/>
            <a:r>
              <a:rPr lang="en-US" altLang="en-US" sz="1800" b="1" dirty="0">
                <a:solidFill>
                  <a:schemeClr val="tx1"/>
                </a:solidFill>
              </a:rPr>
              <a:t>Partner, EY Actuarial Services LLP</a:t>
            </a:r>
            <a:br>
              <a:rPr lang="en-US" altLang="en-US" sz="1800" b="1" dirty="0">
                <a:solidFill>
                  <a:schemeClr val="tx1"/>
                </a:solidFill>
              </a:rPr>
            </a:br>
            <a:endParaRPr lang="es-ES" altLang="en-US" sz="1800" b="1" dirty="0">
              <a:solidFill>
                <a:schemeClr val="tx1"/>
              </a:solidFill>
            </a:endParaRPr>
          </a:p>
        </p:txBody>
      </p:sp>
      <p:sp>
        <p:nvSpPr>
          <p:cNvPr id="6" name="Rectangle 150"/>
          <p:cNvSpPr txBox="1">
            <a:spLocks noChangeArrowheads="1"/>
          </p:cNvSpPr>
          <p:nvPr/>
        </p:nvSpPr>
        <p:spPr>
          <a:xfrm>
            <a:off x="250825" y="1333500"/>
            <a:ext cx="8283575" cy="647700"/>
          </a:xfrm>
          <a:prstGeom prst="rect">
            <a:avLst/>
          </a:prstGeom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 algn="l"/>
            <a:r>
              <a:rPr lang="es-UY" altLang="en-US" sz="3600" b="1" kern="0" dirty="0" err="1">
                <a:solidFill>
                  <a:schemeClr val="bg1"/>
                </a:solidFill>
              </a:rPr>
              <a:t>Adating</a:t>
            </a:r>
            <a:r>
              <a:rPr lang="es-UY" altLang="en-US" sz="3600" b="1" kern="0" dirty="0">
                <a:solidFill>
                  <a:schemeClr val="bg1"/>
                </a:solidFill>
              </a:rPr>
              <a:t> </a:t>
            </a:r>
            <a:r>
              <a:rPr lang="es-UY" altLang="en-US" sz="3600" b="1" kern="0" dirty="0" err="1">
                <a:solidFill>
                  <a:schemeClr val="bg1"/>
                </a:solidFill>
              </a:rPr>
              <a:t>to</a:t>
            </a:r>
            <a:r>
              <a:rPr lang="es-UY" altLang="en-US" sz="3600" b="1" kern="0" dirty="0">
                <a:solidFill>
                  <a:schemeClr val="bg1"/>
                </a:solidFill>
              </a:rPr>
              <a:t> </a:t>
            </a:r>
            <a:r>
              <a:rPr lang="es-UY" altLang="en-US" sz="3600" b="1" kern="0" dirty="0" err="1">
                <a:solidFill>
                  <a:schemeClr val="bg1"/>
                </a:solidFill>
              </a:rPr>
              <a:t>Trends</a:t>
            </a:r>
            <a:r>
              <a:rPr lang="es-UY" altLang="en-US" sz="3600" b="1" kern="0" dirty="0">
                <a:solidFill>
                  <a:schemeClr val="bg1"/>
                </a:solidFill>
              </a:rPr>
              <a:t> in </a:t>
            </a:r>
            <a:r>
              <a:rPr lang="es-UY" altLang="en-US" sz="3600" b="1" kern="0" dirty="0" err="1">
                <a:solidFill>
                  <a:schemeClr val="bg1"/>
                </a:solidFill>
              </a:rPr>
              <a:t>Life</a:t>
            </a:r>
            <a:r>
              <a:rPr lang="es-UY" altLang="en-US" sz="3600" b="1" kern="0" dirty="0">
                <a:solidFill>
                  <a:schemeClr val="bg1"/>
                </a:solidFill>
              </a:rPr>
              <a:t> </a:t>
            </a:r>
            <a:r>
              <a:rPr lang="es-UY" altLang="en-US" sz="3600" b="1" kern="0" dirty="0" err="1">
                <a:solidFill>
                  <a:schemeClr val="bg1"/>
                </a:solidFill>
              </a:rPr>
              <a:t>Insurance</a:t>
            </a:r>
            <a:endParaRPr lang="es-UY" altLang="en-US" sz="3600" b="1" kern="0" dirty="0">
              <a:solidFill>
                <a:schemeClr val="bg1"/>
              </a:solidFill>
            </a:endParaRPr>
          </a:p>
          <a:p>
            <a:pPr algn="l"/>
            <a:r>
              <a:rPr lang="es-UY" altLang="en-US" sz="3600" b="1" kern="0" dirty="0" err="1">
                <a:solidFill>
                  <a:schemeClr val="bg1"/>
                </a:solidFill>
              </a:rPr>
              <a:t>Webinar</a:t>
            </a:r>
            <a:r>
              <a:rPr lang="es-UY" altLang="en-US" sz="3600" b="1" kern="0" dirty="0">
                <a:solidFill>
                  <a:schemeClr val="bg1"/>
                </a:solidFill>
              </a:rPr>
              <a:t>  </a:t>
            </a:r>
          </a:p>
          <a:p>
            <a:pPr algn="l"/>
            <a:r>
              <a:rPr lang="es-UY" altLang="en-US" sz="3600" b="1" kern="0" dirty="0">
                <a:solidFill>
                  <a:schemeClr val="bg1"/>
                </a:solidFill>
              </a:rPr>
              <a:t>1 </a:t>
            </a:r>
            <a:r>
              <a:rPr lang="es-UY" altLang="en-US" sz="3600" b="1" kern="0" dirty="0" err="1">
                <a:solidFill>
                  <a:schemeClr val="bg1"/>
                </a:solidFill>
              </a:rPr>
              <a:t>July</a:t>
            </a:r>
            <a:r>
              <a:rPr lang="es-UY" altLang="en-US" sz="3600" b="1" kern="0" dirty="0">
                <a:solidFill>
                  <a:schemeClr val="bg1"/>
                </a:solidFill>
              </a:rPr>
              <a:t> 2020</a:t>
            </a:r>
            <a:endParaRPr lang="es-ES" altLang="en-US" sz="3600" b="1" kern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04385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7653" y="152400"/>
            <a:ext cx="1085347" cy="1093347"/>
          </a:xfrm>
          <a:prstGeom prst="rect">
            <a:avLst/>
          </a:prstGeom>
          <a:blipFill dpi="0" rotWithShape="1">
            <a:blip r:embed="rId5"/>
            <a:srcRect/>
            <a:stretch>
              <a:fillRect/>
            </a:stretch>
          </a:blipFill>
        </p:spPr>
      </p:pic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1333500" y="2650675"/>
            <a:ext cx="6477000" cy="782638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r>
              <a:rPr lang="en-US" altLang="en-US" sz="6000" kern="0" dirty="0">
                <a:solidFill>
                  <a:schemeClr val="tx1"/>
                </a:solidFill>
              </a:rPr>
              <a:t>Persistency</a:t>
            </a:r>
          </a:p>
        </p:txBody>
      </p:sp>
      <p:sp>
        <p:nvSpPr>
          <p:cNvPr id="5" name="Footer Placeholder 4"/>
          <p:cNvSpPr txBox="1">
            <a:spLocks/>
          </p:cNvSpPr>
          <p:nvPr/>
        </p:nvSpPr>
        <p:spPr>
          <a:xfrm>
            <a:off x="6743700" y="6500836"/>
            <a:ext cx="2895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www.actuariesindia.org</a:t>
            </a:r>
          </a:p>
        </p:txBody>
      </p:sp>
    </p:spTree>
    <p:extLst>
      <p:ext uri="{BB962C8B-B14F-4D97-AF65-F5344CB8AC3E}">
        <p14:creationId xmlns:p14="http://schemas.microsoft.com/office/powerpoint/2010/main" val="14915629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7653" y="152400"/>
            <a:ext cx="1085347" cy="1093347"/>
          </a:xfrm>
          <a:prstGeom prst="rect">
            <a:avLst/>
          </a:prstGeom>
          <a:blipFill dpi="0" rotWithShape="1">
            <a:blip r:embed="rId5"/>
            <a:srcRect/>
            <a:stretch>
              <a:fillRect/>
            </a:stretch>
          </a:blipFill>
        </p:spPr>
      </p:pic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1356246" y="463109"/>
            <a:ext cx="6111354" cy="782638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 algn="l"/>
            <a:r>
              <a:rPr lang="en-US" altLang="en-US" kern="0" dirty="0">
                <a:solidFill>
                  <a:schemeClr val="tx1"/>
                </a:solidFill>
              </a:rPr>
              <a:t>Impact of Persistency</a:t>
            </a:r>
          </a:p>
        </p:txBody>
      </p:sp>
      <p:sp>
        <p:nvSpPr>
          <p:cNvPr id="5" name="Footer Placeholder 4"/>
          <p:cNvSpPr txBox="1">
            <a:spLocks/>
          </p:cNvSpPr>
          <p:nvPr/>
        </p:nvSpPr>
        <p:spPr>
          <a:xfrm>
            <a:off x="6743700" y="6500836"/>
            <a:ext cx="2895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www.actuariesindia.org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B796CDFD-AEA6-4F2B-9E8D-0FBDF82B9B3B}"/>
              </a:ext>
            </a:extLst>
          </p:cNvPr>
          <p:cNvSpPr txBox="1"/>
          <p:nvPr/>
        </p:nvSpPr>
        <p:spPr>
          <a:xfrm>
            <a:off x="1447799" y="3897868"/>
            <a:ext cx="7391381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IN" b="1" dirty="0"/>
              <a:t>P&amp;L impact always positive, except possibly Year 1, as Reserves &gt; SV</a:t>
            </a:r>
          </a:p>
        </p:txBody>
      </p:sp>
      <p:grpSp>
        <p:nvGrpSpPr>
          <p:cNvPr id="44" name="Group 43">
            <a:extLst>
              <a:ext uri="{FF2B5EF4-FFF2-40B4-BE49-F238E27FC236}">
                <a16:creationId xmlns:a16="http://schemas.microsoft.com/office/drawing/2014/main" id="{DCE8BC36-E250-4D09-AC49-3BDD720F07EB}"/>
              </a:ext>
            </a:extLst>
          </p:cNvPr>
          <p:cNvGrpSpPr/>
          <p:nvPr/>
        </p:nvGrpSpPr>
        <p:grpSpPr>
          <a:xfrm>
            <a:off x="5575868" y="1546309"/>
            <a:ext cx="3415732" cy="2226232"/>
            <a:chOff x="5714906" y="1546309"/>
            <a:chExt cx="3415732" cy="2226232"/>
          </a:xfrm>
        </p:grpSpPr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1465C05D-AE0B-4E86-883C-540CA934B43B}"/>
                </a:ext>
              </a:extLst>
            </p:cNvPr>
            <p:cNvSpPr txBox="1"/>
            <p:nvPr/>
          </p:nvSpPr>
          <p:spPr>
            <a:xfrm>
              <a:off x="5727634" y="2018215"/>
              <a:ext cx="3403001" cy="17543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buFont typeface="Wingdings" panose="05000000000000000000" pitchFamily="2" charset="2"/>
                <a:buChar char="Ø"/>
              </a:pPr>
              <a:r>
                <a:rPr lang="en-IN" dirty="0"/>
                <a:t>Premium Payment Term</a:t>
              </a:r>
            </a:p>
            <a:p>
              <a:pPr marL="285750" indent="-285750">
                <a:buFont typeface="Wingdings" panose="05000000000000000000" pitchFamily="2" charset="2"/>
                <a:buChar char="Ø"/>
              </a:pPr>
              <a:r>
                <a:rPr lang="en-IN" dirty="0"/>
                <a:t>Target Market</a:t>
              </a:r>
            </a:p>
            <a:p>
              <a:pPr marL="285750" indent="-285750">
                <a:buFont typeface="Wingdings" panose="05000000000000000000" pitchFamily="2" charset="2"/>
                <a:buChar char="Ø"/>
              </a:pPr>
              <a:r>
                <a:rPr lang="en-IN" dirty="0"/>
                <a:t>Distribution Channel</a:t>
              </a:r>
            </a:p>
            <a:p>
              <a:pPr marL="285750" indent="-285750">
                <a:buFont typeface="Wingdings" panose="05000000000000000000" pitchFamily="2" charset="2"/>
                <a:buChar char="Ø"/>
              </a:pPr>
              <a:r>
                <a:rPr lang="en-IN" dirty="0"/>
                <a:t>Payment Mode (Direct Debit)</a:t>
              </a:r>
            </a:p>
            <a:p>
              <a:pPr marL="285750" indent="-285750">
                <a:buFont typeface="Wingdings" panose="05000000000000000000" pitchFamily="2" charset="2"/>
                <a:buChar char="Ø"/>
              </a:pPr>
              <a:r>
                <a:rPr lang="en-IN" dirty="0"/>
                <a:t>Sales Practices</a:t>
              </a:r>
            </a:p>
            <a:p>
              <a:pPr marL="285750" indent="-285750">
                <a:buFont typeface="Wingdings" panose="05000000000000000000" pitchFamily="2" charset="2"/>
                <a:buChar char="Ø"/>
              </a:pPr>
              <a:r>
                <a:rPr lang="en-IN" dirty="0"/>
                <a:t>Prevailing Environment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8B3DA4E9-684C-494C-B977-FBA49875FAEE}"/>
                </a:ext>
              </a:extLst>
            </p:cNvPr>
            <p:cNvSpPr txBox="1"/>
            <p:nvPr/>
          </p:nvSpPr>
          <p:spPr>
            <a:xfrm>
              <a:off x="5714906" y="1546309"/>
              <a:ext cx="341573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N" sz="2400" b="1" dirty="0"/>
                <a:t>Other Key Dependencies</a:t>
              </a:r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D16C3424-E21B-490C-ACC6-EC757A93C6DE}"/>
              </a:ext>
            </a:extLst>
          </p:cNvPr>
          <p:cNvGrpSpPr/>
          <p:nvPr/>
        </p:nvGrpSpPr>
        <p:grpSpPr>
          <a:xfrm>
            <a:off x="1295400" y="1546310"/>
            <a:ext cx="4240663" cy="2089428"/>
            <a:chOff x="1295400" y="1546310"/>
            <a:chExt cx="4240663" cy="2089428"/>
          </a:xfrm>
        </p:grpSpPr>
        <p:grpSp>
          <p:nvGrpSpPr>
            <p:cNvPr id="37" name="Group 36">
              <a:extLst>
                <a:ext uri="{FF2B5EF4-FFF2-40B4-BE49-F238E27FC236}">
                  <a16:creationId xmlns:a16="http://schemas.microsoft.com/office/drawing/2014/main" id="{67342007-FCBE-4B1E-A676-E6B0B7DFC20C}"/>
                </a:ext>
              </a:extLst>
            </p:cNvPr>
            <p:cNvGrpSpPr/>
            <p:nvPr/>
          </p:nvGrpSpPr>
          <p:grpSpPr>
            <a:xfrm>
              <a:off x="1295400" y="1546310"/>
              <a:ext cx="4240663" cy="2089428"/>
              <a:chOff x="1550537" y="1595735"/>
              <a:chExt cx="4240663" cy="2089428"/>
            </a:xfrm>
          </p:grpSpPr>
          <p:pic>
            <p:nvPicPr>
              <p:cNvPr id="7" name="Graphic 6" descr="Smiling face with no fill">
                <a:extLst>
                  <a:ext uri="{FF2B5EF4-FFF2-40B4-BE49-F238E27FC236}">
                    <a16:creationId xmlns:a16="http://schemas.microsoft.com/office/drawing/2014/main" id="{B2DA4CD8-8C5B-4377-A3FB-51F3CC6E432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xmlns="" r:embed="rId7"/>
                  </a:ext>
                </a:extLst>
              </a:blip>
              <a:stretch>
                <a:fillRect/>
              </a:stretch>
            </p:blipFill>
            <p:spPr>
              <a:xfrm>
                <a:off x="4278229" y="2895274"/>
                <a:ext cx="373247" cy="373247"/>
              </a:xfrm>
              <a:prstGeom prst="rect">
                <a:avLst/>
              </a:prstGeom>
            </p:spPr>
          </p:pic>
          <p:pic>
            <p:nvPicPr>
              <p:cNvPr id="9" name="Graphic 8" descr="Neutral face with no fill">
                <a:extLst>
                  <a:ext uri="{FF2B5EF4-FFF2-40B4-BE49-F238E27FC236}">
                    <a16:creationId xmlns:a16="http://schemas.microsoft.com/office/drawing/2014/main" id="{2DEE513E-C8A3-4A03-8DF5-6D2BCD23BCD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xmlns="" r:embed="rId9"/>
                  </a:ext>
                </a:extLst>
              </a:blip>
              <a:stretch>
                <a:fillRect/>
              </a:stretch>
            </p:blipFill>
            <p:spPr>
              <a:xfrm>
                <a:off x="4979537" y="2896162"/>
                <a:ext cx="373247" cy="373247"/>
              </a:xfrm>
              <a:prstGeom prst="rect">
                <a:avLst/>
              </a:prstGeom>
            </p:spPr>
          </p:pic>
          <p:pic>
            <p:nvPicPr>
              <p:cNvPr id="11" name="Graphic 10" descr="Sad face with no fill">
                <a:extLst>
                  <a:ext uri="{FF2B5EF4-FFF2-40B4-BE49-F238E27FC236}">
                    <a16:creationId xmlns:a16="http://schemas.microsoft.com/office/drawing/2014/main" id="{7F06B7C8-4599-431D-B7F4-9A78779A7E8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xmlns="" r:embed="rId11"/>
                  </a:ext>
                </a:extLst>
              </a:blip>
              <a:stretch>
                <a:fillRect/>
              </a:stretch>
            </p:blipFill>
            <p:spPr>
              <a:xfrm>
                <a:off x="4979537" y="2484982"/>
                <a:ext cx="373246" cy="373246"/>
              </a:xfrm>
              <a:prstGeom prst="rect">
                <a:avLst/>
              </a:prstGeom>
            </p:spPr>
          </p:pic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53E54175-4235-4284-B435-741B6A2CD5B9}"/>
                  </a:ext>
                </a:extLst>
              </p:cNvPr>
              <p:cNvSpPr txBox="1"/>
              <p:nvPr/>
            </p:nvSpPr>
            <p:spPr>
              <a:xfrm>
                <a:off x="1905000" y="2497512"/>
                <a:ext cx="1524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IN" b="1" dirty="0"/>
                  <a:t>Unit - Linked</a:t>
                </a:r>
              </a:p>
            </p:txBody>
          </p:sp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36275C1F-7719-4E57-91EB-FDE6C0CF4D0C}"/>
                  </a:ext>
                </a:extLst>
              </p:cNvPr>
              <p:cNvSpPr txBox="1"/>
              <p:nvPr/>
            </p:nvSpPr>
            <p:spPr>
              <a:xfrm>
                <a:off x="1905000" y="2901834"/>
                <a:ext cx="13716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IN" b="1" dirty="0"/>
                  <a:t>Savings</a:t>
                </a:r>
              </a:p>
            </p:txBody>
          </p:sp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89025F48-19B2-4E02-BFC7-4EAC11D99E4E}"/>
                  </a:ext>
                </a:extLst>
              </p:cNvPr>
              <p:cNvSpPr txBox="1"/>
              <p:nvPr/>
            </p:nvSpPr>
            <p:spPr>
              <a:xfrm>
                <a:off x="1905000" y="3300286"/>
                <a:ext cx="13716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IN" b="1" dirty="0"/>
                  <a:t>Protection</a:t>
                </a:r>
              </a:p>
            </p:txBody>
          </p:sp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85176891-D8ED-437B-964C-9F80C3DE10AF}"/>
                  </a:ext>
                </a:extLst>
              </p:cNvPr>
              <p:cNvSpPr txBox="1"/>
              <p:nvPr/>
            </p:nvSpPr>
            <p:spPr>
              <a:xfrm>
                <a:off x="3433313" y="2107034"/>
                <a:ext cx="60528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IN" b="1" dirty="0"/>
                  <a:t>1 - 2</a:t>
                </a:r>
              </a:p>
            </p:txBody>
          </p:sp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41D88BD7-A183-412A-A969-8F39A9BA1970}"/>
                  </a:ext>
                </a:extLst>
              </p:cNvPr>
              <p:cNvSpPr txBox="1"/>
              <p:nvPr/>
            </p:nvSpPr>
            <p:spPr>
              <a:xfrm>
                <a:off x="4143025" y="2118791"/>
                <a:ext cx="60672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IN" b="1" dirty="0"/>
                  <a:t>3 - 5</a:t>
                </a:r>
              </a:p>
            </p:txBody>
          </p:sp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C02B5450-A261-4638-BF63-287541480F94}"/>
                  </a:ext>
                </a:extLst>
              </p:cNvPr>
              <p:cNvSpPr txBox="1"/>
              <p:nvPr/>
            </p:nvSpPr>
            <p:spPr>
              <a:xfrm>
                <a:off x="4979537" y="2107034"/>
                <a:ext cx="5334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IN" b="1" dirty="0"/>
                  <a:t>6+</a:t>
                </a:r>
              </a:p>
            </p:txBody>
          </p:sp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FBC2F209-D376-467B-88CF-FA830B74993B}"/>
                  </a:ext>
                </a:extLst>
              </p:cNvPr>
              <p:cNvSpPr txBox="1"/>
              <p:nvPr/>
            </p:nvSpPr>
            <p:spPr>
              <a:xfrm>
                <a:off x="1905000" y="2095500"/>
                <a:ext cx="1524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IN" b="1" dirty="0"/>
                  <a:t>Policy Year</a:t>
                </a:r>
              </a:p>
            </p:txBody>
          </p:sp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2F2DA324-7646-4B63-BF23-465BE4CA8AEE}"/>
                  </a:ext>
                </a:extLst>
              </p:cNvPr>
              <p:cNvSpPr txBox="1"/>
              <p:nvPr/>
            </p:nvSpPr>
            <p:spPr>
              <a:xfrm>
                <a:off x="1550537" y="1595735"/>
                <a:ext cx="424066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IN" sz="2400" b="1" dirty="0"/>
                  <a:t>Impact on Shareholder Value</a:t>
                </a:r>
              </a:p>
            </p:txBody>
          </p:sp>
          <p:pic>
            <p:nvPicPr>
              <p:cNvPr id="21" name="Graphic 20" descr="Smiling face with no fill">
                <a:extLst>
                  <a:ext uri="{FF2B5EF4-FFF2-40B4-BE49-F238E27FC236}">
                    <a16:creationId xmlns:a16="http://schemas.microsoft.com/office/drawing/2014/main" id="{44793DD4-8B54-4F9E-9FD7-DD47C488391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xmlns="" r:embed="rId7"/>
                  </a:ext>
                </a:extLst>
              </a:blip>
              <a:stretch>
                <a:fillRect/>
              </a:stretch>
            </p:blipFill>
            <p:spPr>
              <a:xfrm>
                <a:off x="4979537" y="3295973"/>
                <a:ext cx="373247" cy="373247"/>
              </a:xfrm>
              <a:prstGeom prst="rect">
                <a:avLst/>
              </a:prstGeom>
            </p:spPr>
          </p:pic>
          <p:pic>
            <p:nvPicPr>
              <p:cNvPr id="22" name="Graphic 21" descr="Neutral face with no fill">
                <a:extLst>
                  <a:ext uri="{FF2B5EF4-FFF2-40B4-BE49-F238E27FC236}">
                    <a16:creationId xmlns:a16="http://schemas.microsoft.com/office/drawing/2014/main" id="{10B3F161-44DF-4129-950D-DDE845B0494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xmlns="" r:embed="rId9"/>
                  </a:ext>
                </a:extLst>
              </a:blip>
              <a:stretch>
                <a:fillRect/>
              </a:stretch>
            </p:blipFill>
            <p:spPr>
              <a:xfrm>
                <a:off x="4286874" y="3298328"/>
                <a:ext cx="373247" cy="373247"/>
              </a:xfrm>
              <a:prstGeom prst="rect">
                <a:avLst/>
              </a:prstGeom>
            </p:spPr>
          </p:pic>
          <p:pic>
            <p:nvPicPr>
              <p:cNvPr id="23" name="Graphic 22" descr="Sad face with no fill">
                <a:extLst>
                  <a:ext uri="{FF2B5EF4-FFF2-40B4-BE49-F238E27FC236}">
                    <a16:creationId xmlns:a16="http://schemas.microsoft.com/office/drawing/2014/main" id="{20D77A4F-167E-45FF-BD6F-CFDA49995AD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xmlns="" r:embed="rId11"/>
                  </a:ext>
                </a:extLst>
              </a:blip>
              <a:stretch>
                <a:fillRect/>
              </a:stretch>
            </p:blipFill>
            <p:spPr>
              <a:xfrm>
                <a:off x="3549333" y="3295973"/>
                <a:ext cx="373246" cy="373246"/>
              </a:xfrm>
              <a:prstGeom prst="rect">
                <a:avLst/>
              </a:prstGeom>
            </p:spPr>
          </p:pic>
          <p:pic>
            <p:nvPicPr>
              <p:cNvPr id="24" name="Graphic 23" descr="Sad face with no fill">
                <a:extLst>
                  <a:ext uri="{FF2B5EF4-FFF2-40B4-BE49-F238E27FC236}">
                    <a16:creationId xmlns:a16="http://schemas.microsoft.com/office/drawing/2014/main" id="{5A5E32D9-71BF-4C79-8BDC-50D1AEAD158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xmlns="" r:embed="rId11"/>
                  </a:ext>
                </a:extLst>
              </a:blip>
              <a:stretch>
                <a:fillRect/>
              </a:stretch>
            </p:blipFill>
            <p:spPr>
              <a:xfrm>
                <a:off x="3549333" y="2895275"/>
                <a:ext cx="373246" cy="373246"/>
              </a:xfrm>
              <a:prstGeom prst="rect">
                <a:avLst/>
              </a:prstGeom>
            </p:spPr>
          </p:pic>
          <p:pic>
            <p:nvPicPr>
              <p:cNvPr id="25" name="Graphic 24" descr="Sad face with no fill">
                <a:extLst>
                  <a:ext uri="{FF2B5EF4-FFF2-40B4-BE49-F238E27FC236}">
                    <a16:creationId xmlns:a16="http://schemas.microsoft.com/office/drawing/2014/main" id="{EC740442-1DF8-4521-B08E-DB85BD79CD8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xmlns="" r:embed="rId11"/>
                  </a:ext>
                </a:extLst>
              </a:blip>
              <a:stretch>
                <a:fillRect/>
              </a:stretch>
            </p:blipFill>
            <p:spPr>
              <a:xfrm>
                <a:off x="3549333" y="2493598"/>
                <a:ext cx="373246" cy="373246"/>
              </a:xfrm>
              <a:prstGeom prst="rect">
                <a:avLst/>
              </a:prstGeom>
            </p:spPr>
          </p:pic>
          <p:pic>
            <p:nvPicPr>
              <p:cNvPr id="26" name="Graphic 25" descr="Sad face with no fill">
                <a:extLst>
                  <a:ext uri="{FF2B5EF4-FFF2-40B4-BE49-F238E27FC236}">
                    <a16:creationId xmlns:a16="http://schemas.microsoft.com/office/drawing/2014/main" id="{3AEDD48C-3066-4228-9660-10D7EB248EF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xmlns="" r:embed="rId11"/>
                  </a:ext>
                </a:extLst>
              </a:blip>
              <a:stretch>
                <a:fillRect/>
              </a:stretch>
            </p:blipFill>
            <p:spPr>
              <a:xfrm>
                <a:off x="4278229" y="2495579"/>
                <a:ext cx="373246" cy="373246"/>
              </a:xfrm>
              <a:prstGeom prst="rect">
                <a:avLst/>
              </a:prstGeom>
            </p:spPr>
          </p:pic>
          <p:cxnSp>
            <p:nvCxnSpPr>
              <p:cNvPr id="28" name="Straight Connector 27">
                <a:extLst>
                  <a:ext uri="{FF2B5EF4-FFF2-40B4-BE49-F238E27FC236}">
                    <a16:creationId xmlns:a16="http://schemas.microsoft.com/office/drawing/2014/main" id="{8085A70E-3438-429A-ADE6-84F422E0D91E}"/>
                  </a:ext>
                </a:extLst>
              </p:cNvPr>
              <p:cNvCxnSpPr/>
              <p:nvPr/>
            </p:nvCxnSpPr>
            <p:spPr bwMode="auto">
              <a:xfrm>
                <a:off x="4065137" y="2209800"/>
                <a:ext cx="0" cy="1447800"/>
              </a:xfrm>
              <a:prstGeom prst="line">
                <a:avLst/>
              </a:prstGeom>
              <a:ln w="9525" cap="flat" cmpd="sng" algn="ctr">
                <a:solidFill>
                  <a:schemeClr val="dk1"/>
                </a:solidFill>
                <a:prstDash val="dash"/>
                <a:round/>
                <a:headEnd type="none" w="med" len="med"/>
                <a:tailEnd type="none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>
                <a:extLst>
                  <a:ext uri="{FF2B5EF4-FFF2-40B4-BE49-F238E27FC236}">
                    <a16:creationId xmlns:a16="http://schemas.microsoft.com/office/drawing/2014/main" id="{7E0F5F7E-D199-41CA-B0DC-718AE57E3D65}"/>
                  </a:ext>
                </a:extLst>
              </p:cNvPr>
              <p:cNvCxnSpPr/>
              <p:nvPr/>
            </p:nvCxnSpPr>
            <p:spPr bwMode="auto">
              <a:xfrm>
                <a:off x="4827137" y="2209800"/>
                <a:ext cx="0" cy="1447800"/>
              </a:xfrm>
              <a:prstGeom prst="line">
                <a:avLst/>
              </a:prstGeom>
              <a:ln w="9525" cap="flat" cmpd="sng" algn="ctr">
                <a:solidFill>
                  <a:schemeClr val="dk1"/>
                </a:solidFill>
                <a:prstDash val="dash"/>
                <a:round/>
                <a:headEnd type="none" w="med" len="med"/>
                <a:tailEnd type="none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>
                <a:extLst>
                  <a:ext uri="{FF2B5EF4-FFF2-40B4-BE49-F238E27FC236}">
                    <a16:creationId xmlns:a16="http://schemas.microsoft.com/office/drawing/2014/main" id="{CCC42588-A0A2-43EE-95BF-5D29EE15C30D}"/>
                  </a:ext>
                </a:extLst>
              </p:cNvPr>
              <p:cNvCxnSpPr/>
              <p:nvPr/>
            </p:nvCxnSpPr>
            <p:spPr bwMode="auto">
              <a:xfrm>
                <a:off x="3379337" y="2221419"/>
                <a:ext cx="0" cy="1447800"/>
              </a:xfrm>
              <a:prstGeom prst="line">
                <a:avLst/>
              </a:prstGeom>
              <a:ln w="9525" cap="flat" cmpd="sng" algn="ctr">
                <a:solidFill>
                  <a:schemeClr val="dk1"/>
                </a:solidFill>
                <a:prstDash val="dash"/>
                <a:round/>
                <a:headEnd type="none" w="med" len="med"/>
                <a:tailEnd type="none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</p:cxnSp>
          <p:pic>
            <p:nvPicPr>
              <p:cNvPr id="32" name="Graphic 31" descr="Upward trend">
                <a:extLst>
                  <a:ext uri="{FF2B5EF4-FFF2-40B4-BE49-F238E27FC236}">
                    <a16:creationId xmlns:a16="http://schemas.microsoft.com/office/drawing/2014/main" id="{7192499B-19DB-4E31-8B5C-D0A8246D63F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2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xmlns="" r:embed="rId13"/>
                  </a:ext>
                </a:extLst>
              </a:blip>
              <a:stretch>
                <a:fillRect/>
              </a:stretch>
            </p:blipFill>
            <p:spPr>
              <a:xfrm>
                <a:off x="1553848" y="2493598"/>
                <a:ext cx="344620" cy="344620"/>
              </a:xfrm>
              <a:prstGeom prst="rect">
                <a:avLst/>
              </a:prstGeom>
            </p:spPr>
          </p:pic>
          <p:pic>
            <p:nvPicPr>
              <p:cNvPr id="34" name="Graphic 33" descr="Coins">
                <a:extLst>
                  <a:ext uri="{FF2B5EF4-FFF2-40B4-BE49-F238E27FC236}">
                    <a16:creationId xmlns:a16="http://schemas.microsoft.com/office/drawing/2014/main" id="{2743A4AE-4696-4F0C-9217-DB55D96DE32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4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xmlns="" r:embed="rId15"/>
                  </a:ext>
                </a:extLst>
              </a:blip>
              <a:stretch>
                <a:fillRect/>
              </a:stretch>
            </p:blipFill>
            <p:spPr>
              <a:xfrm>
                <a:off x="1553848" y="2895275"/>
                <a:ext cx="351152" cy="373247"/>
              </a:xfrm>
              <a:prstGeom prst="rect">
                <a:avLst/>
              </a:prstGeom>
            </p:spPr>
          </p:pic>
          <p:pic>
            <p:nvPicPr>
              <p:cNvPr id="36" name="Graphic 35" descr="Skull">
                <a:extLst>
                  <a:ext uri="{FF2B5EF4-FFF2-40B4-BE49-F238E27FC236}">
                    <a16:creationId xmlns:a16="http://schemas.microsoft.com/office/drawing/2014/main" id="{181D840A-BFAA-4CA3-A2AB-627186C3C03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6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xmlns="" r:embed="rId17"/>
                  </a:ext>
                </a:extLst>
              </a:blip>
              <a:stretch>
                <a:fillRect/>
              </a:stretch>
            </p:blipFill>
            <p:spPr>
              <a:xfrm>
                <a:off x="1550537" y="3311915"/>
                <a:ext cx="373246" cy="373248"/>
              </a:xfrm>
              <a:prstGeom prst="rect">
                <a:avLst/>
              </a:prstGeom>
            </p:spPr>
          </p:pic>
        </p:grp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7FE10268-46D6-43FD-A751-6ABF264B20FB}"/>
                </a:ext>
              </a:extLst>
            </p:cNvPr>
            <p:cNvCxnSpPr/>
            <p:nvPr/>
          </p:nvCxnSpPr>
          <p:spPr bwMode="auto">
            <a:xfrm>
              <a:off x="5257800" y="2160375"/>
              <a:ext cx="0" cy="1447800"/>
            </a:xfrm>
            <a:prstGeom prst="line">
              <a:avLst/>
            </a:prstGeom>
            <a:ln w="9525" cap="flat" cmpd="sng" algn="ctr">
              <a:solidFill>
                <a:schemeClr val="dk1"/>
              </a:solidFill>
              <a:prstDash val="dash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CD88157E-7952-47C8-B1FE-037899655470}"/>
              </a:ext>
            </a:extLst>
          </p:cNvPr>
          <p:cNvGrpSpPr/>
          <p:nvPr/>
        </p:nvGrpSpPr>
        <p:grpSpPr>
          <a:xfrm>
            <a:off x="1447800" y="4540760"/>
            <a:ext cx="7391380" cy="1402840"/>
            <a:chOff x="1447800" y="4540760"/>
            <a:chExt cx="7391380" cy="1402840"/>
          </a:xfrm>
        </p:grpSpPr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68B98299-1C09-4F91-9F14-8D5939DF0E9A}"/>
                </a:ext>
              </a:extLst>
            </p:cNvPr>
            <p:cNvSpPr txBox="1"/>
            <p:nvPr/>
          </p:nvSpPr>
          <p:spPr>
            <a:xfrm>
              <a:off x="1447800" y="4540760"/>
              <a:ext cx="7391380" cy="461665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400" b="1" dirty="0">
                  <a:solidFill>
                    <a:schemeClr val="bg1"/>
                  </a:solidFill>
                </a:rPr>
                <a:t>Other Key Considerations</a:t>
              </a: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F33C7AAA-A2FB-4B3F-9FBC-328D47286611}"/>
                </a:ext>
              </a:extLst>
            </p:cNvPr>
            <p:cNvSpPr txBox="1"/>
            <p:nvPr/>
          </p:nvSpPr>
          <p:spPr>
            <a:xfrm>
              <a:off x="1447800" y="5020270"/>
              <a:ext cx="7391380" cy="92333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285750" indent="-285750">
                <a:buFont typeface="Wingdings" panose="05000000000000000000" pitchFamily="2" charset="2"/>
                <a:buChar char="Ø"/>
              </a:pPr>
              <a:r>
                <a:rPr lang="en-IN" b="1" dirty="0"/>
                <a:t>Spreading Fixed Costs</a:t>
              </a:r>
              <a:r>
                <a:rPr lang="en-IN" dirty="0"/>
                <a:t> – Generally not considered for estimating impact</a:t>
              </a:r>
            </a:p>
            <a:p>
              <a:pPr marL="285750" indent="-285750">
                <a:buFont typeface="Wingdings" panose="05000000000000000000" pitchFamily="2" charset="2"/>
                <a:buChar char="Ø"/>
              </a:pPr>
              <a:r>
                <a:rPr lang="en-IN" b="1" dirty="0"/>
                <a:t>Customer Satisfaction</a:t>
              </a:r>
              <a:r>
                <a:rPr lang="en-IN" dirty="0"/>
                <a:t> – Branding / Future Sales</a:t>
              </a:r>
            </a:p>
            <a:p>
              <a:pPr marL="285750" indent="-285750">
                <a:buFont typeface="Wingdings" panose="05000000000000000000" pitchFamily="2" charset="2"/>
                <a:buChar char="Ø"/>
              </a:pPr>
              <a:r>
                <a:rPr lang="en-IN" b="1" dirty="0"/>
                <a:t>Dynamic Policyholder Behaviour</a:t>
              </a:r>
              <a:r>
                <a:rPr lang="en-IN" dirty="0"/>
                <a:t> – Intelligent Customer Anti-Selecting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9128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hought Bubble: Cloud 9">
            <a:extLst>
              <a:ext uri="{FF2B5EF4-FFF2-40B4-BE49-F238E27FC236}">
                <a16:creationId xmlns:a16="http://schemas.microsoft.com/office/drawing/2014/main" id="{10F83B61-A536-4E80-8493-5EAA19486FF7}"/>
              </a:ext>
            </a:extLst>
          </p:cNvPr>
          <p:cNvSpPr/>
          <p:nvPr/>
        </p:nvSpPr>
        <p:spPr bwMode="auto">
          <a:xfrm>
            <a:off x="1487751" y="1524000"/>
            <a:ext cx="2513366" cy="1066800"/>
          </a:xfrm>
          <a:prstGeom prst="cloudCallout">
            <a:avLst/>
          </a:prstGeom>
          <a:blipFill>
            <a:blip r:embed="rId4"/>
            <a:tile tx="0" ty="0" sx="100000" sy="100000" flip="none" algn="tl"/>
          </a:blipFill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  <a:scene3d>
            <a:camera prst="orthographicFront">
              <a:rot lat="0" lon="10800000" rev="0"/>
            </a:camera>
            <a:lightRig rig="threePt" dir="t"/>
          </a:scene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N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7653" y="152400"/>
            <a:ext cx="1085347" cy="1093347"/>
          </a:xfrm>
          <a:prstGeom prst="rect">
            <a:avLst/>
          </a:prstGeom>
          <a:blipFill dpi="0" rotWithShape="1">
            <a:blip r:embed="rId6"/>
            <a:srcRect/>
            <a:stretch>
              <a:fillRect/>
            </a:stretch>
          </a:blipFill>
        </p:spPr>
      </p:pic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1356246" y="463109"/>
            <a:ext cx="6111354" cy="782638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 algn="l"/>
            <a:r>
              <a:rPr lang="en-US" altLang="en-US" kern="0" dirty="0">
                <a:solidFill>
                  <a:schemeClr val="tx1"/>
                </a:solidFill>
              </a:rPr>
              <a:t>Emerging Trends</a:t>
            </a:r>
          </a:p>
        </p:txBody>
      </p:sp>
      <p:sp>
        <p:nvSpPr>
          <p:cNvPr id="5" name="Footer Placeholder 4"/>
          <p:cNvSpPr txBox="1">
            <a:spLocks/>
          </p:cNvSpPr>
          <p:nvPr/>
        </p:nvSpPr>
        <p:spPr>
          <a:xfrm>
            <a:off x="6743700" y="6500836"/>
            <a:ext cx="2895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www.actuariesindia.org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C6940A4-08D0-403C-81EC-6E322772B6F6}"/>
              </a:ext>
            </a:extLst>
          </p:cNvPr>
          <p:cNvSpPr/>
          <p:nvPr/>
        </p:nvSpPr>
        <p:spPr>
          <a:xfrm>
            <a:off x="1600200" y="1752600"/>
            <a:ext cx="229421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400" kern="0" dirty="0">
                <a:solidFill>
                  <a:schemeClr val="bg1"/>
                </a:solidFill>
              </a:rPr>
              <a:t>Covid19 Impacts</a:t>
            </a:r>
            <a:endParaRPr lang="en-IN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16072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hought Bubble: Cloud 46">
            <a:extLst>
              <a:ext uri="{FF2B5EF4-FFF2-40B4-BE49-F238E27FC236}">
                <a16:creationId xmlns:a16="http://schemas.microsoft.com/office/drawing/2014/main" id="{E1FEA536-09B0-4DB2-A966-C49C01336EBB}"/>
              </a:ext>
            </a:extLst>
          </p:cNvPr>
          <p:cNvSpPr/>
          <p:nvPr/>
        </p:nvSpPr>
        <p:spPr bwMode="auto">
          <a:xfrm>
            <a:off x="4585787" y="1447800"/>
            <a:ext cx="3796213" cy="1288196"/>
          </a:xfrm>
          <a:prstGeom prst="cloudCallout">
            <a:avLst/>
          </a:prstGeom>
          <a:blipFill>
            <a:blip r:embed="rId4"/>
            <a:tile tx="0" ty="0" sx="100000" sy="100000" flip="none" algn="tl"/>
          </a:blipFill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  <a:scene3d>
            <a:camera prst="orthographicFront">
              <a:rot lat="0" lon="10800000" rev="0"/>
            </a:camera>
            <a:lightRig rig="threePt" dir="t"/>
          </a:scene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N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</p:txBody>
      </p:sp>
      <p:sp>
        <p:nvSpPr>
          <p:cNvPr id="10" name="Thought Bubble: Cloud 9">
            <a:extLst>
              <a:ext uri="{FF2B5EF4-FFF2-40B4-BE49-F238E27FC236}">
                <a16:creationId xmlns:a16="http://schemas.microsoft.com/office/drawing/2014/main" id="{10F83B61-A536-4E80-8493-5EAA19486FF7}"/>
              </a:ext>
            </a:extLst>
          </p:cNvPr>
          <p:cNvSpPr/>
          <p:nvPr/>
        </p:nvSpPr>
        <p:spPr bwMode="auto">
          <a:xfrm>
            <a:off x="1487751" y="1524000"/>
            <a:ext cx="2513366" cy="1066800"/>
          </a:xfrm>
          <a:prstGeom prst="cloudCallout">
            <a:avLst/>
          </a:prstGeom>
          <a:noFill/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  <a:scene3d>
            <a:camera prst="orthographicFront">
              <a:rot lat="0" lon="10800000" rev="0"/>
            </a:camera>
            <a:lightRig rig="threePt" dir="t"/>
          </a:scene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N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7653" y="152400"/>
            <a:ext cx="1085347" cy="1093347"/>
          </a:xfrm>
          <a:prstGeom prst="rect">
            <a:avLst/>
          </a:prstGeom>
          <a:blipFill dpi="0" rotWithShape="1">
            <a:blip r:embed="rId6"/>
            <a:srcRect/>
            <a:stretch>
              <a:fillRect/>
            </a:stretch>
          </a:blipFill>
        </p:spPr>
      </p:pic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1356246" y="463109"/>
            <a:ext cx="6111354" cy="782638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 algn="l"/>
            <a:r>
              <a:rPr lang="en-US" altLang="en-US" kern="0" dirty="0">
                <a:solidFill>
                  <a:schemeClr val="tx1"/>
                </a:solidFill>
              </a:rPr>
              <a:t>Emerging Trends</a:t>
            </a:r>
          </a:p>
        </p:txBody>
      </p:sp>
      <p:sp>
        <p:nvSpPr>
          <p:cNvPr id="5" name="Footer Placeholder 4"/>
          <p:cNvSpPr txBox="1">
            <a:spLocks/>
          </p:cNvSpPr>
          <p:nvPr/>
        </p:nvSpPr>
        <p:spPr>
          <a:xfrm>
            <a:off x="6743700" y="6500836"/>
            <a:ext cx="2895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www.actuariesindia.org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C6940A4-08D0-403C-81EC-6E322772B6F6}"/>
              </a:ext>
            </a:extLst>
          </p:cNvPr>
          <p:cNvSpPr/>
          <p:nvPr/>
        </p:nvSpPr>
        <p:spPr>
          <a:xfrm>
            <a:off x="1600200" y="1752600"/>
            <a:ext cx="229421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400" kern="0" dirty="0"/>
              <a:t>Covid19 Impacts</a:t>
            </a:r>
            <a:endParaRPr lang="en-IN" sz="240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BFF9D42-A2A1-4C41-9C50-474C4956A020}"/>
              </a:ext>
            </a:extLst>
          </p:cNvPr>
          <p:cNvSpPr/>
          <p:nvPr/>
        </p:nvSpPr>
        <p:spPr>
          <a:xfrm>
            <a:off x="5195386" y="1676400"/>
            <a:ext cx="28956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2400" dirty="0">
                <a:solidFill>
                  <a:schemeClr val="bg1"/>
                </a:solidFill>
              </a:rPr>
              <a:t>Increase in Protection premium rates</a:t>
            </a:r>
          </a:p>
        </p:txBody>
      </p:sp>
    </p:spTree>
    <p:extLst>
      <p:ext uri="{BB962C8B-B14F-4D97-AF65-F5344CB8AC3E}">
        <p14:creationId xmlns:p14="http://schemas.microsoft.com/office/powerpoint/2010/main" val="8438430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Thought Bubble: Cloud 45">
            <a:extLst>
              <a:ext uri="{FF2B5EF4-FFF2-40B4-BE49-F238E27FC236}">
                <a16:creationId xmlns:a16="http://schemas.microsoft.com/office/drawing/2014/main" id="{C15FC298-5785-4B6E-93B5-F0870C4B5314}"/>
              </a:ext>
            </a:extLst>
          </p:cNvPr>
          <p:cNvSpPr/>
          <p:nvPr/>
        </p:nvSpPr>
        <p:spPr bwMode="auto">
          <a:xfrm>
            <a:off x="1461587" y="3124200"/>
            <a:ext cx="3796213" cy="1828800"/>
          </a:xfrm>
          <a:prstGeom prst="cloudCallout">
            <a:avLst/>
          </a:prstGeom>
          <a:blipFill>
            <a:blip r:embed="rId4"/>
            <a:tile tx="0" ty="0" sx="100000" sy="100000" flip="none" algn="tl"/>
          </a:blipFill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N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" name="Thought Bubble: Cloud 9">
            <a:extLst>
              <a:ext uri="{FF2B5EF4-FFF2-40B4-BE49-F238E27FC236}">
                <a16:creationId xmlns:a16="http://schemas.microsoft.com/office/drawing/2014/main" id="{10F83B61-A536-4E80-8493-5EAA19486FF7}"/>
              </a:ext>
            </a:extLst>
          </p:cNvPr>
          <p:cNvSpPr/>
          <p:nvPr/>
        </p:nvSpPr>
        <p:spPr bwMode="auto">
          <a:xfrm>
            <a:off x="1487751" y="1524000"/>
            <a:ext cx="2513366" cy="1066800"/>
          </a:xfrm>
          <a:prstGeom prst="cloudCallout">
            <a:avLst/>
          </a:prstGeom>
          <a:noFill/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  <a:scene3d>
            <a:camera prst="orthographicFront">
              <a:rot lat="0" lon="10800000" rev="0"/>
            </a:camera>
            <a:lightRig rig="threePt" dir="t"/>
          </a:scene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N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7653" y="152400"/>
            <a:ext cx="1085347" cy="1093347"/>
          </a:xfrm>
          <a:prstGeom prst="rect">
            <a:avLst/>
          </a:prstGeom>
          <a:blipFill dpi="0" rotWithShape="1">
            <a:blip r:embed="rId6"/>
            <a:srcRect/>
            <a:stretch>
              <a:fillRect/>
            </a:stretch>
          </a:blipFill>
        </p:spPr>
      </p:pic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1356246" y="463109"/>
            <a:ext cx="6111354" cy="782638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 algn="l"/>
            <a:r>
              <a:rPr lang="en-US" altLang="en-US" kern="0" dirty="0">
                <a:solidFill>
                  <a:schemeClr val="tx1"/>
                </a:solidFill>
              </a:rPr>
              <a:t>Emerging Trends</a:t>
            </a:r>
          </a:p>
        </p:txBody>
      </p:sp>
      <p:sp>
        <p:nvSpPr>
          <p:cNvPr id="5" name="Footer Placeholder 4"/>
          <p:cNvSpPr txBox="1">
            <a:spLocks/>
          </p:cNvSpPr>
          <p:nvPr/>
        </p:nvSpPr>
        <p:spPr>
          <a:xfrm>
            <a:off x="6743700" y="6500836"/>
            <a:ext cx="2895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www.actuariesindia.org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C6940A4-08D0-403C-81EC-6E322772B6F6}"/>
              </a:ext>
            </a:extLst>
          </p:cNvPr>
          <p:cNvSpPr/>
          <p:nvPr/>
        </p:nvSpPr>
        <p:spPr>
          <a:xfrm>
            <a:off x="1600200" y="1752600"/>
            <a:ext cx="229421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400" kern="0" dirty="0"/>
              <a:t>Covid19 Impacts</a:t>
            </a:r>
            <a:endParaRPr lang="en-IN" sz="24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4356F04-5546-4838-A208-5EDDDD8D7894}"/>
              </a:ext>
            </a:extLst>
          </p:cNvPr>
          <p:cNvSpPr/>
          <p:nvPr/>
        </p:nvSpPr>
        <p:spPr>
          <a:xfrm>
            <a:off x="1912677" y="3424284"/>
            <a:ext cx="326892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2400" kern="0" dirty="0">
                <a:solidFill>
                  <a:schemeClr val="bg1"/>
                </a:solidFill>
              </a:rPr>
              <a:t>Savvy customers buying higher IRR Non-Par Savings products</a:t>
            </a:r>
            <a:endParaRPr lang="en-IN" sz="2400" dirty="0">
              <a:solidFill>
                <a:schemeClr val="bg1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BFF9D42-A2A1-4C41-9C50-474C4956A020}"/>
              </a:ext>
            </a:extLst>
          </p:cNvPr>
          <p:cNvSpPr/>
          <p:nvPr/>
        </p:nvSpPr>
        <p:spPr>
          <a:xfrm>
            <a:off x="5195386" y="1676400"/>
            <a:ext cx="28956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2400" dirty="0"/>
              <a:t>Increase in Protection premium rates</a:t>
            </a:r>
          </a:p>
        </p:txBody>
      </p:sp>
      <p:sp>
        <p:nvSpPr>
          <p:cNvPr id="47" name="Thought Bubble: Cloud 46">
            <a:extLst>
              <a:ext uri="{FF2B5EF4-FFF2-40B4-BE49-F238E27FC236}">
                <a16:creationId xmlns:a16="http://schemas.microsoft.com/office/drawing/2014/main" id="{E1FEA536-09B0-4DB2-A966-C49C01336EBB}"/>
              </a:ext>
            </a:extLst>
          </p:cNvPr>
          <p:cNvSpPr/>
          <p:nvPr/>
        </p:nvSpPr>
        <p:spPr bwMode="auto">
          <a:xfrm>
            <a:off x="4585787" y="1447800"/>
            <a:ext cx="3796213" cy="1288196"/>
          </a:xfrm>
          <a:prstGeom prst="cloudCallout">
            <a:avLst/>
          </a:prstGeom>
          <a:noFill/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  <a:scene3d>
            <a:camera prst="orthographicFront">
              <a:rot lat="0" lon="10800000" rev="0"/>
            </a:camera>
            <a:lightRig rig="threePt" dir="t"/>
          </a:scene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N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108395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Thought Bubble: Cloud 50">
            <a:extLst>
              <a:ext uri="{FF2B5EF4-FFF2-40B4-BE49-F238E27FC236}">
                <a16:creationId xmlns:a16="http://schemas.microsoft.com/office/drawing/2014/main" id="{6CA6EBC0-A6AC-4FF5-B954-0C57A3C54950}"/>
              </a:ext>
            </a:extLst>
          </p:cNvPr>
          <p:cNvSpPr/>
          <p:nvPr/>
        </p:nvSpPr>
        <p:spPr bwMode="auto">
          <a:xfrm>
            <a:off x="5632690" y="3124200"/>
            <a:ext cx="3352800" cy="1288196"/>
          </a:xfrm>
          <a:prstGeom prst="cloudCallout">
            <a:avLst/>
          </a:prstGeom>
          <a:blipFill>
            <a:blip r:embed="rId4"/>
            <a:tile tx="0" ty="0" sx="100000" sy="100000" flip="none" algn="tl"/>
          </a:blipFill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N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" name="Thought Bubble: Cloud 9">
            <a:extLst>
              <a:ext uri="{FF2B5EF4-FFF2-40B4-BE49-F238E27FC236}">
                <a16:creationId xmlns:a16="http://schemas.microsoft.com/office/drawing/2014/main" id="{10F83B61-A536-4E80-8493-5EAA19486FF7}"/>
              </a:ext>
            </a:extLst>
          </p:cNvPr>
          <p:cNvSpPr/>
          <p:nvPr/>
        </p:nvSpPr>
        <p:spPr bwMode="auto">
          <a:xfrm>
            <a:off x="1487751" y="1524000"/>
            <a:ext cx="2513366" cy="1066800"/>
          </a:xfrm>
          <a:prstGeom prst="cloudCallout">
            <a:avLst/>
          </a:prstGeom>
          <a:noFill/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  <a:scene3d>
            <a:camera prst="orthographicFront">
              <a:rot lat="0" lon="10800000" rev="0"/>
            </a:camera>
            <a:lightRig rig="threePt" dir="t"/>
          </a:scene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N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7653" y="152400"/>
            <a:ext cx="1085347" cy="1093347"/>
          </a:xfrm>
          <a:prstGeom prst="rect">
            <a:avLst/>
          </a:prstGeom>
          <a:blipFill dpi="0" rotWithShape="1">
            <a:blip r:embed="rId6"/>
            <a:srcRect/>
            <a:stretch>
              <a:fillRect/>
            </a:stretch>
          </a:blipFill>
        </p:spPr>
      </p:pic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1356246" y="463109"/>
            <a:ext cx="6111354" cy="782638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 algn="l"/>
            <a:r>
              <a:rPr lang="en-US" altLang="en-US" kern="0" dirty="0">
                <a:solidFill>
                  <a:schemeClr val="tx1"/>
                </a:solidFill>
              </a:rPr>
              <a:t>Emerging Trends</a:t>
            </a:r>
          </a:p>
        </p:txBody>
      </p:sp>
      <p:sp>
        <p:nvSpPr>
          <p:cNvPr id="5" name="Footer Placeholder 4"/>
          <p:cNvSpPr txBox="1">
            <a:spLocks/>
          </p:cNvSpPr>
          <p:nvPr/>
        </p:nvSpPr>
        <p:spPr>
          <a:xfrm>
            <a:off x="6743700" y="6500836"/>
            <a:ext cx="2895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www.actuariesindia.org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C6940A4-08D0-403C-81EC-6E322772B6F6}"/>
              </a:ext>
            </a:extLst>
          </p:cNvPr>
          <p:cNvSpPr/>
          <p:nvPr/>
        </p:nvSpPr>
        <p:spPr>
          <a:xfrm>
            <a:off x="1600200" y="1752600"/>
            <a:ext cx="229421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400" kern="0" dirty="0"/>
              <a:t>Covid19 Impacts</a:t>
            </a:r>
            <a:endParaRPr lang="en-IN" sz="24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4356F04-5546-4838-A208-5EDDDD8D7894}"/>
              </a:ext>
            </a:extLst>
          </p:cNvPr>
          <p:cNvSpPr/>
          <p:nvPr/>
        </p:nvSpPr>
        <p:spPr>
          <a:xfrm>
            <a:off x="1912677" y="3424284"/>
            <a:ext cx="326892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2400" kern="0" dirty="0"/>
              <a:t>Savvy customers buying higher IRR Non-Par Savings products</a:t>
            </a:r>
            <a:endParaRPr lang="en-IN" sz="240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BFF9D42-A2A1-4C41-9C50-474C4956A020}"/>
              </a:ext>
            </a:extLst>
          </p:cNvPr>
          <p:cNvSpPr/>
          <p:nvPr/>
        </p:nvSpPr>
        <p:spPr>
          <a:xfrm>
            <a:off x="5195386" y="1676400"/>
            <a:ext cx="28956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2400" dirty="0"/>
              <a:t>Increase in Protection premium rates</a:t>
            </a:r>
          </a:p>
        </p:txBody>
      </p:sp>
      <p:sp>
        <p:nvSpPr>
          <p:cNvPr id="46" name="Thought Bubble: Cloud 45">
            <a:extLst>
              <a:ext uri="{FF2B5EF4-FFF2-40B4-BE49-F238E27FC236}">
                <a16:creationId xmlns:a16="http://schemas.microsoft.com/office/drawing/2014/main" id="{C15FC298-5785-4B6E-93B5-F0870C4B5314}"/>
              </a:ext>
            </a:extLst>
          </p:cNvPr>
          <p:cNvSpPr/>
          <p:nvPr/>
        </p:nvSpPr>
        <p:spPr bwMode="auto">
          <a:xfrm>
            <a:off x="1461587" y="3124200"/>
            <a:ext cx="3796213" cy="1828800"/>
          </a:xfrm>
          <a:prstGeom prst="cloudCallout">
            <a:avLst/>
          </a:prstGeom>
          <a:noFill/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N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7" name="Thought Bubble: Cloud 46">
            <a:extLst>
              <a:ext uri="{FF2B5EF4-FFF2-40B4-BE49-F238E27FC236}">
                <a16:creationId xmlns:a16="http://schemas.microsoft.com/office/drawing/2014/main" id="{E1FEA536-09B0-4DB2-A966-C49C01336EBB}"/>
              </a:ext>
            </a:extLst>
          </p:cNvPr>
          <p:cNvSpPr/>
          <p:nvPr/>
        </p:nvSpPr>
        <p:spPr bwMode="auto">
          <a:xfrm>
            <a:off x="4585787" y="1447800"/>
            <a:ext cx="3796213" cy="1288196"/>
          </a:xfrm>
          <a:prstGeom prst="cloudCallout">
            <a:avLst/>
          </a:prstGeom>
          <a:noFill/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  <a:scene3d>
            <a:camera prst="orthographicFront">
              <a:rot lat="0" lon="10800000" rev="0"/>
            </a:camera>
            <a:lightRig rig="threePt" dir="t"/>
          </a:scene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N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4A08AD73-AC40-4609-BA6F-0AC089F984CF}"/>
              </a:ext>
            </a:extLst>
          </p:cNvPr>
          <p:cNvSpPr/>
          <p:nvPr/>
        </p:nvSpPr>
        <p:spPr>
          <a:xfrm>
            <a:off x="6013689" y="3352800"/>
            <a:ext cx="28956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2400" dirty="0">
                <a:solidFill>
                  <a:schemeClr val="bg1"/>
                </a:solidFill>
              </a:rPr>
              <a:t>More flexibility for ULIPs</a:t>
            </a:r>
          </a:p>
        </p:txBody>
      </p:sp>
    </p:spTree>
    <p:extLst>
      <p:ext uri="{BB962C8B-B14F-4D97-AF65-F5344CB8AC3E}">
        <p14:creationId xmlns:p14="http://schemas.microsoft.com/office/powerpoint/2010/main" val="284714530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hought Bubble: Cloud 47">
            <a:extLst>
              <a:ext uri="{FF2B5EF4-FFF2-40B4-BE49-F238E27FC236}">
                <a16:creationId xmlns:a16="http://schemas.microsoft.com/office/drawing/2014/main" id="{3477241F-E9FD-491D-BA79-81292405E3BA}"/>
              </a:ext>
            </a:extLst>
          </p:cNvPr>
          <p:cNvSpPr/>
          <p:nvPr/>
        </p:nvSpPr>
        <p:spPr bwMode="auto">
          <a:xfrm>
            <a:off x="5867399" y="5029200"/>
            <a:ext cx="3041889" cy="990600"/>
          </a:xfrm>
          <a:prstGeom prst="cloudCallout">
            <a:avLst/>
          </a:prstGeom>
          <a:blipFill>
            <a:blip r:embed="rId4"/>
            <a:tile tx="0" ty="0" sx="100000" sy="100000" flip="none" algn="tl"/>
          </a:blipFill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  <a:scene3d>
            <a:camera prst="orthographicFront">
              <a:rot lat="0" lon="10800000" rev="0"/>
            </a:camera>
            <a:lightRig rig="threePt" dir="t"/>
          </a:scene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N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" name="Thought Bubble: Cloud 9">
            <a:extLst>
              <a:ext uri="{FF2B5EF4-FFF2-40B4-BE49-F238E27FC236}">
                <a16:creationId xmlns:a16="http://schemas.microsoft.com/office/drawing/2014/main" id="{10F83B61-A536-4E80-8493-5EAA19486FF7}"/>
              </a:ext>
            </a:extLst>
          </p:cNvPr>
          <p:cNvSpPr/>
          <p:nvPr/>
        </p:nvSpPr>
        <p:spPr bwMode="auto">
          <a:xfrm>
            <a:off x="1487751" y="1524000"/>
            <a:ext cx="2513366" cy="1066800"/>
          </a:xfrm>
          <a:prstGeom prst="cloudCallout">
            <a:avLst/>
          </a:prstGeom>
          <a:noFill/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  <a:scene3d>
            <a:camera prst="orthographicFront">
              <a:rot lat="0" lon="10800000" rev="0"/>
            </a:camera>
            <a:lightRig rig="threePt" dir="t"/>
          </a:scene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N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7653" y="152400"/>
            <a:ext cx="1085347" cy="1093347"/>
          </a:xfrm>
          <a:prstGeom prst="rect">
            <a:avLst/>
          </a:prstGeom>
          <a:blipFill dpi="0" rotWithShape="1">
            <a:blip r:embed="rId6"/>
            <a:srcRect/>
            <a:stretch>
              <a:fillRect/>
            </a:stretch>
          </a:blipFill>
        </p:spPr>
      </p:pic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1356246" y="463109"/>
            <a:ext cx="6111354" cy="782638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 algn="l"/>
            <a:r>
              <a:rPr lang="en-US" altLang="en-US" kern="0" dirty="0">
                <a:solidFill>
                  <a:schemeClr val="tx1"/>
                </a:solidFill>
              </a:rPr>
              <a:t>Emerging Trends</a:t>
            </a:r>
          </a:p>
        </p:txBody>
      </p:sp>
      <p:sp>
        <p:nvSpPr>
          <p:cNvPr id="5" name="Footer Placeholder 4"/>
          <p:cNvSpPr txBox="1">
            <a:spLocks/>
          </p:cNvSpPr>
          <p:nvPr/>
        </p:nvSpPr>
        <p:spPr>
          <a:xfrm>
            <a:off x="6743700" y="6500836"/>
            <a:ext cx="2895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www.actuariesindia.org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C6940A4-08D0-403C-81EC-6E322772B6F6}"/>
              </a:ext>
            </a:extLst>
          </p:cNvPr>
          <p:cNvSpPr/>
          <p:nvPr/>
        </p:nvSpPr>
        <p:spPr>
          <a:xfrm>
            <a:off x="1600200" y="1752600"/>
            <a:ext cx="229421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400" kern="0" dirty="0"/>
              <a:t>Covid19 Impacts</a:t>
            </a:r>
            <a:endParaRPr lang="en-IN" sz="24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4356F04-5546-4838-A208-5EDDDD8D7894}"/>
              </a:ext>
            </a:extLst>
          </p:cNvPr>
          <p:cNvSpPr/>
          <p:nvPr/>
        </p:nvSpPr>
        <p:spPr>
          <a:xfrm>
            <a:off x="1912677" y="3424284"/>
            <a:ext cx="326892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2400" kern="0" dirty="0"/>
              <a:t>Savvy customers buying higher IRR Non-Par Savings products</a:t>
            </a:r>
            <a:endParaRPr lang="en-IN" sz="240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BFF9D42-A2A1-4C41-9C50-474C4956A020}"/>
              </a:ext>
            </a:extLst>
          </p:cNvPr>
          <p:cNvSpPr/>
          <p:nvPr/>
        </p:nvSpPr>
        <p:spPr>
          <a:xfrm>
            <a:off x="5195386" y="1676400"/>
            <a:ext cx="28956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2400" dirty="0"/>
              <a:t>Increase in Protection premium rates</a:t>
            </a:r>
          </a:p>
        </p:txBody>
      </p:sp>
      <p:sp>
        <p:nvSpPr>
          <p:cNvPr id="46" name="Thought Bubble: Cloud 45">
            <a:extLst>
              <a:ext uri="{FF2B5EF4-FFF2-40B4-BE49-F238E27FC236}">
                <a16:creationId xmlns:a16="http://schemas.microsoft.com/office/drawing/2014/main" id="{C15FC298-5785-4B6E-93B5-F0870C4B5314}"/>
              </a:ext>
            </a:extLst>
          </p:cNvPr>
          <p:cNvSpPr/>
          <p:nvPr/>
        </p:nvSpPr>
        <p:spPr bwMode="auto">
          <a:xfrm>
            <a:off x="1461587" y="3124200"/>
            <a:ext cx="3796213" cy="1828800"/>
          </a:xfrm>
          <a:prstGeom prst="cloudCallout">
            <a:avLst/>
          </a:prstGeom>
          <a:noFill/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N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7" name="Thought Bubble: Cloud 46">
            <a:extLst>
              <a:ext uri="{FF2B5EF4-FFF2-40B4-BE49-F238E27FC236}">
                <a16:creationId xmlns:a16="http://schemas.microsoft.com/office/drawing/2014/main" id="{E1FEA536-09B0-4DB2-A966-C49C01336EBB}"/>
              </a:ext>
            </a:extLst>
          </p:cNvPr>
          <p:cNvSpPr/>
          <p:nvPr/>
        </p:nvSpPr>
        <p:spPr bwMode="auto">
          <a:xfrm>
            <a:off x="4585787" y="1447800"/>
            <a:ext cx="3796213" cy="1288196"/>
          </a:xfrm>
          <a:prstGeom prst="cloudCallout">
            <a:avLst/>
          </a:prstGeom>
          <a:noFill/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  <a:scene3d>
            <a:camera prst="orthographicFront">
              <a:rot lat="0" lon="10800000" rev="0"/>
            </a:camera>
            <a:lightRig rig="threePt" dir="t"/>
          </a:scene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N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E8799E1A-B318-4B81-991C-09D9E8CEF899}"/>
              </a:ext>
            </a:extLst>
          </p:cNvPr>
          <p:cNvSpPr/>
          <p:nvPr/>
        </p:nvSpPr>
        <p:spPr>
          <a:xfrm>
            <a:off x="6101853" y="5181600"/>
            <a:ext cx="266680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2400" kern="0" dirty="0">
                <a:solidFill>
                  <a:schemeClr val="bg1"/>
                </a:solidFill>
              </a:rPr>
              <a:t>Guarantees on DPF</a:t>
            </a:r>
            <a:endParaRPr lang="en-IN" sz="2400" dirty="0">
              <a:solidFill>
                <a:schemeClr val="bg1"/>
              </a:solidFill>
            </a:endParaRP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4A08AD73-AC40-4609-BA6F-0AC089F984CF}"/>
              </a:ext>
            </a:extLst>
          </p:cNvPr>
          <p:cNvSpPr/>
          <p:nvPr/>
        </p:nvSpPr>
        <p:spPr>
          <a:xfrm>
            <a:off x="6013689" y="3352800"/>
            <a:ext cx="28956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2400" dirty="0"/>
              <a:t>More flexibility for ULIPs</a:t>
            </a:r>
          </a:p>
        </p:txBody>
      </p:sp>
      <p:sp>
        <p:nvSpPr>
          <p:cNvPr id="51" name="Thought Bubble: Cloud 50">
            <a:extLst>
              <a:ext uri="{FF2B5EF4-FFF2-40B4-BE49-F238E27FC236}">
                <a16:creationId xmlns:a16="http://schemas.microsoft.com/office/drawing/2014/main" id="{6CA6EBC0-A6AC-4FF5-B954-0C57A3C54950}"/>
              </a:ext>
            </a:extLst>
          </p:cNvPr>
          <p:cNvSpPr/>
          <p:nvPr/>
        </p:nvSpPr>
        <p:spPr bwMode="auto">
          <a:xfrm>
            <a:off x="5632690" y="3124200"/>
            <a:ext cx="3352800" cy="1288196"/>
          </a:xfrm>
          <a:prstGeom prst="cloudCallout">
            <a:avLst/>
          </a:prstGeom>
          <a:noFill/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N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01020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7653" y="152400"/>
            <a:ext cx="1085347" cy="1093347"/>
          </a:xfrm>
          <a:prstGeom prst="rect">
            <a:avLst/>
          </a:prstGeom>
          <a:blipFill dpi="0" rotWithShape="1">
            <a:blip r:embed="rId5"/>
            <a:srcRect/>
            <a:stretch>
              <a:fillRect/>
            </a:stretch>
          </a:blipFill>
        </p:spPr>
      </p:pic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1356246" y="463109"/>
            <a:ext cx="6111354" cy="782638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How did we get here?</a:t>
            </a:r>
            <a:endParaRPr kumimoji="0" lang="en-US" altLang="en-US" sz="4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  <p:sp>
        <p:nvSpPr>
          <p:cNvPr id="5" name="Footer Placeholder 4"/>
          <p:cNvSpPr txBox="1">
            <a:spLocks/>
          </p:cNvSpPr>
          <p:nvPr/>
        </p:nvSpPr>
        <p:spPr>
          <a:xfrm>
            <a:off x="6743700" y="6500836"/>
            <a:ext cx="2895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www.actuariesindia.org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graphicFrame>
        <p:nvGraphicFramePr>
          <p:cNvPr id="6" name="Diagram 5"/>
          <p:cNvGraphicFramePr/>
          <p:nvPr>
            <p:extLst/>
          </p:nvPr>
        </p:nvGraphicFramePr>
        <p:xfrm>
          <a:off x="1356246" y="463109"/>
          <a:ext cx="7787754" cy="69282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  <p:extLst>
      <p:ext uri="{BB962C8B-B14F-4D97-AF65-F5344CB8AC3E}">
        <p14:creationId xmlns:p14="http://schemas.microsoft.com/office/powerpoint/2010/main" val="99431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7653" y="152400"/>
            <a:ext cx="1085347" cy="1093347"/>
          </a:xfrm>
          <a:prstGeom prst="rect">
            <a:avLst/>
          </a:prstGeom>
          <a:blipFill dpi="0" rotWithShape="1">
            <a:blip r:embed="rId5"/>
            <a:srcRect/>
            <a:stretch>
              <a:fillRect/>
            </a:stretch>
          </a:blipFill>
        </p:spPr>
      </p:pic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1333500" y="2650675"/>
            <a:ext cx="6477000" cy="782638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r>
              <a:rPr lang="en-US" altLang="en-US" sz="6000" kern="0" dirty="0">
                <a:solidFill>
                  <a:schemeClr val="tx1"/>
                </a:solidFill>
              </a:rPr>
              <a:t>Credit Risk</a:t>
            </a:r>
          </a:p>
        </p:txBody>
      </p:sp>
      <p:sp>
        <p:nvSpPr>
          <p:cNvPr id="5" name="Footer Placeholder 4"/>
          <p:cNvSpPr txBox="1">
            <a:spLocks/>
          </p:cNvSpPr>
          <p:nvPr/>
        </p:nvSpPr>
        <p:spPr>
          <a:xfrm>
            <a:off x="6743700" y="6500836"/>
            <a:ext cx="2895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www.actuariesindia.org</a:t>
            </a:r>
          </a:p>
        </p:txBody>
      </p:sp>
    </p:spTree>
    <p:extLst>
      <p:ext uri="{BB962C8B-B14F-4D97-AF65-F5344CB8AC3E}">
        <p14:creationId xmlns:p14="http://schemas.microsoft.com/office/powerpoint/2010/main" val="312868829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7653" y="152400"/>
            <a:ext cx="1085347" cy="1093347"/>
          </a:xfrm>
          <a:prstGeom prst="rect">
            <a:avLst/>
          </a:prstGeom>
          <a:blipFill dpi="0" rotWithShape="1">
            <a:blip r:embed="rId5"/>
            <a:srcRect/>
            <a:stretch>
              <a:fillRect/>
            </a:stretch>
          </a:blipFill>
        </p:spPr>
      </p:pic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1356246" y="463109"/>
            <a:ext cx="6111354" cy="782638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 algn="l"/>
            <a:r>
              <a:rPr lang="en-US" altLang="en-US" kern="0" dirty="0">
                <a:solidFill>
                  <a:schemeClr val="tx1"/>
                </a:solidFill>
              </a:rPr>
              <a:t>Current Exposure</a:t>
            </a:r>
          </a:p>
        </p:txBody>
      </p:sp>
      <p:sp>
        <p:nvSpPr>
          <p:cNvPr id="5" name="Footer Placeholder 4"/>
          <p:cNvSpPr txBox="1">
            <a:spLocks/>
          </p:cNvSpPr>
          <p:nvPr/>
        </p:nvSpPr>
        <p:spPr>
          <a:xfrm>
            <a:off x="6743700" y="6500836"/>
            <a:ext cx="2895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www.actuariesindia.org</a:t>
            </a: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14BFE584-BE62-4C44-9D9A-3F12E92151DF}"/>
              </a:ext>
            </a:extLst>
          </p:cNvPr>
          <p:cNvGrpSpPr/>
          <p:nvPr/>
        </p:nvGrpSpPr>
        <p:grpSpPr>
          <a:xfrm>
            <a:off x="1524000" y="1219200"/>
            <a:ext cx="7391381" cy="3417332"/>
            <a:chOff x="1524000" y="1219200"/>
            <a:chExt cx="7391381" cy="3417332"/>
          </a:xfrm>
        </p:grpSpPr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CC95089C-D19D-4158-9A17-F41C261FB5E0}"/>
                </a:ext>
              </a:extLst>
            </p:cNvPr>
            <p:cNvGrpSpPr/>
            <p:nvPr/>
          </p:nvGrpSpPr>
          <p:grpSpPr>
            <a:xfrm>
              <a:off x="1524000" y="1219200"/>
              <a:ext cx="7391381" cy="3192612"/>
              <a:chOff x="1524000" y="1303188"/>
              <a:chExt cx="7391381" cy="3192612"/>
            </a:xfrm>
          </p:grpSpPr>
          <p:grpSp>
            <p:nvGrpSpPr>
              <p:cNvPr id="14" name="Group 13">
                <a:extLst>
                  <a:ext uri="{FF2B5EF4-FFF2-40B4-BE49-F238E27FC236}">
                    <a16:creationId xmlns:a16="http://schemas.microsoft.com/office/drawing/2014/main" id="{51885249-235E-4CE5-AB50-A752AFA3D7EA}"/>
                  </a:ext>
                </a:extLst>
              </p:cNvPr>
              <p:cNvGrpSpPr/>
              <p:nvPr/>
            </p:nvGrpSpPr>
            <p:grpSpPr>
              <a:xfrm>
                <a:off x="1524000" y="1752600"/>
                <a:ext cx="7391381" cy="2743200"/>
                <a:chOff x="1678016" y="1600200"/>
                <a:chExt cx="5734816" cy="2743200"/>
              </a:xfrm>
            </p:grpSpPr>
            <p:graphicFrame>
              <p:nvGraphicFramePr>
                <p:cNvPr id="15" name="Chart 14">
                  <a:extLst>
                    <a:ext uri="{FF2B5EF4-FFF2-40B4-BE49-F238E27FC236}">
                      <a16:creationId xmlns:a16="http://schemas.microsoft.com/office/drawing/2014/main" id="{07F83AE4-C0DD-4E70-ACB7-0EDD6735F197}"/>
                    </a:ext>
                  </a:extLst>
                </p:cNvPr>
                <p:cNvGraphicFramePr>
                  <a:graphicFrameLocks/>
                </p:cNvGraphicFramePr>
                <p:nvPr>
                  <p:extLst>
                    <p:ext uri="{D42A27DB-BD31-4B8C-83A1-F6EECF244321}">
                      <p14:modId xmlns:p14="http://schemas.microsoft.com/office/powerpoint/2010/main" val="437949118"/>
                    </p:ext>
                  </p:extLst>
                </p:nvPr>
              </p:nvGraphicFramePr>
              <p:xfrm>
                <a:off x="1678016" y="1600200"/>
                <a:ext cx="2924176" cy="2743200"/>
              </p:xfrm>
              <a:graphic>
                <a:graphicData uri="http://schemas.openxmlformats.org/drawingml/2006/chart">
                  <c:chart xmlns:c="http://schemas.openxmlformats.org/drawingml/2006/chart" xmlns:r="http://schemas.openxmlformats.org/officeDocument/2006/relationships" r:id="rId6"/>
                </a:graphicData>
              </a:graphic>
            </p:graphicFrame>
            <p:graphicFrame>
              <p:nvGraphicFramePr>
                <p:cNvPr id="16" name="Chart 15">
                  <a:extLst>
                    <a:ext uri="{FF2B5EF4-FFF2-40B4-BE49-F238E27FC236}">
                      <a16:creationId xmlns:a16="http://schemas.microsoft.com/office/drawing/2014/main" id="{256E4843-ECAD-4750-AC2F-16DA819F0558}"/>
                    </a:ext>
                  </a:extLst>
                </p:cNvPr>
                <p:cNvGraphicFramePr>
                  <a:graphicFrameLocks/>
                </p:cNvGraphicFramePr>
                <p:nvPr>
                  <p:extLst>
                    <p:ext uri="{D42A27DB-BD31-4B8C-83A1-F6EECF244321}">
                      <p14:modId xmlns:p14="http://schemas.microsoft.com/office/powerpoint/2010/main" val="2711941822"/>
                    </p:ext>
                  </p:extLst>
                </p:nvPr>
              </p:nvGraphicFramePr>
              <p:xfrm>
                <a:off x="4495800" y="1600200"/>
                <a:ext cx="2917032" cy="2743200"/>
              </p:xfrm>
              <a:graphic>
                <a:graphicData uri="http://schemas.openxmlformats.org/drawingml/2006/chart">
                  <c:chart xmlns:c="http://schemas.openxmlformats.org/drawingml/2006/chart" xmlns:r="http://schemas.openxmlformats.org/officeDocument/2006/relationships" r:id="rId7"/>
                </a:graphicData>
              </a:graphic>
            </p:graphicFrame>
            <p:cxnSp>
              <p:nvCxnSpPr>
                <p:cNvPr id="9" name="Straight Connector 8">
                  <a:extLst>
                    <a:ext uri="{FF2B5EF4-FFF2-40B4-BE49-F238E27FC236}">
                      <a16:creationId xmlns:a16="http://schemas.microsoft.com/office/drawing/2014/main" id="{C71D3C09-2C20-4FDD-9FD7-0DED02AF09A3}"/>
                    </a:ext>
                  </a:extLst>
                </p:cNvPr>
                <p:cNvCxnSpPr/>
                <p:nvPr/>
              </p:nvCxnSpPr>
              <p:spPr bwMode="auto">
                <a:xfrm>
                  <a:off x="3810000" y="2057400"/>
                  <a:ext cx="1371600" cy="76200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9" name="Straight Connector 18">
                  <a:extLst>
                    <a:ext uri="{FF2B5EF4-FFF2-40B4-BE49-F238E27FC236}">
                      <a16:creationId xmlns:a16="http://schemas.microsoft.com/office/drawing/2014/main" id="{4D99C7EE-CF74-4C90-941C-580BBE6B9DA1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 flipV="1">
                  <a:off x="3810000" y="3810000"/>
                  <a:ext cx="1371600" cy="88453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4F2E423B-21D4-4CA3-8A49-9EAD5511F225}"/>
                  </a:ext>
                </a:extLst>
              </p:cNvPr>
              <p:cNvSpPr txBox="1"/>
              <p:nvPr/>
            </p:nvSpPr>
            <p:spPr>
              <a:xfrm>
                <a:off x="2724874" y="1303188"/>
                <a:ext cx="462617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IN" sz="2400" b="1" dirty="0"/>
                  <a:t>Private Life Insurers – Life Fund</a:t>
                </a:r>
              </a:p>
            </p:txBody>
          </p:sp>
        </p:grp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4A483AE6-EF95-449F-9F0D-62F0242B0617}"/>
                </a:ext>
              </a:extLst>
            </p:cNvPr>
            <p:cNvSpPr txBox="1"/>
            <p:nvPr/>
          </p:nvSpPr>
          <p:spPr>
            <a:xfrm>
              <a:off x="1524000" y="4267200"/>
              <a:ext cx="7391381" cy="369332"/>
            </a:xfrm>
            <a:prstGeom prst="rect">
              <a:avLst/>
            </a:prstGeom>
            <a:solidFill>
              <a:schemeClr val="accent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IN" b="1" dirty="0"/>
                <a:t>LIC has ~ 86% exposure to Sovereign Debt</a:t>
              </a: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55BDD3D8-0AF8-4AA7-989A-E4B71017F9F2}"/>
              </a:ext>
            </a:extLst>
          </p:cNvPr>
          <p:cNvGrpSpPr/>
          <p:nvPr/>
        </p:nvGrpSpPr>
        <p:grpSpPr>
          <a:xfrm>
            <a:off x="1524001" y="4724400"/>
            <a:ext cx="7391380" cy="1679839"/>
            <a:chOff x="1447800" y="4540760"/>
            <a:chExt cx="7391380" cy="1679839"/>
          </a:xfrm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A450A76A-39A0-4968-9F12-B62E3AE6E39B}"/>
                </a:ext>
              </a:extLst>
            </p:cNvPr>
            <p:cNvSpPr txBox="1"/>
            <p:nvPr/>
          </p:nvSpPr>
          <p:spPr>
            <a:xfrm>
              <a:off x="1447800" y="4540760"/>
              <a:ext cx="7391380" cy="461665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400" b="1" dirty="0">
                  <a:solidFill>
                    <a:schemeClr val="bg1"/>
                  </a:solidFill>
                </a:rPr>
                <a:t>Prevailing trends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980FAEF7-5113-425F-95E2-A4BE7CC8B6A1}"/>
                </a:ext>
              </a:extLst>
            </p:cNvPr>
            <p:cNvSpPr txBox="1"/>
            <p:nvPr/>
          </p:nvSpPr>
          <p:spPr>
            <a:xfrm>
              <a:off x="1447800" y="5020270"/>
              <a:ext cx="7391380" cy="120032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285750" indent="-285750">
                <a:buFont typeface="Wingdings" panose="05000000000000000000" pitchFamily="2" charset="2"/>
                <a:buChar char="Ø"/>
              </a:pPr>
              <a:r>
                <a:rPr lang="en-IN" b="1" dirty="0"/>
                <a:t>Increase in Credit and Liquidity Spreads</a:t>
              </a:r>
              <a:endParaRPr lang="en-IN" dirty="0"/>
            </a:p>
            <a:p>
              <a:pPr marL="285750" indent="-285750">
                <a:buFont typeface="Wingdings" panose="05000000000000000000" pitchFamily="2" charset="2"/>
                <a:buChar char="Ø"/>
              </a:pPr>
              <a:r>
                <a:rPr lang="en-IN" b="1" dirty="0"/>
                <a:t>Are moratorium masking defaults?</a:t>
              </a:r>
            </a:p>
            <a:p>
              <a:pPr marL="285750" indent="-285750">
                <a:buFont typeface="Wingdings" panose="05000000000000000000" pitchFamily="2" charset="2"/>
                <a:buChar char="Ø"/>
              </a:pPr>
              <a:r>
                <a:rPr lang="en-IN" b="1" dirty="0"/>
                <a:t>Highly rated corporates failing – IL&amp;FS / Yes Bank</a:t>
              </a:r>
            </a:p>
            <a:p>
              <a:pPr marL="285750" indent="-285750">
                <a:buFont typeface="Wingdings" panose="05000000000000000000" pitchFamily="2" charset="2"/>
                <a:buChar char="Ø"/>
              </a:pPr>
              <a:r>
                <a:rPr lang="en-IN" b="1" dirty="0"/>
                <a:t>Falling government bond yields to push insurers to corporate bonds?</a:t>
              </a:r>
              <a:endParaRPr lang="en-IN" dirty="0"/>
            </a:p>
          </p:txBody>
        </p:sp>
      </p:grpSp>
    </p:spTree>
    <p:extLst>
      <p:ext uri="{BB962C8B-B14F-4D97-AF65-F5344CB8AC3E}">
        <p14:creationId xmlns:p14="http://schemas.microsoft.com/office/powerpoint/2010/main" val="3978537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hought Bubble: Cloud 46">
            <a:extLst>
              <a:ext uri="{FF2B5EF4-FFF2-40B4-BE49-F238E27FC236}">
                <a16:creationId xmlns:a16="http://schemas.microsoft.com/office/drawing/2014/main" id="{E1FEA536-09B0-4DB2-A966-C49C01336EBB}"/>
              </a:ext>
            </a:extLst>
          </p:cNvPr>
          <p:cNvSpPr/>
          <p:nvPr/>
        </p:nvSpPr>
        <p:spPr bwMode="auto">
          <a:xfrm>
            <a:off x="5396414" y="1524000"/>
            <a:ext cx="3185379" cy="1177498"/>
          </a:xfrm>
          <a:prstGeom prst="cloudCallout">
            <a:avLst/>
          </a:prstGeom>
          <a:blipFill>
            <a:blip r:embed="rId4"/>
            <a:tile tx="0" ty="0" sx="100000" sy="100000" flip="none" algn="tl"/>
          </a:blipFill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threePt" dir="t"/>
          </a:scene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N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7653" y="152400"/>
            <a:ext cx="1085347" cy="1093347"/>
          </a:xfrm>
          <a:prstGeom prst="rect">
            <a:avLst/>
          </a:prstGeom>
          <a:blipFill dpi="0" rotWithShape="1">
            <a:blip r:embed="rId6"/>
            <a:srcRect/>
            <a:stretch>
              <a:fillRect/>
            </a:stretch>
          </a:blipFill>
        </p:spPr>
      </p:pic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1356246" y="463109"/>
            <a:ext cx="6111354" cy="782638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 algn="l"/>
            <a:r>
              <a:rPr lang="en-US" altLang="en-US" kern="0" dirty="0">
                <a:solidFill>
                  <a:schemeClr val="tx1"/>
                </a:solidFill>
              </a:rPr>
              <a:t>Emerging Trends</a:t>
            </a:r>
          </a:p>
        </p:txBody>
      </p:sp>
      <p:sp>
        <p:nvSpPr>
          <p:cNvPr id="5" name="Footer Placeholder 4"/>
          <p:cNvSpPr txBox="1">
            <a:spLocks/>
          </p:cNvSpPr>
          <p:nvPr/>
        </p:nvSpPr>
        <p:spPr>
          <a:xfrm>
            <a:off x="6743700" y="6500836"/>
            <a:ext cx="2895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www.actuariesindia.org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BFF9D42-A2A1-4C41-9C50-474C4956A020}"/>
              </a:ext>
            </a:extLst>
          </p:cNvPr>
          <p:cNvSpPr/>
          <p:nvPr/>
        </p:nvSpPr>
        <p:spPr>
          <a:xfrm>
            <a:off x="5541303" y="1697250"/>
            <a:ext cx="28956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2400" dirty="0">
                <a:solidFill>
                  <a:schemeClr val="bg1"/>
                </a:solidFill>
              </a:rPr>
              <a:t>Are AT1 bonds still viable?</a:t>
            </a:r>
          </a:p>
        </p:txBody>
      </p:sp>
    </p:spTree>
    <p:extLst>
      <p:ext uri="{BB962C8B-B14F-4D97-AF65-F5344CB8AC3E}">
        <p14:creationId xmlns:p14="http://schemas.microsoft.com/office/powerpoint/2010/main" val="159166997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Thought Bubble: Cloud 45">
            <a:extLst>
              <a:ext uri="{FF2B5EF4-FFF2-40B4-BE49-F238E27FC236}">
                <a16:creationId xmlns:a16="http://schemas.microsoft.com/office/drawing/2014/main" id="{C15FC298-5785-4B6E-93B5-F0870C4B5314}"/>
              </a:ext>
            </a:extLst>
          </p:cNvPr>
          <p:cNvSpPr/>
          <p:nvPr/>
        </p:nvSpPr>
        <p:spPr bwMode="auto">
          <a:xfrm>
            <a:off x="1487751" y="2819400"/>
            <a:ext cx="4114800" cy="1313423"/>
          </a:xfrm>
          <a:prstGeom prst="cloudCallout">
            <a:avLst/>
          </a:prstGeom>
          <a:blipFill>
            <a:blip r:embed="rId4"/>
            <a:tile tx="0" ty="0" sx="100000" sy="100000" flip="none" algn="tl"/>
          </a:blipFill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threePt" dir="t"/>
          </a:scene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N" sz="2400" b="0" i="0" u="none" strike="noStrike" cap="none" normalizeH="0" baseline="0">
              <a:ln>
                <a:noFill/>
              </a:ln>
              <a:blipFill>
                <a:blip r:embed="rId4"/>
                <a:tile tx="0" ty="0" sx="100000" sy="100000" flip="none" algn="tl"/>
              </a:blipFill>
              <a:effectLst/>
              <a:latin typeface="Arial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7653" y="152400"/>
            <a:ext cx="1085347" cy="1093347"/>
          </a:xfrm>
          <a:prstGeom prst="rect">
            <a:avLst/>
          </a:prstGeom>
          <a:blipFill dpi="0" rotWithShape="1">
            <a:blip r:embed="rId6"/>
            <a:srcRect/>
            <a:stretch>
              <a:fillRect/>
            </a:stretch>
          </a:blipFill>
        </p:spPr>
      </p:pic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1356246" y="463109"/>
            <a:ext cx="6111354" cy="782638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 algn="l"/>
            <a:r>
              <a:rPr lang="en-US" altLang="en-US" kern="0" dirty="0">
                <a:solidFill>
                  <a:schemeClr val="tx1"/>
                </a:solidFill>
              </a:rPr>
              <a:t>Emerging Trends</a:t>
            </a:r>
          </a:p>
        </p:txBody>
      </p:sp>
      <p:sp>
        <p:nvSpPr>
          <p:cNvPr id="5" name="Footer Placeholder 4"/>
          <p:cNvSpPr txBox="1">
            <a:spLocks/>
          </p:cNvSpPr>
          <p:nvPr/>
        </p:nvSpPr>
        <p:spPr>
          <a:xfrm>
            <a:off x="6743700" y="6500836"/>
            <a:ext cx="2895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www.actuariesindia.org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4356F04-5546-4838-A208-5EDDDD8D7894}"/>
              </a:ext>
            </a:extLst>
          </p:cNvPr>
          <p:cNvSpPr/>
          <p:nvPr/>
        </p:nvSpPr>
        <p:spPr>
          <a:xfrm>
            <a:off x="1912677" y="3060614"/>
            <a:ext cx="349752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en-US" sz="2400" kern="0" dirty="0">
                <a:solidFill>
                  <a:schemeClr val="bg1"/>
                </a:solidFill>
              </a:rPr>
              <a:t>Own risk assessment using internal models</a:t>
            </a:r>
            <a:endParaRPr lang="en-IN" sz="2400" dirty="0">
              <a:solidFill>
                <a:schemeClr val="bg1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BFF9D42-A2A1-4C41-9C50-474C4956A020}"/>
              </a:ext>
            </a:extLst>
          </p:cNvPr>
          <p:cNvSpPr/>
          <p:nvPr/>
        </p:nvSpPr>
        <p:spPr>
          <a:xfrm>
            <a:off x="5541303" y="1697250"/>
            <a:ext cx="28956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2400" dirty="0"/>
              <a:t>Are AT1 bonds still viable?</a:t>
            </a:r>
          </a:p>
        </p:txBody>
      </p:sp>
      <p:sp>
        <p:nvSpPr>
          <p:cNvPr id="47" name="Thought Bubble: Cloud 46">
            <a:extLst>
              <a:ext uri="{FF2B5EF4-FFF2-40B4-BE49-F238E27FC236}">
                <a16:creationId xmlns:a16="http://schemas.microsoft.com/office/drawing/2014/main" id="{E1FEA536-09B0-4DB2-A966-C49C01336EBB}"/>
              </a:ext>
            </a:extLst>
          </p:cNvPr>
          <p:cNvSpPr/>
          <p:nvPr/>
        </p:nvSpPr>
        <p:spPr bwMode="auto">
          <a:xfrm>
            <a:off x="5396414" y="1524000"/>
            <a:ext cx="3185379" cy="1177498"/>
          </a:xfrm>
          <a:prstGeom prst="cloudCallout">
            <a:avLst/>
          </a:prstGeom>
          <a:noFill/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threePt" dir="t"/>
          </a:scene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N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932081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7653" y="152400"/>
            <a:ext cx="1085347" cy="1093347"/>
          </a:xfrm>
          <a:prstGeom prst="rect">
            <a:avLst/>
          </a:prstGeom>
          <a:blipFill dpi="0" rotWithShape="1">
            <a:blip r:embed="rId5"/>
            <a:srcRect/>
            <a:stretch>
              <a:fillRect/>
            </a:stretch>
          </a:blipFill>
        </p:spPr>
      </p:pic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1356246" y="463109"/>
            <a:ext cx="6111354" cy="782638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 algn="l"/>
            <a:r>
              <a:rPr lang="en-US" altLang="en-US" kern="0" dirty="0">
                <a:solidFill>
                  <a:schemeClr val="tx1"/>
                </a:solidFill>
              </a:rPr>
              <a:t>Emerging Trends</a:t>
            </a:r>
          </a:p>
        </p:txBody>
      </p:sp>
      <p:sp>
        <p:nvSpPr>
          <p:cNvPr id="5" name="Footer Placeholder 4"/>
          <p:cNvSpPr txBox="1">
            <a:spLocks/>
          </p:cNvSpPr>
          <p:nvPr/>
        </p:nvSpPr>
        <p:spPr>
          <a:xfrm>
            <a:off x="6743700" y="6500836"/>
            <a:ext cx="2895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www.actuariesindia.org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4356F04-5546-4838-A208-5EDDDD8D7894}"/>
              </a:ext>
            </a:extLst>
          </p:cNvPr>
          <p:cNvSpPr/>
          <p:nvPr/>
        </p:nvSpPr>
        <p:spPr>
          <a:xfrm>
            <a:off x="1912677" y="3060614"/>
            <a:ext cx="349752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en-US" sz="2400" kern="0" dirty="0"/>
              <a:t>Own risk assessment using internal models</a:t>
            </a:r>
            <a:endParaRPr lang="en-IN" sz="240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BFF9D42-A2A1-4C41-9C50-474C4956A020}"/>
              </a:ext>
            </a:extLst>
          </p:cNvPr>
          <p:cNvSpPr/>
          <p:nvPr/>
        </p:nvSpPr>
        <p:spPr>
          <a:xfrm>
            <a:off x="5541303" y="1692562"/>
            <a:ext cx="28956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2400" dirty="0"/>
              <a:t>Are AT1 bonds still viable?</a:t>
            </a:r>
          </a:p>
        </p:txBody>
      </p:sp>
      <p:sp>
        <p:nvSpPr>
          <p:cNvPr id="46" name="Thought Bubble: Cloud 45">
            <a:extLst>
              <a:ext uri="{FF2B5EF4-FFF2-40B4-BE49-F238E27FC236}">
                <a16:creationId xmlns:a16="http://schemas.microsoft.com/office/drawing/2014/main" id="{C15FC298-5785-4B6E-93B5-F0870C4B5314}"/>
              </a:ext>
            </a:extLst>
          </p:cNvPr>
          <p:cNvSpPr/>
          <p:nvPr/>
        </p:nvSpPr>
        <p:spPr bwMode="auto">
          <a:xfrm>
            <a:off x="1487751" y="2819400"/>
            <a:ext cx="4114800" cy="1313423"/>
          </a:xfrm>
          <a:prstGeom prst="cloudCallout">
            <a:avLst/>
          </a:prstGeom>
          <a:noFill/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threePt" dir="t"/>
          </a:scene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N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7" name="Thought Bubble: Cloud 46">
            <a:extLst>
              <a:ext uri="{FF2B5EF4-FFF2-40B4-BE49-F238E27FC236}">
                <a16:creationId xmlns:a16="http://schemas.microsoft.com/office/drawing/2014/main" id="{E1FEA536-09B0-4DB2-A966-C49C01336EBB}"/>
              </a:ext>
            </a:extLst>
          </p:cNvPr>
          <p:cNvSpPr/>
          <p:nvPr/>
        </p:nvSpPr>
        <p:spPr bwMode="auto">
          <a:xfrm>
            <a:off x="5396414" y="1524000"/>
            <a:ext cx="3185379" cy="1177498"/>
          </a:xfrm>
          <a:prstGeom prst="cloudCallout">
            <a:avLst/>
          </a:prstGeom>
          <a:noFill/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threePt" dir="t"/>
          </a:scene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N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8" name="Thought Bubble: Cloud 47">
            <a:extLst>
              <a:ext uri="{FF2B5EF4-FFF2-40B4-BE49-F238E27FC236}">
                <a16:creationId xmlns:a16="http://schemas.microsoft.com/office/drawing/2014/main" id="{3477241F-E9FD-491D-BA79-81292405E3BA}"/>
              </a:ext>
            </a:extLst>
          </p:cNvPr>
          <p:cNvSpPr/>
          <p:nvPr/>
        </p:nvSpPr>
        <p:spPr bwMode="auto">
          <a:xfrm>
            <a:off x="5257800" y="3886200"/>
            <a:ext cx="3517658" cy="1422680"/>
          </a:xfrm>
          <a:prstGeom prst="cloudCallout">
            <a:avLst/>
          </a:prstGeom>
          <a:blipFill>
            <a:blip r:embed="rId6"/>
            <a:tile tx="0" ty="0" sx="100000" sy="100000" flip="none" algn="tl"/>
          </a:blipFill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  <a:scene3d>
            <a:camera prst="orthographicFront">
              <a:rot lat="0" lon="10800000" rev="0"/>
            </a:camera>
            <a:lightRig rig="threePt" dir="t"/>
          </a:scene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N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E8799E1A-B318-4B81-991C-09D9E8CEF899}"/>
              </a:ext>
            </a:extLst>
          </p:cNvPr>
          <p:cNvSpPr/>
          <p:nvPr/>
        </p:nvSpPr>
        <p:spPr>
          <a:xfrm>
            <a:off x="5715000" y="4182042"/>
            <a:ext cx="305365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2400" kern="0" dirty="0">
                <a:solidFill>
                  <a:schemeClr val="bg1"/>
                </a:solidFill>
              </a:rPr>
              <a:t>Do actuaries consider credit risk enough?</a:t>
            </a:r>
            <a:endParaRPr lang="en-IN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268683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7653" y="152400"/>
            <a:ext cx="1085347" cy="1093347"/>
          </a:xfrm>
          <a:prstGeom prst="rect">
            <a:avLst/>
          </a:prstGeom>
          <a:blipFill dpi="0" rotWithShape="1">
            <a:blip r:embed="rId5"/>
            <a:srcRect/>
            <a:stretch>
              <a:fillRect/>
            </a:stretch>
          </a:blipFill>
        </p:spPr>
      </p:pic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1333500" y="2650675"/>
            <a:ext cx="6477000" cy="782638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r>
              <a:rPr lang="en-US" altLang="en-US" sz="6000" kern="0" dirty="0">
                <a:solidFill>
                  <a:schemeClr val="tx1"/>
                </a:solidFill>
              </a:rPr>
              <a:t>Digital</a:t>
            </a:r>
          </a:p>
        </p:txBody>
      </p:sp>
      <p:sp>
        <p:nvSpPr>
          <p:cNvPr id="5" name="Footer Placeholder 4"/>
          <p:cNvSpPr txBox="1">
            <a:spLocks/>
          </p:cNvSpPr>
          <p:nvPr/>
        </p:nvSpPr>
        <p:spPr>
          <a:xfrm>
            <a:off x="6743700" y="6500836"/>
            <a:ext cx="2895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www.actuariesindia.org</a:t>
            </a:r>
          </a:p>
        </p:txBody>
      </p:sp>
    </p:spTree>
    <p:extLst>
      <p:ext uri="{BB962C8B-B14F-4D97-AF65-F5344CB8AC3E}">
        <p14:creationId xmlns:p14="http://schemas.microsoft.com/office/powerpoint/2010/main" val="131868231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hought Bubble: Cloud 9">
            <a:extLst>
              <a:ext uri="{FF2B5EF4-FFF2-40B4-BE49-F238E27FC236}">
                <a16:creationId xmlns:a16="http://schemas.microsoft.com/office/drawing/2014/main" id="{10F83B61-A536-4E80-8493-5EAA19486FF7}"/>
              </a:ext>
            </a:extLst>
          </p:cNvPr>
          <p:cNvSpPr/>
          <p:nvPr/>
        </p:nvSpPr>
        <p:spPr bwMode="auto">
          <a:xfrm>
            <a:off x="1356246" y="1585790"/>
            <a:ext cx="3749154" cy="1843210"/>
          </a:xfrm>
          <a:prstGeom prst="cloudCallout">
            <a:avLst/>
          </a:prstGeom>
          <a:blipFill>
            <a:blip r:embed="rId4"/>
            <a:tile tx="0" ty="0" sx="100000" sy="100000" flip="none" algn="tl"/>
          </a:blipFill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threePt" dir="t"/>
          </a:scene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N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7653" y="152400"/>
            <a:ext cx="1085347" cy="1093347"/>
          </a:xfrm>
          <a:prstGeom prst="rect">
            <a:avLst/>
          </a:prstGeom>
          <a:blipFill dpi="0" rotWithShape="1">
            <a:blip r:embed="rId6"/>
            <a:srcRect/>
            <a:stretch>
              <a:fillRect/>
            </a:stretch>
          </a:blipFill>
        </p:spPr>
      </p:pic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1356246" y="463109"/>
            <a:ext cx="6111354" cy="782638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 algn="l"/>
            <a:r>
              <a:rPr lang="en-US" altLang="en-US" kern="0" dirty="0">
                <a:solidFill>
                  <a:schemeClr val="tx1"/>
                </a:solidFill>
              </a:rPr>
              <a:t>Emerging Trends</a:t>
            </a:r>
          </a:p>
        </p:txBody>
      </p:sp>
      <p:sp>
        <p:nvSpPr>
          <p:cNvPr id="5" name="Footer Placeholder 4"/>
          <p:cNvSpPr txBox="1">
            <a:spLocks/>
          </p:cNvSpPr>
          <p:nvPr/>
        </p:nvSpPr>
        <p:spPr>
          <a:xfrm>
            <a:off x="6743700" y="6500836"/>
            <a:ext cx="2895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www.actuariesindia.org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C6940A4-08D0-403C-81EC-6E322772B6F6}"/>
              </a:ext>
            </a:extLst>
          </p:cNvPr>
          <p:cNvSpPr/>
          <p:nvPr/>
        </p:nvSpPr>
        <p:spPr>
          <a:xfrm>
            <a:off x="1718236" y="1883181"/>
            <a:ext cx="342899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2400" kern="0" dirty="0">
                <a:solidFill>
                  <a:schemeClr val="bg1"/>
                </a:solidFill>
              </a:rPr>
              <a:t>Is online currently used for lead generation rather than sales medium?</a:t>
            </a:r>
            <a:endParaRPr lang="en-IN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446878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hought Bubble: Cloud 46">
            <a:extLst>
              <a:ext uri="{FF2B5EF4-FFF2-40B4-BE49-F238E27FC236}">
                <a16:creationId xmlns:a16="http://schemas.microsoft.com/office/drawing/2014/main" id="{E1FEA536-09B0-4DB2-A966-C49C01336EBB}"/>
              </a:ext>
            </a:extLst>
          </p:cNvPr>
          <p:cNvSpPr/>
          <p:nvPr/>
        </p:nvSpPr>
        <p:spPr bwMode="auto">
          <a:xfrm>
            <a:off x="5181600" y="1447800"/>
            <a:ext cx="3657600" cy="1288196"/>
          </a:xfrm>
          <a:prstGeom prst="cloudCallout">
            <a:avLst/>
          </a:prstGeom>
          <a:blipFill>
            <a:blip r:embed="rId4"/>
            <a:tile tx="0" ty="0" sx="100000" sy="100000" flip="none" algn="tl"/>
          </a:blipFill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  <a:scene3d>
            <a:camera prst="orthographicFront">
              <a:rot lat="0" lon="10800000" rev="0"/>
            </a:camera>
            <a:lightRig rig="threePt" dir="t"/>
          </a:scene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N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" name="Thought Bubble: Cloud 9">
            <a:extLst>
              <a:ext uri="{FF2B5EF4-FFF2-40B4-BE49-F238E27FC236}">
                <a16:creationId xmlns:a16="http://schemas.microsoft.com/office/drawing/2014/main" id="{10F83B61-A536-4E80-8493-5EAA19486FF7}"/>
              </a:ext>
            </a:extLst>
          </p:cNvPr>
          <p:cNvSpPr/>
          <p:nvPr/>
        </p:nvSpPr>
        <p:spPr bwMode="auto">
          <a:xfrm>
            <a:off x="1356246" y="1585790"/>
            <a:ext cx="3749154" cy="1843210"/>
          </a:xfrm>
          <a:prstGeom prst="cloudCallout">
            <a:avLst/>
          </a:prstGeom>
          <a:noFill/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threePt" dir="t"/>
          </a:scene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N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7653" y="152400"/>
            <a:ext cx="1085347" cy="1093347"/>
          </a:xfrm>
          <a:prstGeom prst="rect">
            <a:avLst/>
          </a:prstGeom>
          <a:blipFill dpi="0" rotWithShape="1">
            <a:blip r:embed="rId6"/>
            <a:srcRect/>
            <a:stretch>
              <a:fillRect/>
            </a:stretch>
          </a:blipFill>
        </p:spPr>
      </p:pic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1356246" y="463109"/>
            <a:ext cx="6111354" cy="782638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 algn="l"/>
            <a:r>
              <a:rPr lang="en-US" altLang="en-US" kern="0" dirty="0">
                <a:solidFill>
                  <a:schemeClr val="tx1"/>
                </a:solidFill>
              </a:rPr>
              <a:t>Emerging Trends</a:t>
            </a:r>
          </a:p>
        </p:txBody>
      </p:sp>
      <p:sp>
        <p:nvSpPr>
          <p:cNvPr id="5" name="Footer Placeholder 4"/>
          <p:cNvSpPr txBox="1">
            <a:spLocks/>
          </p:cNvSpPr>
          <p:nvPr/>
        </p:nvSpPr>
        <p:spPr>
          <a:xfrm>
            <a:off x="6743700" y="6500836"/>
            <a:ext cx="2895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www.actuariesindia.org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C6940A4-08D0-403C-81EC-6E322772B6F6}"/>
              </a:ext>
            </a:extLst>
          </p:cNvPr>
          <p:cNvSpPr/>
          <p:nvPr/>
        </p:nvSpPr>
        <p:spPr>
          <a:xfrm>
            <a:off x="1718236" y="1883181"/>
            <a:ext cx="342899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2400" kern="0" dirty="0"/>
              <a:t>Is online currently used for lead generation rather than sales medium?</a:t>
            </a:r>
            <a:endParaRPr lang="en-IN" sz="240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BFF9D42-A2A1-4C41-9C50-474C4956A020}"/>
              </a:ext>
            </a:extLst>
          </p:cNvPr>
          <p:cNvSpPr/>
          <p:nvPr/>
        </p:nvSpPr>
        <p:spPr>
          <a:xfrm>
            <a:off x="5638800" y="1676399"/>
            <a:ext cx="28956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2400" dirty="0">
                <a:solidFill>
                  <a:schemeClr val="bg1"/>
                </a:solidFill>
              </a:rPr>
              <a:t>Can we really cut the middle man?</a:t>
            </a:r>
          </a:p>
        </p:txBody>
      </p:sp>
    </p:spTree>
    <p:extLst>
      <p:ext uri="{BB962C8B-B14F-4D97-AF65-F5344CB8AC3E}">
        <p14:creationId xmlns:p14="http://schemas.microsoft.com/office/powerpoint/2010/main" val="368577333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Thought Bubble: Cloud 45">
            <a:extLst>
              <a:ext uri="{FF2B5EF4-FFF2-40B4-BE49-F238E27FC236}">
                <a16:creationId xmlns:a16="http://schemas.microsoft.com/office/drawing/2014/main" id="{C15FC298-5785-4B6E-93B5-F0870C4B5314}"/>
              </a:ext>
            </a:extLst>
          </p:cNvPr>
          <p:cNvSpPr/>
          <p:nvPr/>
        </p:nvSpPr>
        <p:spPr bwMode="auto">
          <a:xfrm>
            <a:off x="1524000" y="3962400"/>
            <a:ext cx="4266727" cy="1371600"/>
          </a:xfrm>
          <a:prstGeom prst="cloudCallout">
            <a:avLst/>
          </a:prstGeom>
          <a:blipFill>
            <a:blip r:embed="rId4"/>
            <a:tile tx="0" ty="0" sx="100000" sy="100000" flip="none" algn="tl"/>
          </a:blipFill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  <a:scene3d>
            <a:camera prst="orthographicFront">
              <a:rot lat="0" lon="10800000" rev="0"/>
            </a:camera>
            <a:lightRig rig="threePt" dir="t"/>
          </a:scene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N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" name="Thought Bubble: Cloud 9">
            <a:extLst>
              <a:ext uri="{FF2B5EF4-FFF2-40B4-BE49-F238E27FC236}">
                <a16:creationId xmlns:a16="http://schemas.microsoft.com/office/drawing/2014/main" id="{10F83B61-A536-4E80-8493-5EAA19486FF7}"/>
              </a:ext>
            </a:extLst>
          </p:cNvPr>
          <p:cNvSpPr/>
          <p:nvPr/>
        </p:nvSpPr>
        <p:spPr bwMode="auto">
          <a:xfrm>
            <a:off x="1356246" y="1585790"/>
            <a:ext cx="3749154" cy="1843210"/>
          </a:xfrm>
          <a:prstGeom prst="cloudCallout">
            <a:avLst/>
          </a:prstGeom>
          <a:noFill/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threePt" dir="t"/>
          </a:scene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N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7653" y="152400"/>
            <a:ext cx="1085347" cy="1093347"/>
          </a:xfrm>
          <a:prstGeom prst="rect">
            <a:avLst/>
          </a:prstGeom>
          <a:blipFill dpi="0" rotWithShape="1">
            <a:blip r:embed="rId6"/>
            <a:srcRect/>
            <a:stretch>
              <a:fillRect/>
            </a:stretch>
          </a:blipFill>
        </p:spPr>
      </p:pic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1356246" y="463109"/>
            <a:ext cx="6111354" cy="782638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 algn="l"/>
            <a:r>
              <a:rPr lang="en-US" altLang="en-US" kern="0" dirty="0">
                <a:solidFill>
                  <a:schemeClr val="tx1"/>
                </a:solidFill>
              </a:rPr>
              <a:t>Emerging Trends</a:t>
            </a:r>
          </a:p>
        </p:txBody>
      </p:sp>
      <p:sp>
        <p:nvSpPr>
          <p:cNvPr id="5" name="Footer Placeholder 4"/>
          <p:cNvSpPr txBox="1">
            <a:spLocks/>
          </p:cNvSpPr>
          <p:nvPr/>
        </p:nvSpPr>
        <p:spPr>
          <a:xfrm>
            <a:off x="6743700" y="6500836"/>
            <a:ext cx="2895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www.actuariesindia.org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C6940A4-08D0-403C-81EC-6E322772B6F6}"/>
              </a:ext>
            </a:extLst>
          </p:cNvPr>
          <p:cNvSpPr/>
          <p:nvPr/>
        </p:nvSpPr>
        <p:spPr>
          <a:xfrm>
            <a:off x="1718236" y="1883181"/>
            <a:ext cx="342899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2400" kern="0" dirty="0"/>
              <a:t>Is online currently used for lead generation rather than sales medium?</a:t>
            </a:r>
            <a:endParaRPr lang="en-IN" sz="24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4356F04-5546-4838-A208-5EDDDD8D7894}"/>
              </a:ext>
            </a:extLst>
          </p:cNvPr>
          <p:cNvSpPr/>
          <p:nvPr/>
        </p:nvSpPr>
        <p:spPr>
          <a:xfrm>
            <a:off x="1930276" y="4078739"/>
            <a:ext cx="363185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2400" kern="0" dirty="0">
                <a:solidFill>
                  <a:schemeClr val="bg1"/>
                </a:solidFill>
              </a:rPr>
              <a:t>Are online products just offline products put online?</a:t>
            </a:r>
            <a:endParaRPr lang="en-IN" sz="2400" dirty="0">
              <a:solidFill>
                <a:schemeClr val="bg1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BFF9D42-A2A1-4C41-9C50-474C4956A020}"/>
              </a:ext>
            </a:extLst>
          </p:cNvPr>
          <p:cNvSpPr/>
          <p:nvPr/>
        </p:nvSpPr>
        <p:spPr>
          <a:xfrm>
            <a:off x="5638800" y="1676399"/>
            <a:ext cx="28956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2400" dirty="0"/>
              <a:t>Can we really cut the middle man?</a:t>
            </a:r>
          </a:p>
        </p:txBody>
      </p:sp>
      <p:sp>
        <p:nvSpPr>
          <p:cNvPr id="47" name="Thought Bubble: Cloud 46">
            <a:extLst>
              <a:ext uri="{FF2B5EF4-FFF2-40B4-BE49-F238E27FC236}">
                <a16:creationId xmlns:a16="http://schemas.microsoft.com/office/drawing/2014/main" id="{E1FEA536-09B0-4DB2-A966-C49C01336EBB}"/>
              </a:ext>
            </a:extLst>
          </p:cNvPr>
          <p:cNvSpPr/>
          <p:nvPr/>
        </p:nvSpPr>
        <p:spPr bwMode="auto">
          <a:xfrm>
            <a:off x="5181600" y="1447800"/>
            <a:ext cx="3657600" cy="1288196"/>
          </a:xfrm>
          <a:prstGeom prst="cloudCallout">
            <a:avLst/>
          </a:prstGeom>
          <a:noFill/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  <a:scene3d>
            <a:camera prst="orthographicFront">
              <a:rot lat="0" lon="10800000" rev="0"/>
            </a:camera>
            <a:lightRig rig="threePt" dir="t"/>
          </a:scene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N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003318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Thought Bubble: Cloud 50">
            <a:extLst>
              <a:ext uri="{FF2B5EF4-FFF2-40B4-BE49-F238E27FC236}">
                <a16:creationId xmlns:a16="http://schemas.microsoft.com/office/drawing/2014/main" id="{6CA6EBC0-A6AC-4FF5-B954-0C57A3C54950}"/>
              </a:ext>
            </a:extLst>
          </p:cNvPr>
          <p:cNvSpPr/>
          <p:nvPr/>
        </p:nvSpPr>
        <p:spPr bwMode="auto">
          <a:xfrm>
            <a:off x="5474439" y="3124200"/>
            <a:ext cx="3212361" cy="1214484"/>
          </a:xfrm>
          <a:prstGeom prst="cloudCallout">
            <a:avLst/>
          </a:prstGeom>
          <a:blipFill>
            <a:blip r:embed="rId4"/>
            <a:tile tx="0" ty="0" sx="100000" sy="100000" flip="none" algn="tl"/>
          </a:blipFill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N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" name="Thought Bubble: Cloud 9">
            <a:extLst>
              <a:ext uri="{FF2B5EF4-FFF2-40B4-BE49-F238E27FC236}">
                <a16:creationId xmlns:a16="http://schemas.microsoft.com/office/drawing/2014/main" id="{10F83B61-A536-4E80-8493-5EAA19486FF7}"/>
              </a:ext>
            </a:extLst>
          </p:cNvPr>
          <p:cNvSpPr/>
          <p:nvPr/>
        </p:nvSpPr>
        <p:spPr bwMode="auto">
          <a:xfrm>
            <a:off x="1356246" y="1585790"/>
            <a:ext cx="3749154" cy="1843210"/>
          </a:xfrm>
          <a:prstGeom prst="cloudCallout">
            <a:avLst/>
          </a:prstGeom>
          <a:noFill/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threePt" dir="t"/>
          </a:scene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N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7653" y="152400"/>
            <a:ext cx="1085347" cy="1093347"/>
          </a:xfrm>
          <a:prstGeom prst="rect">
            <a:avLst/>
          </a:prstGeom>
          <a:blipFill dpi="0" rotWithShape="1">
            <a:blip r:embed="rId6"/>
            <a:srcRect/>
            <a:stretch>
              <a:fillRect/>
            </a:stretch>
          </a:blipFill>
        </p:spPr>
      </p:pic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1356246" y="463109"/>
            <a:ext cx="6111354" cy="782638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 algn="l"/>
            <a:r>
              <a:rPr lang="en-US" altLang="en-US" kern="0" dirty="0">
                <a:solidFill>
                  <a:schemeClr val="tx1"/>
                </a:solidFill>
              </a:rPr>
              <a:t>Emerging Trends</a:t>
            </a:r>
          </a:p>
        </p:txBody>
      </p:sp>
      <p:sp>
        <p:nvSpPr>
          <p:cNvPr id="5" name="Footer Placeholder 4"/>
          <p:cNvSpPr txBox="1">
            <a:spLocks/>
          </p:cNvSpPr>
          <p:nvPr/>
        </p:nvSpPr>
        <p:spPr>
          <a:xfrm>
            <a:off x="6743700" y="6500836"/>
            <a:ext cx="2895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www.actuariesindia.org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C6940A4-08D0-403C-81EC-6E322772B6F6}"/>
              </a:ext>
            </a:extLst>
          </p:cNvPr>
          <p:cNvSpPr/>
          <p:nvPr/>
        </p:nvSpPr>
        <p:spPr>
          <a:xfrm>
            <a:off x="1718236" y="1883181"/>
            <a:ext cx="342899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2400" kern="0" dirty="0"/>
              <a:t>Is online currently used for lead generation rather than sales medium?</a:t>
            </a:r>
            <a:endParaRPr lang="en-IN" sz="24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4356F04-5546-4838-A208-5EDDDD8D7894}"/>
              </a:ext>
            </a:extLst>
          </p:cNvPr>
          <p:cNvSpPr/>
          <p:nvPr/>
        </p:nvSpPr>
        <p:spPr>
          <a:xfrm>
            <a:off x="1930276" y="4078739"/>
            <a:ext cx="363185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2400" kern="0" dirty="0"/>
              <a:t>Are online products just offline products put online?</a:t>
            </a:r>
            <a:endParaRPr lang="en-IN" sz="240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BFF9D42-A2A1-4C41-9C50-474C4956A020}"/>
              </a:ext>
            </a:extLst>
          </p:cNvPr>
          <p:cNvSpPr/>
          <p:nvPr/>
        </p:nvSpPr>
        <p:spPr>
          <a:xfrm>
            <a:off x="5638800" y="1676399"/>
            <a:ext cx="28956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2400" dirty="0"/>
              <a:t>Can we really cut the middle man?</a:t>
            </a:r>
          </a:p>
        </p:txBody>
      </p:sp>
      <p:sp>
        <p:nvSpPr>
          <p:cNvPr id="46" name="Thought Bubble: Cloud 45">
            <a:extLst>
              <a:ext uri="{FF2B5EF4-FFF2-40B4-BE49-F238E27FC236}">
                <a16:creationId xmlns:a16="http://schemas.microsoft.com/office/drawing/2014/main" id="{C15FC298-5785-4B6E-93B5-F0870C4B5314}"/>
              </a:ext>
            </a:extLst>
          </p:cNvPr>
          <p:cNvSpPr/>
          <p:nvPr/>
        </p:nvSpPr>
        <p:spPr bwMode="auto">
          <a:xfrm>
            <a:off x="1524000" y="3962400"/>
            <a:ext cx="4266727" cy="1371600"/>
          </a:xfrm>
          <a:prstGeom prst="cloudCallout">
            <a:avLst/>
          </a:prstGeom>
          <a:noFill/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  <a:scene3d>
            <a:camera prst="orthographicFront">
              <a:rot lat="0" lon="10800000" rev="0"/>
            </a:camera>
            <a:lightRig rig="threePt" dir="t"/>
          </a:scene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N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7" name="Thought Bubble: Cloud 46">
            <a:extLst>
              <a:ext uri="{FF2B5EF4-FFF2-40B4-BE49-F238E27FC236}">
                <a16:creationId xmlns:a16="http://schemas.microsoft.com/office/drawing/2014/main" id="{E1FEA536-09B0-4DB2-A966-C49C01336EBB}"/>
              </a:ext>
            </a:extLst>
          </p:cNvPr>
          <p:cNvSpPr/>
          <p:nvPr/>
        </p:nvSpPr>
        <p:spPr bwMode="auto">
          <a:xfrm>
            <a:off x="5181600" y="1447800"/>
            <a:ext cx="3657600" cy="1288196"/>
          </a:xfrm>
          <a:prstGeom prst="cloudCallout">
            <a:avLst/>
          </a:prstGeom>
          <a:noFill/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  <a:scene3d>
            <a:camera prst="orthographicFront">
              <a:rot lat="0" lon="10800000" rev="0"/>
            </a:camera>
            <a:lightRig rig="threePt" dir="t"/>
          </a:scene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N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4A08AD73-AC40-4609-BA6F-0AC089F984CF}"/>
              </a:ext>
            </a:extLst>
          </p:cNvPr>
          <p:cNvSpPr/>
          <p:nvPr/>
        </p:nvSpPr>
        <p:spPr>
          <a:xfrm>
            <a:off x="5637298" y="3291009"/>
            <a:ext cx="28956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2400" dirty="0">
                <a:solidFill>
                  <a:schemeClr val="bg1"/>
                </a:solidFill>
              </a:rPr>
              <a:t>Online Non-Linked Savings Products</a:t>
            </a:r>
          </a:p>
        </p:txBody>
      </p:sp>
    </p:spTree>
    <p:extLst>
      <p:ext uri="{BB962C8B-B14F-4D97-AF65-F5344CB8AC3E}">
        <p14:creationId xmlns:p14="http://schemas.microsoft.com/office/powerpoint/2010/main" val="17861484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7653" y="152400"/>
            <a:ext cx="1085347" cy="1093347"/>
          </a:xfrm>
          <a:prstGeom prst="rect">
            <a:avLst/>
          </a:prstGeom>
          <a:blipFill dpi="0" rotWithShape="1">
            <a:blip r:embed="rId5"/>
            <a:srcRect/>
            <a:stretch>
              <a:fillRect/>
            </a:stretch>
          </a:blipFill>
        </p:spPr>
      </p:pic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1356246" y="463109"/>
            <a:ext cx="6111354" cy="782638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How are we managing?</a:t>
            </a:r>
            <a:endParaRPr kumimoji="0" lang="en-US" altLang="en-US" sz="4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  <p:sp>
        <p:nvSpPr>
          <p:cNvPr id="5" name="Footer Placeholder 4"/>
          <p:cNvSpPr txBox="1">
            <a:spLocks/>
          </p:cNvSpPr>
          <p:nvPr/>
        </p:nvSpPr>
        <p:spPr>
          <a:xfrm>
            <a:off x="6743700" y="6500836"/>
            <a:ext cx="2895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www.actuariesindia.org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graphicFrame>
        <p:nvGraphicFramePr>
          <p:cNvPr id="6" name="Diagram 5"/>
          <p:cNvGraphicFramePr/>
          <p:nvPr>
            <p:extLst/>
          </p:nvPr>
        </p:nvGraphicFramePr>
        <p:xfrm>
          <a:off x="0" y="1858497"/>
          <a:ext cx="9144000" cy="47709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sp>
        <p:nvSpPr>
          <p:cNvPr id="7" name="Right Arrow 6"/>
          <p:cNvSpPr/>
          <p:nvPr/>
        </p:nvSpPr>
        <p:spPr bwMode="auto">
          <a:xfrm rot="19028519">
            <a:off x="6422708" y="1732860"/>
            <a:ext cx="2089782" cy="1675201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Avoid altogether</a:t>
            </a: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49900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hought Bubble: Cloud 9">
            <a:extLst>
              <a:ext uri="{FF2B5EF4-FFF2-40B4-BE49-F238E27FC236}">
                <a16:creationId xmlns:a16="http://schemas.microsoft.com/office/drawing/2014/main" id="{10F83B61-A536-4E80-8493-5EAA19486FF7}"/>
              </a:ext>
            </a:extLst>
          </p:cNvPr>
          <p:cNvSpPr/>
          <p:nvPr/>
        </p:nvSpPr>
        <p:spPr bwMode="auto">
          <a:xfrm>
            <a:off x="1356246" y="1585790"/>
            <a:ext cx="3749154" cy="1843210"/>
          </a:xfrm>
          <a:prstGeom prst="cloudCallout">
            <a:avLst/>
          </a:prstGeom>
          <a:noFill/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threePt" dir="t"/>
          </a:scene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N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7653" y="152400"/>
            <a:ext cx="1085347" cy="1093347"/>
          </a:xfrm>
          <a:prstGeom prst="rect">
            <a:avLst/>
          </a:prstGeom>
          <a:blipFill dpi="0" rotWithShape="1">
            <a:blip r:embed="rId5"/>
            <a:srcRect/>
            <a:stretch>
              <a:fillRect/>
            </a:stretch>
          </a:blipFill>
        </p:spPr>
      </p:pic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1356246" y="463109"/>
            <a:ext cx="6111354" cy="782638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 algn="l"/>
            <a:r>
              <a:rPr lang="en-US" altLang="en-US" kern="0" dirty="0">
                <a:solidFill>
                  <a:schemeClr val="tx1"/>
                </a:solidFill>
              </a:rPr>
              <a:t>Emerging Trends</a:t>
            </a:r>
          </a:p>
        </p:txBody>
      </p:sp>
      <p:sp>
        <p:nvSpPr>
          <p:cNvPr id="5" name="Footer Placeholder 4"/>
          <p:cNvSpPr txBox="1">
            <a:spLocks/>
          </p:cNvSpPr>
          <p:nvPr/>
        </p:nvSpPr>
        <p:spPr>
          <a:xfrm>
            <a:off x="6743700" y="6500836"/>
            <a:ext cx="2895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www.actuariesindia.org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C6940A4-08D0-403C-81EC-6E322772B6F6}"/>
              </a:ext>
            </a:extLst>
          </p:cNvPr>
          <p:cNvSpPr/>
          <p:nvPr/>
        </p:nvSpPr>
        <p:spPr>
          <a:xfrm>
            <a:off x="1718236" y="1883181"/>
            <a:ext cx="342899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2400" kern="0" dirty="0"/>
              <a:t>Is online currently used for lead generation rather than sales medium?</a:t>
            </a:r>
            <a:endParaRPr lang="en-IN" sz="24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4356F04-5546-4838-A208-5EDDDD8D7894}"/>
              </a:ext>
            </a:extLst>
          </p:cNvPr>
          <p:cNvSpPr/>
          <p:nvPr/>
        </p:nvSpPr>
        <p:spPr>
          <a:xfrm>
            <a:off x="1930276" y="4078739"/>
            <a:ext cx="363185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2400" kern="0" dirty="0"/>
              <a:t>Are online products just offline products put online?</a:t>
            </a:r>
            <a:endParaRPr lang="en-IN" sz="240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BFF9D42-A2A1-4C41-9C50-474C4956A020}"/>
              </a:ext>
            </a:extLst>
          </p:cNvPr>
          <p:cNvSpPr/>
          <p:nvPr/>
        </p:nvSpPr>
        <p:spPr>
          <a:xfrm>
            <a:off x="5638800" y="1676399"/>
            <a:ext cx="28956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2400" dirty="0"/>
              <a:t>Can we really cut the middle man?</a:t>
            </a:r>
          </a:p>
        </p:txBody>
      </p:sp>
      <p:sp>
        <p:nvSpPr>
          <p:cNvPr id="46" name="Thought Bubble: Cloud 45">
            <a:extLst>
              <a:ext uri="{FF2B5EF4-FFF2-40B4-BE49-F238E27FC236}">
                <a16:creationId xmlns:a16="http://schemas.microsoft.com/office/drawing/2014/main" id="{C15FC298-5785-4B6E-93B5-F0870C4B5314}"/>
              </a:ext>
            </a:extLst>
          </p:cNvPr>
          <p:cNvSpPr/>
          <p:nvPr/>
        </p:nvSpPr>
        <p:spPr bwMode="auto">
          <a:xfrm>
            <a:off x="1524000" y="3962400"/>
            <a:ext cx="4266727" cy="1371600"/>
          </a:xfrm>
          <a:prstGeom prst="cloudCallout">
            <a:avLst/>
          </a:prstGeom>
          <a:noFill/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  <a:scene3d>
            <a:camera prst="orthographicFront">
              <a:rot lat="0" lon="10800000" rev="0"/>
            </a:camera>
            <a:lightRig rig="threePt" dir="t"/>
          </a:scene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N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7" name="Thought Bubble: Cloud 46">
            <a:extLst>
              <a:ext uri="{FF2B5EF4-FFF2-40B4-BE49-F238E27FC236}">
                <a16:creationId xmlns:a16="http://schemas.microsoft.com/office/drawing/2014/main" id="{E1FEA536-09B0-4DB2-A966-C49C01336EBB}"/>
              </a:ext>
            </a:extLst>
          </p:cNvPr>
          <p:cNvSpPr/>
          <p:nvPr/>
        </p:nvSpPr>
        <p:spPr bwMode="auto">
          <a:xfrm>
            <a:off x="5181600" y="1447800"/>
            <a:ext cx="3657600" cy="1288196"/>
          </a:xfrm>
          <a:prstGeom prst="cloudCallout">
            <a:avLst/>
          </a:prstGeom>
          <a:noFill/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  <a:scene3d>
            <a:camera prst="orthographicFront">
              <a:rot lat="0" lon="10800000" rev="0"/>
            </a:camera>
            <a:lightRig rig="threePt" dir="t"/>
          </a:scene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N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8" name="Thought Bubble: Cloud 47">
            <a:extLst>
              <a:ext uri="{FF2B5EF4-FFF2-40B4-BE49-F238E27FC236}">
                <a16:creationId xmlns:a16="http://schemas.microsoft.com/office/drawing/2014/main" id="{3477241F-E9FD-491D-BA79-81292405E3BA}"/>
              </a:ext>
            </a:extLst>
          </p:cNvPr>
          <p:cNvSpPr/>
          <p:nvPr/>
        </p:nvSpPr>
        <p:spPr bwMode="auto">
          <a:xfrm>
            <a:off x="5785090" y="4991848"/>
            <a:ext cx="3212361" cy="1104152"/>
          </a:xfrm>
          <a:prstGeom prst="cloudCallout">
            <a:avLst/>
          </a:prstGeom>
          <a:blipFill>
            <a:blip r:embed="rId6"/>
            <a:tile tx="0" ty="0" sx="100000" sy="100000" flip="none" algn="tl"/>
          </a:blipFill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  <a:scene3d>
            <a:camera prst="orthographicFront">
              <a:rot lat="0" lon="10800000" rev="0"/>
            </a:camera>
            <a:lightRig rig="threePt" dir="t"/>
          </a:scene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N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E8799E1A-B318-4B81-991C-09D9E8CEF899}"/>
              </a:ext>
            </a:extLst>
          </p:cNvPr>
          <p:cNvSpPr/>
          <p:nvPr/>
        </p:nvSpPr>
        <p:spPr>
          <a:xfrm>
            <a:off x="6013690" y="5257800"/>
            <a:ext cx="289559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2400" kern="0" dirty="0">
                <a:solidFill>
                  <a:schemeClr val="bg1"/>
                </a:solidFill>
              </a:rPr>
              <a:t>Digital Underwriting</a:t>
            </a:r>
            <a:endParaRPr lang="en-IN" sz="2400" dirty="0">
              <a:solidFill>
                <a:schemeClr val="bg1"/>
              </a:solidFill>
            </a:endParaRP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4A08AD73-AC40-4609-BA6F-0AC089F984CF}"/>
              </a:ext>
            </a:extLst>
          </p:cNvPr>
          <p:cNvSpPr/>
          <p:nvPr/>
        </p:nvSpPr>
        <p:spPr>
          <a:xfrm>
            <a:off x="5637298" y="3291009"/>
            <a:ext cx="28956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2400" dirty="0"/>
              <a:t>Online Non-Linked Savings Products</a:t>
            </a:r>
          </a:p>
        </p:txBody>
      </p:sp>
      <p:sp>
        <p:nvSpPr>
          <p:cNvPr id="51" name="Thought Bubble: Cloud 50">
            <a:extLst>
              <a:ext uri="{FF2B5EF4-FFF2-40B4-BE49-F238E27FC236}">
                <a16:creationId xmlns:a16="http://schemas.microsoft.com/office/drawing/2014/main" id="{6CA6EBC0-A6AC-4FF5-B954-0C57A3C54950}"/>
              </a:ext>
            </a:extLst>
          </p:cNvPr>
          <p:cNvSpPr/>
          <p:nvPr/>
        </p:nvSpPr>
        <p:spPr bwMode="auto">
          <a:xfrm>
            <a:off x="5474439" y="3124200"/>
            <a:ext cx="3212361" cy="1214484"/>
          </a:xfrm>
          <a:prstGeom prst="cloudCallout">
            <a:avLst/>
          </a:prstGeom>
          <a:noFill/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N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60435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7653" y="152400"/>
            <a:ext cx="1085347" cy="1093347"/>
          </a:xfrm>
          <a:prstGeom prst="rect">
            <a:avLst/>
          </a:prstGeom>
          <a:blipFill dpi="0" rotWithShape="1">
            <a:blip r:embed="rId5"/>
            <a:srcRect/>
            <a:stretch>
              <a:fillRect/>
            </a:stretch>
          </a:blipFill>
        </p:spPr>
      </p:pic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1356246" y="463109"/>
            <a:ext cx="6111354" cy="782638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Managing</a:t>
            </a:r>
            <a:endParaRPr kumimoji="0" lang="en-US" altLang="en-US" sz="4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1409700" y="1610872"/>
            <a:ext cx="7505700" cy="4889964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Diversification and scale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Surplus assets – opportunity cost?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BEL cash flow predictability</a:t>
            </a:r>
          </a:p>
          <a:p>
            <a:pPr marL="742950" marR="0" lvl="1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Policyholder behavior (customer and distributor driven)</a:t>
            </a:r>
          </a:p>
          <a:p>
            <a:pPr marL="742950" marR="0" lvl="1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Scenarios are complex enough?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Corporate bonds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What about the long-end?</a:t>
            </a:r>
          </a:p>
        </p:txBody>
      </p:sp>
      <p:sp>
        <p:nvSpPr>
          <p:cNvPr id="5" name="Footer Placeholder 4"/>
          <p:cNvSpPr txBox="1">
            <a:spLocks/>
          </p:cNvSpPr>
          <p:nvPr/>
        </p:nvSpPr>
        <p:spPr>
          <a:xfrm>
            <a:off x="6743700" y="6500836"/>
            <a:ext cx="2895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www.actuariesindia.org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30593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7653" y="152400"/>
            <a:ext cx="1085347" cy="1093347"/>
          </a:xfrm>
          <a:prstGeom prst="rect">
            <a:avLst/>
          </a:prstGeom>
          <a:blipFill dpi="0" rotWithShape="1">
            <a:blip r:embed="rId5"/>
            <a:srcRect/>
            <a:stretch>
              <a:fillRect/>
            </a:stretch>
          </a:blipFill>
        </p:spPr>
      </p:pic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1356246" y="463109"/>
            <a:ext cx="6111354" cy="782638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Transfer</a:t>
            </a:r>
            <a:endParaRPr kumimoji="0" lang="en-US" altLang="en-US" sz="4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1409700" y="1610872"/>
            <a:ext cx="7505700" cy="4889964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Technical capacity / internal culture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Solvency reporting issues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Cost / opportunity </a:t>
            </a:r>
            <a:r>
              <a:rPr kumimoji="0" lang="en-US" alt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cost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Sustainable?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New risks (credit risk / basis risk)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altLang="en-US" sz="32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altLang="en-US" sz="32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altLang="en-US" sz="3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altLang="en-US" sz="32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altLang="en-US" sz="3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5" name="Footer Placeholder 4"/>
          <p:cNvSpPr txBox="1">
            <a:spLocks/>
          </p:cNvSpPr>
          <p:nvPr/>
        </p:nvSpPr>
        <p:spPr>
          <a:xfrm>
            <a:off x="6743700" y="6500836"/>
            <a:ext cx="2895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www.actuariesindia.org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86620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7653" y="152400"/>
            <a:ext cx="1085347" cy="1093347"/>
          </a:xfrm>
          <a:prstGeom prst="rect">
            <a:avLst/>
          </a:prstGeom>
          <a:blipFill dpi="0" rotWithShape="1">
            <a:blip r:embed="rId5"/>
            <a:srcRect/>
            <a:stretch>
              <a:fillRect/>
            </a:stretch>
          </a:blipFill>
        </p:spPr>
      </p:pic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1356246" y="463109"/>
            <a:ext cx="6111354" cy="782638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Mitigate</a:t>
            </a:r>
            <a:endParaRPr kumimoji="0" lang="en-US" altLang="en-US" sz="4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1409700" y="1610872"/>
            <a:ext cx="7505700" cy="4889964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Tweak designs within existing structure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New designs within the non-par umbrella</a:t>
            </a:r>
            <a:endParaRPr kumimoji="0" lang="en-US" altLang="en-US" sz="3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5" name="Footer Placeholder 4"/>
          <p:cNvSpPr txBox="1">
            <a:spLocks/>
          </p:cNvSpPr>
          <p:nvPr/>
        </p:nvSpPr>
        <p:spPr>
          <a:xfrm>
            <a:off x="6743700" y="6500836"/>
            <a:ext cx="2895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www.actuariesindia.org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66331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7653" y="152400"/>
            <a:ext cx="1085347" cy="1093347"/>
          </a:xfrm>
          <a:prstGeom prst="rect">
            <a:avLst/>
          </a:prstGeom>
          <a:blipFill dpi="0" rotWithShape="1">
            <a:blip r:embed="rId5"/>
            <a:srcRect/>
            <a:stretch>
              <a:fillRect/>
            </a:stretch>
          </a:blipFill>
        </p:spPr>
      </p:pic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1356246" y="463109"/>
            <a:ext cx="6111354" cy="782638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Non-par savings – final thoughts</a:t>
            </a:r>
            <a:endParaRPr kumimoji="0" lang="en-US" altLang="en-US" sz="4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1409700" y="2057400"/>
            <a:ext cx="7505700" cy="4443436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en-US" sz="32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Commoditising</a:t>
            </a:r>
            <a:r>
              <a:rPr kumimoji="0" lang="en-US" alt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to a riskier place?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Have we got a good handle on those risks?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Thoughts from Solvency II</a:t>
            </a:r>
            <a:endParaRPr kumimoji="0" lang="en-US" altLang="en-US" sz="3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5" name="Footer Placeholder 4"/>
          <p:cNvSpPr txBox="1">
            <a:spLocks/>
          </p:cNvSpPr>
          <p:nvPr/>
        </p:nvSpPr>
        <p:spPr>
          <a:xfrm>
            <a:off x="6743700" y="6500836"/>
            <a:ext cx="2895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www.actuariesindia.org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98920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7653" y="152400"/>
            <a:ext cx="1085347" cy="1093347"/>
          </a:xfrm>
          <a:prstGeom prst="rect">
            <a:avLst/>
          </a:prstGeom>
          <a:blipFill dpi="0" rotWithShape="1">
            <a:blip r:embed="rId5"/>
            <a:srcRect/>
            <a:stretch>
              <a:fillRect/>
            </a:stretch>
          </a:blipFill>
        </p:spPr>
      </p:pic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1356246" y="463109"/>
            <a:ext cx="6111354" cy="782638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Protection</a:t>
            </a:r>
            <a:endParaRPr kumimoji="0" lang="en-US" altLang="en-US" sz="4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  <p:sp>
        <p:nvSpPr>
          <p:cNvPr id="5" name="Footer Placeholder 4"/>
          <p:cNvSpPr txBox="1">
            <a:spLocks/>
          </p:cNvSpPr>
          <p:nvPr/>
        </p:nvSpPr>
        <p:spPr>
          <a:xfrm>
            <a:off x="6743700" y="6500836"/>
            <a:ext cx="2895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www.actuariesindia.org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graphicFrame>
        <p:nvGraphicFramePr>
          <p:cNvPr id="6" name="Diagram 5"/>
          <p:cNvGraphicFramePr/>
          <p:nvPr>
            <p:extLst/>
          </p:nvPr>
        </p:nvGraphicFramePr>
        <p:xfrm>
          <a:off x="1066800" y="306151"/>
          <a:ext cx="8763000" cy="71342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  <p:extLst>
      <p:ext uri="{BB962C8B-B14F-4D97-AF65-F5344CB8AC3E}">
        <p14:creationId xmlns:p14="http://schemas.microsoft.com/office/powerpoint/2010/main" val="2965773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7653" y="152400"/>
            <a:ext cx="1085347" cy="1093347"/>
          </a:xfrm>
          <a:prstGeom prst="rect">
            <a:avLst/>
          </a:prstGeom>
          <a:blipFill dpi="0" rotWithShape="1">
            <a:blip r:embed="rId5"/>
            <a:srcRect/>
            <a:stretch>
              <a:fillRect/>
            </a:stretch>
          </a:blipFill>
        </p:spPr>
      </p:pic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1356246" y="463109"/>
            <a:ext cx="6111354" cy="782638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Issues</a:t>
            </a:r>
            <a:endParaRPr kumimoji="0" lang="en-US" altLang="en-US" sz="4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  <p:sp>
        <p:nvSpPr>
          <p:cNvPr id="5" name="Footer Placeholder 4"/>
          <p:cNvSpPr txBox="1">
            <a:spLocks/>
          </p:cNvSpPr>
          <p:nvPr/>
        </p:nvSpPr>
        <p:spPr>
          <a:xfrm>
            <a:off x="6743700" y="6500836"/>
            <a:ext cx="2895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www.actuariesindia.org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graphicFrame>
        <p:nvGraphicFramePr>
          <p:cNvPr id="6" name="Diagram 5"/>
          <p:cNvGraphicFramePr/>
          <p:nvPr>
            <p:extLst/>
          </p:nvPr>
        </p:nvGraphicFramePr>
        <p:xfrm>
          <a:off x="685800" y="1600200"/>
          <a:ext cx="807720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  <p:extLst>
      <p:ext uri="{BB962C8B-B14F-4D97-AF65-F5344CB8AC3E}">
        <p14:creationId xmlns:p14="http://schemas.microsoft.com/office/powerpoint/2010/main" val="652666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ifeConvBirm02">
  <a:themeElements>
    <a:clrScheme name="LifeConvBirm02.ppt 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FCC66"/>
      </a:accent1>
      <a:accent2>
        <a:srgbClr val="0000FF"/>
      </a:accent2>
      <a:accent3>
        <a:srgbClr val="FFFFFF"/>
      </a:accent3>
      <a:accent4>
        <a:srgbClr val="000000"/>
      </a:accent4>
      <a:accent5>
        <a:srgbClr val="FFE2B8"/>
      </a:accent5>
      <a:accent6>
        <a:srgbClr val="0000E7"/>
      </a:accent6>
      <a:hlink>
        <a:srgbClr val="CC00CC"/>
      </a:hlink>
      <a:folHlink>
        <a:srgbClr val="C0C0C0"/>
      </a:folHlink>
    </a:clrScheme>
    <a:fontScheme name="LifeConvBirm02.ppt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LifeConvBirm02.ppt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ifeConvBirm02.ppt 2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feConvBirm02.ppt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feConvBirm02.ppt 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feConvBirm02.pp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feConvBirm02.pp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1066</TotalTime>
  <Words>733</Words>
  <Application>Microsoft Office PowerPoint</Application>
  <PresentationFormat>On-screen Show (4:3)</PresentationFormat>
  <Paragraphs>239</Paragraphs>
  <Slides>30</Slides>
  <Notes>28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8" baseType="lpstr">
      <vt:lpstr>Arial</vt:lpstr>
      <vt:lpstr>Bahamas</vt:lpstr>
      <vt:lpstr>Calibri</vt:lpstr>
      <vt:lpstr>Garamond</vt:lpstr>
      <vt:lpstr>Times New Roman</vt:lpstr>
      <vt:lpstr>Verdana</vt:lpstr>
      <vt:lpstr>Wingdings</vt:lpstr>
      <vt:lpstr>LifeConvBirm02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Aparajita Mitra</dc:creator>
  <cp:lastModifiedBy>Philip Jackson</cp:lastModifiedBy>
  <cp:revision>169</cp:revision>
  <dcterms:created xsi:type="dcterms:W3CDTF">2011-07-20T12:11:57Z</dcterms:created>
  <dcterms:modified xsi:type="dcterms:W3CDTF">2020-06-29T18:41:27Z</dcterms:modified>
</cp:coreProperties>
</file>