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handoutMasterIdLst>
    <p:handoutMasterId r:id="rId31"/>
  </p:handoutMasterIdLst>
  <p:sldIdLst>
    <p:sldId id="273" r:id="rId3"/>
    <p:sldId id="274" r:id="rId4"/>
    <p:sldId id="261" r:id="rId5"/>
    <p:sldId id="279" r:id="rId6"/>
    <p:sldId id="272" r:id="rId7"/>
    <p:sldId id="275"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3" r:id="rId21"/>
    <p:sldId id="294" r:id="rId22"/>
    <p:sldId id="295" r:id="rId23"/>
    <p:sldId id="296" r:id="rId24"/>
    <p:sldId id="297" r:id="rId25"/>
    <p:sldId id="300" r:id="rId26"/>
    <p:sldId id="276" r:id="rId27"/>
    <p:sldId id="277"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asen Kunapuli (SDC - Kolkat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32" y="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in Patel" userId="e168eba049125d50" providerId="LiveId" clId="{9A7CB5C0-DC66-41C5-B3CD-A510F3F56840}"/>
    <pc:docChg chg="delSld modSld">
      <pc:chgData name="Kulin Patel" userId="e168eba049125d50" providerId="LiveId" clId="{9A7CB5C0-DC66-41C5-B3CD-A510F3F56840}" dt="2021-07-28T08:12:46.899" v="15" actId="20577"/>
      <pc:docMkLst>
        <pc:docMk/>
      </pc:docMkLst>
      <pc:sldChg chg="modSp mod">
        <pc:chgData name="Kulin Patel" userId="e168eba049125d50" providerId="LiveId" clId="{9A7CB5C0-DC66-41C5-B3CD-A510F3F56840}" dt="2021-07-28T08:12:46.899" v="15" actId="20577"/>
        <pc:sldMkLst>
          <pc:docMk/>
          <pc:sldMk cId="2430438564" sldId="261"/>
        </pc:sldMkLst>
        <pc:spChg chg="mod">
          <ac:chgData name="Kulin Patel" userId="e168eba049125d50" providerId="LiveId" clId="{9A7CB5C0-DC66-41C5-B3CD-A510F3F56840}" dt="2021-07-28T08:12:46.899" v="15" actId="20577"/>
          <ac:spMkLst>
            <pc:docMk/>
            <pc:sldMk cId="2430438564" sldId="261"/>
            <ac:spMk id="5" creationId="{36A73873-727D-4BD8-81CD-E77B30962568}"/>
          </ac:spMkLst>
        </pc:spChg>
        <pc:spChg chg="mod">
          <ac:chgData name="Kulin Patel" userId="e168eba049125d50" providerId="LiveId" clId="{9A7CB5C0-DC66-41C5-B3CD-A510F3F56840}" dt="2021-07-28T08:12:43.128" v="10" actId="20577"/>
          <ac:spMkLst>
            <pc:docMk/>
            <pc:sldMk cId="2430438564" sldId="261"/>
            <ac:spMk id="6" creationId="{00000000-0000-0000-0000-000000000000}"/>
          </ac:spMkLst>
        </pc:spChg>
      </pc:sldChg>
      <pc:sldChg chg="del">
        <pc:chgData name="Kulin Patel" userId="e168eba049125d50" providerId="LiveId" clId="{9A7CB5C0-DC66-41C5-B3CD-A510F3F56840}" dt="2021-07-28T08:12:30.881" v="0" actId="47"/>
        <pc:sldMkLst>
          <pc:docMk/>
          <pc:sldMk cId="3349987359" sldId="270"/>
        </pc:sldMkLst>
      </pc:sldChg>
      <pc:sldChg chg="del">
        <pc:chgData name="Kulin Patel" userId="e168eba049125d50" providerId="LiveId" clId="{9A7CB5C0-DC66-41C5-B3CD-A510F3F56840}" dt="2021-07-28T08:12:30.881" v="0" actId="47"/>
        <pc:sldMkLst>
          <pc:docMk/>
          <pc:sldMk cId="3363323833" sldId="271"/>
        </pc:sldMkLst>
      </pc:sldChg>
      <pc:sldChg chg="del">
        <pc:chgData name="Kulin Patel" userId="e168eba049125d50" providerId="LiveId" clId="{9A7CB5C0-DC66-41C5-B3CD-A510F3F56840}" dt="2021-07-28T08:12:30.881" v="0" actId="47"/>
        <pc:sldMkLst>
          <pc:docMk/>
          <pc:sldMk cId="2834720217" sldId="273"/>
        </pc:sldMkLst>
      </pc:sldChg>
    </pc:docChg>
  </pc:docChgLst>
  <pc:docChgLst>
    <pc:chgData name="Kulin Patel" userId="e168eba049125d50" providerId="LiveId" clId="{3FCE3EF4-C52C-402B-B317-94D8D25BE7CC}"/>
    <pc:docChg chg="custSel delSld modSld">
      <pc:chgData name="Kulin Patel" userId="e168eba049125d50" providerId="LiveId" clId="{3FCE3EF4-C52C-402B-B317-94D8D25BE7CC}" dt="2021-05-01T14:09:39.619" v="166" actId="47"/>
      <pc:docMkLst>
        <pc:docMk/>
      </pc:docMkLst>
      <pc:sldChg chg="del">
        <pc:chgData name="Kulin Patel" userId="e168eba049125d50" providerId="LiveId" clId="{3FCE3EF4-C52C-402B-B317-94D8D25BE7CC}" dt="2021-05-01T14:08:51.505" v="7" actId="47"/>
        <pc:sldMkLst>
          <pc:docMk/>
          <pc:sldMk cId="1600939351" sldId="262"/>
        </pc:sldMkLst>
      </pc:sldChg>
      <pc:sldChg chg="del">
        <pc:chgData name="Kulin Patel" userId="e168eba049125d50" providerId="LiveId" clId="{3FCE3EF4-C52C-402B-B317-94D8D25BE7CC}" dt="2021-05-01T14:08:43.479" v="0" actId="47"/>
        <pc:sldMkLst>
          <pc:docMk/>
          <pc:sldMk cId="436284943" sldId="263"/>
        </pc:sldMkLst>
      </pc:sldChg>
      <pc:sldChg chg="del">
        <pc:chgData name="Kulin Patel" userId="e168eba049125d50" providerId="LiveId" clId="{3FCE3EF4-C52C-402B-B317-94D8D25BE7CC}" dt="2021-05-01T14:08:45.126" v="1" actId="47"/>
        <pc:sldMkLst>
          <pc:docMk/>
          <pc:sldMk cId="56524424" sldId="264"/>
        </pc:sldMkLst>
      </pc:sldChg>
      <pc:sldChg chg="del">
        <pc:chgData name="Kulin Patel" userId="e168eba049125d50" providerId="LiveId" clId="{3FCE3EF4-C52C-402B-B317-94D8D25BE7CC}" dt="2021-05-01T14:08:45.978" v="2" actId="47"/>
        <pc:sldMkLst>
          <pc:docMk/>
          <pc:sldMk cId="3788314500" sldId="265"/>
        </pc:sldMkLst>
      </pc:sldChg>
      <pc:sldChg chg="del">
        <pc:chgData name="Kulin Patel" userId="e168eba049125d50" providerId="LiveId" clId="{3FCE3EF4-C52C-402B-B317-94D8D25BE7CC}" dt="2021-05-01T14:08:46.489" v="3" actId="47"/>
        <pc:sldMkLst>
          <pc:docMk/>
          <pc:sldMk cId="667698310" sldId="266"/>
        </pc:sldMkLst>
      </pc:sldChg>
      <pc:sldChg chg="del">
        <pc:chgData name="Kulin Patel" userId="e168eba049125d50" providerId="LiveId" clId="{3FCE3EF4-C52C-402B-B317-94D8D25BE7CC}" dt="2021-05-01T14:08:47.508" v="4" actId="47"/>
        <pc:sldMkLst>
          <pc:docMk/>
          <pc:sldMk cId="2456322464" sldId="267"/>
        </pc:sldMkLst>
      </pc:sldChg>
      <pc:sldChg chg="del">
        <pc:chgData name="Kulin Patel" userId="e168eba049125d50" providerId="LiveId" clId="{3FCE3EF4-C52C-402B-B317-94D8D25BE7CC}" dt="2021-05-01T14:08:49.040" v="5" actId="47"/>
        <pc:sldMkLst>
          <pc:docMk/>
          <pc:sldMk cId="4109624496" sldId="268"/>
        </pc:sldMkLst>
      </pc:sldChg>
      <pc:sldChg chg="del">
        <pc:chgData name="Kulin Patel" userId="e168eba049125d50" providerId="LiveId" clId="{3FCE3EF4-C52C-402B-B317-94D8D25BE7CC}" dt="2021-05-01T14:08:49.780" v="6" actId="47"/>
        <pc:sldMkLst>
          <pc:docMk/>
          <pc:sldMk cId="3332123336" sldId="269"/>
        </pc:sldMkLst>
      </pc:sldChg>
      <pc:sldChg chg="modSp mod">
        <pc:chgData name="Kulin Patel" userId="e168eba049125d50" providerId="LiveId" clId="{3FCE3EF4-C52C-402B-B317-94D8D25BE7CC}" dt="2021-05-01T14:09:27.099" v="159" actId="6549"/>
        <pc:sldMkLst>
          <pc:docMk/>
          <pc:sldMk cId="3349987359" sldId="270"/>
        </pc:sldMkLst>
        <pc:spChg chg="mod">
          <ac:chgData name="Kulin Patel" userId="e168eba049125d50" providerId="LiveId" clId="{3FCE3EF4-C52C-402B-B317-94D8D25BE7CC}" dt="2021-05-01T14:09:00.678" v="20" actId="20577"/>
          <ac:spMkLst>
            <pc:docMk/>
            <pc:sldMk cId="3349987359" sldId="270"/>
            <ac:spMk id="3" creationId="{00000000-0000-0000-0000-000000000000}"/>
          </ac:spMkLst>
        </pc:spChg>
        <pc:spChg chg="mod">
          <ac:chgData name="Kulin Patel" userId="e168eba049125d50" providerId="LiveId" clId="{3FCE3EF4-C52C-402B-B317-94D8D25BE7CC}" dt="2021-05-01T14:09:27.099" v="159" actId="6549"/>
          <ac:spMkLst>
            <pc:docMk/>
            <pc:sldMk cId="3349987359" sldId="270"/>
            <ac:spMk id="22" creationId="{82C99476-00B0-4094-94F4-428C2459B9D6}"/>
          </ac:spMkLst>
        </pc:spChg>
      </pc:sldChg>
      <pc:sldChg chg="del">
        <pc:chgData name="Kulin Patel" userId="e168eba049125d50" providerId="LiveId" clId="{3FCE3EF4-C52C-402B-B317-94D8D25BE7CC}" dt="2021-05-01T14:09:30.960" v="160" actId="47"/>
        <pc:sldMkLst>
          <pc:docMk/>
          <pc:sldMk cId="2422816184" sldId="271"/>
        </pc:sldMkLst>
      </pc:sldChg>
      <pc:sldChg chg="del">
        <pc:chgData name="Kulin Patel" userId="e168eba049125d50" providerId="LiveId" clId="{3FCE3EF4-C52C-402B-B317-94D8D25BE7CC}" dt="2021-05-01T14:09:31.679" v="161" actId="47"/>
        <pc:sldMkLst>
          <pc:docMk/>
          <pc:sldMk cId="960003188" sldId="272"/>
        </pc:sldMkLst>
      </pc:sldChg>
      <pc:sldChg chg="del">
        <pc:chgData name="Kulin Patel" userId="e168eba049125d50" providerId="LiveId" clId="{3FCE3EF4-C52C-402B-B317-94D8D25BE7CC}" dt="2021-05-01T14:09:32.173" v="162" actId="47"/>
        <pc:sldMkLst>
          <pc:docMk/>
          <pc:sldMk cId="721541541" sldId="273"/>
        </pc:sldMkLst>
      </pc:sldChg>
      <pc:sldChg chg="del">
        <pc:chgData name="Kulin Patel" userId="e168eba049125d50" providerId="LiveId" clId="{3FCE3EF4-C52C-402B-B317-94D8D25BE7CC}" dt="2021-05-01T14:09:32.539" v="163" actId="47"/>
        <pc:sldMkLst>
          <pc:docMk/>
          <pc:sldMk cId="2244786548" sldId="274"/>
        </pc:sldMkLst>
      </pc:sldChg>
      <pc:sldChg chg="del">
        <pc:chgData name="Kulin Patel" userId="e168eba049125d50" providerId="LiveId" clId="{3FCE3EF4-C52C-402B-B317-94D8D25BE7CC}" dt="2021-05-01T14:09:32.723" v="164" actId="47"/>
        <pc:sldMkLst>
          <pc:docMk/>
          <pc:sldMk cId="3848464629" sldId="275"/>
        </pc:sldMkLst>
      </pc:sldChg>
      <pc:sldChg chg="del">
        <pc:chgData name="Kulin Patel" userId="e168eba049125d50" providerId="LiveId" clId="{3FCE3EF4-C52C-402B-B317-94D8D25BE7CC}" dt="2021-05-01T14:09:32.898" v="165" actId="47"/>
        <pc:sldMkLst>
          <pc:docMk/>
          <pc:sldMk cId="146696863" sldId="276"/>
        </pc:sldMkLst>
      </pc:sldChg>
      <pc:sldChg chg="del">
        <pc:chgData name="Kulin Patel" userId="e168eba049125d50" providerId="LiveId" clId="{3FCE3EF4-C52C-402B-B317-94D8D25BE7CC}" dt="2021-05-01T14:09:39.619" v="166" actId="47"/>
        <pc:sldMkLst>
          <pc:docMk/>
          <pc:sldMk cId="13219732" sldId="278"/>
        </pc:sldMkLst>
      </pc:sldChg>
      <pc:sldChg chg="del">
        <pc:chgData name="Kulin Patel" userId="e168eba049125d50" providerId="LiveId" clId="{3FCE3EF4-C52C-402B-B317-94D8D25BE7CC}" dt="2021-05-01T14:09:39.619" v="166" actId="47"/>
        <pc:sldMkLst>
          <pc:docMk/>
          <pc:sldMk cId="2644714246" sldId="279"/>
        </pc:sldMkLst>
      </pc:sldChg>
      <pc:sldChg chg="del">
        <pc:chgData name="Kulin Patel" userId="e168eba049125d50" providerId="LiveId" clId="{3FCE3EF4-C52C-402B-B317-94D8D25BE7CC}" dt="2021-05-01T14:09:39.619" v="166" actId="47"/>
        <pc:sldMkLst>
          <pc:docMk/>
          <pc:sldMk cId="551304136" sldId="280"/>
        </pc:sldMkLst>
      </pc:sldChg>
      <pc:sldChg chg="del">
        <pc:chgData name="Kulin Patel" userId="e168eba049125d50" providerId="LiveId" clId="{3FCE3EF4-C52C-402B-B317-94D8D25BE7CC}" dt="2021-05-01T14:09:39.619" v="166" actId="47"/>
        <pc:sldMkLst>
          <pc:docMk/>
          <pc:sldMk cId="3158607273" sldId="281"/>
        </pc:sldMkLst>
      </pc:sldChg>
      <pc:sldChg chg="del">
        <pc:chgData name="Kulin Patel" userId="e168eba049125d50" providerId="LiveId" clId="{3FCE3EF4-C52C-402B-B317-94D8D25BE7CC}" dt="2021-05-01T14:09:39.619" v="166" actId="47"/>
        <pc:sldMkLst>
          <pc:docMk/>
          <pc:sldMk cId="416188229" sldId="282"/>
        </pc:sldMkLst>
      </pc:sldChg>
      <pc:sldChg chg="del">
        <pc:chgData name="Kulin Patel" userId="e168eba049125d50" providerId="LiveId" clId="{3FCE3EF4-C52C-402B-B317-94D8D25BE7CC}" dt="2021-05-01T14:09:39.619" v="166" actId="47"/>
        <pc:sldMkLst>
          <pc:docMk/>
          <pc:sldMk cId="1841998105" sldId="283"/>
        </pc:sldMkLst>
      </pc:sldChg>
      <pc:sldChg chg="del">
        <pc:chgData name="Kulin Patel" userId="e168eba049125d50" providerId="LiveId" clId="{3FCE3EF4-C52C-402B-B317-94D8D25BE7CC}" dt="2021-05-01T14:09:39.619" v="166" actId="47"/>
        <pc:sldMkLst>
          <pc:docMk/>
          <pc:sldMk cId="1615932446" sldId="284"/>
        </pc:sldMkLst>
      </pc:sldChg>
      <pc:sldChg chg="del">
        <pc:chgData name="Kulin Patel" userId="e168eba049125d50" providerId="LiveId" clId="{3FCE3EF4-C52C-402B-B317-94D8D25BE7CC}" dt="2021-05-01T14:09:39.619" v="166" actId="47"/>
        <pc:sldMkLst>
          <pc:docMk/>
          <pc:sldMk cId="3253106742" sldId="285"/>
        </pc:sldMkLst>
      </pc:sldChg>
      <pc:sldChg chg="del">
        <pc:chgData name="Kulin Patel" userId="e168eba049125d50" providerId="LiveId" clId="{3FCE3EF4-C52C-402B-B317-94D8D25BE7CC}" dt="2021-05-01T14:09:39.619" v="166" actId="47"/>
        <pc:sldMkLst>
          <pc:docMk/>
          <pc:sldMk cId="1886463697" sldId="286"/>
        </pc:sldMkLst>
      </pc:sldChg>
      <pc:sldChg chg="del">
        <pc:chgData name="Kulin Patel" userId="e168eba049125d50" providerId="LiveId" clId="{3FCE3EF4-C52C-402B-B317-94D8D25BE7CC}" dt="2021-05-01T14:09:39.619" v="166" actId="47"/>
        <pc:sldMkLst>
          <pc:docMk/>
          <pc:sldMk cId="3098774263" sldId="287"/>
        </pc:sldMkLst>
      </pc:sldChg>
      <pc:sldChg chg="del">
        <pc:chgData name="Kulin Patel" userId="e168eba049125d50" providerId="LiveId" clId="{3FCE3EF4-C52C-402B-B317-94D8D25BE7CC}" dt="2021-05-01T14:09:39.619" v="166" actId="47"/>
        <pc:sldMkLst>
          <pc:docMk/>
          <pc:sldMk cId="4191989300" sldId="288"/>
        </pc:sldMkLst>
      </pc:sldChg>
    </pc:docChg>
  </pc:docChgLst>
  <pc:docChgLst>
    <pc:chgData name="Kulin Patel" userId="e168eba049125d50" providerId="LiveId" clId="{D5C65224-74F9-43CB-9B2E-C93B07A144B4}"/>
    <pc:docChg chg="custSel addSld modSld">
      <pc:chgData name="Kulin Patel" userId="e168eba049125d50" providerId="LiveId" clId="{D5C65224-74F9-43CB-9B2E-C93B07A144B4}" dt="2021-05-31T20:27:07.498" v="279" actId="20577"/>
      <pc:docMkLst>
        <pc:docMk/>
      </pc:docMkLst>
      <pc:sldChg chg="addSp delSp modSp mod">
        <pc:chgData name="Kulin Patel" userId="e168eba049125d50" providerId="LiveId" clId="{D5C65224-74F9-43CB-9B2E-C93B07A144B4}" dt="2021-05-31T20:19:59.426" v="18" actId="1076"/>
        <pc:sldMkLst>
          <pc:docMk/>
          <pc:sldMk cId="3349987359" sldId="270"/>
        </pc:sldMkLst>
        <pc:spChg chg="mod">
          <ac:chgData name="Kulin Patel" userId="e168eba049125d50" providerId="LiveId" clId="{D5C65224-74F9-43CB-9B2E-C93B07A144B4}" dt="2021-05-31T20:17:47.032" v="15" actId="20577"/>
          <ac:spMkLst>
            <pc:docMk/>
            <pc:sldMk cId="3349987359" sldId="270"/>
            <ac:spMk id="3" creationId="{00000000-0000-0000-0000-000000000000}"/>
          </ac:spMkLst>
        </pc:spChg>
        <pc:spChg chg="mod">
          <ac:chgData name="Kulin Patel" userId="e168eba049125d50" providerId="LiveId" clId="{D5C65224-74F9-43CB-9B2E-C93B07A144B4}" dt="2021-05-31T20:19:50.353" v="17"/>
          <ac:spMkLst>
            <pc:docMk/>
            <pc:sldMk cId="3349987359" sldId="270"/>
            <ac:spMk id="12" creationId="{F47636BF-70B2-4462-AAC5-AA02412905E7}"/>
          </ac:spMkLst>
        </pc:spChg>
        <pc:spChg chg="mod">
          <ac:chgData name="Kulin Patel" userId="e168eba049125d50" providerId="LiveId" clId="{D5C65224-74F9-43CB-9B2E-C93B07A144B4}" dt="2021-05-31T20:19:50.353" v="17"/>
          <ac:spMkLst>
            <pc:docMk/>
            <pc:sldMk cId="3349987359" sldId="270"/>
            <ac:spMk id="13" creationId="{AFEAEAC6-1269-46A4-A25B-6650F22ABF06}"/>
          </ac:spMkLst>
        </pc:spChg>
        <pc:spChg chg="mod">
          <ac:chgData name="Kulin Patel" userId="e168eba049125d50" providerId="LiveId" clId="{D5C65224-74F9-43CB-9B2E-C93B07A144B4}" dt="2021-05-31T20:19:50.353" v="17"/>
          <ac:spMkLst>
            <pc:docMk/>
            <pc:sldMk cId="3349987359" sldId="270"/>
            <ac:spMk id="14" creationId="{6B23B7AB-54E4-4257-BD3C-7F6B8A37DEB3}"/>
          </ac:spMkLst>
        </pc:spChg>
        <pc:spChg chg="mod">
          <ac:chgData name="Kulin Patel" userId="e168eba049125d50" providerId="LiveId" clId="{D5C65224-74F9-43CB-9B2E-C93B07A144B4}" dt="2021-05-31T20:19:50.353" v="17"/>
          <ac:spMkLst>
            <pc:docMk/>
            <pc:sldMk cId="3349987359" sldId="270"/>
            <ac:spMk id="15" creationId="{A0DE0071-08BF-45FA-908E-83DCDF0DEB13}"/>
          </ac:spMkLst>
        </pc:spChg>
        <pc:spChg chg="mod">
          <ac:chgData name="Kulin Patel" userId="e168eba049125d50" providerId="LiveId" clId="{D5C65224-74F9-43CB-9B2E-C93B07A144B4}" dt="2021-05-31T20:19:50.353" v="17"/>
          <ac:spMkLst>
            <pc:docMk/>
            <pc:sldMk cId="3349987359" sldId="270"/>
            <ac:spMk id="16" creationId="{BD1DFFB4-E36A-4F23-B523-8BDDFE32C182}"/>
          </ac:spMkLst>
        </pc:spChg>
        <pc:spChg chg="mod">
          <ac:chgData name="Kulin Patel" userId="e168eba049125d50" providerId="LiveId" clId="{D5C65224-74F9-43CB-9B2E-C93B07A144B4}" dt="2021-05-31T20:19:50.353" v="17"/>
          <ac:spMkLst>
            <pc:docMk/>
            <pc:sldMk cId="3349987359" sldId="270"/>
            <ac:spMk id="17" creationId="{ADE515C8-7EF1-42A4-94B9-13ED29989F69}"/>
          </ac:spMkLst>
        </pc:spChg>
        <pc:spChg chg="mod">
          <ac:chgData name="Kulin Patel" userId="e168eba049125d50" providerId="LiveId" clId="{D5C65224-74F9-43CB-9B2E-C93B07A144B4}" dt="2021-05-31T20:19:50.353" v="17"/>
          <ac:spMkLst>
            <pc:docMk/>
            <pc:sldMk cId="3349987359" sldId="270"/>
            <ac:spMk id="19" creationId="{52CC247B-B737-463A-9EF6-F38C07EFE53A}"/>
          </ac:spMkLst>
        </pc:spChg>
        <pc:spChg chg="mod">
          <ac:chgData name="Kulin Patel" userId="e168eba049125d50" providerId="LiveId" clId="{D5C65224-74F9-43CB-9B2E-C93B07A144B4}" dt="2021-05-31T20:19:50.353" v="17"/>
          <ac:spMkLst>
            <pc:docMk/>
            <pc:sldMk cId="3349987359" sldId="270"/>
            <ac:spMk id="20" creationId="{79D58813-4B22-43F1-8D71-463CF7194E1B}"/>
          </ac:spMkLst>
        </pc:spChg>
        <pc:spChg chg="mod">
          <ac:chgData name="Kulin Patel" userId="e168eba049125d50" providerId="LiveId" clId="{D5C65224-74F9-43CB-9B2E-C93B07A144B4}" dt="2021-05-31T20:19:50.353" v="17"/>
          <ac:spMkLst>
            <pc:docMk/>
            <pc:sldMk cId="3349987359" sldId="270"/>
            <ac:spMk id="21" creationId="{BD39B4D3-9D25-4D75-AE9E-6AF668D5E957}"/>
          </ac:spMkLst>
        </pc:spChg>
        <pc:spChg chg="del">
          <ac:chgData name="Kulin Patel" userId="e168eba049125d50" providerId="LiveId" clId="{D5C65224-74F9-43CB-9B2E-C93B07A144B4}" dt="2021-05-31T20:19:49.932" v="16" actId="478"/>
          <ac:spMkLst>
            <pc:docMk/>
            <pc:sldMk cId="3349987359" sldId="270"/>
            <ac:spMk id="22" creationId="{82C99476-00B0-4094-94F4-428C2459B9D6}"/>
          </ac:spMkLst>
        </pc:spChg>
        <pc:grpChg chg="add mod">
          <ac:chgData name="Kulin Patel" userId="e168eba049125d50" providerId="LiveId" clId="{D5C65224-74F9-43CB-9B2E-C93B07A144B4}" dt="2021-05-31T20:19:59.426" v="18" actId="1076"/>
          <ac:grpSpMkLst>
            <pc:docMk/>
            <pc:sldMk cId="3349987359" sldId="270"/>
            <ac:grpSpMk id="6" creationId="{BDEFD83B-A6CA-4FB4-BD24-BA785A6273E2}"/>
          </ac:grpSpMkLst>
        </pc:grpChg>
        <pc:grpChg chg="mod">
          <ac:chgData name="Kulin Patel" userId="e168eba049125d50" providerId="LiveId" clId="{D5C65224-74F9-43CB-9B2E-C93B07A144B4}" dt="2021-05-31T20:19:50.353" v="17"/>
          <ac:grpSpMkLst>
            <pc:docMk/>
            <pc:sldMk cId="3349987359" sldId="270"/>
            <ac:grpSpMk id="18" creationId="{80BD1FCB-476E-413F-B3F6-01542B643A8F}"/>
          </ac:grpSpMkLst>
        </pc:grpChg>
        <pc:picChg chg="mod">
          <ac:chgData name="Kulin Patel" userId="e168eba049125d50" providerId="LiveId" clId="{D5C65224-74F9-43CB-9B2E-C93B07A144B4}" dt="2021-05-31T20:19:50.353" v="17"/>
          <ac:picMkLst>
            <pc:docMk/>
            <pc:sldMk cId="3349987359" sldId="270"/>
            <ac:picMk id="7" creationId="{EF1BE2D7-512F-4A2E-B5ED-03DD65227145}"/>
          </ac:picMkLst>
        </pc:picChg>
        <pc:picChg chg="mod">
          <ac:chgData name="Kulin Patel" userId="e168eba049125d50" providerId="LiveId" clId="{D5C65224-74F9-43CB-9B2E-C93B07A144B4}" dt="2021-05-31T20:19:50.353" v="17"/>
          <ac:picMkLst>
            <pc:docMk/>
            <pc:sldMk cId="3349987359" sldId="270"/>
            <ac:picMk id="8" creationId="{67FB58FF-CA7B-4D83-B13C-C60390A3C5A0}"/>
          </ac:picMkLst>
        </pc:picChg>
        <pc:picChg chg="mod">
          <ac:chgData name="Kulin Patel" userId="e168eba049125d50" providerId="LiveId" clId="{D5C65224-74F9-43CB-9B2E-C93B07A144B4}" dt="2021-05-31T20:19:50.353" v="17"/>
          <ac:picMkLst>
            <pc:docMk/>
            <pc:sldMk cId="3349987359" sldId="270"/>
            <ac:picMk id="9" creationId="{A16272B1-99D1-4CDC-B16F-75C90C361B95}"/>
          </ac:picMkLst>
        </pc:picChg>
        <pc:picChg chg="mod">
          <ac:chgData name="Kulin Patel" userId="e168eba049125d50" providerId="LiveId" clId="{D5C65224-74F9-43CB-9B2E-C93B07A144B4}" dt="2021-05-31T20:19:50.353" v="17"/>
          <ac:picMkLst>
            <pc:docMk/>
            <pc:sldMk cId="3349987359" sldId="270"/>
            <ac:picMk id="10" creationId="{80F9F11B-624D-49DC-B9E1-F2DE6D55BA3C}"/>
          </ac:picMkLst>
        </pc:picChg>
        <pc:picChg chg="mod">
          <ac:chgData name="Kulin Patel" userId="e168eba049125d50" providerId="LiveId" clId="{D5C65224-74F9-43CB-9B2E-C93B07A144B4}" dt="2021-05-31T20:19:50.353" v="17"/>
          <ac:picMkLst>
            <pc:docMk/>
            <pc:sldMk cId="3349987359" sldId="270"/>
            <ac:picMk id="11" creationId="{5EB2FFB0-99E1-4CF4-949D-3878846F2CBC}"/>
          </ac:picMkLst>
        </pc:picChg>
      </pc:sldChg>
      <pc:sldChg chg="addSp modSp add mod">
        <pc:chgData name="Kulin Patel" userId="e168eba049125d50" providerId="LiveId" clId="{D5C65224-74F9-43CB-9B2E-C93B07A144B4}" dt="2021-05-31T20:23:48.691" v="125" actId="20577"/>
        <pc:sldMkLst>
          <pc:docMk/>
          <pc:sldMk cId="3363323833" sldId="271"/>
        </pc:sldMkLst>
        <pc:spChg chg="mod">
          <ac:chgData name="Kulin Patel" userId="e168eba049125d50" providerId="LiveId" clId="{D5C65224-74F9-43CB-9B2E-C93B07A144B4}" dt="2021-05-31T20:20:19.709" v="41" actId="20577"/>
          <ac:spMkLst>
            <pc:docMk/>
            <pc:sldMk cId="3363323833" sldId="271"/>
            <ac:spMk id="3" creationId="{00000000-0000-0000-0000-000000000000}"/>
          </ac:spMkLst>
        </pc:spChg>
        <pc:spChg chg="mod">
          <ac:chgData name="Kulin Patel" userId="e168eba049125d50" providerId="LiveId" clId="{D5C65224-74F9-43CB-9B2E-C93B07A144B4}" dt="2021-05-31T20:23:48.691" v="125" actId="20577"/>
          <ac:spMkLst>
            <pc:docMk/>
            <pc:sldMk cId="3363323833" sldId="271"/>
            <ac:spMk id="22" creationId="{82C99476-00B0-4094-94F4-428C2459B9D6}"/>
          </ac:spMkLst>
        </pc:spChg>
        <pc:picChg chg="add mod">
          <ac:chgData name="Kulin Patel" userId="e168eba049125d50" providerId="LiveId" clId="{D5C65224-74F9-43CB-9B2E-C93B07A144B4}" dt="2021-05-31T20:22:46.043" v="91" actId="1076"/>
          <ac:picMkLst>
            <pc:docMk/>
            <pc:sldMk cId="3363323833" sldId="271"/>
            <ac:picMk id="6" creationId="{964B109C-85EE-430F-948F-82756598DBEA}"/>
          </ac:picMkLst>
        </pc:picChg>
      </pc:sldChg>
      <pc:sldChg chg="add">
        <pc:chgData name="Kulin Patel" userId="e168eba049125d50" providerId="LiveId" clId="{D5C65224-74F9-43CB-9B2E-C93B07A144B4}" dt="2021-05-31T20:17:05.378" v="1" actId="22"/>
        <pc:sldMkLst>
          <pc:docMk/>
          <pc:sldMk cId="2962845508" sldId="272"/>
        </pc:sldMkLst>
      </pc:sldChg>
      <pc:sldChg chg="addSp delSp modSp add mod">
        <pc:chgData name="Kulin Patel" userId="e168eba049125d50" providerId="LiveId" clId="{D5C65224-74F9-43CB-9B2E-C93B07A144B4}" dt="2021-05-31T20:27:07.498" v="279" actId="20577"/>
        <pc:sldMkLst>
          <pc:docMk/>
          <pc:sldMk cId="2834720217" sldId="273"/>
        </pc:sldMkLst>
        <pc:spChg chg="mod">
          <ac:chgData name="Kulin Patel" userId="e168eba049125d50" providerId="LiveId" clId="{D5C65224-74F9-43CB-9B2E-C93B07A144B4}" dt="2021-05-31T20:27:07.498" v="279" actId="20577"/>
          <ac:spMkLst>
            <pc:docMk/>
            <pc:sldMk cId="2834720217" sldId="273"/>
            <ac:spMk id="22" creationId="{82C99476-00B0-4094-94F4-428C2459B9D6}"/>
          </ac:spMkLst>
        </pc:spChg>
        <pc:picChg chg="del">
          <ac:chgData name="Kulin Patel" userId="e168eba049125d50" providerId="LiveId" clId="{D5C65224-74F9-43CB-9B2E-C93B07A144B4}" dt="2021-05-31T20:24:22.023" v="127" actId="478"/>
          <ac:picMkLst>
            <pc:docMk/>
            <pc:sldMk cId="2834720217" sldId="273"/>
            <ac:picMk id="6" creationId="{964B109C-85EE-430F-948F-82756598DBEA}"/>
          </ac:picMkLst>
        </pc:picChg>
        <pc:picChg chg="add mod">
          <ac:chgData name="Kulin Patel" userId="e168eba049125d50" providerId="LiveId" clId="{D5C65224-74F9-43CB-9B2E-C93B07A144B4}" dt="2021-05-31T20:24:40.075" v="133" actId="1076"/>
          <ac:picMkLst>
            <pc:docMk/>
            <pc:sldMk cId="2834720217" sldId="273"/>
            <ac:picMk id="7" creationId="{ABD5FECA-52B8-4517-9029-E42C144A70EA}"/>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a:t>Assets (in trillion) - DB and DC as of 2020</a:t>
            </a:r>
          </a:p>
        </c:rich>
      </c:tx>
      <c:layout>
        <c:manualLayout>
          <c:xMode val="edge"/>
          <c:yMode val="edge"/>
          <c:x val="0.21533149171270718"/>
          <c:y val="2.1472392638036811E-2"/>
        </c:manualLayout>
      </c:layout>
      <c:overlay val="0"/>
      <c:spPr>
        <a:noFill/>
        <a:ln>
          <a:noFill/>
        </a:ln>
        <a:effectLst/>
      </c:spPr>
    </c:title>
    <c:autoTitleDeleted val="0"/>
    <c:plotArea>
      <c:layout>
        <c:manualLayout>
          <c:layoutTarget val="inner"/>
          <c:xMode val="edge"/>
          <c:yMode val="edge"/>
          <c:x val="5.1382714328850478E-2"/>
          <c:y val="0.1074386822336863"/>
          <c:w val="0.90574047287597337"/>
          <c:h val="0.68811482537075508"/>
        </c:manualLayout>
      </c:layout>
      <c:barChart>
        <c:barDir val="col"/>
        <c:grouping val="clustered"/>
        <c:varyColors val="0"/>
        <c:ser>
          <c:idx val="0"/>
          <c:order val="0"/>
          <c:tx>
            <c:strRef>
              <c:f>Sheet1!$B$10</c:f>
              <c:strCache>
                <c:ptCount val="1"/>
                <c:pt idx="0">
                  <c:v>DC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4749262536873427E-3"/>
                  <c:y val="-8.40505928138298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2C-4F86-A3E0-7543D98466A5}"/>
                </c:ext>
              </c:extLst>
            </c:dLbl>
            <c:dLbl>
              <c:idx val="2"/>
              <c:layout>
                <c:manualLayout>
                  <c:x val="-4.4247787610620553E-3"/>
                  <c:y val="5.65729930310435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2C-4F86-A3E0-7543D98466A5}"/>
                </c:ext>
              </c:extLst>
            </c:dLbl>
            <c:dLbl>
              <c:idx val="3"/>
              <c:layout>
                <c:manualLayout>
                  <c:x val="5.6047197640117993E-2"/>
                  <c:y val="2.6077699339306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2C-4F86-A3E0-7543D98466A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Sheet1!$A$11:$A$14</c:f>
              <c:strCache>
                <c:ptCount val="4"/>
                <c:pt idx="0">
                  <c:v>Private</c:v>
                </c:pt>
                <c:pt idx="1">
                  <c:v>State and Local government</c:v>
                </c:pt>
                <c:pt idx="2">
                  <c:v>Federal government</c:v>
                </c:pt>
                <c:pt idx="3">
                  <c:v>IRA</c:v>
                </c:pt>
              </c:strCache>
            </c:strRef>
          </c:cat>
          <c:val>
            <c:numRef>
              <c:f>Sheet1!$B$11:$B$14</c:f>
              <c:numCache>
                <c:formatCode>General</c:formatCode>
                <c:ptCount val="4"/>
                <c:pt idx="0">
                  <c:v>8.3000000000000007</c:v>
                </c:pt>
                <c:pt idx="1">
                  <c:v>0.5</c:v>
                </c:pt>
                <c:pt idx="2">
                  <c:v>0.7</c:v>
                </c:pt>
                <c:pt idx="3">
                  <c:v>11.3</c:v>
                </c:pt>
              </c:numCache>
            </c:numRef>
          </c:val>
          <c:extLst>
            <c:ext xmlns:c16="http://schemas.microsoft.com/office/drawing/2014/chart" uri="{C3380CC4-5D6E-409C-BE32-E72D297353CC}">
              <c16:uniqueId val="{00000000-012C-4F86-A3E0-7543D98466A5}"/>
            </c:ext>
          </c:extLst>
        </c:ser>
        <c:ser>
          <c:idx val="1"/>
          <c:order val="1"/>
          <c:tx>
            <c:strRef>
              <c:f>Sheet1!$C$10</c:f>
              <c:strCache>
                <c:ptCount val="1"/>
                <c:pt idx="0">
                  <c:v>DB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4749262536873156E-3"/>
                  <c:y val="-3.34912661779347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2C-4F86-A3E0-7543D98466A5}"/>
                </c:ext>
              </c:extLst>
            </c:dLbl>
            <c:dLbl>
              <c:idx val="1"/>
              <c:layout>
                <c:manualLayout>
                  <c:x val="-2.9498525073746854E-3"/>
                  <c:y val="-7.62919721241741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2C-4F86-A3E0-7543D98466A5}"/>
                </c:ext>
              </c:extLst>
            </c:dLbl>
            <c:dLbl>
              <c:idx val="2"/>
              <c:layout>
                <c:manualLayout>
                  <c:x val="0"/>
                  <c:y val="-7.62919721241741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2C-4F86-A3E0-7543D98466A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Sheet1!$A$11:$A$14</c:f>
              <c:strCache>
                <c:ptCount val="4"/>
                <c:pt idx="0">
                  <c:v>Private</c:v>
                </c:pt>
                <c:pt idx="1">
                  <c:v>State and Local government</c:v>
                </c:pt>
                <c:pt idx="2">
                  <c:v>Federal government</c:v>
                </c:pt>
                <c:pt idx="3">
                  <c:v>IRA</c:v>
                </c:pt>
              </c:strCache>
            </c:strRef>
          </c:cat>
          <c:val>
            <c:numRef>
              <c:f>Sheet1!$C$11:$C$14</c:f>
              <c:numCache>
                <c:formatCode>General</c:formatCode>
                <c:ptCount val="4"/>
                <c:pt idx="0">
                  <c:v>3.5</c:v>
                </c:pt>
                <c:pt idx="1">
                  <c:v>9</c:v>
                </c:pt>
                <c:pt idx="2">
                  <c:v>3.6</c:v>
                </c:pt>
                <c:pt idx="3">
                  <c:v>0</c:v>
                </c:pt>
              </c:numCache>
            </c:numRef>
          </c:val>
          <c:extLst>
            <c:ext xmlns:c16="http://schemas.microsoft.com/office/drawing/2014/chart" uri="{C3380CC4-5D6E-409C-BE32-E72D297353CC}">
              <c16:uniqueId val="{00000001-012C-4F86-A3E0-7543D98466A5}"/>
            </c:ext>
          </c:extLst>
        </c:ser>
        <c:dLbls>
          <c:dLblPos val="inEnd"/>
          <c:showLegendKey val="0"/>
          <c:showVal val="1"/>
          <c:showCatName val="0"/>
          <c:showSerName val="0"/>
          <c:showPercent val="0"/>
          <c:showBubbleSize val="0"/>
        </c:dLbls>
        <c:gapWidth val="100"/>
        <c:overlap val="-24"/>
        <c:axId val="1445781024"/>
        <c:axId val="1445781856"/>
      </c:barChart>
      <c:catAx>
        <c:axId val="144578102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Sectors</a:t>
                </a:r>
              </a:p>
            </c:rich>
          </c:tx>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45781856"/>
        <c:crosses val="autoZero"/>
        <c:auto val="1"/>
        <c:lblAlgn val="ctr"/>
        <c:lblOffset val="100"/>
        <c:noMultiLvlLbl val="0"/>
      </c:catAx>
      <c:valAx>
        <c:axId val="14457818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50" b="1" i="0" u="none" strike="noStrike" kern="1200" cap="all" baseline="0">
                    <a:solidFill>
                      <a:schemeClr val="lt1">
                        <a:lumMod val="85000"/>
                      </a:schemeClr>
                    </a:solidFill>
                    <a:latin typeface="+mn-lt"/>
                    <a:ea typeface="+mn-ea"/>
                    <a:cs typeface="+mn-cs"/>
                  </a:defRPr>
                </a:pPr>
                <a:r>
                  <a:rPr lang="en-US" sz="1050"/>
                  <a:t>Assets (in $trillions)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44578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Percentage of DB and DC plans - 2018 data</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3517638752602732"/>
          <c:y val="0.11136803168409373"/>
          <c:w val="0.45651441176235952"/>
          <c:h val="0.83310145574237804"/>
        </c:manualLayout>
      </c:layout>
      <c:pieChart>
        <c:varyColors val="1"/>
        <c:ser>
          <c:idx val="0"/>
          <c:order val="0"/>
          <c:tx>
            <c:strRef>
              <c:f>Sheet1!$A$18</c:f>
              <c:strCache>
                <c:ptCount val="1"/>
                <c:pt idx="0">
                  <c:v>2,018</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4C-472D-92F6-D156496CB39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4C-472D-92F6-D156496CB395}"/>
              </c:ext>
            </c:extLst>
          </c:dPt>
          <c:dLbls>
            <c:dLbl>
              <c:idx val="0"/>
              <c:layout>
                <c:manualLayout>
                  <c:x val="-4.186435092852657E-2"/>
                  <c:y val="9.6442659262967856E-2"/>
                </c:manualLayout>
              </c:layout>
              <c:tx>
                <c:rich>
                  <a:bodyPr/>
                  <a:lstStyle/>
                  <a:p>
                    <a:r>
                      <a:rPr lang="en-US"/>
                      <a:t>6%,</a:t>
                    </a:r>
                    <a:r>
                      <a:rPr lang="en-US" baseline="0"/>
                      <a:t> 46,869</a:t>
                    </a:r>
                    <a:endParaRPr lang="en-US"/>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B4C-472D-92F6-D156496CB395}"/>
                </c:ext>
              </c:extLst>
            </c:dLbl>
            <c:dLbl>
              <c:idx val="1"/>
              <c:tx>
                <c:rich>
                  <a:bodyPr/>
                  <a:lstStyle/>
                  <a:p>
                    <a:r>
                      <a:rPr lang="en-US"/>
                      <a:t>94%, 675,007</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B4C-472D-92F6-D156496CB39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Sheet1!$B$17:$C$17</c:f>
              <c:strCache>
                <c:ptCount val="2"/>
                <c:pt idx="0">
                  <c:v>DB</c:v>
                </c:pt>
                <c:pt idx="1">
                  <c:v>DC</c:v>
                </c:pt>
              </c:strCache>
            </c:strRef>
          </c:cat>
          <c:val>
            <c:numRef>
              <c:f>Sheet1!$B$18:$C$18</c:f>
              <c:numCache>
                <c:formatCode>0%</c:formatCode>
                <c:ptCount val="2"/>
                <c:pt idx="0">
                  <c:v>6.4926663305055157E-2</c:v>
                </c:pt>
                <c:pt idx="1">
                  <c:v>0.93507333669494486</c:v>
                </c:pt>
              </c:numCache>
            </c:numRef>
          </c:val>
          <c:extLst>
            <c:ext xmlns:c16="http://schemas.microsoft.com/office/drawing/2014/chart" uri="{C3380CC4-5D6E-409C-BE32-E72D297353CC}">
              <c16:uniqueId val="{00000004-CB4C-472D-92F6-D156496CB39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1888349079064504"/>
          <c:y val="0.49496893632515587"/>
          <c:w val="0.17454332778954779"/>
          <c:h val="9.2660780119248096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lgn="ct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                      Replacement  Rates for DB plans</a:t>
            </a:r>
          </a:p>
        </c:rich>
      </c:tx>
      <c:layout>
        <c:manualLayout>
          <c:xMode val="edge"/>
          <c:yMode val="edge"/>
          <c:x val="0.12665462396831753"/>
          <c:y val="4.5376622198102977E-2"/>
        </c:manualLayout>
      </c:layout>
      <c:overlay val="0"/>
      <c:spPr>
        <a:noFill/>
        <a:ln>
          <a:noFill/>
        </a:ln>
        <a:effectLst/>
      </c:spPr>
    </c:title>
    <c:autoTitleDeleted val="0"/>
    <c:plotArea>
      <c:layout>
        <c:manualLayout>
          <c:layoutTarget val="inner"/>
          <c:xMode val="edge"/>
          <c:yMode val="edge"/>
          <c:x val="9.2886821700861363E-2"/>
          <c:y val="0.14207780618329885"/>
          <c:w val="0.90193292958573557"/>
          <c:h val="0.65362578676204408"/>
        </c:manualLayout>
      </c:layout>
      <c:lineChart>
        <c:grouping val="standard"/>
        <c:varyColors val="1"/>
        <c:ser>
          <c:idx val="0"/>
          <c:order val="0"/>
          <c:tx>
            <c:v>Replacement Ratio - FAP </c:v>
          </c:tx>
          <c:spPr>
            <a:ln w="34925" cap="rnd">
              <a:solidFill>
                <a:srgbClr val="00B050"/>
              </a:solidFill>
              <a:round/>
            </a:ln>
            <a:effectLst>
              <a:outerShdw blurRad="40000" dist="23000" dir="5400000" rotWithShape="0">
                <a:srgbClr val="000000">
                  <a:alpha val="35000"/>
                </a:srgbClr>
              </a:outerShdw>
            </a:effectLst>
          </c:spPr>
          <c:marker>
            <c:symbol val="none"/>
          </c:marker>
          <c:cat>
            <c:numRef>
              <c:f>'Graph - Inputs'!$A$3:$A$47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Inputs'!$B$3:$B$47</c:f>
              <c:numCache>
                <c:formatCode>0%</c:formatCode>
                <c:ptCount val="45"/>
                <c:pt idx="0">
                  <c:v>0</c:v>
                </c:pt>
                <c:pt idx="1">
                  <c:v>9.7169811320754716E-3</c:v>
                </c:pt>
                <c:pt idx="2">
                  <c:v>1.8889284442862229E-2</c:v>
                </c:pt>
                <c:pt idx="3">
                  <c:v>2.7547589620962272E-2</c:v>
                </c:pt>
                <c:pt idx="4">
                  <c:v>3.5720844901597257E-2</c:v>
                </c:pt>
                <c:pt idx="5">
                  <c:v>4.4651056126996568E-2</c:v>
                </c:pt>
                <c:pt idx="6">
                  <c:v>5.3581267352395878E-2</c:v>
                </c:pt>
                <c:pt idx="7">
                  <c:v>6.2511478577795196E-2</c:v>
                </c:pt>
                <c:pt idx="8">
                  <c:v>7.14416898031945E-2</c:v>
                </c:pt>
                <c:pt idx="9">
                  <c:v>8.0371901028593817E-2</c:v>
                </c:pt>
                <c:pt idx="10">
                  <c:v>8.9302112253993121E-2</c:v>
                </c:pt>
                <c:pt idx="11">
                  <c:v>9.8232323479392439E-2</c:v>
                </c:pt>
                <c:pt idx="12">
                  <c:v>0.10716253470479176</c:v>
                </c:pt>
                <c:pt idx="13">
                  <c:v>0.11609274593019107</c:v>
                </c:pt>
                <c:pt idx="14">
                  <c:v>0.12502295715559039</c:v>
                </c:pt>
                <c:pt idx="15">
                  <c:v>0.1339531683809897</c:v>
                </c:pt>
                <c:pt idx="16">
                  <c:v>0.142883379606389</c:v>
                </c:pt>
                <c:pt idx="17">
                  <c:v>0.15181359083178833</c:v>
                </c:pt>
                <c:pt idx="18">
                  <c:v>0.16074380205718761</c:v>
                </c:pt>
                <c:pt idx="19">
                  <c:v>0.16967401328258697</c:v>
                </c:pt>
                <c:pt idx="20">
                  <c:v>0.1786042245079863</c:v>
                </c:pt>
                <c:pt idx="21">
                  <c:v>0.1875344357333856</c:v>
                </c:pt>
                <c:pt idx="22">
                  <c:v>0.19646464695878491</c:v>
                </c:pt>
                <c:pt idx="23">
                  <c:v>0.20539485818418421</c:v>
                </c:pt>
                <c:pt idx="24">
                  <c:v>0.21432506940958351</c:v>
                </c:pt>
                <c:pt idx="25">
                  <c:v>0.22325528063498279</c:v>
                </c:pt>
                <c:pt idx="26">
                  <c:v>0.23218549186038212</c:v>
                </c:pt>
                <c:pt idx="27">
                  <c:v>0.24111570308578148</c:v>
                </c:pt>
                <c:pt idx="28">
                  <c:v>0.25004591431118073</c:v>
                </c:pt>
                <c:pt idx="29">
                  <c:v>0.25897612553658006</c:v>
                </c:pt>
                <c:pt idx="30">
                  <c:v>0.26790633676197945</c:v>
                </c:pt>
                <c:pt idx="31">
                  <c:v>0.27683654798737867</c:v>
                </c:pt>
                <c:pt idx="32">
                  <c:v>0.28576675921277805</c:v>
                </c:pt>
                <c:pt idx="33">
                  <c:v>0.29469697043817733</c:v>
                </c:pt>
                <c:pt idx="34">
                  <c:v>0.30362718166357661</c:v>
                </c:pt>
                <c:pt idx="35">
                  <c:v>0.31255739288897599</c:v>
                </c:pt>
                <c:pt idx="36">
                  <c:v>0.32148760411437532</c:v>
                </c:pt>
                <c:pt idx="37">
                  <c:v>0.33041781533977455</c:v>
                </c:pt>
                <c:pt idx="38">
                  <c:v>0.33934802656517388</c:v>
                </c:pt>
                <c:pt idx="39">
                  <c:v>0.34827823779057315</c:v>
                </c:pt>
                <c:pt idx="40">
                  <c:v>0.35720844901597248</c:v>
                </c:pt>
                <c:pt idx="41">
                  <c:v>0.36613866024137187</c:v>
                </c:pt>
                <c:pt idx="42">
                  <c:v>0.37506887146677115</c:v>
                </c:pt>
                <c:pt idx="43">
                  <c:v>0.38399908269217048</c:v>
                </c:pt>
                <c:pt idx="44">
                  <c:v>0.39292929391756976</c:v>
                </c:pt>
              </c:numCache>
            </c:numRef>
          </c:val>
          <c:smooth val="0"/>
          <c:extLst>
            <c:ext xmlns:c16="http://schemas.microsoft.com/office/drawing/2014/chart" uri="{C3380CC4-5D6E-409C-BE32-E72D297353CC}">
              <c16:uniqueId val="{00000000-C611-4D6D-B382-59B8CB440296}"/>
            </c:ext>
          </c:extLst>
        </c:ser>
        <c:ser>
          <c:idx val="1"/>
          <c:order val="1"/>
          <c:tx>
            <c:v>Replacement Ratio - CA Accrued Benefit</c:v>
          </c:tx>
          <c:spPr>
            <a:ln w="34925" cap="rnd">
              <a:solidFill>
                <a:schemeClr val="accent2"/>
              </a:solidFill>
              <a:round/>
            </a:ln>
            <a:effectLst>
              <a:outerShdw blurRad="40000" dist="23000" dir="5400000" rotWithShape="0">
                <a:srgbClr val="000000">
                  <a:alpha val="35000"/>
                </a:srgbClr>
              </a:outerShdw>
            </a:effectLst>
          </c:spPr>
          <c:marker>
            <c:symbol val="none"/>
          </c:marker>
          <c:cat>
            <c:numRef>
              <c:f>'Graph - Inputs'!$A$3:$A$47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Inputs'!$C$3:$C$47</c:f>
              <c:numCache>
                <c:formatCode>0%</c:formatCode>
                <c:ptCount val="45"/>
                <c:pt idx="0">
                  <c:v>0</c:v>
                </c:pt>
                <c:pt idx="1">
                  <c:v>9.7169811320754716E-3</c:v>
                </c:pt>
                <c:pt idx="2">
                  <c:v>1.8889284442862229E-2</c:v>
                </c:pt>
                <c:pt idx="3">
                  <c:v>2.7547589620962272E-2</c:v>
                </c:pt>
                <c:pt idx="4">
                  <c:v>3.5720844901597257E-2</c:v>
                </c:pt>
                <c:pt idx="5">
                  <c:v>4.3436364879714279E-2</c:v>
                </c:pt>
                <c:pt idx="6">
                  <c:v>5.0719922794331913E-2</c:v>
                </c:pt>
                <c:pt idx="7">
                  <c:v>5.7595837596742604E-2</c:v>
                </c:pt>
                <c:pt idx="8">
                  <c:v>6.4087056097507131E-2</c:v>
                </c:pt>
                <c:pt idx="9">
                  <c:v>7.0215230470496187E-2</c:v>
                </c:pt>
                <c:pt idx="10">
                  <c:v>7.600079137649722E-2</c:v>
                </c:pt>
                <c:pt idx="11">
                  <c:v>8.1463016954057887E-2</c:v>
                </c:pt>
                <c:pt idx="12">
                  <c:v>8.6620097911230598E-2</c:v>
                </c:pt>
                <c:pt idx="13">
                  <c:v>9.1489198938667859E-2</c:v>
                </c:pt>
                <c:pt idx="14">
                  <c:v>9.6086516652050799E-2</c:v>
                </c:pt>
                <c:pt idx="15">
                  <c:v>0.10042733426007174</c:v>
                </c:pt>
                <c:pt idx="16">
                  <c:v>0.1045260731430942</c:v>
                </c:pt>
                <c:pt idx="17">
                  <c:v>0.10839634151714567</c:v>
                </c:pt>
                <c:pt idx="18">
                  <c:v>0.11205098034802032</c:v>
                </c:pt>
                <c:pt idx="19">
                  <c:v>0.11550210667095215</c:v>
                </c:pt>
                <c:pt idx="20">
                  <c:v>0.11876115446252623</c:v>
                </c:pt>
                <c:pt idx="21">
                  <c:v>0.12183891320320341</c:v>
                </c:pt>
                <c:pt idx="22">
                  <c:v>0.12474556426100716</c:v>
                </c:pt>
                <c:pt idx="23">
                  <c:v>0.12749071521954117</c:v>
                </c:pt>
                <c:pt idx="24">
                  <c:v>0.13008343226653932</c:v>
                </c:pt>
                <c:pt idx="25">
                  <c:v>0.13253227075258081</c:v>
                </c:pt>
                <c:pt idx="26">
                  <c:v>0.1348453040234027</c:v>
                </c:pt>
                <c:pt idx="27">
                  <c:v>0.13703015062339385</c:v>
                </c:pt>
                <c:pt idx="28">
                  <c:v>0.13909399996233737</c:v>
                </c:pt>
                <c:pt idx="29">
                  <c:v>0.1410436365322616</c:v>
                </c:pt>
                <c:pt idx="30">
                  <c:v>0.14288546275634922</c:v>
                </c:pt>
                <c:pt idx="31">
                  <c:v>0.1446255205472205</c:v>
                </c:pt>
                <c:pt idx="32">
                  <c:v>0.14626951164753482</c:v>
                </c:pt>
                <c:pt idx="33">
                  <c:v>0.14782281682173054</c:v>
                </c:pt>
                <c:pt idx="34">
                  <c:v>0.1492905139638328</c:v>
                </c:pt>
                <c:pt idx="35">
                  <c:v>0.1506773951825866</c:v>
                </c:pt>
                <c:pt idx="36">
                  <c:v>0.15198798292171065</c:v>
                </c:pt>
                <c:pt idx="37">
                  <c:v>0.15322654516979883</c:v>
                </c:pt>
                <c:pt idx="38">
                  <c:v>0.15439710981131388</c:v>
                </c:pt>
                <c:pt idx="39">
                  <c:v>0.15550347816720977</c:v>
                </c:pt>
                <c:pt idx="40">
                  <c:v>0.15654923777097457</c:v>
                </c:pt>
                <c:pt idx="41">
                  <c:v>0.15753777442329753</c:v>
                </c:pt>
                <c:pt idx="42">
                  <c:v>0.15847228356612164</c:v>
                </c:pt>
                <c:pt idx="43">
                  <c:v>0.15935578101453837</c:v>
                </c:pt>
                <c:pt idx="44">
                  <c:v>0.16019111308280742</c:v>
                </c:pt>
              </c:numCache>
            </c:numRef>
          </c:val>
          <c:smooth val="0"/>
          <c:extLst>
            <c:ext xmlns:c16="http://schemas.microsoft.com/office/drawing/2014/chart" uri="{C3380CC4-5D6E-409C-BE32-E72D297353CC}">
              <c16:uniqueId val="{00000001-C611-4D6D-B382-59B8CB440296}"/>
            </c:ext>
          </c:extLst>
        </c:ser>
        <c:ser>
          <c:idx val="2"/>
          <c:order val="2"/>
          <c:tx>
            <c:v>Replacement Ratio - Unit Credit</c:v>
          </c:tx>
          <c:spPr>
            <a:ln w="34925" cap="rnd">
              <a:solidFill>
                <a:schemeClr val="accent3"/>
              </a:solidFill>
              <a:round/>
            </a:ln>
            <a:effectLst>
              <a:outerShdw blurRad="40000" dist="23000" dir="5400000" rotWithShape="0">
                <a:srgbClr val="000000">
                  <a:alpha val="35000"/>
                </a:srgbClr>
              </a:outerShdw>
            </a:effectLst>
          </c:spPr>
          <c:marker>
            <c:symbol val="none"/>
          </c:marker>
          <c:cat>
            <c:numRef>
              <c:f>'Graph - Inputs'!$A$3:$A$47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Inputs'!$D$3:$D$47</c:f>
              <c:numCache>
                <c:formatCode>0%</c:formatCode>
                <c:ptCount val="45"/>
                <c:pt idx="0">
                  <c:v>0</c:v>
                </c:pt>
                <c:pt idx="1">
                  <c:v>3.7735849056603772E-2</c:v>
                </c:pt>
                <c:pt idx="2">
                  <c:v>7.1199715201139199E-2</c:v>
                </c:pt>
                <c:pt idx="3">
                  <c:v>0.10075431396387621</c:v>
                </c:pt>
                <c:pt idx="4">
                  <c:v>0.12673498611808329</c:v>
                </c:pt>
                <c:pt idx="5">
                  <c:v>0.14945163457321139</c:v>
                </c:pt>
                <c:pt idx="6">
                  <c:v>0.16919052970552234</c:v>
                </c:pt>
                <c:pt idx="7">
                  <c:v>0.18621599181425413</c:v>
                </c:pt>
                <c:pt idx="8">
                  <c:v>0.20077195882938451</c:v>
                </c:pt>
                <c:pt idx="9">
                  <c:v>0.21308344687080899</c:v>
                </c:pt>
                <c:pt idx="10">
                  <c:v>0.22335791076604716</c:v>
                </c:pt>
                <c:pt idx="11">
                  <c:v>0.23178651117231305</c:v>
                </c:pt>
                <c:pt idx="12">
                  <c:v>0.23854529451696024</c:v>
                </c:pt>
                <c:pt idx="13">
                  <c:v>0.24379629156607568</c:v>
                </c:pt>
                <c:pt idx="14">
                  <c:v>0.24768854005261681</c:v>
                </c:pt>
                <c:pt idx="15">
                  <c:v>0.25035903644132429</c:v>
                </c:pt>
                <c:pt idx="16">
                  <c:v>0.25193362157617538</c:v>
                </c:pt>
                <c:pt idx="17">
                  <c:v>0.2525278046459305</c:v>
                </c:pt>
                <c:pt idx="18">
                  <c:v>0.2522475296130271</c:v>
                </c:pt>
                <c:pt idx="19">
                  <c:v>0.25118988797942954</c:v>
                </c:pt>
                <c:pt idx="20">
                  <c:v>0.24944378150886745</c:v>
                </c:pt>
                <c:pt idx="21">
                  <c:v>0.24709053828708569</c:v>
                </c:pt>
                <c:pt idx="22">
                  <c:v>0.2442044852792401</c:v>
                </c:pt>
                <c:pt idx="23">
                  <c:v>0.24085348033544263</c:v>
                </c:pt>
                <c:pt idx="24">
                  <c:v>0.23709940640076385</c:v>
                </c:pt>
                <c:pt idx="25">
                  <c:v>0.23299863050389527</c:v>
                </c:pt>
                <c:pt idx="26">
                  <c:v>0.22860242992835006</c:v>
                </c:pt>
                <c:pt idx="27">
                  <c:v>0.22395738781079289</c:v>
                </c:pt>
                <c:pt idx="28">
                  <c:v>0.21910576026213141</c:v>
                </c:pt>
                <c:pt idx="29">
                  <c:v>0.21408581696771598</c:v>
                </c:pt>
                <c:pt idx="30">
                  <c:v>0.20893215709276117</c:v>
                </c:pt>
                <c:pt idx="31">
                  <c:v>0.20367600219734577</c:v>
                </c:pt>
                <c:pt idx="32">
                  <c:v>0.19834546775152359</c:v>
                </c:pt>
                <c:pt idx="33">
                  <c:v>0.192965814734678</c:v>
                </c:pt>
                <c:pt idx="34">
                  <c:v>0.18755968270380366</c:v>
                </c:pt>
                <c:pt idx="35">
                  <c:v>0.18214730562245082</c:v>
                </c:pt>
                <c:pt idx="36">
                  <c:v>0.17674671165520833</c:v>
                </c:pt>
                <c:pt idx="37">
                  <c:v>0.17137390805143365</c:v>
                </c:pt>
                <c:pt idx="38">
                  <c:v>0.16604305216610094</c:v>
                </c:pt>
                <c:pt idx="39">
                  <c:v>0.16076660959478489</c:v>
                </c:pt>
                <c:pt idx="40">
                  <c:v>0.15555550033360901</c:v>
                </c:pt>
                <c:pt idx="41">
                  <c:v>0.15041923381315964</c:v>
                </c:pt>
                <c:pt idx="42">
                  <c:v>0.14536603359762321</c:v>
                </c:pt>
                <c:pt idx="43">
                  <c:v>0.14040295248647341</c:v>
                </c:pt>
                <c:pt idx="44">
                  <c:v>0.1355359787056786</c:v>
                </c:pt>
              </c:numCache>
            </c:numRef>
          </c:val>
          <c:smooth val="0"/>
          <c:extLst>
            <c:ext xmlns:c16="http://schemas.microsoft.com/office/drawing/2014/chart" uri="{C3380CC4-5D6E-409C-BE32-E72D297353CC}">
              <c16:uniqueId val="{00000002-C611-4D6D-B382-59B8CB440296}"/>
            </c:ext>
          </c:extLst>
        </c:ser>
        <c:ser>
          <c:idx val="3"/>
          <c:order val="3"/>
          <c:tx>
            <c:v>Replacement Ratio- Cash Balance</c:v>
          </c:tx>
          <c:spPr>
            <a:ln w="34925" cap="rnd">
              <a:solidFill>
                <a:schemeClr val="accent3">
                  <a:lumMod val="20000"/>
                  <a:lumOff val="80000"/>
                </a:schemeClr>
              </a:solidFill>
              <a:round/>
            </a:ln>
            <a:effectLst>
              <a:outerShdw blurRad="40000" dist="23000" dir="5400000" rotWithShape="0">
                <a:srgbClr val="000000">
                  <a:alpha val="35000"/>
                </a:srgbClr>
              </a:outerShdw>
            </a:effectLst>
          </c:spPr>
          <c:marker>
            <c:symbol val="none"/>
          </c:marker>
          <c:cat>
            <c:numRef>
              <c:f>'Graph - Inputs'!$A$3:$A$47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Inputs'!$E$3:$E$47</c:f>
              <c:numCache>
                <c:formatCode>0%</c:formatCode>
                <c:ptCount val="45"/>
                <c:pt idx="0">
                  <c:v>0</c:v>
                </c:pt>
                <c:pt idx="1">
                  <c:v>3.4069955487767466E-3</c:v>
                </c:pt>
                <c:pt idx="2">
                  <c:v>6.8021808062234783E-3</c:v>
                </c:pt>
                <c:pt idx="3">
                  <c:v>1.0187285890830853E-2</c:v>
                </c:pt>
                <c:pt idx="4">
                  <c:v>1.3564152619946628E-2</c:v>
                </c:pt>
                <c:pt idx="5">
                  <c:v>1.6934744916496911E-2</c:v>
                </c:pt>
                <c:pt idx="6">
                  <c:v>2.0301160292650437E-2</c:v>
                </c:pt>
                <c:pt idx="7">
                  <c:v>2.3665642660541428E-2</c:v>
                </c:pt>
                <c:pt idx="8">
                  <c:v>2.7030596615443239E-2</c:v>
                </c:pt>
                <c:pt idx="9">
                  <c:v>3.0398603249147033E-2</c:v>
                </c:pt>
                <c:pt idx="10">
                  <c:v>3.377243803826234E-2</c:v>
                </c:pt>
                <c:pt idx="11">
                  <c:v>3.7155090671355466E-2</c:v>
                </c:pt>
                <c:pt idx="12">
                  <c:v>4.0549787559008496E-2</c:v>
                </c:pt>
                <c:pt idx="13">
                  <c:v>4.3960017003409624E-2</c:v>
                </c:pt>
                <c:pt idx="14">
                  <c:v>4.7389557701444221E-2</c:v>
                </c:pt>
                <c:pt idx="15">
                  <c:v>5.0842510979419199E-2</c:v>
                </c:pt>
                <c:pt idx="16">
                  <c:v>5.4323337601637003E-2</c:v>
                </c:pt>
                <c:pt idx="17">
                  <c:v>5.7836899293697501E-2</c:v>
                </c:pt>
                <c:pt idx="18">
                  <c:v>6.1388506473838853E-2</c:v>
                </c:pt>
                <c:pt idx="19">
                  <c:v>6.4983972999328357E-2</c:v>
                </c:pt>
                <c:pt idx="20">
                  <c:v>6.8629678805585154E-2</c:v>
                </c:pt>
                <c:pt idx="21">
                  <c:v>7.2332642300722394E-2</c:v>
                </c:pt>
                <c:pt idx="22">
                  <c:v>7.610060435663471E-2</c:v>
                </c:pt>
                <c:pt idx="23">
                  <c:v>7.9942125663622632E-2</c:v>
                </c:pt>
                <c:pt idx="24">
                  <c:v>8.3866700275203598E-2</c:v>
                </c:pt>
                <c:pt idx="25">
                  <c:v>8.7884888890918875E-2</c:v>
                </c:pt>
                <c:pt idx="26">
                  <c:v>9.2008475445511245E-2</c:v>
                </c:pt>
                <c:pt idx="27">
                  <c:v>9.6250652070999781E-2</c:v>
                </c:pt>
                <c:pt idx="28">
                  <c:v>0.10062623923891971</c:v>
                </c:pt>
                <c:pt idx="29">
                  <c:v>0.10515194807055478</c:v>
                </c:pt>
                <c:pt idx="30">
                  <c:v>0.10954151456274912</c:v>
                </c:pt>
                <c:pt idx="31">
                  <c:v>0.11404957269195766</c:v>
                </c:pt>
                <c:pt idx="32">
                  <c:v>0.11868703151768294</c:v>
                </c:pt>
                <c:pt idx="33">
                  <c:v>0.12346596429794648</c:v>
                </c:pt>
                <c:pt idx="34">
                  <c:v>0.12840112543260357</c:v>
                </c:pt>
                <c:pt idx="35">
                  <c:v>0.13350777487103849</c:v>
                </c:pt>
                <c:pt idx="36">
                  <c:v>0.13880161884628001</c:v>
                </c:pt>
                <c:pt idx="37">
                  <c:v>0.14430173323845916</c:v>
                </c:pt>
                <c:pt idx="38">
                  <c:v>0.1500281998941948</c:v>
                </c:pt>
                <c:pt idx="39">
                  <c:v>0.15600538171173187</c:v>
                </c:pt>
                <c:pt idx="40">
                  <c:v>0.16225782261859351</c:v>
                </c:pt>
                <c:pt idx="41">
                  <c:v>0.16881700128525393</c:v>
                </c:pt>
                <c:pt idx="42">
                  <c:v>0.175713880964386</c:v>
                </c:pt>
                <c:pt idx="43">
                  <c:v>0.18298786688647609</c:v>
                </c:pt>
                <c:pt idx="44">
                  <c:v>0.19068096993554656</c:v>
                </c:pt>
              </c:numCache>
            </c:numRef>
          </c:val>
          <c:smooth val="0"/>
          <c:extLst>
            <c:ext xmlns:c16="http://schemas.microsoft.com/office/drawing/2014/chart" uri="{C3380CC4-5D6E-409C-BE32-E72D297353CC}">
              <c16:uniqueId val="{00000003-C611-4D6D-B382-59B8CB440296}"/>
            </c:ext>
          </c:extLst>
        </c:ser>
        <c:dLbls>
          <c:showLegendKey val="0"/>
          <c:showVal val="0"/>
          <c:showCatName val="0"/>
          <c:showSerName val="0"/>
          <c:showPercent val="0"/>
          <c:showBubbleSize val="0"/>
        </c:dLbls>
        <c:smooth val="0"/>
        <c:axId val="548922862"/>
        <c:axId val="1388204970"/>
      </c:lineChart>
      <c:catAx>
        <c:axId val="54892286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Age</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95000"/>
                <a:alpha val="10000"/>
              </a:schemeClr>
            </a:solidFill>
            <a:round/>
          </a:ln>
          <a:effectLst>
            <a:outerShdw blurRad="50800" dist="50800" dir="3600000" algn="ctr" rotWithShape="0">
              <a:srgbClr val="000000">
                <a:alpha val="43137"/>
              </a:srgbClr>
            </a:outerShdw>
            <a:softEdge rad="190500"/>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388204970"/>
        <c:crosses val="autoZero"/>
        <c:auto val="1"/>
        <c:lblAlgn val="ctr"/>
        <c:lblOffset val="100"/>
        <c:tickLblSkip val="4"/>
        <c:noMultiLvlLbl val="1"/>
      </c:catAx>
      <c:valAx>
        <c:axId val="138820497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Replacement  rate</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54892286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1"/>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a:t>Accrued Benefit Progression</a:t>
            </a:r>
          </a:p>
        </c:rich>
      </c:tx>
      <c:overlay val="0"/>
      <c:spPr>
        <a:noFill/>
        <a:ln>
          <a:noFill/>
        </a:ln>
        <a:effectLst/>
      </c:spPr>
    </c:title>
    <c:autoTitleDeleted val="0"/>
    <c:plotArea>
      <c:layout/>
      <c:lineChart>
        <c:grouping val="standard"/>
        <c:varyColors val="1"/>
        <c:ser>
          <c:idx val="0"/>
          <c:order val="0"/>
          <c:tx>
            <c:v>Accrued Benefit - FAP</c:v>
          </c:tx>
          <c:spPr>
            <a:ln w="34925" cap="rnd">
              <a:solidFill>
                <a:srgbClr val="00B050"/>
              </a:solidFill>
              <a:round/>
            </a:ln>
            <a:effectLst>
              <a:outerShdw blurRad="40000" dist="23000" dir="5400000" rotWithShape="0">
                <a:srgbClr val="000000">
                  <a:alpha val="35000"/>
                </a:srgbClr>
              </a:outerShdw>
            </a:effectLst>
          </c:spPr>
          <c:marker>
            <c:symbol val="none"/>
          </c:marker>
          <c:cat>
            <c:numRef>
              <c:f>'Graph - Inputs'!$G$3:$G$47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Inputs'!$H$3:$H$47</c:f>
              <c:numCache>
                <c:formatCode>#,##0</c:formatCode>
                <c:ptCount val="45"/>
                <c:pt idx="0">
                  <c:v>0</c:v>
                </c:pt>
                <c:pt idx="1">
                  <c:v>618</c:v>
                </c:pt>
                <c:pt idx="2">
                  <c:v>1273.44</c:v>
                </c:pt>
                <c:pt idx="3">
                  <c:v>1968.5772000000002</c:v>
                </c:pt>
                <c:pt idx="4">
                  <c:v>2705.8046208000005</c:v>
                </c:pt>
                <c:pt idx="5">
                  <c:v>3585.1911225600006</c:v>
                </c:pt>
                <c:pt idx="6">
                  <c:v>4560.3631078963208</c:v>
                </c:pt>
                <c:pt idx="7">
                  <c:v>5639.6490434317839</c:v>
                </c:pt>
                <c:pt idx="8">
                  <c:v>6832.0319840430757</c:v>
                </c:pt>
                <c:pt idx="9">
                  <c:v>8147.198140971368</c:v>
                </c:pt>
                <c:pt idx="10">
                  <c:v>9595.5889215884999</c:v>
                </c:pt>
                <c:pt idx="11">
                  <c:v>11188.456682572194</c:v>
                </c:pt>
                <c:pt idx="12">
                  <c:v>12937.92445475621</c:v>
                </c:pt>
                <c:pt idx="13">
                  <c:v>14857.049915545051</c:v>
                </c:pt>
                <c:pt idx="14">
                  <c:v>16959.893903591426</c:v>
                </c:pt>
                <c:pt idx="15">
                  <c:v>19261.593790507406</c:v>
                </c:pt>
                <c:pt idx="16">
                  <c:v>21778.442045800373</c:v>
                </c:pt>
                <c:pt idx="17">
                  <c:v>24527.97035408267</c:v>
                </c:pt>
                <c:pt idx="18">
                  <c:v>27529.039667993959</c:v>
                </c:pt>
                <c:pt idx="19">
                  <c:v>30801.936606299914</c:v>
                </c:pt>
                <c:pt idx="20">
                  <c:v>34368.476634397804</c:v>
                </c:pt>
                <c:pt idx="21">
                  <c:v>38252.114494084759</c:v>
                </c:pt>
                <c:pt idx="22">
                  <c:v>42478.062381050309</c:v>
                </c:pt>
                <c:pt idx="23">
                  <c:v>47073.416402273026</c:v>
                </c:pt>
                <c:pt idx="24">
                  <c:v>52067.291881470686</c:v>
                </c:pt>
                <c:pt idx="25">
                  <c:v>57490.968119123878</c:v>
                </c:pt>
                <c:pt idx="26">
                  <c:v>63378.04325452217</c:v>
                </c:pt>
                <c:pt idx="27">
                  <c:v>69764.599920939421</c:v>
                </c:pt>
                <c:pt idx="28">
                  <c:v>76689.382431610429</c:v>
                </c:pt>
                <c:pt idx="29">
                  <c:v>84193.986283846607</c:v>
                </c:pt>
                <c:pt idx="30">
                  <c:v>92323.060821597333</c:v>
                </c:pt>
                <c:pt idx="31">
                  <c:v>101124.52595325626</c:v>
                </c:pt>
                <c:pt idx="32">
                  <c:v>110649.80388175655</c:v>
                </c:pt>
                <c:pt idx="33">
                  <c:v>120954.06686824512</c:v>
                </c:pt>
                <c:pt idx="34">
                  <c:v>132096.50211913799</c:v>
                </c:pt>
                <c:pt idx="35">
                  <c:v>144140.59495941238</c:v>
                </c:pt>
                <c:pt idx="36">
                  <c:v>157154.43153289077</c:v>
                </c:pt>
                <c:pt idx="37">
                  <c:v>171211.02235333264</c:v>
                </c:pt>
                <c:pt idx="38">
                  <c:v>186388.64811870918</c:v>
                </c:pt>
                <c:pt idx="39">
                  <c:v>202771.22929545888</c:v>
                </c:pt>
                <c:pt idx="40">
                  <c:v>220448.7210801912</c:v>
                </c:pt>
                <c:pt idx="41">
                  <c:v>239517.53545362779</c:v>
                </c:pt>
                <c:pt idx="42">
                  <c:v>260080.99215598803</c:v>
                </c:pt>
                <c:pt idx="43">
                  <c:v>282249.80053499847</c:v>
                </c:pt>
                <c:pt idx="44">
                  <c:v>306142.57434772857</c:v>
                </c:pt>
              </c:numCache>
            </c:numRef>
          </c:val>
          <c:smooth val="0"/>
          <c:extLst>
            <c:ext xmlns:c16="http://schemas.microsoft.com/office/drawing/2014/chart" uri="{C3380CC4-5D6E-409C-BE32-E72D297353CC}">
              <c16:uniqueId val="{00000000-846B-42E4-A270-902ACC37558E}"/>
            </c:ext>
          </c:extLst>
        </c:ser>
        <c:ser>
          <c:idx val="1"/>
          <c:order val="1"/>
          <c:tx>
            <c:v>Accrued Benefit - CA</c:v>
          </c:tx>
          <c:spPr>
            <a:ln w="34925" cap="rnd">
              <a:solidFill>
                <a:schemeClr val="accent2"/>
              </a:solidFill>
              <a:round/>
            </a:ln>
            <a:effectLst>
              <a:outerShdw blurRad="40000" dist="23000" dir="5400000" rotWithShape="0">
                <a:srgbClr val="000000">
                  <a:alpha val="35000"/>
                </a:srgbClr>
              </a:outerShdw>
            </a:effectLst>
          </c:spPr>
          <c:marker>
            <c:symbol val="none"/>
          </c:marker>
          <c:cat>
            <c:numRef>
              <c:f>'Graph - Inputs'!$G$3:$G$47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Inputs'!$I$3:$I$47</c:f>
              <c:numCache>
                <c:formatCode>#,##0</c:formatCode>
                <c:ptCount val="45"/>
                <c:pt idx="0">
                  <c:v>0</c:v>
                </c:pt>
                <c:pt idx="1">
                  <c:v>618</c:v>
                </c:pt>
                <c:pt idx="2">
                  <c:v>1273.44</c:v>
                </c:pt>
                <c:pt idx="3">
                  <c:v>1968.5772000000002</c:v>
                </c:pt>
                <c:pt idx="4">
                  <c:v>2705.8046208000005</c:v>
                </c:pt>
                <c:pt idx="5">
                  <c:v>3487.6592688000005</c:v>
                </c:pt>
                <c:pt idx="6">
                  <c:v>4316.830791354515</c:v>
                </c:pt>
                <c:pt idx="7">
                  <c:v>5196.170652144865</c:v>
                </c:pt>
                <c:pt idx="8">
                  <c:v>6128.7018578017087</c:v>
                </c:pt>
                <c:pt idx="9">
                  <c:v>7117.6292688856838</c:v>
                </c:pt>
                <c:pt idx="10">
                  <c:v>8166.3505303220463</c:v>
                </c:pt>
                <c:pt idx="11">
                  <c:v>9278.4676584925473</c:v>
                </c:pt>
                <c:pt idx="12">
                  <c:v>10457.799324421696</c:v>
                </c:pt>
                <c:pt idx="13">
                  <c:v>11708.393874862519</c:v>
                </c:pt>
                <c:pt idx="14">
                  <c:v>13034.543135597112</c:v>
                </c:pt>
                <c:pt idx="15">
                  <c:v>14440.797043928178</c:v>
                </c:pt>
                <c:pt idx="16">
                  <c:v>15931.979160158236</c:v>
                </c:pt>
                <c:pt idx="17">
                  <c:v>17513.203110843315</c:v>
                </c:pt>
                <c:pt idx="18">
                  <c:v>19189.89001977718</c:v>
                </c:pt>
                <c:pt idx="19">
                  <c:v>20967.786986022045</c:v>
                </c:pt>
                <c:pt idx="20">
                  <c:v>22852.986671863022</c:v>
                </c:pt>
                <c:pt idx="21">
                  <c:v>24851.948067338835</c:v>
                </c:pt>
                <c:pt idx="22">
                  <c:v>26971.518502003142</c:v>
                </c:pt>
                <c:pt idx="23">
                  <c:v>29218.956978812963</c:v>
                </c:pt>
                <c:pt idx="24">
                  <c:v>31601.958909537469</c:v>
                </c:pt>
                <c:pt idx="25">
                  <c:v>34128.682335847072</c:v>
                </c:pt>
                <c:pt idx="26">
                  <c:v>36807.775725295673</c:v>
                </c:pt>
                <c:pt idx="27">
                  <c:v>39648.407436765083</c:v>
                </c:pt>
                <c:pt idx="28">
                  <c:v>42660.296955618454</c:v>
                </c:pt>
                <c:pt idx="29">
                  <c:v>45853.748004828136</c:v>
                </c:pt>
                <c:pt idx="30">
                  <c:v>49239.683644723074</c:v>
                </c:pt>
                <c:pt idx="31">
                  <c:v>52829.683480764172</c:v>
                </c:pt>
                <c:pt idx="32">
                  <c:v>56636.023105924403</c:v>
                </c:pt>
                <c:pt idx="33">
                  <c:v>60671.715911849984</c:v>
                </c:pt>
                <c:pt idx="34">
                  <c:v>64950.557411034191</c:v>
                </c:pt>
                <c:pt idx="35">
                  <c:v>69487.172220774431</c:v>
                </c:pt>
                <c:pt idx="36">
                  <c:v>74297.063868734418</c:v>
                </c:pt>
                <c:pt idx="37">
                  <c:v>79396.667589528704</c:v>
                </c:pt>
                <c:pt idx="38">
                  <c:v>84803.406291916996</c:v>
                </c:pt>
                <c:pt idx="39">
                  <c:v>90535.74988697769</c:v>
                </c:pt>
                <c:pt idx="40">
                  <c:v>96613.278179058267</c:v>
                </c:pt>
                <c:pt idx="41">
                  <c:v>103056.74753341476</c:v>
                </c:pt>
                <c:pt idx="42">
                  <c:v>109888.16154729453</c:v>
                </c:pt>
                <c:pt idx="43">
                  <c:v>117130.84596482926</c:v>
                </c:pt>
                <c:pt idx="44">
                  <c:v>124809.52809053438</c:v>
                </c:pt>
              </c:numCache>
            </c:numRef>
          </c:val>
          <c:smooth val="0"/>
          <c:extLst>
            <c:ext xmlns:c16="http://schemas.microsoft.com/office/drawing/2014/chart" uri="{C3380CC4-5D6E-409C-BE32-E72D297353CC}">
              <c16:uniqueId val="{00000001-846B-42E4-A270-902ACC37558E}"/>
            </c:ext>
          </c:extLst>
        </c:ser>
        <c:ser>
          <c:idx val="2"/>
          <c:order val="2"/>
          <c:tx>
            <c:v>Accrued Benefit - Unit Credit</c:v>
          </c:tx>
          <c:spPr>
            <a:ln w="34925" cap="rnd">
              <a:solidFill>
                <a:schemeClr val="accent3"/>
              </a:solidFill>
              <a:round/>
            </a:ln>
            <a:effectLst>
              <a:outerShdw blurRad="40000" dist="23000" dir="5400000" rotWithShape="0">
                <a:srgbClr val="000000">
                  <a:alpha val="35000"/>
                </a:srgbClr>
              </a:outerShdw>
            </a:effectLst>
          </c:spPr>
          <c:marker>
            <c:symbol val="none"/>
          </c:marker>
          <c:cat>
            <c:numRef>
              <c:f>'Graph - Inputs'!$G$3:$G$47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Inputs'!$J$3:$J$47</c:f>
              <c:numCache>
                <c:formatCode>#,##0</c:formatCode>
                <c:ptCount val="45"/>
                <c:pt idx="0">
                  <c:v>0</c:v>
                </c:pt>
                <c:pt idx="1">
                  <c:v>2400</c:v>
                </c:pt>
                <c:pt idx="2">
                  <c:v>4800</c:v>
                </c:pt>
                <c:pt idx="3">
                  <c:v>7200</c:v>
                </c:pt>
                <c:pt idx="4">
                  <c:v>9600</c:v>
                </c:pt>
                <c:pt idx="5">
                  <c:v>12000</c:v>
                </c:pt>
                <c:pt idx="6">
                  <c:v>14400</c:v>
                </c:pt>
                <c:pt idx="7">
                  <c:v>16800</c:v>
                </c:pt>
                <c:pt idx="8">
                  <c:v>19200</c:v>
                </c:pt>
                <c:pt idx="9">
                  <c:v>21600</c:v>
                </c:pt>
                <c:pt idx="10">
                  <c:v>24000</c:v>
                </c:pt>
                <c:pt idx="11">
                  <c:v>26400</c:v>
                </c:pt>
                <c:pt idx="12">
                  <c:v>28800</c:v>
                </c:pt>
                <c:pt idx="13">
                  <c:v>31200</c:v>
                </c:pt>
                <c:pt idx="14">
                  <c:v>33600</c:v>
                </c:pt>
                <c:pt idx="15">
                  <c:v>36000</c:v>
                </c:pt>
                <c:pt idx="16">
                  <c:v>38400</c:v>
                </c:pt>
                <c:pt idx="17">
                  <c:v>40800</c:v>
                </c:pt>
                <c:pt idx="18">
                  <c:v>43200</c:v>
                </c:pt>
                <c:pt idx="19">
                  <c:v>45600</c:v>
                </c:pt>
                <c:pt idx="20">
                  <c:v>48000</c:v>
                </c:pt>
                <c:pt idx="21">
                  <c:v>50400</c:v>
                </c:pt>
                <c:pt idx="22">
                  <c:v>52800</c:v>
                </c:pt>
                <c:pt idx="23">
                  <c:v>55200</c:v>
                </c:pt>
                <c:pt idx="24">
                  <c:v>57600</c:v>
                </c:pt>
                <c:pt idx="25">
                  <c:v>60000</c:v>
                </c:pt>
                <c:pt idx="26">
                  <c:v>62400</c:v>
                </c:pt>
                <c:pt idx="27">
                  <c:v>64800</c:v>
                </c:pt>
                <c:pt idx="28">
                  <c:v>67200</c:v>
                </c:pt>
                <c:pt idx="29">
                  <c:v>69600</c:v>
                </c:pt>
                <c:pt idx="30">
                  <c:v>72000</c:v>
                </c:pt>
                <c:pt idx="31">
                  <c:v>74400</c:v>
                </c:pt>
                <c:pt idx="32">
                  <c:v>76800</c:v>
                </c:pt>
                <c:pt idx="33">
                  <c:v>79200</c:v>
                </c:pt>
                <c:pt idx="34">
                  <c:v>81600</c:v>
                </c:pt>
                <c:pt idx="35">
                  <c:v>84000</c:v>
                </c:pt>
                <c:pt idx="36">
                  <c:v>86400</c:v>
                </c:pt>
                <c:pt idx="37">
                  <c:v>88800</c:v>
                </c:pt>
                <c:pt idx="38">
                  <c:v>91200</c:v>
                </c:pt>
                <c:pt idx="39">
                  <c:v>93600</c:v>
                </c:pt>
                <c:pt idx="40">
                  <c:v>96000</c:v>
                </c:pt>
                <c:pt idx="41">
                  <c:v>98400</c:v>
                </c:pt>
                <c:pt idx="42">
                  <c:v>100800</c:v>
                </c:pt>
                <c:pt idx="43">
                  <c:v>103200</c:v>
                </c:pt>
                <c:pt idx="44">
                  <c:v>105600</c:v>
                </c:pt>
              </c:numCache>
            </c:numRef>
          </c:val>
          <c:smooth val="0"/>
          <c:extLst>
            <c:ext xmlns:c16="http://schemas.microsoft.com/office/drawing/2014/chart" uri="{C3380CC4-5D6E-409C-BE32-E72D297353CC}">
              <c16:uniqueId val="{00000002-846B-42E4-A270-902ACC37558E}"/>
            </c:ext>
          </c:extLst>
        </c:ser>
        <c:ser>
          <c:idx val="3"/>
          <c:order val="3"/>
          <c:tx>
            <c:v>Accrued Benefit - Cash Balance</c:v>
          </c:tx>
          <c:spPr>
            <a:ln w="34925" cap="rnd">
              <a:solidFill>
                <a:schemeClr val="accent5">
                  <a:lumMod val="20000"/>
                  <a:lumOff val="80000"/>
                </a:schemeClr>
              </a:solidFill>
              <a:round/>
            </a:ln>
            <a:effectLst>
              <a:outerShdw blurRad="40000" dist="23000" dir="5400000" rotWithShape="0">
                <a:srgbClr val="000000">
                  <a:alpha val="35000"/>
                </a:srgbClr>
              </a:outerShdw>
            </a:effectLst>
          </c:spPr>
          <c:marker>
            <c:symbol val="none"/>
          </c:marker>
          <c:cat>
            <c:numRef>
              <c:f>'Graph - Inputs'!$G$3:$G$47</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'Graph - Inputs'!$K$3:$K$47</c:f>
              <c:numCache>
                <c:formatCode>0</c:formatCode>
                <c:ptCount val="45"/>
                <c:pt idx="0">
                  <c:v>0</c:v>
                </c:pt>
                <c:pt idx="1">
                  <c:v>216.68491690220108</c:v>
                </c:pt>
                <c:pt idx="2">
                  <c:v>458.57582123236199</c:v>
                </c:pt>
                <c:pt idx="3">
                  <c:v>727.99322955322805</c:v>
                </c:pt>
                <c:pt idx="4">
                  <c:v>1027.4658098763755</c:v>
                </c:pt>
                <c:pt idx="5">
                  <c:v>1359.750527843265</c:v>
                </c:pt>
                <c:pt idx="6">
                  <c:v>1727.8550325658357</c:v>
                </c:pt>
                <c:pt idx="7">
                  <c:v>2135.0625841720139</c:v>
                </c:pt>
                <c:pt idx="8">
                  <c:v>2584.9598621366463</c:v>
                </c:pt>
                <c:pt idx="9">
                  <c:v>3081.4680343502882</c:v>
                </c:pt>
                <c:pt idx="10">
                  <c:v>3628.8775720475037</c:v>
                </c:pt>
                <c:pt idx="11">
                  <c:v>4231.8873033753671</c:v>
                </c:pt>
                <c:pt idx="12">
                  <c:v>4895.6483675950831</c:v>
                </c:pt>
                <c:pt idx="13">
                  <c:v>5625.8137549834337</c:v>
                </c:pt>
                <c:pt idx="14">
                  <c:v>6428.5943081188725</c:v>
                </c:pt>
                <c:pt idx="15">
                  <c:v>7310.8221747292873</c:v>
                </c:pt>
                <c:pt idx="16">
                  <c:v>8280.0229316440291</c:v>
                </c:pt>
                <c:pt idx="17">
                  <c:v>9344.4977058722689</c:v>
                </c:pt>
                <c:pt idx="18">
                  <c:v>10513.417054027232</c:v>
                </c:pt>
                <c:pt idx="19">
                  <c:v>11796.928581026485</c:v>
                </c:pt>
                <c:pt idx="20">
                  <c:v>13206.280640637984</c:v>
                </c:pt>
                <c:pt idx="21">
                  <c:v>14753.965073809328</c:v>
                </c:pt>
                <c:pt idx="22">
                  <c:v>16453.882513401542</c:v>
                </c:pt>
                <c:pt idx="23">
                  <c:v>18321.534446943202</c:v>
                </c:pt>
                <c:pt idx="24">
                  <c:v>20374.247279583931</c:v>
                </c:pt>
                <c:pt idx="25">
                  <c:v>22631.434880330668</c:v>
                </c:pt>
                <c:pt idx="26">
                  <c:v>25114.907438207822</c:v>
                </c:pt>
                <c:pt idx="27">
                  <c:v>27849.23647828068</c:v>
                </c:pt>
                <c:pt idx="28">
                  <c:v>30862.188510085063</c:v>
                </c:pt>
                <c:pt idx="29">
                  <c:v>34185.242578747057</c:v>
                </c:pt>
                <c:pt idx="30">
                  <c:v>37749.043317521922</c:v>
                </c:pt>
                <c:pt idx="31">
                  <c:v>41660.716612358105</c:v>
                </c:pt>
                <c:pt idx="32">
                  <c:v>45955.998510523219</c:v>
                </c:pt>
                <c:pt idx="33">
                  <c:v>50674.801574789301</c:v>
                </c:pt>
                <c:pt idx="34">
                  <c:v>55862.388356919364</c:v>
                </c:pt>
                <c:pt idx="35">
                  <c:v>61569.140706437953</c:v>
                </c:pt>
                <c:pt idx="36">
                  <c:v>67851.106003675406</c:v>
                </c:pt>
                <c:pt idx="37">
                  <c:v>74772.140387493346</c:v>
                </c:pt>
                <c:pt idx="38">
                  <c:v>82403.760060151297</c:v>
                </c:pt>
                <c:pt idx="39">
                  <c:v>90827.963375124746</c:v>
                </c:pt>
                <c:pt idx="40">
                  <c:v>100136.29179282383</c:v>
                </c:pt>
                <c:pt idx="41">
                  <c:v>110435.29810225438</c:v>
                </c:pt>
                <c:pt idx="42">
                  <c:v>121843.86381647622</c:v>
                </c:pt>
                <c:pt idx="43">
                  <c:v>134501.07371854357</c:v>
                </c:pt>
                <c:pt idx="44">
                  <c:v>148565.05717142156</c:v>
                </c:pt>
              </c:numCache>
            </c:numRef>
          </c:val>
          <c:smooth val="0"/>
          <c:extLst>
            <c:ext xmlns:c16="http://schemas.microsoft.com/office/drawing/2014/chart" uri="{C3380CC4-5D6E-409C-BE32-E72D297353CC}">
              <c16:uniqueId val="{00000003-846B-42E4-A270-902ACC37558E}"/>
            </c:ext>
          </c:extLst>
        </c:ser>
        <c:dLbls>
          <c:showLegendKey val="0"/>
          <c:showVal val="0"/>
          <c:showCatName val="0"/>
          <c:showSerName val="0"/>
          <c:showPercent val="0"/>
          <c:showBubbleSize val="0"/>
        </c:dLbls>
        <c:smooth val="0"/>
        <c:axId val="1124489815"/>
        <c:axId val="649367276"/>
      </c:lineChart>
      <c:catAx>
        <c:axId val="1124489815"/>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r>
                  <a:rPr lang="en-US" sz="1400"/>
                  <a:t>Age</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649367276"/>
        <c:crosses val="autoZero"/>
        <c:auto val="1"/>
        <c:lblAlgn val="ctr"/>
        <c:lblOffset val="100"/>
        <c:tickLblSkip val="4"/>
        <c:noMultiLvlLbl val="1"/>
      </c:catAx>
      <c:valAx>
        <c:axId val="6493672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r>
                  <a:rPr lang="en-US" sz="1400"/>
                  <a:t>Accrued Benefit</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124489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1"/>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11-08-2021</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8/11/2021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5431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7092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89125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2724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1551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7447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9443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6524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21498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136687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6899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97839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08961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905325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630871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4810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42102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7296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4514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5921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80107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6083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9167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24064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Footer" type="blank">
  <p:cSld name="Blank No Footer">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379799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442913" y="2103120"/>
            <a:ext cx="11306175" cy="407384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33" name="Google Shape;33;p2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103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subTitle" idx="1"/>
          </p:nvPr>
        </p:nvSpPr>
        <p:spPr>
          <a:xfrm>
            <a:off x="442912" y="933433"/>
            <a:ext cx="5317808"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39" name="Google Shape;39;p24"/>
          <p:cNvSpPr txBox="1">
            <a:spLocks noGrp="1"/>
          </p:cNvSpPr>
          <p:nvPr>
            <p:ph type="body" idx="2"/>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0" name="Google Shape;40;p24"/>
          <p:cNvSpPr>
            <a:spLocks noGrp="1"/>
          </p:cNvSpPr>
          <p:nvPr>
            <p:ph type="pic" idx="3"/>
          </p:nvPr>
        </p:nvSpPr>
        <p:spPr>
          <a:xfrm>
            <a:off x="6096000" y="0"/>
            <a:ext cx="6096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2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4791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7" name="Google Shape;47;p27"/>
          <p:cNvSpPr txBox="1">
            <a:spLocks noGrp="1"/>
          </p:cNvSpPr>
          <p:nvPr>
            <p:ph type="body" idx="2"/>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8" name="Google Shape;48;p2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381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51"/>
        <p:cNvGrpSpPr/>
        <p:nvPr/>
      </p:nvGrpSpPr>
      <p:grpSpPr>
        <a:xfrm>
          <a:off x="0" y="0"/>
          <a:ext cx="0" cy="0"/>
          <a:chOff x="0" y="0"/>
          <a:chExt cx="0" cy="0"/>
        </a:xfrm>
      </p:grpSpPr>
      <p:sp>
        <p:nvSpPr>
          <p:cNvPr id="52" name="Google Shape;52;p28"/>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5800"/>
              <a:buFont typeface="Georgia"/>
              <a:buNone/>
              <a:defRPr sz="5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pwc.com</a:t>
            </a:r>
            <a:endParaRPr sz="1200" b="0" i="0" u="none" strike="noStrike" cap="none">
              <a:solidFill>
                <a:schemeClr val="dk1"/>
              </a:solidFill>
              <a:latin typeface="Arial"/>
              <a:ea typeface="Arial"/>
              <a:cs typeface="Arial"/>
              <a:sym typeface="Arial"/>
            </a:endParaRPr>
          </a:p>
        </p:txBody>
      </p:sp>
      <p:sp>
        <p:nvSpPr>
          <p:cNvPr id="54" name="Google Shape;54;p28"/>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28"/>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56" name="Google Shape;56;p28"/>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969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0" name="Google Shape;60;p2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8131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66" name="Google Shape;66;p30"/>
          <p:cNvSpPr txBox="1">
            <a:spLocks noGrp="1"/>
          </p:cNvSpPr>
          <p:nvPr>
            <p:ph type="body" idx="2"/>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67" name="Google Shape;67;p3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8400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70"/>
        <p:cNvGrpSpPr/>
        <p:nvPr/>
      </p:nvGrpSpPr>
      <p:grpSpPr>
        <a:xfrm>
          <a:off x="0" y="0"/>
          <a:ext cx="0" cy="0"/>
          <a:chOff x="0" y="0"/>
          <a:chExt cx="0" cy="0"/>
        </a:xfrm>
      </p:grpSpPr>
      <p:sp>
        <p:nvSpPr>
          <p:cNvPr id="71" name="Google Shape;71;p3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73" name="Google Shape;73;p3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551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79" name="Google Shape;79;p32"/>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0" name="Google Shape;80;p3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233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83"/>
        <p:cNvGrpSpPr/>
        <p:nvPr/>
      </p:nvGrpSpPr>
      <p:grpSpPr>
        <a:xfrm>
          <a:off x="0" y="0"/>
          <a:ext cx="0" cy="0"/>
          <a:chOff x="0" y="0"/>
          <a:chExt cx="0" cy="0"/>
        </a:xfrm>
      </p:grpSpPr>
      <p:sp>
        <p:nvSpPr>
          <p:cNvPr id="84" name="Google Shape;84;p3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86" name="Google Shape;86;p33"/>
          <p:cNvSpPr txBox="1">
            <a:spLocks noGrp="1"/>
          </p:cNvSpPr>
          <p:nvPr>
            <p:ph type="body" idx="2"/>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7" name="Google Shape;87;p33"/>
          <p:cNvSpPr txBox="1">
            <a:spLocks noGrp="1"/>
          </p:cNvSpPr>
          <p:nvPr>
            <p:ph type="body" idx="3"/>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88" name="Google Shape;88;p3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286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91"/>
        <p:cNvGrpSpPr/>
        <p:nvPr/>
      </p:nvGrpSpPr>
      <p:grpSpPr>
        <a:xfrm>
          <a:off x="0" y="0"/>
          <a:ext cx="0" cy="0"/>
          <a:chOff x="0" y="0"/>
          <a:chExt cx="0" cy="0"/>
        </a:xfrm>
      </p:grpSpPr>
      <p:sp>
        <p:nvSpPr>
          <p:cNvPr id="92" name="Google Shape;92;p34"/>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94" name="Google Shape;94;p34"/>
          <p:cNvSpPr>
            <a:spLocks noGrp="1"/>
          </p:cNvSpPr>
          <p:nvPr>
            <p:ph type="pic" idx="2"/>
          </p:nvPr>
        </p:nvSpPr>
        <p:spPr>
          <a:xfrm>
            <a:off x="6096000" y="0"/>
            <a:ext cx="6096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5" name="Google Shape;95;p3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0691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a:off x="442913"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01" name="Google Shape;101;p35"/>
          <p:cNvSpPr txBox="1">
            <a:spLocks noGrp="1"/>
          </p:cNvSpPr>
          <p:nvPr>
            <p:ph type="body" idx="2"/>
          </p:nvPr>
        </p:nvSpPr>
        <p:spPr>
          <a:xfrm>
            <a:off x="4332288"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02" name="Google Shape;102;p35"/>
          <p:cNvSpPr txBox="1">
            <a:spLocks noGrp="1"/>
          </p:cNvSpPr>
          <p:nvPr>
            <p:ph type="body" idx="3"/>
          </p:nvPr>
        </p:nvSpPr>
        <p:spPr>
          <a:xfrm>
            <a:off x="8220076"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03" name="Google Shape;103;p3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195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106"/>
        <p:cNvGrpSpPr/>
        <p:nvPr/>
      </p:nvGrpSpPr>
      <p:grpSpPr>
        <a:xfrm>
          <a:off x="0" y="0"/>
          <a:ext cx="0" cy="0"/>
          <a:chOff x="0" y="0"/>
          <a:chExt cx="0" cy="0"/>
        </a:xfrm>
      </p:grpSpPr>
      <p:sp>
        <p:nvSpPr>
          <p:cNvPr id="107" name="Google Shape;107;p3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09" name="Google Shape;109;p36"/>
          <p:cNvSpPr txBox="1">
            <a:spLocks noGrp="1"/>
          </p:cNvSpPr>
          <p:nvPr>
            <p:ph type="body" idx="2"/>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10" name="Google Shape;110;p36"/>
          <p:cNvSpPr txBox="1">
            <a:spLocks noGrp="1"/>
          </p:cNvSpPr>
          <p:nvPr>
            <p:ph type="body" idx="3"/>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11" name="Google Shape;111;p36"/>
          <p:cNvSpPr txBox="1">
            <a:spLocks noGrp="1"/>
          </p:cNvSpPr>
          <p:nvPr>
            <p:ph type="body" idx="4"/>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12" name="Google Shape;112;p3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273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15"/>
        <p:cNvGrpSpPr/>
        <p:nvPr/>
      </p:nvGrpSpPr>
      <p:grpSpPr>
        <a:xfrm>
          <a:off x="0" y="0"/>
          <a:ext cx="0" cy="0"/>
          <a:chOff x="0" y="0"/>
          <a:chExt cx="0" cy="0"/>
        </a:xfrm>
      </p:grpSpPr>
      <p:sp>
        <p:nvSpPr>
          <p:cNvPr id="116" name="Google Shape;116;p3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7"/>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18" name="Google Shape;118;p37"/>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19" name="Google Shape;119;p37"/>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20" name="Google Shape;120;p37"/>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21" name="Google Shape;121;p3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384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124"/>
        <p:cNvGrpSpPr/>
        <p:nvPr/>
      </p:nvGrpSpPr>
      <p:grpSpPr>
        <a:xfrm>
          <a:off x="0" y="0"/>
          <a:ext cx="0" cy="0"/>
          <a:chOff x="0" y="0"/>
          <a:chExt cx="0" cy="0"/>
        </a:xfrm>
      </p:grpSpPr>
      <p:sp>
        <p:nvSpPr>
          <p:cNvPr id="125" name="Google Shape;125;p38"/>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8"/>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27" name="Google Shape;127;p38"/>
          <p:cNvSpPr txBox="1">
            <a:spLocks noGrp="1"/>
          </p:cNvSpPr>
          <p:nvPr>
            <p:ph type="body" idx="2"/>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28" name="Google Shape;128;p38"/>
          <p:cNvSpPr txBox="1">
            <a:spLocks noGrp="1"/>
          </p:cNvSpPr>
          <p:nvPr>
            <p:ph type="body" idx="3"/>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29" name="Google Shape;129;p38"/>
          <p:cNvSpPr txBox="1">
            <a:spLocks noGrp="1"/>
          </p:cNvSpPr>
          <p:nvPr>
            <p:ph type="body" idx="4"/>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0" name="Google Shape;130;p38"/>
          <p:cNvSpPr txBox="1">
            <a:spLocks noGrp="1"/>
          </p:cNvSpPr>
          <p:nvPr>
            <p:ph type="body" idx="5"/>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1" name="Google Shape;131;p3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2971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34"/>
        <p:cNvGrpSpPr/>
        <p:nvPr/>
      </p:nvGrpSpPr>
      <p:grpSpPr>
        <a:xfrm>
          <a:off x="0" y="0"/>
          <a:ext cx="0" cy="0"/>
          <a:chOff x="0" y="0"/>
          <a:chExt cx="0" cy="0"/>
        </a:xfrm>
      </p:grpSpPr>
      <p:sp>
        <p:nvSpPr>
          <p:cNvPr id="135" name="Google Shape;135;p3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9"/>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7" name="Google Shape;137;p39"/>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8" name="Google Shape;138;p39"/>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39" name="Google Shape;139;p39"/>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40" name="Google Shape;140;p39"/>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41" name="Google Shape;141;p3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927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144"/>
        <p:cNvGrpSpPr/>
        <p:nvPr/>
      </p:nvGrpSpPr>
      <p:grpSpPr>
        <a:xfrm>
          <a:off x="0" y="0"/>
          <a:ext cx="0" cy="0"/>
          <a:chOff x="0" y="0"/>
          <a:chExt cx="0" cy="0"/>
        </a:xfrm>
      </p:grpSpPr>
      <p:sp>
        <p:nvSpPr>
          <p:cNvPr id="145" name="Google Shape;145;p4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0"/>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47" name="Google Shape;147;p40"/>
          <p:cNvSpPr txBox="1">
            <a:spLocks noGrp="1"/>
          </p:cNvSpPr>
          <p:nvPr>
            <p:ph type="body" idx="2"/>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48" name="Google Shape;148;p40"/>
          <p:cNvSpPr txBox="1">
            <a:spLocks noGrp="1"/>
          </p:cNvSpPr>
          <p:nvPr>
            <p:ph type="body" idx="3"/>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49" name="Google Shape;149;p40"/>
          <p:cNvSpPr txBox="1">
            <a:spLocks noGrp="1"/>
          </p:cNvSpPr>
          <p:nvPr>
            <p:ph type="body" idx="4"/>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50" name="Google Shape;150;p40"/>
          <p:cNvSpPr txBox="1">
            <a:spLocks noGrp="1"/>
          </p:cNvSpPr>
          <p:nvPr>
            <p:ph type="body" idx="5"/>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51" name="Google Shape;151;p40"/>
          <p:cNvSpPr txBox="1">
            <a:spLocks noGrp="1"/>
          </p:cNvSpPr>
          <p:nvPr>
            <p:ph type="body" idx="6"/>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52" name="Google Shape;152;p4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1913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155"/>
        <p:cNvGrpSpPr/>
        <p:nvPr/>
      </p:nvGrpSpPr>
      <p:grpSpPr>
        <a:xfrm>
          <a:off x="0" y="0"/>
          <a:ext cx="0" cy="0"/>
          <a:chOff x="0" y="0"/>
          <a:chExt cx="0" cy="0"/>
        </a:xfrm>
      </p:grpSpPr>
      <p:sp>
        <p:nvSpPr>
          <p:cNvPr id="156" name="Google Shape;156;p4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1"/>
          <p:cNvSpPr>
            <a:spLocks noGrp="1"/>
          </p:cNvSpPr>
          <p:nvPr>
            <p:ph type="pic" idx="2"/>
          </p:nvPr>
        </p:nvSpPr>
        <p:spPr>
          <a:xfrm>
            <a:off x="442912"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8" name="Google Shape;158;p41"/>
          <p:cNvSpPr>
            <a:spLocks noGrp="1"/>
          </p:cNvSpPr>
          <p:nvPr>
            <p:ph type="pic" idx="3"/>
          </p:nvPr>
        </p:nvSpPr>
        <p:spPr>
          <a:xfrm>
            <a:off x="4331494"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9" name="Google Shape;159;p41"/>
          <p:cNvSpPr>
            <a:spLocks noGrp="1"/>
          </p:cNvSpPr>
          <p:nvPr>
            <p:ph type="pic" idx="4"/>
          </p:nvPr>
        </p:nvSpPr>
        <p:spPr>
          <a:xfrm>
            <a:off x="8220075"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0" name="Google Shape;160;p41"/>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61" name="Google Shape;161;p41"/>
          <p:cNvSpPr txBox="1">
            <a:spLocks noGrp="1"/>
          </p:cNvSpPr>
          <p:nvPr>
            <p:ph type="body" idx="5"/>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62" name="Google Shape;162;p41"/>
          <p:cNvSpPr txBox="1">
            <a:spLocks noGrp="1"/>
          </p:cNvSpPr>
          <p:nvPr>
            <p:ph type="body" idx="6"/>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63" name="Google Shape;163;p4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4372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166"/>
        <p:cNvGrpSpPr/>
        <p:nvPr/>
      </p:nvGrpSpPr>
      <p:grpSpPr>
        <a:xfrm>
          <a:off x="0" y="0"/>
          <a:ext cx="0" cy="0"/>
          <a:chOff x="0" y="0"/>
          <a:chExt cx="0" cy="0"/>
        </a:xfrm>
      </p:grpSpPr>
      <p:sp>
        <p:nvSpPr>
          <p:cNvPr id="167" name="Google Shape;167;p4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2"/>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69" name="Google Shape;169;p42"/>
          <p:cNvSpPr>
            <a:spLocks noGrp="1"/>
          </p:cNvSpPr>
          <p:nvPr>
            <p:ph type="pic" idx="2"/>
          </p:nvPr>
        </p:nvSpPr>
        <p:spPr>
          <a:xfrm>
            <a:off x="442912"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0" name="Google Shape;170;p42"/>
          <p:cNvSpPr>
            <a:spLocks noGrp="1"/>
          </p:cNvSpPr>
          <p:nvPr>
            <p:ph type="pic" idx="3"/>
          </p:nvPr>
        </p:nvSpPr>
        <p:spPr>
          <a:xfrm>
            <a:off x="4331494"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1" name="Google Shape;171;p42"/>
          <p:cNvSpPr>
            <a:spLocks noGrp="1"/>
          </p:cNvSpPr>
          <p:nvPr>
            <p:ph type="pic" idx="4"/>
          </p:nvPr>
        </p:nvSpPr>
        <p:spPr>
          <a:xfrm>
            <a:off x="8220075" y="2100263"/>
            <a:ext cx="3529013" cy="301752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2" name="Google Shape;172;p42"/>
          <p:cNvSpPr txBox="1">
            <a:spLocks noGrp="1"/>
          </p:cNvSpPr>
          <p:nvPr>
            <p:ph type="body" idx="5"/>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3" name="Google Shape;173;p42"/>
          <p:cNvSpPr txBox="1">
            <a:spLocks noGrp="1"/>
          </p:cNvSpPr>
          <p:nvPr>
            <p:ph type="body" idx="6"/>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4" name="Google Shape;174;p42"/>
          <p:cNvSpPr txBox="1">
            <a:spLocks noGrp="1"/>
          </p:cNvSpPr>
          <p:nvPr>
            <p:ph type="body" idx="7"/>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75" name="Google Shape;175;p4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4094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3"/>
          <p:cNvSpPr txBox="1">
            <a:spLocks noGrp="1"/>
          </p:cNvSpPr>
          <p:nvPr>
            <p:ph type="body" idx="1"/>
          </p:nvPr>
        </p:nvSpPr>
        <p:spPr>
          <a:xfrm>
            <a:off x="44723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81" name="Google Shape;181;p43"/>
          <p:cNvSpPr txBox="1">
            <a:spLocks noGrp="1"/>
          </p:cNvSpPr>
          <p:nvPr>
            <p:ph type="body" idx="2"/>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82" name="Google Shape;182;p43"/>
          <p:cNvSpPr txBox="1">
            <a:spLocks noGrp="1"/>
          </p:cNvSpPr>
          <p:nvPr>
            <p:ph type="body" idx="3"/>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83" name="Google Shape;183;p43"/>
          <p:cNvSpPr txBox="1">
            <a:spLocks noGrp="1"/>
          </p:cNvSpPr>
          <p:nvPr>
            <p:ph type="body" idx="4"/>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84" name="Google Shape;184;p4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385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187"/>
        <p:cNvGrpSpPr/>
        <p:nvPr/>
      </p:nvGrpSpPr>
      <p:grpSpPr>
        <a:xfrm>
          <a:off x="0" y="0"/>
          <a:ext cx="0" cy="0"/>
          <a:chOff x="0" y="0"/>
          <a:chExt cx="0" cy="0"/>
        </a:xfrm>
      </p:grpSpPr>
      <p:sp>
        <p:nvSpPr>
          <p:cNvPr id="188" name="Google Shape;188;p4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4"/>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90" name="Google Shape;190;p44"/>
          <p:cNvSpPr txBox="1">
            <a:spLocks noGrp="1"/>
          </p:cNvSpPr>
          <p:nvPr>
            <p:ph type="body" idx="2"/>
          </p:nvPr>
        </p:nvSpPr>
        <p:spPr>
          <a:xfrm>
            <a:off x="44723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91" name="Google Shape;191;p44"/>
          <p:cNvSpPr txBox="1">
            <a:spLocks noGrp="1"/>
          </p:cNvSpPr>
          <p:nvPr>
            <p:ph type="body" idx="3"/>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92" name="Google Shape;192;p44"/>
          <p:cNvSpPr txBox="1">
            <a:spLocks noGrp="1"/>
          </p:cNvSpPr>
          <p:nvPr>
            <p:ph type="body" idx="4"/>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93" name="Google Shape;193;p44"/>
          <p:cNvSpPr txBox="1">
            <a:spLocks noGrp="1"/>
          </p:cNvSpPr>
          <p:nvPr>
            <p:ph type="body" idx="5"/>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194" name="Google Shape;194;p4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4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799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197"/>
        <p:cNvGrpSpPr/>
        <p:nvPr/>
      </p:nvGrpSpPr>
      <p:grpSpPr>
        <a:xfrm>
          <a:off x="0" y="0"/>
          <a:ext cx="0" cy="0"/>
          <a:chOff x="0" y="0"/>
          <a:chExt cx="0" cy="0"/>
        </a:xfrm>
      </p:grpSpPr>
      <p:sp>
        <p:nvSpPr>
          <p:cNvPr id="198" name="Google Shape;198;p4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5"/>
          <p:cNvSpPr>
            <a:spLocks noGrp="1"/>
          </p:cNvSpPr>
          <p:nvPr>
            <p:ph type="pic" idx="2"/>
          </p:nvPr>
        </p:nvSpPr>
        <p:spPr>
          <a:xfrm>
            <a:off x="442911"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0" name="Google Shape;200;p45"/>
          <p:cNvSpPr>
            <a:spLocks noGrp="1"/>
          </p:cNvSpPr>
          <p:nvPr>
            <p:ph type="pic" idx="3"/>
          </p:nvPr>
        </p:nvSpPr>
        <p:spPr>
          <a:xfrm>
            <a:off x="3359638"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1" name="Google Shape;201;p45"/>
          <p:cNvSpPr>
            <a:spLocks noGrp="1"/>
          </p:cNvSpPr>
          <p:nvPr>
            <p:ph type="pic" idx="4"/>
          </p:nvPr>
        </p:nvSpPr>
        <p:spPr>
          <a:xfrm>
            <a:off x="6276363"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 name="Google Shape;202;p45"/>
          <p:cNvSpPr>
            <a:spLocks noGrp="1"/>
          </p:cNvSpPr>
          <p:nvPr>
            <p:ph type="pic" idx="5"/>
          </p:nvPr>
        </p:nvSpPr>
        <p:spPr>
          <a:xfrm>
            <a:off x="9193088"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3" name="Google Shape;203;p45"/>
          <p:cNvSpPr txBox="1">
            <a:spLocks noGrp="1"/>
          </p:cNvSpPr>
          <p:nvPr>
            <p:ph type="body" idx="1"/>
          </p:nvPr>
        </p:nvSpPr>
        <p:spPr>
          <a:xfrm>
            <a:off x="447233"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04" name="Google Shape;204;p45"/>
          <p:cNvSpPr txBox="1">
            <a:spLocks noGrp="1"/>
          </p:cNvSpPr>
          <p:nvPr>
            <p:ph type="body" idx="6"/>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05" name="Google Shape;205;p45"/>
          <p:cNvSpPr txBox="1">
            <a:spLocks noGrp="1"/>
          </p:cNvSpPr>
          <p:nvPr>
            <p:ph type="body" idx="7"/>
          </p:nvPr>
        </p:nvSpPr>
        <p:spPr>
          <a:xfrm>
            <a:off x="6276363"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06" name="Google Shape;206;p45"/>
          <p:cNvSpPr txBox="1">
            <a:spLocks noGrp="1"/>
          </p:cNvSpPr>
          <p:nvPr>
            <p:ph type="body" idx="8"/>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07" name="Google Shape;207;p4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4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4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449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210"/>
        <p:cNvGrpSpPr/>
        <p:nvPr/>
      </p:nvGrpSpPr>
      <p:grpSpPr>
        <a:xfrm>
          <a:off x="0" y="0"/>
          <a:ext cx="0" cy="0"/>
          <a:chOff x="0" y="0"/>
          <a:chExt cx="0" cy="0"/>
        </a:xfrm>
      </p:grpSpPr>
      <p:sp>
        <p:nvSpPr>
          <p:cNvPr id="211" name="Google Shape;211;p4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46"/>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13" name="Google Shape;213;p46"/>
          <p:cNvSpPr>
            <a:spLocks noGrp="1"/>
          </p:cNvSpPr>
          <p:nvPr>
            <p:ph type="pic" idx="2"/>
          </p:nvPr>
        </p:nvSpPr>
        <p:spPr>
          <a:xfrm>
            <a:off x="442911"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4" name="Google Shape;214;p46"/>
          <p:cNvSpPr>
            <a:spLocks noGrp="1"/>
          </p:cNvSpPr>
          <p:nvPr>
            <p:ph type="pic" idx="3"/>
          </p:nvPr>
        </p:nvSpPr>
        <p:spPr>
          <a:xfrm>
            <a:off x="3359638"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5" name="Google Shape;215;p46"/>
          <p:cNvSpPr>
            <a:spLocks noGrp="1"/>
          </p:cNvSpPr>
          <p:nvPr>
            <p:ph type="pic" idx="4"/>
          </p:nvPr>
        </p:nvSpPr>
        <p:spPr>
          <a:xfrm>
            <a:off x="6276363"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6" name="Google Shape;216;p46"/>
          <p:cNvSpPr>
            <a:spLocks noGrp="1"/>
          </p:cNvSpPr>
          <p:nvPr>
            <p:ph type="pic" idx="5"/>
          </p:nvPr>
        </p:nvSpPr>
        <p:spPr>
          <a:xfrm>
            <a:off x="9193088" y="2103120"/>
            <a:ext cx="1325880" cy="132588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7" name="Google Shape;217;p46"/>
          <p:cNvSpPr txBox="1">
            <a:spLocks noGrp="1"/>
          </p:cNvSpPr>
          <p:nvPr>
            <p:ph type="body" idx="6"/>
          </p:nvPr>
        </p:nvSpPr>
        <p:spPr>
          <a:xfrm>
            <a:off x="447233"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18" name="Google Shape;218;p46"/>
          <p:cNvSpPr txBox="1">
            <a:spLocks noGrp="1"/>
          </p:cNvSpPr>
          <p:nvPr>
            <p:ph type="body" idx="7"/>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19" name="Google Shape;219;p46"/>
          <p:cNvSpPr txBox="1">
            <a:spLocks noGrp="1"/>
          </p:cNvSpPr>
          <p:nvPr>
            <p:ph type="body" idx="8"/>
          </p:nvPr>
        </p:nvSpPr>
        <p:spPr>
          <a:xfrm>
            <a:off x="6276363"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20" name="Google Shape;220;p46"/>
          <p:cNvSpPr txBox="1">
            <a:spLocks noGrp="1"/>
          </p:cNvSpPr>
          <p:nvPr>
            <p:ph type="body" idx="9"/>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600"/>
              </a:spcBef>
              <a:spcAft>
                <a:spcPts val="0"/>
              </a:spcAft>
              <a:buClr>
                <a:schemeClr val="dk1"/>
              </a:buClr>
              <a:buSzPts val="1600"/>
              <a:buNone/>
              <a:defRPr sz="16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30200" algn="l">
              <a:lnSpc>
                <a:spcPct val="100000"/>
              </a:lnSpc>
              <a:spcBef>
                <a:spcPts val="600"/>
              </a:spcBef>
              <a:spcAft>
                <a:spcPts val="0"/>
              </a:spcAft>
              <a:buClr>
                <a:schemeClr val="dk1"/>
              </a:buClr>
              <a:buSzPts val="1600"/>
              <a:buChar char="–"/>
              <a:defRPr sz="1600"/>
            </a:lvl6pPr>
            <a:lvl7pPr marL="3200400" lvl="6" indent="-330200" algn="l">
              <a:lnSpc>
                <a:spcPct val="100000"/>
              </a:lnSpc>
              <a:spcBef>
                <a:spcPts val="600"/>
              </a:spcBef>
              <a:spcAft>
                <a:spcPts val="0"/>
              </a:spcAft>
              <a:buClr>
                <a:schemeClr val="dk1"/>
              </a:buClr>
              <a:buSzPts val="1600"/>
              <a:buChar char="•"/>
              <a:defRPr sz="1600"/>
            </a:lvl7pPr>
            <a:lvl8pPr marL="3657600" lvl="7" indent="-330200" algn="l">
              <a:lnSpc>
                <a:spcPct val="100000"/>
              </a:lnSpc>
              <a:spcBef>
                <a:spcPts val="600"/>
              </a:spcBef>
              <a:spcAft>
                <a:spcPts val="0"/>
              </a:spcAft>
              <a:buClr>
                <a:schemeClr val="dk1"/>
              </a:buClr>
              <a:buSzPts val="1600"/>
              <a:buChar char="–"/>
              <a:defRPr sz="1600"/>
            </a:lvl8pPr>
            <a:lvl9pPr marL="4114800" lvl="8" indent="-330200" algn="l">
              <a:lnSpc>
                <a:spcPct val="100000"/>
              </a:lnSpc>
              <a:spcBef>
                <a:spcPts val="600"/>
              </a:spcBef>
              <a:spcAft>
                <a:spcPts val="600"/>
              </a:spcAft>
              <a:buClr>
                <a:schemeClr val="dk1"/>
              </a:buClr>
              <a:buSzPts val="1600"/>
              <a:buChar char="•"/>
              <a:defRPr sz="1600"/>
            </a:lvl9pPr>
          </a:lstStyle>
          <a:p>
            <a:endParaRPr/>
          </a:p>
        </p:txBody>
      </p:sp>
      <p:sp>
        <p:nvSpPr>
          <p:cNvPr id="221" name="Google Shape;221;p4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4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251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224"/>
        <p:cNvGrpSpPr/>
        <p:nvPr/>
      </p:nvGrpSpPr>
      <p:grpSpPr>
        <a:xfrm>
          <a:off x="0" y="0"/>
          <a:ext cx="0" cy="0"/>
          <a:chOff x="0" y="0"/>
          <a:chExt cx="0" cy="0"/>
        </a:xfrm>
      </p:grpSpPr>
      <p:sp>
        <p:nvSpPr>
          <p:cNvPr id="225" name="Google Shape;225;p4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47"/>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27" name="Google Shape;227;p47"/>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8" name="Google Shape;228;p4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4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7786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231"/>
        <p:cNvGrpSpPr/>
        <p:nvPr/>
      </p:nvGrpSpPr>
      <p:grpSpPr>
        <a:xfrm>
          <a:off x="0" y="0"/>
          <a:ext cx="0" cy="0"/>
          <a:chOff x="0" y="0"/>
          <a:chExt cx="0" cy="0"/>
        </a:xfrm>
      </p:grpSpPr>
      <p:sp>
        <p:nvSpPr>
          <p:cNvPr id="232" name="Google Shape;232;p48"/>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48"/>
          <p:cNvSpPr txBox="1">
            <a:spLocks noGrp="1"/>
          </p:cNvSpPr>
          <p:nvPr>
            <p:ph type="subTitle" idx="1"/>
          </p:nvPr>
        </p:nvSpPr>
        <p:spPr>
          <a:xfrm>
            <a:off x="442912" y="933433"/>
            <a:ext cx="11306176" cy="88584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234" name="Google Shape;234;p48"/>
          <p:cNvSpPr txBox="1">
            <a:spLocks noGrp="1"/>
          </p:cNvSpPr>
          <p:nvPr>
            <p:ph type="body" idx="2"/>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35" name="Google Shape;235;p48"/>
          <p:cNvSpPr>
            <a:spLocks noGrp="1"/>
          </p:cNvSpPr>
          <p:nvPr>
            <p:ph type="chart" idx="3"/>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Google Shape;236;p4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4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4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1152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239"/>
        <p:cNvGrpSpPr/>
        <p:nvPr/>
      </p:nvGrpSpPr>
      <p:grpSpPr>
        <a:xfrm>
          <a:off x="0" y="0"/>
          <a:ext cx="0" cy="0"/>
          <a:chOff x="0" y="0"/>
          <a:chExt cx="0" cy="0"/>
        </a:xfrm>
      </p:grpSpPr>
      <p:sp>
        <p:nvSpPr>
          <p:cNvPr id="240" name="Google Shape;240;p49"/>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49"/>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1200"/>
              </a:spcBef>
              <a:spcAft>
                <a:spcPts val="0"/>
              </a:spcAft>
              <a:buClr>
                <a:schemeClr val="lt1"/>
              </a:buClr>
              <a:buSzPts val="1600"/>
              <a:buNone/>
              <a:defRPr>
                <a:solidFill>
                  <a:schemeClr val="lt1"/>
                </a:solidFill>
              </a:defRPr>
            </a:lvl2pPr>
            <a:lvl3pPr marL="1371600" lvl="2" indent="-330200" algn="l">
              <a:lnSpc>
                <a:spcPct val="100000"/>
              </a:lnSpc>
              <a:spcBef>
                <a:spcPts val="600"/>
              </a:spcBef>
              <a:spcAft>
                <a:spcPts val="0"/>
              </a:spcAft>
              <a:buClr>
                <a:schemeClr val="lt1"/>
              </a:buClr>
              <a:buSzPts val="16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30200" algn="l">
              <a:lnSpc>
                <a:spcPct val="100000"/>
              </a:lnSpc>
              <a:spcBef>
                <a:spcPts val="600"/>
              </a:spcBef>
              <a:spcAft>
                <a:spcPts val="0"/>
              </a:spcAft>
              <a:buClr>
                <a:schemeClr val="lt1"/>
              </a:buClr>
              <a:buSzPts val="1600"/>
              <a:buChar char="•"/>
              <a:defRPr>
                <a:solidFill>
                  <a:schemeClr val="lt1"/>
                </a:solidFill>
              </a:defRPr>
            </a:lvl5pPr>
            <a:lvl6pPr marL="2743200" lvl="5" indent="-330200" algn="l">
              <a:lnSpc>
                <a:spcPct val="100000"/>
              </a:lnSpc>
              <a:spcBef>
                <a:spcPts val="600"/>
              </a:spcBef>
              <a:spcAft>
                <a:spcPts val="0"/>
              </a:spcAft>
              <a:buClr>
                <a:schemeClr val="lt1"/>
              </a:buClr>
              <a:buSzPts val="1600"/>
              <a:buChar char="–"/>
              <a:defRPr>
                <a:solidFill>
                  <a:schemeClr val="lt1"/>
                </a:solidFill>
              </a:defRPr>
            </a:lvl6pPr>
            <a:lvl7pPr marL="3200400" lvl="6" indent="-330200" algn="l">
              <a:lnSpc>
                <a:spcPct val="100000"/>
              </a:lnSpc>
              <a:spcBef>
                <a:spcPts val="600"/>
              </a:spcBef>
              <a:spcAft>
                <a:spcPts val="0"/>
              </a:spcAft>
              <a:buClr>
                <a:schemeClr val="lt1"/>
              </a:buClr>
              <a:buSzPts val="1600"/>
              <a:buChar char="•"/>
              <a:defRPr>
                <a:solidFill>
                  <a:schemeClr val="lt1"/>
                </a:solidFill>
              </a:defRPr>
            </a:lvl7pPr>
            <a:lvl8pPr marL="3657600" lvl="7" indent="-330200" algn="l">
              <a:lnSpc>
                <a:spcPct val="100000"/>
              </a:lnSpc>
              <a:spcBef>
                <a:spcPts val="600"/>
              </a:spcBef>
              <a:spcAft>
                <a:spcPts val="0"/>
              </a:spcAft>
              <a:buClr>
                <a:schemeClr val="lt1"/>
              </a:buClr>
              <a:buSzPts val="1600"/>
              <a:buChar char="–"/>
              <a:defRPr>
                <a:solidFill>
                  <a:schemeClr val="lt1"/>
                </a:solidFill>
              </a:defRPr>
            </a:lvl8pPr>
            <a:lvl9pPr marL="4114800" lvl="8" indent="-330200" algn="l">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242" name="Google Shape;242;p49"/>
          <p:cNvSpPr>
            <a:spLocks noGrp="1"/>
          </p:cNvSpPr>
          <p:nvPr>
            <p:ph type="chart" idx="2"/>
          </p:nvPr>
        </p:nvSpPr>
        <p:spPr>
          <a:xfrm>
            <a:off x="5600701" y="1428750"/>
            <a:ext cx="6148387" cy="474345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43" name="Google Shape;243;p4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4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4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6387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6"/>
        <p:cNvGrpSpPr/>
        <p:nvPr/>
      </p:nvGrpSpPr>
      <p:grpSpPr>
        <a:xfrm>
          <a:off x="0" y="0"/>
          <a:ext cx="0" cy="0"/>
          <a:chOff x="0" y="0"/>
          <a:chExt cx="0" cy="0"/>
        </a:xfrm>
      </p:grpSpPr>
      <p:sp>
        <p:nvSpPr>
          <p:cNvPr id="247" name="Google Shape;247;p50"/>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5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5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8152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1"/>
        <p:cNvGrpSpPr/>
        <p:nvPr/>
      </p:nvGrpSpPr>
      <p:grpSpPr>
        <a:xfrm>
          <a:off x="0" y="0"/>
          <a:ext cx="0" cy="0"/>
          <a:chOff x="0" y="0"/>
          <a:chExt cx="0" cy="0"/>
        </a:xfrm>
      </p:grpSpPr>
      <p:sp>
        <p:nvSpPr>
          <p:cNvPr id="252" name="Google Shape;252;p5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5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5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2254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255"/>
        <p:cNvGrpSpPr/>
        <p:nvPr/>
      </p:nvGrpSpPr>
      <p:grpSpPr>
        <a:xfrm>
          <a:off x="0" y="0"/>
          <a:ext cx="0" cy="0"/>
          <a:chOff x="0" y="0"/>
          <a:chExt cx="0" cy="0"/>
        </a:xfrm>
      </p:grpSpPr>
      <p:sp>
        <p:nvSpPr>
          <p:cNvPr id="256" name="Google Shape;256;p52"/>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52"/>
          <p:cNvSpPr/>
          <p:nvPr/>
        </p:nvSpPr>
        <p:spPr>
          <a:xfrm>
            <a:off x="0" y="2103438"/>
            <a:ext cx="3971925" cy="4068762"/>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Google Shape;258;p52"/>
          <p:cNvSpPr txBox="1">
            <a:spLocks noGrp="1"/>
          </p:cNvSpPr>
          <p:nvPr>
            <p:ph type="body" idx="1"/>
          </p:nvPr>
        </p:nvSpPr>
        <p:spPr>
          <a:xfrm>
            <a:off x="360370" y="2377440"/>
            <a:ext cx="3611880" cy="173736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13600"/>
              <a:buNone/>
              <a:defRPr sz="13600" b="1">
                <a:solidFill>
                  <a:schemeClr val="lt1"/>
                </a:solidFill>
              </a:defRPr>
            </a:lvl1pPr>
            <a:lvl2pPr marL="914400" lvl="1" indent="-228600" algn="l">
              <a:lnSpc>
                <a:spcPct val="100000"/>
              </a:lnSpc>
              <a:spcBef>
                <a:spcPts val="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59" name="Google Shape;259;p52"/>
          <p:cNvSpPr txBox="1">
            <a:spLocks noGrp="1"/>
          </p:cNvSpPr>
          <p:nvPr>
            <p:ph type="body" idx="2"/>
          </p:nvPr>
        </p:nvSpPr>
        <p:spPr>
          <a:xfrm>
            <a:off x="442914" y="3931920"/>
            <a:ext cx="3328986" cy="20617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sz="1600" b="0">
                <a:solidFill>
                  <a:schemeClr val="lt1"/>
                </a:solidFill>
              </a:defRPr>
            </a:lvl1pPr>
            <a:lvl2pPr marL="914400" lvl="1" indent="-330200" algn="l">
              <a:lnSpc>
                <a:spcPct val="100000"/>
              </a:lnSpc>
              <a:spcBef>
                <a:spcPts val="0"/>
              </a:spcBef>
              <a:spcAft>
                <a:spcPts val="0"/>
              </a:spcAft>
              <a:buClr>
                <a:schemeClr val="lt1"/>
              </a:buClr>
              <a:buSzPts val="1600"/>
              <a:buFont typeface="Arial"/>
              <a:buChar char="•"/>
              <a:defRPr b="0">
                <a:solidFill>
                  <a:schemeClr val="lt1"/>
                </a:solidFill>
              </a:defRPr>
            </a:lvl2pPr>
            <a:lvl3pPr marL="1371600" lvl="2" indent="-330200" algn="l">
              <a:lnSpc>
                <a:spcPct val="100000"/>
              </a:lnSpc>
              <a:spcBef>
                <a:spcPts val="0"/>
              </a:spcBef>
              <a:spcAft>
                <a:spcPts val="0"/>
              </a:spcAft>
              <a:buClr>
                <a:schemeClr val="lt1"/>
              </a:buClr>
              <a:buSzPts val="1600"/>
              <a:buFont typeface="Arial"/>
              <a:buChar char="–"/>
              <a:defRPr b="0">
                <a:solidFill>
                  <a:schemeClr val="lt1"/>
                </a:solidFill>
              </a:defRPr>
            </a:lvl3pPr>
            <a:lvl4pPr marL="1828800" lvl="3" indent="-330200" algn="l">
              <a:lnSpc>
                <a:spcPct val="100000"/>
              </a:lnSpc>
              <a:spcBef>
                <a:spcPts val="0"/>
              </a:spcBef>
              <a:spcAft>
                <a:spcPts val="0"/>
              </a:spcAft>
              <a:buClr>
                <a:schemeClr val="lt1"/>
              </a:buClr>
              <a:buSzPts val="1600"/>
              <a:buFont typeface="Arial"/>
              <a:buChar char="•"/>
              <a:defRPr b="0">
                <a:solidFill>
                  <a:schemeClr val="lt1"/>
                </a:solidFill>
              </a:defRPr>
            </a:lvl4pPr>
            <a:lvl5pPr marL="2286000" lvl="4" indent="-330200" algn="l">
              <a:lnSpc>
                <a:spcPct val="100000"/>
              </a:lnSpc>
              <a:spcBef>
                <a:spcPts val="0"/>
              </a:spcBef>
              <a:spcAft>
                <a:spcPts val="0"/>
              </a:spcAft>
              <a:buClr>
                <a:schemeClr val="lt1"/>
              </a:buClr>
              <a:buSzPts val="1600"/>
              <a:buFont typeface="Arial"/>
              <a:buChar char="–"/>
              <a:defRPr b="0">
                <a:solidFill>
                  <a:schemeClr val="lt1"/>
                </a:solidFill>
              </a:defRPr>
            </a:lvl5pPr>
            <a:lvl6pPr marL="2743200" lvl="5" indent="-330200" algn="l">
              <a:lnSpc>
                <a:spcPct val="100000"/>
              </a:lnSpc>
              <a:spcBef>
                <a:spcPts val="0"/>
              </a:spcBef>
              <a:spcAft>
                <a:spcPts val="0"/>
              </a:spcAft>
              <a:buClr>
                <a:schemeClr val="lt1"/>
              </a:buClr>
              <a:buSzPts val="1600"/>
              <a:buFont typeface="Arial"/>
              <a:buChar char="•"/>
              <a:defRPr>
                <a:solidFill>
                  <a:schemeClr val="lt1"/>
                </a:solidFill>
              </a:defRPr>
            </a:lvl6pPr>
            <a:lvl7pPr marL="3200400" lvl="6" indent="-330200" algn="l">
              <a:lnSpc>
                <a:spcPct val="100000"/>
              </a:lnSpc>
              <a:spcBef>
                <a:spcPts val="600"/>
              </a:spcBef>
              <a:spcAft>
                <a:spcPts val="0"/>
              </a:spcAft>
              <a:buClr>
                <a:schemeClr val="lt1"/>
              </a:buClr>
              <a:buSzPts val="1600"/>
              <a:buFont typeface="Arial"/>
              <a:buChar char="–"/>
              <a:defRPr>
                <a:solidFill>
                  <a:schemeClr val="lt1"/>
                </a:solidFill>
              </a:defRPr>
            </a:lvl7pPr>
            <a:lvl8pPr marL="3657600" lvl="7" indent="-330200" algn="l">
              <a:lnSpc>
                <a:spcPct val="100000"/>
              </a:lnSpc>
              <a:spcBef>
                <a:spcPts val="600"/>
              </a:spcBef>
              <a:spcAft>
                <a:spcPts val="0"/>
              </a:spcAft>
              <a:buClr>
                <a:schemeClr val="lt1"/>
              </a:buClr>
              <a:buSzPts val="1600"/>
              <a:buFont typeface="Arial"/>
              <a:buChar char="•"/>
              <a:defRPr>
                <a:solidFill>
                  <a:schemeClr val="lt1"/>
                </a:solidFill>
              </a:defRPr>
            </a:lvl8pPr>
            <a:lvl9pPr marL="4114800" lvl="8" indent="-330200" algn="l">
              <a:lnSpc>
                <a:spcPct val="100000"/>
              </a:lnSpc>
              <a:spcBef>
                <a:spcPts val="600"/>
              </a:spcBef>
              <a:spcAft>
                <a:spcPts val="600"/>
              </a:spcAft>
              <a:buClr>
                <a:schemeClr val="lt1"/>
              </a:buClr>
              <a:buSzPts val="1600"/>
              <a:buFont typeface="Arial"/>
              <a:buChar char="–"/>
              <a:defRPr>
                <a:solidFill>
                  <a:schemeClr val="lt1"/>
                </a:solidFill>
              </a:defRPr>
            </a:lvl9pPr>
          </a:lstStyle>
          <a:p>
            <a:endParaRPr/>
          </a:p>
        </p:txBody>
      </p:sp>
      <p:sp>
        <p:nvSpPr>
          <p:cNvPr id="260" name="Google Shape;260;p52"/>
          <p:cNvSpPr>
            <a:spLocks noGrp="1"/>
          </p:cNvSpPr>
          <p:nvPr>
            <p:ph type="chart" idx="3"/>
          </p:nvPr>
        </p:nvSpPr>
        <p:spPr>
          <a:xfrm>
            <a:off x="4327525" y="2095500"/>
            <a:ext cx="7421563" cy="4076699"/>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1" name="Google Shape;261;p52"/>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52"/>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52"/>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9285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264"/>
        <p:cNvGrpSpPr/>
        <p:nvPr/>
      </p:nvGrpSpPr>
      <p:grpSpPr>
        <a:xfrm>
          <a:off x="0" y="0"/>
          <a:ext cx="0" cy="0"/>
          <a:chOff x="0" y="0"/>
          <a:chExt cx="0" cy="0"/>
        </a:xfrm>
      </p:grpSpPr>
      <p:sp>
        <p:nvSpPr>
          <p:cNvPr id="265" name="Google Shape;265;p53"/>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53"/>
          <p:cNvSpPr txBox="1">
            <a:spLocks noGrp="1"/>
          </p:cNvSpPr>
          <p:nvPr>
            <p:ph type="body" idx="1"/>
          </p:nvPr>
        </p:nvSpPr>
        <p:spPr>
          <a:xfrm>
            <a:off x="442913"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8500"/>
              <a:buNone/>
              <a:defRPr sz="8500" b="0">
                <a:solidFill>
                  <a:schemeClr val="accent3"/>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67" name="Google Shape;267;p53"/>
          <p:cNvSpPr txBox="1">
            <a:spLocks noGrp="1"/>
          </p:cNvSpPr>
          <p:nvPr>
            <p:ph type="body" idx="2"/>
          </p:nvPr>
        </p:nvSpPr>
        <p:spPr>
          <a:xfrm>
            <a:off x="4327524" y="2095500"/>
            <a:ext cx="3533775"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8500"/>
              <a:buNone/>
              <a:defRPr sz="8500" b="0">
                <a:solidFill>
                  <a:schemeClr val="dk2"/>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68" name="Google Shape;268;p53"/>
          <p:cNvSpPr txBox="1">
            <a:spLocks noGrp="1"/>
          </p:cNvSpPr>
          <p:nvPr>
            <p:ph type="body" idx="3"/>
          </p:nvPr>
        </p:nvSpPr>
        <p:spPr>
          <a:xfrm>
            <a:off x="8222571" y="2095500"/>
            <a:ext cx="3529012" cy="13335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500"/>
              <a:buNone/>
              <a:defRPr sz="8500" b="0">
                <a:solidFill>
                  <a:schemeClr val="accent1"/>
                </a:solidFill>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69" name="Google Shape;269;p53"/>
          <p:cNvSpPr txBox="1">
            <a:spLocks noGrp="1"/>
          </p:cNvSpPr>
          <p:nvPr>
            <p:ph type="body" idx="4"/>
          </p:nvPr>
        </p:nvSpPr>
        <p:spPr>
          <a:xfrm>
            <a:off x="442913"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a:solidFill>
                  <a:schemeClr val="accent3"/>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0" name="Google Shape;270;p53"/>
          <p:cNvSpPr txBox="1">
            <a:spLocks noGrp="1"/>
          </p:cNvSpPr>
          <p:nvPr>
            <p:ph type="body" idx="5"/>
          </p:nvPr>
        </p:nvSpPr>
        <p:spPr>
          <a:xfrm>
            <a:off x="4327525" y="3599542"/>
            <a:ext cx="3533775"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solidFill>
                  <a:schemeClr val="dk2"/>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1" name="Google Shape;271;p53"/>
          <p:cNvSpPr txBox="1">
            <a:spLocks noGrp="1"/>
          </p:cNvSpPr>
          <p:nvPr>
            <p:ph type="body" idx="6"/>
          </p:nvPr>
        </p:nvSpPr>
        <p:spPr>
          <a:xfrm>
            <a:off x="8222571" y="3599542"/>
            <a:ext cx="3529012" cy="25780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solidFill>
                  <a:schemeClr val="accent1"/>
                </a:solidFill>
              </a:defRPr>
            </a:lvl1pPr>
            <a:lvl2pPr marL="914400" lvl="1" indent="-228600" algn="l">
              <a:lnSpc>
                <a:spcPct val="100000"/>
              </a:lnSpc>
              <a:spcBef>
                <a:spcPts val="600"/>
              </a:spcBef>
              <a:spcAft>
                <a:spcPts val="0"/>
              </a:spcAft>
              <a:buClr>
                <a:schemeClr val="dk1"/>
              </a:buClr>
              <a:buSzPts val="1600"/>
              <a:buNone/>
              <a:defRPr>
                <a:solidFill>
                  <a:schemeClr val="dk1"/>
                </a:solidFill>
              </a:defRPr>
            </a:lvl2pPr>
            <a:lvl3pPr marL="1371600" lvl="2" indent="-330200" algn="l">
              <a:lnSpc>
                <a:spcPct val="100000"/>
              </a:lnSpc>
              <a:spcBef>
                <a:spcPts val="600"/>
              </a:spcBef>
              <a:spcAft>
                <a:spcPts val="0"/>
              </a:spcAft>
              <a:buClr>
                <a:schemeClr val="dk1"/>
              </a:buClr>
              <a:buSzPts val="16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30200" algn="l">
              <a:lnSpc>
                <a:spcPct val="100000"/>
              </a:lnSpc>
              <a:spcBef>
                <a:spcPts val="600"/>
              </a:spcBef>
              <a:spcAft>
                <a:spcPts val="0"/>
              </a:spcAft>
              <a:buClr>
                <a:schemeClr val="dk1"/>
              </a:buClr>
              <a:buSzPts val="1600"/>
              <a:buChar char="•"/>
              <a:defRPr>
                <a:solidFill>
                  <a:schemeClr val="dk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72" name="Google Shape;272;p5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5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5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262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275"/>
        <p:cNvGrpSpPr/>
        <p:nvPr/>
      </p:nvGrpSpPr>
      <p:grpSpPr>
        <a:xfrm>
          <a:off x="0" y="0"/>
          <a:ext cx="0" cy="0"/>
          <a:chOff x="0" y="0"/>
          <a:chExt cx="0" cy="0"/>
        </a:xfrm>
      </p:grpSpPr>
      <p:sp>
        <p:nvSpPr>
          <p:cNvPr id="276" name="Google Shape;276;p54"/>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32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54"/>
          <p:cNvSpPr>
            <a:spLocks noGrp="1"/>
          </p:cNvSpPr>
          <p:nvPr>
            <p:ph type="chart" idx="2"/>
          </p:nvPr>
        </p:nvSpPr>
        <p:spPr>
          <a:xfrm>
            <a:off x="442913" y="2103438"/>
            <a:ext cx="11306175" cy="406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78" name="Google Shape;278;p5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5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5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6510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281"/>
        <p:cNvGrpSpPr/>
        <p:nvPr/>
      </p:nvGrpSpPr>
      <p:grpSpPr>
        <a:xfrm>
          <a:off x="0" y="0"/>
          <a:ext cx="0" cy="0"/>
          <a:chOff x="0" y="0"/>
          <a:chExt cx="0" cy="0"/>
        </a:xfrm>
      </p:grpSpPr>
      <p:sp>
        <p:nvSpPr>
          <p:cNvPr id="282" name="Google Shape;282;p55"/>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55"/>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extLst>
      <p:ext uri="{BB962C8B-B14F-4D97-AF65-F5344CB8AC3E}">
        <p14:creationId xmlns:p14="http://schemas.microsoft.com/office/powerpoint/2010/main" val="4118500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284"/>
        <p:cNvGrpSpPr/>
        <p:nvPr/>
      </p:nvGrpSpPr>
      <p:grpSpPr>
        <a:xfrm>
          <a:off x="0" y="0"/>
          <a:ext cx="0" cy="0"/>
          <a:chOff x="0" y="0"/>
          <a:chExt cx="0" cy="0"/>
        </a:xfrm>
      </p:grpSpPr>
      <p:sp>
        <p:nvSpPr>
          <p:cNvPr id="285" name="Google Shape;285;p56"/>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56"/>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extLst>
      <p:ext uri="{BB962C8B-B14F-4D97-AF65-F5344CB8AC3E}">
        <p14:creationId xmlns:p14="http://schemas.microsoft.com/office/powerpoint/2010/main" val="4266458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287"/>
        <p:cNvGrpSpPr/>
        <p:nvPr/>
      </p:nvGrpSpPr>
      <p:grpSpPr>
        <a:xfrm>
          <a:off x="0" y="0"/>
          <a:ext cx="0" cy="0"/>
          <a:chOff x="0" y="0"/>
          <a:chExt cx="0" cy="0"/>
        </a:xfrm>
      </p:grpSpPr>
      <p:sp>
        <p:nvSpPr>
          <p:cNvPr id="288" name="Google Shape;288;p57"/>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57"/>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extLst>
      <p:ext uri="{BB962C8B-B14F-4D97-AF65-F5344CB8AC3E}">
        <p14:creationId xmlns:p14="http://schemas.microsoft.com/office/powerpoint/2010/main" val="4030502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290"/>
        <p:cNvGrpSpPr/>
        <p:nvPr/>
      </p:nvGrpSpPr>
      <p:grpSpPr>
        <a:xfrm>
          <a:off x="0" y="0"/>
          <a:ext cx="0" cy="0"/>
          <a:chOff x="0" y="0"/>
          <a:chExt cx="0" cy="0"/>
        </a:xfrm>
      </p:grpSpPr>
      <p:sp>
        <p:nvSpPr>
          <p:cNvPr id="291" name="Google Shape;291;p58"/>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58"/>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65000"/>
              <a:buNone/>
              <a:defRPr sz="65000" b="0">
                <a:solidFill>
                  <a:schemeClr val="lt1"/>
                </a:solidFill>
              </a:defRPr>
            </a:lvl1pPr>
            <a:lvl2pPr lvl="1" algn="l">
              <a:lnSpc>
                <a:spcPct val="95000"/>
              </a:lnSpc>
              <a:spcBef>
                <a:spcPts val="0"/>
              </a:spcBef>
              <a:spcAft>
                <a:spcPts val="0"/>
              </a:spcAft>
              <a:buClr>
                <a:schemeClr val="lt1"/>
              </a:buClr>
              <a:buSzPts val="65000"/>
              <a:buNone/>
              <a:defRPr sz="65000">
                <a:solidFill>
                  <a:schemeClr val="lt1"/>
                </a:solidFill>
              </a:defRPr>
            </a:lvl2pPr>
            <a:lvl3pPr lvl="2" algn="l">
              <a:lnSpc>
                <a:spcPct val="95000"/>
              </a:lnSpc>
              <a:spcBef>
                <a:spcPts val="0"/>
              </a:spcBef>
              <a:spcAft>
                <a:spcPts val="0"/>
              </a:spcAft>
              <a:buClr>
                <a:schemeClr val="lt1"/>
              </a:buClr>
              <a:buSzPts val="65000"/>
              <a:buNone/>
              <a:defRPr sz="65000">
                <a:solidFill>
                  <a:schemeClr val="lt1"/>
                </a:solidFill>
              </a:defRPr>
            </a:lvl3pPr>
            <a:lvl4pPr lvl="3" algn="l">
              <a:lnSpc>
                <a:spcPct val="95000"/>
              </a:lnSpc>
              <a:spcBef>
                <a:spcPts val="0"/>
              </a:spcBef>
              <a:spcAft>
                <a:spcPts val="0"/>
              </a:spcAft>
              <a:buClr>
                <a:schemeClr val="lt1"/>
              </a:buClr>
              <a:buSzPts val="65000"/>
              <a:buNone/>
              <a:defRPr sz="65000">
                <a:solidFill>
                  <a:schemeClr val="lt1"/>
                </a:solidFill>
              </a:defRPr>
            </a:lvl4pPr>
            <a:lvl5pPr lvl="4" algn="l">
              <a:lnSpc>
                <a:spcPct val="95000"/>
              </a:lnSpc>
              <a:spcBef>
                <a:spcPts val="0"/>
              </a:spcBef>
              <a:spcAft>
                <a:spcPts val="0"/>
              </a:spcAft>
              <a:buClr>
                <a:schemeClr val="lt1"/>
              </a:buClr>
              <a:buSzPts val="65000"/>
              <a:buNone/>
              <a:defRPr sz="65000">
                <a:solidFill>
                  <a:schemeClr val="lt1"/>
                </a:solidFill>
              </a:defRPr>
            </a:lvl5pPr>
            <a:lvl6pPr lvl="5" algn="l">
              <a:lnSpc>
                <a:spcPct val="95000"/>
              </a:lnSpc>
              <a:spcBef>
                <a:spcPts val="0"/>
              </a:spcBef>
              <a:spcAft>
                <a:spcPts val="0"/>
              </a:spcAft>
              <a:buClr>
                <a:schemeClr val="lt1"/>
              </a:buClr>
              <a:buSzPts val="65000"/>
              <a:buNone/>
              <a:defRPr sz="65000">
                <a:solidFill>
                  <a:schemeClr val="lt1"/>
                </a:solidFill>
              </a:defRPr>
            </a:lvl6pPr>
            <a:lvl7pPr lvl="6" algn="l">
              <a:lnSpc>
                <a:spcPct val="95000"/>
              </a:lnSpc>
              <a:spcBef>
                <a:spcPts val="0"/>
              </a:spcBef>
              <a:spcAft>
                <a:spcPts val="0"/>
              </a:spcAft>
              <a:buClr>
                <a:schemeClr val="lt1"/>
              </a:buClr>
              <a:buSzPts val="65000"/>
              <a:buNone/>
              <a:defRPr sz="65000">
                <a:solidFill>
                  <a:schemeClr val="lt1"/>
                </a:solidFill>
              </a:defRPr>
            </a:lvl7pPr>
            <a:lvl8pPr lvl="7" algn="l">
              <a:lnSpc>
                <a:spcPct val="95000"/>
              </a:lnSpc>
              <a:spcBef>
                <a:spcPts val="0"/>
              </a:spcBef>
              <a:spcAft>
                <a:spcPts val="0"/>
              </a:spcAft>
              <a:buClr>
                <a:schemeClr val="lt1"/>
              </a:buClr>
              <a:buSzPts val="65000"/>
              <a:buNone/>
              <a:defRPr sz="65000">
                <a:solidFill>
                  <a:schemeClr val="lt1"/>
                </a:solidFill>
              </a:defRPr>
            </a:lvl8pPr>
            <a:lvl9pPr lvl="8" algn="l">
              <a:lnSpc>
                <a:spcPct val="95000"/>
              </a:lnSpc>
              <a:spcBef>
                <a:spcPts val="0"/>
              </a:spcBef>
              <a:spcAft>
                <a:spcPts val="0"/>
              </a:spcAft>
              <a:buClr>
                <a:schemeClr val="lt1"/>
              </a:buClr>
              <a:buSzPts val="65000"/>
              <a:buNone/>
              <a:defRPr sz="65000">
                <a:solidFill>
                  <a:schemeClr val="lt1"/>
                </a:solidFill>
              </a:defRPr>
            </a:lvl9pPr>
          </a:lstStyle>
          <a:p>
            <a:endParaRPr/>
          </a:p>
        </p:txBody>
      </p:sp>
    </p:spTree>
    <p:extLst>
      <p:ext uri="{BB962C8B-B14F-4D97-AF65-F5344CB8AC3E}">
        <p14:creationId xmlns:p14="http://schemas.microsoft.com/office/powerpoint/2010/main" val="4235014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293"/>
        <p:cNvGrpSpPr/>
        <p:nvPr/>
      </p:nvGrpSpPr>
      <p:grpSpPr>
        <a:xfrm>
          <a:off x="0" y="0"/>
          <a:ext cx="0" cy="0"/>
          <a:chOff x="0" y="0"/>
          <a:chExt cx="0" cy="0"/>
        </a:xfrm>
      </p:grpSpPr>
      <p:sp>
        <p:nvSpPr>
          <p:cNvPr id="294" name="Google Shape;294;p59"/>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54838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295"/>
        <p:cNvGrpSpPr/>
        <p:nvPr/>
      </p:nvGrpSpPr>
      <p:grpSpPr>
        <a:xfrm>
          <a:off x="0" y="0"/>
          <a:ext cx="0" cy="0"/>
          <a:chOff x="0" y="0"/>
          <a:chExt cx="0" cy="0"/>
        </a:xfrm>
      </p:grpSpPr>
      <p:sp>
        <p:nvSpPr>
          <p:cNvPr id="296" name="Google Shape;296;p60"/>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80163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297"/>
        <p:cNvGrpSpPr/>
        <p:nvPr/>
      </p:nvGrpSpPr>
      <p:grpSpPr>
        <a:xfrm>
          <a:off x="0" y="0"/>
          <a:ext cx="0" cy="0"/>
          <a:chOff x="0" y="0"/>
          <a:chExt cx="0" cy="0"/>
        </a:xfrm>
      </p:grpSpPr>
      <p:sp>
        <p:nvSpPr>
          <p:cNvPr id="298" name="Google Shape;298;p61"/>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96712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299"/>
        <p:cNvGrpSpPr/>
        <p:nvPr/>
      </p:nvGrpSpPr>
      <p:grpSpPr>
        <a:xfrm>
          <a:off x="0" y="0"/>
          <a:ext cx="0" cy="0"/>
          <a:chOff x="0" y="0"/>
          <a:chExt cx="0" cy="0"/>
        </a:xfrm>
      </p:grpSpPr>
      <p:sp>
        <p:nvSpPr>
          <p:cNvPr id="300" name="Google Shape;300;p62"/>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23663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301"/>
        <p:cNvGrpSpPr/>
        <p:nvPr/>
      </p:nvGrpSpPr>
      <p:grpSpPr>
        <a:xfrm>
          <a:off x="0" y="0"/>
          <a:ext cx="0" cy="0"/>
          <a:chOff x="0" y="0"/>
          <a:chExt cx="0" cy="0"/>
        </a:xfrm>
      </p:grpSpPr>
      <p:sp>
        <p:nvSpPr>
          <p:cNvPr id="302" name="Google Shape;302;p63"/>
          <p:cNvSpPr>
            <a:spLocks noGrp="1"/>
          </p:cNvSpPr>
          <p:nvPr>
            <p:ph type="pic" idx="2"/>
          </p:nvPr>
        </p:nvSpPr>
        <p:spPr>
          <a:xfrm>
            <a:off x="0" y="0"/>
            <a:ext cx="12192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03" name="Google Shape;303;p63"/>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lvl="0" indent="-228600" algn="l">
              <a:lnSpc>
                <a:spcPct val="90000"/>
              </a:lnSpc>
              <a:spcBef>
                <a:spcPts val="0"/>
              </a:spcBef>
              <a:spcAft>
                <a:spcPts val="0"/>
              </a:spcAft>
              <a:buClr>
                <a:schemeClr val="lt1"/>
              </a:buClr>
              <a:buSzPts val="2600"/>
              <a:buFont typeface="Arial"/>
              <a:buNone/>
              <a:defRPr sz="26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04" name="Google Shape;304;p63"/>
          <p:cNvSpPr/>
          <p:nvPr/>
        </p:nvSpPr>
        <p:spPr>
          <a:xfrm>
            <a:off x="442913" y="1623703"/>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6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6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6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955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308"/>
        <p:cNvGrpSpPr/>
        <p:nvPr/>
      </p:nvGrpSpPr>
      <p:grpSpPr>
        <a:xfrm>
          <a:off x="0" y="0"/>
          <a:ext cx="0" cy="0"/>
          <a:chOff x="0" y="0"/>
          <a:chExt cx="0" cy="0"/>
        </a:xfrm>
      </p:grpSpPr>
      <p:sp>
        <p:nvSpPr>
          <p:cNvPr id="309" name="Google Shape;309;p64"/>
          <p:cNvSpPr>
            <a:spLocks noGrp="1"/>
          </p:cNvSpPr>
          <p:nvPr>
            <p:ph type="pic" idx="2"/>
          </p:nvPr>
        </p:nvSpPr>
        <p:spPr>
          <a:xfrm>
            <a:off x="6096000" y="0"/>
            <a:ext cx="6096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10" name="Google Shape;310;p64"/>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11" name="Google Shape;311;p64"/>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2" name="Google Shape;312;p64"/>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64"/>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64"/>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2393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315"/>
        <p:cNvGrpSpPr/>
        <p:nvPr/>
      </p:nvGrpSpPr>
      <p:grpSpPr>
        <a:xfrm>
          <a:off x="0" y="0"/>
          <a:ext cx="0" cy="0"/>
          <a:chOff x="0" y="0"/>
          <a:chExt cx="0" cy="0"/>
        </a:xfrm>
      </p:grpSpPr>
      <p:sp>
        <p:nvSpPr>
          <p:cNvPr id="316" name="Google Shape;316;p65"/>
          <p:cNvSpPr>
            <a:spLocks noGrp="1"/>
          </p:cNvSpPr>
          <p:nvPr>
            <p:ph type="pic" idx="2"/>
          </p:nvPr>
        </p:nvSpPr>
        <p:spPr>
          <a:xfrm>
            <a:off x="6096000" y="0"/>
            <a:ext cx="6096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7" name="Google Shape;317;p65"/>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318" name="Google Shape;318;p65"/>
          <p:cNvSpPr/>
          <p:nvPr/>
        </p:nvSpPr>
        <p:spPr>
          <a:xfrm>
            <a:off x="442913" y="687001"/>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 name="Google Shape;319;p65"/>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65"/>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65"/>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8738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22"/>
        <p:cNvGrpSpPr/>
        <p:nvPr/>
      </p:nvGrpSpPr>
      <p:grpSpPr>
        <a:xfrm>
          <a:off x="0" y="0"/>
          <a:ext cx="0" cy="0"/>
          <a:chOff x="0" y="0"/>
          <a:chExt cx="0" cy="0"/>
        </a:xfrm>
      </p:grpSpPr>
      <p:sp>
        <p:nvSpPr>
          <p:cNvPr id="323" name="Google Shape;323;p66"/>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a:lnSpc>
                <a:spcPct val="100000"/>
              </a:lnSpc>
              <a:spcBef>
                <a:spcPts val="3000"/>
              </a:spcBef>
              <a:spcAft>
                <a:spcPts val="0"/>
              </a:spcAft>
              <a:buClr>
                <a:schemeClr val="dk1"/>
              </a:buClr>
              <a:buSzPts val="1600"/>
              <a:buFont typeface="Arial"/>
              <a:buNone/>
              <a:defRPr sz="1600" b="1"/>
            </a:lvl2pPr>
            <a:lvl3pPr marL="1371600" lvl="2" indent="-228600" algn="l">
              <a:lnSpc>
                <a:spcPct val="100000"/>
              </a:lnSpc>
              <a:spcBef>
                <a:spcPts val="0"/>
              </a:spcBef>
              <a:spcAft>
                <a:spcPts val="0"/>
              </a:spcAft>
              <a:buClr>
                <a:schemeClr val="dk1"/>
              </a:buClr>
              <a:buSzPts val="1600"/>
              <a:buFont typeface="Arial"/>
              <a:buNone/>
              <a:defRPr sz="1600"/>
            </a:lvl3pPr>
            <a:lvl4pPr marL="1828800" lvl="3" indent="-228600" algn="l">
              <a:lnSpc>
                <a:spcPct val="100000"/>
              </a:lnSpc>
              <a:spcBef>
                <a:spcPts val="0"/>
              </a:spcBef>
              <a:spcAft>
                <a:spcPts val="0"/>
              </a:spcAft>
              <a:buClr>
                <a:schemeClr val="dk1"/>
              </a:buClr>
              <a:buSzPts val="1600"/>
              <a:buFont typeface="Arial"/>
              <a:buNone/>
              <a:defRPr sz="1600"/>
            </a:lvl4pPr>
            <a:lvl5pPr marL="2286000" lvl="4" indent="-228600" algn="l">
              <a:lnSpc>
                <a:spcPct val="100000"/>
              </a:lnSpc>
              <a:spcBef>
                <a:spcPts val="0"/>
              </a:spcBef>
              <a:spcAft>
                <a:spcPts val="0"/>
              </a:spcAft>
              <a:buClr>
                <a:schemeClr val="dk1"/>
              </a:buClr>
              <a:buSzPts val="1600"/>
              <a:buFont typeface="Arial"/>
              <a:buNone/>
              <a:defRPr sz="1600"/>
            </a:lvl5pPr>
            <a:lvl6pPr marL="2743200" lvl="5" indent="-228600" algn="l">
              <a:lnSpc>
                <a:spcPct val="100000"/>
              </a:lnSpc>
              <a:spcBef>
                <a:spcPts val="0"/>
              </a:spcBef>
              <a:spcAft>
                <a:spcPts val="0"/>
              </a:spcAft>
              <a:buClr>
                <a:schemeClr val="dk1"/>
              </a:buClr>
              <a:buSzPts val="1600"/>
              <a:buFont typeface="Arial"/>
              <a:buNone/>
              <a:defRPr sz="1600"/>
            </a:lvl6pPr>
            <a:lvl7pPr marL="3200400" lvl="6" indent="-228600" algn="l">
              <a:lnSpc>
                <a:spcPct val="100000"/>
              </a:lnSpc>
              <a:spcBef>
                <a:spcPts val="0"/>
              </a:spcBef>
              <a:spcAft>
                <a:spcPts val="0"/>
              </a:spcAft>
              <a:buClr>
                <a:schemeClr val="dk1"/>
              </a:buClr>
              <a:buSzPts val="1600"/>
              <a:buFont typeface="Arial"/>
              <a:buNone/>
              <a:defRPr sz="1600"/>
            </a:lvl7pPr>
            <a:lvl8pPr marL="3657600" lvl="7" indent="-228600" algn="l">
              <a:lnSpc>
                <a:spcPct val="100000"/>
              </a:lnSpc>
              <a:spcBef>
                <a:spcPts val="0"/>
              </a:spcBef>
              <a:spcAft>
                <a:spcPts val="0"/>
              </a:spcAft>
              <a:buClr>
                <a:schemeClr val="dk1"/>
              </a:buClr>
              <a:buSzPts val="1600"/>
              <a:buFont typeface="Arial"/>
              <a:buNone/>
              <a:defRPr sz="1600"/>
            </a:lvl8pPr>
            <a:lvl9pPr marL="4114800" lvl="8" indent="-228600" algn="l">
              <a:lnSpc>
                <a:spcPct val="100000"/>
              </a:lnSpc>
              <a:spcBef>
                <a:spcPts val="0"/>
              </a:spcBef>
              <a:spcAft>
                <a:spcPts val="0"/>
              </a:spcAft>
              <a:buClr>
                <a:schemeClr val="dk1"/>
              </a:buClr>
              <a:buSzPts val="1600"/>
              <a:buFont typeface="Arial"/>
              <a:buNone/>
              <a:defRPr sz="1600"/>
            </a:lvl9pPr>
          </a:lstStyle>
          <a:p>
            <a:endParaRPr/>
          </a:p>
        </p:txBody>
      </p:sp>
      <p:sp>
        <p:nvSpPr>
          <p:cNvPr id="324" name="Google Shape;324;p66"/>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66"/>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66"/>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66"/>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1960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328"/>
        <p:cNvGrpSpPr/>
        <p:nvPr/>
      </p:nvGrpSpPr>
      <p:grpSpPr>
        <a:xfrm>
          <a:off x="0" y="0"/>
          <a:ext cx="0" cy="0"/>
          <a:chOff x="0" y="0"/>
          <a:chExt cx="0" cy="0"/>
        </a:xfrm>
      </p:grpSpPr>
      <p:sp>
        <p:nvSpPr>
          <p:cNvPr id="329" name="Google Shape;329;p67"/>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30" name="Google Shape;330;p67"/>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1" name="Google Shape;331;p67"/>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67"/>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67"/>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2555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334"/>
        <p:cNvGrpSpPr/>
        <p:nvPr/>
      </p:nvGrpSpPr>
      <p:grpSpPr>
        <a:xfrm>
          <a:off x="0" y="0"/>
          <a:ext cx="0" cy="0"/>
          <a:chOff x="0" y="0"/>
          <a:chExt cx="0" cy="0"/>
        </a:xfrm>
      </p:grpSpPr>
      <p:sp>
        <p:nvSpPr>
          <p:cNvPr id="335" name="Google Shape;335;p68"/>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36" name="Google Shape;336;p68"/>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7" name="Google Shape;337;p68"/>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68"/>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68"/>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6619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340"/>
        <p:cNvGrpSpPr/>
        <p:nvPr/>
      </p:nvGrpSpPr>
      <p:grpSpPr>
        <a:xfrm>
          <a:off x="0" y="0"/>
          <a:ext cx="0" cy="0"/>
          <a:chOff x="0" y="0"/>
          <a:chExt cx="0" cy="0"/>
        </a:xfrm>
      </p:grpSpPr>
      <p:sp>
        <p:nvSpPr>
          <p:cNvPr id="341" name="Google Shape;341;p69"/>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42" name="Google Shape;342;p69"/>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p69"/>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69"/>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69"/>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8483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346"/>
        <p:cNvGrpSpPr/>
        <p:nvPr/>
      </p:nvGrpSpPr>
      <p:grpSpPr>
        <a:xfrm>
          <a:off x="0" y="0"/>
          <a:ext cx="0" cy="0"/>
          <a:chOff x="0" y="0"/>
          <a:chExt cx="0" cy="0"/>
        </a:xfrm>
      </p:grpSpPr>
      <p:sp>
        <p:nvSpPr>
          <p:cNvPr id="347" name="Google Shape;347;p70"/>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348" name="Google Shape;348;p70"/>
          <p:cNvSpPr/>
          <p:nvPr/>
        </p:nvSpPr>
        <p:spPr>
          <a:xfrm>
            <a:off x="442913" y="1362959"/>
            <a:ext cx="871538" cy="67945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7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7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7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701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6"/>
        <p:cNvGrpSpPr/>
        <p:nvPr/>
      </p:nvGrpSpPr>
      <p:grpSpPr>
        <a:xfrm>
          <a:off x="0" y="0"/>
          <a:ext cx="0" cy="0"/>
          <a:chOff x="0" y="0"/>
          <a:chExt cx="0" cy="0"/>
        </a:xfrm>
      </p:grpSpPr>
      <p:sp>
        <p:nvSpPr>
          <p:cNvPr id="17" name="Google Shape;17;p22"/>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2"/>
          <p:cNvSpPr/>
          <p:nvPr/>
        </p:nvSpPr>
        <p:spPr>
          <a:xfrm>
            <a:off x="0" y="3429000"/>
            <a:ext cx="809625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22"/>
          <p:cNvSpPr/>
          <p:nvPr/>
        </p:nvSpPr>
        <p:spPr>
          <a:xfrm>
            <a:off x="8096250" y="0"/>
            <a:ext cx="409575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2"/>
          <p:cNvSpPr txBox="1">
            <a:spLocks noGrp="1"/>
          </p:cNvSpPr>
          <p:nvPr>
            <p:ph type="ctrTitle"/>
          </p:nvPr>
        </p:nvSpPr>
        <p:spPr>
          <a:xfrm>
            <a:off x="442912" y="428625"/>
            <a:ext cx="7418388" cy="2428874"/>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2" name="Google Shape;22;p22"/>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extLst>
      <p:ext uri="{BB962C8B-B14F-4D97-AF65-F5344CB8AC3E}">
        <p14:creationId xmlns:p14="http://schemas.microsoft.com/office/powerpoint/2010/main" val="256741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type="obj">
  <p:cSld name="Agenda">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442912" y="2103120"/>
            <a:ext cx="11306175" cy="4073842"/>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0"/>
              </a:spcBef>
              <a:spcAft>
                <a:spcPts val="0"/>
              </a:spcAft>
              <a:buClr>
                <a:schemeClr val="accent1"/>
              </a:buClr>
              <a:buSzPts val="2800"/>
              <a:buFont typeface="Georgia"/>
              <a:buAutoNum type="arabicPeriod"/>
              <a:defRPr sz="2800" b="0">
                <a:solidFill>
                  <a:schemeClr val="dk1"/>
                </a:solidFill>
              </a:defRPr>
            </a:lvl1pPr>
            <a:lvl2pPr marL="914400" lvl="1" indent="-228600" algn="l">
              <a:lnSpc>
                <a:spcPct val="100000"/>
              </a:lnSpc>
              <a:spcBef>
                <a:spcPts val="600"/>
              </a:spcBef>
              <a:spcAft>
                <a:spcPts val="0"/>
              </a:spcAft>
              <a:buClr>
                <a:schemeClr val="accent4"/>
              </a:buClr>
              <a:buSzPts val="1600"/>
              <a:buFont typeface="Georgia"/>
              <a:buNone/>
              <a:defRPr sz="1600"/>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26" name="Google Shape;26;p23"/>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819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slideLayout" Target="../slideLayouts/slideLayout49.xml"/><Relationship Id="rId47" Type="http://schemas.openxmlformats.org/officeDocument/2006/relationships/slideLayout" Target="../slideLayouts/slideLayout54.xml"/><Relationship Id="rId50" Type="http://schemas.openxmlformats.org/officeDocument/2006/relationships/theme" Target="../theme/theme2.xml"/><Relationship Id="rId7" Type="http://schemas.openxmlformats.org/officeDocument/2006/relationships/slideLayout" Target="../slideLayouts/slideLayout1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9" Type="http://schemas.openxmlformats.org/officeDocument/2006/relationships/slideLayout" Target="../slideLayouts/slideLayout36.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45" Type="http://schemas.openxmlformats.org/officeDocument/2006/relationships/slideLayout" Target="../slideLayouts/slideLayout5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49" Type="http://schemas.openxmlformats.org/officeDocument/2006/relationships/slideLayout" Target="../slideLayouts/slideLayout56.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4" Type="http://schemas.openxmlformats.org/officeDocument/2006/relationships/slideLayout" Target="../slideLayouts/slideLayout51.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slideLayout" Target="../slideLayouts/slideLayout50.xml"/><Relationship Id="rId48" Type="http://schemas.openxmlformats.org/officeDocument/2006/relationships/slideLayout" Target="../slideLayouts/slideLayout55.xml"/><Relationship Id="rId8" Type="http://schemas.openxmlformats.org/officeDocument/2006/relationships/slideLayout" Target="../slideLayouts/slideLayout15.xml"/><Relationship Id="rId3" Type="http://schemas.openxmlformats.org/officeDocument/2006/relationships/slideLayout" Target="../slideLayouts/slideLayout10.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46" Type="http://schemas.openxmlformats.org/officeDocument/2006/relationships/slideLayout" Target="../slideLayouts/slideLayout53.xml"/><Relationship Id="rId20" Type="http://schemas.openxmlformats.org/officeDocument/2006/relationships/slideLayout" Target="../slideLayouts/slideLayout27.xml"/><Relationship Id="rId41" Type="http://schemas.openxmlformats.org/officeDocument/2006/relationships/slideLayout" Target="../slideLayouts/slideLayout48.xml"/><Relationship Id="rId1" Type="http://schemas.openxmlformats.org/officeDocument/2006/relationships/slideLayout" Target="../slideLayouts/slideLayout8.xml"/><Relationship Id="rId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chemeClr val="dk1"/>
                </a:solidFill>
                <a:latin typeface="Arial"/>
                <a:ea typeface="Arial"/>
                <a:cs typeface="Arial"/>
                <a:sym typeface="Arial"/>
              </a:rPr>
              <a:t>PwC</a:t>
            </a:r>
            <a:endParaRPr sz="750" b="0" i="0" u="none" strike="noStrike" cap="none">
              <a:solidFill>
                <a:schemeClr val="dk1"/>
              </a:solidFill>
              <a:latin typeface="Arial"/>
              <a:ea typeface="Arial"/>
              <a:cs typeface="Arial"/>
              <a:sym typeface="Arial"/>
            </a:endParaRPr>
          </a:p>
        </p:txBody>
      </p:sp>
      <p:sp>
        <p:nvSpPr>
          <p:cNvPr id="15" name="Google Shape;15;p21"/>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203828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jp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jfif"/><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fif"/><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pic>
        <p:nvPicPr>
          <p:cNvPr id="9" name="Picture 8" descr="Timeline&#10;&#10;Description automatically generated">
            <a:extLst>
              <a:ext uri="{FF2B5EF4-FFF2-40B4-BE49-F238E27FC236}">
                <a16:creationId xmlns:a16="http://schemas.microsoft.com/office/drawing/2014/main" id="{0DD08B8D-5079-4ECD-8C61-A7B0B15F93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667" b="3333"/>
          <a:stretch/>
        </p:blipFill>
        <p:spPr>
          <a:xfrm>
            <a:off x="381000" y="1295400"/>
            <a:ext cx="9448800" cy="5410200"/>
          </a:xfrm>
          <a:prstGeom prst="rect">
            <a:avLst/>
          </a:prstGeom>
        </p:spPr>
      </p:pic>
      <p:sp>
        <p:nvSpPr>
          <p:cNvPr id="10" name="Rectangle 150">
            <a:extLst>
              <a:ext uri="{FF2B5EF4-FFF2-40B4-BE49-F238E27FC236}">
                <a16:creationId xmlns:a16="http://schemas.microsoft.com/office/drawing/2014/main" id="{60ECE55D-8F61-4594-8C64-7BCB23C5AF35}"/>
              </a:ext>
            </a:extLst>
          </p:cNvPr>
          <p:cNvSpPr txBox="1">
            <a:spLocks noChangeArrowheads="1"/>
          </p:cNvSpPr>
          <p:nvPr/>
        </p:nvSpPr>
        <p:spPr>
          <a:xfrm>
            <a:off x="304800" y="152400"/>
            <a:ext cx="11646891"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Series – August 2021</a:t>
            </a:r>
          </a:p>
        </p:txBody>
      </p:sp>
    </p:spTree>
    <p:extLst>
      <p:ext uri="{BB962C8B-B14F-4D97-AF65-F5344CB8AC3E}">
        <p14:creationId xmlns:p14="http://schemas.microsoft.com/office/powerpoint/2010/main" val="259282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01;p6">
            <a:extLst>
              <a:ext uri="{FF2B5EF4-FFF2-40B4-BE49-F238E27FC236}">
                <a16:creationId xmlns:a16="http://schemas.microsoft.com/office/drawing/2014/main" id="{39AA1613-7380-48E8-94B1-153D4895E43F}"/>
              </a:ext>
            </a:extLst>
          </p:cNvPr>
          <p:cNvSpPr txBox="1">
            <a:spLocks/>
          </p:cNvSpPr>
          <p:nvPr/>
        </p:nvSpPr>
        <p:spPr>
          <a:xfrm>
            <a:off x="1905000" y="381000"/>
            <a:ext cx="9844088" cy="742432"/>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000"/>
              <a:buFont typeface="Georgia"/>
              <a:buNone/>
            </a:pPr>
            <a:r>
              <a:rPr lang="en-US" sz="3000" b="1" kern="0" dirty="0">
                <a:latin typeface="+mn-lt"/>
              </a:rPr>
              <a:t>DB &amp; DC – A Comparison</a:t>
            </a:r>
            <a:endParaRPr lang="en-US" b="1" kern="0" dirty="0">
              <a:latin typeface="+mn-lt"/>
            </a:endParaRPr>
          </a:p>
        </p:txBody>
      </p:sp>
      <p:graphicFrame>
        <p:nvGraphicFramePr>
          <p:cNvPr id="6" name="Google Shape;406;p6">
            <a:extLst>
              <a:ext uri="{FF2B5EF4-FFF2-40B4-BE49-F238E27FC236}">
                <a16:creationId xmlns:a16="http://schemas.microsoft.com/office/drawing/2014/main" id="{FAA4AE69-4251-4908-BCB5-0DCB97EF4E17}"/>
              </a:ext>
            </a:extLst>
          </p:cNvPr>
          <p:cNvGraphicFramePr/>
          <p:nvPr>
            <p:extLst>
              <p:ext uri="{D42A27DB-BD31-4B8C-83A1-F6EECF244321}">
                <p14:modId xmlns:p14="http://schemas.microsoft.com/office/powerpoint/2010/main" val="294442888"/>
              </p:ext>
            </p:extLst>
          </p:nvPr>
        </p:nvGraphicFramePr>
        <p:xfrm>
          <a:off x="1911263" y="1066799"/>
          <a:ext cx="9837825" cy="5105401"/>
        </p:xfrm>
        <a:graphic>
          <a:graphicData uri="http://schemas.openxmlformats.org/drawingml/2006/table">
            <a:tbl>
              <a:tblPr firstRow="1" bandRow="1">
                <a:tableStyleId>{B301B821-A1FF-4177-AEE7-76D212191A09}</a:tableStyleId>
              </a:tblPr>
              <a:tblGrid>
                <a:gridCol w="3279275">
                  <a:extLst>
                    <a:ext uri="{9D8B030D-6E8A-4147-A177-3AD203B41FA5}">
                      <a16:colId xmlns:a16="http://schemas.microsoft.com/office/drawing/2014/main" val="20000"/>
                    </a:ext>
                  </a:extLst>
                </a:gridCol>
                <a:gridCol w="3279275">
                  <a:extLst>
                    <a:ext uri="{9D8B030D-6E8A-4147-A177-3AD203B41FA5}">
                      <a16:colId xmlns:a16="http://schemas.microsoft.com/office/drawing/2014/main" val="20001"/>
                    </a:ext>
                  </a:extLst>
                </a:gridCol>
                <a:gridCol w="3279275">
                  <a:extLst>
                    <a:ext uri="{9D8B030D-6E8A-4147-A177-3AD203B41FA5}">
                      <a16:colId xmlns:a16="http://schemas.microsoft.com/office/drawing/2014/main" val="20002"/>
                    </a:ext>
                  </a:extLst>
                </a:gridCol>
              </a:tblGrid>
              <a:tr h="616276">
                <a:tc>
                  <a:txBody>
                    <a:bodyPr/>
                    <a:lstStyle/>
                    <a:p>
                      <a:pPr marL="0" marR="0" lvl="0" indent="0" algn="l" rtl="0">
                        <a:lnSpc>
                          <a:spcPct val="100000"/>
                        </a:lnSpc>
                        <a:spcBef>
                          <a:spcPts val="0"/>
                        </a:spcBef>
                        <a:spcAft>
                          <a:spcPts val="0"/>
                        </a:spcAft>
                        <a:buClr>
                          <a:srgbClr val="000000"/>
                        </a:buClr>
                        <a:buSzPts val="1600"/>
                        <a:buFont typeface="Arial"/>
                        <a:buNone/>
                      </a:pPr>
                      <a:r>
                        <a:rPr lang="en-US" sz="1800" b="1" u="none" strike="noStrike" cap="none" dirty="0">
                          <a:solidFill>
                            <a:schemeClr val="tx1"/>
                          </a:solidFill>
                        </a:rPr>
                        <a:t>Basis</a:t>
                      </a:r>
                      <a:endParaRPr lang="en-US" sz="1600" b="1"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b="1" u="none" strike="noStrike" cap="none" dirty="0">
                          <a:solidFill>
                            <a:schemeClr val="tx1"/>
                          </a:solidFill>
                        </a:rPr>
                        <a:t>Defined Benefit</a:t>
                      </a: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b="1" u="none" strike="noStrike" cap="none" dirty="0">
                          <a:solidFill>
                            <a:schemeClr val="tx1"/>
                          </a:solidFill>
                        </a:rPr>
                        <a:t>Defined Contribution</a:t>
                      </a:r>
                      <a:endParaRPr lang="en-US" sz="1600" b="1" u="none" strike="noStrike" cap="none" dirty="0">
                        <a:solidFill>
                          <a:schemeClr val="tx1"/>
                        </a:solidFill>
                      </a:endParaRPr>
                    </a:p>
                  </a:txBody>
                  <a:tcPr marL="91450" marR="91450" marT="45725" marB="45725"/>
                </a:tc>
                <a:extLst>
                  <a:ext uri="{0D108BD9-81ED-4DB2-BD59-A6C34878D82A}">
                    <a16:rowId xmlns:a16="http://schemas.microsoft.com/office/drawing/2014/main" val="10000"/>
                  </a:ext>
                </a:extLst>
              </a:tr>
              <a:tr h="616276">
                <a:tc>
                  <a:txBody>
                    <a:bodyPr/>
                    <a:lstStyle/>
                    <a:p>
                      <a:pPr marL="0" marR="0" lvl="0" indent="0" algn="l" rtl="0">
                        <a:lnSpc>
                          <a:spcPct val="100000"/>
                        </a:lnSpc>
                        <a:spcBef>
                          <a:spcPts val="0"/>
                        </a:spcBef>
                        <a:spcAft>
                          <a:spcPts val="0"/>
                        </a:spcAft>
                        <a:buClr>
                          <a:srgbClr val="000000"/>
                        </a:buClr>
                        <a:buSzPts val="1600"/>
                        <a:buFont typeface="Arial"/>
                        <a:buNone/>
                      </a:pPr>
                      <a:r>
                        <a:rPr lang="en-US" sz="1800" b="0" u="none" strike="noStrike" cap="none" dirty="0"/>
                        <a:t>1. Benefit formula</a:t>
                      </a:r>
                      <a:endParaRPr sz="16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Fixed at retirement</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Based on market performance</a:t>
                      </a:r>
                      <a:endParaRPr sz="1600" u="none" strike="noStrike" cap="none" dirty="0"/>
                    </a:p>
                  </a:txBody>
                  <a:tcPr marL="91450" marR="91450" marT="45725" marB="45725"/>
                </a:tc>
                <a:extLst>
                  <a:ext uri="{0D108BD9-81ED-4DB2-BD59-A6C34878D82A}">
                    <a16:rowId xmlns:a16="http://schemas.microsoft.com/office/drawing/2014/main" val="10001"/>
                  </a:ext>
                </a:extLst>
              </a:tr>
              <a:tr h="695902">
                <a:tc>
                  <a:txBody>
                    <a:bodyPr/>
                    <a:lstStyle/>
                    <a:p>
                      <a:pPr marL="0" marR="0" lvl="0" indent="0" algn="l" rtl="0">
                        <a:lnSpc>
                          <a:spcPct val="100000"/>
                        </a:lnSpc>
                        <a:spcBef>
                          <a:spcPts val="0"/>
                        </a:spcBef>
                        <a:spcAft>
                          <a:spcPts val="0"/>
                        </a:spcAft>
                        <a:buClr>
                          <a:srgbClr val="000000"/>
                        </a:buClr>
                        <a:buSzPts val="1600"/>
                        <a:buFont typeface="Arial"/>
                        <a:buNone/>
                      </a:pPr>
                      <a:r>
                        <a:rPr lang="en-US" sz="1800" b="0" u="none" strike="noStrike" cap="none" dirty="0"/>
                        <a:t>2. Typical Benefit Amount</a:t>
                      </a:r>
                      <a:endParaRPr sz="16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 of Salary</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 of account balance</a:t>
                      </a:r>
                      <a:endParaRPr sz="1600" u="none" strike="noStrike" cap="none"/>
                    </a:p>
                  </a:txBody>
                  <a:tcPr marL="91450" marR="91450" marT="45725" marB="45725"/>
                </a:tc>
                <a:extLst>
                  <a:ext uri="{0D108BD9-81ED-4DB2-BD59-A6C34878D82A}">
                    <a16:rowId xmlns:a16="http://schemas.microsoft.com/office/drawing/2014/main" val="10002"/>
                  </a:ext>
                </a:extLst>
              </a:tr>
              <a:tr h="393340">
                <a:tc>
                  <a:txBody>
                    <a:bodyPr/>
                    <a:lstStyle/>
                    <a:p>
                      <a:pPr marL="0" marR="0" lvl="0" indent="0" algn="l" rtl="0">
                        <a:lnSpc>
                          <a:spcPct val="100000"/>
                        </a:lnSpc>
                        <a:spcBef>
                          <a:spcPts val="0"/>
                        </a:spcBef>
                        <a:spcAft>
                          <a:spcPts val="0"/>
                        </a:spcAft>
                        <a:buClr>
                          <a:srgbClr val="000000"/>
                        </a:buClr>
                        <a:buSzPts val="1600"/>
                        <a:buFont typeface="Arial"/>
                        <a:buNone/>
                      </a:pPr>
                      <a:r>
                        <a:rPr lang="en-US" sz="1800" b="0" u="none" strike="noStrike" cap="none" dirty="0"/>
                        <a:t>3. Investment Risk</a:t>
                      </a:r>
                      <a:endParaRPr sz="16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Employer</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Employee</a:t>
                      </a:r>
                      <a:endParaRPr sz="1600" u="none" strike="noStrike" cap="none"/>
                    </a:p>
                  </a:txBody>
                  <a:tcPr marL="91450" marR="91450" marT="45725" marB="45725"/>
                </a:tc>
                <a:extLst>
                  <a:ext uri="{0D108BD9-81ED-4DB2-BD59-A6C34878D82A}">
                    <a16:rowId xmlns:a16="http://schemas.microsoft.com/office/drawing/2014/main" val="10003"/>
                  </a:ext>
                </a:extLst>
              </a:tr>
              <a:tr h="393340">
                <a:tc>
                  <a:txBody>
                    <a:bodyPr/>
                    <a:lstStyle/>
                    <a:p>
                      <a:pPr marL="0" marR="0" lvl="0" indent="0" algn="l" rtl="0">
                        <a:lnSpc>
                          <a:spcPct val="100000"/>
                        </a:lnSpc>
                        <a:spcBef>
                          <a:spcPts val="0"/>
                        </a:spcBef>
                        <a:spcAft>
                          <a:spcPts val="0"/>
                        </a:spcAft>
                        <a:buClr>
                          <a:srgbClr val="000000"/>
                        </a:buClr>
                        <a:buSzPts val="1600"/>
                        <a:buFont typeface="Arial"/>
                        <a:buNone/>
                      </a:pPr>
                      <a:r>
                        <a:rPr lang="en-US" sz="1800" b="0" u="none" strike="noStrike" cap="none" dirty="0"/>
                        <a:t>4. Legal Backing</a:t>
                      </a:r>
                      <a:endParaRPr sz="16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Guaranteed by law</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Not Guaranteed by law</a:t>
                      </a:r>
                      <a:endParaRPr sz="1600" u="none" strike="noStrike" cap="none" dirty="0"/>
                    </a:p>
                  </a:txBody>
                  <a:tcPr marL="91450" marR="91450" marT="45725" marB="45725"/>
                </a:tc>
                <a:extLst>
                  <a:ext uri="{0D108BD9-81ED-4DB2-BD59-A6C34878D82A}">
                    <a16:rowId xmlns:a16="http://schemas.microsoft.com/office/drawing/2014/main" val="10004"/>
                  </a:ext>
                </a:extLst>
              </a:tr>
              <a:tr h="695902">
                <a:tc>
                  <a:txBody>
                    <a:bodyPr/>
                    <a:lstStyle/>
                    <a:p>
                      <a:pPr marL="0" marR="0" lvl="0" indent="0" algn="l" rtl="0">
                        <a:lnSpc>
                          <a:spcPct val="100000"/>
                        </a:lnSpc>
                        <a:spcBef>
                          <a:spcPts val="0"/>
                        </a:spcBef>
                        <a:spcAft>
                          <a:spcPts val="0"/>
                        </a:spcAft>
                        <a:buClr>
                          <a:srgbClr val="000000"/>
                        </a:buClr>
                        <a:buSzPts val="1600"/>
                        <a:buFont typeface="Arial"/>
                        <a:buNone/>
                      </a:pPr>
                      <a:r>
                        <a:rPr lang="en-US" sz="1800" b="0" u="none" strike="noStrike" cap="none" dirty="0"/>
                        <a:t>5. Contributing party</a:t>
                      </a:r>
                      <a:endParaRPr sz="16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Employer funded</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Depends on the type of plan</a:t>
                      </a:r>
                      <a:endParaRPr sz="1600" u="none" strike="noStrike" cap="none" dirty="0"/>
                    </a:p>
                  </a:txBody>
                  <a:tcPr marL="91450" marR="91450" marT="45725" marB="45725"/>
                </a:tc>
                <a:extLst>
                  <a:ext uri="{0D108BD9-81ED-4DB2-BD59-A6C34878D82A}">
                    <a16:rowId xmlns:a16="http://schemas.microsoft.com/office/drawing/2014/main" val="10005"/>
                  </a:ext>
                </a:extLst>
              </a:tr>
              <a:tr h="998463">
                <a:tc>
                  <a:txBody>
                    <a:bodyPr/>
                    <a:lstStyle/>
                    <a:p>
                      <a:pPr marL="0" marR="0" lvl="0" indent="0" algn="l" rtl="0">
                        <a:lnSpc>
                          <a:spcPct val="100000"/>
                        </a:lnSpc>
                        <a:spcBef>
                          <a:spcPts val="0"/>
                        </a:spcBef>
                        <a:spcAft>
                          <a:spcPts val="0"/>
                        </a:spcAft>
                        <a:buClr>
                          <a:srgbClr val="000000"/>
                        </a:buClr>
                        <a:buSzPts val="1600"/>
                        <a:buFont typeface="Arial"/>
                        <a:buNone/>
                      </a:pPr>
                      <a:r>
                        <a:rPr lang="en-US" sz="1800" b="0" u="none" strike="noStrike" cap="none" dirty="0"/>
                        <a:t>6. Contribution Amount</a:t>
                      </a:r>
                      <a:endParaRPr sz="16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Based on a lot of factors like funded requirements, premium contributions etc.</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Pre determined </a:t>
                      </a:r>
                      <a:endParaRPr sz="1600" u="none" strike="noStrike" cap="none" dirty="0"/>
                    </a:p>
                  </a:txBody>
                  <a:tcPr marL="91450" marR="91450" marT="45725" marB="45725"/>
                </a:tc>
                <a:extLst>
                  <a:ext uri="{0D108BD9-81ED-4DB2-BD59-A6C34878D82A}">
                    <a16:rowId xmlns:a16="http://schemas.microsoft.com/office/drawing/2014/main" val="10006"/>
                  </a:ext>
                </a:extLst>
              </a:tr>
              <a:tr h="695902">
                <a:tc>
                  <a:txBody>
                    <a:bodyPr/>
                    <a:lstStyle/>
                    <a:p>
                      <a:pPr marL="0" marR="0" lvl="0" indent="0" algn="l" rtl="0">
                        <a:lnSpc>
                          <a:spcPct val="100000"/>
                        </a:lnSpc>
                        <a:spcBef>
                          <a:spcPts val="0"/>
                        </a:spcBef>
                        <a:spcAft>
                          <a:spcPts val="0"/>
                        </a:spcAft>
                        <a:buClr>
                          <a:srgbClr val="000000"/>
                        </a:buClr>
                        <a:buSzPts val="1600"/>
                        <a:buFont typeface="Arial"/>
                        <a:buNone/>
                      </a:pPr>
                      <a:r>
                        <a:rPr lang="en-US" sz="1800" b="0" u="none" strike="noStrike" cap="none" dirty="0"/>
                        <a:t>7. Minimum Service Requirements</a:t>
                      </a:r>
                      <a:endParaRPr sz="16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Generally a 5 year service completion required</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No requirement</a:t>
                      </a:r>
                      <a:endParaRPr sz="16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0764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11;p8">
            <a:extLst>
              <a:ext uri="{FF2B5EF4-FFF2-40B4-BE49-F238E27FC236}">
                <a16:creationId xmlns:a16="http://schemas.microsoft.com/office/drawing/2014/main" id="{8846FD2A-4B30-46F3-91E0-AE9A74702429}"/>
              </a:ext>
            </a:extLst>
          </p:cNvPr>
          <p:cNvSpPr txBox="1">
            <a:spLocks/>
          </p:cNvSpPr>
          <p:nvPr/>
        </p:nvSpPr>
        <p:spPr>
          <a:xfrm>
            <a:off x="1828800" y="304800"/>
            <a:ext cx="9920288" cy="581025"/>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200" b="1" kern="0" dirty="0">
                <a:latin typeface="+mn-lt"/>
              </a:rPr>
              <a:t>DB or DC – Which one is better?</a:t>
            </a:r>
          </a:p>
        </p:txBody>
      </p:sp>
      <p:sp>
        <p:nvSpPr>
          <p:cNvPr id="6" name="Google Shape;412;p8">
            <a:extLst>
              <a:ext uri="{FF2B5EF4-FFF2-40B4-BE49-F238E27FC236}">
                <a16:creationId xmlns:a16="http://schemas.microsoft.com/office/drawing/2014/main" id="{420A6AA4-D93B-4C3D-A723-CE7F017E2E17}"/>
              </a:ext>
            </a:extLst>
          </p:cNvPr>
          <p:cNvSpPr txBox="1">
            <a:spLocks/>
          </p:cNvSpPr>
          <p:nvPr/>
        </p:nvSpPr>
        <p:spPr>
          <a:xfrm>
            <a:off x="1828800" y="990600"/>
            <a:ext cx="10210800" cy="5431156"/>
          </a:xfrm>
          <a:prstGeom prst="rect">
            <a:avLst/>
          </a:prstGeom>
          <a:noFill/>
          <a:ln>
            <a:noFill/>
          </a:ln>
        </p:spPr>
        <p:txBody>
          <a:bodyPr spcFirstLastPara="1" wrap="square" lIns="0" tIns="0" rIns="0" bIns="0" anchor="t"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lnSpc>
                <a:spcPct val="90000"/>
              </a:lnSpc>
              <a:spcBef>
                <a:spcPts val="0"/>
              </a:spcBef>
              <a:spcAft>
                <a:spcPts val="0"/>
              </a:spcAft>
              <a:buSzPts val="1500"/>
              <a:buFontTx/>
              <a:buNone/>
            </a:pPr>
            <a:r>
              <a:rPr lang="en-US" sz="1600" kern="0" dirty="0"/>
              <a:t>Today’s reality is that increasingly, plan sponsors are trying to find practical ways to evolve the DC structure away from its original purpose as a supplementary savings plan to be more effective as a retirement plan for both sponsor and participant. The primary reason being the </a:t>
            </a:r>
            <a:r>
              <a:rPr lang="en-US" sz="1600" b="1" i="1" u="sng" kern="0" dirty="0"/>
              <a:t>huge costs associated with maintaining a defined benefit plan</a:t>
            </a:r>
            <a:r>
              <a:rPr lang="en-US" sz="1600" kern="0" dirty="0"/>
              <a:t>.</a:t>
            </a:r>
            <a:endParaRPr lang="en-US" sz="3600" kern="0" dirty="0"/>
          </a:p>
          <a:p>
            <a:pPr marL="0" indent="0" algn="just">
              <a:lnSpc>
                <a:spcPct val="90000"/>
              </a:lnSpc>
              <a:spcBef>
                <a:spcPts val="600"/>
              </a:spcBef>
              <a:spcAft>
                <a:spcPts val="0"/>
              </a:spcAft>
              <a:buSzPts val="1500"/>
              <a:buFontTx/>
              <a:buNone/>
            </a:pPr>
            <a:endParaRPr lang="en-US" sz="1600" kern="0" dirty="0"/>
          </a:p>
          <a:p>
            <a:pPr marL="0" indent="0" algn="just">
              <a:lnSpc>
                <a:spcPct val="90000"/>
              </a:lnSpc>
              <a:spcBef>
                <a:spcPts val="600"/>
              </a:spcBef>
              <a:spcAft>
                <a:spcPts val="0"/>
              </a:spcAft>
              <a:buSzPts val="1500"/>
              <a:buFontTx/>
              <a:buNone/>
            </a:pPr>
            <a:r>
              <a:rPr lang="en-US" sz="1600" kern="0" dirty="0"/>
              <a:t>However, the transition from DB to DC plans in private sector pensions is shifting investment risk from employer to employee, and are therefore becoming increasingly exposed to financial markets, and retirement income may be subject to greater variability than before. </a:t>
            </a:r>
            <a:endParaRPr lang="en-US" sz="3600" kern="0" dirty="0"/>
          </a:p>
          <a:p>
            <a:pPr marL="0" indent="0" algn="just">
              <a:lnSpc>
                <a:spcPct val="90000"/>
              </a:lnSpc>
              <a:spcBef>
                <a:spcPts val="600"/>
              </a:spcBef>
              <a:spcAft>
                <a:spcPts val="0"/>
              </a:spcAft>
              <a:buSzPts val="1500"/>
              <a:buFontTx/>
              <a:buNone/>
            </a:pPr>
            <a:endParaRPr lang="en-US" sz="1600" kern="0" dirty="0"/>
          </a:p>
          <a:p>
            <a:pPr marL="0" indent="0" algn="just">
              <a:lnSpc>
                <a:spcPct val="90000"/>
              </a:lnSpc>
              <a:spcBef>
                <a:spcPts val="600"/>
              </a:spcBef>
              <a:spcAft>
                <a:spcPts val="0"/>
              </a:spcAft>
              <a:buSzPts val="1600"/>
              <a:buFontTx/>
              <a:buNone/>
            </a:pPr>
            <a:r>
              <a:rPr lang="en-US" sz="1800" b="1" u="sng" kern="0" dirty="0"/>
              <a:t>Primary reasons for DB to DC transition </a:t>
            </a:r>
            <a:r>
              <a:rPr lang="en-US" sz="1800" kern="0" dirty="0"/>
              <a:t>– </a:t>
            </a:r>
            <a:endParaRPr lang="en-US" sz="3600" kern="0" dirty="0"/>
          </a:p>
          <a:p>
            <a:pPr marL="730250" indent="-730250" algn="just">
              <a:lnSpc>
                <a:spcPct val="90000"/>
              </a:lnSpc>
              <a:spcBef>
                <a:spcPts val="600"/>
              </a:spcBef>
              <a:spcAft>
                <a:spcPts val="0"/>
              </a:spcAft>
              <a:buSzPts val="1600"/>
              <a:buFont typeface="Georgia"/>
              <a:buAutoNum type="arabicPeriod"/>
            </a:pPr>
            <a:r>
              <a:rPr lang="en-US" sz="1800" kern="0" dirty="0"/>
              <a:t>Factors such as increased workforce mobility associated with demographic and industrial change appear to have been important drivers of the shift away from DB pension plans, which has been particularly pronounced in the U.S. All else being equal, mobile workers have less of a preference for DB pensions because traditional benefit formulas are </a:t>
            </a:r>
            <a:r>
              <a:rPr lang="en-US" sz="1800" i="1" kern="0" dirty="0"/>
              <a:t>“</a:t>
            </a:r>
            <a:r>
              <a:rPr lang="en-US" sz="1800" i="1" u="sng" kern="0" dirty="0"/>
              <a:t>backloaded</a:t>
            </a:r>
            <a:r>
              <a:rPr lang="en-US" sz="1800" kern="0" dirty="0"/>
              <a:t>”, favoring long-tenured employees. </a:t>
            </a:r>
            <a:endParaRPr lang="en-US" sz="3600" kern="0" dirty="0"/>
          </a:p>
          <a:p>
            <a:pPr marL="730250" indent="-730250" algn="just">
              <a:lnSpc>
                <a:spcPct val="90000"/>
              </a:lnSpc>
              <a:spcBef>
                <a:spcPts val="600"/>
              </a:spcBef>
              <a:spcAft>
                <a:spcPts val="0"/>
              </a:spcAft>
              <a:buSzPts val="1600"/>
              <a:buFont typeface="Georgia"/>
              <a:buAutoNum type="arabicPeriod"/>
            </a:pPr>
            <a:r>
              <a:rPr lang="en-US" sz="1800" kern="0" dirty="0"/>
              <a:t>Pension under-funding and its persistence due to a decline in long-term interest rates. </a:t>
            </a:r>
            <a:endParaRPr lang="en-US" sz="3600" kern="0" dirty="0"/>
          </a:p>
          <a:p>
            <a:pPr marL="730250" indent="-730250" algn="just">
              <a:lnSpc>
                <a:spcPct val="90000"/>
              </a:lnSpc>
              <a:spcBef>
                <a:spcPts val="600"/>
              </a:spcBef>
              <a:spcAft>
                <a:spcPts val="0"/>
              </a:spcAft>
              <a:buSzPts val="1600"/>
              <a:buFont typeface="Georgia"/>
              <a:buAutoNum type="arabicPeriod"/>
            </a:pPr>
            <a:r>
              <a:rPr lang="en-US" sz="1800" kern="0" dirty="0"/>
              <a:t>Increasing regulatory burden </a:t>
            </a:r>
            <a:endParaRPr lang="en-US" sz="3600" kern="0" dirty="0"/>
          </a:p>
          <a:p>
            <a:pPr marL="730250" indent="-730250" algn="just">
              <a:lnSpc>
                <a:spcPct val="90000"/>
              </a:lnSpc>
              <a:spcBef>
                <a:spcPts val="600"/>
              </a:spcBef>
              <a:spcAft>
                <a:spcPts val="0"/>
              </a:spcAft>
              <a:buSzPts val="1600"/>
              <a:buFont typeface="Georgia"/>
              <a:buAutoNum type="arabicPeriod"/>
            </a:pPr>
            <a:r>
              <a:rPr lang="en-US" sz="1800" kern="0" dirty="0"/>
              <a:t>Uncertainty and recognition of the effects of increased longevity on plan costs</a:t>
            </a:r>
            <a:endParaRPr lang="en-US" sz="3600" kern="0" dirty="0"/>
          </a:p>
          <a:p>
            <a:pPr marL="0" indent="0" algn="just">
              <a:lnSpc>
                <a:spcPct val="90000"/>
              </a:lnSpc>
              <a:spcBef>
                <a:spcPts val="600"/>
              </a:spcBef>
              <a:spcAft>
                <a:spcPts val="0"/>
              </a:spcAft>
              <a:buSzPts val="1600"/>
              <a:buFontTx/>
              <a:buNone/>
            </a:pPr>
            <a:endParaRPr lang="en-US" sz="1800" kern="0" dirty="0"/>
          </a:p>
          <a:p>
            <a:pPr marL="0" indent="0" algn="just">
              <a:lnSpc>
                <a:spcPct val="90000"/>
              </a:lnSpc>
              <a:spcBef>
                <a:spcPts val="600"/>
              </a:spcBef>
              <a:spcAft>
                <a:spcPts val="0"/>
              </a:spcAft>
              <a:buSzPts val="1600"/>
              <a:buFontTx/>
              <a:buNone/>
            </a:pPr>
            <a:r>
              <a:rPr lang="en-US" sz="1800" i="1" u="sng" kern="0" dirty="0"/>
              <a:t>Since DC contributions can be fixed as a predictable share of payroll, migrating to a DC plan offers employers a means of reducing balance sheet and earnings volatility at least over the long term. </a:t>
            </a:r>
            <a:endParaRPr lang="en-US" sz="1600" i="1" u="sng" kern="0" dirty="0"/>
          </a:p>
          <a:p>
            <a:pPr marL="0" indent="0" algn="just">
              <a:lnSpc>
                <a:spcPct val="90000"/>
              </a:lnSpc>
              <a:spcBef>
                <a:spcPts val="600"/>
              </a:spcBef>
              <a:spcAft>
                <a:spcPts val="0"/>
              </a:spcAft>
              <a:buSzPts val="2000"/>
              <a:buFontTx/>
              <a:buNone/>
            </a:pPr>
            <a:endParaRPr lang="en-US" sz="2400" kern="0" dirty="0"/>
          </a:p>
          <a:p>
            <a:pPr marL="0" indent="0" algn="just">
              <a:lnSpc>
                <a:spcPct val="90000"/>
              </a:lnSpc>
              <a:spcBef>
                <a:spcPts val="600"/>
              </a:spcBef>
              <a:spcAft>
                <a:spcPts val="0"/>
              </a:spcAft>
              <a:buSzPts val="2800"/>
              <a:buFontTx/>
              <a:buNone/>
            </a:pPr>
            <a:endParaRPr lang="en-US" sz="3600" kern="0" dirty="0"/>
          </a:p>
        </p:txBody>
      </p:sp>
      <p:pic>
        <p:nvPicPr>
          <p:cNvPr id="7" name="Google Shape;416;p8" descr="Scales of justice with solid fill">
            <a:extLst>
              <a:ext uri="{FF2B5EF4-FFF2-40B4-BE49-F238E27FC236}">
                <a16:creationId xmlns:a16="http://schemas.microsoft.com/office/drawing/2014/main" id="{EA8F2074-F886-444B-984A-C1FD3F3106A2}"/>
              </a:ext>
            </a:extLst>
          </p:cNvPr>
          <p:cNvPicPr preferRelativeResize="0"/>
          <p:nvPr/>
        </p:nvPicPr>
        <p:blipFill rotWithShape="1">
          <a:blip r:embed="rId6">
            <a:alphaModFix/>
          </a:blip>
          <a:srcRect/>
          <a:stretch/>
        </p:blipFill>
        <p:spPr>
          <a:xfrm>
            <a:off x="10351008" y="4267200"/>
            <a:ext cx="1764792" cy="1423987"/>
          </a:xfrm>
          <a:prstGeom prst="rect">
            <a:avLst/>
          </a:prstGeom>
          <a:noFill/>
          <a:ln>
            <a:noFill/>
          </a:ln>
        </p:spPr>
      </p:pic>
    </p:spTree>
    <p:extLst>
      <p:ext uri="{BB962C8B-B14F-4D97-AF65-F5344CB8AC3E}">
        <p14:creationId xmlns:p14="http://schemas.microsoft.com/office/powerpoint/2010/main" val="328806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21;p9">
            <a:extLst>
              <a:ext uri="{FF2B5EF4-FFF2-40B4-BE49-F238E27FC236}">
                <a16:creationId xmlns:a16="http://schemas.microsoft.com/office/drawing/2014/main" id="{A00E33EA-89FB-4448-87B8-1E4E2FDA9060}"/>
              </a:ext>
            </a:extLst>
          </p:cNvPr>
          <p:cNvSpPr txBox="1">
            <a:spLocks/>
          </p:cNvSpPr>
          <p:nvPr/>
        </p:nvSpPr>
        <p:spPr>
          <a:xfrm>
            <a:off x="1828800" y="432000"/>
            <a:ext cx="9448800" cy="530025"/>
          </a:xfrm>
          <a:prstGeom prst="rect">
            <a:avLst/>
          </a:prstGeom>
          <a:noFill/>
          <a:ln>
            <a:noFill/>
          </a:ln>
        </p:spPr>
        <p:txBody>
          <a:bodyPr spcFirstLastPara="1" wrap="square" lIns="0" tIns="0" rIns="0" bIns="0" anchor="t" anchorCtr="0">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ct val="100000"/>
              <a:buFont typeface="Georgia"/>
              <a:buNone/>
            </a:pPr>
            <a:r>
              <a:rPr lang="en-US" sz="3200" b="1" kern="0" dirty="0">
                <a:latin typeface="+mn-lt"/>
              </a:rPr>
              <a:t>Defined Contribution – Are we sure?</a:t>
            </a:r>
            <a:br>
              <a:rPr lang="en-US" sz="3200" b="1" kern="0" dirty="0">
                <a:latin typeface="+mn-lt"/>
              </a:rPr>
            </a:br>
            <a:endParaRPr lang="en-US" sz="3200" b="1" kern="0" dirty="0">
              <a:latin typeface="+mn-lt"/>
            </a:endParaRPr>
          </a:p>
        </p:txBody>
      </p:sp>
      <p:sp>
        <p:nvSpPr>
          <p:cNvPr id="6" name="Google Shape;422;p9">
            <a:extLst>
              <a:ext uri="{FF2B5EF4-FFF2-40B4-BE49-F238E27FC236}">
                <a16:creationId xmlns:a16="http://schemas.microsoft.com/office/drawing/2014/main" id="{628B97FD-4343-4C3F-B833-BC6F86EE199B}"/>
              </a:ext>
            </a:extLst>
          </p:cNvPr>
          <p:cNvSpPr txBox="1">
            <a:spLocks/>
          </p:cNvSpPr>
          <p:nvPr/>
        </p:nvSpPr>
        <p:spPr>
          <a:xfrm>
            <a:off x="1828800" y="819150"/>
            <a:ext cx="10287000" cy="5357812"/>
          </a:xfrm>
          <a:prstGeom prst="rect">
            <a:avLst/>
          </a:prstGeom>
          <a:noFill/>
          <a:ln>
            <a:noFill/>
          </a:ln>
        </p:spPr>
        <p:txBody>
          <a:bodyPr spcFirstLastPara="1" wrap="square" lIns="0" tIns="0" rIns="0" bIns="0" anchor="t"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lnSpc>
                <a:spcPct val="90000"/>
              </a:lnSpc>
              <a:spcBef>
                <a:spcPts val="0"/>
              </a:spcBef>
              <a:spcAft>
                <a:spcPts val="0"/>
              </a:spcAft>
              <a:buSzPts val="2000"/>
              <a:buFontTx/>
              <a:buNone/>
            </a:pPr>
            <a:endParaRPr lang="en-US" sz="1800" kern="0" dirty="0"/>
          </a:p>
          <a:p>
            <a:pPr marL="0" indent="0" algn="just">
              <a:lnSpc>
                <a:spcPct val="90000"/>
              </a:lnSpc>
              <a:spcBef>
                <a:spcPts val="600"/>
              </a:spcBef>
              <a:spcAft>
                <a:spcPts val="0"/>
              </a:spcAft>
              <a:buSzPts val="1800"/>
              <a:buFontTx/>
              <a:buNone/>
            </a:pPr>
            <a:r>
              <a:rPr lang="en-US" sz="1800" kern="0" dirty="0"/>
              <a:t>a. Although it might appear from the previous slide that DC is really the way forward, households do not necessarily manage risks in the most appropriate way. There is a large body of evidence to suggest that there is considerable inertia and myopia regarding retirement decisions, which may ultimately threaten the capacity of DC plans to provide retirement security. </a:t>
            </a:r>
          </a:p>
          <a:p>
            <a:pPr marL="0" indent="0" algn="just">
              <a:lnSpc>
                <a:spcPct val="90000"/>
              </a:lnSpc>
              <a:spcBef>
                <a:spcPts val="600"/>
              </a:spcBef>
              <a:spcAft>
                <a:spcPts val="0"/>
              </a:spcAft>
              <a:buSzPts val="1800"/>
              <a:buFontTx/>
              <a:buNone/>
            </a:pPr>
            <a:endParaRPr lang="en-US" sz="1800" kern="0" dirty="0"/>
          </a:p>
          <a:p>
            <a:pPr marL="0" indent="0" algn="just">
              <a:lnSpc>
                <a:spcPct val="90000"/>
              </a:lnSpc>
              <a:spcBef>
                <a:spcPts val="600"/>
              </a:spcBef>
              <a:spcAft>
                <a:spcPts val="0"/>
              </a:spcAft>
              <a:buSzPts val="1800"/>
              <a:buFontTx/>
              <a:buNone/>
            </a:pPr>
            <a:r>
              <a:rPr lang="en-US" sz="1800" kern="0" dirty="0"/>
              <a:t>b. Finally, employees in DC plans may not have a sufficient number of investment options to create a portfolio suited for their investment objectives, risk tolerance and constraints. </a:t>
            </a:r>
          </a:p>
          <a:p>
            <a:pPr marL="0" indent="0" algn="just">
              <a:lnSpc>
                <a:spcPct val="90000"/>
              </a:lnSpc>
              <a:spcBef>
                <a:spcPts val="600"/>
              </a:spcBef>
              <a:spcAft>
                <a:spcPts val="0"/>
              </a:spcAft>
              <a:buSzPts val="1800"/>
              <a:buFontTx/>
              <a:buNone/>
            </a:pPr>
            <a:endParaRPr lang="en-US" sz="1800" kern="0" dirty="0"/>
          </a:p>
          <a:p>
            <a:pPr marL="0" indent="0" algn="just">
              <a:lnSpc>
                <a:spcPct val="90000"/>
              </a:lnSpc>
              <a:spcBef>
                <a:spcPts val="600"/>
              </a:spcBef>
              <a:spcAft>
                <a:spcPts val="0"/>
              </a:spcAft>
              <a:buSzPts val="1800"/>
              <a:buFontTx/>
              <a:buNone/>
            </a:pPr>
            <a:r>
              <a:rPr lang="en-US" sz="1800" i="1" kern="0" dirty="0"/>
              <a:t>Retirement security for some households is threatened by a lack of participation, low contribution rates, suboptimal asset allocation, early withdrawals and a failure or inability to annuitize plan assets at retirement that may reflect well documented behavioral biases and a lack of basic financial literacy. Thus it is important for policymakers to address these issues. </a:t>
            </a:r>
            <a:endParaRPr lang="en-US" sz="1800" kern="0" dirty="0"/>
          </a:p>
        </p:txBody>
      </p:sp>
      <p:pic>
        <p:nvPicPr>
          <p:cNvPr id="7" name="Google Shape;426;p9" descr="Treasure chest with solid fill">
            <a:extLst>
              <a:ext uri="{FF2B5EF4-FFF2-40B4-BE49-F238E27FC236}">
                <a16:creationId xmlns:a16="http://schemas.microsoft.com/office/drawing/2014/main" id="{DA0E1418-AD36-45F8-9952-297C510CA15F}"/>
              </a:ext>
            </a:extLst>
          </p:cNvPr>
          <p:cNvPicPr preferRelativeResize="0"/>
          <p:nvPr/>
        </p:nvPicPr>
        <p:blipFill rotWithShape="1">
          <a:blip r:embed="rId6">
            <a:alphaModFix/>
          </a:blip>
          <a:srcRect/>
          <a:stretch/>
        </p:blipFill>
        <p:spPr>
          <a:xfrm>
            <a:off x="9053226" y="4448176"/>
            <a:ext cx="2695861" cy="1977824"/>
          </a:xfrm>
          <a:prstGeom prst="rect">
            <a:avLst/>
          </a:prstGeom>
          <a:noFill/>
          <a:ln>
            <a:noFill/>
          </a:ln>
        </p:spPr>
      </p:pic>
    </p:spTree>
    <p:extLst>
      <p:ext uri="{BB962C8B-B14F-4D97-AF65-F5344CB8AC3E}">
        <p14:creationId xmlns:p14="http://schemas.microsoft.com/office/powerpoint/2010/main" val="296260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31;p10">
            <a:extLst>
              <a:ext uri="{FF2B5EF4-FFF2-40B4-BE49-F238E27FC236}">
                <a16:creationId xmlns:a16="http://schemas.microsoft.com/office/drawing/2014/main" id="{239F41E5-4958-42C4-8909-0C1ABAC4880D}"/>
              </a:ext>
            </a:extLst>
          </p:cNvPr>
          <p:cNvSpPr txBox="1">
            <a:spLocks/>
          </p:cNvSpPr>
          <p:nvPr/>
        </p:nvSpPr>
        <p:spPr>
          <a:xfrm>
            <a:off x="1815676" y="304800"/>
            <a:ext cx="9920288" cy="711000"/>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200" b="1" kern="0" dirty="0">
                <a:latin typeface="+mn-lt"/>
              </a:rPr>
              <a:t>The way forward – Best of both worlds</a:t>
            </a:r>
          </a:p>
        </p:txBody>
      </p:sp>
      <p:sp>
        <p:nvSpPr>
          <p:cNvPr id="6" name="Google Shape;432;p10">
            <a:extLst>
              <a:ext uri="{FF2B5EF4-FFF2-40B4-BE49-F238E27FC236}">
                <a16:creationId xmlns:a16="http://schemas.microsoft.com/office/drawing/2014/main" id="{AA7834C2-9EF2-4F9D-9D0E-4797B8BC3BD6}"/>
              </a:ext>
            </a:extLst>
          </p:cNvPr>
          <p:cNvSpPr txBox="1">
            <a:spLocks/>
          </p:cNvSpPr>
          <p:nvPr/>
        </p:nvSpPr>
        <p:spPr>
          <a:xfrm>
            <a:off x="1828798" y="962025"/>
            <a:ext cx="10287001" cy="4067175"/>
          </a:xfrm>
          <a:prstGeom prst="rect">
            <a:avLst/>
          </a:prstGeom>
          <a:noFill/>
          <a:ln>
            <a:noFill/>
          </a:ln>
        </p:spPr>
        <p:txBody>
          <a:bodyPr spcFirstLastPara="1" wrap="square" lIns="0" tIns="0" rIns="0" bIns="0" anchor="t"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lnSpc>
                <a:spcPct val="90000"/>
              </a:lnSpc>
              <a:spcBef>
                <a:spcPts val="0"/>
              </a:spcBef>
              <a:spcAft>
                <a:spcPts val="0"/>
              </a:spcAft>
              <a:buSzPts val="1500"/>
              <a:buFontTx/>
              <a:buNone/>
            </a:pPr>
            <a:r>
              <a:rPr lang="en-US" sz="1800" kern="0" dirty="0"/>
              <a:t>Looking at the features of both DB and DC plans, it seems fair to say that both of these structures come with their own pros and cons. It seems only natural to design a hybrid version in order to tap the respective advantages of both. There are 2 most common hybrid designs that are being used as retirement savings instrument in USA nowadays – </a:t>
            </a:r>
            <a:endParaRPr lang="en-US" sz="4000" kern="0" dirty="0"/>
          </a:p>
          <a:p>
            <a:pPr marL="0" indent="0" algn="just">
              <a:lnSpc>
                <a:spcPct val="90000"/>
              </a:lnSpc>
              <a:spcBef>
                <a:spcPts val="600"/>
              </a:spcBef>
              <a:spcAft>
                <a:spcPts val="0"/>
              </a:spcAft>
              <a:buSzPts val="2000"/>
              <a:buFontTx/>
              <a:buNone/>
            </a:pPr>
            <a:endParaRPr lang="en-US" sz="2400" kern="0" dirty="0"/>
          </a:p>
          <a:p>
            <a:pPr marL="0" indent="0" algn="just">
              <a:lnSpc>
                <a:spcPct val="90000"/>
              </a:lnSpc>
              <a:spcBef>
                <a:spcPts val="600"/>
              </a:spcBef>
              <a:spcAft>
                <a:spcPts val="0"/>
              </a:spcAft>
              <a:buSzPts val="2000"/>
              <a:buFontTx/>
              <a:buNone/>
            </a:pPr>
            <a:r>
              <a:rPr lang="en-US" sz="2400" b="1" i="1" u="sng" kern="0" dirty="0"/>
              <a:t>1. CASH BALANCE PLANS </a:t>
            </a:r>
            <a:r>
              <a:rPr lang="en-US" sz="2400" i="1" kern="0" dirty="0"/>
              <a:t>– </a:t>
            </a:r>
            <a:endParaRPr lang="en-US" sz="3600" kern="0" dirty="0"/>
          </a:p>
          <a:p>
            <a:pPr marL="730250" indent="-730250" algn="just">
              <a:lnSpc>
                <a:spcPct val="90000"/>
              </a:lnSpc>
              <a:spcBef>
                <a:spcPts val="600"/>
              </a:spcBef>
              <a:spcAft>
                <a:spcPts val="0"/>
              </a:spcAft>
              <a:buSzPts val="1500"/>
              <a:buFont typeface="Arial"/>
              <a:buChar char="•"/>
            </a:pPr>
            <a:r>
              <a:rPr lang="en-US" sz="1800" kern="0" dirty="0"/>
              <a:t>A cash balance plan is a Defined benefit retirement plan that maintains hypothetical employee contributions like a defined contribution plan. In a typical cash balance plan, a participant's account is credited each year with a "pay credit" (such as 5 percent of compensation from his or her employer) and an "interest credit“.</a:t>
            </a:r>
            <a:endParaRPr lang="en-US" sz="4000" kern="0" dirty="0"/>
          </a:p>
          <a:p>
            <a:pPr marL="730250" indent="-730250" algn="just">
              <a:lnSpc>
                <a:spcPct val="90000"/>
              </a:lnSpc>
              <a:spcBef>
                <a:spcPts val="600"/>
              </a:spcBef>
              <a:spcAft>
                <a:spcPts val="0"/>
              </a:spcAft>
              <a:buSzPts val="1500"/>
              <a:buFont typeface="Arial"/>
              <a:buChar char="•"/>
            </a:pPr>
            <a:r>
              <a:rPr lang="en-US" sz="1800" kern="0" dirty="0">
                <a:highlight>
                  <a:schemeClr val="lt1"/>
                </a:highlight>
              </a:rPr>
              <a:t>Unlike the defined contribution plan, the funds are not invested in pooled funds/market, thereby minimizing the associated investment risk for the employee.</a:t>
            </a:r>
            <a:endParaRPr lang="en-US" sz="4000" kern="0" dirty="0">
              <a:highlight>
                <a:schemeClr val="lt1"/>
              </a:highlight>
            </a:endParaRPr>
          </a:p>
          <a:p>
            <a:pPr marL="730250" indent="-730250" algn="just">
              <a:lnSpc>
                <a:spcPct val="90000"/>
              </a:lnSpc>
              <a:spcBef>
                <a:spcPts val="600"/>
              </a:spcBef>
              <a:spcAft>
                <a:spcPts val="0"/>
              </a:spcAft>
              <a:buSzPts val="1500"/>
              <a:buFont typeface="Arial"/>
              <a:buChar char="•"/>
            </a:pPr>
            <a:r>
              <a:rPr lang="en-US" sz="1800" kern="0" dirty="0"/>
              <a:t>Unlike Defined benefit plan, the employer does not make contributions and hence is not at risk of bearing onerous costs associated with a DB plan.</a:t>
            </a:r>
            <a:endParaRPr lang="en-US" sz="4000" kern="0" dirty="0"/>
          </a:p>
          <a:p>
            <a:pPr marL="730250" indent="-730250" algn="just">
              <a:lnSpc>
                <a:spcPct val="90000"/>
              </a:lnSpc>
              <a:spcBef>
                <a:spcPts val="600"/>
              </a:spcBef>
              <a:spcAft>
                <a:spcPts val="0"/>
              </a:spcAft>
              <a:buSzPts val="1500"/>
              <a:buFont typeface="Arial"/>
              <a:buChar char="•"/>
            </a:pPr>
            <a:r>
              <a:rPr lang="en-US" sz="1800" kern="0" dirty="0"/>
              <a:t>Like a DB plan, the benefit at retirement is fixed in terms of an account balance. Like a DC plan, the contributions are defined based on a percentage of salary and an interest addition to the cash balance account each year.</a:t>
            </a:r>
            <a:endParaRPr lang="en-US" sz="4000" kern="0" dirty="0"/>
          </a:p>
          <a:p>
            <a:pPr marL="730250" indent="-730250" algn="just">
              <a:lnSpc>
                <a:spcPct val="90000"/>
              </a:lnSpc>
              <a:spcBef>
                <a:spcPts val="600"/>
              </a:spcBef>
              <a:spcAft>
                <a:spcPts val="0"/>
              </a:spcAft>
              <a:buSzPts val="1500"/>
              <a:buFont typeface="Arial"/>
              <a:buChar char="•"/>
            </a:pPr>
            <a:r>
              <a:rPr lang="en-US" sz="1800" kern="0" dirty="0"/>
              <a:t>Also, like a DB plan, the benefits are insured by government agencies</a:t>
            </a:r>
            <a:endParaRPr lang="en-US" sz="3600" kern="0" dirty="0"/>
          </a:p>
        </p:txBody>
      </p:sp>
    </p:spTree>
    <p:extLst>
      <p:ext uri="{BB962C8B-B14F-4D97-AF65-F5344CB8AC3E}">
        <p14:creationId xmlns:p14="http://schemas.microsoft.com/office/powerpoint/2010/main" val="1443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40;p11">
            <a:extLst>
              <a:ext uri="{FF2B5EF4-FFF2-40B4-BE49-F238E27FC236}">
                <a16:creationId xmlns:a16="http://schemas.microsoft.com/office/drawing/2014/main" id="{2471BFFD-660A-46D8-8552-B02D75ADC257}"/>
              </a:ext>
            </a:extLst>
          </p:cNvPr>
          <p:cNvSpPr/>
          <p:nvPr/>
        </p:nvSpPr>
        <p:spPr>
          <a:xfrm>
            <a:off x="1828800" y="657225"/>
            <a:ext cx="10363200"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2400" b="1" i="1" u="sng" strike="noStrike" cap="none" dirty="0">
                <a:solidFill>
                  <a:schemeClr val="dk1"/>
                </a:solidFill>
                <a:ea typeface="Arial"/>
                <a:cs typeface="Arial"/>
                <a:sym typeface="Arial"/>
              </a:rPr>
              <a:t>2</a:t>
            </a:r>
            <a:r>
              <a:rPr lang="en-US" sz="1800" b="1" i="1" u="sng" strike="noStrike" cap="none" dirty="0">
                <a:solidFill>
                  <a:schemeClr val="dk1"/>
                </a:solidFill>
                <a:ea typeface="Arial"/>
                <a:cs typeface="Arial"/>
                <a:sym typeface="Arial"/>
              </a:rPr>
              <a:t>. </a:t>
            </a:r>
            <a:r>
              <a:rPr lang="en-US" sz="2400" b="1" i="1" u="sng" strike="noStrike" cap="none" dirty="0">
                <a:solidFill>
                  <a:schemeClr val="dk1"/>
                </a:solidFill>
                <a:ea typeface="Arial"/>
                <a:cs typeface="Arial"/>
                <a:sym typeface="Arial"/>
              </a:rPr>
              <a:t>VARIABLE ANNUITY PLANS</a:t>
            </a:r>
            <a:r>
              <a:rPr lang="en-US" sz="2400" b="0" i="1" u="none" strike="noStrike" cap="none" dirty="0">
                <a:solidFill>
                  <a:schemeClr val="dk1"/>
                </a:solidFill>
                <a:ea typeface="Arial"/>
                <a:cs typeface="Arial"/>
                <a:sym typeface="Arial"/>
              </a:rPr>
              <a:t>– </a:t>
            </a:r>
            <a:endParaRPr sz="2400" b="0" i="0" u="none" strike="noStrike" cap="none" dirty="0">
              <a:solidFill>
                <a:srgbClr val="000000"/>
              </a:solidFil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ea typeface="Arial"/>
                <a:cs typeface="Arial"/>
                <a:sym typeface="Arial"/>
              </a:rPr>
              <a:t>A defined benefit pension plan where benefits change based on the return of the plan's assets. Essentially, it is a retirement plan with less </a:t>
            </a:r>
            <a:r>
              <a:rPr lang="en-US" sz="1800" b="1" i="0" u="sng" strike="noStrike" cap="none" dirty="0">
                <a:solidFill>
                  <a:schemeClr val="dk1"/>
                </a:solidFill>
                <a:ea typeface="Arial"/>
                <a:cs typeface="Arial"/>
                <a:sym typeface="Arial"/>
              </a:rPr>
              <a:t>Contribution Volatility. </a:t>
            </a:r>
            <a:endParaRPr sz="1800" b="0" i="0" u="none" strike="noStrike" cap="none" dirty="0">
              <a:solidFill>
                <a:schemeClr val="dk1"/>
              </a:solidFill>
              <a:ea typeface="Arial"/>
              <a:cs typeface="Arial"/>
              <a:sym typeface="Arial"/>
            </a:endParaRPr>
          </a:p>
          <a:p>
            <a:pPr marL="285750" marR="0" lvl="0" indent="-171450" algn="just" rtl="0">
              <a:lnSpc>
                <a:spcPct val="100000"/>
              </a:lnSpc>
              <a:spcBef>
                <a:spcPts val="0"/>
              </a:spcBef>
              <a:spcAft>
                <a:spcPts val="0"/>
              </a:spcAft>
              <a:buClr>
                <a:schemeClr val="dk1"/>
              </a:buClr>
              <a:buSzPts val="1800"/>
              <a:buFont typeface="Arial"/>
              <a:buNone/>
            </a:pPr>
            <a:endParaRPr sz="1800" b="0" i="1" u="none" strike="noStrike" cap="none" dirty="0">
              <a:solidFill>
                <a:schemeClr val="dk1"/>
              </a:solidFil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ea typeface="Arial"/>
                <a:cs typeface="Arial"/>
                <a:sym typeface="Arial"/>
              </a:rPr>
              <a:t>In a variable annuity plan design, the plan establishes a conservative assumed investment return (AIR), or </a:t>
            </a:r>
            <a:r>
              <a:rPr lang="en-US" sz="1800" b="1" i="0" u="sng" strike="noStrike" cap="none" dirty="0">
                <a:solidFill>
                  <a:schemeClr val="dk1"/>
                </a:solidFill>
                <a:ea typeface="Arial"/>
                <a:cs typeface="Arial"/>
                <a:sym typeface="Arial"/>
              </a:rPr>
              <a:t>hurdle rate</a:t>
            </a:r>
            <a:r>
              <a:rPr lang="en-US" sz="1800" b="0" i="0" u="none" strike="noStrike" cap="none" dirty="0">
                <a:solidFill>
                  <a:schemeClr val="dk1"/>
                </a:solidFill>
                <a:ea typeface="Arial"/>
                <a:cs typeface="Arial"/>
                <a:sym typeface="Arial"/>
              </a:rPr>
              <a:t>. If the plan's investment returns equal the hurdle rate, the plan functions exactly like a traditional DB plan. However, if the plan's investments earn more or less than the hurdle rate in a plan year, all benefits earned in prior years are adjusted up or down by the difference between the actual investment return and the hurdle rate.</a:t>
            </a:r>
            <a:endParaRPr sz="1400" b="0" i="0" u="none" strike="noStrike" cap="none" dirty="0">
              <a:solidFill>
                <a:srgbClr val="000000"/>
              </a:solidFil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ea typeface="Arial"/>
                <a:cs typeface="Arial"/>
                <a:sym typeface="Arial"/>
              </a:rPr>
              <a:t>Variable annuity retirement benefits are generally larger than the DC retirement benefits provided by the same contribution due to professional investment management and the pooling of longevity experience.</a:t>
            </a:r>
            <a:endParaRPr sz="1400" b="0" i="0" u="none" strike="noStrike" cap="none" dirty="0">
              <a:solidFill>
                <a:srgbClr val="000000"/>
              </a:solidFil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ea typeface="Arial"/>
                <a:cs typeface="Arial"/>
                <a:sym typeface="Arial"/>
              </a:rPr>
              <a:t>In a nutshell, variable annuity plans shift the focus from the guaranteed benefits provided by the DB plans to the lifelong benefits provided by variable annuity plans where although the final benefit is not guaranteed, but participants are assured that they will not outlive their retirement income.</a:t>
            </a:r>
            <a:endParaRPr sz="1400" b="0" i="0" u="none" strike="noStrike" cap="none" dirty="0">
              <a:solidFill>
                <a:srgbClr val="000000"/>
              </a:solidFill>
              <a:ea typeface="Arial"/>
              <a:cs typeface="Arial"/>
              <a:sym typeface="Arial"/>
            </a:endParaRPr>
          </a:p>
        </p:txBody>
      </p:sp>
    </p:spTree>
    <p:extLst>
      <p:ext uri="{BB962C8B-B14F-4D97-AF65-F5344CB8AC3E}">
        <p14:creationId xmlns:p14="http://schemas.microsoft.com/office/powerpoint/2010/main" val="264271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46;p12">
            <a:extLst>
              <a:ext uri="{FF2B5EF4-FFF2-40B4-BE49-F238E27FC236}">
                <a16:creationId xmlns:a16="http://schemas.microsoft.com/office/drawing/2014/main" id="{3E08FDE3-68BF-439B-BB4C-004900E6FBA6}"/>
              </a:ext>
            </a:extLst>
          </p:cNvPr>
          <p:cNvSpPr txBox="1">
            <a:spLocks/>
          </p:cNvSpPr>
          <p:nvPr/>
        </p:nvSpPr>
        <p:spPr>
          <a:xfrm>
            <a:off x="1828800" y="432001"/>
            <a:ext cx="9920288" cy="482399"/>
          </a:xfrm>
          <a:prstGeom prst="rect">
            <a:avLst/>
          </a:prstGeom>
          <a:noFill/>
          <a:ln>
            <a:noFill/>
          </a:ln>
        </p:spPr>
        <p:txBody>
          <a:bodyPr spcFirstLastPara="1" wrap="square" lIns="0" tIns="0" rIns="0" bIns="0" anchor="t" anchorCtr="0">
            <a:normAutofit fontScale="25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12800" b="1" kern="0" dirty="0">
                <a:latin typeface="+mn-lt"/>
              </a:rPr>
              <a:t>Interesting Facts – Asset investments in DB and DC</a:t>
            </a:r>
            <a:endParaRPr lang="en-US" b="1" kern="0" dirty="0">
              <a:latin typeface="+mn-lt"/>
            </a:endParaRPr>
          </a:p>
        </p:txBody>
      </p:sp>
      <p:sp>
        <p:nvSpPr>
          <p:cNvPr id="7" name="Google Shape;447;p12">
            <a:extLst>
              <a:ext uri="{FF2B5EF4-FFF2-40B4-BE49-F238E27FC236}">
                <a16:creationId xmlns:a16="http://schemas.microsoft.com/office/drawing/2014/main" id="{C1CDD42C-DE27-4961-9073-00536715A195}"/>
              </a:ext>
            </a:extLst>
          </p:cNvPr>
          <p:cNvSpPr txBox="1">
            <a:spLocks/>
          </p:cNvSpPr>
          <p:nvPr/>
        </p:nvSpPr>
        <p:spPr>
          <a:xfrm>
            <a:off x="1904999" y="812800"/>
            <a:ext cx="9844087" cy="5740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100000"/>
              </a:lnSpc>
              <a:spcBef>
                <a:spcPts val="600"/>
              </a:spcBef>
              <a:spcAft>
                <a:spcPts val="60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1800"/>
              <a:buFont typeface="Arial"/>
              <a:buNone/>
              <a:tabLst/>
              <a:defRPr/>
            </a:pP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Pts val="1800"/>
              <a:buFont typeface="Arial"/>
              <a:buNone/>
              <a:tabLst/>
              <a:defRPr/>
            </a:pPr>
            <a:r>
              <a:rPr kumimoji="0" lang="en-US" sz="1800" b="0" i="1" u="none" strike="noStrike" kern="0" cap="none" spc="0" normalizeH="0" baseline="0" noProof="0" dirty="0">
                <a:ln>
                  <a:noFill/>
                </a:ln>
                <a:solidFill>
                  <a:srgbClr val="000000"/>
                </a:solidFill>
                <a:effectLst/>
                <a:uLnTx/>
                <a:uFillTx/>
                <a:latin typeface="+mn-lt"/>
                <a:cs typeface="Arial"/>
                <a:sym typeface="Arial"/>
              </a:rPr>
              <a:t>As we can see, the private sector has shifted significantly from DB to DC plans, whereas the public sector still has significant portion of assets DB plans. The most significant amount of assets are in the Individual Retirement Accounts which are again a defined contribution arrangement</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p:txBody>
      </p:sp>
      <p:graphicFrame>
        <p:nvGraphicFramePr>
          <p:cNvPr id="9" name="Google Shape;445;p12">
            <a:extLst>
              <a:ext uri="{FF2B5EF4-FFF2-40B4-BE49-F238E27FC236}">
                <a16:creationId xmlns:a16="http://schemas.microsoft.com/office/drawing/2014/main" id="{B31F8960-0805-45EB-91D9-B567130194E9}"/>
              </a:ext>
            </a:extLst>
          </p:cNvPr>
          <p:cNvGraphicFramePr/>
          <p:nvPr>
            <p:extLst>
              <p:ext uri="{D42A27DB-BD31-4B8C-83A1-F6EECF244321}">
                <p14:modId xmlns:p14="http://schemas.microsoft.com/office/powerpoint/2010/main" val="2094624547"/>
              </p:ext>
            </p:extLst>
          </p:nvPr>
        </p:nvGraphicFramePr>
        <p:xfrm>
          <a:off x="2057400" y="914400"/>
          <a:ext cx="8991600" cy="4495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3929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56;p7">
            <a:extLst>
              <a:ext uri="{FF2B5EF4-FFF2-40B4-BE49-F238E27FC236}">
                <a16:creationId xmlns:a16="http://schemas.microsoft.com/office/drawing/2014/main" id="{C61A64AC-14FD-4C1B-A338-8232777AB631}"/>
              </a:ext>
            </a:extLst>
          </p:cNvPr>
          <p:cNvSpPr txBox="1">
            <a:spLocks/>
          </p:cNvSpPr>
          <p:nvPr/>
        </p:nvSpPr>
        <p:spPr>
          <a:xfrm>
            <a:off x="1828800" y="327660"/>
            <a:ext cx="10281920" cy="502920"/>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100" b="1" kern="0" dirty="0">
                <a:latin typeface="+mn-lt"/>
              </a:rPr>
              <a:t>Interesting Facts – Composition of US retirement market</a:t>
            </a:r>
          </a:p>
        </p:txBody>
      </p:sp>
      <p:graphicFrame>
        <p:nvGraphicFramePr>
          <p:cNvPr id="7" name="Google Shape;455;p7">
            <a:extLst>
              <a:ext uri="{FF2B5EF4-FFF2-40B4-BE49-F238E27FC236}">
                <a16:creationId xmlns:a16="http://schemas.microsoft.com/office/drawing/2014/main" id="{B7CA653E-E3A6-4CC8-8D15-A5F90E4C0D13}"/>
              </a:ext>
            </a:extLst>
          </p:cNvPr>
          <p:cNvGraphicFramePr/>
          <p:nvPr>
            <p:extLst>
              <p:ext uri="{D42A27DB-BD31-4B8C-83A1-F6EECF244321}">
                <p14:modId xmlns:p14="http://schemas.microsoft.com/office/powerpoint/2010/main" val="530721350"/>
              </p:ext>
            </p:extLst>
          </p:nvPr>
        </p:nvGraphicFramePr>
        <p:xfrm>
          <a:off x="1828800" y="1005839"/>
          <a:ext cx="10027920" cy="54949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759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65;p13">
            <a:extLst>
              <a:ext uri="{FF2B5EF4-FFF2-40B4-BE49-F238E27FC236}">
                <a16:creationId xmlns:a16="http://schemas.microsoft.com/office/drawing/2014/main" id="{7D1DB1BA-B894-4342-A24E-9DB11B86DB6A}"/>
              </a:ext>
            </a:extLst>
          </p:cNvPr>
          <p:cNvSpPr txBox="1">
            <a:spLocks/>
          </p:cNvSpPr>
          <p:nvPr/>
        </p:nvSpPr>
        <p:spPr>
          <a:xfrm>
            <a:off x="1752600" y="238126"/>
            <a:ext cx="9844088" cy="676274"/>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200" b="1" kern="0" dirty="0">
                <a:latin typeface="+mn-lt"/>
              </a:rPr>
              <a:t>Accrual Rates and Replacement Ratios</a:t>
            </a:r>
          </a:p>
        </p:txBody>
      </p:sp>
      <p:sp>
        <p:nvSpPr>
          <p:cNvPr id="6" name="Google Shape;466;p13">
            <a:extLst>
              <a:ext uri="{FF2B5EF4-FFF2-40B4-BE49-F238E27FC236}">
                <a16:creationId xmlns:a16="http://schemas.microsoft.com/office/drawing/2014/main" id="{09E2B139-6872-48AB-B8E5-8CECA3A8F515}"/>
              </a:ext>
            </a:extLst>
          </p:cNvPr>
          <p:cNvSpPr txBox="1">
            <a:spLocks/>
          </p:cNvSpPr>
          <p:nvPr/>
        </p:nvSpPr>
        <p:spPr>
          <a:xfrm>
            <a:off x="1790700" y="927300"/>
            <a:ext cx="10248900" cy="5625900"/>
          </a:xfrm>
          <a:prstGeom prst="rect">
            <a:avLst/>
          </a:prstGeom>
          <a:noFill/>
          <a:ln>
            <a:noFill/>
          </a:ln>
        </p:spPr>
        <p:txBody>
          <a:bodyPr spcFirstLastPara="1" wrap="square" lIns="0" tIns="0" rIns="0" bIns="0" anchor="t"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lnSpc>
                <a:spcPct val="90000"/>
              </a:lnSpc>
              <a:spcBef>
                <a:spcPts val="0"/>
              </a:spcBef>
              <a:spcAft>
                <a:spcPts val="0"/>
              </a:spcAft>
              <a:buSzPts val="1800"/>
              <a:buFontTx/>
              <a:buNone/>
            </a:pPr>
            <a:r>
              <a:rPr lang="en-US" sz="1800" kern="0" dirty="0">
                <a:solidFill>
                  <a:srgbClr val="202124"/>
                </a:solidFill>
                <a:ea typeface="arial"/>
                <a:cs typeface="arial"/>
                <a:sym typeface="arial"/>
              </a:rPr>
              <a:t>An </a:t>
            </a:r>
            <a:r>
              <a:rPr lang="en-US" sz="1800" i="1" kern="0" dirty="0">
                <a:solidFill>
                  <a:srgbClr val="202124"/>
                </a:solidFill>
                <a:ea typeface="arial"/>
                <a:cs typeface="arial"/>
                <a:sym typeface="arial"/>
              </a:rPr>
              <a:t>Accrual Rate </a:t>
            </a:r>
            <a:r>
              <a:rPr lang="en-US" sz="1800" kern="0" dirty="0">
                <a:solidFill>
                  <a:srgbClr val="202124"/>
                </a:solidFill>
                <a:ea typeface="arial"/>
                <a:cs typeface="arial"/>
                <a:sym typeface="arial"/>
              </a:rPr>
              <a:t>is the rate at which pension benefit is built up as pensionable service in a defined benefit scheme. Often expressed as a fraction or percentage of pensionable salary, e.g., </a:t>
            </a:r>
            <a:r>
              <a:rPr lang="en-US" sz="1800" b="1" kern="0" dirty="0">
                <a:solidFill>
                  <a:srgbClr val="202124"/>
                </a:solidFill>
                <a:ea typeface="arial"/>
                <a:cs typeface="arial"/>
                <a:sym typeface="arial"/>
              </a:rPr>
              <a:t>1/60th</a:t>
            </a:r>
            <a:r>
              <a:rPr lang="en-US" sz="1800" kern="0" dirty="0">
                <a:solidFill>
                  <a:srgbClr val="202124"/>
                </a:solidFill>
                <a:ea typeface="arial"/>
                <a:cs typeface="arial"/>
                <a:sym typeface="arial"/>
              </a:rPr>
              <a:t> (or 1.67 percent) for each year of service.</a:t>
            </a:r>
            <a:endParaRPr lang="en-US" sz="1800" kern="0" dirty="0"/>
          </a:p>
          <a:p>
            <a:pPr marL="0" indent="0" algn="just">
              <a:lnSpc>
                <a:spcPct val="90000"/>
              </a:lnSpc>
              <a:spcBef>
                <a:spcPts val="600"/>
              </a:spcBef>
              <a:spcAft>
                <a:spcPts val="0"/>
              </a:spcAft>
              <a:buSzPts val="1800"/>
              <a:buFontTx/>
              <a:buNone/>
            </a:pPr>
            <a:endParaRPr lang="en-US" sz="1200" kern="0" dirty="0">
              <a:solidFill>
                <a:srgbClr val="202124"/>
              </a:solidFill>
              <a:ea typeface="arial"/>
              <a:cs typeface="arial"/>
              <a:sym typeface="arial"/>
            </a:endParaRPr>
          </a:p>
          <a:p>
            <a:pPr marL="0" indent="0" algn="just">
              <a:lnSpc>
                <a:spcPct val="90000"/>
              </a:lnSpc>
              <a:spcBef>
                <a:spcPts val="600"/>
              </a:spcBef>
              <a:spcAft>
                <a:spcPts val="0"/>
              </a:spcAft>
              <a:buSzPts val="1800"/>
              <a:buFontTx/>
              <a:buNone/>
            </a:pPr>
            <a:r>
              <a:rPr lang="en-US" sz="1800" kern="0" dirty="0">
                <a:solidFill>
                  <a:srgbClr val="202124"/>
                </a:solidFill>
                <a:ea typeface="arial"/>
                <a:cs typeface="arial"/>
                <a:sym typeface="arial"/>
              </a:rPr>
              <a:t>A </a:t>
            </a:r>
            <a:r>
              <a:rPr lang="en-US" sz="1800" i="1" kern="0" dirty="0">
                <a:solidFill>
                  <a:srgbClr val="202124"/>
                </a:solidFill>
                <a:ea typeface="arial"/>
                <a:cs typeface="arial"/>
                <a:sym typeface="arial"/>
              </a:rPr>
              <a:t>Retirement Replacement Rate </a:t>
            </a:r>
            <a:r>
              <a:rPr lang="en-US" sz="1800" kern="0" dirty="0">
                <a:solidFill>
                  <a:srgbClr val="202124"/>
                </a:solidFill>
                <a:ea typeface="arial"/>
                <a:cs typeface="arial"/>
                <a:sym typeface="arial"/>
              </a:rPr>
              <a:t>is the percentage of a person's pre-retirement income that will be needed for the person to maintain the desired standard of living after retiring.</a:t>
            </a:r>
            <a:r>
              <a:rPr lang="en-US" sz="1800" kern="0" dirty="0">
                <a:solidFill>
                  <a:srgbClr val="111111"/>
                </a:solidFill>
                <a:ea typeface="Arial"/>
                <a:cs typeface="Arial"/>
                <a:sym typeface="Arial"/>
              </a:rPr>
              <a:t> </a:t>
            </a:r>
            <a:r>
              <a:rPr lang="en-US" sz="1800" kern="0" dirty="0">
                <a:solidFill>
                  <a:srgbClr val="202124"/>
                </a:solidFill>
                <a:ea typeface="arial"/>
                <a:cs typeface="arial"/>
                <a:sym typeface="arial"/>
              </a:rPr>
              <a:t>Social Security in the United States along with private pensions and withdrawals from qualified retirement accounts all may contribute to an individual's replacement rate.</a:t>
            </a:r>
            <a:endParaRPr lang="en-US" sz="1800" kern="0" dirty="0"/>
          </a:p>
          <a:p>
            <a:pPr marL="0" indent="0" algn="just">
              <a:lnSpc>
                <a:spcPct val="90000"/>
              </a:lnSpc>
              <a:spcBef>
                <a:spcPts val="600"/>
              </a:spcBef>
              <a:spcAft>
                <a:spcPts val="0"/>
              </a:spcAft>
              <a:buSzPts val="1800"/>
              <a:buFontTx/>
              <a:buNone/>
            </a:pPr>
            <a:endParaRPr lang="en-US" sz="1800" kern="0" dirty="0">
              <a:solidFill>
                <a:srgbClr val="202124"/>
              </a:solidFill>
              <a:ea typeface="arial"/>
              <a:cs typeface="arial"/>
              <a:sym typeface="arial"/>
            </a:endParaRPr>
          </a:p>
          <a:p>
            <a:pPr marL="0" indent="0" algn="just">
              <a:lnSpc>
                <a:spcPct val="90000"/>
              </a:lnSpc>
              <a:spcBef>
                <a:spcPts val="600"/>
              </a:spcBef>
              <a:spcAft>
                <a:spcPts val="0"/>
              </a:spcAft>
              <a:buSzPts val="1800"/>
              <a:buFontTx/>
              <a:buNone/>
            </a:pPr>
            <a:r>
              <a:rPr lang="en-US" sz="1800" kern="0" dirty="0">
                <a:solidFill>
                  <a:srgbClr val="202124"/>
                </a:solidFill>
                <a:ea typeface="arial"/>
                <a:cs typeface="arial"/>
                <a:sym typeface="arial"/>
              </a:rPr>
              <a:t>The graph on the next slide shows how the benefit builds up as a percentage of salary for various types of Defined benefit plan for various ages.</a:t>
            </a:r>
            <a:endParaRPr lang="en-US" sz="1800" kern="0" dirty="0"/>
          </a:p>
          <a:p>
            <a:pPr marL="0" indent="0" algn="just">
              <a:lnSpc>
                <a:spcPct val="90000"/>
              </a:lnSpc>
              <a:spcBef>
                <a:spcPts val="600"/>
              </a:spcBef>
              <a:spcAft>
                <a:spcPts val="0"/>
              </a:spcAft>
              <a:buSzPts val="1800"/>
              <a:buFontTx/>
              <a:buNone/>
            </a:pPr>
            <a:endParaRPr lang="en-US" sz="1800" kern="0" dirty="0">
              <a:solidFill>
                <a:srgbClr val="202124"/>
              </a:solidFill>
              <a:ea typeface="arial"/>
              <a:cs typeface="arial"/>
              <a:sym typeface="arial"/>
            </a:endParaRPr>
          </a:p>
          <a:p>
            <a:pPr marL="0" indent="0" algn="just">
              <a:lnSpc>
                <a:spcPct val="90000"/>
              </a:lnSpc>
              <a:spcBef>
                <a:spcPts val="600"/>
              </a:spcBef>
              <a:spcAft>
                <a:spcPts val="0"/>
              </a:spcAft>
              <a:buSzPts val="1800"/>
              <a:buFontTx/>
              <a:buNone/>
            </a:pPr>
            <a:r>
              <a:rPr lang="en-US" sz="1800" kern="0" dirty="0">
                <a:solidFill>
                  <a:srgbClr val="202124"/>
                </a:solidFill>
                <a:ea typeface="arial"/>
                <a:cs typeface="arial"/>
                <a:sym typeface="arial"/>
              </a:rPr>
              <a:t>We can make the below inferences  – </a:t>
            </a:r>
            <a:endParaRPr lang="en-US" sz="1800" kern="0" dirty="0"/>
          </a:p>
          <a:p>
            <a:pPr marL="730250" indent="-730250" algn="just">
              <a:lnSpc>
                <a:spcPct val="90000"/>
              </a:lnSpc>
              <a:spcBef>
                <a:spcPts val="600"/>
              </a:spcBef>
              <a:spcAft>
                <a:spcPts val="0"/>
              </a:spcAft>
              <a:buSzPts val="1800"/>
              <a:buFont typeface="Georgia"/>
              <a:buAutoNum type="arabicPeriod"/>
            </a:pPr>
            <a:r>
              <a:rPr lang="en-US" sz="1800" kern="0" dirty="0">
                <a:solidFill>
                  <a:srgbClr val="202124"/>
                </a:solidFill>
                <a:ea typeface="arial"/>
                <a:cs typeface="arial"/>
                <a:sym typeface="arial"/>
              </a:rPr>
              <a:t>The FAP benefit seems the highest and converges with the cash balance rate at higher ages</a:t>
            </a:r>
            <a:endParaRPr lang="en-US" sz="1800" kern="0" dirty="0"/>
          </a:p>
          <a:p>
            <a:pPr marL="730250" indent="-730250" algn="just">
              <a:lnSpc>
                <a:spcPct val="90000"/>
              </a:lnSpc>
              <a:spcBef>
                <a:spcPts val="600"/>
              </a:spcBef>
              <a:spcAft>
                <a:spcPts val="0"/>
              </a:spcAft>
              <a:buSzPts val="1800"/>
              <a:buFont typeface="Georgia"/>
              <a:buAutoNum type="arabicPeriod"/>
            </a:pPr>
            <a:r>
              <a:rPr lang="en-US" sz="1800" kern="0" dirty="0">
                <a:solidFill>
                  <a:srgbClr val="202124"/>
                </a:solidFill>
                <a:ea typeface="arial"/>
                <a:cs typeface="arial"/>
                <a:sym typeface="arial"/>
              </a:rPr>
              <a:t>The unit credit is higher at young ages but falls at older ages since the increment in benefit due to service is less than the salary increment as age and service progresses.</a:t>
            </a:r>
            <a:endParaRPr lang="en-US" sz="1800" kern="0" dirty="0"/>
          </a:p>
          <a:p>
            <a:pPr marL="730250" indent="-730250" algn="just">
              <a:lnSpc>
                <a:spcPct val="90000"/>
              </a:lnSpc>
              <a:spcBef>
                <a:spcPts val="600"/>
              </a:spcBef>
              <a:spcAft>
                <a:spcPts val="0"/>
              </a:spcAft>
              <a:buSzPts val="1800"/>
              <a:buFont typeface="Georgia"/>
              <a:buAutoNum type="arabicPeriod"/>
            </a:pPr>
            <a:r>
              <a:rPr lang="en-US" sz="1800" kern="0" dirty="0">
                <a:solidFill>
                  <a:srgbClr val="202124"/>
                </a:solidFill>
                <a:ea typeface="arial"/>
                <a:cs typeface="arial"/>
                <a:sym typeface="arial"/>
              </a:rPr>
              <a:t>The career average benefit is lower at most ages. However, it is greater than unit credit at higher ages.</a:t>
            </a:r>
            <a:endParaRPr lang="en-US" sz="1800" kern="0" dirty="0"/>
          </a:p>
          <a:p>
            <a:pPr marL="730250" indent="-730250" algn="just">
              <a:lnSpc>
                <a:spcPct val="90000"/>
              </a:lnSpc>
              <a:spcBef>
                <a:spcPts val="600"/>
              </a:spcBef>
              <a:spcAft>
                <a:spcPts val="0"/>
              </a:spcAft>
              <a:buSzPts val="1800"/>
              <a:buFont typeface="Georgia"/>
              <a:buAutoNum type="arabicPeriod"/>
            </a:pPr>
            <a:r>
              <a:rPr lang="en-US" sz="1800" kern="0" dirty="0">
                <a:solidFill>
                  <a:srgbClr val="202124"/>
                </a:solidFill>
                <a:ea typeface="arial"/>
                <a:cs typeface="arial"/>
                <a:sym typeface="arial"/>
              </a:rPr>
              <a:t>The cash balance benefit progresses steadily and seems to be having the highest replacement ratio and accrued benefit at older ages mainly because of increasing pay credits and interest credits.</a:t>
            </a:r>
            <a:endParaRPr lang="en-US" sz="1800" kern="0" dirty="0"/>
          </a:p>
          <a:p>
            <a:pPr marL="0" indent="0" algn="just">
              <a:lnSpc>
                <a:spcPct val="90000"/>
              </a:lnSpc>
              <a:spcBef>
                <a:spcPts val="600"/>
              </a:spcBef>
              <a:spcAft>
                <a:spcPts val="0"/>
              </a:spcAft>
              <a:buSzPts val="1800"/>
              <a:buFontTx/>
              <a:buNone/>
            </a:pPr>
            <a:endParaRPr lang="en-US" sz="1800" kern="0" dirty="0">
              <a:solidFill>
                <a:srgbClr val="202124"/>
              </a:solidFill>
              <a:ea typeface="arial"/>
              <a:cs typeface="arial"/>
              <a:sym typeface="arial"/>
            </a:endParaRPr>
          </a:p>
        </p:txBody>
      </p:sp>
    </p:spTree>
    <p:extLst>
      <p:ext uri="{BB962C8B-B14F-4D97-AF65-F5344CB8AC3E}">
        <p14:creationId xmlns:p14="http://schemas.microsoft.com/office/powerpoint/2010/main" val="289931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6" name="Google Shape;477;p14">
            <a:extLst>
              <a:ext uri="{FF2B5EF4-FFF2-40B4-BE49-F238E27FC236}">
                <a16:creationId xmlns:a16="http://schemas.microsoft.com/office/drawing/2014/main" id="{29039388-CEF2-47E8-A109-D5B179D67CFF}"/>
              </a:ext>
            </a:extLst>
          </p:cNvPr>
          <p:cNvGraphicFramePr/>
          <p:nvPr>
            <p:extLst>
              <p:ext uri="{D42A27DB-BD31-4B8C-83A1-F6EECF244321}">
                <p14:modId xmlns:p14="http://schemas.microsoft.com/office/powerpoint/2010/main" val="3058159880"/>
              </p:ext>
            </p:extLst>
          </p:nvPr>
        </p:nvGraphicFramePr>
        <p:xfrm>
          <a:off x="1832406" y="977201"/>
          <a:ext cx="9956794" cy="55759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7011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4" name="Google Shape;485;p15">
            <a:extLst>
              <a:ext uri="{FF2B5EF4-FFF2-40B4-BE49-F238E27FC236}">
                <a16:creationId xmlns:a16="http://schemas.microsoft.com/office/drawing/2014/main" id="{87F69B6E-054C-4030-9A08-FE19976DC71E}"/>
              </a:ext>
            </a:extLst>
          </p:cNvPr>
          <p:cNvGraphicFramePr/>
          <p:nvPr>
            <p:extLst>
              <p:ext uri="{D42A27DB-BD31-4B8C-83A1-F6EECF244321}">
                <p14:modId xmlns:p14="http://schemas.microsoft.com/office/powerpoint/2010/main" val="1527503239"/>
              </p:ext>
            </p:extLst>
          </p:nvPr>
        </p:nvGraphicFramePr>
        <p:xfrm>
          <a:off x="1752600" y="1012371"/>
          <a:ext cx="10210800" cy="54884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210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pSp>
        <p:nvGrpSpPr>
          <p:cNvPr id="6" name="Group 5">
            <a:extLst>
              <a:ext uri="{FF2B5EF4-FFF2-40B4-BE49-F238E27FC236}">
                <a16:creationId xmlns:a16="http://schemas.microsoft.com/office/drawing/2014/main" id="{A7262A4E-D916-4512-B635-FBB900BF2FCB}"/>
              </a:ext>
            </a:extLst>
          </p:cNvPr>
          <p:cNvGrpSpPr/>
          <p:nvPr/>
        </p:nvGrpSpPr>
        <p:grpSpPr>
          <a:xfrm>
            <a:off x="3200400" y="1447800"/>
            <a:ext cx="6725244" cy="3742314"/>
            <a:chOff x="1791525" y="1648973"/>
            <a:chExt cx="6725244" cy="3742314"/>
          </a:xfrm>
        </p:grpSpPr>
        <p:pic>
          <p:nvPicPr>
            <p:cNvPr id="7" name="Graphic 6" descr="Document">
              <a:extLst>
                <a:ext uri="{FF2B5EF4-FFF2-40B4-BE49-F238E27FC236}">
                  <a16:creationId xmlns:a16="http://schemas.microsoft.com/office/drawing/2014/main" id="{4E125B35-EBED-4D7A-A0F7-8C33406A5E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7200" y="3581400"/>
              <a:ext cx="1488475" cy="1488475"/>
            </a:xfrm>
            <a:prstGeom prst="rect">
              <a:avLst/>
            </a:prstGeom>
          </p:spPr>
        </p:pic>
        <p:pic>
          <p:nvPicPr>
            <p:cNvPr id="8" name="Graphic 7" descr="Voice">
              <a:extLst>
                <a:ext uri="{FF2B5EF4-FFF2-40B4-BE49-F238E27FC236}">
                  <a16:creationId xmlns:a16="http://schemas.microsoft.com/office/drawing/2014/main" id="{04EE1F84-7307-4ACB-9234-A59C19FDC9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9301" y="3631966"/>
              <a:ext cx="1488476" cy="1488476"/>
            </a:xfrm>
            <a:prstGeom prst="rect">
              <a:avLst/>
            </a:prstGeom>
          </p:spPr>
        </p:pic>
        <p:pic>
          <p:nvPicPr>
            <p:cNvPr id="9" name="Graphic 8" descr="Questions">
              <a:extLst>
                <a:ext uri="{FF2B5EF4-FFF2-40B4-BE49-F238E27FC236}">
                  <a16:creationId xmlns:a16="http://schemas.microsoft.com/office/drawing/2014/main" id="{7F10B79B-0765-4DC5-AF94-11ACFDDF900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5301" y="1666768"/>
              <a:ext cx="1488478" cy="1488478"/>
            </a:xfrm>
            <a:prstGeom prst="rect">
              <a:avLst/>
            </a:prstGeom>
          </p:spPr>
        </p:pic>
        <p:pic>
          <p:nvPicPr>
            <p:cNvPr id="10" name="Graphic 9" descr="Chat bubble">
              <a:extLst>
                <a:ext uri="{FF2B5EF4-FFF2-40B4-BE49-F238E27FC236}">
                  <a16:creationId xmlns:a16="http://schemas.microsoft.com/office/drawing/2014/main" id="{2C55133C-B473-4E70-B777-B964513BE91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6019" y="1648973"/>
              <a:ext cx="1488478" cy="1488478"/>
            </a:xfrm>
            <a:prstGeom prst="rect">
              <a:avLst/>
            </a:prstGeom>
          </p:spPr>
        </p:pic>
        <p:pic>
          <p:nvPicPr>
            <p:cNvPr id="11" name="Graphic 10" descr="Speaker phone">
              <a:extLst>
                <a:ext uri="{FF2B5EF4-FFF2-40B4-BE49-F238E27FC236}">
                  <a16:creationId xmlns:a16="http://schemas.microsoft.com/office/drawing/2014/main" id="{255FFB11-F949-4A28-92F5-F5A5B9A665F2}"/>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89680" y="1679593"/>
              <a:ext cx="1488478" cy="1488478"/>
            </a:xfrm>
            <a:prstGeom prst="rect">
              <a:avLst/>
            </a:prstGeom>
          </p:spPr>
        </p:pic>
        <p:sp>
          <p:nvSpPr>
            <p:cNvPr id="12" name="&quot;Not Allowed&quot; Symbol 11">
              <a:extLst>
                <a:ext uri="{FF2B5EF4-FFF2-40B4-BE49-F238E27FC236}">
                  <a16:creationId xmlns:a16="http://schemas.microsoft.com/office/drawing/2014/main" id="{66A4D089-F5C8-44FA-B2EC-3F3023AB18EB}"/>
                </a:ext>
              </a:extLst>
            </p:cNvPr>
            <p:cNvSpPr/>
            <p:nvPr/>
          </p:nvSpPr>
          <p:spPr bwMode="auto">
            <a:xfrm>
              <a:off x="2791920" y="2394718"/>
              <a:ext cx="669815" cy="614962"/>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13" name="TextBox 12">
              <a:extLst>
                <a:ext uri="{FF2B5EF4-FFF2-40B4-BE49-F238E27FC236}">
                  <a16:creationId xmlns:a16="http://schemas.microsoft.com/office/drawing/2014/main" id="{81D0461A-4316-4F0D-AD12-FB59F9D591F2}"/>
                </a:ext>
              </a:extLst>
            </p:cNvPr>
            <p:cNvSpPr txBox="1"/>
            <p:nvPr/>
          </p:nvSpPr>
          <p:spPr>
            <a:xfrm>
              <a:off x="2196339" y="2844645"/>
              <a:ext cx="1027376" cy="400110"/>
            </a:xfrm>
            <a:prstGeom prst="rect">
              <a:avLst/>
            </a:prstGeom>
            <a:noFill/>
          </p:spPr>
          <p:txBody>
            <a:bodyPr wrap="square">
              <a:spAutoFit/>
            </a:bodyPr>
            <a:lstStyle/>
            <a:p>
              <a:r>
                <a:rPr lang="en-US" altLang="en-US" sz="2000" b="1" kern="0" dirty="0">
                  <a:latin typeface="+mj-lt"/>
                </a:rPr>
                <a:t>Mute</a:t>
              </a:r>
              <a:endParaRPr lang="en-GB" sz="2000" b="1" dirty="0">
                <a:latin typeface="+mj-lt"/>
              </a:endParaRPr>
            </a:p>
          </p:txBody>
        </p:sp>
        <p:sp>
          <p:nvSpPr>
            <p:cNvPr id="14" name="TextBox 13">
              <a:extLst>
                <a:ext uri="{FF2B5EF4-FFF2-40B4-BE49-F238E27FC236}">
                  <a16:creationId xmlns:a16="http://schemas.microsoft.com/office/drawing/2014/main" id="{C7EF6FD6-F58B-4D48-B18A-70836AAEAA73}"/>
                </a:ext>
              </a:extLst>
            </p:cNvPr>
            <p:cNvSpPr txBox="1"/>
            <p:nvPr/>
          </p:nvSpPr>
          <p:spPr>
            <a:xfrm>
              <a:off x="4444239" y="2844645"/>
              <a:ext cx="1027376" cy="400110"/>
            </a:xfrm>
            <a:prstGeom prst="rect">
              <a:avLst/>
            </a:prstGeom>
            <a:noFill/>
          </p:spPr>
          <p:txBody>
            <a:bodyPr wrap="square">
              <a:spAutoFit/>
            </a:bodyPr>
            <a:lstStyle/>
            <a:p>
              <a:r>
                <a:rPr lang="en-US" altLang="en-US" sz="2000" b="1" kern="0" dirty="0">
                  <a:latin typeface="+mj-lt"/>
                </a:rPr>
                <a:t>Q&amp;A</a:t>
              </a:r>
              <a:endParaRPr lang="en-GB" sz="2000" b="1" dirty="0">
                <a:latin typeface="+mj-lt"/>
              </a:endParaRPr>
            </a:p>
          </p:txBody>
        </p:sp>
        <p:sp>
          <p:nvSpPr>
            <p:cNvPr id="15" name="TextBox 14">
              <a:extLst>
                <a:ext uri="{FF2B5EF4-FFF2-40B4-BE49-F238E27FC236}">
                  <a16:creationId xmlns:a16="http://schemas.microsoft.com/office/drawing/2014/main" id="{82F9A83A-5168-4B6B-BACE-43B93E96EDEA}"/>
                </a:ext>
              </a:extLst>
            </p:cNvPr>
            <p:cNvSpPr txBox="1"/>
            <p:nvPr/>
          </p:nvSpPr>
          <p:spPr>
            <a:xfrm>
              <a:off x="6488932" y="2853359"/>
              <a:ext cx="2027837" cy="400110"/>
            </a:xfrm>
            <a:prstGeom prst="rect">
              <a:avLst/>
            </a:prstGeom>
            <a:noFill/>
          </p:spPr>
          <p:txBody>
            <a:bodyPr wrap="square">
              <a:spAutoFit/>
            </a:bodyPr>
            <a:lstStyle/>
            <a:p>
              <a:r>
                <a:rPr lang="en-US" altLang="en-US" sz="2000" b="1" kern="0" dirty="0">
                  <a:latin typeface="+mj-lt"/>
                </a:rPr>
                <a:t>IAI support</a:t>
              </a:r>
              <a:endParaRPr lang="en-GB" sz="2000" b="1" dirty="0">
                <a:latin typeface="+mj-lt"/>
              </a:endParaRPr>
            </a:p>
          </p:txBody>
        </p:sp>
        <p:sp>
          <p:nvSpPr>
            <p:cNvPr id="16" name="TextBox 15">
              <a:extLst>
                <a:ext uri="{FF2B5EF4-FFF2-40B4-BE49-F238E27FC236}">
                  <a16:creationId xmlns:a16="http://schemas.microsoft.com/office/drawing/2014/main" id="{408DBCB5-D5CA-4FC5-AC27-F32252D90DB3}"/>
                </a:ext>
              </a:extLst>
            </p:cNvPr>
            <p:cNvSpPr txBox="1"/>
            <p:nvPr/>
          </p:nvSpPr>
          <p:spPr>
            <a:xfrm>
              <a:off x="1791525" y="4724398"/>
              <a:ext cx="2081715" cy="400110"/>
            </a:xfrm>
            <a:prstGeom prst="rect">
              <a:avLst/>
            </a:prstGeom>
            <a:noFill/>
          </p:spPr>
          <p:txBody>
            <a:bodyPr wrap="square">
              <a:spAutoFit/>
            </a:bodyPr>
            <a:lstStyle/>
            <a:p>
              <a:r>
                <a:rPr lang="en-US" altLang="en-US" sz="2000" b="1" kern="0" dirty="0">
                  <a:latin typeface="+mj-lt"/>
                </a:rPr>
                <a:t>Recording</a:t>
              </a:r>
              <a:endParaRPr lang="en-GB" sz="2000" b="1" dirty="0">
                <a:latin typeface="+mj-lt"/>
              </a:endParaRPr>
            </a:p>
          </p:txBody>
        </p:sp>
        <p:sp>
          <p:nvSpPr>
            <p:cNvPr id="17" name="TextBox 16">
              <a:extLst>
                <a:ext uri="{FF2B5EF4-FFF2-40B4-BE49-F238E27FC236}">
                  <a16:creationId xmlns:a16="http://schemas.microsoft.com/office/drawing/2014/main" id="{B341C836-43F7-4ED5-9432-34B319F5DB47}"/>
                </a:ext>
              </a:extLst>
            </p:cNvPr>
            <p:cNvSpPr txBox="1"/>
            <p:nvPr/>
          </p:nvSpPr>
          <p:spPr>
            <a:xfrm>
              <a:off x="4305301" y="4991177"/>
              <a:ext cx="1785096" cy="400110"/>
            </a:xfrm>
            <a:prstGeom prst="rect">
              <a:avLst/>
            </a:prstGeom>
            <a:noFill/>
          </p:spPr>
          <p:txBody>
            <a:bodyPr wrap="square">
              <a:spAutoFit/>
            </a:bodyPr>
            <a:lstStyle/>
            <a:p>
              <a:r>
                <a:rPr lang="en-US" altLang="en-US" sz="2000" b="1" kern="0" dirty="0">
                  <a:latin typeface="+mj-lt"/>
                </a:rPr>
                <a:t>Feedback</a:t>
              </a:r>
              <a:endParaRPr lang="en-GB" sz="2000" b="1" dirty="0">
                <a:latin typeface="+mj-lt"/>
              </a:endParaRPr>
            </a:p>
          </p:txBody>
        </p:sp>
        <p:grpSp>
          <p:nvGrpSpPr>
            <p:cNvPr id="18" name="Group 17">
              <a:extLst>
                <a:ext uri="{FF2B5EF4-FFF2-40B4-BE49-F238E27FC236}">
                  <a16:creationId xmlns:a16="http://schemas.microsoft.com/office/drawing/2014/main" id="{18B5063D-8F96-4BE0-B453-724BEDB1A600}"/>
                </a:ext>
              </a:extLst>
            </p:cNvPr>
            <p:cNvGrpSpPr/>
            <p:nvPr/>
          </p:nvGrpSpPr>
          <p:grpSpPr>
            <a:xfrm>
              <a:off x="6572769" y="3396929"/>
              <a:ext cx="1809231" cy="1860872"/>
              <a:chOff x="6596404" y="3223495"/>
              <a:chExt cx="1389306" cy="1733968"/>
            </a:xfrm>
          </p:grpSpPr>
          <p:sp>
            <p:nvSpPr>
              <p:cNvPr id="19" name="TextBox 18">
                <a:extLst>
                  <a:ext uri="{FF2B5EF4-FFF2-40B4-BE49-F238E27FC236}">
                    <a16:creationId xmlns:a16="http://schemas.microsoft.com/office/drawing/2014/main" id="{E3A1A944-EF9B-445F-97BF-392E742FB7D7}"/>
                  </a:ext>
                </a:extLst>
              </p:cNvPr>
              <p:cNvSpPr txBox="1"/>
              <p:nvPr/>
            </p:nvSpPr>
            <p:spPr>
              <a:xfrm>
                <a:off x="6596404" y="3223495"/>
                <a:ext cx="656870" cy="923330"/>
              </a:xfrm>
              <a:prstGeom prst="rect">
                <a:avLst/>
              </a:prstGeom>
              <a:noFill/>
            </p:spPr>
            <p:txBody>
              <a:bodyPr wrap="square">
                <a:spAutoFit/>
              </a:bodyPr>
              <a:lstStyle/>
              <a:p>
                <a:r>
                  <a:rPr lang="en-US" altLang="en-US" sz="5400" b="1" kern="0" dirty="0">
                    <a:solidFill>
                      <a:srgbClr val="7030A0"/>
                    </a:solidFill>
                    <a:latin typeface="+mj-lt"/>
                  </a:rPr>
                  <a:t>C</a:t>
                </a:r>
                <a:endParaRPr lang="en-GB" sz="2000" b="1" dirty="0">
                  <a:solidFill>
                    <a:srgbClr val="7030A0"/>
                  </a:solidFill>
                  <a:latin typeface="+mj-lt"/>
                </a:endParaRPr>
              </a:p>
            </p:txBody>
          </p:sp>
          <p:sp>
            <p:nvSpPr>
              <p:cNvPr id="20" name="TextBox 19">
                <a:extLst>
                  <a:ext uri="{FF2B5EF4-FFF2-40B4-BE49-F238E27FC236}">
                    <a16:creationId xmlns:a16="http://schemas.microsoft.com/office/drawing/2014/main" id="{9DF9F35E-829E-4C79-B350-10F7EBB40641}"/>
                  </a:ext>
                </a:extLst>
              </p:cNvPr>
              <p:cNvSpPr txBox="1"/>
              <p:nvPr/>
            </p:nvSpPr>
            <p:spPr>
              <a:xfrm>
                <a:off x="7014981" y="3623034"/>
                <a:ext cx="656870" cy="923330"/>
              </a:xfrm>
              <a:prstGeom prst="rect">
                <a:avLst/>
              </a:prstGeom>
              <a:noFill/>
            </p:spPr>
            <p:txBody>
              <a:bodyPr wrap="square">
                <a:spAutoFit/>
              </a:bodyPr>
              <a:lstStyle/>
              <a:p>
                <a:r>
                  <a:rPr lang="en-US" sz="5400" b="1" kern="0" dirty="0">
                    <a:solidFill>
                      <a:srgbClr val="7030A0"/>
                    </a:solidFill>
                    <a:latin typeface="+mj-lt"/>
                  </a:rPr>
                  <a:t>P</a:t>
                </a:r>
              </a:p>
            </p:txBody>
          </p:sp>
          <p:sp>
            <p:nvSpPr>
              <p:cNvPr id="21" name="TextBox 20">
                <a:extLst>
                  <a:ext uri="{FF2B5EF4-FFF2-40B4-BE49-F238E27FC236}">
                    <a16:creationId xmlns:a16="http://schemas.microsoft.com/office/drawing/2014/main" id="{8FC7DBA9-31DB-4D39-9914-CB19EE9B52C1}"/>
                  </a:ext>
                </a:extLst>
              </p:cNvPr>
              <p:cNvSpPr txBox="1"/>
              <p:nvPr/>
            </p:nvSpPr>
            <p:spPr>
              <a:xfrm>
                <a:off x="7328840" y="4034133"/>
                <a:ext cx="656870" cy="923330"/>
              </a:xfrm>
              <a:prstGeom prst="rect">
                <a:avLst/>
              </a:prstGeom>
              <a:noFill/>
            </p:spPr>
            <p:txBody>
              <a:bodyPr wrap="square">
                <a:spAutoFit/>
              </a:bodyPr>
              <a:lstStyle/>
              <a:p>
                <a:r>
                  <a:rPr lang="en-US" sz="5400" b="1" kern="0" dirty="0">
                    <a:solidFill>
                      <a:srgbClr val="7030A0"/>
                    </a:solidFill>
                    <a:latin typeface="+mj-lt"/>
                  </a:rPr>
                  <a:t>D</a:t>
                </a:r>
              </a:p>
            </p:txBody>
          </p:sp>
        </p:grpSp>
      </p:grpSp>
      <p:sp>
        <p:nvSpPr>
          <p:cNvPr id="23" name="Rectangle 2">
            <a:extLst>
              <a:ext uri="{FF2B5EF4-FFF2-40B4-BE49-F238E27FC236}">
                <a16:creationId xmlns:a16="http://schemas.microsoft.com/office/drawing/2014/main" id="{F44FE8F8-953D-4A9B-8344-B881901C3BC6}"/>
              </a:ext>
            </a:extLst>
          </p:cNvPr>
          <p:cNvSpPr txBox="1">
            <a:spLocks noChangeArrowheads="1"/>
          </p:cNvSpPr>
          <p:nvPr/>
        </p:nvSpPr>
        <p:spPr>
          <a:xfrm>
            <a:off x="1905000" y="1524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224075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490;p16">
            <a:extLst>
              <a:ext uri="{FF2B5EF4-FFF2-40B4-BE49-F238E27FC236}">
                <a16:creationId xmlns:a16="http://schemas.microsoft.com/office/drawing/2014/main" id="{C4BC38FC-FA1C-4FF7-8EE9-FCEF00C20349}"/>
              </a:ext>
            </a:extLst>
          </p:cNvPr>
          <p:cNvSpPr txBox="1">
            <a:spLocks/>
          </p:cNvSpPr>
          <p:nvPr/>
        </p:nvSpPr>
        <p:spPr>
          <a:xfrm>
            <a:off x="1905000" y="430514"/>
            <a:ext cx="9844088" cy="502920"/>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200" b="1" kern="0" dirty="0">
                <a:latin typeface="+mn-lt"/>
              </a:rPr>
              <a:t>Reforms in wake of Pandemic</a:t>
            </a:r>
          </a:p>
        </p:txBody>
      </p:sp>
      <p:sp>
        <p:nvSpPr>
          <p:cNvPr id="6" name="Google Shape;491;p16">
            <a:extLst>
              <a:ext uri="{FF2B5EF4-FFF2-40B4-BE49-F238E27FC236}">
                <a16:creationId xmlns:a16="http://schemas.microsoft.com/office/drawing/2014/main" id="{59D8D5FF-B7D2-4AB3-850F-D49B837E8562}"/>
              </a:ext>
            </a:extLst>
          </p:cNvPr>
          <p:cNvSpPr txBox="1">
            <a:spLocks/>
          </p:cNvSpPr>
          <p:nvPr/>
        </p:nvSpPr>
        <p:spPr>
          <a:xfrm>
            <a:off x="1905000" y="1104899"/>
            <a:ext cx="10134600" cy="56864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100000"/>
              </a:lnSpc>
              <a:spcBef>
                <a:spcPts val="600"/>
              </a:spcBef>
              <a:spcAft>
                <a:spcPts val="60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pPr marL="457200" marR="0" lvl="0" indent="-457200" algn="just" defTabSz="914400" rtl="0" eaLnBrk="1" fontAlgn="auto" latinLnBrk="0" hangingPunct="1">
              <a:lnSpc>
                <a:spcPct val="100000"/>
              </a:lnSpc>
              <a:spcBef>
                <a:spcPts val="0"/>
              </a:spcBef>
              <a:spcAft>
                <a:spcPts val="0"/>
              </a:spcAft>
              <a:buClr>
                <a:srgbClr val="000000"/>
              </a:buClr>
              <a:buSzPts val="1800"/>
              <a:buFont typeface="Arial"/>
              <a:buAutoNum type="arabicPeriod"/>
              <a:tabLst/>
              <a:defRPr/>
            </a:pPr>
            <a:r>
              <a:rPr kumimoji="0" lang="en-US" sz="1800" b="1" i="1" u="sng" strike="noStrike" kern="0" cap="none" spc="0" normalizeH="0" baseline="0" noProof="0" dirty="0">
                <a:ln>
                  <a:noFill/>
                </a:ln>
                <a:solidFill>
                  <a:srgbClr val="000000"/>
                </a:solidFill>
                <a:effectLst/>
                <a:uLnTx/>
                <a:uFillTx/>
                <a:latin typeface="+mn-lt"/>
                <a:cs typeface="Arial"/>
                <a:sym typeface="Arial"/>
              </a:rPr>
              <a:t>The American Rescue Plan Act (ARPA) – March 11, 2021</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457200" marR="0" lvl="0" indent="-457200" algn="just" defTabSz="914400" rtl="0" eaLnBrk="1" fontAlgn="auto" latinLnBrk="0" hangingPunct="1">
              <a:lnSpc>
                <a:spcPct val="100000"/>
              </a:lnSpc>
              <a:spcBef>
                <a:spcPts val="1200"/>
              </a:spcBef>
              <a:spcAft>
                <a:spcPts val="0"/>
              </a:spcAft>
              <a:buClr>
                <a:srgbClr val="000000"/>
              </a:buClr>
              <a:buSzPts val="1800"/>
              <a:buFont typeface="Arial"/>
              <a:buAutoNum type="alphaLcPeriod"/>
              <a:tabLst/>
              <a:defRPr/>
            </a:pPr>
            <a:r>
              <a:rPr kumimoji="0" lang="en-US" sz="1800" b="0" i="1" u="sng" strike="noStrike" kern="0" cap="none" spc="0" normalizeH="0" baseline="0" noProof="0" dirty="0">
                <a:ln>
                  <a:noFill/>
                </a:ln>
                <a:solidFill>
                  <a:srgbClr val="000000"/>
                </a:solidFill>
                <a:effectLst/>
                <a:uLnTx/>
                <a:uFillTx/>
                <a:latin typeface="+mn-lt"/>
                <a:cs typeface="Arial"/>
                <a:sym typeface="Arial"/>
              </a:rPr>
              <a:t>Objective</a:t>
            </a:r>
            <a:r>
              <a:rPr kumimoji="0" lang="en-US" sz="1800" b="0" i="0" u="none" strike="noStrike" kern="0" cap="none" spc="0" normalizeH="0" baseline="0" noProof="0" dirty="0">
                <a:ln>
                  <a:noFill/>
                </a:ln>
                <a:solidFill>
                  <a:srgbClr val="000000"/>
                </a:solidFill>
                <a:effectLst/>
                <a:uLnTx/>
                <a:uFillTx/>
                <a:latin typeface="+mn-lt"/>
                <a:cs typeface="Arial"/>
                <a:sym typeface="Arial"/>
              </a:rPr>
              <a:t> - Focused on helping the ailing economy, the American Rescue Plan Act (ARPA) provides pension funding relief along with health, welfare, and employment measures intended to help employers and plan sponsors respond to the challenges fueled by the COVID-19 pandemic.</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457200" marR="0" lvl="0" indent="-457200" algn="just" defTabSz="914400" rtl="0" eaLnBrk="1" fontAlgn="auto" latinLnBrk="0" hangingPunct="1">
              <a:lnSpc>
                <a:spcPct val="100000"/>
              </a:lnSpc>
              <a:spcBef>
                <a:spcPts val="1200"/>
              </a:spcBef>
              <a:spcAft>
                <a:spcPts val="0"/>
              </a:spcAft>
              <a:buClr>
                <a:srgbClr val="000000"/>
              </a:buClr>
              <a:buSzPts val="1800"/>
              <a:buFont typeface="Arial"/>
              <a:buAutoNum type="alphaLcPeriod"/>
              <a:tabLst/>
              <a:defRPr/>
            </a:pPr>
            <a:r>
              <a:rPr kumimoji="0" lang="en-US" sz="1800" b="0" i="1" u="sng" strike="noStrike" kern="0" cap="none" spc="0" normalizeH="0" baseline="0" noProof="0" dirty="0">
                <a:ln>
                  <a:noFill/>
                </a:ln>
                <a:solidFill>
                  <a:srgbClr val="000000"/>
                </a:solidFill>
                <a:effectLst/>
                <a:uLnTx/>
                <a:uFillTx/>
                <a:latin typeface="+mn-lt"/>
                <a:cs typeface="Arial"/>
                <a:sym typeface="Arial"/>
              </a:rPr>
              <a:t>What it means for DB plans – </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285750" marR="0" lvl="0" indent="-285750" algn="just" defTabSz="914400" rtl="0" eaLnBrk="1" fontAlgn="auto" latinLnBrk="0" hangingPunct="1">
              <a:lnSpc>
                <a:spcPct val="100000"/>
              </a:lnSpc>
              <a:spcBef>
                <a:spcPts val="1200"/>
              </a:spcBef>
              <a:spcAft>
                <a:spcPts val="0"/>
              </a:spcAft>
              <a:buClr>
                <a:srgbClr val="B15AFE"/>
              </a:buClr>
              <a:buSzPts val="1800"/>
              <a:buFont typeface="Arial"/>
              <a:buChar char="•"/>
              <a:tabLst/>
              <a:defRPr/>
            </a:pPr>
            <a:r>
              <a:rPr kumimoji="0" lang="en-US" sz="1800" b="1" i="0" u="none" strike="noStrike" kern="0" cap="none" spc="0" normalizeH="0" baseline="0" noProof="0" dirty="0">
                <a:ln>
                  <a:noFill/>
                </a:ln>
                <a:solidFill>
                  <a:srgbClr val="B15AFE"/>
                </a:solidFill>
                <a:effectLst/>
                <a:uLnTx/>
                <a:uFillTx/>
                <a:latin typeface="+mn-lt"/>
                <a:cs typeface="Arial"/>
                <a:sym typeface="Arial"/>
              </a:rPr>
              <a:t>Extend the period for amortizing unfunded liability from 7 years to 15 years.</a:t>
            </a:r>
          </a:p>
          <a:p>
            <a:pPr marL="285750" marR="0" lvl="0" indent="-285750" algn="just" defTabSz="914400" rtl="0" eaLnBrk="1" fontAlgn="auto" latinLnBrk="0" hangingPunct="1">
              <a:lnSpc>
                <a:spcPct val="100000"/>
              </a:lnSpc>
              <a:spcBef>
                <a:spcPts val="1200"/>
              </a:spcBef>
              <a:spcAft>
                <a:spcPts val="0"/>
              </a:spcAft>
              <a:buClr>
                <a:srgbClr val="B15AFE"/>
              </a:buClr>
              <a:buSzPts val="1800"/>
              <a:buFont typeface="Arial"/>
              <a:buChar char="•"/>
              <a:tabLst/>
              <a:defRPr/>
            </a:pPr>
            <a:r>
              <a:rPr kumimoji="0" lang="en-US" sz="1800" b="1" i="0" u="none" strike="noStrike" kern="0" cap="none" spc="0" normalizeH="0" baseline="0" noProof="0" dirty="0">
                <a:ln>
                  <a:noFill/>
                </a:ln>
                <a:solidFill>
                  <a:srgbClr val="B15AFE"/>
                </a:solidFill>
                <a:effectLst/>
                <a:uLnTx/>
                <a:uFillTx/>
                <a:latin typeface="+mn-lt"/>
                <a:cs typeface="Arial"/>
                <a:sym typeface="Arial"/>
              </a:rPr>
              <a:t>Extend prior law interest rate relief (i.e., determining the discount rate used to calculate plan liability by averaging interest rates over a 25-year period so as to ameliorate the effects of  unusually low current interest rates), which was due to start phasing out in 2021, through to 2030.</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001F37"/>
              </a:buClr>
              <a:buSzPts val="1800"/>
              <a:buFont typeface="Arial"/>
              <a:buNone/>
              <a:tabLst/>
              <a:defRPr/>
            </a:pPr>
            <a:r>
              <a:rPr kumimoji="0" lang="en-US" sz="1800" b="0" i="0" u="none" strike="noStrike" kern="0" cap="none" spc="0" normalizeH="0" baseline="0" noProof="0" dirty="0">
                <a:ln>
                  <a:noFill/>
                </a:ln>
                <a:solidFill>
                  <a:srgbClr val="001F37"/>
                </a:solidFill>
                <a:effectLst/>
                <a:uLnTx/>
                <a:uFillTx/>
                <a:latin typeface="+mn-lt"/>
                <a:cs typeface="Arial"/>
                <a:sym typeface="Arial"/>
              </a:rPr>
              <a:t>Three times over the past decade, in 2012, 2014 and 2015, Congress provided contribution relief by allowing sponsors to use “stabilized” higher-than-market discount rates reflecting a corridor that effectively set a minimum rate based on the 25-year average of historical bond yields. These, in order of their enactment and corridor widening, were </a:t>
            </a:r>
            <a:r>
              <a:rPr kumimoji="0" lang="en-US" sz="1800" b="1" i="0" u="none" strike="noStrike" kern="0" cap="none" spc="0" normalizeH="0" baseline="0" noProof="0" dirty="0">
                <a:ln>
                  <a:noFill/>
                </a:ln>
                <a:solidFill>
                  <a:srgbClr val="001F37"/>
                </a:solidFill>
                <a:effectLst/>
                <a:uLnTx/>
                <a:uFillTx/>
                <a:latin typeface="+mn-lt"/>
                <a:cs typeface="Arial"/>
                <a:sym typeface="Arial"/>
              </a:rPr>
              <a:t>MAP 21 </a:t>
            </a:r>
            <a:r>
              <a:rPr kumimoji="0" lang="en-US" sz="1800" b="0" i="0" u="none" strike="noStrike" kern="0" cap="none" spc="0" normalizeH="0" baseline="0" noProof="0" dirty="0">
                <a:ln>
                  <a:noFill/>
                </a:ln>
                <a:solidFill>
                  <a:srgbClr val="001F37"/>
                </a:solidFill>
                <a:effectLst/>
                <a:uLnTx/>
                <a:uFillTx/>
                <a:latin typeface="+mn-lt"/>
                <a:cs typeface="Arial"/>
                <a:sym typeface="Arial"/>
              </a:rPr>
              <a:t>(Moving ahead for Progress); </a:t>
            </a:r>
            <a:r>
              <a:rPr kumimoji="0" lang="en-US" sz="1800" b="1" i="0" u="none" strike="noStrike" kern="0" cap="none" spc="0" normalizeH="0" baseline="0" noProof="0" dirty="0">
                <a:ln>
                  <a:noFill/>
                </a:ln>
                <a:solidFill>
                  <a:srgbClr val="001F37"/>
                </a:solidFill>
                <a:effectLst/>
                <a:uLnTx/>
                <a:uFillTx/>
                <a:latin typeface="+mn-lt"/>
                <a:cs typeface="Arial"/>
                <a:sym typeface="Arial"/>
              </a:rPr>
              <a:t>HATFA</a:t>
            </a:r>
            <a:r>
              <a:rPr kumimoji="0" lang="en-US" sz="1800" b="0" i="0" u="none" strike="noStrike" kern="0" cap="none" spc="0" normalizeH="0" baseline="0" noProof="0" dirty="0">
                <a:ln>
                  <a:noFill/>
                </a:ln>
                <a:solidFill>
                  <a:srgbClr val="001F37"/>
                </a:solidFill>
                <a:effectLst/>
                <a:uLnTx/>
                <a:uFillTx/>
                <a:latin typeface="+mn-lt"/>
                <a:cs typeface="Arial"/>
                <a:sym typeface="Arial"/>
              </a:rPr>
              <a:t> (Highway and transportation funding act) and lastly </a:t>
            </a:r>
            <a:r>
              <a:rPr kumimoji="0" lang="en-US" sz="1800" b="1" i="0" u="none" strike="noStrike" kern="0" cap="none" spc="0" normalizeH="0" baseline="0" noProof="0" dirty="0">
                <a:ln>
                  <a:noFill/>
                </a:ln>
                <a:solidFill>
                  <a:srgbClr val="001F37"/>
                </a:solidFill>
                <a:effectLst/>
                <a:uLnTx/>
                <a:uFillTx/>
                <a:latin typeface="+mn-lt"/>
                <a:cs typeface="Arial"/>
                <a:sym typeface="Arial"/>
              </a:rPr>
              <a:t>BBA </a:t>
            </a:r>
            <a:r>
              <a:rPr kumimoji="0" lang="en-US" sz="1800" b="0" i="0" u="none" strike="noStrike" kern="0" cap="none" spc="0" normalizeH="0" baseline="0" noProof="0" dirty="0">
                <a:ln>
                  <a:noFill/>
                </a:ln>
                <a:solidFill>
                  <a:srgbClr val="001F37"/>
                </a:solidFill>
                <a:effectLst/>
                <a:uLnTx/>
                <a:uFillTx/>
                <a:latin typeface="+mn-lt"/>
                <a:cs typeface="Arial"/>
                <a:sym typeface="Arial"/>
              </a:rPr>
              <a:t>(Bipartisan Budget Act).</a:t>
            </a:r>
            <a:endParaRPr kumimoji="0" lang="en-US" sz="1800" b="0" i="0" u="none" strike="noStrike" kern="0" cap="none" spc="0" normalizeH="0" baseline="0" noProof="0" dirty="0">
              <a:ln>
                <a:noFill/>
              </a:ln>
              <a:solidFill>
                <a:srgbClr val="000000"/>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000000"/>
                </a:solidFill>
                <a:effectLst/>
                <a:uLnTx/>
                <a:uFillTx/>
                <a:latin typeface="+mn-lt"/>
                <a:cs typeface="Arial"/>
                <a:sym typeface="Arial"/>
              </a:rPr>
              <a:t> </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D04A02"/>
              </a:buClr>
              <a:buSzPts val="2000"/>
              <a:buFont typeface="Arial"/>
              <a:buNone/>
              <a:tabLst/>
              <a:defRPr/>
            </a:pPr>
            <a:endParaRPr kumimoji="0" lang="en-US" sz="2000" b="0" i="0" u="none" strike="noStrike" kern="0" cap="none" spc="0" normalizeH="0" baseline="0" noProof="0" dirty="0">
              <a:ln>
                <a:noFill/>
              </a:ln>
              <a:solidFill>
                <a:srgbClr val="000000"/>
              </a:solidFill>
              <a:effectLst/>
              <a:uLnTx/>
              <a:uFillTx/>
              <a:latin typeface="+mn-lt"/>
              <a:cs typeface="Arial"/>
              <a:sym typeface="Arial"/>
            </a:endParaRPr>
          </a:p>
        </p:txBody>
      </p:sp>
    </p:spTree>
    <p:extLst>
      <p:ext uri="{BB962C8B-B14F-4D97-AF65-F5344CB8AC3E}">
        <p14:creationId xmlns:p14="http://schemas.microsoft.com/office/powerpoint/2010/main" val="24300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500;p17">
            <a:extLst>
              <a:ext uri="{FF2B5EF4-FFF2-40B4-BE49-F238E27FC236}">
                <a16:creationId xmlns:a16="http://schemas.microsoft.com/office/drawing/2014/main" id="{7A869A33-28DB-46CE-814B-BEEBD16921F0}"/>
              </a:ext>
            </a:extLst>
          </p:cNvPr>
          <p:cNvSpPr txBox="1">
            <a:spLocks/>
          </p:cNvSpPr>
          <p:nvPr/>
        </p:nvSpPr>
        <p:spPr>
          <a:xfrm>
            <a:off x="1828800" y="990600"/>
            <a:ext cx="10210800" cy="54787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100000"/>
              </a:lnSpc>
              <a:spcBef>
                <a:spcPts val="600"/>
              </a:spcBef>
              <a:spcAft>
                <a:spcPts val="60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1F37"/>
              </a:buClr>
              <a:buSzPts val="1800"/>
              <a:buFont typeface="Arial"/>
              <a:buNone/>
              <a:tabLst/>
              <a:defRPr/>
            </a:pPr>
            <a:r>
              <a:rPr kumimoji="0" lang="en-US" sz="1800" b="0" i="0" u="none" strike="noStrike" kern="0" cap="none" spc="0" normalizeH="0" baseline="0" noProof="0" dirty="0">
                <a:ln>
                  <a:noFill/>
                </a:ln>
                <a:solidFill>
                  <a:srgbClr val="001F37"/>
                </a:solidFill>
                <a:effectLst/>
                <a:uLnTx/>
                <a:uFillTx/>
                <a:latin typeface="+mn-lt"/>
                <a:cs typeface="Arial"/>
                <a:sym typeface="Arial"/>
              </a:rPr>
              <a:t>Much of the existing funding relief was set to begin phasing out this year, but ARPA kicks the can down the road to the end of this decade, tightening the corridor around discount rates tied to the 25-year average and setting an explicit floor on those rates. ARPA also grants permanent relief by lengthening the period over which gains and losses have to be amortized.</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001F37"/>
              </a:buClr>
              <a:buSzPts val="1800"/>
              <a:buFont typeface="Arial"/>
              <a:buNone/>
              <a:tabLst/>
              <a:defRPr/>
            </a:pPr>
            <a:r>
              <a:rPr kumimoji="0" lang="en-US" sz="1800" b="1" i="0" u="sng" strike="noStrike" kern="0" cap="none" spc="0" normalizeH="0" baseline="0" noProof="0" dirty="0">
                <a:ln>
                  <a:noFill/>
                </a:ln>
                <a:solidFill>
                  <a:srgbClr val="001F37"/>
                </a:solidFill>
                <a:effectLst/>
                <a:uLnTx/>
                <a:uFillTx/>
                <a:latin typeface="+mn-lt"/>
                <a:cs typeface="Arial"/>
                <a:sym typeface="Arial"/>
              </a:rPr>
              <a:t>Summary – </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342900" marR="0" lvl="0" indent="-342900" algn="just" defTabSz="914400" rtl="0" eaLnBrk="1" fontAlgn="auto" latinLnBrk="0" hangingPunct="1">
              <a:lnSpc>
                <a:spcPct val="100000"/>
              </a:lnSpc>
              <a:spcBef>
                <a:spcPts val="1200"/>
              </a:spcBef>
              <a:spcAft>
                <a:spcPts val="0"/>
              </a:spcAft>
              <a:buClr>
                <a:srgbClr val="001F37"/>
              </a:buClr>
              <a:buSzPts val="1800"/>
              <a:buFont typeface="Arial"/>
              <a:buAutoNum type="arabicPeriod"/>
              <a:tabLst/>
              <a:defRPr/>
            </a:pPr>
            <a:r>
              <a:rPr kumimoji="0" lang="en-US" sz="1800" b="0" i="0" u="none" strike="noStrike" kern="0" cap="none" spc="0" normalizeH="0" baseline="0" noProof="0" dirty="0">
                <a:ln>
                  <a:noFill/>
                </a:ln>
                <a:solidFill>
                  <a:srgbClr val="001F37"/>
                </a:solidFill>
                <a:effectLst/>
                <a:uLnTx/>
                <a:uFillTx/>
                <a:latin typeface="+mn-lt"/>
                <a:cs typeface="Arial"/>
                <a:sym typeface="Arial"/>
              </a:rPr>
              <a:t>Please note that the amount owed to the participants have still not changed. ARPA only affects the timing of when minimum required contributions are due. </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342900" marR="0" lvl="0" indent="-342900" algn="just" defTabSz="914400" rtl="0" eaLnBrk="1" fontAlgn="auto" latinLnBrk="0" hangingPunct="1">
              <a:lnSpc>
                <a:spcPct val="100000"/>
              </a:lnSpc>
              <a:spcBef>
                <a:spcPts val="1200"/>
              </a:spcBef>
              <a:spcAft>
                <a:spcPts val="0"/>
              </a:spcAft>
              <a:buClr>
                <a:srgbClr val="001F37"/>
              </a:buClr>
              <a:buSzPts val="1800"/>
              <a:buFont typeface="Arial"/>
              <a:buAutoNum type="arabicPeriod"/>
              <a:tabLst/>
              <a:defRPr/>
            </a:pPr>
            <a:r>
              <a:rPr kumimoji="0" lang="en-US" sz="1800" b="0" i="0" u="none" strike="noStrike" kern="0" cap="none" spc="0" normalizeH="0" baseline="0" noProof="0" dirty="0">
                <a:ln>
                  <a:noFill/>
                </a:ln>
                <a:solidFill>
                  <a:srgbClr val="001F37"/>
                </a:solidFill>
                <a:effectLst/>
                <a:uLnTx/>
                <a:uFillTx/>
                <a:latin typeface="+mn-lt"/>
                <a:cs typeface="Arial"/>
                <a:sym typeface="Arial"/>
              </a:rPr>
              <a:t>Since ARPA doesn’t change the discount rates used to determine PBGC variable rate premiums, the plan is more likely to be faced with PBGC premium volatility. </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342900" marR="0" lvl="0" indent="-342900" algn="just" defTabSz="914400" rtl="0" eaLnBrk="1" fontAlgn="auto" latinLnBrk="0" hangingPunct="1">
              <a:lnSpc>
                <a:spcPct val="100000"/>
              </a:lnSpc>
              <a:spcBef>
                <a:spcPts val="1200"/>
              </a:spcBef>
              <a:spcAft>
                <a:spcPts val="0"/>
              </a:spcAft>
              <a:buClr>
                <a:srgbClr val="001F37"/>
              </a:buClr>
              <a:buSzPts val="1800"/>
              <a:buFont typeface="Arial"/>
              <a:buAutoNum type="arabicPeriod"/>
              <a:tabLst/>
              <a:defRPr/>
            </a:pPr>
            <a:r>
              <a:rPr kumimoji="0" lang="en-US" sz="1800" b="0" i="0" u="none" strike="noStrike" kern="0" cap="none" spc="0" normalizeH="0" baseline="0" noProof="0" dirty="0">
                <a:ln>
                  <a:noFill/>
                </a:ln>
                <a:solidFill>
                  <a:srgbClr val="001F37"/>
                </a:solidFill>
                <a:effectLst/>
                <a:uLnTx/>
                <a:uFillTx/>
                <a:latin typeface="+mn-lt"/>
                <a:cs typeface="Arial"/>
                <a:sym typeface="Arial"/>
              </a:rPr>
              <a:t>ARPA does not impact the accounting reporting under US GAAP. For accounting purposes, liabilities will still be determined using market-based corporate AA bond yields and assets measured at market values, resulting in increased funded status volatility if asset duration is shortened.</a:t>
            </a:r>
            <a:endParaRPr kumimoji="0" lang="en-US" sz="1800" b="1" i="0" u="none" strike="noStrike" kern="0" cap="none" spc="0" normalizeH="0" baseline="0" noProof="0" dirty="0">
              <a:ln>
                <a:noFill/>
              </a:ln>
              <a:solidFill>
                <a:srgbClr val="D04A02"/>
              </a:solidFill>
              <a:effectLst/>
              <a:uLnTx/>
              <a:uFillTx/>
              <a:latin typeface="+mn-lt"/>
              <a:cs typeface="Arial"/>
              <a:sym typeface="Arial"/>
            </a:endParaRPr>
          </a:p>
          <a:p>
            <a:pPr marL="0" marR="0" lvl="0" indent="0" algn="just" defTabSz="914400" rtl="0" eaLnBrk="1" fontAlgn="auto" latinLnBrk="0" hangingPunct="1">
              <a:lnSpc>
                <a:spcPct val="100000"/>
              </a:lnSpc>
              <a:spcBef>
                <a:spcPts val="1200"/>
              </a:spcBef>
              <a:spcAft>
                <a:spcPts val="0"/>
              </a:spcAft>
              <a:buClr>
                <a:srgbClr val="001F37"/>
              </a:buClr>
              <a:buSzPts val="1800"/>
              <a:buFont typeface="Arial"/>
              <a:buNone/>
              <a:tabLst/>
              <a:defRPr/>
            </a:pPr>
            <a:r>
              <a:rPr kumimoji="0" lang="en-US" sz="1800" b="0" i="1" u="none" strike="noStrike" kern="0" cap="none" spc="0" normalizeH="0" baseline="0" noProof="0" dirty="0">
                <a:ln>
                  <a:noFill/>
                </a:ln>
                <a:solidFill>
                  <a:srgbClr val="001F37"/>
                </a:solidFill>
                <a:effectLst/>
                <a:uLnTx/>
                <a:uFillTx/>
                <a:latin typeface="+mn-lt"/>
                <a:cs typeface="Arial"/>
                <a:sym typeface="Arial"/>
              </a:rPr>
              <a:t>In a nutshell, the new law provides welcome relief to many individuals and businesses who have suffered as a consequence of the pandemic. Pension plan sponsors will need to examine the impact of the relief — carefully balancing the advantages of pushing contributions into the future with the desirability of avoiding large contribution surprises down the road, while factoring in competing cash needs of the business.</a:t>
            </a:r>
          </a:p>
        </p:txBody>
      </p:sp>
    </p:spTree>
    <p:extLst>
      <p:ext uri="{BB962C8B-B14F-4D97-AF65-F5344CB8AC3E}">
        <p14:creationId xmlns:p14="http://schemas.microsoft.com/office/powerpoint/2010/main" val="323733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Google Shape;507;p18">
            <a:extLst>
              <a:ext uri="{FF2B5EF4-FFF2-40B4-BE49-F238E27FC236}">
                <a16:creationId xmlns:a16="http://schemas.microsoft.com/office/drawing/2014/main" id="{544F1C02-BBDB-4B33-8CF8-48ACB4771533}"/>
              </a:ext>
            </a:extLst>
          </p:cNvPr>
          <p:cNvSpPr txBox="1">
            <a:spLocks/>
          </p:cNvSpPr>
          <p:nvPr/>
        </p:nvSpPr>
        <p:spPr>
          <a:xfrm>
            <a:off x="1828800" y="1143000"/>
            <a:ext cx="10210800" cy="42748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100000"/>
              </a:lnSpc>
              <a:spcBef>
                <a:spcPts val="600"/>
              </a:spcBef>
              <a:spcAft>
                <a:spcPts val="60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sng" strike="noStrike" kern="0" cap="none" spc="0" normalizeH="0" baseline="0" noProof="0" dirty="0">
                <a:ln>
                  <a:noFill/>
                </a:ln>
                <a:solidFill>
                  <a:srgbClr val="000000"/>
                </a:solidFill>
                <a:effectLst/>
                <a:uLnTx/>
                <a:uFillTx/>
                <a:latin typeface="Arial"/>
                <a:cs typeface="Arial"/>
                <a:sym typeface="Arial"/>
              </a:rPr>
              <a:t>2. The Coronavirus Aid, Relief and Economic Security Act (CARES)– March 27, 2020</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457200" marR="0" lvl="0" indent="-457200" algn="just" defTabSz="914400" rtl="0" eaLnBrk="1" fontAlgn="auto" latinLnBrk="0" hangingPunct="1">
              <a:lnSpc>
                <a:spcPct val="100000"/>
              </a:lnSpc>
              <a:spcBef>
                <a:spcPts val="1200"/>
              </a:spcBef>
              <a:spcAft>
                <a:spcPts val="0"/>
              </a:spcAft>
              <a:buClr>
                <a:srgbClr val="000000"/>
              </a:buClr>
              <a:buSzPts val="1800"/>
              <a:buFont typeface="Arial"/>
              <a:buAutoNum type="alphaLcPeriod"/>
              <a:tabLst/>
              <a:defRPr/>
            </a:pPr>
            <a:r>
              <a:rPr kumimoji="0" lang="en-US" sz="1800" b="0" i="1" u="sng" strike="noStrike" kern="0" cap="none" spc="0" normalizeH="0" baseline="0" noProof="0" dirty="0">
                <a:ln>
                  <a:noFill/>
                </a:ln>
                <a:solidFill>
                  <a:srgbClr val="000000"/>
                </a:solidFill>
                <a:effectLst/>
                <a:uLnTx/>
                <a:uFillTx/>
                <a:latin typeface="Arial"/>
                <a:cs typeface="Arial"/>
                <a:sym typeface="Arial"/>
              </a:rPr>
              <a:t>Objective</a:t>
            </a:r>
            <a:r>
              <a:rPr kumimoji="0" lang="en-US" sz="1800" b="0" i="0" u="none" strike="noStrike" kern="0" cap="none" spc="0" normalizeH="0" baseline="0" noProof="0" dirty="0">
                <a:ln>
                  <a:noFill/>
                </a:ln>
                <a:solidFill>
                  <a:srgbClr val="000000"/>
                </a:solidFill>
                <a:effectLst/>
                <a:uLnTx/>
                <a:uFillTx/>
                <a:latin typeface="Arial"/>
                <a:cs typeface="Arial"/>
                <a:sym typeface="Arial"/>
              </a:rPr>
              <a:t> – Focused on maintaining liquidity for plan sponsors by deferring contributions.</a:t>
            </a:r>
          </a:p>
          <a:p>
            <a:pPr marL="457200" marR="0" lvl="0" indent="-457200" algn="just" defTabSz="914400" rtl="0" eaLnBrk="1" fontAlgn="auto" latinLnBrk="0" hangingPunct="1">
              <a:lnSpc>
                <a:spcPct val="100000"/>
              </a:lnSpc>
              <a:spcBef>
                <a:spcPts val="1200"/>
              </a:spcBef>
              <a:spcAft>
                <a:spcPts val="0"/>
              </a:spcAft>
              <a:buClr>
                <a:srgbClr val="000000"/>
              </a:buClr>
              <a:buSzPts val="1800"/>
              <a:buFont typeface="Arial"/>
              <a:buAutoNum type="alphaLcPeriod"/>
              <a:tabLst/>
              <a:defRPr/>
            </a:pPr>
            <a:r>
              <a:rPr kumimoji="0" lang="en-US" sz="1800" b="0" i="1" u="sng" strike="noStrike" kern="0" cap="none" spc="0" normalizeH="0" baseline="0" noProof="0" dirty="0">
                <a:ln>
                  <a:noFill/>
                </a:ln>
                <a:solidFill>
                  <a:srgbClr val="000000"/>
                </a:solidFill>
                <a:effectLst/>
                <a:uLnTx/>
                <a:uFillTx/>
                <a:latin typeface="Arial"/>
                <a:cs typeface="Arial"/>
                <a:sym typeface="Arial"/>
              </a:rPr>
              <a:t>What it means for DB plans – </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1200"/>
              </a:spcBef>
              <a:spcAft>
                <a:spcPts val="0"/>
              </a:spcAft>
              <a:buClr>
                <a:srgbClr val="B15AFE"/>
              </a:buClr>
              <a:buSzPts val="1800"/>
              <a:buFont typeface="Arial"/>
              <a:buChar char="•"/>
              <a:tabLst/>
              <a:defRPr/>
            </a:pPr>
            <a:r>
              <a:rPr kumimoji="0" lang="en-US" sz="1800" b="1" i="0" u="none" strike="noStrike" kern="0" cap="none" spc="0" normalizeH="0" baseline="0" noProof="0" dirty="0">
                <a:ln>
                  <a:noFill/>
                </a:ln>
                <a:solidFill>
                  <a:srgbClr val="B15AFE"/>
                </a:solidFill>
                <a:effectLst/>
                <a:uLnTx/>
                <a:uFillTx/>
                <a:latin typeface="Arial"/>
                <a:cs typeface="Arial"/>
                <a:sym typeface="Arial"/>
              </a:rPr>
              <a:t>DB sponsors had until Jan. 1, 2021, to make any minimum required contributions ordinarily due during the 2020 calendar year.</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1200"/>
              </a:spcBef>
              <a:spcAft>
                <a:spcPts val="0"/>
              </a:spcAft>
              <a:buClr>
                <a:srgbClr val="B15AFE"/>
              </a:buClr>
              <a:buSzPts val="1800"/>
              <a:buFont typeface="Arial"/>
              <a:buChar char="•"/>
              <a:tabLst/>
              <a:defRPr/>
            </a:pPr>
            <a:r>
              <a:rPr kumimoji="0" lang="en-US" sz="1800" b="1" i="0" u="none" strike="noStrike" kern="0" cap="none" spc="0" normalizeH="0" baseline="0" noProof="0" dirty="0">
                <a:ln>
                  <a:noFill/>
                </a:ln>
                <a:solidFill>
                  <a:srgbClr val="B15AFE"/>
                </a:solidFill>
                <a:effectLst/>
                <a:uLnTx/>
                <a:uFillTx/>
                <a:latin typeface="Arial"/>
                <a:cs typeface="Arial"/>
                <a:sym typeface="Arial"/>
              </a:rPr>
              <a:t>No Extension on Form 5500 filing due date - </a:t>
            </a:r>
            <a:r>
              <a:rPr kumimoji="0" lang="en-US" sz="1800" b="0" i="0" u="none" strike="noStrike" kern="0" cap="none" spc="0" normalizeH="0" baseline="0" noProof="0" dirty="0">
                <a:ln>
                  <a:noFill/>
                </a:ln>
                <a:solidFill>
                  <a:srgbClr val="333333"/>
                </a:solidFill>
                <a:effectLst/>
                <a:uLnTx/>
                <a:uFillTx/>
                <a:latin typeface="Arial"/>
                <a:cs typeface="Arial"/>
                <a:sym typeface="Arial"/>
              </a:rPr>
              <a:t>This means that sponsors choosing to delay contributions until after the Form 5500 is filed will have to show an unpaid minimum required contribution on the Schedule SB. After making that contribution, sponsors will file an amended return reporting the contribution, including a special attachment ordinarily required only when contributions are paid after their due date.</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333333"/>
              </a:buClr>
              <a:buSzPts val="1800"/>
              <a:buFont typeface="Arial"/>
              <a:buNone/>
              <a:tabLst/>
              <a:defRPr/>
            </a:pPr>
            <a:r>
              <a:rPr kumimoji="0" lang="en-US" sz="1800" b="0" i="0" u="none" strike="noStrike" kern="0" cap="none" spc="0" normalizeH="0" baseline="0" noProof="0" dirty="0">
                <a:ln>
                  <a:noFill/>
                </a:ln>
                <a:solidFill>
                  <a:srgbClr val="333333"/>
                </a:solidFill>
                <a:effectLst/>
                <a:uLnTx/>
                <a:uFillTx/>
                <a:latin typeface="Arial"/>
                <a:cs typeface="Arial"/>
                <a:sym typeface="Arial"/>
              </a:rPr>
              <a:t>Note that - Interest will accrue on any delayed contributions from the original due date to the date paid</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67788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515;p19">
            <a:extLst>
              <a:ext uri="{FF2B5EF4-FFF2-40B4-BE49-F238E27FC236}">
                <a16:creationId xmlns:a16="http://schemas.microsoft.com/office/drawing/2014/main" id="{8D5E9F2C-43B0-427E-89B7-5710034127C0}"/>
              </a:ext>
            </a:extLst>
          </p:cNvPr>
          <p:cNvSpPr txBox="1">
            <a:spLocks/>
          </p:cNvSpPr>
          <p:nvPr/>
        </p:nvSpPr>
        <p:spPr>
          <a:xfrm>
            <a:off x="1752600" y="1066800"/>
            <a:ext cx="10287000" cy="52654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100000"/>
              </a:lnSpc>
              <a:spcBef>
                <a:spcPts val="6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100000"/>
              </a:lnSpc>
              <a:spcBef>
                <a:spcPts val="600"/>
              </a:spcBef>
              <a:spcAft>
                <a:spcPts val="60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sng" strike="noStrike" kern="0" cap="none" spc="0" normalizeH="0" baseline="0" noProof="0" dirty="0">
                <a:ln>
                  <a:noFill/>
                </a:ln>
                <a:solidFill>
                  <a:srgbClr val="000000"/>
                </a:solidFill>
                <a:effectLst/>
                <a:uLnTx/>
                <a:uFillTx/>
                <a:latin typeface="Arial"/>
                <a:cs typeface="Arial"/>
                <a:sym typeface="Arial"/>
              </a:rPr>
              <a:t>3. The Consolidated Appropriations Act (CAA) - December 27, 2020</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457200" marR="0" lvl="0" indent="-457200" algn="just" defTabSz="914400" rtl="0" eaLnBrk="1" fontAlgn="auto" latinLnBrk="0" hangingPunct="1">
              <a:lnSpc>
                <a:spcPct val="100000"/>
              </a:lnSpc>
              <a:spcBef>
                <a:spcPts val="1200"/>
              </a:spcBef>
              <a:spcAft>
                <a:spcPts val="0"/>
              </a:spcAft>
              <a:buClr>
                <a:srgbClr val="000000"/>
              </a:buClr>
              <a:buSzPts val="1800"/>
              <a:buFont typeface="Arial"/>
              <a:buAutoNum type="alphaLcPeriod"/>
              <a:tabLst/>
              <a:defRPr/>
            </a:pPr>
            <a:r>
              <a:rPr kumimoji="0" lang="en-US" sz="1800" b="0" i="1" u="sng" strike="noStrike" kern="0" cap="none" spc="0" normalizeH="0" baseline="0" noProof="0" dirty="0">
                <a:ln>
                  <a:noFill/>
                </a:ln>
                <a:solidFill>
                  <a:srgbClr val="000000"/>
                </a:solidFill>
                <a:effectLst/>
                <a:uLnTx/>
                <a:uFillTx/>
                <a:latin typeface="Arial"/>
                <a:cs typeface="Arial"/>
                <a:sym typeface="Arial"/>
              </a:rPr>
              <a:t>Objective</a:t>
            </a:r>
            <a:r>
              <a:rPr kumimoji="0" lang="en-US" sz="1800" b="0" i="0" u="none" strike="noStrike" kern="0" cap="none" spc="0" normalizeH="0" baseline="0" noProof="0" dirty="0">
                <a:ln>
                  <a:noFill/>
                </a:ln>
                <a:solidFill>
                  <a:srgbClr val="000000"/>
                </a:solidFill>
                <a:effectLst/>
                <a:uLnTx/>
                <a:uFillTx/>
                <a:latin typeface="Arial"/>
                <a:cs typeface="Arial"/>
                <a:sym typeface="Arial"/>
              </a:rPr>
              <a:t> – </a:t>
            </a:r>
            <a:r>
              <a:rPr kumimoji="0" lang="en-US" sz="1800" b="0" i="0" u="none" strike="noStrike" kern="0" cap="none" spc="0" normalizeH="0" baseline="0" noProof="0" dirty="0">
                <a:ln>
                  <a:noFill/>
                </a:ln>
                <a:solidFill>
                  <a:srgbClr val="393B3E"/>
                </a:solidFill>
                <a:effectLst/>
                <a:uLnTx/>
                <a:uFillTx/>
                <a:latin typeface="Arial"/>
                <a:cs typeface="Arial"/>
                <a:sym typeface="Arial"/>
              </a:rPr>
              <a:t>Fast and direct economic assistance for American workers, families, small businesses, and industries.</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just" defTabSz="914400" rtl="0" eaLnBrk="1" fontAlgn="auto" latinLnBrk="0" hangingPunct="1">
              <a:lnSpc>
                <a:spcPct val="100000"/>
              </a:lnSpc>
              <a:spcBef>
                <a:spcPts val="1200"/>
              </a:spcBef>
              <a:spcAft>
                <a:spcPts val="0"/>
              </a:spcAft>
              <a:buClr>
                <a:srgbClr val="000000"/>
              </a:buClr>
              <a:buSzPts val="1800"/>
              <a:buFont typeface="Arial"/>
              <a:buAutoNum type="alphaLcPeriod"/>
              <a:tabLst/>
              <a:defRPr/>
            </a:pPr>
            <a:r>
              <a:rPr kumimoji="0" lang="en-US" sz="1800" b="0" i="1" u="sng" strike="noStrike" kern="0" cap="none" spc="0" normalizeH="0" baseline="0" noProof="0" dirty="0">
                <a:ln>
                  <a:noFill/>
                </a:ln>
                <a:solidFill>
                  <a:srgbClr val="000000"/>
                </a:solidFill>
                <a:effectLst/>
                <a:uLnTx/>
                <a:uFillTx/>
                <a:latin typeface="Arial"/>
                <a:cs typeface="Arial"/>
                <a:sym typeface="Arial"/>
              </a:rPr>
              <a:t>What it means for DB plans – </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1200"/>
              </a:spcBef>
              <a:spcAft>
                <a:spcPts val="0"/>
              </a:spcAft>
              <a:buClr>
                <a:srgbClr val="B15AFE"/>
              </a:buClr>
              <a:buSzPts val="1800"/>
              <a:buFont typeface="Arial"/>
              <a:buChar char="•"/>
              <a:tabLst/>
              <a:defRPr/>
            </a:pPr>
            <a:r>
              <a:rPr kumimoji="0" lang="en-US" sz="1800" b="1" i="0" u="none" strike="noStrike" kern="0" cap="none" spc="0" normalizeH="0" baseline="0" noProof="0" dirty="0">
                <a:ln>
                  <a:noFill/>
                </a:ln>
                <a:solidFill>
                  <a:srgbClr val="B15AFE"/>
                </a:solidFill>
                <a:effectLst/>
                <a:uLnTx/>
                <a:uFillTx/>
                <a:latin typeface="Arial"/>
                <a:cs typeface="Arial"/>
                <a:sym typeface="Arial"/>
              </a:rPr>
              <a:t>Coronavirus-Related Distributions (CRD’s) - </a:t>
            </a:r>
            <a:r>
              <a:rPr kumimoji="0" lang="en-US" sz="1800" b="0" i="0" u="none" strike="noStrike" kern="0" cap="none" spc="0" normalizeH="0" baseline="0" noProof="0" dirty="0">
                <a:ln>
                  <a:noFill/>
                </a:ln>
                <a:solidFill>
                  <a:srgbClr val="000000"/>
                </a:solidFill>
                <a:effectLst/>
                <a:uLnTx/>
                <a:uFillTx/>
                <a:latin typeface="Arial"/>
                <a:cs typeface="Arial"/>
                <a:sym typeface="Arial"/>
              </a:rPr>
              <a:t>The CAA provides, retroactive to the adoption of the CARES Act, that an in-service distribution from a money purchase pension plan on or after January 1, 2020 and through December 30, 2020 could qualify as a coronavirus-related distribution ("CRD"), assuming that all other requirements were satisfied. </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1200"/>
              </a:spcBef>
              <a:spcAft>
                <a:spcPts val="0"/>
              </a:spcAft>
              <a:buClr>
                <a:srgbClr val="B15AFE"/>
              </a:buClr>
              <a:buSzPts val="1800"/>
              <a:buFont typeface="Arial"/>
              <a:buChar char="•"/>
              <a:tabLst/>
              <a:defRPr/>
            </a:pPr>
            <a:r>
              <a:rPr kumimoji="0" lang="en-US" sz="1800" b="1" i="0" u="none" strike="noStrike" kern="0" cap="none" spc="0" normalizeH="0" baseline="0" noProof="0" dirty="0">
                <a:ln>
                  <a:noFill/>
                </a:ln>
                <a:solidFill>
                  <a:srgbClr val="B15AFE"/>
                </a:solidFill>
                <a:effectLst/>
                <a:uLnTx/>
                <a:uFillTx/>
                <a:latin typeface="Arial"/>
                <a:cs typeface="Arial"/>
                <a:sym typeface="Arial"/>
              </a:rPr>
              <a:t>Partial Plan Termination Relief -  </a:t>
            </a:r>
            <a:r>
              <a:rPr kumimoji="0" lang="en-US" sz="1800" b="0" i="0" u="none" strike="noStrike" kern="0" cap="none" spc="0" normalizeH="0" baseline="0" noProof="0" dirty="0">
                <a:ln>
                  <a:noFill/>
                </a:ln>
                <a:solidFill>
                  <a:srgbClr val="000000"/>
                </a:solidFill>
                <a:effectLst/>
                <a:uLnTx/>
                <a:uFillTx/>
                <a:latin typeface="Arial"/>
                <a:cs typeface="Arial"/>
                <a:sym typeface="Arial"/>
              </a:rPr>
              <a:t>If a plan experiences a partial termination, which is generally the result of employer action that affects a large enough group of participants, affected participants become fully vested in their retirement plan benefits. </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a:p>
            <a:pPr marL="285750" marR="0" lvl="0" indent="-285750" algn="just" defTabSz="914400" rtl="0" eaLnBrk="1" fontAlgn="auto" latinLnBrk="0" hangingPunct="1">
              <a:lnSpc>
                <a:spcPct val="100000"/>
              </a:lnSpc>
              <a:spcBef>
                <a:spcPts val="1200"/>
              </a:spcBef>
              <a:spcAft>
                <a:spcPts val="0"/>
              </a:spcAft>
              <a:buClr>
                <a:srgbClr val="B15AFE"/>
              </a:buClr>
              <a:buSzPts val="1800"/>
              <a:buFont typeface="Arial"/>
              <a:buChar char="•"/>
              <a:tabLst/>
              <a:defRPr/>
            </a:pPr>
            <a:r>
              <a:rPr kumimoji="0" lang="en-US" sz="1800" b="1" i="0" u="none" strike="noStrike" kern="0" cap="none" spc="0" normalizeH="0" baseline="0" noProof="0" dirty="0">
                <a:ln>
                  <a:noFill/>
                </a:ln>
                <a:solidFill>
                  <a:srgbClr val="B15AFE"/>
                </a:solidFill>
                <a:effectLst/>
                <a:uLnTx/>
                <a:uFillTx/>
                <a:latin typeface="Arial"/>
                <a:cs typeface="Arial"/>
                <a:sym typeface="Arial"/>
              </a:rPr>
              <a:t>Qualified Disaster Distribution - </a:t>
            </a:r>
            <a:r>
              <a:rPr kumimoji="0" lang="en-US" sz="1800" b="0" i="0" u="none" strike="noStrike" kern="0" cap="none" spc="0" normalizeH="0" baseline="0" noProof="0" dirty="0">
                <a:ln>
                  <a:noFill/>
                </a:ln>
                <a:solidFill>
                  <a:srgbClr val="000000"/>
                </a:solidFill>
                <a:effectLst/>
                <a:uLnTx/>
                <a:uFillTx/>
                <a:latin typeface="Arial"/>
                <a:cs typeface="Arial"/>
                <a:sym typeface="Arial"/>
              </a:rPr>
              <a:t>The Act provides additional retirement plan relief for those affected by a non-COVID-19 related "qualified disaster." The incident must be declared to be a disaster by the President on or after January 1, 2020 and through February 25, 2021, and the relevant “incident period” must have begun on or after December 28, 2019 and on or before December 27, 2020.</a:t>
            </a:r>
            <a:endParaRPr kumimoji="0" lang="en-US" sz="1800" b="1" i="0" u="none" strike="noStrike" kern="0" cap="none" spc="0" normalizeH="0" baseline="0" noProof="0" dirty="0">
              <a:ln>
                <a:noFill/>
              </a:ln>
              <a:solidFill>
                <a:srgbClr val="D04A02"/>
              </a:solidFill>
              <a:effectLst/>
              <a:uLnTx/>
              <a:uFillTx/>
              <a:latin typeface="Arial"/>
              <a:cs typeface="Arial"/>
              <a:sym typeface="Arial"/>
            </a:endParaRPr>
          </a:p>
        </p:txBody>
      </p:sp>
    </p:spTree>
    <p:extLst>
      <p:ext uri="{BB962C8B-B14F-4D97-AF65-F5344CB8AC3E}">
        <p14:creationId xmlns:p14="http://schemas.microsoft.com/office/powerpoint/2010/main" val="118233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0"/>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rmAutofit/>
          </a:bodyPr>
          <a:lstStyle/>
          <a:p>
            <a:pPr marL="0" lvl="0" indent="0" algn="l" rtl="0">
              <a:lnSpc>
                <a:spcPct val="85000"/>
              </a:lnSpc>
              <a:spcBef>
                <a:spcPts val="0"/>
              </a:spcBef>
              <a:spcAft>
                <a:spcPts val="0"/>
              </a:spcAft>
              <a:buClr>
                <a:schemeClr val="dk1"/>
              </a:buClr>
              <a:buSzPts val="5800"/>
              <a:buFont typeface="Georgia"/>
              <a:buNone/>
            </a:pPr>
            <a:r>
              <a:rPr lang="en-US"/>
              <a:t>Thank you</a:t>
            </a:r>
            <a:endParaRPr/>
          </a:p>
        </p:txBody>
      </p:sp>
      <p:sp>
        <p:nvSpPr>
          <p:cNvPr id="525" name="Google Shape;525;p20"/>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 2021 PwC. All rights reserved. Not for further distribution without the permission of PwC. “PwC” refers to the network of member firms of PricewaterhouseCoopers International Limited (PwCIL), or, as the context requires, individual member firms of the PwC network. Each member firm is a separate legal entity and does not act as agent of PwCIL or any other member firm. PwCIL does not provide any services to clients. PwCIL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PwCIL in any way.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6303D19F-8C4D-4218-BE39-094097D201C7}"/>
              </a:ext>
            </a:extLst>
          </p:cNvPr>
          <p:cNvSpPr txBox="1">
            <a:spLocks noChangeArrowheads="1"/>
          </p:cNvSpPr>
          <p:nvPr/>
        </p:nvSpPr>
        <p:spPr>
          <a:xfrm>
            <a:off x="1981200" y="143954"/>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Q&amp;A</a:t>
            </a:r>
          </a:p>
        </p:txBody>
      </p:sp>
      <p:pic>
        <p:nvPicPr>
          <p:cNvPr id="7" name="Picture 6" descr="A person wearing glasses&#10;&#10;Description automatically generated with medium confidence">
            <a:extLst>
              <a:ext uri="{FF2B5EF4-FFF2-40B4-BE49-F238E27FC236}">
                <a16:creationId xmlns:a16="http://schemas.microsoft.com/office/drawing/2014/main" id="{3D21027E-45D5-435F-BC44-855C48696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800" y="2209800"/>
            <a:ext cx="2242275" cy="2242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A person smiling for the camera&#10;&#10;Description automatically generated with medium confidence">
            <a:extLst>
              <a:ext uri="{FF2B5EF4-FFF2-40B4-BE49-F238E27FC236}">
                <a16:creationId xmlns:a16="http://schemas.microsoft.com/office/drawing/2014/main" id="{6A0F7F80-DC96-4CE9-99EA-9CD8F0E8E5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7103" y="2210652"/>
            <a:ext cx="2241423" cy="2241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81435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Rectangle 2">
            <a:extLst>
              <a:ext uri="{FF2B5EF4-FFF2-40B4-BE49-F238E27FC236}">
                <a16:creationId xmlns:a16="http://schemas.microsoft.com/office/drawing/2014/main" id="{09C73707-8630-4EF1-9F1D-2BA3E7F04F07}"/>
              </a:ext>
            </a:extLst>
          </p:cNvPr>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 you!</a:t>
            </a:r>
          </a:p>
        </p:txBody>
      </p:sp>
      <p:sp>
        <p:nvSpPr>
          <p:cNvPr id="8" name="Rectangle 2">
            <a:extLst>
              <a:ext uri="{FF2B5EF4-FFF2-40B4-BE49-F238E27FC236}">
                <a16:creationId xmlns:a16="http://schemas.microsoft.com/office/drawing/2014/main" id="{0D72661F-7619-4254-9831-A33A2BA28848}"/>
              </a:ext>
            </a:extLst>
          </p:cNvPr>
          <p:cNvSpPr txBox="1">
            <a:spLocks noChangeArrowheads="1"/>
          </p:cNvSpPr>
          <p:nvPr/>
        </p:nvSpPr>
        <p:spPr>
          <a:xfrm>
            <a:off x="1905000" y="2743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CPD Question</a:t>
            </a:r>
          </a:p>
        </p:txBody>
      </p:sp>
    </p:spTree>
    <p:extLst>
      <p:ext uri="{BB962C8B-B14F-4D97-AF65-F5344CB8AC3E}">
        <p14:creationId xmlns:p14="http://schemas.microsoft.com/office/powerpoint/2010/main" val="943298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197BA784-0866-48E3-94E3-CFD55A36C6DF}"/>
              </a:ext>
            </a:extLst>
          </p:cNvPr>
          <p:cNvSpPr txBox="1">
            <a:spLocks noChangeArrowheads="1"/>
          </p:cNvSpPr>
          <p:nvPr/>
        </p:nvSpPr>
        <p:spPr>
          <a:xfrm>
            <a:off x="18288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Upcoming Webinars</a:t>
            </a:r>
          </a:p>
        </p:txBody>
      </p:sp>
      <p:graphicFrame>
        <p:nvGraphicFramePr>
          <p:cNvPr id="9" name="Table 8">
            <a:extLst>
              <a:ext uri="{FF2B5EF4-FFF2-40B4-BE49-F238E27FC236}">
                <a16:creationId xmlns:a16="http://schemas.microsoft.com/office/drawing/2014/main" id="{B2FE9889-231D-4AC0-A689-891A2431EBD5}"/>
              </a:ext>
            </a:extLst>
          </p:cNvPr>
          <p:cNvGraphicFramePr/>
          <p:nvPr>
            <p:extLst>
              <p:ext uri="{D42A27DB-BD31-4B8C-83A1-F6EECF244321}">
                <p14:modId xmlns:p14="http://schemas.microsoft.com/office/powerpoint/2010/main" val="240307196"/>
              </p:ext>
            </p:extLst>
          </p:nvPr>
        </p:nvGraphicFramePr>
        <p:xfrm>
          <a:off x="2133600" y="1371600"/>
          <a:ext cx="9220200" cy="4950000"/>
        </p:xfrm>
        <a:graphic>
          <a:graphicData uri="http://schemas.openxmlformats.org/drawingml/2006/table">
            <a:tbl>
              <a:tblPr firstRow="1" firstCol="1" bandRow="1">
                <a:tableStyleId>{9DCAF9ED-07DC-4A11-8D7F-57B35C25682E}</a:tableStyleId>
              </a:tblPr>
              <a:tblGrid>
                <a:gridCol w="4648200">
                  <a:extLst>
                    <a:ext uri="{9D8B030D-6E8A-4147-A177-3AD203B41FA5}">
                      <a16:colId xmlns:a16="http://schemas.microsoft.com/office/drawing/2014/main" val="3723128475"/>
                    </a:ext>
                  </a:extLst>
                </a:gridCol>
                <a:gridCol w="2362200">
                  <a:extLst>
                    <a:ext uri="{9D8B030D-6E8A-4147-A177-3AD203B41FA5}">
                      <a16:colId xmlns:a16="http://schemas.microsoft.com/office/drawing/2014/main" val="2053635635"/>
                    </a:ext>
                  </a:extLst>
                </a:gridCol>
                <a:gridCol w="2209800">
                  <a:extLst>
                    <a:ext uri="{9D8B030D-6E8A-4147-A177-3AD203B41FA5}">
                      <a16:colId xmlns:a16="http://schemas.microsoft.com/office/drawing/2014/main" val="607704475"/>
                    </a:ext>
                  </a:extLst>
                </a:gridCol>
              </a:tblGrid>
              <a:tr h="450000">
                <a:tc>
                  <a:txBody>
                    <a:bodyPr/>
                    <a:lstStyle/>
                    <a:p>
                      <a:pPr indent="137160" algn="l" fontAlgn="ctr">
                        <a:spcBef>
                          <a:spcPts val="0"/>
                        </a:spcBef>
                        <a:spcAft>
                          <a:spcPts val="0"/>
                        </a:spcAft>
                      </a:pPr>
                      <a:r>
                        <a:rPr lang="en-GB" sz="1600" b="1" u="none" strike="noStrike" dirty="0">
                          <a:solidFill>
                            <a:srgbClr val="FFFFFF"/>
                          </a:solidFill>
                          <a:effectLst/>
                        </a:rPr>
                        <a:t>Webinar</a:t>
                      </a:r>
                      <a:endParaRPr lang="en-GB" sz="2800" b="0" i="0" u="none" strike="noStrike" dirty="0">
                        <a:effectLst/>
                        <a:latin typeface="Arial" panose="020B0604020202020204" pitchFamily="34" charset="0"/>
                      </a:endParaRPr>
                    </a:p>
                  </a:txBody>
                  <a:tcPr marL="68580" marR="68580" marT="3175" marB="0" anchor="ctr"/>
                </a:tc>
                <a:tc>
                  <a:txBody>
                    <a:bodyPr/>
                    <a:lstStyle/>
                    <a:p>
                      <a:pPr indent="137160" algn="ctr" fontAlgn="ctr">
                        <a:spcBef>
                          <a:spcPts val="0"/>
                        </a:spcBef>
                        <a:spcAft>
                          <a:spcPts val="0"/>
                        </a:spcAft>
                      </a:pPr>
                      <a:r>
                        <a:rPr lang="en-GB" sz="1600" b="1" u="none" strike="noStrike" dirty="0">
                          <a:solidFill>
                            <a:srgbClr val="FFFFFF"/>
                          </a:solidFill>
                          <a:effectLst/>
                        </a:rPr>
                        <a:t>Date</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1" u="none" strike="noStrike" dirty="0">
                          <a:solidFill>
                            <a:srgbClr val="FFFFFF"/>
                          </a:solidFill>
                          <a:effectLst/>
                        </a:rPr>
                        <a:t>CPD</a:t>
                      </a:r>
                      <a:endParaRPr lang="en-GB" sz="2800" b="0" i="0" u="none" strike="noStrike" dirty="0">
                        <a:effectLst/>
                        <a:latin typeface="Arial" panose="020B0604020202020204" pitchFamily="34" charset="0"/>
                      </a:endParaRPr>
                    </a:p>
                  </a:txBody>
                  <a:tcPr marL="68580" marR="68580" marT="3175" marB="0" anchor="ctr"/>
                </a:tc>
                <a:extLst>
                  <a:ext uri="{0D108BD9-81ED-4DB2-BD59-A6C34878D82A}">
                    <a16:rowId xmlns:a16="http://schemas.microsoft.com/office/drawing/2014/main" val="1314247168"/>
                  </a:ext>
                </a:extLst>
              </a:tr>
              <a:tr h="450000">
                <a:tc>
                  <a:txBody>
                    <a:bodyPr/>
                    <a:lstStyle/>
                    <a:p>
                      <a:pPr indent="137160" algn="l" fontAlgn="ctr">
                        <a:spcBef>
                          <a:spcPts val="0"/>
                        </a:spcBef>
                        <a:spcAft>
                          <a:spcPts val="0"/>
                        </a:spcAft>
                      </a:pPr>
                      <a:r>
                        <a:rPr lang="en-GB" sz="1600" b="1" u="none" strike="noStrike" dirty="0">
                          <a:solidFill>
                            <a:srgbClr val="000000"/>
                          </a:solidFill>
                          <a:effectLst/>
                        </a:rPr>
                        <a:t>Actuaries Day </a:t>
                      </a:r>
                      <a:r>
                        <a:rPr lang="en-GB" sz="1600" b="0" u="none" strike="noStrike" dirty="0">
                          <a:solidFill>
                            <a:srgbClr val="000000"/>
                          </a:solidFill>
                          <a:effectLst/>
                        </a:rPr>
                        <a:t>2021</a:t>
                      </a:r>
                      <a:endParaRPr lang="en-GB" sz="2800" b="0" i="0" u="none" strike="noStrike" dirty="0">
                        <a:effectLst/>
                        <a:latin typeface="Arial" panose="020B0604020202020204" pitchFamily="34" charset="0"/>
                      </a:endParaRPr>
                    </a:p>
                  </a:txBody>
                  <a:tcPr marL="68580" marR="68580" marT="3175" marB="0" anchor="ctr"/>
                </a:tc>
                <a:tc>
                  <a:txBody>
                    <a:bodyPr/>
                    <a:lstStyle/>
                    <a:p>
                      <a:pPr indent="137160" algn="ctr" fontAlgn="ctr">
                        <a:spcBef>
                          <a:spcPts val="0"/>
                        </a:spcBef>
                        <a:spcAft>
                          <a:spcPts val="0"/>
                        </a:spcAft>
                      </a:pPr>
                      <a:r>
                        <a:rPr lang="en-GB" sz="1600" b="0" u="none" strike="noStrike" dirty="0">
                          <a:solidFill>
                            <a:srgbClr val="000000"/>
                          </a:solidFill>
                          <a:effectLst/>
                        </a:rPr>
                        <a:t>21</a:t>
                      </a:r>
                      <a:r>
                        <a:rPr lang="en-GB" sz="1600" b="0" u="none" strike="noStrike" baseline="30000" dirty="0">
                          <a:solidFill>
                            <a:srgbClr val="000000"/>
                          </a:solidFill>
                          <a:effectLst/>
                        </a:rPr>
                        <a:t>st</a:t>
                      </a:r>
                      <a:r>
                        <a:rPr lang="en-GB" sz="1600" b="0" u="none" strike="noStrike" dirty="0">
                          <a:solidFill>
                            <a:srgbClr val="000000"/>
                          </a:solidFill>
                          <a:effectLst/>
                        </a:rPr>
                        <a:t>  August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dirty="0">
                          <a:solidFill>
                            <a:srgbClr val="000000"/>
                          </a:solidFill>
                          <a:effectLst/>
                        </a:rPr>
                        <a:t>NA</a:t>
                      </a:r>
                      <a:endParaRPr lang="en-GB" sz="2800" b="0" i="0" u="none" strike="noStrike" dirty="0">
                        <a:effectLst/>
                        <a:latin typeface="Arial" panose="020B0604020202020204" pitchFamily="34" charset="0"/>
                      </a:endParaRPr>
                    </a:p>
                  </a:txBody>
                  <a:tcPr marL="68580" marR="68580" marT="3175" marB="0" anchor="ctr"/>
                </a:tc>
                <a:extLst>
                  <a:ext uri="{0D108BD9-81ED-4DB2-BD59-A6C34878D82A}">
                    <a16:rowId xmlns:a16="http://schemas.microsoft.com/office/drawing/2014/main" val="2875908060"/>
                  </a:ext>
                </a:extLst>
              </a:tr>
              <a:tr h="450000">
                <a:tc>
                  <a:txBody>
                    <a:bodyPr/>
                    <a:lstStyle/>
                    <a:p>
                      <a:pPr indent="137160" algn="l" fontAlgn="ctr">
                        <a:spcBef>
                          <a:spcPts val="0"/>
                        </a:spcBef>
                        <a:spcAft>
                          <a:spcPts val="0"/>
                        </a:spcAft>
                      </a:pPr>
                      <a:r>
                        <a:rPr lang="en-GB" sz="1600" b="0" u="none" strike="noStrike" dirty="0">
                          <a:solidFill>
                            <a:srgbClr val="000000"/>
                          </a:solidFill>
                          <a:effectLst/>
                        </a:rPr>
                        <a:t>Webinar on </a:t>
                      </a:r>
                      <a:r>
                        <a:rPr lang="en-GB" sz="1600" b="1" u="none" strike="noStrike" dirty="0">
                          <a:solidFill>
                            <a:srgbClr val="000000"/>
                          </a:solidFill>
                          <a:effectLst/>
                        </a:rPr>
                        <a:t>General Insurance</a:t>
                      </a:r>
                      <a:endParaRPr lang="en-GB" sz="2800" b="0" i="0" u="none" strike="noStrike" dirty="0">
                        <a:effectLst/>
                        <a:latin typeface="Arial" panose="020B0604020202020204" pitchFamily="34" charset="0"/>
                      </a:endParaRPr>
                    </a:p>
                  </a:txBody>
                  <a:tcPr marL="68580" marR="68580" marT="3175" marB="0" anchor="ctr"/>
                </a:tc>
                <a:tc>
                  <a:txBody>
                    <a:bodyPr/>
                    <a:lstStyle/>
                    <a:p>
                      <a:pPr indent="137160" algn="ctr" fontAlgn="ctr">
                        <a:spcBef>
                          <a:spcPts val="0"/>
                        </a:spcBef>
                        <a:spcAft>
                          <a:spcPts val="0"/>
                        </a:spcAft>
                      </a:pPr>
                      <a:r>
                        <a:rPr lang="en-GB" sz="1600" b="0" u="none" strike="noStrike" dirty="0">
                          <a:solidFill>
                            <a:srgbClr val="000000"/>
                          </a:solidFill>
                          <a:effectLst/>
                        </a:rPr>
                        <a:t>25</a:t>
                      </a:r>
                      <a:r>
                        <a:rPr lang="en-GB" sz="1600" b="0" u="none" strike="noStrike" baseline="30000" dirty="0">
                          <a:solidFill>
                            <a:srgbClr val="000000"/>
                          </a:solidFill>
                          <a:effectLst/>
                        </a:rPr>
                        <a:t>th</a:t>
                      </a:r>
                      <a:r>
                        <a:rPr lang="en-GB" sz="1600" b="0" u="none" strike="noStrike" dirty="0">
                          <a:solidFill>
                            <a:srgbClr val="000000"/>
                          </a:solidFill>
                          <a:effectLst/>
                        </a:rPr>
                        <a:t> &amp; 26</a:t>
                      </a:r>
                      <a:r>
                        <a:rPr lang="en-GB" sz="1600" b="0" u="none" strike="noStrike" baseline="30000" dirty="0">
                          <a:solidFill>
                            <a:srgbClr val="000000"/>
                          </a:solidFill>
                          <a:effectLst/>
                        </a:rPr>
                        <a:t>th</a:t>
                      </a:r>
                      <a:r>
                        <a:rPr lang="en-GB" sz="1600" b="0" u="none" strike="noStrike" dirty="0">
                          <a:solidFill>
                            <a:srgbClr val="000000"/>
                          </a:solidFill>
                          <a:effectLst/>
                        </a:rPr>
                        <a:t> August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3.5 hrs (GI)</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997813195"/>
                  </a:ext>
                </a:extLst>
              </a:tr>
              <a:tr h="450000">
                <a:tc>
                  <a:txBody>
                    <a:bodyPr/>
                    <a:lstStyle/>
                    <a:p>
                      <a:pPr indent="137160" algn="l" fontAlgn="ctr">
                        <a:spcBef>
                          <a:spcPts val="0"/>
                        </a:spcBef>
                        <a:spcAft>
                          <a:spcPts val="0"/>
                        </a:spcAft>
                      </a:pPr>
                      <a:r>
                        <a:rPr lang="en-US" sz="1600" b="0" u="none" strike="noStrike" dirty="0">
                          <a:solidFill>
                            <a:srgbClr val="000000"/>
                          </a:solidFill>
                          <a:effectLst/>
                        </a:rPr>
                        <a:t>Webinar on </a:t>
                      </a:r>
                      <a:r>
                        <a:rPr lang="en-US" sz="1600" b="1" u="none" strike="noStrike" dirty="0">
                          <a:solidFill>
                            <a:srgbClr val="000000"/>
                          </a:solidFill>
                          <a:effectLst/>
                        </a:rPr>
                        <a:t>Banking, Finance &amp; Investments</a:t>
                      </a:r>
                      <a:endParaRPr lang="en-US" sz="2800" b="0" i="0" u="none" strike="noStrike" dirty="0">
                        <a:effectLst/>
                        <a:latin typeface="Arial" panose="020B0604020202020204" pitchFamily="34" charset="0"/>
                      </a:endParaRPr>
                    </a:p>
                  </a:txBody>
                  <a:tcPr marL="68580" marR="68580" marT="3175" marB="0" anchor="ctr"/>
                </a:tc>
                <a:tc>
                  <a:txBody>
                    <a:bodyPr/>
                    <a:lstStyle/>
                    <a:p>
                      <a:pPr indent="137160" algn="ctr" fontAlgn="ctr">
                        <a:spcBef>
                          <a:spcPts val="0"/>
                        </a:spcBef>
                        <a:spcAft>
                          <a:spcPts val="0"/>
                        </a:spcAft>
                      </a:pPr>
                      <a:r>
                        <a:rPr lang="en-GB" sz="1600" b="0" u="none" strike="noStrike" dirty="0">
                          <a:solidFill>
                            <a:srgbClr val="000000"/>
                          </a:solidFill>
                          <a:effectLst/>
                        </a:rPr>
                        <a:t>4</a:t>
                      </a:r>
                      <a:r>
                        <a:rPr lang="en-GB" sz="1600" b="0" u="none" strike="noStrike" baseline="30000" dirty="0">
                          <a:solidFill>
                            <a:srgbClr val="000000"/>
                          </a:solidFill>
                          <a:effectLst/>
                        </a:rPr>
                        <a:t>th</a:t>
                      </a:r>
                      <a:r>
                        <a:rPr lang="en-GB" sz="1600" b="0" u="none" strike="noStrike" dirty="0">
                          <a:solidFill>
                            <a:srgbClr val="000000"/>
                          </a:solidFill>
                          <a:effectLst/>
                        </a:rPr>
                        <a:t>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1.5 hrs (Any)</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524645433"/>
                  </a:ext>
                </a:extLst>
              </a:tr>
              <a:tr h="450000">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Data Science &amp; Analytics</a:t>
                      </a:r>
                      <a:endParaRPr lang="en-US" sz="2800" b="0" i="0" u="none" strike="noStrike">
                        <a:effectLst/>
                        <a:latin typeface="Arial" panose="020B0604020202020204" pitchFamily="34" charset="0"/>
                      </a:endParaRPr>
                    </a:p>
                  </a:txBody>
                  <a:tcPr marL="68580" marR="68580" marT="3175" marB="0" anchor="ctr"/>
                </a:tc>
                <a:tc>
                  <a:txBody>
                    <a:bodyPr/>
                    <a:lstStyle/>
                    <a:p>
                      <a:pPr indent="137160" algn="ctr" fontAlgn="ctr">
                        <a:spcBef>
                          <a:spcPts val="0"/>
                        </a:spcBef>
                        <a:spcAft>
                          <a:spcPts val="0"/>
                        </a:spcAft>
                      </a:pPr>
                      <a:r>
                        <a:rPr lang="en-GB" sz="1600" b="0" u="none" strike="noStrike" dirty="0">
                          <a:solidFill>
                            <a:srgbClr val="000000"/>
                          </a:solidFill>
                          <a:effectLst/>
                        </a:rPr>
                        <a:t>18</a:t>
                      </a:r>
                      <a:r>
                        <a:rPr lang="en-GB" sz="1600" b="0" u="none" strike="noStrike" baseline="30000" dirty="0">
                          <a:solidFill>
                            <a:srgbClr val="000000"/>
                          </a:solidFill>
                          <a:effectLst/>
                        </a:rPr>
                        <a:t>th</a:t>
                      </a:r>
                      <a:r>
                        <a:rPr lang="en-GB" sz="1600" b="0" u="none" strike="noStrike" dirty="0">
                          <a:solidFill>
                            <a:srgbClr val="000000"/>
                          </a:solidFill>
                          <a:effectLst/>
                        </a:rPr>
                        <a:t>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1.5 hrs (Any)</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1050016601"/>
                  </a:ext>
                </a:extLst>
              </a:tr>
              <a:tr h="450000">
                <a:tc>
                  <a:txBody>
                    <a:bodyPr/>
                    <a:lstStyle/>
                    <a:p>
                      <a:pPr indent="137160" algn="l" fontAlgn="ctr">
                        <a:spcBef>
                          <a:spcPts val="0"/>
                        </a:spcBef>
                        <a:spcAft>
                          <a:spcPts val="0"/>
                        </a:spcAft>
                      </a:pPr>
                      <a:r>
                        <a:rPr lang="en-GB" sz="1600" b="0" u="none" strike="noStrike" dirty="0">
                          <a:solidFill>
                            <a:srgbClr val="000000"/>
                          </a:solidFill>
                          <a:effectLst/>
                        </a:rPr>
                        <a:t>Webinar on </a:t>
                      </a:r>
                      <a:r>
                        <a:rPr lang="en-GB" sz="1600" b="1" u="none" strike="noStrike" dirty="0">
                          <a:solidFill>
                            <a:srgbClr val="000000"/>
                          </a:solidFill>
                          <a:effectLst/>
                        </a:rPr>
                        <a:t>Life Insurance</a:t>
                      </a:r>
                      <a:endParaRPr lang="en-GB" sz="2800" b="0" i="0" u="none" strike="noStrike" dirty="0">
                        <a:effectLst/>
                        <a:latin typeface="Arial" panose="020B0604020202020204" pitchFamily="34" charset="0"/>
                      </a:endParaRPr>
                    </a:p>
                  </a:txBody>
                  <a:tcPr marL="68580" marR="68580" marT="3175" marB="0" anchor="ctr"/>
                </a:tc>
                <a:tc>
                  <a:txBody>
                    <a:bodyPr/>
                    <a:lstStyle/>
                    <a:p>
                      <a:pPr indent="137160" algn="ctr" fontAlgn="ctr">
                        <a:spcBef>
                          <a:spcPts val="0"/>
                        </a:spcBef>
                        <a:spcAft>
                          <a:spcPts val="0"/>
                        </a:spcAft>
                      </a:pPr>
                      <a:r>
                        <a:rPr lang="en-GB" sz="1600" b="0" u="none" strike="noStrike" dirty="0">
                          <a:solidFill>
                            <a:srgbClr val="000000"/>
                          </a:solidFill>
                          <a:effectLst/>
                        </a:rPr>
                        <a:t>22nd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2 hrs (Life)</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2933649375"/>
                  </a:ext>
                </a:extLst>
              </a:tr>
              <a:tr h="450000">
                <a:tc>
                  <a:txBody>
                    <a:bodyPr/>
                    <a:lstStyle/>
                    <a:p>
                      <a:pPr indent="137160" algn="l" fontAlgn="ctr">
                        <a:spcBef>
                          <a:spcPts val="0"/>
                        </a:spcBef>
                        <a:spcAft>
                          <a:spcPts val="0"/>
                        </a:spcAft>
                      </a:pPr>
                      <a:r>
                        <a:rPr lang="en-US" sz="1600" b="0" u="none" strike="noStrike">
                          <a:solidFill>
                            <a:srgbClr val="000000"/>
                          </a:solidFill>
                          <a:effectLst/>
                        </a:rPr>
                        <a:t>Current Issues in </a:t>
                      </a:r>
                      <a:r>
                        <a:rPr lang="en-US" sz="1600" b="1" u="none" strike="noStrike">
                          <a:solidFill>
                            <a:srgbClr val="000000"/>
                          </a:solidFill>
                          <a:effectLst/>
                        </a:rPr>
                        <a:t>Health Care Insurance</a:t>
                      </a:r>
                      <a:endParaRPr lang="en-US" sz="2800" b="0" i="0" u="none" strike="noStrike">
                        <a:effectLst/>
                        <a:latin typeface="Arial" panose="020B0604020202020204" pitchFamily="34" charset="0"/>
                      </a:endParaRPr>
                    </a:p>
                  </a:txBody>
                  <a:tcPr marL="68580" marR="68580" marT="3175" marB="0" anchor="ctr"/>
                </a:tc>
                <a:tc>
                  <a:txBody>
                    <a:bodyPr/>
                    <a:lstStyle/>
                    <a:p>
                      <a:pPr indent="137160" algn="ctr" fontAlgn="ctr">
                        <a:spcBef>
                          <a:spcPts val="0"/>
                        </a:spcBef>
                        <a:spcAft>
                          <a:spcPts val="0"/>
                        </a:spcAft>
                      </a:pPr>
                      <a:r>
                        <a:rPr lang="en-GB" sz="1600" b="0" u="none" strike="noStrike" dirty="0">
                          <a:solidFill>
                            <a:srgbClr val="000000"/>
                          </a:solidFill>
                          <a:effectLst/>
                        </a:rPr>
                        <a:t>29th September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ctr">
                        <a:spcBef>
                          <a:spcPts val="0"/>
                        </a:spcBef>
                        <a:spcAft>
                          <a:spcPts val="0"/>
                        </a:spcAft>
                      </a:pPr>
                      <a:r>
                        <a:rPr lang="en-GB" sz="1600" b="0" u="none" strike="noStrike">
                          <a:solidFill>
                            <a:srgbClr val="000000"/>
                          </a:solidFill>
                          <a:effectLst/>
                        </a:rPr>
                        <a:t>4 hrs (HCI)</a:t>
                      </a:r>
                      <a:endParaRPr lang="en-GB" sz="2800" b="0" i="0" u="none" strike="noStrike">
                        <a:effectLst/>
                        <a:latin typeface="Arial" panose="020B0604020202020204" pitchFamily="34" charset="0"/>
                      </a:endParaRPr>
                    </a:p>
                  </a:txBody>
                  <a:tcPr marL="68580" marR="68580" marT="3175" marB="0" anchor="ctr"/>
                </a:tc>
                <a:extLst>
                  <a:ext uri="{0D108BD9-81ED-4DB2-BD59-A6C34878D82A}">
                    <a16:rowId xmlns:a16="http://schemas.microsoft.com/office/drawing/2014/main" val="786879094"/>
                  </a:ext>
                </a:extLst>
              </a:tr>
              <a:tr h="450000">
                <a:tc>
                  <a:txBody>
                    <a:bodyPr/>
                    <a:lstStyle/>
                    <a:p>
                      <a:pPr indent="137160" algn="l" fontAlgn="b">
                        <a:spcBef>
                          <a:spcPts val="0"/>
                        </a:spcBef>
                        <a:spcAft>
                          <a:spcPts val="0"/>
                        </a:spcAft>
                      </a:pPr>
                      <a:r>
                        <a:rPr lang="en-GB" sz="1600" b="0" u="none" strike="noStrike" dirty="0">
                          <a:solidFill>
                            <a:srgbClr val="000000"/>
                          </a:solidFill>
                          <a:effectLst/>
                        </a:rPr>
                        <a:t>Webinar on </a:t>
                      </a:r>
                      <a:r>
                        <a:rPr lang="en-GB" sz="1600" b="1" u="none" strike="noStrike" dirty="0">
                          <a:solidFill>
                            <a:srgbClr val="000000"/>
                          </a:solidFill>
                          <a:effectLst/>
                        </a:rPr>
                        <a:t>IFRS 17</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08th October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2 hrs (Life)</a:t>
                      </a:r>
                      <a:endParaRPr lang="en-GB" sz="2800" b="0" i="0" u="none" strike="noStrike" dirty="0">
                        <a:effectLst/>
                        <a:latin typeface="Arial" panose="020B0604020202020204" pitchFamily="34" charset="0"/>
                      </a:endParaRPr>
                    </a:p>
                  </a:txBody>
                  <a:tcPr marL="68580" marR="68580" marT="3175" marB="0" anchor="ctr"/>
                </a:tc>
                <a:extLst>
                  <a:ext uri="{0D108BD9-81ED-4DB2-BD59-A6C34878D82A}">
                    <a16:rowId xmlns:a16="http://schemas.microsoft.com/office/drawing/2014/main" val="1224009409"/>
                  </a:ext>
                </a:extLst>
              </a:tr>
              <a:tr h="450000">
                <a:tc>
                  <a:txBody>
                    <a:bodyPr/>
                    <a:lstStyle/>
                    <a:p>
                      <a:pPr indent="137160" algn="l" fontAlgn="ctr">
                        <a:spcBef>
                          <a:spcPts val="0"/>
                        </a:spcBef>
                        <a:spcAft>
                          <a:spcPts val="0"/>
                        </a:spcAft>
                      </a:pPr>
                      <a:r>
                        <a:rPr lang="en-US" sz="1600" b="0" u="none" strike="noStrike">
                          <a:solidFill>
                            <a:srgbClr val="000000"/>
                          </a:solidFill>
                          <a:effectLst/>
                        </a:rPr>
                        <a:t>Webinar on </a:t>
                      </a:r>
                      <a:r>
                        <a:rPr lang="en-US" sz="1600" b="1" u="none" strike="noStrike">
                          <a:solidFill>
                            <a:srgbClr val="000000"/>
                          </a:solidFill>
                          <a:effectLst/>
                        </a:rPr>
                        <a:t>Data Science &amp; Analytics</a:t>
                      </a:r>
                      <a:endParaRPr lang="en-US" sz="2800" b="0" i="0" u="none" strike="noStrike">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09th October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2 hrs</a:t>
                      </a:r>
                      <a:endParaRPr lang="en-GB" sz="2800" b="0" i="0" u="none" strike="noStrike" dirty="0">
                        <a:effectLst/>
                        <a:latin typeface="Arial" panose="020B0604020202020204" pitchFamily="34" charset="0"/>
                      </a:endParaRPr>
                    </a:p>
                  </a:txBody>
                  <a:tcPr marL="68580" marR="68580" marT="3175" marB="0" anchor="ctr"/>
                </a:tc>
                <a:extLst>
                  <a:ext uri="{0D108BD9-81ED-4DB2-BD59-A6C34878D82A}">
                    <a16:rowId xmlns:a16="http://schemas.microsoft.com/office/drawing/2014/main" val="3865718241"/>
                  </a:ext>
                </a:extLst>
              </a:tr>
              <a:tr h="450000">
                <a:tc>
                  <a:txBody>
                    <a:bodyPr/>
                    <a:lstStyle/>
                    <a:p>
                      <a:pPr indent="137160" algn="l" fontAlgn="b">
                        <a:spcBef>
                          <a:spcPts val="0"/>
                        </a:spcBef>
                        <a:spcAft>
                          <a:spcPts val="0"/>
                        </a:spcAft>
                      </a:pPr>
                      <a:r>
                        <a:rPr lang="en-GB" sz="1600" b="0" u="none" strike="noStrike">
                          <a:solidFill>
                            <a:srgbClr val="000000"/>
                          </a:solidFill>
                          <a:effectLst/>
                        </a:rPr>
                        <a:t>Webinar on </a:t>
                      </a:r>
                      <a:r>
                        <a:rPr lang="en-GB" sz="1600" b="1" u="none" strike="noStrike">
                          <a:solidFill>
                            <a:srgbClr val="000000"/>
                          </a:solidFill>
                          <a:effectLst/>
                        </a:rPr>
                        <a:t>Risk management</a:t>
                      </a:r>
                      <a:endParaRPr lang="en-GB" sz="2800" b="0" i="0" u="none" strike="noStrike">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15th October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2 hrs</a:t>
                      </a:r>
                      <a:endParaRPr lang="en-GB" sz="2800" b="0" i="0" u="none" strike="noStrike" dirty="0">
                        <a:effectLst/>
                        <a:latin typeface="Arial" panose="020B0604020202020204" pitchFamily="34" charset="0"/>
                      </a:endParaRPr>
                    </a:p>
                  </a:txBody>
                  <a:tcPr marL="68580" marR="68580" marT="3175" marB="0" anchor="ctr"/>
                </a:tc>
                <a:extLst>
                  <a:ext uri="{0D108BD9-81ED-4DB2-BD59-A6C34878D82A}">
                    <a16:rowId xmlns:a16="http://schemas.microsoft.com/office/drawing/2014/main" val="2369510300"/>
                  </a:ext>
                </a:extLst>
              </a:tr>
              <a:tr h="450000">
                <a:tc>
                  <a:txBody>
                    <a:bodyPr/>
                    <a:lstStyle/>
                    <a:p>
                      <a:pPr indent="137160" algn="l" fontAlgn="ctr">
                        <a:spcBef>
                          <a:spcPts val="0"/>
                        </a:spcBef>
                        <a:spcAft>
                          <a:spcPts val="0"/>
                        </a:spcAft>
                      </a:pPr>
                      <a:r>
                        <a:rPr lang="en-US" sz="1600" b="0" u="none" strike="noStrike">
                          <a:solidFill>
                            <a:srgbClr val="000000"/>
                          </a:solidFill>
                          <a:effectLst/>
                        </a:rPr>
                        <a:t>Webinar Series on </a:t>
                      </a:r>
                      <a:r>
                        <a:rPr lang="en-US" sz="1600" b="1" u="none" strike="noStrike">
                          <a:solidFill>
                            <a:srgbClr val="000000"/>
                          </a:solidFill>
                          <a:effectLst/>
                        </a:rPr>
                        <a:t>General Insurance</a:t>
                      </a:r>
                      <a:endParaRPr lang="en-US" sz="2800" b="0" i="0" u="none" strike="noStrike">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22,23,29,30 October, 2021</a:t>
                      </a:r>
                      <a:endParaRPr lang="en-GB" sz="2800" b="0" i="0" u="none" strike="noStrike" dirty="0">
                        <a:effectLst/>
                        <a:latin typeface="Arial" panose="020B0604020202020204" pitchFamily="34" charset="0"/>
                      </a:endParaRPr>
                    </a:p>
                  </a:txBody>
                  <a:tcPr marL="68580" marR="68580" marT="3175" marB="0" anchor="ctr"/>
                </a:tc>
                <a:tc>
                  <a:txBody>
                    <a:bodyPr/>
                    <a:lstStyle/>
                    <a:p>
                      <a:pPr algn="ctr" fontAlgn="b">
                        <a:spcBef>
                          <a:spcPts val="0"/>
                        </a:spcBef>
                        <a:spcAft>
                          <a:spcPts val="0"/>
                        </a:spcAft>
                      </a:pPr>
                      <a:r>
                        <a:rPr lang="en-GB" sz="1600" b="0" u="none" strike="noStrike" dirty="0">
                          <a:solidFill>
                            <a:srgbClr val="000000"/>
                          </a:solidFill>
                          <a:effectLst/>
                        </a:rPr>
                        <a:t>2 hrs</a:t>
                      </a:r>
                      <a:endParaRPr lang="en-GB" sz="2800" b="0" i="0" u="none" strike="noStrike" dirty="0">
                        <a:effectLst/>
                        <a:latin typeface="Arial" panose="020B0604020202020204" pitchFamily="34" charset="0"/>
                      </a:endParaRPr>
                    </a:p>
                  </a:txBody>
                  <a:tcPr marL="68580" marR="68580" marT="3175" marB="0" anchor="ctr"/>
                </a:tc>
                <a:extLst>
                  <a:ext uri="{0D108BD9-81ED-4DB2-BD59-A6C34878D82A}">
                    <a16:rowId xmlns:a16="http://schemas.microsoft.com/office/drawing/2014/main" val="1373940998"/>
                  </a:ext>
                </a:extLst>
              </a:tr>
            </a:tbl>
          </a:graphicData>
        </a:graphic>
      </p:graphicFrame>
    </p:spTree>
    <p:extLst>
      <p:ext uri="{BB962C8B-B14F-4D97-AF65-F5344CB8AC3E}">
        <p14:creationId xmlns:p14="http://schemas.microsoft.com/office/powerpoint/2010/main" val="177354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392709" y="55626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2000" b="1" kern="0" dirty="0" err="1">
                <a:solidFill>
                  <a:schemeClr val="bg1"/>
                </a:solidFill>
              </a:rPr>
              <a:t>Ephraim</a:t>
            </a:r>
            <a:r>
              <a:rPr lang="es-UY" altLang="en-US" sz="2000" b="1" kern="0" dirty="0">
                <a:solidFill>
                  <a:schemeClr val="bg1"/>
                </a:solidFill>
              </a:rPr>
              <a:t> </a:t>
            </a:r>
            <a:r>
              <a:rPr lang="es-UY" altLang="en-US" sz="2000" b="1" kern="0" dirty="0" err="1">
                <a:solidFill>
                  <a:schemeClr val="bg1"/>
                </a:solidFill>
              </a:rPr>
              <a:t>Sudwerts</a:t>
            </a:r>
            <a:r>
              <a:rPr lang="es-UY" altLang="en-US" sz="2000" b="1" kern="0" dirty="0">
                <a:solidFill>
                  <a:schemeClr val="bg1"/>
                </a:solidFill>
              </a:rPr>
              <a:t> </a:t>
            </a:r>
          </a:p>
          <a:p>
            <a:pPr algn="l"/>
            <a:r>
              <a:rPr lang="es-UY" altLang="en-US" sz="2000" b="1" kern="0" dirty="0">
                <a:solidFill>
                  <a:schemeClr val="bg1"/>
                </a:solidFill>
              </a:rPr>
              <a:t>Mahasen Kunapuli</a:t>
            </a:r>
          </a:p>
        </p:txBody>
      </p:sp>
      <p:sp>
        <p:nvSpPr>
          <p:cNvPr id="8" name="TextBox 7">
            <a:extLst>
              <a:ext uri="{FF2B5EF4-FFF2-40B4-BE49-F238E27FC236}">
                <a16:creationId xmlns:a16="http://schemas.microsoft.com/office/drawing/2014/main" id="{09B7171C-386A-4AD5-A2CA-198669326E0F}"/>
              </a:ext>
            </a:extLst>
          </p:cNvPr>
          <p:cNvSpPr txBox="1"/>
          <p:nvPr/>
        </p:nvSpPr>
        <p:spPr>
          <a:xfrm>
            <a:off x="457200" y="4048780"/>
            <a:ext cx="9372600" cy="523220"/>
          </a:xfrm>
          <a:prstGeom prst="rect">
            <a:avLst/>
          </a:prstGeom>
          <a:noFill/>
        </p:spPr>
        <p:txBody>
          <a:bodyPr wrap="square">
            <a:spAutoFit/>
          </a:bodyPr>
          <a:lstStyle/>
          <a:p>
            <a:r>
              <a:rPr lang="en-US" sz="2800" dirty="0">
                <a:latin typeface="+mj-lt"/>
              </a:rPr>
              <a:t>Retirement Market in the United States – A Brief</a:t>
            </a:r>
          </a:p>
        </p:txBody>
      </p:sp>
      <p:sp>
        <p:nvSpPr>
          <p:cNvPr id="9" name="Rectangle 150">
            <a:extLst>
              <a:ext uri="{FF2B5EF4-FFF2-40B4-BE49-F238E27FC236}">
                <a16:creationId xmlns:a16="http://schemas.microsoft.com/office/drawing/2014/main" id="{89F88A42-F4E3-4F12-B16E-E6C378DD67FA}"/>
              </a:ext>
            </a:extLst>
          </p:cNvPr>
          <p:cNvSpPr txBox="1">
            <a:spLocks noChangeArrowheads="1"/>
          </p:cNvSpPr>
          <p:nvPr/>
        </p:nvSpPr>
        <p:spPr>
          <a:xfrm>
            <a:off x="266700" y="762000"/>
            <a:ext cx="11799888" cy="18288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Benefits(CIRB)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2800" b="1" i="0" u="none" strike="noStrike" kern="0" cap="none" spc="0" normalizeH="0" baseline="0" noProof="0" dirty="0">
                <a:ln>
                  <a:noFill/>
                </a:ln>
                <a:solidFill>
                  <a:srgbClr val="FFFFFF"/>
                </a:solidFill>
                <a:effectLst/>
                <a:uLnTx/>
                <a:uFillTx/>
                <a:latin typeface="Arial"/>
                <a:ea typeface="+mj-ea"/>
                <a:cs typeface="+mj-cs"/>
              </a:rPr>
              <a:t>Online Series August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11 August 2021</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43043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13C7ADE1-2292-443A-A39C-DAAF65FDDFFE}"/>
              </a:ext>
            </a:extLst>
          </p:cNvPr>
          <p:cNvSpPr txBox="1">
            <a:spLocks noChangeArrowheads="1"/>
          </p:cNvSpPr>
          <p:nvPr/>
        </p:nvSpPr>
        <p:spPr>
          <a:xfrm>
            <a:off x="1752600" y="1524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10" name="TextBox 9">
            <a:extLst>
              <a:ext uri="{FF2B5EF4-FFF2-40B4-BE49-F238E27FC236}">
                <a16:creationId xmlns:a16="http://schemas.microsoft.com/office/drawing/2014/main" id="{9109B043-D874-4FE8-8421-4F4DFFFBC981}"/>
              </a:ext>
            </a:extLst>
          </p:cNvPr>
          <p:cNvSpPr txBox="1"/>
          <p:nvPr/>
        </p:nvSpPr>
        <p:spPr>
          <a:xfrm>
            <a:off x="4038600" y="762000"/>
            <a:ext cx="7924800" cy="53091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 Ephraim </a:t>
            </a:r>
            <a:r>
              <a:rPr kumimoji="0" lang="en-US" sz="4000" b="1" i="0" u="none" strike="noStrike" kern="1200" cap="none" spc="0" normalizeH="0" baseline="0" noProof="0" dirty="0" err="1">
                <a:ln>
                  <a:noFill/>
                </a:ln>
                <a:solidFill>
                  <a:srgbClr val="000000"/>
                </a:solidFill>
                <a:effectLst/>
                <a:uLnTx/>
                <a:uFillTx/>
                <a:latin typeface="Times New Roman"/>
                <a:ea typeface="+mn-ea"/>
                <a:cs typeface="+mn-cs"/>
              </a:rPr>
              <a:t>Sudwerts</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13131"/>
                </a:solidFill>
                <a:effectLst/>
                <a:uLnTx/>
                <a:uFillTx/>
                <a:latin typeface="Times New Roman"/>
                <a:ea typeface="+mn-ea"/>
                <a:cs typeface="+mn-cs"/>
              </a:rPr>
              <a:t>  </a:t>
            </a:r>
            <a:r>
              <a:rPr kumimoji="0" lang="en-US" sz="2150" b="1" i="0" u="none" strike="noStrike" kern="1200" cap="none" spc="0" normalizeH="0" baseline="0" noProof="0" dirty="0">
                <a:ln>
                  <a:noFill/>
                </a:ln>
                <a:solidFill>
                  <a:srgbClr val="313131"/>
                </a:solidFill>
                <a:effectLst/>
                <a:uLnTx/>
                <a:uFillTx/>
                <a:latin typeface="Times New Roman"/>
                <a:ea typeface="+mn-ea"/>
                <a:cs typeface="+mn-cs"/>
              </a:rPr>
              <a:t>ASA, Principal, New York People &amp; Organization Practice, PwC</a:t>
            </a:r>
            <a:endParaRPr kumimoji="0" lang="en-US" sz="215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i="0" u="none" strike="noStrike" kern="1200" cap="none" spc="0" normalizeH="0" baseline="0" noProof="0" dirty="0">
              <a:ln>
                <a:noFill/>
              </a:ln>
              <a:solidFill>
                <a:srgbClr val="313131"/>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Ephraim </a:t>
            </a:r>
            <a:r>
              <a:rPr kumimoji="0" lang="en-US" sz="2000" i="0" u="none" strike="noStrike" kern="1200" cap="none" spc="0" normalizeH="0" baseline="0" noProof="0" dirty="0" err="1">
                <a:ln>
                  <a:noFill/>
                </a:ln>
                <a:solidFill>
                  <a:srgbClr val="313131"/>
                </a:solidFill>
                <a:effectLst/>
                <a:uLnTx/>
                <a:uFillTx/>
                <a:latin typeface="Times New Roman"/>
                <a:ea typeface="+mn-ea"/>
                <a:cs typeface="+mn-cs"/>
              </a:rPr>
              <a:t>Sudwerts</a:t>
            </a:r>
            <a:r>
              <a:rPr kumimoji="0" lang="en-US" sz="2000" i="0" u="none" strike="noStrike" kern="1200" cap="none" spc="0" normalizeH="0" baseline="0" noProof="0" dirty="0">
                <a:ln>
                  <a:noFill/>
                </a:ln>
                <a:solidFill>
                  <a:srgbClr val="313131"/>
                </a:solidFill>
                <a:effectLst/>
                <a:uLnTx/>
                <a:uFillTx/>
                <a:latin typeface="Times New Roman"/>
                <a:ea typeface="+mn-ea"/>
                <a:cs typeface="+mn-cs"/>
              </a:rPr>
              <a:t> is a Principal in PwC’s New York People &amp; Organization practice.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Ephraim began his career with PwC in 1999 and has since dealt with a wide array of clients, including law firms, private equity firms, health systems, and retailers.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In addition to expertise in the areas of pension funding and expense, Ephraim has significant experience with plan design, as well as coverage and nondiscrimination testing.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Ephraim serves as a key advisor to PwC management on matters relating to PwC's pension system.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Ephraim is an Associate of the Society of Actuaries, an Enrolled Actuary, and a Member of the American Academy of Actuaries.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i="0" u="none" strike="noStrike" kern="1200" cap="none" spc="0" normalizeH="0" baseline="0" noProof="0" dirty="0">
              <a:ln>
                <a:noFill/>
              </a:ln>
              <a:solidFill>
                <a:srgbClr val="313131"/>
              </a:solidFill>
              <a:effectLst/>
              <a:uLnTx/>
              <a:uFillTx/>
              <a:latin typeface="Times New Roman"/>
              <a:ea typeface="+mn-ea"/>
              <a:cs typeface="+mn-cs"/>
            </a:endParaRPr>
          </a:p>
        </p:txBody>
      </p:sp>
      <p:pic>
        <p:nvPicPr>
          <p:cNvPr id="4" name="Picture 3" descr="A person smiling for the camera&#10;&#10;Description automatically generated with medium confidence">
            <a:extLst>
              <a:ext uri="{FF2B5EF4-FFF2-40B4-BE49-F238E27FC236}">
                <a16:creationId xmlns:a16="http://schemas.microsoft.com/office/drawing/2014/main" id="{00DC4A66-0617-49C4-9CA5-81FD6884E5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6321" y="1111377"/>
            <a:ext cx="2241423" cy="23176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818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13C7ADE1-2292-443A-A39C-DAAF65FDDFFE}"/>
              </a:ext>
            </a:extLst>
          </p:cNvPr>
          <p:cNvSpPr txBox="1">
            <a:spLocks noChangeArrowheads="1"/>
          </p:cNvSpPr>
          <p:nvPr/>
        </p:nvSpPr>
        <p:spPr>
          <a:xfrm>
            <a:off x="1752600" y="55562"/>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8" name="TextBox 7">
            <a:extLst>
              <a:ext uri="{FF2B5EF4-FFF2-40B4-BE49-F238E27FC236}">
                <a16:creationId xmlns:a16="http://schemas.microsoft.com/office/drawing/2014/main" id="{CB9D8D7B-BCB5-4683-A701-F526878BF065}"/>
              </a:ext>
            </a:extLst>
          </p:cNvPr>
          <p:cNvSpPr txBox="1"/>
          <p:nvPr/>
        </p:nvSpPr>
        <p:spPr>
          <a:xfrm>
            <a:off x="4114800" y="746373"/>
            <a:ext cx="792480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 Mahasen Kunapuli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13131"/>
                </a:solidFill>
                <a:effectLst/>
                <a:uLnTx/>
                <a:uFillTx/>
                <a:latin typeface="Times New Roman"/>
                <a:ea typeface="+mn-ea"/>
                <a:cs typeface="+mn-cs"/>
              </a:rPr>
              <a:t>  </a:t>
            </a:r>
            <a:r>
              <a:rPr kumimoji="0" lang="en-US" sz="2200" b="1" i="0" u="none" strike="noStrike" kern="1200" cap="none" spc="0" normalizeH="0" baseline="0" noProof="0" dirty="0">
                <a:ln>
                  <a:noFill/>
                </a:ln>
                <a:solidFill>
                  <a:srgbClr val="313131"/>
                </a:solidFill>
                <a:effectLst/>
                <a:uLnTx/>
                <a:uFillTx/>
                <a:latin typeface="Times New Roman"/>
                <a:ea typeface="+mn-ea"/>
                <a:cs typeface="+mn-cs"/>
              </a:rPr>
              <a:t>FSA, Director Advisory,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313131"/>
                </a:solidFill>
                <a:latin typeface="Times New Roman"/>
              </a:rPr>
              <a:t>  </a:t>
            </a:r>
            <a:r>
              <a:rPr kumimoji="0" lang="en-US" sz="2200" b="1" i="0" u="none" strike="noStrike" kern="1200" cap="none" spc="0" normalizeH="0" baseline="0" noProof="0" dirty="0">
                <a:ln>
                  <a:noFill/>
                </a:ln>
                <a:solidFill>
                  <a:srgbClr val="313131"/>
                </a:solidFill>
                <a:effectLst/>
                <a:uLnTx/>
                <a:uFillTx/>
                <a:latin typeface="Times New Roman"/>
                <a:ea typeface="+mn-ea"/>
                <a:cs typeface="+mn-cs"/>
              </a:rPr>
              <a:t>Leader People &amp; Organization India Acceleration </a:t>
            </a:r>
            <a:r>
              <a:rPr kumimoji="0" lang="en-US" sz="2200" b="1" i="0" u="none" strike="noStrike" kern="1200" cap="none" spc="0" normalizeH="0" baseline="0" noProof="0" dirty="0" err="1">
                <a:ln>
                  <a:noFill/>
                </a:ln>
                <a:solidFill>
                  <a:srgbClr val="313131"/>
                </a:solidFill>
                <a:effectLst/>
                <a:uLnTx/>
                <a:uFillTx/>
                <a:latin typeface="Times New Roman"/>
                <a:ea typeface="+mn-ea"/>
                <a:cs typeface="+mn-cs"/>
              </a:rPr>
              <a:t>Cente</a:t>
            </a:r>
            <a:r>
              <a:rPr kumimoji="0" lang="en-US" sz="2200" b="1" i="0" u="none" strike="noStrike" kern="1200" cap="none" spc="0" normalizeH="0" baseline="0" noProof="0" dirty="0">
                <a:ln>
                  <a:noFill/>
                </a:ln>
                <a:solidFill>
                  <a:srgbClr val="313131"/>
                </a:solidFill>
                <a:effectLst/>
                <a:uLnTx/>
                <a:uFillTx/>
                <a:latin typeface="Times New Roman"/>
                <a:ea typeface="+mn-ea"/>
                <a:cs typeface="+mn-cs"/>
              </a:rPr>
              <a:t>, PwC</a:t>
            </a:r>
            <a:endParaRPr kumimoji="0" lang="en-US" sz="22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i="0" u="none" strike="noStrike" kern="1200" cap="none" spc="0" normalizeH="0" baseline="0" noProof="0" dirty="0">
              <a:ln>
                <a:noFill/>
              </a:ln>
              <a:solidFill>
                <a:srgbClr val="313131"/>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He is having +20 years experience of benefits consulting experience including traditional retirement benefits consulting, total rewards strategies to attract and retain talent, pension risk management strategies through asset liability management studies, etc.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Leads a team of 70 colleagues who have pension actuarial experience, Compensation strategies, change management and culture assessment, and Healthcare actuarial experience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HR transaction related services including HR due diligence, post-merger benefits harmonization, etc.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3131"/>
                </a:solidFill>
                <a:effectLst/>
                <a:uLnTx/>
                <a:uFillTx/>
                <a:latin typeface="Times New Roman"/>
                <a:ea typeface="+mn-ea"/>
                <a:cs typeface="+mn-cs"/>
              </a:rPr>
              <a:t>Fellow, Society of Actuaries (USA)</a:t>
            </a:r>
          </a:p>
        </p:txBody>
      </p:sp>
      <p:pic>
        <p:nvPicPr>
          <p:cNvPr id="9" name="Picture 8" descr="A person wearing glasses&#10;&#10;Description automatically generated with medium confidence">
            <a:extLst>
              <a:ext uri="{FF2B5EF4-FFF2-40B4-BE49-F238E27FC236}">
                <a16:creationId xmlns:a16="http://schemas.microsoft.com/office/drawing/2014/main" id="{8F1B4FE1-908B-4F8D-B70E-3AB8D49B06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6325" y="1034325"/>
            <a:ext cx="2242275" cy="2242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6284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Google Shape;365;p2">
            <a:extLst>
              <a:ext uri="{FF2B5EF4-FFF2-40B4-BE49-F238E27FC236}">
                <a16:creationId xmlns:a16="http://schemas.microsoft.com/office/drawing/2014/main" id="{29C973F5-7C32-44F8-A5C6-EC726E178B2C}"/>
              </a:ext>
            </a:extLst>
          </p:cNvPr>
          <p:cNvSpPr txBox="1">
            <a:spLocks/>
          </p:cNvSpPr>
          <p:nvPr/>
        </p:nvSpPr>
        <p:spPr>
          <a:xfrm>
            <a:off x="1828799" y="432000"/>
            <a:ext cx="9920289" cy="758625"/>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kern="0" dirty="0">
                <a:latin typeface="+mn-lt"/>
              </a:rPr>
              <a:t>Agenda</a:t>
            </a:r>
          </a:p>
        </p:txBody>
      </p:sp>
      <p:sp>
        <p:nvSpPr>
          <p:cNvPr id="7" name="Google Shape;366;p2">
            <a:extLst>
              <a:ext uri="{FF2B5EF4-FFF2-40B4-BE49-F238E27FC236}">
                <a16:creationId xmlns:a16="http://schemas.microsoft.com/office/drawing/2014/main" id="{3E0441F0-44DD-481F-A010-5260B206CC5C}"/>
              </a:ext>
            </a:extLst>
          </p:cNvPr>
          <p:cNvSpPr txBox="1">
            <a:spLocks/>
          </p:cNvSpPr>
          <p:nvPr/>
        </p:nvSpPr>
        <p:spPr>
          <a:xfrm>
            <a:off x="1828798" y="1447800"/>
            <a:ext cx="9920290" cy="3124200"/>
          </a:xfrm>
          <a:prstGeom prst="rect">
            <a:avLst/>
          </a:prstGeom>
          <a:noFill/>
          <a:ln>
            <a:noFill/>
          </a:ln>
        </p:spPr>
        <p:txBody>
          <a:bodyPr spcFirstLastPara="1" wrap="square" lIns="0" tIns="0" rIns="0" bIns="0" anchor="t"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730250" indent="-730250">
              <a:lnSpc>
                <a:spcPct val="90000"/>
              </a:lnSpc>
              <a:spcBef>
                <a:spcPts val="0"/>
              </a:spcBef>
              <a:spcAft>
                <a:spcPts val="0"/>
              </a:spcAft>
              <a:buClr>
                <a:schemeClr val="tx1"/>
              </a:buClr>
              <a:buSzPts val="1800"/>
              <a:buFont typeface="Georgia"/>
              <a:buAutoNum type="arabicPeriod"/>
            </a:pPr>
            <a:r>
              <a:rPr lang="en-US" sz="2400" kern="0" dirty="0"/>
              <a:t>Defined Benefit and Defined Contribution Plans – What they are?</a:t>
            </a:r>
          </a:p>
          <a:p>
            <a:pPr marL="730250" indent="-730250">
              <a:lnSpc>
                <a:spcPct val="90000"/>
              </a:lnSpc>
              <a:spcBef>
                <a:spcPts val="600"/>
              </a:spcBef>
              <a:spcAft>
                <a:spcPts val="0"/>
              </a:spcAft>
              <a:buClr>
                <a:schemeClr val="tx1"/>
              </a:buClr>
              <a:buSzPts val="1800"/>
              <a:buFont typeface="Georgia"/>
              <a:buAutoNum type="arabicPeriod"/>
            </a:pPr>
            <a:r>
              <a:rPr lang="en-US" sz="2400" kern="0" dirty="0"/>
              <a:t>Broad types of Defined benefit plans</a:t>
            </a:r>
          </a:p>
          <a:p>
            <a:pPr marL="730250" indent="-730250">
              <a:lnSpc>
                <a:spcPct val="90000"/>
              </a:lnSpc>
              <a:spcBef>
                <a:spcPts val="600"/>
              </a:spcBef>
              <a:spcAft>
                <a:spcPts val="0"/>
              </a:spcAft>
              <a:buClr>
                <a:schemeClr val="tx1"/>
              </a:buClr>
              <a:buSzPts val="1800"/>
              <a:buFont typeface="Georgia"/>
              <a:buAutoNum type="arabicPeriod"/>
            </a:pPr>
            <a:r>
              <a:rPr lang="en-US" sz="2400" kern="0" dirty="0"/>
              <a:t>Broad types of Defined contribution plans</a:t>
            </a:r>
          </a:p>
          <a:p>
            <a:pPr marL="730250" indent="-730250">
              <a:lnSpc>
                <a:spcPct val="90000"/>
              </a:lnSpc>
              <a:spcBef>
                <a:spcPts val="600"/>
              </a:spcBef>
              <a:spcAft>
                <a:spcPts val="0"/>
              </a:spcAft>
              <a:buClr>
                <a:schemeClr val="tx1"/>
              </a:buClr>
              <a:buSzPts val="1800"/>
              <a:buFont typeface="Georgia"/>
              <a:buAutoNum type="arabicPeriod"/>
            </a:pPr>
            <a:r>
              <a:rPr lang="en-US" sz="2400" kern="0" dirty="0"/>
              <a:t>DB and DC – One on One comparison</a:t>
            </a:r>
          </a:p>
          <a:p>
            <a:pPr marL="730250" indent="-730250">
              <a:lnSpc>
                <a:spcPct val="90000"/>
              </a:lnSpc>
              <a:spcBef>
                <a:spcPts val="600"/>
              </a:spcBef>
              <a:spcAft>
                <a:spcPts val="0"/>
              </a:spcAft>
              <a:buClr>
                <a:schemeClr val="tx1"/>
              </a:buClr>
              <a:buSzPts val="1800"/>
              <a:buFont typeface="Georgia"/>
              <a:buAutoNum type="arabicPeriod"/>
            </a:pPr>
            <a:r>
              <a:rPr lang="en-US" sz="2400" kern="0" dirty="0"/>
              <a:t>DB or DC – Which one is better?</a:t>
            </a:r>
          </a:p>
          <a:p>
            <a:pPr marL="730250" indent="-730250">
              <a:lnSpc>
                <a:spcPct val="90000"/>
              </a:lnSpc>
              <a:spcBef>
                <a:spcPts val="600"/>
              </a:spcBef>
              <a:spcAft>
                <a:spcPts val="0"/>
              </a:spcAft>
              <a:buClr>
                <a:schemeClr val="tx1"/>
              </a:buClr>
              <a:buSzPts val="1800"/>
              <a:buFont typeface="Georgia"/>
              <a:buAutoNum type="arabicPeriod"/>
            </a:pPr>
            <a:r>
              <a:rPr lang="en-US" sz="2400" kern="0" dirty="0"/>
              <a:t>Completely DC – Wise or not?</a:t>
            </a:r>
          </a:p>
          <a:p>
            <a:pPr marL="730250" indent="-730250">
              <a:lnSpc>
                <a:spcPct val="90000"/>
              </a:lnSpc>
              <a:spcBef>
                <a:spcPts val="600"/>
              </a:spcBef>
              <a:spcAft>
                <a:spcPts val="0"/>
              </a:spcAft>
              <a:buClr>
                <a:schemeClr val="tx1"/>
              </a:buClr>
              <a:buSzPts val="1800"/>
              <a:buFont typeface="Georgia"/>
              <a:buAutoNum type="arabicPeriod"/>
            </a:pPr>
            <a:r>
              <a:rPr lang="en-US" sz="2400" kern="0" dirty="0"/>
              <a:t>The way forward – Hybrid plans</a:t>
            </a:r>
          </a:p>
          <a:p>
            <a:pPr marL="730250" indent="-730250">
              <a:lnSpc>
                <a:spcPct val="90000"/>
              </a:lnSpc>
              <a:spcBef>
                <a:spcPts val="600"/>
              </a:spcBef>
              <a:spcAft>
                <a:spcPts val="0"/>
              </a:spcAft>
              <a:buClr>
                <a:schemeClr val="tx1"/>
              </a:buClr>
              <a:buSzPts val="1800"/>
              <a:buFont typeface="Georgia"/>
              <a:buAutoNum type="arabicPeriod"/>
            </a:pPr>
            <a:r>
              <a:rPr lang="en-US" sz="2400" kern="0" dirty="0"/>
              <a:t>Accrual Rates and Replacement Ratios for different types of DB plans</a:t>
            </a:r>
          </a:p>
          <a:p>
            <a:pPr marL="730250" indent="-730250">
              <a:lnSpc>
                <a:spcPct val="90000"/>
              </a:lnSpc>
              <a:spcBef>
                <a:spcPts val="600"/>
              </a:spcBef>
              <a:spcAft>
                <a:spcPts val="0"/>
              </a:spcAft>
              <a:buClr>
                <a:schemeClr val="tx1"/>
              </a:buClr>
              <a:buSzPts val="1800"/>
              <a:buFont typeface="Georgia"/>
              <a:buAutoNum type="arabicPeriod"/>
            </a:pPr>
            <a:r>
              <a:rPr lang="en-US" sz="2400" kern="0" dirty="0"/>
              <a:t>Reforms in the wake of Pandemic</a:t>
            </a:r>
          </a:p>
        </p:txBody>
      </p:sp>
    </p:spTree>
    <p:extLst>
      <p:ext uri="{BB962C8B-B14F-4D97-AF65-F5344CB8AC3E}">
        <p14:creationId xmlns:p14="http://schemas.microsoft.com/office/powerpoint/2010/main" val="104194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372;p3">
            <a:extLst>
              <a:ext uri="{FF2B5EF4-FFF2-40B4-BE49-F238E27FC236}">
                <a16:creationId xmlns:a16="http://schemas.microsoft.com/office/drawing/2014/main" id="{5C2AF1AF-4209-4B5E-84FC-9E91D6BE86E4}"/>
              </a:ext>
            </a:extLst>
          </p:cNvPr>
          <p:cNvSpPr txBox="1">
            <a:spLocks/>
          </p:cNvSpPr>
          <p:nvPr/>
        </p:nvSpPr>
        <p:spPr>
          <a:xfrm>
            <a:off x="1828800" y="381000"/>
            <a:ext cx="9920395" cy="612169"/>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500" kern="0" dirty="0">
                <a:latin typeface="+mn-lt"/>
              </a:rPr>
              <a:t>Defined Benefit and Defined contribution plans</a:t>
            </a:r>
          </a:p>
        </p:txBody>
      </p:sp>
      <p:sp>
        <p:nvSpPr>
          <p:cNvPr id="6" name="Google Shape;373;p3">
            <a:extLst>
              <a:ext uri="{FF2B5EF4-FFF2-40B4-BE49-F238E27FC236}">
                <a16:creationId xmlns:a16="http://schemas.microsoft.com/office/drawing/2014/main" id="{95310E05-6A33-441A-8183-2AAD02A91EAA}"/>
              </a:ext>
            </a:extLst>
          </p:cNvPr>
          <p:cNvSpPr txBox="1">
            <a:spLocks/>
          </p:cNvSpPr>
          <p:nvPr/>
        </p:nvSpPr>
        <p:spPr>
          <a:xfrm>
            <a:off x="1828800" y="762000"/>
            <a:ext cx="10363075" cy="4932451"/>
          </a:xfrm>
          <a:prstGeom prst="rect">
            <a:avLst/>
          </a:prstGeom>
          <a:noFill/>
          <a:ln>
            <a:noFill/>
          </a:ln>
        </p:spPr>
        <p:txBody>
          <a:bodyPr spcFirstLastPara="1" wrap="square" lIns="0" tIns="0" rIns="0" bIns="0" anchor="t"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90000"/>
              </a:lnSpc>
              <a:spcBef>
                <a:spcPts val="0"/>
              </a:spcBef>
              <a:spcAft>
                <a:spcPts val="0"/>
              </a:spcAft>
              <a:buSzPts val="1800"/>
              <a:buFontTx/>
              <a:buNone/>
            </a:pPr>
            <a:endParaRPr lang="en-US" sz="1800" kern="0" dirty="0"/>
          </a:p>
          <a:p>
            <a:pPr marL="0" indent="0">
              <a:lnSpc>
                <a:spcPct val="90000"/>
              </a:lnSpc>
              <a:spcBef>
                <a:spcPts val="0"/>
              </a:spcBef>
              <a:spcAft>
                <a:spcPts val="0"/>
              </a:spcAft>
              <a:buSzPts val="1800"/>
              <a:buFontTx/>
              <a:buNone/>
            </a:pPr>
            <a:r>
              <a:rPr lang="en-US" sz="1800" kern="0" dirty="0"/>
              <a:t>The pension plans available in the states can be broadly classified into two categories – </a:t>
            </a:r>
            <a:r>
              <a:rPr lang="en-US" sz="1800" b="1" kern="0" dirty="0"/>
              <a:t>Defined Benefit </a:t>
            </a:r>
            <a:r>
              <a:rPr lang="en-US" sz="1800" kern="0" dirty="0"/>
              <a:t>and </a:t>
            </a:r>
            <a:r>
              <a:rPr lang="en-US" sz="1800" b="1" kern="0" dirty="0"/>
              <a:t>Defined Contribution </a:t>
            </a:r>
            <a:r>
              <a:rPr lang="en-US" sz="1800" kern="0" dirty="0"/>
              <a:t>plans.</a:t>
            </a:r>
            <a:endParaRPr lang="en-US" kern="0" dirty="0"/>
          </a:p>
          <a:p>
            <a:pPr marL="0" indent="0">
              <a:lnSpc>
                <a:spcPct val="90000"/>
              </a:lnSpc>
              <a:spcBef>
                <a:spcPts val="600"/>
              </a:spcBef>
              <a:spcAft>
                <a:spcPts val="0"/>
              </a:spcAft>
              <a:buSzPts val="1800"/>
              <a:buFontTx/>
              <a:buNone/>
            </a:pPr>
            <a:endParaRPr lang="en-US" sz="1800" kern="0" dirty="0"/>
          </a:p>
          <a:p>
            <a:pPr marL="0" indent="0">
              <a:lnSpc>
                <a:spcPct val="90000"/>
              </a:lnSpc>
              <a:spcBef>
                <a:spcPts val="600"/>
              </a:spcBef>
              <a:spcAft>
                <a:spcPts val="0"/>
              </a:spcAft>
              <a:buSzPts val="1800"/>
              <a:buFontTx/>
              <a:buNone/>
            </a:pPr>
            <a:r>
              <a:rPr lang="en-US" sz="1800" kern="0" dirty="0"/>
              <a:t>The description of these plans is all in the nomenclature.</a:t>
            </a:r>
            <a:endParaRPr lang="en-US" kern="0" dirty="0"/>
          </a:p>
          <a:p>
            <a:pPr marL="0" indent="0">
              <a:lnSpc>
                <a:spcPct val="90000"/>
              </a:lnSpc>
              <a:spcBef>
                <a:spcPts val="600"/>
              </a:spcBef>
              <a:spcAft>
                <a:spcPts val="0"/>
              </a:spcAft>
              <a:buSzPts val="1800"/>
              <a:buFontTx/>
              <a:buNone/>
            </a:pPr>
            <a:endParaRPr lang="en-US" sz="1800" kern="0" dirty="0"/>
          </a:p>
          <a:p>
            <a:pPr marL="0" indent="0">
              <a:lnSpc>
                <a:spcPct val="90000"/>
              </a:lnSpc>
              <a:spcBef>
                <a:spcPts val="600"/>
              </a:spcBef>
              <a:spcAft>
                <a:spcPts val="0"/>
              </a:spcAft>
              <a:buSzPts val="1800"/>
              <a:buFontTx/>
              <a:buNone/>
            </a:pPr>
            <a:r>
              <a:rPr lang="en-US" sz="1800" kern="0" dirty="0"/>
              <a:t>For Defined Benefit plans (referred to as DB thereon), the final benefit at retirement is defined as a function of mainly </a:t>
            </a:r>
            <a:r>
              <a:rPr lang="en-US" sz="1800" i="1" kern="0" dirty="0"/>
              <a:t>tenure with a company </a:t>
            </a:r>
            <a:r>
              <a:rPr lang="en-US" sz="1800" kern="0" dirty="0"/>
              <a:t>and </a:t>
            </a:r>
            <a:r>
              <a:rPr lang="en-US" sz="1800" i="1" kern="0" dirty="0"/>
              <a:t>Salary drawn by an employee</a:t>
            </a:r>
            <a:r>
              <a:rPr lang="en-US" sz="1800" kern="0" dirty="0"/>
              <a:t>. An Indian equivalent of this type could be Employee Pension Scheme (EPS).</a:t>
            </a:r>
            <a:endParaRPr lang="en-US" kern="0" dirty="0"/>
          </a:p>
          <a:p>
            <a:pPr marL="0" indent="0">
              <a:lnSpc>
                <a:spcPct val="90000"/>
              </a:lnSpc>
              <a:spcBef>
                <a:spcPts val="600"/>
              </a:spcBef>
              <a:spcAft>
                <a:spcPts val="0"/>
              </a:spcAft>
              <a:buSzPts val="1800"/>
              <a:buFontTx/>
              <a:buNone/>
            </a:pPr>
            <a:endParaRPr lang="en-US" sz="1800" kern="0" dirty="0"/>
          </a:p>
          <a:p>
            <a:pPr marL="0" indent="0">
              <a:lnSpc>
                <a:spcPct val="90000"/>
              </a:lnSpc>
              <a:spcBef>
                <a:spcPts val="600"/>
              </a:spcBef>
              <a:spcAft>
                <a:spcPts val="0"/>
              </a:spcAft>
              <a:buSzPts val="1800"/>
              <a:buFontTx/>
              <a:buNone/>
            </a:pPr>
            <a:r>
              <a:rPr lang="en-US" sz="1800" kern="0" dirty="0"/>
              <a:t>Similarly for defined contribution plans (referred to as DC thereon), the contribution to the plan is defined and the final benefit at retirement generally depends on the account value and is subject to the </a:t>
            </a:r>
            <a:r>
              <a:rPr lang="en-US" sz="1800" i="1" kern="0" dirty="0"/>
              <a:t>investment market performance</a:t>
            </a:r>
            <a:r>
              <a:rPr lang="en-US" sz="1800" kern="0" dirty="0"/>
              <a:t>. The equivalent of a DC plan in Indian market can be the Employee Provident Fund or National Pension Scheme.</a:t>
            </a:r>
            <a:endParaRPr lang="en-US" kern="0" dirty="0"/>
          </a:p>
          <a:p>
            <a:pPr marL="0" indent="0">
              <a:lnSpc>
                <a:spcPct val="90000"/>
              </a:lnSpc>
              <a:spcBef>
                <a:spcPts val="600"/>
              </a:spcBef>
              <a:spcAft>
                <a:spcPts val="0"/>
              </a:spcAft>
              <a:buSzPts val="1800"/>
              <a:buFontTx/>
              <a:buNone/>
            </a:pPr>
            <a:endParaRPr lang="en-US" sz="1800" kern="0" dirty="0"/>
          </a:p>
          <a:p>
            <a:pPr marL="0" indent="0">
              <a:lnSpc>
                <a:spcPct val="90000"/>
              </a:lnSpc>
              <a:spcBef>
                <a:spcPts val="600"/>
              </a:spcBef>
              <a:spcAft>
                <a:spcPts val="0"/>
              </a:spcAft>
              <a:buSzPts val="1800"/>
              <a:buFontTx/>
              <a:buNone/>
            </a:pPr>
            <a:r>
              <a:rPr lang="en-US" sz="1800" kern="0" dirty="0"/>
              <a:t>With the ever changing demographics and market requirements, Hybrid versions such as cash balance plans and variable annuity plans have become more common in order to be in line with the market demands.</a:t>
            </a:r>
            <a:endParaRPr lang="en-US" kern="0" dirty="0"/>
          </a:p>
        </p:txBody>
      </p:sp>
      <p:pic>
        <p:nvPicPr>
          <p:cNvPr id="7" name="Google Shape;376;p3" descr="Philanthropy outline">
            <a:extLst>
              <a:ext uri="{FF2B5EF4-FFF2-40B4-BE49-F238E27FC236}">
                <a16:creationId xmlns:a16="http://schemas.microsoft.com/office/drawing/2014/main" id="{E865D56A-8DFC-4ECC-95D2-0C0E428419B9}"/>
              </a:ext>
            </a:extLst>
          </p:cNvPr>
          <p:cNvPicPr preferRelativeResize="0"/>
          <p:nvPr/>
        </p:nvPicPr>
        <p:blipFill rotWithShape="1">
          <a:blip r:embed="rId6">
            <a:alphaModFix/>
          </a:blip>
          <a:srcRect/>
          <a:stretch/>
        </p:blipFill>
        <p:spPr>
          <a:xfrm>
            <a:off x="10439400" y="5126803"/>
            <a:ext cx="1764900" cy="1988371"/>
          </a:xfrm>
          <a:prstGeom prst="rect">
            <a:avLst/>
          </a:prstGeom>
          <a:noFill/>
          <a:ln>
            <a:noFill/>
          </a:ln>
        </p:spPr>
      </p:pic>
    </p:spTree>
    <p:extLst>
      <p:ext uri="{BB962C8B-B14F-4D97-AF65-F5344CB8AC3E}">
        <p14:creationId xmlns:p14="http://schemas.microsoft.com/office/powerpoint/2010/main" val="362336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Google Shape;382;p4">
            <a:extLst>
              <a:ext uri="{FF2B5EF4-FFF2-40B4-BE49-F238E27FC236}">
                <a16:creationId xmlns:a16="http://schemas.microsoft.com/office/drawing/2014/main" id="{5F743D4B-D095-4697-BE8C-9F2462DD60C2}"/>
              </a:ext>
            </a:extLst>
          </p:cNvPr>
          <p:cNvSpPr txBox="1">
            <a:spLocks/>
          </p:cNvSpPr>
          <p:nvPr/>
        </p:nvSpPr>
        <p:spPr>
          <a:xfrm>
            <a:off x="1915882" y="257831"/>
            <a:ext cx="9622976" cy="405040"/>
          </a:xfrm>
          <a:prstGeom prst="rect">
            <a:avLst/>
          </a:prstGeom>
          <a:noFill/>
          <a:ln>
            <a:noFill/>
          </a:ln>
        </p:spPr>
        <p:txBody>
          <a:bodyPr spcFirstLastPara="1" wrap="square" lIns="0" tIns="0" rIns="0" bIns="0" anchor="t" anchorCtr="0">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200" b="1" kern="0" dirty="0">
                <a:latin typeface="+mn-lt"/>
              </a:rPr>
              <a:t>Types of DB plans</a:t>
            </a:r>
          </a:p>
        </p:txBody>
      </p:sp>
      <p:graphicFrame>
        <p:nvGraphicFramePr>
          <p:cNvPr id="8" name="Google Shape;383;p4">
            <a:extLst>
              <a:ext uri="{FF2B5EF4-FFF2-40B4-BE49-F238E27FC236}">
                <a16:creationId xmlns:a16="http://schemas.microsoft.com/office/drawing/2014/main" id="{46474D3C-4227-482B-96E9-E790EA9B1F91}"/>
              </a:ext>
            </a:extLst>
          </p:cNvPr>
          <p:cNvGraphicFramePr/>
          <p:nvPr>
            <p:extLst>
              <p:ext uri="{D42A27DB-BD31-4B8C-83A1-F6EECF244321}">
                <p14:modId xmlns:p14="http://schemas.microsoft.com/office/powerpoint/2010/main" val="3859051551"/>
              </p:ext>
            </p:extLst>
          </p:nvPr>
        </p:nvGraphicFramePr>
        <p:xfrm>
          <a:off x="1793308" y="990599"/>
          <a:ext cx="10170092" cy="5510238"/>
        </p:xfrm>
        <a:graphic>
          <a:graphicData uri="http://schemas.openxmlformats.org/drawingml/2006/table">
            <a:tbl>
              <a:tblPr firstRow="1" bandRow="1">
                <a:tableStyleId>{B301B821-A1FF-4177-AEE7-76D212191A09}</a:tableStyleId>
              </a:tblPr>
              <a:tblGrid>
                <a:gridCol w="2092892">
                  <a:extLst>
                    <a:ext uri="{9D8B030D-6E8A-4147-A177-3AD203B41FA5}">
                      <a16:colId xmlns:a16="http://schemas.microsoft.com/office/drawing/2014/main" val="20000"/>
                    </a:ext>
                  </a:extLst>
                </a:gridCol>
                <a:gridCol w="2747295">
                  <a:extLst>
                    <a:ext uri="{9D8B030D-6E8A-4147-A177-3AD203B41FA5}">
                      <a16:colId xmlns:a16="http://schemas.microsoft.com/office/drawing/2014/main" val="20001"/>
                    </a:ext>
                  </a:extLst>
                </a:gridCol>
                <a:gridCol w="2597750">
                  <a:extLst>
                    <a:ext uri="{9D8B030D-6E8A-4147-A177-3AD203B41FA5}">
                      <a16:colId xmlns:a16="http://schemas.microsoft.com/office/drawing/2014/main" val="20002"/>
                    </a:ext>
                  </a:extLst>
                </a:gridCol>
                <a:gridCol w="2732155">
                  <a:extLst>
                    <a:ext uri="{9D8B030D-6E8A-4147-A177-3AD203B41FA5}">
                      <a16:colId xmlns:a16="http://schemas.microsoft.com/office/drawing/2014/main" val="20003"/>
                    </a:ext>
                  </a:extLst>
                </a:gridCol>
              </a:tblGrid>
              <a:tr h="3641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b="1" u="none" strike="noStrike" cap="none" dirty="0">
                          <a:latin typeface="+mn-lt"/>
                        </a:rPr>
                        <a:t>Features</a:t>
                      </a:r>
                      <a:endParaRPr sz="1700" b="1"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b="1" u="none" strike="noStrike" cap="none" dirty="0">
                          <a:latin typeface="+mn-lt"/>
                        </a:rPr>
                        <a:t>Final Average Earnings</a:t>
                      </a:r>
                      <a:endParaRPr sz="1700" b="1"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b="1" u="none" strike="noStrike" cap="none" dirty="0">
                          <a:latin typeface="+mn-lt"/>
                        </a:rPr>
                        <a:t>Career Average</a:t>
                      </a:r>
                      <a:endParaRPr sz="1700" b="1"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b="1" u="none" strike="noStrike" cap="none" dirty="0">
                          <a:latin typeface="+mn-lt"/>
                        </a:rPr>
                        <a:t>Flat dollar</a:t>
                      </a:r>
                      <a:endParaRPr sz="1700" b="1" u="none" strike="noStrike" cap="none" dirty="0">
                        <a:latin typeface="+mn-lt"/>
                      </a:endParaRPr>
                    </a:p>
                  </a:txBody>
                  <a:tcPr marL="91450" marR="91450" marT="45725" marB="45725"/>
                </a:tc>
                <a:extLst>
                  <a:ext uri="{0D108BD9-81ED-4DB2-BD59-A6C34878D82A}">
                    <a16:rowId xmlns:a16="http://schemas.microsoft.com/office/drawing/2014/main" val="10000"/>
                  </a:ext>
                </a:extLst>
              </a:tr>
              <a:tr h="6333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Service considered</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Credited Service</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Credited Service</a:t>
                      </a:r>
                      <a:endParaRPr sz="1700" u="none" strike="noStrike" cap="none" dirty="0">
                        <a:latin typeface="+mn-lt"/>
                      </a:endParaRPr>
                    </a:p>
                    <a:p>
                      <a:pPr marL="0" marR="0" lvl="0" indent="0" algn="l" rtl="0">
                        <a:lnSpc>
                          <a:spcPct val="100000"/>
                        </a:lnSpc>
                        <a:spcBef>
                          <a:spcPts val="0"/>
                        </a:spcBef>
                        <a:spcAft>
                          <a:spcPts val="0"/>
                        </a:spcAft>
                        <a:buClr>
                          <a:srgbClr val="000000"/>
                        </a:buClr>
                        <a:buSzPts val="1600"/>
                        <a:buFont typeface="Arial"/>
                        <a:buNone/>
                      </a:pP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1600"/>
                        <a:buFont typeface="Arial"/>
                        <a:buNone/>
                      </a:pPr>
                      <a:r>
                        <a:rPr lang="en-US" sz="1700" u="none" strike="noStrike" cap="none">
                          <a:latin typeface="+mn-lt"/>
                        </a:rPr>
                        <a:t>Credited Service</a:t>
                      </a:r>
                      <a:endParaRPr sz="1700" u="none" strike="noStrike" cap="none">
                        <a:latin typeface="+mn-lt"/>
                      </a:endParaRPr>
                    </a:p>
                    <a:p>
                      <a:pPr marL="0" marR="0" lvl="0" indent="0" algn="l" rtl="0">
                        <a:lnSpc>
                          <a:spcPct val="100000"/>
                        </a:lnSpc>
                        <a:spcBef>
                          <a:spcPts val="0"/>
                        </a:spcBef>
                        <a:spcAft>
                          <a:spcPts val="0"/>
                        </a:spcAft>
                        <a:buClr>
                          <a:schemeClr val="dk1"/>
                        </a:buClr>
                        <a:buSzPts val="1600"/>
                        <a:buFont typeface="Arial"/>
                        <a:buNone/>
                      </a:pPr>
                      <a:endParaRPr sz="1700" u="none" strike="noStrike" cap="none">
                        <a:latin typeface="+mn-lt"/>
                      </a:endParaRPr>
                    </a:p>
                  </a:txBody>
                  <a:tcPr marL="91450" marR="91450" marT="45725" marB="45725"/>
                </a:tc>
                <a:extLst>
                  <a:ext uri="{0D108BD9-81ED-4DB2-BD59-A6C34878D82A}">
                    <a16:rowId xmlns:a16="http://schemas.microsoft.com/office/drawing/2014/main" val="10001"/>
                  </a:ext>
                </a:extLst>
              </a:tr>
              <a:tr h="6333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Earnings considered</a:t>
                      </a: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The average of your last “n” years of service (usually 5)</a:t>
                      </a: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The average of your earnings over entire career</a:t>
                      </a: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Not considered</a:t>
                      </a:r>
                      <a:endParaRPr sz="1700" u="none" strike="noStrike" cap="none">
                        <a:latin typeface="+mn-lt"/>
                      </a:endParaRPr>
                    </a:p>
                  </a:txBody>
                  <a:tcPr marL="91450" marR="91450" marT="45725" marB="45725"/>
                </a:tc>
                <a:extLst>
                  <a:ext uri="{0D108BD9-81ED-4DB2-BD59-A6C34878D82A}">
                    <a16:rowId xmlns:a16="http://schemas.microsoft.com/office/drawing/2014/main" val="10002"/>
                  </a:ext>
                </a:extLst>
              </a:tr>
              <a:tr h="9025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Formula</a:t>
                      </a: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Some % of the average of your last n years of salary multiplied by years of service</a:t>
                      </a: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1600"/>
                        <a:buFont typeface="Arial"/>
                        <a:buNone/>
                      </a:pPr>
                      <a:r>
                        <a:rPr lang="en-US" sz="1700" u="none" strike="noStrike" cap="none" dirty="0">
                          <a:latin typeface="+mn-lt"/>
                        </a:rPr>
                        <a:t>Some % of the average of the salary earned over the career</a:t>
                      </a: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A flat amount multiplied by years of service</a:t>
                      </a:r>
                      <a:endParaRPr sz="1700" u="none" strike="noStrike" cap="none" dirty="0">
                        <a:latin typeface="+mn-lt"/>
                      </a:endParaRPr>
                    </a:p>
                  </a:txBody>
                  <a:tcPr marL="91450" marR="91450" marT="45725" marB="45725"/>
                </a:tc>
                <a:extLst>
                  <a:ext uri="{0D108BD9-81ED-4DB2-BD59-A6C34878D82A}">
                    <a16:rowId xmlns:a16="http://schemas.microsoft.com/office/drawing/2014/main" val="10003"/>
                  </a:ext>
                </a:extLst>
              </a:tr>
              <a:tr h="11717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Benefit Comparison</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Generally the highest given that the salary is higher during final years of employment</a:t>
                      </a:r>
                      <a:endParaRPr sz="1700" u="none" strike="noStrike" cap="none" dirty="0">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Generally lower than FAE but more than Flat dollar</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Generally lower than FAE and CAE</a:t>
                      </a:r>
                      <a:endParaRPr sz="1700" u="none" strike="noStrike" cap="none">
                        <a:latin typeface="+mn-lt"/>
                      </a:endParaRPr>
                    </a:p>
                  </a:txBody>
                  <a:tcPr marL="91450" marR="91450" marT="45725" marB="45725"/>
                </a:tc>
                <a:extLst>
                  <a:ext uri="{0D108BD9-81ED-4DB2-BD59-A6C34878D82A}">
                    <a16:rowId xmlns:a16="http://schemas.microsoft.com/office/drawing/2014/main" val="10004"/>
                  </a:ext>
                </a:extLst>
              </a:tr>
              <a:tr h="11717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Pros</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Encourages employees to work longer and better replacement ratios in retirement</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A good retention mechanism</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Cheaper as compared to other plans</a:t>
                      </a:r>
                      <a:endParaRPr sz="1700" u="none" strike="noStrike" cap="none">
                        <a:latin typeface="+mn-lt"/>
                      </a:endParaRPr>
                    </a:p>
                  </a:txBody>
                  <a:tcPr marL="91450" marR="91450" marT="45725" marB="45725"/>
                </a:tc>
                <a:extLst>
                  <a:ext uri="{0D108BD9-81ED-4DB2-BD59-A6C34878D82A}">
                    <a16:rowId xmlns:a16="http://schemas.microsoft.com/office/drawing/2014/main" val="10005"/>
                  </a:ext>
                </a:extLst>
              </a:tr>
              <a:tr h="6333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Cons</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Costly</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latin typeface="+mn-lt"/>
                        </a:rPr>
                        <a:t>Costly</a:t>
                      </a:r>
                      <a:endParaRPr sz="1700" u="none" strike="noStrike" cap="none">
                        <a:latin typeface="+mn-lt"/>
                      </a:endParaRPr>
                    </a:p>
                  </a:txBody>
                  <a:tcPr marL="91450" marR="91450" marT="45725" marB="457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dirty="0">
                          <a:latin typeface="+mn-lt"/>
                        </a:rPr>
                        <a:t>Lower benefit as compared to other plans</a:t>
                      </a:r>
                      <a:endParaRPr sz="1700" u="none" strike="noStrike" cap="none" dirty="0">
                        <a:latin typeface="+mn-lt"/>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528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Google Shape;391;p5">
            <a:extLst>
              <a:ext uri="{FF2B5EF4-FFF2-40B4-BE49-F238E27FC236}">
                <a16:creationId xmlns:a16="http://schemas.microsoft.com/office/drawing/2014/main" id="{25BF5741-D918-4783-B28F-13DD21FAC2F0}"/>
              </a:ext>
            </a:extLst>
          </p:cNvPr>
          <p:cNvSpPr txBox="1">
            <a:spLocks/>
          </p:cNvSpPr>
          <p:nvPr/>
        </p:nvSpPr>
        <p:spPr>
          <a:xfrm>
            <a:off x="1981200" y="432001"/>
            <a:ext cx="9767888" cy="691950"/>
          </a:xfrm>
          <a:prstGeom prst="rect">
            <a:avLst/>
          </a:prstGeom>
          <a:noFill/>
          <a:ln>
            <a:noFill/>
          </a:ln>
        </p:spPr>
        <p:txBody>
          <a:bodyPr spcFirstLastPara="1" wrap="square" lIns="0" tIns="0" rIns="0" bIns="0" anchor="t" anchorCtr="0">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5000"/>
              </a:lnSpc>
              <a:spcBef>
                <a:spcPts val="0"/>
              </a:spcBef>
              <a:spcAft>
                <a:spcPts val="0"/>
              </a:spcAft>
              <a:buClr>
                <a:schemeClr val="dk1"/>
              </a:buClr>
              <a:buSzPts val="3200"/>
              <a:buFont typeface="Georgia"/>
              <a:buNone/>
            </a:pPr>
            <a:r>
              <a:rPr lang="en-US" sz="3200" b="1" kern="0" dirty="0">
                <a:latin typeface="+mn-lt"/>
              </a:rPr>
              <a:t>Types of DC plans</a:t>
            </a:r>
          </a:p>
        </p:txBody>
      </p:sp>
      <p:graphicFrame>
        <p:nvGraphicFramePr>
          <p:cNvPr id="6" name="Google Shape;392;p5">
            <a:extLst>
              <a:ext uri="{FF2B5EF4-FFF2-40B4-BE49-F238E27FC236}">
                <a16:creationId xmlns:a16="http://schemas.microsoft.com/office/drawing/2014/main" id="{9CBB8310-E581-45B8-95F0-7F3C4B27C471}"/>
              </a:ext>
            </a:extLst>
          </p:cNvPr>
          <p:cNvGraphicFramePr/>
          <p:nvPr>
            <p:extLst>
              <p:ext uri="{D42A27DB-BD31-4B8C-83A1-F6EECF244321}">
                <p14:modId xmlns:p14="http://schemas.microsoft.com/office/powerpoint/2010/main" val="3964728282"/>
              </p:ext>
            </p:extLst>
          </p:nvPr>
        </p:nvGraphicFramePr>
        <p:xfrm>
          <a:off x="1817919" y="1427853"/>
          <a:ext cx="10094450" cy="3519142"/>
        </p:xfrm>
        <a:graphic>
          <a:graphicData uri="http://schemas.openxmlformats.org/drawingml/2006/table">
            <a:tbl>
              <a:tblPr firstRow="1" bandRow="1">
                <a:tableStyleId>{B301B821-A1FF-4177-AEE7-76D212191A09}</a:tableStyleId>
              </a:tblPr>
              <a:tblGrid>
                <a:gridCol w="2089475">
                  <a:extLst>
                    <a:ext uri="{9D8B030D-6E8A-4147-A177-3AD203B41FA5}">
                      <a16:colId xmlns:a16="http://schemas.microsoft.com/office/drawing/2014/main" val="20000"/>
                    </a:ext>
                  </a:extLst>
                </a:gridCol>
                <a:gridCol w="1975000">
                  <a:extLst>
                    <a:ext uri="{9D8B030D-6E8A-4147-A177-3AD203B41FA5}">
                      <a16:colId xmlns:a16="http://schemas.microsoft.com/office/drawing/2014/main" val="20001"/>
                    </a:ext>
                  </a:extLst>
                </a:gridCol>
                <a:gridCol w="1982475">
                  <a:extLst>
                    <a:ext uri="{9D8B030D-6E8A-4147-A177-3AD203B41FA5}">
                      <a16:colId xmlns:a16="http://schemas.microsoft.com/office/drawing/2014/main" val="20002"/>
                    </a:ext>
                  </a:extLst>
                </a:gridCol>
                <a:gridCol w="1691425">
                  <a:extLst>
                    <a:ext uri="{9D8B030D-6E8A-4147-A177-3AD203B41FA5}">
                      <a16:colId xmlns:a16="http://schemas.microsoft.com/office/drawing/2014/main" val="20003"/>
                    </a:ext>
                  </a:extLst>
                </a:gridCol>
                <a:gridCol w="2356075">
                  <a:extLst>
                    <a:ext uri="{9D8B030D-6E8A-4147-A177-3AD203B41FA5}">
                      <a16:colId xmlns:a16="http://schemas.microsoft.com/office/drawing/2014/main" val="20004"/>
                    </a:ext>
                  </a:extLst>
                </a:gridCol>
              </a:tblGrid>
              <a:tr h="858147">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solidFill>
                            <a:schemeClr val="tx1"/>
                          </a:solidFill>
                        </a:rPr>
                        <a:t>Features</a:t>
                      </a:r>
                      <a:endParaRPr sz="18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solidFill>
                            <a:schemeClr val="tx1"/>
                          </a:solidFill>
                        </a:rPr>
                        <a:t>401 (k) plans</a:t>
                      </a:r>
                      <a:endParaRPr sz="18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solidFill>
                            <a:schemeClr val="tx1"/>
                          </a:solidFill>
                        </a:rPr>
                        <a:t>ESOP’s</a:t>
                      </a:r>
                      <a:endParaRPr sz="18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solidFill>
                            <a:schemeClr val="tx1"/>
                          </a:solidFill>
                        </a:rPr>
                        <a:t>Profit Sharing</a:t>
                      </a:r>
                      <a:endParaRPr sz="18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solidFill>
                            <a:schemeClr val="tx1"/>
                          </a:solidFill>
                        </a:rPr>
                        <a:t>Simplified Employee Pension Plan (SEP)</a:t>
                      </a:r>
                      <a:endParaRPr sz="1800" u="none" strike="noStrike" cap="none" dirty="0">
                        <a:solidFill>
                          <a:schemeClr val="tx1"/>
                        </a:solidFill>
                      </a:endParaRPr>
                    </a:p>
                  </a:txBody>
                  <a:tcPr marL="91450" marR="91450" marT="45725" marB="45725"/>
                </a:tc>
                <a:extLst>
                  <a:ext uri="{0D108BD9-81ED-4DB2-BD59-A6C34878D82A}">
                    <a16:rowId xmlns:a16="http://schemas.microsoft.com/office/drawing/2014/main" val="10000"/>
                  </a:ext>
                </a:extLst>
              </a:tr>
              <a:tr h="1243240">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Funding</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Employee Contributions and matching employer contributions</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Employer’s Stock</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800" u="none" strike="noStrike" cap="none"/>
                        <a:t>Employer Contributions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800" u="none" strike="noStrike" cap="none"/>
                        <a:t>Employer contributions</a:t>
                      </a:r>
                      <a:endParaRPr sz="1800" u="none" strike="noStrike" cap="none"/>
                    </a:p>
                  </a:txBody>
                  <a:tcPr marL="91450" marR="91450" marT="45725" marB="45725"/>
                </a:tc>
                <a:extLst>
                  <a:ext uri="{0D108BD9-81ED-4DB2-BD59-A6C34878D82A}">
                    <a16:rowId xmlns:a16="http://schemas.microsoft.com/office/drawing/2014/main" val="10001"/>
                  </a:ext>
                </a:extLst>
              </a:tr>
              <a:tr h="709246">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Matching Contributions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Allowed</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N/A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N/A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N/A</a:t>
                      </a:r>
                      <a:endParaRPr sz="1800" u="none" strike="noStrike" cap="none"/>
                    </a:p>
                  </a:txBody>
                  <a:tcPr marL="91450" marR="91450" marT="45725" marB="45725"/>
                </a:tc>
                <a:extLst>
                  <a:ext uri="{0D108BD9-81ED-4DB2-BD59-A6C34878D82A}">
                    <a16:rowId xmlns:a16="http://schemas.microsoft.com/office/drawing/2014/main" val="10002"/>
                  </a:ext>
                </a:extLst>
              </a:tr>
              <a:tr h="708509">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Contribution Limit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$19,500</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N/A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a:t>$58,000</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800" u="none" strike="noStrike" cap="none" dirty="0"/>
                        <a:t>$58,000</a:t>
                      </a:r>
                      <a:endParaRPr sz="18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7184579"/>
      </p:ext>
    </p:extLst>
  </p:cSld>
  <p:clrMapOvr>
    <a:masterClrMapping/>
  </p:clrMapOvr>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949</TotalTime>
  <Words>3371</Words>
  <Application>Microsoft Office PowerPoint</Application>
  <PresentationFormat>Widescreen</PresentationFormat>
  <Paragraphs>353</Paragraphs>
  <Slides>27</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Bahamas</vt:lpstr>
      <vt:lpstr>Calibri</vt:lpstr>
      <vt:lpstr>Garamond</vt:lpstr>
      <vt:lpstr>Georgia</vt:lpstr>
      <vt:lpstr>Times New Roman</vt:lpstr>
      <vt:lpstr>LifeConvBirm02</vt:lpstr>
      <vt:lpstr>PwC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Kartikey Kandoi</cp:lastModifiedBy>
  <cp:revision>159</cp:revision>
  <dcterms:created xsi:type="dcterms:W3CDTF">2011-07-20T12:11:57Z</dcterms:created>
  <dcterms:modified xsi:type="dcterms:W3CDTF">2021-08-11T05:57:05Z</dcterms:modified>
</cp:coreProperties>
</file>