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handoutMasterIdLst>
    <p:handoutMasterId r:id="rId21"/>
  </p:handoutMasterIdLst>
  <p:sldIdLst>
    <p:sldId id="1294" r:id="rId3"/>
    <p:sldId id="1295" r:id="rId4"/>
    <p:sldId id="261" r:id="rId5"/>
    <p:sldId id="1296" r:id="rId6"/>
    <p:sldId id="272" r:id="rId7"/>
    <p:sldId id="273" r:id="rId8"/>
    <p:sldId id="274" r:id="rId9"/>
    <p:sldId id="275" r:id="rId10"/>
    <p:sldId id="280" r:id="rId11"/>
    <p:sldId id="281" r:id="rId12"/>
    <p:sldId id="282" r:id="rId13"/>
    <p:sldId id="283" r:id="rId14"/>
    <p:sldId id="277" r:id="rId15"/>
    <p:sldId id="276" r:id="rId16"/>
    <p:sldId id="278" r:id="rId17"/>
    <p:sldId id="435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drashekhar, Preeti" initials="CP" lastIdx="1" clrIdx="0">
    <p:extLst>
      <p:ext uri="{19B8F6BF-5375-455C-9EA6-DF929625EA0E}">
        <p15:presenceInfo xmlns:p15="http://schemas.microsoft.com/office/powerpoint/2012/main" userId="Chandrashekhar, Pree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79" autoAdjust="0"/>
  </p:normalViewPr>
  <p:slideViewPr>
    <p:cSldViewPr>
      <p:cViewPr varScale="1">
        <p:scale>
          <a:sx n="56" d="100"/>
          <a:sy n="56" d="100"/>
        </p:scale>
        <p:origin x="104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 Patel" userId="e168eba049125d50" providerId="LiveId" clId="{9A7CB5C0-DC66-41C5-B3CD-A510F3F56840}"/>
    <pc:docChg chg="delSld modSld">
      <pc:chgData name="Kulin Patel" userId="e168eba049125d50" providerId="LiveId" clId="{9A7CB5C0-DC66-41C5-B3CD-A510F3F56840}" dt="2021-07-28T08:12:46.899" v="15" actId="20577"/>
      <pc:docMkLst>
        <pc:docMk/>
      </pc:docMkLst>
      <pc:sldChg chg="modSp mod">
        <pc:chgData name="Kulin Patel" userId="e168eba049125d50" providerId="LiveId" clId="{9A7CB5C0-DC66-41C5-B3CD-A510F3F56840}" dt="2021-07-28T08:12:46.899" v="15" actId="20577"/>
        <pc:sldMkLst>
          <pc:docMk/>
          <pc:sldMk cId="2430438564" sldId="261"/>
        </pc:sldMkLst>
        <pc:spChg chg="mod">
          <ac:chgData name="Kulin Patel" userId="e168eba049125d50" providerId="LiveId" clId="{9A7CB5C0-DC66-41C5-B3CD-A510F3F56840}" dt="2021-07-28T08:12:46.899" v="15" actId="20577"/>
          <ac:spMkLst>
            <pc:docMk/>
            <pc:sldMk cId="2430438564" sldId="261"/>
            <ac:spMk id="5" creationId="{36A73873-727D-4BD8-81CD-E77B30962568}"/>
          </ac:spMkLst>
        </pc:spChg>
        <pc:spChg chg="mod">
          <ac:chgData name="Kulin Patel" userId="e168eba049125d50" providerId="LiveId" clId="{9A7CB5C0-DC66-41C5-B3CD-A510F3F56840}" dt="2021-07-28T08:12:43.128" v="10" actId="20577"/>
          <ac:spMkLst>
            <pc:docMk/>
            <pc:sldMk cId="2430438564" sldId="261"/>
            <ac:spMk id="6" creationId="{00000000-0000-0000-0000-000000000000}"/>
          </ac:spMkLst>
        </pc:spChg>
      </pc:sldChg>
      <pc:sldChg chg="del">
        <pc:chgData name="Kulin Patel" userId="e168eba049125d50" providerId="LiveId" clId="{9A7CB5C0-DC66-41C5-B3CD-A510F3F56840}" dt="2021-07-28T08:12:30.881" v="0" actId="47"/>
        <pc:sldMkLst>
          <pc:docMk/>
          <pc:sldMk cId="3349987359" sldId="270"/>
        </pc:sldMkLst>
      </pc:sldChg>
      <pc:sldChg chg="del">
        <pc:chgData name="Kulin Patel" userId="e168eba049125d50" providerId="LiveId" clId="{9A7CB5C0-DC66-41C5-B3CD-A510F3F56840}" dt="2021-07-28T08:12:30.881" v="0" actId="47"/>
        <pc:sldMkLst>
          <pc:docMk/>
          <pc:sldMk cId="3363323833" sldId="271"/>
        </pc:sldMkLst>
      </pc:sldChg>
      <pc:sldChg chg="del">
        <pc:chgData name="Kulin Patel" userId="e168eba049125d50" providerId="LiveId" clId="{9A7CB5C0-DC66-41C5-B3CD-A510F3F56840}" dt="2021-07-28T08:12:30.881" v="0" actId="47"/>
        <pc:sldMkLst>
          <pc:docMk/>
          <pc:sldMk cId="2834720217" sldId="273"/>
        </pc:sldMkLst>
      </pc:sldChg>
    </pc:docChg>
  </pc:docChgLst>
  <pc:docChgLst>
    <pc:chgData name="Kulin Patel" userId="e168eba049125d50" providerId="LiveId" clId="{3FCE3EF4-C52C-402B-B317-94D8D25BE7CC}"/>
    <pc:docChg chg="custSel delSld modSld">
      <pc:chgData name="Kulin Patel" userId="e168eba049125d50" providerId="LiveId" clId="{3FCE3EF4-C52C-402B-B317-94D8D25BE7CC}" dt="2021-05-01T14:09:39.619" v="166" actId="47"/>
      <pc:docMkLst>
        <pc:docMk/>
      </pc:docMkLst>
      <pc:sldChg chg="del">
        <pc:chgData name="Kulin Patel" userId="e168eba049125d50" providerId="LiveId" clId="{3FCE3EF4-C52C-402B-B317-94D8D25BE7CC}" dt="2021-05-01T14:08:51.505" v="7" actId="47"/>
        <pc:sldMkLst>
          <pc:docMk/>
          <pc:sldMk cId="1600939351" sldId="262"/>
        </pc:sldMkLst>
      </pc:sldChg>
      <pc:sldChg chg="del">
        <pc:chgData name="Kulin Patel" userId="e168eba049125d50" providerId="LiveId" clId="{3FCE3EF4-C52C-402B-B317-94D8D25BE7CC}" dt="2021-05-01T14:08:43.479" v="0" actId="47"/>
        <pc:sldMkLst>
          <pc:docMk/>
          <pc:sldMk cId="436284943" sldId="263"/>
        </pc:sldMkLst>
      </pc:sldChg>
      <pc:sldChg chg="del">
        <pc:chgData name="Kulin Patel" userId="e168eba049125d50" providerId="LiveId" clId="{3FCE3EF4-C52C-402B-B317-94D8D25BE7CC}" dt="2021-05-01T14:08:45.126" v="1" actId="47"/>
        <pc:sldMkLst>
          <pc:docMk/>
          <pc:sldMk cId="56524424" sldId="264"/>
        </pc:sldMkLst>
      </pc:sldChg>
      <pc:sldChg chg="del">
        <pc:chgData name="Kulin Patel" userId="e168eba049125d50" providerId="LiveId" clId="{3FCE3EF4-C52C-402B-B317-94D8D25BE7CC}" dt="2021-05-01T14:08:45.978" v="2" actId="47"/>
        <pc:sldMkLst>
          <pc:docMk/>
          <pc:sldMk cId="3788314500" sldId="265"/>
        </pc:sldMkLst>
      </pc:sldChg>
      <pc:sldChg chg="del">
        <pc:chgData name="Kulin Patel" userId="e168eba049125d50" providerId="LiveId" clId="{3FCE3EF4-C52C-402B-B317-94D8D25BE7CC}" dt="2021-05-01T14:08:46.489" v="3" actId="47"/>
        <pc:sldMkLst>
          <pc:docMk/>
          <pc:sldMk cId="667698310" sldId="266"/>
        </pc:sldMkLst>
      </pc:sldChg>
      <pc:sldChg chg="del">
        <pc:chgData name="Kulin Patel" userId="e168eba049125d50" providerId="LiveId" clId="{3FCE3EF4-C52C-402B-B317-94D8D25BE7CC}" dt="2021-05-01T14:08:47.508" v="4" actId="47"/>
        <pc:sldMkLst>
          <pc:docMk/>
          <pc:sldMk cId="2456322464" sldId="267"/>
        </pc:sldMkLst>
      </pc:sldChg>
      <pc:sldChg chg="del">
        <pc:chgData name="Kulin Patel" userId="e168eba049125d50" providerId="LiveId" clId="{3FCE3EF4-C52C-402B-B317-94D8D25BE7CC}" dt="2021-05-01T14:08:49.040" v="5" actId="47"/>
        <pc:sldMkLst>
          <pc:docMk/>
          <pc:sldMk cId="4109624496" sldId="268"/>
        </pc:sldMkLst>
      </pc:sldChg>
      <pc:sldChg chg="del">
        <pc:chgData name="Kulin Patel" userId="e168eba049125d50" providerId="LiveId" clId="{3FCE3EF4-C52C-402B-B317-94D8D25BE7CC}" dt="2021-05-01T14:08:49.780" v="6" actId="47"/>
        <pc:sldMkLst>
          <pc:docMk/>
          <pc:sldMk cId="3332123336" sldId="269"/>
        </pc:sldMkLst>
      </pc:sldChg>
      <pc:sldChg chg="modSp mod">
        <pc:chgData name="Kulin Patel" userId="e168eba049125d50" providerId="LiveId" clId="{3FCE3EF4-C52C-402B-B317-94D8D25BE7CC}" dt="2021-05-01T14:09:27.099" v="159" actId="6549"/>
        <pc:sldMkLst>
          <pc:docMk/>
          <pc:sldMk cId="3349987359" sldId="270"/>
        </pc:sldMkLst>
        <pc:spChg chg="mod">
          <ac:chgData name="Kulin Patel" userId="e168eba049125d50" providerId="LiveId" clId="{3FCE3EF4-C52C-402B-B317-94D8D25BE7CC}" dt="2021-05-01T14:09:00.678" v="20" actId="20577"/>
          <ac:spMkLst>
            <pc:docMk/>
            <pc:sldMk cId="3349987359" sldId="270"/>
            <ac:spMk id="3" creationId="{00000000-0000-0000-0000-000000000000}"/>
          </ac:spMkLst>
        </pc:spChg>
        <pc:spChg chg="mod">
          <ac:chgData name="Kulin Patel" userId="e168eba049125d50" providerId="LiveId" clId="{3FCE3EF4-C52C-402B-B317-94D8D25BE7CC}" dt="2021-05-01T14:09:27.099" v="159" actId="6549"/>
          <ac:spMkLst>
            <pc:docMk/>
            <pc:sldMk cId="3349987359" sldId="270"/>
            <ac:spMk id="22" creationId="{82C99476-00B0-4094-94F4-428C2459B9D6}"/>
          </ac:spMkLst>
        </pc:spChg>
      </pc:sldChg>
      <pc:sldChg chg="del">
        <pc:chgData name="Kulin Patel" userId="e168eba049125d50" providerId="LiveId" clId="{3FCE3EF4-C52C-402B-B317-94D8D25BE7CC}" dt="2021-05-01T14:09:30.960" v="160" actId="47"/>
        <pc:sldMkLst>
          <pc:docMk/>
          <pc:sldMk cId="2422816184" sldId="271"/>
        </pc:sldMkLst>
      </pc:sldChg>
      <pc:sldChg chg="del">
        <pc:chgData name="Kulin Patel" userId="e168eba049125d50" providerId="LiveId" clId="{3FCE3EF4-C52C-402B-B317-94D8D25BE7CC}" dt="2021-05-01T14:09:31.679" v="161" actId="47"/>
        <pc:sldMkLst>
          <pc:docMk/>
          <pc:sldMk cId="960003188" sldId="272"/>
        </pc:sldMkLst>
      </pc:sldChg>
      <pc:sldChg chg="del">
        <pc:chgData name="Kulin Patel" userId="e168eba049125d50" providerId="LiveId" clId="{3FCE3EF4-C52C-402B-B317-94D8D25BE7CC}" dt="2021-05-01T14:09:32.173" v="162" actId="47"/>
        <pc:sldMkLst>
          <pc:docMk/>
          <pc:sldMk cId="721541541" sldId="273"/>
        </pc:sldMkLst>
      </pc:sldChg>
      <pc:sldChg chg="del">
        <pc:chgData name="Kulin Patel" userId="e168eba049125d50" providerId="LiveId" clId="{3FCE3EF4-C52C-402B-B317-94D8D25BE7CC}" dt="2021-05-01T14:09:32.539" v="163" actId="47"/>
        <pc:sldMkLst>
          <pc:docMk/>
          <pc:sldMk cId="2244786548" sldId="274"/>
        </pc:sldMkLst>
      </pc:sldChg>
      <pc:sldChg chg="del">
        <pc:chgData name="Kulin Patel" userId="e168eba049125d50" providerId="LiveId" clId="{3FCE3EF4-C52C-402B-B317-94D8D25BE7CC}" dt="2021-05-01T14:09:32.723" v="164" actId="47"/>
        <pc:sldMkLst>
          <pc:docMk/>
          <pc:sldMk cId="3848464629" sldId="275"/>
        </pc:sldMkLst>
      </pc:sldChg>
      <pc:sldChg chg="del">
        <pc:chgData name="Kulin Patel" userId="e168eba049125d50" providerId="LiveId" clId="{3FCE3EF4-C52C-402B-B317-94D8D25BE7CC}" dt="2021-05-01T14:09:32.898" v="165" actId="47"/>
        <pc:sldMkLst>
          <pc:docMk/>
          <pc:sldMk cId="146696863" sldId="276"/>
        </pc:sldMkLst>
      </pc:sldChg>
      <pc:sldChg chg="del">
        <pc:chgData name="Kulin Patel" userId="e168eba049125d50" providerId="LiveId" clId="{3FCE3EF4-C52C-402B-B317-94D8D25BE7CC}" dt="2021-05-01T14:09:39.619" v="166" actId="47"/>
        <pc:sldMkLst>
          <pc:docMk/>
          <pc:sldMk cId="13219732" sldId="278"/>
        </pc:sldMkLst>
      </pc:sldChg>
      <pc:sldChg chg="del">
        <pc:chgData name="Kulin Patel" userId="e168eba049125d50" providerId="LiveId" clId="{3FCE3EF4-C52C-402B-B317-94D8D25BE7CC}" dt="2021-05-01T14:09:39.619" v="166" actId="47"/>
        <pc:sldMkLst>
          <pc:docMk/>
          <pc:sldMk cId="2644714246" sldId="279"/>
        </pc:sldMkLst>
      </pc:sldChg>
      <pc:sldChg chg="del">
        <pc:chgData name="Kulin Patel" userId="e168eba049125d50" providerId="LiveId" clId="{3FCE3EF4-C52C-402B-B317-94D8D25BE7CC}" dt="2021-05-01T14:09:39.619" v="166" actId="47"/>
        <pc:sldMkLst>
          <pc:docMk/>
          <pc:sldMk cId="551304136" sldId="280"/>
        </pc:sldMkLst>
      </pc:sldChg>
      <pc:sldChg chg="del">
        <pc:chgData name="Kulin Patel" userId="e168eba049125d50" providerId="LiveId" clId="{3FCE3EF4-C52C-402B-B317-94D8D25BE7CC}" dt="2021-05-01T14:09:39.619" v="166" actId="47"/>
        <pc:sldMkLst>
          <pc:docMk/>
          <pc:sldMk cId="3158607273" sldId="281"/>
        </pc:sldMkLst>
      </pc:sldChg>
      <pc:sldChg chg="del">
        <pc:chgData name="Kulin Patel" userId="e168eba049125d50" providerId="LiveId" clId="{3FCE3EF4-C52C-402B-B317-94D8D25BE7CC}" dt="2021-05-01T14:09:39.619" v="166" actId="47"/>
        <pc:sldMkLst>
          <pc:docMk/>
          <pc:sldMk cId="416188229" sldId="282"/>
        </pc:sldMkLst>
      </pc:sldChg>
      <pc:sldChg chg="del">
        <pc:chgData name="Kulin Patel" userId="e168eba049125d50" providerId="LiveId" clId="{3FCE3EF4-C52C-402B-B317-94D8D25BE7CC}" dt="2021-05-01T14:09:39.619" v="166" actId="47"/>
        <pc:sldMkLst>
          <pc:docMk/>
          <pc:sldMk cId="1841998105" sldId="283"/>
        </pc:sldMkLst>
      </pc:sldChg>
      <pc:sldChg chg="del">
        <pc:chgData name="Kulin Patel" userId="e168eba049125d50" providerId="LiveId" clId="{3FCE3EF4-C52C-402B-B317-94D8D25BE7CC}" dt="2021-05-01T14:09:39.619" v="166" actId="47"/>
        <pc:sldMkLst>
          <pc:docMk/>
          <pc:sldMk cId="1615932446" sldId="284"/>
        </pc:sldMkLst>
      </pc:sldChg>
      <pc:sldChg chg="del">
        <pc:chgData name="Kulin Patel" userId="e168eba049125d50" providerId="LiveId" clId="{3FCE3EF4-C52C-402B-B317-94D8D25BE7CC}" dt="2021-05-01T14:09:39.619" v="166" actId="47"/>
        <pc:sldMkLst>
          <pc:docMk/>
          <pc:sldMk cId="3253106742" sldId="285"/>
        </pc:sldMkLst>
      </pc:sldChg>
      <pc:sldChg chg="del">
        <pc:chgData name="Kulin Patel" userId="e168eba049125d50" providerId="LiveId" clId="{3FCE3EF4-C52C-402B-B317-94D8D25BE7CC}" dt="2021-05-01T14:09:39.619" v="166" actId="47"/>
        <pc:sldMkLst>
          <pc:docMk/>
          <pc:sldMk cId="1886463697" sldId="286"/>
        </pc:sldMkLst>
      </pc:sldChg>
      <pc:sldChg chg="del">
        <pc:chgData name="Kulin Patel" userId="e168eba049125d50" providerId="LiveId" clId="{3FCE3EF4-C52C-402B-B317-94D8D25BE7CC}" dt="2021-05-01T14:09:39.619" v="166" actId="47"/>
        <pc:sldMkLst>
          <pc:docMk/>
          <pc:sldMk cId="3098774263" sldId="287"/>
        </pc:sldMkLst>
      </pc:sldChg>
      <pc:sldChg chg="del">
        <pc:chgData name="Kulin Patel" userId="e168eba049125d50" providerId="LiveId" clId="{3FCE3EF4-C52C-402B-B317-94D8D25BE7CC}" dt="2021-05-01T14:09:39.619" v="166" actId="47"/>
        <pc:sldMkLst>
          <pc:docMk/>
          <pc:sldMk cId="4191989300" sldId="288"/>
        </pc:sldMkLst>
      </pc:sldChg>
    </pc:docChg>
  </pc:docChgLst>
  <pc:docChgLst>
    <pc:chgData name="Kulin Patel" userId="e168eba049125d50" providerId="LiveId" clId="{D5C65224-74F9-43CB-9B2E-C93B07A144B4}"/>
    <pc:docChg chg="custSel addSld modSld">
      <pc:chgData name="Kulin Patel" userId="e168eba049125d50" providerId="LiveId" clId="{D5C65224-74F9-43CB-9B2E-C93B07A144B4}" dt="2021-05-31T20:27:07.498" v="279" actId="20577"/>
      <pc:docMkLst>
        <pc:docMk/>
      </pc:docMkLst>
      <pc:sldChg chg="addSp delSp modSp mod">
        <pc:chgData name="Kulin Patel" userId="e168eba049125d50" providerId="LiveId" clId="{D5C65224-74F9-43CB-9B2E-C93B07A144B4}" dt="2021-05-31T20:19:59.426" v="18" actId="1076"/>
        <pc:sldMkLst>
          <pc:docMk/>
          <pc:sldMk cId="3349987359" sldId="270"/>
        </pc:sldMkLst>
        <pc:spChg chg="mod">
          <ac:chgData name="Kulin Patel" userId="e168eba049125d50" providerId="LiveId" clId="{D5C65224-74F9-43CB-9B2E-C93B07A144B4}" dt="2021-05-31T20:17:47.032" v="15" actId="20577"/>
          <ac:spMkLst>
            <pc:docMk/>
            <pc:sldMk cId="3349987359" sldId="270"/>
            <ac:spMk id="3" creationId="{00000000-0000-0000-0000-000000000000}"/>
          </ac:spMkLst>
        </pc:spChg>
        <pc:spChg chg="mod">
          <ac:chgData name="Kulin Patel" userId="e168eba049125d50" providerId="LiveId" clId="{D5C65224-74F9-43CB-9B2E-C93B07A144B4}" dt="2021-05-31T20:19:50.353" v="17"/>
          <ac:spMkLst>
            <pc:docMk/>
            <pc:sldMk cId="3349987359" sldId="270"/>
            <ac:spMk id="12" creationId="{F47636BF-70B2-4462-AAC5-AA02412905E7}"/>
          </ac:spMkLst>
        </pc:spChg>
        <pc:spChg chg="mod">
          <ac:chgData name="Kulin Patel" userId="e168eba049125d50" providerId="LiveId" clId="{D5C65224-74F9-43CB-9B2E-C93B07A144B4}" dt="2021-05-31T20:19:50.353" v="17"/>
          <ac:spMkLst>
            <pc:docMk/>
            <pc:sldMk cId="3349987359" sldId="270"/>
            <ac:spMk id="13" creationId="{AFEAEAC6-1269-46A4-A25B-6650F22ABF06}"/>
          </ac:spMkLst>
        </pc:spChg>
        <pc:spChg chg="mod">
          <ac:chgData name="Kulin Patel" userId="e168eba049125d50" providerId="LiveId" clId="{D5C65224-74F9-43CB-9B2E-C93B07A144B4}" dt="2021-05-31T20:19:50.353" v="17"/>
          <ac:spMkLst>
            <pc:docMk/>
            <pc:sldMk cId="3349987359" sldId="270"/>
            <ac:spMk id="14" creationId="{6B23B7AB-54E4-4257-BD3C-7F6B8A37DEB3}"/>
          </ac:spMkLst>
        </pc:spChg>
        <pc:spChg chg="mod">
          <ac:chgData name="Kulin Patel" userId="e168eba049125d50" providerId="LiveId" clId="{D5C65224-74F9-43CB-9B2E-C93B07A144B4}" dt="2021-05-31T20:19:50.353" v="17"/>
          <ac:spMkLst>
            <pc:docMk/>
            <pc:sldMk cId="3349987359" sldId="270"/>
            <ac:spMk id="15" creationId="{A0DE0071-08BF-45FA-908E-83DCDF0DEB13}"/>
          </ac:spMkLst>
        </pc:spChg>
        <pc:spChg chg="mod">
          <ac:chgData name="Kulin Patel" userId="e168eba049125d50" providerId="LiveId" clId="{D5C65224-74F9-43CB-9B2E-C93B07A144B4}" dt="2021-05-31T20:19:50.353" v="17"/>
          <ac:spMkLst>
            <pc:docMk/>
            <pc:sldMk cId="3349987359" sldId="270"/>
            <ac:spMk id="16" creationId="{BD1DFFB4-E36A-4F23-B523-8BDDFE32C182}"/>
          </ac:spMkLst>
        </pc:spChg>
        <pc:spChg chg="mod">
          <ac:chgData name="Kulin Patel" userId="e168eba049125d50" providerId="LiveId" clId="{D5C65224-74F9-43CB-9B2E-C93B07A144B4}" dt="2021-05-31T20:19:50.353" v="17"/>
          <ac:spMkLst>
            <pc:docMk/>
            <pc:sldMk cId="3349987359" sldId="270"/>
            <ac:spMk id="17" creationId="{ADE515C8-7EF1-42A4-94B9-13ED29989F69}"/>
          </ac:spMkLst>
        </pc:spChg>
        <pc:spChg chg="mod">
          <ac:chgData name="Kulin Patel" userId="e168eba049125d50" providerId="LiveId" clId="{D5C65224-74F9-43CB-9B2E-C93B07A144B4}" dt="2021-05-31T20:19:50.353" v="17"/>
          <ac:spMkLst>
            <pc:docMk/>
            <pc:sldMk cId="3349987359" sldId="270"/>
            <ac:spMk id="19" creationId="{52CC247B-B737-463A-9EF6-F38C07EFE53A}"/>
          </ac:spMkLst>
        </pc:spChg>
        <pc:spChg chg="mod">
          <ac:chgData name="Kulin Patel" userId="e168eba049125d50" providerId="LiveId" clId="{D5C65224-74F9-43CB-9B2E-C93B07A144B4}" dt="2021-05-31T20:19:50.353" v="17"/>
          <ac:spMkLst>
            <pc:docMk/>
            <pc:sldMk cId="3349987359" sldId="270"/>
            <ac:spMk id="20" creationId="{79D58813-4B22-43F1-8D71-463CF7194E1B}"/>
          </ac:spMkLst>
        </pc:spChg>
        <pc:spChg chg="mod">
          <ac:chgData name="Kulin Patel" userId="e168eba049125d50" providerId="LiveId" clId="{D5C65224-74F9-43CB-9B2E-C93B07A144B4}" dt="2021-05-31T20:19:50.353" v="17"/>
          <ac:spMkLst>
            <pc:docMk/>
            <pc:sldMk cId="3349987359" sldId="270"/>
            <ac:spMk id="21" creationId="{BD39B4D3-9D25-4D75-AE9E-6AF668D5E957}"/>
          </ac:spMkLst>
        </pc:spChg>
        <pc:spChg chg="del">
          <ac:chgData name="Kulin Patel" userId="e168eba049125d50" providerId="LiveId" clId="{D5C65224-74F9-43CB-9B2E-C93B07A144B4}" dt="2021-05-31T20:19:49.932" v="16" actId="478"/>
          <ac:spMkLst>
            <pc:docMk/>
            <pc:sldMk cId="3349987359" sldId="270"/>
            <ac:spMk id="22" creationId="{82C99476-00B0-4094-94F4-428C2459B9D6}"/>
          </ac:spMkLst>
        </pc:spChg>
        <pc:grpChg chg="add mod">
          <ac:chgData name="Kulin Patel" userId="e168eba049125d50" providerId="LiveId" clId="{D5C65224-74F9-43CB-9B2E-C93B07A144B4}" dt="2021-05-31T20:19:59.426" v="18" actId="1076"/>
          <ac:grpSpMkLst>
            <pc:docMk/>
            <pc:sldMk cId="3349987359" sldId="270"/>
            <ac:grpSpMk id="6" creationId="{BDEFD83B-A6CA-4FB4-BD24-BA785A6273E2}"/>
          </ac:grpSpMkLst>
        </pc:grpChg>
        <pc:grpChg chg="mod">
          <ac:chgData name="Kulin Patel" userId="e168eba049125d50" providerId="LiveId" clId="{D5C65224-74F9-43CB-9B2E-C93B07A144B4}" dt="2021-05-31T20:19:50.353" v="17"/>
          <ac:grpSpMkLst>
            <pc:docMk/>
            <pc:sldMk cId="3349987359" sldId="270"/>
            <ac:grpSpMk id="18" creationId="{80BD1FCB-476E-413F-B3F6-01542B643A8F}"/>
          </ac:grpSpMkLst>
        </pc:grpChg>
        <pc:picChg chg="mod">
          <ac:chgData name="Kulin Patel" userId="e168eba049125d50" providerId="LiveId" clId="{D5C65224-74F9-43CB-9B2E-C93B07A144B4}" dt="2021-05-31T20:19:50.353" v="17"/>
          <ac:picMkLst>
            <pc:docMk/>
            <pc:sldMk cId="3349987359" sldId="270"/>
            <ac:picMk id="7" creationId="{EF1BE2D7-512F-4A2E-B5ED-03DD65227145}"/>
          </ac:picMkLst>
        </pc:picChg>
        <pc:picChg chg="mod">
          <ac:chgData name="Kulin Patel" userId="e168eba049125d50" providerId="LiveId" clId="{D5C65224-74F9-43CB-9B2E-C93B07A144B4}" dt="2021-05-31T20:19:50.353" v="17"/>
          <ac:picMkLst>
            <pc:docMk/>
            <pc:sldMk cId="3349987359" sldId="270"/>
            <ac:picMk id="8" creationId="{67FB58FF-CA7B-4D83-B13C-C60390A3C5A0}"/>
          </ac:picMkLst>
        </pc:picChg>
        <pc:picChg chg="mod">
          <ac:chgData name="Kulin Patel" userId="e168eba049125d50" providerId="LiveId" clId="{D5C65224-74F9-43CB-9B2E-C93B07A144B4}" dt="2021-05-31T20:19:50.353" v="17"/>
          <ac:picMkLst>
            <pc:docMk/>
            <pc:sldMk cId="3349987359" sldId="270"/>
            <ac:picMk id="9" creationId="{A16272B1-99D1-4CDC-B16F-75C90C361B95}"/>
          </ac:picMkLst>
        </pc:picChg>
        <pc:picChg chg="mod">
          <ac:chgData name="Kulin Patel" userId="e168eba049125d50" providerId="LiveId" clId="{D5C65224-74F9-43CB-9B2E-C93B07A144B4}" dt="2021-05-31T20:19:50.353" v="17"/>
          <ac:picMkLst>
            <pc:docMk/>
            <pc:sldMk cId="3349987359" sldId="270"/>
            <ac:picMk id="10" creationId="{80F9F11B-624D-49DC-B9E1-F2DE6D55BA3C}"/>
          </ac:picMkLst>
        </pc:picChg>
        <pc:picChg chg="mod">
          <ac:chgData name="Kulin Patel" userId="e168eba049125d50" providerId="LiveId" clId="{D5C65224-74F9-43CB-9B2E-C93B07A144B4}" dt="2021-05-31T20:19:50.353" v="17"/>
          <ac:picMkLst>
            <pc:docMk/>
            <pc:sldMk cId="3349987359" sldId="270"/>
            <ac:picMk id="11" creationId="{5EB2FFB0-99E1-4CF4-949D-3878846F2CBC}"/>
          </ac:picMkLst>
        </pc:picChg>
      </pc:sldChg>
      <pc:sldChg chg="addSp modSp add mod">
        <pc:chgData name="Kulin Patel" userId="e168eba049125d50" providerId="LiveId" clId="{D5C65224-74F9-43CB-9B2E-C93B07A144B4}" dt="2021-05-31T20:23:48.691" v="125" actId="20577"/>
        <pc:sldMkLst>
          <pc:docMk/>
          <pc:sldMk cId="3363323833" sldId="271"/>
        </pc:sldMkLst>
        <pc:spChg chg="mod">
          <ac:chgData name="Kulin Patel" userId="e168eba049125d50" providerId="LiveId" clId="{D5C65224-74F9-43CB-9B2E-C93B07A144B4}" dt="2021-05-31T20:20:19.709" v="41" actId="20577"/>
          <ac:spMkLst>
            <pc:docMk/>
            <pc:sldMk cId="3363323833" sldId="271"/>
            <ac:spMk id="3" creationId="{00000000-0000-0000-0000-000000000000}"/>
          </ac:spMkLst>
        </pc:spChg>
        <pc:spChg chg="mod">
          <ac:chgData name="Kulin Patel" userId="e168eba049125d50" providerId="LiveId" clId="{D5C65224-74F9-43CB-9B2E-C93B07A144B4}" dt="2021-05-31T20:23:48.691" v="125" actId="20577"/>
          <ac:spMkLst>
            <pc:docMk/>
            <pc:sldMk cId="3363323833" sldId="271"/>
            <ac:spMk id="22" creationId="{82C99476-00B0-4094-94F4-428C2459B9D6}"/>
          </ac:spMkLst>
        </pc:spChg>
        <pc:picChg chg="add mod">
          <ac:chgData name="Kulin Patel" userId="e168eba049125d50" providerId="LiveId" clId="{D5C65224-74F9-43CB-9B2E-C93B07A144B4}" dt="2021-05-31T20:22:46.043" v="91" actId="1076"/>
          <ac:picMkLst>
            <pc:docMk/>
            <pc:sldMk cId="3363323833" sldId="271"/>
            <ac:picMk id="6" creationId="{964B109C-85EE-430F-948F-82756598DBEA}"/>
          </ac:picMkLst>
        </pc:picChg>
      </pc:sldChg>
      <pc:sldChg chg="add">
        <pc:chgData name="Kulin Patel" userId="e168eba049125d50" providerId="LiveId" clId="{D5C65224-74F9-43CB-9B2E-C93B07A144B4}" dt="2021-05-31T20:17:05.378" v="1" actId="22"/>
        <pc:sldMkLst>
          <pc:docMk/>
          <pc:sldMk cId="2962845508" sldId="272"/>
        </pc:sldMkLst>
      </pc:sldChg>
      <pc:sldChg chg="addSp delSp modSp add mod">
        <pc:chgData name="Kulin Patel" userId="e168eba049125d50" providerId="LiveId" clId="{D5C65224-74F9-43CB-9B2E-C93B07A144B4}" dt="2021-05-31T20:27:07.498" v="279" actId="20577"/>
        <pc:sldMkLst>
          <pc:docMk/>
          <pc:sldMk cId="2834720217" sldId="273"/>
        </pc:sldMkLst>
        <pc:spChg chg="mod">
          <ac:chgData name="Kulin Patel" userId="e168eba049125d50" providerId="LiveId" clId="{D5C65224-74F9-43CB-9B2E-C93B07A144B4}" dt="2021-05-31T20:27:07.498" v="279" actId="20577"/>
          <ac:spMkLst>
            <pc:docMk/>
            <pc:sldMk cId="2834720217" sldId="273"/>
            <ac:spMk id="22" creationId="{82C99476-00B0-4094-94F4-428C2459B9D6}"/>
          </ac:spMkLst>
        </pc:spChg>
        <pc:picChg chg="del">
          <ac:chgData name="Kulin Patel" userId="e168eba049125d50" providerId="LiveId" clId="{D5C65224-74F9-43CB-9B2E-C93B07A144B4}" dt="2021-05-31T20:24:22.023" v="127" actId="478"/>
          <ac:picMkLst>
            <pc:docMk/>
            <pc:sldMk cId="2834720217" sldId="273"/>
            <ac:picMk id="6" creationId="{964B109C-85EE-430F-948F-82756598DBEA}"/>
          </ac:picMkLst>
        </pc:picChg>
        <pc:picChg chg="add mod">
          <ac:chgData name="Kulin Patel" userId="e168eba049125d50" providerId="LiveId" clId="{D5C65224-74F9-43CB-9B2E-C93B07A144B4}" dt="2021-05-31T20:24:40.075" v="133" actId="1076"/>
          <ac:picMkLst>
            <pc:docMk/>
            <pc:sldMk cId="2834720217" sldId="273"/>
            <ac:picMk id="7" creationId="{ABD5FECA-52B8-4517-9029-E42C144A70E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Fixed Income Securities: Market Size (outstanding values, INR lakh crs)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Sheet5!$N$14</c:f>
              <c:strCache>
                <c:ptCount val="1"/>
                <c:pt idx="0">
                  <c:v>Central Govt. Securities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Sheet5!$M$15:$M$18</c:f>
              <c:strCache>
                <c:ptCount val="4"/>
                <c:pt idx="0">
                  <c:v>FY 18</c:v>
                </c:pt>
                <c:pt idx="1">
                  <c:v>FY 19</c:v>
                </c:pt>
                <c:pt idx="2">
                  <c:v>FY 20</c:v>
                </c:pt>
                <c:pt idx="3">
                  <c:v>H1 FY 21</c:v>
                </c:pt>
              </c:strCache>
            </c:strRef>
          </c:cat>
          <c:val>
            <c:numRef>
              <c:f>(Sheet5!$N$15,Sheet5!$N$16,Sheet5!$N$17,Sheet5!$N$18)</c:f>
              <c:numCache>
                <c:formatCode>_ * #,##0.0_ ;_ * \-#,##0.0_ ;_ * "-"??_ ;_ @_ </c:formatCode>
                <c:ptCount val="4"/>
                <c:pt idx="0">
                  <c:v>53.230910000000002</c:v>
                </c:pt>
                <c:pt idx="1">
                  <c:v>57.4636</c:v>
                </c:pt>
                <c:pt idx="2">
                  <c:v>62.203510000000001</c:v>
                </c:pt>
                <c:pt idx="3">
                  <c:v>68.55386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9-4C7B-AC81-698C386999DD}"/>
            </c:ext>
          </c:extLst>
        </c:ser>
        <c:ser>
          <c:idx val="1"/>
          <c:order val="1"/>
          <c:tx>
            <c:strRef>
              <c:f>Sheet5!$O$14</c:f>
              <c:strCache>
                <c:ptCount val="1"/>
                <c:pt idx="0">
                  <c:v>T-Bills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Sheet5!$M$15:$M$18</c:f>
              <c:strCache>
                <c:ptCount val="4"/>
                <c:pt idx="0">
                  <c:v>FY 18</c:v>
                </c:pt>
                <c:pt idx="1">
                  <c:v>FY 19</c:v>
                </c:pt>
                <c:pt idx="2">
                  <c:v>FY 20</c:v>
                </c:pt>
                <c:pt idx="3">
                  <c:v>H1 FY 21</c:v>
                </c:pt>
              </c:strCache>
            </c:strRef>
          </c:cat>
          <c:val>
            <c:numRef>
              <c:f>(Sheet5!$O$15,Sheet5!$O$16,Sheet5!$O$17,Sheet5!$O$18)</c:f>
              <c:numCache>
                <c:formatCode>_ * #,##0.0_ ;_ * \-#,##0.0_ ;_ * "-"??_ ;_ @_ </c:formatCode>
                <c:ptCount val="4"/>
                <c:pt idx="0">
                  <c:v>3.85283</c:v>
                </c:pt>
                <c:pt idx="1">
                  <c:v>4.2088200000000002</c:v>
                </c:pt>
                <c:pt idx="2">
                  <c:v>5.3841099999999997</c:v>
                </c:pt>
                <c:pt idx="3">
                  <c:v>9.8228600000000004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A9-4C7B-AC81-698C386999DD}"/>
            </c:ext>
          </c:extLst>
        </c:ser>
        <c:ser>
          <c:idx val="2"/>
          <c:order val="2"/>
          <c:tx>
            <c:strRef>
              <c:f>Sheet5!$P$14</c:f>
              <c:strCache>
                <c:ptCount val="1"/>
                <c:pt idx="0">
                  <c:v>State Govt. Securities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Sheet5!$M$15:$M$18</c:f>
              <c:strCache>
                <c:ptCount val="4"/>
                <c:pt idx="0">
                  <c:v>FY 18</c:v>
                </c:pt>
                <c:pt idx="1">
                  <c:v>FY 19</c:v>
                </c:pt>
                <c:pt idx="2">
                  <c:v>FY 20</c:v>
                </c:pt>
                <c:pt idx="3">
                  <c:v>H1 FY 21</c:v>
                </c:pt>
              </c:strCache>
            </c:strRef>
          </c:cat>
          <c:val>
            <c:numRef>
              <c:f>(Sheet5!$P$15,Sheet5!$P$16,Sheet5!$P$17,Sheet5!$P$18)</c:f>
              <c:numCache>
                <c:formatCode>_ * #,##0.0_ ;_ * \-#,##0.0_ ;_ * "-"??_ ;_ @_ </c:formatCode>
                <c:ptCount val="4"/>
                <c:pt idx="0">
                  <c:v>24.303329999999999</c:v>
                </c:pt>
                <c:pt idx="1">
                  <c:v>27.78978</c:v>
                </c:pt>
                <c:pt idx="2">
                  <c:v>32.6599</c:v>
                </c:pt>
                <c:pt idx="3">
                  <c:v>35.649790000000003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A9-4C7B-AC81-698C386999DD}"/>
            </c:ext>
          </c:extLst>
        </c:ser>
        <c:ser>
          <c:idx val="3"/>
          <c:order val="3"/>
          <c:tx>
            <c:strRef>
              <c:f>Sheet5!$Q$14</c:f>
              <c:strCache>
                <c:ptCount val="1"/>
                <c:pt idx="0">
                  <c:v>Corporate Bonds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Sheet5!$M$15:$M$18</c:f>
              <c:strCache>
                <c:ptCount val="4"/>
                <c:pt idx="0">
                  <c:v>FY 18</c:v>
                </c:pt>
                <c:pt idx="1">
                  <c:v>FY 19</c:v>
                </c:pt>
                <c:pt idx="2">
                  <c:v>FY 20</c:v>
                </c:pt>
                <c:pt idx="3">
                  <c:v>H1 FY 21</c:v>
                </c:pt>
              </c:strCache>
            </c:strRef>
          </c:cat>
          <c:val>
            <c:numRef>
              <c:f>(Sheet5!$Q$15,Sheet5!$Q$16,Sheet5!$Q$17,Sheet5!$Q$18)</c:f>
              <c:numCache>
                <c:formatCode>_ * #,##0.0_ ;_ * \-#,##0.0_ ;_ * "-"??_ ;_ @_ </c:formatCode>
                <c:ptCount val="4"/>
                <c:pt idx="0">
                  <c:v>27.42259</c:v>
                </c:pt>
                <c:pt idx="1">
                  <c:v>30.672280000000001</c:v>
                </c:pt>
                <c:pt idx="2">
                  <c:v>32.53922</c:v>
                </c:pt>
                <c:pt idx="3">
                  <c:v>34.057760000000002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A9-4C7B-AC81-698C38699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305048"/>
        <c:axId val="438300784"/>
      </c:barChart>
      <c:catAx>
        <c:axId val="43830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8300784"/>
        <c:crosses val="autoZero"/>
        <c:auto val="1"/>
        <c:lblAlgn val="ctr"/>
        <c:lblOffset val="100"/>
        <c:noMultiLvlLbl val="0"/>
      </c:catAx>
      <c:valAx>
        <c:axId val="438300784"/>
        <c:scaling>
          <c:orientation val="minMax"/>
        </c:scaling>
        <c:delete val="1"/>
        <c:axPos val="l"/>
        <c:numFmt formatCode="_ * #,##0.0_ ;_ * \-#,##0.0_ ;_ * &quot;-&quot;??_ ;_ @_ " sourceLinked="1"/>
        <c:majorTickMark val="none"/>
        <c:minorTickMark val="none"/>
        <c:tickLblPos val="nextTo"/>
        <c:crossAx val="43830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FFFFFF">
          <a:lumMod val="95000"/>
        </a:srgbClr>
      </a:solidFill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940270217327801E-2"/>
          <c:y val="0"/>
          <c:w val="0.8805661211378859"/>
          <c:h val="0.780792227982229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10Y Gsec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Yield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C6-4F20-9907-7EE0618B67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SDL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+70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bps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BC6-4F20-9907-7EE0618B6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Yield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C6-4F20-9907-7EE0618B67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PSU AAA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+25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bps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BC6-4F20-9907-7EE0618B6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Yield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C6-4F20-9907-7EE0618B67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Corp AAA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+20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bps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BC6-4F20-9907-7EE0618B6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Yield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C6-4F20-9907-7EE0618B679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Corp AA+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+25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bps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BC6-4F20-9907-7EE0618B6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Yield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C6-4F20-9907-7EE0618B679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Corp AA / AA- / A+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+35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bps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BC6-4F20-9907-7EE0618B6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Yield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0.35000000000000031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C6-4F20-9907-7EE0618B679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Corp A/A-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+90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bps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BC6-4F20-9907-7EE0618B6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Yield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C6-4F20-9907-7EE0618B679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Corp BBB+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+60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bps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BC6-4F20-9907-7EE0618B6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Yield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0.60000000000000064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BC6-4F20-9907-7EE0618B679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Corp BBB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Yield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BC6-4F20-9907-7EE0618B67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83466496"/>
        <c:axId val="83480576"/>
      </c:barChart>
      <c:catAx>
        <c:axId val="83466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3480576"/>
        <c:crosses val="autoZero"/>
        <c:auto val="1"/>
        <c:lblAlgn val="ctr"/>
        <c:lblOffset val="100"/>
        <c:noMultiLvlLbl val="0"/>
      </c:catAx>
      <c:valAx>
        <c:axId val="83480576"/>
        <c:scaling>
          <c:orientation val="minMax"/>
          <c:max val="11"/>
          <c:min val="7.75"/>
        </c:scaling>
        <c:delete val="1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Indicative spreads on Fixed Income Securities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3466496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/>
          </a:solidFill>
          <a:latin typeface="+mj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Estimated Investment Allocation: NPS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Exposure!$D$34</c:f>
              <c:strCache>
                <c:ptCount val="1"/>
                <c:pt idx="0">
                  <c:v>% Exposure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Exposure!$B$35:$B$38</c:f>
              <c:strCache>
                <c:ptCount val="4"/>
                <c:pt idx="0">
                  <c:v>Mutual Fund Units</c:v>
                </c:pt>
                <c:pt idx="1">
                  <c:v>Equity</c:v>
                </c:pt>
                <c:pt idx="2">
                  <c:v>Corporate Bonds</c:v>
                </c:pt>
                <c:pt idx="3">
                  <c:v>Govt. Securities (G-Sec/SDL/T-bills)</c:v>
                </c:pt>
              </c:strCache>
            </c:strRef>
          </c:cat>
          <c:val>
            <c:numRef>
              <c:f>Exposure!$D$35:$D$38</c:f>
              <c:numCache>
                <c:formatCode>0.0%</c:formatCode>
                <c:ptCount val="4"/>
                <c:pt idx="0">
                  <c:v>2.2350856760981475E-2</c:v>
                </c:pt>
                <c:pt idx="1">
                  <c:v>0.10355949031020235</c:v>
                </c:pt>
                <c:pt idx="2">
                  <c:v>0.35003372930091681</c:v>
                </c:pt>
                <c:pt idx="3">
                  <c:v>0.52405592362789921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A-428E-80DF-B41963309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2484648"/>
        <c:axId val="432484976"/>
      </c:barChart>
      <c:catAx>
        <c:axId val="432484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2484976"/>
        <c:crosses val="autoZero"/>
        <c:auto val="1"/>
        <c:lblAlgn val="ctr"/>
        <c:lblOffset val="100"/>
        <c:noMultiLvlLbl val="0"/>
      </c:catAx>
      <c:valAx>
        <c:axId val="43248497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432484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Estimated Investment Allocation: EPF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'EPFO Inv'!$D$25</c:f>
              <c:strCache>
                <c:ptCount val="1"/>
                <c:pt idx="0">
                  <c:v>% Allocation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2.1875854525567409E-2"/>
                  <c:y val="5.7170089569474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3363412633306"/>
                      <c:h val="0.139113884619055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2A-4F8C-B598-9FC96049D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'EPFO Inv'!$B$26:$B$32</c:f>
              <c:strCache>
                <c:ptCount val="7"/>
                <c:pt idx="0">
                  <c:v>Government Guaranteed Securities</c:v>
                </c:pt>
                <c:pt idx="1">
                  <c:v>Special Deposit Scheme</c:v>
                </c:pt>
                <c:pt idx="2">
                  <c:v>Equity</c:v>
                </c:pt>
                <c:pt idx="3">
                  <c:v>Public Account</c:v>
                </c:pt>
                <c:pt idx="4">
                  <c:v>Central Govt. Securities</c:v>
                </c:pt>
                <c:pt idx="5">
                  <c:v>Corporate Bonds</c:v>
                </c:pt>
                <c:pt idx="6">
                  <c:v>State Government Securities</c:v>
                </c:pt>
              </c:strCache>
            </c:strRef>
          </c:cat>
          <c:val>
            <c:numRef>
              <c:f>'EPFO Inv'!$D$26:$D$32</c:f>
              <c:numCache>
                <c:formatCode>0.0%</c:formatCode>
                <c:ptCount val="7"/>
                <c:pt idx="0">
                  <c:v>1.7401560434215809E-2</c:v>
                </c:pt>
                <c:pt idx="1">
                  <c:v>3.9650030614743398E-2</c:v>
                </c:pt>
                <c:pt idx="2">
                  <c:v>7.6923098170598725E-2</c:v>
                </c:pt>
                <c:pt idx="3">
                  <c:v>0.11332014829551276</c:v>
                </c:pt>
                <c:pt idx="4">
                  <c:v>0.15175547486361837</c:v>
                </c:pt>
                <c:pt idx="5">
                  <c:v>0.23095779861114063</c:v>
                </c:pt>
                <c:pt idx="6">
                  <c:v>0.36999188901017027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1-496D-A604-2280B16CB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4260872"/>
        <c:axId val="684268416"/>
      </c:barChart>
      <c:catAx>
        <c:axId val="684260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4268416"/>
        <c:crosses val="autoZero"/>
        <c:auto val="1"/>
        <c:lblAlgn val="ctr"/>
        <c:lblOffset val="100"/>
        <c:noMultiLvlLbl val="0"/>
      </c:catAx>
      <c:valAx>
        <c:axId val="6842684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8426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0.00308</cdr:x>
      <cdr:y>0.93586</cdr:y>
    </cdr:from>
    <cdr:to>
      <cdr:x>0.3875</cdr:x>
      <cdr:y>0.99835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194" y="2300506"/>
          <a:ext cx="3398021" cy="1536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Source: </a:t>
          </a:r>
          <a:r>
            <a: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SEBI,RBI,CCIL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2EFBB-0BCC-4A1D-9ED8-84B8867ABABE}" type="datetimeFigureOut">
              <a:rPr lang="en-IN" smtClean="0"/>
              <a:t>11-08-2021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F371-8F35-4F90-9E77-40C93ED625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62178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2B5A-112C-4AE6-875C-0ED6994DC26A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3E7AC-6455-4A0F-B654-220C7D7B7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644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4314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176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8696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1396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064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7318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785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296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296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41523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571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162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5340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5137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544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DE1F-5E27-4B45-9D15-005F28CE43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E245-2043-4183-82FC-0A7BD6A0E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5616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3AEE-D506-4373-89E6-5210E2A754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8" name="Group 10"/>
          <p:cNvGrpSpPr/>
          <p:nvPr userDrawn="1"/>
        </p:nvGrpSpPr>
        <p:grpSpPr>
          <a:xfrm>
            <a:off x="359371" y="228600"/>
            <a:ext cx="11832629" cy="1284827"/>
            <a:chOff x="269528" y="5496973"/>
            <a:chExt cx="8874472" cy="128482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28" y="5496973"/>
              <a:ext cx="1483072" cy="128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 rot="10800000" flipV="1">
              <a:off x="1752600" y="5820488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Bahamas" pitchFamily="34" charset="0"/>
                  <a:cs typeface="Times New Roman" pitchFamily="18" charset="0"/>
                </a:rPr>
                <a:t>Institute of Actuaries of India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amas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274320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7338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4614422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FD5A-4369-451A-AE4B-9EB0FD82F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4516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C963-6CA3-4910-ACAB-89103C589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4992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BA85-DB9E-4F97-9FCD-E50F5713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B6C87-5C6B-45E4-8010-8A6B8942E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E93AA-237E-432E-BAFF-E843491AC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07385-3482-48CF-B586-6A1D7DD0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97F5-24E6-44B1-9EA7-F2E25B7B127A}" type="datetimeFigureOut">
              <a:rPr lang="en-IN" smtClean="0"/>
              <a:t>11-08-2021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D6848-389C-4232-9B05-44B920CA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680E8-D741-44F3-BF46-6C7F6416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2B16-3450-4E07-88BB-6188BE746D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710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728C-3004-4D31-ADFD-846ECD6F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C2955-328A-4221-848F-4059C9B5B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D9517-5001-455B-AB01-6735EBD25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022FB-BBAE-48F4-8A40-613645996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97F5-24E6-44B1-9EA7-F2E25B7B127A}" type="datetimeFigureOut">
              <a:rPr lang="en-IN" smtClean="0"/>
              <a:t>11-08-2021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9EF5A-74DB-4C31-B515-93959CB2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4A7FD-BE2F-4440-BD73-F249BA3A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2B16-3450-4E07-88BB-6188BE746D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013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77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1966-726A-4E9E-9E02-D49DCD220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E245-2043-4183-82FC-0A7BD6A0E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3AEE-D506-4373-89E6-5210E2A754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8" name="Group 10"/>
          <p:cNvGrpSpPr/>
          <p:nvPr userDrawn="1"/>
        </p:nvGrpSpPr>
        <p:grpSpPr>
          <a:xfrm>
            <a:off x="359371" y="228600"/>
            <a:ext cx="11832629" cy="1284827"/>
            <a:chOff x="269528" y="5496973"/>
            <a:chExt cx="8874472" cy="128482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28" y="5496973"/>
              <a:ext cx="1483072" cy="128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 rot="10800000" flipV="1">
              <a:off x="1752600" y="5820488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Bahamas" pitchFamily="34" charset="0"/>
                  <a:cs typeface="Times New Roman" pitchFamily="18" charset="0"/>
                </a:rPr>
                <a:t>Institute of Actuaries of India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amas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274320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7338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By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FD5A-4369-451A-AE4B-9EB0FD82F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C963-6CA3-4910-ACAB-89103C589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DE1F-5E27-4B45-9D15-005F28CE43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3463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1966-726A-4E9E-9E02-D49DCD220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910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118C919-524D-4AE6-802D-F6FBC61D8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2" r:id="rId7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118C919-524D-4AE6-802D-F6FBC61D8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5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2.jp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03068"/>
            <a:ext cx="1588491" cy="1600200"/>
          </a:xfrm>
          <a:prstGeom prst="rect">
            <a:avLst/>
          </a:prstGeom>
        </p:spPr>
      </p:pic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0DD08B8D-5079-4ECD-8C61-A7B0B15F93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3333"/>
          <a:stretch/>
        </p:blipFill>
        <p:spPr>
          <a:xfrm>
            <a:off x="381000" y="1295400"/>
            <a:ext cx="9448800" cy="5410200"/>
          </a:xfrm>
          <a:prstGeom prst="rect">
            <a:avLst/>
          </a:prstGeom>
        </p:spPr>
      </p:pic>
      <p:sp>
        <p:nvSpPr>
          <p:cNvPr id="10" name="Rectangle 150">
            <a:extLst>
              <a:ext uri="{FF2B5EF4-FFF2-40B4-BE49-F238E27FC236}">
                <a16:creationId xmlns:a16="http://schemas.microsoft.com/office/drawing/2014/main" id="{60ECE55D-8F61-4594-8C64-7BCB23C5AF35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52400"/>
            <a:ext cx="11646891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18th Current Issues in Retirement Benefits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Online Series – August 2021</a:t>
            </a:r>
          </a:p>
        </p:txBody>
      </p:sp>
    </p:spTree>
    <p:extLst>
      <p:ext uri="{BB962C8B-B14F-4D97-AF65-F5344CB8AC3E}">
        <p14:creationId xmlns:p14="http://schemas.microsoft.com/office/powerpoint/2010/main" val="259282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landscape                                                           2.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526001"/>
              </p:ext>
            </p:extLst>
          </p:nvPr>
        </p:nvGraphicFramePr>
        <p:xfrm>
          <a:off x="6688706" y="1011238"/>
          <a:ext cx="5036820" cy="333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9640"/>
              </p:ext>
            </p:extLst>
          </p:nvPr>
        </p:nvGraphicFramePr>
        <p:xfrm>
          <a:off x="2374900" y="4419600"/>
          <a:ext cx="3568700" cy="17449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119430736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68187493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EPF Allocation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(INR lakh Crs)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58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Guaranteed Securities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30579578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Deposit Scheme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19128683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36664788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Account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3087497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Govt. Securities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464743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Bonds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39590495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Government Securities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10778422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AUM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5917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422283"/>
              </p:ext>
            </p:extLst>
          </p:nvPr>
        </p:nvGraphicFramePr>
        <p:xfrm>
          <a:off x="7848600" y="4419600"/>
          <a:ext cx="2895600" cy="1676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679330417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771630093"/>
                    </a:ext>
                  </a:extLst>
                </a:gridCol>
              </a:tblGrid>
              <a:tr h="364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NPS Allocation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(INR lakh Crs)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860733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Mutual Fund Units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0.09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815384074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0.42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58285696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Bonds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1.44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126620299"/>
                  </a:ext>
                </a:extLst>
              </a:tr>
              <a:tr h="364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Govt. Securities (G-Sec/SDL/T-bills)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2.15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3478094568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AUM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4.10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276860"/>
                  </a:ext>
                </a:extLst>
              </a:tr>
            </a:tbl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082003"/>
              </p:ext>
            </p:extLst>
          </p:nvPr>
        </p:nvGraphicFramePr>
        <p:xfrm>
          <a:off x="2006216" y="1011238"/>
          <a:ext cx="4644390" cy="333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879579" y="6172200"/>
            <a:ext cx="3398021" cy="15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PFRDA</a:t>
            </a:r>
          </a:p>
          <a:p>
            <a:pPr algn="l" rtl="0">
              <a:defRPr sz="1000"/>
            </a:pPr>
            <a:r>
              <a:rPr lang="en-US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as on March 2020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393179" y="6247191"/>
            <a:ext cx="3398021" cy="15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EPFO</a:t>
            </a:r>
          </a:p>
          <a:p>
            <a:pPr algn="l" rtl="0">
              <a:defRPr sz="1000"/>
            </a:pPr>
            <a:r>
              <a:rPr lang="en-US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as on March 2020</a:t>
            </a:r>
          </a:p>
        </p:txBody>
      </p:sp>
    </p:spTree>
    <p:extLst>
      <p:ext uri="{BB962C8B-B14F-4D97-AF65-F5344CB8AC3E}">
        <p14:creationId xmlns:p14="http://schemas.microsoft.com/office/powerpoint/2010/main" val="208387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trends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828800" y="838200"/>
            <a:ext cx="9334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+mj-lt"/>
              </a:rPr>
              <a:t>a. Transition from DB to DC plans gaining popularity</a:t>
            </a:r>
            <a:endParaRPr lang="en-US" sz="1100" dirty="0">
              <a:latin typeface="+mj-lt"/>
            </a:endParaRPr>
          </a:p>
          <a:p>
            <a:pPr algn="just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algn="just"/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924553" y="1343561"/>
            <a:ext cx="2266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Investments: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Credit risk, earnings shortfalls and equities continue to confront exempt PFs and may accentuate in the post Covid-19 era.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18784"/>
            <a:ext cx="429016" cy="429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990600"/>
            <a:ext cx="457200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4876800" y="1295400"/>
            <a:ext cx="2266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Governance: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Trusteeship, governance of plans are being re-defined in the context of sponsor risks and employee requirements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phic 32">
            <a:extLst>
              <a:ext uri="{FF2B5EF4-FFF2-40B4-BE49-F238E27FC236}">
                <a16:creationId xmlns:a16="http://schemas.microsoft.com/office/drawing/2014/main" id="{B4C88121-902B-45D0-8472-581FD7A70B9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4400" y="990600"/>
            <a:ext cx="457200" cy="411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7791953" y="1295400"/>
            <a:ext cx="226644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Future of EPF Trusts: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Sponsors and Trustees are increasingly going back to the board to understand the viability of the Trust format of Provident Fund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866900" y="2397204"/>
            <a:ext cx="93345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+mj-lt"/>
              </a:rPr>
              <a:t>b. Thrust on reforms in the Indian Debt market</a:t>
            </a:r>
            <a:endParaRPr lang="en-US" sz="1100" dirty="0"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Tighter norms for Credit Rating Agencies in terms of data disclosures and providing early warning signals to protect investor interests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However, this may further impact investment diversification of long-term investors like Pension funds and Insurers given the limited options within the highly rated NCD segment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Push towards uniform security level valuation of bonds given the different practices followed by some segments such as matrix-based pricing or held to maturity (HTM) valuations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Regulatory and policy changes for creating institutional facilitations such as CDS, Corporate bond REPOS and trading to improve liquidity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Raising of limits for FPIs and increased retail participation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Bankruptcy reforms have led to material growth in the corporate bond markets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algn="just"/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866900" y="4114800"/>
            <a:ext cx="93345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+mj-lt"/>
              </a:rPr>
              <a:t>c. Passive investments gaining momentum in Equity market</a:t>
            </a:r>
            <a:endParaRPr lang="en-US" sz="1100" dirty="0"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Off late, it has been observed that not many active funds have been able to outperform the market. According to data from S&amp;P Indices versus Active, approx. 80% of active funds underperformed the BSE 100 index.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is largely attributable to the following: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Change in the categorization of schemes by SEBI restricted the universe of large caps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Significant differential in expense ratios of active funds as against passives like Index/ETFs further add to the underperformance. This difference has been in the range of 1-2% or even more at times.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retiral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benefit funds have also taken cue from the above developments and have gone the passive way of investing in Equities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trend is expected to continue given the wider market expectation that the large-cap companies may be in a better position to drive the near term recovery/ growth in economic activity; given the advantages they have of larger balance sheets, market share and buffers to absorb the Covid impact.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107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outlook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828800" y="914400"/>
            <a:ext cx="93345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latin typeface="+mj-lt"/>
              </a:rPr>
              <a:t>Fixed Income: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debt market is in a cautious zone because the interest rates are expected to remain volatile due to RBI normalizing liquidity and upside risk to inflation due to economic recovery.   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RBI may have to support growth trajectory and on the other hand would need to keep an eye on upside risk to inflation.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growth recovery got disrupted due to the second wave, but it is expected to pick up.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Inflation trajectory needs to be monitored closely.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Market expects a gradual withdrawal of monetary stimulus. </a:t>
            </a:r>
          </a:p>
          <a:p>
            <a:pPr algn="just"/>
            <a:endParaRPr lang="en-US" sz="11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algn="just"/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828800" y="2667000"/>
            <a:ext cx="93345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latin typeface="+mj-lt"/>
              </a:rPr>
              <a:t>Equity: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current Equity valuations suggests that Equity investing can be looked at from a long-term perspective. Overall, the buoyance in the equity market has not been broad based and has been limited to large-caps &amp; selective mid-cap stocks. 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Valuations are not cheap.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Business Cycle is still in the early phase.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Neither aggressive nor negative on equities: Middle-of-the-road approach.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algn="just"/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828800" y="4267200"/>
            <a:ext cx="93345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latin typeface="+mj-lt"/>
              </a:rPr>
              <a:t>Pension funds: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Given the recent credit crisis in the Indian Debt market, it is observed that besides Mutual Funds &amp; Insurance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Co’s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most Government &amp; Private Pension funds in India are impacted by defaults in their bond portfolio which has had a bearing on the earning potential of the funds.</a:t>
            </a:r>
          </a:p>
          <a:p>
            <a:pPr marL="228600" indent="-228600" algn="just">
              <a:buAutoNum type="alphaL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Key points:</a:t>
            </a:r>
          </a:p>
          <a:p>
            <a:pPr marL="228600" indent="-228600" algn="just">
              <a:buAutoNum type="alphaL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has brought the Pension Fund Managers, Trustees &amp; Sponsors back to the drawing board to relook at their investment policy and framework with an objective to strengthen the risk-management practices and optimize returns.</a:t>
            </a:r>
          </a:p>
          <a:p>
            <a:pPr marL="228600" indent="-228600" algn="just">
              <a:buAutoNum type="alphaL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Active management of funds could be a new normal which is contrary to the historical “hold-to-maturity” nature of these investors.</a:t>
            </a:r>
          </a:p>
          <a:p>
            <a:pPr marL="228600" indent="-228600" algn="just">
              <a:buAutoNum type="alphaL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04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67453" y="24384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Annexure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</p:spTree>
    <p:extLst>
      <p:ext uri="{BB962C8B-B14F-4D97-AF65-F5344CB8AC3E}">
        <p14:creationId xmlns:p14="http://schemas.microsoft.com/office/powerpoint/2010/main" val="65521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 landscape: EPF, SAF &amp; GF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088752"/>
              </p:ext>
            </p:extLst>
          </p:nvPr>
        </p:nvGraphicFramePr>
        <p:xfrm>
          <a:off x="1905000" y="838200"/>
          <a:ext cx="9258299" cy="539889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9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6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8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Issuer of Instruments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Instruments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Band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Securities &amp; Related Investments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Government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 Securities, Special Bonds, GOI Treasury Bills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45.00%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65.00%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1b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Governments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Development Loans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1c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Owned PSUs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Government Guaranteed Bonds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1d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Government Owned PSUs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Government Guaranteed Bonds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Houses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Gilt Mutual Funds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Instruments &amp; Related Investments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2a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PSUs, Banks and PFIs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(Listed or proposed to be listed)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45.00%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2b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 III Tier-I Bonds issued by Scheduled Commercial Banks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(Listed or proposed to be listed)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2c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Rupee Bonds issued by IBRD, IFC and ADB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TDRs of Scheduled Commercial Banks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Deposit Receipts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Houses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Mutual Funds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2f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Scheduled Commercial Banks, Body Corporates, IDF's of NBFC's &amp; Fund Houses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(Listed or proposed to be listed other than Bank bonds) , IDF Mutual Funds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Short-Term Debt Instruments &amp; Related Investments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Bodies Corporate / Schedule Commercial Banks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Certificates of Deposits, Commercial Papers, 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5.00%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3b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Houses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Mutual Funds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3c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TDRs of Scheduled Commercial Banks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Deposit Receipts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Equities &amp; Related Investments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4a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Listed Companies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Shares of Companies (Listed on BSE or NSE)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5.00%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15.00%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4b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Houses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 Mutual Funds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2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4c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Houses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ETF (Listed on stock exchanges)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 Index Funds (Listed on stock exchanges)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Houses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ETF's constructed for disinvestments (Listed on stock exchanges)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4e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Banks, Fund Houses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 traded derivatives (Listed on stock exchanges)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03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 Backed, Trust Structured &amp; Miscellaneous Investments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5a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Corporates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/ Residential Mortgage Based Securities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5.00%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5b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Estate Investment Trust's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of REIT'S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5c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Corporates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 Backed Securities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6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5d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Investment Trust's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of Infra. Investment Trust's</a:t>
                      </a:r>
                      <a:endParaRPr lang="en-US" sz="9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54" marR="7754" marT="775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6248400"/>
            <a:ext cx="807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b="1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Back</a:t>
            </a:r>
            <a:endParaRPr lang="en-US" sz="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4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 landscape: NPS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007963"/>
              </p:ext>
            </p:extLst>
          </p:nvPr>
        </p:nvGraphicFramePr>
        <p:xfrm>
          <a:off x="1887781" y="914400"/>
          <a:ext cx="9313619" cy="49805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11438">
                  <a:extLst>
                    <a:ext uri="{9D8B030D-6E8A-4147-A177-3AD203B41FA5}">
                      <a16:colId xmlns:a16="http://schemas.microsoft.com/office/drawing/2014/main" val="205080143"/>
                    </a:ext>
                  </a:extLst>
                </a:gridCol>
                <a:gridCol w="2863381">
                  <a:extLst>
                    <a:ext uri="{9D8B030D-6E8A-4147-A177-3AD203B41FA5}">
                      <a16:colId xmlns:a16="http://schemas.microsoft.com/office/drawing/2014/main" val="1850402666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8939419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24532103"/>
                    </a:ext>
                  </a:extLst>
                </a:gridCol>
                <a:gridCol w="535580">
                  <a:extLst>
                    <a:ext uri="{9D8B030D-6E8A-4147-A177-3AD203B41FA5}">
                      <a16:colId xmlns:a16="http://schemas.microsoft.com/office/drawing/2014/main" val="2337389631"/>
                    </a:ext>
                  </a:extLst>
                </a:gridCol>
                <a:gridCol w="278316">
                  <a:extLst>
                    <a:ext uri="{9D8B030D-6E8A-4147-A177-3AD203B41FA5}">
                      <a16:colId xmlns:a16="http://schemas.microsoft.com/office/drawing/2014/main" val="3350911946"/>
                    </a:ext>
                  </a:extLst>
                </a:gridCol>
                <a:gridCol w="252904">
                  <a:extLst>
                    <a:ext uri="{9D8B030D-6E8A-4147-A177-3AD203B41FA5}">
                      <a16:colId xmlns:a16="http://schemas.microsoft.com/office/drawing/2014/main" val="2362478126"/>
                    </a:ext>
                  </a:extLst>
                </a:gridCol>
              </a:tblGrid>
              <a:tr h="3543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Issuer of Instruments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Instruments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Exposure Pvt.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Exposure Others.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Scheme /         Asset Class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351119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Securities &amp; Related Investments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81763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Securities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G-Secs (SLR/Non-SLR), SDL's (SLR/Non-SLR), GOI Treasury Bills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50%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"G"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957056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&amp; State Government Owned PSUs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&amp; State Government Guaranteed Bonds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266221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Houses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Gilt Mutual Funds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780762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Instruments &amp; Related Investments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811043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PSUs / PFIs, Banks and other Body Corporates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(Listed or proposed to be listed)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45%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"C"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961392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Rupee Bonds issued by IBRD, IFC and ADB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82666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TDRs of Scheduled Commercial Banks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Deposit Receipts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146935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Houses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Mutual Funds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05841"/>
                  </a:ext>
                </a:extLst>
              </a:tr>
              <a:tr h="238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Scheduled Commercial Banks, Body Corporates, IDF's of NBFC's &amp; Fund Houses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(Listed ot proposed to be listed other than Bank bonds) , IDF Mutual Funds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42236"/>
                  </a:ext>
                </a:extLst>
              </a:tr>
              <a:tr h="238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Municipal Bodies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(Listed ot proposed to be listed other than Bank bonds) , IDF Mutual Funds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692987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Equities &amp; Related Investments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36431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Listed Companies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Shares of Companies (Listed on BSE or NSE)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15%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"E"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80898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Houses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 Mutual Funds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370096"/>
                  </a:ext>
                </a:extLst>
              </a:tr>
              <a:tr h="1288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Houses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ETF (Listed on stock exchanges)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5987"/>
                  </a:ext>
                </a:extLst>
              </a:tr>
              <a:tr h="128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 Index Funds (Listed on stock exchanges)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62912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Houses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ETF's constructed for disinvestments (Listed on stock exchanges)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433777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Banks, Fund Houses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 traded derivatives (Listed on stock exchanges)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364081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Asset Class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12430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Corporates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/ Residential Mortgage Based Securities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5%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"A"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20284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Corporates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 Backed Securities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15139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Estate Investment Trust's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of REIT'S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987690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Investment Trust's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of Infra. Investment Trust's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288563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Corporates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Investment Funds (Cat. I &amp; II)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12276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Scheduled Commercial Banks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 III Tier-1 bonds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61040"/>
                  </a:ext>
                </a:extLst>
              </a:tr>
              <a:tr h="238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Short-Term Debt Instruments &amp; Related Investments (&lt;5% of Scheme Corpus)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624547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Bodies Corporate / Schedule Commercial Banks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Certificates of Deposits, Commercial Papers,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3" grid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Temporary Allocation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713743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 Houses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Mutual Funds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220376"/>
                  </a:ext>
                </a:extLst>
              </a:tr>
              <a:tr h="128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TDRs of Scheduled Commercial Banks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Deposit Receipts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98" marR="5998" marT="5998" marB="0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8184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6019800"/>
            <a:ext cx="807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b="1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Back</a:t>
            </a:r>
            <a:endParaRPr lang="en-US" sz="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79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Q&amp;A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981200" y="1219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person, person, wearing, posing&#10;&#10;Description automatically generated">
            <a:extLst>
              <a:ext uri="{FF2B5EF4-FFF2-40B4-BE49-F238E27FC236}">
                <a16:creationId xmlns:a16="http://schemas.microsoft.com/office/drawing/2014/main" id="{A079EDE8-C53E-4784-89B9-B01AF3CDC3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33600"/>
            <a:ext cx="2286000" cy="2438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31960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DC1C3EC-892F-41E5-913B-C7C1FE9F869E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2646362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CPD Questions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See you later at 5.00pm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F2C274F-83CE-4516-AB73-321A5751B8BE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0043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262A4E-D916-4512-B635-FBB900BF2FCB}"/>
              </a:ext>
            </a:extLst>
          </p:cNvPr>
          <p:cNvGrpSpPr/>
          <p:nvPr/>
        </p:nvGrpSpPr>
        <p:grpSpPr>
          <a:xfrm>
            <a:off x="3200400" y="1447800"/>
            <a:ext cx="6725244" cy="3742314"/>
            <a:chOff x="1791525" y="1648973"/>
            <a:chExt cx="6725244" cy="3742314"/>
          </a:xfrm>
        </p:grpSpPr>
        <p:pic>
          <p:nvPicPr>
            <p:cNvPr id="7" name="Graphic 6" descr="Document">
              <a:extLst>
                <a:ext uri="{FF2B5EF4-FFF2-40B4-BE49-F238E27FC236}">
                  <a16:creationId xmlns:a16="http://schemas.microsoft.com/office/drawing/2014/main" id="{4E125B35-EBED-4D7A-A0F7-8C33406A5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67200" y="3581400"/>
              <a:ext cx="1488475" cy="1488475"/>
            </a:xfrm>
            <a:prstGeom prst="rect">
              <a:avLst/>
            </a:prstGeom>
          </p:spPr>
        </p:pic>
        <p:pic>
          <p:nvPicPr>
            <p:cNvPr id="8" name="Graphic 7" descr="Voice">
              <a:extLst>
                <a:ext uri="{FF2B5EF4-FFF2-40B4-BE49-F238E27FC236}">
                  <a16:creationId xmlns:a16="http://schemas.microsoft.com/office/drawing/2014/main" id="{04EE1F84-7307-4ACB-9234-A59C19FDC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19301" y="3631966"/>
              <a:ext cx="1488476" cy="1488476"/>
            </a:xfrm>
            <a:prstGeom prst="rect">
              <a:avLst/>
            </a:prstGeom>
          </p:spPr>
        </p:pic>
        <p:pic>
          <p:nvPicPr>
            <p:cNvPr id="9" name="Graphic 8" descr="Questions">
              <a:extLst>
                <a:ext uri="{FF2B5EF4-FFF2-40B4-BE49-F238E27FC236}">
                  <a16:creationId xmlns:a16="http://schemas.microsoft.com/office/drawing/2014/main" id="{7F10B79B-0765-4DC5-AF94-11ACFDDF9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05301" y="1666768"/>
              <a:ext cx="1488478" cy="1488478"/>
            </a:xfrm>
            <a:prstGeom prst="rect">
              <a:avLst/>
            </a:prstGeom>
          </p:spPr>
        </p:pic>
        <p:pic>
          <p:nvPicPr>
            <p:cNvPr id="10" name="Graphic 9" descr="Chat bubble">
              <a:extLst>
                <a:ext uri="{FF2B5EF4-FFF2-40B4-BE49-F238E27FC236}">
                  <a16:creationId xmlns:a16="http://schemas.microsoft.com/office/drawing/2014/main" id="{2C55133C-B473-4E70-B777-B964513BE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96019" y="1648973"/>
              <a:ext cx="1488478" cy="1488478"/>
            </a:xfrm>
            <a:prstGeom prst="rect">
              <a:avLst/>
            </a:prstGeom>
          </p:spPr>
        </p:pic>
        <p:pic>
          <p:nvPicPr>
            <p:cNvPr id="11" name="Graphic 10" descr="Speaker phone">
              <a:extLst>
                <a:ext uri="{FF2B5EF4-FFF2-40B4-BE49-F238E27FC236}">
                  <a16:creationId xmlns:a16="http://schemas.microsoft.com/office/drawing/2014/main" id="{255FFB11-F949-4A28-92F5-F5A5B9A66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89680" y="1679593"/>
              <a:ext cx="1488478" cy="1488478"/>
            </a:xfrm>
            <a:prstGeom prst="rect">
              <a:avLst/>
            </a:prstGeom>
          </p:spPr>
        </p:pic>
        <p:sp>
          <p:nvSpPr>
            <p:cNvPr id="12" name="&quot;Not Allowed&quot; Symbol 11">
              <a:extLst>
                <a:ext uri="{FF2B5EF4-FFF2-40B4-BE49-F238E27FC236}">
                  <a16:creationId xmlns:a16="http://schemas.microsoft.com/office/drawing/2014/main" id="{66A4D089-F5C8-44FA-B2EC-3F3023AB18EB}"/>
                </a:ext>
              </a:extLst>
            </p:cNvPr>
            <p:cNvSpPr/>
            <p:nvPr/>
          </p:nvSpPr>
          <p:spPr bwMode="auto">
            <a:xfrm>
              <a:off x="2791920" y="2394718"/>
              <a:ext cx="669815" cy="614962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D0461A-4316-4F0D-AD12-FB59F9D591F2}"/>
                </a:ext>
              </a:extLst>
            </p:cNvPr>
            <p:cNvSpPr txBox="1"/>
            <p:nvPr/>
          </p:nvSpPr>
          <p:spPr>
            <a:xfrm>
              <a:off x="2196339" y="2844645"/>
              <a:ext cx="10273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Mute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EF6FD6-F58B-4D48-B18A-70836AAEAA73}"/>
                </a:ext>
              </a:extLst>
            </p:cNvPr>
            <p:cNvSpPr txBox="1"/>
            <p:nvPr/>
          </p:nvSpPr>
          <p:spPr>
            <a:xfrm>
              <a:off x="4444239" y="2844645"/>
              <a:ext cx="10273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Q&amp;A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F9A83A-5168-4B6B-BACE-43B93E96EDEA}"/>
                </a:ext>
              </a:extLst>
            </p:cNvPr>
            <p:cNvSpPr txBox="1"/>
            <p:nvPr/>
          </p:nvSpPr>
          <p:spPr>
            <a:xfrm>
              <a:off x="6488932" y="2853359"/>
              <a:ext cx="202783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IAI support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8DBCB5-D5CA-4FC5-AC27-F32252D90DB3}"/>
                </a:ext>
              </a:extLst>
            </p:cNvPr>
            <p:cNvSpPr txBox="1"/>
            <p:nvPr/>
          </p:nvSpPr>
          <p:spPr>
            <a:xfrm>
              <a:off x="1791525" y="4724398"/>
              <a:ext cx="20817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Recording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41C836-43F7-4ED5-9432-34B319F5DB47}"/>
                </a:ext>
              </a:extLst>
            </p:cNvPr>
            <p:cNvSpPr txBox="1"/>
            <p:nvPr/>
          </p:nvSpPr>
          <p:spPr>
            <a:xfrm>
              <a:off x="4305301" y="4991177"/>
              <a:ext cx="17850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Feedback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8B5063D-8F96-4BE0-B453-724BEDB1A600}"/>
                </a:ext>
              </a:extLst>
            </p:cNvPr>
            <p:cNvGrpSpPr/>
            <p:nvPr/>
          </p:nvGrpSpPr>
          <p:grpSpPr>
            <a:xfrm>
              <a:off x="6572769" y="3396929"/>
              <a:ext cx="1809231" cy="1860872"/>
              <a:chOff x="6596404" y="3223495"/>
              <a:chExt cx="1389306" cy="173396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A1A944-EF9B-445F-97BF-392E742FB7D7}"/>
                  </a:ext>
                </a:extLst>
              </p:cNvPr>
              <p:cNvSpPr txBox="1"/>
              <p:nvPr/>
            </p:nvSpPr>
            <p:spPr>
              <a:xfrm>
                <a:off x="6596404" y="3223495"/>
                <a:ext cx="6568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F9F35E-829E-4C79-B350-10F7EBB40641}"/>
                  </a:ext>
                </a:extLst>
              </p:cNvPr>
              <p:cNvSpPr txBox="1"/>
              <p:nvPr/>
            </p:nvSpPr>
            <p:spPr>
              <a:xfrm>
                <a:off x="7014981" y="3623034"/>
                <a:ext cx="6568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C7DBA9-31DB-4D39-9914-CB19EE9B52C1}"/>
                  </a:ext>
                </a:extLst>
              </p:cNvPr>
              <p:cNvSpPr txBox="1"/>
              <p:nvPr/>
            </p:nvSpPr>
            <p:spPr>
              <a:xfrm>
                <a:off x="7328840" y="4034133"/>
                <a:ext cx="6568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</a:t>
                </a:r>
              </a:p>
            </p:txBody>
          </p:sp>
        </p:grpSp>
      </p:grpSp>
      <p:sp>
        <p:nvSpPr>
          <p:cNvPr id="23" name="Rectangle 2">
            <a:extLst>
              <a:ext uri="{FF2B5EF4-FFF2-40B4-BE49-F238E27FC236}">
                <a16:creationId xmlns:a16="http://schemas.microsoft.com/office/drawing/2014/main" id="{F44FE8F8-953D-4A9B-8344-B881901C3BC6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1524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4075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03068"/>
            <a:ext cx="1588491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73873-727D-4BD8-81CD-E77B30962568}"/>
              </a:ext>
            </a:extLst>
          </p:cNvPr>
          <p:cNvSpPr txBox="1"/>
          <p:nvPr/>
        </p:nvSpPr>
        <p:spPr>
          <a:xfrm>
            <a:off x="228599" y="3610670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 Nova" panose="020B0504020202020204" pitchFamily="34" charset="0"/>
              </a:rPr>
              <a:t>Investments landscape in India (Retirement Benefits)</a:t>
            </a:r>
          </a:p>
        </p:txBody>
      </p:sp>
      <p:sp>
        <p:nvSpPr>
          <p:cNvPr id="7" name="Rectangle 150">
            <a:extLst>
              <a:ext uri="{FF2B5EF4-FFF2-40B4-BE49-F238E27FC236}">
                <a16:creationId xmlns:a16="http://schemas.microsoft.com/office/drawing/2014/main" id="{47AECCD6-8D02-41A2-BE12-166A22F4E852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762000"/>
            <a:ext cx="11799888" cy="18288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18th Current Issues in Retirement Benefits(CIRB)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Online Series August 2021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UY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11 August 2021</a:t>
            </a:r>
            <a:endParaRPr kumimoji="0" lang="es-E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70A0B-CF44-412B-B60E-59C29011D0B5}"/>
              </a:ext>
            </a:extLst>
          </p:cNvPr>
          <p:cNvSpPr txBox="1"/>
          <p:nvPr/>
        </p:nvSpPr>
        <p:spPr>
          <a:xfrm>
            <a:off x="489071" y="5257800"/>
            <a:ext cx="268721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Attish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Yagnik - Mercer India</a:t>
            </a:r>
          </a:p>
        </p:txBody>
      </p:sp>
    </p:spTree>
    <p:extLst>
      <p:ext uri="{BB962C8B-B14F-4D97-AF65-F5344CB8AC3E}">
        <p14:creationId xmlns:p14="http://schemas.microsoft.com/office/powerpoint/2010/main" val="243043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C7ADE1-2292-443A-A39C-DAAF65FDDFFE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55562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Speaker Introductions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D8D7B-BCB5-4683-A701-F526878BF065}"/>
              </a:ext>
            </a:extLst>
          </p:cNvPr>
          <p:cNvSpPr txBox="1"/>
          <p:nvPr/>
        </p:nvSpPr>
        <p:spPr>
          <a:xfrm>
            <a:off x="4107180" y="852130"/>
            <a:ext cx="7924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Attish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Yagnik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Senior Associate - India Investments, Mercer India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Current role: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Lead the investment advisory team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Involved in security selection, credit analysis, portfolio construction and churning recommendations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Oversee a team of analysts who together advise ~ 50 Pension &amp; Institutional funds  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Prior experience: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Debt Capital Markets with L&amp;T Infrastructure Finance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Credit &amp; Fixed Income Markets with Edelweiss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Analyst with India Life Capital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Wealth Management – Banking Sector</a:t>
            </a:r>
          </a:p>
        </p:txBody>
      </p:sp>
      <p:pic>
        <p:nvPicPr>
          <p:cNvPr id="4" name="Picture 3" descr="A picture containing person, person, wearing, posing&#10;&#10;Description automatically generated">
            <a:extLst>
              <a:ext uri="{FF2B5EF4-FFF2-40B4-BE49-F238E27FC236}">
                <a16:creationId xmlns:a16="http://schemas.microsoft.com/office/drawing/2014/main" id="{7B20FB75-94BF-4B09-B9A2-10487E907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799"/>
            <a:ext cx="2286000" cy="2438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152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981200" y="1280279"/>
            <a:ext cx="861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Pension coverage in India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Regulatory landscape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Market landscape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Current trends in the segment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Market outlook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4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 coverage in India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6551" y="1566862"/>
            <a:ext cx="892449" cy="566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151" y="1566862"/>
            <a:ext cx="892449" cy="566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551" y="1566862"/>
            <a:ext cx="892449" cy="5667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209800" y="1011238"/>
            <a:ext cx="8953500" cy="4365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Structure of Pension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</a:rPr>
              <a:t>M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arket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0" y="2209800"/>
            <a:ext cx="1447800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latin typeface="Arial" pitchFamily="34" charset="0"/>
              </a:rPr>
              <a:t>Universal Social Security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dirty="0">
                <a:latin typeface="Arial" pitchFamily="34" charset="0"/>
              </a:rPr>
              <a:t>Central schemes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dirty="0">
                <a:latin typeface="Arial" pitchFamily="34" charset="0"/>
              </a:rPr>
              <a:t>State schemes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sz="1000" b="1" dirty="0">
                <a:solidFill>
                  <a:srgbClr val="0070C0"/>
                </a:solidFill>
                <a:latin typeface="Arial" pitchFamily="34" charset="0"/>
              </a:rPr>
              <a:t>Estimated Market share: ~ 0.5%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800600" y="2209800"/>
            <a:ext cx="1444752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latin typeface="Arial" pitchFamily="34" charset="0"/>
              </a:rPr>
              <a:t>Old DB Schemes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dirty="0">
                <a:latin typeface="Arial" pitchFamily="34" charset="0"/>
              </a:rPr>
              <a:t>Central / State Govt’s.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dirty="0">
                <a:latin typeface="Arial" pitchFamily="34" charset="0"/>
              </a:rPr>
              <a:t>PSUs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000" b="1" dirty="0">
                <a:solidFill>
                  <a:srgbClr val="0070C0"/>
                </a:solidFill>
                <a:latin typeface="Arial" pitchFamily="34" charset="0"/>
              </a:rPr>
              <a:t>Estimated Market share: ~ 3.5%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39000" y="2209800"/>
            <a:ext cx="1444752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latin typeface="Arial" pitchFamily="34" charset="0"/>
              </a:rPr>
              <a:t>Occupational Pension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dirty="0">
                <a:latin typeface="Arial" pitchFamily="34" charset="0"/>
              </a:rPr>
              <a:t>EPFO.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dirty="0">
                <a:latin typeface="Arial" pitchFamily="34" charset="0"/>
              </a:rPr>
              <a:t>Exempted / Excluded EPF, SAF, GF Trusts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dirty="0">
                <a:latin typeface="Arial" pitchFamily="34" charset="0"/>
              </a:rPr>
              <a:t>NPS for Govt. employees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>
              <a:latin typeface="Arial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000" b="1" dirty="0">
                <a:solidFill>
                  <a:srgbClr val="0070C0"/>
                </a:solidFill>
                <a:latin typeface="Arial" pitchFamily="34" charset="0"/>
              </a:rPr>
              <a:t>Estimated Market share: ~ 82%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5551" y="1566862"/>
            <a:ext cx="892449" cy="5667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9525000" y="2209800"/>
            <a:ext cx="1444752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latin typeface="Arial" pitchFamily="34" charset="0"/>
              </a:rPr>
              <a:t>Personal Pension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dirty="0">
                <a:latin typeface="Arial" pitchFamily="34" charset="0"/>
              </a:rPr>
              <a:t>NPS for Corporate, NPS Lite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dirty="0">
                <a:latin typeface="Arial" pitchFamily="34" charset="0"/>
              </a:rPr>
              <a:t>Mutual funds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dirty="0">
                <a:latin typeface="Arial" pitchFamily="34" charset="0"/>
              </a:rPr>
              <a:t>Insurance Plans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000" dirty="0">
                <a:latin typeface="Arial" pitchFamily="34" charset="0"/>
              </a:rPr>
              <a:t>Public Deposits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>
              <a:latin typeface="Arial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000" b="1" dirty="0">
                <a:solidFill>
                  <a:srgbClr val="0070C0"/>
                </a:solidFill>
                <a:latin typeface="Arial" pitchFamily="34" charset="0"/>
              </a:rPr>
              <a:t>Estimated Market share: ~ 14%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>
              <a:latin typeface="Arial" pitchFamily="34" charset="0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4610100"/>
            <a:ext cx="1066800" cy="876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4610100"/>
            <a:ext cx="1066800" cy="876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4610100"/>
            <a:ext cx="1066800" cy="876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7400" y="4610100"/>
            <a:ext cx="1066800" cy="876300"/>
          </a:xfrm>
          <a:prstGeom prst="rect">
            <a:avLst/>
          </a:prstGeom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316979" y="6018591"/>
            <a:ext cx="3398021" cy="15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Ministry of Labour, PFRDA &amp; Open source</a:t>
            </a:r>
            <a:r>
              <a:rPr lang="en-US" sz="800" b="0" i="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5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 landscape: EPF, SAF &amp; GF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03042"/>
              </p:ext>
            </p:extLst>
          </p:nvPr>
        </p:nvGraphicFramePr>
        <p:xfrm>
          <a:off x="1887778" y="914400"/>
          <a:ext cx="9275521" cy="396029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37215">
                  <a:extLst>
                    <a:ext uri="{9D8B030D-6E8A-4147-A177-3AD203B41FA5}">
                      <a16:colId xmlns:a16="http://schemas.microsoft.com/office/drawing/2014/main" val="205080143"/>
                    </a:ext>
                  </a:extLst>
                </a:gridCol>
                <a:gridCol w="5424484">
                  <a:extLst>
                    <a:ext uri="{9D8B030D-6E8A-4147-A177-3AD203B41FA5}">
                      <a16:colId xmlns:a16="http://schemas.microsoft.com/office/drawing/2014/main" val="1850402666"/>
                    </a:ext>
                  </a:extLst>
                </a:gridCol>
                <a:gridCol w="1299202">
                  <a:extLst>
                    <a:ext uri="{9D8B030D-6E8A-4147-A177-3AD203B41FA5}">
                      <a16:colId xmlns:a16="http://schemas.microsoft.com/office/drawing/2014/main" val="3724532103"/>
                    </a:ext>
                  </a:extLst>
                </a:gridCol>
                <a:gridCol w="1014620">
                  <a:extLst>
                    <a:ext uri="{9D8B030D-6E8A-4147-A177-3AD203B41FA5}">
                      <a16:colId xmlns:a16="http://schemas.microsoft.com/office/drawing/2014/main" val="233738963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Category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Investment Category</a:t>
                      </a:r>
                      <a:r>
                        <a:rPr lang="en-US" sz="1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Minimum Allocation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Maximum Allocation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51119"/>
                  </a:ext>
                </a:extLst>
              </a:tr>
              <a:tr h="524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Government Securities &amp; Related Investments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45%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65%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extLst>
                  <a:ext uri="{0D108BD9-81ED-4DB2-BD59-A6C34878D82A}">
                    <a16:rowId xmlns:a16="http://schemas.microsoft.com/office/drawing/2014/main" val="47781763"/>
                  </a:ext>
                </a:extLst>
              </a:tr>
              <a:tr h="524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Debt Instruments &amp; Related Investments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20%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45%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extLst>
                  <a:ext uri="{0D108BD9-81ED-4DB2-BD59-A6C34878D82A}">
                    <a16:rowId xmlns:a16="http://schemas.microsoft.com/office/drawing/2014/main" val="1749811043"/>
                  </a:ext>
                </a:extLst>
              </a:tr>
              <a:tr h="524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III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Short-Term Debt Instruments &amp; Related Investments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extLst>
                  <a:ext uri="{0D108BD9-81ED-4DB2-BD59-A6C34878D82A}">
                    <a16:rowId xmlns:a16="http://schemas.microsoft.com/office/drawing/2014/main" val="2838936431"/>
                  </a:ext>
                </a:extLst>
              </a:tr>
              <a:tr h="524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IV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Equities &amp; Related Investments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5%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extLst>
                  <a:ext uri="{0D108BD9-81ED-4DB2-BD59-A6C34878D82A}">
                    <a16:rowId xmlns:a16="http://schemas.microsoft.com/office/drawing/2014/main" val="240812430"/>
                  </a:ext>
                </a:extLst>
              </a:tr>
              <a:tr h="8728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Asset Backed, Trust Structured &amp; Miscellaneous Investments</a:t>
                      </a: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extLst>
                  <a:ext uri="{0D108BD9-81ED-4DB2-BD59-A6C34878D82A}">
                    <a16:rowId xmlns:a16="http://schemas.microsoft.com/office/drawing/2014/main" val="2217624547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05000" y="5105400"/>
            <a:ext cx="3398021" cy="15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Ministry of Labour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28800" y="4876800"/>
            <a:ext cx="807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Miscellaneous Conditions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3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 landscape: NPS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5361"/>
              </p:ext>
            </p:extLst>
          </p:nvPr>
        </p:nvGraphicFramePr>
        <p:xfrm>
          <a:off x="1887778" y="914400"/>
          <a:ext cx="9275521" cy="396029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86757">
                  <a:extLst>
                    <a:ext uri="{9D8B030D-6E8A-4147-A177-3AD203B41FA5}">
                      <a16:colId xmlns:a16="http://schemas.microsoft.com/office/drawing/2014/main" val="205080143"/>
                    </a:ext>
                  </a:extLst>
                </a:gridCol>
                <a:gridCol w="4893550">
                  <a:extLst>
                    <a:ext uri="{9D8B030D-6E8A-4147-A177-3AD203B41FA5}">
                      <a16:colId xmlns:a16="http://schemas.microsoft.com/office/drawing/2014/main" val="1850402666"/>
                    </a:ext>
                  </a:extLst>
                </a:gridCol>
                <a:gridCol w="1172040">
                  <a:extLst>
                    <a:ext uri="{9D8B030D-6E8A-4147-A177-3AD203B41FA5}">
                      <a16:colId xmlns:a16="http://schemas.microsoft.com/office/drawing/2014/main" val="3724532103"/>
                    </a:ext>
                  </a:extLst>
                </a:gridCol>
                <a:gridCol w="915312">
                  <a:extLst>
                    <a:ext uri="{9D8B030D-6E8A-4147-A177-3AD203B41FA5}">
                      <a16:colId xmlns:a16="http://schemas.microsoft.com/office/drawing/2014/main" val="2337389631"/>
                    </a:ext>
                  </a:extLst>
                </a:gridCol>
                <a:gridCol w="907862">
                  <a:extLst>
                    <a:ext uri="{9D8B030D-6E8A-4147-A177-3AD203B41FA5}">
                      <a16:colId xmlns:a16="http://schemas.microsoft.com/office/drawing/2014/main" val="335091194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Category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Investment Category</a:t>
                      </a:r>
                      <a:r>
                        <a:rPr lang="en-US" sz="1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Max. Exposure Pvt.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+mj-lt"/>
                        </a:rPr>
                        <a:t>Max. Exposure Others.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Scheme /         Asset Class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51119"/>
                  </a:ext>
                </a:extLst>
              </a:tr>
              <a:tr h="524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Government Securities &amp; Related Investments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100%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Up to 50%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”G”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extLst>
                  <a:ext uri="{0D108BD9-81ED-4DB2-BD59-A6C34878D82A}">
                    <a16:rowId xmlns:a16="http://schemas.microsoft.com/office/drawing/2014/main" val="47781763"/>
                  </a:ext>
                </a:extLst>
              </a:tr>
              <a:tr h="524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Debt Instruments &amp; Related Investments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100%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Up to 45%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”C”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extLst>
                  <a:ext uri="{0D108BD9-81ED-4DB2-BD59-A6C34878D82A}">
                    <a16:rowId xmlns:a16="http://schemas.microsoft.com/office/drawing/2014/main" val="1749811043"/>
                  </a:ext>
                </a:extLst>
              </a:tr>
              <a:tr h="524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III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Equities &amp; Related Investments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50%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Up to 15%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”E”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extLst>
                  <a:ext uri="{0D108BD9-81ED-4DB2-BD59-A6C34878D82A}">
                    <a16:rowId xmlns:a16="http://schemas.microsoft.com/office/drawing/2014/main" val="2838936431"/>
                  </a:ext>
                </a:extLst>
              </a:tr>
              <a:tr h="524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IV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Alternative Asset Class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5%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Up to 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”A”</a:t>
                      </a:r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extLst>
                  <a:ext uri="{0D108BD9-81ED-4DB2-BD59-A6C34878D82A}">
                    <a16:rowId xmlns:a16="http://schemas.microsoft.com/office/drawing/2014/main" val="240812430"/>
                  </a:ext>
                </a:extLst>
              </a:tr>
              <a:tr h="8728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Short-Term Debt Instruments &amp; Related Investments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Temporary Allocation (&lt; 5% of Scheme Corpus)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98" marR="5998" marT="599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98" marR="5998" marT="5998" marB="0" anchor="ctr"/>
                </a:tc>
                <a:extLst>
                  <a:ext uri="{0D108BD9-81ED-4DB2-BD59-A6C34878D82A}">
                    <a16:rowId xmlns:a16="http://schemas.microsoft.com/office/drawing/2014/main" val="2217624547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05000" y="5105400"/>
            <a:ext cx="3398021" cy="15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PFRDA</a:t>
            </a:r>
            <a:endPara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4876800"/>
            <a:ext cx="807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Miscellaneous Conditions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1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landscape                                                           1..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graphicFrame>
        <p:nvGraphicFramePr>
          <p:cNvPr id="7" name="Chart 6" title="Outstanding Amount (INR Lakh Crs)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882018"/>
              </p:ext>
            </p:extLst>
          </p:nvPr>
        </p:nvGraphicFramePr>
        <p:xfrm>
          <a:off x="2057400" y="914399"/>
          <a:ext cx="8839200" cy="245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51702999"/>
              </p:ext>
            </p:extLst>
          </p:nvPr>
        </p:nvGraphicFramePr>
        <p:xfrm>
          <a:off x="2362200" y="4800600"/>
          <a:ext cx="8688655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Down Arrow Callout 8"/>
          <p:cNvSpPr/>
          <p:nvPr/>
        </p:nvSpPr>
        <p:spPr>
          <a:xfrm>
            <a:off x="2362200" y="3853619"/>
            <a:ext cx="1371600" cy="946981"/>
          </a:xfrm>
          <a:prstGeom prst="downArrowCallout">
            <a:avLst>
              <a:gd name="adj1" fmla="val 3982"/>
              <a:gd name="adj2" fmla="val 6690"/>
              <a:gd name="adj3" fmla="val 16549"/>
              <a:gd name="adj4" fmla="val 64977"/>
            </a:avLst>
          </a:prstGeom>
          <a:gradFill rotWithShape="1">
            <a:gsLst>
              <a:gs pos="0">
                <a:srgbClr val="505050">
                  <a:tint val="50000"/>
                  <a:satMod val="300000"/>
                </a:srgbClr>
              </a:gs>
              <a:gs pos="35000">
                <a:srgbClr val="505050">
                  <a:tint val="37000"/>
                  <a:satMod val="300000"/>
                </a:srgbClr>
              </a:gs>
              <a:gs pos="100000">
                <a:srgbClr val="5050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0505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10Y G-Sec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6.4%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3886200" y="4248463"/>
            <a:ext cx="609600" cy="552137"/>
          </a:xfrm>
          <a:prstGeom prst="downArrowCallout">
            <a:avLst>
              <a:gd name="adj1" fmla="val 3982"/>
              <a:gd name="adj2" fmla="val 6690"/>
              <a:gd name="adj3" fmla="val 16549"/>
              <a:gd name="adj4" fmla="val 64977"/>
            </a:avLst>
          </a:prstGeom>
          <a:gradFill rotWithShape="1">
            <a:gsLst>
              <a:gs pos="0">
                <a:srgbClr val="505050">
                  <a:tint val="50000"/>
                  <a:satMod val="300000"/>
                </a:srgbClr>
              </a:gs>
              <a:gs pos="35000">
                <a:srgbClr val="505050">
                  <a:tint val="37000"/>
                  <a:satMod val="300000"/>
                </a:srgbClr>
              </a:gs>
              <a:gs pos="100000">
                <a:srgbClr val="5050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0505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SDL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4419600" y="3581401"/>
            <a:ext cx="659567" cy="1143000"/>
          </a:xfrm>
          <a:prstGeom prst="downArrowCallout">
            <a:avLst>
              <a:gd name="adj1" fmla="val 4546"/>
              <a:gd name="adj2" fmla="val 6690"/>
              <a:gd name="adj3" fmla="val 16549"/>
              <a:gd name="adj4" fmla="val 35035"/>
            </a:avLst>
          </a:prstGeom>
          <a:gradFill rotWithShape="1">
            <a:gsLst>
              <a:gs pos="0">
                <a:srgbClr val="505050">
                  <a:tint val="50000"/>
                  <a:satMod val="300000"/>
                </a:srgbClr>
              </a:gs>
              <a:gs pos="35000">
                <a:srgbClr val="505050">
                  <a:tint val="37000"/>
                  <a:satMod val="300000"/>
                </a:srgbClr>
              </a:gs>
              <a:gs pos="100000">
                <a:srgbClr val="5050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0505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PSU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AAA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4953000" y="4191000"/>
            <a:ext cx="712032" cy="609600"/>
          </a:xfrm>
          <a:prstGeom prst="downArrowCallout">
            <a:avLst>
              <a:gd name="adj1" fmla="val 3982"/>
              <a:gd name="adj2" fmla="val 6690"/>
              <a:gd name="adj3" fmla="val 16549"/>
              <a:gd name="adj4" fmla="val 64977"/>
            </a:avLst>
          </a:prstGeom>
          <a:gradFill rotWithShape="1">
            <a:gsLst>
              <a:gs pos="0">
                <a:srgbClr val="505050">
                  <a:tint val="50000"/>
                  <a:satMod val="300000"/>
                </a:srgbClr>
              </a:gs>
              <a:gs pos="35000">
                <a:srgbClr val="505050">
                  <a:tint val="37000"/>
                  <a:satMod val="300000"/>
                </a:srgbClr>
              </a:gs>
              <a:gs pos="100000">
                <a:srgbClr val="5050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0505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AAA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5512633" y="3581401"/>
            <a:ext cx="685799" cy="1143000"/>
          </a:xfrm>
          <a:prstGeom prst="downArrowCallout">
            <a:avLst>
              <a:gd name="adj1" fmla="val 4546"/>
              <a:gd name="adj2" fmla="val 6690"/>
              <a:gd name="adj3" fmla="val 16549"/>
              <a:gd name="adj4" fmla="val 35035"/>
            </a:avLst>
          </a:prstGeom>
          <a:gradFill rotWithShape="1">
            <a:gsLst>
              <a:gs pos="0">
                <a:srgbClr val="505050">
                  <a:tint val="50000"/>
                  <a:satMod val="300000"/>
                </a:srgbClr>
              </a:gs>
              <a:gs pos="35000">
                <a:srgbClr val="505050">
                  <a:tint val="37000"/>
                  <a:satMod val="300000"/>
                </a:srgbClr>
              </a:gs>
              <a:gs pos="100000">
                <a:srgbClr val="5050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0505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AA+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6631898" y="4086827"/>
            <a:ext cx="1097280" cy="704537"/>
          </a:xfrm>
          <a:prstGeom prst="downArrowCallout">
            <a:avLst>
              <a:gd name="adj1" fmla="val 3982"/>
              <a:gd name="adj2" fmla="val 6690"/>
              <a:gd name="adj3" fmla="val 16549"/>
              <a:gd name="adj4" fmla="val 64977"/>
            </a:avLst>
          </a:prstGeom>
          <a:gradFill rotWithShape="1">
            <a:gsLst>
              <a:gs pos="0">
                <a:srgbClr val="505050">
                  <a:tint val="50000"/>
                  <a:satMod val="300000"/>
                </a:srgbClr>
              </a:gs>
              <a:gs pos="35000">
                <a:srgbClr val="505050">
                  <a:tint val="37000"/>
                  <a:satMod val="300000"/>
                </a:srgbClr>
              </a:gs>
              <a:gs pos="100000">
                <a:srgbClr val="5050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0505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AA/AA-/A+</a:t>
            </a:r>
          </a:p>
        </p:txBody>
      </p:sp>
      <p:sp>
        <p:nvSpPr>
          <p:cNvPr id="15" name="Down Arrow Callout 14"/>
          <p:cNvSpPr/>
          <p:nvPr/>
        </p:nvSpPr>
        <p:spPr>
          <a:xfrm>
            <a:off x="8696044" y="4079900"/>
            <a:ext cx="822960" cy="704537"/>
          </a:xfrm>
          <a:prstGeom prst="downArrowCallout">
            <a:avLst>
              <a:gd name="adj1" fmla="val 3982"/>
              <a:gd name="adj2" fmla="val 6690"/>
              <a:gd name="adj3" fmla="val 16549"/>
              <a:gd name="adj4" fmla="val 64977"/>
            </a:avLst>
          </a:prstGeom>
          <a:gradFill rotWithShape="1">
            <a:gsLst>
              <a:gs pos="0">
                <a:srgbClr val="505050">
                  <a:tint val="50000"/>
                  <a:satMod val="300000"/>
                </a:srgbClr>
              </a:gs>
              <a:gs pos="35000">
                <a:srgbClr val="505050">
                  <a:tint val="37000"/>
                  <a:satMod val="300000"/>
                </a:srgbClr>
              </a:gs>
              <a:gs pos="100000">
                <a:srgbClr val="50505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0505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/ A-</a:t>
            </a:r>
          </a:p>
        </p:txBody>
      </p:sp>
    </p:spTree>
    <p:extLst>
      <p:ext uri="{BB962C8B-B14F-4D97-AF65-F5344CB8AC3E}">
        <p14:creationId xmlns:p14="http://schemas.microsoft.com/office/powerpoint/2010/main" val="398129500"/>
      </p:ext>
    </p:extLst>
  </p:cSld>
  <p:clrMapOvr>
    <a:masterClrMapping/>
  </p:clrMapOvr>
</p:sld>
</file>

<file path=ppt/theme/theme1.xml><?xml version="1.0" encoding="utf-8"?>
<a:theme xmlns:a="http://schemas.openxmlformats.org/drawingml/2006/main" name="LifeConvBirm02">
  <a:themeElements>
    <a:clrScheme name="LifeConvBirm02.pp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LifeConvBirm02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ifeConvBirm02.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ConvBirm02.ppt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ifeConvBirm02">
  <a:themeElements>
    <a:clrScheme name="LifeConvBirm02.pp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LifeConvBirm02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ifeConvBirm02.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ConvBirm02.ppt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delPres 1">
    <a:dk1>
      <a:srgbClr val="5F5F5F"/>
    </a:dk1>
    <a:lt1>
      <a:srgbClr val="FFFFFF"/>
    </a:lt1>
    <a:dk2>
      <a:srgbClr val="FF9900"/>
    </a:dk2>
    <a:lt2>
      <a:srgbClr val="F9E1D3"/>
    </a:lt2>
    <a:accent1>
      <a:srgbClr val="4F81BD"/>
    </a:accent1>
    <a:accent2>
      <a:srgbClr val="D0D0F0"/>
    </a:accent2>
    <a:accent3>
      <a:srgbClr val="FFFFFF"/>
    </a:accent3>
    <a:accent4>
      <a:srgbClr val="505050"/>
    </a:accent4>
    <a:accent5>
      <a:srgbClr val="B2C1DB"/>
    </a:accent5>
    <a:accent6>
      <a:srgbClr val="BCBCD9"/>
    </a:accent6>
    <a:hlink>
      <a:srgbClr val="0093DD"/>
    </a:hlink>
    <a:folHlink>
      <a:srgbClr val="C0C0C0"/>
    </a:folHlink>
  </a:clrScheme>
  <a:fontScheme name="EdelPres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2156</Words>
  <Application>Microsoft Office PowerPoint</Application>
  <PresentationFormat>Widescreen</PresentationFormat>
  <Paragraphs>546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Nova</vt:lpstr>
      <vt:lpstr>Bahamas</vt:lpstr>
      <vt:lpstr>Calibri</vt:lpstr>
      <vt:lpstr>Garamond</vt:lpstr>
      <vt:lpstr>Times New Roman</vt:lpstr>
      <vt:lpstr>Wingdings</vt:lpstr>
      <vt:lpstr>LifeConvBirm02</vt:lpstr>
      <vt:lpstr>2_LifeConvBirm02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Aparajita Mitra</dc:creator>
  <cp:lastModifiedBy>Kartikey Kandoi</cp:lastModifiedBy>
  <cp:revision>349</cp:revision>
  <dcterms:created xsi:type="dcterms:W3CDTF">2011-07-20T12:11:57Z</dcterms:created>
  <dcterms:modified xsi:type="dcterms:W3CDTF">2021-08-11T04:06:21Z</dcterms:modified>
</cp:coreProperties>
</file>