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0" r:id="rId3"/>
  </p:sldMasterIdLst>
  <p:notesMasterIdLst>
    <p:notesMasterId r:id="rId35"/>
  </p:notesMasterIdLst>
  <p:handoutMasterIdLst>
    <p:handoutMasterId r:id="rId36"/>
  </p:handoutMasterIdLst>
  <p:sldIdLst>
    <p:sldId id="1294" r:id="rId4"/>
    <p:sldId id="274" r:id="rId5"/>
    <p:sldId id="1290" r:id="rId6"/>
    <p:sldId id="272" r:id="rId7"/>
    <p:sldId id="1295" r:id="rId8"/>
    <p:sldId id="1296" r:id="rId9"/>
    <p:sldId id="270" r:id="rId10"/>
    <p:sldId id="1291" r:id="rId11"/>
    <p:sldId id="1260" r:id="rId12"/>
    <p:sldId id="1264" r:id="rId13"/>
    <p:sldId id="1267" r:id="rId14"/>
    <p:sldId id="1269" r:id="rId15"/>
    <p:sldId id="1288" r:id="rId16"/>
    <p:sldId id="1292" r:id="rId17"/>
    <p:sldId id="271" r:id="rId18"/>
    <p:sldId id="273" r:id="rId19"/>
    <p:sldId id="275" r:id="rId20"/>
    <p:sldId id="276" r:id="rId21"/>
    <p:sldId id="277" r:id="rId22"/>
    <p:sldId id="281" r:id="rId23"/>
    <p:sldId id="1293" r:id="rId24"/>
    <p:sldId id="1263" r:id="rId25"/>
    <p:sldId id="1270" r:id="rId26"/>
    <p:sldId id="1271" r:id="rId27"/>
    <p:sldId id="1273" r:id="rId28"/>
    <p:sldId id="1275" r:id="rId29"/>
    <p:sldId id="1272" r:id="rId30"/>
    <p:sldId id="1286" r:id="rId31"/>
    <p:sldId id="1287" r:id="rId32"/>
    <p:sldId id="410" r:id="rId33"/>
    <p:sldId id="40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95" autoAdjust="0"/>
  </p:normalViewPr>
  <p:slideViewPr>
    <p:cSldViewPr>
      <p:cViewPr varScale="1">
        <p:scale>
          <a:sx n="51" d="100"/>
          <a:sy n="51" d="100"/>
        </p:scale>
        <p:origin x="1232" y="5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laudia-maldonado\Desktop\Clients\DIFC%20Employee%20Savings%20(DEWS)%20Plan\Investments%20-%20Mercer\Performance\DEWS-interim-performance-%2030%20JUNE%20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73206787873813E-2"/>
          <c:y val="0.20793159336679071"/>
          <c:w val="0.93892681573602221"/>
          <c:h val="0.77330296849400348"/>
        </c:manualLayout>
      </c:layout>
      <c:barChart>
        <c:barDir val="col"/>
        <c:grouping val="stacked"/>
        <c:varyColors val="0"/>
        <c:ser>
          <c:idx val="0"/>
          <c:order val="0"/>
          <c:tx>
            <c:strRef>
              <c:f>'Asset allocation'!$D$3</c:f>
              <c:strCache>
                <c:ptCount val="1"/>
                <c:pt idx="0">
                  <c:v>Cash</c:v>
                </c:pt>
              </c:strCache>
            </c:strRef>
          </c:tx>
          <c:spPr>
            <a:solidFill>
              <a:srgbClr val="EE3D8B"/>
            </a:solidFill>
            <a:ln>
              <a:noFill/>
            </a:ln>
            <a:effectLst/>
          </c:spPr>
          <c:invertIfNegative val="0"/>
          <c:dLbls>
            <c:dLbl>
              <c:idx val="4"/>
              <c:layout>
                <c:manualLayout>
                  <c:x val="-3.4767492394611041E-3"/>
                  <c:y val="-2.9629622716916171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ute" panose="00000800000000000000" pitchFamily="50"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015645371577573E-2"/>
                      <c:h val="5.1377765791130757E-2"/>
                    </c:manualLayout>
                  </c15:layout>
                </c:ext>
                <c:ext xmlns:c16="http://schemas.microsoft.com/office/drawing/2014/chart" uri="{C3380CC4-5D6E-409C-BE32-E72D297353CC}">
                  <c16:uniqueId val="{00000000-93AF-4501-85ED-862FEA97E9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ute" panose="000008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allocation'!$C$4:$C$8</c:f>
              <c:strCache>
                <c:ptCount val="5"/>
                <c:pt idx="0">
                  <c:v>Low Growth</c:v>
                </c:pt>
                <c:pt idx="1">
                  <c:v>Low Moderate Growth</c:v>
                </c:pt>
                <c:pt idx="2">
                  <c:v>Moderate Growth</c:v>
                </c:pt>
                <c:pt idx="3">
                  <c:v>Moderate High Growth</c:v>
                </c:pt>
                <c:pt idx="4">
                  <c:v>High Growth</c:v>
                </c:pt>
              </c:strCache>
            </c:strRef>
          </c:cat>
          <c:val>
            <c:numRef>
              <c:f>'Asset allocation'!$D$4:$D$8</c:f>
              <c:numCache>
                <c:formatCode>0.0%</c:formatCode>
                <c:ptCount val="5"/>
                <c:pt idx="0">
                  <c:v>1</c:v>
                </c:pt>
                <c:pt idx="1">
                  <c:v>0.119814</c:v>
                </c:pt>
                <c:pt idx="2">
                  <c:v>3.7999999999999999E-2</c:v>
                </c:pt>
                <c:pt idx="3">
                  <c:v>3.5000000000000003E-2</c:v>
                </c:pt>
                <c:pt idx="4">
                  <c:v>1.6E-2</c:v>
                </c:pt>
              </c:numCache>
            </c:numRef>
          </c:val>
          <c:extLst>
            <c:ext xmlns:c16="http://schemas.microsoft.com/office/drawing/2014/chart" uri="{C3380CC4-5D6E-409C-BE32-E72D297353CC}">
              <c16:uniqueId val="{00000001-93AF-4501-85ED-862FEA97E9E6}"/>
            </c:ext>
          </c:extLst>
        </c:ser>
        <c:ser>
          <c:idx val="1"/>
          <c:order val="1"/>
          <c:tx>
            <c:strRef>
              <c:f>'Asset allocation'!$E$3</c:f>
              <c:strCache>
                <c:ptCount val="1"/>
                <c:pt idx="0">
                  <c:v>Defensive Fixed Income </c:v>
                </c:pt>
              </c:strCache>
            </c:strRef>
          </c:tx>
          <c:spPr>
            <a:solidFill>
              <a:srgbClr val="8246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ute" panose="000008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allocation'!$C$4:$C$8</c:f>
              <c:strCache>
                <c:ptCount val="5"/>
                <c:pt idx="0">
                  <c:v>Low Growth</c:v>
                </c:pt>
                <c:pt idx="1">
                  <c:v>Low Moderate Growth</c:v>
                </c:pt>
                <c:pt idx="2">
                  <c:v>Moderate Growth</c:v>
                </c:pt>
                <c:pt idx="3">
                  <c:v>Moderate High Growth</c:v>
                </c:pt>
                <c:pt idx="4">
                  <c:v>High Growth</c:v>
                </c:pt>
              </c:strCache>
            </c:strRef>
          </c:cat>
          <c:val>
            <c:numRef>
              <c:f>'Asset allocation'!$E$4:$E$8</c:f>
              <c:numCache>
                <c:formatCode>0.0%</c:formatCode>
                <c:ptCount val="5"/>
                <c:pt idx="1">
                  <c:v>0.30946400000000002</c:v>
                </c:pt>
                <c:pt idx="2">
                  <c:v>8.7999999999999995E-2</c:v>
                </c:pt>
                <c:pt idx="3">
                  <c:v>0.03</c:v>
                </c:pt>
              </c:numCache>
            </c:numRef>
          </c:val>
          <c:extLst>
            <c:ext xmlns:c16="http://schemas.microsoft.com/office/drawing/2014/chart" uri="{C3380CC4-5D6E-409C-BE32-E72D297353CC}">
              <c16:uniqueId val="{00000002-93AF-4501-85ED-862FEA97E9E6}"/>
            </c:ext>
          </c:extLst>
        </c:ser>
        <c:ser>
          <c:idx val="2"/>
          <c:order val="2"/>
          <c:tx>
            <c:strRef>
              <c:f>'Asset allocation'!$F$3</c:f>
              <c:strCache>
                <c:ptCount val="1"/>
                <c:pt idx="0">
                  <c:v>Equities</c:v>
                </c:pt>
              </c:strCache>
            </c:strRef>
          </c:tx>
          <c:spPr>
            <a:solidFill>
              <a:srgbClr val="0038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ute" panose="000008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allocation'!$C$4:$C$8</c:f>
              <c:strCache>
                <c:ptCount val="5"/>
                <c:pt idx="0">
                  <c:v>Low Growth</c:v>
                </c:pt>
                <c:pt idx="1">
                  <c:v>Low Moderate Growth</c:v>
                </c:pt>
                <c:pt idx="2">
                  <c:v>Moderate Growth</c:v>
                </c:pt>
                <c:pt idx="3">
                  <c:v>Moderate High Growth</c:v>
                </c:pt>
                <c:pt idx="4">
                  <c:v>High Growth</c:v>
                </c:pt>
              </c:strCache>
            </c:strRef>
          </c:cat>
          <c:val>
            <c:numRef>
              <c:f>'Asset allocation'!$F$4:$F$8</c:f>
              <c:numCache>
                <c:formatCode>0.0%</c:formatCode>
                <c:ptCount val="5"/>
                <c:pt idx="1">
                  <c:v>0.24356900000000001</c:v>
                </c:pt>
                <c:pt idx="2">
                  <c:v>0.373</c:v>
                </c:pt>
                <c:pt idx="3">
                  <c:v>0.48099999999999998</c:v>
                </c:pt>
                <c:pt idx="4">
                  <c:v>0.629</c:v>
                </c:pt>
              </c:numCache>
            </c:numRef>
          </c:val>
          <c:extLst>
            <c:ext xmlns:c16="http://schemas.microsoft.com/office/drawing/2014/chart" uri="{C3380CC4-5D6E-409C-BE32-E72D297353CC}">
              <c16:uniqueId val="{00000003-93AF-4501-85ED-862FEA97E9E6}"/>
            </c:ext>
          </c:extLst>
        </c:ser>
        <c:ser>
          <c:idx val="3"/>
          <c:order val="3"/>
          <c:tx>
            <c:strRef>
              <c:f>'Asset allocation'!$G$3</c:f>
              <c:strCache>
                <c:ptCount val="1"/>
                <c:pt idx="0">
                  <c:v>Listed Real Assets </c:v>
                </c:pt>
              </c:strCache>
            </c:strRef>
          </c:tx>
          <c:spPr>
            <a:solidFill>
              <a:srgbClr val="009D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ute" panose="000008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allocation'!$C$4:$C$8</c:f>
              <c:strCache>
                <c:ptCount val="5"/>
                <c:pt idx="0">
                  <c:v>Low Growth</c:v>
                </c:pt>
                <c:pt idx="1">
                  <c:v>Low Moderate Growth</c:v>
                </c:pt>
                <c:pt idx="2">
                  <c:v>Moderate Growth</c:v>
                </c:pt>
                <c:pt idx="3">
                  <c:v>Moderate High Growth</c:v>
                </c:pt>
                <c:pt idx="4">
                  <c:v>High Growth</c:v>
                </c:pt>
              </c:strCache>
            </c:strRef>
          </c:cat>
          <c:val>
            <c:numRef>
              <c:f>'Asset allocation'!$G$4:$G$8</c:f>
              <c:numCache>
                <c:formatCode>0.0%</c:formatCode>
                <c:ptCount val="5"/>
                <c:pt idx="1">
                  <c:v>0.116887</c:v>
                </c:pt>
                <c:pt idx="2">
                  <c:v>0.17899999999999999</c:v>
                </c:pt>
                <c:pt idx="3">
                  <c:v>0.17599999999999999</c:v>
                </c:pt>
                <c:pt idx="4">
                  <c:v>0.107</c:v>
                </c:pt>
              </c:numCache>
            </c:numRef>
          </c:val>
          <c:extLst>
            <c:ext xmlns:c16="http://schemas.microsoft.com/office/drawing/2014/chart" uri="{C3380CC4-5D6E-409C-BE32-E72D297353CC}">
              <c16:uniqueId val="{00000004-93AF-4501-85ED-862FEA97E9E6}"/>
            </c:ext>
          </c:extLst>
        </c:ser>
        <c:ser>
          <c:idx val="4"/>
          <c:order val="4"/>
          <c:tx>
            <c:strRef>
              <c:f>'Asset allocation'!$H$3</c:f>
              <c:strCache>
                <c:ptCount val="1"/>
                <c:pt idx="0">
                  <c:v>Alternatives</c:v>
                </c:pt>
              </c:strCache>
            </c:strRef>
          </c:tx>
          <c:spPr>
            <a:solidFill>
              <a:srgbClr val="0077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ute" panose="000008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allocation'!$C$4:$C$8</c:f>
              <c:strCache>
                <c:ptCount val="5"/>
                <c:pt idx="0">
                  <c:v>Low Growth</c:v>
                </c:pt>
                <c:pt idx="1">
                  <c:v>Low Moderate Growth</c:v>
                </c:pt>
                <c:pt idx="2">
                  <c:v>Moderate Growth</c:v>
                </c:pt>
                <c:pt idx="3">
                  <c:v>Moderate High Growth</c:v>
                </c:pt>
                <c:pt idx="4">
                  <c:v>High Growth</c:v>
                </c:pt>
              </c:strCache>
            </c:strRef>
          </c:cat>
          <c:val>
            <c:numRef>
              <c:f>'Asset allocation'!$H$4:$H$8</c:f>
              <c:numCache>
                <c:formatCode>0.0%</c:formatCode>
                <c:ptCount val="5"/>
                <c:pt idx="1">
                  <c:v>3.3302999999999999E-2</c:v>
                </c:pt>
                <c:pt idx="2">
                  <c:v>5.0999999999999997E-2</c:v>
                </c:pt>
                <c:pt idx="3">
                  <c:v>0.03</c:v>
                </c:pt>
                <c:pt idx="4">
                  <c:v>4.9000000000000002E-2</c:v>
                </c:pt>
              </c:numCache>
            </c:numRef>
          </c:val>
          <c:extLst>
            <c:ext xmlns:c16="http://schemas.microsoft.com/office/drawing/2014/chart" uri="{C3380CC4-5D6E-409C-BE32-E72D297353CC}">
              <c16:uniqueId val="{00000005-93AF-4501-85ED-862FEA97E9E6}"/>
            </c:ext>
          </c:extLst>
        </c:ser>
        <c:ser>
          <c:idx val="5"/>
          <c:order val="5"/>
          <c:tx>
            <c:strRef>
              <c:f>'Asset allocation'!$I$3</c:f>
              <c:strCache>
                <c:ptCount val="1"/>
                <c:pt idx="0">
                  <c:v>Growth Fixed Income </c:v>
                </c:pt>
              </c:strCache>
            </c:strRef>
          </c:tx>
          <c:spPr>
            <a:solidFill>
              <a:srgbClr val="0096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ute" panose="000008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'Asset allocation'!$C$4:$C$8</c:f>
              <c:strCache>
                <c:ptCount val="5"/>
                <c:pt idx="0">
                  <c:v>Low Growth</c:v>
                </c:pt>
                <c:pt idx="1">
                  <c:v>Low Moderate Growth</c:v>
                </c:pt>
                <c:pt idx="2">
                  <c:v>Moderate Growth</c:v>
                </c:pt>
                <c:pt idx="3">
                  <c:v>Moderate High Growth</c:v>
                </c:pt>
                <c:pt idx="4">
                  <c:v>High Growth</c:v>
                </c:pt>
              </c:strCache>
            </c:strRef>
          </c:cat>
          <c:val>
            <c:numRef>
              <c:f>'Asset allocation'!$I$4:$I$8</c:f>
              <c:numCache>
                <c:formatCode>0.0%</c:formatCode>
                <c:ptCount val="5"/>
                <c:pt idx="1">
                  <c:v>0.17761600000000002</c:v>
                </c:pt>
                <c:pt idx="2">
                  <c:v>0.27200000000000002</c:v>
                </c:pt>
                <c:pt idx="3">
                  <c:v>0.248</c:v>
                </c:pt>
                <c:pt idx="4">
                  <c:v>0.19800000000000001</c:v>
                </c:pt>
              </c:numCache>
            </c:numRef>
          </c:val>
          <c:extLst>
            <c:ext xmlns:c16="http://schemas.microsoft.com/office/drawing/2014/chart" uri="{C3380CC4-5D6E-409C-BE32-E72D297353CC}">
              <c16:uniqueId val="{00000006-93AF-4501-85ED-862FEA97E9E6}"/>
            </c:ext>
          </c:extLst>
        </c:ser>
        <c:dLbls>
          <c:showLegendKey val="0"/>
          <c:showVal val="0"/>
          <c:showCatName val="0"/>
          <c:showSerName val="0"/>
          <c:showPercent val="0"/>
          <c:showBubbleSize val="0"/>
        </c:dLbls>
        <c:gapWidth val="50"/>
        <c:overlap val="100"/>
        <c:axId val="506103432"/>
        <c:axId val="506103760"/>
      </c:barChart>
      <c:catAx>
        <c:axId val="506103432"/>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1" i="0" u="none" strike="noStrike" kern="1200" baseline="0">
                <a:solidFill>
                  <a:schemeClr val="tx1">
                    <a:lumMod val="65000"/>
                    <a:lumOff val="35000"/>
                  </a:schemeClr>
                </a:solidFill>
                <a:latin typeface="+mj-lt"/>
                <a:ea typeface="+mn-ea"/>
                <a:cs typeface="+mn-cs"/>
              </a:defRPr>
            </a:pPr>
            <a:endParaRPr lang="en-US"/>
          </a:p>
        </c:txPr>
        <c:crossAx val="506103760"/>
        <c:crosses val="autoZero"/>
        <c:auto val="1"/>
        <c:lblAlgn val="ctr"/>
        <c:lblOffset val="200"/>
        <c:tickMarkSkip val="1"/>
        <c:noMultiLvlLbl val="0"/>
      </c:catAx>
      <c:valAx>
        <c:axId val="506103760"/>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ute" panose="00000800000000000000" pitchFamily="50" charset="0"/>
                <a:ea typeface="+mn-ea"/>
                <a:cs typeface="+mn-cs"/>
              </a:defRPr>
            </a:pPr>
            <a:endParaRPr lang="en-US"/>
          </a:p>
        </c:txPr>
        <c:crossAx val="506103432"/>
        <c:crosses val="autoZero"/>
        <c:crossBetween val="between"/>
      </c:valAx>
      <c:spPr>
        <a:noFill/>
        <a:ln>
          <a:noFill/>
        </a:ln>
        <a:effectLst/>
      </c:spPr>
    </c:plotArea>
    <c:legend>
      <c:legendPos val="t"/>
      <c:layout>
        <c:manualLayout>
          <c:xMode val="edge"/>
          <c:yMode val="edge"/>
          <c:x val="3.1499490551407106E-3"/>
          <c:y val="3.2592584988606593E-2"/>
          <c:w val="0.97975397432615174"/>
          <c:h val="5.104157456014590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latin typeface="Mute" panose="00000800000000000000"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07-08-2021</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8/7/2021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05431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2702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005063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839795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503045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151388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Investors are increasingly considering climate change along with issues related to environmental, social and corporate governance (ESG) and diversity, equity and inclusion (DE&amp;I). Motivated by the economic and social interest of their beneficiaries and clients, investors now have the opportunity to use their portfolios and their influence to help guide us towards a low-carbon economy. There is more to this than just simply excluding companies from certain industry sectors. In terms of climate change and the transition to a low-carbon economy for example, we believe it’s important to consider which companies are adapting to this change and those that are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B0F0"/>
                </a:solidFill>
                <a:latin typeface="Frutiger 55 Roman"/>
              </a:rPr>
              <a:t>Mercer has committed to a target of net-zero absolute carbon emissions by 2050</a:t>
            </a:r>
            <a:r>
              <a:rPr lang="en-US" sz="1200" dirty="0">
                <a:solidFill>
                  <a:srgbClr val="003865"/>
                </a:solidFill>
                <a:latin typeface="Frutiger 55 Roman"/>
              </a:rPr>
              <a:t> </a:t>
            </a:r>
            <a:r>
              <a:rPr lang="en-US" sz="1050" dirty="0">
                <a:solidFill>
                  <a:srgbClr val="003865"/>
                </a:solidFill>
                <a:latin typeface="Frutiger 55 Roman"/>
              </a:rPr>
              <a:t>for its clients domiciled in Ireland</a:t>
            </a:r>
            <a:endParaRPr lang="en-GB" sz="1050" dirty="0">
              <a:solidFill>
                <a:srgbClr val="003865"/>
              </a:solidFill>
              <a:latin typeface="Frutiger 55 Roman"/>
            </a:endParaRPr>
          </a:p>
          <a:p>
            <a:r>
              <a:rPr lang="en-US" sz="1200" dirty="0">
                <a:solidFill>
                  <a:srgbClr val="003865"/>
                </a:solidFill>
                <a:latin typeface="Frutiger 55 Roman"/>
              </a:rPr>
              <a:t>To achieve </a:t>
            </a:r>
            <a:r>
              <a:rPr lang="en-US" sz="1200" dirty="0">
                <a:solidFill>
                  <a:srgbClr val="003865"/>
                </a:solidFill>
                <a:latin typeface="Frutiger 55 Roman"/>
                <a:ea typeface="Calibri" panose="020F0502020204030204" pitchFamily="34" charset="0"/>
              </a:rPr>
              <a:t>this</a:t>
            </a:r>
            <a:r>
              <a:rPr lang="en-US" sz="1200" dirty="0">
                <a:solidFill>
                  <a:srgbClr val="003865"/>
                </a:solidFill>
                <a:latin typeface="Frutiger 55 Roman"/>
              </a:rPr>
              <a:t>, Mercer plans to reduce portfolio relative carbon emissions by </a:t>
            </a:r>
            <a:r>
              <a:rPr lang="en-US" sz="1200" b="1" dirty="0">
                <a:solidFill>
                  <a:srgbClr val="003865"/>
                </a:solidFill>
                <a:latin typeface="Frutiger 55 Roman"/>
              </a:rPr>
              <a:t>at least 45% </a:t>
            </a:r>
            <a:r>
              <a:rPr lang="en-US" sz="1200" dirty="0">
                <a:solidFill>
                  <a:srgbClr val="003865"/>
                </a:solidFill>
                <a:latin typeface="Frutiger 55 Roman"/>
              </a:rPr>
              <a:t>from 2019 baseline levels by 2030. </a:t>
            </a:r>
            <a:r>
              <a:rPr lang="en-US" sz="1200" kern="1200" dirty="0">
                <a:solidFill>
                  <a:srgbClr val="003865"/>
                </a:solidFill>
                <a:latin typeface="Frutiger 55 Roman"/>
                <a:ea typeface="+mn-ea"/>
                <a:cs typeface="+mn-cs"/>
              </a:rPr>
              <a:t>While the funds continue to maintain an investment objective of seeking income and long-term growth of capital, they also promote environmental characteristics though progressive </a:t>
            </a:r>
            <a:r>
              <a:rPr lang="en-US" sz="1200" kern="1200" dirty="0" err="1">
                <a:solidFill>
                  <a:srgbClr val="003865"/>
                </a:solidFill>
                <a:latin typeface="Frutiger 55 Roman"/>
                <a:ea typeface="+mn-ea"/>
                <a:cs typeface="+mn-cs"/>
              </a:rPr>
              <a:t>decarbonisation</a:t>
            </a:r>
            <a:r>
              <a:rPr lang="en-US" sz="1200" kern="1200" dirty="0">
                <a:solidFill>
                  <a:srgbClr val="003865"/>
                </a:solidFill>
                <a:latin typeface="Frutiger 55 Roman"/>
                <a:ea typeface="+mn-ea"/>
                <a:cs typeface="+mn-cs"/>
              </a:rPr>
              <a:t> with a view to achieving net zero emissions by 2050.</a:t>
            </a:r>
          </a:p>
          <a:p>
            <a:endParaRPr lang="en-US" sz="1200" dirty="0">
              <a:solidFill>
                <a:srgbClr val="003865"/>
              </a:solidFill>
              <a:latin typeface="Frutiger 55 Roman"/>
              <a:ea typeface="Calibri" panose="020F0502020204030204" pitchFamily="34" charset="0"/>
            </a:endParaRPr>
          </a:p>
          <a:p>
            <a:r>
              <a:rPr lang="en-US" sz="1200" dirty="0">
                <a:solidFill>
                  <a:srgbClr val="003865"/>
                </a:solidFill>
                <a:latin typeface="Frutiger 55 Roman"/>
                <a:ea typeface="Calibri" panose="020F0502020204030204" pitchFamily="34" charset="0"/>
              </a:rPr>
              <a:t>This builds upon Mercer’s well-established climate change investment beliefs and scenario analysis work that began in </a:t>
            </a:r>
            <a:r>
              <a:rPr lang="en-US" sz="1200" b="1" dirty="0">
                <a:solidFill>
                  <a:srgbClr val="003865"/>
                </a:solidFill>
                <a:latin typeface="Frutiger 55 Roman"/>
                <a:ea typeface="Calibri" panose="020F0502020204030204" pitchFamily="34" charset="0"/>
              </a:rPr>
              <a:t>2014</a:t>
            </a:r>
            <a:r>
              <a:rPr lang="en-US" sz="1200" dirty="0">
                <a:solidFill>
                  <a:srgbClr val="003865"/>
                </a:solidFill>
                <a:latin typeface="Frutiger 55 Roman"/>
                <a:ea typeface="Calibri" panose="020F0502020204030204" pitchFamily="34" charset="0"/>
              </a:rPr>
              <a:t>. </a:t>
            </a:r>
          </a:p>
          <a:p>
            <a:endParaRPr lang="en-US" sz="1200" dirty="0">
              <a:solidFill>
                <a:srgbClr val="003865"/>
              </a:solidFill>
              <a:latin typeface="Frutiger 55 Roman"/>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3865"/>
                </a:solidFill>
                <a:latin typeface="Frutiger 55 Roman"/>
                <a:ea typeface="Calibri" panose="020F0502020204030204" pitchFamily="34" charset="0"/>
              </a:rPr>
              <a:t>This target is supported by a Climate Transition Plan, under which we will work closely with our appointed investment managers towards staged emissions reduction, accompanied by increased portfolio allocations to climate solutions, and stewardship to build transition capacity across sectors, asset classes and funds. </a:t>
            </a:r>
          </a:p>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19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118060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20</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31507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28</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425265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963E7AC-6455-4A0F-B654-220C7D7B7B8D}" type="slidenum">
              <a:rPr lang="en-US" smtClean="0"/>
              <a:pPr/>
              <a:t>29</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2397254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03241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72964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03241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77419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53006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67296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A lack of understanding of how the benefit works and the calculation method used creates uncertainty and mistrust from employees. </a:t>
            </a:r>
            <a:r>
              <a:rPr lang="en-GB" sz="1100" dirty="0">
                <a:solidFill>
                  <a:srgbClr val="FF0000"/>
                </a:solidFill>
              </a:rPr>
              <a:t>CLICK</a:t>
            </a:r>
            <a:r>
              <a:rPr lang="en-GB" sz="1100" dirty="0"/>
              <a:t> A recent </a:t>
            </a:r>
            <a:r>
              <a:rPr lang="en-GB" sz="1100" dirty="0" err="1"/>
              <a:t>yougov</a:t>
            </a:r>
            <a:r>
              <a:rPr lang="en-GB" sz="1100" dirty="0"/>
              <a:t> survey conducted in the UAE found only 40% of respondents were confident of how their Eos is calculated and only 39% were confident that they would receive their payment when they leave employment.  </a:t>
            </a:r>
          </a:p>
          <a:p>
            <a:endParaRPr lang="en-GB" sz="1100" dirty="0"/>
          </a:p>
          <a:p>
            <a:r>
              <a:rPr lang="en-GB" sz="1100" dirty="0">
                <a:solidFill>
                  <a:srgbClr val="FF0000"/>
                </a:solidFill>
              </a:rPr>
              <a:t>CLICK</a:t>
            </a:r>
            <a:r>
              <a:rPr lang="en-GB" sz="1100" dirty="0"/>
              <a:t> Worryingly around 80 to 90% of employers do not fund their liability externally and instead make payments from regular </a:t>
            </a:r>
            <a:r>
              <a:rPr lang="en-GB" sz="1100" dirty="0" err="1"/>
              <a:t>cashflow</a:t>
            </a:r>
            <a:r>
              <a:rPr lang="en-GB" sz="1100" dirty="0"/>
              <a:t>. The recent </a:t>
            </a:r>
            <a:r>
              <a:rPr lang="en-GB" sz="1100" dirty="0" err="1"/>
              <a:t>Covid</a:t>
            </a:r>
            <a:r>
              <a:rPr lang="en-GB" sz="1100" dirty="0"/>
              <a:t> pandemic has highlighted the issues this creates with some companies not being able to afford to make people redundant and some having to make termination payments in monthly instalments. The airlines industry has been one of the hardest hit however, thankfully for Emirates Airlines their provident fund has been setting aside employees end of service liability on a monthly basis for over 20 years and has helped them to better weather the financial storm.</a:t>
            </a:r>
          </a:p>
          <a:p>
            <a:endParaRPr lang="en-GB" sz="1100" dirty="0"/>
          </a:p>
          <a:p>
            <a:r>
              <a:rPr lang="en-GB" sz="1100" dirty="0"/>
              <a:t>With the liability being based on employment duration and final salary It is a moving target and the total liability in the GCC is estimated at over 60 billion US dollars and growing every year.</a:t>
            </a:r>
          </a:p>
          <a:p>
            <a:r>
              <a:rPr lang="en-GB" sz="1100" dirty="0">
                <a:solidFill>
                  <a:srgbClr val="FF0000"/>
                </a:solidFill>
              </a:rPr>
              <a:t>CLICK</a:t>
            </a:r>
            <a:r>
              <a:rPr lang="en-GB" sz="1100" dirty="0"/>
              <a:t> In the latest Willis Towers Watson End of Service benefits survey 8% of the 338 respondent companies reported an existing liability over 50 million US dollars.  </a:t>
            </a:r>
          </a:p>
          <a:p>
            <a:r>
              <a:rPr lang="en-GB" sz="1100" dirty="0"/>
              <a:t>With people staying in the country longer as shown in this comparison of the </a:t>
            </a:r>
            <a:r>
              <a:rPr lang="en-GB" sz="1100" dirty="0" err="1"/>
              <a:t>willis</a:t>
            </a:r>
            <a:r>
              <a:rPr lang="en-GB" sz="1100" dirty="0"/>
              <a:t> reports from 2011 and 2020 and a drive from governments to encourage people to set down roots and retire here instead of returning home it all points to a change in direction for the End of Service benefit to ensure that people have enough money set aside to retire especially when the cost of living is very high.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D42CC-38AB-4B95-B898-CA075B1E4B6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29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already mentioned the majority of employers tend to fund their End of Service liability from their </a:t>
            </a:r>
            <a:r>
              <a:rPr lang="en-GB" dirty="0" err="1"/>
              <a:t>cashflow</a:t>
            </a:r>
            <a:r>
              <a:rPr lang="en-GB" dirty="0"/>
              <a:t> and don’t take the step to fund externally which has knock on effects on their current and future balance sheets. </a:t>
            </a:r>
          </a:p>
          <a:p>
            <a:r>
              <a:rPr lang="en-GB" dirty="0"/>
              <a:t>With employees not understanding the benefit it largely fails in it’s added aim to act as a retention benefit too. </a:t>
            </a:r>
          </a:p>
          <a:p>
            <a:r>
              <a:rPr lang="en-GB" dirty="0"/>
              <a:t>Employers are reluctant to provide Workplace Savings plans for employees which can also be utilised to fund </a:t>
            </a:r>
            <a:r>
              <a:rPr lang="en-GB" dirty="0" err="1"/>
              <a:t>EoS</a:t>
            </a:r>
            <a:r>
              <a:rPr lang="en-GB" dirty="0"/>
              <a:t> and importantly allow members to contribute voluntarily therefore missing an opportunity to attract and retain key staff. </a:t>
            </a:r>
            <a:r>
              <a:rPr lang="en-GB" b="1" dirty="0">
                <a:solidFill>
                  <a:srgbClr val="FF0000"/>
                </a:solidFill>
              </a:rPr>
              <a:t>CLICK</a:t>
            </a:r>
            <a:r>
              <a:rPr lang="en-GB" dirty="0">
                <a:solidFill>
                  <a:srgbClr val="FF0000"/>
                </a:solidFill>
              </a:rPr>
              <a:t> </a:t>
            </a:r>
            <a:r>
              <a:rPr lang="en-GB" dirty="0"/>
              <a:t>In a recent Mercer survey it found that 81% of employees would be less likely to leave an organisation if it provided enhanced benefits like Savings and Retirement plans. </a:t>
            </a:r>
          </a:p>
          <a:p>
            <a:r>
              <a:rPr lang="en-GB" b="1" dirty="0">
                <a:solidFill>
                  <a:srgbClr val="FF0000"/>
                </a:solidFill>
              </a:rPr>
              <a:t>CLICK</a:t>
            </a:r>
            <a:r>
              <a:rPr lang="en-GB" dirty="0"/>
              <a:t> Financial Wellbeing is becoming more and more prominent in the workplace and as this table shows you people who consider themselves to be struggling financially find their money concerns affect their performance at work much more than someone who is unworried with significant impacts on health and </a:t>
            </a:r>
            <a:r>
              <a:rPr lang="en-GB" dirty="0" err="1"/>
              <a:t>presenteeism</a:t>
            </a:r>
            <a:r>
              <a:rPr lang="en-GB" dirty="0"/>
              <a:t> too. </a:t>
            </a:r>
          </a:p>
          <a:p>
            <a:r>
              <a:rPr lang="en-GB" dirty="0"/>
              <a:t>A large number of employers assume that their employees are better sourcing their own savings plans and those employ</a:t>
            </a:r>
            <a:r>
              <a:rPr lang="en-GB" b="1" dirty="0"/>
              <a:t>ers</a:t>
            </a:r>
            <a:r>
              <a:rPr lang="en-GB" dirty="0"/>
              <a:t> that </a:t>
            </a:r>
            <a:r>
              <a:rPr lang="en-GB" b="1" dirty="0"/>
              <a:t>do</a:t>
            </a:r>
            <a:r>
              <a:rPr lang="en-GB" dirty="0"/>
              <a:t> want to set up a workplace savings plan can struggle to know where to start and how it should look in terms of rules, contribution rates, investment options etc.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D42CC-38AB-4B95-B898-CA075B1E4B6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61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Employees struggle to know what their </a:t>
            </a:r>
            <a:r>
              <a:rPr lang="en-GB" dirty="0" err="1"/>
              <a:t>EoS</a:t>
            </a:r>
            <a:r>
              <a:rPr lang="en-GB" dirty="0"/>
              <a:t> entitlement is and how the calculation works. </a:t>
            </a:r>
          </a:p>
          <a:p>
            <a:r>
              <a:rPr lang="en-US" dirty="0"/>
              <a:t>If they are looking to set up private savings and pension arrangements it can prove difficult with some products in the market being expensive and inflexible mainly driven by high adviser commissions. </a:t>
            </a:r>
            <a:r>
              <a:rPr lang="en-US" dirty="0">
                <a:solidFill>
                  <a:srgbClr val="FF0000"/>
                </a:solidFill>
              </a:rPr>
              <a:t>CLICK</a:t>
            </a:r>
            <a:r>
              <a:rPr lang="en-US" dirty="0"/>
              <a:t> 6 in 10 people are saving less for retirement than they consider they should. </a:t>
            </a:r>
            <a:r>
              <a:rPr lang="en-US" dirty="0">
                <a:solidFill>
                  <a:srgbClr val="FF0000"/>
                </a:solidFill>
              </a:rPr>
              <a:t>CLICK</a:t>
            </a:r>
            <a:r>
              <a:rPr lang="en-US" dirty="0"/>
              <a:t> With life expectancy increasing it makes the retirement period even more expensive and people are unclear of when they can retire especially when you consider that around 44% of people live paycheck to paycheck.</a:t>
            </a:r>
          </a:p>
          <a:p>
            <a:r>
              <a:rPr lang="en-US" dirty="0">
                <a:solidFill>
                  <a:srgbClr val="FF0000"/>
                </a:solidFill>
              </a:rPr>
              <a:t>CLICK</a:t>
            </a:r>
            <a:r>
              <a:rPr lang="en-US" dirty="0"/>
              <a:t> And looking at the findings of a Mercer report 44% of respondents have made no long term plans tor retirement other than to work for as long as possible. </a:t>
            </a:r>
          </a:p>
          <a:p>
            <a:r>
              <a:rPr lang="en-US" dirty="0"/>
              <a:t>For those that do save privately investment decisions can be complex and the cost of advice can be high.</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D42CC-38AB-4B95-B898-CA075B1E4B6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708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Around 4 years ago the DIFC set up a working group to look at how the End of Service benefit within the DIFC could be modernized and solve or make improvements to all of the issues that I’ve highlighted. The culmination of this project was the DIFC Employee Workplace Savings Plan better known as DEWS which went live in February 2020 with Mercer acting as the Investment Advisor, Zurich as the administrator and  Equiom as the Master trustee. DEWS provides employers and employees access to a modern savings plan that offsets the ongoing End of Service liability on a monthly basis and where voluntary contributions can be included through salary deduction. The process for Employers to join DEWS is easy and the administration is automated, when a member leaves and withdraws their entitlement they liaise with Zurich direct reducing the amount of time and effort for employers. Employees have access to view their contributions and up to date values through the DEWS app, we say that DIFC employees now carry their </a:t>
            </a:r>
            <a:r>
              <a:rPr lang="en-US" sz="1100" dirty="0" err="1"/>
              <a:t>EoS</a:t>
            </a:r>
            <a:r>
              <a:rPr lang="en-US" sz="1100" dirty="0"/>
              <a:t> in their pocket. There are a range of risk rated and </a:t>
            </a:r>
            <a:r>
              <a:rPr lang="en-US" sz="1100" dirty="0" err="1"/>
              <a:t>Shariah</a:t>
            </a:r>
            <a:r>
              <a:rPr lang="en-US" sz="1100" dirty="0"/>
              <a:t> funds available for members to select and tools and guides available to help them understand the benefit and make decisions. A DEWS supervisory Board has oversight of the plan and meets on a quarterly basis to review the administration and investment performance, the board includes an employer and employee representative. </a:t>
            </a:r>
            <a:r>
              <a:rPr lang="en-US" sz="1100" dirty="0">
                <a:solidFill>
                  <a:srgbClr val="FF0000"/>
                </a:solidFill>
              </a:rPr>
              <a:t>CLICK </a:t>
            </a:r>
            <a:r>
              <a:rPr lang="en-US" sz="1100" dirty="0"/>
              <a:t>In a recent </a:t>
            </a:r>
            <a:r>
              <a:rPr lang="en-US" sz="1100" dirty="0" err="1"/>
              <a:t>yougov</a:t>
            </a:r>
            <a:r>
              <a:rPr lang="en-US" sz="1100" dirty="0"/>
              <a:t> survey it found that 71% of the people surveyed who were based in the DIFC had a high level of confidence about receiving their </a:t>
            </a:r>
            <a:r>
              <a:rPr lang="en-US" sz="1100" dirty="0" err="1"/>
              <a:t>EoS</a:t>
            </a:r>
            <a:r>
              <a:rPr lang="en-US" sz="1100" dirty="0"/>
              <a:t> payment when they leave employment compared to a figure of just 40%  outside of the DIFC which shows the impact that DEWS has had after only one year.</a:t>
            </a:r>
            <a:endParaRPr lang="en-GB"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D42CC-38AB-4B95-B898-CA075B1E4B6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64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atin typeface="Frutiger LT Std 45 Light" panose="020B0402020204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latin typeface="Frutiger LT Std 45 Light" panose="020B04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p:txBody>
          <a:bodyPr vert="horz" lIns="0" tIns="0" rIns="0" bIns="0" rtlCol="0" anchor="t"/>
          <a:lstStyle>
            <a:lvl1pPr>
              <a:defRPr lang="en-US" smtClean="0"/>
            </a:lvl1pPr>
          </a:lstStyle>
          <a:p>
            <a:fld id="{379FE918-5291-4C16-A158-118F6A5DC42B}" type="datetimeFigureOut">
              <a:rPr lang="en-GB" smtClean="0"/>
              <a:pPr/>
              <a:t>07/08/2021</a:t>
            </a:fld>
            <a:endParaRPr lang="en-GB"/>
          </a:p>
        </p:txBody>
      </p:sp>
      <p:sp>
        <p:nvSpPr>
          <p:cNvPr id="10" name="Slide Number Placeholder 9"/>
          <p:cNvSpPr>
            <a:spLocks noGrp="1"/>
          </p:cNvSpPr>
          <p:nvPr>
            <p:ph type="sldNum" sz="quarter" idx="11"/>
          </p:nvPr>
        </p:nvSpPr>
        <p:spPr/>
        <p:txBody>
          <a:bodyPr vert="horz" lIns="91440" tIns="45720" rIns="91440" bIns="45720" rtlCol="0" anchor="ctr"/>
          <a:lstStyle>
            <a:lvl1pPr>
              <a:defRPr lang="en-US" smtClean="0"/>
            </a:lvl1pPr>
          </a:lstStyle>
          <a:p>
            <a:fld id="{E6052727-72F1-4D86-89BD-36C92DA13B41}" type="slidenum">
              <a:rPr lang="en-GB" smtClean="0"/>
              <a:pPr/>
              <a:t>‹#›</a:t>
            </a:fld>
            <a:endParaRPr lang="en-GB"/>
          </a:p>
        </p:txBody>
      </p:sp>
    </p:spTree>
    <p:extLst>
      <p:ext uri="{BB962C8B-B14F-4D97-AF65-F5344CB8AC3E}">
        <p14:creationId xmlns:p14="http://schemas.microsoft.com/office/powerpoint/2010/main" val="31301557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utiger LT Std 45 Light" panose="020B0402020204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Frutiger LT Std 45 Light" panose="020B0402020204020204" pitchFamily="34" charset="0"/>
              </a:defRPr>
            </a:lvl1pPr>
            <a:lvl2pPr>
              <a:defRPr>
                <a:latin typeface="Frutiger LT Std 45 Light" panose="020B0402020204020204" pitchFamily="34" charset="0"/>
              </a:defRPr>
            </a:lvl2pPr>
            <a:lvl3pPr>
              <a:defRPr>
                <a:latin typeface="Frutiger LT Std 45 Light" panose="020B0402020204020204" pitchFamily="34" charset="0"/>
              </a:defRPr>
            </a:lvl3pPr>
            <a:lvl4pPr>
              <a:defRPr>
                <a:latin typeface="Frutiger LT Std 45 Light" panose="020B0402020204020204" pitchFamily="34" charset="0"/>
              </a:defRPr>
            </a:lvl4pPr>
            <a:lvl5pPr>
              <a:defRPr>
                <a:latin typeface="Frutiger LT Std 45 Light" panose="020B0402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Frutiger LT Std 45 Light" panose="020B0402020204020204" pitchFamily="34" charset="0"/>
              </a:defRPr>
            </a:lvl1pPr>
            <a:lvl2pPr>
              <a:defRPr>
                <a:latin typeface="Frutiger LT Std 45 Light" panose="020B0402020204020204" pitchFamily="34" charset="0"/>
              </a:defRPr>
            </a:lvl2pPr>
            <a:lvl3pPr>
              <a:defRPr>
                <a:latin typeface="Frutiger LT Std 45 Light" panose="020B0402020204020204" pitchFamily="34" charset="0"/>
              </a:defRPr>
            </a:lvl3pPr>
            <a:lvl4pPr>
              <a:defRPr>
                <a:latin typeface="Frutiger LT Std 45 Light" panose="020B0402020204020204" pitchFamily="34" charset="0"/>
              </a:defRPr>
            </a:lvl4pPr>
            <a:lvl5pPr>
              <a:defRPr>
                <a:latin typeface="Frutiger LT Std 45 Light" panose="020B0402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p:txBody>
          <a:bodyPr vert="horz" lIns="0" tIns="0" rIns="0" bIns="0" rtlCol="0" anchor="t"/>
          <a:lstStyle>
            <a:lvl1pPr>
              <a:defRPr lang="en-US" smtClean="0"/>
            </a:lvl1pPr>
          </a:lstStyle>
          <a:p>
            <a:fld id="{E023C7BD-56F0-4715-B8D1-3EDCF618FB1B}" type="datetimeFigureOut">
              <a:rPr lang="en-GB" smtClean="0"/>
              <a:pPr/>
              <a:t>07/08/2021</a:t>
            </a:fld>
            <a:endParaRPr lang="en-GB"/>
          </a:p>
        </p:txBody>
      </p:sp>
      <p:sp>
        <p:nvSpPr>
          <p:cNvPr id="11" name="Slide Number Placeholder 10"/>
          <p:cNvSpPr>
            <a:spLocks noGrp="1"/>
          </p:cNvSpPr>
          <p:nvPr>
            <p:ph type="sldNum" sz="quarter" idx="11"/>
          </p:nvPr>
        </p:nvSpPr>
        <p:spPr/>
        <p:txBody>
          <a:bodyPr vert="horz" lIns="91440" tIns="45720" rIns="91440" bIns="45720" rtlCol="0" anchor="ctr"/>
          <a:lstStyle>
            <a:lvl1pPr>
              <a:defRPr lang="en-US" smtClean="0"/>
            </a:lvl1pPr>
          </a:lstStyle>
          <a:p>
            <a:fld id="{E7C19C57-DBD2-4B3D-AEEB-86C741E6520B}" type="slidenum">
              <a:rPr lang="en-GB" smtClean="0"/>
              <a:pPr/>
              <a:t>‹#›</a:t>
            </a:fld>
            <a:endParaRPr lang="en-GB"/>
          </a:p>
        </p:txBody>
      </p:sp>
    </p:spTree>
    <p:extLst>
      <p:ext uri="{BB962C8B-B14F-4D97-AF65-F5344CB8AC3E}">
        <p14:creationId xmlns:p14="http://schemas.microsoft.com/office/powerpoint/2010/main" val="31025609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lvl1pPr>
              <a:defRPr>
                <a:latin typeface="Frutiger LT Std 45 Light" panose="020B0402020204020204" pitchFamily="34" charset="0"/>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Frutiger LT Std 45 Light" panose="020B04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Frutiger LT Std 45 Light" panose="020B0402020204020204" pitchFamily="34" charset="0"/>
              </a:defRPr>
            </a:lvl1pPr>
            <a:lvl2pPr>
              <a:defRPr>
                <a:latin typeface="Frutiger LT Std 45 Light" panose="020B0402020204020204" pitchFamily="34" charset="0"/>
              </a:defRPr>
            </a:lvl2pPr>
            <a:lvl3pPr>
              <a:defRPr>
                <a:latin typeface="Frutiger LT Std 45 Light" panose="020B0402020204020204" pitchFamily="34" charset="0"/>
              </a:defRPr>
            </a:lvl3pPr>
            <a:lvl4pPr>
              <a:defRPr>
                <a:latin typeface="Frutiger LT Std 45 Light" panose="020B0402020204020204" pitchFamily="34" charset="0"/>
              </a:defRPr>
            </a:lvl4pPr>
            <a:lvl5pPr>
              <a:defRPr>
                <a:latin typeface="Frutiger LT Std 45 Light" panose="020B0402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atin typeface="Frutiger LT Std 45 Light" panose="020B04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a:latin typeface="Frutiger LT Std 45 Light" panose="020B0402020204020204" pitchFamily="34" charset="0"/>
              </a:defRPr>
            </a:lvl1pPr>
            <a:lvl2pPr>
              <a:defRPr>
                <a:latin typeface="Frutiger LT Std 45 Light" panose="020B0402020204020204" pitchFamily="34" charset="0"/>
              </a:defRPr>
            </a:lvl2pPr>
            <a:lvl3pPr>
              <a:defRPr>
                <a:latin typeface="Frutiger LT Std 45 Light" panose="020B0402020204020204" pitchFamily="34" charset="0"/>
              </a:defRPr>
            </a:lvl3pPr>
            <a:lvl4pPr>
              <a:defRPr>
                <a:latin typeface="Frutiger LT Std 45 Light" panose="020B0402020204020204" pitchFamily="34" charset="0"/>
              </a:defRPr>
            </a:lvl4pPr>
            <a:lvl5pPr>
              <a:defRPr>
                <a:latin typeface="Frutiger LT Std 45 Light" panose="020B0402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1"/>
          <p:cNvSpPr>
            <a:spLocks noGrp="1"/>
          </p:cNvSpPr>
          <p:nvPr>
            <p:ph type="dt" sz="half" idx="10"/>
          </p:nvPr>
        </p:nvSpPr>
        <p:spPr/>
        <p:txBody>
          <a:bodyPr vert="horz" lIns="0" tIns="0" rIns="0" bIns="0" rtlCol="0" anchor="t"/>
          <a:lstStyle>
            <a:lvl1pPr>
              <a:defRPr lang="en-US" smtClean="0"/>
            </a:lvl1pPr>
          </a:lstStyle>
          <a:p>
            <a:fld id="{7EFD756C-DBE6-479D-A99F-DE02E3988B5E}" type="datetimeFigureOut">
              <a:rPr lang="en-GB" smtClean="0"/>
              <a:pPr/>
              <a:t>07/08/2021</a:t>
            </a:fld>
            <a:endParaRPr lang="en-GB"/>
          </a:p>
        </p:txBody>
      </p:sp>
      <p:sp>
        <p:nvSpPr>
          <p:cNvPr id="13" name="Slide Number Placeholder 12"/>
          <p:cNvSpPr>
            <a:spLocks noGrp="1"/>
          </p:cNvSpPr>
          <p:nvPr>
            <p:ph type="sldNum" sz="quarter" idx="11"/>
          </p:nvPr>
        </p:nvSpPr>
        <p:spPr/>
        <p:txBody>
          <a:bodyPr vert="horz" lIns="91440" tIns="45720" rIns="91440" bIns="45720" rtlCol="0" anchor="ctr"/>
          <a:lstStyle>
            <a:lvl1pPr>
              <a:defRPr lang="en-US" smtClean="0"/>
            </a:lvl1pPr>
          </a:lstStyle>
          <a:p>
            <a:fld id="{89521312-9270-4687-8F26-E624EB404891}" type="slidenum">
              <a:rPr lang="en-GB" smtClean="0"/>
              <a:pPr/>
              <a:t>‹#›</a:t>
            </a:fld>
            <a:endParaRPr lang="en-GB"/>
          </a:p>
        </p:txBody>
      </p:sp>
    </p:spTree>
    <p:extLst>
      <p:ext uri="{BB962C8B-B14F-4D97-AF65-F5344CB8AC3E}">
        <p14:creationId xmlns:p14="http://schemas.microsoft.com/office/powerpoint/2010/main" val="254391760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utiger LT Std 45 Light" panose="020B0402020204020204" pitchFamily="34" charset="0"/>
              </a:defRPr>
            </a:lvl1pPr>
          </a:lstStyle>
          <a:p>
            <a:r>
              <a:rPr lang="en-US"/>
              <a:t>Click to edit Master title style</a:t>
            </a:r>
          </a:p>
        </p:txBody>
      </p:sp>
      <p:sp>
        <p:nvSpPr>
          <p:cNvPr id="8" name="Date Placeholder 7"/>
          <p:cNvSpPr>
            <a:spLocks noGrp="1"/>
          </p:cNvSpPr>
          <p:nvPr>
            <p:ph type="dt" sz="half" idx="10"/>
          </p:nvPr>
        </p:nvSpPr>
        <p:spPr/>
        <p:txBody>
          <a:bodyPr vert="horz" lIns="0" tIns="0" rIns="0" bIns="0" rtlCol="0" anchor="t"/>
          <a:lstStyle>
            <a:lvl1pPr>
              <a:defRPr lang="en-US" smtClean="0"/>
            </a:lvl1pPr>
          </a:lstStyle>
          <a:p>
            <a:fld id="{3896949D-303A-4255-837C-4F3A21815114}" type="datetimeFigureOut">
              <a:rPr lang="en-GB" smtClean="0"/>
              <a:pPr/>
              <a:t>07/08/2021</a:t>
            </a:fld>
            <a:endParaRPr lang="en-GB"/>
          </a:p>
        </p:txBody>
      </p:sp>
      <p:sp>
        <p:nvSpPr>
          <p:cNvPr id="9" name="Slide Number Placeholder 8"/>
          <p:cNvSpPr>
            <a:spLocks noGrp="1"/>
          </p:cNvSpPr>
          <p:nvPr>
            <p:ph type="sldNum" sz="quarter" idx="11"/>
          </p:nvPr>
        </p:nvSpPr>
        <p:spPr/>
        <p:txBody>
          <a:bodyPr vert="horz" lIns="91440" tIns="45720" rIns="91440" bIns="45720" rtlCol="0" anchor="ctr"/>
          <a:lstStyle>
            <a:lvl1pPr>
              <a:defRPr lang="en-US" smtClean="0"/>
            </a:lvl1pPr>
          </a:lstStyle>
          <a:p>
            <a:fld id="{41158F15-7EB0-4918-9477-A8D29512AEDF}" type="slidenum">
              <a:rPr lang="en-GB" smtClean="0"/>
              <a:pPr/>
              <a:t>‹#›</a:t>
            </a:fld>
            <a:endParaRPr lang="en-GB"/>
          </a:p>
        </p:txBody>
      </p:sp>
    </p:spTree>
    <p:extLst>
      <p:ext uri="{BB962C8B-B14F-4D97-AF65-F5344CB8AC3E}">
        <p14:creationId xmlns:p14="http://schemas.microsoft.com/office/powerpoint/2010/main" val="252798332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vert="horz" lIns="0" tIns="0" rIns="0" bIns="0" rtlCol="0" anchor="t"/>
          <a:lstStyle>
            <a:lvl1pPr>
              <a:defRPr lang="en-US" smtClean="0"/>
            </a:lvl1pPr>
          </a:lstStyle>
          <a:p>
            <a:fld id="{42EFC47F-ADA7-47BF-A17C-0AF032083846}" type="datetimeFigureOut">
              <a:rPr lang="en-GB" smtClean="0"/>
              <a:pPr/>
              <a:t>07/08/2021</a:t>
            </a:fld>
            <a:endParaRPr lang="en-GB"/>
          </a:p>
        </p:txBody>
      </p:sp>
      <p:sp>
        <p:nvSpPr>
          <p:cNvPr id="8" name="Slide Number Placeholder 7"/>
          <p:cNvSpPr>
            <a:spLocks noGrp="1"/>
          </p:cNvSpPr>
          <p:nvPr>
            <p:ph type="sldNum" sz="quarter" idx="11"/>
          </p:nvPr>
        </p:nvSpPr>
        <p:spPr/>
        <p:txBody>
          <a:bodyPr vert="horz" lIns="91440" tIns="45720" rIns="91440" bIns="45720" rtlCol="0" anchor="ctr"/>
          <a:lstStyle>
            <a:lvl1pPr>
              <a:defRPr lang="en-US" smtClean="0"/>
            </a:lvl1pPr>
          </a:lstStyle>
          <a:p>
            <a:fld id="{347B76CE-5F74-478D-A6B1-AB7A1436F13F}" type="slidenum">
              <a:rPr lang="en-GB" smtClean="0"/>
              <a:pPr/>
              <a:t>‹#›</a:t>
            </a:fld>
            <a:endParaRPr lang="en-GB"/>
          </a:p>
        </p:txBody>
      </p:sp>
    </p:spTree>
    <p:extLst>
      <p:ext uri="{BB962C8B-B14F-4D97-AF65-F5344CB8AC3E}">
        <p14:creationId xmlns:p14="http://schemas.microsoft.com/office/powerpoint/2010/main" val="19455866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Frutiger LT Std 45 Light" panose="020B04020202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Date Placeholder 9"/>
          <p:cNvSpPr>
            <a:spLocks noGrp="1"/>
          </p:cNvSpPr>
          <p:nvPr>
            <p:ph type="dt" sz="half" idx="10"/>
          </p:nvPr>
        </p:nvSpPr>
        <p:spPr/>
        <p:txBody>
          <a:bodyPr vert="horz" lIns="0" tIns="0" rIns="0" bIns="0" rtlCol="0" anchor="t"/>
          <a:lstStyle>
            <a:lvl1pPr>
              <a:defRPr lang="en-US" smtClean="0"/>
            </a:lvl1pPr>
          </a:lstStyle>
          <a:p>
            <a:fld id="{DCF0A247-C123-48A0-BC97-D8F9E2AB6A81}" type="datetimeFigureOut">
              <a:rPr lang="en-GB" smtClean="0"/>
              <a:pPr/>
              <a:t>07/08/2021</a:t>
            </a:fld>
            <a:endParaRPr lang="en-GB"/>
          </a:p>
        </p:txBody>
      </p:sp>
      <p:sp>
        <p:nvSpPr>
          <p:cNvPr id="11" name="Slide Number Placeholder 10"/>
          <p:cNvSpPr>
            <a:spLocks noGrp="1"/>
          </p:cNvSpPr>
          <p:nvPr>
            <p:ph type="sldNum" sz="quarter" idx="11"/>
          </p:nvPr>
        </p:nvSpPr>
        <p:spPr/>
        <p:txBody>
          <a:bodyPr vert="horz" lIns="91440" tIns="45720" rIns="91440" bIns="45720" rtlCol="0" anchor="ctr"/>
          <a:lstStyle>
            <a:lvl1pPr>
              <a:defRPr lang="en-US" smtClean="0"/>
            </a:lvl1pPr>
          </a:lstStyle>
          <a:p>
            <a:fld id="{27A3292E-38C6-4E88-89B8-55B226A7A51D}" type="slidenum">
              <a:rPr lang="en-GB" smtClean="0"/>
              <a:pPr/>
              <a:t>‹#›</a:t>
            </a:fld>
            <a:endParaRPr lang="en-GB"/>
          </a:p>
        </p:txBody>
      </p:sp>
    </p:spTree>
    <p:extLst>
      <p:ext uri="{BB962C8B-B14F-4D97-AF65-F5344CB8AC3E}">
        <p14:creationId xmlns:p14="http://schemas.microsoft.com/office/powerpoint/2010/main" val="4779979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Frutiger LT Std 45 Light" panose="020B0402020204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Date Placeholder 9"/>
          <p:cNvSpPr>
            <a:spLocks noGrp="1"/>
          </p:cNvSpPr>
          <p:nvPr>
            <p:ph type="dt" sz="half" idx="10"/>
          </p:nvPr>
        </p:nvSpPr>
        <p:spPr/>
        <p:txBody>
          <a:bodyPr vert="horz" lIns="0" tIns="0" rIns="0" bIns="0" rtlCol="0" anchor="t"/>
          <a:lstStyle>
            <a:lvl1pPr>
              <a:defRPr lang="en-US" smtClean="0"/>
            </a:lvl1pPr>
          </a:lstStyle>
          <a:p>
            <a:fld id="{10245FC3-2113-4FA6-8BAA-2581AB7158D3}" type="datetimeFigureOut">
              <a:rPr lang="en-GB" smtClean="0"/>
              <a:pPr/>
              <a:t>07/08/2021</a:t>
            </a:fld>
            <a:endParaRPr lang="en-GB"/>
          </a:p>
        </p:txBody>
      </p:sp>
      <p:sp>
        <p:nvSpPr>
          <p:cNvPr id="11" name="Slide Number Placeholder 10"/>
          <p:cNvSpPr>
            <a:spLocks noGrp="1"/>
          </p:cNvSpPr>
          <p:nvPr>
            <p:ph type="sldNum" sz="quarter" idx="11"/>
          </p:nvPr>
        </p:nvSpPr>
        <p:spPr/>
        <p:txBody>
          <a:bodyPr vert="horz" lIns="91440" tIns="45720" rIns="91440" bIns="45720" rtlCol="0" anchor="ctr"/>
          <a:lstStyle>
            <a:lvl1pPr>
              <a:defRPr lang="en-US" smtClean="0"/>
            </a:lvl1pPr>
          </a:lstStyle>
          <a:p>
            <a:fld id="{1BE87121-F706-4A42-910C-ECC6ED29BD3D}" type="slidenum">
              <a:rPr lang="en-GB" smtClean="0"/>
              <a:pPr/>
              <a:t>‹#›</a:t>
            </a:fld>
            <a:endParaRPr lang="en-GB"/>
          </a:p>
        </p:txBody>
      </p:sp>
    </p:spTree>
    <p:extLst>
      <p:ext uri="{BB962C8B-B14F-4D97-AF65-F5344CB8AC3E}">
        <p14:creationId xmlns:p14="http://schemas.microsoft.com/office/powerpoint/2010/main" val="31207048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utiger LT Std 45 Light" panose="020B0402020204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vert="horz" lIns="0" tIns="0" rIns="0" bIns="0" rtlCol="0" anchor="t"/>
          <a:lstStyle>
            <a:lvl1pPr>
              <a:defRPr lang="en-US" smtClean="0"/>
            </a:lvl1pPr>
          </a:lstStyle>
          <a:p>
            <a:fld id="{A3D0C811-0871-4377-A89F-C9DAB865BDD9}" type="datetimeFigureOut">
              <a:rPr lang="en-GB" smtClean="0"/>
              <a:pPr/>
              <a:t>07/08/2021</a:t>
            </a:fld>
            <a:endParaRPr lang="en-GB"/>
          </a:p>
        </p:txBody>
      </p:sp>
      <p:sp>
        <p:nvSpPr>
          <p:cNvPr id="10" name="Slide Number Placeholder 9"/>
          <p:cNvSpPr>
            <a:spLocks noGrp="1"/>
          </p:cNvSpPr>
          <p:nvPr>
            <p:ph type="sldNum" sz="quarter" idx="11"/>
          </p:nvPr>
        </p:nvSpPr>
        <p:spPr/>
        <p:txBody>
          <a:bodyPr vert="horz" lIns="91440" tIns="45720" rIns="91440" bIns="45720" rtlCol="0" anchor="ctr"/>
          <a:lstStyle>
            <a:lvl1pPr>
              <a:defRPr lang="en-US" smtClean="0"/>
            </a:lvl1pPr>
          </a:lstStyle>
          <a:p>
            <a:fld id="{27896444-B9B8-44E0-9229-60FAB9BD9B24}" type="slidenum">
              <a:rPr lang="en-GB" smtClean="0"/>
              <a:pPr/>
              <a:t>‹#›</a:t>
            </a:fld>
            <a:endParaRPr lang="en-GB"/>
          </a:p>
        </p:txBody>
      </p:sp>
    </p:spTree>
    <p:extLst>
      <p:ext uri="{BB962C8B-B14F-4D97-AF65-F5344CB8AC3E}">
        <p14:creationId xmlns:p14="http://schemas.microsoft.com/office/powerpoint/2010/main" val="340714015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a:latin typeface="Frutiger LT Std 45 Light" panose="020B0402020204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lvl1pPr>
              <a:defRPr>
                <a:latin typeface="Frutiger LT Std 45 Light" panose="020B0402020204020204" pitchFamily="34" charset="0"/>
              </a:defRPr>
            </a:lvl1pPr>
            <a:lvl2pPr>
              <a:defRPr>
                <a:latin typeface="Frutiger LT Std 45 Light" panose="020B0402020204020204" pitchFamily="34" charset="0"/>
              </a:defRPr>
            </a:lvl2pPr>
            <a:lvl3pPr>
              <a:defRPr>
                <a:latin typeface="Frutiger LT Std 45 Light" panose="020B0402020204020204" pitchFamily="34" charset="0"/>
              </a:defRPr>
            </a:lvl3pPr>
            <a:lvl4pPr>
              <a:defRPr>
                <a:latin typeface="Frutiger LT Std 45 Light" panose="020B0402020204020204" pitchFamily="34" charset="0"/>
              </a:defRPr>
            </a:lvl4pPr>
            <a:lvl5pPr>
              <a:defRPr>
                <a:latin typeface="Frutiger LT Std 45 Light" panose="020B0402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0"/>
          </p:nvPr>
        </p:nvSpPr>
        <p:spPr/>
        <p:txBody>
          <a:bodyPr vert="horz" lIns="0" tIns="0" rIns="0" bIns="0" rtlCol="0" anchor="t"/>
          <a:lstStyle>
            <a:lvl1pPr>
              <a:defRPr lang="en-US" smtClean="0"/>
            </a:lvl1pPr>
          </a:lstStyle>
          <a:p>
            <a:fld id="{29B2C5A2-4AD6-4AD7-AC6D-07D66E75CD32}" type="datetimeFigureOut">
              <a:rPr lang="en-GB" smtClean="0"/>
              <a:pPr/>
              <a:t>07/08/2021</a:t>
            </a:fld>
            <a:endParaRPr lang="en-GB"/>
          </a:p>
        </p:txBody>
      </p:sp>
      <p:sp>
        <p:nvSpPr>
          <p:cNvPr id="10" name="Slide Number Placeholder 9"/>
          <p:cNvSpPr>
            <a:spLocks noGrp="1"/>
          </p:cNvSpPr>
          <p:nvPr>
            <p:ph type="sldNum" sz="quarter" idx="11"/>
          </p:nvPr>
        </p:nvSpPr>
        <p:spPr/>
        <p:txBody>
          <a:bodyPr vert="horz" lIns="91440" tIns="45720" rIns="91440" bIns="45720" rtlCol="0" anchor="ctr"/>
          <a:lstStyle>
            <a:lvl1pPr>
              <a:defRPr lang="en-US" smtClean="0"/>
            </a:lvl1pPr>
          </a:lstStyle>
          <a:p>
            <a:fld id="{2E6EE232-3DCE-42D1-BD63-F05CECA6B873}" type="slidenum">
              <a:rPr lang="en-GB" smtClean="0"/>
              <a:pPr/>
              <a:t>‹#›</a:t>
            </a:fld>
            <a:endParaRPr lang="en-GB"/>
          </a:p>
        </p:txBody>
      </p:sp>
    </p:spTree>
    <p:extLst>
      <p:ext uri="{BB962C8B-B14F-4D97-AF65-F5344CB8AC3E}">
        <p14:creationId xmlns:p14="http://schemas.microsoft.com/office/powerpoint/2010/main" val="280242178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3819" y="1430338"/>
            <a:ext cx="11381783" cy="4959662"/>
          </a:xfrm>
        </p:spPr>
        <p:txBody>
          <a:bodyPr/>
          <a:lstStyle>
            <a:lvl5pPr marL="1346065" indent="-271436">
              <a:buClr>
                <a:srgbClr val="000066"/>
              </a:buClr>
              <a:buSzPct val="100000"/>
              <a:buFont typeface="Frutiger 55 Roman" pitchFamily="34" charset="0"/>
              <a:buChar char="–"/>
              <a:defRPr/>
            </a:lvl5pPr>
            <a:lvl6pPr marL="1614327" indent="-285721">
              <a:spcBef>
                <a:spcPts val="0"/>
              </a:spcBef>
              <a:spcAft>
                <a:spcPts val="300"/>
              </a:spcAft>
              <a:buClr>
                <a:srgbClr val="000066"/>
              </a:buClr>
              <a:buSzPct val="100000"/>
              <a:buFont typeface="Frutiger 55 Roman" pitchFamily="34" charset="0"/>
              <a:buChar char="–"/>
              <a:defRPr/>
            </a:lvl6pPr>
            <a:lvl7pPr marL="1881000" indent="-285721">
              <a:spcBef>
                <a:spcPts val="0"/>
              </a:spcBef>
              <a:spcAft>
                <a:spcPts val="300"/>
              </a:spcAft>
              <a:buClr>
                <a:srgbClr val="000066"/>
              </a:buClr>
              <a:buSzPct val="100000"/>
              <a:buFont typeface="Frutiger 55 Roman" pitchFamily="34" charset="0"/>
              <a:buChar char="–"/>
              <a:defRPr/>
            </a:lvl7pPr>
            <a:lvl8pPr marL="2160372" indent="-285721">
              <a:spcBef>
                <a:spcPts val="0"/>
              </a:spcBef>
              <a:spcAft>
                <a:spcPts val="300"/>
              </a:spcAft>
              <a:buClr>
                <a:srgbClr val="000066"/>
              </a:buClr>
              <a:buSzPct val="100000"/>
              <a:buFont typeface="Frutiger 55 Roman" pitchFamily="34" charset="0"/>
              <a:buChar char="–"/>
              <a:defRPr/>
            </a:lvl8pPr>
            <a:lvl9pPr marL="2427045" indent="-285721">
              <a:spcBef>
                <a:spcPts val="0"/>
              </a:spcBef>
              <a:spcAft>
                <a:spcPts val="300"/>
              </a:spcAft>
              <a:buClr>
                <a:srgbClr val="000066"/>
              </a:buClr>
              <a:buSzPct val="100000"/>
              <a:buFont typeface="Frutiger 55 Roman" pitchFamily="34" charset="0"/>
              <a:buChar char="–"/>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Subtitle 2"/>
          <p:cNvSpPr>
            <a:spLocks noGrp="1"/>
          </p:cNvSpPr>
          <p:nvPr>
            <p:ph type="subTitle" idx="13"/>
          </p:nvPr>
        </p:nvSpPr>
        <p:spPr>
          <a:xfrm>
            <a:off x="403206" y="689656"/>
            <a:ext cx="10209601" cy="396000"/>
          </a:xfrm>
        </p:spPr>
        <p:txBody>
          <a:bodyPr/>
          <a:lstStyle>
            <a:lvl1pPr marL="0" indent="0" algn="l">
              <a:buNone/>
              <a:defRPr sz="2000">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GB" dirty="0"/>
          </a:p>
        </p:txBody>
      </p:sp>
      <p:sp>
        <p:nvSpPr>
          <p:cNvPr id="7" name="Title 6"/>
          <p:cNvSpPr>
            <a:spLocks noGrp="1"/>
          </p:cNvSpPr>
          <p:nvPr>
            <p:ph type="title"/>
          </p:nvPr>
        </p:nvSpPr>
        <p:spPr/>
        <p:txBody>
          <a:bodyPr/>
          <a:lstStyle/>
          <a:p>
            <a:r>
              <a:rPr lang="en-US"/>
              <a:t>Click to edit Master title style</a:t>
            </a:r>
            <a:endParaRPr lang="en-GB" dirty="0"/>
          </a:p>
        </p:txBody>
      </p:sp>
      <p:sp>
        <p:nvSpPr>
          <p:cNvPr id="12" name="Date Placeholder 11"/>
          <p:cNvSpPr>
            <a:spLocks noGrp="1"/>
          </p:cNvSpPr>
          <p:nvPr>
            <p:ph type="dt" sz="half" idx="14"/>
          </p:nvPr>
        </p:nvSpPr>
        <p:spPr/>
        <p:txBody>
          <a:bodyPr vert="horz" lIns="0" tIns="0" rIns="0" bIns="0" rtlCol="0" anchor="t"/>
          <a:lstStyle>
            <a:lvl1pPr>
              <a:defRPr lang="en-US" smtClean="0"/>
            </a:lvl1pPr>
          </a:lstStyle>
          <a:p>
            <a:fld id="{71D289AA-5869-4580-A6E8-9CAE067E15C0}" type="datetimeFigureOut">
              <a:rPr lang="en-GB" smtClean="0"/>
              <a:pPr/>
              <a:t>07/08/2021</a:t>
            </a:fld>
            <a:endParaRPr lang="en-GB"/>
          </a:p>
        </p:txBody>
      </p:sp>
      <p:sp>
        <p:nvSpPr>
          <p:cNvPr id="13" name="Slide Number Placeholder 12"/>
          <p:cNvSpPr>
            <a:spLocks noGrp="1"/>
          </p:cNvSpPr>
          <p:nvPr>
            <p:ph type="sldNum" sz="quarter" idx="15"/>
          </p:nvPr>
        </p:nvSpPr>
        <p:spPr/>
        <p:txBody>
          <a:bodyPr vert="horz" lIns="91440" tIns="45720" rIns="91440" bIns="45720" rtlCol="0" anchor="ctr"/>
          <a:lstStyle>
            <a:lvl1pPr>
              <a:defRPr lang="en-US" smtClean="0"/>
            </a:lvl1pPr>
          </a:lstStyle>
          <a:p>
            <a:fld id="{77FA6CE6-E89D-4713-97ED-D463F94E1337}" type="slidenum">
              <a:rPr lang="en-GB" smtClean="0"/>
              <a:pPr/>
              <a:t>‹#›</a:t>
            </a:fld>
            <a:endParaRPr lang="en-GB"/>
          </a:p>
        </p:txBody>
      </p:sp>
    </p:spTree>
    <p:extLst>
      <p:ext uri="{BB962C8B-B14F-4D97-AF65-F5344CB8AC3E}">
        <p14:creationId xmlns:p14="http://schemas.microsoft.com/office/powerpoint/2010/main" val="45108900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3819" y="1430338"/>
            <a:ext cx="11381783" cy="4959662"/>
          </a:xfrm>
        </p:spPr>
        <p:txBody>
          <a:bodyPr/>
          <a:lstStyle>
            <a:lvl5pPr marL="1346065" indent="-271436">
              <a:buClr>
                <a:srgbClr val="000066"/>
              </a:buClr>
              <a:buSzPct val="100000"/>
              <a:buFont typeface="Frutiger 55 Roman" pitchFamily="34" charset="0"/>
              <a:buChar char="–"/>
              <a:defRPr/>
            </a:lvl5pPr>
            <a:lvl6pPr marL="1614327" indent="-285721">
              <a:spcBef>
                <a:spcPts val="0"/>
              </a:spcBef>
              <a:spcAft>
                <a:spcPts val="300"/>
              </a:spcAft>
              <a:buClr>
                <a:srgbClr val="000066"/>
              </a:buClr>
              <a:buSzPct val="100000"/>
              <a:buFont typeface="Frutiger 55 Roman" pitchFamily="34" charset="0"/>
              <a:buChar char="–"/>
              <a:defRPr/>
            </a:lvl6pPr>
            <a:lvl7pPr marL="1881000" indent="-285721">
              <a:spcBef>
                <a:spcPts val="0"/>
              </a:spcBef>
              <a:spcAft>
                <a:spcPts val="300"/>
              </a:spcAft>
              <a:buClr>
                <a:srgbClr val="000066"/>
              </a:buClr>
              <a:buSzPct val="100000"/>
              <a:buFont typeface="Frutiger 55 Roman" pitchFamily="34" charset="0"/>
              <a:buChar char="–"/>
              <a:defRPr/>
            </a:lvl7pPr>
            <a:lvl8pPr marL="2160372" indent="-285721">
              <a:spcBef>
                <a:spcPts val="0"/>
              </a:spcBef>
              <a:spcAft>
                <a:spcPts val="300"/>
              </a:spcAft>
              <a:buClr>
                <a:srgbClr val="000066"/>
              </a:buClr>
              <a:buSzPct val="100000"/>
              <a:buFont typeface="Frutiger 55 Roman" pitchFamily="34" charset="0"/>
              <a:buChar char="–"/>
              <a:defRPr/>
            </a:lvl8pPr>
            <a:lvl9pPr marL="2427045" indent="-285721">
              <a:spcBef>
                <a:spcPts val="0"/>
              </a:spcBef>
              <a:spcAft>
                <a:spcPts val="300"/>
              </a:spcAft>
              <a:buClr>
                <a:srgbClr val="000066"/>
              </a:buClr>
              <a:buSzPct val="100000"/>
              <a:buFont typeface="Frutiger 55 Roman" pitchFamily="34" charset="0"/>
              <a:buChar char="–"/>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Subtitle 2"/>
          <p:cNvSpPr>
            <a:spLocks noGrp="1"/>
          </p:cNvSpPr>
          <p:nvPr>
            <p:ph type="subTitle" idx="13"/>
          </p:nvPr>
        </p:nvSpPr>
        <p:spPr>
          <a:xfrm>
            <a:off x="403206" y="689656"/>
            <a:ext cx="10209601" cy="396000"/>
          </a:xfrm>
        </p:spPr>
        <p:txBody>
          <a:bodyPr/>
          <a:lstStyle>
            <a:lvl1pPr marL="0" indent="0" algn="l">
              <a:buNone/>
              <a:defRPr sz="2000">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GB" dirty="0"/>
          </a:p>
        </p:txBody>
      </p:sp>
      <p:sp>
        <p:nvSpPr>
          <p:cNvPr id="7" name="Title 6"/>
          <p:cNvSpPr>
            <a:spLocks noGrp="1"/>
          </p:cNvSpPr>
          <p:nvPr>
            <p:ph type="title"/>
          </p:nvPr>
        </p:nvSpPr>
        <p:spPr/>
        <p:txBody>
          <a:bodyPr/>
          <a:lstStyle/>
          <a:p>
            <a:r>
              <a:rPr lang="en-US"/>
              <a:t>Click to edit Master title style</a:t>
            </a:r>
            <a:endParaRPr lang="en-GB" dirty="0"/>
          </a:p>
        </p:txBody>
      </p:sp>
      <p:sp>
        <p:nvSpPr>
          <p:cNvPr id="12" name="Date Placeholder 11"/>
          <p:cNvSpPr>
            <a:spLocks noGrp="1"/>
          </p:cNvSpPr>
          <p:nvPr>
            <p:ph type="dt" sz="half" idx="14"/>
          </p:nvPr>
        </p:nvSpPr>
        <p:spPr/>
        <p:txBody>
          <a:bodyPr vert="horz" lIns="0" tIns="0" rIns="0" bIns="0" rtlCol="0" anchor="t"/>
          <a:lstStyle>
            <a:lvl1pPr>
              <a:defRPr lang="en-US" smtClean="0"/>
            </a:lvl1pPr>
          </a:lstStyle>
          <a:p>
            <a:fld id="{E90C6606-D774-49D6-B406-14AA71AADF19}" type="datetimeFigureOut">
              <a:rPr lang="en-GB" smtClean="0"/>
              <a:pPr/>
              <a:t>07/08/2021</a:t>
            </a:fld>
            <a:endParaRPr lang="en-GB"/>
          </a:p>
        </p:txBody>
      </p:sp>
      <p:sp>
        <p:nvSpPr>
          <p:cNvPr id="13" name="Slide Number Placeholder 12"/>
          <p:cNvSpPr>
            <a:spLocks noGrp="1"/>
          </p:cNvSpPr>
          <p:nvPr>
            <p:ph type="sldNum" sz="quarter" idx="15"/>
          </p:nvPr>
        </p:nvSpPr>
        <p:spPr/>
        <p:txBody>
          <a:bodyPr vert="horz" lIns="91440" tIns="45720" rIns="91440" bIns="45720" rtlCol="0" anchor="ctr"/>
          <a:lstStyle>
            <a:lvl1pPr>
              <a:defRPr lang="en-US" smtClean="0"/>
            </a:lvl1pPr>
          </a:lstStyle>
          <a:p>
            <a:fld id="{3B2A25B9-4B91-404A-83C4-5FF999AD9B10}" type="slidenum">
              <a:rPr lang="en-GB" smtClean="0"/>
              <a:pPr/>
              <a:t>‹#›</a:t>
            </a:fld>
            <a:endParaRPr lang="en-GB"/>
          </a:p>
        </p:txBody>
      </p:sp>
    </p:spTree>
    <p:extLst>
      <p:ext uri="{BB962C8B-B14F-4D97-AF65-F5344CB8AC3E}">
        <p14:creationId xmlns:p14="http://schemas.microsoft.com/office/powerpoint/2010/main" val="268356998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3819" y="1430338"/>
            <a:ext cx="11381783" cy="4959662"/>
          </a:xfrm>
        </p:spPr>
        <p:txBody>
          <a:bodyPr/>
          <a:lstStyle>
            <a:lvl5pPr marL="1346065" indent="-271436">
              <a:buClr>
                <a:srgbClr val="000066"/>
              </a:buClr>
              <a:buSzPct val="100000"/>
              <a:buFont typeface="Frutiger 55 Roman" pitchFamily="34" charset="0"/>
              <a:buChar char="–"/>
              <a:defRPr/>
            </a:lvl5pPr>
            <a:lvl6pPr marL="1614327" indent="-285721">
              <a:spcBef>
                <a:spcPts val="0"/>
              </a:spcBef>
              <a:spcAft>
                <a:spcPts val="300"/>
              </a:spcAft>
              <a:buClr>
                <a:srgbClr val="000066"/>
              </a:buClr>
              <a:buSzPct val="100000"/>
              <a:buFont typeface="Frutiger 55 Roman" pitchFamily="34" charset="0"/>
              <a:buChar char="–"/>
              <a:defRPr/>
            </a:lvl6pPr>
            <a:lvl7pPr marL="1881000" indent="-285721">
              <a:spcBef>
                <a:spcPts val="0"/>
              </a:spcBef>
              <a:spcAft>
                <a:spcPts val="300"/>
              </a:spcAft>
              <a:buClr>
                <a:srgbClr val="000066"/>
              </a:buClr>
              <a:buSzPct val="100000"/>
              <a:buFont typeface="Frutiger 55 Roman" pitchFamily="34" charset="0"/>
              <a:buChar char="–"/>
              <a:defRPr/>
            </a:lvl7pPr>
            <a:lvl8pPr marL="2160372" indent="-285721">
              <a:spcBef>
                <a:spcPts val="0"/>
              </a:spcBef>
              <a:spcAft>
                <a:spcPts val="300"/>
              </a:spcAft>
              <a:buClr>
                <a:srgbClr val="000066"/>
              </a:buClr>
              <a:buSzPct val="100000"/>
              <a:buFont typeface="Frutiger 55 Roman" pitchFamily="34" charset="0"/>
              <a:buChar char="–"/>
              <a:defRPr/>
            </a:lvl8pPr>
            <a:lvl9pPr marL="2427045" indent="-285721">
              <a:spcBef>
                <a:spcPts val="0"/>
              </a:spcBef>
              <a:spcAft>
                <a:spcPts val="300"/>
              </a:spcAft>
              <a:buClr>
                <a:srgbClr val="000066"/>
              </a:buClr>
              <a:buSzPct val="100000"/>
              <a:buFont typeface="Frutiger 55 Roman" pitchFamily="34" charset="0"/>
              <a:buChar char="–"/>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Subtitle 2"/>
          <p:cNvSpPr>
            <a:spLocks noGrp="1"/>
          </p:cNvSpPr>
          <p:nvPr>
            <p:ph type="subTitle" idx="13"/>
          </p:nvPr>
        </p:nvSpPr>
        <p:spPr>
          <a:xfrm>
            <a:off x="403206" y="689656"/>
            <a:ext cx="10209601" cy="396000"/>
          </a:xfrm>
        </p:spPr>
        <p:txBody>
          <a:bodyPr/>
          <a:lstStyle>
            <a:lvl1pPr marL="0" indent="0" algn="l">
              <a:buNone/>
              <a:defRPr sz="2000">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GB" dirty="0"/>
          </a:p>
        </p:txBody>
      </p:sp>
      <p:sp>
        <p:nvSpPr>
          <p:cNvPr id="7" name="Title 6"/>
          <p:cNvSpPr>
            <a:spLocks noGrp="1"/>
          </p:cNvSpPr>
          <p:nvPr>
            <p:ph type="title"/>
          </p:nvPr>
        </p:nvSpPr>
        <p:spPr/>
        <p:txBody>
          <a:bodyPr/>
          <a:lstStyle/>
          <a:p>
            <a:r>
              <a:rPr lang="en-US"/>
              <a:t>Click to edit Master title style</a:t>
            </a:r>
            <a:endParaRPr lang="en-GB" dirty="0"/>
          </a:p>
        </p:txBody>
      </p:sp>
      <p:sp>
        <p:nvSpPr>
          <p:cNvPr id="12" name="Date Placeholder 11"/>
          <p:cNvSpPr>
            <a:spLocks noGrp="1"/>
          </p:cNvSpPr>
          <p:nvPr>
            <p:ph type="dt" sz="half" idx="14"/>
          </p:nvPr>
        </p:nvSpPr>
        <p:spPr/>
        <p:txBody>
          <a:bodyPr vert="horz" lIns="0" tIns="0" rIns="0" bIns="0" rtlCol="0" anchor="t"/>
          <a:lstStyle>
            <a:lvl1pPr>
              <a:defRPr lang="en-US" smtClean="0"/>
            </a:lvl1pPr>
          </a:lstStyle>
          <a:p>
            <a:fld id="{DFB2161C-F30A-4D8A-9260-6B2C1419D4A7}" type="datetimeFigureOut">
              <a:rPr lang="en-GB" smtClean="0"/>
              <a:pPr/>
              <a:t>07/08/2021</a:t>
            </a:fld>
            <a:endParaRPr lang="en-GB"/>
          </a:p>
        </p:txBody>
      </p:sp>
      <p:sp>
        <p:nvSpPr>
          <p:cNvPr id="13" name="Slide Number Placeholder 12"/>
          <p:cNvSpPr>
            <a:spLocks noGrp="1"/>
          </p:cNvSpPr>
          <p:nvPr>
            <p:ph type="sldNum" sz="quarter" idx="15"/>
          </p:nvPr>
        </p:nvSpPr>
        <p:spPr/>
        <p:txBody>
          <a:bodyPr vert="horz" lIns="91440" tIns="45720" rIns="91440" bIns="45720" rtlCol="0" anchor="ctr"/>
          <a:lstStyle>
            <a:lvl1pPr>
              <a:defRPr lang="en-US" smtClean="0"/>
            </a:lvl1pPr>
          </a:lstStyle>
          <a:p>
            <a:fld id="{C482442B-E95F-4D45-A731-17060ABE25F3}" type="slidenum">
              <a:rPr lang="en-GB" smtClean="0"/>
              <a:pPr/>
              <a:t>‹#›</a:t>
            </a:fld>
            <a:endParaRPr lang="en-GB"/>
          </a:p>
        </p:txBody>
      </p:sp>
    </p:spTree>
    <p:extLst>
      <p:ext uri="{BB962C8B-B14F-4D97-AF65-F5344CB8AC3E}">
        <p14:creationId xmlns:p14="http://schemas.microsoft.com/office/powerpoint/2010/main" val="387104200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3819" y="1430338"/>
            <a:ext cx="11381783" cy="4959662"/>
          </a:xfrm>
        </p:spPr>
        <p:txBody>
          <a:bodyPr/>
          <a:lstStyle>
            <a:lvl5pPr marL="1346065" indent="-271436">
              <a:buClr>
                <a:srgbClr val="000066"/>
              </a:buClr>
              <a:buSzPct val="100000"/>
              <a:buFont typeface="Frutiger 55 Roman" pitchFamily="34" charset="0"/>
              <a:buChar char="–"/>
              <a:defRPr/>
            </a:lvl5pPr>
            <a:lvl6pPr marL="1614327" indent="-285721">
              <a:spcBef>
                <a:spcPts val="0"/>
              </a:spcBef>
              <a:spcAft>
                <a:spcPts val="300"/>
              </a:spcAft>
              <a:buClr>
                <a:srgbClr val="000066"/>
              </a:buClr>
              <a:buSzPct val="100000"/>
              <a:buFont typeface="Frutiger 55 Roman" pitchFamily="34" charset="0"/>
              <a:buChar char="–"/>
              <a:defRPr/>
            </a:lvl6pPr>
            <a:lvl7pPr marL="1881000" indent="-285721">
              <a:spcBef>
                <a:spcPts val="0"/>
              </a:spcBef>
              <a:spcAft>
                <a:spcPts val="300"/>
              </a:spcAft>
              <a:buClr>
                <a:srgbClr val="000066"/>
              </a:buClr>
              <a:buSzPct val="100000"/>
              <a:buFont typeface="Frutiger 55 Roman" pitchFamily="34" charset="0"/>
              <a:buChar char="–"/>
              <a:defRPr/>
            </a:lvl7pPr>
            <a:lvl8pPr marL="2160372" indent="-285721">
              <a:spcBef>
                <a:spcPts val="0"/>
              </a:spcBef>
              <a:spcAft>
                <a:spcPts val="300"/>
              </a:spcAft>
              <a:buClr>
                <a:srgbClr val="000066"/>
              </a:buClr>
              <a:buSzPct val="100000"/>
              <a:buFont typeface="Frutiger 55 Roman" pitchFamily="34" charset="0"/>
              <a:buChar char="–"/>
              <a:defRPr/>
            </a:lvl8pPr>
            <a:lvl9pPr marL="2427045" indent="-285721">
              <a:spcBef>
                <a:spcPts val="0"/>
              </a:spcBef>
              <a:spcAft>
                <a:spcPts val="300"/>
              </a:spcAft>
              <a:buClr>
                <a:srgbClr val="000066"/>
              </a:buClr>
              <a:buSzPct val="100000"/>
              <a:buFont typeface="Frutiger 55 Roman" pitchFamily="34" charset="0"/>
              <a:buChar char="–"/>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Subtitle 2"/>
          <p:cNvSpPr>
            <a:spLocks noGrp="1"/>
          </p:cNvSpPr>
          <p:nvPr>
            <p:ph type="subTitle" idx="13"/>
          </p:nvPr>
        </p:nvSpPr>
        <p:spPr>
          <a:xfrm>
            <a:off x="403206" y="689656"/>
            <a:ext cx="10209601" cy="396000"/>
          </a:xfrm>
        </p:spPr>
        <p:txBody>
          <a:bodyPr/>
          <a:lstStyle>
            <a:lvl1pPr marL="0" indent="0" algn="l">
              <a:buNone/>
              <a:defRPr sz="2000">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GB" dirty="0"/>
          </a:p>
        </p:txBody>
      </p:sp>
      <p:sp>
        <p:nvSpPr>
          <p:cNvPr id="7" name="Title 6"/>
          <p:cNvSpPr>
            <a:spLocks noGrp="1"/>
          </p:cNvSpPr>
          <p:nvPr>
            <p:ph type="title"/>
          </p:nvPr>
        </p:nvSpPr>
        <p:spPr/>
        <p:txBody>
          <a:bodyPr/>
          <a:lstStyle/>
          <a:p>
            <a:r>
              <a:rPr lang="en-US"/>
              <a:t>Click to edit Master title style</a:t>
            </a:r>
            <a:endParaRPr lang="en-GB" dirty="0"/>
          </a:p>
        </p:txBody>
      </p:sp>
      <p:sp>
        <p:nvSpPr>
          <p:cNvPr id="12" name="Date Placeholder 11"/>
          <p:cNvSpPr>
            <a:spLocks noGrp="1"/>
          </p:cNvSpPr>
          <p:nvPr>
            <p:ph type="dt" sz="half" idx="14"/>
          </p:nvPr>
        </p:nvSpPr>
        <p:spPr/>
        <p:txBody>
          <a:bodyPr vert="horz" lIns="0" tIns="0" rIns="0" bIns="0" rtlCol="0" anchor="t"/>
          <a:lstStyle>
            <a:lvl1pPr>
              <a:defRPr lang="en-US" smtClean="0"/>
            </a:lvl1pPr>
          </a:lstStyle>
          <a:p>
            <a:fld id="{BF4DCD69-81BA-49D5-92CE-34FCF305E01B}" type="datetimeFigureOut">
              <a:rPr lang="en-GB" smtClean="0"/>
              <a:pPr/>
              <a:t>07/08/2021</a:t>
            </a:fld>
            <a:endParaRPr lang="en-GB"/>
          </a:p>
        </p:txBody>
      </p:sp>
      <p:sp>
        <p:nvSpPr>
          <p:cNvPr id="13" name="Slide Number Placeholder 12"/>
          <p:cNvSpPr>
            <a:spLocks noGrp="1"/>
          </p:cNvSpPr>
          <p:nvPr>
            <p:ph type="sldNum" sz="quarter" idx="15"/>
          </p:nvPr>
        </p:nvSpPr>
        <p:spPr/>
        <p:txBody>
          <a:bodyPr vert="horz" lIns="91440" tIns="45720" rIns="91440" bIns="45720" rtlCol="0" anchor="ctr"/>
          <a:lstStyle>
            <a:lvl1pPr>
              <a:defRPr lang="en-US" smtClean="0"/>
            </a:lvl1pPr>
          </a:lstStyle>
          <a:p>
            <a:fld id="{5E896612-C18F-494F-B710-8E6EB8B2A3E5}" type="slidenum">
              <a:rPr lang="en-GB" smtClean="0"/>
              <a:pPr/>
              <a:t>‹#›</a:t>
            </a:fld>
            <a:endParaRPr lang="en-GB"/>
          </a:p>
        </p:txBody>
      </p:sp>
    </p:spTree>
    <p:extLst>
      <p:ext uri="{BB962C8B-B14F-4D97-AF65-F5344CB8AC3E}">
        <p14:creationId xmlns:p14="http://schemas.microsoft.com/office/powerpoint/2010/main" val="204090920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3819" y="1430338"/>
            <a:ext cx="11381783" cy="4959662"/>
          </a:xfrm>
        </p:spPr>
        <p:txBody>
          <a:bodyPr/>
          <a:lstStyle>
            <a:lvl5pPr marL="1346065" indent="-271436">
              <a:buClr>
                <a:srgbClr val="000066"/>
              </a:buClr>
              <a:buSzPct val="100000"/>
              <a:buFont typeface="Frutiger 55 Roman" pitchFamily="34" charset="0"/>
              <a:buChar char="–"/>
              <a:defRPr/>
            </a:lvl5pPr>
            <a:lvl6pPr marL="1614327" indent="-285721">
              <a:spcBef>
                <a:spcPts val="0"/>
              </a:spcBef>
              <a:spcAft>
                <a:spcPts val="300"/>
              </a:spcAft>
              <a:buClr>
                <a:srgbClr val="000066"/>
              </a:buClr>
              <a:buSzPct val="100000"/>
              <a:buFont typeface="Frutiger 55 Roman" pitchFamily="34" charset="0"/>
              <a:buChar char="–"/>
              <a:defRPr/>
            </a:lvl6pPr>
            <a:lvl7pPr marL="1881000" indent="-285721">
              <a:spcBef>
                <a:spcPts val="0"/>
              </a:spcBef>
              <a:spcAft>
                <a:spcPts val="300"/>
              </a:spcAft>
              <a:buClr>
                <a:srgbClr val="000066"/>
              </a:buClr>
              <a:buSzPct val="100000"/>
              <a:buFont typeface="Frutiger 55 Roman" pitchFamily="34" charset="0"/>
              <a:buChar char="–"/>
              <a:defRPr/>
            </a:lvl7pPr>
            <a:lvl8pPr marL="2160372" indent="-285721">
              <a:spcBef>
                <a:spcPts val="0"/>
              </a:spcBef>
              <a:spcAft>
                <a:spcPts val="300"/>
              </a:spcAft>
              <a:buClr>
                <a:srgbClr val="000066"/>
              </a:buClr>
              <a:buSzPct val="100000"/>
              <a:buFont typeface="Frutiger 55 Roman" pitchFamily="34" charset="0"/>
              <a:buChar char="–"/>
              <a:defRPr/>
            </a:lvl8pPr>
            <a:lvl9pPr marL="2427045" indent="-285721">
              <a:spcBef>
                <a:spcPts val="0"/>
              </a:spcBef>
              <a:spcAft>
                <a:spcPts val="300"/>
              </a:spcAft>
              <a:buClr>
                <a:srgbClr val="000066"/>
              </a:buClr>
              <a:buSzPct val="100000"/>
              <a:buFont typeface="Frutiger 55 Roman" pitchFamily="34" charset="0"/>
              <a:buChar char="–"/>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Subtitle 2"/>
          <p:cNvSpPr>
            <a:spLocks noGrp="1"/>
          </p:cNvSpPr>
          <p:nvPr>
            <p:ph type="subTitle" idx="13"/>
          </p:nvPr>
        </p:nvSpPr>
        <p:spPr>
          <a:xfrm>
            <a:off x="403206" y="689656"/>
            <a:ext cx="10209601" cy="396000"/>
          </a:xfrm>
        </p:spPr>
        <p:txBody>
          <a:bodyPr/>
          <a:lstStyle>
            <a:lvl1pPr marL="0" indent="0" algn="l">
              <a:buNone/>
              <a:defRPr sz="2000">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GB" dirty="0"/>
          </a:p>
        </p:txBody>
      </p:sp>
      <p:sp>
        <p:nvSpPr>
          <p:cNvPr id="7" name="Title 6"/>
          <p:cNvSpPr>
            <a:spLocks noGrp="1"/>
          </p:cNvSpPr>
          <p:nvPr>
            <p:ph type="title"/>
          </p:nvPr>
        </p:nvSpPr>
        <p:spPr/>
        <p:txBody>
          <a:bodyPr/>
          <a:lstStyle/>
          <a:p>
            <a:r>
              <a:rPr lang="en-US"/>
              <a:t>Click to edit Master title style</a:t>
            </a:r>
            <a:endParaRPr lang="en-GB" dirty="0"/>
          </a:p>
        </p:txBody>
      </p:sp>
      <p:sp>
        <p:nvSpPr>
          <p:cNvPr id="12" name="Date Placeholder 11"/>
          <p:cNvSpPr>
            <a:spLocks noGrp="1"/>
          </p:cNvSpPr>
          <p:nvPr>
            <p:ph type="dt" sz="half" idx="14"/>
          </p:nvPr>
        </p:nvSpPr>
        <p:spPr/>
        <p:txBody>
          <a:bodyPr vert="horz" lIns="0" tIns="0" rIns="0" bIns="0" rtlCol="0" anchor="t"/>
          <a:lstStyle>
            <a:lvl1pPr>
              <a:defRPr lang="en-US" smtClean="0"/>
            </a:lvl1pPr>
          </a:lstStyle>
          <a:p>
            <a:fld id="{1CCA0023-77A8-404B-A382-35B877D648F6}" type="datetimeFigureOut">
              <a:rPr lang="en-GB" smtClean="0"/>
              <a:pPr/>
              <a:t>07/08/2021</a:t>
            </a:fld>
            <a:endParaRPr lang="en-GB"/>
          </a:p>
        </p:txBody>
      </p:sp>
      <p:sp>
        <p:nvSpPr>
          <p:cNvPr id="13" name="Slide Number Placeholder 12"/>
          <p:cNvSpPr>
            <a:spLocks noGrp="1"/>
          </p:cNvSpPr>
          <p:nvPr>
            <p:ph type="sldNum" sz="quarter" idx="15"/>
          </p:nvPr>
        </p:nvSpPr>
        <p:spPr/>
        <p:txBody>
          <a:bodyPr vert="horz" lIns="91440" tIns="45720" rIns="91440" bIns="45720" rtlCol="0" anchor="ctr"/>
          <a:lstStyle>
            <a:lvl1pPr>
              <a:defRPr lang="en-US" smtClean="0"/>
            </a:lvl1pPr>
          </a:lstStyle>
          <a:p>
            <a:fld id="{0526378A-BF98-455B-BBC6-DF8EC31DCBCE}" type="slidenum">
              <a:rPr lang="en-GB" smtClean="0"/>
              <a:pPr/>
              <a:t>‹#›</a:t>
            </a:fld>
            <a:endParaRPr lang="en-GB"/>
          </a:p>
        </p:txBody>
      </p:sp>
    </p:spTree>
    <p:extLst>
      <p:ext uri="{BB962C8B-B14F-4D97-AF65-F5344CB8AC3E}">
        <p14:creationId xmlns:p14="http://schemas.microsoft.com/office/powerpoint/2010/main" val="354220253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extLst>
      <p:ext uri="{BB962C8B-B14F-4D97-AF65-F5344CB8AC3E}">
        <p14:creationId xmlns:p14="http://schemas.microsoft.com/office/powerpoint/2010/main" val="167421967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extLst>
      <p:ext uri="{BB962C8B-B14F-4D97-AF65-F5344CB8AC3E}">
        <p14:creationId xmlns:p14="http://schemas.microsoft.com/office/powerpoint/2010/main" val="417489656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extLst>
      <p:ext uri="{BB962C8B-B14F-4D97-AF65-F5344CB8AC3E}">
        <p14:creationId xmlns:p14="http://schemas.microsoft.com/office/powerpoint/2010/main" val="41993802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extLst>
      <p:ext uri="{BB962C8B-B14F-4D97-AF65-F5344CB8AC3E}">
        <p14:creationId xmlns:p14="http://schemas.microsoft.com/office/powerpoint/2010/main" val="361899632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extLst>
      <p:ext uri="{BB962C8B-B14F-4D97-AF65-F5344CB8AC3E}">
        <p14:creationId xmlns:p14="http://schemas.microsoft.com/office/powerpoint/2010/main" val="333311010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extLst>
      <p:ext uri="{BB962C8B-B14F-4D97-AF65-F5344CB8AC3E}">
        <p14:creationId xmlns:p14="http://schemas.microsoft.com/office/powerpoint/2010/main" val="2134084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32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Frutiger LT Std 45 Light" panose="020B04020202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Frutiger LT Std 45 Light" panose="020B04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971" y="1375578"/>
            <a:ext cx="555288" cy="176998"/>
          </a:xfrm>
          <a:prstGeom prst="rect">
            <a:avLst/>
          </a:prstGeom>
        </p:spPr>
      </p:pic>
      <p:grpSp>
        <p:nvGrpSpPr>
          <p:cNvPr id="13" name="Group 12"/>
          <p:cNvGrpSpPr/>
          <p:nvPr/>
        </p:nvGrpSpPr>
        <p:grpSpPr>
          <a:xfrm>
            <a:off x="339971" y="546598"/>
            <a:ext cx="806824" cy="699590"/>
            <a:chOff x="339970" y="546598"/>
            <a:chExt cx="806824" cy="699590"/>
          </a:xfrm>
        </p:grpSpPr>
        <p:grpSp>
          <p:nvGrpSpPr>
            <p:cNvPr id="9" name="Group 8"/>
            <p:cNvGrpSpPr/>
            <p:nvPr userDrawn="1"/>
          </p:nvGrpSpPr>
          <p:grpSpPr>
            <a:xfrm rot="10800000">
              <a:off x="339970" y="549254"/>
              <a:ext cx="806824" cy="696934"/>
              <a:chOff x="5934078" y="0"/>
              <a:chExt cx="6257922" cy="6858000"/>
            </a:xfrm>
            <a:solidFill>
              <a:schemeClr val="bg1"/>
            </a:solidFill>
          </p:grpSpPr>
          <p:sp>
            <p:nvSpPr>
              <p:cNvPr id="10" name="Rectangle 9"/>
              <p:cNvSpPr/>
              <p:nvPr/>
            </p:nvSpPr>
            <p:spPr>
              <a:xfrm>
                <a:off x="7826829" y="0"/>
                <a:ext cx="43651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p:cNvSpPr/>
              <p:nvPr/>
            </p:nvSpPr>
            <p:spPr>
              <a:xfrm rot="16200000">
                <a:off x="3451454" y="2482624"/>
                <a:ext cx="6857999" cy="189275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Rectangle 11"/>
            <p:cNvSpPr/>
            <p:nvPr userDrawn="1"/>
          </p:nvSpPr>
          <p:spPr>
            <a:xfrm rot="1096641">
              <a:off x="1075468" y="546598"/>
              <a:ext cx="36000" cy="329046"/>
            </a:xfrm>
            <a:prstGeom prst="rect">
              <a:avLst/>
            </a:prstGeom>
            <a:solidFill>
              <a:srgbClr val="014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48149501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utiger LT Std 45 Light" panose="020B04020202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Frutiger LT Std 45 Light" panose="020B0402020204020204" pitchFamily="34" charset="0"/>
              </a:defRPr>
            </a:lvl1pPr>
            <a:lvl2pPr>
              <a:defRPr>
                <a:latin typeface="Frutiger LT Std 45 Light" panose="020B0402020204020204" pitchFamily="34" charset="0"/>
              </a:defRPr>
            </a:lvl2pPr>
            <a:lvl3pPr>
              <a:defRPr>
                <a:latin typeface="Frutiger LT Std 45 Light" panose="020B0402020204020204" pitchFamily="34" charset="0"/>
              </a:defRPr>
            </a:lvl3pPr>
            <a:lvl4pPr>
              <a:defRPr>
                <a:latin typeface="Frutiger LT Std 45 Light" panose="020B0402020204020204" pitchFamily="34" charset="0"/>
              </a:defRPr>
            </a:lvl4pPr>
            <a:lvl5pPr>
              <a:defRPr>
                <a:latin typeface="Frutiger LT Std 45 Light" panose="020B04020202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0"/>
          </p:nvPr>
        </p:nvSpPr>
        <p:spPr/>
        <p:txBody>
          <a:bodyPr vert="horz" lIns="0" tIns="0" rIns="0" bIns="0" rtlCol="0" anchor="t"/>
          <a:lstStyle>
            <a:lvl1pPr>
              <a:defRPr lang="en-US" smtClean="0"/>
            </a:lvl1pPr>
          </a:lstStyle>
          <a:p>
            <a:fld id="{B9A5BB93-5F5E-47A7-AC03-EA5A956C8C92}" type="datetimeFigureOut">
              <a:rPr lang="en-GB" smtClean="0"/>
              <a:pPr/>
              <a:t>07/08/2021</a:t>
            </a:fld>
            <a:endParaRPr lang="en-GB"/>
          </a:p>
        </p:txBody>
      </p:sp>
      <p:sp>
        <p:nvSpPr>
          <p:cNvPr id="10" name="Slide Number Placeholder 9"/>
          <p:cNvSpPr>
            <a:spLocks noGrp="1"/>
          </p:cNvSpPr>
          <p:nvPr>
            <p:ph type="sldNum" sz="quarter" idx="11"/>
          </p:nvPr>
        </p:nvSpPr>
        <p:spPr/>
        <p:txBody>
          <a:bodyPr vert="horz" lIns="91440" tIns="45720" rIns="91440" bIns="45720" rtlCol="0" anchor="ctr"/>
          <a:lstStyle>
            <a:lvl1pPr>
              <a:defRPr lang="en-US" smtClean="0"/>
            </a:lvl1pPr>
          </a:lstStyle>
          <a:p>
            <a:fld id="{4850CD75-4A6D-4BB2-8854-86DF12669D82}" type="slidenum">
              <a:rPr lang="en-GB" smtClean="0"/>
              <a:pPr/>
              <a:t>‹#›</a:t>
            </a:fld>
            <a:endParaRPr lang="en-GB"/>
          </a:p>
        </p:txBody>
      </p:sp>
    </p:spTree>
    <p:extLst>
      <p:ext uri="{BB962C8B-B14F-4D97-AF65-F5344CB8AC3E}">
        <p14:creationId xmlns:p14="http://schemas.microsoft.com/office/powerpoint/2010/main" val="32356736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4395" y="556574"/>
            <a:ext cx="10515600" cy="5631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14395" y="161848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556502" y="6335715"/>
            <a:ext cx="4373495" cy="365125"/>
          </a:xfrm>
          <a:prstGeom prst="rect">
            <a:avLst/>
          </a:prstGeom>
        </p:spPr>
        <p:txBody>
          <a:bodyPr vert="horz" lIns="91440" tIns="45720" rIns="91440" bIns="45720" rtlCol="0" anchor="ctr"/>
          <a:lstStyle>
            <a:lvl1pPr algn="r">
              <a:defRPr sz="1200">
                <a:solidFill>
                  <a:srgbClr val="333366"/>
                </a:solidFill>
                <a:latin typeface="Frutiger LT Std 45 Light" panose="020B0402020204020204" pitchFamily="34" charset="0"/>
              </a:defRPr>
            </a:lvl1pPr>
          </a:lstStyle>
          <a:p>
            <a:fld id="{B525701C-ECD3-499E-A141-2F9A6647BF42}" type="slidenum">
              <a:rPr lang="en-GB" smtClean="0"/>
              <a:t>‹#›</a:t>
            </a:fld>
            <a:endParaRPr lang="en-GB"/>
          </a:p>
        </p:txBody>
      </p:sp>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9971" y="1375578"/>
            <a:ext cx="555288" cy="176998"/>
          </a:xfrm>
          <a:prstGeom prst="rect">
            <a:avLst/>
          </a:prstGeom>
        </p:spPr>
      </p:pic>
      <p:grpSp>
        <p:nvGrpSpPr>
          <p:cNvPr id="10" name="Group 9"/>
          <p:cNvGrpSpPr/>
          <p:nvPr/>
        </p:nvGrpSpPr>
        <p:grpSpPr>
          <a:xfrm>
            <a:off x="339971" y="546598"/>
            <a:ext cx="806824" cy="699590"/>
            <a:chOff x="339970" y="546598"/>
            <a:chExt cx="806824" cy="699590"/>
          </a:xfrm>
        </p:grpSpPr>
        <p:grpSp>
          <p:nvGrpSpPr>
            <p:cNvPr id="11" name="Group 10"/>
            <p:cNvGrpSpPr/>
            <p:nvPr userDrawn="1"/>
          </p:nvGrpSpPr>
          <p:grpSpPr>
            <a:xfrm rot="10800000">
              <a:off x="339970" y="549254"/>
              <a:ext cx="806824" cy="696934"/>
              <a:chOff x="5934078" y="0"/>
              <a:chExt cx="6257922" cy="6858000"/>
            </a:xfrm>
            <a:solidFill>
              <a:schemeClr val="bg1"/>
            </a:solidFill>
          </p:grpSpPr>
          <p:sp>
            <p:nvSpPr>
              <p:cNvPr id="13" name="Rectangle 12"/>
              <p:cNvSpPr/>
              <p:nvPr/>
            </p:nvSpPr>
            <p:spPr>
              <a:xfrm>
                <a:off x="7826829" y="0"/>
                <a:ext cx="43651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ight Triangle 13"/>
              <p:cNvSpPr/>
              <p:nvPr/>
            </p:nvSpPr>
            <p:spPr>
              <a:xfrm rot="16200000">
                <a:off x="3451454" y="2482624"/>
                <a:ext cx="6857999" cy="189275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Rectangle 11"/>
            <p:cNvSpPr/>
            <p:nvPr userDrawn="1"/>
          </p:nvSpPr>
          <p:spPr>
            <a:xfrm rot="1096641">
              <a:off x="1075468" y="546598"/>
              <a:ext cx="36000" cy="329046"/>
            </a:xfrm>
            <a:prstGeom prst="rect">
              <a:avLst/>
            </a:prstGeom>
            <a:solidFill>
              <a:srgbClr val="014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 name="Rectangle 8"/>
          <p:cNvSpPr/>
          <p:nvPr/>
        </p:nvSpPr>
        <p:spPr>
          <a:xfrm>
            <a:off x="1349829" y="556569"/>
            <a:ext cx="65315" cy="57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Date Placeholder 6"/>
          <p:cNvSpPr>
            <a:spLocks noGrp="1"/>
          </p:cNvSpPr>
          <p:nvPr>
            <p:ph type="dt" sz="half" idx="2"/>
          </p:nvPr>
        </p:nvSpPr>
        <p:spPr>
          <a:xfrm>
            <a:off x="1414395" y="6335711"/>
            <a:ext cx="1080000" cy="151200"/>
          </a:xfrm>
          <a:prstGeom prst="rect">
            <a:avLst/>
          </a:prstGeom>
        </p:spPr>
        <p:txBody>
          <a:bodyPr vert="horz" lIns="0" tIns="0" rIns="0" bIns="0" rtlCol="0" anchor="t"/>
          <a:lstStyle>
            <a:lvl1pPr algn="l">
              <a:lnSpc>
                <a:spcPct val="100000"/>
              </a:lnSpc>
              <a:spcBef>
                <a:spcPts val="0"/>
              </a:spcBef>
              <a:spcAft>
                <a:spcPts val="0"/>
              </a:spcAft>
              <a:defRPr sz="900">
                <a:solidFill>
                  <a:srgbClr val="000066"/>
                </a:solidFill>
                <a:latin typeface="Frutiger 55 Roman" panose="020B0503030504020204" pitchFamily="34" charset="0"/>
              </a:defRPr>
            </a:lvl1pPr>
          </a:lstStyle>
          <a:p>
            <a:endParaRPr lang="en-US"/>
          </a:p>
        </p:txBody>
      </p:sp>
    </p:spTree>
    <p:extLst>
      <p:ext uri="{BB962C8B-B14F-4D97-AF65-F5344CB8AC3E}">
        <p14:creationId xmlns:p14="http://schemas.microsoft.com/office/powerpoint/2010/main" val="2618193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sldNum="0" hdr="0" ftr="0"/>
  <p:txStyles>
    <p:titleStyle>
      <a:lvl1pPr algn="l" defTabSz="914400" rtl="0" eaLnBrk="1" latinLnBrk="0" hangingPunct="1">
        <a:lnSpc>
          <a:spcPct val="90000"/>
        </a:lnSpc>
        <a:spcBef>
          <a:spcPct val="0"/>
        </a:spcBef>
        <a:buNone/>
        <a:defRPr sz="3600" kern="1200">
          <a:solidFill>
            <a:srgbClr val="000066"/>
          </a:solidFill>
          <a:latin typeface="Frutiger LT Std 45 Light" panose="020B0402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 LT Std 45 Light" panose="020B04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 LT Std 45 Light" panose="020B0402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 LT Std 45 Light" panose="020B0402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T Std 45 Light" panose="020B0402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 LT Std 45 Light" panose="020B0402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extLst>
      <p:ext uri="{BB962C8B-B14F-4D97-AF65-F5344CB8AC3E}">
        <p14:creationId xmlns:p14="http://schemas.microsoft.com/office/powerpoint/2010/main" val="244746451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jp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18" Type="http://schemas.openxmlformats.org/officeDocument/2006/relationships/image" Target="../media/image37.png"/><Relationship Id="rId3" Type="http://schemas.openxmlformats.org/officeDocument/2006/relationships/image" Target="../media/image6.jpg"/><Relationship Id="rId7" Type="http://schemas.openxmlformats.org/officeDocument/2006/relationships/image" Target="../media/image41.png"/><Relationship Id="rId12" Type="http://schemas.openxmlformats.org/officeDocument/2006/relationships/image" Target="../media/image46.jpeg"/><Relationship Id="rId17" Type="http://schemas.openxmlformats.org/officeDocument/2006/relationships/image" Target="../media/image51.jpeg"/><Relationship Id="rId2" Type="http://schemas.openxmlformats.org/officeDocument/2006/relationships/notesSlide" Target="../notesSlides/notesSlide12.xml"/><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5.png"/><Relationship Id="rId5" Type="http://schemas.openxmlformats.org/officeDocument/2006/relationships/image" Target="../media/image8.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chart" Target="../charts/chart1.xml"/><Relationship Id="rId4" Type="http://schemas.openxmlformats.org/officeDocument/2006/relationships/image" Target="../media/image7.png"/><Relationship Id="rId9" Type="http://schemas.openxmlformats.org/officeDocument/2006/relationships/image" Target="../media/image43.gif"/><Relationship Id="rId14" Type="http://schemas.openxmlformats.org/officeDocument/2006/relationships/image" Target="../media/image48.jpe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jp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8.png"/><Relationship Id="rId10" Type="http://schemas.openxmlformats.org/officeDocument/2006/relationships/image" Target="../media/image37.png"/><Relationship Id="rId4" Type="http://schemas.openxmlformats.org/officeDocument/2006/relationships/image" Target="../media/image7.png"/><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hyperlink" Target="https://www.uk.mercer.com/our-thinking/asset-allocation-insights-2020.html" TargetMode="External"/><Relationship Id="rId3" Type="http://schemas.openxmlformats.org/officeDocument/2006/relationships/image" Target="../media/image6.jp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jp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hyperlink" Target="http://www.mercer.com/conflictsofinterest" TargetMode="External"/><Relationship Id="rId3" Type="http://schemas.openxmlformats.org/officeDocument/2006/relationships/image" Target="../media/image6.jp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image" Target="../media/image64.emf"/></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jpg"/><Relationship Id="rId7"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jpg"/><Relationship Id="rId7"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pic>
        <p:nvPicPr>
          <p:cNvPr id="9" name="Picture 8" descr="Timeline&#10;&#10;Description automatically generated">
            <a:extLst>
              <a:ext uri="{FF2B5EF4-FFF2-40B4-BE49-F238E27FC236}">
                <a16:creationId xmlns:a16="http://schemas.microsoft.com/office/drawing/2014/main" id="{0DD08B8D-5079-4ECD-8C61-A7B0B15F93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667" b="3333"/>
          <a:stretch/>
        </p:blipFill>
        <p:spPr>
          <a:xfrm>
            <a:off x="381000" y="1295400"/>
            <a:ext cx="9448800" cy="5410200"/>
          </a:xfrm>
          <a:prstGeom prst="rect">
            <a:avLst/>
          </a:prstGeom>
        </p:spPr>
      </p:pic>
      <p:sp>
        <p:nvSpPr>
          <p:cNvPr id="10" name="Rectangle 150">
            <a:extLst>
              <a:ext uri="{FF2B5EF4-FFF2-40B4-BE49-F238E27FC236}">
                <a16:creationId xmlns:a16="http://schemas.microsoft.com/office/drawing/2014/main" id="{60ECE55D-8F61-4594-8C64-7BCB23C5AF35}"/>
              </a:ext>
            </a:extLst>
          </p:cNvPr>
          <p:cNvSpPr txBox="1">
            <a:spLocks noChangeArrowheads="1"/>
          </p:cNvSpPr>
          <p:nvPr/>
        </p:nvSpPr>
        <p:spPr>
          <a:xfrm>
            <a:off x="304800" y="152400"/>
            <a:ext cx="11646891" cy="1143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18th Current Issues in Retirement Benefits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Online Series – August 2021</a:t>
            </a:r>
          </a:p>
        </p:txBody>
      </p:sp>
    </p:spTree>
    <p:extLst>
      <p:ext uri="{BB962C8B-B14F-4D97-AF65-F5344CB8AC3E}">
        <p14:creationId xmlns:p14="http://schemas.microsoft.com/office/powerpoint/2010/main" val="259282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B746-62FC-48F7-B052-105840ACB43E}"/>
              </a:ext>
            </a:extLst>
          </p:cNvPr>
          <p:cNvSpPr>
            <a:spLocks noGrp="1"/>
          </p:cNvSpPr>
          <p:nvPr>
            <p:ph type="title"/>
          </p:nvPr>
        </p:nvSpPr>
        <p:spPr/>
        <p:txBody>
          <a:bodyPr>
            <a:normAutofit fontScale="90000"/>
          </a:bodyPr>
          <a:lstStyle/>
          <a:p>
            <a:r>
              <a:rPr lang="en-US" dirty="0"/>
              <a:t>The EoS issues for employers to solve</a:t>
            </a:r>
          </a:p>
        </p:txBody>
      </p:sp>
      <p:sp>
        <p:nvSpPr>
          <p:cNvPr id="4" name="Slide Number Placeholder 3">
            <a:extLst>
              <a:ext uri="{FF2B5EF4-FFF2-40B4-BE49-F238E27FC236}">
                <a16:creationId xmlns:a16="http://schemas.microsoft.com/office/drawing/2014/main" id="{3412CA95-7E48-4EC3-A277-1169EA74B1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0CD75-4A6D-4BB2-8854-86DF12669D82}" type="slidenum">
              <a:rPr kumimoji="0" lang="en-GB" sz="1200" b="0" i="0" u="none" strike="noStrike" kern="1200" cap="none" spc="0" normalizeH="0" baseline="0" noProof="0" smtClean="0">
                <a:ln>
                  <a:noFill/>
                </a:ln>
                <a:solidFill>
                  <a:srgbClr val="333366"/>
                </a:solidFill>
                <a:effectLst/>
                <a:uLnTx/>
                <a:uFillTx/>
                <a:latin typeface="Frutiger LT Std 45 Light" panose="020B0402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333366"/>
              </a:solidFill>
              <a:effectLst/>
              <a:uLnTx/>
              <a:uFillTx/>
              <a:latin typeface="Frutiger LT Std 45 Light" panose="020B0402020204020204" pitchFamily="34" charset="0"/>
              <a:ea typeface="+mn-ea"/>
              <a:cs typeface="+mn-cs"/>
            </a:endParaRPr>
          </a:p>
        </p:txBody>
      </p:sp>
      <p:pic>
        <p:nvPicPr>
          <p:cNvPr id="5" name="Picture 4">
            <a:extLst>
              <a:ext uri="{FF2B5EF4-FFF2-40B4-BE49-F238E27FC236}">
                <a16:creationId xmlns:a16="http://schemas.microsoft.com/office/drawing/2014/main" id="{0B2C3779-0511-44ED-96D3-B98921848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84" y="5969824"/>
            <a:ext cx="1063822" cy="333586"/>
          </a:xfrm>
          <a:prstGeom prst="rect">
            <a:avLst/>
          </a:prstGeom>
        </p:spPr>
      </p:pic>
      <p:sp>
        <p:nvSpPr>
          <p:cNvPr id="7" name="Rectangle 6">
            <a:extLst>
              <a:ext uri="{FF2B5EF4-FFF2-40B4-BE49-F238E27FC236}">
                <a16:creationId xmlns:a16="http://schemas.microsoft.com/office/drawing/2014/main" id="{C8B80D72-69A1-4015-80F8-DACE14108B1E}"/>
              </a:ext>
            </a:extLst>
          </p:cNvPr>
          <p:cNvSpPr/>
          <p:nvPr/>
        </p:nvSpPr>
        <p:spPr>
          <a:xfrm>
            <a:off x="1626993" y="6104883"/>
            <a:ext cx="881717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Sources: Willis Towers Watson 2018 Global Benefits Attitudes Survey, United Arab Emirates and Mercer – Rethinking Financial Security and Savings in the UAE report</a:t>
            </a:r>
            <a:endParaRPr kumimoji="0" lang="zh-CN" altLang="en-US" sz="9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pic>
        <p:nvPicPr>
          <p:cNvPr id="8" name="Picture 7"/>
          <p:cNvPicPr>
            <a:picLocks noChangeAspect="1"/>
          </p:cNvPicPr>
          <p:nvPr/>
        </p:nvPicPr>
        <p:blipFill>
          <a:blip r:embed="rId4"/>
          <a:stretch>
            <a:fillRect/>
          </a:stretch>
        </p:blipFill>
        <p:spPr>
          <a:xfrm>
            <a:off x="6858000" y="1489785"/>
            <a:ext cx="2802687" cy="1826418"/>
          </a:xfrm>
          <a:prstGeom prst="rect">
            <a:avLst/>
          </a:prstGeom>
        </p:spPr>
      </p:pic>
      <p:sp>
        <p:nvSpPr>
          <p:cNvPr id="10" name="TextBox 9"/>
          <p:cNvSpPr txBox="1"/>
          <p:nvPr/>
        </p:nvSpPr>
        <p:spPr>
          <a:xfrm>
            <a:off x="1700212" y="4327533"/>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Where do they start with setting up a plan?</a:t>
            </a:r>
          </a:p>
        </p:txBody>
      </p:sp>
      <p:sp>
        <p:nvSpPr>
          <p:cNvPr id="13" name="TextBox 12"/>
          <p:cNvSpPr txBox="1"/>
          <p:nvPr/>
        </p:nvSpPr>
        <p:spPr>
          <a:xfrm>
            <a:off x="1700212" y="3324608"/>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Financial Wellbeing and education</a:t>
            </a:r>
          </a:p>
        </p:txBody>
      </p:sp>
      <p:sp>
        <p:nvSpPr>
          <p:cNvPr id="14" name="TextBox 13"/>
          <p:cNvSpPr txBox="1"/>
          <p:nvPr/>
        </p:nvSpPr>
        <p:spPr>
          <a:xfrm>
            <a:off x="1700212" y="2818586"/>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Retention</a:t>
            </a:r>
          </a:p>
        </p:txBody>
      </p:sp>
      <p:sp>
        <p:nvSpPr>
          <p:cNvPr id="15" name="TextBox 14"/>
          <p:cNvSpPr txBox="1"/>
          <p:nvPr/>
        </p:nvSpPr>
        <p:spPr>
          <a:xfrm>
            <a:off x="1700212" y="1806542"/>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US"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Funding</a:t>
            </a: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 </a:t>
            </a:r>
            <a:r>
              <a:rPr kumimoji="0" lang="en-GB" sz="2400" b="0" i="0" u="none" strike="noStrike" kern="1200" cap="none" spc="0" normalizeH="0" baseline="0" noProof="0" dirty="0" err="1">
                <a:ln>
                  <a:noFill/>
                </a:ln>
                <a:solidFill>
                  <a:srgbClr val="43B02A"/>
                </a:solidFill>
                <a:effectLst/>
                <a:uLnTx/>
                <a:uFillTx/>
                <a:latin typeface="Frutiger LT Std 45 Light" panose="020B0402020204020204"/>
                <a:ea typeface="+mn-ea"/>
                <a:cs typeface="Arial" panose="020B0604020202020204" pitchFamily="34" charset="0"/>
              </a:rPr>
              <a:t>EoS</a:t>
            </a: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 payments </a:t>
            </a:r>
          </a:p>
        </p:txBody>
      </p:sp>
      <p:sp>
        <p:nvSpPr>
          <p:cNvPr id="16" name="TextBox 15"/>
          <p:cNvSpPr txBox="1"/>
          <p:nvPr/>
        </p:nvSpPr>
        <p:spPr>
          <a:xfrm>
            <a:off x="1700212" y="2312564"/>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Getting value out of the </a:t>
            </a:r>
            <a:r>
              <a:rPr kumimoji="0" lang="en-GB" sz="2400" b="0" i="0" u="none" strike="noStrike" kern="1200" cap="none" spc="0" normalizeH="0" baseline="0" noProof="0" dirty="0" err="1">
                <a:ln>
                  <a:noFill/>
                </a:ln>
                <a:solidFill>
                  <a:srgbClr val="43B02A"/>
                </a:solidFill>
                <a:effectLst/>
                <a:uLnTx/>
                <a:uFillTx/>
                <a:latin typeface="Frutiger LT Std 45 Light" panose="020B0402020204020204"/>
                <a:ea typeface="+mn-ea"/>
                <a:cs typeface="Arial" panose="020B0604020202020204" pitchFamily="34" charset="0"/>
              </a:rPr>
              <a:t>EoS</a:t>
            </a: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 Benefit?</a:t>
            </a:r>
          </a:p>
        </p:txBody>
      </p:sp>
      <p:pic>
        <p:nvPicPr>
          <p:cNvPr id="3" name="Picture 2"/>
          <p:cNvPicPr>
            <a:picLocks noChangeAspect="1"/>
          </p:cNvPicPr>
          <p:nvPr/>
        </p:nvPicPr>
        <p:blipFill>
          <a:blip r:embed="rId5"/>
          <a:stretch>
            <a:fillRect/>
          </a:stretch>
        </p:blipFill>
        <p:spPr>
          <a:xfrm>
            <a:off x="6352309" y="2818586"/>
            <a:ext cx="5101070" cy="3117321"/>
          </a:xfrm>
          <a:prstGeom prst="rect">
            <a:avLst/>
          </a:prstGeom>
        </p:spPr>
      </p:pic>
      <p:sp>
        <p:nvSpPr>
          <p:cNvPr id="11" name="TextBox 10"/>
          <p:cNvSpPr txBox="1"/>
          <p:nvPr/>
        </p:nvSpPr>
        <p:spPr>
          <a:xfrm>
            <a:off x="1700212" y="3834337"/>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Assuming members are better saving on their own</a:t>
            </a:r>
          </a:p>
        </p:txBody>
      </p:sp>
    </p:spTree>
    <p:extLst>
      <p:ext uri="{BB962C8B-B14F-4D97-AF65-F5344CB8AC3E}">
        <p14:creationId xmlns:p14="http://schemas.microsoft.com/office/powerpoint/2010/main" val="384504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B746-62FC-48F7-B052-105840ACB43E}"/>
              </a:ext>
            </a:extLst>
          </p:cNvPr>
          <p:cNvSpPr>
            <a:spLocks noGrp="1"/>
          </p:cNvSpPr>
          <p:nvPr>
            <p:ph type="title"/>
          </p:nvPr>
        </p:nvSpPr>
        <p:spPr/>
        <p:txBody>
          <a:bodyPr>
            <a:normAutofit fontScale="90000"/>
          </a:bodyPr>
          <a:lstStyle/>
          <a:p>
            <a:r>
              <a:rPr lang="en-US" dirty="0"/>
              <a:t>The EoS issues for employees to solve</a:t>
            </a:r>
          </a:p>
        </p:txBody>
      </p:sp>
      <p:sp>
        <p:nvSpPr>
          <p:cNvPr id="4" name="Slide Number Placeholder 3">
            <a:extLst>
              <a:ext uri="{FF2B5EF4-FFF2-40B4-BE49-F238E27FC236}">
                <a16:creationId xmlns:a16="http://schemas.microsoft.com/office/drawing/2014/main" id="{3412CA95-7E48-4EC3-A277-1169EA74B1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0CD75-4A6D-4BB2-8854-86DF12669D82}" type="slidenum">
              <a:rPr kumimoji="0" lang="en-GB" sz="1200" b="0" i="0" u="none" strike="noStrike" kern="1200" cap="none" spc="0" normalizeH="0" baseline="0" noProof="0" smtClean="0">
                <a:ln>
                  <a:noFill/>
                </a:ln>
                <a:solidFill>
                  <a:srgbClr val="333366"/>
                </a:solidFill>
                <a:effectLst/>
                <a:uLnTx/>
                <a:uFillTx/>
                <a:latin typeface="Frutiger LT Std 45 Light" panose="020B0402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333366"/>
              </a:solidFill>
              <a:effectLst/>
              <a:uLnTx/>
              <a:uFillTx/>
              <a:latin typeface="Frutiger LT Std 45 Light" panose="020B0402020204020204" pitchFamily="34" charset="0"/>
              <a:ea typeface="+mn-ea"/>
              <a:cs typeface="+mn-cs"/>
            </a:endParaRPr>
          </a:p>
        </p:txBody>
      </p:sp>
      <p:pic>
        <p:nvPicPr>
          <p:cNvPr id="5" name="Picture 4">
            <a:extLst>
              <a:ext uri="{FF2B5EF4-FFF2-40B4-BE49-F238E27FC236}">
                <a16:creationId xmlns:a16="http://schemas.microsoft.com/office/drawing/2014/main" id="{0B2C3779-0511-44ED-96D3-B98921848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84" y="5969824"/>
            <a:ext cx="1063822" cy="333586"/>
          </a:xfrm>
          <a:prstGeom prst="rect">
            <a:avLst/>
          </a:prstGeom>
        </p:spPr>
      </p:pic>
      <p:pic>
        <p:nvPicPr>
          <p:cNvPr id="10" name="Picture 9">
            <a:extLst>
              <a:ext uri="{FF2B5EF4-FFF2-40B4-BE49-F238E27FC236}">
                <a16:creationId xmlns:a16="http://schemas.microsoft.com/office/drawing/2014/main" id="{BD6C2F2B-F4DC-4971-AD76-DF2C3E76540E}"/>
              </a:ext>
            </a:extLst>
          </p:cNvPr>
          <p:cNvPicPr>
            <a:picLocks noChangeAspect="1"/>
          </p:cNvPicPr>
          <p:nvPr/>
        </p:nvPicPr>
        <p:blipFill rotWithShape="1">
          <a:blip r:embed="rId4"/>
          <a:srcRect l="52526" b="8316"/>
          <a:stretch/>
        </p:blipFill>
        <p:spPr>
          <a:xfrm>
            <a:off x="6845416" y="3243812"/>
            <a:ext cx="2636801" cy="2726012"/>
          </a:xfrm>
          <a:prstGeom prst="rect">
            <a:avLst/>
          </a:prstGeom>
        </p:spPr>
      </p:pic>
      <p:sp>
        <p:nvSpPr>
          <p:cNvPr id="11" name="Rectangle 10">
            <a:extLst>
              <a:ext uri="{FF2B5EF4-FFF2-40B4-BE49-F238E27FC236}">
                <a16:creationId xmlns:a16="http://schemas.microsoft.com/office/drawing/2014/main" id="{65B727AF-3E64-42A0-89F7-D73BDDE0516F}"/>
              </a:ext>
            </a:extLst>
          </p:cNvPr>
          <p:cNvSpPr/>
          <p:nvPr/>
        </p:nvSpPr>
        <p:spPr>
          <a:xfrm>
            <a:off x="1414395" y="6433017"/>
            <a:ext cx="8067822"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Sources: Willis Towers Watson 2019 Global Benefits Attitudes Survey, United Arab Emirates and Mercer – Rethinking Financial Security and Savings in the UAE report</a:t>
            </a:r>
            <a:endParaRPr kumimoji="0" lang="zh-CN" altLang="en-US" sz="9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3" name="TextBox 2"/>
          <p:cNvSpPr txBox="1"/>
          <p:nvPr/>
        </p:nvSpPr>
        <p:spPr>
          <a:xfrm>
            <a:off x="1643063" y="4917780"/>
            <a:ext cx="914400" cy="914400"/>
          </a:xfrm>
          <a:prstGeom prst="rect">
            <a:avLst/>
          </a:prstGeom>
        </p:spPr>
        <p:txBody>
          <a:bodyPr vert="horz" wrap="none" lIns="91440" tIns="45720" rIns="91440" bIns="45720" rtlCol="0" anchor="ctr">
            <a:no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Investment decisions?</a:t>
            </a:r>
          </a:p>
        </p:txBody>
      </p:sp>
      <p:pic>
        <p:nvPicPr>
          <p:cNvPr id="12" name="Picture 11"/>
          <p:cNvPicPr>
            <a:picLocks noChangeAspect="1"/>
          </p:cNvPicPr>
          <p:nvPr/>
        </p:nvPicPr>
        <p:blipFill>
          <a:blip r:embed="rId5"/>
          <a:stretch>
            <a:fillRect/>
          </a:stretch>
        </p:blipFill>
        <p:spPr>
          <a:xfrm>
            <a:off x="5448306" y="4248725"/>
            <a:ext cx="6265805" cy="2147301"/>
          </a:xfrm>
          <a:prstGeom prst="rect">
            <a:avLst/>
          </a:prstGeom>
        </p:spPr>
      </p:pic>
      <p:sp>
        <p:nvSpPr>
          <p:cNvPr id="13" name="TextBox 12"/>
          <p:cNvSpPr txBox="1"/>
          <p:nvPr/>
        </p:nvSpPr>
        <p:spPr>
          <a:xfrm>
            <a:off x="1643063" y="1248830"/>
            <a:ext cx="914400" cy="914400"/>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Understanding their </a:t>
            </a:r>
            <a:r>
              <a:rPr kumimoji="0" lang="en-GB" sz="2400" b="0" i="0" u="none" strike="noStrike" kern="1200" cap="none" spc="0" normalizeH="0" baseline="0" noProof="0" dirty="0" err="1">
                <a:ln>
                  <a:noFill/>
                </a:ln>
                <a:solidFill>
                  <a:srgbClr val="43B02A"/>
                </a:solidFill>
                <a:effectLst/>
                <a:uLnTx/>
                <a:uFillTx/>
                <a:latin typeface="Frutiger LT Std 45 Light" panose="020B0402020204020204"/>
                <a:ea typeface="+mn-ea"/>
                <a:cs typeface="Arial" panose="020B0604020202020204" pitchFamily="34" charset="0"/>
              </a:rPr>
              <a:t>EoS</a:t>
            </a: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 entitlement and what it is worth?</a:t>
            </a:r>
          </a:p>
        </p:txBody>
      </p:sp>
      <p:sp>
        <p:nvSpPr>
          <p:cNvPr id="14" name="TextBox 13"/>
          <p:cNvSpPr txBox="1"/>
          <p:nvPr/>
        </p:nvSpPr>
        <p:spPr>
          <a:xfrm>
            <a:off x="1643063" y="2467056"/>
            <a:ext cx="914400" cy="914400"/>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Who can help, access to initial and ongoing advice. Trust.</a:t>
            </a:r>
          </a:p>
        </p:txBody>
      </p:sp>
      <p:sp>
        <p:nvSpPr>
          <p:cNvPr id="15" name="TextBox 14"/>
          <p:cNvSpPr txBox="1"/>
          <p:nvPr/>
        </p:nvSpPr>
        <p:spPr>
          <a:xfrm>
            <a:off x="1643063" y="1857943"/>
            <a:ext cx="914400" cy="914400"/>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Where do they start?</a:t>
            </a:r>
          </a:p>
        </p:txBody>
      </p:sp>
      <p:sp>
        <p:nvSpPr>
          <p:cNvPr id="16" name="TextBox 15"/>
          <p:cNvSpPr txBox="1"/>
          <p:nvPr/>
        </p:nvSpPr>
        <p:spPr>
          <a:xfrm>
            <a:off x="1643063" y="3076169"/>
            <a:ext cx="914400" cy="914400"/>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Increasing life expectancy</a:t>
            </a:r>
          </a:p>
        </p:txBody>
      </p:sp>
      <p:sp>
        <p:nvSpPr>
          <p:cNvPr id="18" name="TextBox 17"/>
          <p:cNvSpPr txBox="1"/>
          <p:nvPr/>
        </p:nvSpPr>
        <p:spPr>
          <a:xfrm>
            <a:off x="1643063" y="3692418"/>
            <a:ext cx="914400" cy="914400"/>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When can they retire?</a:t>
            </a:r>
          </a:p>
        </p:txBody>
      </p:sp>
      <p:sp>
        <p:nvSpPr>
          <p:cNvPr id="19" name="TextBox 18"/>
          <p:cNvSpPr txBox="1"/>
          <p:nvPr/>
        </p:nvSpPr>
        <p:spPr>
          <a:xfrm>
            <a:off x="1643063" y="4323209"/>
            <a:ext cx="914400" cy="914400"/>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Lack of flexibility in retail market</a:t>
            </a:r>
          </a:p>
        </p:txBody>
      </p:sp>
      <p:pic>
        <p:nvPicPr>
          <p:cNvPr id="22" name="Picture 21">
            <a:extLst>
              <a:ext uri="{FF2B5EF4-FFF2-40B4-BE49-F238E27FC236}">
                <a16:creationId xmlns:a16="http://schemas.microsoft.com/office/drawing/2014/main" id="{EABC2AF9-C318-4B8A-B652-4D338AC3BFD3}"/>
              </a:ext>
            </a:extLst>
          </p:cNvPr>
          <p:cNvPicPr>
            <a:picLocks noChangeAspect="1"/>
          </p:cNvPicPr>
          <p:nvPr/>
        </p:nvPicPr>
        <p:blipFill>
          <a:blip r:embed="rId6"/>
          <a:stretch>
            <a:fillRect/>
          </a:stretch>
        </p:blipFill>
        <p:spPr>
          <a:xfrm>
            <a:off x="6394096" y="3407888"/>
            <a:ext cx="4491936" cy="1015194"/>
          </a:xfrm>
          <a:prstGeom prst="rect">
            <a:avLst/>
          </a:prstGeom>
        </p:spPr>
      </p:pic>
    </p:spTree>
    <p:extLst>
      <p:ext uri="{BB962C8B-B14F-4D97-AF65-F5344CB8AC3E}">
        <p14:creationId xmlns:p14="http://schemas.microsoft.com/office/powerpoint/2010/main" val="275000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B746-62FC-48F7-B052-105840ACB43E}"/>
              </a:ext>
            </a:extLst>
          </p:cNvPr>
          <p:cNvSpPr>
            <a:spLocks noGrp="1"/>
          </p:cNvSpPr>
          <p:nvPr>
            <p:ph type="title"/>
          </p:nvPr>
        </p:nvSpPr>
        <p:spPr/>
        <p:txBody>
          <a:bodyPr>
            <a:normAutofit fontScale="90000"/>
          </a:bodyPr>
          <a:lstStyle/>
          <a:p>
            <a:r>
              <a:rPr lang="en-US" dirty="0"/>
              <a:t>The solution</a:t>
            </a:r>
          </a:p>
        </p:txBody>
      </p:sp>
      <p:sp>
        <p:nvSpPr>
          <p:cNvPr id="4" name="Slide Number Placeholder 3">
            <a:extLst>
              <a:ext uri="{FF2B5EF4-FFF2-40B4-BE49-F238E27FC236}">
                <a16:creationId xmlns:a16="http://schemas.microsoft.com/office/drawing/2014/main" id="{3412CA95-7E48-4EC3-A277-1169EA74B1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0CD75-4A6D-4BB2-8854-86DF12669D82}" type="slidenum">
              <a:rPr kumimoji="0" lang="en-GB" sz="1200" b="0" i="0" u="none" strike="noStrike" kern="1200" cap="none" spc="0" normalizeH="0" baseline="0" noProof="0" smtClean="0">
                <a:ln>
                  <a:noFill/>
                </a:ln>
                <a:solidFill>
                  <a:srgbClr val="333366"/>
                </a:solidFill>
                <a:effectLst/>
                <a:uLnTx/>
                <a:uFillTx/>
                <a:latin typeface="Frutiger LT Std 45 Light" panose="020B0402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333366"/>
              </a:solidFill>
              <a:effectLst/>
              <a:uLnTx/>
              <a:uFillTx/>
              <a:latin typeface="Frutiger LT Std 45 Light" panose="020B0402020204020204" pitchFamily="34" charset="0"/>
              <a:ea typeface="+mn-ea"/>
              <a:cs typeface="+mn-cs"/>
            </a:endParaRPr>
          </a:p>
        </p:txBody>
      </p:sp>
      <p:pic>
        <p:nvPicPr>
          <p:cNvPr id="5" name="Picture 4">
            <a:extLst>
              <a:ext uri="{FF2B5EF4-FFF2-40B4-BE49-F238E27FC236}">
                <a16:creationId xmlns:a16="http://schemas.microsoft.com/office/drawing/2014/main" id="{0B2C3779-0511-44ED-96D3-B98921848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84" y="5969824"/>
            <a:ext cx="1063822" cy="333586"/>
          </a:xfrm>
          <a:prstGeom prst="rect">
            <a:avLst/>
          </a:prstGeom>
        </p:spPr>
      </p:pic>
      <p:pic>
        <p:nvPicPr>
          <p:cNvPr id="14" name="Picture 13"/>
          <p:cNvPicPr>
            <a:picLocks noChangeAspect="1"/>
          </p:cNvPicPr>
          <p:nvPr/>
        </p:nvPicPr>
        <p:blipFill>
          <a:blip r:embed="rId4"/>
          <a:stretch>
            <a:fillRect/>
          </a:stretch>
        </p:blipFill>
        <p:spPr>
          <a:xfrm>
            <a:off x="4406032" y="1180310"/>
            <a:ext cx="2848737" cy="1057955"/>
          </a:xfrm>
          <a:prstGeom prst="rect">
            <a:avLst/>
          </a:prstGeom>
        </p:spPr>
      </p:pic>
      <p:sp>
        <p:nvSpPr>
          <p:cNvPr id="6" name="TextBox 5"/>
          <p:cNvSpPr txBox="1"/>
          <p:nvPr/>
        </p:nvSpPr>
        <p:spPr>
          <a:xfrm>
            <a:off x="1643063" y="2838812"/>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Attracting and retaining people in the region</a:t>
            </a:r>
          </a:p>
        </p:txBody>
      </p:sp>
      <p:sp>
        <p:nvSpPr>
          <p:cNvPr id="7" name="TextBox 6"/>
          <p:cNvSpPr txBox="1"/>
          <p:nvPr/>
        </p:nvSpPr>
        <p:spPr>
          <a:xfrm>
            <a:off x="1643063" y="4005234"/>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Financial independence</a:t>
            </a:r>
          </a:p>
        </p:txBody>
      </p:sp>
      <p:sp>
        <p:nvSpPr>
          <p:cNvPr id="8" name="TextBox 7"/>
          <p:cNvSpPr txBox="1"/>
          <p:nvPr/>
        </p:nvSpPr>
        <p:spPr>
          <a:xfrm>
            <a:off x="1643063" y="2469669"/>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Getting value out of the </a:t>
            </a:r>
            <a:r>
              <a:rPr kumimoji="0" lang="en-GB" sz="2400" b="0" i="0" u="none" strike="noStrike" kern="1200" cap="none" spc="0" normalizeH="0" baseline="0" noProof="0" dirty="0" err="1">
                <a:ln>
                  <a:noFill/>
                </a:ln>
                <a:solidFill>
                  <a:srgbClr val="43B02A"/>
                </a:solidFill>
                <a:effectLst/>
                <a:uLnTx/>
                <a:uFillTx/>
                <a:latin typeface="Frutiger LT Std 45 Light" panose="020B0402020204020204"/>
                <a:ea typeface="+mn-ea"/>
                <a:cs typeface="Arial" panose="020B0604020202020204" pitchFamily="34" charset="0"/>
              </a:rPr>
              <a:t>EoS</a:t>
            </a: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 Benefit?</a:t>
            </a:r>
          </a:p>
        </p:txBody>
      </p:sp>
      <p:sp>
        <p:nvSpPr>
          <p:cNvPr id="9" name="TextBox 8"/>
          <p:cNvSpPr txBox="1"/>
          <p:nvPr/>
        </p:nvSpPr>
        <p:spPr>
          <a:xfrm>
            <a:off x="1643063" y="3598222"/>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Financial Wellbeing and education</a:t>
            </a:r>
          </a:p>
        </p:txBody>
      </p:sp>
      <p:sp>
        <p:nvSpPr>
          <p:cNvPr id="10" name="TextBox 9"/>
          <p:cNvSpPr txBox="1"/>
          <p:nvPr/>
        </p:nvSpPr>
        <p:spPr>
          <a:xfrm>
            <a:off x="1643063" y="4177475"/>
            <a:ext cx="914400" cy="914400"/>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Understanding the value of the </a:t>
            </a:r>
            <a:r>
              <a:rPr kumimoji="0" lang="en-GB" sz="2400" b="0" i="0" u="none" strike="noStrike" kern="1200" cap="none" spc="0" normalizeH="0" baseline="0" noProof="0" dirty="0" err="1">
                <a:ln>
                  <a:noFill/>
                </a:ln>
                <a:solidFill>
                  <a:srgbClr val="43B02A"/>
                </a:solidFill>
                <a:effectLst/>
                <a:uLnTx/>
                <a:uFillTx/>
                <a:latin typeface="Frutiger LT Std 45 Light" panose="020B0402020204020204"/>
                <a:ea typeface="+mn-ea"/>
                <a:cs typeface="Arial" panose="020B0604020202020204" pitchFamily="34" charset="0"/>
              </a:rPr>
              <a:t>EoS</a:t>
            </a: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 benefit?</a:t>
            </a:r>
          </a:p>
        </p:txBody>
      </p:sp>
      <p:sp>
        <p:nvSpPr>
          <p:cNvPr id="11" name="TextBox 10"/>
          <p:cNvSpPr txBox="1"/>
          <p:nvPr/>
        </p:nvSpPr>
        <p:spPr>
          <a:xfrm>
            <a:off x="1643063" y="4898220"/>
            <a:ext cx="914400" cy="914400"/>
          </a:xfrm>
          <a:prstGeom prst="rect">
            <a:avLst/>
          </a:prstGeom>
        </p:spPr>
        <p:txBody>
          <a:bodyPr vert="horz" wrap="none" lIns="91440" tIns="45720" rIns="91440" bIns="45720" rtlCol="0" anchor="ctr">
            <a:no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Investment decisions?</a:t>
            </a:r>
          </a:p>
        </p:txBody>
      </p:sp>
      <p:sp>
        <p:nvSpPr>
          <p:cNvPr id="12" name="TextBox 11"/>
          <p:cNvSpPr txBox="1"/>
          <p:nvPr/>
        </p:nvSpPr>
        <p:spPr>
          <a:xfrm>
            <a:off x="1643063" y="2989186"/>
            <a:ext cx="914400" cy="914400"/>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Who can help, access to initial and ongoing investment advice. Trust.</a:t>
            </a:r>
          </a:p>
        </p:txBody>
      </p:sp>
      <p:sp>
        <p:nvSpPr>
          <p:cNvPr id="13" name="TextBox 12"/>
          <p:cNvSpPr txBox="1"/>
          <p:nvPr/>
        </p:nvSpPr>
        <p:spPr>
          <a:xfrm>
            <a:off x="1643063" y="4547574"/>
            <a:ext cx="914400" cy="914400"/>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When can they retire?</a:t>
            </a:r>
          </a:p>
        </p:txBody>
      </p:sp>
      <p:sp>
        <p:nvSpPr>
          <p:cNvPr id="15" name="TextBox 14"/>
          <p:cNvSpPr txBox="1"/>
          <p:nvPr/>
        </p:nvSpPr>
        <p:spPr>
          <a:xfrm>
            <a:off x="1643063" y="1857943"/>
            <a:ext cx="914400" cy="914400"/>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Where do they start?</a:t>
            </a:r>
          </a:p>
        </p:txBody>
      </p:sp>
      <p:pic>
        <p:nvPicPr>
          <p:cNvPr id="3" name="Picture 2"/>
          <p:cNvPicPr>
            <a:picLocks noChangeAspect="1"/>
          </p:cNvPicPr>
          <p:nvPr/>
        </p:nvPicPr>
        <p:blipFill>
          <a:blip r:embed="rId5"/>
          <a:stretch>
            <a:fillRect/>
          </a:stretch>
        </p:blipFill>
        <p:spPr>
          <a:xfrm>
            <a:off x="4589232" y="2144795"/>
            <a:ext cx="406718" cy="346291"/>
          </a:xfrm>
          <a:prstGeom prst="rect">
            <a:avLst/>
          </a:prstGeom>
        </p:spPr>
      </p:pic>
      <p:pic>
        <p:nvPicPr>
          <p:cNvPr id="16" name="Picture 15"/>
          <p:cNvPicPr>
            <a:picLocks noChangeAspect="1"/>
          </p:cNvPicPr>
          <p:nvPr/>
        </p:nvPicPr>
        <p:blipFill>
          <a:blip r:embed="rId5"/>
          <a:stretch>
            <a:fillRect/>
          </a:stretch>
        </p:blipFill>
        <p:spPr>
          <a:xfrm>
            <a:off x="6672195" y="2579332"/>
            <a:ext cx="406718" cy="346291"/>
          </a:xfrm>
          <a:prstGeom prst="rect">
            <a:avLst/>
          </a:prstGeom>
        </p:spPr>
      </p:pic>
      <p:pic>
        <p:nvPicPr>
          <p:cNvPr id="17" name="Picture 16"/>
          <p:cNvPicPr>
            <a:picLocks noChangeAspect="1"/>
          </p:cNvPicPr>
          <p:nvPr/>
        </p:nvPicPr>
        <p:blipFill>
          <a:blip r:embed="rId5"/>
          <a:stretch>
            <a:fillRect/>
          </a:stretch>
        </p:blipFill>
        <p:spPr>
          <a:xfrm>
            <a:off x="7684338" y="2920814"/>
            <a:ext cx="406718" cy="346291"/>
          </a:xfrm>
          <a:prstGeom prst="rect">
            <a:avLst/>
          </a:prstGeom>
        </p:spPr>
      </p:pic>
      <p:pic>
        <p:nvPicPr>
          <p:cNvPr id="18" name="Picture 17"/>
          <p:cNvPicPr>
            <a:picLocks noChangeAspect="1"/>
          </p:cNvPicPr>
          <p:nvPr/>
        </p:nvPicPr>
        <p:blipFill>
          <a:blip r:embed="rId5"/>
          <a:stretch>
            <a:fillRect/>
          </a:stretch>
        </p:blipFill>
        <p:spPr>
          <a:xfrm>
            <a:off x="10843174" y="3246964"/>
            <a:ext cx="406718" cy="346291"/>
          </a:xfrm>
          <a:prstGeom prst="rect">
            <a:avLst/>
          </a:prstGeom>
        </p:spPr>
      </p:pic>
      <p:pic>
        <p:nvPicPr>
          <p:cNvPr id="19" name="Picture 18"/>
          <p:cNvPicPr>
            <a:picLocks noChangeAspect="1"/>
          </p:cNvPicPr>
          <p:nvPr/>
        </p:nvPicPr>
        <p:blipFill>
          <a:blip r:embed="rId5"/>
          <a:stretch>
            <a:fillRect/>
          </a:stretch>
        </p:blipFill>
        <p:spPr>
          <a:xfrm>
            <a:off x="6315354" y="3676183"/>
            <a:ext cx="406718" cy="346291"/>
          </a:xfrm>
          <a:prstGeom prst="rect">
            <a:avLst/>
          </a:prstGeom>
        </p:spPr>
      </p:pic>
      <p:pic>
        <p:nvPicPr>
          <p:cNvPr id="20" name="Picture 19"/>
          <p:cNvPicPr>
            <a:picLocks noChangeAspect="1"/>
          </p:cNvPicPr>
          <p:nvPr/>
        </p:nvPicPr>
        <p:blipFill>
          <a:blip r:embed="rId5"/>
          <a:stretch>
            <a:fillRect/>
          </a:stretch>
        </p:blipFill>
        <p:spPr>
          <a:xfrm>
            <a:off x="4895704" y="4049367"/>
            <a:ext cx="406718" cy="346291"/>
          </a:xfrm>
          <a:prstGeom prst="rect">
            <a:avLst/>
          </a:prstGeom>
        </p:spPr>
      </p:pic>
      <p:pic>
        <p:nvPicPr>
          <p:cNvPr id="21" name="Picture 20"/>
          <p:cNvPicPr>
            <a:picLocks noChangeAspect="1"/>
          </p:cNvPicPr>
          <p:nvPr/>
        </p:nvPicPr>
        <p:blipFill>
          <a:blip r:embed="rId5"/>
          <a:stretch>
            <a:fillRect/>
          </a:stretch>
        </p:blipFill>
        <p:spPr>
          <a:xfrm>
            <a:off x="7539877" y="4441065"/>
            <a:ext cx="406718" cy="346291"/>
          </a:xfrm>
          <a:prstGeom prst="rect">
            <a:avLst/>
          </a:prstGeom>
        </p:spPr>
      </p:pic>
      <p:pic>
        <p:nvPicPr>
          <p:cNvPr id="22" name="Picture 21"/>
          <p:cNvPicPr>
            <a:picLocks noChangeAspect="1"/>
          </p:cNvPicPr>
          <p:nvPr/>
        </p:nvPicPr>
        <p:blipFill>
          <a:blip r:embed="rId5"/>
          <a:stretch>
            <a:fillRect/>
          </a:stretch>
        </p:blipFill>
        <p:spPr>
          <a:xfrm>
            <a:off x="4692345" y="4787356"/>
            <a:ext cx="406718" cy="346291"/>
          </a:xfrm>
          <a:prstGeom prst="rect">
            <a:avLst/>
          </a:prstGeom>
        </p:spPr>
      </p:pic>
      <p:pic>
        <p:nvPicPr>
          <p:cNvPr id="23" name="Picture 22"/>
          <p:cNvPicPr>
            <a:picLocks noChangeAspect="1"/>
          </p:cNvPicPr>
          <p:nvPr/>
        </p:nvPicPr>
        <p:blipFill>
          <a:blip r:embed="rId5"/>
          <a:stretch>
            <a:fillRect/>
          </a:stretch>
        </p:blipFill>
        <p:spPr>
          <a:xfrm>
            <a:off x="4692345" y="5182275"/>
            <a:ext cx="406718" cy="346291"/>
          </a:xfrm>
          <a:prstGeom prst="rect">
            <a:avLst/>
          </a:prstGeom>
        </p:spPr>
      </p:pic>
      <p:pic>
        <p:nvPicPr>
          <p:cNvPr id="24" name="Picture 23"/>
          <p:cNvPicPr>
            <a:picLocks noChangeAspect="1"/>
          </p:cNvPicPr>
          <p:nvPr/>
        </p:nvPicPr>
        <p:blipFill>
          <a:blip r:embed="rId6"/>
          <a:stretch>
            <a:fillRect/>
          </a:stretch>
        </p:blipFill>
        <p:spPr>
          <a:xfrm>
            <a:off x="8142319" y="3828452"/>
            <a:ext cx="3562167" cy="2610390"/>
          </a:xfrm>
          <a:prstGeom prst="rect">
            <a:avLst/>
          </a:prstGeom>
        </p:spPr>
      </p:pic>
      <p:sp>
        <p:nvSpPr>
          <p:cNvPr id="25" name="Rectangle 24">
            <a:extLst>
              <a:ext uri="{FF2B5EF4-FFF2-40B4-BE49-F238E27FC236}">
                <a16:creationId xmlns:a16="http://schemas.microsoft.com/office/drawing/2014/main" id="{C8B80D72-69A1-4015-80F8-DACE14108B1E}"/>
              </a:ext>
            </a:extLst>
          </p:cNvPr>
          <p:cNvSpPr/>
          <p:nvPr/>
        </p:nvSpPr>
        <p:spPr>
          <a:xfrm>
            <a:off x="1770766" y="6402861"/>
            <a:ext cx="8237758"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Source: Mercer – Rethinking Financial Security and Savings in the UAE report and Insight Discovery Middle East Panorama</a:t>
            </a:r>
            <a:endParaRPr kumimoji="0" lang="zh-CN" altLang="en-US" sz="9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2615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3848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419" y="6019800"/>
            <a:ext cx="1361581" cy="398547"/>
          </a:xfrm>
          <a:prstGeom prst="rect">
            <a:avLst/>
          </a:prstGeom>
        </p:spPr>
      </p:pic>
      <p:sp>
        <p:nvSpPr>
          <p:cNvPr id="12" name="Title 1"/>
          <p:cNvSpPr txBox="1">
            <a:spLocks/>
          </p:cNvSpPr>
          <p:nvPr/>
        </p:nvSpPr>
        <p:spPr>
          <a:xfrm>
            <a:off x="1752600" y="419100"/>
            <a:ext cx="7965513" cy="9525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00" b="1" i="0" u="none" strike="noStrike" kern="0" cap="none" spc="0" normalizeH="0" baseline="0" noProof="0" dirty="0">
                <a:ln>
                  <a:noFill/>
                </a:ln>
                <a:solidFill>
                  <a:srgbClr val="002060"/>
                </a:solidFill>
                <a:effectLst/>
                <a:uLnTx/>
                <a:uFillTx/>
                <a:latin typeface="Arial"/>
                <a:ea typeface="+mj-ea"/>
                <a:cs typeface="+mj-cs"/>
              </a:rPr>
              <a:t>Poll Questions</a:t>
            </a:r>
          </a:p>
        </p:txBody>
      </p:sp>
      <p:grpSp>
        <p:nvGrpSpPr>
          <p:cNvPr id="11" name="Group 10"/>
          <p:cNvGrpSpPr/>
          <p:nvPr/>
        </p:nvGrpSpPr>
        <p:grpSpPr>
          <a:xfrm>
            <a:off x="1752600" y="1198615"/>
            <a:ext cx="10363200" cy="5278386"/>
            <a:chOff x="1752600" y="1198615"/>
            <a:chExt cx="10363200" cy="5278386"/>
          </a:xfrm>
        </p:grpSpPr>
        <p:sp>
          <p:nvSpPr>
            <p:cNvPr id="10" name="Rectangle 9"/>
            <p:cNvSpPr/>
            <p:nvPr/>
          </p:nvSpPr>
          <p:spPr bwMode="auto">
            <a:xfrm>
              <a:off x="1752600" y="5181601"/>
              <a:ext cx="10363200" cy="1295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sp>
          <p:nvSpPr>
            <p:cNvPr id="8" name="Rectangle 7"/>
            <p:cNvSpPr/>
            <p:nvPr/>
          </p:nvSpPr>
          <p:spPr>
            <a:xfrm>
              <a:off x="2070538" y="1198615"/>
              <a:ext cx="9677400" cy="4816703"/>
            </a:xfrm>
            <a:prstGeom prst="rect">
              <a:avLst/>
            </a:prstGeom>
          </p:spPr>
          <p:txBody>
            <a:bodyPr wrap="square">
              <a:spAutoFit/>
            </a:bodyPr>
            <a:lstStyle/>
            <a:p>
              <a:pPr marL="342900" indent="-342900">
                <a:buFont typeface="+mj-lt"/>
                <a:buAutoNum type="arabicPeriod"/>
              </a:pPr>
              <a:r>
                <a:rPr lang="en-GB" sz="1400" dirty="0">
                  <a:latin typeface="+mj-lt"/>
                </a:rPr>
                <a:t>Does the existing National Pension Scheme / EPF / PPF fulfil EoSB requirements in India? </a:t>
              </a:r>
            </a:p>
            <a:p>
              <a:pPr marL="800100" lvl="1" indent="-342900">
                <a:spcBef>
                  <a:spcPts val="600"/>
                </a:spcBef>
                <a:buFont typeface="Arial" panose="020B0604020202020204" pitchFamily="34" charset="0"/>
                <a:buChar char="•"/>
              </a:pPr>
              <a:r>
                <a:rPr lang="en-GB" sz="1400" dirty="0">
                  <a:latin typeface="+mj-lt"/>
                </a:rPr>
                <a:t>Yes</a:t>
              </a:r>
            </a:p>
            <a:p>
              <a:pPr marL="800100" lvl="1" indent="-342900">
                <a:spcBef>
                  <a:spcPts val="600"/>
                </a:spcBef>
                <a:buFont typeface="Arial" panose="020B0604020202020204" pitchFamily="34" charset="0"/>
                <a:buChar char="•"/>
              </a:pPr>
              <a:r>
                <a:rPr lang="en-GB" sz="1400" dirty="0">
                  <a:latin typeface="+mj-lt"/>
                </a:rPr>
                <a:t>No</a:t>
              </a:r>
            </a:p>
            <a:p>
              <a:pPr marL="342900" indent="-342900">
                <a:buFont typeface="+mj-lt"/>
                <a:buAutoNum type="arabicPeriod"/>
              </a:pPr>
              <a:endParaRPr lang="en-GB" sz="1400" dirty="0">
                <a:latin typeface="+mj-lt"/>
              </a:endParaRPr>
            </a:p>
            <a:p>
              <a:pPr marL="342900" indent="-342900">
                <a:buFont typeface="+mj-lt"/>
                <a:buAutoNum type="arabicPeriod"/>
              </a:pPr>
              <a:r>
                <a:rPr lang="en-GB" sz="1400" dirty="0">
                  <a:latin typeface="+mj-lt"/>
                </a:rPr>
                <a:t>If not, where are the key gaps? </a:t>
              </a:r>
            </a:p>
            <a:p>
              <a:pPr marL="800100" lvl="1" indent="-342900">
                <a:spcBef>
                  <a:spcPts val="600"/>
                </a:spcBef>
                <a:buFont typeface="Arial" panose="020B0604020202020204" pitchFamily="34" charset="0"/>
                <a:buChar char="•"/>
              </a:pPr>
              <a:r>
                <a:rPr lang="en-GB" sz="1400" dirty="0">
                  <a:latin typeface="+mj-lt"/>
                </a:rPr>
                <a:t>Education / understanding / uptake</a:t>
              </a:r>
            </a:p>
            <a:p>
              <a:pPr marL="800100" lvl="1" indent="-342900">
                <a:spcBef>
                  <a:spcPts val="600"/>
                </a:spcBef>
                <a:buFont typeface="Arial" panose="020B0604020202020204" pitchFamily="34" charset="0"/>
                <a:buChar char="•"/>
              </a:pPr>
              <a:r>
                <a:rPr lang="en-GB" sz="1400" dirty="0">
                  <a:latin typeface="+mj-lt"/>
                </a:rPr>
                <a:t>Scheme architecture </a:t>
              </a:r>
            </a:p>
            <a:p>
              <a:pPr marL="800100" lvl="1" indent="-342900">
                <a:spcBef>
                  <a:spcPts val="600"/>
                </a:spcBef>
                <a:buFont typeface="Arial" panose="020B0604020202020204" pitchFamily="34" charset="0"/>
                <a:buChar char="•"/>
              </a:pPr>
              <a:r>
                <a:rPr lang="en-GB" sz="1400" dirty="0">
                  <a:latin typeface="+mj-lt"/>
                </a:rPr>
                <a:t>Providers – service delivery and choice</a:t>
              </a:r>
            </a:p>
            <a:p>
              <a:pPr lvl="1"/>
              <a:endParaRPr lang="en-GB" sz="1400" dirty="0">
                <a:latin typeface="+mj-lt"/>
              </a:endParaRPr>
            </a:p>
            <a:p>
              <a:pPr marL="342900" indent="-342900">
                <a:buFont typeface="+mj-lt"/>
                <a:buAutoNum type="arabicPeriod"/>
              </a:pPr>
              <a:r>
                <a:rPr lang="en-GB" sz="1400" dirty="0">
                  <a:latin typeface="+mj-lt"/>
                </a:rPr>
                <a:t>Would a DEWS like scheme help address any gaps? </a:t>
              </a:r>
            </a:p>
            <a:p>
              <a:pPr marL="800100" lvl="1" indent="-342900">
                <a:spcBef>
                  <a:spcPts val="600"/>
                </a:spcBef>
                <a:buFont typeface="Arial" panose="020B0604020202020204" pitchFamily="34" charset="0"/>
                <a:buChar char="•"/>
              </a:pPr>
              <a:r>
                <a:rPr lang="en-GB" sz="1400" dirty="0">
                  <a:latin typeface="+mj-lt"/>
                </a:rPr>
                <a:t>Yes</a:t>
              </a:r>
            </a:p>
            <a:p>
              <a:pPr marL="800100" lvl="1" indent="-342900">
                <a:spcBef>
                  <a:spcPts val="600"/>
                </a:spcBef>
                <a:buFont typeface="Arial" panose="020B0604020202020204" pitchFamily="34" charset="0"/>
                <a:buChar char="•"/>
              </a:pPr>
              <a:r>
                <a:rPr lang="en-GB" sz="1400" dirty="0">
                  <a:latin typeface="+mj-lt"/>
                </a:rPr>
                <a:t>No </a:t>
              </a:r>
            </a:p>
            <a:p>
              <a:pPr marL="800100" lvl="1" indent="-342900">
                <a:spcBef>
                  <a:spcPts val="600"/>
                </a:spcBef>
                <a:buFont typeface="Arial" panose="020B0604020202020204" pitchFamily="34" charset="0"/>
                <a:buChar char="•"/>
              </a:pPr>
              <a:r>
                <a:rPr lang="en-GB" sz="1400" dirty="0">
                  <a:latin typeface="+mj-lt"/>
                </a:rPr>
                <a:t>Maybe </a:t>
              </a:r>
            </a:p>
            <a:p>
              <a:pPr lvl="1"/>
              <a:endParaRPr lang="en-GB" sz="1400" dirty="0">
                <a:latin typeface="+mj-lt"/>
              </a:endParaRPr>
            </a:p>
            <a:p>
              <a:pPr marL="342900" indent="-342900">
                <a:buFont typeface="+mj-lt"/>
                <a:buAutoNum type="arabicPeriod"/>
              </a:pPr>
              <a:r>
                <a:rPr lang="en-GB" sz="1400" dirty="0">
                  <a:latin typeface="+mj-lt"/>
                </a:rPr>
                <a:t>If so, what areas should a DEWS-like scheme target first? </a:t>
              </a:r>
            </a:p>
            <a:p>
              <a:pPr marL="800100" lvl="1" indent="-342900">
                <a:spcBef>
                  <a:spcPts val="600"/>
                </a:spcBef>
                <a:buFont typeface="Arial" panose="020B0604020202020204" pitchFamily="34" charset="0"/>
                <a:buChar char="•"/>
              </a:pPr>
              <a:r>
                <a:rPr lang="en-GB" sz="1400" dirty="0">
                  <a:latin typeface="+mj-lt"/>
                </a:rPr>
                <a:t>Public sector as a new entrant in India</a:t>
              </a:r>
            </a:p>
            <a:p>
              <a:pPr marL="800100" lvl="1" indent="-342900">
                <a:spcBef>
                  <a:spcPts val="600"/>
                </a:spcBef>
                <a:buFont typeface="Arial" panose="020B0604020202020204" pitchFamily="34" charset="0"/>
                <a:buChar char="•"/>
              </a:pPr>
              <a:r>
                <a:rPr lang="en-GB" sz="1400" dirty="0">
                  <a:latin typeface="+mj-lt"/>
                </a:rPr>
                <a:t>Private sector as a new entrant in India </a:t>
              </a:r>
            </a:p>
            <a:p>
              <a:pPr marL="800100" lvl="1" indent="-342900">
                <a:spcBef>
                  <a:spcPts val="600"/>
                </a:spcBef>
                <a:buFont typeface="Arial" panose="020B0604020202020204" pitchFamily="34" charset="0"/>
                <a:buChar char="•"/>
              </a:pPr>
              <a:r>
                <a:rPr lang="en-GB" sz="1400" dirty="0">
                  <a:latin typeface="+mj-lt"/>
                </a:rPr>
                <a:t>Linking NRI savings in DEWS in UAE with schemes in India post End of Service</a:t>
              </a:r>
            </a:p>
          </p:txBody>
        </p:sp>
      </p:grpSp>
    </p:spTree>
    <p:extLst>
      <p:ext uri="{BB962C8B-B14F-4D97-AF65-F5344CB8AC3E}">
        <p14:creationId xmlns:p14="http://schemas.microsoft.com/office/powerpoint/2010/main" val="192263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7" name="Title 1">
            <a:extLst>
              <a:ext uri="{FF2B5EF4-FFF2-40B4-BE49-F238E27FC236}">
                <a16:creationId xmlns:a16="http://schemas.microsoft.com/office/drawing/2014/main" id="{CAF01D70-B037-458A-84E5-955DB4D06DE4}"/>
              </a:ext>
            </a:extLst>
          </p:cNvPr>
          <p:cNvSpPr txBox="1">
            <a:spLocks/>
          </p:cNvSpPr>
          <p:nvPr/>
        </p:nvSpPr>
        <p:spPr>
          <a:xfrm>
            <a:off x="358589" y="3531061"/>
            <a:ext cx="9220201" cy="7361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Arial"/>
                <a:ea typeface="+mj-ea"/>
                <a:cs typeface="+mj-cs"/>
              </a:rPr>
              <a:t>DEWS funds and investment update</a:t>
            </a:r>
          </a:p>
        </p:txBody>
      </p:sp>
      <p:sp>
        <p:nvSpPr>
          <p:cNvPr id="8" name="Text Placeholder 2">
            <a:extLst>
              <a:ext uri="{FF2B5EF4-FFF2-40B4-BE49-F238E27FC236}">
                <a16:creationId xmlns:a16="http://schemas.microsoft.com/office/drawing/2014/main" id="{533D3A97-5D56-4838-8536-34183C868D87}"/>
              </a:ext>
            </a:extLst>
          </p:cNvPr>
          <p:cNvSpPr txBox="1">
            <a:spLocks/>
          </p:cNvSpPr>
          <p:nvPr/>
        </p:nvSpPr>
        <p:spPr>
          <a:xfrm>
            <a:off x="2705573" y="4315008"/>
            <a:ext cx="9921217" cy="15001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0" cap="none" spc="0" normalizeH="0" baseline="0" noProof="0" dirty="0">
                <a:ln>
                  <a:noFill/>
                </a:ln>
                <a:solidFill>
                  <a:srgbClr val="002060"/>
                </a:solidFill>
                <a:effectLst/>
                <a:uLnTx/>
                <a:uFillTx/>
                <a:latin typeface="Arial"/>
                <a:ea typeface="+mn-ea"/>
                <a:cs typeface="+mn-cs"/>
              </a:rPr>
              <a:t>- DEWS Investment Advisor</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839" y="4453330"/>
            <a:ext cx="2225975" cy="347270"/>
          </a:xfrm>
          <a:prstGeom prst="rect">
            <a:avLst/>
          </a:prstGeom>
        </p:spPr>
      </p:pic>
      <p:sp>
        <p:nvSpPr>
          <p:cNvPr id="6" name="TextBox 5"/>
          <p:cNvSpPr txBox="1"/>
          <p:nvPr/>
        </p:nvSpPr>
        <p:spPr>
          <a:xfrm>
            <a:off x="398930" y="5257800"/>
            <a:ext cx="2074607" cy="400110"/>
          </a:xfrm>
          <a:prstGeom prst="rect">
            <a:avLst/>
          </a:prstGeom>
          <a:noFill/>
        </p:spPr>
        <p:txBody>
          <a:bodyPr wrap="non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Claudia Maldonado </a:t>
            </a:r>
          </a:p>
        </p:txBody>
      </p:sp>
    </p:spTree>
    <p:extLst>
      <p:ext uri="{BB962C8B-B14F-4D97-AF65-F5344CB8AC3E}">
        <p14:creationId xmlns:p14="http://schemas.microsoft.com/office/powerpoint/2010/main" val="318420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3848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www.actuariesindia.org</a:t>
            </a:r>
          </a:p>
        </p:txBody>
      </p:sp>
      <p:sp>
        <p:nvSpPr>
          <p:cNvPr id="6" name="Title 1">
            <a:extLst>
              <a:ext uri="{FF2B5EF4-FFF2-40B4-BE49-F238E27FC236}">
                <a16:creationId xmlns:a16="http://schemas.microsoft.com/office/drawing/2014/main" id="{A4FBB746-62FC-48F7-B052-105840ACB43E}"/>
              </a:ext>
            </a:extLst>
          </p:cNvPr>
          <p:cNvSpPr txBox="1">
            <a:spLocks/>
          </p:cNvSpPr>
          <p:nvPr/>
        </p:nvSpPr>
        <p:spPr>
          <a:xfrm>
            <a:off x="1752600" y="407961"/>
            <a:ext cx="10515600" cy="563161"/>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500" b="1" kern="0" dirty="0">
                <a:solidFill>
                  <a:srgbClr val="002060"/>
                </a:solidFill>
              </a:rPr>
              <a:t>Core range of risk profiled funds</a:t>
            </a:r>
          </a:p>
        </p:txBody>
      </p:sp>
      <p:sp>
        <p:nvSpPr>
          <p:cNvPr id="8" name="Rectangle 7"/>
          <p:cNvSpPr/>
          <p:nvPr/>
        </p:nvSpPr>
        <p:spPr>
          <a:xfrm>
            <a:off x="1752600" y="796714"/>
            <a:ext cx="6096000" cy="404598"/>
          </a:xfrm>
          <a:prstGeom prst="rect">
            <a:avLst/>
          </a:prstGeom>
        </p:spPr>
        <p:txBody>
          <a:bodyPr>
            <a:spAutoFit/>
          </a:bodyPr>
          <a:lstStyle/>
          <a:p>
            <a:pPr lvl="0">
              <a:lnSpc>
                <a:spcPct val="125000"/>
              </a:lnSpc>
              <a:spcBef>
                <a:spcPts val="600"/>
              </a:spcBef>
              <a:defRPr/>
            </a:pPr>
            <a:r>
              <a:rPr lang="en-GB" b="1" dirty="0">
                <a:solidFill>
                  <a:srgbClr val="009DE0"/>
                </a:solidFill>
                <a:latin typeface="+mj-lt"/>
              </a:rPr>
              <a:t>Mercer funds – USD denominated</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440" y="507685"/>
            <a:ext cx="1311151" cy="204551"/>
          </a:xfrm>
          <a:prstGeom prst="rect">
            <a:avLst/>
          </a:prstGeom>
        </p:spPr>
      </p:pic>
      <p:grpSp>
        <p:nvGrpSpPr>
          <p:cNvPr id="24" name="Group 23"/>
          <p:cNvGrpSpPr/>
          <p:nvPr/>
        </p:nvGrpSpPr>
        <p:grpSpPr>
          <a:xfrm>
            <a:off x="1752600" y="1333883"/>
            <a:ext cx="10434150" cy="5050595"/>
            <a:chOff x="1752600" y="1333883"/>
            <a:chExt cx="10434150" cy="5050595"/>
          </a:xfrm>
        </p:grpSpPr>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2600" y="1333883"/>
              <a:ext cx="8145911" cy="4609717"/>
            </a:xfrm>
            <a:prstGeom prst="rect">
              <a:avLst/>
            </a:prstGeom>
          </p:spPr>
        </p:pic>
        <p:sp>
          <p:nvSpPr>
            <p:cNvPr id="10" name="Text Box 2"/>
            <p:cNvSpPr txBox="1">
              <a:spLocks noChangeArrowheads="1"/>
            </p:cNvSpPr>
            <p:nvPr/>
          </p:nvSpPr>
          <p:spPr bwMode="auto">
            <a:xfrm>
              <a:off x="7440408" y="3881675"/>
              <a:ext cx="3951470" cy="1225708"/>
            </a:xfrm>
            <a:prstGeom prst="rect">
              <a:avLst/>
            </a:prstGeom>
            <a:noFill/>
            <a:ln w="19050">
              <a:noFill/>
              <a:prstDash val="dash"/>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003865"/>
                  </a:solidFill>
                  <a:effectLst/>
                  <a:uLnTx/>
                  <a:uFillTx/>
                  <a:latin typeface="Mute Semibold" panose="00000800000000000000" pitchFamily="50" charset="0"/>
                  <a:ea typeface="Times New Roman" panose="02020603050405020304" pitchFamily="18" charset="0"/>
                </a:rPr>
                <a:t>Lower / moderate risk multi-asset option.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i="0" u="none" strike="noStrike" kern="1200" cap="none" spc="0" normalizeH="0" baseline="0" noProof="0" dirty="0">
                  <a:ln>
                    <a:noFill/>
                  </a:ln>
                  <a:solidFill>
                    <a:srgbClr val="003865"/>
                  </a:solidFill>
                  <a:effectLst/>
                  <a:uLnTx/>
                  <a:uFillTx/>
                  <a:latin typeface="Mute Semibold" panose="00000800000000000000" pitchFamily="50" charset="0"/>
                  <a:ea typeface="Times New Roman" panose="02020603050405020304" pitchFamily="18" charset="0"/>
                </a:rPr>
                <a:t>Default option for the DEWS Plan.</a:t>
              </a:r>
              <a:endParaRPr kumimoji="0" lang="en-US" sz="1200" i="0" u="none" strike="noStrike" kern="1200" cap="none" spc="0" normalizeH="0" baseline="0" noProof="0" dirty="0">
                <a:ln>
                  <a:noFill/>
                </a:ln>
                <a:solidFill>
                  <a:srgbClr val="003865"/>
                </a:solidFill>
                <a:effectLst/>
                <a:uLnTx/>
                <a:uFillTx/>
                <a:latin typeface="Mute Semibold" panose="00000800000000000000" pitchFamily="50" charset="0"/>
                <a:ea typeface="Times New Roman" panose="02020603050405020304" pitchFamily="18" charset="0"/>
              </a:endParaRPr>
            </a:p>
          </p:txBody>
        </p:sp>
        <p:sp>
          <p:nvSpPr>
            <p:cNvPr id="11" name="Text Box 2"/>
            <p:cNvSpPr txBox="1">
              <a:spLocks noChangeArrowheads="1"/>
            </p:cNvSpPr>
            <p:nvPr/>
          </p:nvSpPr>
          <p:spPr bwMode="auto">
            <a:xfrm>
              <a:off x="4345678" y="3900249"/>
              <a:ext cx="1682151" cy="403455"/>
            </a:xfrm>
            <a:prstGeom prst="rect">
              <a:avLst/>
            </a:prstGeom>
            <a:noFill/>
            <a:ln w="19050">
              <a:solidFill>
                <a:srgbClr val="ED2C67"/>
              </a:solidFill>
              <a:prstDash val="dash"/>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ts val="1500"/>
                </a:lnSpc>
                <a:spcBef>
                  <a:spcPts val="0"/>
                </a:spcBef>
                <a:spcAft>
                  <a:spcPts val="1200"/>
                </a:spcAft>
                <a:buClrTx/>
                <a:buSzTx/>
                <a:buFontTx/>
                <a:buNone/>
                <a:tabLst/>
                <a:defRPr/>
              </a:pPr>
              <a:r>
                <a:rPr kumimoji="0" lang="en-GB" sz="1200" b="0" i="0" u="none" strike="noStrike" kern="1200" cap="none" spc="0" normalizeH="0" baseline="0" noProof="0">
                  <a:ln>
                    <a:noFill/>
                  </a:ln>
                  <a:solidFill>
                    <a:srgbClr val="404040"/>
                  </a:solidFill>
                  <a:effectLst/>
                  <a:uLnTx/>
                  <a:uFillTx/>
                  <a:latin typeface="Frutiger 55 Roman"/>
                  <a:ea typeface="Times New Roman" panose="02020603050405020304" pitchFamily="18" charset="0"/>
                  <a:cs typeface="+mn-cs"/>
                </a:rPr>
                <a:t> </a:t>
              </a:r>
              <a:endParaRPr kumimoji="0" lang="en-US" sz="1200" b="0" i="0" u="none" strike="noStrike" kern="1200" cap="none" spc="0" normalizeH="0" baseline="0" noProof="0">
                <a:ln>
                  <a:noFill/>
                </a:ln>
                <a:solidFill>
                  <a:srgbClr val="404040"/>
                </a:solidFill>
                <a:effectLst/>
                <a:uLnTx/>
                <a:uFillTx/>
                <a:latin typeface="Frutiger 55 Roman"/>
                <a:ea typeface="Times New Roman" panose="02020603050405020304" pitchFamily="18" charset="0"/>
                <a:cs typeface="+mn-cs"/>
              </a:endParaRPr>
            </a:p>
          </p:txBody>
        </p:sp>
        <p:cxnSp>
          <p:nvCxnSpPr>
            <p:cNvPr id="12" name="Straight Arrow Connector 11"/>
            <p:cNvCxnSpPr/>
            <p:nvPr/>
          </p:nvCxnSpPr>
          <p:spPr>
            <a:xfrm>
              <a:off x="6015530" y="4087806"/>
              <a:ext cx="1371600" cy="0"/>
            </a:xfrm>
            <a:prstGeom prst="straightConnector1">
              <a:avLst/>
            </a:prstGeom>
            <a:ln>
              <a:solidFill>
                <a:srgbClr val="ED2C67"/>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2"/>
            <p:cNvSpPr txBox="1">
              <a:spLocks noChangeArrowheads="1"/>
            </p:cNvSpPr>
            <p:nvPr/>
          </p:nvSpPr>
          <p:spPr bwMode="auto">
            <a:xfrm>
              <a:off x="9765609" y="1856479"/>
              <a:ext cx="2421141" cy="1238344"/>
            </a:xfrm>
            <a:prstGeom prst="rect">
              <a:avLst/>
            </a:prstGeom>
            <a:noFill/>
            <a:ln w="19050">
              <a:noFill/>
              <a:prstDash val="dash"/>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ts val="1500"/>
                </a:lnSpc>
                <a:spcBef>
                  <a:spcPts val="0"/>
                </a:spcBef>
                <a:spcAft>
                  <a:spcPts val="1200"/>
                </a:spcAft>
                <a:buClrTx/>
                <a:buSzTx/>
                <a:buFontTx/>
                <a:buNone/>
                <a:tabLst/>
                <a:defRPr/>
              </a:pPr>
              <a:r>
                <a:rPr kumimoji="0" lang="en-GB" sz="1200" b="0" i="0" u="none" strike="noStrike" kern="1200" cap="none" spc="0" normalizeH="0" baseline="0" noProof="0" dirty="0">
                  <a:ln>
                    <a:noFill/>
                  </a:ln>
                  <a:solidFill>
                    <a:srgbClr val="003865"/>
                  </a:solidFill>
                  <a:effectLst/>
                  <a:uLnTx/>
                  <a:uFillTx/>
                  <a:latin typeface="Mute Semibold" panose="00000800000000000000" pitchFamily="50" charset="0"/>
                  <a:ea typeface="Times New Roman" panose="02020603050405020304" pitchFamily="18" charset="0"/>
                </a:rPr>
                <a:t>Focus on growth asset classes (predominantly equities).</a:t>
              </a:r>
              <a:endParaRPr kumimoji="0" lang="en-US" sz="1200" b="0" i="0" u="none" strike="noStrike" kern="1200" cap="none" spc="0" normalizeH="0" baseline="0" noProof="0" dirty="0">
                <a:ln>
                  <a:noFill/>
                </a:ln>
                <a:solidFill>
                  <a:srgbClr val="003865"/>
                </a:solidFill>
                <a:effectLst/>
                <a:uLnTx/>
                <a:uFillTx/>
                <a:latin typeface="Mute Semibold" panose="00000800000000000000" pitchFamily="50" charset="0"/>
                <a:ea typeface="Times New Roman" panose="02020603050405020304" pitchFamily="18" charset="0"/>
              </a:endParaRPr>
            </a:p>
          </p:txBody>
        </p:sp>
        <p:cxnSp>
          <p:nvCxnSpPr>
            <p:cNvPr id="14" name="Straight Arrow Connector 13"/>
            <p:cNvCxnSpPr>
              <a:stCxn id="18" idx="3"/>
            </p:cNvCxnSpPr>
            <p:nvPr/>
          </p:nvCxnSpPr>
          <p:spPr>
            <a:xfrm flipV="1">
              <a:off x="3825420" y="4905723"/>
              <a:ext cx="524899" cy="0"/>
            </a:xfrm>
            <a:prstGeom prst="straightConnector1">
              <a:avLst/>
            </a:prstGeom>
            <a:ln>
              <a:solidFill>
                <a:srgbClr val="ED2C67"/>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2"/>
            <p:cNvSpPr txBox="1">
              <a:spLocks noChangeArrowheads="1"/>
            </p:cNvSpPr>
            <p:nvPr/>
          </p:nvSpPr>
          <p:spPr bwMode="auto">
            <a:xfrm>
              <a:off x="8777741" y="1957062"/>
              <a:ext cx="621384" cy="305073"/>
            </a:xfrm>
            <a:prstGeom prst="rect">
              <a:avLst/>
            </a:prstGeom>
            <a:noFill/>
            <a:ln w="19050">
              <a:solidFill>
                <a:srgbClr val="ED2C67"/>
              </a:solidFill>
              <a:prstDash val="dash"/>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ts val="1500"/>
                </a:lnSpc>
                <a:spcBef>
                  <a:spcPts val="0"/>
                </a:spcBef>
                <a:spcAft>
                  <a:spcPts val="1200"/>
                </a:spcAft>
                <a:buClrTx/>
                <a:buSzTx/>
                <a:buFontTx/>
                <a:buNone/>
                <a:tabLst/>
                <a:defRPr/>
              </a:pPr>
              <a:r>
                <a:rPr kumimoji="0" lang="en-GB" sz="1200" b="0" i="0" u="none" strike="noStrike" kern="1200" cap="none" spc="0" normalizeH="0" baseline="0" noProof="0">
                  <a:ln>
                    <a:noFill/>
                  </a:ln>
                  <a:solidFill>
                    <a:srgbClr val="404040"/>
                  </a:solidFill>
                  <a:effectLst/>
                  <a:uLnTx/>
                  <a:uFillTx/>
                  <a:latin typeface="Frutiger LT Std 45 Light" panose="020B0402020204020204"/>
                  <a:ea typeface="Times New Roman" panose="02020603050405020304" pitchFamily="18" charset="0"/>
                  <a:cs typeface="+mn-cs"/>
                </a:rPr>
                <a:t> </a:t>
              </a:r>
              <a:endParaRPr kumimoji="0" lang="en-US" sz="1200" b="0" i="0" u="none" strike="noStrike" kern="1200" cap="none" spc="0" normalizeH="0" baseline="0" noProof="0">
                <a:ln>
                  <a:noFill/>
                </a:ln>
                <a:solidFill>
                  <a:srgbClr val="404040"/>
                </a:solidFill>
                <a:effectLst/>
                <a:uLnTx/>
                <a:uFillTx/>
                <a:latin typeface="Frutiger LT Std 45 Light" panose="020B0402020204020204"/>
                <a:ea typeface="Times New Roman" panose="02020603050405020304" pitchFamily="18" charset="0"/>
                <a:cs typeface="+mn-cs"/>
              </a:endParaRPr>
            </a:p>
          </p:txBody>
        </p:sp>
        <p:cxnSp>
          <p:nvCxnSpPr>
            <p:cNvPr id="16" name="Straight Arrow Connector 15"/>
            <p:cNvCxnSpPr/>
            <p:nvPr/>
          </p:nvCxnSpPr>
          <p:spPr>
            <a:xfrm>
              <a:off x="9409354" y="2077937"/>
              <a:ext cx="378458" cy="2312"/>
            </a:xfrm>
            <a:prstGeom prst="straightConnector1">
              <a:avLst/>
            </a:prstGeom>
            <a:ln>
              <a:solidFill>
                <a:srgbClr val="ED2C67"/>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2"/>
            <p:cNvSpPr txBox="1">
              <a:spLocks noChangeArrowheads="1"/>
            </p:cNvSpPr>
            <p:nvPr/>
          </p:nvSpPr>
          <p:spPr bwMode="auto">
            <a:xfrm>
              <a:off x="4339354" y="4715653"/>
              <a:ext cx="2511753" cy="759975"/>
            </a:xfrm>
            <a:prstGeom prst="rect">
              <a:avLst/>
            </a:prstGeom>
            <a:noFill/>
            <a:ln w="19050">
              <a:noFill/>
              <a:prstDash val="dash"/>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ts val="1500"/>
                </a:lnSpc>
                <a:spcBef>
                  <a:spcPts val="0"/>
                </a:spcBef>
                <a:spcAft>
                  <a:spcPts val="1200"/>
                </a:spcAft>
                <a:buClrTx/>
                <a:buSzTx/>
                <a:buFontTx/>
                <a:buNone/>
                <a:tabLst/>
                <a:defRPr/>
              </a:pPr>
              <a:r>
                <a:rPr kumimoji="0" lang="en-GB" sz="1200" b="0" i="0" u="none" strike="noStrike" kern="1200" cap="none" spc="0" normalizeH="0" baseline="0" noProof="0" dirty="0">
                  <a:ln>
                    <a:noFill/>
                  </a:ln>
                  <a:solidFill>
                    <a:srgbClr val="003865"/>
                  </a:solidFill>
                  <a:effectLst/>
                  <a:uLnTx/>
                  <a:uFillTx/>
                  <a:latin typeface="Mute Semibold" panose="00000800000000000000" pitchFamily="50" charset="0"/>
                  <a:ea typeface="Times New Roman" panose="02020603050405020304" pitchFamily="18" charset="0"/>
                </a:rPr>
                <a:t>Focus on capital preservation (cash / money market assets).</a:t>
              </a:r>
              <a:endParaRPr kumimoji="0" lang="en-US" sz="1200" b="0" i="0" u="none" strike="noStrike" kern="1200" cap="none" spc="0" normalizeH="0" baseline="0" noProof="0" dirty="0">
                <a:ln>
                  <a:noFill/>
                </a:ln>
                <a:solidFill>
                  <a:srgbClr val="003865"/>
                </a:solidFill>
                <a:effectLst/>
                <a:uLnTx/>
                <a:uFillTx/>
                <a:latin typeface="Mute Semibold" panose="00000800000000000000" pitchFamily="50" charset="0"/>
                <a:ea typeface="Times New Roman" panose="02020603050405020304" pitchFamily="18" charset="0"/>
              </a:endParaRPr>
            </a:p>
          </p:txBody>
        </p:sp>
        <p:sp>
          <p:nvSpPr>
            <p:cNvPr id="18" name="Text Box 2"/>
            <p:cNvSpPr txBox="1">
              <a:spLocks noChangeArrowheads="1"/>
            </p:cNvSpPr>
            <p:nvPr/>
          </p:nvSpPr>
          <p:spPr bwMode="auto">
            <a:xfrm>
              <a:off x="3188483" y="4762148"/>
              <a:ext cx="636937" cy="305073"/>
            </a:xfrm>
            <a:prstGeom prst="rect">
              <a:avLst/>
            </a:prstGeom>
            <a:noFill/>
            <a:ln w="19050">
              <a:solidFill>
                <a:srgbClr val="ED2C67"/>
              </a:solidFill>
              <a:prstDash val="dash"/>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ts val="1500"/>
                </a:lnSpc>
                <a:spcBef>
                  <a:spcPts val="0"/>
                </a:spcBef>
                <a:spcAft>
                  <a:spcPts val="1200"/>
                </a:spcAft>
                <a:buClrTx/>
                <a:buSzTx/>
                <a:buFontTx/>
                <a:buNone/>
                <a:tabLst/>
                <a:defRPr/>
              </a:pPr>
              <a:r>
                <a:rPr kumimoji="0" lang="en-GB" sz="1200" b="0" i="0" u="none" strike="noStrike" kern="1200" cap="none" spc="0" normalizeH="0" baseline="0" noProof="0">
                  <a:ln>
                    <a:noFill/>
                  </a:ln>
                  <a:solidFill>
                    <a:srgbClr val="404040"/>
                  </a:solidFill>
                  <a:effectLst/>
                  <a:uLnTx/>
                  <a:uFillTx/>
                  <a:latin typeface="Frutiger 55 Roman"/>
                  <a:ea typeface="Times New Roman" panose="02020603050405020304" pitchFamily="18" charset="0"/>
                  <a:cs typeface="+mn-cs"/>
                </a:rPr>
                <a:t> </a:t>
              </a:r>
              <a:endParaRPr kumimoji="0" lang="en-US" sz="1200" b="0" i="0" u="none" strike="noStrike" kern="1200" cap="none" spc="0" normalizeH="0" baseline="0" noProof="0">
                <a:ln>
                  <a:noFill/>
                </a:ln>
                <a:solidFill>
                  <a:srgbClr val="404040"/>
                </a:solidFill>
                <a:effectLst/>
                <a:uLnTx/>
                <a:uFillTx/>
                <a:latin typeface="Frutiger 55 Roman"/>
                <a:ea typeface="Times New Roman" panose="02020603050405020304" pitchFamily="18" charset="0"/>
                <a:cs typeface="+mn-cs"/>
              </a:endParaRPr>
            </a:p>
          </p:txBody>
        </p:sp>
        <p:sp>
          <p:nvSpPr>
            <p:cNvPr id="19" name="Rectangle 18"/>
            <p:cNvSpPr/>
            <p:nvPr/>
          </p:nvSpPr>
          <p:spPr>
            <a:xfrm>
              <a:off x="7492219" y="4371918"/>
              <a:ext cx="4488960" cy="784830"/>
            </a:xfrm>
            <a:prstGeom prst="rect">
              <a:avLst/>
            </a:prstGeom>
          </p:spPr>
          <p:txBody>
            <a:bodyPr wrap="square">
              <a:spAutoFit/>
            </a:bodyPr>
            <a:lstStyle/>
            <a:p>
              <a:pPr marL="171450" indent="-171450">
                <a:spcBef>
                  <a:spcPts val="300"/>
                </a:spcBef>
                <a:buFont typeface="Arial" panose="020B0604020202020204" pitchFamily="34" charset="0"/>
                <a:buChar char="•"/>
              </a:pPr>
              <a:r>
                <a:rPr lang="en-GB" sz="1000" dirty="0">
                  <a:solidFill>
                    <a:schemeClr val="tx1">
                      <a:lumMod val="50000"/>
                      <a:lumOff val="50000"/>
                    </a:schemeClr>
                  </a:solidFill>
                  <a:latin typeface="Mute" panose="00000800000000000000" pitchFamily="50" charset="0"/>
                  <a:cs typeface="Arial" panose="020B0604020202020204" pitchFamily="34" charset="0"/>
                </a:rPr>
                <a:t>may be more conservative than typical pension plan  </a:t>
              </a:r>
            </a:p>
            <a:p>
              <a:pPr marL="396875" lvl="1" indent="-163513">
                <a:spcBef>
                  <a:spcPts val="300"/>
                </a:spcBef>
                <a:buFont typeface="Arial" panose="020B0604020202020204" pitchFamily="34" charset="0"/>
                <a:buChar char="•"/>
              </a:pPr>
              <a:r>
                <a:rPr lang="en-GB" sz="1000" dirty="0">
                  <a:solidFill>
                    <a:schemeClr val="tx1">
                      <a:lumMod val="50000"/>
                      <a:lumOff val="50000"/>
                    </a:schemeClr>
                  </a:solidFill>
                  <a:latin typeface="Mute" panose="00000800000000000000" pitchFamily="50" charset="0"/>
                  <a:cs typeface="Arial" panose="020B0604020202020204" pitchFamily="34" charset="0"/>
                </a:rPr>
                <a:t>shorter investment horizon – average tenure 9+yrs </a:t>
              </a:r>
            </a:p>
            <a:p>
              <a:pPr marL="396875" lvl="1" indent="-163513">
                <a:spcBef>
                  <a:spcPts val="300"/>
                </a:spcBef>
                <a:buFont typeface="Arial" panose="020B0604020202020204" pitchFamily="34" charset="0"/>
                <a:buChar char="•"/>
              </a:pPr>
              <a:r>
                <a:rPr lang="en-GB" sz="1000" dirty="0">
                  <a:solidFill>
                    <a:schemeClr val="tx1">
                      <a:lumMod val="50000"/>
                      <a:lumOff val="50000"/>
                    </a:schemeClr>
                  </a:solidFill>
                  <a:latin typeface="Mute" panose="00000800000000000000" pitchFamily="50" charset="0"/>
                  <a:cs typeface="Arial" panose="020B0604020202020204" pitchFamily="34" charset="0"/>
                </a:rPr>
                <a:t>flexibility of access – the full value can be accessed on exit from employment (access not restricted to retirement)</a:t>
              </a:r>
            </a:p>
          </p:txBody>
        </p:sp>
        <p:sp>
          <p:nvSpPr>
            <p:cNvPr id="23" name="Rectangle 22">
              <a:extLst>
                <a:ext uri="{FF2B5EF4-FFF2-40B4-BE49-F238E27FC236}">
                  <a16:creationId xmlns:a16="http://schemas.microsoft.com/office/drawing/2014/main" id="{8F2A8DB2-E19B-E04E-9515-ACBD17B96198}"/>
                </a:ext>
              </a:extLst>
            </p:cNvPr>
            <p:cNvSpPr/>
            <p:nvPr/>
          </p:nvSpPr>
          <p:spPr>
            <a:xfrm>
              <a:off x="7696200" y="6045924"/>
              <a:ext cx="4419600" cy="338554"/>
            </a:xfrm>
            <a:prstGeom prst="rect">
              <a:avLst/>
            </a:prstGeom>
            <a:solidFill>
              <a:schemeClr val="bg1"/>
            </a:solidFill>
          </p:spPr>
          <p:txBody>
            <a:bodyPr wrap="square" lIns="0">
              <a:spAutoFit/>
            </a:bodyPr>
            <a:lstStyle/>
            <a:p>
              <a:r>
                <a:rPr lang="en-GB" sz="800" dirty="0">
                  <a:solidFill>
                    <a:schemeClr val="bg1">
                      <a:lumMod val="50000"/>
                    </a:schemeClr>
                  </a:solidFill>
                  <a:latin typeface="Mute" panose="00000800000000000000" pitchFamily="50" charset="0"/>
                </a:rPr>
                <a:t>Copyright © 2021 Mercer Financial Services Middle East Limited. All rights reserved.</a:t>
              </a:r>
            </a:p>
            <a:p>
              <a:pPr>
                <a:defRPr/>
              </a:pPr>
              <a:r>
                <a:rPr lang="en-GB" sz="800" dirty="0">
                  <a:solidFill>
                    <a:schemeClr val="bg1">
                      <a:lumMod val="50000"/>
                    </a:schemeClr>
                  </a:solidFill>
                  <a:latin typeface="Mute" panose="00000800000000000000" pitchFamily="50" charset="0"/>
                </a:rPr>
                <a:t>Registered With DIFC, License No. CL0939 and Regulated by the DFSA.</a:t>
              </a:r>
            </a:p>
          </p:txBody>
        </p:sp>
      </p:gr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419" y="6019800"/>
            <a:ext cx="1361581" cy="398547"/>
          </a:xfrm>
          <a:prstGeom prst="rect">
            <a:avLst/>
          </a:prstGeom>
        </p:spPr>
      </p:pic>
    </p:spTree>
    <p:extLst>
      <p:ext uri="{BB962C8B-B14F-4D97-AF65-F5344CB8AC3E}">
        <p14:creationId xmlns:p14="http://schemas.microsoft.com/office/powerpoint/2010/main" val="3507848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bwMode="auto">
          <a:xfrm>
            <a:off x="1763109" y="5334000"/>
            <a:ext cx="6424451" cy="6287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3848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www.actuariesindia.org</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440" y="507685"/>
            <a:ext cx="1311151" cy="204551"/>
          </a:xfrm>
          <a:prstGeom prst="rect">
            <a:avLst/>
          </a:prstGeom>
        </p:spPr>
      </p:pic>
      <p:sp>
        <p:nvSpPr>
          <p:cNvPr id="20" name="Title 1">
            <a:extLst>
              <a:ext uri="{FF2B5EF4-FFF2-40B4-BE49-F238E27FC236}">
                <a16:creationId xmlns:a16="http://schemas.microsoft.com/office/drawing/2014/main" id="{A4FBB746-62FC-48F7-B052-105840ACB43E}"/>
              </a:ext>
            </a:extLst>
          </p:cNvPr>
          <p:cNvSpPr txBox="1">
            <a:spLocks/>
          </p:cNvSpPr>
          <p:nvPr/>
        </p:nvSpPr>
        <p:spPr>
          <a:xfrm>
            <a:off x="1728950" y="382498"/>
            <a:ext cx="10160143" cy="563161"/>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500" b="1" kern="0" dirty="0">
                <a:solidFill>
                  <a:srgbClr val="002060"/>
                </a:solidFill>
              </a:rPr>
              <a:t>Risk profiled funds</a:t>
            </a:r>
          </a:p>
        </p:txBody>
      </p:sp>
      <p:sp>
        <p:nvSpPr>
          <p:cNvPr id="21" name="Rectangle 20"/>
          <p:cNvSpPr/>
          <p:nvPr/>
        </p:nvSpPr>
        <p:spPr>
          <a:xfrm>
            <a:off x="1728991" y="803789"/>
            <a:ext cx="9485348" cy="404598"/>
          </a:xfrm>
          <a:prstGeom prst="rect">
            <a:avLst/>
          </a:prstGeom>
        </p:spPr>
        <p:txBody>
          <a:bodyPr wrap="square">
            <a:spAutoFit/>
          </a:bodyPr>
          <a:lstStyle/>
          <a:p>
            <a:pPr lvl="0">
              <a:lnSpc>
                <a:spcPct val="125000"/>
              </a:lnSpc>
              <a:spcBef>
                <a:spcPts val="600"/>
              </a:spcBef>
              <a:defRPr/>
            </a:pPr>
            <a:r>
              <a:rPr lang="en-US" b="1" dirty="0">
                <a:solidFill>
                  <a:srgbClr val="009DE0"/>
                </a:solidFill>
                <a:latin typeface="+mj-lt"/>
              </a:rPr>
              <a:t>Diversification – asset allocation and asset manager – as at 30 June 2021</a:t>
            </a:r>
            <a:endParaRPr lang="en-GB" b="1" dirty="0">
              <a:solidFill>
                <a:srgbClr val="009DE0"/>
              </a:solidFill>
              <a:latin typeface="+mj-lt"/>
            </a:endParaRPr>
          </a:p>
        </p:txBody>
      </p:sp>
      <p:graphicFrame>
        <p:nvGraphicFramePr>
          <p:cNvPr id="22" name="Table 21"/>
          <p:cNvGraphicFramePr>
            <a:graphicFrameLocks noGrp="1"/>
          </p:cNvGraphicFramePr>
          <p:nvPr>
            <p:extLst>
              <p:ext uri="{D42A27DB-BD31-4B8C-83A1-F6EECF244321}">
                <p14:modId xmlns:p14="http://schemas.microsoft.com/office/powerpoint/2010/main" val="2983555363"/>
              </p:ext>
            </p:extLst>
          </p:nvPr>
        </p:nvGraphicFramePr>
        <p:xfrm>
          <a:off x="1728950" y="1422087"/>
          <a:ext cx="10060721" cy="370840"/>
        </p:xfrm>
        <a:graphic>
          <a:graphicData uri="http://schemas.openxmlformats.org/drawingml/2006/table">
            <a:tbl>
              <a:tblPr firstRow="1" bandRow="1">
                <a:tableStyleId>{5C22544A-7EE6-4342-B048-85BDC9FD1C3A}</a:tableStyleId>
              </a:tblPr>
              <a:tblGrid>
                <a:gridCol w="3605050">
                  <a:extLst>
                    <a:ext uri="{9D8B030D-6E8A-4147-A177-3AD203B41FA5}">
                      <a16:colId xmlns:a16="http://schemas.microsoft.com/office/drawing/2014/main" val="20177734"/>
                    </a:ext>
                  </a:extLst>
                </a:gridCol>
                <a:gridCol w="3352800">
                  <a:extLst>
                    <a:ext uri="{9D8B030D-6E8A-4147-A177-3AD203B41FA5}">
                      <a16:colId xmlns:a16="http://schemas.microsoft.com/office/drawing/2014/main" val="1742324834"/>
                    </a:ext>
                  </a:extLst>
                </a:gridCol>
                <a:gridCol w="3102871">
                  <a:extLst>
                    <a:ext uri="{9D8B030D-6E8A-4147-A177-3AD203B41FA5}">
                      <a16:colId xmlns:a16="http://schemas.microsoft.com/office/drawing/2014/main" val="1595963910"/>
                    </a:ext>
                  </a:extLst>
                </a:gridCol>
              </a:tblGrid>
              <a:tr h="370840">
                <a:tc>
                  <a:txBody>
                    <a:bodyPr/>
                    <a:lstStyle/>
                    <a:p>
                      <a:r>
                        <a:rPr lang="en-GB" sz="1400" dirty="0">
                          <a:solidFill>
                            <a:srgbClr val="003865"/>
                          </a:solidFill>
                          <a:latin typeface="+mj-lt"/>
                        </a:rPr>
                        <a:t>Asset Allocation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1400" dirty="0">
                        <a:solidFill>
                          <a:srgbClr val="003865"/>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1160922" rtl="0" eaLnBrk="1" fontAlgn="auto" latinLnBrk="0" hangingPunct="1">
                        <a:lnSpc>
                          <a:spcPct val="100000"/>
                        </a:lnSpc>
                        <a:spcBef>
                          <a:spcPts val="0"/>
                        </a:spcBef>
                        <a:spcAft>
                          <a:spcPts val="0"/>
                        </a:spcAft>
                        <a:buClrTx/>
                        <a:buSzTx/>
                        <a:buFontTx/>
                        <a:buNone/>
                        <a:tabLst/>
                        <a:defRPr/>
                      </a:pPr>
                      <a:r>
                        <a:rPr lang="en-GB" sz="1400" dirty="0">
                          <a:solidFill>
                            <a:srgbClr val="003865"/>
                          </a:solidFill>
                          <a:latin typeface="+mj-lt"/>
                        </a:rPr>
                        <a:t>Asset</a:t>
                      </a:r>
                      <a:r>
                        <a:rPr lang="en-GB" sz="1400" baseline="0" dirty="0">
                          <a:solidFill>
                            <a:srgbClr val="003865"/>
                          </a:solidFill>
                          <a:latin typeface="+mj-lt"/>
                        </a:rPr>
                        <a:t> Managers</a:t>
                      </a:r>
                      <a:endParaRPr lang="en-GB" sz="1400" dirty="0">
                        <a:solidFill>
                          <a:srgbClr val="003865"/>
                        </a:solidFill>
                        <a:latin typeface="+mj-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957576"/>
                  </a:ext>
                </a:extLst>
              </a:tr>
            </a:tbl>
          </a:graphicData>
        </a:graphic>
      </p:graphicFrame>
      <p:sp>
        <p:nvSpPr>
          <p:cNvPr id="25" name="Rectangle 24"/>
          <p:cNvSpPr/>
          <p:nvPr/>
        </p:nvSpPr>
        <p:spPr>
          <a:xfrm>
            <a:off x="1690849" y="5543490"/>
            <a:ext cx="747551" cy="40011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3865"/>
                </a:solidFill>
                <a:effectLst/>
                <a:uLnTx/>
                <a:uFillTx/>
                <a:latin typeface="+mj-lt"/>
              </a:rPr>
              <a:t># of asset managers </a:t>
            </a:r>
          </a:p>
        </p:txBody>
      </p:sp>
      <p:graphicFrame>
        <p:nvGraphicFramePr>
          <p:cNvPr id="26" name="Table 25"/>
          <p:cNvGraphicFramePr>
            <a:graphicFrameLocks noGrp="1"/>
          </p:cNvGraphicFramePr>
          <p:nvPr>
            <p:extLst>
              <p:ext uri="{D42A27DB-BD31-4B8C-83A1-F6EECF244321}">
                <p14:modId xmlns:p14="http://schemas.microsoft.com/office/powerpoint/2010/main" val="3436899988"/>
              </p:ext>
            </p:extLst>
          </p:nvPr>
        </p:nvGraphicFramePr>
        <p:xfrm>
          <a:off x="2251212" y="5461446"/>
          <a:ext cx="6407329" cy="459852"/>
        </p:xfrm>
        <a:graphic>
          <a:graphicData uri="http://schemas.openxmlformats.org/drawingml/2006/table">
            <a:tbl>
              <a:tblPr firstRow="1" bandRow="1">
                <a:tableStyleId>{2D5ABB26-0587-4C30-8999-92F81FD0307C}</a:tableStyleId>
              </a:tblPr>
              <a:tblGrid>
                <a:gridCol w="1281466">
                  <a:extLst>
                    <a:ext uri="{9D8B030D-6E8A-4147-A177-3AD203B41FA5}">
                      <a16:colId xmlns:a16="http://schemas.microsoft.com/office/drawing/2014/main" val="2836280736"/>
                    </a:ext>
                  </a:extLst>
                </a:gridCol>
                <a:gridCol w="1190084">
                  <a:extLst>
                    <a:ext uri="{9D8B030D-6E8A-4147-A177-3AD203B41FA5}">
                      <a16:colId xmlns:a16="http://schemas.microsoft.com/office/drawing/2014/main" val="444919196"/>
                    </a:ext>
                  </a:extLst>
                </a:gridCol>
                <a:gridCol w="1379552">
                  <a:extLst>
                    <a:ext uri="{9D8B030D-6E8A-4147-A177-3AD203B41FA5}">
                      <a16:colId xmlns:a16="http://schemas.microsoft.com/office/drawing/2014/main" val="2683976213"/>
                    </a:ext>
                  </a:extLst>
                </a:gridCol>
                <a:gridCol w="1274761">
                  <a:extLst>
                    <a:ext uri="{9D8B030D-6E8A-4147-A177-3AD203B41FA5}">
                      <a16:colId xmlns:a16="http://schemas.microsoft.com/office/drawing/2014/main" val="1896174717"/>
                    </a:ext>
                  </a:extLst>
                </a:gridCol>
                <a:gridCol w="1281466">
                  <a:extLst>
                    <a:ext uri="{9D8B030D-6E8A-4147-A177-3AD203B41FA5}">
                      <a16:colId xmlns:a16="http://schemas.microsoft.com/office/drawing/2014/main" val="3118128782"/>
                    </a:ext>
                  </a:extLst>
                </a:gridCol>
              </a:tblGrid>
              <a:tr h="459852">
                <a:tc>
                  <a:txBody>
                    <a:bodyPr/>
                    <a:lstStyle/>
                    <a:p>
                      <a:pPr algn="ctr"/>
                      <a:r>
                        <a:rPr lang="en-GB" sz="1100" b="0" dirty="0">
                          <a:solidFill>
                            <a:srgbClr val="003865"/>
                          </a:solidFill>
                          <a:latin typeface="Mute" panose="00000800000000000000" pitchFamily="50"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dirty="0">
                          <a:solidFill>
                            <a:srgbClr val="003865"/>
                          </a:solidFill>
                          <a:latin typeface="Mute" panose="00000800000000000000" pitchFamily="50" charset="0"/>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dirty="0">
                          <a:solidFill>
                            <a:srgbClr val="003865"/>
                          </a:solidFill>
                          <a:latin typeface="Mute" panose="00000800000000000000" pitchFamily="50" charset="0"/>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dirty="0">
                          <a:solidFill>
                            <a:srgbClr val="003865"/>
                          </a:solidFill>
                          <a:latin typeface="Mute" panose="00000800000000000000" pitchFamily="50"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dirty="0">
                          <a:solidFill>
                            <a:srgbClr val="003865"/>
                          </a:solidFill>
                          <a:latin typeface="Mute" panose="00000800000000000000" pitchFamily="50" charset="0"/>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415314"/>
                  </a:ext>
                </a:extLst>
              </a:tr>
            </a:tbl>
          </a:graphicData>
        </a:graphic>
      </p:graphicFrame>
      <p:cxnSp>
        <p:nvCxnSpPr>
          <p:cNvPr id="27" name="Straight Connector 26"/>
          <p:cNvCxnSpPr/>
          <p:nvPr/>
        </p:nvCxnSpPr>
        <p:spPr>
          <a:xfrm>
            <a:off x="1813200" y="5507420"/>
            <a:ext cx="6768000" cy="0"/>
          </a:xfrm>
          <a:prstGeom prst="line">
            <a:avLst/>
          </a:prstGeom>
          <a:ln>
            <a:solidFill>
              <a:srgbClr val="003865"/>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7">
            <a:clrChange>
              <a:clrFrom>
                <a:srgbClr val="FFFFFF"/>
              </a:clrFrom>
              <a:clrTo>
                <a:srgbClr val="FFFFFF">
                  <a:alpha val="0"/>
                </a:srgbClr>
              </a:clrTo>
            </a:clrChange>
          </a:blip>
          <a:stretch>
            <a:fillRect/>
          </a:stretch>
        </p:blipFill>
        <p:spPr>
          <a:xfrm>
            <a:off x="8865393" y="3370253"/>
            <a:ext cx="881372" cy="316370"/>
          </a:xfrm>
          <a:prstGeom prst="rect">
            <a:avLst/>
          </a:prstGeom>
          <a:noFill/>
        </p:spPr>
      </p:pic>
      <p:pic>
        <p:nvPicPr>
          <p:cNvPr id="29" name="Picture 28"/>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87" t="16038" r="15545" b="15675"/>
          <a:stretch/>
        </p:blipFill>
        <p:spPr>
          <a:xfrm>
            <a:off x="8874846" y="3942914"/>
            <a:ext cx="849270" cy="536963"/>
          </a:xfrm>
          <a:prstGeom prst="rect">
            <a:avLst/>
          </a:prstGeom>
          <a:noFill/>
        </p:spPr>
      </p:pic>
      <p:pic>
        <p:nvPicPr>
          <p:cNvPr id="30" name="Picture 29"/>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73607" y="5277179"/>
            <a:ext cx="1201978" cy="333988"/>
          </a:xfrm>
          <a:prstGeom prst="rect">
            <a:avLst/>
          </a:prstGeom>
          <a:noFill/>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val="0"/>
              </a:ext>
            </a:extLst>
          </a:blip>
          <a:srcRect l="6368" t="32577" r="6781" b="33284"/>
          <a:stretch/>
        </p:blipFill>
        <p:spPr>
          <a:xfrm>
            <a:off x="10380286" y="4877904"/>
            <a:ext cx="833693" cy="311618"/>
          </a:xfrm>
          <a:prstGeom prst="rect">
            <a:avLst/>
          </a:prstGeom>
          <a:noFill/>
        </p:spPr>
      </p:pic>
      <p:pic>
        <p:nvPicPr>
          <p:cNvPr id="32" name="Picture 31"/>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28038" b="30754"/>
          <a:stretch/>
        </p:blipFill>
        <p:spPr>
          <a:xfrm>
            <a:off x="10407152" y="4301694"/>
            <a:ext cx="1250266" cy="272175"/>
          </a:xfrm>
          <a:prstGeom prst="rect">
            <a:avLst/>
          </a:prstGeom>
          <a:noFill/>
        </p:spPr>
      </p:pic>
      <p:pic>
        <p:nvPicPr>
          <p:cNvPr id="33" name="Picture 32"/>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9739" t="25738" r="10896" b="25630"/>
          <a:stretch/>
        </p:blipFill>
        <p:spPr>
          <a:xfrm>
            <a:off x="10392550" y="3644638"/>
            <a:ext cx="1225443" cy="373091"/>
          </a:xfrm>
          <a:prstGeom prst="rect">
            <a:avLst/>
          </a:prstGeom>
        </p:spPr>
      </p:pic>
      <p:pic>
        <p:nvPicPr>
          <p:cNvPr id="34" name="Picture 2" descr="Download BlackRock Logo PNG Image for Fre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877427" y="2864915"/>
            <a:ext cx="1125791" cy="2251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Newton's Stephany steps down from £1bn UK fund - FTAdviser.com"/>
          <p:cNvPicPr>
            <a:picLocks noChangeAspect="1" noChangeArrowheads="1"/>
          </p:cNvPicPr>
          <p:nvPr/>
        </p:nvPicPr>
        <p:blipFill rotWithShape="1">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t="28394" b="34446"/>
          <a:stretch/>
        </p:blipFill>
        <p:spPr bwMode="auto">
          <a:xfrm>
            <a:off x="8865026" y="4769116"/>
            <a:ext cx="902562" cy="19698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arbor Funds | Harbor Robeco EM Active Equities Fund | HRMOX | Investor  Class | Overview"/>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31835" b="28838"/>
          <a:stretch/>
        </p:blipFill>
        <p:spPr bwMode="auto">
          <a:xfrm>
            <a:off x="10434537" y="2913803"/>
            <a:ext cx="1237768" cy="24339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Data Protection Notic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871684" y="2099379"/>
            <a:ext cx="889244" cy="443105"/>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a:off x="8658542" y="1434442"/>
            <a:ext cx="0" cy="446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9" name="Picture 4" descr="Fund manager Pimco close to £5bn deal for Bradford &amp; Bingley mortgage book"/>
          <p:cNvPicPr>
            <a:picLocks noChangeAspect="1" noChangeArrowheads="1"/>
          </p:cNvPicPr>
          <p:nvPr/>
        </p:nvPicPr>
        <p:blipFill rotWithShape="1">
          <a:blip r:embed="rId17" cstate="print">
            <a:clrChange>
              <a:clrFrom>
                <a:srgbClr val="FFFEFF"/>
              </a:clrFrom>
              <a:clrTo>
                <a:srgbClr val="FFFEFF">
                  <a:alpha val="0"/>
                </a:srgbClr>
              </a:clrTo>
            </a:clrChange>
            <a:extLst>
              <a:ext uri="{28A0092B-C50C-407E-A947-70E740481C1C}">
                <a14:useLocalDpi xmlns:a14="http://schemas.microsoft.com/office/drawing/2010/main" val="0"/>
              </a:ext>
            </a:extLst>
          </a:blip>
          <a:srcRect l="14613" t="38663" r="15026" b="39344"/>
          <a:stretch/>
        </p:blipFill>
        <p:spPr bwMode="auto">
          <a:xfrm>
            <a:off x="10363200" y="2188877"/>
            <a:ext cx="1429176" cy="251283"/>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8F2A8DB2-E19B-E04E-9515-ACBD17B96198}"/>
              </a:ext>
            </a:extLst>
          </p:cNvPr>
          <p:cNvSpPr/>
          <p:nvPr/>
        </p:nvSpPr>
        <p:spPr>
          <a:xfrm>
            <a:off x="7696200" y="6045924"/>
            <a:ext cx="4419600" cy="338554"/>
          </a:xfrm>
          <a:prstGeom prst="rect">
            <a:avLst/>
          </a:prstGeom>
          <a:solidFill>
            <a:schemeClr val="bg1"/>
          </a:solidFill>
        </p:spPr>
        <p:txBody>
          <a:bodyPr wrap="square" lIns="0">
            <a:spAutoFit/>
          </a:bodyPr>
          <a:lstStyle/>
          <a:p>
            <a:r>
              <a:rPr lang="en-GB" sz="800" dirty="0">
                <a:solidFill>
                  <a:schemeClr val="bg1">
                    <a:lumMod val="50000"/>
                  </a:schemeClr>
                </a:solidFill>
                <a:latin typeface="Mute" panose="00000800000000000000" pitchFamily="50" charset="0"/>
              </a:rPr>
              <a:t>Copyright © 2021 Mercer Financial Services Middle East Limited. All rights reserved.</a:t>
            </a:r>
          </a:p>
          <a:p>
            <a:pPr>
              <a:defRPr/>
            </a:pPr>
            <a:r>
              <a:rPr lang="en-GB" sz="800" dirty="0">
                <a:solidFill>
                  <a:schemeClr val="bg1">
                    <a:lumMod val="50000"/>
                  </a:schemeClr>
                </a:solidFill>
                <a:latin typeface="Mute" panose="00000800000000000000" pitchFamily="50" charset="0"/>
              </a:rPr>
              <a:t>Registered With DIFC, License No. CL0939 and Regulated by the DFSA.</a:t>
            </a:r>
          </a:p>
        </p:txBody>
      </p:sp>
      <p:pic>
        <p:nvPicPr>
          <p:cNvPr id="42" name="Picture 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2419" y="6019800"/>
            <a:ext cx="1361581" cy="398547"/>
          </a:xfrm>
          <a:prstGeom prst="rect">
            <a:avLst/>
          </a:prstGeom>
        </p:spPr>
      </p:pic>
      <p:graphicFrame>
        <p:nvGraphicFramePr>
          <p:cNvPr id="44" name="Chart 43"/>
          <p:cNvGraphicFramePr>
            <a:graphicFrameLocks/>
          </p:cNvGraphicFramePr>
          <p:nvPr>
            <p:extLst>
              <p:ext uri="{D42A27DB-BD31-4B8C-83A1-F6EECF244321}">
                <p14:modId xmlns:p14="http://schemas.microsoft.com/office/powerpoint/2010/main" val="3569651686"/>
              </p:ext>
            </p:extLst>
          </p:nvPr>
        </p:nvGraphicFramePr>
        <p:xfrm>
          <a:off x="1716051" y="1684815"/>
          <a:ext cx="6939974" cy="3837333"/>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183370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3848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www.actuariesindia.org</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440" y="507685"/>
            <a:ext cx="1311151" cy="204551"/>
          </a:xfrm>
          <a:prstGeom prst="rect">
            <a:avLst/>
          </a:prstGeom>
        </p:spPr>
      </p:pic>
      <p:sp>
        <p:nvSpPr>
          <p:cNvPr id="20" name="Title 1">
            <a:extLst>
              <a:ext uri="{FF2B5EF4-FFF2-40B4-BE49-F238E27FC236}">
                <a16:creationId xmlns:a16="http://schemas.microsoft.com/office/drawing/2014/main" id="{A4FBB746-62FC-48F7-B052-105840ACB43E}"/>
              </a:ext>
            </a:extLst>
          </p:cNvPr>
          <p:cNvSpPr txBox="1">
            <a:spLocks/>
          </p:cNvSpPr>
          <p:nvPr/>
        </p:nvSpPr>
        <p:spPr>
          <a:xfrm>
            <a:off x="1728950" y="382498"/>
            <a:ext cx="10160143" cy="563161"/>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500" b="1" kern="0" dirty="0">
                <a:solidFill>
                  <a:srgbClr val="002060"/>
                </a:solidFill>
              </a:rPr>
              <a:t>Additional investment funds</a:t>
            </a:r>
          </a:p>
        </p:txBody>
      </p:sp>
      <p:sp>
        <p:nvSpPr>
          <p:cNvPr id="21" name="Rectangle 20"/>
          <p:cNvSpPr/>
          <p:nvPr/>
        </p:nvSpPr>
        <p:spPr>
          <a:xfrm>
            <a:off x="1728991" y="803789"/>
            <a:ext cx="9485348" cy="404598"/>
          </a:xfrm>
          <a:prstGeom prst="rect">
            <a:avLst/>
          </a:prstGeom>
        </p:spPr>
        <p:txBody>
          <a:bodyPr wrap="square">
            <a:spAutoFit/>
          </a:bodyPr>
          <a:lstStyle/>
          <a:p>
            <a:pPr lvl="0">
              <a:lnSpc>
                <a:spcPct val="125000"/>
              </a:lnSpc>
              <a:spcBef>
                <a:spcPts val="600"/>
              </a:spcBef>
              <a:defRPr/>
            </a:pPr>
            <a:r>
              <a:rPr lang="en-US" b="1" dirty="0">
                <a:solidFill>
                  <a:srgbClr val="009DE0"/>
                </a:solidFill>
                <a:latin typeface="+mj-lt"/>
              </a:rPr>
              <a:t>Sharia compliant options </a:t>
            </a:r>
            <a:endParaRPr lang="en-GB" b="1" dirty="0">
              <a:solidFill>
                <a:srgbClr val="009DE0"/>
              </a:solidFill>
              <a:latin typeface="+mj-lt"/>
            </a:endParaRPr>
          </a:p>
        </p:txBody>
      </p:sp>
      <p:sp>
        <p:nvSpPr>
          <p:cNvPr id="41" name="Rectangle 40">
            <a:extLst>
              <a:ext uri="{FF2B5EF4-FFF2-40B4-BE49-F238E27FC236}">
                <a16:creationId xmlns:a16="http://schemas.microsoft.com/office/drawing/2014/main" id="{8F2A8DB2-E19B-E04E-9515-ACBD17B96198}"/>
              </a:ext>
            </a:extLst>
          </p:cNvPr>
          <p:cNvSpPr/>
          <p:nvPr/>
        </p:nvSpPr>
        <p:spPr>
          <a:xfrm>
            <a:off x="7696200" y="6045924"/>
            <a:ext cx="4419600" cy="338554"/>
          </a:xfrm>
          <a:prstGeom prst="rect">
            <a:avLst/>
          </a:prstGeom>
          <a:solidFill>
            <a:schemeClr val="bg1"/>
          </a:solidFill>
        </p:spPr>
        <p:txBody>
          <a:bodyPr wrap="square" lIns="0">
            <a:spAutoFit/>
          </a:bodyPr>
          <a:lstStyle/>
          <a:p>
            <a:r>
              <a:rPr lang="en-GB" sz="800" dirty="0">
                <a:solidFill>
                  <a:schemeClr val="bg1">
                    <a:lumMod val="50000"/>
                  </a:schemeClr>
                </a:solidFill>
                <a:latin typeface="Mute" panose="00000800000000000000" pitchFamily="50" charset="0"/>
              </a:rPr>
              <a:t>Copyright © 2021 Mercer Financial Services Middle East Limited. All rights reserved.</a:t>
            </a:r>
          </a:p>
          <a:p>
            <a:pPr>
              <a:defRPr/>
            </a:pPr>
            <a:r>
              <a:rPr lang="en-GB" sz="800" dirty="0">
                <a:solidFill>
                  <a:schemeClr val="bg1">
                    <a:lumMod val="50000"/>
                  </a:schemeClr>
                </a:solidFill>
                <a:latin typeface="Mute" panose="00000800000000000000" pitchFamily="50" charset="0"/>
              </a:rPr>
              <a:t>Registered With DIFC, License No. CL0939 and Regulated by the DFSA.</a:t>
            </a:r>
          </a:p>
        </p:txBody>
      </p:sp>
      <p:graphicFrame>
        <p:nvGraphicFramePr>
          <p:cNvPr id="42" name="Table 41"/>
          <p:cNvGraphicFramePr>
            <a:graphicFrameLocks noGrp="1"/>
          </p:cNvGraphicFramePr>
          <p:nvPr>
            <p:extLst>
              <p:ext uri="{D42A27DB-BD31-4B8C-83A1-F6EECF244321}">
                <p14:modId xmlns:p14="http://schemas.microsoft.com/office/powerpoint/2010/main" val="1677712431"/>
              </p:ext>
            </p:extLst>
          </p:nvPr>
        </p:nvGraphicFramePr>
        <p:xfrm>
          <a:off x="1806131" y="2022438"/>
          <a:ext cx="9920378" cy="785114"/>
        </p:xfrm>
        <a:graphic>
          <a:graphicData uri="http://schemas.openxmlformats.org/drawingml/2006/table">
            <a:tbl>
              <a:tblPr firstRow="1" bandRow="1"/>
              <a:tblGrid>
                <a:gridCol w="3418026">
                  <a:extLst>
                    <a:ext uri="{9D8B030D-6E8A-4147-A177-3AD203B41FA5}">
                      <a16:colId xmlns:a16="http://schemas.microsoft.com/office/drawing/2014/main" val="970652789"/>
                    </a:ext>
                  </a:extLst>
                </a:gridCol>
                <a:gridCol w="3418026">
                  <a:extLst>
                    <a:ext uri="{9D8B030D-6E8A-4147-A177-3AD203B41FA5}">
                      <a16:colId xmlns:a16="http://schemas.microsoft.com/office/drawing/2014/main" val="2034424135"/>
                    </a:ext>
                  </a:extLst>
                </a:gridCol>
                <a:gridCol w="3084326">
                  <a:extLst>
                    <a:ext uri="{9D8B030D-6E8A-4147-A177-3AD203B41FA5}">
                      <a16:colId xmlns:a16="http://schemas.microsoft.com/office/drawing/2014/main" val="347119125"/>
                    </a:ext>
                  </a:extLst>
                </a:gridCol>
              </a:tblGrid>
              <a:tr h="609492">
                <a:tc>
                  <a:txBody>
                    <a:bodyPr/>
                    <a:lstStyle>
                      <a:lvl1pPr marL="0" algn="l" defTabSz="914309" rtl="0" eaLnBrk="1" latinLnBrk="0" hangingPunct="1">
                        <a:defRPr sz="1800" kern="1200">
                          <a:solidFill>
                            <a:schemeClr val="dk1"/>
                          </a:solidFill>
                          <a:latin typeface="Arial" panose="020B0604020202020204"/>
                        </a:defRPr>
                      </a:lvl1pPr>
                      <a:lvl2pPr marL="457154" algn="l" defTabSz="914309" rtl="0" eaLnBrk="1" latinLnBrk="0" hangingPunct="1">
                        <a:defRPr sz="1800" kern="1200">
                          <a:solidFill>
                            <a:schemeClr val="dk1"/>
                          </a:solidFill>
                          <a:latin typeface="Arial" panose="020B0604020202020204"/>
                        </a:defRPr>
                      </a:lvl2pPr>
                      <a:lvl3pPr marL="914309" algn="l" defTabSz="914309" rtl="0" eaLnBrk="1" latinLnBrk="0" hangingPunct="1">
                        <a:defRPr sz="1800" kern="1200">
                          <a:solidFill>
                            <a:schemeClr val="dk1"/>
                          </a:solidFill>
                          <a:latin typeface="Arial" panose="020B0604020202020204"/>
                        </a:defRPr>
                      </a:lvl3pPr>
                      <a:lvl4pPr marL="1371463" algn="l" defTabSz="914309" rtl="0" eaLnBrk="1" latinLnBrk="0" hangingPunct="1">
                        <a:defRPr sz="1800" kern="1200">
                          <a:solidFill>
                            <a:schemeClr val="dk1"/>
                          </a:solidFill>
                          <a:latin typeface="Arial" panose="020B0604020202020204"/>
                        </a:defRPr>
                      </a:lvl4pPr>
                      <a:lvl5pPr marL="1828617" algn="l" defTabSz="914309" rtl="0" eaLnBrk="1" latinLnBrk="0" hangingPunct="1">
                        <a:defRPr sz="1800" kern="1200">
                          <a:solidFill>
                            <a:schemeClr val="dk1"/>
                          </a:solidFill>
                          <a:latin typeface="Arial" panose="020B0604020202020204"/>
                        </a:defRPr>
                      </a:lvl5pPr>
                      <a:lvl6pPr marL="2285771" algn="l" defTabSz="914309" rtl="0" eaLnBrk="1" latinLnBrk="0" hangingPunct="1">
                        <a:defRPr sz="1800" kern="1200">
                          <a:solidFill>
                            <a:schemeClr val="dk1"/>
                          </a:solidFill>
                          <a:latin typeface="Arial" panose="020B0604020202020204"/>
                        </a:defRPr>
                      </a:lvl6pPr>
                      <a:lvl7pPr marL="2742926" algn="l" defTabSz="914309" rtl="0" eaLnBrk="1" latinLnBrk="0" hangingPunct="1">
                        <a:defRPr sz="1800" kern="1200">
                          <a:solidFill>
                            <a:schemeClr val="dk1"/>
                          </a:solidFill>
                          <a:latin typeface="Arial" panose="020B0604020202020204"/>
                        </a:defRPr>
                      </a:lvl7pPr>
                      <a:lvl8pPr marL="3200080" algn="l" defTabSz="914309" rtl="0" eaLnBrk="1" latinLnBrk="0" hangingPunct="1">
                        <a:defRPr sz="1800" kern="1200">
                          <a:solidFill>
                            <a:schemeClr val="dk1"/>
                          </a:solidFill>
                          <a:latin typeface="Arial" panose="020B0604020202020204"/>
                        </a:defRPr>
                      </a:lvl8pPr>
                      <a:lvl9pPr marL="3657234" algn="l" defTabSz="914309" rtl="0" eaLnBrk="1" latinLnBrk="0" hangingPunct="1">
                        <a:defRPr sz="1800" kern="1200">
                          <a:solidFill>
                            <a:schemeClr val="dk1"/>
                          </a:solidFill>
                          <a:latin typeface="Arial" panose="020B0604020202020204"/>
                        </a:defRPr>
                      </a:lvl9pPr>
                    </a:lstStyle>
                    <a:p>
                      <a:pPr marL="0" algn="ctr" defTabSz="914309" rtl="0" eaLnBrk="1" latinLnBrk="0" hangingPunct="1">
                        <a:lnSpc>
                          <a:spcPct val="150000"/>
                        </a:lnSpc>
                      </a:pPr>
                      <a:r>
                        <a:rPr lang="en-GB" sz="1600" b="1" kern="1200" dirty="0">
                          <a:solidFill>
                            <a:srgbClr val="003865"/>
                          </a:solidFill>
                          <a:latin typeface="Mute" panose="00000800000000000000" pitchFamily="50" charset="0"/>
                          <a:ea typeface="+mn-ea"/>
                          <a:cs typeface="+mn-cs"/>
                        </a:rPr>
                        <a:t>Money Market (cash) </a:t>
                      </a:r>
                    </a:p>
                    <a:p>
                      <a:pPr marL="0" algn="ctr" defTabSz="914309" rtl="0" eaLnBrk="1" latinLnBrk="0" hangingPunct="1">
                        <a:lnSpc>
                          <a:spcPct val="150000"/>
                        </a:lnSpc>
                      </a:pPr>
                      <a:r>
                        <a:rPr lang="en-GB" sz="1600" b="0" kern="1200" dirty="0">
                          <a:solidFill>
                            <a:srgbClr val="003865"/>
                          </a:solidFill>
                          <a:latin typeface="Mute" panose="00000800000000000000" pitchFamily="50" charset="0"/>
                          <a:ea typeface="+mn-ea"/>
                          <a:cs typeface="+mn-cs"/>
                        </a:rPr>
                        <a:t>– low growth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309" rtl="0" eaLnBrk="1" latinLnBrk="0" hangingPunct="1">
                        <a:defRPr sz="1800" kern="1200">
                          <a:solidFill>
                            <a:schemeClr val="dk1"/>
                          </a:solidFill>
                          <a:latin typeface="Arial" panose="020B0604020202020204"/>
                        </a:defRPr>
                      </a:lvl1pPr>
                      <a:lvl2pPr marL="457154" algn="l" defTabSz="914309" rtl="0" eaLnBrk="1" latinLnBrk="0" hangingPunct="1">
                        <a:defRPr sz="1800" kern="1200">
                          <a:solidFill>
                            <a:schemeClr val="dk1"/>
                          </a:solidFill>
                          <a:latin typeface="Arial" panose="020B0604020202020204"/>
                        </a:defRPr>
                      </a:lvl2pPr>
                      <a:lvl3pPr marL="914309" algn="l" defTabSz="914309" rtl="0" eaLnBrk="1" latinLnBrk="0" hangingPunct="1">
                        <a:defRPr sz="1800" kern="1200">
                          <a:solidFill>
                            <a:schemeClr val="dk1"/>
                          </a:solidFill>
                          <a:latin typeface="Arial" panose="020B0604020202020204"/>
                        </a:defRPr>
                      </a:lvl3pPr>
                      <a:lvl4pPr marL="1371463" algn="l" defTabSz="914309" rtl="0" eaLnBrk="1" latinLnBrk="0" hangingPunct="1">
                        <a:defRPr sz="1800" kern="1200">
                          <a:solidFill>
                            <a:schemeClr val="dk1"/>
                          </a:solidFill>
                          <a:latin typeface="Arial" panose="020B0604020202020204"/>
                        </a:defRPr>
                      </a:lvl4pPr>
                      <a:lvl5pPr marL="1828617" algn="l" defTabSz="914309" rtl="0" eaLnBrk="1" latinLnBrk="0" hangingPunct="1">
                        <a:defRPr sz="1800" kern="1200">
                          <a:solidFill>
                            <a:schemeClr val="dk1"/>
                          </a:solidFill>
                          <a:latin typeface="Arial" panose="020B0604020202020204"/>
                        </a:defRPr>
                      </a:lvl5pPr>
                      <a:lvl6pPr marL="2285771" algn="l" defTabSz="914309" rtl="0" eaLnBrk="1" latinLnBrk="0" hangingPunct="1">
                        <a:defRPr sz="1800" kern="1200">
                          <a:solidFill>
                            <a:schemeClr val="dk1"/>
                          </a:solidFill>
                          <a:latin typeface="Arial" panose="020B0604020202020204"/>
                        </a:defRPr>
                      </a:lvl6pPr>
                      <a:lvl7pPr marL="2742926" algn="l" defTabSz="914309" rtl="0" eaLnBrk="1" latinLnBrk="0" hangingPunct="1">
                        <a:defRPr sz="1800" kern="1200">
                          <a:solidFill>
                            <a:schemeClr val="dk1"/>
                          </a:solidFill>
                          <a:latin typeface="Arial" panose="020B0604020202020204"/>
                        </a:defRPr>
                      </a:lvl7pPr>
                      <a:lvl8pPr marL="3200080" algn="l" defTabSz="914309" rtl="0" eaLnBrk="1" latinLnBrk="0" hangingPunct="1">
                        <a:defRPr sz="1800" kern="1200">
                          <a:solidFill>
                            <a:schemeClr val="dk1"/>
                          </a:solidFill>
                          <a:latin typeface="Arial" panose="020B0604020202020204"/>
                        </a:defRPr>
                      </a:lvl8pPr>
                      <a:lvl9pPr marL="3657234" algn="l" defTabSz="914309" rtl="0" eaLnBrk="1" latinLnBrk="0" hangingPunct="1">
                        <a:defRPr sz="1800" kern="1200">
                          <a:solidFill>
                            <a:schemeClr val="dk1"/>
                          </a:solidFill>
                          <a:latin typeface="Arial" panose="020B0604020202020204"/>
                        </a:defRPr>
                      </a:lvl9pPr>
                    </a:lstStyle>
                    <a:p>
                      <a:pPr algn="ctr">
                        <a:lnSpc>
                          <a:spcPct val="150000"/>
                        </a:lnSpc>
                      </a:pPr>
                      <a:r>
                        <a:rPr lang="en-GB" sz="1600" b="1" dirty="0">
                          <a:solidFill>
                            <a:srgbClr val="003865"/>
                          </a:solidFill>
                          <a:latin typeface="Mute" panose="00000800000000000000" pitchFamily="50" charset="0"/>
                        </a:rPr>
                        <a:t>Global Sukuk </a:t>
                      </a:r>
                    </a:p>
                    <a:p>
                      <a:pPr marL="0" marR="0" lvl="0" indent="0" algn="ctr" defTabSz="914309" rtl="0" eaLnBrk="1" fontAlgn="auto" latinLnBrk="0" hangingPunct="1">
                        <a:lnSpc>
                          <a:spcPct val="150000"/>
                        </a:lnSpc>
                        <a:spcBef>
                          <a:spcPts val="0"/>
                        </a:spcBef>
                        <a:spcAft>
                          <a:spcPts val="0"/>
                        </a:spcAft>
                        <a:buClrTx/>
                        <a:buSzTx/>
                        <a:buFontTx/>
                        <a:buNone/>
                        <a:tabLst/>
                        <a:defRPr/>
                      </a:pPr>
                      <a:r>
                        <a:rPr lang="en-GB" sz="1600" b="1" baseline="0" dirty="0">
                          <a:solidFill>
                            <a:srgbClr val="003865"/>
                          </a:solidFill>
                          <a:latin typeface="Mute" panose="00000800000000000000" pitchFamily="50" charset="0"/>
                        </a:rPr>
                        <a:t> </a:t>
                      </a:r>
                      <a:r>
                        <a:rPr lang="en-GB" sz="1600" b="0" kern="1200" dirty="0">
                          <a:solidFill>
                            <a:srgbClr val="003865"/>
                          </a:solidFill>
                          <a:latin typeface="Mute" panose="00000800000000000000" pitchFamily="50" charset="0"/>
                          <a:ea typeface="+mn-ea"/>
                          <a:cs typeface="+mn-cs"/>
                        </a:rPr>
                        <a:t>– low/moderate growth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lvl1pPr marL="0" algn="l" defTabSz="914309" rtl="0" eaLnBrk="1" latinLnBrk="0" hangingPunct="1">
                        <a:defRPr sz="1800" kern="1200">
                          <a:solidFill>
                            <a:schemeClr val="dk1"/>
                          </a:solidFill>
                          <a:latin typeface="Arial" panose="020B0604020202020204"/>
                        </a:defRPr>
                      </a:lvl1pPr>
                      <a:lvl2pPr marL="457154" algn="l" defTabSz="914309" rtl="0" eaLnBrk="1" latinLnBrk="0" hangingPunct="1">
                        <a:defRPr sz="1800" kern="1200">
                          <a:solidFill>
                            <a:schemeClr val="dk1"/>
                          </a:solidFill>
                          <a:latin typeface="Arial" panose="020B0604020202020204"/>
                        </a:defRPr>
                      </a:lvl2pPr>
                      <a:lvl3pPr marL="914309" algn="l" defTabSz="914309" rtl="0" eaLnBrk="1" latinLnBrk="0" hangingPunct="1">
                        <a:defRPr sz="1800" kern="1200">
                          <a:solidFill>
                            <a:schemeClr val="dk1"/>
                          </a:solidFill>
                          <a:latin typeface="Arial" panose="020B0604020202020204"/>
                        </a:defRPr>
                      </a:lvl3pPr>
                      <a:lvl4pPr marL="1371463" algn="l" defTabSz="914309" rtl="0" eaLnBrk="1" latinLnBrk="0" hangingPunct="1">
                        <a:defRPr sz="1800" kern="1200">
                          <a:solidFill>
                            <a:schemeClr val="dk1"/>
                          </a:solidFill>
                          <a:latin typeface="Arial" panose="020B0604020202020204"/>
                        </a:defRPr>
                      </a:lvl4pPr>
                      <a:lvl5pPr marL="1828617" algn="l" defTabSz="914309" rtl="0" eaLnBrk="1" latinLnBrk="0" hangingPunct="1">
                        <a:defRPr sz="1800" kern="1200">
                          <a:solidFill>
                            <a:schemeClr val="dk1"/>
                          </a:solidFill>
                          <a:latin typeface="Arial" panose="020B0604020202020204"/>
                        </a:defRPr>
                      </a:lvl5pPr>
                      <a:lvl6pPr marL="2285771" algn="l" defTabSz="914309" rtl="0" eaLnBrk="1" latinLnBrk="0" hangingPunct="1">
                        <a:defRPr sz="1800" kern="1200">
                          <a:solidFill>
                            <a:schemeClr val="dk1"/>
                          </a:solidFill>
                          <a:latin typeface="Arial" panose="020B0604020202020204"/>
                        </a:defRPr>
                      </a:lvl6pPr>
                      <a:lvl7pPr marL="2742926" algn="l" defTabSz="914309" rtl="0" eaLnBrk="1" latinLnBrk="0" hangingPunct="1">
                        <a:defRPr sz="1800" kern="1200">
                          <a:solidFill>
                            <a:schemeClr val="dk1"/>
                          </a:solidFill>
                          <a:latin typeface="Arial" panose="020B0604020202020204"/>
                        </a:defRPr>
                      </a:lvl7pPr>
                      <a:lvl8pPr marL="3200080" algn="l" defTabSz="914309" rtl="0" eaLnBrk="1" latinLnBrk="0" hangingPunct="1">
                        <a:defRPr sz="1800" kern="1200">
                          <a:solidFill>
                            <a:schemeClr val="dk1"/>
                          </a:solidFill>
                          <a:latin typeface="Arial" panose="020B0604020202020204"/>
                        </a:defRPr>
                      </a:lvl8pPr>
                      <a:lvl9pPr marL="3657234" algn="l" defTabSz="914309" rtl="0" eaLnBrk="1" latinLnBrk="0" hangingPunct="1">
                        <a:defRPr sz="1800" kern="1200">
                          <a:solidFill>
                            <a:schemeClr val="dk1"/>
                          </a:solidFill>
                          <a:latin typeface="Arial" panose="020B0604020202020204"/>
                        </a:defRPr>
                      </a:lvl9pPr>
                    </a:lstStyle>
                    <a:p>
                      <a:pPr algn="ctr">
                        <a:lnSpc>
                          <a:spcPct val="150000"/>
                        </a:lnSpc>
                      </a:pPr>
                      <a:r>
                        <a:rPr lang="en-GB" sz="1600" b="1" dirty="0">
                          <a:solidFill>
                            <a:srgbClr val="003865"/>
                          </a:solidFill>
                          <a:latin typeface="Mute" panose="00000800000000000000" pitchFamily="50" charset="0"/>
                        </a:rPr>
                        <a:t>Global Equity</a:t>
                      </a:r>
                    </a:p>
                    <a:p>
                      <a:pPr marL="0" marR="0" lvl="0" indent="0" algn="ctr" defTabSz="914309" rtl="0" eaLnBrk="1" fontAlgn="auto" latinLnBrk="0" hangingPunct="1">
                        <a:lnSpc>
                          <a:spcPct val="150000"/>
                        </a:lnSpc>
                        <a:spcBef>
                          <a:spcPts val="0"/>
                        </a:spcBef>
                        <a:spcAft>
                          <a:spcPts val="0"/>
                        </a:spcAft>
                        <a:buClrTx/>
                        <a:buSzTx/>
                        <a:buFontTx/>
                        <a:buNone/>
                        <a:tabLst/>
                        <a:defRPr/>
                      </a:pPr>
                      <a:r>
                        <a:rPr lang="en-GB" sz="1600" b="0" kern="1200" dirty="0">
                          <a:solidFill>
                            <a:srgbClr val="003865"/>
                          </a:solidFill>
                          <a:latin typeface="Mute" panose="00000800000000000000" pitchFamily="50" charset="0"/>
                          <a:ea typeface="+mn-ea"/>
                          <a:cs typeface="+mn-cs"/>
                        </a:rPr>
                        <a:t>– high growth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688438058"/>
                  </a:ext>
                </a:extLst>
              </a:tr>
            </a:tbl>
          </a:graphicData>
        </a:graphic>
      </p:graphicFrame>
      <p:pic>
        <p:nvPicPr>
          <p:cNvPr id="45" name="Picture 44"/>
          <p:cNvPicPr>
            <a:picLocks noChangeAspect="1"/>
          </p:cNvPicPr>
          <p:nvPr/>
        </p:nvPicPr>
        <p:blipFill rotWithShape="1">
          <a:blip r:embed="rId7" cstate="email">
            <a:extLst>
              <a:ext uri="{28A0092B-C50C-407E-A947-70E740481C1C}">
                <a14:useLocalDpi xmlns:a14="http://schemas.microsoft.com/office/drawing/2010/main"/>
              </a:ext>
            </a:extLst>
          </a:blip>
          <a:srcRect t="36480" b="34984"/>
          <a:stretch/>
        </p:blipFill>
        <p:spPr>
          <a:xfrm>
            <a:off x="1923117" y="3266068"/>
            <a:ext cx="3077627" cy="878230"/>
          </a:xfrm>
          <a:prstGeom prst="rect">
            <a:avLst/>
          </a:prstGeom>
        </p:spPr>
      </p:pic>
      <p:cxnSp>
        <p:nvCxnSpPr>
          <p:cNvPr id="46" name="Straight Connector 45"/>
          <p:cNvCxnSpPr/>
          <p:nvPr/>
        </p:nvCxnSpPr>
        <p:spPr>
          <a:xfrm>
            <a:off x="5211377" y="2028330"/>
            <a:ext cx="0" cy="2377440"/>
          </a:xfrm>
          <a:prstGeom prst="line">
            <a:avLst/>
          </a:prstGeom>
          <a:noFill/>
          <a:ln w="9525" cap="flat" cmpd="sng" algn="ctr">
            <a:solidFill>
              <a:srgbClr val="FFFFFF">
                <a:lumMod val="50000"/>
              </a:srgbClr>
            </a:solidFill>
            <a:prstDash val="lgDash"/>
          </a:ln>
          <a:effectLst/>
        </p:spPr>
      </p:cxnSp>
      <p:pic>
        <p:nvPicPr>
          <p:cNvPr id="47" name="Picture 4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28654" y="3200470"/>
            <a:ext cx="1993490" cy="943828"/>
          </a:xfrm>
          <a:prstGeom prst="rect">
            <a:avLst/>
          </a:prstGeom>
        </p:spPr>
      </p:pic>
      <p:pic>
        <p:nvPicPr>
          <p:cNvPr id="48" name="Picture 47"/>
          <p:cNvPicPr>
            <a:picLocks noChangeAspect="1"/>
          </p:cNvPicPr>
          <p:nvPr/>
        </p:nvPicPr>
        <p:blipFill rotWithShape="1">
          <a:blip r:embed="rId9">
            <a:extLst>
              <a:ext uri="{28A0092B-C50C-407E-A947-70E740481C1C}">
                <a14:useLocalDpi xmlns:a14="http://schemas.microsoft.com/office/drawing/2010/main"/>
              </a:ext>
            </a:extLst>
          </a:blip>
          <a:srcRect t="39732" b="30082"/>
          <a:stretch/>
        </p:blipFill>
        <p:spPr>
          <a:xfrm>
            <a:off x="8937397" y="3288821"/>
            <a:ext cx="2789112" cy="841909"/>
          </a:xfrm>
          <a:prstGeom prst="rect">
            <a:avLst/>
          </a:prstGeom>
        </p:spPr>
      </p:pic>
      <p:cxnSp>
        <p:nvCxnSpPr>
          <p:cNvPr id="49" name="Straight Connector 48"/>
          <p:cNvCxnSpPr/>
          <p:nvPr/>
        </p:nvCxnSpPr>
        <p:spPr>
          <a:xfrm>
            <a:off x="8639420" y="2042160"/>
            <a:ext cx="0" cy="2377440"/>
          </a:xfrm>
          <a:prstGeom prst="line">
            <a:avLst/>
          </a:prstGeom>
          <a:noFill/>
          <a:ln w="9525" cap="flat" cmpd="sng" algn="ctr">
            <a:solidFill>
              <a:srgbClr val="FFFFFF">
                <a:lumMod val="50000"/>
              </a:srgbClr>
            </a:solidFill>
            <a:prstDash val="lgDash"/>
          </a:ln>
          <a:effectLst/>
        </p:spPr>
      </p:cxnSp>
      <p:pic>
        <p:nvPicPr>
          <p:cNvPr id="50" name="Pictur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2419" y="6019800"/>
            <a:ext cx="1361581" cy="398547"/>
          </a:xfrm>
          <a:prstGeom prst="rect">
            <a:avLst/>
          </a:prstGeom>
        </p:spPr>
      </p:pic>
    </p:spTree>
    <p:extLst>
      <p:ext uri="{BB962C8B-B14F-4D97-AF65-F5344CB8AC3E}">
        <p14:creationId xmlns:p14="http://schemas.microsoft.com/office/powerpoint/2010/main" val="250942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Rectangle 2"/>
          <p:cNvSpPr/>
          <p:nvPr/>
        </p:nvSpPr>
        <p:spPr bwMode="auto">
          <a:xfrm>
            <a:off x="1752600" y="5257912"/>
            <a:ext cx="10334603" cy="12429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3848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www.actuariesindia.org</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440" y="507685"/>
            <a:ext cx="1311151" cy="204551"/>
          </a:xfrm>
          <a:prstGeom prst="rect">
            <a:avLst/>
          </a:prstGeom>
        </p:spPr>
      </p:pic>
      <p:sp>
        <p:nvSpPr>
          <p:cNvPr id="20" name="Title 1">
            <a:extLst>
              <a:ext uri="{FF2B5EF4-FFF2-40B4-BE49-F238E27FC236}">
                <a16:creationId xmlns:a16="http://schemas.microsoft.com/office/drawing/2014/main" id="{A4FBB746-62FC-48F7-B052-105840ACB43E}"/>
              </a:ext>
            </a:extLst>
          </p:cNvPr>
          <p:cNvSpPr txBox="1">
            <a:spLocks/>
          </p:cNvSpPr>
          <p:nvPr/>
        </p:nvSpPr>
        <p:spPr>
          <a:xfrm>
            <a:off x="1728950" y="382498"/>
            <a:ext cx="10160143" cy="563161"/>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500" b="1" kern="0" dirty="0">
                <a:solidFill>
                  <a:srgbClr val="002060"/>
                </a:solidFill>
              </a:rPr>
              <a:t>Interim performance update</a:t>
            </a:r>
          </a:p>
        </p:txBody>
      </p:sp>
      <p:sp>
        <p:nvSpPr>
          <p:cNvPr id="21" name="Rectangle 20"/>
          <p:cNvSpPr/>
          <p:nvPr/>
        </p:nvSpPr>
        <p:spPr>
          <a:xfrm>
            <a:off x="1728991" y="803789"/>
            <a:ext cx="9485348" cy="404598"/>
          </a:xfrm>
          <a:prstGeom prst="rect">
            <a:avLst/>
          </a:prstGeom>
        </p:spPr>
        <p:txBody>
          <a:bodyPr wrap="square">
            <a:spAutoFit/>
          </a:bodyPr>
          <a:lstStyle/>
          <a:p>
            <a:pPr lvl="0">
              <a:lnSpc>
                <a:spcPct val="125000"/>
              </a:lnSpc>
              <a:spcBef>
                <a:spcPts val="600"/>
              </a:spcBef>
              <a:defRPr/>
            </a:pPr>
            <a:r>
              <a:rPr lang="en-US" b="1" dirty="0">
                <a:solidFill>
                  <a:srgbClr val="009DE0"/>
                </a:solidFill>
                <a:latin typeface="+mj-lt"/>
              </a:rPr>
              <a:t>As at 30 June 2021 </a:t>
            </a:r>
            <a:endParaRPr lang="en-GB" b="1" dirty="0">
              <a:solidFill>
                <a:srgbClr val="009DE0"/>
              </a:solidFill>
              <a:latin typeface="+mj-lt"/>
            </a:endParaRPr>
          </a:p>
        </p:txBody>
      </p:sp>
      <p:grpSp>
        <p:nvGrpSpPr>
          <p:cNvPr id="6" name="Group 5"/>
          <p:cNvGrpSpPr/>
          <p:nvPr/>
        </p:nvGrpSpPr>
        <p:grpSpPr>
          <a:xfrm>
            <a:off x="1693652" y="1328453"/>
            <a:ext cx="10429673" cy="5203727"/>
            <a:chOff x="1693652" y="1328453"/>
            <a:chExt cx="10429673" cy="5203727"/>
          </a:xfrm>
        </p:grpSpPr>
        <p:sp>
          <p:nvSpPr>
            <p:cNvPr id="41" name="Rectangle 40">
              <a:extLst>
                <a:ext uri="{FF2B5EF4-FFF2-40B4-BE49-F238E27FC236}">
                  <a16:creationId xmlns:a16="http://schemas.microsoft.com/office/drawing/2014/main" id="{8F2A8DB2-E19B-E04E-9515-ACBD17B96198}"/>
                </a:ext>
              </a:extLst>
            </p:cNvPr>
            <p:cNvSpPr/>
            <p:nvPr/>
          </p:nvSpPr>
          <p:spPr>
            <a:xfrm>
              <a:off x="7696200" y="6193626"/>
              <a:ext cx="4419600" cy="338554"/>
            </a:xfrm>
            <a:prstGeom prst="rect">
              <a:avLst/>
            </a:prstGeom>
            <a:solidFill>
              <a:schemeClr val="bg1"/>
            </a:solidFill>
          </p:spPr>
          <p:txBody>
            <a:bodyPr wrap="square" lIns="0">
              <a:spAutoFit/>
            </a:bodyPr>
            <a:lstStyle/>
            <a:p>
              <a:r>
                <a:rPr lang="en-GB" sz="800" dirty="0">
                  <a:solidFill>
                    <a:schemeClr val="bg1">
                      <a:lumMod val="50000"/>
                    </a:schemeClr>
                  </a:solidFill>
                  <a:latin typeface="Mute" panose="00000800000000000000" pitchFamily="50" charset="0"/>
                </a:rPr>
                <a:t>Copyright © 2021 Mercer Financial Services Middle East Limited. All rights reserved.</a:t>
              </a:r>
            </a:p>
            <a:p>
              <a:pPr>
                <a:defRPr/>
              </a:pPr>
              <a:r>
                <a:rPr lang="en-GB" sz="800" dirty="0">
                  <a:solidFill>
                    <a:schemeClr val="bg1">
                      <a:lumMod val="50000"/>
                    </a:schemeClr>
                  </a:solidFill>
                  <a:latin typeface="Mute" panose="00000800000000000000" pitchFamily="50" charset="0"/>
                </a:rPr>
                <a:t>Registered With DIFC, License No. CL0939 and Regulated by the DFSA.</a:t>
              </a:r>
            </a:p>
          </p:txBody>
        </p:sp>
        <p:sp>
          <p:nvSpPr>
            <p:cNvPr id="16" name="Rectangle 15"/>
            <p:cNvSpPr/>
            <p:nvPr/>
          </p:nvSpPr>
          <p:spPr>
            <a:xfrm>
              <a:off x="1693652" y="1328453"/>
              <a:ext cx="10429673" cy="754053"/>
            </a:xfrm>
            <a:prstGeom prst="rect">
              <a:avLst/>
            </a:prstGeom>
          </p:spPr>
          <p:txBody>
            <a:bodyPr wrap="square">
              <a:spAutoFit/>
            </a:bodyPr>
            <a:lstStyle/>
            <a:p>
              <a:pPr>
                <a:lnSpc>
                  <a:spcPct val="86000"/>
                </a:lnSpc>
                <a:defRPr/>
              </a:pPr>
              <a:r>
                <a:rPr lang="en-US" sz="1000" dirty="0">
                  <a:solidFill>
                    <a:srgbClr val="003865"/>
                  </a:solidFill>
                  <a:latin typeface="+mj-lt"/>
                </a:rPr>
                <a:t>The DEWS Plan is intended as a </a:t>
              </a:r>
              <a:r>
                <a:rPr lang="en-US" sz="1000" b="1" dirty="0">
                  <a:solidFill>
                    <a:srgbClr val="003865"/>
                  </a:solidFill>
                  <a:latin typeface="+mj-lt"/>
                </a:rPr>
                <a:t>medium to long term savings vehicle</a:t>
              </a:r>
              <a:r>
                <a:rPr lang="en-US" sz="1000" dirty="0">
                  <a:solidFill>
                    <a:srgbClr val="003865"/>
                  </a:solidFill>
                  <a:latin typeface="+mj-lt"/>
                </a:rPr>
                <a:t>. As such, the performance data shown here is for informational purposes only. In addition, past performance is not a reliable guide to future performance. </a:t>
              </a:r>
            </a:p>
            <a:p>
              <a:pPr>
                <a:lnSpc>
                  <a:spcPct val="86000"/>
                </a:lnSpc>
                <a:defRPr/>
              </a:pPr>
              <a:endParaRPr lang="en-US" sz="1000" dirty="0">
                <a:solidFill>
                  <a:srgbClr val="003865"/>
                </a:solidFill>
                <a:latin typeface="+mj-lt"/>
              </a:endParaRPr>
            </a:p>
            <a:p>
              <a:pPr>
                <a:lnSpc>
                  <a:spcPct val="86000"/>
                </a:lnSpc>
                <a:defRPr/>
              </a:pPr>
              <a:r>
                <a:rPr lang="en-US" sz="1000" dirty="0">
                  <a:solidFill>
                    <a:srgbClr val="003865"/>
                  </a:solidFill>
                  <a:latin typeface="+mj-lt"/>
                </a:rPr>
                <a:t>Please note that an individual’s performance may differ materially from the performance shown below and will </a:t>
              </a:r>
              <a:r>
                <a:rPr lang="en-US" sz="1000" b="1" dirty="0">
                  <a:solidFill>
                    <a:srgbClr val="003865"/>
                  </a:solidFill>
                  <a:latin typeface="+mj-lt"/>
                </a:rPr>
                <a:t>depend on the date when their contributions were invested</a:t>
              </a:r>
              <a:r>
                <a:rPr lang="en-US" sz="1000" dirty="0">
                  <a:solidFill>
                    <a:srgbClr val="003865"/>
                  </a:solidFill>
                  <a:latin typeface="+mj-lt"/>
                </a:rPr>
                <a:t>. </a:t>
              </a:r>
            </a:p>
            <a:p>
              <a:pPr>
                <a:lnSpc>
                  <a:spcPct val="86000"/>
                </a:lnSpc>
                <a:defRPr/>
              </a:pPr>
              <a:endParaRPr lang="en-GB" sz="1000" dirty="0">
                <a:solidFill>
                  <a:srgbClr val="003865"/>
                </a:solidFill>
                <a:latin typeface="+mj-lt"/>
              </a:endParaRPr>
            </a:p>
          </p:txBody>
        </p:sp>
        <p:sp>
          <p:nvSpPr>
            <p:cNvPr id="17" name="Rectangle 16"/>
            <p:cNvSpPr/>
            <p:nvPr/>
          </p:nvSpPr>
          <p:spPr>
            <a:xfrm>
              <a:off x="1710904" y="5261329"/>
              <a:ext cx="10170884" cy="230832"/>
            </a:xfrm>
            <a:prstGeom prst="rect">
              <a:avLst/>
            </a:prstGeom>
          </p:spPr>
          <p:txBody>
            <a:bodyPr wrap="square">
              <a:spAutoFit/>
            </a:bodyPr>
            <a:lstStyle/>
            <a:p>
              <a:r>
                <a:rPr lang="en-US" sz="900" dirty="0">
                  <a:solidFill>
                    <a:srgbClr val="003865"/>
                  </a:solidFill>
                  <a:latin typeface="+mj-lt"/>
                </a:rPr>
                <a:t>Source: Indicative performance based on unit prices from State Street, the asset managers and Mercer calculations. </a:t>
              </a:r>
              <a:endParaRPr lang="en-GB" sz="900" dirty="0">
                <a:solidFill>
                  <a:srgbClr val="003865"/>
                </a:solidFill>
                <a:latin typeface="+mj-lt"/>
              </a:endParaRPr>
            </a:p>
          </p:txBody>
        </p:sp>
      </p:grpSp>
      <p:graphicFrame>
        <p:nvGraphicFramePr>
          <p:cNvPr id="18" name="Content Placeholder 4"/>
          <p:cNvGraphicFramePr>
            <a:graphicFrameLocks/>
          </p:cNvGraphicFramePr>
          <p:nvPr>
            <p:extLst>
              <p:ext uri="{D42A27DB-BD31-4B8C-83A1-F6EECF244321}">
                <p14:modId xmlns:p14="http://schemas.microsoft.com/office/powerpoint/2010/main" val="1424708579"/>
              </p:ext>
            </p:extLst>
          </p:nvPr>
        </p:nvGraphicFramePr>
        <p:xfrm>
          <a:off x="1788722" y="1983106"/>
          <a:ext cx="10134580" cy="3274809"/>
        </p:xfrm>
        <a:graphic>
          <a:graphicData uri="http://schemas.openxmlformats.org/drawingml/2006/table">
            <a:tbl>
              <a:tblPr firstRow="1" bandRow="1"/>
              <a:tblGrid>
                <a:gridCol w="2419442">
                  <a:extLst>
                    <a:ext uri="{9D8B030D-6E8A-4147-A177-3AD203B41FA5}">
                      <a16:colId xmlns:a16="http://schemas.microsoft.com/office/drawing/2014/main" val="20000"/>
                    </a:ext>
                  </a:extLst>
                </a:gridCol>
                <a:gridCol w="3716636">
                  <a:extLst>
                    <a:ext uri="{9D8B030D-6E8A-4147-A177-3AD203B41FA5}">
                      <a16:colId xmlns:a16="http://schemas.microsoft.com/office/drawing/2014/main" val="1181442470"/>
                    </a:ext>
                  </a:extLst>
                </a:gridCol>
                <a:gridCol w="1332834">
                  <a:extLst>
                    <a:ext uri="{9D8B030D-6E8A-4147-A177-3AD203B41FA5}">
                      <a16:colId xmlns:a16="http://schemas.microsoft.com/office/drawing/2014/main" val="511143044"/>
                    </a:ext>
                  </a:extLst>
                </a:gridCol>
                <a:gridCol w="1332834">
                  <a:extLst>
                    <a:ext uri="{9D8B030D-6E8A-4147-A177-3AD203B41FA5}">
                      <a16:colId xmlns:a16="http://schemas.microsoft.com/office/drawing/2014/main" val="1916225247"/>
                    </a:ext>
                  </a:extLst>
                </a:gridCol>
                <a:gridCol w="1332834">
                  <a:extLst>
                    <a:ext uri="{9D8B030D-6E8A-4147-A177-3AD203B41FA5}">
                      <a16:colId xmlns:a16="http://schemas.microsoft.com/office/drawing/2014/main" val="1675314319"/>
                    </a:ext>
                  </a:extLst>
                </a:gridCol>
              </a:tblGrid>
              <a:tr h="215843">
                <a:tc rowSpan="2">
                  <a:txBody>
                    <a:bodyPr/>
                    <a:lstStyle>
                      <a:lvl1pPr marL="0" algn="l" defTabSz="914400" rtl="0" eaLnBrk="1" latinLnBrk="0" hangingPunct="1">
                        <a:defRPr sz="1800" b="1" kern="1200">
                          <a:solidFill>
                            <a:schemeClr val="tx1"/>
                          </a:solidFill>
                          <a:latin typeface="Mute"/>
                        </a:defRPr>
                      </a:lvl1pPr>
                      <a:lvl2pPr marL="457200" algn="l" defTabSz="914400" rtl="0" eaLnBrk="1" latinLnBrk="0" hangingPunct="1">
                        <a:defRPr sz="1800" b="1" kern="1200">
                          <a:solidFill>
                            <a:schemeClr val="tx1"/>
                          </a:solidFill>
                          <a:latin typeface="Mute"/>
                        </a:defRPr>
                      </a:lvl2pPr>
                      <a:lvl3pPr marL="914400" algn="l" defTabSz="914400" rtl="0" eaLnBrk="1" latinLnBrk="0" hangingPunct="1">
                        <a:defRPr sz="1800" b="1" kern="1200">
                          <a:solidFill>
                            <a:schemeClr val="tx1"/>
                          </a:solidFill>
                          <a:latin typeface="Mute"/>
                        </a:defRPr>
                      </a:lvl3pPr>
                      <a:lvl4pPr marL="1371600" algn="l" defTabSz="914400" rtl="0" eaLnBrk="1" latinLnBrk="0" hangingPunct="1">
                        <a:defRPr sz="1800" b="1" kern="1200">
                          <a:solidFill>
                            <a:schemeClr val="tx1"/>
                          </a:solidFill>
                          <a:latin typeface="Mute"/>
                        </a:defRPr>
                      </a:lvl4pPr>
                      <a:lvl5pPr marL="1828800" algn="l" defTabSz="914400" rtl="0" eaLnBrk="1" latinLnBrk="0" hangingPunct="1">
                        <a:defRPr sz="1800" b="1" kern="1200">
                          <a:solidFill>
                            <a:schemeClr val="tx1"/>
                          </a:solidFill>
                          <a:latin typeface="Mute"/>
                        </a:defRPr>
                      </a:lvl5pPr>
                      <a:lvl6pPr marL="2286000" algn="l" defTabSz="914400" rtl="0" eaLnBrk="1" latinLnBrk="0" hangingPunct="1">
                        <a:defRPr sz="1800" b="1" kern="1200">
                          <a:solidFill>
                            <a:schemeClr val="tx1"/>
                          </a:solidFill>
                          <a:latin typeface="Mute"/>
                        </a:defRPr>
                      </a:lvl6pPr>
                      <a:lvl7pPr marL="2743200" algn="l" defTabSz="914400" rtl="0" eaLnBrk="1" latinLnBrk="0" hangingPunct="1">
                        <a:defRPr sz="1800" b="1" kern="1200">
                          <a:solidFill>
                            <a:schemeClr val="tx1"/>
                          </a:solidFill>
                          <a:latin typeface="Mute"/>
                        </a:defRPr>
                      </a:lvl7pPr>
                      <a:lvl8pPr marL="3200400" algn="l" defTabSz="914400" rtl="0" eaLnBrk="1" latinLnBrk="0" hangingPunct="1">
                        <a:defRPr sz="1800" b="1" kern="1200">
                          <a:solidFill>
                            <a:schemeClr val="tx1"/>
                          </a:solidFill>
                          <a:latin typeface="Mute"/>
                        </a:defRPr>
                      </a:lvl8pPr>
                      <a:lvl9pPr marL="3657600" algn="l" defTabSz="914400" rtl="0" eaLnBrk="1" latinLnBrk="0" hangingPunct="1">
                        <a:defRPr sz="1800" b="1" kern="1200">
                          <a:solidFill>
                            <a:schemeClr val="tx1"/>
                          </a:solidFill>
                          <a:latin typeface="Mute"/>
                        </a:defRPr>
                      </a:lvl9pPr>
                    </a:lstStyle>
                    <a:p>
                      <a:pPr marL="0" algn="l" defTabSz="914400" rtl="0" eaLnBrk="1" fontAlgn="ctr" latinLnBrk="0" hangingPunct="1"/>
                      <a:r>
                        <a:rPr lang="en-GB" sz="1100" b="1" kern="1200" dirty="0">
                          <a:solidFill>
                            <a:srgbClr val="003865"/>
                          </a:solidFill>
                          <a:latin typeface="+mj-lt"/>
                        </a:rPr>
                        <a:t>DEWS Strategy</a:t>
                      </a:r>
                      <a:endParaRPr lang="en-GB" sz="1100" b="1" kern="1200" dirty="0">
                        <a:solidFill>
                          <a:srgbClr val="003865"/>
                        </a:solidFill>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Mute"/>
                        </a:defRPr>
                      </a:lvl1pPr>
                      <a:lvl2pPr marL="457200" algn="l" defTabSz="914400" rtl="0" eaLnBrk="1" latinLnBrk="0" hangingPunct="1">
                        <a:defRPr sz="1800" b="1" kern="1200">
                          <a:solidFill>
                            <a:schemeClr val="tx1"/>
                          </a:solidFill>
                          <a:latin typeface="Mute"/>
                        </a:defRPr>
                      </a:lvl2pPr>
                      <a:lvl3pPr marL="914400" algn="l" defTabSz="914400" rtl="0" eaLnBrk="1" latinLnBrk="0" hangingPunct="1">
                        <a:defRPr sz="1800" b="1" kern="1200">
                          <a:solidFill>
                            <a:schemeClr val="tx1"/>
                          </a:solidFill>
                          <a:latin typeface="Mute"/>
                        </a:defRPr>
                      </a:lvl3pPr>
                      <a:lvl4pPr marL="1371600" algn="l" defTabSz="914400" rtl="0" eaLnBrk="1" latinLnBrk="0" hangingPunct="1">
                        <a:defRPr sz="1800" b="1" kern="1200">
                          <a:solidFill>
                            <a:schemeClr val="tx1"/>
                          </a:solidFill>
                          <a:latin typeface="Mute"/>
                        </a:defRPr>
                      </a:lvl4pPr>
                      <a:lvl5pPr marL="1828800" algn="l" defTabSz="914400" rtl="0" eaLnBrk="1" latinLnBrk="0" hangingPunct="1">
                        <a:defRPr sz="1800" b="1" kern="1200">
                          <a:solidFill>
                            <a:schemeClr val="tx1"/>
                          </a:solidFill>
                          <a:latin typeface="Mute"/>
                        </a:defRPr>
                      </a:lvl5pPr>
                      <a:lvl6pPr marL="2286000" algn="l" defTabSz="914400" rtl="0" eaLnBrk="1" latinLnBrk="0" hangingPunct="1">
                        <a:defRPr sz="1800" b="1" kern="1200">
                          <a:solidFill>
                            <a:schemeClr val="tx1"/>
                          </a:solidFill>
                          <a:latin typeface="Mute"/>
                        </a:defRPr>
                      </a:lvl6pPr>
                      <a:lvl7pPr marL="2743200" algn="l" defTabSz="914400" rtl="0" eaLnBrk="1" latinLnBrk="0" hangingPunct="1">
                        <a:defRPr sz="1800" b="1" kern="1200">
                          <a:solidFill>
                            <a:schemeClr val="tx1"/>
                          </a:solidFill>
                          <a:latin typeface="Mute"/>
                        </a:defRPr>
                      </a:lvl7pPr>
                      <a:lvl8pPr marL="3200400" algn="l" defTabSz="914400" rtl="0" eaLnBrk="1" latinLnBrk="0" hangingPunct="1">
                        <a:defRPr sz="1800" b="1" kern="1200">
                          <a:solidFill>
                            <a:schemeClr val="tx1"/>
                          </a:solidFill>
                          <a:latin typeface="Mute"/>
                        </a:defRPr>
                      </a:lvl8pPr>
                      <a:lvl9pPr marL="3657600" algn="l" defTabSz="914400" rtl="0" eaLnBrk="1" latinLnBrk="0" hangingPunct="1">
                        <a:defRPr sz="1800" b="1" kern="1200">
                          <a:solidFill>
                            <a:schemeClr val="tx1"/>
                          </a:solidFill>
                          <a:latin typeface="Mute"/>
                        </a:defRPr>
                      </a:lvl9pPr>
                    </a:lstStyle>
                    <a:p>
                      <a:pPr marL="0" algn="l" defTabSz="914400" rtl="0" eaLnBrk="1" fontAlgn="ctr" latinLnBrk="0" hangingPunct="1"/>
                      <a:r>
                        <a:rPr lang="en-GB" sz="1100" b="1" kern="1200" dirty="0">
                          <a:solidFill>
                            <a:srgbClr val="003865"/>
                          </a:solidFill>
                          <a:latin typeface="+mj-lt"/>
                        </a:rPr>
                        <a:t>Fund </a:t>
                      </a:r>
                      <a:endParaRPr lang="en-GB" sz="1100" b="1" kern="1200" dirty="0">
                        <a:solidFill>
                          <a:srgbClr val="003865"/>
                        </a:solidFill>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kern="1200" baseline="0" dirty="0">
                          <a:solidFill>
                            <a:srgbClr val="003865"/>
                          </a:solidFill>
                          <a:latin typeface="+mj-lt"/>
                          <a:ea typeface="+mn-ea"/>
                          <a:cs typeface="+mn-cs"/>
                        </a:rPr>
                        <a:t>1 year</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sz="1100" b="1" kern="1200" baseline="0" dirty="0">
                          <a:solidFill>
                            <a:srgbClr val="003865"/>
                          </a:solidFill>
                          <a:latin typeface="+mj-lt"/>
                          <a:ea typeface="+mn-ea"/>
                          <a:cs typeface="+mn-cs"/>
                        </a:rPr>
                        <a:t>Since Inception</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Mute"/>
                        </a:defRPr>
                      </a:lvl1pPr>
                      <a:lvl2pPr marL="457200" algn="l" defTabSz="914400" rtl="0" eaLnBrk="1" latinLnBrk="0" hangingPunct="1">
                        <a:defRPr sz="1800" b="1" kern="1200">
                          <a:solidFill>
                            <a:schemeClr val="tx1"/>
                          </a:solidFill>
                          <a:latin typeface="Mute"/>
                        </a:defRPr>
                      </a:lvl2pPr>
                      <a:lvl3pPr marL="914400" algn="l" defTabSz="914400" rtl="0" eaLnBrk="1" latinLnBrk="0" hangingPunct="1">
                        <a:defRPr sz="1800" b="1" kern="1200">
                          <a:solidFill>
                            <a:schemeClr val="tx1"/>
                          </a:solidFill>
                          <a:latin typeface="Mute"/>
                        </a:defRPr>
                      </a:lvl3pPr>
                      <a:lvl4pPr marL="1371600" algn="l" defTabSz="914400" rtl="0" eaLnBrk="1" latinLnBrk="0" hangingPunct="1">
                        <a:defRPr sz="1800" b="1" kern="1200">
                          <a:solidFill>
                            <a:schemeClr val="tx1"/>
                          </a:solidFill>
                          <a:latin typeface="Mute"/>
                        </a:defRPr>
                      </a:lvl4pPr>
                      <a:lvl5pPr marL="1828800" algn="l" defTabSz="914400" rtl="0" eaLnBrk="1" latinLnBrk="0" hangingPunct="1">
                        <a:defRPr sz="1800" b="1" kern="1200">
                          <a:solidFill>
                            <a:schemeClr val="tx1"/>
                          </a:solidFill>
                          <a:latin typeface="Mute"/>
                        </a:defRPr>
                      </a:lvl5pPr>
                      <a:lvl6pPr marL="2286000" algn="l" defTabSz="914400" rtl="0" eaLnBrk="1" latinLnBrk="0" hangingPunct="1">
                        <a:defRPr sz="1800" b="1" kern="1200">
                          <a:solidFill>
                            <a:schemeClr val="tx1"/>
                          </a:solidFill>
                          <a:latin typeface="Mute"/>
                        </a:defRPr>
                      </a:lvl6pPr>
                      <a:lvl7pPr marL="2743200" algn="l" defTabSz="914400" rtl="0" eaLnBrk="1" latinLnBrk="0" hangingPunct="1">
                        <a:defRPr sz="1800" b="1" kern="1200">
                          <a:solidFill>
                            <a:schemeClr val="tx1"/>
                          </a:solidFill>
                          <a:latin typeface="Mute"/>
                        </a:defRPr>
                      </a:lvl7pPr>
                      <a:lvl8pPr marL="3200400" algn="l" defTabSz="914400" rtl="0" eaLnBrk="1" latinLnBrk="0" hangingPunct="1">
                        <a:defRPr sz="1800" b="1" kern="1200">
                          <a:solidFill>
                            <a:schemeClr val="tx1"/>
                          </a:solidFill>
                          <a:latin typeface="Mute"/>
                        </a:defRPr>
                      </a:lvl8pPr>
                      <a:lvl9pPr marL="3657600" algn="l" defTabSz="914400" rtl="0" eaLnBrk="1" latinLnBrk="0" hangingPunct="1">
                        <a:defRPr sz="1800" b="1" kern="1200">
                          <a:solidFill>
                            <a:schemeClr val="tx1"/>
                          </a:solidFill>
                          <a:latin typeface="Mut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rgbClr val="003865"/>
                          </a:solidFill>
                          <a:latin typeface="+mj-lt"/>
                        </a:rPr>
                        <a:t>Inception Date</a:t>
                      </a:r>
                    </a:p>
                  </a:txBody>
                  <a:tcPr marL="68560" marR="68560" marT="34280" marB="3428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478184"/>
                  </a:ext>
                </a:extLst>
              </a:tr>
              <a:tr h="365086">
                <a:tc vMerge="1">
                  <a:txBody>
                    <a:bodyPr/>
                    <a:lstStyle/>
                    <a:p>
                      <a:pPr marL="0" algn="l" defTabSz="914400" rtl="0" eaLnBrk="1" fontAlgn="ctr" latinLnBrk="0" hangingPunct="1"/>
                      <a:endParaRPr lang="en-GB" sz="1200" b="0" kern="1200" dirty="0">
                        <a:solidFill>
                          <a:schemeClr val="lt1"/>
                        </a:solidFill>
                        <a:latin typeface="Mute Semibold" panose="00000800000000000000" pitchFamily="50" charset="0"/>
                        <a:ea typeface="+mn-ea"/>
                        <a:cs typeface="+mn-cs"/>
                      </a:endParaRPr>
                    </a:p>
                  </a:txBody>
                  <a:tcPr anchor="ctr">
                    <a:lnT w="12700" cmpd="sng">
                      <a:noFill/>
                    </a:lnT>
                    <a:lnB w="12700" cap="flat" cmpd="sng" algn="ctr">
                      <a:solidFill>
                        <a:schemeClr val="tx1"/>
                      </a:solidFill>
                      <a:prstDash val="solid"/>
                      <a:round/>
                      <a:headEnd type="none" w="med" len="med"/>
                      <a:tailEnd type="none" w="med" len="med"/>
                    </a:lnB>
                    <a:solidFill>
                      <a:schemeClr val="bg1">
                        <a:alpha val="20000"/>
                      </a:schemeClr>
                    </a:solidFill>
                  </a:tcPr>
                </a:tc>
                <a:tc vMerge="1">
                  <a:txBody>
                    <a:bodyPr/>
                    <a:lstStyle/>
                    <a:p>
                      <a:pPr marL="0" algn="l" defTabSz="914400" rtl="0" eaLnBrk="1" fontAlgn="ctr" latinLnBrk="0" hangingPunct="1"/>
                      <a:endParaRPr lang="en-GB" sz="1200" b="0" kern="1200" dirty="0">
                        <a:solidFill>
                          <a:schemeClr val="lt1"/>
                        </a:solidFill>
                        <a:latin typeface="Mute Semibold" panose="00000800000000000000" pitchFamily="50" charset="0"/>
                        <a:ea typeface="+mn-ea"/>
                        <a:cs typeface="+mn-cs"/>
                      </a:endParaRPr>
                    </a:p>
                  </a:txBody>
                  <a:tcPr anchor="ctr">
                    <a:lnT w="12700" cmpd="sng">
                      <a:noFill/>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fontAlgn="ctr"/>
                      <a:r>
                        <a:rPr lang="da-DK" sz="1100" b="0" kern="1200" baseline="0" dirty="0">
                          <a:solidFill>
                            <a:srgbClr val="003865"/>
                          </a:solidFill>
                          <a:latin typeface="+mj-lt"/>
                          <a:ea typeface="+mn-ea"/>
                          <a:cs typeface="+mn-cs"/>
                        </a:rPr>
                        <a:t>30 June 2020 – </a:t>
                      </a:r>
                    </a:p>
                    <a:p>
                      <a:pPr algn="ctr" fontAlgn="ctr"/>
                      <a:r>
                        <a:rPr lang="da-DK" sz="1100" b="0" kern="1200" baseline="0" dirty="0">
                          <a:solidFill>
                            <a:srgbClr val="003865"/>
                          </a:solidFill>
                          <a:latin typeface="+mj-lt"/>
                          <a:ea typeface="+mn-ea"/>
                          <a:cs typeface="+mn-cs"/>
                        </a:rPr>
                        <a:t>30 June 2021</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mpd="sng">
                      <a:noFill/>
                    </a:lnT>
                    <a:lnB w="12700" cap="flat" cmpd="sng" algn="ctr">
                      <a:solidFill>
                        <a:srgbClr val="003865"/>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1100" b="0" kern="1200" baseline="0" dirty="0">
                          <a:solidFill>
                            <a:srgbClr val="003865"/>
                          </a:solidFill>
                          <a:latin typeface="+mj-lt"/>
                          <a:ea typeface="+mn-ea"/>
                          <a:cs typeface="+mn-cs"/>
                        </a:rPr>
                        <a:t>Since Inception – </a:t>
                      </a:r>
                    </a:p>
                    <a:p>
                      <a:pPr algn="ctr" fontAlgn="ctr"/>
                      <a:r>
                        <a:rPr lang="en-US" sz="1100" b="0" kern="1200" baseline="0" dirty="0">
                          <a:solidFill>
                            <a:srgbClr val="003865"/>
                          </a:solidFill>
                          <a:latin typeface="+mj-lt"/>
                          <a:ea typeface="+mn-ea"/>
                          <a:cs typeface="+mn-cs"/>
                        </a:rPr>
                        <a:t>30 June 2021</a:t>
                      </a:r>
                    </a:p>
                  </a:txBody>
                  <a:tcPr marL="0" marR="0" marT="0" marB="0" anchor="ctr">
                    <a:lnL w="12700" cap="flat" cmpd="sng" algn="ctr">
                      <a:solidFill>
                        <a:srgbClr val="003865"/>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vMerge="1">
                  <a:txBody>
                    <a:bodyPr/>
                    <a:lstStyle/>
                    <a:p>
                      <a:pPr algn="ctr">
                        <a:spcAft>
                          <a:spcPts val="0"/>
                        </a:spcAft>
                      </a:pPr>
                      <a:endParaRPr lang="en-US" sz="900" b="0" dirty="0">
                        <a:solidFill>
                          <a:schemeClr val="tx1"/>
                        </a:solidFill>
                        <a:effectLst/>
                        <a:latin typeface="Mute Semibold" panose="00000800000000000000" pitchFamily="50" charset="0"/>
                        <a:ea typeface="Calibri" panose="020F0502020204030204" pitchFamily="34" charset="0"/>
                      </a:endParaRPr>
                    </a:p>
                  </a:txBody>
                  <a:tcPr marL="47774" marR="477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0000"/>
                  </a:ext>
                </a:extLst>
              </a:tr>
              <a:tr h="336735">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indent="0" algn="l" defTabSz="914400" rtl="0" eaLnBrk="1" fontAlgn="b" latinLnBrk="0" hangingPunct="1"/>
                      <a:r>
                        <a:rPr lang="en-GB" sz="1100" u="none" strike="noStrike" kern="1200" dirty="0">
                          <a:solidFill>
                            <a:srgbClr val="003865"/>
                          </a:solidFill>
                          <a:effectLst/>
                          <a:latin typeface="+mj-lt"/>
                        </a:rPr>
                        <a:t>Low Growth</a:t>
                      </a:r>
                      <a:r>
                        <a:rPr lang="en-GB" sz="1100" u="none" strike="noStrike" kern="1200" baseline="30000" dirty="0">
                          <a:solidFill>
                            <a:srgbClr val="003865"/>
                          </a:solidFill>
                          <a:effectLst/>
                          <a:latin typeface="+mj-lt"/>
                        </a:rPr>
                        <a:t>1  </a:t>
                      </a:r>
                      <a:endParaRPr lang="en-GB" sz="1100" b="0" i="0" u="none" strike="noStrike" kern="1200" baseline="0" dirty="0">
                        <a:solidFill>
                          <a:srgbClr val="003865"/>
                        </a:solidFill>
                        <a:effectLst/>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a:noFill/>
                    </a:lnB>
                    <a:lnTlToBr w="12700" cmpd="sng">
                      <a:noFill/>
                      <a:prstDash val="solid"/>
                    </a:lnTlToBr>
                    <a:lnBlToTr w="12700" cmpd="sng">
                      <a:noFill/>
                      <a:prstDash val="solid"/>
                    </a:lnBlToTr>
                    <a:solidFill>
                      <a:srgbClr val="003865">
                        <a:alpha val="1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u="none" strike="noStrike" kern="1200" baseline="0" dirty="0">
                          <a:solidFill>
                            <a:srgbClr val="003865"/>
                          </a:solidFill>
                          <a:effectLst/>
                          <a:latin typeface="+mj-lt"/>
                        </a:rPr>
                        <a:t>Mercer USD Cash Fund </a:t>
                      </a:r>
                      <a:endParaRPr lang="en-GB" sz="1100" b="0" i="0" u="none" strike="noStrike" kern="1200" baseline="0" dirty="0">
                        <a:solidFill>
                          <a:srgbClr val="003865"/>
                        </a:solidFill>
                        <a:effectLst/>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a:noFill/>
                    </a:lnB>
                    <a:lnTlToBr w="12700" cmpd="sng">
                      <a:noFill/>
                      <a:prstDash val="solid"/>
                    </a:lnTlToBr>
                    <a:lnBlToTr w="12700" cmpd="sng">
                      <a:noFill/>
                      <a:prstDash val="solid"/>
                    </a:lnBlToTr>
                    <a:solidFill>
                      <a:srgbClr val="003865">
                        <a:alpha val="10000"/>
                      </a:srgbClr>
                    </a:solidFill>
                  </a:tcPr>
                </a:tc>
                <a:tc>
                  <a:txBody>
                    <a:bodyPr/>
                    <a:lstStyle/>
                    <a:p>
                      <a:pPr algn="ctr" fontAlgn="ctr"/>
                      <a:r>
                        <a:rPr lang="en-US" sz="1100" b="0" i="0" u="none" strike="noStrike" kern="1200" dirty="0">
                          <a:solidFill>
                            <a:srgbClr val="003865"/>
                          </a:solidFill>
                          <a:effectLst/>
                          <a:latin typeface="+mj-lt"/>
                          <a:ea typeface="+mn-ea"/>
                          <a:cs typeface="+mn-cs"/>
                        </a:rPr>
                        <a:t>-1.14%</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a:noFill/>
                    </a:lnB>
                    <a:lnTlToBr w="12700" cmpd="sng">
                      <a:noFill/>
                      <a:prstDash val="solid"/>
                    </a:lnTlToBr>
                    <a:lnBlToTr w="12700" cmpd="sng">
                      <a:noFill/>
                      <a:prstDash val="solid"/>
                    </a:lnBlToTr>
                    <a:solidFill>
                      <a:srgbClr val="003865">
                        <a:alpha val="10000"/>
                      </a:srgbClr>
                    </a:solidFill>
                  </a:tcPr>
                </a:tc>
                <a:tc>
                  <a:txBody>
                    <a:bodyPr/>
                    <a:lstStyle/>
                    <a:p>
                      <a:pPr algn="ctr" fontAlgn="ctr"/>
                      <a:r>
                        <a:rPr lang="en-US" sz="1100" b="0" i="0" u="none" strike="noStrike" kern="1200">
                          <a:solidFill>
                            <a:srgbClr val="003865"/>
                          </a:solidFill>
                          <a:effectLst/>
                          <a:latin typeface="+mj-lt"/>
                          <a:ea typeface="+mn-ea"/>
                          <a:cs typeface="+mn-cs"/>
                        </a:rPr>
                        <a:t>-1.43%</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03865">
                        <a:alpha val="1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algn="ctr" defTabSz="914400" rtl="0" eaLnBrk="1" fontAlgn="ctr" latinLnBrk="0" hangingPunct="1"/>
                      <a:r>
                        <a:rPr lang="en-US" sz="1100" b="0" i="0" u="none" strike="noStrike" kern="1200" dirty="0">
                          <a:solidFill>
                            <a:srgbClr val="003865"/>
                          </a:solidFill>
                          <a:effectLst/>
                          <a:latin typeface="+mj-lt"/>
                          <a:ea typeface="+mn-ea"/>
                          <a:cs typeface="+mn-cs"/>
                        </a:rPr>
                        <a:t>23-Mar-20</a:t>
                      </a:r>
                    </a:p>
                  </a:txBody>
                  <a:tcPr marL="9525" marR="9525" marT="9525"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w="12700" cap="flat" cmpd="sng" algn="ctr">
                      <a:solidFill>
                        <a:srgbClr val="003865"/>
                      </a:solidFill>
                      <a:prstDash val="solid"/>
                      <a:round/>
                      <a:headEnd type="none" w="med" len="med"/>
                      <a:tailEnd type="none" w="med" len="med"/>
                    </a:lnT>
                    <a:lnB>
                      <a:noFill/>
                    </a:lnB>
                    <a:lnTlToBr w="12700" cmpd="sng">
                      <a:noFill/>
                      <a:prstDash val="solid"/>
                    </a:lnTlToBr>
                    <a:lnBlToTr w="12700" cmpd="sng">
                      <a:noFill/>
                      <a:prstDash val="solid"/>
                    </a:lnBlToTr>
                    <a:solidFill>
                      <a:srgbClr val="003865">
                        <a:alpha val="10000"/>
                      </a:srgbClr>
                    </a:solidFill>
                  </a:tcPr>
                </a:tc>
                <a:extLst>
                  <a:ext uri="{0D108BD9-81ED-4DB2-BD59-A6C34878D82A}">
                    <a16:rowId xmlns:a16="http://schemas.microsoft.com/office/drawing/2014/main" val="4270185654"/>
                  </a:ext>
                </a:extLst>
              </a:tr>
              <a:tr h="336735">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indent="0" algn="l" defTabSz="914400" rtl="0" eaLnBrk="1" fontAlgn="b" latinLnBrk="0" hangingPunct="1"/>
                      <a:r>
                        <a:rPr lang="en-GB" sz="1100" u="none" strike="noStrike" kern="1200" dirty="0">
                          <a:solidFill>
                            <a:srgbClr val="003865"/>
                          </a:solidFill>
                          <a:effectLst/>
                          <a:latin typeface="+mj-lt"/>
                        </a:rPr>
                        <a:t>Low / Moderate Growth (Default)</a:t>
                      </a:r>
                      <a:r>
                        <a:rPr lang="en-GB" sz="1100" u="none" strike="noStrike" kern="1200" baseline="30000" dirty="0">
                          <a:solidFill>
                            <a:srgbClr val="003865"/>
                          </a:solidFill>
                          <a:effectLst/>
                          <a:latin typeface="+mj-lt"/>
                        </a:rPr>
                        <a:t>2  </a:t>
                      </a:r>
                      <a:endParaRPr lang="en-GB" sz="1100" b="0" i="0" u="none" strike="noStrike" kern="1200" baseline="0" dirty="0">
                        <a:solidFill>
                          <a:srgbClr val="003865"/>
                        </a:solidFill>
                        <a:effectLst/>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u="none" strike="noStrike" kern="1200" baseline="0" dirty="0">
                          <a:solidFill>
                            <a:srgbClr val="003865"/>
                          </a:solidFill>
                          <a:effectLst/>
                          <a:latin typeface="+mj-lt"/>
                        </a:rPr>
                        <a:t>Mercer Multi Asset Balanced Growth  Fund </a:t>
                      </a:r>
                      <a:endParaRPr lang="en-GB" sz="1100" b="0" i="0" u="none" strike="noStrike" kern="1200" baseline="0" dirty="0">
                        <a:solidFill>
                          <a:srgbClr val="003865"/>
                        </a:solidFill>
                        <a:effectLst/>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1100" b="0" i="0" u="none" strike="noStrike" kern="1200" dirty="0">
                          <a:solidFill>
                            <a:srgbClr val="003865"/>
                          </a:solidFill>
                          <a:effectLst/>
                          <a:latin typeface="+mj-lt"/>
                          <a:ea typeface="+mn-ea"/>
                          <a:cs typeface="+mn-cs"/>
                        </a:rPr>
                        <a:t>12.31%</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1100" b="0" i="0" u="none" strike="noStrike" kern="1200">
                          <a:solidFill>
                            <a:srgbClr val="003865"/>
                          </a:solidFill>
                          <a:effectLst/>
                          <a:latin typeface="+mj-lt"/>
                          <a:ea typeface="+mn-ea"/>
                          <a:cs typeface="+mn-cs"/>
                        </a:rPr>
                        <a:t>21.87%</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algn="ctr" defTabSz="914400" rtl="0" eaLnBrk="1" fontAlgn="ctr" latinLnBrk="0" hangingPunct="1"/>
                      <a:r>
                        <a:rPr lang="en-US" sz="1100" b="0" i="0" u="none" strike="noStrike" kern="1200" dirty="0">
                          <a:solidFill>
                            <a:srgbClr val="003865"/>
                          </a:solidFill>
                          <a:effectLst/>
                          <a:latin typeface="+mj-lt"/>
                          <a:ea typeface="+mn-ea"/>
                          <a:cs typeface="+mn-cs"/>
                        </a:rPr>
                        <a:t>26-Mar-20</a:t>
                      </a:r>
                    </a:p>
                  </a:txBody>
                  <a:tcPr marL="9525" marR="9525" marT="9525"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11434482"/>
                  </a:ext>
                </a:extLst>
              </a:tr>
              <a:tr h="336735">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indent="0" algn="l" defTabSz="914400" rtl="0" eaLnBrk="1" fontAlgn="b" latinLnBrk="0" hangingPunct="1"/>
                      <a:r>
                        <a:rPr lang="en-GB" sz="1100" u="none" strike="noStrike" kern="1200" dirty="0">
                          <a:solidFill>
                            <a:srgbClr val="003865"/>
                          </a:solidFill>
                          <a:effectLst/>
                          <a:latin typeface="+mj-lt"/>
                        </a:rPr>
                        <a:t>Moderate Growth </a:t>
                      </a:r>
                      <a:endParaRPr lang="en-GB" sz="1100" b="0" i="0" u="none" strike="noStrike" kern="1200" baseline="0" dirty="0">
                        <a:solidFill>
                          <a:srgbClr val="003865"/>
                        </a:solidFill>
                        <a:effectLst/>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indent="0" algn="l" defTabSz="914400" rtl="0" eaLnBrk="1" fontAlgn="b" latinLnBrk="0" hangingPunct="1"/>
                      <a:r>
                        <a:rPr lang="en-GB" sz="1100" u="none" strike="noStrike" kern="1200" baseline="0" dirty="0">
                          <a:solidFill>
                            <a:srgbClr val="003865"/>
                          </a:solidFill>
                          <a:effectLst/>
                          <a:latin typeface="+mj-lt"/>
                        </a:rPr>
                        <a:t>Mercer Diversified Growth Fund (USD Hedged)</a:t>
                      </a:r>
                      <a:endParaRPr lang="en-GB" sz="1100" b="0" i="0" u="none" strike="noStrike" kern="1200" baseline="0" dirty="0">
                        <a:solidFill>
                          <a:srgbClr val="003865"/>
                        </a:solidFill>
                        <a:effectLst/>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tc>
                  <a:txBody>
                    <a:bodyPr/>
                    <a:lstStyle/>
                    <a:p>
                      <a:pPr algn="ctr" fontAlgn="ctr"/>
                      <a:r>
                        <a:rPr lang="en-US" sz="1100" b="0" i="0" u="none" strike="noStrike" kern="1200" dirty="0">
                          <a:solidFill>
                            <a:srgbClr val="003865"/>
                          </a:solidFill>
                          <a:effectLst/>
                          <a:latin typeface="+mj-lt"/>
                          <a:ea typeface="+mn-ea"/>
                          <a:cs typeface="+mn-cs"/>
                        </a:rPr>
                        <a:t>20.40%</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tc>
                  <a:txBody>
                    <a:bodyPr/>
                    <a:lstStyle/>
                    <a:p>
                      <a:pPr algn="ctr" fontAlgn="ctr"/>
                      <a:r>
                        <a:rPr lang="en-US" sz="1100" b="0" i="0" u="none" strike="noStrike" kern="1200">
                          <a:solidFill>
                            <a:srgbClr val="003865"/>
                          </a:solidFill>
                          <a:effectLst/>
                          <a:latin typeface="+mj-lt"/>
                          <a:ea typeface="+mn-ea"/>
                          <a:cs typeface="+mn-cs"/>
                        </a:rPr>
                        <a:t>34.86%</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algn="ctr" defTabSz="914400" rtl="0" eaLnBrk="1" fontAlgn="ctr" latinLnBrk="0" hangingPunct="1"/>
                      <a:r>
                        <a:rPr lang="en-US" sz="1100" b="0" i="0" u="none" strike="noStrike" kern="1200">
                          <a:solidFill>
                            <a:srgbClr val="003865"/>
                          </a:solidFill>
                          <a:effectLst/>
                          <a:latin typeface="+mj-lt"/>
                          <a:ea typeface="+mn-ea"/>
                          <a:cs typeface="+mn-cs"/>
                        </a:rPr>
                        <a:t>26-Mar-20</a:t>
                      </a:r>
                    </a:p>
                  </a:txBody>
                  <a:tcPr marL="9525" marR="9525" marT="9525"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extLst>
                  <a:ext uri="{0D108BD9-81ED-4DB2-BD59-A6C34878D82A}">
                    <a16:rowId xmlns:a16="http://schemas.microsoft.com/office/drawing/2014/main" val="4035310028"/>
                  </a:ext>
                </a:extLst>
              </a:tr>
              <a:tr h="336735">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indent="0" algn="l" defTabSz="914400" rtl="0" eaLnBrk="1" fontAlgn="b" latinLnBrk="0" hangingPunct="1"/>
                      <a:r>
                        <a:rPr lang="en-GB" sz="1100" u="none" strike="noStrike" kern="1200" dirty="0">
                          <a:solidFill>
                            <a:srgbClr val="003865"/>
                          </a:solidFill>
                          <a:effectLst/>
                          <a:latin typeface="+mj-lt"/>
                        </a:rPr>
                        <a:t>Moderate / High Growth </a:t>
                      </a:r>
                      <a:endParaRPr lang="en-GB" sz="1100" b="0" i="0" u="none" strike="noStrike" kern="1200" baseline="0" dirty="0">
                        <a:solidFill>
                          <a:srgbClr val="003865"/>
                        </a:solidFill>
                        <a:effectLst/>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indent="0" algn="l" defTabSz="914400" rtl="0" eaLnBrk="1" fontAlgn="b" latinLnBrk="0" hangingPunct="1"/>
                      <a:r>
                        <a:rPr lang="en-GB" sz="1100" u="none" strike="noStrike" kern="1200" baseline="0" dirty="0">
                          <a:solidFill>
                            <a:srgbClr val="003865"/>
                          </a:solidFill>
                          <a:effectLst/>
                          <a:latin typeface="+mj-lt"/>
                        </a:rPr>
                        <a:t>Mercer Multi Asset Growth  Fund (USD Hedged)</a:t>
                      </a:r>
                      <a:endParaRPr lang="en-GB" sz="1100" b="0" i="0" u="none" strike="noStrike" kern="1200" baseline="0" dirty="0">
                        <a:solidFill>
                          <a:srgbClr val="003865"/>
                        </a:solidFill>
                        <a:effectLst/>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1100" b="0" i="0" u="none" strike="noStrike" kern="1200" dirty="0">
                          <a:solidFill>
                            <a:srgbClr val="003865"/>
                          </a:solidFill>
                          <a:effectLst/>
                          <a:latin typeface="+mj-lt"/>
                          <a:ea typeface="+mn-ea"/>
                          <a:cs typeface="+mn-cs"/>
                        </a:rPr>
                        <a:t>23.68%</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1100" b="0" i="0" u="none" strike="noStrike" kern="1200" dirty="0">
                          <a:solidFill>
                            <a:srgbClr val="003865"/>
                          </a:solidFill>
                          <a:effectLst/>
                          <a:latin typeface="+mj-lt"/>
                          <a:ea typeface="+mn-ea"/>
                          <a:cs typeface="+mn-cs"/>
                        </a:rPr>
                        <a:t>38.19%</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algn="ctr" defTabSz="914400" rtl="0" eaLnBrk="1" fontAlgn="ctr" latinLnBrk="0" hangingPunct="1"/>
                      <a:r>
                        <a:rPr lang="en-US" sz="1100" b="0" i="0" u="none" strike="noStrike" kern="1200" dirty="0">
                          <a:solidFill>
                            <a:srgbClr val="003865"/>
                          </a:solidFill>
                          <a:effectLst/>
                          <a:latin typeface="+mj-lt"/>
                          <a:ea typeface="+mn-ea"/>
                          <a:cs typeface="+mn-cs"/>
                        </a:rPr>
                        <a:t>26-Mar-20</a:t>
                      </a:r>
                    </a:p>
                  </a:txBody>
                  <a:tcPr marL="9525" marR="9525" marT="9525"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11369367"/>
                  </a:ext>
                </a:extLst>
              </a:tr>
              <a:tr h="336735">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GB" sz="1100" u="none" strike="noStrike" kern="1200" dirty="0">
                          <a:solidFill>
                            <a:srgbClr val="003865"/>
                          </a:solidFill>
                          <a:effectLst/>
                          <a:latin typeface="+mj-lt"/>
                        </a:rPr>
                        <a:t>High Growth </a:t>
                      </a:r>
                      <a:endParaRPr lang="en-GB" sz="1100" b="0" i="0" u="none" strike="noStrike" kern="1200" baseline="0" dirty="0">
                        <a:solidFill>
                          <a:srgbClr val="003865"/>
                        </a:solidFill>
                        <a:effectLst/>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u="none" strike="noStrike" kern="1200" baseline="0" dirty="0">
                          <a:solidFill>
                            <a:srgbClr val="003865"/>
                          </a:solidFill>
                          <a:effectLst/>
                          <a:latin typeface="+mj-lt"/>
                        </a:rPr>
                        <a:t>Mercer Multi Asset High Growth  Fund (USD Hedged)</a:t>
                      </a:r>
                      <a:endParaRPr lang="en-GB" sz="1100" b="0" i="0" u="none" strike="noStrike" kern="1200" baseline="0" dirty="0">
                        <a:solidFill>
                          <a:srgbClr val="003865"/>
                        </a:solidFill>
                        <a:effectLst/>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tc>
                  <a:txBody>
                    <a:bodyPr/>
                    <a:lstStyle/>
                    <a:p>
                      <a:pPr algn="ctr" fontAlgn="ctr"/>
                      <a:r>
                        <a:rPr lang="en-US" sz="1100" b="0" i="0" u="none" strike="noStrike" kern="1200" dirty="0">
                          <a:solidFill>
                            <a:srgbClr val="003865"/>
                          </a:solidFill>
                          <a:effectLst/>
                          <a:latin typeface="+mj-lt"/>
                          <a:ea typeface="+mn-ea"/>
                          <a:cs typeface="+mn-cs"/>
                        </a:rPr>
                        <a:t>29.27%</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tc>
                  <a:txBody>
                    <a:bodyPr/>
                    <a:lstStyle/>
                    <a:p>
                      <a:pPr algn="ctr" fontAlgn="ctr"/>
                      <a:r>
                        <a:rPr lang="en-US" sz="1100" b="0" i="0" u="none" strike="noStrike" kern="1200" dirty="0">
                          <a:solidFill>
                            <a:srgbClr val="003865"/>
                          </a:solidFill>
                          <a:effectLst/>
                          <a:latin typeface="+mj-lt"/>
                          <a:ea typeface="+mn-ea"/>
                          <a:cs typeface="+mn-cs"/>
                        </a:rPr>
                        <a:t>67.03%</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algn="ctr" defTabSz="914400" rtl="0" eaLnBrk="1" fontAlgn="ctr" latinLnBrk="0" hangingPunct="1"/>
                      <a:r>
                        <a:rPr lang="en-US" sz="1100" b="0" i="0" u="none" strike="noStrike" kern="1200" dirty="0">
                          <a:solidFill>
                            <a:srgbClr val="003865"/>
                          </a:solidFill>
                          <a:effectLst/>
                          <a:latin typeface="+mj-lt"/>
                          <a:ea typeface="+mn-ea"/>
                          <a:cs typeface="+mn-cs"/>
                        </a:rPr>
                        <a:t>23-Mar-20</a:t>
                      </a:r>
                    </a:p>
                  </a:txBody>
                  <a:tcPr marL="9525" marR="9525" marT="9525"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extLst>
                  <a:ext uri="{0D108BD9-81ED-4DB2-BD59-A6C34878D82A}">
                    <a16:rowId xmlns:a16="http://schemas.microsoft.com/office/drawing/2014/main" val="3607480767"/>
                  </a:ext>
                </a:extLst>
              </a:tr>
              <a:tr h="336735">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a:spcAft>
                          <a:spcPts val="0"/>
                        </a:spcAft>
                      </a:pPr>
                      <a:r>
                        <a:rPr lang="en-US" sz="1100" u="none" strike="noStrike" kern="1200" dirty="0">
                          <a:solidFill>
                            <a:srgbClr val="003865"/>
                          </a:solidFill>
                          <a:effectLst/>
                          <a:latin typeface="+mj-lt"/>
                          <a:ea typeface="+mn-ea"/>
                          <a:cs typeface="+mn-cs"/>
                        </a:rPr>
                        <a:t>Islamic Money Market</a:t>
                      </a:r>
                      <a:r>
                        <a:rPr lang="en-US" sz="1100" u="none" strike="noStrike" kern="1200" baseline="30000" dirty="0">
                          <a:solidFill>
                            <a:srgbClr val="003865"/>
                          </a:solidFill>
                          <a:effectLst/>
                          <a:latin typeface="+mj-lt"/>
                          <a:ea typeface="+mn-ea"/>
                          <a:cs typeface="+mn-cs"/>
                        </a:rPr>
                        <a:t>1</a:t>
                      </a:r>
                      <a:r>
                        <a:rPr lang="en-US" sz="1100" u="none" strike="noStrike" kern="1200" dirty="0">
                          <a:solidFill>
                            <a:srgbClr val="003865"/>
                          </a:solidFill>
                          <a:effectLst/>
                          <a:latin typeface="+mj-lt"/>
                          <a:ea typeface="+mn-ea"/>
                          <a:cs typeface="+mn-cs"/>
                        </a:rPr>
                        <a:t> </a:t>
                      </a:r>
                    </a:p>
                  </a:txBody>
                  <a:tcPr marL="90000" marR="47774"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kern="1200" baseline="0" dirty="0">
                          <a:solidFill>
                            <a:srgbClr val="003865"/>
                          </a:solidFill>
                          <a:effectLst/>
                          <a:latin typeface="+mj-lt"/>
                        </a:rPr>
                        <a:t>Emirates NBD Islamic Money Market Fund</a:t>
                      </a:r>
                      <a:endParaRPr lang="en-GB" sz="1100" b="0" i="0" u="none" strike="noStrike" kern="1200" baseline="0" dirty="0">
                        <a:solidFill>
                          <a:srgbClr val="003865"/>
                        </a:solidFill>
                        <a:effectLst/>
                        <a:latin typeface="+mj-lt"/>
                        <a:ea typeface="+mn-ea"/>
                        <a:cs typeface="+mn-cs"/>
                      </a:endParaRPr>
                    </a:p>
                  </a:txBody>
                  <a:tcPr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1100" b="0" i="0" u="none" strike="noStrike" kern="1200" dirty="0">
                          <a:solidFill>
                            <a:srgbClr val="003865"/>
                          </a:solidFill>
                          <a:effectLst/>
                          <a:latin typeface="+mj-lt"/>
                          <a:ea typeface="+mn-ea"/>
                          <a:cs typeface="+mn-cs"/>
                        </a:rPr>
                        <a:t>-0.28%</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1100" b="0" i="0" u="none" strike="noStrike" kern="1200" dirty="0">
                          <a:solidFill>
                            <a:srgbClr val="003865"/>
                          </a:solidFill>
                          <a:effectLst/>
                          <a:latin typeface="+mj-lt"/>
                          <a:ea typeface="+mn-ea"/>
                          <a:cs typeface="+mn-cs"/>
                        </a:rPr>
                        <a:t>-0.15%</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algn="ctr" defTabSz="914400" rtl="0" eaLnBrk="1" fontAlgn="ctr" latinLnBrk="0" hangingPunct="1"/>
                      <a:r>
                        <a:rPr lang="en-US" sz="1100" b="0" i="0" u="none" strike="noStrike" kern="1200" dirty="0">
                          <a:solidFill>
                            <a:srgbClr val="003865"/>
                          </a:solidFill>
                          <a:effectLst/>
                          <a:latin typeface="+mj-lt"/>
                          <a:ea typeface="+mn-ea"/>
                          <a:cs typeface="+mn-cs"/>
                        </a:rPr>
                        <a:t>02-Apr-20</a:t>
                      </a:r>
                    </a:p>
                  </a:txBody>
                  <a:tcPr marL="9525" marR="9525" marT="9525"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77685944"/>
                  </a:ext>
                </a:extLst>
              </a:tr>
              <a:tr h="336735">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a:spcAft>
                          <a:spcPts val="0"/>
                        </a:spcAft>
                      </a:pPr>
                      <a:r>
                        <a:rPr lang="en-US" sz="1100" u="none" strike="noStrike" kern="1200" dirty="0">
                          <a:solidFill>
                            <a:srgbClr val="003865"/>
                          </a:solidFill>
                          <a:effectLst/>
                          <a:latin typeface="+mj-lt"/>
                          <a:ea typeface="+mn-ea"/>
                          <a:cs typeface="+mn-cs"/>
                        </a:rPr>
                        <a:t>Islamic Equity </a:t>
                      </a:r>
                    </a:p>
                  </a:txBody>
                  <a:tcPr marL="90000" marR="47774"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a:spcAft>
                          <a:spcPts val="0"/>
                        </a:spcAft>
                      </a:pPr>
                      <a:r>
                        <a:rPr lang="en-US" sz="1100" u="none" strike="noStrike" kern="1200" baseline="0" dirty="0">
                          <a:solidFill>
                            <a:srgbClr val="003865"/>
                          </a:solidFill>
                          <a:effectLst/>
                          <a:latin typeface="+mj-lt"/>
                          <a:ea typeface="+mn-ea"/>
                          <a:cs typeface="+mn-cs"/>
                        </a:rPr>
                        <a:t>HSBC Islamic Global Equity Index Fund*</a:t>
                      </a:r>
                    </a:p>
                  </a:txBody>
                  <a:tcPr marL="90000" marR="47774"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tc>
                  <a:txBody>
                    <a:bodyPr/>
                    <a:lstStyle/>
                    <a:p>
                      <a:pPr algn="l" fontAlgn="ctr"/>
                      <a:r>
                        <a:rPr lang="en-US" sz="1100" b="0" i="0" u="none" strike="noStrike" kern="1200" dirty="0">
                          <a:solidFill>
                            <a:srgbClr val="003865"/>
                          </a:solidFill>
                          <a:effectLst/>
                          <a:latin typeface="+mj-lt"/>
                          <a:ea typeface="+mn-ea"/>
                          <a:cs typeface="+mn-cs"/>
                        </a:rPr>
                        <a:t> </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tc>
                  <a:txBody>
                    <a:bodyPr/>
                    <a:lstStyle/>
                    <a:p>
                      <a:pPr algn="ctr" fontAlgn="ctr"/>
                      <a:r>
                        <a:rPr lang="en-US" sz="1100" b="0" i="0" u="none" strike="noStrike" kern="1200" dirty="0">
                          <a:solidFill>
                            <a:srgbClr val="003865"/>
                          </a:solidFill>
                          <a:effectLst/>
                          <a:latin typeface="+mj-lt"/>
                          <a:ea typeface="+mn-ea"/>
                          <a:cs typeface="+mn-cs"/>
                        </a:rPr>
                        <a:t>5.11%</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algn="ctr" defTabSz="914400" rtl="0" eaLnBrk="1" fontAlgn="ctr" latinLnBrk="0" hangingPunct="1"/>
                      <a:r>
                        <a:rPr lang="en-US" sz="1100" b="0" i="0" u="none" strike="noStrike" kern="1200" dirty="0">
                          <a:solidFill>
                            <a:srgbClr val="003865"/>
                          </a:solidFill>
                          <a:effectLst/>
                          <a:latin typeface="+mj-lt"/>
                          <a:ea typeface="+mn-ea"/>
                          <a:cs typeface="+mn-cs"/>
                        </a:rPr>
                        <a:t>08-Apr-21</a:t>
                      </a:r>
                    </a:p>
                  </a:txBody>
                  <a:tcPr marL="9525" marR="9525" marT="9525"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3865">
                        <a:alpha val="10000"/>
                      </a:srgbClr>
                    </a:solidFill>
                  </a:tcPr>
                </a:tc>
                <a:extLst>
                  <a:ext uri="{0D108BD9-81ED-4DB2-BD59-A6C34878D82A}">
                    <a16:rowId xmlns:a16="http://schemas.microsoft.com/office/drawing/2014/main" val="234047653"/>
                  </a:ext>
                </a:extLst>
              </a:tr>
              <a:tr h="336735">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a:spcAft>
                          <a:spcPts val="0"/>
                        </a:spcAft>
                      </a:pPr>
                      <a:r>
                        <a:rPr lang="en-US" sz="1100" u="none" strike="noStrike" kern="1200" dirty="0">
                          <a:solidFill>
                            <a:srgbClr val="003865"/>
                          </a:solidFill>
                          <a:effectLst/>
                          <a:latin typeface="+mj-lt"/>
                          <a:ea typeface="+mn-ea"/>
                          <a:cs typeface="+mn-cs"/>
                        </a:rPr>
                        <a:t>Global Sukuk  </a:t>
                      </a:r>
                    </a:p>
                  </a:txBody>
                  <a:tcPr marL="90000" marR="47774"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w="12700" cmpd="sng">
                      <a:solidFill>
                        <a:srgbClr val="003865"/>
                      </a:solidFill>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a:spcAft>
                          <a:spcPts val="0"/>
                        </a:spcAft>
                      </a:pPr>
                      <a:r>
                        <a:rPr lang="en-US" sz="1100" u="none" strike="noStrike" kern="1200" baseline="0" dirty="0">
                          <a:solidFill>
                            <a:srgbClr val="003865"/>
                          </a:solidFill>
                          <a:effectLst/>
                          <a:latin typeface="+mj-lt"/>
                          <a:ea typeface="+mn-ea"/>
                          <a:cs typeface="+mn-cs"/>
                        </a:rPr>
                        <a:t>Franklin Templeton Global Sukuk Fund</a:t>
                      </a:r>
                    </a:p>
                  </a:txBody>
                  <a:tcPr marL="90000" marR="47774"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w="12700" cmpd="sng">
                      <a:solidFill>
                        <a:srgbClr val="003865"/>
                      </a:solidFill>
                    </a:lnB>
                    <a:lnTlToBr w="12700" cmpd="sng">
                      <a:noFill/>
                      <a:prstDash val="solid"/>
                    </a:lnTlToBr>
                    <a:lnBlToTr w="12700" cmpd="sng">
                      <a:noFill/>
                      <a:prstDash val="solid"/>
                    </a:lnBlToTr>
                    <a:solidFill>
                      <a:srgbClr val="FFFFFF">
                        <a:alpha val="20000"/>
                      </a:srgbClr>
                    </a:solidFill>
                  </a:tcPr>
                </a:tc>
                <a:tc>
                  <a:txBody>
                    <a:bodyPr/>
                    <a:lstStyle/>
                    <a:p>
                      <a:pPr algn="l" fontAlgn="ctr"/>
                      <a:r>
                        <a:rPr lang="en-US" sz="1100" b="0" i="0" u="none" strike="noStrike" kern="1200" dirty="0">
                          <a:solidFill>
                            <a:srgbClr val="003865"/>
                          </a:solidFill>
                          <a:effectLst/>
                          <a:latin typeface="+mj-lt"/>
                          <a:ea typeface="+mn-ea"/>
                          <a:cs typeface="+mn-cs"/>
                        </a:rPr>
                        <a:t> </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w="12700" cmpd="sng">
                      <a:solidFill>
                        <a:srgbClr val="003865"/>
                      </a:solidFill>
                    </a:lnB>
                    <a:lnTlToBr w="12700" cmpd="sng">
                      <a:noFill/>
                      <a:prstDash val="solid"/>
                    </a:lnTlToBr>
                    <a:lnBlToTr w="12700" cmpd="sng">
                      <a:noFill/>
                      <a:prstDash val="solid"/>
                    </a:lnBlToTr>
                    <a:solidFill>
                      <a:srgbClr val="FFFFFF">
                        <a:alpha val="20000"/>
                      </a:srgbClr>
                    </a:solidFill>
                  </a:tcPr>
                </a:tc>
                <a:tc>
                  <a:txBody>
                    <a:bodyPr/>
                    <a:lstStyle/>
                    <a:p>
                      <a:pPr algn="ctr" fontAlgn="ctr"/>
                      <a:r>
                        <a:rPr lang="en-US" sz="1100" b="0" i="0" u="none" strike="noStrike" kern="1200" dirty="0">
                          <a:solidFill>
                            <a:srgbClr val="003865"/>
                          </a:solidFill>
                          <a:effectLst/>
                          <a:latin typeface="+mj-lt"/>
                          <a:ea typeface="+mn-ea"/>
                          <a:cs typeface="+mn-cs"/>
                        </a:rPr>
                        <a:t>-0.50%</a:t>
                      </a:r>
                    </a:p>
                  </a:txBody>
                  <a:tcPr marL="0" marR="0" marT="0"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w="12700" cmpd="sng">
                      <a:solidFill>
                        <a:srgbClr val="003865"/>
                      </a:solidFill>
                    </a:lnB>
                    <a:lnTlToBr w="12700" cmpd="sng">
                      <a:noFill/>
                      <a:prstDash val="solid"/>
                    </a:lnTlToBr>
                    <a:lnBlToTr w="12700" cmpd="sng">
                      <a:noFill/>
                      <a:prstDash val="solid"/>
                    </a:lnBlToTr>
                    <a:solidFill>
                      <a:srgbClr val="FFFFFF">
                        <a:alpha val="20000"/>
                      </a:srgbClr>
                    </a:solidFill>
                  </a:tcPr>
                </a:tc>
                <a:tc>
                  <a:txBody>
                    <a:bodyPr/>
                    <a:lstStyle>
                      <a:lvl1pPr marL="0" algn="l" defTabSz="914400" rtl="0" eaLnBrk="1" latinLnBrk="0" hangingPunct="1">
                        <a:defRPr sz="1800" kern="1200">
                          <a:solidFill>
                            <a:schemeClr val="tx1"/>
                          </a:solidFill>
                          <a:latin typeface="Mute"/>
                        </a:defRPr>
                      </a:lvl1pPr>
                      <a:lvl2pPr marL="457200" algn="l" defTabSz="914400" rtl="0" eaLnBrk="1" latinLnBrk="0" hangingPunct="1">
                        <a:defRPr sz="1800" kern="1200">
                          <a:solidFill>
                            <a:schemeClr val="tx1"/>
                          </a:solidFill>
                          <a:latin typeface="Mute"/>
                        </a:defRPr>
                      </a:lvl2pPr>
                      <a:lvl3pPr marL="914400" algn="l" defTabSz="914400" rtl="0" eaLnBrk="1" latinLnBrk="0" hangingPunct="1">
                        <a:defRPr sz="1800" kern="1200">
                          <a:solidFill>
                            <a:schemeClr val="tx1"/>
                          </a:solidFill>
                          <a:latin typeface="Mute"/>
                        </a:defRPr>
                      </a:lvl3pPr>
                      <a:lvl4pPr marL="1371600" algn="l" defTabSz="914400" rtl="0" eaLnBrk="1" latinLnBrk="0" hangingPunct="1">
                        <a:defRPr sz="1800" kern="1200">
                          <a:solidFill>
                            <a:schemeClr val="tx1"/>
                          </a:solidFill>
                          <a:latin typeface="Mute"/>
                        </a:defRPr>
                      </a:lvl4pPr>
                      <a:lvl5pPr marL="1828800" algn="l" defTabSz="914400" rtl="0" eaLnBrk="1" latinLnBrk="0" hangingPunct="1">
                        <a:defRPr sz="1800" kern="1200">
                          <a:solidFill>
                            <a:schemeClr val="tx1"/>
                          </a:solidFill>
                          <a:latin typeface="Mute"/>
                        </a:defRPr>
                      </a:lvl5pPr>
                      <a:lvl6pPr marL="2286000" algn="l" defTabSz="914400" rtl="0" eaLnBrk="1" latinLnBrk="0" hangingPunct="1">
                        <a:defRPr sz="1800" kern="1200">
                          <a:solidFill>
                            <a:schemeClr val="tx1"/>
                          </a:solidFill>
                          <a:latin typeface="Mute"/>
                        </a:defRPr>
                      </a:lvl6pPr>
                      <a:lvl7pPr marL="2743200" algn="l" defTabSz="914400" rtl="0" eaLnBrk="1" latinLnBrk="0" hangingPunct="1">
                        <a:defRPr sz="1800" kern="1200">
                          <a:solidFill>
                            <a:schemeClr val="tx1"/>
                          </a:solidFill>
                          <a:latin typeface="Mute"/>
                        </a:defRPr>
                      </a:lvl7pPr>
                      <a:lvl8pPr marL="3200400" algn="l" defTabSz="914400" rtl="0" eaLnBrk="1" latinLnBrk="0" hangingPunct="1">
                        <a:defRPr sz="1800" kern="1200">
                          <a:solidFill>
                            <a:schemeClr val="tx1"/>
                          </a:solidFill>
                          <a:latin typeface="Mute"/>
                        </a:defRPr>
                      </a:lvl8pPr>
                      <a:lvl9pPr marL="3657600" algn="l" defTabSz="914400" rtl="0" eaLnBrk="1" latinLnBrk="0" hangingPunct="1">
                        <a:defRPr sz="1800" kern="1200">
                          <a:solidFill>
                            <a:schemeClr val="tx1"/>
                          </a:solidFill>
                          <a:latin typeface="Mute"/>
                        </a:defRPr>
                      </a:lvl9pPr>
                    </a:lstStyle>
                    <a:p>
                      <a:pPr marL="0" algn="ctr" defTabSz="914400" rtl="0" eaLnBrk="1" fontAlgn="ctr" latinLnBrk="0" hangingPunct="1"/>
                      <a:r>
                        <a:rPr lang="en-US" sz="1100" b="0" i="0" u="none" strike="noStrike" kern="1200" dirty="0">
                          <a:solidFill>
                            <a:srgbClr val="003865"/>
                          </a:solidFill>
                          <a:effectLst/>
                          <a:latin typeface="+mj-lt"/>
                          <a:ea typeface="+mn-ea"/>
                          <a:cs typeface="+mn-cs"/>
                        </a:rPr>
                        <a:t>27-Apr-21</a:t>
                      </a:r>
                    </a:p>
                  </a:txBody>
                  <a:tcPr marL="9525" marR="9525" marT="9525" marB="0" anchor="ctr">
                    <a:lnL w="12700" cap="flat" cmpd="sng" algn="ctr">
                      <a:solidFill>
                        <a:srgbClr val="003865"/>
                      </a:solidFill>
                      <a:prstDash val="solid"/>
                      <a:round/>
                      <a:headEnd type="none" w="med" len="med"/>
                      <a:tailEnd type="none" w="med" len="med"/>
                    </a:lnL>
                    <a:lnR w="12700" cap="flat" cmpd="sng" algn="ctr">
                      <a:solidFill>
                        <a:srgbClr val="003865"/>
                      </a:solidFill>
                      <a:prstDash val="solid"/>
                      <a:round/>
                      <a:headEnd type="none" w="med" len="med"/>
                      <a:tailEnd type="none" w="med" len="med"/>
                    </a:lnR>
                    <a:lnT>
                      <a:noFill/>
                    </a:lnT>
                    <a:lnB w="12700" cmpd="sng">
                      <a:solidFill>
                        <a:srgbClr val="003865"/>
                      </a:solidFill>
                    </a:lnB>
                    <a:lnTlToBr w="12700" cmpd="sng">
                      <a:noFill/>
                      <a:prstDash val="solid"/>
                    </a:lnTlToBr>
                    <a:lnBlToTr w="12700" cmpd="sng">
                      <a:noFill/>
                      <a:prstDash val="solid"/>
                    </a:lnBlToTr>
                    <a:solidFill>
                      <a:srgbClr val="FFFFFF">
                        <a:alpha val="20000"/>
                      </a:srgbClr>
                    </a:solidFill>
                  </a:tcPr>
                </a:tc>
                <a:extLst>
                  <a:ext uri="{0D108BD9-81ED-4DB2-BD59-A6C34878D82A}">
                    <a16:rowId xmlns:a16="http://schemas.microsoft.com/office/drawing/2014/main" val="2928789883"/>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873232709"/>
              </p:ext>
            </p:extLst>
          </p:nvPr>
        </p:nvGraphicFramePr>
        <p:xfrm>
          <a:off x="1711087" y="5495578"/>
          <a:ext cx="10412238" cy="813640"/>
        </p:xfrm>
        <a:graphic>
          <a:graphicData uri="http://schemas.openxmlformats.org/drawingml/2006/table">
            <a:tbl>
              <a:tblPr firstRow="1" bandRow="1"/>
              <a:tblGrid>
                <a:gridCol w="222829">
                  <a:extLst>
                    <a:ext uri="{9D8B030D-6E8A-4147-A177-3AD203B41FA5}">
                      <a16:colId xmlns:a16="http://schemas.microsoft.com/office/drawing/2014/main" val="3346036009"/>
                    </a:ext>
                  </a:extLst>
                </a:gridCol>
                <a:gridCol w="10189409">
                  <a:extLst>
                    <a:ext uri="{9D8B030D-6E8A-4147-A177-3AD203B41FA5}">
                      <a16:colId xmlns:a16="http://schemas.microsoft.com/office/drawing/2014/main" val="3342979826"/>
                    </a:ext>
                  </a:extLst>
                </a:gridCol>
              </a:tblGrid>
              <a:tr h="217780">
                <a:tc>
                  <a:txBody>
                    <a:bodyPr/>
                    <a:lstStyle/>
                    <a:p>
                      <a:pPr algn="r"/>
                      <a:r>
                        <a:rPr lang="en-GB" sz="900" dirty="0">
                          <a:solidFill>
                            <a:srgbClr val="003865"/>
                          </a:solidFill>
                          <a:latin typeface="Frutiger 55 Roman"/>
                        </a:rPr>
                        <a:t>*</a:t>
                      </a:r>
                    </a:p>
                  </a:txBody>
                  <a:tcPr marL="0" marR="45720">
                    <a:lnL w="12700" cmpd="sng">
                      <a:noFill/>
                    </a:lnL>
                    <a:lnR w="12700" cmpd="sng">
                      <a:noFill/>
                    </a:lnR>
                    <a:lnT w="12700" cmpd="sng">
                      <a:noFill/>
                    </a:lnT>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i="1" dirty="0">
                          <a:solidFill>
                            <a:srgbClr val="003865"/>
                          </a:solidFill>
                          <a:latin typeface="Frutiger 55 Roman"/>
                          <a:ea typeface="Times New Roman" panose="02020603050405020304" pitchFamily="18" charset="0"/>
                          <a:cs typeface="Times New Roman" panose="02020603050405020304" pitchFamily="18" charset="0"/>
                        </a:rPr>
                        <a:t>30 June 2021 represents the last day</a:t>
                      </a:r>
                      <a:r>
                        <a:rPr lang="en-GB" sz="900" i="1" baseline="0" dirty="0">
                          <a:solidFill>
                            <a:srgbClr val="003865"/>
                          </a:solidFill>
                          <a:latin typeface="Frutiger 55 Roman"/>
                          <a:ea typeface="Times New Roman" panose="02020603050405020304" pitchFamily="18" charset="0"/>
                          <a:cs typeface="Times New Roman" panose="02020603050405020304" pitchFamily="18" charset="0"/>
                        </a:rPr>
                        <a:t> for which prices were available at the time of production of this report.</a:t>
                      </a:r>
                      <a:endParaRPr lang="en-GB" sz="900" i="1" dirty="0">
                        <a:solidFill>
                          <a:srgbClr val="003865"/>
                        </a:solidFill>
                        <a:latin typeface="Frutiger 55 Roman"/>
                        <a:ea typeface="Times New Roman" panose="02020603050405020304" pitchFamily="18" charset="0"/>
                        <a:cs typeface="Times New Roman" panose="02020603050405020304" pitchFamily="18" charset="0"/>
                      </a:endParaRPr>
                    </a:p>
                  </a:txBody>
                  <a:tcPr marL="0" marR="0">
                    <a:lnL w="12700" cmpd="sng">
                      <a:noFill/>
                    </a:lnL>
                    <a:lnR w="12700" cmpd="sng">
                      <a:noFill/>
                    </a:lnR>
                    <a:lnT w="12700" cmpd="sng">
                      <a:noFill/>
                    </a:lnT>
                    <a:lnB w="12700" cmpd="sng">
                      <a:noFill/>
                    </a:lnB>
                    <a:noFill/>
                  </a:tcPr>
                </a:tc>
                <a:extLst>
                  <a:ext uri="{0D108BD9-81ED-4DB2-BD59-A6C34878D82A}">
                    <a16:rowId xmlns:a16="http://schemas.microsoft.com/office/drawing/2014/main" val="2190925899"/>
                  </a:ext>
                </a:extLst>
              </a:tr>
              <a:tr h="217780">
                <a:tc>
                  <a:txBody>
                    <a:bodyPr/>
                    <a:lstStyle/>
                    <a:p>
                      <a:pPr algn="r"/>
                      <a:r>
                        <a:rPr lang="en-GB" sz="900" dirty="0">
                          <a:solidFill>
                            <a:srgbClr val="003865"/>
                          </a:solidFill>
                          <a:latin typeface="Frutiger 55 Roman"/>
                        </a:rPr>
                        <a:t>1.</a:t>
                      </a:r>
                    </a:p>
                  </a:txBody>
                  <a:tcPr marL="0" marR="45720">
                    <a:lnL w="12700" cmpd="sng">
                      <a:noFill/>
                    </a:lnL>
                    <a:lnR w="12700" cmpd="sng">
                      <a:noFill/>
                    </a:lnR>
                    <a:lnT w="12700" cmpd="sng">
                      <a:noFill/>
                    </a:lnT>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i="1" dirty="0">
                          <a:solidFill>
                            <a:srgbClr val="003865"/>
                          </a:solidFill>
                          <a:latin typeface="Frutiger 55 Roman"/>
                          <a:ea typeface="Times New Roman" panose="02020603050405020304" pitchFamily="18" charset="0"/>
                          <a:cs typeface="Times New Roman" panose="02020603050405020304" pitchFamily="18" charset="0"/>
                        </a:rPr>
                        <a:t>In the current low interest rate environment, performance for the Low Growth fund has been negative net of fees.</a:t>
                      </a:r>
                    </a:p>
                  </a:txBody>
                  <a:tcPr marL="0">
                    <a:lnL w="12700" cmpd="sng">
                      <a:noFill/>
                    </a:lnL>
                    <a:lnR w="12700" cmpd="sng">
                      <a:noFill/>
                    </a:lnR>
                    <a:lnT w="12700" cmpd="sng">
                      <a:noFill/>
                    </a:lnT>
                    <a:lnB w="12700" cmpd="sng">
                      <a:noFill/>
                    </a:lnB>
                    <a:noFill/>
                  </a:tcPr>
                </a:tc>
                <a:extLst>
                  <a:ext uri="{0D108BD9-81ED-4DB2-BD59-A6C34878D82A}">
                    <a16:rowId xmlns:a16="http://schemas.microsoft.com/office/drawing/2014/main" val="4000866504"/>
                  </a:ext>
                </a:extLst>
              </a:tr>
              <a:tr h="356440">
                <a:tc>
                  <a:txBody>
                    <a:bodyPr/>
                    <a:lstStyle/>
                    <a:p>
                      <a:pPr algn="r"/>
                      <a:r>
                        <a:rPr lang="en-GB" sz="900" dirty="0">
                          <a:solidFill>
                            <a:srgbClr val="003865"/>
                          </a:solidFill>
                          <a:latin typeface="Frutiger 55 Roman"/>
                        </a:rPr>
                        <a:t>2.</a:t>
                      </a:r>
                    </a:p>
                  </a:txBody>
                  <a:tcPr marL="0" marR="45720">
                    <a:lnL w="12700" cmpd="sng">
                      <a:noFill/>
                    </a:lnL>
                    <a:lnR w="12700" cmpd="sng">
                      <a:noFill/>
                    </a:lnR>
                    <a:lnT w="12700" cmpd="sng">
                      <a:noFill/>
                    </a:lnT>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i="1" dirty="0">
                          <a:solidFill>
                            <a:srgbClr val="003865"/>
                          </a:solidFill>
                          <a:latin typeface="Frutiger 55 Roman"/>
                          <a:ea typeface="Times New Roman" panose="02020603050405020304" pitchFamily="18" charset="0"/>
                          <a:cs typeface="Times New Roman" panose="02020603050405020304" pitchFamily="18" charset="0"/>
                        </a:rPr>
                        <a:t>The Low / Moderate Growth Fund is the default investment option for the Plan and is where your money will be invested unless you make an active decision to switch to one of the other available fund options.</a:t>
                      </a:r>
                      <a:endParaRPr lang="en-US" sz="900" i="1" dirty="0">
                        <a:solidFill>
                          <a:srgbClr val="003865"/>
                        </a:solidFill>
                        <a:latin typeface="Frutiger 55 Roman"/>
                        <a:ea typeface="Times New Roman" panose="02020603050405020304" pitchFamily="18" charset="0"/>
                        <a:cs typeface="Times New Roman" panose="02020603050405020304" pitchFamily="18" charset="0"/>
                      </a:endParaRPr>
                    </a:p>
                  </a:txBody>
                  <a:tcPr marL="0">
                    <a:lnL w="12700" cmpd="sng">
                      <a:noFill/>
                    </a:lnL>
                    <a:lnR w="12700" cmpd="sng">
                      <a:noFill/>
                    </a:lnR>
                    <a:lnT w="12700" cmpd="sng">
                      <a:noFill/>
                    </a:lnT>
                    <a:lnB w="12700" cmpd="sng">
                      <a:noFill/>
                    </a:lnB>
                    <a:noFill/>
                  </a:tcPr>
                </a:tc>
                <a:extLst>
                  <a:ext uri="{0D108BD9-81ED-4DB2-BD59-A6C34878D82A}">
                    <a16:rowId xmlns:a16="http://schemas.microsoft.com/office/drawing/2014/main" val="279666233"/>
                  </a:ext>
                </a:extLst>
              </a:tr>
            </a:tbl>
          </a:graphicData>
        </a:graphic>
      </p:graphicFrame>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419" y="6019800"/>
            <a:ext cx="1361581" cy="398547"/>
          </a:xfrm>
          <a:prstGeom prst="rect">
            <a:avLst/>
          </a:prstGeom>
        </p:spPr>
      </p:pic>
    </p:spTree>
    <p:extLst>
      <p:ext uri="{BB962C8B-B14F-4D97-AF65-F5344CB8AC3E}">
        <p14:creationId xmlns:p14="http://schemas.microsoft.com/office/powerpoint/2010/main" val="764290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3848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www.actuariesindia.org</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440" y="507685"/>
            <a:ext cx="1311151" cy="204551"/>
          </a:xfrm>
          <a:prstGeom prst="rect">
            <a:avLst/>
          </a:prstGeom>
        </p:spPr>
      </p:pic>
      <p:sp>
        <p:nvSpPr>
          <p:cNvPr id="20" name="Title 1">
            <a:extLst>
              <a:ext uri="{FF2B5EF4-FFF2-40B4-BE49-F238E27FC236}">
                <a16:creationId xmlns:a16="http://schemas.microsoft.com/office/drawing/2014/main" id="{A4FBB746-62FC-48F7-B052-105840ACB43E}"/>
              </a:ext>
            </a:extLst>
          </p:cNvPr>
          <p:cNvSpPr txBox="1">
            <a:spLocks/>
          </p:cNvSpPr>
          <p:nvPr/>
        </p:nvSpPr>
        <p:spPr>
          <a:xfrm>
            <a:off x="1728950" y="382498"/>
            <a:ext cx="10160143" cy="563161"/>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500" b="1" kern="0" dirty="0">
                <a:solidFill>
                  <a:srgbClr val="002060"/>
                </a:solidFill>
              </a:rPr>
              <a:t>Mercer’s commitment to net-zero absolute carbon emissions</a:t>
            </a:r>
          </a:p>
        </p:txBody>
      </p:sp>
      <p:grpSp>
        <p:nvGrpSpPr>
          <p:cNvPr id="7" name="Group 6"/>
          <p:cNvGrpSpPr/>
          <p:nvPr/>
        </p:nvGrpSpPr>
        <p:grpSpPr>
          <a:xfrm>
            <a:off x="1752600" y="1014463"/>
            <a:ext cx="10363200" cy="5517717"/>
            <a:chOff x="1752600" y="1014463"/>
            <a:chExt cx="10363200" cy="5517717"/>
          </a:xfrm>
        </p:grpSpPr>
        <p:sp>
          <p:nvSpPr>
            <p:cNvPr id="3" name="Rectangle 2"/>
            <p:cNvSpPr/>
            <p:nvPr/>
          </p:nvSpPr>
          <p:spPr bwMode="auto">
            <a:xfrm>
              <a:off x="1752600" y="5257912"/>
              <a:ext cx="10334603" cy="12429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pitchFamily="34" charset="0"/>
              </a:endParaRPr>
            </a:p>
          </p:txBody>
        </p:sp>
        <p:pic>
          <p:nvPicPr>
            <p:cNvPr id="15" name="Picture 14"/>
            <p:cNvPicPr>
              <a:picLocks noChangeAspect="1"/>
            </p:cNvPicPr>
            <p:nvPr/>
          </p:nvPicPr>
          <p:blipFill>
            <a:blip r:embed="rId7"/>
            <a:stretch>
              <a:fillRect/>
            </a:stretch>
          </p:blipFill>
          <p:spPr>
            <a:xfrm>
              <a:off x="1809750" y="1014463"/>
              <a:ext cx="10229850" cy="5010150"/>
            </a:xfrm>
            <a:prstGeom prst="rect">
              <a:avLst/>
            </a:prstGeom>
          </p:spPr>
        </p:pic>
        <p:sp>
          <p:nvSpPr>
            <p:cNvPr id="26" name="Rectangle 25"/>
            <p:cNvSpPr/>
            <p:nvPr/>
          </p:nvSpPr>
          <p:spPr>
            <a:xfrm>
              <a:off x="1752600" y="6032540"/>
              <a:ext cx="3153427" cy="230832"/>
            </a:xfrm>
            <a:prstGeom prst="rect">
              <a:avLst/>
            </a:prstGeom>
          </p:spPr>
          <p:txBody>
            <a:bodyPr wrap="none">
              <a:spAutoFit/>
            </a:bodyPr>
            <a:lstStyle/>
            <a:p>
              <a:r>
                <a:rPr lang="en-US" sz="900" dirty="0">
                  <a:solidFill>
                    <a:srgbClr val="E7E6E6">
                      <a:lumMod val="50000"/>
                    </a:srgbClr>
                  </a:solidFill>
                  <a:latin typeface="Frutiger 55 Roman"/>
                </a:rPr>
                <a:t>* Source: </a:t>
              </a:r>
              <a:r>
                <a:rPr lang="en-US" sz="900" dirty="0">
                  <a:solidFill>
                    <a:srgbClr val="E7E6E6">
                      <a:lumMod val="50000"/>
                    </a:srgbClr>
                  </a:solidFill>
                  <a:latin typeface="Frutiger 55 Roman"/>
                  <a:hlinkClick r:id="rId8"/>
                </a:rPr>
                <a:t>Mercer, European asset allocation insights 2020</a:t>
              </a:r>
              <a:endParaRPr lang="en-GB" sz="900" dirty="0">
                <a:solidFill>
                  <a:srgbClr val="E7E6E6">
                    <a:lumMod val="50000"/>
                  </a:srgbClr>
                </a:solidFill>
                <a:latin typeface="Frutiger 55 Roman"/>
              </a:endParaRPr>
            </a:p>
          </p:txBody>
        </p:sp>
        <p:sp>
          <p:nvSpPr>
            <p:cNvPr id="27" name="Rectangle 26">
              <a:extLst>
                <a:ext uri="{FF2B5EF4-FFF2-40B4-BE49-F238E27FC236}">
                  <a16:creationId xmlns:a16="http://schemas.microsoft.com/office/drawing/2014/main" id="{8F2A8DB2-E19B-E04E-9515-ACBD17B96198}"/>
                </a:ext>
              </a:extLst>
            </p:cNvPr>
            <p:cNvSpPr/>
            <p:nvPr/>
          </p:nvSpPr>
          <p:spPr>
            <a:xfrm>
              <a:off x="7696200" y="6193626"/>
              <a:ext cx="4419600" cy="338554"/>
            </a:xfrm>
            <a:prstGeom prst="rect">
              <a:avLst/>
            </a:prstGeom>
            <a:solidFill>
              <a:schemeClr val="bg1"/>
            </a:solidFill>
          </p:spPr>
          <p:txBody>
            <a:bodyPr wrap="square" lIns="0">
              <a:spAutoFit/>
            </a:bodyPr>
            <a:lstStyle/>
            <a:p>
              <a:r>
                <a:rPr lang="en-GB" sz="800" dirty="0">
                  <a:solidFill>
                    <a:schemeClr val="bg1">
                      <a:lumMod val="50000"/>
                    </a:schemeClr>
                  </a:solidFill>
                  <a:latin typeface="Mute" panose="00000800000000000000" pitchFamily="50" charset="0"/>
                </a:rPr>
                <a:t>Copyright © 2021 Mercer Financial Services Middle East Limited. All rights reserved.</a:t>
              </a:r>
            </a:p>
            <a:p>
              <a:pPr>
                <a:defRPr/>
              </a:pPr>
              <a:r>
                <a:rPr lang="en-GB" sz="800" dirty="0">
                  <a:solidFill>
                    <a:schemeClr val="bg1">
                      <a:lumMod val="50000"/>
                    </a:schemeClr>
                  </a:solidFill>
                  <a:latin typeface="Mute" panose="00000800000000000000" pitchFamily="50" charset="0"/>
                </a:rPr>
                <a:t>Registered With DIFC, License No. CL0939 and Regulated by the DFSA.</a:t>
              </a:r>
            </a:p>
          </p:txBody>
        </p:sp>
      </p:gr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419" y="6019800"/>
            <a:ext cx="1361581" cy="398547"/>
          </a:xfrm>
          <a:prstGeom prst="rect">
            <a:avLst/>
          </a:prstGeom>
        </p:spPr>
      </p:pic>
    </p:spTree>
    <p:extLst>
      <p:ext uri="{BB962C8B-B14F-4D97-AF65-F5344CB8AC3E}">
        <p14:creationId xmlns:p14="http://schemas.microsoft.com/office/powerpoint/2010/main" val="29452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pSp>
        <p:nvGrpSpPr>
          <p:cNvPr id="6" name="Group 5">
            <a:extLst>
              <a:ext uri="{FF2B5EF4-FFF2-40B4-BE49-F238E27FC236}">
                <a16:creationId xmlns:a16="http://schemas.microsoft.com/office/drawing/2014/main" id="{A7262A4E-D916-4512-B635-FBB900BF2FCB}"/>
              </a:ext>
            </a:extLst>
          </p:cNvPr>
          <p:cNvGrpSpPr/>
          <p:nvPr/>
        </p:nvGrpSpPr>
        <p:grpSpPr>
          <a:xfrm>
            <a:off x="3200400" y="1447800"/>
            <a:ext cx="6725244" cy="3742314"/>
            <a:chOff x="1791525" y="1648973"/>
            <a:chExt cx="6725244" cy="3742314"/>
          </a:xfrm>
        </p:grpSpPr>
        <p:pic>
          <p:nvPicPr>
            <p:cNvPr id="7" name="Graphic 6" descr="Document">
              <a:extLst>
                <a:ext uri="{FF2B5EF4-FFF2-40B4-BE49-F238E27FC236}">
                  <a16:creationId xmlns:a16="http://schemas.microsoft.com/office/drawing/2014/main" id="{4E125B35-EBED-4D7A-A0F7-8C33406A5E6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67200" y="3581400"/>
              <a:ext cx="1488475" cy="1488475"/>
            </a:xfrm>
            <a:prstGeom prst="rect">
              <a:avLst/>
            </a:prstGeom>
          </p:spPr>
        </p:pic>
        <p:pic>
          <p:nvPicPr>
            <p:cNvPr id="8" name="Graphic 7" descr="Voice">
              <a:extLst>
                <a:ext uri="{FF2B5EF4-FFF2-40B4-BE49-F238E27FC236}">
                  <a16:creationId xmlns:a16="http://schemas.microsoft.com/office/drawing/2014/main" id="{04EE1F84-7307-4ACB-9234-A59C19FDC9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19301" y="3631966"/>
              <a:ext cx="1488476" cy="1488476"/>
            </a:xfrm>
            <a:prstGeom prst="rect">
              <a:avLst/>
            </a:prstGeom>
          </p:spPr>
        </p:pic>
        <p:pic>
          <p:nvPicPr>
            <p:cNvPr id="9" name="Graphic 8" descr="Questions">
              <a:extLst>
                <a:ext uri="{FF2B5EF4-FFF2-40B4-BE49-F238E27FC236}">
                  <a16:creationId xmlns:a16="http://schemas.microsoft.com/office/drawing/2014/main" id="{7F10B79B-0765-4DC5-AF94-11ACFDDF900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05301" y="1666768"/>
              <a:ext cx="1488478" cy="1488478"/>
            </a:xfrm>
            <a:prstGeom prst="rect">
              <a:avLst/>
            </a:prstGeom>
          </p:spPr>
        </p:pic>
        <p:pic>
          <p:nvPicPr>
            <p:cNvPr id="10" name="Graphic 9" descr="Chat bubble">
              <a:extLst>
                <a:ext uri="{FF2B5EF4-FFF2-40B4-BE49-F238E27FC236}">
                  <a16:creationId xmlns:a16="http://schemas.microsoft.com/office/drawing/2014/main" id="{2C55133C-B473-4E70-B777-B964513BE91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96019" y="1648973"/>
              <a:ext cx="1488478" cy="1488478"/>
            </a:xfrm>
            <a:prstGeom prst="rect">
              <a:avLst/>
            </a:prstGeom>
          </p:spPr>
        </p:pic>
        <p:pic>
          <p:nvPicPr>
            <p:cNvPr id="11" name="Graphic 10" descr="Speaker phone">
              <a:extLst>
                <a:ext uri="{FF2B5EF4-FFF2-40B4-BE49-F238E27FC236}">
                  <a16:creationId xmlns:a16="http://schemas.microsoft.com/office/drawing/2014/main" id="{255FFB11-F949-4A28-92F5-F5A5B9A665F2}"/>
                </a:ext>
              </a:extLst>
            </p:cNvPr>
            <p:cNvPicPr>
              <a:picLocks noChangeAspect="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89680" y="1679593"/>
              <a:ext cx="1488478" cy="1488478"/>
            </a:xfrm>
            <a:prstGeom prst="rect">
              <a:avLst/>
            </a:prstGeom>
          </p:spPr>
        </p:pic>
        <p:sp>
          <p:nvSpPr>
            <p:cNvPr id="12" name="&quot;Not Allowed&quot; Symbol 11">
              <a:extLst>
                <a:ext uri="{FF2B5EF4-FFF2-40B4-BE49-F238E27FC236}">
                  <a16:creationId xmlns:a16="http://schemas.microsoft.com/office/drawing/2014/main" id="{66A4D089-F5C8-44FA-B2EC-3F3023AB18EB}"/>
                </a:ext>
              </a:extLst>
            </p:cNvPr>
            <p:cNvSpPr/>
            <p:nvPr/>
          </p:nvSpPr>
          <p:spPr bwMode="auto">
            <a:xfrm>
              <a:off x="2791920" y="2394718"/>
              <a:ext cx="669815" cy="614962"/>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 name="TextBox 12">
              <a:extLst>
                <a:ext uri="{FF2B5EF4-FFF2-40B4-BE49-F238E27FC236}">
                  <a16:creationId xmlns:a16="http://schemas.microsoft.com/office/drawing/2014/main" id="{81D0461A-4316-4F0D-AD12-FB59F9D591F2}"/>
                </a:ext>
              </a:extLst>
            </p:cNvPr>
            <p:cNvSpPr txBox="1"/>
            <p:nvPr/>
          </p:nvSpPr>
          <p:spPr>
            <a:xfrm>
              <a:off x="2196339" y="2844645"/>
              <a:ext cx="102737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Mute</a:t>
              </a:r>
              <a:endParaRPr kumimoji="0" lang="en-GB"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C7EF6FD6-F58B-4D48-B18A-70836AAEAA73}"/>
                </a:ext>
              </a:extLst>
            </p:cNvPr>
            <p:cNvSpPr txBox="1"/>
            <p:nvPr/>
          </p:nvSpPr>
          <p:spPr>
            <a:xfrm>
              <a:off x="4444239" y="2844645"/>
              <a:ext cx="102737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Q&amp;A</a:t>
              </a:r>
              <a:endParaRPr kumimoji="0" lang="en-GB"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82F9A83A-5168-4B6B-BACE-43B93E96EDEA}"/>
                </a:ext>
              </a:extLst>
            </p:cNvPr>
            <p:cNvSpPr txBox="1"/>
            <p:nvPr/>
          </p:nvSpPr>
          <p:spPr>
            <a:xfrm>
              <a:off x="6488932" y="2853359"/>
              <a:ext cx="202783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IAI support</a:t>
              </a:r>
              <a:endParaRPr kumimoji="0" lang="en-GB"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408DBCB5-D5CA-4FC5-AC27-F32252D90DB3}"/>
                </a:ext>
              </a:extLst>
            </p:cNvPr>
            <p:cNvSpPr txBox="1"/>
            <p:nvPr/>
          </p:nvSpPr>
          <p:spPr>
            <a:xfrm>
              <a:off x="1791525" y="4724398"/>
              <a:ext cx="208171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Recording</a:t>
              </a:r>
              <a:endParaRPr kumimoji="0" lang="en-GB" sz="2000" b="1"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extBox 16">
              <a:extLst>
                <a:ext uri="{FF2B5EF4-FFF2-40B4-BE49-F238E27FC236}">
                  <a16:creationId xmlns:a16="http://schemas.microsoft.com/office/drawing/2014/main" id="{B341C836-43F7-4ED5-9432-34B319F5DB47}"/>
                </a:ext>
              </a:extLst>
            </p:cNvPr>
            <p:cNvSpPr txBox="1"/>
            <p:nvPr/>
          </p:nvSpPr>
          <p:spPr>
            <a:xfrm>
              <a:off x="4305301" y="4991177"/>
              <a:ext cx="178509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latin typeface="Arial"/>
                  <a:ea typeface="+mn-ea"/>
                  <a:cs typeface="+mn-cs"/>
                </a:rPr>
                <a:t>Feedback</a:t>
              </a:r>
              <a:endParaRPr kumimoji="0" lang="en-GB" sz="20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18" name="Group 17">
              <a:extLst>
                <a:ext uri="{FF2B5EF4-FFF2-40B4-BE49-F238E27FC236}">
                  <a16:creationId xmlns:a16="http://schemas.microsoft.com/office/drawing/2014/main" id="{18B5063D-8F96-4BE0-B453-724BEDB1A600}"/>
                </a:ext>
              </a:extLst>
            </p:cNvPr>
            <p:cNvGrpSpPr/>
            <p:nvPr/>
          </p:nvGrpSpPr>
          <p:grpSpPr>
            <a:xfrm>
              <a:off x="6572769" y="3396929"/>
              <a:ext cx="1809231" cy="1860872"/>
              <a:chOff x="6596404" y="3223495"/>
              <a:chExt cx="1389306" cy="1733968"/>
            </a:xfrm>
          </p:grpSpPr>
          <p:sp>
            <p:nvSpPr>
              <p:cNvPr id="19" name="TextBox 18">
                <a:extLst>
                  <a:ext uri="{FF2B5EF4-FFF2-40B4-BE49-F238E27FC236}">
                    <a16:creationId xmlns:a16="http://schemas.microsoft.com/office/drawing/2014/main" id="{E3A1A944-EF9B-445F-97BF-392E742FB7D7}"/>
                  </a:ext>
                </a:extLst>
              </p:cNvPr>
              <p:cNvSpPr txBox="1"/>
              <p:nvPr/>
            </p:nvSpPr>
            <p:spPr>
              <a:xfrm>
                <a:off x="6596404" y="3223495"/>
                <a:ext cx="65687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5400" b="1" i="0" u="none" strike="noStrike" kern="0" cap="none" spc="0" normalizeH="0" baseline="0" noProof="0" dirty="0">
                    <a:ln>
                      <a:noFill/>
                    </a:ln>
                    <a:solidFill>
                      <a:srgbClr val="7030A0"/>
                    </a:solidFill>
                    <a:effectLst/>
                    <a:uLnTx/>
                    <a:uFillTx/>
                    <a:latin typeface="Arial"/>
                    <a:ea typeface="+mn-ea"/>
                    <a:cs typeface="+mn-cs"/>
                  </a:rPr>
                  <a:t>C</a:t>
                </a:r>
                <a:endParaRPr kumimoji="0" lang="en-GB" sz="2000" b="1" i="0" u="none" strike="noStrike" kern="1200" cap="none" spc="0" normalizeH="0" baseline="0" noProof="0" dirty="0">
                  <a:ln>
                    <a:noFill/>
                  </a:ln>
                  <a:solidFill>
                    <a:srgbClr val="7030A0"/>
                  </a:solidFill>
                  <a:effectLst/>
                  <a:uLnTx/>
                  <a:uFillTx/>
                  <a:latin typeface="Arial"/>
                  <a:ea typeface="+mn-ea"/>
                  <a:cs typeface="+mn-cs"/>
                </a:endParaRPr>
              </a:p>
            </p:txBody>
          </p:sp>
          <p:sp>
            <p:nvSpPr>
              <p:cNvPr id="20" name="TextBox 19">
                <a:extLst>
                  <a:ext uri="{FF2B5EF4-FFF2-40B4-BE49-F238E27FC236}">
                    <a16:creationId xmlns:a16="http://schemas.microsoft.com/office/drawing/2014/main" id="{9DF9F35E-829E-4C79-B350-10F7EBB40641}"/>
                  </a:ext>
                </a:extLst>
              </p:cNvPr>
              <p:cNvSpPr txBox="1"/>
              <p:nvPr/>
            </p:nvSpPr>
            <p:spPr>
              <a:xfrm>
                <a:off x="7014981" y="3623034"/>
                <a:ext cx="65687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7030A0"/>
                    </a:solidFill>
                    <a:effectLst/>
                    <a:uLnTx/>
                    <a:uFillTx/>
                    <a:latin typeface="Arial"/>
                    <a:ea typeface="+mn-ea"/>
                    <a:cs typeface="+mn-cs"/>
                  </a:rPr>
                  <a:t>P</a:t>
                </a:r>
              </a:p>
            </p:txBody>
          </p:sp>
          <p:sp>
            <p:nvSpPr>
              <p:cNvPr id="21" name="TextBox 20">
                <a:extLst>
                  <a:ext uri="{FF2B5EF4-FFF2-40B4-BE49-F238E27FC236}">
                    <a16:creationId xmlns:a16="http://schemas.microsoft.com/office/drawing/2014/main" id="{8FC7DBA9-31DB-4D39-9914-CB19EE9B52C1}"/>
                  </a:ext>
                </a:extLst>
              </p:cNvPr>
              <p:cNvSpPr txBox="1"/>
              <p:nvPr/>
            </p:nvSpPr>
            <p:spPr>
              <a:xfrm>
                <a:off x="7328840" y="4034133"/>
                <a:ext cx="65687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7030A0"/>
                    </a:solidFill>
                    <a:effectLst/>
                    <a:uLnTx/>
                    <a:uFillTx/>
                    <a:latin typeface="Arial"/>
                    <a:ea typeface="+mn-ea"/>
                    <a:cs typeface="+mn-cs"/>
                  </a:rPr>
                  <a:t>D</a:t>
                </a:r>
              </a:p>
            </p:txBody>
          </p:sp>
        </p:grpSp>
      </p:grpSp>
      <p:sp>
        <p:nvSpPr>
          <p:cNvPr id="23" name="Rectangle 2">
            <a:extLst>
              <a:ext uri="{FF2B5EF4-FFF2-40B4-BE49-F238E27FC236}">
                <a16:creationId xmlns:a16="http://schemas.microsoft.com/office/drawing/2014/main" id="{F44FE8F8-953D-4A9B-8344-B881901C3BC6}"/>
              </a:ext>
            </a:extLst>
          </p:cNvPr>
          <p:cNvSpPr txBox="1">
            <a:spLocks noChangeArrowheads="1"/>
          </p:cNvSpPr>
          <p:nvPr/>
        </p:nvSpPr>
        <p:spPr>
          <a:xfrm>
            <a:off x="1905000" y="1524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Introduction</a:t>
            </a:r>
          </a:p>
        </p:txBody>
      </p:sp>
    </p:spTree>
    <p:extLst>
      <p:ext uri="{BB962C8B-B14F-4D97-AF65-F5344CB8AC3E}">
        <p14:creationId xmlns:p14="http://schemas.microsoft.com/office/powerpoint/2010/main" val="2240752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3848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www.actuariesindia.org</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440" y="507685"/>
            <a:ext cx="1311151" cy="204551"/>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419" y="6019800"/>
            <a:ext cx="1361581" cy="398547"/>
          </a:xfrm>
          <a:prstGeom prst="rect">
            <a:avLst/>
          </a:prstGeom>
        </p:spPr>
      </p:pic>
      <p:sp>
        <p:nvSpPr>
          <p:cNvPr id="12" name="Title 1"/>
          <p:cNvSpPr txBox="1">
            <a:spLocks/>
          </p:cNvSpPr>
          <p:nvPr/>
        </p:nvSpPr>
        <p:spPr>
          <a:xfrm>
            <a:off x="1752600" y="419100"/>
            <a:ext cx="7965513" cy="9525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500" b="1" kern="0" dirty="0">
                <a:solidFill>
                  <a:srgbClr val="002060"/>
                </a:solidFill>
              </a:rPr>
              <a:t>Important notices</a:t>
            </a:r>
          </a:p>
        </p:txBody>
      </p:sp>
      <p:sp>
        <p:nvSpPr>
          <p:cNvPr id="13" name="Rectangle 12"/>
          <p:cNvSpPr/>
          <p:nvPr/>
        </p:nvSpPr>
        <p:spPr>
          <a:xfrm>
            <a:off x="1785562" y="914400"/>
            <a:ext cx="10025438" cy="4385816"/>
          </a:xfrm>
          <a:prstGeom prst="rect">
            <a:avLst/>
          </a:prstGeom>
        </p:spPr>
        <p:txBody>
          <a:bodyPr wrap="square">
            <a:spAutoFit/>
          </a:bodyPr>
          <a:lstStyle/>
          <a:p>
            <a:pPr algn="just"/>
            <a:r>
              <a:rPr lang="en-US" sz="900" dirty="0">
                <a:latin typeface="+mj-lt"/>
              </a:rPr>
              <a:t>References to Mercer shall be construed to include Mercer Financial Services Middle East Limited or any of its affiliates </a:t>
            </a:r>
          </a:p>
          <a:p>
            <a:pPr algn="just"/>
            <a:endParaRPr lang="en-US" sz="900" dirty="0">
              <a:latin typeface="+mj-lt"/>
            </a:endParaRPr>
          </a:p>
          <a:p>
            <a:pPr algn="just"/>
            <a:r>
              <a:rPr lang="en-US" sz="900" dirty="0">
                <a:solidFill>
                  <a:srgbClr val="FFFFFF">
                    <a:lumMod val="50000"/>
                  </a:srgbClr>
                </a:solidFill>
                <a:latin typeface="+mj-lt"/>
              </a:rPr>
              <a:t>© </a:t>
            </a:r>
            <a:r>
              <a:rPr lang="en-US" sz="900" dirty="0">
                <a:latin typeface="+mj-lt"/>
              </a:rPr>
              <a:t>2021 Mercer. All rights reserved.</a:t>
            </a:r>
          </a:p>
          <a:p>
            <a:pPr algn="just"/>
            <a:endParaRPr lang="en-US" sz="900" dirty="0">
              <a:latin typeface="+mj-lt"/>
            </a:endParaRPr>
          </a:p>
          <a:p>
            <a:pPr algn="just"/>
            <a:r>
              <a:rPr lang="en-US" sz="900" dirty="0">
                <a:latin typeface="+mj-lt"/>
              </a:rPr>
              <a:t>This contains confidential and proprietary information of Mercer and is intended for the exclusive use of the parties to whom it was provided by Mercer. Its content may not be modified, sold or otherwise provided, in whole or in part, to any other person or entity, without Mercer’s written permission. The findings, ratings and/or opinions expressed herein are the intellectual property of Mercer and are subject to change without notice. They are not intended to convey any guarantees as to the future performance of the investment products, asset classes or capital markets discussed. The value of investments may fall as well as rise and the amount returned may be less than the amount invested. Income from investments may also fluctuate in value. Where charges are deducted from capital, the capital may be eroded or future growth constrained. Changes in investment strategy are likely to incur transaction costs. The value of investments in a foreign currency will vary as a result of changes in currency exchange rates. Past performance does not guarantee future results. </a:t>
            </a:r>
          </a:p>
          <a:p>
            <a:pPr algn="just"/>
            <a:endParaRPr lang="en-US" sz="900" dirty="0">
              <a:latin typeface="+mj-lt"/>
            </a:endParaRPr>
          </a:p>
          <a:p>
            <a:pPr algn="just"/>
            <a:r>
              <a:rPr lang="en-US" sz="900" dirty="0">
                <a:latin typeface="+mj-lt"/>
              </a:rPr>
              <a:t>The information contained herein may not adequately take into account the recipient’s particular investment objectives, financial situations, or needs. Prospective investors should consult their legal, tax and financial advisers as to the consequences of an investment. Any manager mix and portfolio structure which may be provided herein are for illustrative purposes only and subject to change.  The inclusion of any investment herein does not represent a recommendation of that investment. All investments experience gain or loss. An investor may lose all or a substantial part of its investment in any private investment vehicle. There can be no assurance that the investment objectives of any fund managed by Mercer will be achieved.</a:t>
            </a:r>
          </a:p>
          <a:p>
            <a:pPr algn="just"/>
            <a:endParaRPr lang="en-US" sz="900" dirty="0">
              <a:latin typeface="+mj-lt"/>
            </a:endParaRPr>
          </a:p>
          <a:p>
            <a:pPr algn="just"/>
            <a:r>
              <a:rPr lang="en-US" sz="900" dirty="0">
                <a:latin typeface="+mj-lt"/>
              </a:rPr>
              <a:t>This does not contain investment advice or constitute individualized investment advice relating to your particular circumstances. No investment decision should be made based on this information without first obtaining appropriate professional advice and considering your circumstances. While the information is believed to be reliable, Mercer has not sought to verify it. As such, Mercer makes no representations or warranties as to the accuracy of the information presented and takes no responsibility or liability (including for indirect, consequential or incidental damages), for any error, omission or inaccuracy in the data supplied by any third party. </a:t>
            </a:r>
          </a:p>
          <a:p>
            <a:pPr algn="just"/>
            <a:endParaRPr lang="en-US" sz="900" dirty="0">
              <a:latin typeface="+mj-lt"/>
            </a:endParaRPr>
          </a:p>
          <a:p>
            <a:pPr algn="just"/>
            <a:r>
              <a:rPr lang="en-US" sz="900" dirty="0">
                <a:latin typeface="+mj-lt"/>
              </a:rPr>
              <a:t>This does not constitute an offer or a solicitation of an offer to buy or sell securities, commodities and/or any other financial instruments or products or constitute a solicitation on behalf of any of the investment managers, their affiliates, products or strategies the information of which may be contained herein. Such an offer may be made only by delivery of separate confidential offering documents to accredited investors, professional investors or other qualified institutional investors pursuant to the applicable private placement provisions in each jurisdiction. The contents and information contained herein have not been endorsed nor is it intended that they will be endorsed by any regulatory authorities. </a:t>
            </a:r>
          </a:p>
          <a:p>
            <a:pPr algn="just"/>
            <a:endParaRPr lang="en-US" sz="900" dirty="0">
              <a:latin typeface="+mj-lt"/>
            </a:endParaRPr>
          </a:p>
          <a:p>
            <a:pPr algn="just"/>
            <a:r>
              <a:rPr lang="en-US" sz="900" dirty="0">
                <a:latin typeface="+mj-lt"/>
              </a:rPr>
              <a:t>This marketing material is distributed by Mercer Financial Services Middle East Limited (‘MFSMEL’), which is regulated by the DFSA.  The financial products or services to which this material relates will only be made available to Professional Clients or Market Counterparties, as defined by the DFSA, and no other Person should act upon it. For Mercer’s conflict of interest disclosures, contact your Mercer representative or see </a:t>
            </a:r>
            <a:r>
              <a:rPr lang="en-US" sz="900" dirty="0">
                <a:latin typeface="+mj-lt"/>
                <a:hlinkClick r:id="rId8"/>
              </a:rPr>
              <a:t>www.mercer.com/conflictsofinterest</a:t>
            </a:r>
            <a:r>
              <a:rPr lang="en-US" sz="900" dirty="0">
                <a:latin typeface="+mj-lt"/>
              </a:rPr>
              <a:t> </a:t>
            </a:r>
          </a:p>
          <a:p>
            <a:pPr algn="just"/>
            <a:endParaRPr lang="en-US" sz="900" dirty="0">
              <a:latin typeface="+mj-lt"/>
            </a:endParaRPr>
          </a:p>
          <a:p>
            <a:pPr algn="just"/>
            <a:r>
              <a:rPr lang="en-US" sz="900" dirty="0">
                <a:latin typeface="+mj-lt"/>
              </a:rPr>
              <a:t>Registered with DIFC, License No. 0939 and Regulated by the DFSA</a:t>
            </a:r>
          </a:p>
        </p:txBody>
      </p:sp>
    </p:spTree>
    <p:extLst>
      <p:ext uri="{BB962C8B-B14F-4D97-AF65-F5344CB8AC3E}">
        <p14:creationId xmlns:p14="http://schemas.microsoft.com/office/powerpoint/2010/main" val="3988407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7" name="Title 1">
            <a:extLst>
              <a:ext uri="{FF2B5EF4-FFF2-40B4-BE49-F238E27FC236}">
                <a16:creationId xmlns:a16="http://schemas.microsoft.com/office/drawing/2014/main" id="{CAF01D70-B037-458A-84E5-955DB4D06DE4}"/>
              </a:ext>
            </a:extLst>
          </p:cNvPr>
          <p:cNvSpPr txBox="1">
            <a:spLocks/>
          </p:cNvSpPr>
          <p:nvPr/>
        </p:nvSpPr>
        <p:spPr>
          <a:xfrm>
            <a:off x="385487" y="3429000"/>
            <a:ext cx="9220201" cy="7361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Arial"/>
                <a:ea typeface="+mj-ea"/>
                <a:cs typeface="+mj-cs"/>
              </a:rPr>
              <a:t>One year since launch </a:t>
            </a:r>
          </a:p>
        </p:txBody>
      </p:sp>
      <p:sp>
        <p:nvSpPr>
          <p:cNvPr id="8" name="Text Placeholder 2">
            <a:extLst>
              <a:ext uri="{FF2B5EF4-FFF2-40B4-BE49-F238E27FC236}">
                <a16:creationId xmlns:a16="http://schemas.microsoft.com/office/drawing/2014/main" id="{533D3A97-5D56-4838-8536-34183C868D87}"/>
              </a:ext>
            </a:extLst>
          </p:cNvPr>
          <p:cNvSpPr txBox="1">
            <a:spLocks/>
          </p:cNvSpPr>
          <p:nvPr/>
        </p:nvSpPr>
        <p:spPr>
          <a:xfrm>
            <a:off x="1659529" y="4315008"/>
            <a:ext cx="10994160" cy="15001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0" cap="none" spc="0" normalizeH="0" baseline="0" noProof="0" dirty="0">
                <a:ln>
                  <a:noFill/>
                </a:ln>
                <a:solidFill>
                  <a:srgbClr val="002060"/>
                </a:solidFill>
                <a:effectLst/>
                <a:uLnTx/>
                <a:uFillTx/>
                <a:latin typeface="Arial"/>
                <a:ea typeface="+mn-ea"/>
                <a:cs typeface="+mn-cs"/>
              </a:rPr>
              <a:t>- DEWS Plan Administrator</a:t>
            </a:r>
          </a:p>
        </p:txBody>
      </p:sp>
      <p:pic>
        <p:nvPicPr>
          <p:cNvPr id="11" name="Picture 10">
            <a:extLst>
              <a:ext uri="{FF2B5EF4-FFF2-40B4-BE49-F238E27FC236}">
                <a16:creationId xmlns:a16="http://schemas.microsoft.com/office/drawing/2014/main" id="{A01C40BF-98F1-4B81-9658-F9B9B55731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688" y="4141836"/>
            <a:ext cx="1197840" cy="887364"/>
          </a:xfrm>
          <a:prstGeom prst="rect">
            <a:avLst/>
          </a:prstGeom>
        </p:spPr>
      </p:pic>
      <p:sp>
        <p:nvSpPr>
          <p:cNvPr id="6" name="TextBox 5"/>
          <p:cNvSpPr txBox="1"/>
          <p:nvPr/>
        </p:nvSpPr>
        <p:spPr>
          <a:xfrm>
            <a:off x="398930" y="5257800"/>
            <a:ext cx="1242648" cy="369845"/>
          </a:xfrm>
          <a:prstGeom prst="rect">
            <a:avLst/>
          </a:prstGeom>
          <a:noFill/>
        </p:spPr>
        <p:txBody>
          <a:bodyPr wrap="non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a:ea typeface="+mn-ea"/>
                <a:cs typeface="+mn-cs"/>
              </a:rPr>
              <a:t>Sajeev Nair</a:t>
            </a:r>
            <a:endParaRPr kumimoji="0" lang="en-GB" sz="16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2802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12CA95-7E48-4EC3-A277-1169EA74B1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0CD75-4A6D-4BB2-8854-86DF12669D82}" type="slidenum">
              <a:rPr kumimoji="0" lang="en-GB" sz="1200" b="0" i="0" u="none" strike="noStrike" kern="1200" cap="none" spc="0" normalizeH="0" baseline="0" noProof="0" smtClean="0">
                <a:ln>
                  <a:noFill/>
                </a:ln>
                <a:solidFill>
                  <a:srgbClr val="333366"/>
                </a:solidFill>
                <a:effectLst/>
                <a:uLnTx/>
                <a:uFillTx/>
                <a:latin typeface="Frutiger LT Std 45 Light" panose="020B0402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srgbClr val="333366"/>
              </a:solidFill>
              <a:effectLst/>
              <a:uLnTx/>
              <a:uFillTx/>
              <a:latin typeface="Frutiger LT Std 45 Light" panose="020B0402020204020204" pitchFamily="34" charset="0"/>
              <a:ea typeface="+mn-ea"/>
              <a:cs typeface="+mn-cs"/>
            </a:endParaRPr>
          </a:p>
        </p:txBody>
      </p:sp>
      <p:pic>
        <p:nvPicPr>
          <p:cNvPr id="7" name="Picture 6">
            <a:extLst>
              <a:ext uri="{FF2B5EF4-FFF2-40B4-BE49-F238E27FC236}">
                <a16:creationId xmlns:a16="http://schemas.microsoft.com/office/drawing/2014/main" id="{F5070B46-42DB-4534-BBCC-2A6FA6B1B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05" y="5303332"/>
            <a:ext cx="899688" cy="666492"/>
          </a:xfrm>
          <a:prstGeom prst="rect">
            <a:avLst/>
          </a:prstGeom>
        </p:spPr>
      </p:pic>
      <p:sp>
        <p:nvSpPr>
          <p:cNvPr id="6" name="Rectangle 5">
            <a:extLst>
              <a:ext uri="{FF2B5EF4-FFF2-40B4-BE49-F238E27FC236}">
                <a16:creationId xmlns:a16="http://schemas.microsoft.com/office/drawing/2014/main" id="{5A3727B7-318F-4A46-A3DC-EEE134DD0A74}"/>
              </a:ext>
            </a:extLst>
          </p:cNvPr>
          <p:cNvSpPr/>
          <p:nvPr/>
        </p:nvSpPr>
        <p:spPr>
          <a:xfrm>
            <a:off x="5348377" y="1357920"/>
            <a:ext cx="6363075" cy="4675071"/>
          </a:xfrm>
          <a:prstGeom prst="rect">
            <a:avLst/>
          </a:prstGeom>
          <a:solidFill>
            <a:schemeClr val="accent1">
              <a:lumMod val="20000"/>
              <a:lumOff val="80000"/>
              <a:alpha val="50196"/>
            </a:schemeClr>
          </a:solidFill>
          <a:ln w="2884" cap="flat">
            <a:noFill/>
            <a:prstDash val="solid"/>
            <a:miter/>
          </a:ln>
        </p:spPr>
        <p:txBody>
          <a:bodyPr rtlCol="0" anchor="t"/>
          <a:lstStyle/>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Launch of DEWS has led to increased awareness of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EoSG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increased confidence of payment.</a:t>
            </a: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Trust in plan and performance grows - more companies transferring accrued gratuity.</a:t>
            </a: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Uptick in member engagement with over 77% of the members having logged into the member portal</a:t>
            </a: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Voluntary contributions increasing with companies putting in place the requisite processes.</a:t>
            </a: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Only 33% of members have registered beneficiaries.</a:t>
            </a:r>
          </a:p>
          <a:p>
            <a:pPr marL="285750" marR="0" lvl="0" indent="-28575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New employers in DIFC. In 2021, we have seen a net increase in membership.</a:t>
            </a:r>
          </a:p>
        </p:txBody>
      </p:sp>
      <p:sp>
        <p:nvSpPr>
          <p:cNvPr id="12" name="Rectangle 11">
            <a:extLst>
              <a:ext uri="{FF2B5EF4-FFF2-40B4-BE49-F238E27FC236}">
                <a16:creationId xmlns:a16="http://schemas.microsoft.com/office/drawing/2014/main" id="{B48E472C-44D3-47E7-93B8-7621B0EC22D5}"/>
              </a:ext>
            </a:extLst>
          </p:cNvPr>
          <p:cNvSpPr/>
          <p:nvPr/>
        </p:nvSpPr>
        <p:spPr>
          <a:xfrm>
            <a:off x="5349230" y="803133"/>
            <a:ext cx="6373658" cy="554788"/>
          </a:xfrm>
          <a:prstGeom prst="rect">
            <a:avLst/>
          </a:prstGeom>
          <a:solidFill>
            <a:schemeClr val="accent1"/>
          </a:solidFill>
          <a:ln w="28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Notable trends</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9A341DEB-4E64-4E6A-9962-A547D2BBE51A}"/>
              </a:ext>
            </a:extLst>
          </p:cNvPr>
          <p:cNvSpPr/>
          <p:nvPr/>
        </p:nvSpPr>
        <p:spPr>
          <a:xfrm>
            <a:off x="1703723" y="642751"/>
            <a:ext cx="1891080" cy="1862713"/>
          </a:xfrm>
          <a:prstGeom prst="ellipse">
            <a:avLst/>
          </a:prstGeom>
          <a:solidFill>
            <a:srgbClr val="91BFE3"/>
          </a:solidFill>
          <a:ln w="2884"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AUA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$ 182 million</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0705FAD2-ACEC-44D9-944F-F4D83F15FA0E}"/>
              </a:ext>
            </a:extLst>
          </p:cNvPr>
          <p:cNvSpPr/>
          <p:nvPr/>
        </p:nvSpPr>
        <p:spPr>
          <a:xfrm>
            <a:off x="2987371" y="1531121"/>
            <a:ext cx="1718492" cy="1756877"/>
          </a:xfrm>
          <a:prstGeom prst="ellipse">
            <a:avLst/>
          </a:prstGeom>
          <a:solidFill>
            <a:srgbClr val="DBD3BC"/>
          </a:solidFill>
          <a:ln w="2884"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1251 employers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25CB670B-2FD1-41CB-89C0-623C7B5825A1}"/>
              </a:ext>
            </a:extLst>
          </p:cNvPr>
          <p:cNvSpPr/>
          <p:nvPr/>
        </p:nvSpPr>
        <p:spPr>
          <a:xfrm>
            <a:off x="1602200" y="2553420"/>
            <a:ext cx="1891080" cy="1862713"/>
          </a:xfrm>
          <a:prstGeom prst="ellipse">
            <a:avLst/>
          </a:prstGeom>
          <a:solidFill>
            <a:srgbClr val="E1EE92"/>
          </a:solidFill>
          <a:ln w="2884"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21,236 members registered</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D13711F-3C1F-4AAA-8D82-37F3DAA8E433}"/>
              </a:ext>
            </a:extLst>
          </p:cNvPr>
          <p:cNvSpPr/>
          <p:nvPr/>
        </p:nvSpPr>
        <p:spPr>
          <a:xfrm>
            <a:off x="2867616" y="3460801"/>
            <a:ext cx="2157012" cy="2006573"/>
          </a:xfrm>
          <a:prstGeom prst="ellipse">
            <a:avLst/>
          </a:prstGeom>
          <a:solidFill>
            <a:srgbClr val="E1C5EA"/>
          </a:solidFill>
          <a:ln w="2884"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1,903 withdrawals</a:t>
            </a:r>
          </a:p>
        </p:txBody>
      </p:sp>
      <p:sp>
        <p:nvSpPr>
          <p:cNvPr id="19" name="Oval 18">
            <a:extLst>
              <a:ext uri="{FF2B5EF4-FFF2-40B4-BE49-F238E27FC236}">
                <a16:creationId xmlns:a16="http://schemas.microsoft.com/office/drawing/2014/main" id="{4C1B26AD-1966-452F-AECB-261B2125B497}"/>
              </a:ext>
            </a:extLst>
          </p:cNvPr>
          <p:cNvSpPr/>
          <p:nvPr/>
        </p:nvSpPr>
        <p:spPr>
          <a:xfrm>
            <a:off x="1814718" y="4416133"/>
            <a:ext cx="1718492" cy="1756877"/>
          </a:xfrm>
          <a:prstGeom prst="ellipse">
            <a:avLst/>
          </a:prstGeom>
          <a:solidFill>
            <a:srgbClr val="DBD3BC"/>
          </a:solidFill>
          <a:ln w="2884"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$10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mn</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paid out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2D9B7C9-97F0-4B88-922C-4B87DEF426D7}"/>
              </a:ext>
            </a:extLst>
          </p:cNvPr>
          <p:cNvSpPr txBox="1"/>
          <p:nvPr/>
        </p:nvSpPr>
        <p:spPr>
          <a:xfrm>
            <a:off x="1459102" y="6475734"/>
            <a:ext cx="7778549" cy="275303"/>
          </a:xfrm>
          <a:prstGeom prst="rect">
            <a:avLst/>
          </a:prstGeom>
        </p:spPr>
        <p:txBody>
          <a:bodyPr vert="horz" wrap="none" lIns="91440" tIns="45720" rIns="91440" bIns="45720" rtlCol="0" anchor="ctr">
            <a:normAutofit fontScale="92500" lnSpcReduction="10000"/>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14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N</a:t>
            </a:r>
            <a:r>
              <a:rPr kumimoji="0" lang="en-US" sz="1400" b="0" i="0" u="none" strike="noStrike" kern="1200" cap="none" spc="0" normalizeH="0" baseline="0" noProof="0" dirty="0" err="1">
                <a:ln>
                  <a:noFill/>
                </a:ln>
                <a:solidFill>
                  <a:prstClr val="white">
                    <a:lumMod val="65000"/>
                  </a:prstClr>
                </a:solidFill>
                <a:effectLst/>
                <a:uLnTx/>
                <a:uFillTx/>
                <a:latin typeface="Arial" panose="020B0604020202020204" pitchFamily="34" charset="0"/>
                <a:ea typeface="+mn-ea"/>
                <a:cs typeface="Arial" panose="020B0604020202020204" pitchFamily="34" charset="0"/>
              </a:rPr>
              <a:t>ote</a:t>
            </a:r>
            <a:r>
              <a:rPr kumimoji="0" lang="en-US" sz="14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 all numbers as at end of June 2021</a:t>
            </a:r>
          </a:p>
        </p:txBody>
      </p:sp>
    </p:spTree>
    <p:extLst>
      <p:ext uri="{BB962C8B-B14F-4D97-AF65-F5344CB8AC3E}">
        <p14:creationId xmlns:p14="http://schemas.microsoft.com/office/powerpoint/2010/main" val="1314854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9BE85-B197-4C67-BC5F-6C9A61341018}"/>
              </a:ext>
            </a:extLst>
          </p:cNvPr>
          <p:cNvSpPr>
            <a:spLocks noGrp="1"/>
          </p:cNvSpPr>
          <p:nvPr>
            <p:ph idx="1"/>
          </p:nvPr>
        </p:nvSpPr>
        <p:spPr>
          <a:xfrm>
            <a:off x="1414395" y="1231112"/>
            <a:ext cx="10515600" cy="1055283"/>
          </a:xfrm>
        </p:spPr>
        <p:txBody>
          <a:bodyPr>
            <a:normAutofit/>
          </a:bodyPr>
          <a:lstStyle/>
          <a:p>
            <a:pPr marL="0" indent="0" algn="ctr" fontAlgn="base">
              <a:lnSpc>
                <a:spcPct val="150000"/>
              </a:lnSpc>
              <a:spcAft>
                <a:spcPts val="1200"/>
              </a:spcAft>
              <a:buClr>
                <a:srgbClr val="000066"/>
              </a:buClr>
              <a:buSzPct val="120000"/>
              <a:buNone/>
              <a:defRPr/>
            </a:pPr>
            <a:r>
              <a:rPr lang="en-US" sz="2000" b="1" i="1" dirty="0">
                <a:solidFill>
                  <a:srgbClr val="002060"/>
                </a:solidFill>
                <a:latin typeface="+mn-lt"/>
                <a:cs typeface="Arial" panose="020B0604020202020204" pitchFamily="34" charset="0"/>
              </a:rPr>
              <a:t>DEWS Plan successfully launched during the lockdown period, with 1,100 companies being able to enroll themselves and their employees through a fully online process.</a:t>
            </a:r>
          </a:p>
        </p:txBody>
      </p:sp>
      <p:sp>
        <p:nvSpPr>
          <p:cNvPr id="4" name="Slide Number Placeholder 3">
            <a:extLst>
              <a:ext uri="{FF2B5EF4-FFF2-40B4-BE49-F238E27FC236}">
                <a16:creationId xmlns:a16="http://schemas.microsoft.com/office/drawing/2014/main" id="{3412CA95-7E48-4EC3-A277-1169EA74B1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0CD75-4A6D-4BB2-8854-86DF12669D82}" type="slidenum">
              <a:rPr kumimoji="0" lang="en-GB" sz="1200" b="0" i="0" u="none" strike="noStrike" kern="1200" cap="none" spc="0" normalizeH="0" baseline="0" noProof="0" smtClean="0">
                <a:ln>
                  <a:noFill/>
                </a:ln>
                <a:solidFill>
                  <a:srgbClr val="333366"/>
                </a:solidFill>
                <a:effectLst/>
                <a:uLnTx/>
                <a:uFillTx/>
                <a:latin typeface="Frutiger LT Std 45 Light" panose="020B0402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srgbClr val="333366"/>
              </a:solidFill>
              <a:effectLst/>
              <a:uLnTx/>
              <a:uFillTx/>
              <a:latin typeface="Frutiger LT Std 45 Light" panose="020B0402020204020204" pitchFamily="34" charset="0"/>
              <a:ea typeface="+mn-ea"/>
              <a:cs typeface="+mn-cs"/>
            </a:endParaRPr>
          </a:p>
        </p:txBody>
      </p:sp>
      <p:pic>
        <p:nvPicPr>
          <p:cNvPr id="7" name="Picture 6">
            <a:extLst>
              <a:ext uri="{FF2B5EF4-FFF2-40B4-BE49-F238E27FC236}">
                <a16:creationId xmlns:a16="http://schemas.microsoft.com/office/drawing/2014/main" id="{F5070B46-42DB-4534-BBCC-2A6FA6B1B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05" y="5303332"/>
            <a:ext cx="899688" cy="666492"/>
          </a:xfrm>
          <a:prstGeom prst="rect">
            <a:avLst/>
          </a:prstGeom>
        </p:spPr>
      </p:pic>
      <p:sp>
        <p:nvSpPr>
          <p:cNvPr id="21" name="Rectangle: Rounded Corners 20">
            <a:extLst>
              <a:ext uri="{FF2B5EF4-FFF2-40B4-BE49-F238E27FC236}">
                <a16:creationId xmlns:a16="http://schemas.microsoft.com/office/drawing/2014/main" id="{F4F82FAE-3CF0-4FCB-AA99-43FD5C682F00}"/>
              </a:ext>
            </a:extLst>
          </p:cNvPr>
          <p:cNvSpPr/>
          <p:nvPr/>
        </p:nvSpPr>
        <p:spPr bwMode="auto">
          <a:xfrm>
            <a:off x="1575646" y="2466858"/>
            <a:ext cx="2217441" cy="1240889"/>
          </a:xfrm>
          <a:prstGeom prst="roundRect">
            <a:avLst/>
          </a:prstGeom>
          <a:solidFill>
            <a:srgbClr val="FFC00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On the very first day of the launch, 101 companies enrolled into the plan.</a:t>
            </a:r>
          </a:p>
        </p:txBody>
      </p:sp>
      <p:sp>
        <p:nvSpPr>
          <p:cNvPr id="22" name="Rectangle: Rounded Corners 21">
            <a:extLst>
              <a:ext uri="{FF2B5EF4-FFF2-40B4-BE49-F238E27FC236}">
                <a16:creationId xmlns:a16="http://schemas.microsoft.com/office/drawing/2014/main" id="{4FCBE775-E17E-411F-9966-92ACAEE400DD}"/>
              </a:ext>
            </a:extLst>
          </p:cNvPr>
          <p:cNvSpPr/>
          <p:nvPr/>
        </p:nvSpPr>
        <p:spPr bwMode="auto">
          <a:xfrm>
            <a:off x="4302211" y="4744383"/>
            <a:ext cx="2754702" cy="1557043"/>
          </a:xfrm>
          <a:prstGeom prst="roundRect">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FF0000"/>
                </a:solidFill>
                <a:effectLst/>
                <a:uLnTx/>
                <a:uFillTx/>
                <a:latin typeface="Calibri" panose="020F0502020204030204"/>
                <a:ea typeface="+mn-ea"/>
                <a:cs typeface="+mn-cs"/>
              </a:rPr>
              <a:t>210 companies and 7166 members enrolled into the plan in the last 10 days leading up to the deadline.</a:t>
            </a:r>
          </a:p>
        </p:txBody>
      </p:sp>
      <p:sp>
        <p:nvSpPr>
          <p:cNvPr id="23" name="Rectangle: Rounded Corners 22">
            <a:extLst>
              <a:ext uri="{FF2B5EF4-FFF2-40B4-BE49-F238E27FC236}">
                <a16:creationId xmlns:a16="http://schemas.microsoft.com/office/drawing/2014/main" id="{41C80C2F-DE16-4FCC-A2DE-614BB3E131DB}"/>
              </a:ext>
            </a:extLst>
          </p:cNvPr>
          <p:cNvSpPr/>
          <p:nvPr/>
        </p:nvSpPr>
        <p:spPr bwMode="auto">
          <a:xfrm>
            <a:off x="4166271" y="2928813"/>
            <a:ext cx="2325736" cy="1357954"/>
          </a:xfrm>
          <a:prstGeom prst="roundRect">
            <a:avLst/>
          </a:prstGeom>
          <a:solidFill>
            <a:srgbClr val="7030A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white"/>
                </a:solidFill>
                <a:effectLst/>
                <a:uLnTx/>
                <a:uFillTx/>
                <a:latin typeface="Calibri" panose="020F0502020204030204"/>
                <a:ea typeface="+mn-ea"/>
                <a:cs typeface="+mn-cs"/>
              </a:rPr>
              <a:t>Over 90% positive rating on survey conducted with Employers services </a:t>
            </a:r>
          </a:p>
        </p:txBody>
      </p:sp>
      <p:sp>
        <p:nvSpPr>
          <p:cNvPr id="24" name="Rectangle: Rounded Corners 23">
            <a:extLst>
              <a:ext uri="{FF2B5EF4-FFF2-40B4-BE49-F238E27FC236}">
                <a16:creationId xmlns:a16="http://schemas.microsoft.com/office/drawing/2014/main" id="{EB40B396-40C4-4627-BAEF-26AC78291EE8}"/>
              </a:ext>
            </a:extLst>
          </p:cNvPr>
          <p:cNvSpPr/>
          <p:nvPr/>
        </p:nvSpPr>
        <p:spPr bwMode="auto">
          <a:xfrm>
            <a:off x="1723773" y="4338621"/>
            <a:ext cx="2325736" cy="1184284"/>
          </a:xfrm>
          <a:prstGeom prst="roundRect">
            <a:avLst/>
          </a:prstGeom>
          <a:solidFill>
            <a:srgbClr val="92D05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15-member team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seamlessly transitioned to </a:t>
            </a: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work-from-home</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from 10</a:t>
            </a:r>
            <a:r>
              <a:rPr kumimoji="0" lang="en-US" sz="1600" b="0" i="1"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March.</a:t>
            </a:r>
            <a:endPar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4DAEDD78-118D-4BFE-93FC-012ECF202F07}"/>
              </a:ext>
            </a:extLst>
          </p:cNvPr>
          <p:cNvPicPr>
            <a:picLocks noChangeAspect="1"/>
          </p:cNvPicPr>
          <p:nvPr/>
        </p:nvPicPr>
        <p:blipFill>
          <a:blip r:embed="rId3"/>
          <a:stretch>
            <a:fillRect/>
          </a:stretch>
        </p:blipFill>
        <p:spPr>
          <a:xfrm>
            <a:off x="7309615" y="3011508"/>
            <a:ext cx="4660803" cy="2473082"/>
          </a:xfrm>
          <a:prstGeom prst="rect">
            <a:avLst/>
          </a:prstGeom>
        </p:spPr>
      </p:pic>
      <p:sp>
        <p:nvSpPr>
          <p:cNvPr id="11" name="Arrow: Pentagon 10">
            <a:extLst>
              <a:ext uri="{FF2B5EF4-FFF2-40B4-BE49-F238E27FC236}">
                <a16:creationId xmlns:a16="http://schemas.microsoft.com/office/drawing/2014/main" id="{6E955C4D-B1DD-4F81-9052-C91F3C546CED}"/>
              </a:ext>
            </a:extLst>
          </p:cNvPr>
          <p:cNvSpPr/>
          <p:nvPr/>
        </p:nvSpPr>
        <p:spPr>
          <a:xfrm>
            <a:off x="1480469" y="556574"/>
            <a:ext cx="9319803" cy="49288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Successful launch and smooth enrolment of DIFC companies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934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D8804828-5161-44DE-92AC-3F8F9D964EB5}"/>
              </a:ext>
            </a:extLst>
          </p:cNvPr>
          <p:cNvSpPr/>
          <p:nvPr/>
        </p:nvSpPr>
        <p:spPr>
          <a:xfrm>
            <a:off x="1480469" y="556574"/>
            <a:ext cx="4719047" cy="49288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Fully functional member app</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412CA95-7E48-4EC3-A277-1169EA74B1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0CD75-4A6D-4BB2-8854-86DF12669D82}" type="slidenum">
              <a:rPr kumimoji="0" lang="en-GB" sz="1200" b="0" i="0" u="none" strike="noStrike" kern="1200" cap="none" spc="0" normalizeH="0" baseline="0" noProof="0" smtClean="0">
                <a:ln>
                  <a:noFill/>
                </a:ln>
                <a:solidFill>
                  <a:srgbClr val="333366"/>
                </a:solidFill>
                <a:effectLst/>
                <a:uLnTx/>
                <a:uFillTx/>
                <a:latin typeface="Frutiger LT Std 45 Light" panose="020B0402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333366"/>
              </a:solidFill>
              <a:effectLst/>
              <a:uLnTx/>
              <a:uFillTx/>
              <a:latin typeface="Frutiger LT Std 45 Light" panose="020B0402020204020204" pitchFamily="34" charset="0"/>
              <a:ea typeface="+mn-ea"/>
              <a:cs typeface="+mn-cs"/>
            </a:endParaRPr>
          </a:p>
        </p:txBody>
      </p:sp>
      <p:pic>
        <p:nvPicPr>
          <p:cNvPr id="7" name="Picture 6">
            <a:extLst>
              <a:ext uri="{FF2B5EF4-FFF2-40B4-BE49-F238E27FC236}">
                <a16:creationId xmlns:a16="http://schemas.microsoft.com/office/drawing/2014/main" id="{F5070B46-42DB-4534-BBCC-2A6FA6B1B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05" y="5303332"/>
            <a:ext cx="899688" cy="666492"/>
          </a:xfrm>
          <a:prstGeom prst="rect">
            <a:avLst/>
          </a:prstGeom>
        </p:spPr>
      </p:pic>
      <p:sp>
        <p:nvSpPr>
          <p:cNvPr id="10" name="TextBox 9">
            <a:extLst>
              <a:ext uri="{FF2B5EF4-FFF2-40B4-BE49-F238E27FC236}">
                <a16:creationId xmlns:a16="http://schemas.microsoft.com/office/drawing/2014/main" id="{68B3E068-2F83-4BB8-AE06-755593249867}"/>
              </a:ext>
            </a:extLst>
          </p:cNvPr>
          <p:cNvSpPr txBox="1"/>
          <p:nvPr/>
        </p:nvSpPr>
        <p:spPr>
          <a:xfrm>
            <a:off x="1480470" y="1296290"/>
            <a:ext cx="4158951" cy="3785652"/>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1200"/>
              </a:spcAft>
              <a:buClr>
                <a:srgbClr val="000066"/>
              </a:buClr>
              <a:buSzPct val="120000"/>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“Zurich for DEWS”</a:t>
            </a: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a:p>
            <a:pPr marL="265113" marR="0" lvl="0" indent="-265113" algn="l" defTabSz="914400" rtl="0" eaLnBrk="1" fontAlgn="base" latinLnBrk="0" hangingPunct="1">
              <a:lnSpc>
                <a:spcPct val="100000"/>
              </a:lnSpc>
              <a:spcBef>
                <a:spcPts val="0"/>
              </a:spcBef>
              <a:spcAft>
                <a:spcPts val="1200"/>
              </a:spcAft>
              <a:buClr>
                <a:srgbClr val="000066"/>
              </a:buClr>
              <a:buSzPct val="120000"/>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Biometric login</a:t>
            </a:r>
          </a:p>
          <a:p>
            <a:pPr marL="265113" marR="0" lvl="0" indent="-265113" algn="l" defTabSz="914400" rtl="0" eaLnBrk="1" fontAlgn="base" latinLnBrk="0" hangingPunct="1">
              <a:lnSpc>
                <a:spcPct val="100000"/>
              </a:lnSpc>
              <a:spcBef>
                <a:spcPts val="0"/>
              </a:spcBef>
              <a:spcAft>
                <a:spcPts val="1200"/>
              </a:spcAft>
              <a:buClr>
                <a:srgbClr val="000066"/>
              </a:buClr>
              <a:buSzPct val="120000"/>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Ability to view valuations</a:t>
            </a:r>
          </a:p>
          <a:p>
            <a:pPr marL="265113" marR="0" lvl="0" indent="-265113" algn="l" defTabSz="914400" rtl="0" eaLnBrk="1" fontAlgn="base" latinLnBrk="0" hangingPunct="1">
              <a:lnSpc>
                <a:spcPct val="100000"/>
              </a:lnSpc>
              <a:spcBef>
                <a:spcPts val="0"/>
              </a:spcBef>
              <a:spcAft>
                <a:spcPts val="1200"/>
              </a:spcAft>
              <a:buClr>
                <a:srgbClr val="000066"/>
              </a:buClr>
              <a:buSzPct val="120000"/>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Manage investments – Switch holdings</a:t>
            </a:r>
          </a:p>
          <a:p>
            <a:pPr marL="265113" marR="0" lvl="0" indent="-265113" algn="l" defTabSz="914400" rtl="0" eaLnBrk="1" fontAlgn="base" latinLnBrk="0" hangingPunct="1">
              <a:lnSpc>
                <a:spcPct val="100000"/>
              </a:lnSpc>
              <a:spcBef>
                <a:spcPts val="0"/>
              </a:spcBef>
              <a:spcAft>
                <a:spcPts val="1200"/>
              </a:spcAft>
              <a:buClr>
                <a:srgbClr val="000066"/>
              </a:buClr>
              <a:buSzPct val="120000"/>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Nominate beneficiaries</a:t>
            </a:r>
          </a:p>
          <a:p>
            <a:pPr marL="265113" marR="0" lvl="0" indent="-265113" algn="l" defTabSz="914400" rtl="0" eaLnBrk="1" fontAlgn="base" latinLnBrk="0" hangingPunct="1">
              <a:lnSpc>
                <a:spcPct val="100000"/>
              </a:lnSpc>
              <a:spcBef>
                <a:spcPts val="0"/>
              </a:spcBef>
              <a:spcAft>
                <a:spcPts val="1200"/>
              </a:spcAft>
              <a:buClr>
                <a:srgbClr val="000066"/>
              </a:buClr>
              <a:buSzPct val="120000"/>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Update personal details</a:t>
            </a:r>
          </a:p>
          <a:p>
            <a:pPr marL="265113" marR="0" lvl="0" indent="-265113" algn="l" defTabSz="914400" rtl="0" eaLnBrk="1" fontAlgn="base" latinLnBrk="0" hangingPunct="1">
              <a:lnSpc>
                <a:spcPct val="100000"/>
              </a:lnSpc>
              <a:spcBef>
                <a:spcPts val="0"/>
              </a:spcBef>
              <a:spcAft>
                <a:spcPts val="1200"/>
              </a:spcAft>
              <a:buClr>
                <a:srgbClr val="000066"/>
              </a:buClr>
              <a:buSzPct val="120000"/>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Link to the website, fund information, FAQ and DEWS Portal</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DED161F-6361-4DD4-A32D-89B45038183C}"/>
              </a:ext>
            </a:extLst>
          </p:cNvPr>
          <p:cNvPicPr>
            <a:picLocks noChangeAspect="1"/>
          </p:cNvPicPr>
          <p:nvPr/>
        </p:nvPicPr>
        <p:blipFill>
          <a:blip r:embed="rId3"/>
          <a:stretch>
            <a:fillRect/>
          </a:stretch>
        </p:blipFill>
        <p:spPr>
          <a:xfrm>
            <a:off x="6032186" y="480968"/>
            <a:ext cx="5353162" cy="4008406"/>
          </a:xfrm>
          <a:prstGeom prst="rect">
            <a:avLst/>
          </a:prstGeom>
        </p:spPr>
      </p:pic>
      <p:sp>
        <p:nvSpPr>
          <p:cNvPr id="12" name="Rectangle: Rounded Corners 11">
            <a:extLst>
              <a:ext uri="{FF2B5EF4-FFF2-40B4-BE49-F238E27FC236}">
                <a16:creationId xmlns:a16="http://schemas.microsoft.com/office/drawing/2014/main" id="{36759DF5-12D4-4AA2-AE9A-612BA19AB305}"/>
              </a:ext>
            </a:extLst>
          </p:cNvPr>
          <p:cNvSpPr/>
          <p:nvPr/>
        </p:nvSpPr>
        <p:spPr bwMode="auto">
          <a:xfrm>
            <a:off x="7704058" y="4906959"/>
            <a:ext cx="4111702" cy="1261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Launched - May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Available on App Store &amp; Google </a:t>
            </a:r>
            <a:r>
              <a:rPr kumimoji="0" lang="en-US" sz="2000" b="0" i="1" u="none" strike="noStrike" kern="1200" cap="none" spc="0" normalizeH="0" baseline="0" noProof="0" dirty="0" err="1">
                <a:ln>
                  <a:noFill/>
                </a:ln>
                <a:solidFill>
                  <a:prstClr val="white"/>
                </a:solidFill>
                <a:effectLst/>
                <a:uLnTx/>
                <a:uFillTx/>
                <a:latin typeface="Calibri" panose="020F0502020204030204"/>
                <a:ea typeface="+mn-ea"/>
                <a:cs typeface="Arial" panose="020B0604020202020204" pitchFamily="34" charset="0"/>
              </a:rPr>
              <a:t>Playstore</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p>
        </p:txBody>
      </p:sp>
      <p:pic>
        <p:nvPicPr>
          <p:cNvPr id="13" name="Picture 12">
            <a:extLst>
              <a:ext uri="{FF2B5EF4-FFF2-40B4-BE49-F238E27FC236}">
                <a16:creationId xmlns:a16="http://schemas.microsoft.com/office/drawing/2014/main" id="{DB72E6D5-2B18-4103-92EE-8EE6609112BC}"/>
              </a:ext>
            </a:extLst>
          </p:cNvPr>
          <p:cNvPicPr>
            <a:picLocks noChangeAspect="1"/>
          </p:cNvPicPr>
          <p:nvPr/>
        </p:nvPicPr>
        <p:blipFill>
          <a:blip r:embed="rId4"/>
          <a:stretch>
            <a:fillRect/>
          </a:stretch>
        </p:blipFill>
        <p:spPr>
          <a:xfrm>
            <a:off x="6096000" y="4906959"/>
            <a:ext cx="1291756" cy="1261104"/>
          </a:xfrm>
          <a:prstGeom prst="rect">
            <a:avLst/>
          </a:prstGeom>
        </p:spPr>
      </p:pic>
    </p:spTree>
    <p:extLst>
      <p:ext uri="{BB962C8B-B14F-4D97-AF65-F5344CB8AC3E}">
        <p14:creationId xmlns:p14="http://schemas.microsoft.com/office/powerpoint/2010/main" val="1469076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12CA95-7E48-4EC3-A277-1169EA74B1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0CD75-4A6D-4BB2-8854-86DF12669D82}" type="slidenum">
              <a:rPr kumimoji="0" lang="en-GB" sz="1200" b="0" i="0" u="none" strike="noStrike" kern="1200" cap="none" spc="0" normalizeH="0" baseline="0" noProof="0" smtClean="0">
                <a:ln>
                  <a:noFill/>
                </a:ln>
                <a:solidFill>
                  <a:srgbClr val="333366"/>
                </a:solidFill>
                <a:effectLst/>
                <a:uLnTx/>
                <a:uFillTx/>
                <a:latin typeface="Frutiger LT Std 45 Light" panose="020B0402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333366"/>
              </a:solidFill>
              <a:effectLst/>
              <a:uLnTx/>
              <a:uFillTx/>
              <a:latin typeface="Frutiger LT Std 45 Light" panose="020B0402020204020204" pitchFamily="34" charset="0"/>
              <a:ea typeface="+mn-ea"/>
              <a:cs typeface="+mn-cs"/>
            </a:endParaRPr>
          </a:p>
        </p:txBody>
      </p:sp>
      <p:pic>
        <p:nvPicPr>
          <p:cNvPr id="7" name="Picture 6">
            <a:extLst>
              <a:ext uri="{FF2B5EF4-FFF2-40B4-BE49-F238E27FC236}">
                <a16:creationId xmlns:a16="http://schemas.microsoft.com/office/drawing/2014/main" id="{F5070B46-42DB-4534-BBCC-2A6FA6B1B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05" y="5303332"/>
            <a:ext cx="899688" cy="666492"/>
          </a:xfrm>
          <a:prstGeom prst="rect">
            <a:avLst/>
          </a:prstGeom>
        </p:spPr>
      </p:pic>
      <p:sp>
        <p:nvSpPr>
          <p:cNvPr id="10" name="TextBox 9">
            <a:extLst>
              <a:ext uri="{FF2B5EF4-FFF2-40B4-BE49-F238E27FC236}">
                <a16:creationId xmlns:a16="http://schemas.microsoft.com/office/drawing/2014/main" id="{68B3E068-2F83-4BB8-AE06-755593249867}"/>
              </a:ext>
            </a:extLst>
          </p:cNvPr>
          <p:cNvSpPr txBox="1"/>
          <p:nvPr/>
        </p:nvSpPr>
        <p:spPr>
          <a:xfrm>
            <a:off x="1533667" y="1212052"/>
            <a:ext cx="4246032" cy="1323439"/>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A tool provided in collaboration with Financial Express which gives the members the ability to track fund prices, performance etc.</a:t>
            </a:r>
          </a:p>
        </p:txBody>
      </p:sp>
      <p:pic>
        <p:nvPicPr>
          <p:cNvPr id="3" name="Picture 2">
            <a:extLst>
              <a:ext uri="{FF2B5EF4-FFF2-40B4-BE49-F238E27FC236}">
                <a16:creationId xmlns:a16="http://schemas.microsoft.com/office/drawing/2014/main" id="{DA8008B1-4AD2-4B67-B2F0-6695FC37DB5B}"/>
              </a:ext>
            </a:extLst>
          </p:cNvPr>
          <p:cNvPicPr>
            <a:picLocks noChangeAspect="1"/>
          </p:cNvPicPr>
          <p:nvPr/>
        </p:nvPicPr>
        <p:blipFill>
          <a:blip r:embed="rId3"/>
          <a:stretch>
            <a:fillRect/>
          </a:stretch>
        </p:blipFill>
        <p:spPr>
          <a:xfrm>
            <a:off x="6029471" y="373219"/>
            <a:ext cx="5819954" cy="3137783"/>
          </a:xfrm>
          <a:prstGeom prst="rect">
            <a:avLst/>
          </a:prstGeom>
        </p:spPr>
      </p:pic>
      <p:sp>
        <p:nvSpPr>
          <p:cNvPr id="14" name="TextBox 13">
            <a:extLst>
              <a:ext uri="{FF2B5EF4-FFF2-40B4-BE49-F238E27FC236}">
                <a16:creationId xmlns:a16="http://schemas.microsoft.com/office/drawing/2014/main" id="{4961B141-A146-408C-8708-A2715C5776AC}"/>
              </a:ext>
            </a:extLst>
          </p:cNvPr>
          <p:cNvSpPr txBox="1"/>
          <p:nvPr/>
        </p:nvSpPr>
        <p:spPr>
          <a:xfrm>
            <a:off x="5026325" y="4573532"/>
            <a:ext cx="6975894" cy="1631216"/>
          </a:xfrm>
          <a:prstGeom prst="rect">
            <a:avLst/>
          </a:prstGeom>
          <a:solidFill>
            <a:schemeClr val="accent1">
              <a:lumMod val="20000"/>
              <a:lumOff val="80000"/>
            </a:schemeClr>
          </a:solidFill>
        </p:spPr>
        <p:txBody>
          <a:bodyPr wrap="square" rtlCol="0">
            <a:spAutoFit/>
          </a:bodyPr>
          <a:lstStyle/>
          <a:p>
            <a:pPr marL="265113" marR="0" lvl="0" indent="-265113" algn="l" defTabSz="914400" rtl="0" eaLnBrk="1" fontAlgn="base" latinLnBrk="0" hangingPunct="1">
              <a:lnSpc>
                <a:spcPct val="100000"/>
              </a:lnSpc>
              <a:spcBef>
                <a:spcPts val="0"/>
              </a:spcBef>
              <a:spcAft>
                <a:spcPts val="120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Assisting employers and members.</a:t>
            </a:r>
          </a:p>
          <a:p>
            <a:pPr marL="265113" marR="0" lvl="0" indent="-265113" algn="l" defTabSz="914400" rtl="0" eaLnBrk="1" fontAlgn="base" latinLnBrk="0" hangingPunct="1">
              <a:lnSpc>
                <a:spcPct val="100000"/>
              </a:lnSpc>
              <a:spcBef>
                <a:spcPts val="0"/>
              </a:spcBef>
              <a:spcAft>
                <a:spcPts val="120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24x7, 365 day support</a:t>
            </a:r>
          </a:p>
          <a:p>
            <a:pPr marL="265113" marR="0" lvl="0" indent="-265113" algn="l" defTabSz="914400" rtl="0" eaLnBrk="1" fontAlgn="base" latinLnBrk="0" hangingPunct="1">
              <a:lnSpc>
                <a:spcPct val="100000"/>
              </a:lnSpc>
              <a:spcBef>
                <a:spcPts val="0"/>
              </a:spcBef>
              <a:spcAft>
                <a:spcPts val="120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Ability to address over 90 query types across various transactions.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B2795D5-93D6-47D9-AAB0-B2FD3837472A}"/>
              </a:ext>
            </a:extLst>
          </p:cNvPr>
          <p:cNvPicPr>
            <a:picLocks noChangeAspect="1"/>
          </p:cNvPicPr>
          <p:nvPr/>
        </p:nvPicPr>
        <p:blipFill>
          <a:blip r:embed="rId4"/>
          <a:stretch>
            <a:fillRect/>
          </a:stretch>
        </p:blipFill>
        <p:spPr>
          <a:xfrm>
            <a:off x="1897420" y="3025388"/>
            <a:ext cx="2609753" cy="2977164"/>
          </a:xfrm>
          <a:prstGeom prst="rect">
            <a:avLst/>
          </a:prstGeom>
        </p:spPr>
      </p:pic>
      <p:sp>
        <p:nvSpPr>
          <p:cNvPr id="11" name="Arrow: Pentagon 10">
            <a:extLst>
              <a:ext uri="{FF2B5EF4-FFF2-40B4-BE49-F238E27FC236}">
                <a16:creationId xmlns:a16="http://schemas.microsoft.com/office/drawing/2014/main" id="{6B70C55E-F1B8-4F9B-8084-B10BDDD920B2}"/>
              </a:ext>
            </a:extLst>
          </p:cNvPr>
          <p:cNvSpPr/>
          <p:nvPr/>
        </p:nvSpPr>
        <p:spPr>
          <a:xfrm>
            <a:off x="5040302" y="4060088"/>
            <a:ext cx="6559349" cy="492882"/>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libri" panose="020F0502020204030204"/>
                <a:ea typeface="+mn-ea"/>
                <a:cs typeface="Arial" panose="020B0604020202020204" pitchFamily="34" charset="0"/>
              </a:rPr>
              <a:t>Zavi</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 The chatbot (Intelligent Virtual Assistant)</a:t>
            </a:r>
          </a:p>
        </p:txBody>
      </p:sp>
      <p:sp>
        <p:nvSpPr>
          <p:cNvPr id="12" name="Arrow: Pentagon 11">
            <a:extLst>
              <a:ext uri="{FF2B5EF4-FFF2-40B4-BE49-F238E27FC236}">
                <a16:creationId xmlns:a16="http://schemas.microsoft.com/office/drawing/2014/main" id="{7883F2C7-40F3-422A-91F9-745C664D0628}"/>
              </a:ext>
            </a:extLst>
          </p:cNvPr>
          <p:cNvSpPr/>
          <p:nvPr/>
        </p:nvSpPr>
        <p:spPr>
          <a:xfrm>
            <a:off x="1540854" y="708974"/>
            <a:ext cx="3729886" cy="492882"/>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Zurich Fund Centre</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577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12CA95-7E48-4EC3-A277-1169EA74B1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0CD75-4A6D-4BB2-8854-86DF12669D82}" type="slidenum">
              <a:rPr kumimoji="0" lang="en-GB" sz="1200" b="0" i="0" u="none" strike="noStrike" kern="1200" cap="none" spc="0" normalizeH="0" baseline="0" noProof="0" smtClean="0">
                <a:ln>
                  <a:noFill/>
                </a:ln>
                <a:solidFill>
                  <a:srgbClr val="333366"/>
                </a:solidFill>
                <a:effectLst/>
                <a:uLnTx/>
                <a:uFillTx/>
                <a:latin typeface="Frutiger LT Std 45 Light" panose="020B0402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333366"/>
              </a:solidFill>
              <a:effectLst/>
              <a:uLnTx/>
              <a:uFillTx/>
              <a:latin typeface="Frutiger LT Std 45 Light" panose="020B0402020204020204" pitchFamily="34" charset="0"/>
              <a:ea typeface="+mn-ea"/>
              <a:cs typeface="+mn-cs"/>
            </a:endParaRPr>
          </a:p>
        </p:txBody>
      </p:sp>
      <p:pic>
        <p:nvPicPr>
          <p:cNvPr id="7" name="Picture 6">
            <a:extLst>
              <a:ext uri="{FF2B5EF4-FFF2-40B4-BE49-F238E27FC236}">
                <a16:creationId xmlns:a16="http://schemas.microsoft.com/office/drawing/2014/main" id="{F5070B46-42DB-4534-BBCC-2A6FA6B1B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05" y="5303332"/>
            <a:ext cx="899688" cy="666492"/>
          </a:xfrm>
          <a:prstGeom prst="rect">
            <a:avLst/>
          </a:prstGeom>
        </p:spPr>
      </p:pic>
      <p:sp>
        <p:nvSpPr>
          <p:cNvPr id="10" name="TextBox 9">
            <a:extLst>
              <a:ext uri="{FF2B5EF4-FFF2-40B4-BE49-F238E27FC236}">
                <a16:creationId xmlns:a16="http://schemas.microsoft.com/office/drawing/2014/main" id="{68B3E068-2F83-4BB8-AE06-755593249867}"/>
              </a:ext>
            </a:extLst>
          </p:cNvPr>
          <p:cNvSpPr txBox="1"/>
          <p:nvPr/>
        </p:nvSpPr>
        <p:spPr>
          <a:xfrm>
            <a:off x="1555233" y="1210025"/>
            <a:ext cx="5345900" cy="2169825"/>
          </a:xfrm>
          <a:prstGeom prst="rect">
            <a:avLst/>
          </a:prstGeom>
          <a:solidFill>
            <a:schemeClr val="accent1">
              <a:lumMod val="20000"/>
              <a:lumOff val="80000"/>
            </a:schemeClr>
          </a:solidFill>
        </p:spPr>
        <p:txBody>
          <a:bodyPr wrap="square" rtlCol="0">
            <a:spAutoFit/>
          </a:bodyPr>
          <a:lstStyle/>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Capture &amp; Edit of Tax information</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Simplification of switching screens</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Addition of new funds, and full automation of Sharia switches</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Annual &amp; Exit statements (customized to DFSA regulations)</a:t>
            </a:r>
          </a:p>
        </p:txBody>
      </p:sp>
      <p:sp>
        <p:nvSpPr>
          <p:cNvPr id="14" name="TextBox 13">
            <a:extLst>
              <a:ext uri="{FF2B5EF4-FFF2-40B4-BE49-F238E27FC236}">
                <a16:creationId xmlns:a16="http://schemas.microsoft.com/office/drawing/2014/main" id="{4961B141-A146-408C-8708-A2715C5776AC}"/>
              </a:ext>
            </a:extLst>
          </p:cNvPr>
          <p:cNvSpPr txBox="1"/>
          <p:nvPr/>
        </p:nvSpPr>
        <p:spPr>
          <a:xfrm>
            <a:off x="6389298" y="4116231"/>
            <a:ext cx="5448682" cy="2246769"/>
          </a:xfrm>
          <a:prstGeom prst="rect">
            <a:avLst/>
          </a:prstGeom>
          <a:solidFill>
            <a:schemeClr val="accent1">
              <a:lumMod val="20000"/>
              <a:lumOff val="80000"/>
            </a:schemeClr>
          </a:solidFill>
        </p:spPr>
        <p:txBody>
          <a:bodyPr wrap="square" rtlCol="0">
            <a:spAutoFit/>
          </a:bodyPr>
          <a:lstStyle>
            <a:defPPr>
              <a:defRPr lang="en-US"/>
            </a:defPPr>
            <a:lvl1pPr marL="342900" indent="-342900" fontAlgn="base">
              <a:spcBef>
                <a:spcPts val="600"/>
              </a:spcBef>
              <a:buClr>
                <a:srgbClr val="000066"/>
              </a:buClr>
              <a:buSzPct val="120000"/>
              <a:buFont typeface="Arial" panose="020B0604020202020204" pitchFamily="34" charset="0"/>
              <a:buChar char="•"/>
              <a:defRPr sz="2000">
                <a:solidFill>
                  <a:srgbClr val="002060"/>
                </a:solidFill>
                <a:cs typeface="Arial" panose="020B0604020202020204" pitchFamily="34" charset="0"/>
              </a:defRPr>
            </a:lvl1pPr>
          </a:lstStyle>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Reminders for Tax information</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Importance of beneficiary nomination</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DEWS Anniversary campaign </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Educate on Voluntary Contributions</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Awareness/Education on the Accrued Transfer feature</a:t>
            </a:r>
          </a:p>
        </p:txBody>
      </p:sp>
      <p:pic>
        <p:nvPicPr>
          <p:cNvPr id="11" name="Picture 10">
            <a:extLst>
              <a:ext uri="{FF2B5EF4-FFF2-40B4-BE49-F238E27FC236}">
                <a16:creationId xmlns:a16="http://schemas.microsoft.com/office/drawing/2014/main" id="{C4D2A218-2BD3-447C-8B8B-00906602D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855" y="625972"/>
            <a:ext cx="3381217" cy="2531217"/>
          </a:xfrm>
          <a:prstGeom prst="rect">
            <a:avLst/>
          </a:prstGeom>
          <a:ln>
            <a:solidFill>
              <a:srgbClr val="002060"/>
            </a:solidFill>
          </a:ln>
        </p:spPr>
      </p:pic>
      <p:pic>
        <p:nvPicPr>
          <p:cNvPr id="5" name="Picture 4">
            <a:extLst>
              <a:ext uri="{FF2B5EF4-FFF2-40B4-BE49-F238E27FC236}">
                <a16:creationId xmlns:a16="http://schemas.microsoft.com/office/drawing/2014/main" id="{00C512F6-7EBB-432D-A72A-2C8D89F562FA}"/>
              </a:ext>
            </a:extLst>
          </p:cNvPr>
          <p:cNvPicPr>
            <a:picLocks noChangeAspect="1"/>
          </p:cNvPicPr>
          <p:nvPr/>
        </p:nvPicPr>
        <p:blipFill>
          <a:blip r:embed="rId4"/>
          <a:stretch>
            <a:fillRect/>
          </a:stretch>
        </p:blipFill>
        <p:spPr>
          <a:xfrm>
            <a:off x="1579342" y="4180983"/>
            <a:ext cx="4516658" cy="1380727"/>
          </a:xfrm>
          <a:prstGeom prst="rect">
            <a:avLst/>
          </a:prstGeom>
        </p:spPr>
      </p:pic>
      <p:sp>
        <p:nvSpPr>
          <p:cNvPr id="9" name="Arrow: Pentagon 8">
            <a:extLst>
              <a:ext uri="{FF2B5EF4-FFF2-40B4-BE49-F238E27FC236}">
                <a16:creationId xmlns:a16="http://schemas.microsoft.com/office/drawing/2014/main" id="{54DD24E5-0085-493C-B543-2867FEEDFA25}"/>
              </a:ext>
            </a:extLst>
          </p:cNvPr>
          <p:cNvSpPr/>
          <p:nvPr/>
        </p:nvSpPr>
        <p:spPr>
          <a:xfrm>
            <a:off x="1558106" y="708974"/>
            <a:ext cx="4900203" cy="492882"/>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Enhancements to member portal</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row: Pentagon 11">
            <a:extLst>
              <a:ext uri="{FF2B5EF4-FFF2-40B4-BE49-F238E27FC236}">
                <a16:creationId xmlns:a16="http://schemas.microsoft.com/office/drawing/2014/main" id="{64641731-299D-41E0-9581-4F68F854E6B3}"/>
              </a:ext>
            </a:extLst>
          </p:cNvPr>
          <p:cNvSpPr/>
          <p:nvPr/>
        </p:nvSpPr>
        <p:spPr>
          <a:xfrm>
            <a:off x="6395020" y="3636476"/>
            <a:ext cx="4974594" cy="492882"/>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Education &amp; Awareness campaigns</a:t>
            </a:r>
          </a:p>
        </p:txBody>
      </p:sp>
    </p:spTree>
    <p:extLst>
      <p:ext uri="{BB962C8B-B14F-4D97-AF65-F5344CB8AC3E}">
        <p14:creationId xmlns:p14="http://schemas.microsoft.com/office/powerpoint/2010/main" val="163232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12CA95-7E48-4EC3-A277-1169EA74B1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0CD75-4A6D-4BB2-8854-86DF12669D82}" type="slidenum">
              <a:rPr kumimoji="0" lang="en-GB" sz="1200" b="0" i="0" u="none" strike="noStrike" kern="1200" cap="none" spc="0" normalizeH="0" baseline="0" noProof="0" smtClean="0">
                <a:ln>
                  <a:noFill/>
                </a:ln>
                <a:solidFill>
                  <a:srgbClr val="333366"/>
                </a:solidFill>
                <a:effectLst/>
                <a:uLnTx/>
                <a:uFillTx/>
                <a:latin typeface="Frutiger LT Std 45 Light" panose="020B0402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333366"/>
              </a:solidFill>
              <a:effectLst/>
              <a:uLnTx/>
              <a:uFillTx/>
              <a:latin typeface="Frutiger LT Std 45 Light" panose="020B0402020204020204" pitchFamily="34" charset="0"/>
              <a:ea typeface="+mn-ea"/>
              <a:cs typeface="+mn-cs"/>
            </a:endParaRPr>
          </a:p>
        </p:txBody>
      </p:sp>
      <p:pic>
        <p:nvPicPr>
          <p:cNvPr id="7" name="Picture 6">
            <a:extLst>
              <a:ext uri="{FF2B5EF4-FFF2-40B4-BE49-F238E27FC236}">
                <a16:creationId xmlns:a16="http://schemas.microsoft.com/office/drawing/2014/main" id="{F5070B46-42DB-4534-BBCC-2A6FA6B1BD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05" y="5303332"/>
            <a:ext cx="899688" cy="666492"/>
          </a:xfrm>
          <a:prstGeom prst="rect">
            <a:avLst/>
          </a:prstGeom>
        </p:spPr>
      </p:pic>
      <p:sp>
        <p:nvSpPr>
          <p:cNvPr id="9" name="TextBox 8">
            <a:extLst>
              <a:ext uri="{FF2B5EF4-FFF2-40B4-BE49-F238E27FC236}">
                <a16:creationId xmlns:a16="http://schemas.microsoft.com/office/drawing/2014/main" id="{D9ED566D-DD7B-440F-BBD7-AC7C2E20D62B}"/>
              </a:ext>
            </a:extLst>
          </p:cNvPr>
          <p:cNvSpPr txBox="1"/>
          <p:nvPr/>
        </p:nvSpPr>
        <p:spPr>
          <a:xfrm>
            <a:off x="1568824" y="1210666"/>
            <a:ext cx="6233264" cy="1862048"/>
          </a:xfrm>
          <a:prstGeom prst="rect">
            <a:avLst/>
          </a:prstGeom>
          <a:solidFill>
            <a:schemeClr val="accent1">
              <a:lumMod val="20000"/>
              <a:lumOff val="80000"/>
            </a:schemeClr>
          </a:solidFill>
        </p:spPr>
        <p:txBody>
          <a:bodyPr wrap="square" rtlCol="0">
            <a:spAutoFit/>
          </a:bodyPr>
          <a:lstStyle>
            <a:defPPr>
              <a:defRPr lang="en-US"/>
            </a:defPPr>
            <a:lvl1pPr marL="342900" indent="-342900" fontAlgn="base">
              <a:spcBef>
                <a:spcPts val="600"/>
              </a:spcBef>
              <a:buClr>
                <a:srgbClr val="000066"/>
              </a:buClr>
              <a:buSzPct val="120000"/>
              <a:buFont typeface="Arial" panose="020B0604020202020204" pitchFamily="34" charset="0"/>
              <a:buChar char="•"/>
              <a:defRPr sz="2000">
                <a:solidFill>
                  <a:srgbClr val="002060"/>
                </a:solidFill>
                <a:cs typeface="Arial" panose="020B0604020202020204" pitchFamily="34" charset="0"/>
              </a:defRPr>
            </a:lvl1pPr>
          </a:lstStyle>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Complying with DFSA regulations </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Upcoming deadline reminders</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5, 30 and 60 day missed / delayed payment reminders to employers</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60 day non-payment notification to members</a:t>
            </a:r>
            <a:endParaRPr kumimoji="0" lang="en-GB"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pic>
        <p:nvPicPr>
          <p:cNvPr id="17" name="Picture 16">
            <a:extLst>
              <a:ext uri="{FF2B5EF4-FFF2-40B4-BE49-F238E27FC236}">
                <a16:creationId xmlns:a16="http://schemas.microsoft.com/office/drawing/2014/main" id="{2EF34DAC-533E-4452-A326-2B30C9E5AC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7217" y="3469087"/>
            <a:ext cx="2737449" cy="2679939"/>
          </a:xfrm>
          <a:prstGeom prst="rect">
            <a:avLst/>
          </a:prstGeom>
          <a:noFill/>
        </p:spPr>
      </p:pic>
      <p:sp>
        <p:nvSpPr>
          <p:cNvPr id="18" name="TextBox 17">
            <a:extLst>
              <a:ext uri="{FF2B5EF4-FFF2-40B4-BE49-F238E27FC236}">
                <a16:creationId xmlns:a16="http://schemas.microsoft.com/office/drawing/2014/main" id="{17B63A73-0592-4F08-A014-AC62304173A3}"/>
              </a:ext>
            </a:extLst>
          </p:cNvPr>
          <p:cNvSpPr txBox="1"/>
          <p:nvPr/>
        </p:nvSpPr>
        <p:spPr>
          <a:xfrm>
            <a:off x="5920198" y="4326026"/>
            <a:ext cx="5351652" cy="1938992"/>
          </a:xfrm>
          <a:prstGeom prst="rect">
            <a:avLst/>
          </a:prstGeom>
          <a:solidFill>
            <a:schemeClr val="accent1">
              <a:lumMod val="20000"/>
              <a:lumOff val="80000"/>
            </a:schemeClr>
          </a:solidFill>
        </p:spPr>
        <p:txBody>
          <a:bodyPr wrap="square" rtlCol="0">
            <a:spAutoFit/>
          </a:bodyPr>
          <a:lstStyle>
            <a:defPPr>
              <a:defRPr lang="en-US"/>
            </a:defPPr>
            <a:lvl1pPr marL="342900" indent="-342900" fontAlgn="base">
              <a:spcBef>
                <a:spcPts val="600"/>
              </a:spcBef>
              <a:buClr>
                <a:srgbClr val="000066"/>
              </a:buClr>
              <a:buSzPct val="120000"/>
              <a:buFont typeface="Arial" panose="020B0604020202020204" pitchFamily="34" charset="0"/>
              <a:buChar char="•"/>
              <a:defRPr sz="2000">
                <a:solidFill>
                  <a:srgbClr val="002060"/>
                </a:solidFill>
                <a:cs typeface="Arial" panose="020B0604020202020204" pitchFamily="34" charset="0"/>
              </a:defRPr>
            </a:lvl1pPr>
          </a:lstStyle>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Quarterly newsletter for members </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Latest updates on DEWS</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Investment Performance and outlook</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Messages from Supervisory Board members</a:t>
            </a:r>
          </a:p>
          <a:p>
            <a:pPr marL="342900" marR="0" lvl="0" indent="-342900" algn="l" defTabSz="914400" rtl="0" eaLnBrk="1" fontAlgn="base" latinLnBrk="0" hangingPunct="1">
              <a:lnSpc>
                <a:spcPct val="100000"/>
              </a:lnSpc>
              <a:spcBef>
                <a:spcPts val="600"/>
              </a:spcBef>
              <a:spcAft>
                <a:spcPts val="0"/>
              </a:spcAft>
              <a:buClr>
                <a:srgbClr val="000066"/>
              </a:buClr>
              <a:buSzPct val="120000"/>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Tricks and Tips, Upcoming changes</a:t>
            </a:r>
          </a:p>
        </p:txBody>
      </p:sp>
      <p:pic>
        <p:nvPicPr>
          <p:cNvPr id="5" name="Picture 4">
            <a:extLst>
              <a:ext uri="{FF2B5EF4-FFF2-40B4-BE49-F238E27FC236}">
                <a16:creationId xmlns:a16="http://schemas.microsoft.com/office/drawing/2014/main" id="{19AD44C5-6DB0-4668-802C-B682A18BC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9562" y="1256674"/>
            <a:ext cx="3197076" cy="2133903"/>
          </a:xfrm>
          <a:prstGeom prst="rect">
            <a:avLst/>
          </a:prstGeom>
        </p:spPr>
      </p:pic>
      <p:sp>
        <p:nvSpPr>
          <p:cNvPr id="10" name="Arrow: Pentagon 9">
            <a:extLst>
              <a:ext uri="{FF2B5EF4-FFF2-40B4-BE49-F238E27FC236}">
                <a16:creationId xmlns:a16="http://schemas.microsoft.com/office/drawing/2014/main" id="{95676283-7664-4CD2-977D-EF1C540830B4}"/>
              </a:ext>
            </a:extLst>
          </p:cNvPr>
          <p:cNvSpPr/>
          <p:nvPr/>
        </p:nvSpPr>
        <p:spPr>
          <a:xfrm>
            <a:off x="1558106" y="708974"/>
            <a:ext cx="4664415" cy="492882"/>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Contribution reminders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Arrow: Pentagon 10">
            <a:extLst>
              <a:ext uri="{FF2B5EF4-FFF2-40B4-BE49-F238E27FC236}">
                <a16:creationId xmlns:a16="http://schemas.microsoft.com/office/drawing/2014/main" id="{2A7DD38E-41B4-4117-8100-5E7CE80972DE}"/>
              </a:ext>
            </a:extLst>
          </p:cNvPr>
          <p:cNvSpPr/>
          <p:nvPr/>
        </p:nvSpPr>
        <p:spPr>
          <a:xfrm>
            <a:off x="5920197" y="3845993"/>
            <a:ext cx="4664415" cy="492882"/>
          </a:xfrm>
          <a:prstGeom prst="homePlat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DEWS NEWS</a:t>
            </a:r>
          </a:p>
        </p:txBody>
      </p:sp>
    </p:spTree>
    <p:extLst>
      <p:ext uri="{BB962C8B-B14F-4D97-AF65-F5344CB8AC3E}">
        <p14:creationId xmlns:p14="http://schemas.microsoft.com/office/powerpoint/2010/main" val="2762371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3848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www.actuariesindia.org</a:t>
            </a: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419" y="6019800"/>
            <a:ext cx="1361581" cy="398547"/>
          </a:xfrm>
          <a:prstGeom prst="rect">
            <a:avLst/>
          </a:prstGeom>
        </p:spPr>
      </p:pic>
      <p:sp>
        <p:nvSpPr>
          <p:cNvPr id="12" name="Title 1"/>
          <p:cNvSpPr txBox="1">
            <a:spLocks/>
          </p:cNvSpPr>
          <p:nvPr/>
        </p:nvSpPr>
        <p:spPr>
          <a:xfrm>
            <a:off x="1752600" y="419100"/>
            <a:ext cx="7965513" cy="9525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sz="2500" b="1" kern="0" dirty="0">
                <a:solidFill>
                  <a:srgbClr val="002060"/>
                </a:solidFill>
              </a:rPr>
              <a:t>Poll Questions</a:t>
            </a:r>
          </a:p>
        </p:txBody>
      </p:sp>
      <p:sp>
        <p:nvSpPr>
          <p:cNvPr id="3" name="Rectangle 2"/>
          <p:cNvSpPr/>
          <p:nvPr/>
        </p:nvSpPr>
        <p:spPr>
          <a:xfrm>
            <a:off x="2057400" y="1447800"/>
            <a:ext cx="9448800" cy="3447098"/>
          </a:xfrm>
          <a:prstGeom prst="rect">
            <a:avLst/>
          </a:prstGeom>
        </p:spPr>
        <p:txBody>
          <a:bodyPr wrap="square">
            <a:spAutoFit/>
          </a:bodyPr>
          <a:lstStyle/>
          <a:p>
            <a:pPr marL="228600" indent="-228600">
              <a:buClr>
                <a:prstClr val="black"/>
              </a:buClr>
              <a:buFont typeface="+mj-lt"/>
              <a:buAutoNum type="arabicPeriod"/>
            </a:pPr>
            <a:r>
              <a:rPr lang="en-US" sz="1200" dirty="0">
                <a:solidFill>
                  <a:prstClr val="black"/>
                </a:solidFill>
                <a:latin typeface="+mj-lt"/>
              </a:rPr>
              <a:t>How do you view a DEWS-like scheme in the Indian context?</a:t>
            </a:r>
          </a:p>
          <a:p>
            <a:pPr marL="538163" lvl="1" indent="-179388">
              <a:spcBef>
                <a:spcPts val="600"/>
              </a:spcBef>
              <a:buClr>
                <a:prstClr val="black"/>
              </a:buClr>
              <a:buFont typeface="Arial" panose="020B0604020202020204" pitchFamily="34" charset="0"/>
              <a:buChar char="•"/>
              <a:tabLst>
                <a:tab pos="358775" algn="l"/>
              </a:tabLst>
            </a:pPr>
            <a:r>
              <a:rPr lang="en-US" sz="1200" dirty="0">
                <a:solidFill>
                  <a:prstClr val="black"/>
                </a:solidFill>
                <a:latin typeface="+mj-lt"/>
              </a:rPr>
              <a:t>Execution, change management, fund range and implementation expertise is differentiated and can be deployed in the Indian context</a:t>
            </a:r>
          </a:p>
          <a:p>
            <a:pPr marL="538163" indent="-179388">
              <a:spcBef>
                <a:spcPts val="600"/>
              </a:spcBef>
              <a:buClr>
                <a:prstClr val="black"/>
              </a:buClr>
              <a:buFont typeface="Arial" panose="020B0604020202020204" pitchFamily="34" charset="0"/>
              <a:buChar char="•"/>
              <a:tabLst>
                <a:tab pos="358775" algn="l"/>
              </a:tabLst>
            </a:pPr>
            <a:r>
              <a:rPr lang="en-US" sz="1200" dirty="0">
                <a:solidFill>
                  <a:prstClr val="black"/>
                </a:solidFill>
                <a:latin typeface="+mj-lt"/>
              </a:rPr>
              <a:t>Regulatory regime and uptake could be a challenge</a:t>
            </a:r>
          </a:p>
          <a:p>
            <a:pPr marL="538163" lvl="1" indent="-179388">
              <a:spcBef>
                <a:spcPts val="600"/>
              </a:spcBef>
              <a:buClr>
                <a:prstClr val="black"/>
              </a:buClr>
              <a:buFont typeface="Arial" panose="020B0604020202020204" pitchFamily="34" charset="0"/>
              <a:buChar char="•"/>
              <a:tabLst>
                <a:tab pos="358775" algn="l"/>
              </a:tabLst>
            </a:pPr>
            <a:r>
              <a:rPr lang="en-US" sz="1200" dirty="0">
                <a:solidFill>
                  <a:prstClr val="black"/>
                </a:solidFill>
                <a:latin typeface="+mj-lt"/>
              </a:rPr>
              <a:t>Mature space with limited opportunities for new entrants</a:t>
            </a:r>
          </a:p>
          <a:p>
            <a:pPr>
              <a:spcBef>
                <a:spcPts val="600"/>
              </a:spcBef>
              <a:spcAft>
                <a:spcPts val="600"/>
              </a:spcAft>
              <a:buClr>
                <a:prstClr val="black"/>
              </a:buClr>
            </a:pPr>
            <a:endParaRPr lang="en-US" sz="1200" dirty="0">
              <a:solidFill>
                <a:prstClr val="black"/>
              </a:solidFill>
              <a:latin typeface="+mj-lt"/>
            </a:endParaRPr>
          </a:p>
          <a:p>
            <a:pPr marL="228600" indent="-228600">
              <a:buClr>
                <a:prstClr val="black"/>
              </a:buClr>
              <a:buFont typeface="+mj-lt"/>
              <a:buAutoNum type="arabicPeriod" startAt="2"/>
            </a:pPr>
            <a:r>
              <a:rPr lang="en-US" sz="1200" dirty="0">
                <a:solidFill>
                  <a:prstClr val="black"/>
                </a:solidFill>
                <a:latin typeface="+mj-lt"/>
              </a:rPr>
              <a:t>How likely are you to recommend the DEWS scheme in its current construct to your clients / customers or government bodies? </a:t>
            </a:r>
          </a:p>
          <a:p>
            <a:pPr marL="179388">
              <a:buClr>
                <a:prstClr val="black"/>
              </a:buClr>
            </a:pPr>
            <a:r>
              <a:rPr lang="en-US" sz="1200" dirty="0">
                <a:solidFill>
                  <a:prstClr val="black"/>
                </a:solidFill>
                <a:latin typeface="+mj-lt"/>
              </a:rPr>
              <a:t> (rate on a scale of 1 to 5, 5 being the highest)</a:t>
            </a:r>
          </a:p>
          <a:p>
            <a:pPr marL="538163" lvl="1" indent="-179388">
              <a:spcBef>
                <a:spcPts val="600"/>
              </a:spcBef>
              <a:buClr>
                <a:prstClr val="black"/>
              </a:buClr>
              <a:buFont typeface="Arial" panose="020B0604020202020204" pitchFamily="34" charset="0"/>
              <a:buChar char="•"/>
              <a:tabLst>
                <a:tab pos="358775" algn="l"/>
              </a:tabLst>
            </a:pPr>
            <a:r>
              <a:rPr lang="en-US" sz="1200" dirty="0">
                <a:solidFill>
                  <a:prstClr val="black"/>
                </a:solidFill>
                <a:latin typeface="+mj-lt"/>
              </a:rPr>
              <a:t>1 – Not likely</a:t>
            </a:r>
          </a:p>
          <a:p>
            <a:pPr marL="538163" lvl="1" indent="-179388">
              <a:spcBef>
                <a:spcPts val="600"/>
              </a:spcBef>
              <a:buClr>
                <a:prstClr val="black"/>
              </a:buClr>
              <a:buFont typeface="Arial" panose="020B0604020202020204" pitchFamily="34" charset="0"/>
              <a:buChar char="•"/>
              <a:tabLst>
                <a:tab pos="358775" algn="l"/>
              </a:tabLst>
            </a:pPr>
            <a:r>
              <a:rPr lang="en-US" sz="1200" dirty="0">
                <a:solidFill>
                  <a:prstClr val="black"/>
                </a:solidFill>
                <a:latin typeface="+mj-lt"/>
              </a:rPr>
              <a:t>2 – Somewhat likely</a:t>
            </a:r>
          </a:p>
          <a:p>
            <a:pPr marL="538163" lvl="1" indent="-179388">
              <a:spcBef>
                <a:spcPts val="600"/>
              </a:spcBef>
              <a:buClr>
                <a:prstClr val="black"/>
              </a:buClr>
              <a:buFont typeface="Arial" panose="020B0604020202020204" pitchFamily="34" charset="0"/>
              <a:buChar char="•"/>
              <a:tabLst>
                <a:tab pos="358775" algn="l"/>
              </a:tabLst>
            </a:pPr>
            <a:r>
              <a:rPr lang="en-US" sz="1200" dirty="0">
                <a:solidFill>
                  <a:prstClr val="black"/>
                </a:solidFill>
                <a:latin typeface="+mj-lt"/>
              </a:rPr>
              <a:t>3 - Likely</a:t>
            </a:r>
          </a:p>
          <a:p>
            <a:pPr marL="538163" lvl="1" indent="-179388">
              <a:spcBef>
                <a:spcPts val="600"/>
              </a:spcBef>
              <a:buClr>
                <a:prstClr val="black"/>
              </a:buClr>
              <a:buFont typeface="Arial" panose="020B0604020202020204" pitchFamily="34" charset="0"/>
              <a:buChar char="•"/>
              <a:tabLst>
                <a:tab pos="358775" algn="l"/>
              </a:tabLst>
            </a:pPr>
            <a:r>
              <a:rPr lang="en-US" sz="1200" dirty="0">
                <a:solidFill>
                  <a:prstClr val="black"/>
                </a:solidFill>
                <a:latin typeface="+mj-lt"/>
              </a:rPr>
              <a:t>4 – Very likely</a:t>
            </a:r>
          </a:p>
          <a:p>
            <a:pPr marL="538163" lvl="1" indent="-179388">
              <a:spcBef>
                <a:spcPts val="600"/>
              </a:spcBef>
              <a:buClr>
                <a:prstClr val="black"/>
              </a:buClr>
              <a:buFont typeface="Arial" panose="020B0604020202020204" pitchFamily="34" charset="0"/>
              <a:buChar char="•"/>
              <a:tabLst>
                <a:tab pos="358775" algn="l"/>
              </a:tabLst>
            </a:pPr>
            <a:r>
              <a:rPr lang="en-US" sz="1200" dirty="0">
                <a:solidFill>
                  <a:prstClr val="black"/>
                </a:solidFill>
                <a:latin typeface="+mj-lt"/>
              </a:rPr>
              <a:t>5 – Definitely </a:t>
            </a:r>
          </a:p>
          <a:p>
            <a:pPr marL="228600" indent="-228600">
              <a:buFont typeface="+mj-lt"/>
              <a:buAutoNum type="arabicPeriod" startAt="2"/>
            </a:pPr>
            <a:endParaRPr lang="en-US" sz="1200" dirty="0">
              <a:latin typeface="+mj-lt"/>
            </a:endParaRPr>
          </a:p>
        </p:txBody>
      </p:sp>
    </p:spTree>
    <p:extLst>
      <p:ext uri="{BB962C8B-B14F-4D97-AF65-F5344CB8AC3E}">
        <p14:creationId xmlns:p14="http://schemas.microsoft.com/office/powerpoint/2010/main" val="594685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3848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www.actuariesindia.org</a:t>
            </a: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419" y="6019800"/>
            <a:ext cx="1361581" cy="398547"/>
          </a:xfrm>
          <a:prstGeom prst="rect">
            <a:avLst/>
          </a:prstGeom>
        </p:spPr>
      </p:pic>
      <p:sp>
        <p:nvSpPr>
          <p:cNvPr id="7" name="Title 1">
            <a:extLst>
              <a:ext uri="{FF2B5EF4-FFF2-40B4-BE49-F238E27FC236}">
                <a16:creationId xmlns:a16="http://schemas.microsoft.com/office/drawing/2014/main" id="{A4FBB746-62FC-48F7-B052-105840ACB43E}"/>
              </a:ext>
            </a:extLst>
          </p:cNvPr>
          <p:cNvSpPr txBox="1">
            <a:spLocks/>
          </p:cNvSpPr>
          <p:nvPr/>
        </p:nvSpPr>
        <p:spPr>
          <a:xfrm>
            <a:off x="2057399" y="1905000"/>
            <a:ext cx="9277854" cy="1325161"/>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r>
              <a:rPr lang="en-US" sz="5000" b="1" kern="0" dirty="0"/>
              <a:t>Thank you</a:t>
            </a:r>
          </a:p>
        </p:txBody>
      </p:sp>
      <p:pic>
        <p:nvPicPr>
          <p:cNvPr id="8" name="Picture 7">
            <a:extLst>
              <a:ext uri="{FF2B5EF4-FFF2-40B4-BE49-F238E27FC236}">
                <a16:creationId xmlns:a16="http://schemas.microsoft.com/office/drawing/2014/main" id="{0B2C3779-0511-44ED-96D3-B98921848F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7800" y="4472683"/>
            <a:ext cx="1795948" cy="563161"/>
          </a:xfrm>
          <a:prstGeom prst="rect">
            <a:avLst/>
          </a:prstGeom>
        </p:spPr>
      </p:pic>
      <p:pic>
        <p:nvPicPr>
          <p:cNvPr id="9" name="Picture 8">
            <a:extLst>
              <a:ext uri="{FF2B5EF4-FFF2-40B4-BE49-F238E27FC236}">
                <a16:creationId xmlns:a16="http://schemas.microsoft.com/office/drawing/2014/main" id="{B1198A62-0E4E-4B97-B9A3-8B0125D371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7399" y="4191000"/>
            <a:ext cx="1400281" cy="1037333"/>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96533" y="4521402"/>
            <a:ext cx="2693430" cy="420197"/>
          </a:xfrm>
          <a:prstGeom prst="rect">
            <a:avLst/>
          </a:prstGeom>
        </p:spPr>
      </p:pic>
    </p:spTree>
    <p:extLst>
      <p:ext uri="{BB962C8B-B14F-4D97-AF65-F5344CB8AC3E}">
        <p14:creationId xmlns:p14="http://schemas.microsoft.com/office/powerpoint/2010/main" val="409559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8" name="TextBox 7">
            <a:extLst>
              <a:ext uri="{FF2B5EF4-FFF2-40B4-BE49-F238E27FC236}">
                <a16:creationId xmlns:a16="http://schemas.microsoft.com/office/drawing/2014/main" id="{AEDA48FB-1AE5-409C-A2EB-6DE70B0D0F03}"/>
              </a:ext>
            </a:extLst>
          </p:cNvPr>
          <p:cNvSpPr txBox="1"/>
          <p:nvPr/>
        </p:nvSpPr>
        <p:spPr>
          <a:xfrm>
            <a:off x="457200" y="3581400"/>
            <a:ext cx="8955740"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Gulf Region updates - Retirement Benefits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DIFC Employee Workplace Savings (DEWS Plan)</a:t>
            </a:r>
          </a:p>
        </p:txBody>
      </p:sp>
      <p:sp>
        <p:nvSpPr>
          <p:cNvPr id="2" name="TextBox 1"/>
          <p:cNvSpPr txBox="1"/>
          <p:nvPr/>
        </p:nvSpPr>
        <p:spPr>
          <a:xfrm>
            <a:off x="489071" y="5257800"/>
            <a:ext cx="6439583" cy="1015663"/>
          </a:xfrm>
          <a:prstGeom prst="rect">
            <a:avLst/>
          </a:prstGeom>
          <a:noFill/>
        </p:spPr>
        <p:txBody>
          <a:bodyPr wrap="non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Chris Cain – Equiom </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Claudia Maldonado – Mercer Financial Services Middle East Limited </a:t>
            </a:r>
          </a:p>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Sajeev Nair – Zurich Workplace Solutions </a:t>
            </a:r>
          </a:p>
        </p:txBody>
      </p:sp>
      <p:sp>
        <p:nvSpPr>
          <p:cNvPr id="6" name="Rectangle 150">
            <a:extLst>
              <a:ext uri="{FF2B5EF4-FFF2-40B4-BE49-F238E27FC236}">
                <a16:creationId xmlns:a16="http://schemas.microsoft.com/office/drawing/2014/main" id="{B5794968-9646-466B-A098-378FE3AB8867}"/>
              </a:ext>
            </a:extLst>
          </p:cNvPr>
          <p:cNvSpPr txBox="1">
            <a:spLocks noChangeArrowheads="1"/>
          </p:cNvSpPr>
          <p:nvPr/>
        </p:nvSpPr>
        <p:spPr>
          <a:xfrm>
            <a:off x="266700" y="762000"/>
            <a:ext cx="11799888" cy="18288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18th Current Issues in Retirement Benefits(CIRB)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2800" b="1" i="0" u="none" strike="noStrike" kern="0" cap="none" spc="0" normalizeH="0" baseline="0" noProof="0" dirty="0">
                <a:ln>
                  <a:noFill/>
                </a:ln>
                <a:solidFill>
                  <a:srgbClr val="FFFFFF"/>
                </a:solidFill>
                <a:effectLst/>
                <a:uLnTx/>
                <a:uFillTx/>
                <a:latin typeface="Arial"/>
                <a:ea typeface="+mj-ea"/>
                <a:cs typeface="+mj-cs"/>
              </a:rPr>
              <a:t>Online Series August 2021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UY" altLang="en-US" sz="3600" b="1" i="0" u="none" strike="noStrike" kern="0" cap="none" spc="0" normalizeH="0" baseline="0" noProof="0" dirty="0">
              <a:ln>
                <a:noFill/>
              </a:ln>
              <a:solidFill>
                <a:srgbClr val="FFFFFF"/>
              </a:solidFill>
              <a:effectLst/>
              <a:uLnTx/>
              <a:uFillTx/>
              <a:latin typeface="Arial"/>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UY" altLang="en-US" sz="3600" b="1" i="0" u="none" strike="noStrike" kern="0" cap="none" spc="0" normalizeH="0" baseline="0" noProof="0" dirty="0">
                <a:ln>
                  <a:noFill/>
                </a:ln>
                <a:solidFill>
                  <a:srgbClr val="FFFFFF"/>
                </a:solidFill>
                <a:effectLst/>
                <a:uLnTx/>
                <a:uFillTx/>
                <a:latin typeface="Arial"/>
                <a:ea typeface="+mj-ea"/>
                <a:cs typeface="+mj-cs"/>
              </a:rPr>
              <a:t>11 August 2021</a:t>
            </a:r>
            <a:endParaRPr kumimoji="0" lang="es-ES" altLang="en-US" sz="3600" b="1" i="0" u="none" strike="noStrike" kern="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368367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Q&amp;A</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EF1ED17D-0E73-4DF5-8BC4-3CA3B9B38E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2050197"/>
            <a:ext cx="2569359" cy="2565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A person wearing a suit and tie&#10;&#10;Description automatically generated with medium confidence">
            <a:extLst>
              <a:ext uri="{FF2B5EF4-FFF2-40B4-BE49-F238E27FC236}">
                <a16:creationId xmlns:a16="http://schemas.microsoft.com/office/drawing/2014/main" id="{EBFB28A5-E6F2-4448-A88F-2039C1DB5A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1100" y="2050197"/>
            <a:ext cx="2362200" cy="2565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A picture containing tree, person, outdoor, clothing&#10;&#10;Description automatically generated">
            <a:extLst>
              <a:ext uri="{FF2B5EF4-FFF2-40B4-BE49-F238E27FC236}">
                <a16:creationId xmlns:a16="http://schemas.microsoft.com/office/drawing/2014/main" id="{B2EBA9AB-69F7-43CC-A8FD-5F21A4A866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5000" y="2023864"/>
            <a:ext cx="2405547" cy="26179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7931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Thank you!</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2" name="TextBox 21">
            <a:extLst>
              <a:ext uri="{FF2B5EF4-FFF2-40B4-BE49-F238E27FC236}">
                <a16:creationId xmlns:a16="http://schemas.microsoft.com/office/drawing/2014/main" id="{82C99476-00B0-4094-94F4-428C2459B9D6}"/>
              </a:ext>
            </a:extLst>
          </p:cNvPr>
          <p:cNvSpPr txBox="1"/>
          <p:nvPr/>
        </p:nvSpPr>
        <p:spPr>
          <a:xfrm>
            <a:off x="1981200" y="1219200"/>
            <a:ext cx="8610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Rectangle 2">
            <a:extLst>
              <a:ext uri="{FF2B5EF4-FFF2-40B4-BE49-F238E27FC236}">
                <a16:creationId xmlns:a16="http://schemas.microsoft.com/office/drawing/2014/main" id="{204E4481-1CA0-4DF5-BC20-A81510C1559C}"/>
              </a:ext>
            </a:extLst>
          </p:cNvPr>
          <p:cNvSpPr txBox="1">
            <a:spLocks noChangeArrowheads="1"/>
          </p:cNvSpPr>
          <p:nvPr/>
        </p:nvSpPr>
        <p:spPr>
          <a:xfrm>
            <a:off x="1905000" y="27432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CPD Question</a:t>
            </a:r>
          </a:p>
        </p:txBody>
      </p:sp>
    </p:spTree>
    <p:extLst>
      <p:ext uri="{BB962C8B-B14F-4D97-AF65-F5344CB8AC3E}">
        <p14:creationId xmlns:p14="http://schemas.microsoft.com/office/powerpoint/2010/main" val="172875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2">
            <a:extLst>
              <a:ext uri="{FF2B5EF4-FFF2-40B4-BE49-F238E27FC236}">
                <a16:creationId xmlns:a16="http://schemas.microsoft.com/office/drawing/2014/main" id="{13C7ADE1-2292-443A-A39C-DAAF65FDDFFE}"/>
              </a:ext>
            </a:extLst>
          </p:cNvPr>
          <p:cNvSpPr txBox="1">
            <a:spLocks noChangeArrowheads="1"/>
          </p:cNvSpPr>
          <p:nvPr/>
        </p:nvSpPr>
        <p:spPr>
          <a:xfrm>
            <a:off x="1752600" y="-762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8" name="TextBox 7">
            <a:extLst>
              <a:ext uri="{FF2B5EF4-FFF2-40B4-BE49-F238E27FC236}">
                <a16:creationId xmlns:a16="http://schemas.microsoft.com/office/drawing/2014/main" id="{CB9D8D7B-BCB5-4683-A701-F526878BF065}"/>
              </a:ext>
            </a:extLst>
          </p:cNvPr>
          <p:cNvSpPr txBox="1"/>
          <p:nvPr/>
        </p:nvSpPr>
        <p:spPr>
          <a:xfrm>
            <a:off x="4038600" y="517773"/>
            <a:ext cx="7924800" cy="5878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a:ea typeface="+mn-ea"/>
                <a:cs typeface="+mn-cs"/>
              </a:rPr>
              <a:t> Chris Cain</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13131"/>
                </a:solidFill>
                <a:effectLst/>
                <a:uLnTx/>
                <a:uFillTx/>
                <a:latin typeface="Times New Roman"/>
                <a:ea typeface="+mn-ea"/>
                <a:cs typeface="+mn-cs"/>
              </a:rPr>
              <a:t>  </a:t>
            </a:r>
            <a:r>
              <a:rPr kumimoji="0" lang="en-US" sz="2000" b="1" i="0" u="none" strike="noStrike" kern="1200" cap="none" spc="0" normalizeH="0" baseline="0" noProof="0" dirty="0">
                <a:ln>
                  <a:noFill/>
                </a:ln>
                <a:solidFill>
                  <a:srgbClr val="313131"/>
                </a:solidFill>
                <a:effectLst/>
                <a:uLnTx/>
                <a:uFillTx/>
                <a:latin typeface="Times New Roman"/>
                <a:ea typeface="+mn-ea"/>
                <a:cs typeface="+mn-cs"/>
              </a:rPr>
              <a:t>Client Services Director (Middle East), </a:t>
            </a:r>
            <a:r>
              <a:rPr kumimoji="0" lang="en-US" sz="2000" b="1" i="0" u="none" strike="noStrike" kern="1200" cap="none" spc="0" normalizeH="0" baseline="0" noProof="0" dirty="0" err="1">
                <a:ln>
                  <a:noFill/>
                </a:ln>
                <a:solidFill>
                  <a:srgbClr val="313131"/>
                </a:solidFill>
                <a:effectLst/>
                <a:uLnTx/>
                <a:uFillTx/>
                <a:latin typeface="Times New Roman"/>
                <a:ea typeface="+mn-ea"/>
                <a:cs typeface="+mn-cs"/>
              </a:rPr>
              <a:t>Equiom</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313131"/>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Chris is responsible for ensuring the highest levels of service delivery and client relationship management for </a:t>
            </a:r>
            <a:r>
              <a:rPr kumimoji="0" lang="en-US" sz="1700" b="0" i="0" u="none" strike="noStrike" kern="1200" cap="none" spc="0" normalizeH="0" baseline="0" noProof="0" dirty="0" err="1">
                <a:ln>
                  <a:noFill/>
                </a:ln>
                <a:solidFill>
                  <a:srgbClr val="313131"/>
                </a:solidFill>
                <a:effectLst/>
                <a:uLnTx/>
                <a:uFillTx/>
                <a:latin typeface="Times New Roman"/>
                <a:ea typeface="+mn-ea"/>
                <a:cs typeface="+mn-cs"/>
              </a:rPr>
              <a:t>Equiom’s</a:t>
            </a:r>
            <a:r>
              <a:rPr kumimoji="0" lang="en-US" sz="1700" b="0" i="0" u="none" strike="noStrike" kern="1200" cap="none" spc="0" normalizeH="0" baseline="0" noProof="0" dirty="0">
                <a:ln>
                  <a:noFill/>
                </a:ln>
                <a:solidFill>
                  <a:srgbClr val="313131"/>
                </a:solidFill>
                <a:effectLst/>
                <a:uLnTx/>
                <a:uFillTx/>
                <a:latin typeface="Times New Roman"/>
                <a:ea typeface="+mn-ea"/>
                <a:cs typeface="+mn-cs"/>
              </a:rPr>
              <a:t> diverse Middle East client base.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Chris’ primary focus is the oversight and growth of </a:t>
            </a:r>
            <a:r>
              <a:rPr kumimoji="0" lang="en-US" sz="1700" b="0" i="0" u="none" strike="noStrike" kern="1200" cap="none" spc="0" normalizeH="0" baseline="0" noProof="0" dirty="0" err="1">
                <a:ln>
                  <a:noFill/>
                </a:ln>
                <a:solidFill>
                  <a:srgbClr val="313131"/>
                </a:solidFill>
                <a:effectLst/>
                <a:uLnTx/>
                <a:uFillTx/>
                <a:latin typeface="Times New Roman"/>
                <a:ea typeface="+mn-ea"/>
                <a:cs typeface="+mn-cs"/>
              </a:rPr>
              <a:t>Equiom’s</a:t>
            </a:r>
            <a:r>
              <a:rPr kumimoji="0" lang="en-US" sz="1700" b="0" i="0" u="none" strike="noStrike" kern="1200" cap="none" spc="0" normalizeH="0" baseline="0" noProof="0" dirty="0">
                <a:ln>
                  <a:noFill/>
                </a:ln>
                <a:solidFill>
                  <a:srgbClr val="313131"/>
                </a:solidFill>
                <a:effectLst/>
                <a:uLnTx/>
                <a:uFillTx/>
                <a:latin typeface="Times New Roman"/>
                <a:ea typeface="+mn-ea"/>
                <a:cs typeface="+mn-cs"/>
              </a:rPr>
              <a:t> employee savings/pensions and end of service business line. Working out of </a:t>
            </a:r>
            <a:r>
              <a:rPr kumimoji="0" lang="en-US" sz="1700" b="0" i="0" u="none" strike="noStrike" kern="1200" cap="none" spc="0" normalizeH="0" baseline="0" noProof="0" dirty="0" err="1">
                <a:ln>
                  <a:noFill/>
                </a:ln>
                <a:solidFill>
                  <a:srgbClr val="313131"/>
                </a:solidFill>
                <a:effectLst/>
                <a:uLnTx/>
                <a:uFillTx/>
                <a:latin typeface="Times New Roman"/>
                <a:ea typeface="+mn-ea"/>
                <a:cs typeface="+mn-cs"/>
              </a:rPr>
              <a:t>Equiom’s</a:t>
            </a:r>
            <a:r>
              <a:rPr kumimoji="0" lang="en-US" sz="1700" b="0" i="0" u="none" strike="noStrike" kern="1200" cap="none" spc="0" normalizeH="0" baseline="0" noProof="0" dirty="0">
                <a:ln>
                  <a:noFill/>
                </a:ln>
                <a:solidFill>
                  <a:srgbClr val="313131"/>
                </a:solidFill>
                <a:effectLst/>
                <a:uLnTx/>
                <a:uFillTx/>
                <a:latin typeface="Times New Roman"/>
                <a:ea typeface="+mn-ea"/>
                <a:cs typeface="+mn-cs"/>
              </a:rPr>
              <a:t> DIFC office in Dubai, Chris provides on the ground support to companies in the DEWS (DIFC Employee Workplace Savings) Plan for which </a:t>
            </a:r>
            <a:r>
              <a:rPr kumimoji="0" lang="en-US" sz="1700" b="0" i="0" u="none" strike="noStrike" kern="1200" cap="none" spc="0" normalizeH="0" baseline="0" noProof="0" dirty="0" err="1">
                <a:ln>
                  <a:noFill/>
                </a:ln>
                <a:solidFill>
                  <a:srgbClr val="313131"/>
                </a:solidFill>
                <a:effectLst/>
                <a:uLnTx/>
                <a:uFillTx/>
                <a:latin typeface="Times New Roman"/>
                <a:ea typeface="+mn-ea"/>
                <a:cs typeface="+mn-cs"/>
              </a:rPr>
              <a:t>Equiom</a:t>
            </a:r>
            <a:r>
              <a:rPr kumimoji="0" lang="en-US" sz="1700" b="0" i="0" u="none" strike="noStrike" kern="1200" cap="none" spc="0" normalizeH="0" baseline="0" noProof="0" dirty="0">
                <a:ln>
                  <a:noFill/>
                </a:ln>
                <a:solidFill>
                  <a:srgbClr val="313131"/>
                </a:solidFill>
                <a:effectLst/>
                <a:uLnTx/>
                <a:uFillTx/>
                <a:latin typeface="Times New Roman"/>
                <a:ea typeface="+mn-ea"/>
                <a:cs typeface="+mn-cs"/>
              </a:rPr>
              <a:t> is Master Trustee.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He works closely with local and international pensions and savings plan administrators, providers and advisors to deliver leading employee savings/pension solutions across the UAE and the wider MENA region.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He supports the global business development team and also works closely with Links Group and </a:t>
            </a:r>
            <a:r>
              <a:rPr kumimoji="0" lang="en-US" sz="1700" b="0" i="0" u="none" strike="noStrike" kern="1200" cap="none" spc="0" normalizeH="0" baseline="0" noProof="0" dirty="0" err="1">
                <a:ln>
                  <a:noFill/>
                </a:ln>
                <a:solidFill>
                  <a:srgbClr val="313131"/>
                </a:solidFill>
                <a:effectLst/>
                <a:uLnTx/>
                <a:uFillTx/>
                <a:latin typeface="Times New Roman"/>
                <a:ea typeface="+mn-ea"/>
                <a:cs typeface="+mn-cs"/>
              </a:rPr>
              <a:t>Equiom</a:t>
            </a:r>
            <a:r>
              <a:rPr kumimoji="0" lang="en-US" sz="1700" b="0" i="0" u="none" strike="noStrike" kern="1200" cap="none" spc="0" normalizeH="0" baseline="0" noProof="0" dirty="0">
                <a:ln>
                  <a:noFill/>
                </a:ln>
                <a:solidFill>
                  <a:srgbClr val="313131"/>
                </a:solidFill>
                <a:effectLst/>
                <a:uLnTx/>
                <a:uFillTx/>
                <a:latin typeface="Times New Roman"/>
                <a:ea typeface="+mn-ea"/>
                <a:cs typeface="+mn-cs"/>
              </a:rPr>
              <a:t> Corporate Services (Middle East) Ltd.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Having spent more than 20 years working for a global insurer before joining </a:t>
            </a:r>
            <a:r>
              <a:rPr kumimoji="0" lang="en-US" sz="1700" b="0" i="0" u="none" strike="noStrike" kern="1200" cap="none" spc="0" normalizeH="0" baseline="0" noProof="0" dirty="0" err="1">
                <a:ln>
                  <a:noFill/>
                </a:ln>
                <a:solidFill>
                  <a:srgbClr val="313131"/>
                </a:solidFill>
                <a:effectLst/>
                <a:uLnTx/>
                <a:uFillTx/>
                <a:latin typeface="Times New Roman"/>
                <a:ea typeface="+mn-ea"/>
                <a:cs typeface="+mn-cs"/>
              </a:rPr>
              <a:t>Equiom</a:t>
            </a:r>
            <a:r>
              <a:rPr kumimoji="0" lang="en-US" sz="1700" b="0" i="0" u="none" strike="noStrike" kern="1200" cap="none" spc="0" normalizeH="0" baseline="0" noProof="0" dirty="0">
                <a:ln>
                  <a:noFill/>
                </a:ln>
                <a:solidFill>
                  <a:srgbClr val="313131"/>
                </a:solidFill>
                <a:effectLst/>
                <a:uLnTx/>
                <a:uFillTx/>
                <a:latin typeface="Times New Roman"/>
                <a:ea typeface="+mn-ea"/>
                <a:cs typeface="+mn-cs"/>
              </a:rPr>
              <a:t>, Chris has significant experience in financial services with a specific focus on workplace savings/pension benefits and end of service solutions for employees and employers in the Middle East.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He has worked alongside some of the biggest employers globally, helping them to design and deliver successful solutions. He is a pragmatic problem solver with an extensive professional network.</a:t>
            </a:r>
          </a:p>
        </p:txBody>
      </p:sp>
      <p:pic>
        <p:nvPicPr>
          <p:cNvPr id="7" name="Picture 6">
            <a:extLst>
              <a:ext uri="{FF2B5EF4-FFF2-40B4-BE49-F238E27FC236}">
                <a16:creationId xmlns:a16="http://schemas.microsoft.com/office/drawing/2014/main" id="{6602B127-1DD2-4294-9972-1EEC7AE5F7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4042" y="762000"/>
            <a:ext cx="2264558"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6284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2">
            <a:extLst>
              <a:ext uri="{FF2B5EF4-FFF2-40B4-BE49-F238E27FC236}">
                <a16:creationId xmlns:a16="http://schemas.microsoft.com/office/drawing/2014/main" id="{13C7ADE1-2292-443A-A39C-DAAF65FDDFFE}"/>
              </a:ext>
            </a:extLst>
          </p:cNvPr>
          <p:cNvSpPr txBox="1">
            <a:spLocks noChangeArrowheads="1"/>
          </p:cNvSpPr>
          <p:nvPr/>
        </p:nvSpPr>
        <p:spPr>
          <a:xfrm>
            <a:off x="1752600" y="-762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8" name="TextBox 7">
            <a:extLst>
              <a:ext uri="{FF2B5EF4-FFF2-40B4-BE49-F238E27FC236}">
                <a16:creationId xmlns:a16="http://schemas.microsoft.com/office/drawing/2014/main" id="{CB9D8D7B-BCB5-4683-A701-F526878BF065}"/>
              </a:ext>
            </a:extLst>
          </p:cNvPr>
          <p:cNvSpPr txBox="1"/>
          <p:nvPr/>
        </p:nvSpPr>
        <p:spPr>
          <a:xfrm>
            <a:off x="4114800" y="409337"/>
            <a:ext cx="8077200" cy="6524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a:ea typeface="+mn-ea"/>
                <a:cs typeface="+mn-cs"/>
              </a:rPr>
              <a:t>Claudia Maldonado</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13131"/>
                </a:solidFill>
                <a:effectLst/>
                <a:uLnTx/>
                <a:uFillTx/>
                <a:latin typeface="Times New Roman"/>
                <a:ea typeface="+mn-ea"/>
                <a:cs typeface="+mn-cs"/>
              </a:rPr>
              <a:t>Principal, Mercer Wealth, Mercer Middle East </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313131"/>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She leads Mercer’s defined contribution savings and financial wellbeing initiatives across the region. Claudia is the project lead for Mercer on the DIFC Employee Workplace Savings (DEWS) Plan. </a:t>
            </a:r>
            <a:endParaRPr lang="en-US" sz="1700" dirty="0">
              <a:solidFill>
                <a:srgbClr val="313131"/>
              </a:solidFill>
              <a:latin typeface="Times New Roman"/>
            </a:endParaRPr>
          </a:p>
          <a:p>
            <a:pPr marR="0" lvl="0" algn="just" defTabSz="914400" rtl="0" eaLnBrk="1" fontAlgn="auto" latinLnBrk="0" hangingPunct="1">
              <a:lnSpc>
                <a:spcPct val="100000"/>
              </a:lnSpc>
              <a:spcBef>
                <a:spcPts val="0"/>
              </a:spcBef>
              <a:spcAft>
                <a:spcPts val="0"/>
              </a:spcAft>
              <a:buClrTx/>
              <a:buSzTx/>
              <a:tabLst/>
              <a:defRPr/>
            </a:pPr>
            <a:r>
              <a:rPr kumimoji="0" lang="en-US" sz="1700" b="1" i="0" u="none" strike="noStrike" kern="1200" cap="none" spc="0" normalizeH="0" baseline="0" noProof="0" dirty="0">
                <a:ln>
                  <a:noFill/>
                </a:ln>
                <a:solidFill>
                  <a:srgbClr val="313131"/>
                </a:solidFill>
                <a:effectLst/>
                <a:uLnTx/>
                <a:uFillTx/>
                <a:latin typeface="Times New Roman"/>
                <a:ea typeface="+mn-ea"/>
                <a:cs typeface="+mn-cs"/>
              </a:rPr>
              <a:t>Experience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Claudia has more than 22 years experience in the financial services industry and her areas of experience and expertise include investment consulting and master trust advisory services to large retirement funds and institutional clients as well as business development on a wide range of retirement savings products and healthcare solutions to institutional clients.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Her experience and expertise includes </a:t>
            </a:r>
          </a:p>
          <a:p>
            <a:pPr marL="742950" lvl="1" indent="-285750" algn="just">
              <a:buFont typeface="Arial" panose="020B0604020202020204" pitchFamily="34" charset="0"/>
              <a:buChar char="•"/>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governance review, </a:t>
            </a:r>
          </a:p>
          <a:p>
            <a:pPr marL="742950" lvl="1" indent="-285750" algn="just">
              <a:buFont typeface="Arial" panose="020B0604020202020204" pitchFamily="34" charset="0"/>
              <a:buChar char="•"/>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plan design, </a:t>
            </a:r>
          </a:p>
          <a:p>
            <a:pPr marL="742950" lvl="1" indent="-285750" algn="just">
              <a:buFont typeface="Arial" panose="020B0604020202020204" pitchFamily="34" charset="0"/>
              <a:buChar char="•"/>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investment strategy, </a:t>
            </a:r>
          </a:p>
          <a:p>
            <a:pPr marL="742950" lvl="1" indent="-285750" algn="just">
              <a:buFont typeface="Arial" panose="020B0604020202020204" pitchFamily="34" charset="0"/>
              <a:buChar char="•"/>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manager selection, </a:t>
            </a:r>
          </a:p>
          <a:p>
            <a:pPr marL="742950" lvl="1" indent="-285750" algn="just">
              <a:buFont typeface="Arial" panose="020B0604020202020204" pitchFamily="34" charset="0"/>
              <a:buChar char="•"/>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communication (member and Trustee/Employer communication)</a:t>
            </a:r>
          </a:p>
          <a:p>
            <a:pPr marL="742950" lvl="1" indent="-285750" algn="just">
              <a:buFont typeface="Arial" panose="020B0604020202020204" pitchFamily="34" charset="0"/>
              <a:buChar char="•"/>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reporting and monitoring </a:t>
            </a:r>
          </a:p>
          <a:p>
            <a:pPr marR="0" lvl="0" algn="just" defTabSz="914400" rtl="0" eaLnBrk="1" fontAlgn="auto" latinLnBrk="0" hangingPunct="1">
              <a:lnSpc>
                <a:spcPct val="100000"/>
              </a:lnSpc>
              <a:spcBef>
                <a:spcPts val="0"/>
              </a:spcBef>
              <a:spcAft>
                <a:spcPts val="0"/>
              </a:spcAft>
              <a:buClrTx/>
              <a:buSzTx/>
              <a:tabLst/>
              <a:defRPr/>
            </a:pPr>
            <a:r>
              <a:rPr kumimoji="0" lang="en-US" sz="1700" b="1" i="0" u="none" strike="noStrike" kern="1200" cap="none" spc="0" normalizeH="0" baseline="0" noProof="0" dirty="0">
                <a:ln>
                  <a:noFill/>
                </a:ln>
                <a:solidFill>
                  <a:srgbClr val="313131"/>
                </a:solidFill>
                <a:effectLst/>
                <a:uLnTx/>
                <a:uFillTx/>
                <a:latin typeface="Times New Roman"/>
                <a:ea typeface="+mn-ea"/>
                <a:cs typeface="+mn-cs"/>
              </a:rPr>
              <a:t>Education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Claudia holds a Bachelor of Commerce degree, majoring in Insurance &amp; Risk Management and Marketing from the University of Witwatersrand in Johannesburg, South Africa.</a:t>
            </a:r>
          </a:p>
        </p:txBody>
      </p:sp>
      <p:pic>
        <p:nvPicPr>
          <p:cNvPr id="7" name="Picture 6" descr="A picture containing tree, person, outdoor, clothing&#10;&#10;Description automatically generated">
            <a:extLst>
              <a:ext uri="{FF2B5EF4-FFF2-40B4-BE49-F238E27FC236}">
                <a16:creationId xmlns:a16="http://schemas.microsoft.com/office/drawing/2014/main" id="{B86077CF-C881-47C9-816A-369B02E420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6934" y="706438"/>
            <a:ext cx="2362200" cy="24762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0735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2">
            <a:extLst>
              <a:ext uri="{FF2B5EF4-FFF2-40B4-BE49-F238E27FC236}">
                <a16:creationId xmlns:a16="http://schemas.microsoft.com/office/drawing/2014/main" id="{13C7ADE1-2292-443A-A39C-DAAF65FDDFFE}"/>
              </a:ext>
            </a:extLst>
          </p:cNvPr>
          <p:cNvSpPr txBox="1">
            <a:spLocks noChangeArrowheads="1"/>
          </p:cNvSpPr>
          <p:nvPr/>
        </p:nvSpPr>
        <p:spPr>
          <a:xfrm>
            <a:off x="1752600" y="-762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Speaker Introductions</a:t>
            </a:r>
          </a:p>
        </p:txBody>
      </p:sp>
      <p:sp>
        <p:nvSpPr>
          <p:cNvPr id="8" name="TextBox 7">
            <a:extLst>
              <a:ext uri="{FF2B5EF4-FFF2-40B4-BE49-F238E27FC236}">
                <a16:creationId xmlns:a16="http://schemas.microsoft.com/office/drawing/2014/main" id="{CB9D8D7B-BCB5-4683-A701-F526878BF065}"/>
              </a:ext>
            </a:extLst>
          </p:cNvPr>
          <p:cNvSpPr txBox="1"/>
          <p:nvPr/>
        </p:nvSpPr>
        <p:spPr>
          <a:xfrm>
            <a:off x="3962400" y="457200"/>
            <a:ext cx="8153400" cy="63401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a:ea typeface="+mn-ea"/>
                <a:cs typeface="+mn-cs"/>
              </a:rPr>
              <a:t>  Sajeev Nair</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13131"/>
                </a:solidFill>
                <a:effectLst/>
                <a:uLnTx/>
                <a:uFillTx/>
                <a:latin typeface="Times New Roman"/>
                <a:ea typeface="+mn-ea"/>
                <a:cs typeface="+mn-cs"/>
              </a:rPr>
              <a:t>    Senior Executive Officer, Zurich Workplace Solutions</a:t>
            </a:r>
            <a:endParaRPr kumimoji="0" lang="en-US" sz="24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313131"/>
              </a:solidFill>
              <a:effectLst/>
              <a:uLnTx/>
              <a:uFillTx/>
              <a:latin typeface="Times New Roman"/>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He joined Zurich in 2009 as Strategic Sourcing Partner and was the Head of Global Application Development &amp; Maintenance (ADM) before being appointed as SEO of Zurich Workplace Solutions.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Zurich Workplace Solutions was created to act as a plan administrator of the DIFC Employee Workplace Savings (DEWS) Plan.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He has 25 years of senior leadership extensive experience ranging from sales, business development, operational delivery strategy and consulting. His experience spans insurance, banking, pharmaceuticals, technology companies and management consulting.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He holds a bachelor’s degree in mechanical engineering and has completed a number of executive leadership programs with IMD Lausanne and Thunderbird School of Management.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In his last role, Sajeev was responsible for Zurich’s global application portfolio, focusing on improving technology delivery models, simplifying the technology landscape, creating new commercial partnerships as well as driving innovation.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313131"/>
                </a:solidFill>
                <a:effectLst/>
                <a:uLnTx/>
                <a:uFillTx/>
                <a:latin typeface="Times New Roman"/>
                <a:ea typeface="+mn-ea"/>
                <a:cs typeface="+mn-cs"/>
              </a:rPr>
              <a:t>An industry thought leader, Sajeev was a key </a:t>
            </a:r>
            <a:r>
              <a:rPr kumimoji="0" lang="en-US" sz="1700" b="0" i="0" u="none" strike="noStrike" kern="1200" cap="none" spc="0" normalizeH="0" baseline="0" noProof="0" dirty="0" err="1">
                <a:ln>
                  <a:noFill/>
                </a:ln>
                <a:solidFill>
                  <a:srgbClr val="313131"/>
                </a:solidFill>
                <a:effectLst/>
                <a:uLnTx/>
                <a:uFillTx/>
                <a:latin typeface="Times New Roman"/>
                <a:ea typeface="+mn-ea"/>
                <a:cs typeface="+mn-cs"/>
              </a:rPr>
              <a:t>panellist</a:t>
            </a:r>
            <a:r>
              <a:rPr kumimoji="0" lang="en-US" sz="1700" b="0" i="0" u="none" strike="noStrike" kern="1200" cap="none" spc="0" normalizeH="0" baseline="0" noProof="0" dirty="0">
                <a:ln>
                  <a:noFill/>
                </a:ln>
                <a:solidFill>
                  <a:srgbClr val="313131"/>
                </a:solidFill>
                <a:effectLst/>
                <a:uLnTx/>
                <a:uFillTx/>
                <a:latin typeface="Times New Roman"/>
                <a:ea typeface="+mn-ea"/>
                <a:cs typeface="+mn-cs"/>
              </a:rPr>
              <a:t> at WEF 2019 in Davos on “Future of Work: The Radical Agency” and also mentors students of MAS-MTEC at ETH. Sajeev is passionate about helping organizations and staff navigate the fourth industrial revolution, with a specific focus on digital strategies and workforce transformation.</a:t>
            </a:r>
          </a:p>
        </p:txBody>
      </p:sp>
      <p:pic>
        <p:nvPicPr>
          <p:cNvPr id="7" name="Picture 6" descr="A person wearing a suit and tie&#10;&#10;Description automatically generated with medium confidence">
            <a:extLst>
              <a:ext uri="{FF2B5EF4-FFF2-40B4-BE49-F238E27FC236}">
                <a16:creationId xmlns:a16="http://schemas.microsoft.com/office/drawing/2014/main" id="{DF6C8788-ED65-4371-8C38-FF28C3A210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5564" y="690780"/>
            <a:ext cx="2208090" cy="23979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35064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253" y="128100"/>
            <a:ext cx="780547" cy="786300"/>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28600"/>
            <a:ext cx="9067800" cy="782638"/>
          </a:xfrm>
          <a:prstGeom prst="rect">
            <a:avLst/>
          </a:prstGeom>
        </p:spPr>
        <p:txBody>
          <a:bodyPr anchor="ctr" anchorCtr="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500" b="1" kern="0" dirty="0">
                <a:solidFill>
                  <a:schemeClr val="tx1"/>
                </a:solidFill>
                <a:cs typeface="Calibri" panose="020F0502020204030204" pitchFamily="34" charset="0"/>
              </a:rPr>
              <a:t>Agenda</a:t>
            </a:r>
          </a:p>
        </p:txBody>
      </p:sp>
      <p:sp>
        <p:nvSpPr>
          <p:cNvPr id="5" name="Footer Placeholder 4"/>
          <p:cNvSpPr txBox="1">
            <a:spLocks/>
          </p:cNvSpPr>
          <p:nvPr/>
        </p:nvSpPr>
        <p:spPr>
          <a:xfrm>
            <a:off x="8267700" y="6500837"/>
            <a:ext cx="3848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www.actuariesindia.org</a:t>
            </a:r>
          </a:p>
        </p:txBody>
      </p:sp>
      <p:sp>
        <p:nvSpPr>
          <p:cNvPr id="7" name="Content Placeholder 2">
            <a:extLst>
              <a:ext uri="{FF2B5EF4-FFF2-40B4-BE49-F238E27FC236}">
                <a16:creationId xmlns:a16="http://schemas.microsoft.com/office/drawing/2014/main" id="{59F5CEB6-88FC-4372-9517-886025C55B61}"/>
              </a:ext>
            </a:extLst>
          </p:cNvPr>
          <p:cNvSpPr txBox="1">
            <a:spLocks/>
          </p:cNvSpPr>
          <p:nvPr/>
        </p:nvSpPr>
        <p:spPr>
          <a:xfrm>
            <a:off x="1752600" y="1758632"/>
            <a:ext cx="10515600" cy="395636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1800" b="1" kern="0" dirty="0">
                <a:latin typeface="+mj-lt"/>
              </a:rPr>
              <a:t>EoSG in UAE &amp; GCC – Update from DEWS Master Trustee</a:t>
            </a:r>
          </a:p>
          <a:p>
            <a:pPr lvl="1">
              <a:lnSpc>
                <a:spcPct val="120000"/>
              </a:lnSpc>
            </a:pPr>
            <a:r>
              <a:rPr lang="en-US" sz="1400" kern="0" dirty="0">
                <a:latin typeface="+mj-lt"/>
              </a:rPr>
              <a:t>Impact of DEWS in building awareness</a:t>
            </a:r>
          </a:p>
          <a:p>
            <a:pPr lvl="1">
              <a:lnSpc>
                <a:spcPct val="120000"/>
              </a:lnSpc>
            </a:pPr>
            <a:r>
              <a:rPr lang="en-US" sz="1400" kern="0" dirty="0">
                <a:latin typeface="+mj-lt"/>
              </a:rPr>
              <a:t>Equiom – Focus on the Middle East</a:t>
            </a:r>
            <a:br>
              <a:rPr lang="en-US" sz="1400" kern="0" dirty="0">
                <a:latin typeface="+mj-lt"/>
              </a:rPr>
            </a:br>
            <a:endParaRPr lang="en-US" sz="1400" kern="0" dirty="0">
              <a:latin typeface="+mj-lt"/>
            </a:endParaRPr>
          </a:p>
          <a:p>
            <a:r>
              <a:rPr lang="en-US" sz="1800" b="1" kern="0" dirty="0">
                <a:latin typeface="+mj-lt"/>
              </a:rPr>
              <a:t>DEWS funds and investment update </a:t>
            </a:r>
          </a:p>
          <a:p>
            <a:pPr lvl="1">
              <a:lnSpc>
                <a:spcPct val="120000"/>
              </a:lnSpc>
            </a:pPr>
            <a:r>
              <a:rPr lang="en-US" sz="1400" kern="0" dirty="0">
                <a:latin typeface="+mj-lt"/>
              </a:rPr>
              <a:t>Overview of DEWS fund range </a:t>
            </a:r>
          </a:p>
          <a:p>
            <a:pPr lvl="1">
              <a:lnSpc>
                <a:spcPct val="120000"/>
              </a:lnSpc>
            </a:pPr>
            <a:r>
              <a:rPr lang="en-US" sz="1400" kern="0" dirty="0">
                <a:latin typeface="+mj-lt"/>
              </a:rPr>
              <a:t>Performance to 30 June 2021 </a:t>
            </a:r>
          </a:p>
          <a:p>
            <a:pPr lvl="1">
              <a:lnSpc>
                <a:spcPct val="120000"/>
              </a:lnSpc>
            </a:pPr>
            <a:r>
              <a:rPr lang="en-US" sz="1400" kern="0" dirty="0">
                <a:latin typeface="+mj-lt"/>
              </a:rPr>
              <a:t>Commitment to net-zero absolute carbon emissions and impact on the funds </a:t>
            </a:r>
          </a:p>
          <a:p>
            <a:pPr lvl="1">
              <a:lnSpc>
                <a:spcPct val="120000"/>
              </a:lnSpc>
              <a:buFontTx/>
              <a:buChar char="–"/>
            </a:pPr>
            <a:r>
              <a:rPr lang="en-US" sz="1400" kern="0" dirty="0">
                <a:latin typeface="+mj-lt"/>
              </a:rPr>
              <a:t> </a:t>
            </a:r>
          </a:p>
          <a:p>
            <a:r>
              <a:rPr lang="en-US" sz="1800" b="1" kern="0" dirty="0">
                <a:latin typeface="+mj-lt"/>
              </a:rPr>
              <a:t>DEWS – One year since launch</a:t>
            </a:r>
          </a:p>
          <a:p>
            <a:pPr lvl="1">
              <a:lnSpc>
                <a:spcPct val="120000"/>
              </a:lnSpc>
            </a:pPr>
            <a:r>
              <a:rPr lang="en-US" sz="1400" kern="0" dirty="0">
                <a:latin typeface="+mj-lt"/>
              </a:rPr>
              <a:t>Plan highlights and key metrics</a:t>
            </a:r>
          </a:p>
          <a:p>
            <a:pPr lvl="1">
              <a:lnSpc>
                <a:spcPct val="120000"/>
              </a:lnSpc>
            </a:pPr>
            <a:r>
              <a:rPr lang="en-US" sz="1400" kern="0" dirty="0">
                <a:latin typeface="+mj-lt"/>
              </a:rPr>
              <a:t>Looking forward – what to expect from DEWS – New features, functionalities and focus areas</a:t>
            </a:r>
          </a:p>
        </p:txBody>
      </p:sp>
      <p:pic>
        <p:nvPicPr>
          <p:cNvPr id="8" name="Picture 7">
            <a:extLst>
              <a:ext uri="{FF2B5EF4-FFF2-40B4-BE49-F238E27FC236}">
                <a16:creationId xmlns:a16="http://schemas.microsoft.com/office/drawing/2014/main" id="{F223CD13-F56F-4E9D-94CE-96C876878A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4440" y="1184279"/>
            <a:ext cx="1374005" cy="437964"/>
          </a:xfrm>
          <a:prstGeom prst="rect">
            <a:avLst/>
          </a:prstGeom>
        </p:spPr>
      </p:pic>
    </p:spTree>
    <p:extLst>
      <p:ext uri="{BB962C8B-B14F-4D97-AF65-F5344CB8AC3E}">
        <p14:creationId xmlns:p14="http://schemas.microsoft.com/office/powerpoint/2010/main" val="3349987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3503068"/>
            <a:ext cx="1588491" cy="1600200"/>
          </a:xfrm>
          <a:prstGeom prst="rect">
            <a:avLst/>
          </a:prstGeom>
        </p:spPr>
      </p:pic>
      <p:sp>
        <p:nvSpPr>
          <p:cNvPr id="7" name="Title 1">
            <a:extLst>
              <a:ext uri="{FF2B5EF4-FFF2-40B4-BE49-F238E27FC236}">
                <a16:creationId xmlns:a16="http://schemas.microsoft.com/office/drawing/2014/main" id="{CAF01D70-B037-458A-84E5-955DB4D06DE4}"/>
              </a:ext>
            </a:extLst>
          </p:cNvPr>
          <p:cNvSpPr txBox="1">
            <a:spLocks/>
          </p:cNvSpPr>
          <p:nvPr/>
        </p:nvSpPr>
        <p:spPr>
          <a:xfrm>
            <a:off x="365782" y="3531061"/>
            <a:ext cx="9220201" cy="73614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000000"/>
                </a:solidFill>
                <a:effectLst/>
                <a:uLnTx/>
                <a:uFillTx/>
                <a:latin typeface="Arial"/>
                <a:ea typeface="+mj-ea"/>
                <a:cs typeface="+mj-cs"/>
              </a:rPr>
              <a:t>EoSG in UAE &amp; GCC</a:t>
            </a:r>
          </a:p>
        </p:txBody>
      </p:sp>
      <p:sp>
        <p:nvSpPr>
          <p:cNvPr id="8" name="Text Placeholder 2">
            <a:extLst>
              <a:ext uri="{FF2B5EF4-FFF2-40B4-BE49-F238E27FC236}">
                <a16:creationId xmlns:a16="http://schemas.microsoft.com/office/drawing/2014/main" id="{533D3A97-5D56-4838-8536-34183C868D87}"/>
              </a:ext>
            </a:extLst>
          </p:cNvPr>
          <p:cNvSpPr txBox="1">
            <a:spLocks/>
          </p:cNvSpPr>
          <p:nvPr/>
        </p:nvSpPr>
        <p:spPr>
          <a:xfrm>
            <a:off x="2499383" y="4315008"/>
            <a:ext cx="9921217" cy="150018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0" cap="none" spc="0" normalizeH="0" baseline="0" noProof="0" dirty="0">
                <a:ln>
                  <a:noFill/>
                </a:ln>
                <a:solidFill>
                  <a:srgbClr val="002060"/>
                </a:solidFill>
                <a:effectLst/>
                <a:uLnTx/>
                <a:uFillTx/>
                <a:latin typeface="Arial"/>
                <a:ea typeface="+mn-ea"/>
                <a:cs typeface="+mn-cs"/>
              </a:rPr>
              <a:t>- DEWS Master Trustee</a:t>
            </a:r>
          </a:p>
        </p:txBody>
      </p:sp>
      <p:pic>
        <p:nvPicPr>
          <p:cNvPr id="10" name="Picture 9">
            <a:extLst>
              <a:ext uri="{FF2B5EF4-FFF2-40B4-BE49-F238E27FC236}">
                <a16:creationId xmlns:a16="http://schemas.microsoft.com/office/drawing/2014/main" id="{B7E6229E-A2AE-407E-874E-39B4252E1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060" y="4337319"/>
            <a:ext cx="1835292" cy="575498"/>
          </a:xfrm>
          <a:prstGeom prst="rect">
            <a:avLst/>
          </a:prstGeom>
        </p:spPr>
      </p:pic>
      <p:sp>
        <p:nvSpPr>
          <p:cNvPr id="6" name="TextBox 5"/>
          <p:cNvSpPr txBox="1"/>
          <p:nvPr/>
        </p:nvSpPr>
        <p:spPr>
          <a:xfrm>
            <a:off x="398930" y="5257800"/>
            <a:ext cx="1140056" cy="369845"/>
          </a:xfrm>
          <a:prstGeom prst="rect">
            <a:avLst/>
          </a:prstGeom>
          <a:noFill/>
        </p:spPr>
        <p:txBody>
          <a:bodyPr wrap="non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Chris Cain</a:t>
            </a:r>
          </a:p>
        </p:txBody>
      </p:sp>
    </p:spTree>
    <p:extLst>
      <p:ext uri="{BB962C8B-B14F-4D97-AF65-F5344CB8AC3E}">
        <p14:creationId xmlns:p14="http://schemas.microsoft.com/office/powerpoint/2010/main" val="119356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3413566" y="2047573"/>
            <a:ext cx="4445815" cy="4049276"/>
          </a:xfrm>
          <a:prstGeom prst="rect">
            <a:avLst/>
          </a:prstGeom>
        </p:spPr>
      </p:pic>
      <p:pic>
        <p:nvPicPr>
          <p:cNvPr id="13" name="Picture 12"/>
          <p:cNvPicPr>
            <a:picLocks noChangeAspect="1"/>
          </p:cNvPicPr>
          <p:nvPr/>
        </p:nvPicPr>
        <p:blipFill>
          <a:blip r:embed="rId4"/>
          <a:stretch>
            <a:fillRect/>
          </a:stretch>
        </p:blipFill>
        <p:spPr>
          <a:xfrm>
            <a:off x="6603540" y="3436357"/>
            <a:ext cx="4803059" cy="2504227"/>
          </a:xfrm>
          <a:prstGeom prst="rect">
            <a:avLst/>
          </a:prstGeom>
        </p:spPr>
      </p:pic>
      <p:pic>
        <p:nvPicPr>
          <p:cNvPr id="3" name="Picture 2"/>
          <p:cNvPicPr>
            <a:picLocks noChangeAspect="1"/>
          </p:cNvPicPr>
          <p:nvPr/>
        </p:nvPicPr>
        <p:blipFill>
          <a:blip r:embed="rId5"/>
          <a:stretch>
            <a:fillRect/>
          </a:stretch>
        </p:blipFill>
        <p:spPr>
          <a:xfrm>
            <a:off x="1766771" y="4246042"/>
            <a:ext cx="5153663" cy="2209377"/>
          </a:xfrm>
          <a:prstGeom prst="rect">
            <a:avLst/>
          </a:prstGeom>
        </p:spPr>
      </p:pic>
      <p:pic>
        <p:nvPicPr>
          <p:cNvPr id="6" name="Picture 5"/>
          <p:cNvPicPr>
            <a:picLocks noChangeAspect="1"/>
          </p:cNvPicPr>
          <p:nvPr/>
        </p:nvPicPr>
        <p:blipFill>
          <a:blip r:embed="rId6"/>
          <a:stretch>
            <a:fillRect/>
          </a:stretch>
        </p:blipFill>
        <p:spPr>
          <a:xfrm>
            <a:off x="6874318" y="4258594"/>
            <a:ext cx="4995880" cy="2259194"/>
          </a:xfrm>
          <a:prstGeom prst="rect">
            <a:avLst/>
          </a:prstGeom>
        </p:spPr>
      </p:pic>
      <p:sp>
        <p:nvSpPr>
          <p:cNvPr id="2" name="Title 1">
            <a:extLst>
              <a:ext uri="{FF2B5EF4-FFF2-40B4-BE49-F238E27FC236}">
                <a16:creationId xmlns:a16="http://schemas.microsoft.com/office/drawing/2014/main" id="{A4FBB746-62FC-48F7-B052-105840ACB43E}"/>
              </a:ext>
            </a:extLst>
          </p:cNvPr>
          <p:cNvSpPr>
            <a:spLocks noGrp="1"/>
          </p:cNvSpPr>
          <p:nvPr>
            <p:ph type="title"/>
          </p:nvPr>
        </p:nvSpPr>
        <p:spPr/>
        <p:txBody>
          <a:bodyPr>
            <a:normAutofit fontScale="90000"/>
          </a:bodyPr>
          <a:lstStyle/>
          <a:p>
            <a:r>
              <a:rPr lang="en-US" dirty="0"/>
              <a:t>The </a:t>
            </a:r>
            <a:r>
              <a:rPr lang="en-US" dirty="0" err="1"/>
              <a:t>EoS</a:t>
            </a:r>
            <a:r>
              <a:rPr lang="en-US" dirty="0"/>
              <a:t> issue for Governments to solve</a:t>
            </a:r>
          </a:p>
        </p:txBody>
      </p:sp>
      <p:sp>
        <p:nvSpPr>
          <p:cNvPr id="4" name="Slide Number Placeholder 3">
            <a:extLst>
              <a:ext uri="{FF2B5EF4-FFF2-40B4-BE49-F238E27FC236}">
                <a16:creationId xmlns:a16="http://schemas.microsoft.com/office/drawing/2014/main" id="{3412CA95-7E48-4EC3-A277-1169EA74B1C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0CD75-4A6D-4BB2-8854-86DF12669D82}" type="slidenum">
              <a:rPr kumimoji="0" lang="en-GB" sz="1200" b="0" i="0" u="none" strike="noStrike" kern="1200" cap="none" spc="0" normalizeH="0" baseline="0" noProof="0" smtClean="0">
                <a:ln>
                  <a:noFill/>
                </a:ln>
                <a:solidFill>
                  <a:srgbClr val="333366"/>
                </a:solidFill>
                <a:effectLst/>
                <a:uLnTx/>
                <a:uFillTx/>
                <a:latin typeface="Frutiger LT Std 45 Light" panose="020B0402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333366"/>
              </a:solidFill>
              <a:effectLst/>
              <a:uLnTx/>
              <a:uFillTx/>
              <a:latin typeface="Frutiger LT Std 45 Light" panose="020B0402020204020204" pitchFamily="34" charset="0"/>
              <a:ea typeface="+mn-ea"/>
              <a:cs typeface="+mn-cs"/>
            </a:endParaRPr>
          </a:p>
        </p:txBody>
      </p:sp>
      <p:pic>
        <p:nvPicPr>
          <p:cNvPr id="5" name="Picture 4">
            <a:extLst>
              <a:ext uri="{FF2B5EF4-FFF2-40B4-BE49-F238E27FC236}">
                <a16:creationId xmlns:a16="http://schemas.microsoft.com/office/drawing/2014/main" id="{0B2C3779-0511-44ED-96D3-B98921848F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384" y="5969824"/>
            <a:ext cx="1063822" cy="333586"/>
          </a:xfrm>
          <a:prstGeom prst="rect">
            <a:avLst/>
          </a:prstGeom>
        </p:spPr>
      </p:pic>
      <p:sp>
        <p:nvSpPr>
          <p:cNvPr id="12" name="Rectangle 11">
            <a:extLst>
              <a:ext uri="{FF2B5EF4-FFF2-40B4-BE49-F238E27FC236}">
                <a16:creationId xmlns:a16="http://schemas.microsoft.com/office/drawing/2014/main" id="{C8B80D72-69A1-4015-80F8-DACE14108B1E}"/>
              </a:ext>
            </a:extLst>
          </p:cNvPr>
          <p:cNvSpPr/>
          <p:nvPr/>
        </p:nvSpPr>
        <p:spPr>
          <a:xfrm>
            <a:off x="1770766" y="6402861"/>
            <a:ext cx="823775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Sources: Willis Towers Watson 2020 End of Service Benefits Survey, United Arab Emirates, Mercer – Rethinking Financial Security and Savings in the UAE report and Insight Discovery Middle East Panorama</a:t>
            </a:r>
            <a:endParaRPr kumimoji="0" lang="zh-CN" altLang="en-US" sz="9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8" name="TextBox 7"/>
          <p:cNvSpPr txBox="1"/>
          <p:nvPr/>
        </p:nvSpPr>
        <p:spPr>
          <a:xfrm>
            <a:off x="1824190" y="1958621"/>
            <a:ext cx="914400" cy="914400"/>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1727904" y="1981403"/>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Existing liability across the GCC of an estimated USD60 billion and growing</a:t>
            </a:r>
          </a:p>
        </p:txBody>
      </p:sp>
      <p:sp>
        <p:nvSpPr>
          <p:cNvPr id="16" name="TextBox 15"/>
          <p:cNvSpPr txBox="1"/>
          <p:nvPr/>
        </p:nvSpPr>
        <p:spPr>
          <a:xfrm>
            <a:off x="1727904" y="2555682"/>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Attracting and retaining people in the region</a:t>
            </a:r>
          </a:p>
        </p:txBody>
      </p:sp>
      <p:sp>
        <p:nvSpPr>
          <p:cNvPr id="18" name="TextBox 17"/>
          <p:cNvSpPr txBox="1"/>
          <p:nvPr/>
        </p:nvSpPr>
        <p:spPr>
          <a:xfrm>
            <a:off x="1727904" y="3825752"/>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Financial independence</a:t>
            </a:r>
          </a:p>
        </p:txBody>
      </p:sp>
      <p:sp>
        <p:nvSpPr>
          <p:cNvPr id="14" name="TextBox 13"/>
          <p:cNvSpPr txBox="1"/>
          <p:nvPr/>
        </p:nvSpPr>
        <p:spPr>
          <a:xfrm>
            <a:off x="1727904" y="4378223"/>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Lack of engagement from employers to help employees save</a:t>
            </a:r>
          </a:p>
        </p:txBody>
      </p:sp>
      <p:sp>
        <p:nvSpPr>
          <p:cNvPr id="21" name="TextBox 20"/>
          <p:cNvSpPr txBox="1"/>
          <p:nvPr/>
        </p:nvSpPr>
        <p:spPr>
          <a:xfrm>
            <a:off x="1727904" y="1384342"/>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Lack of understanding and trust</a:t>
            </a:r>
          </a:p>
        </p:txBody>
      </p:sp>
      <p:sp>
        <p:nvSpPr>
          <p:cNvPr id="17" name="TextBox 16"/>
          <p:cNvSpPr txBox="1"/>
          <p:nvPr/>
        </p:nvSpPr>
        <p:spPr>
          <a:xfrm>
            <a:off x="1727904" y="3194184"/>
            <a:ext cx="6912000" cy="492919"/>
          </a:xfrm>
          <a:prstGeom prst="rect">
            <a:avLst/>
          </a:prstGeom>
        </p:spPr>
        <p:txBody>
          <a:bodyPr vert="horz" wrap="none" lIns="91440" tIns="45720" rIns="91440" bIns="45720" rtlCol="0" anchor="ctr">
            <a:normAutofit/>
          </a:bodyPr>
          <a:lstStyle/>
          <a:p>
            <a:pPr marL="0" marR="0" lvl="0" indent="0" algn="l" defTabSz="914400" rtl="0" eaLnBrk="1" fontAlgn="auto" latinLnBrk="0" hangingPunct="1">
              <a:lnSpc>
                <a:spcPct val="100000"/>
              </a:lnSpc>
              <a:spcBef>
                <a:spcPts val="500"/>
              </a:spcBef>
              <a:spcAft>
                <a:spcPts val="1000"/>
              </a:spcAft>
              <a:buClrTx/>
              <a:buSzTx/>
              <a:buFontTx/>
              <a:buNone/>
              <a:tabLst/>
              <a:defRPr/>
            </a:pP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Lack of control of how </a:t>
            </a:r>
            <a:r>
              <a:rPr kumimoji="0" lang="en-GB" sz="2400" b="0" i="0" u="none" strike="noStrike" kern="1200" cap="none" spc="0" normalizeH="0" baseline="0" noProof="0" dirty="0" err="1">
                <a:ln>
                  <a:noFill/>
                </a:ln>
                <a:solidFill>
                  <a:srgbClr val="43B02A"/>
                </a:solidFill>
                <a:effectLst/>
                <a:uLnTx/>
                <a:uFillTx/>
                <a:latin typeface="Frutiger LT Std 45 Light" panose="020B0402020204020204"/>
                <a:ea typeface="+mn-ea"/>
                <a:cs typeface="Arial" panose="020B0604020202020204" pitchFamily="34" charset="0"/>
              </a:rPr>
              <a:t>EoS</a:t>
            </a:r>
            <a:r>
              <a:rPr kumimoji="0" lang="en-GB" sz="2400" b="0" i="0" u="none" strike="noStrike" kern="1200" cap="none" spc="0" normalizeH="0" baseline="0" noProof="0" dirty="0">
                <a:ln>
                  <a:noFill/>
                </a:ln>
                <a:solidFill>
                  <a:srgbClr val="43B02A"/>
                </a:solidFill>
                <a:effectLst/>
                <a:uLnTx/>
                <a:uFillTx/>
                <a:latin typeface="Frutiger LT Std 45 Light" panose="020B0402020204020204"/>
                <a:ea typeface="+mn-ea"/>
                <a:cs typeface="Arial" panose="020B0604020202020204" pitchFamily="34" charset="0"/>
              </a:rPr>
              <a:t> is treated </a:t>
            </a:r>
          </a:p>
        </p:txBody>
      </p:sp>
    </p:spTree>
    <p:extLst>
      <p:ext uri="{BB962C8B-B14F-4D97-AF65-F5344CB8AC3E}">
        <p14:creationId xmlns:p14="http://schemas.microsoft.com/office/powerpoint/2010/main" val="10271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4" grpId="0"/>
      <p:bldP spid="21" grpId="0"/>
      <p:bldP spid="17" grpId="0"/>
    </p:bldLst>
  </p:timing>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WS BP Deck -16 July_V22 - FINAL without 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fontScale="70000" lnSpcReduction="20000"/>
      </a:bodyPr>
      <a:lstStyle>
        <a:defPPr>
          <a:lnSpc>
            <a:spcPct val="100000"/>
          </a:lnSpc>
          <a:spcBef>
            <a:spcPts val="500"/>
          </a:spcBef>
          <a:spcAft>
            <a:spcPts val="1000"/>
          </a:spcAft>
          <a:defRPr sz="32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4395</Words>
  <Application>Microsoft Office PowerPoint</Application>
  <PresentationFormat>Widescreen</PresentationFormat>
  <Paragraphs>416</Paragraphs>
  <Slides>31</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Arial</vt:lpstr>
      <vt:lpstr>Bahamas</vt:lpstr>
      <vt:lpstr>Calibri</vt:lpstr>
      <vt:lpstr>Frutiger 55 Roman</vt:lpstr>
      <vt:lpstr>Frutiger LT Std 45 Light</vt:lpstr>
      <vt:lpstr>Garamond</vt:lpstr>
      <vt:lpstr>Mute</vt:lpstr>
      <vt:lpstr>Mute Semibold</vt:lpstr>
      <vt:lpstr>Times New Roman</vt:lpstr>
      <vt:lpstr>LifeConvBirm02</vt:lpstr>
      <vt:lpstr>DEWS BP Deck -16 July_V22 - FINAL without video</vt:lpstr>
      <vt:lpstr>1_LifeConvBirm02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EoS issue for Governments to solve</vt:lpstr>
      <vt:lpstr>The EoS issues for employers to solve</vt:lpstr>
      <vt:lpstr>The EoS issues for employees to solve</vt:lpstr>
      <vt:lpstr>The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Kartikey Kandoi</cp:lastModifiedBy>
  <cp:revision>159</cp:revision>
  <dcterms:created xsi:type="dcterms:W3CDTF">2011-07-20T12:11:57Z</dcterms:created>
  <dcterms:modified xsi:type="dcterms:W3CDTF">2021-08-07T18:24:12Z</dcterms:modified>
</cp:coreProperties>
</file>