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theme/themeOverride12.xml" ContentType="application/vnd.openxmlformats-officedocument.themeOverride+xml"/>
  <Override PartName="/ppt/notesSlides/notesSlide2.xml" ContentType="application/vnd.openxmlformats-officedocument.presentationml.notesSlide+xml"/>
  <Override PartName="/ppt/theme/themeOverride30.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heme/themeOverride39.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heme/themeOverride24.xml" ContentType="application/vnd.openxmlformats-officedocument.themeOverride+xml"/>
  <Override PartName="/ppt/theme/themeOverride35.xml" ContentType="application/vnd.openxmlformats-officedocument.themeOverr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heme/themeOverride13.xml" ContentType="application/vnd.openxmlformats-officedocument.themeOverrid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notesSlides/notesSlide1.xml" ContentType="application/vnd.openxmlformats-officedocument.presentationml.notesSlide+xml"/>
  <Override PartName="/ppt/theme/themeOverride20.xml" ContentType="application/vnd.openxmlformats-officedocument.themeOverride+xml"/>
  <Override PartName="/ppt/notesSlides/notesSlide3.xml" ContentType="application/vnd.openxmlformats-officedocument.presentationml.notesSlide+xml"/>
  <Override PartName="/ppt/theme/themeOverride31.xml" ContentType="application/vnd.openxmlformats-officedocument.themeOverride+xml"/>
  <Override PartName="/ppt/theme/themeOverride4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Override6.xml" ContentType="application/vnd.openxmlformats-officedocument.themeOverr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theme/themeOverride4.xml" ContentType="application/vnd.openxmlformats-officedocument.themeOverr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heme/themeOverride29.xml" ContentType="application/vnd.openxmlformats-officedocument.themeOverride+xml"/>
  <Override PartName="/ppt/theme/themeOverride38.xml" ContentType="application/vnd.openxmlformats-officedocument.themeOverride+xml"/>
  <Override PartName="/ppt/tags/tag35.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heme/themeOverride18.xml" ContentType="application/vnd.openxmlformats-officedocument.themeOverride+xml"/>
  <Override PartName="/ppt/theme/themeOverride27.xml" ContentType="application/vnd.openxmlformats-officedocument.themeOverride+xml"/>
  <Override PartName="/ppt/theme/themeOverride36.xml" ContentType="application/vnd.openxmlformats-officedocument.themeOverride+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heme/themeOverride16.xml" ContentType="application/vnd.openxmlformats-officedocument.themeOverride+xml"/>
  <Override PartName="/ppt/theme/themeOverride25.xml" ContentType="application/vnd.openxmlformats-officedocument.themeOverride+xml"/>
  <Override PartName="/ppt/tags/tag31.xml" ContentType="application/vnd.openxmlformats-officedocument.presentationml.tags+xml"/>
  <Override PartName="/ppt/theme/themeOverride34.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heme/themeOverride9.xml" ContentType="application/vnd.openxmlformats-officedocument.themeOverride+xml"/>
  <Override PartName="/ppt/tags/tag20.xml" ContentType="application/vnd.openxmlformats-officedocument.presentationml.tags+xml"/>
  <Override PartName="/ppt/theme/themeOverride14.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tags/tag18.xml" ContentType="application/vnd.openxmlformats-officedocument.presentationml.tags+xml"/>
  <Override PartName="/ppt/theme/themeOverride19.xml" ContentType="application/vnd.openxmlformats-officedocument.themeOverride+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heme/themeOverride37.xml" ContentType="application/vnd.openxmlformats-officedocument.themeOverride+xml"/>
  <Override PartName="/ppt/theme/themeOverride15.xml" ContentType="application/vnd.openxmlformats-officedocument.themeOverride+xml"/>
  <Override PartName="/ppt/theme/themeOverride26.xml" ContentType="application/vnd.openxmlformats-officedocument.themeOverride+xml"/>
  <Override PartName="/ppt/tags/tag32.xml" ContentType="application/vnd.openxmlformats-officedocument.presentationml.tags+xml"/>
  <Override PartName="/ppt/slides/slide7.xml" ContentType="application/vnd.openxmlformats-officedocument.presentationml.slide+xml"/>
  <Override PartName="/ppt/tags/tag10.xml" ContentType="application/vnd.openxmlformats-officedocument.presentationml.tags+xml"/>
  <Override PartName="/ppt/tags/tag21.xml" ContentType="application/vnd.openxmlformats-officedocument.presentationml.tags+xml"/>
  <Override PartName="/ppt/theme/themeOverride22.xml" ContentType="application/vnd.openxmlformats-officedocument.themeOverride+xml"/>
  <Override PartName="/ppt/theme/themeOverride33.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88" r:id="rId13"/>
    <p:sldId id="287" r:id="rId14"/>
    <p:sldId id="267" r:id="rId15"/>
    <p:sldId id="268" r:id="rId16"/>
    <p:sldId id="269" r:id="rId17"/>
    <p:sldId id="270" r:id="rId18"/>
    <p:sldId id="271" r:id="rId19"/>
    <p:sldId id="272" r:id="rId20"/>
    <p:sldId id="274" r:id="rId21"/>
    <p:sldId id="273" r:id="rId22"/>
    <p:sldId id="289" r:id="rId23"/>
    <p:sldId id="275" r:id="rId24"/>
    <p:sldId id="276" r:id="rId25"/>
    <p:sldId id="277" r:id="rId26"/>
    <p:sldId id="278" r:id="rId27"/>
    <p:sldId id="279" r:id="rId28"/>
    <p:sldId id="280" r:id="rId29"/>
    <p:sldId id="281" r:id="rId30"/>
    <p:sldId id="282" r:id="rId31"/>
    <p:sldId id="283" r:id="rId32"/>
    <p:sldId id="284" r:id="rId33"/>
  </p:sldIdLst>
  <p:sldSz cx="9144000" cy="6858000" type="screen4x3"/>
  <p:notesSz cx="6858000" cy="9144000"/>
  <p:embeddedFontLst>
    <p:embeddedFont>
      <p:font typeface="SwissReSans Light" pitchFamily="34" charset="0"/>
      <p:regular r:id="rId36"/>
      <p:bold r:id="rId37"/>
      <p:italic r:id="rId38"/>
      <p:boldItalic r:id="rId39"/>
    </p:embeddedFont>
    <p:embeddedFont>
      <p:font typeface="SwissReSans" pitchFamily="34" charset="0"/>
      <p:regular r:id="rId40"/>
      <p:bold r:id="rId41"/>
      <p:italic r:id="rId42"/>
      <p:boldItalic r:id="rId43"/>
    </p:embeddedFont>
  </p:embeddedFontLst>
  <p:custDataLst>
    <p:tags r:id="rId44"/>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presentationPr>
</file>

<file path=ppt/tableStyles.xml><?xml version="1.0" encoding="utf-8"?>
<a:tblStyleLst xmlns:a="http://schemas.openxmlformats.org/drawingml/2006/main" def="{4F870FC3-41F4-4639-9F92-194A608F593C}">
  <a:tblStyle styleId="{4F870FC3-41F4-4639-9F92-194A608F593C}" styleName="Swiss Re - Table 1">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1">
              <a:tint val="36000"/>
            </a:schemeClr>
          </a:solidFill>
        </a:fill>
      </a:tcStyle>
    </a:band2H>
    <a:band1V>
      <a:tcStyle>
        <a:tcBdr/>
        <a:fill>
          <a:solidFill>
            <a:schemeClr val="accent1">
              <a:tint val="36000"/>
            </a:schemeClr>
          </a:solidFill>
        </a:fill>
      </a:tcStyle>
    </a:band1V>
    <a:firstRow>
      <a:tcTxStyle b="on">
        <a:fontRef idx="minor">
          <a:scrgbClr r="255" g="255" b="255"/>
        </a:fontRef>
        <a:schemeClr val="lt1"/>
      </a:tcTxStyle>
      <a:tcStyle>
        <a:tcBdr/>
        <a:fill>
          <a:solidFill>
            <a:schemeClr val="accent1"/>
          </a:solidFill>
        </a:fill>
      </a:tcStyle>
    </a:firstRow>
  </a:tblStyle>
  <a:tblStyle styleId="{7E6E6707-7832-46BE-A3A0-E36881F78559}" styleName="Swiss Re - Table 2">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5">
              <a:tint val="36000"/>
            </a:schemeClr>
          </a:solidFill>
        </a:fill>
      </a:tcStyle>
    </a:band2H>
    <a:band1V>
      <a:tcStyle>
        <a:tcBdr/>
        <a:fill>
          <a:solidFill>
            <a:schemeClr val="accent5">
              <a:tint val="36000"/>
            </a:schemeClr>
          </a:solidFill>
        </a:fill>
      </a:tcStyle>
    </a:band1V>
    <a:firstRow>
      <a:tcTxStyle b="on">
        <a:fontRef idx="minor">
          <a:scrgbClr r="255" g="255" b="255"/>
        </a:fontRef>
        <a:schemeClr val="lt1"/>
      </a:tcTxStyle>
      <a:tcStyle>
        <a:tcBdr/>
        <a:fill>
          <a:solidFill>
            <a:schemeClr val="accent5"/>
          </a:solidFill>
        </a:fill>
      </a:tcStyle>
    </a:firstRow>
  </a:tblStyle>
  <a:tblStyle styleId="{BBE75E58-984F-4F72-8EDD-5C9A88DD35F0}" styleName="Swiss Re - Table 3">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3">
              <a:tint val="36000"/>
            </a:schemeClr>
          </a:solidFill>
        </a:fill>
      </a:tcStyle>
    </a:band2H>
    <a:band1V>
      <a:tcStyle>
        <a:tcBdr/>
        <a:fill>
          <a:solidFill>
            <a:schemeClr val="accent3">
              <a:tint val="36000"/>
            </a:schemeClr>
          </a:solidFill>
        </a:fill>
      </a:tcStyle>
    </a:band1V>
    <a:firstRow>
      <a:tcTxStyle b="on">
        <a:fontRef idx="minor">
          <a:scrgbClr r="255" g="255" b="255"/>
        </a:fontRef>
        <a:schemeClr val="lt1"/>
      </a:tcTxStyle>
      <a:tcStyle>
        <a:tcBdr/>
        <a:fill>
          <a:solidFill>
            <a:schemeClr val="accent3"/>
          </a:solidFill>
        </a:fill>
      </a:tcStyle>
    </a:firstRow>
  </a:tblStyle>
  <a:tblStyle styleId="{F0DF0198-80C8-49AA-8D90-CB580F7814A3}" styleName="Swiss Re - Table 4">
    <a:wholeTbl>
      <a:tcTxStyle>
        <a:fontRef idx="minor">
          <a:scrgbClr r="40" g="62" b="54"/>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noFill/>
        </a:fill>
      </a:tcStyle>
    </a:wholeTbl>
  </a:tblStyle>
  <a:tblStyle styleId="{B879B2AA-A785-4C12-A31E-098CB692474E}" styleName="Swiss Re - Table 5">
    <a:wholeTbl>
      <a:tcTxStyle>
        <a:fontRef idx="minor">
          <a:scrgbClr r="40" g="62" b="54"/>
        </a:fontRef>
        <a:schemeClr val="tx1"/>
      </a:tcTxStyle>
      <a:tcStyle>
        <a:tcBdr>
          <a:left>
            <a:ln w="12700" cmpd="sng">
              <a:solidFill>
                <a:schemeClr val="accent1"/>
              </a:solidFill>
            </a:ln>
          </a:left>
          <a:right>
            <a:ln w="12700" cmpd="sng">
              <a:solidFill>
                <a:schemeClr val="accent1"/>
              </a:solidFill>
            </a:ln>
          </a:right>
          <a:top>
            <a:ln>
              <a:noFill/>
            </a:ln>
          </a:top>
          <a:bottom>
            <a:ln>
              <a:noFill/>
            </a:ln>
          </a:bottom>
          <a:insideH>
            <a:ln>
              <a:noFill/>
            </a:ln>
          </a:insideH>
          <a:insideV>
            <a:ln w="12700" cmpd="sng">
              <a:solidFill>
                <a:schemeClr val="accent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552" y="-108"/>
      </p:cViewPr>
      <p:guideLst>
        <p:guide orient="horz" pos="164"/>
        <p:guide orient="horz" pos="845"/>
        <p:guide orient="horz" pos="1026"/>
        <p:guide orient="horz" pos="4110"/>
        <p:guide pos="476"/>
        <p:guide pos="4286"/>
        <p:guide pos="5420"/>
      </p:guideLst>
    </p:cSldViewPr>
  </p:slideViewPr>
  <p:notesTextViewPr>
    <p:cViewPr>
      <p:scale>
        <a:sx n="100" d="100"/>
        <a:sy n="100" d="100"/>
      </p:scale>
      <p:origin x="0" y="0"/>
    </p:cViewPr>
  </p:notesTextViewPr>
  <p:notesViewPr>
    <p:cSldViewPr showGuides="1">
      <p:cViewPr varScale="1">
        <p:scale>
          <a:sx n="97" d="100"/>
          <a:sy n="97" d="100"/>
        </p:scale>
        <p:origin x="-357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font" Target="fonts/font7.fntdata"/><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43" Type="http://schemas.openxmlformats.org/officeDocument/2006/relationships/font" Target="fonts/font8.fntdata"/><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SwissReSan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B7C786-A259-4FDD-A4C0-BD83D19C2427}" type="datetimeFigureOut">
              <a:rPr lang="en-GB" smtClean="0">
                <a:latin typeface="SwissReSans" pitchFamily="34" charset="0"/>
              </a:rPr>
              <a:pPr/>
              <a:t>09/02/2011</a:t>
            </a:fld>
            <a:endParaRPr lang="en-GB" dirty="0">
              <a:latin typeface="SwissReSan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SwissReSan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ADD15C-2E90-415F-B376-5831ACCDAAD0}" type="slidenum">
              <a:rPr lang="en-GB" smtClean="0">
                <a:latin typeface="SwissReSans" pitchFamily="34" charset="0"/>
              </a:rPr>
              <a:pPr/>
              <a:t>‹#›</a:t>
            </a:fld>
            <a:endParaRPr lang="en-GB" dirty="0">
              <a:latin typeface="SwissReSan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wissReSans"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wissReSans" pitchFamily="34" charset="0"/>
              </a:defRPr>
            </a:lvl1pPr>
          </a:lstStyle>
          <a:p>
            <a:fld id="{3A1CEC75-F9BB-42F0-8E1C-193797F4D4D6}" type="datetimeFigureOut">
              <a:rPr lang="de-DE" smtClean="0"/>
              <a:pPr/>
              <a:t>09.02.2011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wissReSans"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wissReSans" pitchFamily="34" charset="0"/>
              </a:defRPr>
            </a:lvl1pPr>
          </a:lstStyle>
          <a:p>
            <a:fld id="{CF8ED666-4372-485F-9851-ED435EF4ACCF}"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wissReSans" pitchFamily="34" charset="0"/>
        <a:ea typeface="+mn-ea"/>
        <a:cs typeface="+mn-cs"/>
      </a:defRPr>
    </a:lvl1pPr>
    <a:lvl2pPr marL="349250" indent="0" algn="l" defTabSz="914400" rtl="0" eaLnBrk="1" latinLnBrk="0" hangingPunct="1">
      <a:defRPr sz="1200" kern="1200">
        <a:solidFill>
          <a:schemeClr val="tx1"/>
        </a:solidFill>
        <a:latin typeface="SwissReSans" pitchFamily="34" charset="0"/>
        <a:ea typeface="+mn-ea"/>
        <a:cs typeface="+mn-cs"/>
      </a:defRPr>
    </a:lvl2pPr>
    <a:lvl3pPr marL="717550" indent="0" algn="l" defTabSz="914400" rtl="0" eaLnBrk="1" latinLnBrk="0" hangingPunct="1">
      <a:defRPr sz="1200" kern="1200">
        <a:solidFill>
          <a:schemeClr val="tx1"/>
        </a:solidFill>
        <a:latin typeface="SwissReSans" pitchFamily="34" charset="0"/>
        <a:ea typeface="+mn-ea"/>
        <a:cs typeface="+mn-cs"/>
      </a:defRPr>
    </a:lvl3pPr>
    <a:lvl4pPr marL="1066800" indent="0" algn="l" defTabSz="914400" rtl="0" eaLnBrk="1" latinLnBrk="0" hangingPunct="1">
      <a:defRPr sz="1200" kern="1200">
        <a:solidFill>
          <a:schemeClr val="tx1"/>
        </a:solidFill>
        <a:latin typeface="SwissReSans" pitchFamily="34" charset="0"/>
        <a:ea typeface="+mn-ea"/>
        <a:cs typeface="+mn-cs"/>
      </a:defRPr>
    </a:lvl4pPr>
    <a:lvl5pPr marL="1435100" indent="0" algn="l" defTabSz="914400" rtl="0" eaLnBrk="1" latinLnBrk="0" hangingPunct="1">
      <a:defRPr sz="1200" kern="1200">
        <a:solidFill>
          <a:schemeClr val="tx1"/>
        </a:solidFill>
        <a:latin typeface="SwissRe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981BE-2AD0-45BC-A7CC-E84536135BCB}" type="slidenum">
              <a:rPr lang="en-GB"/>
              <a:pPr/>
              <a:t>3</a:t>
            </a:fld>
            <a:endParaRPr lang="en-GB"/>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06B23-0287-4757-843F-DA8D4094CE7E}" type="slidenum">
              <a:rPr lang="en-GB"/>
              <a:pPr/>
              <a:t>8</a:t>
            </a:fld>
            <a:endParaRPr lang="en-GB"/>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1EE044-3A7B-44A5-B875-93FF43F400F1}" type="slidenum">
              <a:rPr lang="en-GB"/>
              <a:pPr/>
              <a:t>18</a:t>
            </a:fld>
            <a:endParaRPr lang="en-GB"/>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66A8E-48F1-4A8F-B619-852421A8B1C7}" type="slidenum">
              <a:rPr lang="en-GB"/>
              <a:pPr/>
              <a:t>29</a:t>
            </a:fld>
            <a:endParaRPr lang="en-GB"/>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hemeOverride" Target="../theme/themeOverride3.xml"/><Relationship Id="rId6" Type="http://schemas.openxmlformats.org/officeDocument/2006/relationships/slideMaster" Target="../slideMasters/slideMaster1.xml"/><Relationship Id="rId5" Type="http://schemas.openxmlformats.org/officeDocument/2006/relationships/tags" Target="../tags/tag13.xml"/><Relationship Id="rId4" Type="http://schemas.openxmlformats.org/officeDocument/2006/relationships/tags" Target="../tags/tag1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hemeOverride" Target="../theme/themeOverride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hemeOverride" Target="../theme/themeOverride8.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reserve="1" userDrawn="1">
  <p:cSld name="Title Slide">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oAutofit/>
          </a:bodyPr>
          <a:lstStyle>
            <a:lvl1pPr algn="l">
              <a:lnSpc>
                <a:spcPct val="80000"/>
              </a:lnSpc>
              <a:defRPr sz="4800">
                <a:solidFill>
                  <a:srgbClr val="FFFFFF"/>
                </a:solidFill>
                <a:latin typeface="SwissReSans Light"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bwMode="black">
          <a:xfrm>
            <a:off x="755650" y="2883662"/>
            <a:ext cx="6048375" cy="863600"/>
          </a:xfrm>
        </p:spPr>
        <p:txBody>
          <a:bodyPr/>
          <a:lstStyle>
            <a:lvl1pPr marL="0" indent="0" algn="l">
              <a:lnSpc>
                <a:spcPct val="100000"/>
              </a:lnSpc>
              <a:spcBef>
                <a:spcPts val="1200"/>
              </a:spcBef>
              <a:buNone/>
              <a:defRPr>
                <a:solidFill>
                  <a:srgbClr val="FFFFFF"/>
                </a:solidFill>
                <a:latin typeface="SwissRe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pic>
        <p:nvPicPr>
          <p:cNvPr id="10" name="Picture 9"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black"/>
        <p:txBody>
          <a:bodyPr/>
          <a:lstStyle>
            <a:lvl1pPr>
              <a:defRPr>
                <a:latin typeface="SwissReSans" pitchFamily="34" charset="0"/>
              </a:defRPr>
            </a:lvl1pPr>
            <a:lvl2pPr>
              <a:defRPr>
                <a:latin typeface="SwissReSans" pitchFamily="34" charset="0"/>
              </a:defRPr>
            </a:lvl2pPr>
            <a:lvl3pPr>
              <a:defRPr>
                <a:latin typeface="SwissReSans" pitchFamily="34" charset="0"/>
              </a:defRPr>
            </a:lvl3pPr>
            <a:lvl4pPr>
              <a:defRPr>
                <a:latin typeface="SwissReSans" pitchFamily="34" charset="0"/>
              </a:defRPr>
            </a:lvl4pPr>
            <a:lvl5pPr>
              <a:defRPr>
                <a:latin typeface="SwissReSans"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Slide Number Placeholder 10"/>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preserve="1" userDrawn="1">
  <p:cSld name="Section Header">
    <p:bg>
      <p:bgPr>
        <a:solidFill>
          <a:srgbClr val="D1DCD6"/>
        </a:solidFill>
        <a:effectLst/>
      </p:bgPr>
    </p:bg>
    <p:spTree>
      <p:nvGrpSpPr>
        <p:cNvPr id="1" name=""/>
        <p:cNvGrpSpPr/>
        <p:nvPr/>
      </p:nvGrpSpPr>
      <p:grpSpPr>
        <a:xfrm>
          <a:off x="0" y="0"/>
          <a:ext cx="0" cy="0"/>
          <a:chOff x="0" y="0"/>
          <a:chExt cx="0" cy="0"/>
        </a:xfrm>
      </p:grpSpPr>
      <p:pic>
        <p:nvPicPr>
          <p:cNvPr id="14" name="Picture 13" descr="Default_Section_Xwwww.png"/>
          <p:cNvPicPr>
            <a:picLocks/>
          </p:cNvPicPr>
          <p:nvPr userDrawn="1">
            <p:custDataLst>
              <p:tags r:id="rId2"/>
            </p:custDataLst>
          </p:nvPr>
        </p:nvPicPr>
        <p:blipFill>
          <a:blip r:embed="rId7" cstate="print"/>
          <a:stretch>
            <a:fillRect/>
          </a:stretch>
        </p:blipFill>
        <p:spPr bwMode="hidden">
          <a:xfrm>
            <a:off x="0" y="0"/>
            <a:ext cx="9144000" cy="6858000"/>
          </a:xfrm>
          <a:prstGeom prst="rect">
            <a:avLst/>
          </a:prstGeom>
        </p:spPr>
      </p:pic>
      <p:sp>
        <p:nvSpPr>
          <p:cNvPr id="2" name="Title 1"/>
          <p:cNvSpPr>
            <a:spLocks noGrp="1"/>
          </p:cNvSpPr>
          <p:nvPr>
            <p:ph type="title"/>
          </p:nvPr>
        </p:nvSpPr>
        <p:spPr bwMode="black">
          <a:xfrm>
            <a:off x="755651" y="1628800"/>
            <a:ext cx="6048375" cy="1181862"/>
          </a:xfrm>
        </p:spPr>
        <p:txBody>
          <a:bodyPr vert="horz" lIns="0" tIns="0" rIns="0" bIns="0" rtlCol="0" anchor="b" anchorCtr="0">
            <a:noAutofit/>
          </a:bodyPr>
          <a:lstStyle>
            <a:lvl1pPr algn="l" defTabSz="914400" rtl="0" eaLnBrk="1" latinLnBrk="0" hangingPunct="1">
              <a:lnSpc>
                <a:spcPct val="80000"/>
              </a:lnSpc>
              <a:spcBef>
                <a:spcPct val="0"/>
              </a:spcBef>
              <a:buNone/>
              <a:defRPr lang="en-GB" sz="4800" kern="1200" dirty="0">
                <a:solidFill>
                  <a:srgbClr val="FFFFFF"/>
                </a:solidFill>
                <a:latin typeface="SwissReSans Light" pitchFamily="34" charset="0"/>
                <a:ea typeface="+mj-ea"/>
                <a:cs typeface="+mj-cs"/>
              </a:defRPr>
            </a:lvl1pPr>
          </a:lstStyle>
          <a:p>
            <a:r>
              <a:rPr lang="en-US" dirty="0" smtClean="0"/>
              <a:t>Click to edit Master title style</a:t>
            </a:r>
            <a:endParaRPr lang="en-GB" dirty="0"/>
          </a:p>
        </p:txBody>
      </p:sp>
      <p:sp>
        <p:nvSpPr>
          <p:cNvPr id="11" name="Classification"/>
          <p:cNvSpPr txBox="1">
            <a:spLocks noChangeArrowheads="1"/>
          </p:cNvSpPr>
          <p:nvPr userDrawn="1">
            <p:custDataLst>
              <p:tags r:id="rId3"/>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solidFill>
                <a:srgbClr val="FFFFFF"/>
              </a:solidFill>
              <a:latin typeface="SwissReSans" pitchFamily="34" charset="0"/>
            </a:endParaRPr>
          </a:p>
        </p:txBody>
      </p:sp>
      <p:sp>
        <p:nvSpPr>
          <p:cNvPr id="12" name="TextBox 11"/>
          <p:cNvSpPr txBox="1">
            <a:spLocks/>
          </p:cNvSpPr>
          <p:nvPr userDrawn="1">
            <p:custDataLst>
              <p:tags r:id="rId4"/>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r>
              <a:rPr lang="de-CH" sz="1000" b="0" kern="1200" smtClean="0">
                <a:solidFill>
                  <a:srgbClr val="FFFFFF"/>
                </a:solidFill>
                <a:latin typeface="SwissReSans" pitchFamily="34" charset="0"/>
                <a:ea typeface="+mn-ea"/>
                <a:cs typeface="+mn-cs"/>
              </a:rPr>
              <a:t>Lawrence Tsui | </a:t>
            </a:r>
            <a:r>
              <a:rPr lang="en-US" sz="1000" b="0" kern="1200" smtClean="0">
                <a:solidFill>
                  <a:srgbClr val="FFFFFF"/>
                </a:solidFill>
                <a:latin typeface="SwissReSans" pitchFamily="34" charset="0"/>
                <a:ea typeface="+mn-ea"/>
                <a:cs typeface="+mn-cs"/>
              </a:rPr>
              <a:t>13th Global Conference of Actuaries | February 2011</a:t>
            </a:r>
            <a:endParaRPr lang="de-CH" sz="1000" b="0" kern="1200" dirty="0">
              <a:solidFill>
                <a:srgbClr val="FFFFFF"/>
              </a:solidFill>
              <a:latin typeface="SwissReSans" pitchFamily="34" charset="0"/>
              <a:ea typeface="+mn-ea"/>
              <a:cs typeface="+mn-cs"/>
            </a:endParaRPr>
          </a:p>
        </p:txBody>
      </p:sp>
      <p:sp>
        <p:nvSpPr>
          <p:cNvPr id="13" name="Slide Number Placeholder 12"/>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10" name="Text Placeholder 9"/>
          <p:cNvSpPr>
            <a:spLocks noGrp="1"/>
          </p:cNvSpPr>
          <p:nvPr>
            <p:ph type="body" sz="quarter" idx="12"/>
          </p:nvPr>
        </p:nvSpPr>
        <p:spPr>
          <a:xfrm>
            <a:off x="755651" y="2883687"/>
            <a:ext cx="6048375" cy="863600"/>
          </a:xfrm>
        </p:spPr>
        <p:txBody>
          <a:bodyPr/>
          <a:lstStyle>
            <a:lvl1pPr>
              <a:defRPr sz="1800">
                <a:solidFill>
                  <a:srgbClr val="FFFFFF"/>
                </a:solidFill>
              </a:defRPr>
            </a:lvl1pPr>
            <a:lvl2pPr>
              <a:defRPr sz="1600">
                <a:solidFill>
                  <a:srgbClr val="FFFFFF"/>
                </a:solidFill>
              </a:defRPr>
            </a:lvl2pPr>
            <a:lvl3pPr>
              <a:defRPr sz="1600">
                <a:solidFill>
                  <a:srgbClr val="FFFFFF"/>
                </a:solidFill>
              </a:defRPr>
            </a:lvl3pPr>
            <a:lvl4pPr>
              <a:defRPr sz="1600">
                <a:solidFill>
                  <a:srgbClr val="FFFFFF"/>
                </a:solidFill>
              </a:defRPr>
            </a:lvl4pPr>
            <a:lvl5pPr>
              <a:defRPr sz="1600">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5" name="Picture 14" descr="Logo_White.png"/>
          <p:cNvPicPr>
            <a:picLocks noChangeAspect="1"/>
          </p:cNvPicPr>
          <p:nvPr userDrawn="1">
            <p:custDataLst>
              <p:tags r:id="rId5"/>
            </p:custDataLst>
          </p:nvPr>
        </p:nvPicPr>
        <p:blipFill>
          <a:blip r:embed="rId8" cstate="print"/>
          <a:stretch>
            <a:fillRect/>
          </a:stretch>
        </p:blipFill>
        <p:spPr bwMode="gray">
          <a:xfrm>
            <a:off x="6804025" y="260350"/>
            <a:ext cx="1000125" cy="581025"/>
          </a:xfrm>
          <a:prstGeom prst="rect">
            <a:avLst/>
          </a:prstGeom>
        </p:spPr>
      </p:pic>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bwMode="black">
          <a:xfrm>
            <a:off x="755650" y="1628775"/>
            <a:ext cx="3816350"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bwMode="black">
          <a:xfrm>
            <a:off x="4786314" y="1628775"/>
            <a:ext cx="3817936"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6" name="Title 5"/>
          <p:cNvSpPr>
            <a:spLocks noGrp="1"/>
          </p:cNvSpPr>
          <p:nvPr>
            <p:ph type="title"/>
          </p:nvPr>
        </p:nvSpPr>
        <p:spPr/>
        <p:txBody>
          <a:bodyPr/>
          <a:lstStyle/>
          <a:p>
            <a:r>
              <a:rPr lang="en-US" dirty="0" smtClean="0"/>
              <a:t>Click to edit Master title style</a:t>
            </a:r>
            <a:endParaRPr lang="en-GB"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4" name="Title 3"/>
          <p:cNvSpPr>
            <a:spLocks noGrp="1"/>
          </p:cNvSpPr>
          <p:nvPr>
            <p:ph type="title"/>
          </p:nvPr>
        </p:nvSpPr>
        <p:spPr/>
        <p:txBody>
          <a:bodyPr/>
          <a:lstStyle/>
          <a:p>
            <a:r>
              <a:rPr lang="en-US" dirty="0" smtClean="0"/>
              <a:t>Click to edit Master title style</a:t>
            </a:r>
            <a:endParaRPr lang="en-GB"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ey Message" preserve="1" userDrawn="1">
  <p:cSld name="Key Mess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bwMode="black"/>
        <p:txBody>
          <a:bodyPr/>
          <a:lstStyle/>
          <a:p>
            <a:fld id="{8E9F59B9-8094-4618-B073-21DD649DF751}" type="slidenum">
              <a:rPr lang="en-GB" smtClean="0"/>
              <a:pPr/>
              <a:t>‹#›</a:t>
            </a:fld>
            <a:endParaRPr lang="en-GB"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Image" preserve="1" userDrawn="1">
  <p:cSld name="Image">
    <p:bg>
      <p:bgPr>
        <a:solidFill>
          <a:srgbClr val="D1DCD6"/>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bwMode="gray">
          <a:xfrm>
            <a:off x="0" y="0"/>
            <a:ext cx="9144000" cy="6858000"/>
          </a:xfrm>
        </p:spPr>
        <p:txBody>
          <a:bodyPr/>
          <a:lstStyle>
            <a:lvl1pPr marL="0" indent="0">
              <a:buNone/>
              <a:defRPr sz="1200">
                <a:solidFill>
                  <a:srgbClr val="A8BAB2"/>
                </a:solidFill>
                <a:latin typeface="SwissReSans"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sp>
        <p:nvSpPr>
          <p:cNvPr id="7" name="Slide Number Placeholder 6"/>
          <p:cNvSpPr>
            <a:spLocks noGrp="1"/>
          </p:cNvSpPr>
          <p:nvPr>
            <p:ph type="sldNum" sz="quarter" idx="11"/>
          </p:nvPr>
        </p:nvSpPr>
        <p:spPr/>
        <p:txBody>
          <a:bodyPr/>
          <a:lstStyle/>
          <a:p>
            <a:fld id="{8E9F59B9-8094-4618-B073-21DD649DF751}" type="slidenum">
              <a:rPr lang="en-GB" smtClean="0"/>
              <a:pPr/>
              <a:t>‹#›</a:t>
            </a:fld>
            <a:endParaRPr lang="en-GB" dirty="0"/>
          </a:p>
        </p:txBody>
      </p:sp>
      <p:sp>
        <p:nvSpPr>
          <p:cNvPr id="9" name="Footer"/>
          <p:cNvSpPr txBox="1">
            <a:spLocks/>
          </p:cNvSpPr>
          <p:nvPr userDrawn="1">
            <p:custDataLst>
              <p:tags r:id="rId3"/>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r>
              <a:rPr lang="de-CH" sz="1000" b="0" kern="1200" smtClean="0">
                <a:solidFill>
                  <a:srgbClr val="FFFFFF"/>
                </a:solidFill>
                <a:latin typeface="SwissReSans" pitchFamily="34" charset="0"/>
                <a:ea typeface="+mn-ea"/>
                <a:cs typeface="+mn-cs"/>
              </a:rPr>
              <a:t>Lawrence Tsui | </a:t>
            </a:r>
            <a:r>
              <a:rPr lang="en-US" sz="1000" b="0" kern="1200" smtClean="0">
                <a:solidFill>
                  <a:srgbClr val="FFFFFF"/>
                </a:solidFill>
                <a:latin typeface="SwissReSans" pitchFamily="34" charset="0"/>
                <a:ea typeface="+mn-ea"/>
                <a:cs typeface="+mn-cs"/>
              </a:rPr>
              <a:t>13th Global Conference of Actuaries | February 2011</a:t>
            </a:r>
            <a:endParaRPr lang="de-CH" sz="1000" b="0" kern="1200" dirty="0">
              <a:solidFill>
                <a:srgbClr val="FFFFFF"/>
              </a:solidFill>
              <a:latin typeface="SwissReSans" pitchFamily="34" charset="0"/>
              <a:ea typeface="+mn-ea"/>
              <a:cs typeface="+mn-cs"/>
            </a:endParaRPr>
          </a:p>
        </p:txBody>
      </p:sp>
      <p:pic>
        <p:nvPicPr>
          <p:cNvPr id="8" name="Picture 7" descr="Logo_White.png"/>
          <p:cNvPicPr>
            <a:picLocks noChangeAspect="1"/>
          </p:cNvPicPr>
          <p:nvPr userDrawn="1">
            <p:custDataLst>
              <p:tags r:id="rId4"/>
            </p:custDataLst>
          </p:nvPr>
        </p:nvPicPr>
        <p:blipFill>
          <a:blip r:embed="rId6" cstate="print"/>
          <a:stretch>
            <a:fillRect/>
          </a:stretch>
        </p:blipFill>
        <p:spPr bwMode="gray">
          <a:xfrm>
            <a:off x="6804025" y="260350"/>
            <a:ext cx="1000125" cy="581025"/>
          </a:xfrm>
          <a:prstGeom prst="rect">
            <a:avLst/>
          </a:prstGeom>
        </p:spPr>
      </p:pic>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losing" preserve="1" userDrawn="1">
  <p:cSld name="Closing">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chor="t" anchorCtr="0">
            <a:noAutofit/>
          </a:bodyPr>
          <a:lstStyle>
            <a:lvl1pPr algn="l">
              <a:lnSpc>
                <a:spcPct val="80000"/>
              </a:lnSpc>
              <a:defRPr sz="4800">
                <a:solidFill>
                  <a:srgbClr val="FFFFFF"/>
                </a:solidFill>
                <a:latin typeface="SwissReSans Light" pitchFamily="34" charset="0"/>
              </a:defRPr>
            </a:lvl1pPr>
          </a:lstStyle>
          <a:p>
            <a:r>
              <a:rPr lang="en-US" dirty="0" smtClean="0"/>
              <a:t>Click to edit Master title style</a:t>
            </a:r>
            <a:endParaRPr lang="en-GB" dirty="0"/>
          </a:p>
        </p:txBody>
      </p:sp>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pic>
        <p:nvPicPr>
          <p:cNvPr id="6" name="Picture 5"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tags" Target="../tags/tag7.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ooterBand_BW"/>
          <p:cNvSpPr>
            <a:spLocks/>
          </p:cNvSpPr>
          <p:nvPr>
            <p:custDataLst>
              <p:tags r:id="rId10"/>
            </p:custDataLst>
          </p:nvPr>
        </p:nvSpPr>
        <p:spPr>
          <a:xfrm>
            <a:off x="0" y="6237287"/>
            <a:ext cx="9144000" cy="427037"/>
          </a:xfrm>
          <a:prstGeom prst="rect">
            <a:avLst/>
          </a:prstGeom>
          <a:solidFill>
            <a:srgbClr val="D0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descr="Default_Footer.jpg"/>
          <p:cNvPicPr>
            <a:picLocks/>
          </p:cNvPicPr>
          <p:nvPr userDrawn="1">
            <p:custDataLst>
              <p:tags r:id="rId11"/>
            </p:custDataLst>
          </p:nvPr>
        </p:nvPicPr>
        <p:blipFill>
          <a:blip r:embed="rId16" cstate="print"/>
          <a:stretch>
            <a:fillRect/>
          </a:stretch>
        </p:blipFill>
        <p:spPr bwMode="hidden">
          <a:xfrm>
            <a:off x="0" y="6237287"/>
            <a:ext cx="9144000" cy="427037"/>
          </a:xfrm>
          <a:prstGeom prst="rect">
            <a:avLst/>
          </a:prstGeom>
        </p:spPr>
      </p:pic>
      <p:sp>
        <p:nvSpPr>
          <p:cNvPr id="2" name="Title Placeholder 1"/>
          <p:cNvSpPr>
            <a:spLocks noGrp="1"/>
          </p:cNvSpPr>
          <p:nvPr>
            <p:ph type="title"/>
          </p:nvPr>
        </p:nvSpPr>
        <p:spPr bwMode="black">
          <a:xfrm>
            <a:off x="755651" y="476251"/>
            <a:ext cx="5832475" cy="865187"/>
          </a:xfrm>
          <a:prstGeom prst="rect">
            <a:avLst/>
          </a:prstGeom>
        </p:spPr>
        <p:txBody>
          <a:bodyPr vert="horz" lIns="0" tIns="0" rIns="0" bIns="0" rtlCol="0" anchor="b"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bwMode="black">
          <a:xfrm>
            <a:off x="755650" y="1628775"/>
            <a:ext cx="7848600" cy="4321175"/>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custDataLst>
              <p:tags r:id="rId12"/>
            </p:custDataLst>
          </p:nvPr>
        </p:nvSpPr>
        <p:spPr bwMode="black">
          <a:xfrm>
            <a:off x="6804026" y="6342062"/>
            <a:ext cx="185737" cy="182562"/>
          </a:xfrm>
          <a:prstGeom prst="rect">
            <a:avLst/>
          </a:prstGeom>
        </p:spPr>
        <p:txBody>
          <a:bodyPr vert="horz" wrap="none" lIns="0" tIns="0" rIns="0" bIns="0" rtlCol="0" anchor="b" anchorCtr="0"/>
          <a:lstStyle>
            <a:lvl1pPr algn="l">
              <a:defRPr sz="1200" b="1">
                <a:solidFill>
                  <a:srgbClr val="FFFFFF"/>
                </a:solidFill>
                <a:latin typeface="SwissReSans" pitchFamily="34" charset="0"/>
              </a:defRPr>
            </a:lvl1pPr>
          </a:lstStyle>
          <a:p>
            <a:fld id="{8E9F59B9-8094-4618-B073-21DD649DF751}" type="slidenum">
              <a:rPr lang="en-GB" smtClean="0"/>
              <a:pPr/>
              <a:t>‹#›</a:t>
            </a:fld>
            <a:endParaRPr lang="en-GB" dirty="0"/>
          </a:p>
        </p:txBody>
      </p:sp>
      <p:sp>
        <p:nvSpPr>
          <p:cNvPr id="10" name="Classification"/>
          <p:cNvSpPr txBox="1">
            <a:spLocks noChangeArrowheads="1"/>
          </p:cNvSpPr>
          <p:nvPr>
            <p:custDataLst>
              <p:tags r:id="rId13"/>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sp>
        <p:nvSpPr>
          <p:cNvPr id="9" name="Footer"/>
          <p:cNvSpPr txBox="1">
            <a:spLocks/>
          </p:cNvSpPr>
          <p:nvPr>
            <p:custDataLst>
              <p:tags r:id="rId14"/>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r>
              <a:rPr lang="de-CH" sz="1000" b="0" kern="1200" smtClean="0">
                <a:solidFill>
                  <a:srgbClr val="FFFFFF"/>
                </a:solidFill>
                <a:latin typeface="SwissReSans" pitchFamily="34" charset="0"/>
                <a:ea typeface="+mn-ea"/>
                <a:cs typeface="+mn-cs"/>
              </a:rPr>
              <a:t>Lawrence Tsui | </a:t>
            </a:r>
            <a:r>
              <a:rPr lang="en-US" sz="1000" b="0" kern="1200" smtClean="0">
                <a:solidFill>
                  <a:srgbClr val="FFFFFF"/>
                </a:solidFill>
                <a:latin typeface="SwissReSans" pitchFamily="34" charset="0"/>
                <a:ea typeface="+mn-ea"/>
                <a:cs typeface="+mn-cs"/>
              </a:rPr>
              <a:t>13th Global Conference of Actuaries | February 2011</a:t>
            </a:r>
            <a:endParaRPr lang="de-CH" sz="1000" b="0" kern="1200" dirty="0">
              <a:solidFill>
                <a:srgbClr val="FFFFFF"/>
              </a:solidFill>
              <a:latin typeface="SwissReSans" pitchFamily="34" charset="0"/>
              <a:ea typeface="+mn-ea"/>
              <a:cs typeface="+mn-cs"/>
            </a:endParaRPr>
          </a:p>
        </p:txBody>
      </p:sp>
      <p:sp>
        <p:nvSpPr>
          <p:cNvPr id="11" name="Date Placeholder 10"/>
          <p:cNvSpPr>
            <a:spLocks noGrp="1"/>
          </p:cNvSpPr>
          <p:nvPr>
            <p:ph type="dt" sz="half" idx="2"/>
          </p:nvPr>
        </p:nvSpPr>
        <p:spPr bwMode="black">
          <a:xfrm>
            <a:off x="7236296" y="6918846"/>
            <a:ext cx="1367954" cy="182562"/>
          </a:xfrm>
          <a:prstGeom prst="rect">
            <a:avLst/>
          </a:prstGeom>
        </p:spPr>
        <p:txBody>
          <a:bodyPr vert="horz" lIns="0" tIns="0" rIns="0" bIns="0" rtlCol="0" anchor="ctr"/>
          <a:lstStyle>
            <a:lvl1pPr algn="r">
              <a:defRPr sz="600">
                <a:solidFill>
                  <a:srgbClr val="A8BAB2"/>
                </a:solidFill>
                <a:latin typeface="SwissReSans" pitchFamily="34" charset="0"/>
              </a:defRPr>
            </a:lvl1pPr>
          </a:lstStyle>
          <a:p>
            <a:endParaRPr lang="en-GB"/>
          </a:p>
        </p:txBody>
      </p:sp>
      <p:sp>
        <p:nvSpPr>
          <p:cNvPr id="12" name="Footer Placeholder 11"/>
          <p:cNvSpPr>
            <a:spLocks noGrp="1"/>
          </p:cNvSpPr>
          <p:nvPr>
            <p:ph type="ftr" sz="quarter" idx="3"/>
          </p:nvPr>
        </p:nvSpPr>
        <p:spPr bwMode="black">
          <a:xfrm>
            <a:off x="755649" y="6918845"/>
            <a:ext cx="6048375" cy="182563"/>
          </a:xfrm>
          <a:prstGeom prst="rect">
            <a:avLst/>
          </a:prstGeom>
        </p:spPr>
        <p:txBody>
          <a:bodyPr vert="horz" lIns="0" tIns="0" rIns="0" bIns="0" rtlCol="0" anchor="ctr"/>
          <a:lstStyle>
            <a:lvl1pPr algn="l">
              <a:defRPr sz="600">
                <a:solidFill>
                  <a:srgbClr val="A8BAB2"/>
                </a:solidFill>
                <a:latin typeface="SwissReSans" pitchFamily="34" charset="0"/>
              </a:defRPr>
            </a:lvl1pPr>
          </a:lstStyle>
          <a:p>
            <a:endParaRPr lang="en-GB" dirty="0"/>
          </a:p>
        </p:txBody>
      </p:sp>
      <p:pic>
        <p:nvPicPr>
          <p:cNvPr id="16" name="Picture 15" descr="Logo_Lake.png"/>
          <p:cNvPicPr>
            <a:picLocks noChangeAspect="1"/>
          </p:cNvPicPr>
          <p:nvPr userDrawn="1">
            <p:custDataLst>
              <p:tags r:id="rId15"/>
            </p:custDataLst>
          </p:nvPr>
        </p:nvPicPr>
        <p:blipFill>
          <a:blip r:embed="rId17" cstate="print"/>
          <a:stretch>
            <a:fillRect/>
          </a:stretch>
        </p:blipFill>
        <p:spPr bwMode="gray">
          <a:xfrm>
            <a:off x="6804025" y="260350"/>
            <a:ext cx="1000125" cy="5810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Lst>
  <p:hf hdr="0" ftr="0" dt="0"/>
  <p:txStyles>
    <p:title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p:titleStyle>
    <p:bodyStyle>
      <a:lvl1pPr marL="265113" indent="-265113" algn="l" defTabSz="914400" rtl="0" eaLnBrk="1" latinLnBrk="0" hangingPunct="1">
        <a:lnSpc>
          <a:spcPct val="100000"/>
        </a:lnSpc>
        <a:spcBef>
          <a:spcPts val="1200"/>
        </a:spcBef>
        <a:buSzPct val="80000"/>
        <a:buFont typeface="Wingdings" pitchFamily="2" charset="2"/>
        <a:buChar char=""/>
        <a:defRPr sz="1800" kern="1200">
          <a:solidFill>
            <a:schemeClr val="tx1"/>
          </a:solidFill>
          <a:latin typeface="SwissReSans" pitchFamily="34" charset="0"/>
          <a:ea typeface="+mn-ea"/>
          <a:cs typeface="+mn-cs"/>
        </a:defRPr>
      </a:lvl1pPr>
      <a:lvl2pPr marL="538163"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2pPr>
      <a:lvl3pPr marL="803275"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3pPr>
      <a:lvl4pPr marL="1076325"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4pPr>
      <a:lvl5pPr marL="1341438"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2.png"/><Relationship Id="rId2" Type="http://schemas.openxmlformats.org/officeDocument/2006/relationships/tags" Target="../tags/tag19.xml"/><Relationship Id="rId1" Type="http://schemas.openxmlformats.org/officeDocument/2006/relationships/themeOverride" Target="../theme/themeOverride9.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18.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hemeOverride" Target="../theme/themeOverride2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Layout" Target="../slideLayouts/slideLayout5.xml"/><Relationship Id="rId2" Type="http://schemas.openxmlformats.org/officeDocument/2006/relationships/tags" Target="../tags/tag21.xml"/><Relationship Id="rId1" Type="http://schemas.openxmlformats.org/officeDocument/2006/relationships/themeOverride" Target="../theme/themeOverride1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2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hemeOverride" Target="../theme/themeOverride37.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hemeOverride" Target="../theme/themeOverride11.xm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31.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2.png"/><Relationship Id="rId2" Type="http://schemas.openxmlformats.org/officeDocument/2006/relationships/tags" Target="../tags/tag34.xml"/><Relationship Id="rId1" Type="http://schemas.openxmlformats.org/officeDocument/2006/relationships/themeOverride" Target="../theme/themeOverride39.xml"/><Relationship Id="rId6" Type="http://schemas.openxmlformats.org/officeDocument/2006/relationships/image" Target="../media/image9.jpeg"/><Relationship Id="rId5" Type="http://schemas.openxmlformats.org/officeDocument/2006/relationships/slideLayout" Target="../slideLayouts/slideLayout8.xml"/><Relationship Id="rId4" Type="http://schemas.openxmlformats.org/officeDocument/2006/relationships/tags" Target="../tags/tag3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7.xml"/><Relationship Id="rId1" Type="http://schemas.openxmlformats.org/officeDocument/2006/relationships/themeOverride" Target="../theme/themeOverride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hemeOverride" Target="../theme/themeOverride16.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Default_Title_Xlllw.jpg"/>
          <p:cNvPicPr>
            <a:picLocks/>
          </p:cNvPicPr>
          <p:nvPr>
            <p:custDataLst>
              <p:tags r:id="rId2"/>
            </p:custDataLst>
          </p:nvPr>
        </p:nvPicPr>
        <p:blipFill>
          <a:blip r:embed="rId5" cstate="print"/>
          <a:stretch>
            <a:fillRect/>
          </a:stretch>
        </p:blipFill>
        <p:spPr bwMode="gray">
          <a:xfrm>
            <a:off x="0" y="0"/>
            <a:ext cx="9144000" cy="6858000"/>
          </a:xfrm>
          <a:prstGeom prst="rect">
            <a:avLst/>
          </a:prstGeom>
        </p:spPr>
      </p:pic>
      <p:pic>
        <p:nvPicPr>
          <p:cNvPr id="15" name="Picture 7" descr="SR_72137_preview"/>
          <p:cNvPicPr>
            <a:picLocks noChangeAspect="1" noChangeArrowheads="1"/>
          </p:cNvPicPr>
          <p:nvPr/>
        </p:nvPicPr>
        <p:blipFill>
          <a:blip r:embed="rId6" cstate="print"/>
          <a:srcRect/>
          <a:stretch>
            <a:fillRect/>
          </a:stretch>
        </p:blipFill>
        <p:spPr bwMode="auto">
          <a:xfrm>
            <a:off x="2125" y="1626"/>
            <a:ext cx="9144000" cy="6858000"/>
          </a:xfrm>
          <a:prstGeom prst="rect">
            <a:avLst/>
          </a:prstGeom>
          <a:noFill/>
        </p:spPr>
      </p:pic>
      <p:sp>
        <p:nvSpPr>
          <p:cNvPr id="227330" name="Rectangle 2"/>
          <p:cNvSpPr>
            <a:spLocks noGrp="1" noChangeArrowheads="1"/>
          </p:cNvSpPr>
          <p:nvPr>
            <p:ph type="ctrTitle"/>
          </p:nvPr>
        </p:nvSpPr>
        <p:spPr>
          <a:xfrm>
            <a:off x="755650" y="1166497"/>
            <a:ext cx="6048375" cy="1181862"/>
          </a:xfrm>
        </p:spPr>
        <p:txBody>
          <a:bodyPr/>
          <a:lstStyle/>
          <a:p>
            <a:r>
              <a:rPr lang="en-GB" b="1" dirty="0" smtClean="0">
                <a:solidFill>
                  <a:schemeClr val="accent6">
                    <a:lumMod val="75000"/>
                  </a:schemeClr>
                </a:solidFill>
              </a:rPr>
              <a:t>Healthcare &amp; </a:t>
            </a:r>
            <a:r>
              <a:rPr lang="en-GB" b="1" dirty="0">
                <a:solidFill>
                  <a:schemeClr val="accent6">
                    <a:lumMod val="75000"/>
                  </a:schemeClr>
                </a:solidFill>
              </a:rPr>
              <a:t>the </a:t>
            </a:r>
            <a:r>
              <a:rPr lang="en-GB" b="1" dirty="0" smtClean="0">
                <a:solidFill>
                  <a:schemeClr val="accent6">
                    <a:lumMod val="75000"/>
                  </a:schemeClr>
                </a:solidFill>
              </a:rPr>
              <a:t>Government in Asia</a:t>
            </a:r>
            <a:endParaRPr lang="en-GB" b="1" dirty="0">
              <a:solidFill>
                <a:schemeClr val="accent6">
                  <a:lumMod val="75000"/>
                </a:schemeClr>
              </a:solidFill>
            </a:endParaRPr>
          </a:p>
        </p:txBody>
      </p:sp>
      <p:sp>
        <p:nvSpPr>
          <p:cNvPr id="7" name="Subtitle 6"/>
          <p:cNvSpPr>
            <a:spLocks noGrp="1"/>
          </p:cNvSpPr>
          <p:nvPr>
            <p:ph type="subTitle" idx="1"/>
          </p:nvPr>
        </p:nvSpPr>
        <p:spPr>
          <a:xfrm>
            <a:off x="755650" y="2421384"/>
            <a:ext cx="6048375" cy="863600"/>
          </a:xfrm>
        </p:spPr>
        <p:txBody>
          <a:bodyPr/>
          <a:lstStyle/>
          <a:p>
            <a:r>
              <a:rPr lang="en-GB" dirty="0" smtClean="0"/>
              <a:t>Lawrence Tsui</a:t>
            </a:r>
            <a:br>
              <a:rPr lang="en-GB" dirty="0" smtClean="0"/>
            </a:br>
            <a:r>
              <a:rPr lang="en-GB" dirty="0" smtClean="0"/>
              <a:t>Director, Life &amp; Health</a:t>
            </a:r>
            <a:br>
              <a:rPr lang="en-GB" dirty="0" smtClean="0"/>
            </a:br>
            <a:r>
              <a:rPr lang="en-GB" dirty="0" smtClean="0"/>
              <a:t>Swiss Reinsurance Company</a:t>
            </a:r>
            <a:endParaRPr lang="en-GB" dirty="0"/>
          </a:p>
        </p:txBody>
      </p:sp>
      <p:pic>
        <p:nvPicPr>
          <p:cNvPr id="14" name="Picture 13" descr="Logo_Lake.png"/>
          <p:cNvPicPr>
            <a:picLocks noChangeAspect="1"/>
          </p:cNvPicPr>
          <p:nvPr>
            <p:custDataLst>
              <p:tags r:id="rId3"/>
            </p:custDataLst>
          </p:nvPr>
        </p:nvPicPr>
        <p:blipFill>
          <a:blip r:embed="rId7" cstate="print">
            <a:duotone>
              <a:schemeClr val="accent5">
                <a:shade val="45000"/>
                <a:satMod val="135000"/>
              </a:schemeClr>
              <a:prstClr val="white"/>
            </a:duotone>
          </a:blip>
          <a:stretch>
            <a:fillRect/>
          </a:stretch>
        </p:blipFill>
        <p:spPr bwMode="gray">
          <a:xfrm>
            <a:off x="6804025" y="260350"/>
            <a:ext cx="1157287" cy="6715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sz="half" idx="1"/>
          </p:nvPr>
        </p:nvSpPr>
        <p:spPr/>
        <p:txBody>
          <a:bodyPr/>
          <a:lstStyle/>
          <a:p>
            <a:r>
              <a:rPr lang="en-GB" sz="1700"/>
              <a:t>Restrictions on underwriting</a:t>
            </a:r>
          </a:p>
          <a:p>
            <a:r>
              <a:rPr lang="en-GB" sz="1700"/>
              <a:t>Restrictions on policy exclusions and product design</a:t>
            </a:r>
          </a:p>
          <a:p>
            <a:r>
              <a:rPr lang="en-GB" sz="1700"/>
              <a:t>Restrictions on pricing</a:t>
            </a:r>
            <a:br>
              <a:rPr lang="en-GB" sz="1700"/>
            </a:br>
            <a:endParaRPr lang="en-GB" sz="1700"/>
          </a:p>
          <a:p>
            <a:r>
              <a:rPr lang="en-GB" sz="1700"/>
              <a:t>Choice of provider</a:t>
            </a:r>
          </a:p>
          <a:p>
            <a:r>
              <a:rPr lang="en-GB" sz="1700"/>
              <a:t>Withdraw government funding</a:t>
            </a:r>
          </a:p>
        </p:txBody>
      </p:sp>
      <p:sp>
        <p:nvSpPr>
          <p:cNvPr id="246788" name="Rectangle 4"/>
          <p:cNvSpPr>
            <a:spLocks noGrp="1" noChangeArrowheads="1"/>
          </p:cNvSpPr>
          <p:nvPr>
            <p:ph sz="half" idx="2"/>
          </p:nvPr>
        </p:nvSpPr>
        <p:spPr/>
        <p:txBody>
          <a:bodyPr/>
          <a:lstStyle/>
          <a:p>
            <a:r>
              <a:rPr lang="en-GB" sz="1700"/>
              <a:t>Compulsory / near-compulsory</a:t>
            </a:r>
          </a:p>
          <a:p>
            <a:r>
              <a:rPr lang="en-GB" sz="1700"/>
              <a:t>Level-playing field for incumbents and new entrants</a:t>
            </a:r>
          </a:p>
          <a:p>
            <a:r>
              <a:rPr lang="en-GB" sz="1700"/>
              <a:t>Compulsory cover and/or </a:t>
            </a:r>
            <a:br>
              <a:rPr lang="en-GB" sz="1700"/>
            </a:br>
            <a:r>
              <a:rPr lang="en-GB" sz="1700"/>
              <a:t>cross-subsidy pools</a:t>
            </a:r>
          </a:p>
          <a:p>
            <a:r>
              <a:rPr lang="en-GB" sz="1700"/>
              <a:t>Standard provider charges</a:t>
            </a:r>
          </a:p>
          <a:p>
            <a:r>
              <a:rPr lang="en-GB" sz="1700"/>
              <a:t>Encourage private provision</a:t>
            </a:r>
          </a:p>
        </p:txBody>
      </p:sp>
      <p:sp>
        <p:nvSpPr>
          <p:cNvPr id="5" name="Slide Number Placeholder 4"/>
          <p:cNvSpPr>
            <a:spLocks noGrp="1"/>
          </p:cNvSpPr>
          <p:nvPr>
            <p:ph type="sldNum" sz="quarter" idx="11"/>
          </p:nvPr>
        </p:nvSpPr>
        <p:spPr/>
        <p:txBody>
          <a:bodyPr/>
          <a:lstStyle/>
          <a:p>
            <a:fld id="{5944CE87-DDDB-48F0-A4F7-E2B7D631F756}" type="slidenum">
              <a:rPr lang="en-GB"/>
              <a:pPr/>
              <a:t>10</a:t>
            </a:fld>
            <a:endParaRPr lang="en-GB"/>
          </a:p>
        </p:txBody>
      </p:sp>
      <p:sp>
        <p:nvSpPr>
          <p:cNvPr id="246786" name="Rectangle 2"/>
          <p:cNvSpPr>
            <a:spLocks noGrp="1" noChangeArrowheads="1"/>
          </p:cNvSpPr>
          <p:nvPr>
            <p:ph type="title"/>
          </p:nvPr>
        </p:nvSpPr>
        <p:spPr/>
        <p:txBody>
          <a:bodyPr/>
          <a:lstStyle/>
          <a:p>
            <a:r>
              <a:rPr lang="en-GB"/>
              <a:t>Linkages and Conflicts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idx="1"/>
          </p:nvPr>
        </p:nvSpPr>
        <p:spPr/>
        <p:txBody>
          <a:bodyPr/>
          <a:lstStyle/>
          <a:p>
            <a:r>
              <a:rPr lang="en-GB" dirty="0" smtClean="0"/>
              <a:t>Below Poverty Line (BPL) population</a:t>
            </a:r>
          </a:p>
          <a:p>
            <a:pPr lvl="1"/>
            <a:r>
              <a:rPr lang="en-GB" dirty="0" smtClean="0"/>
              <a:t>limited access to healthcare</a:t>
            </a:r>
          </a:p>
          <a:p>
            <a:pPr lvl="1"/>
            <a:r>
              <a:rPr lang="en-GB" dirty="0" smtClean="0"/>
              <a:t>limited ability to pay for major healthcare</a:t>
            </a:r>
          </a:p>
          <a:p>
            <a:r>
              <a:rPr lang="en-GB" dirty="0" smtClean="0"/>
              <a:t>RSBY involves multi-party partnership</a:t>
            </a:r>
          </a:p>
          <a:p>
            <a:pPr lvl="1"/>
            <a:r>
              <a:rPr lang="en-GB" dirty="0" smtClean="0"/>
              <a:t>government – central and state</a:t>
            </a:r>
          </a:p>
          <a:p>
            <a:pPr lvl="1"/>
            <a:r>
              <a:rPr lang="en-GB" dirty="0" smtClean="0"/>
              <a:t>insurers – PSU and private</a:t>
            </a:r>
            <a:endParaRPr lang="en-GB" dirty="0" smtClean="0"/>
          </a:p>
          <a:p>
            <a:pPr lvl="1"/>
            <a:r>
              <a:rPr lang="en-GB" dirty="0" smtClean="0"/>
              <a:t>hospitals and healthcare providers – public and private</a:t>
            </a:r>
          </a:p>
          <a:p>
            <a:pPr lvl="1"/>
            <a:r>
              <a:rPr lang="en-GB" dirty="0" smtClean="0"/>
              <a:t>intermediaries – </a:t>
            </a:r>
            <a:r>
              <a:rPr lang="en-GB" dirty="0" smtClean="0"/>
              <a:t>Self Help Groups and </a:t>
            </a:r>
            <a:r>
              <a:rPr lang="en-GB" dirty="0" smtClean="0"/>
              <a:t>NGOs</a:t>
            </a:r>
          </a:p>
          <a:p>
            <a:pPr lvl="1"/>
            <a:r>
              <a:rPr lang="en-GB" dirty="0" smtClean="0"/>
              <a:t>TPAs and </a:t>
            </a:r>
            <a:r>
              <a:rPr lang="en-GB" dirty="0" smtClean="0"/>
              <a:t>S</a:t>
            </a:r>
            <a:r>
              <a:rPr lang="en-GB" dirty="0" smtClean="0"/>
              <a:t>mart Card / IT Vendors</a:t>
            </a:r>
            <a:endParaRPr lang="en-GB" dirty="0" smtClean="0"/>
          </a:p>
        </p:txBody>
      </p:sp>
      <p:sp>
        <p:nvSpPr>
          <p:cNvPr id="4" name="Slide Number Placeholder 3"/>
          <p:cNvSpPr>
            <a:spLocks noGrp="1"/>
          </p:cNvSpPr>
          <p:nvPr>
            <p:ph type="sldNum" sz="quarter" idx="11"/>
          </p:nvPr>
        </p:nvSpPr>
        <p:spPr/>
        <p:txBody>
          <a:bodyPr/>
          <a:lstStyle/>
          <a:p>
            <a:fld id="{C14CABD4-0076-4F1E-8EEA-7D7C19376DD1}" type="slidenum">
              <a:rPr lang="en-GB"/>
              <a:pPr/>
              <a:t>11</a:t>
            </a:fld>
            <a:endParaRPr lang="en-GB"/>
          </a:p>
        </p:txBody>
      </p:sp>
      <p:sp>
        <p:nvSpPr>
          <p:cNvPr id="250882" name="Rectangle 2"/>
          <p:cNvSpPr>
            <a:spLocks noGrp="1" noChangeArrowheads="1"/>
          </p:cNvSpPr>
          <p:nvPr>
            <p:ph type="title"/>
          </p:nvPr>
        </p:nvSpPr>
        <p:spPr/>
        <p:txBody>
          <a:bodyPr/>
          <a:lstStyle/>
          <a:p>
            <a:r>
              <a:rPr lang="en-GB" dirty="0"/>
              <a:t>Case Study: </a:t>
            </a:r>
            <a:r>
              <a:rPr lang="en-GB" dirty="0" smtClean="0"/>
              <a:t>India RSBY</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idx="1"/>
          </p:nvPr>
        </p:nvSpPr>
        <p:spPr/>
        <p:txBody>
          <a:bodyPr/>
          <a:lstStyle/>
          <a:p>
            <a:r>
              <a:rPr lang="en-GB" dirty="0" smtClean="0"/>
              <a:t>Government Role</a:t>
            </a:r>
          </a:p>
          <a:p>
            <a:pPr lvl="1"/>
            <a:r>
              <a:rPr lang="en-GB" dirty="0" smtClean="0"/>
              <a:t>Financing of premiums up to Rs.750 per family per annum</a:t>
            </a:r>
            <a:br>
              <a:rPr lang="en-GB" dirty="0" smtClean="0"/>
            </a:br>
            <a:r>
              <a:rPr lang="en-GB" dirty="0" smtClean="0"/>
              <a:t>(with Rs.30 co-contribution from insured family)</a:t>
            </a:r>
          </a:p>
          <a:p>
            <a:pPr lvl="1"/>
            <a:r>
              <a:rPr lang="en-GB" dirty="0" smtClean="0"/>
              <a:t>Promotion of schemes to ensure maximum take-up</a:t>
            </a:r>
          </a:p>
          <a:p>
            <a:pPr lvl="1"/>
            <a:r>
              <a:rPr lang="en-GB" dirty="0" smtClean="0"/>
              <a:t>Tender process for insurers and service providers</a:t>
            </a:r>
          </a:p>
          <a:p>
            <a:pPr lvl="1"/>
            <a:r>
              <a:rPr lang="en-GB" dirty="0" smtClean="0"/>
              <a:t>Coverage design and structuring to balance access to care with cost control</a:t>
            </a:r>
          </a:p>
          <a:p>
            <a:pPr lvl="2"/>
            <a:r>
              <a:rPr lang="en-GB" dirty="0" smtClean="0"/>
              <a:t>full cover for pre-existing conditions, including maternity (since Apr 2009)</a:t>
            </a:r>
          </a:p>
          <a:p>
            <a:pPr lvl="2"/>
            <a:r>
              <a:rPr lang="en-GB" dirty="0" smtClean="0"/>
              <a:t>cashless reimbursement via biometric smart cards after pre-authorisation</a:t>
            </a:r>
          </a:p>
          <a:p>
            <a:pPr lvl="2"/>
            <a:r>
              <a:rPr lang="en-GB" dirty="0" smtClean="0"/>
              <a:t>restricted to up to 5 family members and Rs.30,000 per annum</a:t>
            </a:r>
          </a:p>
          <a:p>
            <a:pPr lvl="2"/>
            <a:r>
              <a:rPr lang="en-GB" dirty="0" smtClean="0"/>
              <a:t>fixed package rates for key treatments (780+ with slight variations between states) including pre and post hospitalisation, day surgery</a:t>
            </a:r>
          </a:p>
          <a:p>
            <a:pPr lvl="2"/>
            <a:r>
              <a:rPr lang="en-GB" dirty="0" smtClean="0"/>
              <a:t>full choice between empanelled hospitals (public or private)</a:t>
            </a:r>
          </a:p>
          <a:p>
            <a:pPr lvl="2"/>
            <a:r>
              <a:rPr lang="en-GB" dirty="0" smtClean="0"/>
              <a:t>limited provision for transport allowance</a:t>
            </a:r>
          </a:p>
        </p:txBody>
      </p:sp>
      <p:sp>
        <p:nvSpPr>
          <p:cNvPr id="4" name="Slide Number Placeholder 3"/>
          <p:cNvSpPr>
            <a:spLocks noGrp="1"/>
          </p:cNvSpPr>
          <p:nvPr>
            <p:ph type="sldNum" sz="quarter" idx="11"/>
          </p:nvPr>
        </p:nvSpPr>
        <p:spPr/>
        <p:txBody>
          <a:bodyPr/>
          <a:lstStyle/>
          <a:p>
            <a:fld id="{C14CABD4-0076-4F1E-8EEA-7D7C19376DD1}" type="slidenum">
              <a:rPr lang="en-GB"/>
              <a:pPr/>
              <a:t>12</a:t>
            </a:fld>
            <a:endParaRPr lang="en-GB"/>
          </a:p>
        </p:txBody>
      </p:sp>
      <p:sp>
        <p:nvSpPr>
          <p:cNvPr id="250882" name="Rectangle 2"/>
          <p:cNvSpPr>
            <a:spLocks noGrp="1" noChangeArrowheads="1"/>
          </p:cNvSpPr>
          <p:nvPr>
            <p:ph type="title"/>
          </p:nvPr>
        </p:nvSpPr>
        <p:spPr/>
        <p:txBody>
          <a:bodyPr/>
          <a:lstStyle/>
          <a:p>
            <a:r>
              <a:rPr lang="en-GB" dirty="0"/>
              <a:t>Case Study: </a:t>
            </a:r>
            <a:r>
              <a:rPr lang="en-GB" dirty="0" smtClean="0"/>
              <a:t>India RSBY</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idx="1"/>
          </p:nvPr>
        </p:nvSpPr>
        <p:spPr/>
        <p:txBody>
          <a:bodyPr/>
          <a:lstStyle/>
          <a:p>
            <a:r>
              <a:rPr lang="en-GB" dirty="0"/>
              <a:t>Healthcare in government hospitals is mostly free</a:t>
            </a:r>
          </a:p>
          <a:p>
            <a:pPr lvl="1"/>
            <a:r>
              <a:rPr lang="en-GB" dirty="0"/>
              <a:t>Medicare – funded from general tax revenue and surcharges)</a:t>
            </a:r>
          </a:p>
          <a:p>
            <a:pPr lvl="1"/>
            <a:r>
              <a:rPr lang="en-GB" dirty="0"/>
              <a:t>Often subject to long waiting lists for non-emergency treatment</a:t>
            </a:r>
          </a:p>
          <a:p>
            <a:r>
              <a:rPr lang="en-GB" dirty="0"/>
              <a:t>Private health insurance primarily covers</a:t>
            </a:r>
          </a:p>
          <a:p>
            <a:pPr lvl="1"/>
            <a:r>
              <a:rPr lang="en-GB" dirty="0"/>
              <a:t>elective procedures (no waiting list)</a:t>
            </a:r>
          </a:p>
          <a:p>
            <a:pPr lvl="1"/>
            <a:r>
              <a:rPr lang="en-GB" dirty="0"/>
              <a:t>choice of doctor</a:t>
            </a:r>
          </a:p>
          <a:p>
            <a:pPr lvl="1"/>
            <a:r>
              <a:rPr lang="en-GB" dirty="0"/>
              <a:t>private room (government or private hospital)</a:t>
            </a:r>
          </a:p>
          <a:p>
            <a:pPr lvl="1"/>
            <a:r>
              <a:rPr lang="en-GB" dirty="0"/>
              <a:t>maternity and ancillary benefits (dental, optical, etc)</a:t>
            </a:r>
          </a:p>
        </p:txBody>
      </p:sp>
      <p:sp>
        <p:nvSpPr>
          <p:cNvPr id="4" name="Slide Number Placeholder 3"/>
          <p:cNvSpPr>
            <a:spLocks noGrp="1"/>
          </p:cNvSpPr>
          <p:nvPr>
            <p:ph type="sldNum" sz="quarter" idx="11"/>
          </p:nvPr>
        </p:nvSpPr>
        <p:spPr/>
        <p:txBody>
          <a:bodyPr/>
          <a:lstStyle/>
          <a:p>
            <a:fld id="{C14CABD4-0076-4F1E-8EEA-7D7C19376DD1}" type="slidenum">
              <a:rPr lang="en-GB"/>
              <a:pPr/>
              <a:t>13</a:t>
            </a:fld>
            <a:endParaRPr lang="en-GB"/>
          </a:p>
        </p:txBody>
      </p:sp>
      <p:sp>
        <p:nvSpPr>
          <p:cNvPr id="250882" name="Rectangle 2"/>
          <p:cNvSpPr>
            <a:spLocks noGrp="1" noChangeArrowheads="1"/>
          </p:cNvSpPr>
          <p:nvPr>
            <p:ph type="title"/>
          </p:nvPr>
        </p:nvSpPr>
        <p:spPr/>
        <p:txBody>
          <a:bodyPr/>
          <a:lstStyle/>
          <a:p>
            <a:r>
              <a:rPr lang="en-GB"/>
              <a:t>Case Study: Australia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1" name="Rectangle 3"/>
          <p:cNvSpPr>
            <a:spLocks noGrp="1" noChangeArrowheads="1"/>
          </p:cNvSpPr>
          <p:nvPr>
            <p:ph sz="half" idx="1"/>
          </p:nvPr>
        </p:nvSpPr>
        <p:spPr/>
        <p:txBody>
          <a:bodyPr/>
          <a:lstStyle/>
          <a:p>
            <a:r>
              <a:rPr lang="en-GB" sz="1700"/>
              <a:t>Old Private Health System</a:t>
            </a:r>
          </a:p>
          <a:p>
            <a:pPr lvl="1"/>
            <a:r>
              <a:rPr lang="en-GB" sz="1500"/>
              <a:t>No underwriting except for waiting periods and product design exclusions</a:t>
            </a:r>
          </a:p>
          <a:p>
            <a:pPr lvl="1"/>
            <a:r>
              <a:rPr lang="en-GB" sz="1500"/>
              <a:t>Community Rating </a:t>
            </a:r>
            <a:br>
              <a:rPr lang="en-GB" sz="1500"/>
            </a:br>
            <a:r>
              <a:rPr lang="en-GB" sz="1500"/>
              <a:t>All pay the same regardless of age, sex, health status</a:t>
            </a:r>
            <a:br>
              <a:rPr lang="en-GB" sz="1500"/>
            </a:br>
            <a:r>
              <a:rPr lang="en-GB" sz="1500"/>
              <a:t>Couples pay 1.5 x Single</a:t>
            </a:r>
            <a:br>
              <a:rPr lang="en-GB" sz="1500"/>
            </a:br>
            <a:r>
              <a:rPr lang="en-GB" sz="1500"/>
              <a:t>Families pay 2.0 x Single</a:t>
            </a:r>
          </a:p>
          <a:p>
            <a:pPr lvl="1"/>
            <a:r>
              <a:rPr lang="en-GB" sz="1500"/>
              <a:t>Spiral of declining membership (especially among younger lives), increasing costs, increasing premiums, leading to declining membership</a:t>
            </a:r>
          </a:p>
          <a:p>
            <a:pPr lvl="1"/>
            <a:r>
              <a:rPr lang="en-GB" sz="1500"/>
              <a:t>Burden of healthcare costs shifting to Medicare</a:t>
            </a:r>
          </a:p>
          <a:p>
            <a:pPr lvl="1"/>
            <a:endParaRPr lang="en-GB" sz="1500"/>
          </a:p>
        </p:txBody>
      </p:sp>
      <p:sp>
        <p:nvSpPr>
          <p:cNvPr id="252932" name="Rectangle 4"/>
          <p:cNvSpPr>
            <a:spLocks noGrp="1" noChangeArrowheads="1"/>
          </p:cNvSpPr>
          <p:nvPr>
            <p:ph sz="half" idx="2"/>
          </p:nvPr>
        </p:nvSpPr>
        <p:spPr/>
        <p:txBody>
          <a:bodyPr/>
          <a:lstStyle/>
          <a:p>
            <a:r>
              <a:rPr lang="en-GB" sz="1700"/>
              <a:t>New Private Health System</a:t>
            </a:r>
          </a:p>
          <a:p>
            <a:pPr lvl="1"/>
            <a:r>
              <a:rPr lang="en-GB" sz="1500"/>
              <a:t>No underwriting except for waiting periods and product design exclusions</a:t>
            </a:r>
          </a:p>
          <a:p>
            <a:pPr lvl="1"/>
            <a:r>
              <a:rPr lang="en-GB" sz="1500"/>
              <a:t>Lifetime Community Rating</a:t>
            </a:r>
            <a:br>
              <a:rPr lang="en-GB" sz="1500"/>
            </a:br>
            <a:r>
              <a:rPr lang="en-GB" sz="1500"/>
              <a:t>Rate depends on the age at which member entered the Private Health Insurance system</a:t>
            </a:r>
            <a:br>
              <a:rPr lang="en-GB" sz="1500"/>
            </a:br>
            <a:r>
              <a:rPr lang="en-GB" sz="1500"/>
              <a:t>Lowest Rate for entry &lt; 30, increasing by 2% pa</a:t>
            </a:r>
          </a:p>
          <a:p>
            <a:pPr lvl="1"/>
            <a:r>
              <a:rPr lang="en-GB" sz="1500"/>
              <a:t>Medicare Surcharge</a:t>
            </a:r>
            <a:br>
              <a:rPr lang="en-GB" sz="1500"/>
            </a:br>
            <a:r>
              <a:rPr lang="en-GB" sz="1500"/>
              <a:t>High earners (A$70,000 pa) pay tax surcharge (1%) if they do not have private health insurance</a:t>
            </a:r>
          </a:p>
          <a:p>
            <a:pPr lvl="1"/>
            <a:r>
              <a:rPr lang="en-GB" sz="1500"/>
              <a:t>Private Health Insurance Rebate</a:t>
            </a:r>
            <a:br>
              <a:rPr lang="en-GB" sz="1500"/>
            </a:br>
            <a:r>
              <a:rPr lang="en-GB" sz="1500"/>
              <a:t>Premium is subsidised by the government (now means-tested)</a:t>
            </a:r>
          </a:p>
        </p:txBody>
      </p:sp>
      <p:sp>
        <p:nvSpPr>
          <p:cNvPr id="5" name="Slide Number Placeholder 4"/>
          <p:cNvSpPr>
            <a:spLocks noGrp="1"/>
          </p:cNvSpPr>
          <p:nvPr>
            <p:ph type="sldNum" sz="quarter" idx="11"/>
          </p:nvPr>
        </p:nvSpPr>
        <p:spPr/>
        <p:txBody>
          <a:bodyPr/>
          <a:lstStyle/>
          <a:p>
            <a:fld id="{4F2DCC5F-6E18-488A-9892-EE8FDEF77EB1}" type="slidenum">
              <a:rPr lang="en-GB"/>
              <a:pPr/>
              <a:t>14</a:t>
            </a:fld>
            <a:endParaRPr lang="en-GB"/>
          </a:p>
        </p:txBody>
      </p:sp>
      <p:sp>
        <p:nvSpPr>
          <p:cNvPr id="252930" name="Rectangle 2"/>
          <p:cNvSpPr>
            <a:spLocks noGrp="1" noChangeArrowheads="1"/>
          </p:cNvSpPr>
          <p:nvPr>
            <p:ph type="title"/>
          </p:nvPr>
        </p:nvSpPr>
        <p:spPr/>
        <p:txBody>
          <a:bodyPr/>
          <a:lstStyle/>
          <a:p>
            <a:r>
              <a:rPr lang="en-GB"/>
              <a:t>Case Study: Australia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9" name="Rectangle 3"/>
          <p:cNvSpPr>
            <a:spLocks noGrp="1" noChangeArrowheads="1"/>
          </p:cNvSpPr>
          <p:nvPr>
            <p:ph idx="1"/>
          </p:nvPr>
        </p:nvSpPr>
        <p:spPr/>
        <p:txBody>
          <a:bodyPr/>
          <a:lstStyle/>
          <a:p>
            <a:r>
              <a:rPr lang="en-GB"/>
              <a:t>Government hospitals costs HKD 100 (USD 13) per day</a:t>
            </a:r>
          </a:p>
          <a:p>
            <a:pPr lvl="1"/>
            <a:r>
              <a:rPr lang="en-GB"/>
              <a:t>People feel like they are already paying for hospital care</a:t>
            </a:r>
          </a:p>
          <a:p>
            <a:pPr lvl="1"/>
            <a:r>
              <a:rPr lang="en-GB"/>
              <a:t>People do not know what the actual cost is (subsidy is around 95%)</a:t>
            </a:r>
          </a:p>
          <a:p>
            <a:r>
              <a:rPr lang="en-GB"/>
              <a:t>Private hospitals cost much more (HKD 1,000+ per day)</a:t>
            </a:r>
          </a:p>
          <a:p>
            <a:pPr lvl="1"/>
            <a:r>
              <a:rPr lang="en-GB"/>
              <a:t>Private hospitals and doctors are free to charge as they wish</a:t>
            </a:r>
          </a:p>
          <a:p>
            <a:pPr lvl="1"/>
            <a:r>
              <a:rPr lang="en-GB"/>
              <a:t>There is no “standard” fee schedule for doctors and surgeons</a:t>
            </a:r>
          </a:p>
          <a:p>
            <a:pPr lvl="1"/>
            <a:r>
              <a:rPr lang="en-GB"/>
              <a:t>Charges vary according to the hospital room type </a:t>
            </a:r>
            <a:br>
              <a:rPr lang="en-GB"/>
            </a:br>
            <a:r>
              <a:rPr lang="en-GB"/>
              <a:t>(proxy for what the patient can afford)</a:t>
            </a:r>
          </a:p>
          <a:p>
            <a:r>
              <a:rPr lang="en-GB"/>
              <a:t>Current HK public healthcare system (already low expenditure relative to OECD countries) is unsustainable with current tax base, ageing population and medical inflation</a:t>
            </a:r>
          </a:p>
        </p:txBody>
      </p:sp>
      <p:sp>
        <p:nvSpPr>
          <p:cNvPr id="4" name="Slide Number Placeholder 3"/>
          <p:cNvSpPr>
            <a:spLocks noGrp="1"/>
          </p:cNvSpPr>
          <p:nvPr>
            <p:ph type="sldNum" sz="quarter" idx="11"/>
          </p:nvPr>
        </p:nvSpPr>
        <p:spPr/>
        <p:txBody>
          <a:bodyPr/>
          <a:lstStyle/>
          <a:p>
            <a:fld id="{19E5AE28-469B-440D-BDDC-5593B911D596}" type="slidenum">
              <a:rPr lang="en-GB"/>
              <a:pPr/>
              <a:t>15</a:t>
            </a:fld>
            <a:endParaRPr lang="en-GB"/>
          </a:p>
        </p:txBody>
      </p:sp>
      <p:sp>
        <p:nvSpPr>
          <p:cNvPr id="260098" name="Rectangle 2"/>
          <p:cNvSpPr>
            <a:spLocks noGrp="1" noChangeArrowheads="1"/>
          </p:cNvSpPr>
          <p:nvPr>
            <p:ph type="title"/>
          </p:nvPr>
        </p:nvSpPr>
        <p:spPr/>
        <p:txBody>
          <a:bodyPr/>
          <a:lstStyle/>
          <a:p>
            <a:r>
              <a:rPr lang="en-GB"/>
              <a:t>Case Study: Hong Kong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3" name="Rectangle 3"/>
          <p:cNvSpPr>
            <a:spLocks noGrp="1" noChangeArrowheads="1"/>
          </p:cNvSpPr>
          <p:nvPr>
            <p:ph idx="1"/>
          </p:nvPr>
        </p:nvSpPr>
        <p:spPr/>
        <p:txBody>
          <a:bodyPr/>
          <a:lstStyle/>
          <a:p>
            <a:r>
              <a:rPr lang="en-GB"/>
              <a:t>Healthcare reform</a:t>
            </a:r>
          </a:p>
          <a:p>
            <a:pPr lvl="1"/>
            <a:r>
              <a:rPr lang="en-GB"/>
              <a:t>still under discussion (after many years!!!)</a:t>
            </a:r>
          </a:p>
          <a:p>
            <a:pPr lvl="1"/>
            <a:r>
              <a:rPr lang="en-GB"/>
              <a:t>increase government expenditure on healthcare (from 15% of government revenue to 17% by 2012)</a:t>
            </a:r>
          </a:p>
          <a:p>
            <a:pPr lvl="1"/>
            <a:r>
              <a:rPr lang="en-GB"/>
              <a:t>key proposals</a:t>
            </a:r>
          </a:p>
          <a:p>
            <a:pPr lvl="2"/>
            <a:r>
              <a:rPr lang="en-GB"/>
              <a:t>enhance primary care</a:t>
            </a:r>
          </a:p>
          <a:p>
            <a:pPr lvl="2"/>
            <a:r>
              <a:rPr lang="en-GB"/>
              <a:t>promote public-private partnership</a:t>
            </a:r>
          </a:p>
          <a:p>
            <a:pPr lvl="2"/>
            <a:r>
              <a:rPr lang="en-GB"/>
              <a:t>develop electronic record sharing</a:t>
            </a:r>
          </a:p>
          <a:p>
            <a:pPr lvl="2"/>
            <a:r>
              <a:rPr lang="en-GB"/>
              <a:t>strengthen public healthcare safety net</a:t>
            </a:r>
          </a:p>
          <a:p>
            <a:pPr lvl="2"/>
            <a:r>
              <a:rPr lang="en-GB"/>
              <a:t>reform healthcare financing arrangements</a:t>
            </a:r>
          </a:p>
          <a:p>
            <a:pPr lvl="1"/>
            <a:r>
              <a:rPr lang="en-GB"/>
              <a:t>key hidden objective – pay more for healthcare</a:t>
            </a:r>
          </a:p>
        </p:txBody>
      </p:sp>
      <p:sp>
        <p:nvSpPr>
          <p:cNvPr id="4" name="Slide Number Placeholder 3"/>
          <p:cNvSpPr>
            <a:spLocks noGrp="1"/>
          </p:cNvSpPr>
          <p:nvPr>
            <p:ph type="sldNum" sz="quarter" idx="11"/>
          </p:nvPr>
        </p:nvSpPr>
        <p:spPr/>
        <p:txBody>
          <a:bodyPr/>
          <a:lstStyle/>
          <a:p>
            <a:fld id="{02BE5B4C-EE1B-43D9-B1B7-4FEEA2687893}" type="slidenum">
              <a:rPr lang="en-GB"/>
              <a:pPr/>
              <a:t>16</a:t>
            </a:fld>
            <a:endParaRPr lang="en-GB"/>
          </a:p>
        </p:txBody>
      </p:sp>
      <p:sp>
        <p:nvSpPr>
          <p:cNvPr id="261122" name="Rectangle 2"/>
          <p:cNvSpPr>
            <a:spLocks noGrp="1" noChangeArrowheads="1"/>
          </p:cNvSpPr>
          <p:nvPr>
            <p:ph type="title"/>
          </p:nvPr>
        </p:nvSpPr>
        <p:spPr/>
        <p:txBody>
          <a:bodyPr/>
          <a:lstStyle/>
          <a:p>
            <a:r>
              <a:rPr lang="en-GB"/>
              <a:t>Case Study: Hong Kong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7" name="Rectangle 3"/>
          <p:cNvSpPr>
            <a:spLocks noGrp="1" noChangeArrowheads="1"/>
          </p:cNvSpPr>
          <p:nvPr>
            <p:ph idx="1"/>
          </p:nvPr>
        </p:nvSpPr>
        <p:spPr/>
        <p:txBody>
          <a:bodyPr/>
          <a:lstStyle/>
          <a:p>
            <a:r>
              <a:rPr lang="en-GB"/>
              <a:t>Private insurance initiatives – “signals” received so far</a:t>
            </a:r>
          </a:p>
          <a:p>
            <a:pPr lvl="1"/>
            <a:r>
              <a:rPr lang="en-GB"/>
              <a:t>voluntary participation</a:t>
            </a:r>
          </a:p>
          <a:p>
            <a:pPr lvl="1"/>
            <a:r>
              <a:rPr lang="en-GB"/>
              <a:t>objective of portability</a:t>
            </a:r>
          </a:p>
          <a:p>
            <a:pPr lvl="1"/>
            <a:r>
              <a:rPr lang="en-GB"/>
              <a:t>insurance and savings components</a:t>
            </a:r>
          </a:p>
          <a:p>
            <a:pPr lvl="1"/>
            <a:r>
              <a:rPr lang="en-GB"/>
              <a:t>restrictions on pre-existing condition exclusions and cancellation of in force policies</a:t>
            </a:r>
          </a:p>
          <a:p>
            <a:pPr lvl="1"/>
            <a:r>
              <a:rPr lang="en-GB"/>
              <a:t>prevent discrimination against elderly and high risk policyholders</a:t>
            </a:r>
          </a:p>
          <a:p>
            <a:r>
              <a:rPr lang="en-GB"/>
              <a:t>Key concerns from private industry</a:t>
            </a:r>
          </a:p>
          <a:p>
            <a:pPr lvl="1"/>
            <a:r>
              <a:rPr lang="en-GB"/>
              <a:t>moral hazard from underwriting / exclusion restrictions</a:t>
            </a:r>
          </a:p>
          <a:p>
            <a:pPr lvl="1"/>
            <a:r>
              <a:rPr lang="en-GB"/>
              <a:t>unsustainable cross-subsidies between high and low risk lives in voluntary environment</a:t>
            </a:r>
          </a:p>
          <a:p>
            <a:pPr lvl="1"/>
            <a:r>
              <a:rPr lang="en-GB"/>
              <a:t>little control over medical service provider fees</a:t>
            </a:r>
          </a:p>
        </p:txBody>
      </p:sp>
      <p:sp>
        <p:nvSpPr>
          <p:cNvPr id="4" name="Slide Number Placeholder 3"/>
          <p:cNvSpPr>
            <a:spLocks noGrp="1"/>
          </p:cNvSpPr>
          <p:nvPr>
            <p:ph type="sldNum" sz="quarter" idx="11"/>
          </p:nvPr>
        </p:nvSpPr>
        <p:spPr/>
        <p:txBody>
          <a:bodyPr/>
          <a:lstStyle/>
          <a:p>
            <a:fld id="{CE39D7D4-0A87-429B-AFFE-B8BE0D3C8BE2}" type="slidenum">
              <a:rPr lang="en-GB"/>
              <a:pPr/>
              <a:t>17</a:t>
            </a:fld>
            <a:endParaRPr lang="en-GB"/>
          </a:p>
        </p:txBody>
      </p:sp>
      <p:sp>
        <p:nvSpPr>
          <p:cNvPr id="262146" name="Rectangle 2"/>
          <p:cNvSpPr>
            <a:spLocks noGrp="1" noChangeArrowheads="1"/>
          </p:cNvSpPr>
          <p:nvPr>
            <p:ph type="title"/>
          </p:nvPr>
        </p:nvSpPr>
        <p:spPr/>
        <p:txBody>
          <a:bodyPr/>
          <a:lstStyle/>
          <a:p>
            <a:r>
              <a:rPr lang="en-GB"/>
              <a:t>Case Study: Hong Kong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type="title"/>
          </p:nvPr>
        </p:nvSpPr>
        <p:spPr/>
        <p:txBody>
          <a:bodyPr anchor="t"/>
          <a:lstStyle/>
          <a:p>
            <a:pPr>
              <a:lnSpc>
                <a:spcPts val="5000"/>
              </a:lnSpc>
            </a:pPr>
            <a:r>
              <a:rPr lang="en-GB" sz="5500">
                <a:solidFill>
                  <a:srgbClr val="FFFFFF"/>
                </a:solidFill>
                <a:latin typeface="SwissReSans Light" pitchFamily="34" charset="0"/>
              </a:rPr>
              <a:t>Impact of Government Policy on Private Insurers</a:t>
            </a:r>
          </a:p>
        </p:txBody>
      </p:sp>
      <p:sp>
        <p:nvSpPr>
          <p:cNvPr id="7" name="Slide Number Placeholder 2"/>
          <p:cNvSpPr>
            <a:spLocks noGrp="1"/>
          </p:cNvSpPr>
          <p:nvPr>
            <p:ph type="sldNum" sz="quarter" idx="11"/>
          </p:nvPr>
        </p:nvSpPr>
        <p:spPr/>
        <p:txBody>
          <a:bodyPr/>
          <a:lstStyle/>
          <a:p>
            <a:fld id="{E29D3ED8-ADF8-4975-B829-B49EFB1CB498}" type="slidenum">
              <a:rPr lang="en-GB"/>
              <a:pPr/>
              <a:t>18</a:t>
            </a:fld>
            <a:endParaRPr lang="en-GB"/>
          </a:p>
        </p:txBody>
      </p:sp>
      <p:sp>
        <p:nvSpPr>
          <p:cNvPr id="9" name="TextBox 8"/>
          <p:cNvSpPr txBox="1"/>
          <p:nvPr>
            <p:custDataLst>
              <p:tags r:id="rId3"/>
            </p:custDataLst>
          </p:nvPr>
        </p:nvSpPr>
        <p:spPr bwMode="gray">
          <a:xfrm>
            <a:off x="6804025" y="6342062"/>
            <a:ext cx="185737" cy="182562"/>
          </a:xfrm>
          <a:prstGeom prst="rect">
            <a:avLst/>
          </a:prstGeom>
        </p:spPr>
        <p:txBody>
          <a:bodyPr vert="horz" wrap="none" lIns="0" tIns="0" rIns="0" bIns="0" rtlCol="0" anchor="b" anchorCtr="0"/>
          <a:lstStyle/>
          <a:p>
            <a:fld id="{E0982B34-0F0B-4E96-821B-F06E43E5F3CA}" type="slidenum">
              <a:rPr lang="en-GB" sz="1200" b="1" smtClean="0">
                <a:solidFill>
                  <a:srgbClr val="FFFFFF"/>
                </a:solidFill>
                <a:latin typeface="SwissReSans" pitchFamily="34" charset="0"/>
              </a:rPr>
              <a:pPr/>
              <a:t>18</a:t>
            </a:fld>
            <a:endParaRPr lang="en-GB" sz="1200" b="1" dirty="0" err="1" smtClean="0">
              <a:solidFill>
                <a:srgbClr val="FFFFFF"/>
              </a:solidFill>
              <a:latin typeface="SwissReSans" pitchFamily="34" charset="0"/>
            </a:endParaRPr>
          </a:p>
        </p:txBody>
      </p:sp>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noChangeArrowheads="1"/>
          </p:cNvSpPr>
          <p:nvPr>
            <p:ph idx="1"/>
          </p:nvPr>
        </p:nvSpPr>
        <p:spPr/>
        <p:txBody>
          <a:bodyPr/>
          <a:lstStyle/>
          <a:p>
            <a:r>
              <a:rPr lang="en-GB"/>
              <a:t>Insurance covering “gaps” in government reimbursement</a:t>
            </a:r>
          </a:p>
          <a:p>
            <a:r>
              <a:rPr lang="en-GB"/>
              <a:t>Funding system for healthcare providers</a:t>
            </a:r>
          </a:p>
          <a:p>
            <a:r>
              <a:rPr lang="en-GB"/>
              <a:t>Supply of healthcare facilities, especially in countries where demand outstrips supply</a:t>
            </a:r>
          </a:p>
          <a:p>
            <a:r>
              <a:rPr lang="en-GB"/>
              <a:t>Shifting provision of healthcare between government and private healthcare facilities</a:t>
            </a:r>
          </a:p>
          <a:p>
            <a:r>
              <a:rPr lang="en-GB"/>
              <a:t>Changes in regulations relating to treatments, pharmaceuticals, medical devices, etc</a:t>
            </a:r>
          </a:p>
          <a:p>
            <a:endParaRPr lang="en-GB"/>
          </a:p>
        </p:txBody>
      </p:sp>
      <p:sp>
        <p:nvSpPr>
          <p:cNvPr id="4" name="Slide Number Placeholder 3"/>
          <p:cNvSpPr>
            <a:spLocks noGrp="1"/>
          </p:cNvSpPr>
          <p:nvPr>
            <p:ph type="sldNum" sz="quarter" idx="11"/>
          </p:nvPr>
        </p:nvSpPr>
        <p:spPr/>
        <p:txBody>
          <a:bodyPr/>
          <a:lstStyle/>
          <a:p>
            <a:fld id="{1432FCCE-CE97-4CF5-85AC-81C0D2DEE4E0}" type="slidenum">
              <a:rPr lang="en-GB"/>
              <a:pPr/>
              <a:t>19</a:t>
            </a:fld>
            <a:endParaRPr lang="en-GB"/>
          </a:p>
        </p:txBody>
      </p:sp>
      <p:sp>
        <p:nvSpPr>
          <p:cNvPr id="249858" name="Rectangle 2"/>
          <p:cNvSpPr>
            <a:spLocks noGrp="1" noChangeArrowheads="1"/>
          </p:cNvSpPr>
          <p:nvPr>
            <p:ph type="title"/>
          </p:nvPr>
        </p:nvSpPr>
        <p:spPr/>
        <p:txBody>
          <a:bodyPr/>
          <a:lstStyle/>
          <a:p>
            <a:r>
              <a:rPr lang="en-GB"/>
              <a:t>Intersection between government policy and private insurance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p:txBody>
          <a:bodyPr/>
          <a:lstStyle/>
          <a:p>
            <a:fld id="{6F603C18-111A-4D83-A7D2-154765FB23C0}" type="slidenum">
              <a:rPr lang="en-GB"/>
              <a:pPr/>
              <a:t>2</a:t>
            </a:fld>
            <a:endParaRPr lang="en-GB"/>
          </a:p>
        </p:txBody>
      </p:sp>
      <p:sp>
        <p:nvSpPr>
          <p:cNvPr id="228357" name="Rectangle 5"/>
          <p:cNvSpPr>
            <a:spLocks noGrp="1" noChangeArrowheads="1"/>
          </p:cNvSpPr>
          <p:nvPr>
            <p:ph type="title"/>
          </p:nvPr>
        </p:nvSpPr>
        <p:spPr/>
        <p:txBody>
          <a:bodyPr/>
          <a:lstStyle/>
          <a:p>
            <a:r>
              <a:rPr lang="en-GB"/>
              <a:t>Agenda</a:t>
            </a:r>
          </a:p>
        </p:txBody>
      </p:sp>
      <p:sp>
        <p:nvSpPr>
          <p:cNvPr id="228359" name="TocEntry2"/>
          <p:cNvSpPr txBox="1">
            <a:spLocks noChangeArrowheads="1"/>
          </p:cNvSpPr>
          <p:nvPr>
            <p:custDataLst>
              <p:tags r:id="rId3"/>
            </p:custDataLst>
          </p:nvPr>
        </p:nvSpPr>
        <p:spPr bwMode="auto">
          <a:xfrm>
            <a:off x="755650" y="2087563"/>
            <a:ext cx="5472113" cy="304800"/>
          </a:xfrm>
          <a:prstGeom prst="rect">
            <a:avLst/>
          </a:prstGeom>
          <a:noFill/>
          <a:ln w="15875">
            <a:noFill/>
            <a:miter lim="800000"/>
            <a:headEnd/>
            <a:tailEnd/>
          </a:ln>
          <a:effectLst/>
        </p:spPr>
        <p:txBody>
          <a:bodyPr lIns="0" tIns="0" rIns="0" bIns="0"/>
          <a:lstStyle/>
          <a:p>
            <a:pPr marL="539750" indent="-539750">
              <a:buClrTx/>
              <a:buFont typeface="Wingdings" pitchFamily="2" charset="2"/>
              <a:buChar char="n"/>
            </a:pPr>
            <a:r>
              <a:rPr lang="en-GB" smtClean="0"/>
              <a:t>The Role of Government in Health</a:t>
            </a:r>
            <a:endParaRPr lang="en-GB"/>
          </a:p>
        </p:txBody>
      </p:sp>
      <p:sp>
        <p:nvSpPr>
          <p:cNvPr id="228360" name="TocEntry3"/>
          <p:cNvSpPr txBox="1">
            <a:spLocks noChangeArrowheads="1"/>
          </p:cNvSpPr>
          <p:nvPr>
            <p:custDataLst>
              <p:tags r:id="rId4"/>
            </p:custDataLst>
          </p:nvPr>
        </p:nvSpPr>
        <p:spPr bwMode="auto">
          <a:xfrm>
            <a:off x="755650" y="2546350"/>
            <a:ext cx="5472113" cy="304800"/>
          </a:xfrm>
          <a:prstGeom prst="rect">
            <a:avLst/>
          </a:prstGeom>
          <a:noFill/>
          <a:ln w="15875">
            <a:noFill/>
            <a:miter lim="800000"/>
            <a:headEnd/>
            <a:tailEnd/>
          </a:ln>
          <a:effectLst/>
        </p:spPr>
        <p:txBody>
          <a:bodyPr lIns="0" tIns="0" rIns="0" bIns="0"/>
          <a:lstStyle/>
          <a:p>
            <a:pPr marL="539750" indent="-539750">
              <a:buClrTx/>
              <a:buFont typeface="Wingdings" pitchFamily="2" charset="2"/>
              <a:buChar char="n"/>
            </a:pPr>
            <a:r>
              <a:rPr lang="en-GB"/>
              <a:t>Government vs Insurer Objectives</a:t>
            </a:r>
          </a:p>
        </p:txBody>
      </p:sp>
      <p:sp>
        <p:nvSpPr>
          <p:cNvPr id="228361" name="TocEntry4"/>
          <p:cNvSpPr txBox="1">
            <a:spLocks noChangeArrowheads="1"/>
          </p:cNvSpPr>
          <p:nvPr>
            <p:custDataLst>
              <p:tags r:id="rId5"/>
            </p:custDataLst>
          </p:nvPr>
        </p:nvSpPr>
        <p:spPr bwMode="auto">
          <a:xfrm>
            <a:off x="755650" y="3005138"/>
            <a:ext cx="6264275" cy="609600"/>
          </a:xfrm>
          <a:prstGeom prst="rect">
            <a:avLst/>
          </a:prstGeom>
          <a:noFill/>
          <a:ln w="15875">
            <a:noFill/>
            <a:miter lim="800000"/>
            <a:headEnd/>
            <a:tailEnd/>
          </a:ln>
          <a:effectLst/>
        </p:spPr>
        <p:txBody>
          <a:bodyPr lIns="0" tIns="0" rIns="0" bIns="0"/>
          <a:lstStyle/>
          <a:p>
            <a:pPr marL="539750" indent="-539750">
              <a:buClrTx/>
              <a:buFont typeface="Wingdings" pitchFamily="2" charset="2"/>
              <a:buChar char="n"/>
            </a:pPr>
            <a:r>
              <a:rPr lang="en-GB" smtClean="0"/>
              <a:t>Impact of Government Policy on Private Insurers</a:t>
            </a:r>
            <a:endParaRPr lang="en-GB"/>
          </a:p>
        </p:txBody>
      </p:sp>
      <p:sp>
        <p:nvSpPr>
          <p:cNvPr id="228362" name="TocEntry5"/>
          <p:cNvSpPr txBox="1">
            <a:spLocks noChangeArrowheads="1"/>
          </p:cNvSpPr>
          <p:nvPr>
            <p:custDataLst>
              <p:tags r:id="rId6"/>
            </p:custDataLst>
          </p:nvPr>
        </p:nvSpPr>
        <p:spPr bwMode="auto">
          <a:xfrm>
            <a:off x="755650" y="3429000"/>
            <a:ext cx="5472113" cy="304800"/>
          </a:xfrm>
          <a:prstGeom prst="rect">
            <a:avLst/>
          </a:prstGeom>
          <a:noFill/>
          <a:ln w="15875">
            <a:noFill/>
            <a:miter lim="800000"/>
            <a:headEnd/>
            <a:tailEnd/>
          </a:ln>
          <a:effectLst/>
        </p:spPr>
        <p:txBody>
          <a:bodyPr lIns="0" tIns="0" rIns="0" bIns="0"/>
          <a:lstStyle/>
          <a:p>
            <a:pPr marL="539750" indent="-539750">
              <a:buClrTx/>
              <a:buFont typeface="Wingdings" pitchFamily="2" charset="2"/>
              <a:buChar char="n"/>
            </a:pPr>
            <a:r>
              <a:rPr lang="en-GB"/>
              <a:t>Conclusions and Lessons</a:t>
            </a:r>
          </a:p>
        </p:txBody>
      </p:sp>
    </p:spTree>
    <p:custDataLst>
      <p:tags r:id="rId2"/>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Grp="1" noChangeArrowheads="1"/>
          </p:cNvSpPr>
          <p:nvPr>
            <p:ph idx="1"/>
          </p:nvPr>
        </p:nvSpPr>
        <p:spPr/>
        <p:txBody>
          <a:bodyPr/>
          <a:lstStyle/>
          <a:p>
            <a:r>
              <a:rPr lang="en-GB" dirty="0" smtClean="0"/>
              <a:t>Government action influences claims behaviour</a:t>
            </a:r>
          </a:p>
          <a:p>
            <a:pPr lvl="1"/>
            <a:r>
              <a:rPr lang="en-GB" dirty="0" smtClean="0"/>
              <a:t>High level of awareness/education about RSBY in the community generally leads to high claims experience in the early phase of the scheme, especially related to treatment for pre-existing conditions</a:t>
            </a:r>
          </a:p>
          <a:p>
            <a:pPr lvl="1"/>
            <a:r>
              <a:rPr lang="en-GB" dirty="0" smtClean="0"/>
              <a:t>However, active promotion and high enrolment rates should also lead to lower claims experience in the long run, with more healthy lives enrolled</a:t>
            </a:r>
          </a:p>
          <a:p>
            <a:pPr lvl="1"/>
            <a:r>
              <a:rPr lang="en-GB" dirty="0" smtClean="0"/>
              <a:t>Government efforts to increase the scope of coverage beyond the original scheme design could lead to increased claim costs / lower profit margins for insurers (extensions of coverage are much more common than removal of coverage)</a:t>
            </a:r>
          </a:p>
          <a:p>
            <a:pPr lvl="1"/>
            <a:r>
              <a:rPr lang="en-GB" dirty="0" smtClean="0"/>
              <a:t>Areas with a higher density / supply of empanelled hospitals generally have worse claims experience</a:t>
            </a:r>
          </a:p>
          <a:p>
            <a:pPr lvl="1"/>
            <a:r>
              <a:rPr lang="en-GB" dirty="0" smtClean="0"/>
              <a:t>Potential conflicts between political objectives and insurer objectives</a:t>
            </a:r>
            <a:endParaRPr lang="en-GB" dirty="0"/>
          </a:p>
        </p:txBody>
      </p:sp>
      <p:sp>
        <p:nvSpPr>
          <p:cNvPr id="4" name="Slide Number Placeholder 3"/>
          <p:cNvSpPr>
            <a:spLocks noGrp="1"/>
          </p:cNvSpPr>
          <p:nvPr>
            <p:ph type="sldNum" sz="quarter" idx="11"/>
          </p:nvPr>
        </p:nvSpPr>
        <p:spPr/>
        <p:txBody>
          <a:bodyPr/>
          <a:lstStyle/>
          <a:p>
            <a:fld id="{ABBDE2E3-F100-42C2-89E3-58BC3726D88A}" type="slidenum">
              <a:rPr lang="en-GB"/>
              <a:pPr/>
              <a:t>20</a:t>
            </a:fld>
            <a:endParaRPr lang="en-GB"/>
          </a:p>
        </p:txBody>
      </p:sp>
      <p:sp>
        <p:nvSpPr>
          <p:cNvPr id="254978" name="Rectangle 2"/>
          <p:cNvSpPr>
            <a:spLocks noGrp="1" noChangeArrowheads="1"/>
          </p:cNvSpPr>
          <p:nvPr>
            <p:ph type="title"/>
          </p:nvPr>
        </p:nvSpPr>
        <p:spPr/>
        <p:txBody>
          <a:bodyPr/>
          <a:lstStyle/>
          <a:p>
            <a:r>
              <a:rPr lang="en-GB" dirty="0"/>
              <a:t>Case Study </a:t>
            </a:r>
            <a:r>
              <a:rPr lang="en-GB" dirty="0" smtClean="0"/>
              <a:t>1: India RSBY</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8" name="Rectangle 6"/>
          <p:cNvSpPr>
            <a:spLocks noGrp="1" noChangeArrowheads="1"/>
          </p:cNvSpPr>
          <p:nvPr>
            <p:ph idx="1"/>
          </p:nvPr>
        </p:nvSpPr>
        <p:spPr>
          <a:noFill/>
          <a:ln/>
        </p:spPr>
        <p:txBody>
          <a:bodyPr/>
          <a:lstStyle/>
          <a:p>
            <a:r>
              <a:rPr lang="en-GB"/>
              <a:t>What is going on with Ages 0-4?</a:t>
            </a:r>
          </a:p>
        </p:txBody>
      </p:sp>
      <p:sp>
        <p:nvSpPr>
          <p:cNvPr id="5" name="Slide Number Placeholder 3"/>
          <p:cNvSpPr>
            <a:spLocks noGrp="1"/>
          </p:cNvSpPr>
          <p:nvPr>
            <p:ph type="sldNum" sz="quarter" idx="11"/>
          </p:nvPr>
        </p:nvSpPr>
        <p:spPr/>
        <p:txBody>
          <a:bodyPr/>
          <a:lstStyle/>
          <a:p>
            <a:fld id="{090E79C3-A463-426A-8B26-367C2347DC79}" type="slidenum">
              <a:rPr lang="en-GB"/>
              <a:pPr/>
              <a:t>21</a:t>
            </a:fld>
            <a:endParaRPr lang="en-GB"/>
          </a:p>
        </p:txBody>
      </p:sp>
      <p:sp>
        <p:nvSpPr>
          <p:cNvPr id="253954" name="Rectangle 2"/>
          <p:cNvSpPr>
            <a:spLocks noGrp="1" noChangeArrowheads="1"/>
          </p:cNvSpPr>
          <p:nvPr>
            <p:ph type="title"/>
          </p:nvPr>
        </p:nvSpPr>
        <p:spPr/>
        <p:txBody>
          <a:bodyPr/>
          <a:lstStyle/>
          <a:p>
            <a:r>
              <a:rPr lang="en-GB" dirty="0"/>
              <a:t>Case Study </a:t>
            </a:r>
            <a:r>
              <a:rPr lang="en-GB" dirty="0" smtClean="0"/>
              <a:t>2: </a:t>
            </a:r>
            <a:r>
              <a:rPr lang="en-GB" dirty="0"/>
              <a:t>Korea</a:t>
            </a:r>
          </a:p>
        </p:txBody>
      </p:sp>
      <p:pic>
        <p:nvPicPr>
          <p:cNvPr id="253957" name="Picture 5"/>
          <p:cNvPicPr>
            <a:picLocks noChangeAspect="1" noChangeArrowheads="1"/>
          </p:cNvPicPr>
          <p:nvPr/>
        </p:nvPicPr>
        <p:blipFill>
          <a:blip r:embed="rId3" cstate="print"/>
          <a:srcRect/>
          <a:stretch>
            <a:fillRect/>
          </a:stretch>
        </p:blipFill>
        <p:spPr bwMode="auto">
          <a:xfrm>
            <a:off x="1042988" y="1989138"/>
            <a:ext cx="7129462" cy="4132262"/>
          </a:xfrm>
          <a:prstGeom prst="rect">
            <a:avLst/>
          </a:prstGeom>
          <a:noFill/>
          <a:ln w="1587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Grp="1" noChangeArrowheads="1"/>
          </p:cNvSpPr>
          <p:nvPr>
            <p:ph idx="1"/>
          </p:nvPr>
        </p:nvSpPr>
        <p:spPr/>
        <p:txBody>
          <a:bodyPr/>
          <a:lstStyle/>
          <a:p>
            <a:r>
              <a:rPr lang="en-GB"/>
              <a:t>From January 2006, National Health Insurance copayment for inpatient hospital treatment for children aged 5 or below was reduced (mostly from 20% to 0%)</a:t>
            </a:r>
          </a:p>
          <a:p>
            <a:r>
              <a:rPr lang="en-GB"/>
              <a:t>Changes in government policy cause changes in healthcare seeking behaviour</a:t>
            </a:r>
          </a:p>
        </p:txBody>
      </p:sp>
      <p:sp>
        <p:nvSpPr>
          <p:cNvPr id="4" name="Slide Number Placeholder 3"/>
          <p:cNvSpPr>
            <a:spLocks noGrp="1"/>
          </p:cNvSpPr>
          <p:nvPr>
            <p:ph type="sldNum" sz="quarter" idx="11"/>
          </p:nvPr>
        </p:nvSpPr>
        <p:spPr/>
        <p:txBody>
          <a:bodyPr/>
          <a:lstStyle/>
          <a:p>
            <a:fld id="{ABBDE2E3-F100-42C2-89E3-58BC3726D88A}" type="slidenum">
              <a:rPr lang="en-GB"/>
              <a:pPr/>
              <a:t>22</a:t>
            </a:fld>
            <a:endParaRPr lang="en-GB"/>
          </a:p>
        </p:txBody>
      </p:sp>
      <p:sp>
        <p:nvSpPr>
          <p:cNvPr id="254978" name="Rectangle 2"/>
          <p:cNvSpPr>
            <a:spLocks noGrp="1" noChangeArrowheads="1"/>
          </p:cNvSpPr>
          <p:nvPr>
            <p:ph type="title"/>
          </p:nvPr>
        </p:nvSpPr>
        <p:spPr/>
        <p:txBody>
          <a:bodyPr/>
          <a:lstStyle/>
          <a:p>
            <a:r>
              <a:rPr lang="en-GB" dirty="0"/>
              <a:t>Case Study </a:t>
            </a:r>
            <a:r>
              <a:rPr lang="en-GB" dirty="0" smtClean="0"/>
              <a:t>2: </a:t>
            </a:r>
            <a:r>
              <a:rPr lang="en-GB" dirty="0"/>
              <a:t>Korea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Grp="1" noChangeArrowheads="1"/>
          </p:cNvSpPr>
          <p:nvPr>
            <p:ph idx="1"/>
          </p:nvPr>
        </p:nvSpPr>
        <p:spPr>
          <a:noFill/>
          <a:ln/>
        </p:spPr>
        <p:txBody>
          <a:bodyPr/>
          <a:lstStyle/>
          <a:p>
            <a:r>
              <a:rPr lang="en-GB"/>
              <a:t>What is driving this trend?</a:t>
            </a:r>
          </a:p>
        </p:txBody>
      </p:sp>
      <p:sp>
        <p:nvSpPr>
          <p:cNvPr id="5" name="Slide Number Placeholder 3"/>
          <p:cNvSpPr>
            <a:spLocks noGrp="1"/>
          </p:cNvSpPr>
          <p:nvPr>
            <p:ph type="sldNum" sz="quarter" idx="11"/>
          </p:nvPr>
        </p:nvSpPr>
        <p:spPr/>
        <p:txBody>
          <a:bodyPr/>
          <a:lstStyle/>
          <a:p>
            <a:fld id="{4C969D68-72BA-4414-A55E-19561B0E1818}" type="slidenum">
              <a:rPr lang="en-GB"/>
              <a:pPr/>
              <a:t>23</a:t>
            </a:fld>
            <a:endParaRPr lang="en-GB"/>
          </a:p>
        </p:txBody>
      </p:sp>
      <p:sp>
        <p:nvSpPr>
          <p:cNvPr id="256002" name="Rectangle 2"/>
          <p:cNvSpPr>
            <a:spLocks noGrp="1" noChangeArrowheads="1"/>
          </p:cNvSpPr>
          <p:nvPr>
            <p:ph type="title"/>
          </p:nvPr>
        </p:nvSpPr>
        <p:spPr/>
        <p:txBody>
          <a:bodyPr/>
          <a:lstStyle/>
          <a:p>
            <a:r>
              <a:rPr lang="en-GB" dirty="0"/>
              <a:t>Case Study </a:t>
            </a:r>
            <a:r>
              <a:rPr lang="en-GB" dirty="0" smtClean="0"/>
              <a:t>3: </a:t>
            </a:r>
            <a:r>
              <a:rPr lang="en-GB" dirty="0"/>
              <a:t>Japan</a:t>
            </a:r>
          </a:p>
        </p:txBody>
      </p:sp>
      <p:pic>
        <p:nvPicPr>
          <p:cNvPr id="256005" name="Picture 5"/>
          <p:cNvPicPr>
            <a:picLocks noChangeAspect="1" noChangeArrowheads="1"/>
          </p:cNvPicPr>
          <p:nvPr/>
        </p:nvPicPr>
        <p:blipFill>
          <a:blip r:embed="rId3" cstate="print"/>
          <a:srcRect/>
          <a:stretch>
            <a:fillRect/>
          </a:stretch>
        </p:blipFill>
        <p:spPr bwMode="auto">
          <a:xfrm>
            <a:off x="1116013" y="1989138"/>
            <a:ext cx="6840537" cy="4244975"/>
          </a:xfrm>
          <a:prstGeom prst="rect">
            <a:avLst/>
          </a:prstGeom>
          <a:noFill/>
          <a:ln w="1587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idx="1"/>
          </p:nvPr>
        </p:nvSpPr>
        <p:spPr/>
        <p:txBody>
          <a:bodyPr/>
          <a:lstStyle/>
          <a:p>
            <a:r>
              <a:rPr lang="en-GB"/>
              <a:t>Average duration of hospital stay in Japan has historically been the longest in the developed world</a:t>
            </a:r>
          </a:p>
          <a:p>
            <a:pPr lvl="1"/>
            <a:r>
              <a:rPr lang="en-GB"/>
              <a:t>Overall ~34 days in 2005, 3 times the OECD average</a:t>
            </a:r>
          </a:p>
          <a:p>
            <a:pPr lvl="1"/>
            <a:r>
              <a:rPr lang="en-GB"/>
              <a:t>Acute ~20 days in 2005, also 3 times the OECD average</a:t>
            </a:r>
          </a:p>
          <a:p>
            <a:pPr lvl="1"/>
            <a:r>
              <a:rPr lang="en-GB"/>
              <a:t>“Social” hospitalisation for Long-Term Care stays in hospitals</a:t>
            </a:r>
          </a:p>
          <a:p>
            <a:r>
              <a:rPr lang="en-GB"/>
              <a:t>Japanese Government is running out of money</a:t>
            </a:r>
          </a:p>
          <a:p>
            <a:pPr lvl="1"/>
            <a:r>
              <a:rPr lang="en-GB"/>
              <a:t>Consistent budget deficits (forecast 8% of GDP in 2010)</a:t>
            </a:r>
          </a:p>
          <a:p>
            <a:pPr lvl="1"/>
            <a:r>
              <a:rPr lang="en-GB"/>
              <a:t>Very high government debt (200% of GDP)</a:t>
            </a:r>
          </a:p>
          <a:p>
            <a:r>
              <a:rPr lang="en-GB"/>
              <a:t>Demographic pressure</a:t>
            </a:r>
          </a:p>
          <a:p>
            <a:pPr lvl="1"/>
            <a:r>
              <a:rPr lang="en-GB"/>
              <a:t>Ageing population, low birth rate</a:t>
            </a:r>
          </a:p>
          <a:p>
            <a:pPr lvl="1"/>
            <a:r>
              <a:rPr lang="en-GB"/>
              <a:t>Shrinking tax base</a:t>
            </a:r>
          </a:p>
        </p:txBody>
      </p:sp>
      <p:sp>
        <p:nvSpPr>
          <p:cNvPr id="4" name="Slide Number Placeholder 3"/>
          <p:cNvSpPr>
            <a:spLocks noGrp="1"/>
          </p:cNvSpPr>
          <p:nvPr>
            <p:ph type="sldNum" sz="quarter" idx="11"/>
          </p:nvPr>
        </p:nvSpPr>
        <p:spPr/>
        <p:txBody>
          <a:bodyPr/>
          <a:lstStyle/>
          <a:p>
            <a:fld id="{B3FB417A-5A2F-4D9B-B578-3B98BB34186E}" type="slidenum">
              <a:rPr lang="en-GB"/>
              <a:pPr/>
              <a:t>24</a:t>
            </a:fld>
            <a:endParaRPr lang="en-GB"/>
          </a:p>
        </p:txBody>
      </p:sp>
      <p:sp>
        <p:nvSpPr>
          <p:cNvPr id="257026" name="Rectangle 2"/>
          <p:cNvSpPr>
            <a:spLocks noGrp="1" noChangeArrowheads="1"/>
          </p:cNvSpPr>
          <p:nvPr>
            <p:ph type="title"/>
          </p:nvPr>
        </p:nvSpPr>
        <p:spPr/>
        <p:txBody>
          <a:bodyPr/>
          <a:lstStyle/>
          <a:p>
            <a:r>
              <a:rPr lang="en-GB" dirty="0"/>
              <a:t>Case Study </a:t>
            </a:r>
            <a:r>
              <a:rPr lang="en-GB" dirty="0" smtClean="0"/>
              <a:t>3: </a:t>
            </a:r>
            <a:r>
              <a:rPr lang="en-GB" dirty="0"/>
              <a:t>Japan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3"/>
          <p:cNvSpPr>
            <a:spLocks noGrp="1" noChangeArrowheads="1"/>
          </p:cNvSpPr>
          <p:nvPr>
            <p:ph idx="1"/>
          </p:nvPr>
        </p:nvSpPr>
        <p:spPr/>
        <p:txBody>
          <a:bodyPr/>
          <a:lstStyle/>
          <a:p>
            <a:pPr>
              <a:lnSpc>
                <a:spcPct val="90000"/>
              </a:lnSpc>
            </a:pPr>
            <a:r>
              <a:rPr lang="en-GB"/>
              <a:t>Changes in government health policy</a:t>
            </a:r>
          </a:p>
          <a:p>
            <a:pPr lvl="1">
              <a:lnSpc>
                <a:spcPct val="90000"/>
              </a:lnSpc>
            </a:pPr>
            <a:r>
              <a:rPr lang="en-GB"/>
              <a:t>caps on the number of hospital beds per region</a:t>
            </a:r>
          </a:p>
          <a:p>
            <a:pPr lvl="1">
              <a:lnSpc>
                <a:spcPct val="90000"/>
              </a:lnSpc>
            </a:pPr>
            <a:r>
              <a:rPr lang="en-GB"/>
              <a:t>overall reduction in number of acute hospital beds from 12 per 1,000 lives in 1996 to 9 per 1,000 lives in 2005</a:t>
            </a:r>
          </a:p>
          <a:p>
            <a:pPr lvl="1">
              <a:lnSpc>
                <a:spcPct val="90000"/>
              </a:lnSpc>
            </a:pPr>
            <a:r>
              <a:rPr lang="en-GB"/>
              <a:t>increased National Health Insurance copayment</a:t>
            </a:r>
          </a:p>
          <a:p>
            <a:pPr lvl="2">
              <a:lnSpc>
                <a:spcPct val="90000"/>
              </a:lnSpc>
            </a:pPr>
            <a:r>
              <a:rPr lang="en-GB"/>
              <a:t>from 0% to 10% for lives ≥ 70 in 2002</a:t>
            </a:r>
          </a:p>
          <a:p>
            <a:pPr lvl="2">
              <a:lnSpc>
                <a:spcPct val="90000"/>
              </a:lnSpc>
            </a:pPr>
            <a:r>
              <a:rPr lang="en-GB"/>
              <a:t>from 10% to 20% for lives &lt; 70 in 2003</a:t>
            </a:r>
          </a:p>
          <a:p>
            <a:pPr lvl="2">
              <a:lnSpc>
                <a:spcPct val="90000"/>
              </a:lnSpc>
            </a:pPr>
            <a:r>
              <a:rPr lang="en-GB"/>
              <a:t>from 20% to 30% for lives &lt; 70 in 2003</a:t>
            </a:r>
          </a:p>
        </p:txBody>
      </p:sp>
      <p:sp>
        <p:nvSpPr>
          <p:cNvPr id="4" name="Slide Number Placeholder 3"/>
          <p:cNvSpPr>
            <a:spLocks noGrp="1"/>
          </p:cNvSpPr>
          <p:nvPr>
            <p:ph type="sldNum" sz="quarter" idx="11"/>
          </p:nvPr>
        </p:nvSpPr>
        <p:spPr/>
        <p:txBody>
          <a:bodyPr/>
          <a:lstStyle/>
          <a:p>
            <a:fld id="{9AD8A2EC-BB0B-4C68-86CC-FE2E6B295B65}" type="slidenum">
              <a:rPr lang="en-GB"/>
              <a:pPr/>
              <a:t>25</a:t>
            </a:fld>
            <a:endParaRPr lang="en-GB"/>
          </a:p>
        </p:txBody>
      </p:sp>
      <p:sp>
        <p:nvSpPr>
          <p:cNvPr id="258050" name="Rectangle 2"/>
          <p:cNvSpPr>
            <a:spLocks noGrp="1" noChangeArrowheads="1"/>
          </p:cNvSpPr>
          <p:nvPr>
            <p:ph type="title"/>
          </p:nvPr>
        </p:nvSpPr>
        <p:spPr/>
        <p:txBody>
          <a:bodyPr/>
          <a:lstStyle/>
          <a:p>
            <a:r>
              <a:rPr lang="en-GB" dirty="0"/>
              <a:t>Case Study </a:t>
            </a:r>
            <a:r>
              <a:rPr lang="en-GB" dirty="0" smtClean="0"/>
              <a:t>3: </a:t>
            </a:r>
            <a:r>
              <a:rPr lang="en-GB" dirty="0"/>
              <a:t>Japan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Rectangle 3"/>
          <p:cNvSpPr>
            <a:spLocks noGrp="1" noChangeArrowheads="1"/>
          </p:cNvSpPr>
          <p:nvPr>
            <p:ph idx="1"/>
          </p:nvPr>
        </p:nvSpPr>
        <p:spPr/>
        <p:txBody>
          <a:bodyPr/>
          <a:lstStyle/>
          <a:p>
            <a:pPr>
              <a:lnSpc>
                <a:spcPct val="90000"/>
              </a:lnSpc>
            </a:pPr>
            <a:r>
              <a:rPr lang="en-GB"/>
              <a:t>Changes in government health policy (contd.)</a:t>
            </a:r>
          </a:p>
          <a:p>
            <a:pPr lvl="1">
              <a:lnSpc>
                <a:spcPct val="90000"/>
              </a:lnSpc>
            </a:pPr>
            <a:r>
              <a:rPr lang="en-GB"/>
              <a:t>introduction of pilot scheme for hospital financing in 2003</a:t>
            </a:r>
          </a:p>
          <a:p>
            <a:pPr lvl="2">
              <a:lnSpc>
                <a:spcPct val="90000"/>
              </a:lnSpc>
            </a:pPr>
            <a:r>
              <a:rPr lang="en-GB"/>
              <a:t>from per diem fee for service basis</a:t>
            </a:r>
          </a:p>
          <a:p>
            <a:pPr lvl="2">
              <a:lnSpc>
                <a:spcPct val="90000"/>
              </a:lnSpc>
            </a:pPr>
            <a:r>
              <a:rPr lang="en-GB"/>
              <a:t>to Diagnosis-Procedure Combination (DPC) basis with per diem compensation varying by cause of hospitalisation and reducing with length of stay</a:t>
            </a:r>
          </a:p>
          <a:p>
            <a:pPr lvl="2">
              <a:lnSpc>
                <a:spcPct val="90000"/>
              </a:lnSpc>
            </a:pPr>
            <a:r>
              <a:rPr lang="en-GB"/>
              <a:t>DPC system being gradually rolled out more widely (82 hospitals in 2003 to 360 hospitals in 2006 to 1,283 hospitals in 2009)</a:t>
            </a:r>
          </a:p>
          <a:p>
            <a:pPr lvl="1">
              <a:lnSpc>
                <a:spcPct val="90000"/>
              </a:lnSpc>
            </a:pPr>
            <a:r>
              <a:rPr lang="en-GB"/>
              <a:t>introduction of national long-term care scheme in 2000</a:t>
            </a:r>
          </a:p>
          <a:p>
            <a:pPr lvl="2">
              <a:lnSpc>
                <a:spcPct val="90000"/>
              </a:lnSpc>
            </a:pPr>
            <a:r>
              <a:rPr lang="en-GB"/>
              <a:t>shift LTC provision from hospitals to home care and other community facilities</a:t>
            </a:r>
          </a:p>
          <a:p>
            <a:pPr lvl="2">
              <a:lnSpc>
                <a:spcPct val="90000"/>
              </a:lnSpc>
            </a:pPr>
            <a:r>
              <a:rPr lang="en-GB"/>
              <a:t>targeted reduction in designated LTC hospital beds from 360,000 in 2006 to 210,000 by 2011</a:t>
            </a:r>
          </a:p>
        </p:txBody>
      </p:sp>
      <p:sp>
        <p:nvSpPr>
          <p:cNvPr id="4" name="Slide Number Placeholder 3"/>
          <p:cNvSpPr>
            <a:spLocks noGrp="1"/>
          </p:cNvSpPr>
          <p:nvPr>
            <p:ph type="sldNum" sz="quarter" idx="11"/>
          </p:nvPr>
        </p:nvSpPr>
        <p:spPr/>
        <p:txBody>
          <a:bodyPr/>
          <a:lstStyle/>
          <a:p>
            <a:fld id="{790E164E-DABF-49C0-A490-D5772A9012E0}" type="slidenum">
              <a:rPr lang="en-GB"/>
              <a:pPr/>
              <a:t>26</a:t>
            </a:fld>
            <a:endParaRPr lang="en-GB"/>
          </a:p>
        </p:txBody>
      </p:sp>
      <p:sp>
        <p:nvSpPr>
          <p:cNvPr id="259074" name="Rectangle 2"/>
          <p:cNvSpPr>
            <a:spLocks noGrp="1" noChangeArrowheads="1"/>
          </p:cNvSpPr>
          <p:nvPr>
            <p:ph type="title"/>
          </p:nvPr>
        </p:nvSpPr>
        <p:spPr/>
        <p:txBody>
          <a:bodyPr/>
          <a:lstStyle/>
          <a:p>
            <a:r>
              <a:rPr lang="en-GB" dirty="0"/>
              <a:t>Case Study </a:t>
            </a:r>
            <a:r>
              <a:rPr lang="en-GB" dirty="0" smtClean="0"/>
              <a:t>3: </a:t>
            </a:r>
            <a:r>
              <a:rPr lang="en-GB" dirty="0"/>
              <a:t>Japan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Grp="1" noChangeArrowheads="1"/>
          </p:cNvSpPr>
          <p:nvPr>
            <p:ph idx="1"/>
          </p:nvPr>
        </p:nvSpPr>
        <p:spPr/>
        <p:txBody>
          <a:bodyPr/>
          <a:lstStyle/>
          <a:p>
            <a:pPr>
              <a:lnSpc>
                <a:spcPct val="90000"/>
              </a:lnSpc>
            </a:pPr>
            <a:r>
              <a:rPr lang="en-GB"/>
              <a:t>Advanced Medical Treatment (AMT)</a:t>
            </a:r>
          </a:p>
          <a:p>
            <a:pPr lvl="1">
              <a:lnSpc>
                <a:spcPct val="90000"/>
              </a:lnSpc>
            </a:pPr>
            <a:r>
              <a:rPr lang="en-GB"/>
              <a:t>Social Health Insurance (SHI) in Japan has a special classification of “new” and “experimental” treatments</a:t>
            </a:r>
          </a:p>
          <a:p>
            <a:pPr lvl="1">
              <a:lnSpc>
                <a:spcPct val="90000"/>
              </a:lnSpc>
            </a:pPr>
            <a:r>
              <a:rPr lang="en-GB"/>
              <a:t>Example: proton / particle beam radiation therapy for cancer</a:t>
            </a:r>
          </a:p>
          <a:p>
            <a:pPr lvl="1">
              <a:lnSpc>
                <a:spcPct val="90000"/>
              </a:lnSpc>
            </a:pPr>
            <a:r>
              <a:rPr lang="en-GB"/>
              <a:t>Average cost for these treatments is high (hence, their classification outside the normal SHI list</a:t>
            </a:r>
          </a:p>
          <a:p>
            <a:pPr lvl="1">
              <a:lnSpc>
                <a:spcPct val="90000"/>
              </a:lnSpc>
            </a:pPr>
            <a:r>
              <a:rPr lang="en-GB"/>
              <a:t>Partial reimbursement from SHI is allowed but majority of cost (mostly the excess over “standard” treatment cost) will be borne by patient</a:t>
            </a:r>
          </a:p>
          <a:p>
            <a:pPr lvl="1">
              <a:lnSpc>
                <a:spcPct val="90000"/>
              </a:lnSpc>
            </a:pPr>
            <a:r>
              <a:rPr lang="en-GB"/>
              <a:t>Many insurance companies in Japan offer reimbursement benefits to cover Advanced Medical Treatments (subject to a cap), often with long term premium rate guarantees</a:t>
            </a:r>
          </a:p>
        </p:txBody>
      </p:sp>
      <p:sp>
        <p:nvSpPr>
          <p:cNvPr id="4" name="Slide Number Placeholder 3"/>
          <p:cNvSpPr>
            <a:spLocks noGrp="1"/>
          </p:cNvSpPr>
          <p:nvPr>
            <p:ph type="sldNum" sz="quarter" idx="11"/>
          </p:nvPr>
        </p:nvSpPr>
        <p:spPr/>
        <p:txBody>
          <a:bodyPr/>
          <a:lstStyle/>
          <a:p>
            <a:fld id="{772BB53D-5EF7-4C80-9820-2FD539FF52A2}" type="slidenum">
              <a:rPr lang="en-GB"/>
              <a:pPr/>
              <a:t>27</a:t>
            </a:fld>
            <a:endParaRPr lang="en-GB"/>
          </a:p>
        </p:txBody>
      </p:sp>
      <p:sp>
        <p:nvSpPr>
          <p:cNvPr id="267266" name="Rectangle 2"/>
          <p:cNvSpPr>
            <a:spLocks noGrp="1" noChangeArrowheads="1"/>
          </p:cNvSpPr>
          <p:nvPr>
            <p:ph type="title"/>
          </p:nvPr>
        </p:nvSpPr>
        <p:spPr/>
        <p:txBody>
          <a:bodyPr/>
          <a:lstStyle/>
          <a:p>
            <a:r>
              <a:rPr lang="en-GB" dirty="0"/>
              <a:t>Case Study </a:t>
            </a:r>
            <a:r>
              <a:rPr lang="en-GB" dirty="0" smtClean="0"/>
              <a:t>4: </a:t>
            </a:r>
            <a:r>
              <a:rPr lang="en-GB" dirty="0"/>
              <a:t>Japan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1" name="Rectangle 3"/>
          <p:cNvSpPr>
            <a:spLocks noGrp="1" noChangeArrowheads="1"/>
          </p:cNvSpPr>
          <p:nvPr>
            <p:ph idx="1"/>
          </p:nvPr>
        </p:nvSpPr>
        <p:spPr/>
        <p:txBody>
          <a:bodyPr/>
          <a:lstStyle/>
          <a:p>
            <a:pPr>
              <a:lnSpc>
                <a:spcPct val="90000"/>
              </a:lnSpc>
            </a:pPr>
            <a:r>
              <a:rPr lang="en-GB"/>
              <a:t>What’s the risk?</a:t>
            </a:r>
          </a:p>
          <a:p>
            <a:pPr lvl="1">
              <a:lnSpc>
                <a:spcPct val="90000"/>
              </a:lnSpc>
            </a:pPr>
            <a:r>
              <a:rPr lang="en-GB"/>
              <a:t>AMT list can be changed at the discretion of the Japanese Ministry of Health, Labour and Welfare and is subject to annual review</a:t>
            </a:r>
          </a:p>
          <a:p>
            <a:pPr lvl="1">
              <a:lnSpc>
                <a:spcPct val="90000"/>
              </a:lnSpc>
            </a:pPr>
            <a:r>
              <a:rPr lang="en-GB"/>
              <a:t>From 65 listed AMT treatments in 1999-00, the list has grown to 118 AMT treatments in 2007-08, but some have shifted into the mainstream SHI list and others have been delisted</a:t>
            </a:r>
          </a:p>
          <a:p>
            <a:pPr lvl="1">
              <a:lnSpc>
                <a:spcPct val="90000"/>
              </a:lnSpc>
            </a:pPr>
            <a:r>
              <a:rPr lang="en-GB"/>
              <a:t>From 128 designated hospitals permitted to perform items on the AMT list originally, 430 hospitals are now permitted</a:t>
            </a:r>
          </a:p>
          <a:p>
            <a:pPr lvl="1">
              <a:lnSpc>
                <a:spcPct val="90000"/>
              </a:lnSpc>
            </a:pPr>
            <a:r>
              <a:rPr lang="en-GB"/>
              <a:t>At various different times, total cost of AMT across Japan has been increasing at between 20% and 100% per annum</a:t>
            </a:r>
          </a:p>
          <a:p>
            <a:pPr lvl="1">
              <a:lnSpc>
                <a:spcPct val="90000"/>
              </a:lnSpc>
            </a:pPr>
            <a:r>
              <a:rPr lang="en-GB"/>
              <a:t>Few disincentives for government to add to AMT list (SHI just pays “normal” treatment cost), but strong disincentives for government to shift treatments into mainstream SHI where it pays a higher proportion of the cost</a:t>
            </a:r>
          </a:p>
        </p:txBody>
      </p:sp>
      <p:sp>
        <p:nvSpPr>
          <p:cNvPr id="4" name="Slide Number Placeholder 3"/>
          <p:cNvSpPr>
            <a:spLocks noGrp="1"/>
          </p:cNvSpPr>
          <p:nvPr>
            <p:ph type="sldNum" sz="quarter" idx="11"/>
          </p:nvPr>
        </p:nvSpPr>
        <p:spPr/>
        <p:txBody>
          <a:bodyPr/>
          <a:lstStyle/>
          <a:p>
            <a:fld id="{3B46CBF1-7F68-4AD7-AE97-FA2E360840E9}" type="slidenum">
              <a:rPr lang="en-GB"/>
              <a:pPr/>
              <a:t>28</a:t>
            </a:fld>
            <a:endParaRPr lang="en-GB"/>
          </a:p>
        </p:txBody>
      </p:sp>
      <p:sp>
        <p:nvSpPr>
          <p:cNvPr id="268290" name="Rectangle 2"/>
          <p:cNvSpPr>
            <a:spLocks noGrp="1" noChangeArrowheads="1"/>
          </p:cNvSpPr>
          <p:nvPr>
            <p:ph type="title"/>
          </p:nvPr>
        </p:nvSpPr>
        <p:spPr/>
        <p:txBody>
          <a:bodyPr/>
          <a:lstStyle/>
          <a:p>
            <a:r>
              <a:rPr lang="en-GB" dirty="0"/>
              <a:t>Case Study </a:t>
            </a:r>
            <a:r>
              <a:rPr lang="en-GB" dirty="0" smtClean="0"/>
              <a:t>4: </a:t>
            </a:r>
            <a:r>
              <a:rPr lang="en-GB" dirty="0"/>
              <a:t>Japan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1" name="Rectangle 3"/>
          <p:cNvSpPr>
            <a:spLocks noGrp="1" noChangeArrowheads="1"/>
          </p:cNvSpPr>
          <p:nvPr>
            <p:ph type="title"/>
          </p:nvPr>
        </p:nvSpPr>
        <p:spPr/>
        <p:txBody>
          <a:bodyPr anchor="t"/>
          <a:lstStyle/>
          <a:p>
            <a:pPr>
              <a:lnSpc>
                <a:spcPts val="5000"/>
              </a:lnSpc>
            </a:pPr>
            <a:r>
              <a:rPr lang="en-GB" sz="5500">
                <a:solidFill>
                  <a:srgbClr val="FFFFFF"/>
                </a:solidFill>
                <a:latin typeface="SwissReSans Light" pitchFamily="34" charset="0"/>
              </a:rPr>
              <a:t>Conclusions and Lessons</a:t>
            </a:r>
          </a:p>
        </p:txBody>
      </p:sp>
      <p:sp>
        <p:nvSpPr>
          <p:cNvPr id="7" name="Slide Number Placeholder 2"/>
          <p:cNvSpPr>
            <a:spLocks noGrp="1"/>
          </p:cNvSpPr>
          <p:nvPr>
            <p:ph type="sldNum" sz="quarter" idx="11"/>
          </p:nvPr>
        </p:nvSpPr>
        <p:spPr/>
        <p:txBody>
          <a:bodyPr/>
          <a:lstStyle/>
          <a:p>
            <a:fld id="{546A6958-6D5B-47D0-AED9-2516C3128247}" type="slidenum">
              <a:rPr lang="en-GB"/>
              <a:pPr/>
              <a:t>29</a:t>
            </a:fld>
            <a:endParaRPr lang="en-GB"/>
          </a:p>
        </p:txBody>
      </p:sp>
      <p:sp>
        <p:nvSpPr>
          <p:cNvPr id="10" name="Text Placeholder 9"/>
          <p:cNvSpPr>
            <a:spLocks noGrp="1"/>
          </p:cNvSpPr>
          <p:nvPr>
            <p:ph type="body" sz="quarter" idx="12"/>
          </p:nvPr>
        </p:nvSpPr>
        <p:spPr/>
        <p:txBody>
          <a:bodyPr/>
          <a:lstStyle/>
          <a:p>
            <a:endParaRPr lang="en-GB"/>
          </a:p>
        </p:txBody>
      </p:sp>
      <p:sp>
        <p:nvSpPr>
          <p:cNvPr id="9" name="TextBox 8"/>
          <p:cNvSpPr txBox="1"/>
          <p:nvPr>
            <p:custDataLst>
              <p:tags r:id="rId3"/>
            </p:custDataLst>
          </p:nvPr>
        </p:nvSpPr>
        <p:spPr bwMode="gray">
          <a:xfrm>
            <a:off x="6804025" y="6342062"/>
            <a:ext cx="185737" cy="182562"/>
          </a:xfrm>
          <a:prstGeom prst="rect">
            <a:avLst/>
          </a:prstGeom>
        </p:spPr>
        <p:txBody>
          <a:bodyPr vert="horz" wrap="none" lIns="0" tIns="0" rIns="0" bIns="0" rtlCol="0" anchor="b" anchorCtr="0"/>
          <a:lstStyle/>
          <a:p>
            <a:fld id="{103EEBAA-BC6A-4F6D-A3E6-69BDC5808849}" type="slidenum">
              <a:rPr lang="en-GB" sz="1200" b="1" smtClean="0">
                <a:solidFill>
                  <a:srgbClr val="FFFFFF"/>
                </a:solidFill>
                <a:latin typeface="SwissReSans" pitchFamily="34" charset="0"/>
              </a:rPr>
              <a:pPr/>
              <a:t>29</a:t>
            </a:fld>
            <a:endParaRPr lang="en-GB" sz="1200" b="1" dirty="0" err="1" smtClean="0">
              <a:solidFill>
                <a:srgbClr val="FFFFFF"/>
              </a:solidFill>
              <a:latin typeface="SwissReSans" pitchFamily="34" charset="0"/>
            </a:endParaRPr>
          </a:p>
        </p:txBody>
      </p:sp>
    </p:spTree>
    <p:custDataLst>
      <p:tags r:id="rId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type="title"/>
          </p:nvPr>
        </p:nvSpPr>
        <p:spPr>
          <a:xfrm>
            <a:off x="755651" y="1628800"/>
            <a:ext cx="6624661" cy="1181862"/>
          </a:xfrm>
        </p:spPr>
        <p:txBody>
          <a:bodyPr anchor="t"/>
          <a:lstStyle/>
          <a:p>
            <a:pPr>
              <a:lnSpc>
                <a:spcPts val="5000"/>
              </a:lnSpc>
            </a:pPr>
            <a:r>
              <a:rPr lang="en-GB" sz="5500" dirty="0">
                <a:solidFill>
                  <a:srgbClr val="FFFFFF"/>
                </a:solidFill>
                <a:latin typeface="SwissReSans Light" pitchFamily="34" charset="0"/>
              </a:rPr>
              <a:t>The Role of Government in Health</a:t>
            </a:r>
          </a:p>
        </p:txBody>
      </p:sp>
      <p:sp>
        <p:nvSpPr>
          <p:cNvPr id="7" name="Slide Number Placeholder 2"/>
          <p:cNvSpPr>
            <a:spLocks noGrp="1"/>
          </p:cNvSpPr>
          <p:nvPr>
            <p:ph type="sldNum" sz="quarter" idx="11"/>
          </p:nvPr>
        </p:nvSpPr>
        <p:spPr/>
        <p:txBody>
          <a:bodyPr/>
          <a:lstStyle/>
          <a:p>
            <a:fld id="{49037B15-3346-4F19-BBA9-9A2869C9A46A}" type="slidenum">
              <a:rPr lang="en-GB"/>
              <a:pPr/>
              <a:t>3</a:t>
            </a:fld>
            <a:endParaRPr lang="en-GB"/>
          </a:p>
        </p:txBody>
      </p:sp>
      <p:sp>
        <p:nvSpPr>
          <p:cNvPr id="10" name="Text Placeholder 9"/>
          <p:cNvSpPr>
            <a:spLocks noGrp="1"/>
          </p:cNvSpPr>
          <p:nvPr>
            <p:ph type="body" sz="quarter" idx="12"/>
          </p:nvPr>
        </p:nvSpPr>
        <p:spPr/>
        <p:txBody>
          <a:bodyPr/>
          <a:lstStyle/>
          <a:p>
            <a:endParaRPr lang="en-GB"/>
          </a:p>
        </p:txBody>
      </p:sp>
      <p:sp>
        <p:nvSpPr>
          <p:cNvPr id="9" name="TextBox 8"/>
          <p:cNvSpPr txBox="1"/>
          <p:nvPr>
            <p:custDataLst>
              <p:tags r:id="rId3"/>
            </p:custDataLst>
          </p:nvPr>
        </p:nvSpPr>
        <p:spPr bwMode="gray">
          <a:xfrm>
            <a:off x="6804025" y="6342062"/>
            <a:ext cx="185737" cy="182562"/>
          </a:xfrm>
          <a:prstGeom prst="rect">
            <a:avLst/>
          </a:prstGeom>
        </p:spPr>
        <p:txBody>
          <a:bodyPr vert="horz" wrap="none" lIns="0" tIns="0" rIns="0" bIns="0" rtlCol="0" anchor="b" anchorCtr="0"/>
          <a:lstStyle/>
          <a:p>
            <a:fld id="{197F7E02-4B7E-4E3B-8B2E-7F98BADEABE8}" type="slidenum">
              <a:rPr lang="en-GB" sz="1200" b="1" smtClean="0">
                <a:solidFill>
                  <a:srgbClr val="FFFFFF"/>
                </a:solidFill>
                <a:latin typeface="SwissReSans" pitchFamily="34" charset="0"/>
              </a:rPr>
              <a:pPr/>
              <a:t>3</a:t>
            </a:fld>
            <a:endParaRPr lang="en-GB" sz="1200" b="1" dirty="0" err="1" smtClean="0">
              <a:solidFill>
                <a:srgbClr val="FFFFFF"/>
              </a:solidFill>
              <a:latin typeface="SwissReSans" pitchFamily="34" charset="0"/>
            </a:endParaRPr>
          </a:p>
        </p:txBody>
      </p:sp>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Rectangle 3"/>
          <p:cNvSpPr>
            <a:spLocks noGrp="1" noChangeArrowheads="1"/>
          </p:cNvSpPr>
          <p:nvPr>
            <p:ph idx="1"/>
          </p:nvPr>
        </p:nvSpPr>
        <p:spPr/>
        <p:txBody>
          <a:bodyPr/>
          <a:lstStyle/>
          <a:p>
            <a:r>
              <a:rPr lang="en-GB"/>
              <a:t>Private Health Insurance develops around government framework</a:t>
            </a:r>
          </a:p>
          <a:p>
            <a:pPr lvl="1"/>
            <a:r>
              <a:rPr lang="en-GB"/>
              <a:t>product design unique to country healthcare system</a:t>
            </a:r>
          </a:p>
          <a:p>
            <a:r>
              <a:rPr lang="en-GB"/>
              <a:t>Government Healthcare objectives often conflict with interests of Private Insurers</a:t>
            </a:r>
          </a:p>
          <a:p>
            <a:pPr lvl="1"/>
            <a:r>
              <a:rPr lang="en-GB"/>
              <a:t>level playing field and long-term sustainability are key</a:t>
            </a:r>
          </a:p>
          <a:p>
            <a:r>
              <a:rPr lang="en-GB"/>
              <a:t>Changes in Government Healthcare Policy can cause changes in private health insurer claim costs</a:t>
            </a:r>
          </a:p>
          <a:p>
            <a:pPr lvl="1"/>
            <a:r>
              <a:rPr lang="en-GB"/>
              <a:t>monitor developments carefully and retain pricing flexibility, especially where private insurance covers “gaps” in government schemes</a:t>
            </a:r>
          </a:p>
          <a:p>
            <a:pPr lvl="1"/>
            <a:endParaRPr lang="en-GB"/>
          </a:p>
        </p:txBody>
      </p:sp>
      <p:sp>
        <p:nvSpPr>
          <p:cNvPr id="4" name="Slide Number Placeholder 3"/>
          <p:cNvSpPr>
            <a:spLocks noGrp="1"/>
          </p:cNvSpPr>
          <p:nvPr>
            <p:ph type="sldNum" sz="quarter" idx="11"/>
          </p:nvPr>
        </p:nvSpPr>
        <p:spPr/>
        <p:txBody>
          <a:bodyPr/>
          <a:lstStyle/>
          <a:p>
            <a:fld id="{8C588A5A-75EE-4B6C-9C6D-3CFAAE15E0F6}" type="slidenum">
              <a:rPr lang="en-GB"/>
              <a:pPr/>
              <a:t>30</a:t>
            </a:fld>
            <a:endParaRPr lang="en-GB"/>
          </a:p>
        </p:txBody>
      </p:sp>
      <p:sp>
        <p:nvSpPr>
          <p:cNvPr id="266242" name="Rectangle 2"/>
          <p:cNvSpPr>
            <a:spLocks noGrp="1" noChangeArrowheads="1"/>
          </p:cNvSpPr>
          <p:nvPr>
            <p:ph type="title"/>
          </p:nvPr>
        </p:nvSpPr>
        <p:spPr/>
        <p:txBody>
          <a:bodyPr/>
          <a:lstStyle/>
          <a:p>
            <a:r>
              <a:rPr lang="en-GB"/>
              <a:t>Conclusions and Lessons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efault_Closing_Xlllw.jpg"/>
          <p:cNvPicPr>
            <a:picLocks/>
          </p:cNvPicPr>
          <p:nvPr>
            <p:custDataLst>
              <p:tags r:id="rId3"/>
            </p:custDataLst>
          </p:nvPr>
        </p:nvPicPr>
        <p:blipFill>
          <a:blip r:embed="rId6" cstate="print"/>
          <a:stretch>
            <a:fillRect/>
          </a:stretch>
        </p:blipFill>
        <p:spPr bwMode="gray">
          <a:xfrm>
            <a:off x="0" y="0"/>
            <a:ext cx="9144000" cy="6858000"/>
          </a:xfrm>
          <a:prstGeom prst="rect">
            <a:avLst/>
          </a:prstGeom>
        </p:spPr>
      </p:pic>
      <p:sp>
        <p:nvSpPr>
          <p:cNvPr id="232451" name="Rectangle 3"/>
          <p:cNvSpPr>
            <a:spLocks noGrp="1" noChangeArrowheads="1"/>
          </p:cNvSpPr>
          <p:nvPr>
            <p:ph type="ctrTitle"/>
          </p:nvPr>
        </p:nvSpPr>
        <p:spPr/>
        <p:txBody>
          <a:bodyPr anchor="t"/>
          <a:lstStyle/>
          <a:p>
            <a:r>
              <a:rPr lang="en-GB"/>
              <a:t>Questions?</a:t>
            </a:r>
          </a:p>
        </p:txBody>
      </p:sp>
      <p:pic>
        <p:nvPicPr>
          <p:cNvPr id="9" name="Picture 8" descr="Logo_Lake.png"/>
          <p:cNvPicPr>
            <a:picLocks noChangeAspect="1"/>
          </p:cNvPicPr>
          <p:nvPr>
            <p:custDataLst>
              <p:tags r:id="rId4"/>
            </p:custDataLst>
          </p:nvPr>
        </p:nvPicPr>
        <p:blipFill>
          <a:blip r:embed="rId7" cstate="print"/>
          <a:stretch>
            <a:fillRect/>
          </a:stretch>
        </p:blipFill>
        <p:spPr bwMode="gray">
          <a:xfrm>
            <a:off x="6804025" y="260350"/>
            <a:ext cx="1157287" cy="671512"/>
          </a:xfrm>
          <a:prstGeom prst="rect">
            <a:avLst/>
          </a:prstGeom>
        </p:spPr>
      </p:pic>
    </p:spTree>
    <p:custDataLst>
      <p:tags r:id="rId2"/>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A08BEF8A-7EF5-4309-9278-10548C8C094F}" type="slidenum">
              <a:rPr lang="en-GB"/>
              <a:pPr/>
              <a:t>32</a:t>
            </a:fld>
            <a:endParaRPr lang="en-GB"/>
          </a:p>
        </p:txBody>
      </p:sp>
      <p:sp>
        <p:nvSpPr>
          <p:cNvPr id="233474" name="Rectangle 2"/>
          <p:cNvSpPr>
            <a:spLocks noGrp="1" noChangeArrowheads="1"/>
          </p:cNvSpPr>
          <p:nvPr>
            <p:ph type="title"/>
          </p:nvPr>
        </p:nvSpPr>
        <p:spPr/>
        <p:txBody>
          <a:bodyPr/>
          <a:lstStyle/>
          <a:p>
            <a:r>
              <a:rPr lang="en-GB" b="1"/>
              <a:t>Legal notice</a:t>
            </a:r>
          </a:p>
        </p:txBody>
      </p:sp>
      <p:sp>
        <p:nvSpPr>
          <p:cNvPr id="233475" name="TextBox 5"/>
          <p:cNvSpPr txBox="1">
            <a:spLocks noChangeArrowheads="1"/>
          </p:cNvSpPr>
          <p:nvPr/>
        </p:nvSpPr>
        <p:spPr bwMode="auto">
          <a:xfrm>
            <a:off x="755650" y="1628775"/>
            <a:ext cx="7848600" cy="4103688"/>
          </a:xfrm>
          <a:prstGeom prst="rect">
            <a:avLst/>
          </a:prstGeom>
          <a:noFill/>
          <a:ln w="9525">
            <a:noFill/>
            <a:miter lim="800000"/>
            <a:headEnd/>
            <a:tailEnd/>
          </a:ln>
        </p:spPr>
        <p:txBody>
          <a:bodyPr lIns="0" tIns="0" rIns="0" bIns="0"/>
          <a:lstStyle/>
          <a:p>
            <a:pPr eaLnBrk="1" hangingPunct="1">
              <a:spcBef>
                <a:spcPts val="900"/>
              </a:spcBef>
              <a:buClrTx/>
              <a:buSzTx/>
              <a:buFontTx/>
              <a:buNone/>
            </a:pPr>
            <a:r>
              <a:rPr lang="en-GB" sz="1800" b="1"/>
              <a:t>©2010 Swiss Re. All rights reserved.</a:t>
            </a:r>
            <a:r>
              <a:rPr lang="en-GB" sz="1800"/>
              <a:t> You are not permitted to create any modifications or derivatives of this presentation or to use it for commercial or other public purposes without the prior written permission of Swiss Re.</a:t>
            </a:r>
          </a:p>
          <a:p>
            <a:pPr eaLnBrk="1" hangingPunct="1">
              <a:spcBef>
                <a:spcPts val="900"/>
              </a:spcBef>
              <a:buClrTx/>
              <a:buSzTx/>
              <a:buFontTx/>
              <a:buNone/>
            </a:pPr>
            <a:r>
              <a:rPr lang="en-GB" sz="1800"/>
              <a:t>This presentation is for information purposes only and contains non-binding indications as well as personal judgement. It does not contain any recommendation, advice, solicitation, offer or commitment to effect any transaction or to conclude any legal act. Swiss Re makes no warranties or representations as to this presentation’s accuracy, completeness, timeliness or suitability for a particular purpose. Anyone who interprets and employs this presentation shall do so at his or her own risk without relying on it in isolation.</a:t>
            </a:r>
          </a:p>
          <a:p>
            <a:pPr eaLnBrk="1" hangingPunct="1">
              <a:spcBef>
                <a:spcPts val="900"/>
              </a:spcBef>
              <a:buClrTx/>
              <a:buSzTx/>
              <a:buFontTx/>
              <a:buNone/>
            </a:pPr>
            <a:r>
              <a:rPr lang="en-GB" sz="1800"/>
              <a:t>In no event shall Swiss Re or any of its affiliates be liable for any loss or damages of any kind, including any direct, indirect or consequential damages, arising out of or in connection with the use of this presentation.</a:t>
            </a: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9700" name="Group 84"/>
          <p:cNvGraphicFramePr>
            <a:graphicFrameLocks noGrp="1"/>
          </p:cNvGraphicFramePr>
          <p:nvPr>
            <p:ph idx="1"/>
          </p:nvPr>
        </p:nvGraphicFramePr>
        <p:xfrm>
          <a:off x="755650" y="2006601"/>
          <a:ext cx="7848600" cy="3870671"/>
        </p:xfrm>
        <a:graphic>
          <a:graphicData uri="http://schemas.openxmlformats.org/drawingml/2006/table">
            <a:tbl>
              <a:tblPr/>
              <a:tblGrid>
                <a:gridCol w="1570038"/>
                <a:gridCol w="1570037"/>
                <a:gridCol w="1568450"/>
                <a:gridCol w="1570038"/>
                <a:gridCol w="1570037"/>
              </a:tblGrid>
              <a:tr h="0">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endParaRPr kumimoji="0" lang="en-US" sz="1600" b="0" i="0" u="none" strike="noStrike" cap="none" normalizeH="0" baseline="0" dirty="0" smtClean="0">
                        <a:ln>
                          <a:noFill/>
                        </a:ln>
                        <a:solidFill>
                          <a:srgbClr val="283E36"/>
                        </a:solidFill>
                        <a:effectLst/>
                        <a:latin typeface="SwissReSans" pitchFamily="34" charset="0"/>
                      </a:endParaRP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smtClean="0">
                          <a:ln>
                            <a:noFill/>
                          </a:ln>
                          <a:solidFill>
                            <a:srgbClr val="283E36"/>
                          </a:solidFill>
                          <a:effectLst/>
                          <a:latin typeface="SwissReSans" pitchFamily="34" charset="0"/>
                        </a:rPr>
                        <a:t>Government</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smtClean="0">
                          <a:ln>
                            <a:noFill/>
                          </a:ln>
                          <a:solidFill>
                            <a:srgbClr val="283E36"/>
                          </a:solidFill>
                          <a:effectLst/>
                          <a:latin typeface="SwissReSans" pitchFamily="34" charset="0"/>
                        </a:rPr>
                        <a:t>Private</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360363">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endParaRPr kumimoji="0" lang="en-US" sz="1600" b="0" i="0" u="none" strike="noStrike" cap="none" normalizeH="0" baseline="0" smtClean="0">
                        <a:ln>
                          <a:noFill/>
                        </a:ln>
                        <a:solidFill>
                          <a:srgbClr val="283E36"/>
                        </a:solidFill>
                        <a:effectLst/>
                        <a:latin typeface="SwissReSans" pitchFamily="34" charset="0"/>
                      </a:endParaRP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General Taxation</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Social Health Insurance</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Private Insurance</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Out of Pocket and Other</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China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19.1%</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25.6%</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3.9%</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51.4%</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Hong Kong</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54.8%</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0.0%</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12.4%</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32.7%</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India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21.8%</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4.4%</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1.5%</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72.3%</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Japan</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15.5%</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65.8%</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2.6%</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16.1%</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Korea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11.3%</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43.6%</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4.1%</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41.0%</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Malaysia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44.1%</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0.3%</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8.0%</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47.6%</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Singapore</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31.0%</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1.6%</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1.9%</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65.5%</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Thailand</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66.3%</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6.9%</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5.2%</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dirty="0" smtClean="0">
                          <a:ln>
                            <a:noFill/>
                          </a:ln>
                          <a:solidFill>
                            <a:srgbClr val="283E36"/>
                          </a:solidFill>
                          <a:effectLst/>
                          <a:latin typeface="SwissReSans" pitchFamily="34" charset="0"/>
                        </a:rPr>
                        <a:t>21.6%</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 name="Slide Number Placeholder 3"/>
          <p:cNvSpPr>
            <a:spLocks noGrp="1"/>
          </p:cNvSpPr>
          <p:nvPr>
            <p:ph type="sldNum" sz="quarter" idx="11"/>
          </p:nvPr>
        </p:nvSpPr>
        <p:spPr/>
        <p:txBody>
          <a:bodyPr/>
          <a:lstStyle/>
          <a:p>
            <a:fld id="{C168120B-839F-4D57-BD70-F85BEC754684}" type="slidenum">
              <a:rPr lang="en-GB"/>
              <a:pPr/>
              <a:t>4</a:t>
            </a:fld>
            <a:endParaRPr lang="en-GB"/>
          </a:p>
        </p:txBody>
      </p:sp>
      <p:sp>
        <p:nvSpPr>
          <p:cNvPr id="239618" name="Rectangle 2"/>
          <p:cNvSpPr>
            <a:spLocks noGrp="1" noChangeArrowheads="1"/>
          </p:cNvSpPr>
          <p:nvPr>
            <p:ph type="title"/>
          </p:nvPr>
        </p:nvSpPr>
        <p:spPr/>
        <p:txBody>
          <a:bodyPr/>
          <a:lstStyle/>
          <a:p>
            <a:r>
              <a:rPr lang="en-GB"/>
              <a:t>Who pays the bills?</a:t>
            </a:r>
          </a:p>
        </p:txBody>
      </p:sp>
      <p:sp>
        <p:nvSpPr>
          <p:cNvPr id="239693" name="TocLine"/>
          <p:cNvSpPr>
            <a:spLocks noChangeArrowheads="1"/>
          </p:cNvSpPr>
          <p:nvPr/>
        </p:nvSpPr>
        <p:spPr bwMode="auto">
          <a:xfrm>
            <a:off x="755650" y="1628775"/>
            <a:ext cx="7848600" cy="276999"/>
          </a:xfrm>
          <a:prstGeom prst="rect">
            <a:avLst/>
          </a:prstGeom>
          <a:noFill/>
          <a:ln w="15875" algn="ctr">
            <a:noFill/>
            <a:miter lim="800000"/>
            <a:headEnd/>
            <a:tailEnd/>
          </a:ln>
          <a:effectLst/>
        </p:spPr>
        <p:txBody>
          <a:bodyPr lIns="0" tIns="0" rIns="0" bIns="0">
            <a:spAutoFit/>
          </a:bodyPr>
          <a:lstStyle/>
          <a:p>
            <a:pPr defTabSz="757238">
              <a:spcBef>
                <a:spcPct val="50000"/>
              </a:spcBef>
              <a:buClr>
                <a:schemeClr val="bg2"/>
              </a:buClr>
            </a:pPr>
            <a:r>
              <a:rPr lang="en-GB"/>
              <a:t>Split between Government and Private Expenditure on Health</a:t>
            </a:r>
          </a:p>
        </p:txBody>
      </p:sp>
      <p:sp>
        <p:nvSpPr>
          <p:cNvPr id="239701" name="TocLine"/>
          <p:cNvSpPr>
            <a:spLocks noChangeArrowheads="1"/>
          </p:cNvSpPr>
          <p:nvPr/>
        </p:nvSpPr>
        <p:spPr bwMode="auto">
          <a:xfrm>
            <a:off x="755650" y="5953125"/>
            <a:ext cx="7848600" cy="215444"/>
          </a:xfrm>
          <a:prstGeom prst="rect">
            <a:avLst/>
          </a:prstGeom>
          <a:noFill/>
          <a:ln w="15875" algn="ctr">
            <a:noFill/>
            <a:miter lim="800000"/>
            <a:headEnd/>
            <a:tailEnd/>
          </a:ln>
          <a:effectLst/>
        </p:spPr>
        <p:txBody>
          <a:bodyPr lIns="0" tIns="0" rIns="0" bIns="0">
            <a:spAutoFit/>
          </a:bodyPr>
          <a:lstStyle/>
          <a:p>
            <a:pPr defTabSz="757238">
              <a:spcBef>
                <a:spcPct val="50000"/>
              </a:spcBef>
              <a:buClr>
                <a:schemeClr val="bg2"/>
              </a:buClr>
            </a:pPr>
            <a:r>
              <a:rPr lang="en-GB" sz="1400"/>
              <a:t>Source: WHO World Health Statistics 2010, Hong Kong Health Department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idx="1"/>
          </p:nvPr>
        </p:nvSpPr>
        <p:spPr/>
        <p:txBody>
          <a:bodyPr/>
          <a:lstStyle/>
          <a:p>
            <a:r>
              <a:rPr lang="en-GB"/>
              <a:t>Funding / Financing</a:t>
            </a:r>
          </a:p>
          <a:p>
            <a:pPr lvl="1"/>
            <a:r>
              <a:rPr lang="en-GB"/>
              <a:t>Redistribution of wealth via general taxation</a:t>
            </a:r>
          </a:p>
          <a:p>
            <a:pPr lvl="1"/>
            <a:r>
              <a:rPr lang="en-GB"/>
              <a:t>Establishment of funding vehicles for health financing</a:t>
            </a:r>
          </a:p>
          <a:p>
            <a:r>
              <a:rPr lang="en-GB"/>
              <a:t>Supply / Resourcing</a:t>
            </a:r>
          </a:p>
          <a:p>
            <a:pPr lvl="1"/>
            <a:r>
              <a:rPr lang="en-GB"/>
              <a:t>Licensing and regulation of facilities and healthcare providers</a:t>
            </a:r>
          </a:p>
          <a:p>
            <a:pPr lvl="1"/>
            <a:r>
              <a:rPr lang="en-GB"/>
              <a:t>Establishment and maintenance of healthcare facilities</a:t>
            </a:r>
          </a:p>
          <a:p>
            <a:r>
              <a:rPr lang="en-GB"/>
              <a:t>Pricing / Cost-Control</a:t>
            </a:r>
          </a:p>
          <a:p>
            <a:pPr lvl="1"/>
            <a:r>
              <a:rPr lang="en-GB"/>
              <a:t>Negotiating / setting the price of healthcare services</a:t>
            </a:r>
          </a:p>
          <a:p>
            <a:pPr lvl="1"/>
            <a:r>
              <a:rPr lang="en-GB"/>
              <a:t>Limiting access to healthcare services</a:t>
            </a:r>
          </a:p>
          <a:p>
            <a:r>
              <a:rPr lang="en-GB"/>
              <a:t>Regulation</a:t>
            </a:r>
          </a:p>
          <a:p>
            <a:pPr lvl="1"/>
            <a:r>
              <a:rPr lang="en-GB"/>
              <a:t>Regulation of insurance business and insurance companies</a:t>
            </a:r>
          </a:p>
        </p:txBody>
      </p:sp>
      <p:sp>
        <p:nvSpPr>
          <p:cNvPr id="4" name="Slide Number Placeholder 3"/>
          <p:cNvSpPr>
            <a:spLocks noGrp="1"/>
          </p:cNvSpPr>
          <p:nvPr>
            <p:ph type="sldNum" sz="quarter" idx="11"/>
          </p:nvPr>
        </p:nvSpPr>
        <p:spPr/>
        <p:txBody>
          <a:bodyPr/>
          <a:lstStyle/>
          <a:p>
            <a:fld id="{4A5DDFF0-FEBC-4BEB-87DF-4805507A4300}" type="slidenum">
              <a:rPr lang="en-GB"/>
              <a:pPr/>
              <a:t>5</a:t>
            </a:fld>
            <a:endParaRPr lang="en-GB"/>
          </a:p>
        </p:txBody>
      </p:sp>
      <p:sp>
        <p:nvSpPr>
          <p:cNvPr id="236546" name="Rectangle 2"/>
          <p:cNvSpPr>
            <a:spLocks noGrp="1" noChangeArrowheads="1"/>
          </p:cNvSpPr>
          <p:nvPr>
            <p:ph type="title"/>
          </p:nvPr>
        </p:nvSpPr>
        <p:spPr/>
        <p:txBody>
          <a:bodyPr/>
          <a:lstStyle/>
          <a:p>
            <a:r>
              <a:rPr lang="en-GB"/>
              <a:t>The Role of Government in Health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0781" name="Group 141"/>
          <p:cNvGraphicFramePr>
            <a:graphicFrameLocks noGrp="1"/>
          </p:cNvGraphicFramePr>
          <p:nvPr>
            <p:ph idx="1"/>
          </p:nvPr>
        </p:nvGraphicFramePr>
        <p:xfrm>
          <a:off x="755650" y="1628775"/>
          <a:ext cx="7848600" cy="3636610"/>
        </p:xfrm>
        <a:graphic>
          <a:graphicData uri="http://schemas.openxmlformats.org/drawingml/2006/table">
            <a:tbl>
              <a:tblPr/>
              <a:tblGrid>
                <a:gridCol w="1570038"/>
                <a:gridCol w="1570037"/>
                <a:gridCol w="1568450"/>
                <a:gridCol w="1570038"/>
                <a:gridCol w="1570037"/>
              </a:tblGrid>
              <a:tr h="0">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endParaRPr kumimoji="0" lang="en-US" sz="1600" b="0" i="0" u="none" strike="noStrike" cap="none" normalizeH="0" baseline="0" dirty="0" smtClean="0">
                        <a:ln>
                          <a:noFill/>
                        </a:ln>
                        <a:solidFill>
                          <a:srgbClr val="283E36"/>
                        </a:solidFill>
                        <a:effectLst/>
                        <a:latin typeface="SwissReSans" pitchFamily="34" charset="0"/>
                      </a:endParaRP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smtClean="0">
                          <a:ln>
                            <a:noFill/>
                          </a:ln>
                          <a:solidFill>
                            <a:srgbClr val="283E36"/>
                          </a:solidFill>
                          <a:effectLst/>
                          <a:latin typeface="SwissReSans" pitchFamily="34" charset="0"/>
                        </a:rPr>
                        <a:t>Government Hospitals</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smtClean="0">
                          <a:ln>
                            <a:noFill/>
                          </a:ln>
                          <a:solidFill>
                            <a:srgbClr val="283E36"/>
                          </a:solidFill>
                          <a:effectLst/>
                          <a:latin typeface="SwissReSans" pitchFamily="34" charset="0"/>
                        </a:rPr>
                        <a:t>Private Hospitals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360363">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endParaRPr kumimoji="0" lang="en-US" sz="1600" b="0" i="0" u="none" strike="noStrike" cap="none" normalizeH="0" baseline="0" smtClean="0">
                        <a:ln>
                          <a:noFill/>
                        </a:ln>
                        <a:solidFill>
                          <a:srgbClr val="283E36"/>
                        </a:solidFill>
                        <a:effectLst/>
                        <a:latin typeface="SwissReSans" pitchFamily="34" charset="0"/>
                      </a:endParaRP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Price</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Access</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Price</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1" i="0" u="none" strike="noStrike" cap="none" normalizeH="0" baseline="0" dirty="0" smtClean="0">
                          <a:ln>
                            <a:noFill/>
                          </a:ln>
                          <a:solidFill>
                            <a:srgbClr val="283E36"/>
                          </a:solidFill>
                          <a:effectLst/>
                          <a:latin typeface="SwissReSans" pitchFamily="34" charset="0"/>
                        </a:rPr>
                        <a:t>Access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China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SHI</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Long Wait</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Hong Kong</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Subsidy</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Wait</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India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Almost Free</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Long Wait</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Japan</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SHI</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SHI</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For SHI only</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For SHI only</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Korea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SHI</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SHI</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For SHI only</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For SHI only</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Malaysia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Subsidy</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Wait</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Singapore</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Tiered Subsidy</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Varies by Tier</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Thailand</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Almost Free</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Wait</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dirty="0" smtClean="0">
                          <a:ln>
                            <a:noFill/>
                          </a:ln>
                          <a:solidFill>
                            <a:srgbClr val="283E36"/>
                          </a:solidFill>
                          <a:effectLst/>
                          <a:latin typeface="SwissReSans" pitchFamily="34" charset="0"/>
                        </a:rPr>
                        <a:t>No</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 name="Slide Number Placeholder 3"/>
          <p:cNvSpPr>
            <a:spLocks noGrp="1"/>
          </p:cNvSpPr>
          <p:nvPr>
            <p:ph type="sldNum" sz="quarter" idx="11"/>
          </p:nvPr>
        </p:nvSpPr>
        <p:spPr/>
        <p:txBody>
          <a:bodyPr/>
          <a:lstStyle/>
          <a:p>
            <a:fld id="{29CE26E8-304F-48A1-8D7D-6045FBE8CD10}" type="slidenum">
              <a:rPr lang="en-GB"/>
              <a:pPr/>
              <a:t>6</a:t>
            </a:fld>
            <a:endParaRPr lang="en-GB"/>
          </a:p>
        </p:txBody>
      </p:sp>
      <p:sp>
        <p:nvSpPr>
          <p:cNvPr id="240642" name="Rectangle 2"/>
          <p:cNvSpPr>
            <a:spLocks noGrp="1" noChangeArrowheads="1"/>
          </p:cNvSpPr>
          <p:nvPr>
            <p:ph type="title"/>
          </p:nvPr>
        </p:nvSpPr>
        <p:spPr/>
        <p:txBody>
          <a:bodyPr/>
          <a:lstStyle/>
          <a:p>
            <a:r>
              <a:rPr lang="en-GB"/>
              <a:t>What does the Government 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1781" name="Group 117"/>
          <p:cNvGraphicFramePr>
            <a:graphicFrameLocks noGrp="1"/>
          </p:cNvGraphicFramePr>
          <p:nvPr>
            <p:ph idx="1"/>
          </p:nvPr>
        </p:nvGraphicFramePr>
        <p:xfrm>
          <a:off x="755650" y="1628775"/>
          <a:ext cx="7848600" cy="4300652"/>
        </p:xfrm>
        <a:graphic>
          <a:graphicData uri="http://schemas.openxmlformats.org/drawingml/2006/table">
            <a:tbl>
              <a:tblPr/>
              <a:tblGrid>
                <a:gridCol w="1584325"/>
                <a:gridCol w="6264275"/>
              </a:tblGrid>
              <a:tr h="476250">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China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Coverage of SHI copayments</a:t>
                      </a:r>
                      <a:br>
                        <a:rPr kumimoji="0" lang="en-GB" sz="1600" b="0" i="0" u="none" strike="noStrike" cap="none" normalizeH="0" baseline="0" smtClean="0">
                          <a:ln>
                            <a:noFill/>
                          </a:ln>
                          <a:solidFill>
                            <a:srgbClr val="283E36"/>
                          </a:solidFill>
                          <a:effectLst/>
                          <a:latin typeface="SwissReSans" pitchFamily="34" charset="0"/>
                        </a:rPr>
                      </a:br>
                      <a:r>
                        <a:rPr kumimoji="0" lang="en-GB" sz="1600" b="0" i="0" u="none" strike="noStrike" cap="none" normalizeH="0" baseline="0" smtClean="0">
                          <a:ln>
                            <a:noFill/>
                          </a:ln>
                          <a:solidFill>
                            <a:srgbClr val="283E36"/>
                          </a:solidFill>
                          <a:effectLst/>
                          <a:latin typeface="SwissReSans" pitchFamily="34" charset="0"/>
                        </a:rPr>
                        <a:t>Coverage for non-SHI services and private hospitals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Hong Kong</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Coverage for private hospitals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India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Coverage for private hospitals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Japan</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Coverage of SHI copayments</a:t>
                      </a:r>
                      <a:br>
                        <a:rPr kumimoji="0" lang="en-GB" sz="1600" b="0" i="0" u="none" strike="noStrike" cap="none" normalizeH="0" baseline="0" smtClean="0">
                          <a:ln>
                            <a:noFill/>
                          </a:ln>
                          <a:solidFill>
                            <a:srgbClr val="283E36"/>
                          </a:solidFill>
                          <a:effectLst/>
                          <a:latin typeface="SwissReSans" pitchFamily="34" charset="0"/>
                        </a:rPr>
                      </a:br>
                      <a:r>
                        <a:rPr kumimoji="0" lang="en-GB" sz="1600" b="0" i="0" u="none" strike="noStrike" cap="none" normalizeH="0" baseline="0" smtClean="0">
                          <a:ln>
                            <a:noFill/>
                          </a:ln>
                          <a:solidFill>
                            <a:srgbClr val="283E36"/>
                          </a:solidFill>
                          <a:effectLst/>
                          <a:latin typeface="SwissReSans" pitchFamily="34" charset="0"/>
                        </a:rPr>
                        <a:t>Coverage for room upgrades and non-SHI services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Korea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Coverage of SHI copayments</a:t>
                      </a:r>
                      <a:br>
                        <a:rPr kumimoji="0" lang="en-GB" sz="1600" b="0" i="0" u="none" strike="noStrike" cap="none" normalizeH="0" baseline="0" smtClean="0">
                          <a:ln>
                            <a:noFill/>
                          </a:ln>
                          <a:solidFill>
                            <a:srgbClr val="283E36"/>
                          </a:solidFill>
                          <a:effectLst/>
                          <a:latin typeface="SwissReSans" pitchFamily="34" charset="0"/>
                        </a:rPr>
                      </a:br>
                      <a:r>
                        <a:rPr kumimoji="0" lang="en-GB" sz="1600" b="0" i="0" u="none" strike="noStrike" cap="none" normalizeH="0" baseline="0" smtClean="0">
                          <a:ln>
                            <a:noFill/>
                          </a:ln>
                          <a:solidFill>
                            <a:srgbClr val="283E36"/>
                          </a:solidFill>
                          <a:effectLst/>
                          <a:latin typeface="SwissReSans" pitchFamily="34" charset="0"/>
                        </a:rPr>
                        <a:t>Coverage for room upgrades and non-SHI services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Malaysia</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Coverage for private hospitals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Singapore</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Coverage for non-subsidised public hospital charges</a:t>
                      </a:r>
                      <a:br>
                        <a:rPr kumimoji="0" lang="en-GB" sz="1600" b="0" i="0" u="none" strike="noStrike" cap="none" normalizeH="0" baseline="0" smtClean="0">
                          <a:ln>
                            <a:noFill/>
                          </a:ln>
                          <a:solidFill>
                            <a:srgbClr val="283E36"/>
                          </a:solidFill>
                          <a:effectLst/>
                          <a:latin typeface="SwissReSans" pitchFamily="34" charset="0"/>
                        </a:rPr>
                      </a:br>
                      <a:r>
                        <a:rPr kumimoji="0" lang="en-GB" sz="1600" b="0" i="0" u="none" strike="noStrike" cap="none" normalizeH="0" baseline="0" smtClean="0">
                          <a:ln>
                            <a:noFill/>
                          </a:ln>
                          <a:solidFill>
                            <a:srgbClr val="283E36"/>
                          </a:solidFill>
                          <a:effectLst/>
                          <a:latin typeface="SwissReSans" pitchFamily="34" charset="0"/>
                        </a:rPr>
                        <a:t>Coverage for private hospitals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smtClean="0">
                          <a:ln>
                            <a:noFill/>
                          </a:ln>
                          <a:solidFill>
                            <a:srgbClr val="283E36"/>
                          </a:solidFill>
                          <a:effectLst/>
                          <a:latin typeface="SwissReSans" pitchFamily="34" charset="0"/>
                        </a:rPr>
                        <a:t>Thailand</a:t>
                      </a:r>
                    </a:p>
                  </a:txBody>
                  <a:tcPr marL="64800" marR="64800" marT="64800" marB="64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6000"/>
                        </a:lnSpc>
                        <a:spcBef>
                          <a:spcPct val="50000"/>
                        </a:spcBef>
                        <a:spcAft>
                          <a:spcPct val="0"/>
                        </a:spcAft>
                        <a:buClrTx/>
                        <a:buSzPct val="80000"/>
                        <a:buFont typeface="Wingdings" pitchFamily="2" charset="2"/>
                        <a:buNone/>
                        <a:tabLst/>
                      </a:pPr>
                      <a:r>
                        <a:rPr kumimoji="0" lang="en-GB" sz="1600" b="0" i="0" u="none" strike="noStrike" cap="none" normalizeH="0" baseline="0" dirty="0" smtClean="0">
                          <a:ln>
                            <a:noFill/>
                          </a:ln>
                          <a:solidFill>
                            <a:srgbClr val="283E36"/>
                          </a:solidFill>
                          <a:effectLst/>
                          <a:latin typeface="SwissReSans" pitchFamily="34" charset="0"/>
                        </a:rPr>
                        <a:t>Coverage for private hospitals</a:t>
                      </a:r>
                    </a:p>
                  </a:txBody>
                  <a:tcPr marL="64800" marR="64800" marT="64800" marB="64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 name="Slide Number Placeholder 3"/>
          <p:cNvSpPr>
            <a:spLocks noGrp="1"/>
          </p:cNvSpPr>
          <p:nvPr>
            <p:ph type="sldNum" sz="quarter" idx="11"/>
          </p:nvPr>
        </p:nvSpPr>
        <p:spPr/>
        <p:txBody>
          <a:bodyPr/>
          <a:lstStyle/>
          <a:p>
            <a:fld id="{B1A0E55B-86AA-4C7B-96ED-B7950A1AF9ED}" type="slidenum">
              <a:rPr lang="en-GB"/>
              <a:pPr/>
              <a:t>7</a:t>
            </a:fld>
            <a:endParaRPr lang="en-GB"/>
          </a:p>
        </p:txBody>
      </p:sp>
      <p:sp>
        <p:nvSpPr>
          <p:cNvPr id="241666" name="Rectangle 2"/>
          <p:cNvSpPr>
            <a:spLocks noGrp="1" noChangeArrowheads="1"/>
          </p:cNvSpPr>
          <p:nvPr>
            <p:ph type="title"/>
          </p:nvPr>
        </p:nvSpPr>
        <p:spPr/>
        <p:txBody>
          <a:bodyPr/>
          <a:lstStyle/>
          <a:p>
            <a:r>
              <a:rPr lang="en-GB"/>
              <a:t>Why purchase Private Health Insurance?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Rectangle 3"/>
          <p:cNvSpPr>
            <a:spLocks noGrp="1" noChangeArrowheads="1"/>
          </p:cNvSpPr>
          <p:nvPr>
            <p:ph type="title"/>
          </p:nvPr>
        </p:nvSpPr>
        <p:spPr/>
        <p:txBody>
          <a:bodyPr anchor="t"/>
          <a:lstStyle/>
          <a:p>
            <a:pPr>
              <a:lnSpc>
                <a:spcPts val="5000"/>
              </a:lnSpc>
            </a:pPr>
            <a:r>
              <a:rPr lang="en-GB" sz="5500">
                <a:solidFill>
                  <a:srgbClr val="FFFFFF"/>
                </a:solidFill>
                <a:latin typeface="SwissReSans Light" pitchFamily="34" charset="0"/>
              </a:rPr>
              <a:t>Government vs Insurer Objectives</a:t>
            </a:r>
          </a:p>
        </p:txBody>
      </p:sp>
      <p:sp>
        <p:nvSpPr>
          <p:cNvPr id="7" name="Slide Number Placeholder 2"/>
          <p:cNvSpPr>
            <a:spLocks noGrp="1"/>
          </p:cNvSpPr>
          <p:nvPr>
            <p:ph type="sldNum" sz="quarter" idx="11"/>
          </p:nvPr>
        </p:nvSpPr>
        <p:spPr/>
        <p:txBody>
          <a:bodyPr/>
          <a:lstStyle/>
          <a:p>
            <a:fld id="{54D6FA31-F6E4-4E31-9702-CB80DF0042D9}" type="slidenum">
              <a:rPr lang="en-GB"/>
              <a:pPr/>
              <a:t>8</a:t>
            </a:fld>
            <a:endParaRPr lang="en-GB"/>
          </a:p>
        </p:txBody>
      </p:sp>
      <p:sp>
        <p:nvSpPr>
          <p:cNvPr id="10" name="Text Placeholder 9"/>
          <p:cNvSpPr>
            <a:spLocks noGrp="1"/>
          </p:cNvSpPr>
          <p:nvPr>
            <p:ph type="body" sz="quarter" idx="12"/>
          </p:nvPr>
        </p:nvSpPr>
        <p:spPr/>
        <p:txBody>
          <a:bodyPr/>
          <a:lstStyle/>
          <a:p>
            <a:endParaRPr lang="en-GB"/>
          </a:p>
        </p:txBody>
      </p:sp>
      <p:sp>
        <p:nvSpPr>
          <p:cNvPr id="9" name="TextBox 8"/>
          <p:cNvSpPr txBox="1"/>
          <p:nvPr>
            <p:custDataLst>
              <p:tags r:id="rId3"/>
            </p:custDataLst>
          </p:nvPr>
        </p:nvSpPr>
        <p:spPr bwMode="gray">
          <a:xfrm>
            <a:off x="6804025" y="6342062"/>
            <a:ext cx="185737" cy="182562"/>
          </a:xfrm>
          <a:prstGeom prst="rect">
            <a:avLst/>
          </a:prstGeom>
        </p:spPr>
        <p:txBody>
          <a:bodyPr vert="horz" wrap="none" lIns="0" tIns="0" rIns="0" bIns="0" rtlCol="0" anchor="b" anchorCtr="0"/>
          <a:lstStyle/>
          <a:p>
            <a:fld id="{D4838063-8E6E-41D1-9B66-53A73971360D}" type="slidenum">
              <a:rPr lang="en-GB" sz="1200" b="1" smtClean="0">
                <a:solidFill>
                  <a:srgbClr val="FFFFFF"/>
                </a:solidFill>
                <a:latin typeface="SwissReSans" pitchFamily="34" charset="0"/>
              </a:rPr>
              <a:pPr/>
              <a:t>8</a:t>
            </a:fld>
            <a:endParaRPr lang="en-GB" sz="1200" b="1" dirty="0" err="1" smtClean="0">
              <a:solidFill>
                <a:srgbClr val="FFFFFF"/>
              </a:solidFill>
              <a:latin typeface="SwissReSans" pitchFamily="34" charset="0"/>
            </a:endParaRPr>
          </a:p>
        </p:txBody>
      </p:sp>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idx="1"/>
          </p:nvPr>
        </p:nvSpPr>
        <p:spPr/>
        <p:txBody>
          <a:bodyPr/>
          <a:lstStyle/>
          <a:p>
            <a:r>
              <a:rPr lang="en-GB"/>
              <a:t>Maximise access to healthcare</a:t>
            </a:r>
          </a:p>
          <a:p>
            <a:pPr lvl="1"/>
            <a:r>
              <a:rPr lang="en-GB"/>
              <a:t>Restrictions on underwriting and cancellation of insurance</a:t>
            </a:r>
          </a:p>
          <a:p>
            <a:pPr lvl="1"/>
            <a:r>
              <a:rPr lang="en-GB"/>
              <a:t>Restrictions on policy exclusions and product design</a:t>
            </a:r>
            <a:br>
              <a:rPr lang="en-GB"/>
            </a:br>
            <a:r>
              <a:rPr lang="en-GB"/>
              <a:t>(eg pre-existing conditions, policy limits)</a:t>
            </a:r>
          </a:p>
          <a:p>
            <a:pPr lvl="1"/>
            <a:r>
              <a:rPr lang="en-GB"/>
              <a:t>Restrictions on pricing of private health insurance (especially risk rating)</a:t>
            </a:r>
          </a:p>
          <a:p>
            <a:r>
              <a:rPr lang="en-GB"/>
              <a:t>Control government expenditure on healthcare</a:t>
            </a:r>
          </a:p>
          <a:p>
            <a:pPr lvl="1"/>
            <a:r>
              <a:rPr lang="en-GB"/>
              <a:t>Controls over provider charges and reimbursements</a:t>
            </a:r>
          </a:p>
          <a:p>
            <a:pPr lvl="1"/>
            <a:r>
              <a:rPr lang="en-GB"/>
              <a:t>Increased restrictions on government-funded healthcare</a:t>
            </a:r>
            <a:br>
              <a:rPr lang="en-GB"/>
            </a:br>
            <a:r>
              <a:rPr lang="en-GB"/>
              <a:t>(eg means testing, increased copayments, etc)</a:t>
            </a:r>
          </a:p>
          <a:p>
            <a:pPr lvl="1"/>
            <a:r>
              <a:rPr lang="en-GB"/>
              <a:t>Encouragement of or incentives for private health insurance</a:t>
            </a:r>
            <a:br>
              <a:rPr lang="en-GB"/>
            </a:br>
            <a:r>
              <a:rPr lang="en-GB"/>
              <a:t>(eg tax deduction, subsidy, etc)</a:t>
            </a:r>
          </a:p>
        </p:txBody>
      </p:sp>
      <p:sp>
        <p:nvSpPr>
          <p:cNvPr id="4" name="Slide Number Placeholder 3"/>
          <p:cNvSpPr>
            <a:spLocks noGrp="1"/>
          </p:cNvSpPr>
          <p:nvPr>
            <p:ph type="sldNum" sz="quarter" idx="11"/>
          </p:nvPr>
        </p:nvSpPr>
        <p:spPr/>
        <p:txBody>
          <a:bodyPr/>
          <a:lstStyle/>
          <a:p>
            <a:fld id="{738231A1-B9EB-483B-AD1A-4C458466B035}" type="slidenum">
              <a:rPr lang="en-GB"/>
              <a:pPr/>
              <a:t>9</a:t>
            </a:fld>
            <a:endParaRPr lang="en-GB"/>
          </a:p>
        </p:txBody>
      </p:sp>
      <p:sp>
        <p:nvSpPr>
          <p:cNvPr id="244738" name="Rectangle 2"/>
          <p:cNvSpPr>
            <a:spLocks noGrp="1" noChangeArrowheads="1"/>
          </p:cNvSpPr>
          <p:nvPr>
            <p:ph type="title"/>
          </p:nvPr>
        </p:nvSpPr>
        <p:spPr/>
        <p:txBody>
          <a:bodyPr/>
          <a:lstStyle/>
          <a:p>
            <a:r>
              <a:rPr lang="en-GB"/>
              <a:t>Government objectives for healthcare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ERSINFO" val="SR1000"/>
  <p:tag name="CLASSIFICATION" val="0"/>
  <p:tag name="LANGUAGE" val="2057"/>
  <p:tag name="PRESENTATIONSTYLE" val="1"/>
  <p:tag name="COLORPAIR" val="3"/>
</p:tagLst>
</file>

<file path=ppt/tags/tag10.xml><?xml version="1.0" encoding="utf-8"?>
<p:tagLst xmlns:a="http://schemas.openxmlformats.org/drawingml/2006/main" xmlns:r="http://schemas.openxmlformats.org/officeDocument/2006/relationships" xmlns:p="http://schemas.openxmlformats.org/presentationml/2006/main">
  <p:tag name="SHAPETYPE" val="Background"/>
</p:tagLst>
</file>

<file path=ppt/tags/tag1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2.xml><?xml version="1.0" encoding="utf-8"?>
<p:tagLst xmlns:a="http://schemas.openxmlformats.org/drawingml/2006/main" xmlns:r="http://schemas.openxmlformats.org/officeDocument/2006/relationships" xmlns:p="http://schemas.openxmlformats.org/presentationml/2006/main">
  <p:tag name="SHAPETYPE" val="footer"/>
</p:tagLst>
</file>

<file path=ppt/tags/tag13.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5.xml><?xml version="1.0" encoding="utf-8"?>
<p:tagLst xmlns:a="http://schemas.openxmlformats.org/drawingml/2006/main" xmlns:r="http://schemas.openxmlformats.org/officeDocument/2006/relationships" xmlns:p="http://schemas.openxmlformats.org/presentationml/2006/main">
  <p:tag name="SHAPETYPE" val="footer"/>
</p:tagLst>
</file>

<file path=ppt/tags/tag16.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8.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9.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1"/>
  <p:tag name="COLORPAIR" val="3"/>
  <p:tag name="NAME" val="Default_Title"/>
  <p:tag name="CATEGORY" val="BougainvilleaUltraviolet"/>
</p:tagLst>
</file>

<file path=ppt/tags/tag2.xml><?xml version="1.0" encoding="utf-8"?>
<p:tagLst xmlns:a="http://schemas.openxmlformats.org/drawingml/2006/main" xmlns:r="http://schemas.openxmlformats.org/officeDocument/2006/relationships" xmlns:p="http://schemas.openxmlformats.org/presentationml/2006/main">
  <p:tag name="SHAPETYPE" val="FooterBandBW"/>
</p:tagLst>
</file>

<file path=ppt/tags/tag20.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21.xml><?xml version="1.0" encoding="utf-8"?>
<p:tagLst xmlns:a="http://schemas.openxmlformats.org/drawingml/2006/main" xmlns:r="http://schemas.openxmlformats.org/officeDocument/2006/relationships" xmlns:p="http://schemas.openxmlformats.org/presentationml/2006/main">
  <p:tag name="SLIDETYPE" val="14"/>
</p:tagLst>
</file>

<file path=ppt/tags/tag22.xml><?xml version="1.0" encoding="utf-8"?>
<p:tagLst xmlns:a="http://schemas.openxmlformats.org/drawingml/2006/main" xmlns:r="http://schemas.openxmlformats.org/officeDocument/2006/relationships" xmlns:p="http://schemas.openxmlformats.org/presentationml/2006/main">
  <p:tag name="SLIDEID" val="258"/>
</p:tagLst>
</file>

<file path=ppt/tags/tag23.xml><?xml version="1.0" encoding="utf-8"?>
<p:tagLst xmlns:a="http://schemas.openxmlformats.org/drawingml/2006/main" xmlns:r="http://schemas.openxmlformats.org/officeDocument/2006/relationships" xmlns:p="http://schemas.openxmlformats.org/presentationml/2006/main">
  <p:tag name="SLIDEID" val="267"/>
</p:tagLst>
</file>

<file path=ppt/tags/tag24.xml><?xml version="1.0" encoding="utf-8"?>
<p:tagLst xmlns:a="http://schemas.openxmlformats.org/drawingml/2006/main" xmlns:r="http://schemas.openxmlformats.org/officeDocument/2006/relationships" xmlns:p="http://schemas.openxmlformats.org/presentationml/2006/main">
  <p:tag name="SLIDEID" val="270"/>
</p:tagLst>
</file>

<file path=ppt/tags/tag25.xml><?xml version="1.0" encoding="utf-8"?>
<p:tagLst xmlns:a="http://schemas.openxmlformats.org/drawingml/2006/main" xmlns:r="http://schemas.openxmlformats.org/officeDocument/2006/relationships" xmlns:p="http://schemas.openxmlformats.org/presentationml/2006/main">
  <p:tag name="SLIDEID" val="283"/>
</p:tagLst>
</file>

<file path=ppt/tags/tag26.xml><?xml version="1.0" encoding="utf-8"?>
<p:tagLst xmlns:a="http://schemas.openxmlformats.org/drawingml/2006/main" xmlns:r="http://schemas.openxmlformats.org/officeDocument/2006/relationships" xmlns:p="http://schemas.openxmlformats.org/presentationml/2006/main">
  <p:tag name="SLIDETYPE" val="2"/>
</p:tagLst>
</file>

<file path=ppt/tags/tag27.xml><?xml version="1.0" encoding="utf-8"?>
<p:tagLst xmlns:a="http://schemas.openxmlformats.org/drawingml/2006/main" xmlns:r="http://schemas.openxmlformats.org/officeDocument/2006/relationships" xmlns:p="http://schemas.openxmlformats.org/presentationml/2006/main">
  <p:tag name="SHAPETYPE" val="SlideNumber"/>
</p:tagLst>
</file>

<file path=ppt/tags/tag28.xml><?xml version="1.0" encoding="utf-8"?>
<p:tagLst xmlns:a="http://schemas.openxmlformats.org/drawingml/2006/main" xmlns:r="http://schemas.openxmlformats.org/officeDocument/2006/relationships" xmlns:p="http://schemas.openxmlformats.org/presentationml/2006/main">
  <p:tag name="SLIDETYPE" val="2"/>
</p:tagLst>
</file>

<file path=ppt/tags/tag29.xml><?xml version="1.0" encoding="utf-8"?>
<p:tagLst xmlns:a="http://schemas.openxmlformats.org/drawingml/2006/main" xmlns:r="http://schemas.openxmlformats.org/officeDocument/2006/relationships" xmlns:p="http://schemas.openxmlformats.org/presentationml/2006/main">
  <p:tag name="SHAPETYPE" val="SlideNumber"/>
</p:tagLst>
</file>

<file path=ppt/tags/tag3.xml><?xml version="1.0" encoding="utf-8"?>
<p:tagLst xmlns:a="http://schemas.openxmlformats.org/drawingml/2006/main" xmlns:r="http://schemas.openxmlformats.org/officeDocument/2006/relationships" xmlns:p="http://schemas.openxmlformats.org/presentationml/2006/main">
  <p:tag name="SHAPETYPE" val="FooterBand"/>
</p:tagLst>
</file>

<file path=ppt/tags/tag30.xml><?xml version="1.0" encoding="utf-8"?>
<p:tagLst xmlns:a="http://schemas.openxmlformats.org/drawingml/2006/main" xmlns:r="http://schemas.openxmlformats.org/officeDocument/2006/relationships" xmlns:p="http://schemas.openxmlformats.org/presentationml/2006/main">
  <p:tag name="SLIDETYPE" val="2"/>
</p:tagLst>
</file>

<file path=ppt/tags/tag31.xml><?xml version="1.0" encoding="utf-8"?>
<p:tagLst xmlns:a="http://schemas.openxmlformats.org/drawingml/2006/main" xmlns:r="http://schemas.openxmlformats.org/officeDocument/2006/relationships" xmlns:p="http://schemas.openxmlformats.org/presentationml/2006/main">
  <p:tag name="SHAPETYPE" val="SlideNumber"/>
</p:tagLst>
</file>

<file path=ppt/tags/tag32.xml><?xml version="1.0" encoding="utf-8"?>
<p:tagLst xmlns:a="http://schemas.openxmlformats.org/drawingml/2006/main" xmlns:r="http://schemas.openxmlformats.org/officeDocument/2006/relationships" xmlns:p="http://schemas.openxmlformats.org/presentationml/2006/main">
  <p:tag name="SLIDETYPE" val="2"/>
</p:tagLst>
</file>

<file path=ppt/tags/tag33.xml><?xml version="1.0" encoding="utf-8"?>
<p:tagLst xmlns:a="http://schemas.openxmlformats.org/drawingml/2006/main" xmlns:r="http://schemas.openxmlformats.org/officeDocument/2006/relationships" xmlns:p="http://schemas.openxmlformats.org/presentationml/2006/main">
  <p:tag name="SHAPETYPE" val="SlideNumber"/>
</p:tagLst>
</file>

<file path=ppt/tags/tag34.xml><?xml version="1.0" encoding="utf-8"?>
<p:tagLst xmlns:a="http://schemas.openxmlformats.org/drawingml/2006/main" xmlns:r="http://schemas.openxmlformats.org/officeDocument/2006/relationships" xmlns:p="http://schemas.openxmlformats.org/presentationml/2006/main">
  <p:tag name="SLIDETYPE" val="22"/>
</p:tagLst>
</file>

<file path=ppt/tags/tag35.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1"/>
  <p:tag name="COLORPAIR" val="3"/>
  <p:tag name="NAME" val="Default_Closing"/>
  <p:tag name="CATEGORY" val="BougainvilleaUltraviolet"/>
</p:tagLst>
</file>

<file path=ppt/tags/tag36.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37.xml><?xml version="1.0" encoding="utf-8"?>
<p:tagLst xmlns:a="http://schemas.openxmlformats.org/drawingml/2006/main" xmlns:r="http://schemas.openxmlformats.org/officeDocument/2006/relationships" xmlns:p="http://schemas.openxmlformats.org/presentationml/2006/main">
  <p:tag name="SLIDETYPE" val="23"/>
</p:tagLst>
</file>

<file path=ppt/tags/tag4.xml><?xml version="1.0" encoding="utf-8"?>
<p:tagLst xmlns:a="http://schemas.openxmlformats.org/drawingml/2006/main" xmlns:r="http://schemas.openxmlformats.org/officeDocument/2006/relationships" xmlns:p="http://schemas.openxmlformats.org/presentationml/2006/main">
  <p:tag name="SHAPETYPE" val="SlideNumber"/>
</p:tagLst>
</file>

<file path=ppt/tags/tag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xml><?xml version="1.0" encoding="utf-8"?>
<p:tagLst xmlns:a="http://schemas.openxmlformats.org/drawingml/2006/main" xmlns:r="http://schemas.openxmlformats.org/officeDocument/2006/relationships" xmlns:p="http://schemas.openxmlformats.org/presentationml/2006/main">
  <p:tag name="SHAPETYPE" val="footer"/>
</p:tagLst>
</file>

<file path=ppt/tags/tag7.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9.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heme/theme1.xml><?xml version="1.0" encoding="utf-8"?>
<a:theme xmlns:a="http://schemas.openxmlformats.org/drawingml/2006/main" name="Swiss Re">
  <a:themeElements>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fontScheme name="Swiss Re">
      <a:majorFont>
        <a:latin typeface="SwissReSans Light"/>
        <a:ea typeface=""/>
        <a:cs typeface=""/>
      </a:majorFont>
      <a:minorFont>
        <a:latin typeface="SwissRe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dirty="0" err="1" smtClean="0">
            <a:latin typeface="SwissReSans"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latin typeface="SwissReSans"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0.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1.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2.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3.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4.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5.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6.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7.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8.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19.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0.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1.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2.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3.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4.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5.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6.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7.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8.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29.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0.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1.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2.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3.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4.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5.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6.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7.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8.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39.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4.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40.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5.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6.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7.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8.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ppt/theme/themeOverride9.xml><?xml version="1.0" encoding="utf-8"?>
<a:themeOverride xmlns:a="http://schemas.openxmlformats.org/drawingml/2006/main">
  <a:clrScheme name="SR - BougainvilleaUltraviolet">
    <a:dk1>
      <a:srgbClr val="283E36"/>
    </a:dk1>
    <a:lt1>
      <a:sysClr val="window" lastClr="FFFFFF"/>
    </a:lt1>
    <a:dk2>
      <a:srgbClr val="761092"/>
    </a:dk2>
    <a:lt2>
      <a:srgbClr val="C7119A"/>
    </a:lt2>
    <a:accent1>
      <a:srgbClr val="627D77"/>
    </a:accent1>
    <a:accent2>
      <a:srgbClr val="A1B1AD"/>
    </a:accent2>
    <a:accent3>
      <a:srgbClr val="761092"/>
    </a:accent3>
    <a:accent4>
      <a:srgbClr val="AD70BE"/>
    </a:accent4>
    <a:accent5>
      <a:srgbClr val="E0119D"/>
    </a:accent5>
    <a:accent6>
      <a:srgbClr val="EC70C4"/>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291</TotalTime>
  <Words>1868</Words>
  <Application>Microsoft Office PowerPoint</Application>
  <PresentationFormat>On-screen Show (4:3)</PresentationFormat>
  <Paragraphs>341</Paragraphs>
  <Slides>32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SwissReSans Light</vt:lpstr>
      <vt:lpstr>SwissReSans</vt:lpstr>
      <vt:lpstr>Wingdings</vt:lpstr>
      <vt:lpstr>Swiss Re</vt:lpstr>
      <vt:lpstr>Healthcare &amp; the Government in Asia</vt:lpstr>
      <vt:lpstr>Agenda</vt:lpstr>
      <vt:lpstr>The Role of Government in Health</vt:lpstr>
      <vt:lpstr>Who pays the bills?</vt:lpstr>
      <vt:lpstr>The Role of Government in Health</vt:lpstr>
      <vt:lpstr>What does the Government control?</vt:lpstr>
      <vt:lpstr>Why purchase Private Health Insurance?</vt:lpstr>
      <vt:lpstr>Government vs Insurer Objectives</vt:lpstr>
      <vt:lpstr>Government objectives for healthcare</vt:lpstr>
      <vt:lpstr>Linkages and Conflicts</vt:lpstr>
      <vt:lpstr>Case Study: India RSBY</vt:lpstr>
      <vt:lpstr>Case Study: India RSBY</vt:lpstr>
      <vt:lpstr>Case Study: Australia</vt:lpstr>
      <vt:lpstr>Case Study: Australia</vt:lpstr>
      <vt:lpstr>Case Study: Hong Kong</vt:lpstr>
      <vt:lpstr>Case Study: Hong Kong</vt:lpstr>
      <vt:lpstr>Case Study: Hong Kong</vt:lpstr>
      <vt:lpstr>Impact of Government Policy on Private Insurers</vt:lpstr>
      <vt:lpstr>Intersection between government policy and private insurance</vt:lpstr>
      <vt:lpstr>Case Study 1: India RSBY</vt:lpstr>
      <vt:lpstr>Case Study 2: Korea</vt:lpstr>
      <vt:lpstr>Case Study 2: Korea</vt:lpstr>
      <vt:lpstr>Case Study 3: Japan</vt:lpstr>
      <vt:lpstr>Case Study 3: Japan</vt:lpstr>
      <vt:lpstr>Case Study 3: Japan</vt:lpstr>
      <vt:lpstr>Case Study 3: Japan</vt:lpstr>
      <vt:lpstr>Case Study 4: Japan</vt:lpstr>
      <vt:lpstr>Case Study 4: Japan</vt:lpstr>
      <vt:lpstr>Conclusions and Lessons</vt:lpstr>
      <vt:lpstr>Conclusions and Lessons</vt:lpstr>
      <vt:lpstr>Questions?</vt:lpstr>
      <vt:lpstr>Legal notice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&amp; the Government in Asia</dc:title>
  <dc:creator/>
  <cp:lastModifiedBy>Lawrence S Tsui</cp:lastModifiedBy>
  <cp:revision>33</cp:revision>
  <dcterms:created xsi:type="dcterms:W3CDTF">2010-01-07T09:46:29Z</dcterms:created>
  <dcterms:modified xsi:type="dcterms:W3CDTF">2011-02-09T15:04:24Z</dcterms:modified>
</cp:coreProperties>
</file>