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  <p:sldMasterId id="2147483690" r:id="rId4"/>
  </p:sldMasterIdLst>
  <p:notesMasterIdLst>
    <p:notesMasterId r:id="rId28"/>
  </p:notesMasterIdLst>
  <p:sldIdLst>
    <p:sldId id="256" r:id="rId5"/>
    <p:sldId id="257" r:id="rId6"/>
    <p:sldId id="334" r:id="rId7"/>
    <p:sldId id="289" r:id="rId8"/>
    <p:sldId id="335" r:id="rId9"/>
    <p:sldId id="290" r:id="rId10"/>
    <p:sldId id="354" r:id="rId11"/>
    <p:sldId id="339" r:id="rId12"/>
    <p:sldId id="340" r:id="rId13"/>
    <p:sldId id="336" r:id="rId14"/>
    <p:sldId id="355" r:id="rId15"/>
    <p:sldId id="341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44" r:id="rId24"/>
    <p:sldId id="353" r:id="rId25"/>
    <p:sldId id="338" r:id="rId26"/>
    <p:sldId id="292" r:id="rId27"/>
  </p:sldIdLst>
  <p:sldSz cx="10693400" cy="7042150"/>
  <p:notesSz cx="10693400" cy="70421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pos="1640">
          <p15:clr>
            <a:srgbClr val="A4A3A4"/>
          </p15:clr>
        </p15:guide>
        <p15:guide id="3" pos="36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6E4"/>
    <a:srgbClr val="A9D1E9"/>
    <a:srgbClr val="A0C957"/>
    <a:srgbClr val="81F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996" y="108"/>
      </p:cViewPr>
      <p:guideLst>
        <p:guide orient="horz" pos="1162"/>
        <p:guide pos="1640"/>
        <p:guide pos="36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D97FA4-B675-45CC-911F-28F80C2DFB29}" type="doc">
      <dgm:prSet loTypeId="urn:microsoft.com/office/officeart/2009/3/layout/Phased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2EA304-1FAD-47B7-8647-6690C3B7668F}">
      <dgm:prSet phldrT="[Text]"/>
      <dgm:spPr/>
      <dgm:t>
        <a:bodyPr/>
        <a:lstStyle/>
        <a:p>
          <a:r>
            <a:rPr lang="en-US" dirty="0" smtClean="0"/>
            <a:t>Context</a:t>
          </a:r>
          <a:endParaRPr lang="en-US" dirty="0"/>
        </a:p>
      </dgm:t>
    </dgm:pt>
    <dgm:pt modelId="{AA555F55-90F0-449C-81DA-6FFF73AF78D3}" type="parTrans" cxnId="{8DA60EC3-33F3-4A6D-AB65-FA49ED2044AA}">
      <dgm:prSet/>
      <dgm:spPr/>
      <dgm:t>
        <a:bodyPr/>
        <a:lstStyle/>
        <a:p>
          <a:endParaRPr lang="en-US"/>
        </a:p>
      </dgm:t>
    </dgm:pt>
    <dgm:pt modelId="{8E3C5D5A-18D3-4253-8AFA-A5FC9EA8A1A2}" type="sibTrans" cxnId="{8DA60EC3-33F3-4A6D-AB65-FA49ED2044AA}">
      <dgm:prSet/>
      <dgm:spPr/>
      <dgm:t>
        <a:bodyPr/>
        <a:lstStyle/>
        <a:p>
          <a:endParaRPr lang="en-US"/>
        </a:p>
      </dgm:t>
    </dgm:pt>
    <dgm:pt modelId="{7B718AC6-6217-4D46-8EDC-318801111473}">
      <dgm:prSet phldrT="[Text]"/>
      <dgm:spPr/>
      <dgm:t>
        <a:bodyPr/>
        <a:lstStyle/>
        <a:p>
          <a:r>
            <a:rPr lang="en-US" dirty="0" smtClean="0"/>
            <a:t>Markets</a:t>
          </a:r>
          <a:endParaRPr lang="en-US" dirty="0"/>
        </a:p>
      </dgm:t>
    </dgm:pt>
    <dgm:pt modelId="{E83C07B5-4A02-4CCC-9294-29617FD4A150}" type="parTrans" cxnId="{C5CF75D0-B772-40BB-ADEF-212E0D08F63C}">
      <dgm:prSet/>
      <dgm:spPr/>
      <dgm:t>
        <a:bodyPr/>
        <a:lstStyle/>
        <a:p>
          <a:endParaRPr lang="en-US"/>
        </a:p>
      </dgm:t>
    </dgm:pt>
    <dgm:pt modelId="{1D35B10B-0351-49EC-8D77-582A5F7A7447}" type="sibTrans" cxnId="{C5CF75D0-B772-40BB-ADEF-212E0D08F63C}">
      <dgm:prSet/>
      <dgm:spPr/>
      <dgm:t>
        <a:bodyPr/>
        <a:lstStyle/>
        <a:p>
          <a:endParaRPr lang="en-US"/>
        </a:p>
      </dgm:t>
    </dgm:pt>
    <dgm:pt modelId="{9F8049E9-ECB6-4D72-BB33-6354C87BD803}">
      <dgm:prSet phldrT="[Text]"/>
      <dgm:spPr/>
      <dgm:t>
        <a:bodyPr/>
        <a:lstStyle/>
        <a:p>
          <a:r>
            <a:rPr lang="en-US" b="1" dirty="0" smtClean="0"/>
            <a:t>Customer</a:t>
          </a:r>
          <a:endParaRPr lang="en-US" b="1" dirty="0"/>
        </a:p>
      </dgm:t>
    </dgm:pt>
    <dgm:pt modelId="{9F5511AE-8755-4D35-8031-A3D44C43C509}" type="parTrans" cxnId="{11F6887C-63EB-4C62-A5F8-A6174F3D0206}">
      <dgm:prSet/>
      <dgm:spPr/>
      <dgm:t>
        <a:bodyPr/>
        <a:lstStyle/>
        <a:p>
          <a:endParaRPr lang="en-US"/>
        </a:p>
      </dgm:t>
    </dgm:pt>
    <dgm:pt modelId="{18882CB9-262A-414A-B171-B6ED5D486576}" type="sibTrans" cxnId="{11F6887C-63EB-4C62-A5F8-A6174F3D0206}">
      <dgm:prSet/>
      <dgm:spPr/>
      <dgm:t>
        <a:bodyPr/>
        <a:lstStyle/>
        <a:p>
          <a:endParaRPr lang="en-US"/>
        </a:p>
      </dgm:t>
    </dgm:pt>
    <dgm:pt modelId="{D3F3C9B6-4829-4C56-A44B-EE8A007C7429}">
      <dgm:prSet phldrT="[Text]"/>
      <dgm:spPr/>
      <dgm:t>
        <a:bodyPr/>
        <a:lstStyle/>
        <a:p>
          <a:r>
            <a:rPr lang="en-US" b="1" dirty="0" smtClean="0"/>
            <a:t>T</a:t>
          </a:r>
          <a:r>
            <a:rPr lang="en-US" dirty="0" smtClean="0"/>
            <a:t>argeting</a:t>
          </a:r>
          <a:endParaRPr lang="en-US" dirty="0"/>
        </a:p>
      </dgm:t>
    </dgm:pt>
    <dgm:pt modelId="{9CF75495-EBBC-4F1E-8C9D-2B2479B84A07}" type="parTrans" cxnId="{CC3988CE-F7D3-45D1-9258-36D1B559FB8B}">
      <dgm:prSet/>
      <dgm:spPr/>
      <dgm:t>
        <a:bodyPr/>
        <a:lstStyle/>
        <a:p>
          <a:endParaRPr lang="en-US"/>
        </a:p>
      </dgm:t>
    </dgm:pt>
    <dgm:pt modelId="{893AFE1C-E619-4B73-84A5-D0DCCA3794BB}" type="sibTrans" cxnId="{CC3988CE-F7D3-45D1-9258-36D1B559FB8B}">
      <dgm:prSet/>
      <dgm:spPr/>
      <dgm:t>
        <a:bodyPr/>
        <a:lstStyle/>
        <a:p>
          <a:endParaRPr lang="en-US"/>
        </a:p>
      </dgm:t>
    </dgm:pt>
    <dgm:pt modelId="{F795CCBD-9571-4C0C-914E-2411E94A8499}">
      <dgm:prSet phldrT="[Text]"/>
      <dgm:spPr/>
      <dgm:t>
        <a:bodyPr/>
        <a:lstStyle/>
        <a:p>
          <a:r>
            <a:rPr lang="en-US" dirty="0" smtClean="0"/>
            <a:t>Collaborators</a:t>
          </a:r>
          <a:endParaRPr lang="en-US" dirty="0"/>
        </a:p>
      </dgm:t>
    </dgm:pt>
    <dgm:pt modelId="{397F36AE-2BF9-4891-B4ED-2C7C902AC07D}" type="parTrans" cxnId="{DDEE2F50-DC55-4A5E-8BB4-C171F06D2843}">
      <dgm:prSet/>
      <dgm:spPr/>
      <dgm:t>
        <a:bodyPr/>
        <a:lstStyle/>
        <a:p>
          <a:endParaRPr lang="en-US"/>
        </a:p>
      </dgm:t>
    </dgm:pt>
    <dgm:pt modelId="{CDF4C84D-D6BE-4D17-B672-F1A039BA0C83}" type="sibTrans" cxnId="{DDEE2F50-DC55-4A5E-8BB4-C171F06D2843}">
      <dgm:prSet/>
      <dgm:spPr/>
      <dgm:t>
        <a:bodyPr/>
        <a:lstStyle/>
        <a:p>
          <a:endParaRPr lang="en-US"/>
        </a:p>
      </dgm:t>
    </dgm:pt>
    <dgm:pt modelId="{812FE382-ACBC-404E-910D-21290EFCB567}">
      <dgm:prSet phldrT="[Text]"/>
      <dgm:spPr/>
      <dgm:t>
        <a:bodyPr/>
        <a:lstStyle/>
        <a:p>
          <a:r>
            <a:rPr lang="en-US" b="1" dirty="0" smtClean="0"/>
            <a:t>Company’s Competence</a:t>
          </a:r>
          <a:endParaRPr lang="en-US" b="1" dirty="0"/>
        </a:p>
      </dgm:t>
    </dgm:pt>
    <dgm:pt modelId="{D1733DBE-4C8A-4CBD-BAAD-6C118E70844F}" type="parTrans" cxnId="{0BA0BF92-A65B-48D9-9B48-0DF7081ACBE0}">
      <dgm:prSet/>
      <dgm:spPr/>
      <dgm:t>
        <a:bodyPr/>
        <a:lstStyle/>
        <a:p>
          <a:endParaRPr lang="en-US"/>
        </a:p>
      </dgm:t>
    </dgm:pt>
    <dgm:pt modelId="{5A013591-DCAF-4D38-A0A5-AA18D71E1706}" type="sibTrans" cxnId="{0BA0BF92-A65B-48D9-9B48-0DF7081ACBE0}">
      <dgm:prSet/>
      <dgm:spPr/>
      <dgm:t>
        <a:bodyPr/>
        <a:lstStyle/>
        <a:p>
          <a:endParaRPr lang="en-US"/>
        </a:p>
      </dgm:t>
    </dgm:pt>
    <dgm:pt modelId="{2E485CDF-7DE7-4A83-A1A3-F7CDFA14BD76}">
      <dgm:prSet phldrT="[Text]"/>
      <dgm:spPr/>
      <dgm:t>
        <a:bodyPr/>
        <a:lstStyle/>
        <a:p>
          <a:r>
            <a:rPr lang="en-US" b="1" dirty="0" smtClean="0"/>
            <a:t>P</a:t>
          </a:r>
          <a:r>
            <a:rPr lang="en-US" dirty="0" smtClean="0"/>
            <a:t>ositioning</a:t>
          </a:r>
          <a:endParaRPr lang="en-US" dirty="0"/>
        </a:p>
      </dgm:t>
    </dgm:pt>
    <dgm:pt modelId="{7171F1CC-897D-4B7B-BEF2-D9779DD3793C}" type="parTrans" cxnId="{F6FB443A-4FDB-40CE-8B2B-7CBEC47FD4FD}">
      <dgm:prSet/>
      <dgm:spPr/>
      <dgm:t>
        <a:bodyPr/>
        <a:lstStyle/>
        <a:p>
          <a:endParaRPr lang="en-US"/>
        </a:p>
      </dgm:t>
    </dgm:pt>
    <dgm:pt modelId="{43AEF666-BEEC-4A2D-BE57-A26D04191BEF}" type="sibTrans" cxnId="{F6FB443A-4FDB-40CE-8B2B-7CBEC47FD4FD}">
      <dgm:prSet/>
      <dgm:spPr/>
      <dgm:t>
        <a:bodyPr/>
        <a:lstStyle/>
        <a:p>
          <a:endParaRPr lang="en-US"/>
        </a:p>
      </dgm:t>
    </dgm:pt>
    <dgm:pt modelId="{2B750197-8030-4549-B2D2-3EA14D5F5B6D}">
      <dgm:prSet phldrT="[Text]"/>
      <dgm:spPr/>
      <dgm:t>
        <a:bodyPr/>
        <a:lstStyle/>
        <a:p>
          <a:r>
            <a:rPr lang="en-US" dirty="0" smtClean="0"/>
            <a:t>Competition</a:t>
          </a:r>
          <a:endParaRPr lang="en-US" dirty="0"/>
        </a:p>
      </dgm:t>
    </dgm:pt>
    <dgm:pt modelId="{5F43D430-56D2-4252-8954-78D52C81AFE2}" type="parTrans" cxnId="{EBB01054-FF81-44FE-85FE-63C12E4A9CE7}">
      <dgm:prSet/>
      <dgm:spPr/>
      <dgm:t>
        <a:bodyPr/>
        <a:lstStyle/>
        <a:p>
          <a:endParaRPr lang="en-US"/>
        </a:p>
      </dgm:t>
    </dgm:pt>
    <dgm:pt modelId="{0E34CE29-573D-4847-8658-A585F57B5606}" type="sibTrans" cxnId="{EBB01054-FF81-44FE-85FE-63C12E4A9CE7}">
      <dgm:prSet/>
      <dgm:spPr/>
      <dgm:t>
        <a:bodyPr/>
        <a:lstStyle/>
        <a:p>
          <a:endParaRPr lang="en-US"/>
        </a:p>
      </dgm:t>
    </dgm:pt>
    <dgm:pt modelId="{831D621B-521D-4C29-A758-8EC5DE46CC4A}">
      <dgm:prSet phldrT="[Text]"/>
      <dgm:spPr/>
      <dgm:t>
        <a:bodyPr/>
        <a:lstStyle/>
        <a:p>
          <a:r>
            <a:rPr lang="en-US" b="1" dirty="0" smtClean="0"/>
            <a:t>S</a:t>
          </a:r>
          <a:r>
            <a:rPr lang="en-US" dirty="0" smtClean="0"/>
            <a:t>egmentation</a:t>
          </a:r>
          <a:endParaRPr lang="en-US" dirty="0"/>
        </a:p>
      </dgm:t>
    </dgm:pt>
    <dgm:pt modelId="{EF6FAB37-2390-4A62-A40E-03EA9735A27C}" type="sibTrans" cxnId="{0A144FDB-7743-4D40-8199-B13A61243917}">
      <dgm:prSet/>
      <dgm:spPr/>
      <dgm:t>
        <a:bodyPr/>
        <a:lstStyle/>
        <a:p>
          <a:endParaRPr lang="en-US"/>
        </a:p>
      </dgm:t>
    </dgm:pt>
    <dgm:pt modelId="{5C79324A-26B3-4821-9BCD-FC0CC18AE47F}" type="parTrans" cxnId="{0A144FDB-7743-4D40-8199-B13A61243917}">
      <dgm:prSet/>
      <dgm:spPr/>
      <dgm:t>
        <a:bodyPr/>
        <a:lstStyle/>
        <a:p>
          <a:endParaRPr lang="en-US"/>
        </a:p>
      </dgm:t>
    </dgm:pt>
    <dgm:pt modelId="{403B9FB0-9359-4356-BECD-2A21820EE0AD}" type="pres">
      <dgm:prSet presAssocID="{DAD97FA4-B675-45CC-911F-28F80C2DFB29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CC52272-2D9C-4674-86FA-75315A947A03}" type="pres">
      <dgm:prSet presAssocID="{DAD97FA4-B675-45CC-911F-28F80C2DFB29}" presName="arc1" presStyleLbl="node1" presStyleIdx="0" presStyleCnt="4"/>
      <dgm:spPr/>
    </dgm:pt>
    <dgm:pt modelId="{4C4BAE98-D1F3-4127-8BF7-9F3DE476CFE8}" type="pres">
      <dgm:prSet presAssocID="{DAD97FA4-B675-45CC-911F-28F80C2DFB29}" presName="arc3" presStyleLbl="node1" presStyleIdx="1" presStyleCnt="4"/>
      <dgm:spPr/>
    </dgm:pt>
    <dgm:pt modelId="{D14C5B31-0C4A-4BDD-B125-2C94619DC8ED}" type="pres">
      <dgm:prSet presAssocID="{DAD97FA4-B675-45CC-911F-28F80C2DFB29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5FD2E-6048-4557-BE31-E335FB3E8FFE}" type="pres">
      <dgm:prSet presAssocID="{DAD97FA4-B675-45CC-911F-28F80C2DFB29}" presName="arc2" presStyleLbl="node1" presStyleIdx="2" presStyleCnt="4"/>
      <dgm:spPr/>
    </dgm:pt>
    <dgm:pt modelId="{39D4CAE0-C61C-4D3B-A52A-24F9022D0652}" type="pres">
      <dgm:prSet presAssocID="{DAD97FA4-B675-45CC-911F-28F80C2DFB29}" presName="arc4" presStyleLbl="node1" presStyleIdx="3" presStyleCnt="4"/>
      <dgm:spPr/>
    </dgm:pt>
    <dgm:pt modelId="{DA191ADD-28FE-4301-9617-9E34D9634AB9}" type="pres">
      <dgm:prSet presAssocID="{DAD97FA4-B675-45CC-911F-28F80C2DFB29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1B26D-AC77-4956-8589-BA0302881BDA}" type="pres">
      <dgm:prSet presAssocID="{DAD97FA4-B675-45CC-911F-28F80C2DFB29}" presName="middleComposite" presStyleCnt="0"/>
      <dgm:spPr/>
    </dgm:pt>
    <dgm:pt modelId="{FE4FEB9C-180C-4D4C-9D26-BD2D6611CACB}" type="pres">
      <dgm:prSet presAssocID="{F795CCBD-9571-4C0C-914E-2411E94A8499}" presName="circ1" presStyleLbl="vennNode1" presStyleIdx="0" presStyleCnt="8"/>
      <dgm:spPr/>
      <dgm:t>
        <a:bodyPr/>
        <a:lstStyle/>
        <a:p>
          <a:endParaRPr lang="en-US"/>
        </a:p>
      </dgm:t>
    </dgm:pt>
    <dgm:pt modelId="{AA810BA1-C69D-4899-8CF8-899F843A3922}" type="pres">
      <dgm:prSet presAssocID="{F795CCBD-9571-4C0C-914E-2411E94A8499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2083987-0830-453F-A411-35C77D809139}" type="pres">
      <dgm:prSet presAssocID="{812FE382-ACBC-404E-910D-21290EFCB567}" presName="circ2" presStyleLbl="vennNode1" presStyleIdx="1" presStyleCnt="8"/>
      <dgm:spPr/>
      <dgm:t>
        <a:bodyPr/>
        <a:lstStyle/>
        <a:p>
          <a:endParaRPr lang="en-US"/>
        </a:p>
      </dgm:t>
    </dgm:pt>
    <dgm:pt modelId="{144B9A3E-D7D5-4C76-9318-42797A36AD78}" type="pres">
      <dgm:prSet presAssocID="{812FE382-ACBC-404E-910D-21290EFCB567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4A936DE-0F6E-4B0F-87DA-9F50B530494F}" type="pres">
      <dgm:prSet presAssocID="{DAD97FA4-B675-45CC-911F-28F80C2DFB29}" presName="leftComposite" presStyleCnt="0"/>
      <dgm:spPr/>
    </dgm:pt>
    <dgm:pt modelId="{A2420AA2-34A0-4DB3-B21F-7CA7FCFF2588}" type="pres">
      <dgm:prSet presAssocID="{212EA304-1FAD-47B7-8647-6690C3B7668F}" presName="childText1_1" presStyleLbl="vennNode1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23AC496-5CA3-4436-8C1A-8DD494655702}" type="pres">
      <dgm:prSet presAssocID="{212EA304-1FAD-47B7-8647-6690C3B7668F}" presName="ellipse1" presStyleLbl="vennNode1" presStyleIdx="3" presStyleCnt="8"/>
      <dgm:spPr/>
    </dgm:pt>
    <dgm:pt modelId="{703ACF48-9430-447E-A35C-6A256EDD04E7}" type="pres">
      <dgm:prSet presAssocID="{212EA304-1FAD-47B7-8647-6690C3B7668F}" presName="ellipse2" presStyleLbl="vennNode1" presStyleIdx="4" presStyleCnt="8"/>
      <dgm:spPr/>
    </dgm:pt>
    <dgm:pt modelId="{56197871-5F7A-4E60-8D59-DB9869DB28DE}" type="pres">
      <dgm:prSet presAssocID="{7B718AC6-6217-4D46-8EDC-318801111473}" presName="childText1_2" presStyleLbl="vennNode1" presStyleIdx="5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C9F3E19-7230-4678-962B-061245B6D36D}" type="pres">
      <dgm:prSet presAssocID="{7B718AC6-6217-4D46-8EDC-318801111473}" presName="ellipse3" presStyleLbl="vennNode1" presStyleIdx="6" presStyleCnt="8"/>
      <dgm:spPr/>
    </dgm:pt>
    <dgm:pt modelId="{885250BF-0219-445D-BE2B-B6A5FF9A69B6}" type="pres">
      <dgm:prSet presAssocID="{9F8049E9-ECB6-4D72-BB33-6354C87BD803}" presName="childText1_3" presStyleLbl="vennNode1" presStyleIdx="7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965C2D8-44F2-4098-8D3D-C4804D5CD2F3}" type="pres">
      <dgm:prSet presAssocID="{DAD97FA4-B675-45CC-911F-28F80C2DFB29}" presName="rightChild" presStyleLbl="node2" presStyleIdx="0" presStyleCnt="1" custLinFactNeighborX="1614" custLinFactNeighborY="-107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34A34A8-B037-4ED3-A866-7A8291F6B9A5}" type="pres">
      <dgm:prSet presAssocID="{DAD97FA4-B675-45CC-911F-28F80C2DFB29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4C1BC3-BEA3-4518-BA1F-3410D831B48B}" type="presOf" srcId="{812FE382-ACBC-404E-910D-21290EFCB567}" destId="{144B9A3E-D7D5-4C76-9318-42797A36AD78}" srcOrd="1" destOrd="0" presId="urn:microsoft.com/office/officeart/2009/3/layout/PhasedProcess"/>
    <dgm:cxn modelId="{2639A7F9-4D33-4C59-848F-F3C733CB2DAB}" type="presOf" srcId="{7B718AC6-6217-4D46-8EDC-318801111473}" destId="{56197871-5F7A-4E60-8D59-DB9869DB28DE}" srcOrd="0" destOrd="0" presId="urn:microsoft.com/office/officeart/2009/3/layout/PhasedProcess"/>
    <dgm:cxn modelId="{C5E80593-CA85-49DB-9519-A281BC409395}" type="presOf" srcId="{9F8049E9-ECB6-4D72-BB33-6354C87BD803}" destId="{885250BF-0219-445D-BE2B-B6A5FF9A69B6}" srcOrd="0" destOrd="0" presId="urn:microsoft.com/office/officeart/2009/3/layout/PhasedProcess"/>
    <dgm:cxn modelId="{83D3BCF7-7EAE-4F9A-A5A8-726099E869D1}" type="presOf" srcId="{2E485CDF-7DE7-4A83-A1A3-F7CDFA14BD76}" destId="{DA191ADD-28FE-4301-9617-9E34D9634AB9}" srcOrd="0" destOrd="0" presId="urn:microsoft.com/office/officeart/2009/3/layout/PhasedProcess"/>
    <dgm:cxn modelId="{ABDC4803-A931-451B-AD9D-0610DDCE930A}" type="presOf" srcId="{831D621B-521D-4C29-A758-8EC5DE46CC4A}" destId="{534A34A8-B037-4ED3-A866-7A8291F6B9A5}" srcOrd="0" destOrd="0" presId="urn:microsoft.com/office/officeart/2009/3/layout/PhasedProcess"/>
    <dgm:cxn modelId="{809F3715-8B6F-4226-A8BA-5C5AD1C1BD39}" type="presOf" srcId="{812FE382-ACBC-404E-910D-21290EFCB567}" destId="{82083987-0830-453F-A411-35C77D809139}" srcOrd="0" destOrd="0" presId="urn:microsoft.com/office/officeart/2009/3/layout/PhasedProcess"/>
    <dgm:cxn modelId="{B234B62B-FA6D-45A6-A366-653DF18958AA}" type="presOf" srcId="{F795CCBD-9571-4C0C-914E-2411E94A8499}" destId="{FE4FEB9C-180C-4D4C-9D26-BD2D6611CACB}" srcOrd="0" destOrd="0" presId="urn:microsoft.com/office/officeart/2009/3/layout/PhasedProcess"/>
    <dgm:cxn modelId="{0A144FDB-7743-4D40-8199-B13A61243917}" srcId="{DAD97FA4-B675-45CC-911F-28F80C2DFB29}" destId="{831D621B-521D-4C29-A758-8EC5DE46CC4A}" srcOrd="0" destOrd="0" parTransId="{5C79324A-26B3-4821-9BCD-FC0CC18AE47F}" sibTransId="{EF6FAB37-2390-4A62-A40E-03EA9735A27C}"/>
    <dgm:cxn modelId="{11F6887C-63EB-4C62-A5F8-A6174F3D0206}" srcId="{831D621B-521D-4C29-A758-8EC5DE46CC4A}" destId="{9F8049E9-ECB6-4D72-BB33-6354C87BD803}" srcOrd="2" destOrd="0" parTransId="{9F5511AE-8755-4D35-8031-A3D44C43C509}" sibTransId="{18882CB9-262A-414A-B171-B6ED5D486576}"/>
    <dgm:cxn modelId="{8DA60EC3-33F3-4A6D-AB65-FA49ED2044AA}" srcId="{831D621B-521D-4C29-A758-8EC5DE46CC4A}" destId="{212EA304-1FAD-47B7-8647-6690C3B7668F}" srcOrd="0" destOrd="0" parTransId="{AA555F55-90F0-449C-81DA-6FFF73AF78D3}" sibTransId="{8E3C5D5A-18D3-4253-8AFA-A5FC9EA8A1A2}"/>
    <dgm:cxn modelId="{F6FB443A-4FDB-40CE-8B2B-7CBEC47FD4FD}" srcId="{DAD97FA4-B675-45CC-911F-28F80C2DFB29}" destId="{2E485CDF-7DE7-4A83-A1A3-F7CDFA14BD76}" srcOrd="2" destOrd="0" parTransId="{7171F1CC-897D-4B7B-BEF2-D9779DD3793C}" sibTransId="{43AEF666-BEEC-4A2D-BE57-A26D04191BEF}"/>
    <dgm:cxn modelId="{EBB01054-FF81-44FE-85FE-63C12E4A9CE7}" srcId="{2E485CDF-7DE7-4A83-A1A3-F7CDFA14BD76}" destId="{2B750197-8030-4549-B2D2-3EA14D5F5B6D}" srcOrd="0" destOrd="0" parTransId="{5F43D430-56D2-4252-8954-78D52C81AFE2}" sibTransId="{0E34CE29-573D-4847-8658-A585F57B5606}"/>
    <dgm:cxn modelId="{8BBBE66A-3D79-4F24-A0BD-980D85F985A6}" type="presOf" srcId="{DAD97FA4-B675-45CC-911F-28F80C2DFB29}" destId="{403B9FB0-9359-4356-BECD-2A21820EE0AD}" srcOrd="0" destOrd="0" presId="urn:microsoft.com/office/officeart/2009/3/layout/PhasedProcess"/>
    <dgm:cxn modelId="{BBB980CD-2C33-4B95-9F7C-35C07FBEB598}" type="presOf" srcId="{F795CCBD-9571-4C0C-914E-2411E94A8499}" destId="{AA810BA1-C69D-4899-8CF8-899F843A3922}" srcOrd="1" destOrd="0" presId="urn:microsoft.com/office/officeart/2009/3/layout/PhasedProcess"/>
    <dgm:cxn modelId="{CC3988CE-F7D3-45D1-9258-36D1B559FB8B}" srcId="{DAD97FA4-B675-45CC-911F-28F80C2DFB29}" destId="{D3F3C9B6-4829-4C56-A44B-EE8A007C7429}" srcOrd="1" destOrd="0" parTransId="{9CF75495-EBBC-4F1E-8C9D-2B2479B84A07}" sibTransId="{893AFE1C-E619-4B73-84A5-D0DCCA3794BB}"/>
    <dgm:cxn modelId="{DDEE2F50-DC55-4A5E-8BB4-C171F06D2843}" srcId="{D3F3C9B6-4829-4C56-A44B-EE8A007C7429}" destId="{F795CCBD-9571-4C0C-914E-2411E94A8499}" srcOrd="0" destOrd="0" parTransId="{397F36AE-2BF9-4891-B4ED-2C7C902AC07D}" sibTransId="{CDF4C84D-D6BE-4D17-B672-F1A039BA0C83}"/>
    <dgm:cxn modelId="{18C57091-8A05-4A1A-A46A-D7EE83C10B16}" type="presOf" srcId="{D3F3C9B6-4829-4C56-A44B-EE8A007C7429}" destId="{D14C5B31-0C4A-4BDD-B125-2C94619DC8ED}" srcOrd="0" destOrd="0" presId="urn:microsoft.com/office/officeart/2009/3/layout/PhasedProcess"/>
    <dgm:cxn modelId="{C5CF75D0-B772-40BB-ADEF-212E0D08F63C}" srcId="{831D621B-521D-4C29-A758-8EC5DE46CC4A}" destId="{7B718AC6-6217-4D46-8EDC-318801111473}" srcOrd="1" destOrd="0" parTransId="{E83C07B5-4A02-4CCC-9294-29617FD4A150}" sibTransId="{1D35B10B-0351-49EC-8D77-582A5F7A7447}"/>
    <dgm:cxn modelId="{D35A0CF4-CA59-482B-98B0-31FC44761F95}" type="presOf" srcId="{212EA304-1FAD-47B7-8647-6690C3B7668F}" destId="{A2420AA2-34A0-4DB3-B21F-7CA7FCFF2588}" srcOrd="0" destOrd="0" presId="urn:microsoft.com/office/officeart/2009/3/layout/PhasedProcess"/>
    <dgm:cxn modelId="{63A8048D-857E-460E-8BFE-8F1C3C8C5AE9}" type="presOf" srcId="{2B750197-8030-4549-B2D2-3EA14D5F5B6D}" destId="{8965C2D8-44F2-4098-8D3D-C4804D5CD2F3}" srcOrd="0" destOrd="0" presId="urn:microsoft.com/office/officeart/2009/3/layout/PhasedProcess"/>
    <dgm:cxn modelId="{0BA0BF92-A65B-48D9-9B48-0DF7081ACBE0}" srcId="{D3F3C9B6-4829-4C56-A44B-EE8A007C7429}" destId="{812FE382-ACBC-404E-910D-21290EFCB567}" srcOrd="1" destOrd="0" parTransId="{D1733DBE-4C8A-4CBD-BAAD-6C118E70844F}" sibTransId="{5A013591-DCAF-4D38-A0A5-AA18D71E1706}"/>
    <dgm:cxn modelId="{AA77601A-115D-42C2-8F53-1CCE4757C223}" type="presParOf" srcId="{403B9FB0-9359-4356-BECD-2A21820EE0AD}" destId="{5CC52272-2D9C-4674-86FA-75315A947A03}" srcOrd="0" destOrd="0" presId="urn:microsoft.com/office/officeart/2009/3/layout/PhasedProcess"/>
    <dgm:cxn modelId="{E9E14FE6-111E-4194-992F-A3EE5BE15985}" type="presParOf" srcId="{403B9FB0-9359-4356-BECD-2A21820EE0AD}" destId="{4C4BAE98-D1F3-4127-8BF7-9F3DE476CFE8}" srcOrd="1" destOrd="0" presId="urn:microsoft.com/office/officeart/2009/3/layout/PhasedProcess"/>
    <dgm:cxn modelId="{E6CE9B5B-FB41-4FBD-904C-0136C577F883}" type="presParOf" srcId="{403B9FB0-9359-4356-BECD-2A21820EE0AD}" destId="{D14C5B31-0C4A-4BDD-B125-2C94619DC8ED}" srcOrd="2" destOrd="0" presId="urn:microsoft.com/office/officeart/2009/3/layout/PhasedProcess"/>
    <dgm:cxn modelId="{4FD5F5B9-FDA6-4752-BD6C-377D81342195}" type="presParOf" srcId="{403B9FB0-9359-4356-BECD-2A21820EE0AD}" destId="{4625FD2E-6048-4557-BE31-E335FB3E8FFE}" srcOrd="3" destOrd="0" presId="urn:microsoft.com/office/officeart/2009/3/layout/PhasedProcess"/>
    <dgm:cxn modelId="{842ADBE6-62BD-424F-83E6-46C5708066A0}" type="presParOf" srcId="{403B9FB0-9359-4356-BECD-2A21820EE0AD}" destId="{39D4CAE0-C61C-4D3B-A52A-24F9022D0652}" srcOrd="4" destOrd="0" presId="urn:microsoft.com/office/officeart/2009/3/layout/PhasedProcess"/>
    <dgm:cxn modelId="{CFB57DA3-A784-4F09-B0DC-F0456D3FDDD4}" type="presParOf" srcId="{403B9FB0-9359-4356-BECD-2A21820EE0AD}" destId="{DA191ADD-28FE-4301-9617-9E34D9634AB9}" srcOrd="5" destOrd="0" presId="urn:microsoft.com/office/officeart/2009/3/layout/PhasedProcess"/>
    <dgm:cxn modelId="{2BF65318-5543-4238-BA81-1448DABD2435}" type="presParOf" srcId="{403B9FB0-9359-4356-BECD-2A21820EE0AD}" destId="{3141B26D-AC77-4956-8589-BA0302881BDA}" srcOrd="6" destOrd="0" presId="urn:microsoft.com/office/officeart/2009/3/layout/PhasedProcess"/>
    <dgm:cxn modelId="{285089CD-C2E2-4740-A7E9-7C9235F6EBAF}" type="presParOf" srcId="{3141B26D-AC77-4956-8589-BA0302881BDA}" destId="{FE4FEB9C-180C-4D4C-9D26-BD2D6611CACB}" srcOrd="0" destOrd="0" presId="urn:microsoft.com/office/officeart/2009/3/layout/PhasedProcess"/>
    <dgm:cxn modelId="{34A5FC6D-1056-4E52-98FB-FB8D3DB236D3}" type="presParOf" srcId="{3141B26D-AC77-4956-8589-BA0302881BDA}" destId="{AA810BA1-C69D-4899-8CF8-899F843A3922}" srcOrd="1" destOrd="0" presId="urn:microsoft.com/office/officeart/2009/3/layout/PhasedProcess"/>
    <dgm:cxn modelId="{D6643C0A-C0C9-4643-9C29-A312F2C8F4B2}" type="presParOf" srcId="{3141B26D-AC77-4956-8589-BA0302881BDA}" destId="{82083987-0830-453F-A411-35C77D809139}" srcOrd="2" destOrd="0" presId="urn:microsoft.com/office/officeart/2009/3/layout/PhasedProcess"/>
    <dgm:cxn modelId="{5BFAE9C3-4DC1-4153-AFC1-1035C44465CC}" type="presParOf" srcId="{3141B26D-AC77-4956-8589-BA0302881BDA}" destId="{144B9A3E-D7D5-4C76-9318-42797A36AD78}" srcOrd="3" destOrd="0" presId="urn:microsoft.com/office/officeart/2009/3/layout/PhasedProcess"/>
    <dgm:cxn modelId="{9AAA6019-C39A-4155-998B-A174AFF498F6}" type="presParOf" srcId="{403B9FB0-9359-4356-BECD-2A21820EE0AD}" destId="{B4A936DE-0F6E-4B0F-87DA-9F50B530494F}" srcOrd="7" destOrd="0" presId="urn:microsoft.com/office/officeart/2009/3/layout/PhasedProcess"/>
    <dgm:cxn modelId="{07537EE8-F0B7-48B6-9DC9-C36534C037D6}" type="presParOf" srcId="{B4A936DE-0F6E-4B0F-87DA-9F50B530494F}" destId="{A2420AA2-34A0-4DB3-B21F-7CA7FCFF2588}" srcOrd="0" destOrd="0" presId="urn:microsoft.com/office/officeart/2009/3/layout/PhasedProcess"/>
    <dgm:cxn modelId="{E7B657B8-0835-4B0E-877F-7F8ECB96183F}" type="presParOf" srcId="{B4A936DE-0F6E-4B0F-87DA-9F50B530494F}" destId="{223AC496-5CA3-4436-8C1A-8DD494655702}" srcOrd="1" destOrd="0" presId="urn:microsoft.com/office/officeart/2009/3/layout/PhasedProcess"/>
    <dgm:cxn modelId="{CDAA4A8A-F791-400F-9EE5-80533B148D98}" type="presParOf" srcId="{B4A936DE-0F6E-4B0F-87DA-9F50B530494F}" destId="{703ACF48-9430-447E-A35C-6A256EDD04E7}" srcOrd="2" destOrd="0" presId="urn:microsoft.com/office/officeart/2009/3/layout/PhasedProcess"/>
    <dgm:cxn modelId="{B851B63F-51C2-4B67-846F-F00C0457DDF1}" type="presParOf" srcId="{B4A936DE-0F6E-4B0F-87DA-9F50B530494F}" destId="{56197871-5F7A-4E60-8D59-DB9869DB28DE}" srcOrd="3" destOrd="0" presId="urn:microsoft.com/office/officeart/2009/3/layout/PhasedProcess"/>
    <dgm:cxn modelId="{376A2DE2-941C-407E-9793-F92E22AFFF39}" type="presParOf" srcId="{B4A936DE-0F6E-4B0F-87DA-9F50B530494F}" destId="{7C9F3E19-7230-4678-962B-061245B6D36D}" srcOrd="4" destOrd="0" presId="urn:microsoft.com/office/officeart/2009/3/layout/PhasedProcess"/>
    <dgm:cxn modelId="{FF5089C8-3E6B-4AA0-9D12-253009F3F782}" type="presParOf" srcId="{B4A936DE-0F6E-4B0F-87DA-9F50B530494F}" destId="{885250BF-0219-445D-BE2B-B6A5FF9A69B6}" srcOrd="5" destOrd="0" presId="urn:microsoft.com/office/officeart/2009/3/layout/PhasedProcess"/>
    <dgm:cxn modelId="{299040BA-93A8-4555-924B-351DAE062C89}" type="presParOf" srcId="{403B9FB0-9359-4356-BECD-2A21820EE0AD}" destId="{8965C2D8-44F2-4098-8D3D-C4804D5CD2F3}" srcOrd="8" destOrd="0" presId="urn:microsoft.com/office/officeart/2009/3/layout/PhasedProcess"/>
    <dgm:cxn modelId="{B7687A4D-4DA1-4B75-83DA-151317E1FE6C}" type="presParOf" srcId="{403B9FB0-9359-4356-BECD-2A21820EE0AD}" destId="{534A34A8-B037-4ED3-A866-7A8291F6B9A5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52272-2D9C-4674-86FA-75315A947A03}">
      <dsp:nvSpPr>
        <dsp:cNvPr id="0" name=""/>
        <dsp:cNvSpPr/>
      </dsp:nvSpPr>
      <dsp:spPr>
        <a:xfrm rot="5400000">
          <a:off x="35775" y="-258"/>
          <a:ext cx="3359043" cy="3359559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BAE98-D1F3-4127-8BF7-9F3DE476CFE8}">
      <dsp:nvSpPr>
        <dsp:cNvPr id="0" name=""/>
        <dsp:cNvSpPr/>
      </dsp:nvSpPr>
      <dsp:spPr>
        <a:xfrm rot="16200000">
          <a:off x="3492920" y="-258"/>
          <a:ext cx="3359043" cy="3359559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C5B31-0C4A-4BDD-B125-2C94619DC8ED}">
      <dsp:nvSpPr>
        <dsp:cNvPr id="0" name=""/>
        <dsp:cNvSpPr/>
      </dsp:nvSpPr>
      <dsp:spPr>
        <a:xfrm>
          <a:off x="3890116" y="2917847"/>
          <a:ext cx="2550418" cy="672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T</a:t>
          </a:r>
          <a:r>
            <a:rPr lang="en-US" sz="3100" kern="1200" dirty="0" smtClean="0"/>
            <a:t>argeting</a:t>
          </a:r>
          <a:endParaRPr lang="en-US" sz="3100" kern="1200" dirty="0"/>
        </a:p>
      </dsp:txBody>
      <dsp:txXfrm>
        <a:off x="3890116" y="2917847"/>
        <a:ext cx="2550418" cy="672024"/>
      </dsp:txXfrm>
    </dsp:sp>
    <dsp:sp modelId="{4625FD2E-6048-4557-BE31-E335FB3E8FFE}">
      <dsp:nvSpPr>
        <dsp:cNvPr id="0" name=""/>
        <dsp:cNvSpPr/>
      </dsp:nvSpPr>
      <dsp:spPr>
        <a:xfrm rot="5400000">
          <a:off x="3385170" y="-258"/>
          <a:ext cx="3359043" cy="3359559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4CAE0-C61C-4D3B-A52A-24F9022D0652}">
      <dsp:nvSpPr>
        <dsp:cNvPr id="0" name=""/>
        <dsp:cNvSpPr/>
      </dsp:nvSpPr>
      <dsp:spPr>
        <a:xfrm rot="16200000">
          <a:off x="6841297" y="-258"/>
          <a:ext cx="3359043" cy="3359559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91ADD-28FE-4301-9617-9E34D9634AB9}">
      <dsp:nvSpPr>
        <dsp:cNvPr id="0" name=""/>
        <dsp:cNvSpPr/>
      </dsp:nvSpPr>
      <dsp:spPr>
        <a:xfrm>
          <a:off x="6993516" y="2917847"/>
          <a:ext cx="2550418" cy="672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P</a:t>
          </a:r>
          <a:r>
            <a:rPr lang="en-US" sz="3100" kern="1200" dirty="0" smtClean="0"/>
            <a:t>ositioning</a:t>
          </a:r>
          <a:endParaRPr lang="en-US" sz="3100" kern="1200" dirty="0"/>
        </a:p>
      </dsp:txBody>
      <dsp:txXfrm>
        <a:off x="6993516" y="2917847"/>
        <a:ext cx="2550418" cy="672024"/>
      </dsp:txXfrm>
    </dsp:sp>
    <dsp:sp modelId="{FE4FEB9C-180C-4D4C-9D26-BD2D6611CACB}">
      <dsp:nvSpPr>
        <dsp:cNvPr id="0" name=""/>
        <dsp:cNvSpPr/>
      </dsp:nvSpPr>
      <dsp:spPr>
        <a:xfrm>
          <a:off x="3808165" y="963852"/>
          <a:ext cx="1539034" cy="15390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Collaborators</a:t>
          </a:r>
          <a:endParaRPr lang="en-US" sz="1200" kern="1200" dirty="0"/>
        </a:p>
      </dsp:txBody>
      <dsp:txXfrm>
        <a:off x="4023075" y="1145337"/>
        <a:ext cx="887370" cy="1176063"/>
      </dsp:txXfrm>
    </dsp:sp>
    <dsp:sp modelId="{82083987-0830-453F-A411-35C77D809139}">
      <dsp:nvSpPr>
        <dsp:cNvPr id="0" name=""/>
        <dsp:cNvSpPr/>
      </dsp:nvSpPr>
      <dsp:spPr>
        <a:xfrm>
          <a:off x="4917379" y="963852"/>
          <a:ext cx="1539034" cy="15390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Company’s Competence</a:t>
          </a:r>
          <a:endParaRPr lang="en-US" sz="1200" b="1" kern="1200" dirty="0"/>
        </a:p>
      </dsp:txBody>
      <dsp:txXfrm>
        <a:off x="5354132" y="1145337"/>
        <a:ext cx="887370" cy="1176063"/>
      </dsp:txXfrm>
    </dsp:sp>
    <dsp:sp modelId="{A2420AA2-34A0-4DB3-B21F-7CA7FCFF2588}">
      <dsp:nvSpPr>
        <dsp:cNvPr id="0" name=""/>
        <dsp:cNvSpPr/>
      </dsp:nvSpPr>
      <dsp:spPr>
        <a:xfrm>
          <a:off x="1004424" y="509923"/>
          <a:ext cx="1064342" cy="10643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Context</a:t>
          </a:r>
          <a:endParaRPr lang="en-US" sz="1200" kern="1200" dirty="0"/>
        </a:p>
      </dsp:txBody>
      <dsp:txXfrm>
        <a:off x="1160293" y="665796"/>
        <a:ext cx="752604" cy="752621"/>
      </dsp:txXfrm>
    </dsp:sp>
    <dsp:sp modelId="{223AC496-5CA3-4436-8C1A-8DD494655702}">
      <dsp:nvSpPr>
        <dsp:cNvPr id="0" name=""/>
        <dsp:cNvSpPr/>
      </dsp:nvSpPr>
      <dsp:spPr>
        <a:xfrm>
          <a:off x="611877" y="1399782"/>
          <a:ext cx="522813" cy="5226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03ACF48-9430-447E-A35C-6A256EDD04E7}">
      <dsp:nvSpPr>
        <dsp:cNvPr id="0" name=""/>
        <dsp:cNvSpPr/>
      </dsp:nvSpPr>
      <dsp:spPr>
        <a:xfrm>
          <a:off x="2156110" y="719288"/>
          <a:ext cx="304204" cy="3040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197871-5F7A-4E60-8D59-DB9869DB28DE}">
      <dsp:nvSpPr>
        <dsp:cNvPr id="0" name=""/>
        <dsp:cNvSpPr/>
      </dsp:nvSpPr>
      <dsp:spPr>
        <a:xfrm>
          <a:off x="2043062" y="1145635"/>
          <a:ext cx="1064342" cy="10643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Markets</a:t>
          </a:r>
          <a:endParaRPr lang="en-US" sz="1200" kern="1200" dirty="0"/>
        </a:p>
      </dsp:txBody>
      <dsp:txXfrm>
        <a:off x="2198931" y="1301508"/>
        <a:ext cx="752604" cy="752621"/>
      </dsp:txXfrm>
    </dsp:sp>
    <dsp:sp modelId="{7C9F3E19-7230-4678-962B-061245B6D36D}">
      <dsp:nvSpPr>
        <dsp:cNvPr id="0" name=""/>
        <dsp:cNvSpPr/>
      </dsp:nvSpPr>
      <dsp:spPr>
        <a:xfrm>
          <a:off x="2154363" y="2275098"/>
          <a:ext cx="304204" cy="3040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85250BF-0219-445D-BE2B-B6A5FF9A69B6}">
      <dsp:nvSpPr>
        <dsp:cNvPr id="0" name=""/>
        <dsp:cNvSpPr/>
      </dsp:nvSpPr>
      <dsp:spPr>
        <a:xfrm>
          <a:off x="1023390" y="1753878"/>
          <a:ext cx="1064342" cy="10643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Customer</a:t>
          </a:r>
          <a:endParaRPr lang="en-US" sz="1200" b="1" kern="1200" dirty="0"/>
        </a:p>
      </dsp:txBody>
      <dsp:txXfrm>
        <a:off x="1179259" y="1909751"/>
        <a:ext cx="752604" cy="752621"/>
      </dsp:txXfrm>
    </dsp:sp>
    <dsp:sp modelId="{8965C2D8-44F2-4098-8D3D-C4804D5CD2F3}">
      <dsp:nvSpPr>
        <dsp:cNvPr id="0" name=""/>
        <dsp:cNvSpPr/>
      </dsp:nvSpPr>
      <dsp:spPr>
        <a:xfrm>
          <a:off x="7314885" y="673175"/>
          <a:ext cx="1961860" cy="1961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Competition</a:t>
          </a:r>
          <a:endParaRPr lang="en-US" sz="1900" kern="1200" dirty="0"/>
        </a:p>
      </dsp:txBody>
      <dsp:txXfrm>
        <a:off x="7602193" y="960431"/>
        <a:ext cx="1387244" cy="1386994"/>
      </dsp:txXfrm>
    </dsp:sp>
    <dsp:sp modelId="{534A34A8-B037-4ED3-A866-7A8291F6B9A5}">
      <dsp:nvSpPr>
        <dsp:cNvPr id="0" name=""/>
        <dsp:cNvSpPr/>
      </dsp:nvSpPr>
      <dsp:spPr>
        <a:xfrm>
          <a:off x="666769" y="2917847"/>
          <a:ext cx="2550418" cy="672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S</a:t>
          </a:r>
          <a:r>
            <a:rPr lang="en-US" sz="3100" kern="1200" dirty="0" smtClean="0"/>
            <a:t>egmentation</a:t>
          </a:r>
          <a:endParaRPr lang="en-US" sz="3100" kern="1200" dirty="0"/>
        </a:p>
      </dsp:txBody>
      <dsp:txXfrm>
        <a:off x="666769" y="2917847"/>
        <a:ext cx="2550418" cy="672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4C3FD-8E69-4407-8FA6-1AB3A558864C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881063"/>
            <a:ext cx="3609975" cy="237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389313"/>
            <a:ext cx="8553450" cy="2773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89725"/>
            <a:ext cx="4633913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6689725"/>
            <a:ext cx="4632325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CA86D-681B-48BF-B532-E92EF4ACF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6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183066"/>
            <a:ext cx="9089390" cy="14788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3943604"/>
            <a:ext cx="7485380" cy="17605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85090">
              <a:lnSpc>
                <a:spcPts val="1535"/>
              </a:lnSpc>
            </a:pPr>
            <a:fld id="{81D60167-4931-47E6-BA6A-407CBD079E47}" type="slidenum">
              <a:rPr spc="-135" dirty="0"/>
              <a:pPr marL="85090">
                <a:lnSpc>
                  <a:spcPts val="1535"/>
                </a:lnSpc>
              </a:pPr>
              <a:t>‹#›</a:t>
            </a:fld>
            <a:endParaRPr spc="-13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1874838"/>
            <a:ext cx="4535487" cy="446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874838"/>
            <a:ext cx="4535488" cy="446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65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374650"/>
            <a:ext cx="9223375" cy="1362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725613"/>
            <a:ext cx="4524375" cy="846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571750"/>
            <a:ext cx="4524375" cy="378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725613"/>
            <a:ext cx="4546600" cy="846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571750"/>
            <a:ext cx="4546600" cy="378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1506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1410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022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69900"/>
            <a:ext cx="3449638" cy="16430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600" y="1014413"/>
            <a:ext cx="5413375" cy="5003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112963"/>
            <a:ext cx="3449638" cy="39131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8056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69900"/>
            <a:ext cx="3449638" cy="16430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600" y="1014413"/>
            <a:ext cx="5413375" cy="500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112963"/>
            <a:ext cx="3449638" cy="39131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4078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6614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3338" y="374650"/>
            <a:ext cx="2305050" cy="5967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374650"/>
            <a:ext cx="6765925" cy="5967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0530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152525"/>
            <a:ext cx="8020050" cy="24511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698875"/>
            <a:ext cx="8020050" cy="17002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7482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747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917044" y="678472"/>
            <a:ext cx="1099820" cy="469265"/>
          </a:xfrm>
          <a:custGeom>
            <a:avLst/>
            <a:gdLst/>
            <a:ahLst/>
            <a:cxnLst/>
            <a:rect l="l" t="t" r="r" b="b"/>
            <a:pathLst>
              <a:path w="1099820" h="469265">
                <a:moveTo>
                  <a:pt x="216447" y="101273"/>
                </a:moveTo>
                <a:lnTo>
                  <a:pt x="0" y="468680"/>
                </a:lnTo>
                <a:lnTo>
                  <a:pt x="180136" y="468680"/>
                </a:lnTo>
                <a:lnTo>
                  <a:pt x="310438" y="247484"/>
                </a:lnTo>
                <a:lnTo>
                  <a:pt x="280441" y="215846"/>
                </a:lnTo>
                <a:lnTo>
                  <a:pt x="254522" y="180678"/>
                </a:lnTo>
                <a:lnTo>
                  <a:pt x="233063" y="142359"/>
                </a:lnTo>
                <a:lnTo>
                  <a:pt x="216447" y="101273"/>
                </a:lnTo>
                <a:close/>
              </a:path>
              <a:path w="1099820" h="469265">
                <a:moveTo>
                  <a:pt x="376605" y="296100"/>
                </a:moveTo>
                <a:lnTo>
                  <a:pt x="274942" y="468680"/>
                </a:lnTo>
                <a:lnTo>
                  <a:pt x="824801" y="468680"/>
                </a:lnTo>
                <a:lnTo>
                  <a:pt x="750025" y="341744"/>
                </a:lnTo>
                <a:lnTo>
                  <a:pt x="549871" y="341744"/>
                </a:lnTo>
                <a:lnTo>
                  <a:pt x="503409" y="338696"/>
                </a:lnTo>
                <a:lnTo>
                  <a:pt x="458785" y="329814"/>
                </a:lnTo>
                <a:lnTo>
                  <a:pt x="416389" y="315485"/>
                </a:lnTo>
                <a:lnTo>
                  <a:pt x="376605" y="296100"/>
                </a:lnTo>
                <a:close/>
              </a:path>
              <a:path w="1099820" h="469265">
                <a:moveTo>
                  <a:pt x="883296" y="101273"/>
                </a:moveTo>
                <a:lnTo>
                  <a:pt x="866686" y="142361"/>
                </a:lnTo>
                <a:lnTo>
                  <a:pt x="845226" y="180682"/>
                </a:lnTo>
                <a:lnTo>
                  <a:pt x="819303" y="215851"/>
                </a:lnTo>
                <a:lnTo>
                  <a:pt x="789304" y="247484"/>
                </a:lnTo>
                <a:lnTo>
                  <a:pt x="919606" y="468680"/>
                </a:lnTo>
                <a:lnTo>
                  <a:pt x="1099743" y="468680"/>
                </a:lnTo>
                <a:lnTo>
                  <a:pt x="883296" y="101273"/>
                </a:lnTo>
                <a:close/>
              </a:path>
              <a:path w="1099820" h="469265">
                <a:moveTo>
                  <a:pt x="723138" y="296100"/>
                </a:moveTo>
                <a:lnTo>
                  <a:pt x="683354" y="315485"/>
                </a:lnTo>
                <a:lnTo>
                  <a:pt x="640957" y="329814"/>
                </a:lnTo>
                <a:lnTo>
                  <a:pt x="596334" y="338696"/>
                </a:lnTo>
                <a:lnTo>
                  <a:pt x="549871" y="341744"/>
                </a:lnTo>
                <a:lnTo>
                  <a:pt x="750025" y="341744"/>
                </a:lnTo>
                <a:lnTo>
                  <a:pt x="723138" y="296100"/>
                </a:lnTo>
                <a:close/>
              </a:path>
              <a:path w="1099820" h="469265">
                <a:moveTo>
                  <a:pt x="549871" y="1981"/>
                </a:moveTo>
                <a:lnTo>
                  <a:pt x="416178" y="228942"/>
                </a:lnTo>
                <a:lnTo>
                  <a:pt x="446912" y="243757"/>
                </a:lnTo>
                <a:lnTo>
                  <a:pt x="479634" y="254704"/>
                </a:lnTo>
                <a:lnTo>
                  <a:pt x="514051" y="261489"/>
                </a:lnTo>
                <a:lnTo>
                  <a:pt x="549871" y="263817"/>
                </a:lnTo>
                <a:lnTo>
                  <a:pt x="585691" y="261489"/>
                </a:lnTo>
                <a:lnTo>
                  <a:pt x="620109" y="254704"/>
                </a:lnTo>
                <a:lnTo>
                  <a:pt x="652831" y="243757"/>
                </a:lnTo>
                <a:lnTo>
                  <a:pt x="683564" y="228942"/>
                </a:lnTo>
                <a:lnTo>
                  <a:pt x="549871" y="1981"/>
                </a:lnTo>
                <a:close/>
              </a:path>
              <a:path w="1099820" h="469265">
                <a:moveTo>
                  <a:pt x="823023" y="101"/>
                </a:moveTo>
                <a:lnTo>
                  <a:pt x="643572" y="101"/>
                </a:lnTo>
                <a:lnTo>
                  <a:pt x="748499" y="178244"/>
                </a:lnTo>
                <a:lnTo>
                  <a:pt x="778491" y="140335"/>
                </a:lnTo>
                <a:lnTo>
                  <a:pt x="801484" y="97418"/>
                </a:lnTo>
                <a:lnTo>
                  <a:pt x="816619" y="50353"/>
                </a:lnTo>
                <a:lnTo>
                  <a:pt x="823023" y="101"/>
                </a:lnTo>
                <a:close/>
              </a:path>
              <a:path w="1099820" h="469265">
                <a:moveTo>
                  <a:pt x="456120" y="203"/>
                </a:moveTo>
                <a:lnTo>
                  <a:pt x="275932" y="292"/>
                </a:lnTo>
                <a:lnTo>
                  <a:pt x="276707" y="292"/>
                </a:lnTo>
                <a:lnTo>
                  <a:pt x="283165" y="50560"/>
                </a:lnTo>
                <a:lnTo>
                  <a:pt x="298311" y="97543"/>
                </a:lnTo>
                <a:lnTo>
                  <a:pt x="321289" y="140386"/>
                </a:lnTo>
                <a:lnTo>
                  <a:pt x="351243" y="178231"/>
                </a:lnTo>
                <a:lnTo>
                  <a:pt x="456120" y="203"/>
                </a:lnTo>
                <a:close/>
              </a:path>
              <a:path w="1099820" h="469265">
                <a:moveTo>
                  <a:pt x="823036" y="0"/>
                </a:moveTo>
                <a:lnTo>
                  <a:pt x="547585" y="152"/>
                </a:lnTo>
                <a:lnTo>
                  <a:pt x="823023" y="101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241110" y="213741"/>
            <a:ext cx="451484" cy="383540"/>
          </a:xfrm>
          <a:custGeom>
            <a:avLst/>
            <a:gdLst/>
            <a:ahLst/>
            <a:cxnLst/>
            <a:rect l="l" t="t" r="r" b="b"/>
            <a:pathLst>
              <a:path w="451484" h="383540">
                <a:moveTo>
                  <a:pt x="225806" y="0"/>
                </a:moveTo>
                <a:lnTo>
                  <a:pt x="0" y="383311"/>
                </a:lnTo>
                <a:lnTo>
                  <a:pt x="451472" y="383070"/>
                </a:lnTo>
                <a:lnTo>
                  <a:pt x="225806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0" i="1">
                <a:solidFill>
                  <a:srgbClr val="0055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85090">
              <a:lnSpc>
                <a:spcPts val="1535"/>
              </a:lnSpc>
            </a:pPr>
            <a:fld id="{81D60167-4931-47E6-BA6A-407CBD079E47}" type="slidenum">
              <a:rPr spc="-135" dirty="0"/>
              <a:pPr marL="85090">
                <a:lnSpc>
                  <a:spcPts val="1535"/>
                </a:lnSpc>
              </a:pPr>
              <a:t>‹#›</a:t>
            </a:fld>
            <a:endParaRPr spc="-135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755775"/>
            <a:ext cx="9221788" cy="2928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4713288"/>
            <a:ext cx="9221788" cy="15398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6335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1874838"/>
            <a:ext cx="4535487" cy="446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874838"/>
            <a:ext cx="4535488" cy="446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7182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374650"/>
            <a:ext cx="9223375" cy="1362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725613"/>
            <a:ext cx="4524375" cy="846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571750"/>
            <a:ext cx="4524375" cy="378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725613"/>
            <a:ext cx="4546600" cy="846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571750"/>
            <a:ext cx="4546600" cy="378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1220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4850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9274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69900"/>
            <a:ext cx="3449638" cy="16430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600" y="1014413"/>
            <a:ext cx="5413375" cy="5003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112963"/>
            <a:ext cx="3449638" cy="39131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3703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69900"/>
            <a:ext cx="3449638" cy="16430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600" y="1014413"/>
            <a:ext cx="5413375" cy="500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112963"/>
            <a:ext cx="3449638" cy="39131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2820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0988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3338" y="374650"/>
            <a:ext cx="2305050" cy="5967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374650"/>
            <a:ext cx="6765925" cy="5967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692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152525"/>
            <a:ext cx="8020050" cy="24511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698875"/>
            <a:ext cx="8020050" cy="17002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91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0" i="1">
                <a:solidFill>
                  <a:srgbClr val="0055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16437" y="2089353"/>
            <a:ext cx="2987040" cy="3964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619694"/>
            <a:ext cx="4651629" cy="4647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85090">
              <a:lnSpc>
                <a:spcPts val="1535"/>
              </a:lnSpc>
            </a:pPr>
            <a:fld id="{81D60167-4931-47E6-BA6A-407CBD079E47}" type="slidenum">
              <a:rPr spc="-135" dirty="0"/>
              <a:pPr marL="85090">
                <a:lnSpc>
                  <a:spcPts val="1535"/>
                </a:lnSpc>
              </a:pPr>
              <a:t>‹#›</a:t>
            </a:fld>
            <a:endParaRPr spc="-135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6436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755775"/>
            <a:ext cx="9221788" cy="2928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4713288"/>
            <a:ext cx="9221788" cy="15398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027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1874838"/>
            <a:ext cx="4535487" cy="446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874838"/>
            <a:ext cx="4535488" cy="446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7597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374650"/>
            <a:ext cx="9223375" cy="1362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725613"/>
            <a:ext cx="4524375" cy="846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571750"/>
            <a:ext cx="4524375" cy="378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725613"/>
            <a:ext cx="4546600" cy="846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571750"/>
            <a:ext cx="4546600" cy="378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0911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6206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8643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69900"/>
            <a:ext cx="3449638" cy="16430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600" y="1014413"/>
            <a:ext cx="5413375" cy="5003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112963"/>
            <a:ext cx="3449638" cy="39131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48927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69900"/>
            <a:ext cx="3449638" cy="16430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600" y="1014413"/>
            <a:ext cx="5413375" cy="500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112963"/>
            <a:ext cx="3449638" cy="39131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01295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15280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3338" y="374650"/>
            <a:ext cx="2305050" cy="5967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374650"/>
            <a:ext cx="6765925" cy="5967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727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0" i="1">
                <a:solidFill>
                  <a:srgbClr val="0055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85090">
              <a:lnSpc>
                <a:spcPts val="1535"/>
              </a:lnSpc>
            </a:pPr>
            <a:fld id="{81D60167-4931-47E6-BA6A-407CBD079E47}" type="slidenum">
              <a:rPr spc="-135" dirty="0"/>
              <a:pPr marL="85090">
                <a:lnSpc>
                  <a:spcPts val="1535"/>
                </a:lnSpc>
              </a:pPr>
              <a:t>‹#›</a:t>
            </a:fld>
            <a:endParaRPr spc="-13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85090">
              <a:lnSpc>
                <a:spcPts val="1535"/>
              </a:lnSpc>
            </a:pPr>
            <a:fld id="{81D60167-4931-47E6-BA6A-407CBD079E47}" type="slidenum">
              <a:rPr spc="-135" dirty="0"/>
              <a:pPr marL="85090">
                <a:lnSpc>
                  <a:spcPts val="1535"/>
                </a:lnSpc>
              </a:pPr>
              <a:t>‹#›</a:t>
            </a:fld>
            <a:endParaRPr spc="-13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84090" y="1196289"/>
            <a:ext cx="4125219" cy="30008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82099" y="6420373"/>
            <a:ext cx="7855369" cy="426162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526"/>
              </a:spcBef>
              <a:buNone/>
              <a:defRPr sz="87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82099" y="1217607"/>
            <a:ext cx="9376632" cy="3935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754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93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93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93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93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1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152525"/>
            <a:ext cx="8020050" cy="24511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698875"/>
            <a:ext cx="8020050" cy="17002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25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99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755775"/>
            <a:ext cx="9221788" cy="2928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4713288"/>
            <a:ext cx="9221788" cy="15398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938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84090" y="1196289"/>
            <a:ext cx="4125219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1">
                <a:solidFill>
                  <a:srgbClr val="0055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24570" y="1902993"/>
            <a:ext cx="7844259" cy="1426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6549199"/>
            <a:ext cx="3421888" cy="3521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6549199"/>
            <a:ext cx="2459482" cy="3521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1928" y="6623301"/>
            <a:ext cx="255904" cy="206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85090">
              <a:lnSpc>
                <a:spcPts val="1535"/>
              </a:lnSpc>
            </a:pPr>
            <a:fld id="{81D60167-4931-47E6-BA6A-407CBD079E47}" type="slidenum">
              <a:rPr spc="-135" dirty="0"/>
              <a:pPr marL="85090">
                <a:lnSpc>
                  <a:spcPts val="1535"/>
                </a:lnSpc>
              </a:pPr>
              <a:t>‹#›</a:t>
            </a:fld>
            <a:endParaRPr spc="-13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10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13" y="374650"/>
            <a:ext cx="9223375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3" y="1874838"/>
            <a:ext cx="92233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13" y="6527800"/>
            <a:ext cx="2406650" cy="374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6DABC-211E-4220-BFF0-B3430246C7BF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713" y="6527800"/>
            <a:ext cx="3609975" cy="374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738" y="6527800"/>
            <a:ext cx="2406650" cy="374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640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13" y="374650"/>
            <a:ext cx="9223375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3" y="1874838"/>
            <a:ext cx="92233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13" y="6527800"/>
            <a:ext cx="2406650" cy="374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625F4-D150-471F-A9A0-19BB6BF50F7F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713" y="6527800"/>
            <a:ext cx="3609975" cy="374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738" y="6527800"/>
            <a:ext cx="2406650" cy="374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403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13" y="374650"/>
            <a:ext cx="9223375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3" y="1874838"/>
            <a:ext cx="92233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13" y="6527800"/>
            <a:ext cx="2406650" cy="374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1B4B7-DC3D-46B1-B8CD-97ECF57F6396}" type="datetimeFigureOut">
              <a:rPr lang="en-IN" smtClean="0"/>
              <a:t>25-01-2018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713" y="6527800"/>
            <a:ext cx="3609975" cy="374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738" y="6527800"/>
            <a:ext cx="2406650" cy="374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731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.jpe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g"/><Relationship Id="rId11" Type="http://schemas.openxmlformats.org/officeDocument/2006/relationships/image" Target="../media/image36.emf"/><Relationship Id="rId5" Type="http://schemas.openxmlformats.org/officeDocument/2006/relationships/image" Target="../media/image8.png"/><Relationship Id="rId10" Type="http://schemas.openxmlformats.org/officeDocument/2006/relationships/image" Target="../media/image35.png"/><Relationship Id="rId4" Type="http://schemas.openxmlformats.org/officeDocument/2006/relationships/image" Target="../media/image7.png"/><Relationship Id="rId9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tif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399" cy="704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4"/>
          <p:cNvSpPr/>
          <p:nvPr/>
        </p:nvSpPr>
        <p:spPr>
          <a:xfrm>
            <a:off x="1568234" y="828421"/>
            <a:ext cx="3419475" cy="3419475"/>
          </a:xfrm>
          <a:custGeom>
            <a:avLst/>
            <a:gdLst/>
            <a:ahLst/>
            <a:cxnLst/>
            <a:rect l="l" t="t" r="r" b="b"/>
            <a:pathLst>
              <a:path w="3419475" h="3419475">
                <a:moveTo>
                  <a:pt x="1709635" y="0"/>
                </a:moveTo>
                <a:lnTo>
                  <a:pt x="1660960" y="679"/>
                </a:lnTo>
                <a:lnTo>
                  <a:pt x="1612621" y="2706"/>
                </a:lnTo>
                <a:lnTo>
                  <a:pt x="1564637" y="6062"/>
                </a:lnTo>
                <a:lnTo>
                  <a:pt x="1517026" y="10729"/>
                </a:lnTo>
                <a:lnTo>
                  <a:pt x="1469806" y="16689"/>
                </a:lnTo>
                <a:lnTo>
                  <a:pt x="1422995" y="23924"/>
                </a:lnTo>
                <a:lnTo>
                  <a:pt x="1376611" y="32416"/>
                </a:lnTo>
                <a:lnTo>
                  <a:pt x="1330672" y="42147"/>
                </a:lnTo>
                <a:lnTo>
                  <a:pt x="1285197" y="53100"/>
                </a:lnTo>
                <a:lnTo>
                  <a:pt x="1240203" y="65254"/>
                </a:lnTo>
                <a:lnTo>
                  <a:pt x="1195708" y="78594"/>
                </a:lnTo>
                <a:lnTo>
                  <a:pt x="1151730" y="93101"/>
                </a:lnTo>
                <a:lnTo>
                  <a:pt x="1108288" y="108756"/>
                </a:lnTo>
                <a:lnTo>
                  <a:pt x="1065399" y="125542"/>
                </a:lnTo>
                <a:lnTo>
                  <a:pt x="1023081" y="143440"/>
                </a:lnTo>
                <a:lnTo>
                  <a:pt x="981353" y="162433"/>
                </a:lnTo>
                <a:lnTo>
                  <a:pt x="940233" y="182503"/>
                </a:lnTo>
                <a:lnTo>
                  <a:pt x="899738" y="203631"/>
                </a:lnTo>
                <a:lnTo>
                  <a:pt x="859887" y="225800"/>
                </a:lnTo>
                <a:lnTo>
                  <a:pt x="820697" y="248992"/>
                </a:lnTo>
                <a:lnTo>
                  <a:pt x="782187" y="273187"/>
                </a:lnTo>
                <a:lnTo>
                  <a:pt x="744375" y="298369"/>
                </a:lnTo>
                <a:lnTo>
                  <a:pt x="707278" y="324520"/>
                </a:lnTo>
                <a:lnTo>
                  <a:pt x="670915" y="351620"/>
                </a:lnTo>
                <a:lnTo>
                  <a:pt x="635304" y="379653"/>
                </a:lnTo>
                <a:lnTo>
                  <a:pt x="600463" y="408600"/>
                </a:lnTo>
                <a:lnTo>
                  <a:pt x="566410" y="438443"/>
                </a:lnTo>
                <a:lnTo>
                  <a:pt x="533163" y="469165"/>
                </a:lnTo>
                <a:lnTo>
                  <a:pt x="500740" y="500746"/>
                </a:lnTo>
                <a:lnTo>
                  <a:pt x="469159" y="533170"/>
                </a:lnTo>
                <a:lnTo>
                  <a:pt x="438438" y="566417"/>
                </a:lnTo>
                <a:lnTo>
                  <a:pt x="408595" y="600471"/>
                </a:lnTo>
                <a:lnTo>
                  <a:pt x="379648" y="635312"/>
                </a:lnTo>
                <a:lnTo>
                  <a:pt x="351615" y="670923"/>
                </a:lnTo>
                <a:lnTo>
                  <a:pt x="324515" y="707286"/>
                </a:lnTo>
                <a:lnTo>
                  <a:pt x="298365" y="744383"/>
                </a:lnTo>
                <a:lnTo>
                  <a:pt x="273183" y="782196"/>
                </a:lnTo>
                <a:lnTo>
                  <a:pt x="248988" y="820706"/>
                </a:lnTo>
                <a:lnTo>
                  <a:pt x="225797" y="859896"/>
                </a:lnTo>
                <a:lnTo>
                  <a:pt x="203629" y="899748"/>
                </a:lnTo>
                <a:lnTo>
                  <a:pt x="182501" y="940243"/>
                </a:lnTo>
                <a:lnTo>
                  <a:pt x="162431" y="981364"/>
                </a:lnTo>
                <a:lnTo>
                  <a:pt x="143438" y="1023092"/>
                </a:lnTo>
                <a:lnTo>
                  <a:pt x="125540" y="1065410"/>
                </a:lnTo>
                <a:lnTo>
                  <a:pt x="108754" y="1108299"/>
                </a:lnTo>
                <a:lnTo>
                  <a:pt x="93099" y="1151741"/>
                </a:lnTo>
                <a:lnTo>
                  <a:pt x="78593" y="1195719"/>
                </a:lnTo>
                <a:lnTo>
                  <a:pt x="65253" y="1240214"/>
                </a:lnTo>
                <a:lnTo>
                  <a:pt x="53099" y="1285209"/>
                </a:lnTo>
                <a:lnTo>
                  <a:pt x="42147" y="1330684"/>
                </a:lnTo>
                <a:lnTo>
                  <a:pt x="32416" y="1376623"/>
                </a:lnTo>
                <a:lnTo>
                  <a:pt x="23924" y="1423007"/>
                </a:lnTo>
                <a:lnTo>
                  <a:pt x="16689" y="1469818"/>
                </a:lnTo>
                <a:lnTo>
                  <a:pt x="10729" y="1517038"/>
                </a:lnTo>
                <a:lnTo>
                  <a:pt x="6062" y="1564649"/>
                </a:lnTo>
                <a:lnTo>
                  <a:pt x="2706" y="1612633"/>
                </a:lnTo>
                <a:lnTo>
                  <a:pt x="679" y="1660972"/>
                </a:lnTo>
                <a:lnTo>
                  <a:pt x="0" y="1709648"/>
                </a:lnTo>
                <a:lnTo>
                  <a:pt x="679" y="1758324"/>
                </a:lnTo>
                <a:lnTo>
                  <a:pt x="2706" y="1806663"/>
                </a:lnTo>
                <a:lnTo>
                  <a:pt x="6062" y="1854647"/>
                </a:lnTo>
                <a:lnTo>
                  <a:pt x="10729" y="1902258"/>
                </a:lnTo>
                <a:lnTo>
                  <a:pt x="16689" y="1949478"/>
                </a:lnTo>
                <a:lnTo>
                  <a:pt x="23924" y="1996289"/>
                </a:lnTo>
                <a:lnTo>
                  <a:pt x="32416" y="2042673"/>
                </a:lnTo>
                <a:lnTo>
                  <a:pt x="42147" y="2088612"/>
                </a:lnTo>
                <a:lnTo>
                  <a:pt x="53099" y="2134088"/>
                </a:lnTo>
                <a:lnTo>
                  <a:pt x="65253" y="2179082"/>
                </a:lnTo>
                <a:lnTo>
                  <a:pt x="78593" y="2223577"/>
                </a:lnTo>
                <a:lnTo>
                  <a:pt x="93099" y="2267555"/>
                </a:lnTo>
                <a:lnTo>
                  <a:pt x="108754" y="2310997"/>
                </a:lnTo>
                <a:lnTo>
                  <a:pt x="125540" y="2353887"/>
                </a:lnTo>
                <a:lnTo>
                  <a:pt x="143438" y="2396204"/>
                </a:lnTo>
                <a:lnTo>
                  <a:pt x="162431" y="2437933"/>
                </a:lnTo>
                <a:lnTo>
                  <a:pt x="182501" y="2479053"/>
                </a:lnTo>
                <a:lnTo>
                  <a:pt x="203629" y="2519548"/>
                </a:lnTo>
                <a:lnTo>
                  <a:pt x="225797" y="2559400"/>
                </a:lnTo>
                <a:lnTo>
                  <a:pt x="248988" y="2598590"/>
                </a:lnTo>
                <a:lnTo>
                  <a:pt x="273183" y="2637100"/>
                </a:lnTo>
                <a:lnTo>
                  <a:pt x="298365" y="2674913"/>
                </a:lnTo>
                <a:lnTo>
                  <a:pt x="324515" y="2712010"/>
                </a:lnTo>
                <a:lnTo>
                  <a:pt x="351615" y="2748373"/>
                </a:lnTo>
                <a:lnTo>
                  <a:pt x="379648" y="2783984"/>
                </a:lnTo>
                <a:lnTo>
                  <a:pt x="408595" y="2818826"/>
                </a:lnTo>
                <a:lnTo>
                  <a:pt x="438438" y="2852879"/>
                </a:lnTo>
                <a:lnTo>
                  <a:pt x="469159" y="2886126"/>
                </a:lnTo>
                <a:lnTo>
                  <a:pt x="500740" y="2918550"/>
                </a:lnTo>
                <a:lnTo>
                  <a:pt x="533163" y="2950131"/>
                </a:lnTo>
                <a:lnTo>
                  <a:pt x="566410" y="2980853"/>
                </a:lnTo>
                <a:lnTo>
                  <a:pt x="600463" y="3010696"/>
                </a:lnTo>
                <a:lnTo>
                  <a:pt x="635304" y="3039643"/>
                </a:lnTo>
                <a:lnTo>
                  <a:pt x="670915" y="3067676"/>
                </a:lnTo>
                <a:lnTo>
                  <a:pt x="707278" y="3094777"/>
                </a:lnTo>
                <a:lnTo>
                  <a:pt x="744375" y="3120927"/>
                </a:lnTo>
                <a:lnTo>
                  <a:pt x="782187" y="3146109"/>
                </a:lnTo>
                <a:lnTo>
                  <a:pt x="820697" y="3170305"/>
                </a:lnTo>
                <a:lnTo>
                  <a:pt x="859887" y="3193496"/>
                </a:lnTo>
                <a:lnTo>
                  <a:pt x="899738" y="3215665"/>
                </a:lnTo>
                <a:lnTo>
                  <a:pt x="940233" y="3236793"/>
                </a:lnTo>
                <a:lnTo>
                  <a:pt x="981353" y="3256863"/>
                </a:lnTo>
                <a:lnTo>
                  <a:pt x="1023081" y="3275856"/>
                </a:lnTo>
                <a:lnTo>
                  <a:pt x="1065399" y="3293755"/>
                </a:lnTo>
                <a:lnTo>
                  <a:pt x="1108288" y="3310540"/>
                </a:lnTo>
                <a:lnTo>
                  <a:pt x="1151730" y="3326196"/>
                </a:lnTo>
                <a:lnTo>
                  <a:pt x="1195708" y="3340702"/>
                </a:lnTo>
                <a:lnTo>
                  <a:pt x="1240203" y="3354042"/>
                </a:lnTo>
                <a:lnTo>
                  <a:pt x="1285197" y="3366197"/>
                </a:lnTo>
                <a:lnTo>
                  <a:pt x="1330672" y="3377149"/>
                </a:lnTo>
                <a:lnTo>
                  <a:pt x="1376611" y="3386880"/>
                </a:lnTo>
                <a:lnTo>
                  <a:pt x="1422995" y="3395372"/>
                </a:lnTo>
                <a:lnTo>
                  <a:pt x="1469806" y="3402607"/>
                </a:lnTo>
                <a:lnTo>
                  <a:pt x="1517026" y="3408567"/>
                </a:lnTo>
                <a:lnTo>
                  <a:pt x="1564637" y="3413234"/>
                </a:lnTo>
                <a:lnTo>
                  <a:pt x="1612621" y="3416590"/>
                </a:lnTo>
                <a:lnTo>
                  <a:pt x="1660960" y="3418617"/>
                </a:lnTo>
                <a:lnTo>
                  <a:pt x="1709635" y="3419297"/>
                </a:lnTo>
                <a:lnTo>
                  <a:pt x="1758311" y="3418617"/>
                </a:lnTo>
                <a:lnTo>
                  <a:pt x="1806650" y="3416590"/>
                </a:lnTo>
                <a:lnTo>
                  <a:pt x="1854634" y="3413234"/>
                </a:lnTo>
                <a:lnTo>
                  <a:pt x="1902245" y="3408567"/>
                </a:lnTo>
                <a:lnTo>
                  <a:pt x="1949465" y="3402607"/>
                </a:lnTo>
                <a:lnTo>
                  <a:pt x="1996276" y="3395372"/>
                </a:lnTo>
                <a:lnTo>
                  <a:pt x="2042660" y="3386880"/>
                </a:lnTo>
                <a:lnTo>
                  <a:pt x="2088599" y="3377149"/>
                </a:lnTo>
                <a:lnTo>
                  <a:pt x="2134075" y="3366197"/>
                </a:lnTo>
                <a:lnTo>
                  <a:pt x="2179069" y="3354042"/>
                </a:lnTo>
                <a:lnTo>
                  <a:pt x="2223564" y="3340702"/>
                </a:lnTo>
                <a:lnTo>
                  <a:pt x="2267542" y="3326196"/>
                </a:lnTo>
                <a:lnTo>
                  <a:pt x="2310985" y="3310540"/>
                </a:lnTo>
                <a:lnTo>
                  <a:pt x="2353874" y="3293755"/>
                </a:lnTo>
                <a:lnTo>
                  <a:pt x="2396192" y="3275856"/>
                </a:lnTo>
                <a:lnTo>
                  <a:pt x="2437920" y="3256863"/>
                </a:lnTo>
                <a:lnTo>
                  <a:pt x="2479041" y="3236793"/>
                </a:lnTo>
                <a:lnTo>
                  <a:pt x="2519536" y="3215665"/>
                </a:lnTo>
                <a:lnTo>
                  <a:pt x="2559387" y="3193496"/>
                </a:lnTo>
                <a:lnTo>
                  <a:pt x="2598577" y="3170305"/>
                </a:lnTo>
                <a:lnTo>
                  <a:pt x="2637088" y="3146109"/>
                </a:lnTo>
                <a:lnTo>
                  <a:pt x="2674900" y="3120927"/>
                </a:lnTo>
                <a:lnTo>
                  <a:pt x="2711997" y="3094777"/>
                </a:lnTo>
                <a:lnTo>
                  <a:pt x="2748360" y="3067676"/>
                </a:lnTo>
                <a:lnTo>
                  <a:pt x="2783971" y="3039643"/>
                </a:lnTo>
                <a:lnTo>
                  <a:pt x="2818813" y="3010696"/>
                </a:lnTo>
                <a:lnTo>
                  <a:pt x="2852866" y="2980853"/>
                </a:lnTo>
                <a:lnTo>
                  <a:pt x="2886114" y="2950131"/>
                </a:lnTo>
                <a:lnTo>
                  <a:pt x="2918537" y="2918550"/>
                </a:lnTo>
                <a:lnTo>
                  <a:pt x="2950119" y="2886126"/>
                </a:lnTo>
                <a:lnTo>
                  <a:pt x="2980840" y="2852879"/>
                </a:lnTo>
                <a:lnTo>
                  <a:pt x="3010683" y="2818826"/>
                </a:lnTo>
                <a:lnTo>
                  <a:pt x="3039630" y="2783984"/>
                </a:lnTo>
                <a:lnTo>
                  <a:pt x="3067663" y="2748373"/>
                </a:lnTo>
                <a:lnTo>
                  <a:pt x="3094764" y="2712010"/>
                </a:lnTo>
                <a:lnTo>
                  <a:pt x="3120914" y="2674913"/>
                </a:lnTo>
                <a:lnTo>
                  <a:pt x="3146096" y="2637100"/>
                </a:lnTo>
                <a:lnTo>
                  <a:pt x="3170292" y="2598590"/>
                </a:lnTo>
                <a:lnTo>
                  <a:pt x="3193483" y="2559400"/>
                </a:lnTo>
                <a:lnTo>
                  <a:pt x="3215652" y="2519548"/>
                </a:lnTo>
                <a:lnTo>
                  <a:pt x="3236780" y="2479053"/>
                </a:lnTo>
                <a:lnTo>
                  <a:pt x="3256850" y="2437933"/>
                </a:lnTo>
                <a:lnTo>
                  <a:pt x="3275843" y="2396204"/>
                </a:lnTo>
                <a:lnTo>
                  <a:pt x="3293742" y="2353887"/>
                </a:lnTo>
                <a:lnTo>
                  <a:pt x="3310528" y="2310997"/>
                </a:lnTo>
                <a:lnTo>
                  <a:pt x="3326183" y="2267555"/>
                </a:lnTo>
                <a:lnTo>
                  <a:pt x="3340689" y="2223577"/>
                </a:lnTo>
                <a:lnTo>
                  <a:pt x="3354029" y="2179082"/>
                </a:lnTo>
                <a:lnTo>
                  <a:pt x="3366184" y="2134088"/>
                </a:lnTo>
                <a:lnTo>
                  <a:pt x="3377136" y="2088612"/>
                </a:lnTo>
                <a:lnTo>
                  <a:pt x="3386867" y="2042673"/>
                </a:lnTo>
                <a:lnTo>
                  <a:pt x="3395359" y="1996289"/>
                </a:lnTo>
                <a:lnTo>
                  <a:pt x="3402594" y="1949478"/>
                </a:lnTo>
                <a:lnTo>
                  <a:pt x="3408555" y="1902258"/>
                </a:lnTo>
                <a:lnTo>
                  <a:pt x="3413222" y="1854647"/>
                </a:lnTo>
                <a:lnTo>
                  <a:pt x="3416578" y="1806663"/>
                </a:lnTo>
                <a:lnTo>
                  <a:pt x="3418604" y="1758324"/>
                </a:lnTo>
                <a:lnTo>
                  <a:pt x="3419284" y="1709648"/>
                </a:lnTo>
                <a:lnTo>
                  <a:pt x="3418604" y="1660972"/>
                </a:lnTo>
                <a:lnTo>
                  <a:pt x="3416578" y="1612633"/>
                </a:lnTo>
                <a:lnTo>
                  <a:pt x="3413222" y="1564649"/>
                </a:lnTo>
                <a:lnTo>
                  <a:pt x="3408555" y="1517038"/>
                </a:lnTo>
                <a:lnTo>
                  <a:pt x="3402594" y="1469818"/>
                </a:lnTo>
                <a:lnTo>
                  <a:pt x="3395359" y="1423007"/>
                </a:lnTo>
                <a:lnTo>
                  <a:pt x="3386867" y="1376623"/>
                </a:lnTo>
                <a:lnTo>
                  <a:pt x="3377136" y="1330684"/>
                </a:lnTo>
                <a:lnTo>
                  <a:pt x="3366184" y="1285209"/>
                </a:lnTo>
                <a:lnTo>
                  <a:pt x="3354029" y="1240214"/>
                </a:lnTo>
                <a:lnTo>
                  <a:pt x="3340689" y="1195719"/>
                </a:lnTo>
                <a:lnTo>
                  <a:pt x="3326183" y="1151741"/>
                </a:lnTo>
                <a:lnTo>
                  <a:pt x="3310528" y="1108299"/>
                </a:lnTo>
                <a:lnTo>
                  <a:pt x="3293742" y="1065410"/>
                </a:lnTo>
                <a:lnTo>
                  <a:pt x="3275843" y="1023092"/>
                </a:lnTo>
                <a:lnTo>
                  <a:pt x="3256850" y="981364"/>
                </a:lnTo>
                <a:lnTo>
                  <a:pt x="3236780" y="940243"/>
                </a:lnTo>
                <a:lnTo>
                  <a:pt x="3215652" y="899748"/>
                </a:lnTo>
                <a:lnTo>
                  <a:pt x="3193483" y="859896"/>
                </a:lnTo>
                <a:lnTo>
                  <a:pt x="3170292" y="820706"/>
                </a:lnTo>
                <a:lnTo>
                  <a:pt x="3146096" y="782196"/>
                </a:lnTo>
                <a:lnTo>
                  <a:pt x="3120914" y="744383"/>
                </a:lnTo>
                <a:lnTo>
                  <a:pt x="3094764" y="707286"/>
                </a:lnTo>
                <a:lnTo>
                  <a:pt x="3067663" y="670923"/>
                </a:lnTo>
                <a:lnTo>
                  <a:pt x="3039630" y="635312"/>
                </a:lnTo>
                <a:lnTo>
                  <a:pt x="3010683" y="600471"/>
                </a:lnTo>
                <a:lnTo>
                  <a:pt x="2980840" y="566417"/>
                </a:lnTo>
                <a:lnTo>
                  <a:pt x="2950119" y="533170"/>
                </a:lnTo>
                <a:lnTo>
                  <a:pt x="2918537" y="500746"/>
                </a:lnTo>
                <a:lnTo>
                  <a:pt x="2886114" y="469165"/>
                </a:lnTo>
                <a:lnTo>
                  <a:pt x="2852866" y="438443"/>
                </a:lnTo>
                <a:lnTo>
                  <a:pt x="2818813" y="408600"/>
                </a:lnTo>
                <a:lnTo>
                  <a:pt x="2783971" y="379653"/>
                </a:lnTo>
                <a:lnTo>
                  <a:pt x="2748360" y="351620"/>
                </a:lnTo>
                <a:lnTo>
                  <a:pt x="2711997" y="324520"/>
                </a:lnTo>
                <a:lnTo>
                  <a:pt x="2674900" y="298369"/>
                </a:lnTo>
                <a:lnTo>
                  <a:pt x="2637088" y="273187"/>
                </a:lnTo>
                <a:lnTo>
                  <a:pt x="2598577" y="248992"/>
                </a:lnTo>
                <a:lnTo>
                  <a:pt x="2559387" y="225800"/>
                </a:lnTo>
                <a:lnTo>
                  <a:pt x="2519536" y="203631"/>
                </a:lnTo>
                <a:lnTo>
                  <a:pt x="2479041" y="182503"/>
                </a:lnTo>
                <a:lnTo>
                  <a:pt x="2437920" y="162433"/>
                </a:lnTo>
                <a:lnTo>
                  <a:pt x="2396192" y="143440"/>
                </a:lnTo>
                <a:lnTo>
                  <a:pt x="2353874" y="125542"/>
                </a:lnTo>
                <a:lnTo>
                  <a:pt x="2310985" y="108756"/>
                </a:lnTo>
                <a:lnTo>
                  <a:pt x="2267542" y="93101"/>
                </a:lnTo>
                <a:lnTo>
                  <a:pt x="2223564" y="78594"/>
                </a:lnTo>
                <a:lnTo>
                  <a:pt x="2179069" y="65254"/>
                </a:lnTo>
                <a:lnTo>
                  <a:pt x="2134075" y="53100"/>
                </a:lnTo>
                <a:lnTo>
                  <a:pt x="2088599" y="42147"/>
                </a:lnTo>
                <a:lnTo>
                  <a:pt x="2042660" y="32416"/>
                </a:lnTo>
                <a:lnTo>
                  <a:pt x="1996276" y="23924"/>
                </a:lnTo>
                <a:lnTo>
                  <a:pt x="1949465" y="16689"/>
                </a:lnTo>
                <a:lnTo>
                  <a:pt x="1902245" y="10729"/>
                </a:lnTo>
                <a:lnTo>
                  <a:pt x="1854634" y="6062"/>
                </a:lnTo>
                <a:lnTo>
                  <a:pt x="1806650" y="2706"/>
                </a:lnTo>
                <a:lnTo>
                  <a:pt x="1758311" y="679"/>
                </a:lnTo>
                <a:lnTo>
                  <a:pt x="17096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20215" y="554736"/>
            <a:ext cx="3846576" cy="3840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14766" y="5045075"/>
            <a:ext cx="3965534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500" b="1" spc="-130" dirty="0" smtClean="0">
                <a:solidFill>
                  <a:srgbClr val="00854A"/>
                </a:solidFill>
                <a:latin typeface="Trebuchet MS" pitchFamily="34" charset="0"/>
                <a:cs typeface="Lucida Sans"/>
              </a:rPr>
              <a:t>Georgio Mosis, PhD MBA</a:t>
            </a:r>
            <a:endParaRPr sz="2500" b="1" dirty="0">
              <a:latin typeface="Trebuchet MS" pitchFamily="34" charset="0"/>
              <a:cs typeface="Lucida Sans"/>
            </a:endParaRPr>
          </a:p>
          <a:p>
            <a:pPr marL="12700" marR="5080">
              <a:lnSpc>
                <a:spcPts val="1989"/>
              </a:lnSpc>
              <a:spcBef>
                <a:spcPts val="30"/>
              </a:spcBef>
            </a:pPr>
            <a:r>
              <a:rPr lang="en-US" b="1" spc="-60" dirty="0" smtClean="0">
                <a:solidFill>
                  <a:srgbClr val="939598"/>
                </a:solidFill>
                <a:latin typeface="Trebuchet MS" pitchFamily="34" charset="0"/>
                <a:cs typeface="Lucida Sans"/>
              </a:rPr>
              <a:t>Head of Innovation Management</a:t>
            </a:r>
            <a:endParaRPr b="1" dirty="0">
              <a:latin typeface="Trebuchet MS" pitchFamily="34" charset="0"/>
              <a:cs typeface="Lucida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98593" y="3199536"/>
            <a:ext cx="6005830" cy="424180"/>
          </a:xfrm>
          <a:custGeom>
            <a:avLst/>
            <a:gdLst/>
            <a:ahLst/>
            <a:cxnLst/>
            <a:rect l="l" t="t" r="r" b="b"/>
            <a:pathLst>
              <a:path w="6005830" h="424179">
                <a:moveTo>
                  <a:pt x="6005245" y="0"/>
                </a:moveTo>
                <a:lnTo>
                  <a:pt x="256209" y="0"/>
                </a:lnTo>
                <a:lnTo>
                  <a:pt x="236128" y="45908"/>
                </a:lnTo>
                <a:lnTo>
                  <a:pt x="214754" y="91105"/>
                </a:lnTo>
                <a:lnTo>
                  <a:pt x="192110" y="135565"/>
                </a:lnTo>
                <a:lnTo>
                  <a:pt x="168220" y="179266"/>
                </a:lnTo>
                <a:lnTo>
                  <a:pt x="143106" y="222183"/>
                </a:lnTo>
                <a:lnTo>
                  <a:pt x="116793" y="264293"/>
                </a:lnTo>
                <a:lnTo>
                  <a:pt x="89302" y="305573"/>
                </a:lnTo>
                <a:lnTo>
                  <a:pt x="60657" y="345998"/>
                </a:lnTo>
                <a:lnTo>
                  <a:pt x="30882" y="385546"/>
                </a:lnTo>
                <a:lnTo>
                  <a:pt x="0" y="424192"/>
                </a:lnTo>
                <a:lnTo>
                  <a:pt x="6005245" y="424192"/>
                </a:lnTo>
                <a:lnTo>
                  <a:pt x="6005245" y="0"/>
                </a:lnTo>
                <a:close/>
              </a:path>
            </a:pathLst>
          </a:custGeom>
          <a:solidFill>
            <a:srgbClr val="00A650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72520" y="1920633"/>
            <a:ext cx="5731510" cy="1234440"/>
          </a:xfrm>
          <a:custGeom>
            <a:avLst/>
            <a:gdLst/>
            <a:ahLst/>
            <a:cxnLst/>
            <a:rect l="l" t="t" r="r" b="b"/>
            <a:pathLst>
              <a:path w="5731509" h="1234439">
                <a:moveTo>
                  <a:pt x="5731319" y="0"/>
                </a:moveTo>
                <a:lnTo>
                  <a:pt x="0" y="0"/>
                </a:lnTo>
                <a:lnTo>
                  <a:pt x="16530" y="44491"/>
                </a:lnTo>
                <a:lnTo>
                  <a:pt x="31853" y="89554"/>
                </a:lnTo>
                <a:lnTo>
                  <a:pt x="45949" y="135169"/>
                </a:lnTo>
                <a:lnTo>
                  <a:pt x="58798" y="181317"/>
                </a:lnTo>
                <a:lnTo>
                  <a:pt x="70379" y="227979"/>
                </a:lnTo>
                <a:lnTo>
                  <a:pt x="80673" y="275135"/>
                </a:lnTo>
                <a:lnTo>
                  <a:pt x="89659" y="322766"/>
                </a:lnTo>
                <a:lnTo>
                  <a:pt x="97318" y="370852"/>
                </a:lnTo>
                <a:lnTo>
                  <a:pt x="103629" y="419374"/>
                </a:lnTo>
                <a:lnTo>
                  <a:pt x="108573" y="468313"/>
                </a:lnTo>
                <a:lnTo>
                  <a:pt x="112129" y="517649"/>
                </a:lnTo>
                <a:lnTo>
                  <a:pt x="114277" y="567363"/>
                </a:lnTo>
                <a:lnTo>
                  <a:pt x="114998" y="617435"/>
                </a:lnTo>
                <a:lnTo>
                  <a:pt x="114154" y="671624"/>
                </a:lnTo>
                <a:lnTo>
                  <a:pt x="111638" y="725390"/>
                </a:lnTo>
                <a:lnTo>
                  <a:pt x="107476" y="778709"/>
                </a:lnTo>
                <a:lnTo>
                  <a:pt x="101694" y="831557"/>
                </a:lnTo>
                <a:lnTo>
                  <a:pt x="94317" y="883910"/>
                </a:lnTo>
                <a:lnTo>
                  <a:pt x="85370" y="935742"/>
                </a:lnTo>
                <a:lnTo>
                  <a:pt x="74880" y="987029"/>
                </a:lnTo>
                <a:lnTo>
                  <a:pt x="62872" y="1037746"/>
                </a:lnTo>
                <a:lnTo>
                  <a:pt x="49370" y="1087869"/>
                </a:lnTo>
                <a:lnTo>
                  <a:pt x="34402" y="1137373"/>
                </a:lnTo>
                <a:lnTo>
                  <a:pt x="17991" y="1186234"/>
                </a:lnTo>
                <a:lnTo>
                  <a:pt x="165" y="1234427"/>
                </a:lnTo>
                <a:lnTo>
                  <a:pt x="5731319" y="1234427"/>
                </a:lnTo>
                <a:lnTo>
                  <a:pt x="5731319" y="0"/>
                </a:lnTo>
                <a:close/>
              </a:path>
            </a:pathLst>
          </a:custGeom>
          <a:solidFill>
            <a:srgbClr val="4196CE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59812" y="1844675"/>
            <a:ext cx="5392288" cy="1682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50" dirty="0">
              <a:latin typeface="Trebuchet MS" pitchFamily="34" charset="0"/>
              <a:cs typeface="Times New Roman"/>
            </a:endParaRPr>
          </a:p>
          <a:p>
            <a:pPr marL="12700">
              <a:lnSpc>
                <a:spcPts val="3775"/>
              </a:lnSpc>
            </a:pPr>
            <a:r>
              <a:rPr sz="3600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19th Global</a:t>
            </a:r>
            <a:endParaRPr sz="3600" b="1" dirty="0">
              <a:latin typeface="Trebuchet MS" pitchFamily="34" charset="0"/>
              <a:cs typeface="Lucida Sans"/>
            </a:endParaRPr>
          </a:p>
          <a:p>
            <a:pPr marL="12700">
              <a:lnSpc>
                <a:spcPts val="3775"/>
              </a:lnSpc>
            </a:pPr>
            <a:r>
              <a:rPr sz="3600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Conference of Actuaries</a:t>
            </a:r>
            <a:endParaRPr sz="3600" b="1" dirty="0">
              <a:latin typeface="Trebuchet MS" pitchFamily="34" charset="0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1650" b="1" dirty="0">
                <a:solidFill>
                  <a:srgbClr val="00854A"/>
                </a:solidFill>
                <a:latin typeface="Trebuchet MS" pitchFamily="34" charset="0"/>
                <a:cs typeface="Lucida Sans"/>
              </a:rPr>
              <a:t>30th – 31st January, 2018 | Mumbai, India</a:t>
            </a:r>
            <a:endParaRPr sz="1650" b="1" dirty="0">
              <a:latin typeface="Trebuchet MS" pitchFamily="34" charset="0"/>
              <a:cs typeface="Lucida Sans"/>
            </a:endParaRPr>
          </a:p>
        </p:txBody>
      </p:sp>
      <p:pic>
        <p:nvPicPr>
          <p:cNvPr id="13" name="Picture 3" descr="E:\shirish-sir_11-11-14\Actuaries\corel\actuaries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320675"/>
            <a:ext cx="1685925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4365" y="1628487"/>
            <a:ext cx="81406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spc="-229" dirty="0" smtClean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O</a:t>
            </a:r>
            <a:r>
              <a:rPr lang="en-US" sz="1300" spc="-60" dirty="0" smtClean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r</a:t>
            </a:r>
            <a:r>
              <a:rPr lang="en-US" sz="1300" spc="-145" dirty="0" smtClean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g</a:t>
            </a:r>
            <a:r>
              <a:rPr lang="en-US" sz="1300" spc="-80" dirty="0" smtClean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a</a:t>
            </a:r>
            <a:r>
              <a:rPr lang="en-US" sz="1300" spc="-120" dirty="0" smtClean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n</a:t>
            </a:r>
            <a:r>
              <a:rPr lang="en-US" sz="1300" spc="-80" dirty="0" smtClean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i</a:t>
            </a:r>
            <a:r>
              <a:rPr lang="en-US" sz="1300" spc="-155" dirty="0" smtClean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z</a:t>
            </a:r>
            <a:r>
              <a:rPr lang="en-US" sz="1300" spc="-65" dirty="0" smtClean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e</a:t>
            </a:r>
            <a:r>
              <a:rPr lang="en-US" sz="1300" dirty="0" smtClean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r</a:t>
            </a:r>
            <a:endParaRPr lang="en-US" sz="1300" dirty="0">
              <a:latin typeface="Trebuchet MS" pitchFamily="34" charset="0"/>
              <a:cs typeface="Lucida Sans"/>
            </a:endParaRPr>
          </a:p>
        </p:txBody>
      </p:sp>
      <p:sp>
        <p:nvSpPr>
          <p:cNvPr id="23" name="object 8"/>
          <p:cNvSpPr txBox="1"/>
          <p:nvPr/>
        </p:nvSpPr>
        <p:spPr>
          <a:xfrm>
            <a:off x="7632700" y="4359275"/>
            <a:ext cx="27432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endParaRPr b="1" dirty="0">
              <a:latin typeface="Trebuchet MS" pitchFamily="34" charset="0"/>
              <a:cs typeface="Lucida Sans"/>
            </a:endParaRPr>
          </a:p>
        </p:txBody>
      </p:sp>
      <p:pic>
        <p:nvPicPr>
          <p:cNvPr id="2" name="Picture 2" descr="Image result for RGA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86" y="5152550"/>
            <a:ext cx="1364680" cy="50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GAx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44" y="5816574"/>
            <a:ext cx="1462660" cy="4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/>
          <p:nvPr/>
        </p:nvSpPr>
        <p:spPr>
          <a:xfrm>
            <a:off x="1424449" y="2464649"/>
            <a:ext cx="6572250" cy="3269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A9D1E9"/>
                </a:solidFill>
                <a:latin typeface="Trebuchet MS" pitchFamily="34" charset="0"/>
                <a:cs typeface="Lucida Sans"/>
              </a:rPr>
              <a:t>Innovation – a look into RGAx: Why, How and What</a:t>
            </a:r>
          </a:p>
          <a:p>
            <a:pPr marL="298450" marR="5080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A9D1E9"/>
              </a:solidFill>
              <a:latin typeface="Trebuchet MS" pitchFamily="34" charset="0"/>
              <a:cs typeface="Lucida Sans"/>
            </a:endParaRPr>
          </a:p>
          <a:p>
            <a:pPr marL="298450" marR="5080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Trebuchet MS" pitchFamily="34" charset="0"/>
                <a:cs typeface="Lucida Sans"/>
              </a:rPr>
              <a:t>Digital transformation of Insurance experience</a:t>
            </a:r>
          </a:p>
          <a:p>
            <a:pPr marL="298450" marR="5080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A9D1E9"/>
              </a:solidFill>
              <a:latin typeface="Trebuchet MS" pitchFamily="34" charset="0"/>
              <a:cs typeface="Lucida Sans"/>
            </a:endParaRPr>
          </a:p>
          <a:p>
            <a:pPr marL="755650" marR="5080" lvl="1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A9D1E9"/>
                </a:solidFill>
                <a:latin typeface="Trebuchet MS" pitchFamily="34" charset="0"/>
                <a:cs typeface="Lucida Sans"/>
              </a:rPr>
              <a:t>Marketing Innovation</a:t>
            </a:r>
          </a:p>
          <a:p>
            <a:pPr marL="755650" marR="5080" lvl="1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endParaRPr lang="en-US" i="1" dirty="0">
              <a:solidFill>
                <a:srgbClr val="A9D1E9"/>
              </a:solidFill>
              <a:latin typeface="Trebuchet MS" pitchFamily="34" charset="0"/>
              <a:cs typeface="Lucida Sans"/>
            </a:endParaRPr>
          </a:p>
          <a:p>
            <a:pPr marL="755650" marR="5080" lvl="1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tx2"/>
                </a:solidFill>
                <a:latin typeface="Trebuchet MS" pitchFamily="34" charset="0"/>
                <a:cs typeface="Lucida Sans"/>
              </a:rPr>
              <a:t>Product Innovation</a:t>
            </a:r>
          </a:p>
          <a:p>
            <a:pPr marL="755650" marR="5080" lvl="1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A9D1E9"/>
              </a:solidFill>
              <a:latin typeface="Trebuchet MS" pitchFamily="34" charset="0"/>
              <a:cs typeface="Lucida Sans"/>
            </a:endParaRPr>
          </a:p>
          <a:p>
            <a:pPr marL="755650" marR="5080" lvl="1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A9D1E9"/>
                </a:solidFill>
                <a:latin typeface="Trebuchet MS" pitchFamily="34" charset="0"/>
                <a:cs typeface="Lucida Sans"/>
              </a:rPr>
              <a:t>Process Innovation</a:t>
            </a:r>
          </a:p>
          <a:p>
            <a:pPr marL="755650" marR="5080" lvl="1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A9D1E9"/>
              </a:solidFill>
              <a:latin typeface="Trebuchet MS" pitchFamily="34" charset="0"/>
              <a:cs typeface="Lucida Sans"/>
            </a:endParaRPr>
          </a:p>
          <a:p>
            <a:pPr marL="298450" marR="5080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A9D1E9"/>
                </a:solidFill>
                <a:latin typeface="Trebuchet MS" pitchFamily="34" charset="0"/>
                <a:cs typeface="Lucida Sans"/>
              </a:rPr>
              <a:t>The road ahead</a:t>
            </a:r>
          </a:p>
        </p:txBody>
      </p:sp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spc="-135" dirty="0"/>
              <a:t>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760567" y="170688"/>
            <a:ext cx="4691533" cy="1545336"/>
            <a:chOff x="5760567" y="399288"/>
            <a:chExt cx="4691533" cy="1545336"/>
          </a:xfrm>
        </p:grpSpPr>
        <p:sp>
          <p:nvSpPr>
            <p:cNvPr id="2" name="object 2"/>
            <p:cNvSpPr/>
            <p:nvPr/>
          </p:nvSpPr>
          <p:spPr>
            <a:xfrm>
              <a:off x="5760567" y="399288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39686" y="1464068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9769" y="950087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251700" y="1012406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17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1648" y="940598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ject 11"/>
          <p:cNvSpPr txBox="1"/>
          <p:nvPr/>
        </p:nvSpPr>
        <p:spPr>
          <a:xfrm>
            <a:off x="393700" y="320675"/>
            <a:ext cx="41910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400" b="1" dirty="0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CONTENT </a:t>
            </a:r>
            <a:endParaRPr sz="2400" b="1" dirty="0">
              <a:latin typeface="Trebuchet MS" pitchFamily="34" charset="0"/>
              <a:cs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239" y="721487"/>
            <a:ext cx="5699760" cy="684530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45"/>
          <p:cNvSpPr/>
          <p:nvPr/>
        </p:nvSpPr>
        <p:spPr>
          <a:xfrm>
            <a:off x="1460500" y="1415656"/>
            <a:ext cx="4304080" cy="484505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ealth insurance 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3400" cy="713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500" y="47307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PRODUCT INNOVATION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725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Group 17"/>
          <p:cNvGrpSpPr/>
          <p:nvPr/>
        </p:nvGrpSpPr>
        <p:grpSpPr>
          <a:xfrm>
            <a:off x="5760567" y="170688"/>
            <a:ext cx="4691533" cy="1545336"/>
            <a:chOff x="5760567" y="399288"/>
            <a:chExt cx="4691533" cy="1545336"/>
          </a:xfrm>
        </p:grpSpPr>
        <p:sp>
          <p:nvSpPr>
            <p:cNvPr id="2" name="object 2"/>
            <p:cNvSpPr/>
            <p:nvPr/>
          </p:nvSpPr>
          <p:spPr>
            <a:xfrm>
              <a:off x="5760567" y="399288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39686" y="1464068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9769" y="950087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251700" y="1012406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17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1648" y="940598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 err="1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InsurTech</a:t>
            </a:r>
            <a:endParaRPr b="1" dirty="0">
              <a:latin typeface="Trebuchet MS" pitchFamily="34" charset="0"/>
              <a:cs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239" y="721487"/>
            <a:ext cx="5699760" cy="684530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3700" y="941058"/>
            <a:ext cx="48158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Product Innovation</a:t>
            </a:r>
            <a:endParaRPr lang="en-US" b="1" dirty="0">
              <a:latin typeface="Trebuchet MS" pitchFamily="34" charset="0"/>
              <a:cs typeface="Lucida Sans"/>
            </a:endParaRPr>
          </a:p>
        </p:txBody>
      </p:sp>
      <p:sp>
        <p:nvSpPr>
          <p:cNvPr id="21" name="object 45"/>
          <p:cNvSpPr/>
          <p:nvPr/>
        </p:nvSpPr>
        <p:spPr>
          <a:xfrm>
            <a:off x="88900" y="1552174"/>
            <a:ext cx="5715000" cy="484505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Content Placeholder 10"/>
          <p:cNvSpPr txBox="1">
            <a:spLocks/>
          </p:cNvSpPr>
          <p:nvPr/>
        </p:nvSpPr>
        <p:spPr>
          <a:xfrm>
            <a:off x="230178" y="1616075"/>
            <a:ext cx="709772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tx2"/>
                </a:solidFill>
                <a:latin typeface="Futura Medium" charset="0"/>
                <a:ea typeface="Futura Medium" charset="0"/>
                <a:cs typeface="Futura Medium" charset="0"/>
              </a:rPr>
              <a:t>Enabling novel insurance experience</a:t>
            </a:r>
            <a:endParaRPr lang="en-US" sz="1600" dirty="0">
              <a:solidFill>
                <a:schemeClr val="tx2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1412635" y="5199442"/>
            <a:ext cx="3543582" cy="35263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120" indent="-457120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1pPr>
            <a:lvl2pPr marL="990427" indent="-380933" algn="l" defTabSz="609493" rtl="0" eaLnBrk="1" latinLnBrk="0" hangingPunct="1">
              <a:spcBef>
                <a:spcPct val="20000"/>
              </a:spcBef>
              <a:buClr>
                <a:srgbClr val="65655B"/>
              </a:buClr>
              <a:buFont typeface="Arial"/>
              <a:buChar char="–"/>
              <a:defRPr sz="18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2pPr>
            <a:lvl3pPr marL="152373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3pPr>
            <a:lvl4pPr marL="2133227" indent="-304747" algn="l" defTabSz="609493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4pPr>
            <a:lvl5pPr marL="2742720" indent="-304747" algn="l" defTabSz="609493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5pPr>
            <a:lvl6pPr marL="335221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3" dirty="0">
                <a:solidFill>
                  <a:schemeClr val="bg1"/>
                </a:solidFill>
              </a:rPr>
              <a:t>Exploring avenues that incumbents have less incentive to explore and exploit</a:t>
            </a:r>
          </a:p>
        </p:txBody>
      </p:sp>
      <p:sp>
        <p:nvSpPr>
          <p:cNvPr id="27" name="Text Placeholder 4"/>
          <p:cNvSpPr txBox="1">
            <a:spLocks/>
          </p:cNvSpPr>
          <p:nvPr/>
        </p:nvSpPr>
        <p:spPr>
          <a:xfrm>
            <a:off x="5547937" y="5213655"/>
            <a:ext cx="3544973" cy="35263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120" indent="-457120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1pPr>
            <a:lvl2pPr marL="990427" indent="-380933" algn="l" defTabSz="609493" rtl="0" eaLnBrk="1" latinLnBrk="0" hangingPunct="1">
              <a:spcBef>
                <a:spcPct val="20000"/>
              </a:spcBef>
              <a:buClr>
                <a:srgbClr val="65655B"/>
              </a:buClr>
              <a:buFont typeface="Arial"/>
              <a:buChar char="–"/>
              <a:defRPr sz="18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2pPr>
            <a:lvl3pPr marL="152373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3pPr>
            <a:lvl4pPr marL="2133227" indent="-304747" algn="l" defTabSz="609493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4pPr>
            <a:lvl5pPr marL="2742720" indent="-304747" algn="l" defTabSz="609493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5pPr>
            <a:lvl6pPr marL="335221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3" dirty="0">
                <a:solidFill>
                  <a:schemeClr val="bg1"/>
                </a:solidFill>
              </a:rPr>
              <a:t>Maturation of technology innovations enabling new insurance business models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46532" y="2737407"/>
            <a:ext cx="9576968" cy="2462035"/>
            <a:chOff x="1473900" y="1923945"/>
            <a:chExt cx="8211845" cy="2614600"/>
          </a:xfrm>
        </p:grpSpPr>
        <p:sp>
          <p:nvSpPr>
            <p:cNvPr id="23" name="TextBox 22"/>
            <p:cNvSpPr txBox="1"/>
            <p:nvPr/>
          </p:nvSpPr>
          <p:spPr>
            <a:xfrm>
              <a:off x="1473900" y="3028428"/>
              <a:ext cx="2565646" cy="4249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801780"/>
              <a:r>
                <a:rPr lang="en-US" sz="2000" b="1" dirty="0">
                  <a:solidFill>
                    <a:srgbClr val="B7D231"/>
                  </a:solidFill>
                </a:rPr>
                <a:t>Insurance product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52753" y="3028428"/>
              <a:ext cx="2758937" cy="4249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801780"/>
              <a:r>
                <a:rPr lang="en-US" sz="2000" b="1" dirty="0">
                  <a:solidFill>
                    <a:srgbClr val="B7D231"/>
                  </a:solidFill>
                </a:rPr>
                <a:t>Technology enabling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24897" y="3028428"/>
              <a:ext cx="2260847" cy="4249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801780"/>
              <a:r>
                <a:rPr lang="en-US" sz="2000" b="1" dirty="0">
                  <a:solidFill>
                    <a:srgbClr val="B7D231"/>
                  </a:solidFill>
                </a:rPr>
                <a:t>Services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73901" y="3563495"/>
              <a:ext cx="8211844" cy="97505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801780"/>
              <a:endParaRPr lang="en-US" sz="1578" dirty="0">
                <a:solidFill>
                  <a:srgbClr val="65655B"/>
                </a:solidFill>
              </a:endParaRPr>
            </a:p>
            <a:p>
              <a:pPr algn="ctr" defTabSz="801780"/>
              <a:r>
                <a:rPr lang="en-US" b="1" dirty="0">
                  <a:solidFill>
                    <a:schemeClr val="bg1"/>
                  </a:solidFill>
                </a:rPr>
                <a:t>Data and Analytics Platform supporting technology enabled services</a:t>
              </a:r>
            </a:p>
            <a:p>
              <a:pPr algn="ctr" defTabSz="801780"/>
              <a:endParaRPr lang="en-US" sz="1578" dirty="0">
                <a:solidFill>
                  <a:srgbClr val="65655B"/>
                </a:solidFill>
              </a:endParaRPr>
            </a:p>
          </p:txBody>
        </p:sp>
        <p:pic>
          <p:nvPicPr>
            <p:cNvPr id="32" name="Picture 2" descr="Image result for Insurance product ico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8682" y="2046613"/>
              <a:ext cx="816082" cy="816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Image result for data analytics icon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128" y="1987763"/>
              <a:ext cx="960186" cy="933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Image result for business service icon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4612" y="1923945"/>
              <a:ext cx="1061416" cy="1061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6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8239" y="0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Group 17"/>
          <p:cNvGrpSpPr/>
          <p:nvPr/>
        </p:nvGrpSpPr>
        <p:grpSpPr>
          <a:xfrm>
            <a:off x="5760567" y="170688"/>
            <a:ext cx="4691533" cy="1545336"/>
            <a:chOff x="5760567" y="399288"/>
            <a:chExt cx="4691533" cy="1545336"/>
          </a:xfrm>
        </p:grpSpPr>
        <p:sp>
          <p:nvSpPr>
            <p:cNvPr id="2" name="object 2"/>
            <p:cNvSpPr/>
            <p:nvPr/>
          </p:nvSpPr>
          <p:spPr>
            <a:xfrm>
              <a:off x="5760567" y="399288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39686" y="1464068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9769" y="950087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251700" y="1012406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17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1648" y="940598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 err="1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InsurTech</a:t>
            </a:r>
            <a:endParaRPr b="1" dirty="0">
              <a:latin typeface="Trebuchet MS" pitchFamily="34" charset="0"/>
              <a:cs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239" y="721487"/>
            <a:ext cx="5699760" cy="684530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3700" y="941058"/>
            <a:ext cx="48158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Product Innovation</a:t>
            </a:r>
            <a:endParaRPr lang="en-US" b="1" dirty="0">
              <a:latin typeface="Trebuchet MS" pitchFamily="34" charset="0"/>
              <a:cs typeface="Lucida Sans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1412635" y="5199442"/>
            <a:ext cx="3543582" cy="35263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120" indent="-457120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1pPr>
            <a:lvl2pPr marL="990427" indent="-380933" algn="l" defTabSz="609493" rtl="0" eaLnBrk="1" latinLnBrk="0" hangingPunct="1">
              <a:spcBef>
                <a:spcPct val="20000"/>
              </a:spcBef>
              <a:buClr>
                <a:srgbClr val="65655B"/>
              </a:buClr>
              <a:buFont typeface="Arial"/>
              <a:buChar char="–"/>
              <a:defRPr sz="18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2pPr>
            <a:lvl3pPr marL="152373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3pPr>
            <a:lvl4pPr marL="2133227" indent="-304747" algn="l" defTabSz="609493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4pPr>
            <a:lvl5pPr marL="2742720" indent="-304747" algn="l" defTabSz="609493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5pPr>
            <a:lvl6pPr marL="335221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3" dirty="0">
                <a:solidFill>
                  <a:schemeClr val="bg1"/>
                </a:solidFill>
              </a:rPr>
              <a:t>Exploring avenues that incumbents have less incentive to explore and exploit</a:t>
            </a:r>
          </a:p>
        </p:txBody>
      </p:sp>
      <p:sp>
        <p:nvSpPr>
          <p:cNvPr id="27" name="Text Placeholder 4"/>
          <p:cNvSpPr txBox="1">
            <a:spLocks/>
          </p:cNvSpPr>
          <p:nvPr/>
        </p:nvSpPr>
        <p:spPr>
          <a:xfrm>
            <a:off x="5547937" y="5213655"/>
            <a:ext cx="3544973" cy="35263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120" indent="-457120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1pPr>
            <a:lvl2pPr marL="990427" indent="-380933" algn="l" defTabSz="609493" rtl="0" eaLnBrk="1" latinLnBrk="0" hangingPunct="1">
              <a:spcBef>
                <a:spcPct val="20000"/>
              </a:spcBef>
              <a:buClr>
                <a:srgbClr val="65655B"/>
              </a:buClr>
              <a:buFont typeface="Arial"/>
              <a:buChar char="–"/>
              <a:defRPr sz="18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2pPr>
            <a:lvl3pPr marL="152373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3pPr>
            <a:lvl4pPr marL="2133227" indent="-304747" algn="l" defTabSz="609493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4pPr>
            <a:lvl5pPr marL="2742720" indent="-304747" algn="l" defTabSz="609493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5pPr>
            <a:lvl6pPr marL="335221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3" dirty="0">
                <a:solidFill>
                  <a:schemeClr val="bg1"/>
                </a:solidFill>
              </a:rPr>
              <a:t>Maturation of technology innovations enabling new insurance business models</a:t>
            </a:r>
          </a:p>
        </p:txBody>
      </p:sp>
      <p:pic>
        <p:nvPicPr>
          <p:cNvPr id="29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9" y="1662454"/>
            <a:ext cx="10508043" cy="528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80682" y="6435009"/>
            <a:ext cx="3299916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3" dirty="0">
                <a:solidFill>
                  <a:schemeClr val="bg1"/>
                </a:solidFill>
              </a:rPr>
              <a:t>…</a:t>
            </a:r>
            <a:r>
              <a:rPr lang="en-US" sz="1403" dirty="0" err="1">
                <a:solidFill>
                  <a:schemeClr val="bg1"/>
                </a:solidFill>
              </a:rPr>
              <a:t>IoT</a:t>
            </a:r>
            <a:r>
              <a:rPr lang="en-US" sz="1403" dirty="0">
                <a:solidFill>
                  <a:schemeClr val="bg1"/>
                </a:solidFill>
              </a:rPr>
              <a:t> in our day-to-day lives….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96599" y="2208566"/>
            <a:ext cx="3841182" cy="362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4" dirty="0"/>
              <a:t>Collecting lifestyle data</a:t>
            </a:r>
          </a:p>
        </p:txBody>
      </p:sp>
      <p:sp>
        <p:nvSpPr>
          <p:cNvPr id="21" name="object 45"/>
          <p:cNvSpPr/>
          <p:nvPr/>
        </p:nvSpPr>
        <p:spPr>
          <a:xfrm>
            <a:off x="69657" y="1445605"/>
            <a:ext cx="5715000" cy="484505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Content Placeholder 10"/>
          <p:cNvSpPr txBox="1">
            <a:spLocks/>
          </p:cNvSpPr>
          <p:nvPr/>
        </p:nvSpPr>
        <p:spPr>
          <a:xfrm>
            <a:off x="293115" y="1587364"/>
            <a:ext cx="50831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2"/>
                </a:solidFill>
                <a:latin typeface="Futura Medium" charset="0"/>
                <a:ea typeface="Futura Medium" charset="0"/>
                <a:cs typeface="Futura Medium" charset="0"/>
              </a:rPr>
              <a:t>Enabling novel insurance experience</a:t>
            </a:r>
            <a:endParaRPr lang="en-US" dirty="0">
              <a:solidFill>
                <a:schemeClr val="tx2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1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Group 17"/>
          <p:cNvGrpSpPr/>
          <p:nvPr/>
        </p:nvGrpSpPr>
        <p:grpSpPr>
          <a:xfrm>
            <a:off x="5760567" y="170688"/>
            <a:ext cx="4691533" cy="1545336"/>
            <a:chOff x="5760567" y="399288"/>
            <a:chExt cx="4691533" cy="1545336"/>
          </a:xfrm>
        </p:grpSpPr>
        <p:sp>
          <p:nvSpPr>
            <p:cNvPr id="2" name="object 2"/>
            <p:cNvSpPr/>
            <p:nvPr/>
          </p:nvSpPr>
          <p:spPr>
            <a:xfrm>
              <a:off x="5760567" y="399288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39686" y="1464068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9769" y="950087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251700" y="1012406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17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1648" y="940598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 err="1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InsurTech</a:t>
            </a:r>
            <a:endParaRPr b="1" dirty="0">
              <a:latin typeface="Trebuchet MS" pitchFamily="34" charset="0"/>
              <a:cs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239" y="721487"/>
            <a:ext cx="5699760" cy="684530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3700" y="941058"/>
            <a:ext cx="48158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Product Innovation</a:t>
            </a:r>
            <a:endParaRPr lang="en-US" b="1" dirty="0">
              <a:latin typeface="Trebuchet MS" pitchFamily="34" charset="0"/>
              <a:cs typeface="Lucida Sans"/>
            </a:endParaRPr>
          </a:p>
        </p:txBody>
      </p:sp>
      <p:sp>
        <p:nvSpPr>
          <p:cNvPr id="21" name="object 45"/>
          <p:cNvSpPr/>
          <p:nvPr/>
        </p:nvSpPr>
        <p:spPr>
          <a:xfrm>
            <a:off x="88900" y="1552174"/>
            <a:ext cx="5715000" cy="484505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Content Placeholder 10"/>
          <p:cNvSpPr txBox="1">
            <a:spLocks/>
          </p:cNvSpPr>
          <p:nvPr/>
        </p:nvSpPr>
        <p:spPr>
          <a:xfrm>
            <a:off x="230178" y="1616075"/>
            <a:ext cx="709772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tx2"/>
                </a:solidFill>
                <a:latin typeface="Futura Medium" charset="0"/>
                <a:ea typeface="Futura Medium" charset="0"/>
                <a:cs typeface="Futura Medium" charset="0"/>
              </a:rPr>
              <a:t>Enabling novel insurance experience</a:t>
            </a:r>
            <a:endParaRPr lang="en-US" sz="1600" dirty="0">
              <a:solidFill>
                <a:schemeClr val="tx2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/>
          <a:srcRect l="-50" t="8441" r="796" b="9967"/>
          <a:stretch/>
        </p:blipFill>
        <p:spPr>
          <a:xfrm>
            <a:off x="88239" y="2072087"/>
            <a:ext cx="10363861" cy="490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3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Group 17"/>
          <p:cNvGrpSpPr/>
          <p:nvPr/>
        </p:nvGrpSpPr>
        <p:grpSpPr>
          <a:xfrm>
            <a:off x="5760567" y="170688"/>
            <a:ext cx="4691533" cy="1545336"/>
            <a:chOff x="5760567" y="399288"/>
            <a:chExt cx="4691533" cy="1545336"/>
          </a:xfrm>
        </p:grpSpPr>
        <p:sp>
          <p:nvSpPr>
            <p:cNvPr id="2" name="object 2"/>
            <p:cNvSpPr/>
            <p:nvPr/>
          </p:nvSpPr>
          <p:spPr>
            <a:xfrm>
              <a:off x="5760567" y="399288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39686" y="1464068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9769" y="950087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251700" y="1012406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17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1648" y="940598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 err="1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InsurTech</a:t>
            </a:r>
            <a:endParaRPr b="1" dirty="0">
              <a:latin typeface="Trebuchet MS" pitchFamily="34" charset="0"/>
              <a:cs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239" y="721487"/>
            <a:ext cx="5699760" cy="684530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3700" y="941058"/>
            <a:ext cx="48158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Product Innovation</a:t>
            </a:r>
            <a:endParaRPr lang="en-US" b="1" dirty="0">
              <a:latin typeface="Trebuchet MS" pitchFamily="34" charset="0"/>
              <a:cs typeface="Lucida Sans"/>
            </a:endParaRPr>
          </a:p>
        </p:txBody>
      </p:sp>
      <p:sp>
        <p:nvSpPr>
          <p:cNvPr id="21" name="object 45"/>
          <p:cNvSpPr/>
          <p:nvPr/>
        </p:nvSpPr>
        <p:spPr>
          <a:xfrm>
            <a:off x="88900" y="1552174"/>
            <a:ext cx="5715000" cy="484505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Content Placeholder 10"/>
          <p:cNvSpPr txBox="1">
            <a:spLocks/>
          </p:cNvSpPr>
          <p:nvPr/>
        </p:nvSpPr>
        <p:spPr>
          <a:xfrm>
            <a:off x="230178" y="1616075"/>
            <a:ext cx="709772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tx2"/>
                </a:solidFill>
                <a:latin typeface="Futura Medium" charset="0"/>
                <a:ea typeface="Futura Medium" charset="0"/>
                <a:cs typeface="Futura Medium" charset="0"/>
              </a:rPr>
              <a:t>Enabling novel insurance experience</a:t>
            </a:r>
            <a:endParaRPr lang="en-US" sz="1600" dirty="0">
              <a:solidFill>
                <a:schemeClr val="tx2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24474" t="8401" r="25527" b="2553"/>
          <a:stretch/>
        </p:blipFill>
        <p:spPr>
          <a:xfrm>
            <a:off x="5513869" y="2118734"/>
            <a:ext cx="4938231" cy="4787061"/>
          </a:xfrm>
          <a:prstGeom prst="rect">
            <a:avLst/>
          </a:prstGeom>
        </p:spPr>
      </p:pic>
      <p:pic>
        <p:nvPicPr>
          <p:cNvPr id="23" name="Picture 2" descr="Smart Toothbrush Insurance with Gadget 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9" y="2072088"/>
            <a:ext cx="4953661" cy="495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64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Group 17"/>
          <p:cNvGrpSpPr/>
          <p:nvPr/>
        </p:nvGrpSpPr>
        <p:grpSpPr>
          <a:xfrm>
            <a:off x="5760567" y="170688"/>
            <a:ext cx="4691533" cy="1545336"/>
            <a:chOff x="5760567" y="399288"/>
            <a:chExt cx="4691533" cy="1545336"/>
          </a:xfrm>
        </p:grpSpPr>
        <p:sp>
          <p:nvSpPr>
            <p:cNvPr id="2" name="object 2"/>
            <p:cNvSpPr/>
            <p:nvPr/>
          </p:nvSpPr>
          <p:spPr>
            <a:xfrm>
              <a:off x="5760567" y="399288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39686" y="1464068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9769" y="950087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251700" y="1012406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17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1648" y="940598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 err="1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InsurTech</a:t>
            </a:r>
            <a:endParaRPr b="1" dirty="0">
              <a:latin typeface="Trebuchet MS" pitchFamily="34" charset="0"/>
              <a:cs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239" y="721487"/>
            <a:ext cx="5699760" cy="684530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3700" y="941058"/>
            <a:ext cx="48158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Product Innovation</a:t>
            </a:r>
            <a:endParaRPr lang="en-US" b="1" dirty="0">
              <a:latin typeface="Trebuchet MS" pitchFamily="34" charset="0"/>
              <a:cs typeface="Lucida Sans"/>
            </a:endParaRPr>
          </a:p>
        </p:txBody>
      </p:sp>
      <p:sp>
        <p:nvSpPr>
          <p:cNvPr id="21" name="object 45"/>
          <p:cNvSpPr/>
          <p:nvPr/>
        </p:nvSpPr>
        <p:spPr>
          <a:xfrm>
            <a:off x="88900" y="1552174"/>
            <a:ext cx="5715000" cy="484505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Content Placeholder 10"/>
          <p:cNvSpPr txBox="1">
            <a:spLocks/>
          </p:cNvSpPr>
          <p:nvPr/>
        </p:nvSpPr>
        <p:spPr>
          <a:xfrm>
            <a:off x="230178" y="1616075"/>
            <a:ext cx="709772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tx2"/>
                </a:solidFill>
                <a:latin typeface="Futura Medium" charset="0"/>
                <a:ea typeface="Futura Medium" charset="0"/>
                <a:cs typeface="Futura Medium" charset="0"/>
              </a:rPr>
              <a:t>Enabling novel insurance experience</a:t>
            </a:r>
            <a:endParaRPr lang="en-US" sz="1600" dirty="0">
              <a:solidFill>
                <a:schemeClr val="tx2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l="17264" t="8441" r="19079" b="14610"/>
          <a:stretch/>
        </p:blipFill>
        <p:spPr>
          <a:xfrm>
            <a:off x="1" y="2014989"/>
            <a:ext cx="7480300" cy="50143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6088" y="5197475"/>
            <a:ext cx="3918254" cy="182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6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Group 17"/>
          <p:cNvGrpSpPr/>
          <p:nvPr/>
        </p:nvGrpSpPr>
        <p:grpSpPr>
          <a:xfrm>
            <a:off x="5760567" y="170688"/>
            <a:ext cx="4691533" cy="1545336"/>
            <a:chOff x="5760567" y="399288"/>
            <a:chExt cx="4691533" cy="1545336"/>
          </a:xfrm>
        </p:grpSpPr>
        <p:sp>
          <p:nvSpPr>
            <p:cNvPr id="2" name="object 2"/>
            <p:cNvSpPr/>
            <p:nvPr/>
          </p:nvSpPr>
          <p:spPr>
            <a:xfrm>
              <a:off x="5760567" y="399288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39686" y="1464068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9769" y="950087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251700" y="1012406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17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1648" y="940598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 err="1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InsurTech</a:t>
            </a:r>
            <a:endParaRPr b="1" dirty="0">
              <a:latin typeface="Trebuchet MS" pitchFamily="34" charset="0"/>
              <a:cs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239" y="721487"/>
            <a:ext cx="5699760" cy="684530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3700" y="941058"/>
            <a:ext cx="48158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Product Innovation</a:t>
            </a:r>
            <a:endParaRPr lang="en-US" b="1" dirty="0">
              <a:latin typeface="Trebuchet MS" pitchFamily="34" charset="0"/>
              <a:cs typeface="Lucida Sans"/>
            </a:endParaRPr>
          </a:p>
        </p:txBody>
      </p:sp>
      <p:sp>
        <p:nvSpPr>
          <p:cNvPr id="21" name="object 45"/>
          <p:cNvSpPr/>
          <p:nvPr/>
        </p:nvSpPr>
        <p:spPr>
          <a:xfrm>
            <a:off x="88900" y="1552174"/>
            <a:ext cx="5715000" cy="484505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Content Placeholder 10"/>
          <p:cNvSpPr txBox="1">
            <a:spLocks/>
          </p:cNvSpPr>
          <p:nvPr/>
        </p:nvSpPr>
        <p:spPr>
          <a:xfrm>
            <a:off x="230178" y="1616075"/>
            <a:ext cx="709772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tx2"/>
                </a:solidFill>
                <a:latin typeface="Futura Medium" charset="0"/>
                <a:ea typeface="Futura Medium" charset="0"/>
                <a:cs typeface="Futura Medium" charset="0"/>
              </a:rPr>
              <a:t>Enabling novel insurance experience</a:t>
            </a:r>
            <a:endParaRPr lang="en-US" sz="1600" dirty="0">
              <a:solidFill>
                <a:schemeClr val="tx2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27" y="2018391"/>
            <a:ext cx="8015723" cy="45088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3177" y="2127503"/>
            <a:ext cx="6241794" cy="374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3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/>
          <p:nvPr/>
        </p:nvSpPr>
        <p:spPr>
          <a:xfrm>
            <a:off x="1424449" y="2464649"/>
            <a:ext cx="6572250" cy="3269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A9D1E9"/>
                </a:solidFill>
                <a:latin typeface="Trebuchet MS" pitchFamily="34" charset="0"/>
                <a:cs typeface="Lucida Sans"/>
              </a:rPr>
              <a:t>Innovation – a look into RGAx: Why, How and What</a:t>
            </a:r>
          </a:p>
          <a:p>
            <a:pPr marL="298450" marR="5080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A9D1E9"/>
              </a:solidFill>
              <a:latin typeface="Trebuchet MS" pitchFamily="34" charset="0"/>
              <a:cs typeface="Lucida Sans"/>
            </a:endParaRPr>
          </a:p>
          <a:p>
            <a:pPr marL="298450" marR="5080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Trebuchet MS" pitchFamily="34" charset="0"/>
                <a:cs typeface="Lucida Sans"/>
              </a:rPr>
              <a:t>Digital transformation of Insurance experience</a:t>
            </a:r>
          </a:p>
          <a:p>
            <a:pPr marL="298450" marR="5080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A9D1E9"/>
              </a:solidFill>
              <a:latin typeface="Trebuchet MS" pitchFamily="34" charset="0"/>
              <a:cs typeface="Lucida Sans"/>
            </a:endParaRPr>
          </a:p>
          <a:p>
            <a:pPr marL="755650" marR="5080" lvl="1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A9D1E9"/>
                </a:solidFill>
                <a:latin typeface="Trebuchet MS" pitchFamily="34" charset="0"/>
                <a:cs typeface="Lucida Sans"/>
              </a:rPr>
              <a:t>Marketing Innovation</a:t>
            </a:r>
          </a:p>
          <a:p>
            <a:pPr marL="755650" marR="5080" lvl="1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endParaRPr lang="en-US" i="1" dirty="0">
              <a:solidFill>
                <a:srgbClr val="A9D1E9"/>
              </a:solidFill>
              <a:latin typeface="Trebuchet MS" pitchFamily="34" charset="0"/>
              <a:cs typeface="Lucida Sans"/>
            </a:endParaRPr>
          </a:p>
          <a:p>
            <a:pPr marL="755650" marR="5080" lvl="1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94C6E4"/>
                </a:solidFill>
                <a:latin typeface="Trebuchet MS" pitchFamily="34" charset="0"/>
                <a:cs typeface="Lucida Sans"/>
              </a:rPr>
              <a:t>Product Innovation</a:t>
            </a:r>
          </a:p>
          <a:p>
            <a:pPr marL="755650" marR="5080" lvl="1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A9D1E9"/>
              </a:solidFill>
              <a:latin typeface="Trebuchet MS" pitchFamily="34" charset="0"/>
              <a:cs typeface="Lucida Sans"/>
            </a:endParaRPr>
          </a:p>
          <a:p>
            <a:pPr marL="755650" marR="5080" lvl="1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Trebuchet MS" pitchFamily="34" charset="0"/>
                <a:cs typeface="Lucida Sans"/>
              </a:rPr>
              <a:t>Process Innovation</a:t>
            </a:r>
          </a:p>
          <a:p>
            <a:pPr marL="755650" marR="5080" lvl="1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A9D1E9"/>
              </a:solidFill>
              <a:latin typeface="Trebuchet MS" pitchFamily="34" charset="0"/>
              <a:cs typeface="Lucida Sans"/>
            </a:endParaRPr>
          </a:p>
          <a:p>
            <a:pPr marL="298450" marR="5080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A9D1E9"/>
                </a:solidFill>
                <a:latin typeface="Trebuchet MS" pitchFamily="34" charset="0"/>
                <a:cs typeface="Lucida Sans"/>
              </a:rPr>
              <a:t>The road ahead</a:t>
            </a:r>
          </a:p>
        </p:txBody>
      </p:sp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spc="-135" dirty="0"/>
              <a:t>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760567" y="170688"/>
            <a:ext cx="4691533" cy="1545336"/>
            <a:chOff x="5760567" y="399288"/>
            <a:chExt cx="4691533" cy="1545336"/>
          </a:xfrm>
        </p:grpSpPr>
        <p:sp>
          <p:nvSpPr>
            <p:cNvPr id="2" name="object 2"/>
            <p:cNvSpPr/>
            <p:nvPr/>
          </p:nvSpPr>
          <p:spPr>
            <a:xfrm>
              <a:off x="5760567" y="399288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39686" y="1464068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9769" y="950087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251700" y="1012406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17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1648" y="940598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ject 11"/>
          <p:cNvSpPr txBox="1"/>
          <p:nvPr/>
        </p:nvSpPr>
        <p:spPr>
          <a:xfrm>
            <a:off x="393700" y="320675"/>
            <a:ext cx="41910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400" b="1" dirty="0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CONTENT </a:t>
            </a:r>
            <a:endParaRPr sz="2400" b="1" dirty="0">
              <a:latin typeface="Trebuchet MS" pitchFamily="34" charset="0"/>
              <a:cs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239" y="721487"/>
            <a:ext cx="5699760" cy="684530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45"/>
          <p:cNvSpPr/>
          <p:nvPr/>
        </p:nvSpPr>
        <p:spPr>
          <a:xfrm>
            <a:off x="1460500" y="1415656"/>
            <a:ext cx="4304080" cy="484505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9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Group 17"/>
          <p:cNvGrpSpPr/>
          <p:nvPr/>
        </p:nvGrpSpPr>
        <p:grpSpPr>
          <a:xfrm>
            <a:off x="5760567" y="170688"/>
            <a:ext cx="4691533" cy="1545336"/>
            <a:chOff x="5760567" y="399288"/>
            <a:chExt cx="4691533" cy="1545336"/>
          </a:xfrm>
        </p:grpSpPr>
        <p:sp>
          <p:nvSpPr>
            <p:cNvPr id="2" name="object 2"/>
            <p:cNvSpPr/>
            <p:nvPr/>
          </p:nvSpPr>
          <p:spPr>
            <a:xfrm>
              <a:off x="5760567" y="399288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39686" y="1464068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9769" y="950087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251700" y="1012406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17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1648" y="940598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 err="1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InsurTech</a:t>
            </a:r>
            <a:endParaRPr b="1" dirty="0">
              <a:latin typeface="Trebuchet MS" pitchFamily="34" charset="0"/>
              <a:cs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239" y="721487"/>
            <a:ext cx="5699760" cy="684530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3700" y="941058"/>
            <a:ext cx="48158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Process Innovation</a:t>
            </a:r>
            <a:endParaRPr lang="en-US" b="1" dirty="0">
              <a:latin typeface="Trebuchet MS" pitchFamily="34" charset="0"/>
              <a:cs typeface="Lucida Sans"/>
            </a:endParaRPr>
          </a:p>
        </p:txBody>
      </p:sp>
      <p:sp>
        <p:nvSpPr>
          <p:cNvPr id="21" name="object 45"/>
          <p:cNvSpPr/>
          <p:nvPr/>
        </p:nvSpPr>
        <p:spPr>
          <a:xfrm>
            <a:off x="88900" y="1552174"/>
            <a:ext cx="5715000" cy="484505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Content Placeholder 10"/>
          <p:cNvSpPr txBox="1">
            <a:spLocks/>
          </p:cNvSpPr>
          <p:nvPr/>
        </p:nvSpPr>
        <p:spPr>
          <a:xfrm>
            <a:off x="230178" y="1616075"/>
            <a:ext cx="709772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tx2"/>
                </a:solidFill>
                <a:latin typeface="Futura Medium" charset="0"/>
                <a:ea typeface="Futura Medium" charset="0"/>
                <a:cs typeface="Futura Medium" charset="0"/>
              </a:rPr>
              <a:t>Application of AI and Machine Learning to remove frictions</a:t>
            </a:r>
            <a:endParaRPr lang="en-US" sz="1600" dirty="0">
              <a:solidFill>
                <a:schemeClr val="tx2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0" y="2682875"/>
            <a:ext cx="3702680" cy="26431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/>
          <a:srcRect t="8704" r="32813" b="2778"/>
          <a:stretch/>
        </p:blipFill>
        <p:spPr>
          <a:xfrm>
            <a:off x="4027623" y="2791882"/>
            <a:ext cx="3300278" cy="232939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822700" y="2699397"/>
            <a:ext cx="0" cy="2955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556500" y="2699397"/>
            <a:ext cx="0" cy="2955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/>
          <a:srcRect l="29510" t="21847" r="31450" b="24564"/>
          <a:stretch/>
        </p:blipFill>
        <p:spPr>
          <a:xfrm>
            <a:off x="7757143" y="2927879"/>
            <a:ext cx="2664564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7120" y="5654675"/>
            <a:ext cx="17145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Sense.ly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781884" y="5654675"/>
            <a:ext cx="17145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Shift Technology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616617" y="5654675"/>
            <a:ext cx="17145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OmniScience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9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429688" y="2086322"/>
            <a:ext cx="9372600" cy="27432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ject 11"/>
          <p:cNvSpPr txBox="1"/>
          <p:nvPr/>
        </p:nvSpPr>
        <p:spPr>
          <a:xfrm>
            <a:off x="850900" y="2076833"/>
            <a:ext cx="75438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lang="en-US" sz="2400" b="1" dirty="0" err="1" smtClean="0">
                <a:solidFill>
                  <a:srgbClr val="00854A"/>
                </a:solidFill>
                <a:latin typeface="Trebuchet MS" pitchFamily="34" charset="0"/>
                <a:cs typeface="Lucida Sans"/>
              </a:rPr>
              <a:t>InsurTech</a:t>
            </a:r>
            <a:r>
              <a:rPr lang="en-US" sz="2400" b="1" dirty="0" smtClean="0">
                <a:solidFill>
                  <a:srgbClr val="00854A"/>
                </a:solidFill>
                <a:latin typeface="Trebuchet MS" pitchFamily="34" charset="0"/>
                <a:cs typeface="Lucida Sans"/>
              </a:rPr>
              <a:t>:</a:t>
            </a:r>
            <a:endParaRPr sz="2400" b="1" dirty="0">
              <a:latin typeface="Trebuchet MS" pitchFamily="34" charset="0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9500" y="4359275"/>
            <a:ext cx="481584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800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January </a:t>
            </a:r>
            <a:r>
              <a:rPr lang="en-US" sz="1800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2018, Mumbai</a:t>
            </a:r>
            <a:endParaRPr sz="1800" b="1" dirty="0">
              <a:latin typeface="Trebuchet MS" pitchFamily="34" charset="0"/>
              <a:cs typeface="Lucida Sans"/>
            </a:endParaRPr>
          </a:p>
        </p:txBody>
      </p:sp>
      <p:sp>
        <p:nvSpPr>
          <p:cNvPr id="21" name="object 6"/>
          <p:cNvSpPr txBox="1"/>
          <p:nvPr/>
        </p:nvSpPr>
        <p:spPr>
          <a:xfrm>
            <a:off x="1113593" y="4938003"/>
            <a:ext cx="8197402" cy="149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700"/>
              </a:lnSpc>
            </a:pPr>
            <a:r>
              <a:rPr lang="en-US" sz="1500" spc="-90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A journey through the innovations at the intersection of Health &amp; Wellbeing, Insurance and Technology. This presentation will deal with 3 areas of the emerging transformations</a:t>
            </a:r>
          </a:p>
          <a:p>
            <a:pPr marL="298450" marR="5080" indent="-285750">
              <a:lnSpc>
                <a:spcPct val="107700"/>
              </a:lnSpc>
              <a:buFontTx/>
              <a:buChar char="-"/>
            </a:pPr>
            <a:r>
              <a:rPr lang="en-US" sz="1500" spc="-90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marketing innovation, i.e. transformations in the way we buy and sell insurance products and solution</a:t>
            </a:r>
          </a:p>
          <a:p>
            <a:pPr marL="298450" marR="5080" indent="-285750">
              <a:lnSpc>
                <a:spcPct val="107700"/>
              </a:lnSpc>
              <a:buFontTx/>
              <a:buChar char="-"/>
            </a:pPr>
            <a:r>
              <a:rPr lang="en-US" sz="1500" spc="-90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Product innovation, new propositions that integrated technology as part of the proposition</a:t>
            </a:r>
          </a:p>
          <a:p>
            <a:pPr marL="298450" marR="5080" indent="-285750">
              <a:lnSpc>
                <a:spcPct val="107700"/>
              </a:lnSpc>
              <a:buFontTx/>
              <a:buChar char="-"/>
            </a:pPr>
            <a:r>
              <a:rPr lang="en-US" sz="1500" spc="-90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Process Innovation, focusing on taking frictions out of the process</a:t>
            </a:r>
            <a:endParaRPr lang="en-US" sz="1500" spc="-90" dirty="0" smtClean="0">
              <a:solidFill>
                <a:srgbClr val="231F20"/>
              </a:solidFill>
              <a:latin typeface="Trebuchet MS" pitchFamily="34" charset="0"/>
              <a:cs typeface="Lucida Sans"/>
            </a:endParaRPr>
          </a:p>
          <a:p>
            <a:pPr marL="12700" marR="5080">
              <a:lnSpc>
                <a:spcPct val="107700"/>
              </a:lnSpc>
            </a:pPr>
            <a:r>
              <a:rPr lang="en-US" sz="1500" spc="-90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 </a:t>
            </a:r>
            <a:endParaRPr sz="1500" dirty="0">
              <a:latin typeface="Trebuchet MS" pitchFamily="34" charset="0"/>
              <a:cs typeface="Lucida Sans"/>
            </a:endParaRPr>
          </a:p>
        </p:txBody>
      </p:sp>
      <p:sp>
        <p:nvSpPr>
          <p:cNvPr id="22" name="object 11"/>
          <p:cNvSpPr txBox="1"/>
          <p:nvPr/>
        </p:nvSpPr>
        <p:spPr>
          <a:xfrm>
            <a:off x="850900" y="2655932"/>
            <a:ext cx="8722788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5000" b="1" dirty="0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Digital Transformation of the Insurance experience</a:t>
            </a:r>
            <a:endParaRPr sz="50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6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27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1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ightime city stree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" y="0"/>
            <a:ext cx="10688721" cy="712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37300" y="396875"/>
            <a:ext cx="435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THE ROAD AHEAD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130347" y="1461524"/>
            <a:ext cx="10321753" cy="543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Group 17"/>
          <p:cNvGrpSpPr/>
          <p:nvPr/>
        </p:nvGrpSpPr>
        <p:grpSpPr>
          <a:xfrm>
            <a:off x="5760567" y="170688"/>
            <a:ext cx="4691533" cy="1545336"/>
            <a:chOff x="5760567" y="399288"/>
            <a:chExt cx="4691533" cy="1545336"/>
          </a:xfrm>
        </p:grpSpPr>
        <p:sp>
          <p:nvSpPr>
            <p:cNvPr id="2" name="object 2"/>
            <p:cNvSpPr/>
            <p:nvPr/>
          </p:nvSpPr>
          <p:spPr>
            <a:xfrm>
              <a:off x="5760567" y="399288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39686" y="1464068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9769" y="950087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251700" y="1012406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17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1648" y="940598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 err="1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InsurTech</a:t>
            </a:r>
            <a:endParaRPr b="1" dirty="0">
              <a:latin typeface="Trebuchet MS" pitchFamily="34" charset="0"/>
              <a:cs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239" y="721487"/>
            <a:ext cx="5699760" cy="684530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3700" y="941058"/>
            <a:ext cx="48158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The Road Ahead</a:t>
            </a:r>
            <a:endParaRPr lang="en-US" b="1" dirty="0">
              <a:latin typeface="Trebuchet MS" pitchFamily="34" charset="0"/>
              <a:cs typeface="Lucida Sans"/>
            </a:endParaRPr>
          </a:p>
        </p:txBody>
      </p:sp>
      <p:sp>
        <p:nvSpPr>
          <p:cNvPr id="21" name="object 45"/>
          <p:cNvSpPr/>
          <p:nvPr/>
        </p:nvSpPr>
        <p:spPr>
          <a:xfrm>
            <a:off x="88900" y="1552174"/>
            <a:ext cx="5715000" cy="484505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Content Placeholder 10"/>
          <p:cNvSpPr txBox="1">
            <a:spLocks/>
          </p:cNvSpPr>
          <p:nvPr/>
        </p:nvSpPr>
        <p:spPr>
          <a:xfrm>
            <a:off x="230178" y="1616075"/>
            <a:ext cx="709772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tx2"/>
                </a:solidFill>
                <a:latin typeface="Futura Medium" charset="0"/>
                <a:ea typeface="Futura Medium" charset="0"/>
                <a:cs typeface="Futura Medium" charset="0"/>
              </a:rPr>
              <a:t>Key trends that will revolutionize Insurance </a:t>
            </a:r>
            <a:endParaRPr lang="en-US" sz="1600" dirty="0">
              <a:solidFill>
                <a:schemeClr val="tx2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685" y="3547905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and Analytics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Machine Learning and 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Blockchain</a:t>
            </a:r>
            <a:endParaRPr lang="en-US" dirty="0"/>
          </a:p>
        </p:txBody>
      </p:sp>
      <p:pic>
        <p:nvPicPr>
          <p:cNvPr id="2052" name="Picture 4" descr="diabetes-test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71" y="2191230"/>
            <a:ext cx="6648329" cy="443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5487723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900" y="7778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8169" y="1032788"/>
            <a:ext cx="616533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Medium" charset="0"/>
                <a:ea typeface="Futura Medium" charset="0"/>
                <a:cs typeface="Futura Medium" charset="0"/>
              </a:rPr>
              <a:t>RGAx </a:t>
            </a:r>
            <a:r>
              <a:rPr lang="en-US" b="1" dirty="0">
                <a:solidFill>
                  <a:srgbClr val="B2CE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Medium" charset="0"/>
                <a:ea typeface="Futura Medium" charset="0"/>
                <a:cs typeface="Futura Medium" charset="0"/>
              </a:rPr>
              <a:t>guides our partners through the entire joint venture journey, from Lightbulb to Launch.</a:t>
            </a:r>
            <a:endParaRPr b="1" dirty="0">
              <a:solidFill>
                <a:schemeClr val="bg1"/>
              </a:solidFill>
              <a:latin typeface="Trebuchet MS" pitchFamily="34" charset="0"/>
              <a:cs typeface="Lucida San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51928" y="5574565"/>
            <a:ext cx="255904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spc="-135" dirty="0"/>
              <a:t>1</a:t>
            </a:r>
          </a:p>
        </p:txBody>
      </p:sp>
      <p:sp>
        <p:nvSpPr>
          <p:cNvPr id="25" name="object 45"/>
          <p:cNvSpPr/>
          <p:nvPr/>
        </p:nvSpPr>
        <p:spPr>
          <a:xfrm>
            <a:off x="1460500" y="1644256"/>
            <a:ext cx="4304080" cy="484505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0" tIns="0" rIns="0" bIns="0" rtlCol="0"/>
          <a:lstStyle/>
          <a:p>
            <a:r>
              <a:rPr lang="en-US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Medium" charset="0"/>
                <a:ea typeface="Futura Medium" charset="0"/>
                <a:cs typeface="Futura Medium" charset="0"/>
              </a:rPr>
              <a:t>Our </a:t>
            </a:r>
            <a:r>
              <a:rPr lang="en-US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Medium" charset="0"/>
                <a:ea typeface="Futura Medium" charset="0"/>
                <a:cs typeface="Futura Medium" charset="0"/>
              </a:rPr>
              <a:t>process</a:t>
            </a:r>
          </a:p>
        </p:txBody>
      </p:sp>
      <p:grpSp>
        <p:nvGrpSpPr>
          <p:cNvPr id="29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547"/>
          <a:stretch/>
        </p:blipFill>
        <p:spPr>
          <a:xfrm>
            <a:off x="0" y="2295119"/>
            <a:ext cx="10693400" cy="496506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1" y="2123449"/>
            <a:ext cx="10693401" cy="5131426"/>
          </a:xfrm>
          <a:prstGeom prst="rect">
            <a:avLst/>
          </a:prstGeom>
          <a:gradFill>
            <a:gsLst>
              <a:gs pos="90000">
                <a:schemeClr val="tx1">
                  <a:lumMod val="65000"/>
                  <a:lumOff val="35000"/>
                  <a:alpha val="77000"/>
                </a:schemeClr>
              </a:gs>
              <a:gs pos="97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9"/>
          </a:p>
        </p:txBody>
      </p:sp>
      <p:cxnSp>
        <p:nvCxnSpPr>
          <p:cNvPr id="21" name="Straight Connector 20"/>
          <p:cNvCxnSpPr/>
          <p:nvPr/>
        </p:nvCxnSpPr>
        <p:spPr>
          <a:xfrm>
            <a:off x="1195752" y="3444717"/>
            <a:ext cx="7633754" cy="474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rot="5400000" flipH="1">
            <a:off x="1250820" y="4051871"/>
            <a:ext cx="53087" cy="5308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1780"/>
            <a:endParaRPr lang="en-US" sz="1578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a Medium" charset="0"/>
              <a:ea typeface="Futura Medium" charset="0"/>
              <a:cs typeface="Futura Medium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7791" y="3925568"/>
            <a:ext cx="2540995" cy="2719707"/>
            <a:chOff x="7030652" y="1762274"/>
            <a:chExt cx="3300670" cy="3101660"/>
          </a:xfrm>
        </p:grpSpPr>
        <p:sp>
          <p:nvSpPr>
            <p:cNvPr id="24" name="TextBox 23"/>
            <p:cNvSpPr txBox="1"/>
            <p:nvPr/>
          </p:nvSpPr>
          <p:spPr>
            <a:xfrm>
              <a:off x="7813385" y="1762274"/>
              <a:ext cx="1305986" cy="3515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01780"/>
              <a:r>
                <a:rPr lang="en-US" sz="1403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Futura Medium" charset="0"/>
                  <a:ea typeface="Futura Medium" charset="0"/>
                  <a:cs typeface="Futura Medium" charset="0"/>
                </a:rPr>
                <a:t>IDENTIFY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30652" y="2171615"/>
              <a:ext cx="3300670" cy="2692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1780"/>
              <a:r>
                <a:rPr lang="en-US" sz="1053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Futura Medium" charset="0"/>
                  <a:ea typeface="Futura Medium" charset="0"/>
                  <a:cs typeface="Futura Medium" charset="0"/>
                </a:rPr>
                <a:t>Idea / Concept is the beginning of our Innovation Pipeline funnel. </a:t>
              </a:r>
              <a:br>
                <a:rPr lang="en-US" sz="1053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Futura Medium" charset="0"/>
                  <a:ea typeface="Futura Medium" charset="0"/>
                  <a:cs typeface="Futura Medium" charset="0"/>
                </a:rPr>
              </a:br>
              <a:endParaRPr lang="en-US" sz="105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Medium" charset="0"/>
                <a:ea typeface="Futura Medium" charset="0"/>
                <a:cs typeface="Futura Medium" charset="0"/>
              </a:endParaRPr>
            </a:p>
            <a:p>
              <a:pPr defTabSz="801780"/>
              <a:r>
                <a:rPr lang="en-US" sz="1053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Futura Medium" charset="0"/>
                  <a:ea typeface="Futura Medium" charset="0"/>
                  <a:cs typeface="Futura Medium" charset="0"/>
                </a:rPr>
                <a:t>Ideation takes place in highly structured, methodical design-sprint format with high intensity and output.</a:t>
              </a:r>
            </a:p>
            <a:p>
              <a:pPr defTabSz="801780"/>
              <a:endParaRPr lang="en-US" sz="105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Medium" charset="0"/>
                <a:ea typeface="Futura Medium" charset="0"/>
                <a:cs typeface="Futura Medium" charset="0"/>
              </a:endParaRPr>
            </a:p>
            <a:p>
              <a:pPr defTabSz="801780"/>
              <a:r>
                <a:rPr lang="en-US" sz="1053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Futura Medium" charset="0"/>
                  <a:ea typeface="Futura Medium" charset="0"/>
                  <a:cs typeface="Futura Medium" charset="0"/>
                </a:rPr>
                <a:t>Ideas are documented into formal Problem Statements vetted based on viability and scalability </a:t>
              </a:r>
            </a:p>
            <a:p>
              <a:pPr defTabSz="801780"/>
              <a:endParaRPr lang="en-US" sz="105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Medium" charset="0"/>
                <a:ea typeface="Futura Medium" charset="0"/>
                <a:cs typeface="Futura Medium" charset="0"/>
              </a:endParaRPr>
            </a:p>
            <a:p>
              <a:pPr defTabSz="801780"/>
              <a:r>
                <a:rPr lang="en-US" sz="1053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Futura Medium" charset="0"/>
                  <a:ea typeface="Futura Medium" charset="0"/>
                  <a:cs typeface="Futura Medium" charset="0"/>
                </a:rPr>
                <a:t>The output is a POC supported by quantitative and qualitative data, In-depth interviews, lo-fi wireframes etc.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76452" y="3074321"/>
            <a:ext cx="802301" cy="802301"/>
            <a:chOff x="5466413" y="1004341"/>
            <a:chExt cx="1259174" cy="1259174"/>
          </a:xfrm>
        </p:grpSpPr>
        <p:sp>
          <p:nvSpPr>
            <p:cNvPr id="35" name="Oval 34"/>
            <p:cNvSpPr/>
            <p:nvPr/>
          </p:nvSpPr>
          <p:spPr>
            <a:xfrm>
              <a:off x="5466413" y="1004341"/>
              <a:ext cx="1259174" cy="125917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B3D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1780"/>
              <a:endParaRPr lang="en-US" sz="1578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Medium" charset="0"/>
                <a:ea typeface="Futura Medium" charset="0"/>
                <a:cs typeface="Futura Medium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73437" y="1279986"/>
              <a:ext cx="289927" cy="5260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01780"/>
              <a:endParaRPr lang="en-US" sz="1578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Medium" charset="0"/>
                <a:ea typeface="Futura Medium" charset="0"/>
                <a:cs typeface="Futura Medium" charset="0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90" y="3238653"/>
            <a:ext cx="368964" cy="49324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602040" y="3922207"/>
            <a:ext cx="646331" cy="308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1780"/>
            <a:r>
              <a:rPr lang="en-US" sz="140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Medium" charset="0"/>
                <a:ea typeface="Futura Medium" charset="0"/>
                <a:cs typeface="Futura Medium" charset="0"/>
              </a:rPr>
              <a:t>TEST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52183" y="4283185"/>
            <a:ext cx="2230598" cy="171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defTabSz="801780"/>
            <a:r>
              <a:rPr lang="en-US" sz="105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Medium" charset="0"/>
                <a:ea typeface="Futura Medium" charset="0"/>
                <a:cs typeface="Futura Medium" charset="0"/>
              </a:rPr>
              <a:t>Once the POC is identified an audit aligns existing partner capabilities and maps them to the customer journey</a:t>
            </a:r>
          </a:p>
          <a:p>
            <a:pPr defTabSz="801780"/>
            <a:endParaRPr lang="en-US" sz="1053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a Medium" charset="0"/>
              <a:ea typeface="Futura Medium" charset="0"/>
              <a:cs typeface="Futura Medium" charset="0"/>
            </a:endParaRPr>
          </a:p>
          <a:p>
            <a:pPr defTabSz="801780"/>
            <a:r>
              <a:rPr lang="en-US" sz="105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Medium" charset="0"/>
                <a:ea typeface="Futura Medium" charset="0"/>
                <a:cs typeface="Futura Medium" charset="0"/>
              </a:rPr>
              <a:t>Concept Validation quickly stress tests the business model assumptions around (1) sustainability (2) desirability (3) feasibility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488564" y="3043567"/>
            <a:ext cx="802301" cy="802301"/>
            <a:chOff x="5466413" y="4246008"/>
            <a:chExt cx="1259174" cy="1259174"/>
          </a:xfrm>
        </p:grpSpPr>
        <p:sp>
          <p:nvSpPr>
            <p:cNvPr id="41" name="Oval 40"/>
            <p:cNvSpPr/>
            <p:nvPr/>
          </p:nvSpPr>
          <p:spPr>
            <a:xfrm>
              <a:off x="5466413" y="4246008"/>
              <a:ext cx="1259174" cy="125917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B3D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1780"/>
              <a:endParaRPr lang="en-US" sz="1578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Medium" charset="0"/>
                <a:ea typeface="Futura Medium" charset="0"/>
                <a:cs typeface="Futura Medium" charset="0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08834" y="4540827"/>
              <a:ext cx="571286" cy="635309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5855742" y="3920343"/>
            <a:ext cx="1702710" cy="308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01780"/>
            <a:r>
              <a:rPr lang="en-US" sz="140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Medium" charset="0"/>
                <a:ea typeface="Futura Medium" charset="0"/>
                <a:cs typeface="Futura Medium" charset="0"/>
              </a:rPr>
              <a:t>COMMERCIALIZE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73244" y="4259351"/>
            <a:ext cx="2335821" cy="1064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1780"/>
            <a:r>
              <a:rPr lang="en-US" sz="105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Medium" charset="0"/>
                <a:ea typeface="Futura Medium" charset="0"/>
                <a:cs typeface="Futura Medium" charset="0"/>
              </a:rPr>
              <a:t>RGAx then shares in the long-term risk of commercializing the product by enabling deep industry knowledge, proprietary tools, solutions, and a global distribution network with out channel conflict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298371" y="3095757"/>
            <a:ext cx="802301" cy="802301"/>
            <a:chOff x="5466413" y="1423955"/>
            <a:chExt cx="1259174" cy="1259174"/>
          </a:xfrm>
        </p:grpSpPr>
        <p:sp>
          <p:nvSpPr>
            <p:cNvPr id="46" name="Oval 45"/>
            <p:cNvSpPr/>
            <p:nvPr/>
          </p:nvSpPr>
          <p:spPr>
            <a:xfrm>
              <a:off x="5466413" y="1423955"/>
              <a:ext cx="1259174" cy="125917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B3D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1780"/>
              <a:endParaRPr lang="en-US" sz="1578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Medium" charset="0"/>
                <a:ea typeface="Futura Medium" charset="0"/>
                <a:cs typeface="Futura Medium" charset="0"/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5622" y="1714500"/>
              <a:ext cx="551439" cy="690637"/>
            </a:xfrm>
            <a:prstGeom prst="rect">
              <a:avLst/>
            </a:prstGeom>
          </p:spPr>
        </p:pic>
      </p:grpSp>
      <p:sp>
        <p:nvSpPr>
          <p:cNvPr id="48" name="TextBox 47"/>
          <p:cNvSpPr txBox="1"/>
          <p:nvPr/>
        </p:nvSpPr>
        <p:spPr>
          <a:xfrm>
            <a:off x="8817546" y="3920341"/>
            <a:ext cx="795411" cy="308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01780"/>
            <a:r>
              <a:rPr lang="en-US" sz="140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Medium" charset="0"/>
                <a:ea typeface="Futura Medium" charset="0"/>
                <a:cs typeface="Futura Medium" charset="0"/>
              </a:rPr>
              <a:t>SCALE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99528" y="4288255"/>
            <a:ext cx="2286938" cy="578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1780"/>
            <a:r>
              <a:rPr lang="en-US" sz="105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Medium" charset="0"/>
                <a:ea typeface="Futura Medium" charset="0"/>
                <a:cs typeface="Futura Medium" charset="0"/>
              </a:rPr>
              <a:t>Business is in scaling mode.</a:t>
            </a:r>
          </a:p>
          <a:p>
            <a:pPr defTabSz="801780"/>
            <a:r>
              <a:rPr lang="en-US" sz="105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Medium" charset="0"/>
                <a:ea typeface="Futura Medium" charset="0"/>
                <a:cs typeface="Futura Medium" charset="0"/>
              </a:rPr>
              <a:t>With dedicated resources, support functions, and separate P&amp;L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8818223" y="3074322"/>
            <a:ext cx="802301" cy="802301"/>
            <a:chOff x="5466413" y="4128299"/>
            <a:chExt cx="1259174" cy="1259174"/>
          </a:xfrm>
        </p:grpSpPr>
        <p:sp>
          <p:nvSpPr>
            <p:cNvPr id="51" name="Oval 50"/>
            <p:cNvSpPr/>
            <p:nvPr/>
          </p:nvSpPr>
          <p:spPr>
            <a:xfrm>
              <a:off x="5466413" y="4128299"/>
              <a:ext cx="1259174" cy="125917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B3D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1780"/>
              <a:endParaRPr lang="en-US" sz="1578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Medium" charset="0"/>
                <a:ea typeface="Futura Medium" charset="0"/>
                <a:cs typeface="Futura Medium" charset="0"/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9517" y="4392214"/>
              <a:ext cx="657153" cy="739296"/>
            </a:xfrm>
            <a:prstGeom prst="rect">
              <a:avLst/>
            </a:prstGeom>
          </p:spPr>
        </p:pic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18702" y="6927364"/>
            <a:ext cx="919449" cy="250758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248169" y="8084546"/>
            <a:ext cx="2121093" cy="18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14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Medium" charset="0"/>
                <a:ea typeface="Futura Medium" charset="0"/>
                <a:cs typeface="Futura Medium" charset="0"/>
              </a:rPr>
              <a:t>Innovation as a Service | Proprietary &amp; Confidential </a:t>
            </a:r>
          </a:p>
        </p:txBody>
      </p:sp>
    </p:spTree>
    <p:extLst>
      <p:ext uri="{BB962C8B-B14F-4D97-AF65-F5344CB8AC3E}">
        <p14:creationId xmlns:p14="http://schemas.microsoft.com/office/powerpoint/2010/main" val="42251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568234" y="828421"/>
            <a:ext cx="3419475" cy="3419475"/>
          </a:xfrm>
          <a:custGeom>
            <a:avLst/>
            <a:gdLst/>
            <a:ahLst/>
            <a:cxnLst/>
            <a:rect l="l" t="t" r="r" b="b"/>
            <a:pathLst>
              <a:path w="3419475" h="3419475">
                <a:moveTo>
                  <a:pt x="1709635" y="0"/>
                </a:moveTo>
                <a:lnTo>
                  <a:pt x="1660960" y="679"/>
                </a:lnTo>
                <a:lnTo>
                  <a:pt x="1612621" y="2706"/>
                </a:lnTo>
                <a:lnTo>
                  <a:pt x="1564637" y="6062"/>
                </a:lnTo>
                <a:lnTo>
                  <a:pt x="1517026" y="10729"/>
                </a:lnTo>
                <a:lnTo>
                  <a:pt x="1469806" y="16689"/>
                </a:lnTo>
                <a:lnTo>
                  <a:pt x="1422995" y="23924"/>
                </a:lnTo>
                <a:lnTo>
                  <a:pt x="1376611" y="32416"/>
                </a:lnTo>
                <a:lnTo>
                  <a:pt x="1330672" y="42147"/>
                </a:lnTo>
                <a:lnTo>
                  <a:pt x="1285197" y="53100"/>
                </a:lnTo>
                <a:lnTo>
                  <a:pt x="1240203" y="65254"/>
                </a:lnTo>
                <a:lnTo>
                  <a:pt x="1195708" y="78594"/>
                </a:lnTo>
                <a:lnTo>
                  <a:pt x="1151730" y="93101"/>
                </a:lnTo>
                <a:lnTo>
                  <a:pt x="1108288" y="108756"/>
                </a:lnTo>
                <a:lnTo>
                  <a:pt x="1065399" y="125542"/>
                </a:lnTo>
                <a:lnTo>
                  <a:pt x="1023081" y="143440"/>
                </a:lnTo>
                <a:lnTo>
                  <a:pt x="981353" y="162433"/>
                </a:lnTo>
                <a:lnTo>
                  <a:pt x="940233" y="182503"/>
                </a:lnTo>
                <a:lnTo>
                  <a:pt x="899738" y="203631"/>
                </a:lnTo>
                <a:lnTo>
                  <a:pt x="859887" y="225800"/>
                </a:lnTo>
                <a:lnTo>
                  <a:pt x="820697" y="248992"/>
                </a:lnTo>
                <a:lnTo>
                  <a:pt x="782187" y="273187"/>
                </a:lnTo>
                <a:lnTo>
                  <a:pt x="744375" y="298369"/>
                </a:lnTo>
                <a:lnTo>
                  <a:pt x="707278" y="324520"/>
                </a:lnTo>
                <a:lnTo>
                  <a:pt x="670915" y="351620"/>
                </a:lnTo>
                <a:lnTo>
                  <a:pt x="635304" y="379653"/>
                </a:lnTo>
                <a:lnTo>
                  <a:pt x="600463" y="408600"/>
                </a:lnTo>
                <a:lnTo>
                  <a:pt x="566410" y="438443"/>
                </a:lnTo>
                <a:lnTo>
                  <a:pt x="533163" y="469165"/>
                </a:lnTo>
                <a:lnTo>
                  <a:pt x="500740" y="500746"/>
                </a:lnTo>
                <a:lnTo>
                  <a:pt x="469159" y="533170"/>
                </a:lnTo>
                <a:lnTo>
                  <a:pt x="438438" y="566417"/>
                </a:lnTo>
                <a:lnTo>
                  <a:pt x="408595" y="600471"/>
                </a:lnTo>
                <a:lnTo>
                  <a:pt x="379648" y="635312"/>
                </a:lnTo>
                <a:lnTo>
                  <a:pt x="351615" y="670923"/>
                </a:lnTo>
                <a:lnTo>
                  <a:pt x="324515" y="707286"/>
                </a:lnTo>
                <a:lnTo>
                  <a:pt x="298365" y="744383"/>
                </a:lnTo>
                <a:lnTo>
                  <a:pt x="273183" y="782196"/>
                </a:lnTo>
                <a:lnTo>
                  <a:pt x="248988" y="820706"/>
                </a:lnTo>
                <a:lnTo>
                  <a:pt x="225797" y="859896"/>
                </a:lnTo>
                <a:lnTo>
                  <a:pt x="203629" y="899748"/>
                </a:lnTo>
                <a:lnTo>
                  <a:pt x="182501" y="940243"/>
                </a:lnTo>
                <a:lnTo>
                  <a:pt x="162431" y="981364"/>
                </a:lnTo>
                <a:lnTo>
                  <a:pt x="143438" y="1023092"/>
                </a:lnTo>
                <a:lnTo>
                  <a:pt x="125540" y="1065410"/>
                </a:lnTo>
                <a:lnTo>
                  <a:pt x="108754" y="1108299"/>
                </a:lnTo>
                <a:lnTo>
                  <a:pt x="93099" y="1151741"/>
                </a:lnTo>
                <a:lnTo>
                  <a:pt x="78593" y="1195719"/>
                </a:lnTo>
                <a:lnTo>
                  <a:pt x="65253" y="1240214"/>
                </a:lnTo>
                <a:lnTo>
                  <a:pt x="53099" y="1285209"/>
                </a:lnTo>
                <a:lnTo>
                  <a:pt x="42147" y="1330684"/>
                </a:lnTo>
                <a:lnTo>
                  <a:pt x="32416" y="1376623"/>
                </a:lnTo>
                <a:lnTo>
                  <a:pt x="23924" y="1423007"/>
                </a:lnTo>
                <a:lnTo>
                  <a:pt x="16689" y="1469818"/>
                </a:lnTo>
                <a:lnTo>
                  <a:pt x="10729" y="1517038"/>
                </a:lnTo>
                <a:lnTo>
                  <a:pt x="6062" y="1564649"/>
                </a:lnTo>
                <a:lnTo>
                  <a:pt x="2706" y="1612633"/>
                </a:lnTo>
                <a:lnTo>
                  <a:pt x="679" y="1660972"/>
                </a:lnTo>
                <a:lnTo>
                  <a:pt x="0" y="1709648"/>
                </a:lnTo>
                <a:lnTo>
                  <a:pt x="679" y="1758324"/>
                </a:lnTo>
                <a:lnTo>
                  <a:pt x="2706" y="1806663"/>
                </a:lnTo>
                <a:lnTo>
                  <a:pt x="6062" y="1854647"/>
                </a:lnTo>
                <a:lnTo>
                  <a:pt x="10729" y="1902258"/>
                </a:lnTo>
                <a:lnTo>
                  <a:pt x="16689" y="1949478"/>
                </a:lnTo>
                <a:lnTo>
                  <a:pt x="23924" y="1996289"/>
                </a:lnTo>
                <a:lnTo>
                  <a:pt x="32416" y="2042673"/>
                </a:lnTo>
                <a:lnTo>
                  <a:pt x="42147" y="2088612"/>
                </a:lnTo>
                <a:lnTo>
                  <a:pt x="53099" y="2134088"/>
                </a:lnTo>
                <a:lnTo>
                  <a:pt x="65253" y="2179082"/>
                </a:lnTo>
                <a:lnTo>
                  <a:pt x="78593" y="2223577"/>
                </a:lnTo>
                <a:lnTo>
                  <a:pt x="93099" y="2267555"/>
                </a:lnTo>
                <a:lnTo>
                  <a:pt x="108754" y="2310997"/>
                </a:lnTo>
                <a:lnTo>
                  <a:pt x="125540" y="2353887"/>
                </a:lnTo>
                <a:lnTo>
                  <a:pt x="143438" y="2396204"/>
                </a:lnTo>
                <a:lnTo>
                  <a:pt x="162431" y="2437933"/>
                </a:lnTo>
                <a:lnTo>
                  <a:pt x="182501" y="2479053"/>
                </a:lnTo>
                <a:lnTo>
                  <a:pt x="203629" y="2519548"/>
                </a:lnTo>
                <a:lnTo>
                  <a:pt x="225797" y="2559400"/>
                </a:lnTo>
                <a:lnTo>
                  <a:pt x="248988" y="2598590"/>
                </a:lnTo>
                <a:lnTo>
                  <a:pt x="273183" y="2637100"/>
                </a:lnTo>
                <a:lnTo>
                  <a:pt x="298365" y="2674913"/>
                </a:lnTo>
                <a:lnTo>
                  <a:pt x="324515" y="2712010"/>
                </a:lnTo>
                <a:lnTo>
                  <a:pt x="351615" y="2748373"/>
                </a:lnTo>
                <a:lnTo>
                  <a:pt x="379648" y="2783984"/>
                </a:lnTo>
                <a:lnTo>
                  <a:pt x="408595" y="2818826"/>
                </a:lnTo>
                <a:lnTo>
                  <a:pt x="438438" y="2852879"/>
                </a:lnTo>
                <a:lnTo>
                  <a:pt x="469159" y="2886126"/>
                </a:lnTo>
                <a:lnTo>
                  <a:pt x="500740" y="2918550"/>
                </a:lnTo>
                <a:lnTo>
                  <a:pt x="533163" y="2950131"/>
                </a:lnTo>
                <a:lnTo>
                  <a:pt x="566410" y="2980853"/>
                </a:lnTo>
                <a:lnTo>
                  <a:pt x="600463" y="3010696"/>
                </a:lnTo>
                <a:lnTo>
                  <a:pt x="635304" y="3039643"/>
                </a:lnTo>
                <a:lnTo>
                  <a:pt x="670915" y="3067676"/>
                </a:lnTo>
                <a:lnTo>
                  <a:pt x="707278" y="3094777"/>
                </a:lnTo>
                <a:lnTo>
                  <a:pt x="744375" y="3120927"/>
                </a:lnTo>
                <a:lnTo>
                  <a:pt x="782187" y="3146109"/>
                </a:lnTo>
                <a:lnTo>
                  <a:pt x="820697" y="3170305"/>
                </a:lnTo>
                <a:lnTo>
                  <a:pt x="859887" y="3193496"/>
                </a:lnTo>
                <a:lnTo>
                  <a:pt x="899738" y="3215665"/>
                </a:lnTo>
                <a:lnTo>
                  <a:pt x="940233" y="3236793"/>
                </a:lnTo>
                <a:lnTo>
                  <a:pt x="981353" y="3256863"/>
                </a:lnTo>
                <a:lnTo>
                  <a:pt x="1023081" y="3275856"/>
                </a:lnTo>
                <a:lnTo>
                  <a:pt x="1065399" y="3293755"/>
                </a:lnTo>
                <a:lnTo>
                  <a:pt x="1108288" y="3310540"/>
                </a:lnTo>
                <a:lnTo>
                  <a:pt x="1151730" y="3326196"/>
                </a:lnTo>
                <a:lnTo>
                  <a:pt x="1195708" y="3340702"/>
                </a:lnTo>
                <a:lnTo>
                  <a:pt x="1240203" y="3354042"/>
                </a:lnTo>
                <a:lnTo>
                  <a:pt x="1285197" y="3366197"/>
                </a:lnTo>
                <a:lnTo>
                  <a:pt x="1330672" y="3377149"/>
                </a:lnTo>
                <a:lnTo>
                  <a:pt x="1376611" y="3386880"/>
                </a:lnTo>
                <a:lnTo>
                  <a:pt x="1422995" y="3395372"/>
                </a:lnTo>
                <a:lnTo>
                  <a:pt x="1469806" y="3402607"/>
                </a:lnTo>
                <a:lnTo>
                  <a:pt x="1517026" y="3408567"/>
                </a:lnTo>
                <a:lnTo>
                  <a:pt x="1564637" y="3413234"/>
                </a:lnTo>
                <a:lnTo>
                  <a:pt x="1612621" y="3416590"/>
                </a:lnTo>
                <a:lnTo>
                  <a:pt x="1660960" y="3418617"/>
                </a:lnTo>
                <a:lnTo>
                  <a:pt x="1709635" y="3419297"/>
                </a:lnTo>
                <a:lnTo>
                  <a:pt x="1758311" y="3418617"/>
                </a:lnTo>
                <a:lnTo>
                  <a:pt x="1806650" y="3416590"/>
                </a:lnTo>
                <a:lnTo>
                  <a:pt x="1854634" y="3413234"/>
                </a:lnTo>
                <a:lnTo>
                  <a:pt x="1902245" y="3408567"/>
                </a:lnTo>
                <a:lnTo>
                  <a:pt x="1949465" y="3402607"/>
                </a:lnTo>
                <a:lnTo>
                  <a:pt x="1996276" y="3395372"/>
                </a:lnTo>
                <a:lnTo>
                  <a:pt x="2042660" y="3386880"/>
                </a:lnTo>
                <a:lnTo>
                  <a:pt x="2088599" y="3377149"/>
                </a:lnTo>
                <a:lnTo>
                  <a:pt x="2134075" y="3366197"/>
                </a:lnTo>
                <a:lnTo>
                  <a:pt x="2179069" y="3354042"/>
                </a:lnTo>
                <a:lnTo>
                  <a:pt x="2223564" y="3340702"/>
                </a:lnTo>
                <a:lnTo>
                  <a:pt x="2267542" y="3326196"/>
                </a:lnTo>
                <a:lnTo>
                  <a:pt x="2310985" y="3310540"/>
                </a:lnTo>
                <a:lnTo>
                  <a:pt x="2353874" y="3293755"/>
                </a:lnTo>
                <a:lnTo>
                  <a:pt x="2396192" y="3275856"/>
                </a:lnTo>
                <a:lnTo>
                  <a:pt x="2437920" y="3256863"/>
                </a:lnTo>
                <a:lnTo>
                  <a:pt x="2479041" y="3236793"/>
                </a:lnTo>
                <a:lnTo>
                  <a:pt x="2519536" y="3215665"/>
                </a:lnTo>
                <a:lnTo>
                  <a:pt x="2559387" y="3193496"/>
                </a:lnTo>
                <a:lnTo>
                  <a:pt x="2598577" y="3170305"/>
                </a:lnTo>
                <a:lnTo>
                  <a:pt x="2637088" y="3146109"/>
                </a:lnTo>
                <a:lnTo>
                  <a:pt x="2674900" y="3120927"/>
                </a:lnTo>
                <a:lnTo>
                  <a:pt x="2711997" y="3094777"/>
                </a:lnTo>
                <a:lnTo>
                  <a:pt x="2748360" y="3067676"/>
                </a:lnTo>
                <a:lnTo>
                  <a:pt x="2783971" y="3039643"/>
                </a:lnTo>
                <a:lnTo>
                  <a:pt x="2818813" y="3010696"/>
                </a:lnTo>
                <a:lnTo>
                  <a:pt x="2852866" y="2980853"/>
                </a:lnTo>
                <a:lnTo>
                  <a:pt x="2886114" y="2950131"/>
                </a:lnTo>
                <a:lnTo>
                  <a:pt x="2918537" y="2918550"/>
                </a:lnTo>
                <a:lnTo>
                  <a:pt x="2950119" y="2886126"/>
                </a:lnTo>
                <a:lnTo>
                  <a:pt x="2980840" y="2852879"/>
                </a:lnTo>
                <a:lnTo>
                  <a:pt x="3010683" y="2818826"/>
                </a:lnTo>
                <a:lnTo>
                  <a:pt x="3039630" y="2783984"/>
                </a:lnTo>
                <a:lnTo>
                  <a:pt x="3067663" y="2748373"/>
                </a:lnTo>
                <a:lnTo>
                  <a:pt x="3094764" y="2712010"/>
                </a:lnTo>
                <a:lnTo>
                  <a:pt x="3120914" y="2674913"/>
                </a:lnTo>
                <a:lnTo>
                  <a:pt x="3146096" y="2637100"/>
                </a:lnTo>
                <a:lnTo>
                  <a:pt x="3170292" y="2598590"/>
                </a:lnTo>
                <a:lnTo>
                  <a:pt x="3193483" y="2559400"/>
                </a:lnTo>
                <a:lnTo>
                  <a:pt x="3215652" y="2519548"/>
                </a:lnTo>
                <a:lnTo>
                  <a:pt x="3236780" y="2479053"/>
                </a:lnTo>
                <a:lnTo>
                  <a:pt x="3256850" y="2437933"/>
                </a:lnTo>
                <a:lnTo>
                  <a:pt x="3275843" y="2396204"/>
                </a:lnTo>
                <a:lnTo>
                  <a:pt x="3293742" y="2353887"/>
                </a:lnTo>
                <a:lnTo>
                  <a:pt x="3310528" y="2310997"/>
                </a:lnTo>
                <a:lnTo>
                  <a:pt x="3326183" y="2267555"/>
                </a:lnTo>
                <a:lnTo>
                  <a:pt x="3340689" y="2223577"/>
                </a:lnTo>
                <a:lnTo>
                  <a:pt x="3354029" y="2179082"/>
                </a:lnTo>
                <a:lnTo>
                  <a:pt x="3366184" y="2134088"/>
                </a:lnTo>
                <a:lnTo>
                  <a:pt x="3377136" y="2088612"/>
                </a:lnTo>
                <a:lnTo>
                  <a:pt x="3386867" y="2042673"/>
                </a:lnTo>
                <a:lnTo>
                  <a:pt x="3395359" y="1996289"/>
                </a:lnTo>
                <a:lnTo>
                  <a:pt x="3402594" y="1949478"/>
                </a:lnTo>
                <a:lnTo>
                  <a:pt x="3408555" y="1902258"/>
                </a:lnTo>
                <a:lnTo>
                  <a:pt x="3413222" y="1854647"/>
                </a:lnTo>
                <a:lnTo>
                  <a:pt x="3416578" y="1806663"/>
                </a:lnTo>
                <a:lnTo>
                  <a:pt x="3418604" y="1758324"/>
                </a:lnTo>
                <a:lnTo>
                  <a:pt x="3419284" y="1709648"/>
                </a:lnTo>
                <a:lnTo>
                  <a:pt x="3418604" y="1660972"/>
                </a:lnTo>
                <a:lnTo>
                  <a:pt x="3416578" y="1612633"/>
                </a:lnTo>
                <a:lnTo>
                  <a:pt x="3413222" y="1564649"/>
                </a:lnTo>
                <a:lnTo>
                  <a:pt x="3408555" y="1517038"/>
                </a:lnTo>
                <a:lnTo>
                  <a:pt x="3402594" y="1469818"/>
                </a:lnTo>
                <a:lnTo>
                  <a:pt x="3395359" y="1423007"/>
                </a:lnTo>
                <a:lnTo>
                  <a:pt x="3386867" y="1376623"/>
                </a:lnTo>
                <a:lnTo>
                  <a:pt x="3377136" y="1330684"/>
                </a:lnTo>
                <a:lnTo>
                  <a:pt x="3366184" y="1285209"/>
                </a:lnTo>
                <a:lnTo>
                  <a:pt x="3354029" y="1240214"/>
                </a:lnTo>
                <a:lnTo>
                  <a:pt x="3340689" y="1195719"/>
                </a:lnTo>
                <a:lnTo>
                  <a:pt x="3326183" y="1151741"/>
                </a:lnTo>
                <a:lnTo>
                  <a:pt x="3310528" y="1108299"/>
                </a:lnTo>
                <a:lnTo>
                  <a:pt x="3293742" y="1065410"/>
                </a:lnTo>
                <a:lnTo>
                  <a:pt x="3275843" y="1023092"/>
                </a:lnTo>
                <a:lnTo>
                  <a:pt x="3256850" y="981364"/>
                </a:lnTo>
                <a:lnTo>
                  <a:pt x="3236780" y="940243"/>
                </a:lnTo>
                <a:lnTo>
                  <a:pt x="3215652" y="899748"/>
                </a:lnTo>
                <a:lnTo>
                  <a:pt x="3193483" y="859896"/>
                </a:lnTo>
                <a:lnTo>
                  <a:pt x="3170292" y="820706"/>
                </a:lnTo>
                <a:lnTo>
                  <a:pt x="3146096" y="782196"/>
                </a:lnTo>
                <a:lnTo>
                  <a:pt x="3120914" y="744383"/>
                </a:lnTo>
                <a:lnTo>
                  <a:pt x="3094764" y="707286"/>
                </a:lnTo>
                <a:lnTo>
                  <a:pt x="3067663" y="670923"/>
                </a:lnTo>
                <a:lnTo>
                  <a:pt x="3039630" y="635312"/>
                </a:lnTo>
                <a:lnTo>
                  <a:pt x="3010683" y="600471"/>
                </a:lnTo>
                <a:lnTo>
                  <a:pt x="2980840" y="566417"/>
                </a:lnTo>
                <a:lnTo>
                  <a:pt x="2950119" y="533170"/>
                </a:lnTo>
                <a:lnTo>
                  <a:pt x="2918537" y="500746"/>
                </a:lnTo>
                <a:lnTo>
                  <a:pt x="2886114" y="469165"/>
                </a:lnTo>
                <a:lnTo>
                  <a:pt x="2852866" y="438443"/>
                </a:lnTo>
                <a:lnTo>
                  <a:pt x="2818813" y="408600"/>
                </a:lnTo>
                <a:lnTo>
                  <a:pt x="2783971" y="379653"/>
                </a:lnTo>
                <a:lnTo>
                  <a:pt x="2748360" y="351620"/>
                </a:lnTo>
                <a:lnTo>
                  <a:pt x="2711997" y="324520"/>
                </a:lnTo>
                <a:lnTo>
                  <a:pt x="2674900" y="298369"/>
                </a:lnTo>
                <a:lnTo>
                  <a:pt x="2637088" y="273187"/>
                </a:lnTo>
                <a:lnTo>
                  <a:pt x="2598577" y="248992"/>
                </a:lnTo>
                <a:lnTo>
                  <a:pt x="2559387" y="225800"/>
                </a:lnTo>
                <a:lnTo>
                  <a:pt x="2519536" y="203631"/>
                </a:lnTo>
                <a:lnTo>
                  <a:pt x="2479041" y="182503"/>
                </a:lnTo>
                <a:lnTo>
                  <a:pt x="2437920" y="162433"/>
                </a:lnTo>
                <a:lnTo>
                  <a:pt x="2396192" y="143440"/>
                </a:lnTo>
                <a:lnTo>
                  <a:pt x="2353874" y="125542"/>
                </a:lnTo>
                <a:lnTo>
                  <a:pt x="2310985" y="108756"/>
                </a:lnTo>
                <a:lnTo>
                  <a:pt x="2267542" y="93101"/>
                </a:lnTo>
                <a:lnTo>
                  <a:pt x="2223564" y="78594"/>
                </a:lnTo>
                <a:lnTo>
                  <a:pt x="2179069" y="65254"/>
                </a:lnTo>
                <a:lnTo>
                  <a:pt x="2134075" y="53100"/>
                </a:lnTo>
                <a:lnTo>
                  <a:pt x="2088599" y="42147"/>
                </a:lnTo>
                <a:lnTo>
                  <a:pt x="2042660" y="32416"/>
                </a:lnTo>
                <a:lnTo>
                  <a:pt x="1996276" y="23924"/>
                </a:lnTo>
                <a:lnTo>
                  <a:pt x="1949465" y="16689"/>
                </a:lnTo>
                <a:lnTo>
                  <a:pt x="1902245" y="10729"/>
                </a:lnTo>
                <a:lnTo>
                  <a:pt x="1854634" y="6062"/>
                </a:lnTo>
                <a:lnTo>
                  <a:pt x="1806650" y="2706"/>
                </a:lnTo>
                <a:lnTo>
                  <a:pt x="1758311" y="679"/>
                </a:lnTo>
                <a:lnTo>
                  <a:pt x="17096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3" descr="E:\shirish-sir_11-11-14\Actuaries\corel\actuaries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320675"/>
            <a:ext cx="1685925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1420215" y="554736"/>
            <a:ext cx="9184208" cy="3840479"/>
            <a:chOff x="1420215" y="554736"/>
            <a:chExt cx="9184208" cy="3840479"/>
          </a:xfrm>
        </p:grpSpPr>
        <p:sp>
          <p:nvSpPr>
            <p:cNvPr id="7" name="object 7"/>
            <p:cNvSpPr/>
            <p:nvPr/>
          </p:nvSpPr>
          <p:spPr>
            <a:xfrm>
              <a:off x="1420215" y="554736"/>
              <a:ext cx="3846576" cy="38404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98593" y="3199536"/>
              <a:ext cx="6005830" cy="424180"/>
            </a:xfrm>
            <a:custGeom>
              <a:avLst/>
              <a:gdLst/>
              <a:ahLst/>
              <a:cxnLst/>
              <a:rect l="l" t="t" r="r" b="b"/>
              <a:pathLst>
                <a:path w="6005830" h="424179">
                  <a:moveTo>
                    <a:pt x="6005245" y="0"/>
                  </a:moveTo>
                  <a:lnTo>
                    <a:pt x="256209" y="0"/>
                  </a:lnTo>
                  <a:lnTo>
                    <a:pt x="236128" y="45908"/>
                  </a:lnTo>
                  <a:lnTo>
                    <a:pt x="214754" y="91105"/>
                  </a:lnTo>
                  <a:lnTo>
                    <a:pt x="192110" y="135565"/>
                  </a:lnTo>
                  <a:lnTo>
                    <a:pt x="168220" y="179266"/>
                  </a:lnTo>
                  <a:lnTo>
                    <a:pt x="143106" y="222183"/>
                  </a:lnTo>
                  <a:lnTo>
                    <a:pt x="116793" y="264293"/>
                  </a:lnTo>
                  <a:lnTo>
                    <a:pt x="89302" y="305573"/>
                  </a:lnTo>
                  <a:lnTo>
                    <a:pt x="60657" y="345998"/>
                  </a:lnTo>
                  <a:lnTo>
                    <a:pt x="30882" y="385546"/>
                  </a:lnTo>
                  <a:lnTo>
                    <a:pt x="0" y="424192"/>
                  </a:lnTo>
                  <a:lnTo>
                    <a:pt x="6005245" y="424192"/>
                  </a:lnTo>
                  <a:lnTo>
                    <a:pt x="6005245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72520" y="1920633"/>
              <a:ext cx="5731510" cy="1234440"/>
            </a:xfrm>
            <a:custGeom>
              <a:avLst/>
              <a:gdLst/>
              <a:ahLst/>
              <a:cxnLst/>
              <a:rect l="l" t="t" r="r" b="b"/>
              <a:pathLst>
                <a:path w="5731509" h="1234439">
                  <a:moveTo>
                    <a:pt x="5731319" y="0"/>
                  </a:moveTo>
                  <a:lnTo>
                    <a:pt x="0" y="0"/>
                  </a:lnTo>
                  <a:lnTo>
                    <a:pt x="16530" y="44491"/>
                  </a:lnTo>
                  <a:lnTo>
                    <a:pt x="31853" y="89554"/>
                  </a:lnTo>
                  <a:lnTo>
                    <a:pt x="45949" y="135169"/>
                  </a:lnTo>
                  <a:lnTo>
                    <a:pt x="58798" y="181317"/>
                  </a:lnTo>
                  <a:lnTo>
                    <a:pt x="70379" y="227979"/>
                  </a:lnTo>
                  <a:lnTo>
                    <a:pt x="80673" y="275135"/>
                  </a:lnTo>
                  <a:lnTo>
                    <a:pt x="89659" y="322766"/>
                  </a:lnTo>
                  <a:lnTo>
                    <a:pt x="97318" y="370852"/>
                  </a:lnTo>
                  <a:lnTo>
                    <a:pt x="103629" y="419374"/>
                  </a:lnTo>
                  <a:lnTo>
                    <a:pt x="108573" y="468313"/>
                  </a:lnTo>
                  <a:lnTo>
                    <a:pt x="112129" y="517649"/>
                  </a:lnTo>
                  <a:lnTo>
                    <a:pt x="114277" y="567363"/>
                  </a:lnTo>
                  <a:lnTo>
                    <a:pt x="114998" y="617435"/>
                  </a:lnTo>
                  <a:lnTo>
                    <a:pt x="114154" y="671624"/>
                  </a:lnTo>
                  <a:lnTo>
                    <a:pt x="111638" y="725390"/>
                  </a:lnTo>
                  <a:lnTo>
                    <a:pt x="107476" y="778709"/>
                  </a:lnTo>
                  <a:lnTo>
                    <a:pt x="101694" y="831557"/>
                  </a:lnTo>
                  <a:lnTo>
                    <a:pt x="94317" y="883910"/>
                  </a:lnTo>
                  <a:lnTo>
                    <a:pt x="85370" y="935742"/>
                  </a:lnTo>
                  <a:lnTo>
                    <a:pt x="74880" y="987029"/>
                  </a:lnTo>
                  <a:lnTo>
                    <a:pt x="62872" y="1037746"/>
                  </a:lnTo>
                  <a:lnTo>
                    <a:pt x="49370" y="1087869"/>
                  </a:lnTo>
                  <a:lnTo>
                    <a:pt x="34402" y="1137373"/>
                  </a:lnTo>
                  <a:lnTo>
                    <a:pt x="17991" y="1186234"/>
                  </a:lnTo>
                  <a:lnTo>
                    <a:pt x="165" y="1234427"/>
                  </a:lnTo>
                  <a:lnTo>
                    <a:pt x="5731319" y="1234427"/>
                  </a:lnTo>
                  <a:lnTo>
                    <a:pt x="5731319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5059812" y="1844675"/>
              <a:ext cx="5316088" cy="16825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0"/>
                </a:spcBef>
              </a:pPr>
              <a:endParaRPr sz="1450" dirty="0">
                <a:latin typeface="Trebuchet MS" pitchFamily="34" charset="0"/>
                <a:cs typeface="Times New Roman"/>
              </a:endParaRPr>
            </a:p>
            <a:p>
              <a:pPr marL="12700">
                <a:lnSpc>
                  <a:spcPts val="3775"/>
                </a:lnSpc>
              </a:pPr>
              <a:r>
                <a:rPr sz="360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360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3775"/>
                </a:lnSpc>
              </a:pPr>
              <a:r>
                <a:rPr sz="360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360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1805"/>
                </a:spcBef>
              </a:pPr>
              <a:r>
                <a:rPr sz="1650" b="1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 – 31st January, 2018 | Mumbai, India</a:t>
              </a:r>
              <a:endParaRPr sz="1650" b="1" dirty="0">
                <a:latin typeface="Trebuchet MS" pitchFamily="34" charset="0"/>
                <a:cs typeface="Lucida San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574365" y="1628487"/>
              <a:ext cx="8140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spc="-229" dirty="0" smtClean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O</a:t>
              </a:r>
              <a:r>
                <a:rPr lang="en-US" sz="1300" spc="-60" dirty="0" smtClean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r</a:t>
              </a:r>
              <a:r>
                <a:rPr lang="en-US" sz="1300" spc="-145" dirty="0" smtClean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g</a:t>
              </a:r>
              <a:r>
                <a:rPr lang="en-US" sz="1300" spc="-80" dirty="0" smtClean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a</a:t>
              </a:r>
              <a:r>
                <a:rPr lang="en-US" sz="1300" spc="-120" dirty="0" smtClean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n</a:t>
              </a:r>
              <a:r>
                <a:rPr lang="en-US" sz="1300" spc="-80" dirty="0" smtClean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i</a:t>
              </a:r>
              <a:r>
                <a:rPr lang="en-US" sz="1300" spc="-155" dirty="0" smtClean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z</a:t>
              </a:r>
              <a:r>
                <a:rPr lang="en-US" sz="1300" spc="-65" dirty="0" smtClean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e</a:t>
              </a:r>
              <a:r>
                <a:rPr lang="en-US" sz="1300" dirty="0" smtClean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r</a:t>
              </a:r>
              <a:endParaRPr lang="en-US" sz="1300" dirty="0">
                <a:latin typeface="Trebuchet MS" pitchFamily="34" charset="0"/>
                <a:cs typeface="Lucida San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88900" y="4587875"/>
            <a:ext cx="7315200" cy="19812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bject 11"/>
          <p:cNvSpPr txBox="1"/>
          <p:nvPr/>
        </p:nvSpPr>
        <p:spPr>
          <a:xfrm>
            <a:off x="1079500" y="5742543"/>
            <a:ext cx="588784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lang="en-US" sz="2400" b="1" dirty="0" smtClean="0">
                <a:solidFill>
                  <a:srgbClr val="00854A"/>
                </a:solidFill>
                <a:latin typeface="Trebuchet MS" pitchFamily="34" charset="0"/>
                <a:cs typeface="Lucida Sans"/>
              </a:rPr>
              <a:t>Contact details </a:t>
            </a:r>
            <a:endParaRPr sz="2400" b="1" dirty="0">
              <a:latin typeface="Trebuchet MS" pitchFamily="34" charset="0"/>
              <a:cs typeface="Lucida Sans"/>
            </a:endParaRPr>
          </a:p>
        </p:txBody>
      </p:sp>
      <p:sp>
        <p:nvSpPr>
          <p:cNvPr id="27" name="object 11"/>
          <p:cNvSpPr txBox="1"/>
          <p:nvPr/>
        </p:nvSpPr>
        <p:spPr>
          <a:xfrm>
            <a:off x="1079500" y="4885234"/>
            <a:ext cx="588784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5000" b="1" dirty="0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Thank You</a:t>
            </a:r>
            <a:endParaRPr sz="5000" b="1" dirty="0">
              <a:latin typeface="Trebuchet MS" pitchFamily="34" charset="0"/>
              <a:cs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/>
          <p:nvPr/>
        </p:nvSpPr>
        <p:spPr>
          <a:xfrm>
            <a:off x="1424449" y="2464649"/>
            <a:ext cx="6572250" cy="3269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Trebuchet MS" pitchFamily="34" charset="0"/>
                <a:cs typeface="Lucida Sans"/>
              </a:rPr>
              <a:t>Innovation – a look into RGAx: Why, How and What</a:t>
            </a:r>
          </a:p>
          <a:p>
            <a:pPr marL="298450" marR="5080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A9D1E9"/>
              </a:solidFill>
              <a:latin typeface="Trebuchet MS" pitchFamily="34" charset="0"/>
              <a:cs typeface="Lucida Sans"/>
            </a:endParaRPr>
          </a:p>
          <a:p>
            <a:pPr marL="298450" marR="5080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A9D1E9"/>
                </a:solidFill>
                <a:latin typeface="Trebuchet MS" pitchFamily="34" charset="0"/>
                <a:cs typeface="Lucida Sans"/>
              </a:rPr>
              <a:t>Digital transformation of Insurance experience</a:t>
            </a:r>
          </a:p>
          <a:p>
            <a:pPr marL="298450" marR="5080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A9D1E9"/>
              </a:solidFill>
              <a:latin typeface="Trebuchet MS" pitchFamily="34" charset="0"/>
              <a:cs typeface="Lucida Sans"/>
            </a:endParaRPr>
          </a:p>
          <a:p>
            <a:pPr marL="755650" marR="5080" lvl="1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A9D1E9"/>
                </a:solidFill>
                <a:latin typeface="Trebuchet MS" pitchFamily="34" charset="0"/>
                <a:cs typeface="Lucida Sans"/>
              </a:rPr>
              <a:t>Marketing Innovation</a:t>
            </a:r>
          </a:p>
          <a:p>
            <a:pPr marL="755650" marR="5080" lvl="1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A9D1E9"/>
              </a:solidFill>
              <a:latin typeface="Trebuchet MS" pitchFamily="34" charset="0"/>
              <a:cs typeface="Lucida Sans"/>
            </a:endParaRPr>
          </a:p>
          <a:p>
            <a:pPr marL="755650" marR="5080" lvl="1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A9D1E9"/>
                </a:solidFill>
                <a:latin typeface="Trebuchet MS" pitchFamily="34" charset="0"/>
                <a:cs typeface="Lucida Sans"/>
              </a:rPr>
              <a:t>Product Innovation</a:t>
            </a:r>
          </a:p>
          <a:p>
            <a:pPr marL="755650" marR="5080" lvl="1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A9D1E9"/>
              </a:solidFill>
              <a:latin typeface="Trebuchet MS" pitchFamily="34" charset="0"/>
              <a:cs typeface="Lucida Sans"/>
            </a:endParaRPr>
          </a:p>
          <a:p>
            <a:pPr marL="755650" marR="5080" lvl="1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A9D1E9"/>
                </a:solidFill>
                <a:latin typeface="Trebuchet MS" pitchFamily="34" charset="0"/>
                <a:cs typeface="Lucida Sans"/>
              </a:rPr>
              <a:t>Process Innovation</a:t>
            </a:r>
          </a:p>
          <a:p>
            <a:pPr marL="755650" marR="5080" lvl="1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A9D1E9"/>
              </a:solidFill>
              <a:latin typeface="Trebuchet MS" pitchFamily="34" charset="0"/>
              <a:cs typeface="Lucida Sans"/>
            </a:endParaRPr>
          </a:p>
          <a:p>
            <a:pPr marL="298450" marR="5080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A9D1E9"/>
                </a:solidFill>
                <a:latin typeface="Trebuchet MS" pitchFamily="34" charset="0"/>
                <a:cs typeface="Lucida Sans"/>
              </a:rPr>
              <a:t>The road ahead</a:t>
            </a:r>
          </a:p>
        </p:txBody>
      </p:sp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spc="-135" dirty="0"/>
              <a:t>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760567" y="170688"/>
            <a:ext cx="4691533" cy="1545336"/>
            <a:chOff x="5760567" y="399288"/>
            <a:chExt cx="4691533" cy="1545336"/>
          </a:xfrm>
        </p:grpSpPr>
        <p:sp>
          <p:nvSpPr>
            <p:cNvPr id="2" name="object 2"/>
            <p:cNvSpPr/>
            <p:nvPr/>
          </p:nvSpPr>
          <p:spPr>
            <a:xfrm>
              <a:off x="5760567" y="399288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39686" y="1464068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9769" y="950087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251700" y="1012406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17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1648" y="940598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ject 11"/>
          <p:cNvSpPr txBox="1"/>
          <p:nvPr/>
        </p:nvSpPr>
        <p:spPr>
          <a:xfrm>
            <a:off x="393700" y="320675"/>
            <a:ext cx="41910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400" b="1" dirty="0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CONTENT </a:t>
            </a:r>
            <a:endParaRPr sz="2400" b="1" dirty="0">
              <a:latin typeface="Trebuchet MS" pitchFamily="34" charset="0"/>
              <a:cs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239" y="721487"/>
            <a:ext cx="5699760" cy="684530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45"/>
          <p:cNvSpPr/>
          <p:nvPr/>
        </p:nvSpPr>
        <p:spPr>
          <a:xfrm>
            <a:off x="1460500" y="1415656"/>
            <a:ext cx="4304080" cy="484505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900" y="7778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4587" y="1032788"/>
            <a:ext cx="583891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RGAx: RGA’s </a:t>
            </a:r>
            <a:r>
              <a:rPr lang="en-US" sz="2800" dirty="0">
                <a:solidFill>
                  <a:schemeClr val="bg1"/>
                </a:solidFill>
              </a:rPr>
              <a:t>Innovation </a:t>
            </a:r>
            <a:r>
              <a:rPr lang="en-US" sz="2800" dirty="0" smtClean="0">
                <a:solidFill>
                  <a:schemeClr val="bg1"/>
                </a:solidFill>
              </a:rPr>
              <a:t>Accelerator </a:t>
            </a:r>
            <a:endParaRPr sz="2800" b="1" dirty="0">
              <a:solidFill>
                <a:schemeClr val="bg1"/>
              </a:solidFill>
              <a:latin typeface="Trebuchet MS" pitchFamily="34" charset="0"/>
              <a:cs typeface="Lucida San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spc="-135" dirty="0"/>
              <a:t>1</a:t>
            </a:r>
          </a:p>
        </p:txBody>
      </p:sp>
      <p:sp>
        <p:nvSpPr>
          <p:cNvPr id="25" name="object 45"/>
          <p:cNvSpPr/>
          <p:nvPr/>
        </p:nvSpPr>
        <p:spPr>
          <a:xfrm>
            <a:off x="1460500" y="1644256"/>
            <a:ext cx="4304080" cy="484505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49"/>
          <p:cNvSpPr txBox="1"/>
          <p:nvPr/>
        </p:nvSpPr>
        <p:spPr>
          <a:xfrm>
            <a:off x="1460500" y="1616075"/>
            <a:ext cx="4421098" cy="362279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r>
              <a:rPr lang="en-US" sz="1400" dirty="0" smtClean="0"/>
              <a:t>Significantly Expands </a:t>
            </a:r>
            <a:r>
              <a:rPr lang="en-US" sz="1400" dirty="0"/>
              <a:t>Innovation Capabilities, and Potential</a:t>
            </a:r>
          </a:p>
        </p:txBody>
      </p:sp>
      <p:grpSp>
        <p:nvGrpSpPr>
          <p:cNvPr id="29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25676"/>
            <a:ext cx="10693400" cy="4816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/>
          <p:nvPr/>
        </p:nvSpPr>
        <p:spPr>
          <a:xfrm>
            <a:off x="1424449" y="2464649"/>
            <a:ext cx="6572250" cy="3269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A9D1E9"/>
                </a:solidFill>
                <a:latin typeface="Trebuchet MS" pitchFamily="34" charset="0"/>
                <a:cs typeface="Lucida Sans"/>
              </a:rPr>
              <a:t>Innovation – a look into RGAx: Why, How and What</a:t>
            </a:r>
          </a:p>
          <a:p>
            <a:pPr marL="298450" marR="5080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A9D1E9"/>
              </a:solidFill>
              <a:latin typeface="Trebuchet MS" pitchFamily="34" charset="0"/>
              <a:cs typeface="Lucida Sans"/>
            </a:endParaRPr>
          </a:p>
          <a:p>
            <a:pPr marL="298450" marR="5080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Trebuchet MS" pitchFamily="34" charset="0"/>
                <a:cs typeface="Lucida Sans"/>
              </a:rPr>
              <a:t>Digital transformation of Insurance experience</a:t>
            </a:r>
          </a:p>
          <a:p>
            <a:pPr marL="298450" marR="5080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A9D1E9"/>
              </a:solidFill>
              <a:latin typeface="Trebuchet MS" pitchFamily="34" charset="0"/>
              <a:cs typeface="Lucida Sans"/>
            </a:endParaRPr>
          </a:p>
          <a:p>
            <a:pPr marL="755650" marR="5080" lvl="1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A9D1E9"/>
                </a:solidFill>
                <a:latin typeface="Trebuchet MS" pitchFamily="34" charset="0"/>
                <a:cs typeface="Lucida Sans"/>
              </a:rPr>
              <a:t>Marketing Innovation</a:t>
            </a:r>
          </a:p>
          <a:p>
            <a:pPr marL="755650" marR="5080" lvl="1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A9D1E9"/>
              </a:solidFill>
              <a:latin typeface="Trebuchet MS" pitchFamily="34" charset="0"/>
              <a:cs typeface="Lucida Sans"/>
            </a:endParaRPr>
          </a:p>
          <a:p>
            <a:pPr marL="755650" marR="5080" lvl="1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A9D1E9"/>
                </a:solidFill>
                <a:latin typeface="Trebuchet MS" pitchFamily="34" charset="0"/>
                <a:cs typeface="Lucida Sans"/>
              </a:rPr>
              <a:t>Product Innovation</a:t>
            </a:r>
          </a:p>
          <a:p>
            <a:pPr marL="755650" marR="5080" lvl="1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A9D1E9"/>
              </a:solidFill>
              <a:latin typeface="Trebuchet MS" pitchFamily="34" charset="0"/>
              <a:cs typeface="Lucida Sans"/>
            </a:endParaRPr>
          </a:p>
          <a:p>
            <a:pPr marL="755650" marR="5080" lvl="1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A9D1E9"/>
                </a:solidFill>
                <a:latin typeface="Trebuchet MS" pitchFamily="34" charset="0"/>
                <a:cs typeface="Lucida Sans"/>
              </a:rPr>
              <a:t>Process Innovation</a:t>
            </a:r>
          </a:p>
          <a:p>
            <a:pPr marL="755650" marR="5080" lvl="1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A9D1E9"/>
              </a:solidFill>
              <a:latin typeface="Trebuchet MS" pitchFamily="34" charset="0"/>
              <a:cs typeface="Lucida Sans"/>
            </a:endParaRPr>
          </a:p>
          <a:p>
            <a:pPr marL="298450" marR="5080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A9D1E9"/>
                </a:solidFill>
                <a:latin typeface="Trebuchet MS" pitchFamily="34" charset="0"/>
                <a:cs typeface="Lucida Sans"/>
              </a:rPr>
              <a:t>The road ahead</a:t>
            </a:r>
          </a:p>
        </p:txBody>
      </p:sp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Group 17"/>
          <p:cNvGrpSpPr/>
          <p:nvPr/>
        </p:nvGrpSpPr>
        <p:grpSpPr>
          <a:xfrm>
            <a:off x="5760567" y="170688"/>
            <a:ext cx="4691533" cy="1545336"/>
            <a:chOff x="5760567" y="399288"/>
            <a:chExt cx="4691533" cy="1545336"/>
          </a:xfrm>
        </p:grpSpPr>
        <p:sp>
          <p:nvSpPr>
            <p:cNvPr id="2" name="object 2"/>
            <p:cNvSpPr/>
            <p:nvPr/>
          </p:nvSpPr>
          <p:spPr>
            <a:xfrm>
              <a:off x="5760567" y="399288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39686" y="1464068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9769" y="950087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251700" y="1012406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17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1648" y="940598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ject 11"/>
          <p:cNvSpPr txBox="1"/>
          <p:nvPr/>
        </p:nvSpPr>
        <p:spPr>
          <a:xfrm>
            <a:off x="393700" y="320675"/>
            <a:ext cx="41910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400" b="1" dirty="0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CONTENT </a:t>
            </a:r>
            <a:endParaRPr sz="2400" b="1" dirty="0">
              <a:latin typeface="Trebuchet MS" pitchFamily="34" charset="0"/>
              <a:cs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239" y="721487"/>
            <a:ext cx="5699760" cy="684530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45"/>
          <p:cNvSpPr/>
          <p:nvPr/>
        </p:nvSpPr>
        <p:spPr>
          <a:xfrm>
            <a:off x="1460500" y="1415656"/>
            <a:ext cx="4304080" cy="484505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Group 17"/>
          <p:cNvGrpSpPr/>
          <p:nvPr/>
        </p:nvGrpSpPr>
        <p:grpSpPr>
          <a:xfrm>
            <a:off x="5760567" y="170688"/>
            <a:ext cx="4691533" cy="1545336"/>
            <a:chOff x="5760567" y="399288"/>
            <a:chExt cx="4691533" cy="1545336"/>
          </a:xfrm>
        </p:grpSpPr>
        <p:sp>
          <p:nvSpPr>
            <p:cNvPr id="2" name="object 2"/>
            <p:cNvSpPr/>
            <p:nvPr/>
          </p:nvSpPr>
          <p:spPr>
            <a:xfrm>
              <a:off x="5760567" y="399288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39686" y="1464068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9769" y="950087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251700" y="1012406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17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1648" y="940598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 err="1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InsurTech</a:t>
            </a:r>
            <a:endParaRPr b="1" dirty="0">
              <a:latin typeface="Trebuchet MS" pitchFamily="34" charset="0"/>
              <a:cs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239" y="721487"/>
            <a:ext cx="5699760" cy="684530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916508"/>
            <a:ext cx="48158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Scope: Life and Health</a:t>
            </a:r>
            <a:endParaRPr lang="en-US" b="1" dirty="0">
              <a:latin typeface="Trebuchet MS" pitchFamily="34" charset="0"/>
              <a:cs typeface="Lucida Sans"/>
            </a:endParaRPr>
          </a:p>
        </p:txBody>
      </p:sp>
      <p:sp>
        <p:nvSpPr>
          <p:cNvPr id="21" name="object 45"/>
          <p:cNvSpPr/>
          <p:nvPr/>
        </p:nvSpPr>
        <p:spPr>
          <a:xfrm>
            <a:off x="393700" y="1552174"/>
            <a:ext cx="4304080" cy="484505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Content Placeholder 10"/>
          <p:cNvSpPr txBox="1">
            <a:spLocks/>
          </p:cNvSpPr>
          <p:nvPr/>
        </p:nvSpPr>
        <p:spPr>
          <a:xfrm>
            <a:off x="458779" y="1605703"/>
            <a:ext cx="45112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kern="0" dirty="0" smtClean="0">
                <a:solidFill>
                  <a:schemeClr val="tx2"/>
                </a:solidFill>
              </a:rPr>
              <a:t>At </a:t>
            </a:r>
            <a:r>
              <a:rPr lang="en-AU" sz="1600" kern="0" dirty="0" smtClean="0">
                <a:solidFill>
                  <a:schemeClr val="tx2"/>
                </a:solidFill>
              </a:rPr>
              <a:t>the intersection of Health, Insurance and Tech</a:t>
            </a:r>
            <a:endParaRPr lang="en-AU" sz="1600" kern="0" dirty="0">
              <a:solidFill>
                <a:schemeClr val="tx2"/>
              </a:solidFill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1412635" y="5199442"/>
            <a:ext cx="3543582" cy="35263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120" indent="-457120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1pPr>
            <a:lvl2pPr marL="990427" indent="-380933" algn="l" defTabSz="609493" rtl="0" eaLnBrk="1" latinLnBrk="0" hangingPunct="1">
              <a:spcBef>
                <a:spcPct val="20000"/>
              </a:spcBef>
              <a:buClr>
                <a:srgbClr val="65655B"/>
              </a:buClr>
              <a:buFont typeface="Arial"/>
              <a:buChar char="–"/>
              <a:defRPr sz="18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2pPr>
            <a:lvl3pPr marL="152373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3pPr>
            <a:lvl4pPr marL="2133227" indent="-304747" algn="l" defTabSz="609493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4pPr>
            <a:lvl5pPr marL="2742720" indent="-304747" algn="l" defTabSz="609493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5pPr>
            <a:lvl6pPr marL="335221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3" dirty="0">
                <a:solidFill>
                  <a:schemeClr val="bg1"/>
                </a:solidFill>
              </a:rPr>
              <a:t>Exploring avenues that incumbents have less incentive to explore and exploit</a:t>
            </a:r>
          </a:p>
        </p:txBody>
      </p:sp>
      <p:sp>
        <p:nvSpPr>
          <p:cNvPr id="27" name="Text Placeholder 4"/>
          <p:cNvSpPr txBox="1">
            <a:spLocks/>
          </p:cNvSpPr>
          <p:nvPr/>
        </p:nvSpPr>
        <p:spPr>
          <a:xfrm>
            <a:off x="5547937" y="5213655"/>
            <a:ext cx="3544973" cy="35263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120" indent="-457120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1pPr>
            <a:lvl2pPr marL="990427" indent="-380933" algn="l" defTabSz="609493" rtl="0" eaLnBrk="1" latinLnBrk="0" hangingPunct="1">
              <a:spcBef>
                <a:spcPct val="20000"/>
              </a:spcBef>
              <a:buClr>
                <a:srgbClr val="65655B"/>
              </a:buClr>
              <a:buFont typeface="Arial"/>
              <a:buChar char="–"/>
              <a:defRPr sz="18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2pPr>
            <a:lvl3pPr marL="152373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3pPr>
            <a:lvl4pPr marL="2133227" indent="-304747" algn="l" defTabSz="609493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4pPr>
            <a:lvl5pPr marL="2742720" indent="-304747" algn="l" defTabSz="609493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5pPr>
            <a:lvl6pPr marL="335221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3" dirty="0">
                <a:solidFill>
                  <a:schemeClr val="bg1"/>
                </a:solidFill>
              </a:rPr>
              <a:t>Maturation of technology innovations enabling new insurance business models</a:t>
            </a:r>
          </a:p>
        </p:txBody>
      </p:sp>
      <p:pic>
        <p:nvPicPr>
          <p:cNvPr id="29" name="Content Placeholder 9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94231" y="2576055"/>
            <a:ext cx="5086098" cy="3626248"/>
          </a:xfrm>
          <a:prstGeom prst="rect">
            <a:avLst/>
          </a:prstGeom>
        </p:spPr>
      </p:pic>
      <p:pic>
        <p:nvPicPr>
          <p:cNvPr id="1026" name="Picture 2" descr="Gartner Hype Cycle for Emerging Technologies, 20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2279077"/>
            <a:ext cx="6019800" cy="444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" y="-36262"/>
            <a:ext cx="10688721" cy="711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3700" y="32067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MARKETING INNOVATION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Group 17"/>
          <p:cNvGrpSpPr/>
          <p:nvPr/>
        </p:nvGrpSpPr>
        <p:grpSpPr>
          <a:xfrm>
            <a:off x="5760567" y="170688"/>
            <a:ext cx="4691533" cy="1545336"/>
            <a:chOff x="5760567" y="399288"/>
            <a:chExt cx="4691533" cy="1545336"/>
          </a:xfrm>
        </p:grpSpPr>
        <p:sp>
          <p:nvSpPr>
            <p:cNvPr id="2" name="object 2"/>
            <p:cNvSpPr/>
            <p:nvPr/>
          </p:nvSpPr>
          <p:spPr>
            <a:xfrm>
              <a:off x="5760567" y="399288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39686" y="1464068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9769" y="950087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251700" y="1012406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17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1648" y="940598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 err="1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InsurTech</a:t>
            </a:r>
            <a:endParaRPr b="1" dirty="0">
              <a:latin typeface="Trebuchet MS" pitchFamily="34" charset="0"/>
              <a:cs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239" y="721487"/>
            <a:ext cx="5699760" cy="684530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916508"/>
            <a:ext cx="48158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Marketing Innovation</a:t>
            </a:r>
            <a:endParaRPr lang="en-US" b="1" dirty="0">
              <a:latin typeface="Trebuchet MS" pitchFamily="34" charset="0"/>
              <a:cs typeface="Lucida Sans"/>
            </a:endParaRPr>
          </a:p>
        </p:txBody>
      </p:sp>
      <p:sp>
        <p:nvSpPr>
          <p:cNvPr id="21" name="object 45"/>
          <p:cNvSpPr/>
          <p:nvPr/>
        </p:nvSpPr>
        <p:spPr>
          <a:xfrm>
            <a:off x="393700" y="1552174"/>
            <a:ext cx="4419600" cy="484505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Content Placeholder 10"/>
          <p:cNvSpPr txBox="1">
            <a:spLocks/>
          </p:cNvSpPr>
          <p:nvPr/>
        </p:nvSpPr>
        <p:spPr>
          <a:xfrm>
            <a:off x="458779" y="1605703"/>
            <a:ext cx="45112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2"/>
                </a:solidFill>
              </a:rPr>
              <a:t>Transforming the way we sell and buy insurance</a:t>
            </a: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1412635" y="5199442"/>
            <a:ext cx="3543582" cy="35263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120" indent="-457120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1pPr>
            <a:lvl2pPr marL="990427" indent="-380933" algn="l" defTabSz="609493" rtl="0" eaLnBrk="1" latinLnBrk="0" hangingPunct="1">
              <a:spcBef>
                <a:spcPct val="20000"/>
              </a:spcBef>
              <a:buClr>
                <a:srgbClr val="65655B"/>
              </a:buClr>
              <a:buFont typeface="Arial"/>
              <a:buChar char="–"/>
              <a:defRPr sz="18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2pPr>
            <a:lvl3pPr marL="152373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3pPr>
            <a:lvl4pPr marL="2133227" indent="-304747" algn="l" defTabSz="609493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4pPr>
            <a:lvl5pPr marL="2742720" indent="-304747" algn="l" defTabSz="609493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5pPr>
            <a:lvl6pPr marL="335221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3" dirty="0">
                <a:solidFill>
                  <a:schemeClr val="bg1"/>
                </a:solidFill>
              </a:rPr>
              <a:t>Exploring avenues that incumbents have less incentive to explore and exploit</a:t>
            </a:r>
          </a:p>
        </p:txBody>
      </p:sp>
      <p:sp>
        <p:nvSpPr>
          <p:cNvPr id="27" name="Text Placeholder 4"/>
          <p:cNvSpPr txBox="1">
            <a:spLocks/>
          </p:cNvSpPr>
          <p:nvPr/>
        </p:nvSpPr>
        <p:spPr>
          <a:xfrm>
            <a:off x="5547937" y="5213655"/>
            <a:ext cx="3544973" cy="35263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120" indent="-457120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1pPr>
            <a:lvl2pPr marL="990427" indent="-380933" algn="l" defTabSz="609493" rtl="0" eaLnBrk="1" latinLnBrk="0" hangingPunct="1">
              <a:spcBef>
                <a:spcPct val="20000"/>
              </a:spcBef>
              <a:buClr>
                <a:srgbClr val="65655B"/>
              </a:buClr>
              <a:buFont typeface="Arial"/>
              <a:buChar char="–"/>
              <a:defRPr sz="18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2pPr>
            <a:lvl3pPr marL="152373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3pPr>
            <a:lvl4pPr marL="2133227" indent="-304747" algn="l" defTabSz="609493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4pPr>
            <a:lvl5pPr marL="2742720" indent="-304747" algn="l" defTabSz="609493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5pPr>
            <a:lvl6pPr marL="335221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3" dirty="0">
                <a:solidFill>
                  <a:schemeClr val="bg1"/>
                </a:solidFill>
              </a:rPr>
              <a:t>Maturation of technology innovations enabling new insurance business models</a:t>
            </a: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050549528"/>
              </p:ext>
            </p:extLst>
          </p:nvPr>
        </p:nvGraphicFramePr>
        <p:xfrm>
          <a:off x="154842" y="1925205"/>
          <a:ext cx="10236117" cy="358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33663" y="5605056"/>
            <a:ext cx="2500989" cy="659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50631" indent="-250631">
              <a:buFontTx/>
              <a:buChar char="-"/>
            </a:pPr>
            <a:r>
              <a:rPr lang="en-US" sz="1228" i="1" dirty="0"/>
              <a:t>Refined U/W solution</a:t>
            </a:r>
          </a:p>
          <a:p>
            <a:pPr marL="250631" indent="-250631">
              <a:buFontTx/>
              <a:buChar char="-"/>
            </a:pPr>
            <a:r>
              <a:rPr lang="en-US" sz="1228" i="1" dirty="0"/>
              <a:t>D-U/W and “live”-U/W</a:t>
            </a:r>
          </a:p>
          <a:p>
            <a:pPr marL="250631" indent="-250631">
              <a:buFontTx/>
              <a:buChar char="-"/>
            </a:pPr>
            <a:r>
              <a:rPr lang="en-US" sz="1228" i="1" dirty="0"/>
              <a:t>Inclusion (Impairments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96275" y="5605056"/>
            <a:ext cx="2500989" cy="659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50631" indent="-250631">
              <a:buFontTx/>
              <a:buChar char="-"/>
            </a:pPr>
            <a:r>
              <a:rPr lang="en-US" sz="1228" i="1" dirty="0"/>
              <a:t>Micro-targeting</a:t>
            </a:r>
          </a:p>
          <a:p>
            <a:pPr marL="250631" indent="-250631">
              <a:buFontTx/>
              <a:buChar char="-"/>
            </a:pPr>
            <a:r>
              <a:rPr lang="en-US" sz="1228" i="1" dirty="0"/>
              <a:t>Cross/ upselling</a:t>
            </a:r>
          </a:p>
          <a:p>
            <a:pPr marL="250631" indent="-250631">
              <a:buFontTx/>
              <a:buChar char="-"/>
            </a:pPr>
            <a:r>
              <a:rPr lang="en-US" sz="1228" i="1" dirty="0"/>
              <a:t>O2O platform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36090" y="5605056"/>
            <a:ext cx="3216608" cy="659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50631" indent="-250631">
              <a:buFontTx/>
              <a:buChar char="-"/>
            </a:pPr>
            <a:r>
              <a:rPr lang="en-US" sz="1228" i="1" dirty="0"/>
              <a:t>Holistic Solution</a:t>
            </a:r>
          </a:p>
          <a:p>
            <a:pPr marL="250631" indent="-250631">
              <a:buFontTx/>
              <a:buChar char="-"/>
            </a:pPr>
            <a:r>
              <a:rPr lang="en-US" sz="1228" i="1" dirty="0"/>
              <a:t>O2O platform</a:t>
            </a:r>
          </a:p>
          <a:p>
            <a:pPr marL="250631" indent="-250631">
              <a:buFontTx/>
              <a:buChar char="-"/>
            </a:pPr>
            <a:r>
              <a:rPr lang="en-US" sz="1228" i="1" dirty="0"/>
              <a:t>Products, D-Price, Promotion, Place</a:t>
            </a:r>
          </a:p>
        </p:txBody>
      </p:sp>
    </p:spTree>
    <p:extLst>
      <p:ext uri="{BB962C8B-B14F-4D97-AF65-F5344CB8AC3E}">
        <p14:creationId xmlns:p14="http://schemas.microsoft.com/office/powerpoint/2010/main" val="28009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Group 17"/>
          <p:cNvGrpSpPr/>
          <p:nvPr/>
        </p:nvGrpSpPr>
        <p:grpSpPr>
          <a:xfrm>
            <a:off x="5760567" y="170688"/>
            <a:ext cx="4691533" cy="1545336"/>
            <a:chOff x="5760567" y="399288"/>
            <a:chExt cx="4691533" cy="1545336"/>
          </a:xfrm>
        </p:grpSpPr>
        <p:sp>
          <p:nvSpPr>
            <p:cNvPr id="2" name="object 2"/>
            <p:cNvSpPr/>
            <p:nvPr/>
          </p:nvSpPr>
          <p:spPr>
            <a:xfrm>
              <a:off x="5760567" y="399288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39686" y="1464068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9769" y="950087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251700" y="1012406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17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1648" y="940598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 err="1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InsurTech</a:t>
            </a:r>
            <a:endParaRPr b="1" dirty="0">
              <a:latin typeface="Trebuchet MS" pitchFamily="34" charset="0"/>
              <a:cs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239" y="721487"/>
            <a:ext cx="5699760" cy="684530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3700" y="941058"/>
            <a:ext cx="48158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Marketing Innovation</a:t>
            </a:r>
            <a:endParaRPr lang="en-US" b="1" dirty="0">
              <a:latin typeface="Trebuchet MS" pitchFamily="34" charset="0"/>
              <a:cs typeface="Lucida Sans"/>
            </a:endParaRPr>
          </a:p>
        </p:txBody>
      </p:sp>
      <p:sp>
        <p:nvSpPr>
          <p:cNvPr id="21" name="object 45"/>
          <p:cNvSpPr/>
          <p:nvPr/>
        </p:nvSpPr>
        <p:spPr>
          <a:xfrm>
            <a:off x="88900" y="1552174"/>
            <a:ext cx="5715000" cy="484505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Content Placeholder 10"/>
          <p:cNvSpPr txBox="1">
            <a:spLocks/>
          </p:cNvSpPr>
          <p:nvPr/>
        </p:nvSpPr>
        <p:spPr>
          <a:xfrm>
            <a:off x="230178" y="1616075"/>
            <a:ext cx="709772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chemeClr val="tx2"/>
                </a:solidFill>
                <a:latin typeface="Futura Medium" charset="0"/>
                <a:ea typeface="Futura Medium" charset="0"/>
                <a:cs typeface="Futura Medium" charset="0"/>
              </a:rPr>
              <a:t>Every aspect of the </a:t>
            </a:r>
            <a:r>
              <a:rPr lang="en-US" sz="1600" b="1" dirty="0">
                <a:solidFill>
                  <a:schemeClr val="tx2"/>
                </a:solidFill>
                <a:latin typeface="Futura Medium" charset="0"/>
                <a:ea typeface="Futura Medium" charset="0"/>
                <a:cs typeface="Futura Medium" charset="0"/>
              </a:rPr>
              <a:t>insurance value chain </a:t>
            </a:r>
            <a:r>
              <a:rPr lang="en-US" sz="1600" dirty="0">
                <a:solidFill>
                  <a:schemeClr val="tx2"/>
                </a:solidFill>
                <a:latin typeface="Futura Medium" charset="0"/>
                <a:ea typeface="Futura Medium" charset="0"/>
                <a:cs typeface="Futura Medium" charset="0"/>
              </a:rPr>
              <a:t>is </a:t>
            </a:r>
            <a:r>
              <a:rPr lang="en-US" sz="1600" dirty="0" smtClean="0">
                <a:solidFill>
                  <a:schemeClr val="tx2"/>
                </a:solidFill>
                <a:latin typeface="Futura Medium" charset="0"/>
                <a:ea typeface="Futura Medium" charset="0"/>
                <a:cs typeface="Futura Medium" charset="0"/>
              </a:rPr>
              <a:t>being disrupted</a:t>
            </a:r>
            <a:endParaRPr lang="en-US" sz="1600" dirty="0">
              <a:solidFill>
                <a:schemeClr val="tx2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1412635" y="5199442"/>
            <a:ext cx="3543582" cy="35263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120" indent="-457120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1pPr>
            <a:lvl2pPr marL="990427" indent="-380933" algn="l" defTabSz="609493" rtl="0" eaLnBrk="1" latinLnBrk="0" hangingPunct="1">
              <a:spcBef>
                <a:spcPct val="20000"/>
              </a:spcBef>
              <a:buClr>
                <a:srgbClr val="65655B"/>
              </a:buClr>
              <a:buFont typeface="Arial"/>
              <a:buChar char="–"/>
              <a:defRPr sz="18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2pPr>
            <a:lvl3pPr marL="152373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3pPr>
            <a:lvl4pPr marL="2133227" indent="-304747" algn="l" defTabSz="609493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4pPr>
            <a:lvl5pPr marL="2742720" indent="-304747" algn="l" defTabSz="609493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5pPr>
            <a:lvl6pPr marL="335221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3" dirty="0">
                <a:solidFill>
                  <a:schemeClr val="bg1"/>
                </a:solidFill>
              </a:rPr>
              <a:t>Exploring avenues that incumbents have less incentive to explore and exploit</a:t>
            </a:r>
          </a:p>
        </p:txBody>
      </p:sp>
      <p:sp>
        <p:nvSpPr>
          <p:cNvPr id="27" name="Text Placeholder 4"/>
          <p:cNvSpPr txBox="1">
            <a:spLocks/>
          </p:cNvSpPr>
          <p:nvPr/>
        </p:nvSpPr>
        <p:spPr>
          <a:xfrm>
            <a:off x="5547937" y="5213655"/>
            <a:ext cx="3544973" cy="35263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120" indent="-457120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1pPr>
            <a:lvl2pPr marL="990427" indent="-380933" algn="l" defTabSz="609493" rtl="0" eaLnBrk="1" latinLnBrk="0" hangingPunct="1">
              <a:spcBef>
                <a:spcPct val="20000"/>
              </a:spcBef>
              <a:buClr>
                <a:srgbClr val="65655B"/>
              </a:buClr>
              <a:buFont typeface="Arial"/>
              <a:buChar char="–"/>
              <a:defRPr sz="18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2pPr>
            <a:lvl3pPr marL="152373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3pPr>
            <a:lvl4pPr marL="2133227" indent="-304747" algn="l" defTabSz="609493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4pPr>
            <a:lvl5pPr marL="2742720" indent="-304747" algn="l" defTabSz="609493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5655B"/>
                </a:solidFill>
                <a:latin typeface="Arial"/>
                <a:ea typeface="+mn-ea"/>
                <a:cs typeface="Arial"/>
              </a:defRPr>
            </a:lvl5pPr>
            <a:lvl6pPr marL="335221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3" dirty="0">
                <a:solidFill>
                  <a:schemeClr val="bg1"/>
                </a:solidFill>
              </a:rPr>
              <a:t>Maturation of technology innovations enabling new insurance business models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999" y="2274649"/>
            <a:ext cx="10020521" cy="418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4932</TotalTime>
  <Words>935</Words>
  <Application>Microsoft Office PowerPoint</Application>
  <PresentationFormat>Custom</PresentationFormat>
  <Paragraphs>229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Futura Medium</vt:lpstr>
      <vt:lpstr>Lucida Sans</vt:lpstr>
      <vt:lpstr>Times New Roman</vt:lpstr>
      <vt:lpstr>Trebuchet MS</vt:lpstr>
      <vt:lpstr>Office Theme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actuaries_partnership_bro_3</dc:title>
  <dc:creator>DELL</dc:creator>
  <cp:lastModifiedBy>Mosis, Georgio</cp:lastModifiedBy>
  <cp:revision>57</cp:revision>
  <dcterms:created xsi:type="dcterms:W3CDTF">2017-09-27T11:06:47Z</dcterms:created>
  <dcterms:modified xsi:type="dcterms:W3CDTF">2018-01-25T09:00:46Z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2017-09-27T00:00:00Z</vt:filetime>
  </property>
  <property fmtid="{D5CDD505-2E9C-101B-9397-08002B2CF9AE}" pid="3" name="Creator">
    <vt:lpwstr>CorelDRAW X5</vt:lpwstr>
  </property>
  <property fmtid="{D5CDD505-2E9C-101B-9397-08002B2CF9AE}" pid="4" name="LastSaved">
    <vt:filetime>2017-09-27T00:00:00Z</vt:filetime>
  </property>
</Properties>
</file>