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7" r:id="rId5"/>
    <p:sldId id="263" r:id="rId6"/>
    <p:sldId id="260" r:id="rId7"/>
    <p:sldId id="259" r:id="rId8"/>
    <p:sldId id="267" r:id="rId9"/>
    <p:sldId id="268" r:id="rId10"/>
    <p:sldId id="269" r:id="rId11"/>
    <p:sldId id="270" r:id="rId12"/>
    <p:sldId id="282" r:id="rId13"/>
    <p:sldId id="283" r:id="rId14"/>
    <p:sldId id="284" r:id="rId15"/>
    <p:sldId id="265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84A2-0ECA-4DAA-8A4E-A574D0E28E81}" type="datetimeFigureOut">
              <a:rPr lang="en-US" smtClean="0"/>
              <a:t>01-Mar-17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7008-3BFB-4904-99C0-80042F1B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6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84A2-0ECA-4DAA-8A4E-A574D0E28E81}" type="datetimeFigureOut">
              <a:rPr lang="en-US" smtClean="0"/>
              <a:t>01-Mar-17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7008-3BFB-4904-99C0-80042F1B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84A2-0ECA-4DAA-8A4E-A574D0E28E81}" type="datetimeFigureOut">
              <a:rPr lang="en-US" smtClean="0"/>
              <a:t>01-Mar-17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7008-3BFB-4904-99C0-80042F1B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9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84A2-0ECA-4DAA-8A4E-A574D0E28E81}" type="datetimeFigureOut">
              <a:rPr lang="en-US" smtClean="0"/>
              <a:t>01-Mar-17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7008-3BFB-4904-99C0-80042F1B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9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84A2-0ECA-4DAA-8A4E-A574D0E28E81}" type="datetimeFigureOut">
              <a:rPr lang="en-US" smtClean="0"/>
              <a:t>01-Mar-17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7008-3BFB-4904-99C0-80042F1B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5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84A2-0ECA-4DAA-8A4E-A574D0E28E81}" type="datetimeFigureOut">
              <a:rPr lang="en-US" smtClean="0"/>
              <a:t>01-Mar-17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7008-3BFB-4904-99C0-80042F1B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8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84A2-0ECA-4DAA-8A4E-A574D0E28E81}" type="datetimeFigureOut">
              <a:rPr lang="en-US" smtClean="0"/>
              <a:t>01-Mar-17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7008-3BFB-4904-99C0-80042F1B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3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84A2-0ECA-4DAA-8A4E-A574D0E28E81}" type="datetimeFigureOut">
              <a:rPr lang="en-US" smtClean="0"/>
              <a:t>01-Mar-17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7008-3BFB-4904-99C0-80042F1B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2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84A2-0ECA-4DAA-8A4E-A574D0E28E81}" type="datetimeFigureOut">
              <a:rPr lang="en-US" smtClean="0"/>
              <a:t>01-Mar-17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7008-3BFB-4904-99C0-80042F1B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93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84A2-0ECA-4DAA-8A4E-A574D0E28E81}" type="datetimeFigureOut">
              <a:rPr lang="en-US" smtClean="0"/>
              <a:t>01-Mar-17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7008-3BFB-4904-99C0-80042F1B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0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84A2-0ECA-4DAA-8A4E-A574D0E28E81}" type="datetimeFigureOut">
              <a:rPr lang="en-US" smtClean="0"/>
              <a:t>01-Mar-17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7008-3BFB-4904-99C0-80042F1B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884A2-0ECA-4DAA-8A4E-A574D0E28E81}" type="datetimeFigureOut">
              <a:rPr lang="en-US" smtClean="0"/>
              <a:t>01-Mar-17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B7008-3BFB-4904-99C0-80042F1B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9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638800" y="762000"/>
            <a:ext cx="2895600" cy="2990850"/>
          </a:xfrm>
        </p:spPr>
        <p:txBody>
          <a:bodyPr>
            <a:normAutofit/>
          </a:bodyPr>
          <a:lstStyle/>
          <a:p>
            <a:r>
              <a:rPr lang="en-US" dirty="0" err="1" smtClean="0"/>
              <a:t>APSxx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Employee Benefits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419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Chitra Jaisimha &amp; Kulin Patel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 March 2017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Capacity Building Seminar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61239"/>
            <a:ext cx="5295144" cy="373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15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The </a:t>
            </a:r>
            <a:r>
              <a:rPr lang="en-US" sz="2800" dirty="0" smtClean="0"/>
              <a:t>Main Body – General Principles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0" y="1066800"/>
            <a:ext cx="899160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Purpose of the Investigation</a:t>
            </a:r>
          </a:p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r>
              <a:rPr lang="en-GB" dirty="0"/>
              <a:t>The </a:t>
            </a:r>
            <a:r>
              <a:rPr lang="en-GB" b="1" i="1" dirty="0">
                <a:solidFill>
                  <a:schemeClr val="accent2"/>
                </a:solidFill>
              </a:rPr>
              <a:t>member should clearly bear in mind the purpose </a:t>
            </a:r>
            <a:r>
              <a:rPr lang="en-GB" dirty="0"/>
              <a:t>for which he/she has been asked to carry out an actuarial investigation. </a:t>
            </a:r>
            <a:endParaRPr lang="en-US" sz="24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362200"/>
            <a:ext cx="8991600" cy="4524315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75945" algn="l"/>
                <a:tab pos="228600" algn="l"/>
              </a:tabLst>
            </a:pPr>
            <a:r>
              <a:rPr lang="en-US" b="1" kern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Assumptions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Assumptions used </a:t>
            </a:r>
            <a:r>
              <a:rPr lang="en-US" dirty="0" smtClean="0"/>
              <a:t>shall </a:t>
            </a:r>
            <a:r>
              <a:rPr lang="en-US" dirty="0"/>
              <a:t>be appropriate for the purpose of the </a:t>
            </a:r>
            <a:r>
              <a:rPr lang="en-US" dirty="0" smtClean="0"/>
              <a:t>calculations….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Assumptions </a:t>
            </a:r>
            <a:r>
              <a:rPr lang="en-US" dirty="0"/>
              <a:t>used </a:t>
            </a:r>
            <a:r>
              <a:rPr lang="en-US" dirty="0" smtClean="0"/>
              <a:t>shall </a:t>
            </a:r>
            <a:r>
              <a:rPr lang="en-US" dirty="0"/>
              <a:t>be derived from as much relevant information as is sufficient or, if there is insufficient relevant information, as is available.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In </a:t>
            </a:r>
            <a:r>
              <a:rPr lang="en-US" dirty="0"/>
              <a:t>case the assumptions are </a:t>
            </a:r>
            <a:r>
              <a:rPr lang="en-US" b="1" i="1" dirty="0">
                <a:solidFill>
                  <a:schemeClr val="accent2"/>
                </a:solidFill>
              </a:rPr>
              <a:t>not determined by the member but received as an input </a:t>
            </a:r>
            <a:r>
              <a:rPr lang="en-US" dirty="0"/>
              <a:t>for the </a:t>
            </a:r>
            <a:r>
              <a:rPr lang="en-US" dirty="0" smtClean="0"/>
              <a:t>valuation </a:t>
            </a:r>
            <a:r>
              <a:rPr lang="en-US" dirty="0"/>
              <a:t>and the </a:t>
            </a:r>
            <a:r>
              <a:rPr lang="en-US" b="1" i="1" dirty="0">
                <a:solidFill>
                  <a:schemeClr val="accent2"/>
                </a:solidFill>
              </a:rPr>
              <a:t>member has relied on the same </a:t>
            </a:r>
            <a:r>
              <a:rPr lang="en-US" dirty="0"/>
              <a:t>or has not validated the appropriateness or adequacy of the assumptions, </a:t>
            </a:r>
            <a:r>
              <a:rPr lang="en-US" b="1" i="1" dirty="0">
                <a:solidFill>
                  <a:schemeClr val="accent2"/>
                </a:solidFill>
              </a:rPr>
              <a:t>the same must be clearly spelt out in his/her report. </a:t>
            </a:r>
            <a:endParaRPr lang="en-US" b="1" i="1" dirty="0" smtClean="0">
              <a:solidFill>
                <a:schemeClr val="accent2"/>
              </a:solidFill>
            </a:endParaRPr>
          </a:p>
          <a:p>
            <a:endParaRPr lang="en-US" b="1" i="1" dirty="0">
              <a:solidFill>
                <a:schemeClr val="accent2"/>
              </a:solidFill>
            </a:endParaRPr>
          </a:p>
          <a:p>
            <a:r>
              <a:rPr lang="en-US" b="1" i="1" dirty="0">
                <a:solidFill>
                  <a:schemeClr val="accent2"/>
                </a:solidFill>
              </a:rPr>
              <a:t>Any opinion in a report on an assumption</a:t>
            </a:r>
            <a:r>
              <a:rPr lang="en-US" dirty="0"/>
              <a:t> or a set of assumptions to be used for an exercise </a:t>
            </a:r>
            <a:r>
              <a:rPr lang="en-US" b="1" i="1" dirty="0">
                <a:solidFill>
                  <a:schemeClr val="accent2"/>
                </a:solidFill>
              </a:rPr>
              <a:t>shall include a statement about the appropriateness of the assumptions</a:t>
            </a:r>
            <a:r>
              <a:rPr lang="en-US" dirty="0"/>
              <a:t> for the purpose of the calculations for which they will be used.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The selection of assumptions might take account of any material events which are known to have occurred after the effective date of the calculations. </a:t>
            </a:r>
          </a:p>
          <a:p>
            <a:endParaRPr lang="en-US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6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The </a:t>
            </a:r>
            <a:r>
              <a:rPr lang="en-US" sz="2800" dirty="0" smtClean="0"/>
              <a:t>Main Body – General Principles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8991600" cy="53553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75945" algn="l"/>
                <a:tab pos="228600" algn="l"/>
              </a:tabLst>
            </a:pPr>
            <a:r>
              <a:rPr lang="en-US" b="1" kern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Assumptions application</a:t>
            </a:r>
          </a:p>
          <a:p>
            <a:endParaRPr lang="en-US" b="1" i="1" dirty="0" smtClean="0">
              <a:solidFill>
                <a:schemeClr val="accent2"/>
              </a:solidFill>
            </a:endParaRPr>
          </a:p>
          <a:p>
            <a:r>
              <a:rPr lang="en-US" b="1" i="1" dirty="0" smtClean="0">
                <a:solidFill>
                  <a:schemeClr val="accent2"/>
                </a:solidFill>
              </a:rPr>
              <a:t>Discount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Non Accounting  versus Accounting</a:t>
            </a:r>
          </a:p>
          <a:p>
            <a:r>
              <a:rPr lang="en-US" b="1" i="1" dirty="0">
                <a:solidFill>
                  <a:schemeClr val="accent2"/>
                </a:solidFill>
              </a:rPr>
              <a:t>Salary </a:t>
            </a:r>
            <a:r>
              <a:rPr lang="en-US" b="1" i="1" dirty="0" smtClean="0">
                <a:solidFill>
                  <a:schemeClr val="accent2"/>
                </a:solidFill>
              </a:rPr>
              <a:t>Increases – Factors to consider</a:t>
            </a:r>
            <a:endParaRPr lang="en-US" b="1" i="1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Inflation </a:t>
            </a:r>
            <a:r>
              <a:rPr lang="en-GB" dirty="0"/>
              <a:t>level 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Career </a:t>
            </a:r>
            <a:r>
              <a:rPr lang="en-GB" dirty="0"/>
              <a:t>progression 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Productivity gains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Public </a:t>
            </a:r>
            <a:r>
              <a:rPr lang="en-GB" dirty="0"/>
              <a:t>sector plans may have further nuances 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Cases </a:t>
            </a:r>
            <a:r>
              <a:rPr lang="en-GB" dirty="0"/>
              <a:t>where rates are negotiated in advance (such as union agreements</a:t>
            </a:r>
            <a:r>
              <a:rPr lang="en-GB" dirty="0" smtClean="0"/>
              <a:t>)</a:t>
            </a:r>
          </a:p>
          <a:p>
            <a:r>
              <a:rPr lang="en-US" b="1" i="1" dirty="0" smtClean="0">
                <a:solidFill>
                  <a:schemeClr val="accent2"/>
                </a:solidFill>
              </a:rPr>
              <a:t>Mortality/Morbidity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Latest available tables as a reference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 and post retirement period may consider separately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Member to </a:t>
            </a:r>
            <a:r>
              <a:rPr lang="en-US" b="1" i="1" dirty="0">
                <a:solidFill>
                  <a:schemeClr val="accent2"/>
                </a:solidFill>
              </a:rPr>
              <a:t>examine suitability of these rates </a:t>
            </a:r>
            <a:r>
              <a:rPr lang="en-US" dirty="0"/>
              <a:t>and where necessary </a:t>
            </a:r>
            <a:r>
              <a:rPr lang="en-US" dirty="0" smtClean="0"/>
              <a:t>with </a:t>
            </a:r>
            <a:r>
              <a:rPr lang="en-US" dirty="0"/>
              <a:t>an </a:t>
            </a:r>
            <a:r>
              <a:rPr lang="en-US" dirty="0" smtClean="0"/>
              <a:t>adjustment.  This </a:t>
            </a:r>
            <a:r>
              <a:rPr lang="en-US" dirty="0"/>
              <a:t>may apply with respect to </a:t>
            </a:r>
            <a:r>
              <a:rPr lang="en-US" b="1" i="1" dirty="0">
                <a:solidFill>
                  <a:schemeClr val="accent2"/>
                </a:solidFill>
              </a:rPr>
              <a:t>allowing for longevity for mortality assumptions </a:t>
            </a:r>
            <a:r>
              <a:rPr lang="en-US" dirty="0"/>
              <a:t>in retirement as well as allowing for the fact that the latest published relevant mortality table may be outdated.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Life insurance annuity rates may be used where appropriate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Experience analysis may be used if </a:t>
            </a:r>
            <a:r>
              <a:rPr lang="en-US" b="1" i="1" dirty="0" smtClean="0">
                <a:solidFill>
                  <a:schemeClr val="accent2"/>
                </a:solidFill>
              </a:rPr>
              <a:t>large enough numbers </a:t>
            </a:r>
          </a:p>
        </p:txBody>
      </p:sp>
    </p:spTree>
    <p:extLst>
      <p:ext uri="{BB962C8B-B14F-4D97-AF65-F5344CB8AC3E}">
        <p14:creationId xmlns:p14="http://schemas.microsoft.com/office/powerpoint/2010/main" val="122826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The </a:t>
            </a:r>
            <a:r>
              <a:rPr lang="en-US" sz="2800" dirty="0" smtClean="0"/>
              <a:t>Main Body – General Principles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1447800"/>
            <a:ext cx="8991600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75945" algn="l"/>
                <a:tab pos="228600" algn="l"/>
              </a:tabLst>
            </a:pPr>
            <a:r>
              <a:rPr lang="en-US" b="1" kern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Assumptions application</a:t>
            </a:r>
          </a:p>
          <a:p>
            <a:endParaRPr lang="en-US" b="1" i="1" dirty="0" smtClean="0">
              <a:solidFill>
                <a:schemeClr val="accent2"/>
              </a:solidFill>
            </a:endParaRPr>
          </a:p>
          <a:p>
            <a:r>
              <a:rPr lang="en-US" b="1" i="1" dirty="0" smtClean="0">
                <a:solidFill>
                  <a:schemeClr val="accent2"/>
                </a:solidFill>
              </a:rPr>
              <a:t>Attrition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Past may not be guide to future</a:t>
            </a:r>
          </a:p>
          <a:p>
            <a:r>
              <a:rPr lang="en-US" b="1" i="1" dirty="0" smtClean="0">
                <a:solidFill>
                  <a:schemeClr val="accent2"/>
                </a:solidFill>
              </a:rPr>
              <a:t>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Should consider what other assumptions needed – see application section for examples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188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The </a:t>
            </a:r>
            <a:r>
              <a:rPr lang="en-US" sz="2800" dirty="0" smtClean="0"/>
              <a:t>Main Body – General Principles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4572000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75945" algn="l"/>
                <a:tab pos="228600" algn="l"/>
              </a:tabLst>
            </a:pPr>
            <a:r>
              <a:rPr lang="en-US" b="1" kern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Reporting - General</a:t>
            </a:r>
          </a:p>
          <a:p>
            <a:endParaRPr lang="en-US" b="1" i="1" dirty="0" smtClean="0">
              <a:solidFill>
                <a:schemeClr val="accent2"/>
              </a:solidFill>
            </a:endParaRPr>
          </a:p>
          <a:p>
            <a:r>
              <a:rPr lang="en-US" b="1" i="1" dirty="0" smtClean="0">
                <a:solidFill>
                  <a:schemeClr val="accent2"/>
                </a:solidFill>
              </a:rPr>
              <a:t>Our opportunity as a profession to ensure we are transparent and also protected from risks</a:t>
            </a:r>
          </a:p>
          <a:p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The report shall make it clear </a:t>
            </a:r>
            <a:r>
              <a:rPr lang="en-US" b="1" i="1" dirty="0">
                <a:solidFill>
                  <a:schemeClr val="accent2"/>
                </a:solidFill>
              </a:rPr>
              <a:t>to what extent any third party can rely on the actuarial work </a:t>
            </a:r>
            <a:r>
              <a:rPr lang="en-US" dirty="0"/>
              <a:t>performed and its limitations for use by third parties. </a:t>
            </a:r>
          </a:p>
          <a:p>
            <a:r>
              <a:rPr lang="en-US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The report shall disclose the </a:t>
            </a:r>
            <a:r>
              <a:rPr lang="en-US" b="1" i="1" dirty="0">
                <a:solidFill>
                  <a:schemeClr val="accent2"/>
                </a:solidFill>
              </a:rPr>
              <a:t>information that has been relied upon</a:t>
            </a:r>
            <a:r>
              <a:rPr lang="en-US" dirty="0"/>
              <a:t>, its source and the extent of the checks applied as to the accuracy and relevance of the information.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In case the </a:t>
            </a:r>
            <a:r>
              <a:rPr lang="en-US" b="1" i="1" dirty="0">
                <a:solidFill>
                  <a:schemeClr val="accent2"/>
                </a:solidFill>
              </a:rPr>
              <a:t>assumptions </a:t>
            </a:r>
            <a:r>
              <a:rPr lang="en-US" dirty="0"/>
              <a:t>have been </a:t>
            </a:r>
            <a:r>
              <a:rPr lang="en-US" b="1" i="1" dirty="0">
                <a:solidFill>
                  <a:schemeClr val="accent2"/>
                </a:solidFill>
              </a:rPr>
              <a:t>received as an input </a:t>
            </a:r>
            <a:r>
              <a:rPr lang="en-US" dirty="0"/>
              <a:t>for the valuation and the same has been relied on or has not been validated for appropriateness or adequacy, </a:t>
            </a:r>
            <a:r>
              <a:rPr lang="en-US" b="1" i="1" dirty="0">
                <a:solidFill>
                  <a:schemeClr val="accent2"/>
                </a:solidFill>
              </a:rPr>
              <a:t>the report shall clearly spell out the same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24400" y="2590800"/>
            <a:ext cx="4267200" cy="40011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 </a:t>
            </a:r>
            <a:r>
              <a:rPr lang="en-GB" sz="2000" dirty="0" smtClean="0"/>
              <a:t>Need some good wording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4724400" y="3886200"/>
            <a:ext cx="4267200" cy="40011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 </a:t>
            </a:r>
            <a:r>
              <a:rPr lang="en-GB" sz="2000" dirty="0" smtClean="0"/>
              <a:t>Need some good wording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4724400" y="5105400"/>
            <a:ext cx="4267200" cy="1323439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Delicate issue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Need some good wording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Must be used to protect us as professionals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8315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The </a:t>
            </a:r>
            <a:r>
              <a:rPr lang="en-US" sz="2800" dirty="0" smtClean="0"/>
              <a:t>Main Body – General Principles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4648200" cy="50783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75945" algn="l"/>
                <a:tab pos="228600" algn="l"/>
              </a:tabLst>
            </a:pPr>
            <a:r>
              <a:rPr lang="en-US" b="1" kern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Reporting - General</a:t>
            </a:r>
          </a:p>
          <a:p>
            <a:endParaRPr lang="en-US" b="1" i="1" dirty="0" smtClean="0">
              <a:solidFill>
                <a:schemeClr val="accent2"/>
              </a:solidFill>
            </a:endParaRPr>
          </a:p>
          <a:p>
            <a:r>
              <a:rPr lang="en-US" b="1" i="1" dirty="0" smtClean="0">
                <a:solidFill>
                  <a:schemeClr val="accent2"/>
                </a:solidFill>
              </a:rPr>
              <a:t>Our opportunity as a profession to ensure we are transparent and also protected from risks</a:t>
            </a:r>
          </a:p>
          <a:p>
            <a:endParaRPr lang="en-US" dirty="0" smtClean="0"/>
          </a:p>
          <a:p>
            <a:r>
              <a:rPr lang="en-US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b="1" i="1" dirty="0">
                <a:solidFill>
                  <a:schemeClr val="accent2"/>
                </a:solidFill>
              </a:rPr>
              <a:t>commentary on </a:t>
            </a:r>
            <a:r>
              <a:rPr lang="en-US" dirty="0"/>
              <a:t>any material developments in the </a:t>
            </a:r>
            <a:r>
              <a:rPr lang="en-US" b="1" i="1" dirty="0">
                <a:solidFill>
                  <a:schemeClr val="accent2"/>
                </a:solidFill>
              </a:rPr>
              <a:t>inter-investigation period </a:t>
            </a:r>
            <a:r>
              <a:rPr lang="en-US" dirty="0"/>
              <a:t>which have </a:t>
            </a:r>
            <a:r>
              <a:rPr lang="en-US" b="1" i="1" dirty="0">
                <a:solidFill>
                  <a:schemeClr val="accent2"/>
                </a:solidFill>
              </a:rPr>
              <a:t>led to a significant variation </a:t>
            </a:r>
            <a:r>
              <a:rPr lang="en-US" dirty="0"/>
              <a:t>in the experience from the assumptions last made and their impact on the valuation.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For </a:t>
            </a:r>
            <a:r>
              <a:rPr lang="en-GB" dirty="0"/>
              <a:t>a funded employee benefits scheme a </a:t>
            </a:r>
            <a:r>
              <a:rPr lang="en-GB" b="1" i="1" dirty="0">
                <a:solidFill>
                  <a:schemeClr val="accent2"/>
                </a:solidFill>
              </a:rPr>
              <a:t>statement of the rates of contribution payable </a:t>
            </a:r>
            <a:r>
              <a:rPr lang="en-GB" dirty="0"/>
              <a:t>during the inter-investigation </a:t>
            </a:r>
            <a:r>
              <a:rPr lang="en-GB" dirty="0" smtClean="0"/>
              <a:t>period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4762500" y="2545615"/>
            <a:ext cx="4267200" cy="3447098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Accounting</a:t>
            </a:r>
            <a:r>
              <a:rPr lang="en-US" sz="2000" dirty="0" smtClean="0"/>
              <a:t> – gets covered in INDAS19 disclosures?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Is that enough?  Make general comments or need to quantify? </a:t>
            </a:r>
            <a:endParaRPr lang="en-US" sz="2000" dirty="0"/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“Rates of contribution?”  Future looking or past?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9690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Short Discussion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90500" y="2590800"/>
            <a:ext cx="8763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What are the disadvantages of Principle Based standards and </a:t>
            </a:r>
          </a:p>
          <a:p>
            <a:pPr algn="ctr"/>
            <a:r>
              <a:rPr lang="en-US" sz="2800" dirty="0" smtClean="0"/>
              <a:t>what do we do as a profession to mitigate those?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243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Technical Application Section 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90500" y="2590800"/>
            <a:ext cx="8763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Aspects to be  </a:t>
            </a:r>
            <a:r>
              <a:rPr lang="en-US" sz="2800" dirty="0"/>
              <a:t>considered </a:t>
            </a:r>
            <a:r>
              <a:rPr lang="en-US" sz="2800" dirty="0" smtClean="0"/>
              <a:t>/ </a:t>
            </a:r>
            <a:r>
              <a:rPr lang="en-US" sz="2800" dirty="0"/>
              <a:t>demonstrated </a:t>
            </a:r>
            <a:r>
              <a:rPr lang="en-US" sz="2800" dirty="0" smtClean="0"/>
              <a:t>when carrying out </a:t>
            </a:r>
            <a:r>
              <a:rPr lang="en-US" sz="2800" dirty="0"/>
              <a:t>valuation for accounting purposes for </a:t>
            </a:r>
            <a:r>
              <a:rPr lang="en-US" sz="2800" dirty="0" smtClean="0"/>
              <a:t>defined </a:t>
            </a:r>
            <a:r>
              <a:rPr lang="en-US" sz="2800" dirty="0"/>
              <a:t>benefit plans in India. 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 smtClean="0"/>
              <a:t>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918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Technical Application Section –Plans (List not exhaustive )  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90500" y="2590800"/>
            <a:ext cx="8763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Tx/>
              <a:buChar char="-"/>
            </a:pPr>
            <a:r>
              <a:rPr lang="en-US" sz="2800" b="1" dirty="0" smtClean="0"/>
              <a:t>Gratuity </a:t>
            </a:r>
            <a:r>
              <a:rPr lang="en-US" sz="2800" b="1" dirty="0"/>
              <a:t>Benefit </a:t>
            </a:r>
            <a:r>
              <a:rPr lang="en-US" sz="2800" b="1" dirty="0" smtClean="0"/>
              <a:t>Valuation</a:t>
            </a:r>
          </a:p>
          <a:p>
            <a:pPr marL="457200" indent="-457200">
              <a:buFontTx/>
              <a:buChar char="-"/>
            </a:pPr>
            <a:r>
              <a:rPr lang="en-US" sz="2800" b="1" dirty="0"/>
              <a:t>Leave </a:t>
            </a:r>
            <a:r>
              <a:rPr lang="en-US" sz="2800" b="1" dirty="0" smtClean="0"/>
              <a:t> Valuation (Sick /PL/Casual )</a:t>
            </a:r>
          </a:p>
          <a:p>
            <a:pPr marL="457200" lvl="0" indent="-457200">
              <a:buFontTx/>
              <a:buChar char="-"/>
            </a:pPr>
            <a:r>
              <a:rPr lang="en-US" sz="2800" b="1" dirty="0"/>
              <a:t>Post-Retirement Medical Benefit Schemes</a:t>
            </a:r>
          </a:p>
          <a:p>
            <a:pPr marL="457200" lvl="0" indent="-457200">
              <a:buFontTx/>
              <a:buChar char="-"/>
            </a:pPr>
            <a:r>
              <a:rPr lang="en-US" sz="2800" b="1" dirty="0" smtClean="0"/>
              <a:t>Post Retirement Pension Valuation</a:t>
            </a:r>
          </a:p>
          <a:p>
            <a:pPr marL="457200" indent="-457200">
              <a:buFontTx/>
              <a:buChar char="-"/>
            </a:pPr>
            <a:r>
              <a:rPr lang="en-US" sz="2800" b="1" dirty="0"/>
              <a:t>Long Service Award Valuation</a:t>
            </a:r>
          </a:p>
          <a:p>
            <a:pPr lvl="0"/>
            <a:endParaRPr lang="en-US" sz="2800" b="1" dirty="0"/>
          </a:p>
          <a:p>
            <a:pPr marL="457200" indent="-457200">
              <a:buFontTx/>
              <a:buChar char="-"/>
            </a:pPr>
            <a:endParaRPr lang="en-US" sz="2800" b="1" dirty="0"/>
          </a:p>
          <a:p>
            <a:pPr marL="457200" lvl="0" indent="-457200">
              <a:buFontTx/>
              <a:buChar char="-"/>
            </a:pPr>
            <a:endParaRPr lang="en-US" sz="2800" b="1" dirty="0"/>
          </a:p>
          <a:p>
            <a:r>
              <a:rPr lang="en-US" sz="2800" dirty="0"/>
              <a:t> </a:t>
            </a:r>
          </a:p>
          <a:p>
            <a:r>
              <a:rPr lang="en-US" sz="2800" dirty="0" smtClean="0"/>
              <a:t>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635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Common Aspects to be followed for all valuations 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90500" y="1524000"/>
            <a:ext cx="8763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/>
              <a:t>DATA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800" b="1" dirty="0" smtClean="0"/>
              <a:t>Number of Employees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800" b="1" dirty="0" smtClean="0"/>
              <a:t>Total Salary (Basic , Basic plus Components, CTC )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800" b="1" dirty="0" smtClean="0"/>
              <a:t>Average Age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800" b="1" dirty="0" smtClean="0"/>
              <a:t>Average Past Service</a:t>
            </a:r>
            <a:endParaRPr lang="en-US" sz="2800" b="1" dirty="0"/>
          </a:p>
          <a:p>
            <a:r>
              <a:rPr lang="en-US" sz="2800" b="1" dirty="0" smtClean="0"/>
              <a:t>Assumptions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800" b="1" dirty="0"/>
              <a:t>Salary growth rate;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800" b="1" dirty="0"/>
              <a:t>Discount rate;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800" b="1" dirty="0"/>
              <a:t>Attrition rates;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800" b="1" dirty="0"/>
              <a:t>Mortality / disability rates</a:t>
            </a:r>
          </a:p>
          <a:p>
            <a:endParaRPr lang="en-US" sz="2800" b="1" dirty="0"/>
          </a:p>
          <a:p>
            <a:pPr marL="457200" lvl="0" indent="-457200">
              <a:buFontTx/>
              <a:buChar char="-"/>
            </a:pPr>
            <a:endParaRPr lang="en-US" sz="2800" b="1" dirty="0"/>
          </a:p>
          <a:p>
            <a:r>
              <a:rPr lang="en-US" sz="2800" dirty="0"/>
              <a:t> </a:t>
            </a:r>
          </a:p>
          <a:p>
            <a:r>
              <a:rPr lang="en-US" sz="2800" dirty="0" smtClean="0"/>
              <a:t>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903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Common Aspects to be followed for all valuations 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90500" y="1524000"/>
            <a:ext cx="8763000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PUC Method (Projected Unit Credit Method)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kern="0" dirty="0" smtClean="0">
                <a:latin typeface="Calibri" panose="020F0502020204030204" pitchFamily="34" charset="0"/>
              </a:rPr>
              <a:t>The </a:t>
            </a:r>
            <a:r>
              <a:rPr lang="en-US" kern="0" dirty="0">
                <a:latin typeface="Calibri" panose="020F0502020204030204" pitchFamily="34" charset="0"/>
              </a:rPr>
              <a:t>Projected Unit Credit Method (sometimes known as the accrued benefit method ) is  prorated on service  </a:t>
            </a:r>
            <a:r>
              <a:rPr lang="en-US" kern="0" dirty="0" smtClean="0">
                <a:latin typeface="Calibri" panose="020F0502020204030204" pitchFamily="34" charset="0"/>
              </a:rPr>
              <a:t>.It  </a:t>
            </a:r>
            <a:r>
              <a:rPr lang="en-US" kern="0" dirty="0">
                <a:latin typeface="Calibri" panose="020F0502020204030204" pitchFamily="34" charset="0"/>
              </a:rPr>
              <a:t>considers each period of service as giving rise to an additional unit of benefit entitlement and measures each unit separately to build up the final </a:t>
            </a:r>
            <a:r>
              <a:rPr lang="en-US" kern="0" dirty="0" smtClean="0">
                <a:latin typeface="Calibri" panose="020F0502020204030204" pitchFamily="34" charset="0"/>
              </a:rPr>
              <a:t>obligation </a:t>
            </a:r>
            <a:r>
              <a:rPr lang="en-US" sz="2800" dirty="0"/>
              <a:t> 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1911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Context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90500" y="5029200"/>
            <a:ext cx="8763000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Felt </a:t>
            </a:r>
            <a:r>
              <a:rPr lang="en-US" sz="2000" dirty="0">
                <a:solidFill>
                  <a:schemeClr val="bg1"/>
                </a:solidFill>
              </a:rPr>
              <a:t>that </a:t>
            </a:r>
            <a:r>
              <a:rPr lang="en-US" sz="2000" dirty="0" smtClean="0">
                <a:solidFill>
                  <a:schemeClr val="bg1"/>
                </a:solidFill>
              </a:rPr>
              <a:t>AGPESS should do a major revamp of APSs / GNs to ensure the standards serve the changing needs as well as form comprehensive guidance to the members.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274" y="1177081"/>
            <a:ext cx="86782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800" dirty="0"/>
              <a:t>C</a:t>
            </a:r>
            <a:r>
              <a:rPr lang="en-US" sz="2800" dirty="0" smtClean="0"/>
              <a:t>urrent </a:t>
            </a:r>
            <a:r>
              <a:rPr lang="en-US" sz="2800" dirty="0"/>
              <a:t>set of </a:t>
            </a:r>
            <a:r>
              <a:rPr lang="en-US" sz="2800" dirty="0" smtClean="0"/>
              <a:t>Standards </a:t>
            </a:r>
            <a:r>
              <a:rPr lang="en-US" sz="2800" dirty="0"/>
              <a:t>and Guidance Notes </a:t>
            </a:r>
            <a:r>
              <a:rPr lang="en-US" sz="2800" b="1" dirty="0" smtClean="0">
                <a:solidFill>
                  <a:srgbClr val="FF0000"/>
                </a:solidFill>
              </a:rPr>
              <a:t>written </a:t>
            </a:r>
            <a:r>
              <a:rPr lang="en-US" sz="2800" b="1" dirty="0">
                <a:solidFill>
                  <a:srgbClr val="FF0000"/>
                </a:solidFill>
              </a:rPr>
              <a:t>spanning over more than a </a:t>
            </a:r>
            <a:r>
              <a:rPr lang="en-US" sz="2800" b="1" dirty="0" smtClean="0">
                <a:solidFill>
                  <a:srgbClr val="FF0000"/>
                </a:solidFill>
              </a:rPr>
              <a:t>decade, with some updates</a:t>
            </a:r>
            <a:r>
              <a:rPr lang="en-US" sz="2800" dirty="0" smtClean="0"/>
              <a:t>. 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2109" y="2776989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Overlaps exist  </a:t>
            </a:r>
            <a:r>
              <a:rPr lang="en-US" sz="2800" dirty="0"/>
              <a:t>and </a:t>
            </a:r>
            <a:r>
              <a:rPr lang="en-US" sz="2800" b="1" dirty="0" smtClean="0">
                <a:solidFill>
                  <a:srgbClr val="FF0000"/>
                </a:solidFill>
              </a:rPr>
              <a:t>mix </a:t>
            </a:r>
            <a:r>
              <a:rPr lang="en-US" sz="2800" b="1" dirty="0">
                <a:solidFill>
                  <a:srgbClr val="FF0000"/>
                </a:solidFill>
              </a:rPr>
              <a:t>of principles and certain </a:t>
            </a:r>
            <a:r>
              <a:rPr lang="en-US" sz="2800" b="1" dirty="0" smtClean="0">
                <a:solidFill>
                  <a:srgbClr val="FF0000"/>
                </a:solidFill>
              </a:rPr>
              <a:t>rules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12109" y="3847761"/>
            <a:ext cx="56544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Do not cover all possible scenarios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230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Benefit   - Gratuity 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90500" y="1524000"/>
            <a:ext cx="8763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 smtClean="0"/>
              <a:t>Gratuity 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000" b="1" dirty="0" smtClean="0"/>
              <a:t> Plan Design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000" b="1" dirty="0" smtClean="0"/>
              <a:t>Upper Limit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000" b="1" dirty="0" smtClean="0"/>
              <a:t>Vesting Period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000" b="1" dirty="0" smtClean="0"/>
              <a:t>Retirement Age</a:t>
            </a:r>
          </a:p>
          <a:p>
            <a:pPr lvl="0"/>
            <a:endParaRPr lang="en-US" sz="2000" b="1" dirty="0" smtClean="0"/>
          </a:p>
          <a:p>
            <a:pPr lvl="0"/>
            <a:r>
              <a:rPr lang="en-US" sz="2000" b="1" dirty="0" smtClean="0"/>
              <a:t>Gratuity Model </a:t>
            </a:r>
          </a:p>
          <a:p>
            <a:r>
              <a:rPr lang="en-US" kern="0" dirty="0">
                <a:latin typeface="Calibri" panose="020F0502020204030204" pitchFamily="34" charset="0"/>
              </a:rPr>
              <a:t>In case of employee’s service in later years leading to a materially higher level of benefit than in earlier years, an enterprise should attribute benefit on a straight-line basis from:</a:t>
            </a:r>
          </a:p>
          <a:p>
            <a:r>
              <a:rPr lang="en-US" kern="0" dirty="0">
                <a:latin typeface="Calibri" panose="020F0502020204030204" pitchFamily="34" charset="0"/>
              </a:rPr>
              <a:t> </a:t>
            </a:r>
          </a:p>
          <a:p>
            <a:r>
              <a:rPr lang="en-US" kern="0" dirty="0">
                <a:latin typeface="Calibri" panose="020F0502020204030204" pitchFamily="34" charset="0"/>
              </a:rPr>
              <a:t>(a) the date when service by the employee first leads to benefits under the plan; until</a:t>
            </a:r>
          </a:p>
          <a:p>
            <a:r>
              <a:rPr lang="en-US" kern="0" dirty="0">
                <a:latin typeface="Calibri" panose="020F0502020204030204" pitchFamily="34" charset="0"/>
              </a:rPr>
              <a:t> </a:t>
            </a:r>
          </a:p>
          <a:p>
            <a:r>
              <a:rPr lang="en-US" kern="0" dirty="0">
                <a:latin typeface="Calibri" panose="020F0502020204030204" pitchFamily="34" charset="0"/>
              </a:rPr>
              <a:t>(b) the date when further service by the employee will lead to no material amount of further benefits under the plan, other than from further salary increases</a:t>
            </a:r>
            <a:r>
              <a:rPr lang="en-US" kern="0" dirty="0" smtClean="0">
                <a:latin typeface="Calibri" panose="020F0502020204030204" pitchFamily="34" charset="0"/>
              </a:rPr>
              <a:t>.</a:t>
            </a:r>
            <a:r>
              <a:rPr lang="en-US" sz="2800" dirty="0"/>
              <a:t> </a:t>
            </a:r>
          </a:p>
          <a:p>
            <a:r>
              <a:rPr lang="en-US" sz="2800" dirty="0" smtClean="0"/>
              <a:t>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018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Benefit - Leaves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90500" y="1524000"/>
            <a:ext cx="87630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Leave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000" b="1" dirty="0"/>
              <a:t>Plan Design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000" b="1" dirty="0"/>
              <a:t>Accumulation Limit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000" b="1" dirty="0" err="1"/>
              <a:t>Availment</a:t>
            </a:r>
            <a:r>
              <a:rPr lang="en-US" sz="2000" b="1" dirty="0"/>
              <a:t> /Encashment Assumption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000" b="1" dirty="0"/>
              <a:t>Relevant salary for Benefit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000" b="1" dirty="0"/>
              <a:t>Leave balances </a:t>
            </a:r>
          </a:p>
          <a:p>
            <a:pPr lvl="0"/>
            <a:r>
              <a:rPr lang="en-US" sz="2800" b="1" dirty="0" smtClean="0"/>
              <a:t>Leave – Continued 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kern="0" dirty="0" smtClean="0">
                <a:latin typeface="Calibri" panose="020F0502020204030204" pitchFamily="34" charset="0"/>
              </a:rPr>
              <a:t>Specify leave </a:t>
            </a:r>
            <a:r>
              <a:rPr lang="en-US" kern="0" dirty="0">
                <a:latin typeface="Calibri" panose="020F0502020204030204" pitchFamily="34" charset="0"/>
              </a:rPr>
              <a:t>encashment </a:t>
            </a:r>
            <a:r>
              <a:rPr lang="en-US" kern="0" dirty="0" smtClean="0">
                <a:latin typeface="Calibri" panose="020F0502020204030204" pitchFamily="34" charset="0"/>
              </a:rPr>
              <a:t>whether allowed during </a:t>
            </a:r>
            <a:r>
              <a:rPr lang="en-US" kern="0" dirty="0">
                <a:latin typeface="Calibri" panose="020F0502020204030204" pitchFamily="34" charset="0"/>
              </a:rPr>
              <a:t>service </a:t>
            </a:r>
            <a:r>
              <a:rPr lang="en-US" kern="0" dirty="0" smtClean="0">
                <a:latin typeface="Calibri" panose="020F0502020204030204" pitchFamily="34" charset="0"/>
              </a:rPr>
              <a:t> ;</a:t>
            </a:r>
            <a:endParaRPr lang="en-US" kern="0" dirty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kern="0" dirty="0" smtClean="0">
                <a:latin typeface="Calibri" panose="020F0502020204030204" pitchFamily="34" charset="0"/>
              </a:rPr>
              <a:t>   Specify  </a:t>
            </a:r>
            <a:r>
              <a:rPr lang="en-US" kern="0" dirty="0">
                <a:latin typeface="Calibri" panose="020F0502020204030204" pitchFamily="34" charset="0"/>
              </a:rPr>
              <a:t>whether encashment of leaves upon termination of employment is </a:t>
            </a:r>
            <a:r>
              <a:rPr lang="en-US" kern="0" dirty="0" smtClean="0">
                <a:latin typeface="Calibri" panose="020F0502020204030204" pitchFamily="34" charset="0"/>
              </a:rPr>
              <a:t> allowed </a:t>
            </a:r>
            <a:endParaRPr lang="en-US" kern="0" dirty="0">
              <a:latin typeface="Calibri" panose="020F05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kern="0" dirty="0" smtClean="0">
                <a:latin typeface="Calibri" panose="020F0502020204030204" pitchFamily="34" charset="0"/>
              </a:rPr>
              <a:t>   Limitations </a:t>
            </a:r>
            <a:r>
              <a:rPr lang="en-US" kern="0" dirty="0">
                <a:latin typeface="Calibri" panose="020F0502020204030204" pitchFamily="34" charset="0"/>
              </a:rPr>
              <a:t>of utilization / </a:t>
            </a:r>
            <a:r>
              <a:rPr lang="en-US" kern="0" dirty="0" err="1">
                <a:latin typeface="Calibri" panose="020F0502020204030204" pitchFamily="34" charset="0"/>
              </a:rPr>
              <a:t>availment</a:t>
            </a:r>
            <a:r>
              <a:rPr lang="en-US" kern="0" dirty="0">
                <a:latin typeface="Calibri" panose="020F0502020204030204" pitchFamily="34" charset="0"/>
              </a:rPr>
              <a:t> of leaves </a:t>
            </a:r>
            <a:r>
              <a:rPr lang="en-US" kern="0" dirty="0" smtClean="0">
                <a:latin typeface="Calibri" panose="020F0502020204030204" pitchFamily="34" charset="0"/>
              </a:rPr>
              <a:t>   .</a:t>
            </a:r>
            <a:endParaRPr lang="en-US" kern="0" dirty="0">
              <a:latin typeface="Calibri" panose="020F0502020204030204" pitchFamily="34" charset="0"/>
            </a:endParaRPr>
          </a:p>
          <a:p>
            <a:pPr lvl="0"/>
            <a:r>
              <a:rPr lang="en-US" kern="0" dirty="0" smtClean="0">
                <a:latin typeface="Calibri" panose="020F0502020204030204" pitchFamily="34" charset="0"/>
              </a:rPr>
              <a:t> </a:t>
            </a:r>
          </a:p>
          <a:p>
            <a:pPr lvl="0"/>
            <a:r>
              <a:rPr lang="en-US" sz="2800" b="1" dirty="0" smtClean="0"/>
              <a:t>Leave Model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kern="0" dirty="0" smtClean="0">
                <a:latin typeface="Calibri" panose="020F0502020204030204" pitchFamily="34" charset="0"/>
              </a:rPr>
              <a:t>The model </a:t>
            </a:r>
            <a:r>
              <a:rPr lang="en-US" kern="0" dirty="0">
                <a:latin typeface="Calibri" panose="020F0502020204030204" pitchFamily="34" charset="0"/>
              </a:rPr>
              <a:t>used for </a:t>
            </a:r>
            <a:r>
              <a:rPr lang="en-US" kern="0" dirty="0" smtClean="0">
                <a:latin typeface="Calibri" panose="020F0502020204030204" pitchFamily="34" charset="0"/>
              </a:rPr>
              <a:t>Leave valuation </a:t>
            </a:r>
            <a:r>
              <a:rPr lang="en-US" kern="0" dirty="0">
                <a:latin typeface="Calibri" panose="020F0502020204030204" pitchFamily="34" charset="0"/>
              </a:rPr>
              <a:t>of accumulated </a:t>
            </a:r>
            <a:r>
              <a:rPr lang="en-US" kern="0" dirty="0" smtClean="0">
                <a:latin typeface="Calibri" panose="020F0502020204030204" pitchFamily="34" charset="0"/>
              </a:rPr>
              <a:t>may projecting </a:t>
            </a:r>
            <a:r>
              <a:rPr lang="en-US" kern="0" dirty="0">
                <a:latin typeface="Calibri" panose="020F0502020204030204" pitchFamily="34" charset="0"/>
              </a:rPr>
              <a:t>the consumption of leave and leave balance at each future time period. </a:t>
            </a:r>
            <a:r>
              <a:rPr lang="en-US" kern="0" dirty="0" smtClean="0">
                <a:latin typeface="Calibri" panose="020F0502020204030204" pitchFamily="34" charset="0"/>
              </a:rPr>
              <a:t> </a:t>
            </a:r>
            <a:r>
              <a:rPr lang="en-US" sz="2800" dirty="0" smtClean="0"/>
              <a:t>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25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Benefit – Medical - PRMB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90500" y="1524000"/>
            <a:ext cx="8763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/>
              <a:t>Medical – PRMBS </a:t>
            </a:r>
            <a:endParaRPr lang="en-US" sz="2800" b="1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000" dirty="0"/>
              <a:t>Future medical cost inflation</a:t>
            </a:r>
            <a:r>
              <a:rPr lang="en-US" sz="2000" dirty="0" smtClean="0"/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/>
              <a:t>Mortality and disability rates (both pre and post-employment and for all beneficiaries);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000" dirty="0"/>
              <a:t>impact of mortality improvements </a:t>
            </a:r>
            <a:r>
              <a:rPr lang="en-US" sz="2000" dirty="0" smtClean="0"/>
              <a:t> 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000" dirty="0"/>
              <a:t>Frequency and severity of benefit </a:t>
            </a:r>
            <a:r>
              <a:rPr lang="en-US" sz="2000" dirty="0" smtClean="0"/>
              <a:t> ( In case of non availability of data , </a:t>
            </a:r>
            <a:r>
              <a:rPr lang="en-US" sz="2000" dirty="0"/>
              <a:t>average cost per beneficiary </a:t>
            </a:r>
            <a:r>
              <a:rPr lang="en-US" sz="2000" dirty="0" smtClean="0"/>
              <a:t> may be used and mentioned in the report ) 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000" dirty="0"/>
              <a:t>description of the benefit valued </a:t>
            </a:r>
            <a:r>
              <a:rPr lang="en-US" sz="2000" dirty="0" smtClean="0"/>
              <a:t> , </a:t>
            </a:r>
            <a:r>
              <a:rPr lang="en-US" sz="2000" dirty="0"/>
              <a:t>including specifying the contributions payable under the scheme by the employees and / or beneficiaries under the </a:t>
            </a:r>
            <a:r>
              <a:rPr lang="en-US" sz="2000" dirty="0" smtClean="0"/>
              <a:t>scheme</a:t>
            </a:r>
          </a:p>
          <a:p>
            <a:pPr lvl="0"/>
            <a:r>
              <a:rPr lang="en-US" sz="2000" b="1" dirty="0"/>
              <a:t>PRMB – Model </a:t>
            </a:r>
          </a:p>
          <a:p>
            <a:r>
              <a:rPr lang="en-US" sz="2000" b="1" dirty="0" smtClean="0"/>
              <a:t> </a:t>
            </a:r>
            <a:r>
              <a:rPr lang="en-US" sz="2000" dirty="0" smtClean="0"/>
              <a:t>In case of benefit under the post-retirement medical benefit scheme extending to spouse of the employee as well, the model used by for valuation shall appropriately allow for joint-life probabilities.</a:t>
            </a:r>
            <a:r>
              <a:rPr lang="en-US" sz="2800" b="1" dirty="0"/>
              <a:t> </a:t>
            </a:r>
            <a:r>
              <a:rPr lang="en-US" sz="2000" dirty="0" smtClean="0"/>
              <a:t> </a:t>
            </a:r>
            <a:endParaRPr lang="en-US" sz="2000" dirty="0"/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711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Benefit – Pension 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58141" y="1219200"/>
            <a:ext cx="876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/>
              <a:t>Medical – PRMBS </a:t>
            </a:r>
            <a:endParaRPr lang="en-US" sz="2800" b="1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000" dirty="0"/>
              <a:t>Salary growth rate considered during employment for each component of salary (e.g. for basic salary, dearness allowance, grade pay, </a:t>
            </a:r>
            <a:r>
              <a:rPr lang="en-US" sz="2000" dirty="0" err="1"/>
              <a:t>etc</a:t>
            </a:r>
            <a:r>
              <a:rPr lang="en-US" sz="2000" dirty="0"/>
              <a:t>);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000" dirty="0"/>
              <a:t>Pension growth rate considered post-employment for each component of pension (e.g. for basic, dearness allowance, grade pay, </a:t>
            </a:r>
            <a:r>
              <a:rPr lang="en-US" sz="2000" dirty="0" err="1"/>
              <a:t>etc</a:t>
            </a:r>
            <a:r>
              <a:rPr lang="en-US" sz="2000" dirty="0"/>
              <a:t>);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000" dirty="0"/>
              <a:t>In case of pension valuation of public sector undertakings, whether the impact of future merger of dearness allowance is considered in the valuation</a:t>
            </a:r>
            <a:r>
              <a:rPr lang="en-US" sz="2000" dirty="0" smtClean="0"/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/>
              <a:t>Mortality / disability / morbidity rates (both pre and post-employment</a:t>
            </a:r>
            <a:r>
              <a:rPr lang="en-US" sz="2000" dirty="0" smtClean="0"/>
              <a:t>);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000" dirty="0"/>
              <a:t>impact of mortality improvements  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/>
              <a:t>description of the benefit valued  , including specifying the contributions payable under the scheme by the employees and / or beneficiaries under the scheme</a:t>
            </a:r>
          </a:p>
          <a:p>
            <a:pPr lvl="0"/>
            <a:r>
              <a:rPr lang="en-US" sz="2000" b="1" dirty="0" smtClean="0"/>
              <a:t>Pension  </a:t>
            </a:r>
            <a:r>
              <a:rPr lang="en-US" sz="2000" b="1" dirty="0"/>
              <a:t>– Model </a:t>
            </a:r>
          </a:p>
          <a:p>
            <a:r>
              <a:rPr lang="en-US" sz="2000" b="1" dirty="0" smtClean="0"/>
              <a:t> </a:t>
            </a:r>
            <a:r>
              <a:rPr lang="en-US" sz="2000" dirty="0" smtClean="0"/>
              <a:t>In case of benefit under the Pension scheme is extended  to spouse of the employee as well, the model used by for valuation shall appropriately allow for joint-life probabilities.</a:t>
            </a:r>
            <a:r>
              <a:rPr lang="en-US" sz="2800" b="1" dirty="0"/>
              <a:t> </a:t>
            </a:r>
            <a:r>
              <a:rPr lang="en-US" sz="2000" dirty="0" smtClean="0"/>
              <a:t> </a:t>
            </a:r>
            <a:endParaRPr lang="en-US" sz="2000" dirty="0"/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468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Report 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58141" y="1219200"/>
            <a:ext cx="8763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The valuation report shall </a:t>
            </a:r>
            <a:r>
              <a:rPr lang="en-US" sz="2000" b="1" dirty="0" smtClean="0"/>
              <a:t> include clearly </a:t>
            </a:r>
            <a:endParaRPr lang="en-US" sz="2000" b="1" dirty="0"/>
          </a:p>
          <a:p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/>
              <a:t>All </a:t>
            </a:r>
            <a:r>
              <a:rPr lang="en-US" sz="2000" dirty="0"/>
              <a:t>the inputs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- Data,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- Assumptions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- Benefit structure 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/>
              <a:t>Adequate disclosures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/>
              <a:t>Disclaimers  (</a:t>
            </a:r>
            <a:r>
              <a:rPr lang="en-US" sz="2000" dirty="0" err="1" smtClean="0"/>
              <a:t>Esp</a:t>
            </a:r>
            <a:r>
              <a:rPr lang="en-US" sz="2000" dirty="0" smtClean="0"/>
              <a:t> highlight </a:t>
            </a:r>
            <a:r>
              <a:rPr lang="en-US" sz="2000" dirty="0"/>
              <a:t>the limitations and extent to which the user of the report can rely on the valuation report</a:t>
            </a:r>
            <a:r>
              <a:rPr lang="en-US" sz="2000" dirty="0" smtClean="0"/>
              <a:t>.)</a:t>
            </a:r>
            <a:endParaRPr lang="en-US" sz="2000" dirty="0"/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4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3711622" cy="2743200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l"/>
            <a:r>
              <a:rPr lang="en-US" sz="1800" b="1" i="1" dirty="0" smtClean="0">
                <a:solidFill>
                  <a:schemeClr val="accent2"/>
                </a:solidFill>
                <a:latin typeface="+mn-lt"/>
              </a:rPr>
              <a:t>75 </a:t>
            </a:r>
            <a:r>
              <a:rPr lang="en-US" sz="1800" b="1" i="1" dirty="0">
                <a:solidFill>
                  <a:schemeClr val="accent2"/>
                </a:solidFill>
                <a:latin typeface="+mn-lt"/>
              </a:rPr>
              <a:t>year old </a:t>
            </a:r>
            <a:r>
              <a:rPr lang="en-US" sz="1800" b="1" i="1" dirty="0" smtClean="0">
                <a:solidFill>
                  <a:schemeClr val="accent2"/>
                </a:solidFill>
                <a:latin typeface="+mn-lt"/>
              </a:rPr>
              <a:t>manufacturing company  </a:t>
            </a:r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i="1" dirty="0" smtClean="0">
                <a:solidFill>
                  <a:schemeClr val="accent2"/>
                </a:solidFill>
                <a:latin typeface="+mn-lt"/>
              </a:rPr>
              <a:t>P</a:t>
            </a:r>
            <a:r>
              <a:rPr lang="en-US" sz="1800" b="1" i="1" dirty="0" smtClean="0">
                <a:solidFill>
                  <a:schemeClr val="accent2"/>
                </a:solidFill>
                <a:latin typeface="+mn-lt"/>
              </a:rPr>
              <a:t>ost </a:t>
            </a:r>
            <a:r>
              <a:rPr lang="en-US" sz="1800" b="1" i="1" dirty="0">
                <a:solidFill>
                  <a:schemeClr val="accent2"/>
                </a:solidFill>
                <a:latin typeface="+mn-lt"/>
              </a:rPr>
              <a:t>retirement medical </a:t>
            </a:r>
            <a:r>
              <a:rPr lang="en-US" sz="1800" b="1" i="1" dirty="0" smtClean="0">
                <a:solidFill>
                  <a:schemeClr val="accent2"/>
                </a:solidFill>
                <a:latin typeface="+mn-lt"/>
              </a:rPr>
              <a:t>benefits</a:t>
            </a:r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dirty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dirty="0">
                <a:solidFill>
                  <a:schemeClr val="accent2"/>
                </a:solidFill>
                <a:latin typeface="+mn-lt"/>
              </a:rPr>
            </a:br>
            <a:r>
              <a:rPr lang="en-US" sz="1800" b="1" i="1" dirty="0" smtClean="0">
                <a:solidFill>
                  <a:schemeClr val="accent2"/>
                </a:solidFill>
                <a:latin typeface="+mn-lt"/>
              </a:rPr>
              <a:t>Valuation </a:t>
            </a:r>
            <a:r>
              <a:rPr lang="en-US" sz="1800" b="1" i="1" dirty="0">
                <a:solidFill>
                  <a:schemeClr val="accent2"/>
                </a:solidFill>
                <a:latin typeface="+mn-lt"/>
              </a:rPr>
              <a:t>results </a:t>
            </a:r>
            <a:r>
              <a:rPr lang="en-US" sz="1800" b="1" i="1" dirty="0" smtClean="0">
                <a:solidFill>
                  <a:schemeClr val="accent2"/>
                </a:solidFill>
                <a:latin typeface="+mn-lt"/>
              </a:rPr>
              <a:t>blindly </a:t>
            </a:r>
            <a:r>
              <a:rPr lang="en-US" sz="1800" b="1" i="1" dirty="0">
                <a:solidFill>
                  <a:schemeClr val="accent2"/>
                </a:solidFill>
                <a:latin typeface="+mn-lt"/>
              </a:rPr>
              <a:t>incorporated in the books</a:t>
            </a:r>
            <a:r>
              <a:rPr lang="en-US" sz="1800" b="1" i="1" dirty="0">
                <a:latin typeface="+mn-lt"/>
              </a:rPr>
              <a:t>  </a:t>
            </a:r>
            <a:r>
              <a:rPr lang="en-US" sz="1800" dirty="0">
                <a:latin typeface="+mn-lt"/>
              </a:rPr>
              <a:t>for years without any verification</a:t>
            </a:r>
            <a:endParaRPr lang="en-US" sz="1800" i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Exercise – 30 mins and followed by debrief/group sharing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11622" y="914400"/>
            <a:ext cx="5432378" cy="27432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+mn-lt"/>
              </a:rPr>
              <a:t>Recently, on check on all accounting reports, they found that the payout made by the company towards the medical benefits for the retired employees &amp; their spouses far outweigh what was indicated in the report. </a:t>
            </a:r>
          </a:p>
          <a:p>
            <a:pPr algn="l"/>
            <a:endParaRPr lang="en-US" sz="1600" dirty="0">
              <a:latin typeface="+mn-lt"/>
            </a:endParaRPr>
          </a:p>
          <a:p>
            <a:pPr algn="l"/>
            <a:r>
              <a:rPr lang="en-US" sz="1600" dirty="0" smtClean="0">
                <a:latin typeface="+mn-lt"/>
              </a:rPr>
              <a:t>Also the liability calculated by the Actuary did not seem consistent with the large impending number of employees who are going to retire in a year or two. </a:t>
            </a:r>
            <a:br>
              <a:rPr lang="en-US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/>
            </a:r>
            <a:br>
              <a:rPr lang="en-US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>The Medical inflation  assumption and the annuitants table used  was used  un changed for some time now.</a:t>
            </a:r>
            <a:endParaRPr lang="en-US" sz="1600" i="1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15" y="3657600"/>
            <a:ext cx="8991600" cy="31393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b="1" i="1" dirty="0"/>
              <a:t>The Company has approached you to </a:t>
            </a:r>
            <a:r>
              <a:rPr lang="en-US" b="1" i="1" dirty="0" smtClean="0"/>
              <a:t>perform </a:t>
            </a:r>
            <a:r>
              <a:rPr lang="en-US" b="1" i="1" dirty="0"/>
              <a:t>Post Retirement Medical Benefit valuations afresh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-  </a:t>
            </a:r>
            <a:r>
              <a:rPr lang="en-US" b="1" i="1" dirty="0">
                <a:solidFill>
                  <a:schemeClr val="accent2"/>
                </a:solidFill>
              </a:rPr>
              <a:t>Indicate reasons as to what could be the causes of difference 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- </a:t>
            </a:r>
            <a:r>
              <a:rPr lang="en-US" b="1" i="1" dirty="0">
                <a:solidFill>
                  <a:schemeClr val="accent2"/>
                </a:solidFill>
              </a:rPr>
              <a:t>Suggest </a:t>
            </a:r>
            <a:r>
              <a:rPr lang="en-US" b="1" i="1" dirty="0" smtClean="0">
                <a:solidFill>
                  <a:schemeClr val="accent2"/>
                </a:solidFill>
              </a:rPr>
              <a:t>what aspects and analysis you would consider to come up with a </a:t>
            </a:r>
            <a:r>
              <a:rPr lang="en-US" b="1" i="1" dirty="0">
                <a:solidFill>
                  <a:schemeClr val="accent2"/>
                </a:solidFill>
              </a:rPr>
              <a:t>relevant Medical Inflation assumption </a:t>
            </a:r>
            <a:r>
              <a:rPr lang="en-US" b="1" i="1" dirty="0" smtClean="0">
                <a:solidFill>
                  <a:schemeClr val="accent2"/>
                </a:solidFill>
              </a:rPr>
              <a:t/>
            </a:r>
            <a:br>
              <a:rPr lang="en-US" b="1" i="1" dirty="0" smtClean="0">
                <a:solidFill>
                  <a:schemeClr val="accent2"/>
                </a:solidFill>
              </a:rPr>
            </a:br>
            <a:r>
              <a:rPr lang="en-US" i="1" dirty="0" smtClean="0"/>
              <a:t>(you </a:t>
            </a:r>
            <a:r>
              <a:rPr lang="en-US" i="1" dirty="0"/>
              <a:t>are to perform analysis using both the company and the market data to suggest this assumption ) and any adjustments to the annuitants table reflecting the current </a:t>
            </a:r>
            <a:r>
              <a:rPr lang="en-US" i="1" dirty="0" smtClean="0"/>
              <a:t>longevity. 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- </a:t>
            </a:r>
            <a:r>
              <a:rPr lang="en-US" b="1" i="1" dirty="0">
                <a:solidFill>
                  <a:schemeClr val="accent2"/>
                </a:solidFill>
              </a:rPr>
              <a:t>Suggest </a:t>
            </a:r>
            <a:r>
              <a:rPr lang="en-US" b="1" i="1" dirty="0" smtClean="0">
                <a:solidFill>
                  <a:schemeClr val="accent2"/>
                </a:solidFill>
              </a:rPr>
              <a:t>what sections require special attention </a:t>
            </a:r>
            <a:r>
              <a:rPr lang="en-US" dirty="0" smtClean="0"/>
              <a:t>in the report related to your investigations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494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638800" y="762000"/>
            <a:ext cx="2895600" cy="2990850"/>
          </a:xfrm>
        </p:spPr>
        <p:txBody>
          <a:bodyPr>
            <a:normAutofit/>
          </a:bodyPr>
          <a:lstStyle/>
          <a:p>
            <a:r>
              <a:rPr lang="en-US" dirty="0" err="1" smtClean="0"/>
              <a:t>APSxx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Employee Benefits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419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Chitra Jaisimha &amp; Kulin Patel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 March 2017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Capacity Building Seminar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61239"/>
            <a:ext cx="5295144" cy="373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34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Context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52400" y="2407125"/>
            <a:ext cx="8839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4D4D4D"/>
                </a:solidFill>
              </a:rPr>
              <a:t>Proponents of the principles based argue that this </a:t>
            </a:r>
            <a:r>
              <a:rPr lang="en-GB" sz="2400" b="1" i="1" dirty="0">
                <a:solidFill>
                  <a:srgbClr val="FF0000"/>
                </a:solidFill>
              </a:rPr>
              <a:t>approach is robust and flexible </a:t>
            </a:r>
            <a:r>
              <a:rPr lang="en-GB" sz="2400" b="1" i="1" dirty="0" smtClean="0">
                <a:solidFill>
                  <a:srgbClr val="FF0000"/>
                </a:solidFill>
              </a:rPr>
              <a:t>because:</a:t>
            </a:r>
            <a:endParaRPr lang="en-GB" sz="2400" dirty="0" smtClean="0">
              <a:solidFill>
                <a:srgbClr val="4D4D4D"/>
              </a:solidFill>
            </a:endParaRPr>
          </a:p>
          <a:p>
            <a:endParaRPr lang="en-GB" sz="2400" dirty="0">
              <a:solidFill>
                <a:srgbClr val="4D4D4D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4D4D4D"/>
                </a:solidFill>
              </a:rPr>
              <a:t> </a:t>
            </a:r>
            <a:r>
              <a:rPr lang="en-GB" sz="2000" dirty="0" smtClean="0">
                <a:solidFill>
                  <a:srgbClr val="4D4D4D"/>
                </a:solidFill>
              </a:rPr>
              <a:t>provides </a:t>
            </a:r>
            <a:r>
              <a:rPr lang="en-GB" sz="2000" b="1" i="1" dirty="0">
                <a:solidFill>
                  <a:schemeClr val="tx2"/>
                </a:solidFill>
              </a:rPr>
              <a:t>guidance </a:t>
            </a:r>
            <a:r>
              <a:rPr lang="en-GB" sz="2000" dirty="0">
                <a:solidFill>
                  <a:srgbClr val="4D4D4D"/>
                </a:solidFill>
              </a:rPr>
              <a:t>that can be applied to the infinite </a:t>
            </a:r>
            <a:r>
              <a:rPr lang="en-GB" sz="2000" b="1" i="1" dirty="0">
                <a:solidFill>
                  <a:schemeClr val="tx2"/>
                </a:solidFill>
              </a:rPr>
              <a:t>variations in circumstances </a:t>
            </a:r>
            <a:r>
              <a:rPr lang="en-GB" sz="2000" dirty="0">
                <a:solidFill>
                  <a:srgbClr val="4D4D4D"/>
                </a:solidFill>
              </a:rPr>
              <a:t>that arise in practice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4D4D4D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4D4D4D"/>
                </a:solidFill>
              </a:rPr>
              <a:t> can cope with </a:t>
            </a:r>
            <a:r>
              <a:rPr lang="en-GB" sz="2000" b="1" i="1" dirty="0">
                <a:solidFill>
                  <a:schemeClr val="tx2"/>
                </a:solidFill>
              </a:rPr>
              <a:t>rapid changes </a:t>
            </a:r>
            <a:r>
              <a:rPr lang="en-GB" sz="2000" dirty="0">
                <a:solidFill>
                  <a:srgbClr val="4D4D4D"/>
                </a:solidFill>
              </a:rPr>
              <a:t>of the modern business environment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4D4D4D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4D4D4D"/>
                </a:solidFill>
              </a:rPr>
              <a:t> </a:t>
            </a:r>
            <a:r>
              <a:rPr lang="en-GB" sz="2000" b="1" i="1" dirty="0">
                <a:solidFill>
                  <a:schemeClr val="tx2"/>
                </a:solidFill>
              </a:rPr>
              <a:t>prevents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>
                <a:solidFill>
                  <a:srgbClr val="4D4D4D"/>
                </a:solidFill>
              </a:rPr>
              <a:t>the development of a mechanistic, </a:t>
            </a:r>
            <a:r>
              <a:rPr lang="en-GB" sz="2000" b="1" i="1" dirty="0">
                <a:solidFill>
                  <a:schemeClr val="tx2"/>
                </a:solidFill>
              </a:rPr>
              <a:t>"box-ticking" </a:t>
            </a:r>
            <a:r>
              <a:rPr lang="en-GB" sz="2000" dirty="0">
                <a:solidFill>
                  <a:srgbClr val="4D4D4D"/>
                </a:solidFill>
              </a:rPr>
              <a:t>approach to decision-making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4D4D4D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4D4D4D"/>
                </a:solidFill>
              </a:rPr>
              <a:t> focuses on the </a:t>
            </a:r>
            <a:r>
              <a:rPr lang="en-GB" sz="2000" b="1" i="1" dirty="0">
                <a:solidFill>
                  <a:schemeClr val="tx2"/>
                </a:solidFill>
              </a:rPr>
              <a:t>spirit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>
                <a:solidFill>
                  <a:srgbClr val="4D4D4D"/>
                </a:solidFill>
              </a:rPr>
              <a:t>of the guidance and </a:t>
            </a:r>
            <a:r>
              <a:rPr lang="en-GB" sz="2000" b="1" i="1" dirty="0">
                <a:solidFill>
                  <a:schemeClr val="tx2"/>
                </a:solidFill>
              </a:rPr>
              <a:t>encourage responsibility </a:t>
            </a:r>
            <a:r>
              <a:rPr lang="en-GB" sz="2000" dirty="0">
                <a:solidFill>
                  <a:srgbClr val="4D4D4D"/>
                </a:solidFill>
              </a:rPr>
              <a:t>and the exercise of professional judgement, which are key elements of professions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99" b="30316"/>
          <a:stretch/>
        </p:blipFill>
        <p:spPr>
          <a:xfrm>
            <a:off x="1752600" y="914400"/>
            <a:ext cx="6172200" cy="149272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3886200" y="1905000"/>
            <a:ext cx="3581400" cy="50212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2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Existing Actuarial Practice Standards / Guidance Notes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008451"/>
              </p:ext>
            </p:extLst>
          </p:nvPr>
        </p:nvGraphicFramePr>
        <p:xfrm>
          <a:off x="152400" y="1143000"/>
          <a:ext cx="8839200" cy="5486400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219200"/>
                <a:gridCol w="7620000"/>
              </a:tblGrid>
              <a:tr h="5994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APS / GN Number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What it covers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5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GN 11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Actuarial </a:t>
                      </a:r>
                      <a:r>
                        <a:rPr lang="en-US" sz="1600" dirty="0">
                          <a:effectLst/>
                        </a:rPr>
                        <a:t>Investigations of Retirement Benefit </a:t>
                      </a:r>
                      <a:r>
                        <a:rPr lang="en-US" sz="1600" dirty="0" smtClean="0">
                          <a:effectLst/>
                        </a:rPr>
                        <a:t>Schemes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7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APS 12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Investigation of Retirement Benefits - Choice of Actuarial Assumptions for the Actuarial Valuations Required under AS 15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6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APS 13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Investigations </a:t>
                      </a:r>
                      <a:r>
                        <a:rPr lang="en-US" sz="1600" dirty="0">
                          <a:effectLst/>
                        </a:rPr>
                        <a:t>of Retirement Benefit schemes: the actuarial reports under FAS 87, FAS 88 and FAS </a:t>
                      </a:r>
                      <a:r>
                        <a:rPr lang="en-US" sz="1600" dirty="0" smtClean="0">
                          <a:effectLst/>
                        </a:rPr>
                        <a:t>132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7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APS 14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Illustrations </a:t>
                      </a:r>
                      <a:r>
                        <a:rPr lang="en-US" sz="1600" dirty="0">
                          <a:effectLst/>
                        </a:rPr>
                        <a:t>of Defined Contribution Pension Scheme </a:t>
                      </a:r>
                      <a:r>
                        <a:rPr lang="en-US" sz="1600" dirty="0" smtClean="0">
                          <a:effectLst/>
                        </a:rPr>
                        <a:t>Benefits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31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APS 15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Pension </a:t>
                      </a:r>
                      <a:r>
                        <a:rPr lang="en-US" sz="1600" dirty="0">
                          <a:effectLst/>
                        </a:rPr>
                        <a:t>Fund </a:t>
                      </a:r>
                      <a:r>
                        <a:rPr lang="en-US" sz="1600" dirty="0" smtClean="0">
                          <a:effectLst/>
                        </a:rPr>
                        <a:t>Terminology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9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APS 18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Retirement </a:t>
                      </a:r>
                      <a:r>
                        <a:rPr lang="en-US" sz="1600" dirty="0">
                          <a:effectLst/>
                        </a:rPr>
                        <a:t>Benefit Schemes - Actuarial </a:t>
                      </a:r>
                      <a:r>
                        <a:rPr lang="en-US" sz="1600" dirty="0" smtClean="0">
                          <a:effectLst/>
                        </a:rPr>
                        <a:t>Reports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9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APS 20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Actuarial Practice for Social Security </a:t>
                      </a:r>
                      <a:r>
                        <a:rPr lang="en-US" sz="1600" dirty="0" err="1" smtClean="0">
                          <a:effectLst/>
                        </a:rPr>
                        <a:t>Programmes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9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APS 26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Actuarial </a:t>
                      </a:r>
                      <a:r>
                        <a:rPr lang="en-US" sz="1600" dirty="0">
                          <a:effectLst/>
                        </a:rPr>
                        <a:t>Reports under Accounting </a:t>
                      </a:r>
                      <a:r>
                        <a:rPr lang="en-US" sz="1600" dirty="0" smtClean="0">
                          <a:effectLst/>
                        </a:rPr>
                        <a:t>Standard 15 </a:t>
                      </a:r>
                      <a:r>
                        <a:rPr lang="en-US" sz="1600" dirty="0">
                          <a:effectLst/>
                        </a:rPr>
                        <a:t>(Revised, 2005) issued by the </a:t>
                      </a:r>
                      <a:r>
                        <a:rPr lang="en-US" sz="1600" dirty="0" smtClean="0">
                          <a:effectLst/>
                        </a:rPr>
                        <a:t>ICAI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9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GN 28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Guidance Note on Other Employee Benefits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9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GN 29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GN 29 - Valuation of Interest Rate Guarantees on Exempt Provident Funds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03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Today’s Session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91636" y="1447800"/>
            <a:ext cx="87618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Overview of </a:t>
            </a:r>
            <a:r>
              <a:rPr lang="en-US" sz="2800" dirty="0" err="1" smtClean="0"/>
              <a:t>APSxx</a:t>
            </a:r>
            <a:r>
              <a:rPr lang="en-US" sz="2800" dirty="0"/>
              <a:t> </a:t>
            </a:r>
            <a:r>
              <a:rPr lang="en-US" sz="2800" dirty="0" smtClean="0"/>
              <a:t>– Main Body</a:t>
            </a:r>
            <a:br>
              <a:rPr lang="en-US" sz="2800" dirty="0" smtClean="0"/>
            </a:br>
            <a:endParaRPr lang="en-US" sz="2800" dirty="0" smtClean="0"/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Overview </a:t>
            </a:r>
            <a:r>
              <a:rPr lang="en-US" sz="2800" dirty="0"/>
              <a:t>of </a:t>
            </a:r>
            <a:r>
              <a:rPr lang="en-US" sz="2800" dirty="0" err="1"/>
              <a:t>APSxx</a:t>
            </a:r>
            <a:r>
              <a:rPr lang="en-US" sz="2800" dirty="0"/>
              <a:t> – </a:t>
            </a:r>
            <a:r>
              <a:rPr lang="en-US" sz="2800" dirty="0" smtClean="0"/>
              <a:t>Technical Application</a:t>
            </a:r>
            <a:br>
              <a:rPr lang="en-US" sz="2800" dirty="0" smtClean="0"/>
            </a:br>
            <a:endParaRPr lang="en-US" sz="2800" dirty="0" smtClean="0"/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Table </a:t>
            </a:r>
            <a:r>
              <a:rPr lang="en-US" sz="2800" dirty="0" smtClean="0"/>
              <a:t>Exercise</a:t>
            </a:r>
          </a:p>
          <a:p>
            <a:pPr>
              <a:buClr>
                <a:schemeClr val="tx1"/>
              </a:buClr>
            </a:pPr>
            <a:endParaRPr lang="en-US" sz="2800" dirty="0" smtClean="0"/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800" dirty="0" smtClean="0"/>
              <a:t>Group debrief and </a:t>
            </a:r>
            <a:r>
              <a:rPr lang="en-US" sz="2800" dirty="0"/>
              <a:t>K</a:t>
            </a:r>
            <a:r>
              <a:rPr lang="en-US" sz="2800" dirty="0" smtClean="0"/>
              <a:t>nowledge Sharing</a:t>
            </a:r>
          </a:p>
          <a:p>
            <a:pPr marL="342900" indent="-342900">
              <a:buClr>
                <a:schemeClr val="tx1"/>
              </a:buClr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 algn="just">
              <a:buClr>
                <a:schemeClr val="tx1"/>
              </a:buClr>
              <a:buFont typeface="Arial" pitchFamily="34" charset="0"/>
              <a:buChar char="•"/>
            </a:pP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713" y="4572000"/>
            <a:ext cx="3089511" cy="218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4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Existing Actuarial Practice Standards / Guidance Notes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47202"/>
              </p:ext>
            </p:extLst>
          </p:nvPr>
        </p:nvGraphicFramePr>
        <p:xfrm>
          <a:off x="76200" y="1066799"/>
          <a:ext cx="4114800" cy="5715001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989215"/>
                <a:gridCol w="3125585"/>
              </a:tblGrid>
              <a:tr h="6244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APS / GN Number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What it covers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4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GN 11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Actuarial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Investigations of Retirement Benefit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Schemes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7576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APS 12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Investigation of Retirement Benefits - Choice of Actuarial Assumptions for the Actuarial Valuations Required under AS 15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564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APS 13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Investigations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of Retirement Benefit schemes: the actuarial reports under FAS 87, FAS 88 and FAS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132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5291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APS 14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Illustrations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of Defined Contribution Pension Scheme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Benefits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4304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APS 15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Pension </a:t>
                      </a:r>
                      <a:r>
                        <a:rPr lang="en-US" sz="1200" dirty="0">
                          <a:effectLst/>
                        </a:rPr>
                        <a:t>Fund </a:t>
                      </a:r>
                      <a:r>
                        <a:rPr lang="en-US" sz="1200" dirty="0" smtClean="0">
                          <a:effectLst/>
                        </a:rPr>
                        <a:t>Terminology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26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APS 18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Retirement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Benefit Schemes - Actuarial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Reports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42649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APS 20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Actuarial Practice for Social Security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Programmes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26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</a:rPr>
                        <a:t>APS 26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Actuarial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Reports under Accounting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Standard 15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(Revised, 2005) issued by the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</a:rPr>
                        <a:t>ICAI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426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GN 28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Guidance Note on Other Employee Benefits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6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GN 29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GN 29 - Valuation of Interest Rate Guarantees on Exempt Provident Funds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95664"/>
              </p:ext>
            </p:extLst>
          </p:nvPr>
        </p:nvGraphicFramePr>
        <p:xfrm>
          <a:off x="5410200" y="1066799"/>
          <a:ext cx="3657600" cy="5527791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064029"/>
                <a:gridCol w="2593571"/>
              </a:tblGrid>
              <a:tr h="95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APS / GN Number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What it covers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534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Single</a:t>
                      </a:r>
                      <a:r>
                        <a:rPr lang="en-US" sz="1600" b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Comprehensive </a:t>
                      </a:r>
                      <a:r>
                        <a:rPr lang="en-US" sz="16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APS</a:t>
                      </a:r>
                      <a:endParaRPr lang="en-US" sz="1600" b="1" baseline="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(APS XX)</a:t>
                      </a:r>
                      <a:endParaRPr lang="en-US" sz="1600" b="1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539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trike="sngStrike" dirty="0" smtClean="0">
                          <a:effectLst/>
                        </a:rPr>
                        <a:t>APS 12</a:t>
                      </a:r>
                      <a:endParaRPr lang="en-US" sz="1600" b="0" strike="sngStrike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sngStrike" dirty="0" smtClean="0">
                          <a:effectLst/>
                        </a:rPr>
                        <a:t>Investigation of Retirement Benefits - Choice of Actuarial Assumptions for the Actuarial Valuations Required under AS 15</a:t>
                      </a:r>
                      <a:endParaRPr lang="en-US" sz="1400" strike="sngStrike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55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APS 15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Pension </a:t>
                      </a:r>
                      <a:r>
                        <a:rPr lang="en-US" sz="1400" dirty="0">
                          <a:effectLst/>
                        </a:rPr>
                        <a:t>Fund </a:t>
                      </a:r>
                      <a:r>
                        <a:rPr lang="en-US" sz="1400" dirty="0" smtClean="0">
                          <a:effectLst/>
                        </a:rPr>
                        <a:t>Terminology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APS 20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Actuarial Practice for Social Security </a:t>
                      </a:r>
                      <a:r>
                        <a:rPr lang="en-US" sz="1400" dirty="0" err="1" smtClean="0">
                          <a:effectLst/>
                        </a:rPr>
                        <a:t>Programmes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GN 28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Guidance Note on Other Employee Benefits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27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GN 29</a:t>
                      </a:r>
                      <a:endParaRPr lang="en-US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GN 29 - Valuation of Interest Rate Guarantees on Exempt Provident Funds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>
          <a:xfrm flipV="1">
            <a:off x="4191000" y="2514600"/>
            <a:ext cx="1219200" cy="32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191000" y="2514600"/>
            <a:ext cx="12192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191000" y="19050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191000" y="2514600"/>
            <a:ext cx="1219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191000" y="2514600"/>
            <a:ext cx="1219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94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The Proposed APS xx Format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52400" y="1066800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/>
              <a:t>AGPESS initiated revamp to move towards a more  </a:t>
            </a:r>
            <a:r>
              <a:rPr lang="en-US" sz="2000" b="1" dirty="0" smtClean="0">
                <a:solidFill>
                  <a:srgbClr val="FF0000"/>
                </a:solidFill>
              </a:rPr>
              <a:t>“principles based” approach</a:t>
            </a:r>
            <a:r>
              <a:rPr lang="en-US" sz="2000" dirty="0" smtClean="0"/>
              <a:t>. 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/>
              <a:t>Objective to provide members with a </a:t>
            </a:r>
            <a:r>
              <a:rPr lang="en-US" sz="2000" b="1" dirty="0" smtClean="0">
                <a:solidFill>
                  <a:srgbClr val="FF0000"/>
                </a:solidFill>
              </a:rPr>
              <a:t>comprehensive standard </a:t>
            </a:r>
            <a:r>
              <a:rPr lang="en-US" sz="2000" dirty="0" smtClean="0"/>
              <a:t>applicable across all type of actuarial advice in the area of employee benefits.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0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/>
              <a:t>It is recognised that it is also difficult to address specific topics, individual and unique circumstances through APS/GNs.</a:t>
            </a:r>
          </a:p>
        </p:txBody>
      </p:sp>
      <p:sp>
        <p:nvSpPr>
          <p:cNvPr id="5" name="Rectangle 4"/>
          <p:cNvSpPr/>
          <p:nvPr/>
        </p:nvSpPr>
        <p:spPr>
          <a:xfrm>
            <a:off x="78474" y="3816963"/>
            <a:ext cx="4338851" cy="914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Main Body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805149" y="3816963"/>
            <a:ext cx="4338851" cy="914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Technical Application</a:t>
            </a:r>
            <a:endParaRPr lang="en-US" sz="28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18364" y="4883510"/>
            <a:ext cx="4191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914400" algn="r"/>
                <a:tab pos="57610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914400" algn="r"/>
                <a:tab pos="57610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914400" algn="r"/>
                <a:tab pos="57610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914400" algn="r"/>
                <a:tab pos="57610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914400" algn="r"/>
                <a:tab pos="57610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914400" algn="r"/>
                <a:tab pos="57610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914400" algn="r"/>
                <a:tab pos="57610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914400" algn="r"/>
                <a:tab pos="57610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914400" algn="r"/>
                <a:tab pos="57610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3600" algn="l"/>
                <a:tab pos="914400" algn="r"/>
                <a:tab pos="5761038" algn="r"/>
              </a:tabLst>
            </a:pPr>
            <a:r>
              <a:rPr lang="en-US" altLang="en-US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              </a:t>
            </a:r>
            <a:r>
              <a:rPr kumimoji="0" lang="en-US" altLang="en-US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Judgement</a:t>
            </a:r>
            <a:endParaRPr kumimoji="0" lang="en-US" altLang="en-US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kumimoji="0" lang="en-US" altLang="en-US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              </a:t>
            </a:r>
            <a:r>
              <a:rPr lang="en-US" altLang="en-US" dirty="0" smtClean="0">
                <a:latin typeface="+mn-lt"/>
              </a:rPr>
              <a:t>Responsibility </a:t>
            </a:r>
            <a:r>
              <a:rPr lang="en-US" altLang="en-US" dirty="0">
                <a:latin typeface="+mn-lt"/>
              </a:rPr>
              <a:t>of the member</a:t>
            </a:r>
          </a:p>
          <a:p>
            <a:r>
              <a:rPr lang="en-US" altLang="en-US" dirty="0">
                <a:latin typeface="+mn-lt"/>
              </a:rPr>
              <a:t>3</a:t>
            </a:r>
            <a:r>
              <a:rPr kumimoji="0" lang="en-US" altLang="en-US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dirty="0">
                <a:latin typeface="+mn-lt"/>
              </a:rPr>
              <a:t>Data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3600" algn="l"/>
                <a:tab pos="914400" algn="r"/>
                <a:tab pos="5761038" algn="r"/>
              </a:tabLst>
            </a:pPr>
            <a:r>
              <a:rPr kumimoji="0" lang="en-US" altLang="en-US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4	</a:t>
            </a:r>
            <a:r>
              <a:rPr kumimoji="0" lang="en-US" altLang="en-US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Methodology</a:t>
            </a:r>
            <a:endParaRPr kumimoji="0" lang="en-US" altLang="en-US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3600" algn="l"/>
                <a:tab pos="914400" algn="r"/>
                <a:tab pos="5761038" algn="r"/>
              </a:tabLst>
            </a:pPr>
            <a:r>
              <a:rPr kumimoji="0" lang="en-US" altLang="en-US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5	</a:t>
            </a:r>
            <a:r>
              <a:rPr kumimoji="0" lang="en-US" altLang="en-US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Assumptions</a:t>
            </a:r>
            <a:endParaRPr kumimoji="0" lang="en-US" altLang="en-US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3600" algn="l"/>
                <a:tab pos="914400" algn="r"/>
                <a:tab pos="5761038" algn="r"/>
              </a:tabLst>
            </a:pPr>
            <a:r>
              <a:rPr kumimoji="0" lang="en-US" altLang="en-US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6	</a:t>
            </a:r>
            <a:r>
              <a:rPr kumimoji="0" lang="en-US" altLang="en-US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Reporting</a:t>
            </a:r>
            <a:endParaRPr kumimoji="0" lang="en-US" altLang="en-US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953000" y="4883510"/>
            <a:ext cx="4191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914400" algn="r"/>
                <a:tab pos="57610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914400" algn="r"/>
                <a:tab pos="57610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914400" algn="r"/>
                <a:tab pos="57610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914400" algn="r"/>
                <a:tab pos="57610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914400" algn="r"/>
                <a:tab pos="57610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914400" algn="r"/>
                <a:tab pos="57610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914400" algn="r"/>
                <a:tab pos="57610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914400" algn="r"/>
                <a:tab pos="57610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914400" algn="r"/>
                <a:tab pos="57610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3600" algn="l"/>
                <a:tab pos="914400" algn="r"/>
                <a:tab pos="5761038" algn="r"/>
              </a:tabLst>
            </a:pPr>
            <a:r>
              <a:rPr lang="en-US" altLang="en-US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              </a:t>
            </a:r>
            <a:r>
              <a:rPr kumimoji="0" lang="en-US" altLang="en-US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Gratuity</a:t>
            </a:r>
            <a:endParaRPr kumimoji="0" lang="en-US" altLang="en-US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kumimoji="0" lang="en-US" altLang="en-US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              Leave</a:t>
            </a:r>
            <a:endParaRPr lang="en-US" altLang="en-US" dirty="0">
              <a:latin typeface="+mn-lt"/>
            </a:endParaRPr>
          </a:p>
          <a:p>
            <a:r>
              <a:rPr lang="en-US" altLang="en-US" dirty="0">
                <a:latin typeface="+mn-lt"/>
              </a:rPr>
              <a:t>3</a:t>
            </a:r>
            <a:r>
              <a:rPr kumimoji="0" lang="en-US" altLang="en-US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	Post-Retirement medical</a:t>
            </a:r>
            <a:endParaRPr lang="en-US" altLang="en-US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3600" algn="l"/>
                <a:tab pos="914400" algn="r"/>
                <a:tab pos="5761038" algn="r"/>
              </a:tabLst>
            </a:pPr>
            <a:r>
              <a:rPr kumimoji="0" lang="en-US" altLang="en-US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4	Pension</a:t>
            </a:r>
            <a:endParaRPr kumimoji="0" lang="en-US" altLang="en-US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3600" algn="l"/>
                <a:tab pos="914400" algn="r"/>
                <a:tab pos="5761038" algn="r"/>
              </a:tabLst>
            </a:pPr>
            <a:r>
              <a:rPr kumimoji="0" lang="en-US" altLang="en-US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5	Long service Award</a:t>
            </a:r>
            <a:endParaRPr kumimoji="0" lang="en-US" altLang="en-US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610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The </a:t>
            </a:r>
            <a:r>
              <a:rPr lang="en-US" sz="2800" dirty="0" smtClean="0"/>
              <a:t>Main Body – Opening Sections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0" y="1066800"/>
            <a:ext cx="8991600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Authority</a:t>
            </a:r>
          </a:p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……following </a:t>
            </a:r>
            <a:r>
              <a:rPr lang="en-US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are </a:t>
            </a:r>
            <a:r>
              <a:rPr lang="en-US" b="1" i="1" dirty="0">
                <a:solidFill>
                  <a:schemeClr val="accent2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examples</a:t>
            </a:r>
            <a:r>
              <a:rPr lang="en-US" b="1" i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of legislation that </a:t>
            </a:r>
            <a:r>
              <a:rPr lang="en-US" b="1" i="1" dirty="0">
                <a:solidFill>
                  <a:schemeClr val="accent2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may</a:t>
            </a:r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apply from time to time whilst performing particular actuarial work, as it applies to the relevant piece of advice/assignment.  </a:t>
            </a:r>
            <a:endParaRPr lang="en-US" dirty="0" smtClean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This </a:t>
            </a:r>
            <a:r>
              <a:rPr lang="en-US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list is </a:t>
            </a:r>
            <a:r>
              <a:rPr lang="en-US" b="1" i="1" dirty="0">
                <a:solidFill>
                  <a:schemeClr val="accent2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indicative and not meant to be exhaustive </a:t>
            </a:r>
            <a:r>
              <a:rPr lang="en-US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and there may be other legislations from time to time that will be applicable. </a:t>
            </a:r>
            <a:endParaRPr lang="en-US" sz="24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217403"/>
            <a:ext cx="8991600" cy="1138773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75945" algn="l"/>
                <a:tab pos="228600" algn="l"/>
              </a:tabLst>
            </a:pPr>
            <a:r>
              <a:rPr lang="en-US" b="1" kern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Compliance </a:t>
            </a:r>
            <a:r>
              <a:rPr lang="en-US" b="1" kern="1600" dirty="0">
                <a:latin typeface="Calibri" panose="020F0502020204030204" pitchFamily="34" charset="0"/>
                <a:cs typeface="Calibri" panose="020F0502020204030204" pitchFamily="34" charset="0"/>
              </a:rPr>
              <a:t>and Application</a:t>
            </a:r>
            <a:endParaRPr lang="en-US" b="1" kern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 </a:t>
            </a:r>
            <a:endParaRPr lang="en-US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Describes type of Work. </a:t>
            </a:r>
            <a:r>
              <a:rPr lang="en-US" b="1" i="1" dirty="0" smtClean="0">
                <a:solidFill>
                  <a:schemeClr val="accent2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The list </a:t>
            </a:r>
            <a:r>
              <a:rPr lang="en-US" b="1" i="1" dirty="0">
                <a:solidFill>
                  <a:schemeClr val="accent2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is indicative and there may be other situations where the principles may equally apply.</a:t>
            </a:r>
            <a:endParaRPr lang="en-US" b="1" i="1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757534"/>
            <a:ext cx="8950657" cy="1477328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b="1" kern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Purpose</a:t>
            </a:r>
            <a:endParaRPr lang="en-US" b="1" kern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framework of this standard </a:t>
            </a:r>
            <a:r>
              <a:rPr lang="en-US" b="1" i="1" dirty="0">
                <a:solidFill>
                  <a:schemeClr val="accent2"/>
                </a:solidFill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is not meant to be technically prescriptive</a:t>
            </a:r>
            <a:r>
              <a:rPr lang="en-US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or designed to interpret specific legislation or rules, especially where the actual work is governed by legislation or another authority.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The </a:t>
            </a:r>
            <a:r>
              <a:rPr lang="en-US" sz="2800" dirty="0" smtClean="0"/>
              <a:t>Main Body – General Principles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0" y="1066800"/>
            <a:ext cx="8991600" cy="184665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Responsibility of the member</a:t>
            </a:r>
          </a:p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The member must make it clear as </a:t>
            </a:r>
            <a:r>
              <a:rPr lang="en-US" b="1" i="1" dirty="0">
                <a:solidFill>
                  <a:schemeClr val="accent2"/>
                </a:solidFill>
              </a:rPr>
              <a:t>to what extent any third party can rely on the actuarial work performed</a:t>
            </a:r>
            <a:r>
              <a:rPr lang="en-US" dirty="0"/>
              <a:t> and its limitations for use by third parties. </a:t>
            </a:r>
            <a:endParaRPr lang="en-US" dirty="0" smtClean="0"/>
          </a:p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228600" algn="just"/>
            <a:r>
              <a:rPr lang="en-US" dirty="0"/>
              <a:t>…….</a:t>
            </a:r>
            <a:r>
              <a:rPr lang="en-US" dirty="0"/>
              <a:t> </a:t>
            </a:r>
            <a:r>
              <a:rPr lang="en-US" dirty="0"/>
              <a:t>this </a:t>
            </a:r>
            <a:r>
              <a:rPr lang="en-US" b="1" i="1" dirty="0">
                <a:solidFill>
                  <a:schemeClr val="accent2"/>
                </a:solidFill>
              </a:rPr>
              <a:t>standard applies to the principles of actuarial work </a:t>
            </a:r>
            <a:r>
              <a:rPr lang="en-US" dirty="0"/>
              <a:t>and is not restricted to just the calculation of liabilities alone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3120742"/>
            <a:ext cx="8991600" cy="2031325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575945" algn="l"/>
                <a:tab pos="228600" algn="l"/>
              </a:tabLst>
            </a:pPr>
            <a:r>
              <a:rPr lang="en-US" b="1" kern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  <a:endParaRPr lang="en-US" b="1" kern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 </a:t>
            </a:r>
            <a:r>
              <a:rPr lang="en-US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Outlines type of information that may be required and actuary being able to explain why that is required.</a:t>
            </a:r>
          </a:p>
          <a:p>
            <a:pPr algn="just"/>
            <a:endParaRPr lang="en-US" dirty="0">
              <a:latin typeface="Calibri" panose="020F0502020204030204" pitchFamily="34" charset="0"/>
            </a:endParaRPr>
          </a:p>
          <a:p>
            <a:pPr algn="just"/>
            <a:r>
              <a:rPr lang="en-US" dirty="0" smtClean="0"/>
              <a:t>The </a:t>
            </a:r>
            <a:r>
              <a:rPr lang="en-US" b="1" i="1" dirty="0">
                <a:solidFill>
                  <a:schemeClr val="accent2"/>
                </a:solidFill>
              </a:rPr>
              <a:t>member may place reliance on information from a third party </a:t>
            </a:r>
            <a:r>
              <a:rPr lang="en-US" dirty="0"/>
              <a:t>as an input to perform actuarial work. The </a:t>
            </a:r>
            <a:r>
              <a:rPr lang="en-US" b="1" i="1" dirty="0">
                <a:solidFill>
                  <a:schemeClr val="accent2"/>
                </a:solidFill>
              </a:rPr>
              <a:t>information relied upon, its source and the extent of the checks applied</a:t>
            </a:r>
            <a:r>
              <a:rPr lang="en-US" dirty="0"/>
              <a:t> </a:t>
            </a:r>
            <a:r>
              <a:rPr lang="en-US" dirty="0" smtClean="0"/>
              <a:t>…….must be disclosed</a:t>
            </a:r>
            <a:endParaRPr lang="en-US" b="1" i="1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334" y="5359350"/>
            <a:ext cx="8950657" cy="1200329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b="1" kern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Uncertainty</a:t>
            </a:r>
            <a:endParaRPr lang="en-US" b="1" kern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r>
              <a:rPr lang="en-US" dirty="0"/>
              <a:t>If there is any uncertainty (e.g. impact of legislation on the calculation of benefits), the report should include necessary references to the same.</a:t>
            </a:r>
          </a:p>
        </p:txBody>
      </p:sp>
    </p:spTree>
    <p:extLst>
      <p:ext uri="{BB962C8B-B14F-4D97-AF65-F5344CB8AC3E}">
        <p14:creationId xmlns:p14="http://schemas.microsoft.com/office/powerpoint/2010/main" val="188737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b34db20b-689c-4b42-b1d7-000193a80b5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1747</Words>
  <Application>Microsoft Office PowerPoint</Application>
  <PresentationFormat>On-screen Show (4:3)</PresentationFormat>
  <Paragraphs>295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Office Theme</vt:lpstr>
      <vt:lpstr>APSxx  Employee Benefits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75 year old manufacturing company    Post retirement medical benefits  Valuation results blindly incorporated in the books  for years without any verification</vt:lpstr>
      <vt:lpstr>APSxx  Employee Benefits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QRB Meeting</dc:title>
  <dc:creator>Khushwant</dc:creator>
  <cp:lastModifiedBy>Kulin Patel (Ben/Ret, Gurgaon)</cp:lastModifiedBy>
  <cp:revision>61</cp:revision>
  <dcterms:created xsi:type="dcterms:W3CDTF">2016-03-11T13:23:18Z</dcterms:created>
  <dcterms:modified xsi:type="dcterms:W3CDTF">2017-03-02T15:17:41Z</dcterms:modified>
</cp:coreProperties>
</file>