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  <p:sldMasterId id="2147483690" r:id="rId4"/>
    <p:sldMasterId id="2147483735" r:id="rId5"/>
  </p:sldMasterIdLst>
  <p:notesMasterIdLst>
    <p:notesMasterId r:id="rId26"/>
  </p:notesMasterIdLst>
  <p:sldIdLst>
    <p:sldId id="256" r:id="rId6"/>
    <p:sldId id="257" r:id="rId7"/>
    <p:sldId id="315" r:id="rId8"/>
    <p:sldId id="314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9" r:id="rId22"/>
    <p:sldId id="330" r:id="rId23"/>
    <p:sldId id="292" r:id="rId24"/>
    <p:sldId id="331" r:id="rId25"/>
  </p:sldIdLst>
  <p:sldSz cx="10693400" cy="7042150"/>
  <p:notesSz cx="10693400" cy="7042150"/>
  <p:defaultTextStyle>
    <a:defPPr>
      <a:defRPr lang="en-US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7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7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3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pos="1640">
          <p15:clr>
            <a:srgbClr val="A4A3A4"/>
          </p15:clr>
        </p15:guide>
        <p15:guide id="3" pos="36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E9"/>
    <a:srgbClr val="94C6E4"/>
    <a:srgbClr val="A0C957"/>
    <a:srgbClr val="81F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956" y="40"/>
      </p:cViewPr>
      <p:guideLst>
        <p:guide orient="horz" pos="1162"/>
        <p:guide pos="1640"/>
        <p:guide pos="36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B6B98-A9D9-4640-A64C-67ECCA842AC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1D5FEB5-067E-4AE9-8C66-47210EFDDB25}">
      <dgm:prSet phldrT="[Text]" custT="1"/>
      <dgm:spPr>
        <a:solidFill>
          <a:schemeClr val="tx2"/>
        </a:solidFill>
      </dgm:spPr>
      <dgm:t>
        <a:bodyPr/>
        <a:lstStyle/>
        <a:p>
          <a:r>
            <a:rPr lang="en-GB" sz="1800" dirty="0">
              <a:latin typeface="Trebuchet MS" panose="020B0603020202020204" pitchFamily="34" charset="0"/>
            </a:rPr>
            <a:t>We are at a vortex of digital transformation – risk of technological unemployment is real</a:t>
          </a:r>
          <a:endParaRPr lang="en-US" sz="1800" dirty="0">
            <a:latin typeface="Trebuchet MS" panose="020B0603020202020204" pitchFamily="34" charset="0"/>
          </a:endParaRPr>
        </a:p>
      </dgm:t>
    </dgm:pt>
    <dgm:pt modelId="{261D3635-DAC8-471D-AD3A-5A3B1D1021CC}" type="parTrans" cxnId="{05F9F45B-EA26-40C5-BF88-F5D6F4566C12}">
      <dgm:prSet/>
      <dgm:spPr/>
      <dgm:t>
        <a:bodyPr/>
        <a:lstStyle/>
        <a:p>
          <a:endParaRPr lang="en-US" sz="3600">
            <a:latin typeface="Trebuchet MS" panose="020B0603020202020204" pitchFamily="34" charset="0"/>
          </a:endParaRPr>
        </a:p>
      </dgm:t>
    </dgm:pt>
    <dgm:pt modelId="{8F4E0021-240B-465F-8B78-ED21D28FE326}" type="sibTrans" cxnId="{05F9F45B-EA26-40C5-BF88-F5D6F4566C12}">
      <dgm:prSet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endParaRPr lang="en-US" sz="3600">
            <a:latin typeface="Trebuchet MS" panose="020B0603020202020204" pitchFamily="34" charset="0"/>
          </a:endParaRPr>
        </a:p>
      </dgm:t>
    </dgm:pt>
    <dgm:pt modelId="{E2FFE07E-AF91-44AD-9445-4B187B045E44}">
      <dgm:prSet phldrT="[Text]" custT="1"/>
      <dgm:spPr>
        <a:solidFill>
          <a:schemeClr val="tx2"/>
        </a:solidFill>
      </dgm:spPr>
      <dgm:t>
        <a:bodyPr/>
        <a:lstStyle/>
        <a:p>
          <a:endParaRPr lang="en-US" sz="1800" dirty="0">
            <a:latin typeface="Trebuchet MS" panose="020B0603020202020204" pitchFamily="34" charset="0"/>
          </a:endParaRPr>
        </a:p>
        <a:p>
          <a:endParaRPr lang="en-GB" sz="1800" dirty="0">
            <a:latin typeface="Trebuchet MS" panose="020B0603020202020204" pitchFamily="34" charset="0"/>
          </a:endParaRPr>
        </a:p>
        <a:p>
          <a:r>
            <a:rPr lang="en-GB" sz="1800" dirty="0">
              <a:latin typeface="Trebuchet MS" panose="020B0603020202020204" pitchFamily="34" charset="0"/>
            </a:rPr>
            <a:t>It is better to be an agent of change instead of being a recipient of change</a:t>
          </a:r>
        </a:p>
        <a:p>
          <a:endParaRPr lang="en-US" sz="1800" dirty="0">
            <a:latin typeface="Trebuchet MS" panose="020B0603020202020204" pitchFamily="34" charset="0"/>
          </a:endParaRPr>
        </a:p>
        <a:p>
          <a:endParaRPr lang="en-US" sz="1800" dirty="0">
            <a:latin typeface="Trebuchet MS" panose="020B0603020202020204" pitchFamily="34" charset="0"/>
          </a:endParaRPr>
        </a:p>
      </dgm:t>
    </dgm:pt>
    <dgm:pt modelId="{D68845F5-CD88-4DE4-AEFF-D2ACDD2E5B0C}" type="parTrans" cxnId="{BDBB9DCF-4AB0-427A-8259-C471BFF06D6C}">
      <dgm:prSet/>
      <dgm:spPr/>
      <dgm:t>
        <a:bodyPr/>
        <a:lstStyle/>
        <a:p>
          <a:endParaRPr lang="en-US" sz="3600">
            <a:latin typeface="Trebuchet MS" panose="020B0603020202020204" pitchFamily="34" charset="0"/>
          </a:endParaRPr>
        </a:p>
      </dgm:t>
    </dgm:pt>
    <dgm:pt modelId="{5911F120-5040-4A1E-826B-8FE783E74C9F}" type="sibTrans" cxnId="{BDBB9DCF-4AB0-427A-8259-C471BFF06D6C}">
      <dgm:prSet/>
      <dgm:spPr/>
      <dgm:t>
        <a:bodyPr/>
        <a:lstStyle/>
        <a:p>
          <a:endParaRPr lang="en-US" sz="3600">
            <a:latin typeface="Trebuchet MS" panose="020B0603020202020204" pitchFamily="34" charset="0"/>
          </a:endParaRPr>
        </a:p>
      </dgm:t>
    </dgm:pt>
    <dgm:pt modelId="{8DF1B2AF-CA07-4E45-81D9-5D9457AEEA5E}">
      <dgm:prSet phldrT="[Text]" custT="1"/>
      <dgm:spPr>
        <a:solidFill>
          <a:schemeClr val="tx2"/>
        </a:solidFill>
      </dgm:spPr>
      <dgm:t>
        <a:bodyPr/>
        <a:lstStyle/>
        <a:p>
          <a:endParaRPr lang="en-GB" sz="1800" dirty="0">
            <a:latin typeface="Trebuchet MS" panose="020B0603020202020204" pitchFamily="34" charset="0"/>
          </a:endParaRPr>
        </a:p>
        <a:p>
          <a:r>
            <a:rPr lang="en-GB" sz="1800" dirty="0">
              <a:latin typeface="Trebuchet MS" panose="020B0603020202020204" pitchFamily="34" charset="0"/>
            </a:rPr>
            <a:t>We can be resourceful and pivot our attention and resources to acquire new </a:t>
          </a:r>
          <a:r>
            <a:rPr lang="en-GB" sz="1800" dirty="0" err="1">
              <a:latin typeface="Trebuchet MS" panose="020B0603020202020204" pitchFamily="34" charset="0"/>
            </a:rPr>
            <a:t>mindset</a:t>
          </a:r>
          <a:r>
            <a:rPr lang="en-GB" sz="1800" dirty="0">
              <a:latin typeface="Trebuchet MS" panose="020B0603020202020204" pitchFamily="34" charset="0"/>
            </a:rPr>
            <a:t> and competencies. The actuarial profession, and we as individual actuaries, can do something different to survive and thrive in this vortex </a:t>
          </a:r>
        </a:p>
        <a:p>
          <a:endParaRPr lang="en-US" sz="1800" dirty="0">
            <a:latin typeface="Trebuchet MS" panose="020B0603020202020204" pitchFamily="34" charset="0"/>
          </a:endParaRPr>
        </a:p>
      </dgm:t>
    </dgm:pt>
    <dgm:pt modelId="{0CDA6F38-BD37-454C-AF3C-BE4913F8E4D4}" type="parTrans" cxnId="{7CA2CB6E-7A93-44AC-8839-A905DE55F4F9}">
      <dgm:prSet/>
      <dgm:spPr/>
      <dgm:t>
        <a:bodyPr/>
        <a:lstStyle/>
        <a:p>
          <a:endParaRPr lang="en-US" sz="3600">
            <a:latin typeface="Trebuchet MS" panose="020B0603020202020204" pitchFamily="34" charset="0"/>
          </a:endParaRPr>
        </a:p>
      </dgm:t>
    </dgm:pt>
    <dgm:pt modelId="{30EF41F4-A38E-4D73-9537-39D7179ABEE4}" type="sibTrans" cxnId="{7CA2CB6E-7A93-44AC-8839-A905DE55F4F9}">
      <dgm:prSet/>
      <dgm:spPr/>
      <dgm:t>
        <a:bodyPr/>
        <a:lstStyle/>
        <a:p>
          <a:endParaRPr lang="en-US" sz="3600">
            <a:latin typeface="Trebuchet MS" panose="020B0603020202020204" pitchFamily="34" charset="0"/>
          </a:endParaRPr>
        </a:p>
      </dgm:t>
    </dgm:pt>
    <dgm:pt modelId="{E421ECAF-72DB-44EB-8D3F-28435DA28655}" type="pres">
      <dgm:prSet presAssocID="{087B6B98-A9D9-4640-A64C-67ECCA842ACB}" presName="Name0" presStyleCnt="0">
        <dgm:presLayoutVars>
          <dgm:chMax val="7"/>
          <dgm:chPref val="7"/>
          <dgm:dir/>
        </dgm:presLayoutVars>
      </dgm:prSet>
      <dgm:spPr/>
    </dgm:pt>
    <dgm:pt modelId="{C6A6F3CC-09DB-4BCE-BA37-4E2F6F205E7A}" type="pres">
      <dgm:prSet presAssocID="{087B6B98-A9D9-4640-A64C-67ECCA842ACB}" presName="Name1" presStyleCnt="0"/>
      <dgm:spPr/>
    </dgm:pt>
    <dgm:pt modelId="{F1A98287-09AD-4DE8-9D4B-89DB0404ED4F}" type="pres">
      <dgm:prSet presAssocID="{087B6B98-A9D9-4640-A64C-67ECCA842ACB}" presName="cycle" presStyleCnt="0"/>
      <dgm:spPr/>
    </dgm:pt>
    <dgm:pt modelId="{6E289760-64ED-4EC4-A428-54CC3E99E5AD}" type="pres">
      <dgm:prSet presAssocID="{087B6B98-A9D9-4640-A64C-67ECCA842ACB}" presName="srcNode" presStyleLbl="node1" presStyleIdx="0" presStyleCnt="3"/>
      <dgm:spPr/>
    </dgm:pt>
    <dgm:pt modelId="{F9AF66C6-ED8B-415E-8CE3-912CF0E54CE2}" type="pres">
      <dgm:prSet presAssocID="{087B6B98-A9D9-4640-A64C-67ECCA842ACB}" presName="conn" presStyleLbl="parChTrans1D2" presStyleIdx="0" presStyleCnt="1" custLinFactNeighborX="-28572" custLinFactNeighborY="2207"/>
      <dgm:spPr/>
    </dgm:pt>
    <dgm:pt modelId="{8692312D-D1C8-43C4-8DF0-5B71DD906CDD}" type="pres">
      <dgm:prSet presAssocID="{087B6B98-A9D9-4640-A64C-67ECCA842ACB}" presName="extraNode" presStyleLbl="node1" presStyleIdx="0" presStyleCnt="3"/>
      <dgm:spPr/>
    </dgm:pt>
    <dgm:pt modelId="{FFDD8FC3-21E1-4362-83C3-30D134A09F5E}" type="pres">
      <dgm:prSet presAssocID="{087B6B98-A9D9-4640-A64C-67ECCA842ACB}" presName="dstNode" presStyleLbl="node1" presStyleIdx="0" presStyleCnt="3"/>
      <dgm:spPr/>
    </dgm:pt>
    <dgm:pt modelId="{12A290EC-9E47-47C0-8852-708BDA935428}" type="pres">
      <dgm:prSet presAssocID="{81D5FEB5-067E-4AE9-8C66-47210EFDDB25}" presName="text_1" presStyleLbl="node1" presStyleIdx="0" presStyleCnt="3" custLinFactNeighborX="-577" custLinFactNeighborY="3125">
        <dgm:presLayoutVars>
          <dgm:bulletEnabled val="1"/>
        </dgm:presLayoutVars>
      </dgm:prSet>
      <dgm:spPr/>
    </dgm:pt>
    <dgm:pt modelId="{C8F062CE-9459-4B33-964B-D8BBDAF9F241}" type="pres">
      <dgm:prSet presAssocID="{81D5FEB5-067E-4AE9-8C66-47210EFDDB25}" presName="accent_1" presStyleCnt="0"/>
      <dgm:spPr/>
    </dgm:pt>
    <dgm:pt modelId="{10FCB951-6ECD-479A-AF22-63D29C20F25C}" type="pres">
      <dgm:prSet presAssocID="{81D5FEB5-067E-4AE9-8C66-47210EFDDB25}" presName="accentRepeatNode" presStyleLbl="solidFgAcc1" presStyleIdx="0" presStyleCnt="3"/>
      <dgm:spPr>
        <a:noFill/>
        <a:ln>
          <a:solidFill>
            <a:schemeClr val="tx2"/>
          </a:solidFill>
        </a:ln>
      </dgm:spPr>
    </dgm:pt>
    <dgm:pt modelId="{841D1053-55D8-42B5-A2CA-91E169B40082}" type="pres">
      <dgm:prSet presAssocID="{E2FFE07E-AF91-44AD-9445-4B187B045E44}" presName="text_2" presStyleLbl="node1" presStyleIdx="1" presStyleCnt="3">
        <dgm:presLayoutVars>
          <dgm:bulletEnabled val="1"/>
        </dgm:presLayoutVars>
      </dgm:prSet>
      <dgm:spPr/>
    </dgm:pt>
    <dgm:pt modelId="{F82BC91F-0B5E-42EE-80B2-5928ADB378E1}" type="pres">
      <dgm:prSet presAssocID="{E2FFE07E-AF91-44AD-9445-4B187B045E44}" presName="accent_2" presStyleCnt="0"/>
      <dgm:spPr/>
    </dgm:pt>
    <dgm:pt modelId="{6ACDC313-F709-4B77-BB64-D209FD1ECF67}" type="pres">
      <dgm:prSet presAssocID="{E2FFE07E-AF91-44AD-9445-4B187B045E44}" presName="accentRepeatNode" presStyleLbl="solidFgAcc1" presStyleIdx="1" presStyleCnt="3"/>
      <dgm:spPr>
        <a:noFill/>
        <a:ln>
          <a:solidFill>
            <a:schemeClr val="tx2"/>
          </a:solidFill>
        </a:ln>
      </dgm:spPr>
    </dgm:pt>
    <dgm:pt modelId="{01F28CA1-64BF-49F1-90A3-09E59DD2E79C}" type="pres">
      <dgm:prSet presAssocID="{8DF1B2AF-CA07-4E45-81D9-5D9457AEEA5E}" presName="text_3" presStyleLbl="node1" presStyleIdx="2" presStyleCnt="3" custScaleY="128571">
        <dgm:presLayoutVars>
          <dgm:bulletEnabled val="1"/>
        </dgm:presLayoutVars>
      </dgm:prSet>
      <dgm:spPr/>
    </dgm:pt>
    <dgm:pt modelId="{D3CA2528-3235-4674-AEBF-4625DAF5DA32}" type="pres">
      <dgm:prSet presAssocID="{8DF1B2AF-CA07-4E45-81D9-5D9457AEEA5E}" presName="accent_3" presStyleCnt="0"/>
      <dgm:spPr/>
    </dgm:pt>
    <dgm:pt modelId="{54CC4313-FDD8-46D5-B060-63F86382107E}" type="pres">
      <dgm:prSet presAssocID="{8DF1B2AF-CA07-4E45-81D9-5D9457AEEA5E}" presName="accentRepeatNode" presStyleLbl="solidFgAcc1" presStyleIdx="2" presStyleCnt="3"/>
      <dgm:spPr>
        <a:noFill/>
        <a:ln>
          <a:solidFill>
            <a:schemeClr val="tx2"/>
          </a:solidFill>
        </a:ln>
      </dgm:spPr>
    </dgm:pt>
  </dgm:ptLst>
  <dgm:cxnLst>
    <dgm:cxn modelId="{D58A1106-4C69-4945-86FF-35CB6DF98921}" type="presOf" srcId="{8F4E0021-240B-465F-8B78-ED21D28FE326}" destId="{F9AF66C6-ED8B-415E-8CE3-912CF0E54CE2}" srcOrd="0" destOrd="0" presId="urn:microsoft.com/office/officeart/2008/layout/VerticalCurvedList"/>
    <dgm:cxn modelId="{05F9F45B-EA26-40C5-BF88-F5D6F4566C12}" srcId="{087B6B98-A9D9-4640-A64C-67ECCA842ACB}" destId="{81D5FEB5-067E-4AE9-8C66-47210EFDDB25}" srcOrd="0" destOrd="0" parTransId="{261D3635-DAC8-471D-AD3A-5A3B1D1021CC}" sibTransId="{8F4E0021-240B-465F-8B78-ED21D28FE326}"/>
    <dgm:cxn modelId="{7CA2CB6E-7A93-44AC-8839-A905DE55F4F9}" srcId="{087B6B98-A9D9-4640-A64C-67ECCA842ACB}" destId="{8DF1B2AF-CA07-4E45-81D9-5D9457AEEA5E}" srcOrd="2" destOrd="0" parTransId="{0CDA6F38-BD37-454C-AF3C-BE4913F8E4D4}" sibTransId="{30EF41F4-A38E-4D73-9537-39D7179ABEE4}"/>
    <dgm:cxn modelId="{D6F2A873-03E2-4A84-9D48-9F6B08DF7887}" type="presOf" srcId="{087B6B98-A9D9-4640-A64C-67ECCA842ACB}" destId="{E421ECAF-72DB-44EB-8D3F-28435DA28655}" srcOrd="0" destOrd="0" presId="urn:microsoft.com/office/officeart/2008/layout/VerticalCurvedList"/>
    <dgm:cxn modelId="{73C04780-A5C0-433D-8B0E-FD20E89DE5EE}" type="presOf" srcId="{E2FFE07E-AF91-44AD-9445-4B187B045E44}" destId="{841D1053-55D8-42B5-A2CA-91E169B40082}" srcOrd="0" destOrd="0" presId="urn:microsoft.com/office/officeart/2008/layout/VerticalCurvedList"/>
    <dgm:cxn modelId="{E6B584AF-44A2-4A6A-9A2B-E67CEE1581AC}" type="presOf" srcId="{81D5FEB5-067E-4AE9-8C66-47210EFDDB25}" destId="{12A290EC-9E47-47C0-8852-708BDA935428}" srcOrd="0" destOrd="0" presId="urn:microsoft.com/office/officeart/2008/layout/VerticalCurvedList"/>
    <dgm:cxn modelId="{BAE44EB7-0952-4BE5-B456-8E4C2339654D}" type="presOf" srcId="{8DF1B2AF-CA07-4E45-81D9-5D9457AEEA5E}" destId="{01F28CA1-64BF-49F1-90A3-09E59DD2E79C}" srcOrd="0" destOrd="0" presId="urn:microsoft.com/office/officeart/2008/layout/VerticalCurvedList"/>
    <dgm:cxn modelId="{BDBB9DCF-4AB0-427A-8259-C471BFF06D6C}" srcId="{087B6B98-A9D9-4640-A64C-67ECCA842ACB}" destId="{E2FFE07E-AF91-44AD-9445-4B187B045E44}" srcOrd="1" destOrd="0" parTransId="{D68845F5-CD88-4DE4-AEFF-D2ACDD2E5B0C}" sibTransId="{5911F120-5040-4A1E-826B-8FE783E74C9F}"/>
    <dgm:cxn modelId="{26DFCCD8-8F25-4B0D-93EC-CBCD66B99611}" type="presParOf" srcId="{E421ECAF-72DB-44EB-8D3F-28435DA28655}" destId="{C6A6F3CC-09DB-4BCE-BA37-4E2F6F205E7A}" srcOrd="0" destOrd="0" presId="urn:microsoft.com/office/officeart/2008/layout/VerticalCurvedList"/>
    <dgm:cxn modelId="{21D2135E-1A55-44EF-ABA0-CEB8758A59BE}" type="presParOf" srcId="{C6A6F3CC-09DB-4BCE-BA37-4E2F6F205E7A}" destId="{F1A98287-09AD-4DE8-9D4B-89DB0404ED4F}" srcOrd="0" destOrd="0" presId="urn:microsoft.com/office/officeart/2008/layout/VerticalCurvedList"/>
    <dgm:cxn modelId="{841479E5-15FE-4CC1-A46B-99E99FDDE0AC}" type="presParOf" srcId="{F1A98287-09AD-4DE8-9D4B-89DB0404ED4F}" destId="{6E289760-64ED-4EC4-A428-54CC3E99E5AD}" srcOrd="0" destOrd="0" presId="urn:microsoft.com/office/officeart/2008/layout/VerticalCurvedList"/>
    <dgm:cxn modelId="{1398A5FE-A351-41D2-A48E-DEE517ECB4A4}" type="presParOf" srcId="{F1A98287-09AD-4DE8-9D4B-89DB0404ED4F}" destId="{F9AF66C6-ED8B-415E-8CE3-912CF0E54CE2}" srcOrd="1" destOrd="0" presId="urn:microsoft.com/office/officeart/2008/layout/VerticalCurvedList"/>
    <dgm:cxn modelId="{A2A2E245-A46A-4944-BD0C-A1C39EC661F0}" type="presParOf" srcId="{F1A98287-09AD-4DE8-9D4B-89DB0404ED4F}" destId="{8692312D-D1C8-43C4-8DF0-5B71DD906CDD}" srcOrd="2" destOrd="0" presId="urn:microsoft.com/office/officeart/2008/layout/VerticalCurvedList"/>
    <dgm:cxn modelId="{871F0E91-35F9-4D94-841F-6BAA55EFAACA}" type="presParOf" srcId="{F1A98287-09AD-4DE8-9D4B-89DB0404ED4F}" destId="{FFDD8FC3-21E1-4362-83C3-30D134A09F5E}" srcOrd="3" destOrd="0" presId="urn:microsoft.com/office/officeart/2008/layout/VerticalCurvedList"/>
    <dgm:cxn modelId="{9F08D737-037B-45FE-B1D4-F0B90119D79E}" type="presParOf" srcId="{C6A6F3CC-09DB-4BCE-BA37-4E2F6F205E7A}" destId="{12A290EC-9E47-47C0-8852-708BDA935428}" srcOrd="1" destOrd="0" presId="urn:microsoft.com/office/officeart/2008/layout/VerticalCurvedList"/>
    <dgm:cxn modelId="{1C0EDF06-E3D3-41D1-B1E1-024AEC2A7C42}" type="presParOf" srcId="{C6A6F3CC-09DB-4BCE-BA37-4E2F6F205E7A}" destId="{C8F062CE-9459-4B33-964B-D8BBDAF9F241}" srcOrd="2" destOrd="0" presId="urn:microsoft.com/office/officeart/2008/layout/VerticalCurvedList"/>
    <dgm:cxn modelId="{C431D726-E476-4D8F-84D0-8ED77810BAE6}" type="presParOf" srcId="{C8F062CE-9459-4B33-964B-D8BBDAF9F241}" destId="{10FCB951-6ECD-479A-AF22-63D29C20F25C}" srcOrd="0" destOrd="0" presId="urn:microsoft.com/office/officeart/2008/layout/VerticalCurvedList"/>
    <dgm:cxn modelId="{3EA0FB2A-86FC-4B70-8A7D-BCC4D685740B}" type="presParOf" srcId="{C6A6F3CC-09DB-4BCE-BA37-4E2F6F205E7A}" destId="{841D1053-55D8-42B5-A2CA-91E169B40082}" srcOrd="3" destOrd="0" presId="urn:microsoft.com/office/officeart/2008/layout/VerticalCurvedList"/>
    <dgm:cxn modelId="{2B082F87-1C78-4C93-B2A9-244087690270}" type="presParOf" srcId="{C6A6F3CC-09DB-4BCE-BA37-4E2F6F205E7A}" destId="{F82BC91F-0B5E-42EE-80B2-5928ADB378E1}" srcOrd="4" destOrd="0" presId="urn:microsoft.com/office/officeart/2008/layout/VerticalCurvedList"/>
    <dgm:cxn modelId="{196D7B9B-823E-4117-B124-ECBA21546321}" type="presParOf" srcId="{F82BC91F-0B5E-42EE-80B2-5928ADB378E1}" destId="{6ACDC313-F709-4B77-BB64-D209FD1ECF67}" srcOrd="0" destOrd="0" presId="urn:microsoft.com/office/officeart/2008/layout/VerticalCurvedList"/>
    <dgm:cxn modelId="{08C39748-F062-4C19-A357-D551649CF1B9}" type="presParOf" srcId="{C6A6F3CC-09DB-4BCE-BA37-4E2F6F205E7A}" destId="{01F28CA1-64BF-49F1-90A3-09E59DD2E79C}" srcOrd="5" destOrd="0" presId="urn:microsoft.com/office/officeart/2008/layout/VerticalCurvedList"/>
    <dgm:cxn modelId="{C7EAA6C7-AD60-4DA7-832A-D7C96D933009}" type="presParOf" srcId="{C6A6F3CC-09DB-4BCE-BA37-4E2F6F205E7A}" destId="{D3CA2528-3235-4674-AEBF-4625DAF5DA32}" srcOrd="6" destOrd="0" presId="urn:microsoft.com/office/officeart/2008/layout/VerticalCurvedList"/>
    <dgm:cxn modelId="{5537C016-8008-40DA-B831-F9556AC0A919}" type="presParOf" srcId="{D3CA2528-3235-4674-AEBF-4625DAF5DA32}" destId="{54CC4313-FDD8-46D5-B060-63F8638210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BDC96B-87F9-4B7F-BA84-7CCB41E2A6C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B65042-DE6F-48AD-BA83-3AB94FEA3F92}">
      <dgm:prSet phldrT="[Text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en-GB" sz="1800" b="1" dirty="0">
              <a:latin typeface="Trebuchet MS" panose="020B0603020202020204" pitchFamily="34" charset="0"/>
            </a:rPr>
            <a:t>Different Ways of communicating</a:t>
          </a:r>
          <a:endParaRPr lang="en-US" sz="1800" dirty="0">
            <a:latin typeface="Trebuchet MS" panose="020B0603020202020204" pitchFamily="34" charset="0"/>
          </a:endParaRPr>
        </a:p>
      </dgm:t>
    </dgm:pt>
    <dgm:pt modelId="{3EB39287-3676-4458-A4D1-ADFD66D354DD}" type="parTrans" cxnId="{640A3460-EEF0-4A71-B5B5-09FD1EE383AF}">
      <dgm:prSet/>
      <dgm:spPr/>
      <dgm:t>
        <a:bodyPr/>
        <a:lstStyle/>
        <a:p>
          <a:endParaRPr lang="en-US"/>
        </a:p>
      </dgm:t>
    </dgm:pt>
    <dgm:pt modelId="{D6788730-67FB-4D5F-A9E0-2821CD1CD4ED}" type="sibTrans" cxnId="{640A3460-EEF0-4A71-B5B5-09FD1EE383AF}">
      <dgm:prSet/>
      <dgm:spPr/>
      <dgm:t>
        <a:bodyPr/>
        <a:lstStyle/>
        <a:p>
          <a:endParaRPr lang="en-US"/>
        </a:p>
      </dgm:t>
    </dgm:pt>
    <dgm:pt modelId="{DA456B93-DEE5-4B1F-8C60-735068052819}">
      <dgm:prSet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en-GB" sz="1800" b="1" dirty="0">
              <a:latin typeface="Trebuchet MS" panose="020B0603020202020204" pitchFamily="34" charset="0"/>
            </a:rPr>
            <a:t>Mastery of Data</a:t>
          </a:r>
          <a:endParaRPr lang="en-US" sz="1800" b="1" dirty="0">
            <a:latin typeface="Trebuchet MS" panose="020B0603020202020204" pitchFamily="34" charset="0"/>
          </a:endParaRPr>
        </a:p>
      </dgm:t>
    </dgm:pt>
    <dgm:pt modelId="{053E022E-3FCF-4E5A-97B3-13938EBB3585}" type="parTrans" cxnId="{33D6C824-958A-40A2-8B90-EAFEC8AC8381}">
      <dgm:prSet/>
      <dgm:spPr/>
      <dgm:t>
        <a:bodyPr/>
        <a:lstStyle/>
        <a:p>
          <a:endParaRPr lang="en-US"/>
        </a:p>
      </dgm:t>
    </dgm:pt>
    <dgm:pt modelId="{5E12FB43-FCCC-454A-BCB2-E0242AE36AAD}" type="sibTrans" cxnId="{33D6C824-958A-40A2-8B90-EAFEC8AC8381}">
      <dgm:prSet/>
      <dgm:spPr/>
      <dgm:t>
        <a:bodyPr/>
        <a:lstStyle/>
        <a:p>
          <a:endParaRPr lang="en-US"/>
        </a:p>
      </dgm:t>
    </dgm:pt>
    <dgm:pt modelId="{265A4910-6207-41F4-82C9-D1A1A9B0836C}">
      <dgm:prSet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en-GB" sz="1800" b="1" dirty="0">
              <a:latin typeface="Trebuchet MS" panose="020B0603020202020204" pitchFamily="34" charset="0"/>
            </a:rPr>
            <a:t>New Relationship with Technology</a:t>
          </a:r>
          <a:endParaRPr lang="en-US" sz="1800" b="1" dirty="0">
            <a:latin typeface="Trebuchet MS" panose="020B0603020202020204" pitchFamily="34" charset="0"/>
          </a:endParaRPr>
        </a:p>
      </dgm:t>
    </dgm:pt>
    <dgm:pt modelId="{FD94E0D7-11D9-4DD0-8A93-57B823E742E4}" type="parTrans" cxnId="{1E8FAAFE-6FE8-4B29-A43B-6F4A4BAFD637}">
      <dgm:prSet/>
      <dgm:spPr/>
      <dgm:t>
        <a:bodyPr/>
        <a:lstStyle/>
        <a:p>
          <a:endParaRPr lang="en-US"/>
        </a:p>
      </dgm:t>
    </dgm:pt>
    <dgm:pt modelId="{8846861A-1A62-4E03-B57F-C3E9DBDFA8AF}" type="sibTrans" cxnId="{1E8FAAFE-6FE8-4B29-A43B-6F4A4BAFD637}">
      <dgm:prSet/>
      <dgm:spPr/>
      <dgm:t>
        <a:bodyPr/>
        <a:lstStyle/>
        <a:p>
          <a:endParaRPr lang="en-US"/>
        </a:p>
      </dgm:t>
    </dgm:pt>
    <dgm:pt modelId="{542CED9C-B6C8-4735-9C5F-C028D1151CBE}">
      <dgm:prSet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en-GB" sz="1800" b="1" dirty="0">
              <a:latin typeface="Trebuchet MS" panose="020B0603020202020204" pitchFamily="34" charset="0"/>
            </a:rPr>
            <a:t>Diversification</a:t>
          </a:r>
          <a:endParaRPr lang="en-US" sz="1800" b="1" dirty="0">
            <a:latin typeface="Trebuchet MS" panose="020B0603020202020204" pitchFamily="34" charset="0"/>
          </a:endParaRPr>
        </a:p>
      </dgm:t>
    </dgm:pt>
    <dgm:pt modelId="{EC2B40E4-F2BF-4226-A7AF-F40C4B51DE72}" type="parTrans" cxnId="{3BF13453-4985-4160-A7FB-43C5149D58B2}">
      <dgm:prSet/>
      <dgm:spPr/>
      <dgm:t>
        <a:bodyPr/>
        <a:lstStyle/>
        <a:p>
          <a:endParaRPr lang="en-US"/>
        </a:p>
      </dgm:t>
    </dgm:pt>
    <dgm:pt modelId="{ACBD8750-E522-4863-B9E3-B9B337BD1E88}" type="sibTrans" cxnId="{3BF13453-4985-4160-A7FB-43C5149D58B2}">
      <dgm:prSet/>
      <dgm:spPr/>
      <dgm:t>
        <a:bodyPr/>
        <a:lstStyle/>
        <a:p>
          <a:endParaRPr lang="en-US"/>
        </a:p>
      </dgm:t>
    </dgm:pt>
    <dgm:pt modelId="{AC396C3B-F169-4FA2-A418-8B451FB3C12A}">
      <dgm:prSet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en-GB" sz="1800" b="1" dirty="0">
              <a:latin typeface="Trebuchet MS" panose="020B0603020202020204" pitchFamily="34" charset="0"/>
            </a:rPr>
            <a:t>Flexibility and Adaptability </a:t>
          </a:r>
          <a:endParaRPr lang="en-US" sz="1800" b="1" dirty="0">
            <a:latin typeface="Trebuchet MS" panose="020B0603020202020204" pitchFamily="34" charset="0"/>
          </a:endParaRPr>
        </a:p>
      </dgm:t>
    </dgm:pt>
    <dgm:pt modelId="{07310516-B337-476F-8C7F-6FE2FAF01DC6}" type="parTrans" cxnId="{0DAA934A-105F-4371-B4A6-146E870415B1}">
      <dgm:prSet/>
      <dgm:spPr/>
      <dgm:t>
        <a:bodyPr/>
        <a:lstStyle/>
        <a:p>
          <a:endParaRPr lang="en-US"/>
        </a:p>
      </dgm:t>
    </dgm:pt>
    <dgm:pt modelId="{704FB860-D370-4E80-B24A-91C03E8E96CC}" type="sibTrans" cxnId="{0DAA934A-105F-4371-B4A6-146E870415B1}">
      <dgm:prSet/>
      <dgm:spPr/>
      <dgm:t>
        <a:bodyPr/>
        <a:lstStyle/>
        <a:p>
          <a:endParaRPr lang="en-US"/>
        </a:p>
      </dgm:t>
    </dgm:pt>
    <dgm:pt modelId="{2BB82ECE-9316-4B2B-9269-80579CB1D83D}" type="pres">
      <dgm:prSet presAssocID="{FFBDC96B-87F9-4B7F-BA84-7CCB41E2A6CF}" presName="diagram" presStyleCnt="0">
        <dgm:presLayoutVars>
          <dgm:dir/>
          <dgm:resizeHandles val="exact"/>
        </dgm:presLayoutVars>
      </dgm:prSet>
      <dgm:spPr/>
    </dgm:pt>
    <dgm:pt modelId="{157E823B-C121-4651-AB9A-AB54DB1E74BB}" type="pres">
      <dgm:prSet presAssocID="{79B65042-DE6F-48AD-BA83-3AB94FEA3F92}" presName="node" presStyleLbl="node1" presStyleIdx="0" presStyleCnt="5">
        <dgm:presLayoutVars>
          <dgm:bulletEnabled val="1"/>
        </dgm:presLayoutVars>
      </dgm:prSet>
      <dgm:spPr/>
    </dgm:pt>
    <dgm:pt modelId="{0C7138F6-BBF3-42A1-928D-56538B5886B4}" type="pres">
      <dgm:prSet presAssocID="{D6788730-67FB-4D5F-A9E0-2821CD1CD4ED}" presName="sibTrans" presStyleCnt="0"/>
      <dgm:spPr/>
    </dgm:pt>
    <dgm:pt modelId="{AFA7DE25-69B9-49BC-9498-F8EBBE139602}" type="pres">
      <dgm:prSet presAssocID="{DA456B93-DEE5-4B1F-8C60-735068052819}" presName="node" presStyleLbl="node1" presStyleIdx="1" presStyleCnt="5">
        <dgm:presLayoutVars>
          <dgm:bulletEnabled val="1"/>
        </dgm:presLayoutVars>
      </dgm:prSet>
      <dgm:spPr/>
    </dgm:pt>
    <dgm:pt modelId="{5E0545BE-496A-42C0-9CB3-C91E0731D461}" type="pres">
      <dgm:prSet presAssocID="{5E12FB43-FCCC-454A-BCB2-E0242AE36AAD}" presName="sibTrans" presStyleCnt="0"/>
      <dgm:spPr/>
    </dgm:pt>
    <dgm:pt modelId="{40482620-8059-4824-97C5-AFBE837E5EE9}" type="pres">
      <dgm:prSet presAssocID="{265A4910-6207-41F4-82C9-D1A1A9B0836C}" presName="node" presStyleLbl="node1" presStyleIdx="2" presStyleCnt="5">
        <dgm:presLayoutVars>
          <dgm:bulletEnabled val="1"/>
        </dgm:presLayoutVars>
      </dgm:prSet>
      <dgm:spPr/>
    </dgm:pt>
    <dgm:pt modelId="{9104EA7C-9FA4-4695-9548-2C672E6792C9}" type="pres">
      <dgm:prSet presAssocID="{8846861A-1A62-4E03-B57F-C3E9DBDFA8AF}" presName="sibTrans" presStyleCnt="0"/>
      <dgm:spPr/>
    </dgm:pt>
    <dgm:pt modelId="{7A87E902-3138-4A07-8AAA-C65B3040050B}" type="pres">
      <dgm:prSet presAssocID="{542CED9C-B6C8-4735-9C5F-C028D1151CBE}" presName="node" presStyleLbl="node1" presStyleIdx="3" presStyleCnt="5">
        <dgm:presLayoutVars>
          <dgm:bulletEnabled val="1"/>
        </dgm:presLayoutVars>
      </dgm:prSet>
      <dgm:spPr/>
    </dgm:pt>
    <dgm:pt modelId="{24A9370C-1F16-4267-BFCF-CC754A4BF2E4}" type="pres">
      <dgm:prSet presAssocID="{ACBD8750-E522-4863-B9E3-B9B337BD1E88}" presName="sibTrans" presStyleCnt="0"/>
      <dgm:spPr/>
    </dgm:pt>
    <dgm:pt modelId="{B04D0375-90B7-4F3D-A843-74AACAAB4727}" type="pres">
      <dgm:prSet presAssocID="{AC396C3B-F169-4FA2-A418-8B451FB3C12A}" presName="node" presStyleLbl="node1" presStyleIdx="4" presStyleCnt="5">
        <dgm:presLayoutVars>
          <dgm:bulletEnabled val="1"/>
        </dgm:presLayoutVars>
      </dgm:prSet>
      <dgm:spPr/>
    </dgm:pt>
  </dgm:ptLst>
  <dgm:cxnLst>
    <dgm:cxn modelId="{F5BDC502-A092-4440-A558-F1394D59EEC7}" type="presOf" srcId="{542CED9C-B6C8-4735-9C5F-C028D1151CBE}" destId="{7A87E902-3138-4A07-8AAA-C65B3040050B}" srcOrd="0" destOrd="0" presId="urn:microsoft.com/office/officeart/2005/8/layout/default"/>
    <dgm:cxn modelId="{B1DCA521-9F82-4B48-9188-AA7B2F0A8787}" type="presOf" srcId="{265A4910-6207-41F4-82C9-D1A1A9B0836C}" destId="{40482620-8059-4824-97C5-AFBE837E5EE9}" srcOrd="0" destOrd="0" presId="urn:microsoft.com/office/officeart/2005/8/layout/default"/>
    <dgm:cxn modelId="{33D6C824-958A-40A2-8B90-EAFEC8AC8381}" srcId="{FFBDC96B-87F9-4B7F-BA84-7CCB41E2A6CF}" destId="{DA456B93-DEE5-4B1F-8C60-735068052819}" srcOrd="1" destOrd="0" parTransId="{053E022E-3FCF-4E5A-97B3-13938EBB3585}" sibTransId="{5E12FB43-FCCC-454A-BCB2-E0242AE36AAD}"/>
    <dgm:cxn modelId="{640A3460-EEF0-4A71-B5B5-09FD1EE383AF}" srcId="{FFBDC96B-87F9-4B7F-BA84-7CCB41E2A6CF}" destId="{79B65042-DE6F-48AD-BA83-3AB94FEA3F92}" srcOrd="0" destOrd="0" parTransId="{3EB39287-3676-4458-A4D1-ADFD66D354DD}" sibTransId="{D6788730-67FB-4D5F-A9E0-2821CD1CD4ED}"/>
    <dgm:cxn modelId="{0DAA934A-105F-4371-B4A6-146E870415B1}" srcId="{FFBDC96B-87F9-4B7F-BA84-7CCB41E2A6CF}" destId="{AC396C3B-F169-4FA2-A418-8B451FB3C12A}" srcOrd="4" destOrd="0" parTransId="{07310516-B337-476F-8C7F-6FE2FAF01DC6}" sibTransId="{704FB860-D370-4E80-B24A-91C03E8E96CC}"/>
    <dgm:cxn modelId="{3BF13453-4985-4160-A7FB-43C5149D58B2}" srcId="{FFBDC96B-87F9-4B7F-BA84-7CCB41E2A6CF}" destId="{542CED9C-B6C8-4735-9C5F-C028D1151CBE}" srcOrd="3" destOrd="0" parTransId="{EC2B40E4-F2BF-4226-A7AF-F40C4B51DE72}" sibTransId="{ACBD8750-E522-4863-B9E3-B9B337BD1E88}"/>
    <dgm:cxn modelId="{C2997656-8812-4634-ABB7-B28DA027B416}" type="presOf" srcId="{DA456B93-DEE5-4B1F-8C60-735068052819}" destId="{AFA7DE25-69B9-49BC-9498-F8EBBE139602}" srcOrd="0" destOrd="0" presId="urn:microsoft.com/office/officeart/2005/8/layout/default"/>
    <dgm:cxn modelId="{BD7DAE7A-9AB9-4FC1-91D9-1D2D08B61E61}" type="presOf" srcId="{FFBDC96B-87F9-4B7F-BA84-7CCB41E2A6CF}" destId="{2BB82ECE-9316-4B2B-9269-80579CB1D83D}" srcOrd="0" destOrd="0" presId="urn:microsoft.com/office/officeart/2005/8/layout/default"/>
    <dgm:cxn modelId="{963C6FA6-0B92-43E8-A592-345057E75BF3}" type="presOf" srcId="{AC396C3B-F169-4FA2-A418-8B451FB3C12A}" destId="{B04D0375-90B7-4F3D-A843-74AACAAB4727}" srcOrd="0" destOrd="0" presId="urn:microsoft.com/office/officeart/2005/8/layout/default"/>
    <dgm:cxn modelId="{B737FEC6-66A8-42E0-B457-8DF3E77C6643}" type="presOf" srcId="{79B65042-DE6F-48AD-BA83-3AB94FEA3F92}" destId="{157E823B-C121-4651-AB9A-AB54DB1E74BB}" srcOrd="0" destOrd="0" presId="urn:microsoft.com/office/officeart/2005/8/layout/default"/>
    <dgm:cxn modelId="{1E8FAAFE-6FE8-4B29-A43B-6F4A4BAFD637}" srcId="{FFBDC96B-87F9-4B7F-BA84-7CCB41E2A6CF}" destId="{265A4910-6207-41F4-82C9-D1A1A9B0836C}" srcOrd="2" destOrd="0" parTransId="{FD94E0D7-11D9-4DD0-8A93-57B823E742E4}" sibTransId="{8846861A-1A62-4E03-B57F-C3E9DBDFA8AF}"/>
    <dgm:cxn modelId="{CD7D89E8-35C7-4CEC-927E-FC983A8BB4BD}" type="presParOf" srcId="{2BB82ECE-9316-4B2B-9269-80579CB1D83D}" destId="{157E823B-C121-4651-AB9A-AB54DB1E74BB}" srcOrd="0" destOrd="0" presId="urn:microsoft.com/office/officeart/2005/8/layout/default"/>
    <dgm:cxn modelId="{E57C41FE-6E9C-48E9-8906-C5D7BF5B588B}" type="presParOf" srcId="{2BB82ECE-9316-4B2B-9269-80579CB1D83D}" destId="{0C7138F6-BBF3-42A1-928D-56538B5886B4}" srcOrd="1" destOrd="0" presId="urn:microsoft.com/office/officeart/2005/8/layout/default"/>
    <dgm:cxn modelId="{739A1D7B-00CE-4036-9079-5EF0661D30C9}" type="presParOf" srcId="{2BB82ECE-9316-4B2B-9269-80579CB1D83D}" destId="{AFA7DE25-69B9-49BC-9498-F8EBBE139602}" srcOrd="2" destOrd="0" presId="urn:microsoft.com/office/officeart/2005/8/layout/default"/>
    <dgm:cxn modelId="{BE81066E-7071-47FA-B5F6-15B82E3E03E3}" type="presParOf" srcId="{2BB82ECE-9316-4B2B-9269-80579CB1D83D}" destId="{5E0545BE-496A-42C0-9CB3-C91E0731D461}" srcOrd="3" destOrd="0" presId="urn:microsoft.com/office/officeart/2005/8/layout/default"/>
    <dgm:cxn modelId="{F7C43CF5-CCB8-4DB0-B98D-EEE4E0D77D3B}" type="presParOf" srcId="{2BB82ECE-9316-4B2B-9269-80579CB1D83D}" destId="{40482620-8059-4824-97C5-AFBE837E5EE9}" srcOrd="4" destOrd="0" presId="urn:microsoft.com/office/officeart/2005/8/layout/default"/>
    <dgm:cxn modelId="{C0CB595C-A2B7-43C9-9478-121FF021CEA7}" type="presParOf" srcId="{2BB82ECE-9316-4B2B-9269-80579CB1D83D}" destId="{9104EA7C-9FA4-4695-9548-2C672E6792C9}" srcOrd="5" destOrd="0" presId="urn:microsoft.com/office/officeart/2005/8/layout/default"/>
    <dgm:cxn modelId="{A6D54124-8517-4290-AC22-0FFA8E21E852}" type="presParOf" srcId="{2BB82ECE-9316-4B2B-9269-80579CB1D83D}" destId="{7A87E902-3138-4A07-8AAA-C65B3040050B}" srcOrd="6" destOrd="0" presId="urn:microsoft.com/office/officeart/2005/8/layout/default"/>
    <dgm:cxn modelId="{43F1810C-824B-486C-8A90-9E52C65DB52C}" type="presParOf" srcId="{2BB82ECE-9316-4B2B-9269-80579CB1D83D}" destId="{24A9370C-1F16-4267-BFCF-CC754A4BF2E4}" srcOrd="7" destOrd="0" presId="urn:microsoft.com/office/officeart/2005/8/layout/default"/>
    <dgm:cxn modelId="{3C3D1B91-EA41-49FC-937D-14AAAAB1DC39}" type="presParOf" srcId="{2BB82ECE-9316-4B2B-9269-80579CB1D83D}" destId="{B04D0375-90B7-4F3D-A843-74AACAAB472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F66C6-ED8B-415E-8CE3-912CF0E54CE2}">
      <dsp:nvSpPr>
        <dsp:cNvPr id="0" name=""/>
        <dsp:cNvSpPr/>
      </dsp:nvSpPr>
      <dsp:spPr>
        <a:xfrm>
          <a:off x="-5616822" y="-712375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290EC-9E47-47C0-8852-708BDA935428}">
      <dsp:nvSpPr>
        <dsp:cNvPr id="0" name=""/>
        <dsp:cNvSpPr/>
      </dsp:nvSpPr>
      <dsp:spPr>
        <a:xfrm>
          <a:off x="644566" y="527908"/>
          <a:ext cx="7810750" cy="993710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75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Trebuchet MS" panose="020B0603020202020204" pitchFamily="34" charset="0"/>
            </a:rPr>
            <a:t>We are at a vortex of digital transformation – risk of technological unemployment is real</a:t>
          </a:r>
          <a:endParaRPr lang="en-US" sz="1800" kern="1200" dirty="0">
            <a:latin typeface="Trebuchet MS" panose="020B0603020202020204" pitchFamily="34" charset="0"/>
          </a:endParaRPr>
        </a:p>
      </dsp:txBody>
      <dsp:txXfrm>
        <a:off x="644566" y="527908"/>
        <a:ext cx="7810750" cy="993710"/>
      </dsp:txXfrm>
    </dsp:sp>
    <dsp:sp modelId="{10FCB951-6ECD-479A-AF22-63D29C20F25C}">
      <dsp:nvSpPr>
        <dsp:cNvPr id="0" name=""/>
        <dsp:cNvSpPr/>
      </dsp:nvSpPr>
      <dsp:spPr>
        <a:xfrm>
          <a:off x="68566" y="372641"/>
          <a:ext cx="1242138" cy="1242138"/>
        </a:xfrm>
        <a:prstGeom prst="ellipse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D1053-55D8-42B5-A2CA-91E169B40082}">
      <dsp:nvSpPr>
        <dsp:cNvPr id="0" name=""/>
        <dsp:cNvSpPr/>
      </dsp:nvSpPr>
      <dsp:spPr>
        <a:xfrm>
          <a:off x="1050848" y="1987420"/>
          <a:ext cx="7449537" cy="993710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75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Trebuchet MS" panose="020B0603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latin typeface="Trebuchet MS" panose="020B0603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Trebuchet MS" panose="020B0603020202020204" pitchFamily="34" charset="0"/>
            </a:rPr>
            <a:t>It is better to be an agent of change instead of being a recipient of change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Trebuchet MS" panose="020B0603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Trebuchet MS" panose="020B0603020202020204" pitchFamily="34" charset="0"/>
          </a:endParaRPr>
        </a:p>
      </dsp:txBody>
      <dsp:txXfrm>
        <a:off x="1050848" y="1987420"/>
        <a:ext cx="7449537" cy="993710"/>
      </dsp:txXfrm>
    </dsp:sp>
    <dsp:sp modelId="{6ACDC313-F709-4B77-BB64-D209FD1ECF67}">
      <dsp:nvSpPr>
        <dsp:cNvPr id="0" name=""/>
        <dsp:cNvSpPr/>
      </dsp:nvSpPr>
      <dsp:spPr>
        <a:xfrm>
          <a:off x="429779" y="1863207"/>
          <a:ext cx="1242138" cy="1242138"/>
        </a:xfrm>
        <a:prstGeom prst="ellipse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28CA1-64BF-49F1-90A3-09E59DD2E79C}">
      <dsp:nvSpPr>
        <dsp:cNvPr id="0" name=""/>
        <dsp:cNvSpPr/>
      </dsp:nvSpPr>
      <dsp:spPr>
        <a:xfrm>
          <a:off x="689635" y="3336029"/>
          <a:ext cx="7810750" cy="1277623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75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latin typeface="Trebuchet MS" panose="020B0603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Trebuchet MS" panose="020B0603020202020204" pitchFamily="34" charset="0"/>
            </a:rPr>
            <a:t>We can be resourceful and pivot our attention and resources to acquire new </a:t>
          </a:r>
          <a:r>
            <a:rPr lang="en-GB" sz="1800" kern="1200" dirty="0" err="1">
              <a:latin typeface="Trebuchet MS" panose="020B0603020202020204" pitchFamily="34" charset="0"/>
            </a:rPr>
            <a:t>mindset</a:t>
          </a:r>
          <a:r>
            <a:rPr lang="en-GB" sz="1800" kern="1200" dirty="0">
              <a:latin typeface="Trebuchet MS" panose="020B0603020202020204" pitchFamily="34" charset="0"/>
            </a:rPr>
            <a:t> and competencies. The actuarial profession, and we as individual actuaries, can do something different to survive and thrive in this vortex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Trebuchet MS" panose="020B0603020202020204" pitchFamily="34" charset="0"/>
          </a:endParaRPr>
        </a:p>
      </dsp:txBody>
      <dsp:txXfrm>
        <a:off x="689635" y="3336029"/>
        <a:ext cx="7810750" cy="1277623"/>
      </dsp:txXfrm>
    </dsp:sp>
    <dsp:sp modelId="{54CC4313-FDD8-46D5-B060-63F86382107E}">
      <dsp:nvSpPr>
        <dsp:cNvPr id="0" name=""/>
        <dsp:cNvSpPr/>
      </dsp:nvSpPr>
      <dsp:spPr>
        <a:xfrm>
          <a:off x="68566" y="3353772"/>
          <a:ext cx="1242138" cy="1242138"/>
        </a:xfrm>
        <a:prstGeom prst="ellipse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E823B-C121-4651-AB9A-AB54DB1E74BB}">
      <dsp:nvSpPr>
        <dsp:cNvPr id="0" name=""/>
        <dsp:cNvSpPr/>
      </dsp:nvSpPr>
      <dsp:spPr>
        <a:xfrm>
          <a:off x="0" y="421498"/>
          <a:ext cx="2790309" cy="1674186"/>
        </a:xfrm>
        <a:prstGeom prst="rect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Trebuchet MS" panose="020B0603020202020204" pitchFamily="34" charset="0"/>
            </a:rPr>
            <a:t>Different Ways of communicating</a:t>
          </a:r>
          <a:endParaRPr lang="en-US" sz="1800" kern="1200" dirty="0">
            <a:latin typeface="Trebuchet MS" panose="020B0603020202020204" pitchFamily="34" charset="0"/>
          </a:endParaRPr>
        </a:p>
      </dsp:txBody>
      <dsp:txXfrm>
        <a:off x="0" y="421498"/>
        <a:ext cx="2790309" cy="1674186"/>
      </dsp:txXfrm>
    </dsp:sp>
    <dsp:sp modelId="{AFA7DE25-69B9-49BC-9498-F8EBBE139602}">
      <dsp:nvSpPr>
        <dsp:cNvPr id="0" name=""/>
        <dsp:cNvSpPr/>
      </dsp:nvSpPr>
      <dsp:spPr>
        <a:xfrm>
          <a:off x="3069341" y="421498"/>
          <a:ext cx="2790309" cy="1674186"/>
        </a:xfrm>
        <a:prstGeom prst="rect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Trebuchet MS" panose="020B0603020202020204" pitchFamily="34" charset="0"/>
            </a:rPr>
            <a:t>Mastery of Data</a:t>
          </a:r>
          <a:endParaRPr lang="en-US" sz="1800" b="1" kern="1200" dirty="0">
            <a:latin typeface="Trebuchet MS" panose="020B0603020202020204" pitchFamily="34" charset="0"/>
          </a:endParaRPr>
        </a:p>
      </dsp:txBody>
      <dsp:txXfrm>
        <a:off x="3069341" y="421498"/>
        <a:ext cx="2790309" cy="1674186"/>
      </dsp:txXfrm>
    </dsp:sp>
    <dsp:sp modelId="{40482620-8059-4824-97C5-AFBE837E5EE9}">
      <dsp:nvSpPr>
        <dsp:cNvPr id="0" name=""/>
        <dsp:cNvSpPr/>
      </dsp:nvSpPr>
      <dsp:spPr>
        <a:xfrm>
          <a:off x="6138681" y="421498"/>
          <a:ext cx="2790309" cy="1674186"/>
        </a:xfrm>
        <a:prstGeom prst="rect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Trebuchet MS" panose="020B0603020202020204" pitchFamily="34" charset="0"/>
            </a:rPr>
            <a:t>New Relationship with Technology</a:t>
          </a:r>
          <a:endParaRPr lang="en-US" sz="1800" b="1" kern="1200" dirty="0">
            <a:latin typeface="Trebuchet MS" panose="020B0603020202020204" pitchFamily="34" charset="0"/>
          </a:endParaRPr>
        </a:p>
      </dsp:txBody>
      <dsp:txXfrm>
        <a:off x="6138681" y="421498"/>
        <a:ext cx="2790309" cy="1674186"/>
      </dsp:txXfrm>
    </dsp:sp>
    <dsp:sp modelId="{7A87E902-3138-4A07-8AAA-C65B3040050B}">
      <dsp:nvSpPr>
        <dsp:cNvPr id="0" name=""/>
        <dsp:cNvSpPr/>
      </dsp:nvSpPr>
      <dsp:spPr>
        <a:xfrm>
          <a:off x="1534670" y="2374715"/>
          <a:ext cx="2790309" cy="1674186"/>
        </a:xfrm>
        <a:prstGeom prst="rect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Trebuchet MS" panose="020B0603020202020204" pitchFamily="34" charset="0"/>
            </a:rPr>
            <a:t>Diversification</a:t>
          </a:r>
          <a:endParaRPr lang="en-US" sz="1800" b="1" kern="1200" dirty="0">
            <a:latin typeface="Trebuchet MS" panose="020B0603020202020204" pitchFamily="34" charset="0"/>
          </a:endParaRPr>
        </a:p>
      </dsp:txBody>
      <dsp:txXfrm>
        <a:off x="1534670" y="2374715"/>
        <a:ext cx="2790309" cy="1674186"/>
      </dsp:txXfrm>
    </dsp:sp>
    <dsp:sp modelId="{B04D0375-90B7-4F3D-A843-74AACAAB4727}">
      <dsp:nvSpPr>
        <dsp:cNvPr id="0" name=""/>
        <dsp:cNvSpPr/>
      </dsp:nvSpPr>
      <dsp:spPr>
        <a:xfrm>
          <a:off x="4604011" y="2374715"/>
          <a:ext cx="2790309" cy="1674186"/>
        </a:xfrm>
        <a:prstGeom prst="rect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Trebuchet MS" panose="020B0603020202020204" pitchFamily="34" charset="0"/>
            </a:rPr>
            <a:t>Flexibility and Adaptability </a:t>
          </a:r>
          <a:endParaRPr lang="en-US" sz="1800" b="1" kern="1200" dirty="0">
            <a:latin typeface="Trebuchet MS" panose="020B0603020202020204" pitchFamily="34" charset="0"/>
          </a:endParaRPr>
        </a:p>
      </dsp:txBody>
      <dsp:txXfrm>
        <a:off x="4604011" y="2374715"/>
        <a:ext cx="2790309" cy="1674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CD24F-A391-4955-B0C0-E5A25F65AF5E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28638"/>
            <a:ext cx="4010025" cy="2640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344863"/>
            <a:ext cx="8553450" cy="3168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88138"/>
            <a:ext cx="4633913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6688138"/>
            <a:ext cx="4632325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E3F02-F390-42F7-90F0-87B18A173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498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7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0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7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3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183066"/>
            <a:ext cx="9089390" cy="308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3943604"/>
            <a:ext cx="7485380" cy="2844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26-Jan-18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84">
              <a:lnSpc>
                <a:spcPts val="1535"/>
              </a:lnSpc>
            </a:pPr>
            <a:fld id="{81D60167-4931-47E6-BA6A-407CBD079E47}" type="slidenum">
              <a:rPr lang="en-GB" spc="-135" smtClean="0"/>
              <a:pPr marL="85084">
                <a:lnSpc>
                  <a:spcPts val="1535"/>
                </a:lnSpc>
              </a:pPr>
              <a:t>‹#›</a:t>
            </a:fld>
            <a:endParaRPr lang="en-GB" spc="-13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2" y="374651"/>
            <a:ext cx="9223375" cy="1362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1" y="1725614"/>
            <a:ext cx="4524375" cy="846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500" indent="0">
              <a:buNone/>
              <a:defRPr sz="1600" b="1"/>
            </a:lvl4pPr>
            <a:lvl5pPr marL="1828667" indent="0">
              <a:buNone/>
              <a:defRPr sz="1600" b="1"/>
            </a:lvl5pPr>
            <a:lvl6pPr marL="2285833" indent="0">
              <a:buNone/>
              <a:defRPr sz="1600" b="1"/>
            </a:lvl6pPr>
            <a:lvl7pPr marL="2743000" indent="0">
              <a:buNone/>
              <a:defRPr sz="1600" b="1"/>
            </a:lvl7pPr>
            <a:lvl8pPr marL="3200167" indent="0">
              <a:buNone/>
              <a:defRPr sz="1600" b="1"/>
            </a:lvl8pPr>
            <a:lvl9pPr marL="36573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1" y="2571751"/>
            <a:ext cx="4524375" cy="378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725614"/>
            <a:ext cx="4546600" cy="846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500" indent="0">
              <a:buNone/>
              <a:defRPr sz="1600" b="1"/>
            </a:lvl4pPr>
            <a:lvl5pPr marL="1828667" indent="0">
              <a:buNone/>
              <a:defRPr sz="1600" b="1"/>
            </a:lvl5pPr>
            <a:lvl6pPr marL="2285833" indent="0">
              <a:buNone/>
              <a:defRPr sz="1600" b="1"/>
            </a:lvl6pPr>
            <a:lvl7pPr marL="2743000" indent="0">
              <a:buNone/>
              <a:defRPr sz="1600" b="1"/>
            </a:lvl7pPr>
            <a:lvl8pPr marL="3200167" indent="0">
              <a:buNone/>
              <a:defRPr sz="1600" b="1"/>
            </a:lvl8pPr>
            <a:lvl9pPr marL="36573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571751"/>
            <a:ext cx="4546600" cy="378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150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141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022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1" y="469901"/>
            <a:ext cx="3449638" cy="16430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601" y="1014413"/>
            <a:ext cx="5413375" cy="5003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1" y="2112963"/>
            <a:ext cx="3449638" cy="391318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500" indent="0">
              <a:buNone/>
              <a:defRPr sz="1000"/>
            </a:lvl4pPr>
            <a:lvl5pPr marL="1828667" indent="0">
              <a:buNone/>
              <a:defRPr sz="1000"/>
            </a:lvl5pPr>
            <a:lvl6pPr marL="2285833" indent="0">
              <a:buNone/>
              <a:defRPr sz="1000"/>
            </a:lvl6pPr>
            <a:lvl7pPr marL="2743000" indent="0">
              <a:buNone/>
              <a:defRPr sz="1000"/>
            </a:lvl7pPr>
            <a:lvl8pPr marL="3200167" indent="0">
              <a:buNone/>
              <a:defRPr sz="1000"/>
            </a:lvl8pPr>
            <a:lvl9pPr marL="36573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8056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1" y="469901"/>
            <a:ext cx="3449638" cy="16430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601" y="1014413"/>
            <a:ext cx="5413375" cy="50038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500" indent="0">
              <a:buNone/>
              <a:defRPr sz="2000"/>
            </a:lvl4pPr>
            <a:lvl5pPr marL="1828667" indent="0">
              <a:buNone/>
              <a:defRPr sz="2000"/>
            </a:lvl5pPr>
            <a:lvl6pPr marL="2285833" indent="0">
              <a:buNone/>
              <a:defRPr sz="2000"/>
            </a:lvl6pPr>
            <a:lvl7pPr marL="2743000" indent="0">
              <a:buNone/>
              <a:defRPr sz="2000"/>
            </a:lvl7pPr>
            <a:lvl8pPr marL="3200167" indent="0">
              <a:buNone/>
              <a:defRPr sz="2000"/>
            </a:lvl8pPr>
            <a:lvl9pPr marL="3657334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1" y="2112963"/>
            <a:ext cx="3449638" cy="391318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500" indent="0">
              <a:buNone/>
              <a:defRPr sz="1000"/>
            </a:lvl4pPr>
            <a:lvl5pPr marL="1828667" indent="0">
              <a:buNone/>
              <a:defRPr sz="1000"/>
            </a:lvl5pPr>
            <a:lvl6pPr marL="2285833" indent="0">
              <a:buNone/>
              <a:defRPr sz="1000"/>
            </a:lvl6pPr>
            <a:lvl7pPr marL="2743000" indent="0">
              <a:buNone/>
              <a:defRPr sz="1000"/>
            </a:lvl7pPr>
            <a:lvl8pPr marL="3200167" indent="0">
              <a:buNone/>
              <a:defRPr sz="1000"/>
            </a:lvl8pPr>
            <a:lvl9pPr marL="36573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4078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6614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3339" y="374652"/>
            <a:ext cx="2305049" cy="5967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5" y="374652"/>
            <a:ext cx="6765924" cy="5967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0530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152525"/>
            <a:ext cx="8020050" cy="245110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698876"/>
            <a:ext cx="8020050" cy="17002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000"/>
            </a:lvl2pPr>
            <a:lvl3pPr marL="914333" indent="0" algn="ctr">
              <a:buNone/>
              <a:defRPr sz="1800"/>
            </a:lvl3pPr>
            <a:lvl4pPr marL="1371500" indent="0" algn="ctr">
              <a:buNone/>
              <a:defRPr sz="1600"/>
            </a:lvl4pPr>
            <a:lvl5pPr marL="1828667" indent="0" algn="ctr">
              <a:buNone/>
              <a:defRPr sz="1600"/>
            </a:lvl5pPr>
            <a:lvl6pPr marL="2285833" indent="0" algn="ctr">
              <a:buNone/>
              <a:defRPr sz="1600"/>
            </a:lvl6pPr>
            <a:lvl7pPr marL="2743000" indent="0" algn="ctr">
              <a:buNone/>
              <a:defRPr sz="1600"/>
            </a:lvl7pPr>
            <a:lvl8pPr marL="3200167" indent="0" algn="ctr">
              <a:buNone/>
              <a:defRPr sz="1600"/>
            </a:lvl8pPr>
            <a:lvl9pPr marL="36573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7482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7476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1" y="1755775"/>
            <a:ext cx="9221788" cy="2928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1" y="4713288"/>
            <a:ext cx="9221788" cy="15398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633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917044" y="678473"/>
            <a:ext cx="1099820" cy="469265"/>
          </a:xfrm>
          <a:custGeom>
            <a:avLst/>
            <a:gdLst/>
            <a:ahLst/>
            <a:cxnLst/>
            <a:rect l="l" t="t" r="r" b="b"/>
            <a:pathLst>
              <a:path w="1099820" h="469265">
                <a:moveTo>
                  <a:pt x="216447" y="101273"/>
                </a:moveTo>
                <a:lnTo>
                  <a:pt x="0" y="468680"/>
                </a:lnTo>
                <a:lnTo>
                  <a:pt x="180136" y="468680"/>
                </a:lnTo>
                <a:lnTo>
                  <a:pt x="310438" y="247484"/>
                </a:lnTo>
                <a:lnTo>
                  <a:pt x="280441" y="215846"/>
                </a:lnTo>
                <a:lnTo>
                  <a:pt x="254522" y="180678"/>
                </a:lnTo>
                <a:lnTo>
                  <a:pt x="233063" y="142359"/>
                </a:lnTo>
                <a:lnTo>
                  <a:pt x="216447" y="101273"/>
                </a:lnTo>
                <a:close/>
              </a:path>
              <a:path w="1099820" h="469265">
                <a:moveTo>
                  <a:pt x="376605" y="296100"/>
                </a:moveTo>
                <a:lnTo>
                  <a:pt x="274942" y="468680"/>
                </a:lnTo>
                <a:lnTo>
                  <a:pt x="824801" y="468680"/>
                </a:lnTo>
                <a:lnTo>
                  <a:pt x="750025" y="341744"/>
                </a:lnTo>
                <a:lnTo>
                  <a:pt x="549871" y="341744"/>
                </a:lnTo>
                <a:lnTo>
                  <a:pt x="503409" y="338696"/>
                </a:lnTo>
                <a:lnTo>
                  <a:pt x="458785" y="329814"/>
                </a:lnTo>
                <a:lnTo>
                  <a:pt x="416389" y="315485"/>
                </a:lnTo>
                <a:lnTo>
                  <a:pt x="376605" y="296100"/>
                </a:lnTo>
                <a:close/>
              </a:path>
              <a:path w="1099820" h="469265">
                <a:moveTo>
                  <a:pt x="883296" y="101273"/>
                </a:moveTo>
                <a:lnTo>
                  <a:pt x="866686" y="142361"/>
                </a:lnTo>
                <a:lnTo>
                  <a:pt x="845226" y="180682"/>
                </a:lnTo>
                <a:lnTo>
                  <a:pt x="819303" y="215851"/>
                </a:lnTo>
                <a:lnTo>
                  <a:pt x="789304" y="247484"/>
                </a:lnTo>
                <a:lnTo>
                  <a:pt x="919606" y="468680"/>
                </a:lnTo>
                <a:lnTo>
                  <a:pt x="1099743" y="468680"/>
                </a:lnTo>
                <a:lnTo>
                  <a:pt x="883296" y="101273"/>
                </a:lnTo>
                <a:close/>
              </a:path>
              <a:path w="1099820" h="469265">
                <a:moveTo>
                  <a:pt x="723138" y="296100"/>
                </a:moveTo>
                <a:lnTo>
                  <a:pt x="683354" y="315485"/>
                </a:lnTo>
                <a:lnTo>
                  <a:pt x="640957" y="329814"/>
                </a:lnTo>
                <a:lnTo>
                  <a:pt x="596334" y="338696"/>
                </a:lnTo>
                <a:lnTo>
                  <a:pt x="549871" y="341744"/>
                </a:lnTo>
                <a:lnTo>
                  <a:pt x="750025" y="341744"/>
                </a:lnTo>
                <a:lnTo>
                  <a:pt x="723138" y="296100"/>
                </a:lnTo>
                <a:close/>
              </a:path>
              <a:path w="1099820" h="469265">
                <a:moveTo>
                  <a:pt x="549871" y="1981"/>
                </a:moveTo>
                <a:lnTo>
                  <a:pt x="416178" y="228942"/>
                </a:lnTo>
                <a:lnTo>
                  <a:pt x="446912" y="243757"/>
                </a:lnTo>
                <a:lnTo>
                  <a:pt x="479634" y="254704"/>
                </a:lnTo>
                <a:lnTo>
                  <a:pt x="514051" y="261489"/>
                </a:lnTo>
                <a:lnTo>
                  <a:pt x="549871" y="263817"/>
                </a:lnTo>
                <a:lnTo>
                  <a:pt x="585691" y="261489"/>
                </a:lnTo>
                <a:lnTo>
                  <a:pt x="620109" y="254704"/>
                </a:lnTo>
                <a:lnTo>
                  <a:pt x="652831" y="243757"/>
                </a:lnTo>
                <a:lnTo>
                  <a:pt x="683564" y="228942"/>
                </a:lnTo>
                <a:lnTo>
                  <a:pt x="549871" y="1981"/>
                </a:lnTo>
                <a:close/>
              </a:path>
              <a:path w="1099820" h="469265">
                <a:moveTo>
                  <a:pt x="823023" y="101"/>
                </a:moveTo>
                <a:lnTo>
                  <a:pt x="643572" y="101"/>
                </a:lnTo>
                <a:lnTo>
                  <a:pt x="748499" y="178244"/>
                </a:lnTo>
                <a:lnTo>
                  <a:pt x="778491" y="140335"/>
                </a:lnTo>
                <a:lnTo>
                  <a:pt x="801484" y="97418"/>
                </a:lnTo>
                <a:lnTo>
                  <a:pt x="816619" y="50353"/>
                </a:lnTo>
                <a:lnTo>
                  <a:pt x="823023" y="101"/>
                </a:lnTo>
                <a:close/>
              </a:path>
              <a:path w="1099820" h="469265">
                <a:moveTo>
                  <a:pt x="456120" y="203"/>
                </a:moveTo>
                <a:lnTo>
                  <a:pt x="275932" y="292"/>
                </a:lnTo>
                <a:lnTo>
                  <a:pt x="276707" y="292"/>
                </a:lnTo>
                <a:lnTo>
                  <a:pt x="283165" y="50560"/>
                </a:lnTo>
                <a:lnTo>
                  <a:pt x="298311" y="97543"/>
                </a:lnTo>
                <a:lnTo>
                  <a:pt x="321289" y="140386"/>
                </a:lnTo>
                <a:lnTo>
                  <a:pt x="351243" y="178231"/>
                </a:lnTo>
                <a:lnTo>
                  <a:pt x="456120" y="203"/>
                </a:lnTo>
                <a:close/>
              </a:path>
              <a:path w="1099820" h="469265">
                <a:moveTo>
                  <a:pt x="823036" y="0"/>
                </a:moveTo>
                <a:lnTo>
                  <a:pt x="547585" y="152"/>
                </a:lnTo>
                <a:lnTo>
                  <a:pt x="823023" y="101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41111" y="213742"/>
            <a:ext cx="451484" cy="383540"/>
          </a:xfrm>
          <a:custGeom>
            <a:avLst/>
            <a:gdLst/>
            <a:ahLst/>
            <a:cxnLst/>
            <a:rect l="l" t="t" r="r" b="b"/>
            <a:pathLst>
              <a:path w="451484" h="383540">
                <a:moveTo>
                  <a:pt x="225806" y="0"/>
                </a:moveTo>
                <a:lnTo>
                  <a:pt x="0" y="383311"/>
                </a:lnTo>
                <a:lnTo>
                  <a:pt x="451472" y="383070"/>
                </a:lnTo>
                <a:lnTo>
                  <a:pt x="225806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4091" y="1196289"/>
            <a:ext cx="4125219" cy="292388"/>
          </a:xfrm>
        </p:spPr>
        <p:txBody>
          <a:bodyPr lIns="0" tIns="0" rIns="0" bIns="0"/>
          <a:lstStyle>
            <a:lvl1pPr>
              <a:defRPr sz="1900" b="0" i="1">
                <a:solidFill>
                  <a:srgbClr val="0055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26-Jan-18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84">
              <a:lnSpc>
                <a:spcPts val="1535"/>
              </a:lnSpc>
            </a:pPr>
            <a:fld id="{81D60167-4931-47E6-BA6A-407CBD079E47}" type="slidenum">
              <a:rPr lang="en-GB" spc="-135" smtClean="0"/>
              <a:pPr marL="85084">
                <a:lnSpc>
                  <a:spcPts val="1535"/>
                </a:lnSpc>
              </a:pPr>
              <a:t>‹#›</a:t>
            </a:fld>
            <a:endParaRPr lang="en-GB" spc="-135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1874838"/>
            <a:ext cx="4535487" cy="4467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874838"/>
            <a:ext cx="4535488" cy="4467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7182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2" y="374651"/>
            <a:ext cx="9223375" cy="1362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1" y="1725614"/>
            <a:ext cx="4524375" cy="846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500" indent="0">
              <a:buNone/>
              <a:defRPr sz="1600" b="1"/>
            </a:lvl4pPr>
            <a:lvl5pPr marL="1828667" indent="0">
              <a:buNone/>
              <a:defRPr sz="1600" b="1"/>
            </a:lvl5pPr>
            <a:lvl6pPr marL="2285833" indent="0">
              <a:buNone/>
              <a:defRPr sz="1600" b="1"/>
            </a:lvl6pPr>
            <a:lvl7pPr marL="2743000" indent="0">
              <a:buNone/>
              <a:defRPr sz="1600" b="1"/>
            </a:lvl7pPr>
            <a:lvl8pPr marL="3200167" indent="0">
              <a:buNone/>
              <a:defRPr sz="1600" b="1"/>
            </a:lvl8pPr>
            <a:lvl9pPr marL="36573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1" y="2571751"/>
            <a:ext cx="4524375" cy="378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725614"/>
            <a:ext cx="4546600" cy="846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500" indent="0">
              <a:buNone/>
              <a:defRPr sz="1600" b="1"/>
            </a:lvl4pPr>
            <a:lvl5pPr marL="1828667" indent="0">
              <a:buNone/>
              <a:defRPr sz="1600" b="1"/>
            </a:lvl5pPr>
            <a:lvl6pPr marL="2285833" indent="0">
              <a:buNone/>
              <a:defRPr sz="1600" b="1"/>
            </a:lvl6pPr>
            <a:lvl7pPr marL="2743000" indent="0">
              <a:buNone/>
              <a:defRPr sz="1600" b="1"/>
            </a:lvl7pPr>
            <a:lvl8pPr marL="3200167" indent="0">
              <a:buNone/>
              <a:defRPr sz="1600" b="1"/>
            </a:lvl8pPr>
            <a:lvl9pPr marL="36573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571751"/>
            <a:ext cx="4546600" cy="378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1220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4850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9274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1" y="469901"/>
            <a:ext cx="3449638" cy="16430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601" y="1014413"/>
            <a:ext cx="5413375" cy="5003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1" y="2112963"/>
            <a:ext cx="3449638" cy="391318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500" indent="0">
              <a:buNone/>
              <a:defRPr sz="1000"/>
            </a:lvl4pPr>
            <a:lvl5pPr marL="1828667" indent="0">
              <a:buNone/>
              <a:defRPr sz="1000"/>
            </a:lvl5pPr>
            <a:lvl6pPr marL="2285833" indent="0">
              <a:buNone/>
              <a:defRPr sz="1000"/>
            </a:lvl6pPr>
            <a:lvl7pPr marL="2743000" indent="0">
              <a:buNone/>
              <a:defRPr sz="1000"/>
            </a:lvl7pPr>
            <a:lvl8pPr marL="3200167" indent="0">
              <a:buNone/>
              <a:defRPr sz="1000"/>
            </a:lvl8pPr>
            <a:lvl9pPr marL="36573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3703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1" y="469901"/>
            <a:ext cx="3449638" cy="16430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601" y="1014413"/>
            <a:ext cx="5413375" cy="50038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500" indent="0">
              <a:buNone/>
              <a:defRPr sz="2000"/>
            </a:lvl4pPr>
            <a:lvl5pPr marL="1828667" indent="0">
              <a:buNone/>
              <a:defRPr sz="2000"/>
            </a:lvl5pPr>
            <a:lvl6pPr marL="2285833" indent="0">
              <a:buNone/>
              <a:defRPr sz="2000"/>
            </a:lvl6pPr>
            <a:lvl7pPr marL="2743000" indent="0">
              <a:buNone/>
              <a:defRPr sz="2000"/>
            </a:lvl7pPr>
            <a:lvl8pPr marL="3200167" indent="0">
              <a:buNone/>
              <a:defRPr sz="2000"/>
            </a:lvl8pPr>
            <a:lvl9pPr marL="3657334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1" y="2112963"/>
            <a:ext cx="3449638" cy="391318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500" indent="0">
              <a:buNone/>
              <a:defRPr sz="1000"/>
            </a:lvl4pPr>
            <a:lvl5pPr marL="1828667" indent="0">
              <a:buNone/>
              <a:defRPr sz="1000"/>
            </a:lvl5pPr>
            <a:lvl6pPr marL="2285833" indent="0">
              <a:buNone/>
              <a:defRPr sz="1000"/>
            </a:lvl6pPr>
            <a:lvl7pPr marL="2743000" indent="0">
              <a:buNone/>
              <a:defRPr sz="1000"/>
            </a:lvl7pPr>
            <a:lvl8pPr marL="3200167" indent="0">
              <a:buNone/>
              <a:defRPr sz="1000"/>
            </a:lvl8pPr>
            <a:lvl9pPr marL="36573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2820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0988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3339" y="374652"/>
            <a:ext cx="2305049" cy="5967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5" y="374652"/>
            <a:ext cx="6765924" cy="5967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625F4-D150-471F-A9A0-19BB6BF50F7F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692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152525"/>
            <a:ext cx="8020050" cy="245110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698876"/>
            <a:ext cx="8020050" cy="17002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000"/>
            </a:lvl2pPr>
            <a:lvl3pPr marL="914333" indent="0" algn="ctr">
              <a:buNone/>
              <a:defRPr sz="1800"/>
            </a:lvl3pPr>
            <a:lvl4pPr marL="1371500" indent="0" algn="ctr">
              <a:buNone/>
              <a:defRPr sz="1600"/>
            </a:lvl4pPr>
            <a:lvl5pPr marL="1828667" indent="0" algn="ctr">
              <a:buNone/>
              <a:defRPr sz="1600"/>
            </a:lvl5pPr>
            <a:lvl6pPr marL="2285833" indent="0" algn="ctr">
              <a:buNone/>
              <a:defRPr sz="1600"/>
            </a:lvl6pPr>
            <a:lvl7pPr marL="2743000" indent="0" algn="ctr">
              <a:buNone/>
              <a:defRPr sz="1600"/>
            </a:lvl7pPr>
            <a:lvl8pPr marL="3200167" indent="0" algn="ctr">
              <a:buNone/>
              <a:defRPr sz="1600"/>
            </a:lvl8pPr>
            <a:lvl9pPr marL="36573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915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643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4091" y="1196289"/>
            <a:ext cx="4125219" cy="292388"/>
          </a:xfrm>
        </p:spPr>
        <p:txBody>
          <a:bodyPr lIns="0" tIns="0" rIns="0" bIns="0"/>
          <a:lstStyle>
            <a:lvl1pPr>
              <a:defRPr sz="1900" b="0" i="1">
                <a:solidFill>
                  <a:srgbClr val="0055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16436" y="2089353"/>
            <a:ext cx="298704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619695"/>
            <a:ext cx="4651629" cy="2844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26-Jan-18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84">
              <a:lnSpc>
                <a:spcPts val="1535"/>
              </a:lnSpc>
            </a:pPr>
            <a:fld id="{81D60167-4931-47E6-BA6A-407CBD079E47}" type="slidenum">
              <a:rPr lang="en-GB" spc="-135" smtClean="0"/>
              <a:pPr marL="85084">
                <a:lnSpc>
                  <a:spcPts val="1535"/>
                </a:lnSpc>
              </a:pPr>
              <a:t>‹#›</a:t>
            </a:fld>
            <a:endParaRPr lang="en-GB" spc="-135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1" y="1755775"/>
            <a:ext cx="9221788" cy="2928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1" y="4713288"/>
            <a:ext cx="9221788" cy="15398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027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1874838"/>
            <a:ext cx="4535487" cy="4467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874838"/>
            <a:ext cx="4535488" cy="4467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7597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2" y="374651"/>
            <a:ext cx="9223375" cy="1362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1" y="1725614"/>
            <a:ext cx="4524375" cy="846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500" indent="0">
              <a:buNone/>
              <a:defRPr sz="1600" b="1"/>
            </a:lvl4pPr>
            <a:lvl5pPr marL="1828667" indent="0">
              <a:buNone/>
              <a:defRPr sz="1600" b="1"/>
            </a:lvl5pPr>
            <a:lvl6pPr marL="2285833" indent="0">
              <a:buNone/>
              <a:defRPr sz="1600" b="1"/>
            </a:lvl6pPr>
            <a:lvl7pPr marL="2743000" indent="0">
              <a:buNone/>
              <a:defRPr sz="1600" b="1"/>
            </a:lvl7pPr>
            <a:lvl8pPr marL="3200167" indent="0">
              <a:buNone/>
              <a:defRPr sz="1600" b="1"/>
            </a:lvl8pPr>
            <a:lvl9pPr marL="36573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1" y="2571751"/>
            <a:ext cx="4524375" cy="378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725614"/>
            <a:ext cx="4546600" cy="846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500" indent="0">
              <a:buNone/>
              <a:defRPr sz="1600" b="1"/>
            </a:lvl4pPr>
            <a:lvl5pPr marL="1828667" indent="0">
              <a:buNone/>
              <a:defRPr sz="1600" b="1"/>
            </a:lvl5pPr>
            <a:lvl6pPr marL="2285833" indent="0">
              <a:buNone/>
              <a:defRPr sz="1600" b="1"/>
            </a:lvl6pPr>
            <a:lvl7pPr marL="2743000" indent="0">
              <a:buNone/>
              <a:defRPr sz="1600" b="1"/>
            </a:lvl7pPr>
            <a:lvl8pPr marL="3200167" indent="0">
              <a:buNone/>
              <a:defRPr sz="1600" b="1"/>
            </a:lvl8pPr>
            <a:lvl9pPr marL="36573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571751"/>
            <a:ext cx="4546600" cy="378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0911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6206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8643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1" y="469901"/>
            <a:ext cx="3449638" cy="16430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601" y="1014413"/>
            <a:ext cx="5413375" cy="5003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1" y="2112963"/>
            <a:ext cx="3449638" cy="391318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500" indent="0">
              <a:buNone/>
              <a:defRPr sz="1000"/>
            </a:lvl4pPr>
            <a:lvl5pPr marL="1828667" indent="0">
              <a:buNone/>
              <a:defRPr sz="1000"/>
            </a:lvl5pPr>
            <a:lvl6pPr marL="2285833" indent="0">
              <a:buNone/>
              <a:defRPr sz="1000"/>
            </a:lvl6pPr>
            <a:lvl7pPr marL="2743000" indent="0">
              <a:buNone/>
              <a:defRPr sz="1000"/>
            </a:lvl7pPr>
            <a:lvl8pPr marL="3200167" indent="0">
              <a:buNone/>
              <a:defRPr sz="1000"/>
            </a:lvl8pPr>
            <a:lvl9pPr marL="36573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4892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1" y="469901"/>
            <a:ext cx="3449638" cy="16430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6601" y="1014413"/>
            <a:ext cx="5413375" cy="50038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500" indent="0">
              <a:buNone/>
              <a:defRPr sz="2000"/>
            </a:lvl4pPr>
            <a:lvl5pPr marL="1828667" indent="0">
              <a:buNone/>
              <a:defRPr sz="2000"/>
            </a:lvl5pPr>
            <a:lvl6pPr marL="2285833" indent="0">
              <a:buNone/>
              <a:defRPr sz="2000"/>
            </a:lvl6pPr>
            <a:lvl7pPr marL="2743000" indent="0">
              <a:buNone/>
              <a:defRPr sz="2000"/>
            </a:lvl7pPr>
            <a:lvl8pPr marL="3200167" indent="0">
              <a:buNone/>
              <a:defRPr sz="2000"/>
            </a:lvl8pPr>
            <a:lvl9pPr marL="3657334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1" y="2112963"/>
            <a:ext cx="3449638" cy="3913187"/>
          </a:xfrm>
        </p:spPr>
        <p:txBody>
          <a:bodyPr/>
          <a:lstStyle>
            <a:lvl1pPr marL="0" indent="0">
              <a:buNone/>
              <a:defRPr sz="1600"/>
            </a:lvl1pPr>
            <a:lvl2pPr marL="457166" indent="0">
              <a:buNone/>
              <a:defRPr sz="1400"/>
            </a:lvl2pPr>
            <a:lvl3pPr marL="914333" indent="0">
              <a:buNone/>
              <a:defRPr sz="1200"/>
            </a:lvl3pPr>
            <a:lvl4pPr marL="1371500" indent="0">
              <a:buNone/>
              <a:defRPr sz="1000"/>
            </a:lvl4pPr>
            <a:lvl5pPr marL="1828667" indent="0">
              <a:buNone/>
              <a:defRPr sz="1000"/>
            </a:lvl5pPr>
            <a:lvl6pPr marL="2285833" indent="0">
              <a:buNone/>
              <a:defRPr sz="1000"/>
            </a:lvl6pPr>
            <a:lvl7pPr marL="2743000" indent="0">
              <a:buNone/>
              <a:defRPr sz="1000"/>
            </a:lvl7pPr>
            <a:lvl8pPr marL="3200167" indent="0">
              <a:buNone/>
              <a:defRPr sz="1000"/>
            </a:lvl8pPr>
            <a:lvl9pPr marL="36573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01295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15280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3339" y="374652"/>
            <a:ext cx="2305049" cy="5967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15" y="374652"/>
            <a:ext cx="6765924" cy="5967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4B7-DC3D-46B1-B8CD-97ECF57F6396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7275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183066"/>
            <a:ext cx="9089390" cy="1478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3943604"/>
            <a:ext cx="7485380" cy="17605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26-Jan-18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90">
              <a:lnSpc>
                <a:spcPts val="1535"/>
              </a:lnSpc>
            </a:pPr>
            <a:fld id="{81D60167-4931-47E6-BA6A-407CBD079E47}" type="slidenum">
              <a:rPr spc="-135" dirty="0">
                <a:solidFill>
                  <a:prstClr val="black"/>
                </a:solidFill>
              </a:rPr>
              <a:pPr marL="85090">
                <a:lnSpc>
                  <a:spcPts val="1535"/>
                </a:lnSpc>
              </a:pPr>
              <a:t>‹#›</a:t>
            </a:fld>
            <a:endParaRPr spc="-13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2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4091" y="1196289"/>
            <a:ext cx="4125219" cy="292388"/>
          </a:xfrm>
        </p:spPr>
        <p:txBody>
          <a:bodyPr lIns="0" tIns="0" rIns="0" bIns="0"/>
          <a:lstStyle>
            <a:lvl1pPr>
              <a:defRPr sz="1900" b="0" i="1">
                <a:solidFill>
                  <a:srgbClr val="0055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26-Jan-18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84">
              <a:lnSpc>
                <a:spcPts val="1535"/>
              </a:lnSpc>
            </a:pPr>
            <a:fld id="{81D60167-4931-47E6-BA6A-407CBD079E47}" type="slidenum">
              <a:rPr lang="en-GB" spc="-135" smtClean="0"/>
              <a:pPr marL="85084">
                <a:lnSpc>
                  <a:spcPts val="1535"/>
                </a:lnSpc>
              </a:pPr>
              <a:t>‹#›</a:t>
            </a:fld>
            <a:endParaRPr lang="en-GB" spc="-135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917044" y="678472"/>
            <a:ext cx="1099820" cy="469265"/>
          </a:xfrm>
          <a:custGeom>
            <a:avLst/>
            <a:gdLst/>
            <a:ahLst/>
            <a:cxnLst/>
            <a:rect l="l" t="t" r="r" b="b"/>
            <a:pathLst>
              <a:path w="1099820" h="469265">
                <a:moveTo>
                  <a:pt x="216447" y="101273"/>
                </a:moveTo>
                <a:lnTo>
                  <a:pt x="0" y="468680"/>
                </a:lnTo>
                <a:lnTo>
                  <a:pt x="180136" y="468680"/>
                </a:lnTo>
                <a:lnTo>
                  <a:pt x="310438" y="247484"/>
                </a:lnTo>
                <a:lnTo>
                  <a:pt x="280441" y="215846"/>
                </a:lnTo>
                <a:lnTo>
                  <a:pt x="254522" y="180678"/>
                </a:lnTo>
                <a:lnTo>
                  <a:pt x="233063" y="142359"/>
                </a:lnTo>
                <a:lnTo>
                  <a:pt x="216447" y="101273"/>
                </a:lnTo>
                <a:close/>
              </a:path>
              <a:path w="1099820" h="469265">
                <a:moveTo>
                  <a:pt x="376605" y="296100"/>
                </a:moveTo>
                <a:lnTo>
                  <a:pt x="274942" y="468680"/>
                </a:lnTo>
                <a:lnTo>
                  <a:pt x="824801" y="468680"/>
                </a:lnTo>
                <a:lnTo>
                  <a:pt x="750025" y="341744"/>
                </a:lnTo>
                <a:lnTo>
                  <a:pt x="549871" y="341744"/>
                </a:lnTo>
                <a:lnTo>
                  <a:pt x="503409" y="338696"/>
                </a:lnTo>
                <a:lnTo>
                  <a:pt x="458785" y="329814"/>
                </a:lnTo>
                <a:lnTo>
                  <a:pt x="416389" y="315485"/>
                </a:lnTo>
                <a:lnTo>
                  <a:pt x="376605" y="296100"/>
                </a:lnTo>
                <a:close/>
              </a:path>
              <a:path w="1099820" h="469265">
                <a:moveTo>
                  <a:pt x="883296" y="101273"/>
                </a:moveTo>
                <a:lnTo>
                  <a:pt x="866686" y="142361"/>
                </a:lnTo>
                <a:lnTo>
                  <a:pt x="845226" y="180682"/>
                </a:lnTo>
                <a:lnTo>
                  <a:pt x="819303" y="215851"/>
                </a:lnTo>
                <a:lnTo>
                  <a:pt x="789304" y="247484"/>
                </a:lnTo>
                <a:lnTo>
                  <a:pt x="919606" y="468680"/>
                </a:lnTo>
                <a:lnTo>
                  <a:pt x="1099743" y="468680"/>
                </a:lnTo>
                <a:lnTo>
                  <a:pt x="883296" y="101273"/>
                </a:lnTo>
                <a:close/>
              </a:path>
              <a:path w="1099820" h="469265">
                <a:moveTo>
                  <a:pt x="723138" y="296100"/>
                </a:moveTo>
                <a:lnTo>
                  <a:pt x="683354" y="315485"/>
                </a:lnTo>
                <a:lnTo>
                  <a:pt x="640957" y="329814"/>
                </a:lnTo>
                <a:lnTo>
                  <a:pt x="596334" y="338696"/>
                </a:lnTo>
                <a:lnTo>
                  <a:pt x="549871" y="341744"/>
                </a:lnTo>
                <a:lnTo>
                  <a:pt x="750025" y="341744"/>
                </a:lnTo>
                <a:lnTo>
                  <a:pt x="723138" y="296100"/>
                </a:lnTo>
                <a:close/>
              </a:path>
              <a:path w="1099820" h="469265">
                <a:moveTo>
                  <a:pt x="549871" y="1981"/>
                </a:moveTo>
                <a:lnTo>
                  <a:pt x="416178" y="228942"/>
                </a:lnTo>
                <a:lnTo>
                  <a:pt x="446912" y="243757"/>
                </a:lnTo>
                <a:lnTo>
                  <a:pt x="479634" y="254704"/>
                </a:lnTo>
                <a:lnTo>
                  <a:pt x="514051" y="261489"/>
                </a:lnTo>
                <a:lnTo>
                  <a:pt x="549871" y="263817"/>
                </a:lnTo>
                <a:lnTo>
                  <a:pt x="585691" y="261489"/>
                </a:lnTo>
                <a:lnTo>
                  <a:pt x="620109" y="254704"/>
                </a:lnTo>
                <a:lnTo>
                  <a:pt x="652831" y="243757"/>
                </a:lnTo>
                <a:lnTo>
                  <a:pt x="683564" y="228942"/>
                </a:lnTo>
                <a:lnTo>
                  <a:pt x="549871" y="1981"/>
                </a:lnTo>
                <a:close/>
              </a:path>
              <a:path w="1099820" h="469265">
                <a:moveTo>
                  <a:pt x="823023" y="101"/>
                </a:moveTo>
                <a:lnTo>
                  <a:pt x="643572" y="101"/>
                </a:lnTo>
                <a:lnTo>
                  <a:pt x="748499" y="178244"/>
                </a:lnTo>
                <a:lnTo>
                  <a:pt x="778491" y="140335"/>
                </a:lnTo>
                <a:lnTo>
                  <a:pt x="801484" y="97418"/>
                </a:lnTo>
                <a:lnTo>
                  <a:pt x="816619" y="50353"/>
                </a:lnTo>
                <a:lnTo>
                  <a:pt x="823023" y="101"/>
                </a:lnTo>
                <a:close/>
              </a:path>
              <a:path w="1099820" h="469265">
                <a:moveTo>
                  <a:pt x="456120" y="203"/>
                </a:moveTo>
                <a:lnTo>
                  <a:pt x="275932" y="292"/>
                </a:lnTo>
                <a:lnTo>
                  <a:pt x="276707" y="292"/>
                </a:lnTo>
                <a:lnTo>
                  <a:pt x="283165" y="50560"/>
                </a:lnTo>
                <a:lnTo>
                  <a:pt x="298311" y="97543"/>
                </a:lnTo>
                <a:lnTo>
                  <a:pt x="321289" y="140386"/>
                </a:lnTo>
                <a:lnTo>
                  <a:pt x="351243" y="178231"/>
                </a:lnTo>
                <a:lnTo>
                  <a:pt x="456120" y="203"/>
                </a:lnTo>
                <a:close/>
              </a:path>
              <a:path w="1099820" h="469265">
                <a:moveTo>
                  <a:pt x="823036" y="0"/>
                </a:moveTo>
                <a:lnTo>
                  <a:pt x="547585" y="152"/>
                </a:lnTo>
                <a:lnTo>
                  <a:pt x="823023" y="101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6241110" y="213741"/>
            <a:ext cx="451484" cy="383540"/>
          </a:xfrm>
          <a:custGeom>
            <a:avLst/>
            <a:gdLst/>
            <a:ahLst/>
            <a:cxnLst/>
            <a:rect l="l" t="t" r="r" b="b"/>
            <a:pathLst>
              <a:path w="451484" h="383540">
                <a:moveTo>
                  <a:pt x="225806" y="0"/>
                </a:moveTo>
                <a:lnTo>
                  <a:pt x="0" y="383311"/>
                </a:lnTo>
                <a:lnTo>
                  <a:pt x="451472" y="383070"/>
                </a:lnTo>
                <a:lnTo>
                  <a:pt x="225806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1">
                <a:solidFill>
                  <a:srgbClr val="0055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26-Jan-18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90">
              <a:lnSpc>
                <a:spcPts val="1535"/>
              </a:lnSpc>
            </a:pPr>
            <a:fld id="{81D60167-4931-47E6-BA6A-407CBD079E47}" type="slidenum">
              <a:rPr spc="-135" dirty="0">
                <a:solidFill>
                  <a:prstClr val="black"/>
                </a:solidFill>
              </a:rPr>
              <a:pPr marL="85090">
                <a:lnSpc>
                  <a:spcPts val="1535"/>
                </a:lnSpc>
              </a:pPr>
              <a:t>‹#›</a:t>
            </a:fld>
            <a:endParaRPr spc="-13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678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1">
                <a:solidFill>
                  <a:srgbClr val="0055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16437" y="2089353"/>
            <a:ext cx="2987040" cy="3964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619694"/>
            <a:ext cx="4651629" cy="4647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26-Jan-18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90">
              <a:lnSpc>
                <a:spcPts val="1535"/>
              </a:lnSpc>
            </a:pPr>
            <a:fld id="{81D60167-4931-47E6-BA6A-407CBD079E47}" type="slidenum">
              <a:rPr spc="-135" dirty="0">
                <a:solidFill>
                  <a:prstClr val="black"/>
                </a:solidFill>
              </a:rPr>
              <a:pPr marL="85090">
                <a:lnSpc>
                  <a:spcPts val="1535"/>
                </a:lnSpc>
              </a:pPr>
              <a:t>‹#›</a:t>
            </a:fld>
            <a:endParaRPr spc="-13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0" i="1">
                <a:solidFill>
                  <a:srgbClr val="0055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26-Jan-18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90">
              <a:lnSpc>
                <a:spcPts val="1535"/>
              </a:lnSpc>
            </a:pPr>
            <a:fld id="{81D60167-4931-47E6-BA6A-407CBD079E47}" type="slidenum">
              <a:rPr spc="-135" dirty="0">
                <a:solidFill>
                  <a:prstClr val="black"/>
                </a:solidFill>
              </a:rPr>
              <a:pPr marL="85090">
                <a:lnSpc>
                  <a:spcPts val="1535"/>
                </a:lnSpc>
              </a:pPr>
              <a:t>‹#›</a:t>
            </a:fld>
            <a:endParaRPr spc="-13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580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26-Jan-18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90">
              <a:lnSpc>
                <a:spcPts val="1535"/>
              </a:lnSpc>
            </a:pPr>
            <a:fld id="{81D60167-4931-47E6-BA6A-407CBD079E47}" type="slidenum">
              <a:rPr spc="-135" dirty="0">
                <a:solidFill>
                  <a:prstClr val="black"/>
                </a:solidFill>
              </a:rPr>
              <a:pPr marL="85090">
                <a:lnSpc>
                  <a:spcPts val="1535"/>
                </a:lnSpc>
              </a:pPr>
              <a:t>‹#›</a:t>
            </a:fld>
            <a:endParaRPr spc="-13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2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26-Jan-18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84">
              <a:lnSpc>
                <a:spcPts val="1535"/>
              </a:lnSpc>
            </a:pPr>
            <a:fld id="{81D60167-4931-47E6-BA6A-407CBD079E47}" type="slidenum">
              <a:rPr lang="en-GB" spc="-135" smtClean="0"/>
              <a:pPr marL="85084">
                <a:lnSpc>
                  <a:spcPts val="1535"/>
                </a:lnSpc>
              </a:pPr>
              <a:t>‹#›</a:t>
            </a:fld>
            <a:endParaRPr lang="en-GB" spc="-13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152525"/>
            <a:ext cx="8020050" cy="245110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698876"/>
            <a:ext cx="8020050" cy="17002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6" indent="0" algn="ctr">
              <a:buNone/>
              <a:defRPr sz="2000"/>
            </a:lvl2pPr>
            <a:lvl3pPr marL="914333" indent="0" algn="ctr">
              <a:buNone/>
              <a:defRPr sz="1800"/>
            </a:lvl3pPr>
            <a:lvl4pPr marL="1371500" indent="0" algn="ctr">
              <a:buNone/>
              <a:defRPr sz="1600"/>
            </a:lvl4pPr>
            <a:lvl5pPr marL="1828667" indent="0" algn="ctr">
              <a:buNone/>
              <a:defRPr sz="1600"/>
            </a:lvl5pPr>
            <a:lvl6pPr marL="2285833" indent="0" algn="ctr">
              <a:buNone/>
              <a:defRPr sz="1600"/>
            </a:lvl6pPr>
            <a:lvl7pPr marL="2743000" indent="0" algn="ctr">
              <a:buNone/>
              <a:defRPr sz="1600"/>
            </a:lvl7pPr>
            <a:lvl8pPr marL="3200167" indent="0" algn="ctr">
              <a:buNone/>
              <a:defRPr sz="1600"/>
            </a:lvl8pPr>
            <a:lvl9pPr marL="36573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25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99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1" y="1755775"/>
            <a:ext cx="9221788" cy="2928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1" y="4713288"/>
            <a:ext cx="9221788" cy="15398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938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1874838"/>
            <a:ext cx="4535487" cy="4467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874838"/>
            <a:ext cx="4535488" cy="4467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DABC-211E-4220-BFF0-B3430246C7BF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65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4091" y="1196288"/>
            <a:ext cx="4125219" cy="308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1">
                <a:solidFill>
                  <a:srgbClr val="0055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24572" y="1902994"/>
            <a:ext cx="7844259" cy="2844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6549199"/>
            <a:ext cx="34218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6549199"/>
            <a:ext cx="24594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26-Jan-18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1929" y="6623302"/>
            <a:ext cx="255904" cy="3950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84">
              <a:lnSpc>
                <a:spcPts val="1535"/>
              </a:lnSpc>
            </a:pPr>
            <a:fld id="{81D60167-4931-47E6-BA6A-407CBD079E47}" type="slidenum">
              <a:rPr lang="en-GB" spc="-135" smtClean="0"/>
              <a:pPr marL="85084">
                <a:lnSpc>
                  <a:spcPts val="1535"/>
                </a:lnSpc>
              </a:pPr>
              <a:t>‹#›</a:t>
            </a:fld>
            <a:endParaRPr lang="en-GB" spc="-13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66">
        <a:defRPr>
          <a:latin typeface="+mn-lt"/>
          <a:ea typeface="+mn-ea"/>
          <a:cs typeface="+mn-cs"/>
        </a:defRPr>
      </a:lvl2pPr>
      <a:lvl3pPr marL="914333">
        <a:defRPr>
          <a:latin typeface="+mn-lt"/>
          <a:ea typeface="+mn-ea"/>
          <a:cs typeface="+mn-cs"/>
        </a:defRPr>
      </a:lvl3pPr>
      <a:lvl4pPr marL="1371500">
        <a:defRPr>
          <a:latin typeface="+mn-lt"/>
          <a:ea typeface="+mn-ea"/>
          <a:cs typeface="+mn-cs"/>
        </a:defRPr>
      </a:lvl4pPr>
      <a:lvl5pPr marL="1828667">
        <a:defRPr>
          <a:latin typeface="+mn-lt"/>
          <a:ea typeface="+mn-ea"/>
          <a:cs typeface="+mn-cs"/>
        </a:defRPr>
      </a:lvl5pPr>
      <a:lvl6pPr marL="2285833">
        <a:defRPr>
          <a:latin typeface="+mn-lt"/>
          <a:ea typeface="+mn-ea"/>
          <a:cs typeface="+mn-cs"/>
        </a:defRPr>
      </a:lvl6pPr>
      <a:lvl7pPr marL="2743000">
        <a:defRPr>
          <a:latin typeface="+mn-lt"/>
          <a:ea typeface="+mn-ea"/>
          <a:cs typeface="+mn-cs"/>
        </a:defRPr>
      </a:lvl7pPr>
      <a:lvl8pPr marL="3200167">
        <a:defRPr>
          <a:latin typeface="+mn-lt"/>
          <a:ea typeface="+mn-ea"/>
          <a:cs typeface="+mn-cs"/>
        </a:defRPr>
      </a:lvl8pPr>
      <a:lvl9pPr marL="365733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66">
        <a:defRPr>
          <a:latin typeface="+mn-lt"/>
          <a:ea typeface="+mn-ea"/>
          <a:cs typeface="+mn-cs"/>
        </a:defRPr>
      </a:lvl2pPr>
      <a:lvl3pPr marL="914333">
        <a:defRPr>
          <a:latin typeface="+mn-lt"/>
          <a:ea typeface="+mn-ea"/>
          <a:cs typeface="+mn-cs"/>
        </a:defRPr>
      </a:lvl3pPr>
      <a:lvl4pPr marL="1371500">
        <a:defRPr>
          <a:latin typeface="+mn-lt"/>
          <a:ea typeface="+mn-ea"/>
          <a:cs typeface="+mn-cs"/>
        </a:defRPr>
      </a:lvl4pPr>
      <a:lvl5pPr marL="1828667">
        <a:defRPr>
          <a:latin typeface="+mn-lt"/>
          <a:ea typeface="+mn-ea"/>
          <a:cs typeface="+mn-cs"/>
        </a:defRPr>
      </a:lvl5pPr>
      <a:lvl6pPr marL="2285833">
        <a:defRPr>
          <a:latin typeface="+mn-lt"/>
          <a:ea typeface="+mn-ea"/>
          <a:cs typeface="+mn-cs"/>
        </a:defRPr>
      </a:lvl6pPr>
      <a:lvl7pPr marL="2743000">
        <a:defRPr>
          <a:latin typeface="+mn-lt"/>
          <a:ea typeface="+mn-ea"/>
          <a:cs typeface="+mn-cs"/>
        </a:defRPr>
      </a:lvl7pPr>
      <a:lvl8pPr marL="3200167">
        <a:defRPr>
          <a:latin typeface="+mn-lt"/>
          <a:ea typeface="+mn-ea"/>
          <a:cs typeface="+mn-cs"/>
        </a:defRPr>
      </a:lvl8pPr>
      <a:lvl9pPr marL="3657334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14" y="374651"/>
            <a:ext cx="9223375" cy="1362075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4" y="1874838"/>
            <a:ext cx="9223375" cy="4467225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13" y="6527800"/>
            <a:ext cx="2406650" cy="374650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6DABC-211E-4220-BFF0-B3430246C7BF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714" y="6527800"/>
            <a:ext cx="3609975" cy="374650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738" y="6527800"/>
            <a:ext cx="2406650" cy="374650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3CA34-8E39-4165-AE2A-1FBF5D44C3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640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33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7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3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9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7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3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0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6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7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7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14" y="374651"/>
            <a:ext cx="9223375" cy="1362075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4" y="1874838"/>
            <a:ext cx="9223375" cy="4467225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13" y="6527800"/>
            <a:ext cx="2406650" cy="374650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625F4-D150-471F-A9A0-19BB6BF50F7F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714" y="6527800"/>
            <a:ext cx="3609975" cy="374650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738" y="6527800"/>
            <a:ext cx="2406650" cy="374650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FD2E5-8BAE-4C6E-B8C7-DBF128CEBA4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403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33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7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3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9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7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3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0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6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7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7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14" y="374651"/>
            <a:ext cx="9223375" cy="1362075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4" y="1874838"/>
            <a:ext cx="9223375" cy="4467225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13" y="6527800"/>
            <a:ext cx="2406650" cy="374650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1B4B7-DC3D-46B1-B8CD-97ECF57F6396}" type="datetimeFigureOut">
              <a:rPr lang="en-IN" smtClean="0"/>
              <a:t>26-01-2018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714" y="6527800"/>
            <a:ext cx="3609975" cy="374650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738" y="6527800"/>
            <a:ext cx="2406650" cy="374650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0A518-4B5D-4D81-A922-3C33ACC9CF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731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33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7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3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9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7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3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0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6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7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7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4090" y="1196289"/>
            <a:ext cx="4125219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1">
                <a:solidFill>
                  <a:srgbClr val="00558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24570" y="1902993"/>
            <a:ext cx="7844259" cy="1426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6549199"/>
            <a:ext cx="3421888" cy="352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6549199"/>
            <a:ext cx="2459482" cy="3521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/>
              <a:t>26-Jan-18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206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pPr marL="85090" defTabSz="914400">
              <a:lnSpc>
                <a:spcPts val="1535"/>
              </a:lnSpc>
            </a:pPr>
            <a:fld id="{81D60167-4931-47E6-BA6A-407CBD079E47}" type="slidenum">
              <a:rPr spc="-135" dirty="0">
                <a:solidFill>
                  <a:prstClr val="black"/>
                </a:solidFill>
              </a:rPr>
              <a:pPr marL="85090" defTabSz="914400">
                <a:lnSpc>
                  <a:spcPts val="1535"/>
                </a:lnSpc>
              </a:pPr>
              <a:t>‹#›</a:t>
            </a:fld>
            <a:endParaRPr spc="-135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0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7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3.xml"/><Relationship Id="rId6" Type="http://schemas.openxmlformats.org/officeDocument/2006/relationships/diagramData" Target="../diagrams/data2.xml"/><Relationship Id="rId5" Type="http://schemas.openxmlformats.org/officeDocument/2006/relationships/image" Target="../media/image7.png"/><Relationship Id="rId10" Type="http://schemas.microsoft.com/office/2007/relationships/diagramDrawing" Target="../diagrams/drawing2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1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5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.xml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" y="2"/>
            <a:ext cx="10515129" cy="704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/>
          <p:cNvSpPr/>
          <p:nvPr/>
        </p:nvSpPr>
        <p:spPr>
          <a:xfrm>
            <a:off x="1568235" y="828422"/>
            <a:ext cx="3419475" cy="3419475"/>
          </a:xfrm>
          <a:custGeom>
            <a:avLst/>
            <a:gdLst/>
            <a:ahLst/>
            <a:cxnLst/>
            <a:rect l="l" t="t" r="r" b="b"/>
            <a:pathLst>
              <a:path w="3419475" h="3419475">
                <a:moveTo>
                  <a:pt x="1709635" y="0"/>
                </a:moveTo>
                <a:lnTo>
                  <a:pt x="1660960" y="679"/>
                </a:lnTo>
                <a:lnTo>
                  <a:pt x="1612621" y="2706"/>
                </a:lnTo>
                <a:lnTo>
                  <a:pt x="1564637" y="6062"/>
                </a:lnTo>
                <a:lnTo>
                  <a:pt x="1517026" y="10729"/>
                </a:lnTo>
                <a:lnTo>
                  <a:pt x="1469806" y="16689"/>
                </a:lnTo>
                <a:lnTo>
                  <a:pt x="1422995" y="23924"/>
                </a:lnTo>
                <a:lnTo>
                  <a:pt x="1376611" y="32416"/>
                </a:lnTo>
                <a:lnTo>
                  <a:pt x="1330672" y="42147"/>
                </a:lnTo>
                <a:lnTo>
                  <a:pt x="1285197" y="53100"/>
                </a:lnTo>
                <a:lnTo>
                  <a:pt x="1240203" y="65254"/>
                </a:lnTo>
                <a:lnTo>
                  <a:pt x="1195708" y="78594"/>
                </a:lnTo>
                <a:lnTo>
                  <a:pt x="1151730" y="93101"/>
                </a:lnTo>
                <a:lnTo>
                  <a:pt x="1108288" y="108756"/>
                </a:lnTo>
                <a:lnTo>
                  <a:pt x="1065399" y="125542"/>
                </a:lnTo>
                <a:lnTo>
                  <a:pt x="1023081" y="143440"/>
                </a:lnTo>
                <a:lnTo>
                  <a:pt x="981353" y="162433"/>
                </a:lnTo>
                <a:lnTo>
                  <a:pt x="940233" y="182503"/>
                </a:lnTo>
                <a:lnTo>
                  <a:pt x="899738" y="203631"/>
                </a:lnTo>
                <a:lnTo>
                  <a:pt x="859887" y="225800"/>
                </a:lnTo>
                <a:lnTo>
                  <a:pt x="820697" y="248992"/>
                </a:lnTo>
                <a:lnTo>
                  <a:pt x="782187" y="273187"/>
                </a:lnTo>
                <a:lnTo>
                  <a:pt x="744375" y="298369"/>
                </a:lnTo>
                <a:lnTo>
                  <a:pt x="707278" y="324520"/>
                </a:lnTo>
                <a:lnTo>
                  <a:pt x="670915" y="351620"/>
                </a:lnTo>
                <a:lnTo>
                  <a:pt x="635304" y="379653"/>
                </a:lnTo>
                <a:lnTo>
                  <a:pt x="600463" y="408600"/>
                </a:lnTo>
                <a:lnTo>
                  <a:pt x="566410" y="438443"/>
                </a:lnTo>
                <a:lnTo>
                  <a:pt x="533163" y="469165"/>
                </a:lnTo>
                <a:lnTo>
                  <a:pt x="500740" y="500746"/>
                </a:lnTo>
                <a:lnTo>
                  <a:pt x="469159" y="533170"/>
                </a:lnTo>
                <a:lnTo>
                  <a:pt x="438438" y="566417"/>
                </a:lnTo>
                <a:lnTo>
                  <a:pt x="408595" y="600471"/>
                </a:lnTo>
                <a:lnTo>
                  <a:pt x="379648" y="635312"/>
                </a:lnTo>
                <a:lnTo>
                  <a:pt x="351615" y="670923"/>
                </a:lnTo>
                <a:lnTo>
                  <a:pt x="324515" y="707286"/>
                </a:lnTo>
                <a:lnTo>
                  <a:pt x="298365" y="744383"/>
                </a:lnTo>
                <a:lnTo>
                  <a:pt x="273183" y="782196"/>
                </a:lnTo>
                <a:lnTo>
                  <a:pt x="248988" y="820706"/>
                </a:lnTo>
                <a:lnTo>
                  <a:pt x="225797" y="859896"/>
                </a:lnTo>
                <a:lnTo>
                  <a:pt x="203629" y="899748"/>
                </a:lnTo>
                <a:lnTo>
                  <a:pt x="182501" y="940243"/>
                </a:lnTo>
                <a:lnTo>
                  <a:pt x="162431" y="981364"/>
                </a:lnTo>
                <a:lnTo>
                  <a:pt x="143438" y="1023092"/>
                </a:lnTo>
                <a:lnTo>
                  <a:pt x="125540" y="1065410"/>
                </a:lnTo>
                <a:lnTo>
                  <a:pt x="108754" y="1108299"/>
                </a:lnTo>
                <a:lnTo>
                  <a:pt x="93099" y="1151741"/>
                </a:lnTo>
                <a:lnTo>
                  <a:pt x="78593" y="1195719"/>
                </a:lnTo>
                <a:lnTo>
                  <a:pt x="65253" y="1240214"/>
                </a:lnTo>
                <a:lnTo>
                  <a:pt x="53099" y="1285209"/>
                </a:lnTo>
                <a:lnTo>
                  <a:pt x="42147" y="1330684"/>
                </a:lnTo>
                <a:lnTo>
                  <a:pt x="32416" y="1376623"/>
                </a:lnTo>
                <a:lnTo>
                  <a:pt x="23924" y="1423007"/>
                </a:lnTo>
                <a:lnTo>
                  <a:pt x="16689" y="1469818"/>
                </a:lnTo>
                <a:lnTo>
                  <a:pt x="10729" y="1517038"/>
                </a:lnTo>
                <a:lnTo>
                  <a:pt x="6062" y="1564649"/>
                </a:lnTo>
                <a:lnTo>
                  <a:pt x="2706" y="1612633"/>
                </a:lnTo>
                <a:lnTo>
                  <a:pt x="679" y="1660972"/>
                </a:lnTo>
                <a:lnTo>
                  <a:pt x="0" y="1709648"/>
                </a:lnTo>
                <a:lnTo>
                  <a:pt x="679" y="1758324"/>
                </a:lnTo>
                <a:lnTo>
                  <a:pt x="2706" y="1806663"/>
                </a:lnTo>
                <a:lnTo>
                  <a:pt x="6062" y="1854647"/>
                </a:lnTo>
                <a:lnTo>
                  <a:pt x="10729" y="1902258"/>
                </a:lnTo>
                <a:lnTo>
                  <a:pt x="16689" y="1949478"/>
                </a:lnTo>
                <a:lnTo>
                  <a:pt x="23924" y="1996289"/>
                </a:lnTo>
                <a:lnTo>
                  <a:pt x="32416" y="2042673"/>
                </a:lnTo>
                <a:lnTo>
                  <a:pt x="42147" y="2088612"/>
                </a:lnTo>
                <a:lnTo>
                  <a:pt x="53099" y="2134088"/>
                </a:lnTo>
                <a:lnTo>
                  <a:pt x="65253" y="2179082"/>
                </a:lnTo>
                <a:lnTo>
                  <a:pt x="78593" y="2223577"/>
                </a:lnTo>
                <a:lnTo>
                  <a:pt x="93099" y="2267555"/>
                </a:lnTo>
                <a:lnTo>
                  <a:pt x="108754" y="2310997"/>
                </a:lnTo>
                <a:lnTo>
                  <a:pt x="125540" y="2353887"/>
                </a:lnTo>
                <a:lnTo>
                  <a:pt x="143438" y="2396204"/>
                </a:lnTo>
                <a:lnTo>
                  <a:pt x="162431" y="2437933"/>
                </a:lnTo>
                <a:lnTo>
                  <a:pt x="182501" y="2479053"/>
                </a:lnTo>
                <a:lnTo>
                  <a:pt x="203629" y="2519548"/>
                </a:lnTo>
                <a:lnTo>
                  <a:pt x="225797" y="2559400"/>
                </a:lnTo>
                <a:lnTo>
                  <a:pt x="248988" y="2598590"/>
                </a:lnTo>
                <a:lnTo>
                  <a:pt x="273183" y="2637100"/>
                </a:lnTo>
                <a:lnTo>
                  <a:pt x="298365" y="2674913"/>
                </a:lnTo>
                <a:lnTo>
                  <a:pt x="324515" y="2712010"/>
                </a:lnTo>
                <a:lnTo>
                  <a:pt x="351615" y="2748373"/>
                </a:lnTo>
                <a:lnTo>
                  <a:pt x="379648" y="2783984"/>
                </a:lnTo>
                <a:lnTo>
                  <a:pt x="408595" y="2818826"/>
                </a:lnTo>
                <a:lnTo>
                  <a:pt x="438438" y="2852879"/>
                </a:lnTo>
                <a:lnTo>
                  <a:pt x="469159" y="2886126"/>
                </a:lnTo>
                <a:lnTo>
                  <a:pt x="500740" y="2918550"/>
                </a:lnTo>
                <a:lnTo>
                  <a:pt x="533163" y="2950131"/>
                </a:lnTo>
                <a:lnTo>
                  <a:pt x="566410" y="2980853"/>
                </a:lnTo>
                <a:lnTo>
                  <a:pt x="600463" y="3010696"/>
                </a:lnTo>
                <a:lnTo>
                  <a:pt x="635304" y="3039643"/>
                </a:lnTo>
                <a:lnTo>
                  <a:pt x="670915" y="3067676"/>
                </a:lnTo>
                <a:lnTo>
                  <a:pt x="707278" y="3094777"/>
                </a:lnTo>
                <a:lnTo>
                  <a:pt x="744375" y="3120927"/>
                </a:lnTo>
                <a:lnTo>
                  <a:pt x="782187" y="3146109"/>
                </a:lnTo>
                <a:lnTo>
                  <a:pt x="820697" y="3170305"/>
                </a:lnTo>
                <a:lnTo>
                  <a:pt x="859887" y="3193496"/>
                </a:lnTo>
                <a:lnTo>
                  <a:pt x="899738" y="3215665"/>
                </a:lnTo>
                <a:lnTo>
                  <a:pt x="940233" y="3236793"/>
                </a:lnTo>
                <a:lnTo>
                  <a:pt x="981353" y="3256863"/>
                </a:lnTo>
                <a:lnTo>
                  <a:pt x="1023081" y="3275856"/>
                </a:lnTo>
                <a:lnTo>
                  <a:pt x="1065399" y="3293755"/>
                </a:lnTo>
                <a:lnTo>
                  <a:pt x="1108288" y="3310540"/>
                </a:lnTo>
                <a:lnTo>
                  <a:pt x="1151730" y="3326196"/>
                </a:lnTo>
                <a:lnTo>
                  <a:pt x="1195708" y="3340702"/>
                </a:lnTo>
                <a:lnTo>
                  <a:pt x="1240203" y="3354042"/>
                </a:lnTo>
                <a:lnTo>
                  <a:pt x="1285197" y="3366197"/>
                </a:lnTo>
                <a:lnTo>
                  <a:pt x="1330672" y="3377149"/>
                </a:lnTo>
                <a:lnTo>
                  <a:pt x="1376611" y="3386880"/>
                </a:lnTo>
                <a:lnTo>
                  <a:pt x="1422995" y="3395372"/>
                </a:lnTo>
                <a:lnTo>
                  <a:pt x="1469806" y="3402607"/>
                </a:lnTo>
                <a:lnTo>
                  <a:pt x="1517026" y="3408567"/>
                </a:lnTo>
                <a:lnTo>
                  <a:pt x="1564637" y="3413234"/>
                </a:lnTo>
                <a:lnTo>
                  <a:pt x="1612621" y="3416590"/>
                </a:lnTo>
                <a:lnTo>
                  <a:pt x="1660960" y="3418617"/>
                </a:lnTo>
                <a:lnTo>
                  <a:pt x="1709635" y="3419297"/>
                </a:lnTo>
                <a:lnTo>
                  <a:pt x="1758311" y="3418617"/>
                </a:lnTo>
                <a:lnTo>
                  <a:pt x="1806650" y="3416590"/>
                </a:lnTo>
                <a:lnTo>
                  <a:pt x="1854634" y="3413234"/>
                </a:lnTo>
                <a:lnTo>
                  <a:pt x="1902245" y="3408567"/>
                </a:lnTo>
                <a:lnTo>
                  <a:pt x="1949465" y="3402607"/>
                </a:lnTo>
                <a:lnTo>
                  <a:pt x="1996276" y="3395372"/>
                </a:lnTo>
                <a:lnTo>
                  <a:pt x="2042660" y="3386880"/>
                </a:lnTo>
                <a:lnTo>
                  <a:pt x="2088599" y="3377149"/>
                </a:lnTo>
                <a:lnTo>
                  <a:pt x="2134075" y="3366197"/>
                </a:lnTo>
                <a:lnTo>
                  <a:pt x="2179069" y="3354042"/>
                </a:lnTo>
                <a:lnTo>
                  <a:pt x="2223564" y="3340702"/>
                </a:lnTo>
                <a:lnTo>
                  <a:pt x="2267542" y="3326196"/>
                </a:lnTo>
                <a:lnTo>
                  <a:pt x="2310985" y="3310540"/>
                </a:lnTo>
                <a:lnTo>
                  <a:pt x="2353874" y="3293755"/>
                </a:lnTo>
                <a:lnTo>
                  <a:pt x="2396192" y="3275856"/>
                </a:lnTo>
                <a:lnTo>
                  <a:pt x="2437920" y="3256863"/>
                </a:lnTo>
                <a:lnTo>
                  <a:pt x="2479041" y="3236793"/>
                </a:lnTo>
                <a:lnTo>
                  <a:pt x="2519536" y="3215665"/>
                </a:lnTo>
                <a:lnTo>
                  <a:pt x="2559387" y="3193496"/>
                </a:lnTo>
                <a:lnTo>
                  <a:pt x="2598577" y="3170305"/>
                </a:lnTo>
                <a:lnTo>
                  <a:pt x="2637088" y="3146109"/>
                </a:lnTo>
                <a:lnTo>
                  <a:pt x="2674900" y="3120927"/>
                </a:lnTo>
                <a:lnTo>
                  <a:pt x="2711997" y="3094777"/>
                </a:lnTo>
                <a:lnTo>
                  <a:pt x="2748360" y="3067676"/>
                </a:lnTo>
                <a:lnTo>
                  <a:pt x="2783971" y="3039643"/>
                </a:lnTo>
                <a:lnTo>
                  <a:pt x="2818813" y="3010696"/>
                </a:lnTo>
                <a:lnTo>
                  <a:pt x="2852866" y="2980853"/>
                </a:lnTo>
                <a:lnTo>
                  <a:pt x="2886114" y="2950131"/>
                </a:lnTo>
                <a:lnTo>
                  <a:pt x="2918537" y="2918550"/>
                </a:lnTo>
                <a:lnTo>
                  <a:pt x="2950119" y="2886126"/>
                </a:lnTo>
                <a:lnTo>
                  <a:pt x="2980840" y="2852879"/>
                </a:lnTo>
                <a:lnTo>
                  <a:pt x="3010683" y="2818826"/>
                </a:lnTo>
                <a:lnTo>
                  <a:pt x="3039630" y="2783984"/>
                </a:lnTo>
                <a:lnTo>
                  <a:pt x="3067663" y="2748373"/>
                </a:lnTo>
                <a:lnTo>
                  <a:pt x="3094764" y="2712010"/>
                </a:lnTo>
                <a:lnTo>
                  <a:pt x="3120914" y="2674913"/>
                </a:lnTo>
                <a:lnTo>
                  <a:pt x="3146096" y="2637100"/>
                </a:lnTo>
                <a:lnTo>
                  <a:pt x="3170292" y="2598590"/>
                </a:lnTo>
                <a:lnTo>
                  <a:pt x="3193483" y="2559400"/>
                </a:lnTo>
                <a:lnTo>
                  <a:pt x="3215652" y="2519548"/>
                </a:lnTo>
                <a:lnTo>
                  <a:pt x="3236780" y="2479053"/>
                </a:lnTo>
                <a:lnTo>
                  <a:pt x="3256850" y="2437933"/>
                </a:lnTo>
                <a:lnTo>
                  <a:pt x="3275843" y="2396204"/>
                </a:lnTo>
                <a:lnTo>
                  <a:pt x="3293742" y="2353887"/>
                </a:lnTo>
                <a:lnTo>
                  <a:pt x="3310528" y="2310997"/>
                </a:lnTo>
                <a:lnTo>
                  <a:pt x="3326183" y="2267555"/>
                </a:lnTo>
                <a:lnTo>
                  <a:pt x="3340689" y="2223577"/>
                </a:lnTo>
                <a:lnTo>
                  <a:pt x="3354029" y="2179082"/>
                </a:lnTo>
                <a:lnTo>
                  <a:pt x="3366184" y="2134088"/>
                </a:lnTo>
                <a:lnTo>
                  <a:pt x="3377136" y="2088612"/>
                </a:lnTo>
                <a:lnTo>
                  <a:pt x="3386867" y="2042673"/>
                </a:lnTo>
                <a:lnTo>
                  <a:pt x="3395359" y="1996289"/>
                </a:lnTo>
                <a:lnTo>
                  <a:pt x="3402594" y="1949478"/>
                </a:lnTo>
                <a:lnTo>
                  <a:pt x="3408555" y="1902258"/>
                </a:lnTo>
                <a:lnTo>
                  <a:pt x="3413222" y="1854647"/>
                </a:lnTo>
                <a:lnTo>
                  <a:pt x="3416578" y="1806663"/>
                </a:lnTo>
                <a:lnTo>
                  <a:pt x="3418604" y="1758324"/>
                </a:lnTo>
                <a:lnTo>
                  <a:pt x="3419284" y="1709648"/>
                </a:lnTo>
                <a:lnTo>
                  <a:pt x="3418604" y="1660972"/>
                </a:lnTo>
                <a:lnTo>
                  <a:pt x="3416578" y="1612633"/>
                </a:lnTo>
                <a:lnTo>
                  <a:pt x="3413222" y="1564649"/>
                </a:lnTo>
                <a:lnTo>
                  <a:pt x="3408555" y="1517038"/>
                </a:lnTo>
                <a:lnTo>
                  <a:pt x="3402594" y="1469818"/>
                </a:lnTo>
                <a:lnTo>
                  <a:pt x="3395359" y="1423007"/>
                </a:lnTo>
                <a:lnTo>
                  <a:pt x="3386867" y="1376623"/>
                </a:lnTo>
                <a:lnTo>
                  <a:pt x="3377136" y="1330684"/>
                </a:lnTo>
                <a:lnTo>
                  <a:pt x="3366184" y="1285209"/>
                </a:lnTo>
                <a:lnTo>
                  <a:pt x="3354029" y="1240214"/>
                </a:lnTo>
                <a:lnTo>
                  <a:pt x="3340689" y="1195719"/>
                </a:lnTo>
                <a:lnTo>
                  <a:pt x="3326183" y="1151741"/>
                </a:lnTo>
                <a:lnTo>
                  <a:pt x="3310528" y="1108299"/>
                </a:lnTo>
                <a:lnTo>
                  <a:pt x="3293742" y="1065410"/>
                </a:lnTo>
                <a:lnTo>
                  <a:pt x="3275843" y="1023092"/>
                </a:lnTo>
                <a:lnTo>
                  <a:pt x="3256850" y="981364"/>
                </a:lnTo>
                <a:lnTo>
                  <a:pt x="3236780" y="940243"/>
                </a:lnTo>
                <a:lnTo>
                  <a:pt x="3215652" y="899748"/>
                </a:lnTo>
                <a:lnTo>
                  <a:pt x="3193483" y="859896"/>
                </a:lnTo>
                <a:lnTo>
                  <a:pt x="3170292" y="820706"/>
                </a:lnTo>
                <a:lnTo>
                  <a:pt x="3146096" y="782196"/>
                </a:lnTo>
                <a:lnTo>
                  <a:pt x="3120914" y="744383"/>
                </a:lnTo>
                <a:lnTo>
                  <a:pt x="3094764" y="707286"/>
                </a:lnTo>
                <a:lnTo>
                  <a:pt x="3067663" y="670923"/>
                </a:lnTo>
                <a:lnTo>
                  <a:pt x="3039630" y="635312"/>
                </a:lnTo>
                <a:lnTo>
                  <a:pt x="3010683" y="600471"/>
                </a:lnTo>
                <a:lnTo>
                  <a:pt x="2980840" y="566417"/>
                </a:lnTo>
                <a:lnTo>
                  <a:pt x="2950119" y="533170"/>
                </a:lnTo>
                <a:lnTo>
                  <a:pt x="2918537" y="500746"/>
                </a:lnTo>
                <a:lnTo>
                  <a:pt x="2886114" y="469165"/>
                </a:lnTo>
                <a:lnTo>
                  <a:pt x="2852866" y="438443"/>
                </a:lnTo>
                <a:lnTo>
                  <a:pt x="2818813" y="408600"/>
                </a:lnTo>
                <a:lnTo>
                  <a:pt x="2783971" y="379653"/>
                </a:lnTo>
                <a:lnTo>
                  <a:pt x="2748360" y="351620"/>
                </a:lnTo>
                <a:lnTo>
                  <a:pt x="2711997" y="324520"/>
                </a:lnTo>
                <a:lnTo>
                  <a:pt x="2674900" y="298369"/>
                </a:lnTo>
                <a:lnTo>
                  <a:pt x="2637088" y="273187"/>
                </a:lnTo>
                <a:lnTo>
                  <a:pt x="2598577" y="248992"/>
                </a:lnTo>
                <a:lnTo>
                  <a:pt x="2559387" y="225800"/>
                </a:lnTo>
                <a:lnTo>
                  <a:pt x="2519536" y="203631"/>
                </a:lnTo>
                <a:lnTo>
                  <a:pt x="2479041" y="182503"/>
                </a:lnTo>
                <a:lnTo>
                  <a:pt x="2437920" y="162433"/>
                </a:lnTo>
                <a:lnTo>
                  <a:pt x="2396192" y="143440"/>
                </a:lnTo>
                <a:lnTo>
                  <a:pt x="2353874" y="125542"/>
                </a:lnTo>
                <a:lnTo>
                  <a:pt x="2310985" y="108756"/>
                </a:lnTo>
                <a:lnTo>
                  <a:pt x="2267542" y="93101"/>
                </a:lnTo>
                <a:lnTo>
                  <a:pt x="2223564" y="78594"/>
                </a:lnTo>
                <a:lnTo>
                  <a:pt x="2179069" y="65254"/>
                </a:lnTo>
                <a:lnTo>
                  <a:pt x="2134075" y="53100"/>
                </a:lnTo>
                <a:lnTo>
                  <a:pt x="2088599" y="42147"/>
                </a:lnTo>
                <a:lnTo>
                  <a:pt x="2042660" y="32416"/>
                </a:lnTo>
                <a:lnTo>
                  <a:pt x="1996276" y="23924"/>
                </a:lnTo>
                <a:lnTo>
                  <a:pt x="1949465" y="16689"/>
                </a:lnTo>
                <a:lnTo>
                  <a:pt x="1902245" y="10729"/>
                </a:lnTo>
                <a:lnTo>
                  <a:pt x="1854634" y="6062"/>
                </a:lnTo>
                <a:lnTo>
                  <a:pt x="1806650" y="2706"/>
                </a:lnTo>
                <a:lnTo>
                  <a:pt x="1758311" y="679"/>
                </a:lnTo>
                <a:lnTo>
                  <a:pt x="17096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0215" y="554736"/>
            <a:ext cx="3846576" cy="3840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57566" y="5089674"/>
            <a:ext cx="3965534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lang="en-US" sz="2500" b="1" spc="-130" dirty="0">
                <a:solidFill>
                  <a:srgbClr val="00854A"/>
                </a:solidFill>
                <a:latin typeface="Trebuchet MS" pitchFamily="34" charset="0"/>
                <a:cs typeface="Lucida Sans"/>
              </a:rPr>
              <a:t>Mr. Tan Suee Chieh</a:t>
            </a:r>
            <a:endParaRPr sz="2500" b="1" dirty="0">
              <a:latin typeface="Trebuchet MS" pitchFamily="34" charset="0"/>
              <a:cs typeface="Lucida Sans"/>
            </a:endParaRPr>
          </a:p>
          <a:p>
            <a:pPr marL="12699" marR="5080">
              <a:lnSpc>
                <a:spcPts val="1989"/>
              </a:lnSpc>
              <a:spcBef>
                <a:spcPts val="30"/>
              </a:spcBef>
            </a:pPr>
            <a:r>
              <a:rPr lang="en-US" b="1" dirty="0" err="1">
                <a:latin typeface="Trebuchet MS" pitchFamily="34" charset="0"/>
                <a:cs typeface="Lucida Sans"/>
              </a:rPr>
              <a:t>IFoA’s</a:t>
            </a:r>
            <a:r>
              <a:rPr lang="en-US" b="1" dirty="0">
                <a:latin typeface="Trebuchet MS" pitchFamily="34" charset="0"/>
                <a:cs typeface="Lucida Sans"/>
              </a:rPr>
              <a:t> Council Member</a:t>
            </a:r>
            <a:endParaRPr b="1" dirty="0">
              <a:latin typeface="Trebuchet MS" pitchFamily="34" charset="0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98595" y="3199536"/>
            <a:ext cx="6005829" cy="424180"/>
          </a:xfrm>
          <a:custGeom>
            <a:avLst/>
            <a:gdLst/>
            <a:ahLst/>
            <a:cxnLst/>
            <a:rect l="l" t="t" r="r" b="b"/>
            <a:pathLst>
              <a:path w="6005830" h="424179">
                <a:moveTo>
                  <a:pt x="6005245" y="0"/>
                </a:moveTo>
                <a:lnTo>
                  <a:pt x="256209" y="0"/>
                </a:lnTo>
                <a:lnTo>
                  <a:pt x="236128" y="45908"/>
                </a:lnTo>
                <a:lnTo>
                  <a:pt x="214754" y="91105"/>
                </a:lnTo>
                <a:lnTo>
                  <a:pt x="192110" y="135565"/>
                </a:lnTo>
                <a:lnTo>
                  <a:pt x="168220" y="179266"/>
                </a:lnTo>
                <a:lnTo>
                  <a:pt x="143106" y="222183"/>
                </a:lnTo>
                <a:lnTo>
                  <a:pt x="116793" y="264293"/>
                </a:lnTo>
                <a:lnTo>
                  <a:pt x="89302" y="305573"/>
                </a:lnTo>
                <a:lnTo>
                  <a:pt x="60657" y="345998"/>
                </a:lnTo>
                <a:lnTo>
                  <a:pt x="30882" y="385546"/>
                </a:lnTo>
                <a:lnTo>
                  <a:pt x="0" y="424192"/>
                </a:lnTo>
                <a:lnTo>
                  <a:pt x="6005245" y="424192"/>
                </a:lnTo>
                <a:lnTo>
                  <a:pt x="6005245" y="0"/>
                </a:lnTo>
                <a:close/>
              </a:path>
            </a:pathLst>
          </a:custGeom>
          <a:solidFill>
            <a:srgbClr val="00A65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72521" y="1920633"/>
            <a:ext cx="5731510" cy="1234440"/>
          </a:xfrm>
          <a:custGeom>
            <a:avLst/>
            <a:gdLst/>
            <a:ahLst/>
            <a:cxnLst/>
            <a:rect l="l" t="t" r="r" b="b"/>
            <a:pathLst>
              <a:path w="5731509" h="1234439">
                <a:moveTo>
                  <a:pt x="5731319" y="0"/>
                </a:moveTo>
                <a:lnTo>
                  <a:pt x="0" y="0"/>
                </a:lnTo>
                <a:lnTo>
                  <a:pt x="16530" y="44491"/>
                </a:lnTo>
                <a:lnTo>
                  <a:pt x="31853" y="89554"/>
                </a:lnTo>
                <a:lnTo>
                  <a:pt x="45949" y="135169"/>
                </a:lnTo>
                <a:lnTo>
                  <a:pt x="58798" y="181317"/>
                </a:lnTo>
                <a:lnTo>
                  <a:pt x="70379" y="227979"/>
                </a:lnTo>
                <a:lnTo>
                  <a:pt x="80673" y="275135"/>
                </a:lnTo>
                <a:lnTo>
                  <a:pt x="89659" y="322766"/>
                </a:lnTo>
                <a:lnTo>
                  <a:pt x="97318" y="370852"/>
                </a:lnTo>
                <a:lnTo>
                  <a:pt x="103629" y="419374"/>
                </a:lnTo>
                <a:lnTo>
                  <a:pt x="108573" y="468313"/>
                </a:lnTo>
                <a:lnTo>
                  <a:pt x="112129" y="517649"/>
                </a:lnTo>
                <a:lnTo>
                  <a:pt x="114277" y="567363"/>
                </a:lnTo>
                <a:lnTo>
                  <a:pt x="114998" y="617435"/>
                </a:lnTo>
                <a:lnTo>
                  <a:pt x="114154" y="671624"/>
                </a:lnTo>
                <a:lnTo>
                  <a:pt x="111638" y="725390"/>
                </a:lnTo>
                <a:lnTo>
                  <a:pt x="107476" y="778709"/>
                </a:lnTo>
                <a:lnTo>
                  <a:pt x="101694" y="831557"/>
                </a:lnTo>
                <a:lnTo>
                  <a:pt x="94317" y="883910"/>
                </a:lnTo>
                <a:lnTo>
                  <a:pt x="85370" y="935742"/>
                </a:lnTo>
                <a:lnTo>
                  <a:pt x="74880" y="987029"/>
                </a:lnTo>
                <a:lnTo>
                  <a:pt x="62872" y="1037746"/>
                </a:lnTo>
                <a:lnTo>
                  <a:pt x="49370" y="1087869"/>
                </a:lnTo>
                <a:lnTo>
                  <a:pt x="34402" y="1137373"/>
                </a:lnTo>
                <a:lnTo>
                  <a:pt x="17991" y="1186234"/>
                </a:lnTo>
                <a:lnTo>
                  <a:pt x="165" y="1234427"/>
                </a:lnTo>
                <a:lnTo>
                  <a:pt x="5731319" y="1234427"/>
                </a:lnTo>
                <a:lnTo>
                  <a:pt x="5731319" y="0"/>
                </a:lnTo>
                <a:close/>
              </a:path>
            </a:pathLst>
          </a:custGeom>
          <a:solidFill>
            <a:srgbClr val="4196CE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59813" y="1844675"/>
            <a:ext cx="5392288" cy="1682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30"/>
              </a:spcBef>
            </a:pPr>
            <a:endParaRPr sz="1500" dirty="0">
              <a:latin typeface="Trebuchet MS" pitchFamily="34" charset="0"/>
              <a:cs typeface="Times New Roman"/>
            </a:endParaRPr>
          </a:p>
          <a:p>
            <a:pPr marL="12699">
              <a:lnSpc>
                <a:spcPts val="3775"/>
              </a:lnSpc>
            </a:pPr>
            <a:r>
              <a:rPr sz="3600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19th Global</a:t>
            </a:r>
            <a:endParaRPr sz="3600" b="1" dirty="0">
              <a:latin typeface="Trebuchet MS" pitchFamily="34" charset="0"/>
              <a:cs typeface="Lucida Sans"/>
            </a:endParaRPr>
          </a:p>
          <a:p>
            <a:pPr marL="12699">
              <a:lnSpc>
                <a:spcPts val="3775"/>
              </a:lnSpc>
            </a:pPr>
            <a:r>
              <a:rPr sz="3600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Conference of Actuaries</a:t>
            </a:r>
            <a:endParaRPr sz="3600" b="1" dirty="0">
              <a:latin typeface="Trebuchet MS" pitchFamily="34" charset="0"/>
              <a:cs typeface="Lucida Sans"/>
            </a:endParaRPr>
          </a:p>
          <a:p>
            <a:pPr marL="12699">
              <a:spcBef>
                <a:spcPts val="1805"/>
              </a:spcBef>
            </a:pPr>
            <a:r>
              <a:rPr sz="1700" b="1" dirty="0">
                <a:solidFill>
                  <a:srgbClr val="00854A"/>
                </a:solidFill>
                <a:latin typeface="Trebuchet MS" pitchFamily="34" charset="0"/>
                <a:cs typeface="Lucida Sans"/>
              </a:rPr>
              <a:t>30th – 31st January, 2018 | Mumbai, India</a:t>
            </a:r>
            <a:endParaRPr sz="1700" b="1" dirty="0">
              <a:latin typeface="Trebuchet MS" pitchFamily="34" charset="0"/>
              <a:cs typeface="Lucida Sans"/>
            </a:endParaRPr>
          </a:p>
        </p:txBody>
      </p:sp>
      <p:pic>
        <p:nvPicPr>
          <p:cNvPr id="13" name="Picture 3" descr="E:\shirish-sir_11-11-14\Actuaries\corel\actuaries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9" y="320676"/>
            <a:ext cx="168592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4366" y="1628487"/>
            <a:ext cx="786099" cy="292382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sz="1300" spc="-229" dirty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O</a:t>
            </a:r>
            <a:r>
              <a:rPr lang="en-US" sz="1300" spc="-60" dirty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r</a:t>
            </a:r>
            <a:r>
              <a:rPr lang="en-US" sz="1300" spc="-145" dirty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g</a:t>
            </a:r>
            <a:r>
              <a:rPr lang="en-US" sz="1300" spc="-80" dirty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a</a:t>
            </a:r>
            <a:r>
              <a:rPr lang="en-US" sz="1300" spc="-120" dirty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n</a:t>
            </a:r>
            <a:r>
              <a:rPr lang="en-US" sz="1300" spc="-80" dirty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i</a:t>
            </a:r>
            <a:r>
              <a:rPr lang="en-US" sz="1300" spc="-156" dirty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z</a:t>
            </a:r>
            <a:r>
              <a:rPr lang="en-US" sz="1300" spc="-65" dirty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e</a:t>
            </a:r>
            <a:r>
              <a:rPr lang="en-US" sz="1300" dirty="0">
                <a:solidFill>
                  <a:srgbClr val="A7A9AC"/>
                </a:solidFill>
                <a:latin typeface="Trebuchet MS" pitchFamily="34" charset="0"/>
                <a:cs typeface="Lucida Sans"/>
              </a:rPr>
              <a:t>r</a:t>
            </a:r>
            <a:endParaRPr lang="en-US" sz="1300" dirty="0">
              <a:latin typeface="Trebuchet MS" pitchFamily="34" charset="0"/>
              <a:cs typeface="Lucida Sans"/>
            </a:endParaRPr>
          </a:p>
        </p:txBody>
      </p:sp>
      <p:sp>
        <p:nvSpPr>
          <p:cNvPr id="23" name="object 8"/>
          <p:cNvSpPr txBox="1"/>
          <p:nvPr/>
        </p:nvSpPr>
        <p:spPr>
          <a:xfrm>
            <a:off x="7632701" y="4359276"/>
            <a:ext cx="27432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ctr"/>
            <a:endParaRPr b="1" dirty="0">
              <a:latin typeface="Trebuchet MS" pitchFamily="34" charset="0"/>
              <a:cs typeface="Lucida San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43" y="5089674"/>
            <a:ext cx="1597557" cy="6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3700" y="930275"/>
            <a:ext cx="5943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Amazon started by selling books online and now have built an ecosystem spanning other industries</a:t>
            </a:r>
            <a:endParaRPr b="1" dirty="0">
              <a:solidFill>
                <a:prstClr val="black"/>
              </a:solidFill>
              <a:latin typeface="Trebuchet MS" pitchFamily="34" charset="0"/>
              <a:cs typeface="Lucida San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17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z="1200" spc="-135" dirty="0">
                <a:solidFill>
                  <a:prstClr val="black"/>
                </a:solidFill>
              </a:rPr>
              <a:t>9</a:t>
            </a:r>
            <a:endParaRPr sz="1200" spc="-135" dirty="0">
              <a:solidFill>
                <a:prstClr val="black"/>
              </a:solidFill>
            </a:endParaRPr>
          </a:p>
        </p:txBody>
      </p:sp>
      <p:grpSp>
        <p:nvGrpSpPr>
          <p:cNvPr id="29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6" t="15075" r="8858" b="21944"/>
          <a:stretch/>
        </p:blipFill>
        <p:spPr bwMode="auto">
          <a:xfrm>
            <a:off x="200472" y="1928431"/>
            <a:ext cx="819859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object 11"/>
          <p:cNvSpPr/>
          <p:nvPr/>
        </p:nvSpPr>
        <p:spPr>
          <a:xfrm>
            <a:off x="3311950" y="6492875"/>
            <a:ext cx="214503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3F4548"/>
              </a:solidFill>
            </a:endParaRPr>
          </a:p>
        </p:txBody>
      </p:sp>
      <p:sp>
        <p:nvSpPr>
          <p:cNvPr id="48" name="object 16"/>
          <p:cNvSpPr/>
          <p:nvPr/>
        </p:nvSpPr>
        <p:spPr>
          <a:xfrm>
            <a:off x="1839514" y="2712786"/>
            <a:ext cx="1143000" cy="304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3F4548"/>
              </a:solidFill>
            </a:endParaRPr>
          </a:p>
        </p:txBody>
      </p:sp>
      <p:sp>
        <p:nvSpPr>
          <p:cNvPr id="49" name="object 11"/>
          <p:cNvSpPr/>
          <p:nvPr/>
        </p:nvSpPr>
        <p:spPr>
          <a:xfrm>
            <a:off x="2540554" y="3585779"/>
            <a:ext cx="1181100" cy="2476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3F4548"/>
              </a:solidFill>
            </a:endParaRPr>
          </a:p>
        </p:txBody>
      </p:sp>
      <p:sp>
        <p:nvSpPr>
          <p:cNvPr id="50" name="object 14"/>
          <p:cNvSpPr/>
          <p:nvPr/>
        </p:nvSpPr>
        <p:spPr>
          <a:xfrm>
            <a:off x="2273854" y="4248720"/>
            <a:ext cx="1447800" cy="3175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3F4548"/>
              </a:solidFill>
            </a:endParaRPr>
          </a:p>
        </p:txBody>
      </p:sp>
      <p:sp>
        <p:nvSpPr>
          <p:cNvPr id="51" name="object 17"/>
          <p:cNvSpPr/>
          <p:nvPr/>
        </p:nvSpPr>
        <p:spPr>
          <a:xfrm>
            <a:off x="4589064" y="4610671"/>
            <a:ext cx="1143000" cy="304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3F4548"/>
              </a:solidFill>
            </a:endParaRPr>
          </a:p>
        </p:txBody>
      </p:sp>
      <p:sp>
        <p:nvSpPr>
          <p:cNvPr id="52" name="object 18"/>
          <p:cNvSpPr/>
          <p:nvPr/>
        </p:nvSpPr>
        <p:spPr>
          <a:xfrm>
            <a:off x="5008164" y="3113341"/>
            <a:ext cx="990600" cy="381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3F4548"/>
              </a:solidFill>
            </a:endParaRPr>
          </a:p>
        </p:txBody>
      </p:sp>
      <p:sp>
        <p:nvSpPr>
          <p:cNvPr id="53" name="object 86"/>
          <p:cNvSpPr/>
          <p:nvPr/>
        </p:nvSpPr>
        <p:spPr>
          <a:xfrm>
            <a:off x="4779564" y="2620582"/>
            <a:ext cx="1066800" cy="24460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3F4548"/>
              </a:solidFill>
            </a:endParaRPr>
          </a:p>
        </p:txBody>
      </p:sp>
      <p:sp>
        <p:nvSpPr>
          <p:cNvPr id="54" name="object 13"/>
          <p:cNvSpPr/>
          <p:nvPr/>
        </p:nvSpPr>
        <p:spPr>
          <a:xfrm>
            <a:off x="4185204" y="5497894"/>
            <a:ext cx="1143000" cy="304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3F4548"/>
              </a:solidFill>
            </a:endParaRPr>
          </a:p>
        </p:txBody>
      </p:sp>
      <p:sp>
        <p:nvSpPr>
          <p:cNvPr id="55" name="object 12"/>
          <p:cNvSpPr/>
          <p:nvPr/>
        </p:nvSpPr>
        <p:spPr>
          <a:xfrm>
            <a:off x="6417864" y="5517198"/>
            <a:ext cx="1143000" cy="33756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3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3700" y="985877"/>
            <a:ext cx="59436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Changes in Assumptions: Competitive Strategies</a:t>
            </a:r>
            <a:endParaRPr b="1" dirty="0">
              <a:solidFill>
                <a:prstClr val="black"/>
              </a:solidFill>
              <a:latin typeface="Trebuchet MS" pitchFamily="34" charset="0"/>
              <a:cs typeface="Lucida San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17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z="1200" spc="-135" dirty="0">
                <a:solidFill>
                  <a:prstClr val="black"/>
                </a:solidFill>
              </a:rPr>
              <a:t>10</a:t>
            </a:r>
            <a:endParaRPr sz="1200" spc="-135" dirty="0">
              <a:solidFill>
                <a:prstClr val="black"/>
              </a:solidFill>
            </a:endParaRPr>
          </a:p>
        </p:txBody>
      </p:sp>
      <p:grpSp>
        <p:nvGrpSpPr>
          <p:cNvPr id="29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17" name="object 5"/>
          <p:cNvSpPr txBox="1"/>
          <p:nvPr/>
        </p:nvSpPr>
        <p:spPr>
          <a:xfrm>
            <a:off x="204664" y="2305216"/>
            <a:ext cx="4343672" cy="3000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466" indent="-285750">
              <a:buClr>
                <a:schemeClr val="tx2"/>
              </a:buClr>
              <a:buFont typeface="Arial" pitchFamily="34" charset="0"/>
              <a:buChar char="•"/>
            </a:pPr>
            <a:r>
              <a:rPr spc="45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Competition </a:t>
            </a:r>
            <a:r>
              <a:rPr spc="49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within </a:t>
            </a:r>
            <a:r>
              <a:rPr b="1" spc="38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defined</a:t>
            </a:r>
            <a:r>
              <a:rPr b="1" spc="15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b="1" spc="38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industries</a:t>
            </a:r>
            <a:endParaRPr b="1" dirty="0">
              <a:solidFill>
                <a:srgbClr val="3F4548"/>
              </a:solidFill>
              <a:latin typeface="Trebuchet MS" panose="020B0603020202020204" pitchFamily="34" charset="0"/>
              <a:cs typeface="Arial"/>
            </a:endParaRPr>
          </a:p>
          <a:p>
            <a:pPr marL="300990" marR="127635" indent="-285750">
              <a:lnSpc>
                <a:spcPts val="1515"/>
              </a:lnSpc>
              <a:spcBef>
                <a:spcPts val="1073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b="1" spc="19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Clear </a:t>
            </a:r>
            <a:r>
              <a:rPr b="1" spc="49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distinctions </a:t>
            </a:r>
            <a:r>
              <a:rPr spc="41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between </a:t>
            </a:r>
            <a:r>
              <a:rPr spc="49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partners  </a:t>
            </a:r>
            <a:r>
              <a:rPr spc="11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and</a:t>
            </a:r>
            <a:r>
              <a:rPr spc="-79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pc="34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rivals</a:t>
            </a:r>
            <a:endParaRPr dirty="0">
              <a:solidFill>
                <a:srgbClr val="3F4548"/>
              </a:solidFill>
              <a:latin typeface="Trebuchet MS" panose="020B0603020202020204" pitchFamily="34" charset="0"/>
              <a:cs typeface="Arial"/>
            </a:endParaRPr>
          </a:p>
          <a:p>
            <a:pPr marL="295275" marR="246221" indent="-285750">
              <a:lnSpc>
                <a:spcPct val="150000"/>
              </a:lnSpc>
              <a:spcBef>
                <a:spcPts val="56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spc="45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Competition </a:t>
            </a:r>
            <a:r>
              <a:rPr spc="23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is </a:t>
            </a:r>
            <a:r>
              <a:rPr spc="-49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a </a:t>
            </a:r>
            <a:r>
              <a:rPr b="1" spc="19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zero-sum </a:t>
            </a:r>
            <a:r>
              <a:rPr b="1" spc="15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game  </a:t>
            </a:r>
            <a:endParaRPr lang="en-US" b="1" spc="15" dirty="0">
              <a:solidFill>
                <a:srgbClr val="3F4548"/>
              </a:solidFill>
              <a:latin typeface="Trebuchet MS" panose="020B0603020202020204" pitchFamily="34" charset="0"/>
              <a:cs typeface="Arial"/>
            </a:endParaRPr>
          </a:p>
          <a:p>
            <a:pPr marL="295275" marR="246221" indent="-285750">
              <a:lnSpc>
                <a:spcPct val="150000"/>
              </a:lnSpc>
              <a:spcBef>
                <a:spcPts val="56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spc="-19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Key </a:t>
            </a:r>
            <a:r>
              <a:rPr spc="38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assets </a:t>
            </a:r>
            <a:r>
              <a:rPr spc="4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are </a:t>
            </a:r>
            <a:r>
              <a:rPr spc="23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held </a:t>
            </a:r>
            <a:r>
              <a:rPr b="1" spc="23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inside </a:t>
            </a:r>
            <a:r>
              <a:rPr b="1" spc="53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the</a:t>
            </a:r>
            <a:r>
              <a:rPr b="1" spc="-19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b="1" spc="60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firm</a:t>
            </a:r>
            <a:endParaRPr b="1" dirty="0">
              <a:solidFill>
                <a:srgbClr val="3F4548"/>
              </a:solidFill>
              <a:latin typeface="Trebuchet MS" panose="020B0603020202020204" pitchFamily="34" charset="0"/>
              <a:cs typeface="Arial"/>
            </a:endParaRPr>
          </a:p>
          <a:p>
            <a:pPr marL="298609" marR="246221" indent="-285750">
              <a:lnSpc>
                <a:spcPts val="1515"/>
              </a:lnSpc>
              <a:spcBef>
                <a:spcPts val="1073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b="1" spc="38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Products</a:t>
            </a:r>
            <a:r>
              <a:rPr spc="38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pc="64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with </a:t>
            </a:r>
            <a:r>
              <a:rPr spc="19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unique </a:t>
            </a:r>
            <a:r>
              <a:rPr spc="41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features </a:t>
            </a:r>
            <a:r>
              <a:rPr spc="19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and  </a:t>
            </a:r>
            <a:r>
              <a:rPr spc="45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benefits</a:t>
            </a:r>
            <a:endParaRPr dirty="0">
              <a:solidFill>
                <a:srgbClr val="3F4548"/>
              </a:solidFill>
              <a:latin typeface="Trebuchet MS" panose="020B0603020202020204" pitchFamily="34" charset="0"/>
              <a:cs typeface="Arial"/>
            </a:endParaRPr>
          </a:p>
          <a:p>
            <a:pPr marL="305276" marR="418624" indent="-285750">
              <a:lnSpc>
                <a:spcPts val="1492"/>
              </a:lnSpc>
              <a:spcBef>
                <a:spcPts val="1238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b="1" spc="-23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A </a:t>
            </a:r>
            <a:r>
              <a:rPr b="1" spc="41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few </a:t>
            </a:r>
            <a:r>
              <a:rPr b="1" spc="34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dominant</a:t>
            </a:r>
            <a:r>
              <a:rPr spc="34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pc="49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competitors </a:t>
            </a:r>
            <a:r>
              <a:rPr spc="30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per  </a:t>
            </a:r>
            <a:r>
              <a:rPr spc="49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category</a:t>
            </a:r>
            <a:endParaRPr dirty="0">
              <a:solidFill>
                <a:srgbClr val="3F4548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20" name="object 6"/>
          <p:cNvSpPr txBox="1"/>
          <p:nvPr/>
        </p:nvSpPr>
        <p:spPr>
          <a:xfrm>
            <a:off x="4421139" y="2305216"/>
            <a:ext cx="4355297" cy="2710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5750">
              <a:buClr>
                <a:schemeClr val="tx2"/>
              </a:buClr>
              <a:buFont typeface="Arial" pitchFamily="34" charset="0"/>
              <a:buChar char="•"/>
            </a:pPr>
            <a:r>
              <a:rPr spc="45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Competition </a:t>
            </a:r>
            <a:r>
              <a:rPr spc="26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across </a:t>
            </a:r>
            <a:r>
              <a:rPr b="1" spc="49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fluid</a:t>
            </a:r>
            <a:r>
              <a:rPr b="1" spc="26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b="1" spc="38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industries</a:t>
            </a:r>
            <a:endParaRPr b="1" dirty="0">
              <a:solidFill>
                <a:srgbClr val="3F4548"/>
              </a:solidFill>
              <a:latin typeface="Trebuchet MS" panose="020B0603020202020204" pitchFamily="34" charset="0"/>
              <a:cs typeface="Arial"/>
            </a:endParaRPr>
          </a:p>
          <a:p>
            <a:pPr marL="298609" marR="708660" indent="-285750">
              <a:lnSpc>
                <a:spcPts val="1515"/>
              </a:lnSpc>
              <a:spcBef>
                <a:spcPts val="1091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b="1" spc="34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Blurred </a:t>
            </a:r>
            <a:r>
              <a:rPr b="1" spc="49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distinctions</a:t>
            </a:r>
            <a:r>
              <a:rPr b="1" spc="8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pc="41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between  </a:t>
            </a:r>
            <a:r>
              <a:rPr spc="49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partners </a:t>
            </a:r>
            <a:r>
              <a:rPr spc="19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and</a:t>
            </a:r>
            <a:r>
              <a:rPr spc="-83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pc="34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rivals</a:t>
            </a:r>
            <a:endParaRPr dirty="0">
              <a:solidFill>
                <a:srgbClr val="3F4548"/>
              </a:solidFill>
              <a:latin typeface="Trebuchet MS" panose="020B0603020202020204" pitchFamily="34" charset="0"/>
              <a:cs typeface="Arial"/>
            </a:endParaRPr>
          </a:p>
          <a:p>
            <a:pPr marL="295275" marR="3810" indent="-285750">
              <a:lnSpc>
                <a:spcPct val="150000"/>
              </a:lnSpc>
              <a:spcBef>
                <a:spcPts val="56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spc="53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Competitors </a:t>
            </a:r>
            <a:r>
              <a:rPr b="1" spc="38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cooperate</a:t>
            </a:r>
            <a:r>
              <a:rPr spc="38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pc="23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in </a:t>
            </a:r>
            <a:r>
              <a:rPr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key </a:t>
            </a:r>
            <a:r>
              <a:rPr spc="11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areas  </a:t>
            </a:r>
            <a:endParaRPr lang="en-US" spc="11" dirty="0">
              <a:solidFill>
                <a:srgbClr val="3F4548"/>
              </a:solidFill>
              <a:latin typeface="Trebuchet MS" panose="020B0603020202020204" pitchFamily="34" charset="0"/>
              <a:cs typeface="Arial"/>
            </a:endParaRPr>
          </a:p>
          <a:p>
            <a:pPr marL="295275" marR="3810" indent="-285750">
              <a:lnSpc>
                <a:spcPct val="150000"/>
              </a:lnSpc>
              <a:spcBef>
                <a:spcPts val="56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spc="-19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Key </a:t>
            </a:r>
            <a:r>
              <a:rPr spc="38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assets </a:t>
            </a:r>
            <a:r>
              <a:rPr spc="30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reside </a:t>
            </a:r>
            <a:r>
              <a:rPr spc="23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in </a:t>
            </a:r>
            <a:r>
              <a:rPr b="1" spc="34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outside</a:t>
            </a:r>
            <a:r>
              <a:rPr b="1" spc="-38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b="1" spc="45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networks</a:t>
            </a:r>
            <a:endParaRPr b="1" dirty="0">
              <a:solidFill>
                <a:srgbClr val="3F4548"/>
              </a:solidFill>
              <a:latin typeface="Trebuchet MS" panose="020B0603020202020204" pitchFamily="34" charset="0"/>
              <a:cs typeface="Arial"/>
            </a:endParaRPr>
          </a:p>
          <a:p>
            <a:pPr marL="300990" marR="737235" indent="-285750">
              <a:lnSpc>
                <a:spcPts val="1529"/>
              </a:lnSpc>
              <a:spcBef>
                <a:spcPts val="1043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b="1" spc="49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Platforms</a:t>
            </a:r>
            <a:r>
              <a:rPr spc="49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pc="64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with </a:t>
            </a:r>
            <a:r>
              <a:rPr spc="49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partners</a:t>
            </a:r>
            <a:r>
              <a:rPr spc="-86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pc="15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who  </a:t>
            </a:r>
            <a:r>
              <a:rPr spc="11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exchange</a:t>
            </a:r>
            <a:r>
              <a:rPr spc="23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pc="4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value</a:t>
            </a:r>
            <a:endParaRPr dirty="0">
              <a:solidFill>
                <a:srgbClr val="3F4548"/>
              </a:solidFill>
              <a:latin typeface="Trebuchet MS" panose="020B0603020202020204" pitchFamily="34" charset="0"/>
              <a:cs typeface="Arial"/>
            </a:endParaRPr>
          </a:p>
          <a:p>
            <a:pPr marL="303371" marR="450533" indent="-285750">
              <a:lnSpc>
                <a:spcPts val="1515"/>
              </a:lnSpc>
              <a:spcBef>
                <a:spcPts val="1196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b="1" spc="34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Winner-takes-all </a:t>
            </a:r>
            <a:r>
              <a:rPr spc="4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due to </a:t>
            </a:r>
            <a:r>
              <a:rPr spc="53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network  </a:t>
            </a:r>
            <a:r>
              <a:rPr spc="68" dirty="0">
                <a:solidFill>
                  <a:srgbClr val="3F4548"/>
                </a:solidFill>
                <a:latin typeface="Trebuchet MS" panose="020B0603020202020204" pitchFamily="34" charset="0"/>
                <a:cs typeface="Arial"/>
              </a:rPr>
              <a:t>effects</a:t>
            </a:r>
            <a:endParaRPr dirty="0">
              <a:solidFill>
                <a:srgbClr val="3F4548"/>
              </a:solidFill>
              <a:latin typeface="Trebuchet MS" panose="020B0603020202020204" pitchFamily="34" charset="0"/>
              <a:cs typeface="Arial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2" y="5349875"/>
            <a:ext cx="2808312" cy="138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18" y="5349875"/>
            <a:ext cx="2823445" cy="1389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81472" y="1920875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113458"/>
                </a:solidFill>
                <a:latin typeface="Trebuchet MS" panose="020B0603020202020204" pitchFamily="34" charset="0"/>
              </a:rPr>
              <a:t>Analog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01344" y="1920875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113458"/>
                </a:solidFill>
                <a:latin typeface="Trebuchet MS" panose="020B0603020202020204" pitchFamily="34" charset="0"/>
              </a:rPr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3172996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pPr defTabSz="914400"/>
            <a:endParaRPr sz="160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2187" y="1145108"/>
            <a:ext cx="481584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The Future of our Profession</a:t>
            </a:r>
            <a:endParaRPr b="1" dirty="0">
              <a:solidFill>
                <a:prstClr val="black"/>
              </a:solidFill>
              <a:latin typeface="Trebuchet MS" pitchFamily="34" charset="0"/>
              <a:cs typeface="Lucida San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17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z="1200" spc="-135" dirty="0">
                <a:solidFill>
                  <a:prstClr val="black"/>
                </a:solidFill>
              </a:rPr>
              <a:t>11</a:t>
            </a:r>
            <a:endParaRPr sz="1200" spc="-135" dirty="0">
              <a:solidFill>
                <a:prstClr val="black"/>
              </a:solidFill>
            </a:endParaRPr>
          </a:p>
        </p:txBody>
      </p:sp>
      <p:grpSp>
        <p:nvGrpSpPr>
          <p:cNvPr id="29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8828" y="1963758"/>
            <a:ext cx="2686672" cy="391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441700" y="1920875"/>
            <a:ext cx="576064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>
                <a:latin typeface="Trebuchet MS" panose="020B0603020202020204" pitchFamily="34" charset="0"/>
              </a:rPr>
              <a:t>Information sub-structure </a:t>
            </a:r>
            <a:r>
              <a:rPr lang="en-US" dirty="0">
                <a:solidFill>
                  <a:srgbClr val="3F4548"/>
                </a:solidFill>
                <a:latin typeface="Trebuchet MS" panose="020B0603020202020204" pitchFamily="34" charset="0"/>
              </a:rPr>
              <a:t>– oral, script, print and technology-based Internet society</a:t>
            </a:r>
          </a:p>
          <a:p>
            <a:pPr marL="285750" indent="-285750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>
                <a:latin typeface="Trebuchet MS" panose="020B0603020202020204" pitchFamily="34" charset="0"/>
              </a:rPr>
              <a:t>Developments</a:t>
            </a:r>
            <a:r>
              <a:rPr lang="en-US" b="1" dirty="0">
                <a:solidFill>
                  <a:srgbClr val="3F4548"/>
                </a:solidFill>
                <a:latin typeface="Trebuchet MS" panose="020B0603020202020204" pitchFamily="34" charset="0"/>
              </a:rPr>
              <a:t> </a:t>
            </a:r>
            <a:r>
              <a:rPr lang="en-US" dirty="0">
                <a:solidFill>
                  <a:srgbClr val="3F4548"/>
                </a:solidFill>
                <a:latin typeface="Trebuchet MS" panose="020B0603020202020204" pitchFamily="34" charset="0"/>
              </a:rPr>
              <a:t>– exponential growth in technology, increasingly capable machines, increasingly pervasive devices and increasingly connected humans</a:t>
            </a:r>
          </a:p>
          <a:p>
            <a:pPr marL="285750" indent="-285750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>
                <a:latin typeface="Trebuchet MS" panose="020B0603020202020204" pitchFamily="34" charset="0"/>
              </a:rPr>
              <a:t>Technological Unemployment</a:t>
            </a:r>
          </a:p>
          <a:p>
            <a:pPr marL="285750" indent="-285750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>
                <a:latin typeface="Trebuchet MS" panose="020B0603020202020204" pitchFamily="34" charset="0"/>
              </a:rPr>
              <a:t>New Competencies </a:t>
            </a:r>
            <a:r>
              <a:rPr lang="en-US" dirty="0">
                <a:solidFill>
                  <a:srgbClr val="3F4548"/>
                </a:solidFill>
                <a:latin typeface="Trebuchet MS" panose="020B0603020202020204" pitchFamily="34" charset="0"/>
              </a:rPr>
              <a:t>– Different Ways of Communicating, Data mastery, Relationships with technology and Multi-disciplinary approach</a:t>
            </a:r>
          </a:p>
          <a:p>
            <a:pPr marL="285750" indent="-285750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</a:pPr>
            <a:endParaRPr lang="en-US" dirty="0">
              <a:solidFill>
                <a:srgbClr val="3F4548"/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</a:pPr>
            <a:endParaRPr lang="en-US" b="1" dirty="0">
              <a:solidFill>
                <a:srgbClr val="3F4548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442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2187" y="1145108"/>
            <a:ext cx="481584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Emerging Skills and Competencies</a:t>
            </a:r>
            <a:endParaRPr b="1" dirty="0">
              <a:solidFill>
                <a:prstClr val="black"/>
              </a:solidFill>
              <a:latin typeface="Trebuchet MS" pitchFamily="34" charset="0"/>
              <a:cs typeface="Lucida San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17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z="1200" spc="-135" dirty="0">
                <a:solidFill>
                  <a:prstClr val="black"/>
                </a:solidFill>
              </a:rPr>
              <a:t>12</a:t>
            </a:r>
            <a:endParaRPr sz="1200" spc="-135" dirty="0">
              <a:solidFill>
                <a:prstClr val="black"/>
              </a:solidFill>
            </a:endParaRPr>
          </a:p>
        </p:txBody>
      </p:sp>
      <p:grpSp>
        <p:nvGrpSpPr>
          <p:cNvPr id="29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3C17DCE4-FA37-48DC-B27F-D067A7FFF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6439985"/>
              </p:ext>
            </p:extLst>
          </p:nvPr>
        </p:nvGraphicFramePr>
        <p:xfrm>
          <a:off x="344488" y="1870075"/>
          <a:ext cx="8928992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76521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2187" y="1145108"/>
            <a:ext cx="481584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Resources #1 – Carol </a:t>
            </a:r>
            <a:r>
              <a:rPr lang="en-US" b="1" dirty="0" err="1">
                <a:solidFill>
                  <a:srgbClr val="FFFFFF"/>
                </a:solidFill>
                <a:latin typeface="Trebuchet MS" pitchFamily="34" charset="0"/>
                <a:cs typeface="Lucida Sans"/>
              </a:rPr>
              <a:t>Dweck</a:t>
            </a:r>
            <a:endParaRPr b="1" dirty="0">
              <a:solidFill>
                <a:prstClr val="black"/>
              </a:solidFill>
              <a:latin typeface="Trebuchet MS" pitchFamily="34" charset="0"/>
              <a:cs typeface="Lucida San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17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z="1200" spc="-135" dirty="0">
                <a:solidFill>
                  <a:prstClr val="black"/>
                </a:solidFill>
              </a:rPr>
              <a:t>13</a:t>
            </a:r>
            <a:endParaRPr sz="1200" spc="-135" dirty="0">
              <a:solidFill>
                <a:prstClr val="black"/>
              </a:solidFill>
            </a:endParaRPr>
          </a:p>
        </p:txBody>
      </p:sp>
      <p:grpSp>
        <p:nvGrpSpPr>
          <p:cNvPr id="29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1A7366-DA31-4F69-8DC6-7566A4727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45" y="1958975"/>
            <a:ext cx="6867908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21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2187" y="1145108"/>
            <a:ext cx="481584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Our Strengths</a:t>
            </a:r>
            <a:endParaRPr b="1" dirty="0">
              <a:solidFill>
                <a:prstClr val="black"/>
              </a:solidFill>
              <a:latin typeface="Trebuchet MS" pitchFamily="34" charset="0"/>
              <a:cs typeface="Lucida San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17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z="1200" spc="-135" dirty="0">
                <a:solidFill>
                  <a:prstClr val="black"/>
                </a:solidFill>
              </a:rPr>
              <a:t>14</a:t>
            </a:r>
            <a:endParaRPr sz="1200" spc="-135" dirty="0">
              <a:solidFill>
                <a:prstClr val="black"/>
              </a:solidFill>
            </a:endParaRPr>
          </a:p>
        </p:txBody>
      </p:sp>
      <p:grpSp>
        <p:nvGrpSpPr>
          <p:cNvPr id="29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r="19697"/>
          <a:stretch/>
        </p:blipFill>
        <p:spPr bwMode="auto">
          <a:xfrm>
            <a:off x="5678341" y="2222263"/>
            <a:ext cx="2716359" cy="38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74700" y="2331938"/>
            <a:ext cx="46482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000000"/>
                </a:solidFill>
                <a:latin typeface="Trebuchet MS" panose="020B0603020202020204" pitchFamily="34" charset="0"/>
              </a:rPr>
              <a:t>Specialised math knowledge </a:t>
            </a: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</a:rPr>
              <a:t>(e.g. calculus, statistics, probability)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</a:rPr>
              <a:t>Keen </a:t>
            </a:r>
            <a:r>
              <a:rPr lang="en-GB" b="1" dirty="0">
                <a:solidFill>
                  <a:srgbClr val="000000"/>
                </a:solidFill>
                <a:latin typeface="Trebuchet MS" panose="020B0603020202020204" pitchFamily="34" charset="0"/>
              </a:rPr>
              <a:t>analytical</a:t>
            </a: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</a:rPr>
              <a:t>, project management, and </a:t>
            </a:r>
            <a:r>
              <a:rPr lang="en-GB" b="1" dirty="0">
                <a:solidFill>
                  <a:srgbClr val="000000"/>
                </a:solidFill>
                <a:latin typeface="Trebuchet MS" panose="020B0603020202020204" pitchFamily="34" charset="0"/>
              </a:rPr>
              <a:t>problem-solving</a:t>
            </a: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</a:rPr>
              <a:t> skills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</a:rPr>
              <a:t>Good </a:t>
            </a:r>
            <a:r>
              <a:rPr lang="en-GB" b="1" dirty="0">
                <a:solidFill>
                  <a:srgbClr val="000000"/>
                </a:solidFill>
                <a:latin typeface="Trebuchet MS" panose="020B0603020202020204" pitchFamily="34" charset="0"/>
              </a:rPr>
              <a:t>business sense</a:t>
            </a: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</a:rPr>
              <a:t> (e.g. finance, accounting, economics)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</a:rPr>
              <a:t>Solid </a:t>
            </a:r>
            <a:r>
              <a:rPr lang="en-GB" b="1" dirty="0">
                <a:solidFill>
                  <a:srgbClr val="000000"/>
                </a:solidFill>
                <a:latin typeface="Trebuchet MS" panose="020B0603020202020204" pitchFamily="34" charset="0"/>
              </a:rPr>
              <a:t>communication</a:t>
            </a: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</a:rPr>
              <a:t> skills (oral and written)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</a:rPr>
              <a:t>Strong </a:t>
            </a:r>
            <a:r>
              <a:rPr lang="en-GB" b="1" dirty="0">
                <a:solidFill>
                  <a:srgbClr val="000000"/>
                </a:solidFill>
                <a:latin typeface="Trebuchet MS" panose="020B0603020202020204" pitchFamily="34" charset="0"/>
              </a:rPr>
              <a:t>computer skills </a:t>
            </a:r>
            <a:r>
              <a:rPr lang="en-GB" dirty="0">
                <a:solidFill>
                  <a:srgbClr val="000000"/>
                </a:solidFill>
                <a:latin typeface="Trebuchet MS" panose="020B0603020202020204" pitchFamily="34" charset="0"/>
              </a:rPr>
              <a:t>(e.g. formulating spread sheets, statistical analysis programs)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484" y="1863680"/>
            <a:ext cx="4983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b="1" u="sng" dirty="0">
                <a:latin typeface="Trebuchet MS" panose="020B0603020202020204" pitchFamily="34" charset="0"/>
              </a:rPr>
              <a:t>A Quick Search on Google shows…</a:t>
            </a:r>
          </a:p>
        </p:txBody>
      </p:sp>
    </p:spTree>
    <p:extLst>
      <p:ext uri="{BB962C8B-B14F-4D97-AF65-F5344CB8AC3E}">
        <p14:creationId xmlns:p14="http://schemas.microsoft.com/office/powerpoint/2010/main" val="2785998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553" y="788246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2187" y="1082675"/>
            <a:ext cx="481584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The Job to be Done</a:t>
            </a:r>
            <a:endParaRPr b="1" dirty="0">
              <a:solidFill>
                <a:prstClr val="black"/>
              </a:solidFill>
              <a:latin typeface="Trebuchet MS" pitchFamily="34" charset="0"/>
              <a:cs typeface="Lucida San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17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z="1200" spc="-135" dirty="0">
                <a:solidFill>
                  <a:prstClr val="black"/>
                </a:solidFill>
              </a:rPr>
              <a:t>15</a:t>
            </a:r>
            <a:endParaRPr sz="1200" spc="-135" dirty="0">
              <a:solidFill>
                <a:prstClr val="black"/>
              </a:solidFill>
            </a:endParaRPr>
          </a:p>
        </p:txBody>
      </p:sp>
      <p:grpSp>
        <p:nvGrpSpPr>
          <p:cNvPr id="29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27209" y="1629867"/>
            <a:ext cx="8067566" cy="4261372"/>
            <a:chOff x="-185116" y="2137792"/>
            <a:chExt cx="8067566" cy="4261372"/>
          </a:xfrm>
        </p:grpSpPr>
        <p:sp>
          <p:nvSpPr>
            <p:cNvPr id="17" name="Freeform 16"/>
            <p:cNvSpPr/>
            <p:nvPr/>
          </p:nvSpPr>
          <p:spPr>
            <a:xfrm>
              <a:off x="-185116" y="2935629"/>
              <a:ext cx="3960000" cy="2612746"/>
            </a:xfrm>
            <a:custGeom>
              <a:avLst/>
              <a:gdLst>
                <a:gd name="connsiteX0" fmla="*/ 266164 w 2612745"/>
                <a:gd name="connsiteY0" fmla="*/ 0 h 1596664"/>
                <a:gd name="connsiteX1" fmla="*/ 2346581 w 2612745"/>
                <a:gd name="connsiteY1" fmla="*/ 0 h 1596664"/>
                <a:gd name="connsiteX2" fmla="*/ 2612745 w 2612745"/>
                <a:gd name="connsiteY2" fmla="*/ 266164 h 1596664"/>
                <a:gd name="connsiteX3" fmla="*/ 2612745 w 2612745"/>
                <a:gd name="connsiteY3" fmla="*/ 1596664 h 1596664"/>
                <a:gd name="connsiteX4" fmla="*/ 2612745 w 2612745"/>
                <a:gd name="connsiteY4" fmla="*/ 1596664 h 1596664"/>
                <a:gd name="connsiteX5" fmla="*/ 0 w 2612745"/>
                <a:gd name="connsiteY5" fmla="*/ 1596664 h 1596664"/>
                <a:gd name="connsiteX6" fmla="*/ 0 w 2612745"/>
                <a:gd name="connsiteY6" fmla="*/ 1596664 h 1596664"/>
                <a:gd name="connsiteX7" fmla="*/ 0 w 2612745"/>
                <a:gd name="connsiteY7" fmla="*/ 266164 h 1596664"/>
                <a:gd name="connsiteX8" fmla="*/ 266164 w 2612745"/>
                <a:gd name="connsiteY8" fmla="*/ 0 h 159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2745" h="1596664">
                  <a:moveTo>
                    <a:pt x="1" y="1434009"/>
                  </a:moveTo>
                  <a:lnTo>
                    <a:pt x="1" y="162655"/>
                  </a:lnTo>
                  <a:cubicBezTo>
                    <a:pt x="1" y="72823"/>
                    <a:pt x="195001" y="0"/>
                    <a:pt x="435545" y="0"/>
                  </a:cubicBezTo>
                  <a:lnTo>
                    <a:pt x="2612744" y="0"/>
                  </a:lnTo>
                  <a:lnTo>
                    <a:pt x="2612744" y="0"/>
                  </a:lnTo>
                  <a:lnTo>
                    <a:pt x="2612744" y="1596664"/>
                  </a:lnTo>
                  <a:lnTo>
                    <a:pt x="2612744" y="1596664"/>
                  </a:lnTo>
                  <a:lnTo>
                    <a:pt x="435545" y="1596664"/>
                  </a:lnTo>
                  <a:cubicBezTo>
                    <a:pt x="195001" y="1596664"/>
                    <a:pt x="1" y="1523841"/>
                    <a:pt x="1" y="14340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7488" tIns="160507" rIns="74295" bIns="160508" numCol="1" spcCol="1270" anchor="t" anchorCtr="0">
              <a:noAutofit/>
            </a:bodyPr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</a:pPr>
              <a:endParaRPr lang="en-US" b="1" dirty="0">
                <a:solidFill>
                  <a:prstClr val="white"/>
                </a:solidFill>
                <a:latin typeface="Trebuchet MS" panose="020B0603020202020204" pitchFamily="34" charset="0"/>
              </a:endParaRPr>
            </a:p>
            <a:p>
              <a:pPr marL="285750" indent="-285750" defTabSz="57785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Incorporate data science</a:t>
              </a:r>
            </a:p>
            <a:p>
              <a:pPr marL="285750" indent="-285750" defTabSz="57785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Communications and Machines</a:t>
              </a:r>
            </a:p>
            <a:p>
              <a:pPr marL="285750" indent="-285750" defTabSz="57785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New and Adjacent Domains</a:t>
              </a:r>
            </a:p>
            <a:p>
              <a:pPr marL="285750" indent="-285750" defTabSz="57785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Dealing with change for the professions</a:t>
              </a:r>
              <a:endParaRPr lang="en-US" dirty="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922450" y="2935629"/>
              <a:ext cx="3960000" cy="2612746"/>
            </a:xfrm>
            <a:custGeom>
              <a:avLst/>
              <a:gdLst>
                <a:gd name="connsiteX0" fmla="*/ 266164 w 2612745"/>
                <a:gd name="connsiteY0" fmla="*/ 0 h 1596664"/>
                <a:gd name="connsiteX1" fmla="*/ 2346581 w 2612745"/>
                <a:gd name="connsiteY1" fmla="*/ 0 h 1596664"/>
                <a:gd name="connsiteX2" fmla="*/ 2612745 w 2612745"/>
                <a:gd name="connsiteY2" fmla="*/ 266164 h 1596664"/>
                <a:gd name="connsiteX3" fmla="*/ 2612745 w 2612745"/>
                <a:gd name="connsiteY3" fmla="*/ 1596664 h 1596664"/>
                <a:gd name="connsiteX4" fmla="*/ 2612745 w 2612745"/>
                <a:gd name="connsiteY4" fmla="*/ 1596664 h 1596664"/>
                <a:gd name="connsiteX5" fmla="*/ 0 w 2612745"/>
                <a:gd name="connsiteY5" fmla="*/ 1596664 h 1596664"/>
                <a:gd name="connsiteX6" fmla="*/ 0 w 2612745"/>
                <a:gd name="connsiteY6" fmla="*/ 1596664 h 1596664"/>
                <a:gd name="connsiteX7" fmla="*/ 0 w 2612745"/>
                <a:gd name="connsiteY7" fmla="*/ 266164 h 1596664"/>
                <a:gd name="connsiteX8" fmla="*/ 266164 w 2612745"/>
                <a:gd name="connsiteY8" fmla="*/ 0 h 159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2745" h="1596664">
                  <a:moveTo>
                    <a:pt x="2612744" y="162655"/>
                  </a:moveTo>
                  <a:lnTo>
                    <a:pt x="2612744" y="1434009"/>
                  </a:lnTo>
                  <a:cubicBezTo>
                    <a:pt x="2612744" y="1523841"/>
                    <a:pt x="2417744" y="1596664"/>
                    <a:pt x="2177200" y="1596664"/>
                  </a:cubicBezTo>
                  <a:lnTo>
                    <a:pt x="1" y="1596664"/>
                  </a:lnTo>
                  <a:lnTo>
                    <a:pt x="1" y="1596664"/>
                  </a:lnTo>
                  <a:lnTo>
                    <a:pt x="1" y="0"/>
                  </a:lnTo>
                  <a:lnTo>
                    <a:pt x="1" y="0"/>
                  </a:lnTo>
                  <a:lnTo>
                    <a:pt x="2177200" y="0"/>
                  </a:lnTo>
                  <a:cubicBezTo>
                    <a:pt x="2417744" y="0"/>
                    <a:pt x="2612744" y="72823"/>
                    <a:pt x="2612744" y="1626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74296" tIns="160508" rIns="127487" bIns="160507" numCol="1" spcCol="1270" anchor="t" anchorCtr="0">
              <a:noAutofit/>
            </a:bodyPr>
            <a:lstStyle/>
            <a:p>
              <a:pPr marL="285750" indent="-285750" defTabSz="57785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b="1" dirty="0">
                <a:solidFill>
                  <a:prstClr val="white"/>
                </a:solidFill>
                <a:latin typeface="Trebuchet MS" panose="020B0603020202020204" pitchFamily="34" charset="0"/>
              </a:endParaRPr>
            </a:p>
            <a:p>
              <a:pPr marL="285750" indent="-285750" defTabSz="57785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Get to the right starting point - reading list and social media</a:t>
              </a:r>
            </a:p>
            <a:p>
              <a:pPr marL="285750" indent="-285750" defTabSz="57785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Technical and business courses</a:t>
              </a:r>
            </a:p>
            <a:p>
              <a:pPr marL="285750" indent="-285750" defTabSz="57785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Get involved in the digital business</a:t>
              </a:r>
            </a:p>
            <a:p>
              <a:pPr marL="285750" indent="-285750" defTabSz="57785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Mindset is the most important</a:t>
              </a:r>
              <a:endParaRPr lang="en-US" dirty="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0" name="Circular Arrow 19"/>
            <p:cNvSpPr/>
            <p:nvPr/>
          </p:nvSpPr>
          <p:spPr>
            <a:xfrm>
              <a:off x="3051453" y="2137792"/>
              <a:ext cx="1669165" cy="1669084"/>
            </a:xfrm>
            <a:prstGeom prst="circularArrow">
              <a:avLst>
                <a:gd name="adj1" fmla="val 12500"/>
                <a:gd name="adj2" fmla="val 1142322"/>
                <a:gd name="adj3" fmla="val 20457678"/>
                <a:gd name="adj4" fmla="val 10800000"/>
                <a:gd name="adj5" fmla="val 125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21" name="Circular Arrow 20"/>
            <p:cNvSpPr/>
            <p:nvPr/>
          </p:nvSpPr>
          <p:spPr>
            <a:xfrm rot="10800000">
              <a:off x="3051453" y="4730080"/>
              <a:ext cx="1669165" cy="1669084"/>
            </a:xfrm>
            <a:prstGeom prst="circularArrow">
              <a:avLst>
                <a:gd name="adj1" fmla="val 12500"/>
                <a:gd name="adj2" fmla="val 1142322"/>
                <a:gd name="adj3" fmla="val 20457678"/>
                <a:gd name="adj4" fmla="val 10800000"/>
                <a:gd name="adj5" fmla="val 1250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048" y="5197475"/>
            <a:ext cx="2300955" cy="1450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12" descr="Image result for profess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5197475"/>
            <a:ext cx="1619449" cy="161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525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553" y="788246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2187" y="1145108"/>
            <a:ext cx="481584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The New Society – Future of Work in 2050</a:t>
            </a:r>
            <a:endParaRPr b="1" dirty="0">
              <a:solidFill>
                <a:prstClr val="black"/>
              </a:solidFill>
              <a:latin typeface="Trebuchet MS" pitchFamily="34" charset="0"/>
              <a:cs typeface="Lucida San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17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z="1200" spc="-135" dirty="0">
                <a:solidFill>
                  <a:prstClr val="black"/>
                </a:solidFill>
              </a:rPr>
              <a:t>16</a:t>
            </a:r>
            <a:endParaRPr sz="1200" spc="-135" dirty="0">
              <a:solidFill>
                <a:prstClr val="black"/>
              </a:solidFill>
            </a:endParaRPr>
          </a:p>
        </p:txBody>
      </p:sp>
      <p:grpSp>
        <p:nvGrpSpPr>
          <p:cNvPr id="29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7" y="1857927"/>
            <a:ext cx="900000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25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553" y="788246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2187" y="1145108"/>
            <a:ext cx="481584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Questions and Comments</a:t>
            </a:r>
            <a:endParaRPr b="1" dirty="0">
              <a:solidFill>
                <a:prstClr val="black"/>
              </a:solidFill>
              <a:latin typeface="Trebuchet MS" pitchFamily="34" charset="0"/>
              <a:cs typeface="Lucida San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17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z="1200" spc="-135" dirty="0">
                <a:solidFill>
                  <a:prstClr val="black"/>
                </a:solidFill>
              </a:rPr>
              <a:t>17</a:t>
            </a:r>
            <a:endParaRPr sz="1200" spc="-135" dirty="0">
              <a:solidFill>
                <a:prstClr val="black"/>
              </a:solidFill>
            </a:endParaRPr>
          </a:p>
        </p:txBody>
      </p:sp>
      <p:grpSp>
        <p:nvGrpSpPr>
          <p:cNvPr id="29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pic>
        <p:nvPicPr>
          <p:cNvPr id="2050" name="Picture 2" descr="Image result for questions and comments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88" y="2604505"/>
            <a:ext cx="4182830" cy="228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026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68235" y="828422"/>
            <a:ext cx="3419475" cy="3419475"/>
          </a:xfrm>
          <a:custGeom>
            <a:avLst/>
            <a:gdLst/>
            <a:ahLst/>
            <a:cxnLst/>
            <a:rect l="l" t="t" r="r" b="b"/>
            <a:pathLst>
              <a:path w="3419475" h="3419475">
                <a:moveTo>
                  <a:pt x="1709635" y="0"/>
                </a:moveTo>
                <a:lnTo>
                  <a:pt x="1660960" y="679"/>
                </a:lnTo>
                <a:lnTo>
                  <a:pt x="1612621" y="2706"/>
                </a:lnTo>
                <a:lnTo>
                  <a:pt x="1564637" y="6062"/>
                </a:lnTo>
                <a:lnTo>
                  <a:pt x="1517026" y="10729"/>
                </a:lnTo>
                <a:lnTo>
                  <a:pt x="1469806" y="16689"/>
                </a:lnTo>
                <a:lnTo>
                  <a:pt x="1422995" y="23924"/>
                </a:lnTo>
                <a:lnTo>
                  <a:pt x="1376611" y="32416"/>
                </a:lnTo>
                <a:lnTo>
                  <a:pt x="1330672" y="42147"/>
                </a:lnTo>
                <a:lnTo>
                  <a:pt x="1285197" y="53100"/>
                </a:lnTo>
                <a:lnTo>
                  <a:pt x="1240203" y="65254"/>
                </a:lnTo>
                <a:lnTo>
                  <a:pt x="1195708" y="78594"/>
                </a:lnTo>
                <a:lnTo>
                  <a:pt x="1151730" y="93101"/>
                </a:lnTo>
                <a:lnTo>
                  <a:pt x="1108288" y="108756"/>
                </a:lnTo>
                <a:lnTo>
                  <a:pt x="1065399" y="125542"/>
                </a:lnTo>
                <a:lnTo>
                  <a:pt x="1023081" y="143440"/>
                </a:lnTo>
                <a:lnTo>
                  <a:pt x="981353" y="162433"/>
                </a:lnTo>
                <a:lnTo>
                  <a:pt x="940233" y="182503"/>
                </a:lnTo>
                <a:lnTo>
                  <a:pt x="899738" y="203631"/>
                </a:lnTo>
                <a:lnTo>
                  <a:pt x="859887" y="225800"/>
                </a:lnTo>
                <a:lnTo>
                  <a:pt x="820697" y="248992"/>
                </a:lnTo>
                <a:lnTo>
                  <a:pt x="782187" y="273187"/>
                </a:lnTo>
                <a:lnTo>
                  <a:pt x="744375" y="298369"/>
                </a:lnTo>
                <a:lnTo>
                  <a:pt x="707278" y="324520"/>
                </a:lnTo>
                <a:lnTo>
                  <a:pt x="670915" y="351620"/>
                </a:lnTo>
                <a:lnTo>
                  <a:pt x="635304" y="379653"/>
                </a:lnTo>
                <a:lnTo>
                  <a:pt x="600463" y="408600"/>
                </a:lnTo>
                <a:lnTo>
                  <a:pt x="566410" y="438443"/>
                </a:lnTo>
                <a:lnTo>
                  <a:pt x="533163" y="469165"/>
                </a:lnTo>
                <a:lnTo>
                  <a:pt x="500740" y="500746"/>
                </a:lnTo>
                <a:lnTo>
                  <a:pt x="469159" y="533170"/>
                </a:lnTo>
                <a:lnTo>
                  <a:pt x="438438" y="566417"/>
                </a:lnTo>
                <a:lnTo>
                  <a:pt x="408595" y="600471"/>
                </a:lnTo>
                <a:lnTo>
                  <a:pt x="379648" y="635312"/>
                </a:lnTo>
                <a:lnTo>
                  <a:pt x="351615" y="670923"/>
                </a:lnTo>
                <a:lnTo>
                  <a:pt x="324515" y="707286"/>
                </a:lnTo>
                <a:lnTo>
                  <a:pt x="298365" y="744383"/>
                </a:lnTo>
                <a:lnTo>
                  <a:pt x="273183" y="782196"/>
                </a:lnTo>
                <a:lnTo>
                  <a:pt x="248988" y="820706"/>
                </a:lnTo>
                <a:lnTo>
                  <a:pt x="225797" y="859896"/>
                </a:lnTo>
                <a:lnTo>
                  <a:pt x="203629" y="899748"/>
                </a:lnTo>
                <a:lnTo>
                  <a:pt x="182501" y="940243"/>
                </a:lnTo>
                <a:lnTo>
                  <a:pt x="162431" y="981364"/>
                </a:lnTo>
                <a:lnTo>
                  <a:pt x="143438" y="1023092"/>
                </a:lnTo>
                <a:lnTo>
                  <a:pt x="125540" y="1065410"/>
                </a:lnTo>
                <a:lnTo>
                  <a:pt x="108754" y="1108299"/>
                </a:lnTo>
                <a:lnTo>
                  <a:pt x="93099" y="1151741"/>
                </a:lnTo>
                <a:lnTo>
                  <a:pt x="78593" y="1195719"/>
                </a:lnTo>
                <a:lnTo>
                  <a:pt x="65253" y="1240214"/>
                </a:lnTo>
                <a:lnTo>
                  <a:pt x="53099" y="1285209"/>
                </a:lnTo>
                <a:lnTo>
                  <a:pt x="42147" y="1330684"/>
                </a:lnTo>
                <a:lnTo>
                  <a:pt x="32416" y="1376623"/>
                </a:lnTo>
                <a:lnTo>
                  <a:pt x="23924" y="1423007"/>
                </a:lnTo>
                <a:lnTo>
                  <a:pt x="16689" y="1469818"/>
                </a:lnTo>
                <a:lnTo>
                  <a:pt x="10729" y="1517038"/>
                </a:lnTo>
                <a:lnTo>
                  <a:pt x="6062" y="1564649"/>
                </a:lnTo>
                <a:lnTo>
                  <a:pt x="2706" y="1612633"/>
                </a:lnTo>
                <a:lnTo>
                  <a:pt x="679" y="1660972"/>
                </a:lnTo>
                <a:lnTo>
                  <a:pt x="0" y="1709648"/>
                </a:lnTo>
                <a:lnTo>
                  <a:pt x="679" y="1758324"/>
                </a:lnTo>
                <a:lnTo>
                  <a:pt x="2706" y="1806663"/>
                </a:lnTo>
                <a:lnTo>
                  <a:pt x="6062" y="1854647"/>
                </a:lnTo>
                <a:lnTo>
                  <a:pt x="10729" y="1902258"/>
                </a:lnTo>
                <a:lnTo>
                  <a:pt x="16689" y="1949478"/>
                </a:lnTo>
                <a:lnTo>
                  <a:pt x="23924" y="1996289"/>
                </a:lnTo>
                <a:lnTo>
                  <a:pt x="32416" y="2042673"/>
                </a:lnTo>
                <a:lnTo>
                  <a:pt x="42147" y="2088612"/>
                </a:lnTo>
                <a:lnTo>
                  <a:pt x="53099" y="2134088"/>
                </a:lnTo>
                <a:lnTo>
                  <a:pt x="65253" y="2179082"/>
                </a:lnTo>
                <a:lnTo>
                  <a:pt x="78593" y="2223577"/>
                </a:lnTo>
                <a:lnTo>
                  <a:pt x="93099" y="2267555"/>
                </a:lnTo>
                <a:lnTo>
                  <a:pt x="108754" y="2310997"/>
                </a:lnTo>
                <a:lnTo>
                  <a:pt x="125540" y="2353887"/>
                </a:lnTo>
                <a:lnTo>
                  <a:pt x="143438" y="2396204"/>
                </a:lnTo>
                <a:lnTo>
                  <a:pt x="162431" y="2437933"/>
                </a:lnTo>
                <a:lnTo>
                  <a:pt x="182501" y="2479053"/>
                </a:lnTo>
                <a:lnTo>
                  <a:pt x="203629" y="2519548"/>
                </a:lnTo>
                <a:lnTo>
                  <a:pt x="225797" y="2559400"/>
                </a:lnTo>
                <a:lnTo>
                  <a:pt x="248988" y="2598590"/>
                </a:lnTo>
                <a:lnTo>
                  <a:pt x="273183" y="2637100"/>
                </a:lnTo>
                <a:lnTo>
                  <a:pt x="298365" y="2674913"/>
                </a:lnTo>
                <a:lnTo>
                  <a:pt x="324515" y="2712010"/>
                </a:lnTo>
                <a:lnTo>
                  <a:pt x="351615" y="2748373"/>
                </a:lnTo>
                <a:lnTo>
                  <a:pt x="379648" y="2783984"/>
                </a:lnTo>
                <a:lnTo>
                  <a:pt x="408595" y="2818826"/>
                </a:lnTo>
                <a:lnTo>
                  <a:pt x="438438" y="2852879"/>
                </a:lnTo>
                <a:lnTo>
                  <a:pt x="469159" y="2886126"/>
                </a:lnTo>
                <a:lnTo>
                  <a:pt x="500740" y="2918550"/>
                </a:lnTo>
                <a:lnTo>
                  <a:pt x="533163" y="2950131"/>
                </a:lnTo>
                <a:lnTo>
                  <a:pt x="566410" y="2980853"/>
                </a:lnTo>
                <a:lnTo>
                  <a:pt x="600463" y="3010696"/>
                </a:lnTo>
                <a:lnTo>
                  <a:pt x="635304" y="3039643"/>
                </a:lnTo>
                <a:lnTo>
                  <a:pt x="670915" y="3067676"/>
                </a:lnTo>
                <a:lnTo>
                  <a:pt x="707278" y="3094777"/>
                </a:lnTo>
                <a:lnTo>
                  <a:pt x="744375" y="3120927"/>
                </a:lnTo>
                <a:lnTo>
                  <a:pt x="782187" y="3146109"/>
                </a:lnTo>
                <a:lnTo>
                  <a:pt x="820697" y="3170305"/>
                </a:lnTo>
                <a:lnTo>
                  <a:pt x="859887" y="3193496"/>
                </a:lnTo>
                <a:lnTo>
                  <a:pt x="899738" y="3215665"/>
                </a:lnTo>
                <a:lnTo>
                  <a:pt x="940233" y="3236793"/>
                </a:lnTo>
                <a:lnTo>
                  <a:pt x="981353" y="3256863"/>
                </a:lnTo>
                <a:lnTo>
                  <a:pt x="1023081" y="3275856"/>
                </a:lnTo>
                <a:lnTo>
                  <a:pt x="1065399" y="3293755"/>
                </a:lnTo>
                <a:lnTo>
                  <a:pt x="1108288" y="3310540"/>
                </a:lnTo>
                <a:lnTo>
                  <a:pt x="1151730" y="3326196"/>
                </a:lnTo>
                <a:lnTo>
                  <a:pt x="1195708" y="3340702"/>
                </a:lnTo>
                <a:lnTo>
                  <a:pt x="1240203" y="3354042"/>
                </a:lnTo>
                <a:lnTo>
                  <a:pt x="1285197" y="3366197"/>
                </a:lnTo>
                <a:lnTo>
                  <a:pt x="1330672" y="3377149"/>
                </a:lnTo>
                <a:lnTo>
                  <a:pt x="1376611" y="3386880"/>
                </a:lnTo>
                <a:lnTo>
                  <a:pt x="1422995" y="3395372"/>
                </a:lnTo>
                <a:lnTo>
                  <a:pt x="1469806" y="3402607"/>
                </a:lnTo>
                <a:lnTo>
                  <a:pt x="1517026" y="3408567"/>
                </a:lnTo>
                <a:lnTo>
                  <a:pt x="1564637" y="3413234"/>
                </a:lnTo>
                <a:lnTo>
                  <a:pt x="1612621" y="3416590"/>
                </a:lnTo>
                <a:lnTo>
                  <a:pt x="1660960" y="3418617"/>
                </a:lnTo>
                <a:lnTo>
                  <a:pt x="1709635" y="3419297"/>
                </a:lnTo>
                <a:lnTo>
                  <a:pt x="1758311" y="3418617"/>
                </a:lnTo>
                <a:lnTo>
                  <a:pt x="1806650" y="3416590"/>
                </a:lnTo>
                <a:lnTo>
                  <a:pt x="1854634" y="3413234"/>
                </a:lnTo>
                <a:lnTo>
                  <a:pt x="1902245" y="3408567"/>
                </a:lnTo>
                <a:lnTo>
                  <a:pt x="1949465" y="3402607"/>
                </a:lnTo>
                <a:lnTo>
                  <a:pt x="1996276" y="3395372"/>
                </a:lnTo>
                <a:lnTo>
                  <a:pt x="2042660" y="3386880"/>
                </a:lnTo>
                <a:lnTo>
                  <a:pt x="2088599" y="3377149"/>
                </a:lnTo>
                <a:lnTo>
                  <a:pt x="2134075" y="3366197"/>
                </a:lnTo>
                <a:lnTo>
                  <a:pt x="2179069" y="3354042"/>
                </a:lnTo>
                <a:lnTo>
                  <a:pt x="2223564" y="3340702"/>
                </a:lnTo>
                <a:lnTo>
                  <a:pt x="2267542" y="3326196"/>
                </a:lnTo>
                <a:lnTo>
                  <a:pt x="2310985" y="3310540"/>
                </a:lnTo>
                <a:lnTo>
                  <a:pt x="2353874" y="3293755"/>
                </a:lnTo>
                <a:lnTo>
                  <a:pt x="2396192" y="3275856"/>
                </a:lnTo>
                <a:lnTo>
                  <a:pt x="2437920" y="3256863"/>
                </a:lnTo>
                <a:lnTo>
                  <a:pt x="2479041" y="3236793"/>
                </a:lnTo>
                <a:lnTo>
                  <a:pt x="2519536" y="3215665"/>
                </a:lnTo>
                <a:lnTo>
                  <a:pt x="2559387" y="3193496"/>
                </a:lnTo>
                <a:lnTo>
                  <a:pt x="2598577" y="3170305"/>
                </a:lnTo>
                <a:lnTo>
                  <a:pt x="2637088" y="3146109"/>
                </a:lnTo>
                <a:lnTo>
                  <a:pt x="2674900" y="3120927"/>
                </a:lnTo>
                <a:lnTo>
                  <a:pt x="2711997" y="3094777"/>
                </a:lnTo>
                <a:lnTo>
                  <a:pt x="2748360" y="3067676"/>
                </a:lnTo>
                <a:lnTo>
                  <a:pt x="2783971" y="3039643"/>
                </a:lnTo>
                <a:lnTo>
                  <a:pt x="2818813" y="3010696"/>
                </a:lnTo>
                <a:lnTo>
                  <a:pt x="2852866" y="2980853"/>
                </a:lnTo>
                <a:lnTo>
                  <a:pt x="2886114" y="2950131"/>
                </a:lnTo>
                <a:lnTo>
                  <a:pt x="2918537" y="2918550"/>
                </a:lnTo>
                <a:lnTo>
                  <a:pt x="2950119" y="2886126"/>
                </a:lnTo>
                <a:lnTo>
                  <a:pt x="2980840" y="2852879"/>
                </a:lnTo>
                <a:lnTo>
                  <a:pt x="3010683" y="2818826"/>
                </a:lnTo>
                <a:lnTo>
                  <a:pt x="3039630" y="2783984"/>
                </a:lnTo>
                <a:lnTo>
                  <a:pt x="3067663" y="2748373"/>
                </a:lnTo>
                <a:lnTo>
                  <a:pt x="3094764" y="2712010"/>
                </a:lnTo>
                <a:lnTo>
                  <a:pt x="3120914" y="2674913"/>
                </a:lnTo>
                <a:lnTo>
                  <a:pt x="3146096" y="2637100"/>
                </a:lnTo>
                <a:lnTo>
                  <a:pt x="3170292" y="2598590"/>
                </a:lnTo>
                <a:lnTo>
                  <a:pt x="3193483" y="2559400"/>
                </a:lnTo>
                <a:lnTo>
                  <a:pt x="3215652" y="2519548"/>
                </a:lnTo>
                <a:lnTo>
                  <a:pt x="3236780" y="2479053"/>
                </a:lnTo>
                <a:lnTo>
                  <a:pt x="3256850" y="2437933"/>
                </a:lnTo>
                <a:lnTo>
                  <a:pt x="3275843" y="2396204"/>
                </a:lnTo>
                <a:lnTo>
                  <a:pt x="3293742" y="2353887"/>
                </a:lnTo>
                <a:lnTo>
                  <a:pt x="3310528" y="2310997"/>
                </a:lnTo>
                <a:lnTo>
                  <a:pt x="3326183" y="2267555"/>
                </a:lnTo>
                <a:lnTo>
                  <a:pt x="3340689" y="2223577"/>
                </a:lnTo>
                <a:lnTo>
                  <a:pt x="3354029" y="2179082"/>
                </a:lnTo>
                <a:lnTo>
                  <a:pt x="3366184" y="2134088"/>
                </a:lnTo>
                <a:lnTo>
                  <a:pt x="3377136" y="2088612"/>
                </a:lnTo>
                <a:lnTo>
                  <a:pt x="3386867" y="2042673"/>
                </a:lnTo>
                <a:lnTo>
                  <a:pt x="3395359" y="1996289"/>
                </a:lnTo>
                <a:lnTo>
                  <a:pt x="3402594" y="1949478"/>
                </a:lnTo>
                <a:lnTo>
                  <a:pt x="3408555" y="1902258"/>
                </a:lnTo>
                <a:lnTo>
                  <a:pt x="3413222" y="1854647"/>
                </a:lnTo>
                <a:lnTo>
                  <a:pt x="3416578" y="1806663"/>
                </a:lnTo>
                <a:lnTo>
                  <a:pt x="3418604" y="1758324"/>
                </a:lnTo>
                <a:lnTo>
                  <a:pt x="3419284" y="1709648"/>
                </a:lnTo>
                <a:lnTo>
                  <a:pt x="3418604" y="1660972"/>
                </a:lnTo>
                <a:lnTo>
                  <a:pt x="3416578" y="1612633"/>
                </a:lnTo>
                <a:lnTo>
                  <a:pt x="3413222" y="1564649"/>
                </a:lnTo>
                <a:lnTo>
                  <a:pt x="3408555" y="1517038"/>
                </a:lnTo>
                <a:lnTo>
                  <a:pt x="3402594" y="1469818"/>
                </a:lnTo>
                <a:lnTo>
                  <a:pt x="3395359" y="1423007"/>
                </a:lnTo>
                <a:lnTo>
                  <a:pt x="3386867" y="1376623"/>
                </a:lnTo>
                <a:lnTo>
                  <a:pt x="3377136" y="1330684"/>
                </a:lnTo>
                <a:lnTo>
                  <a:pt x="3366184" y="1285209"/>
                </a:lnTo>
                <a:lnTo>
                  <a:pt x="3354029" y="1240214"/>
                </a:lnTo>
                <a:lnTo>
                  <a:pt x="3340689" y="1195719"/>
                </a:lnTo>
                <a:lnTo>
                  <a:pt x="3326183" y="1151741"/>
                </a:lnTo>
                <a:lnTo>
                  <a:pt x="3310528" y="1108299"/>
                </a:lnTo>
                <a:lnTo>
                  <a:pt x="3293742" y="1065410"/>
                </a:lnTo>
                <a:lnTo>
                  <a:pt x="3275843" y="1023092"/>
                </a:lnTo>
                <a:lnTo>
                  <a:pt x="3256850" y="981364"/>
                </a:lnTo>
                <a:lnTo>
                  <a:pt x="3236780" y="940243"/>
                </a:lnTo>
                <a:lnTo>
                  <a:pt x="3215652" y="899748"/>
                </a:lnTo>
                <a:lnTo>
                  <a:pt x="3193483" y="859896"/>
                </a:lnTo>
                <a:lnTo>
                  <a:pt x="3170292" y="820706"/>
                </a:lnTo>
                <a:lnTo>
                  <a:pt x="3146096" y="782196"/>
                </a:lnTo>
                <a:lnTo>
                  <a:pt x="3120914" y="744383"/>
                </a:lnTo>
                <a:lnTo>
                  <a:pt x="3094764" y="707286"/>
                </a:lnTo>
                <a:lnTo>
                  <a:pt x="3067663" y="670923"/>
                </a:lnTo>
                <a:lnTo>
                  <a:pt x="3039630" y="635312"/>
                </a:lnTo>
                <a:lnTo>
                  <a:pt x="3010683" y="600471"/>
                </a:lnTo>
                <a:lnTo>
                  <a:pt x="2980840" y="566417"/>
                </a:lnTo>
                <a:lnTo>
                  <a:pt x="2950119" y="533170"/>
                </a:lnTo>
                <a:lnTo>
                  <a:pt x="2918537" y="500746"/>
                </a:lnTo>
                <a:lnTo>
                  <a:pt x="2886114" y="469165"/>
                </a:lnTo>
                <a:lnTo>
                  <a:pt x="2852866" y="438443"/>
                </a:lnTo>
                <a:lnTo>
                  <a:pt x="2818813" y="408600"/>
                </a:lnTo>
                <a:lnTo>
                  <a:pt x="2783971" y="379653"/>
                </a:lnTo>
                <a:lnTo>
                  <a:pt x="2748360" y="351620"/>
                </a:lnTo>
                <a:lnTo>
                  <a:pt x="2711997" y="324520"/>
                </a:lnTo>
                <a:lnTo>
                  <a:pt x="2674900" y="298369"/>
                </a:lnTo>
                <a:lnTo>
                  <a:pt x="2637088" y="273187"/>
                </a:lnTo>
                <a:lnTo>
                  <a:pt x="2598577" y="248992"/>
                </a:lnTo>
                <a:lnTo>
                  <a:pt x="2559387" y="225800"/>
                </a:lnTo>
                <a:lnTo>
                  <a:pt x="2519536" y="203631"/>
                </a:lnTo>
                <a:lnTo>
                  <a:pt x="2479041" y="182503"/>
                </a:lnTo>
                <a:lnTo>
                  <a:pt x="2437920" y="162433"/>
                </a:lnTo>
                <a:lnTo>
                  <a:pt x="2396192" y="143440"/>
                </a:lnTo>
                <a:lnTo>
                  <a:pt x="2353874" y="125542"/>
                </a:lnTo>
                <a:lnTo>
                  <a:pt x="2310985" y="108756"/>
                </a:lnTo>
                <a:lnTo>
                  <a:pt x="2267542" y="93101"/>
                </a:lnTo>
                <a:lnTo>
                  <a:pt x="2223564" y="78594"/>
                </a:lnTo>
                <a:lnTo>
                  <a:pt x="2179069" y="65254"/>
                </a:lnTo>
                <a:lnTo>
                  <a:pt x="2134075" y="53100"/>
                </a:lnTo>
                <a:lnTo>
                  <a:pt x="2088599" y="42147"/>
                </a:lnTo>
                <a:lnTo>
                  <a:pt x="2042660" y="32416"/>
                </a:lnTo>
                <a:lnTo>
                  <a:pt x="1996276" y="23924"/>
                </a:lnTo>
                <a:lnTo>
                  <a:pt x="1949465" y="16689"/>
                </a:lnTo>
                <a:lnTo>
                  <a:pt x="1902245" y="10729"/>
                </a:lnTo>
                <a:lnTo>
                  <a:pt x="1854634" y="6062"/>
                </a:lnTo>
                <a:lnTo>
                  <a:pt x="1806650" y="2706"/>
                </a:lnTo>
                <a:lnTo>
                  <a:pt x="1758311" y="679"/>
                </a:lnTo>
                <a:lnTo>
                  <a:pt x="17096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3" descr="E:\shirish-sir_11-11-14\Actuaries\corel\actuaries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9" y="320676"/>
            <a:ext cx="1685925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1420215" y="554736"/>
            <a:ext cx="9184208" cy="3840479"/>
            <a:chOff x="1420215" y="554736"/>
            <a:chExt cx="9184208" cy="3840479"/>
          </a:xfrm>
        </p:grpSpPr>
        <p:sp>
          <p:nvSpPr>
            <p:cNvPr id="7" name="object 7"/>
            <p:cNvSpPr/>
            <p:nvPr/>
          </p:nvSpPr>
          <p:spPr>
            <a:xfrm>
              <a:off x="1420215" y="554736"/>
              <a:ext cx="3846576" cy="38404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98593" y="3199536"/>
              <a:ext cx="6005830" cy="424180"/>
            </a:xfrm>
            <a:custGeom>
              <a:avLst/>
              <a:gdLst/>
              <a:ahLst/>
              <a:cxnLst/>
              <a:rect l="l" t="t" r="r" b="b"/>
              <a:pathLst>
                <a:path w="6005830" h="424179">
                  <a:moveTo>
                    <a:pt x="6005245" y="0"/>
                  </a:moveTo>
                  <a:lnTo>
                    <a:pt x="256209" y="0"/>
                  </a:lnTo>
                  <a:lnTo>
                    <a:pt x="236128" y="45908"/>
                  </a:lnTo>
                  <a:lnTo>
                    <a:pt x="214754" y="91105"/>
                  </a:lnTo>
                  <a:lnTo>
                    <a:pt x="192110" y="135565"/>
                  </a:lnTo>
                  <a:lnTo>
                    <a:pt x="168220" y="179266"/>
                  </a:lnTo>
                  <a:lnTo>
                    <a:pt x="143106" y="222183"/>
                  </a:lnTo>
                  <a:lnTo>
                    <a:pt x="116793" y="264293"/>
                  </a:lnTo>
                  <a:lnTo>
                    <a:pt x="89302" y="305573"/>
                  </a:lnTo>
                  <a:lnTo>
                    <a:pt x="60657" y="345998"/>
                  </a:lnTo>
                  <a:lnTo>
                    <a:pt x="30882" y="385546"/>
                  </a:lnTo>
                  <a:lnTo>
                    <a:pt x="0" y="424192"/>
                  </a:lnTo>
                  <a:lnTo>
                    <a:pt x="6005245" y="424192"/>
                  </a:lnTo>
                  <a:lnTo>
                    <a:pt x="6005245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72520" y="1920633"/>
              <a:ext cx="5731510" cy="1234440"/>
            </a:xfrm>
            <a:custGeom>
              <a:avLst/>
              <a:gdLst/>
              <a:ahLst/>
              <a:cxnLst/>
              <a:rect l="l" t="t" r="r" b="b"/>
              <a:pathLst>
                <a:path w="5731509" h="1234439">
                  <a:moveTo>
                    <a:pt x="5731319" y="0"/>
                  </a:moveTo>
                  <a:lnTo>
                    <a:pt x="0" y="0"/>
                  </a:lnTo>
                  <a:lnTo>
                    <a:pt x="16530" y="44491"/>
                  </a:lnTo>
                  <a:lnTo>
                    <a:pt x="31853" y="89554"/>
                  </a:lnTo>
                  <a:lnTo>
                    <a:pt x="45949" y="135169"/>
                  </a:lnTo>
                  <a:lnTo>
                    <a:pt x="58798" y="181317"/>
                  </a:lnTo>
                  <a:lnTo>
                    <a:pt x="70379" y="227979"/>
                  </a:lnTo>
                  <a:lnTo>
                    <a:pt x="80673" y="275135"/>
                  </a:lnTo>
                  <a:lnTo>
                    <a:pt x="89659" y="322766"/>
                  </a:lnTo>
                  <a:lnTo>
                    <a:pt x="97318" y="370852"/>
                  </a:lnTo>
                  <a:lnTo>
                    <a:pt x="103629" y="419374"/>
                  </a:lnTo>
                  <a:lnTo>
                    <a:pt x="108573" y="468313"/>
                  </a:lnTo>
                  <a:lnTo>
                    <a:pt x="112129" y="517649"/>
                  </a:lnTo>
                  <a:lnTo>
                    <a:pt x="114277" y="567363"/>
                  </a:lnTo>
                  <a:lnTo>
                    <a:pt x="114998" y="617435"/>
                  </a:lnTo>
                  <a:lnTo>
                    <a:pt x="114154" y="671624"/>
                  </a:lnTo>
                  <a:lnTo>
                    <a:pt x="111638" y="725390"/>
                  </a:lnTo>
                  <a:lnTo>
                    <a:pt x="107476" y="778709"/>
                  </a:lnTo>
                  <a:lnTo>
                    <a:pt x="101694" y="831557"/>
                  </a:lnTo>
                  <a:lnTo>
                    <a:pt x="94317" y="883910"/>
                  </a:lnTo>
                  <a:lnTo>
                    <a:pt x="85370" y="935742"/>
                  </a:lnTo>
                  <a:lnTo>
                    <a:pt x="74880" y="987029"/>
                  </a:lnTo>
                  <a:lnTo>
                    <a:pt x="62872" y="1037746"/>
                  </a:lnTo>
                  <a:lnTo>
                    <a:pt x="49370" y="1087869"/>
                  </a:lnTo>
                  <a:lnTo>
                    <a:pt x="34402" y="1137373"/>
                  </a:lnTo>
                  <a:lnTo>
                    <a:pt x="17991" y="1186234"/>
                  </a:lnTo>
                  <a:lnTo>
                    <a:pt x="165" y="1234427"/>
                  </a:lnTo>
                  <a:lnTo>
                    <a:pt x="5731319" y="1234427"/>
                  </a:lnTo>
                  <a:lnTo>
                    <a:pt x="5731319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5059812" y="1844675"/>
              <a:ext cx="5316088" cy="16825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spcBef>
                  <a:spcPts val="30"/>
                </a:spcBef>
              </a:pPr>
              <a:endParaRPr sz="1500" dirty="0">
                <a:latin typeface="Trebuchet MS" pitchFamily="34" charset="0"/>
                <a:cs typeface="Times New Roman"/>
              </a:endParaRPr>
            </a:p>
            <a:p>
              <a:pPr marL="12699">
                <a:lnSpc>
                  <a:spcPts val="3775"/>
                </a:lnSpc>
              </a:pPr>
              <a:r>
                <a:rPr sz="360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3600" b="1" dirty="0">
                <a:latin typeface="Trebuchet MS" pitchFamily="34" charset="0"/>
                <a:cs typeface="Lucida Sans"/>
              </a:endParaRPr>
            </a:p>
            <a:p>
              <a:pPr marL="12699">
                <a:lnSpc>
                  <a:spcPts val="3775"/>
                </a:lnSpc>
              </a:pPr>
              <a:r>
                <a:rPr sz="360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3600" b="1" dirty="0">
                <a:latin typeface="Trebuchet MS" pitchFamily="34" charset="0"/>
                <a:cs typeface="Lucida Sans"/>
              </a:endParaRPr>
            </a:p>
            <a:p>
              <a:pPr marL="12699">
                <a:spcBef>
                  <a:spcPts val="1805"/>
                </a:spcBef>
              </a:pPr>
              <a:r>
                <a:rPr sz="1700" b="1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 – 31st January, 2018 | Mumbai, India</a:t>
              </a:r>
              <a:endParaRPr sz="1700" b="1" dirty="0">
                <a:latin typeface="Trebuchet MS" pitchFamily="34" charset="0"/>
                <a:cs typeface="Lucida San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574365" y="1628487"/>
              <a:ext cx="8140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spc="-229" dirty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O</a:t>
              </a:r>
              <a:r>
                <a:rPr lang="en-US" sz="1300" spc="-60" dirty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r</a:t>
              </a:r>
              <a:r>
                <a:rPr lang="en-US" sz="1300" spc="-145" dirty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g</a:t>
              </a:r>
              <a:r>
                <a:rPr lang="en-US" sz="1300" spc="-80" dirty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a</a:t>
              </a:r>
              <a:r>
                <a:rPr lang="en-US" sz="1300" spc="-120" dirty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n</a:t>
              </a:r>
              <a:r>
                <a:rPr lang="en-US" sz="1300" spc="-80" dirty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i</a:t>
              </a:r>
              <a:r>
                <a:rPr lang="en-US" sz="1300" spc="-156" dirty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z</a:t>
              </a:r>
              <a:r>
                <a:rPr lang="en-US" sz="1300" spc="-65" dirty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e</a:t>
              </a:r>
              <a:r>
                <a:rPr lang="en-US" sz="1300" dirty="0">
                  <a:solidFill>
                    <a:srgbClr val="A7A9AC"/>
                  </a:solidFill>
                  <a:latin typeface="Trebuchet MS" pitchFamily="34" charset="0"/>
                  <a:cs typeface="Lucida Sans"/>
                </a:rPr>
                <a:t>r</a:t>
              </a:r>
              <a:endParaRPr lang="en-US" sz="1300" dirty="0">
                <a:latin typeface="Trebuchet MS" pitchFamily="34" charset="0"/>
                <a:cs typeface="Lucida San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69900" y="5613794"/>
            <a:ext cx="6782270" cy="1172004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25" name="object 11"/>
          <p:cNvSpPr txBox="1"/>
          <p:nvPr/>
        </p:nvSpPr>
        <p:spPr>
          <a:xfrm>
            <a:off x="1079501" y="5742543"/>
            <a:ext cx="571499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>
              <a:spcBef>
                <a:spcPts val="1805"/>
              </a:spcBef>
            </a:pPr>
            <a:r>
              <a:rPr lang="en-US" sz="2000" b="1" dirty="0">
                <a:solidFill>
                  <a:srgbClr val="00854A"/>
                </a:solidFill>
                <a:latin typeface="Trebuchet MS" pitchFamily="34" charset="0"/>
                <a:cs typeface="Lucida Sans"/>
              </a:rPr>
              <a:t>Linked-in/ Tan Suee Chieh sueechiehbsn@gmail.com </a:t>
            </a:r>
            <a:endParaRPr sz="2000" b="1" dirty="0">
              <a:latin typeface="Trebuchet MS" pitchFamily="34" charset="0"/>
              <a:cs typeface="Lucida Sans"/>
            </a:endParaRPr>
          </a:p>
        </p:txBody>
      </p:sp>
      <p:sp>
        <p:nvSpPr>
          <p:cNvPr id="27" name="object 11"/>
          <p:cNvSpPr txBox="1"/>
          <p:nvPr/>
        </p:nvSpPr>
        <p:spPr>
          <a:xfrm>
            <a:off x="1079501" y="4885234"/>
            <a:ext cx="588784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lang="en-US" sz="5000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Thank You</a:t>
            </a:r>
            <a:endParaRPr sz="5000" b="1" dirty="0">
              <a:latin typeface="Trebuchet MS" pitchFamily="34" charset="0"/>
              <a:cs typeface="Lucida 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370" y="52611"/>
            <a:ext cx="2895129" cy="502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To update contact details</a:t>
            </a:r>
            <a:endParaRPr lang="en-GB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191097" y="58727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60"/>
            <a:ext cx="365760" cy="365759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51929" y="6623301"/>
            <a:ext cx="255904" cy="17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84">
              <a:lnSpc>
                <a:spcPts val="1535"/>
              </a:lnSpc>
            </a:pPr>
            <a:r>
              <a:rPr sz="1200" spc="-135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9688" y="2086322"/>
            <a:ext cx="9372600" cy="2743200"/>
          </a:xfrm>
          <a:prstGeom prst="rect">
            <a:avLst/>
          </a:prstGeom>
          <a:solidFill>
            <a:srgbClr val="A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1" name="object 11"/>
          <p:cNvSpPr txBox="1"/>
          <p:nvPr/>
        </p:nvSpPr>
        <p:spPr>
          <a:xfrm>
            <a:off x="1079500" y="4162912"/>
            <a:ext cx="2133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30 January 2018 </a:t>
            </a:r>
          </a:p>
          <a:p>
            <a:pPr marL="12699"/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215-300 pm</a:t>
            </a:r>
            <a:endParaRPr b="1" dirty="0">
              <a:latin typeface="Trebuchet MS" pitchFamily="34" charset="0"/>
              <a:cs typeface="Lucida Sans"/>
            </a:endParaRPr>
          </a:p>
        </p:txBody>
      </p:sp>
      <p:sp>
        <p:nvSpPr>
          <p:cNvPr id="21" name="object 6"/>
          <p:cNvSpPr txBox="1"/>
          <p:nvPr/>
        </p:nvSpPr>
        <p:spPr>
          <a:xfrm>
            <a:off x="1045678" y="5075476"/>
            <a:ext cx="7882422" cy="897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80">
              <a:lnSpc>
                <a:spcPct val="107700"/>
              </a:lnSpc>
            </a:pPr>
            <a:r>
              <a:rPr lang="en-US" spc="-90" dirty="0">
                <a:solidFill>
                  <a:srgbClr val="231F20"/>
                </a:solidFill>
                <a:latin typeface="Trebuchet MS" pitchFamily="34" charset="0"/>
                <a:cs typeface="Lucida Sans"/>
              </a:rPr>
              <a:t>The vortex of digital transformation will disrupt all professions. The actuarial profession needs to adopt new mindsets to be an agent of change to secure our future. </a:t>
            </a:r>
            <a:endParaRPr dirty="0">
              <a:latin typeface="Trebuchet MS" pitchFamily="34" charset="0"/>
              <a:cs typeface="Lucida Sans"/>
            </a:endParaRPr>
          </a:p>
        </p:txBody>
      </p:sp>
      <p:sp>
        <p:nvSpPr>
          <p:cNvPr id="22" name="object 11"/>
          <p:cNvSpPr txBox="1"/>
          <p:nvPr/>
        </p:nvSpPr>
        <p:spPr>
          <a:xfrm>
            <a:off x="1079500" y="2378075"/>
            <a:ext cx="7543800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lang="en-US" sz="5000" b="1" dirty="0">
                <a:solidFill>
                  <a:srgbClr val="005583"/>
                </a:solidFill>
                <a:latin typeface="Trebuchet MS" pitchFamily="34" charset="0"/>
                <a:cs typeface="Lucida Sans"/>
              </a:rPr>
              <a:t>Leading in the Vortex of Change</a:t>
            </a:r>
            <a:endParaRPr sz="5000" b="1" dirty="0">
              <a:latin typeface="Trebuchet MS" pitchFamily="34" charset="0"/>
              <a:cs typeface="Lucida Sans"/>
            </a:endParaRPr>
          </a:p>
        </p:txBody>
      </p:sp>
      <p:grpSp>
        <p:nvGrpSpPr>
          <p:cNvPr id="26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27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4"/>
            <p:cNvSpPr txBox="1"/>
            <p:nvPr/>
          </p:nvSpPr>
          <p:spPr>
            <a:xfrm>
              <a:off x="8394700" y="992594"/>
              <a:ext cx="2165490" cy="7822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9">
                <a:lnSpc>
                  <a:spcPts val="1520"/>
                </a:lnSpc>
              </a:pPr>
              <a:r>
                <a:rPr sz="150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500" b="1" dirty="0">
                <a:latin typeface="Trebuchet MS" pitchFamily="34" charset="0"/>
                <a:cs typeface="Lucida Sans"/>
              </a:endParaRPr>
            </a:p>
            <a:p>
              <a:pPr marL="12699">
                <a:lnSpc>
                  <a:spcPts val="1520"/>
                </a:lnSpc>
              </a:pPr>
              <a:r>
                <a:rPr sz="150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500" b="1" dirty="0">
                <a:latin typeface="Trebuchet MS" pitchFamily="34" charset="0"/>
                <a:cs typeface="Lucida Sans"/>
              </a:endParaRPr>
            </a:p>
            <a:p>
              <a:pPr marL="12699">
                <a:spcBef>
                  <a:spcPts val="735"/>
                </a:spcBef>
              </a:pPr>
              <a:r>
                <a:rPr sz="10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10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10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10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10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10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10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10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10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10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10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10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10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10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10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1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553" y="788246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2187" y="1145108"/>
            <a:ext cx="481584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Leadership in an Age of Digital Disruption</a:t>
            </a:r>
            <a:endParaRPr b="1" dirty="0">
              <a:solidFill>
                <a:prstClr val="black"/>
              </a:solidFill>
              <a:latin typeface="Trebuchet MS" pitchFamily="34" charset="0"/>
              <a:cs typeface="Lucida San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17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z="1200" spc="-135" dirty="0">
                <a:solidFill>
                  <a:prstClr val="black"/>
                </a:solidFill>
              </a:rPr>
              <a:t>19</a:t>
            </a:r>
            <a:endParaRPr sz="1200" spc="-135" dirty="0">
              <a:solidFill>
                <a:prstClr val="black"/>
              </a:solidFill>
            </a:endParaRPr>
          </a:p>
        </p:txBody>
      </p:sp>
      <p:grpSp>
        <p:nvGrpSpPr>
          <p:cNvPr id="29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024699"/>
            <a:ext cx="5205636" cy="422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06475" y="2709188"/>
            <a:ext cx="1444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3F4548">
                    <a:lumMod val="75000"/>
                    <a:lumOff val="25000"/>
                  </a:srgbClr>
                </a:solidFill>
                <a:latin typeface="Trebuchet MS" panose="020B0603020202020204" pitchFamily="34" charset="0"/>
              </a:rPr>
              <a:t>I am always in listening mode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7193" y="5664111"/>
            <a:ext cx="1732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3F4548">
                    <a:lumMod val="75000"/>
                    <a:lumOff val="25000"/>
                  </a:srgbClr>
                </a:solidFill>
                <a:latin typeface="Trebuchet MS" panose="020B0603020202020204" pitchFamily="34" charset="0"/>
              </a:rPr>
              <a:t>A clear vision is more important than a detailed plan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86163" y="5654675"/>
            <a:ext cx="185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F4548">
                    <a:lumMod val="75000"/>
                    <a:lumOff val="25000"/>
                  </a:srgbClr>
                </a:solidFill>
                <a:latin typeface="Trebuchet MS" panose="020B0603020202020204" pitchFamily="34" charset="0"/>
              </a:rPr>
              <a:t>Changing my mind is a strength, not a weakness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88890" y="2682875"/>
            <a:ext cx="1769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F4548">
                    <a:lumMod val="75000"/>
                    <a:lumOff val="25000"/>
                  </a:srgbClr>
                </a:solidFill>
                <a:latin typeface="Trebuchet MS" panose="020B0603020202020204" pitchFamily="34" charset="0"/>
              </a:rPr>
              <a:t>I accept that others know more than me</a:t>
            </a:r>
          </a:p>
        </p:txBody>
      </p:sp>
    </p:spTree>
    <p:extLst>
      <p:ext uri="{BB962C8B-B14F-4D97-AF65-F5344CB8AC3E}">
        <p14:creationId xmlns:p14="http://schemas.microsoft.com/office/powerpoint/2010/main" val="192733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2187" y="1145108"/>
            <a:ext cx="481584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Leading in the VORTEX of Change</a:t>
            </a:r>
            <a:endParaRPr b="1" dirty="0">
              <a:solidFill>
                <a:prstClr val="black"/>
              </a:solidFill>
              <a:latin typeface="Trebuchet MS" pitchFamily="34" charset="0"/>
              <a:cs typeface="Lucida San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17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z="1200" spc="-135" dirty="0">
                <a:solidFill>
                  <a:prstClr val="black"/>
                </a:solidFill>
              </a:rPr>
              <a:t>2</a:t>
            </a:r>
            <a:endParaRPr sz="1200" spc="-135" dirty="0">
              <a:solidFill>
                <a:prstClr val="black"/>
              </a:solidFill>
            </a:endParaRPr>
          </a:p>
        </p:txBody>
      </p:sp>
      <p:grpSp>
        <p:nvGrpSpPr>
          <p:cNvPr id="29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pic>
        <p:nvPicPr>
          <p:cNvPr id="17" name="Picture 4" descr="Image result for vortex of change technolog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0" b="16608"/>
          <a:stretch/>
        </p:blipFill>
        <p:spPr bwMode="auto">
          <a:xfrm>
            <a:off x="701523" y="2015322"/>
            <a:ext cx="907300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29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2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60"/>
            <a:ext cx="365760" cy="365759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900" y="777875"/>
            <a:ext cx="6705599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188" y="1145108"/>
            <a:ext cx="48158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Key Points</a:t>
            </a:r>
            <a:endParaRPr b="1" dirty="0">
              <a:latin typeface="Trebuchet MS" pitchFamily="34" charset="0"/>
              <a:cs typeface="Lucida San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51929" y="6623301"/>
            <a:ext cx="255904" cy="17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84">
              <a:lnSpc>
                <a:spcPts val="1535"/>
              </a:lnSpc>
            </a:pPr>
            <a:r>
              <a:rPr lang="en-US" sz="1200" spc="-135" dirty="0"/>
              <a:t>3</a:t>
            </a:r>
            <a:endParaRPr sz="1200" spc="-135" dirty="0"/>
          </a:p>
        </p:txBody>
      </p:sp>
      <p:grpSp>
        <p:nvGrpSpPr>
          <p:cNvPr id="29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7822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699">
                <a:lnSpc>
                  <a:spcPts val="1520"/>
                </a:lnSpc>
              </a:pPr>
              <a:r>
                <a:rPr sz="150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500" b="1" dirty="0">
                <a:latin typeface="Trebuchet MS" pitchFamily="34" charset="0"/>
                <a:cs typeface="Lucida Sans"/>
              </a:endParaRPr>
            </a:p>
            <a:p>
              <a:pPr marL="12699">
                <a:lnSpc>
                  <a:spcPts val="1520"/>
                </a:lnSpc>
              </a:pPr>
              <a:r>
                <a:rPr sz="150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500" b="1" dirty="0">
                <a:latin typeface="Trebuchet MS" pitchFamily="34" charset="0"/>
                <a:cs typeface="Lucida Sans"/>
              </a:endParaRPr>
            </a:p>
            <a:p>
              <a:pPr marL="12699">
                <a:spcBef>
                  <a:spcPts val="735"/>
                </a:spcBef>
              </a:pPr>
              <a:r>
                <a:rPr sz="10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10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10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10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10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10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10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10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10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10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10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10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10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10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1000" b="1" dirty="0"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8" y="1833107"/>
            <a:ext cx="2764542" cy="5209043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719589274"/>
              </p:ext>
            </p:extLst>
          </p:nvPr>
        </p:nvGraphicFramePr>
        <p:xfrm>
          <a:off x="453999" y="1641611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2020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2185" y="930275"/>
            <a:ext cx="628862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We are in a Vortex of Change; </a:t>
            </a:r>
          </a:p>
          <a:p>
            <a:pPr marL="12700" defTabSz="914400"/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We need to think about Consequences and Opportunities</a:t>
            </a:r>
            <a:endParaRPr b="1" dirty="0">
              <a:solidFill>
                <a:prstClr val="black"/>
              </a:solidFill>
              <a:latin typeface="Trebuchet MS" pitchFamily="34" charset="0"/>
              <a:cs typeface="Lucida San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17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z="1200" spc="-135" dirty="0">
                <a:solidFill>
                  <a:prstClr val="black"/>
                </a:solidFill>
              </a:rPr>
              <a:t>4</a:t>
            </a:r>
            <a:endParaRPr sz="1200" spc="-135" dirty="0">
              <a:solidFill>
                <a:prstClr val="black"/>
              </a:solidFill>
            </a:endParaRPr>
          </a:p>
        </p:txBody>
      </p:sp>
      <p:grpSp>
        <p:nvGrpSpPr>
          <p:cNvPr id="29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264246"/>
            <a:ext cx="2271123" cy="16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6" y="3712046"/>
            <a:ext cx="362585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071" y="2289646"/>
            <a:ext cx="2287429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3712046"/>
            <a:ext cx="3429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00472" y="1803871"/>
            <a:ext cx="3730625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rebuchet MS" panose="020B0603020202020204" pitchFamily="34" charset="0"/>
              </a:rPr>
              <a:t>Industrial Economy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45497" y="1803871"/>
            <a:ext cx="3730625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rebuchet MS" panose="020B0603020202020204" pitchFamily="34" charset="0"/>
              </a:rPr>
              <a:t>Digital Economy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092" y="6111875"/>
            <a:ext cx="7959030" cy="6463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rebuchet MS" panose="020B0603020202020204" pitchFamily="34" charset="0"/>
              </a:rPr>
              <a:t>How do we play more decisive roles with the 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Trebuchet MS" panose="020B0603020202020204" pitchFamily="34" charset="0"/>
              </a:rPr>
              <a:t>changes brought on by the Digital Economy?</a:t>
            </a:r>
          </a:p>
        </p:txBody>
      </p:sp>
    </p:spTree>
    <p:extLst>
      <p:ext uri="{BB962C8B-B14F-4D97-AF65-F5344CB8AC3E}">
        <p14:creationId xmlns:p14="http://schemas.microsoft.com/office/powerpoint/2010/main" val="392027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2186" y="1034276"/>
            <a:ext cx="52293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History – Our complacency can be frightening</a:t>
            </a:r>
            <a:endParaRPr b="1" dirty="0">
              <a:solidFill>
                <a:prstClr val="black"/>
              </a:solidFill>
              <a:latin typeface="Trebuchet MS" pitchFamily="34" charset="0"/>
              <a:cs typeface="Lucida San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17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z="1200" spc="-135" dirty="0">
                <a:solidFill>
                  <a:prstClr val="black"/>
                </a:solidFill>
              </a:rPr>
              <a:t>5</a:t>
            </a:r>
            <a:endParaRPr sz="1200" spc="-135" dirty="0">
              <a:solidFill>
                <a:prstClr val="black"/>
              </a:solidFill>
            </a:endParaRPr>
          </a:p>
        </p:txBody>
      </p:sp>
      <p:grpSp>
        <p:nvGrpSpPr>
          <p:cNvPr id="29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487" y="3758842"/>
            <a:ext cx="2667000" cy="2514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44" y="1851722"/>
            <a:ext cx="2723725" cy="41329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</p:pic>
      <p:sp>
        <p:nvSpPr>
          <p:cNvPr id="24" name="Rounded Rectangular Callout 23"/>
          <p:cNvSpPr/>
          <p:nvPr/>
        </p:nvSpPr>
        <p:spPr>
          <a:xfrm>
            <a:off x="4127500" y="1833107"/>
            <a:ext cx="4419600" cy="1945550"/>
          </a:xfrm>
          <a:prstGeom prst="wedgeRoundRectCallout">
            <a:avLst>
              <a:gd name="adj1" fmla="val -11670"/>
              <a:gd name="adj2" fmla="val 73243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Trebuchet MS" panose="020B0603020202020204" pitchFamily="34" charset="0"/>
              </a:rPr>
              <a:t>Are our skill sets still relevant, exclusive, or even practical given the vortex affecting all industries?</a:t>
            </a:r>
          </a:p>
        </p:txBody>
      </p:sp>
    </p:spTree>
    <p:extLst>
      <p:ext uri="{BB962C8B-B14F-4D97-AF65-F5344CB8AC3E}">
        <p14:creationId xmlns:p14="http://schemas.microsoft.com/office/powerpoint/2010/main" val="311431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2187" y="1029335"/>
            <a:ext cx="481584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What is Digital Transformation?</a:t>
            </a:r>
            <a:endParaRPr b="1" dirty="0">
              <a:solidFill>
                <a:prstClr val="black"/>
              </a:solidFill>
              <a:latin typeface="Trebuchet MS" pitchFamily="34" charset="0"/>
              <a:cs typeface="Lucida San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17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z="1200" spc="-135" dirty="0">
                <a:solidFill>
                  <a:prstClr val="black"/>
                </a:solidFill>
              </a:rPr>
              <a:t>6</a:t>
            </a:r>
            <a:endParaRPr sz="1200" spc="-135" dirty="0">
              <a:solidFill>
                <a:prstClr val="black"/>
              </a:solidFill>
            </a:endParaRPr>
          </a:p>
        </p:txBody>
      </p:sp>
      <p:grpSp>
        <p:nvGrpSpPr>
          <p:cNvPr id="29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05544" y="1920875"/>
            <a:ext cx="8423920" cy="106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rebuchet MS" panose="020B0603020202020204" pitchFamily="34" charset="0"/>
              </a:rPr>
              <a:t>The convergence of multiple technology innovations 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Trebuchet MS" panose="020B0603020202020204" pitchFamily="34" charset="0"/>
              </a:rPr>
              <a:t>enabled by connectivity</a:t>
            </a:r>
            <a:endParaRPr lang="en-US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1" t="25556" r="32407" b="60667"/>
          <a:stretch/>
        </p:blipFill>
        <p:spPr bwMode="auto">
          <a:xfrm>
            <a:off x="623648" y="3155204"/>
            <a:ext cx="6944399" cy="150280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9" b="7907"/>
          <a:stretch/>
        </p:blipFill>
        <p:spPr bwMode="auto">
          <a:xfrm>
            <a:off x="560512" y="4591283"/>
            <a:ext cx="8661246" cy="15877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80" y="3145011"/>
            <a:ext cx="1794237" cy="152359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62856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2187" y="1145108"/>
            <a:ext cx="481584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lang="en-US" b="1" dirty="0" err="1">
                <a:solidFill>
                  <a:srgbClr val="FFFFFF"/>
                </a:solidFill>
                <a:latin typeface="Trebuchet MS" pitchFamily="34" charset="0"/>
                <a:cs typeface="Lucida Sans"/>
              </a:rPr>
              <a:t>Digitalisation</a:t>
            </a:r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 of an Insurance Business</a:t>
            </a:r>
            <a:endParaRPr b="1" dirty="0">
              <a:solidFill>
                <a:prstClr val="black"/>
              </a:solidFill>
              <a:latin typeface="Trebuchet MS" pitchFamily="34" charset="0"/>
              <a:cs typeface="Lucida San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17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z="1200" spc="-135" dirty="0">
                <a:solidFill>
                  <a:prstClr val="black"/>
                </a:solidFill>
              </a:rPr>
              <a:t>7</a:t>
            </a:r>
            <a:endParaRPr sz="1200" spc="-135" dirty="0">
              <a:solidFill>
                <a:prstClr val="black"/>
              </a:solidFill>
            </a:endParaRPr>
          </a:p>
        </p:txBody>
      </p:sp>
      <p:grpSp>
        <p:nvGrpSpPr>
          <p:cNvPr id="29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245011" y="1991390"/>
            <a:ext cx="4572000" cy="37394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GB" dirty="0">
                <a:solidFill>
                  <a:srgbClr val="3F4548"/>
                </a:solidFill>
                <a:latin typeface="Trebuchet MS" panose="020B0603020202020204" pitchFamily="34" charset="0"/>
              </a:rPr>
              <a:t>The automation of actuarial and operational work and finance </a:t>
            </a:r>
            <a:endParaRPr lang="en-US" dirty="0">
              <a:solidFill>
                <a:srgbClr val="3F4548"/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GB" dirty="0">
                <a:solidFill>
                  <a:srgbClr val="3F4548"/>
                </a:solidFill>
                <a:latin typeface="Trebuchet MS" panose="020B0603020202020204" pitchFamily="34" charset="0"/>
              </a:rPr>
              <a:t>Digital Distribution and E-commerce </a:t>
            </a:r>
            <a:endParaRPr lang="en-US" dirty="0">
              <a:solidFill>
                <a:srgbClr val="3F4548"/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GB" dirty="0">
                <a:solidFill>
                  <a:srgbClr val="3F4548"/>
                </a:solidFill>
                <a:latin typeface="Trebuchet MS" panose="020B0603020202020204" pitchFamily="34" charset="0"/>
              </a:rPr>
              <a:t>Use of data-analytics and unstructured data </a:t>
            </a:r>
            <a:endParaRPr lang="en-US" dirty="0">
              <a:solidFill>
                <a:srgbClr val="3F4548"/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GB" dirty="0">
                <a:solidFill>
                  <a:srgbClr val="3F4548"/>
                </a:solidFill>
                <a:latin typeface="Trebuchet MS" panose="020B0603020202020204" pitchFamily="34" charset="0"/>
              </a:rPr>
              <a:t>Changing risk types</a:t>
            </a:r>
            <a:endParaRPr lang="en-US" dirty="0">
              <a:solidFill>
                <a:srgbClr val="3F4548"/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GB" dirty="0">
                <a:solidFill>
                  <a:srgbClr val="3F4548"/>
                </a:solidFill>
                <a:latin typeface="Trebuchet MS" panose="020B0603020202020204" pitchFamily="34" charset="0"/>
              </a:rPr>
              <a:t>Revolution in health insurance </a:t>
            </a:r>
            <a:endParaRPr lang="en-US" dirty="0">
              <a:solidFill>
                <a:srgbClr val="3F4548"/>
              </a:solidFill>
              <a:latin typeface="Trebuchet MS" panose="020B0603020202020204" pitchFamily="34" charset="0"/>
            </a:endParaRPr>
          </a:p>
          <a:p>
            <a:pPr marL="285750" indent="-285750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GB" dirty="0">
                <a:solidFill>
                  <a:srgbClr val="3F4548"/>
                </a:solidFill>
                <a:latin typeface="Trebuchet MS" panose="020B0603020202020204" pitchFamily="34" charset="0"/>
              </a:rPr>
              <a:t>Use of block chain on know your customer </a:t>
            </a:r>
            <a:endParaRPr lang="en-US" dirty="0">
              <a:solidFill>
                <a:srgbClr val="3F4548"/>
              </a:solidFill>
              <a:latin typeface="Trebuchet MS" panose="020B0603020202020204" pitchFamily="34" charset="0"/>
            </a:endParaRPr>
          </a:p>
        </p:txBody>
      </p:sp>
      <p:pic>
        <p:nvPicPr>
          <p:cNvPr id="24" name="Picture 6" descr="Image result for automati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21333"/>
          <a:stretch/>
        </p:blipFill>
        <p:spPr bwMode="auto">
          <a:xfrm>
            <a:off x="393700" y="1952179"/>
            <a:ext cx="3733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13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:\shirish-sir_11-11-14\Actuaries\corel\actuaries_partnership_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0"/>
          <a:stretch>
            <a:fillRect/>
          </a:stretch>
        </p:blipFill>
        <p:spPr bwMode="auto">
          <a:xfrm>
            <a:off x="89371" y="1"/>
            <a:ext cx="10515600" cy="69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9"/>
          <p:cNvSpPr/>
          <p:nvPr/>
        </p:nvSpPr>
        <p:spPr>
          <a:xfrm>
            <a:off x="88239" y="653645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59">
                <a:moveTo>
                  <a:pt x="0" y="0"/>
                </a:moveTo>
                <a:lnTo>
                  <a:pt x="365759" y="0"/>
                </a:lnTo>
                <a:lnTo>
                  <a:pt x="365759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ED2F1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900" y="777875"/>
            <a:ext cx="6705600" cy="856742"/>
          </a:xfrm>
          <a:custGeom>
            <a:avLst/>
            <a:gdLst/>
            <a:ahLst/>
            <a:cxnLst/>
            <a:rect l="l" t="t" r="r" b="b"/>
            <a:pathLst>
              <a:path w="5699760" h="684530">
                <a:moveTo>
                  <a:pt x="5618975" y="0"/>
                </a:moveTo>
                <a:lnTo>
                  <a:pt x="0" y="0"/>
                </a:lnTo>
                <a:lnTo>
                  <a:pt x="0" y="684466"/>
                </a:lnTo>
                <a:lnTo>
                  <a:pt x="5699721" y="684466"/>
                </a:lnTo>
                <a:lnTo>
                  <a:pt x="5676476" y="640577"/>
                </a:lnTo>
                <a:lnTo>
                  <a:pt x="5655643" y="595283"/>
                </a:lnTo>
                <a:lnTo>
                  <a:pt x="5637308" y="548670"/>
                </a:lnTo>
                <a:lnTo>
                  <a:pt x="5621557" y="500821"/>
                </a:lnTo>
                <a:lnTo>
                  <a:pt x="5608476" y="451823"/>
                </a:lnTo>
                <a:lnTo>
                  <a:pt x="5598152" y="401759"/>
                </a:lnTo>
                <a:lnTo>
                  <a:pt x="5590671" y="350715"/>
                </a:lnTo>
                <a:lnTo>
                  <a:pt x="5586120" y="298775"/>
                </a:lnTo>
                <a:lnTo>
                  <a:pt x="5584583" y="246024"/>
                </a:lnTo>
                <a:lnTo>
                  <a:pt x="5586012" y="195167"/>
                </a:lnTo>
                <a:lnTo>
                  <a:pt x="5590244" y="145060"/>
                </a:lnTo>
                <a:lnTo>
                  <a:pt x="5597202" y="95779"/>
                </a:lnTo>
                <a:lnTo>
                  <a:pt x="5606805" y="47400"/>
                </a:lnTo>
                <a:lnTo>
                  <a:pt x="5618975" y="0"/>
                </a:lnTo>
                <a:close/>
              </a:path>
            </a:pathLst>
          </a:custGeom>
          <a:solidFill>
            <a:srgbClr val="005583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3700" y="985877"/>
            <a:ext cx="5943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defTabSz="914400"/>
            <a:r>
              <a:rPr lang="en-US" b="1" dirty="0">
                <a:solidFill>
                  <a:srgbClr val="FFFFFF"/>
                </a:solidFill>
                <a:latin typeface="Trebuchet MS" pitchFamily="34" charset="0"/>
                <a:cs typeface="Lucida Sans"/>
              </a:rPr>
              <a:t>VORTEX of Change – Disruption can come from ANYWHERE and impact ALL industries</a:t>
            </a:r>
            <a:endParaRPr b="1" dirty="0">
              <a:solidFill>
                <a:prstClr val="black"/>
              </a:solidFill>
              <a:latin typeface="Trebuchet MS" pitchFamily="34" charset="0"/>
              <a:cs typeface="Lucida San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51928" y="6623301"/>
            <a:ext cx="255904" cy="17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1535"/>
              </a:lnSpc>
            </a:pPr>
            <a:r>
              <a:rPr lang="en-US" sz="1200" spc="-135" dirty="0">
                <a:solidFill>
                  <a:prstClr val="black"/>
                </a:solidFill>
              </a:rPr>
              <a:t>8</a:t>
            </a:r>
            <a:endParaRPr sz="1200" spc="-135" dirty="0">
              <a:solidFill>
                <a:prstClr val="black"/>
              </a:solidFill>
            </a:endParaRPr>
          </a:p>
        </p:txBody>
      </p:sp>
      <p:grpSp>
        <p:nvGrpSpPr>
          <p:cNvPr id="29" name="Group 48"/>
          <p:cNvGrpSpPr/>
          <p:nvPr/>
        </p:nvGrpSpPr>
        <p:grpSpPr>
          <a:xfrm>
            <a:off x="6911518" y="148463"/>
            <a:ext cx="3692982" cy="1776349"/>
            <a:chOff x="6911518" y="148463"/>
            <a:chExt cx="3692982" cy="1776349"/>
          </a:xfrm>
        </p:grpSpPr>
        <p:sp>
          <p:nvSpPr>
            <p:cNvPr id="30" name="object 2"/>
            <p:cNvSpPr/>
            <p:nvPr/>
          </p:nvSpPr>
          <p:spPr>
            <a:xfrm>
              <a:off x="6911518" y="379476"/>
              <a:ext cx="1548384" cy="1545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12"/>
            <p:cNvSpPr/>
            <p:nvPr/>
          </p:nvSpPr>
          <p:spPr>
            <a:xfrm>
              <a:off x="8190637" y="1444256"/>
              <a:ext cx="2413635" cy="170815"/>
            </a:xfrm>
            <a:custGeom>
              <a:avLst/>
              <a:gdLst/>
              <a:ahLst/>
              <a:cxnLst/>
              <a:rect l="l" t="t" r="r" b="b"/>
              <a:pathLst>
                <a:path w="2413634" h="170814">
                  <a:moveTo>
                    <a:pt x="2413431" y="0"/>
                  </a:moveTo>
                  <a:lnTo>
                    <a:pt x="102958" y="0"/>
                  </a:lnTo>
                  <a:lnTo>
                    <a:pt x="81812" y="45583"/>
                  </a:lnTo>
                  <a:lnTo>
                    <a:pt x="57504" y="89288"/>
                  </a:lnTo>
                  <a:lnTo>
                    <a:pt x="30183" y="130968"/>
                  </a:lnTo>
                  <a:lnTo>
                    <a:pt x="0" y="170472"/>
                  </a:lnTo>
                  <a:lnTo>
                    <a:pt x="2413431" y="170472"/>
                  </a:lnTo>
                  <a:lnTo>
                    <a:pt x="2413431" y="0"/>
                  </a:lnTo>
                  <a:close/>
                </a:path>
              </a:pathLst>
            </a:custGeom>
            <a:solidFill>
              <a:srgbClr val="00A650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object 13"/>
            <p:cNvSpPr/>
            <p:nvPr/>
          </p:nvSpPr>
          <p:spPr>
            <a:xfrm>
              <a:off x="8300720" y="930275"/>
              <a:ext cx="2303780" cy="496570"/>
            </a:xfrm>
            <a:custGeom>
              <a:avLst/>
              <a:gdLst/>
              <a:ahLst/>
              <a:cxnLst/>
              <a:rect l="l" t="t" r="r" b="b"/>
              <a:pathLst>
                <a:path w="2303779" h="496569">
                  <a:moveTo>
                    <a:pt x="2303348" y="0"/>
                  </a:moveTo>
                  <a:lnTo>
                    <a:pt x="0" y="0"/>
                  </a:lnTo>
                  <a:lnTo>
                    <a:pt x="16257" y="46965"/>
                  </a:lnTo>
                  <a:lnTo>
                    <a:pt x="29149" y="95399"/>
                  </a:lnTo>
                  <a:lnTo>
                    <a:pt x="38535" y="145165"/>
                  </a:lnTo>
                  <a:lnTo>
                    <a:pt x="44271" y="196126"/>
                  </a:lnTo>
                  <a:lnTo>
                    <a:pt x="46215" y="248145"/>
                  </a:lnTo>
                  <a:lnTo>
                    <a:pt x="44274" y="300125"/>
                  </a:lnTo>
                  <a:lnTo>
                    <a:pt x="38546" y="351049"/>
                  </a:lnTo>
                  <a:lnTo>
                    <a:pt x="29174" y="400779"/>
                  </a:lnTo>
                  <a:lnTo>
                    <a:pt x="16299" y="449179"/>
                  </a:lnTo>
                  <a:lnTo>
                    <a:pt x="63" y="496112"/>
                  </a:lnTo>
                  <a:lnTo>
                    <a:pt x="2303348" y="496112"/>
                  </a:lnTo>
                  <a:lnTo>
                    <a:pt x="2303348" y="0"/>
                  </a:lnTo>
                  <a:close/>
                </a:path>
              </a:pathLst>
            </a:custGeom>
            <a:solidFill>
              <a:srgbClr val="4196CE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object 14"/>
            <p:cNvSpPr txBox="1"/>
            <p:nvPr/>
          </p:nvSpPr>
          <p:spPr>
            <a:xfrm>
              <a:off x="8394700" y="992594"/>
              <a:ext cx="2165490" cy="6129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19th Global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lnSpc>
                  <a:spcPts val="1520"/>
                </a:lnSpc>
              </a:pPr>
              <a:r>
                <a:rPr sz="1450" b="1" dirty="0">
                  <a:solidFill>
                    <a:srgbClr val="005583"/>
                  </a:solidFill>
                  <a:latin typeface="Trebuchet MS" pitchFamily="34" charset="0"/>
                  <a:cs typeface="Lucida Sans"/>
                </a:rPr>
                <a:t>Conference of Actuaries</a:t>
              </a:r>
              <a:endParaRPr sz="145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  <a:p>
              <a:pPr marL="12700" defTabSz="914400">
                <a:spcBef>
                  <a:spcPts val="735"/>
                </a:spcBef>
              </a:pP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30th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2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– </a:t>
              </a:r>
              <a:r>
                <a:rPr sz="900" b="1" spc="-4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31st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1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January,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5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2018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7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|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Mumbai,</a:t>
              </a:r>
              <a:r>
                <a:rPr sz="900" b="1" spc="-60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 </a:t>
              </a:r>
              <a:r>
                <a:rPr sz="900" b="1" spc="-35" dirty="0">
                  <a:solidFill>
                    <a:srgbClr val="00854A"/>
                  </a:solidFill>
                  <a:latin typeface="Trebuchet MS" pitchFamily="34" charset="0"/>
                  <a:cs typeface="Lucida Sans"/>
                </a:rPr>
                <a:t>India</a:t>
              </a:r>
              <a:endParaRPr sz="900" b="1" dirty="0">
                <a:solidFill>
                  <a:prstClr val="black"/>
                </a:solidFill>
                <a:latin typeface="Trebuchet MS" pitchFamily="34" charset="0"/>
                <a:cs typeface="Lucida Sans"/>
              </a:endParaRPr>
            </a:p>
          </p:txBody>
        </p:sp>
        <p:pic>
          <p:nvPicPr>
            <p:cNvPr id="34" name="Picture 3" descr="E:\shirish-sir_11-11-14\Actuaries\corel\actuarie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1851" y="148463"/>
              <a:ext cx="880452" cy="684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7" y="1833107"/>
            <a:ext cx="2764542" cy="5209043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6" t="15075" r="8858" b="21944"/>
          <a:stretch/>
        </p:blipFill>
        <p:spPr bwMode="auto">
          <a:xfrm>
            <a:off x="500907" y="2073275"/>
            <a:ext cx="819859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04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</TotalTime>
  <Words>929</Words>
  <Application>Microsoft Office PowerPoint</Application>
  <PresentationFormat>Custom</PresentationFormat>
  <Paragraphs>171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Lucida Sans</vt:lpstr>
      <vt:lpstr>Times New Roman</vt:lpstr>
      <vt:lpstr>Trebuchet MS</vt:lpstr>
      <vt:lpstr>Wingdings</vt:lpstr>
      <vt:lpstr>Office Theme</vt:lpstr>
      <vt:lpstr>Custom Design</vt:lpstr>
      <vt:lpstr>1_Custom Design</vt:lpstr>
      <vt:lpstr>2_Custom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actuaries_partnership_bro_3</dc:title>
  <dc:creator>DELL</dc:creator>
  <cp:lastModifiedBy>Suee Chieh Tan</cp:lastModifiedBy>
  <cp:revision>62</cp:revision>
  <dcterms:created xsi:type="dcterms:W3CDTF">2017-09-27T11:06:47Z</dcterms:created>
  <dcterms:modified xsi:type="dcterms:W3CDTF">2018-01-26T02:30:36Z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2017-09-27T00:00:00Z</vt:filetime>
  </property>
  <property fmtid="{D5CDD505-2E9C-101B-9397-08002B2CF9AE}" pid="3" name="Creator">
    <vt:lpwstr>CorelDRAW X5</vt:lpwstr>
  </property>
  <property fmtid="{D5CDD505-2E9C-101B-9397-08002B2CF9AE}" pid="4" name="LastSaved">
    <vt:filetime>2017-09-27T00:00:00Z</vt:filetime>
  </property>
</Properties>
</file>