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46"/>
  </p:notesMasterIdLst>
  <p:sldIdLst>
    <p:sldId id="256" r:id="rId5"/>
    <p:sldId id="257" r:id="rId6"/>
    <p:sldId id="289" r:id="rId7"/>
    <p:sldId id="290" r:id="rId8"/>
    <p:sldId id="293" r:id="rId9"/>
    <p:sldId id="295" r:id="rId10"/>
    <p:sldId id="296" r:id="rId11"/>
    <p:sldId id="297" r:id="rId12"/>
    <p:sldId id="333" r:id="rId13"/>
    <p:sldId id="334" r:id="rId14"/>
    <p:sldId id="298" r:id="rId15"/>
    <p:sldId id="332" r:id="rId16"/>
    <p:sldId id="301" r:id="rId17"/>
    <p:sldId id="299" r:id="rId18"/>
    <p:sldId id="303" r:id="rId19"/>
    <p:sldId id="304" r:id="rId20"/>
    <p:sldId id="305" r:id="rId21"/>
    <p:sldId id="287" r:id="rId22"/>
    <p:sldId id="308" r:id="rId23"/>
    <p:sldId id="335" r:id="rId24"/>
    <p:sldId id="336" r:id="rId25"/>
    <p:sldId id="313" r:id="rId26"/>
    <p:sldId id="309" r:id="rId27"/>
    <p:sldId id="314" r:id="rId28"/>
    <p:sldId id="315" r:id="rId29"/>
    <p:sldId id="318" r:id="rId30"/>
    <p:sldId id="316" r:id="rId31"/>
    <p:sldId id="317" r:id="rId32"/>
    <p:sldId id="319" r:id="rId33"/>
    <p:sldId id="320" r:id="rId34"/>
    <p:sldId id="321" r:id="rId35"/>
    <p:sldId id="307" r:id="rId36"/>
    <p:sldId id="324" r:id="rId37"/>
    <p:sldId id="337" r:id="rId38"/>
    <p:sldId id="326" r:id="rId39"/>
    <p:sldId id="327" r:id="rId40"/>
    <p:sldId id="328" r:id="rId41"/>
    <p:sldId id="329" r:id="rId42"/>
    <p:sldId id="330" r:id="rId43"/>
    <p:sldId id="331" r:id="rId44"/>
    <p:sldId id="292" r:id="rId45"/>
  </p:sldIdLst>
  <p:sldSz cx="10693400" cy="7042150"/>
  <p:notesSz cx="10693400" cy="7042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1640">
          <p15:clr>
            <a:srgbClr val="A4A3A4"/>
          </p15:clr>
        </p15:guide>
        <p15:guide id="3" pos="3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B23"/>
    <a:srgbClr val="006086"/>
    <a:srgbClr val="81FC12"/>
    <a:srgbClr val="94C6E4"/>
    <a:srgbClr val="005583"/>
    <a:srgbClr val="A0C957"/>
    <a:srgbClr val="A9D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46" y="82"/>
      </p:cViewPr>
      <p:guideLst>
        <p:guide orient="horz" pos="1162"/>
        <p:guide pos="1640"/>
        <p:guide pos="36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Claim 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Sheet1!$A$2:$B$31</c:f>
              <c:multiLvlStrCache>
                <c:ptCount val="30"/>
                <c:lvl>
                  <c:pt idx="0">
                    <c:v>1-10</c:v>
                  </c:pt>
                  <c:pt idx="1">
                    <c:v>11-20</c:v>
                  </c:pt>
                  <c:pt idx="2">
                    <c:v>21-30</c:v>
                  </c:pt>
                  <c:pt idx="3">
                    <c:v>31-40</c:v>
                  </c:pt>
                  <c:pt idx="4">
                    <c:v>41-50</c:v>
                  </c:pt>
                  <c:pt idx="5">
                    <c:v>51-60</c:v>
                  </c:pt>
                  <c:pt idx="6">
                    <c:v>61-70</c:v>
                  </c:pt>
                  <c:pt idx="7">
                    <c:v>71-80</c:v>
                  </c:pt>
                  <c:pt idx="8">
                    <c:v>81-90</c:v>
                  </c:pt>
                  <c:pt idx="9">
                    <c:v>91-100</c:v>
                  </c:pt>
                  <c:pt idx="10">
                    <c:v>1-10</c:v>
                  </c:pt>
                  <c:pt idx="11">
                    <c:v>11-20</c:v>
                  </c:pt>
                  <c:pt idx="12">
                    <c:v>21-30</c:v>
                  </c:pt>
                  <c:pt idx="13">
                    <c:v>31-40</c:v>
                  </c:pt>
                  <c:pt idx="14">
                    <c:v>41-50</c:v>
                  </c:pt>
                  <c:pt idx="15">
                    <c:v>51-60</c:v>
                  </c:pt>
                  <c:pt idx="16">
                    <c:v>61-70</c:v>
                  </c:pt>
                  <c:pt idx="17">
                    <c:v>71-80</c:v>
                  </c:pt>
                  <c:pt idx="18">
                    <c:v>81-90</c:v>
                  </c:pt>
                  <c:pt idx="19">
                    <c:v>91-100</c:v>
                  </c:pt>
                  <c:pt idx="20">
                    <c:v>1-10</c:v>
                  </c:pt>
                  <c:pt idx="21">
                    <c:v>11-20</c:v>
                  </c:pt>
                  <c:pt idx="22">
                    <c:v>21-30</c:v>
                  </c:pt>
                  <c:pt idx="23">
                    <c:v>31-40</c:v>
                  </c:pt>
                  <c:pt idx="24">
                    <c:v>41-50</c:v>
                  </c:pt>
                  <c:pt idx="25">
                    <c:v>51-60</c:v>
                  </c:pt>
                  <c:pt idx="26">
                    <c:v>61-70</c:v>
                  </c:pt>
                  <c:pt idx="27">
                    <c:v>71-80</c:v>
                  </c:pt>
                  <c:pt idx="28">
                    <c:v>81-90</c:v>
                  </c:pt>
                  <c:pt idx="29">
                    <c:v>91-100</c:v>
                  </c:pt>
                </c:lvl>
                <c:lvl>
                  <c:pt idx="0">
                    <c:v>Preferred Non-Smoker</c:v>
                  </c:pt>
                  <c:pt idx="10">
                    <c:v>Non-Preferred Non-Smoker</c:v>
                  </c:pt>
                  <c:pt idx="20">
                    <c:v>Substandard Non-Smoker</c:v>
                  </c:pt>
                </c:lvl>
              </c:multiLvlStrCache>
            </c:multiLvlStrRef>
          </c:cat>
          <c:val>
            <c:numRef>
              <c:f>Sheet1!$D$2:$D$31</c:f>
              <c:numCache>
                <c:formatCode>General</c:formatCode>
                <c:ptCount val="3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777384"/>
        <c:axId val="353776992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Relative Lapse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2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cat>
            <c:multiLvlStrRef>
              <c:f>Sheet1!$A$2:$B$31</c:f>
              <c:multiLvlStrCache>
                <c:ptCount val="30"/>
                <c:lvl>
                  <c:pt idx="0">
                    <c:v>1-10</c:v>
                  </c:pt>
                  <c:pt idx="1">
                    <c:v>11-20</c:v>
                  </c:pt>
                  <c:pt idx="2">
                    <c:v>21-30</c:v>
                  </c:pt>
                  <c:pt idx="3">
                    <c:v>31-40</c:v>
                  </c:pt>
                  <c:pt idx="4">
                    <c:v>41-50</c:v>
                  </c:pt>
                  <c:pt idx="5">
                    <c:v>51-60</c:v>
                  </c:pt>
                  <c:pt idx="6">
                    <c:v>61-70</c:v>
                  </c:pt>
                  <c:pt idx="7">
                    <c:v>71-80</c:v>
                  </c:pt>
                  <c:pt idx="8">
                    <c:v>81-90</c:v>
                  </c:pt>
                  <c:pt idx="9">
                    <c:v>91-100</c:v>
                  </c:pt>
                  <c:pt idx="10">
                    <c:v>1-10</c:v>
                  </c:pt>
                  <c:pt idx="11">
                    <c:v>11-20</c:v>
                  </c:pt>
                  <c:pt idx="12">
                    <c:v>21-30</c:v>
                  </c:pt>
                  <c:pt idx="13">
                    <c:v>31-40</c:v>
                  </c:pt>
                  <c:pt idx="14">
                    <c:v>41-50</c:v>
                  </c:pt>
                  <c:pt idx="15">
                    <c:v>51-60</c:v>
                  </c:pt>
                  <c:pt idx="16">
                    <c:v>61-70</c:v>
                  </c:pt>
                  <c:pt idx="17">
                    <c:v>71-80</c:v>
                  </c:pt>
                  <c:pt idx="18">
                    <c:v>81-90</c:v>
                  </c:pt>
                  <c:pt idx="19">
                    <c:v>91-100</c:v>
                  </c:pt>
                  <c:pt idx="20">
                    <c:v>1-10</c:v>
                  </c:pt>
                  <c:pt idx="21">
                    <c:v>11-20</c:v>
                  </c:pt>
                  <c:pt idx="22">
                    <c:v>21-30</c:v>
                  </c:pt>
                  <c:pt idx="23">
                    <c:v>31-40</c:v>
                  </c:pt>
                  <c:pt idx="24">
                    <c:v>41-50</c:v>
                  </c:pt>
                  <c:pt idx="25">
                    <c:v>51-60</c:v>
                  </c:pt>
                  <c:pt idx="26">
                    <c:v>61-70</c:v>
                  </c:pt>
                  <c:pt idx="27">
                    <c:v>71-80</c:v>
                  </c:pt>
                  <c:pt idx="28">
                    <c:v>81-90</c:v>
                  </c:pt>
                  <c:pt idx="29">
                    <c:v>91-100</c:v>
                  </c:pt>
                </c:lvl>
                <c:lvl>
                  <c:pt idx="0">
                    <c:v>Preferred Non-Smoker</c:v>
                  </c:pt>
                  <c:pt idx="10">
                    <c:v>Non-Preferred Non-Smoker</c:v>
                  </c:pt>
                  <c:pt idx="20">
                    <c:v>Substandard Non-Smoker</c:v>
                  </c:pt>
                </c:lvl>
              </c:multiLvlStrCache>
            </c:multiLvlStrRef>
          </c:cat>
          <c:val>
            <c:numRef>
              <c:f>Sheet1!$C$2:$C$31</c:f>
              <c:numCache>
                <c:formatCode>General</c:formatCode>
                <c:ptCount val="3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205352"/>
        <c:axId val="252205744"/>
      </c:lineChart>
      <c:catAx>
        <c:axId val="252205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/>
                  <a:t>TrueRisk® Life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52205744"/>
        <c:crosses val="autoZero"/>
        <c:auto val="1"/>
        <c:lblAlgn val="ctr"/>
        <c:lblOffset val="100"/>
        <c:noMultiLvlLbl val="0"/>
      </c:catAx>
      <c:valAx>
        <c:axId val="25220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Relative </a:t>
                </a:r>
                <a:r>
                  <a:rPr lang="en-US" dirty="0" smtClean="0"/>
                  <a:t>Lapse</a:t>
                </a:r>
                <a:r>
                  <a:rPr lang="en-US" baseline="0" dirty="0" smtClean="0"/>
                  <a:t> Rate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52205352"/>
        <c:crosses val="autoZero"/>
        <c:crossBetween val="between"/>
      </c:valAx>
      <c:valAx>
        <c:axId val="3537769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Claim Count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53777384"/>
        <c:crosses val="max"/>
        <c:crossBetween val="between"/>
      </c:valAx>
      <c:catAx>
        <c:axId val="353777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776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b="1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4554B-F0A7-4612-BB32-6EE104F77D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DEE8A40-9988-4EC1-8461-8D7AB9B18C1A}">
      <dgm:prSet phldrT="[Text]"/>
      <dgm:spPr/>
      <dgm:t>
        <a:bodyPr/>
        <a:lstStyle/>
        <a:p>
          <a:r>
            <a:rPr lang="en-US" b="1" dirty="0" smtClean="0">
              <a:latin typeface="Trebuchet MS" panose="020B0603020202020204" pitchFamily="34" charset="0"/>
            </a:rPr>
            <a:t>Cross/Up</a:t>
          </a:r>
        </a:p>
        <a:p>
          <a:r>
            <a:rPr lang="en-US" b="1" dirty="0" smtClean="0">
              <a:latin typeface="Trebuchet MS" panose="020B0603020202020204" pitchFamily="34" charset="0"/>
            </a:rPr>
            <a:t>Sell</a:t>
          </a:r>
          <a:endParaRPr lang="en-US" b="1" dirty="0">
            <a:latin typeface="Trebuchet MS" panose="020B0603020202020204" pitchFamily="34" charset="0"/>
          </a:endParaRPr>
        </a:p>
      </dgm:t>
    </dgm:pt>
    <dgm:pt modelId="{8093229D-9E75-41DA-A853-DEF45BBF9356}" type="parTrans" cxnId="{C900A727-DF73-4DA2-86E5-46B1DD56BB1D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E11D984A-9D90-4573-B07F-B533B84863EE}" type="sibTrans" cxnId="{C900A727-DF73-4DA2-86E5-46B1DD56BB1D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F1F5F5C4-32ED-49FF-BB0F-97E85BDBA490}">
      <dgm:prSet phldrT="[Text]"/>
      <dgm:spPr/>
      <dgm:t>
        <a:bodyPr/>
        <a:lstStyle/>
        <a:p>
          <a:r>
            <a:rPr lang="en-US" b="1" dirty="0" smtClean="0">
              <a:latin typeface="Trebuchet MS" panose="020B0603020202020204" pitchFamily="34" charset="0"/>
            </a:rPr>
            <a:t>Simply Underwriting</a:t>
          </a:r>
          <a:endParaRPr lang="en-US" b="1" dirty="0">
            <a:latin typeface="Trebuchet MS" panose="020B0603020202020204" pitchFamily="34" charset="0"/>
          </a:endParaRPr>
        </a:p>
      </dgm:t>
    </dgm:pt>
    <dgm:pt modelId="{14A70C73-841F-4AA6-9D56-4454B46A64DC}" type="parTrans" cxnId="{3E5F3B2C-F755-41C4-88F1-C13944E0CA33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74AD52F0-1854-4F8C-BE4D-D31E12A7D33D}" type="sibTrans" cxnId="{3E5F3B2C-F755-41C4-88F1-C13944E0CA33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2149BAD1-A743-4725-B0F0-FECF5D422D56}">
      <dgm:prSet phldrT="[Text]"/>
      <dgm:spPr/>
      <dgm:t>
        <a:bodyPr/>
        <a:lstStyle/>
        <a:p>
          <a:r>
            <a:rPr lang="en-US" b="1" dirty="0" smtClean="0">
              <a:latin typeface="Trebuchet MS" panose="020B0603020202020204" pitchFamily="34" charset="0"/>
            </a:rPr>
            <a:t>Risk Segmentation</a:t>
          </a:r>
          <a:endParaRPr lang="en-US" b="1" dirty="0">
            <a:latin typeface="Trebuchet MS" panose="020B0603020202020204" pitchFamily="34" charset="0"/>
          </a:endParaRPr>
        </a:p>
      </dgm:t>
    </dgm:pt>
    <dgm:pt modelId="{4F0FDB89-4255-4D2C-AA9C-EC560BE58E4F}" type="parTrans" cxnId="{7FDFB366-7926-4664-86D4-6F57363B1F8B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4349C1D8-C16E-4A33-9BC5-4673A591436E}" type="sibTrans" cxnId="{7FDFB366-7926-4664-86D4-6F57363B1F8B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CD6FC103-6468-4B14-8783-49A5EE05F14C}">
      <dgm:prSet phldrT="[Text]"/>
      <dgm:spPr/>
      <dgm:t>
        <a:bodyPr/>
        <a:lstStyle/>
        <a:p>
          <a:r>
            <a:rPr lang="en-US" b="1" dirty="0" smtClean="0">
              <a:latin typeface="Trebuchet MS" panose="020B0603020202020204" pitchFamily="34" charset="0"/>
            </a:rPr>
            <a:t>In-Force Policy Management</a:t>
          </a:r>
          <a:endParaRPr lang="en-US" b="1" dirty="0">
            <a:latin typeface="Trebuchet MS" panose="020B0603020202020204" pitchFamily="34" charset="0"/>
          </a:endParaRPr>
        </a:p>
      </dgm:t>
    </dgm:pt>
    <dgm:pt modelId="{67327C56-750D-4BC7-BD83-B36F9480CDF8}" type="parTrans" cxnId="{D95E9077-A55C-4A86-AAF1-D331D89CC9AC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796E53DF-CF1E-4C79-81E0-56327D84F39D}" type="sibTrans" cxnId="{D95E9077-A55C-4A86-AAF1-D331D89CC9AC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90316611-F199-4ADA-8B9D-B301E342D54A}">
      <dgm:prSet phldrT="[Text]"/>
      <dgm:spPr/>
      <dgm:t>
        <a:bodyPr/>
        <a:lstStyle/>
        <a:p>
          <a:r>
            <a:rPr lang="en-US" b="1" dirty="0" smtClean="0">
              <a:latin typeface="Trebuchet MS" panose="020B0603020202020204" pitchFamily="34" charset="0"/>
            </a:rPr>
            <a:t>Claims Repudiation Management</a:t>
          </a:r>
          <a:endParaRPr lang="en-US" b="1" dirty="0">
            <a:latin typeface="Trebuchet MS" panose="020B0603020202020204" pitchFamily="34" charset="0"/>
          </a:endParaRPr>
        </a:p>
      </dgm:t>
    </dgm:pt>
    <dgm:pt modelId="{11CDA0CC-0A31-4690-A1A7-805127FD4789}" type="parTrans" cxnId="{6B88F302-6BEF-4F47-B995-BC240731D40A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B445A209-6689-4F1F-AED2-4F4BC6FC5F94}" type="sibTrans" cxnId="{6B88F302-6BEF-4F47-B995-BC240731D40A}">
      <dgm:prSet/>
      <dgm:spPr/>
      <dgm:t>
        <a:bodyPr/>
        <a:lstStyle/>
        <a:p>
          <a:endParaRPr lang="en-US" b="1">
            <a:latin typeface="Trebuchet MS" panose="020B0603020202020204" pitchFamily="34" charset="0"/>
          </a:endParaRPr>
        </a:p>
      </dgm:t>
    </dgm:pt>
    <dgm:pt modelId="{2318B802-D090-40A9-BF13-0341E4F45E2D}" type="pres">
      <dgm:prSet presAssocID="{DC94554B-F0A7-4612-BB32-6EE104F77D32}" presName="Name0" presStyleCnt="0">
        <dgm:presLayoutVars>
          <dgm:dir/>
          <dgm:animLvl val="lvl"/>
          <dgm:resizeHandles val="exact"/>
        </dgm:presLayoutVars>
      </dgm:prSet>
      <dgm:spPr/>
    </dgm:pt>
    <dgm:pt modelId="{01D3F56E-8632-4C7B-8CD9-A43C9299042F}" type="pres">
      <dgm:prSet presAssocID="{6DEE8A40-9988-4EC1-8461-8D7AB9B18C1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96123-E52E-4F27-8B97-047E70029FCB}" type="pres">
      <dgm:prSet presAssocID="{E11D984A-9D90-4573-B07F-B533B84863EE}" presName="parTxOnlySpace" presStyleCnt="0"/>
      <dgm:spPr/>
    </dgm:pt>
    <dgm:pt modelId="{30559C94-B420-4EA1-999C-E96DA3118561}" type="pres">
      <dgm:prSet presAssocID="{F1F5F5C4-32ED-49FF-BB0F-97E85BDBA49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73132-0E07-43C9-9BED-2BC7C26CE3D7}" type="pres">
      <dgm:prSet presAssocID="{74AD52F0-1854-4F8C-BE4D-D31E12A7D33D}" presName="parTxOnlySpace" presStyleCnt="0"/>
      <dgm:spPr/>
    </dgm:pt>
    <dgm:pt modelId="{53D2726F-186B-4780-B4F2-A28C29FEECBE}" type="pres">
      <dgm:prSet presAssocID="{2149BAD1-A743-4725-B0F0-FECF5D422D5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73F7A-6DB8-4E2C-AB0C-58F724A3193B}" type="pres">
      <dgm:prSet presAssocID="{4349C1D8-C16E-4A33-9BC5-4673A591436E}" presName="parTxOnlySpace" presStyleCnt="0"/>
      <dgm:spPr/>
    </dgm:pt>
    <dgm:pt modelId="{1F2E7643-E72A-4E3C-8314-498FB2508104}" type="pres">
      <dgm:prSet presAssocID="{CD6FC103-6468-4B14-8783-49A5EE05F14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4701F-08C9-432D-8A0E-E8FE4744F833}" type="pres">
      <dgm:prSet presAssocID="{796E53DF-CF1E-4C79-81E0-56327D84F39D}" presName="parTxOnlySpace" presStyleCnt="0"/>
      <dgm:spPr/>
    </dgm:pt>
    <dgm:pt modelId="{9D3ECBC7-FE1B-4547-ABBD-840DC82614DF}" type="pres">
      <dgm:prSet presAssocID="{90316611-F199-4ADA-8B9D-B301E342D54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FB366-7926-4664-86D4-6F57363B1F8B}" srcId="{DC94554B-F0A7-4612-BB32-6EE104F77D32}" destId="{2149BAD1-A743-4725-B0F0-FECF5D422D56}" srcOrd="2" destOrd="0" parTransId="{4F0FDB89-4255-4D2C-AA9C-EC560BE58E4F}" sibTransId="{4349C1D8-C16E-4A33-9BC5-4673A591436E}"/>
    <dgm:cxn modelId="{8258ADB5-DE1D-4B4A-A937-EDDDA3B99707}" type="presOf" srcId="{DC94554B-F0A7-4612-BB32-6EE104F77D32}" destId="{2318B802-D090-40A9-BF13-0341E4F45E2D}" srcOrd="0" destOrd="0" presId="urn:microsoft.com/office/officeart/2005/8/layout/chevron1"/>
    <dgm:cxn modelId="{7BB69736-862C-4A1D-9D06-E1CEF1647893}" type="presOf" srcId="{90316611-F199-4ADA-8B9D-B301E342D54A}" destId="{9D3ECBC7-FE1B-4547-ABBD-840DC82614DF}" srcOrd="0" destOrd="0" presId="urn:microsoft.com/office/officeart/2005/8/layout/chevron1"/>
    <dgm:cxn modelId="{8770D325-CB26-4D59-B7F6-B6BE987013A8}" type="presOf" srcId="{F1F5F5C4-32ED-49FF-BB0F-97E85BDBA490}" destId="{30559C94-B420-4EA1-999C-E96DA3118561}" srcOrd="0" destOrd="0" presId="urn:microsoft.com/office/officeart/2005/8/layout/chevron1"/>
    <dgm:cxn modelId="{7004AEA9-8CA9-42FC-A05A-C2C5872E7CBF}" type="presOf" srcId="{2149BAD1-A743-4725-B0F0-FECF5D422D56}" destId="{53D2726F-186B-4780-B4F2-A28C29FEECBE}" srcOrd="0" destOrd="0" presId="urn:microsoft.com/office/officeart/2005/8/layout/chevron1"/>
    <dgm:cxn modelId="{D95E9077-A55C-4A86-AAF1-D331D89CC9AC}" srcId="{DC94554B-F0A7-4612-BB32-6EE104F77D32}" destId="{CD6FC103-6468-4B14-8783-49A5EE05F14C}" srcOrd="3" destOrd="0" parTransId="{67327C56-750D-4BC7-BD83-B36F9480CDF8}" sibTransId="{796E53DF-CF1E-4C79-81E0-56327D84F39D}"/>
    <dgm:cxn modelId="{6B88F302-6BEF-4F47-B995-BC240731D40A}" srcId="{DC94554B-F0A7-4612-BB32-6EE104F77D32}" destId="{90316611-F199-4ADA-8B9D-B301E342D54A}" srcOrd="4" destOrd="0" parTransId="{11CDA0CC-0A31-4690-A1A7-805127FD4789}" sibTransId="{B445A209-6689-4F1F-AED2-4F4BC6FC5F94}"/>
    <dgm:cxn modelId="{C9C2977C-7C24-4076-AC64-CA5155F1877B}" type="presOf" srcId="{CD6FC103-6468-4B14-8783-49A5EE05F14C}" destId="{1F2E7643-E72A-4E3C-8314-498FB2508104}" srcOrd="0" destOrd="0" presId="urn:microsoft.com/office/officeart/2005/8/layout/chevron1"/>
    <dgm:cxn modelId="{BA2C50F8-4D6A-4AC4-91B6-E414BEC6CD97}" type="presOf" srcId="{6DEE8A40-9988-4EC1-8461-8D7AB9B18C1A}" destId="{01D3F56E-8632-4C7B-8CD9-A43C9299042F}" srcOrd="0" destOrd="0" presId="urn:microsoft.com/office/officeart/2005/8/layout/chevron1"/>
    <dgm:cxn modelId="{3E5F3B2C-F755-41C4-88F1-C13944E0CA33}" srcId="{DC94554B-F0A7-4612-BB32-6EE104F77D32}" destId="{F1F5F5C4-32ED-49FF-BB0F-97E85BDBA490}" srcOrd="1" destOrd="0" parTransId="{14A70C73-841F-4AA6-9D56-4454B46A64DC}" sibTransId="{74AD52F0-1854-4F8C-BE4D-D31E12A7D33D}"/>
    <dgm:cxn modelId="{C900A727-DF73-4DA2-86E5-46B1DD56BB1D}" srcId="{DC94554B-F0A7-4612-BB32-6EE104F77D32}" destId="{6DEE8A40-9988-4EC1-8461-8D7AB9B18C1A}" srcOrd="0" destOrd="0" parTransId="{8093229D-9E75-41DA-A853-DEF45BBF9356}" sibTransId="{E11D984A-9D90-4573-B07F-B533B84863EE}"/>
    <dgm:cxn modelId="{09E44DB3-9D79-4A28-B8FD-EA36F9FEF7E4}" type="presParOf" srcId="{2318B802-D090-40A9-BF13-0341E4F45E2D}" destId="{01D3F56E-8632-4C7B-8CD9-A43C9299042F}" srcOrd="0" destOrd="0" presId="urn:microsoft.com/office/officeart/2005/8/layout/chevron1"/>
    <dgm:cxn modelId="{6109D7CC-E3F0-4CF9-BAA0-F5D61A52EFAD}" type="presParOf" srcId="{2318B802-D090-40A9-BF13-0341E4F45E2D}" destId="{A0196123-E52E-4F27-8B97-047E70029FCB}" srcOrd="1" destOrd="0" presId="urn:microsoft.com/office/officeart/2005/8/layout/chevron1"/>
    <dgm:cxn modelId="{17ED0C9A-FC78-43A6-9FB9-2C28AD1474C2}" type="presParOf" srcId="{2318B802-D090-40A9-BF13-0341E4F45E2D}" destId="{30559C94-B420-4EA1-999C-E96DA3118561}" srcOrd="2" destOrd="0" presId="urn:microsoft.com/office/officeart/2005/8/layout/chevron1"/>
    <dgm:cxn modelId="{426B3783-053D-4ADD-871C-B98D2D705D7C}" type="presParOf" srcId="{2318B802-D090-40A9-BF13-0341E4F45E2D}" destId="{5BD73132-0E07-43C9-9BED-2BC7C26CE3D7}" srcOrd="3" destOrd="0" presId="urn:microsoft.com/office/officeart/2005/8/layout/chevron1"/>
    <dgm:cxn modelId="{FD5293C1-39D3-4A31-92DF-D01BFA84F54E}" type="presParOf" srcId="{2318B802-D090-40A9-BF13-0341E4F45E2D}" destId="{53D2726F-186B-4780-B4F2-A28C29FEECBE}" srcOrd="4" destOrd="0" presId="urn:microsoft.com/office/officeart/2005/8/layout/chevron1"/>
    <dgm:cxn modelId="{C62036A6-DBD2-4D7E-B6C8-4A23B8108808}" type="presParOf" srcId="{2318B802-D090-40A9-BF13-0341E4F45E2D}" destId="{41673F7A-6DB8-4E2C-AB0C-58F724A3193B}" srcOrd="5" destOrd="0" presId="urn:microsoft.com/office/officeart/2005/8/layout/chevron1"/>
    <dgm:cxn modelId="{165AA24A-8A0D-488F-B1CD-1E4DBBB4F534}" type="presParOf" srcId="{2318B802-D090-40A9-BF13-0341E4F45E2D}" destId="{1F2E7643-E72A-4E3C-8314-498FB2508104}" srcOrd="6" destOrd="0" presId="urn:microsoft.com/office/officeart/2005/8/layout/chevron1"/>
    <dgm:cxn modelId="{9169FD54-8533-457A-BC96-E53831903768}" type="presParOf" srcId="{2318B802-D090-40A9-BF13-0341E4F45E2D}" destId="{9CC4701F-08C9-432D-8A0E-E8FE4744F833}" srcOrd="7" destOrd="0" presId="urn:microsoft.com/office/officeart/2005/8/layout/chevron1"/>
    <dgm:cxn modelId="{BFF15B39-AE82-466F-B1D5-A5441CC63A00}" type="presParOf" srcId="{2318B802-D090-40A9-BF13-0341E4F45E2D}" destId="{9D3ECBC7-FE1B-4547-ABBD-840DC82614D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373E9-FC5A-4212-AC5B-BB2A5C5B81A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E7F079-337C-4570-9185-FD4C2FF5D39C}">
      <dgm:prSet phldrT="[Text]" custT="1"/>
      <dgm:spPr/>
      <dgm:t>
        <a:bodyPr/>
        <a:lstStyle/>
        <a:p>
          <a:r>
            <a:rPr lang="en-US" sz="1800" dirty="0"/>
            <a:t>Background and Methodology</a:t>
          </a:r>
          <a:endParaRPr lang="en-US" sz="1800" dirty="0">
            <a:latin typeface="Trebuchet MS" pitchFamily="34" charset="0"/>
          </a:endParaRPr>
        </a:p>
      </dgm:t>
    </dgm:pt>
    <dgm:pt modelId="{2DC121CD-D54D-434D-A3D4-D8CDF79FE718}" type="sibTrans" cxnId="{4B003148-D24B-4BC7-B20E-73072D8E1876}">
      <dgm:prSet/>
      <dgm:spPr/>
      <dgm:t>
        <a:bodyPr/>
        <a:lstStyle/>
        <a:p>
          <a:endParaRPr lang="en-US"/>
        </a:p>
      </dgm:t>
    </dgm:pt>
    <dgm:pt modelId="{5284AACD-62FB-4CE5-A056-9BF7665F8E82}" type="parTrans" cxnId="{4B003148-D24B-4BC7-B20E-73072D8E1876}">
      <dgm:prSet/>
      <dgm:spPr/>
      <dgm:t>
        <a:bodyPr/>
        <a:lstStyle/>
        <a:p>
          <a:endParaRPr lang="en-US"/>
        </a:p>
      </dgm:t>
    </dgm:pt>
    <dgm:pt modelId="{C8D14300-BCD4-4063-A953-063474587C41}" type="pres">
      <dgm:prSet presAssocID="{0C4373E9-FC5A-4212-AC5B-BB2A5C5B8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C8ACC-6721-49DA-8BE1-03BE9FBE07D7}" type="pres">
      <dgm:prSet presAssocID="{62E7F079-337C-4570-9185-FD4C2FF5D39C}" presName="parentLin" presStyleCnt="0"/>
      <dgm:spPr/>
    </dgm:pt>
    <dgm:pt modelId="{1865B044-A754-447A-8CC5-8A0298BF9765}" type="pres">
      <dgm:prSet presAssocID="{62E7F079-337C-4570-9185-FD4C2FF5D39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48FBBC1-0CA8-4C04-BB86-E722EEE40AFF}" type="pres">
      <dgm:prSet presAssocID="{62E7F079-337C-4570-9185-FD4C2FF5D39C}" presName="parentText" presStyleLbl="node1" presStyleIdx="0" presStyleCnt="1" custScaleX="100780" custScaleY="19062" custLinFactNeighborX="-100000" custLinFactNeighborY="-60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02987-0D3F-4FC4-BA21-6FAEBBF19CD7}" type="pres">
      <dgm:prSet presAssocID="{62E7F079-337C-4570-9185-FD4C2FF5D39C}" presName="negativeSpace" presStyleCnt="0"/>
      <dgm:spPr/>
    </dgm:pt>
    <dgm:pt modelId="{98DBE882-9779-47D7-B3DC-E68D00BBBA41}" type="pres">
      <dgm:prSet presAssocID="{62E7F079-337C-4570-9185-FD4C2FF5D39C}" presName="childText" presStyleLbl="conFgAcc1" presStyleIdx="0" presStyleCnt="1" custScaleX="100000" custScaleY="197321" custLinFactY="-7611" custLinFactNeighborY="-100000">
        <dgm:presLayoutVars>
          <dgm:bulletEnabled val="1"/>
        </dgm:presLayoutVars>
      </dgm:prSet>
      <dgm:spPr/>
    </dgm:pt>
  </dgm:ptLst>
  <dgm:cxnLst>
    <dgm:cxn modelId="{4B003148-D24B-4BC7-B20E-73072D8E1876}" srcId="{0C4373E9-FC5A-4212-AC5B-BB2A5C5B81A0}" destId="{62E7F079-337C-4570-9185-FD4C2FF5D39C}" srcOrd="0" destOrd="0" parTransId="{5284AACD-62FB-4CE5-A056-9BF7665F8E82}" sibTransId="{2DC121CD-D54D-434D-A3D4-D8CDF79FE718}"/>
    <dgm:cxn modelId="{BF73C003-4C5B-4E7E-8E53-40352F64D643}" type="presOf" srcId="{0C4373E9-FC5A-4212-AC5B-BB2A5C5B81A0}" destId="{C8D14300-BCD4-4063-A953-063474587C41}" srcOrd="0" destOrd="0" presId="urn:microsoft.com/office/officeart/2005/8/layout/list1"/>
    <dgm:cxn modelId="{7FF7A026-A80E-452E-8073-87B449712DAA}" type="presOf" srcId="{62E7F079-337C-4570-9185-FD4C2FF5D39C}" destId="{1865B044-A754-447A-8CC5-8A0298BF9765}" srcOrd="0" destOrd="0" presId="urn:microsoft.com/office/officeart/2005/8/layout/list1"/>
    <dgm:cxn modelId="{BF44D190-2144-4346-9200-0AF8BA74AAC8}" type="presOf" srcId="{62E7F079-337C-4570-9185-FD4C2FF5D39C}" destId="{348FBBC1-0CA8-4C04-BB86-E722EEE40AFF}" srcOrd="1" destOrd="0" presId="urn:microsoft.com/office/officeart/2005/8/layout/list1"/>
    <dgm:cxn modelId="{D2346A79-5EBD-4227-8954-89ED02240668}" type="presParOf" srcId="{C8D14300-BCD4-4063-A953-063474587C41}" destId="{A13C8ACC-6721-49DA-8BE1-03BE9FBE07D7}" srcOrd="0" destOrd="0" presId="urn:microsoft.com/office/officeart/2005/8/layout/list1"/>
    <dgm:cxn modelId="{A4431EB2-F772-4318-BAF7-9B5E0648F3AB}" type="presParOf" srcId="{A13C8ACC-6721-49DA-8BE1-03BE9FBE07D7}" destId="{1865B044-A754-447A-8CC5-8A0298BF9765}" srcOrd="0" destOrd="0" presId="urn:microsoft.com/office/officeart/2005/8/layout/list1"/>
    <dgm:cxn modelId="{C94427F9-742D-4599-AC88-74CC92023873}" type="presParOf" srcId="{A13C8ACC-6721-49DA-8BE1-03BE9FBE07D7}" destId="{348FBBC1-0CA8-4C04-BB86-E722EEE40AFF}" srcOrd="1" destOrd="0" presId="urn:microsoft.com/office/officeart/2005/8/layout/list1"/>
    <dgm:cxn modelId="{D50630A4-2EC3-417F-B7D1-EB08D6C9403A}" type="presParOf" srcId="{C8D14300-BCD4-4063-A953-063474587C41}" destId="{25C02987-0D3F-4FC4-BA21-6FAEBBF19CD7}" srcOrd="1" destOrd="0" presId="urn:microsoft.com/office/officeart/2005/8/layout/list1"/>
    <dgm:cxn modelId="{FAE43A1E-B45F-4558-8001-C5E0B9537AA0}" type="presParOf" srcId="{C8D14300-BCD4-4063-A953-063474587C41}" destId="{98DBE882-9779-47D7-B3DC-E68D00BBBA41}" srcOrd="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373E9-FC5A-4212-AC5B-BB2A5C5B81A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E7F079-337C-4570-9185-FD4C2FF5D39C}">
      <dgm:prSet phldrT="[Text]" custT="1"/>
      <dgm:spPr/>
      <dgm:t>
        <a:bodyPr/>
        <a:lstStyle/>
        <a:p>
          <a:r>
            <a:rPr lang="en-US" sz="1800" dirty="0">
              <a:latin typeface="Trebuchet MS" pitchFamily="34" charset="0"/>
            </a:rPr>
            <a:t>Large multi-line company</a:t>
          </a:r>
        </a:p>
      </dgm:t>
    </dgm:pt>
    <dgm:pt modelId="{2DC121CD-D54D-434D-A3D4-D8CDF79FE718}" type="sibTrans" cxnId="{4B003148-D24B-4BC7-B20E-73072D8E1876}">
      <dgm:prSet/>
      <dgm:spPr/>
      <dgm:t>
        <a:bodyPr/>
        <a:lstStyle/>
        <a:p>
          <a:endParaRPr lang="en-US"/>
        </a:p>
      </dgm:t>
    </dgm:pt>
    <dgm:pt modelId="{5284AACD-62FB-4CE5-A056-9BF7665F8E82}" type="parTrans" cxnId="{4B003148-D24B-4BC7-B20E-73072D8E1876}">
      <dgm:prSet/>
      <dgm:spPr/>
      <dgm:t>
        <a:bodyPr/>
        <a:lstStyle/>
        <a:p>
          <a:endParaRPr lang="en-US"/>
        </a:p>
      </dgm:t>
    </dgm:pt>
    <dgm:pt modelId="{C8D14300-BCD4-4063-A953-063474587C41}" type="pres">
      <dgm:prSet presAssocID="{0C4373E9-FC5A-4212-AC5B-BB2A5C5B8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C8ACC-6721-49DA-8BE1-03BE9FBE07D7}" type="pres">
      <dgm:prSet presAssocID="{62E7F079-337C-4570-9185-FD4C2FF5D39C}" presName="parentLin" presStyleCnt="0"/>
      <dgm:spPr/>
    </dgm:pt>
    <dgm:pt modelId="{1865B044-A754-447A-8CC5-8A0298BF9765}" type="pres">
      <dgm:prSet presAssocID="{62E7F079-337C-4570-9185-FD4C2FF5D39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48FBBC1-0CA8-4C04-BB86-E722EEE40AFF}" type="pres">
      <dgm:prSet presAssocID="{62E7F079-337C-4570-9185-FD4C2FF5D39C}" presName="parentText" presStyleLbl="node1" presStyleIdx="0" presStyleCnt="1" custScaleX="100780" custScaleY="19062" custLinFactNeighborX="-100000" custLinFactNeighborY="-60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02987-0D3F-4FC4-BA21-6FAEBBF19CD7}" type="pres">
      <dgm:prSet presAssocID="{62E7F079-337C-4570-9185-FD4C2FF5D39C}" presName="negativeSpace" presStyleCnt="0"/>
      <dgm:spPr/>
    </dgm:pt>
    <dgm:pt modelId="{98DBE882-9779-47D7-B3DC-E68D00BBBA41}" type="pres">
      <dgm:prSet presAssocID="{62E7F079-337C-4570-9185-FD4C2FF5D39C}" presName="childText" presStyleLbl="conFgAcc1" presStyleIdx="0" presStyleCnt="1" custScaleX="100000" custScaleY="178974" custLinFactY="-7611" custLinFactNeighborY="-100000">
        <dgm:presLayoutVars>
          <dgm:bulletEnabled val="1"/>
        </dgm:presLayoutVars>
      </dgm:prSet>
      <dgm:spPr/>
    </dgm:pt>
  </dgm:ptLst>
  <dgm:cxnLst>
    <dgm:cxn modelId="{4B003148-D24B-4BC7-B20E-73072D8E1876}" srcId="{0C4373E9-FC5A-4212-AC5B-BB2A5C5B81A0}" destId="{62E7F079-337C-4570-9185-FD4C2FF5D39C}" srcOrd="0" destOrd="0" parTransId="{5284AACD-62FB-4CE5-A056-9BF7665F8E82}" sibTransId="{2DC121CD-D54D-434D-A3D4-D8CDF79FE718}"/>
    <dgm:cxn modelId="{BF73C003-4C5B-4E7E-8E53-40352F64D643}" type="presOf" srcId="{0C4373E9-FC5A-4212-AC5B-BB2A5C5B81A0}" destId="{C8D14300-BCD4-4063-A953-063474587C41}" srcOrd="0" destOrd="0" presId="urn:microsoft.com/office/officeart/2005/8/layout/list1"/>
    <dgm:cxn modelId="{7FF7A026-A80E-452E-8073-87B449712DAA}" type="presOf" srcId="{62E7F079-337C-4570-9185-FD4C2FF5D39C}" destId="{1865B044-A754-447A-8CC5-8A0298BF9765}" srcOrd="0" destOrd="0" presId="urn:microsoft.com/office/officeart/2005/8/layout/list1"/>
    <dgm:cxn modelId="{BF44D190-2144-4346-9200-0AF8BA74AAC8}" type="presOf" srcId="{62E7F079-337C-4570-9185-FD4C2FF5D39C}" destId="{348FBBC1-0CA8-4C04-BB86-E722EEE40AFF}" srcOrd="1" destOrd="0" presId="urn:microsoft.com/office/officeart/2005/8/layout/list1"/>
    <dgm:cxn modelId="{D2346A79-5EBD-4227-8954-89ED02240668}" type="presParOf" srcId="{C8D14300-BCD4-4063-A953-063474587C41}" destId="{A13C8ACC-6721-49DA-8BE1-03BE9FBE07D7}" srcOrd="0" destOrd="0" presId="urn:microsoft.com/office/officeart/2005/8/layout/list1"/>
    <dgm:cxn modelId="{A4431EB2-F772-4318-BAF7-9B5E0648F3AB}" type="presParOf" srcId="{A13C8ACC-6721-49DA-8BE1-03BE9FBE07D7}" destId="{1865B044-A754-447A-8CC5-8A0298BF9765}" srcOrd="0" destOrd="0" presId="urn:microsoft.com/office/officeart/2005/8/layout/list1"/>
    <dgm:cxn modelId="{C94427F9-742D-4599-AC88-74CC92023873}" type="presParOf" srcId="{A13C8ACC-6721-49DA-8BE1-03BE9FBE07D7}" destId="{348FBBC1-0CA8-4C04-BB86-E722EEE40AFF}" srcOrd="1" destOrd="0" presId="urn:microsoft.com/office/officeart/2005/8/layout/list1"/>
    <dgm:cxn modelId="{D50630A4-2EC3-417F-B7D1-EB08D6C9403A}" type="presParOf" srcId="{C8D14300-BCD4-4063-A953-063474587C41}" destId="{25C02987-0D3F-4FC4-BA21-6FAEBBF19CD7}" srcOrd="1" destOrd="0" presId="urn:microsoft.com/office/officeart/2005/8/layout/list1"/>
    <dgm:cxn modelId="{FAE43A1E-B45F-4558-8001-C5E0B9537AA0}" type="presParOf" srcId="{C8D14300-BCD4-4063-A953-063474587C41}" destId="{98DBE882-9779-47D7-B3DC-E68D00BBBA41}" srcOrd="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373E9-FC5A-4212-AC5B-BB2A5C5B81A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E7F079-337C-4570-9185-FD4C2FF5D39C}">
      <dgm:prSet phldrT="[Text]" custT="1"/>
      <dgm:spPr/>
      <dgm:t>
        <a:bodyPr/>
        <a:lstStyle/>
        <a:p>
          <a:r>
            <a:rPr lang="en-US" sz="1800" dirty="0">
              <a:latin typeface="Trebuchet MS" pitchFamily="34" charset="0"/>
            </a:rPr>
            <a:t>Large </a:t>
          </a:r>
          <a:r>
            <a:rPr lang="en-US" sz="1800" dirty="0" smtClean="0">
              <a:latin typeface="Trebuchet MS" pitchFamily="34" charset="0"/>
            </a:rPr>
            <a:t>Financial Services Company</a:t>
          </a:r>
          <a:endParaRPr lang="en-US" sz="1800" dirty="0">
            <a:latin typeface="Trebuchet MS" pitchFamily="34" charset="0"/>
          </a:endParaRPr>
        </a:p>
      </dgm:t>
    </dgm:pt>
    <dgm:pt modelId="{2DC121CD-D54D-434D-A3D4-D8CDF79FE718}" type="sibTrans" cxnId="{4B003148-D24B-4BC7-B20E-73072D8E1876}">
      <dgm:prSet/>
      <dgm:spPr/>
      <dgm:t>
        <a:bodyPr/>
        <a:lstStyle/>
        <a:p>
          <a:endParaRPr lang="en-US"/>
        </a:p>
      </dgm:t>
    </dgm:pt>
    <dgm:pt modelId="{5284AACD-62FB-4CE5-A056-9BF7665F8E82}" type="parTrans" cxnId="{4B003148-D24B-4BC7-B20E-73072D8E1876}">
      <dgm:prSet/>
      <dgm:spPr/>
      <dgm:t>
        <a:bodyPr/>
        <a:lstStyle/>
        <a:p>
          <a:endParaRPr lang="en-US"/>
        </a:p>
      </dgm:t>
    </dgm:pt>
    <dgm:pt modelId="{C8D14300-BCD4-4063-A953-063474587C41}" type="pres">
      <dgm:prSet presAssocID="{0C4373E9-FC5A-4212-AC5B-BB2A5C5B8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C8ACC-6721-49DA-8BE1-03BE9FBE07D7}" type="pres">
      <dgm:prSet presAssocID="{62E7F079-337C-4570-9185-FD4C2FF5D39C}" presName="parentLin" presStyleCnt="0"/>
      <dgm:spPr/>
    </dgm:pt>
    <dgm:pt modelId="{1865B044-A754-447A-8CC5-8A0298BF9765}" type="pres">
      <dgm:prSet presAssocID="{62E7F079-337C-4570-9185-FD4C2FF5D39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48FBBC1-0CA8-4C04-BB86-E722EEE40AFF}" type="pres">
      <dgm:prSet presAssocID="{62E7F079-337C-4570-9185-FD4C2FF5D39C}" presName="parentText" presStyleLbl="node1" presStyleIdx="0" presStyleCnt="1" custScaleX="100780" custScaleY="19062" custLinFactNeighborX="-100000" custLinFactNeighborY="-60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02987-0D3F-4FC4-BA21-6FAEBBF19CD7}" type="pres">
      <dgm:prSet presAssocID="{62E7F079-337C-4570-9185-FD4C2FF5D39C}" presName="negativeSpace" presStyleCnt="0"/>
      <dgm:spPr/>
    </dgm:pt>
    <dgm:pt modelId="{98DBE882-9779-47D7-B3DC-E68D00BBBA41}" type="pres">
      <dgm:prSet presAssocID="{62E7F079-337C-4570-9185-FD4C2FF5D39C}" presName="childText" presStyleLbl="conFgAcc1" presStyleIdx="0" presStyleCnt="1" custScaleX="100000" custScaleY="240921" custLinFactNeighborY="-13672">
        <dgm:presLayoutVars>
          <dgm:bulletEnabled val="1"/>
        </dgm:presLayoutVars>
      </dgm:prSet>
      <dgm:spPr/>
    </dgm:pt>
  </dgm:ptLst>
  <dgm:cxnLst>
    <dgm:cxn modelId="{4B003148-D24B-4BC7-B20E-73072D8E1876}" srcId="{0C4373E9-FC5A-4212-AC5B-BB2A5C5B81A0}" destId="{62E7F079-337C-4570-9185-FD4C2FF5D39C}" srcOrd="0" destOrd="0" parTransId="{5284AACD-62FB-4CE5-A056-9BF7665F8E82}" sibTransId="{2DC121CD-D54D-434D-A3D4-D8CDF79FE718}"/>
    <dgm:cxn modelId="{C1B6DCA6-94D9-4930-AFB4-331431E5E0B8}" type="presOf" srcId="{0C4373E9-FC5A-4212-AC5B-BB2A5C5B81A0}" destId="{C8D14300-BCD4-4063-A953-063474587C41}" srcOrd="0" destOrd="0" presId="urn:microsoft.com/office/officeart/2005/8/layout/list1"/>
    <dgm:cxn modelId="{6C57C690-D510-4871-B971-E1A4DD8662C7}" type="presOf" srcId="{62E7F079-337C-4570-9185-FD4C2FF5D39C}" destId="{348FBBC1-0CA8-4C04-BB86-E722EEE40AFF}" srcOrd="1" destOrd="0" presId="urn:microsoft.com/office/officeart/2005/8/layout/list1"/>
    <dgm:cxn modelId="{D25F84F5-5FF3-4866-B095-FAEC28D7627A}" type="presOf" srcId="{62E7F079-337C-4570-9185-FD4C2FF5D39C}" destId="{1865B044-A754-447A-8CC5-8A0298BF9765}" srcOrd="0" destOrd="0" presId="urn:microsoft.com/office/officeart/2005/8/layout/list1"/>
    <dgm:cxn modelId="{7F3F2F83-04C5-4135-945F-5651AFE89112}" type="presParOf" srcId="{C8D14300-BCD4-4063-A953-063474587C41}" destId="{A13C8ACC-6721-49DA-8BE1-03BE9FBE07D7}" srcOrd="0" destOrd="0" presId="urn:microsoft.com/office/officeart/2005/8/layout/list1"/>
    <dgm:cxn modelId="{52D9C7E9-C564-41A3-BC9B-AB43FCEAD8DB}" type="presParOf" srcId="{A13C8ACC-6721-49DA-8BE1-03BE9FBE07D7}" destId="{1865B044-A754-447A-8CC5-8A0298BF9765}" srcOrd="0" destOrd="0" presId="urn:microsoft.com/office/officeart/2005/8/layout/list1"/>
    <dgm:cxn modelId="{74793368-6D49-4CAC-9712-20A43721F6B5}" type="presParOf" srcId="{A13C8ACC-6721-49DA-8BE1-03BE9FBE07D7}" destId="{348FBBC1-0CA8-4C04-BB86-E722EEE40AFF}" srcOrd="1" destOrd="0" presId="urn:microsoft.com/office/officeart/2005/8/layout/list1"/>
    <dgm:cxn modelId="{88BE8424-77A3-4B95-AE45-89DC4611D994}" type="presParOf" srcId="{C8D14300-BCD4-4063-A953-063474587C41}" destId="{25C02987-0D3F-4FC4-BA21-6FAEBBF19CD7}" srcOrd="1" destOrd="0" presId="urn:microsoft.com/office/officeart/2005/8/layout/list1"/>
    <dgm:cxn modelId="{860C3C6E-AF65-4935-8BDA-76B471FBEB86}" type="presParOf" srcId="{C8D14300-BCD4-4063-A953-063474587C41}" destId="{98DBE882-9779-47D7-B3DC-E68D00BBBA41}" srcOrd="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3F56E-8632-4C7B-8CD9-A43C9299042F}">
      <dsp:nvSpPr>
        <dsp:cNvPr id="0" name=""/>
        <dsp:cNvSpPr/>
      </dsp:nvSpPr>
      <dsp:spPr>
        <a:xfrm>
          <a:off x="1946" y="759616"/>
          <a:ext cx="1732449" cy="692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anose="020B0603020202020204" pitchFamily="34" charset="0"/>
            </a:rPr>
            <a:t>Cross/Up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anose="020B0603020202020204" pitchFamily="34" charset="0"/>
            </a:rPr>
            <a:t>Sell</a:t>
          </a:r>
          <a:endParaRPr lang="en-US" sz="1200" b="1" kern="1200" dirty="0">
            <a:latin typeface="Trebuchet MS" panose="020B0603020202020204" pitchFamily="34" charset="0"/>
          </a:endParaRPr>
        </a:p>
      </dsp:txBody>
      <dsp:txXfrm>
        <a:off x="348436" y="759616"/>
        <a:ext cx="1039470" cy="692979"/>
      </dsp:txXfrm>
    </dsp:sp>
    <dsp:sp modelId="{30559C94-B420-4EA1-999C-E96DA3118561}">
      <dsp:nvSpPr>
        <dsp:cNvPr id="0" name=""/>
        <dsp:cNvSpPr/>
      </dsp:nvSpPr>
      <dsp:spPr>
        <a:xfrm>
          <a:off x="1561150" y="759616"/>
          <a:ext cx="1732449" cy="692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anose="020B0603020202020204" pitchFamily="34" charset="0"/>
            </a:rPr>
            <a:t>Simply Underwriting</a:t>
          </a:r>
          <a:endParaRPr lang="en-US" sz="1200" b="1" kern="1200" dirty="0">
            <a:latin typeface="Trebuchet MS" panose="020B0603020202020204" pitchFamily="34" charset="0"/>
          </a:endParaRPr>
        </a:p>
      </dsp:txBody>
      <dsp:txXfrm>
        <a:off x="1907640" y="759616"/>
        <a:ext cx="1039470" cy="692979"/>
      </dsp:txXfrm>
    </dsp:sp>
    <dsp:sp modelId="{53D2726F-186B-4780-B4F2-A28C29FEECBE}">
      <dsp:nvSpPr>
        <dsp:cNvPr id="0" name=""/>
        <dsp:cNvSpPr/>
      </dsp:nvSpPr>
      <dsp:spPr>
        <a:xfrm>
          <a:off x="3120355" y="759616"/>
          <a:ext cx="1732449" cy="692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anose="020B0603020202020204" pitchFamily="34" charset="0"/>
            </a:rPr>
            <a:t>Risk Segmentation</a:t>
          </a:r>
          <a:endParaRPr lang="en-US" sz="1200" b="1" kern="1200" dirty="0">
            <a:latin typeface="Trebuchet MS" panose="020B0603020202020204" pitchFamily="34" charset="0"/>
          </a:endParaRPr>
        </a:p>
      </dsp:txBody>
      <dsp:txXfrm>
        <a:off x="3466845" y="759616"/>
        <a:ext cx="1039470" cy="692979"/>
      </dsp:txXfrm>
    </dsp:sp>
    <dsp:sp modelId="{1F2E7643-E72A-4E3C-8314-498FB2508104}">
      <dsp:nvSpPr>
        <dsp:cNvPr id="0" name=""/>
        <dsp:cNvSpPr/>
      </dsp:nvSpPr>
      <dsp:spPr>
        <a:xfrm>
          <a:off x="4679559" y="759616"/>
          <a:ext cx="1732449" cy="692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anose="020B0603020202020204" pitchFamily="34" charset="0"/>
            </a:rPr>
            <a:t>In-Force Policy Management</a:t>
          </a:r>
          <a:endParaRPr lang="en-US" sz="1200" b="1" kern="1200" dirty="0">
            <a:latin typeface="Trebuchet MS" panose="020B0603020202020204" pitchFamily="34" charset="0"/>
          </a:endParaRPr>
        </a:p>
      </dsp:txBody>
      <dsp:txXfrm>
        <a:off x="5026049" y="759616"/>
        <a:ext cx="1039470" cy="692979"/>
      </dsp:txXfrm>
    </dsp:sp>
    <dsp:sp modelId="{9D3ECBC7-FE1B-4547-ABBD-840DC82614DF}">
      <dsp:nvSpPr>
        <dsp:cNvPr id="0" name=""/>
        <dsp:cNvSpPr/>
      </dsp:nvSpPr>
      <dsp:spPr>
        <a:xfrm>
          <a:off x="6238764" y="759616"/>
          <a:ext cx="1732449" cy="692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rebuchet MS" panose="020B0603020202020204" pitchFamily="34" charset="0"/>
            </a:rPr>
            <a:t>Claims Repudiation Management</a:t>
          </a:r>
          <a:endParaRPr lang="en-US" sz="1200" b="1" kern="1200" dirty="0">
            <a:latin typeface="Trebuchet MS" panose="020B0603020202020204" pitchFamily="34" charset="0"/>
          </a:endParaRPr>
        </a:p>
      </dsp:txBody>
      <dsp:txXfrm>
        <a:off x="6585254" y="759616"/>
        <a:ext cx="1039470" cy="692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BE882-9779-47D7-B3DC-E68D00BBBA41}">
      <dsp:nvSpPr>
        <dsp:cNvPr id="0" name=""/>
        <dsp:cNvSpPr/>
      </dsp:nvSpPr>
      <dsp:spPr>
        <a:xfrm>
          <a:off x="0" y="0"/>
          <a:ext cx="8474101" cy="30332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FBBC1-0CA8-4C04-BB86-E722EEE40AFF}">
      <dsp:nvSpPr>
        <dsp:cNvPr id="0" name=""/>
        <dsp:cNvSpPr/>
      </dsp:nvSpPr>
      <dsp:spPr>
        <a:xfrm>
          <a:off x="0" y="0"/>
          <a:ext cx="5978139" cy="343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11" tIns="0" rIns="2242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Background and Methodology</a:t>
          </a:r>
          <a:endParaRPr lang="en-US" sz="1800" kern="1200" dirty="0">
            <a:latin typeface="Trebuchet MS" pitchFamily="34" charset="0"/>
          </a:endParaRPr>
        </a:p>
      </dsp:txBody>
      <dsp:txXfrm>
        <a:off x="16756" y="16756"/>
        <a:ext cx="5944627" cy="309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BE882-9779-47D7-B3DC-E68D00BBBA41}">
      <dsp:nvSpPr>
        <dsp:cNvPr id="0" name=""/>
        <dsp:cNvSpPr/>
      </dsp:nvSpPr>
      <dsp:spPr>
        <a:xfrm>
          <a:off x="0" y="0"/>
          <a:ext cx="7934960" cy="2931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FBBC1-0CA8-4C04-BB86-E722EEE40AFF}">
      <dsp:nvSpPr>
        <dsp:cNvPr id="0" name=""/>
        <dsp:cNvSpPr/>
      </dsp:nvSpPr>
      <dsp:spPr>
        <a:xfrm>
          <a:off x="0" y="0"/>
          <a:ext cx="5597796" cy="3657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rebuchet MS" pitchFamily="34" charset="0"/>
            </a:rPr>
            <a:t>Large multi-line company</a:t>
          </a:r>
        </a:p>
      </dsp:txBody>
      <dsp:txXfrm>
        <a:off x="17855" y="17855"/>
        <a:ext cx="5562086" cy="330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BE882-9779-47D7-B3DC-E68D00BBBA41}">
      <dsp:nvSpPr>
        <dsp:cNvPr id="0" name=""/>
        <dsp:cNvSpPr/>
      </dsp:nvSpPr>
      <dsp:spPr>
        <a:xfrm>
          <a:off x="0" y="0"/>
          <a:ext cx="7934960" cy="3946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FBBC1-0CA8-4C04-BB86-E722EEE40AFF}">
      <dsp:nvSpPr>
        <dsp:cNvPr id="0" name=""/>
        <dsp:cNvSpPr/>
      </dsp:nvSpPr>
      <dsp:spPr>
        <a:xfrm>
          <a:off x="0" y="0"/>
          <a:ext cx="5597796" cy="3657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46" tIns="0" rIns="209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rebuchet MS" pitchFamily="34" charset="0"/>
            </a:rPr>
            <a:t>Large </a:t>
          </a:r>
          <a:r>
            <a:rPr lang="en-US" sz="1800" kern="1200" dirty="0" smtClean="0">
              <a:latin typeface="Trebuchet MS" pitchFamily="34" charset="0"/>
            </a:rPr>
            <a:t>Financial Services Company</a:t>
          </a:r>
          <a:endParaRPr lang="en-US" sz="1800" kern="1200" dirty="0">
            <a:latin typeface="Trebuchet MS" pitchFamily="34" charset="0"/>
          </a:endParaRPr>
        </a:p>
      </dsp:txBody>
      <dsp:txXfrm>
        <a:off x="17855" y="17855"/>
        <a:ext cx="5562086" cy="33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1EFCB-F15D-4ED0-8E84-1ECC6537A58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881063"/>
            <a:ext cx="3609975" cy="237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389313"/>
            <a:ext cx="8553450" cy="2773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9725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6689725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8E983-49FE-40D1-8F3A-85250EA52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183066"/>
            <a:ext cx="9089390" cy="1478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943604"/>
            <a:ext cx="7485380" cy="176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5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41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2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05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07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61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53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48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47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3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17044" y="678472"/>
            <a:ext cx="1099820" cy="469265"/>
          </a:xfrm>
          <a:custGeom>
            <a:avLst/>
            <a:gdLst/>
            <a:ahLst/>
            <a:cxnLst/>
            <a:rect l="l" t="t" r="r" b="b"/>
            <a:pathLst>
              <a:path w="1099820" h="469265">
                <a:moveTo>
                  <a:pt x="216447" y="101273"/>
                </a:moveTo>
                <a:lnTo>
                  <a:pt x="0" y="468680"/>
                </a:lnTo>
                <a:lnTo>
                  <a:pt x="180136" y="468680"/>
                </a:lnTo>
                <a:lnTo>
                  <a:pt x="310438" y="247484"/>
                </a:lnTo>
                <a:lnTo>
                  <a:pt x="280441" y="215846"/>
                </a:lnTo>
                <a:lnTo>
                  <a:pt x="254522" y="180678"/>
                </a:lnTo>
                <a:lnTo>
                  <a:pt x="233063" y="142359"/>
                </a:lnTo>
                <a:lnTo>
                  <a:pt x="216447" y="101273"/>
                </a:lnTo>
                <a:close/>
              </a:path>
              <a:path w="1099820" h="469265">
                <a:moveTo>
                  <a:pt x="376605" y="296100"/>
                </a:moveTo>
                <a:lnTo>
                  <a:pt x="274942" y="468680"/>
                </a:lnTo>
                <a:lnTo>
                  <a:pt x="824801" y="468680"/>
                </a:lnTo>
                <a:lnTo>
                  <a:pt x="750025" y="341744"/>
                </a:lnTo>
                <a:lnTo>
                  <a:pt x="549871" y="341744"/>
                </a:lnTo>
                <a:lnTo>
                  <a:pt x="503409" y="338696"/>
                </a:lnTo>
                <a:lnTo>
                  <a:pt x="458785" y="329814"/>
                </a:lnTo>
                <a:lnTo>
                  <a:pt x="416389" y="315485"/>
                </a:lnTo>
                <a:lnTo>
                  <a:pt x="376605" y="296100"/>
                </a:lnTo>
                <a:close/>
              </a:path>
              <a:path w="1099820" h="469265">
                <a:moveTo>
                  <a:pt x="883296" y="101273"/>
                </a:moveTo>
                <a:lnTo>
                  <a:pt x="866686" y="142361"/>
                </a:lnTo>
                <a:lnTo>
                  <a:pt x="845226" y="180682"/>
                </a:lnTo>
                <a:lnTo>
                  <a:pt x="819303" y="215851"/>
                </a:lnTo>
                <a:lnTo>
                  <a:pt x="789304" y="247484"/>
                </a:lnTo>
                <a:lnTo>
                  <a:pt x="919606" y="468680"/>
                </a:lnTo>
                <a:lnTo>
                  <a:pt x="1099743" y="468680"/>
                </a:lnTo>
                <a:lnTo>
                  <a:pt x="883296" y="101273"/>
                </a:lnTo>
                <a:close/>
              </a:path>
              <a:path w="1099820" h="469265">
                <a:moveTo>
                  <a:pt x="723138" y="296100"/>
                </a:moveTo>
                <a:lnTo>
                  <a:pt x="683354" y="315485"/>
                </a:lnTo>
                <a:lnTo>
                  <a:pt x="640957" y="329814"/>
                </a:lnTo>
                <a:lnTo>
                  <a:pt x="596334" y="338696"/>
                </a:lnTo>
                <a:lnTo>
                  <a:pt x="549871" y="341744"/>
                </a:lnTo>
                <a:lnTo>
                  <a:pt x="750025" y="341744"/>
                </a:lnTo>
                <a:lnTo>
                  <a:pt x="723138" y="296100"/>
                </a:lnTo>
                <a:close/>
              </a:path>
              <a:path w="1099820" h="469265">
                <a:moveTo>
                  <a:pt x="549871" y="1981"/>
                </a:moveTo>
                <a:lnTo>
                  <a:pt x="416178" y="228942"/>
                </a:lnTo>
                <a:lnTo>
                  <a:pt x="446912" y="243757"/>
                </a:lnTo>
                <a:lnTo>
                  <a:pt x="479634" y="254704"/>
                </a:lnTo>
                <a:lnTo>
                  <a:pt x="514051" y="261489"/>
                </a:lnTo>
                <a:lnTo>
                  <a:pt x="549871" y="263817"/>
                </a:lnTo>
                <a:lnTo>
                  <a:pt x="585691" y="261489"/>
                </a:lnTo>
                <a:lnTo>
                  <a:pt x="620109" y="254704"/>
                </a:lnTo>
                <a:lnTo>
                  <a:pt x="652831" y="243757"/>
                </a:lnTo>
                <a:lnTo>
                  <a:pt x="683564" y="228942"/>
                </a:lnTo>
                <a:lnTo>
                  <a:pt x="549871" y="1981"/>
                </a:lnTo>
                <a:close/>
              </a:path>
              <a:path w="1099820" h="469265">
                <a:moveTo>
                  <a:pt x="823023" y="101"/>
                </a:moveTo>
                <a:lnTo>
                  <a:pt x="643572" y="101"/>
                </a:lnTo>
                <a:lnTo>
                  <a:pt x="748499" y="178244"/>
                </a:lnTo>
                <a:lnTo>
                  <a:pt x="778491" y="140335"/>
                </a:lnTo>
                <a:lnTo>
                  <a:pt x="801484" y="97418"/>
                </a:lnTo>
                <a:lnTo>
                  <a:pt x="816619" y="50353"/>
                </a:lnTo>
                <a:lnTo>
                  <a:pt x="823023" y="101"/>
                </a:lnTo>
                <a:close/>
              </a:path>
              <a:path w="1099820" h="469265">
                <a:moveTo>
                  <a:pt x="456120" y="203"/>
                </a:moveTo>
                <a:lnTo>
                  <a:pt x="275932" y="292"/>
                </a:lnTo>
                <a:lnTo>
                  <a:pt x="276707" y="292"/>
                </a:lnTo>
                <a:lnTo>
                  <a:pt x="283165" y="50560"/>
                </a:lnTo>
                <a:lnTo>
                  <a:pt x="298311" y="97543"/>
                </a:lnTo>
                <a:lnTo>
                  <a:pt x="321289" y="140386"/>
                </a:lnTo>
                <a:lnTo>
                  <a:pt x="351243" y="178231"/>
                </a:lnTo>
                <a:lnTo>
                  <a:pt x="456120" y="203"/>
                </a:lnTo>
                <a:close/>
              </a:path>
              <a:path w="1099820" h="469265">
                <a:moveTo>
                  <a:pt x="823036" y="0"/>
                </a:moveTo>
                <a:lnTo>
                  <a:pt x="547585" y="152"/>
                </a:lnTo>
                <a:lnTo>
                  <a:pt x="823023" y="1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1110" y="213741"/>
            <a:ext cx="451484" cy="383540"/>
          </a:xfrm>
          <a:custGeom>
            <a:avLst/>
            <a:gdLst/>
            <a:ahLst/>
            <a:cxnLst/>
            <a:rect l="l" t="t" r="r" b="b"/>
            <a:pathLst>
              <a:path w="451484" h="383540">
                <a:moveTo>
                  <a:pt x="225806" y="0"/>
                </a:moveTo>
                <a:lnTo>
                  <a:pt x="0" y="383311"/>
                </a:lnTo>
                <a:lnTo>
                  <a:pt x="451472" y="383070"/>
                </a:lnTo>
                <a:lnTo>
                  <a:pt x="225806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18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22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85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2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703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82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88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92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15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4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6437" y="2089353"/>
            <a:ext cx="2987040" cy="396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619694"/>
            <a:ext cx="4651629" cy="4647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27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59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11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206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643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892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129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528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2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38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0" y="1196289"/>
            <a:ext cx="412521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4570" y="1902993"/>
            <a:ext cx="7844259" cy="142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549199"/>
            <a:ext cx="3421888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549199"/>
            <a:ext cx="2459482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DABC-211E-4220-BFF0-B3430246C7B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4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25F4-D150-471F-A9A0-19BB6BF50F7F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0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B4B7-DC3D-46B1-B8CD-97ECF57F6396}" type="datetimeFigureOut">
              <a:rPr lang="en-IN" smtClean="0"/>
              <a:t>24-01-2018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3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8.sv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8.png"/><Relationship Id="rId14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Relationship Id="rId1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0"/>
            <a:ext cx="10515129" cy="70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1568234" y="828421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215" y="554736"/>
            <a:ext cx="3846576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4766" y="4968875"/>
            <a:ext cx="3965534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500" b="1" spc="-130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Mr. Brad </a:t>
            </a:r>
            <a:r>
              <a:rPr lang="en-US" sz="2500" b="1" spc="-130" dirty="0" err="1">
                <a:solidFill>
                  <a:srgbClr val="00854A"/>
                </a:solidFill>
                <a:latin typeface="Trebuchet MS" pitchFamily="34" charset="0"/>
                <a:cs typeface="Lucida Sans"/>
              </a:rPr>
              <a:t>Lipic</a:t>
            </a:r>
            <a:endParaRPr sz="2500" b="1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ts val="1989"/>
              </a:lnSpc>
              <a:spcBef>
                <a:spcPts val="30"/>
              </a:spcBef>
            </a:pPr>
            <a:r>
              <a:rPr lang="en-US" b="1" spc="-60" dirty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VP, </a:t>
            </a:r>
            <a:r>
              <a:rPr lang="en-US" b="1" spc="-60" dirty="0" smtClean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Head of Data Strategy</a:t>
            </a:r>
          </a:p>
          <a:p>
            <a:pPr marL="12700" marR="5080">
              <a:lnSpc>
                <a:spcPts val="1989"/>
              </a:lnSpc>
              <a:spcBef>
                <a:spcPts val="30"/>
              </a:spcBef>
            </a:pPr>
            <a:r>
              <a:rPr lang="en-US" b="1" spc="-60" dirty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G</a:t>
            </a:r>
            <a:r>
              <a:rPr lang="en-US" b="1" spc="-60" dirty="0" smtClean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lobal Research and Data Analytics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8593" y="3199536"/>
            <a:ext cx="6005830" cy="424180"/>
          </a:xfrm>
          <a:custGeom>
            <a:avLst/>
            <a:gdLst/>
            <a:ahLst/>
            <a:cxnLst/>
            <a:rect l="l" t="t" r="r" b="b"/>
            <a:pathLst>
              <a:path w="6005830" h="424179">
                <a:moveTo>
                  <a:pt x="6005245" y="0"/>
                </a:moveTo>
                <a:lnTo>
                  <a:pt x="256209" y="0"/>
                </a:lnTo>
                <a:lnTo>
                  <a:pt x="236128" y="45908"/>
                </a:lnTo>
                <a:lnTo>
                  <a:pt x="214754" y="91105"/>
                </a:lnTo>
                <a:lnTo>
                  <a:pt x="192110" y="135565"/>
                </a:lnTo>
                <a:lnTo>
                  <a:pt x="168220" y="179266"/>
                </a:lnTo>
                <a:lnTo>
                  <a:pt x="143106" y="222183"/>
                </a:lnTo>
                <a:lnTo>
                  <a:pt x="116793" y="264293"/>
                </a:lnTo>
                <a:lnTo>
                  <a:pt x="89302" y="305573"/>
                </a:lnTo>
                <a:lnTo>
                  <a:pt x="60657" y="345998"/>
                </a:lnTo>
                <a:lnTo>
                  <a:pt x="30882" y="385546"/>
                </a:lnTo>
                <a:lnTo>
                  <a:pt x="0" y="424192"/>
                </a:lnTo>
                <a:lnTo>
                  <a:pt x="6005245" y="424192"/>
                </a:lnTo>
                <a:lnTo>
                  <a:pt x="6005245" y="0"/>
                </a:lnTo>
                <a:close/>
              </a:path>
            </a:pathLst>
          </a:custGeom>
          <a:solidFill>
            <a:srgbClr val="00A65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2520" y="1920633"/>
            <a:ext cx="5731510" cy="1234440"/>
          </a:xfrm>
          <a:custGeom>
            <a:avLst/>
            <a:gdLst/>
            <a:ahLst/>
            <a:cxnLst/>
            <a:rect l="l" t="t" r="r" b="b"/>
            <a:pathLst>
              <a:path w="5731509" h="1234439">
                <a:moveTo>
                  <a:pt x="5731319" y="0"/>
                </a:moveTo>
                <a:lnTo>
                  <a:pt x="0" y="0"/>
                </a:lnTo>
                <a:lnTo>
                  <a:pt x="16530" y="44491"/>
                </a:lnTo>
                <a:lnTo>
                  <a:pt x="31853" y="89554"/>
                </a:lnTo>
                <a:lnTo>
                  <a:pt x="45949" y="135169"/>
                </a:lnTo>
                <a:lnTo>
                  <a:pt x="58798" y="181317"/>
                </a:lnTo>
                <a:lnTo>
                  <a:pt x="70379" y="227979"/>
                </a:lnTo>
                <a:lnTo>
                  <a:pt x="80673" y="275135"/>
                </a:lnTo>
                <a:lnTo>
                  <a:pt x="89659" y="322766"/>
                </a:lnTo>
                <a:lnTo>
                  <a:pt x="97318" y="370852"/>
                </a:lnTo>
                <a:lnTo>
                  <a:pt x="103629" y="419374"/>
                </a:lnTo>
                <a:lnTo>
                  <a:pt x="108573" y="468313"/>
                </a:lnTo>
                <a:lnTo>
                  <a:pt x="112129" y="517649"/>
                </a:lnTo>
                <a:lnTo>
                  <a:pt x="114277" y="567363"/>
                </a:lnTo>
                <a:lnTo>
                  <a:pt x="114998" y="617435"/>
                </a:lnTo>
                <a:lnTo>
                  <a:pt x="114154" y="671624"/>
                </a:lnTo>
                <a:lnTo>
                  <a:pt x="111638" y="725390"/>
                </a:lnTo>
                <a:lnTo>
                  <a:pt x="107476" y="778709"/>
                </a:lnTo>
                <a:lnTo>
                  <a:pt x="101694" y="831557"/>
                </a:lnTo>
                <a:lnTo>
                  <a:pt x="94317" y="883910"/>
                </a:lnTo>
                <a:lnTo>
                  <a:pt x="85370" y="935742"/>
                </a:lnTo>
                <a:lnTo>
                  <a:pt x="74880" y="987029"/>
                </a:lnTo>
                <a:lnTo>
                  <a:pt x="62872" y="1037746"/>
                </a:lnTo>
                <a:lnTo>
                  <a:pt x="49370" y="1087869"/>
                </a:lnTo>
                <a:lnTo>
                  <a:pt x="34402" y="1137373"/>
                </a:lnTo>
                <a:lnTo>
                  <a:pt x="17991" y="1186234"/>
                </a:lnTo>
                <a:lnTo>
                  <a:pt x="165" y="1234427"/>
                </a:lnTo>
                <a:lnTo>
                  <a:pt x="5731319" y="1234427"/>
                </a:lnTo>
                <a:lnTo>
                  <a:pt x="5731319" y="0"/>
                </a:lnTo>
                <a:close/>
              </a:path>
            </a:pathLst>
          </a:custGeom>
          <a:solidFill>
            <a:srgbClr val="4196C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9812" y="1844675"/>
            <a:ext cx="5392288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rebuchet MS" pitchFamily="34" charset="0"/>
              <a:cs typeface="Times New Roman"/>
            </a:endParaRPr>
          </a:p>
          <a:p>
            <a:pPr marL="12700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19th Global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700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Conference of Actuaries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1650" b="1" dirty="0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30th – 31st January, </a:t>
            </a:r>
            <a:r>
              <a:rPr sz="1650" b="1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2018 | Mumbai, India</a:t>
            </a:r>
            <a:endParaRPr sz="1650" b="1" dirty="0">
              <a:latin typeface="Trebuchet MS" pitchFamily="34" charset="0"/>
              <a:cs typeface="Lucida Sans"/>
            </a:endParaRPr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2067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4365" y="1628487"/>
            <a:ext cx="8140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pc="-229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O</a:t>
            </a:r>
            <a:r>
              <a:rPr lang="en-US" sz="1300" spc="-6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r>
              <a:rPr lang="en-US" sz="1300" spc="-145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g</a:t>
            </a:r>
            <a:r>
              <a:rPr lang="en-US" sz="1300" spc="-8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a</a:t>
            </a:r>
            <a:r>
              <a:rPr lang="en-US" sz="1300" spc="-12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n</a:t>
            </a:r>
            <a:r>
              <a:rPr lang="en-US" sz="1300" spc="-8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i</a:t>
            </a:r>
            <a:r>
              <a:rPr lang="en-US" sz="1300" spc="-155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z</a:t>
            </a:r>
            <a:r>
              <a:rPr lang="en-US" sz="1300" spc="-65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e</a:t>
            </a:r>
            <a:r>
              <a:rPr lang="en-US" sz="130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endParaRPr lang="en-US" sz="1300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5566" y="5045075"/>
            <a:ext cx="10668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ject 8"/>
          <p:cNvSpPr txBox="1"/>
          <p:nvPr/>
        </p:nvSpPr>
        <p:spPr>
          <a:xfrm>
            <a:off x="7632700" y="4359275"/>
            <a:ext cx="2743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1193-3974-498F-B42F-A83338D6A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28" y="5241555"/>
            <a:ext cx="815888" cy="29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9</a:t>
            </a:r>
            <a:endParaRPr spc="-135" dirty="0"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1079500" y="2599234"/>
            <a:ext cx="8001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How it started:</a:t>
            </a:r>
            <a:b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</a:br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/>
            </a:r>
            <a:b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</a:br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TRL Model Creation and Validation Studies in the U.S.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1D8653F3-70F4-4D7C-A494-D8319ED86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5428B9A-7526-46F8-B66A-B5FED7B7A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42852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76641" y="5075397"/>
            <a:ext cx="788256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Data comes from de-personalized 1998 credit archive (90% of the U.S. population)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Model calibrated to actual deaths occurring over a 12-year period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10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01688"/>
            <a:ext cx="5029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 Life Model Development in the U.S.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21" name="Pentagon 16">
            <a:extLst>
              <a:ext uri="{FF2B5EF4-FFF2-40B4-BE49-F238E27FC236}">
                <a16:creationId xmlns:a16="http://schemas.microsoft.com/office/drawing/2014/main" xmlns="" id="{74E5A7F1-4878-43E5-8886-2F75A13D432F}"/>
              </a:ext>
            </a:extLst>
          </p:cNvPr>
          <p:cNvSpPr/>
          <p:nvPr/>
        </p:nvSpPr>
        <p:spPr bwMode="gray">
          <a:xfrm>
            <a:off x="419591" y="1844675"/>
            <a:ext cx="2158829" cy="768326"/>
          </a:xfrm>
          <a:prstGeom prst="homePlate">
            <a:avLst/>
          </a:prstGeom>
          <a:solidFill>
            <a:srgbClr val="A0C957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Starting Data</a:t>
            </a:r>
          </a:p>
        </p:txBody>
      </p:sp>
      <p:sp>
        <p:nvSpPr>
          <p:cNvPr id="22" name="Chevron 18">
            <a:extLst>
              <a:ext uri="{FF2B5EF4-FFF2-40B4-BE49-F238E27FC236}">
                <a16:creationId xmlns:a16="http://schemas.microsoft.com/office/drawing/2014/main" xmlns="" id="{A6137122-85C1-4AE2-A495-ECB7CDF059DF}"/>
              </a:ext>
            </a:extLst>
          </p:cNvPr>
          <p:cNvSpPr/>
          <p:nvPr/>
        </p:nvSpPr>
        <p:spPr bwMode="gray">
          <a:xfrm>
            <a:off x="2298701" y="1842415"/>
            <a:ext cx="2112696" cy="768326"/>
          </a:xfrm>
          <a:prstGeom prst="chevron">
            <a:avLst/>
          </a:prstGeom>
          <a:solidFill>
            <a:srgbClr val="A0C957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" tIns="45715" rIns="9144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Variable Selection</a:t>
            </a: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xmlns="" id="{42CAD970-B4A0-44BE-A278-3A764AE2EF7F}"/>
              </a:ext>
            </a:extLst>
          </p:cNvPr>
          <p:cNvSpPr/>
          <p:nvPr/>
        </p:nvSpPr>
        <p:spPr bwMode="gray">
          <a:xfrm>
            <a:off x="4127500" y="1842415"/>
            <a:ext cx="2028253" cy="768326"/>
          </a:xfrm>
          <a:prstGeom prst="chevron">
            <a:avLst/>
          </a:prstGeom>
          <a:solidFill>
            <a:srgbClr val="A0C957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" tIns="45715" rIns="9144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Model</a:t>
            </a:r>
          </a:p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Process</a:t>
            </a:r>
            <a:endParaRPr lang="en-US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hevron 21">
            <a:extLst>
              <a:ext uri="{FF2B5EF4-FFF2-40B4-BE49-F238E27FC236}">
                <a16:creationId xmlns:a16="http://schemas.microsoft.com/office/drawing/2014/main" xmlns="" id="{E5006262-2B0E-4D42-A081-8ACDD12D63F3}"/>
              </a:ext>
            </a:extLst>
          </p:cNvPr>
          <p:cNvSpPr/>
          <p:nvPr/>
        </p:nvSpPr>
        <p:spPr bwMode="gray">
          <a:xfrm>
            <a:off x="5872798" y="1842415"/>
            <a:ext cx="1857926" cy="768326"/>
          </a:xfrm>
          <a:prstGeom prst="chevron">
            <a:avLst/>
          </a:prstGeom>
          <a:solidFill>
            <a:srgbClr val="A0C957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" tIns="45715" rIns="9144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External Validation</a:t>
            </a:r>
          </a:p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of Model</a:t>
            </a:r>
          </a:p>
        </p:txBody>
      </p:sp>
      <p:sp>
        <p:nvSpPr>
          <p:cNvPr id="27" name="Chevron 42">
            <a:extLst>
              <a:ext uri="{FF2B5EF4-FFF2-40B4-BE49-F238E27FC236}">
                <a16:creationId xmlns:a16="http://schemas.microsoft.com/office/drawing/2014/main" xmlns="" id="{D6955D55-E356-4388-AA29-9159E7DBD1AD}"/>
              </a:ext>
            </a:extLst>
          </p:cNvPr>
          <p:cNvSpPr/>
          <p:nvPr/>
        </p:nvSpPr>
        <p:spPr bwMode="gray">
          <a:xfrm>
            <a:off x="7466946" y="1841725"/>
            <a:ext cx="1669425" cy="768326"/>
          </a:xfrm>
          <a:prstGeom prst="chevron">
            <a:avLst/>
          </a:prstGeom>
          <a:solidFill>
            <a:srgbClr val="A0C957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" tIns="45715" rIns="9144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TRL </a:t>
            </a:r>
          </a:p>
          <a:p>
            <a:pPr algn="ctr">
              <a:lnSpc>
                <a:spcPct val="90000"/>
              </a:lnSpc>
              <a:buClr>
                <a:srgbClr val="8FC447"/>
              </a:buClr>
              <a:buSzPct val="90000"/>
            </a:pPr>
            <a:r>
              <a:rPr lang="en-US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Score</a:t>
            </a:r>
            <a:endParaRPr lang="en-US" sz="20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855FD29C-D686-4128-9383-23A5853430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999" y="2610052"/>
            <a:ext cx="1762836" cy="2342274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kern="0" noProof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Built the model </a:t>
            </a:r>
            <a:r>
              <a:rPr lang="de-DE" sz="1400" b="1" kern="0" noProof="1">
                <a:solidFill>
                  <a:srgbClr val="FF0000"/>
                </a:solidFill>
                <a:latin typeface="Trebuchet MS" panose="020B0603020202020204" pitchFamily="34" charset="0"/>
              </a:rPr>
              <a:t>on 44 million lives and &gt;3 million deaths </a:t>
            </a:r>
            <a:endParaRPr kumimoji="0" lang="de-DE" sz="14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Started with &gt;800 variables offering features of </a:t>
            </a:r>
            <a:r>
              <a:rPr kumimoji="0" lang="de-DE" sz="1400" b="0" i="0" u="none" strike="noStrike" kern="0" cap="none" spc="0" normalizeH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individual‘s</a:t>
            </a:r>
            <a:r>
              <a:rPr kumimoji="0" lang="de-DE" sz="1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credit history</a:t>
            </a:r>
          </a:p>
          <a:p>
            <a:pPr marR="0" lvl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tabLst/>
              <a:defRPr/>
            </a:pPr>
            <a:endParaRPr kumimoji="0" lang="de-DE" sz="14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18E54D3C-2C01-42C1-869D-1856FB7205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8702" y="2610051"/>
            <a:ext cx="1937561" cy="2342275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R="0" lvl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Selected variables that were:</a:t>
            </a:r>
          </a:p>
          <a:p>
            <a:pPr marL="115888" marR="0" lvl="0" indent="-115888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Most predictive of the outcome</a:t>
            </a:r>
          </a:p>
          <a:p>
            <a:pPr marL="115888" marR="0" lvl="0" indent="-115888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Stable over time</a:t>
            </a:r>
          </a:p>
          <a:p>
            <a:pPr marL="115888" marR="0" lvl="0" indent="-115888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Non-</a:t>
            </a:r>
            <a:r>
              <a:rPr lang="en-US" sz="1400" kern="0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gameable</a:t>
            </a:r>
            <a:endParaRPr lang="en-US" sz="14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115888" marR="0" lvl="0" indent="-115888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400" kern="0" baseline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Not too correlated with the other variables</a:t>
            </a:r>
            <a:endParaRPr lang="en-US" sz="14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xmlns="" id="{8DC85A82-9E72-4AD2-9BDD-9B288865B6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7500" y="2610052"/>
            <a:ext cx="2028253" cy="2342274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Binary Logistic</a:t>
            </a:r>
            <a:r>
              <a:rPr kumimoji="0" lang="en-US" sz="1400" b="0" i="0" u="none" strike="noStrike" kern="0" cap="none" spc="0" normalizeH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Regression</a:t>
            </a:r>
          </a:p>
          <a:p>
            <a:pPr marL="114300" indent="-1143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Model validated internally using an </a:t>
            </a:r>
            <a:r>
              <a:rPr lang="en-US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additional 30 million lives and 2 million deaths</a:t>
            </a:r>
          </a:p>
          <a:p>
            <a:pPr marL="114300" indent="-1143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Age, Gender and Region used as </a:t>
            </a:r>
            <a:r>
              <a:rPr lang="en-US" sz="1400" kern="0" noProof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control variables </a:t>
            </a:r>
            <a:endParaRPr lang="en-US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84CECF7D-D589-46F2-B8E8-4563638DE2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80301" y="2610051"/>
            <a:ext cx="1646054" cy="1004732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14300" lvl="0" indent="-114300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kumimoji="0" lang="de-DE" sz="1400" b="1" i="0" u="none" strike="noStrike" kern="0" cap="none" spc="0" normalizeH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TrueRisk</a:t>
            </a:r>
            <a:r>
              <a:rPr lang="en-US" sz="1400" kern="0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®</a:t>
            </a:r>
            <a:r>
              <a:rPr kumimoji="0" lang="de-DE" sz="1400" b="1" i="0" u="none" strike="noStrike" kern="0" cap="none" spc="0" normalizeH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de-DE" sz="1400" b="1" i="0" u="none" strike="noStrike" kern="0" cap="none" spc="0" normalizeH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Life</a:t>
            </a:r>
            <a:r>
              <a:rPr kumimoji="0" lang="de-DE" sz="1400" b="1" i="0" u="none" strike="noStrike" kern="0" cap="none" spc="0" normalizeH="0" noProof="1">
                <a:ln>
                  <a:noFill/>
                </a:ln>
                <a:solidFill>
                  <a:srgbClr val="94C6E4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de-DE" sz="1400" b="0" i="0" u="none" strike="noStrike" kern="0" cap="none" spc="0" normalizeH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score from 1-100: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xmlns="" id="{D83A8232-B909-4EFE-B4EB-C77CD25385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9999" y="2590396"/>
            <a:ext cx="1810726" cy="2361930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Tested model using traditional mortality and lapse studies </a:t>
            </a:r>
          </a:p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noProof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Used a random holdout dataset of </a:t>
            </a:r>
            <a:r>
              <a:rPr lang="en-US" sz="1400" b="1" kern="0" noProof="1">
                <a:solidFill>
                  <a:srgbClr val="FF0000"/>
                </a:solidFill>
                <a:latin typeface="Trebuchet MS" panose="020B0603020202020204" pitchFamily="34" charset="0"/>
              </a:rPr>
              <a:t>another 18 million lives and 1 million deaths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14300" marR="0" lvl="0" indent="-1143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xmlns="" id="{A6C24BB6-9DCD-4FED-92B9-510799839C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0" y="3317665"/>
            <a:ext cx="708551" cy="1432432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R="0" lvl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rgbClr val="292929"/>
              </a:buClr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1</a:t>
            </a:r>
          </a:p>
          <a:p>
            <a:pPr marR="0" lvl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rgbClr val="292929"/>
              </a:buClr>
              <a:buSzTx/>
              <a:tabLst/>
              <a:defRPr/>
            </a:pPr>
            <a:endParaRPr kumimoji="0" lang="de-DE" sz="14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lvl="0" algn="ctr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defRPr/>
            </a:pPr>
            <a:r>
              <a:rPr lang="de-DE" sz="1400" b="1" kern="0" noProof="1">
                <a:solidFill>
                  <a:srgbClr val="FF0000"/>
                </a:solidFill>
                <a:latin typeface="Trebuchet MS" panose="020B0603020202020204" pitchFamily="34" charset="0"/>
              </a:rPr>
              <a:t>to</a:t>
            </a:r>
          </a:p>
          <a:p>
            <a:pPr marR="0" lvl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rgbClr val="292929"/>
              </a:buClr>
              <a:buSzTx/>
              <a:tabLst/>
              <a:defRPr/>
            </a:pPr>
            <a:endParaRPr lang="de-DE" sz="1400" b="1" kern="0" noProof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R="0" lvl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rgbClr val="292929"/>
              </a:buClr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100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xmlns="" id="{A50D1FC0-0AD3-42AB-85BA-B5DF39C265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21952" y="3271365"/>
            <a:ext cx="750937" cy="1648456"/>
          </a:xfrm>
          <a:prstGeom prst="roundRect">
            <a:avLst>
              <a:gd name="adj" fmla="val 0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lvl="0" algn="ctr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defRPr/>
            </a:pPr>
            <a:r>
              <a:rPr lang="en-US" sz="1400" b="1" kern="0" noProof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Low Risk</a:t>
            </a:r>
          </a:p>
          <a:p>
            <a:pPr lvl="0" algn="ctr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defRPr/>
            </a:pPr>
            <a:endParaRPr lang="en-US" sz="1000" b="1" kern="0" noProof="1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lvl="0" algn="ctr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defRPr/>
            </a:pPr>
            <a:endParaRPr lang="en-US" sz="1000" b="1" kern="0" noProof="1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lvl="0" algn="ctr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defRPr/>
            </a:pPr>
            <a:endParaRPr lang="en-US" sz="1000" b="1" kern="0" noProof="1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lvl="0" algn="ctr">
              <a:lnSpc>
                <a:spcPct val="95000"/>
              </a:lnSpc>
              <a:spcAft>
                <a:spcPts val="200"/>
              </a:spcAft>
              <a:buClr>
                <a:srgbClr val="292929"/>
              </a:buClr>
              <a:defRPr/>
            </a:pPr>
            <a:r>
              <a:rPr lang="en-US" sz="1400" b="1" kern="0" noProof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High Risk</a:t>
            </a:r>
            <a:endParaRPr kumimoji="0" lang="de-DE" sz="1400" b="1" i="0" u="none" strike="noStrike" kern="0" cap="none" spc="0" normalizeH="0" baseline="0" noProof="1">
              <a:ln>
                <a:noFill/>
              </a:ln>
              <a:solidFill>
                <a:srgbClr val="E31B23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89ABDDE-5E96-4ECC-85CB-A97172594F40}"/>
              </a:ext>
            </a:extLst>
          </p:cNvPr>
          <p:cNvCxnSpPr/>
          <p:nvPr/>
        </p:nvCxnSpPr>
        <p:spPr>
          <a:xfrm>
            <a:off x="8308765" y="3323064"/>
            <a:ext cx="27796" cy="142703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5C8B9B1-87E1-4259-AD7A-58C7EB533002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gray">
          <a:xfrm>
            <a:off x="3213100" y="6035675"/>
            <a:ext cx="7390929" cy="457200"/>
          </a:xfrm>
          <a:prstGeom prst="rect">
            <a:avLst/>
          </a:prstGeom>
          <a:solidFill>
            <a:srgbClr val="A0C957"/>
          </a:solidFill>
        </p:spPr>
        <p:txBody>
          <a:bodyPr vert="horz" wrap="square" lIns="91440" tIns="45720" rIns="594360" bIns="45720" rtlCol="0" anchor="ctr">
            <a:noAutofit/>
          </a:bodyPr>
          <a:lstStyle>
            <a:defPPr>
              <a:defRPr lang="en-US"/>
            </a:defPPr>
            <a:lvl1pPr algn="r" eaLnBrk="0">
              <a:defRPr sz="20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 algn="l">
              <a:defRPr/>
            </a:pPr>
            <a:r>
              <a:rPr lang="en-US" sz="1400" kern="0" dirty="0">
                <a:latin typeface="Trebuchet MS" panose="020B0603020202020204" pitchFamily="34" charset="0"/>
              </a:rPr>
              <a:t>TransUnion and RGA built and tested TrueRisk</a:t>
            </a:r>
            <a:r>
              <a:rPr lang="en-US" sz="1400" kern="0" baseline="30000" dirty="0">
                <a:latin typeface="Trebuchet MS" panose="020B0603020202020204" pitchFamily="34" charset="0"/>
              </a:rPr>
              <a:t>®</a:t>
            </a:r>
            <a:r>
              <a:rPr lang="en-US" sz="1400" kern="0" dirty="0">
                <a:latin typeface="Trebuchet MS" panose="020B0603020202020204" pitchFamily="34" charset="0"/>
              </a:rPr>
              <a:t> Life on 92 million individuals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69276A35-A4F3-41E9-B8D1-B5A903A762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CCFB324-BF60-4503-B18F-3C528C111B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5875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11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93700" y="901688"/>
            <a:ext cx="5029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Model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Validation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EAA3FA72-6659-4083-ADFE-2CA940180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E83A865-8048-4F0F-923D-84252D1B21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43" name="Text Placeholder 5">
            <a:extLst>
              <a:ext uri="{FF2B5EF4-FFF2-40B4-BE49-F238E27FC236}">
                <a16:creationId xmlns:a16="http://schemas.microsoft.com/office/drawing/2014/main" xmlns="" id="{459DE1BA-F00F-42CC-BC1A-D01009686F5F}"/>
              </a:ext>
            </a:extLst>
          </p:cNvPr>
          <p:cNvSpPr txBox="1">
            <a:spLocks/>
          </p:cNvSpPr>
          <p:nvPr/>
        </p:nvSpPr>
        <p:spPr>
          <a:xfrm>
            <a:off x="88239" y="1869469"/>
            <a:ext cx="5699760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Overall Mortality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6B820C7-0094-410E-BCD3-C2764469970D}"/>
              </a:ext>
            </a:extLst>
          </p:cNvPr>
          <p:cNvSpPr/>
          <p:nvPr/>
        </p:nvSpPr>
        <p:spPr bwMode="gray">
          <a:xfrm>
            <a:off x="5887651" y="2415302"/>
            <a:ext cx="4716378" cy="3801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xmlns="" id="{87BAD292-9573-42BB-9CC7-DFD71FEA82AA}"/>
              </a:ext>
            </a:extLst>
          </p:cNvPr>
          <p:cNvSpPr txBox="1">
            <a:spLocks/>
          </p:cNvSpPr>
          <p:nvPr/>
        </p:nvSpPr>
        <p:spPr bwMode="gray">
          <a:xfrm>
            <a:off x="5887649" y="1869470"/>
            <a:ext cx="4716379" cy="545832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Details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682BA4-F033-4D58-B540-D5978E5DA4F6}"/>
              </a:ext>
            </a:extLst>
          </p:cNvPr>
          <p:cNvSpPr/>
          <p:nvPr/>
        </p:nvSpPr>
        <p:spPr>
          <a:xfrm>
            <a:off x="6014524" y="2576662"/>
            <a:ext cx="4462628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Mortality study performed on holdout sample of 18 million lives using a 1998 TransUnion archive and studying the lives during 1999-2010</a:t>
            </a:r>
          </a:p>
          <a:p>
            <a:pPr marL="285750" lvl="0" indent="-285750">
              <a:spcAft>
                <a:spcPts val="6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Score buckets are set to be uniform across the population</a:t>
            </a:r>
          </a:p>
          <a:p>
            <a:pPr marL="285750" lvl="0" indent="-285750">
              <a:spcAft>
                <a:spcPts val="6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Study shows 5 times segmentation (96-100 compared to 1-5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</a:p>
          <a:p>
            <a:pPr marL="285750" lvl="0" indent="-285750">
              <a:spcBef>
                <a:spcPts val="800"/>
              </a:spcBef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Social Security Master Death File used as source of deaths; used population mortality tables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900" y="168275"/>
            <a:ext cx="4724400" cy="553212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U.S. Population Study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35" y="2412946"/>
            <a:ext cx="5675868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900" y="6623301"/>
            <a:ext cx="33378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12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93700" y="901688"/>
            <a:ext cx="5029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Model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Validation by Splits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8CE0F5DF-1390-4230-A09E-99B48C8D8D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714DFCB-B960-430E-B150-28BC206839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9F9D7D72-9E12-4F22-B3F9-0D2FFF51116A}"/>
              </a:ext>
            </a:extLst>
          </p:cNvPr>
          <p:cNvSpPr txBox="1">
            <a:spLocks/>
          </p:cNvSpPr>
          <p:nvPr/>
        </p:nvSpPr>
        <p:spPr>
          <a:xfrm>
            <a:off x="88239" y="1869469"/>
            <a:ext cx="5182261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Mortality by Age Group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976E8C21-0ED0-4EF6-816D-0C8E961E6643}"/>
              </a:ext>
            </a:extLst>
          </p:cNvPr>
          <p:cNvSpPr txBox="1">
            <a:spLocks/>
          </p:cNvSpPr>
          <p:nvPr/>
        </p:nvSpPr>
        <p:spPr>
          <a:xfrm>
            <a:off x="5408310" y="1886711"/>
            <a:ext cx="5182261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Mortality by Duration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900" y="168275"/>
            <a:ext cx="4724400" cy="543723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U.S. Population Study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51" y="2460041"/>
            <a:ext cx="10522608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13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666381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419847" y="106527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Model Validation on Fully Underwritten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5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55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U.S. Insured </a:t>
            </a:r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Lives Study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92DCC28D-1C59-49BE-9D06-FB457F491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0CB7FB0-4E45-4110-8119-482769A9A6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028152-A28E-4506-AA2D-703DC246BDDB}"/>
              </a:ext>
            </a:extLst>
          </p:cNvPr>
          <p:cNvSpPr/>
          <p:nvPr/>
        </p:nvSpPr>
        <p:spPr>
          <a:xfrm>
            <a:off x="9918701" y="2470932"/>
            <a:ext cx="682094" cy="3978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638E40A2-0EE1-4C67-82BF-B33CEE981104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Mortality of the 91-100 group is 2.6 times higher than the 1-10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0" y="2530475"/>
            <a:ext cx="10479932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-13297" y="0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14</a:t>
            </a:r>
            <a:endParaRPr spc="-135" dirty="0"/>
          </a:p>
        </p:txBody>
      </p:sp>
      <p:grpSp>
        <p:nvGrpSpPr>
          <p:cNvPr id="2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5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55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U.S. Insured Lives Study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A42FA1E7-588A-489A-B7E3-C993C85CC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7F19052-8DD5-4C24-9F5C-2C9B08FAE4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71441C-3042-42B2-91C5-1CEA6438034C}"/>
              </a:ext>
            </a:extLst>
          </p:cNvPr>
          <p:cNvSpPr/>
          <p:nvPr/>
        </p:nvSpPr>
        <p:spPr>
          <a:xfrm>
            <a:off x="393700" y="1692275"/>
            <a:ext cx="8066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400" dirty="0">
                <a:latin typeface="Trebuchet MS" panose="020B0603020202020204" pitchFamily="34" charset="0"/>
              </a:rPr>
              <a:t>Segmentation exists within risk classes</a:t>
            </a:r>
          </a:p>
          <a:p>
            <a:pPr marL="28575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400" dirty="0">
                <a:latin typeface="Trebuchet MS" panose="020B0603020202020204" pitchFamily="34" charset="0"/>
              </a:rPr>
              <a:t>Mortality for worst TRL scores (71-100) are about double that of best risks (1-10)</a:t>
            </a:r>
          </a:p>
          <a:p>
            <a:pPr marL="28575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400" dirty="0">
                <a:latin typeface="Trebuchet MS" panose="020B0603020202020204" pitchFamily="34" charset="0"/>
              </a:rPr>
              <a:t>Non-smokers are shown, but results are similar for smokers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7D093FE7-01E0-44BF-9219-F83C3ADFF635}"/>
              </a:ext>
            </a:extLst>
          </p:cNvPr>
          <p:cNvSpPr txBox="1">
            <a:spLocks/>
          </p:cNvSpPr>
          <p:nvPr/>
        </p:nvSpPr>
        <p:spPr>
          <a:xfrm>
            <a:off x="88239" y="2470149"/>
            <a:ext cx="10515792" cy="429758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Mortality by Underwriting Class</a:t>
            </a:r>
          </a:p>
        </p:txBody>
      </p:sp>
      <p:sp>
        <p:nvSpPr>
          <p:cNvPr id="21" name="object 10"/>
          <p:cNvSpPr/>
          <p:nvPr/>
        </p:nvSpPr>
        <p:spPr>
          <a:xfrm>
            <a:off x="88900" y="777875"/>
            <a:ext cx="6705600" cy="666381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 txBox="1"/>
          <p:nvPr/>
        </p:nvSpPr>
        <p:spPr>
          <a:xfrm>
            <a:off x="419847" y="1065276"/>
            <a:ext cx="5029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Model Validation on Fully Underwritten (Cont.)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9" y="2899042"/>
            <a:ext cx="1047993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15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419847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Lapse by Underwriting Class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5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55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U.S. Insured Lives Study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8F89070-5F4B-4641-90E2-09EA0F3D3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0F6051-752F-46E5-A736-6D2846FD59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41B02A-7503-46C2-A875-FBA01C291427}"/>
              </a:ext>
            </a:extLst>
          </p:cNvPr>
          <p:cNvSpPr/>
          <p:nvPr/>
        </p:nvSpPr>
        <p:spPr>
          <a:xfrm>
            <a:off x="393700" y="1720997"/>
            <a:ext cx="8066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400" dirty="0">
                <a:latin typeface="Trebuchet MS" panose="020B0603020202020204" pitchFamily="34" charset="0"/>
              </a:rPr>
              <a:t>Segmentation of about 6 times seen in first two durations within </a:t>
            </a:r>
            <a:r>
              <a:rPr lang="en-US" sz="1400" dirty="0" smtClean="0">
                <a:latin typeface="Trebuchet MS" panose="020B0603020202020204" pitchFamily="34" charset="0"/>
              </a:rPr>
              <a:t>a given </a:t>
            </a:r>
            <a:r>
              <a:rPr lang="en-US" sz="1400" dirty="0">
                <a:latin typeface="Trebuchet MS" panose="020B0603020202020204" pitchFamily="34" charset="0"/>
              </a:rPr>
              <a:t>risk class</a:t>
            </a:r>
          </a:p>
          <a:p>
            <a:pPr marL="28575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400" dirty="0">
                <a:latin typeface="Trebuchet MS" panose="020B0603020202020204" pitchFamily="34" charset="0"/>
              </a:rPr>
              <a:t>Non-smokers are shown, but results are similar for smokers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9AE390E7-A804-40A7-99C0-9E7F9217D348}"/>
              </a:ext>
            </a:extLst>
          </p:cNvPr>
          <p:cNvSpPr txBox="1">
            <a:spLocks/>
          </p:cNvSpPr>
          <p:nvPr/>
        </p:nvSpPr>
        <p:spPr>
          <a:xfrm>
            <a:off x="88239" y="2327220"/>
            <a:ext cx="10515792" cy="572687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Lapse Rate of </a:t>
            </a:r>
            <a:r>
              <a:rPr lang="en-US" sz="16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the </a:t>
            </a:r>
            <a:r>
              <a:rPr lang="en-US" sz="16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Preferred Nonsmoker 91-100 </a:t>
            </a:r>
            <a:r>
              <a:rPr lang="en-US" sz="16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group is </a:t>
            </a:r>
            <a:r>
              <a:rPr lang="en-US" sz="16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7 </a:t>
            </a:r>
            <a:r>
              <a:rPr lang="en-US" sz="16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times higher than the 1-10 </a:t>
            </a:r>
            <a:r>
              <a:rPr lang="en-US" sz="16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group</a:t>
            </a:r>
            <a:endParaRPr lang="en-US" sz="1600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037931138"/>
              </p:ext>
            </p:extLst>
          </p:nvPr>
        </p:nvGraphicFramePr>
        <p:xfrm>
          <a:off x="80273" y="2918381"/>
          <a:ext cx="10472893" cy="360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" y="2896561"/>
            <a:ext cx="10515790" cy="370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239" y="6623301"/>
            <a:ext cx="31959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16</a:t>
            </a:r>
            <a:endParaRPr spc="-135" dirty="0"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1079500" y="2599234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</a:t>
            </a:r>
            <a:r>
              <a:rPr lang="en-US" sz="2400" b="1" dirty="0" err="1">
                <a:solidFill>
                  <a:srgbClr val="005583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2400" b="1" baseline="30000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 Life Initial Results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83C673A3-3C78-4124-A50C-E12285A5D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D0C19A6-3CE2-40FF-BB33-3947233226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17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Relative Mortality by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Score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318988963"/>
              </p:ext>
            </p:extLst>
          </p:nvPr>
        </p:nvGraphicFramePr>
        <p:xfrm>
          <a:off x="453999" y="2061700"/>
          <a:ext cx="8474101" cy="305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object 2"/>
          <p:cNvSpPr txBox="1"/>
          <p:nvPr/>
        </p:nvSpPr>
        <p:spPr>
          <a:xfrm>
            <a:off x="832191" y="2634574"/>
            <a:ext cx="7750201" cy="222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Study Period: 01/2012-03/2017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Exposure Count = 2.86M with a </a:t>
            </a:r>
            <a:r>
              <a:rPr lang="en-US" sz="1400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1400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 Score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Claim Count = 5.3K with a </a:t>
            </a:r>
            <a:r>
              <a:rPr lang="en-US" sz="1400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1400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 Score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1600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 Score assigned as close to issue as possible to reflect how the </a:t>
            </a:r>
            <a:r>
              <a:rPr lang="en-US" sz="16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score can </a:t>
            </a: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be used at the time of underwriting</a:t>
            </a:r>
          </a:p>
          <a:p>
            <a:pPr marL="298450" marR="5080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Expected Basis: IALM 06-08 </a:t>
            </a:r>
          </a:p>
          <a:p>
            <a:pPr marL="755650" marR="5080" lvl="1" indent="-2857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Relative mortality is defined as the ratio of a respective A/E to the grand total </a:t>
            </a:r>
            <a:r>
              <a:rPr lang="en-US" sz="1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A/E</a:t>
            </a:r>
            <a:endParaRPr lang="en-US" sz="1400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A8DEB859-54CA-4763-A2FE-D18245FB99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CAB379-7921-47AF-AD2E-B8CDD3E2FC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18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Relative Mortality by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Score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D10C4376-CA71-44A7-B52B-AF8A2C622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EDCFC0-421B-46BA-9934-57719EBD9A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16B0FB95-AEF6-4802-906E-A24DCC8DA28F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Mortality of the 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76-100 </a:t>
            </a:r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group is 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~3 </a:t>
            </a:r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times higher than the 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1-5 </a:t>
            </a:r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99" y="2533864"/>
            <a:ext cx="104799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spc="-135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1079500" y="3902075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lang="en-US" sz="2400" b="1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Institute of Actuaries of India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500" y="4359275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30 January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2018 at 14:15-15:00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1079500" y="2073275"/>
            <a:ext cx="7543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Data-Driven Decision Frontiers:</a:t>
            </a:r>
          </a:p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C2: Credit-Based </a:t>
            </a:r>
            <a:r>
              <a:rPr lang="en-US" sz="2400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Behavioural</a:t>
            </a:r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 Index</a:t>
            </a:r>
          </a:p>
          <a:p>
            <a:pPr marL="12700"/>
            <a:endParaRPr lang="en-US" sz="2400" b="1" dirty="0" smtClean="0">
              <a:solidFill>
                <a:srgbClr val="005583"/>
              </a:solidFill>
              <a:latin typeface="Trebuchet MS" pitchFamily="34" charset="0"/>
              <a:cs typeface="Lucida Sans"/>
            </a:endParaRPr>
          </a:p>
          <a:p>
            <a:pPr marL="12700"/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A New Data Solution for Life Insurance Companies:</a:t>
            </a:r>
            <a:b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</a:br>
            <a:r>
              <a:rPr lang="en-US" sz="2400" b="1" dirty="0" err="1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2400" b="1" baseline="30000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24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 Life 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7D9BB18-4491-4B92-AAAB-2171F04F1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327EB5B-988B-464C-A787-5E380DD22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19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Relative Mortality by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Score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BA28501B-F795-43A3-BFCF-66604B099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A66998B-59BA-4377-BCEB-53412BFBF6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134DF22F-88E5-45CA-AEC3-5011E9D07A7D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Relative Mortality by Gender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9" y="2529404"/>
            <a:ext cx="10522608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20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Relative Mortality by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Score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C7BB3935-F220-4223-9C26-8668AC705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27A221-4FF6-41C0-A8BB-5DE022AB92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ECA04117-1E05-439C-B61C-C88A173598E1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Relative Mortality by Issue 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0" y="2530475"/>
            <a:ext cx="104799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21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Relative Mortality by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Score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79A0E04F-F8F7-4C23-AB83-30D4982131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A1112C0-B515-41D0-B345-D6C55C55D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E3408372-4D65-4B00-918C-CAE1522EB5E8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Relative Mortality by Amount at Risk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9" y="2539242"/>
            <a:ext cx="10479932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22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Relative Mortality by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Score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0F637EC7-7069-4401-B05F-51A507775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3AEC10-4CB4-4610-841F-10DA56CAD1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DF6359EC-7C5A-44E6-B92A-1FF2FFCEF16D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Relative Mortality by Product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99" y="2533864"/>
            <a:ext cx="10522608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239" y="6623301"/>
            <a:ext cx="31959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23</a:t>
            </a:r>
            <a:endParaRPr spc="-135" dirty="0"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1079500" y="2599234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Country Specific Results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53C63E9-E75F-4B9F-9F7D-607A7801F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B5D3C0-AEF2-4E81-A19A-92D3EF0EC0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24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548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US Population and Insured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Lives Mortality Studies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U.S. </a:t>
            </a:r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Specific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EF8DC78-B7B7-4E38-8550-C2D064C97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4D294B-9CB1-4B78-A37C-F42B7B83AF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A0392C69-EEF5-43B3-871F-055CF45C5628}"/>
              </a:ext>
            </a:extLst>
          </p:cNvPr>
          <p:cNvSpPr txBox="1">
            <a:spLocks/>
          </p:cNvSpPr>
          <p:nvPr/>
        </p:nvSpPr>
        <p:spPr>
          <a:xfrm>
            <a:off x="88239" y="1869469"/>
            <a:ext cx="5182261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Population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Segmentation </a:t>
            </a:r>
            <a:endParaRPr lang="en-US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34EE7627-1FAC-4C08-ACF7-C8597A594983}"/>
              </a:ext>
            </a:extLst>
          </p:cNvPr>
          <p:cNvSpPr txBox="1">
            <a:spLocks/>
          </p:cNvSpPr>
          <p:nvPr/>
        </p:nvSpPr>
        <p:spPr>
          <a:xfrm>
            <a:off x="5408310" y="1886711"/>
            <a:ext cx="5182261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Insured Lives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Segmentation</a:t>
            </a:r>
            <a:endParaRPr lang="en-US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9" y="2425239"/>
            <a:ext cx="10479932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25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India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Insured Lives Mortality Study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Specific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BF7B3BE1-BB0D-46CE-B011-E2331FF88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BD3F29-CC1A-4539-8DE8-A7676967F1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1304DF81-B92E-4C72-80B0-C7E83E6DCD41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Insured Lives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Mortality Segmentation</a:t>
            </a:r>
            <a:endParaRPr lang="en-US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9" y="2533864"/>
            <a:ext cx="104799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26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Canada Insured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Lives Mortality Study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Canada Specific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6E19E12B-7478-47F9-ADF0-85A8AEF53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4249AB-65DB-4858-A0BD-00CDEFCF78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A994D444-5A90-4A2D-A9C6-82A62961C111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Insured Lives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Mortality Segmentation</a:t>
            </a:r>
            <a:endParaRPr lang="en-US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9" y="2524339"/>
            <a:ext cx="10479932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27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393700" y="1065276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South Africa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Population Study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093649E8-A2EB-4B69-9499-09D0708F3B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47DFD4-A41E-4BD4-9EA1-122ADB039F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C921CB10-F807-4B8A-8CAF-42E5C33403F7}"/>
              </a:ext>
            </a:extLst>
          </p:cNvPr>
          <p:cNvSpPr txBox="1">
            <a:spLocks/>
          </p:cNvSpPr>
          <p:nvPr/>
        </p:nvSpPr>
        <p:spPr>
          <a:xfrm>
            <a:off x="88239" y="1988031"/>
            <a:ext cx="10515792" cy="545834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Population</a:t>
            </a:r>
            <a:r>
              <a:rPr lang="en-US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Mortality Segmentation</a:t>
            </a:r>
            <a:endParaRPr lang="en-US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South Africa </a:t>
            </a:r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Specific Results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99" y="2528963"/>
            <a:ext cx="10522608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239" y="6623301"/>
            <a:ext cx="31959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28</a:t>
            </a:r>
            <a:endParaRPr spc="-135" dirty="0"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1079500" y="2599234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err="1">
                <a:solidFill>
                  <a:srgbClr val="005583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2400" b="1" baseline="30000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 Life Applications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90F4091C-865E-4288-B7B4-DCA9B917F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59E477-D0DC-4623-B1D7-4DF878D1B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1082675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Session Objectives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2</a:t>
            </a:r>
            <a:endParaRPr spc="-135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ject 6"/>
          <p:cNvSpPr txBox="1"/>
          <p:nvPr/>
        </p:nvSpPr>
        <p:spPr>
          <a:xfrm>
            <a:off x="453999" y="2304287"/>
            <a:ext cx="7754081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Share a new data solution, </a:t>
            </a:r>
            <a:r>
              <a:rPr lang="en-US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Life, arriving in the India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market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Demonstrate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the value of </a:t>
            </a:r>
            <a:r>
              <a:rPr lang="en-US" dirty="0" err="1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Life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Illustrate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how Life insurance companies can create value by using </a:t>
            </a:r>
            <a:r>
              <a:rPr lang="en-US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 </a:t>
            </a:r>
            <a:endParaRPr lang="en-US" dirty="0">
              <a:latin typeface="Trebuchet MS" pitchFamily="34" charset="0"/>
              <a:cs typeface="Lucida Sans"/>
            </a:endParaRPr>
          </a:p>
          <a:p>
            <a:pPr marL="12700" marR="5080">
              <a:spcAft>
                <a:spcPts val="600"/>
              </a:spcAft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</a:t>
            </a:r>
            <a:endParaRPr dirty="0">
              <a:latin typeface="Trebuchet MS" pitchFamily="34" charset="0"/>
              <a:cs typeface="Lucida San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B492CCC-050D-444F-91DF-C537C26FF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030FA1-C81A-480F-9ACF-0089502C3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407832" y="1939543"/>
            <a:ext cx="7696200" cy="3518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Targeted Marketing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Improved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Risk Segmentation</a:t>
            </a: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Fully or Simplified Issue Underwritten Environments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Accelerated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Underwriting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Inforce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Policy Management 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Lapse and Mortality Insights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Cross-sell or Upsell Existing Customers</a:t>
            </a: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Engage Orphaned Policyholders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Repudiated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Claims Detection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Correlated with repudiated claims rates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29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Applications within Life Insurance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81BEA60C-7439-4957-B6BB-B90CC643DE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17369F-9ABF-4A75-801F-5BB5C6029C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407832" y="1965438"/>
            <a:ext cx="8077200" cy="298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 provides new insights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to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your target marketing profiles</a:t>
            </a:r>
          </a:p>
          <a:p>
            <a:pPr marL="298450" marR="508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Market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to the consumers you want to attract</a:t>
            </a: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Remove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those with scores that fall outside of campaign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parameters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Spend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marketing dollars more wisely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Decrease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processing time by attracting the risks you want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30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Targeted Marketing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9B48F06-D4B4-4F7A-818F-94A3888FE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79DD879-B4C9-4E58-9DA8-6006983974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31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424329" y="1075564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Fully Underwritten Case Study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Risk Segmentation 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168551234"/>
              </p:ext>
            </p:extLst>
          </p:nvPr>
        </p:nvGraphicFramePr>
        <p:xfrm>
          <a:off x="365760" y="2105013"/>
          <a:ext cx="7934960" cy="294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object 2"/>
          <p:cNvSpPr txBox="1"/>
          <p:nvPr/>
        </p:nvSpPr>
        <p:spPr>
          <a:xfrm>
            <a:off x="550519" y="2606675"/>
            <a:ext cx="7750201" cy="1796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Challenge</a:t>
            </a: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</a:t>
            </a:r>
          </a:p>
          <a:p>
            <a:pPr marL="641350" marR="5080" lvl="1" indent="-1714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Increase best class qualification rate</a:t>
            </a:r>
          </a:p>
          <a:p>
            <a:pPr marL="641350" marR="508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Reduce retail rates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Solution</a:t>
            </a:r>
          </a:p>
          <a:p>
            <a:pPr marL="641350" marR="5080" lvl="1" indent="-17145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Incorporated TRL as an additional piece of evidence to more accurately classify risks, reduce mortality and lapse rates, and improve profitability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916EC7EA-9684-4A57-A1E7-ECA9C17050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922885-1C52-45A9-A67C-3FB9D73ABE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32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424329" y="1075564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Fully Underwritten Case Study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Risk Segmentation 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Down Arrow 30">
            <a:extLst>
              <a:ext uri="{FF2B5EF4-FFF2-40B4-BE49-F238E27FC236}">
                <a16:creationId xmlns:a16="http://schemas.microsoft.com/office/drawing/2014/main" xmlns="" id="{696F8839-1F74-4729-B65E-689E25E08EAF}"/>
              </a:ext>
            </a:extLst>
          </p:cNvPr>
          <p:cNvSpPr/>
          <p:nvPr/>
        </p:nvSpPr>
        <p:spPr bwMode="auto">
          <a:xfrm>
            <a:off x="8631559" y="4589711"/>
            <a:ext cx="227324" cy="629847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5B1534B-7590-4B62-B93C-A9159AD9B7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98139" y="3329315"/>
            <a:ext cx="1696561" cy="1051996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438728C-1F37-42AD-BE60-890ECB08C1C5}"/>
              </a:ext>
            </a:extLst>
          </p:cNvPr>
          <p:cNvCxnSpPr/>
          <p:nvPr/>
        </p:nvCxnSpPr>
        <p:spPr bwMode="auto">
          <a:xfrm flipH="1" flipV="1">
            <a:off x="5653245" y="3434279"/>
            <a:ext cx="552519" cy="1067098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2C7FE67-5B99-446D-87C1-B0A5048707C3}"/>
              </a:ext>
            </a:extLst>
          </p:cNvPr>
          <p:cNvCxnSpPr/>
          <p:nvPr/>
        </p:nvCxnSpPr>
        <p:spPr bwMode="auto">
          <a:xfrm flipV="1">
            <a:off x="4143290" y="3460195"/>
            <a:ext cx="458540" cy="10430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352AE5C-E853-46BF-B3C8-A0AE901EC6A4}"/>
              </a:ext>
            </a:extLst>
          </p:cNvPr>
          <p:cNvCxnSpPr/>
          <p:nvPr/>
        </p:nvCxnSpPr>
        <p:spPr bwMode="auto">
          <a:xfrm flipV="1">
            <a:off x="2434119" y="3398777"/>
            <a:ext cx="1312381" cy="113810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8E02CC-968A-4AEB-9610-C85D27838CF1}"/>
              </a:ext>
            </a:extLst>
          </p:cNvPr>
          <p:cNvSpPr txBox="1"/>
          <p:nvPr/>
        </p:nvSpPr>
        <p:spPr bwMode="auto">
          <a:xfrm>
            <a:off x="3221917" y="2203855"/>
            <a:ext cx="4036504" cy="338554"/>
          </a:xfrm>
          <a:prstGeom prst="rect">
            <a:avLst/>
          </a:prstGeom>
          <a:solidFill>
            <a:srgbClr val="A0C957"/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Apply Traditional Full Underwriting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25DA45-5676-44BB-A31C-FDF5A8D7C713}"/>
              </a:ext>
            </a:extLst>
          </p:cNvPr>
          <p:cNvSpPr txBox="1"/>
          <p:nvPr/>
        </p:nvSpPr>
        <p:spPr bwMode="auto">
          <a:xfrm>
            <a:off x="3221917" y="3144649"/>
            <a:ext cx="3965384" cy="338554"/>
          </a:xfrm>
          <a:prstGeom prst="rect">
            <a:avLst/>
          </a:prstGeom>
          <a:solidFill>
            <a:srgbClr val="848383"/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Order TrueRisk</a:t>
            </a:r>
            <a:r>
              <a:rPr lang="en-US" sz="1600" b="1" kern="0" baseline="3000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®</a:t>
            </a:r>
            <a:r>
              <a:rPr lang="en-US" sz="160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Life Score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6FFEAB-F46E-417D-9866-6E3C76E18881}"/>
              </a:ext>
            </a:extLst>
          </p:cNvPr>
          <p:cNvSpPr txBox="1"/>
          <p:nvPr/>
        </p:nvSpPr>
        <p:spPr bwMode="auto">
          <a:xfrm>
            <a:off x="836061" y="4249321"/>
            <a:ext cx="196262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 1-5</a:t>
            </a:r>
            <a:endParaRPr lang="en-US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E845640-7D91-4D26-B1A8-59F1247107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91" y="3883002"/>
            <a:ext cx="426129" cy="7162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E2EA09-072C-4D5E-867A-7E1568E5885B}"/>
              </a:ext>
            </a:extLst>
          </p:cNvPr>
          <p:cNvSpPr txBox="1"/>
          <p:nvPr/>
        </p:nvSpPr>
        <p:spPr bwMode="auto">
          <a:xfrm>
            <a:off x="3171509" y="4232120"/>
            <a:ext cx="190395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 6-70</a:t>
            </a:r>
            <a:endParaRPr lang="en-US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58F42FF-80CF-4A4B-9A2B-CD86BA47675D}"/>
              </a:ext>
            </a:extLst>
          </p:cNvPr>
          <p:cNvSpPr txBox="1"/>
          <p:nvPr/>
        </p:nvSpPr>
        <p:spPr bwMode="auto">
          <a:xfrm>
            <a:off x="5432659" y="4232120"/>
            <a:ext cx="190395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 71-90</a:t>
            </a:r>
            <a:endParaRPr lang="en-US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F3AC863-101B-4393-9317-43AF95C820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370" y="3883002"/>
            <a:ext cx="426130" cy="716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0222C2-25E1-40FF-9BD7-4AF6970E9A0F}"/>
              </a:ext>
            </a:extLst>
          </p:cNvPr>
          <p:cNvSpPr txBox="1"/>
          <p:nvPr/>
        </p:nvSpPr>
        <p:spPr bwMode="auto">
          <a:xfrm>
            <a:off x="7708900" y="4260682"/>
            <a:ext cx="198700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 91-100</a:t>
            </a:r>
            <a:endParaRPr lang="en-US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A58FB14-6BC5-4C47-9A98-557812B7A6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714" y="3883002"/>
            <a:ext cx="426129" cy="716234"/>
          </a:xfrm>
          <a:prstGeom prst="rect">
            <a:avLst/>
          </a:prstGeom>
        </p:spPr>
      </p:pic>
      <p:sp>
        <p:nvSpPr>
          <p:cNvPr id="35" name="Down Arrow 27">
            <a:extLst>
              <a:ext uri="{FF2B5EF4-FFF2-40B4-BE49-F238E27FC236}">
                <a16:creationId xmlns:a16="http://schemas.microsoft.com/office/drawing/2014/main" xmlns="" id="{B53FF276-48CB-4E74-AB81-9CBD82377C06}"/>
              </a:ext>
            </a:extLst>
          </p:cNvPr>
          <p:cNvSpPr/>
          <p:nvPr/>
        </p:nvSpPr>
        <p:spPr bwMode="auto">
          <a:xfrm>
            <a:off x="1672407" y="4557253"/>
            <a:ext cx="227324" cy="629847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Down Arrow 28">
            <a:extLst>
              <a:ext uri="{FF2B5EF4-FFF2-40B4-BE49-F238E27FC236}">
                <a16:creationId xmlns:a16="http://schemas.microsoft.com/office/drawing/2014/main" xmlns="" id="{F426A2CB-29E1-4540-A2F6-DBBABEB0309B}"/>
              </a:ext>
            </a:extLst>
          </p:cNvPr>
          <p:cNvSpPr/>
          <p:nvPr/>
        </p:nvSpPr>
        <p:spPr bwMode="auto">
          <a:xfrm>
            <a:off x="3978518" y="4557253"/>
            <a:ext cx="227324" cy="629847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Down Arrow 29">
            <a:extLst>
              <a:ext uri="{FF2B5EF4-FFF2-40B4-BE49-F238E27FC236}">
                <a16:creationId xmlns:a16="http://schemas.microsoft.com/office/drawing/2014/main" xmlns="" id="{6B547E4E-319A-4338-A140-1E143B4AB73E}"/>
              </a:ext>
            </a:extLst>
          </p:cNvPr>
          <p:cNvSpPr/>
          <p:nvPr/>
        </p:nvSpPr>
        <p:spPr bwMode="auto">
          <a:xfrm>
            <a:off x="6235690" y="4557253"/>
            <a:ext cx="227324" cy="629847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BD2E6AC-B9BE-4D8D-A67B-90EE7922C4F3}"/>
              </a:ext>
            </a:extLst>
          </p:cNvPr>
          <p:cNvSpPr txBox="1"/>
          <p:nvPr/>
        </p:nvSpPr>
        <p:spPr bwMode="auto">
          <a:xfrm>
            <a:off x="836061" y="5278284"/>
            <a:ext cx="19626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Upgrade 1 Class </a:t>
            </a:r>
            <a:b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from Full UW</a:t>
            </a:r>
            <a:endParaRPr lang="en-US" sz="1600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F7954B-228E-427C-9E83-11798E8176F0}"/>
              </a:ext>
            </a:extLst>
          </p:cNvPr>
          <p:cNvSpPr txBox="1"/>
          <p:nvPr/>
        </p:nvSpPr>
        <p:spPr bwMode="auto">
          <a:xfrm>
            <a:off x="3171509" y="5276745"/>
            <a:ext cx="190395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 Change </a:t>
            </a:r>
            <a:b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from Full UW</a:t>
            </a:r>
            <a:endParaRPr lang="en-US" sz="1600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BA7D895-1EFA-4A16-9F32-99821AA5B6A7}"/>
              </a:ext>
            </a:extLst>
          </p:cNvPr>
          <p:cNvSpPr txBox="1"/>
          <p:nvPr/>
        </p:nvSpPr>
        <p:spPr bwMode="auto">
          <a:xfrm>
            <a:off x="5432659" y="5274838"/>
            <a:ext cx="190395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Downgrade 1 Class from Full UW</a:t>
            </a:r>
            <a:endParaRPr lang="en-US" sz="1600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D06C69-19D5-48D0-B099-74365A7C6855}"/>
              </a:ext>
            </a:extLst>
          </p:cNvPr>
          <p:cNvSpPr txBox="1"/>
          <p:nvPr/>
        </p:nvSpPr>
        <p:spPr bwMode="auto">
          <a:xfrm>
            <a:off x="7708900" y="5283855"/>
            <a:ext cx="198700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Downgrade 2 Classes from Full UW</a:t>
            </a:r>
            <a:endParaRPr lang="en-US" sz="1600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xmlns="" id="{F24C239A-FF9E-4F80-A9B7-4F0F56CE9D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378CF73-24E3-4C52-987E-865AEE6CB5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45" name="Down Arrow 27">
            <a:extLst>
              <a:ext uri="{FF2B5EF4-FFF2-40B4-BE49-F238E27FC236}">
                <a16:creationId xmlns:a16="http://schemas.microsoft.com/office/drawing/2014/main" xmlns="" id="{9C1B03A1-6CDD-493F-86FB-8DE35353F0D8}"/>
              </a:ext>
            </a:extLst>
          </p:cNvPr>
          <p:cNvSpPr/>
          <p:nvPr/>
        </p:nvSpPr>
        <p:spPr bwMode="auto">
          <a:xfrm>
            <a:off x="5121363" y="2542409"/>
            <a:ext cx="237612" cy="528879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9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 smtClean="0"/>
              <a:t>33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424329" y="1075564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Case 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Study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Accelerated Underwriting Case Study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64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65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69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544997440"/>
              </p:ext>
            </p:extLst>
          </p:nvPr>
        </p:nvGraphicFramePr>
        <p:xfrm>
          <a:off x="365760" y="1920875"/>
          <a:ext cx="793496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object 2"/>
          <p:cNvSpPr txBox="1"/>
          <p:nvPr/>
        </p:nvSpPr>
        <p:spPr>
          <a:xfrm>
            <a:off x="550519" y="2422537"/>
            <a:ext cx="7750201" cy="3405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Challenge 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Improve the underwriting experience for at least 30% of the applicants </a:t>
            </a:r>
          </a:p>
          <a:p>
            <a:pPr marL="1212850" marR="5080" lvl="2" indent="-285750">
              <a:lnSpc>
                <a:spcPct val="1077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Reduce length of UW process</a:t>
            </a:r>
          </a:p>
          <a:p>
            <a:pPr marL="1212850" marR="5080" lvl="2" indent="-285750">
              <a:lnSpc>
                <a:spcPct val="1077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Reduce use of fluids and paramedical exams</a:t>
            </a: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Keep retail rates the same (e.g., any mortality slippage must be offset </a:t>
            </a:r>
            <a:b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</a:b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by expense savings, higher placement, etc.)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Solution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Incorporate TRL as part of both the triage and underwriting processes to realize the full power of this new piece of evidence and to minimize mortality slippage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Created environment for parallel testing to prove out the </a:t>
            </a:r>
            <a:r>
              <a:rPr lang="en-US" sz="16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solution</a:t>
            </a:r>
            <a:endParaRPr lang="en-US" sz="1600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916EC7EA-9684-4A57-A1E7-ECA9C17050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D922885-1C52-45A9-A67C-3FB9D73ABE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95889" y="-8072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5889" y="6623301"/>
            <a:ext cx="31194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34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Application Illustration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D141C81-C5AA-4950-8FA3-B36A4996C4ED}"/>
              </a:ext>
            </a:extLst>
          </p:cNvPr>
          <p:cNvCxnSpPr>
            <a:cxnSpLocks/>
          </p:cNvCxnSpPr>
          <p:nvPr/>
        </p:nvCxnSpPr>
        <p:spPr>
          <a:xfrm flipV="1">
            <a:off x="2031922" y="5588655"/>
            <a:ext cx="2782745" cy="13231"/>
          </a:xfrm>
          <a:prstGeom prst="straightConnector1">
            <a:avLst/>
          </a:prstGeom>
          <a:ln w="38100">
            <a:solidFill>
              <a:srgbClr val="94C6E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F9954F8-923D-4EE0-ABAE-DAA5F72983E1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0676" y="5207654"/>
            <a:ext cx="2547654" cy="1"/>
          </a:xfrm>
          <a:prstGeom prst="line">
            <a:avLst/>
          </a:prstGeom>
          <a:noFill/>
          <a:ln w="38100" cap="flat" cmpd="sng" algn="ctr">
            <a:solidFill>
              <a:srgbClr val="94C6E4"/>
            </a:solidFill>
            <a:prstDash val="solid"/>
            <a:tailEnd type="none"/>
          </a:ln>
          <a:effectLst/>
        </p:spPr>
      </p:cxnSp>
      <p:sp>
        <p:nvSpPr>
          <p:cNvPr id="20" name="Down Arrow 58">
            <a:extLst>
              <a:ext uri="{FF2B5EF4-FFF2-40B4-BE49-F238E27FC236}">
                <a16:creationId xmlns:a16="http://schemas.microsoft.com/office/drawing/2014/main" xmlns="" id="{FE5A49D4-C013-4098-A13A-E6933432A8A3}"/>
              </a:ext>
            </a:extLst>
          </p:cNvPr>
          <p:cNvSpPr/>
          <p:nvPr/>
        </p:nvSpPr>
        <p:spPr bwMode="auto">
          <a:xfrm>
            <a:off x="8706871" y="3217113"/>
            <a:ext cx="299552" cy="1990541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Down Arrow 59">
            <a:extLst>
              <a:ext uri="{FF2B5EF4-FFF2-40B4-BE49-F238E27FC236}">
                <a16:creationId xmlns:a16="http://schemas.microsoft.com/office/drawing/2014/main" xmlns="" id="{6363C191-6F46-4BD1-AA30-321C942405F1}"/>
              </a:ext>
            </a:extLst>
          </p:cNvPr>
          <p:cNvSpPr/>
          <p:nvPr/>
        </p:nvSpPr>
        <p:spPr>
          <a:xfrm>
            <a:off x="5232321" y="2426438"/>
            <a:ext cx="251425" cy="323352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3C1114-5BBF-4961-AB3C-EE033F19F8D7}"/>
              </a:ext>
            </a:extLst>
          </p:cNvPr>
          <p:cNvSpPr txBox="1"/>
          <p:nvPr/>
        </p:nvSpPr>
        <p:spPr bwMode="auto">
          <a:xfrm>
            <a:off x="3022522" y="1778655"/>
            <a:ext cx="4684051" cy="338554"/>
          </a:xfrm>
          <a:prstGeom prst="rect">
            <a:avLst/>
          </a:prstGeom>
          <a:solidFill>
            <a:srgbClr val="A0C957"/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24" name="Down Arrow 69">
            <a:extLst>
              <a:ext uri="{FF2B5EF4-FFF2-40B4-BE49-F238E27FC236}">
                <a16:creationId xmlns:a16="http://schemas.microsoft.com/office/drawing/2014/main" xmlns="" id="{EACA9CE1-1242-45A2-8393-CAB00EA96AF6}"/>
              </a:ext>
            </a:extLst>
          </p:cNvPr>
          <p:cNvSpPr/>
          <p:nvPr/>
        </p:nvSpPr>
        <p:spPr bwMode="auto">
          <a:xfrm rot="10800000" flipV="1">
            <a:off x="5213020" y="3267343"/>
            <a:ext cx="281339" cy="1940311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8842DF-1492-4528-A95A-BB33F2D48CC5}"/>
              </a:ext>
            </a:extLst>
          </p:cNvPr>
          <p:cNvSpPr txBox="1"/>
          <p:nvPr/>
        </p:nvSpPr>
        <p:spPr bwMode="auto">
          <a:xfrm>
            <a:off x="4317922" y="3706180"/>
            <a:ext cx="21022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Intermediate</a:t>
            </a: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b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</a:t>
            </a:r>
            <a:endParaRPr lang="en-US" sz="1600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DDAD17-701F-4053-AEF1-871AAB5FA5C7}"/>
              </a:ext>
            </a:extLst>
          </p:cNvPr>
          <p:cNvSpPr txBox="1"/>
          <p:nvPr/>
        </p:nvSpPr>
        <p:spPr>
          <a:xfrm>
            <a:off x="622300" y="5969655"/>
            <a:ext cx="2476422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Assign class and make offer</a:t>
            </a:r>
          </a:p>
          <a:p>
            <a:pPr algn="ctr">
              <a:defRPr/>
            </a:pPr>
            <a:r>
              <a:rPr lang="en-US" sz="1400" i="1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without additional testing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FFE193-97DF-472F-92E8-56BACE2C7A38}"/>
              </a:ext>
            </a:extLst>
          </p:cNvPr>
          <p:cNvSpPr txBox="1"/>
          <p:nvPr/>
        </p:nvSpPr>
        <p:spPr>
          <a:xfrm>
            <a:off x="7474268" y="6045855"/>
            <a:ext cx="2780939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Order Additional Requirements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C610212-A235-4A54-9522-5A7BABA8DD83}"/>
              </a:ext>
            </a:extLst>
          </p:cNvPr>
          <p:cNvGrpSpPr/>
          <p:nvPr/>
        </p:nvGrpSpPr>
        <p:grpSpPr>
          <a:xfrm>
            <a:off x="5004771" y="5283855"/>
            <a:ext cx="697840" cy="731209"/>
            <a:chOff x="1600200" y="3657600"/>
            <a:chExt cx="1901952" cy="1905000"/>
          </a:xfrm>
          <a:effectLst/>
        </p:grpSpPr>
        <p:sp>
          <p:nvSpPr>
            <p:cNvPr id="30" name="Rounded Rectangle 74">
              <a:extLst>
                <a:ext uri="{FF2B5EF4-FFF2-40B4-BE49-F238E27FC236}">
                  <a16:creationId xmlns:a16="http://schemas.microsoft.com/office/drawing/2014/main" xmlns="" id="{DF9746D6-4B1B-401F-96A3-9E6C19B0548E}"/>
                </a:ext>
              </a:extLst>
            </p:cNvPr>
            <p:cNvSpPr/>
            <p:nvPr/>
          </p:nvSpPr>
          <p:spPr>
            <a:xfrm>
              <a:off x="1600200" y="3657600"/>
              <a:ext cx="1901952" cy="1905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1" name="Picture 30" descr="At_Computer_silhouette.png">
              <a:extLst>
                <a:ext uri="{FF2B5EF4-FFF2-40B4-BE49-F238E27FC236}">
                  <a16:creationId xmlns:a16="http://schemas.microsoft.com/office/drawing/2014/main" xmlns="" id="{40FCCC9F-1BF4-4F85-9B25-2C925DEFB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4038600"/>
              <a:ext cx="1574556" cy="1124683"/>
            </a:xfrm>
            <a:prstGeom prst="rect">
              <a:avLst/>
            </a:prstGeom>
            <a:ln w="22225">
              <a:noFill/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9DA154-CB72-44B0-B89F-7D7CF4BC7B2E}"/>
              </a:ext>
            </a:extLst>
          </p:cNvPr>
          <p:cNvSpPr txBox="1"/>
          <p:nvPr/>
        </p:nvSpPr>
        <p:spPr>
          <a:xfrm>
            <a:off x="4178387" y="6045855"/>
            <a:ext cx="2336469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Apply Full Underwriting</a:t>
            </a:r>
          </a:p>
        </p:txBody>
      </p:sp>
      <p:sp>
        <p:nvSpPr>
          <p:cNvPr id="33" name="Down Arrow 83">
            <a:extLst>
              <a:ext uri="{FF2B5EF4-FFF2-40B4-BE49-F238E27FC236}">
                <a16:creationId xmlns:a16="http://schemas.microsoft.com/office/drawing/2014/main" xmlns="" id="{B7A03E46-89D8-48A6-9B7F-A15D068422F0}"/>
              </a:ext>
            </a:extLst>
          </p:cNvPr>
          <p:cNvSpPr/>
          <p:nvPr/>
        </p:nvSpPr>
        <p:spPr bwMode="auto">
          <a:xfrm rot="10800000" flipV="1">
            <a:off x="1727120" y="2827140"/>
            <a:ext cx="264417" cy="3157994"/>
          </a:xfrm>
          <a:prstGeom prst="downArrow">
            <a:avLst/>
          </a:prstGeom>
          <a:solidFill>
            <a:srgbClr val="94C6E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812464B-6DD6-416E-AB9C-17A13DBA956A}"/>
              </a:ext>
            </a:extLst>
          </p:cNvPr>
          <p:cNvGrpSpPr/>
          <p:nvPr/>
        </p:nvGrpSpPr>
        <p:grpSpPr>
          <a:xfrm>
            <a:off x="1730125" y="4112560"/>
            <a:ext cx="273938" cy="274377"/>
            <a:chOff x="3733800" y="914400"/>
            <a:chExt cx="1901952" cy="190500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35" name="Rounded Rectangle 85">
              <a:extLst>
                <a:ext uri="{FF2B5EF4-FFF2-40B4-BE49-F238E27FC236}">
                  <a16:creationId xmlns:a16="http://schemas.microsoft.com/office/drawing/2014/main" xmlns="" id="{CA7F944E-FE62-40CB-AD6D-A393AC8A9FAB}"/>
                </a:ext>
              </a:extLst>
            </p:cNvPr>
            <p:cNvSpPr/>
            <p:nvPr/>
          </p:nvSpPr>
          <p:spPr>
            <a:xfrm>
              <a:off x="3733800" y="914400"/>
              <a:ext cx="1901952" cy="1905000"/>
            </a:xfrm>
            <a:prstGeom prst="roundRect">
              <a:avLst/>
            </a:prstGeom>
            <a:grpFill/>
            <a:ln w="28575" cap="flat" cmpd="sng" algn="ctr">
              <a:solidFill>
                <a:srgbClr val="A0C95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6" name="Picture 35" descr="1240848155298205944thatsmyboy_Simple_Red_Checkmark.svg.hi.png">
              <a:extLst>
                <a:ext uri="{FF2B5EF4-FFF2-40B4-BE49-F238E27FC236}">
                  <a16:creationId xmlns:a16="http://schemas.microsoft.com/office/drawing/2014/main" xmlns="" id="{04F9F009-FE71-4952-A933-41F1A86D5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biLevel thresh="75000"/>
            </a:blip>
            <a:stretch>
              <a:fillRect/>
            </a:stretch>
          </p:blipFill>
          <p:spPr>
            <a:xfrm>
              <a:off x="4114800" y="1219200"/>
              <a:ext cx="1295400" cy="134937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9E7ADE7-D80E-4842-A680-74BF6FC01A96}"/>
              </a:ext>
            </a:extLst>
          </p:cNvPr>
          <p:cNvSpPr txBox="1"/>
          <p:nvPr/>
        </p:nvSpPr>
        <p:spPr bwMode="auto">
          <a:xfrm>
            <a:off x="679411" y="4521855"/>
            <a:ext cx="2362200" cy="523220"/>
          </a:xfrm>
          <a:prstGeom prst="rect">
            <a:avLst/>
          </a:prstGeom>
          <a:solidFill>
            <a:srgbClr val="A0C957"/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Gather 3</a:t>
            </a:r>
            <a:r>
              <a:rPr lang="en-US" sz="1400" b="1" kern="0" baseline="3000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rd</a:t>
            </a:r>
            <a:r>
              <a:rPr lang="en-US" sz="140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Party Data and Apply UW Guidelines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FA9784-B337-41CC-B346-513D42B4440F}"/>
              </a:ext>
            </a:extLst>
          </p:cNvPr>
          <p:cNvSpPr txBox="1"/>
          <p:nvPr/>
        </p:nvSpPr>
        <p:spPr bwMode="auto">
          <a:xfrm>
            <a:off x="679411" y="5031254"/>
            <a:ext cx="23622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Meets requirements?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A81EF0F-31A0-4831-B3D9-CADE1664D66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28492" y="3008566"/>
            <a:ext cx="6112045" cy="0"/>
          </a:xfrm>
          <a:prstGeom prst="line">
            <a:avLst/>
          </a:prstGeom>
          <a:noFill/>
          <a:ln w="38100" cap="flat" cmpd="sng" algn="ctr">
            <a:solidFill>
              <a:srgbClr val="94C6E4"/>
            </a:solidFill>
            <a:prstDash val="soli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E4FD652-80F3-4B0C-8F7A-941EE6458B91}"/>
              </a:ext>
            </a:extLst>
          </p:cNvPr>
          <p:cNvSpPr txBox="1"/>
          <p:nvPr/>
        </p:nvSpPr>
        <p:spPr bwMode="auto">
          <a:xfrm>
            <a:off x="3022522" y="2118660"/>
            <a:ext cx="468405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Full application with </a:t>
            </a:r>
            <a:r>
              <a:rPr lang="en-US" sz="1400" kern="0" dirty="0" err="1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tele</a:t>
            </a: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-interview and drill downs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DC4D495-2BB6-4467-92B0-DEE6EA29FEEC}"/>
              </a:ext>
            </a:extLst>
          </p:cNvPr>
          <p:cNvSpPr txBox="1"/>
          <p:nvPr/>
        </p:nvSpPr>
        <p:spPr bwMode="auto">
          <a:xfrm>
            <a:off x="4306336" y="2744859"/>
            <a:ext cx="21022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Initial Screen </a:t>
            </a:r>
            <a:r>
              <a:rPr lang="en-US" sz="1400" i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TrueRisk</a:t>
            </a:r>
            <a:r>
              <a:rPr lang="en-US" sz="1400" i="1" kern="0" baseline="30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®</a:t>
            </a:r>
            <a:r>
              <a:rPr lang="en-US" sz="1400" i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Life Score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9ABC131-8202-4C02-B7A5-77E05A3D8B27}"/>
              </a:ext>
            </a:extLst>
          </p:cNvPr>
          <p:cNvSpPr txBox="1"/>
          <p:nvPr/>
        </p:nvSpPr>
        <p:spPr bwMode="auto">
          <a:xfrm>
            <a:off x="7725242" y="2693893"/>
            <a:ext cx="215528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High</a:t>
            </a: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A828063-A8E2-4C9C-8E8F-156FD52BF06A}"/>
              </a:ext>
            </a:extLst>
          </p:cNvPr>
          <p:cNvGrpSpPr/>
          <p:nvPr/>
        </p:nvGrpSpPr>
        <p:grpSpPr>
          <a:xfrm>
            <a:off x="8526379" y="5283855"/>
            <a:ext cx="660536" cy="692121"/>
            <a:chOff x="1600200" y="3657600"/>
            <a:chExt cx="1901952" cy="1905000"/>
          </a:xfrm>
          <a:effectLst/>
        </p:grpSpPr>
        <p:sp>
          <p:nvSpPr>
            <p:cNvPr id="44" name="Rounded Rectangle 104">
              <a:extLst>
                <a:ext uri="{FF2B5EF4-FFF2-40B4-BE49-F238E27FC236}">
                  <a16:creationId xmlns:a16="http://schemas.microsoft.com/office/drawing/2014/main" xmlns="" id="{B069D658-DB20-4FC9-8B55-CBEDB0C6B854}"/>
                </a:ext>
              </a:extLst>
            </p:cNvPr>
            <p:cNvSpPr/>
            <p:nvPr/>
          </p:nvSpPr>
          <p:spPr>
            <a:xfrm>
              <a:off x="1600200" y="3657600"/>
              <a:ext cx="1901952" cy="1905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5" name="Picture 44" descr="information-icon-hi.png">
              <a:extLst>
                <a:ext uri="{FF2B5EF4-FFF2-40B4-BE49-F238E27FC236}">
                  <a16:creationId xmlns:a16="http://schemas.microsoft.com/office/drawing/2014/main" xmlns="" id="{D47A2FD2-470F-490C-A22F-AA639B7F6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grayscl/>
            </a:blip>
            <a:stretch>
              <a:fillRect/>
            </a:stretch>
          </p:blipFill>
          <p:spPr>
            <a:xfrm>
              <a:off x="1926774" y="3995056"/>
              <a:ext cx="1295400" cy="1295400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E6916867-126D-40AC-9E8C-B976C7E16979}"/>
              </a:ext>
            </a:extLst>
          </p:cNvPr>
          <p:cNvGrpSpPr/>
          <p:nvPr/>
        </p:nvGrpSpPr>
        <p:grpSpPr>
          <a:xfrm>
            <a:off x="3708322" y="5055255"/>
            <a:ext cx="306225" cy="306716"/>
            <a:chOff x="5867400" y="914400"/>
            <a:chExt cx="1901952" cy="1905000"/>
          </a:xfrm>
          <a:solidFill>
            <a:schemeClr val="bg1">
              <a:lumMod val="95000"/>
            </a:schemeClr>
          </a:solidFill>
        </p:grpSpPr>
        <p:sp>
          <p:nvSpPr>
            <p:cNvPr id="47" name="Rounded Rectangle 108">
              <a:extLst>
                <a:ext uri="{FF2B5EF4-FFF2-40B4-BE49-F238E27FC236}">
                  <a16:creationId xmlns:a16="http://schemas.microsoft.com/office/drawing/2014/main" xmlns="" id="{E0118B91-AE6F-43A8-879C-BC503C53C62E}"/>
                </a:ext>
              </a:extLst>
            </p:cNvPr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9" name="Picture 48" descr="12428125621652493290X_mark_18x18_02.svg.hi.png">
              <a:extLst>
                <a:ext uri="{FF2B5EF4-FFF2-40B4-BE49-F238E27FC236}">
                  <a16:creationId xmlns:a16="http://schemas.microsoft.com/office/drawing/2014/main" xmlns="" id="{A7FA05DE-1338-4A10-93CE-C95D2C340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sp>
        <p:nvSpPr>
          <p:cNvPr id="50" name="Rounded Rectangle 111">
            <a:extLst>
              <a:ext uri="{FF2B5EF4-FFF2-40B4-BE49-F238E27FC236}">
                <a16:creationId xmlns:a16="http://schemas.microsoft.com/office/drawing/2014/main" xmlns="" id="{C5007D17-CD7E-4F2C-9428-C93D797FB3E3}"/>
              </a:ext>
            </a:extLst>
          </p:cNvPr>
          <p:cNvSpPr/>
          <p:nvPr/>
        </p:nvSpPr>
        <p:spPr>
          <a:xfrm>
            <a:off x="3203594" y="5436255"/>
            <a:ext cx="616400" cy="34805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4DAB2E7-BFD7-4E4F-8775-90BC3EB1AECE}"/>
              </a:ext>
            </a:extLst>
          </p:cNvPr>
          <p:cNvSpPr txBox="1"/>
          <p:nvPr/>
        </p:nvSpPr>
        <p:spPr>
          <a:xfrm>
            <a:off x="3211321" y="5436255"/>
            <a:ext cx="649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Audit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D282850-ED8F-4D57-94F9-85E3049C9AFD}"/>
              </a:ext>
            </a:extLst>
          </p:cNvPr>
          <p:cNvGrpSpPr/>
          <p:nvPr/>
        </p:nvGrpSpPr>
        <p:grpSpPr>
          <a:xfrm>
            <a:off x="1723317" y="5463136"/>
            <a:ext cx="273938" cy="274377"/>
            <a:chOff x="3733800" y="914400"/>
            <a:chExt cx="1901952" cy="1905000"/>
          </a:xfrm>
          <a:effectLst/>
        </p:grpSpPr>
        <p:sp>
          <p:nvSpPr>
            <p:cNvPr id="53" name="Rounded Rectangle 114">
              <a:extLst>
                <a:ext uri="{FF2B5EF4-FFF2-40B4-BE49-F238E27FC236}">
                  <a16:creationId xmlns:a16="http://schemas.microsoft.com/office/drawing/2014/main" xmlns="" id="{CB5119D0-2269-407C-B369-B8CB7A53FAF1}"/>
                </a:ext>
              </a:extLst>
            </p:cNvPr>
            <p:cNvSpPr/>
            <p:nvPr/>
          </p:nvSpPr>
          <p:spPr>
            <a:xfrm>
              <a:off x="3733800" y="914400"/>
              <a:ext cx="1901952" cy="1905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A0C95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4" name="Picture 53" descr="1240848155298205944thatsmyboy_Simple_Red_Checkmark.svg.hi.png">
              <a:extLst>
                <a:ext uri="{FF2B5EF4-FFF2-40B4-BE49-F238E27FC236}">
                  <a16:creationId xmlns:a16="http://schemas.microsoft.com/office/drawing/2014/main" xmlns="" id="{3A1E476A-E2B5-4025-BA53-71AAED840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biLevel thresh="75000"/>
            </a:blip>
            <a:stretch>
              <a:fillRect/>
            </a:stretch>
          </p:blipFill>
          <p:spPr>
            <a:xfrm>
              <a:off x="4114800" y="1219200"/>
              <a:ext cx="1295400" cy="13493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9395A65-22B4-4B3E-A71D-C5FE85492B3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4322" y="3378855"/>
            <a:ext cx="500949" cy="84199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91CA67A-55E2-42A6-B650-24B76F4326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22" y="2474635"/>
            <a:ext cx="446382" cy="750275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E8F0E70-9F35-4FB1-9419-D9AD1C872694}"/>
              </a:ext>
            </a:extLst>
          </p:cNvPr>
          <p:cNvCxnSpPr>
            <a:cxnSpLocks/>
          </p:cNvCxnSpPr>
          <p:nvPr/>
        </p:nvCxnSpPr>
        <p:spPr bwMode="auto">
          <a:xfrm>
            <a:off x="2387329" y="3755124"/>
            <a:ext cx="1557673" cy="0"/>
          </a:xfrm>
          <a:prstGeom prst="line">
            <a:avLst/>
          </a:prstGeom>
          <a:noFill/>
          <a:ln w="38100" cap="flat" cmpd="sng" algn="ctr">
            <a:solidFill>
              <a:srgbClr val="94C6E4"/>
            </a:solidFill>
            <a:prstDash val="solid"/>
            <a:tailEnd type="none"/>
          </a:ln>
          <a:effectLst/>
        </p:spPr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9F618AF-F1CC-47F9-9778-BD0481AC369A}"/>
              </a:ext>
            </a:extLst>
          </p:cNvPr>
          <p:cNvGrpSpPr/>
          <p:nvPr/>
        </p:nvGrpSpPr>
        <p:grpSpPr>
          <a:xfrm>
            <a:off x="3327322" y="3617635"/>
            <a:ext cx="306225" cy="306716"/>
            <a:chOff x="5867400" y="914400"/>
            <a:chExt cx="1901952" cy="190500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59" name="Rounded Rectangle 120">
              <a:extLst>
                <a:ext uri="{FF2B5EF4-FFF2-40B4-BE49-F238E27FC236}">
                  <a16:creationId xmlns:a16="http://schemas.microsoft.com/office/drawing/2014/main" xmlns="" id="{547F2132-66FE-47F6-AC06-B7A41DEF3932}"/>
                </a:ext>
              </a:extLst>
            </p:cNvPr>
            <p:cNvSpPr/>
            <p:nvPr/>
          </p:nvSpPr>
          <p:spPr>
            <a:xfrm>
              <a:off x="5867400" y="914400"/>
              <a:ext cx="1901952" cy="1905000"/>
            </a:xfrm>
            <a:prstGeom prst="roundRect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1" name="Picture 60" descr="12428125621652493290X_mark_18x18_02.svg.hi.png">
              <a:extLst>
                <a:ext uri="{FF2B5EF4-FFF2-40B4-BE49-F238E27FC236}">
                  <a16:creationId xmlns:a16="http://schemas.microsoft.com/office/drawing/2014/main" xmlns="" id="{63591AB8-5EE7-4A53-8C19-BEB7CBBA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324600" y="1371600"/>
              <a:ext cx="939269" cy="1114677"/>
            </a:xfrm>
            <a:prstGeom prst="rect">
              <a:avLst/>
            </a:prstGeom>
            <a:grpFill/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8D6E8BF4-0582-48D6-A7D6-5915D71B56E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25234" y="3748151"/>
            <a:ext cx="1079537" cy="1488783"/>
          </a:xfrm>
          <a:prstGeom prst="line">
            <a:avLst/>
          </a:prstGeom>
          <a:noFill/>
          <a:ln w="38100" cap="flat" cmpd="sng" algn="ctr">
            <a:solidFill>
              <a:srgbClr val="94C6E4"/>
            </a:solidFill>
            <a:prstDash val="solid"/>
            <a:headEnd type="arrow"/>
            <a:tailEnd type="none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274997E8-F63E-448D-895E-0907FAA7AD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3300" y="5207655"/>
            <a:ext cx="297547" cy="172914"/>
          </a:xfrm>
          <a:prstGeom prst="line">
            <a:avLst/>
          </a:prstGeom>
          <a:noFill/>
          <a:ln w="38100" cap="flat" cmpd="sng" algn="ctr">
            <a:solidFill>
              <a:srgbClr val="94C6E4"/>
            </a:solidFill>
            <a:prstDash val="solid"/>
            <a:headEnd type="arrow"/>
            <a:tailEnd type="non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7891CF0-F382-499D-A128-F8CD7B9B9729}"/>
              </a:ext>
            </a:extLst>
          </p:cNvPr>
          <p:cNvSpPr txBox="1"/>
          <p:nvPr/>
        </p:nvSpPr>
        <p:spPr bwMode="auto">
          <a:xfrm>
            <a:off x="660322" y="2749789"/>
            <a:ext cx="236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Low</a:t>
            </a: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b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TRL Scores</a:t>
            </a:r>
            <a:endParaRPr lang="en-US" sz="1600" kern="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0D85DABE-9CC3-44A2-994B-E5C6834550A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22" y="2464455"/>
            <a:ext cx="478226" cy="8037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E6674ED-1FAC-4FD7-BCF7-C1A2276C4B0D}"/>
              </a:ext>
            </a:extLst>
          </p:cNvPr>
          <p:cNvSpPr txBox="1"/>
          <p:nvPr/>
        </p:nvSpPr>
        <p:spPr bwMode="auto">
          <a:xfrm>
            <a:off x="679411" y="3465235"/>
            <a:ext cx="2362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b="0" dirty="0">
                <a:latin typeface="Trebuchet MS" panose="020B0603020202020204" pitchFamily="34" charset="0"/>
              </a:rPr>
              <a:t>Within Issue Age and Face Amount Parameters?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xmlns="" id="{4D2E8B17-E3AE-4675-A964-C0F2633C26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88900" y="168275"/>
            <a:ext cx="4724400" cy="543723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bject 11"/>
          <p:cNvSpPr txBox="1"/>
          <p:nvPr/>
        </p:nvSpPr>
        <p:spPr>
          <a:xfrm>
            <a:off x="393700" y="320675"/>
            <a:ext cx="4267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Accelerated Underwriting Case Study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5195EBB4-E174-4533-B58C-F0D5AFAD0B3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93700" y="1967502"/>
            <a:ext cx="7696200" cy="2825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Enhance mortality and lapse insight into your existing book of business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Target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policyholders for cross-sell and upsell opportunities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Identify those that meet your parameters</a:t>
            </a: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Save time and money</a:t>
            </a: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Engage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orphaned policyholders 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Create new opportunities for agents</a:t>
            </a:r>
          </a:p>
          <a:p>
            <a:pPr marL="755650" marR="5080" lvl="1" indent="-285750">
              <a:lnSpc>
                <a:spcPct val="1077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Retain the policyholders you want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35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In Force Policy Management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A177BD94-D0C3-4CD8-9027-248E983DC1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6B6FEF2-3995-4C85-8024-0F82EAAAC3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93700" y="1886711"/>
            <a:ext cx="4176868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Repudiated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Claim Rates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Study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Restricted to ages 18 and up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Rates relative to “1-30” group displayed on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graph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36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Repudiated Claims Detection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B241B1B1-D0CC-449E-93FB-E02615AA1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D045F7D-C49B-44BB-A7E6-7B82A4A6E5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7A9E2957-8BA3-4A44-8596-76100823551E}"/>
              </a:ext>
            </a:extLst>
          </p:cNvPr>
          <p:cNvSpPr txBox="1">
            <a:spLocks/>
          </p:cNvSpPr>
          <p:nvPr/>
        </p:nvSpPr>
        <p:spPr>
          <a:xfrm>
            <a:off x="4736439" y="1886711"/>
            <a:ext cx="5182261" cy="545833"/>
          </a:xfrm>
          <a:prstGeom prst="rect">
            <a:avLst/>
          </a:prstGeom>
          <a:solidFill>
            <a:srgbClr val="E31B23"/>
          </a:solidFill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Relative Claim Repudiation Rates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t="13489"/>
          <a:stretch/>
        </p:blipFill>
        <p:spPr>
          <a:xfrm>
            <a:off x="4736439" y="2428022"/>
            <a:ext cx="5182261" cy="33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8239" y="6623301"/>
            <a:ext cx="31959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37</a:t>
            </a:r>
            <a:endParaRPr spc="-135" dirty="0"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1079500" y="2599234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 Closing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35D9F2B-49C9-4EA3-9C83-613188A37A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485017-F5C7-4897-984A-B8C5B7609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93700" y="1939543"/>
            <a:ext cx="8678621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Share a new data solution, </a:t>
            </a:r>
            <a:r>
              <a:rPr lang="en-US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Life, arriving in the India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market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Demonstrate the value of the </a:t>
            </a:r>
            <a:r>
              <a:rPr lang="en-US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 data solution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Illustrate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how Life insurance companies can create value by using </a:t>
            </a:r>
            <a:r>
              <a:rPr lang="en-US" dirty="0" err="1">
                <a:solidFill>
                  <a:srgbClr val="231F20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aseline="300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 Life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38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Recap Session Objectives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243C4177-6136-4F28-84AE-3E7A10509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35592A-D0D1-4AE5-AE8F-5087545065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5875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93699" y="1616075"/>
            <a:ext cx="8382001" cy="696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700"/>
              </a:lnSpc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RGA and TransUnion CIBIL </a:t>
            </a:r>
            <a:r>
              <a:rPr lang="en-US" sz="16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Partnership:</a:t>
            </a:r>
          </a:p>
          <a:p>
            <a:pPr marL="755650" marR="508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Purpose: Create </a:t>
            </a: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and validate a credit behavior index that is highly predictive of </a:t>
            </a:r>
            <a:r>
              <a:rPr lang="en-US" sz="1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mortality </a:t>
            </a:r>
            <a:r>
              <a:rPr lang="en-US" sz="14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(and other insurance outcomes</a:t>
            </a:r>
            <a:r>
              <a:rPr lang="en-US" sz="1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)</a:t>
            </a:r>
            <a:endParaRPr lang="en-US" sz="1600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3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err="1">
                <a:solidFill>
                  <a:srgbClr val="005583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 Life Introduction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699" y="818832"/>
            <a:ext cx="52124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 new source for improved risk selection, segmentation and efficient underwriting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10327D7A-408F-4EAE-947B-20DA33664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6356CB9-10E9-482B-A310-57B00433FE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3699" y="2225675"/>
            <a:ext cx="8582761" cy="2212213"/>
            <a:chOff x="393699" y="2225675"/>
            <a:chExt cx="8582761" cy="2212213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2989554740"/>
                </p:ext>
              </p:extLst>
            </p:nvPr>
          </p:nvGraphicFramePr>
          <p:xfrm>
            <a:off x="1003300" y="2225675"/>
            <a:ext cx="7973160" cy="22122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8" name="object 6"/>
            <p:cNvSpPr txBox="1"/>
            <p:nvPr/>
          </p:nvSpPr>
          <p:spPr>
            <a:xfrm>
              <a:off x="393699" y="2525326"/>
              <a:ext cx="8382001" cy="2659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8450" marR="5080" indent="-285750">
                <a:lnSpc>
                  <a:spcPct val="107700"/>
                </a:lnSpc>
                <a:buClr>
                  <a:srgbClr val="A0C957"/>
                </a:buClr>
                <a:buSzPct val="150000"/>
                <a:buFont typeface="Trebuchet MS" panose="020B0603020202020204" pitchFamily="34" charset="0"/>
                <a:buChar char="●"/>
              </a:pPr>
              <a:r>
                <a:rPr lang="en-US" sz="1600" dirty="0" smtClean="0">
                  <a:solidFill>
                    <a:srgbClr val="231F20"/>
                  </a:solidFill>
                  <a:latin typeface="Trebuchet MS" pitchFamily="34" charset="0"/>
                  <a:cs typeface="Lucida Sans"/>
                </a:rPr>
                <a:t>Key Applications:</a:t>
              </a:r>
              <a:endParaRPr lang="en-US" sz="1600" dirty="0" smtClean="0">
                <a:solidFill>
                  <a:srgbClr val="231F20"/>
                </a:solidFill>
                <a:latin typeface="Trebuchet MS" pitchFamily="34" charset="0"/>
                <a:cs typeface="Lucida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699" y="3940968"/>
            <a:ext cx="9979229" cy="2704307"/>
            <a:chOff x="393699" y="3940968"/>
            <a:chExt cx="9979229" cy="270430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64" y="4387009"/>
              <a:ext cx="1088136" cy="6400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876" y="4367592"/>
              <a:ext cx="1088136" cy="6400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88" y="4367592"/>
              <a:ext cx="1088136" cy="6400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700" y="4351647"/>
              <a:ext cx="1088136" cy="6400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07832" y="5044837"/>
              <a:ext cx="2671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rebuchet MS" panose="020B0603020202020204" pitchFamily="34" charset="0"/>
                </a:rPr>
                <a:t>Built using 6MM public death records and </a:t>
              </a:r>
              <a:r>
                <a:rPr lang="en-US" sz="1400" dirty="0" smtClean="0">
                  <a:latin typeface="Trebuchet MS" panose="020B0603020202020204" pitchFamily="34" charset="0"/>
                </a:rPr>
                <a:t>validated </a:t>
              </a:r>
              <a:r>
                <a:rPr lang="en-US" sz="1400" dirty="0">
                  <a:latin typeface="Trebuchet MS" panose="020B0603020202020204" pitchFamily="34" charset="0"/>
                </a:rPr>
                <a:t>on </a:t>
              </a:r>
              <a:r>
                <a:rPr lang="en-US" sz="1400" dirty="0" smtClean="0">
                  <a:latin typeface="Trebuchet MS" panose="020B0603020202020204" pitchFamily="34" charset="0"/>
                </a:rPr>
                <a:t>insured lives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Trebuchet MS" panose="020B0603020202020204" pitchFamily="34" charset="0"/>
                </a:rPr>
                <a:t>12</a:t>
              </a:r>
              <a:r>
                <a:rPr lang="en-US" sz="1400" dirty="0">
                  <a:latin typeface="Trebuchet MS" panose="020B0603020202020204" pitchFamily="34" charset="0"/>
                </a:rPr>
                <a:t>+ life insurance companies are actively using the TRL score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39146" y="5044837"/>
              <a:ext cx="267115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rebuchet MS" panose="020B0603020202020204" pitchFamily="34" charset="0"/>
                </a:rPr>
                <a:t>Built using 87k public death records and further validated on insured death claims. </a:t>
              </a:r>
              <a:endParaRPr lang="en-US" sz="1400" dirty="0" smtClean="0">
                <a:latin typeface="Trebuchet MS" panose="020B06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Trebuchet MS" panose="020B0603020202020204" pitchFamily="34" charset="0"/>
                </a:rPr>
                <a:t>Two </a:t>
              </a:r>
              <a:r>
                <a:rPr lang="en-US" sz="1400" dirty="0">
                  <a:latin typeface="Trebuchet MS" panose="020B0603020202020204" pitchFamily="34" charset="0"/>
                </a:rPr>
                <a:t>life insurance companies are engaged in Pilot programs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18744" y="5044837"/>
              <a:ext cx="26711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rebuchet MS" panose="020B0603020202020204" pitchFamily="34" charset="0"/>
                </a:rPr>
                <a:t>Initial score validated using </a:t>
              </a:r>
              <a:r>
                <a:rPr lang="en-US" sz="1400" dirty="0" smtClean="0">
                  <a:latin typeface="Trebuchet MS" panose="020B0603020202020204" pitchFamily="34" charset="0"/>
                </a:rPr>
                <a:t>insured death claims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Trebuchet MS" panose="020B0603020202020204" pitchFamily="34" charset="0"/>
                </a:rPr>
                <a:t>Pilot </a:t>
              </a:r>
              <a:r>
                <a:rPr lang="en-US" sz="1400" dirty="0">
                  <a:latin typeface="Trebuchet MS" panose="020B0603020202020204" pitchFamily="34" charset="0"/>
                </a:rPr>
                <a:t>programs are being designed for life insurance companies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41615" y="5044837"/>
              <a:ext cx="24313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Trebuchet MS" panose="020B0603020202020204" pitchFamily="34" charset="0"/>
                </a:rPr>
                <a:t>Initial score built </a:t>
              </a:r>
              <a:r>
                <a:rPr lang="en-US" sz="1400" dirty="0" smtClean="0">
                  <a:latin typeface="Trebuchet MS" panose="020B0603020202020204" pitchFamily="34" charset="0"/>
                </a:rPr>
                <a:t>upon analyzing ~30k </a:t>
              </a:r>
              <a:r>
                <a:rPr lang="en-US" sz="1400" dirty="0">
                  <a:latin typeface="Trebuchet MS" panose="020B0603020202020204" pitchFamily="34" charset="0"/>
                </a:rPr>
                <a:t>insured death </a:t>
              </a:r>
              <a:r>
                <a:rPr lang="en-US" sz="1400" dirty="0" smtClean="0">
                  <a:latin typeface="Trebuchet MS" panose="020B0603020202020204" pitchFamily="34" charset="0"/>
                </a:rPr>
                <a:t>claims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object 6"/>
            <p:cNvSpPr txBox="1"/>
            <p:nvPr/>
          </p:nvSpPr>
          <p:spPr>
            <a:xfrm>
              <a:off x="393699" y="3940968"/>
              <a:ext cx="8382001" cy="2659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8450" marR="5080" indent="-285750">
                <a:lnSpc>
                  <a:spcPct val="107700"/>
                </a:lnSpc>
                <a:buClr>
                  <a:srgbClr val="A0C957"/>
                </a:buClr>
                <a:buSzPct val="150000"/>
                <a:buFont typeface="Trebuchet MS" panose="020B0603020202020204" pitchFamily="34" charset="0"/>
                <a:buChar char="●"/>
              </a:pPr>
              <a:r>
                <a:rPr lang="en-US" sz="1600" dirty="0" smtClean="0">
                  <a:solidFill>
                    <a:srgbClr val="231F20"/>
                  </a:solidFill>
                  <a:latin typeface="Trebuchet MS" pitchFamily="34" charset="0"/>
                  <a:cs typeface="Lucida Sans"/>
                </a:rPr>
                <a:t>Global Use:</a:t>
              </a:r>
              <a:endParaRPr lang="en-US" sz="1600" dirty="0" smtClean="0">
                <a:solidFill>
                  <a:srgbClr val="231F20"/>
                </a:solidFill>
                <a:latin typeface="Trebuchet MS" pitchFamily="34" charset="0"/>
                <a:cs typeface="Lucida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297" y="6623301"/>
            <a:ext cx="320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 smtClean="0"/>
              <a:t>39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00" y="915896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Q&amp;A Time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4DB17D-3C8A-450E-B8D4-CFC9D9CAA1D9}"/>
              </a:ext>
            </a:extLst>
          </p:cNvPr>
          <p:cNvSpPr/>
          <p:nvPr/>
        </p:nvSpPr>
        <p:spPr>
          <a:xfrm>
            <a:off x="1278644" y="2690124"/>
            <a:ext cx="3839456" cy="1610094"/>
          </a:xfrm>
          <a:prstGeom prst="rect">
            <a:avLst/>
          </a:prstGeom>
          <a:solidFill>
            <a:srgbClr val="A0C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Questions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96A4547-A625-44A3-97A4-7803B4693662}"/>
              </a:ext>
            </a:extLst>
          </p:cNvPr>
          <p:cNvSpPr/>
          <p:nvPr/>
        </p:nvSpPr>
        <p:spPr>
          <a:xfrm>
            <a:off x="5331972" y="2686665"/>
            <a:ext cx="3839456" cy="1610094"/>
          </a:xfrm>
          <a:prstGeom prst="rect">
            <a:avLst/>
          </a:prstGeom>
          <a:solidFill>
            <a:srgbClr val="94C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Comments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43FAB551-076A-4C0A-8E8E-CE7AE8115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46D29D4-DA04-41F3-A45C-6C0BFF4433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68234" y="828421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2067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420215" y="554736"/>
            <a:ext cx="9184208" cy="3840479"/>
            <a:chOff x="1420215" y="554736"/>
            <a:chExt cx="9184208" cy="3840479"/>
          </a:xfrm>
        </p:grpSpPr>
        <p:sp>
          <p:nvSpPr>
            <p:cNvPr id="7" name="object 7"/>
            <p:cNvSpPr/>
            <p:nvPr/>
          </p:nvSpPr>
          <p:spPr>
            <a:xfrm>
              <a:off x="1420215" y="554736"/>
              <a:ext cx="3846576" cy="3840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8593" y="3199536"/>
              <a:ext cx="6005830" cy="424180"/>
            </a:xfrm>
            <a:custGeom>
              <a:avLst/>
              <a:gdLst/>
              <a:ahLst/>
              <a:cxnLst/>
              <a:rect l="l" t="t" r="r" b="b"/>
              <a:pathLst>
                <a:path w="6005830" h="424179">
                  <a:moveTo>
                    <a:pt x="6005245" y="0"/>
                  </a:moveTo>
                  <a:lnTo>
                    <a:pt x="256209" y="0"/>
                  </a:lnTo>
                  <a:lnTo>
                    <a:pt x="236128" y="45908"/>
                  </a:lnTo>
                  <a:lnTo>
                    <a:pt x="214754" y="91105"/>
                  </a:lnTo>
                  <a:lnTo>
                    <a:pt x="192110" y="135565"/>
                  </a:lnTo>
                  <a:lnTo>
                    <a:pt x="168220" y="179266"/>
                  </a:lnTo>
                  <a:lnTo>
                    <a:pt x="143106" y="222183"/>
                  </a:lnTo>
                  <a:lnTo>
                    <a:pt x="116793" y="264293"/>
                  </a:lnTo>
                  <a:lnTo>
                    <a:pt x="89302" y="305573"/>
                  </a:lnTo>
                  <a:lnTo>
                    <a:pt x="60657" y="345998"/>
                  </a:lnTo>
                  <a:lnTo>
                    <a:pt x="30882" y="385546"/>
                  </a:lnTo>
                  <a:lnTo>
                    <a:pt x="0" y="424192"/>
                  </a:lnTo>
                  <a:lnTo>
                    <a:pt x="6005245" y="424192"/>
                  </a:lnTo>
                  <a:lnTo>
                    <a:pt x="6005245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2520" y="1920633"/>
              <a:ext cx="5731510" cy="1234440"/>
            </a:xfrm>
            <a:custGeom>
              <a:avLst/>
              <a:gdLst/>
              <a:ahLst/>
              <a:cxnLst/>
              <a:rect l="l" t="t" r="r" b="b"/>
              <a:pathLst>
                <a:path w="5731509" h="1234439">
                  <a:moveTo>
                    <a:pt x="5731319" y="0"/>
                  </a:moveTo>
                  <a:lnTo>
                    <a:pt x="0" y="0"/>
                  </a:lnTo>
                  <a:lnTo>
                    <a:pt x="16530" y="44491"/>
                  </a:lnTo>
                  <a:lnTo>
                    <a:pt x="31853" y="89554"/>
                  </a:lnTo>
                  <a:lnTo>
                    <a:pt x="45949" y="135169"/>
                  </a:lnTo>
                  <a:lnTo>
                    <a:pt x="58798" y="181317"/>
                  </a:lnTo>
                  <a:lnTo>
                    <a:pt x="70379" y="227979"/>
                  </a:lnTo>
                  <a:lnTo>
                    <a:pt x="80673" y="275135"/>
                  </a:lnTo>
                  <a:lnTo>
                    <a:pt x="89659" y="322766"/>
                  </a:lnTo>
                  <a:lnTo>
                    <a:pt x="97318" y="370852"/>
                  </a:lnTo>
                  <a:lnTo>
                    <a:pt x="103629" y="419374"/>
                  </a:lnTo>
                  <a:lnTo>
                    <a:pt x="108573" y="468313"/>
                  </a:lnTo>
                  <a:lnTo>
                    <a:pt x="112129" y="517649"/>
                  </a:lnTo>
                  <a:lnTo>
                    <a:pt x="114277" y="567363"/>
                  </a:lnTo>
                  <a:lnTo>
                    <a:pt x="114998" y="617435"/>
                  </a:lnTo>
                  <a:lnTo>
                    <a:pt x="114154" y="671624"/>
                  </a:lnTo>
                  <a:lnTo>
                    <a:pt x="111638" y="725390"/>
                  </a:lnTo>
                  <a:lnTo>
                    <a:pt x="107476" y="778709"/>
                  </a:lnTo>
                  <a:lnTo>
                    <a:pt x="101694" y="831557"/>
                  </a:lnTo>
                  <a:lnTo>
                    <a:pt x="94317" y="883910"/>
                  </a:lnTo>
                  <a:lnTo>
                    <a:pt x="85370" y="935742"/>
                  </a:lnTo>
                  <a:lnTo>
                    <a:pt x="74880" y="987029"/>
                  </a:lnTo>
                  <a:lnTo>
                    <a:pt x="62872" y="1037746"/>
                  </a:lnTo>
                  <a:lnTo>
                    <a:pt x="49370" y="1087869"/>
                  </a:lnTo>
                  <a:lnTo>
                    <a:pt x="34402" y="1137373"/>
                  </a:lnTo>
                  <a:lnTo>
                    <a:pt x="17991" y="1186234"/>
                  </a:lnTo>
                  <a:lnTo>
                    <a:pt x="165" y="1234427"/>
                  </a:lnTo>
                  <a:lnTo>
                    <a:pt x="5731319" y="1234427"/>
                  </a:lnTo>
                  <a:lnTo>
                    <a:pt x="5731319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059812" y="1844675"/>
              <a:ext cx="5316088" cy="16825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450" dirty="0">
                <a:latin typeface="Trebuchet MS" pitchFamily="34" charset="0"/>
                <a:cs typeface="Times New Roman"/>
              </a:endParaRPr>
            </a:p>
            <a:p>
              <a:pPr marL="12700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1805"/>
                </a:spcBef>
              </a:pPr>
              <a:r>
                <a:rPr sz="1650" b="1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 – 31st January, 2018 | Mumbai, India</a:t>
              </a:r>
              <a:endParaRPr sz="1650" b="1" dirty="0">
                <a:latin typeface="Trebuchet MS" pitchFamily="34" charset="0"/>
                <a:cs typeface="Lucida San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74365" y="1628487"/>
              <a:ext cx="8140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spc="-229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O</a:t>
              </a:r>
              <a:r>
                <a:rPr lang="en-US" sz="1300" spc="-6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r>
                <a:rPr lang="en-US" sz="1300" spc="-145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g</a:t>
              </a:r>
              <a:r>
                <a:rPr lang="en-US" sz="1300" spc="-8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a</a:t>
              </a:r>
              <a:r>
                <a:rPr lang="en-US" sz="1300" spc="-12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n</a:t>
              </a:r>
              <a:r>
                <a:rPr lang="en-US" sz="1300" spc="-8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i</a:t>
              </a:r>
              <a:r>
                <a:rPr lang="en-US" sz="1300" spc="-155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z</a:t>
              </a:r>
              <a:r>
                <a:rPr lang="en-US" sz="1300" spc="-65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e</a:t>
              </a:r>
              <a:r>
                <a:rPr lang="en-US" sz="130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endParaRPr lang="en-US" sz="1300" dirty="0">
                <a:latin typeface="Trebuchet MS" pitchFamily="34" charset="0"/>
                <a:cs typeface="Lucida San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8900" y="4587875"/>
            <a:ext cx="7315200" cy="1981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11"/>
          <p:cNvSpPr txBox="1"/>
          <p:nvPr/>
        </p:nvSpPr>
        <p:spPr>
          <a:xfrm>
            <a:off x="1079500" y="5153114"/>
            <a:ext cx="588784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50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Thank You</a:t>
            </a:r>
            <a:endParaRPr sz="5000" b="1" dirty="0">
              <a:latin typeface="Trebuchet MS" pitchFamily="34" charset="0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4</a:t>
            </a:r>
            <a:endParaRPr spc="-135" dirty="0"/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11"/>
          <p:cNvSpPr txBox="1"/>
          <p:nvPr/>
        </p:nvSpPr>
        <p:spPr>
          <a:xfrm>
            <a:off x="1079500" y="2599234"/>
            <a:ext cx="7543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err="1">
                <a:solidFill>
                  <a:srgbClr val="005583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sz="2400" b="1" baseline="30000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sz="24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 Life Data Components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1D8653F3-70F4-4D7C-A494-D8319ED86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5428B9A-7526-46F8-B66A-B5FED7B7A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0F47B9FA-D028-4E0A-AC4E-553B55D0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6836" r="40835" b="38554"/>
          <a:stretch>
            <a:fillRect/>
          </a:stretch>
        </p:blipFill>
        <p:spPr bwMode="auto">
          <a:xfrm>
            <a:off x="88237" y="4816476"/>
            <a:ext cx="10515791" cy="21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213996" y="6623301"/>
            <a:ext cx="255904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5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5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55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grpSp>
        <p:nvGrpSpPr>
          <p:cNvPr id="18" name="Group 30">
            <a:extLst>
              <a:ext uri="{FF2B5EF4-FFF2-40B4-BE49-F238E27FC236}">
                <a16:creationId xmlns:a16="http://schemas.microsoft.com/office/drawing/2014/main" xmlns="" id="{01E3ECEC-E2F0-4A67-836B-FA0CB544680D}"/>
              </a:ext>
            </a:extLst>
          </p:cNvPr>
          <p:cNvGrpSpPr/>
          <p:nvPr/>
        </p:nvGrpSpPr>
        <p:grpSpPr>
          <a:xfrm>
            <a:off x="1516545" y="2835275"/>
            <a:ext cx="7079004" cy="3394045"/>
            <a:chOff x="-174170" y="2362200"/>
            <a:chExt cx="7946570" cy="3810002"/>
          </a:xfrm>
        </p:grpSpPr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xmlns="" id="{9980E57B-4FC0-4816-A068-6720571E8A27}"/>
                </a:ext>
              </a:extLst>
            </p:cNvPr>
            <p:cNvGrpSpPr/>
            <p:nvPr/>
          </p:nvGrpSpPr>
          <p:grpSpPr>
            <a:xfrm>
              <a:off x="-174170" y="3516088"/>
              <a:ext cx="7086600" cy="2656114"/>
              <a:chOff x="337454" y="2950030"/>
              <a:chExt cx="7086600" cy="265611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191AD10-1480-48C2-A26E-7D07978DBA09}"/>
                  </a:ext>
                </a:extLst>
              </p:cNvPr>
              <p:cNvSpPr/>
              <p:nvPr/>
            </p:nvSpPr>
            <p:spPr>
              <a:xfrm>
                <a:off x="337454" y="4386944"/>
                <a:ext cx="7086600" cy="1219200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>
                <a:softEdge rad="317500"/>
              </a:effectLst>
              <a:scene3d>
                <a:camera prst="isometricOffAxis1Top">
                  <a:rot lat="19408513" lon="18249027" rev="3672821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0CE1C754-8DBA-4864-BB1D-3630AACB892C}"/>
                  </a:ext>
                </a:extLst>
              </p:cNvPr>
              <p:cNvSpPr/>
              <p:nvPr/>
            </p:nvSpPr>
            <p:spPr>
              <a:xfrm>
                <a:off x="4811480" y="2950030"/>
                <a:ext cx="2563368" cy="2209800"/>
              </a:xfrm>
              <a:prstGeom prst="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>
                <a:softEdge rad="317500"/>
              </a:effectLst>
              <a:scene3d>
                <a:camera prst="isometricOffAxis1Top">
                  <a:rot lat="20384251" lon="17486273" rev="4971174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Right Arrow 35">
              <a:extLst>
                <a:ext uri="{FF2B5EF4-FFF2-40B4-BE49-F238E27FC236}">
                  <a16:creationId xmlns:a16="http://schemas.microsoft.com/office/drawing/2014/main" xmlns="" id="{3A32C643-8AD7-4D6F-AE3F-10DFA5E2BB83}"/>
                </a:ext>
              </a:extLst>
            </p:cNvPr>
            <p:cNvSpPr/>
            <p:nvPr/>
          </p:nvSpPr>
          <p:spPr>
            <a:xfrm>
              <a:off x="304800" y="2362200"/>
              <a:ext cx="7467600" cy="3733800"/>
            </a:xfrm>
            <a:prstGeom prst="right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657942" lon="19517851" rev="3437967"/>
              </a:camera>
              <a:lightRig rig="threePt" dir="t"/>
            </a:scene3d>
            <a:sp3d extrusionH="254000" prstMaterial="dkEdge">
              <a:bevelT w="139700" prst="cross"/>
              <a:extrusionClr>
                <a:sysClr val="window" lastClr="FFFFFF">
                  <a:lumMod val="65000"/>
                </a:sysClr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xmlns="" id="{ABEB05A2-CFDC-4BE9-8717-5AB6E76E76C6}"/>
              </a:ext>
            </a:extLst>
          </p:cNvPr>
          <p:cNvGrpSpPr/>
          <p:nvPr/>
        </p:nvGrpSpPr>
        <p:grpSpPr>
          <a:xfrm>
            <a:off x="5698527" y="2606675"/>
            <a:ext cx="1890697" cy="1483696"/>
            <a:chOff x="4212776" y="2242458"/>
            <a:chExt cx="2000849" cy="1570136"/>
          </a:xfrm>
        </p:grpSpPr>
        <p:sp>
          <p:nvSpPr>
            <p:cNvPr id="25" name="Ellipse 53">
              <a:extLst>
                <a:ext uri="{FF2B5EF4-FFF2-40B4-BE49-F238E27FC236}">
                  <a16:creationId xmlns:a16="http://schemas.microsoft.com/office/drawing/2014/main" xmlns="" id="{63DFDBC6-18CD-4432-9AC1-19C2D20C0BBA}"/>
                </a:ext>
              </a:extLst>
            </p:cNvPr>
            <p:cNvSpPr/>
            <p:nvPr/>
          </p:nvSpPr>
          <p:spPr bwMode="auto">
            <a:xfrm rot="20696102">
              <a:off x="4368310" y="3544462"/>
              <a:ext cx="1845315" cy="26813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xmlns="" id="{1F86E4B4-F4B3-4569-8CDE-0D5694A41093}"/>
                </a:ext>
              </a:extLst>
            </p:cNvPr>
            <p:cNvGrpSpPr/>
            <p:nvPr/>
          </p:nvGrpSpPr>
          <p:grpSpPr>
            <a:xfrm>
              <a:off x="4212776" y="2242458"/>
              <a:ext cx="1524000" cy="1524000"/>
              <a:chOff x="4724400" y="1676400"/>
              <a:chExt cx="1524000" cy="1524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DC1F32BC-1232-41BA-B473-47F38F8C9D3F}"/>
                  </a:ext>
                </a:extLst>
              </p:cNvPr>
              <p:cNvSpPr/>
              <p:nvPr/>
            </p:nvSpPr>
            <p:spPr>
              <a:xfrm>
                <a:off x="4724400" y="1676400"/>
                <a:ext cx="1524000" cy="152400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763270" h="763270"/>
                <a:bevelB w="763270" h="76327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3F2562DE-0851-4A2D-A39F-F6B1BD9054AC}"/>
                  </a:ext>
                </a:extLst>
              </p:cNvPr>
              <p:cNvSpPr/>
              <p:nvPr/>
            </p:nvSpPr>
            <p:spPr>
              <a:xfrm>
                <a:off x="4855028" y="1687286"/>
                <a:ext cx="1143000" cy="95794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>
                      <a:alpha val="31000"/>
                    </a:sysClr>
                  </a:gs>
                  <a:gs pos="100000">
                    <a:sysClr val="window" lastClr="FFFFFF">
                      <a:alpha val="6300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0D2AE5F-CCE5-4059-9D40-6F0B8063400E}"/>
                </a:ext>
              </a:extLst>
            </p:cNvPr>
            <p:cNvSpPr txBox="1"/>
            <p:nvPr/>
          </p:nvSpPr>
          <p:spPr>
            <a:xfrm>
              <a:off x="4283404" y="2365290"/>
              <a:ext cx="1382743" cy="120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7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Higher</a:t>
              </a:r>
              <a:br>
                <a:rPr lang="en-US" sz="17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r>
                <a:rPr lang="en-US" sz="17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Numbers </a:t>
              </a:r>
              <a:br>
                <a:rPr lang="en-US" sz="17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r>
                <a:rPr lang="en-US" sz="1700" b="1" kern="0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Higher Risk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912FDBA-8CBA-4D9E-9B3A-486E582A60BC}"/>
              </a:ext>
            </a:extLst>
          </p:cNvPr>
          <p:cNvGrpSpPr/>
          <p:nvPr/>
        </p:nvGrpSpPr>
        <p:grpSpPr>
          <a:xfrm>
            <a:off x="1506524" y="4054475"/>
            <a:ext cx="2727980" cy="1606642"/>
            <a:chOff x="45569" y="4071258"/>
            <a:chExt cx="2665994" cy="1570136"/>
          </a:xfrm>
        </p:grpSpPr>
        <p:sp>
          <p:nvSpPr>
            <p:cNvPr id="31" name="Ellipse 53">
              <a:extLst>
                <a:ext uri="{FF2B5EF4-FFF2-40B4-BE49-F238E27FC236}">
                  <a16:creationId xmlns:a16="http://schemas.microsoft.com/office/drawing/2014/main" xmlns="" id="{3F9381AA-534D-456D-BFBE-0DD68B37E91A}"/>
                </a:ext>
              </a:extLst>
            </p:cNvPr>
            <p:cNvSpPr/>
            <p:nvPr/>
          </p:nvSpPr>
          <p:spPr bwMode="auto">
            <a:xfrm rot="20696102">
              <a:off x="863112" y="5373262"/>
              <a:ext cx="1845315" cy="26813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grpSp>
          <p:nvGrpSpPr>
            <p:cNvPr id="32" name="Group 11">
              <a:extLst>
                <a:ext uri="{FF2B5EF4-FFF2-40B4-BE49-F238E27FC236}">
                  <a16:creationId xmlns:a16="http://schemas.microsoft.com/office/drawing/2014/main" xmlns="" id="{C0645E37-BBDF-4828-90E3-52AD2B1A8366}"/>
                </a:ext>
              </a:extLst>
            </p:cNvPr>
            <p:cNvGrpSpPr/>
            <p:nvPr/>
          </p:nvGrpSpPr>
          <p:grpSpPr>
            <a:xfrm>
              <a:off x="631376" y="4071258"/>
              <a:ext cx="1524000" cy="1524000"/>
              <a:chOff x="1143000" y="3505200"/>
              <a:chExt cx="1524000" cy="15240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6FF773D2-AA33-406A-8C9F-90EA4274EB28}"/>
                  </a:ext>
                </a:extLst>
              </p:cNvPr>
              <p:cNvSpPr/>
              <p:nvPr/>
            </p:nvSpPr>
            <p:spPr>
              <a:xfrm>
                <a:off x="1143000" y="3505200"/>
                <a:ext cx="1524000" cy="1524000"/>
              </a:xfrm>
              <a:prstGeom prst="ellipse">
                <a:avLst/>
              </a:prstGeom>
              <a:solidFill>
                <a:srgbClr val="A0C957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763270" h="763270"/>
                <a:bevelB w="763270" h="76327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CA63E516-035E-4075-8167-2023E0C65FEE}"/>
                  </a:ext>
                </a:extLst>
              </p:cNvPr>
              <p:cNvSpPr/>
              <p:nvPr/>
            </p:nvSpPr>
            <p:spPr>
              <a:xfrm>
                <a:off x="1295400" y="3505200"/>
                <a:ext cx="1143000" cy="95794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>
                      <a:alpha val="31000"/>
                    </a:sysClr>
                  </a:gs>
                  <a:gs pos="100000">
                    <a:sysClr val="window" lastClr="FFFFFF">
                      <a:alpha val="6300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4EAB35E-AAE2-489E-B3C6-5DBC1BFE5553}"/>
                </a:ext>
              </a:extLst>
            </p:cNvPr>
            <p:cNvSpPr txBox="1"/>
            <p:nvPr/>
          </p:nvSpPr>
          <p:spPr>
            <a:xfrm>
              <a:off x="45569" y="4243717"/>
              <a:ext cx="2665994" cy="111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Lower 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Numbers 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Lower 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Risk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238D0D4-4C8D-458D-AC91-07D21296A81B}"/>
              </a:ext>
            </a:extLst>
          </p:cNvPr>
          <p:cNvCxnSpPr>
            <a:cxnSpLocks/>
          </p:cNvCxnSpPr>
          <p:nvPr/>
        </p:nvCxnSpPr>
        <p:spPr>
          <a:xfrm>
            <a:off x="5880100" y="3292475"/>
            <a:ext cx="10346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1">
            <a:extLst>
              <a:ext uri="{FF2B5EF4-FFF2-40B4-BE49-F238E27FC236}">
                <a16:creationId xmlns:a16="http://schemas.microsoft.com/office/drawing/2014/main" xmlns="" id="{47EF89CF-EE4E-43FF-8722-E7861B46B5E6}"/>
              </a:ext>
            </a:extLst>
          </p:cNvPr>
          <p:cNvSpPr txBox="1"/>
          <p:nvPr/>
        </p:nvSpPr>
        <p:spPr>
          <a:xfrm>
            <a:off x="407832" y="1068007"/>
            <a:ext cx="55341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TrueRisk</a:t>
            </a:r>
            <a:r>
              <a:rPr lang="en-US" b="1" baseline="30000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®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Life is Presented as a Score from 1-100</a:t>
            </a:r>
            <a:endParaRPr lang="en-US" b="1" dirty="0">
              <a:latin typeface="Trebuchet MS" pitchFamily="34" charset="0"/>
              <a:cs typeface="Lucida San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359974B9-C99A-43F9-9091-4134DEE9E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510BE0F-3941-4551-B4D8-7DB878F357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BF286A4-93A2-4BF6-B71C-A8F4221401F1}"/>
              </a:ext>
            </a:extLst>
          </p:cNvPr>
          <p:cNvCxnSpPr>
            <a:cxnSpLocks/>
          </p:cNvCxnSpPr>
          <p:nvPr/>
        </p:nvCxnSpPr>
        <p:spPr>
          <a:xfrm>
            <a:off x="2340864" y="4800600"/>
            <a:ext cx="10346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213996" y="6623301"/>
            <a:ext cx="255904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555"/>
              </a:lnSpc>
            </a:pPr>
            <a:r>
              <a:rPr lang="en-US" spc="-135" dirty="0"/>
              <a:t>6</a:t>
            </a:r>
            <a:endParaRPr spc="-135" dirty="0"/>
          </a:p>
        </p:txBody>
      </p:sp>
      <p:sp>
        <p:nvSpPr>
          <p:cNvPr id="47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1"/>
          <p:cNvSpPr txBox="1"/>
          <p:nvPr/>
        </p:nvSpPr>
        <p:spPr>
          <a:xfrm>
            <a:off x="422186" y="1082675"/>
            <a:ext cx="52293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Filtered to Get the Most Important Attributes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5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55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Big Data Universe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7A7D260-740E-4AB6-B671-F36A5BD25F54}"/>
              </a:ext>
            </a:extLst>
          </p:cNvPr>
          <p:cNvGrpSpPr/>
          <p:nvPr/>
        </p:nvGrpSpPr>
        <p:grpSpPr>
          <a:xfrm>
            <a:off x="6213922" y="2378075"/>
            <a:ext cx="3739780" cy="4019067"/>
            <a:chOff x="8984480" y="1972174"/>
            <a:chExt cx="2793940" cy="49014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402B179-071C-468B-88FE-D70BC3899F5D}"/>
                </a:ext>
              </a:extLst>
            </p:cNvPr>
            <p:cNvSpPr/>
            <p:nvPr/>
          </p:nvSpPr>
          <p:spPr bwMode="gray">
            <a:xfrm>
              <a:off x="8984480" y="2551485"/>
              <a:ext cx="2793940" cy="4322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91440"/>
              <a:r>
                <a:rPr lang="en-U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Marketing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Shopper (credit card transactions)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Social media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Household information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Checking/savings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IRS data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Income, race, ethnicity</a:t>
              </a:r>
              <a:endParaRPr lang="en-US" sz="1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marL="91440"/>
              <a:endParaRPr lang="en-US" sz="6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marL="91440"/>
              <a:r>
                <a:rPr lang="en-U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Public Records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Criminal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Derogatory records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Court filings</a:t>
              </a:r>
            </a:p>
            <a:p>
              <a:pPr marL="91440"/>
              <a:endParaRPr lang="en-US" sz="6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marL="91440"/>
              <a:r>
                <a:rPr lang="en-US" sz="16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Titles and Licenses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Property ownership</a:t>
              </a:r>
            </a:p>
            <a:p>
              <a:pPr marL="548640" lvl="1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Professional licenses</a:t>
              </a: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xmlns="" id="{D0667663-0970-4048-8817-046553A6EF1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984480" y="1972174"/>
              <a:ext cx="2793940" cy="579311"/>
            </a:xfrm>
            <a:prstGeom prst="bracketPair">
              <a:avLst>
                <a:gd name="adj" fmla="val 0"/>
              </a:avLst>
            </a:prstGeom>
            <a:solidFill>
              <a:srgbClr val="A0C957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r>
                <a:rPr lang="en-US" sz="1600" dirty="0">
                  <a:latin typeface="Trebuchet MS" panose="020B0603020202020204" pitchFamily="34" charset="0"/>
                </a:rPr>
                <a:t>Data not used in the model</a:t>
              </a:r>
            </a:p>
          </p:txBody>
        </p:sp>
      </p:grpSp>
      <p:pic>
        <p:nvPicPr>
          <p:cNvPr id="20" name="Picture 19" descr="water">
            <a:extLst>
              <a:ext uri="{FF2B5EF4-FFF2-40B4-BE49-F238E27FC236}">
                <a16:creationId xmlns:a16="http://schemas.microsoft.com/office/drawing/2014/main" xmlns="" id="{11B4E004-AD00-45BF-B96A-266501CBEE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8899" y="2336993"/>
            <a:ext cx="1184300" cy="5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12401655391311375203boobaloo_Chemistry_Conical_Funnel.svg.hi.png">
            <a:extLst>
              <a:ext uri="{FF2B5EF4-FFF2-40B4-BE49-F238E27FC236}">
                <a16:creationId xmlns:a16="http://schemas.microsoft.com/office/drawing/2014/main" xmlns="" id="{0BDEA43A-A797-4E59-8798-9EC30B401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2901397"/>
            <a:ext cx="1496117" cy="87499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E1C244F-A9CB-4677-B5CD-F90D981BCB21}"/>
              </a:ext>
            </a:extLst>
          </p:cNvPr>
          <p:cNvGrpSpPr/>
          <p:nvPr/>
        </p:nvGrpSpPr>
        <p:grpSpPr>
          <a:xfrm>
            <a:off x="546100" y="3663397"/>
            <a:ext cx="1262631" cy="2179539"/>
            <a:chOff x="2590800" y="2261175"/>
            <a:chExt cx="1762395" cy="3733800"/>
          </a:xfrm>
        </p:grpSpPr>
        <p:sp>
          <p:nvSpPr>
            <p:cNvPr id="24" name="AutoShape 71">
              <a:extLst>
                <a:ext uri="{FF2B5EF4-FFF2-40B4-BE49-F238E27FC236}">
                  <a16:creationId xmlns:a16="http://schemas.microsoft.com/office/drawing/2014/main" xmlns="" id="{B950F48A-50FD-4850-A119-04BD05409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261175"/>
              <a:ext cx="806228" cy="3219280"/>
            </a:xfrm>
            <a:prstGeom prst="can">
              <a:avLst>
                <a:gd name="adj" fmla="val 21543"/>
              </a:avLst>
            </a:prstGeom>
            <a:gradFill rotWithShape="1">
              <a:gsLst>
                <a:gs pos="0">
                  <a:sysClr val="window" lastClr="FFFFFF">
                    <a:lumMod val="85000"/>
                    <a:alpha val="95000"/>
                  </a:sysClr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pic>
          <p:nvPicPr>
            <p:cNvPr id="25" name="Picture 24" descr="12456932621741930548stefanolmo_Homebrewing_Hydrometers_and_Cylinders.svg.hi.png">
              <a:extLst>
                <a:ext uri="{FF2B5EF4-FFF2-40B4-BE49-F238E27FC236}">
                  <a16:creationId xmlns:a16="http://schemas.microsoft.com/office/drawing/2014/main" xmlns="" id="{DCC10A7F-63EB-4A6A-9FD6-487429DCB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4BACC6">
                  <a:tint val="45000"/>
                  <a:satMod val="400000"/>
                </a:srgbClr>
              </a:duotone>
            </a:blip>
            <a:srcRect l="67991" t="88589"/>
            <a:stretch>
              <a:fillRect/>
            </a:stretch>
          </p:blipFill>
          <p:spPr>
            <a:xfrm>
              <a:off x="2590800" y="5386558"/>
              <a:ext cx="1762395" cy="608417"/>
            </a:xfrm>
            <a:prstGeom prst="rect">
              <a:avLst/>
            </a:prstGeom>
            <a:effectLst/>
          </p:spPr>
        </p:pic>
      </p:grpSp>
      <p:grpSp>
        <p:nvGrpSpPr>
          <p:cNvPr id="26" name="Group 22">
            <a:extLst>
              <a:ext uri="{FF2B5EF4-FFF2-40B4-BE49-F238E27FC236}">
                <a16:creationId xmlns:a16="http://schemas.microsoft.com/office/drawing/2014/main" xmlns="" id="{DED91101-34F0-44D4-A8E4-F54A8AC0F01D}"/>
              </a:ext>
            </a:extLst>
          </p:cNvPr>
          <p:cNvGrpSpPr/>
          <p:nvPr/>
        </p:nvGrpSpPr>
        <p:grpSpPr>
          <a:xfrm>
            <a:off x="1640689" y="4349197"/>
            <a:ext cx="4048528" cy="830997"/>
            <a:chOff x="3962400" y="3038475"/>
            <a:chExt cx="4391025" cy="830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468DD58-AEBE-47D4-8CDB-112968DCAAC3}"/>
                </a:ext>
              </a:extLst>
            </p:cNvPr>
            <p:cNvSpPr txBox="1"/>
            <p:nvPr/>
          </p:nvSpPr>
          <p:spPr>
            <a:xfrm>
              <a:off x="4391025" y="3038475"/>
              <a:ext cx="396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800 credit attributes that quantify</a:t>
              </a:r>
              <a:r>
                <a:rPr lang="en-US" sz="1600" dirty="0">
                  <a:latin typeface="Trebuchet MS" panose="020B0603020202020204" pitchFamily="34" charset="0"/>
                </a:rPr>
                <a:t> risk associated with access to credit.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15BFC90B-2EE8-490D-A916-3A4ABEA0A0DB}"/>
                </a:ext>
              </a:extLst>
            </p:cNvPr>
            <p:cNvCxnSpPr/>
            <p:nvPr/>
          </p:nvCxnSpPr>
          <p:spPr>
            <a:xfrm rot="10800000">
              <a:off x="3962400" y="3294118"/>
              <a:ext cx="380999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94C6E4"/>
              </a:solidFill>
              <a:prstDash val="solid"/>
              <a:tailEnd type="arrow"/>
            </a:ln>
            <a:effectLst/>
          </p:spPr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BAAFC19-1127-425C-8E91-773EBB21A282}"/>
              </a:ext>
            </a:extLst>
          </p:cNvPr>
          <p:cNvCxnSpPr>
            <a:cxnSpLocks/>
          </p:cNvCxnSpPr>
          <p:nvPr/>
        </p:nvCxnSpPr>
        <p:spPr>
          <a:xfrm>
            <a:off x="469900" y="4044397"/>
            <a:ext cx="51815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DD09E20-AC51-4284-9716-03E456371EA2}"/>
              </a:ext>
            </a:extLst>
          </p:cNvPr>
          <p:cNvCxnSpPr>
            <a:cxnSpLocks/>
          </p:cNvCxnSpPr>
          <p:nvPr/>
        </p:nvCxnSpPr>
        <p:spPr>
          <a:xfrm>
            <a:off x="469900" y="5111197"/>
            <a:ext cx="51815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 descr="water">
            <a:extLst>
              <a:ext uri="{FF2B5EF4-FFF2-40B4-BE49-F238E27FC236}">
                <a16:creationId xmlns:a16="http://schemas.microsoft.com/office/drawing/2014/main" xmlns="" id="{A8B2455D-17D2-4B6A-A784-9ADEE18AC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917700" y="5263598"/>
            <a:ext cx="57400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0C77125-000C-4D48-8015-4814C12C92A8}"/>
              </a:ext>
            </a:extLst>
          </p:cNvPr>
          <p:cNvGrpSpPr/>
          <p:nvPr/>
        </p:nvGrpSpPr>
        <p:grpSpPr>
          <a:xfrm>
            <a:off x="2298700" y="5210735"/>
            <a:ext cx="3569311" cy="830997"/>
            <a:chOff x="5968445" y="5213924"/>
            <a:chExt cx="4636478" cy="5226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C22C6CD-EE9F-4630-B5F5-DFA7859C4F9B}"/>
                </a:ext>
              </a:extLst>
            </p:cNvPr>
            <p:cNvSpPr txBox="1"/>
            <p:nvPr/>
          </p:nvSpPr>
          <p:spPr>
            <a:xfrm>
              <a:off x="6489109" y="5213924"/>
              <a:ext cx="4115814" cy="52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25-30 key credit attributes </a:t>
              </a:r>
              <a:r>
                <a:rPr lang="en-US" sz="1600" dirty="0">
                  <a:latin typeface="Trebuchet MS" panose="020B0603020202020204" pitchFamily="34" charset="0"/>
                </a:rPr>
                <a:t>that quantify behavioral risks associated with credit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91C72E5A-C6E4-47A5-89F8-95FA55670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445" y="5457372"/>
              <a:ext cx="49491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94C6E4"/>
              </a:solidFill>
              <a:prstDash val="solid"/>
              <a:tailEnd type="arrow"/>
            </a:ln>
            <a:effectLst/>
          </p:spPr>
        </p:cxn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xmlns="" id="{56FE66D2-32B3-4766-ACEE-681D83742F40}"/>
              </a:ext>
            </a:extLst>
          </p:cNvPr>
          <p:cNvGrpSpPr/>
          <p:nvPr/>
        </p:nvGrpSpPr>
        <p:grpSpPr>
          <a:xfrm>
            <a:off x="1003300" y="2444197"/>
            <a:ext cx="1895464" cy="338554"/>
            <a:chOff x="3899024" y="3111872"/>
            <a:chExt cx="4921187" cy="3385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CF40EF5-A798-4A4B-A56C-E9F9B4C8BFD0}"/>
                </a:ext>
              </a:extLst>
            </p:cNvPr>
            <p:cNvSpPr txBox="1"/>
            <p:nvPr/>
          </p:nvSpPr>
          <p:spPr>
            <a:xfrm>
              <a:off x="4962374" y="3111872"/>
              <a:ext cx="3857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Credit data</a:t>
              </a:r>
              <a:endParaRPr lang="en-US" sz="1600" dirty="0">
                <a:latin typeface="Trebuchet MS" panose="020B0603020202020204" pitchFamily="34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8D220EB2-AF8F-42EB-B2D6-08C5D7556825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3899024" y="3265761"/>
              <a:ext cx="1063350" cy="15388"/>
            </a:xfrm>
            <a:prstGeom prst="straightConnector1">
              <a:avLst/>
            </a:prstGeom>
            <a:noFill/>
            <a:ln w="38100" cap="flat" cmpd="sng" algn="ctr">
              <a:solidFill>
                <a:srgbClr val="94C6E4"/>
              </a:solidFill>
              <a:prstDash val="solid"/>
              <a:tailEnd type="arrow"/>
            </a:ln>
            <a:effectLst/>
          </p:spPr>
        </p:cxnSp>
      </p:grpSp>
      <p:sp>
        <p:nvSpPr>
          <p:cNvPr id="37" name="AutoShape 75">
            <a:extLst>
              <a:ext uri="{FF2B5EF4-FFF2-40B4-BE49-F238E27FC236}">
                <a16:creationId xmlns:a16="http://schemas.microsoft.com/office/drawing/2014/main" xmlns="" id="{001CC7BB-B781-4C81-A4F8-256FB0D1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81" y="4034413"/>
            <a:ext cx="491327" cy="1473981"/>
          </a:xfrm>
          <a:prstGeom prst="can">
            <a:avLst>
              <a:gd name="adj" fmla="val 13055"/>
            </a:avLst>
          </a:prstGeom>
          <a:gradFill flip="none" rotWithShape="1">
            <a:gsLst>
              <a:gs pos="0">
                <a:srgbClr val="4BACC6">
                  <a:lumMod val="60000"/>
                  <a:lumOff val="40000"/>
                </a:srgbClr>
              </a:gs>
              <a:gs pos="50000">
                <a:srgbClr val="4BACC6">
                  <a:lumMod val="75000"/>
                </a:srgbClr>
              </a:gs>
              <a:gs pos="100000">
                <a:srgbClr val="4BACC6">
                  <a:lumMod val="50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395DB4C-14B8-4752-99EA-2CFBC8796AEB}"/>
              </a:ext>
            </a:extLst>
          </p:cNvPr>
          <p:cNvSpPr/>
          <p:nvPr/>
        </p:nvSpPr>
        <p:spPr>
          <a:xfrm>
            <a:off x="1009099" y="3776396"/>
            <a:ext cx="109184" cy="1255613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60000"/>
                  <a:lumOff val="40000"/>
                  <a:alpha val="51000"/>
                </a:srgbClr>
              </a:gs>
              <a:gs pos="50000">
                <a:srgbClr val="4F81BD">
                  <a:lumMod val="40000"/>
                  <a:lumOff val="60000"/>
                  <a:alpha val="38000"/>
                </a:srgbClr>
              </a:gs>
              <a:gs pos="100000">
                <a:srgbClr val="1F497D">
                  <a:lumMod val="60000"/>
                  <a:lumOff val="40000"/>
                  <a:alpha val="4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5D812AF-EB23-4E57-8F35-F2996028BF12}"/>
              </a:ext>
            </a:extLst>
          </p:cNvPr>
          <p:cNvSpPr/>
          <p:nvPr/>
        </p:nvSpPr>
        <p:spPr>
          <a:xfrm>
            <a:off x="1460500" y="5187397"/>
            <a:ext cx="436734" cy="126969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</a:sysClr>
              </a:gs>
              <a:gs pos="7001">
                <a:sysClr val="window" lastClr="FFFFFF">
                  <a:lumMod val="65000"/>
                </a:sysClr>
              </a:gs>
              <a:gs pos="32001">
                <a:sysClr val="window" lastClr="FFFFFF"/>
              </a:gs>
              <a:gs pos="47000">
                <a:sysClr val="window" lastClr="FFFFFF">
                  <a:lumMod val="85000"/>
                </a:sysClr>
              </a:gs>
              <a:gs pos="85001">
                <a:sysClr val="window" lastClr="FFFFFF">
                  <a:lumMod val="7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1"/>
            <a:tileRect/>
          </a:gra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xmlns="" id="{0551132F-D37E-4907-8C21-989EA964A1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D867C58-FBE1-46C9-BF21-6082D46833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409932" y="1981258"/>
            <a:ext cx="8137168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TU CIBIL input data are trusted and utilized for predicting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delinquency rates by the largest credit institutions in the country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TU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CIBIL holds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~95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% of the enquiry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market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Credit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Information captured is orthogonal to the demographic attributes captured on Insurance applications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Every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month around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1.2mm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people visit the TU CIBIL website to correct any incorrect data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captured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7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8900" y="168275"/>
            <a:ext cx="4724400" cy="6096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Credit Data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239" y="721487"/>
            <a:ext cx="5699760" cy="684530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7832" y="930275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Credit Bureau Data is of High Quality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48F32516-C1C9-4A9F-9879-15A418F13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5743D5A-0A15-4FFD-ABFD-F85F99F071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409645" y="1901925"/>
            <a:ext cx="7924800" cy="421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For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the years 2011-2016, the match rates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averaged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around 45%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Final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TRL scores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are not available for everyone due to:</a:t>
            </a:r>
            <a:endParaRPr lang="en-US" dirty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People </a:t>
            </a:r>
            <a:r>
              <a:rPr lang="en-US" sz="16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queried not </a:t>
            </a: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found on the bureau</a:t>
            </a:r>
          </a:p>
          <a:p>
            <a:pPr marL="755650" marR="5080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People found do not have enough credit attributes to calculate the TRL score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However, the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match rate is increasing over time, and is significantly better for channels such as Banca</a:t>
            </a: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endParaRPr lang="en-US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298450" marR="5080" indent="-285750">
              <a:spcAft>
                <a:spcPts val="1200"/>
              </a:spcAft>
              <a:buClr>
                <a:srgbClr val="A0C957"/>
              </a:buClr>
              <a:buSzPct val="150000"/>
              <a:buFont typeface="Trebuchet MS" panose="020B0603020202020204" pitchFamily="34" charset="0"/>
              <a:buChar char="●"/>
            </a:pP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Recent (2016 / 2017)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match rates have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averaged around 80%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with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TRL scores being calculated </a:t>
            </a:r>
            <a:r>
              <a:rPr lang="en-US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for the </a:t>
            </a:r>
            <a:r>
              <a:rPr lang="en-US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majority of the population</a:t>
            </a:r>
          </a:p>
        </p:txBody>
      </p:sp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pc="-135" dirty="0"/>
              <a:t>8</a:t>
            </a:r>
            <a:endParaRPr spc="-135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60567" y="170688"/>
            <a:ext cx="4691533" cy="1545336"/>
            <a:chOff x="5760567" y="399288"/>
            <a:chExt cx="4691533" cy="1545336"/>
          </a:xfrm>
        </p:grpSpPr>
        <p:sp>
          <p:nvSpPr>
            <p:cNvPr id="2" name="object 2"/>
            <p:cNvSpPr/>
            <p:nvPr/>
          </p:nvSpPr>
          <p:spPr>
            <a:xfrm>
              <a:off x="5760567" y="399288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9686" y="1464068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9769" y="950087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251700" y="1012406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17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648" y="940598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bject 10"/>
          <p:cNvSpPr/>
          <p:nvPr/>
        </p:nvSpPr>
        <p:spPr>
          <a:xfrm>
            <a:off x="88239" y="721487"/>
            <a:ext cx="5699760" cy="783574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7832" y="907388"/>
            <a:ext cx="48158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Insurance applicants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generally 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have credit 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data available</a:t>
            </a:r>
            <a:endParaRPr lang="en-US" b="1" dirty="0">
              <a:solidFill>
                <a:srgbClr val="FFFFFF"/>
              </a:solidFill>
              <a:latin typeface="Trebuchet MS" pitchFamily="34" charset="0"/>
              <a:cs typeface="Lucida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48F32516-C1C9-4A9F-9879-15A418F13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55700" y="6449369"/>
            <a:ext cx="182880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5743D5A-0A15-4FFD-ABFD-F85F99F071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7" y="6641927"/>
            <a:ext cx="509525" cy="182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8900" y="168275"/>
            <a:ext cx="4724400" cy="553212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11"/>
          <p:cNvSpPr txBox="1"/>
          <p:nvPr/>
        </p:nvSpPr>
        <p:spPr>
          <a:xfrm>
            <a:off x="393700" y="320675"/>
            <a:ext cx="4191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India Match Rates</a:t>
            </a:r>
            <a:endParaRPr b="1" dirty="0">
              <a:latin typeface="Trebuchet M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040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TakeawayBar"/>
  <p:tag name="MEASUREMENTS" val="252.25,465.375,467.75,34.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2128</Words>
  <Application>Microsoft Office PowerPoint</Application>
  <PresentationFormat>Custom</PresentationFormat>
  <Paragraphs>448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Courier New</vt:lpstr>
      <vt:lpstr>Lucida Sans</vt:lpstr>
      <vt:lpstr>Times New Roman</vt:lpstr>
      <vt:lpstr>Trebuchet MS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actuaries_partnership_bro_3</dc:title>
  <dc:creator>Lipic, Brad</dc:creator>
  <cp:lastModifiedBy>Lipic, Brad</cp:lastModifiedBy>
  <cp:revision>126</cp:revision>
  <dcterms:created xsi:type="dcterms:W3CDTF">2017-09-27T11:06:47Z</dcterms:created>
  <dcterms:modified xsi:type="dcterms:W3CDTF">2018-01-25T02:48:13Z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2017-09-27T00:00:00Z</vt:filetime>
  </property>
  <property fmtid="{D5CDD505-2E9C-101B-9397-08002B2CF9AE}" pid="3" name="Creator">
    <vt:lpwstr>CorelDRAW X5</vt:lpwstr>
  </property>
  <property fmtid="{D5CDD505-2E9C-101B-9397-08002B2CF9AE}" pid="4" name="LastSaved">
    <vt:filetime>2017-09-27T00:00:00Z</vt:filetime>
  </property>
</Properties>
</file>