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78" r:id="rId3"/>
    <p:sldMasterId id="2147483690" r:id="rId4"/>
  </p:sldMasterIdLst>
  <p:sldIdLst>
    <p:sldId id="256" r:id="rId5"/>
    <p:sldId id="257" r:id="rId6"/>
    <p:sldId id="289" r:id="rId7"/>
    <p:sldId id="304" r:id="rId8"/>
    <p:sldId id="303" r:id="rId9"/>
    <p:sldId id="298" r:id="rId10"/>
    <p:sldId id="305" r:id="rId11"/>
    <p:sldId id="294" r:id="rId12"/>
    <p:sldId id="318" r:id="rId13"/>
    <p:sldId id="307" r:id="rId14"/>
    <p:sldId id="320" r:id="rId15"/>
    <p:sldId id="308" r:id="rId16"/>
    <p:sldId id="299" r:id="rId17"/>
    <p:sldId id="319" r:id="rId18"/>
    <p:sldId id="295" r:id="rId19"/>
    <p:sldId id="300" r:id="rId20"/>
    <p:sldId id="316" r:id="rId21"/>
    <p:sldId id="317" r:id="rId22"/>
    <p:sldId id="322" r:id="rId23"/>
    <p:sldId id="323" r:id="rId24"/>
    <p:sldId id="315" r:id="rId25"/>
    <p:sldId id="314" r:id="rId26"/>
    <p:sldId id="296" r:id="rId27"/>
    <p:sldId id="301" r:id="rId28"/>
    <p:sldId id="292" r:id="rId29"/>
  </p:sldIdLst>
  <p:sldSz cx="9144000" cy="5143500" type="screen16x9"/>
  <p:notesSz cx="10693400" cy="7042150"/>
  <p:defaultTextStyle>
    <a:defPPr>
      <a:defRPr lang="en-US"/>
    </a:defPPr>
    <a:lvl1pPr marL="0" algn="l" defTabSz="824862" rtl="0" eaLnBrk="1" latinLnBrk="0" hangingPunct="1">
      <a:defRPr sz="1500" kern="1200">
        <a:solidFill>
          <a:schemeClr val="tx1"/>
        </a:solidFill>
        <a:latin typeface="+mn-lt"/>
        <a:ea typeface="+mn-ea"/>
        <a:cs typeface="+mn-cs"/>
      </a:defRPr>
    </a:lvl1pPr>
    <a:lvl2pPr marL="412432" algn="l" defTabSz="824862" rtl="0" eaLnBrk="1" latinLnBrk="0" hangingPunct="1">
      <a:defRPr sz="1500" kern="1200">
        <a:solidFill>
          <a:schemeClr val="tx1"/>
        </a:solidFill>
        <a:latin typeface="+mn-lt"/>
        <a:ea typeface="+mn-ea"/>
        <a:cs typeface="+mn-cs"/>
      </a:defRPr>
    </a:lvl2pPr>
    <a:lvl3pPr marL="824862" algn="l" defTabSz="824862" rtl="0" eaLnBrk="1" latinLnBrk="0" hangingPunct="1">
      <a:defRPr sz="1500" kern="1200">
        <a:solidFill>
          <a:schemeClr val="tx1"/>
        </a:solidFill>
        <a:latin typeface="+mn-lt"/>
        <a:ea typeface="+mn-ea"/>
        <a:cs typeface="+mn-cs"/>
      </a:defRPr>
    </a:lvl3pPr>
    <a:lvl4pPr marL="1237293" algn="l" defTabSz="824862" rtl="0" eaLnBrk="1" latinLnBrk="0" hangingPunct="1">
      <a:defRPr sz="1500" kern="1200">
        <a:solidFill>
          <a:schemeClr val="tx1"/>
        </a:solidFill>
        <a:latin typeface="+mn-lt"/>
        <a:ea typeface="+mn-ea"/>
        <a:cs typeface="+mn-cs"/>
      </a:defRPr>
    </a:lvl4pPr>
    <a:lvl5pPr marL="1649724" algn="l" defTabSz="824862" rtl="0" eaLnBrk="1" latinLnBrk="0" hangingPunct="1">
      <a:defRPr sz="1500" kern="1200">
        <a:solidFill>
          <a:schemeClr val="tx1"/>
        </a:solidFill>
        <a:latin typeface="+mn-lt"/>
        <a:ea typeface="+mn-ea"/>
        <a:cs typeface="+mn-cs"/>
      </a:defRPr>
    </a:lvl5pPr>
    <a:lvl6pPr marL="2062155" algn="l" defTabSz="824862" rtl="0" eaLnBrk="1" latinLnBrk="0" hangingPunct="1">
      <a:defRPr sz="1500" kern="1200">
        <a:solidFill>
          <a:schemeClr val="tx1"/>
        </a:solidFill>
        <a:latin typeface="+mn-lt"/>
        <a:ea typeface="+mn-ea"/>
        <a:cs typeface="+mn-cs"/>
      </a:defRPr>
    </a:lvl6pPr>
    <a:lvl7pPr marL="2474587" algn="l" defTabSz="824862" rtl="0" eaLnBrk="1" latinLnBrk="0" hangingPunct="1">
      <a:defRPr sz="1500" kern="1200">
        <a:solidFill>
          <a:schemeClr val="tx1"/>
        </a:solidFill>
        <a:latin typeface="+mn-lt"/>
        <a:ea typeface="+mn-ea"/>
        <a:cs typeface="+mn-cs"/>
      </a:defRPr>
    </a:lvl7pPr>
    <a:lvl8pPr marL="2887017" algn="l" defTabSz="824862" rtl="0" eaLnBrk="1" latinLnBrk="0" hangingPunct="1">
      <a:defRPr sz="1500" kern="1200">
        <a:solidFill>
          <a:schemeClr val="tx1"/>
        </a:solidFill>
        <a:latin typeface="+mn-lt"/>
        <a:ea typeface="+mn-ea"/>
        <a:cs typeface="+mn-cs"/>
      </a:defRPr>
    </a:lvl8pPr>
    <a:lvl9pPr marL="3299448" algn="l" defTabSz="82486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62">
          <p15:clr>
            <a:srgbClr val="A4A3A4"/>
          </p15:clr>
        </p15:guide>
        <p15:guide id="2" pos="1640">
          <p15:clr>
            <a:srgbClr val="A4A3A4"/>
          </p15:clr>
        </p15:guide>
        <p15:guide id="3" pos="36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1E9"/>
    <a:srgbClr val="94C6E4"/>
    <a:srgbClr val="A0C957"/>
    <a:srgbClr val="81FC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435" y="-610"/>
      </p:cViewPr>
      <p:guideLst>
        <p:guide orient="horz" pos="849"/>
        <p:guide pos="1402"/>
        <p:guide pos="312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F438BF-00B9-4105-B12F-9693729925CB}"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en-GB"/>
        </a:p>
      </dgm:t>
    </dgm:pt>
    <dgm:pt modelId="{4BDBD627-8B30-4E26-94EA-CFCF8B7875BA}">
      <dgm:prSet phldrT="[Text]" custT="1"/>
      <dgm:spPr/>
      <dgm:t>
        <a:bodyPr/>
        <a:lstStyle/>
        <a:p>
          <a:r>
            <a:rPr lang="en-US" sz="2400" dirty="0" smtClean="0"/>
            <a:t>Enhanced Quality of Reporting</a:t>
          </a:r>
          <a:endParaRPr lang="en-GB" sz="2400" dirty="0"/>
        </a:p>
      </dgm:t>
    </dgm:pt>
    <dgm:pt modelId="{A0962181-6443-4B79-AA6A-08A8837147E2}" type="parTrans" cxnId="{1EC25DD5-3422-4F93-B499-2B9F16EAED82}">
      <dgm:prSet/>
      <dgm:spPr/>
      <dgm:t>
        <a:bodyPr/>
        <a:lstStyle/>
        <a:p>
          <a:endParaRPr lang="en-GB" sz="1400"/>
        </a:p>
      </dgm:t>
    </dgm:pt>
    <dgm:pt modelId="{0BDBA315-3B56-4BF3-A42E-534910DC8C15}" type="sibTrans" cxnId="{1EC25DD5-3422-4F93-B499-2B9F16EAED82}">
      <dgm:prSet/>
      <dgm:spPr/>
      <dgm:t>
        <a:bodyPr/>
        <a:lstStyle/>
        <a:p>
          <a:endParaRPr lang="en-GB" sz="1400"/>
        </a:p>
      </dgm:t>
    </dgm:pt>
    <dgm:pt modelId="{654983FD-EB88-4A58-ABB7-6C5710FBDA2A}">
      <dgm:prSet phldrT="[Text]" custT="1"/>
      <dgm:spPr/>
      <dgm:t>
        <a:bodyPr/>
        <a:lstStyle/>
        <a:p>
          <a:r>
            <a:rPr lang="en-US" sz="2400" dirty="0" smtClean="0"/>
            <a:t>Better Choice of Assumptions</a:t>
          </a:r>
          <a:endParaRPr lang="en-GB" sz="2400" dirty="0"/>
        </a:p>
      </dgm:t>
    </dgm:pt>
    <dgm:pt modelId="{B89DF222-9398-46C6-BA85-A8EBC95BF73D}" type="parTrans" cxnId="{6BB1897F-207E-4D28-855E-3CE5911D56ED}">
      <dgm:prSet/>
      <dgm:spPr/>
      <dgm:t>
        <a:bodyPr/>
        <a:lstStyle/>
        <a:p>
          <a:endParaRPr lang="en-GB" sz="1400"/>
        </a:p>
      </dgm:t>
    </dgm:pt>
    <dgm:pt modelId="{E6792C29-06D7-4792-8C8D-BB1165F1FCEB}" type="sibTrans" cxnId="{6BB1897F-207E-4D28-855E-3CE5911D56ED}">
      <dgm:prSet/>
      <dgm:spPr/>
      <dgm:t>
        <a:bodyPr/>
        <a:lstStyle/>
        <a:p>
          <a:endParaRPr lang="en-GB" sz="1400"/>
        </a:p>
      </dgm:t>
    </dgm:pt>
    <dgm:pt modelId="{49A77520-D441-4DA8-A113-E6B4D7E00C22}">
      <dgm:prSet phldrT="[Text]" custT="1"/>
      <dgm:spPr/>
      <dgm:t>
        <a:bodyPr/>
        <a:lstStyle/>
        <a:p>
          <a:r>
            <a:rPr lang="en-US" sz="2400" dirty="0" smtClean="0"/>
            <a:t>Addresses Reputational Risks</a:t>
          </a:r>
          <a:endParaRPr lang="en-GB" sz="2400" dirty="0"/>
        </a:p>
      </dgm:t>
    </dgm:pt>
    <dgm:pt modelId="{13097907-CF8B-4689-8B01-4CB6C5CBC5D8}" type="parTrans" cxnId="{D79B1CE5-146A-4F49-A0C6-21FF5221D3D8}">
      <dgm:prSet/>
      <dgm:spPr/>
      <dgm:t>
        <a:bodyPr/>
        <a:lstStyle/>
        <a:p>
          <a:endParaRPr lang="en-GB" sz="1400"/>
        </a:p>
      </dgm:t>
    </dgm:pt>
    <dgm:pt modelId="{F8C42AC0-E1D5-4B20-A42F-A5C40371CFAE}" type="sibTrans" cxnId="{D79B1CE5-146A-4F49-A0C6-21FF5221D3D8}">
      <dgm:prSet/>
      <dgm:spPr/>
      <dgm:t>
        <a:bodyPr/>
        <a:lstStyle/>
        <a:p>
          <a:endParaRPr lang="en-GB" sz="1400"/>
        </a:p>
      </dgm:t>
    </dgm:pt>
    <dgm:pt modelId="{C470E35A-645B-4DEA-A234-31899451D01A}">
      <dgm:prSet phldrT="[Text]" custT="1"/>
      <dgm:spPr/>
      <dgm:t>
        <a:bodyPr/>
        <a:lstStyle/>
        <a:p>
          <a:r>
            <a:rPr lang="en-US" sz="2400" dirty="0" smtClean="0"/>
            <a:t>Better understanding and management of Liabilities</a:t>
          </a:r>
          <a:endParaRPr lang="en-GB" sz="2400" dirty="0"/>
        </a:p>
      </dgm:t>
    </dgm:pt>
    <dgm:pt modelId="{45B71955-AA14-4116-A8B4-FA53B30BDC74}" type="parTrans" cxnId="{B406228E-16C5-4858-B223-454BF0E21869}">
      <dgm:prSet/>
      <dgm:spPr/>
      <dgm:t>
        <a:bodyPr/>
        <a:lstStyle/>
        <a:p>
          <a:endParaRPr lang="en-GB" sz="1400"/>
        </a:p>
      </dgm:t>
    </dgm:pt>
    <dgm:pt modelId="{FF362958-2FA0-4F3E-A805-1660F3785195}" type="sibTrans" cxnId="{B406228E-16C5-4858-B223-454BF0E21869}">
      <dgm:prSet/>
      <dgm:spPr/>
      <dgm:t>
        <a:bodyPr/>
        <a:lstStyle/>
        <a:p>
          <a:endParaRPr lang="en-GB" sz="1400"/>
        </a:p>
      </dgm:t>
    </dgm:pt>
    <dgm:pt modelId="{01114E3F-F49B-4E62-9D7B-CC42A4A495B6}" type="pres">
      <dgm:prSet presAssocID="{73F438BF-00B9-4105-B12F-9693729925CB}" presName="diagram" presStyleCnt="0">
        <dgm:presLayoutVars>
          <dgm:dir/>
          <dgm:resizeHandles val="exact"/>
        </dgm:presLayoutVars>
      </dgm:prSet>
      <dgm:spPr/>
      <dgm:t>
        <a:bodyPr/>
        <a:lstStyle/>
        <a:p>
          <a:endParaRPr lang="en-GB"/>
        </a:p>
      </dgm:t>
    </dgm:pt>
    <dgm:pt modelId="{B0805320-205D-4E7E-8542-12BD078D0868}" type="pres">
      <dgm:prSet presAssocID="{4BDBD627-8B30-4E26-94EA-CFCF8B7875BA}" presName="node" presStyleLbl="node1" presStyleIdx="0" presStyleCnt="4" custScaleX="136287">
        <dgm:presLayoutVars>
          <dgm:bulletEnabled val="1"/>
        </dgm:presLayoutVars>
      </dgm:prSet>
      <dgm:spPr/>
      <dgm:t>
        <a:bodyPr/>
        <a:lstStyle/>
        <a:p>
          <a:endParaRPr lang="en-GB"/>
        </a:p>
      </dgm:t>
    </dgm:pt>
    <dgm:pt modelId="{BCF5B910-D896-481C-9E97-0E0EE44BE2CB}" type="pres">
      <dgm:prSet presAssocID="{0BDBA315-3B56-4BF3-A42E-534910DC8C15}" presName="sibTrans" presStyleCnt="0"/>
      <dgm:spPr/>
    </dgm:pt>
    <dgm:pt modelId="{275C9E8C-4C1E-439D-89C2-68010D9F8838}" type="pres">
      <dgm:prSet presAssocID="{654983FD-EB88-4A58-ABB7-6C5710FBDA2A}" presName="node" presStyleLbl="node1" presStyleIdx="1" presStyleCnt="4" custScaleX="128896">
        <dgm:presLayoutVars>
          <dgm:bulletEnabled val="1"/>
        </dgm:presLayoutVars>
      </dgm:prSet>
      <dgm:spPr/>
      <dgm:t>
        <a:bodyPr/>
        <a:lstStyle/>
        <a:p>
          <a:endParaRPr lang="en-GB"/>
        </a:p>
      </dgm:t>
    </dgm:pt>
    <dgm:pt modelId="{06E019CA-6AC5-47EF-9B2E-FB9C99522305}" type="pres">
      <dgm:prSet presAssocID="{E6792C29-06D7-4792-8C8D-BB1165F1FCEB}" presName="sibTrans" presStyleCnt="0"/>
      <dgm:spPr/>
    </dgm:pt>
    <dgm:pt modelId="{95EAEBE0-4309-44C6-A98F-02683540EB6D}" type="pres">
      <dgm:prSet presAssocID="{49A77520-D441-4DA8-A113-E6B4D7E00C22}" presName="node" presStyleLbl="node1" presStyleIdx="2" presStyleCnt="4" custScaleX="136287">
        <dgm:presLayoutVars>
          <dgm:bulletEnabled val="1"/>
        </dgm:presLayoutVars>
      </dgm:prSet>
      <dgm:spPr/>
      <dgm:t>
        <a:bodyPr/>
        <a:lstStyle/>
        <a:p>
          <a:endParaRPr lang="en-GB"/>
        </a:p>
      </dgm:t>
    </dgm:pt>
    <dgm:pt modelId="{AD6A9FBE-B86E-4F54-8C81-6E73F3C1638B}" type="pres">
      <dgm:prSet presAssocID="{F8C42AC0-E1D5-4B20-A42F-A5C40371CFAE}" presName="sibTrans" presStyleCnt="0"/>
      <dgm:spPr/>
    </dgm:pt>
    <dgm:pt modelId="{57D8DC93-6C76-44BC-BF8E-642EBD95ACF3}" type="pres">
      <dgm:prSet presAssocID="{C470E35A-645B-4DEA-A234-31899451D01A}" presName="node" presStyleLbl="node1" presStyleIdx="3" presStyleCnt="4" custScaleX="128896">
        <dgm:presLayoutVars>
          <dgm:bulletEnabled val="1"/>
        </dgm:presLayoutVars>
      </dgm:prSet>
      <dgm:spPr/>
      <dgm:t>
        <a:bodyPr/>
        <a:lstStyle/>
        <a:p>
          <a:endParaRPr lang="en-GB"/>
        </a:p>
      </dgm:t>
    </dgm:pt>
  </dgm:ptLst>
  <dgm:cxnLst>
    <dgm:cxn modelId="{6BB1897F-207E-4D28-855E-3CE5911D56ED}" srcId="{73F438BF-00B9-4105-B12F-9693729925CB}" destId="{654983FD-EB88-4A58-ABB7-6C5710FBDA2A}" srcOrd="1" destOrd="0" parTransId="{B89DF222-9398-46C6-BA85-A8EBC95BF73D}" sibTransId="{E6792C29-06D7-4792-8C8D-BB1165F1FCEB}"/>
    <dgm:cxn modelId="{1EC25DD5-3422-4F93-B499-2B9F16EAED82}" srcId="{73F438BF-00B9-4105-B12F-9693729925CB}" destId="{4BDBD627-8B30-4E26-94EA-CFCF8B7875BA}" srcOrd="0" destOrd="0" parTransId="{A0962181-6443-4B79-AA6A-08A8837147E2}" sibTransId="{0BDBA315-3B56-4BF3-A42E-534910DC8C15}"/>
    <dgm:cxn modelId="{B406228E-16C5-4858-B223-454BF0E21869}" srcId="{73F438BF-00B9-4105-B12F-9693729925CB}" destId="{C470E35A-645B-4DEA-A234-31899451D01A}" srcOrd="3" destOrd="0" parTransId="{45B71955-AA14-4116-A8B4-FA53B30BDC74}" sibTransId="{FF362958-2FA0-4F3E-A805-1660F3785195}"/>
    <dgm:cxn modelId="{BCB677A1-07DB-46DE-A553-7E9713E94645}" type="presOf" srcId="{73F438BF-00B9-4105-B12F-9693729925CB}" destId="{01114E3F-F49B-4E62-9D7B-CC42A4A495B6}" srcOrd="0" destOrd="0" presId="urn:microsoft.com/office/officeart/2005/8/layout/default"/>
    <dgm:cxn modelId="{313D2360-AB38-4D8A-8985-CE7293EE6CA5}" type="presOf" srcId="{654983FD-EB88-4A58-ABB7-6C5710FBDA2A}" destId="{275C9E8C-4C1E-439D-89C2-68010D9F8838}" srcOrd="0" destOrd="0" presId="urn:microsoft.com/office/officeart/2005/8/layout/default"/>
    <dgm:cxn modelId="{BEEA846A-275E-4A11-A966-DBEF34E6F2B6}" type="presOf" srcId="{C470E35A-645B-4DEA-A234-31899451D01A}" destId="{57D8DC93-6C76-44BC-BF8E-642EBD95ACF3}" srcOrd="0" destOrd="0" presId="urn:microsoft.com/office/officeart/2005/8/layout/default"/>
    <dgm:cxn modelId="{89FBBC7C-0ECE-43F6-A43D-4CAC10C04429}" type="presOf" srcId="{49A77520-D441-4DA8-A113-E6B4D7E00C22}" destId="{95EAEBE0-4309-44C6-A98F-02683540EB6D}" srcOrd="0" destOrd="0" presId="urn:microsoft.com/office/officeart/2005/8/layout/default"/>
    <dgm:cxn modelId="{707EE300-2AB1-43B6-BC22-C526C2C4FCB3}" type="presOf" srcId="{4BDBD627-8B30-4E26-94EA-CFCF8B7875BA}" destId="{B0805320-205D-4E7E-8542-12BD078D0868}" srcOrd="0" destOrd="0" presId="urn:microsoft.com/office/officeart/2005/8/layout/default"/>
    <dgm:cxn modelId="{D79B1CE5-146A-4F49-A0C6-21FF5221D3D8}" srcId="{73F438BF-00B9-4105-B12F-9693729925CB}" destId="{49A77520-D441-4DA8-A113-E6B4D7E00C22}" srcOrd="2" destOrd="0" parTransId="{13097907-CF8B-4689-8B01-4CB6C5CBC5D8}" sibTransId="{F8C42AC0-E1D5-4B20-A42F-A5C40371CFAE}"/>
    <dgm:cxn modelId="{7ECEC9E1-38D7-446C-B4F5-2B59C7759605}" type="presParOf" srcId="{01114E3F-F49B-4E62-9D7B-CC42A4A495B6}" destId="{B0805320-205D-4E7E-8542-12BD078D0868}" srcOrd="0" destOrd="0" presId="urn:microsoft.com/office/officeart/2005/8/layout/default"/>
    <dgm:cxn modelId="{30534EE8-7D67-40BE-A60F-38931F7E699C}" type="presParOf" srcId="{01114E3F-F49B-4E62-9D7B-CC42A4A495B6}" destId="{BCF5B910-D896-481C-9E97-0E0EE44BE2CB}" srcOrd="1" destOrd="0" presId="urn:microsoft.com/office/officeart/2005/8/layout/default"/>
    <dgm:cxn modelId="{D705D121-5F3B-4E42-83EA-A8278D2686EF}" type="presParOf" srcId="{01114E3F-F49B-4E62-9D7B-CC42A4A495B6}" destId="{275C9E8C-4C1E-439D-89C2-68010D9F8838}" srcOrd="2" destOrd="0" presId="urn:microsoft.com/office/officeart/2005/8/layout/default"/>
    <dgm:cxn modelId="{FA95E4EA-2CDD-46F7-8907-2D5959BD7789}" type="presParOf" srcId="{01114E3F-F49B-4E62-9D7B-CC42A4A495B6}" destId="{06E019CA-6AC5-47EF-9B2E-FB9C99522305}" srcOrd="3" destOrd="0" presId="urn:microsoft.com/office/officeart/2005/8/layout/default"/>
    <dgm:cxn modelId="{EA4F899B-F464-46AD-844A-273A19F92452}" type="presParOf" srcId="{01114E3F-F49B-4E62-9D7B-CC42A4A495B6}" destId="{95EAEBE0-4309-44C6-A98F-02683540EB6D}" srcOrd="4" destOrd="0" presId="urn:microsoft.com/office/officeart/2005/8/layout/default"/>
    <dgm:cxn modelId="{5AC7694E-FA27-47EB-B46E-74F50FA6610C}" type="presParOf" srcId="{01114E3F-F49B-4E62-9D7B-CC42A4A495B6}" destId="{AD6A9FBE-B86E-4F54-8C81-6E73F3C1638B}" srcOrd="5" destOrd="0" presId="urn:microsoft.com/office/officeart/2005/8/layout/default"/>
    <dgm:cxn modelId="{55CFA429-8767-45BB-A265-9634965C2B35}" type="presParOf" srcId="{01114E3F-F49B-4E62-9D7B-CC42A4A495B6}" destId="{57D8DC93-6C76-44BC-BF8E-642EBD95ACF3}" srcOrd="6"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F4C172-4F3C-4652-AFB7-817BA7F2AECE}"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GB"/>
        </a:p>
      </dgm:t>
    </dgm:pt>
    <dgm:pt modelId="{2611702A-DFF8-4991-9BD4-C2A307DFFC41}">
      <dgm:prSet phldrT="[Text]" custT="1"/>
      <dgm:spPr/>
      <dgm:t>
        <a:bodyPr/>
        <a:lstStyle/>
        <a:p>
          <a:r>
            <a:rPr lang="en-US" sz="1400" b="1" dirty="0" smtClean="0"/>
            <a:t>Internal vs. external</a:t>
          </a:r>
          <a:endParaRPr lang="en-GB" sz="1400" b="1" dirty="0"/>
        </a:p>
      </dgm:t>
    </dgm:pt>
    <dgm:pt modelId="{7806BB03-7ECE-4C48-98E9-E17E46CB56DB}" type="parTrans" cxnId="{34A20D43-110C-4F52-AED5-CEE042B9AC43}">
      <dgm:prSet/>
      <dgm:spPr/>
      <dgm:t>
        <a:bodyPr/>
        <a:lstStyle/>
        <a:p>
          <a:endParaRPr lang="en-GB"/>
        </a:p>
      </dgm:t>
    </dgm:pt>
    <dgm:pt modelId="{2A70B7D1-3F33-4D78-A94A-C9390BCD19F2}" type="sibTrans" cxnId="{34A20D43-110C-4F52-AED5-CEE042B9AC43}">
      <dgm:prSet/>
      <dgm:spPr/>
      <dgm:t>
        <a:bodyPr/>
        <a:lstStyle/>
        <a:p>
          <a:endParaRPr lang="en-GB"/>
        </a:p>
      </dgm:t>
    </dgm:pt>
    <dgm:pt modelId="{95577BDD-6BB3-4100-888D-D14A3C09678D}">
      <dgm:prSet phldrT="[Text]" custT="1"/>
      <dgm:spPr/>
      <dgm:t>
        <a:bodyPr/>
        <a:lstStyle/>
        <a:p>
          <a:pPr algn="just"/>
          <a:r>
            <a:rPr lang="en-US" sz="1400" dirty="0" smtClean="0"/>
            <a:t>When working for insurance companies, </a:t>
          </a:r>
          <a:r>
            <a:rPr lang="en-US" sz="1400" b="1" dirty="0" smtClean="0">
              <a:solidFill>
                <a:srgbClr val="C00000"/>
              </a:solidFill>
            </a:rPr>
            <a:t>actuary independently arrives at assumptions</a:t>
          </a:r>
          <a:endParaRPr lang="en-GB" sz="1400" b="1" dirty="0">
            <a:solidFill>
              <a:srgbClr val="C00000"/>
            </a:solidFill>
          </a:endParaRPr>
        </a:p>
      </dgm:t>
    </dgm:pt>
    <dgm:pt modelId="{C97BD446-EF79-4B96-8473-DA62B5707ED6}" type="parTrans" cxnId="{0566317E-9B83-4FC1-8C7C-DF7E65C0D392}">
      <dgm:prSet/>
      <dgm:spPr/>
      <dgm:t>
        <a:bodyPr/>
        <a:lstStyle/>
        <a:p>
          <a:endParaRPr lang="en-GB"/>
        </a:p>
      </dgm:t>
    </dgm:pt>
    <dgm:pt modelId="{2FE540E4-8835-4BD4-B20F-878C3962EEF2}" type="sibTrans" cxnId="{0566317E-9B83-4FC1-8C7C-DF7E65C0D392}">
      <dgm:prSet/>
      <dgm:spPr/>
      <dgm:t>
        <a:bodyPr/>
        <a:lstStyle/>
        <a:p>
          <a:endParaRPr lang="en-GB"/>
        </a:p>
      </dgm:t>
    </dgm:pt>
    <dgm:pt modelId="{79661F35-C762-4342-9AA1-132EEE27CAB7}">
      <dgm:prSet phldrT="[Text]" custT="1"/>
      <dgm:spPr/>
      <dgm:t>
        <a:bodyPr/>
        <a:lstStyle/>
        <a:p>
          <a:pPr algn="just"/>
          <a:r>
            <a:rPr lang="en-US" sz="1400" dirty="0" smtClean="0"/>
            <a:t>Actuary is usually employed by the Company and hence internal to the organization. Thus, he has </a:t>
          </a:r>
          <a:r>
            <a:rPr lang="en-US" sz="1400" b="1" dirty="0" smtClean="0">
              <a:solidFill>
                <a:srgbClr val="C00000"/>
              </a:solidFill>
            </a:rPr>
            <a:t>access to all relevant information about the Company and business</a:t>
          </a:r>
          <a:r>
            <a:rPr lang="en-US" sz="1400" dirty="0" smtClean="0"/>
            <a:t>. </a:t>
          </a:r>
          <a:endParaRPr lang="en-GB" sz="1400" dirty="0"/>
        </a:p>
      </dgm:t>
    </dgm:pt>
    <dgm:pt modelId="{7682C947-CBFB-4A26-BB36-68DB7B9F8A86}" type="parTrans" cxnId="{75F30E25-0FC9-46E3-9AE7-361A80806DF2}">
      <dgm:prSet/>
      <dgm:spPr/>
      <dgm:t>
        <a:bodyPr/>
        <a:lstStyle/>
        <a:p>
          <a:endParaRPr lang="en-GB"/>
        </a:p>
      </dgm:t>
    </dgm:pt>
    <dgm:pt modelId="{46BCCCF9-FAA3-40A6-B68B-3CAC701C9464}" type="sibTrans" cxnId="{75F30E25-0FC9-46E3-9AE7-361A80806DF2}">
      <dgm:prSet/>
      <dgm:spPr/>
      <dgm:t>
        <a:bodyPr/>
        <a:lstStyle/>
        <a:p>
          <a:endParaRPr lang="en-GB"/>
        </a:p>
      </dgm:t>
    </dgm:pt>
    <dgm:pt modelId="{395B1A97-7AD8-4CDB-AC71-DCB958E80137}">
      <dgm:prSet phldrT="[Text]" custT="1"/>
      <dgm:spPr/>
      <dgm:t>
        <a:bodyPr/>
        <a:lstStyle/>
        <a:p>
          <a:endParaRPr lang="en-US" sz="1400" b="1" dirty="0" smtClean="0"/>
        </a:p>
        <a:p>
          <a:r>
            <a:rPr lang="en-US" sz="1400" b="1" dirty="0" smtClean="0"/>
            <a:t>Lack of Regulatory Power</a:t>
          </a:r>
          <a:endParaRPr lang="en-GB" sz="1400" b="1" dirty="0"/>
        </a:p>
      </dgm:t>
    </dgm:pt>
    <dgm:pt modelId="{BA017C8E-056B-4720-989E-ADC4236E85F1}" type="parTrans" cxnId="{4F5DCBC8-175E-4DFE-89EB-94DE28E1B36D}">
      <dgm:prSet/>
      <dgm:spPr/>
      <dgm:t>
        <a:bodyPr/>
        <a:lstStyle/>
        <a:p>
          <a:endParaRPr lang="en-GB"/>
        </a:p>
      </dgm:t>
    </dgm:pt>
    <dgm:pt modelId="{E81BD133-BFB2-4FE3-8E80-8420F9D98F1E}" type="sibTrans" cxnId="{4F5DCBC8-175E-4DFE-89EB-94DE28E1B36D}">
      <dgm:prSet/>
      <dgm:spPr/>
      <dgm:t>
        <a:bodyPr/>
        <a:lstStyle/>
        <a:p>
          <a:endParaRPr lang="en-GB"/>
        </a:p>
      </dgm:t>
    </dgm:pt>
    <dgm:pt modelId="{8DD3DE23-1EDD-41CD-8D5C-DA7A6D65B51A}">
      <dgm:prSet phldrT="[Text]" custT="1"/>
      <dgm:spPr/>
      <dgm:t>
        <a:bodyPr/>
        <a:lstStyle/>
        <a:p>
          <a:pPr algn="just"/>
          <a:r>
            <a:rPr lang="en-US" sz="1400" dirty="0" smtClean="0"/>
            <a:t>When working for insurance companies, actuary has </a:t>
          </a:r>
          <a:r>
            <a:rPr lang="en-US" sz="1400" b="1" dirty="0" smtClean="0">
              <a:solidFill>
                <a:srgbClr val="C00000"/>
              </a:solidFill>
            </a:rPr>
            <a:t>wide regulatory powers and access to the board</a:t>
          </a:r>
          <a:r>
            <a:rPr lang="en-US" sz="1400" dirty="0" smtClean="0"/>
            <a:t>. </a:t>
          </a:r>
          <a:endParaRPr lang="en-GB" sz="1400" dirty="0"/>
        </a:p>
      </dgm:t>
    </dgm:pt>
    <dgm:pt modelId="{4DDE0903-32B3-4472-84FC-EE846F0676B1}" type="parTrans" cxnId="{FD1EE280-2CB7-4A99-A2EB-3E20EA94939F}">
      <dgm:prSet/>
      <dgm:spPr/>
      <dgm:t>
        <a:bodyPr/>
        <a:lstStyle/>
        <a:p>
          <a:endParaRPr lang="en-GB"/>
        </a:p>
      </dgm:t>
    </dgm:pt>
    <dgm:pt modelId="{0089FE5B-F555-4379-8C20-A2BE7F1D7A8A}" type="sibTrans" cxnId="{FD1EE280-2CB7-4A99-A2EB-3E20EA94939F}">
      <dgm:prSet/>
      <dgm:spPr/>
      <dgm:t>
        <a:bodyPr/>
        <a:lstStyle/>
        <a:p>
          <a:endParaRPr lang="en-GB"/>
        </a:p>
      </dgm:t>
    </dgm:pt>
    <dgm:pt modelId="{A18BEE32-37F7-48A6-9942-E1EC981CD50A}">
      <dgm:prSet phldrT="[Text]" custT="1"/>
      <dgm:spPr/>
      <dgm:t>
        <a:bodyPr/>
        <a:lstStyle/>
        <a:p>
          <a:pPr algn="just"/>
          <a:r>
            <a:rPr lang="en-US" sz="1400" dirty="0" smtClean="0"/>
            <a:t>Presence of regulatory support brings in negotiating power, which may not exist with employee benefit actuaries.</a:t>
          </a:r>
          <a:endParaRPr lang="en-GB" sz="1400" dirty="0"/>
        </a:p>
      </dgm:t>
    </dgm:pt>
    <dgm:pt modelId="{E476F013-7C9E-45AD-9466-066A6DD6A0BA}" type="parTrans" cxnId="{8CB7776F-A932-456B-851F-73ACDF03DDF5}">
      <dgm:prSet/>
      <dgm:spPr/>
      <dgm:t>
        <a:bodyPr/>
        <a:lstStyle/>
        <a:p>
          <a:endParaRPr lang="en-GB"/>
        </a:p>
      </dgm:t>
    </dgm:pt>
    <dgm:pt modelId="{3F04F337-6FD1-42AB-9D2E-9ACA4B249F74}" type="sibTrans" cxnId="{8CB7776F-A932-456B-851F-73ACDF03DDF5}">
      <dgm:prSet/>
      <dgm:spPr/>
      <dgm:t>
        <a:bodyPr/>
        <a:lstStyle/>
        <a:p>
          <a:endParaRPr lang="en-GB"/>
        </a:p>
      </dgm:t>
    </dgm:pt>
    <dgm:pt modelId="{342E196B-C090-46F6-A47A-E9EB46C486B4}">
      <dgm:prSet phldrT="[Text]" custT="1"/>
      <dgm:spPr/>
      <dgm:t>
        <a:bodyPr/>
        <a:lstStyle/>
        <a:p>
          <a:r>
            <a:rPr lang="en-US" sz="1400" b="1" dirty="0" smtClean="0"/>
            <a:t>Availability of Data</a:t>
          </a:r>
          <a:endParaRPr lang="en-GB" sz="1400" b="1" dirty="0"/>
        </a:p>
      </dgm:t>
    </dgm:pt>
    <dgm:pt modelId="{7679105D-8BBC-4CA7-AFD1-4E30F7AE8E9F}" type="parTrans" cxnId="{A369276C-D3DE-4445-AC83-7E6D49E8C805}">
      <dgm:prSet/>
      <dgm:spPr/>
      <dgm:t>
        <a:bodyPr/>
        <a:lstStyle/>
        <a:p>
          <a:endParaRPr lang="en-GB"/>
        </a:p>
      </dgm:t>
    </dgm:pt>
    <dgm:pt modelId="{E5EE6FA7-5BCC-47A0-8340-11FED0F407DE}" type="sibTrans" cxnId="{A369276C-D3DE-4445-AC83-7E6D49E8C805}">
      <dgm:prSet/>
      <dgm:spPr/>
      <dgm:t>
        <a:bodyPr/>
        <a:lstStyle/>
        <a:p>
          <a:endParaRPr lang="en-GB"/>
        </a:p>
      </dgm:t>
    </dgm:pt>
    <dgm:pt modelId="{788048E2-B058-4869-958B-A2548AD73393}">
      <dgm:prSet phldrT="[Text]" custT="1"/>
      <dgm:spPr/>
      <dgm:t>
        <a:bodyPr/>
        <a:lstStyle/>
        <a:p>
          <a:pPr algn="just"/>
          <a:r>
            <a:rPr lang="en-US" sz="1400" dirty="0" smtClean="0"/>
            <a:t>Many companies </a:t>
          </a:r>
          <a:r>
            <a:rPr lang="en-US" sz="1400" b="1" dirty="0" smtClean="0">
              <a:solidFill>
                <a:srgbClr val="C00000"/>
              </a:solidFill>
            </a:rPr>
            <a:t>not able to share necessary data </a:t>
          </a:r>
          <a:r>
            <a:rPr lang="en-US" sz="1400" dirty="0" smtClean="0"/>
            <a:t>for conducting detailed experience investigations.</a:t>
          </a:r>
          <a:endParaRPr lang="en-GB" sz="1400" dirty="0"/>
        </a:p>
      </dgm:t>
    </dgm:pt>
    <dgm:pt modelId="{0BA3373B-E5FA-4F20-BE6A-7793586EEBDC}" type="parTrans" cxnId="{97BC08F2-570D-4382-B90A-2AE8E4210112}">
      <dgm:prSet/>
      <dgm:spPr/>
      <dgm:t>
        <a:bodyPr/>
        <a:lstStyle/>
        <a:p>
          <a:endParaRPr lang="en-GB"/>
        </a:p>
      </dgm:t>
    </dgm:pt>
    <dgm:pt modelId="{72EF6CED-AFE8-4B69-82A4-25C5D10056FF}" type="sibTrans" cxnId="{97BC08F2-570D-4382-B90A-2AE8E4210112}">
      <dgm:prSet/>
      <dgm:spPr/>
      <dgm:t>
        <a:bodyPr/>
        <a:lstStyle/>
        <a:p>
          <a:endParaRPr lang="en-GB"/>
        </a:p>
      </dgm:t>
    </dgm:pt>
    <dgm:pt modelId="{42A9BA05-CCA3-405E-A409-2CF50983A105}">
      <dgm:prSet phldrT="[Text]" custT="1"/>
      <dgm:spPr/>
      <dgm:t>
        <a:bodyPr/>
        <a:lstStyle/>
        <a:p>
          <a:pPr algn="just"/>
          <a:endParaRPr lang="en-GB" sz="600" dirty="0"/>
        </a:p>
      </dgm:t>
    </dgm:pt>
    <dgm:pt modelId="{1E65D9DD-FB64-41A6-8959-B16FDAADCE5F}" type="parTrans" cxnId="{3DB32C89-F678-49BD-B364-82B46F7F0D56}">
      <dgm:prSet/>
      <dgm:spPr/>
      <dgm:t>
        <a:bodyPr/>
        <a:lstStyle/>
        <a:p>
          <a:endParaRPr lang="en-GB"/>
        </a:p>
      </dgm:t>
    </dgm:pt>
    <dgm:pt modelId="{8FEBE810-8C90-444E-8511-965DA96B5D35}" type="sibTrans" cxnId="{3DB32C89-F678-49BD-B364-82B46F7F0D56}">
      <dgm:prSet/>
      <dgm:spPr/>
      <dgm:t>
        <a:bodyPr/>
        <a:lstStyle/>
        <a:p>
          <a:endParaRPr lang="en-GB"/>
        </a:p>
      </dgm:t>
    </dgm:pt>
    <dgm:pt modelId="{658982F9-76F7-4BD9-A0F1-045D63FF1DED}">
      <dgm:prSet phldrT="[Text]" custT="1"/>
      <dgm:spPr/>
      <dgm:t>
        <a:bodyPr/>
        <a:lstStyle/>
        <a:p>
          <a:pPr algn="just"/>
          <a:endParaRPr lang="en-GB" sz="1000" dirty="0"/>
        </a:p>
      </dgm:t>
    </dgm:pt>
    <dgm:pt modelId="{FA199C6E-C714-4679-BD1E-F9BB1331F132}" type="parTrans" cxnId="{7A946724-C1B3-4CB7-83E6-31A7B21E86EB}">
      <dgm:prSet/>
      <dgm:spPr/>
      <dgm:t>
        <a:bodyPr/>
        <a:lstStyle/>
        <a:p>
          <a:endParaRPr lang="en-GB"/>
        </a:p>
      </dgm:t>
    </dgm:pt>
    <dgm:pt modelId="{272213FD-3B02-4C8F-9C6E-52C31B0B7C58}" type="sibTrans" cxnId="{7A946724-C1B3-4CB7-83E6-31A7B21E86EB}">
      <dgm:prSet/>
      <dgm:spPr/>
      <dgm:t>
        <a:bodyPr/>
        <a:lstStyle/>
        <a:p>
          <a:endParaRPr lang="en-GB"/>
        </a:p>
      </dgm:t>
    </dgm:pt>
    <dgm:pt modelId="{D73398B7-245F-4CC3-92EE-D8A9B8D7F7BA}">
      <dgm:prSet phldrT="[Text]" custT="1"/>
      <dgm:spPr/>
      <dgm:t>
        <a:bodyPr/>
        <a:lstStyle/>
        <a:p>
          <a:pPr algn="just"/>
          <a:r>
            <a:rPr lang="en-US" sz="1400" dirty="0" smtClean="0"/>
            <a:t>When working with insurers, actuaries control data. In this case, what option will practitioners have – </a:t>
          </a:r>
          <a:r>
            <a:rPr lang="en-US" sz="1400" b="1" dirty="0" smtClean="0">
              <a:solidFill>
                <a:srgbClr val="C00000"/>
              </a:solidFill>
            </a:rPr>
            <a:t>express inability</a:t>
          </a:r>
          <a:r>
            <a:rPr lang="en-US" sz="1400" dirty="0" smtClean="0"/>
            <a:t>? </a:t>
          </a:r>
          <a:endParaRPr lang="en-GB" sz="1400" dirty="0"/>
        </a:p>
      </dgm:t>
    </dgm:pt>
    <dgm:pt modelId="{CD3CA97E-A3D8-47C9-95F3-7781F73BD719}" type="parTrans" cxnId="{23FFDDB8-6C03-4C04-9620-2CBC94DD7BBE}">
      <dgm:prSet/>
      <dgm:spPr/>
      <dgm:t>
        <a:bodyPr/>
        <a:lstStyle/>
        <a:p>
          <a:endParaRPr lang="en-GB"/>
        </a:p>
      </dgm:t>
    </dgm:pt>
    <dgm:pt modelId="{52E9D09B-F98D-4DD5-A04A-003523279E7C}" type="sibTrans" cxnId="{23FFDDB8-6C03-4C04-9620-2CBC94DD7BBE}">
      <dgm:prSet/>
      <dgm:spPr/>
      <dgm:t>
        <a:bodyPr/>
        <a:lstStyle/>
        <a:p>
          <a:endParaRPr lang="en-GB"/>
        </a:p>
      </dgm:t>
    </dgm:pt>
    <dgm:pt modelId="{4EDEA6D0-FAAE-4A7D-B32F-636A88DE53F4}">
      <dgm:prSet phldrT="[Text]" custT="1"/>
      <dgm:spPr/>
      <dgm:t>
        <a:bodyPr/>
        <a:lstStyle/>
        <a:p>
          <a:pPr algn="just"/>
          <a:endParaRPr lang="en-GB" sz="800" dirty="0"/>
        </a:p>
      </dgm:t>
    </dgm:pt>
    <dgm:pt modelId="{DECDE6A2-768F-44D7-B8CF-482628E020E0}" type="parTrans" cxnId="{D85E0746-09A7-46D0-AFA9-79A3ABBE9711}">
      <dgm:prSet/>
      <dgm:spPr/>
      <dgm:t>
        <a:bodyPr/>
        <a:lstStyle/>
        <a:p>
          <a:endParaRPr lang="en-GB"/>
        </a:p>
      </dgm:t>
    </dgm:pt>
    <dgm:pt modelId="{76018209-90AF-40B6-AD4C-D3F8E244B00D}" type="sibTrans" cxnId="{D85E0746-09A7-46D0-AFA9-79A3ABBE9711}">
      <dgm:prSet/>
      <dgm:spPr/>
      <dgm:t>
        <a:bodyPr/>
        <a:lstStyle/>
        <a:p>
          <a:endParaRPr lang="en-GB"/>
        </a:p>
      </dgm:t>
    </dgm:pt>
    <dgm:pt modelId="{77A696DB-7E4F-4433-B0FA-8C44F48EC962}" type="pres">
      <dgm:prSet presAssocID="{B0F4C172-4F3C-4652-AFB7-817BA7F2AECE}" presName="linearFlow" presStyleCnt="0">
        <dgm:presLayoutVars>
          <dgm:dir/>
          <dgm:animLvl val="lvl"/>
          <dgm:resizeHandles val="exact"/>
        </dgm:presLayoutVars>
      </dgm:prSet>
      <dgm:spPr/>
      <dgm:t>
        <a:bodyPr/>
        <a:lstStyle/>
        <a:p>
          <a:endParaRPr lang="en-GB"/>
        </a:p>
      </dgm:t>
    </dgm:pt>
    <dgm:pt modelId="{FF89473A-F3C8-4019-8BAA-2D1EDA9A6568}" type="pres">
      <dgm:prSet presAssocID="{2611702A-DFF8-4991-9BD4-C2A307DFFC41}" presName="composite" presStyleCnt="0"/>
      <dgm:spPr/>
    </dgm:pt>
    <dgm:pt modelId="{82F4CE1B-047D-41DB-8FF5-364F934EA9D3}" type="pres">
      <dgm:prSet presAssocID="{2611702A-DFF8-4991-9BD4-C2A307DFFC41}" presName="parentText" presStyleLbl="alignNode1" presStyleIdx="0" presStyleCnt="3">
        <dgm:presLayoutVars>
          <dgm:chMax val="1"/>
          <dgm:bulletEnabled val="1"/>
        </dgm:presLayoutVars>
      </dgm:prSet>
      <dgm:spPr/>
      <dgm:t>
        <a:bodyPr/>
        <a:lstStyle/>
        <a:p>
          <a:endParaRPr lang="en-GB"/>
        </a:p>
      </dgm:t>
    </dgm:pt>
    <dgm:pt modelId="{5FC2328F-07DA-4CFA-AB7E-D50BC3CD3AF3}" type="pres">
      <dgm:prSet presAssocID="{2611702A-DFF8-4991-9BD4-C2A307DFFC41}" presName="descendantText" presStyleLbl="alignAcc1" presStyleIdx="0" presStyleCnt="3">
        <dgm:presLayoutVars>
          <dgm:bulletEnabled val="1"/>
        </dgm:presLayoutVars>
      </dgm:prSet>
      <dgm:spPr/>
      <dgm:t>
        <a:bodyPr/>
        <a:lstStyle/>
        <a:p>
          <a:endParaRPr lang="en-GB"/>
        </a:p>
      </dgm:t>
    </dgm:pt>
    <dgm:pt modelId="{82ABB2A6-0C02-4CF0-8C70-6A757FE8F1AC}" type="pres">
      <dgm:prSet presAssocID="{2A70B7D1-3F33-4D78-A94A-C9390BCD19F2}" presName="sp" presStyleCnt="0"/>
      <dgm:spPr/>
    </dgm:pt>
    <dgm:pt modelId="{8EECB36C-C335-4440-97A7-A06EECB7A32E}" type="pres">
      <dgm:prSet presAssocID="{395B1A97-7AD8-4CDB-AC71-DCB958E80137}" presName="composite" presStyleCnt="0"/>
      <dgm:spPr/>
    </dgm:pt>
    <dgm:pt modelId="{6568AB49-44F3-42C8-A3D0-4936BECD6A1D}" type="pres">
      <dgm:prSet presAssocID="{395B1A97-7AD8-4CDB-AC71-DCB958E80137}" presName="parentText" presStyleLbl="alignNode1" presStyleIdx="1" presStyleCnt="3">
        <dgm:presLayoutVars>
          <dgm:chMax val="1"/>
          <dgm:bulletEnabled val="1"/>
        </dgm:presLayoutVars>
      </dgm:prSet>
      <dgm:spPr/>
      <dgm:t>
        <a:bodyPr/>
        <a:lstStyle/>
        <a:p>
          <a:endParaRPr lang="en-GB"/>
        </a:p>
      </dgm:t>
    </dgm:pt>
    <dgm:pt modelId="{FE469E0A-FFE2-4613-B7E5-7B8002AF79E5}" type="pres">
      <dgm:prSet presAssocID="{395B1A97-7AD8-4CDB-AC71-DCB958E80137}" presName="descendantText" presStyleLbl="alignAcc1" presStyleIdx="1" presStyleCnt="3">
        <dgm:presLayoutVars>
          <dgm:bulletEnabled val="1"/>
        </dgm:presLayoutVars>
      </dgm:prSet>
      <dgm:spPr/>
      <dgm:t>
        <a:bodyPr/>
        <a:lstStyle/>
        <a:p>
          <a:endParaRPr lang="en-GB"/>
        </a:p>
      </dgm:t>
    </dgm:pt>
    <dgm:pt modelId="{A4E7B2C0-D927-4B73-ABC6-6A3DA1852292}" type="pres">
      <dgm:prSet presAssocID="{E81BD133-BFB2-4FE3-8E80-8420F9D98F1E}" presName="sp" presStyleCnt="0"/>
      <dgm:spPr/>
    </dgm:pt>
    <dgm:pt modelId="{8EC0A6DB-B5B4-47A4-BC98-D2792363F2DE}" type="pres">
      <dgm:prSet presAssocID="{342E196B-C090-46F6-A47A-E9EB46C486B4}" presName="composite" presStyleCnt="0"/>
      <dgm:spPr/>
    </dgm:pt>
    <dgm:pt modelId="{20128BCC-6D7C-4953-AA82-6375E4F0B2EB}" type="pres">
      <dgm:prSet presAssocID="{342E196B-C090-46F6-A47A-E9EB46C486B4}" presName="parentText" presStyleLbl="alignNode1" presStyleIdx="2" presStyleCnt="3">
        <dgm:presLayoutVars>
          <dgm:chMax val="1"/>
          <dgm:bulletEnabled val="1"/>
        </dgm:presLayoutVars>
      </dgm:prSet>
      <dgm:spPr/>
      <dgm:t>
        <a:bodyPr/>
        <a:lstStyle/>
        <a:p>
          <a:endParaRPr lang="en-GB"/>
        </a:p>
      </dgm:t>
    </dgm:pt>
    <dgm:pt modelId="{FEAC4A83-8ABA-495F-912E-665F2B877970}" type="pres">
      <dgm:prSet presAssocID="{342E196B-C090-46F6-A47A-E9EB46C486B4}" presName="descendantText" presStyleLbl="alignAcc1" presStyleIdx="2" presStyleCnt="3">
        <dgm:presLayoutVars>
          <dgm:bulletEnabled val="1"/>
        </dgm:presLayoutVars>
      </dgm:prSet>
      <dgm:spPr/>
      <dgm:t>
        <a:bodyPr/>
        <a:lstStyle/>
        <a:p>
          <a:endParaRPr lang="en-GB"/>
        </a:p>
      </dgm:t>
    </dgm:pt>
  </dgm:ptLst>
  <dgm:cxnLst>
    <dgm:cxn modelId="{8CB7776F-A932-456B-851F-73ACDF03DDF5}" srcId="{395B1A97-7AD8-4CDB-AC71-DCB958E80137}" destId="{A18BEE32-37F7-48A6-9942-E1EC981CD50A}" srcOrd="2" destOrd="0" parTransId="{E476F013-7C9E-45AD-9466-066A6DD6A0BA}" sibTransId="{3F04F337-6FD1-42AB-9D2E-9ACA4B249F74}"/>
    <dgm:cxn modelId="{75F30E25-0FC9-46E3-9AE7-361A80806DF2}" srcId="{2611702A-DFF8-4991-9BD4-C2A307DFFC41}" destId="{79661F35-C762-4342-9AA1-132EEE27CAB7}" srcOrd="2" destOrd="0" parTransId="{7682C947-CBFB-4A26-BB36-68DB7B9F8A86}" sibTransId="{46BCCCF9-FAA3-40A6-B68B-3CAC701C9464}"/>
    <dgm:cxn modelId="{287E5B01-0485-432F-A7B3-7B507C6BDAD4}" type="presOf" srcId="{788048E2-B058-4869-958B-A2548AD73393}" destId="{FEAC4A83-8ABA-495F-912E-665F2B877970}" srcOrd="0" destOrd="0" presId="urn:microsoft.com/office/officeart/2005/8/layout/chevron2"/>
    <dgm:cxn modelId="{C3E5B6EF-6D5C-46EA-8924-4E18A63B4C34}" type="presOf" srcId="{395B1A97-7AD8-4CDB-AC71-DCB958E80137}" destId="{6568AB49-44F3-42C8-A3D0-4936BECD6A1D}" srcOrd="0" destOrd="0" presId="urn:microsoft.com/office/officeart/2005/8/layout/chevron2"/>
    <dgm:cxn modelId="{7A946724-C1B3-4CB7-83E6-31A7B21E86EB}" srcId="{395B1A97-7AD8-4CDB-AC71-DCB958E80137}" destId="{658982F9-76F7-4BD9-A0F1-045D63FF1DED}" srcOrd="1" destOrd="0" parTransId="{FA199C6E-C714-4679-BD1E-F9BB1331F132}" sibTransId="{272213FD-3B02-4C8F-9C6E-52C31B0B7C58}"/>
    <dgm:cxn modelId="{8EADFB31-A099-4413-AF59-81970920A251}" type="presOf" srcId="{B0F4C172-4F3C-4652-AFB7-817BA7F2AECE}" destId="{77A696DB-7E4F-4433-B0FA-8C44F48EC962}" srcOrd="0" destOrd="0" presId="urn:microsoft.com/office/officeart/2005/8/layout/chevron2"/>
    <dgm:cxn modelId="{A369276C-D3DE-4445-AC83-7E6D49E8C805}" srcId="{B0F4C172-4F3C-4652-AFB7-817BA7F2AECE}" destId="{342E196B-C090-46F6-A47A-E9EB46C486B4}" srcOrd="2" destOrd="0" parTransId="{7679105D-8BBC-4CA7-AFD1-4E30F7AE8E9F}" sibTransId="{E5EE6FA7-5BCC-47A0-8340-11FED0F407DE}"/>
    <dgm:cxn modelId="{4F5DCBC8-175E-4DFE-89EB-94DE28E1B36D}" srcId="{B0F4C172-4F3C-4652-AFB7-817BA7F2AECE}" destId="{395B1A97-7AD8-4CDB-AC71-DCB958E80137}" srcOrd="1" destOrd="0" parTransId="{BA017C8E-056B-4720-989E-ADC4236E85F1}" sibTransId="{E81BD133-BFB2-4FE3-8E80-8420F9D98F1E}"/>
    <dgm:cxn modelId="{FD1EE280-2CB7-4A99-A2EB-3E20EA94939F}" srcId="{395B1A97-7AD8-4CDB-AC71-DCB958E80137}" destId="{8DD3DE23-1EDD-41CD-8D5C-DA7A6D65B51A}" srcOrd="0" destOrd="0" parTransId="{4DDE0903-32B3-4472-84FC-EE846F0676B1}" sibTransId="{0089FE5B-F555-4379-8C20-A2BE7F1D7A8A}"/>
    <dgm:cxn modelId="{0566317E-9B83-4FC1-8C7C-DF7E65C0D392}" srcId="{2611702A-DFF8-4991-9BD4-C2A307DFFC41}" destId="{95577BDD-6BB3-4100-888D-D14A3C09678D}" srcOrd="0" destOrd="0" parTransId="{C97BD446-EF79-4B96-8473-DA62B5707ED6}" sibTransId="{2FE540E4-8835-4BD4-B20F-878C3962EEF2}"/>
    <dgm:cxn modelId="{23FFDDB8-6C03-4C04-9620-2CBC94DD7BBE}" srcId="{342E196B-C090-46F6-A47A-E9EB46C486B4}" destId="{D73398B7-245F-4CC3-92EE-D8A9B8D7F7BA}" srcOrd="2" destOrd="0" parTransId="{CD3CA97E-A3D8-47C9-95F3-7781F73BD719}" sibTransId="{52E9D09B-F98D-4DD5-A04A-003523279E7C}"/>
    <dgm:cxn modelId="{34A20D43-110C-4F52-AED5-CEE042B9AC43}" srcId="{B0F4C172-4F3C-4652-AFB7-817BA7F2AECE}" destId="{2611702A-DFF8-4991-9BD4-C2A307DFFC41}" srcOrd="0" destOrd="0" parTransId="{7806BB03-7ECE-4C48-98E9-E17E46CB56DB}" sibTransId="{2A70B7D1-3F33-4D78-A94A-C9390BCD19F2}"/>
    <dgm:cxn modelId="{F66DA1EC-6B94-48E3-BC85-1BFE1B1AC8E3}" type="presOf" srcId="{79661F35-C762-4342-9AA1-132EEE27CAB7}" destId="{5FC2328F-07DA-4CFA-AB7E-D50BC3CD3AF3}" srcOrd="0" destOrd="2" presId="urn:microsoft.com/office/officeart/2005/8/layout/chevron2"/>
    <dgm:cxn modelId="{9C6435EF-8D90-4058-8694-2062C2E1564C}" type="presOf" srcId="{42A9BA05-CCA3-405E-A409-2CF50983A105}" destId="{5FC2328F-07DA-4CFA-AB7E-D50BC3CD3AF3}" srcOrd="0" destOrd="1" presId="urn:microsoft.com/office/officeart/2005/8/layout/chevron2"/>
    <dgm:cxn modelId="{44806146-DF61-4412-9874-8D108F69A846}" type="presOf" srcId="{A18BEE32-37F7-48A6-9942-E1EC981CD50A}" destId="{FE469E0A-FFE2-4613-B7E5-7B8002AF79E5}" srcOrd="0" destOrd="2" presId="urn:microsoft.com/office/officeart/2005/8/layout/chevron2"/>
    <dgm:cxn modelId="{8D1B4C71-9E82-4C92-A900-B33A63C9380E}" type="presOf" srcId="{2611702A-DFF8-4991-9BD4-C2A307DFFC41}" destId="{82F4CE1B-047D-41DB-8FF5-364F934EA9D3}" srcOrd="0" destOrd="0" presId="urn:microsoft.com/office/officeart/2005/8/layout/chevron2"/>
    <dgm:cxn modelId="{3DB32C89-F678-49BD-B364-82B46F7F0D56}" srcId="{2611702A-DFF8-4991-9BD4-C2A307DFFC41}" destId="{42A9BA05-CCA3-405E-A409-2CF50983A105}" srcOrd="1" destOrd="0" parTransId="{1E65D9DD-FB64-41A6-8959-B16FDAADCE5F}" sibTransId="{8FEBE810-8C90-444E-8511-965DA96B5D35}"/>
    <dgm:cxn modelId="{0EFD615A-751F-4DB2-9DE6-BDAD63C7ED17}" type="presOf" srcId="{4EDEA6D0-FAAE-4A7D-B32F-636A88DE53F4}" destId="{FEAC4A83-8ABA-495F-912E-665F2B877970}" srcOrd="0" destOrd="1" presId="urn:microsoft.com/office/officeart/2005/8/layout/chevron2"/>
    <dgm:cxn modelId="{97BC08F2-570D-4382-B90A-2AE8E4210112}" srcId="{342E196B-C090-46F6-A47A-E9EB46C486B4}" destId="{788048E2-B058-4869-958B-A2548AD73393}" srcOrd="0" destOrd="0" parTransId="{0BA3373B-E5FA-4F20-BE6A-7793586EEBDC}" sibTransId="{72EF6CED-AFE8-4B69-82A4-25C5D10056FF}"/>
    <dgm:cxn modelId="{D42D2750-A766-4E60-BE7D-4297F44095EB}" type="presOf" srcId="{8DD3DE23-1EDD-41CD-8D5C-DA7A6D65B51A}" destId="{FE469E0A-FFE2-4613-B7E5-7B8002AF79E5}" srcOrd="0" destOrd="0" presId="urn:microsoft.com/office/officeart/2005/8/layout/chevron2"/>
    <dgm:cxn modelId="{2A7C35EE-BF96-4304-8B36-828782D5F18B}" type="presOf" srcId="{658982F9-76F7-4BD9-A0F1-045D63FF1DED}" destId="{FE469E0A-FFE2-4613-B7E5-7B8002AF79E5}" srcOrd="0" destOrd="1" presId="urn:microsoft.com/office/officeart/2005/8/layout/chevron2"/>
    <dgm:cxn modelId="{A92AD93F-218F-4723-A3D0-45C487DF3D1E}" type="presOf" srcId="{D73398B7-245F-4CC3-92EE-D8A9B8D7F7BA}" destId="{FEAC4A83-8ABA-495F-912E-665F2B877970}" srcOrd="0" destOrd="2" presId="urn:microsoft.com/office/officeart/2005/8/layout/chevron2"/>
    <dgm:cxn modelId="{D85E0746-09A7-46D0-AFA9-79A3ABBE9711}" srcId="{342E196B-C090-46F6-A47A-E9EB46C486B4}" destId="{4EDEA6D0-FAAE-4A7D-B32F-636A88DE53F4}" srcOrd="1" destOrd="0" parTransId="{DECDE6A2-768F-44D7-B8CF-482628E020E0}" sibTransId="{76018209-90AF-40B6-AD4C-D3F8E244B00D}"/>
    <dgm:cxn modelId="{EDCDF8EA-286D-4F4D-9789-4E1E86C2C8B4}" type="presOf" srcId="{342E196B-C090-46F6-A47A-E9EB46C486B4}" destId="{20128BCC-6D7C-4953-AA82-6375E4F0B2EB}" srcOrd="0" destOrd="0" presId="urn:microsoft.com/office/officeart/2005/8/layout/chevron2"/>
    <dgm:cxn modelId="{02E1BE8C-105B-4200-B767-8A583B0B03FB}" type="presOf" srcId="{95577BDD-6BB3-4100-888D-D14A3C09678D}" destId="{5FC2328F-07DA-4CFA-AB7E-D50BC3CD3AF3}" srcOrd="0" destOrd="0" presId="urn:microsoft.com/office/officeart/2005/8/layout/chevron2"/>
    <dgm:cxn modelId="{BE007CC7-9352-4D30-AB4E-9FEA1BC94C22}" type="presParOf" srcId="{77A696DB-7E4F-4433-B0FA-8C44F48EC962}" destId="{FF89473A-F3C8-4019-8BAA-2D1EDA9A6568}" srcOrd="0" destOrd="0" presId="urn:microsoft.com/office/officeart/2005/8/layout/chevron2"/>
    <dgm:cxn modelId="{5BF4DA08-940B-4FF2-984A-87871BC3B755}" type="presParOf" srcId="{FF89473A-F3C8-4019-8BAA-2D1EDA9A6568}" destId="{82F4CE1B-047D-41DB-8FF5-364F934EA9D3}" srcOrd="0" destOrd="0" presId="urn:microsoft.com/office/officeart/2005/8/layout/chevron2"/>
    <dgm:cxn modelId="{99799678-5BCB-4E02-AB04-6A2975A887CF}" type="presParOf" srcId="{FF89473A-F3C8-4019-8BAA-2D1EDA9A6568}" destId="{5FC2328F-07DA-4CFA-AB7E-D50BC3CD3AF3}" srcOrd="1" destOrd="0" presId="urn:microsoft.com/office/officeart/2005/8/layout/chevron2"/>
    <dgm:cxn modelId="{B8099F92-139B-46D1-AEBE-FFC205C5629C}" type="presParOf" srcId="{77A696DB-7E4F-4433-B0FA-8C44F48EC962}" destId="{82ABB2A6-0C02-4CF0-8C70-6A757FE8F1AC}" srcOrd="1" destOrd="0" presId="urn:microsoft.com/office/officeart/2005/8/layout/chevron2"/>
    <dgm:cxn modelId="{B408E349-2687-4F8A-B0FB-4010BAA249AB}" type="presParOf" srcId="{77A696DB-7E4F-4433-B0FA-8C44F48EC962}" destId="{8EECB36C-C335-4440-97A7-A06EECB7A32E}" srcOrd="2" destOrd="0" presId="urn:microsoft.com/office/officeart/2005/8/layout/chevron2"/>
    <dgm:cxn modelId="{9A811E07-0992-493B-8EB5-738048EDE88A}" type="presParOf" srcId="{8EECB36C-C335-4440-97A7-A06EECB7A32E}" destId="{6568AB49-44F3-42C8-A3D0-4936BECD6A1D}" srcOrd="0" destOrd="0" presId="urn:microsoft.com/office/officeart/2005/8/layout/chevron2"/>
    <dgm:cxn modelId="{BFA0E028-CE37-4C71-AC97-3D2237BEDCA0}" type="presParOf" srcId="{8EECB36C-C335-4440-97A7-A06EECB7A32E}" destId="{FE469E0A-FFE2-4613-B7E5-7B8002AF79E5}" srcOrd="1" destOrd="0" presId="urn:microsoft.com/office/officeart/2005/8/layout/chevron2"/>
    <dgm:cxn modelId="{CC1244A3-C213-45A0-9F4A-A21A457114F4}" type="presParOf" srcId="{77A696DB-7E4F-4433-B0FA-8C44F48EC962}" destId="{A4E7B2C0-D927-4B73-ABC6-6A3DA1852292}" srcOrd="3" destOrd="0" presId="urn:microsoft.com/office/officeart/2005/8/layout/chevron2"/>
    <dgm:cxn modelId="{0D5E0CDA-1AE2-4F88-9792-BEF7F969946A}" type="presParOf" srcId="{77A696DB-7E4F-4433-B0FA-8C44F48EC962}" destId="{8EC0A6DB-B5B4-47A4-BC98-D2792363F2DE}" srcOrd="4" destOrd="0" presId="urn:microsoft.com/office/officeart/2005/8/layout/chevron2"/>
    <dgm:cxn modelId="{59343FEF-B6FF-4D8E-831A-B98ECB41413B}" type="presParOf" srcId="{8EC0A6DB-B5B4-47A4-BC98-D2792363F2DE}" destId="{20128BCC-6D7C-4953-AA82-6375E4F0B2EB}" srcOrd="0" destOrd="0" presId="urn:microsoft.com/office/officeart/2005/8/layout/chevron2"/>
    <dgm:cxn modelId="{32871A80-CAA5-49AD-90AE-32ED230CD10B}" type="presParOf" srcId="{8EC0A6DB-B5B4-47A4-BC98-D2792363F2DE}" destId="{FEAC4A83-8ABA-495F-912E-665F2B877970}"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F4C172-4F3C-4652-AFB7-817BA7F2AECE}"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GB"/>
        </a:p>
      </dgm:t>
    </dgm:pt>
    <dgm:pt modelId="{2611702A-DFF8-4991-9BD4-C2A307DFFC41}">
      <dgm:prSet phldrT="[Text]" custT="1"/>
      <dgm:spPr/>
      <dgm:t>
        <a:bodyPr/>
        <a:lstStyle/>
        <a:p>
          <a:r>
            <a:rPr lang="en-US" sz="1400" b="1" dirty="0" smtClean="0"/>
            <a:t>Time Constraint</a:t>
          </a:r>
          <a:endParaRPr lang="en-GB" sz="1400" b="1" dirty="0"/>
        </a:p>
      </dgm:t>
    </dgm:pt>
    <dgm:pt modelId="{7806BB03-7ECE-4C48-98E9-E17E46CB56DB}" type="parTrans" cxnId="{34A20D43-110C-4F52-AED5-CEE042B9AC43}">
      <dgm:prSet/>
      <dgm:spPr/>
      <dgm:t>
        <a:bodyPr/>
        <a:lstStyle/>
        <a:p>
          <a:endParaRPr lang="en-GB"/>
        </a:p>
      </dgm:t>
    </dgm:pt>
    <dgm:pt modelId="{2A70B7D1-3F33-4D78-A94A-C9390BCD19F2}" type="sibTrans" cxnId="{34A20D43-110C-4F52-AED5-CEE042B9AC43}">
      <dgm:prSet/>
      <dgm:spPr/>
      <dgm:t>
        <a:bodyPr/>
        <a:lstStyle/>
        <a:p>
          <a:endParaRPr lang="en-GB"/>
        </a:p>
      </dgm:t>
    </dgm:pt>
    <dgm:pt modelId="{95577BDD-6BB3-4100-888D-D14A3C09678D}">
      <dgm:prSet phldrT="[Text]" custT="1"/>
      <dgm:spPr/>
      <dgm:t>
        <a:bodyPr/>
        <a:lstStyle/>
        <a:p>
          <a:pPr algn="just"/>
          <a:r>
            <a:rPr lang="en-US" sz="1400" dirty="0" smtClean="0"/>
            <a:t>Most Companies treat actuarial valuation of employee benefits as </a:t>
          </a:r>
          <a:r>
            <a:rPr lang="en-US" sz="1400" b="1" dirty="0" smtClean="0">
              <a:solidFill>
                <a:srgbClr val="C00000"/>
              </a:solidFill>
            </a:rPr>
            <a:t>year-end compliance activity and do not engage in advance</a:t>
          </a:r>
          <a:r>
            <a:rPr lang="en-US" sz="1400" dirty="0" smtClean="0"/>
            <a:t>.</a:t>
          </a:r>
          <a:endParaRPr lang="en-GB" sz="1400" dirty="0"/>
        </a:p>
      </dgm:t>
    </dgm:pt>
    <dgm:pt modelId="{C97BD446-EF79-4B96-8473-DA62B5707ED6}" type="parTrans" cxnId="{0566317E-9B83-4FC1-8C7C-DF7E65C0D392}">
      <dgm:prSet/>
      <dgm:spPr/>
      <dgm:t>
        <a:bodyPr/>
        <a:lstStyle/>
        <a:p>
          <a:endParaRPr lang="en-GB"/>
        </a:p>
      </dgm:t>
    </dgm:pt>
    <dgm:pt modelId="{2FE540E4-8835-4BD4-B20F-878C3962EEF2}" type="sibTrans" cxnId="{0566317E-9B83-4FC1-8C7C-DF7E65C0D392}">
      <dgm:prSet/>
      <dgm:spPr/>
      <dgm:t>
        <a:bodyPr/>
        <a:lstStyle/>
        <a:p>
          <a:endParaRPr lang="en-GB"/>
        </a:p>
      </dgm:t>
    </dgm:pt>
    <dgm:pt modelId="{79661F35-C762-4342-9AA1-132EEE27CAB7}">
      <dgm:prSet phldrT="[Text]" custT="1"/>
      <dgm:spPr/>
      <dgm:t>
        <a:bodyPr/>
        <a:lstStyle/>
        <a:p>
          <a:pPr algn="just"/>
          <a:r>
            <a:rPr lang="en-US" sz="1400" dirty="0" smtClean="0"/>
            <a:t>At year-end, the time given to actuaries in some cases may not be sufficient to conduct detailed investigation around reasonableness of assumptions. </a:t>
          </a:r>
          <a:endParaRPr lang="en-GB" sz="1400" dirty="0"/>
        </a:p>
      </dgm:t>
    </dgm:pt>
    <dgm:pt modelId="{7682C947-CBFB-4A26-BB36-68DB7B9F8A86}" type="parTrans" cxnId="{75F30E25-0FC9-46E3-9AE7-361A80806DF2}">
      <dgm:prSet/>
      <dgm:spPr/>
      <dgm:t>
        <a:bodyPr/>
        <a:lstStyle/>
        <a:p>
          <a:endParaRPr lang="en-GB"/>
        </a:p>
      </dgm:t>
    </dgm:pt>
    <dgm:pt modelId="{46BCCCF9-FAA3-40A6-B68B-3CAC701C9464}" type="sibTrans" cxnId="{75F30E25-0FC9-46E3-9AE7-361A80806DF2}">
      <dgm:prSet/>
      <dgm:spPr/>
      <dgm:t>
        <a:bodyPr/>
        <a:lstStyle/>
        <a:p>
          <a:endParaRPr lang="en-GB"/>
        </a:p>
      </dgm:t>
    </dgm:pt>
    <dgm:pt modelId="{395B1A97-7AD8-4CDB-AC71-DCB958E80137}">
      <dgm:prSet phldrT="[Text]" custT="1"/>
      <dgm:spPr/>
      <dgm:t>
        <a:bodyPr/>
        <a:lstStyle/>
        <a:p>
          <a:endParaRPr lang="en-US" sz="1400" b="1" dirty="0" smtClean="0"/>
        </a:p>
        <a:p>
          <a:r>
            <a:rPr lang="en-US" sz="1400" b="1" dirty="0" smtClean="0"/>
            <a:t>Client to Actuary Ratio</a:t>
          </a:r>
          <a:endParaRPr lang="en-GB" sz="1400" b="1" dirty="0"/>
        </a:p>
      </dgm:t>
    </dgm:pt>
    <dgm:pt modelId="{BA017C8E-056B-4720-989E-ADC4236E85F1}" type="parTrans" cxnId="{4F5DCBC8-175E-4DFE-89EB-94DE28E1B36D}">
      <dgm:prSet/>
      <dgm:spPr/>
      <dgm:t>
        <a:bodyPr/>
        <a:lstStyle/>
        <a:p>
          <a:endParaRPr lang="en-GB"/>
        </a:p>
      </dgm:t>
    </dgm:pt>
    <dgm:pt modelId="{E81BD133-BFB2-4FE3-8E80-8420F9D98F1E}" type="sibTrans" cxnId="{4F5DCBC8-175E-4DFE-89EB-94DE28E1B36D}">
      <dgm:prSet/>
      <dgm:spPr/>
      <dgm:t>
        <a:bodyPr/>
        <a:lstStyle/>
        <a:p>
          <a:endParaRPr lang="en-GB"/>
        </a:p>
      </dgm:t>
    </dgm:pt>
    <dgm:pt modelId="{8DD3DE23-1EDD-41CD-8D5C-DA7A6D65B51A}">
      <dgm:prSet phldrT="[Text]" custT="1"/>
      <dgm:spPr/>
      <dgm:t>
        <a:bodyPr/>
        <a:lstStyle/>
        <a:p>
          <a:pPr algn="just"/>
          <a:r>
            <a:rPr lang="en-US" sz="1400" dirty="0" smtClean="0"/>
            <a:t>There are less than 100 practitioners on employee benefits side and, even with limited level of compliance, more than 20,000 companies.</a:t>
          </a:r>
          <a:endParaRPr lang="en-GB" sz="1400" dirty="0"/>
        </a:p>
      </dgm:t>
    </dgm:pt>
    <dgm:pt modelId="{4DDE0903-32B3-4472-84FC-EE846F0676B1}" type="parTrans" cxnId="{FD1EE280-2CB7-4A99-A2EB-3E20EA94939F}">
      <dgm:prSet/>
      <dgm:spPr/>
      <dgm:t>
        <a:bodyPr/>
        <a:lstStyle/>
        <a:p>
          <a:endParaRPr lang="en-GB"/>
        </a:p>
      </dgm:t>
    </dgm:pt>
    <dgm:pt modelId="{0089FE5B-F555-4379-8C20-A2BE7F1D7A8A}" type="sibTrans" cxnId="{FD1EE280-2CB7-4A99-A2EB-3E20EA94939F}">
      <dgm:prSet/>
      <dgm:spPr/>
      <dgm:t>
        <a:bodyPr/>
        <a:lstStyle/>
        <a:p>
          <a:endParaRPr lang="en-GB"/>
        </a:p>
      </dgm:t>
    </dgm:pt>
    <dgm:pt modelId="{A18BEE32-37F7-48A6-9942-E1EC981CD50A}">
      <dgm:prSet phldrT="[Text]" custT="1"/>
      <dgm:spPr/>
      <dgm:t>
        <a:bodyPr/>
        <a:lstStyle/>
        <a:p>
          <a:pPr algn="just"/>
          <a:endParaRPr lang="en-GB" sz="300" dirty="0"/>
        </a:p>
      </dgm:t>
    </dgm:pt>
    <dgm:pt modelId="{E476F013-7C9E-45AD-9466-066A6DD6A0BA}" type="parTrans" cxnId="{8CB7776F-A932-456B-851F-73ACDF03DDF5}">
      <dgm:prSet/>
      <dgm:spPr/>
      <dgm:t>
        <a:bodyPr/>
        <a:lstStyle/>
        <a:p>
          <a:endParaRPr lang="en-GB"/>
        </a:p>
      </dgm:t>
    </dgm:pt>
    <dgm:pt modelId="{3F04F337-6FD1-42AB-9D2E-9ACA4B249F74}" type="sibTrans" cxnId="{8CB7776F-A932-456B-851F-73ACDF03DDF5}">
      <dgm:prSet/>
      <dgm:spPr/>
      <dgm:t>
        <a:bodyPr/>
        <a:lstStyle/>
        <a:p>
          <a:endParaRPr lang="en-GB"/>
        </a:p>
      </dgm:t>
    </dgm:pt>
    <dgm:pt modelId="{342E196B-C090-46F6-A47A-E9EB46C486B4}">
      <dgm:prSet phldrT="[Text]" custT="1"/>
      <dgm:spPr/>
      <dgm:t>
        <a:bodyPr/>
        <a:lstStyle/>
        <a:p>
          <a:r>
            <a:rPr lang="en-US" sz="1400" b="1" dirty="0" smtClean="0"/>
            <a:t>Puts Actuary at Risk?</a:t>
          </a:r>
          <a:endParaRPr lang="en-GB" sz="1400" b="1" dirty="0"/>
        </a:p>
      </dgm:t>
    </dgm:pt>
    <dgm:pt modelId="{7679105D-8BBC-4CA7-AFD1-4E30F7AE8E9F}" type="parTrans" cxnId="{A369276C-D3DE-4445-AC83-7E6D49E8C805}">
      <dgm:prSet/>
      <dgm:spPr/>
      <dgm:t>
        <a:bodyPr/>
        <a:lstStyle/>
        <a:p>
          <a:endParaRPr lang="en-GB"/>
        </a:p>
      </dgm:t>
    </dgm:pt>
    <dgm:pt modelId="{E5EE6FA7-5BCC-47A0-8340-11FED0F407DE}" type="sibTrans" cxnId="{A369276C-D3DE-4445-AC83-7E6D49E8C805}">
      <dgm:prSet/>
      <dgm:spPr/>
      <dgm:t>
        <a:bodyPr/>
        <a:lstStyle/>
        <a:p>
          <a:endParaRPr lang="en-GB"/>
        </a:p>
      </dgm:t>
    </dgm:pt>
    <dgm:pt modelId="{788048E2-B058-4869-958B-A2548AD73393}">
      <dgm:prSet phldrT="[Text]" custT="1"/>
      <dgm:spPr/>
      <dgm:t>
        <a:bodyPr/>
        <a:lstStyle/>
        <a:p>
          <a:pPr algn="just"/>
          <a:r>
            <a:rPr lang="en-GB" sz="1200" dirty="0" smtClean="0"/>
            <a:t>Commenting based on incomplete information and in limited time </a:t>
          </a:r>
          <a:r>
            <a:rPr lang="en-GB" sz="1200" b="1" dirty="0" smtClean="0">
              <a:solidFill>
                <a:srgbClr val="C00000"/>
              </a:solidFill>
            </a:rPr>
            <a:t>may setup members in direct conflict with the clients and sometimes even with the auditors</a:t>
          </a:r>
          <a:r>
            <a:rPr lang="en-GB" sz="1200" dirty="0" smtClean="0"/>
            <a:t>. </a:t>
          </a:r>
          <a:endParaRPr lang="en-GB" sz="1200" dirty="0"/>
        </a:p>
      </dgm:t>
    </dgm:pt>
    <dgm:pt modelId="{0BA3373B-E5FA-4F20-BE6A-7793586EEBDC}" type="parTrans" cxnId="{97BC08F2-570D-4382-B90A-2AE8E4210112}">
      <dgm:prSet/>
      <dgm:spPr/>
      <dgm:t>
        <a:bodyPr/>
        <a:lstStyle/>
        <a:p>
          <a:endParaRPr lang="en-GB"/>
        </a:p>
      </dgm:t>
    </dgm:pt>
    <dgm:pt modelId="{72EF6CED-AFE8-4B69-82A4-25C5D10056FF}" type="sibTrans" cxnId="{97BC08F2-570D-4382-B90A-2AE8E4210112}">
      <dgm:prSet/>
      <dgm:spPr/>
      <dgm:t>
        <a:bodyPr/>
        <a:lstStyle/>
        <a:p>
          <a:endParaRPr lang="en-GB"/>
        </a:p>
      </dgm:t>
    </dgm:pt>
    <dgm:pt modelId="{8740D567-2706-43B0-AC75-3BB8A74EB07F}">
      <dgm:prSet phldrT="[Text]" custT="1"/>
      <dgm:spPr/>
      <dgm:t>
        <a:bodyPr/>
        <a:lstStyle/>
        <a:p>
          <a:pPr algn="just"/>
          <a:endParaRPr lang="en-GB" sz="200" dirty="0"/>
        </a:p>
      </dgm:t>
    </dgm:pt>
    <dgm:pt modelId="{AAA5F499-75AD-4E07-B950-C13776F1A03E}" type="parTrans" cxnId="{4C3D8672-0888-4B4F-84F5-677E98DA84F9}">
      <dgm:prSet/>
      <dgm:spPr/>
      <dgm:t>
        <a:bodyPr/>
        <a:lstStyle/>
        <a:p>
          <a:endParaRPr lang="en-GB"/>
        </a:p>
      </dgm:t>
    </dgm:pt>
    <dgm:pt modelId="{1581C172-C4AC-4E8D-9A2A-5B87E00D5E25}" type="sibTrans" cxnId="{4C3D8672-0888-4B4F-84F5-677E98DA84F9}">
      <dgm:prSet/>
      <dgm:spPr/>
      <dgm:t>
        <a:bodyPr/>
        <a:lstStyle/>
        <a:p>
          <a:endParaRPr lang="en-GB"/>
        </a:p>
      </dgm:t>
    </dgm:pt>
    <dgm:pt modelId="{2FCEF617-EF68-4B58-976C-6C5B6BA4319C}">
      <dgm:prSet custT="1"/>
      <dgm:spPr/>
      <dgm:t>
        <a:bodyPr/>
        <a:lstStyle/>
        <a:p>
          <a:pPr algn="just"/>
          <a:endParaRPr lang="en-GB" sz="100" dirty="0"/>
        </a:p>
      </dgm:t>
    </dgm:pt>
    <dgm:pt modelId="{E6A1C3AB-A30C-489C-B64A-A68910C03514}" type="parTrans" cxnId="{C21EE48A-79A0-4AB8-A7E9-355E39F88EC4}">
      <dgm:prSet/>
      <dgm:spPr/>
      <dgm:t>
        <a:bodyPr/>
        <a:lstStyle/>
        <a:p>
          <a:endParaRPr lang="en-GB"/>
        </a:p>
      </dgm:t>
    </dgm:pt>
    <dgm:pt modelId="{541B4D2F-B27C-499A-A15D-6CE0B1278D51}" type="sibTrans" cxnId="{C21EE48A-79A0-4AB8-A7E9-355E39F88EC4}">
      <dgm:prSet/>
      <dgm:spPr/>
      <dgm:t>
        <a:bodyPr/>
        <a:lstStyle/>
        <a:p>
          <a:endParaRPr lang="en-GB"/>
        </a:p>
      </dgm:t>
    </dgm:pt>
    <dgm:pt modelId="{C0BAB913-4D0A-4F60-825F-616BB6EF7DC1}">
      <dgm:prSet custT="1"/>
      <dgm:spPr/>
      <dgm:t>
        <a:bodyPr/>
        <a:lstStyle/>
        <a:p>
          <a:pPr algn="just"/>
          <a:r>
            <a:rPr lang="en-GB" sz="1200" dirty="0" smtClean="0"/>
            <a:t>There will be times when actuary has, based on his limited understanding, comments on inappropriateness of assumptions chosen whereas the clients and the auditors, with full view of the business, may believe otherwise.</a:t>
          </a:r>
          <a:endParaRPr lang="en-GB" sz="1200" dirty="0"/>
        </a:p>
      </dgm:t>
    </dgm:pt>
    <dgm:pt modelId="{9DA5AE3C-B557-42B6-8AB1-8C602E2D514D}" type="parTrans" cxnId="{5B7D70D7-0579-43EB-B25E-3A1364DF44BB}">
      <dgm:prSet/>
      <dgm:spPr/>
      <dgm:t>
        <a:bodyPr/>
        <a:lstStyle/>
        <a:p>
          <a:endParaRPr lang="en-GB"/>
        </a:p>
      </dgm:t>
    </dgm:pt>
    <dgm:pt modelId="{C78308E9-5FF8-4E55-B0FF-51A3A72EDED8}" type="sibTrans" cxnId="{5B7D70D7-0579-43EB-B25E-3A1364DF44BB}">
      <dgm:prSet/>
      <dgm:spPr/>
      <dgm:t>
        <a:bodyPr/>
        <a:lstStyle/>
        <a:p>
          <a:endParaRPr lang="en-GB"/>
        </a:p>
      </dgm:t>
    </dgm:pt>
    <dgm:pt modelId="{C479EEA3-871E-4836-9CB8-696433E4B11D}">
      <dgm:prSet phldrT="[Text]" custT="1"/>
      <dgm:spPr/>
      <dgm:t>
        <a:bodyPr/>
        <a:lstStyle/>
        <a:p>
          <a:pPr algn="just"/>
          <a:r>
            <a:rPr lang="en-US" sz="1400" dirty="0" smtClean="0"/>
            <a:t>Average number of reports signed in range of 500 to 1000 per actuary. </a:t>
          </a:r>
          <a:r>
            <a:rPr lang="en-US" sz="1400" b="1" dirty="0" smtClean="0">
              <a:solidFill>
                <a:srgbClr val="C00000"/>
              </a:solidFill>
            </a:rPr>
            <a:t>As a profession, have we reached a stage wherein we have capacity </a:t>
          </a:r>
          <a:r>
            <a:rPr lang="en-US" sz="1400" dirty="0" smtClean="0"/>
            <a:t>to implement this?</a:t>
          </a:r>
          <a:endParaRPr lang="en-GB" sz="1400" dirty="0"/>
        </a:p>
      </dgm:t>
    </dgm:pt>
    <dgm:pt modelId="{6BD9F4A4-7ACE-4AE5-A9BD-2DF9DE5F0439}" type="parTrans" cxnId="{699DA126-E6FF-42B2-86C6-1C434C555387}">
      <dgm:prSet/>
      <dgm:spPr/>
      <dgm:t>
        <a:bodyPr/>
        <a:lstStyle/>
        <a:p>
          <a:endParaRPr lang="en-GB"/>
        </a:p>
      </dgm:t>
    </dgm:pt>
    <dgm:pt modelId="{F78D493E-41CF-483B-90A9-F6E16E838F2F}" type="sibTrans" cxnId="{699DA126-E6FF-42B2-86C6-1C434C555387}">
      <dgm:prSet/>
      <dgm:spPr/>
      <dgm:t>
        <a:bodyPr/>
        <a:lstStyle/>
        <a:p>
          <a:endParaRPr lang="en-GB"/>
        </a:p>
      </dgm:t>
    </dgm:pt>
    <dgm:pt modelId="{77A696DB-7E4F-4433-B0FA-8C44F48EC962}" type="pres">
      <dgm:prSet presAssocID="{B0F4C172-4F3C-4652-AFB7-817BA7F2AECE}" presName="linearFlow" presStyleCnt="0">
        <dgm:presLayoutVars>
          <dgm:dir/>
          <dgm:animLvl val="lvl"/>
          <dgm:resizeHandles val="exact"/>
        </dgm:presLayoutVars>
      </dgm:prSet>
      <dgm:spPr/>
      <dgm:t>
        <a:bodyPr/>
        <a:lstStyle/>
        <a:p>
          <a:endParaRPr lang="en-GB"/>
        </a:p>
      </dgm:t>
    </dgm:pt>
    <dgm:pt modelId="{FF89473A-F3C8-4019-8BAA-2D1EDA9A6568}" type="pres">
      <dgm:prSet presAssocID="{2611702A-DFF8-4991-9BD4-C2A307DFFC41}" presName="composite" presStyleCnt="0"/>
      <dgm:spPr/>
    </dgm:pt>
    <dgm:pt modelId="{82F4CE1B-047D-41DB-8FF5-364F934EA9D3}" type="pres">
      <dgm:prSet presAssocID="{2611702A-DFF8-4991-9BD4-C2A307DFFC41}" presName="parentText" presStyleLbl="alignNode1" presStyleIdx="0" presStyleCnt="3">
        <dgm:presLayoutVars>
          <dgm:chMax val="1"/>
          <dgm:bulletEnabled val="1"/>
        </dgm:presLayoutVars>
      </dgm:prSet>
      <dgm:spPr/>
      <dgm:t>
        <a:bodyPr/>
        <a:lstStyle/>
        <a:p>
          <a:endParaRPr lang="en-GB"/>
        </a:p>
      </dgm:t>
    </dgm:pt>
    <dgm:pt modelId="{5FC2328F-07DA-4CFA-AB7E-D50BC3CD3AF3}" type="pres">
      <dgm:prSet presAssocID="{2611702A-DFF8-4991-9BD4-C2A307DFFC41}" presName="descendantText" presStyleLbl="alignAcc1" presStyleIdx="0" presStyleCnt="3">
        <dgm:presLayoutVars>
          <dgm:bulletEnabled val="1"/>
        </dgm:presLayoutVars>
      </dgm:prSet>
      <dgm:spPr/>
      <dgm:t>
        <a:bodyPr/>
        <a:lstStyle/>
        <a:p>
          <a:endParaRPr lang="en-GB"/>
        </a:p>
      </dgm:t>
    </dgm:pt>
    <dgm:pt modelId="{82ABB2A6-0C02-4CF0-8C70-6A757FE8F1AC}" type="pres">
      <dgm:prSet presAssocID="{2A70B7D1-3F33-4D78-A94A-C9390BCD19F2}" presName="sp" presStyleCnt="0"/>
      <dgm:spPr/>
    </dgm:pt>
    <dgm:pt modelId="{8EECB36C-C335-4440-97A7-A06EECB7A32E}" type="pres">
      <dgm:prSet presAssocID="{395B1A97-7AD8-4CDB-AC71-DCB958E80137}" presName="composite" presStyleCnt="0"/>
      <dgm:spPr/>
    </dgm:pt>
    <dgm:pt modelId="{6568AB49-44F3-42C8-A3D0-4936BECD6A1D}" type="pres">
      <dgm:prSet presAssocID="{395B1A97-7AD8-4CDB-AC71-DCB958E80137}" presName="parentText" presStyleLbl="alignNode1" presStyleIdx="1" presStyleCnt="3">
        <dgm:presLayoutVars>
          <dgm:chMax val="1"/>
          <dgm:bulletEnabled val="1"/>
        </dgm:presLayoutVars>
      </dgm:prSet>
      <dgm:spPr/>
      <dgm:t>
        <a:bodyPr/>
        <a:lstStyle/>
        <a:p>
          <a:endParaRPr lang="en-GB"/>
        </a:p>
      </dgm:t>
    </dgm:pt>
    <dgm:pt modelId="{FE469E0A-FFE2-4613-B7E5-7B8002AF79E5}" type="pres">
      <dgm:prSet presAssocID="{395B1A97-7AD8-4CDB-AC71-DCB958E80137}" presName="descendantText" presStyleLbl="alignAcc1" presStyleIdx="1" presStyleCnt="3">
        <dgm:presLayoutVars>
          <dgm:bulletEnabled val="1"/>
        </dgm:presLayoutVars>
      </dgm:prSet>
      <dgm:spPr/>
      <dgm:t>
        <a:bodyPr/>
        <a:lstStyle/>
        <a:p>
          <a:endParaRPr lang="en-GB"/>
        </a:p>
      </dgm:t>
    </dgm:pt>
    <dgm:pt modelId="{A4E7B2C0-D927-4B73-ABC6-6A3DA1852292}" type="pres">
      <dgm:prSet presAssocID="{E81BD133-BFB2-4FE3-8E80-8420F9D98F1E}" presName="sp" presStyleCnt="0"/>
      <dgm:spPr/>
    </dgm:pt>
    <dgm:pt modelId="{8EC0A6DB-B5B4-47A4-BC98-D2792363F2DE}" type="pres">
      <dgm:prSet presAssocID="{342E196B-C090-46F6-A47A-E9EB46C486B4}" presName="composite" presStyleCnt="0"/>
      <dgm:spPr/>
    </dgm:pt>
    <dgm:pt modelId="{20128BCC-6D7C-4953-AA82-6375E4F0B2EB}" type="pres">
      <dgm:prSet presAssocID="{342E196B-C090-46F6-A47A-E9EB46C486B4}" presName="parentText" presStyleLbl="alignNode1" presStyleIdx="2" presStyleCnt="3">
        <dgm:presLayoutVars>
          <dgm:chMax val="1"/>
          <dgm:bulletEnabled val="1"/>
        </dgm:presLayoutVars>
      </dgm:prSet>
      <dgm:spPr/>
      <dgm:t>
        <a:bodyPr/>
        <a:lstStyle/>
        <a:p>
          <a:endParaRPr lang="en-GB"/>
        </a:p>
      </dgm:t>
    </dgm:pt>
    <dgm:pt modelId="{FEAC4A83-8ABA-495F-912E-665F2B877970}" type="pres">
      <dgm:prSet presAssocID="{342E196B-C090-46F6-A47A-E9EB46C486B4}" presName="descendantText" presStyleLbl="alignAcc1" presStyleIdx="2" presStyleCnt="3">
        <dgm:presLayoutVars>
          <dgm:bulletEnabled val="1"/>
        </dgm:presLayoutVars>
      </dgm:prSet>
      <dgm:spPr/>
      <dgm:t>
        <a:bodyPr/>
        <a:lstStyle/>
        <a:p>
          <a:endParaRPr lang="en-GB"/>
        </a:p>
      </dgm:t>
    </dgm:pt>
  </dgm:ptLst>
  <dgm:cxnLst>
    <dgm:cxn modelId="{8CB7776F-A932-456B-851F-73ACDF03DDF5}" srcId="{395B1A97-7AD8-4CDB-AC71-DCB958E80137}" destId="{A18BEE32-37F7-48A6-9942-E1EC981CD50A}" srcOrd="1" destOrd="0" parTransId="{E476F013-7C9E-45AD-9466-066A6DD6A0BA}" sibTransId="{3F04F337-6FD1-42AB-9D2E-9ACA4B249F74}"/>
    <dgm:cxn modelId="{75F30E25-0FC9-46E3-9AE7-361A80806DF2}" srcId="{2611702A-DFF8-4991-9BD4-C2A307DFFC41}" destId="{79661F35-C762-4342-9AA1-132EEE27CAB7}" srcOrd="2" destOrd="0" parTransId="{7682C947-CBFB-4A26-BB36-68DB7B9F8A86}" sibTransId="{46BCCCF9-FAA3-40A6-B68B-3CAC701C9464}"/>
    <dgm:cxn modelId="{A369276C-D3DE-4445-AC83-7E6D49E8C805}" srcId="{B0F4C172-4F3C-4652-AFB7-817BA7F2AECE}" destId="{342E196B-C090-46F6-A47A-E9EB46C486B4}" srcOrd="2" destOrd="0" parTransId="{7679105D-8BBC-4CA7-AFD1-4E30F7AE8E9F}" sibTransId="{E5EE6FA7-5BCC-47A0-8340-11FED0F407DE}"/>
    <dgm:cxn modelId="{A7340AFB-ABC9-47B3-9CF4-1DED38F51602}" type="presOf" srcId="{B0F4C172-4F3C-4652-AFB7-817BA7F2AECE}" destId="{77A696DB-7E4F-4433-B0FA-8C44F48EC962}" srcOrd="0" destOrd="0" presId="urn:microsoft.com/office/officeart/2005/8/layout/chevron2"/>
    <dgm:cxn modelId="{4F5DCBC8-175E-4DFE-89EB-94DE28E1B36D}" srcId="{B0F4C172-4F3C-4652-AFB7-817BA7F2AECE}" destId="{395B1A97-7AD8-4CDB-AC71-DCB958E80137}" srcOrd="1" destOrd="0" parTransId="{BA017C8E-056B-4720-989E-ADC4236E85F1}" sibTransId="{E81BD133-BFB2-4FE3-8E80-8420F9D98F1E}"/>
    <dgm:cxn modelId="{FD1EE280-2CB7-4A99-A2EB-3E20EA94939F}" srcId="{395B1A97-7AD8-4CDB-AC71-DCB958E80137}" destId="{8DD3DE23-1EDD-41CD-8D5C-DA7A6D65B51A}" srcOrd="0" destOrd="0" parTransId="{4DDE0903-32B3-4472-84FC-EE846F0676B1}" sibTransId="{0089FE5B-F555-4379-8C20-A2BE7F1D7A8A}"/>
    <dgm:cxn modelId="{2DAD3C0C-7C8E-4235-B7B2-4416BF40725E}" type="presOf" srcId="{A18BEE32-37F7-48A6-9942-E1EC981CD50A}" destId="{FE469E0A-FFE2-4613-B7E5-7B8002AF79E5}" srcOrd="0" destOrd="1" presId="urn:microsoft.com/office/officeart/2005/8/layout/chevron2"/>
    <dgm:cxn modelId="{0566317E-9B83-4FC1-8C7C-DF7E65C0D392}" srcId="{2611702A-DFF8-4991-9BD4-C2A307DFFC41}" destId="{95577BDD-6BB3-4100-888D-D14A3C09678D}" srcOrd="0" destOrd="0" parTransId="{C97BD446-EF79-4B96-8473-DA62B5707ED6}" sibTransId="{2FE540E4-8835-4BD4-B20F-878C3962EEF2}"/>
    <dgm:cxn modelId="{C21EE48A-79A0-4AB8-A7E9-355E39F88EC4}" srcId="{342E196B-C090-46F6-A47A-E9EB46C486B4}" destId="{2FCEF617-EF68-4B58-976C-6C5B6BA4319C}" srcOrd="1" destOrd="0" parTransId="{E6A1C3AB-A30C-489C-B64A-A68910C03514}" sibTransId="{541B4D2F-B27C-499A-A15D-6CE0B1278D51}"/>
    <dgm:cxn modelId="{E89F6189-22E7-43F3-9754-240EBDD78541}" type="presOf" srcId="{C479EEA3-871E-4836-9CB8-696433E4B11D}" destId="{FE469E0A-FFE2-4613-B7E5-7B8002AF79E5}" srcOrd="0" destOrd="2" presId="urn:microsoft.com/office/officeart/2005/8/layout/chevron2"/>
    <dgm:cxn modelId="{34A20D43-110C-4F52-AED5-CEE042B9AC43}" srcId="{B0F4C172-4F3C-4652-AFB7-817BA7F2AECE}" destId="{2611702A-DFF8-4991-9BD4-C2A307DFFC41}" srcOrd="0" destOrd="0" parTransId="{7806BB03-7ECE-4C48-98E9-E17E46CB56DB}" sibTransId="{2A70B7D1-3F33-4D78-A94A-C9390BCD19F2}"/>
    <dgm:cxn modelId="{C6D33F98-1429-463B-9BC9-A1E05AE1B309}" type="presOf" srcId="{2FCEF617-EF68-4B58-976C-6C5B6BA4319C}" destId="{FEAC4A83-8ABA-495F-912E-665F2B877970}" srcOrd="0" destOrd="1" presId="urn:microsoft.com/office/officeart/2005/8/layout/chevron2"/>
    <dgm:cxn modelId="{05D8F3C4-D5F2-4E37-A0B8-EE0CB4524E58}" type="presOf" srcId="{342E196B-C090-46F6-A47A-E9EB46C486B4}" destId="{20128BCC-6D7C-4953-AA82-6375E4F0B2EB}" srcOrd="0" destOrd="0" presId="urn:microsoft.com/office/officeart/2005/8/layout/chevron2"/>
    <dgm:cxn modelId="{43262504-D855-48EE-8C50-CD000D4FE4CB}" type="presOf" srcId="{8740D567-2706-43B0-AC75-3BB8A74EB07F}" destId="{5FC2328F-07DA-4CFA-AB7E-D50BC3CD3AF3}" srcOrd="0" destOrd="1" presId="urn:microsoft.com/office/officeart/2005/8/layout/chevron2"/>
    <dgm:cxn modelId="{699DA126-E6FF-42B2-86C6-1C434C555387}" srcId="{395B1A97-7AD8-4CDB-AC71-DCB958E80137}" destId="{C479EEA3-871E-4836-9CB8-696433E4B11D}" srcOrd="2" destOrd="0" parTransId="{6BD9F4A4-7ACE-4AE5-A9BD-2DF9DE5F0439}" sibTransId="{F78D493E-41CF-483B-90A9-F6E16E838F2F}"/>
    <dgm:cxn modelId="{5B7D70D7-0579-43EB-B25E-3A1364DF44BB}" srcId="{342E196B-C090-46F6-A47A-E9EB46C486B4}" destId="{C0BAB913-4D0A-4F60-825F-616BB6EF7DC1}" srcOrd="2" destOrd="0" parTransId="{9DA5AE3C-B557-42B6-8AB1-8C602E2D514D}" sibTransId="{C78308E9-5FF8-4E55-B0FF-51A3A72EDED8}"/>
    <dgm:cxn modelId="{D79E45AD-19E6-42E8-9ABB-E41DCD19F6DE}" type="presOf" srcId="{C0BAB913-4D0A-4F60-825F-616BB6EF7DC1}" destId="{FEAC4A83-8ABA-495F-912E-665F2B877970}" srcOrd="0" destOrd="2" presId="urn:microsoft.com/office/officeart/2005/8/layout/chevron2"/>
    <dgm:cxn modelId="{7F9295EE-4F12-4FC1-9C81-D8D687FFD29A}" type="presOf" srcId="{95577BDD-6BB3-4100-888D-D14A3C09678D}" destId="{5FC2328F-07DA-4CFA-AB7E-D50BC3CD3AF3}" srcOrd="0" destOrd="0" presId="urn:microsoft.com/office/officeart/2005/8/layout/chevron2"/>
    <dgm:cxn modelId="{B104B13D-8323-475D-87F0-1DE45084D0B1}" type="presOf" srcId="{8DD3DE23-1EDD-41CD-8D5C-DA7A6D65B51A}" destId="{FE469E0A-FFE2-4613-B7E5-7B8002AF79E5}" srcOrd="0" destOrd="0" presId="urn:microsoft.com/office/officeart/2005/8/layout/chevron2"/>
    <dgm:cxn modelId="{97BC08F2-570D-4382-B90A-2AE8E4210112}" srcId="{342E196B-C090-46F6-A47A-E9EB46C486B4}" destId="{788048E2-B058-4869-958B-A2548AD73393}" srcOrd="0" destOrd="0" parTransId="{0BA3373B-E5FA-4F20-BE6A-7793586EEBDC}" sibTransId="{72EF6CED-AFE8-4B69-82A4-25C5D10056FF}"/>
    <dgm:cxn modelId="{F2BCC1B3-44C1-40F7-9806-AF59141E1694}" type="presOf" srcId="{395B1A97-7AD8-4CDB-AC71-DCB958E80137}" destId="{6568AB49-44F3-42C8-A3D0-4936BECD6A1D}" srcOrd="0" destOrd="0" presId="urn:microsoft.com/office/officeart/2005/8/layout/chevron2"/>
    <dgm:cxn modelId="{DC45EB8A-CA21-46DC-8BD0-42B962BFC224}" type="presOf" srcId="{788048E2-B058-4869-958B-A2548AD73393}" destId="{FEAC4A83-8ABA-495F-912E-665F2B877970}" srcOrd="0" destOrd="0" presId="urn:microsoft.com/office/officeart/2005/8/layout/chevron2"/>
    <dgm:cxn modelId="{CE026F87-FCB5-4B66-BC30-E370975442A7}" type="presOf" srcId="{2611702A-DFF8-4991-9BD4-C2A307DFFC41}" destId="{82F4CE1B-047D-41DB-8FF5-364F934EA9D3}" srcOrd="0" destOrd="0" presId="urn:microsoft.com/office/officeart/2005/8/layout/chevron2"/>
    <dgm:cxn modelId="{B16989C0-2A72-434D-97D7-6E95A7DD1F88}" type="presOf" srcId="{79661F35-C762-4342-9AA1-132EEE27CAB7}" destId="{5FC2328F-07DA-4CFA-AB7E-D50BC3CD3AF3}" srcOrd="0" destOrd="2" presId="urn:microsoft.com/office/officeart/2005/8/layout/chevron2"/>
    <dgm:cxn modelId="{4C3D8672-0888-4B4F-84F5-677E98DA84F9}" srcId="{2611702A-DFF8-4991-9BD4-C2A307DFFC41}" destId="{8740D567-2706-43B0-AC75-3BB8A74EB07F}" srcOrd="1" destOrd="0" parTransId="{AAA5F499-75AD-4E07-B950-C13776F1A03E}" sibTransId="{1581C172-C4AC-4E8D-9A2A-5B87E00D5E25}"/>
    <dgm:cxn modelId="{D776CC50-D3D0-4354-AFEA-7178A864C2DA}" type="presParOf" srcId="{77A696DB-7E4F-4433-B0FA-8C44F48EC962}" destId="{FF89473A-F3C8-4019-8BAA-2D1EDA9A6568}" srcOrd="0" destOrd="0" presId="urn:microsoft.com/office/officeart/2005/8/layout/chevron2"/>
    <dgm:cxn modelId="{276733F5-FC6D-45A2-A90B-9E186E861850}" type="presParOf" srcId="{FF89473A-F3C8-4019-8BAA-2D1EDA9A6568}" destId="{82F4CE1B-047D-41DB-8FF5-364F934EA9D3}" srcOrd="0" destOrd="0" presId="urn:microsoft.com/office/officeart/2005/8/layout/chevron2"/>
    <dgm:cxn modelId="{BC511956-35E3-46A4-930C-F080391BFF39}" type="presParOf" srcId="{FF89473A-F3C8-4019-8BAA-2D1EDA9A6568}" destId="{5FC2328F-07DA-4CFA-AB7E-D50BC3CD3AF3}" srcOrd="1" destOrd="0" presId="urn:microsoft.com/office/officeart/2005/8/layout/chevron2"/>
    <dgm:cxn modelId="{949DEA6D-80E0-4813-BD77-B46F1AB94038}" type="presParOf" srcId="{77A696DB-7E4F-4433-B0FA-8C44F48EC962}" destId="{82ABB2A6-0C02-4CF0-8C70-6A757FE8F1AC}" srcOrd="1" destOrd="0" presId="urn:microsoft.com/office/officeart/2005/8/layout/chevron2"/>
    <dgm:cxn modelId="{84D127D4-4771-4F75-B7AC-436E925A2FA0}" type="presParOf" srcId="{77A696DB-7E4F-4433-B0FA-8C44F48EC962}" destId="{8EECB36C-C335-4440-97A7-A06EECB7A32E}" srcOrd="2" destOrd="0" presId="urn:microsoft.com/office/officeart/2005/8/layout/chevron2"/>
    <dgm:cxn modelId="{67FFEFCD-CECF-4610-9BAC-6CAF716331B1}" type="presParOf" srcId="{8EECB36C-C335-4440-97A7-A06EECB7A32E}" destId="{6568AB49-44F3-42C8-A3D0-4936BECD6A1D}" srcOrd="0" destOrd="0" presId="urn:microsoft.com/office/officeart/2005/8/layout/chevron2"/>
    <dgm:cxn modelId="{01DE5316-1707-4F4B-BDD5-5F0B54B63530}" type="presParOf" srcId="{8EECB36C-C335-4440-97A7-A06EECB7A32E}" destId="{FE469E0A-FFE2-4613-B7E5-7B8002AF79E5}" srcOrd="1" destOrd="0" presId="urn:microsoft.com/office/officeart/2005/8/layout/chevron2"/>
    <dgm:cxn modelId="{978E988F-84F9-4023-828D-08343451DA84}" type="presParOf" srcId="{77A696DB-7E4F-4433-B0FA-8C44F48EC962}" destId="{A4E7B2C0-D927-4B73-ABC6-6A3DA1852292}" srcOrd="3" destOrd="0" presId="urn:microsoft.com/office/officeart/2005/8/layout/chevron2"/>
    <dgm:cxn modelId="{1FBCA43D-CF99-4F90-9C99-8687023990E9}" type="presParOf" srcId="{77A696DB-7E4F-4433-B0FA-8C44F48EC962}" destId="{8EC0A6DB-B5B4-47A4-BC98-D2792363F2DE}" srcOrd="4" destOrd="0" presId="urn:microsoft.com/office/officeart/2005/8/layout/chevron2"/>
    <dgm:cxn modelId="{DD8652C3-5EF4-4846-9F08-E8FA5C24BA70}" type="presParOf" srcId="{8EC0A6DB-B5B4-47A4-BC98-D2792363F2DE}" destId="{20128BCC-6D7C-4953-AA82-6375E4F0B2EB}" srcOrd="0" destOrd="0" presId="urn:microsoft.com/office/officeart/2005/8/layout/chevron2"/>
    <dgm:cxn modelId="{552EDDC7-497C-46CA-8746-F7C72A74842E}" type="presParOf" srcId="{8EC0A6DB-B5B4-47A4-BC98-D2792363F2DE}" destId="{FEAC4A83-8ABA-495F-912E-665F2B877970}"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05320-205D-4E7E-8542-12BD078D0868}">
      <dsp:nvSpPr>
        <dsp:cNvPr id="0" name=""/>
        <dsp:cNvSpPr/>
      </dsp:nvSpPr>
      <dsp:spPr>
        <a:xfrm>
          <a:off x="544108" y="1252"/>
          <a:ext cx="3272665" cy="144078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Enhanced Quality of Reporting</a:t>
          </a:r>
          <a:endParaRPr lang="en-GB" sz="2400" kern="1200" dirty="0"/>
        </a:p>
      </dsp:txBody>
      <dsp:txXfrm>
        <a:off x="544108" y="1252"/>
        <a:ext cx="3272665" cy="1440782"/>
      </dsp:txXfrm>
    </dsp:sp>
    <dsp:sp modelId="{275C9E8C-4C1E-439D-89C2-68010D9F8838}">
      <dsp:nvSpPr>
        <dsp:cNvPr id="0" name=""/>
        <dsp:cNvSpPr/>
      </dsp:nvSpPr>
      <dsp:spPr>
        <a:xfrm>
          <a:off x="4056905" y="1252"/>
          <a:ext cx="3095185" cy="144078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Better Choice of Assumptions</a:t>
          </a:r>
          <a:endParaRPr lang="en-GB" sz="2400" kern="1200" dirty="0"/>
        </a:p>
      </dsp:txBody>
      <dsp:txXfrm>
        <a:off x="4056905" y="1252"/>
        <a:ext cx="3095185" cy="1440782"/>
      </dsp:txXfrm>
    </dsp:sp>
    <dsp:sp modelId="{95EAEBE0-4309-44C6-A98F-02683540EB6D}">
      <dsp:nvSpPr>
        <dsp:cNvPr id="0" name=""/>
        <dsp:cNvSpPr/>
      </dsp:nvSpPr>
      <dsp:spPr>
        <a:xfrm>
          <a:off x="544108" y="1682165"/>
          <a:ext cx="3272665" cy="144078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Addresses Reputational Risks</a:t>
          </a:r>
          <a:endParaRPr lang="en-GB" sz="2400" kern="1200" dirty="0"/>
        </a:p>
      </dsp:txBody>
      <dsp:txXfrm>
        <a:off x="544108" y="1682165"/>
        <a:ext cx="3272665" cy="1440782"/>
      </dsp:txXfrm>
    </dsp:sp>
    <dsp:sp modelId="{57D8DC93-6C76-44BC-BF8E-642EBD95ACF3}">
      <dsp:nvSpPr>
        <dsp:cNvPr id="0" name=""/>
        <dsp:cNvSpPr/>
      </dsp:nvSpPr>
      <dsp:spPr>
        <a:xfrm>
          <a:off x="4056905" y="1682165"/>
          <a:ext cx="3095185" cy="144078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Better understanding and management of Liabilities</a:t>
          </a:r>
          <a:endParaRPr lang="en-GB" sz="2400" kern="1200" dirty="0"/>
        </a:p>
      </dsp:txBody>
      <dsp:txXfrm>
        <a:off x="4056905" y="1682165"/>
        <a:ext cx="3095185" cy="14407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4CE1B-047D-41DB-8FF5-364F934EA9D3}">
      <dsp:nvSpPr>
        <dsp:cNvPr id="0" name=""/>
        <dsp:cNvSpPr/>
      </dsp:nvSpPr>
      <dsp:spPr>
        <a:xfrm rot="5400000">
          <a:off x="-215644" y="217587"/>
          <a:ext cx="1437632" cy="100634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Internal vs. external</a:t>
          </a:r>
          <a:endParaRPr lang="en-GB" sz="1400" b="1" kern="1200" dirty="0"/>
        </a:p>
      </dsp:txBody>
      <dsp:txXfrm rot="-5400000">
        <a:off x="1" y="505113"/>
        <a:ext cx="1006342" cy="431290"/>
      </dsp:txXfrm>
    </dsp:sp>
    <dsp:sp modelId="{5FC2328F-07DA-4CFA-AB7E-D50BC3CD3AF3}">
      <dsp:nvSpPr>
        <dsp:cNvPr id="0" name=""/>
        <dsp:cNvSpPr/>
      </dsp:nvSpPr>
      <dsp:spPr>
        <a:xfrm rot="5400000">
          <a:off x="4379884" y="-3371598"/>
          <a:ext cx="934461" cy="768154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smtClean="0"/>
            <a:t>When working for insurance companies, </a:t>
          </a:r>
          <a:r>
            <a:rPr lang="en-US" sz="1400" b="1" kern="1200" dirty="0" smtClean="0">
              <a:solidFill>
                <a:srgbClr val="C00000"/>
              </a:solidFill>
            </a:rPr>
            <a:t>actuary independently arrives at assumptions</a:t>
          </a:r>
          <a:endParaRPr lang="en-GB" sz="1400" b="1" kern="1200" dirty="0">
            <a:solidFill>
              <a:srgbClr val="C00000"/>
            </a:solidFill>
          </a:endParaRPr>
        </a:p>
        <a:p>
          <a:pPr marL="57150" lvl="1" indent="-57150" algn="just" defTabSz="266700">
            <a:lnSpc>
              <a:spcPct val="90000"/>
            </a:lnSpc>
            <a:spcBef>
              <a:spcPct val="0"/>
            </a:spcBef>
            <a:spcAft>
              <a:spcPct val="15000"/>
            </a:spcAft>
            <a:buChar char="••"/>
          </a:pPr>
          <a:endParaRPr lang="en-GB" sz="600" kern="1200" dirty="0"/>
        </a:p>
        <a:p>
          <a:pPr marL="114300" lvl="1" indent="-114300" algn="just" defTabSz="622300">
            <a:lnSpc>
              <a:spcPct val="90000"/>
            </a:lnSpc>
            <a:spcBef>
              <a:spcPct val="0"/>
            </a:spcBef>
            <a:spcAft>
              <a:spcPct val="15000"/>
            </a:spcAft>
            <a:buChar char="••"/>
          </a:pPr>
          <a:r>
            <a:rPr lang="en-US" sz="1400" kern="1200" dirty="0" smtClean="0"/>
            <a:t>Actuary is usually employed by the Company and hence internal to the organization. Thus, he has </a:t>
          </a:r>
          <a:r>
            <a:rPr lang="en-US" sz="1400" b="1" kern="1200" dirty="0" smtClean="0">
              <a:solidFill>
                <a:srgbClr val="C00000"/>
              </a:solidFill>
            </a:rPr>
            <a:t>access to all relevant information about the Company and business</a:t>
          </a:r>
          <a:r>
            <a:rPr lang="en-US" sz="1400" kern="1200" dirty="0" smtClean="0"/>
            <a:t>. </a:t>
          </a:r>
          <a:endParaRPr lang="en-GB" sz="1400" kern="1200" dirty="0"/>
        </a:p>
      </dsp:txBody>
      <dsp:txXfrm rot="-5400000">
        <a:off x="1006343" y="47560"/>
        <a:ext cx="7635927" cy="843227"/>
      </dsp:txXfrm>
    </dsp:sp>
    <dsp:sp modelId="{6568AB49-44F3-42C8-A3D0-4936BECD6A1D}">
      <dsp:nvSpPr>
        <dsp:cNvPr id="0" name=""/>
        <dsp:cNvSpPr/>
      </dsp:nvSpPr>
      <dsp:spPr>
        <a:xfrm rot="5400000">
          <a:off x="-215644" y="1458978"/>
          <a:ext cx="1437632" cy="100634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b="1" kern="1200" dirty="0" smtClean="0"/>
        </a:p>
        <a:p>
          <a:pPr lvl="0" algn="ctr" defTabSz="622300">
            <a:lnSpc>
              <a:spcPct val="90000"/>
            </a:lnSpc>
            <a:spcBef>
              <a:spcPct val="0"/>
            </a:spcBef>
            <a:spcAft>
              <a:spcPct val="35000"/>
            </a:spcAft>
          </a:pPr>
          <a:r>
            <a:rPr lang="en-US" sz="1400" b="1" kern="1200" dirty="0" smtClean="0"/>
            <a:t>Lack of Regulatory Power</a:t>
          </a:r>
          <a:endParaRPr lang="en-GB" sz="1400" b="1" kern="1200" dirty="0"/>
        </a:p>
      </dsp:txBody>
      <dsp:txXfrm rot="-5400000">
        <a:off x="1" y="1746504"/>
        <a:ext cx="1006342" cy="431290"/>
      </dsp:txXfrm>
    </dsp:sp>
    <dsp:sp modelId="{FE469E0A-FFE2-4613-B7E5-7B8002AF79E5}">
      <dsp:nvSpPr>
        <dsp:cNvPr id="0" name=""/>
        <dsp:cNvSpPr/>
      </dsp:nvSpPr>
      <dsp:spPr>
        <a:xfrm rot="5400000">
          <a:off x="4379638" y="-2129962"/>
          <a:ext cx="934952" cy="7681544"/>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smtClean="0"/>
            <a:t>When working for insurance companies, actuary has </a:t>
          </a:r>
          <a:r>
            <a:rPr lang="en-US" sz="1400" b="1" kern="1200" dirty="0" smtClean="0">
              <a:solidFill>
                <a:srgbClr val="C00000"/>
              </a:solidFill>
            </a:rPr>
            <a:t>wide regulatory powers and access to the board</a:t>
          </a:r>
          <a:r>
            <a:rPr lang="en-US" sz="1400" kern="1200" dirty="0" smtClean="0"/>
            <a:t>. </a:t>
          </a:r>
          <a:endParaRPr lang="en-GB" sz="1400" kern="1200" dirty="0"/>
        </a:p>
        <a:p>
          <a:pPr marL="57150" lvl="1" indent="-57150" algn="just" defTabSz="444500">
            <a:lnSpc>
              <a:spcPct val="90000"/>
            </a:lnSpc>
            <a:spcBef>
              <a:spcPct val="0"/>
            </a:spcBef>
            <a:spcAft>
              <a:spcPct val="15000"/>
            </a:spcAft>
            <a:buChar char="••"/>
          </a:pPr>
          <a:endParaRPr lang="en-GB" sz="1000" kern="1200" dirty="0"/>
        </a:p>
        <a:p>
          <a:pPr marL="114300" lvl="1" indent="-114300" algn="just" defTabSz="622300">
            <a:lnSpc>
              <a:spcPct val="90000"/>
            </a:lnSpc>
            <a:spcBef>
              <a:spcPct val="0"/>
            </a:spcBef>
            <a:spcAft>
              <a:spcPct val="15000"/>
            </a:spcAft>
            <a:buChar char="••"/>
          </a:pPr>
          <a:r>
            <a:rPr lang="en-US" sz="1400" kern="1200" dirty="0" smtClean="0"/>
            <a:t>Presence of regulatory support brings in negotiating power, which may not exist with employee benefit actuaries.</a:t>
          </a:r>
          <a:endParaRPr lang="en-GB" sz="1400" kern="1200" dirty="0"/>
        </a:p>
      </dsp:txBody>
      <dsp:txXfrm rot="-5400000">
        <a:off x="1006343" y="1288974"/>
        <a:ext cx="7635903" cy="843670"/>
      </dsp:txXfrm>
    </dsp:sp>
    <dsp:sp modelId="{20128BCC-6D7C-4953-AA82-6375E4F0B2EB}">
      <dsp:nvSpPr>
        <dsp:cNvPr id="0" name=""/>
        <dsp:cNvSpPr/>
      </dsp:nvSpPr>
      <dsp:spPr>
        <a:xfrm rot="5400000">
          <a:off x="-215644" y="2700369"/>
          <a:ext cx="1437632" cy="100634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Availability of Data</a:t>
          </a:r>
          <a:endParaRPr lang="en-GB" sz="1400" b="1" kern="1200" dirty="0"/>
        </a:p>
      </dsp:txBody>
      <dsp:txXfrm rot="-5400000">
        <a:off x="1" y="2987895"/>
        <a:ext cx="1006342" cy="431290"/>
      </dsp:txXfrm>
    </dsp:sp>
    <dsp:sp modelId="{FEAC4A83-8ABA-495F-912E-665F2B877970}">
      <dsp:nvSpPr>
        <dsp:cNvPr id="0" name=""/>
        <dsp:cNvSpPr/>
      </dsp:nvSpPr>
      <dsp:spPr>
        <a:xfrm rot="5400000">
          <a:off x="4379884" y="-888816"/>
          <a:ext cx="934461" cy="7681544"/>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smtClean="0"/>
            <a:t>Many companies </a:t>
          </a:r>
          <a:r>
            <a:rPr lang="en-US" sz="1400" b="1" kern="1200" dirty="0" smtClean="0">
              <a:solidFill>
                <a:srgbClr val="C00000"/>
              </a:solidFill>
            </a:rPr>
            <a:t>not able to share necessary data </a:t>
          </a:r>
          <a:r>
            <a:rPr lang="en-US" sz="1400" kern="1200" dirty="0" smtClean="0"/>
            <a:t>for conducting detailed experience investigations.</a:t>
          </a:r>
          <a:endParaRPr lang="en-GB" sz="1400" kern="1200" dirty="0"/>
        </a:p>
        <a:p>
          <a:pPr marL="57150" lvl="1" indent="-57150" algn="just" defTabSz="355600">
            <a:lnSpc>
              <a:spcPct val="90000"/>
            </a:lnSpc>
            <a:spcBef>
              <a:spcPct val="0"/>
            </a:spcBef>
            <a:spcAft>
              <a:spcPct val="15000"/>
            </a:spcAft>
            <a:buChar char="••"/>
          </a:pPr>
          <a:endParaRPr lang="en-GB" sz="800" kern="1200" dirty="0"/>
        </a:p>
        <a:p>
          <a:pPr marL="114300" lvl="1" indent="-114300" algn="just" defTabSz="622300">
            <a:lnSpc>
              <a:spcPct val="90000"/>
            </a:lnSpc>
            <a:spcBef>
              <a:spcPct val="0"/>
            </a:spcBef>
            <a:spcAft>
              <a:spcPct val="15000"/>
            </a:spcAft>
            <a:buChar char="••"/>
          </a:pPr>
          <a:r>
            <a:rPr lang="en-US" sz="1400" kern="1200" dirty="0" smtClean="0"/>
            <a:t>When working with insurers, actuaries control data. In this case, what option will practitioners have – </a:t>
          </a:r>
          <a:r>
            <a:rPr lang="en-US" sz="1400" b="1" kern="1200" dirty="0" smtClean="0">
              <a:solidFill>
                <a:srgbClr val="C00000"/>
              </a:solidFill>
            </a:rPr>
            <a:t>express inability</a:t>
          </a:r>
          <a:r>
            <a:rPr lang="en-US" sz="1400" kern="1200" dirty="0" smtClean="0"/>
            <a:t>? </a:t>
          </a:r>
          <a:endParaRPr lang="en-GB" sz="1400" kern="1200" dirty="0"/>
        </a:p>
      </dsp:txBody>
      <dsp:txXfrm rot="-5400000">
        <a:off x="1006343" y="2530342"/>
        <a:ext cx="7635927" cy="8432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4CE1B-047D-41DB-8FF5-364F934EA9D3}">
      <dsp:nvSpPr>
        <dsp:cNvPr id="0" name=""/>
        <dsp:cNvSpPr/>
      </dsp:nvSpPr>
      <dsp:spPr>
        <a:xfrm rot="5400000">
          <a:off x="-215644" y="217587"/>
          <a:ext cx="1437632" cy="100634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Time Constraint</a:t>
          </a:r>
          <a:endParaRPr lang="en-GB" sz="1400" b="1" kern="1200" dirty="0"/>
        </a:p>
      </dsp:txBody>
      <dsp:txXfrm rot="-5400000">
        <a:off x="1" y="505113"/>
        <a:ext cx="1006342" cy="431290"/>
      </dsp:txXfrm>
    </dsp:sp>
    <dsp:sp modelId="{5FC2328F-07DA-4CFA-AB7E-D50BC3CD3AF3}">
      <dsp:nvSpPr>
        <dsp:cNvPr id="0" name=""/>
        <dsp:cNvSpPr/>
      </dsp:nvSpPr>
      <dsp:spPr>
        <a:xfrm rot="5400000">
          <a:off x="4494475" y="-3486190"/>
          <a:ext cx="934461" cy="791072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smtClean="0"/>
            <a:t>Most Companies treat actuarial valuation of employee benefits as </a:t>
          </a:r>
          <a:r>
            <a:rPr lang="en-US" sz="1400" b="1" kern="1200" dirty="0" smtClean="0">
              <a:solidFill>
                <a:srgbClr val="C00000"/>
              </a:solidFill>
            </a:rPr>
            <a:t>year-end compliance activity and do not engage in advance</a:t>
          </a:r>
          <a:r>
            <a:rPr lang="en-US" sz="1400" kern="1200" dirty="0" smtClean="0"/>
            <a:t>.</a:t>
          </a:r>
          <a:endParaRPr lang="en-GB" sz="1400" kern="1200" dirty="0"/>
        </a:p>
        <a:p>
          <a:pPr marL="57150" lvl="1" indent="-57150" algn="just" defTabSz="88900">
            <a:lnSpc>
              <a:spcPct val="90000"/>
            </a:lnSpc>
            <a:spcBef>
              <a:spcPct val="0"/>
            </a:spcBef>
            <a:spcAft>
              <a:spcPct val="15000"/>
            </a:spcAft>
            <a:buChar char="••"/>
          </a:pPr>
          <a:endParaRPr lang="en-GB" sz="200" kern="1200" dirty="0"/>
        </a:p>
        <a:p>
          <a:pPr marL="114300" lvl="1" indent="-114300" algn="just" defTabSz="622300">
            <a:lnSpc>
              <a:spcPct val="90000"/>
            </a:lnSpc>
            <a:spcBef>
              <a:spcPct val="0"/>
            </a:spcBef>
            <a:spcAft>
              <a:spcPct val="15000"/>
            </a:spcAft>
            <a:buChar char="••"/>
          </a:pPr>
          <a:r>
            <a:rPr lang="en-US" sz="1400" kern="1200" dirty="0" smtClean="0"/>
            <a:t>At year-end, the time given to actuaries in some cases may not be sufficient to conduct detailed investigation around reasonableness of assumptions. </a:t>
          </a:r>
          <a:endParaRPr lang="en-GB" sz="1400" kern="1200" dirty="0"/>
        </a:p>
      </dsp:txBody>
      <dsp:txXfrm rot="-5400000">
        <a:off x="1006343" y="47559"/>
        <a:ext cx="7865110" cy="843227"/>
      </dsp:txXfrm>
    </dsp:sp>
    <dsp:sp modelId="{6568AB49-44F3-42C8-A3D0-4936BECD6A1D}">
      <dsp:nvSpPr>
        <dsp:cNvPr id="0" name=""/>
        <dsp:cNvSpPr/>
      </dsp:nvSpPr>
      <dsp:spPr>
        <a:xfrm rot="5400000">
          <a:off x="-215644" y="1458978"/>
          <a:ext cx="1437632" cy="100634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b="1" kern="1200" dirty="0" smtClean="0"/>
        </a:p>
        <a:p>
          <a:pPr lvl="0" algn="ctr" defTabSz="622300">
            <a:lnSpc>
              <a:spcPct val="90000"/>
            </a:lnSpc>
            <a:spcBef>
              <a:spcPct val="0"/>
            </a:spcBef>
            <a:spcAft>
              <a:spcPct val="35000"/>
            </a:spcAft>
          </a:pPr>
          <a:r>
            <a:rPr lang="en-US" sz="1400" b="1" kern="1200" dirty="0" smtClean="0"/>
            <a:t>Client to Actuary Ratio</a:t>
          </a:r>
          <a:endParaRPr lang="en-GB" sz="1400" b="1" kern="1200" dirty="0"/>
        </a:p>
      </dsp:txBody>
      <dsp:txXfrm rot="-5400000">
        <a:off x="1" y="1746504"/>
        <a:ext cx="1006342" cy="431290"/>
      </dsp:txXfrm>
    </dsp:sp>
    <dsp:sp modelId="{FE469E0A-FFE2-4613-B7E5-7B8002AF79E5}">
      <dsp:nvSpPr>
        <dsp:cNvPr id="0" name=""/>
        <dsp:cNvSpPr/>
      </dsp:nvSpPr>
      <dsp:spPr>
        <a:xfrm rot="5400000">
          <a:off x="4494230" y="-2244553"/>
          <a:ext cx="934952" cy="791072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smtClean="0"/>
            <a:t>There are less than 100 practitioners on employee benefits side and, even with limited level of compliance, more than 20,000 companies.</a:t>
          </a:r>
          <a:endParaRPr lang="en-GB" sz="1400" kern="1200" dirty="0"/>
        </a:p>
        <a:p>
          <a:pPr marL="57150" lvl="1" indent="-57150" algn="just" defTabSz="133350">
            <a:lnSpc>
              <a:spcPct val="90000"/>
            </a:lnSpc>
            <a:spcBef>
              <a:spcPct val="0"/>
            </a:spcBef>
            <a:spcAft>
              <a:spcPct val="15000"/>
            </a:spcAft>
            <a:buChar char="••"/>
          </a:pPr>
          <a:endParaRPr lang="en-GB" sz="300" kern="1200" dirty="0"/>
        </a:p>
        <a:p>
          <a:pPr marL="114300" lvl="1" indent="-114300" algn="just" defTabSz="622300">
            <a:lnSpc>
              <a:spcPct val="90000"/>
            </a:lnSpc>
            <a:spcBef>
              <a:spcPct val="0"/>
            </a:spcBef>
            <a:spcAft>
              <a:spcPct val="15000"/>
            </a:spcAft>
            <a:buChar char="••"/>
          </a:pPr>
          <a:r>
            <a:rPr lang="en-US" sz="1400" kern="1200" dirty="0" smtClean="0"/>
            <a:t>Average number of reports signed in range of 500 to 1000 per actuary. </a:t>
          </a:r>
          <a:r>
            <a:rPr lang="en-US" sz="1400" b="1" kern="1200" dirty="0" smtClean="0">
              <a:solidFill>
                <a:srgbClr val="C00000"/>
              </a:solidFill>
            </a:rPr>
            <a:t>As a profession, have we reached a stage wherein we have capacity </a:t>
          </a:r>
          <a:r>
            <a:rPr lang="en-US" sz="1400" kern="1200" dirty="0" smtClean="0"/>
            <a:t>to implement this?</a:t>
          </a:r>
          <a:endParaRPr lang="en-GB" sz="1400" kern="1200" dirty="0"/>
        </a:p>
      </dsp:txBody>
      <dsp:txXfrm rot="-5400000">
        <a:off x="1006343" y="1288975"/>
        <a:ext cx="7865086" cy="843670"/>
      </dsp:txXfrm>
    </dsp:sp>
    <dsp:sp modelId="{20128BCC-6D7C-4953-AA82-6375E4F0B2EB}">
      <dsp:nvSpPr>
        <dsp:cNvPr id="0" name=""/>
        <dsp:cNvSpPr/>
      </dsp:nvSpPr>
      <dsp:spPr>
        <a:xfrm rot="5400000">
          <a:off x="-215644" y="2700369"/>
          <a:ext cx="1437632" cy="100634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Puts Actuary at Risk?</a:t>
          </a:r>
          <a:endParaRPr lang="en-GB" sz="1400" b="1" kern="1200" dirty="0"/>
        </a:p>
      </dsp:txBody>
      <dsp:txXfrm rot="-5400000">
        <a:off x="1" y="2987895"/>
        <a:ext cx="1006342" cy="431290"/>
      </dsp:txXfrm>
    </dsp:sp>
    <dsp:sp modelId="{FEAC4A83-8ABA-495F-912E-665F2B877970}">
      <dsp:nvSpPr>
        <dsp:cNvPr id="0" name=""/>
        <dsp:cNvSpPr/>
      </dsp:nvSpPr>
      <dsp:spPr>
        <a:xfrm rot="5400000">
          <a:off x="4494475" y="-1003408"/>
          <a:ext cx="934461" cy="791072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en-GB" sz="1200" kern="1200" dirty="0" smtClean="0"/>
            <a:t>Commenting based on incomplete information and in limited time </a:t>
          </a:r>
          <a:r>
            <a:rPr lang="en-GB" sz="1200" b="1" kern="1200" dirty="0" smtClean="0">
              <a:solidFill>
                <a:srgbClr val="C00000"/>
              </a:solidFill>
            </a:rPr>
            <a:t>may setup members in direct conflict with the clients and sometimes even with the auditors</a:t>
          </a:r>
          <a:r>
            <a:rPr lang="en-GB" sz="1200" kern="1200" dirty="0" smtClean="0"/>
            <a:t>. </a:t>
          </a:r>
          <a:endParaRPr lang="en-GB" sz="1200" kern="1200" dirty="0"/>
        </a:p>
        <a:p>
          <a:pPr marL="57150" lvl="1" indent="-57150" algn="just" defTabSz="44450">
            <a:lnSpc>
              <a:spcPct val="90000"/>
            </a:lnSpc>
            <a:spcBef>
              <a:spcPct val="0"/>
            </a:spcBef>
            <a:spcAft>
              <a:spcPct val="15000"/>
            </a:spcAft>
            <a:buChar char="••"/>
          </a:pPr>
          <a:endParaRPr lang="en-GB" sz="100" kern="1200" dirty="0"/>
        </a:p>
        <a:p>
          <a:pPr marL="114300" lvl="1" indent="-114300" algn="just" defTabSz="533400">
            <a:lnSpc>
              <a:spcPct val="90000"/>
            </a:lnSpc>
            <a:spcBef>
              <a:spcPct val="0"/>
            </a:spcBef>
            <a:spcAft>
              <a:spcPct val="15000"/>
            </a:spcAft>
            <a:buChar char="••"/>
          </a:pPr>
          <a:r>
            <a:rPr lang="en-GB" sz="1200" kern="1200" dirty="0" smtClean="0"/>
            <a:t>There will be times when actuary has, based on his limited understanding, comments on inappropriateness of assumptions chosen whereas the clients and the auditors, with full view of the business, may believe otherwise.</a:t>
          </a:r>
          <a:endParaRPr lang="en-GB" sz="1200" kern="1200" dirty="0"/>
        </a:p>
      </dsp:txBody>
      <dsp:txXfrm rot="-5400000">
        <a:off x="1006343" y="2530341"/>
        <a:ext cx="7865110" cy="8432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30008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1/31/2018</a:t>
            </a:fld>
            <a:endParaRPr lang="en-US"/>
          </a:p>
        </p:txBody>
      </p:sp>
      <p:sp>
        <p:nvSpPr>
          <p:cNvPr id="6" name="Holder 6"/>
          <p:cNvSpPr>
            <a:spLocks noGrp="1"/>
          </p:cNvSpPr>
          <p:nvPr>
            <p:ph type="sldNum" sz="quarter" idx="7"/>
          </p:nvPr>
        </p:nvSpPr>
        <p:spPr/>
        <p:txBody>
          <a:bodyPr lIns="0" tIns="0" rIns="0" bIns="0"/>
          <a:lstStyle>
            <a:lvl1pPr>
              <a:defRPr sz="1300" b="1" i="0">
                <a:solidFill>
                  <a:schemeClr val="tx1"/>
                </a:solidFill>
                <a:latin typeface="Lucida Sans"/>
                <a:cs typeface="Lucida Sans"/>
              </a:defRPr>
            </a:lvl1pPr>
          </a:lstStyle>
          <a:p>
            <a:pPr marL="76758">
              <a:lnSpc>
                <a:spcPts val="1384"/>
              </a:lnSpc>
            </a:pPr>
            <a:fld id="{81D60167-4931-47E6-BA6A-407CBD079E47}" type="slidenum">
              <a:rPr lang="en-GB" spc="-122" smtClean="0"/>
              <a:pPr marL="76758">
                <a:lnSpc>
                  <a:spcPts val="1384"/>
                </a:lnSpc>
              </a:pPr>
              <a:t>‹#›</a:t>
            </a:fld>
            <a:endParaRPr lang="en-GB" spc="-122"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73" y="273642"/>
            <a:ext cx="7886971" cy="99484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72" y="1260368"/>
            <a:ext cx="3868824" cy="618008"/>
          </a:xfrm>
        </p:spPr>
        <p:txBody>
          <a:bodyPr anchor="b"/>
          <a:lstStyle>
            <a:lvl1pPr marL="0" indent="0">
              <a:buNone/>
              <a:defRPr sz="2200" b="1"/>
            </a:lvl1pPr>
            <a:lvl2pPr marL="412432" indent="0">
              <a:buNone/>
              <a:defRPr sz="1800" b="1"/>
            </a:lvl2pPr>
            <a:lvl3pPr marL="824862" indent="0">
              <a:buNone/>
              <a:defRPr sz="1500" b="1"/>
            </a:lvl3pPr>
            <a:lvl4pPr marL="1237293" indent="0">
              <a:buNone/>
              <a:defRPr sz="1400" b="1"/>
            </a:lvl4pPr>
            <a:lvl5pPr marL="1649724" indent="0">
              <a:buNone/>
              <a:defRPr sz="1400" b="1"/>
            </a:lvl5pPr>
            <a:lvl6pPr marL="2062155" indent="0">
              <a:buNone/>
              <a:defRPr sz="1400" b="1"/>
            </a:lvl6pPr>
            <a:lvl7pPr marL="2474587" indent="0">
              <a:buNone/>
              <a:defRPr sz="1400" b="1"/>
            </a:lvl7pPr>
            <a:lvl8pPr marL="2887017" indent="0">
              <a:buNone/>
              <a:defRPr sz="1400" b="1"/>
            </a:lvl8pPr>
            <a:lvl9pPr marL="329944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629872" y="1878376"/>
            <a:ext cx="3868824" cy="2764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015" y="1260368"/>
            <a:ext cx="3887829" cy="618008"/>
          </a:xfrm>
        </p:spPr>
        <p:txBody>
          <a:bodyPr anchor="b"/>
          <a:lstStyle>
            <a:lvl1pPr marL="0" indent="0">
              <a:buNone/>
              <a:defRPr sz="2200" b="1"/>
            </a:lvl1pPr>
            <a:lvl2pPr marL="412432" indent="0">
              <a:buNone/>
              <a:defRPr sz="1800" b="1"/>
            </a:lvl2pPr>
            <a:lvl3pPr marL="824862" indent="0">
              <a:buNone/>
              <a:defRPr sz="1500" b="1"/>
            </a:lvl3pPr>
            <a:lvl4pPr marL="1237293" indent="0">
              <a:buNone/>
              <a:defRPr sz="1400" b="1"/>
            </a:lvl4pPr>
            <a:lvl5pPr marL="1649724" indent="0">
              <a:buNone/>
              <a:defRPr sz="1400" b="1"/>
            </a:lvl5pPr>
            <a:lvl6pPr marL="2062155" indent="0">
              <a:buNone/>
              <a:defRPr sz="1400" b="1"/>
            </a:lvl6pPr>
            <a:lvl7pPr marL="2474587" indent="0">
              <a:buNone/>
              <a:defRPr sz="1400" b="1"/>
            </a:lvl7pPr>
            <a:lvl8pPr marL="2887017" indent="0">
              <a:buNone/>
              <a:defRPr sz="1400" b="1"/>
            </a:lvl8pPr>
            <a:lvl9pPr marL="329944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29015" y="1878376"/>
            <a:ext cx="3887829" cy="2764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726DABC-211E-4220-BFF0-B3430246C7BF}" type="datetimeFigureOut">
              <a:rPr lang="en-IN" smtClean="0"/>
              <a:t>31-01-2018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22150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726DABC-211E-4220-BFF0-B3430246C7BF}" type="datetimeFigureOut">
              <a:rPr lang="en-IN" smtClean="0"/>
              <a:t>31-01-2018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761410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6DABC-211E-4220-BFF0-B3430246C7BF}" type="datetimeFigureOut">
              <a:rPr lang="en-IN" smtClean="0"/>
              <a:t>31-01-2018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94022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74" y="343211"/>
            <a:ext cx="2949809" cy="1200073"/>
          </a:xfrm>
        </p:spPr>
        <p:txBody>
          <a:bodyPr anchor="b"/>
          <a:lstStyle>
            <a:lvl1pPr>
              <a:defRPr sz="2900"/>
            </a:lvl1pPr>
          </a:lstStyle>
          <a:p>
            <a:r>
              <a:rPr lang="en-US" smtClean="0"/>
              <a:t>Click to edit Master title style</a:t>
            </a:r>
            <a:endParaRPr lang="en-IN"/>
          </a:p>
        </p:txBody>
      </p:sp>
      <p:sp>
        <p:nvSpPr>
          <p:cNvPr id="3" name="Content Placeholder 2"/>
          <p:cNvSpPr>
            <a:spLocks noGrp="1"/>
          </p:cNvSpPr>
          <p:nvPr>
            <p:ph idx="1"/>
          </p:nvPr>
        </p:nvSpPr>
        <p:spPr>
          <a:xfrm>
            <a:off x="3887830" y="740915"/>
            <a:ext cx="4629014" cy="3654714"/>
          </a:xfrm>
        </p:spPr>
        <p:txBody>
          <a:bodyPr/>
          <a:lstStyle>
            <a:lvl1pPr>
              <a:defRPr sz="29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74" y="1543283"/>
            <a:ext cx="2949809" cy="2858144"/>
          </a:xfrm>
        </p:spPr>
        <p:txBody>
          <a:bodyPr/>
          <a:lstStyle>
            <a:lvl1pPr marL="0" indent="0">
              <a:buNone/>
              <a:defRPr sz="1400"/>
            </a:lvl1pPr>
            <a:lvl2pPr marL="412432" indent="0">
              <a:buNone/>
              <a:defRPr sz="1300"/>
            </a:lvl2pPr>
            <a:lvl3pPr marL="824862" indent="0">
              <a:buNone/>
              <a:defRPr sz="1100"/>
            </a:lvl3pPr>
            <a:lvl4pPr marL="1237293" indent="0">
              <a:buNone/>
              <a:defRPr sz="900"/>
            </a:lvl4pPr>
            <a:lvl5pPr marL="1649724" indent="0">
              <a:buNone/>
              <a:defRPr sz="900"/>
            </a:lvl5pPr>
            <a:lvl6pPr marL="2062155" indent="0">
              <a:buNone/>
              <a:defRPr sz="900"/>
            </a:lvl6pPr>
            <a:lvl7pPr marL="2474587" indent="0">
              <a:buNone/>
              <a:defRPr sz="900"/>
            </a:lvl7pPr>
            <a:lvl8pPr marL="2887017" indent="0">
              <a:buNone/>
              <a:defRPr sz="900"/>
            </a:lvl8pPr>
            <a:lvl9pPr marL="3299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6DABC-211E-4220-BFF0-B3430246C7BF}"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748056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74" y="343211"/>
            <a:ext cx="2949809" cy="1200073"/>
          </a:xfrm>
        </p:spPr>
        <p:txBody>
          <a:bodyPr anchor="b"/>
          <a:lstStyle>
            <a:lvl1pPr>
              <a:defRPr sz="2900"/>
            </a:lvl1pPr>
          </a:lstStyle>
          <a:p>
            <a:r>
              <a:rPr lang="en-US" smtClean="0"/>
              <a:t>Click to edit Master title style</a:t>
            </a:r>
            <a:endParaRPr lang="en-IN"/>
          </a:p>
        </p:txBody>
      </p:sp>
      <p:sp>
        <p:nvSpPr>
          <p:cNvPr id="3" name="Picture Placeholder 2"/>
          <p:cNvSpPr>
            <a:spLocks noGrp="1"/>
          </p:cNvSpPr>
          <p:nvPr>
            <p:ph type="pic" idx="1"/>
          </p:nvPr>
        </p:nvSpPr>
        <p:spPr>
          <a:xfrm>
            <a:off x="3887830" y="740915"/>
            <a:ext cx="4629014" cy="3654714"/>
          </a:xfrm>
        </p:spPr>
        <p:txBody>
          <a:bodyPr/>
          <a:lstStyle>
            <a:lvl1pPr marL="0" indent="0">
              <a:buNone/>
              <a:defRPr sz="2900"/>
            </a:lvl1pPr>
            <a:lvl2pPr marL="412432" indent="0">
              <a:buNone/>
              <a:defRPr sz="2600"/>
            </a:lvl2pPr>
            <a:lvl3pPr marL="824862" indent="0">
              <a:buNone/>
              <a:defRPr sz="2200"/>
            </a:lvl3pPr>
            <a:lvl4pPr marL="1237293" indent="0">
              <a:buNone/>
              <a:defRPr sz="1800"/>
            </a:lvl4pPr>
            <a:lvl5pPr marL="1649724" indent="0">
              <a:buNone/>
              <a:defRPr sz="1800"/>
            </a:lvl5pPr>
            <a:lvl6pPr marL="2062155" indent="0">
              <a:buNone/>
              <a:defRPr sz="1800"/>
            </a:lvl6pPr>
            <a:lvl7pPr marL="2474587" indent="0">
              <a:buNone/>
              <a:defRPr sz="1800"/>
            </a:lvl7pPr>
            <a:lvl8pPr marL="2887017" indent="0">
              <a:buNone/>
              <a:defRPr sz="1800"/>
            </a:lvl8pPr>
            <a:lvl9pPr marL="3299448" indent="0">
              <a:buNone/>
              <a:defRPr sz="1800"/>
            </a:lvl9pPr>
          </a:lstStyle>
          <a:p>
            <a:endParaRPr lang="en-IN"/>
          </a:p>
        </p:txBody>
      </p:sp>
      <p:sp>
        <p:nvSpPr>
          <p:cNvPr id="4" name="Text Placeholder 3"/>
          <p:cNvSpPr>
            <a:spLocks noGrp="1"/>
          </p:cNvSpPr>
          <p:nvPr>
            <p:ph type="body" sz="half" idx="2"/>
          </p:nvPr>
        </p:nvSpPr>
        <p:spPr>
          <a:xfrm>
            <a:off x="629874" y="1543283"/>
            <a:ext cx="2949809" cy="2858144"/>
          </a:xfrm>
        </p:spPr>
        <p:txBody>
          <a:bodyPr/>
          <a:lstStyle>
            <a:lvl1pPr marL="0" indent="0">
              <a:buNone/>
              <a:defRPr sz="1400"/>
            </a:lvl1pPr>
            <a:lvl2pPr marL="412432" indent="0">
              <a:buNone/>
              <a:defRPr sz="1300"/>
            </a:lvl2pPr>
            <a:lvl3pPr marL="824862" indent="0">
              <a:buNone/>
              <a:defRPr sz="1100"/>
            </a:lvl3pPr>
            <a:lvl4pPr marL="1237293" indent="0">
              <a:buNone/>
              <a:defRPr sz="900"/>
            </a:lvl4pPr>
            <a:lvl5pPr marL="1649724" indent="0">
              <a:buNone/>
              <a:defRPr sz="900"/>
            </a:lvl5pPr>
            <a:lvl6pPr marL="2062155" indent="0">
              <a:buNone/>
              <a:defRPr sz="900"/>
            </a:lvl6pPr>
            <a:lvl7pPr marL="2474587" indent="0">
              <a:buNone/>
              <a:defRPr sz="900"/>
            </a:lvl7pPr>
            <a:lvl8pPr marL="2887017" indent="0">
              <a:buNone/>
              <a:defRPr sz="900"/>
            </a:lvl8pPr>
            <a:lvl9pPr marL="3299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6DABC-211E-4220-BFF0-B3430246C7BF}"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904078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856614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4422" y="273641"/>
            <a:ext cx="1971064" cy="4358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517" y="273641"/>
            <a:ext cx="5785589" cy="435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770530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91"/>
            <a:ext cx="6858000" cy="1790253"/>
          </a:xfrm>
        </p:spPr>
        <p:txBody>
          <a:bodyPr anchor="b"/>
          <a:lstStyle>
            <a:lvl1pPr algn="ctr">
              <a:defRPr sz="5400"/>
            </a:lvl1pPr>
          </a:lstStyle>
          <a:p>
            <a:r>
              <a:rPr lang="en-US" smtClean="0"/>
              <a:t>Click to edit Master title style</a:t>
            </a:r>
            <a:endParaRPr lang="en-IN"/>
          </a:p>
        </p:txBody>
      </p:sp>
      <p:sp>
        <p:nvSpPr>
          <p:cNvPr id="3" name="Subtitle 2"/>
          <p:cNvSpPr>
            <a:spLocks noGrp="1"/>
          </p:cNvSpPr>
          <p:nvPr>
            <p:ph type="subTitle" idx="1"/>
          </p:nvPr>
        </p:nvSpPr>
        <p:spPr>
          <a:xfrm>
            <a:off x="1143000" y="2701614"/>
            <a:ext cx="6858000" cy="1241815"/>
          </a:xfrm>
        </p:spPr>
        <p:txBody>
          <a:bodyPr/>
          <a:lstStyle>
            <a:lvl1pPr marL="0" indent="0" algn="ctr">
              <a:buNone/>
              <a:defRPr sz="2200"/>
            </a:lvl1pPr>
            <a:lvl2pPr marL="412432" indent="0" algn="ctr">
              <a:buNone/>
              <a:defRPr sz="1800"/>
            </a:lvl2pPr>
            <a:lvl3pPr marL="824862" indent="0" algn="ctr">
              <a:buNone/>
              <a:defRPr sz="1500"/>
            </a:lvl3pPr>
            <a:lvl4pPr marL="1237293" indent="0" algn="ctr">
              <a:buNone/>
              <a:defRPr sz="1400"/>
            </a:lvl4pPr>
            <a:lvl5pPr marL="1649724" indent="0" algn="ctr">
              <a:buNone/>
              <a:defRPr sz="1400"/>
            </a:lvl5pPr>
            <a:lvl6pPr marL="2062155" indent="0" algn="ctr">
              <a:buNone/>
              <a:defRPr sz="1400"/>
            </a:lvl6pPr>
            <a:lvl7pPr marL="2474587" indent="0" algn="ctr">
              <a:buNone/>
              <a:defRPr sz="1400"/>
            </a:lvl7pPr>
            <a:lvl8pPr marL="2887017" indent="0" algn="ctr">
              <a:buNone/>
              <a:defRPr sz="1400"/>
            </a:lvl8pPr>
            <a:lvl9pPr marL="3299448" indent="0" algn="ctr">
              <a:buNone/>
              <a:defRPr sz="14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647482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317476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4442" y="1282398"/>
            <a:ext cx="7885614" cy="2139260"/>
          </a:xfrm>
        </p:spPr>
        <p:txBody>
          <a:bodyPr anchor="b"/>
          <a:lstStyle>
            <a:lvl1pPr>
              <a:defRPr sz="5400"/>
            </a:lvl1pPr>
          </a:lstStyle>
          <a:p>
            <a:r>
              <a:rPr lang="en-US" smtClean="0"/>
              <a:t>Click to edit Master title style</a:t>
            </a:r>
            <a:endParaRPr lang="en-IN"/>
          </a:p>
        </p:txBody>
      </p:sp>
      <p:sp>
        <p:nvSpPr>
          <p:cNvPr id="3" name="Text Placeholder 2"/>
          <p:cNvSpPr>
            <a:spLocks noGrp="1"/>
          </p:cNvSpPr>
          <p:nvPr>
            <p:ph type="body" idx="1"/>
          </p:nvPr>
        </p:nvSpPr>
        <p:spPr>
          <a:xfrm>
            <a:off x="624442" y="3442528"/>
            <a:ext cx="7885614" cy="1124706"/>
          </a:xfrm>
        </p:spPr>
        <p:txBody>
          <a:bodyPr/>
          <a:lstStyle>
            <a:lvl1pPr marL="0" indent="0">
              <a:buNone/>
              <a:defRPr sz="2200">
                <a:solidFill>
                  <a:schemeClr val="tx1">
                    <a:tint val="75000"/>
                  </a:schemeClr>
                </a:solidFill>
              </a:defRPr>
            </a:lvl1pPr>
            <a:lvl2pPr marL="412432" indent="0">
              <a:buNone/>
              <a:defRPr sz="1800">
                <a:solidFill>
                  <a:schemeClr val="tx1">
                    <a:tint val="75000"/>
                  </a:schemeClr>
                </a:solidFill>
              </a:defRPr>
            </a:lvl2pPr>
            <a:lvl3pPr marL="824862" indent="0">
              <a:buNone/>
              <a:defRPr sz="1500">
                <a:solidFill>
                  <a:schemeClr val="tx1">
                    <a:tint val="75000"/>
                  </a:schemeClr>
                </a:solidFill>
              </a:defRPr>
            </a:lvl3pPr>
            <a:lvl4pPr marL="1237293" indent="0">
              <a:buNone/>
              <a:defRPr sz="1400">
                <a:solidFill>
                  <a:schemeClr val="tx1">
                    <a:tint val="75000"/>
                  </a:schemeClr>
                </a:solidFill>
              </a:defRPr>
            </a:lvl4pPr>
            <a:lvl5pPr marL="1649724" indent="0">
              <a:buNone/>
              <a:defRPr sz="1400">
                <a:solidFill>
                  <a:schemeClr val="tx1">
                    <a:tint val="75000"/>
                  </a:schemeClr>
                </a:solidFill>
              </a:defRPr>
            </a:lvl5pPr>
            <a:lvl6pPr marL="2062155" indent="0">
              <a:buNone/>
              <a:defRPr sz="1400">
                <a:solidFill>
                  <a:schemeClr val="tx1">
                    <a:tint val="75000"/>
                  </a:schemeClr>
                </a:solidFill>
              </a:defRPr>
            </a:lvl6pPr>
            <a:lvl7pPr marL="2474587" indent="0">
              <a:buNone/>
              <a:defRPr sz="1400">
                <a:solidFill>
                  <a:schemeClr val="tx1">
                    <a:tint val="75000"/>
                  </a:schemeClr>
                </a:solidFill>
              </a:defRPr>
            </a:lvl7pPr>
            <a:lvl8pPr marL="2887017" indent="0">
              <a:buNone/>
              <a:defRPr sz="1400">
                <a:solidFill>
                  <a:schemeClr val="tx1">
                    <a:tint val="75000"/>
                  </a:schemeClr>
                </a:solidFill>
              </a:defRPr>
            </a:lvl8pPr>
            <a:lvl9pPr marL="3299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625F4-D150-471F-A9A0-19BB6BF50F7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92633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059705" y="495549"/>
            <a:ext cx="940464" cy="342745"/>
          </a:xfrm>
          <a:custGeom>
            <a:avLst/>
            <a:gdLst/>
            <a:ahLst/>
            <a:cxnLst/>
            <a:rect l="l" t="t" r="r" b="b"/>
            <a:pathLst>
              <a:path w="1099820" h="469265">
                <a:moveTo>
                  <a:pt x="216447" y="101273"/>
                </a:moveTo>
                <a:lnTo>
                  <a:pt x="0" y="468680"/>
                </a:lnTo>
                <a:lnTo>
                  <a:pt x="180136" y="468680"/>
                </a:lnTo>
                <a:lnTo>
                  <a:pt x="310438" y="247484"/>
                </a:lnTo>
                <a:lnTo>
                  <a:pt x="280441" y="215846"/>
                </a:lnTo>
                <a:lnTo>
                  <a:pt x="254522" y="180678"/>
                </a:lnTo>
                <a:lnTo>
                  <a:pt x="233063" y="142359"/>
                </a:lnTo>
                <a:lnTo>
                  <a:pt x="216447" y="101273"/>
                </a:lnTo>
                <a:close/>
              </a:path>
              <a:path w="1099820" h="469265">
                <a:moveTo>
                  <a:pt x="376605" y="296100"/>
                </a:moveTo>
                <a:lnTo>
                  <a:pt x="274942" y="468680"/>
                </a:lnTo>
                <a:lnTo>
                  <a:pt x="824801" y="468680"/>
                </a:lnTo>
                <a:lnTo>
                  <a:pt x="750025" y="341744"/>
                </a:lnTo>
                <a:lnTo>
                  <a:pt x="549871" y="341744"/>
                </a:lnTo>
                <a:lnTo>
                  <a:pt x="503409" y="338696"/>
                </a:lnTo>
                <a:lnTo>
                  <a:pt x="458785" y="329814"/>
                </a:lnTo>
                <a:lnTo>
                  <a:pt x="416389" y="315485"/>
                </a:lnTo>
                <a:lnTo>
                  <a:pt x="376605" y="296100"/>
                </a:lnTo>
                <a:close/>
              </a:path>
              <a:path w="1099820" h="469265">
                <a:moveTo>
                  <a:pt x="883296" y="101273"/>
                </a:moveTo>
                <a:lnTo>
                  <a:pt x="866686" y="142361"/>
                </a:lnTo>
                <a:lnTo>
                  <a:pt x="845226" y="180682"/>
                </a:lnTo>
                <a:lnTo>
                  <a:pt x="819303" y="215851"/>
                </a:lnTo>
                <a:lnTo>
                  <a:pt x="789304" y="247484"/>
                </a:lnTo>
                <a:lnTo>
                  <a:pt x="919606" y="468680"/>
                </a:lnTo>
                <a:lnTo>
                  <a:pt x="1099743" y="468680"/>
                </a:lnTo>
                <a:lnTo>
                  <a:pt x="883296" y="101273"/>
                </a:lnTo>
                <a:close/>
              </a:path>
              <a:path w="1099820" h="469265">
                <a:moveTo>
                  <a:pt x="723138" y="296100"/>
                </a:moveTo>
                <a:lnTo>
                  <a:pt x="683354" y="315485"/>
                </a:lnTo>
                <a:lnTo>
                  <a:pt x="640957" y="329814"/>
                </a:lnTo>
                <a:lnTo>
                  <a:pt x="596334" y="338696"/>
                </a:lnTo>
                <a:lnTo>
                  <a:pt x="549871" y="341744"/>
                </a:lnTo>
                <a:lnTo>
                  <a:pt x="750025" y="341744"/>
                </a:lnTo>
                <a:lnTo>
                  <a:pt x="723138" y="296100"/>
                </a:lnTo>
                <a:close/>
              </a:path>
              <a:path w="1099820" h="469265">
                <a:moveTo>
                  <a:pt x="549871" y="1981"/>
                </a:moveTo>
                <a:lnTo>
                  <a:pt x="416178" y="228942"/>
                </a:lnTo>
                <a:lnTo>
                  <a:pt x="446912" y="243757"/>
                </a:lnTo>
                <a:lnTo>
                  <a:pt x="479634" y="254704"/>
                </a:lnTo>
                <a:lnTo>
                  <a:pt x="514051" y="261489"/>
                </a:lnTo>
                <a:lnTo>
                  <a:pt x="549871" y="263817"/>
                </a:lnTo>
                <a:lnTo>
                  <a:pt x="585691" y="261489"/>
                </a:lnTo>
                <a:lnTo>
                  <a:pt x="620109" y="254704"/>
                </a:lnTo>
                <a:lnTo>
                  <a:pt x="652831" y="243757"/>
                </a:lnTo>
                <a:lnTo>
                  <a:pt x="683564" y="228942"/>
                </a:lnTo>
                <a:lnTo>
                  <a:pt x="549871" y="1981"/>
                </a:lnTo>
                <a:close/>
              </a:path>
              <a:path w="1099820" h="469265">
                <a:moveTo>
                  <a:pt x="823023" y="101"/>
                </a:moveTo>
                <a:lnTo>
                  <a:pt x="643572" y="101"/>
                </a:lnTo>
                <a:lnTo>
                  <a:pt x="748499" y="178244"/>
                </a:lnTo>
                <a:lnTo>
                  <a:pt x="778491" y="140335"/>
                </a:lnTo>
                <a:lnTo>
                  <a:pt x="801484" y="97418"/>
                </a:lnTo>
                <a:lnTo>
                  <a:pt x="816619" y="50353"/>
                </a:lnTo>
                <a:lnTo>
                  <a:pt x="823023" y="101"/>
                </a:lnTo>
                <a:close/>
              </a:path>
              <a:path w="1099820" h="469265">
                <a:moveTo>
                  <a:pt x="456120" y="203"/>
                </a:moveTo>
                <a:lnTo>
                  <a:pt x="275932" y="292"/>
                </a:lnTo>
                <a:lnTo>
                  <a:pt x="276707" y="292"/>
                </a:lnTo>
                <a:lnTo>
                  <a:pt x="283165" y="50560"/>
                </a:lnTo>
                <a:lnTo>
                  <a:pt x="298311" y="97543"/>
                </a:lnTo>
                <a:lnTo>
                  <a:pt x="321289" y="140386"/>
                </a:lnTo>
                <a:lnTo>
                  <a:pt x="351243" y="178231"/>
                </a:lnTo>
                <a:lnTo>
                  <a:pt x="456120" y="203"/>
                </a:lnTo>
                <a:close/>
              </a:path>
              <a:path w="1099820" h="469265">
                <a:moveTo>
                  <a:pt x="823036" y="0"/>
                </a:moveTo>
                <a:lnTo>
                  <a:pt x="547585" y="152"/>
                </a:lnTo>
                <a:lnTo>
                  <a:pt x="823023" y="101"/>
                </a:lnTo>
                <a:close/>
              </a:path>
            </a:pathLst>
          </a:custGeom>
          <a:solidFill>
            <a:srgbClr val="E6E7E8"/>
          </a:solidFill>
        </p:spPr>
        <p:txBody>
          <a:bodyPr wrap="square" lIns="0" tIns="0" rIns="0" bIns="0" rtlCol="0"/>
          <a:lstStyle/>
          <a:p>
            <a:endParaRPr/>
          </a:p>
        </p:txBody>
      </p:sp>
      <p:sp>
        <p:nvSpPr>
          <p:cNvPr id="17" name="bk object 17"/>
          <p:cNvSpPr/>
          <p:nvPr/>
        </p:nvSpPr>
        <p:spPr>
          <a:xfrm>
            <a:off x="5336817" y="156115"/>
            <a:ext cx="386067" cy="280133"/>
          </a:xfrm>
          <a:custGeom>
            <a:avLst/>
            <a:gdLst/>
            <a:ahLst/>
            <a:cxnLst/>
            <a:rect l="l" t="t" r="r" b="b"/>
            <a:pathLst>
              <a:path w="451484" h="383540">
                <a:moveTo>
                  <a:pt x="225806" y="0"/>
                </a:moveTo>
                <a:lnTo>
                  <a:pt x="0" y="383311"/>
                </a:lnTo>
                <a:lnTo>
                  <a:pt x="451472" y="383070"/>
                </a:lnTo>
                <a:lnTo>
                  <a:pt x="225806" y="0"/>
                </a:lnTo>
                <a:close/>
              </a:path>
            </a:pathLst>
          </a:custGeom>
          <a:solidFill>
            <a:srgbClr val="005583"/>
          </a:solidFill>
        </p:spPr>
        <p:txBody>
          <a:bodyPr wrap="square" lIns="0" tIns="0" rIns="0" bIns="0" rtlCol="0"/>
          <a:lstStyle/>
          <a:p>
            <a:endParaRPr/>
          </a:p>
        </p:txBody>
      </p:sp>
      <p:sp>
        <p:nvSpPr>
          <p:cNvPr id="2" name="Holder 2"/>
          <p:cNvSpPr>
            <a:spLocks noGrp="1"/>
          </p:cNvSpPr>
          <p:nvPr>
            <p:ph type="title"/>
          </p:nvPr>
        </p:nvSpPr>
        <p:spPr>
          <a:xfrm>
            <a:off x="2808251" y="873757"/>
            <a:ext cx="3527503" cy="276999"/>
          </a:xfrm>
        </p:spPr>
        <p:txBody>
          <a:bodyPr lIns="0" tIns="0" rIns="0" bIns="0"/>
          <a:lstStyle>
            <a:lvl1pPr>
              <a:defRPr sz="1800" b="0" i="1">
                <a:solidFill>
                  <a:srgbClr val="005583"/>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1/31/2018</a:t>
            </a:fld>
            <a:endParaRPr lang="en-US"/>
          </a:p>
        </p:txBody>
      </p:sp>
      <p:sp>
        <p:nvSpPr>
          <p:cNvPr id="6" name="Holder 6"/>
          <p:cNvSpPr>
            <a:spLocks noGrp="1"/>
          </p:cNvSpPr>
          <p:nvPr>
            <p:ph type="sldNum" sz="quarter" idx="7"/>
          </p:nvPr>
        </p:nvSpPr>
        <p:spPr/>
        <p:txBody>
          <a:bodyPr lIns="0" tIns="0" rIns="0" bIns="0"/>
          <a:lstStyle>
            <a:lvl1pPr>
              <a:defRPr sz="1300" b="1" i="0">
                <a:solidFill>
                  <a:schemeClr val="tx1"/>
                </a:solidFill>
                <a:latin typeface="Lucida Sans"/>
                <a:cs typeface="Lucida Sans"/>
              </a:defRPr>
            </a:lvl1pPr>
          </a:lstStyle>
          <a:p>
            <a:pPr marL="76758">
              <a:lnSpc>
                <a:spcPts val="1384"/>
              </a:lnSpc>
            </a:pPr>
            <a:fld id="{81D60167-4931-47E6-BA6A-407CBD079E47}" type="slidenum">
              <a:rPr lang="en-GB" spc="-122" smtClean="0"/>
              <a:pPr marL="76758">
                <a:lnSpc>
                  <a:spcPts val="1384"/>
                </a:lnSpc>
              </a:pPr>
              <a:t>‹#›</a:t>
            </a:fld>
            <a:endParaRPr lang="en-GB" spc="-122"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515" y="1369359"/>
            <a:ext cx="3878326" cy="32628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37160" y="1369359"/>
            <a:ext cx="3878327" cy="32628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9C625F4-D150-471F-A9A0-19BB6BF50F7F}"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817182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73" y="273642"/>
            <a:ext cx="7886971" cy="99484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72" y="1260368"/>
            <a:ext cx="3868824" cy="618008"/>
          </a:xfrm>
        </p:spPr>
        <p:txBody>
          <a:bodyPr anchor="b"/>
          <a:lstStyle>
            <a:lvl1pPr marL="0" indent="0">
              <a:buNone/>
              <a:defRPr sz="2200" b="1"/>
            </a:lvl1pPr>
            <a:lvl2pPr marL="412432" indent="0">
              <a:buNone/>
              <a:defRPr sz="1800" b="1"/>
            </a:lvl2pPr>
            <a:lvl3pPr marL="824862" indent="0">
              <a:buNone/>
              <a:defRPr sz="1500" b="1"/>
            </a:lvl3pPr>
            <a:lvl4pPr marL="1237293" indent="0">
              <a:buNone/>
              <a:defRPr sz="1400" b="1"/>
            </a:lvl4pPr>
            <a:lvl5pPr marL="1649724" indent="0">
              <a:buNone/>
              <a:defRPr sz="1400" b="1"/>
            </a:lvl5pPr>
            <a:lvl6pPr marL="2062155" indent="0">
              <a:buNone/>
              <a:defRPr sz="1400" b="1"/>
            </a:lvl6pPr>
            <a:lvl7pPr marL="2474587" indent="0">
              <a:buNone/>
              <a:defRPr sz="1400" b="1"/>
            </a:lvl7pPr>
            <a:lvl8pPr marL="2887017" indent="0">
              <a:buNone/>
              <a:defRPr sz="1400" b="1"/>
            </a:lvl8pPr>
            <a:lvl9pPr marL="329944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629872" y="1878376"/>
            <a:ext cx="3868824" cy="2764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015" y="1260368"/>
            <a:ext cx="3887829" cy="618008"/>
          </a:xfrm>
        </p:spPr>
        <p:txBody>
          <a:bodyPr anchor="b"/>
          <a:lstStyle>
            <a:lvl1pPr marL="0" indent="0">
              <a:buNone/>
              <a:defRPr sz="2200" b="1"/>
            </a:lvl1pPr>
            <a:lvl2pPr marL="412432" indent="0">
              <a:buNone/>
              <a:defRPr sz="1800" b="1"/>
            </a:lvl2pPr>
            <a:lvl3pPr marL="824862" indent="0">
              <a:buNone/>
              <a:defRPr sz="1500" b="1"/>
            </a:lvl3pPr>
            <a:lvl4pPr marL="1237293" indent="0">
              <a:buNone/>
              <a:defRPr sz="1400" b="1"/>
            </a:lvl4pPr>
            <a:lvl5pPr marL="1649724" indent="0">
              <a:buNone/>
              <a:defRPr sz="1400" b="1"/>
            </a:lvl5pPr>
            <a:lvl6pPr marL="2062155" indent="0">
              <a:buNone/>
              <a:defRPr sz="1400" b="1"/>
            </a:lvl6pPr>
            <a:lvl7pPr marL="2474587" indent="0">
              <a:buNone/>
              <a:defRPr sz="1400" b="1"/>
            </a:lvl7pPr>
            <a:lvl8pPr marL="2887017" indent="0">
              <a:buNone/>
              <a:defRPr sz="1400" b="1"/>
            </a:lvl8pPr>
            <a:lvl9pPr marL="329944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29015" y="1878376"/>
            <a:ext cx="3887829" cy="2764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9C625F4-D150-471F-A9A0-19BB6BF50F7F}" type="datetimeFigureOut">
              <a:rPr lang="en-IN" smtClean="0"/>
              <a:t>31-01-2018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701220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9C625F4-D150-471F-A9A0-19BB6BF50F7F}" type="datetimeFigureOut">
              <a:rPr lang="en-IN" smtClean="0"/>
              <a:t>31-01-2018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4848503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25F4-D150-471F-A9A0-19BB6BF50F7F}" type="datetimeFigureOut">
              <a:rPr lang="en-IN" smtClean="0"/>
              <a:t>31-01-2018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409274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74" y="343211"/>
            <a:ext cx="2949809" cy="1200073"/>
          </a:xfrm>
        </p:spPr>
        <p:txBody>
          <a:bodyPr anchor="b"/>
          <a:lstStyle>
            <a:lvl1pPr>
              <a:defRPr sz="2900"/>
            </a:lvl1pPr>
          </a:lstStyle>
          <a:p>
            <a:r>
              <a:rPr lang="en-US" smtClean="0"/>
              <a:t>Click to edit Master title style</a:t>
            </a:r>
            <a:endParaRPr lang="en-IN"/>
          </a:p>
        </p:txBody>
      </p:sp>
      <p:sp>
        <p:nvSpPr>
          <p:cNvPr id="3" name="Content Placeholder 2"/>
          <p:cNvSpPr>
            <a:spLocks noGrp="1"/>
          </p:cNvSpPr>
          <p:nvPr>
            <p:ph idx="1"/>
          </p:nvPr>
        </p:nvSpPr>
        <p:spPr>
          <a:xfrm>
            <a:off x="3887830" y="740915"/>
            <a:ext cx="4629014" cy="3654714"/>
          </a:xfrm>
        </p:spPr>
        <p:txBody>
          <a:bodyPr/>
          <a:lstStyle>
            <a:lvl1pPr>
              <a:defRPr sz="29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74" y="1543283"/>
            <a:ext cx="2949809" cy="2858144"/>
          </a:xfrm>
        </p:spPr>
        <p:txBody>
          <a:bodyPr/>
          <a:lstStyle>
            <a:lvl1pPr marL="0" indent="0">
              <a:buNone/>
              <a:defRPr sz="1400"/>
            </a:lvl1pPr>
            <a:lvl2pPr marL="412432" indent="0">
              <a:buNone/>
              <a:defRPr sz="1300"/>
            </a:lvl2pPr>
            <a:lvl3pPr marL="824862" indent="0">
              <a:buNone/>
              <a:defRPr sz="1100"/>
            </a:lvl3pPr>
            <a:lvl4pPr marL="1237293" indent="0">
              <a:buNone/>
              <a:defRPr sz="900"/>
            </a:lvl4pPr>
            <a:lvl5pPr marL="1649724" indent="0">
              <a:buNone/>
              <a:defRPr sz="900"/>
            </a:lvl5pPr>
            <a:lvl6pPr marL="2062155" indent="0">
              <a:buNone/>
              <a:defRPr sz="900"/>
            </a:lvl6pPr>
            <a:lvl7pPr marL="2474587" indent="0">
              <a:buNone/>
              <a:defRPr sz="900"/>
            </a:lvl7pPr>
            <a:lvl8pPr marL="2887017" indent="0">
              <a:buNone/>
              <a:defRPr sz="900"/>
            </a:lvl8pPr>
            <a:lvl9pPr marL="3299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625F4-D150-471F-A9A0-19BB6BF50F7F}"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763703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74" y="343211"/>
            <a:ext cx="2949809" cy="1200073"/>
          </a:xfrm>
        </p:spPr>
        <p:txBody>
          <a:bodyPr anchor="b"/>
          <a:lstStyle>
            <a:lvl1pPr>
              <a:defRPr sz="2900"/>
            </a:lvl1pPr>
          </a:lstStyle>
          <a:p>
            <a:r>
              <a:rPr lang="en-US" smtClean="0"/>
              <a:t>Click to edit Master title style</a:t>
            </a:r>
            <a:endParaRPr lang="en-IN"/>
          </a:p>
        </p:txBody>
      </p:sp>
      <p:sp>
        <p:nvSpPr>
          <p:cNvPr id="3" name="Picture Placeholder 2"/>
          <p:cNvSpPr>
            <a:spLocks noGrp="1"/>
          </p:cNvSpPr>
          <p:nvPr>
            <p:ph type="pic" idx="1"/>
          </p:nvPr>
        </p:nvSpPr>
        <p:spPr>
          <a:xfrm>
            <a:off x="3887830" y="740915"/>
            <a:ext cx="4629014" cy="3654714"/>
          </a:xfrm>
        </p:spPr>
        <p:txBody>
          <a:bodyPr/>
          <a:lstStyle>
            <a:lvl1pPr marL="0" indent="0">
              <a:buNone/>
              <a:defRPr sz="2900"/>
            </a:lvl1pPr>
            <a:lvl2pPr marL="412432" indent="0">
              <a:buNone/>
              <a:defRPr sz="2600"/>
            </a:lvl2pPr>
            <a:lvl3pPr marL="824862" indent="0">
              <a:buNone/>
              <a:defRPr sz="2200"/>
            </a:lvl3pPr>
            <a:lvl4pPr marL="1237293" indent="0">
              <a:buNone/>
              <a:defRPr sz="1800"/>
            </a:lvl4pPr>
            <a:lvl5pPr marL="1649724" indent="0">
              <a:buNone/>
              <a:defRPr sz="1800"/>
            </a:lvl5pPr>
            <a:lvl6pPr marL="2062155" indent="0">
              <a:buNone/>
              <a:defRPr sz="1800"/>
            </a:lvl6pPr>
            <a:lvl7pPr marL="2474587" indent="0">
              <a:buNone/>
              <a:defRPr sz="1800"/>
            </a:lvl7pPr>
            <a:lvl8pPr marL="2887017" indent="0">
              <a:buNone/>
              <a:defRPr sz="1800"/>
            </a:lvl8pPr>
            <a:lvl9pPr marL="3299448" indent="0">
              <a:buNone/>
              <a:defRPr sz="1800"/>
            </a:lvl9pPr>
          </a:lstStyle>
          <a:p>
            <a:endParaRPr lang="en-IN"/>
          </a:p>
        </p:txBody>
      </p:sp>
      <p:sp>
        <p:nvSpPr>
          <p:cNvPr id="4" name="Text Placeholder 3"/>
          <p:cNvSpPr>
            <a:spLocks noGrp="1"/>
          </p:cNvSpPr>
          <p:nvPr>
            <p:ph type="body" sz="half" idx="2"/>
          </p:nvPr>
        </p:nvSpPr>
        <p:spPr>
          <a:xfrm>
            <a:off x="629874" y="1543283"/>
            <a:ext cx="2949809" cy="2858144"/>
          </a:xfrm>
        </p:spPr>
        <p:txBody>
          <a:bodyPr/>
          <a:lstStyle>
            <a:lvl1pPr marL="0" indent="0">
              <a:buNone/>
              <a:defRPr sz="1400"/>
            </a:lvl1pPr>
            <a:lvl2pPr marL="412432" indent="0">
              <a:buNone/>
              <a:defRPr sz="1300"/>
            </a:lvl2pPr>
            <a:lvl3pPr marL="824862" indent="0">
              <a:buNone/>
              <a:defRPr sz="1100"/>
            </a:lvl3pPr>
            <a:lvl4pPr marL="1237293" indent="0">
              <a:buNone/>
              <a:defRPr sz="900"/>
            </a:lvl4pPr>
            <a:lvl5pPr marL="1649724" indent="0">
              <a:buNone/>
              <a:defRPr sz="900"/>
            </a:lvl5pPr>
            <a:lvl6pPr marL="2062155" indent="0">
              <a:buNone/>
              <a:defRPr sz="900"/>
            </a:lvl6pPr>
            <a:lvl7pPr marL="2474587" indent="0">
              <a:buNone/>
              <a:defRPr sz="900"/>
            </a:lvl7pPr>
            <a:lvl8pPr marL="2887017" indent="0">
              <a:buNone/>
              <a:defRPr sz="900"/>
            </a:lvl8pPr>
            <a:lvl9pPr marL="3299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625F4-D150-471F-A9A0-19BB6BF50F7F}"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752820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730988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4422" y="273641"/>
            <a:ext cx="1971064" cy="4358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517" y="273641"/>
            <a:ext cx="5785589" cy="435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706923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91"/>
            <a:ext cx="6858000" cy="1790253"/>
          </a:xfrm>
        </p:spPr>
        <p:txBody>
          <a:bodyPr anchor="b"/>
          <a:lstStyle>
            <a:lvl1pPr algn="ctr">
              <a:defRPr sz="5400"/>
            </a:lvl1pPr>
          </a:lstStyle>
          <a:p>
            <a:r>
              <a:rPr lang="en-US" smtClean="0"/>
              <a:t>Click to edit Master title style</a:t>
            </a:r>
            <a:endParaRPr lang="en-IN"/>
          </a:p>
        </p:txBody>
      </p:sp>
      <p:sp>
        <p:nvSpPr>
          <p:cNvPr id="3" name="Subtitle 2"/>
          <p:cNvSpPr>
            <a:spLocks noGrp="1"/>
          </p:cNvSpPr>
          <p:nvPr>
            <p:ph type="subTitle" idx="1"/>
          </p:nvPr>
        </p:nvSpPr>
        <p:spPr>
          <a:xfrm>
            <a:off x="1143000" y="2701614"/>
            <a:ext cx="6858000" cy="1241815"/>
          </a:xfrm>
        </p:spPr>
        <p:txBody>
          <a:bodyPr/>
          <a:lstStyle>
            <a:lvl1pPr marL="0" indent="0" algn="ctr">
              <a:buNone/>
              <a:defRPr sz="2200"/>
            </a:lvl1pPr>
            <a:lvl2pPr marL="412432" indent="0" algn="ctr">
              <a:buNone/>
              <a:defRPr sz="1800"/>
            </a:lvl2pPr>
            <a:lvl3pPr marL="824862" indent="0" algn="ctr">
              <a:buNone/>
              <a:defRPr sz="1500"/>
            </a:lvl3pPr>
            <a:lvl4pPr marL="1237293" indent="0" algn="ctr">
              <a:buNone/>
              <a:defRPr sz="1400"/>
            </a:lvl4pPr>
            <a:lvl5pPr marL="1649724" indent="0" algn="ctr">
              <a:buNone/>
              <a:defRPr sz="1400"/>
            </a:lvl5pPr>
            <a:lvl6pPr marL="2062155" indent="0" algn="ctr">
              <a:buNone/>
              <a:defRPr sz="1400"/>
            </a:lvl6pPr>
            <a:lvl7pPr marL="2474587" indent="0" algn="ctr">
              <a:buNone/>
              <a:defRPr sz="1400"/>
            </a:lvl7pPr>
            <a:lvl8pPr marL="2887017" indent="0" algn="ctr">
              <a:buNone/>
              <a:defRPr sz="1400"/>
            </a:lvl8pPr>
            <a:lvl9pPr marL="3299448" indent="0" algn="ctr">
              <a:buNone/>
              <a:defRPr sz="14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05915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397643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808251" y="873757"/>
            <a:ext cx="3527503" cy="276999"/>
          </a:xfrm>
        </p:spPr>
        <p:txBody>
          <a:bodyPr lIns="0" tIns="0" rIns="0" bIns="0"/>
          <a:lstStyle>
            <a:lvl1pPr>
              <a:defRPr sz="1800" b="0" i="1">
                <a:solidFill>
                  <a:srgbClr val="005583"/>
                </a:solidFill>
                <a:latin typeface="Calibri"/>
                <a:cs typeface="Calibri"/>
              </a:defRPr>
            </a:lvl1pPr>
          </a:lstStyle>
          <a:p>
            <a:endParaRPr/>
          </a:p>
        </p:txBody>
      </p:sp>
      <p:sp>
        <p:nvSpPr>
          <p:cNvPr id="3" name="Holder 3"/>
          <p:cNvSpPr>
            <a:spLocks noGrp="1"/>
          </p:cNvSpPr>
          <p:nvPr>
            <p:ph sz="half" idx="2"/>
          </p:nvPr>
        </p:nvSpPr>
        <p:spPr>
          <a:xfrm>
            <a:off x="1040185" y="1526039"/>
            <a:ext cx="2554238" cy="138499"/>
          </a:xfrm>
          <a:prstGeom prst="rect">
            <a:avLst/>
          </a:prstGeom>
        </p:spPr>
        <p:txBody>
          <a:bodyPr wrap="square" lIns="0" tIns="0" rIns="0" bIns="0">
            <a:spAutoFit/>
          </a:bodyPr>
          <a:lstStyle>
            <a:lvl1pPr>
              <a:defRPr sz="900" b="0" i="0">
                <a:solidFill>
                  <a:schemeClr val="tx1"/>
                </a:solidFill>
                <a:latin typeface="Arial"/>
                <a:cs typeface="Arial"/>
              </a:defRPr>
            </a:lvl1pPr>
          </a:lstStyle>
          <a:p>
            <a:endParaRPr/>
          </a:p>
        </p:txBody>
      </p:sp>
      <p:sp>
        <p:nvSpPr>
          <p:cNvPr id="4" name="Holder 4"/>
          <p:cNvSpPr>
            <a:spLocks noGrp="1"/>
          </p:cNvSpPr>
          <p:nvPr>
            <p:ph sz="half" idx="3"/>
          </p:nvPr>
        </p:nvSpPr>
        <p:spPr>
          <a:xfrm>
            <a:off x="4709160" y="1183006"/>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1/31/2018</a:t>
            </a:fld>
            <a:endParaRPr lang="en-US"/>
          </a:p>
        </p:txBody>
      </p:sp>
      <p:sp>
        <p:nvSpPr>
          <p:cNvPr id="7" name="Holder 7"/>
          <p:cNvSpPr>
            <a:spLocks noGrp="1"/>
          </p:cNvSpPr>
          <p:nvPr>
            <p:ph type="sldNum" sz="quarter" idx="7"/>
          </p:nvPr>
        </p:nvSpPr>
        <p:spPr/>
        <p:txBody>
          <a:bodyPr lIns="0" tIns="0" rIns="0" bIns="0"/>
          <a:lstStyle>
            <a:lvl1pPr>
              <a:defRPr sz="1300" b="1" i="0">
                <a:solidFill>
                  <a:schemeClr val="tx1"/>
                </a:solidFill>
                <a:latin typeface="Lucida Sans"/>
                <a:cs typeface="Lucida Sans"/>
              </a:defRPr>
            </a:lvl1pPr>
          </a:lstStyle>
          <a:p>
            <a:pPr marL="76758">
              <a:lnSpc>
                <a:spcPts val="1384"/>
              </a:lnSpc>
            </a:pPr>
            <a:fld id="{81D60167-4931-47E6-BA6A-407CBD079E47}" type="slidenum">
              <a:rPr lang="en-GB" spc="-122" smtClean="0"/>
              <a:pPr marL="76758">
                <a:lnSpc>
                  <a:spcPts val="1384"/>
                </a:lnSpc>
              </a:pPr>
              <a:t>‹#›</a:t>
            </a:fld>
            <a:endParaRPr lang="en-GB" spc="-122"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4442" y="1282398"/>
            <a:ext cx="7885614" cy="2139260"/>
          </a:xfrm>
        </p:spPr>
        <p:txBody>
          <a:bodyPr anchor="b"/>
          <a:lstStyle>
            <a:lvl1pPr>
              <a:defRPr sz="5400"/>
            </a:lvl1pPr>
          </a:lstStyle>
          <a:p>
            <a:r>
              <a:rPr lang="en-US" smtClean="0"/>
              <a:t>Click to edit Master title style</a:t>
            </a:r>
            <a:endParaRPr lang="en-IN"/>
          </a:p>
        </p:txBody>
      </p:sp>
      <p:sp>
        <p:nvSpPr>
          <p:cNvPr id="3" name="Text Placeholder 2"/>
          <p:cNvSpPr>
            <a:spLocks noGrp="1"/>
          </p:cNvSpPr>
          <p:nvPr>
            <p:ph type="body" idx="1"/>
          </p:nvPr>
        </p:nvSpPr>
        <p:spPr>
          <a:xfrm>
            <a:off x="624442" y="3442528"/>
            <a:ext cx="7885614" cy="1124706"/>
          </a:xfrm>
        </p:spPr>
        <p:txBody>
          <a:bodyPr/>
          <a:lstStyle>
            <a:lvl1pPr marL="0" indent="0">
              <a:buNone/>
              <a:defRPr sz="2200">
                <a:solidFill>
                  <a:schemeClr val="tx1">
                    <a:tint val="75000"/>
                  </a:schemeClr>
                </a:solidFill>
              </a:defRPr>
            </a:lvl1pPr>
            <a:lvl2pPr marL="412432" indent="0">
              <a:buNone/>
              <a:defRPr sz="1800">
                <a:solidFill>
                  <a:schemeClr val="tx1">
                    <a:tint val="75000"/>
                  </a:schemeClr>
                </a:solidFill>
              </a:defRPr>
            </a:lvl2pPr>
            <a:lvl3pPr marL="824862" indent="0">
              <a:buNone/>
              <a:defRPr sz="1500">
                <a:solidFill>
                  <a:schemeClr val="tx1">
                    <a:tint val="75000"/>
                  </a:schemeClr>
                </a:solidFill>
              </a:defRPr>
            </a:lvl3pPr>
            <a:lvl4pPr marL="1237293" indent="0">
              <a:buNone/>
              <a:defRPr sz="1400">
                <a:solidFill>
                  <a:schemeClr val="tx1">
                    <a:tint val="75000"/>
                  </a:schemeClr>
                </a:solidFill>
              </a:defRPr>
            </a:lvl4pPr>
            <a:lvl5pPr marL="1649724" indent="0">
              <a:buNone/>
              <a:defRPr sz="1400">
                <a:solidFill>
                  <a:schemeClr val="tx1">
                    <a:tint val="75000"/>
                  </a:schemeClr>
                </a:solidFill>
              </a:defRPr>
            </a:lvl5pPr>
            <a:lvl6pPr marL="2062155" indent="0">
              <a:buNone/>
              <a:defRPr sz="1400">
                <a:solidFill>
                  <a:schemeClr val="tx1">
                    <a:tint val="75000"/>
                  </a:schemeClr>
                </a:solidFill>
              </a:defRPr>
            </a:lvl6pPr>
            <a:lvl7pPr marL="2474587" indent="0">
              <a:buNone/>
              <a:defRPr sz="1400">
                <a:solidFill>
                  <a:schemeClr val="tx1">
                    <a:tint val="75000"/>
                  </a:schemeClr>
                </a:solidFill>
              </a:defRPr>
            </a:lvl7pPr>
            <a:lvl8pPr marL="2887017" indent="0">
              <a:buNone/>
              <a:defRPr sz="1400">
                <a:solidFill>
                  <a:schemeClr val="tx1">
                    <a:tint val="75000"/>
                  </a:schemeClr>
                </a:solidFill>
              </a:defRPr>
            </a:lvl8pPr>
            <a:lvl9pPr marL="3299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1B4B7-DC3D-46B1-B8CD-97ECF57F6396}"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211027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515" y="1369359"/>
            <a:ext cx="3878326" cy="32628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37160" y="1369359"/>
            <a:ext cx="3878327" cy="32628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941B4B7-DC3D-46B1-B8CD-97ECF57F6396}"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42475973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73" y="273642"/>
            <a:ext cx="7886971" cy="99484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72" y="1260368"/>
            <a:ext cx="3868824" cy="618008"/>
          </a:xfrm>
        </p:spPr>
        <p:txBody>
          <a:bodyPr anchor="b"/>
          <a:lstStyle>
            <a:lvl1pPr marL="0" indent="0">
              <a:buNone/>
              <a:defRPr sz="2200" b="1"/>
            </a:lvl1pPr>
            <a:lvl2pPr marL="412432" indent="0">
              <a:buNone/>
              <a:defRPr sz="1800" b="1"/>
            </a:lvl2pPr>
            <a:lvl3pPr marL="824862" indent="0">
              <a:buNone/>
              <a:defRPr sz="1500" b="1"/>
            </a:lvl3pPr>
            <a:lvl4pPr marL="1237293" indent="0">
              <a:buNone/>
              <a:defRPr sz="1400" b="1"/>
            </a:lvl4pPr>
            <a:lvl5pPr marL="1649724" indent="0">
              <a:buNone/>
              <a:defRPr sz="1400" b="1"/>
            </a:lvl5pPr>
            <a:lvl6pPr marL="2062155" indent="0">
              <a:buNone/>
              <a:defRPr sz="1400" b="1"/>
            </a:lvl6pPr>
            <a:lvl7pPr marL="2474587" indent="0">
              <a:buNone/>
              <a:defRPr sz="1400" b="1"/>
            </a:lvl7pPr>
            <a:lvl8pPr marL="2887017" indent="0">
              <a:buNone/>
              <a:defRPr sz="1400" b="1"/>
            </a:lvl8pPr>
            <a:lvl9pPr marL="329944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629872" y="1878376"/>
            <a:ext cx="3868824" cy="2764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015" y="1260368"/>
            <a:ext cx="3887829" cy="618008"/>
          </a:xfrm>
        </p:spPr>
        <p:txBody>
          <a:bodyPr anchor="b"/>
          <a:lstStyle>
            <a:lvl1pPr marL="0" indent="0">
              <a:buNone/>
              <a:defRPr sz="2200" b="1"/>
            </a:lvl1pPr>
            <a:lvl2pPr marL="412432" indent="0">
              <a:buNone/>
              <a:defRPr sz="1800" b="1"/>
            </a:lvl2pPr>
            <a:lvl3pPr marL="824862" indent="0">
              <a:buNone/>
              <a:defRPr sz="1500" b="1"/>
            </a:lvl3pPr>
            <a:lvl4pPr marL="1237293" indent="0">
              <a:buNone/>
              <a:defRPr sz="1400" b="1"/>
            </a:lvl4pPr>
            <a:lvl5pPr marL="1649724" indent="0">
              <a:buNone/>
              <a:defRPr sz="1400" b="1"/>
            </a:lvl5pPr>
            <a:lvl6pPr marL="2062155" indent="0">
              <a:buNone/>
              <a:defRPr sz="1400" b="1"/>
            </a:lvl6pPr>
            <a:lvl7pPr marL="2474587" indent="0">
              <a:buNone/>
              <a:defRPr sz="1400" b="1"/>
            </a:lvl7pPr>
            <a:lvl8pPr marL="2887017" indent="0">
              <a:buNone/>
              <a:defRPr sz="1400" b="1"/>
            </a:lvl8pPr>
            <a:lvl9pPr marL="329944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29015" y="1878376"/>
            <a:ext cx="3887829" cy="2764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941B4B7-DC3D-46B1-B8CD-97ECF57F6396}" type="datetimeFigureOut">
              <a:rPr lang="en-IN" smtClean="0"/>
              <a:t>31-01-2018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730911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941B4B7-DC3D-46B1-B8CD-97ECF57F6396}" type="datetimeFigureOut">
              <a:rPr lang="en-IN" smtClean="0"/>
              <a:t>31-01-2018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8962062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1B4B7-DC3D-46B1-B8CD-97ECF57F6396}" type="datetimeFigureOut">
              <a:rPr lang="en-IN" smtClean="0"/>
              <a:t>31-01-2018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5486439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74" y="343211"/>
            <a:ext cx="2949809" cy="1200073"/>
          </a:xfrm>
        </p:spPr>
        <p:txBody>
          <a:bodyPr anchor="b"/>
          <a:lstStyle>
            <a:lvl1pPr>
              <a:defRPr sz="2900"/>
            </a:lvl1pPr>
          </a:lstStyle>
          <a:p>
            <a:r>
              <a:rPr lang="en-US" smtClean="0"/>
              <a:t>Click to edit Master title style</a:t>
            </a:r>
            <a:endParaRPr lang="en-IN"/>
          </a:p>
        </p:txBody>
      </p:sp>
      <p:sp>
        <p:nvSpPr>
          <p:cNvPr id="3" name="Content Placeholder 2"/>
          <p:cNvSpPr>
            <a:spLocks noGrp="1"/>
          </p:cNvSpPr>
          <p:nvPr>
            <p:ph idx="1"/>
          </p:nvPr>
        </p:nvSpPr>
        <p:spPr>
          <a:xfrm>
            <a:off x="3887830" y="740915"/>
            <a:ext cx="4629014" cy="3654714"/>
          </a:xfrm>
        </p:spPr>
        <p:txBody>
          <a:bodyPr/>
          <a:lstStyle>
            <a:lvl1pPr>
              <a:defRPr sz="29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74" y="1543283"/>
            <a:ext cx="2949809" cy="2858144"/>
          </a:xfrm>
        </p:spPr>
        <p:txBody>
          <a:bodyPr/>
          <a:lstStyle>
            <a:lvl1pPr marL="0" indent="0">
              <a:buNone/>
              <a:defRPr sz="1400"/>
            </a:lvl1pPr>
            <a:lvl2pPr marL="412432" indent="0">
              <a:buNone/>
              <a:defRPr sz="1300"/>
            </a:lvl2pPr>
            <a:lvl3pPr marL="824862" indent="0">
              <a:buNone/>
              <a:defRPr sz="1100"/>
            </a:lvl3pPr>
            <a:lvl4pPr marL="1237293" indent="0">
              <a:buNone/>
              <a:defRPr sz="900"/>
            </a:lvl4pPr>
            <a:lvl5pPr marL="1649724" indent="0">
              <a:buNone/>
              <a:defRPr sz="900"/>
            </a:lvl5pPr>
            <a:lvl6pPr marL="2062155" indent="0">
              <a:buNone/>
              <a:defRPr sz="900"/>
            </a:lvl6pPr>
            <a:lvl7pPr marL="2474587" indent="0">
              <a:buNone/>
              <a:defRPr sz="900"/>
            </a:lvl7pPr>
            <a:lvl8pPr marL="2887017" indent="0">
              <a:buNone/>
              <a:defRPr sz="900"/>
            </a:lvl8pPr>
            <a:lvl9pPr marL="3299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1B4B7-DC3D-46B1-B8CD-97ECF57F6396}"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35248927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74" y="343211"/>
            <a:ext cx="2949809" cy="1200073"/>
          </a:xfrm>
        </p:spPr>
        <p:txBody>
          <a:bodyPr anchor="b"/>
          <a:lstStyle>
            <a:lvl1pPr>
              <a:defRPr sz="2900"/>
            </a:lvl1pPr>
          </a:lstStyle>
          <a:p>
            <a:r>
              <a:rPr lang="en-US" smtClean="0"/>
              <a:t>Click to edit Master title style</a:t>
            </a:r>
            <a:endParaRPr lang="en-IN"/>
          </a:p>
        </p:txBody>
      </p:sp>
      <p:sp>
        <p:nvSpPr>
          <p:cNvPr id="3" name="Picture Placeholder 2"/>
          <p:cNvSpPr>
            <a:spLocks noGrp="1"/>
          </p:cNvSpPr>
          <p:nvPr>
            <p:ph type="pic" idx="1"/>
          </p:nvPr>
        </p:nvSpPr>
        <p:spPr>
          <a:xfrm>
            <a:off x="3887830" y="740915"/>
            <a:ext cx="4629014" cy="3654714"/>
          </a:xfrm>
        </p:spPr>
        <p:txBody>
          <a:bodyPr/>
          <a:lstStyle>
            <a:lvl1pPr marL="0" indent="0">
              <a:buNone/>
              <a:defRPr sz="2900"/>
            </a:lvl1pPr>
            <a:lvl2pPr marL="412432" indent="0">
              <a:buNone/>
              <a:defRPr sz="2600"/>
            </a:lvl2pPr>
            <a:lvl3pPr marL="824862" indent="0">
              <a:buNone/>
              <a:defRPr sz="2200"/>
            </a:lvl3pPr>
            <a:lvl4pPr marL="1237293" indent="0">
              <a:buNone/>
              <a:defRPr sz="1800"/>
            </a:lvl4pPr>
            <a:lvl5pPr marL="1649724" indent="0">
              <a:buNone/>
              <a:defRPr sz="1800"/>
            </a:lvl5pPr>
            <a:lvl6pPr marL="2062155" indent="0">
              <a:buNone/>
              <a:defRPr sz="1800"/>
            </a:lvl6pPr>
            <a:lvl7pPr marL="2474587" indent="0">
              <a:buNone/>
              <a:defRPr sz="1800"/>
            </a:lvl7pPr>
            <a:lvl8pPr marL="2887017" indent="0">
              <a:buNone/>
              <a:defRPr sz="1800"/>
            </a:lvl8pPr>
            <a:lvl9pPr marL="3299448" indent="0">
              <a:buNone/>
              <a:defRPr sz="1800"/>
            </a:lvl9pPr>
          </a:lstStyle>
          <a:p>
            <a:endParaRPr lang="en-IN"/>
          </a:p>
        </p:txBody>
      </p:sp>
      <p:sp>
        <p:nvSpPr>
          <p:cNvPr id="4" name="Text Placeholder 3"/>
          <p:cNvSpPr>
            <a:spLocks noGrp="1"/>
          </p:cNvSpPr>
          <p:nvPr>
            <p:ph type="body" sz="half" idx="2"/>
          </p:nvPr>
        </p:nvSpPr>
        <p:spPr>
          <a:xfrm>
            <a:off x="629874" y="1543283"/>
            <a:ext cx="2949809" cy="2858144"/>
          </a:xfrm>
        </p:spPr>
        <p:txBody>
          <a:bodyPr/>
          <a:lstStyle>
            <a:lvl1pPr marL="0" indent="0">
              <a:buNone/>
              <a:defRPr sz="1400"/>
            </a:lvl1pPr>
            <a:lvl2pPr marL="412432" indent="0">
              <a:buNone/>
              <a:defRPr sz="1300"/>
            </a:lvl2pPr>
            <a:lvl3pPr marL="824862" indent="0">
              <a:buNone/>
              <a:defRPr sz="1100"/>
            </a:lvl3pPr>
            <a:lvl4pPr marL="1237293" indent="0">
              <a:buNone/>
              <a:defRPr sz="900"/>
            </a:lvl4pPr>
            <a:lvl5pPr marL="1649724" indent="0">
              <a:buNone/>
              <a:defRPr sz="900"/>
            </a:lvl5pPr>
            <a:lvl6pPr marL="2062155" indent="0">
              <a:buNone/>
              <a:defRPr sz="900"/>
            </a:lvl6pPr>
            <a:lvl7pPr marL="2474587" indent="0">
              <a:buNone/>
              <a:defRPr sz="900"/>
            </a:lvl7pPr>
            <a:lvl8pPr marL="2887017" indent="0">
              <a:buNone/>
              <a:defRPr sz="900"/>
            </a:lvl8pPr>
            <a:lvl9pPr marL="3299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1B4B7-DC3D-46B1-B8CD-97ECF57F6396}"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7001295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9715280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4422" y="273641"/>
            <a:ext cx="1971064" cy="4358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517" y="273641"/>
            <a:ext cx="5785589" cy="435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409727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808251" y="873757"/>
            <a:ext cx="3527503" cy="276999"/>
          </a:xfrm>
        </p:spPr>
        <p:txBody>
          <a:bodyPr lIns="0" tIns="0" rIns="0" bIns="0"/>
          <a:lstStyle>
            <a:lvl1pPr>
              <a:defRPr sz="1800" b="0" i="1">
                <a:solidFill>
                  <a:srgbClr val="005583"/>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1/31/2018</a:t>
            </a:fld>
            <a:endParaRPr lang="en-US"/>
          </a:p>
        </p:txBody>
      </p:sp>
      <p:sp>
        <p:nvSpPr>
          <p:cNvPr id="5" name="Holder 5"/>
          <p:cNvSpPr>
            <a:spLocks noGrp="1"/>
          </p:cNvSpPr>
          <p:nvPr>
            <p:ph type="sldNum" sz="quarter" idx="7"/>
          </p:nvPr>
        </p:nvSpPr>
        <p:spPr/>
        <p:txBody>
          <a:bodyPr lIns="0" tIns="0" rIns="0" bIns="0"/>
          <a:lstStyle>
            <a:lvl1pPr>
              <a:defRPr sz="1300" b="1" i="0">
                <a:solidFill>
                  <a:schemeClr val="tx1"/>
                </a:solidFill>
                <a:latin typeface="Lucida Sans"/>
                <a:cs typeface="Lucida Sans"/>
              </a:defRPr>
            </a:lvl1pPr>
          </a:lstStyle>
          <a:p>
            <a:pPr marL="76758">
              <a:lnSpc>
                <a:spcPts val="1384"/>
              </a:lnSpc>
            </a:pPr>
            <a:fld id="{81D60167-4931-47E6-BA6A-407CBD079E47}" type="slidenum">
              <a:rPr lang="en-GB" spc="-122" smtClean="0"/>
              <a:pPr marL="76758">
                <a:lnSpc>
                  <a:spcPts val="1384"/>
                </a:lnSpc>
              </a:pPr>
              <a:t>‹#›</a:t>
            </a:fld>
            <a:endParaRPr lang="en-GB" spc="-122"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1/31/2018</a:t>
            </a:fld>
            <a:endParaRPr lang="en-US"/>
          </a:p>
        </p:txBody>
      </p:sp>
      <p:sp>
        <p:nvSpPr>
          <p:cNvPr id="4" name="Holder 4"/>
          <p:cNvSpPr>
            <a:spLocks noGrp="1"/>
          </p:cNvSpPr>
          <p:nvPr>
            <p:ph type="sldNum" sz="quarter" idx="7"/>
          </p:nvPr>
        </p:nvSpPr>
        <p:spPr/>
        <p:txBody>
          <a:bodyPr lIns="0" tIns="0" rIns="0" bIns="0"/>
          <a:lstStyle>
            <a:lvl1pPr>
              <a:defRPr sz="1300" b="1" i="0">
                <a:solidFill>
                  <a:schemeClr val="tx1"/>
                </a:solidFill>
                <a:latin typeface="Lucida Sans"/>
                <a:cs typeface="Lucida Sans"/>
              </a:defRPr>
            </a:lvl1pPr>
          </a:lstStyle>
          <a:p>
            <a:pPr marL="76758">
              <a:lnSpc>
                <a:spcPts val="1384"/>
              </a:lnSpc>
            </a:pPr>
            <a:fld id="{81D60167-4931-47E6-BA6A-407CBD079E47}" type="slidenum">
              <a:rPr lang="en-GB" spc="-122" smtClean="0"/>
              <a:pPr marL="76758">
                <a:lnSpc>
                  <a:spcPts val="1384"/>
                </a:lnSpc>
              </a:pPr>
              <a:t>‹#›</a:t>
            </a:fld>
            <a:endParaRPr lang="en-GB" spc="-122"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91"/>
            <a:ext cx="6858000" cy="1790253"/>
          </a:xfrm>
        </p:spPr>
        <p:txBody>
          <a:bodyPr anchor="b"/>
          <a:lstStyle>
            <a:lvl1pPr algn="ctr">
              <a:defRPr sz="5400"/>
            </a:lvl1pPr>
          </a:lstStyle>
          <a:p>
            <a:r>
              <a:rPr lang="en-US" smtClean="0"/>
              <a:t>Click to edit Master title style</a:t>
            </a:r>
            <a:endParaRPr lang="en-IN"/>
          </a:p>
        </p:txBody>
      </p:sp>
      <p:sp>
        <p:nvSpPr>
          <p:cNvPr id="3" name="Subtitle 2"/>
          <p:cNvSpPr>
            <a:spLocks noGrp="1"/>
          </p:cNvSpPr>
          <p:nvPr>
            <p:ph type="subTitle" idx="1"/>
          </p:nvPr>
        </p:nvSpPr>
        <p:spPr>
          <a:xfrm>
            <a:off x="1143000" y="2701614"/>
            <a:ext cx="6858000" cy="1241815"/>
          </a:xfrm>
        </p:spPr>
        <p:txBody>
          <a:bodyPr/>
          <a:lstStyle>
            <a:lvl1pPr marL="0" indent="0" algn="ctr">
              <a:buNone/>
              <a:defRPr sz="2200"/>
            </a:lvl1pPr>
            <a:lvl2pPr marL="412432" indent="0" algn="ctr">
              <a:buNone/>
              <a:defRPr sz="1800"/>
            </a:lvl2pPr>
            <a:lvl3pPr marL="824862" indent="0" algn="ctr">
              <a:buNone/>
              <a:defRPr sz="1500"/>
            </a:lvl3pPr>
            <a:lvl4pPr marL="1237293" indent="0" algn="ctr">
              <a:buNone/>
              <a:defRPr sz="1400"/>
            </a:lvl4pPr>
            <a:lvl5pPr marL="1649724" indent="0" algn="ctr">
              <a:buNone/>
              <a:defRPr sz="1400"/>
            </a:lvl5pPr>
            <a:lvl6pPr marL="2062155" indent="0" algn="ctr">
              <a:buNone/>
              <a:defRPr sz="1400"/>
            </a:lvl6pPr>
            <a:lvl7pPr marL="2474587" indent="0" algn="ctr">
              <a:buNone/>
              <a:defRPr sz="1400"/>
            </a:lvl7pPr>
            <a:lvl8pPr marL="2887017" indent="0" algn="ctr">
              <a:buNone/>
              <a:defRPr sz="1400"/>
            </a:lvl8pPr>
            <a:lvl9pPr marL="3299448" indent="0" algn="ctr">
              <a:buNone/>
              <a:defRPr sz="14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3125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26599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4442" y="1282398"/>
            <a:ext cx="7885614" cy="2139260"/>
          </a:xfrm>
        </p:spPr>
        <p:txBody>
          <a:bodyPr anchor="b"/>
          <a:lstStyle>
            <a:lvl1pPr>
              <a:defRPr sz="5400"/>
            </a:lvl1pPr>
          </a:lstStyle>
          <a:p>
            <a:r>
              <a:rPr lang="en-US" smtClean="0"/>
              <a:t>Click to edit Master title style</a:t>
            </a:r>
            <a:endParaRPr lang="en-IN"/>
          </a:p>
        </p:txBody>
      </p:sp>
      <p:sp>
        <p:nvSpPr>
          <p:cNvPr id="3" name="Text Placeholder 2"/>
          <p:cNvSpPr>
            <a:spLocks noGrp="1"/>
          </p:cNvSpPr>
          <p:nvPr>
            <p:ph type="body" idx="1"/>
          </p:nvPr>
        </p:nvSpPr>
        <p:spPr>
          <a:xfrm>
            <a:off x="624442" y="3442528"/>
            <a:ext cx="7885614" cy="1124706"/>
          </a:xfrm>
        </p:spPr>
        <p:txBody>
          <a:bodyPr/>
          <a:lstStyle>
            <a:lvl1pPr marL="0" indent="0">
              <a:buNone/>
              <a:defRPr sz="2200">
                <a:solidFill>
                  <a:schemeClr val="tx1">
                    <a:tint val="75000"/>
                  </a:schemeClr>
                </a:solidFill>
              </a:defRPr>
            </a:lvl1pPr>
            <a:lvl2pPr marL="412432" indent="0">
              <a:buNone/>
              <a:defRPr sz="1800">
                <a:solidFill>
                  <a:schemeClr val="tx1">
                    <a:tint val="75000"/>
                  </a:schemeClr>
                </a:solidFill>
              </a:defRPr>
            </a:lvl2pPr>
            <a:lvl3pPr marL="824862" indent="0">
              <a:buNone/>
              <a:defRPr sz="1500">
                <a:solidFill>
                  <a:schemeClr val="tx1">
                    <a:tint val="75000"/>
                  </a:schemeClr>
                </a:solidFill>
              </a:defRPr>
            </a:lvl3pPr>
            <a:lvl4pPr marL="1237293" indent="0">
              <a:buNone/>
              <a:defRPr sz="1400">
                <a:solidFill>
                  <a:schemeClr val="tx1">
                    <a:tint val="75000"/>
                  </a:schemeClr>
                </a:solidFill>
              </a:defRPr>
            </a:lvl4pPr>
            <a:lvl5pPr marL="1649724" indent="0">
              <a:buNone/>
              <a:defRPr sz="1400">
                <a:solidFill>
                  <a:schemeClr val="tx1">
                    <a:tint val="75000"/>
                  </a:schemeClr>
                </a:solidFill>
              </a:defRPr>
            </a:lvl5pPr>
            <a:lvl6pPr marL="2062155" indent="0">
              <a:buNone/>
              <a:defRPr sz="1400">
                <a:solidFill>
                  <a:schemeClr val="tx1">
                    <a:tint val="75000"/>
                  </a:schemeClr>
                </a:solidFill>
              </a:defRPr>
            </a:lvl6pPr>
            <a:lvl7pPr marL="2474587" indent="0">
              <a:buNone/>
              <a:defRPr sz="1400">
                <a:solidFill>
                  <a:schemeClr val="tx1">
                    <a:tint val="75000"/>
                  </a:schemeClr>
                </a:solidFill>
              </a:defRPr>
            </a:lvl7pPr>
            <a:lvl8pPr marL="2887017" indent="0">
              <a:buNone/>
              <a:defRPr sz="1400">
                <a:solidFill>
                  <a:schemeClr val="tx1">
                    <a:tint val="75000"/>
                  </a:schemeClr>
                </a:solidFill>
              </a:defRPr>
            </a:lvl8pPr>
            <a:lvl9pPr marL="3299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6DABC-211E-4220-BFF0-B3430246C7BF}" type="datetimeFigureOut">
              <a:rPr lang="en-IN" smtClean="0"/>
              <a:t>31-01-2018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295938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515" y="1369359"/>
            <a:ext cx="3878326" cy="32628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37160" y="1369359"/>
            <a:ext cx="3878327" cy="32628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726DABC-211E-4220-BFF0-B3430246C7BF}" type="datetimeFigureOut">
              <a:rPr lang="en-IN" smtClean="0"/>
              <a:t>31-01-2018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586584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08251" y="873754"/>
            <a:ext cx="3527503" cy="300082"/>
          </a:xfrm>
          <a:prstGeom prst="rect">
            <a:avLst/>
          </a:prstGeom>
        </p:spPr>
        <p:txBody>
          <a:bodyPr wrap="square" lIns="0" tIns="0" rIns="0" bIns="0">
            <a:spAutoFit/>
          </a:bodyPr>
          <a:lstStyle>
            <a:lvl1pPr>
              <a:defRPr sz="1950" b="0" i="1">
                <a:solidFill>
                  <a:srgbClr val="005583"/>
                </a:solidFill>
                <a:latin typeface="Calibri"/>
                <a:cs typeface="Calibri"/>
              </a:defRPr>
            </a:lvl1pPr>
          </a:lstStyle>
          <a:p>
            <a:endParaRPr/>
          </a:p>
        </p:txBody>
      </p:sp>
      <p:sp>
        <p:nvSpPr>
          <p:cNvPr id="3" name="Holder 3"/>
          <p:cNvSpPr>
            <a:spLocks noGrp="1"/>
          </p:cNvSpPr>
          <p:nvPr>
            <p:ph type="body" idx="1"/>
          </p:nvPr>
        </p:nvSpPr>
        <p:spPr>
          <a:xfrm>
            <a:off x="1218161" y="1389925"/>
            <a:ext cx="6707680"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23083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3083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1/31/2018</a:t>
            </a:fld>
            <a:endParaRPr lang="en-US"/>
          </a:p>
        </p:txBody>
      </p:sp>
      <p:sp>
        <p:nvSpPr>
          <p:cNvPr id="6" name="Holder 6"/>
          <p:cNvSpPr>
            <a:spLocks noGrp="1"/>
          </p:cNvSpPr>
          <p:nvPr>
            <p:ph type="sldNum" sz="quarter" idx="7"/>
          </p:nvPr>
        </p:nvSpPr>
        <p:spPr>
          <a:xfrm>
            <a:off x="129917" y="4837578"/>
            <a:ext cx="218825" cy="359073"/>
          </a:xfrm>
          <a:prstGeom prst="rect">
            <a:avLst/>
          </a:prstGeom>
        </p:spPr>
        <p:txBody>
          <a:bodyPr wrap="square" lIns="0" tIns="0" rIns="0" bIns="0">
            <a:spAutoFit/>
          </a:bodyPr>
          <a:lstStyle>
            <a:lvl1pPr>
              <a:defRPr sz="1300" b="1" i="0">
                <a:solidFill>
                  <a:schemeClr val="tx1"/>
                </a:solidFill>
                <a:latin typeface="Lucida Sans"/>
                <a:cs typeface="Lucida Sans"/>
              </a:defRPr>
            </a:lvl1pPr>
          </a:lstStyle>
          <a:p>
            <a:pPr marL="76758">
              <a:lnSpc>
                <a:spcPts val="1384"/>
              </a:lnSpc>
            </a:pPr>
            <a:fld id="{81D60167-4931-47E6-BA6A-407CBD079E47}" type="slidenum">
              <a:rPr lang="en-GB" spc="-122" smtClean="0"/>
              <a:pPr marL="76758">
                <a:lnSpc>
                  <a:spcPts val="1384"/>
                </a:lnSpc>
              </a:pPr>
              <a:t>‹#›</a:t>
            </a:fld>
            <a:endParaRPr lang="en-GB" spc="-122"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12432">
        <a:defRPr>
          <a:latin typeface="+mn-lt"/>
          <a:ea typeface="+mn-ea"/>
          <a:cs typeface="+mn-cs"/>
        </a:defRPr>
      </a:lvl2pPr>
      <a:lvl3pPr marL="824862">
        <a:defRPr>
          <a:latin typeface="+mn-lt"/>
          <a:ea typeface="+mn-ea"/>
          <a:cs typeface="+mn-cs"/>
        </a:defRPr>
      </a:lvl3pPr>
      <a:lvl4pPr marL="1237293">
        <a:defRPr>
          <a:latin typeface="+mn-lt"/>
          <a:ea typeface="+mn-ea"/>
          <a:cs typeface="+mn-cs"/>
        </a:defRPr>
      </a:lvl4pPr>
      <a:lvl5pPr marL="1649724">
        <a:defRPr>
          <a:latin typeface="+mn-lt"/>
          <a:ea typeface="+mn-ea"/>
          <a:cs typeface="+mn-cs"/>
        </a:defRPr>
      </a:lvl5pPr>
      <a:lvl6pPr marL="2062155">
        <a:defRPr>
          <a:latin typeface="+mn-lt"/>
          <a:ea typeface="+mn-ea"/>
          <a:cs typeface="+mn-cs"/>
        </a:defRPr>
      </a:lvl6pPr>
      <a:lvl7pPr marL="2474587">
        <a:defRPr>
          <a:latin typeface="+mn-lt"/>
          <a:ea typeface="+mn-ea"/>
          <a:cs typeface="+mn-cs"/>
        </a:defRPr>
      </a:lvl7pPr>
      <a:lvl8pPr marL="2887017">
        <a:defRPr>
          <a:latin typeface="+mn-lt"/>
          <a:ea typeface="+mn-ea"/>
          <a:cs typeface="+mn-cs"/>
        </a:defRPr>
      </a:lvl8pPr>
      <a:lvl9pPr marL="3299448">
        <a:defRPr>
          <a:latin typeface="+mn-lt"/>
          <a:ea typeface="+mn-ea"/>
          <a:cs typeface="+mn-cs"/>
        </a:defRPr>
      </a:lvl9pPr>
    </p:bodyStyle>
    <p:otherStyle>
      <a:lvl1pPr marL="0">
        <a:defRPr>
          <a:latin typeface="+mn-lt"/>
          <a:ea typeface="+mn-ea"/>
          <a:cs typeface="+mn-cs"/>
        </a:defRPr>
      </a:lvl1pPr>
      <a:lvl2pPr marL="412432">
        <a:defRPr>
          <a:latin typeface="+mn-lt"/>
          <a:ea typeface="+mn-ea"/>
          <a:cs typeface="+mn-cs"/>
        </a:defRPr>
      </a:lvl2pPr>
      <a:lvl3pPr marL="824862">
        <a:defRPr>
          <a:latin typeface="+mn-lt"/>
          <a:ea typeface="+mn-ea"/>
          <a:cs typeface="+mn-cs"/>
        </a:defRPr>
      </a:lvl3pPr>
      <a:lvl4pPr marL="1237293">
        <a:defRPr>
          <a:latin typeface="+mn-lt"/>
          <a:ea typeface="+mn-ea"/>
          <a:cs typeface="+mn-cs"/>
        </a:defRPr>
      </a:lvl4pPr>
      <a:lvl5pPr marL="1649724">
        <a:defRPr>
          <a:latin typeface="+mn-lt"/>
          <a:ea typeface="+mn-ea"/>
          <a:cs typeface="+mn-cs"/>
        </a:defRPr>
      </a:lvl5pPr>
      <a:lvl6pPr marL="2062155">
        <a:defRPr>
          <a:latin typeface="+mn-lt"/>
          <a:ea typeface="+mn-ea"/>
          <a:cs typeface="+mn-cs"/>
        </a:defRPr>
      </a:lvl6pPr>
      <a:lvl7pPr marL="2474587">
        <a:defRPr>
          <a:latin typeface="+mn-lt"/>
          <a:ea typeface="+mn-ea"/>
          <a:cs typeface="+mn-cs"/>
        </a:defRPr>
      </a:lvl7pPr>
      <a:lvl8pPr marL="2887017">
        <a:defRPr>
          <a:latin typeface="+mn-lt"/>
          <a:ea typeface="+mn-ea"/>
          <a:cs typeface="+mn-cs"/>
        </a:defRPr>
      </a:lvl8pPr>
      <a:lvl9pPr marL="3299448">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516" y="273642"/>
            <a:ext cx="7886971" cy="994843"/>
          </a:xfrm>
          <a:prstGeom prst="rect">
            <a:avLst/>
          </a:prstGeom>
        </p:spPr>
        <p:txBody>
          <a:bodyPr vert="horz" lIns="82486" tIns="41242" rIns="82486" bIns="41242"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516" y="1369359"/>
            <a:ext cx="7886971" cy="3262806"/>
          </a:xfrm>
          <a:prstGeom prst="rect">
            <a:avLst/>
          </a:prstGeom>
        </p:spPr>
        <p:txBody>
          <a:bodyPr vert="horz" lIns="82486" tIns="41242" rIns="82486" bIns="412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517" y="4767825"/>
            <a:ext cx="2057943" cy="273640"/>
          </a:xfrm>
          <a:prstGeom prst="rect">
            <a:avLst/>
          </a:prstGeom>
        </p:spPr>
        <p:txBody>
          <a:bodyPr vert="horz" lIns="82486" tIns="41242" rIns="82486" bIns="41242" rtlCol="0" anchor="ctr"/>
          <a:lstStyle>
            <a:lvl1pPr algn="l">
              <a:defRPr sz="1100">
                <a:solidFill>
                  <a:schemeClr val="tx1">
                    <a:tint val="75000"/>
                  </a:schemeClr>
                </a:solidFill>
              </a:defRPr>
            </a:lvl1pPr>
          </a:lstStyle>
          <a:p>
            <a:fld id="{2726DABC-211E-4220-BFF0-B3430246C7BF}" type="datetimeFigureOut">
              <a:rPr lang="en-IN" smtClean="0"/>
              <a:t>31-01-2018</a:t>
            </a:fld>
            <a:endParaRPr lang="en-IN"/>
          </a:p>
        </p:txBody>
      </p:sp>
      <p:sp>
        <p:nvSpPr>
          <p:cNvPr id="5" name="Footer Placeholder 4"/>
          <p:cNvSpPr>
            <a:spLocks noGrp="1"/>
          </p:cNvSpPr>
          <p:nvPr>
            <p:ph type="ftr" sz="quarter" idx="3"/>
          </p:nvPr>
        </p:nvSpPr>
        <p:spPr>
          <a:xfrm>
            <a:off x="3028544" y="4767825"/>
            <a:ext cx="3086914" cy="273640"/>
          </a:xfrm>
          <a:prstGeom prst="rect">
            <a:avLst/>
          </a:prstGeom>
        </p:spPr>
        <p:txBody>
          <a:bodyPr vert="horz" lIns="82486" tIns="41242" rIns="82486" bIns="41242" rtlCol="0" anchor="ctr"/>
          <a:lstStyle>
            <a:lvl1pPr algn="ctr">
              <a:defRPr sz="11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544" y="4767825"/>
            <a:ext cx="2057943" cy="273640"/>
          </a:xfrm>
          <a:prstGeom prst="rect">
            <a:avLst/>
          </a:prstGeom>
        </p:spPr>
        <p:txBody>
          <a:bodyPr vert="horz" lIns="82486" tIns="41242" rIns="82486" bIns="41242" rtlCol="0" anchor="ctr"/>
          <a:lstStyle>
            <a:lvl1pPr algn="r">
              <a:defRPr sz="1100">
                <a:solidFill>
                  <a:schemeClr val="tx1">
                    <a:tint val="75000"/>
                  </a:schemeClr>
                </a:solidFill>
              </a:defRPr>
            </a:lvl1pPr>
          </a:lstStyle>
          <a:p>
            <a:fld id="{14B3CA34-8E39-4165-AE2A-1FBF5D44C3E5}" type="slidenum">
              <a:rPr lang="en-IN" smtClean="0"/>
              <a:t>‹#›</a:t>
            </a:fld>
            <a:endParaRPr lang="en-IN"/>
          </a:p>
        </p:txBody>
      </p:sp>
    </p:spTree>
    <p:extLst>
      <p:ext uri="{BB962C8B-B14F-4D97-AF65-F5344CB8AC3E}">
        <p14:creationId xmlns:p14="http://schemas.microsoft.com/office/powerpoint/2010/main" val="218640719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txStyles>
    <p:titleStyle>
      <a:lvl1pPr algn="l" defTabSz="824862" rtl="0" eaLnBrk="1" latinLnBrk="0" hangingPunct="1">
        <a:lnSpc>
          <a:spcPct val="90000"/>
        </a:lnSpc>
        <a:spcBef>
          <a:spcPct val="0"/>
        </a:spcBef>
        <a:buNone/>
        <a:defRPr sz="3900" kern="1200">
          <a:solidFill>
            <a:schemeClr val="tx1"/>
          </a:solidFill>
          <a:latin typeface="+mj-lt"/>
          <a:ea typeface="+mj-ea"/>
          <a:cs typeface="+mj-cs"/>
        </a:defRPr>
      </a:lvl1pPr>
    </p:titleStyle>
    <p:bodyStyle>
      <a:lvl1pPr marL="206215" indent="-206215" algn="l" defTabSz="824862" rtl="0" eaLnBrk="1" latinLnBrk="0" hangingPunct="1">
        <a:lnSpc>
          <a:spcPct val="90000"/>
        </a:lnSpc>
        <a:spcBef>
          <a:spcPts val="902"/>
        </a:spcBef>
        <a:buFont typeface="Arial" panose="020B0604020202020204" pitchFamily="34" charset="0"/>
        <a:buChar char="•"/>
        <a:defRPr sz="2600" kern="1200">
          <a:solidFill>
            <a:schemeClr val="tx1"/>
          </a:solidFill>
          <a:latin typeface="+mn-lt"/>
          <a:ea typeface="+mn-ea"/>
          <a:cs typeface="+mn-cs"/>
        </a:defRPr>
      </a:lvl1pPr>
      <a:lvl2pPr marL="618647" indent="-206215" algn="l" defTabSz="824862" rtl="0" eaLnBrk="1" latinLnBrk="0" hangingPunct="1">
        <a:lnSpc>
          <a:spcPct val="90000"/>
        </a:lnSpc>
        <a:spcBef>
          <a:spcPts val="451"/>
        </a:spcBef>
        <a:buFont typeface="Arial" panose="020B0604020202020204" pitchFamily="34" charset="0"/>
        <a:buChar char="•"/>
        <a:defRPr sz="2200" kern="1200">
          <a:solidFill>
            <a:schemeClr val="tx1"/>
          </a:solidFill>
          <a:latin typeface="+mn-lt"/>
          <a:ea typeface="+mn-ea"/>
          <a:cs typeface="+mn-cs"/>
        </a:defRPr>
      </a:lvl2pPr>
      <a:lvl3pPr marL="1031078" indent="-206215" algn="l" defTabSz="824862" rtl="0" eaLnBrk="1" latinLnBrk="0" hangingPunct="1">
        <a:lnSpc>
          <a:spcPct val="90000"/>
        </a:lnSpc>
        <a:spcBef>
          <a:spcPts val="451"/>
        </a:spcBef>
        <a:buFont typeface="Arial" panose="020B0604020202020204" pitchFamily="34" charset="0"/>
        <a:buChar char="•"/>
        <a:defRPr sz="1800" kern="1200">
          <a:solidFill>
            <a:schemeClr val="tx1"/>
          </a:solidFill>
          <a:latin typeface="+mn-lt"/>
          <a:ea typeface="+mn-ea"/>
          <a:cs typeface="+mn-cs"/>
        </a:defRPr>
      </a:lvl3pPr>
      <a:lvl4pPr marL="1443508"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4pPr>
      <a:lvl5pPr marL="1855940"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5pPr>
      <a:lvl6pPr marL="2268371"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6pPr>
      <a:lvl7pPr marL="2680802"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7pPr>
      <a:lvl8pPr marL="3093233"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8pPr>
      <a:lvl9pPr marL="3505664"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824862" rtl="0" eaLnBrk="1" latinLnBrk="0" hangingPunct="1">
        <a:defRPr sz="1500" kern="1200">
          <a:solidFill>
            <a:schemeClr val="tx1"/>
          </a:solidFill>
          <a:latin typeface="+mn-lt"/>
          <a:ea typeface="+mn-ea"/>
          <a:cs typeface="+mn-cs"/>
        </a:defRPr>
      </a:lvl1pPr>
      <a:lvl2pPr marL="412432" algn="l" defTabSz="824862" rtl="0" eaLnBrk="1" latinLnBrk="0" hangingPunct="1">
        <a:defRPr sz="1500" kern="1200">
          <a:solidFill>
            <a:schemeClr val="tx1"/>
          </a:solidFill>
          <a:latin typeface="+mn-lt"/>
          <a:ea typeface="+mn-ea"/>
          <a:cs typeface="+mn-cs"/>
        </a:defRPr>
      </a:lvl2pPr>
      <a:lvl3pPr marL="824862" algn="l" defTabSz="824862" rtl="0" eaLnBrk="1" latinLnBrk="0" hangingPunct="1">
        <a:defRPr sz="1500" kern="1200">
          <a:solidFill>
            <a:schemeClr val="tx1"/>
          </a:solidFill>
          <a:latin typeface="+mn-lt"/>
          <a:ea typeface="+mn-ea"/>
          <a:cs typeface="+mn-cs"/>
        </a:defRPr>
      </a:lvl3pPr>
      <a:lvl4pPr marL="1237293" algn="l" defTabSz="824862" rtl="0" eaLnBrk="1" latinLnBrk="0" hangingPunct="1">
        <a:defRPr sz="1500" kern="1200">
          <a:solidFill>
            <a:schemeClr val="tx1"/>
          </a:solidFill>
          <a:latin typeface="+mn-lt"/>
          <a:ea typeface="+mn-ea"/>
          <a:cs typeface="+mn-cs"/>
        </a:defRPr>
      </a:lvl4pPr>
      <a:lvl5pPr marL="1649724" algn="l" defTabSz="824862" rtl="0" eaLnBrk="1" latinLnBrk="0" hangingPunct="1">
        <a:defRPr sz="1500" kern="1200">
          <a:solidFill>
            <a:schemeClr val="tx1"/>
          </a:solidFill>
          <a:latin typeface="+mn-lt"/>
          <a:ea typeface="+mn-ea"/>
          <a:cs typeface="+mn-cs"/>
        </a:defRPr>
      </a:lvl5pPr>
      <a:lvl6pPr marL="2062155" algn="l" defTabSz="824862" rtl="0" eaLnBrk="1" latinLnBrk="0" hangingPunct="1">
        <a:defRPr sz="1500" kern="1200">
          <a:solidFill>
            <a:schemeClr val="tx1"/>
          </a:solidFill>
          <a:latin typeface="+mn-lt"/>
          <a:ea typeface="+mn-ea"/>
          <a:cs typeface="+mn-cs"/>
        </a:defRPr>
      </a:lvl6pPr>
      <a:lvl7pPr marL="2474587" algn="l" defTabSz="824862" rtl="0" eaLnBrk="1" latinLnBrk="0" hangingPunct="1">
        <a:defRPr sz="1500" kern="1200">
          <a:solidFill>
            <a:schemeClr val="tx1"/>
          </a:solidFill>
          <a:latin typeface="+mn-lt"/>
          <a:ea typeface="+mn-ea"/>
          <a:cs typeface="+mn-cs"/>
        </a:defRPr>
      </a:lvl7pPr>
      <a:lvl8pPr marL="2887017" algn="l" defTabSz="824862" rtl="0" eaLnBrk="1" latinLnBrk="0" hangingPunct="1">
        <a:defRPr sz="1500" kern="1200">
          <a:solidFill>
            <a:schemeClr val="tx1"/>
          </a:solidFill>
          <a:latin typeface="+mn-lt"/>
          <a:ea typeface="+mn-ea"/>
          <a:cs typeface="+mn-cs"/>
        </a:defRPr>
      </a:lvl8pPr>
      <a:lvl9pPr marL="3299448" algn="l" defTabSz="824862" rtl="0" eaLnBrk="1" latinLnBrk="0" hangingPunct="1">
        <a:defRPr sz="1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516" y="273642"/>
            <a:ext cx="7886971" cy="994843"/>
          </a:xfrm>
          <a:prstGeom prst="rect">
            <a:avLst/>
          </a:prstGeom>
        </p:spPr>
        <p:txBody>
          <a:bodyPr vert="horz" lIns="82486" tIns="41242" rIns="82486" bIns="41242"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516" y="1369359"/>
            <a:ext cx="7886971" cy="3262806"/>
          </a:xfrm>
          <a:prstGeom prst="rect">
            <a:avLst/>
          </a:prstGeom>
        </p:spPr>
        <p:txBody>
          <a:bodyPr vert="horz" lIns="82486" tIns="41242" rIns="82486" bIns="412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517" y="4767825"/>
            <a:ext cx="2057943" cy="273640"/>
          </a:xfrm>
          <a:prstGeom prst="rect">
            <a:avLst/>
          </a:prstGeom>
        </p:spPr>
        <p:txBody>
          <a:bodyPr vert="horz" lIns="82486" tIns="41242" rIns="82486" bIns="41242" rtlCol="0" anchor="ctr"/>
          <a:lstStyle>
            <a:lvl1pPr algn="l">
              <a:defRPr sz="1100">
                <a:solidFill>
                  <a:schemeClr val="tx1">
                    <a:tint val="75000"/>
                  </a:schemeClr>
                </a:solidFill>
              </a:defRPr>
            </a:lvl1pPr>
          </a:lstStyle>
          <a:p>
            <a:fld id="{79C625F4-D150-471F-A9A0-19BB6BF50F7F}" type="datetimeFigureOut">
              <a:rPr lang="en-IN" smtClean="0"/>
              <a:t>31-01-2018</a:t>
            </a:fld>
            <a:endParaRPr lang="en-IN"/>
          </a:p>
        </p:txBody>
      </p:sp>
      <p:sp>
        <p:nvSpPr>
          <p:cNvPr id="5" name="Footer Placeholder 4"/>
          <p:cNvSpPr>
            <a:spLocks noGrp="1"/>
          </p:cNvSpPr>
          <p:nvPr>
            <p:ph type="ftr" sz="quarter" idx="3"/>
          </p:nvPr>
        </p:nvSpPr>
        <p:spPr>
          <a:xfrm>
            <a:off x="3028544" y="4767825"/>
            <a:ext cx="3086914" cy="273640"/>
          </a:xfrm>
          <a:prstGeom prst="rect">
            <a:avLst/>
          </a:prstGeom>
        </p:spPr>
        <p:txBody>
          <a:bodyPr vert="horz" lIns="82486" tIns="41242" rIns="82486" bIns="41242" rtlCol="0" anchor="ctr"/>
          <a:lstStyle>
            <a:lvl1pPr algn="ctr">
              <a:defRPr sz="11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544" y="4767825"/>
            <a:ext cx="2057943" cy="273640"/>
          </a:xfrm>
          <a:prstGeom prst="rect">
            <a:avLst/>
          </a:prstGeom>
        </p:spPr>
        <p:txBody>
          <a:bodyPr vert="horz" lIns="82486" tIns="41242" rIns="82486" bIns="41242" rtlCol="0" anchor="ctr"/>
          <a:lstStyle>
            <a:lvl1pPr algn="r">
              <a:defRPr sz="1100">
                <a:solidFill>
                  <a:schemeClr val="tx1">
                    <a:tint val="75000"/>
                  </a:schemeClr>
                </a:solidFill>
              </a:defRPr>
            </a:lvl1pPr>
          </a:lstStyle>
          <a:p>
            <a:fld id="{37DFD2E5-8BAE-4C6E-B8C7-DBF128CEBA47}" type="slidenum">
              <a:rPr lang="en-IN" smtClean="0"/>
              <a:t>‹#›</a:t>
            </a:fld>
            <a:endParaRPr lang="en-IN"/>
          </a:p>
        </p:txBody>
      </p:sp>
    </p:spTree>
    <p:extLst>
      <p:ext uri="{BB962C8B-B14F-4D97-AF65-F5344CB8AC3E}">
        <p14:creationId xmlns:p14="http://schemas.microsoft.com/office/powerpoint/2010/main" val="6240360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iming>
    <p:tnLst>
      <p:par>
        <p:cTn id="1" dur="indefinite" restart="never" nodeType="tmRoot"/>
      </p:par>
    </p:tnLst>
  </p:timing>
  <p:txStyles>
    <p:titleStyle>
      <a:lvl1pPr algn="l" defTabSz="824862" rtl="0" eaLnBrk="1" latinLnBrk="0" hangingPunct="1">
        <a:lnSpc>
          <a:spcPct val="90000"/>
        </a:lnSpc>
        <a:spcBef>
          <a:spcPct val="0"/>
        </a:spcBef>
        <a:buNone/>
        <a:defRPr sz="3900" kern="1200">
          <a:solidFill>
            <a:schemeClr val="tx1"/>
          </a:solidFill>
          <a:latin typeface="+mj-lt"/>
          <a:ea typeface="+mj-ea"/>
          <a:cs typeface="+mj-cs"/>
        </a:defRPr>
      </a:lvl1pPr>
    </p:titleStyle>
    <p:bodyStyle>
      <a:lvl1pPr marL="206215" indent="-206215" algn="l" defTabSz="824862" rtl="0" eaLnBrk="1" latinLnBrk="0" hangingPunct="1">
        <a:lnSpc>
          <a:spcPct val="90000"/>
        </a:lnSpc>
        <a:spcBef>
          <a:spcPts val="902"/>
        </a:spcBef>
        <a:buFont typeface="Arial" panose="020B0604020202020204" pitchFamily="34" charset="0"/>
        <a:buChar char="•"/>
        <a:defRPr sz="2600" kern="1200">
          <a:solidFill>
            <a:schemeClr val="tx1"/>
          </a:solidFill>
          <a:latin typeface="+mn-lt"/>
          <a:ea typeface="+mn-ea"/>
          <a:cs typeface="+mn-cs"/>
        </a:defRPr>
      </a:lvl1pPr>
      <a:lvl2pPr marL="618647" indent="-206215" algn="l" defTabSz="824862" rtl="0" eaLnBrk="1" latinLnBrk="0" hangingPunct="1">
        <a:lnSpc>
          <a:spcPct val="90000"/>
        </a:lnSpc>
        <a:spcBef>
          <a:spcPts val="451"/>
        </a:spcBef>
        <a:buFont typeface="Arial" panose="020B0604020202020204" pitchFamily="34" charset="0"/>
        <a:buChar char="•"/>
        <a:defRPr sz="2200" kern="1200">
          <a:solidFill>
            <a:schemeClr val="tx1"/>
          </a:solidFill>
          <a:latin typeface="+mn-lt"/>
          <a:ea typeface="+mn-ea"/>
          <a:cs typeface="+mn-cs"/>
        </a:defRPr>
      </a:lvl2pPr>
      <a:lvl3pPr marL="1031078" indent="-206215" algn="l" defTabSz="824862" rtl="0" eaLnBrk="1" latinLnBrk="0" hangingPunct="1">
        <a:lnSpc>
          <a:spcPct val="90000"/>
        </a:lnSpc>
        <a:spcBef>
          <a:spcPts val="451"/>
        </a:spcBef>
        <a:buFont typeface="Arial" panose="020B0604020202020204" pitchFamily="34" charset="0"/>
        <a:buChar char="•"/>
        <a:defRPr sz="1800" kern="1200">
          <a:solidFill>
            <a:schemeClr val="tx1"/>
          </a:solidFill>
          <a:latin typeface="+mn-lt"/>
          <a:ea typeface="+mn-ea"/>
          <a:cs typeface="+mn-cs"/>
        </a:defRPr>
      </a:lvl3pPr>
      <a:lvl4pPr marL="1443508"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4pPr>
      <a:lvl5pPr marL="1855940"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5pPr>
      <a:lvl6pPr marL="2268371"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6pPr>
      <a:lvl7pPr marL="2680802"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7pPr>
      <a:lvl8pPr marL="3093233"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8pPr>
      <a:lvl9pPr marL="3505664"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824862" rtl="0" eaLnBrk="1" latinLnBrk="0" hangingPunct="1">
        <a:defRPr sz="1500" kern="1200">
          <a:solidFill>
            <a:schemeClr val="tx1"/>
          </a:solidFill>
          <a:latin typeface="+mn-lt"/>
          <a:ea typeface="+mn-ea"/>
          <a:cs typeface="+mn-cs"/>
        </a:defRPr>
      </a:lvl1pPr>
      <a:lvl2pPr marL="412432" algn="l" defTabSz="824862" rtl="0" eaLnBrk="1" latinLnBrk="0" hangingPunct="1">
        <a:defRPr sz="1500" kern="1200">
          <a:solidFill>
            <a:schemeClr val="tx1"/>
          </a:solidFill>
          <a:latin typeface="+mn-lt"/>
          <a:ea typeface="+mn-ea"/>
          <a:cs typeface="+mn-cs"/>
        </a:defRPr>
      </a:lvl2pPr>
      <a:lvl3pPr marL="824862" algn="l" defTabSz="824862" rtl="0" eaLnBrk="1" latinLnBrk="0" hangingPunct="1">
        <a:defRPr sz="1500" kern="1200">
          <a:solidFill>
            <a:schemeClr val="tx1"/>
          </a:solidFill>
          <a:latin typeface="+mn-lt"/>
          <a:ea typeface="+mn-ea"/>
          <a:cs typeface="+mn-cs"/>
        </a:defRPr>
      </a:lvl3pPr>
      <a:lvl4pPr marL="1237293" algn="l" defTabSz="824862" rtl="0" eaLnBrk="1" latinLnBrk="0" hangingPunct="1">
        <a:defRPr sz="1500" kern="1200">
          <a:solidFill>
            <a:schemeClr val="tx1"/>
          </a:solidFill>
          <a:latin typeface="+mn-lt"/>
          <a:ea typeface="+mn-ea"/>
          <a:cs typeface="+mn-cs"/>
        </a:defRPr>
      </a:lvl4pPr>
      <a:lvl5pPr marL="1649724" algn="l" defTabSz="824862" rtl="0" eaLnBrk="1" latinLnBrk="0" hangingPunct="1">
        <a:defRPr sz="1500" kern="1200">
          <a:solidFill>
            <a:schemeClr val="tx1"/>
          </a:solidFill>
          <a:latin typeface="+mn-lt"/>
          <a:ea typeface="+mn-ea"/>
          <a:cs typeface="+mn-cs"/>
        </a:defRPr>
      </a:lvl5pPr>
      <a:lvl6pPr marL="2062155" algn="l" defTabSz="824862" rtl="0" eaLnBrk="1" latinLnBrk="0" hangingPunct="1">
        <a:defRPr sz="1500" kern="1200">
          <a:solidFill>
            <a:schemeClr val="tx1"/>
          </a:solidFill>
          <a:latin typeface="+mn-lt"/>
          <a:ea typeface="+mn-ea"/>
          <a:cs typeface="+mn-cs"/>
        </a:defRPr>
      </a:lvl6pPr>
      <a:lvl7pPr marL="2474587" algn="l" defTabSz="824862" rtl="0" eaLnBrk="1" latinLnBrk="0" hangingPunct="1">
        <a:defRPr sz="1500" kern="1200">
          <a:solidFill>
            <a:schemeClr val="tx1"/>
          </a:solidFill>
          <a:latin typeface="+mn-lt"/>
          <a:ea typeface="+mn-ea"/>
          <a:cs typeface="+mn-cs"/>
        </a:defRPr>
      </a:lvl7pPr>
      <a:lvl8pPr marL="2887017" algn="l" defTabSz="824862" rtl="0" eaLnBrk="1" latinLnBrk="0" hangingPunct="1">
        <a:defRPr sz="1500" kern="1200">
          <a:solidFill>
            <a:schemeClr val="tx1"/>
          </a:solidFill>
          <a:latin typeface="+mn-lt"/>
          <a:ea typeface="+mn-ea"/>
          <a:cs typeface="+mn-cs"/>
        </a:defRPr>
      </a:lvl8pPr>
      <a:lvl9pPr marL="3299448" algn="l" defTabSz="824862" rtl="0" eaLnBrk="1" latinLnBrk="0" hangingPunct="1">
        <a:defRPr sz="15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516" y="273642"/>
            <a:ext cx="7886971" cy="994843"/>
          </a:xfrm>
          <a:prstGeom prst="rect">
            <a:avLst/>
          </a:prstGeom>
        </p:spPr>
        <p:txBody>
          <a:bodyPr vert="horz" lIns="82486" tIns="41242" rIns="82486" bIns="41242"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516" y="1369359"/>
            <a:ext cx="7886971" cy="3262806"/>
          </a:xfrm>
          <a:prstGeom prst="rect">
            <a:avLst/>
          </a:prstGeom>
        </p:spPr>
        <p:txBody>
          <a:bodyPr vert="horz" lIns="82486" tIns="41242" rIns="82486" bIns="412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517" y="4767825"/>
            <a:ext cx="2057943" cy="273640"/>
          </a:xfrm>
          <a:prstGeom prst="rect">
            <a:avLst/>
          </a:prstGeom>
        </p:spPr>
        <p:txBody>
          <a:bodyPr vert="horz" lIns="82486" tIns="41242" rIns="82486" bIns="41242" rtlCol="0" anchor="ctr"/>
          <a:lstStyle>
            <a:lvl1pPr algn="l">
              <a:defRPr sz="1100">
                <a:solidFill>
                  <a:schemeClr val="tx1">
                    <a:tint val="75000"/>
                  </a:schemeClr>
                </a:solidFill>
              </a:defRPr>
            </a:lvl1pPr>
          </a:lstStyle>
          <a:p>
            <a:fld id="{1941B4B7-DC3D-46B1-B8CD-97ECF57F6396}" type="datetimeFigureOut">
              <a:rPr lang="en-IN" smtClean="0"/>
              <a:t>31-01-2018</a:t>
            </a:fld>
            <a:endParaRPr lang="en-IN"/>
          </a:p>
        </p:txBody>
      </p:sp>
      <p:sp>
        <p:nvSpPr>
          <p:cNvPr id="5" name="Footer Placeholder 4"/>
          <p:cNvSpPr>
            <a:spLocks noGrp="1"/>
          </p:cNvSpPr>
          <p:nvPr>
            <p:ph type="ftr" sz="quarter" idx="3"/>
          </p:nvPr>
        </p:nvSpPr>
        <p:spPr>
          <a:xfrm>
            <a:off x="3028544" y="4767825"/>
            <a:ext cx="3086914" cy="273640"/>
          </a:xfrm>
          <a:prstGeom prst="rect">
            <a:avLst/>
          </a:prstGeom>
        </p:spPr>
        <p:txBody>
          <a:bodyPr vert="horz" lIns="82486" tIns="41242" rIns="82486" bIns="41242" rtlCol="0" anchor="ctr"/>
          <a:lstStyle>
            <a:lvl1pPr algn="ctr">
              <a:defRPr sz="11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544" y="4767825"/>
            <a:ext cx="2057943" cy="273640"/>
          </a:xfrm>
          <a:prstGeom prst="rect">
            <a:avLst/>
          </a:prstGeom>
        </p:spPr>
        <p:txBody>
          <a:bodyPr vert="horz" lIns="82486" tIns="41242" rIns="82486" bIns="41242" rtlCol="0" anchor="ctr"/>
          <a:lstStyle>
            <a:lvl1pPr algn="r">
              <a:defRPr sz="1100">
                <a:solidFill>
                  <a:schemeClr val="tx1">
                    <a:tint val="75000"/>
                  </a:schemeClr>
                </a:solidFill>
              </a:defRPr>
            </a:lvl1pPr>
          </a:lstStyle>
          <a:p>
            <a:fld id="{5900A518-4B5D-4D81-A922-3C33ACC9CF66}" type="slidenum">
              <a:rPr lang="en-IN" smtClean="0"/>
              <a:t>‹#›</a:t>
            </a:fld>
            <a:endParaRPr lang="en-IN"/>
          </a:p>
        </p:txBody>
      </p:sp>
    </p:spTree>
    <p:extLst>
      <p:ext uri="{BB962C8B-B14F-4D97-AF65-F5344CB8AC3E}">
        <p14:creationId xmlns:p14="http://schemas.microsoft.com/office/powerpoint/2010/main" val="21373180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txStyles>
    <p:titleStyle>
      <a:lvl1pPr algn="l" defTabSz="824862" rtl="0" eaLnBrk="1" latinLnBrk="0" hangingPunct="1">
        <a:lnSpc>
          <a:spcPct val="90000"/>
        </a:lnSpc>
        <a:spcBef>
          <a:spcPct val="0"/>
        </a:spcBef>
        <a:buNone/>
        <a:defRPr sz="3900" kern="1200">
          <a:solidFill>
            <a:schemeClr val="tx1"/>
          </a:solidFill>
          <a:latin typeface="+mj-lt"/>
          <a:ea typeface="+mj-ea"/>
          <a:cs typeface="+mj-cs"/>
        </a:defRPr>
      </a:lvl1pPr>
    </p:titleStyle>
    <p:bodyStyle>
      <a:lvl1pPr marL="206215" indent="-206215" algn="l" defTabSz="824862" rtl="0" eaLnBrk="1" latinLnBrk="0" hangingPunct="1">
        <a:lnSpc>
          <a:spcPct val="90000"/>
        </a:lnSpc>
        <a:spcBef>
          <a:spcPts val="902"/>
        </a:spcBef>
        <a:buFont typeface="Arial" panose="020B0604020202020204" pitchFamily="34" charset="0"/>
        <a:buChar char="•"/>
        <a:defRPr sz="2600" kern="1200">
          <a:solidFill>
            <a:schemeClr val="tx1"/>
          </a:solidFill>
          <a:latin typeface="+mn-lt"/>
          <a:ea typeface="+mn-ea"/>
          <a:cs typeface="+mn-cs"/>
        </a:defRPr>
      </a:lvl1pPr>
      <a:lvl2pPr marL="618647" indent="-206215" algn="l" defTabSz="824862" rtl="0" eaLnBrk="1" latinLnBrk="0" hangingPunct="1">
        <a:lnSpc>
          <a:spcPct val="90000"/>
        </a:lnSpc>
        <a:spcBef>
          <a:spcPts val="451"/>
        </a:spcBef>
        <a:buFont typeface="Arial" panose="020B0604020202020204" pitchFamily="34" charset="0"/>
        <a:buChar char="•"/>
        <a:defRPr sz="2200" kern="1200">
          <a:solidFill>
            <a:schemeClr val="tx1"/>
          </a:solidFill>
          <a:latin typeface="+mn-lt"/>
          <a:ea typeface="+mn-ea"/>
          <a:cs typeface="+mn-cs"/>
        </a:defRPr>
      </a:lvl2pPr>
      <a:lvl3pPr marL="1031078" indent="-206215" algn="l" defTabSz="824862" rtl="0" eaLnBrk="1" latinLnBrk="0" hangingPunct="1">
        <a:lnSpc>
          <a:spcPct val="90000"/>
        </a:lnSpc>
        <a:spcBef>
          <a:spcPts val="451"/>
        </a:spcBef>
        <a:buFont typeface="Arial" panose="020B0604020202020204" pitchFamily="34" charset="0"/>
        <a:buChar char="•"/>
        <a:defRPr sz="1800" kern="1200">
          <a:solidFill>
            <a:schemeClr val="tx1"/>
          </a:solidFill>
          <a:latin typeface="+mn-lt"/>
          <a:ea typeface="+mn-ea"/>
          <a:cs typeface="+mn-cs"/>
        </a:defRPr>
      </a:lvl3pPr>
      <a:lvl4pPr marL="1443508"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4pPr>
      <a:lvl5pPr marL="1855940"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5pPr>
      <a:lvl6pPr marL="2268371"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6pPr>
      <a:lvl7pPr marL="2680802"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7pPr>
      <a:lvl8pPr marL="3093233"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8pPr>
      <a:lvl9pPr marL="3505664" indent="-206215" algn="l" defTabSz="824862" rtl="0" eaLnBrk="1" latinLnBrk="0" hangingPunct="1">
        <a:lnSpc>
          <a:spcPct val="90000"/>
        </a:lnSpc>
        <a:spcBef>
          <a:spcPts val="451"/>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824862" rtl="0" eaLnBrk="1" latinLnBrk="0" hangingPunct="1">
        <a:defRPr sz="1500" kern="1200">
          <a:solidFill>
            <a:schemeClr val="tx1"/>
          </a:solidFill>
          <a:latin typeface="+mn-lt"/>
          <a:ea typeface="+mn-ea"/>
          <a:cs typeface="+mn-cs"/>
        </a:defRPr>
      </a:lvl1pPr>
      <a:lvl2pPr marL="412432" algn="l" defTabSz="824862" rtl="0" eaLnBrk="1" latinLnBrk="0" hangingPunct="1">
        <a:defRPr sz="1500" kern="1200">
          <a:solidFill>
            <a:schemeClr val="tx1"/>
          </a:solidFill>
          <a:latin typeface="+mn-lt"/>
          <a:ea typeface="+mn-ea"/>
          <a:cs typeface="+mn-cs"/>
        </a:defRPr>
      </a:lvl2pPr>
      <a:lvl3pPr marL="824862" algn="l" defTabSz="824862" rtl="0" eaLnBrk="1" latinLnBrk="0" hangingPunct="1">
        <a:defRPr sz="1500" kern="1200">
          <a:solidFill>
            <a:schemeClr val="tx1"/>
          </a:solidFill>
          <a:latin typeface="+mn-lt"/>
          <a:ea typeface="+mn-ea"/>
          <a:cs typeface="+mn-cs"/>
        </a:defRPr>
      </a:lvl3pPr>
      <a:lvl4pPr marL="1237293" algn="l" defTabSz="824862" rtl="0" eaLnBrk="1" latinLnBrk="0" hangingPunct="1">
        <a:defRPr sz="1500" kern="1200">
          <a:solidFill>
            <a:schemeClr val="tx1"/>
          </a:solidFill>
          <a:latin typeface="+mn-lt"/>
          <a:ea typeface="+mn-ea"/>
          <a:cs typeface="+mn-cs"/>
        </a:defRPr>
      </a:lvl4pPr>
      <a:lvl5pPr marL="1649724" algn="l" defTabSz="824862" rtl="0" eaLnBrk="1" latinLnBrk="0" hangingPunct="1">
        <a:defRPr sz="1500" kern="1200">
          <a:solidFill>
            <a:schemeClr val="tx1"/>
          </a:solidFill>
          <a:latin typeface="+mn-lt"/>
          <a:ea typeface="+mn-ea"/>
          <a:cs typeface="+mn-cs"/>
        </a:defRPr>
      </a:lvl5pPr>
      <a:lvl6pPr marL="2062155" algn="l" defTabSz="824862" rtl="0" eaLnBrk="1" latinLnBrk="0" hangingPunct="1">
        <a:defRPr sz="1500" kern="1200">
          <a:solidFill>
            <a:schemeClr val="tx1"/>
          </a:solidFill>
          <a:latin typeface="+mn-lt"/>
          <a:ea typeface="+mn-ea"/>
          <a:cs typeface="+mn-cs"/>
        </a:defRPr>
      </a:lvl6pPr>
      <a:lvl7pPr marL="2474587" algn="l" defTabSz="824862" rtl="0" eaLnBrk="1" latinLnBrk="0" hangingPunct="1">
        <a:defRPr sz="1500" kern="1200">
          <a:solidFill>
            <a:schemeClr val="tx1"/>
          </a:solidFill>
          <a:latin typeface="+mn-lt"/>
          <a:ea typeface="+mn-ea"/>
          <a:cs typeface="+mn-cs"/>
        </a:defRPr>
      </a:lvl7pPr>
      <a:lvl8pPr marL="2887017" algn="l" defTabSz="824862" rtl="0" eaLnBrk="1" latinLnBrk="0" hangingPunct="1">
        <a:defRPr sz="1500" kern="1200">
          <a:solidFill>
            <a:schemeClr val="tx1"/>
          </a:solidFill>
          <a:latin typeface="+mn-lt"/>
          <a:ea typeface="+mn-ea"/>
          <a:cs typeface="+mn-cs"/>
        </a:defRPr>
      </a:lvl8pPr>
      <a:lvl9pPr marL="3299448" algn="l" defTabSz="82486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kpac.co.in/"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6.jpeg"/><Relationship Id="rId7" Type="http://schemas.openxmlformats.org/officeDocument/2006/relationships/diagramQuickStyle" Target="../diagrams/quickStyle2.xml"/><Relationship Id="rId2" Type="http://schemas.openxmlformats.org/officeDocument/2006/relationships/image" Target="../media/image5.jpeg"/><Relationship Id="rId1" Type="http://schemas.openxmlformats.org/officeDocument/2006/relationships/slideLayout" Target="../slideLayouts/slideLayout5.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7.png"/><Relationship Id="rId9" Type="http://schemas.microsoft.com/office/2007/relationships/diagramDrawing" Target="../diagrams/drawing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6.jpeg"/><Relationship Id="rId7" Type="http://schemas.openxmlformats.org/officeDocument/2006/relationships/diagramQuickStyle" Target="../diagrams/quickStyle3.xml"/><Relationship Id="rId2" Type="http://schemas.openxmlformats.org/officeDocument/2006/relationships/image" Target="../media/image5.jpeg"/><Relationship Id="rId1" Type="http://schemas.openxmlformats.org/officeDocument/2006/relationships/slideLayout" Target="../slideLayouts/slideLayout5.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7.png"/><Relationship Id="rId9" Type="http://schemas.microsoft.com/office/2007/relationships/diagramDrawing" Target="../diagrams/drawing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hyperlink" Target="mailto:k.pahwa@kpac.co.i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jpeg"/><Relationship Id="rId7" Type="http://schemas.openxmlformats.org/officeDocument/2006/relationships/diagramQuickStyle" Target="../diagrams/quickStyle1.xml"/><Relationship Id="rId2" Type="http://schemas.openxmlformats.org/officeDocument/2006/relationships/image" Target="../media/image5.jpeg"/><Relationship Id="rId1" Type="http://schemas.openxmlformats.org/officeDocument/2006/relationships/slideLayout" Target="../slideLayouts/slideLayout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7.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22" y="2"/>
            <a:ext cx="8991559" cy="5143499"/>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4"/>
          <p:cNvSpPr/>
          <p:nvPr/>
        </p:nvSpPr>
        <p:spPr>
          <a:xfrm>
            <a:off x="1341010" y="605069"/>
            <a:ext cx="2924017" cy="2497544"/>
          </a:xfrm>
          <a:custGeom>
            <a:avLst/>
            <a:gdLst/>
            <a:ahLst/>
            <a:cxnLst/>
            <a:rect l="l" t="t" r="r" b="b"/>
            <a:pathLst>
              <a:path w="3419475" h="3419475">
                <a:moveTo>
                  <a:pt x="1709635" y="0"/>
                </a:moveTo>
                <a:lnTo>
                  <a:pt x="1660960" y="679"/>
                </a:lnTo>
                <a:lnTo>
                  <a:pt x="1612621" y="2706"/>
                </a:lnTo>
                <a:lnTo>
                  <a:pt x="1564637" y="6062"/>
                </a:lnTo>
                <a:lnTo>
                  <a:pt x="1517026" y="10729"/>
                </a:lnTo>
                <a:lnTo>
                  <a:pt x="1469806" y="16689"/>
                </a:lnTo>
                <a:lnTo>
                  <a:pt x="1422995" y="23924"/>
                </a:lnTo>
                <a:lnTo>
                  <a:pt x="1376611" y="32416"/>
                </a:lnTo>
                <a:lnTo>
                  <a:pt x="1330672" y="42147"/>
                </a:lnTo>
                <a:lnTo>
                  <a:pt x="1285197" y="53100"/>
                </a:lnTo>
                <a:lnTo>
                  <a:pt x="1240203" y="65254"/>
                </a:lnTo>
                <a:lnTo>
                  <a:pt x="1195708" y="78594"/>
                </a:lnTo>
                <a:lnTo>
                  <a:pt x="1151730" y="93101"/>
                </a:lnTo>
                <a:lnTo>
                  <a:pt x="1108288" y="108756"/>
                </a:lnTo>
                <a:lnTo>
                  <a:pt x="1065399" y="125542"/>
                </a:lnTo>
                <a:lnTo>
                  <a:pt x="1023081" y="143440"/>
                </a:lnTo>
                <a:lnTo>
                  <a:pt x="981353" y="162433"/>
                </a:lnTo>
                <a:lnTo>
                  <a:pt x="940233" y="182503"/>
                </a:lnTo>
                <a:lnTo>
                  <a:pt x="899738" y="203631"/>
                </a:lnTo>
                <a:lnTo>
                  <a:pt x="859887" y="225800"/>
                </a:lnTo>
                <a:lnTo>
                  <a:pt x="820697" y="248992"/>
                </a:lnTo>
                <a:lnTo>
                  <a:pt x="782187" y="273187"/>
                </a:lnTo>
                <a:lnTo>
                  <a:pt x="744375" y="298369"/>
                </a:lnTo>
                <a:lnTo>
                  <a:pt x="707278" y="324520"/>
                </a:lnTo>
                <a:lnTo>
                  <a:pt x="670915" y="351620"/>
                </a:lnTo>
                <a:lnTo>
                  <a:pt x="635304" y="379653"/>
                </a:lnTo>
                <a:lnTo>
                  <a:pt x="600463" y="408600"/>
                </a:lnTo>
                <a:lnTo>
                  <a:pt x="566410" y="438443"/>
                </a:lnTo>
                <a:lnTo>
                  <a:pt x="533163" y="469165"/>
                </a:lnTo>
                <a:lnTo>
                  <a:pt x="500740" y="500746"/>
                </a:lnTo>
                <a:lnTo>
                  <a:pt x="469159" y="533170"/>
                </a:lnTo>
                <a:lnTo>
                  <a:pt x="438438" y="566417"/>
                </a:lnTo>
                <a:lnTo>
                  <a:pt x="408595" y="600471"/>
                </a:lnTo>
                <a:lnTo>
                  <a:pt x="379648" y="635312"/>
                </a:lnTo>
                <a:lnTo>
                  <a:pt x="351615" y="670923"/>
                </a:lnTo>
                <a:lnTo>
                  <a:pt x="324515" y="707286"/>
                </a:lnTo>
                <a:lnTo>
                  <a:pt x="298365" y="744383"/>
                </a:lnTo>
                <a:lnTo>
                  <a:pt x="273183" y="782196"/>
                </a:lnTo>
                <a:lnTo>
                  <a:pt x="248988" y="820706"/>
                </a:lnTo>
                <a:lnTo>
                  <a:pt x="225797" y="859896"/>
                </a:lnTo>
                <a:lnTo>
                  <a:pt x="203629" y="899748"/>
                </a:lnTo>
                <a:lnTo>
                  <a:pt x="182501" y="940243"/>
                </a:lnTo>
                <a:lnTo>
                  <a:pt x="162431" y="981364"/>
                </a:lnTo>
                <a:lnTo>
                  <a:pt x="143438" y="1023092"/>
                </a:lnTo>
                <a:lnTo>
                  <a:pt x="125540" y="1065410"/>
                </a:lnTo>
                <a:lnTo>
                  <a:pt x="108754" y="1108299"/>
                </a:lnTo>
                <a:lnTo>
                  <a:pt x="93099" y="1151741"/>
                </a:lnTo>
                <a:lnTo>
                  <a:pt x="78593" y="1195719"/>
                </a:lnTo>
                <a:lnTo>
                  <a:pt x="65253" y="1240214"/>
                </a:lnTo>
                <a:lnTo>
                  <a:pt x="53099" y="1285209"/>
                </a:lnTo>
                <a:lnTo>
                  <a:pt x="42147" y="1330684"/>
                </a:lnTo>
                <a:lnTo>
                  <a:pt x="32416" y="1376623"/>
                </a:lnTo>
                <a:lnTo>
                  <a:pt x="23924" y="1423007"/>
                </a:lnTo>
                <a:lnTo>
                  <a:pt x="16689" y="1469818"/>
                </a:lnTo>
                <a:lnTo>
                  <a:pt x="10729" y="1517038"/>
                </a:lnTo>
                <a:lnTo>
                  <a:pt x="6062" y="1564649"/>
                </a:lnTo>
                <a:lnTo>
                  <a:pt x="2706" y="1612633"/>
                </a:lnTo>
                <a:lnTo>
                  <a:pt x="679" y="1660972"/>
                </a:lnTo>
                <a:lnTo>
                  <a:pt x="0" y="1709648"/>
                </a:lnTo>
                <a:lnTo>
                  <a:pt x="679" y="1758324"/>
                </a:lnTo>
                <a:lnTo>
                  <a:pt x="2706" y="1806663"/>
                </a:lnTo>
                <a:lnTo>
                  <a:pt x="6062" y="1854647"/>
                </a:lnTo>
                <a:lnTo>
                  <a:pt x="10729" y="1902258"/>
                </a:lnTo>
                <a:lnTo>
                  <a:pt x="16689" y="1949478"/>
                </a:lnTo>
                <a:lnTo>
                  <a:pt x="23924" y="1996289"/>
                </a:lnTo>
                <a:lnTo>
                  <a:pt x="32416" y="2042673"/>
                </a:lnTo>
                <a:lnTo>
                  <a:pt x="42147" y="2088612"/>
                </a:lnTo>
                <a:lnTo>
                  <a:pt x="53099" y="2134088"/>
                </a:lnTo>
                <a:lnTo>
                  <a:pt x="65253" y="2179082"/>
                </a:lnTo>
                <a:lnTo>
                  <a:pt x="78593" y="2223577"/>
                </a:lnTo>
                <a:lnTo>
                  <a:pt x="93099" y="2267555"/>
                </a:lnTo>
                <a:lnTo>
                  <a:pt x="108754" y="2310997"/>
                </a:lnTo>
                <a:lnTo>
                  <a:pt x="125540" y="2353887"/>
                </a:lnTo>
                <a:lnTo>
                  <a:pt x="143438" y="2396204"/>
                </a:lnTo>
                <a:lnTo>
                  <a:pt x="162431" y="2437933"/>
                </a:lnTo>
                <a:lnTo>
                  <a:pt x="182501" y="2479053"/>
                </a:lnTo>
                <a:lnTo>
                  <a:pt x="203629" y="2519548"/>
                </a:lnTo>
                <a:lnTo>
                  <a:pt x="225797" y="2559400"/>
                </a:lnTo>
                <a:lnTo>
                  <a:pt x="248988" y="2598590"/>
                </a:lnTo>
                <a:lnTo>
                  <a:pt x="273183" y="2637100"/>
                </a:lnTo>
                <a:lnTo>
                  <a:pt x="298365" y="2674913"/>
                </a:lnTo>
                <a:lnTo>
                  <a:pt x="324515" y="2712010"/>
                </a:lnTo>
                <a:lnTo>
                  <a:pt x="351615" y="2748373"/>
                </a:lnTo>
                <a:lnTo>
                  <a:pt x="379648" y="2783984"/>
                </a:lnTo>
                <a:lnTo>
                  <a:pt x="408595" y="2818826"/>
                </a:lnTo>
                <a:lnTo>
                  <a:pt x="438438" y="2852879"/>
                </a:lnTo>
                <a:lnTo>
                  <a:pt x="469159" y="2886126"/>
                </a:lnTo>
                <a:lnTo>
                  <a:pt x="500740" y="2918550"/>
                </a:lnTo>
                <a:lnTo>
                  <a:pt x="533163" y="2950131"/>
                </a:lnTo>
                <a:lnTo>
                  <a:pt x="566410" y="2980853"/>
                </a:lnTo>
                <a:lnTo>
                  <a:pt x="600463" y="3010696"/>
                </a:lnTo>
                <a:lnTo>
                  <a:pt x="635304" y="3039643"/>
                </a:lnTo>
                <a:lnTo>
                  <a:pt x="670915" y="3067676"/>
                </a:lnTo>
                <a:lnTo>
                  <a:pt x="707278" y="3094777"/>
                </a:lnTo>
                <a:lnTo>
                  <a:pt x="744375" y="3120927"/>
                </a:lnTo>
                <a:lnTo>
                  <a:pt x="782187" y="3146109"/>
                </a:lnTo>
                <a:lnTo>
                  <a:pt x="820697" y="3170305"/>
                </a:lnTo>
                <a:lnTo>
                  <a:pt x="859887" y="3193496"/>
                </a:lnTo>
                <a:lnTo>
                  <a:pt x="899738" y="3215665"/>
                </a:lnTo>
                <a:lnTo>
                  <a:pt x="940233" y="3236793"/>
                </a:lnTo>
                <a:lnTo>
                  <a:pt x="981353" y="3256863"/>
                </a:lnTo>
                <a:lnTo>
                  <a:pt x="1023081" y="3275856"/>
                </a:lnTo>
                <a:lnTo>
                  <a:pt x="1065399" y="3293755"/>
                </a:lnTo>
                <a:lnTo>
                  <a:pt x="1108288" y="3310540"/>
                </a:lnTo>
                <a:lnTo>
                  <a:pt x="1151730" y="3326196"/>
                </a:lnTo>
                <a:lnTo>
                  <a:pt x="1195708" y="3340702"/>
                </a:lnTo>
                <a:lnTo>
                  <a:pt x="1240203" y="3354042"/>
                </a:lnTo>
                <a:lnTo>
                  <a:pt x="1285197" y="3366197"/>
                </a:lnTo>
                <a:lnTo>
                  <a:pt x="1330672" y="3377149"/>
                </a:lnTo>
                <a:lnTo>
                  <a:pt x="1376611" y="3386880"/>
                </a:lnTo>
                <a:lnTo>
                  <a:pt x="1422995" y="3395372"/>
                </a:lnTo>
                <a:lnTo>
                  <a:pt x="1469806" y="3402607"/>
                </a:lnTo>
                <a:lnTo>
                  <a:pt x="1517026" y="3408567"/>
                </a:lnTo>
                <a:lnTo>
                  <a:pt x="1564637" y="3413234"/>
                </a:lnTo>
                <a:lnTo>
                  <a:pt x="1612621" y="3416590"/>
                </a:lnTo>
                <a:lnTo>
                  <a:pt x="1660960" y="3418617"/>
                </a:lnTo>
                <a:lnTo>
                  <a:pt x="1709635" y="3419297"/>
                </a:lnTo>
                <a:lnTo>
                  <a:pt x="1758311" y="3418617"/>
                </a:lnTo>
                <a:lnTo>
                  <a:pt x="1806650" y="3416590"/>
                </a:lnTo>
                <a:lnTo>
                  <a:pt x="1854634" y="3413234"/>
                </a:lnTo>
                <a:lnTo>
                  <a:pt x="1902245" y="3408567"/>
                </a:lnTo>
                <a:lnTo>
                  <a:pt x="1949465" y="3402607"/>
                </a:lnTo>
                <a:lnTo>
                  <a:pt x="1996276" y="3395372"/>
                </a:lnTo>
                <a:lnTo>
                  <a:pt x="2042660" y="3386880"/>
                </a:lnTo>
                <a:lnTo>
                  <a:pt x="2088599" y="3377149"/>
                </a:lnTo>
                <a:lnTo>
                  <a:pt x="2134075" y="3366197"/>
                </a:lnTo>
                <a:lnTo>
                  <a:pt x="2179069" y="3354042"/>
                </a:lnTo>
                <a:lnTo>
                  <a:pt x="2223564" y="3340702"/>
                </a:lnTo>
                <a:lnTo>
                  <a:pt x="2267542" y="3326196"/>
                </a:lnTo>
                <a:lnTo>
                  <a:pt x="2310985" y="3310540"/>
                </a:lnTo>
                <a:lnTo>
                  <a:pt x="2353874" y="3293755"/>
                </a:lnTo>
                <a:lnTo>
                  <a:pt x="2396192" y="3275856"/>
                </a:lnTo>
                <a:lnTo>
                  <a:pt x="2437920" y="3256863"/>
                </a:lnTo>
                <a:lnTo>
                  <a:pt x="2479041" y="3236793"/>
                </a:lnTo>
                <a:lnTo>
                  <a:pt x="2519536" y="3215665"/>
                </a:lnTo>
                <a:lnTo>
                  <a:pt x="2559387" y="3193496"/>
                </a:lnTo>
                <a:lnTo>
                  <a:pt x="2598577" y="3170305"/>
                </a:lnTo>
                <a:lnTo>
                  <a:pt x="2637088" y="3146109"/>
                </a:lnTo>
                <a:lnTo>
                  <a:pt x="2674900" y="3120927"/>
                </a:lnTo>
                <a:lnTo>
                  <a:pt x="2711997" y="3094777"/>
                </a:lnTo>
                <a:lnTo>
                  <a:pt x="2748360" y="3067676"/>
                </a:lnTo>
                <a:lnTo>
                  <a:pt x="2783971" y="3039643"/>
                </a:lnTo>
                <a:lnTo>
                  <a:pt x="2818813" y="3010696"/>
                </a:lnTo>
                <a:lnTo>
                  <a:pt x="2852866" y="2980853"/>
                </a:lnTo>
                <a:lnTo>
                  <a:pt x="2886114" y="2950131"/>
                </a:lnTo>
                <a:lnTo>
                  <a:pt x="2918537" y="2918550"/>
                </a:lnTo>
                <a:lnTo>
                  <a:pt x="2950119" y="2886126"/>
                </a:lnTo>
                <a:lnTo>
                  <a:pt x="2980840" y="2852879"/>
                </a:lnTo>
                <a:lnTo>
                  <a:pt x="3010683" y="2818826"/>
                </a:lnTo>
                <a:lnTo>
                  <a:pt x="3039630" y="2783984"/>
                </a:lnTo>
                <a:lnTo>
                  <a:pt x="3067663" y="2748373"/>
                </a:lnTo>
                <a:lnTo>
                  <a:pt x="3094764" y="2712010"/>
                </a:lnTo>
                <a:lnTo>
                  <a:pt x="3120914" y="2674913"/>
                </a:lnTo>
                <a:lnTo>
                  <a:pt x="3146096" y="2637100"/>
                </a:lnTo>
                <a:lnTo>
                  <a:pt x="3170292" y="2598590"/>
                </a:lnTo>
                <a:lnTo>
                  <a:pt x="3193483" y="2559400"/>
                </a:lnTo>
                <a:lnTo>
                  <a:pt x="3215652" y="2519548"/>
                </a:lnTo>
                <a:lnTo>
                  <a:pt x="3236780" y="2479053"/>
                </a:lnTo>
                <a:lnTo>
                  <a:pt x="3256850" y="2437933"/>
                </a:lnTo>
                <a:lnTo>
                  <a:pt x="3275843" y="2396204"/>
                </a:lnTo>
                <a:lnTo>
                  <a:pt x="3293742" y="2353887"/>
                </a:lnTo>
                <a:lnTo>
                  <a:pt x="3310528" y="2310997"/>
                </a:lnTo>
                <a:lnTo>
                  <a:pt x="3326183" y="2267555"/>
                </a:lnTo>
                <a:lnTo>
                  <a:pt x="3340689" y="2223577"/>
                </a:lnTo>
                <a:lnTo>
                  <a:pt x="3354029" y="2179082"/>
                </a:lnTo>
                <a:lnTo>
                  <a:pt x="3366184" y="2134088"/>
                </a:lnTo>
                <a:lnTo>
                  <a:pt x="3377136" y="2088612"/>
                </a:lnTo>
                <a:lnTo>
                  <a:pt x="3386867" y="2042673"/>
                </a:lnTo>
                <a:lnTo>
                  <a:pt x="3395359" y="1996289"/>
                </a:lnTo>
                <a:lnTo>
                  <a:pt x="3402594" y="1949478"/>
                </a:lnTo>
                <a:lnTo>
                  <a:pt x="3408555" y="1902258"/>
                </a:lnTo>
                <a:lnTo>
                  <a:pt x="3413222" y="1854647"/>
                </a:lnTo>
                <a:lnTo>
                  <a:pt x="3416578" y="1806663"/>
                </a:lnTo>
                <a:lnTo>
                  <a:pt x="3418604" y="1758324"/>
                </a:lnTo>
                <a:lnTo>
                  <a:pt x="3419284" y="1709648"/>
                </a:lnTo>
                <a:lnTo>
                  <a:pt x="3418604" y="1660972"/>
                </a:lnTo>
                <a:lnTo>
                  <a:pt x="3416578" y="1612633"/>
                </a:lnTo>
                <a:lnTo>
                  <a:pt x="3413222" y="1564649"/>
                </a:lnTo>
                <a:lnTo>
                  <a:pt x="3408555" y="1517038"/>
                </a:lnTo>
                <a:lnTo>
                  <a:pt x="3402594" y="1469818"/>
                </a:lnTo>
                <a:lnTo>
                  <a:pt x="3395359" y="1423007"/>
                </a:lnTo>
                <a:lnTo>
                  <a:pt x="3386867" y="1376623"/>
                </a:lnTo>
                <a:lnTo>
                  <a:pt x="3377136" y="1330684"/>
                </a:lnTo>
                <a:lnTo>
                  <a:pt x="3366184" y="1285209"/>
                </a:lnTo>
                <a:lnTo>
                  <a:pt x="3354029" y="1240214"/>
                </a:lnTo>
                <a:lnTo>
                  <a:pt x="3340689" y="1195719"/>
                </a:lnTo>
                <a:lnTo>
                  <a:pt x="3326183" y="1151741"/>
                </a:lnTo>
                <a:lnTo>
                  <a:pt x="3310528" y="1108299"/>
                </a:lnTo>
                <a:lnTo>
                  <a:pt x="3293742" y="1065410"/>
                </a:lnTo>
                <a:lnTo>
                  <a:pt x="3275843" y="1023092"/>
                </a:lnTo>
                <a:lnTo>
                  <a:pt x="3256850" y="981364"/>
                </a:lnTo>
                <a:lnTo>
                  <a:pt x="3236780" y="940243"/>
                </a:lnTo>
                <a:lnTo>
                  <a:pt x="3215652" y="899748"/>
                </a:lnTo>
                <a:lnTo>
                  <a:pt x="3193483" y="859896"/>
                </a:lnTo>
                <a:lnTo>
                  <a:pt x="3170292" y="820706"/>
                </a:lnTo>
                <a:lnTo>
                  <a:pt x="3146096" y="782196"/>
                </a:lnTo>
                <a:lnTo>
                  <a:pt x="3120914" y="744383"/>
                </a:lnTo>
                <a:lnTo>
                  <a:pt x="3094764" y="707286"/>
                </a:lnTo>
                <a:lnTo>
                  <a:pt x="3067663" y="670923"/>
                </a:lnTo>
                <a:lnTo>
                  <a:pt x="3039630" y="635312"/>
                </a:lnTo>
                <a:lnTo>
                  <a:pt x="3010683" y="600471"/>
                </a:lnTo>
                <a:lnTo>
                  <a:pt x="2980840" y="566417"/>
                </a:lnTo>
                <a:lnTo>
                  <a:pt x="2950119" y="533170"/>
                </a:lnTo>
                <a:lnTo>
                  <a:pt x="2918537" y="500746"/>
                </a:lnTo>
                <a:lnTo>
                  <a:pt x="2886114" y="469165"/>
                </a:lnTo>
                <a:lnTo>
                  <a:pt x="2852866" y="438443"/>
                </a:lnTo>
                <a:lnTo>
                  <a:pt x="2818813" y="408600"/>
                </a:lnTo>
                <a:lnTo>
                  <a:pt x="2783971" y="379653"/>
                </a:lnTo>
                <a:lnTo>
                  <a:pt x="2748360" y="351620"/>
                </a:lnTo>
                <a:lnTo>
                  <a:pt x="2711997" y="324520"/>
                </a:lnTo>
                <a:lnTo>
                  <a:pt x="2674900" y="298369"/>
                </a:lnTo>
                <a:lnTo>
                  <a:pt x="2637088" y="273187"/>
                </a:lnTo>
                <a:lnTo>
                  <a:pt x="2598577" y="248992"/>
                </a:lnTo>
                <a:lnTo>
                  <a:pt x="2559387" y="225800"/>
                </a:lnTo>
                <a:lnTo>
                  <a:pt x="2519536" y="203631"/>
                </a:lnTo>
                <a:lnTo>
                  <a:pt x="2479041" y="182503"/>
                </a:lnTo>
                <a:lnTo>
                  <a:pt x="2437920" y="162433"/>
                </a:lnTo>
                <a:lnTo>
                  <a:pt x="2396192" y="143440"/>
                </a:lnTo>
                <a:lnTo>
                  <a:pt x="2353874" y="125542"/>
                </a:lnTo>
                <a:lnTo>
                  <a:pt x="2310985" y="108756"/>
                </a:lnTo>
                <a:lnTo>
                  <a:pt x="2267542" y="93101"/>
                </a:lnTo>
                <a:lnTo>
                  <a:pt x="2223564" y="78594"/>
                </a:lnTo>
                <a:lnTo>
                  <a:pt x="2179069" y="65254"/>
                </a:lnTo>
                <a:lnTo>
                  <a:pt x="2134075" y="53100"/>
                </a:lnTo>
                <a:lnTo>
                  <a:pt x="2088599" y="42147"/>
                </a:lnTo>
                <a:lnTo>
                  <a:pt x="2042660" y="32416"/>
                </a:lnTo>
                <a:lnTo>
                  <a:pt x="1996276" y="23924"/>
                </a:lnTo>
                <a:lnTo>
                  <a:pt x="1949465" y="16689"/>
                </a:lnTo>
                <a:lnTo>
                  <a:pt x="1902245" y="10729"/>
                </a:lnTo>
                <a:lnTo>
                  <a:pt x="1854634" y="6062"/>
                </a:lnTo>
                <a:lnTo>
                  <a:pt x="1806650" y="2706"/>
                </a:lnTo>
                <a:lnTo>
                  <a:pt x="1758311" y="679"/>
                </a:lnTo>
                <a:lnTo>
                  <a:pt x="1709635" y="0"/>
                </a:lnTo>
                <a:close/>
              </a:path>
            </a:pathLst>
          </a:custGeom>
          <a:solidFill>
            <a:srgbClr val="FFFFFF"/>
          </a:solidFill>
        </p:spPr>
        <p:txBody>
          <a:bodyPr wrap="square" lIns="0" tIns="0" rIns="0" bIns="0" rtlCol="0"/>
          <a:lstStyle/>
          <a:p>
            <a:endParaRPr/>
          </a:p>
        </p:txBody>
      </p:sp>
      <p:sp>
        <p:nvSpPr>
          <p:cNvPr id="7" name="object 7"/>
          <p:cNvSpPr/>
          <p:nvPr/>
        </p:nvSpPr>
        <p:spPr>
          <a:xfrm>
            <a:off x="1214435" y="405174"/>
            <a:ext cx="3289234" cy="2805039"/>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005503" y="3714750"/>
            <a:ext cx="3390955" cy="969496"/>
          </a:xfrm>
          <a:prstGeom prst="rect">
            <a:avLst/>
          </a:prstGeom>
        </p:spPr>
        <p:txBody>
          <a:bodyPr vert="horz" wrap="square" lIns="0" tIns="0" rIns="0" bIns="0" rtlCol="0">
            <a:spAutoFit/>
          </a:bodyPr>
          <a:lstStyle/>
          <a:p>
            <a:pPr marL="11456"/>
            <a:r>
              <a:rPr lang="en-US" sz="1800" b="1" spc="-117" dirty="0">
                <a:solidFill>
                  <a:srgbClr val="00854A"/>
                </a:solidFill>
                <a:latin typeface="Trebuchet MS" pitchFamily="34" charset="0"/>
                <a:cs typeface="Lucida Sans"/>
              </a:rPr>
              <a:t>Khushwant Pahwa</a:t>
            </a:r>
            <a:endParaRPr sz="1800" b="1" dirty="0">
              <a:latin typeface="Trebuchet MS" pitchFamily="34" charset="0"/>
              <a:cs typeface="Lucida Sans"/>
            </a:endParaRPr>
          </a:p>
          <a:p>
            <a:pPr marL="11456" marR="4582">
              <a:lnSpc>
                <a:spcPts val="1794"/>
              </a:lnSpc>
              <a:spcBef>
                <a:spcPts val="27"/>
              </a:spcBef>
            </a:pPr>
            <a:r>
              <a:rPr lang="en-US" sz="1200" b="1" spc="-54" dirty="0">
                <a:solidFill>
                  <a:srgbClr val="939598"/>
                </a:solidFill>
                <a:latin typeface="Trebuchet MS" pitchFamily="34" charset="0"/>
                <a:cs typeface="Lucida Sans"/>
              </a:rPr>
              <a:t>Founder and Principal </a:t>
            </a:r>
            <a:r>
              <a:rPr lang="en-US" sz="1200" b="1" spc="-54" dirty="0" smtClean="0">
                <a:solidFill>
                  <a:srgbClr val="939598"/>
                </a:solidFill>
                <a:latin typeface="Trebuchet MS" pitchFamily="34" charset="0"/>
                <a:cs typeface="Lucida Sans"/>
              </a:rPr>
              <a:t>Consultant</a:t>
            </a:r>
          </a:p>
          <a:p>
            <a:pPr marL="11456" marR="4582">
              <a:lnSpc>
                <a:spcPts val="1794"/>
              </a:lnSpc>
              <a:spcBef>
                <a:spcPts val="27"/>
              </a:spcBef>
            </a:pPr>
            <a:r>
              <a:rPr lang="en-US" sz="1200" b="1" spc="-54" dirty="0" smtClean="0">
                <a:solidFill>
                  <a:srgbClr val="939598"/>
                </a:solidFill>
                <a:latin typeface="Trebuchet MS" pitchFamily="34" charset="0"/>
                <a:cs typeface="Lucida Sans"/>
              </a:rPr>
              <a:t>KPAC KP Actuaries and Consultants</a:t>
            </a:r>
          </a:p>
          <a:p>
            <a:pPr marL="11456" marR="4582">
              <a:lnSpc>
                <a:spcPts val="1794"/>
              </a:lnSpc>
              <a:spcBef>
                <a:spcPts val="27"/>
              </a:spcBef>
            </a:pPr>
            <a:r>
              <a:rPr lang="en-US" sz="1200" b="1" spc="-54" dirty="0" smtClean="0">
                <a:solidFill>
                  <a:srgbClr val="939598"/>
                </a:solidFill>
                <a:latin typeface="Trebuchet MS" pitchFamily="34" charset="0"/>
                <a:cs typeface="Lucida Sans"/>
                <a:hlinkClick r:id="rId4"/>
              </a:rPr>
              <a:t>www.kpac.co.in</a:t>
            </a:r>
            <a:r>
              <a:rPr lang="en-US" sz="1200" b="1" spc="-54" dirty="0" smtClean="0">
                <a:solidFill>
                  <a:srgbClr val="939598"/>
                </a:solidFill>
                <a:latin typeface="Trebuchet MS" pitchFamily="34" charset="0"/>
                <a:cs typeface="Lucida Sans"/>
              </a:rPr>
              <a:t> </a:t>
            </a:r>
            <a:endParaRPr sz="1200" b="1" dirty="0">
              <a:latin typeface="Trebuchet MS" pitchFamily="34" charset="0"/>
              <a:cs typeface="Lucida Sans"/>
            </a:endParaRPr>
          </a:p>
        </p:txBody>
      </p:sp>
      <p:sp>
        <p:nvSpPr>
          <p:cNvPr id="9" name="object 9"/>
          <p:cNvSpPr/>
          <p:nvPr/>
        </p:nvSpPr>
        <p:spPr>
          <a:xfrm>
            <a:off x="3932289" y="2336902"/>
            <a:ext cx="5135627" cy="387248"/>
          </a:xfrm>
          <a:custGeom>
            <a:avLst/>
            <a:gdLst/>
            <a:ahLst/>
            <a:cxnLst/>
            <a:rect l="l" t="t" r="r" b="b"/>
            <a:pathLst>
              <a:path w="6005830" h="424179">
                <a:moveTo>
                  <a:pt x="6005245" y="0"/>
                </a:moveTo>
                <a:lnTo>
                  <a:pt x="256209" y="0"/>
                </a:lnTo>
                <a:lnTo>
                  <a:pt x="236128" y="45908"/>
                </a:lnTo>
                <a:lnTo>
                  <a:pt x="214754" y="91105"/>
                </a:lnTo>
                <a:lnTo>
                  <a:pt x="192110" y="135565"/>
                </a:lnTo>
                <a:lnTo>
                  <a:pt x="168220" y="179266"/>
                </a:lnTo>
                <a:lnTo>
                  <a:pt x="143106" y="222183"/>
                </a:lnTo>
                <a:lnTo>
                  <a:pt x="116793" y="264293"/>
                </a:lnTo>
                <a:lnTo>
                  <a:pt x="89302" y="305573"/>
                </a:lnTo>
                <a:lnTo>
                  <a:pt x="60657" y="345998"/>
                </a:lnTo>
                <a:lnTo>
                  <a:pt x="30882" y="385546"/>
                </a:lnTo>
                <a:lnTo>
                  <a:pt x="0" y="424192"/>
                </a:lnTo>
                <a:lnTo>
                  <a:pt x="6005245" y="424192"/>
                </a:lnTo>
                <a:lnTo>
                  <a:pt x="6005245" y="0"/>
                </a:lnTo>
                <a:close/>
              </a:path>
            </a:pathLst>
          </a:custGeom>
          <a:solidFill>
            <a:srgbClr val="00A650">
              <a:alpha val="34999"/>
            </a:srgbClr>
          </a:solidFill>
        </p:spPr>
        <p:txBody>
          <a:bodyPr wrap="square" lIns="0" tIns="0" rIns="0" bIns="0" rtlCol="0"/>
          <a:lstStyle/>
          <a:p>
            <a:endParaRPr/>
          </a:p>
        </p:txBody>
      </p:sp>
      <p:sp>
        <p:nvSpPr>
          <p:cNvPr id="10" name="object 10"/>
          <p:cNvSpPr/>
          <p:nvPr/>
        </p:nvSpPr>
        <p:spPr>
          <a:xfrm>
            <a:off x="4166525" y="1402807"/>
            <a:ext cx="4901054" cy="901620"/>
          </a:xfrm>
          <a:custGeom>
            <a:avLst/>
            <a:gdLst/>
            <a:ahLst/>
            <a:cxnLst/>
            <a:rect l="l" t="t" r="r" b="b"/>
            <a:pathLst>
              <a:path w="5731509" h="1234439">
                <a:moveTo>
                  <a:pt x="5731319" y="0"/>
                </a:moveTo>
                <a:lnTo>
                  <a:pt x="0" y="0"/>
                </a:lnTo>
                <a:lnTo>
                  <a:pt x="16530" y="44491"/>
                </a:lnTo>
                <a:lnTo>
                  <a:pt x="31853" y="89554"/>
                </a:lnTo>
                <a:lnTo>
                  <a:pt x="45949" y="135169"/>
                </a:lnTo>
                <a:lnTo>
                  <a:pt x="58798" y="181317"/>
                </a:lnTo>
                <a:lnTo>
                  <a:pt x="70379" y="227979"/>
                </a:lnTo>
                <a:lnTo>
                  <a:pt x="80673" y="275135"/>
                </a:lnTo>
                <a:lnTo>
                  <a:pt x="89659" y="322766"/>
                </a:lnTo>
                <a:lnTo>
                  <a:pt x="97318" y="370852"/>
                </a:lnTo>
                <a:lnTo>
                  <a:pt x="103629" y="419374"/>
                </a:lnTo>
                <a:lnTo>
                  <a:pt x="108573" y="468313"/>
                </a:lnTo>
                <a:lnTo>
                  <a:pt x="112129" y="517649"/>
                </a:lnTo>
                <a:lnTo>
                  <a:pt x="114277" y="567363"/>
                </a:lnTo>
                <a:lnTo>
                  <a:pt x="114998" y="617435"/>
                </a:lnTo>
                <a:lnTo>
                  <a:pt x="114154" y="671624"/>
                </a:lnTo>
                <a:lnTo>
                  <a:pt x="111638" y="725390"/>
                </a:lnTo>
                <a:lnTo>
                  <a:pt x="107476" y="778709"/>
                </a:lnTo>
                <a:lnTo>
                  <a:pt x="101694" y="831557"/>
                </a:lnTo>
                <a:lnTo>
                  <a:pt x="94317" y="883910"/>
                </a:lnTo>
                <a:lnTo>
                  <a:pt x="85370" y="935742"/>
                </a:lnTo>
                <a:lnTo>
                  <a:pt x="74880" y="987029"/>
                </a:lnTo>
                <a:lnTo>
                  <a:pt x="62872" y="1037746"/>
                </a:lnTo>
                <a:lnTo>
                  <a:pt x="49370" y="1087869"/>
                </a:lnTo>
                <a:lnTo>
                  <a:pt x="34402" y="1137373"/>
                </a:lnTo>
                <a:lnTo>
                  <a:pt x="17991" y="1186234"/>
                </a:lnTo>
                <a:lnTo>
                  <a:pt x="165" y="1234427"/>
                </a:lnTo>
                <a:lnTo>
                  <a:pt x="5731319" y="1234427"/>
                </a:lnTo>
                <a:lnTo>
                  <a:pt x="5731319" y="0"/>
                </a:lnTo>
                <a:close/>
              </a:path>
            </a:pathLst>
          </a:custGeom>
          <a:solidFill>
            <a:srgbClr val="4196CE">
              <a:alpha val="34999"/>
            </a:srgbClr>
          </a:solidFill>
        </p:spPr>
        <p:txBody>
          <a:bodyPr wrap="square" lIns="0" tIns="0" rIns="0" bIns="0" rtlCol="0"/>
          <a:lstStyle/>
          <a:p>
            <a:endParaRPr/>
          </a:p>
        </p:txBody>
      </p:sp>
      <p:sp>
        <p:nvSpPr>
          <p:cNvPr id="11" name="object 11"/>
          <p:cNvSpPr txBox="1"/>
          <p:nvPr/>
        </p:nvSpPr>
        <p:spPr>
          <a:xfrm>
            <a:off x="4326682" y="1277600"/>
            <a:ext cx="4610983" cy="1446550"/>
          </a:xfrm>
          <a:prstGeom prst="rect">
            <a:avLst/>
          </a:prstGeom>
        </p:spPr>
        <p:txBody>
          <a:bodyPr vert="horz" wrap="square" lIns="0" tIns="0" rIns="0" bIns="0" rtlCol="0">
            <a:spAutoFit/>
          </a:bodyPr>
          <a:lstStyle/>
          <a:p>
            <a:pPr>
              <a:spcBef>
                <a:spcPts val="27"/>
              </a:spcBef>
            </a:pPr>
            <a:endParaRPr sz="1100" dirty="0">
              <a:latin typeface="Trebuchet MS" pitchFamily="34" charset="0"/>
              <a:cs typeface="Times New Roman"/>
            </a:endParaRPr>
          </a:p>
          <a:p>
            <a:pPr marL="11456">
              <a:lnSpc>
                <a:spcPts val="3406"/>
              </a:lnSpc>
            </a:pPr>
            <a:r>
              <a:rPr sz="2400" b="1" dirty="0">
                <a:solidFill>
                  <a:srgbClr val="005583"/>
                </a:solidFill>
                <a:latin typeface="Trebuchet MS" pitchFamily="34" charset="0"/>
                <a:cs typeface="Lucida Sans"/>
              </a:rPr>
              <a:t>19th Global</a:t>
            </a:r>
            <a:endParaRPr sz="2400" b="1" dirty="0">
              <a:latin typeface="Trebuchet MS" pitchFamily="34" charset="0"/>
              <a:cs typeface="Lucida Sans"/>
            </a:endParaRPr>
          </a:p>
          <a:p>
            <a:pPr marL="11456">
              <a:lnSpc>
                <a:spcPts val="3406"/>
              </a:lnSpc>
            </a:pPr>
            <a:r>
              <a:rPr sz="2400" b="1" dirty="0">
                <a:solidFill>
                  <a:srgbClr val="005583"/>
                </a:solidFill>
                <a:latin typeface="Trebuchet MS" pitchFamily="34" charset="0"/>
                <a:cs typeface="Lucida Sans"/>
              </a:rPr>
              <a:t>Conference of Actuaries</a:t>
            </a:r>
            <a:endParaRPr sz="2400" b="1" dirty="0">
              <a:latin typeface="Trebuchet MS" pitchFamily="34" charset="0"/>
              <a:cs typeface="Lucida Sans"/>
            </a:endParaRPr>
          </a:p>
          <a:p>
            <a:pPr marL="11456">
              <a:spcBef>
                <a:spcPts val="1628"/>
              </a:spcBef>
            </a:pPr>
            <a:r>
              <a:rPr sz="1100" b="1" dirty="0">
                <a:solidFill>
                  <a:srgbClr val="00854A"/>
                </a:solidFill>
                <a:latin typeface="Trebuchet MS" pitchFamily="34" charset="0"/>
                <a:cs typeface="Lucida Sans"/>
              </a:rPr>
              <a:t>30th – 31st January, 2018 | Mumbai, India</a:t>
            </a:r>
            <a:endParaRPr sz="1100" b="1" dirty="0">
              <a:latin typeface="Trebuchet MS" pitchFamily="34" charset="0"/>
              <a:cs typeface="Lucida Sans"/>
            </a:endParaRPr>
          </a:p>
        </p:txBody>
      </p:sp>
      <p:pic>
        <p:nvPicPr>
          <p:cNvPr id="13" name="Picture 3" descr="E:\shirish-sir_11-11-14\Actuaries\corel\actuaries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8818" y="234219"/>
            <a:ext cx="1441646" cy="95774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332000" y="1189428"/>
            <a:ext cx="668002" cy="252567"/>
          </a:xfrm>
          <a:prstGeom prst="rect">
            <a:avLst/>
          </a:prstGeom>
          <a:noFill/>
        </p:spPr>
        <p:txBody>
          <a:bodyPr wrap="none" lIns="82486" tIns="41242" rIns="82486" bIns="41242" rtlCol="0">
            <a:spAutoFit/>
          </a:bodyPr>
          <a:lstStyle/>
          <a:p>
            <a:r>
              <a:rPr lang="en-US" sz="1100" spc="-206" dirty="0">
                <a:solidFill>
                  <a:srgbClr val="A7A9AC"/>
                </a:solidFill>
                <a:latin typeface="Trebuchet MS" pitchFamily="34" charset="0"/>
                <a:cs typeface="Lucida Sans"/>
              </a:rPr>
              <a:t>O</a:t>
            </a:r>
            <a:r>
              <a:rPr lang="en-US" sz="1100" spc="-54" dirty="0">
                <a:solidFill>
                  <a:srgbClr val="A7A9AC"/>
                </a:solidFill>
                <a:latin typeface="Trebuchet MS" pitchFamily="34" charset="0"/>
                <a:cs typeface="Lucida Sans"/>
              </a:rPr>
              <a:t>r</a:t>
            </a:r>
            <a:r>
              <a:rPr lang="en-US" sz="1100" spc="-131" dirty="0">
                <a:solidFill>
                  <a:srgbClr val="A7A9AC"/>
                </a:solidFill>
                <a:latin typeface="Trebuchet MS" pitchFamily="34" charset="0"/>
                <a:cs typeface="Lucida Sans"/>
              </a:rPr>
              <a:t>g</a:t>
            </a:r>
            <a:r>
              <a:rPr lang="en-US" sz="1100" spc="-71" dirty="0">
                <a:solidFill>
                  <a:srgbClr val="A7A9AC"/>
                </a:solidFill>
                <a:latin typeface="Trebuchet MS" pitchFamily="34" charset="0"/>
                <a:cs typeface="Lucida Sans"/>
              </a:rPr>
              <a:t>a</a:t>
            </a:r>
            <a:r>
              <a:rPr lang="en-US" sz="1100" spc="-108" dirty="0">
                <a:solidFill>
                  <a:srgbClr val="A7A9AC"/>
                </a:solidFill>
                <a:latin typeface="Trebuchet MS" pitchFamily="34" charset="0"/>
                <a:cs typeface="Lucida Sans"/>
              </a:rPr>
              <a:t>n</a:t>
            </a:r>
            <a:r>
              <a:rPr lang="en-US" sz="1100" spc="-71" dirty="0">
                <a:solidFill>
                  <a:srgbClr val="A7A9AC"/>
                </a:solidFill>
                <a:latin typeface="Trebuchet MS" pitchFamily="34" charset="0"/>
                <a:cs typeface="Lucida Sans"/>
              </a:rPr>
              <a:t>i</a:t>
            </a:r>
            <a:r>
              <a:rPr lang="en-US" sz="1100" spc="-140" dirty="0">
                <a:solidFill>
                  <a:srgbClr val="A7A9AC"/>
                </a:solidFill>
                <a:latin typeface="Trebuchet MS" pitchFamily="34" charset="0"/>
                <a:cs typeface="Lucida Sans"/>
              </a:rPr>
              <a:t>z</a:t>
            </a:r>
            <a:r>
              <a:rPr lang="en-US" sz="1100" spc="-59" dirty="0">
                <a:solidFill>
                  <a:srgbClr val="A7A9AC"/>
                </a:solidFill>
                <a:latin typeface="Trebuchet MS" pitchFamily="34" charset="0"/>
                <a:cs typeface="Lucida Sans"/>
              </a:rPr>
              <a:t>e</a:t>
            </a:r>
            <a:r>
              <a:rPr lang="en-US" sz="1100" dirty="0">
                <a:solidFill>
                  <a:srgbClr val="A7A9AC"/>
                </a:solidFill>
                <a:latin typeface="Trebuchet MS" pitchFamily="34" charset="0"/>
                <a:cs typeface="Lucida Sans"/>
              </a:rPr>
              <a:t>r</a:t>
            </a:r>
            <a:endParaRPr lang="en-US" sz="1100" dirty="0">
              <a:latin typeface="Trebuchet MS" pitchFamily="34" charset="0"/>
              <a:cs typeface="Lucida Sans"/>
            </a:endParaRPr>
          </a:p>
        </p:txBody>
      </p:sp>
      <p:sp>
        <p:nvSpPr>
          <p:cNvPr id="23" name="object 8"/>
          <p:cNvSpPr txBox="1"/>
          <p:nvPr/>
        </p:nvSpPr>
        <p:spPr>
          <a:xfrm>
            <a:off x="6526775" y="3183961"/>
            <a:ext cx="2345729" cy="230832"/>
          </a:xfrm>
          <a:prstGeom prst="rect">
            <a:avLst/>
          </a:prstGeom>
        </p:spPr>
        <p:txBody>
          <a:bodyPr vert="horz" wrap="square" lIns="0" tIns="0" rIns="0" bIns="0" rtlCol="0">
            <a:spAutoFit/>
          </a:bodyPr>
          <a:lstStyle/>
          <a:p>
            <a:pPr marL="11456" algn="ctr"/>
            <a:endParaRPr b="1" dirty="0">
              <a:latin typeface="Trebuchet MS" pitchFamily="34" charset="0"/>
              <a:cs typeface="Lucida Sans"/>
            </a:endParaRPr>
          </a:p>
        </p:txBody>
      </p:sp>
      <p:pic>
        <p:nvPicPr>
          <p:cNvPr id="5" name="Picture 2" descr="KPA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203" y="3797505"/>
            <a:ext cx="2292818" cy="5595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571500"/>
            <a:ext cx="4118058" cy="492443"/>
          </a:xfrm>
          <a:prstGeom prst="rect">
            <a:avLst/>
          </a:prstGeom>
        </p:spPr>
        <p:txBody>
          <a:bodyPr vert="horz" wrap="square" lIns="0" tIns="0" rIns="0" bIns="0" rtlCol="0">
            <a:spAutoFit/>
          </a:bodyPr>
          <a:lstStyle/>
          <a:p>
            <a:pPr marL="11456"/>
            <a:r>
              <a:rPr lang="en-US" sz="1600" b="1" dirty="0" smtClean="0">
                <a:solidFill>
                  <a:srgbClr val="FFFFFF"/>
                </a:solidFill>
                <a:latin typeface="Trebuchet MS" pitchFamily="34" charset="0"/>
                <a:cs typeface="Lucida Sans"/>
              </a:rPr>
              <a:t>Enhanced quality of reporting – General Principles</a:t>
            </a:r>
            <a:endParaRPr lang="en-US" sz="16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2"/>
          <p:cNvSpPr/>
          <p:nvPr/>
        </p:nvSpPr>
        <p:spPr>
          <a:xfrm>
            <a:off x="152399" y="1123950"/>
            <a:ext cx="8785261" cy="4231928"/>
          </a:xfrm>
          <a:prstGeom prst="rect">
            <a:avLst/>
          </a:prstGeom>
        </p:spPr>
        <p:txBody>
          <a:bodyPr wrap="square">
            <a:spAutoFit/>
          </a:bodyPr>
          <a:lstStyle/>
          <a:p>
            <a:pPr algn="just"/>
            <a:r>
              <a:rPr lang="en-US" sz="1400" dirty="0" smtClean="0"/>
              <a:t>APS 27 has a lot of focus on quality of reporting. Some of the general principles contained in APS 27 around reporting include:</a:t>
            </a:r>
            <a:endParaRPr lang="en-GB" sz="1400" dirty="0" smtClean="0"/>
          </a:p>
          <a:p>
            <a:pPr algn="just"/>
            <a:endParaRPr lang="en-GB" sz="1050" dirty="0" smtClean="0"/>
          </a:p>
          <a:p>
            <a:pPr marL="285750" indent="-285750" algn="just">
              <a:buFont typeface="Arial" pitchFamily="34" charset="0"/>
              <a:buChar char="•"/>
            </a:pPr>
            <a:r>
              <a:rPr lang="en-GB" sz="1400" dirty="0" smtClean="0"/>
              <a:t>Must </a:t>
            </a:r>
            <a:r>
              <a:rPr lang="en-GB" sz="1400" dirty="0"/>
              <a:t>ensure that </a:t>
            </a:r>
            <a:r>
              <a:rPr lang="en-GB" sz="1400" b="1" dirty="0" smtClean="0">
                <a:solidFill>
                  <a:srgbClr val="C00000"/>
                </a:solidFill>
              </a:rPr>
              <a:t>role </a:t>
            </a:r>
            <a:r>
              <a:rPr lang="en-GB" sz="1400" b="1" dirty="0">
                <a:solidFill>
                  <a:srgbClr val="C00000"/>
                </a:solidFill>
              </a:rPr>
              <a:t>in a particular assignment is clear and </a:t>
            </a:r>
            <a:r>
              <a:rPr lang="en-GB" sz="1400" b="1" dirty="0" smtClean="0">
                <a:solidFill>
                  <a:srgbClr val="C00000"/>
                </a:solidFill>
              </a:rPr>
              <a:t>understood</a:t>
            </a:r>
            <a:r>
              <a:rPr lang="en-GB" sz="1400" dirty="0" smtClean="0"/>
              <a:t>. </a:t>
            </a:r>
          </a:p>
          <a:p>
            <a:pPr marL="285750" indent="-285750" algn="just">
              <a:buFont typeface="Arial" pitchFamily="34" charset="0"/>
              <a:buChar char="•"/>
            </a:pPr>
            <a:endParaRPr lang="en-GB" sz="1050" dirty="0"/>
          </a:p>
          <a:p>
            <a:pPr marL="285750" indent="-285750" algn="just">
              <a:buFont typeface="Arial" pitchFamily="34" charset="0"/>
              <a:buChar char="•"/>
            </a:pPr>
            <a:r>
              <a:rPr lang="en-GB" sz="1400" dirty="0" smtClean="0"/>
              <a:t>Must state the capacity in which he/she is providing actuarial advice, the scope, its purpose, and for whom the actuarial work has been performed.</a:t>
            </a:r>
          </a:p>
          <a:p>
            <a:pPr marL="285750" indent="-285750" algn="just">
              <a:buFont typeface="Arial" pitchFamily="34" charset="0"/>
              <a:buChar char="•"/>
            </a:pPr>
            <a:endParaRPr lang="en-GB" sz="1050" dirty="0"/>
          </a:p>
          <a:p>
            <a:pPr marL="285750" indent="-285750" algn="just">
              <a:buFont typeface="Arial" pitchFamily="34" charset="0"/>
              <a:buChar char="•"/>
            </a:pPr>
            <a:r>
              <a:rPr lang="en-GB" sz="1400" dirty="0" smtClean="0"/>
              <a:t>Must </a:t>
            </a:r>
            <a:r>
              <a:rPr lang="en-GB" sz="1400" dirty="0"/>
              <a:t>clearly </a:t>
            </a:r>
            <a:r>
              <a:rPr lang="en-GB" sz="1400" b="1" dirty="0">
                <a:solidFill>
                  <a:srgbClr val="C00000"/>
                </a:solidFill>
              </a:rPr>
              <a:t>state the extent to which any third party can rely on the actuarial work performed and its limitations for use by third parties</a:t>
            </a:r>
            <a:r>
              <a:rPr lang="en-GB" sz="1400" dirty="0"/>
              <a:t>. </a:t>
            </a:r>
          </a:p>
          <a:p>
            <a:pPr marL="285750" indent="-285750" algn="just">
              <a:buFont typeface="Arial" pitchFamily="34" charset="0"/>
              <a:buChar char="•"/>
            </a:pPr>
            <a:endParaRPr lang="en-GB" sz="1050" dirty="0" smtClean="0"/>
          </a:p>
          <a:p>
            <a:pPr marL="285750" indent="-285750" algn="just">
              <a:buFont typeface="Arial" pitchFamily="34" charset="0"/>
              <a:buChar char="•"/>
            </a:pPr>
            <a:r>
              <a:rPr lang="en-GB" sz="1400" dirty="0" smtClean="0"/>
              <a:t>May </a:t>
            </a:r>
            <a:r>
              <a:rPr lang="en-GB" sz="1400" dirty="0"/>
              <a:t>place reliance on information received from a third party as an input to perform actuarial work. The </a:t>
            </a:r>
            <a:r>
              <a:rPr lang="en-GB" sz="1400" b="1" dirty="0">
                <a:solidFill>
                  <a:srgbClr val="C00000"/>
                </a:solidFill>
              </a:rPr>
              <a:t>information relied upon, its source and the extent of the checks applied </a:t>
            </a:r>
            <a:r>
              <a:rPr lang="en-GB" sz="1400" dirty="0" smtClean="0"/>
              <a:t>in </a:t>
            </a:r>
            <a:r>
              <a:rPr lang="en-GB" sz="1400" dirty="0"/>
              <a:t>order to </a:t>
            </a:r>
            <a:r>
              <a:rPr lang="en-GB" sz="1400" dirty="0" smtClean="0"/>
              <a:t>the </a:t>
            </a:r>
            <a:r>
              <a:rPr lang="en-GB" sz="1400" dirty="0"/>
              <a:t>accuracy and relevance of the information must be disclosed in the report.</a:t>
            </a:r>
          </a:p>
          <a:p>
            <a:pPr marL="285750" indent="-285750" algn="just">
              <a:buFont typeface="Arial" pitchFamily="34" charset="0"/>
              <a:buChar char="•"/>
            </a:pPr>
            <a:endParaRPr lang="en-GB" sz="1050" dirty="0" smtClean="0"/>
          </a:p>
          <a:p>
            <a:pPr marL="285750" indent="-285750" algn="just">
              <a:buFont typeface="Arial" pitchFamily="34" charset="0"/>
              <a:buChar char="•"/>
            </a:pPr>
            <a:r>
              <a:rPr lang="en-GB" sz="1400" dirty="0" smtClean="0"/>
              <a:t>In </a:t>
            </a:r>
            <a:r>
              <a:rPr lang="en-GB" sz="1400" dirty="0"/>
              <a:t>case the assumptions are not determined by the </a:t>
            </a:r>
            <a:r>
              <a:rPr lang="en-GB" sz="1400" dirty="0" smtClean="0"/>
              <a:t>member, </a:t>
            </a:r>
            <a:r>
              <a:rPr lang="en-GB" sz="1400" dirty="0"/>
              <a:t>the same must be clearly spelt out in his/her report </a:t>
            </a:r>
            <a:r>
              <a:rPr lang="en-GB" sz="1400" b="1" dirty="0">
                <a:solidFill>
                  <a:srgbClr val="C00000"/>
                </a:solidFill>
              </a:rPr>
              <a:t>along with his views on general appropriateness of the assumptions</a:t>
            </a:r>
            <a:r>
              <a:rPr lang="en-GB" sz="1400" dirty="0"/>
              <a:t>.</a:t>
            </a:r>
          </a:p>
          <a:p>
            <a:pPr marL="285750" indent="-285750" algn="just">
              <a:buFont typeface="Arial" pitchFamily="34" charset="0"/>
              <a:buChar char="•"/>
            </a:pPr>
            <a:endParaRPr lang="en-GB" sz="1050" dirty="0" smtClean="0"/>
          </a:p>
          <a:p>
            <a:pPr marL="285750" indent="-285750" algn="just">
              <a:buFont typeface="Arial" pitchFamily="34" charset="0"/>
              <a:buChar char="•"/>
            </a:pPr>
            <a:r>
              <a:rPr lang="en-GB" sz="1400" dirty="0" smtClean="0"/>
              <a:t>Should </a:t>
            </a:r>
            <a:r>
              <a:rPr lang="en-GB" sz="1400" dirty="0"/>
              <a:t>state </a:t>
            </a:r>
            <a:r>
              <a:rPr lang="en-GB" sz="1400" dirty="0" smtClean="0"/>
              <a:t>whether satisfied </a:t>
            </a:r>
            <a:r>
              <a:rPr lang="en-GB" sz="1400" dirty="0"/>
              <a:t>with the accuracy and sufficiency of the data. In case of any reservation as to the reliability of the data, appropriate qualification should be made therein.</a:t>
            </a:r>
          </a:p>
        </p:txBody>
      </p:sp>
    </p:spTree>
    <p:extLst>
      <p:ext uri="{BB962C8B-B14F-4D97-AF65-F5344CB8AC3E}">
        <p14:creationId xmlns:p14="http://schemas.microsoft.com/office/powerpoint/2010/main" val="808146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514350"/>
            <a:ext cx="4118058" cy="492443"/>
          </a:xfrm>
          <a:prstGeom prst="rect">
            <a:avLst/>
          </a:prstGeom>
        </p:spPr>
        <p:txBody>
          <a:bodyPr vert="horz" wrap="square" lIns="0" tIns="0" rIns="0" bIns="0" rtlCol="0">
            <a:spAutoFit/>
          </a:bodyPr>
          <a:lstStyle/>
          <a:p>
            <a:pPr marL="11456"/>
            <a:r>
              <a:rPr lang="en-US" sz="1600" b="1" dirty="0" smtClean="0">
                <a:solidFill>
                  <a:srgbClr val="FFFFFF"/>
                </a:solidFill>
                <a:latin typeface="Trebuchet MS" pitchFamily="34" charset="0"/>
                <a:cs typeface="Lucida Sans"/>
              </a:rPr>
              <a:t>Enhanced quality of reporting – Technical Application Section</a:t>
            </a:r>
            <a:endParaRPr lang="en-US" sz="16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2"/>
          <p:cNvSpPr/>
          <p:nvPr/>
        </p:nvSpPr>
        <p:spPr>
          <a:xfrm>
            <a:off x="152400" y="1047750"/>
            <a:ext cx="8785261" cy="4154984"/>
          </a:xfrm>
          <a:prstGeom prst="rect">
            <a:avLst/>
          </a:prstGeom>
        </p:spPr>
        <p:txBody>
          <a:bodyPr wrap="square">
            <a:spAutoFit/>
          </a:bodyPr>
          <a:lstStyle/>
          <a:p>
            <a:pPr algn="just"/>
            <a:r>
              <a:rPr lang="en-GB" sz="1400" dirty="0" smtClean="0"/>
              <a:t>Technical </a:t>
            </a:r>
            <a:r>
              <a:rPr lang="en-GB" sz="1400" dirty="0"/>
              <a:t>Application Section (Section 9 of </a:t>
            </a:r>
            <a:r>
              <a:rPr lang="en-GB" sz="1400" dirty="0" smtClean="0"/>
              <a:t>Standard</a:t>
            </a:r>
            <a:r>
              <a:rPr lang="en-GB" sz="1400" dirty="0"/>
              <a:t>) lists down </a:t>
            </a:r>
            <a:r>
              <a:rPr lang="en-GB" sz="1400" dirty="0" smtClean="0"/>
              <a:t>specific </a:t>
            </a:r>
            <a:r>
              <a:rPr lang="en-GB" sz="1400" dirty="0"/>
              <a:t>considerations / reporting requirements for </a:t>
            </a:r>
            <a:r>
              <a:rPr lang="en-GB" sz="1400" dirty="0" smtClean="0"/>
              <a:t>following routine </a:t>
            </a:r>
            <a:r>
              <a:rPr lang="en-GB" sz="1400" dirty="0"/>
              <a:t>actuarial valuations carried out for accounting </a:t>
            </a:r>
            <a:r>
              <a:rPr lang="en-GB" sz="1400" dirty="0" smtClean="0"/>
              <a:t>purposes</a:t>
            </a:r>
            <a:r>
              <a:rPr lang="en-GB" sz="1400" dirty="0"/>
              <a:t>:</a:t>
            </a:r>
          </a:p>
          <a:p>
            <a:pPr algn="just"/>
            <a:endParaRPr lang="en-GB" sz="1000" dirty="0"/>
          </a:p>
          <a:p>
            <a:pPr marL="285750" indent="-285750" algn="just">
              <a:buFont typeface="Arial" pitchFamily="34" charset="0"/>
              <a:buChar char="•"/>
            </a:pPr>
            <a:r>
              <a:rPr lang="en-GB" sz="1400" dirty="0"/>
              <a:t>Actuarial valuation of </a:t>
            </a:r>
            <a:r>
              <a:rPr lang="en-GB" sz="1400" b="1" dirty="0"/>
              <a:t>gratuity </a:t>
            </a:r>
            <a:r>
              <a:rPr lang="en-GB" sz="1400" b="1" dirty="0" smtClean="0"/>
              <a:t>benefit</a:t>
            </a:r>
            <a:endParaRPr lang="en-GB" sz="1400" dirty="0"/>
          </a:p>
          <a:p>
            <a:pPr marL="285750" indent="-285750" algn="just">
              <a:buFont typeface="Arial" pitchFamily="34" charset="0"/>
              <a:buChar char="•"/>
            </a:pPr>
            <a:r>
              <a:rPr lang="en-GB" sz="1400" dirty="0"/>
              <a:t>Actuarial valuation of </a:t>
            </a:r>
            <a:r>
              <a:rPr lang="en-GB" sz="1400" b="1" dirty="0"/>
              <a:t>leave (Privilege / Earned, Sick etc.) </a:t>
            </a:r>
            <a:r>
              <a:rPr lang="en-GB" sz="1400" b="1" dirty="0" smtClean="0"/>
              <a:t>benefit</a:t>
            </a:r>
            <a:endParaRPr lang="en-GB" sz="1400" b="1" dirty="0"/>
          </a:p>
          <a:p>
            <a:pPr marL="285750" indent="-285750" algn="just">
              <a:buFont typeface="Arial" pitchFamily="34" charset="0"/>
              <a:buChar char="•"/>
            </a:pPr>
            <a:r>
              <a:rPr lang="en-GB" sz="1400" dirty="0"/>
              <a:t>Actuarial valuation of </a:t>
            </a:r>
            <a:r>
              <a:rPr lang="en-GB" sz="1400" b="1" dirty="0"/>
              <a:t>pension </a:t>
            </a:r>
            <a:r>
              <a:rPr lang="en-GB" sz="1400" b="1" dirty="0" smtClean="0"/>
              <a:t>benefit</a:t>
            </a:r>
            <a:endParaRPr lang="en-GB" sz="1400" b="1" dirty="0"/>
          </a:p>
          <a:p>
            <a:pPr marL="285750" indent="-285750" algn="just">
              <a:buFont typeface="Arial" pitchFamily="34" charset="0"/>
              <a:buChar char="•"/>
            </a:pPr>
            <a:r>
              <a:rPr lang="en-GB" sz="1400" dirty="0"/>
              <a:t>Actuarial valuation of </a:t>
            </a:r>
            <a:r>
              <a:rPr lang="en-GB" sz="1400" b="1" dirty="0"/>
              <a:t>post-retirement medical benefit scheme</a:t>
            </a:r>
          </a:p>
          <a:p>
            <a:pPr marL="285750" indent="-285750" algn="just">
              <a:buFont typeface="Arial" pitchFamily="34" charset="0"/>
              <a:buChar char="•"/>
            </a:pPr>
            <a:r>
              <a:rPr lang="en-GB" sz="1400" dirty="0"/>
              <a:t>Actuarial valuation of </a:t>
            </a:r>
            <a:r>
              <a:rPr lang="en-GB" sz="1400" b="1" dirty="0"/>
              <a:t>long service </a:t>
            </a:r>
            <a:r>
              <a:rPr lang="en-GB" sz="1400" b="1" dirty="0" smtClean="0"/>
              <a:t>awards</a:t>
            </a:r>
            <a:endParaRPr lang="en-GB" sz="1400" dirty="0"/>
          </a:p>
          <a:p>
            <a:pPr algn="just"/>
            <a:endParaRPr lang="en-GB" sz="1000" dirty="0" smtClean="0"/>
          </a:p>
          <a:p>
            <a:pPr algn="just"/>
            <a:r>
              <a:rPr lang="en-GB" sz="1400" dirty="0" smtClean="0"/>
              <a:t>Items which must </a:t>
            </a:r>
            <a:r>
              <a:rPr lang="en-GB" sz="1400" dirty="0"/>
              <a:t>be considered and demonstrated (i.e. reported) in an actuarial valuation report:</a:t>
            </a:r>
          </a:p>
          <a:p>
            <a:pPr algn="just"/>
            <a:endParaRPr lang="en-GB" sz="700" dirty="0"/>
          </a:p>
          <a:p>
            <a:pPr algn="just"/>
            <a:r>
              <a:rPr lang="en-GB" sz="1400" b="1" dirty="0" smtClean="0">
                <a:solidFill>
                  <a:srgbClr val="C00000"/>
                </a:solidFill>
              </a:rPr>
              <a:t>Data</a:t>
            </a:r>
            <a:r>
              <a:rPr lang="en-GB" sz="1400" dirty="0" smtClean="0"/>
              <a:t>: Example, in </a:t>
            </a:r>
            <a:r>
              <a:rPr lang="en-GB" sz="1400" dirty="0"/>
              <a:t>case of pensions / PRMS valuation, the Section requires that </a:t>
            </a:r>
            <a:r>
              <a:rPr lang="en-GB" sz="1400" b="1" dirty="0"/>
              <a:t>separate summary statistics of data be included for each beneficiary type</a:t>
            </a:r>
            <a:r>
              <a:rPr lang="en-GB" sz="1400" dirty="0"/>
              <a:t> i.e. current employees, retirees, spouse of retirees in case of death of the employee etc.</a:t>
            </a:r>
          </a:p>
          <a:p>
            <a:pPr algn="just"/>
            <a:endParaRPr lang="en-GB" sz="700" dirty="0" smtClean="0"/>
          </a:p>
          <a:p>
            <a:pPr algn="just"/>
            <a:r>
              <a:rPr lang="en-GB" sz="1400" b="1" dirty="0" smtClean="0">
                <a:solidFill>
                  <a:srgbClr val="C00000"/>
                </a:solidFill>
              </a:rPr>
              <a:t>Assumptions</a:t>
            </a:r>
            <a:r>
              <a:rPr lang="en-GB" sz="1400" dirty="0"/>
              <a:t>: </a:t>
            </a:r>
            <a:r>
              <a:rPr lang="en-GB" sz="1400" dirty="0" smtClean="0"/>
              <a:t>Example, the Section requires disclosure of salary </a:t>
            </a:r>
            <a:r>
              <a:rPr lang="en-GB" sz="1400" dirty="0"/>
              <a:t>growth rate (including </a:t>
            </a:r>
            <a:r>
              <a:rPr lang="en-GB" sz="1400" b="1" dirty="0"/>
              <a:t>pensions growth rate</a:t>
            </a:r>
            <a:r>
              <a:rPr lang="en-GB" sz="1400" dirty="0"/>
              <a:t>), discount rate, attrition rate, mortality / disability rate, </a:t>
            </a:r>
            <a:r>
              <a:rPr lang="en-GB" sz="1400" b="1" dirty="0"/>
              <a:t>leave </a:t>
            </a:r>
            <a:r>
              <a:rPr lang="en-GB" sz="1400" b="1" dirty="0" err="1"/>
              <a:t>availment</a:t>
            </a:r>
            <a:r>
              <a:rPr lang="en-GB" sz="1400" b="1" dirty="0"/>
              <a:t> and encashment rate </a:t>
            </a:r>
            <a:r>
              <a:rPr lang="en-GB" sz="1400" dirty="0"/>
              <a:t>(in case of leave valuation), etc. </a:t>
            </a:r>
            <a:endParaRPr lang="en-GB" sz="1400" dirty="0" smtClean="0"/>
          </a:p>
          <a:p>
            <a:pPr algn="just"/>
            <a:endParaRPr lang="en-GB" sz="600" dirty="0"/>
          </a:p>
          <a:p>
            <a:pPr algn="just"/>
            <a:r>
              <a:rPr lang="en-GB" sz="1400" dirty="0" smtClean="0"/>
              <a:t>In </a:t>
            </a:r>
            <a:r>
              <a:rPr lang="en-GB" sz="1400" dirty="0"/>
              <a:t>case of pensions / PRMS valuation, the Section requires that a </a:t>
            </a:r>
            <a:r>
              <a:rPr lang="en-GB" sz="1400" b="1" dirty="0"/>
              <a:t>description be provided of how mortality improvements </a:t>
            </a:r>
            <a:r>
              <a:rPr lang="en-GB" sz="1400" dirty="0"/>
              <a:t>that may have happened since the publication of mortality tables have been considered in the valuation</a:t>
            </a:r>
            <a:r>
              <a:rPr lang="en-GB" sz="1400" dirty="0" smtClean="0"/>
              <a:t>.</a:t>
            </a:r>
            <a:endParaRPr lang="en-GB" sz="1400" dirty="0"/>
          </a:p>
        </p:txBody>
      </p:sp>
    </p:spTree>
    <p:extLst>
      <p:ext uri="{BB962C8B-B14F-4D97-AF65-F5344CB8AC3E}">
        <p14:creationId xmlns:p14="http://schemas.microsoft.com/office/powerpoint/2010/main" val="2792059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6243"/>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Better choice of Assumptions</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Rectangle 14"/>
          <p:cNvSpPr/>
          <p:nvPr/>
        </p:nvSpPr>
        <p:spPr>
          <a:xfrm>
            <a:off x="152400" y="1149541"/>
            <a:ext cx="8610600" cy="4047262"/>
          </a:xfrm>
          <a:prstGeom prst="rect">
            <a:avLst/>
          </a:prstGeom>
        </p:spPr>
        <p:txBody>
          <a:bodyPr wrap="square">
            <a:spAutoFit/>
          </a:bodyPr>
          <a:lstStyle/>
          <a:p>
            <a:pPr marL="285750" indent="-285750" algn="just">
              <a:buFont typeface="Arial" pitchFamily="34" charset="0"/>
              <a:buChar char="•"/>
            </a:pPr>
            <a:r>
              <a:rPr lang="en-US" sz="1600" dirty="0" smtClean="0"/>
              <a:t>More focus and commentary on assumptions will follow post implementation of APS 27. This shall include:</a:t>
            </a:r>
          </a:p>
          <a:p>
            <a:pPr marL="285750" indent="-285750" algn="just">
              <a:buFont typeface="Arial" pitchFamily="34" charset="0"/>
              <a:buChar char="•"/>
            </a:pPr>
            <a:endParaRPr lang="en-US" sz="1200" dirty="0"/>
          </a:p>
          <a:p>
            <a:pPr marL="698182" lvl="1" indent="-285750" algn="just">
              <a:buFont typeface="Wingdings" pitchFamily="2" charset="2"/>
              <a:buChar char="ü"/>
            </a:pPr>
            <a:r>
              <a:rPr lang="en-US" sz="1600" b="1" dirty="0" smtClean="0">
                <a:solidFill>
                  <a:srgbClr val="C00000"/>
                </a:solidFill>
              </a:rPr>
              <a:t>Factors </a:t>
            </a:r>
            <a:r>
              <a:rPr lang="en-US" sz="1600" dirty="0" smtClean="0"/>
              <a:t>that should be considered in determination of assumptions</a:t>
            </a:r>
          </a:p>
          <a:p>
            <a:pPr marL="698182" lvl="1" indent="-285750" algn="just">
              <a:buFont typeface="Wingdings" pitchFamily="2" charset="2"/>
              <a:buChar char="ü"/>
            </a:pPr>
            <a:endParaRPr lang="en-US" sz="1000" dirty="0" smtClean="0"/>
          </a:p>
          <a:p>
            <a:pPr marL="698182" lvl="1" indent="-285750" algn="just">
              <a:buFont typeface="Wingdings" pitchFamily="2" charset="2"/>
              <a:buChar char="ü"/>
            </a:pPr>
            <a:r>
              <a:rPr lang="en-US" sz="1600" dirty="0" smtClean="0"/>
              <a:t>Talk on </a:t>
            </a:r>
            <a:r>
              <a:rPr lang="en-US" sz="1600" b="1" dirty="0" smtClean="0">
                <a:solidFill>
                  <a:srgbClr val="C00000"/>
                </a:solidFill>
              </a:rPr>
              <a:t>sensitivity of assumptions</a:t>
            </a:r>
          </a:p>
          <a:p>
            <a:pPr marL="698182" lvl="1" indent="-285750" algn="just">
              <a:buFont typeface="Wingdings" pitchFamily="2" charset="2"/>
              <a:buChar char="ü"/>
            </a:pPr>
            <a:endParaRPr lang="en-US" sz="900" dirty="0" smtClean="0"/>
          </a:p>
          <a:p>
            <a:pPr marL="698182" lvl="1" indent="-285750" algn="just">
              <a:buFont typeface="Wingdings" pitchFamily="2" charset="2"/>
              <a:buChar char="ü"/>
            </a:pPr>
            <a:r>
              <a:rPr lang="en-US" sz="1600" dirty="0" smtClean="0"/>
              <a:t>Talk on </a:t>
            </a:r>
            <a:r>
              <a:rPr lang="en-US" sz="1600" b="1" dirty="0" smtClean="0">
                <a:solidFill>
                  <a:srgbClr val="C00000"/>
                </a:solidFill>
              </a:rPr>
              <a:t>experience variance</a:t>
            </a:r>
          </a:p>
          <a:p>
            <a:pPr marL="698182" lvl="1" indent="-285750" algn="just">
              <a:buFont typeface="Wingdings" pitchFamily="2" charset="2"/>
              <a:buChar char="ü"/>
            </a:pPr>
            <a:endParaRPr lang="en-US" sz="900" b="1" dirty="0" smtClean="0">
              <a:solidFill>
                <a:srgbClr val="C00000"/>
              </a:solidFill>
            </a:endParaRPr>
          </a:p>
          <a:p>
            <a:pPr marL="698182" lvl="1" indent="-285750" algn="just">
              <a:buFont typeface="Wingdings" pitchFamily="2" charset="2"/>
              <a:buChar char="ü"/>
            </a:pPr>
            <a:r>
              <a:rPr lang="en-US" sz="1600" b="1" dirty="0" smtClean="0">
                <a:solidFill>
                  <a:srgbClr val="C00000"/>
                </a:solidFill>
              </a:rPr>
              <a:t>Stronger statements on practitioner’s responsibility </a:t>
            </a:r>
            <a:r>
              <a:rPr lang="en-US" sz="1600" dirty="0" smtClean="0"/>
              <a:t>(and management’s and auditor’s responsibility)</a:t>
            </a:r>
          </a:p>
          <a:p>
            <a:pPr marL="698182" lvl="1" indent="-285750" algn="just">
              <a:buFont typeface="Wingdings" pitchFamily="2" charset="2"/>
              <a:buChar char="ü"/>
            </a:pPr>
            <a:endParaRPr lang="en-US" sz="900" dirty="0" smtClean="0"/>
          </a:p>
          <a:p>
            <a:pPr marL="698182" lvl="1" indent="-285750" algn="just">
              <a:buFont typeface="Wingdings" pitchFamily="2" charset="2"/>
              <a:buChar char="ü"/>
            </a:pPr>
            <a:r>
              <a:rPr lang="en-US" sz="1600" dirty="0" smtClean="0"/>
              <a:t>Talk on </a:t>
            </a:r>
            <a:r>
              <a:rPr lang="en-US" sz="1600" dirty="0" err="1" smtClean="0"/>
              <a:t>practioner’s</a:t>
            </a:r>
            <a:r>
              <a:rPr lang="en-US" sz="1600" dirty="0" smtClean="0"/>
              <a:t>  ability, based on circumstances of the case and access to information, to comment on the reasonableness of assumptions</a:t>
            </a:r>
          </a:p>
          <a:p>
            <a:pPr marL="698182" lvl="1" indent="-285750" algn="just">
              <a:buFont typeface="Wingdings" pitchFamily="2" charset="2"/>
              <a:buChar char="ü"/>
            </a:pPr>
            <a:endParaRPr lang="en-US" sz="900" dirty="0" smtClean="0"/>
          </a:p>
          <a:p>
            <a:pPr marL="698182" lvl="1" indent="-285750" algn="just">
              <a:buFont typeface="Wingdings" pitchFamily="2" charset="2"/>
              <a:buChar char="ü"/>
            </a:pPr>
            <a:r>
              <a:rPr lang="en-US" sz="1600" b="1" dirty="0" smtClean="0">
                <a:solidFill>
                  <a:srgbClr val="C00000"/>
                </a:solidFill>
              </a:rPr>
              <a:t>Potential qualification </a:t>
            </a:r>
            <a:r>
              <a:rPr lang="en-US" sz="1600" dirty="0" smtClean="0"/>
              <a:t>of report if the assumptions are found to be unreasonable</a:t>
            </a:r>
          </a:p>
          <a:p>
            <a:pPr marL="285750" indent="-285750" algn="just">
              <a:buFont typeface="Arial" pitchFamily="34" charset="0"/>
              <a:buChar char="•"/>
            </a:pPr>
            <a:endParaRPr lang="en-US" sz="1600" dirty="0" smtClean="0"/>
          </a:p>
          <a:p>
            <a:pPr marL="285750" indent="-285750" algn="just">
              <a:buFont typeface="Arial" pitchFamily="34" charset="0"/>
              <a:buChar char="•"/>
            </a:pPr>
            <a:r>
              <a:rPr lang="en-US" sz="1600" dirty="0" smtClean="0"/>
              <a:t>All this will result in better determination of assumptions over a period of time.</a:t>
            </a:r>
            <a:endParaRPr lang="en-GB" sz="1600" dirty="0"/>
          </a:p>
        </p:txBody>
      </p:sp>
    </p:spTree>
    <p:extLst>
      <p:ext uri="{BB962C8B-B14F-4D97-AF65-F5344CB8AC3E}">
        <p14:creationId xmlns:p14="http://schemas.microsoft.com/office/powerpoint/2010/main" val="808146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85801"/>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Will help in managing reputation risk!</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xtBox 15"/>
          <p:cNvSpPr txBox="1"/>
          <p:nvPr/>
        </p:nvSpPr>
        <p:spPr>
          <a:xfrm>
            <a:off x="228600" y="1200150"/>
            <a:ext cx="8686800" cy="3785652"/>
          </a:xfrm>
          <a:prstGeom prst="rect">
            <a:avLst/>
          </a:prstGeom>
          <a:noFill/>
        </p:spPr>
        <p:txBody>
          <a:bodyPr wrap="square" rtlCol="0">
            <a:spAutoFit/>
          </a:bodyPr>
          <a:lstStyle/>
          <a:p>
            <a:pPr lvl="0" algn="just" fontAlgn="base">
              <a:spcBef>
                <a:spcPct val="0"/>
              </a:spcBef>
              <a:spcAft>
                <a:spcPct val="0"/>
              </a:spcAft>
            </a:pPr>
            <a:r>
              <a:rPr kumimoji="0" lang="en-US" sz="1200" b="0" i="0" u="none" strike="noStrike" cap="none" normalizeH="0" baseline="0" dirty="0" smtClean="0">
                <a:ln>
                  <a:noFill/>
                </a:ln>
                <a:effectLst/>
                <a:latin typeface="+mj-lt"/>
                <a:ea typeface="Calibri" pitchFamily="34" charset="0"/>
                <a:cs typeface="Arial" pitchFamily="34" charset="0"/>
              </a:rPr>
              <a:t>Actuaries have been questions</a:t>
            </a:r>
            <a:r>
              <a:rPr kumimoji="0" lang="en-US" sz="1200" b="0" i="0" u="none" strike="noStrike" cap="none" normalizeH="0" dirty="0" smtClean="0">
                <a:ln>
                  <a:noFill/>
                </a:ln>
                <a:effectLst/>
                <a:latin typeface="+mj-lt"/>
                <a:ea typeface="Calibri" pitchFamily="34" charset="0"/>
                <a:cs typeface="Arial" pitchFamily="34" charset="0"/>
              </a:rPr>
              <a:t> for inadequacy of assumptions. Below is an extract of letter received by a practicing firm from a PSU client:</a:t>
            </a:r>
            <a:endParaRPr lang="en-US" sz="1200" dirty="0">
              <a:latin typeface="+mj-lt"/>
              <a:ea typeface="Calibri" pitchFamily="34" charset="0"/>
              <a:cs typeface="Arial" pitchFamily="34" charset="0"/>
            </a:endParaRPr>
          </a:p>
          <a:p>
            <a:pPr lvl="0" algn="just" fontAlgn="base">
              <a:spcBef>
                <a:spcPct val="0"/>
              </a:spcBef>
              <a:spcAft>
                <a:spcPct val="0"/>
              </a:spcAft>
            </a:pPr>
            <a:endParaRPr kumimoji="0" lang="en-US" sz="1200" b="0" i="0" u="none" strike="noStrike" cap="none" normalizeH="0" baseline="0" dirty="0" smtClean="0">
              <a:ln>
                <a:noFill/>
              </a:ln>
              <a:effectLst/>
              <a:latin typeface="+mj-lt"/>
              <a:ea typeface="Calibri" pitchFamily="34" charset="0"/>
              <a:cs typeface="Arial" pitchFamily="34" charset="0"/>
            </a:endParaRPr>
          </a:p>
          <a:p>
            <a:pPr lvl="0" algn="just" fontAlgn="base">
              <a:spcBef>
                <a:spcPct val="0"/>
              </a:spcBef>
              <a:spcAft>
                <a:spcPct val="0"/>
              </a:spcAft>
            </a:pPr>
            <a:r>
              <a:rPr lang="en-US" sz="1200" i="1" dirty="0" smtClean="0">
                <a:latin typeface="+mj-lt"/>
                <a:ea typeface="Calibri" pitchFamily="34" charset="0"/>
                <a:cs typeface="Arial" pitchFamily="34" charset="0"/>
              </a:rPr>
              <a:t>“</a:t>
            </a:r>
            <a:r>
              <a:rPr kumimoji="0" lang="en-US" sz="1200" b="0" i="1" strike="noStrike" cap="none" normalizeH="0" baseline="0" dirty="0" smtClean="0">
                <a:ln>
                  <a:noFill/>
                </a:ln>
                <a:effectLst/>
                <a:latin typeface="+mj-lt"/>
                <a:ea typeface="Calibri" pitchFamily="34" charset="0"/>
                <a:cs typeface="Arial" pitchFamily="34" charset="0"/>
              </a:rPr>
              <a:t>Dear Sir,</a:t>
            </a:r>
            <a:endParaRPr kumimoji="0" lang="en-US" sz="1200" b="0" i="1" strike="noStrike" cap="none" normalizeH="0" baseline="0" dirty="0" smtClean="0">
              <a:ln>
                <a:noFill/>
              </a:ln>
              <a:effectLst/>
              <a:latin typeface="+mj-lt"/>
              <a:cs typeface="Arial" pitchFamily="34" charset="0"/>
            </a:endParaRPr>
          </a:p>
          <a:p>
            <a:pPr lvl="0" algn="just" eaLnBrk="0" fontAlgn="base" hangingPunct="0">
              <a:spcBef>
                <a:spcPct val="0"/>
              </a:spcBef>
              <a:spcAft>
                <a:spcPct val="0"/>
              </a:spcAft>
            </a:pPr>
            <a:r>
              <a:rPr kumimoji="0" lang="en-US" sz="1200" b="0" i="1" strike="noStrike" cap="none" normalizeH="0" baseline="0" dirty="0" smtClean="0">
                <a:ln>
                  <a:noFill/>
                </a:ln>
                <a:effectLst/>
                <a:latin typeface="+mj-lt"/>
                <a:ea typeface="Calibri" pitchFamily="34" charset="0"/>
                <a:cs typeface="Arial" pitchFamily="34" charset="0"/>
              </a:rPr>
              <a:t> </a:t>
            </a:r>
            <a:endParaRPr kumimoji="0" lang="en-US" sz="1200" b="0" i="1" strike="noStrike" cap="none" normalizeH="0" baseline="0" dirty="0" smtClean="0">
              <a:ln>
                <a:noFill/>
              </a:ln>
              <a:effectLst/>
              <a:latin typeface="+mj-lt"/>
              <a:cs typeface="Arial" pitchFamily="34" charset="0"/>
            </a:endParaRPr>
          </a:p>
          <a:p>
            <a:pPr lvl="0" algn="just" eaLnBrk="0" fontAlgn="base" hangingPunct="0">
              <a:spcBef>
                <a:spcPct val="0"/>
              </a:spcBef>
              <a:spcAft>
                <a:spcPct val="0"/>
              </a:spcAft>
            </a:pPr>
            <a:r>
              <a:rPr kumimoji="0" lang="en-US" sz="1200" b="0" i="1" strike="noStrike" cap="none" normalizeH="0" baseline="0" dirty="0" smtClean="0">
                <a:ln>
                  <a:noFill/>
                </a:ln>
                <a:effectLst/>
                <a:latin typeface="+mj-lt"/>
                <a:ea typeface="Calibri" pitchFamily="34" charset="0"/>
                <a:cs typeface="Arial" pitchFamily="34" charset="0"/>
              </a:rPr>
              <a:t>While carrying out the Actuarial valuation for leave encashment and Gratuity, </a:t>
            </a:r>
            <a:r>
              <a:rPr kumimoji="0" lang="en-US" sz="1200" b="1" i="1" strike="noStrike" cap="none" normalizeH="0" baseline="0" dirty="0" smtClean="0">
                <a:ln>
                  <a:noFill/>
                </a:ln>
                <a:effectLst/>
                <a:latin typeface="+mj-lt"/>
                <a:ea typeface="Calibri" pitchFamily="34" charset="0"/>
                <a:cs typeface="Arial" pitchFamily="34" charset="0"/>
              </a:rPr>
              <a:t>assumptions for Salary increase and Interest earned are </a:t>
            </a:r>
            <a:r>
              <a:rPr kumimoji="0" lang="en-US" sz="1200" b="1" i="1" u="sng" strike="noStrike" cap="none" normalizeH="0" baseline="0" dirty="0" smtClean="0">
                <a:ln>
                  <a:noFill/>
                </a:ln>
                <a:solidFill>
                  <a:srgbClr val="C00000"/>
                </a:solidFill>
                <a:effectLst/>
                <a:latin typeface="+mj-lt"/>
                <a:ea typeface="Calibri" pitchFamily="34" charset="0"/>
                <a:cs typeface="Arial" pitchFamily="34" charset="0"/>
              </a:rPr>
              <a:t>being made by </a:t>
            </a:r>
            <a:r>
              <a:rPr lang="en-US" sz="1200" b="1" i="1" u="sng" dirty="0">
                <a:solidFill>
                  <a:srgbClr val="C00000"/>
                </a:solidFill>
                <a:latin typeface="+mj-lt"/>
                <a:ea typeface="Calibri" pitchFamily="34" charset="0"/>
                <a:cs typeface="Arial" pitchFamily="34" charset="0"/>
              </a:rPr>
              <a:t>you</a:t>
            </a:r>
            <a:r>
              <a:rPr kumimoji="0" lang="en-US" sz="1200" b="0" i="1" strike="noStrike" cap="none" normalizeH="0" baseline="0" dirty="0" smtClean="0">
                <a:ln>
                  <a:noFill/>
                </a:ln>
                <a:effectLst/>
                <a:latin typeface="+mj-lt"/>
                <a:ea typeface="Calibri" pitchFamily="34" charset="0"/>
                <a:cs typeface="Arial" pitchFamily="34" charset="0"/>
              </a:rPr>
              <a:t>. In this connection we are in receipt of a query from Department of Public Enterprises which is reproduced as under:-</a:t>
            </a:r>
            <a:endParaRPr kumimoji="0" lang="en-US" sz="1200" b="0" i="1" strike="noStrike" cap="none" normalizeH="0" baseline="0" dirty="0" smtClean="0">
              <a:ln>
                <a:noFill/>
              </a:ln>
              <a:effectLst/>
              <a:latin typeface="+mj-lt"/>
              <a:cs typeface="Arial" pitchFamily="34" charset="0"/>
            </a:endParaRPr>
          </a:p>
          <a:p>
            <a:pPr lvl="0" algn="just" eaLnBrk="0" fontAlgn="base" hangingPunct="0">
              <a:spcBef>
                <a:spcPct val="0"/>
              </a:spcBef>
              <a:spcAft>
                <a:spcPct val="0"/>
              </a:spcAft>
            </a:pPr>
            <a:r>
              <a:rPr kumimoji="0" lang="en-US" sz="1200" b="0" i="1" strike="noStrike" cap="none" normalizeH="0" baseline="0" dirty="0" smtClean="0">
                <a:ln>
                  <a:noFill/>
                </a:ln>
                <a:effectLst/>
                <a:latin typeface="+mj-lt"/>
                <a:ea typeface="Calibri" pitchFamily="34" charset="0"/>
                <a:cs typeface="Arial" pitchFamily="34" charset="0"/>
              </a:rPr>
              <a:t> </a:t>
            </a:r>
            <a:endParaRPr kumimoji="0" lang="en-US" sz="1200" b="0" i="1" strike="noStrike" cap="none" normalizeH="0" baseline="0" dirty="0" smtClean="0">
              <a:ln>
                <a:noFill/>
              </a:ln>
              <a:effectLst/>
              <a:latin typeface="+mj-lt"/>
              <a:cs typeface="Arial" pitchFamily="34" charset="0"/>
            </a:endParaRPr>
          </a:p>
          <a:p>
            <a:pPr lvl="0" algn="just" eaLnBrk="0" fontAlgn="base" hangingPunct="0">
              <a:spcBef>
                <a:spcPct val="0"/>
              </a:spcBef>
              <a:spcAft>
                <a:spcPct val="0"/>
              </a:spcAft>
            </a:pPr>
            <a:r>
              <a:rPr kumimoji="0" lang="en-US" sz="1200" b="1" i="1" strike="noStrike" cap="none" normalizeH="0" baseline="0" dirty="0" smtClean="0">
                <a:ln>
                  <a:noFill/>
                </a:ln>
                <a:effectLst/>
                <a:latin typeface="+mj-lt"/>
                <a:ea typeface="Calibri" pitchFamily="34" charset="0"/>
                <a:cs typeface="Arial" pitchFamily="34" charset="0"/>
              </a:rPr>
              <a:t>“It has been brought to the attention of DPE by Comptroller and Auditor General of India (C&amp;AG) that C&amp;AG, during the course of audit, have observed that there was a wide variation between the actual rate of increase in salary over a period of time and the rate of increase adopted for actuarial valuation while making provisions for leave encashment and gratuity. They have also mentioned that provisions made on inappropriate valuation worked out at a lesser rate goes to pad up the profits of the Company and to that extent does not represent a true and fair picture.”</a:t>
            </a:r>
            <a:endParaRPr kumimoji="0" lang="en-US" sz="1200" b="1" i="1" strike="noStrike" cap="none" normalizeH="0" baseline="0" dirty="0" smtClean="0">
              <a:ln>
                <a:noFill/>
              </a:ln>
              <a:effectLst/>
              <a:latin typeface="+mj-lt"/>
              <a:cs typeface="Arial" pitchFamily="34" charset="0"/>
            </a:endParaRPr>
          </a:p>
          <a:p>
            <a:pPr lvl="0" algn="just" eaLnBrk="0" fontAlgn="base" hangingPunct="0">
              <a:spcBef>
                <a:spcPct val="0"/>
              </a:spcBef>
              <a:spcAft>
                <a:spcPct val="0"/>
              </a:spcAft>
            </a:pPr>
            <a:r>
              <a:rPr kumimoji="0" lang="en-US" sz="1200" b="0" i="1" strike="noStrike" cap="none" normalizeH="0" baseline="0" dirty="0" smtClean="0">
                <a:ln>
                  <a:noFill/>
                </a:ln>
                <a:effectLst/>
                <a:latin typeface="+mj-lt"/>
                <a:ea typeface="Calibri" pitchFamily="34" charset="0"/>
                <a:cs typeface="Arial" pitchFamily="34" charset="0"/>
              </a:rPr>
              <a:t> </a:t>
            </a:r>
            <a:endParaRPr kumimoji="0" lang="en-US" sz="1200" b="0" i="1" strike="noStrike" cap="none" normalizeH="0" baseline="0" dirty="0" smtClean="0">
              <a:ln>
                <a:noFill/>
              </a:ln>
              <a:effectLst/>
              <a:latin typeface="+mj-lt"/>
              <a:cs typeface="Arial" pitchFamily="34" charset="0"/>
            </a:endParaRPr>
          </a:p>
          <a:p>
            <a:pPr lvl="0" algn="just" eaLnBrk="0" fontAlgn="base" hangingPunct="0">
              <a:spcBef>
                <a:spcPct val="0"/>
              </a:spcBef>
              <a:spcAft>
                <a:spcPct val="0"/>
              </a:spcAft>
            </a:pPr>
            <a:r>
              <a:rPr kumimoji="0" lang="en-US" sz="1200" b="0" i="1" strike="noStrike" cap="none" normalizeH="0" baseline="0" dirty="0" smtClean="0">
                <a:ln>
                  <a:noFill/>
                </a:ln>
                <a:effectLst/>
                <a:latin typeface="+mj-lt"/>
                <a:ea typeface="Calibri" pitchFamily="34" charset="0"/>
                <a:cs typeface="Arial" pitchFamily="34" charset="0"/>
              </a:rPr>
              <a:t>You are requested to kindly give your views on the above observation specifically with respect to the </a:t>
            </a:r>
            <a:r>
              <a:rPr lang="en-US" sz="1200" b="1" i="1" dirty="0">
                <a:latin typeface="+mj-lt"/>
                <a:ea typeface="Calibri" pitchFamily="34" charset="0"/>
                <a:cs typeface="Arial" pitchFamily="34" charset="0"/>
              </a:rPr>
              <a:t>assumptions made by you </a:t>
            </a:r>
            <a:r>
              <a:rPr kumimoji="0" lang="en-US" sz="1200" b="0" i="1" strike="noStrike" cap="none" normalizeH="0" baseline="0" dirty="0" smtClean="0">
                <a:ln>
                  <a:noFill/>
                </a:ln>
                <a:effectLst/>
                <a:latin typeface="+mj-lt"/>
                <a:ea typeface="Calibri" pitchFamily="34" charset="0"/>
                <a:cs typeface="Arial" pitchFamily="34" charset="0"/>
              </a:rPr>
              <a:t>while carrying out actuarial valuation of Leave Encashment and Gratuity of ______.</a:t>
            </a:r>
          </a:p>
          <a:p>
            <a:pPr lvl="0" algn="just" eaLnBrk="0" fontAlgn="base" hangingPunct="0">
              <a:spcBef>
                <a:spcPct val="0"/>
              </a:spcBef>
              <a:spcAft>
                <a:spcPct val="0"/>
              </a:spcAft>
            </a:pPr>
            <a:endParaRPr lang="en-US" sz="1200" i="1" dirty="0">
              <a:latin typeface="+mj-lt"/>
              <a:cs typeface="Arial" pitchFamily="34" charset="0"/>
            </a:endParaRPr>
          </a:p>
          <a:p>
            <a:pPr lvl="0" algn="just" eaLnBrk="0" fontAlgn="base" hangingPunct="0">
              <a:spcBef>
                <a:spcPct val="0"/>
              </a:spcBef>
              <a:spcAft>
                <a:spcPct val="0"/>
              </a:spcAft>
            </a:pPr>
            <a:r>
              <a:rPr lang="en-US" sz="1200" i="1" dirty="0" smtClean="0">
                <a:latin typeface="+mj-lt"/>
                <a:cs typeface="Arial" pitchFamily="34" charset="0"/>
              </a:rPr>
              <a:t>___________”</a:t>
            </a:r>
          </a:p>
          <a:p>
            <a:pPr lvl="0" algn="just" eaLnBrk="0" fontAlgn="base" hangingPunct="0">
              <a:spcBef>
                <a:spcPct val="0"/>
              </a:spcBef>
              <a:spcAft>
                <a:spcPct val="0"/>
              </a:spcAft>
            </a:pPr>
            <a:endParaRPr lang="en-US" sz="1200" dirty="0">
              <a:latin typeface="+mj-lt"/>
              <a:cs typeface="Arial" pitchFamily="34" charset="0"/>
            </a:endParaRPr>
          </a:p>
          <a:p>
            <a:pPr lvl="0" algn="just" eaLnBrk="0" fontAlgn="base" hangingPunct="0">
              <a:spcBef>
                <a:spcPct val="0"/>
              </a:spcBef>
              <a:spcAft>
                <a:spcPct val="0"/>
              </a:spcAft>
            </a:pPr>
            <a:r>
              <a:rPr lang="en-US" sz="1200" dirty="0" smtClean="0">
                <a:latin typeface="+mj-lt"/>
              </a:rPr>
              <a:t>With better “text” in the reports, the reputational risks should be better addressed.</a:t>
            </a:r>
            <a:endParaRPr lang="en-US" sz="1200" dirty="0">
              <a:latin typeface="+mj-lt"/>
            </a:endParaRPr>
          </a:p>
        </p:txBody>
      </p:sp>
    </p:spTree>
    <p:extLst>
      <p:ext uri="{BB962C8B-B14F-4D97-AF65-F5344CB8AC3E}">
        <p14:creationId xmlns:p14="http://schemas.microsoft.com/office/powerpoint/2010/main" val="1395925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83463"/>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85801"/>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Better management of liabilities</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Rectangle 14"/>
          <p:cNvSpPr/>
          <p:nvPr/>
        </p:nvSpPr>
        <p:spPr>
          <a:xfrm>
            <a:off x="152400" y="1200150"/>
            <a:ext cx="8610600" cy="3785652"/>
          </a:xfrm>
          <a:prstGeom prst="rect">
            <a:avLst/>
          </a:prstGeom>
        </p:spPr>
        <p:txBody>
          <a:bodyPr wrap="square">
            <a:spAutoFit/>
          </a:bodyPr>
          <a:lstStyle/>
          <a:p>
            <a:pPr marL="285750" indent="-285750" algn="just">
              <a:buFont typeface="Arial" pitchFamily="34" charset="0"/>
              <a:buChar char="•"/>
            </a:pPr>
            <a:r>
              <a:rPr lang="en-GB" sz="1600" dirty="0" smtClean="0"/>
              <a:t>APS 27 places </a:t>
            </a:r>
            <a:r>
              <a:rPr lang="en-GB" sz="1600" b="1" dirty="0" smtClean="0">
                <a:solidFill>
                  <a:srgbClr val="C00000"/>
                </a:solidFill>
              </a:rPr>
              <a:t>great </a:t>
            </a:r>
            <a:r>
              <a:rPr lang="en-GB" sz="1600" b="1" dirty="0">
                <a:solidFill>
                  <a:srgbClr val="C00000"/>
                </a:solidFill>
              </a:rPr>
              <a:t>emphasis </a:t>
            </a:r>
            <a:r>
              <a:rPr lang="en-GB" sz="1600" b="1" dirty="0" smtClean="0">
                <a:solidFill>
                  <a:srgbClr val="C00000"/>
                </a:solidFill>
              </a:rPr>
              <a:t>on </a:t>
            </a:r>
            <a:r>
              <a:rPr lang="en-GB" sz="1600" b="1" dirty="0">
                <a:solidFill>
                  <a:srgbClr val="C00000"/>
                </a:solidFill>
              </a:rPr>
              <a:t>the quality </a:t>
            </a:r>
            <a:r>
              <a:rPr lang="en-GB" sz="1600" b="1" dirty="0" smtClean="0">
                <a:solidFill>
                  <a:srgbClr val="C00000"/>
                </a:solidFill>
              </a:rPr>
              <a:t>and importance </a:t>
            </a:r>
            <a:r>
              <a:rPr lang="en-GB" sz="1600" b="1" dirty="0">
                <a:solidFill>
                  <a:srgbClr val="C00000"/>
                </a:solidFill>
              </a:rPr>
              <a:t>of </a:t>
            </a:r>
            <a:r>
              <a:rPr lang="en-GB" sz="1600" b="1" dirty="0" smtClean="0">
                <a:solidFill>
                  <a:srgbClr val="C00000"/>
                </a:solidFill>
              </a:rPr>
              <a:t>information </a:t>
            </a:r>
            <a:r>
              <a:rPr lang="en-GB" sz="1600" b="1" dirty="0">
                <a:solidFill>
                  <a:srgbClr val="C00000"/>
                </a:solidFill>
              </a:rPr>
              <a:t>disclosure </a:t>
            </a:r>
            <a:r>
              <a:rPr lang="en-GB" sz="1600" dirty="0"/>
              <a:t>in </a:t>
            </a:r>
            <a:r>
              <a:rPr lang="en-GB" sz="1600" dirty="0" smtClean="0"/>
              <a:t>the actuarial reports.</a:t>
            </a:r>
            <a:endParaRPr lang="en-US" sz="1600" dirty="0" smtClean="0"/>
          </a:p>
          <a:p>
            <a:pPr marL="285750" indent="-285750" algn="just">
              <a:buFont typeface="Arial" pitchFamily="34" charset="0"/>
              <a:buChar char="•"/>
            </a:pPr>
            <a:endParaRPr lang="en-US" sz="1600" dirty="0" smtClean="0"/>
          </a:p>
          <a:p>
            <a:pPr marL="285750" indent="-285750" algn="just">
              <a:buFont typeface="Arial" pitchFamily="34" charset="0"/>
              <a:buChar char="•"/>
            </a:pPr>
            <a:r>
              <a:rPr lang="en-GB" sz="1600" dirty="0" smtClean="0"/>
              <a:t>One of the main </a:t>
            </a:r>
            <a:r>
              <a:rPr lang="en-GB" sz="1600" dirty="0"/>
              <a:t>goal of </a:t>
            </a:r>
            <a:r>
              <a:rPr lang="en-GB" sz="1600" dirty="0" smtClean="0"/>
              <a:t>an actuarial report is </a:t>
            </a:r>
            <a:r>
              <a:rPr lang="en-GB" sz="1600" dirty="0"/>
              <a:t>to provide the users of </a:t>
            </a:r>
            <a:r>
              <a:rPr lang="en-GB" sz="1600" dirty="0" smtClean="0"/>
              <a:t>report with the information </a:t>
            </a:r>
            <a:r>
              <a:rPr lang="en-GB" sz="1600" dirty="0"/>
              <a:t>that proves useful to them in their </a:t>
            </a:r>
            <a:r>
              <a:rPr lang="en-GB" sz="1600" dirty="0" smtClean="0"/>
              <a:t>decision making, which may relate to:</a:t>
            </a:r>
          </a:p>
          <a:p>
            <a:pPr marL="285750" indent="-285750" algn="just">
              <a:buFont typeface="Arial" pitchFamily="34" charset="0"/>
              <a:buChar char="•"/>
            </a:pPr>
            <a:endParaRPr lang="en-US" sz="1600" dirty="0"/>
          </a:p>
          <a:p>
            <a:pPr marL="698182" lvl="1" indent="-285750" algn="just">
              <a:buFont typeface="Wingdings" pitchFamily="2" charset="2"/>
              <a:buChar char="ü"/>
            </a:pPr>
            <a:r>
              <a:rPr lang="en-US" sz="1600" dirty="0" smtClean="0"/>
              <a:t>Accounting and reporting</a:t>
            </a:r>
          </a:p>
          <a:p>
            <a:pPr marL="698182" lvl="1" indent="-285750" algn="just">
              <a:buFont typeface="Wingdings" pitchFamily="2" charset="2"/>
              <a:buChar char="ü"/>
            </a:pPr>
            <a:r>
              <a:rPr lang="en-US" sz="1600" dirty="0" smtClean="0"/>
              <a:t>Funding and Asset Liability Management</a:t>
            </a:r>
          </a:p>
          <a:p>
            <a:pPr marL="698182" lvl="1" indent="-285750" algn="just">
              <a:buFont typeface="Wingdings" pitchFamily="2" charset="2"/>
              <a:buChar char="ü"/>
            </a:pPr>
            <a:r>
              <a:rPr lang="en-US" sz="1600" dirty="0" smtClean="0"/>
              <a:t>Budgeting</a:t>
            </a:r>
          </a:p>
          <a:p>
            <a:pPr marL="698182" lvl="1" indent="-285750" algn="just">
              <a:buFont typeface="Wingdings" pitchFamily="2" charset="2"/>
              <a:buChar char="ü"/>
            </a:pPr>
            <a:r>
              <a:rPr lang="en-US" sz="1600" dirty="0" smtClean="0"/>
              <a:t>Benefit design and structure</a:t>
            </a:r>
            <a:endParaRPr lang="en-US" sz="1600" dirty="0"/>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Better quality of reporting </a:t>
            </a:r>
            <a:r>
              <a:rPr lang="en-US" sz="1600" b="1" dirty="0" smtClean="0">
                <a:solidFill>
                  <a:srgbClr val="C00000"/>
                </a:solidFill>
              </a:rPr>
              <a:t>will ensure better understanding and consequent management of liabilities</a:t>
            </a:r>
            <a:r>
              <a:rPr lang="en-US" sz="1600" dirty="0" smtClean="0"/>
              <a:t>.</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Of course, this will happen over a period of time and not immediately!</a:t>
            </a:r>
            <a:endParaRPr lang="en-GB" sz="1600" dirty="0"/>
          </a:p>
        </p:txBody>
      </p:sp>
    </p:spTree>
    <p:extLst>
      <p:ext uri="{BB962C8B-B14F-4D97-AF65-F5344CB8AC3E}">
        <p14:creationId xmlns:p14="http://schemas.microsoft.com/office/powerpoint/2010/main" val="990819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299132" y="1499083"/>
            <a:ext cx="6704739" cy="2326791"/>
          </a:xfrm>
          <a:prstGeom prst="rect">
            <a:avLst/>
          </a:prstGeom>
        </p:spPr>
        <p:txBody>
          <a:bodyPr vert="horz" wrap="square" lIns="0" tIns="0" rIns="0" bIns="0" rtlCol="0">
            <a:spAutoFit/>
          </a:bodyPr>
          <a:lstStyle/>
          <a:p>
            <a:pPr marL="297206" marR="4582" indent="-285750">
              <a:lnSpc>
                <a:spcPct val="107700"/>
              </a:lnSpc>
              <a:buFont typeface="Arial" pitchFamily="34" charset="0"/>
              <a:buChar char="•"/>
            </a:pPr>
            <a:r>
              <a:rPr lang="en-US" sz="2000" dirty="0" smtClean="0">
                <a:latin typeface="Trebuchet MS" pitchFamily="34" charset="0"/>
                <a:cs typeface="Lucida Sans"/>
              </a:rPr>
              <a:t>Introduction to APS 27</a:t>
            </a:r>
            <a:endParaRPr lang="en-US" sz="2000" dirty="0">
              <a:latin typeface="Trebuchet MS" pitchFamily="34" charset="0"/>
              <a:cs typeface="Lucida Sans"/>
            </a:endParaRPr>
          </a:p>
          <a:p>
            <a:pPr marL="297206" marR="4582" indent="-285750">
              <a:lnSpc>
                <a:spcPct val="107700"/>
              </a:lnSpc>
              <a:buFont typeface="Arial" pitchFamily="34" charset="0"/>
              <a:buChar char="•"/>
            </a:pPr>
            <a:endParaRPr lang="en-US" sz="2000" dirty="0">
              <a:solidFill>
                <a:srgbClr val="231F20"/>
              </a:solidFill>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What </a:t>
            </a:r>
            <a:r>
              <a:rPr lang="en-US" sz="2000" dirty="0">
                <a:latin typeface="Trebuchet MS" pitchFamily="34" charset="0"/>
                <a:cs typeface="Lucida Sans"/>
              </a:rPr>
              <a:t>it means?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b="1" dirty="0">
                <a:solidFill>
                  <a:srgbClr val="C00000"/>
                </a:solidFill>
                <a:latin typeface="Trebuchet MS" pitchFamily="34" charset="0"/>
                <a:cs typeface="Lucida Sans"/>
              </a:rPr>
              <a:t>Reasonableness of Assumptions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Conclusion</a:t>
            </a:r>
            <a:endParaRPr sz="2000" dirty="0">
              <a:latin typeface="Trebuchet MS" pitchFamily="34" charset="0"/>
              <a:cs typeface="Lucida Sans"/>
            </a:endParaRPr>
          </a:p>
        </p:txBody>
      </p:sp>
      <p:sp>
        <p:nvSpPr>
          <p:cNvPr id="10" name="object 10"/>
          <p:cNvSpPr/>
          <p:nvPr/>
        </p:nvSpPr>
        <p:spPr>
          <a:xfrm>
            <a:off x="76021" y="568150"/>
            <a:ext cx="5734005" cy="625754"/>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304800" y="742950"/>
            <a:ext cx="4118058" cy="369332"/>
          </a:xfrm>
          <a:prstGeom prst="rect">
            <a:avLst/>
          </a:prstGeom>
        </p:spPr>
        <p:txBody>
          <a:bodyPr vert="horz" wrap="square" lIns="0" tIns="0" rIns="0" bIns="0" rtlCol="0">
            <a:spAutoFit/>
          </a:bodyPr>
          <a:lstStyle/>
          <a:p>
            <a:pPr marL="11456"/>
            <a:r>
              <a:rPr lang="en-US" sz="2400" b="1" dirty="0" smtClean="0">
                <a:solidFill>
                  <a:srgbClr val="FFFFFF"/>
                </a:solidFill>
                <a:latin typeface="Trebuchet MS" pitchFamily="34" charset="0"/>
                <a:cs typeface="Lucida Sans"/>
              </a:rPr>
              <a:t>Agenda</a:t>
            </a:r>
            <a:endParaRPr sz="2400" b="1" dirty="0">
              <a:latin typeface="Trebuchet MS" pitchFamily="34" charset="0"/>
              <a:cs typeface="Lucida Sans"/>
            </a:endParaRPr>
          </a:p>
        </p:txBody>
      </p:sp>
      <p:grpSp>
        <p:nvGrpSpPr>
          <p:cNvPr id="2" name="Group 1"/>
          <p:cNvGrpSpPr/>
          <p:nvPr/>
        </p:nvGrpSpPr>
        <p:grpSpPr>
          <a:xfrm>
            <a:off x="5910087" y="108436"/>
            <a:ext cx="3157894" cy="5035064"/>
            <a:chOff x="6911518" y="148463"/>
            <a:chExt cx="3692982" cy="6893687"/>
          </a:xfrm>
        </p:grpSpPr>
        <p:grpSp>
          <p:nvGrpSpPr>
            <p:cNvPr id="29" name="Group 48"/>
            <p:cNvGrpSpPr/>
            <p:nvPr/>
          </p:nvGrpSpPr>
          <p:grpSpPr>
            <a:xfrm>
              <a:off x="6911518" y="148463"/>
              <a:ext cx="3692982" cy="1776349"/>
              <a:chOff x="6911518" y="148463"/>
              <a:chExt cx="3692982" cy="1776349"/>
            </a:xfrm>
          </p:grpSpPr>
          <p:sp>
            <p:nvSpPr>
              <p:cNvPr id="30"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31"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32"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3" name="object 14"/>
              <p:cNvSpPr txBox="1"/>
              <p:nvPr/>
            </p:nvSpPr>
            <p:spPr>
              <a:xfrm>
                <a:off x="8394700" y="992594"/>
                <a:ext cx="2165490" cy="762011"/>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34"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sp>
        <p:nvSpPr>
          <p:cNvPr id="3" name="Rounded Rectangle 2"/>
          <p:cNvSpPr/>
          <p:nvPr/>
        </p:nvSpPr>
        <p:spPr>
          <a:xfrm>
            <a:off x="152400" y="2758410"/>
            <a:ext cx="4572000" cy="4229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02182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Reasonableness of Assumptions</a:t>
            </a:r>
            <a:endParaRPr lang="en-US" sz="1800" b="1" dirty="0">
              <a:latin typeface="Trebuchet MS" pitchFamily="34" charset="0"/>
              <a:cs typeface="Lucida Sans"/>
            </a:endParaRPr>
          </a:p>
        </p:txBody>
      </p:sp>
      <p:grpSp>
        <p:nvGrpSpPr>
          <p:cNvPr id="3" name="Group 2"/>
          <p:cNvGrpSpPr/>
          <p:nvPr/>
        </p:nvGrpSpPr>
        <p:grpSpPr>
          <a:xfrm>
            <a:off x="4925900" y="124668"/>
            <a:ext cx="4141678" cy="5018832"/>
            <a:chOff x="5760567" y="170688"/>
            <a:chExt cx="4843462" cy="6871462"/>
          </a:xfrm>
        </p:grpSpPr>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sp>
        <p:nvSpPr>
          <p:cNvPr id="4" name="Rectangle 3"/>
          <p:cNvSpPr/>
          <p:nvPr/>
        </p:nvSpPr>
        <p:spPr>
          <a:xfrm>
            <a:off x="225342" y="1314450"/>
            <a:ext cx="7470858" cy="1754326"/>
          </a:xfrm>
          <a:prstGeom prst="rect">
            <a:avLst/>
          </a:prstGeom>
        </p:spPr>
        <p:txBody>
          <a:bodyPr wrap="square">
            <a:spAutoFit/>
          </a:bodyPr>
          <a:lstStyle/>
          <a:p>
            <a:pPr algn="ctr"/>
            <a:r>
              <a:rPr lang="en-GB" sz="1800" i="1" dirty="0" smtClean="0"/>
              <a:t>“In </a:t>
            </a:r>
            <a:r>
              <a:rPr lang="en-GB" sz="1800" i="1" dirty="0"/>
              <a:t>case the assumptions are not determined by the member but received as an input for the valuation (e.g. in case of valuations carried out to support accounting of defined benefit plans) and the member has relied on the same or has not validated the appropriateness or adequacy of the assumptions, the same must be clearly spelt out in his/her report </a:t>
            </a:r>
            <a:r>
              <a:rPr lang="en-GB" sz="1800" b="1" i="1" dirty="0">
                <a:solidFill>
                  <a:srgbClr val="C00000"/>
                </a:solidFill>
              </a:rPr>
              <a:t>along with his views on general appropriateness of the assumptions</a:t>
            </a:r>
            <a:r>
              <a:rPr lang="en-GB" sz="1800" i="1" dirty="0" smtClean="0"/>
              <a:t>.”</a:t>
            </a:r>
            <a:endParaRPr lang="en-GB" sz="1800" i="1" dirty="0"/>
          </a:p>
        </p:txBody>
      </p:sp>
      <p:sp>
        <p:nvSpPr>
          <p:cNvPr id="16" name="Rectangle 15"/>
          <p:cNvSpPr/>
          <p:nvPr/>
        </p:nvSpPr>
        <p:spPr>
          <a:xfrm>
            <a:off x="228600" y="3314700"/>
            <a:ext cx="7470858" cy="1200329"/>
          </a:xfrm>
          <a:prstGeom prst="rect">
            <a:avLst/>
          </a:prstGeom>
        </p:spPr>
        <p:txBody>
          <a:bodyPr wrap="square">
            <a:spAutoFit/>
          </a:bodyPr>
          <a:lstStyle/>
          <a:p>
            <a:pPr algn="just"/>
            <a:r>
              <a:rPr lang="en-US" sz="1800" dirty="0" smtClean="0"/>
              <a:t>Not a requirement with unreasonable intent but comes with many sets of practical challenges. </a:t>
            </a:r>
          </a:p>
          <a:p>
            <a:pPr algn="just"/>
            <a:endParaRPr lang="en-US" sz="1800" dirty="0"/>
          </a:p>
          <a:p>
            <a:pPr algn="just"/>
            <a:r>
              <a:rPr lang="en-US" sz="1800" dirty="0" smtClean="0"/>
              <a:t>Discussed in further slides.</a:t>
            </a:r>
          </a:p>
        </p:txBody>
      </p:sp>
    </p:spTree>
    <p:extLst>
      <p:ext uri="{BB962C8B-B14F-4D97-AF65-F5344CB8AC3E}">
        <p14:creationId xmlns:p14="http://schemas.microsoft.com/office/powerpoint/2010/main" val="1395925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11430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Role of various Stakeholders</a:t>
            </a:r>
            <a:endParaRPr lang="en-US" sz="1800" b="1" dirty="0">
              <a:latin typeface="Trebuchet MS" pitchFamily="34" charset="0"/>
              <a:cs typeface="Lucida Sans"/>
            </a:endParaRPr>
          </a:p>
        </p:txBody>
      </p:sp>
      <p:grpSp>
        <p:nvGrpSpPr>
          <p:cNvPr id="3" name="Group 2"/>
          <p:cNvGrpSpPr/>
          <p:nvPr/>
        </p:nvGrpSpPr>
        <p:grpSpPr>
          <a:xfrm>
            <a:off x="4925900" y="124668"/>
            <a:ext cx="4141678" cy="5018832"/>
            <a:chOff x="5760567" y="170688"/>
            <a:chExt cx="4843462" cy="6871462"/>
          </a:xfrm>
        </p:grpSpPr>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graphicFrame>
        <p:nvGraphicFramePr>
          <p:cNvPr id="21" name="Table 20"/>
          <p:cNvGraphicFramePr>
            <a:graphicFrameLocks noGrp="1"/>
          </p:cNvGraphicFramePr>
          <p:nvPr>
            <p:extLst>
              <p:ext uri="{D42A27DB-BD31-4B8C-83A1-F6EECF244321}">
                <p14:modId xmlns:p14="http://schemas.microsoft.com/office/powerpoint/2010/main" val="1080625412"/>
              </p:ext>
            </p:extLst>
          </p:nvPr>
        </p:nvGraphicFramePr>
        <p:xfrm>
          <a:off x="151654" y="1143001"/>
          <a:ext cx="7163547" cy="3125905"/>
        </p:xfrm>
        <a:graphic>
          <a:graphicData uri="http://schemas.openxmlformats.org/drawingml/2006/table">
            <a:tbl>
              <a:tblPr firstRow="1" bandRow="1">
                <a:tableStyleId>{5C22544A-7EE6-4342-B048-85BDC9FD1C3A}</a:tableStyleId>
              </a:tblPr>
              <a:tblGrid>
                <a:gridCol w="2349627"/>
                <a:gridCol w="1604640"/>
                <a:gridCol w="1604640"/>
                <a:gridCol w="1604640"/>
              </a:tblGrid>
              <a:tr h="513929">
                <a:tc>
                  <a:txBody>
                    <a:bodyPr/>
                    <a:lstStyle/>
                    <a:p>
                      <a:pPr algn="ctr"/>
                      <a:r>
                        <a:rPr lang="en-IN" sz="1500" dirty="0" smtClean="0"/>
                        <a:t>Aspect</a:t>
                      </a:r>
                      <a:endParaRPr lang="en-IN" sz="1500" dirty="0"/>
                    </a:p>
                  </a:txBody>
                  <a:tcPr marT="34290" marB="34290" anchor="ctr"/>
                </a:tc>
                <a:tc>
                  <a:txBody>
                    <a:bodyPr/>
                    <a:lstStyle/>
                    <a:p>
                      <a:pPr algn="ctr"/>
                      <a:r>
                        <a:rPr lang="en-IN" sz="1500" i="0" dirty="0" smtClean="0"/>
                        <a:t>Actuary</a:t>
                      </a:r>
                      <a:endParaRPr lang="en-IN" sz="1500" i="0" dirty="0"/>
                    </a:p>
                  </a:txBody>
                  <a:tcPr marT="34290" marB="34290" anchor="ctr"/>
                </a:tc>
                <a:tc>
                  <a:txBody>
                    <a:bodyPr/>
                    <a:lstStyle/>
                    <a:p>
                      <a:pPr algn="ctr"/>
                      <a:r>
                        <a:rPr lang="en-IN" sz="1500" i="0" dirty="0" smtClean="0"/>
                        <a:t>Management</a:t>
                      </a:r>
                      <a:endParaRPr lang="en-IN" sz="1500" i="0" dirty="0"/>
                    </a:p>
                  </a:txBody>
                  <a:tcPr marT="34290" marB="34290" anchor="ctr"/>
                </a:tc>
                <a:tc>
                  <a:txBody>
                    <a:bodyPr/>
                    <a:lstStyle/>
                    <a:p>
                      <a:pPr algn="ctr"/>
                      <a:r>
                        <a:rPr lang="en-IN" sz="1500" i="0" dirty="0" smtClean="0"/>
                        <a:t>Auditor</a:t>
                      </a:r>
                      <a:endParaRPr lang="en-IN" sz="1500" i="0" dirty="0"/>
                    </a:p>
                  </a:txBody>
                  <a:tcPr marT="34290" marB="34290" anchor="ctr"/>
                </a:tc>
              </a:tr>
              <a:tr h="513929">
                <a:tc>
                  <a:txBody>
                    <a:bodyPr/>
                    <a:lstStyle/>
                    <a:p>
                      <a:pPr algn="l"/>
                      <a:r>
                        <a:rPr lang="en-IN" sz="1400" b="1" dirty="0" smtClean="0">
                          <a:solidFill>
                            <a:schemeClr val="tx1"/>
                          </a:solidFill>
                        </a:rPr>
                        <a:t>Data</a:t>
                      </a:r>
                      <a:endParaRPr lang="en-IN" sz="1400" b="1" dirty="0">
                        <a:solidFill>
                          <a:schemeClr val="tx1"/>
                        </a:solidFill>
                      </a:endParaRPr>
                    </a:p>
                  </a:txBody>
                  <a:tcPr marT="34290" marB="34290" anchor="ctr"/>
                </a:tc>
                <a:tc>
                  <a:txBody>
                    <a:bodyPr/>
                    <a:lstStyle/>
                    <a:p>
                      <a:pPr algn="ctr"/>
                      <a:r>
                        <a:rPr lang="en-IN" sz="1800" b="1" i="0" dirty="0" smtClean="0">
                          <a:solidFill>
                            <a:srgbClr val="C00000"/>
                          </a:solidFill>
                          <a:latin typeface="Monotype Corsiva" pitchFamily="66" charset="0"/>
                        </a:rPr>
                        <a:t>Check</a:t>
                      </a:r>
                    </a:p>
                  </a:txBody>
                  <a:tcPr marT="34290" marB="34290" anchor="ctr"/>
                </a:tc>
                <a:tc>
                  <a:txBody>
                    <a:bodyPr/>
                    <a:lstStyle/>
                    <a:p>
                      <a:pPr algn="ctr"/>
                      <a:r>
                        <a:rPr lang="en-IN" sz="1800" b="1" i="0" dirty="0" smtClean="0">
                          <a:solidFill>
                            <a:srgbClr val="C00000"/>
                          </a:solidFill>
                          <a:latin typeface="Monotype Corsiva" pitchFamily="66" charset="0"/>
                        </a:rPr>
                        <a:t>Provide</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Check</a:t>
                      </a:r>
                    </a:p>
                  </a:txBody>
                  <a:tcPr marT="34290" marB="34290" anchor="ctr"/>
                </a:tc>
              </a:tr>
              <a:tr h="513929">
                <a:tc>
                  <a:txBody>
                    <a:bodyPr/>
                    <a:lstStyle/>
                    <a:p>
                      <a:pPr algn="l"/>
                      <a:r>
                        <a:rPr lang="en-IN" sz="1400" b="1" dirty="0" smtClean="0">
                          <a:solidFill>
                            <a:schemeClr val="tx1"/>
                          </a:solidFill>
                        </a:rPr>
                        <a:t>Assumptions</a:t>
                      </a:r>
                      <a:endParaRPr lang="en-IN" sz="1400" b="1" dirty="0">
                        <a:solidFill>
                          <a:schemeClr val="tx1"/>
                        </a:solidFill>
                      </a:endParaRPr>
                    </a:p>
                  </a:txBody>
                  <a:tcPr marT="34290" marB="34290" anchor="ctr"/>
                </a:tc>
                <a:tc>
                  <a:txBody>
                    <a:bodyPr/>
                    <a:lstStyle/>
                    <a:p>
                      <a:pPr algn="ctr"/>
                      <a:r>
                        <a:rPr lang="en-IN" sz="1800" b="1" i="0" dirty="0" smtClean="0">
                          <a:solidFill>
                            <a:srgbClr val="C00000"/>
                          </a:solidFill>
                          <a:latin typeface="Monotype Corsiva" pitchFamily="66" charset="0"/>
                        </a:rPr>
                        <a:t>Advise</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Decide</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Concur</a:t>
                      </a:r>
                      <a:endParaRPr lang="en-IN" sz="1800" b="1" i="0" dirty="0">
                        <a:solidFill>
                          <a:srgbClr val="C00000"/>
                        </a:solidFill>
                        <a:latin typeface="Monotype Corsiva" pitchFamily="66" charset="0"/>
                      </a:endParaRPr>
                    </a:p>
                  </a:txBody>
                  <a:tcPr marT="34290" marB="34290" anchor="ctr"/>
                </a:tc>
              </a:tr>
              <a:tr h="548640">
                <a:tc>
                  <a:txBody>
                    <a:bodyPr/>
                    <a:lstStyle/>
                    <a:p>
                      <a:pPr algn="l"/>
                      <a:r>
                        <a:rPr lang="en-IN" sz="1400" b="1" dirty="0" smtClean="0">
                          <a:solidFill>
                            <a:schemeClr val="tx1"/>
                          </a:solidFill>
                        </a:rPr>
                        <a:t>Valuations</a:t>
                      </a:r>
                      <a:r>
                        <a:rPr lang="en-IN" sz="1400" b="1" baseline="0" dirty="0" smtClean="0">
                          <a:solidFill>
                            <a:schemeClr val="tx1"/>
                          </a:solidFill>
                        </a:rPr>
                        <a:t> / Results</a:t>
                      </a:r>
                      <a:endParaRPr lang="en-IN" sz="1400" b="1" dirty="0">
                        <a:solidFill>
                          <a:schemeClr val="tx1"/>
                        </a:solidFill>
                      </a:endParaRPr>
                    </a:p>
                  </a:txBody>
                  <a:tcPr marT="34290" marB="34290" anchor="ctr"/>
                </a:tc>
                <a:tc>
                  <a:txBody>
                    <a:bodyPr/>
                    <a:lstStyle/>
                    <a:p>
                      <a:pPr algn="ctr"/>
                      <a:r>
                        <a:rPr lang="en-IN" sz="1800" b="1" i="0" dirty="0" smtClean="0">
                          <a:solidFill>
                            <a:srgbClr val="C00000"/>
                          </a:solidFill>
                          <a:latin typeface="Monotype Corsiva" pitchFamily="66" charset="0"/>
                        </a:rPr>
                        <a:t>Provide</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Rely</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Rely</a:t>
                      </a:r>
                    </a:p>
                    <a:p>
                      <a:pPr algn="ctr"/>
                      <a:r>
                        <a:rPr lang="en-IN" sz="1400" b="1" i="0" dirty="0" smtClean="0">
                          <a:solidFill>
                            <a:srgbClr val="C00000"/>
                          </a:solidFill>
                          <a:latin typeface="Monotype Corsiva" pitchFamily="66" charset="0"/>
                        </a:rPr>
                        <a:t>(Can question)</a:t>
                      </a:r>
                      <a:endParaRPr lang="en-IN" sz="1400" b="1" i="0" dirty="0">
                        <a:solidFill>
                          <a:srgbClr val="C00000"/>
                        </a:solidFill>
                        <a:latin typeface="Monotype Corsiva" pitchFamily="66" charset="0"/>
                      </a:endParaRPr>
                    </a:p>
                  </a:txBody>
                  <a:tcPr marT="34290" marB="34290" anchor="ctr"/>
                </a:tc>
              </a:tr>
              <a:tr h="513929">
                <a:tc>
                  <a:txBody>
                    <a:bodyPr/>
                    <a:lstStyle/>
                    <a:p>
                      <a:pPr algn="l"/>
                      <a:r>
                        <a:rPr lang="en-IN" sz="1400" b="1" dirty="0" smtClean="0">
                          <a:solidFill>
                            <a:schemeClr val="tx1"/>
                          </a:solidFill>
                        </a:rPr>
                        <a:t>Disclosures</a:t>
                      </a:r>
                      <a:endParaRPr lang="en-IN" sz="1400" b="1" dirty="0">
                        <a:solidFill>
                          <a:schemeClr val="tx1"/>
                        </a:solidFill>
                      </a:endParaRPr>
                    </a:p>
                  </a:txBody>
                  <a:tcPr marT="34290" marB="34290" anchor="ctr"/>
                </a:tc>
                <a:tc>
                  <a:txBody>
                    <a:bodyPr/>
                    <a:lstStyle/>
                    <a:p>
                      <a:pPr algn="ctr"/>
                      <a:r>
                        <a:rPr lang="en-IN" sz="1800" b="1" i="0" dirty="0" smtClean="0">
                          <a:solidFill>
                            <a:srgbClr val="C00000"/>
                          </a:solidFill>
                          <a:latin typeface="Monotype Corsiva" pitchFamily="66" charset="0"/>
                        </a:rPr>
                        <a:t>Provide</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Disclose</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Concur</a:t>
                      </a:r>
                      <a:endParaRPr lang="en-IN" sz="1800" b="1" i="0" dirty="0">
                        <a:solidFill>
                          <a:srgbClr val="C00000"/>
                        </a:solidFill>
                        <a:latin typeface="Monotype Corsiva" pitchFamily="66" charset="0"/>
                      </a:endParaRPr>
                    </a:p>
                  </a:txBody>
                  <a:tcPr marT="34290" marB="34290" anchor="ctr"/>
                </a:tc>
              </a:tr>
              <a:tr h="513929">
                <a:tc>
                  <a:txBody>
                    <a:bodyPr/>
                    <a:lstStyle/>
                    <a:p>
                      <a:pPr algn="l"/>
                      <a:r>
                        <a:rPr lang="en-IN" sz="1400" b="1" dirty="0" smtClean="0">
                          <a:solidFill>
                            <a:schemeClr val="tx1"/>
                          </a:solidFill>
                        </a:rPr>
                        <a:t>Liability Management</a:t>
                      </a:r>
                      <a:endParaRPr lang="en-IN" sz="1400" b="1" dirty="0">
                        <a:solidFill>
                          <a:schemeClr val="tx1"/>
                        </a:solidFill>
                      </a:endParaRPr>
                    </a:p>
                  </a:txBody>
                  <a:tcPr marT="34290" marB="34290" anchor="ctr"/>
                </a:tc>
                <a:tc>
                  <a:txBody>
                    <a:bodyPr/>
                    <a:lstStyle/>
                    <a:p>
                      <a:pPr algn="ctr"/>
                      <a:r>
                        <a:rPr lang="en-IN" sz="1800" b="1" i="0" dirty="0" smtClean="0">
                          <a:solidFill>
                            <a:srgbClr val="C00000"/>
                          </a:solidFill>
                          <a:latin typeface="Monotype Corsiva" pitchFamily="66" charset="0"/>
                        </a:rPr>
                        <a:t>Assist</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Manage</a:t>
                      </a:r>
                      <a:endParaRPr lang="en-IN" sz="1800" b="1" i="0" dirty="0">
                        <a:solidFill>
                          <a:srgbClr val="C00000"/>
                        </a:solidFill>
                        <a:latin typeface="Monotype Corsiva" pitchFamily="66" charset="0"/>
                      </a:endParaRPr>
                    </a:p>
                  </a:txBody>
                  <a:tcPr marT="34290" marB="34290" anchor="ctr"/>
                </a:tc>
                <a:tc>
                  <a:txBody>
                    <a:bodyPr/>
                    <a:lstStyle/>
                    <a:p>
                      <a:pPr algn="ctr"/>
                      <a:r>
                        <a:rPr lang="en-IN" sz="1800" b="1" i="0" dirty="0" smtClean="0">
                          <a:solidFill>
                            <a:srgbClr val="C00000"/>
                          </a:solidFill>
                          <a:latin typeface="Monotype Corsiva" pitchFamily="66" charset="0"/>
                        </a:rPr>
                        <a:t>-</a:t>
                      </a:r>
                      <a:endParaRPr lang="en-IN" sz="1800" b="1" i="0" dirty="0">
                        <a:solidFill>
                          <a:srgbClr val="C00000"/>
                        </a:solidFill>
                        <a:latin typeface="Monotype Corsiva" pitchFamily="66" charset="0"/>
                      </a:endParaRPr>
                    </a:p>
                  </a:txBody>
                  <a:tcPr marT="34290" marB="34290" anchor="ctr"/>
                </a:tc>
              </a:tr>
            </a:tbl>
          </a:graphicData>
        </a:graphic>
      </p:graphicFrame>
      <p:sp>
        <p:nvSpPr>
          <p:cNvPr id="5" name="TextBox 4"/>
          <p:cNvSpPr txBox="1"/>
          <p:nvPr/>
        </p:nvSpPr>
        <p:spPr>
          <a:xfrm>
            <a:off x="151314" y="4286251"/>
            <a:ext cx="7087687" cy="830997"/>
          </a:xfrm>
          <a:prstGeom prst="rect">
            <a:avLst/>
          </a:prstGeom>
          <a:noFill/>
        </p:spPr>
        <p:txBody>
          <a:bodyPr wrap="square" rtlCol="0">
            <a:spAutoFit/>
          </a:bodyPr>
          <a:lstStyle/>
          <a:p>
            <a:r>
              <a:rPr lang="en-US" sz="1400" dirty="0" smtClean="0"/>
              <a:t>Role also supported by legal framework:</a:t>
            </a:r>
          </a:p>
          <a:p>
            <a:endParaRPr lang="en-US" sz="500" dirty="0" smtClean="0"/>
          </a:p>
          <a:p>
            <a:r>
              <a:rPr lang="en-US" sz="1400" dirty="0" smtClean="0"/>
              <a:t>Company law and Accounting Standards putting onus on the reporting entity</a:t>
            </a:r>
          </a:p>
          <a:p>
            <a:r>
              <a:rPr lang="en-US" sz="1400" dirty="0" smtClean="0"/>
              <a:t>Standards of Auditing putting onus of the auditors</a:t>
            </a:r>
            <a:endParaRPr lang="en-GB" sz="1400" dirty="0"/>
          </a:p>
        </p:txBody>
      </p:sp>
    </p:spTree>
    <p:extLst>
      <p:ext uri="{BB962C8B-B14F-4D97-AF65-F5344CB8AC3E}">
        <p14:creationId xmlns:p14="http://schemas.microsoft.com/office/powerpoint/2010/main" val="1176970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Role of various Stakeholders</a:t>
            </a:r>
            <a:endParaRPr lang="en-US" sz="1800" b="1" dirty="0">
              <a:latin typeface="Trebuchet MS" pitchFamily="34" charset="0"/>
              <a:cs typeface="Lucida Sans"/>
            </a:endParaRPr>
          </a:p>
        </p:txBody>
      </p:sp>
      <p:grpSp>
        <p:nvGrpSpPr>
          <p:cNvPr id="3" name="Group 2"/>
          <p:cNvGrpSpPr/>
          <p:nvPr/>
        </p:nvGrpSpPr>
        <p:grpSpPr>
          <a:xfrm>
            <a:off x="4925900" y="124668"/>
            <a:ext cx="4141678" cy="5018832"/>
            <a:chOff x="5760567" y="170688"/>
            <a:chExt cx="4843462" cy="6871462"/>
          </a:xfrm>
        </p:grpSpPr>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sp>
        <p:nvSpPr>
          <p:cNvPr id="4" name="Rectangle 3"/>
          <p:cNvSpPr/>
          <p:nvPr/>
        </p:nvSpPr>
        <p:spPr>
          <a:xfrm>
            <a:off x="228600" y="1200150"/>
            <a:ext cx="7162800" cy="3831818"/>
          </a:xfrm>
          <a:prstGeom prst="rect">
            <a:avLst/>
          </a:prstGeom>
        </p:spPr>
        <p:txBody>
          <a:bodyPr wrap="square">
            <a:spAutoFit/>
          </a:bodyPr>
          <a:lstStyle/>
          <a:p>
            <a:pPr algn="just"/>
            <a:r>
              <a:rPr lang="en-US" sz="1800" b="1" dirty="0"/>
              <a:t>Requirement of SA </a:t>
            </a:r>
            <a:r>
              <a:rPr lang="en-US" sz="1800" b="1" dirty="0" smtClean="0"/>
              <a:t>500 AUDIT EVIDENCE</a:t>
            </a:r>
            <a:endParaRPr lang="en-GB" sz="1800" b="1" dirty="0" smtClean="0"/>
          </a:p>
          <a:p>
            <a:pPr algn="just"/>
            <a:endParaRPr lang="en-GB" dirty="0"/>
          </a:p>
          <a:p>
            <a:pPr algn="just"/>
            <a:r>
              <a:rPr lang="en-GB" i="1" dirty="0" smtClean="0"/>
              <a:t>“</a:t>
            </a:r>
            <a:r>
              <a:rPr lang="en-GB" b="1" i="1" dirty="0" smtClean="0"/>
              <a:t>Evaluating </a:t>
            </a:r>
            <a:r>
              <a:rPr lang="en-GB" b="1" i="1" dirty="0"/>
              <a:t>the Appropriateness of the Management’s Expert’s </a:t>
            </a:r>
            <a:r>
              <a:rPr lang="en-GB" b="1" i="1" dirty="0" smtClean="0"/>
              <a:t>Work</a:t>
            </a:r>
            <a:endParaRPr lang="en-GB" i="1" dirty="0" smtClean="0"/>
          </a:p>
          <a:p>
            <a:pPr algn="just"/>
            <a:endParaRPr lang="en-GB" i="1" dirty="0"/>
          </a:p>
          <a:p>
            <a:pPr algn="just"/>
            <a:r>
              <a:rPr lang="en-GB" i="1" dirty="0" smtClean="0"/>
              <a:t>Considerations </a:t>
            </a:r>
            <a:r>
              <a:rPr lang="en-GB" i="1" dirty="0"/>
              <a:t>when evaluating the appropriateness of the management’s expert’s work as audit evidence for the relevant assertion may include: </a:t>
            </a:r>
            <a:endParaRPr lang="en-GB" i="1" dirty="0" smtClean="0"/>
          </a:p>
          <a:p>
            <a:pPr algn="just"/>
            <a:endParaRPr lang="en-GB" i="1" dirty="0"/>
          </a:p>
          <a:p>
            <a:pPr marL="285750" indent="-285750" algn="just">
              <a:buFont typeface="Arial" pitchFamily="34" charset="0"/>
              <a:buChar char="•"/>
            </a:pPr>
            <a:r>
              <a:rPr lang="en-GB" i="1" dirty="0" smtClean="0"/>
              <a:t>The </a:t>
            </a:r>
            <a:r>
              <a:rPr lang="en-GB" i="1" dirty="0"/>
              <a:t>relevance and reasonableness of that expert’s findings or conclusions, their consistency with other audit evidence, and whether they have been appropriately reflected in the financial statements; </a:t>
            </a:r>
            <a:endParaRPr lang="en-GB" i="1" dirty="0" smtClean="0"/>
          </a:p>
          <a:p>
            <a:pPr marL="285750" indent="-285750" algn="just">
              <a:buFont typeface="Arial" pitchFamily="34" charset="0"/>
              <a:buChar char="•"/>
            </a:pPr>
            <a:endParaRPr lang="en-GB" i="1" dirty="0"/>
          </a:p>
          <a:p>
            <a:pPr marL="285750" indent="-285750" algn="just">
              <a:buFont typeface="Arial" pitchFamily="34" charset="0"/>
              <a:buChar char="•"/>
            </a:pPr>
            <a:r>
              <a:rPr lang="en-GB" i="1" dirty="0" smtClean="0"/>
              <a:t>If </a:t>
            </a:r>
            <a:r>
              <a:rPr lang="en-GB" i="1" dirty="0"/>
              <a:t>that expert’s work involves use of significant assumptions and methods, the </a:t>
            </a:r>
            <a:r>
              <a:rPr lang="en-GB" b="1" i="1" dirty="0">
                <a:solidFill>
                  <a:srgbClr val="C00000"/>
                </a:solidFill>
              </a:rPr>
              <a:t>relevance and reasonableness of those assumptions and methods</a:t>
            </a:r>
            <a:r>
              <a:rPr lang="en-GB" i="1" dirty="0"/>
              <a:t>; and </a:t>
            </a:r>
            <a:endParaRPr lang="en-GB" i="1" dirty="0" smtClean="0"/>
          </a:p>
          <a:p>
            <a:pPr marL="285750" indent="-285750" algn="just">
              <a:buFont typeface="Arial" pitchFamily="34" charset="0"/>
              <a:buChar char="•"/>
            </a:pPr>
            <a:endParaRPr lang="en-GB" i="1" dirty="0"/>
          </a:p>
          <a:p>
            <a:pPr marL="285750" indent="-285750" algn="just">
              <a:buFont typeface="Arial" pitchFamily="34" charset="0"/>
              <a:buChar char="•"/>
            </a:pPr>
            <a:r>
              <a:rPr lang="en-GB" i="1" dirty="0" smtClean="0"/>
              <a:t>that </a:t>
            </a:r>
            <a:r>
              <a:rPr lang="en-GB" i="1" dirty="0"/>
              <a:t>expert’s work involves significant use of source data, the </a:t>
            </a:r>
            <a:r>
              <a:rPr lang="en-GB" b="1" i="1" dirty="0">
                <a:solidFill>
                  <a:srgbClr val="C00000"/>
                </a:solidFill>
              </a:rPr>
              <a:t>relevance, completeness, and accuracy of that source </a:t>
            </a:r>
            <a:r>
              <a:rPr lang="en-GB" b="1" i="1" dirty="0" smtClean="0">
                <a:solidFill>
                  <a:srgbClr val="C00000"/>
                </a:solidFill>
              </a:rPr>
              <a:t>data</a:t>
            </a:r>
            <a:r>
              <a:rPr lang="en-GB" i="1" dirty="0" smtClean="0"/>
              <a:t>”</a:t>
            </a:r>
            <a:endParaRPr lang="en-GB" i="1" dirty="0"/>
          </a:p>
        </p:txBody>
      </p:sp>
    </p:spTree>
    <p:extLst>
      <p:ext uri="{BB962C8B-B14F-4D97-AF65-F5344CB8AC3E}">
        <p14:creationId xmlns:p14="http://schemas.microsoft.com/office/powerpoint/2010/main" val="619424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83463"/>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88435"/>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Various challenges in implementation</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4" name="Diagram 3"/>
          <p:cNvGraphicFramePr/>
          <p:nvPr>
            <p:extLst>
              <p:ext uri="{D42A27DB-BD31-4B8C-83A1-F6EECF244321}">
                <p14:modId xmlns:p14="http://schemas.microsoft.com/office/powerpoint/2010/main" val="3098952755"/>
              </p:ext>
            </p:extLst>
          </p:nvPr>
        </p:nvGraphicFramePr>
        <p:xfrm>
          <a:off x="151314" y="1162050"/>
          <a:ext cx="8687887" cy="39243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118043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367430" y="1523824"/>
            <a:ext cx="8014575" cy="2003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11" name="object 11"/>
          <p:cNvSpPr txBox="1"/>
          <p:nvPr/>
        </p:nvSpPr>
        <p:spPr>
          <a:xfrm>
            <a:off x="923088" y="3183961"/>
            <a:ext cx="4118058" cy="230832"/>
          </a:xfrm>
          <a:prstGeom prst="rect">
            <a:avLst/>
          </a:prstGeom>
        </p:spPr>
        <p:txBody>
          <a:bodyPr vert="horz" wrap="square" lIns="0" tIns="0" rIns="0" bIns="0" rtlCol="0">
            <a:spAutoFit/>
          </a:bodyPr>
          <a:lstStyle/>
          <a:p>
            <a:pPr marL="11456"/>
            <a:r>
              <a:rPr lang="en-US" b="1" dirty="0">
                <a:solidFill>
                  <a:srgbClr val="FFFFFF"/>
                </a:solidFill>
                <a:latin typeface="Trebuchet MS" pitchFamily="34" charset="0"/>
                <a:cs typeface="Lucida Sans"/>
              </a:rPr>
              <a:t>31 January 2018 15:50 Hours</a:t>
            </a:r>
            <a:endParaRPr b="1" dirty="0">
              <a:latin typeface="Trebuchet MS" pitchFamily="34" charset="0"/>
              <a:cs typeface="Lucida Sans"/>
            </a:endParaRPr>
          </a:p>
        </p:txBody>
      </p:sp>
      <p:sp>
        <p:nvSpPr>
          <p:cNvPr id="22" name="object 11"/>
          <p:cNvSpPr txBox="1"/>
          <p:nvPr/>
        </p:nvSpPr>
        <p:spPr>
          <a:xfrm>
            <a:off x="857930" y="1657350"/>
            <a:ext cx="6646233" cy="1477328"/>
          </a:xfrm>
          <a:prstGeom prst="rect">
            <a:avLst/>
          </a:prstGeom>
        </p:spPr>
        <p:txBody>
          <a:bodyPr vert="horz" wrap="square" lIns="0" tIns="0" rIns="0" bIns="0" rtlCol="0">
            <a:spAutoFit/>
          </a:bodyPr>
          <a:lstStyle/>
          <a:p>
            <a:pPr marL="11456"/>
            <a:r>
              <a:rPr lang="en-GB" sz="3200" b="1" dirty="0">
                <a:solidFill>
                  <a:srgbClr val="005583"/>
                </a:solidFill>
                <a:latin typeface="Trebuchet MS" pitchFamily="34" charset="0"/>
                <a:cs typeface="Lucida Sans"/>
              </a:rPr>
              <a:t>Changing Landscape of</a:t>
            </a:r>
          </a:p>
          <a:p>
            <a:pPr marL="11456"/>
            <a:r>
              <a:rPr lang="en-GB" sz="3200" b="1" dirty="0">
                <a:solidFill>
                  <a:srgbClr val="005583"/>
                </a:solidFill>
                <a:latin typeface="Trebuchet MS" pitchFamily="34" charset="0"/>
                <a:cs typeface="Lucida Sans"/>
              </a:rPr>
              <a:t>Employee Benefits post </a:t>
            </a:r>
            <a:r>
              <a:rPr lang="en-GB" sz="3200" b="1" dirty="0" smtClean="0">
                <a:solidFill>
                  <a:srgbClr val="005583"/>
                </a:solidFill>
                <a:latin typeface="Trebuchet MS" pitchFamily="34" charset="0"/>
                <a:cs typeface="Lucida Sans"/>
              </a:rPr>
              <a:t>APS27:</a:t>
            </a:r>
          </a:p>
          <a:p>
            <a:pPr marL="11456"/>
            <a:r>
              <a:rPr lang="en-GB" sz="3200" b="1" dirty="0" smtClean="0">
                <a:solidFill>
                  <a:srgbClr val="005583"/>
                </a:solidFill>
                <a:latin typeface="Trebuchet MS" pitchFamily="34" charset="0"/>
                <a:cs typeface="Lucida Sans"/>
              </a:rPr>
              <a:t>A practitioner’s </a:t>
            </a:r>
            <a:r>
              <a:rPr lang="en-GB" sz="3200" b="1" dirty="0">
                <a:solidFill>
                  <a:srgbClr val="005583"/>
                </a:solidFill>
                <a:latin typeface="Trebuchet MS" pitchFamily="34" charset="0"/>
                <a:cs typeface="Lucida Sans"/>
              </a:rPr>
              <a:t>view</a:t>
            </a:r>
            <a:endParaRPr sz="3200" b="1" dirty="0">
              <a:latin typeface="Trebuchet MS" pitchFamily="34" charset="0"/>
              <a:cs typeface="Lucida Sans"/>
            </a:endParaRPr>
          </a:p>
        </p:txBody>
      </p:sp>
      <p:grpSp>
        <p:nvGrpSpPr>
          <p:cNvPr id="26" name="Group 48"/>
          <p:cNvGrpSpPr/>
          <p:nvPr/>
        </p:nvGrpSpPr>
        <p:grpSpPr>
          <a:xfrm>
            <a:off x="5910087" y="108436"/>
            <a:ext cx="3157894" cy="1491141"/>
            <a:chOff x="6911518" y="148463"/>
            <a:chExt cx="3692982" cy="2041574"/>
          </a:xfrm>
        </p:grpSpPr>
        <p:sp>
          <p:nvSpPr>
            <p:cNvPr id="27"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28"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29"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0" name="object 14"/>
            <p:cNvSpPr txBox="1"/>
            <p:nvPr/>
          </p:nvSpPr>
          <p:spPr>
            <a:xfrm>
              <a:off x="8394700" y="992594"/>
              <a:ext cx="2165490" cy="1197443"/>
            </a:xfrm>
            <a:prstGeom prst="rect">
              <a:avLst/>
            </a:prstGeom>
          </p:spPr>
          <p:txBody>
            <a:bodyPr vert="horz" wrap="square" lIns="0" tIns="0" rIns="0" bIns="0" rtlCol="0">
              <a:spAutoFit/>
            </a:bodyPr>
            <a:lstStyle/>
            <a:p>
              <a:pPr marL="11456">
                <a:lnSpc>
                  <a:spcPts val="1370"/>
                </a:lnSpc>
              </a:pPr>
              <a:r>
                <a:rPr sz="1400" b="1" dirty="0">
                  <a:solidFill>
                    <a:srgbClr val="005583"/>
                  </a:solidFill>
                  <a:latin typeface="Trebuchet MS" pitchFamily="34" charset="0"/>
                  <a:cs typeface="Lucida Sans"/>
                </a:rPr>
                <a:t>19th Global</a:t>
              </a:r>
              <a:endParaRPr sz="1400" b="1" dirty="0">
                <a:latin typeface="Trebuchet MS" pitchFamily="34" charset="0"/>
                <a:cs typeface="Lucida Sans"/>
              </a:endParaRPr>
            </a:p>
            <a:p>
              <a:pPr marL="11456">
                <a:lnSpc>
                  <a:spcPts val="1370"/>
                </a:lnSpc>
              </a:pPr>
              <a:r>
                <a:rPr sz="1400" b="1" dirty="0">
                  <a:solidFill>
                    <a:srgbClr val="005583"/>
                  </a:solidFill>
                  <a:latin typeface="Trebuchet MS" pitchFamily="34" charset="0"/>
                  <a:cs typeface="Lucida Sans"/>
                </a:rPr>
                <a:t>Conference of Actuaries</a:t>
              </a:r>
              <a:endParaRPr sz="1400" b="1" dirty="0">
                <a:latin typeface="Trebuchet MS" pitchFamily="34" charset="0"/>
                <a:cs typeface="Lucida Sans"/>
              </a:endParaRPr>
            </a:p>
            <a:p>
              <a:pPr marL="11456">
                <a:spcBef>
                  <a:spcPts val="663"/>
                </a:spcBef>
              </a:pPr>
              <a:r>
                <a:rPr sz="800" b="1" spc="-41" dirty="0">
                  <a:solidFill>
                    <a:srgbClr val="00854A"/>
                  </a:solidFill>
                  <a:latin typeface="Trebuchet MS" pitchFamily="34" charset="0"/>
                  <a:cs typeface="Lucida Sans"/>
                </a:rPr>
                <a:t>30th</a:t>
              </a:r>
              <a:r>
                <a:rPr sz="800" b="1" spc="-54" dirty="0">
                  <a:solidFill>
                    <a:srgbClr val="00854A"/>
                  </a:solidFill>
                  <a:latin typeface="Trebuchet MS" pitchFamily="34" charset="0"/>
                  <a:cs typeface="Lucida Sans"/>
                </a:rPr>
                <a:t> </a:t>
              </a:r>
              <a:r>
                <a:rPr sz="800" b="1" spc="-23" dirty="0">
                  <a:solidFill>
                    <a:srgbClr val="00854A"/>
                  </a:solidFill>
                  <a:latin typeface="Trebuchet MS" pitchFamily="34" charset="0"/>
                  <a:cs typeface="Lucida Sans"/>
                </a:rPr>
                <a:t>– </a:t>
              </a:r>
              <a:r>
                <a:rPr sz="800" b="1" spc="-41" dirty="0">
                  <a:solidFill>
                    <a:srgbClr val="00854A"/>
                  </a:solidFill>
                  <a:latin typeface="Trebuchet MS" pitchFamily="34" charset="0"/>
                  <a:cs typeface="Lucida Sans"/>
                </a:rPr>
                <a:t>31st</a:t>
              </a:r>
              <a:r>
                <a:rPr sz="800" b="1" spc="-54" dirty="0">
                  <a:solidFill>
                    <a:srgbClr val="00854A"/>
                  </a:solidFill>
                  <a:latin typeface="Trebuchet MS" pitchFamily="34" charset="0"/>
                  <a:cs typeface="Lucida Sans"/>
                </a:rPr>
                <a:t> </a:t>
              </a:r>
              <a:r>
                <a:rPr sz="800" b="1" spc="-9" dirty="0">
                  <a:solidFill>
                    <a:srgbClr val="00854A"/>
                  </a:solidFill>
                  <a:latin typeface="Trebuchet MS" pitchFamily="34" charset="0"/>
                  <a:cs typeface="Lucida Sans"/>
                </a:rPr>
                <a:t>January,</a:t>
              </a:r>
              <a:r>
                <a:rPr sz="800" b="1" spc="-54" dirty="0">
                  <a:solidFill>
                    <a:srgbClr val="00854A"/>
                  </a:solidFill>
                  <a:latin typeface="Trebuchet MS" pitchFamily="34" charset="0"/>
                  <a:cs typeface="Lucida Sans"/>
                </a:rPr>
                <a:t> </a:t>
              </a:r>
              <a:r>
                <a:rPr sz="800" b="1" spc="-50" dirty="0">
                  <a:solidFill>
                    <a:srgbClr val="00854A"/>
                  </a:solidFill>
                  <a:latin typeface="Trebuchet MS" pitchFamily="34" charset="0"/>
                  <a:cs typeface="Lucida Sans"/>
                </a:rPr>
                <a:t>2018</a:t>
              </a:r>
              <a:r>
                <a:rPr sz="800" b="1" spc="-54" dirty="0">
                  <a:solidFill>
                    <a:srgbClr val="00854A"/>
                  </a:solidFill>
                  <a:latin typeface="Trebuchet MS" pitchFamily="34" charset="0"/>
                  <a:cs typeface="Lucida Sans"/>
                </a:rPr>
                <a:t> </a:t>
              </a:r>
              <a:r>
                <a:rPr sz="800" b="1" spc="63" dirty="0">
                  <a:solidFill>
                    <a:srgbClr val="00854A"/>
                  </a:solidFill>
                  <a:latin typeface="Trebuchet MS" pitchFamily="34" charset="0"/>
                  <a:cs typeface="Lucida Sans"/>
                </a:rPr>
                <a:t>|</a:t>
              </a:r>
              <a:r>
                <a:rPr sz="800" b="1" spc="-54" dirty="0">
                  <a:solidFill>
                    <a:srgbClr val="00854A"/>
                  </a:solidFill>
                  <a:latin typeface="Trebuchet MS" pitchFamily="34" charset="0"/>
                  <a:cs typeface="Lucida Sans"/>
                </a:rPr>
                <a:t> </a:t>
              </a:r>
              <a:r>
                <a:rPr sz="800" b="1" spc="-27" dirty="0">
                  <a:solidFill>
                    <a:srgbClr val="00854A"/>
                  </a:solidFill>
                  <a:latin typeface="Trebuchet MS" pitchFamily="34" charset="0"/>
                  <a:cs typeface="Lucida Sans"/>
                </a:rPr>
                <a:t>Mumbai,</a:t>
              </a:r>
              <a:r>
                <a:rPr sz="800" b="1" spc="-54" dirty="0">
                  <a:solidFill>
                    <a:srgbClr val="00854A"/>
                  </a:solidFill>
                  <a:latin typeface="Trebuchet MS" pitchFamily="34" charset="0"/>
                  <a:cs typeface="Lucida Sans"/>
                </a:rPr>
                <a:t> </a:t>
              </a:r>
              <a:r>
                <a:rPr sz="800" b="1" spc="-32" dirty="0">
                  <a:solidFill>
                    <a:srgbClr val="00854A"/>
                  </a:solidFill>
                  <a:latin typeface="Trebuchet MS" pitchFamily="34" charset="0"/>
                  <a:cs typeface="Lucida Sans"/>
                </a:rPr>
                <a:t>India</a:t>
              </a:r>
              <a:endParaRPr sz="800" b="1" dirty="0">
                <a:latin typeface="Trebuchet MS" pitchFamily="34" charset="0"/>
                <a:cs typeface="Lucida Sans"/>
              </a:endParaRPr>
            </a:p>
          </p:txBody>
        </p:sp>
        <p:pic>
          <p:nvPicPr>
            <p:cNvPr id="31"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83463"/>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88435"/>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Various challenges in implementation</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4" name="Diagram 3"/>
          <p:cNvGraphicFramePr/>
          <p:nvPr>
            <p:extLst>
              <p:ext uri="{D42A27DB-BD31-4B8C-83A1-F6EECF244321}">
                <p14:modId xmlns:p14="http://schemas.microsoft.com/office/powerpoint/2010/main" val="1564480040"/>
              </p:ext>
            </p:extLst>
          </p:nvPr>
        </p:nvGraphicFramePr>
        <p:xfrm>
          <a:off x="151314" y="1085850"/>
          <a:ext cx="8917070" cy="39243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72599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88435"/>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Puts </a:t>
            </a:r>
            <a:r>
              <a:rPr lang="en-US" sz="1800" b="1" dirty="0" smtClean="0">
                <a:solidFill>
                  <a:srgbClr val="FFFFFF"/>
                </a:solidFill>
                <a:latin typeface="Trebuchet MS" pitchFamily="34" charset="0"/>
                <a:cs typeface="Lucida Sans"/>
              </a:rPr>
              <a:t>Actuary at </a:t>
            </a:r>
            <a:r>
              <a:rPr lang="en-US" sz="1800" b="1" dirty="0" smtClean="0">
                <a:solidFill>
                  <a:srgbClr val="FFFFFF"/>
                </a:solidFill>
                <a:latin typeface="Trebuchet MS" pitchFamily="34" charset="0"/>
                <a:cs typeface="Lucida Sans"/>
              </a:rPr>
              <a:t>Risk?</a:t>
            </a:r>
            <a:endParaRPr lang="en-US" sz="1800" b="1" dirty="0">
              <a:latin typeface="Trebuchet MS" pitchFamily="34" charset="0"/>
              <a:cs typeface="Lucida Sans"/>
            </a:endParaRPr>
          </a:p>
        </p:txBody>
      </p:sp>
      <p:grpSp>
        <p:nvGrpSpPr>
          <p:cNvPr id="3" name="Group 2"/>
          <p:cNvGrpSpPr/>
          <p:nvPr/>
        </p:nvGrpSpPr>
        <p:grpSpPr>
          <a:xfrm>
            <a:off x="4925900" y="124668"/>
            <a:ext cx="4141678" cy="5018832"/>
            <a:chOff x="5760567" y="170688"/>
            <a:chExt cx="4843462" cy="6871462"/>
          </a:xfrm>
        </p:grpSpPr>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sp>
        <p:nvSpPr>
          <p:cNvPr id="4" name="Rectangle 3"/>
          <p:cNvSpPr/>
          <p:nvPr/>
        </p:nvSpPr>
        <p:spPr>
          <a:xfrm>
            <a:off x="152400" y="1186377"/>
            <a:ext cx="7733188" cy="323165"/>
          </a:xfrm>
          <a:prstGeom prst="rect">
            <a:avLst/>
          </a:prstGeom>
        </p:spPr>
        <p:txBody>
          <a:bodyPr wrap="square">
            <a:spAutoFit/>
          </a:bodyPr>
          <a:lstStyle/>
          <a:p>
            <a:pPr marL="285750" indent="-285750" algn="just">
              <a:buFont typeface="Arial" pitchFamily="34" charset="0"/>
              <a:buChar char="•"/>
            </a:pPr>
            <a:r>
              <a:rPr lang="en-GB" dirty="0" smtClean="0"/>
              <a:t>Consider salary growth rate assumption of following large listed companies:</a:t>
            </a:r>
            <a:endParaRPr lang="en-GB" dirty="0"/>
          </a:p>
        </p:txBody>
      </p:sp>
      <p:graphicFrame>
        <p:nvGraphicFramePr>
          <p:cNvPr id="16" name="Table 15"/>
          <p:cNvGraphicFramePr>
            <a:graphicFrameLocks noGrp="1"/>
          </p:cNvGraphicFramePr>
          <p:nvPr>
            <p:extLst>
              <p:ext uri="{D42A27DB-BD31-4B8C-83A1-F6EECF244321}">
                <p14:modId xmlns:p14="http://schemas.microsoft.com/office/powerpoint/2010/main" val="198489054"/>
              </p:ext>
            </p:extLst>
          </p:nvPr>
        </p:nvGraphicFramePr>
        <p:xfrm>
          <a:off x="568359" y="1565910"/>
          <a:ext cx="6823041" cy="2225040"/>
        </p:xfrm>
        <a:graphic>
          <a:graphicData uri="http://schemas.openxmlformats.org/drawingml/2006/table">
            <a:tbl>
              <a:tblPr firstRow="1" bandRow="1">
                <a:tableStyleId>{5C22544A-7EE6-4342-B048-85BDC9FD1C3A}</a:tableStyleId>
              </a:tblPr>
              <a:tblGrid>
                <a:gridCol w="2667001"/>
                <a:gridCol w="2971800"/>
                <a:gridCol w="1184240"/>
              </a:tblGrid>
              <a:tr h="278130">
                <a:tc>
                  <a:txBody>
                    <a:bodyPr/>
                    <a:lstStyle/>
                    <a:p>
                      <a:pPr algn="ctr"/>
                      <a:r>
                        <a:rPr lang="en-US" sz="1200" dirty="0" smtClean="0"/>
                        <a:t>Company</a:t>
                      </a:r>
                      <a:endParaRPr lang="en-GB" sz="1200" dirty="0"/>
                    </a:p>
                  </a:txBody>
                  <a:tcPr marT="34290" marB="34290" anchor="ctr"/>
                </a:tc>
                <a:tc>
                  <a:txBody>
                    <a:bodyPr/>
                    <a:lstStyle/>
                    <a:p>
                      <a:pPr algn="ctr"/>
                      <a:r>
                        <a:rPr lang="en-US" sz="1200" dirty="0" smtClean="0"/>
                        <a:t>Salary Growth</a:t>
                      </a:r>
                      <a:r>
                        <a:rPr lang="en-US" sz="1200" baseline="0" dirty="0" smtClean="0"/>
                        <a:t> Rate</a:t>
                      </a:r>
                      <a:endParaRPr lang="en-GB" sz="1200" dirty="0"/>
                    </a:p>
                  </a:txBody>
                  <a:tcPr marT="34290" marB="34290" anchor="ctr"/>
                </a:tc>
                <a:tc>
                  <a:txBody>
                    <a:bodyPr/>
                    <a:lstStyle/>
                    <a:p>
                      <a:pPr algn="ctr"/>
                      <a:r>
                        <a:rPr lang="en-US" sz="1200" dirty="0" smtClean="0"/>
                        <a:t>Auditor</a:t>
                      </a:r>
                      <a:endParaRPr lang="en-GB" sz="1200" dirty="0"/>
                    </a:p>
                  </a:txBody>
                  <a:tcPr marT="34290" marB="34290" anchor="ctr"/>
                </a:tc>
              </a:tr>
              <a:tr h="278130">
                <a:tc>
                  <a:txBody>
                    <a:bodyPr/>
                    <a:lstStyle/>
                    <a:p>
                      <a:pPr algn="just"/>
                      <a:r>
                        <a:rPr lang="en-US" sz="1200" dirty="0" smtClean="0"/>
                        <a:t>Ashok Leyland</a:t>
                      </a:r>
                      <a:r>
                        <a:rPr lang="en-US" sz="1200" baseline="0" dirty="0" smtClean="0"/>
                        <a:t> Ltd.</a:t>
                      </a:r>
                      <a:endParaRPr lang="en-GB" sz="1200" dirty="0"/>
                    </a:p>
                  </a:txBody>
                  <a:tcPr marT="34290" marB="34290" anchor="ctr"/>
                </a:tc>
                <a:tc>
                  <a:txBody>
                    <a:bodyPr/>
                    <a:lstStyle/>
                    <a:p>
                      <a:pPr algn="ctr"/>
                      <a:r>
                        <a:rPr lang="en-US" sz="1200" dirty="0" smtClean="0"/>
                        <a:t>3.25%</a:t>
                      </a:r>
                      <a:endParaRPr lang="en-GB" sz="1200" dirty="0"/>
                    </a:p>
                  </a:txBody>
                  <a:tcPr marT="34290" marB="34290" anchor="ctr"/>
                </a:tc>
                <a:tc>
                  <a:txBody>
                    <a:bodyPr/>
                    <a:lstStyle/>
                    <a:p>
                      <a:pPr algn="ctr"/>
                      <a:r>
                        <a:rPr lang="en-US" sz="1200" dirty="0" smtClean="0"/>
                        <a:t>Big</a:t>
                      </a:r>
                      <a:r>
                        <a:rPr lang="en-US" sz="1200" baseline="0" dirty="0" smtClean="0"/>
                        <a:t> 4</a:t>
                      </a:r>
                      <a:endParaRPr lang="en-GB" sz="1200" dirty="0"/>
                    </a:p>
                  </a:txBody>
                  <a:tcPr marT="34290" marB="34290" anchor="ctr"/>
                </a:tc>
              </a:tr>
              <a:tr h="278130">
                <a:tc>
                  <a:txBody>
                    <a:bodyPr/>
                    <a:lstStyle/>
                    <a:p>
                      <a:pPr algn="just"/>
                      <a:r>
                        <a:rPr lang="en-US" sz="1200" dirty="0" smtClean="0"/>
                        <a:t>Jindal Steel and Power Ltd.</a:t>
                      </a:r>
                      <a:endParaRPr lang="en-GB" sz="1200" dirty="0"/>
                    </a:p>
                  </a:txBody>
                  <a:tcPr marT="34290" marB="34290" anchor="ctr"/>
                </a:tc>
                <a:tc>
                  <a:txBody>
                    <a:bodyPr/>
                    <a:lstStyle/>
                    <a:p>
                      <a:pPr algn="ctr"/>
                      <a:r>
                        <a:rPr lang="en-US" sz="1200" dirty="0" smtClean="0"/>
                        <a:t>3%</a:t>
                      </a:r>
                      <a:endParaRPr lang="en-GB" sz="1200" dirty="0"/>
                    </a:p>
                  </a:txBody>
                  <a:tcPr marT="34290" marB="34290" anchor="ctr"/>
                </a:tc>
                <a:tc>
                  <a:txBody>
                    <a:bodyPr/>
                    <a:lstStyle/>
                    <a:p>
                      <a:pPr algn="ctr"/>
                      <a:r>
                        <a:rPr lang="en-US" sz="1200" dirty="0" smtClean="0"/>
                        <a:t>Not Big 4</a:t>
                      </a:r>
                      <a:endParaRPr lang="en-GB" sz="1200" dirty="0"/>
                    </a:p>
                  </a:txBody>
                  <a:tcPr marT="34290" marB="34290" anchor="ctr"/>
                </a:tc>
              </a:tr>
              <a:tr h="278130">
                <a:tc>
                  <a:txBody>
                    <a:bodyPr/>
                    <a:lstStyle/>
                    <a:p>
                      <a:pPr algn="just"/>
                      <a:r>
                        <a:rPr lang="en-US" sz="1200" dirty="0" smtClean="0"/>
                        <a:t>Britannia</a:t>
                      </a:r>
                      <a:r>
                        <a:rPr lang="en-US" sz="1200" baseline="0" dirty="0" smtClean="0"/>
                        <a:t> Industries Ltd.</a:t>
                      </a:r>
                      <a:endParaRPr lang="en-GB" sz="1200" dirty="0"/>
                    </a:p>
                  </a:txBody>
                  <a:tcPr marT="34290" marB="34290" anchor="ctr"/>
                </a:tc>
                <a:tc>
                  <a:txBody>
                    <a:bodyPr/>
                    <a:lstStyle/>
                    <a:p>
                      <a:pPr algn="ctr"/>
                      <a:r>
                        <a:rPr lang="en-US" sz="1200" dirty="0" smtClean="0"/>
                        <a:t>5%</a:t>
                      </a:r>
                      <a:endParaRPr lang="en-GB" sz="1200" dirty="0"/>
                    </a:p>
                  </a:txBody>
                  <a:tcPr marT="34290" marB="34290" anchor="ctr"/>
                </a:tc>
                <a:tc>
                  <a:txBody>
                    <a:bodyPr/>
                    <a:lstStyle/>
                    <a:p>
                      <a:pPr algn="ctr"/>
                      <a:r>
                        <a:rPr lang="en-US" sz="1200" dirty="0" smtClean="0"/>
                        <a:t>Big 4</a:t>
                      </a:r>
                      <a:endParaRPr lang="en-GB" sz="1200" dirty="0"/>
                    </a:p>
                  </a:txBody>
                  <a:tcPr marT="34290" marB="34290" anchor="ctr"/>
                </a:tc>
              </a:tr>
              <a:tr h="278130">
                <a:tc>
                  <a:txBody>
                    <a:bodyPr/>
                    <a:lstStyle/>
                    <a:p>
                      <a:pPr algn="just"/>
                      <a:r>
                        <a:rPr lang="en-US" sz="1200" dirty="0" err="1" smtClean="0"/>
                        <a:t>Glenmark</a:t>
                      </a:r>
                      <a:r>
                        <a:rPr lang="en-US" sz="1200" dirty="0" smtClean="0"/>
                        <a:t> </a:t>
                      </a:r>
                      <a:r>
                        <a:rPr lang="en-US" sz="1200" dirty="0" err="1" smtClean="0"/>
                        <a:t>Pharma</a:t>
                      </a:r>
                      <a:r>
                        <a:rPr lang="en-US" sz="1200" dirty="0" smtClean="0"/>
                        <a:t> </a:t>
                      </a:r>
                      <a:r>
                        <a:rPr lang="en-US" sz="1200" dirty="0" err="1" smtClean="0"/>
                        <a:t>Lts</a:t>
                      </a:r>
                      <a:r>
                        <a:rPr lang="en-US" sz="1200" dirty="0" smtClean="0"/>
                        <a:t>.</a:t>
                      </a:r>
                      <a:endParaRPr lang="en-GB" sz="1200" dirty="0"/>
                    </a:p>
                  </a:txBody>
                  <a:tcPr marT="34290" marB="34290" anchor="ctr"/>
                </a:tc>
                <a:tc>
                  <a:txBody>
                    <a:bodyPr/>
                    <a:lstStyle/>
                    <a:p>
                      <a:pPr algn="ctr"/>
                      <a:r>
                        <a:rPr lang="en-US" sz="1200" dirty="0" smtClean="0"/>
                        <a:t>3%</a:t>
                      </a:r>
                      <a:endParaRPr lang="en-GB" sz="1200" dirty="0"/>
                    </a:p>
                  </a:txBody>
                  <a:tcPr marT="34290" marB="34290" anchor="ctr"/>
                </a:tc>
                <a:tc>
                  <a:txBody>
                    <a:bodyPr/>
                    <a:lstStyle/>
                    <a:p>
                      <a:pPr algn="ctr"/>
                      <a:r>
                        <a:rPr lang="en-US" sz="1200" dirty="0" smtClean="0"/>
                        <a:t>Big 4</a:t>
                      </a:r>
                      <a:endParaRPr lang="en-GB" sz="1200" dirty="0"/>
                    </a:p>
                  </a:txBody>
                  <a:tcPr marT="34290" marB="34290" anchor="ctr"/>
                </a:tc>
              </a:tr>
              <a:tr h="278130">
                <a:tc>
                  <a:txBody>
                    <a:bodyPr/>
                    <a:lstStyle/>
                    <a:p>
                      <a:pPr algn="just"/>
                      <a:r>
                        <a:rPr lang="en-US" sz="1200" dirty="0" err="1" smtClean="0"/>
                        <a:t>Cipla</a:t>
                      </a:r>
                      <a:r>
                        <a:rPr lang="en-US" sz="1200" dirty="0" smtClean="0"/>
                        <a:t> Ltd. </a:t>
                      </a:r>
                      <a:endParaRPr lang="en-GB" sz="1200" dirty="0"/>
                    </a:p>
                  </a:txBody>
                  <a:tcPr marT="34290" marB="34290" anchor="ctr"/>
                </a:tc>
                <a:tc>
                  <a:txBody>
                    <a:bodyPr/>
                    <a:lstStyle/>
                    <a:p>
                      <a:pPr algn="ctr"/>
                      <a:r>
                        <a:rPr lang="en-US" sz="1200" dirty="0" smtClean="0"/>
                        <a:t>5%</a:t>
                      </a:r>
                      <a:endParaRPr lang="en-GB" sz="1200" dirty="0"/>
                    </a:p>
                  </a:txBody>
                  <a:tcPr marT="34290" marB="34290" anchor="ctr"/>
                </a:tc>
                <a:tc>
                  <a:txBody>
                    <a:bodyPr/>
                    <a:lstStyle/>
                    <a:p>
                      <a:pPr algn="ctr"/>
                      <a:r>
                        <a:rPr lang="en-US" sz="1200" dirty="0" smtClean="0"/>
                        <a:t>Big 4</a:t>
                      </a:r>
                      <a:endParaRPr lang="en-GB" sz="1200" dirty="0"/>
                    </a:p>
                  </a:txBody>
                  <a:tcPr marT="34290" marB="34290" anchor="ctr"/>
                </a:tc>
              </a:tr>
              <a:tr h="278130">
                <a:tc>
                  <a:txBody>
                    <a:bodyPr/>
                    <a:lstStyle/>
                    <a:p>
                      <a:pPr algn="just"/>
                      <a:r>
                        <a:rPr lang="en-US" sz="1200" dirty="0" smtClean="0"/>
                        <a:t>Larsen and </a:t>
                      </a:r>
                      <a:r>
                        <a:rPr lang="en-US" sz="1200" dirty="0" err="1" smtClean="0"/>
                        <a:t>Tubro</a:t>
                      </a:r>
                      <a:endParaRPr lang="en-GB" sz="1200" dirty="0"/>
                    </a:p>
                  </a:txBody>
                  <a:tcPr marT="34290" marB="34290" anchor="ctr"/>
                </a:tc>
                <a:tc>
                  <a:txBody>
                    <a:bodyPr/>
                    <a:lstStyle/>
                    <a:p>
                      <a:pPr algn="ctr"/>
                      <a:r>
                        <a:rPr lang="en-US" sz="1200" dirty="0" smtClean="0"/>
                        <a:t>5%</a:t>
                      </a:r>
                      <a:endParaRPr lang="en-GB" sz="1200" dirty="0"/>
                    </a:p>
                  </a:txBody>
                  <a:tcPr marT="34290" marB="34290" anchor="ctr"/>
                </a:tc>
                <a:tc>
                  <a:txBody>
                    <a:bodyPr/>
                    <a:lstStyle/>
                    <a:p>
                      <a:pPr algn="ctr"/>
                      <a:r>
                        <a:rPr lang="en-US" sz="1200" dirty="0" smtClean="0"/>
                        <a:t>Not Big 4</a:t>
                      </a:r>
                      <a:endParaRPr lang="en-GB" sz="1200" dirty="0"/>
                    </a:p>
                  </a:txBody>
                  <a:tcPr marT="34290" marB="34290" anchor="ctr"/>
                </a:tc>
              </a:tr>
              <a:tr h="278130">
                <a:tc>
                  <a:txBody>
                    <a:bodyPr/>
                    <a:lstStyle/>
                    <a:p>
                      <a:pPr algn="just"/>
                      <a:r>
                        <a:rPr lang="en-US" sz="1200" dirty="0" smtClean="0"/>
                        <a:t>Shoppers Stop</a:t>
                      </a:r>
                      <a:endParaRPr lang="en-GB" sz="1200" dirty="0"/>
                    </a:p>
                  </a:txBody>
                  <a:tcPr marT="34290" marB="34290" anchor="ctr"/>
                </a:tc>
                <a:tc>
                  <a:txBody>
                    <a:bodyPr/>
                    <a:lstStyle/>
                    <a:p>
                      <a:pPr algn="ctr"/>
                      <a:r>
                        <a:rPr lang="en-US" sz="1200" dirty="0" smtClean="0"/>
                        <a:t>4%</a:t>
                      </a:r>
                      <a:endParaRPr lang="en-GB" sz="1200" dirty="0"/>
                    </a:p>
                  </a:txBody>
                  <a:tcPr marT="34290" marB="34290" anchor="ctr"/>
                </a:tc>
                <a:tc>
                  <a:txBody>
                    <a:bodyPr/>
                    <a:lstStyle/>
                    <a:p>
                      <a:pPr algn="ctr"/>
                      <a:r>
                        <a:rPr lang="en-US" sz="1200" dirty="0" smtClean="0"/>
                        <a:t>Big 4</a:t>
                      </a:r>
                      <a:endParaRPr lang="en-GB" sz="1200" dirty="0"/>
                    </a:p>
                  </a:txBody>
                  <a:tcPr marT="34290" marB="34290" anchor="ctr"/>
                </a:tc>
              </a:tr>
            </a:tbl>
          </a:graphicData>
        </a:graphic>
      </p:graphicFrame>
      <p:sp>
        <p:nvSpPr>
          <p:cNvPr id="5" name="TextBox 4"/>
          <p:cNvSpPr txBox="1"/>
          <p:nvPr/>
        </p:nvSpPr>
        <p:spPr>
          <a:xfrm>
            <a:off x="565102" y="3712518"/>
            <a:ext cx="6826299" cy="276999"/>
          </a:xfrm>
          <a:prstGeom prst="rect">
            <a:avLst/>
          </a:prstGeom>
          <a:noFill/>
        </p:spPr>
        <p:txBody>
          <a:bodyPr wrap="square" rtlCol="0">
            <a:spAutoFit/>
          </a:bodyPr>
          <a:lstStyle/>
          <a:p>
            <a:r>
              <a:rPr lang="en-US" sz="1200" b="1" i="1" dirty="0" smtClean="0"/>
              <a:t>Source</a:t>
            </a:r>
            <a:r>
              <a:rPr lang="en-US" sz="1200" i="1" dirty="0" smtClean="0"/>
              <a:t>: Annual reports of respective companies (publicly available data)</a:t>
            </a:r>
            <a:endParaRPr lang="en-GB" sz="1200" i="1" dirty="0"/>
          </a:p>
        </p:txBody>
      </p:sp>
      <p:sp>
        <p:nvSpPr>
          <p:cNvPr id="21" name="Rectangle 20"/>
          <p:cNvSpPr/>
          <p:nvPr/>
        </p:nvSpPr>
        <p:spPr>
          <a:xfrm>
            <a:off x="152400" y="3986727"/>
            <a:ext cx="7733188" cy="1138773"/>
          </a:xfrm>
          <a:prstGeom prst="rect">
            <a:avLst/>
          </a:prstGeom>
        </p:spPr>
        <p:txBody>
          <a:bodyPr wrap="square">
            <a:spAutoFit/>
          </a:bodyPr>
          <a:lstStyle/>
          <a:p>
            <a:pPr marL="285750" indent="-285750" algn="just">
              <a:buFont typeface="Arial" pitchFamily="34" charset="0"/>
              <a:buChar char="•"/>
            </a:pPr>
            <a:r>
              <a:rPr lang="en-US" sz="1400" dirty="0" smtClean="0"/>
              <a:t>Management / director’s responsibility statements indicate discharge of responsibilities concerning production of true and fair financial statement.</a:t>
            </a:r>
          </a:p>
          <a:p>
            <a:pPr marL="285750" indent="-285750" algn="just">
              <a:buFont typeface="Arial" pitchFamily="34" charset="0"/>
              <a:buChar char="•"/>
            </a:pPr>
            <a:endParaRPr lang="en-US" sz="500" dirty="0" smtClean="0"/>
          </a:p>
          <a:p>
            <a:pPr marL="285750" indent="-285750" algn="just">
              <a:buFont typeface="Arial" pitchFamily="34" charset="0"/>
              <a:buChar char="•"/>
            </a:pPr>
            <a:r>
              <a:rPr lang="en-US" sz="1400" dirty="0" smtClean="0"/>
              <a:t>Auditors reports in above cases not qualified in this regard.</a:t>
            </a:r>
          </a:p>
          <a:p>
            <a:pPr marL="285750" indent="-285750" algn="just">
              <a:buFont typeface="Arial" pitchFamily="34" charset="0"/>
              <a:buChar char="•"/>
            </a:pPr>
            <a:endParaRPr lang="en-US" sz="600" dirty="0"/>
          </a:p>
          <a:p>
            <a:pPr marL="285750" indent="-285750" algn="just">
              <a:buFont typeface="Arial" pitchFamily="34" charset="0"/>
              <a:buChar char="•"/>
            </a:pPr>
            <a:r>
              <a:rPr lang="en-US" sz="1400" dirty="0" smtClean="0"/>
              <a:t>What should an actuary do in this case?</a:t>
            </a:r>
            <a:endParaRPr lang="en-GB" sz="1400" dirty="0"/>
          </a:p>
        </p:txBody>
      </p:sp>
    </p:spTree>
    <p:extLst>
      <p:ext uri="{BB962C8B-B14F-4D97-AF65-F5344CB8AC3E}">
        <p14:creationId xmlns:p14="http://schemas.microsoft.com/office/powerpoint/2010/main" val="1792176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88435"/>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What is the way out?</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Rectangle 15"/>
          <p:cNvSpPr/>
          <p:nvPr/>
        </p:nvSpPr>
        <p:spPr>
          <a:xfrm>
            <a:off x="228599" y="1176330"/>
            <a:ext cx="8709061" cy="3970318"/>
          </a:xfrm>
          <a:prstGeom prst="rect">
            <a:avLst/>
          </a:prstGeom>
        </p:spPr>
        <p:txBody>
          <a:bodyPr wrap="square">
            <a:spAutoFit/>
          </a:bodyPr>
          <a:lstStyle/>
          <a:p>
            <a:pPr marL="285750" indent="-285750" algn="just">
              <a:buFont typeface="Arial" pitchFamily="34" charset="0"/>
              <a:buChar char="•"/>
            </a:pPr>
            <a:r>
              <a:rPr lang="en-GB" sz="1400" dirty="0" smtClean="0"/>
              <a:t>Does expressing </a:t>
            </a:r>
            <a:r>
              <a:rPr lang="en-GB" sz="1400" b="1" dirty="0" smtClean="0">
                <a:solidFill>
                  <a:srgbClr val="C00000"/>
                </a:solidFill>
              </a:rPr>
              <a:t>clear and loud inability to comment on reasonableness </a:t>
            </a:r>
            <a:r>
              <a:rPr lang="en-GB" sz="1400" dirty="0" smtClean="0"/>
              <a:t>in valuation report tantamount to commenting on reasonableness of assumptions?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For salary growth rate, </a:t>
            </a:r>
            <a:r>
              <a:rPr lang="en-US" sz="1400" b="1" dirty="0" smtClean="0">
                <a:solidFill>
                  <a:srgbClr val="C00000"/>
                </a:solidFill>
              </a:rPr>
              <a:t>should we have thresholds </a:t>
            </a:r>
            <a:r>
              <a:rPr lang="en-US" sz="1400" dirty="0" smtClean="0"/>
              <a:t>below which we should qualify reports or ask for evidence of reasonableness?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Should there be </a:t>
            </a:r>
            <a:r>
              <a:rPr lang="en-US" sz="1400" b="1" dirty="0" smtClean="0">
                <a:solidFill>
                  <a:srgbClr val="C00000"/>
                </a:solidFill>
              </a:rPr>
              <a:t>different treatment for PSUs</a:t>
            </a:r>
            <a:r>
              <a:rPr lang="en-US" sz="1400" dirty="0" smtClean="0"/>
              <a:t> – given the availability of evidence and size of provisions?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Should we </a:t>
            </a:r>
            <a:r>
              <a:rPr lang="en-US" sz="1400" b="1" dirty="0" smtClean="0">
                <a:solidFill>
                  <a:srgbClr val="C00000"/>
                </a:solidFill>
              </a:rPr>
              <a:t>focus only on critical assumptions </a:t>
            </a:r>
            <a:r>
              <a:rPr lang="en-US" sz="1400" dirty="0" smtClean="0"/>
              <a:t>to begin with? What is the risk we expose ourselves to in doing this?</a:t>
            </a:r>
          </a:p>
          <a:p>
            <a:pPr marL="285750" indent="-285750" algn="just">
              <a:buFont typeface="Arial" pitchFamily="34" charset="0"/>
              <a:buChar char="•"/>
            </a:pPr>
            <a:endParaRPr lang="en-US" sz="1400" dirty="0" smtClean="0"/>
          </a:p>
          <a:p>
            <a:pPr marL="285750" indent="-285750" algn="just">
              <a:buFont typeface="Arial" pitchFamily="34" charset="0"/>
              <a:buChar char="•"/>
            </a:pPr>
            <a:r>
              <a:rPr lang="en-US" sz="1400" dirty="0"/>
              <a:t>Should we </a:t>
            </a:r>
            <a:r>
              <a:rPr lang="en-US" sz="1400" b="1" dirty="0">
                <a:solidFill>
                  <a:srgbClr val="C00000"/>
                </a:solidFill>
              </a:rPr>
              <a:t>focus only on </a:t>
            </a:r>
            <a:r>
              <a:rPr lang="en-US" sz="1400" b="1" dirty="0" smtClean="0">
                <a:solidFill>
                  <a:srgbClr val="C00000"/>
                </a:solidFill>
              </a:rPr>
              <a:t>economic assumptions </a:t>
            </a:r>
            <a:r>
              <a:rPr lang="en-US" sz="1400" dirty="0"/>
              <a:t>to begin with? What is the risk we expose ourselves to in doing this?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Should practitioners be working together to evolve a solution that balances all factors – addresses requirement to comment on reasonableness whilst considering the practical challenges and risks. </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Should there be </a:t>
            </a:r>
            <a:r>
              <a:rPr lang="en-US" sz="1400" b="1" dirty="0" smtClean="0">
                <a:solidFill>
                  <a:srgbClr val="C00000"/>
                </a:solidFill>
              </a:rPr>
              <a:t>further guidance from AGPEBSS / Council on this matter</a:t>
            </a:r>
            <a:r>
              <a:rPr lang="en-US" sz="1400" dirty="0"/>
              <a:t>?</a:t>
            </a:r>
            <a:endParaRPr lang="en-GB" sz="1400" dirty="0"/>
          </a:p>
        </p:txBody>
      </p:sp>
    </p:spTree>
    <p:extLst>
      <p:ext uri="{BB962C8B-B14F-4D97-AF65-F5344CB8AC3E}">
        <p14:creationId xmlns:p14="http://schemas.microsoft.com/office/powerpoint/2010/main" val="217000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299132" y="1499083"/>
            <a:ext cx="6704739" cy="2326791"/>
          </a:xfrm>
          <a:prstGeom prst="rect">
            <a:avLst/>
          </a:prstGeom>
        </p:spPr>
        <p:txBody>
          <a:bodyPr vert="horz" wrap="square" lIns="0" tIns="0" rIns="0" bIns="0" rtlCol="0">
            <a:spAutoFit/>
          </a:bodyPr>
          <a:lstStyle/>
          <a:p>
            <a:pPr marL="297206" marR="4582" indent="-285750">
              <a:lnSpc>
                <a:spcPct val="107700"/>
              </a:lnSpc>
              <a:buFont typeface="Arial" pitchFamily="34" charset="0"/>
              <a:buChar char="•"/>
            </a:pPr>
            <a:r>
              <a:rPr lang="en-US" sz="2000" dirty="0" smtClean="0">
                <a:latin typeface="Trebuchet MS" pitchFamily="34" charset="0"/>
                <a:cs typeface="Lucida Sans"/>
              </a:rPr>
              <a:t>Introduction to APS 27</a:t>
            </a:r>
            <a:endParaRPr lang="en-US" sz="2000" dirty="0">
              <a:latin typeface="Trebuchet MS" pitchFamily="34" charset="0"/>
              <a:cs typeface="Lucida Sans"/>
            </a:endParaRPr>
          </a:p>
          <a:p>
            <a:pPr marL="297206" marR="4582" indent="-285750">
              <a:lnSpc>
                <a:spcPct val="107700"/>
              </a:lnSpc>
              <a:buFont typeface="Arial" pitchFamily="34" charset="0"/>
              <a:buChar char="•"/>
            </a:pPr>
            <a:endParaRPr lang="en-US" sz="2000" dirty="0">
              <a:solidFill>
                <a:srgbClr val="231F20"/>
              </a:solidFill>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What </a:t>
            </a:r>
            <a:r>
              <a:rPr lang="en-US" sz="2000" dirty="0">
                <a:latin typeface="Trebuchet MS" pitchFamily="34" charset="0"/>
                <a:cs typeface="Lucida Sans"/>
              </a:rPr>
              <a:t>it means?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dirty="0">
                <a:latin typeface="Trebuchet MS" pitchFamily="34" charset="0"/>
                <a:cs typeface="Lucida Sans"/>
              </a:rPr>
              <a:t>Reasonableness of Assumptions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b="1" dirty="0">
                <a:solidFill>
                  <a:srgbClr val="C00000"/>
                </a:solidFill>
                <a:latin typeface="Trebuchet MS" pitchFamily="34" charset="0"/>
                <a:cs typeface="Lucida Sans"/>
              </a:rPr>
              <a:t>Conclusion</a:t>
            </a:r>
            <a:endParaRPr sz="2000" b="1" dirty="0">
              <a:solidFill>
                <a:srgbClr val="C00000"/>
              </a:solidFill>
              <a:latin typeface="Trebuchet MS" pitchFamily="34" charset="0"/>
              <a:cs typeface="Lucida Sans"/>
            </a:endParaRPr>
          </a:p>
        </p:txBody>
      </p:sp>
      <p:sp>
        <p:nvSpPr>
          <p:cNvPr id="10" name="object 10"/>
          <p:cNvSpPr/>
          <p:nvPr/>
        </p:nvSpPr>
        <p:spPr>
          <a:xfrm>
            <a:off x="76021" y="568150"/>
            <a:ext cx="5734005" cy="625754"/>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304800" y="742950"/>
            <a:ext cx="4118058" cy="369332"/>
          </a:xfrm>
          <a:prstGeom prst="rect">
            <a:avLst/>
          </a:prstGeom>
        </p:spPr>
        <p:txBody>
          <a:bodyPr vert="horz" wrap="square" lIns="0" tIns="0" rIns="0" bIns="0" rtlCol="0">
            <a:spAutoFit/>
          </a:bodyPr>
          <a:lstStyle/>
          <a:p>
            <a:pPr marL="11456"/>
            <a:r>
              <a:rPr lang="en-US" sz="2400" b="1" dirty="0" smtClean="0">
                <a:solidFill>
                  <a:srgbClr val="FFFFFF"/>
                </a:solidFill>
                <a:latin typeface="Trebuchet MS" pitchFamily="34" charset="0"/>
                <a:cs typeface="Lucida Sans"/>
              </a:rPr>
              <a:t>Agenda</a:t>
            </a:r>
            <a:endParaRPr sz="2400" b="1" dirty="0">
              <a:latin typeface="Trebuchet MS" pitchFamily="34" charset="0"/>
              <a:cs typeface="Lucida Sans"/>
            </a:endParaRPr>
          </a:p>
        </p:txBody>
      </p:sp>
      <p:grpSp>
        <p:nvGrpSpPr>
          <p:cNvPr id="2" name="Group 1"/>
          <p:cNvGrpSpPr/>
          <p:nvPr/>
        </p:nvGrpSpPr>
        <p:grpSpPr>
          <a:xfrm>
            <a:off x="5910087" y="108436"/>
            <a:ext cx="3157894" cy="5035064"/>
            <a:chOff x="6911518" y="148463"/>
            <a:chExt cx="3692982" cy="6893687"/>
          </a:xfrm>
        </p:grpSpPr>
        <p:grpSp>
          <p:nvGrpSpPr>
            <p:cNvPr id="29" name="Group 48"/>
            <p:cNvGrpSpPr/>
            <p:nvPr/>
          </p:nvGrpSpPr>
          <p:grpSpPr>
            <a:xfrm>
              <a:off x="6911518" y="148463"/>
              <a:ext cx="3692982" cy="1776349"/>
              <a:chOff x="6911518" y="148463"/>
              <a:chExt cx="3692982" cy="1776349"/>
            </a:xfrm>
          </p:grpSpPr>
          <p:sp>
            <p:nvSpPr>
              <p:cNvPr id="30"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31"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32"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3" name="object 14"/>
              <p:cNvSpPr txBox="1"/>
              <p:nvPr/>
            </p:nvSpPr>
            <p:spPr>
              <a:xfrm>
                <a:off x="8394700" y="992594"/>
                <a:ext cx="2165490" cy="762011"/>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34"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sp>
        <p:nvSpPr>
          <p:cNvPr id="3" name="Rounded Rectangle 2"/>
          <p:cNvSpPr/>
          <p:nvPr/>
        </p:nvSpPr>
        <p:spPr>
          <a:xfrm>
            <a:off x="152400" y="3444210"/>
            <a:ext cx="4572000" cy="4229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39835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83463"/>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smtClean="0">
                <a:solidFill>
                  <a:srgbClr val="FFFFFF"/>
                </a:solidFill>
                <a:latin typeface="Trebuchet MS" pitchFamily="34" charset="0"/>
                <a:cs typeface="Lucida Sans"/>
              </a:rPr>
              <a:t>Conclusion</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Rectangle 3"/>
          <p:cNvSpPr/>
          <p:nvPr/>
        </p:nvSpPr>
        <p:spPr>
          <a:xfrm>
            <a:off x="225341" y="1196623"/>
            <a:ext cx="8712319" cy="4093428"/>
          </a:xfrm>
          <a:prstGeom prst="rect">
            <a:avLst/>
          </a:prstGeom>
        </p:spPr>
        <p:txBody>
          <a:bodyPr wrap="square">
            <a:spAutoFit/>
          </a:bodyPr>
          <a:lstStyle/>
          <a:p>
            <a:pPr marL="285750" indent="-285750" algn="just">
              <a:buFont typeface="Arial" pitchFamily="34" charset="0"/>
              <a:buChar char="•"/>
            </a:pPr>
            <a:r>
              <a:rPr lang="en-GB" sz="1600" dirty="0" smtClean="0"/>
              <a:t>Introduction </a:t>
            </a:r>
            <a:r>
              <a:rPr lang="en-GB" sz="1600" dirty="0"/>
              <a:t>of APS 27 is going to </a:t>
            </a:r>
            <a:r>
              <a:rPr lang="en-GB" sz="1600" b="1" dirty="0">
                <a:solidFill>
                  <a:srgbClr val="C00000"/>
                </a:solidFill>
              </a:rPr>
              <a:t>enhance quality of reporting </a:t>
            </a:r>
            <a:r>
              <a:rPr lang="en-GB" sz="1600" dirty="0"/>
              <a:t>carried out by practitioners working in the area of employee benefits. </a:t>
            </a:r>
            <a:endParaRPr lang="en-GB" sz="1600" dirty="0" smtClean="0"/>
          </a:p>
          <a:p>
            <a:pPr marL="285750" indent="-285750" algn="just">
              <a:buFont typeface="Arial" pitchFamily="34" charset="0"/>
              <a:buChar char="•"/>
            </a:pPr>
            <a:endParaRPr lang="en-GB" sz="1200" dirty="0"/>
          </a:p>
          <a:p>
            <a:pPr marL="285750" indent="-285750" algn="just">
              <a:buFont typeface="Arial" pitchFamily="34" charset="0"/>
              <a:buChar char="•"/>
            </a:pPr>
            <a:r>
              <a:rPr lang="en-GB" sz="1600" dirty="0"/>
              <a:t>Introduction of APS 27 </a:t>
            </a:r>
            <a:r>
              <a:rPr lang="en-GB" sz="1600" dirty="0" smtClean="0"/>
              <a:t>will </a:t>
            </a:r>
            <a:r>
              <a:rPr lang="en-GB" sz="1600" b="1" dirty="0" smtClean="0">
                <a:solidFill>
                  <a:srgbClr val="C00000"/>
                </a:solidFill>
              </a:rPr>
              <a:t>improve understand-ability </a:t>
            </a:r>
            <a:r>
              <a:rPr lang="en-GB" sz="1600" b="1" dirty="0">
                <a:solidFill>
                  <a:srgbClr val="C00000"/>
                </a:solidFill>
              </a:rPr>
              <a:t>of actuarial reports </a:t>
            </a:r>
            <a:r>
              <a:rPr lang="en-GB" sz="1600" dirty="0"/>
              <a:t>by </a:t>
            </a:r>
            <a:r>
              <a:rPr lang="en-GB" sz="1600" dirty="0" smtClean="0"/>
              <a:t>non-practitioners, including better appreciating the responsibilities of the actuary, management and the auditors.</a:t>
            </a:r>
          </a:p>
          <a:p>
            <a:pPr marL="285750" indent="-285750" algn="just">
              <a:buFont typeface="Arial" pitchFamily="34" charset="0"/>
              <a:buChar char="•"/>
            </a:pPr>
            <a:endParaRPr lang="en-GB" sz="1200" dirty="0"/>
          </a:p>
          <a:p>
            <a:pPr marL="285750" indent="-285750" algn="just">
              <a:buFont typeface="Arial" pitchFamily="34" charset="0"/>
              <a:buChar char="•"/>
            </a:pPr>
            <a:r>
              <a:rPr lang="en-GB" sz="1600" dirty="0"/>
              <a:t>Introduction of APS 27 </a:t>
            </a:r>
            <a:r>
              <a:rPr lang="en-GB" sz="1600" dirty="0" smtClean="0"/>
              <a:t>will enable </a:t>
            </a:r>
            <a:r>
              <a:rPr lang="en-GB" sz="1600" dirty="0"/>
              <a:t>the management and auditors to make </a:t>
            </a:r>
            <a:r>
              <a:rPr lang="en-GB" sz="1600" b="1" dirty="0">
                <a:solidFill>
                  <a:srgbClr val="C00000"/>
                </a:solidFill>
              </a:rPr>
              <a:t>better decisions about the choice of assumptions</a:t>
            </a:r>
            <a:r>
              <a:rPr lang="en-GB" sz="1600" dirty="0"/>
              <a:t>. </a:t>
            </a:r>
            <a:endParaRPr lang="en-GB" sz="1600" dirty="0" smtClean="0"/>
          </a:p>
          <a:p>
            <a:pPr marL="285750" indent="-285750" algn="just">
              <a:buFont typeface="Arial" pitchFamily="34" charset="0"/>
              <a:buChar char="•"/>
            </a:pPr>
            <a:endParaRPr lang="en-GB" sz="1200" dirty="0"/>
          </a:p>
          <a:p>
            <a:pPr marL="285750" indent="-285750" algn="just">
              <a:buFont typeface="Arial" pitchFamily="34" charset="0"/>
              <a:buChar char="•"/>
            </a:pPr>
            <a:r>
              <a:rPr lang="en-GB" sz="1600" dirty="0"/>
              <a:t>Introduction of APS 27 will </a:t>
            </a:r>
            <a:r>
              <a:rPr lang="en-GB" sz="1600" dirty="0" smtClean="0"/>
              <a:t>enable </a:t>
            </a:r>
            <a:r>
              <a:rPr lang="en-GB" sz="1600" b="1" dirty="0">
                <a:solidFill>
                  <a:srgbClr val="C00000"/>
                </a:solidFill>
              </a:rPr>
              <a:t>better understanding of these liabilities</a:t>
            </a:r>
            <a:r>
              <a:rPr lang="en-GB" sz="1600" dirty="0"/>
              <a:t>, which may pave the way for </a:t>
            </a:r>
            <a:r>
              <a:rPr lang="en-GB" sz="1600" b="1" dirty="0">
                <a:solidFill>
                  <a:srgbClr val="C00000"/>
                </a:solidFill>
              </a:rPr>
              <a:t>better management of these liabilities</a:t>
            </a:r>
            <a:r>
              <a:rPr lang="en-GB" sz="1600" dirty="0"/>
              <a:t>. </a:t>
            </a:r>
            <a:endParaRPr lang="en-GB" sz="1600" dirty="0" smtClean="0"/>
          </a:p>
          <a:p>
            <a:pPr marL="285750" indent="-285750" algn="just">
              <a:buFont typeface="Arial" pitchFamily="34" charset="0"/>
              <a:buChar char="•"/>
            </a:pPr>
            <a:endParaRPr lang="en-US" sz="1200" dirty="0"/>
          </a:p>
          <a:p>
            <a:pPr marL="285750" indent="-285750" algn="just">
              <a:buFont typeface="Arial" pitchFamily="34" charset="0"/>
              <a:buChar char="•"/>
            </a:pPr>
            <a:r>
              <a:rPr lang="en-GB" sz="1600" dirty="0"/>
              <a:t>Introduction of APS 27 </a:t>
            </a:r>
            <a:r>
              <a:rPr lang="en-GB" sz="1600" dirty="0" smtClean="0"/>
              <a:t>will cause </a:t>
            </a:r>
            <a:r>
              <a:rPr lang="en-GB" sz="1600" b="1" dirty="0">
                <a:solidFill>
                  <a:srgbClr val="C00000"/>
                </a:solidFill>
              </a:rPr>
              <a:t>some immediate pain to actuaries </a:t>
            </a:r>
            <a:r>
              <a:rPr lang="en-GB" sz="1600" dirty="0" smtClean="0"/>
              <a:t>(and in some cases, managements / companies) but will result in </a:t>
            </a:r>
            <a:r>
              <a:rPr lang="en-GB" sz="1600" b="1" dirty="0">
                <a:solidFill>
                  <a:srgbClr val="C00000"/>
                </a:solidFill>
              </a:rPr>
              <a:t>more peace of mind in medium-to-long term</a:t>
            </a:r>
            <a:r>
              <a:rPr lang="en-GB" sz="1600" dirty="0" smtClean="0"/>
              <a:t>.</a:t>
            </a:r>
          </a:p>
          <a:p>
            <a:pPr marL="285750" indent="-285750" algn="just">
              <a:buFont typeface="Arial" pitchFamily="34" charset="0"/>
              <a:buChar char="•"/>
            </a:pPr>
            <a:endParaRPr lang="en-US" sz="1200" dirty="0"/>
          </a:p>
          <a:p>
            <a:pPr marL="285750" indent="-285750" algn="just">
              <a:buFont typeface="Arial" pitchFamily="34" charset="0"/>
              <a:buChar char="•"/>
            </a:pPr>
            <a:r>
              <a:rPr lang="en-US" sz="1600" dirty="0" smtClean="0"/>
              <a:t>Will be </a:t>
            </a:r>
            <a:r>
              <a:rPr lang="en-US" sz="1600" b="1" dirty="0" smtClean="0">
                <a:solidFill>
                  <a:srgbClr val="C00000"/>
                </a:solidFill>
              </a:rPr>
              <a:t>interesting to see how practice emerges </a:t>
            </a:r>
            <a:r>
              <a:rPr lang="en-US" sz="1600" dirty="0" smtClean="0"/>
              <a:t>on requirement to comment on reasonableness of assumptions. </a:t>
            </a:r>
            <a:endParaRPr lang="en-GB" sz="1600" dirty="0" smtClean="0"/>
          </a:p>
        </p:txBody>
      </p:sp>
    </p:spTree>
    <p:extLst>
      <p:ext uri="{BB962C8B-B14F-4D97-AF65-F5344CB8AC3E}">
        <p14:creationId xmlns:p14="http://schemas.microsoft.com/office/powerpoint/2010/main" val="1395925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341010" y="605069"/>
            <a:ext cx="2924017" cy="2497544"/>
          </a:xfrm>
          <a:custGeom>
            <a:avLst/>
            <a:gdLst/>
            <a:ahLst/>
            <a:cxnLst/>
            <a:rect l="l" t="t" r="r" b="b"/>
            <a:pathLst>
              <a:path w="3419475" h="3419475">
                <a:moveTo>
                  <a:pt x="1709635" y="0"/>
                </a:moveTo>
                <a:lnTo>
                  <a:pt x="1660960" y="679"/>
                </a:lnTo>
                <a:lnTo>
                  <a:pt x="1612621" y="2706"/>
                </a:lnTo>
                <a:lnTo>
                  <a:pt x="1564637" y="6062"/>
                </a:lnTo>
                <a:lnTo>
                  <a:pt x="1517026" y="10729"/>
                </a:lnTo>
                <a:lnTo>
                  <a:pt x="1469806" y="16689"/>
                </a:lnTo>
                <a:lnTo>
                  <a:pt x="1422995" y="23924"/>
                </a:lnTo>
                <a:lnTo>
                  <a:pt x="1376611" y="32416"/>
                </a:lnTo>
                <a:lnTo>
                  <a:pt x="1330672" y="42147"/>
                </a:lnTo>
                <a:lnTo>
                  <a:pt x="1285197" y="53100"/>
                </a:lnTo>
                <a:lnTo>
                  <a:pt x="1240203" y="65254"/>
                </a:lnTo>
                <a:lnTo>
                  <a:pt x="1195708" y="78594"/>
                </a:lnTo>
                <a:lnTo>
                  <a:pt x="1151730" y="93101"/>
                </a:lnTo>
                <a:lnTo>
                  <a:pt x="1108288" y="108756"/>
                </a:lnTo>
                <a:lnTo>
                  <a:pt x="1065399" y="125542"/>
                </a:lnTo>
                <a:lnTo>
                  <a:pt x="1023081" y="143440"/>
                </a:lnTo>
                <a:lnTo>
                  <a:pt x="981353" y="162433"/>
                </a:lnTo>
                <a:lnTo>
                  <a:pt x="940233" y="182503"/>
                </a:lnTo>
                <a:lnTo>
                  <a:pt x="899738" y="203631"/>
                </a:lnTo>
                <a:lnTo>
                  <a:pt x="859887" y="225800"/>
                </a:lnTo>
                <a:lnTo>
                  <a:pt x="820697" y="248992"/>
                </a:lnTo>
                <a:lnTo>
                  <a:pt x="782187" y="273187"/>
                </a:lnTo>
                <a:lnTo>
                  <a:pt x="744375" y="298369"/>
                </a:lnTo>
                <a:lnTo>
                  <a:pt x="707278" y="324520"/>
                </a:lnTo>
                <a:lnTo>
                  <a:pt x="670915" y="351620"/>
                </a:lnTo>
                <a:lnTo>
                  <a:pt x="635304" y="379653"/>
                </a:lnTo>
                <a:lnTo>
                  <a:pt x="600463" y="408600"/>
                </a:lnTo>
                <a:lnTo>
                  <a:pt x="566410" y="438443"/>
                </a:lnTo>
                <a:lnTo>
                  <a:pt x="533163" y="469165"/>
                </a:lnTo>
                <a:lnTo>
                  <a:pt x="500740" y="500746"/>
                </a:lnTo>
                <a:lnTo>
                  <a:pt x="469159" y="533170"/>
                </a:lnTo>
                <a:lnTo>
                  <a:pt x="438438" y="566417"/>
                </a:lnTo>
                <a:lnTo>
                  <a:pt x="408595" y="600471"/>
                </a:lnTo>
                <a:lnTo>
                  <a:pt x="379648" y="635312"/>
                </a:lnTo>
                <a:lnTo>
                  <a:pt x="351615" y="670923"/>
                </a:lnTo>
                <a:lnTo>
                  <a:pt x="324515" y="707286"/>
                </a:lnTo>
                <a:lnTo>
                  <a:pt x="298365" y="744383"/>
                </a:lnTo>
                <a:lnTo>
                  <a:pt x="273183" y="782196"/>
                </a:lnTo>
                <a:lnTo>
                  <a:pt x="248988" y="820706"/>
                </a:lnTo>
                <a:lnTo>
                  <a:pt x="225797" y="859896"/>
                </a:lnTo>
                <a:lnTo>
                  <a:pt x="203629" y="899748"/>
                </a:lnTo>
                <a:lnTo>
                  <a:pt x="182501" y="940243"/>
                </a:lnTo>
                <a:lnTo>
                  <a:pt x="162431" y="981364"/>
                </a:lnTo>
                <a:lnTo>
                  <a:pt x="143438" y="1023092"/>
                </a:lnTo>
                <a:lnTo>
                  <a:pt x="125540" y="1065410"/>
                </a:lnTo>
                <a:lnTo>
                  <a:pt x="108754" y="1108299"/>
                </a:lnTo>
                <a:lnTo>
                  <a:pt x="93099" y="1151741"/>
                </a:lnTo>
                <a:lnTo>
                  <a:pt x="78593" y="1195719"/>
                </a:lnTo>
                <a:lnTo>
                  <a:pt x="65253" y="1240214"/>
                </a:lnTo>
                <a:lnTo>
                  <a:pt x="53099" y="1285209"/>
                </a:lnTo>
                <a:lnTo>
                  <a:pt x="42147" y="1330684"/>
                </a:lnTo>
                <a:lnTo>
                  <a:pt x="32416" y="1376623"/>
                </a:lnTo>
                <a:lnTo>
                  <a:pt x="23924" y="1423007"/>
                </a:lnTo>
                <a:lnTo>
                  <a:pt x="16689" y="1469818"/>
                </a:lnTo>
                <a:lnTo>
                  <a:pt x="10729" y="1517038"/>
                </a:lnTo>
                <a:lnTo>
                  <a:pt x="6062" y="1564649"/>
                </a:lnTo>
                <a:lnTo>
                  <a:pt x="2706" y="1612633"/>
                </a:lnTo>
                <a:lnTo>
                  <a:pt x="679" y="1660972"/>
                </a:lnTo>
                <a:lnTo>
                  <a:pt x="0" y="1709648"/>
                </a:lnTo>
                <a:lnTo>
                  <a:pt x="679" y="1758324"/>
                </a:lnTo>
                <a:lnTo>
                  <a:pt x="2706" y="1806663"/>
                </a:lnTo>
                <a:lnTo>
                  <a:pt x="6062" y="1854647"/>
                </a:lnTo>
                <a:lnTo>
                  <a:pt x="10729" y="1902258"/>
                </a:lnTo>
                <a:lnTo>
                  <a:pt x="16689" y="1949478"/>
                </a:lnTo>
                <a:lnTo>
                  <a:pt x="23924" y="1996289"/>
                </a:lnTo>
                <a:lnTo>
                  <a:pt x="32416" y="2042673"/>
                </a:lnTo>
                <a:lnTo>
                  <a:pt x="42147" y="2088612"/>
                </a:lnTo>
                <a:lnTo>
                  <a:pt x="53099" y="2134088"/>
                </a:lnTo>
                <a:lnTo>
                  <a:pt x="65253" y="2179082"/>
                </a:lnTo>
                <a:lnTo>
                  <a:pt x="78593" y="2223577"/>
                </a:lnTo>
                <a:lnTo>
                  <a:pt x="93099" y="2267555"/>
                </a:lnTo>
                <a:lnTo>
                  <a:pt x="108754" y="2310997"/>
                </a:lnTo>
                <a:lnTo>
                  <a:pt x="125540" y="2353887"/>
                </a:lnTo>
                <a:lnTo>
                  <a:pt x="143438" y="2396204"/>
                </a:lnTo>
                <a:lnTo>
                  <a:pt x="162431" y="2437933"/>
                </a:lnTo>
                <a:lnTo>
                  <a:pt x="182501" y="2479053"/>
                </a:lnTo>
                <a:lnTo>
                  <a:pt x="203629" y="2519548"/>
                </a:lnTo>
                <a:lnTo>
                  <a:pt x="225797" y="2559400"/>
                </a:lnTo>
                <a:lnTo>
                  <a:pt x="248988" y="2598590"/>
                </a:lnTo>
                <a:lnTo>
                  <a:pt x="273183" y="2637100"/>
                </a:lnTo>
                <a:lnTo>
                  <a:pt x="298365" y="2674913"/>
                </a:lnTo>
                <a:lnTo>
                  <a:pt x="324515" y="2712010"/>
                </a:lnTo>
                <a:lnTo>
                  <a:pt x="351615" y="2748373"/>
                </a:lnTo>
                <a:lnTo>
                  <a:pt x="379648" y="2783984"/>
                </a:lnTo>
                <a:lnTo>
                  <a:pt x="408595" y="2818826"/>
                </a:lnTo>
                <a:lnTo>
                  <a:pt x="438438" y="2852879"/>
                </a:lnTo>
                <a:lnTo>
                  <a:pt x="469159" y="2886126"/>
                </a:lnTo>
                <a:lnTo>
                  <a:pt x="500740" y="2918550"/>
                </a:lnTo>
                <a:lnTo>
                  <a:pt x="533163" y="2950131"/>
                </a:lnTo>
                <a:lnTo>
                  <a:pt x="566410" y="2980853"/>
                </a:lnTo>
                <a:lnTo>
                  <a:pt x="600463" y="3010696"/>
                </a:lnTo>
                <a:lnTo>
                  <a:pt x="635304" y="3039643"/>
                </a:lnTo>
                <a:lnTo>
                  <a:pt x="670915" y="3067676"/>
                </a:lnTo>
                <a:lnTo>
                  <a:pt x="707278" y="3094777"/>
                </a:lnTo>
                <a:lnTo>
                  <a:pt x="744375" y="3120927"/>
                </a:lnTo>
                <a:lnTo>
                  <a:pt x="782187" y="3146109"/>
                </a:lnTo>
                <a:lnTo>
                  <a:pt x="820697" y="3170305"/>
                </a:lnTo>
                <a:lnTo>
                  <a:pt x="859887" y="3193496"/>
                </a:lnTo>
                <a:lnTo>
                  <a:pt x="899738" y="3215665"/>
                </a:lnTo>
                <a:lnTo>
                  <a:pt x="940233" y="3236793"/>
                </a:lnTo>
                <a:lnTo>
                  <a:pt x="981353" y="3256863"/>
                </a:lnTo>
                <a:lnTo>
                  <a:pt x="1023081" y="3275856"/>
                </a:lnTo>
                <a:lnTo>
                  <a:pt x="1065399" y="3293755"/>
                </a:lnTo>
                <a:lnTo>
                  <a:pt x="1108288" y="3310540"/>
                </a:lnTo>
                <a:lnTo>
                  <a:pt x="1151730" y="3326196"/>
                </a:lnTo>
                <a:lnTo>
                  <a:pt x="1195708" y="3340702"/>
                </a:lnTo>
                <a:lnTo>
                  <a:pt x="1240203" y="3354042"/>
                </a:lnTo>
                <a:lnTo>
                  <a:pt x="1285197" y="3366197"/>
                </a:lnTo>
                <a:lnTo>
                  <a:pt x="1330672" y="3377149"/>
                </a:lnTo>
                <a:lnTo>
                  <a:pt x="1376611" y="3386880"/>
                </a:lnTo>
                <a:lnTo>
                  <a:pt x="1422995" y="3395372"/>
                </a:lnTo>
                <a:lnTo>
                  <a:pt x="1469806" y="3402607"/>
                </a:lnTo>
                <a:lnTo>
                  <a:pt x="1517026" y="3408567"/>
                </a:lnTo>
                <a:lnTo>
                  <a:pt x="1564637" y="3413234"/>
                </a:lnTo>
                <a:lnTo>
                  <a:pt x="1612621" y="3416590"/>
                </a:lnTo>
                <a:lnTo>
                  <a:pt x="1660960" y="3418617"/>
                </a:lnTo>
                <a:lnTo>
                  <a:pt x="1709635" y="3419297"/>
                </a:lnTo>
                <a:lnTo>
                  <a:pt x="1758311" y="3418617"/>
                </a:lnTo>
                <a:lnTo>
                  <a:pt x="1806650" y="3416590"/>
                </a:lnTo>
                <a:lnTo>
                  <a:pt x="1854634" y="3413234"/>
                </a:lnTo>
                <a:lnTo>
                  <a:pt x="1902245" y="3408567"/>
                </a:lnTo>
                <a:lnTo>
                  <a:pt x="1949465" y="3402607"/>
                </a:lnTo>
                <a:lnTo>
                  <a:pt x="1996276" y="3395372"/>
                </a:lnTo>
                <a:lnTo>
                  <a:pt x="2042660" y="3386880"/>
                </a:lnTo>
                <a:lnTo>
                  <a:pt x="2088599" y="3377149"/>
                </a:lnTo>
                <a:lnTo>
                  <a:pt x="2134075" y="3366197"/>
                </a:lnTo>
                <a:lnTo>
                  <a:pt x="2179069" y="3354042"/>
                </a:lnTo>
                <a:lnTo>
                  <a:pt x="2223564" y="3340702"/>
                </a:lnTo>
                <a:lnTo>
                  <a:pt x="2267542" y="3326196"/>
                </a:lnTo>
                <a:lnTo>
                  <a:pt x="2310985" y="3310540"/>
                </a:lnTo>
                <a:lnTo>
                  <a:pt x="2353874" y="3293755"/>
                </a:lnTo>
                <a:lnTo>
                  <a:pt x="2396192" y="3275856"/>
                </a:lnTo>
                <a:lnTo>
                  <a:pt x="2437920" y="3256863"/>
                </a:lnTo>
                <a:lnTo>
                  <a:pt x="2479041" y="3236793"/>
                </a:lnTo>
                <a:lnTo>
                  <a:pt x="2519536" y="3215665"/>
                </a:lnTo>
                <a:lnTo>
                  <a:pt x="2559387" y="3193496"/>
                </a:lnTo>
                <a:lnTo>
                  <a:pt x="2598577" y="3170305"/>
                </a:lnTo>
                <a:lnTo>
                  <a:pt x="2637088" y="3146109"/>
                </a:lnTo>
                <a:lnTo>
                  <a:pt x="2674900" y="3120927"/>
                </a:lnTo>
                <a:lnTo>
                  <a:pt x="2711997" y="3094777"/>
                </a:lnTo>
                <a:lnTo>
                  <a:pt x="2748360" y="3067676"/>
                </a:lnTo>
                <a:lnTo>
                  <a:pt x="2783971" y="3039643"/>
                </a:lnTo>
                <a:lnTo>
                  <a:pt x="2818813" y="3010696"/>
                </a:lnTo>
                <a:lnTo>
                  <a:pt x="2852866" y="2980853"/>
                </a:lnTo>
                <a:lnTo>
                  <a:pt x="2886114" y="2950131"/>
                </a:lnTo>
                <a:lnTo>
                  <a:pt x="2918537" y="2918550"/>
                </a:lnTo>
                <a:lnTo>
                  <a:pt x="2950119" y="2886126"/>
                </a:lnTo>
                <a:lnTo>
                  <a:pt x="2980840" y="2852879"/>
                </a:lnTo>
                <a:lnTo>
                  <a:pt x="3010683" y="2818826"/>
                </a:lnTo>
                <a:lnTo>
                  <a:pt x="3039630" y="2783984"/>
                </a:lnTo>
                <a:lnTo>
                  <a:pt x="3067663" y="2748373"/>
                </a:lnTo>
                <a:lnTo>
                  <a:pt x="3094764" y="2712010"/>
                </a:lnTo>
                <a:lnTo>
                  <a:pt x="3120914" y="2674913"/>
                </a:lnTo>
                <a:lnTo>
                  <a:pt x="3146096" y="2637100"/>
                </a:lnTo>
                <a:lnTo>
                  <a:pt x="3170292" y="2598590"/>
                </a:lnTo>
                <a:lnTo>
                  <a:pt x="3193483" y="2559400"/>
                </a:lnTo>
                <a:lnTo>
                  <a:pt x="3215652" y="2519548"/>
                </a:lnTo>
                <a:lnTo>
                  <a:pt x="3236780" y="2479053"/>
                </a:lnTo>
                <a:lnTo>
                  <a:pt x="3256850" y="2437933"/>
                </a:lnTo>
                <a:lnTo>
                  <a:pt x="3275843" y="2396204"/>
                </a:lnTo>
                <a:lnTo>
                  <a:pt x="3293742" y="2353887"/>
                </a:lnTo>
                <a:lnTo>
                  <a:pt x="3310528" y="2310997"/>
                </a:lnTo>
                <a:lnTo>
                  <a:pt x="3326183" y="2267555"/>
                </a:lnTo>
                <a:lnTo>
                  <a:pt x="3340689" y="2223577"/>
                </a:lnTo>
                <a:lnTo>
                  <a:pt x="3354029" y="2179082"/>
                </a:lnTo>
                <a:lnTo>
                  <a:pt x="3366184" y="2134088"/>
                </a:lnTo>
                <a:lnTo>
                  <a:pt x="3377136" y="2088612"/>
                </a:lnTo>
                <a:lnTo>
                  <a:pt x="3386867" y="2042673"/>
                </a:lnTo>
                <a:lnTo>
                  <a:pt x="3395359" y="1996289"/>
                </a:lnTo>
                <a:lnTo>
                  <a:pt x="3402594" y="1949478"/>
                </a:lnTo>
                <a:lnTo>
                  <a:pt x="3408555" y="1902258"/>
                </a:lnTo>
                <a:lnTo>
                  <a:pt x="3413222" y="1854647"/>
                </a:lnTo>
                <a:lnTo>
                  <a:pt x="3416578" y="1806663"/>
                </a:lnTo>
                <a:lnTo>
                  <a:pt x="3418604" y="1758324"/>
                </a:lnTo>
                <a:lnTo>
                  <a:pt x="3419284" y="1709648"/>
                </a:lnTo>
                <a:lnTo>
                  <a:pt x="3418604" y="1660972"/>
                </a:lnTo>
                <a:lnTo>
                  <a:pt x="3416578" y="1612633"/>
                </a:lnTo>
                <a:lnTo>
                  <a:pt x="3413222" y="1564649"/>
                </a:lnTo>
                <a:lnTo>
                  <a:pt x="3408555" y="1517038"/>
                </a:lnTo>
                <a:lnTo>
                  <a:pt x="3402594" y="1469818"/>
                </a:lnTo>
                <a:lnTo>
                  <a:pt x="3395359" y="1423007"/>
                </a:lnTo>
                <a:lnTo>
                  <a:pt x="3386867" y="1376623"/>
                </a:lnTo>
                <a:lnTo>
                  <a:pt x="3377136" y="1330684"/>
                </a:lnTo>
                <a:lnTo>
                  <a:pt x="3366184" y="1285209"/>
                </a:lnTo>
                <a:lnTo>
                  <a:pt x="3354029" y="1240214"/>
                </a:lnTo>
                <a:lnTo>
                  <a:pt x="3340689" y="1195719"/>
                </a:lnTo>
                <a:lnTo>
                  <a:pt x="3326183" y="1151741"/>
                </a:lnTo>
                <a:lnTo>
                  <a:pt x="3310528" y="1108299"/>
                </a:lnTo>
                <a:lnTo>
                  <a:pt x="3293742" y="1065410"/>
                </a:lnTo>
                <a:lnTo>
                  <a:pt x="3275843" y="1023092"/>
                </a:lnTo>
                <a:lnTo>
                  <a:pt x="3256850" y="981364"/>
                </a:lnTo>
                <a:lnTo>
                  <a:pt x="3236780" y="940243"/>
                </a:lnTo>
                <a:lnTo>
                  <a:pt x="3215652" y="899748"/>
                </a:lnTo>
                <a:lnTo>
                  <a:pt x="3193483" y="859896"/>
                </a:lnTo>
                <a:lnTo>
                  <a:pt x="3170292" y="820706"/>
                </a:lnTo>
                <a:lnTo>
                  <a:pt x="3146096" y="782196"/>
                </a:lnTo>
                <a:lnTo>
                  <a:pt x="3120914" y="744383"/>
                </a:lnTo>
                <a:lnTo>
                  <a:pt x="3094764" y="707286"/>
                </a:lnTo>
                <a:lnTo>
                  <a:pt x="3067663" y="670923"/>
                </a:lnTo>
                <a:lnTo>
                  <a:pt x="3039630" y="635312"/>
                </a:lnTo>
                <a:lnTo>
                  <a:pt x="3010683" y="600471"/>
                </a:lnTo>
                <a:lnTo>
                  <a:pt x="2980840" y="566417"/>
                </a:lnTo>
                <a:lnTo>
                  <a:pt x="2950119" y="533170"/>
                </a:lnTo>
                <a:lnTo>
                  <a:pt x="2918537" y="500746"/>
                </a:lnTo>
                <a:lnTo>
                  <a:pt x="2886114" y="469165"/>
                </a:lnTo>
                <a:lnTo>
                  <a:pt x="2852866" y="438443"/>
                </a:lnTo>
                <a:lnTo>
                  <a:pt x="2818813" y="408600"/>
                </a:lnTo>
                <a:lnTo>
                  <a:pt x="2783971" y="379653"/>
                </a:lnTo>
                <a:lnTo>
                  <a:pt x="2748360" y="351620"/>
                </a:lnTo>
                <a:lnTo>
                  <a:pt x="2711997" y="324520"/>
                </a:lnTo>
                <a:lnTo>
                  <a:pt x="2674900" y="298369"/>
                </a:lnTo>
                <a:lnTo>
                  <a:pt x="2637088" y="273187"/>
                </a:lnTo>
                <a:lnTo>
                  <a:pt x="2598577" y="248992"/>
                </a:lnTo>
                <a:lnTo>
                  <a:pt x="2559387" y="225800"/>
                </a:lnTo>
                <a:lnTo>
                  <a:pt x="2519536" y="203631"/>
                </a:lnTo>
                <a:lnTo>
                  <a:pt x="2479041" y="182503"/>
                </a:lnTo>
                <a:lnTo>
                  <a:pt x="2437920" y="162433"/>
                </a:lnTo>
                <a:lnTo>
                  <a:pt x="2396192" y="143440"/>
                </a:lnTo>
                <a:lnTo>
                  <a:pt x="2353874" y="125542"/>
                </a:lnTo>
                <a:lnTo>
                  <a:pt x="2310985" y="108756"/>
                </a:lnTo>
                <a:lnTo>
                  <a:pt x="2267542" y="93101"/>
                </a:lnTo>
                <a:lnTo>
                  <a:pt x="2223564" y="78594"/>
                </a:lnTo>
                <a:lnTo>
                  <a:pt x="2179069" y="65254"/>
                </a:lnTo>
                <a:lnTo>
                  <a:pt x="2134075" y="53100"/>
                </a:lnTo>
                <a:lnTo>
                  <a:pt x="2088599" y="42147"/>
                </a:lnTo>
                <a:lnTo>
                  <a:pt x="2042660" y="32416"/>
                </a:lnTo>
                <a:lnTo>
                  <a:pt x="1996276" y="23924"/>
                </a:lnTo>
                <a:lnTo>
                  <a:pt x="1949465" y="16689"/>
                </a:lnTo>
                <a:lnTo>
                  <a:pt x="1902245" y="10729"/>
                </a:lnTo>
                <a:lnTo>
                  <a:pt x="1854634" y="6062"/>
                </a:lnTo>
                <a:lnTo>
                  <a:pt x="1806650" y="2706"/>
                </a:lnTo>
                <a:lnTo>
                  <a:pt x="1758311" y="679"/>
                </a:lnTo>
                <a:lnTo>
                  <a:pt x="1709635" y="0"/>
                </a:lnTo>
                <a:close/>
              </a:path>
            </a:pathLst>
          </a:custGeom>
          <a:solidFill>
            <a:srgbClr val="FFFFFF"/>
          </a:solidFill>
        </p:spPr>
        <p:txBody>
          <a:bodyPr wrap="square" lIns="0" tIns="0" rIns="0" bIns="0" rtlCol="0"/>
          <a:lstStyle/>
          <a:p>
            <a:endParaRPr/>
          </a:p>
        </p:txBody>
      </p:sp>
      <p:pic>
        <p:nvPicPr>
          <p:cNvPr id="13" name="Picture 3" descr="E:\shirish-sir_11-11-14\Actuaries\corel\actuaries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8818" y="234219"/>
            <a:ext cx="1441646" cy="957740"/>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p:cNvGrpSpPr/>
          <p:nvPr/>
        </p:nvGrpSpPr>
        <p:grpSpPr>
          <a:xfrm>
            <a:off x="1214435" y="405174"/>
            <a:ext cx="7853480" cy="2805039"/>
            <a:chOff x="1420215" y="554736"/>
            <a:chExt cx="9184208" cy="3840479"/>
          </a:xfrm>
        </p:grpSpPr>
        <p:sp>
          <p:nvSpPr>
            <p:cNvPr id="7" name="object 7"/>
            <p:cNvSpPr/>
            <p:nvPr/>
          </p:nvSpPr>
          <p:spPr>
            <a:xfrm>
              <a:off x="1420215" y="554736"/>
              <a:ext cx="3846576" cy="3840479"/>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4598593" y="3199536"/>
              <a:ext cx="6005830" cy="424180"/>
            </a:xfrm>
            <a:custGeom>
              <a:avLst/>
              <a:gdLst/>
              <a:ahLst/>
              <a:cxnLst/>
              <a:rect l="l" t="t" r="r" b="b"/>
              <a:pathLst>
                <a:path w="6005830" h="424179">
                  <a:moveTo>
                    <a:pt x="6005245" y="0"/>
                  </a:moveTo>
                  <a:lnTo>
                    <a:pt x="256209" y="0"/>
                  </a:lnTo>
                  <a:lnTo>
                    <a:pt x="236128" y="45908"/>
                  </a:lnTo>
                  <a:lnTo>
                    <a:pt x="214754" y="91105"/>
                  </a:lnTo>
                  <a:lnTo>
                    <a:pt x="192110" y="135565"/>
                  </a:lnTo>
                  <a:lnTo>
                    <a:pt x="168220" y="179266"/>
                  </a:lnTo>
                  <a:lnTo>
                    <a:pt x="143106" y="222183"/>
                  </a:lnTo>
                  <a:lnTo>
                    <a:pt x="116793" y="264293"/>
                  </a:lnTo>
                  <a:lnTo>
                    <a:pt x="89302" y="305573"/>
                  </a:lnTo>
                  <a:lnTo>
                    <a:pt x="60657" y="345998"/>
                  </a:lnTo>
                  <a:lnTo>
                    <a:pt x="30882" y="385546"/>
                  </a:lnTo>
                  <a:lnTo>
                    <a:pt x="0" y="424192"/>
                  </a:lnTo>
                  <a:lnTo>
                    <a:pt x="6005245" y="424192"/>
                  </a:lnTo>
                  <a:lnTo>
                    <a:pt x="6005245" y="0"/>
                  </a:lnTo>
                  <a:close/>
                </a:path>
              </a:pathLst>
            </a:custGeom>
            <a:solidFill>
              <a:srgbClr val="00A650">
                <a:alpha val="34999"/>
              </a:srgbClr>
            </a:solidFill>
          </p:spPr>
          <p:txBody>
            <a:bodyPr wrap="square" lIns="0" tIns="0" rIns="0" bIns="0" rtlCol="0"/>
            <a:lstStyle/>
            <a:p>
              <a:endParaRPr/>
            </a:p>
          </p:txBody>
        </p:sp>
        <p:sp>
          <p:nvSpPr>
            <p:cNvPr id="10" name="object 10"/>
            <p:cNvSpPr/>
            <p:nvPr/>
          </p:nvSpPr>
          <p:spPr>
            <a:xfrm>
              <a:off x="4872520" y="1920633"/>
              <a:ext cx="5731510" cy="1234440"/>
            </a:xfrm>
            <a:custGeom>
              <a:avLst/>
              <a:gdLst/>
              <a:ahLst/>
              <a:cxnLst/>
              <a:rect l="l" t="t" r="r" b="b"/>
              <a:pathLst>
                <a:path w="5731509" h="1234439">
                  <a:moveTo>
                    <a:pt x="5731319" y="0"/>
                  </a:moveTo>
                  <a:lnTo>
                    <a:pt x="0" y="0"/>
                  </a:lnTo>
                  <a:lnTo>
                    <a:pt x="16530" y="44491"/>
                  </a:lnTo>
                  <a:lnTo>
                    <a:pt x="31853" y="89554"/>
                  </a:lnTo>
                  <a:lnTo>
                    <a:pt x="45949" y="135169"/>
                  </a:lnTo>
                  <a:lnTo>
                    <a:pt x="58798" y="181317"/>
                  </a:lnTo>
                  <a:lnTo>
                    <a:pt x="70379" y="227979"/>
                  </a:lnTo>
                  <a:lnTo>
                    <a:pt x="80673" y="275135"/>
                  </a:lnTo>
                  <a:lnTo>
                    <a:pt x="89659" y="322766"/>
                  </a:lnTo>
                  <a:lnTo>
                    <a:pt x="97318" y="370852"/>
                  </a:lnTo>
                  <a:lnTo>
                    <a:pt x="103629" y="419374"/>
                  </a:lnTo>
                  <a:lnTo>
                    <a:pt x="108573" y="468313"/>
                  </a:lnTo>
                  <a:lnTo>
                    <a:pt x="112129" y="517649"/>
                  </a:lnTo>
                  <a:lnTo>
                    <a:pt x="114277" y="567363"/>
                  </a:lnTo>
                  <a:lnTo>
                    <a:pt x="114998" y="617435"/>
                  </a:lnTo>
                  <a:lnTo>
                    <a:pt x="114154" y="671624"/>
                  </a:lnTo>
                  <a:lnTo>
                    <a:pt x="111638" y="725390"/>
                  </a:lnTo>
                  <a:lnTo>
                    <a:pt x="107476" y="778709"/>
                  </a:lnTo>
                  <a:lnTo>
                    <a:pt x="101694" y="831557"/>
                  </a:lnTo>
                  <a:lnTo>
                    <a:pt x="94317" y="883910"/>
                  </a:lnTo>
                  <a:lnTo>
                    <a:pt x="85370" y="935742"/>
                  </a:lnTo>
                  <a:lnTo>
                    <a:pt x="74880" y="987029"/>
                  </a:lnTo>
                  <a:lnTo>
                    <a:pt x="62872" y="1037746"/>
                  </a:lnTo>
                  <a:lnTo>
                    <a:pt x="49370" y="1087869"/>
                  </a:lnTo>
                  <a:lnTo>
                    <a:pt x="34402" y="1137373"/>
                  </a:lnTo>
                  <a:lnTo>
                    <a:pt x="17991" y="1186234"/>
                  </a:lnTo>
                  <a:lnTo>
                    <a:pt x="165" y="1234427"/>
                  </a:lnTo>
                  <a:lnTo>
                    <a:pt x="5731319" y="1234427"/>
                  </a:lnTo>
                  <a:lnTo>
                    <a:pt x="5731319" y="0"/>
                  </a:lnTo>
                  <a:close/>
                </a:path>
              </a:pathLst>
            </a:custGeom>
            <a:solidFill>
              <a:srgbClr val="4196CE">
                <a:alpha val="34999"/>
              </a:srgbClr>
            </a:solidFill>
          </p:spPr>
          <p:txBody>
            <a:bodyPr wrap="square" lIns="0" tIns="0" rIns="0" bIns="0" rtlCol="0"/>
            <a:lstStyle/>
            <a:p>
              <a:endParaRPr/>
            </a:p>
          </p:txBody>
        </p:sp>
        <p:sp>
          <p:nvSpPr>
            <p:cNvPr id="11" name="object 11"/>
            <p:cNvSpPr txBox="1"/>
            <p:nvPr/>
          </p:nvSpPr>
          <p:spPr>
            <a:xfrm>
              <a:off x="5059812" y="2004076"/>
              <a:ext cx="5316088" cy="1980523"/>
            </a:xfrm>
            <a:prstGeom prst="rect">
              <a:avLst/>
            </a:prstGeom>
          </p:spPr>
          <p:txBody>
            <a:bodyPr vert="horz" wrap="square" lIns="0" tIns="0" rIns="0" bIns="0" rtlCol="0">
              <a:spAutoFit/>
            </a:bodyPr>
            <a:lstStyle/>
            <a:p>
              <a:pPr>
                <a:spcBef>
                  <a:spcPts val="27"/>
                </a:spcBef>
              </a:pPr>
              <a:endParaRPr sz="1200" dirty="0">
                <a:latin typeface="Trebuchet MS" pitchFamily="34" charset="0"/>
                <a:cs typeface="Times New Roman"/>
              </a:endParaRPr>
            </a:p>
            <a:p>
              <a:pPr marL="11456">
                <a:lnSpc>
                  <a:spcPts val="3406"/>
                </a:lnSpc>
              </a:pPr>
              <a:r>
                <a:rPr sz="2800" b="1" dirty="0">
                  <a:solidFill>
                    <a:srgbClr val="005583"/>
                  </a:solidFill>
                  <a:latin typeface="Trebuchet MS" pitchFamily="34" charset="0"/>
                  <a:cs typeface="Lucida Sans"/>
                </a:rPr>
                <a:t>19th Global</a:t>
              </a:r>
              <a:endParaRPr sz="2800" b="1" dirty="0">
                <a:latin typeface="Trebuchet MS" pitchFamily="34" charset="0"/>
                <a:cs typeface="Lucida Sans"/>
              </a:endParaRPr>
            </a:p>
            <a:p>
              <a:pPr marL="11456">
                <a:lnSpc>
                  <a:spcPts val="3406"/>
                </a:lnSpc>
              </a:pPr>
              <a:r>
                <a:rPr sz="2800" b="1" dirty="0">
                  <a:solidFill>
                    <a:srgbClr val="005583"/>
                  </a:solidFill>
                  <a:latin typeface="Trebuchet MS" pitchFamily="34" charset="0"/>
                  <a:cs typeface="Lucida Sans"/>
                </a:rPr>
                <a:t>Conference of Actuaries</a:t>
              </a:r>
              <a:endParaRPr sz="2800" b="1" dirty="0">
                <a:latin typeface="Trebuchet MS" pitchFamily="34" charset="0"/>
                <a:cs typeface="Lucida Sans"/>
              </a:endParaRPr>
            </a:p>
            <a:p>
              <a:pPr marL="11456">
                <a:spcBef>
                  <a:spcPts val="1628"/>
                </a:spcBef>
              </a:pPr>
              <a:r>
                <a:rPr sz="1200" b="1" dirty="0">
                  <a:solidFill>
                    <a:srgbClr val="00854A"/>
                  </a:solidFill>
                  <a:latin typeface="Trebuchet MS" pitchFamily="34" charset="0"/>
                  <a:cs typeface="Lucida Sans"/>
                </a:rPr>
                <a:t>30th – 31st January, 2018 | Mumbai, India</a:t>
              </a:r>
              <a:endParaRPr sz="1200" b="1" dirty="0">
                <a:latin typeface="Trebuchet MS" pitchFamily="34" charset="0"/>
                <a:cs typeface="Lucida Sans"/>
              </a:endParaRPr>
            </a:p>
          </p:txBody>
        </p:sp>
        <p:sp>
          <p:nvSpPr>
            <p:cNvPr id="3" name="TextBox 2"/>
            <p:cNvSpPr txBox="1"/>
            <p:nvPr/>
          </p:nvSpPr>
          <p:spPr>
            <a:xfrm>
              <a:off x="8574365" y="1628488"/>
              <a:ext cx="802338" cy="358180"/>
            </a:xfrm>
            <a:prstGeom prst="rect">
              <a:avLst/>
            </a:prstGeom>
            <a:noFill/>
          </p:spPr>
          <p:txBody>
            <a:bodyPr wrap="none" rtlCol="0">
              <a:spAutoFit/>
            </a:bodyPr>
            <a:lstStyle/>
            <a:p>
              <a:r>
                <a:rPr lang="en-US" sz="1100" spc="-206" dirty="0">
                  <a:solidFill>
                    <a:srgbClr val="A7A9AC"/>
                  </a:solidFill>
                  <a:latin typeface="Trebuchet MS" pitchFamily="34" charset="0"/>
                  <a:cs typeface="Lucida Sans"/>
                </a:rPr>
                <a:t>O</a:t>
              </a:r>
              <a:r>
                <a:rPr lang="en-US" sz="1100" spc="-54" dirty="0">
                  <a:solidFill>
                    <a:srgbClr val="A7A9AC"/>
                  </a:solidFill>
                  <a:latin typeface="Trebuchet MS" pitchFamily="34" charset="0"/>
                  <a:cs typeface="Lucida Sans"/>
                </a:rPr>
                <a:t>r</a:t>
              </a:r>
              <a:r>
                <a:rPr lang="en-US" sz="1100" spc="-131" dirty="0">
                  <a:solidFill>
                    <a:srgbClr val="A7A9AC"/>
                  </a:solidFill>
                  <a:latin typeface="Trebuchet MS" pitchFamily="34" charset="0"/>
                  <a:cs typeface="Lucida Sans"/>
                </a:rPr>
                <a:t>g</a:t>
              </a:r>
              <a:r>
                <a:rPr lang="en-US" sz="1100" spc="-71" dirty="0">
                  <a:solidFill>
                    <a:srgbClr val="A7A9AC"/>
                  </a:solidFill>
                  <a:latin typeface="Trebuchet MS" pitchFamily="34" charset="0"/>
                  <a:cs typeface="Lucida Sans"/>
                </a:rPr>
                <a:t>a</a:t>
              </a:r>
              <a:r>
                <a:rPr lang="en-US" sz="1100" spc="-108" dirty="0">
                  <a:solidFill>
                    <a:srgbClr val="A7A9AC"/>
                  </a:solidFill>
                  <a:latin typeface="Trebuchet MS" pitchFamily="34" charset="0"/>
                  <a:cs typeface="Lucida Sans"/>
                </a:rPr>
                <a:t>n</a:t>
              </a:r>
              <a:r>
                <a:rPr lang="en-US" sz="1100" spc="-71" dirty="0">
                  <a:solidFill>
                    <a:srgbClr val="A7A9AC"/>
                  </a:solidFill>
                  <a:latin typeface="Trebuchet MS" pitchFamily="34" charset="0"/>
                  <a:cs typeface="Lucida Sans"/>
                </a:rPr>
                <a:t>i</a:t>
              </a:r>
              <a:r>
                <a:rPr lang="en-US" sz="1100" spc="-140" dirty="0">
                  <a:solidFill>
                    <a:srgbClr val="A7A9AC"/>
                  </a:solidFill>
                  <a:latin typeface="Trebuchet MS" pitchFamily="34" charset="0"/>
                  <a:cs typeface="Lucida Sans"/>
                </a:rPr>
                <a:t>z</a:t>
              </a:r>
              <a:r>
                <a:rPr lang="en-US" sz="1100" spc="-59" dirty="0">
                  <a:solidFill>
                    <a:srgbClr val="A7A9AC"/>
                  </a:solidFill>
                  <a:latin typeface="Trebuchet MS" pitchFamily="34" charset="0"/>
                  <a:cs typeface="Lucida Sans"/>
                </a:rPr>
                <a:t>e</a:t>
              </a:r>
              <a:r>
                <a:rPr lang="en-US" sz="1100" dirty="0">
                  <a:solidFill>
                    <a:srgbClr val="A7A9AC"/>
                  </a:solidFill>
                  <a:latin typeface="Trebuchet MS" pitchFamily="34" charset="0"/>
                  <a:cs typeface="Lucida Sans"/>
                </a:rPr>
                <a:t>r</a:t>
              </a:r>
              <a:endParaRPr lang="en-US" sz="1100" dirty="0">
                <a:latin typeface="Trebuchet MS" pitchFamily="34" charset="0"/>
                <a:cs typeface="Lucida Sans"/>
              </a:endParaRPr>
            </a:p>
          </p:txBody>
        </p:sp>
      </p:grpSp>
      <p:sp>
        <p:nvSpPr>
          <p:cNvPr id="24" name="Rectangle 23"/>
          <p:cNvSpPr/>
          <p:nvPr/>
        </p:nvSpPr>
        <p:spPr>
          <a:xfrm>
            <a:off x="76019" y="3350928"/>
            <a:ext cx="6255278" cy="1447044"/>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5" name="object 11"/>
          <p:cNvSpPr txBox="1"/>
          <p:nvPr/>
        </p:nvSpPr>
        <p:spPr>
          <a:xfrm>
            <a:off x="923088" y="4194285"/>
            <a:ext cx="5034736" cy="618118"/>
          </a:xfrm>
          <a:prstGeom prst="rect">
            <a:avLst/>
          </a:prstGeom>
        </p:spPr>
        <p:txBody>
          <a:bodyPr vert="horz" wrap="square" lIns="0" tIns="0" rIns="0" bIns="0" rtlCol="0">
            <a:spAutoFit/>
          </a:bodyPr>
          <a:lstStyle/>
          <a:p>
            <a:pPr marL="11456">
              <a:spcBef>
                <a:spcPts val="541"/>
              </a:spcBef>
            </a:pPr>
            <a:r>
              <a:rPr lang="en-US" sz="1800" b="1" dirty="0">
                <a:solidFill>
                  <a:srgbClr val="00854A"/>
                </a:solidFill>
                <a:latin typeface="Trebuchet MS" pitchFamily="34" charset="0"/>
                <a:cs typeface="Lucida Sans"/>
                <a:hlinkClick r:id="rId4"/>
              </a:rPr>
              <a:t>k.pahwa@kpac.co.in</a:t>
            </a:r>
            <a:endParaRPr lang="en-US" sz="1800" b="1" dirty="0">
              <a:solidFill>
                <a:srgbClr val="00854A"/>
              </a:solidFill>
              <a:latin typeface="Trebuchet MS" pitchFamily="34" charset="0"/>
              <a:cs typeface="Lucida Sans"/>
            </a:endParaRPr>
          </a:p>
          <a:p>
            <a:pPr marL="11456">
              <a:spcBef>
                <a:spcPts val="541"/>
              </a:spcBef>
            </a:pPr>
            <a:r>
              <a:rPr lang="en-US" sz="1800" b="1" dirty="0">
                <a:solidFill>
                  <a:srgbClr val="00854A"/>
                </a:solidFill>
                <a:latin typeface="Trebuchet MS" pitchFamily="34" charset="0"/>
                <a:cs typeface="Lucida Sans"/>
              </a:rPr>
              <a:t>+91-9910267727</a:t>
            </a:r>
            <a:endParaRPr sz="1800" b="1" dirty="0">
              <a:latin typeface="Trebuchet MS" pitchFamily="34" charset="0"/>
              <a:cs typeface="Lucida Sans"/>
            </a:endParaRPr>
          </a:p>
        </p:txBody>
      </p:sp>
      <p:sp>
        <p:nvSpPr>
          <p:cNvPr id="27" name="object 11"/>
          <p:cNvSpPr txBox="1"/>
          <p:nvPr/>
        </p:nvSpPr>
        <p:spPr>
          <a:xfrm>
            <a:off x="923088" y="3568117"/>
            <a:ext cx="5034736" cy="692497"/>
          </a:xfrm>
          <a:prstGeom prst="rect">
            <a:avLst/>
          </a:prstGeom>
        </p:spPr>
        <p:txBody>
          <a:bodyPr vert="horz" wrap="square" lIns="0" tIns="0" rIns="0" bIns="0" rtlCol="0">
            <a:spAutoFit/>
          </a:bodyPr>
          <a:lstStyle/>
          <a:p>
            <a:pPr marL="11456"/>
            <a:r>
              <a:rPr lang="en-US" sz="4500" b="1" dirty="0">
                <a:solidFill>
                  <a:srgbClr val="005583"/>
                </a:solidFill>
                <a:latin typeface="Trebuchet MS" pitchFamily="34" charset="0"/>
                <a:cs typeface="Lucida Sans"/>
              </a:rPr>
              <a:t>Thank You</a:t>
            </a:r>
            <a:endParaRPr sz="4500" b="1" dirty="0">
              <a:latin typeface="Trebuchet MS" pitchFamily="34" charset="0"/>
              <a:cs typeface="Lucida San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299132" y="1499083"/>
            <a:ext cx="6704739" cy="2326791"/>
          </a:xfrm>
          <a:prstGeom prst="rect">
            <a:avLst/>
          </a:prstGeom>
        </p:spPr>
        <p:txBody>
          <a:bodyPr vert="horz" wrap="square" lIns="0" tIns="0" rIns="0" bIns="0" rtlCol="0">
            <a:spAutoFit/>
          </a:bodyPr>
          <a:lstStyle/>
          <a:p>
            <a:pPr marL="297206" marR="4582" indent="-285750">
              <a:lnSpc>
                <a:spcPct val="107700"/>
              </a:lnSpc>
              <a:buFont typeface="Arial" pitchFamily="34" charset="0"/>
              <a:buChar char="•"/>
            </a:pPr>
            <a:r>
              <a:rPr lang="en-US" sz="2000" b="1" dirty="0" smtClean="0">
                <a:solidFill>
                  <a:srgbClr val="C00000"/>
                </a:solidFill>
                <a:latin typeface="Trebuchet MS" pitchFamily="34" charset="0"/>
                <a:cs typeface="Lucida Sans"/>
              </a:rPr>
              <a:t>Introduction to APS 27</a:t>
            </a:r>
          </a:p>
          <a:p>
            <a:pPr marL="297206" marR="4582" indent="-285750">
              <a:lnSpc>
                <a:spcPct val="107700"/>
              </a:lnSpc>
              <a:buFont typeface="Arial" pitchFamily="34" charset="0"/>
              <a:buChar char="•"/>
            </a:pPr>
            <a:endParaRPr lang="en-US" sz="2000" dirty="0">
              <a:solidFill>
                <a:srgbClr val="231F20"/>
              </a:solidFill>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What it means?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Reasonableness of Assumptions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Conclusion</a:t>
            </a:r>
            <a:endParaRPr sz="2000" dirty="0">
              <a:latin typeface="Trebuchet MS" pitchFamily="34" charset="0"/>
              <a:cs typeface="Lucida Sans"/>
            </a:endParaRPr>
          </a:p>
        </p:txBody>
      </p:sp>
      <p:sp>
        <p:nvSpPr>
          <p:cNvPr id="10" name="object 10"/>
          <p:cNvSpPr/>
          <p:nvPr/>
        </p:nvSpPr>
        <p:spPr>
          <a:xfrm>
            <a:off x="76021" y="568150"/>
            <a:ext cx="5734005" cy="625754"/>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304800" y="742950"/>
            <a:ext cx="4118058" cy="369332"/>
          </a:xfrm>
          <a:prstGeom prst="rect">
            <a:avLst/>
          </a:prstGeom>
        </p:spPr>
        <p:txBody>
          <a:bodyPr vert="horz" wrap="square" lIns="0" tIns="0" rIns="0" bIns="0" rtlCol="0">
            <a:spAutoFit/>
          </a:bodyPr>
          <a:lstStyle/>
          <a:p>
            <a:pPr marL="11456"/>
            <a:r>
              <a:rPr lang="en-US" sz="2400" b="1" dirty="0" smtClean="0">
                <a:solidFill>
                  <a:srgbClr val="FFFFFF"/>
                </a:solidFill>
                <a:latin typeface="Trebuchet MS" pitchFamily="34" charset="0"/>
                <a:cs typeface="Lucida Sans"/>
              </a:rPr>
              <a:t>Agenda</a:t>
            </a:r>
            <a:endParaRPr sz="2400" b="1" dirty="0">
              <a:latin typeface="Trebuchet MS" pitchFamily="34" charset="0"/>
              <a:cs typeface="Lucida Sans"/>
            </a:endParaRPr>
          </a:p>
        </p:txBody>
      </p:sp>
      <p:grpSp>
        <p:nvGrpSpPr>
          <p:cNvPr id="2" name="Group 1"/>
          <p:cNvGrpSpPr/>
          <p:nvPr/>
        </p:nvGrpSpPr>
        <p:grpSpPr>
          <a:xfrm>
            <a:off x="5910087" y="108436"/>
            <a:ext cx="3157894" cy="5035064"/>
            <a:chOff x="6911518" y="148463"/>
            <a:chExt cx="3692982" cy="6893687"/>
          </a:xfrm>
        </p:grpSpPr>
        <p:grpSp>
          <p:nvGrpSpPr>
            <p:cNvPr id="29" name="Group 48"/>
            <p:cNvGrpSpPr/>
            <p:nvPr/>
          </p:nvGrpSpPr>
          <p:grpSpPr>
            <a:xfrm>
              <a:off x="6911518" y="148463"/>
              <a:ext cx="3692982" cy="1776349"/>
              <a:chOff x="6911518" y="148463"/>
              <a:chExt cx="3692982" cy="1776349"/>
            </a:xfrm>
          </p:grpSpPr>
          <p:sp>
            <p:nvSpPr>
              <p:cNvPr id="30"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31"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32"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3" name="object 14"/>
              <p:cNvSpPr txBox="1"/>
              <p:nvPr/>
            </p:nvSpPr>
            <p:spPr>
              <a:xfrm>
                <a:off x="8394700" y="992594"/>
                <a:ext cx="2165490" cy="762011"/>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34"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sp>
        <p:nvSpPr>
          <p:cNvPr id="3" name="Rounded Rectangle 2"/>
          <p:cNvSpPr/>
          <p:nvPr/>
        </p:nvSpPr>
        <p:spPr>
          <a:xfrm>
            <a:off x="152400" y="1405860"/>
            <a:ext cx="4572000" cy="4229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Introduction</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Rectangle 14"/>
          <p:cNvSpPr/>
          <p:nvPr/>
        </p:nvSpPr>
        <p:spPr>
          <a:xfrm>
            <a:off x="152400" y="1276350"/>
            <a:ext cx="8763000" cy="3693319"/>
          </a:xfrm>
          <a:prstGeom prst="rect">
            <a:avLst/>
          </a:prstGeom>
        </p:spPr>
        <p:txBody>
          <a:bodyPr wrap="square">
            <a:spAutoFit/>
          </a:bodyPr>
          <a:lstStyle/>
          <a:p>
            <a:pPr marL="342900" indent="-342900" algn="just">
              <a:buFont typeface="Arial" pitchFamily="34" charset="0"/>
              <a:buChar char="•"/>
            </a:pPr>
            <a:r>
              <a:rPr lang="en-US" sz="1800" dirty="0" smtClean="0"/>
              <a:t>Existing set </a:t>
            </a:r>
            <a:r>
              <a:rPr lang="en-US" sz="1800" dirty="0"/>
              <a:t>of </a:t>
            </a:r>
            <a:r>
              <a:rPr lang="en-US" sz="1800" dirty="0" smtClean="0"/>
              <a:t>APS and GN were </a:t>
            </a:r>
            <a:r>
              <a:rPr lang="en-US" sz="1800" b="1" dirty="0" smtClean="0">
                <a:solidFill>
                  <a:srgbClr val="C00000"/>
                </a:solidFill>
              </a:rPr>
              <a:t>written </a:t>
            </a:r>
            <a:r>
              <a:rPr lang="en-US" sz="1800" b="1" dirty="0">
                <a:solidFill>
                  <a:srgbClr val="C00000"/>
                </a:solidFill>
              </a:rPr>
              <a:t>spanning over more than a decade</a:t>
            </a:r>
            <a:r>
              <a:rPr lang="en-US" sz="1800" dirty="0"/>
              <a:t>. </a:t>
            </a:r>
            <a:endParaRPr lang="en-US" sz="1800" dirty="0" smtClean="0"/>
          </a:p>
          <a:p>
            <a:pPr marL="342900" indent="-342900" algn="just">
              <a:buFont typeface="Arial" pitchFamily="34" charset="0"/>
              <a:buChar char="•"/>
            </a:pPr>
            <a:endParaRPr lang="en-US" sz="1800" dirty="0"/>
          </a:p>
          <a:p>
            <a:pPr marL="342900" indent="-342900" algn="just">
              <a:buFont typeface="Arial" pitchFamily="34" charset="0"/>
              <a:buChar char="•"/>
            </a:pPr>
            <a:r>
              <a:rPr lang="en-US" sz="1800" dirty="0" smtClean="0"/>
              <a:t>They had many issues: </a:t>
            </a:r>
          </a:p>
          <a:p>
            <a:pPr marL="342900" indent="-342900" algn="just">
              <a:buFont typeface="Arial" pitchFamily="34" charset="0"/>
              <a:buChar char="•"/>
            </a:pPr>
            <a:endParaRPr lang="en-US" sz="1800" dirty="0"/>
          </a:p>
          <a:p>
            <a:pPr marL="755332" lvl="1" indent="-342900" algn="just">
              <a:buFont typeface="Wingdings" pitchFamily="2" charset="2"/>
              <a:buChar char="ü"/>
            </a:pPr>
            <a:r>
              <a:rPr lang="en-US" sz="1800" dirty="0" smtClean="0"/>
              <a:t>There </a:t>
            </a:r>
            <a:r>
              <a:rPr lang="en-US" sz="1800" dirty="0"/>
              <a:t>are </a:t>
            </a:r>
            <a:r>
              <a:rPr lang="en-US" sz="1800" b="1" dirty="0">
                <a:solidFill>
                  <a:srgbClr val="C00000"/>
                </a:solidFill>
              </a:rPr>
              <a:t>overlaps</a:t>
            </a:r>
            <a:r>
              <a:rPr lang="en-US" sz="1800" b="1" dirty="0" smtClean="0">
                <a:solidFill>
                  <a:srgbClr val="C00000"/>
                </a:solidFill>
              </a:rPr>
              <a:t> </a:t>
            </a:r>
          </a:p>
          <a:p>
            <a:pPr marL="755332" lvl="1" indent="-342900" algn="just">
              <a:buFont typeface="Wingdings" pitchFamily="2" charset="2"/>
              <a:buChar char="ü"/>
            </a:pPr>
            <a:r>
              <a:rPr lang="en-US" sz="1800" b="1" dirty="0" smtClean="0">
                <a:solidFill>
                  <a:srgbClr val="C00000"/>
                </a:solidFill>
              </a:rPr>
              <a:t>Not updated </a:t>
            </a:r>
            <a:r>
              <a:rPr lang="en-US" sz="1800" dirty="0" smtClean="0"/>
              <a:t>to reflect the changes in accounting work</a:t>
            </a:r>
          </a:p>
          <a:p>
            <a:pPr marL="755332" lvl="1" indent="-342900" algn="just">
              <a:buFont typeface="Wingdings" pitchFamily="2" charset="2"/>
              <a:buChar char="ü"/>
            </a:pPr>
            <a:r>
              <a:rPr lang="en-US" sz="1800" b="1" dirty="0" smtClean="0">
                <a:solidFill>
                  <a:srgbClr val="C00000"/>
                </a:solidFill>
              </a:rPr>
              <a:t>Mix </a:t>
            </a:r>
            <a:r>
              <a:rPr lang="en-US" sz="1800" b="1" dirty="0">
                <a:solidFill>
                  <a:srgbClr val="C00000"/>
                </a:solidFill>
              </a:rPr>
              <a:t>of principles and certain rules </a:t>
            </a:r>
            <a:r>
              <a:rPr lang="en-US" sz="1800" dirty="0"/>
              <a:t>for specific purpose of actuarial advice. </a:t>
            </a:r>
            <a:endParaRPr lang="en-US" sz="1800" dirty="0" smtClean="0"/>
          </a:p>
          <a:p>
            <a:pPr marL="755332" lvl="1" indent="-342900" algn="just">
              <a:buFont typeface="Wingdings" pitchFamily="2" charset="2"/>
              <a:buChar char="ü"/>
            </a:pPr>
            <a:r>
              <a:rPr lang="en-US" sz="1800" b="1" dirty="0" smtClean="0">
                <a:solidFill>
                  <a:srgbClr val="C00000"/>
                </a:solidFill>
              </a:rPr>
              <a:t>Did </a:t>
            </a:r>
            <a:r>
              <a:rPr lang="en-US" sz="1800" b="1" dirty="0">
                <a:solidFill>
                  <a:srgbClr val="C00000"/>
                </a:solidFill>
              </a:rPr>
              <a:t>not cover all </a:t>
            </a:r>
            <a:r>
              <a:rPr lang="en-US" sz="1800" b="1" dirty="0" smtClean="0">
                <a:solidFill>
                  <a:srgbClr val="C00000"/>
                </a:solidFill>
              </a:rPr>
              <a:t>kind of work </a:t>
            </a:r>
            <a:r>
              <a:rPr lang="en-US" sz="1800" dirty="0" smtClean="0"/>
              <a:t>relating to employee benefits</a:t>
            </a:r>
            <a:endParaRPr lang="en-US" sz="1800" dirty="0"/>
          </a:p>
          <a:p>
            <a:pPr marL="342900" indent="-342900" algn="just">
              <a:buFont typeface="Arial" pitchFamily="34" charset="0"/>
              <a:buChar char="•"/>
            </a:pPr>
            <a:endParaRPr lang="en-US" sz="1800" dirty="0" smtClean="0"/>
          </a:p>
          <a:p>
            <a:pPr marL="342900" indent="-342900" algn="just">
              <a:buFont typeface="Arial" pitchFamily="34" charset="0"/>
              <a:buChar char="•"/>
            </a:pPr>
            <a:r>
              <a:rPr lang="en-US" sz="1800" dirty="0" smtClean="0"/>
              <a:t>Given above, and </a:t>
            </a:r>
            <a:r>
              <a:rPr lang="en-US" sz="1800" dirty="0"/>
              <a:t>the fact that the actuarial profession in India should aim at aligning itself to other global </a:t>
            </a:r>
            <a:r>
              <a:rPr lang="en-US" sz="1800" dirty="0" smtClean="0"/>
              <a:t>bodies, </a:t>
            </a:r>
            <a:r>
              <a:rPr lang="en-US" sz="1800" dirty="0"/>
              <a:t>it was felt that </a:t>
            </a:r>
            <a:r>
              <a:rPr lang="en-US" sz="1800" dirty="0" smtClean="0"/>
              <a:t>AGPESS should do a major revamp of APSs / GNs to ensure the standards serve the changing needs as well as form comprehensive guidance to the members.</a:t>
            </a:r>
            <a:endParaRPr lang="en-US" sz="1800" dirty="0"/>
          </a:p>
        </p:txBody>
      </p:sp>
    </p:spTree>
    <p:extLst>
      <p:ext uri="{BB962C8B-B14F-4D97-AF65-F5344CB8AC3E}">
        <p14:creationId xmlns:p14="http://schemas.microsoft.com/office/powerpoint/2010/main" val="1801030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Introduction</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angle 20"/>
          <p:cNvSpPr/>
          <p:nvPr/>
        </p:nvSpPr>
        <p:spPr>
          <a:xfrm>
            <a:off x="152400" y="1371600"/>
            <a:ext cx="8763000" cy="3139321"/>
          </a:xfrm>
          <a:prstGeom prst="rect">
            <a:avLst/>
          </a:prstGeom>
        </p:spPr>
        <p:txBody>
          <a:bodyPr wrap="square">
            <a:spAutoFit/>
          </a:bodyPr>
          <a:lstStyle/>
          <a:p>
            <a:pPr marL="342900" indent="-342900" algn="just">
              <a:buFont typeface="Arial" pitchFamily="34" charset="0"/>
              <a:buChar char="•"/>
            </a:pPr>
            <a:r>
              <a:rPr lang="en-US" sz="1800" dirty="0" smtClean="0"/>
              <a:t>AGPESS, thus, initiated revamping of the existing APS/GNs to move towards a more  </a:t>
            </a:r>
            <a:r>
              <a:rPr lang="en-US" sz="1800" b="1" dirty="0" smtClean="0">
                <a:solidFill>
                  <a:srgbClr val="C00000"/>
                </a:solidFill>
              </a:rPr>
              <a:t>“principles based” approach</a:t>
            </a:r>
            <a:r>
              <a:rPr lang="en-US" sz="1800" dirty="0" smtClean="0"/>
              <a:t>.  </a:t>
            </a:r>
          </a:p>
          <a:p>
            <a:pPr marL="342900" indent="-342900" algn="just">
              <a:buFont typeface="Arial" pitchFamily="34" charset="0"/>
              <a:buChar char="•"/>
            </a:pPr>
            <a:endParaRPr lang="en-US" sz="1800" dirty="0"/>
          </a:p>
          <a:p>
            <a:pPr marL="342900" indent="-342900" algn="just">
              <a:buFont typeface="Arial" pitchFamily="34" charset="0"/>
              <a:buChar char="•"/>
            </a:pPr>
            <a:r>
              <a:rPr lang="en-US" sz="1800" dirty="0" smtClean="0"/>
              <a:t>Objective: A </a:t>
            </a:r>
            <a:r>
              <a:rPr lang="en-US" sz="1800" b="1" dirty="0" smtClean="0">
                <a:solidFill>
                  <a:srgbClr val="C00000"/>
                </a:solidFill>
              </a:rPr>
              <a:t>comprehensive standard </a:t>
            </a:r>
            <a:r>
              <a:rPr lang="en-US" sz="1800" dirty="0" smtClean="0"/>
              <a:t>that is applicable across all type of actuarial advice in the area of employee benefits.</a:t>
            </a:r>
          </a:p>
          <a:p>
            <a:pPr marL="342900" indent="-342900" algn="just">
              <a:buFont typeface="Arial" pitchFamily="34" charset="0"/>
              <a:buChar char="•"/>
            </a:pPr>
            <a:endParaRPr lang="en-US" sz="1800" dirty="0" smtClean="0"/>
          </a:p>
          <a:p>
            <a:pPr marL="342900" indent="-342900" algn="just">
              <a:buFont typeface="Arial" pitchFamily="34" charset="0"/>
              <a:buChar char="•"/>
            </a:pPr>
            <a:r>
              <a:rPr lang="en-US" sz="1800" dirty="0" smtClean="0"/>
              <a:t>It was recognised that it is also difficult to address specific topics, individual and unique circumstances through principles in APS/GNs.</a:t>
            </a:r>
          </a:p>
          <a:p>
            <a:pPr marL="342900" indent="-342900" algn="just">
              <a:buFont typeface="Arial" pitchFamily="34" charset="0"/>
              <a:buChar char="•"/>
            </a:pPr>
            <a:endParaRPr lang="en-US" sz="1800" dirty="0"/>
          </a:p>
          <a:p>
            <a:pPr marL="342900" indent="-342900" algn="just">
              <a:buFont typeface="Arial" pitchFamily="34" charset="0"/>
              <a:buChar char="•"/>
            </a:pPr>
            <a:r>
              <a:rPr lang="en-US" sz="1800" dirty="0" smtClean="0"/>
              <a:t>These are addressed through “</a:t>
            </a:r>
            <a:r>
              <a:rPr lang="en-US" sz="1800" b="1" dirty="0" smtClean="0">
                <a:solidFill>
                  <a:srgbClr val="C00000"/>
                </a:solidFill>
              </a:rPr>
              <a:t>Technical Application Sections</a:t>
            </a:r>
            <a:r>
              <a:rPr lang="en-US" sz="1800" dirty="0" smtClean="0"/>
              <a:t>” in APS that help illustrate the application of the principles to specific instances and contexts.</a:t>
            </a:r>
          </a:p>
        </p:txBody>
      </p:sp>
    </p:spTree>
    <p:extLst>
      <p:ext uri="{BB962C8B-B14F-4D97-AF65-F5344CB8AC3E}">
        <p14:creationId xmlns:p14="http://schemas.microsoft.com/office/powerpoint/2010/main" val="1113823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What </a:t>
            </a:r>
            <a:r>
              <a:rPr lang="en-US" sz="1800" b="1" smtClean="0">
                <a:solidFill>
                  <a:srgbClr val="FFFFFF"/>
                </a:solidFill>
                <a:latin typeface="Trebuchet MS" pitchFamily="34" charset="0"/>
                <a:cs typeface="Lucida Sans"/>
              </a:rPr>
              <a:t>has changed?</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5" name="Table 14"/>
          <p:cNvGraphicFramePr>
            <a:graphicFrameLocks noGrp="1"/>
          </p:cNvGraphicFramePr>
          <p:nvPr>
            <p:extLst>
              <p:ext uri="{D42A27DB-BD31-4B8C-83A1-F6EECF244321}">
                <p14:modId xmlns:p14="http://schemas.microsoft.com/office/powerpoint/2010/main" val="3071742657"/>
              </p:ext>
            </p:extLst>
          </p:nvPr>
        </p:nvGraphicFramePr>
        <p:xfrm>
          <a:off x="152400" y="1543050"/>
          <a:ext cx="4114800" cy="3405970"/>
        </p:xfrm>
        <a:graphic>
          <a:graphicData uri="http://schemas.openxmlformats.org/drawingml/2006/table">
            <a:tbl>
              <a:tblPr firstRow="1" firstCol="1" bandRow="1">
                <a:tableStyleId>{1FECB4D8-DB02-4DC6-A0A2-4F2EBAE1DC90}</a:tableStyleId>
              </a:tblPr>
              <a:tblGrid>
                <a:gridCol w="989215"/>
                <a:gridCol w="3125585"/>
              </a:tblGrid>
              <a:tr h="436688">
                <a:tc>
                  <a:txBody>
                    <a:bodyPr/>
                    <a:lstStyle/>
                    <a:p>
                      <a:pPr marL="0" marR="0" algn="ctr">
                        <a:lnSpc>
                          <a:spcPct val="107000"/>
                        </a:lnSpc>
                        <a:spcBef>
                          <a:spcPts val="0"/>
                        </a:spcBef>
                        <a:spcAft>
                          <a:spcPts val="0"/>
                        </a:spcAft>
                      </a:pPr>
                      <a:r>
                        <a:rPr lang="en-US" sz="1100" dirty="0" smtClean="0">
                          <a:effectLst/>
                        </a:rPr>
                        <a:t>APS / GN Number</a:t>
                      </a:r>
                      <a:endParaRPr lang="en-US" sz="1100" dirty="0">
                        <a:effectLst/>
                        <a:latin typeface="+mj-lt"/>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100" dirty="0" smtClean="0">
                          <a:effectLst/>
                        </a:rPr>
                        <a:t>What it covers</a:t>
                      </a:r>
                      <a:endParaRPr lang="en-US" sz="1100" dirty="0">
                        <a:effectLst/>
                        <a:latin typeface="+mj-lt"/>
                        <a:ea typeface="Calibri"/>
                        <a:cs typeface="Times New Roman"/>
                      </a:endParaRPr>
                    </a:p>
                  </a:txBody>
                  <a:tcPr marL="68580" marR="68580" marT="0" marB="0" anchor="ctr"/>
                </a:tc>
              </a:tr>
              <a:tr h="362147">
                <a:tc>
                  <a:txBody>
                    <a:bodyPr/>
                    <a:lstStyle/>
                    <a:p>
                      <a:pPr marL="0" marR="0" algn="ctr">
                        <a:lnSpc>
                          <a:spcPct val="107000"/>
                        </a:lnSpc>
                        <a:spcBef>
                          <a:spcPts val="0"/>
                        </a:spcBef>
                        <a:spcAft>
                          <a:spcPts val="0"/>
                        </a:spcAft>
                      </a:pPr>
                      <a:r>
                        <a:rPr lang="en-US" sz="1100" dirty="0" smtClean="0">
                          <a:effectLst/>
                        </a:rPr>
                        <a:t>GN 11</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Actuarial </a:t>
                      </a:r>
                      <a:r>
                        <a:rPr lang="en-US" sz="800" dirty="0">
                          <a:effectLst/>
                        </a:rPr>
                        <a:t>Investigations of Retirement Benefit </a:t>
                      </a:r>
                      <a:r>
                        <a:rPr lang="en-US" sz="800" dirty="0" smtClean="0">
                          <a:effectLst/>
                        </a:rPr>
                        <a:t>Schemes</a:t>
                      </a:r>
                      <a:endParaRPr lang="en-US" sz="800" dirty="0">
                        <a:effectLst/>
                        <a:latin typeface="+mj-lt"/>
                        <a:ea typeface="Calibri"/>
                        <a:cs typeface="Times New Roman"/>
                      </a:endParaRPr>
                    </a:p>
                  </a:txBody>
                  <a:tcPr marL="68580" marR="68580" marT="0" marB="0" anchor="ctr"/>
                </a:tc>
              </a:tr>
              <a:tr h="448843">
                <a:tc>
                  <a:txBody>
                    <a:bodyPr/>
                    <a:lstStyle/>
                    <a:p>
                      <a:pPr marL="0" marR="0" algn="ctr">
                        <a:lnSpc>
                          <a:spcPct val="107000"/>
                        </a:lnSpc>
                        <a:spcBef>
                          <a:spcPts val="0"/>
                        </a:spcBef>
                        <a:spcAft>
                          <a:spcPts val="0"/>
                        </a:spcAft>
                      </a:pPr>
                      <a:r>
                        <a:rPr lang="en-US" sz="1100" dirty="0" smtClean="0">
                          <a:effectLst/>
                        </a:rPr>
                        <a:t>APS 12</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Investigation of Retirement Benefits - Choice of Actuarial Assumptions for the Actuarial Valuations Required under AS 15</a:t>
                      </a:r>
                      <a:endParaRPr lang="en-US" sz="800" dirty="0">
                        <a:effectLst/>
                        <a:latin typeface="+mj-lt"/>
                        <a:ea typeface="Calibri"/>
                        <a:cs typeface="Times New Roman"/>
                      </a:endParaRPr>
                    </a:p>
                  </a:txBody>
                  <a:tcPr marL="68580" marR="68580" marT="0" marB="0" anchor="ctr"/>
                </a:tc>
              </a:tr>
              <a:tr h="436687">
                <a:tc>
                  <a:txBody>
                    <a:bodyPr/>
                    <a:lstStyle/>
                    <a:p>
                      <a:pPr marL="0" marR="0" algn="ctr">
                        <a:lnSpc>
                          <a:spcPct val="107000"/>
                        </a:lnSpc>
                        <a:spcBef>
                          <a:spcPts val="0"/>
                        </a:spcBef>
                        <a:spcAft>
                          <a:spcPts val="0"/>
                        </a:spcAft>
                      </a:pPr>
                      <a:r>
                        <a:rPr lang="en-US" sz="1100" dirty="0" smtClean="0">
                          <a:effectLst/>
                        </a:rPr>
                        <a:t>APS 13</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Investigations </a:t>
                      </a:r>
                      <a:r>
                        <a:rPr lang="en-US" sz="800" dirty="0">
                          <a:effectLst/>
                        </a:rPr>
                        <a:t>of Retirement Benefit schemes: the actuarial reports under FAS 87, FAS 88 and FAS </a:t>
                      </a:r>
                      <a:r>
                        <a:rPr lang="en-US" sz="800" dirty="0" smtClean="0">
                          <a:effectLst/>
                        </a:rPr>
                        <a:t>132</a:t>
                      </a:r>
                      <a:endParaRPr lang="en-US" sz="800" dirty="0">
                        <a:effectLst/>
                        <a:latin typeface="+mj-lt"/>
                        <a:ea typeface="Calibri"/>
                        <a:cs typeface="Times New Roman"/>
                      </a:endParaRPr>
                    </a:p>
                  </a:txBody>
                  <a:tcPr marL="68580" marR="68580" marT="0" marB="0" anchor="ctr"/>
                </a:tc>
              </a:tr>
              <a:tr h="311919">
                <a:tc>
                  <a:txBody>
                    <a:bodyPr/>
                    <a:lstStyle/>
                    <a:p>
                      <a:pPr marL="0" marR="0" algn="ctr">
                        <a:lnSpc>
                          <a:spcPct val="107000"/>
                        </a:lnSpc>
                        <a:spcBef>
                          <a:spcPts val="0"/>
                        </a:spcBef>
                        <a:spcAft>
                          <a:spcPts val="0"/>
                        </a:spcAft>
                      </a:pPr>
                      <a:r>
                        <a:rPr lang="en-US" sz="1100" dirty="0" smtClean="0">
                          <a:effectLst/>
                        </a:rPr>
                        <a:t>APS 14</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Illustrations </a:t>
                      </a:r>
                      <a:r>
                        <a:rPr lang="en-US" sz="800" dirty="0">
                          <a:effectLst/>
                        </a:rPr>
                        <a:t>of Defined Contribution Pension Scheme </a:t>
                      </a:r>
                      <a:r>
                        <a:rPr lang="en-US" sz="800" dirty="0" smtClean="0">
                          <a:effectLst/>
                        </a:rPr>
                        <a:t>Benefits</a:t>
                      </a:r>
                      <a:endParaRPr lang="en-US" sz="800" dirty="0">
                        <a:effectLst/>
                        <a:latin typeface="+mj-lt"/>
                        <a:ea typeface="Calibri"/>
                        <a:cs typeface="Times New Roman"/>
                      </a:endParaRPr>
                    </a:p>
                  </a:txBody>
                  <a:tcPr marL="68580" marR="68580" marT="0" marB="0" anchor="ctr"/>
                </a:tc>
              </a:tr>
              <a:tr h="178625">
                <a:tc>
                  <a:txBody>
                    <a:bodyPr/>
                    <a:lstStyle/>
                    <a:p>
                      <a:pPr marL="0" marR="0" algn="ctr">
                        <a:lnSpc>
                          <a:spcPct val="107000"/>
                        </a:lnSpc>
                        <a:spcBef>
                          <a:spcPts val="0"/>
                        </a:spcBef>
                        <a:spcAft>
                          <a:spcPts val="0"/>
                        </a:spcAft>
                      </a:pPr>
                      <a:r>
                        <a:rPr lang="en-US" sz="1100" dirty="0" smtClean="0">
                          <a:effectLst/>
                        </a:rPr>
                        <a:t>APS 15</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Pension </a:t>
                      </a:r>
                      <a:r>
                        <a:rPr lang="en-US" sz="800" dirty="0">
                          <a:effectLst/>
                        </a:rPr>
                        <a:t>Fund </a:t>
                      </a:r>
                      <a:r>
                        <a:rPr lang="en-US" sz="800" dirty="0" smtClean="0">
                          <a:effectLst/>
                        </a:rPr>
                        <a:t>Terminology</a:t>
                      </a:r>
                      <a:endParaRPr lang="en-US" sz="800" dirty="0">
                        <a:effectLst/>
                        <a:latin typeface="+mj-lt"/>
                        <a:ea typeface="Calibri"/>
                        <a:cs typeface="Times New Roman"/>
                      </a:endParaRPr>
                    </a:p>
                  </a:txBody>
                  <a:tcPr marL="68580" marR="68580" marT="0" marB="0" anchor="ctr"/>
                </a:tc>
              </a:tr>
              <a:tr h="195677">
                <a:tc>
                  <a:txBody>
                    <a:bodyPr/>
                    <a:lstStyle/>
                    <a:p>
                      <a:pPr marL="0" marR="0" algn="ctr">
                        <a:lnSpc>
                          <a:spcPct val="107000"/>
                        </a:lnSpc>
                        <a:spcBef>
                          <a:spcPts val="0"/>
                        </a:spcBef>
                        <a:spcAft>
                          <a:spcPts val="0"/>
                        </a:spcAft>
                      </a:pPr>
                      <a:r>
                        <a:rPr lang="en-US" sz="1100" dirty="0" smtClean="0">
                          <a:effectLst/>
                        </a:rPr>
                        <a:t>APS 18</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Retirement </a:t>
                      </a:r>
                      <a:r>
                        <a:rPr lang="en-US" sz="800" dirty="0">
                          <a:effectLst/>
                        </a:rPr>
                        <a:t>Benefit Schemes - Actuarial </a:t>
                      </a:r>
                      <a:r>
                        <a:rPr lang="en-US" sz="800" dirty="0" smtClean="0">
                          <a:effectLst/>
                        </a:rPr>
                        <a:t>Reports</a:t>
                      </a:r>
                      <a:endParaRPr lang="en-US" sz="800" dirty="0">
                        <a:effectLst/>
                        <a:latin typeface="+mj-lt"/>
                        <a:ea typeface="Calibri"/>
                        <a:cs typeface="Times New Roman"/>
                      </a:endParaRPr>
                    </a:p>
                  </a:txBody>
                  <a:tcPr marL="68580" marR="68580" marT="0" marB="0" anchor="ctr"/>
                </a:tc>
              </a:tr>
              <a:tr h="187151">
                <a:tc>
                  <a:txBody>
                    <a:bodyPr/>
                    <a:lstStyle/>
                    <a:p>
                      <a:pPr marL="0" marR="0" algn="ctr">
                        <a:lnSpc>
                          <a:spcPct val="107000"/>
                        </a:lnSpc>
                        <a:spcBef>
                          <a:spcPts val="0"/>
                        </a:spcBef>
                        <a:spcAft>
                          <a:spcPts val="0"/>
                        </a:spcAft>
                      </a:pPr>
                      <a:r>
                        <a:rPr lang="en-US" sz="1100" dirty="0" smtClean="0">
                          <a:effectLst/>
                        </a:rPr>
                        <a:t>APS 20</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Actuarial Practice for Social Security </a:t>
                      </a:r>
                      <a:r>
                        <a:rPr lang="en-US" sz="800" dirty="0" err="1" smtClean="0">
                          <a:effectLst/>
                        </a:rPr>
                        <a:t>Programmes</a:t>
                      </a:r>
                      <a:endParaRPr lang="en-US" sz="800" dirty="0">
                        <a:effectLst/>
                        <a:latin typeface="+mj-lt"/>
                        <a:ea typeface="Calibri"/>
                        <a:cs typeface="Times New Roman"/>
                      </a:endParaRPr>
                    </a:p>
                  </a:txBody>
                  <a:tcPr marL="68580" marR="68580" marT="0" marB="0" anchor="ctr"/>
                </a:tc>
              </a:tr>
              <a:tr h="287226">
                <a:tc>
                  <a:txBody>
                    <a:bodyPr/>
                    <a:lstStyle/>
                    <a:p>
                      <a:pPr marL="0" marR="0" algn="ctr">
                        <a:lnSpc>
                          <a:spcPct val="107000"/>
                        </a:lnSpc>
                        <a:spcBef>
                          <a:spcPts val="0"/>
                        </a:spcBef>
                        <a:spcAft>
                          <a:spcPts val="0"/>
                        </a:spcAft>
                      </a:pPr>
                      <a:r>
                        <a:rPr lang="en-US" sz="1100" dirty="0" smtClean="0">
                          <a:effectLst/>
                        </a:rPr>
                        <a:t>APS 26</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Actuarial </a:t>
                      </a:r>
                      <a:r>
                        <a:rPr lang="en-US" sz="800" dirty="0">
                          <a:effectLst/>
                        </a:rPr>
                        <a:t>Reports under Accounting </a:t>
                      </a:r>
                      <a:r>
                        <a:rPr lang="en-US" sz="800" dirty="0" smtClean="0">
                          <a:effectLst/>
                        </a:rPr>
                        <a:t>Standard 15 </a:t>
                      </a:r>
                      <a:r>
                        <a:rPr lang="en-US" sz="800" dirty="0">
                          <a:effectLst/>
                        </a:rPr>
                        <a:t>(Revised, 2005) issued by the </a:t>
                      </a:r>
                      <a:r>
                        <a:rPr lang="en-US" sz="800" dirty="0" smtClean="0">
                          <a:effectLst/>
                        </a:rPr>
                        <a:t>ICAI</a:t>
                      </a:r>
                      <a:endParaRPr lang="en-US" sz="800" dirty="0">
                        <a:effectLst/>
                        <a:latin typeface="+mj-lt"/>
                        <a:ea typeface="Calibri"/>
                        <a:cs typeface="Times New Roman"/>
                      </a:endParaRPr>
                    </a:p>
                  </a:txBody>
                  <a:tcPr marL="68580" marR="68580" marT="0" marB="0" anchor="ctr"/>
                </a:tc>
              </a:tr>
              <a:tr h="211844">
                <a:tc>
                  <a:txBody>
                    <a:bodyPr/>
                    <a:lstStyle/>
                    <a:p>
                      <a:pPr marL="0" marR="0" algn="ctr">
                        <a:lnSpc>
                          <a:spcPct val="107000"/>
                        </a:lnSpc>
                        <a:spcBef>
                          <a:spcPts val="0"/>
                        </a:spcBef>
                        <a:spcAft>
                          <a:spcPts val="0"/>
                        </a:spcAft>
                      </a:pPr>
                      <a:r>
                        <a:rPr lang="en-US" sz="1100" dirty="0" smtClean="0">
                          <a:effectLst/>
                        </a:rPr>
                        <a:t>GN 28</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Guidance Note on Other Employee Benefits</a:t>
                      </a:r>
                      <a:endParaRPr lang="en-US" sz="800" dirty="0">
                        <a:effectLst/>
                        <a:latin typeface="+mj-lt"/>
                        <a:ea typeface="Calibri"/>
                        <a:cs typeface="Times New Roman"/>
                      </a:endParaRPr>
                    </a:p>
                  </a:txBody>
                  <a:tcPr marL="68580" marR="68580" marT="0" marB="0" anchor="ctr"/>
                </a:tc>
              </a:tr>
              <a:tr h="349163">
                <a:tc>
                  <a:txBody>
                    <a:bodyPr/>
                    <a:lstStyle/>
                    <a:p>
                      <a:pPr marL="0" marR="0" algn="ctr">
                        <a:lnSpc>
                          <a:spcPct val="107000"/>
                        </a:lnSpc>
                        <a:spcBef>
                          <a:spcPts val="0"/>
                        </a:spcBef>
                        <a:spcAft>
                          <a:spcPts val="0"/>
                        </a:spcAft>
                      </a:pPr>
                      <a:r>
                        <a:rPr lang="en-US" sz="1100" dirty="0" smtClean="0">
                          <a:effectLst/>
                        </a:rPr>
                        <a:t>GN 29</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800" dirty="0" smtClean="0">
                          <a:effectLst/>
                        </a:rPr>
                        <a:t>GN 29 - Valuation of Interest Rate Guarantees on Exempt Provident Funds</a:t>
                      </a:r>
                      <a:endParaRPr lang="en-US" sz="800" dirty="0">
                        <a:effectLst/>
                        <a:latin typeface="+mj-lt"/>
                        <a:ea typeface="Calibri"/>
                        <a:cs typeface="Times New Roman"/>
                      </a:endParaRPr>
                    </a:p>
                  </a:txBody>
                  <a:tcPr marL="68580" marR="68580" marT="0" marB="0" anchor="ct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142076405"/>
              </p:ext>
            </p:extLst>
          </p:nvPr>
        </p:nvGraphicFramePr>
        <p:xfrm>
          <a:off x="5410200" y="1543051"/>
          <a:ext cx="3657600" cy="2057400"/>
        </p:xfrm>
        <a:graphic>
          <a:graphicData uri="http://schemas.openxmlformats.org/drawingml/2006/table">
            <a:tbl>
              <a:tblPr firstRow="1" firstCol="1" bandRow="1">
                <a:tableStyleId>{1FECB4D8-DB02-4DC6-A0A2-4F2EBAE1DC90}</a:tableStyleId>
              </a:tblPr>
              <a:tblGrid>
                <a:gridCol w="914400"/>
                <a:gridCol w="2743200"/>
              </a:tblGrid>
              <a:tr h="464574">
                <a:tc>
                  <a:txBody>
                    <a:bodyPr/>
                    <a:lstStyle/>
                    <a:p>
                      <a:pPr marL="0" marR="0" algn="ctr">
                        <a:lnSpc>
                          <a:spcPct val="107000"/>
                        </a:lnSpc>
                        <a:spcBef>
                          <a:spcPts val="0"/>
                        </a:spcBef>
                        <a:spcAft>
                          <a:spcPts val="0"/>
                        </a:spcAft>
                      </a:pPr>
                      <a:r>
                        <a:rPr lang="en-US" sz="1100" dirty="0" smtClean="0">
                          <a:effectLst/>
                        </a:rPr>
                        <a:t>APS / GN Number</a:t>
                      </a:r>
                      <a:endParaRPr lang="en-US" sz="1100" dirty="0">
                        <a:effectLst/>
                        <a:latin typeface="+mj-lt"/>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100" dirty="0" smtClean="0">
                          <a:effectLst/>
                        </a:rPr>
                        <a:t>What it covers</a:t>
                      </a:r>
                      <a:endParaRPr lang="en-US" sz="1100" dirty="0">
                        <a:effectLst/>
                        <a:latin typeface="+mj-lt"/>
                        <a:ea typeface="Calibri"/>
                        <a:cs typeface="Times New Roman"/>
                      </a:endParaRPr>
                    </a:p>
                  </a:txBody>
                  <a:tcPr marL="68580" marR="68580" marT="0" marB="0" anchor="ctr"/>
                </a:tc>
              </a:tr>
              <a:tr h="464574">
                <a:tc gridSpan="2">
                  <a:txBody>
                    <a:bodyPr/>
                    <a:lstStyle/>
                    <a:p>
                      <a:pPr marL="0" marR="0" algn="ctr">
                        <a:lnSpc>
                          <a:spcPct val="107000"/>
                        </a:lnSpc>
                        <a:spcBef>
                          <a:spcPts val="0"/>
                        </a:spcBef>
                        <a:spcAft>
                          <a:spcPts val="0"/>
                        </a:spcAft>
                      </a:pPr>
                      <a:r>
                        <a:rPr lang="en-US" sz="1200" b="1" dirty="0" smtClean="0">
                          <a:effectLst/>
                          <a:latin typeface="+mj-lt"/>
                          <a:ea typeface="Calibri"/>
                          <a:cs typeface="Times New Roman"/>
                        </a:rPr>
                        <a:t>APS 27: Employee Benefits</a:t>
                      </a:r>
                      <a:endParaRPr lang="en-US" sz="1200" b="1" baseline="0" dirty="0" smtClean="0">
                        <a:effectLst/>
                        <a:latin typeface="+mj-lt"/>
                        <a:ea typeface="Calibri"/>
                        <a:cs typeface="Times New Roman"/>
                      </a:endParaRPr>
                    </a:p>
                  </a:txBody>
                  <a:tcPr marL="68580" marR="68580" marT="0" marB="0" anchor="ctr"/>
                </a:tc>
                <a:tc hMerge="1">
                  <a:txBody>
                    <a:bodyPr/>
                    <a:lstStyle/>
                    <a:p>
                      <a:endParaRPr lang="en-GB"/>
                    </a:p>
                  </a:txBody>
                  <a:tcPr/>
                </a:tc>
              </a:tr>
              <a:tr h="265471">
                <a:tc>
                  <a:txBody>
                    <a:bodyPr/>
                    <a:lstStyle/>
                    <a:p>
                      <a:pPr marL="0" marR="0" algn="ctr">
                        <a:lnSpc>
                          <a:spcPct val="107000"/>
                        </a:lnSpc>
                        <a:spcBef>
                          <a:spcPts val="0"/>
                        </a:spcBef>
                        <a:spcAft>
                          <a:spcPts val="0"/>
                        </a:spcAft>
                      </a:pPr>
                      <a:r>
                        <a:rPr lang="en-US" sz="1100" dirty="0" smtClean="0">
                          <a:effectLst/>
                        </a:rPr>
                        <a:t>APS 15</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900" dirty="0" smtClean="0">
                          <a:effectLst/>
                        </a:rPr>
                        <a:t>Pension </a:t>
                      </a:r>
                      <a:r>
                        <a:rPr lang="en-US" sz="900" dirty="0">
                          <a:effectLst/>
                        </a:rPr>
                        <a:t>Fund </a:t>
                      </a:r>
                      <a:r>
                        <a:rPr lang="en-US" sz="900" dirty="0" smtClean="0">
                          <a:effectLst/>
                        </a:rPr>
                        <a:t>Terminology</a:t>
                      </a:r>
                      <a:endParaRPr lang="en-US" sz="900" dirty="0">
                        <a:effectLst/>
                        <a:latin typeface="+mj-lt"/>
                        <a:ea typeface="Calibri"/>
                        <a:cs typeface="Times New Roman"/>
                      </a:endParaRPr>
                    </a:p>
                  </a:txBody>
                  <a:tcPr marL="68580" marR="68580" marT="0" marB="0" anchor="ctr"/>
                </a:tc>
              </a:tr>
              <a:tr h="398207">
                <a:tc>
                  <a:txBody>
                    <a:bodyPr/>
                    <a:lstStyle/>
                    <a:p>
                      <a:pPr marL="0" marR="0" algn="ctr">
                        <a:lnSpc>
                          <a:spcPct val="107000"/>
                        </a:lnSpc>
                        <a:spcBef>
                          <a:spcPts val="0"/>
                        </a:spcBef>
                        <a:spcAft>
                          <a:spcPts val="0"/>
                        </a:spcAft>
                      </a:pPr>
                      <a:r>
                        <a:rPr lang="en-US" sz="1100" dirty="0" smtClean="0">
                          <a:effectLst/>
                        </a:rPr>
                        <a:t>APS 20</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900" dirty="0" smtClean="0">
                          <a:effectLst/>
                        </a:rPr>
                        <a:t>Actuarial Practice for Social Security </a:t>
                      </a:r>
                      <a:r>
                        <a:rPr lang="en-US" sz="900" dirty="0" err="1" smtClean="0">
                          <a:effectLst/>
                        </a:rPr>
                        <a:t>Programmes</a:t>
                      </a:r>
                      <a:endParaRPr lang="en-US" sz="900" dirty="0">
                        <a:effectLst/>
                        <a:latin typeface="+mj-lt"/>
                        <a:ea typeface="Calibri"/>
                        <a:cs typeface="Times New Roman"/>
                      </a:endParaRPr>
                    </a:p>
                  </a:txBody>
                  <a:tcPr marL="68580" marR="68580" marT="0" marB="0" anchor="ctr"/>
                </a:tc>
              </a:tr>
              <a:tr h="464574">
                <a:tc>
                  <a:txBody>
                    <a:bodyPr/>
                    <a:lstStyle/>
                    <a:p>
                      <a:pPr marL="0" marR="0" algn="ctr">
                        <a:lnSpc>
                          <a:spcPct val="107000"/>
                        </a:lnSpc>
                        <a:spcBef>
                          <a:spcPts val="0"/>
                        </a:spcBef>
                        <a:spcAft>
                          <a:spcPts val="0"/>
                        </a:spcAft>
                      </a:pPr>
                      <a:r>
                        <a:rPr lang="en-US" sz="1100" dirty="0" smtClean="0">
                          <a:effectLst/>
                        </a:rPr>
                        <a:t>GN 29</a:t>
                      </a:r>
                      <a:endParaRPr lang="en-US" sz="1100" b="0" dirty="0">
                        <a:effectLst/>
                        <a:latin typeface="+mj-lt"/>
                        <a:ea typeface="Calibri"/>
                        <a:cs typeface="Times New Roman"/>
                      </a:endParaRPr>
                    </a:p>
                  </a:txBody>
                  <a:tcPr marL="68580" marR="68580" marT="0" marB="0" anchor="ctr"/>
                </a:tc>
                <a:tc>
                  <a:txBody>
                    <a:bodyPr/>
                    <a:lstStyle/>
                    <a:p>
                      <a:pPr marL="0" marR="0" algn="just">
                        <a:lnSpc>
                          <a:spcPct val="107000"/>
                        </a:lnSpc>
                        <a:spcBef>
                          <a:spcPts val="0"/>
                        </a:spcBef>
                        <a:spcAft>
                          <a:spcPts val="0"/>
                        </a:spcAft>
                      </a:pPr>
                      <a:r>
                        <a:rPr lang="en-US" sz="900" dirty="0" smtClean="0">
                          <a:effectLst/>
                        </a:rPr>
                        <a:t>GN 29 - Valuation of Interest Rate Guarantees on Exempt Provident Funds</a:t>
                      </a:r>
                      <a:endParaRPr lang="en-US" sz="900" dirty="0">
                        <a:effectLst/>
                        <a:latin typeface="+mj-lt"/>
                        <a:ea typeface="Calibri"/>
                        <a:cs typeface="Times New Roman"/>
                      </a:endParaRPr>
                    </a:p>
                  </a:txBody>
                  <a:tcPr marL="68580" marR="68580" marT="0" marB="0" anchor="ctr"/>
                </a:tc>
              </a:tr>
            </a:tbl>
          </a:graphicData>
        </a:graphic>
      </p:graphicFrame>
      <p:sp>
        <p:nvSpPr>
          <p:cNvPr id="4" name="Rectangle 3"/>
          <p:cNvSpPr/>
          <p:nvPr/>
        </p:nvSpPr>
        <p:spPr>
          <a:xfrm>
            <a:off x="228600" y="1120973"/>
            <a:ext cx="8610600" cy="307777"/>
          </a:xfrm>
          <a:prstGeom prst="rect">
            <a:avLst/>
          </a:prstGeom>
        </p:spPr>
        <p:txBody>
          <a:bodyPr wrap="square">
            <a:spAutoFit/>
          </a:bodyPr>
          <a:lstStyle/>
          <a:p>
            <a:pPr algn="just"/>
            <a:r>
              <a:rPr lang="en-US" sz="1400" dirty="0" smtClean="0"/>
              <a:t>Effective </a:t>
            </a:r>
            <a:r>
              <a:rPr lang="en-US" sz="1400" b="1" dirty="0" smtClean="0">
                <a:solidFill>
                  <a:srgbClr val="C00000"/>
                </a:solidFill>
              </a:rPr>
              <a:t>1 January 2018</a:t>
            </a:r>
            <a:r>
              <a:rPr lang="en-US" sz="1400" dirty="0" smtClean="0"/>
              <a:t>, APS 27 came into force and the number of governing APSs / GNs reduced from </a:t>
            </a:r>
            <a:r>
              <a:rPr lang="en-US" sz="1400" b="1" dirty="0" smtClean="0">
                <a:solidFill>
                  <a:srgbClr val="C00000"/>
                </a:solidFill>
              </a:rPr>
              <a:t>10 to 4</a:t>
            </a:r>
            <a:r>
              <a:rPr lang="en-US" sz="1400" dirty="0" smtClean="0"/>
              <a:t>.</a:t>
            </a:r>
            <a:endParaRPr lang="en-GB" sz="1400" dirty="0"/>
          </a:p>
        </p:txBody>
      </p:sp>
      <p:cxnSp>
        <p:nvCxnSpPr>
          <p:cNvPr id="6" name="Straight Arrow Connector 5"/>
          <p:cNvCxnSpPr/>
          <p:nvPr/>
        </p:nvCxnSpPr>
        <p:spPr>
          <a:xfrm>
            <a:off x="4267200" y="2171700"/>
            <a:ext cx="1143000" cy="114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267200" y="2286001"/>
            <a:ext cx="1143000" cy="2643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267200" y="2286000"/>
            <a:ext cx="11430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267200" y="2286000"/>
            <a:ext cx="1143000" cy="10858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4267200" y="2286000"/>
            <a:ext cx="1143000" cy="1543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4267200" y="2286000"/>
            <a:ext cx="1143000" cy="1943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4267200" y="2286000"/>
            <a:ext cx="1143000" cy="2171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925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9407"/>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What </a:t>
            </a:r>
            <a:r>
              <a:rPr lang="en-US" sz="1800" b="1" smtClean="0">
                <a:solidFill>
                  <a:srgbClr val="FFFFFF"/>
                </a:solidFill>
                <a:latin typeface="Trebuchet MS" pitchFamily="34" charset="0"/>
                <a:cs typeface="Lucida Sans"/>
              </a:rPr>
              <a:t>has changed?</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angle 20"/>
          <p:cNvSpPr/>
          <p:nvPr/>
        </p:nvSpPr>
        <p:spPr>
          <a:xfrm>
            <a:off x="228600" y="1047750"/>
            <a:ext cx="8534400" cy="4016484"/>
          </a:xfrm>
          <a:prstGeom prst="rect">
            <a:avLst/>
          </a:prstGeom>
        </p:spPr>
        <p:txBody>
          <a:bodyPr wrap="square">
            <a:spAutoFit/>
          </a:bodyPr>
          <a:lstStyle/>
          <a:p>
            <a:pPr marL="285750" indent="-285750" algn="just">
              <a:buFont typeface="Arial" pitchFamily="34" charset="0"/>
              <a:buChar char="•"/>
            </a:pPr>
            <a:endParaRPr lang="en-GB" dirty="0"/>
          </a:p>
          <a:p>
            <a:pPr marL="285750" indent="-285750" algn="just">
              <a:buFont typeface="Arial" pitchFamily="34" charset="0"/>
              <a:buChar char="•"/>
            </a:pPr>
            <a:r>
              <a:rPr lang="en-GB" dirty="0"/>
              <a:t> APS 27 </a:t>
            </a:r>
            <a:r>
              <a:rPr lang="en-GB" dirty="0" smtClean="0"/>
              <a:t>provides principle </a:t>
            </a:r>
            <a:r>
              <a:rPr lang="en-GB" dirty="0"/>
              <a:t>based set of standards that </a:t>
            </a:r>
            <a:r>
              <a:rPr lang="en-GB" b="1" dirty="0">
                <a:solidFill>
                  <a:srgbClr val="C00000"/>
                </a:solidFill>
              </a:rPr>
              <a:t>apply to all actuarial work relating to employee benefits</a:t>
            </a:r>
            <a:r>
              <a:rPr lang="en-GB" dirty="0"/>
              <a:t>. </a:t>
            </a:r>
            <a:endParaRPr lang="en-GB" dirty="0" smtClean="0"/>
          </a:p>
          <a:p>
            <a:pPr marL="285750" indent="-285750" algn="just">
              <a:buFont typeface="Arial" pitchFamily="34" charset="0"/>
              <a:buChar char="•"/>
            </a:pPr>
            <a:endParaRPr lang="en-GB" dirty="0"/>
          </a:p>
          <a:p>
            <a:pPr marL="285750" indent="-285750" algn="just">
              <a:buFont typeface="Arial" pitchFamily="34" charset="0"/>
              <a:buChar char="•"/>
            </a:pPr>
            <a:r>
              <a:rPr lang="en-GB" dirty="0" smtClean="0"/>
              <a:t>Objective: Enable </a:t>
            </a:r>
            <a:r>
              <a:rPr lang="en-GB" dirty="0"/>
              <a:t>the user of actuarial work in the area of employee benefits to be able to place a </a:t>
            </a:r>
            <a:r>
              <a:rPr lang="en-GB" b="1" dirty="0">
                <a:solidFill>
                  <a:srgbClr val="C00000"/>
                </a:solidFill>
              </a:rPr>
              <a:t>high degree of reliance </a:t>
            </a:r>
            <a:r>
              <a:rPr lang="en-GB" dirty="0"/>
              <a:t>on the information’s relevance, transparency of assumptions, completeness and comprehensibility, including the communication of any uncertainty inherent in the work. </a:t>
            </a:r>
          </a:p>
          <a:p>
            <a:pPr marL="285750" indent="-285750" algn="just">
              <a:buFont typeface="Arial" pitchFamily="34" charset="0"/>
              <a:buChar char="•"/>
            </a:pPr>
            <a:endParaRPr lang="en-GB" dirty="0" smtClean="0"/>
          </a:p>
          <a:p>
            <a:pPr marL="285750" indent="-285750" algn="just">
              <a:buFont typeface="Arial" pitchFamily="34" charset="0"/>
              <a:buChar char="•"/>
            </a:pPr>
            <a:r>
              <a:rPr lang="en-GB" dirty="0" smtClean="0"/>
              <a:t>Framework </a:t>
            </a:r>
            <a:r>
              <a:rPr lang="en-GB" dirty="0"/>
              <a:t>of APS 27 is </a:t>
            </a:r>
            <a:r>
              <a:rPr lang="en-GB" b="1" dirty="0" smtClean="0">
                <a:solidFill>
                  <a:srgbClr val="C00000"/>
                </a:solidFill>
              </a:rPr>
              <a:t>not technically </a:t>
            </a:r>
            <a:r>
              <a:rPr lang="en-GB" b="1" dirty="0">
                <a:solidFill>
                  <a:srgbClr val="C00000"/>
                </a:solidFill>
              </a:rPr>
              <a:t>prescriptive </a:t>
            </a:r>
            <a:r>
              <a:rPr lang="en-GB" dirty="0"/>
              <a:t>or designed to interpret specific legislation or rules, especially where the actual work is governed by legislation or another authority. </a:t>
            </a:r>
            <a:endParaRPr lang="en-GB" dirty="0" smtClean="0"/>
          </a:p>
          <a:p>
            <a:pPr marL="285750" indent="-285750" algn="just">
              <a:buFont typeface="Arial" pitchFamily="34" charset="0"/>
              <a:buChar char="•"/>
            </a:pPr>
            <a:endParaRPr lang="en-GB" dirty="0"/>
          </a:p>
          <a:p>
            <a:pPr marL="285750" indent="-285750" algn="just">
              <a:buFont typeface="Arial" pitchFamily="34" charset="0"/>
              <a:buChar char="•"/>
            </a:pPr>
            <a:r>
              <a:rPr lang="en-GB" dirty="0" smtClean="0"/>
              <a:t>However</a:t>
            </a:r>
            <a:r>
              <a:rPr lang="en-GB" dirty="0"/>
              <a:t>, there is </a:t>
            </a:r>
            <a:r>
              <a:rPr lang="en-GB" dirty="0" smtClean="0"/>
              <a:t>“</a:t>
            </a:r>
            <a:r>
              <a:rPr lang="en-GB" b="1" dirty="0">
                <a:solidFill>
                  <a:srgbClr val="C00000"/>
                </a:solidFill>
              </a:rPr>
              <a:t>Technical Application Section</a:t>
            </a:r>
            <a:r>
              <a:rPr lang="en-GB" dirty="0"/>
              <a:t>” </a:t>
            </a:r>
            <a:r>
              <a:rPr lang="en-GB" dirty="0" smtClean="0"/>
              <a:t>that </a:t>
            </a:r>
            <a:r>
              <a:rPr lang="en-GB" dirty="0"/>
              <a:t>outlines how some of the principles can be applied in the Indian context, given the nuances of the most prevalent type of employee benefit plans with which the members are involved. </a:t>
            </a:r>
          </a:p>
          <a:p>
            <a:pPr marL="285750" indent="-285750" algn="just">
              <a:buFont typeface="Arial" pitchFamily="34" charset="0"/>
              <a:buChar char="•"/>
            </a:pPr>
            <a:endParaRPr lang="en-GB" dirty="0" smtClean="0"/>
          </a:p>
          <a:p>
            <a:pPr marL="285750" indent="-285750" algn="just">
              <a:buFont typeface="Arial" pitchFamily="34" charset="0"/>
              <a:buChar char="•"/>
            </a:pPr>
            <a:r>
              <a:rPr lang="en-GB" dirty="0" smtClean="0"/>
              <a:t>Thus</a:t>
            </a:r>
            <a:r>
              <a:rPr lang="en-GB" dirty="0"/>
              <a:t>, the core text of the Standard is divided into two key parts viz. the </a:t>
            </a:r>
            <a:r>
              <a:rPr lang="en-GB" b="1" dirty="0"/>
              <a:t>“GENERAL PRINCIPLES” </a:t>
            </a:r>
            <a:r>
              <a:rPr lang="en-GB" dirty="0"/>
              <a:t>and the </a:t>
            </a:r>
            <a:r>
              <a:rPr lang="en-GB" b="1" dirty="0"/>
              <a:t>“TECHNICAL APPLICATION SECTION”</a:t>
            </a:r>
            <a:r>
              <a:rPr lang="en-GB" dirty="0"/>
              <a:t>. </a:t>
            </a:r>
          </a:p>
        </p:txBody>
      </p:sp>
    </p:spTree>
    <p:extLst>
      <p:ext uri="{BB962C8B-B14F-4D97-AF65-F5344CB8AC3E}">
        <p14:creationId xmlns:p14="http://schemas.microsoft.com/office/powerpoint/2010/main" val="3905930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299132" y="1499083"/>
            <a:ext cx="6704739" cy="2326791"/>
          </a:xfrm>
          <a:prstGeom prst="rect">
            <a:avLst/>
          </a:prstGeom>
        </p:spPr>
        <p:txBody>
          <a:bodyPr vert="horz" wrap="square" lIns="0" tIns="0" rIns="0" bIns="0" rtlCol="0">
            <a:spAutoFit/>
          </a:bodyPr>
          <a:lstStyle/>
          <a:p>
            <a:pPr marL="297206" marR="4582" indent="-285750">
              <a:lnSpc>
                <a:spcPct val="107700"/>
              </a:lnSpc>
              <a:buFont typeface="Arial" pitchFamily="34" charset="0"/>
              <a:buChar char="•"/>
            </a:pPr>
            <a:r>
              <a:rPr lang="en-US" sz="2000" dirty="0" smtClean="0">
                <a:latin typeface="Trebuchet MS" pitchFamily="34" charset="0"/>
                <a:cs typeface="Lucida Sans"/>
              </a:rPr>
              <a:t>Introduction to APS 27</a:t>
            </a:r>
            <a:endParaRPr lang="en-US" sz="2000" dirty="0">
              <a:latin typeface="Trebuchet MS" pitchFamily="34" charset="0"/>
              <a:cs typeface="Lucida Sans"/>
            </a:endParaRPr>
          </a:p>
          <a:p>
            <a:pPr marL="297206" marR="4582" indent="-285750">
              <a:lnSpc>
                <a:spcPct val="107700"/>
              </a:lnSpc>
              <a:buFont typeface="Arial" pitchFamily="34" charset="0"/>
              <a:buChar char="•"/>
            </a:pPr>
            <a:endParaRPr lang="en-US" sz="2000" dirty="0">
              <a:solidFill>
                <a:srgbClr val="231F20"/>
              </a:solidFill>
              <a:latin typeface="Trebuchet MS" pitchFamily="34" charset="0"/>
              <a:cs typeface="Lucida Sans"/>
            </a:endParaRPr>
          </a:p>
          <a:p>
            <a:pPr marL="297206" marR="4582" indent="-285750">
              <a:lnSpc>
                <a:spcPct val="107700"/>
              </a:lnSpc>
              <a:buFont typeface="Arial" pitchFamily="34" charset="0"/>
              <a:buChar char="•"/>
            </a:pPr>
            <a:r>
              <a:rPr lang="en-US" sz="2000" b="1" dirty="0" smtClean="0">
                <a:solidFill>
                  <a:srgbClr val="C00000"/>
                </a:solidFill>
                <a:latin typeface="Trebuchet MS" pitchFamily="34" charset="0"/>
                <a:cs typeface="Lucida Sans"/>
              </a:rPr>
              <a:t>What </a:t>
            </a:r>
            <a:r>
              <a:rPr lang="en-US" sz="2000" b="1" dirty="0">
                <a:solidFill>
                  <a:srgbClr val="C00000"/>
                </a:solidFill>
                <a:latin typeface="Trebuchet MS" pitchFamily="34" charset="0"/>
                <a:cs typeface="Lucida Sans"/>
              </a:rPr>
              <a:t>it means?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Reasonableness of Assumptions</a:t>
            </a:r>
          </a:p>
          <a:p>
            <a:pPr marL="297206" marR="4582" indent="-285750">
              <a:lnSpc>
                <a:spcPct val="107700"/>
              </a:lnSpc>
              <a:buFont typeface="Arial" pitchFamily="34" charset="0"/>
              <a:buChar char="•"/>
            </a:pPr>
            <a:endParaRPr lang="en-US" sz="2000" dirty="0">
              <a:latin typeface="Trebuchet MS" pitchFamily="34" charset="0"/>
              <a:cs typeface="Lucida Sans"/>
            </a:endParaRPr>
          </a:p>
          <a:p>
            <a:pPr marL="297206" marR="4582" indent="-285750">
              <a:lnSpc>
                <a:spcPct val="107700"/>
              </a:lnSpc>
              <a:buFont typeface="Arial" pitchFamily="34" charset="0"/>
              <a:buChar char="•"/>
            </a:pPr>
            <a:r>
              <a:rPr lang="en-US" sz="2000" dirty="0" smtClean="0">
                <a:latin typeface="Trebuchet MS" pitchFamily="34" charset="0"/>
                <a:cs typeface="Lucida Sans"/>
              </a:rPr>
              <a:t>Conclusion</a:t>
            </a:r>
            <a:endParaRPr sz="2000" dirty="0">
              <a:latin typeface="Trebuchet MS" pitchFamily="34" charset="0"/>
              <a:cs typeface="Lucida Sans"/>
            </a:endParaRPr>
          </a:p>
        </p:txBody>
      </p:sp>
      <p:sp>
        <p:nvSpPr>
          <p:cNvPr id="10" name="object 10"/>
          <p:cNvSpPr/>
          <p:nvPr/>
        </p:nvSpPr>
        <p:spPr>
          <a:xfrm>
            <a:off x="76021" y="568150"/>
            <a:ext cx="5734005" cy="625754"/>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304800" y="742950"/>
            <a:ext cx="4118058" cy="369332"/>
          </a:xfrm>
          <a:prstGeom prst="rect">
            <a:avLst/>
          </a:prstGeom>
        </p:spPr>
        <p:txBody>
          <a:bodyPr vert="horz" wrap="square" lIns="0" tIns="0" rIns="0" bIns="0" rtlCol="0">
            <a:spAutoFit/>
          </a:bodyPr>
          <a:lstStyle/>
          <a:p>
            <a:pPr marL="11456"/>
            <a:r>
              <a:rPr lang="en-US" sz="2400" b="1" dirty="0" smtClean="0">
                <a:solidFill>
                  <a:srgbClr val="FFFFFF"/>
                </a:solidFill>
                <a:latin typeface="Trebuchet MS" pitchFamily="34" charset="0"/>
                <a:cs typeface="Lucida Sans"/>
              </a:rPr>
              <a:t>Agenda</a:t>
            </a:r>
            <a:endParaRPr sz="2400" b="1" dirty="0">
              <a:latin typeface="Trebuchet MS" pitchFamily="34" charset="0"/>
              <a:cs typeface="Lucida Sans"/>
            </a:endParaRPr>
          </a:p>
        </p:txBody>
      </p:sp>
      <p:grpSp>
        <p:nvGrpSpPr>
          <p:cNvPr id="2" name="Group 1"/>
          <p:cNvGrpSpPr/>
          <p:nvPr/>
        </p:nvGrpSpPr>
        <p:grpSpPr>
          <a:xfrm>
            <a:off x="5910087" y="108436"/>
            <a:ext cx="3157894" cy="5035064"/>
            <a:chOff x="6911518" y="148463"/>
            <a:chExt cx="3692982" cy="6893687"/>
          </a:xfrm>
        </p:grpSpPr>
        <p:grpSp>
          <p:nvGrpSpPr>
            <p:cNvPr id="29" name="Group 48"/>
            <p:cNvGrpSpPr/>
            <p:nvPr/>
          </p:nvGrpSpPr>
          <p:grpSpPr>
            <a:xfrm>
              <a:off x="6911518" y="148463"/>
              <a:ext cx="3692982" cy="1776349"/>
              <a:chOff x="6911518" y="148463"/>
              <a:chExt cx="3692982" cy="1776349"/>
            </a:xfrm>
          </p:grpSpPr>
          <p:sp>
            <p:nvSpPr>
              <p:cNvPr id="30"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31"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32"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3" name="object 14"/>
              <p:cNvSpPr txBox="1"/>
              <p:nvPr/>
            </p:nvSpPr>
            <p:spPr>
              <a:xfrm>
                <a:off x="8394700" y="992594"/>
                <a:ext cx="2165490" cy="762011"/>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34"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sp>
        <p:nvSpPr>
          <p:cNvPr id="3" name="Rounded Rectangle 2"/>
          <p:cNvSpPr/>
          <p:nvPr/>
        </p:nvSpPr>
        <p:spPr>
          <a:xfrm>
            <a:off x="152400" y="2072610"/>
            <a:ext cx="4572000" cy="4229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924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76422" y="1"/>
            <a:ext cx="8991962" cy="510060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6021" y="57151"/>
            <a:ext cx="4039867" cy="511001"/>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lIns="82486" tIns="41242" rIns="82486" bIns="41242" rtlCol="0" anchor="ctr"/>
          <a:lstStyle/>
          <a:p>
            <a:pPr algn="ctr"/>
            <a:endParaRPr lang="en-US"/>
          </a:p>
        </p:txBody>
      </p:sp>
      <p:sp>
        <p:nvSpPr>
          <p:cNvPr id="20" name="object 11"/>
          <p:cNvSpPr txBox="1"/>
          <p:nvPr/>
        </p:nvSpPr>
        <p:spPr>
          <a:xfrm>
            <a:off x="151314" y="57150"/>
            <a:ext cx="4039687" cy="430887"/>
          </a:xfrm>
          <a:prstGeom prst="rect">
            <a:avLst/>
          </a:prstGeom>
        </p:spPr>
        <p:txBody>
          <a:bodyPr vert="horz" wrap="square" lIns="0" tIns="0" rIns="0" bIns="0" rtlCol="0">
            <a:spAutoFit/>
          </a:bodyPr>
          <a:lstStyle/>
          <a:p>
            <a:pPr marL="11456"/>
            <a:r>
              <a:rPr lang="en-GB" sz="1400" b="1" dirty="0">
                <a:solidFill>
                  <a:srgbClr val="005583"/>
                </a:solidFill>
                <a:latin typeface="Trebuchet MS" pitchFamily="34" charset="0"/>
                <a:cs typeface="Lucida Sans"/>
              </a:rPr>
              <a:t>Changing Landscape </a:t>
            </a:r>
            <a:r>
              <a:rPr lang="en-GB" sz="1400" b="1" dirty="0" smtClean="0">
                <a:solidFill>
                  <a:srgbClr val="005583"/>
                </a:solidFill>
                <a:latin typeface="Trebuchet MS" pitchFamily="34" charset="0"/>
                <a:cs typeface="Lucida Sans"/>
              </a:rPr>
              <a:t>of Employee </a:t>
            </a:r>
            <a:r>
              <a:rPr lang="en-GB" sz="1400" b="1" dirty="0">
                <a:solidFill>
                  <a:srgbClr val="005583"/>
                </a:solidFill>
                <a:latin typeface="Trebuchet MS" pitchFamily="34" charset="0"/>
                <a:cs typeface="Lucida Sans"/>
              </a:rPr>
              <a:t>Benefits post </a:t>
            </a:r>
            <a:r>
              <a:rPr lang="en-GB" sz="1400" b="1" dirty="0" smtClean="0">
                <a:solidFill>
                  <a:srgbClr val="005583"/>
                </a:solidFill>
                <a:latin typeface="Trebuchet MS" pitchFamily="34" charset="0"/>
                <a:cs typeface="Lucida Sans"/>
              </a:rPr>
              <a:t>APS27: A practitioner’s </a:t>
            </a:r>
            <a:r>
              <a:rPr lang="en-GB" sz="1400" b="1" dirty="0">
                <a:solidFill>
                  <a:srgbClr val="005583"/>
                </a:solidFill>
                <a:latin typeface="Trebuchet MS" pitchFamily="34" charset="0"/>
                <a:cs typeface="Lucida Sans"/>
              </a:rPr>
              <a:t>view</a:t>
            </a:r>
            <a:endParaRPr lang="en-GB" sz="1400" b="1" dirty="0">
              <a:latin typeface="Trebuchet MS" pitchFamily="34" charset="0"/>
              <a:cs typeface="Lucida Sans"/>
            </a:endParaRPr>
          </a:p>
        </p:txBody>
      </p:sp>
      <p:sp>
        <p:nvSpPr>
          <p:cNvPr id="10" name="object 10"/>
          <p:cNvSpPr/>
          <p:nvPr/>
        </p:nvSpPr>
        <p:spPr>
          <a:xfrm>
            <a:off x="75454" y="526964"/>
            <a:ext cx="4873904" cy="499973"/>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225342" y="666243"/>
            <a:ext cx="4118058" cy="276999"/>
          </a:xfrm>
          <a:prstGeom prst="rect">
            <a:avLst/>
          </a:prstGeom>
        </p:spPr>
        <p:txBody>
          <a:bodyPr vert="horz" wrap="square" lIns="0" tIns="0" rIns="0" bIns="0" rtlCol="0">
            <a:spAutoFit/>
          </a:bodyPr>
          <a:lstStyle/>
          <a:p>
            <a:pPr marL="11456"/>
            <a:r>
              <a:rPr lang="en-US" sz="1800" b="1" dirty="0" smtClean="0">
                <a:solidFill>
                  <a:srgbClr val="FFFFFF"/>
                </a:solidFill>
                <a:latin typeface="Trebuchet MS" pitchFamily="34" charset="0"/>
                <a:cs typeface="Lucida Sans"/>
              </a:rPr>
              <a:t>What it means?</a:t>
            </a:r>
            <a:endParaRPr lang="en-US" sz="1800" b="1" dirty="0">
              <a:latin typeface="Trebuchet MS" pitchFamily="34" charset="0"/>
              <a:cs typeface="Lucida Sans"/>
            </a:endParaRPr>
          </a:p>
        </p:txBody>
      </p:sp>
      <p:grpSp>
        <p:nvGrpSpPr>
          <p:cNvPr id="18" name="Group 17"/>
          <p:cNvGrpSpPr/>
          <p:nvPr/>
        </p:nvGrpSpPr>
        <p:grpSpPr>
          <a:xfrm>
            <a:off x="4925899" y="124668"/>
            <a:ext cx="4011762" cy="1128695"/>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762010"/>
            </a:xfrm>
            <a:prstGeom prst="rect">
              <a:avLst/>
            </a:prstGeom>
          </p:spPr>
          <p:txBody>
            <a:bodyPr vert="horz" wrap="square" lIns="0" tIns="0" rIns="0" bIns="0" rtlCol="0">
              <a:spAutoFit/>
            </a:bodyPr>
            <a:lstStyle/>
            <a:p>
              <a:pPr marL="11456">
                <a:lnSpc>
                  <a:spcPts val="1370"/>
                </a:lnSpc>
              </a:pPr>
              <a:r>
                <a:rPr sz="1200" b="1" dirty="0">
                  <a:solidFill>
                    <a:srgbClr val="005583"/>
                  </a:solidFill>
                  <a:latin typeface="Trebuchet MS" pitchFamily="34" charset="0"/>
                  <a:cs typeface="Lucida Sans"/>
                </a:rPr>
                <a:t>19th Global</a:t>
              </a:r>
              <a:endParaRPr sz="1200" b="1" dirty="0">
                <a:latin typeface="Trebuchet MS" pitchFamily="34" charset="0"/>
                <a:cs typeface="Lucida Sans"/>
              </a:endParaRPr>
            </a:p>
            <a:p>
              <a:pPr marL="11456">
                <a:lnSpc>
                  <a:spcPts val="1370"/>
                </a:lnSpc>
              </a:pPr>
              <a:r>
                <a:rPr sz="1200" b="1" dirty="0">
                  <a:solidFill>
                    <a:srgbClr val="005583"/>
                  </a:solidFill>
                  <a:latin typeface="Trebuchet MS" pitchFamily="34" charset="0"/>
                  <a:cs typeface="Lucida Sans"/>
                </a:rPr>
                <a:t>Conference of Actuaries</a:t>
              </a:r>
              <a:endParaRPr sz="1200" b="1" dirty="0">
                <a:latin typeface="Trebuchet MS" pitchFamily="34" charset="0"/>
                <a:cs typeface="Lucida Sans"/>
              </a:endParaRPr>
            </a:p>
            <a:p>
              <a:pPr marL="11456">
                <a:spcBef>
                  <a:spcPts val="663"/>
                </a:spcBef>
              </a:pPr>
              <a:r>
                <a:rPr sz="700" b="1" spc="-41" dirty="0">
                  <a:solidFill>
                    <a:srgbClr val="00854A"/>
                  </a:solidFill>
                  <a:latin typeface="Trebuchet MS" pitchFamily="34" charset="0"/>
                  <a:cs typeface="Lucida Sans"/>
                </a:rPr>
                <a:t>30th</a:t>
              </a:r>
              <a:r>
                <a:rPr sz="700" b="1" spc="-54" dirty="0">
                  <a:solidFill>
                    <a:srgbClr val="00854A"/>
                  </a:solidFill>
                  <a:latin typeface="Trebuchet MS" pitchFamily="34" charset="0"/>
                  <a:cs typeface="Lucida Sans"/>
                </a:rPr>
                <a:t> </a:t>
              </a:r>
              <a:r>
                <a:rPr sz="700" b="1" spc="-23" dirty="0">
                  <a:solidFill>
                    <a:srgbClr val="00854A"/>
                  </a:solidFill>
                  <a:latin typeface="Trebuchet MS" pitchFamily="34" charset="0"/>
                  <a:cs typeface="Lucida Sans"/>
                </a:rPr>
                <a:t>– </a:t>
              </a:r>
              <a:r>
                <a:rPr sz="700" b="1" spc="-41" dirty="0">
                  <a:solidFill>
                    <a:srgbClr val="00854A"/>
                  </a:solidFill>
                  <a:latin typeface="Trebuchet MS" pitchFamily="34" charset="0"/>
                  <a:cs typeface="Lucida Sans"/>
                </a:rPr>
                <a:t>31st</a:t>
              </a:r>
              <a:r>
                <a:rPr sz="700" b="1" spc="-54" dirty="0">
                  <a:solidFill>
                    <a:srgbClr val="00854A"/>
                  </a:solidFill>
                  <a:latin typeface="Trebuchet MS" pitchFamily="34" charset="0"/>
                  <a:cs typeface="Lucida Sans"/>
                </a:rPr>
                <a:t> </a:t>
              </a:r>
              <a:r>
                <a:rPr sz="700" b="1" spc="-9" dirty="0">
                  <a:solidFill>
                    <a:srgbClr val="00854A"/>
                  </a:solidFill>
                  <a:latin typeface="Trebuchet MS" pitchFamily="34" charset="0"/>
                  <a:cs typeface="Lucida Sans"/>
                </a:rPr>
                <a:t>January,</a:t>
              </a:r>
              <a:r>
                <a:rPr sz="700" b="1" spc="-54" dirty="0">
                  <a:solidFill>
                    <a:srgbClr val="00854A"/>
                  </a:solidFill>
                  <a:latin typeface="Trebuchet MS" pitchFamily="34" charset="0"/>
                  <a:cs typeface="Lucida Sans"/>
                </a:rPr>
                <a:t> </a:t>
              </a:r>
              <a:r>
                <a:rPr sz="700" b="1" spc="-50" dirty="0">
                  <a:solidFill>
                    <a:srgbClr val="00854A"/>
                  </a:solidFill>
                  <a:latin typeface="Trebuchet MS" pitchFamily="34" charset="0"/>
                  <a:cs typeface="Lucida Sans"/>
                </a:rPr>
                <a:t>2018</a:t>
              </a:r>
              <a:r>
                <a:rPr sz="700" b="1" spc="-54" dirty="0">
                  <a:solidFill>
                    <a:srgbClr val="00854A"/>
                  </a:solidFill>
                  <a:latin typeface="Trebuchet MS" pitchFamily="34" charset="0"/>
                  <a:cs typeface="Lucida Sans"/>
                </a:rPr>
                <a:t> </a:t>
              </a:r>
              <a:r>
                <a:rPr sz="700" b="1" spc="63" dirty="0">
                  <a:solidFill>
                    <a:srgbClr val="00854A"/>
                  </a:solidFill>
                  <a:latin typeface="Trebuchet MS" pitchFamily="34" charset="0"/>
                  <a:cs typeface="Lucida Sans"/>
                </a:rPr>
                <a:t>|</a:t>
              </a:r>
              <a:r>
                <a:rPr sz="700" b="1" spc="-54" dirty="0">
                  <a:solidFill>
                    <a:srgbClr val="00854A"/>
                  </a:solidFill>
                  <a:latin typeface="Trebuchet MS" pitchFamily="34" charset="0"/>
                  <a:cs typeface="Lucida Sans"/>
                </a:rPr>
                <a:t> </a:t>
              </a:r>
              <a:r>
                <a:rPr sz="700" b="1" spc="-27" dirty="0">
                  <a:solidFill>
                    <a:srgbClr val="00854A"/>
                  </a:solidFill>
                  <a:latin typeface="Trebuchet MS" pitchFamily="34" charset="0"/>
                  <a:cs typeface="Lucida Sans"/>
                </a:rPr>
                <a:t>Mumbai,</a:t>
              </a:r>
              <a:r>
                <a:rPr sz="700" b="1" spc="-54" dirty="0">
                  <a:solidFill>
                    <a:srgbClr val="00854A"/>
                  </a:solidFill>
                  <a:latin typeface="Trebuchet MS" pitchFamily="34" charset="0"/>
                  <a:cs typeface="Lucida Sans"/>
                </a:rPr>
                <a:t> </a:t>
              </a:r>
              <a:r>
                <a:rPr sz="700" b="1" spc="-32" dirty="0">
                  <a:solidFill>
                    <a:srgbClr val="00854A"/>
                  </a:solidFill>
                  <a:latin typeface="Trebuchet MS" pitchFamily="34" charset="0"/>
                  <a:cs typeface="Lucida Sans"/>
                </a:rPr>
                <a:t>India</a:t>
              </a:r>
              <a:endParaRPr sz="7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5" name="Diagram 4"/>
          <p:cNvGraphicFramePr/>
          <p:nvPr>
            <p:extLst>
              <p:ext uri="{D42A27DB-BD31-4B8C-83A1-F6EECF244321}">
                <p14:modId xmlns:p14="http://schemas.microsoft.com/office/powerpoint/2010/main" val="3405297367"/>
              </p:ext>
            </p:extLst>
          </p:nvPr>
        </p:nvGraphicFramePr>
        <p:xfrm>
          <a:off x="304800" y="1657350"/>
          <a:ext cx="7696200" cy="3124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27208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3440</TotalTime>
  <Words>2912</Words>
  <Application>Microsoft Office PowerPoint</Application>
  <PresentationFormat>On-screen Show (16:9)</PresentationFormat>
  <Paragraphs>408</Paragraphs>
  <Slides>25</Slides>
  <Notes>0</Notes>
  <HiddenSlides>0</HiddenSlides>
  <MMClips>0</MMClips>
  <ScaleCrop>false</ScaleCrop>
  <HeadingPairs>
    <vt:vector size="4" baseType="variant">
      <vt:variant>
        <vt:lpstr>Theme</vt:lpstr>
      </vt:variant>
      <vt:variant>
        <vt:i4>4</vt:i4>
      </vt:variant>
      <vt:variant>
        <vt:lpstr>Slide Titles</vt:lpstr>
      </vt:variant>
      <vt:variant>
        <vt:i4>25</vt:i4>
      </vt:variant>
    </vt:vector>
  </HeadingPairs>
  <TitlesOfParts>
    <vt:vector size="29" baseType="lpstr">
      <vt:lpstr>Office Theme</vt: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actuaries_partnership_bro_3</dc:title>
  <dc:creator>DELL</dc:creator>
  <cp:lastModifiedBy>khushwantpahwa</cp:lastModifiedBy>
  <cp:revision>147</cp:revision>
  <dcterms:created xsi:type="dcterms:W3CDTF">2017-09-27T11:06:47Z</dcterms:created>
  <dcterms:modified xsi:type="dcterms:W3CDTF">2018-01-31T08:03:04Z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2017-09-27T00:00:00Z</vt:filetime>
  </property>
  <property fmtid="{D5CDD505-2E9C-101B-9397-08002B2CF9AE}" pid="3" name="Creator">
    <vt:lpwstr>CorelDRAW X5</vt:lpwstr>
  </property>
  <property fmtid="{D5CDD505-2E9C-101B-9397-08002B2CF9AE}" pid="4" name="LastSaved">
    <vt:filetime>2017-09-27T00:00:00Z</vt:filetime>
  </property>
</Properties>
</file>