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8" r:id="rId3"/>
    <p:sldMasterId id="2147483690" r:id="rId4"/>
  </p:sldMasterIdLst>
  <p:notesMasterIdLst>
    <p:notesMasterId r:id="rId32"/>
  </p:notesMasterIdLst>
  <p:sldIdLst>
    <p:sldId id="256" r:id="rId5"/>
    <p:sldId id="257" r:id="rId6"/>
    <p:sldId id="287" r:id="rId7"/>
    <p:sldId id="290" r:id="rId8"/>
    <p:sldId id="293" r:id="rId9"/>
    <p:sldId id="294" r:id="rId10"/>
    <p:sldId id="281" r:id="rId11"/>
    <p:sldId id="295" r:id="rId12"/>
    <p:sldId id="296" r:id="rId13"/>
    <p:sldId id="297" r:id="rId14"/>
    <p:sldId id="291" r:id="rId15"/>
    <p:sldId id="298" r:id="rId16"/>
    <p:sldId id="299" r:id="rId17"/>
    <p:sldId id="300" r:id="rId18"/>
    <p:sldId id="301" r:id="rId19"/>
    <p:sldId id="302" r:id="rId20"/>
    <p:sldId id="303" r:id="rId21"/>
    <p:sldId id="304" r:id="rId22"/>
    <p:sldId id="305" r:id="rId23"/>
    <p:sldId id="306" r:id="rId24"/>
    <p:sldId id="307" r:id="rId25"/>
    <p:sldId id="308" r:id="rId26"/>
    <p:sldId id="309" r:id="rId27"/>
    <p:sldId id="310" r:id="rId28"/>
    <p:sldId id="311" r:id="rId29"/>
    <p:sldId id="312" r:id="rId30"/>
    <p:sldId id="292" r:id="rId31"/>
  </p:sldIdLst>
  <p:sldSz cx="10693400" cy="7042150"/>
  <p:notesSz cx="10693400" cy="70421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62" userDrawn="1">
          <p15:clr>
            <a:srgbClr val="A4A3A4"/>
          </p15:clr>
        </p15:guide>
        <p15:guide id="2" pos="1640" userDrawn="1">
          <p15:clr>
            <a:srgbClr val="A4A3A4"/>
          </p15:clr>
        </p15:guide>
        <p15:guide id="3" pos="365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Ibbotson" initials="EI" lastIdx="1" clrIdx="0">
    <p:extLst>
      <p:ext uri="{19B8F6BF-5375-455C-9EA6-DF929625EA0E}">
        <p15:presenceInfo xmlns:p15="http://schemas.microsoft.com/office/powerpoint/2012/main" userId="S-1-5-21-1409082233-1708537768-854245398-333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E8E73"/>
    <a:srgbClr val="C6F0AA"/>
    <a:srgbClr val="B3E1A7"/>
    <a:srgbClr val="00A44A"/>
    <a:srgbClr val="A9D1E9"/>
    <a:srgbClr val="94C6E4"/>
    <a:srgbClr val="A0C957"/>
    <a:srgbClr val="81FC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113" d="100"/>
          <a:sy n="113" d="100"/>
        </p:scale>
        <p:origin x="1008" y="114"/>
      </p:cViewPr>
      <p:guideLst>
        <p:guide orient="horz" pos="1162"/>
        <p:guide pos="1640"/>
        <p:guide pos="365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baseline="0" dirty="0" smtClean="0">
                <a:solidFill>
                  <a:srgbClr val="3E8E73"/>
                </a:solidFill>
                <a:effectLst/>
                <a:latin typeface="Trebuchet MS" panose="020B0603020202020204" pitchFamily="34" charset="0"/>
              </a:rPr>
              <a:t>Proportion </a:t>
            </a:r>
            <a:r>
              <a:rPr lang="en-GB" sz="1400" b="1" i="0" u="none" strike="noStrike" baseline="0" dirty="0">
                <a:solidFill>
                  <a:srgbClr val="3E8E73"/>
                </a:solidFill>
                <a:effectLst/>
                <a:latin typeface="Trebuchet MS" panose="020B0603020202020204" pitchFamily="34" charset="0"/>
              </a:rPr>
              <a:t>of employees with workplace pensions: </a:t>
            </a:r>
            <a:r>
              <a:rPr lang="en-GB" sz="1400" b="1" i="0" u="none" strike="noStrike" baseline="0" dirty="0" smtClean="0">
                <a:solidFill>
                  <a:srgbClr val="3E8E73"/>
                </a:solidFill>
                <a:effectLst/>
                <a:latin typeface="Trebuchet MS" panose="020B0603020202020204" pitchFamily="34" charset="0"/>
              </a:rPr>
              <a:t/>
            </a:r>
            <a:br>
              <a:rPr lang="en-GB" sz="1400" b="1" i="0" u="none" strike="noStrike" baseline="0" dirty="0" smtClean="0">
                <a:solidFill>
                  <a:srgbClr val="3E8E73"/>
                </a:solidFill>
                <a:effectLst/>
                <a:latin typeface="Trebuchet MS" panose="020B0603020202020204" pitchFamily="34" charset="0"/>
              </a:rPr>
            </a:br>
            <a:r>
              <a:rPr lang="en-GB" sz="1400" b="1" i="0" u="none" strike="noStrike" baseline="0" dirty="0" smtClean="0">
                <a:solidFill>
                  <a:srgbClr val="3E8E73"/>
                </a:solidFill>
                <a:effectLst/>
                <a:latin typeface="Trebuchet MS" panose="020B0603020202020204" pitchFamily="34" charset="0"/>
              </a:rPr>
              <a:t>by </a:t>
            </a:r>
            <a:r>
              <a:rPr lang="en-GB" sz="1400" b="1" i="0" u="none" strike="noStrike" baseline="0" dirty="0">
                <a:solidFill>
                  <a:srgbClr val="3E8E73"/>
                </a:solidFill>
                <a:effectLst/>
                <a:latin typeface="Trebuchet MS" panose="020B0603020202020204" pitchFamily="34" charset="0"/>
              </a:rPr>
              <a:t>type of pension, 1997 to 2016</a:t>
            </a:r>
            <a:endParaRPr lang="en-GB" dirty="0">
              <a:solidFill>
                <a:srgbClr val="3E8E73"/>
              </a:solidFill>
              <a:latin typeface="Trebuchet MS" panose="020B0603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[chart8903882841916357054.xls]data!$A$32</c:f>
              <c:strCache>
                <c:ptCount val="1"/>
                <c:pt idx="0">
                  <c:v>DB</c:v>
                </c:pt>
              </c:strCache>
            </c:strRef>
          </c:tx>
          <c:spPr>
            <a:ln w="28575" cap="rnd">
              <a:solidFill>
                <a:schemeClr val="accent1"/>
              </a:solidFill>
              <a:round/>
            </a:ln>
            <a:effectLst/>
          </c:spPr>
          <c:marker>
            <c:symbol val="none"/>
          </c:marker>
          <c:cat>
            <c:numRef>
              <c:f>[chart8903882841916357054.xls]data!$B$31:$U$31</c:f>
              <c:numCache>
                <c:formatCode>General</c:formatCode>
                <c:ptCount val="20"/>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numCache>
            </c:numRef>
          </c:cat>
          <c:val>
            <c:numRef>
              <c:f>[chart8903882841916357054.xls]data!$B$32:$U$32</c:f>
              <c:numCache>
                <c:formatCode>General</c:formatCode>
                <c:ptCount val="20"/>
                <c:pt idx="0">
                  <c:v>45.7</c:v>
                </c:pt>
                <c:pt idx="1">
                  <c:v>44.5</c:v>
                </c:pt>
                <c:pt idx="2">
                  <c:v>43.8</c:v>
                </c:pt>
                <c:pt idx="3">
                  <c:v>43.2</c:v>
                </c:pt>
                <c:pt idx="4">
                  <c:v>42</c:v>
                </c:pt>
                <c:pt idx="5">
                  <c:v>41.6</c:v>
                </c:pt>
                <c:pt idx="6">
                  <c:v>40.700000000000003</c:v>
                </c:pt>
                <c:pt idx="7">
                  <c:v>38.799999999999997</c:v>
                </c:pt>
                <c:pt idx="8">
                  <c:v>35.299999999999997</c:v>
                </c:pt>
                <c:pt idx="9">
                  <c:v>34.299999999999997</c:v>
                </c:pt>
                <c:pt idx="10">
                  <c:v>33.4</c:v>
                </c:pt>
                <c:pt idx="11">
                  <c:v>32.799999999999997</c:v>
                </c:pt>
                <c:pt idx="12">
                  <c:v>32.9</c:v>
                </c:pt>
                <c:pt idx="13">
                  <c:v>32.1</c:v>
                </c:pt>
                <c:pt idx="14">
                  <c:v>30.4</c:v>
                </c:pt>
                <c:pt idx="15">
                  <c:v>28</c:v>
                </c:pt>
                <c:pt idx="16">
                  <c:v>29.4</c:v>
                </c:pt>
                <c:pt idx="17">
                  <c:v>29.1</c:v>
                </c:pt>
                <c:pt idx="18">
                  <c:v>28.3</c:v>
                </c:pt>
                <c:pt idx="19">
                  <c:v>28.8</c:v>
                </c:pt>
              </c:numCache>
            </c:numRef>
          </c:val>
          <c:smooth val="0"/>
        </c:ser>
        <c:ser>
          <c:idx val="1"/>
          <c:order val="1"/>
          <c:tx>
            <c:strRef>
              <c:f>[chart8903882841916357054.xls]data!$A$33</c:f>
              <c:strCache>
                <c:ptCount val="1"/>
                <c:pt idx="0">
                  <c:v>DC</c:v>
                </c:pt>
              </c:strCache>
            </c:strRef>
          </c:tx>
          <c:spPr>
            <a:ln w="28575" cap="rnd">
              <a:solidFill>
                <a:schemeClr val="accent2"/>
              </a:solidFill>
              <a:round/>
            </a:ln>
            <a:effectLst/>
          </c:spPr>
          <c:marker>
            <c:symbol val="none"/>
          </c:marker>
          <c:cat>
            <c:numRef>
              <c:f>[chart8903882841916357054.xls]data!$B$31:$U$31</c:f>
              <c:numCache>
                <c:formatCode>General</c:formatCode>
                <c:ptCount val="20"/>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numCache>
            </c:numRef>
          </c:cat>
          <c:val>
            <c:numRef>
              <c:f>[chart8903882841916357054.xls]data!$B$33:$U$33</c:f>
              <c:numCache>
                <c:formatCode>General</c:formatCode>
                <c:ptCount val="20"/>
                <c:pt idx="0">
                  <c:v>9.5</c:v>
                </c:pt>
                <c:pt idx="1">
                  <c:v>10.100000000000001</c:v>
                </c:pt>
                <c:pt idx="2">
                  <c:v>11.4</c:v>
                </c:pt>
                <c:pt idx="3">
                  <c:v>12.1</c:v>
                </c:pt>
                <c:pt idx="4">
                  <c:v>13.3</c:v>
                </c:pt>
                <c:pt idx="5">
                  <c:v>15.1</c:v>
                </c:pt>
                <c:pt idx="6">
                  <c:v>15.6</c:v>
                </c:pt>
                <c:pt idx="7">
                  <c:v>15</c:v>
                </c:pt>
                <c:pt idx="8">
                  <c:v>15.2</c:v>
                </c:pt>
                <c:pt idx="9">
                  <c:v>17</c:v>
                </c:pt>
                <c:pt idx="10">
                  <c:v>16.200000000000003</c:v>
                </c:pt>
                <c:pt idx="11">
                  <c:v>15.8</c:v>
                </c:pt>
                <c:pt idx="12">
                  <c:v>16.2</c:v>
                </c:pt>
                <c:pt idx="13">
                  <c:v>16.399999999999999</c:v>
                </c:pt>
                <c:pt idx="14">
                  <c:v>16.3</c:v>
                </c:pt>
                <c:pt idx="15">
                  <c:v>17.2</c:v>
                </c:pt>
                <c:pt idx="16">
                  <c:v>20</c:v>
                </c:pt>
                <c:pt idx="17">
                  <c:v>29.5</c:v>
                </c:pt>
                <c:pt idx="18">
                  <c:v>34.299999999999997</c:v>
                </c:pt>
                <c:pt idx="19">
                  <c:v>37.599999999999994</c:v>
                </c:pt>
              </c:numCache>
            </c:numRef>
          </c:val>
          <c:smooth val="0"/>
        </c:ser>
        <c:ser>
          <c:idx val="2"/>
          <c:order val="2"/>
          <c:tx>
            <c:strRef>
              <c:f>[chart8903882841916357054.xls]data!$A$34</c:f>
              <c:strCache>
                <c:ptCount val="1"/>
                <c:pt idx="0">
                  <c:v>Total</c:v>
                </c:pt>
              </c:strCache>
            </c:strRef>
          </c:tx>
          <c:spPr>
            <a:ln w="28575" cap="rnd">
              <a:solidFill>
                <a:schemeClr val="accent3"/>
              </a:solidFill>
              <a:round/>
            </a:ln>
            <a:effectLst/>
          </c:spPr>
          <c:marker>
            <c:symbol val="none"/>
          </c:marker>
          <c:cat>
            <c:numRef>
              <c:f>[chart8903882841916357054.xls]data!$B$31:$U$31</c:f>
              <c:numCache>
                <c:formatCode>General</c:formatCode>
                <c:ptCount val="20"/>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numCache>
            </c:numRef>
          </c:cat>
          <c:val>
            <c:numRef>
              <c:f>[chart8903882841916357054.xls]data!$B$34:$U$34</c:f>
              <c:numCache>
                <c:formatCode>General</c:formatCode>
                <c:ptCount val="20"/>
                <c:pt idx="0">
                  <c:v>55.2</c:v>
                </c:pt>
                <c:pt idx="1">
                  <c:v>54.7</c:v>
                </c:pt>
                <c:pt idx="2">
                  <c:v>55.2</c:v>
                </c:pt>
                <c:pt idx="3">
                  <c:v>55.3</c:v>
                </c:pt>
                <c:pt idx="4">
                  <c:v>55.3</c:v>
                </c:pt>
                <c:pt idx="5">
                  <c:v>56.6</c:v>
                </c:pt>
                <c:pt idx="6">
                  <c:v>56.3</c:v>
                </c:pt>
                <c:pt idx="7">
                  <c:v>53.7</c:v>
                </c:pt>
                <c:pt idx="8">
                  <c:v>53.2</c:v>
                </c:pt>
                <c:pt idx="9">
                  <c:v>54.3</c:v>
                </c:pt>
                <c:pt idx="10">
                  <c:v>52.3</c:v>
                </c:pt>
                <c:pt idx="11">
                  <c:v>50.9</c:v>
                </c:pt>
                <c:pt idx="12">
                  <c:v>50.1</c:v>
                </c:pt>
                <c:pt idx="13">
                  <c:v>49.7</c:v>
                </c:pt>
                <c:pt idx="14">
                  <c:v>47.6</c:v>
                </c:pt>
                <c:pt idx="15">
                  <c:v>46.5</c:v>
                </c:pt>
                <c:pt idx="16">
                  <c:v>49.8</c:v>
                </c:pt>
                <c:pt idx="17">
                  <c:v>59.3</c:v>
                </c:pt>
                <c:pt idx="18">
                  <c:v>63.5</c:v>
                </c:pt>
                <c:pt idx="19">
                  <c:v>67.599999999999994</c:v>
                </c:pt>
              </c:numCache>
            </c:numRef>
          </c:val>
          <c:smooth val="0"/>
        </c:ser>
        <c:dLbls>
          <c:showLegendKey val="0"/>
          <c:showVal val="0"/>
          <c:showCatName val="0"/>
          <c:showSerName val="0"/>
          <c:showPercent val="0"/>
          <c:showBubbleSize val="0"/>
        </c:dLbls>
        <c:smooth val="0"/>
        <c:axId val="225580384"/>
        <c:axId val="225580776"/>
      </c:lineChart>
      <c:catAx>
        <c:axId val="225580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5580776"/>
        <c:crosses val="autoZero"/>
        <c:auto val="1"/>
        <c:lblAlgn val="ctr"/>
        <c:lblOffset val="100"/>
        <c:noMultiLvlLbl val="0"/>
      </c:catAx>
      <c:valAx>
        <c:axId val="225580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5580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Pre-stakeholder</c:v>
                </c:pt>
                <c:pt idx="1">
                  <c:v>Stakeholder</c:v>
                </c:pt>
                <c:pt idx="2">
                  <c:v>Auto-enrolment</c:v>
                </c:pt>
              </c:strCache>
            </c:strRef>
          </c:cat>
          <c:val>
            <c:numRef>
              <c:f>Sheet1!$B$2:$B$4</c:f>
              <c:numCache>
                <c:formatCode>General</c:formatCode>
                <c:ptCount val="3"/>
                <c:pt idx="0">
                  <c:v>800</c:v>
                </c:pt>
                <c:pt idx="1">
                  <c:v>300</c:v>
                </c:pt>
                <c:pt idx="2">
                  <c:v>0</c:v>
                </c:pt>
              </c:numCache>
            </c:numRef>
          </c:val>
        </c:ser>
        <c:dLbls>
          <c:showLegendKey val="0"/>
          <c:showVal val="0"/>
          <c:showCatName val="0"/>
          <c:showSerName val="0"/>
          <c:showPercent val="0"/>
          <c:showBubbleSize val="0"/>
        </c:dLbls>
        <c:gapWidth val="219"/>
        <c:overlap val="-27"/>
        <c:axId val="223862280"/>
        <c:axId val="223862672"/>
      </c:barChart>
      <c:catAx>
        <c:axId val="223862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3E8E73"/>
                </a:solidFill>
                <a:latin typeface="Trebuchet MS" panose="020B0603020202020204" pitchFamily="34" charset="0"/>
                <a:ea typeface="+mn-ea"/>
                <a:cs typeface="+mn-cs"/>
              </a:defRPr>
            </a:pPr>
            <a:endParaRPr lang="en-US"/>
          </a:p>
        </c:txPr>
        <c:crossAx val="223862672"/>
        <c:crosses val="autoZero"/>
        <c:auto val="1"/>
        <c:lblAlgn val="ctr"/>
        <c:lblOffset val="100"/>
        <c:noMultiLvlLbl val="0"/>
      </c:catAx>
      <c:valAx>
        <c:axId val="223862672"/>
        <c:scaling>
          <c:orientation val="minMax"/>
          <c:max val="100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23862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6666677109387923"/>
          <c:y val="0"/>
          <c:w val="0.67064544789249181"/>
          <c:h val="1"/>
        </c:manualLayout>
      </c:layout>
      <c:doughnutChart>
        <c:varyColors val="1"/>
        <c:ser>
          <c:idx val="0"/>
          <c:order val="0"/>
          <c:tx>
            <c:strRef>
              <c:f>Sheet1!$B$1</c:f>
              <c:strCache>
                <c:ptCount val="1"/>
                <c:pt idx="0">
                  <c:v>Sales</c:v>
                </c:pt>
              </c:strCache>
            </c:strRef>
          </c:tx>
          <c:dPt>
            <c:idx val="0"/>
            <c:bubble3D val="0"/>
            <c:spPr>
              <a:solidFill>
                <a:schemeClr val="accent3">
                  <a:shade val="76000"/>
                </a:schemeClr>
              </a:solidFill>
              <a:ln w="19050">
                <a:solidFill>
                  <a:schemeClr val="lt1"/>
                </a:solidFill>
              </a:ln>
              <a:effectLst/>
            </c:spPr>
          </c:dPt>
          <c:dPt>
            <c:idx val="1"/>
            <c:bubble3D val="0"/>
            <c:spPr>
              <a:solidFill>
                <a:schemeClr val="accent3">
                  <a:tint val="77000"/>
                </a:schemeClr>
              </a:solidFill>
              <a:ln w="19050">
                <a:solidFill>
                  <a:schemeClr val="lt1"/>
                </a:solidFill>
              </a:ln>
              <a:effectLst/>
            </c:spPr>
          </c:dPt>
          <c:cat>
            <c:strRef>
              <c:f>Sheet1!$A$2:$A$3</c:f>
              <c:strCache>
                <c:ptCount val="2"/>
                <c:pt idx="0">
                  <c:v>1st Qtr</c:v>
                </c:pt>
                <c:pt idx="1">
                  <c:v>2nd Qtr</c:v>
                </c:pt>
              </c:strCache>
            </c:strRef>
          </c:cat>
          <c:val>
            <c:numRef>
              <c:f>Sheet1!$B$2:$B$3</c:f>
              <c:numCache>
                <c:formatCode>General</c:formatCode>
                <c:ptCount val="2"/>
                <c:pt idx="0">
                  <c:v>8.1999999999999993</c:v>
                </c:pt>
                <c:pt idx="1">
                  <c:v>3.2</c:v>
                </c:pt>
              </c:numCache>
            </c:numRef>
          </c:val>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6666677109387923"/>
          <c:y val="0"/>
          <c:w val="0.67064544789249181"/>
          <c:h val="1"/>
        </c:manualLayout>
      </c:layout>
      <c:doughnutChart>
        <c:varyColors val="1"/>
        <c:ser>
          <c:idx val="0"/>
          <c:order val="0"/>
          <c:tx>
            <c:strRef>
              <c:f>Sheet1!$B$1</c:f>
              <c:strCache>
                <c:ptCount val="1"/>
                <c:pt idx="0">
                  <c:v>Sales</c:v>
                </c:pt>
              </c:strCache>
            </c:strRef>
          </c:tx>
          <c:dPt>
            <c:idx val="0"/>
            <c:bubble3D val="0"/>
            <c:spPr>
              <a:solidFill>
                <a:schemeClr val="accent3">
                  <a:shade val="76000"/>
                </a:schemeClr>
              </a:solidFill>
              <a:ln w="19050">
                <a:solidFill>
                  <a:schemeClr val="lt1"/>
                </a:solidFill>
              </a:ln>
              <a:effectLst/>
            </c:spPr>
          </c:dPt>
          <c:dPt>
            <c:idx val="1"/>
            <c:bubble3D val="0"/>
            <c:spPr>
              <a:solidFill>
                <a:schemeClr val="accent3">
                  <a:tint val="77000"/>
                </a:schemeClr>
              </a:solidFill>
              <a:ln w="19050">
                <a:solidFill>
                  <a:schemeClr val="lt1"/>
                </a:solidFill>
              </a:ln>
              <a:effectLst/>
            </c:spPr>
          </c:dPt>
          <c:cat>
            <c:strRef>
              <c:f>Sheet1!$A$2:$A$3</c:f>
              <c:strCache>
                <c:ptCount val="2"/>
                <c:pt idx="0">
                  <c:v>1st Qtr</c:v>
                </c:pt>
                <c:pt idx="1">
                  <c:v>2nd Qtr</c:v>
                </c:pt>
              </c:strCache>
            </c:strRef>
          </c:cat>
          <c:val>
            <c:numRef>
              <c:f>Sheet1!$B$2:$B$3</c:f>
              <c:numCache>
                <c:formatCode>General</c:formatCode>
                <c:ptCount val="2"/>
                <c:pt idx="0">
                  <c:v>8.1999999999999993</c:v>
                </c:pt>
                <c:pt idx="1">
                  <c:v>3.2</c:v>
                </c:pt>
              </c:numCache>
            </c:numRef>
          </c:val>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6666677109387923"/>
          <c:y val="0"/>
          <c:w val="0.67064544789249181"/>
          <c:h val="1"/>
        </c:manualLayout>
      </c:layout>
      <c:doughnutChart>
        <c:varyColors val="1"/>
        <c:ser>
          <c:idx val="0"/>
          <c:order val="0"/>
          <c:tx>
            <c:strRef>
              <c:f>Sheet1!$B$1</c:f>
              <c:strCache>
                <c:ptCount val="1"/>
                <c:pt idx="0">
                  <c:v>Sales</c:v>
                </c:pt>
              </c:strCache>
            </c:strRef>
          </c:tx>
          <c:dPt>
            <c:idx val="0"/>
            <c:bubble3D val="0"/>
            <c:spPr>
              <a:solidFill>
                <a:schemeClr val="accent3">
                  <a:shade val="76000"/>
                </a:schemeClr>
              </a:solidFill>
              <a:ln w="19050">
                <a:solidFill>
                  <a:schemeClr val="lt1"/>
                </a:solidFill>
              </a:ln>
              <a:effectLst/>
            </c:spPr>
          </c:dPt>
          <c:dPt>
            <c:idx val="1"/>
            <c:bubble3D val="0"/>
            <c:spPr>
              <a:solidFill>
                <a:schemeClr val="accent3">
                  <a:tint val="77000"/>
                </a:schemeClr>
              </a:solidFill>
              <a:ln w="19050">
                <a:solidFill>
                  <a:schemeClr val="lt1"/>
                </a:solidFill>
              </a:ln>
              <a:effectLst/>
            </c:spPr>
          </c:dPt>
          <c:cat>
            <c:strRef>
              <c:f>Sheet1!$A$2:$A$3</c:f>
              <c:strCache>
                <c:ptCount val="2"/>
                <c:pt idx="0">
                  <c:v>1st Qtr</c:v>
                </c:pt>
                <c:pt idx="1">
                  <c:v>2nd Qtr</c:v>
                </c:pt>
              </c:strCache>
            </c:strRef>
          </c:cat>
          <c:val>
            <c:numRef>
              <c:f>Sheet1!$B$2:$B$3</c:f>
              <c:numCache>
                <c:formatCode>General</c:formatCode>
                <c:ptCount val="2"/>
                <c:pt idx="0">
                  <c:v>8.1999999999999993</c:v>
                </c:pt>
                <c:pt idx="1">
                  <c:v>3.2</c:v>
                </c:pt>
              </c:numCache>
            </c:numRef>
          </c:val>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6666677109387923"/>
          <c:y val="0"/>
          <c:w val="0.67064544789249181"/>
          <c:h val="1"/>
        </c:manualLayout>
      </c:layout>
      <c:doughnutChart>
        <c:varyColors val="1"/>
        <c:ser>
          <c:idx val="0"/>
          <c:order val="0"/>
          <c:tx>
            <c:strRef>
              <c:f>Sheet1!$B$1</c:f>
              <c:strCache>
                <c:ptCount val="1"/>
                <c:pt idx="0">
                  <c:v>Sales</c:v>
                </c:pt>
              </c:strCache>
            </c:strRef>
          </c:tx>
          <c:dPt>
            <c:idx val="0"/>
            <c:bubble3D val="0"/>
            <c:spPr>
              <a:solidFill>
                <a:schemeClr val="accent3">
                  <a:shade val="76000"/>
                </a:schemeClr>
              </a:solidFill>
              <a:ln w="19050">
                <a:solidFill>
                  <a:schemeClr val="lt1"/>
                </a:solidFill>
              </a:ln>
              <a:effectLst/>
            </c:spPr>
          </c:dPt>
          <c:dPt>
            <c:idx val="1"/>
            <c:bubble3D val="0"/>
            <c:spPr>
              <a:solidFill>
                <a:schemeClr val="accent3">
                  <a:tint val="77000"/>
                </a:schemeClr>
              </a:solidFill>
              <a:ln w="19050">
                <a:solidFill>
                  <a:schemeClr val="lt1"/>
                </a:solidFill>
              </a:ln>
              <a:effectLst/>
            </c:spPr>
          </c:dPt>
          <c:cat>
            <c:strRef>
              <c:f>Sheet1!$A$2:$A$3</c:f>
              <c:strCache>
                <c:ptCount val="2"/>
                <c:pt idx="0">
                  <c:v>1st Qtr</c:v>
                </c:pt>
                <c:pt idx="1">
                  <c:v>2nd Qtr</c:v>
                </c:pt>
              </c:strCache>
            </c:strRef>
          </c:cat>
          <c:val>
            <c:numRef>
              <c:f>Sheet1!$B$2:$B$3</c:f>
              <c:numCache>
                <c:formatCode>General</c:formatCode>
                <c:ptCount val="2"/>
                <c:pt idx="0">
                  <c:v>8.1999999999999993</c:v>
                </c:pt>
                <c:pt idx="1">
                  <c:v>3.2</c:v>
                </c:pt>
              </c:numCache>
            </c:numRef>
          </c:val>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iagrams/_rels/data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4373E9-FC5A-4212-AC5B-BB2A5C5B81A0}"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62E7F079-337C-4570-9185-FD4C2FF5D39C}">
      <dgm:prSet phldrT="[Text]" custT="1"/>
      <dgm:spPr/>
      <dgm:t>
        <a:bodyPr/>
        <a:lstStyle/>
        <a:p>
          <a:r>
            <a:rPr lang="en-US" sz="1800" dirty="0" err="1" smtClean="0">
              <a:latin typeface="Trebuchet MS" pitchFamily="34" charset="0"/>
            </a:rPr>
            <a:t>HDFC</a:t>
          </a:r>
          <a:r>
            <a:rPr lang="en-US" sz="1800" dirty="0" smtClean="0">
              <a:latin typeface="Trebuchet MS" pitchFamily="34" charset="0"/>
            </a:rPr>
            <a:t> Humanoids in Branches</a:t>
          </a:r>
          <a:endParaRPr lang="en-US" sz="1800" dirty="0">
            <a:latin typeface="Trebuchet MS" pitchFamily="34" charset="0"/>
          </a:endParaRPr>
        </a:p>
      </dgm:t>
    </dgm:pt>
    <dgm:pt modelId="{2DC121CD-D54D-434D-A3D4-D8CDF79FE718}" type="sibTrans" cxnId="{4B003148-D24B-4BC7-B20E-73072D8E1876}">
      <dgm:prSet/>
      <dgm:spPr/>
      <dgm:t>
        <a:bodyPr/>
        <a:lstStyle/>
        <a:p>
          <a:endParaRPr lang="en-US"/>
        </a:p>
      </dgm:t>
    </dgm:pt>
    <dgm:pt modelId="{5284AACD-62FB-4CE5-A056-9BF7665F8E82}" type="parTrans" cxnId="{4B003148-D24B-4BC7-B20E-73072D8E1876}">
      <dgm:prSet/>
      <dgm:spPr/>
      <dgm:t>
        <a:bodyPr/>
        <a:lstStyle/>
        <a:p>
          <a:endParaRPr lang="en-US"/>
        </a:p>
      </dgm:t>
    </dgm:pt>
    <dgm:pt modelId="{93D52A93-0C05-46C2-BD9C-239D901AD866}">
      <dgm:prSet phldrT="[Text]" custT="1"/>
      <dgm:spPr/>
      <dgm:t>
        <a:bodyPr/>
        <a:lstStyle/>
        <a:p>
          <a:r>
            <a:rPr lang="en-US" sz="1800" dirty="0" smtClean="0">
              <a:latin typeface="Trebuchet MS" pitchFamily="34" charset="0"/>
            </a:rPr>
            <a:t>Autonomous Cars</a:t>
          </a:r>
          <a:endParaRPr lang="en-US" sz="1800" dirty="0">
            <a:latin typeface="Trebuchet MS" pitchFamily="34" charset="0"/>
          </a:endParaRPr>
        </a:p>
      </dgm:t>
    </dgm:pt>
    <dgm:pt modelId="{63C9ED22-907A-459F-AE9D-570E34D92DC6}" type="sibTrans" cxnId="{B39CED88-E1B1-4001-981E-0826D29913C5}">
      <dgm:prSet/>
      <dgm:spPr/>
      <dgm:t>
        <a:bodyPr/>
        <a:lstStyle/>
        <a:p>
          <a:endParaRPr lang="en-US"/>
        </a:p>
      </dgm:t>
    </dgm:pt>
    <dgm:pt modelId="{EBEFC22B-E852-47A0-B36B-6B951D791878}" type="parTrans" cxnId="{B39CED88-E1B1-4001-981E-0826D29913C5}">
      <dgm:prSet/>
      <dgm:spPr/>
      <dgm:t>
        <a:bodyPr/>
        <a:lstStyle/>
        <a:p>
          <a:endParaRPr lang="en-US"/>
        </a:p>
      </dgm:t>
    </dgm:pt>
    <dgm:pt modelId="{C8D14300-BCD4-4063-A953-063474587C41}" type="pres">
      <dgm:prSet presAssocID="{0C4373E9-FC5A-4212-AC5B-BB2A5C5B81A0}" presName="linear" presStyleCnt="0">
        <dgm:presLayoutVars>
          <dgm:dir/>
          <dgm:animLvl val="lvl"/>
          <dgm:resizeHandles val="exact"/>
        </dgm:presLayoutVars>
      </dgm:prSet>
      <dgm:spPr/>
      <dgm:t>
        <a:bodyPr/>
        <a:lstStyle/>
        <a:p>
          <a:endParaRPr lang="en-US"/>
        </a:p>
      </dgm:t>
    </dgm:pt>
    <dgm:pt modelId="{A13C8ACC-6721-49DA-8BE1-03BE9FBE07D7}" type="pres">
      <dgm:prSet presAssocID="{62E7F079-337C-4570-9185-FD4C2FF5D39C}" presName="parentLin" presStyleCnt="0"/>
      <dgm:spPr/>
    </dgm:pt>
    <dgm:pt modelId="{1865B044-A754-447A-8CC5-8A0298BF9765}" type="pres">
      <dgm:prSet presAssocID="{62E7F079-337C-4570-9185-FD4C2FF5D39C}" presName="parentLeftMargin" presStyleLbl="node1" presStyleIdx="0" presStyleCnt="2"/>
      <dgm:spPr/>
      <dgm:t>
        <a:bodyPr/>
        <a:lstStyle/>
        <a:p>
          <a:endParaRPr lang="en-US"/>
        </a:p>
      </dgm:t>
    </dgm:pt>
    <dgm:pt modelId="{348FBBC1-0CA8-4C04-BB86-E722EEE40AFF}" type="pres">
      <dgm:prSet presAssocID="{62E7F079-337C-4570-9185-FD4C2FF5D39C}" presName="parentText" presStyleLbl="node1" presStyleIdx="0" presStyleCnt="2" custScaleX="105682" custScaleY="19062" custLinFactX="-187" custLinFactNeighborX="-100000" custLinFactNeighborY="-48475">
        <dgm:presLayoutVars>
          <dgm:chMax val="0"/>
          <dgm:bulletEnabled val="1"/>
        </dgm:presLayoutVars>
      </dgm:prSet>
      <dgm:spPr/>
      <dgm:t>
        <a:bodyPr/>
        <a:lstStyle/>
        <a:p>
          <a:endParaRPr lang="en-US"/>
        </a:p>
      </dgm:t>
    </dgm:pt>
    <dgm:pt modelId="{25C02987-0D3F-4FC4-BA21-6FAEBBF19CD7}" type="pres">
      <dgm:prSet presAssocID="{62E7F079-337C-4570-9185-FD4C2FF5D39C}" presName="negativeSpace" presStyleCnt="0"/>
      <dgm:spPr/>
    </dgm:pt>
    <dgm:pt modelId="{98DBE882-9779-47D7-B3DC-E68D00BBBA41}" type="pres">
      <dgm:prSet presAssocID="{62E7F079-337C-4570-9185-FD4C2FF5D39C}" presName="childText" presStyleLbl="conFgAcc1" presStyleIdx="0" presStyleCnt="2" custScaleX="100000" custScaleY="135118" custLinFactNeighborX="-215" custLinFactNeighborY="-60975">
        <dgm:presLayoutVars>
          <dgm:bulletEnabled val="1"/>
        </dgm:presLayoutVars>
      </dgm:prSet>
      <dgm:spPr>
        <a:blipFill rotWithShape="0">
          <a:blip xmlns:r="http://schemas.openxmlformats.org/officeDocument/2006/relationships" r:embed="rId1"/>
          <a:stretch>
            <a:fillRect/>
          </a:stretch>
        </a:blipFill>
      </dgm:spPr>
      <dgm:t>
        <a:bodyPr/>
        <a:lstStyle/>
        <a:p>
          <a:endParaRPr lang="en-US"/>
        </a:p>
      </dgm:t>
    </dgm:pt>
    <dgm:pt modelId="{DCECBB93-10E0-47F3-918B-3A49036D0237}" type="pres">
      <dgm:prSet presAssocID="{2DC121CD-D54D-434D-A3D4-D8CDF79FE718}" presName="spaceBetweenRectangles" presStyleCnt="0"/>
      <dgm:spPr/>
    </dgm:pt>
    <dgm:pt modelId="{E209C691-2A7F-4221-89DF-F7132C5A9D45}" type="pres">
      <dgm:prSet presAssocID="{93D52A93-0C05-46C2-BD9C-239D901AD866}" presName="parentLin" presStyleCnt="0"/>
      <dgm:spPr/>
    </dgm:pt>
    <dgm:pt modelId="{57C1D251-C1B2-4B5F-89B3-D2133562DCB7}" type="pres">
      <dgm:prSet presAssocID="{93D52A93-0C05-46C2-BD9C-239D901AD866}" presName="parentLeftMargin" presStyleLbl="node1" presStyleIdx="0" presStyleCnt="2"/>
      <dgm:spPr/>
      <dgm:t>
        <a:bodyPr/>
        <a:lstStyle/>
        <a:p>
          <a:endParaRPr lang="en-US"/>
        </a:p>
      </dgm:t>
    </dgm:pt>
    <dgm:pt modelId="{0C218D4A-8F03-4340-8A85-957A2107081F}" type="pres">
      <dgm:prSet presAssocID="{93D52A93-0C05-46C2-BD9C-239D901AD866}" presName="parentText" presStyleLbl="node1" presStyleIdx="1" presStyleCnt="2" custScaleX="106364" custScaleY="19062" custLinFactNeighborX="-100000" custLinFactNeighborY="-38317">
        <dgm:presLayoutVars>
          <dgm:chMax val="0"/>
          <dgm:bulletEnabled val="1"/>
        </dgm:presLayoutVars>
      </dgm:prSet>
      <dgm:spPr/>
      <dgm:t>
        <a:bodyPr/>
        <a:lstStyle/>
        <a:p>
          <a:endParaRPr lang="en-US"/>
        </a:p>
      </dgm:t>
    </dgm:pt>
    <dgm:pt modelId="{3EA40BE3-0768-4960-8497-F763A5DA05AA}" type="pres">
      <dgm:prSet presAssocID="{93D52A93-0C05-46C2-BD9C-239D901AD866}" presName="negativeSpace" presStyleCnt="0"/>
      <dgm:spPr/>
    </dgm:pt>
    <dgm:pt modelId="{A1450746-BFBD-4DFC-AEE9-494C30100F3A}" type="pres">
      <dgm:prSet presAssocID="{93D52A93-0C05-46C2-BD9C-239D901AD866}" presName="childText" presStyleLbl="conFgAcc1" presStyleIdx="1" presStyleCnt="2" custAng="0" custScaleX="100000" custScaleY="155578" custLinFactNeighborX="-61" custLinFactNeighborY="-14526">
        <dgm:presLayoutVars>
          <dgm:bulletEnabled val="1"/>
        </dgm:presLayoutVars>
      </dgm:prSet>
      <dgm:spPr>
        <a:blipFill rotWithShape="0">
          <a:blip xmlns:r="http://schemas.openxmlformats.org/officeDocument/2006/relationships" r:embed="rId2"/>
          <a:stretch>
            <a:fillRect/>
          </a:stretch>
        </a:blipFill>
      </dgm:spPr>
      <dgm:t>
        <a:bodyPr/>
        <a:lstStyle/>
        <a:p>
          <a:endParaRPr lang="en-GB"/>
        </a:p>
      </dgm:t>
    </dgm:pt>
  </dgm:ptLst>
  <dgm:cxnLst>
    <dgm:cxn modelId="{B1152EE1-FA6A-4B40-B55A-8722265ADEDD}" type="presOf" srcId="{93D52A93-0C05-46C2-BD9C-239D901AD866}" destId="{57C1D251-C1B2-4B5F-89B3-D2133562DCB7}" srcOrd="0" destOrd="0" presId="urn:microsoft.com/office/officeart/2005/8/layout/list1"/>
    <dgm:cxn modelId="{2F9DCDFB-1A60-4ACB-AF3C-FFA17803065A}" type="presOf" srcId="{93D52A93-0C05-46C2-BD9C-239D901AD866}" destId="{0C218D4A-8F03-4340-8A85-957A2107081F}" srcOrd="1" destOrd="0" presId="urn:microsoft.com/office/officeart/2005/8/layout/list1"/>
    <dgm:cxn modelId="{BF73C003-4C5B-4E7E-8E53-40352F64D643}" type="presOf" srcId="{0C4373E9-FC5A-4212-AC5B-BB2A5C5B81A0}" destId="{C8D14300-BCD4-4063-A953-063474587C41}" srcOrd="0" destOrd="0" presId="urn:microsoft.com/office/officeart/2005/8/layout/list1"/>
    <dgm:cxn modelId="{B39CED88-E1B1-4001-981E-0826D29913C5}" srcId="{0C4373E9-FC5A-4212-AC5B-BB2A5C5B81A0}" destId="{93D52A93-0C05-46C2-BD9C-239D901AD866}" srcOrd="1" destOrd="0" parTransId="{EBEFC22B-E852-47A0-B36B-6B951D791878}" sibTransId="{63C9ED22-907A-459F-AE9D-570E34D92DC6}"/>
    <dgm:cxn modelId="{BF44D190-2144-4346-9200-0AF8BA74AAC8}" type="presOf" srcId="{62E7F079-337C-4570-9185-FD4C2FF5D39C}" destId="{348FBBC1-0CA8-4C04-BB86-E722EEE40AFF}" srcOrd="1" destOrd="0" presId="urn:microsoft.com/office/officeart/2005/8/layout/list1"/>
    <dgm:cxn modelId="{4B003148-D24B-4BC7-B20E-73072D8E1876}" srcId="{0C4373E9-FC5A-4212-AC5B-BB2A5C5B81A0}" destId="{62E7F079-337C-4570-9185-FD4C2FF5D39C}" srcOrd="0" destOrd="0" parTransId="{5284AACD-62FB-4CE5-A056-9BF7665F8E82}" sibTransId="{2DC121CD-D54D-434D-A3D4-D8CDF79FE718}"/>
    <dgm:cxn modelId="{7FF7A026-A80E-452E-8073-87B449712DAA}" type="presOf" srcId="{62E7F079-337C-4570-9185-FD4C2FF5D39C}" destId="{1865B044-A754-447A-8CC5-8A0298BF9765}" srcOrd="0" destOrd="0" presId="urn:microsoft.com/office/officeart/2005/8/layout/list1"/>
    <dgm:cxn modelId="{D2346A79-5EBD-4227-8954-89ED02240668}" type="presParOf" srcId="{C8D14300-BCD4-4063-A953-063474587C41}" destId="{A13C8ACC-6721-49DA-8BE1-03BE9FBE07D7}" srcOrd="0" destOrd="0" presId="urn:microsoft.com/office/officeart/2005/8/layout/list1"/>
    <dgm:cxn modelId="{A4431EB2-F772-4318-BAF7-9B5E0648F3AB}" type="presParOf" srcId="{A13C8ACC-6721-49DA-8BE1-03BE9FBE07D7}" destId="{1865B044-A754-447A-8CC5-8A0298BF9765}" srcOrd="0" destOrd="0" presId="urn:microsoft.com/office/officeart/2005/8/layout/list1"/>
    <dgm:cxn modelId="{C94427F9-742D-4599-AC88-74CC92023873}" type="presParOf" srcId="{A13C8ACC-6721-49DA-8BE1-03BE9FBE07D7}" destId="{348FBBC1-0CA8-4C04-BB86-E722EEE40AFF}" srcOrd="1" destOrd="0" presId="urn:microsoft.com/office/officeart/2005/8/layout/list1"/>
    <dgm:cxn modelId="{D50630A4-2EC3-417F-B7D1-EB08D6C9403A}" type="presParOf" srcId="{C8D14300-BCD4-4063-A953-063474587C41}" destId="{25C02987-0D3F-4FC4-BA21-6FAEBBF19CD7}" srcOrd="1" destOrd="0" presId="urn:microsoft.com/office/officeart/2005/8/layout/list1"/>
    <dgm:cxn modelId="{FAE43A1E-B45F-4558-8001-C5E0B9537AA0}" type="presParOf" srcId="{C8D14300-BCD4-4063-A953-063474587C41}" destId="{98DBE882-9779-47D7-B3DC-E68D00BBBA41}" srcOrd="2" destOrd="0" presId="urn:microsoft.com/office/officeart/2005/8/layout/list1"/>
    <dgm:cxn modelId="{CF7F52AF-8E1D-417C-8410-975D7BF3140A}" type="presParOf" srcId="{C8D14300-BCD4-4063-A953-063474587C41}" destId="{DCECBB93-10E0-47F3-918B-3A49036D0237}" srcOrd="3" destOrd="0" presId="urn:microsoft.com/office/officeart/2005/8/layout/list1"/>
    <dgm:cxn modelId="{A726EBD0-3BF5-40B3-AA35-1D54A917EFAD}" type="presParOf" srcId="{C8D14300-BCD4-4063-A953-063474587C41}" destId="{E209C691-2A7F-4221-89DF-F7132C5A9D45}" srcOrd="4" destOrd="0" presId="urn:microsoft.com/office/officeart/2005/8/layout/list1"/>
    <dgm:cxn modelId="{750A16DD-3FFE-40A1-AD12-BD67BB77CEA9}" type="presParOf" srcId="{E209C691-2A7F-4221-89DF-F7132C5A9D45}" destId="{57C1D251-C1B2-4B5F-89B3-D2133562DCB7}" srcOrd="0" destOrd="0" presId="urn:microsoft.com/office/officeart/2005/8/layout/list1"/>
    <dgm:cxn modelId="{BD995939-6529-43C7-8C26-742DCF1699F6}" type="presParOf" srcId="{E209C691-2A7F-4221-89DF-F7132C5A9D45}" destId="{0C218D4A-8F03-4340-8A85-957A2107081F}" srcOrd="1" destOrd="0" presId="urn:microsoft.com/office/officeart/2005/8/layout/list1"/>
    <dgm:cxn modelId="{35CFC1E8-C1E7-41E3-BB4D-907898605BC3}" type="presParOf" srcId="{C8D14300-BCD4-4063-A953-063474587C41}" destId="{3EA40BE3-0768-4960-8497-F763A5DA05AA}" srcOrd="5" destOrd="0" presId="urn:microsoft.com/office/officeart/2005/8/layout/list1"/>
    <dgm:cxn modelId="{CC3F2C84-445E-490F-8CD5-40B9192AC354}" type="presParOf" srcId="{C8D14300-BCD4-4063-A953-063474587C41}" destId="{A1450746-BFBD-4DFC-AEE9-494C30100F3A}" srcOrd="6" destOrd="0" presId="urn:microsoft.com/office/officeart/2005/8/layout/list1"/>
  </dgm:cxnLst>
  <dgm:bg>
    <a:noFill/>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4373E9-FC5A-4212-AC5B-BB2A5C5B81A0}"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62E7F079-337C-4570-9185-FD4C2FF5D39C}">
      <dgm:prSet phldrT="[Text]" custT="1"/>
      <dgm:spPr/>
      <dgm:t>
        <a:bodyPr/>
        <a:lstStyle/>
        <a:p>
          <a:r>
            <a:rPr lang="en-US" sz="1800" dirty="0" err="1" smtClean="0">
              <a:latin typeface="Trebuchet MS" pitchFamily="34" charset="0"/>
            </a:rPr>
            <a:t>Yu’E</a:t>
          </a:r>
          <a:r>
            <a:rPr lang="en-US" sz="1800" dirty="0" smtClean="0">
              <a:latin typeface="Trebuchet MS" pitchFamily="34" charset="0"/>
            </a:rPr>
            <a:t> </a:t>
          </a:r>
          <a:r>
            <a:rPr lang="en-US" sz="1800" dirty="0" err="1" smtClean="0">
              <a:latin typeface="Trebuchet MS" pitchFamily="34" charset="0"/>
            </a:rPr>
            <a:t>Bao</a:t>
          </a:r>
          <a:r>
            <a:rPr lang="en-US" sz="1800" dirty="0" smtClean="0">
              <a:latin typeface="Trebuchet MS" pitchFamily="34" charset="0"/>
            </a:rPr>
            <a:t> Money Market Fund in </a:t>
          </a:r>
          <a:r>
            <a:rPr lang="en-US" sz="1800" dirty="0" err="1" smtClean="0">
              <a:latin typeface="Trebuchet MS" pitchFamily="34" charset="0"/>
            </a:rPr>
            <a:t>Alipay</a:t>
          </a:r>
          <a:endParaRPr lang="en-US" sz="1800" dirty="0">
            <a:latin typeface="Trebuchet MS" pitchFamily="34" charset="0"/>
          </a:endParaRPr>
        </a:p>
      </dgm:t>
    </dgm:pt>
    <dgm:pt modelId="{2DC121CD-D54D-434D-A3D4-D8CDF79FE718}" type="sibTrans" cxnId="{4B003148-D24B-4BC7-B20E-73072D8E1876}">
      <dgm:prSet/>
      <dgm:spPr/>
      <dgm:t>
        <a:bodyPr/>
        <a:lstStyle/>
        <a:p>
          <a:endParaRPr lang="en-US"/>
        </a:p>
      </dgm:t>
    </dgm:pt>
    <dgm:pt modelId="{5284AACD-62FB-4CE5-A056-9BF7665F8E82}" type="parTrans" cxnId="{4B003148-D24B-4BC7-B20E-73072D8E1876}">
      <dgm:prSet/>
      <dgm:spPr/>
      <dgm:t>
        <a:bodyPr/>
        <a:lstStyle/>
        <a:p>
          <a:endParaRPr lang="en-US"/>
        </a:p>
      </dgm:t>
    </dgm:pt>
    <dgm:pt modelId="{93D52A93-0C05-46C2-BD9C-239D901AD866}">
      <dgm:prSet phldrT="[Text]" custT="1"/>
      <dgm:spPr/>
      <dgm:t>
        <a:bodyPr/>
        <a:lstStyle/>
        <a:p>
          <a:r>
            <a:rPr lang="en-US" sz="1800" dirty="0" smtClean="0">
              <a:latin typeface="Trebuchet MS" pitchFamily="34" charset="0"/>
            </a:rPr>
            <a:t>Peer to Peer Insurance </a:t>
          </a:r>
          <a:endParaRPr lang="en-US" sz="1800" dirty="0">
            <a:latin typeface="Trebuchet MS" pitchFamily="34" charset="0"/>
          </a:endParaRPr>
        </a:p>
      </dgm:t>
    </dgm:pt>
    <dgm:pt modelId="{63C9ED22-907A-459F-AE9D-570E34D92DC6}" type="sibTrans" cxnId="{B39CED88-E1B1-4001-981E-0826D29913C5}">
      <dgm:prSet/>
      <dgm:spPr/>
      <dgm:t>
        <a:bodyPr/>
        <a:lstStyle/>
        <a:p>
          <a:endParaRPr lang="en-US"/>
        </a:p>
      </dgm:t>
    </dgm:pt>
    <dgm:pt modelId="{EBEFC22B-E852-47A0-B36B-6B951D791878}" type="parTrans" cxnId="{B39CED88-E1B1-4001-981E-0826D29913C5}">
      <dgm:prSet/>
      <dgm:spPr/>
      <dgm:t>
        <a:bodyPr/>
        <a:lstStyle/>
        <a:p>
          <a:endParaRPr lang="en-US"/>
        </a:p>
      </dgm:t>
    </dgm:pt>
    <dgm:pt modelId="{C8D14300-BCD4-4063-A953-063474587C41}" type="pres">
      <dgm:prSet presAssocID="{0C4373E9-FC5A-4212-AC5B-BB2A5C5B81A0}" presName="linear" presStyleCnt="0">
        <dgm:presLayoutVars>
          <dgm:dir/>
          <dgm:animLvl val="lvl"/>
          <dgm:resizeHandles val="exact"/>
        </dgm:presLayoutVars>
      </dgm:prSet>
      <dgm:spPr/>
      <dgm:t>
        <a:bodyPr/>
        <a:lstStyle/>
        <a:p>
          <a:endParaRPr lang="en-US"/>
        </a:p>
      </dgm:t>
    </dgm:pt>
    <dgm:pt modelId="{A13C8ACC-6721-49DA-8BE1-03BE9FBE07D7}" type="pres">
      <dgm:prSet presAssocID="{62E7F079-337C-4570-9185-FD4C2FF5D39C}" presName="parentLin" presStyleCnt="0"/>
      <dgm:spPr/>
    </dgm:pt>
    <dgm:pt modelId="{1865B044-A754-447A-8CC5-8A0298BF9765}" type="pres">
      <dgm:prSet presAssocID="{62E7F079-337C-4570-9185-FD4C2FF5D39C}" presName="parentLeftMargin" presStyleLbl="node1" presStyleIdx="0" presStyleCnt="2"/>
      <dgm:spPr/>
      <dgm:t>
        <a:bodyPr/>
        <a:lstStyle/>
        <a:p>
          <a:endParaRPr lang="en-US"/>
        </a:p>
      </dgm:t>
    </dgm:pt>
    <dgm:pt modelId="{348FBBC1-0CA8-4C04-BB86-E722EEE40AFF}" type="pres">
      <dgm:prSet presAssocID="{62E7F079-337C-4570-9185-FD4C2FF5D39C}" presName="parentText" presStyleLbl="node1" presStyleIdx="0" presStyleCnt="2" custScaleX="127988" custScaleY="19062" custLinFactNeighborX="-99825" custLinFactNeighborY="-63119">
        <dgm:presLayoutVars>
          <dgm:chMax val="0"/>
          <dgm:bulletEnabled val="1"/>
        </dgm:presLayoutVars>
      </dgm:prSet>
      <dgm:spPr/>
      <dgm:t>
        <a:bodyPr/>
        <a:lstStyle/>
        <a:p>
          <a:endParaRPr lang="en-US"/>
        </a:p>
      </dgm:t>
    </dgm:pt>
    <dgm:pt modelId="{25C02987-0D3F-4FC4-BA21-6FAEBBF19CD7}" type="pres">
      <dgm:prSet presAssocID="{62E7F079-337C-4570-9185-FD4C2FF5D39C}" presName="negativeSpace" presStyleCnt="0"/>
      <dgm:spPr/>
    </dgm:pt>
    <dgm:pt modelId="{98DBE882-9779-47D7-B3DC-E68D00BBBA41}" type="pres">
      <dgm:prSet presAssocID="{62E7F079-337C-4570-9185-FD4C2FF5D39C}" presName="childText" presStyleLbl="conFgAcc1" presStyleIdx="0" presStyleCnt="2" custScaleX="100000" custScaleY="144295" custLinFactY="-9183" custLinFactNeighborX="127" custLinFactNeighborY="-100000">
        <dgm:presLayoutVars>
          <dgm:bulletEnabled val="1"/>
        </dgm:presLayoutVars>
      </dgm:prSet>
      <dgm:spPr>
        <a:blipFill rotWithShape="0">
          <a:blip xmlns:r="http://schemas.openxmlformats.org/officeDocument/2006/relationships" r:embed="rId1"/>
          <a:stretch>
            <a:fillRect/>
          </a:stretch>
        </a:blipFill>
      </dgm:spPr>
      <dgm:t>
        <a:bodyPr/>
        <a:lstStyle/>
        <a:p>
          <a:endParaRPr lang="en-US"/>
        </a:p>
      </dgm:t>
    </dgm:pt>
    <dgm:pt modelId="{DCECBB93-10E0-47F3-918B-3A49036D0237}" type="pres">
      <dgm:prSet presAssocID="{2DC121CD-D54D-434D-A3D4-D8CDF79FE718}" presName="spaceBetweenRectangles" presStyleCnt="0"/>
      <dgm:spPr/>
    </dgm:pt>
    <dgm:pt modelId="{E209C691-2A7F-4221-89DF-F7132C5A9D45}" type="pres">
      <dgm:prSet presAssocID="{93D52A93-0C05-46C2-BD9C-239D901AD866}" presName="parentLin" presStyleCnt="0"/>
      <dgm:spPr/>
    </dgm:pt>
    <dgm:pt modelId="{57C1D251-C1B2-4B5F-89B3-D2133562DCB7}" type="pres">
      <dgm:prSet presAssocID="{93D52A93-0C05-46C2-BD9C-239D901AD866}" presName="parentLeftMargin" presStyleLbl="node1" presStyleIdx="0" presStyleCnt="2"/>
      <dgm:spPr/>
      <dgm:t>
        <a:bodyPr/>
        <a:lstStyle/>
        <a:p>
          <a:endParaRPr lang="en-US"/>
        </a:p>
      </dgm:t>
    </dgm:pt>
    <dgm:pt modelId="{0C218D4A-8F03-4340-8A85-957A2107081F}" type="pres">
      <dgm:prSet presAssocID="{93D52A93-0C05-46C2-BD9C-239D901AD866}" presName="parentText" presStyleLbl="node1" presStyleIdx="1" presStyleCnt="2" custScaleX="127683" custScaleY="19062" custLinFactNeighborX="-99824" custLinFactNeighborY="-40817">
        <dgm:presLayoutVars>
          <dgm:chMax val="0"/>
          <dgm:bulletEnabled val="1"/>
        </dgm:presLayoutVars>
      </dgm:prSet>
      <dgm:spPr/>
      <dgm:t>
        <a:bodyPr/>
        <a:lstStyle/>
        <a:p>
          <a:endParaRPr lang="en-US"/>
        </a:p>
      </dgm:t>
    </dgm:pt>
    <dgm:pt modelId="{3EA40BE3-0768-4960-8497-F763A5DA05AA}" type="pres">
      <dgm:prSet presAssocID="{93D52A93-0C05-46C2-BD9C-239D901AD866}" presName="negativeSpace" presStyleCnt="0"/>
      <dgm:spPr/>
    </dgm:pt>
    <dgm:pt modelId="{A1450746-BFBD-4DFC-AEE9-494C30100F3A}" type="pres">
      <dgm:prSet presAssocID="{93D52A93-0C05-46C2-BD9C-239D901AD866}" presName="childText" presStyleLbl="conFgAcc1" presStyleIdx="1" presStyleCnt="2" custAng="0" custScaleX="100000" custScaleY="125646" custLinFactNeighborX="9" custLinFactNeighborY="-9062">
        <dgm:presLayoutVars>
          <dgm:bulletEnabled val="1"/>
        </dgm:presLayoutVars>
      </dgm:prSet>
      <dgm:spPr>
        <a:blipFill rotWithShape="0">
          <a:blip xmlns:r="http://schemas.openxmlformats.org/officeDocument/2006/relationships" r:embed="rId2"/>
          <a:stretch>
            <a:fillRect/>
          </a:stretch>
        </a:blipFill>
      </dgm:spPr>
      <dgm:t>
        <a:bodyPr/>
        <a:lstStyle/>
        <a:p>
          <a:endParaRPr lang="en-GB"/>
        </a:p>
      </dgm:t>
    </dgm:pt>
  </dgm:ptLst>
  <dgm:cxnLst>
    <dgm:cxn modelId="{84C74F21-9496-445F-A057-661FCCDEA6EF}" type="presOf" srcId="{62E7F079-337C-4570-9185-FD4C2FF5D39C}" destId="{1865B044-A754-447A-8CC5-8A0298BF9765}" srcOrd="0" destOrd="0" presId="urn:microsoft.com/office/officeart/2005/8/layout/list1"/>
    <dgm:cxn modelId="{113E3D66-11DC-49DA-BE94-811CB5AFAB92}" type="presOf" srcId="{93D52A93-0C05-46C2-BD9C-239D901AD866}" destId="{0C218D4A-8F03-4340-8A85-957A2107081F}" srcOrd="1" destOrd="0" presId="urn:microsoft.com/office/officeart/2005/8/layout/list1"/>
    <dgm:cxn modelId="{FFCBA439-CBB6-4BB3-9EB0-273852B7C135}" type="presOf" srcId="{0C4373E9-FC5A-4212-AC5B-BB2A5C5B81A0}" destId="{C8D14300-BCD4-4063-A953-063474587C41}" srcOrd="0" destOrd="0" presId="urn:microsoft.com/office/officeart/2005/8/layout/list1"/>
    <dgm:cxn modelId="{B39CED88-E1B1-4001-981E-0826D29913C5}" srcId="{0C4373E9-FC5A-4212-AC5B-BB2A5C5B81A0}" destId="{93D52A93-0C05-46C2-BD9C-239D901AD866}" srcOrd="1" destOrd="0" parTransId="{EBEFC22B-E852-47A0-B36B-6B951D791878}" sibTransId="{63C9ED22-907A-459F-AE9D-570E34D92DC6}"/>
    <dgm:cxn modelId="{4B003148-D24B-4BC7-B20E-73072D8E1876}" srcId="{0C4373E9-FC5A-4212-AC5B-BB2A5C5B81A0}" destId="{62E7F079-337C-4570-9185-FD4C2FF5D39C}" srcOrd="0" destOrd="0" parTransId="{5284AACD-62FB-4CE5-A056-9BF7665F8E82}" sibTransId="{2DC121CD-D54D-434D-A3D4-D8CDF79FE718}"/>
    <dgm:cxn modelId="{A2F58737-AB84-4FB6-B711-E8007D9B78C9}" type="presOf" srcId="{62E7F079-337C-4570-9185-FD4C2FF5D39C}" destId="{348FBBC1-0CA8-4C04-BB86-E722EEE40AFF}" srcOrd="1" destOrd="0" presId="urn:microsoft.com/office/officeart/2005/8/layout/list1"/>
    <dgm:cxn modelId="{B562859B-240A-4C95-A764-4EDBF1DF67DE}" type="presOf" srcId="{93D52A93-0C05-46C2-BD9C-239D901AD866}" destId="{57C1D251-C1B2-4B5F-89B3-D2133562DCB7}" srcOrd="0" destOrd="0" presId="urn:microsoft.com/office/officeart/2005/8/layout/list1"/>
    <dgm:cxn modelId="{360BDEB0-2DBE-43B0-A557-FF669B510CFB}" type="presParOf" srcId="{C8D14300-BCD4-4063-A953-063474587C41}" destId="{A13C8ACC-6721-49DA-8BE1-03BE9FBE07D7}" srcOrd="0" destOrd="0" presId="urn:microsoft.com/office/officeart/2005/8/layout/list1"/>
    <dgm:cxn modelId="{384D7622-73FF-4DE8-BFC2-A94920D5BBEB}" type="presParOf" srcId="{A13C8ACC-6721-49DA-8BE1-03BE9FBE07D7}" destId="{1865B044-A754-447A-8CC5-8A0298BF9765}" srcOrd="0" destOrd="0" presId="urn:microsoft.com/office/officeart/2005/8/layout/list1"/>
    <dgm:cxn modelId="{CCE32835-AD64-4384-BA09-B50A61484F70}" type="presParOf" srcId="{A13C8ACC-6721-49DA-8BE1-03BE9FBE07D7}" destId="{348FBBC1-0CA8-4C04-BB86-E722EEE40AFF}" srcOrd="1" destOrd="0" presId="urn:microsoft.com/office/officeart/2005/8/layout/list1"/>
    <dgm:cxn modelId="{4E0BFEB2-510F-44FB-8391-7BFE2AC1CB75}" type="presParOf" srcId="{C8D14300-BCD4-4063-A953-063474587C41}" destId="{25C02987-0D3F-4FC4-BA21-6FAEBBF19CD7}" srcOrd="1" destOrd="0" presId="urn:microsoft.com/office/officeart/2005/8/layout/list1"/>
    <dgm:cxn modelId="{C5F042E6-D48E-4A7A-84FB-3B6D404E1B9C}" type="presParOf" srcId="{C8D14300-BCD4-4063-A953-063474587C41}" destId="{98DBE882-9779-47D7-B3DC-E68D00BBBA41}" srcOrd="2" destOrd="0" presId="urn:microsoft.com/office/officeart/2005/8/layout/list1"/>
    <dgm:cxn modelId="{F5FC2222-2662-4A25-B990-45AEDCB2093E}" type="presParOf" srcId="{C8D14300-BCD4-4063-A953-063474587C41}" destId="{DCECBB93-10E0-47F3-918B-3A49036D0237}" srcOrd="3" destOrd="0" presId="urn:microsoft.com/office/officeart/2005/8/layout/list1"/>
    <dgm:cxn modelId="{857696D7-18D6-493C-89BF-C24564252BAE}" type="presParOf" srcId="{C8D14300-BCD4-4063-A953-063474587C41}" destId="{E209C691-2A7F-4221-89DF-F7132C5A9D45}" srcOrd="4" destOrd="0" presId="urn:microsoft.com/office/officeart/2005/8/layout/list1"/>
    <dgm:cxn modelId="{C58FECF4-95A9-49E4-9F62-CB13587390FF}" type="presParOf" srcId="{E209C691-2A7F-4221-89DF-F7132C5A9D45}" destId="{57C1D251-C1B2-4B5F-89B3-D2133562DCB7}" srcOrd="0" destOrd="0" presId="urn:microsoft.com/office/officeart/2005/8/layout/list1"/>
    <dgm:cxn modelId="{CAFE30E3-F1A3-4D1C-A9E3-D9E68C1A5D03}" type="presParOf" srcId="{E209C691-2A7F-4221-89DF-F7132C5A9D45}" destId="{0C218D4A-8F03-4340-8A85-957A2107081F}" srcOrd="1" destOrd="0" presId="urn:microsoft.com/office/officeart/2005/8/layout/list1"/>
    <dgm:cxn modelId="{B5184ED2-1F7D-4D99-8299-4ACA12B91769}" type="presParOf" srcId="{C8D14300-BCD4-4063-A953-063474587C41}" destId="{3EA40BE3-0768-4960-8497-F763A5DA05AA}" srcOrd="5" destOrd="0" presId="urn:microsoft.com/office/officeart/2005/8/layout/list1"/>
    <dgm:cxn modelId="{1C7FBC4E-7183-4958-AE81-6F768098ADA2}" type="presParOf" srcId="{C8D14300-BCD4-4063-A953-063474587C41}" destId="{A1450746-BFBD-4DFC-AEE9-494C30100F3A}" srcOrd="6" destOrd="0" presId="urn:microsoft.com/office/officeart/2005/8/layout/list1"/>
  </dgm:cxnLst>
  <dgm:bg>
    <a:noFill/>
  </dgm:bg>
  <dgm:whole>
    <a:ln>
      <a:noFill/>
    </a:ln>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BE882-9779-47D7-B3DC-E68D00BBBA41}">
      <dsp:nvSpPr>
        <dsp:cNvPr id="0" name=""/>
        <dsp:cNvSpPr/>
      </dsp:nvSpPr>
      <dsp:spPr>
        <a:xfrm>
          <a:off x="0" y="91855"/>
          <a:ext cx="4414313" cy="2213232"/>
        </a:xfrm>
        <a:prstGeom prst="rect">
          <a:avLst/>
        </a:prstGeom>
        <a:blipFill rotWithShape="0">
          <a:blip xmlns:r="http://schemas.openxmlformats.org/officeDocument/2006/relationships" r:embed="rId1"/>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8FBBC1-0CA8-4C04-BB86-E722EEE40AFF}">
      <dsp:nvSpPr>
        <dsp:cNvPr id="0" name=""/>
        <dsp:cNvSpPr/>
      </dsp:nvSpPr>
      <dsp:spPr>
        <a:xfrm>
          <a:off x="0" y="0"/>
          <a:ext cx="3265593" cy="36576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95" tIns="0" rIns="116795" bIns="0" numCol="1" spcCol="1270" anchor="ctr" anchorCtr="0">
          <a:noAutofit/>
        </a:bodyPr>
        <a:lstStyle/>
        <a:p>
          <a:pPr lvl="0" algn="l" defTabSz="800100">
            <a:lnSpc>
              <a:spcPct val="90000"/>
            </a:lnSpc>
            <a:spcBef>
              <a:spcPct val="0"/>
            </a:spcBef>
            <a:spcAft>
              <a:spcPct val="35000"/>
            </a:spcAft>
          </a:pPr>
          <a:r>
            <a:rPr lang="en-US" sz="1800" kern="1200" dirty="0" err="1" smtClean="0">
              <a:latin typeface="Trebuchet MS" pitchFamily="34" charset="0"/>
            </a:rPr>
            <a:t>HDFC</a:t>
          </a:r>
          <a:r>
            <a:rPr lang="en-US" sz="1800" kern="1200" dirty="0" smtClean="0">
              <a:latin typeface="Trebuchet MS" pitchFamily="34" charset="0"/>
            </a:rPr>
            <a:t> Humanoids in Branches</a:t>
          </a:r>
          <a:endParaRPr lang="en-US" sz="1800" kern="1200" dirty="0">
            <a:latin typeface="Trebuchet MS" pitchFamily="34" charset="0"/>
          </a:endParaRPr>
        </a:p>
      </dsp:txBody>
      <dsp:txXfrm>
        <a:off x="17855" y="17855"/>
        <a:ext cx="3229883" cy="330051"/>
      </dsp:txXfrm>
    </dsp:sp>
    <dsp:sp modelId="{A1450746-BFBD-4DFC-AEE9-494C30100F3A}">
      <dsp:nvSpPr>
        <dsp:cNvPr id="0" name=""/>
        <dsp:cNvSpPr/>
      </dsp:nvSpPr>
      <dsp:spPr>
        <a:xfrm>
          <a:off x="0" y="2137109"/>
          <a:ext cx="4414313" cy="2548367"/>
        </a:xfrm>
        <a:prstGeom prst="rect">
          <a:avLst/>
        </a:prstGeom>
        <a:blipFill rotWithShape="0">
          <a:blip xmlns:r="http://schemas.openxmlformats.org/officeDocument/2006/relationships" r:embed="rId2"/>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218D4A-8F03-4340-8A85-957A2107081F}">
      <dsp:nvSpPr>
        <dsp:cNvPr id="0" name=""/>
        <dsp:cNvSpPr/>
      </dsp:nvSpPr>
      <dsp:spPr>
        <a:xfrm>
          <a:off x="0" y="2134883"/>
          <a:ext cx="3286667" cy="36576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95" tIns="0" rIns="116795" bIns="0" numCol="1" spcCol="1270" anchor="ctr" anchorCtr="0">
          <a:noAutofit/>
        </a:bodyPr>
        <a:lstStyle/>
        <a:p>
          <a:pPr lvl="0" algn="l" defTabSz="800100">
            <a:lnSpc>
              <a:spcPct val="90000"/>
            </a:lnSpc>
            <a:spcBef>
              <a:spcPct val="0"/>
            </a:spcBef>
            <a:spcAft>
              <a:spcPct val="35000"/>
            </a:spcAft>
          </a:pPr>
          <a:r>
            <a:rPr lang="en-US" sz="1800" kern="1200" dirty="0" smtClean="0">
              <a:latin typeface="Trebuchet MS" pitchFamily="34" charset="0"/>
            </a:rPr>
            <a:t>Autonomous Cars</a:t>
          </a:r>
          <a:endParaRPr lang="en-US" sz="1800" kern="1200" dirty="0">
            <a:latin typeface="Trebuchet MS" pitchFamily="34" charset="0"/>
          </a:endParaRPr>
        </a:p>
      </dsp:txBody>
      <dsp:txXfrm>
        <a:off x="17855" y="2152738"/>
        <a:ext cx="3250957" cy="3300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BE882-9779-47D7-B3DC-E68D00BBBA41}">
      <dsp:nvSpPr>
        <dsp:cNvPr id="0" name=""/>
        <dsp:cNvSpPr/>
      </dsp:nvSpPr>
      <dsp:spPr>
        <a:xfrm>
          <a:off x="0" y="374084"/>
          <a:ext cx="4801021" cy="2363552"/>
        </a:xfrm>
        <a:prstGeom prst="rect">
          <a:avLst/>
        </a:prstGeom>
        <a:blipFill rotWithShape="0">
          <a:blip xmlns:r="http://schemas.openxmlformats.org/officeDocument/2006/relationships" r:embed="rId1"/>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8FBBC1-0CA8-4C04-BB86-E722EEE40AFF}">
      <dsp:nvSpPr>
        <dsp:cNvPr id="0" name=""/>
        <dsp:cNvSpPr/>
      </dsp:nvSpPr>
      <dsp:spPr>
        <a:xfrm>
          <a:off x="420" y="258013"/>
          <a:ext cx="4301311" cy="36576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27" tIns="0" rIns="127027" bIns="0" numCol="1" spcCol="1270" anchor="ctr" anchorCtr="0">
          <a:noAutofit/>
        </a:bodyPr>
        <a:lstStyle/>
        <a:p>
          <a:pPr lvl="0" algn="l" defTabSz="800100">
            <a:lnSpc>
              <a:spcPct val="90000"/>
            </a:lnSpc>
            <a:spcBef>
              <a:spcPct val="0"/>
            </a:spcBef>
            <a:spcAft>
              <a:spcPct val="35000"/>
            </a:spcAft>
          </a:pPr>
          <a:r>
            <a:rPr lang="en-US" sz="1800" kern="1200" dirty="0" err="1" smtClean="0">
              <a:latin typeface="Trebuchet MS" pitchFamily="34" charset="0"/>
            </a:rPr>
            <a:t>Yu’E</a:t>
          </a:r>
          <a:r>
            <a:rPr lang="en-US" sz="1800" kern="1200" dirty="0" smtClean="0">
              <a:latin typeface="Trebuchet MS" pitchFamily="34" charset="0"/>
            </a:rPr>
            <a:t> </a:t>
          </a:r>
          <a:r>
            <a:rPr lang="en-US" sz="1800" kern="1200" dirty="0" err="1" smtClean="0">
              <a:latin typeface="Trebuchet MS" pitchFamily="34" charset="0"/>
            </a:rPr>
            <a:t>Bao</a:t>
          </a:r>
          <a:r>
            <a:rPr lang="en-US" sz="1800" kern="1200" dirty="0" smtClean="0">
              <a:latin typeface="Trebuchet MS" pitchFamily="34" charset="0"/>
            </a:rPr>
            <a:t> Money Market Fund in </a:t>
          </a:r>
          <a:r>
            <a:rPr lang="en-US" sz="1800" kern="1200" dirty="0" err="1" smtClean="0">
              <a:latin typeface="Trebuchet MS" pitchFamily="34" charset="0"/>
            </a:rPr>
            <a:t>Alipay</a:t>
          </a:r>
          <a:endParaRPr lang="en-US" sz="1800" kern="1200" dirty="0">
            <a:latin typeface="Trebuchet MS" pitchFamily="34" charset="0"/>
          </a:endParaRPr>
        </a:p>
      </dsp:txBody>
      <dsp:txXfrm>
        <a:off x="18275" y="275868"/>
        <a:ext cx="4265601" cy="330051"/>
      </dsp:txXfrm>
    </dsp:sp>
    <dsp:sp modelId="{A1450746-BFBD-4DFC-AEE9-494C30100F3A}">
      <dsp:nvSpPr>
        <dsp:cNvPr id="0" name=""/>
        <dsp:cNvSpPr/>
      </dsp:nvSpPr>
      <dsp:spPr>
        <a:xfrm>
          <a:off x="0" y="2909475"/>
          <a:ext cx="4801021" cy="2058081"/>
        </a:xfrm>
        <a:prstGeom prst="rect">
          <a:avLst/>
        </a:prstGeom>
        <a:blipFill rotWithShape="0">
          <a:blip xmlns:r="http://schemas.openxmlformats.org/officeDocument/2006/relationships" r:embed="rId2"/>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218D4A-8F03-4340-8A85-957A2107081F}">
      <dsp:nvSpPr>
        <dsp:cNvPr id="0" name=""/>
        <dsp:cNvSpPr/>
      </dsp:nvSpPr>
      <dsp:spPr>
        <a:xfrm>
          <a:off x="422" y="2806857"/>
          <a:ext cx="4291061" cy="36576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27" tIns="0" rIns="127027" bIns="0" numCol="1" spcCol="1270" anchor="ctr" anchorCtr="0">
          <a:noAutofit/>
        </a:bodyPr>
        <a:lstStyle/>
        <a:p>
          <a:pPr lvl="0" algn="l" defTabSz="800100">
            <a:lnSpc>
              <a:spcPct val="90000"/>
            </a:lnSpc>
            <a:spcBef>
              <a:spcPct val="0"/>
            </a:spcBef>
            <a:spcAft>
              <a:spcPct val="35000"/>
            </a:spcAft>
          </a:pPr>
          <a:r>
            <a:rPr lang="en-US" sz="1800" kern="1200" dirty="0" smtClean="0">
              <a:latin typeface="Trebuchet MS" pitchFamily="34" charset="0"/>
            </a:rPr>
            <a:t>Peer to Peer Insurance </a:t>
          </a:r>
          <a:endParaRPr lang="en-US" sz="1800" kern="1200" dirty="0">
            <a:latin typeface="Trebuchet MS" pitchFamily="34" charset="0"/>
          </a:endParaRPr>
        </a:p>
      </dsp:txBody>
      <dsp:txXfrm>
        <a:off x="18277" y="2824712"/>
        <a:ext cx="4255351" cy="33005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0.75588</cdr:x>
      <cdr:y>0.91138</cdr:y>
    </cdr:from>
    <cdr:to>
      <cdr:x>0.87903</cdr:x>
      <cdr:y>0.92425</cdr:y>
    </cdr:to>
    <cdr:sp macro="" textlink="">
      <cdr:nvSpPr>
        <cdr:cNvPr id="2" name="Rectangle 1"/>
        <cdr:cNvSpPr/>
      </cdr:nvSpPr>
      <cdr:spPr>
        <a:xfrm xmlns:a="http://schemas.openxmlformats.org/drawingml/2006/main">
          <a:off x="6003090" y="4229042"/>
          <a:ext cx="978035" cy="59720"/>
        </a:xfrm>
        <a:prstGeom xmlns:a="http://schemas.openxmlformats.org/drawingml/2006/main" prst="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524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057900" y="0"/>
            <a:ext cx="4632325" cy="352425"/>
          </a:xfrm>
          <a:prstGeom prst="rect">
            <a:avLst/>
          </a:prstGeom>
        </p:spPr>
        <p:txBody>
          <a:bodyPr vert="horz" lIns="91440" tIns="45720" rIns="91440" bIns="45720" rtlCol="0"/>
          <a:lstStyle>
            <a:lvl1pPr algn="r">
              <a:defRPr sz="1200"/>
            </a:lvl1pPr>
          </a:lstStyle>
          <a:p>
            <a:fld id="{E121D28F-3F6C-4A8B-B266-0BE80C515C8D}" type="datetimeFigureOut">
              <a:rPr lang="en-GB" smtClean="0"/>
              <a:t>24/01/2018</a:t>
            </a:fld>
            <a:endParaRPr lang="en-GB"/>
          </a:p>
        </p:txBody>
      </p:sp>
      <p:sp>
        <p:nvSpPr>
          <p:cNvPr id="4" name="Slide Image Placeholder 3"/>
          <p:cNvSpPr>
            <a:spLocks noGrp="1" noRot="1" noChangeAspect="1"/>
          </p:cNvSpPr>
          <p:nvPr>
            <p:ph type="sldImg" idx="2"/>
          </p:nvPr>
        </p:nvSpPr>
        <p:spPr>
          <a:xfrm>
            <a:off x="3541713" y="881063"/>
            <a:ext cx="3609975" cy="23764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069975" y="3389313"/>
            <a:ext cx="8553450" cy="277336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6689725"/>
            <a:ext cx="4633913" cy="35242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057900" y="6689725"/>
            <a:ext cx="4632325" cy="352425"/>
          </a:xfrm>
          <a:prstGeom prst="rect">
            <a:avLst/>
          </a:prstGeom>
        </p:spPr>
        <p:txBody>
          <a:bodyPr vert="horz" lIns="91440" tIns="45720" rIns="91440" bIns="45720" rtlCol="0" anchor="b"/>
          <a:lstStyle>
            <a:lvl1pPr algn="r">
              <a:defRPr sz="1200"/>
            </a:lvl1pPr>
          </a:lstStyle>
          <a:p>
            <a:fld id="{78EC4273-C723-4FE6-A8C7-8BA3C2D62C27}" type="slidenum">
              <a:rPr lang="en-GB" smtClean="0"/>
              <a:t>‹#›</a:t>
            </a:fld>
            <a:endParaRPr lang="en-GB"/>
          </a:p>
        </p:txBody>
      </p:sp>
    </p:spTree>
    <p:extLst>
      <p:ext uri="{BB962C8B-B14F-4D97-AF65-F5344CB8AC3E}">
        <p14:creationId xmlns:p14="http://schemas.microsoft.com/office/powerpoint/2010/main" val="881724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imeo.com/228363913/f173f2a1b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1713" y="881063"/>
            <a:ext cx="3609975" cy="23764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If </a:t>
            </a:r>
            <a:r>
              <a:rPr lang="en-GB" smtClean="0"/>
              <a:t>video doesn't</a:t>
            </a:r>
            <a:r>
              <a:rPr lang="en-GB" baseline="0" smtClean="0"/>
              <a:t> </a:t>
            </a:r>
            <a:r>
              <a:rPr lang="en-GB" baseline="0" dirty="0" smtClean="0"/>
              <a:t>work click here: </a:t>
            </a:r>
            <a:r>
              <a:rPr lang="en-GB" sz="1200" u="sng" kern="1200" dirty="0" smtClean="0">
                <a:solidFill>
                  <a:schemeClr val="tx1"/>
                </a:solidFill>
                <a:effectLst/>
                <a:latin typeface="+mn-lt"/>
                <a:ea typeface="+mn-ea"/>
                <a:cs typeface="+mn-cs"/>
                <a:hlinkClick r:id="rId3"/>
              </a:rPr>
              <a:t>https://vimeo.com/228363913/f173f2a1b0</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8EC4273-C723-4FE6-A8C7-8BA3C2D62C27}" type="slidenum">
              <a:rPr lang="en-GB" smtClean="0"/>
              <a:t>21</a:t>
            </a:fld>
            <a:endParaRPr lang="en-GB"/>
          </a:p>
        </p:txBody>
      </p:sp>
    </p:spTree>
    <p:extLst>
      <p:ext uri="{BB962C8B-B14F-4D97-AF65-F5344CB8AC3E}">
        <p14:creationId xmlns:p14="http://schemas.microsoft.com/office/powerpoint/2010/main" val="1295970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8" y="2183067"/>
            <a:ext cx="9089390" cy="30008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2" y="3943606"/>
            <a:ext cx="74853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1/24/2018</a:t>
            </a:fld>
            <a:endParaRPr lang="en-US"/>
          </a:p>
        </p:txBody>
      </p:sp>
      <p:sp>
        <p:nvSpPr>
          <p:cNvPr id="6" name="Holder 6"/>
          <p:cNvSpPr>
            <a:spLocks noGrp="1"/>
          </p:cNvSpPr>
          <p:nvPr>
            <p:ph type="sldNum" sz="quarter" idx="7"/>
          </p:nvPr>
        </p:nvSpPr>
        <p:spPr/>
        <p:txBody>
          <a:bodyPr lIns="0" tIns="0" rIns="0" bIns="0"/>
          <a:lstStyle>
            <a:lvl1pPr>
              <a:defRPr sz="1400" b="1" i="0">
                <a:solidFill>
                  <a:schemeClr val="tx1"/>
                </a:solidFill>
                <a:latin typeface="Lucida Sans"/>
                <a:cs typeface="Lucida Sans"/>
              </a:defRPr>
            </a:lvl1pPr>
          </a:lstStyle>
          <a:p>
            <a:pPr marL="85093">
              <a:lnSpc>
                <a:spcPts val="1535"/>
              </a:lnSpc>
            </a:pPr>
            <a:fld id="{81D60167-4931-47E6-BA6A-407CBD079E47}" type="slidenum">
              <a:rPr lang="en-GB" spc="-135" smtClean="0"/>
              <a:pPr marL="85093">
                <a:lnSpc>
                  <a:spcPts val="1535"/>
                </a:lnSpc>
              </a:pPr>
              <a:t>‹#›</a:t>
            </a:fld>
            <a:endParaRPr lang="en-GB" spc="-135"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601" y="374658"/>
            <a:ext cx="9223375" cy="1362075"/>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736603" y="1725621"/>
            <a:ext cx="4524375" cy="846137"/>
          </a:xfrm>
        </p:spPr>
        <p:txBody>
          <a:bodyPr anchor="b"/>
          <a:lstStyle>
            <a:lvl1pPr marL="0" indent="0">
              <a:buNone/>
              <a:defRPr sz="2400" b="1"/>
            </a:lvl1pPr>
            <a:lvl2pPr marL="457216" indent="0">
              <a:buNone/>
              <a:defRPr sz="2000" b="1"/>
            </a:lvl2pPr>
            <a:lvl3pPr marL="914430" indent="0">
              <a:buNone/>
              <a:defRPr sz="1800" b="1"/>
            </a:lvl3pPr>
            <a:lvl4pPr marL="1371645" indent="0">
              <a:buNone/>
              <a:defRPr sz="1600" b="1"/>
            </a:lvl4pPr>
            <a:lvl5pPr marL="1828861" indent="0">
              <a:buNone/>
              <a:defRPr sz="1600" b="1"/>
            </a:lvl5pPr>
            <a:lvl6pPr marL="2286077" indent="0">
              <a:buNone/>
              <a:defRPr sz="1600" b="1"/>
            </a:lvl6pPr>
            <a:lvl7pPr marL="2743291" indent="0">
              <a:buNone/>
              <a:defRPr sz="1600" b="1"/>
            </a:lvl7pPr>
            <a:lvl8pPr marL="3200507" indent="0">
              <a:buNone/>
              <a:defRPr sz="1600" b="1"/>
            </a:lvl8pPr>
            <a:lvl9pPr marL="365772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36603" y="2571750"/>
            <a:ext cx="4524375" cy="378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5413374" y="1725621"/>
            <a:ext cx="4546600" cy="846137"/>
          </a:xfrm>
        </p:spPr>
        <p:txBody>
          <a:bodyPr anchor="b"/>
          <a:lstStyle>
            <a:lvl1pPr marL="0" indent="0">
              <a:buNone/>
              <a:defRPr sz="2400" b="1"/>
            </a:lvl1pPr>
            <a:lvl2pPr marL="457216" indent="0">
              <a:buNone/>
              <a:defRPr sz="2000" b="1"/>
            </a:lvl2pPr>
            <a:lvl3pPr marL="914430" indent="0">
              <a:buNone/>
              <a:defRPr sz="1800" b="1"/>
            </a:lvl3pPr>
            <a:lvl4pPr marL="1371645" indent="0">
              <a:buNone/>
              <a:defRPr sz="1600" b="1"/>
            </a:lvl4pPr>
            <a:lvl5pPr marL="1828861" indent="0">
              <a:buNone/>
              <a:defRPr sz="1600" b="1"/>
            </a:lvl5pPr>
            <a:lvl6pPr marL="2286077" indent="0">
              <a:buNone/>
              <a:defRPr sz="1600" b="1"/>
            </a:lvl6pPr>
            <a:lvl7pPr marL="2743291" indent="0">
              <a:buNone/>
              <a:defRPr sz="1600" b="1"/>
            </a:lvl7pPr>
            <a:lvl8pPr marL="3200507" indent="0">
              <a:buNone/>
              <a:defRPr sz="1600" b="1"/>
            </a:lvl8pPr>
            <a:lvl9pPr marL="365772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13374" y="2571750"/>
            <a:ext cx="4546600" cy="378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2726DABC-211E-4220-BFF0-B3430246C7BF}" type="datetimeFigureOut">
              <a:rPr lang="en-IN" smtClean="0"/>
              <a:t>24-01-2018</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14B3CA34-8E39-4165-AE2A-1FBF5D44C3E5}" type="slidenum">
              <a:rPr lang="en-IN" smtClean="0"/>
              <a:t>‹#›</a:t>
            </a:fld>
            <a:endParaRPr lang="en-IN"/>
          </a:p>
        </p:txBody>
      </p:sp>
    </p:spTree>
    <p:extLst>
      <p:ext uri="{BB962C8B-B14F-4D97-AF65-F5344CB8AC3E}">
        <p14:creationId xmlns:p14="http://schemas.microsoft.com/office/powerpoint/2010/main" val="3221506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2726DABC-211E-4220-BFF0-B3430246C7BF}" type="datetimeFigureOut">
              <a:rPr lang="en-IN" smtClean="0"/>
              <a:t>24-01-2018</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14B3CA34-8E39-4165-AE2A-1FBF5D44C3E5}" type="slidenum">
              <a:rPr lang="en-IN" smtClean="0"/>
              <a:t>‹#›</a:t>
            </a:fld>
            <a:endParaRPr lang="en-IN"/>
          </a:p>
        </p:txBody>
      </p:sp>
    </p:spTree>
    <p:extLst>
      <p:ext uri="{BB962C8B-B14F-4D97-AF65-F5344CB8AC3E}">
        <p14:creationId xmlns:p14="http://schemas.microsoft.com/office/powerpoint/2010/main" val="376141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26DABC-211E-4220-BFF0-B3430246C7BF}" type="datetimeFigureOut">
              <a:rPr lang="en-IN" smtClean="0"/>
              <a:t>24-01-2018</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14B3CA34-8E39-4165-AE2A-1FBF5D44C3E5}" type="slidenum">
              <a:rPr lang="en-IN" smtClean="0"/>
              <a:t>‹#›</a:t>
            </a:fld>
            <a:endParaRPr lang="en-IN"/>
          </a:p>
        </p:txBody>
      </p:sp>
    </p:spTree>
    <p:extLst>
      <p:ext uri="{BB962C8B-B14F-4D97-AF65-F5344CB8AC3E}">
        <p14:creationId xmlns:p14="http://schemas.microsoft.com/office/powerpoint/2010/main" val="1940228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600" y="469908"/>
            <a:ext cx="3449638" cy="1643063"/>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4546601" y="1014413"/>
            <a:ext cx="5413375" cy="5003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736600" y="2112969"/>
            <a:ext cx="3449638" cy="3913187"/>
          </a:xfrm>
        </p:spPr>
        <p:txBody>
          <a:bodyPr/>
          <a:lstStyle>
            <a:lvl1pPr marL="0" indent="0">
              <a:buNone/>
              <a:defRPr sz="1600"/>
            </a:lvl1pPr>
            <a:lvl2pPr marL="457216" indent="0">
              <a:buNone/>
              <a:defRPr sz="1400"/>
            </a:lvl2pPr>
            <a:lvl3pPr marL="914430" indent="0">
              <a:buNone/>
              <a:defRPr sz="1200"/>
            </a:lvl3pPr>
            <a:lvl4pPr marL="1371645" indent="0">
              <a:buNone/>
              <a:defRPr sz="1000"/>
            </a:lvl4pPr>
            <a:lvl5pPr marL="1828861" indent="0">
              <a:buNone/>
              <a:defRPr sz="1000"/>
            </a:lvl5pPr>
            <a:lvl6pPr marL="2286077" indent="0">
              <a:buNone/>
              <a:defRPr sz="1000"/>
            </a:lvl6pPr>
            <a:lvl7pPr marL="2743291" indent="0">
              <a:buNone/>
              <a:defRPr sz="1000"/>
            </a:lvl7pPr>
            <a:lvl8pPr marL="3200507" indent="0">
              <a:buNone/>
              <a:defRPr sz="1000"/>
            </a:lvl8pPr>
            <a:lvl9pPr marL="365772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26DABC-211E-4220-BFF0-B3430246C7BF}" type="datetimeFigureOut">
              <a:rPr lang="en-IN" smtClean="0"/>
              <a:t>24-01-2018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4B3CA34-8E39-4165-AE2A-1FBF5D44C3E5}" type="slidenum">
              <a:rPr lang="en-IN" smtClean="0"/>
              <a:t>‹#›</a:t>
            </a:fld>
            <a:endParaRPr lang="en-IN"/>
          </a:p>
        </p:txBody>
      </p:sp>
    </p:spTree>
    <p:extLst>
      <p:ext uri="{BB962C8B-B14F-4D97-AF65-F5344CB8AC3E}">
        <p14:creationId xmlns:p14="http://schemas.microsoft.com/office/powerpoint/2010/main" val="1748056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600" y="469908"/>
            <a:ext cx="3449638" cy="1643063"/>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4546601" y="1014413"/>
            <a:ext cx="5413375" cy="5003800"/>
          </a:xfrm>
        </p:spPr>
        <p:txBody>
          <a:bodyPr/>
          <a:lstStyle>
            <a:lvl1pPr marL="0" indent="0">
              <a:buNone/>
              <a:defRPr sz="3200"/>
            </a:lvl1pPr>
            <a:lvl2pPr marL="457216" indent="0">
              <a:buNone/>
              <a:defRPr sz="2800"/>
            </a:lvl2pPr>
            <a:lvl3pPr marL="914430" indent="0">
              <a:buNone/>
              <a:defRPr sz="2400"/>
            </a:lvl3pPr>
            <a:lvl4pPr marL="1371645" indent="0">
              <a:buNone/>
              <a:defRPr sz="2000"/>
            </a:lvl4pPr>
            <a:lvl5pPr marL="1828861" indent="0">
              <a:buNone/>
              <a:defRPr sz="2000"/>
            </a:lvl5pPr>
            <a:lvl6pPr marL="2286077" indent="0">
              <a:buNone/>
              <a:defRPr sz="2000"/>
            </a:lvl6pPr>
            <a:lvl7pPr marL="2743291" indent="0">
              <a:buNone/>
              <a:defRPr sz="2000"/>
            </a:lvl7pPr>
            <a:lvl8pPr marL="3200507" indent="0">
              <a:buNone/>
              <a:defRPr sz="2000"/>
            </a:lvl8pPr>
            <a:lvl9pPr marL="3657722" indent="0">
              <a:buNone/>
              <a:defRPr sz="2000"/>
            </a:lvl9pPr>
          </a:lstStyle>
          <a:p>
            <a:endParaRPr lang="en-IN"/>
          </a:p>
        </p:txBody>
      </p:sp>
      <p:sp>
        <p:nvSpPr>
          <p:cNvPr id="4" name="Text Placeholder 3"/>
          <p:cNvSpPr>
            <a:spLocks noGrp="1"/>
          </p:cNvSpPr>
          <p:nvPr>
            <p:ph type="body" sz="half" idx="2"/>
          </p:nvPr>
        </p:nvSpPr>
        <p:spPr>
          <a:xfrm>
            <a:off x="736600" y="2112969"/>
            <a:ext cx="3449638" cy="3913187"/>
          </a:xfrm>
        </p:spPr>
        <p:txBody>
          <a:bodyPr/>
          <a:lstStyle>
            <a:lvl1pPr marL="0" indent="0">
              <a:buNone/>
              <a:defRPr sz="1600"/>
            </a:lvl1pPr>
            <a:lvl2pPr marL="457216" indent="0">
              <a:buNone/>
              <a:defRPr sz="1400"/>
            </a:lvl2pPr>
            <a:lvl3pPr marL="914430" indent="0">
              <a:buNone/>
              <a:defRPr sz="1200"/>
            </a:lvl3pPr>
            <a:lvl4pPr marL="1371645" indent="0">
              <a:buNone/>
              <a:defRPr sz="1000"/>
            </a:lvl4pPr>
            <a:lvl5pPr marL="1828861" indent="0">
              <a:buNone/>
              <a:defRPr sz="1000"/>
            </a:lvl5pPr>
            <a:lvl6pPr marL="2286077" indent="0">
              <a:buNone/>
              <a:defRPr sz="1000"/>
            </a:lvl6pPr>
            <a:lvl7pPr marL="2743291" indent="0">
              <a:buNone/>
              <a:defRPr sz="1000"/>
            </a:lvl7pPr>
            <a:lvl8pPr marL="3200507" indent="0">
              <a:buNone/>
              <a:defRPr sz="1000"/>
            </a:lvl8pPr>
            <a:lvl9pPr marL="365772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26DABC-211E-4220-BFF0-B3430246C7BF}" type="datetimeFigureOut">
              <a:rPr lang="en-IN" smtClean="0"/>
              <a:t>24-01-2018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4B3CA34-8E39-4165-AE2A-1FBF5D44C3E5}" type="slidenum">
              <a:rPr lang="en-IN" smtClean="0"/>
              <a:t>‹#›</a:t>
            </a:fld>
            <a:endParaRPr lang="en-IN"/>
          </a:p>
        </p:txBody>
      </p:sp>
    </p:spTree>
    <p:extLst>
      <p:ext uri="{BB962C8B-B14F-4D97-AF65-F5344CB8AC3E}">
        <p14:creationId xmlns:p14="http://schemas.microsoft.com/office/powerpoint/2010/main" val="3904078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2726DABC-211E-4220-BFF0-B3430246C7BF}" type="datetimeFigureOut">
              <a:rPr lang="en-IN" smtClean="0"/>
              <a:t>24-01-2018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B3CA34-8E39-4165-AE2A-1FBF5D44C3E5}" type="slidenum">
              <a:rPr lang="en-IN" smtClean="0"/>
              <a:t>‹#›</a:t>
            </a:fld>
            <a:endParaRPr lang="en-IN"/>
          </a:p>
        </p:txBody>
      </p:sp>
    </p:spTree>
    <p:extLst>
      <p:ext uri="{BB962C8B-B14F-4D97-AF65-F5344CB8AC3E}">
        <p14:creationId xmlns:p14="http://schemas.microsoft.com/office/powerpoint/2010/main" val="3856614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3339" y="374658"/>
            <a:ext cx="2305050" cy="5967413"/>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735013" y="374658"/>
            <a:ext cx="6765925" cy="59674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2726DABC-211E-4220-BFF0-B3430246C7BF}" type="datetimeFigureOut">
              <a:rPr lang="en-IN" smtClean="0"/>
              <a:t>24-01-2018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B3CA34-8E39-4165-AE2A-1FBF5D44C3E5}" type="slidenum">
              <a:rPr lang="en-IN" smtClean="0"/>
              <a:t>‹#›</a:t>
            </a:fld>
            <a:endParaRPr lang="en-IN"/>
          </a:p>
        </p:txBody>
      </p:sp>
    </p:spTree>
    <p:extLst>
      <p:ext uri="{BB962C8B-B14F-4D97-AF65-F5344CB8AC3E}">
        <p14:creationId xmlns:p14="http://schemas.microsoft.com/office/powerpoint/2010/main" val="1770530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36676" y="1152525"/>
            <a:ext cx="8020049" cy="2451100"/>
          </a:xfrm>
        </p:spPr>
        <p:txBody>
          <a:bodyPr anchor="b"/>
          <a:lstStyle>
            <a:lvl1pPr algn="ctr">
              <a:defRPr sz="6001"/>
            </a:lvl1pPr>
          </a:lstStyle>
          <a:p>
            <a:r>
              <a:rPr lang="en-US" smtClean="0"/>
              <a:t>Click to edit Master title style</a:t>
            </a:r>
            <a:endParaRPr lang="en-IN"/>
          </a:p>
        </p:txBody>
      </p:sp>
      <p:sp>
        <p:nvSpPr>
          <p:cNvPr id="3" name="Subtitle 2"/>
          <p:cNvSpPr>
            <a:spLocks noGrp="1"/>
          </p:cNvSpPr>
          <p:nvPr>
            <p:ph type="subTitle" idx="1"/>
          </p:nvPr>
        </p:nvSpPr>
        <p:spPr>
          <a:xfrm>
            <a:off x="1336676" y="3698883"/>
            <a:ext cx="8020049" cy="1700213"/>
          </a:xfrm>
        </p:spPr>
        <p:txBody>
          <a:bodyPr/>
          <a:lstStyle>
            <a:lvl1pPr marL="0" indent="0" algn="ctr">
              <a:buNone/>
              <a:defRPr sz="2400"/>
            </a:lvl1pPr>
            <a:lvl2pPr marL="457216" indent="0" algn="ctr">
              <a:buNone/>
              <a:defRPr sz="2000"/>
            </a:lvl2pPr>
            <a:lvl3pPr marL="914430" indent="0" algn="ctr">
              <a:buNone/>
              <a:defRPr sz="1800"/>
            </a:lvl3pPr>
            <a:lvl4pPr marL="1371645" indent="0" algn="ctr">
              <a:buNone/>
              <a:defRPr sz="1600"/>
            </a:lvl4pPr>
            <a:lvl5pPr marL="1828861" indent="0" algn="ctr">
              <a:buNone/>
              <a:defRPr sz="1600"/>
            </a:lvl5pPr>
            <a:lvl6pPr marL="2286077" indent="0" algn="ctr">
              <a:buNone/>
              <a:defRPr sz="1600"/>
            </a:lvl6pPr>
            <a:lvl7pPr marL="2743291" indent="0" algn="ctr">
              <a:buNone/>
              <a:defRPr sz="1600"/>
            </a:lvl7pPr>
            <a:lvl8pPr marL="3200507" indent="0" algn="ctr">
              <a:buNone/>
              <a:defRPr sz="1600"/>
            </a:lvl8pPr>
            <a:lvl9pPr marL="3657722"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79C625F4-D150-471F-A9A0-19BB6BF50F7F}" type="datetimeFigureOut">
              <a:rPr lang="en-IN" smtClean="0"/>
              <a:t>24-01-2018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7DFD2E5-8BAE-4C6E-B8C7-DBF128CEBA47}" type="slidenum">
              <a:rPr lang="en-IN" smtClean="0"/>
              <a:t>‹#›</a:t>
            </a:fld>
            <a:endParaRPr lang="en-IN"/>
          </a:p>
        </p:txBody>
      </p:sp>
    </p:spTree>
    <p:extLst>
      <p:ext uri="{BB962C8B-B14F-4D97-AF65-F5344CB8AC3E}">
        <p14:creationId xmlns:p14="http://schemas.microsoft.com/office/powerpoint/2010/main" val="1647482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79C625F4-D150-471F-A9A0-19BB6BF50F7F}" type="datetimeFigureOut">
              <a:rPr lang="en-IN" smtClean="0"/>
              <a:t>24-01-2018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7DFD2E5-8BAE-4C6E-B8C7-DBF128CEBA47}" type="slidenum">
              <a:rPr lang="en-IN" smtClean="0"/>
              <a:t>‹#›</a:t>
            </a:fld>
            <a:endParaRPr lang="en-IN"/>
          </a:p>
        </p:txBody>
      </p:sp>
    </p:spTree>
    <p:extLst>
      <p:ext uri="{BB962C8B-B14F-4D97-AF65-F5344CB8AC3E}">
        <p14:creationId xmlns:p14="http://schemas.microsoft.com/office/powerpoint/2010/main" val="3317476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0253" y="1755775"/>
            <a:ext cx="9221788" cy="2928938"/>
          </a:xfrm>
        </p:spPr>
        <p:txBody>
          <a:bodyPr anchor="b"/>
          <a:lstStyle>
            <a:lvl1pPr>
              <a:defRPr sz="6001"/>
            </a:lvl1pPr>
          </a:lstStyle>
          <a:p>
            <a:r>
              <a:rPr lang="en-US" smtClean="0"/>
              <a:t>Click to edit Master title style</a:t>
            </a:r>
            <a:endParaRPr lang="en-IN"/>
          </a:p>
        </p:txBody>
      </p:sp>
      <p:sp>
        <p:nvSpPr>
          <p:cNvPr id="3" name="Text Placeholder 2"/>
          <p:cNvSpPr>
            <a:spLocks noGrp="1"/>
          </p:cNvSpPr>
          <p:nvPr>
            <p:ph type="body" idx="1"/>
          </p:nvPr>
        </p:nvSpPr>
        <p:spPr>
          <a:xfrm>
            <a:off x="730253" y="4713296"/>
            <a:ext cx="9221788" cy="1539875"/>
          </a:xfrm>
        </p:spPr>
        <p:txBody>
          <a:bodyPr/>
          <a:lstStyle>
            <a:lvl1pPr marL="0" indent="0">
              <a:buNone/>
              <a:defRPr sz="2400">
                <a:solidFill>
                  <a:schemeClr val="tx1">
                    <a:tint val="75000"/>
                  </a:schemeClr>
                </a:solidFill>
              </a:defRPr>
            </a:lvl1pPr>
            <a:lvl2pPr marL="457216" indent="0">
              <a:buNone/>
              <a:defRPr sz="2000">
                <a:solidFill>
                  <a:schemeClr val="tx1">
                    <a:tint val="75000"/>
                  </a:schemeClr>
                </a:solidFill>
              </a:defRPr>
            </a:lvl2pPr>
            <a:lvl3pPr marL="914430" indent="0">
              <a:buNone/>
              <a:defRPr sz="1800">
                <a:solidFill>
                  <a:schemeClr val="tx1">
                    <a:tint val="75000"/>
                  </a:schemeClr>
                </a:solidFill>
              </a:defRPr>
            </a:lvl3pPr>
            <a:lvl4pPr marL="1371645" indent="0">
              <a:buNone/>
              <a:defRPr sz="1600">
                <a:solidFill>
                  <a:schemeClr val="tx1">
                    <a:tint val="75000"/>
                  </a:schemeClr>
                </a:solidFill>
              </a:defRPr>
            </a:lvl4pPr>
            <a:lvl5pPr marL="1828861" indent="0">
              <a:buNone/>
              <a:defRPr sz="1600">
                <a:solidFill>
                  <a:schemeClr val="tx1">
                    <a:tint val="75000"/>
                  </a:schemeClr>
                </a:solidFill>
              </a:defRPr>
            </a:lvl5pPr>
            <a:lvl6pPr marL="2286077" indent="0">
              <a:buNone/>
              <a:defRPr sz="1600">
                <a:solidFill>
                  <a:schemeClr val="tx1">
                    <a:tint val="75000"/>
                  </a:schemeClr>
                </a:solidFill>
              </a:defRPr>
            </a:lvl6pPr>
            <a:lvl7pPr marL="2743291" indent="0">
              <a:buNone/>
              <a:defRPr sz="1600">
                <a:solidFill>
                  <a:schemeClr val="tx1">
                    <a:tint val="75000"/>
                  </a:schemeClr>
                </a:solidFill>
              </a:defRPr>
            </a:lvl7pPr>
            <a:lvl8pPr marL="3200507" indent="0">
              <a:buNone/>
              <a:defRPr sz="1600">
                <a:solidFill>
                  <a:schemeClr val="tx1">
                    <a:tint val="75000"/>
                  </a:schemeClr>
                </a:solidFill>
              </a:defRPr>
            </a:lvl8pPr>
            <a:lvl9pPr marL="3657722"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C625F4-D150-471F-A9A0-19BB6BF50F7F}" type="datetimeFigureOut">
              <a:rPr lang="en-IN" smtClean="0"/>
              <a:t>24-01-2018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7DFD2E5-8BAE-4C6E-B8C7-DBF128CEBA47}" type="slidenum">
              <a:rPr lang="en-IN" smtClean="0"/>
              <a:t>‹#›</a:t>
            </a:fld>
            <a:endParaRPr lang="en-IN"/>
          </a:p>
        </p:txBody>
      </p:sp>
    </p:spTree>
    <p:extLst>
      <p:ext uri="{BB962C8B-B14F-4D97-AF65-F5344CB8AC3E}">
        <p14:creationId xmlns:p14="http://schemas.microsoft.com/office/powerpoint/2010/main" val="926335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917045" y="678472"/>
            <a:ext cx="1099820" cy="469265"/>
          </a:xfrm>
          <a:custGeom>
            <a:avLst/>
            <a:gdLst/>
            <a:ahLst/>
            <a:cxnLst/>
            <a:rect l="l" t="t" r="r" b="b"/>
            <a:pathLst>
              <a:path w="1099820" h="469265">
                <a:moveTo>
                  <a:pt x="216447" y="101273"/>
                </a:moveTo>
                <a:lnTo>
                  <a:pt x="0" y="468680"/>
                </a:lnTo>
                <a:lnTo>
                  <a:pt x="180136" y="468680"/>
                </a:lnTo>
                <a:lnTo>
                  <a:pt x="310438" y="247484"/>
                </a:lnTo>
                <a:lnTo>
                  <a:pt x="280441" y="215846"/>
                </a:lnTo>
                <a:lnTo>
                  <a:pt x="254522" y="180678"/>
                </a:lnTo>
                <a:lnTo>
                  <a:pt x="233063" y="142359"/>
                </a:lnTo>
                <a:lnTo>
                  <a:pt x="216447" y="101273"/>
                </a:lnTo>
                <a:close/>
              </a:path>
              <a:path w="1099820" h="469265">
                <a:moveTo>
                  <a:pt x="376605" y="296100"/>
                </a:moveTo>
                <a:lnTo>
                  <a:pt x="274942" y="468680"/>
                </a:lnTo>
                <a:lnTo>
                  <a:pt x="824801" y="468680"/>
                </a:lnTo>
                <a:lnTo>
                  <a:pt x="750025" y="341744"/>
                </a:lnTo>
                <a:lnTo>
                  <a:pt x="549871" y="341744"/>
                </a:lnTo>
                <a:lnTo>
                  <a:pt x="503409" y="338696"/>
                </a:lnTo>
                <a:lnTo>
                  <a:pt x="458785" y="329814"/>
                </a:lnTo>
                <a:lnTo>
                  <a:pt x="416389" y="315485"/>
                </a:lnTo>
                <a:lnTo>
                  <a:pt x="376605" y="296100"/>
                </a:lnTo>
                <a:close/>
              </a:path>
              <a:path w="1099820" h="469265">
                <a:moveTo>
                  <a:pt x="883296" y="101273"/>
                </a:moveTo>
                <a:lnTo>
                  <a:pt x="866686" y="142361"/>
                </a:lnTo>
                <a:lnTo>
                  <a:pt x="845226" y="180682"/>
                </a:lnTo>
                <a:lnTo>
                  <a:pt x="819303" y="215851"/>
                </a:lnTo>
                <a:lnTo>
                  <a:pt x="789304" y="247484"/>
                </a:lnTo>
                <a:lnTo>
                  <a:pt x="919606" y="468680"/>
                </a:lnTo>
                <a:lnTo>
                  <a:pt x="1099743" y="468680"/>
                </a:lnTo>
                <a:lnTo>
                  <a:pt x="883296" y="101273"/>
                </a:lnTo>
                <a:close/>
              </a:path>
              <a:path w="1099820" h="469265">
                <a:moveTo>
                  <a:pt x="723138" y="296100"/>
                </a:moveTo>
                <a:lnTo>
                  <a:pt x="683354" y="315485"/>
                </a:lnTo>
                <a:lnTo>
                  <a:pt x="640957" y="329814"/>
                </a:lnTo>
                <a:lnTo>
                  <a:pt x="596334" y="338696"/>
                </a:lnTo>
                <a:lnTo>
                  <a:pt x="549871" y="341744"/>
                </a:lnTo>
                <a:lnTo>
                  <a:pt x="750025" y="341744"/>
                </a:lnTo>
                <a:lnTo>
                  <a:pt x="723138" y="296100"/>
                </a:lnTo>
                <a:close/>
              </a:path>
              <a:path w="1099820" h="469265">
                <a:moveTo>
                  <a:pt x="549871" y="1981"/>
                </a:moveTo>
                <a:lnTo>
                  <a:pt x="416178" y="228942"/>
                </a:lnTo>
                <a:lnTo>
                  <a:pt x="446912" y="243757"/>
                </a:lnTo>
                <a:lnTo>
                  <a:pt x="479634" y="254704"/>
                </a:lnTo>
                <a:lnTo>
                  <a:pt x="514051" y="261489"/>
                </a:lnTo>
                <a:lnTo>
                  <a:pt x="549871" y="263817"/>
                </a:lnTo>
                <a:lnTo>
                  <a:pt x="585691" y="261489"/>
                </a:lnTo>
                <a:lnTo>
                  <a:pt x="620109" y="254704"/>
                </a:lnTo>
                <a:lnTo>
                  <a:pt x="652831" y="243757"/>
                </a:lnTo>
                <a:lnTo>
                  <a:pt x="683564" y="228942"/>
                </a:lnTo>
                <a:lnTo>
                  <a:pt x="549871" y="1981"/>
                </a:lnTo>
                <a:close/>
              </a:path>
              <a:path w="1099820" h="469265">
                <a:moveTo>
                  <a:pt x="823023" y="101"/>
                </a:moveTo>
                <a:lnTo>
                  <a:pt x="643572" y="101"/>
                </a:lnTo>
                <a:lnTo>
                  <a:pt x="748499" y="178244"/>
                </a:lnTo>
                <a:lnTo>
                  <a:pt x="778491" y="140335"/>
                </a:lnTo>
                <a:lnTo>
                  <a:pt x="801484" y="97418"/>
                </a:lnTo>
                <a:lnTo>
                  <a:pt x="816619" y="50353"/>
                </a:lnTo>
                <a:lnTo>
                  <a:pt x="823023" y="101"/>
                </a:lnTo>
                <a:close/>
              </a:path>
              <a:path w="1099820" h="469265">
                <a:moveTo>
                  <a:pt x="456120" y="203"/>
                </a:moveTo>
                <a:lnTo>
                  <a:pt x="275932" y="292"/>
                </a:lnTo>
                <a:lnTo>
                  <a:pt x="276707" y="292"/>
                </a:lnTo>
                <a:lnTo>
                  <a:pt x="283165" y="50560"/>
                </a:lnTo>
                <a:lnTo>
                  <a:pt x="298311" y="97543"/>
                </a:lnTo>
                <a:lnTo>
                  <a:pt x="321289" y="140386"/>
                </a:lnTo>
                <a:lnTo>
                  <a:pt x="351243" y="178231"/>
                </a:lnTo>
                <a:lnTo>
                  <a:pt x="456120" y="203"/>
                </a:lnTo>
                <a:close/>
              </a:path>
              <a:path w="1099820" h="469265">
                <a:moveTo>
                  <a:pt x="823036" y="0"/>
                </a:moveTo>
                <a:lnTo>
                  <a:pt x="547585" y="152"/>
                </a:lnTo>
                <a:lnTo>
                  <a:pt x="823023" y="101"/>
                </a:lnTo>
                <a:close/>
              </a:path>
            </a:pathLst>
          </a:custGeom>
          <a:solidFill>
            <a:srgbClr val="E6E7E8"/>
          </a:solidFill>
        </p:spPr>
        <p:txBody>
          <a:bodyPr wrap="square" lIns="0" tIns="0" rIns="0" bIns="0" rtlCol="0"/>
          <a:lstStyle/>
          <a:p>
            <a:endParaRPr sz="1800"/>
          </a:p>
        </p:txBody>
      </p:sp>
      <p:sp>
        <p:nvSpPr>
          <p:cNvPr id="17" name="bk object 17"/>
          <p:cNvSpPr/>
          <p:nvPr/>
        </p:nvSpPr>
        <p:spPr>
          <a:xfrm>
            <a:off x="6241112" y="213741"/>
            <a:ext cx="451484" cy="383540"/>
          </a:xfrm>
          <a:custGeom>
            <a:avLst/>
            <a:gdLst/>
            <a:ahLst/>
            <a:cxnLst/>
            <a:rect l="l" t="t" r="r" b="b"/>
            <a:pathLst>
              <a:path w="451484" h="383540">
                <a:moveTo>
                  <a:pt x="225806" y="0"/>
                </a:moveTo>
                <a:lnTo>
                  <a:pt x="0" y="383311"/>
                </a:lnTo>
                <a:lnTo>
                  <a:pt x="451472" y="383070"/>
                </a:lnTo>
                <a:lnTo>
                  <a:pt x="225806" y="0"/>
                </a:lnTo>
                <a:close/>
              </a:path>
            </a:pathLst>
          </a:custGeom>
          <a:solidFill>
            <a:srgbClr val="005583"/>
          </a:solidFill>
        </p:spPr>
        <p:txBody>
          <a:bodyPr wrap="square" lIns="0" tIns="0" rIns="0" bIns="0" rtlCol="0"/>
          <a:lstStyle/>
          <a:p>
            <a:endParaRPr sz="1800"/>
          </a:p>
        </p:txBody>
      </p:sp>
      <p:sp>
        <p:nvSpPr>
          <p:cNvPr id="2" name="Holder 2"/>
          <p:cNvSpPr>
            <a:spLocks noGrp="1"/>
          </p:cNvSpPr>
          <p:nvPr>
            <p:ph type="title"/>
          </p:nvPr>
        </p:nvSpPr>
        <p:spPr>
          <a:xfrm>
            <a:off x="3284093" y="1196289"/>
            <a:ext cx="4125219" cy="300082"/>
          </a:xfrm>
        </p:spPr>
        <p:txBody>
          <a:bodyPr lIns="0" tIns="0" rIns="0" bIns="0"/>
          <a:lstStyle>
            <a:lvl1pPr>
              <a:defRPr sz="1950" b="0" i="1">
                <a:solidFill>
                  <a:srgbClr val="005583"/>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1/24/2018</a:t>
            </a:fld>
            <a:endParaRPr lang="en-US"/>
          </a:p>
        </p:txBody>
      </p:sp>
      <p:sp>
        <p:nvSpPr>
          <p:cNvPr id="6" name="Holder 6"/>
          <p:cNvSpPr>
            <a:spLocks noGrp="1"/>
          </p:cNvSpPr>
          <p:nvPr>
            <p:ph type="sldNum" sz="quarter" idx="7"/>
          </p:nvPr>
        </p:nvSpPr>
        <p:spPr/>
        <p:txBody>
          <a:bodyPr lIns="0" tIns="0" rIns="0" bIns="0"/>
          <a:lstStyle>
            <a:lvl1pPr>
              <a:defRPr sz="1400" b="1" i="0">
                <a:solidFill>
                  <a:schemeClr val="tx1"/>
                </a:solidFill>
                <a:latin typeface="Lucida Sans"/>
                <a:cs typeface="Lucida Sans"/>
              </a:defRPr>
            </a:lvl1pPr>
          </a:lstStyle>
          <a:p>
            <a:pPr marL="85093">
              <a:lnSpc>
                <a:spcPts val="1535"/>
              </a:lnSpc>
            </a:pPr>
            <a:fld id="{81D60167-4931-47E6-BA6A-407CBD079E47}" type="slidenum">
              <a:rPr lang="en-GB" spc="-135" smtClean="0"/>
              <a:pPr marL="85093">
                <a:lnSpc>
                  <a:spcPts val="1535"/>
                </a:lnSpc>
              </a:pPr>
              <a:t>‹#›</a:t>
            </a:fld>
            <a:endParaRPr lang="en-GB" spc="-135"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735013" y="1874846"/>
            <a:ext cx="4535487" cy="4467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5422902" y="1874846"/>
            <a:ext cx="4535488" cy="4467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79C625F4-D150-471F-A9A0-19BB6BF50F7F}" type="datetimeFigureOut">
              <a:rPr lang="en-IN" smtClean="0"/>
              <a:t>24-01-2018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7DFD2E5-8BAE-4C6E-B8C7-DBF128CEBA47}" type="slidenum">
              <a:rPr lang="en-IN" smtClean="0"/>
              <a:t>‹#›</a:t>
            </a:fld>
            <a:endParaRPr lang="en-IN"/>
          </a:p>
        </p:txBody>
      </p:sp>
    </p:spTree>
    <p:extLst>
      <p:ext uri="{BB962C8B-B14F-4D97-AF65-F5344CB8AC3E}">
        <p14:creationId xmlns:p14="http://schemas.microsoft.com/office/powerpoint/2010/main" val="1817182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601" y="374658"/>
            <a:ext cx="9223375" cy="1362075"/>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736603" y="1725621"/>
            <a:ext cx="4524375" cy="846137"/>
          </a:xfrm>
        </p:spPr>
        <p:txBody>
          <a:bodyPr anchor="b"/>
          <a:lstStyle>
            <a:lvl1pPr marL="0" indent="0">
              <a:buNone/>
              <a:defRPr sz="2400" b="1"/>
            </a:lvl1pPr>
            <a:lvl2pPr marL="457216" indent="0">
              <a:buNone/>
              <a:defRPr sz="2000" b="1"/>
            </a:lvl2pPr>
            <a:lvl3pPr marL="914430" indent="0">
              <a:buNone/>
              <a:defRPr sz="1800" b="1"/>
            </a:lvl3pPr>
            <a:lvl4pPr marL="1371645" indent="0">
              <a:buNone/>
              <a:defRPr sz="1600" b="1"/>
            </a:lvl4pPr>
            <a:lvl5pPr marL="1828861" indent="0">
              <a:buNone/>
              <a:defRPr sz="1600" b="1"/>
            </a:lvl5pPr>
            <a:lvl6pPr marL="2286077" indent="0">
              <a:buNone/>
              <a:defRPr sz="1600" b="1"/>
            </a:lvl6pPr>
            <a:lvl7pPr marL="2743291" indent="0">
              <a:buNone/>
              <a:defRPr sz="1600" b="1"/>
            </a:lvl7pPr>
            <a:lvl8pPr marL="3200507" indent="0">
              <a:buNone/>
              <a:defRPr sz="1600" b="1"/>
            </a:lvl8pPr>
            <a:lvl9pPr marL="365772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36603" y="2571750"/>
            <a:ext cx="4524375" cy="378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5413374" y="1725621"/>
            <a:ext cx="4546600" cy="846137"/>
          </a:xfrm>
        </p:spPr>
        <p:txBody>
          <a:bodyPr anchor="b"/>
          <a:lstStyle>
            <a:lvl1pPr marL="0" indent="0">
              <a:buNone/>
              <a:defRPr sz="2400" b="1"/>
            </a:lvl1pPr>
            <a:lvl2pPr marL="457216" indent="0">
              <a:buNone/>
              <a:defRPr sz="2000" b="1"/>
            </a:lvl2pPr>
            <a:lvl3pPr marL="914430" indent="0">
              <a:buNone/>
              <a:defRPr sz="1800" b="1"/>
            </a:lvl3pPr>
            <a:lvl4pPr marL="1371645" indent="0">
              <a:buNone/>
              <a:defRPr sz="1600" b="1"/>
            </a:lvl4pPr>
            <a:lvl5pPr marL="1828861" indent="0">
              <a:buNone/>
              <a:defRPr sz="1600" b="1"/>
            </a:lvl5pPr>
            <a:lvl6pPr marL="2286077" indent="0">
              <a:buNone/>
              <a:defRPr sz="1600" b="1"/>
            </a:lvl6pPr>
            <a:lvl7pPr marL="2743291" indent="0">
              <a:buNone/>
              <a:defRPr sz="1600" b="1"/>
            </a:lvl7pPr>
            <a:lvl8pPr marL="3200507" indent="0">
              <a:buNone/>
              <a:defRPr sz="1600" b="1"/>
            </a:lvl8pPr>
            <a:lvl9pPr marL="365772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13374" y="2571750"/>
            <a:ext cx="4546600" cy="378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79C625F4-D150-471F-A9A0-19BB6BF50F7F}" type="datetimeFigureOut">
              <a:rPr lang="en-IN" smtClean="0"/>
              <a:t>24-01-2018</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37DFD2E5-8BAE-4C6E-B8C7-DBF128CEBA47}" type="slidenum">
              <a:rPr lang="en-IN" smtClean="0"/>
              <a:t>‹#›</a:t>
            </a:fld>
            <a:endParaRPr lang="en-IN"/>
          </a:p>
        </p:txBody>
      </p:sp>
    </p:spTree>
    <p:extLst>
      <p:ext uri="{BB962C8B-B14F-4D97-AF65-F5344CB8AC3E}">
        <p14:creationId xmlns:p14="http://schemas.microsoft.com/office/powerpoint/2010/main" val="3701220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79C625F4-D150-471F-A9A0-19BB6BF50F7F}" type="datetimeFigureOut">
              <a:rPr lang="en-IN" smtClean="0"/>
              <a:t>24-01-2018</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37DFD2E5-8BAE-4C6E-B8C7-DBF128CEBA47}" type="slidenum">
              <a:rPr lang="en-IN" smtClean="0"/>
              <a:t>‹#›</a:t>
            </a:fld>
            <a:endParaRPr lang="en-IN"/>
          </a:p>
        </p:txBody>
      </p:sp>
    </p:spTree>
    <p:extLst>
      <p:ext uri="{BB962C8B-B14F-4D97-AF65-F5344CB8AC3E}">
        <p14:creationId xmlns:p14="http://schemas.microsoft.com/office/powerpoint/2010/main" val="3484850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C625F4-D150-471F-A9A0-19BB6BF50F7F}" type="datetimeFigureOut">
              <a:rPr lang="en-IN" smtClean="0"/>
              <a:t>24-01-2018</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37DFD2E5-8BAE-4C6E-B8C7-DBF128CEBA47}" type="slidenum">
              <a:rPr lang="en-IN" smtClean="0"/>
              <a:t>‹#›</a:t>
            </a:fld>
            <a:endParaRPr lang="en-IN"/>
          </a:p>
        </p:txBody>
      </p:sp>
    </p:spTree>
    <p:extLst>
      <p:ext uri="{BB962C8B-B14F-4D97-AF65-F5344CB8AC3E}">
        <p14:creationId xmlns:p14="http://schemas.microsoft.com/office/powerpoint/2010/main" val="3409274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600" y="469908"/>
            <a:ext cx="3449638" cy="1643063"/>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4546601" y="1014413"/>
            <a:ext cx="5413375" cy="5003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736600" y="2112969"/>
            <a:ext cx="3449638" cy="3913187"/>
          </a:xfrm>
        </p:spPr>
        <p:txBody>
          <a:bodyPr/>
          <a:lstStyle>
            <a:lvl1pPr marL="0" indent="0">
              <a:buNone/>
              <a:defRPr sz="1600"/>
            </a:lvl1pPr>
            <a:lvl2pPr marL="457216" indent="0">
              <a:buNone/>
              <a:defRPr sz="1400"/>
            </a:lvl2pPr>
            <a:lvl3pPr marL="914430" indent="0">
              <a:buNone/>
              <a:defRPr sz="1200"/>
            </a:lvl3pPr>
            <a:lvl4pPr marL="1371645" indent="0">
              <a:buNone/>
              <a:defRPr sz="1000"/>
            </a:lvl4pPr>
            <a:lvl5pPr marL="1828861" indent="0">
              <a:buNone/>
              <a:defRPr sz="1000"/>
            </a:lvl5pPr>
            <a:lvl6pPr marL="2286077" indent="0">
              <a:buNone/>
              <a:defRPr sz="1000"/>
            </a:lvl6pPr>
            <a:lvl7pPr marL="2743291" indent="0">
              <a:buNone/>
              <a:defRPr sz="1000"/>
            </a:lvl7pPr>
            <a:lvl8pPr marL="3200507" indent="0">
              <a:buNone/>
              <a:defRPr sz="1000"/>
            </a:lvl8pPr>
            <a:lvl9pPr marL="365772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C625F4-D150-471F-A9A0-19BB6BF50F7F}" type="datetimeFigureOut">
              <a:rPr lang="en-IN" smtClean="0"/>
              <a:t>24-01-2018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7DFD2E5-8BAE-4C6E-B8C7-DBF128CEBA47}" type="slidenum">
              <a:rPr lang="en-IN" smtClean="0"/>
              <a:t>‹#›</a:t>
            </a:fld>
            <a:endParaRPr lang="en-IN"/>
          </a:p>
        </p:txBody>
      </p:sp>
    </p:spTree>
    <p:extLst>
      <p:ext uri="{BB962C8B-B14F-4D97-AF65-F5344CB8AC3E}">
        <p14:creationId xmlns:p14="http://schemas.microsoft.com/office/powerpoint/2010/main" val="1763703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600" y="469908"/>
            <a:ext cx="3449638" cy="1643063"/>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4546601" y="1014413"/>
            <a:ext cx="5413375" cy="5003800"/>
          </a:xfrm>
        </p:spPr>
        <p:txBody>
          <a:bodyPr/>
          <a:lstStyle>
            <a:lvl1pPr marL="0" indent="0">
              <a:buNone/>
              <a:defRPr sz="3200"/>
            </a:lvl1pPr>
            <a:lvl2pPr marL="457216" indent="0">
              <a:buNone/>
              <a:defRPr sz="2800"/>
            </a:lvl2pPr>
            <a:lvl3pPr marL="914430" indent="0">
              <a:buNone/>
              <a:defRPr sz="2400"/>
            </a:lvl3pPr>
            <a:lvl4pPr marL="1371645" indent="0">
              <a:buNone/>
              <a:defRPr sz="2000"/>
            </a:lvl4pPr>
            <a:lvl5pPr marL="1828861" indent="0">
              <a:buNone/>
              <a:defRPr sz="2000"/>
            </a:lvl5pPr>
            <a:lvl6pPr marL="2286077" indent="0">
              <a:buNone/>
              <a:defRPr sz="2000"/>
            </a:lvl6pPr>
            <a:lvl7pPr marL="2743291" indent="0">
              <a:buNone/>
              <a:defRPr sz="2000"/>
            </a:lvl7pPr>
            <a:lvl8pPr marL="3200507" indent="0">
              <a:buNone/>
              <a:defRPr sz="2000"/>
            </a:lvl8pPr>
            <a:lvl9pPr marL="3657722" indent="0">
              <a:buNone/>
              <a:defRPr sz="2000"/>
            </a:lvl9pPr>
          </a:lstStyle>
          <a:p>
            <a:endParaRPr lang="en-IN"/>
          </a:p>
        </p:txBody>
      </p:sp>
      <p:sp>
        <p:nvSpPr>
          <p:cNvPr id="4" name="Text Placeholder 3"/>
          <p:cNvSpPr>
            <a:spLocks noGrp="1"/>
          </p:cNvSpPr>
          <p:nvPr>
            <p:ph type="body" sz="half" idx="2"/>
          </p:nvPr>
        </p:nvSpPr>
        <p:spPr>
          <a:xfrm>
            <a:off x="736600" y="2112969"/>
            <a:ext cx="3449638" cy="3913187"/>
          </a:xfrm>
        </p:spPr>
        <p:txBody>
          <a:bodyPr/>
          <a:lstStyle>
            <a:lvl1pPr marL="0" indent="0">
              <a:buNone/>
              <a:defRPr sz="1600"/>
            </a:lvl1pPr>
            <a:lvl2pPr marL="457216" indent="0">
              <a:buNone/>
              <a:defRPr sz="1400"/>
            </a:lvl2pPr>
            <a:lvl3pPr marL="914430" indent="0">
              <a:buNone/>
              <a:defRPr sz="1200"/>
            </a:lvl3pPr>
            <a:lvl4pPr marL="1371645" indent="0">
              <a:buNone/>
              <a:defRPr sz="1000"/>
            </a:lvl4pPr>
            <a:lvl5pPr marL="1828861" indent="0">
              <a:buNone/>
              <a:defRPr sz="1000"/>
            </a:lvl5pPr>
            <a:lvl6pPr marL="2286077" indent="0">
              <a:buNone/>
              <a:defRPr sz="1000"/>
            </a:lvl6pPr>
            <a:lvl7pPr marL="2743291" indent="0">
              <a:buNone/>
              <a:defRPr sz="1000"/>
            </a:lvl7pPr>
            <a:lvl8pPr marL="3200507" indent="0">
              <a:buNone/>
              <a:defRPr sz="1000"/>
            </a:lvl8pPr>
            <a:lvl9pPr marL="365772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C625F4-D150-471F-A9A0-19BB6BF50F7F}" type="datetimeFigureOut">
              <a:rPr lang="en-IN" smtClean="0"/>
              <a:t>24-01-2018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7DFD2E5-8BAE-4C6E-B8C7-DBF128CEBA47}" type="slidenum">
              <a:rPr lang="en-IN" smtClean="0"/>
              <a:t>‹#›</a:t>
            </a:fld>
            <a:endParaRPr lang="en-IN"/>
          </a:p>
        </p:txBody>
      </p:sp>
    </p:spTree>
    <p:extLst>
      <p:ext uri="{BB962C8B-B14F-4D97-AF65-F5344CB8AC3E}">
        <p14:creationId xmlns:p14="http://schemas.microsoft.com/office/powerpoint/2010/main" val="1752820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79C625F4-D150-471F-A9A0-19BB6BF50F7F}" type="datetimeFigureOut">
              <a:rPr lang="en-IN" smtClean="0"/>
              <a:t>24-01-2018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7DFD2E5-8BAE-4C6E-B8C7-DBF128CEBA47}" type="slidenum">
              <a:rPr lang="en-IN" smtClean="0"/>
              <a:t>‹#›</a:t>
            </a:fld>
            <a:endParaRPr lang="en-IN"/>
          </a:p>
        </p:txBody>
      </p:sp>
    </p:spTree>
    <p:extLst>
      <p:ext uri="{BB962C8B-B14F-4D97-AF65-F5344CB8AC3E}">
        <p14:creationId xmlns:p14="http://schemas.microsoft.com/office/powerpoint/2010/main" val="730988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3339" y="374658"/>
            <a:ext cx="2305050" cy="5967413"/>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735013" y="374658"/>
            <a:ext cx="6765925" cy="59674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79C625F4-D150-471F-A9A0-19BB6BF50F7F}" type="datetimeFigureOut">
              <a:rPr lang="en-IN" smtClean="0"/>
              <a:t>24-01-2018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7DFD2E5-8BAE-4C6E-B8C7-DBF128CEBA47}" type="slidenum">
              <a:rPr lang="en-IN" smtClean="0"/>
              <a:t>‹#›</a:t>
            </a:fld>
            <a:endParaRPr lang="en-IN"/>
          </a:p>
        </p:txBody>
      </p:sp>
    </p:spTree>
    <p:extLst>
      <p:ext uri="{BB962C8B-B14F-4D97-AF65-F5344CB8AC3E}">
        <p14:creationId xmlns:p14="http://schemas.microsoft.com/office/powerpoint/2010/main" val="70692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36676" y="1152525"/>
            <a:ext cx="8020049" cy="2451100"/>
          </a:xfrm>
        </p:spPr>
        <p:txBody>
          <a:bodyPr anchor="b"/>
          <a:lstStyle>
            <a:lvl1pPr algn="ctr">
              <a:defRPr sz="6001"/>
            </a:lvl1pPr>
          </a:lstStyle>
          <a:p>
            <a:r>
              <a:rPr lang="en-US" smtClean="0"/>
              <a:t>Click to edit Master title style</a:t>
            </a:r>
            <a:endParaRPr lang="en-IN"/>
          </a:p>
        </p:txBody>
      </p:sp>
      <p:sp>
        <p:nvSpPr>
          <p:cNvPr id="3" name="Subtitle 2"/>
          <p:cNvSpPr>
            <a:spLocks noGrp="1"/>
          </p:cNvSpPr>
          <p:nvPr>
            <p:ph type="subTitle" idx="1"/>
          </p:nvPr>
        </p:nvSpPr>
        <p:spPr>
          <a:xfrm>
            <a:off x="1336676" y="3698883"/>
            <a:ext cx="8020049" cy="1700213"/>
          </a:xfrm>
        </p:spPr>
        <p:txBody>
          <a:bodyPr/>
          <a:lstStyle>
            <a:lvl1pPr marL="0" indent="0" algn="ctr">
              <a:buNone/>
              <a:defRPr sz="2400"/>
            </a:lvl1pPr>
            <a:lvl2pPr marL="457216" indent="0" algn="ctr">
              <a:buNone/>
              <a:defRPr sz="2000"/>
            </a:lvl2pPr>
            <a:lvl3pPr marL="914430" indent="0" algn="ctr">
              <a:buNone/>
              <a:defRPr sz="1800"/>
            </a:lvl3pPr>
            <a:lvl4pPr marL="1371645" indent="0" algn="ctr">
              <a:buNone/>
              <a:defRPr sz="1600"/>
            </a:lvl4pPr>
            <a:lvl5pPr marL="1828861" indent="0" algn="ctr">
              <a:buNone/>
              <a:defRPr sz="1600"/>
            </a:lvl5pPr>
            <a:lvl6pPr marL="2286077" indent="0" algn="ctr">
              <a:buNone/>
              <a:defRPr sz="1600"/>
            </a:lvl6pPr>
            <a:lvl7pPr marL="2743291" indent="0" algn="ctr">
              <a:buNone/>
              <a:defRPr sz="1600"/>
            </a:lvl7pPr>
            <a:lvl8pPr marL="3200507" indent="0" algn="ctr">
              <a:buNone/>
              <a:defRPr sz="1600"/>
            </a:lvl8pPr>
            <a:lvl9pPr marL="3657722"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1941B4B7-DC3D-46B1-B8CD-97ECF57F6396}" type="datetimeFigureOut">
              <a:rPr lang="en-IN" smtClean="0"/>
              <a:t>24-01-2018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900A518-4B5D-4D81-A922-3C33ACC9CF66}" type="slidenum">
              <a:rPr lang="en-IN" smtClean="0"/>
              <a:t>‹#›</a:t>
            </a:fld>
            <a:endParaRPr lang="en-IN"/>
          </a:p>
        </p:txBody>
      </p:sp>
    </p:spTree>
    <p:extLst>
      <p:ext uri="{BB962C8B-B14F-4D97-AF65-F5344CB8AC3E}">
        <p14:creationId xmlns:p14="http://schemas.microsoft.com/office/powerpoint/2010/main" val="1059153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941B4B7-DC3D-46B1-B8CD-97ECF57F6396}" type="datetimeFigureOut">
              <a:rPr lang="en-IN" smtClean="0"/>
              <a:t>24-01-2018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900A518-4B5D-4D81-A922-3C33ACC9CF66}" type="slidenum">
              <a:rPr lang="en-IN" smtClean="0"/>
              <a:t>‹#›</a:t>
            </a:fld>
            <a:endParaRPr lang="en-IN"/>
          </a:p>
        </p:txBody>
      </p:sp>
    </p:spTree>
    <p:extLst>
      <p:ext uri="{BB962C8B-B14F-4D97-AF65-F5344CB8AC3E}">
        <p14:creationId xmlns:p14="http://schemas.microsoft.com/office/powerpoint/2010/main" val="3976436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284093" y="1196289"/>
            <a:ext cx="4125219" cy="300082"/>
          </a:xfrm>
        </p:spPr>
        <p:txBody>
          <a:bodyPr lIns="0" tIns="0" rIns="0" bIns="0"/>
          <a:lstStyle>
            <a:lvl1pPr>
              <a:defRPr sz="1950" b="0" i="1">
                <a:solidFill>
                  <a:srgbClr val="005583"/>
                </a:solidFill>
                <a:latin typeface="Calibri"/>
                <a:cs typeface="Calibri"/>
              </a:defRPr>
            </a:lvl1pPr>
          </a:lstStyle>
          <a:p>
            <a:endParaRPr/>
          </a:p>
        </p:txBody>
      </p:sp>
      <p:sp>
        <p:nvSpPr>
          <p:cNvPr id="3" name="Holder 3"/>
          <p:cNvSpPr>
            <a:spLocks noGrp="1"/>
          </p:cNvSpPr>
          <p:nvPr>
            <p:ph sz="half" idx="2"/>
          </p:nvPr>
        </p:nvSpPr>
        <p:spPr>
          <a:xfrm>
            <a:off x="1216437" y="2089355"/>
            <a:ext cx="2987041" cy="161711"/>
          </a:xfrm>
          <a:prstGeom prst="rect">
            <a:avLst/>
          </a:prstGeom>
        </p:spPr>
        <p:txBody>
          <a:bodyPr wrap="square" lIns="0" tIns="0" rIns="0" bIns="0">
            <a:spAutoFit/>
          </a:bodyPr>
          <a:lstStyle>
            <a:lvl1pPr>
              <a:defRPr sz="1051" b="0" i="0">
                <a:solidFill>
                  <a:schemeClr val="tx1"/>
                </a:solidFill>
                <a:latin typeface="Arial"/>
                <a:cs typeface="Arial"/>
              </a:defRPr>
            </a:lvl1pPr>
          </a:lstStyle>
          <a:p>
            <a:endParaRPr/>
          </a:p>
        </p:txBody>
      </p:sp>
      <p:sp>
        <p:nvSpPr>
          <p:cNvPr id="4" name="Holder 4"/>
          <p:cNvSpPr>
            <a:spLocks noGrp="1"/>
          </p:cNvSpPr>
          <p:nvPr>
            <p:ph sz="half" idx="3"/>
          </p:nvPr>
        </p:nvSpPr>
        <p:spPr>
          <a:xfrm>
            <a:off x="5507105" y="1619702"/>
            <a:ext cx="4651628"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1/24/2018</a:t>
            </a:fld>
            <a:endParaRPr lang="en-US"/>
          </a:p>
        </p:txBody>
      </p:sp>
      <p:sp>
        <p:nvSpPr>
          <p:cNvPr id="7" name="Holder 7"/>
          <p:cNvSpPr>
            <a:spLocks noGrp="1"/>
          </p:cNvSpPr>
          <p:nvPr>
            <p:ph type="sldNum" sz="quarter" idx="7"/>
          </p:nvPr>
        </p:nvSpPr>
        <p:spPr/>
        <p:txBody>
          <a:bodyPr lIns="0" tIns="0" rIns="0" bIns="0"/>
          <a:lstStyle>
            <a:lvl1pPr>
              <a:defRPr sz="1400" b="1" i="0">
                <a:solidFill>
                  <a:schemeClr val="tx1"/>
                </a:solidFill>
                <a:latin typeface="Lucida Sans"/>
                <a:cs typeface="Lucida Sans"/>
              </a:defRPr>
            </a:lvl1pPr>
          </a:lstStyle>
          <a:p>
            <a:pPr marL="85093">
              <a:lnSpc>
                <a:spcPts val="1535"/>
              </a:lnSpc>
            </a:pPr>
            <a:fld id="{81D60167-4931-47E6-BA6A-407CBD079E47}" type="slidenum">
              <a:rPr lang="en-GB" spc="-135" smtClean="0"/>
              <a:pPr marL="85093">
                <a:lnSpc>
                  <a:spcPts val="1535"/>
                </a:lnSpc>
              </a:pPr>
              <a:t>‹#›</a:t>
            </a:fld>
            <a:endParaRPr lang="en-GB" spc="-135"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0253" y="1755775"/>
            <a:ext cx="9221788" cy="2928938"/>
          </a:xfrm>
        </p:spPr>
        <p:txBody>
          <a:bodyPr anchor="b"/>
          <a:lstStyle>
            <a:lvl1pPr>
              <a:defRPr sz="6001"/>
            </a:lvl1pPr>
          </a:lstStyle>
          <a:p>
            <a:r>
              <a:rPr lang="en-US" smtClean="0"/>
              <a:t>Click to edit Master title style</a:t>
            </a:r>
            <a:endParaRPr lang="en-IN"/>
          </a:p>
        </p:txBody>
      </p:sp>
      <p:sp>
        <p:nvSpPr>
          <p:cNvPr id="3" name="Text Placeholder 2"/>
          <p:cNvSpPr>
            <a:spLocks noGrp="1"/>
          </p:cNvSpPr>
          <p:nvPr>
            <p:ph type="body" idx="1"/>
          </p:nvPr>
        </p:nvSpPr>
        <p:spPr>
          <a:xfrm>
            <a:off x="730253" y="4713296"/>
            <a:ext cx="9221788" cy="1539875"/>
          </a:xfrm>
        </p:spPr>
        <p:txBody>
          <a:bodyPr/>
          <a:lstStyle>
            <a:lvl1pPr marL="0" indent="0">
              <a:buNone/>
              <a:defRPr sz="2400">
                <a:solidFill>
                  <a:schemeClr val="tx1">
                    <a:tint val="75000"/>
                  </a:schemeClr>
                </a:solidFill>
              </a:defRPr>
            </a:lvl1pPr>
            <a:lvl2pPr marL="457216" indent="0">
              <a:buNone/>
              <a:defRPr sz="2000">
                <a:solidFill>
                  <a:schemeClr val="tx1">
                    <a:tint val="75000"/>
                  </a:schemeClr>
                </a:solidFill>
              </a:defRPr>
            </a:lvl2pPr>
            <a:lvl3pPr marL="914430" indent="0">
              <a:buNone/>
              <a:defRPr sz="1800">
                <a:solidFill>
                  <a:schemeClr val="tx1">
                    <a:tint val="75000"/>
                  </a:schemeClr>
                </a:solidFill>
              </a:defRPr>
            </a:lvl3pPr>
            <a:lvl4pPr marL="1371645" indent="0">
              <a:buNone/>
              <a:defRPr sz="1600">
                <a:solidFill>
                  <a:schemeClr val="tx1">
                    <a:tint val="75000"/>
                  </a:schemeClr>
                </a:solidFill>
              </a:defRPr>
            </a:lvl4pPr>
            <a:lvl5pPr marL="1828861" indent="0">
              <a:buNone/>
              <a:defRPr sz="1600">
                <a:solidFill>
                  <a:schemeClr val="tx1">
                    <a:tint val="75000"/>
                  </a:schemeClr>
                </a:solidFill>
              </a:defRPr>
            </a:lvl5pPr>
            <a:lvl6pPr marL="2286077" indent="0">
              <a:buNone/>
              <a:defRPr sz="1600">
                <a:solidFill>
                  <a:schemeClr val="tx1">
                    <a:tint val="75000"/>
                  </a:schemeClr>
                </a:solidFill>
              </a:defRPr>
            </a:lvl6pPr>
            <a:lvl7pPr marL="2743291" indent="0">
              <a:buNone/>
              <a:defRPr sz="1600">
                <a:solidFill>
                  <a:schemeClr val="tx1">
                    <a:tint val="75000"/>
                  </a:schemeClr>
                </a:solidFill>
              </a:defRPr>
            </a:lvl7pPr>
            <a:lvl8pPr marL="3200507" indent="0">
              <a:buNone/>
              <a:defRPr sz="1600">
                <a:solidFill>
                  <a:schemeClr val="tx1">
                    <a:tint val="75000"/>
                  </a:schemeClr>
                </a:solidFill>
              </a:defRPr>
            </a:lvl8pPr>
            <a:lvl9pPr marL="3657722"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41B4B7-DC3D-46B1-B8CD-97ECF57F6396}" type="datetimeFigureOut">
              <a:rPr lang="en-IN" smtClean="0"/>
              <a:t>24-01-2018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900A518-4B5D-4D81-A922-3C33ACC9CF66}" type="slidenum">
              <a:rPr lang="en-IN" smtClean="0"/>
              <a:t>‹#›</a:t>
            </a:fld>
            <a:endParaRPr lang="en-IN"/>
          </a:p>
        </p:txBody>
      </p:sp>
    </p:spTree>
    <p:extLst>
      <p:ext uri="{BB962C8B-B14F-4D97-AF65-F5344CB8AC3E}">
        <p14:creationId xmlns:p14="http://schemas.microsoft.com/office/powerpoint/2010/main" val="211027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735013" y="1874846"/>
            <a:ext cx="4535487" cy="4467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5422902" y="1874846"/>
            <a:ext cx="4535488" cy="4467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1941B4B7-DC3D-46B1-B8CD-97ECF57F6396}" type="datetimeFigureOut">
              <a:rPr lang="en-IN" smtClean="0"/>
              <a:t>24-01-2018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900A518-4B5D-4D81-A922-3C33ACC9CF66}" type="slidenum">
              <a:rPr lang="en-IN" smtClean="0"/>
              <a:t>‹#›</a:t>
            </a:fld>
            <a:endParaRPr lang="en-IN"/>
          </a:p>
        </p:txBody>
      </p:sp>
    </p:spTree>
    <p:extLst>
      <p:ext uri="{BB962C8B-B14F-4D97-AF65-F5344CB8AC3E}">
        <p14:creationId xmlns:p14="http://schemas.microsoft.com/office/powerpoint/2010/main" val="4247597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601" y="374658"/>
            <a:ext cx="9223375" cy="1362075"/>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736603" y="1725621"/>
            <a:ext cx="4524375" cy="846137"/>
          </a:xfrm>
        </p:spPr>
        <p:txBody>
          <a:bodyPr anchor="b"/>
          <a:lstStyle>
            <a:lvl1pPr marL="0" indent="0">
              <a:buNone/>
              <a:defRPr sz="2400" b="1"/>
            </a:lvl1pPr>
            <a:lvl2pPr marL="457216" indent="0">
              <a:buNone/>
              <a:defRPr sz="2000" b="1"/>
            </a:lvl2pPr>
            <a:lvl3pPr marL="914430" indent="0">
              <a:buNone/>
              <a:defRPr sz="1800" b="1"/>
            </a:lvl3pPr>
            <a:lvl4pPr marL="1371645" indent="0">
              <a:buNone/>
              <a:defRPr sz="1600" b="1"/>
            </a:lvl4pPr>
            <a:lvl5pPr marL="1828861" indent="0">
              <a:buNone/>
              <a:defRPr sz="1600" b="1"/>
            </a:lvl5pPr>
            <a:lvl6pPr marL="2286077" indent="0">
              <a:buNone/>
              <a:defRPr sz="1600" b="1"/>
            </a:lvl6pPr>
            <a:lvl7pPr marL="2743291" indent="0">
              <a:buNone/>
              <a:defRPr sz="1600" b="1"/>
            </a:lvl7pPr>
            <a:lvl8pPr marL="3200507" indent="0">
              <a:buNone/>
              <a:defRPr sz="1600" b="1"/>
            </a:lvl8pPr>
            <a:lvl9pPr marL="365772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36603" y="2571750"/>
            <a:ext cx="4524375" cy="378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5413374" y="1725621"/>
            <a:ext cx="4546600" cy="846137"/>
          </a:xfrm>
        </p:spPr>
        <p:txBody>
          <a:bodyPr anchor="b"/>
          <a:lstStyle>
            <a:lvl1pPr marL="0" indent="0">
              <a:buNone/>
              <a:defRPr sz="2400" b="1"/>
            </a:lvl1pPr>
            <a:lvl2pPr marL="457216" indent="0">
              <a:buNone/>
              <a:defRPr sz="2000" b="1"/>
            </a:lvl2pPr>
            <a:lvl3pPr marL="914430" indent="0">
              <a:buNone/>
              <a:defRPr sz="1800" b="1"/>
            </a:lvl3pPr>
            <a:lvl4pPr marL="1371645" indent="0">
              <a:buNone/>
              <a:defRPr sz="1600" b="1"/>
            </a:lvl4pPr>
            <a:lvl5pPr marL="1828861" indent="0">
              <a:buNone/>
              <a:defRPr sz="1600" b="1"/>
            </a:lvl5pPr>
            <a:lvl6pPr marL="2286077" indent="0">
              <a:buNone/>
              <a:defRPr sz="1600" b="1"/>
            </a:lvl6pPr>
            <a:lvl7pPr marL="2743291" indent="0">
              <a:buNone/>
              <a:defRPr sz="1600" b="1"/>
            </a:lvl7pPr>
            <a:lvl8pPr marL="3200507" indent="0">
              <a:buNone/>
              <a:defRPr sz="1600" b="1"/>
            </a:lvl8pPr>
            <a:lvl9pPr marL="365772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13374" y="2571750"/>
            <a:ext cx="4546600" cy="378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1941B4B7-DC3D-46B1-B8CD-97ECF57F6396}" type="datetimeFigureOut">
              <a:rPr lang="en-IN" smtClean="0"/>
              <a:t>24-01-2018</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5900A518-4B5D-4D81-A922-3C33ACC9CF66}" type="slidenum">
              <a:rPr lang="en-IN" smtClean="0"/>
              <a:t>‹#›</a:t>
            </a:fld>
            <a:endParaRPr lang="en-IN"/>
          </a:p>
        </p:txBody>
      </p:sp>
    </p:spTree>
    <p:extLst>
      <p:ext uri="{BB962C8B-B14F-4D97-AF65-F5344CB8AC3E}">
        <p14:creationId xmlns:p14="http://schemas.microsoft.com/office/powerpoint/2010/main" val="730911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1941B4B7-DC3D-46B1-B8CD-97ECF57F6396}" type="datetimeFigureOut">
              <a:rPr lang="en-IN" smtClean="0"/>
              <a:t>24-01-2018</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5900A518-4B5D-4D81-A922-3C33ACC9CF66}" type="slidenum">
              <a:rPr lang="en-IN" smtClean="0"/>
              <a:t>‹#›</a:t>
            </a:fld>
            <a:endParaRPr lang="en-IN"/>
          </a:p>
        </p:txBody>
      </p:sp>
    </p:spTree>
    <p:extLst>
      <p:ext uri="{BB962C8B-B14F-4D97-AF65-F5344CB8AC3E}">
        <p14:creationId xmlns:p14="http://schemas.microsoft.com/office/powerpoint/2010/main" val="18962062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41B4B7-DC3D-46B1-B8CD-97ECF57F6396}" type="datetimeFigureOut">
              <a:rPr lang="en-IN" smtClean="0"/>
              <a:t>24-01-2018</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5900A518-4B5D-4D81-A922-3C33ACC9CF66}" type="slidenum">
              <a:rPr lang="en-IN" smtClean="0"/>
              <a:t>‹#›</a:t>
            </a:fld>
            <a:endParaRPr lang="en-IN"/>
          </a:p>
        </p:txBody>
      </p:sp>
    </p:spTree>
    <p:extLst>
      <p:ext uri="{BB962C8B-B14F-4D97-AF65-F5344CB8AC3E}">
        <p14:creationId xmlns:p14="http://schemas.microsoft.com/office/powerpoint/2010/main" val="1548643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600" y="469908"/>
            <a:ext cx="3449638" cy="1643063"/>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4546601" y="1014413"/>
            <a:ext cx="5413375" cy="5003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736600" y="2112969"/>
            <a:ext cx="3449638" cy="3913187"/>
          </a:xfrm>
        </p:spPr>
        <p:txBody>
          <a:bodyPr/>
          <a:lstStyle>
            <a:lvl1pPr marL="0" indent="0">
              <a:buNone/>
              <a:defRPr sz="1600"/>
            </a:lvl1pPr>
            <a:lvl2pPr marL="457216" indent="0">
              <a:buNone/>
              <a:defRPr sz="1400"/>
            </a:lvl2pPr>
            <a:lvl3pPr marL="914430" indent="0">
              <a:buNone/>
              <a:defRPr sz="1200"/>
            </a:lvl3pPr>
            <a:lvl4pPr marL="1371645" indent="0">
              <a:buNone/>
              <a:defRPr sz="1000"/>
            </a:lvl4pPr>
            <a:lvl5pPr marL="1828861" indent="0">
              <a:buNone/>
              <a:defRPr sz="1000"/>
            </a:lvl5pPr>
            <a:lvl6pPr marL="2286077" indent="0">
              <a:buNone/>
              <a:defRPr sz="1000"/>
            </a:lvl6pPr>
            <a:lvl7pPr marL="2743291" indent="0">
              <a:buNone/>
              <a:defRPr sz="1000"/>
            </a:lvl7pPr>
            <a:lvl8pPr marL="3200507" indent="0">
              <a:buNone/>
              <a:defRPr sz="1000"/>
            </a:lvl8pPr>
            <a:lvl9pPr marL="365772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41B4B7-DC3D-46B1-B8CD-97ECF57F6396}" type="datetimeFigureOut">
              <a:rPr lang="en-IN" smtClean="0"/>
              <a:t>24-01-2018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900A518-4B5D-4D81-A922-3C33ACC9CF66}" type="slidenum">
              <a:rPr lang="en-IN" smtClean="0"/>
              <a:t>‹#›</a:t>
            </a:fld>
            <a:endParaRPr lang="en-IN"/>
          </a:p>
        </p:txBody>
      </p:sp>
    </p:spTree>
    <p:extLst>
      <p:ext uri="{BB962C8B-B14F-4D97-AF65-F5344CB8AC3E}">
        <p14:creationId xmlns:p14="http://schemas.microsoft.com/office/powerpoint/2010/main" val="3524892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600" y="469908"/>
            <a:ext cx="3449638" cy="1643063"/>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4546601" y="1014413"/>
            <a:ext cx="5413375" cy="5003800"/>
          </a:xfrm>
        </p:spPr>
        <p:txBody>
          <a:bodyPr/>
          <a:lstStyle>
            <a:lvl1pPr marL="0" indent="0">
              <a:buNone/>
              <a:defRPr sz="3200"/>
            </a:lvl1pPr>
            <a:lvl2pPr marL="457216" indent="0">
              <a:buNone/>
              <a:defRPr sz="2800"/>
            </a:lvl2pPr>
            <a:lvl3pPr marL="914430" indent="0">
              <a:buNone/>
              <a:defRPr sz="2400"/>
            </a:lvl3pPr>
            <a:lvl4pPr marL="1371645" indent="0">
              <a:buNone/>
              <a:defRPr sz="2000"/>
            </a:lvl4pPr>
            <a:lvl5pPr marL="1828861" indent="0">
              <a:buNone/>
              <a:defRPr sz="2000"/>
            </a:lvl5pPr>
            <a:lvl6pPr marL="2286077" indent="0">
              <a:buNone/>
              <a:defRPr sz="2000"/>
            </a:lvl6pPr>
            <a:lvl7pPr marL="2743291" indent="0">
              <a:buNone/>
              <a:defRPr sz="2000"/>
            </a:lvl7pPr>
            <a:lvl8pPr marL="3200507" indent="0">
              <a:buNone/>
              <a:defRPr sz="2000"/>
            </a:lvl8pPr>
            <a:lvl9pPr marL="3657722" indent="0">
              <a:buNone/>
              <a:defRPr sz="2000"/>
            </a:lvl9pPr>
          </a:lstStyle>
          <a:p>
            <a:endParaRPr lang="en-IN"/>
          </a:p>
        </p:txBody>
      </p:sp>
      <p:sp>
        <p:nvSpPr>
          <p:cNvPr id="4" name="Text Placeholder 3"/>
          <p:cNvSpPr>
            <a:spLocks noGrp="1"/>
          </p:cNvSpPr>
          <p:nvPr>
            <p:ph type="body" sz="half" idx="2"/>
          </p:nvPr>
        </p:nvSpPr>
        <p:spPr>
          <a:xfrm>
            <a:off x="736600" y="2112969"/>
            <a:ext cx="3449638" cy="3913187"/>
          </a:xfrm>
        </p:spPr>
        <p:txBody>
          <a:bodyPr/>
          <a:lstStyle>
            <a:lvl1pPr marL="0" indent="0">
              <a:buNone/>
              <a:defRPr sz="1600"/>
            </a:lvl1pPr>
            <a:lvl2pPr marL="457216" indent="0">
              <a:buNone/>
              <a:defRPr sz="1400"/>
            </a:lvl2pPr>
            <a:lvl3pPr marL="914430" indent="0">
              <a:buNone/>
              <a:defRPr sz="1200"/>
            </a:lvl3pPr>
            <a:lvl4pPr marL="1371645" indent="0">
              <a:buNone/>
              <a:defRPr sz="1000"/>
            </a:lvl4pPr>
            <a:lvl5pPr marL="1828861" indent="0">
              <a:buNone/>
              <a:defRPr sz="1000"/>
            </a:lvl5pPr>
            <a:lvl6pPr marL="2286077" indent="0">
              <a:buNone/>
              <a:defRPr sz="1000"/>
            </a:lvl6pPr>
            <a:lvl7pPr marL="2743291" indent="0">
              <a:buNone/>
              <a:defRPr sz="1000"/>
            </a:lvl7pPr>
            <a:lvl8pPr marL="3200507" indent="0">
              <a:buNone/>
              <a:defRPr sz="1000"/>
            </a:lvl8pPr>
            <a:lvl9pPr marL="365772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41B4B7-DC3D-46B1-B8CD-97ECF57F6396}" type="datetimeFigureOut">
              <a:rPr lang="en-IN" smtClean="0"/>
              <a:t>24-01-2018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900A518-4B5D-4D81-A922-3C33ACC9CF66}" type="slidenum">
              <a:rPr lang="en-IN" smtClean="0"/>
              <a:t>‹#›</a:t>
            </a:fld>
            <a:endParaRPr lang="en-IN"/>
          </a:p>
        </p:txBody>
      </p:sp>
    </p:spTree>
    <p:extLst>
      <p:ext uri="{BB962C8B-B14F-4D97-AF65-F5344CB8AC3E}">
        <p14:creationId xmlns:p14="http://schemas.microsoft.com/office/powerpoint/2010/main" val="1700129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941B4B7-DC3D-46B1-B8CD-97ECF57F6396}" type="datetimeFigureOut">
              <a:rPr lang="en-IN" smtClean="0"/>
              <a:t>24-01-2018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900A518-4B5D-4D81-A922-3C33ACC9CF66}" type="slidenum">
              <a:rPr lang="en-IN" smtClean="0"/>
              <a:t>‹#›</a:t>
            </a:fld>
            <a:endParaRPr lang="en-IN"/>
          </a:p>
        </p:txBody>
      </p:sp>
    </p:spTree>
    <p:extLst>
      <p:ext uri="{BB962C8B-B14F-4D97-AF65-F5344CB8AC3E}">
        <p14:creationId xmlns:p14="http://schemas.microsoft.com/office/powerpoint/2010/main" val="9715280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3339" y="374658"/>
            <a:ext cx="2305050" cy="5967413"/>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735013" y="374658"/>
            <a:ext cx="6765925" cy="59674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941B4B7-DC3D-46B1-B8CD-97ECF57F6396}" type="datetimeFigureOut">
              <a:rPr lang="en-IN" smtClean="0"/>
              <a:t>24-01-2018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900A518-4B5D-4D81-A922-3C33ACC9CF66}" type="slidenum">
              <a:rPr lang="en-IN" smtClean="0"/>
              <a:t>‹#›</a:t>
            </a:fld>
            <a:endParaRPr lang="en-IN"/>
          </a:p>
        </p:txBody>
      </p:sp>
    </p:spTree>
    <p:extLst>
      <p:ext uri="{BB962C8B-B14F-4D97-AF65-F5344CB8AC3E}">
        <p14:creationId xmlns:p14="http://schemas.microsoft.com/office/powerpoint/2010/main" val="4097275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284093" y="1196289"/>
            <a:ext cx="4125219" cy="300082"/>
          </a:xfrm>
        </p:spPr>
        <p:txBody>
          <a:bodyPr lIns="0" tIns="0" rIns="0" bIns="0"/>
          <a:lstStyle>
            <a:lvl1pPr>
              <a:defRPr sz="1950" b="0" i="1">
                <a:solidFill>
                  <a:srgbClr val="005583"/>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1/24/2018</a:t>
            </a:fld>
            <a:endParaRPr lang="en-US"/>
          </a:p>
        </p:txBody>
      </p:sp>
      <p:sp>
        <p:nvSpPr>
          <p:cNvPr id="5" name="Holder 5"/>
          <p:cNvSpPr>
            <a:spLocks noGrp="1"/>
          </p:cNvSpPr>
          <p:nvPr>
            <p:ph type="sldNum" sz="quarter" idx="7"/>
          </p:nvPr>
        </p:nvSpPr>
        <p:spPr/>
        <p:txBody>
          <a:bodyPr lIns="0" tIns="0" rIns="0" bIns="0"/>
          <a:lstStyle>
            <a:lvl1pPr>
              <a:defRPr sz="1400" b="1" i="0">
                <a:solidFill>
                  <a:schemeClr val="tx1"/>
                </a:solidFill>
                <a:latin typeface="Lucida Sans"/>
                <a:cs typeface="Lucida Sans"/>
              </a:defRPr>
            </a:lvl1pPr>
          </a:lstStyle>
          <a:p>
            <a:pPr marL="85093">
              <a:lnSpc>
                <a:spcPts val="1535"/>
              </a:lnSpc>
            </a:pPr>
            <a:fld id="{81D60167-4931-47E6-BA6A-407CBD079E47}" type="slidenum">
              <a:rPr lang="en-GB" spc="-135" smtClean="0"/>
              <a:pPr marL="85093">
                <a:lnSpc>
                  <a:spcPts val="1535"/>
                </a:lnSpc>
              </a:pPr>
              <a:t>‹#›</a:t>
            </a:fld>
            <a:endParaRPr lang="en-GB" spc="-13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1/24/2018</a:t>
            </a:fld>
            <a:endParaRPr lang="en-US"/>
          </a:p>
        </p:txBody>
      </p:sp>
      <p:sp>
        <p:nvSpPr>
          <p:cNvPr id="4" name="Holder 4"/>
          <p:cNvSpPr>
            <a:spLocks noGrp="1"/>
          </p:cNvSpPr>
          <p:nvPr>
            <p:ph type="sldNum" sz="quarter" idx="7"/>
          </p:nvPr>
        </p:nvSpPr>
        <p:spPr/>
        <p:txBody>
          <a:bodyPr lIns="0" tIns="0" rIns="0" bIns="0"/>
          <a:lstStyle>
            <a:lvl1pPr>
              <a:defRPr sz="1400" b="1" i="0">
                <a:solidFill>
                  <a:schemeClr val="tx1"/>
                </a:solidFill>
                <a:latin typeface="Lucida Sans"/>
                <a:cs typeface="Lucida Sans"/>
              </a:defRPr>
            </a:lvl1pPr>
          </a:lstStyle>
          <a:p>
            <a:pPr marL="85093">
              <a:lnSpc>
                <a:spcPts val="1535"/>
              </a:lnSpc>
            </a:pPr>
            <a:fld id="{81D60167-4931-47E6-BA6A-407CBD079E47}" type="slidenum">
              <a:rPr lang="en-GB" spc="-135" smtClean="0"/>
              <a:pPr marL="85093">
                <a:lnSpc>
                  <a:spcPts val="1535"/>
                </a:lnSpc>
              </a:pPr>
              <a:t>‹#›</a:t>
            </a:fld>
            <a:endParaRPr lang="en-GB" spc="-135"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36676" y="1152525"/>
            <a:ext cx="8020049" cy="2451100"/>
          </a:xfrm>
        </p:spPr>
        <p:txBody>
          <a:bodyPr anchor="b"/>
          <a:lstStyle>
            <a:lvl1pPr algn="ctr">
              <a:defRPr sz="6001"/>
            </a:lvl1pPr>
          </a:lstStyle>
          <a:p>
            <a:r>
              <a:rPr lang="en-US" smtClean="0"/>
              <a:t>Click to edit Master title style</a:t>
            </a:r>
            <a:endParaRPr lang="en-IN"/>
          </a:p>
        </p:txBody>
      </p:sp>
      <p:sp>
        <p:nvSpPr>
          <p:cNvPr id="3" name="Subtitle 2"/>
          <p:cNvSpPr>
            <a:spLocks noGrp="1"/>
          </p:cNvSpPr>
          <p:nvPr>
            <p:ph type="subTitle" idx="1"/>
          </p:nvPr>
        </p:nvSpPr>
        <p:spPr>
          <a:xfrm>
            <a:off x="1336676" y="3698883"/>
            <a:ext cx="8020049" cy="1700213"/>
          </a:xfrm>
        </p:spPr>
        <p:txBody>
          <a:bodyPr/>
          <a:lstStyle>
            <a:lvl1pPr marL="0" indent="0" algn="ctr">
              <a:buNone/>
              <a:defRPr sz="2400"/>
            </a:lvl1pPr>
            <a:lvl2pPr marL="457216" indent="0" algn="ctr">
              <a:buNone/>
              <a:defRPr sz="2000"/>
            </a:lvl2pPr>
            <a:lvl3pPr marL="914430" indent="0" algn="ctr">
              <a:buNone/>
              <a:defRPr sz="1800"/>
            </a:lvl3pPr>
            <a:lvl4pPr marL="1371645" indent="0" algn="ctr">
              <a:buNone/>
              <a:defRPr sz="1600"/>
            </a:lvl4pPr>
            <a:lvl5pPr marL="1828861" indent="0" algn="ctr">
              <a:buNone/>
              <a:defRPr sz="1600"/>
            </a:lvl5pPr>
            <a:lvl6pPr marL="2286077" indent="0" algn="ctr">
              <a:buNone/>
              <a:defRPr sz="1600"/>
            </a:lvl6pPr>
            <a:lvl7pPr marL="2743291" indent="0" algn="ctr">
              <a:buNone/>
              <a:defRPr sz="1600"/>
            </a:lvl7pPr>
            <a:lvl8pPr marL="3200507" indent="0" algn="ctr">
              <a:buNone/>
              <a:defRPr sz="1600"/>
            </a:lvl8pPr>
            <a:lvl9pPr marL="3657722"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2726DABC-211E-4220-BFF0-B3430246C7BF}" type="datetimeFigureOut">
              <a:rPr lang="en-IN" smtClean="0"/>
              <a:t>24-01-2018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B3CA34-8E39-4165-AE2A-1FBF5D44C3E5}" type="slidenum">
              <a:rPr lang="en-IN" smtClean="0"/>
              <a:t>‹#›</a:t>
            </a:fld>
            <a:endParaRPr lang="en-IN"/>
          </a:p>
        </p:txBody>
      </p:sp>
    </p:spTree>
    <p:extLst>
      <p:ext uri="{BB962C8B-B14F-4D97-AF65-F5344CB8AC3E}">
        <p14:creationId xmlns:p14="http://schemas.microsoft.com/office/powerpoint/2010/main" val="131251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2726DABC-211E-4220-BFF0-B3430246C7BF}" type="datetimeFigureOut">
              <a:rPr lang="en-IN" smtClean="0"/>
              <a:t>24-01-2018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B3CA34-8E39-4165-AE2A-1FBF5D44C3E5}" type="slidenum">
              <a:rPr lang="en-IN" smtClean="0"/>
              <a:t>‹#›</a:t>
            </a:fld>
            <a:endParaRPr lang="en-IN"/>
          </a:p>
        </p:txBody>
      </p:sp>
    </p:spTree>
    <p:extLst>
      <p:ext uri="{BB962C8B-B14F-4D97-AF65-F5344CB8AC3E}">
        <p14:creationId xmlns:p14="http://schemas.microsoft.com/office/powerpoint/2010/main" val="265997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0253" y="1755775"/>
            <a:ext cx="9221788" cy="2928938"/>
          </a:xfrm>
        </p:spPr>
        <p:txBody>
          <a:bodyPr anchor="b"/>
          <a:lstStyle>
            <a:lvl1pPr>
              <a:defRPr sz="6001"/>
            </a:lvl1pPr>
          </a:lstStyle>
          <a:p>
            <a:r>
              <a:rPr lang="en-US" smtClean="0"/>
              <a:t>Click to edit Master title style</a:t>
            </a:r>
            <a:endParaRPr lang="en-IN"/>
          </a:p>
        </p:txBody>
      </p:sp>
      <p:sp>
        <p:nvSpPr>
          <p:cNvPr id="3" name="Text Placeholder 2"/>
          <p:cNvSpPr>
            <a:spLocks noGrp="1"/>
          </p:cNvSpPr>
          <p:nvPr>
            <p:ph type="body" idx="1"/>
          </p:nvPr>
        </p:nvSpPr>
        <p:spPr>
          <a:xfrm>
            <a:off x="730253" y="4713296"/>
            <a:ext cx="9221788" cy="1539875"/>
          </a:xfrm>
        </p:spPr>
        <p:txBody>
          <a:bodyPr/>
          <a:lstStyle>
            <a:lvl1pPr marL="0" indent="0">
              <a:buNone/>
              <a:defRPr sz="2400">
                <a:solidFill>
                  <a:schemeClr val="tx1">
                    <a:tint val="75000"/>
                  </a:schemeClr>
                </a:solidFill>
              </a:defRPr>
            </a:lvl1pPr>
            <a:lvl2pPr marL="457216" indent="0">
              <a:buNone/>
              <a:defRPr sz="2000">
                <a:solidFill>
                  <a:schemeClr val="tx1">
                    <a:tint val="75000"/>
                  </a:schemeClr>
                </a:solidFill>
              </a:defRPr>
            </a:lvl2pPr>
            <a:lvl3pPr marL="914430" indent="0">
              <a:buNone/>
              <a:defRPr sz="1800">
                <a:solidFill>
                  <a:schemeClr val="tx1">
                    <a:tint val="75000"/>
                  </a:schemeClr>
                </a:solidFill>
              </a:defRPr>
            </a:lvl3pPr>
            <a:lvl4pPr marL="1371645" indent="0">
              <a:buNone/>
              <a:defRPr sz="1600">
                <a:solidFill>
                  <a:schemeClr val="tx1">
                    <a:tint val="75000"/>
                  </a:schemeClr>
                </a:solidFill>
              </a:defRPr>
            </a:lvl4pPr>
            <a:lvl5pPr marL="1828861" indent="0">
              <a:buNone/>
              <a:defRPr sz="1600">
                <a:solidFill>
                  <a:schemeClr val="tx1">
                    <a:tint val="75000"/>
                  </a:schemeClr>
                </a:solidFill>
              </a:defRPr>
            </a:lvl5pPr>
            <a:lvl6pPr marL="2286077" indent="0">
              <a:buNone/>
              <a:defRPr sz="1600">
                <a:solidFill>
                  <a:schemeClr val="tx1">
                    <a:tint val="75000"/>
                  </a:schemeClr>
                </a:solidFill>
              </a:defRPr>
            </a:lvl6pPr>
            <a:lvl7pPr marL="2743291" indent="0">
              <a:buNone/>
              <a:defRPr sz="1600">
                <a:solidFill>
                  <a:schemeClr val="tx1">
                    <a:tint val="75000"/>
                  </a:schemeClr>
                </a:solidFill>
              </a:defRPr>
            </a:lvl7pPr>
            <a:lvl8pPr marL="3200507" indent="0">
              <a:buNone/>
              <a:defRPr sz="1600">
                <a:solidFill>
                  <a:schemeClr val="tx1">
                    <a:tint val="75000"/>
                  </a:schemeClr>
                </a:solidFill>
              </a:defRPr>
            </a:lvl8pPr>
            <a:lvl9pPr marL="3657722"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26DABC-211E-4220-BFF0-B3430246C7BF}" type="datetimeFigureOut">
              <a:rPr lang="en-IN" smtClean="0"/>
              <a:t>24-01-2018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B3CA34-8E39-4165-AE2A-1FBF5D44C3E5}" type="slidenum">
              <a:rPr lang="en-IN" smtClean="0"/>
              <a:t>‹#›</a:t>
            </a:fld>
            <a:endParaRPr lang="en-IN"/>
          </a:p>
        </p:txBody>
      </p:sp>
    </p:spTree>
    <p:extLst>
      <p:ext uri="{BB962C8B-B14F-4D97-AF65-F5344CB8AC3E}">
        <p14:creationId xmlns:p14="http://schemas.microsoft.com/office/powerpoint/2010/main" val="2959386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735013" y="1874846"/>
            <a:ext cx="4535487" cy="4467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5422902" y="1874846"/>
            <a:ext cx="4535488" cy="4467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2726DABC-211E-4220-BFF0-B3430246C7BF}" type="datetimeFigureOut">
              <a:rPr lang="en-IN" smtClean="0"/>
              <a:t>24-01-2018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4B3CA34-8E39-4165-AE2A-1FBF5D44C3E5}" type="slidenum">
              <a:rPr lang="en-IN" smtClean="0"/>
              <a:t>‹#›</a:t>
            </a:fld>
            <a:endParaRPr lang="en-IN"/>
          </a:p>
        </p:txBody>
      </p:sp>
    </p:spTree>
    <p:extLst>
      <p:ext uri="{BB962C8B-B14F-4D97-AF65-F5344CB8AC3E}">
        <p14:creationId xmlns:p14="http://schemas.microsoft.com/office/powerpoint/2010/main" val="586584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84093" y="1196289"/>
            <a:ext cx="4125219" cy="300082"/>
          </a:xfrm>
          <a:prstGeom prst="rect">
            <a:avLst/>
          </a:prstGeom>
        </p:spPr>
        <p:txBody>
          <a:bodyPr wrap="square" lIns="0" tIns="0" rIns="0" bIns="0">
            <a:spAutoFit/>
          </a:bodyPr>
          <a:lstStyle>
            <a:lvl1pPr>
              <a:defRPr sz="1950" b="0" i="1">
                <a:solidFill>
                  <a:srgbClr val="005583"/>
                </a:solidFill>
                <a:latin typeface="Calibri"/>
                <a:cs typeface="Calibri"/>
              </a:defRPr>
            </a:lvl1pPr>
          </a:lstStyle>
          <a:p>
            <a:endParaRPr/>
          </a:p>
        </p:txBody>
      </p:sp>
      <p:sp>
        <p:nvSpPr>
          <p:cNvPr id="3" name="Holder 3"/>
          <p:cNvSpPr>
            <a:spLocks noGrp="1"/>
          </p:cNvSpPr>
          <p:nvPr>
            <p:ph type="body" idx="1"/>
          </p:nvPr>
        </p:nvSpPr>
        <p:spPr>
          <a:xfrm>
            <a:off x="1424571" y="1902999"/>
            <a:ext cx="784425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635756" y="6549207"/>
            <a:ext cx="3421888"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2" y="6549207"/>
            <a:ext cx="2459482"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1/24/2018</a:t>
            </a:fld>
            <a:endParaRPr lang="en-US"/>
          </a:p>
        </p:txBody>
      </p:sp>
      <p:sp>
        <p:nvSpPr>
          <p:cNvPr id="6" name="Holder 6"/>
          <p:cNvSpPr>
            <a:spLocks noGrp="1"/>
          </p:cNvSpPr>
          <p:nvPr>
            <p:ph type="sldNum" sz="quarter" idx="7"/>
          </p:nvPr>
        </p:nvSpPr>
        <p:spPr>
          <a:xfrm>
            <a:off x="151929" y="6623302"/>
            <a:ext cx="255904" cy="192360"/>
          </a:xfrm>
          <a:prstGeom prst="rect">
            <a:avLst/>
          </a:prstGeom>
        </p:spPr>
        <p:txBody>
          <a:bodyPr wrap="square" lIns="0" tIns="0" rIns="0" bIns="0">
            <a:spAutoFit/>
          </a:bodyPr>
          <a:lstStyle>
            <a:lvl1pPr>
              <a:defRPr sz="1400" b="1" i="0">
                <a:solidFill>
                  <a:schemeClr val="tx1"/>
                </a:solidFill>
                <a:latin typeface="Lucida Sans"/>
                <a:cs typeface="Lucida Sans"/>
              </a:defRPr>
            </a:lvl1pPr>
          </a:lstStyle>
          <a:p>
            <a:pPr marL="85093">
              <a:lnSpc>
                <a:spcPts val="1535"/>
              </a:lnSpc>
            </a:pPr>
            <a:fld id="{81D60167-4931-47E6-BA6A-407CBD079E47}" type="slidenum">
              <a:rPr lang="en-GB" spc="-135" smtClean="0"/>
              <a:pPr marL="85093">
                <a:lnSpc>
                  <a:spcPts val="1535"/>
                </a:lnSpc>
              </a:pPr>
              <a:t>‹#›</a:t>
            </a:fld>
            <a:endParaRPr lang="en-GB" spc="-13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iming>
    <p:tnLst>
      <p:par>
        <p:cTn id="1" dur="indefinite" restart="never" nodeType="tmRoot"/>
      </p:par>
    </p:tnLst>
  </p:timing>
  <p:txStyles>
    <p:titleStyle>
      <a:lvl1pPr>
        <a:defRPr>
          <a:latin typeface="+mj-lt"/>
          <a:ea typeface="+mj-ea"/>
          <a:cs typeface="+mj-cs"/>
        </a:defRPr>
      </a:lvl1pPr>
    </p:titleStyle>
    <p:bodyStyle>
      <a:lvl1pPr marL="0">
        <a:defRPr>
          <a:latin typeface="+mn-lt"/>
          <a:ea typeface="+mn-ea"/>
          <a:cs typeface="+mn-cs"/>
        </a:defRPr>
      </a:lvl1pPr>
      <a:lvl2pPr marL="457216">
        <a:defRPr>
          <a:latin typeface="+mn-lt"/>
          <a:ea typeface="+mn-ea"/>
          <a:cs typeface="+mn-cs"/>
        </a:defRPr>
      </a:lvl2pPr>
      <a:lvl3pPr marL="914430">
        <a:defRPr>
          <a:latin typeface="+mn-lt"/>
          <a:ea typeface="+mn-ea"/>
          <a:cs typeface="+mn-cs"/>
        </a:defRPr>
      </a:lvl3pPr>
      <a:lvl4pPr marL="1371645">
        <a:defRPr>
          <a:latin typeface="+mn-lt"/>
          <a:ea typeface="+mn-ea"/>
          <a:cs typeface="+mn-cs"/>
        </a:defRPr>
      </a:lvl4pPr>
      <a:lvl5pPr marL="1828861">
        <a:defRPr>
          <a:latin typeface="+mn-lt"/>
          <a:ea typeface="+mn-ea"/>
          <a:cs typeface="+mn-cs"/>
        </a:defRPr>
      </a:lvl5pPr>
      <a:lvl6pPr marL="2286077">
        <a:defRPr>
          <a:latin typeface="+mn-lt"/>
          <a:ea typeface="+mn-ea"/>
          <a:cs typeface="+mn-cs"/>
        </a:defRPr>
      </a:lvl6pPr>
      <a:lvl7pPr marL="2743291">
        <a:defRPr>
          <a:latin typeface="+mn-lt"/>
          <a:ea typeface="+mn-ea"/>
          <a:cs typeface="+mn-cs"/>
        </a:defRPr>
      </a:lvl7pPr>
      <a:lvl8pPr marL="3200507">
        <a:defRPr>
          <a:latin typeface="+mn-lt"/>
          <a:ea typeface="+mn-ea"/>
          <a:cs typeface="+mn-cs"/>
        </a:defRPr>
      </a:lvl8pPr>
      <a:lvl9pPr marL="3657722">
        <a:defRPr>
          <a:latin typeface="+mn-lt"/>
          <a:ea typeface="+mn-ea"/>
          <a:cs typeface="+mn-cs"/>
        </a:defRPr>
      </a:lvl9pPr>
    </p:bodyStyle>
    <p:otherStyle>
      <a:lvl1pPr marL="0">
        <a:defRPr>
          <a:latin typeface="+mn-lt"/>
          <a:ea typeface="+mn-ea"/>
          <a:cs typeface="+mn-cs"/>
        </a:defRPr>
      </a:lvl1pPr>
      <a:lvl2pPr marL="457216">
        <a:defRPr>
          <a:latin typeface="+mn-lt"/>
          <a:ea typeface="+mn-ea"/>
          <a:cs typeface="+mn-cs"/>
        </a:defRPr>
      </a:lvl2pPr>
      <a:lvl3pPr marL="914430">
        <a:defRPr>
          <a:latin typeface="+mn-lt"/>
          <a:ea typeface="+mn-ea"/>
          <a:cs typeface="+mn-cs"/>
        </a:defRPr>
      </a:lvl3pPr>
      <a:lvl4pPr marL="1371645">
        <a:defRPr>
          <a:latin typeface="+mn-lt"/>
          <a:ea typeface="+mn-ea"/>
          <a:cs typeface="+mn-cs"/>
        </a:defRPr>
      </a:lvl4pPr>
      <a:lvl5pPr marL="1828861">
        <a:defRPr>
          <a:latin typeface="+mn-lt"/>
          <a:ea typeface="+mn-ea"/>
          <a:cs typeface="+mn-cs"/>
        </a:defRPr>
      </a:lvl5pPr>
      <a:lvl6pPr marL="2286077">
        <a:defRPr>
          <a:latin typeface="+mn-lt"/>
          <a:ea typeface="+mn-ea"/>
          <a:cs typeface="+mn-cs"/>
        </a:defRPr>
      </a:lvl6pPr>
      <a:lvl7pPr marL="2743291">
        <a:defRPr>
          <a:latin typeface="+mn-lt"/>
          <a:ea typeface="+mn-ea"/>
          <a:cs typeface="+mn-cs"/>
        </a:defRPr>
      </a:lvl7pPr>
      <a:lvl8pPr marL="3200507">
        <a:defRPr>
          <a:latin typeface="+mn-lt"/>
          <a:ea typeface="+mn-ea"/>
          <a:cs typeface="+mn-cs"/>
        </a:defRPr>
      </a:lvl8pPr>
      <a:lvl9pPr marL="3657722">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15" y="374658"/>
            <a:ext cx="9223375" cy="1362075"/>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735015" y="1874846"/>
            <a:ext cx="9223375" cy="44672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735013" y="6527800"/>
            <a:ext cx="2406650" cy="374650"/>
          </a:xfrm>
          <a:prstGeom prst="rect">
            <a:avLst/>
          </a:prstGeom>
        </p:spPr>
        <p:txBody>
          <a:bodyPr vert="horz" lIns="91440" tIns="45720" rIns="91440" bIns="45720" rtlCol="0" anchor="ctr"/>
          <a:lstStyle>
            <a:lvl1pPr algn="l">
              <a:defRPr sz="1200">
                <a:solidFill>
                  <a:schemeClr val="tx1">
                    <a:tint val="75000"/>
                  </a:schemeClr>
                </a:solidFill>
              </a:defRPr>
            </a:lvl1pPr>
          </a:lstStyle>
          <a:p>
            <a:fld id="{2726DABC-211E-4220-BFF0-B3430246C7BF}" type="datetimeFigureOut">
              <a:rPr lang="en-IN" smtClean="0"/>
              <a:t>24-01-2018</a:t>
            </a:fld>
            <a:endParaRPr lang="en-IN"/>
          </a:p>
        </p:txBody>
      </p:sp>
      <p:sp>
        <p:nvSpPr>
          <p:cNvPr id="5" name="Footer Placeholder 4"/>
          <p:cNvSpPr>
            <a:spLocks noGrp="1"/>
          </p:cNvSpPr>
          <p:nvPr>
            <p:ph type="ftr" sz="quarter" idx="3"/>
          </p:nvPr>
        </p:nvSpPr>
        <p:spPr>
          <a:xfrm>
            <a:off x="3541714" y="6527800"/>
            <a:ext cx="3609975" cy="3746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7551738" y="6527800"/>
            <a:ext cx="2406650" cy="374650"/>
          </a:xfrm>
          <a:prstGeom prst="rect">
            <a:avLst/>
          </a:prstGeom>
        </p:spPr>
        <p:txBody>
          <a:bodyPr vert="horz" lIns="91440" tIns="45720" rIns="91440" bIns="45720" rtlCol="0" anchor="ctr"/>
          <a:lstStyle>
            <a:lvl1pPr algn="r">
              <a:defRPr sz="1200">
                <a:solidFill>
                  <a:schemeClr val="tx1">
                    <a:tint val="75000"/>
                  </a:schemeClr>
                </a:solidFill>
              </a:defRPr>
            </a:lvl1pPr>
          </a:lstStyle>
          <a:p>
            <a:fld id="{14B3CA34-8E39-4165-AE2A-1FBF5D44C3E5}" type="slidenum">
              <a:rPr lang="en-IN" smtClean="0"/>
              <a:t>‹#›</a:t>
            </a:fld>
            <a:endParaRPr lang="en-IN"/>
          </a:p>
        </p:txBody>
      </p:sp>
    </p:spTree>
    <p:extLst>
      <p:ext uri="{BB962C8B-B14F-4D97-AF65-F5344CB8AC3E}">
        <p14:creationId xmlns:p14="http://schemas.microsoft.com/office/powerpoint/2010/main" val="218640719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iming>
    <p:tnLst>
      <p:par>
        <p:cTn id="1" dur="indefinite" restart="never" nodeType="tmRoot"/>
      </p:par>
    </p:tnLst>
  </p:timing>
  <p:txStyles>
    <p:titleStyle>
      <a:lvl1pPr algn="l" defTabSz="91443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8" indent="-228608" algn="l" defTabSz="91443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3" indent="-228608" algn="l" defTabSz="91443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38" indent="-228608" algn="l" defTabSz="91443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53" indent="-228608" algn="l" defTabSz="9144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69" indent="-228608" algn="l" defTabSz="9144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83" indent="-228608" algn="l" defTabSz="9144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99" indent="-228608" algn="l" defTabSz="9144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14" indent="-228608" algn="l" defTabSz="9144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30" indent="-228608" algn="l" defTabSz="9144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30" rtl="0" eaLnBrk="1" latinLnBrk="0" hangingPunct="1">
        <a:defRPr sz="1800" kern="1200">
          <a:solidFill>
            <a:schemeClr val="tx1"/>
          </a:solidFill>
          <a:latin typeface="+mn-lt"/>
          <a:ea typeface="+mn-ea"/>
          <a:cs typeface="+mn-cs"/>
        </a:defRPr>
      </a:lvl1pPr>
      <a:lvl2pPr marL="457216" algn="l" defTabSz="914430" rtl="0" eaLnBrk="1" latinLnBrk="0" hangingPunct="1">
        <a:defRPr sz="1800" kern="1200">
          <a:solidFill>
            <a:schemeClr val="tx1"/>
          </a:solidFill>
          <a:latin typeface="+mn-lt"/>
          <a:ea typeface="+mn-ea"/>
          <a:cs typeface="+mn-cs"/>
        </a:defRPr>
      </a:lvl2pPr>
      <a:lvl3pPr marL="914430" algn="l" defTabSz="914430" rtl="0" eaLnBrk="1" latinLnBrk="0" hangingPunct="1">
        <a:defRPr sz="1800" kern="1200">
          <a:solidFill>
            <a:schemeClr val="tx1"/>
          </a:solidFill>
          <a:latin typeface="+mn-lt"/>
          <a:ea typeface="+mn-ea"/>
          <a:cs typeface="+mn-cs"/>
        </a:defRPr>
      </a:lvl3pPr>
      <a:lvl4pPr marL="1371645" algn="l" defTabSz="914430" rtl="0" eaLnBrk="1" latinLnBrk="0" hangingPunct="1">
        <a:defRPr sz="1800" kern="1200">
          <a:solidFill>
            <a:schemeClr val="tx1"/>
          </a:solidFill>
          <a:latin typeface="+mn-lt"/>
          <a:ea typeface="+mn-ea"/>
          <a:cs typeface="+mn-cs"/>
        </a:defRPr>
      </a:lvl4pPr>
      <a:lvl5pPr marL="1828861" algn="l" defTabSz="914430" rtl="0" eaLnBrk="1" latinLnBrk="0" hangingPunct="1">
        <a:defRPr sz="1800" kern="1200">
          <a:solidFill>
            <a:schemeClr val="tx1"/>
          </a:solidFill>
          <a:latin typeface="+mn-lt"/>
          <a:ea typeface="+mn-ea"/>
          <a:cs typeface="+mn-cs"/>
        </a:defRPr>
      </a:lvl5pPr>
      <a:lvl6pPr marL="2286077" algn="l" defTabSz="914430" rtl="0" eaLnBrk="1" latinLnBrk="0" hangingPunct="1">
        <a:defRPr sz="1800" kern="1200">
          <a:solidFill>
            <a:schemeClr val="tx1"/>
          </a:solidFill>
          <a:latin typeface="+mn-lt"/>
          <a:ea typeface="+mn-ea"/>
          <a:cs typeface="+mn-cs"/>
        </a:defRPr>
      </a:lvl6pPr>
      <a:lvl7pPr marL="2743291" algn="l" defTabSz="914430" rtl="0" eaLnBrk="1" latinLnBrk="0" hangingPunct="1">
        <a:defRPr sz="1800" kern="1200">
          <a:solidFill>
            <a:schemeClr val="tx1"/>
          </a:solidFill>
          <a:latin typeface="+mn-lt"/>
          <a:ea typeface="+mn-ea"/>
          <a:cs typeface="+mn-cs"/>
        </a:defRPr>
      </a:lvl7pPr>
      <a:lvl8pPr marL="3200507" algn="l" defTabSz="914430" rtl="0" eaLnBrk="1" latinLnBrk="0" hangingPunct="1">
        <a:defRPr sz="1800" kern="1200">
          <a:solidFill>
            <a:schemeClr val="tx1"/>
          </a:solidFill>
          <a:latin typeface="+mn-lt"/>
          <a:ea typeface="+mn-ea"/>
          <a:cs typeface="+mn-cs"/>
        </a:defRPr>
      </a:lvl8pPr>
      <a:lvl9pPr marL="3657722" algn="l" defTabSz="91443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15" y="374658"/>
            <a:ext cx="9223375" cy="1362075"/>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735015" y="1874846"/>
            <a:ext cx="9223375" cy="44672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735013" y="6527800"/>
            <a:ext cx="2406650" cy="374650"/>
          </a:xfrm>
          <a:prstGeom prst="rect">
            <a:avLst/>
          </a:prstGeom>
        </p:spPr>
        <p:txBody>
          <a:bodyPr vert="horz" lIns="91440" tIns="45720" rIns="91440" bIns="45720" rtlCol="0" anchor="ctr"/>
          <a:lstStyle>
            <a:lvl1pPr algn="l">
              <a:defRPr sz="1200">
                <a:solidFill>
                  <a:schemeClr val="tx1">
                    <a:tint val="75000"/>
                  </a:schemeClr>
                </a:solidFill>
              </a:defRPr>
            </a:lvl1pPr>
          </a:lstStyle>
          <a:p>
            <a:fld id="{79C625F4-D150-471F-A9A0-19BB6BF50F7F}" type="datetimeFigureOut">
              <a:rPr lang="en-IN" smtClean="0"/>
              <a:t>24-01-2018</a:t>
            </a:fld>
            <a:endParaRPr lang="en-IN"/>
          </a:p>
        </p:txBody>
      </p:sp>
      <p:sp>
        <p:nvSpPr>
          <p:cNvPr id="5" name="Footer Placeholder 4"/>
          <p:cNvSpPr>
            <a:spLocks noGrp="1"/>
          </p:cNvSpPr>
          <p:nvPr>
            <p:ph type="ftr" sz="quarter" idx="3"/>
          </p:nvPr>
        </p:nvSpPr>
        <p:spPr>
          <a:xfrm>
            <a:off x="3541714" y="6527800"/>
            <a:ext cx="3609975" cy="3746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7551738" y="6527800"/>
            <a:ext cx="2406650" cy="374650"/>
          </a:xfrm>
          <a:prstGeom prst="rect">
            <a:avLst/>
          </a:prstGeom>
        </p:spPr>
        <p:txBody>
          <a:bodyPr vert="horz" lIns="91440" tIns="45720" rIns="91440" bIns="45720" rtlCol="0" anchor="ctr"/>
          <a:lstStyle>
            <a:lvl1pPr algn="r">
              <a:defRPr sz="1200">
                <a:solidFill>
                  <a:schemeClr val="tx1">
                    <a:tint val="75000"/>
                  </a:schemeClr>
                </a:solidFill>
              </a:defRPr>
            </a:lvl1pPr>
          </a:lstStyle>
          <a:p>
            <a:fld id="{37DFD2E5-8BAE-4C6E-B8C7-DBF128CEBA47}" type="slidenum">
              <a:rPr lang="en-IN" smtClean="0"/>
              <a:t>‹#›</a:t>
            </a:fld>
            <a:endParaRPr lang="en-IN"/>
          </a:p>
        </p:txBody>
      </p:sp>
    </p:spTree>
    <p:extLst>
      <p:ext uri="{BB962C8B-B14F-4D97-AF65-F5344CB8AC3E}">
        <p14:creationId xmlns:p14="http://schemas.microsoft.com/office/powerpoint/2010/main" val="62403600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iming>
    <p:tnLst>
      <p:par>
        <p:cTn id="1" dur="indefinite" restart="never" nodeType="tmRoot"/>
      </p:par>
    </p:tnLst>
  </p:timing>
  <p:txStyles>
    <p:titleStyle>
      <a:lvl1pPr algn="l" defTabSz="91443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8" indent="-228608" algn="l" defTabSz="91443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3" indent="-228608" algn="l" defTabSz="91443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38" indent="-228608" algn="l" defTabSz="91443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53" indent="-228608" algn="l" defTabSz="9144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69" indent="-228608" algn="l" defTabSz="9144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83" indent="-228608" algn="l" defTabSz="9144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99" indent="-228608" algn="l" defTabSz="9144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14" indent="-228608" algn="l" defTabSz="9144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30" indent="-228608" algn="l" defTabSz="9144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30" rtl="0" eaLnBrk="1" latinLnBrk="0" hangingPunct="1">
        <a:defRPr sz="1800" kern="1200">
          <a:solidFill>
            <a:schemeClr val="tx1"/>
          </a:solidFill>
          <a:latin typeface="+mn-lt"/>
          <a:ea typeface="+mn-ea"/>
          <a:cs typeface="+mn-cs"/>
        </a:defRPr>
      </a:lvl1pPr>
      <a:lvl2pPr marL="457216" algn="l" defTabSz="914430" rtl="0" eaLnBrk="1" latinLnBrk="0" hangingPunct="1">
        <a:defRPr sz="1800" kern="1200">
          <a:solidFill>
            <a:schemeClr val="tx1"/>
          </a:solidFill>
          <a:latin typeface="+mn-lt"/>
          <a:ea typeface="+mn-ea"/>
          <a:cs typeface="+mn-cs"/>
        </a:defRPr>
      </a:lvl2pPr>
      <a:lvl3pPr marL="914430" algn="l" defTabSz="914430" rtl="0" eaLnBrk="1" latinLnBrk="0" hangingPunct="1">
        <a:defRPr sz="1800" kern="1200">
          <a:solidFill>
            <a:schemeClr val="tx1"/>
          </a:solidFill>
          <a:latin typeface="+mn-lt"/>
          <a:ea typeface="+mn-ea"/>
          <a:cs typeface="+mn-cs"/>
        </a:defRPr>
      </a:lvl3pPr>
      <a:lvl4pPr marL="1371645" algn="l" defTabSz="914430" rtl="0" eaLnBrk="1" latinLnBrk="0" hangingPunct="1">
        <a:defRPr sz="1800" kern="1200">
          <a:solidFill>
            <a:schemeClr val="tx1"/>
          </a:solidFill>
          <a:latin typeface="+mn-lt"/>
          <a:ea typeface="+mn-ea"/>
          <a:cs typeface="+mn-cs"/>
        </a:defRPr>
      </a:lvl4pPr>
      <a:lvl5pPr marL="1828861" algn="l" defTabSz="914430" rtl="0" eaLnBrk="1" latinLnBrk="0" hangingPunct="1">
        <a:defRPr sz="1800" kern="1200">
          <a:solidFill>
            <a:schemeClr val="tx1"/>
          </a:solidFill>
          <a:latin typeface="+mn-lt"/>
          <a:ea typeface="+mn-ea"/>
          <a:cs typeface="+mn-cs"/>
        </a:defRPr>
      </a:lvl5pPr>
      <a:lvl6pPr marL="2286077" algn="l" defTabSz="914430" rtl="0" eaLnBrk="1" latinLnBrk="0" hangingPunct="1">
        <a:defRPr sz="1800" kern="1200">
          <a:solidFill>
            <a:schemeClr val="tx1"/>
          </a:solidFill>
          <a:latin typeface="+mn-lt"/>
          <a:ea typeface="+mn-ea"/>
          <a:cs typeface="+mn-cs"/>
        </a:defRPr>
      </a:lvl6pPr>
      <a:lvl7pPr marL="2743291" algn="l" defTabSz="914430" rtl="0" eaLnBrk="1" latinLnBrk="0" hangingPunct="1">
        <a:defRPr sz="1800" kern="1200">
          <a:solidFill>
            <a:schemeClr val="tx1"/>
          </a:solidFill>
          <a:latin typeface="+mn-lt"/>
          <a:ea typeface="+mn-ea"/>
          <a:cs typeface="+mn-cs"/>
        </a:defRPr>
      </a:lvl7pPr>
      <a:lvl8pPr marL="3200507" algn="l" defTabSz="914430" rtl="0" eaLnBrk="1" latinLnBrk="0" hangingPunct="1">
        <a:defRPr sz="1800" kern="1200">
          <a:solidFill>
            <a:schemeClr val="tx1"/>
          </a:solidFill>
          <a:latin typeface="+mn-lt"/>
          <a:ea typeface="+mn-ea"/>
          <a:cs typeface="+mn-cs"/>
        </a:defRPr>
      </a:lvl8pPr>
      <a:lvl9pPr marL="3657722" algn="l" defTabSz="91443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15" y="374658"/>
            <a:ext cx="9223375" cy="1362075"/>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735015" y="1874846"/>
            <a:ext cx="9223375" cy="44672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735013" y="6527800"/>
            <a:ext cx="2406650" cy="374650"/>
          </a:xfrm>
          <a:prstGeom prst="rect">
            <a:avLst/>
          </a:prstGeom>
        </p:spPr>
        <p:txBody>
          <a:bodyPr vert="horz" lIns="91440" tIns="45720" rIns="91440" bIns="45720" rtlCol="0" anchor="ctr"/>
          <a:lstStyle>
            <a:lvl1pPr algn="l">
              <a:defRPr sz="1200">
                <a:solidFill>
                  <a:schemeClr val="tx1">
                    <a:tint val="75000"/>
                  </a:schemeClr>
                </a:solidFill>
              </a:defRPr>
            </a:lvl1pPr>
          </a:lstStyle>
          <a:p>
            <a:fld id="{1941B4B7-DC3D-46B1-B8CD-97ECF57F6396}" type="datetimeFigureOut">
              <a:rPr lang="en-IN" smtClean="0"/>
              <a:t>24-01-2018</a:t>
            </a:fld>
            <a:endParaRPr lang="en-IN"/>
          </a:p>
        </p:txBody>
      </p:sp>
      <p:sp>
        <p:nvSpPr>
          <p:cNvPr id="5" name="Footer Placeholder 4"/>
          <p:cNvSpPr>
            <a:spLocks noGrp="1"/>
          </p:cNvSpPr>
          <p:nvPr>
            <p:ph type="ftr" sz="quarter" idx="3"/>
          </p:nvPr>
        </p:nvSpPr>
        <p:spPr>
          <a:xfrm>
            <a:off x="3541714" y="6527800"/>
            <a:ext cx="3609975" cy="3746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7551738" y="6527800"/>
            <a:ext cx="2406650" cy="374650"/>
          </a:xfrm>
          <a:prstGeom prst="rect">
            <a:avLst/>
          </a:prstGeom>
        </p:spPr>
        <p:txBody>
          <a:bodyPr vert="horz" lIns="91440" tIns="45720" rIns="91440" bIns="45720" rtlCol="0" anchor="ctr"/>
          <a:lstStyle>
            <a:lvl1pPr algn="r">
              <a:defRPr sz="1200">
                <a:solidFill>
                  <a:schemeClr val="tx1">
                    <a:tint val="75000"/>
                  </a:schemeClr>
                </a:solidFill>
              </a:defRPr>
            </a:lvl1pPr>
          </a:lstStyle>
          <a:p>
            <a:fld id="{5900A518-4B5D-4D81-A922-3C33ACC9CF66}" type="slidenum">
              <a:rPr lang="en-IN" smtClean="0"/>
              <a:t>‹#›</a:t>
            </a:fld>
            <a:endParaRPr lang="en-IN"/>
          </a:p>
        </p:txBody>
      </p:sp>
    </p:spTree>
    <p:extLst>
      <p:ext uri="{BB962C8B-B14F-4D97-AF65-F5344CB8AC3E}">
        <p14:creationId xmlns:p14="http://schemas.microsoft.com/office/powerpoint/2010/main" val="213731808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iming>
    <p:tnLst>
      <p:par>
        <p:cTn id="1" dur="indefinite" restart="never" nodeType="tmRoot"/>
      </p:par>
    </p:tnLst>
  </p:timing>
  <p:txStyles>
    <p:titleStyle>
      <a:lvl1pPr algn="l" defTabSz="91443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8" indent="-228608" algn="l" defTabSz="91443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3" indent="-228608" algn="l" defTabSz="91443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38" indent="-228608" algn="l" defTabSz="91443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53" indent="-228608" algn="l" defTabSz="9144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69" indent="-228608" algn="l" defTabSz="9144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83" indent="-228608" algn="l" defTabSz="9144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99" indent="-228608" algn="l" defTabSz="9144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14" indent="-228608" algn="l" defTabSz="9144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30" indent="-228608" algn="l" defTabSz="9144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30" rtl="0" eaLnBrk="1" latinLnBrk="0" hangingPunct="1">
        <a:defRPr sz="1800" kern="1200">
          <a:solidFill>
            <a:schemeClr val="tx1"/>
          </a:solidFill>
          <a:latin typeface="+mn-lt"/>
          <a:ea typeface="+mn-ea"/>
          <a:cs typeface="+mn-cs"/>
        </a:defRPr>
      </a:lvl1pPr>
      <a:lvl2pPr marL="457216" algn="l" defTabSz="914430" rtl="0" eaLnBrk="1" latinLnBrk="0" hangingPunct="1">
        <a:defRPr sz="1800" kern="1200">
          <a:solidFill>
            <a:schemeClr val="tx1"/>
          </a:solidFill>
          <a:latin typeface="+mn-lt"/>
          <a:ea typeface="+mn-ea"/>
          <a:cs typeface="+mn-cs"/>
        </a:defRPr>
      </a:lvl2pPr>
      <a:lvl3pPr marL="914430" algn="l" defTabSz="914430" rtl="0" eaLnBrk="1" latinLnBrk="0" hangingPunct="1">
        <a:defRPr sz="1800" kern="1200">
          <a:solidFill>
            <a:schemeClr val="tx1"/>
          </a:solidFill>
          <a:latin typeface="+mn-lt"/>
          <a:ea typeface="+mn-ea"/>
          <a:cs typeface="+mn-cs"/>
        </a:defRPr>
      </a:lvl3pPr>
      <a:lvl4pPr marL="1371645" algn="l" defTabSz="914430" rtl="0" eaLnBrk="1" latinLnBrk="0" hangingPunct="1">
        <a:defRPr sz="1800" kern="1200">
          <a:solidFill>
            <a:schemeClr val="tx1"/>
          </a:solidFill>
          <a:latin typeface="+mn-lt"/>
          <a:ea typeface="+mn-ea"/>
          <a:cs typeface="+mn-cs"/>
        </a:defRPr>
      </a:lvl4pPr>
      <a:lvl5pPr marL="1828861" algn="l" defTabSz="914430" rtl="0" eaLnBrk="1" latinLnBrk="0" hangingPunct="1">
        <a:defRPr sz="1800" kern="1200">
          <a:solidFill>
            <a:schemeClr val="tx1"/>
          </a:solidFill>
          <a:latin typeface="+mn-lt"/>
          <a:ea typeface="+mn-ea"/>
          <a:cs typeface="+mn-cs"/>
        </a:defRPr>
      </a:lvl5pPr>
      <a:lvl6pPr marL="2286077" algn="l" defTabSz="914430" rtl="0" eaLnBrk="1" latinLnBrk="0" hangingPunct="1">
        <a:defRPr sz="1800" kern="1200">
          <a:solidFill>
            <a:schemeClr val="tx1"/>
          </a:solidFill>
          <a:latin typeface="+mn-lt"/>
          <a:ea typeface="+mn-ea"/>
          <a:cs typeface="+mn-cs"/>
        </a:defRPr>
      </a:lvl6pPr>
      <a:lvl7pPr marL="2743291" algn="l" defTabSz="914430" rtl="0" eaLnBrk="1" latinLnBrk="0" hangingPunct="1">
        <a:defRPr sz="1800" kern="1200">
          <a:solidFill>
            <a:schemeClr val="tx1"/>
          </a:solidFill>
          <a:latin typeface="+mn-lt"/>
          <a:ea typeface="+mn-ea"/>
          <a:cs typeface="+mn-cs"/>
        </a:defRPr>
      </a:lvl7pPr>
      <a:lvl8pPr marL="3200507" algn="l" defTabSz="914430" rtl="0" eaLnBrk="1" latinLnBrk="0" hangingPunct="1">
        <a:defRPr sz="1800" kern="1200">
          <a:solidFill>
            <a:schemeClr val="tx1"/>
          </a:solidFill>
          <a:latin typeface="+mn-lt"/>
          <a:ea typeface="+mn-ea"/>
          <a:cs typeface="+mn-cs"/>
        </a:defRPr>
      </a:lvl8pPr>
      <a:lvl9pPr marL="3657722" algn="l" defTabSz="91443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chart" Target="../charts/chart1.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chart" Target="../charts/chart2.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jpe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7.png"/><Relationship Id="rId10" Type="http://schemas.openxmlformats.org/officeDocument/2006/relationships/image" Target="../media/image29.jpeg"/><Relationship Id="rId4" Type="http://schemas.openxmlformats.org/officeDocument/2006/relationships/image" Target="../media/image6.png"/><Relationship Id="rId9"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1.emf"/><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30.emf"/><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3.emf"/><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11" Type="http://schemas.openxmlformats.org/officeDocument/2006/relationships/image" Target="../media/image38.png"/><Relationship Id="rId5" Type="http://schemas.openxmlformats.org/officeDocument/2006/relationships/image" Target="../media/image1.jpeg"/><Relationship Id="rId10" Type="http://schemas.openxmlformats.org/officeDocument/2006/relationships/image" Target="../media/image36.png"/><Relationship Id="rId4" Type="http://schemas.openxmlformats.org/officeDocument/2006/relationships/notesSlide" Target="../notesSlides/notesSlide1.xml"/><Relationship Id="rId9" Type="http://schemas.openxmlformats.org/officeDocument/2006/relationships/image" Target="../media/image37.jpeg"/></Relationships>
</file>

<file path=ppt/slides/_rels/slide22.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5.jpeg"/><Relationship Id="rId7" Type="http://schemas.openxmlformats.org/officeDocument/2006/relationships/chart" Target="../charts/chart4.xml"/><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chart" Target="../charts/chart3.xml"/><Relationship Id="rId5" Type="http://schemas.openxmlformats.org/officeDocument/2006/relationships/image" Target="../media/image7.png"/><Relationship Id="rId10" Type="http://schemas.openxmlformats.org/officeDocument/2006/relationships/image" Target="../media/image39.png"/><Relationship Id="rId4" Type="http://schemas.openxmlformats.org/officeDocument/2006/relationships/image" Target="../media/image6.png"/><Relationship Id="rId9" Type="http://schemas.openxmlformats.org/officeDocument/2006/relationships/chart" Target="../charts/chart6.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jpeg"/><Relationship Id="rId7" Type="http://schemas.openxmlformats.org/officeDocument/2006/relationships/image" Target="../media/image42.emf"/><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41.emf"/><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3" Type="http://schemas.openxmlformats.org/officeDocument/2006/relationships/image" Target="../media/image7.png"/><Relationship Id="rId7" Type="http://schemas.openxmlformats.org/officeDocument/2006/relationships/diagramLayout" Target="../diagrams/layout1.xml"/><Relationship Id="rId12" Type="http://schemas.openxmlformats.org/officeDocument/2006/relationships/diagramLayout" Target="../diagrams/layout2.xml"/><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6.png"/><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image" Target="../media/image5.jpeg"/><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6.jp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5.jpe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18.jp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09" y="3"/>
            <a:ext cx="10515128" cy="7042149"/>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4"/>
          <p:cNvSpPr/>
          <p:nvPr/>
        </p:nvSpPr>
        <p:spPr>
          <a:xfrm>
            <a:off x="1568242" y="828430"/>
            <a:ext cx="3419475" cy="3419475"/>
          </a:xfrm>
          <a:custGeom>
            <a:avLst/>
            <a:gdLst/>
            <a:ahLst/>
            <a:cxnLst/>
            <a:rect l="l" t="t" r="r" b="b"/>
            <a:pathLst>
              <a:path w="3419475" h="3419475">
                <a:moveTo>
                  <a:pt x="1709635" y="0"/>
                </a:moveTo>
                <a:lnTo>
                  <a:pt x="1660960" y="679"/>
                </a:lnTo>
                <a:lnTo>
                  <a:pt x="1612621" y="2706"/>
                </a:lnTo>
                <a:lnTo>
                  <a:pt x="1564637" y="6062"/>
                </a:lnTo>
                <a:lnTo>
                  <a:pt x="1517026" y="10729"/>
                </a:lnTo>
                <a:lnTo>
                  <a:pt x="1469806" y="16689"/>
                </a:lnTo>
                <a:lnTo>
                  <a:pt x="1422995" y="23924"/>
                </a:lnTo>
                <a:lnTo>
                  <a:pt x="1376611" y="32416"/>
                </a:lnTo>
                <a:lnTo>
                  <a:pt x="1330672" y="42147"/>
                </a:lnTo>
                <a:lnTo>
                  <a:pt x="1285197" y="53100"/>
                </a:lnTo>
                <a:lnTo>
                  <a:pt x="1240203" y="65254"/>
                </a:lnTo>
                <a:lnTo>
                  <a:pt x="1195708" y="78594"/>
                </a:lnTo>
                <a:lnTo>
                  <a:pt x="1151730" y="93101"/>
                </a:lnTo>
                <a:lnTo>
                  <a:pt x="1108288" y="108756"/>
                </a:lnTo>
                <a:lnTo>
                  <a:pt x="1065399" y="125542"/>
                </a:lnTo>
                <a:lnTo>
                  <a:pt x="1023081" y="143440"/>
                </a:lnTo>
                <a:lnTo>
                  <a:pt x="981353" y="162433"/>
                </a:lnTo>
                <a:lnTo>
                  <a:pt x="940233" y="182503"/>
                </a:lnTo>
                <a:lnTo>
                  <a:pt x="899738" y="203631"/>
                </a:lnTo>
                <a:lnTo>
                  <a:pt x="859887" y="225800"/>
                </a:lnTo>
                <a:lnTo>
                  <a:pt x="820697" y="248992"/>
                </a:lnTo>
                <a:lnTo>
                  <a:pt x="782187" y="273187"/>
                </a:lnTo>
                <a:lnTo>
                  <a:pt x="744375" y="298369"/>
                </a:lnTo>
                <a:lnTo>
                  <a:pt x="707278" y="324520"/>
                </a:lnTo>
                <a:lnTo>
                  <a:pt x="670915" y="351620"/>
                </a:lnTo>
                <a:lnTo>
                  <a:pt x="635304" y="379653"/>
                </a:lnTo>
                <a:lnTo>
                  <a:pt x="600463" y="408600"/>
                </a:lnTo>
                <a:lnTo>
                  <a:pt x="566410" y="438443"/>
                </a:lnTo>
                <a:lnTo>
                  <a:pt x="533163" y="469165"/>
                </a:lnTo>
                <a:lnTo>
                  <a:pt x="500740" y="500746"/>
                </a:lnTo>
                <a:lnTo>
                  <a:pt x="469159" y="533170"/>
                </a:lnTo>
                <a:lnTo>
                  <a:pt x="438438" y="566417"/>
                </a:lnTo>
                <a:lnTo>
                  <a:pt x="408595" y="600471"/>
                </a:lnTo>
                <a:lnTo>
                  <a:pt x="379648" y="635312"/>
                </a:lnTo>
                <a:lnTo>
                  <a:pt x="351615" y="670923"/>
                </a:lnTo>
                <a:lnTo>
                  <a:pt x="324515" y="707286"/>
                </a:lnTo>
                <a:lnTo>
                  <a:pt x="298365" y="744383"/>
                </a:lnTo>
                <a:lnTo>
                  <a:pt x="273183" y="782196"/>
                </a:lnTo>
                <a:lnTo>
                  <a:pt x="248988" y="820706"/>
                </a:lnTo>
                <a:lnTo>
                  <a:pt x="225797" y="859896"/>
                </a:lnTo>
                <a:lnTo>
                  <a:pt x="203629" y="899748"/>
                </a:lnTo>
                <a:lnTo>
                  <a:pt x="182501" y="940243"/>
                </a:lnTo>
                <a:lnTo>
                  <a:pt x="162431" y="981364"/>
                </a:lnTo>
                <a:lnTo>
                  <a:pt x="143438" y="1023092"/>
                </a:lnTo>
                <a:lnTo>
                  <a:pt x="125540" y="1065410"/>
                </a:lnTo>
                <a:lnTo>
                  <a:pt x="108754" y="1108299"/>
                </a:lnTo>
                <a:lnTo>
                  <a:pt x="93099" y="1151741"/>
                </a:lnTo>
                <a:lnTo>
                  <a:pt x="78593" y="1195719"/>
                </a:lnTo>
                <a:lnTo>
                  <a:pt x="65253" y="1240214"/>
                </a:lnTo>
                <a:lnTo>
                  <a:pt x="53099" y="1285209"/>
                </a:lnTo>
                <a:lnTo>
                  <a:pt x="42147" y="1330684"/>
                </a:lnTo>
                <a:lnTo>
                  <a:pt x="32416" y="1376623"/>
                </a:lnTo>
                <a:lnTo>
                  <a:pt x="23924" y="1423007"/>
                </a:lnTo>
                <a:lnTo>
                  <a:pt x="16689" y="1469818"/>
                </a:lnTo>
                <a:lnTo>
                  <a:pt x="10729" y="1517038"/>
                </a:lnTo>
                <a:lnTo>
                  <a:pt x="6062" y="1564649"/>
                </a:lnTo>
                <a:lnTo>
                  <a:pt x="2706" y="1612633"/>
                </a:lnTo>
                <a:lnTo>
                  <a:pt x="679" y="1660972"/>
                </a:lnTo>
                <a:lnTo>
                  <a:pt x="0" y="1709648"/>
                </a:lnTo>
                <a:lnTo>
                  <a:pt x="679" y="1758324"/>
                </a:lnTo>
                <a:lnTo>
                  <a:pt x="2706" y="1806663"/>
                </a:lnTo>
                <a:lnTo>
                  <a:pt x="6062" y="1854647"/>
                </a:lnTo>
                <a:lnTo>
                  <a:pt x="10729" y="1902258"/>
                </a:lnTo>
                <a:lnTo>
                  <a:pt x="16689" y="1949478"/>
                </a:lnTo>
                <a:lnTo>
                  <a:pt x="23924" y="1996289"/>
                </a:lnTo>
                <a:lnTo>
                  <a:pt x="32416" y="2042673"/>
                </a:lnTo>
                <a:lnTo>
                  <a:pt x="42147" y="2088612"/>
                </a:lnTo>
                <a:lnTo>
                  <a:pt x="53099" y="2134088"/>
                </a:lnTo>
                <a:lnTo>
                  <a:pt x="65253" y="2179082"/>
                </a:lnTo>
                <a:lnTo>
                  <a:pt x="78593" y="2223577"/>
                </a:lnTo>
                <a:lnTo>
                  <a:pt x="93099" y="2267555"/>
                </a:lnTo>
                <a:lnTo>
                  <a:pt x="108754" y="2310997"/>
                </a:lnTo>
                <a:lnTo>
                  <a:pt x="125540" y="2353887"/>
                </a:lnTo>
                <a:lnTo>
                  <a:pt x="143438" y="2396204"/>
                </a:lnTo>
                <a:lnTo>
                  <a:pt x="162431" y="2437933"/>
                </a:lnTo>
                <a:lnTo>
                  <a:pt x="182501" y="2479053"/>
                </a:lnTo>
                <a:lnTo>
                  <a:pt x="203629" y="2519548"/>
                </a:lnTo>
                <a:lnTo>
                  <a:pt x="225797" y="2559400"/>
                </a:lnTo>
                <a:lnTo>
                  <a:pt x="248988" y="2598590"/>
                </a:lnTo>
                <a:lnTo>
                  <a:pt x="273183" y="2637100"/>
                </a:lnTo>
                <a:lnTo>
                  <a:pt x="298365" y="2674913"/>
                </a:lnTo>
                <a:lnTo>
                  <a:pt x="324515" y="2712010"/>
                </a:lnTo>
                <a:lnTo>
                  <a:pt x="351615" y="2748373"/>
                </a:lnTo>
                <a:lnTo>
                  <a:pt x="379648" y="2783984"/>
                </a:lnTo>
                <a:lnTo>
                  <a:pt x="408595" y="2818826"/>
                </a:lnTo>
                <a:lnTo>
                  <a:pt x="438438" y="2852879"/>
                </a:lnTo>
                <a:lnTo>
                  <a:pt x="469159" y="2886126"/>
                </a:lnTo>
                <a:lnTo>
                  <a:pt x="500740" y="2918550"/>
                </a:lnTo>
                <a:lnTo>
                  <a:pt x="533163" y="2950131"/>
                </a:lnTo>
                <a:lnTo>
                  <a:pt x="566410" y="2980853"/>
                </a:lnTo>
                <a:lnTo>
                  <a:pt x="600463" y="3010696"/>
                </a:lnTo>
                <a:lnTo>
                  <a:pt x="635304" y="3039643"/>
                </a:lnTo>
                <a:lnTo>
                  <a:pt x="670915" y="3067676"/>
                </a:lnTo>
                <a:lnTo>
                  <a:pt x="707278" y="3094777"/>
                </a:lnTo>
                <a:lnTo>
                  <a:pt x="744375" y="3120927"/>
                </a:lnTo>
                <a:lnTo>
                  <a:pt x="782187" y="3146109"/>
                </a:lnTo>
                <a:lnTo>
                  <a:pt x="820697" y="3170305"/>
                </a:lnTo>
                <a:lnTo>
                  <a:pt x="859887" y="3193496"/>
                </a:lnTo>
                <a:lnTo>
                  <a:pt x="899738" y="3215665"/>
                </a:lnTo>
                <a:lnTo>
                  <a:pt x="940233" y="3236793"/>
                </a:lnTo>
                <a:lnTo>
                  <a:pt x="981353" y="3256863"/>
                </a:lnTo>
                <a:lnTo>
                  <a:pt x="1023081" y="3275856"/>
                </a:lnTo>
                <a:lnTo>
                  <a:pt x="1065399" y="3293755"/>
                </a:lnTo>
                <a:lnTo>
                  <a:pt x="1108288" y="3310540"/>
                </a:lnTo>
                <a:lnTo>
                  <a:pt x="1151730" y="3326196"/>
                </a:lnTo>
                <a:lnTo>
                  <a:pt x="1195708" y="3340702"/>
                </a:lnTo>
                <a:lnTo>
                  <a:pt x="1240203" y="3354042"/>
                </a:lnTo>
                <a:lnTo>
                  <a:pt x="1285197" y="3366197"/>
                </a:lnTo>
                <a:lnTo>
                  <a:pt x="1330672" y="3377149"/>
                </a:lnTo>
                <a:lnTo>
                  <a:pt x="1376611" y="3386880"/>
                </a:lnTo>
                <a:lnTo>
                  <a:pt x="1422995" y="3395372"/>
                </a:lnTo>
                <a:lnTo>
                  <a:pt x="1469806" y="3402607"/>
                </a:lnTo>
                <a:lnTo>
                  <a:pt x="1517026" y="3408567"/>
                </a:lnTo>
                <a:lnTo>
                  <a:pt x="1564637" y="3413234"/>
                </a:lnTo>
                <a:lnTo>
                  <a:pt x="1612621" y="3416590"/>
                </a:lnTo>
                <a:lnTo>
                  <a:pt x="1660960" y="3418617"/>
                </a:lnTo>
                <a:lnTo>
                  <a:pt x="1709635" y="3419297"/>
                </a:lnTo>
                <a:lnTo>
                  <a:pt x="1758311" y="3418617"/>
                </a:lnTo>
                <a:lnTo>
                  <a:pt x="1806650" y="3416590"/>
                </a:lnTo>
                <a:lnTo>
                  <a:pt x="1854634" y="3413234"/>
                </a:lnTo>
                <a:lnTo>
                  <a:pt x="1902245" y="3408567"/>
                </a:lnTo>
                <a:lnTo>
                  <a:pt x="1949465" y="3402607"/>
                </a:lnTo>
                <a:lnTo>
                  <a:pt x="1996276" y="3395372"/>
                </a:lnTo>
                <a:lnTo>
                  <a:pt x="2042660" y="3386880"/>
                </a:lnTo>
                <a:lnTo>
                  <a:pt x="2088599" y="3377149"/>
                </a:lnTo>
                <a:lnTo>
                  <a:pt x="2134075" y="3366197"/>
                </a:lnTo>
                <a:lnTo>
                  <a:pt x="2179069" y="3354042"/>
                </a:lnTo>
                <a:lnTo>
                  <a:pt x="2223564" y="3340702"/>
                </a:lnTo>
                <a:lnTo>
                  <a:pt x="2267542" y="3326196"/>
                </a:lnTo>
                <a:lnTo>
                  <a:pt x="2310985" y="3310540"/>
                </a:lnTo>
                <a:lnTo>
                  <a:pt x="2353874" y="3293755"/>
                </a:lnTo>
                <a:lnTo>
                  <a:pt x="2396192" y="3275856"/>
                </a:lnTo>
                <a:lnTo>
                  <a:pt x="2437920" y="3256863"/>
                </a:lnTo>
                <a:lnTo>
                  <a:pt x="2479041" y="3236793"/>
                </a:lnTo>
                <a:lnTo>
                  <a:pt x="2519536" y="3215665"/>
                </a:lnTo>
                <a:lnTo>
                  <a:pt x="2559387" y="3193496"/>
                </a:lnTo>
                <a:lnTo>
                  <a:pt x="2598577" y="3170305"/>
                </a:lnTo>
                <a:lnTo>
                  <a:pt x="2637088" y="3146109"/>
                </a:lnTo>
                <a:lnTo>
                  <a:pt x="2674900" y="3120927"/>
                </a:lnTo>
                <a:lnTo>
                  <a:pt x="2711997" y="3094777"/>
                </a:lnTo>
                <a:lnTo>
                  <a:pt x="2748360" y="3067676"/>
                </a:lnTo>
                <a:lnTo>
                  <a:pt x="2783971" y="3039643"/>
                </a:lnTo>
                <a:lnTo>
                  <a:pt x="2818813" y="3010696"/>
                </a:lnTo>
                <a:lnTo>
                  <a:pt x="2852866" y="2980853"/>
                </a:lnTo>
                <a:lnTo>
                  <a:pt x="2886114" y="2950131"/>
                </a:lnTo>
                <a:lnTo>
                  <a:pt x="2918537" y="2918550"/>
                </a:lnTo>
                <a:lnTo>
                  <a:pt x="2950119" y="2886126"/>
                </a:lnTo>
                <a:lnTo>
                  <a:pt x="2980840" y="2852879"/>
                </a:lnTo>
                <a:lnTo>
                  <a:pt x="3010683" y="2818826"/>
                </a:lnTo>
                <a:lnTo>
                  <a:pt x="3039630" y="2783984"/>
                </a:lnTo>
                <a:lnTo>
                  <a:pt x="3067663" y="2748373"/>
                </a:lnTo>
                <a:lnTo>
                  <a:pt x="3094764" y="2712010"/>
                </a:lnTo>
                <a:lnTo>
                  <a:pt x="3120914" y="2674913"/>
                </a:lnTo>
                <a:lnTo>
                  <a:pt x="3146096" y="2637100"/>
                </a:lnTo>
                <a:lnTo>
                  <a:pt x="3170292" y="2598590"/>
                </a:lnTo>
                <a:lnTo>
                  <a:pt x="3193483" y="2559400"/>
                </a:lnTo>
                <a:lnTo>
                  <a:pt x="3215652" y="2519548"/>
                </a:lnTo>
                <a:lnTo>
                  <a:pt x="3236780" y="2479053"/>
                </a:lnTo>
                <a:lnTo>
                  <a:pt x="3256850" y="2437933"/>
                </a:lnTo>
                <a:lnTo>
                  <a:pt x="3275843" y="2396204"/>
                </a:lnTo>
                <a:lnTo>
                  <a:pt x="3293742" y="2353887"/>
                </a:lnTo>
                <a:lnTo>
                  <a:pt x="3310528" y="2310997"/>
                </a:lnTo>
                <a:lnTo>
                  <a:pt x="3326183" y="2267555"/>
                </a:lnTo>
                <a:lnTo>
                  <a:pt x="3340689" y="2223577"/>
                </a:lnTo>
                <a:lnTo>
                  <a:pt x="3354029" y="2179082"/>
                </a:lnTo>
                <a:lnTo>
                  <a:pt x="3366184" y="2134088"/>
                </a:lnTo>
                <a:lnTo>
                  <a:pt x="3377136" y="2088612"/>
                </a:lnTo>
                <a:lnTo>
                  <a:pt x="3386867" y="2042673"/>
                </a:lnTo>
                <a:lnTo>
                  <a:pt x="3395359" y="1996289"/>
                </a:lnTo>
                <a:lnTo>
                  <a:pt x="3402594" y="1949478"/>
                </a:lnTo>
                <a:lnTo>
                  <a:pt x="3408555" y="1902258"/>
                </a:lnTo>
                <a:lnTo>
                  <a:pt x="3413222" y="1854647"/>
                </a:lnTo>
                <a:lnTo>
                  <a:pt x="3416578" y="1806663"/>
                </a:lnTo>
                <a:lnTo>
                  <a:pt x="3418604" y="1758324"/>
                </a:lnTo>
                <a:lnTo>
                  <a:pt x="3419284" y="1709648"/>
                </a:lnTo>
                <a:lnTo>
                  <a:pt x="3418604" y="1660972"/>
                </a:lnTo>
                <a:lnTo>
                  <a:pt x="3416578" y="1612633"/>
                </a:lnTo>
                <a:lnTo>
                  <a:pt x="3413222" y="1564649"/>
                </a:lnTo>
                <a:lnTo>
                  <a:pt x="3408555" y="1517038"/>
                </a:lnTo>
                <a:lnTo>
                  <a:pt x="3402594" y="1469818"/>
                </a:lnTo>
                <a:lnTo>
                  <a:pt x="3395359" y="1423007"/>
                </a:lnTo>
                <a:lnTo>
                  <a:pt x="3386867" y="1376623"/>
                </a:lnTo>
                <a:lnTo>
                  <a:pt x="3377136" y="1330684"/>
                </a:lnTo>
                <a:lnTo>
                  <a:pt x="3366184" y="1285209"/>
                </a:lnTo>
                <a:lnTo>
                  <a:pt x="3354029" y="1240214"/>
                </a:lnTo>
                <a:lnTo>
                  <a:pt x="3340689" y="1195719"/>
                </a:lnTo>
                <a:lnTo>
                  <a:pt x="3326183" y="1151741"/>
                </a:lnTo>
                <a:lnTo>
                  <a:pt x="3310528" y="1108299"/>
                </a:lnTo>
                <a:lnTo>
                  <a:pt x="3293742" y="1065410"/>
                </a:lnTo>
                <a:lnTo>
                  <a:pt x="3275843" y="1023092"/>
                </a:lnTo>
                <a:lnTo>
                  <a:pt x="3256850" y="981364"/>
                </a:lnTo>
                <a:lnTo>
                  <a:pt x="3236780" y="940243"/>
                </a:lnTo>
                <a:lnTo>
                  <a:pt x="3215652" y="899748"/>
                </a:lnTo>
                <a:lnTo>
                  <a:pt x="3193483" y="859896"/>
                </a:lnTo>
                <a:lnTo>
                  <a:pt x="3170292" y="820706"/>
                </a:lnTo>
                <a:lnTo>
                  <a:pt x="3146096" y="782196"/>
                </a:lnTo>
                <a:lnTo>
                  <a:pt x="3120914" y="744383"/>
                </a:lnTo>
                <a:lnTo>
                  <a:pt x="3094764" y="707286"/>
                </a:lnTo>
                <a:lnTo>
                  <a:pt x="3067663" y="670923"/>
                </a:lnTo>
                <a:lnTo>
                  <a:pt x="3039630" y="635312"/>
                </a:lnTo>
                <a:lnTo>
                  <a:pt x="3010683" y="600471"/>
                </a:lnTo>
                <a:lnTo>
                  <a:pt x="2980840" y="566417"/>
                </a:lnTo>
                <a:lnTo>
                  <a:pt x="2950119" y="533170"/>
                </a:lnTo>
                <a:lnTo>
                  <a:pt x="2918537" y="500746"/>
                </a:lnTo>
                <a:lnTo>
                  <a:pt x="2886114" y="469165"/>
                </a:lnTo>
                <a:lnTo>
                  <a:pt x="2852866" y="438443"/>
                </a:lnTo>
                <a:lnTo>
                  <a:pt x="2818813" y="408600"/>
                </a:lnTo>
                <a:lnTo>
                  <a:pt x="2783971" y="379653"/>
                </a:lnTo>
                <a:lnTo>
                  <a:pt x="2748360" y="351620"/>
                </a:lnTo>
                <a:lnTo>
                  <a:pt x="2711997" y="324520"/>
                </a:lnTo>
                <a:lnTo>
                  <a:pt x="2674900" y="298369"/>
                </a:lnTo>
                <a:lnTo>
                  <a:pt x="2637088" y="273187"/>
                </a:lnTo>
                <a:lnTo>
                  <a:pt x="2598577" y="248992"/>
                </a:lnTo>
                <a:lnTo>
                  <a:pt x="2559387" y="225800"/>
                </a:lnTo>
                <a:lnTo>
                  <a:pt x="2519536" y="203631"/>
                </a:lnTo>
                <a:lnTo>
                  <a:pt x="2479041" y="182503"/>
                </a:lnTo>
                <a:lnTo>
                  <a:pt x="2437920" y="162433"/>
                </a:lnTo>
                <a:lnTo>
                  <a:pt x="2396192" y="143440"/>
                </a:lnTo>
                <a:lnTo>
                  <a:pt x="2353874" y="125542"/>
                </a:lnTo>
                <a:lnTo>
                  <a:pt x="2310985" y="108756"/>
                </a:lnTo>
                <a:lnTo>
                  <a:pt x="2267542" y="93101"/>
                </a:lnTo>
                <a:lnTo>
                  <a:pt x="2223564" y="78594"/>
                </a:lnTo>
                <a:lnTo>
                  <a:pt x="2179069" y="65254"/>
                </a:lnTo>
                <a:lnTo>
                  <a:pt x="2134075" y="53100"/>
                </a:lnTo>
                <a:lnTo>
                  <a:pt x="2088599" y="42147"/>
                </a:lnTo>
                <a:lnTo>
                  <a:pt x="2042660" y="32416"/>
                </a:lnTo>
                <a:lnTo>
                  <a:pt x="1996276" y="23924"/>
                </a:lnTo>
                <a:lnTo>
                  <a:pt x="1949465" y="16689"/>
                </a:lnTo>
                <a:lnTo>
                  <a:pt x="1902245" y="10729"/>
                </a:lnTo>
                <a:lnTo>
                  <a:pt x="1854634" y="6062"/>
                </a:lnTo>
                <a:lnTo>
                  <a:pt x="1806650" y="2706"/>
                </a:lnTo>
                <a:lnTo>
                  <a:pt x="1758311" y="679"/>
                </a:lnTo>
                <a:lnTo>
                  <a:pt x="1709635" y="0"/>
                </a:lnTo>
                <a:close/>
              </a:path>
            </a:pathLst>
          </a:custGeom>
          <a:solidFill>
            <a:srgbClr val="FFFFFF"/>
          </a:solidFill>
        </p:spPr>
        <p:txBody>
          <a:bodyPr wrap="square" lIns="0" tIns="0" rIns="0" bIns="0" rtlCol="0"/>
          <a:lstStyle/>
          <a:p>
            <a:endParaRPr/>
          </a:p>
        </p:txBody>
      </p:sp>
      <p:sp>
        <p:nvSpPr>
          <p:cNvPr id="7" name="object 7"/>
          <p:cNvSpPr/>
          <p:nvPr/>
        </p:nvSpPr>
        <p:spPr>
          <a:xfrm>
            <a:off x="1420215" y="554745"/>
            <a:ext cx="3846576" cy="3840479"/>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3514766" y="5045076"/>
            <a:ext cx="3965534" cy="661720"/>
          </a:xfrm>
          <a:prstGeom prst="rect">
            <a:avLst/>
          </a:prstGeom>
        </p:spPr>
        <p:txBody>
          <a:bodyPr vert="horz" wrap="square" lIns="0" tIns="0" rIns="0" bIns="0" rtlCol="0">
            <a:spAutoFit/>
          </a:bodyPr>
          <a:lstStyle/>
          <a:p>
            <a:pPr marL="12700"/>
            <a:r>
              <a:rPr lang="en-US" sz="2500" b="1" spc="-131" dirty="0">
                <a:solidFill>
                  <a:srgbClr val="00854A"/>
                </a:solidFill>
                <a:latin typeface="Trebuchet MS" pitchFamily="34" charset="0"/>
                <a:cs typeface="Lucida Sans"/>
              </a:rPr>
              <a:t>Dr. John Taylor </a:t>
            </a:r>
          </a:p>
          <a:p>
            <a:pPr marL="12700"/>
            <a:r>
              <a:rPr lang="en-US" b="1" spc="-60" dirty="0">
                <a:solidFill>
                  <a:srgbClr val="939598"/>
                </a:solidFill>
                <a:latin typeface="Trebuchet MS" pitchFamily="34" charset="0"/>
                <a:cs typeface="Lucida Sans"/>
              </a:rPr>
              <a:t>Partner, Hymans Robertson LLP</a:t>
            </a:r>
            <a:endParaRPr b="1" dirty="0">
              <a:latin typeface="Trebuchet MS" pitchFamily="34" charset="0"/>
              <a:cs typeface="Lucida Sans"/>
            </a:endParaRPr>
          </a:p>
        </p:txBody>
      </p:sp>
      <p:sp>
        <p:nvSpPr>
          <p:cNvPr id="9" name="object 9"/>
          <p:cNvSpPr/>
          <p:nvPr/>
        </p:nvSpPr>
        <p:spPr>
          <a:xfrm>
            <a:off x="4598598" y="3199536"/>
            <a:ext cx="6005830" cy="424180"/>
          </a:xfrm>
          <a:custGeom>
            <a:avLst/>
            <a:gdLst/>
            <a:ahLst/>
            <a:cxnLst/>
            <a:rect l="l" t="t" r="r" b="b"/>
            <a:pathLst>
              <a:path w="6005830" h="424179">
                <a:moveTo>
                  <a:pt x="6005245" y="0"/>
                </a:moveTo>
                <a:lnTo>
                  <a:pt x="256209" y="0"/>
                </a:lnTo>
                <a:lnTo>
                  <a:pt x="236128" y="45908"/>
                </a:lnTo>
                <a:lnTo>
                  <a:pt x="214754" y="91105"/>
                </a:lnTo>
                <a:lnTo>
                  <a:pt x="192110" y="135565"/>
                </a:lnTo>
                <a:lnTo>
                  <a:pt x="168220" y="179266"/>
                </a:lnTo>
                <a:lnTo>
                  <a:pt x="143106" y="222183"/>
                </a:lnTo>
                <a:lnTo>
                  <a:pt x="116793" y="264293"/>
                </a:lnTo>
                <a:lnTo>
                  <a:pt x="89302" y="305573"/>
                </a:lnTo>
                <a:lnTo>
                  <a:pt x="60657" y="345998"/>
                </a:lnTo>
                <a:lnTo>
                  <a:pt x="30882" y="385546"/>
                </a:lnTo>
                <a:lnTo>
                  <a:pt x="0" y="424192"/>
                </a:lnTo>
                <a:lnTo>
                  <a:pt x="6005245" y="424192"/>
                </a:lnTo>
                <a:lnTo>
                  <a:pt x="6005245" y="0"/>
                </a:lnTo>
                <a:close/>
              </a:path>
            </a:pathLst>
          </a:custGeom>
          <a:solidFill>
            <a:srgbClr val="00A650">
              <a:alpha val="34999"/>
            </a:srgbClr>
          </a:solidFill>
        </p:spPr>
        <p:txBody>
          <a:bodyPr wrap="square" lIns="0" tIns="0" rIns="0" bIns="0" rtlCol="0"/>
          <a:lstStyle/>
          <a:p>
            <a:endParaRPr/>
          </a:p>
        </p:txBody>
      </p:sp>
      <p:sp>
        <p:nvSpPr>
          <p:cNvPr id="10" name="object 10"/>
          <p:cNvSpPr/>
          <p:nvPr/>
        </p:nvSpPr>
        <p:spPr>
          <a:xfrm>
            <a:off x="4872520" y="1920633"/>
            <a:ext cx="5731510" cy="1234440"/>
          </a:xfrm>
          <a:custGeom>
            <a:avLst/>
            <a:gdLst/>
            <a:ahLst/>
            <a:cxnLst/>
            <a:rect l="l" t="t" r="r" b="b"/>
            <a:pathLst>
              <a:path w="5731509" h="1234439">
                <a:moveTo>
                  <a:pt x="5731319" y="0"/>
                </a:moveTo>
                <a:lnTo>
                  <a:pt x="0" y="0"/>
                </a:lnTo>
                <a:lnTo>
                  <a:pt x="16530" y="44491"/>
                </a:lnTo>
                <a:lnTo>
                  <a:pt x="31853" y="89554"/>
                </a:lnTo>
                <a:lnTo>
                  <a:pt x="45949" y="135169"/>
                </a:lnTo>
                <a:lnTo>
                  <a:pt x="58798" y="181317"/>
                </a:lnTo>
                <a:lnTo>
                  <a:pt x="70379" y="227979"/>
                </a:lnTo>
                <a:lnTo>
                  <a:pt x="80673" y="275135"/>
                </a:lnTo>
                <a:lnTo>
                  <a:pt x="89659" y="322766"/>
                </a:lnTo>
                <a:lnTo>
                  <a:pt x="97318" y="370852"/>
                </a:lnTo>
                <a:lnTo>
                  <a:pt x="103629" y="419374"/>
                </a:lnTo>
                <a:lnTo>
                  <a:pt x="108573" y="468313"/>
                </a:lnTo>
                <a:lnTo>
                  <a:pt x="112129" y="517649"/>
                </a:lnTo>
                <a:lnTo>
                  <a:pt x="114277" y="567363"/>
                </a:lnTo>
                <a:lnTo>
                  <a:pt x="114998" y="617435"/>
                </a:lnTo>
                <a:lnTo>
                  <a:pt x="114154" y="671624"/>
                </a:lnTo>
                <a:lnTo>
                  <a:pt x="111638" y="725390"/>
                </a:lnTo>
                <a:lnTo>
                  <a:pt x="107476" y="778709"/>
                </a:lnTo>
                <a:lnTo>
                  <a:pt x="101694" y="831557"/>
                </a:lnTo>
                <a:lnTo>
                  <a:pt x="94317" y="883910"/>
                </a:lnTo>
                <a:lnTo>
                  <a:pt x="85370" y="935742"/>
                </a:lnTo>
                <a:lnTo>
                  <a:pt x="74880" y="987029"/>
                </a:lnTo>
                <a:lnTo>
                  <a:pt x="62872" y="1037746"/>
                </a:lnTo>
                <a:lnTo>
                  <a:pt x="49370" y="1087869"/>
                </a:lnTo>
                <a:lnTo>
                  <a:pt x="34402" y="1137373"/>
                </a:lnTo>
                <a:lnTo>
                  <a:pt x="17991" y="1186234"/>
                </a:lnTo>
                <a:lnTo>
                  <a:pt x="165" y="1234427"/>
                </a:lnTo>
                <a:lnTo>
                  <a:pt x="5731319" y="1234427"/>
                </a:lnTo>
                <a:lnTo>
                  <a:pt x="5731319" y="0"/>
                </a:lnTo>
                <a:close/>
              </a:path>
            </a:pathLst>
          </a:custGeom>
          <a:solidFill>
            <a:srgbClr val="4196CE">
              <a:alpha val="34999"/>
            </a:srgbClr>
          </a:solidFill>
        </p:spPr>
        <p:txBody>
          <a:bodyPr wrap="square" lIns="0" tIns="0" rIns="0" bIns="0" rtlCol="0"/>
          <a:lstStyle/>
          <a:p>
            <a:endParaRPr/>
          </a:p>
        </p:txBody>
      </p:sp>
      <p:sp>
        <p:nvSpPr>
          <p:cNvPr id="11" name="object 11"/>
          <p:cNvSpPr txBox="1"/>
          <p:nvPr/>
        </p:nvSpPr>
        <p:spPr>
          <a:xfrm>
            <a:off x="5059812" y="1844676"/>
            <a:ext cx="5392288" cy="1682768"/>
          </a:xfrm>
          <a:prstGeom prst="rect">
            <a:avLst/>
          </a:prstGeom>
        </p:spPr>
        <p:txBody>
          <a:bodyPr vert="horz" wrap="square" lIns="0" tIns="0" rIns="0" bIns="0" rtlCol="0">
            <a:spAutoFit/>
          </a:bodyPr>
          <a:lstStyle/>
          <a:p>
            <a:pPr>
              <a:spcBef>
                <a:spcPts val="31"/>
              </a:spcBef>
            </a:pPr>
            <a:endParaRPr sz="1451" dirty="0">
              <a:latin typeface="Trebuchet MS" pitchFamily="34" charset="0"/>
              <a:cs typeface="Times New Roman"/>
            </a:endParaRPr>
          </a:p>
          <a:p>
            <a:pPr marL="12700">
              <a:lnSpc>
                <a:spcPts val="3776"/>
              </a:lnSpc>
            </a:pPr>
            <a:r>
              <a:rPr sz="3600" b="1" dirty="0">
                <a:solidFill>
                  <a:srgbClr val="005583"/>
                </a:solidFill>
                <a:latin typeface="Trebuchet MS" pitchFamily="34" charset="0"/>
                <a:cs typeface="Lucida Sans"/>
              </a:rPr>
              <a:t>19th Global</a:t>
            </a:r>
            <a:endParaRPr sz="3600" b="1" dirty="0">
              <a:latin typeface="Trebuchet MS" pitchFamily="34" charset="0"/>
              <a:cs typeface="Lucida Sans"/>
            </a:endParaRPr>
          </a:p>
          <a:p>
            <a:pPr marL="12700">
              <a:lnSpc>
                <a:spcPts val="3776"/>
              </a:lnSpc>
            </a:pPr>
            <a:r>
              <a:rPr sz="3600" b="1" dirty="0">
                <a:solidFill>
                  <a:srgbClr val="005583"/>
                </a:solidFill>
                <a:latin typeface="Trebuchet MS" pitchFamily="34" charset="0"/>
                <a:cs typeface="Lucida Sans"/>
              </a:rPr>
              <a:t>Conference of Actuaries</a:t>
            </a:r>
            <a:endParaRPr sz="3600" b="1" dirty="0">
              <a:latin typeface="Trebuchet MS" pitchFamily="34" charset="0"/>
              <a:cs typeface="Lucida Sans"/>
            </a:endParaRPr>
          </a:p>
          <a:p>
            <a:pPr marL="12700">
              <a:spcBef>
                <a:spcPts val="1805"/>
              </a:spcBef>
            </a:pPr>
            <a:r>
              <a:rPr sz="1651" b="1" dirty="0">
                <a:solidFill>
                  <a:srgbClr val="00854A"/>
                </a:solidFill>
                <a:latin typeface="Trebuchet MS" pitchFamily="34" charset="0"/>
                <a:cs typeface="Lucida Sans"/>
              </a:rPr>
              <a:t>30th – 31st January, 2018 | Mumbai, India</a:t>
            </a:r>
            <a:endParaRPr sz="1651" b="1" dirty="0">
              <a:latin typeface="Trebuchet MS" pitchFamily="34" charset="0"/>
              <a:cs typeface="Lucida Sans"/>
            </a:endParaRPr>
          </a:p>
        </p:txBody>
      </p:sp>
      <p:pic>
        <p:nvPicPr>
          <p:cNvPr id="13"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1347" y="320682"/>
            <a:ext cx="1685925" cy="13112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574374" y="1628487"/>
            <a:ext cx="786241" cy="292388"/>
          </a:xfrm>
          <a:prstGeom prst="rect">
            <a:avLst/>
          </a:prstGeom>
          <a:noFill/>
        </p:spPr>
        <p:txBody>
          <a:bodyPr wrap="none" rtlCol="0">
            <a:spAutoFit/>
          </a:bodyPr>
          <a:lstStyle/>
          <a:p>
            <a:r>
              <a:rPr lang="en-US" sz="1300" spc="-229" dirty="0">
                <a:solidFill>
                  <a:srgbClr val="A7A9AC"/>
                </a:solidFill>
                <a:latin typeface="Trebuchet MS" pitchFamily="34" charset="0"/>
                <a:cs typeface="Lucida Sans"/>
              </a:rPr>
              <a:t>O</a:t>
            </a:r>
            <a:r>
              <a:rPr lang="en-US" sz="1300" spc="-60" dirty="0">
                <a:solidFill>
                  <a:srgbClr val="A7A9AC"/>
                </a:solidFill>
                <a:latin typeface="Trebuchet MS" pitchFamily="34" charset="0"/>
                <a:cs typeface="Lucida Sans"/>
              </a:rPr>
              <a:t>r</a:t>
            </a:r>
            <a:r>
              <a:rPr lang="en-US" sz="1300" spc="-145" dirty="0">
                <a:solidFill>
                  <a:srgbClr val="A7A9AC"/>
                </a:solidFill>
                <a:latin typeface="Trebuchet MS" pitchFamily="34" charset="0"/>
                <a:cs typeface="Lucida Sans"/>
              </a:rPr>
              <a:t>g</a:t>
            </a:r>
            <a:r>
              <a:rPr lang="en-US" sz="1300" spc="-80" dirty="0">
                <a:solidFill>
                  <a:srgbClr val="A7A9AC"/>
                </a:solidFill>
                <a:latin typeface="Trebuchet MS" pitchFamily="34" charset="0"/>
                <a:cs typeface="Lucida Sans"/>
              </a:rPr>
              <a:t>a</a:t>
            </a:r>
            <a:r>
              <a:rPr lang="en-US" sz="1300" spc="-120" dirty="0">
                <a:solidFill>
                  <a:srgbClr val="A7A9AC"/>
                </a:solidFill>
                <a:latin typeface="Trebuchet MS" pitchFamily="34" charset="0"/>
                <a:cs typeface="Lucida Sans"/>
              </a:rPr>
              <a:t>n</a:t>
            </a:r>
            <a:r>
              <a:rPr lang="en-US" sz="1300" spc="-80" dirty="0">
                <a:solidFill>
                  <a:srgbClr val="A7A9AC"/>
                </a:solidFill>
                <a:latin typeface="Trebuchet MS" pitchFamily="34" charset="0"/>
                <a:cs typeface="Lucida Sans"/>
              </a:rPr>
              <a:t>i</a:t>
            </a:r>
            <a:r>
              <a:rPr lang="en-US" sz="1300" spc="-155" dirty="0">
                <a:solidFill>
                  <a:srgbClr val="A7A9AC"/>
                </a:solidFill>
                <a:latin typeface="Trebuchet MS" pitchFamily="34" charset="0"/>
                <a:cs typeface="Lucida Sans"/>
              </a:rPr>
              <a:t>z</a:t>
            </a:r>
            <a:r>
              <a:rPr lang="en-US" sz="1300" spc="-65" dirty="0">
                <a:solidFill>
                  <a:srgbClr val="A7A9AC"/>
                </a:solidFill>
                <a:latin typeface="Trebuchet MS" pitchFamily="34" charset="0"/>
                <a:cs typeface="Lucida Sans"/>
              </a:rPr>
              <a:t>e</a:t>
            </a:r>
            <a:r>
              <a:rPr lang="en-US" sz="1300" dirty="0">
                <a:solidFill>
                  <a:srgbClr val="A7A9AC"/>
                </a:solidFill>
                <a:latin typeface="Trebuchet MS" pitchFamily="34" charset="0"/>
                <a:cs typeface="Lucida Sans"/>
              </a:rPr>
              <a:t>r</a:t>
            </a:r>
            <a:endParaRPr lang="en-US" sz="1300" dirty="0">
              <a:latin typeface="Trebuchet MS" pitchFamily="34" charset="0"/>
              <a:cs typeface="Lucida Sans"/>
            </a:endParaRPr>
          </a:p>
        </p:txBody>
      </p:sp>
      <p:sp>
        <p:nvSpPr>
          <p:cNvPr id="21" name="Rectangle 20"/>
          <p:cNvSpPr/>
          <p:nvPr/>
        </p:nvSpPr>
        <p:spPr>
          <a:xfrm>
            <a:off x="2295566" y="5045083"/>
            <a:ext cx="1066800" cy="685799"/>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3" name="object 8"/>
          <p:cNvSpPr txBox="1"/>
          <p:nvPr/>
        </p:nvSpPr>
        <p:spPr>
          <a:xfrm>
            <a:off x="7632700" y="4359283"/>
            <a:ext cx="2743200" cy="276999"/>
          </a:xfrm>
          <a:prstGeom prst="rect">
            <a:avLst/>
          </a:prstGeom>
        </p:spPr>
        <p:txBody>
          <a:bodyPr vert="horz" wrap="square" lIns="0" tIns="0" rIns="0" bIns="0" rtlCol="0">
            <a:spAutoFit/>
          </a:bodyPr>
          <a:lstStyle/>
          <a:p>
            <a:pPr marL="12700" algn="ctr"/>
            <a:endParaRPr b="1" dirty="0">
              <a:latin typeface="Trebuchet MS" pitchFamily="34" charset="0"/>
              <a:cs typeface="Lucida San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2644" y="5133375"/>
            <a:ext cx="509200" cy="5092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88239" y="-73796"/>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9"/>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5" name="object 15"/>
          <p:cNvSpPr txBox="1">
            <a:spLocks noGrp="1"/>
          </p:cNvSpPr>
          <p:nvPr>
            <p:ph type="sldNum" sz="quarter" idx="7"/>
          </p:nvPr>
        </p:nvSpPr>
        <p:spPr>
          <a:xfrm>
            <a:off x="151928" y="6623301"/>
            <a:ext cx="255904" cy="192360"/>
          </a:xfrm>
          <a:prstGeom prst="rect">
            <a:avLst/>
          </a:prstGeom>
        </p:spPr>
        <p:txBody>
          <a:bodyPr vert="horz" wrap="square" lIns="0" tIns="0" rIns="0" bIns="0" rtlCol="0">
            <a:spAutoFit/>
          </a:bodyPr>
          <a:lstStyle/>
          <a:p>
            <a:pPr marL="85093">
              <a:lnSpc>
                <a:spcPts val="1535"/>
              </a:lnSpc>
            </a:pPr>
            <a:r>
              <a:rPr lang="en-GB" spc="-135" dirty="0"/>
              <a:t>9</a:t>
            </a:r>
            <a:endParaRPr spc="-135" dirty="0"/>
          </a:p>
        </p:txBody>
      </p:sp>
      <p:sp>
        <p:nvSpPr>
          <p:cNvPr id="19" name="Rectangle 18"/>
          <p:cNvSpPr/>
          <p:nvPr/>
        </p:nvSpPr>
        <p:spPr>
          <a:xfrm>
            <a:off x="429688" y="2086322"/>
            <a:ext cx="9372600" cy="27432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bject 11"/>
          <p:cNvSpPr txBox="1"/>
          <p:nvPr/>
        </p:nvSpPr>
        <p:spPr>
          <a:xfrm>
            <a:off x="1079501" y="2999725"/>
            <a:ext cx="7543800" cy="615553"/>
          </a:xfrm>
          <a:prstGeom prst="rect">
            <a:avLst/>
          </a:prstGeom>
        </p:spPr>
        <p:txBody>
          <a:bodyPr vert="horz" wrap="square" lIns="0" tIns="0" rIns="0" bIns="0" rtlCol="0">
            <a:spAutoFit/>
          </a:bodyPr>
          <a:lstStyle/>
          <a:p>
            <a:pPr marL="12700"/>
            <a:r>
              <a:rPr lang="en-GB" sz="4000" b="1" dirty="0">
                <a:solidFill>
                  <a:srgbClr val="005583"/>
                </a:solidFill>
                <a:latin typeface="Trebuchet MS" pitchFamily="34" charset="0"/>
                <a:cs typeface="Lucida Sans"/>
              </a:rPr>
              <a:t>UK Workplace Pensions </a:t>
            </a:r>
            <a:endParaRPr sz="4000" b="1" dirty="0">
              <a:latin typeface="Trebuchet MS" pitchFamily="34" charset="0"/>
              <a:cs typeface="Lucida Sans"/>
            </a:endParaRPr>
          </a:p>
        </p:txBody>
      </p:sp>
      <p:grpSp>
        <p:nvGrpSpPr>
          <p:cNvPr id="26" name="Group 48"/>
          <p:cNvGrpSpPr/>
          <p:nvPr/>
        </p:nvGrpSpPr>
        <p:grpSpPr>
          <a:xfrm>
            <a:off x="6911525" y="148464"/>
            <a:ext cx="3692982" cy="1776348"/>
            <a:chOff x="6911518" y="148463"/>
            <a:chExt cx="3692982" cy="1776349"/>
          </a:xfrm>
        </p:grpSpPr>
        <p:sp>
          <p:nvSpPr>
            <p:cNvPr id="27" name="object 2"/>
            <p:cNvSpPr/>
            <p:nvPr/>
          </p:nvSpPr>
          <p:spPr>
            <a:xfrm>
              <a:off x="6911518" y="379476"/>
              <a:ext cx="1548384" cy="1545336"/>
            </a:xfrm>
            <a:prstGeom prst="rect">
              <a:avLst/>
            </a:prstGeom>
            <a:blipFill>
              <a:blip r:embed="rId3" cstate="print"/>
              <a:stretch>
                <a:fillRect/>
              </a:stretch>
            </a:blipFill>
          </p:spPr>
          <p:txBody>
            <a:bodyPr wrap="square" lIns="0" tIns="0" rIns="0" bIns="0" rtlCol="0"/>
            <a:lstStyle/>
            <a:p>
              <a:endParaRPr/>
            </a:p>
          </p:txBody>
        </p:sp>
        <p:sp>
          <p:nvSpPr>
            <p:cNvPr id="28"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29"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0" name="object 14"/>
            <p:cNvSpPr txBox="1"/>
            <p:nvPr/>
          </p:nvSpPr>
          <p:spPr>
            <a:xfrm>
              <a:off x="8394700" y="99259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1"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r="55583"/>
          <a:stretch/>
        </p:blipFill>
        <p:spPr>
          <a:xfrm>
            <a:off x="8013708" y="1987137"/>
            <a:ext cx="1830511" cy="2851878"/>
          </a:xfrm>
          <a:prstGeom prst="rect">
            <a:avLst/>
          </a:prstGeom>
        </p:spPr>
      </p:pic>
      <p:sp>
        <p:nvSpPr>
          <p:cNvPr id="14" name="object 11"/>
          <p:cNvSpPr txBox="1"/>
          <p:nvPr/>
        </p:nvSpPr>
        <p:spPr>
          <a:xfrm>
            <a:off x="1079507" y="3635816"/>
            <a:ext cx="4815840" cy="276999"/>
          </a:xfrm>
          <a:prstGeom prst="rect">
            <a:avLst/>
          </a:prstGeom>
        </p:spPr>
        <p:txBody>
          <a:bodyPr vert="horz" wrap="square" lIns="0" tIns="0" rIns="0" bIns="0" rtlCol="0">
            <a:spAutoFit/>
          </a:bodyPr>
          <a:lstStyle/>
          <a:p>
            <a:pPr marL="12700"/>
            <a:r>
              <a:rPr lang="en-US" b="1" dirty="0">
                <a:solidFill>
                  <a:srgbClr val="FFFFFF"/>
                </a:solidFill>
                <a:latin typeface="Trebuchet MS" pitchFamily="34" charset="0"/>
                <a:cs typeface="Lucida Sans"/>
              </a:rPr>
              <a:t>A </a:t>
            </a:r>
            <a:r>
              <a:rPr lang="en-US" b="1" dirty="0" err="1">
                <a:solidFill>
                  <a:srgbClr val="FFFFFF"/>
                </a:solidFill>
                <a:latin typeface="Trebuchet MS" pitchFamily="34" charset="0"/>
                <a:cs typeface="Lucida Sans"/>
              </a:rPr>
              <a:t>Robo</a:t>
            </a:r>
            <a:r>
              <a:rPr lang="en-US" b="1" dirty="0">
                <a:solidFill>
                  <a:srgbClr val="FFFFFF"/>
                </a:solidFill>
                <a:latin typeface="Trebuchet MS" pitchFamily="34" charset="0"/>
                <a:cs typeface="Lucida Sans"/>
              </a:rPr>
              <a:t>-advice Case Study </a:t>
            </a:r>
            <a:endParaRPr b="1" dirty="0">
              <a:latin typeface="Trebuchet MS" pitchFamily="34" charset="0"/>
              <a:cs typeface="Lucida Sans"/>
            </a:endParaRPr>
          </a:p>
        </p:txBody>
      </p:sp>
    </p:spTree>
    <p:extLst>
      <p:ext uri="{BB962C8B-B14F-4D97-AF65-F5344CB8AC3E}">
        <p14:creationId xmlns:p14="http://schemas.microsoft.com/office/powerpoint/2010/main" val="8203925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89377" y="3"/>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54" name="object 54"/>
          <p:cNvSpPr txBox="1">
            <a:spLocks noGrp="1"/>
          </p:cNvSpPr>
          <p:nvPr>
            <p:ph type="sldNum" sz="quarter" idx="7"/>
          </p:nvPr>
        </p:nvSpPr>
        <p:spPr>
          <a:xfrm>
            <a:off x="177869" y="6623301"/>
            <a:ext cx="299593" cy="205184"/>
          </a:xfrm>
          <a:prstGeom prst="rect">
            <a:avLst/>
          </a:prstGeom>
        </p:spPr>
        <p:txBody>
          <a:bodyPr vert="horz" wrap="square" lIns="0" tIns="0" rIns="0" bIns="0" rtlCol="0">
            <a:spAutoFit/>
          </a:bodyPr>
          <a:lstStyle/>
          <a:p>
            <a:pPr marL="36831">
              <a:lnSpc>
                <a:spcPts val="1555"/>
              </a:lnSpc>
            </a:pPr>
            <a:r>
              <a:rPr lang="en-US" spc="-135" dirty="0"/>
              <a:t>10</a:t>
            </a:r>
            <a:endParaRPr spc="-135" dirty="0"/>
          </a:p>
        </p:txBody>
      </p:sp>
      <p:sp>
        <p:nvSpPr>
          <p:cNvPr id="47" name="object 10"/>
          <p:cNvSpPr/>
          <p:nvPr/>
        </p:nvSpPr>
        <p:spPr>
          <a:xfrm>
            <a:off x="88906" y="777881"/>
            <a:ext cx="6705600" cy="856742"/>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48" name="object 11"/>
          <p:cNvSpPr txBox="1"/>
          <p:nvPr/>
        </p:nvSpPr>
        <p:spPr>
          <a:xfrm>
            <a:off x="422193" y="1145115"/>
            <a:ext cx="4815840" cy="276999"/>
          </a:xfrm>
          <a:prstGeom prst="rect">
            <a:avLst/>
          </a:prstGeom>
        </p:spPr>
        <p:txBody>
          <a:bodyPr vert="horz" wrap="square" lIns="0" tIns="0" rIns="0" bIns="0" rtlCol="0">
            <a:spAutoFit/>
          </a:bodyPr>
          <a:lstStyle/>
          <a:p>
            <a:pPr marL="12700"/>
            <a:r>
              <a:rPr lang="en-US" b="1" dirty="0">
                <a:solidFill>
                  <a:srgbClr val="FFFFFF"/>
                </a:solidFill>
                <a:latin typeface="Trebuchet MS" pitchFamily="34" charset="0"/>
                <a:cs typeface="Lucida Sans"/>
              </a:rPr>
              <a:t>Trends in UK Pension Provision</a:t>
            </a:r>
            <a:endParaRPr b="1" dirty="0">
              <a:latin typeface="Trebuchet MS" pitchFamily="34" charset="0"/>
              <a:cs typeface="Lucida Sans"/>
            </a:endParaRPr>
          </a:p>
        </p:txBody>
      </p:sp>
      <p:grpSp>
        <p:nvGrpSpPr>
          <p:cNvPr id="2" name="Group 48"/>
          <p:cNvGrpSpPr/>
          <p:nvPr/>
        </p:nvGrpSpPr>
        <p:grpSpPr>
          <a:xfrm>
            <a:off x="6911525" y="148464"/>
            <a:ext cx="3692982" cy="1776348"/>
            <a:chOff x="6911518" y="148463"/>
            <a:chExt cx="3692982" cy="1776349"/>
          </a:xfrm>
        </p:grpSpPr>
        <p:sp>
          <p:nvSpPr>
            <p:cNvPr id="50" name="object 2"/>
            <p:cNvSpPr/>
            <p:nvPr/>
          </p:nvSpPr>
          <p:spPr>
            <a:xfrm>
              <a:off x="6911518" y="379476"/>
              <a:ext cx="1548384" cy="1545336"/>
            </a:xfrm>
            <a:prstGeom prst="rect">
              <a:avLst/>
            </a:prstGeom>
            <a:blipFill>
              <a:blip r:embed="rId3" cstate="print"/>
              <a:stretch>
                <a:fillRect/>
              </a:stretch>
            </a:blipFill>
          </p:spPr>
          <p:txBody>
            <a:bodyPr wrap="square" lIns="0" tIns="0" rIns="0" bIns="0" rtlCol="0"/>
            <a:lstStyle/>
            <a:p>
              <a:endParaRPr/>
            </a:p>
          </p:txBody>
        </p:sp>
        <p:sp>
          <p:nvSpPr>
            <p:cNvPr id="51"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52"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53" name="object 14"/>
            <p:cNvSpPr txBox="1"/>
            <p:nvPr/>
          </p:nvSpPr>
          <p:spPr>
            <a:xfrm>
              <a:off x="8394700" y="99259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55"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87" y="1833114"/>
            <a:ext cx="2764542" cy="5209044"/>
          </a:xfrm>
          <a:prstGeom prst="rect">
            <a:avLst/>
          </a:prstGeom>
        </p:spPr>
      </p:pic>
      <p:graphicFrame>
        <p:nvGraphicFramePr>
          <p:cNvPr id="17" name="Chart 16"/>
          <p:cNvGraphicFramePr>
            <a:graphicFrameLocks/>
          </p:cNvGraphicFramePr>
          <p:nvPr>
            <p:extLst>
              <p:ext uri="{D42A27DB-BD31-4B8C-83A1-F6EECF244321}">
                <p14:modId xmlns:p14="http://schemas.microsoft.com/office/powerpoint/2010/main" val="1688971475"/>
              </p:ext>
            </p:extLst>
          </p:nvPr>
        </p:nvGraphicFramePr>
        <p:xfrm>
          <a:off x="622299" y="2114038"/>
          <a:ext cx="8136904" cy="4104457"/>
        </p:xfrm>
        <a:graphic>
          <a:graphicData uri="http://schemas.openxmlformats.org/drawingml/2006/chart">
            <c:chart xmlns:c="http://schemas.openxmlformats.org/drawingml/2006/chart" xmlns:r="http://schemas.openxmlformats.org/officeDocument/2006/relationships" r:id="rId6"/>
          </a:graphicData>
        </a:graphic>
      </p:graphicFrame>
      <p:sp>
        <p:nvSpPr>
          <p:cNvPr id="18" name="Rectangle 17"/>
          <p:cNvSpPr/>
          <p:nvPr/>
        </p:nvSpPr>
        <p:spPr>
          <a:xfrm>
            <a:off x="88900" y="168281"/>
            <a:ext cx="4724401" cy="6096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bject 11"/>
          <p:cNvSpPr txBox="1"/>
          <p:nvPr/>
        </p:nvSpPr>
        <p:spPr>
          <a:xfrm>
            <a:off x="407832" y="385645"/>
            <a:ext cx="4191000" cy="184666"/>
          </a:xfrm>
          <a:prstGeom prst="rect">
            <a:avLst/>
          </a:prstGeom>
        </p:spPr>
        <p:txBody>
          <a:bodyPr vert="horz" wrap="square" lIns="0" tIns="0" rIns="0" bIns="0" rtlCol="0">
            <a:spAutoFit/>
          </a:bodyPr>
          <a:lstStyle/>
          <a:p>
            <a:pPr marL="12700"/>
            <a:r>
              <a:rPr lang="en-GB" sz="1200" b="1" dirty="0">
                <a:solidFill>
                  <a:srgbClr val="005583"/>
                </a:solidFill>
                <a:latin typeface="Trebuchet MS" pitchFamily="34" charset="0"/>
                <a:cs typeface="Lucida Sans"/>
              </a:rPr>
              <a:t>UK Workplace Pensions</a:t>
            </a:r>
            <a:endParaRPr sz="1200" b="1" dirty="0">
              <a:latin typeface="Trebuchet MS" pitchFamily="34" charset="0"/>
              <a:cs typeface="Lucida Sans"/>
            </a:endParaRPr>
          </a:p>
        </p:txBody>
      </p:sp>
    </p:spTree>
    <p:extLst>
      <p:ext uri="{BB962C8B-B14F-4D97-AF65-F5344CB8AC3E}">
        <p14:creationId xmlns:p14="http://schemas.microsoft.com/office/powerpoint/2010/main" val="16751337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80911" y="8469"/>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9"/>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5" name="object 15"/>
          <p:cNvSpPr txBox="1">
            <a:spLocks noGrp="1"/>
          </p:cNvSpPr>
          <p:nvPr>
            <p:ph type="sldNum" sz="quarter" idx="7"/>
          </p:nvPr>
        </p:nvSpPr>
        <p:spPr>
          <a:xfrm>
            <a:off x="151928" y="6623301"/>
            <a:ext cx="255904" cy="192360"/>
          </a:xfrm>
          <a:prstGeom prst="rect">
            <a:avLst/>
          </a:prstGeom>
        </p:spPr>
        <p:txBody>
          <a:bodyPr vert="horz" wrap="square" lIns="0" tIns="0" rIns="0" bIns="0" rtlCol="0">
            <a:spAutoFit/>
          </a:bodyPr>
          <a:lstStyle/>
          <a:p>
            <a:pPr marL="85093">
              <a:lnSpc>
                <a:spcPts val="1535"/>
              </a:lnSpc>
            </a:pPr>
            <a:r>
              <a:rPr spc="-135" dirty="0"/>
              <a:t>1</a:t>
            </a:r>
            <a:r>
              <a:rPr lang="en-GB" spc="-135" dirty="0"/>
              <a:t>1</a:t>
            </a:r>
            <a:endParaRPr spc="-135" dirty="0"/>
          </a:p>
        </p:txBody>
      </p:sp>
      <p:grpSp>
        <p:nvGrpSpPr>
          <p:cNvPr id="18" name="Group 17"/>
          <p:cNvGrpSpPr/>
          <p:nvPr/>
        </p:nvGrpSpPr>
        <p:grpSpPr>
          <a:xfrm>
            <a:off x="5760576" y="170688"/>
            <a:ext cx="4691533" cy="1545336"/>
            <a:chOff x="5760567" y="399288"/>
            <a:chExt cx="4691533" cy="1545336"/>
          </a:xfrm>
        </p:grpSpPr>
        <p:sp>
          <p:nvSpPr>
            <p:cNvPr id="2" name="object 2"/>
            <p:cNvSpPr/>
            <p:nvPr/>
          </p:nvSpPr>
          <p:spPr>
            <a:xfrm>
              <a:off x="5760567" y="399288"/>
              <a:ext cx="1548384" cy="1545336"/>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13"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14" name="object 14"/>
            <p:cNvSpPr txBox="1"/>
            <p:nvPr/>
          </p:nvSpPr>
          <p:spPr>
            <a:xfrm>
              <a:off x="7251700" y="101240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17"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88900" y="168281"/>
            <a:ext cx="4724401" cy="6096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0"/>
          <p:cNvSpPr/>
          <p:nvPr/>
        </p:nvSpPr>
        <p:spPr>
          <a:xfrm>
            <a:off x="88246" y="721492"/>
            <a:ext cx="5699759"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22193" y="916515"/>
            <a:ext cx="4815840" cy="276999"/>
          </a:xfrm>
          <a:prstGeom prst="rect">
            <a:avLst/>
          </a:prstGeom>
        </p:spPr>
        <p:txBody>
          <a:bodyPr vert="horz" wrap="square" lIns="0" tIns="0" rIns="0" bIns="0" rtlCol="0">
            <a:spAutoFit/>
          </a:bodyPr>
          <a:lstStyle/>
          <a:p>
            <a:pPr marL="12700"/>
            <a:r>
              <a:rPr lang="en-US" b="1" dirty="0">
                <a:solidFill>
                  <a:srgbClr val="FFFFFF"/>
                </a:solidFill>
                <a:latin typeface="Trebuchet MS" pitchFamily="34" charset="0"/>
                <a:cs typeface="Lucida Sans"/>
              </a:rPr>
              <a:t>A Broad Church </a:t>
            </a:r>
            <a:endParaRPr lang="en-US" b="1" dirty="0">
              <a:latin typeface="Trebuchet MS" pitchFamily="34" charset="0"/>
              <a:cs typeface="Lucida Sans"/>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1596" y="1833114"/>
            <a:ext cx="2764542" cy="5209044"/>
          </a:xfrm>
          <a:prstGeom prst="rect">
            <a:avLst/>
          </a:prstGeom>
        </p:spPr>
      </p:pic>
      <p:graphicFrame>
        <p:nvGraphicFramePr>
          <p:cNvPr id="21" name="Content Placeholder 5"/>
          <p:cNvGraphicFramePr>
            <a:graphicFrameLocks/>
          </p:cNvGraphicFramePr>
          <p:nvPr>
            <p:extLst>
              <p:ext uri="{D42A27DB-BD31-4B8C-83A1-F6EECF244321}">
                <p14:modId xmlns:p14="http://schemas.microsoft.com/office/powerpoint/2010/main" val="1809821121"/>
              </p:ext>
            </p:extLst>
          </p:nvPr>
        </p:nvGraphicFramePr>
        <p:xfrm>
          <a:off x="2908489" y="2233386"/>
          <a:ext cx="6192687" cy="2047866"/>
        </p:xfrm>
        <a:graphic>
          <a:graphicData uri="http://schemas.openxmlformats.org/drawingml/2006/table">
            <a:tbl>
              <a:tblPr firstRow="1" bandRow="1">
                <a:tableStyleId>{21E4AEA4-8DFA-4A89-87EB-49C32662AFE0}</a:tableStyleId>
              </a:tblPr>
              <a:tblGrid>
                <a:gridCol w="2064229"/>
                <a:gridCol w="2064229"/>
                <a:gridCol w="2064229"/>
              </a:tblGrid>
              <a:tr h="409573">
                <a:tc>
                  <a:txBody>
                    <a:bodyPr/>
                    <a:lstStyle/>
                    <a:p>
                      <a:endParaRPr lang="en-GB" sz="1900" dirty="0">
                        <a:latin typeface="Trebuchet MS" panose="020B0603020202020204" pitchFamily="34" charset="0"/>
                      </a:endParaRPr>
                    </a:p>
                  </a:txBody>
                  <a:tcPr marL="84406" marR="84406">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F0AA"/>
                    </a:solidFill>
                  </a:tcPr>
                </a:tc>
                <a:tc>
                  <a:txBody>
                    <a:bodyPr/>
                    <a:lstStyle/>
                    <a:p>
                      <a:r>
                        <a:rPr lang="en-GB" sz="1900" dirty="0" smtClean="0">
                          <a:solidFill>
                            <a:srgbClr val="3E8E73"/>
                          </a:solidFill>
                          <a:latin typeface="Trebuchet MS" panose="020B0603020202020204" pitchFamily="34" charset="0"/>
                        </a:rPr>
                        <a:t>DB</a:t>
                      </a:r>
                      <a:endParaRPr lang="en-GB" sz="1900" dirty="0">
                        <a:solidFill>
                          <a:srgbClr val="3E8E73"/>
                        </a:solidFill>
                        <a:latin typeface="Trebuchet MS" panose="020B0603020202020204" pitchFamily="34" charset="0"/>
                      </a:endParaRPr>
                    </a:p>
                  </a:txBody>
                  <a:tcPr marL="84406" marR="844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F0AA"/>
                    </a:solidFill>
                  </a:tcPr>
                </a:tc>
                <a:tc>
                  <a:txBody>
                    <a:bodyPr/>
                    <a:lstStyle/>
                    <a:p>
                      <a:r>
                        <a:rPr lang="en-GB" sz="1900" dirty="0" smtClean="0">
                          <a:solidFill>
                            <a:srgbClr val="3E8E73"/>
                          </a:solidFill>
                          <a:latin typeface="Trebuchet MS" panose="020B0603020202020204" pitchFamily="34" charset="0"/>
                        </a:rPr>
                        <a:t>DC</a:t>
                      </a:r>
                      <a:endParaRPr lang="en-GB" sz="1900" dirty="0">
                        <a:solidFill>
                          <a:srgbClr val="3E8E73"/>
                        </a:solidFill>
                        <a:latin typeface="Trebuchet MS" panose="020B0603020202020204" pitchFamily="34" charset="0"/>
                      </a:endParaRPr>
                    </a:p>
                  </a:txBody>
                  <a:tcPr marL="84406" marR="844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F0AA"/>
                    </a:solidFill>
                  </a:tcPr>
                </a:tc>
              </a:tr>
              <a:tr h="409573">
                <a:tc>
                  <a:txBody>
                    <a:bodyPr/>
                    <a:lstStyle/>
                    <a:p>
                      <a:r>
                        <a:rPr lang="en-GB" sz="1900" dirty="0" smtClean="0">
                          <a:latin typeface="Trebuchet MS" panose="020B0603020202020204" pitchFamily="34" charset="0"/>
                        </a:rPr>
                        <a:t>Investment</a:t>
                      </a:r>
                      <a:endParaRPr lang="en-GB" sz="1900" dirty="0">
                        <a:latin typeface="Trebuchet MS" panose="020B0603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900" dirty="0" smtClean="0">
                          <a:latin typeface="Trebuchet MS" panose="020B0603020202020204" pitchFamily="34" charset="0"/>
                        </a:rPr>
                        <a:t>Sponsor</a:t>
                      </a:r>
                      <a:endParaRPr lang="en-GB" sz="1900" dirty="0">
                        <a:latin typeface="Trebuchet MS" panose="020B0603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GB" sz="1900" dirty="0" smtClean="0">
                          <a:latin typeface="Trebuchet MS" panose="020B0603020202020204" pitchFamily="34" charset="0"/>
                        </a:rPr>
                        <a:t>Member</a:t>
                      </a:r>
                      <a:endParaRPr lang="en-GB" sz="1900" dirty="0">
                        <a:latin typeface="Trebuchet MS" panose="020B0603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409573">
                <a:tc>
                  <a:txBody>
                    <a:bodyPr/>
                    <a:lstStyle/>
                    <a:p>
                      <a:r>
                        <a:rPr lang="en-GB" sz="1900" dirty="0" smtClean="0">
                          <a:latin typeface="Trebuchet MS" panose="020B0603020202020204" pitchFamily="34" charset="0"/>
                        </a:rPr>
                        <a:t>Contribution</a:t>
                      </a:r>
                      <a:endParaRPr lang="en-GB" sz="1900" dirty="0">
                        <a:latin typeface="Trebuchet MS" panose="020B0603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bg2">
                          <a:lumMod val="65000"/>
                        </a:schemeClr>
                      </a:solidFill>
                      <a:prstDash val="solid"/>
                      <a:round/>
                      <a:headEnd type="none" w="med" len="med"/>
                      <a:tailEnd type="none" w="med" len="med"/>
                    </a:lnT>
                    <a:lnB w="12700"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900" dirty="0" smtClean="0">
                          <a:latin typeface="Trebuchet MS" panose="020B0603020202020204" pitchFamily="34" charset="0"/>
                        </a:rPr>
                        <a:t>Sponsor</a:t>
                      </a:r>
                      <a:endParaRPr lang="en-GB" sz="1900" dirty="0">
                        <a:latin typeface="Trebuchet MS" panose="020B0603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5000"/>
                        </a:schemeClr>
                      </a:solidFill>
                      <a:prstDash val="solid"/>
                      <a:round/>
                      <a:headEnd type="none" w="med" len="med"/>
                      <a:tailEnd type="none" w="med" len="med"/>
                    </a:lnT>
                    <a:lnB w="12700"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GB" sz="1900" dirty="0" smtClean="0">
                          <a:latin typeface="Trebuchet MS" panose="020B0603020202020204" pitchFamily="34" charset="0"/>
                        </a:rPr>
                        <a:t>Member</a:t>
                      </a:r>
                      <a:endParaRPr lang="en-GB" sz="1900" dirty="0">
                        <a:latin typeface="Trebuchet MS" panose="020B0603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5000"/>
                        </a:schemeClr>
                      </a:solidFill>
                      <a:prstDash val="solid"/>
                      <a:round/>
                      <a:headEnd type="none" w="med" len="med"/>
                      <a:tailEnd type="none" w="med" len="med"/>
                    </a:lnT>
                    <a:lnB w="12700"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409573">
                <a:tc>
                  <a:txBody>
                    <a:bodyPr/>
                    <a:lstStyle/>
                    <a:p>
                      <a:r>
                        <a:rPr lang="en-GB" sz="1900" dirty="0" smtClean="0">
                          <a:latin typeface="Trebuchet MS" panose="020B0603020202020204" pitchFamily="34" charset="0"/>
                        </a:rPr>
                        <a:t>Term</a:t>
                      </a:r>
                      <a:endParaRPr lang="en-GB" sz="1900" dirty="0">
                        <a:latin typeface="Trebuchet MS" panose="020B0603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bg2">
                          <a:lumMod val="65000"/>
                        </a:schemeClr>
                      </a:solidFill>
                      <a:prstDash val="solid"/>
                      <a:round/>
                      <a:headEnd type="none" w="med" len="med"/>
                      <a:tailEnd type="none" w="med" len="med"/>
                    </a:lnT>
                    <a:lnB w="12700"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900" dirty="0" smtClean="0">
                          <a:latin typeface="Trebuchet MS" panose="020B0603020202020204" pitchFamily="34" charset="0"/>
                        </a:rPr>
                        <a:t>Sponsor</a:t>
                      </a:r>
                      <a:endParaRPr lang="en-GB" sz="1900" dirty="0">
                        <a:latin typeface="Trebuchet MS" panose="020B0603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5000"/>
                        </a:schemeClr>
                      </a:solidFill>
                      <a:prstDash val="solid"/>
                      <a:round/>
                      <a:headEnd type="none" w="med" len="med"/>
                      <a:tailEnd type="none" w="med" len="med"/>
                    </a:lnT>
                    <a:lnB w="12700"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GB" sz="1900" dirty="0" smtClean="0">
                          <a:latin typeface="Trebuchet MS" panose="020B0603020202020204" pitchFamily="34" charset="0"/>
                        </a:rPr>
                        <a:t>Member</a:t>
                      </a:r>
                      <a:endParaRPr lang="en-GB" sz="1900" dirty="0">
                        <a:latin typeface="Trebuchet MS" panose="020B0603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5000"/>
                        </a:schemeClr>
                      </a:solidFill>
                      <a:prstDash val="solid"/>
                      <a:round/>
                      <a:headEnd type="none" w="med" len="med"/>
                      <a:tailEnd type="none" w="med" len="med"/>
                    </a:lnT>
                    <a:lnB w="12700"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noFill/>
                  </a:tcPr>
                </a:tc>
              </a:tr>
              <a:tr h="409573">
                <a:tc>
                  <a:txBody>
                    <a:bodyPr/>
                    <a:lstStyle/>
                    <a:p>
                      <a:r>
                        <a:rPr lang="en-GB" sz="1900" dirty="0" smtClean="0">
                          <a:latin typeface="Trebuchet MS" panose="020B0603020202020204" pitchFamily="34" charset="0"/>
                        </a:rPr>
                        <a:t>Advice</a:t>
                      </a:r>
                      <a:endParaRPr lang="en-GB" sz="1900" dirty="0">
                        <a:latin typeface="Trebuchet MS" panose="020B0603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bg2">
                          <a:lumMod val="65000"/>
                        </a:schemeClr>
                      </a:solidFill>
                      <a:prstDash val="solid"/>
                      <a:round/>
                      <a:headEnd type="none" w="med" len="med"/>
                      <a:tailEnd type="none" w="med" len="med"/>
                    </a:lnT>
                    <a:lnB w="12700"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900" dirty="0" smtClean="0">
                          <a:latin typeface="Trebuchet MS" panose="020B0603020202020204" pitchFamily="34" charset="0"/>
                        </a:rPr>
                        <a:t>EBC</a:t>
                      </a:r>
                      <a:endParaRPr lang="en-GB" sz="1900" dirty="0">
                        <a:latin typeface="Trebuchet MS" panose="020B0603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5000"/>
                        </a:schemeClr>
                      </a:solidFill>
                      <a:prstDash val="solid"/>
                      <a:round/>
                      <a:headEnd type="none" w="med" len="med"/>
                      <a:tailEnd type="none" w="med" len="med"/>
                    </a:lnT>
                    <a:lnB w="12700"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GB" sz="1900" dirty="0" smtClean="0">
                          <a:latin typeface="Trebuchet MS" panose="020B0603020202020204" pitchFamily="34" charset="0"/>
                        </a:rPr>
                        <a:t>IFA/None</a:t>
                      </a:r>
                      <a:endParaRPr lang="en-GB" sz="1900" dirty="0">
                        <a:latin typeface="Trebuchet MS" panose="020B0603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5000"/>
                        </a:schemeClr>
                      </a:solidFill>
                      <a:prstDash val="solid"/>
                      <a:round/>
                      <a:headEnd type="none" w="med" len="med"/>
                      <a:tailEnd type="none" w="med" len="med"/>
                    </a:lnT>
                    <a:lnB w="12700"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1930" y="2541932"/>
            <a:ext cx="2809482" cy="3951115"/>
          </a:xfrm>
          <a:prstGeom prst="rect">
            <a:avLst/>
          </a:prstGeom>
        </p:spPr>
      </p:pic>
      <p:cxnSp>
        <p:nvCxnSpPr>
          <p:cNvPr id="26" name="Elbow Connector 25"/>
          <p:cNvCxnSpPr/>
          <p:nvPr/>
        </p:nvCxnSpPr>
        <p:spPr>
          <a:xfrm rot="16200000" flipH="1">
            <a:off x="6488945" y="3443057"/>
            <a:ext cx="8929" cy="1836205"/>
          </a:xfrm>
          <a:prstGeom prst="bentConnector3">
            <a:avLst>
              <a:gd name="adj1" fmla="val 7000291"/>
            </a:avLst>
          </a:prstGeom>
          <a:noFill/>
          <a:ln w="57150" cap="flat" cmpd="sng" algn="ctr">
            <a:solidFill>
              <a:srgbClr val="3E8E73"/>
            </a:solidFill>
            <a:prstDash val="solid"/>
            <a:tailEnd type="triangle"/>
          </a:ln>
          <a:effectLst/>
        </p:spPr>
      </p:cxnSp>
      <p:sp>
        <p:nvSpPr>
          <p:cNvPr id="27" name="Oval 26"/>
          <p:cNvSpPr/>
          <p:nvPr/>
        </p:nvSpPr>
        <p:spPr>
          <a:xfrm>
            <a:off x="5421136" y="5124217"/>
            <a:ext cx="1080119" cy="1080119"/>
          </a:xfrm>
          <a:prstGeom prst="ellipse">
            <a:avLst/>
          </a:prstGeom>
          <a:solidFill>
            <a:srgbClr val="3E8E73"/>
          </a:solidFill>
          <a:ln w="25400" cap="flat" cmpd="sng" algn="ctr">
            <a:solidFill>
              <a:srgbClr val="3E8E73"/>
            </a:solidFill>
            <a:prstDash val="solid"/>
          </a:ln>
          <a:effectLst/>
        </p:spPr>
        <p:txBody>
          <a:bodyPr lIns="0" rIns="0" rtlCol="0" anchor="ctr"/>
          <a:lstStyle/>
          <a:p>
            <a:pPr algn="ctr" fontAlgn="base">
              <a:spcBef>
                <a:spcPct val="0"/>
              </a:spcBef>
              <a:spcAft>
                <a:spcPct val="0"/>
              </a:spcAft>
              <a:defRPr/>
            </a:pPr>
            <a:r>
              <a:rPr lang="en-GB" sz="1600" kern="0" dirty="0">
                <a:solidFill>
                  <a:prstClr val="white"/>
                </a:solidFill>
                <a:latin typeface="Trebuchet MS" panose="020B0603020202020204" pitchFamily="34" charset="0"/>
                <a:cs typeface="Arial"/>
              </a:rPr>
              <a:t>Risk Transfer</a:t>
            </a:r>
          </a:p>
        </p:txBody>
      </p:sp>
      <p:sp>
        <p:nvSpPr>
          <p:cNvPr id="28" name="Oval 27"/>
          <p:cNvSpPr/>
          <p:nvPr/>
        </p:nvSpPr>
        <p:spPr>
          <a:xfrm>
            <a:off x="6609710" y="5124217"/>
            <a:ext cx="1080119" cy="1080119"/>
          </a:xfrm>
          <a:prstGeom prst="ellipse">
            <a:avLst/>
          </a:prstGeom>
          <a:solidFill>
            <a:srgbClr val="3E8E73"/>
          </a:solidFill>
          <a:ln w="25400" cap="flat" cmpd="sng" algn="ctr">
            <a:solidFill>
              <a:srgbClr val="3E8E73"/>
            </a:solidFill>
            <a:prstDash val="solid"/>
          </a:ln>
          <a:effectLst/>
        </p:spPr>
        <p:txBody>
          <a:bodyPr lIns="0" rIns="0" rtlCol="0" anchor="ctr"/>
          <a:lstStyle/>
          <a:p>
            <a:pPr algn="ctr" fontAlgn="base">
              <a:spcBef>
                <a:spcPct val="0"/>
              </a:spcBef>
              <a:spcAft>
                <a:spcPct val="0"/>
              </a:spcAft>
              <a:defRPr/>
            </a:pPr>
            <a:r>
              <a:rPr lang="en-GB" sz="1600" kern="0" spc="-51" dirty="0">
                <a:solidFill>
                  <a:prstClr val="white"/>
                </a:solidFill>
                <a:latin typeface="Trebuchet MS" panose="020B0603020202020204" pitchFamily="34" charset="0"/>
                <a:cs typeface="Arial"/>
              </a:rPr>
              <a:t>Decision</a:t>
            </a:r>
            <a:r>
              <a:rPr lang="en-GB" sz="1600" kern="0" dirty="0">
                <a:solidFill>
                  <a:prstClr val="white"/>
                </a:solidFill>
                <a:latin typeface="Trebuchet MS" panose="020B0603020202020204" pitchFamily="34" charset="0"/>
                <a:cs typeface="Arial"/>
              </a:rPr>
              <a:t> Transfer</a:t>
            </a:r>
          </a:p>
        </p:txBody>
      </p:sp>
      <p:sp>
        <p:nvSpPr>
          <p:cNvPr id="31" name="object 11"/>
          <p:cNvSpPr txBox="1"/>
          <p:nvPr/>
        </p:nvSpPr>
        <p:spPr>
          <a:xfrm>
            <a:off x="407832" y="385645"/>
            <a:ext cx="4191000" cy="184666"/>
          </a:xfrm>
          <a:prstGeom prst="rect">
            <a:avLst/>
          </a:prstGeom>
        </p:spPr>
        <p:txBody>
          <a:bodyPr vert="horz" wrap="square" lIns="0" tIns="0" rIns="0" bIns="0" rtlCol="0">
            <a:spAutoFit/>
          </a:bodyPr>
          <a:lstStyle/>
          <a:p>
            <a:pPr marL="12700"/>
            <a:r>
              <a:rPr lang="en-GB" sz="1200" b="1" dirty="0">
                <a:solidFill>
                  <a:srgbClr val="005583"/>
                </a:solidFill>
                <a:latin typeface="Trebuchet MS" pitchFamily="34" charset="0"/>
                <a:cs typeface="Lucida Sans"/>
              </a:rPr>
              <a:t>UK Workplace Pensions</a:t>
            </a:r>
            <a:endParaRPr sz="1200" b="1" dirty="0">
              <a:latin typeface="Trebuchet MS" pitchFamily="34" charset="0"/>
              <a:cs typeface="Lucida Sans"/>
            </a:endParaRPr>
          </a:p>
        </p:txBody>
      </p:sp>
    </p:spTree>
    <p:extLst>
      <p:ext uri="{BB962C8B-B14F-4D97-AF65-F5344CB8AC3E}">
        <p14:creationId xmlns:p14="http://schemas.microsoft.com/office/powerpoint/2010/main" val="28102716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89377" y="3"/>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9"/>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5" name="object 15"/>
          <p:cNvSpPr txBox="1">
            <a:spLocks noGrp="1"/>
          </p:cNvSpPr>
          <p:nvPr>
            <p:ph type="sldNum" sz="quarter" idx="7"/>
          </p:nvPr>
        </p:nvSpPr>
        <p:spPr>
          <a:xfrm>
            <a:off x="151928" y="6623301"/>
            <a:ext cx="255904" cy="192360"/>
          </a:xfrm>
          <a:prstGeom prst="rect">
            <a:avLst/>
          </a:prstGeom>
        </p:spPr>
        <p:txBody>
          <a:bodyPr vert="horz" wrap="square" lIns="0" tIns="0" rIns="0" bIns="0" rtlCol="0">
            <a:spAutoFit/>
          </a:bodyPr>
          <a:lstStyle/>
          <a:p>
            <a:pPr marL="85093">
              <a:lnSpc>
                <a:spcPts val="1535"/>
              </a:lnSpc>
            </a:pPr>
            <a:r>
              <a:rPr spc="-135" dirty="0"/>
              <a:t>1</a:t>
            </a:r>
            <a:r>
              <a:rPr lang="en-GB" spc="-135" dirty="0"/>
              <a:t>2</a:t>
            </a:r>
            <a:endParaRPr spc="-135" dirty="0"/>
          </a:p>
        </p:txBody>
      </p:sp>
      <p:grpSp>
        <p:nvGrpSpPr>
          <p:cNvPr id="18" name="Group 17"/>
          <p:cNvGrpSpPr/>
          <p:nvPr/>
        </p:nvGrpSpPr>
        <p:grpSpPr>
          <a:xfrm>
            <a:off x="5760576" y="170688"/>
            <a:ext cx="4691533" cy="1545336"/>
            <a:chOff x="5760567" y="399288"/>
            <a:chExt cx="4691533" cy="1545336"/>
          </a:xfrm>
        </p:grpSpPr>
        <p:sp>
          <p:nvSpPr>
            <p:cNvPr id="2" name="object 2"/>
            <p:cNvSpPr/>
            <p:nvPr/>
          </p:nvSpPr>
          <p:spPr>
            <a:xfrm>
              <a:off x="5760567" y="399288"/>
              <a:ext cx="1548384" cy="1545336"/>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13"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14" name="object 14"/>
            <p:cNvSpPr txBox="1"/>
            <p:nvPr/>
          </p:nvSpPr>
          <p:spPr>
            <a:xfrm>
              <a:off x="7251700" y="101240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17"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88900" y="168281"/>
            <a:ext cx="4724401" cy="6096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0"/>
          <p:cNvSpPr/>
          <p:nvPr/>
        </p:nvSpPr>
        <p:spPr>
          <a:xfrm>
            <a:off x="88246" y="721492"/>
            <a:ext cx="5699759"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22193" y="916515"/>
            <a:ext cx="4815840" cy="276999"/>
          </a:xfrm>
          <a:prstGeom prst="rect">
            <a:avLst/>
          </a:prstGeom>
        </p:spPr>
        <p:txBody>
          <a:bodyPr vert="horz" wrap="square" lIns="0" tIns="0" rIns="0" bIns="0" rtlCol="0">
            <a:spAutoFit/>
          </a:bodyPr>
          <a:lstStyle/>
          <a:p>
            <a:pPr marL="12700"/>
            <a:r>
              <a:rPr lang="en-GB" b="1" dirty="0">
                <a:solidFill>
                  <a:srgbClr val="FFFFFF"/>
                </a:solidFill>
                <a:latin typeface="Trebuchet MS" pitchFamily="34" charset="0"/>
                <a:cs typeface="Lucida Sans"/>
              </a:rPr>
              <a:t>Regulatory Impact on Advice Margin</a:t>
            </a:r>
            <a:endParaRPr lang="en-US" b="1" dirty="0">
              <a:latin typeface="Trebuchet MS" pitchFamily="34" charset="0"/>
              <a:cs typeface="Lucida Sans"/>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87" y="1833114"/>
            <a:ext cx="2764542" cy="5209044"/>
          </a:xfrm>
          <a:prstGeom prst="rect">
            <a:avLst/>
          </a:prstGeom>
        </p:spPr>
      </p:pic>
      <p:graphicFrame>
        <p:nvGraphicFramePr>
          <p:cNvPr id="22" name="Content Placeholder 22"/>
          <p:cNvGraphicFramePr>
            <a:graphicFrameLocks/>
          </p:cNvGraphicFramePr>
          <p:nvPr>
            <p:extLst>
              <p:ext uri="{D42A27DB-BD31-4B8C-83A1-F6EECF244321}">
                <p14:modId xmlns:p14="http://schemas.microsoft.com/office/powerpoint/2010/main" val="1387520143"/>
              </p:ext>
            </p:extLst>
          </p:nvPr>
        </p:nvGraphicFramePr>
        <p:xfrm>
          <a:off x="923975" y="1625277"/>
          <a:ext cx="7941818" cy="4640262"/>
        </p:xfrm>
        <a:graphic>
          <a:graphicData uri="http://schemas.openxmlformats.org/drawingml/2006/chart">
            <c:chart xmlns:c="http://schemas.openxmlformats.org/drawingml/2006/chart" xmlns:r="http://schemas.openxmlformats.org/officeDocument/2006/relationships" r:id="rId6"/>
          </a:graphicData>
        </a:graphic>
      </p:graphicFrame>
      <p:sp>
        <p:nvSpPr>
          <p:cNvPr id="26" name="TextBox 25"/>
          <p:cNvSpPr txBox="1"/>
          <p:nvPr/>
        </p:nvSpPr>
        <p:spPr>
          <a:xfrm>
            <a:off x="1888606" y="2114917"/>
            <a:ext cx="936104" cy="461665"/>
          </a:xfrm>
          <a:prstGeom prst="rect">
            <a:avLst/>
          </a:prstGeom>
          <a:noFill/>
        </p:spPr>
        <p:txBody>
          <a:bodyPr wrap="square" rtlCol="0">
            <a:spAutoFit/>
          </a:bodyPr>
          <a:lstStyle/>
          <a:p>
            <a:pPr algn="ctr"/>
            <a:r>
              <a:rPr lang="en-GB" sz="2400" b="1" dirty="0">
                <a:latin typeface="Trebuchet MS" panose="020B0603020202020204" pitchFamily="34" charset="0"/>
              </a:rPr>
              <a:t>£800</a:t>
            </a:r>
            <a:endParaRPr lang="en-GB" sz="2400" b="1" dirty="0">
              <a:latin typeface="Trebuchet MS" panose="020B0603020202020204" pitchFamily="34" charset="0"/>
            </a:endParaRPr>
          </a:p>
        </p:txBody>
      </p:sp>
      <p:sp>
        <p:nvSpPr>
          <p:cNvPr id="27" name="TextBox 26"/>
          <p:cNvSpPr txBox="1"/>
          <p:nvPr/>
        </p:nvSpPr>
        <p:spPr>
          <a:xfrm>
            <a:off x="1958525" y="3166990"/>
            <a:ext cx="762000" cy="1815882"/>
          </a:xfrm>
          <a:prstGeom prst="rect">
            <a:avLst/>
          </a:prstGeom>
          <a:noFill/>
        </p:spPr>
        <p:txBody>
          <a:bodyPr wrap="square" rtlCol="0">
            <a:spAutoFit/>
          </a:bodyPr>
          <a:lstStyle/>
          <a:p>
            <a:pPr algn="ctr"/>
            <a:r>
              <a:rPr lang="en-GB" dirty="0">
                <a:solidFill>
                  <a:schemeClr val="bg2"/>
                </a:solidFill>
                <a:latin typeface="Trebuchet MS" panose="020B0603020202020204" pitchFamily="34" charset="0"/>
              </a:rPr>
              <a:t>AMC  = 1.5</a:t>
            </a:r>
            <a:r>
              <a:rPr lang="en-GB" dirty="0">
                <a:solidFill>
                  <a:schemeClr val="bg2"/>
                </a:solidFill>
                <a:latin typeface="Trebuchet MS" panose="020B0603020202020204" pitchFamily="34" charset="0"/>
              </a:rPr>
              <a:t>%</a:t>
            </a:r>
          </a:p>
          <a:p>
            <a:pPr algn="ctr"/>
            <a:endParaRPr lang="en-GB" dirty="0">
              <a:solidFill>
                <a:schemeClr val="bg2"/>
              </a:solidFill>
              <a:latin typeface="Trebuchet MS" panose="020B0603020202020204" pitchFamily="34" charset="0"/>
            </a:endParaRPr>
          </a:p>
          <a:p>
            <a:pPr algn="ctr"/>
            <a:endParaRPr lang="en-GB" dirty="0">
              <a:solidFill>
                <a:schemeClr val="bg2"/>
              </a:solidFill>
              <a:latin typeface="Trebuchet MS" panose="020B0603020202020204" pitchFamily="34" charset="0"/>
            </a:endParaRPr>
          </a:p>
          <a:p>
            <a:pPr algn="ctr"/>
            <a:endParaRPr lang="en-GB" sz="400" dirty="0">
              <a:solidFill>
                <a:schemeClr val="bg2"/>
              </a:solidFill>
              <a:latin typeface="Trebuchet MS" panose="020B0603020202020204" pitchFamily="34" charset="0"/>
            </a:endParaRPr>
          </a:p>
          <a:p>
            <a:pPr algn="ctr"/>
            <a:r>
              <a:rPr lang="en-GB" dirty="0">
                <a:solidFill>
                  <a:schemeClr val="bg2"/>
                </a:solidFill>
                <a:latin typeface="Trebuchet MS" panose="020B0603020202020204" pitchFamily="34" charset="0"/>
              </a:rPr>
              <a:t>F2F</a:t>
            </a:r>
          </a:p>
        </p:txBody>
      </p:sp>
      <p:sp>
        <p:nvSpPr>
          <p:cNvPr id="28" name="TextBox 27"/>
          <p:cNvSpPr txBox="1"/>
          <p:nvPr/>
        </p:nvSpPr>
        <p:spPr>
          <a:xfrm>
            <a:off x="4414963" y="4197220"/>
            <a:ext cx="959843" cy="461665"/>
          </a:xfrm>
          <a:prstGeom prst="rect">
            <a:avLst/>
          </a:prstGeom>
          <a:noFill/>
        </p:spPr>
        <p:txBody>
          <a:bodyPr wrap="square" rtlCol="0">
            <a:spAutoFit/>
          </a:bodyPr>
          <a:lstStyle/>
          <a:p>
            <a:pPr algn="ctr"/>
            <a:r>
              <a:rPr lang="en-GB" sz="2400" b="1" dirty="0">
                <a:latin typeface="Trebuchet MS" panose="020B0603020202020204" pitchFamily="34" charset="0"/>
              </a:rPr>
              <a:t>£300</a:t>
            </a:r>
            <a:endParaRPr lang="en-GB" sz="2400" b="1" dirty="0">
              <a:latin typeface="Trebuchet MS" panose="020B0603020202020204" pitchFamily="34" charset="0"/>
            </a:endParaRPr>
          </a:p>
        </p:txBody>
      </p:sp>
      <p:sp>
        <p:nvSpPr>
          <p:cNvPr id="29" name="TextBox 28"/>
          <p:cNvSpPr txBox="1"/>
          <p:nvPr/>
        </p:nvSpPr>
        <p:spPr>
          <a:xfrm>
            <a:off x="4519071" y="4632626"/>
            <a:ext cx="762000" cy="1261884"/>
          </a:xfrm>
          <a:prstGeom prst="rect">
            <a:avLst/>
          </a:prstGeom>
          <a:noFill/>
        </p:spPr>
        <p:txBody>
          <a:bodyPr wrap="square" rtlCol="0">
            <a:spAutoFit/>
          </a:bodyPr>
          <a:lstStyle/>
          <a:p>
            <a:pPr algn="ctr"/>
            <a:r>
              <a:rPr lang="en-GB" dirty="0">
                <a:solidFill>
                  <a:schemeClr val="bg2"/>
                </a:solidFill>
                <a:latin typeface="Trebuchet MS" panose="020B0603020202020204" pitchFamily="34" charset="0"/>
              </a:rPr>
              <a:t>AMC  = </a:t>
            </a:r>
            <a:r>
              <a:rPr lang="en-GB" dirty="0">
                <a:solidFill>
                  <a:schemeClr val="bg2"/>
                </a:solidFill>
                <a:latin typeface="Trebuchet MS" panose="020B0603020202020204" pitchFamily="34" charset="0"/>
              </a:rPr>
              <a:t>1.0%</a:t>
            </a:r>
            <a:endParaRPr lang="en-GB" dirty="0">
              <a:solidFill>
                <a:schemeClr val="bg2"/>
              </a:solidFill>
              <a:latin typeface="Trebuchet MS" panose="020B0603020202020204" pitchFamily="34" charset="0"/>
            </a:endParaRPr>
          </a:p>
          <a:p>
            <a:pPr algn="ctr"/>
            <a:endParaRPr lang="en-GB" sz="400" dirty="0">
              <a:solidFill>
                <a:schemeClr val="bg2"/>
              </a:solidFill>
              <a:latin typeface="Trebuchet MS" panose="020B0603020202020204" pitchFamily="34" charset="0"/>
            </a:endParaRPr>
          </a:p>
          <a:p>
            <a:pPr algn="ctr"/>
            <a:r>
              <a:rPr lang="en-GB" dirty="0">
                <a:solidFill>
                  <a:schemeClr val="bg2"/>
                </a:solidFill>
                <a:latin typeface="Trebuchet MS" panose="020B0603020202020204" pitchFamily="34" charset="0"/>
              </a:rPr>
              <a:t>Clinic</a:t>
            </a:r>
            <a:endParaRPr lang="en-GB" dirty="0">
              <a:solidFill>
                <a:schemeClr val="bg2"/>
              </a:solidFill>
              <a:latin typeface="Trebuchet MS" panose="020B0603020202020204" pitchFamily="34" charset="0"/>
            </a:endParaRPr>
          </a:p>
        </p:txBody>
      </p:sp>
      <p:sp>
        <p:nvSpPr>
          <p:cNvPr id="30" name="TextBox 29"/>
          <p:cNvSpPr txBox="1"/>
          <p:nvPr/>
        </p:nvSpPr>
        <p:spPr>
          <a:xfrm>
            <a:off x="7032959" y="5417181"/>
            <a:ext cx="762000" cy="461665"/>
          </a:xfrm>
          <a:prstGeom prst="rect">
            <a:avLst/>
          </a:prstGeom>
          <a:noFill/>
        </p:spPr>
        <p:txBody>
          <a:bodyPr wrap="square" rtlCol="0">
            <a:spAutoFit/>
          </a:bodyPr>
          <a:lstStyle/>
          <a:p>
            <a:pPr algn="ctr"/>
            <a:r>
              <a:rPr lang="en-GB" sz="2400" b="1" dirty="0">
                <a:latin typeface="Trebuchet MS" panose="020B0603020202020204" pitchFamily="34" charset="0"/>
              </a:rPr>
              <a:t>£0</a:t>
            </a:r>
            <a:endParaRPr lang="en-GB" sz="2400" b="1" dirty="0">
              <a:latin typeface="Trebuchet MS" panose="020B0603020202020204" pitchFamily="34" charset="0"/>
            </a:endParaRPr>
          </a:p>
        </p:txBody>
      </p:sp>
      <p:sp>
        <p:nvSpPr>
          <p:cNvPr id="31" name="TextBox 30"/>
          <p:cNvSpPr txBox="1"/>
          <p:nvPr/>
        </p:nvSpPr>
        <p:spPr>
          <a:xfrm>
            <a:off x="6767849" y="4438905"/>
            <a:ext cx="1292221" cy="984885"/>
          </a:xfrm>
          <a:prstGeom prst="rect">
            <a:avLst/>
          </a:prstGeom>
          <a:noFill/>
        </p:spPr>
        <p:txBody>
          <a:bodyPr wrap="square" rtlCol="0">
            <a:spAutoFit/>
          </a:bodyPr>
          <a:lstStyle/>
          <a:p>
            <a:pPr algn="ctr"/>
            <a:r>
              <a:rPr lang="en-GB" dirty="0">
                <a:solidFill>
                  <a:srgbClr val="3E8E73"/>
                </a:solidFill>
                <a:latin typeface="Trebuchet MS" panose="020B0603020202020204" pitchFamily="34" charset="0"/>
              </a:rPr>
              <a:t>AMC  </a:t>
            </a:r>
            <a:r>
              <a:rPr lang="en-GB" dirty="0">
                <a:solidFill>
                  <a:srgbClr val="3E8E73"/>
                </a:solidFill>
                <a:latin typeface="Trebuchet MS" panose="020B0603020202020204" pitchFamily="34" charset="0"/>
              </a:rPr>
              <a:t/>
            </a:r>
            <a:br>
              <a:rPr lang="en-GB" dirty="0">
                <a:solidFill>
                  <a:srgbClr val="3E8E73"/>
                </a:solidFill>
                <a:latin typeface="Trebuchet MS" panose="020B0603020202020204" pitchFamily="34" charset="0"/>
              </a:rPr>
            </a:br>
            <a:r>
              <a:rPr lang="en-GB" dirty="0">
                <a:solidFill>
                  <a:srgbClr val="3E8E73"/>
                </a:solidFill>
                <a:latin typeface="Trebuchet MS" panose="020B0603020202020204" pitchFamily="34" charset="0"/>
              </a:rPr>
              <a:t>&lt; 0.75%</a:t>
            </a:r>
            <a:endParaRPr lang="en-GB" dirty="0">
              <a:solidFill>
                <a:srgbClr val="3E8E73"/>
              </a:solidFill>
              <a:latin typeface="Trebuchet MS" panose="020B0603020202020204" pitchFamily="34" charset="0"/>
            </a:endParaRPr>
          </a:p>
          <a:p>
            <a:pPr algn="ctr"/>
            <a:endParaRPr lang="en-GB" sz="400" dirty="0">
              <a:solidFill>
                <a:srgbClr val="3E8E73"/>
              </a:solidFill>
              <a:latin typeface="Trebuchet MS" panose="020B0603020202020204" pitchFamily="34" charset="0"/>
            </a:endParaRPr>
          </a:p>
          <a:p>
            <a:pPr algn="ctr"/>
            <a:r>
              <a:rPr lang="en-GB" dirty="0">
                <a:solidFill>
                  <a:srgbClr val="3E8E73"/>
                </a:solidFill>
                <a:latin typeface="Trebuchet MS" panose="020B0603020202020204" pitchFamily="34" charset="0"/>
              </a:rPr>
              <a:t>No advice</a:t>
            </a:r>
            <a:endParaRPr lang="en-GB" dirty="0">
              <a:solidFill>
                <a:srgbClr val="3E8E73"/>
              </a:solidFill>
              <a:latin typeface="Trebuchet MS" panose="020B0603020202020204" pitchFamily="34" charset="0"/>
            </a:endParaRPr>
          </a:p>
        </p:txBody>
      </p:sp>
      <p:sp>
        <p:nvSpPr>
          <p:cNvPr id="32" name="TextBox 31"/>
          <p:cNvSpPr txBox="1"/>
          <p:nvPr/>
        </p:nvSpPr>
        <p:spPr>
          <a:xfrm rot="16200000">
            <a:off x="-1981994" y="3522364"/>
            <a:ext cx="5472608" cy="646331"/>
          </a:xfrm>
          <a:prstGeom prst="rect">
            <a:avLst/>
          </a:prstGeom>
          <a:noFill/>
        </p:spPr>
        <p:txBody>
          <a:bodyPr wrap="square" rtlCol="0">
            <a:spAutoFit/>
          </a:bodyPr>
          <a:lstStyle/>
          <a:p>
            <a:pPr algn="ctr"/>
            <a:r>
              <a:rPr lang="en-GB" dirty="0">
                <a:solidFill>
                  <a:srgbClr val="3E8E73"/>
                </a:solidFill>
                <a:latin typeface="Trebuchet MS" panose="020B0603020202020204" pitchFamily="34" charset="0"/>
              </a:rPr>
              <a:t>Distribution Commission per </a:t>
            </a:r>
            <a:r>
              <a:rPr lang="en-GB" dirty="0">
                <a:solidFill>
                  <a:srgbClr val="3E8E73"/>
                </a:solidFill>
                <a:latin typeface="Trebuchet MS" panose="020B0603020202020204" pitchFamily="34" charset="0"/>
              </a:rPr>
              <a:t/>
            </a:r>
            <a:br>
              <a:rPr lang="en-GB" dirty="0">
                <a:solidFill>
                  <a:srgbClr val="3E8E73"/>
                </a:solidFill>
                <a:latin typeface="Trebuchet MS" panose="020B0603020202020204" pitchFamily="34" charset="0"/>
              </a:rPr>
            </a:br>
            <a:r>
              <a:rPr lang="en-GB" dirty="0">
                <a:solidFill>
                  <a:srgbClr val="3E8E73"/>
                </a:solidFill>
                <a:latin typeface="Trebuchet MS" panose="020B0603020202020204" pitchFamily="34" charset="0"/>
              </a:rPr>
              <a:t>£100 per </a:t>
            </a:r>
            <a:r>
              <a:rPr lang="en-GB" dirty="0">
                <a:solidFill>
                  <a:srgbClr val="3E8E73"/>
                </a:solidFill>
                <a:latin typeface="Trebuchet MS" panose="020B0603020202020204" pitchFamily="34" charset="0"/>
              </a:rPr>
              <a:t>month premium</a:t>
            </a:r>
          </a:p>
        </p:txBody>
      </p:sp>
      <p:sp>
        <p:nvSpPr>
          <p:cNvPr id="33" name="object 11"/>
          <p:cNvSpPr txBox="1"/>
          <p:nvPr/>
        </p:nvSpPr>
        <p:spPr>
          <a:xfrm>
            <a:off x="407832" y="385645"/>
            <a:ext cx="4191000" cy="184666"/>
          </a:xfrm>
          <a:prstGeom prst="rect">
            <a:avLst/>
          </a:prstGeom>
        </p:spPr>
        <p:txBody>
          <a:bodyPr vert="horz" wrap="square" lIns="0" tIns="0" rIns="0" bIns="0" rtlCol="0">
            <a:spAutoFit/>
          </a:bodyPr>
          <a:lstStyle/>
          <a:p>
            <a:pPr marL="12700"/>
            <a:r>
              <a:rPr lang="en-GB" sz="1200" b="1" dirty="0">
                <a:solidFill>
                  <a:srgbClr val="005583"/>
                </a:solidFill>
                <a:latin typeface="Trebuchet MS" pitchFamily="34" charset="0"/>
                <a:cs typeface="Lucida Sans"/>
              </a:rPr>
              <a:t>UK Workplace Pensions</a:t>
            </a:r>
            <a:endParaRPr sz="1200" b="1" dirty="0">
              <a:latin typeface="Trebuchet MS" pitchFamily="34" charset="0"/>
              <a:cs typeface="Lucida Sans"/>
            </a:endParaRPr>
          </a:p>
        </p:txBody>
      </p:sp>
    </p:spTree>
    <p:extLst>
      <p:ext uri="{BB962C8B-B14F-4D97-AF65-F5344CB8AC3E}">
        <p14:creationId xmlns:p14="http://schemas.microsoft.com/office/powerpoint/2010/main" val="32568628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67268" y="3"/>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9"/>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5" name="object 15"/>
          <p:cNvSpPr txBox="1">
            <a:spLocks noGrp="1"/>
          </p:cNvSpPr>
          <p:nvPr>
            <p:ph type="sldNum" sz="quarter" idx="7"/>
          </p:nvPr>
        </p:nvSpPr>
        <p:spPr>
          <a:xfrm>
            <a:off x="151928" y="6623301"/>
            <a:ext cx="255904" cy="192360"/>
          </a:xfrm>
          <a:prstGeom prst="rect">
            <a:avLst/>
          </a:prstGeom>
        </p:spPr>
        <p:txBody>
          <a:bodyPr vert="horz" wrap="square" lIns="0" tIns="0" rIns="0" bIns="0" rtlCol="0">
            <a:spAutoFit/>
          </a:bodyPr>
          <a:lstStyle/>
          <a:p>
            <a:pPr marL="85093">
              <a:lnSpc>
                <a:spcPts val="1535"/>
              </a:lnSpc>
            </a:pPr>
            <a:r>
              <a:rPr spc="-135" dirty="0"/>
              <a:t>1</a:t>
            </a:r>
            <a:r>
              <a:rPr lang="en-GB" spc="-135" dirty="0"/>
              <a:t>3</a:t>
            </a:r>
            <a:endParaRPr spc="-135" dirty="0"/>
          </a:p>
        </p:txBody>
      </p:sp>
      <p:grpSp>
        <p:nvGrpSpPr>
          <p:cNvPr id="18" name="Group 17"/>
          <p:cNvGrpSpPr/>
          <p:nvPr/>
        </p:nvGrpSpPr>
        <p:grpSpPr>
          <a:xfrm>
            <a:off x="5760576" y="170688"/>
            <a:ext cx="4691533" cy="1545336"/>
            <a:chOff x="5760567" y="399288"/>
            <a:chExt cx="4691533" cy="1545336"/>
          </a:xfrm>
        </p:grpSpPr>
        <p:sp>
          <p:nvSpPr>
            <p:cNvPr id="2" name="object 2"/>
            <p:cNvSpPr/>
            <p:nvPr/>
          </p:nvSpPr>
          <p:spPr>
            <a:xfrm>
              <a:off x="5760567" y="399288"/>
              <a:ext cx="1548384" cy="1545336"/>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13"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14" name="object 14"/>
            <p:cNvSpPr txBox="1"/>
            <p:nvPr/>
          </p:nvSpPr>
          <p:spPr>
            <a:xfrm>
              <a:off x="7251700" y="101240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17"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88900" y="168281"/>
            <a:ext cx="4724401" cy="6096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0"/>
          <p:cNvSpPr/>
          <p:nvPr/>
        </p:nvSpPr>
        <p:spPr>
          <a:xfrm>
            <a:off x="88246" y="721492"/>
            <a:ext cx="5699759"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22193" y="916515"/>
            <a:ext cx="4815840" cy="276999"/>
          </a:xfrm>
          <a:prstGeom prst="rect">
            <a:avLst/>
          </a:prstGeom>
        </p:spPr>
        <p:txBody>
          <a:bodyPr vert="horz" wrap="square" lIns="0" tIns="0" rIns="0" bIns="0" rtlCol="0">
            <a:spAutoFit/>
          </a:bodyPr>
          <a:lstStyle/>
          <a:p>
            <a:pPr marL="12700"/>
            <a:r>
              <a:rPr lang="en-US" b="1" dirty="0">
                <a:solidFill>
                  <a:srgbClr val="FFFFFF"/>
                </a:solidFill>
                <a:latin typeface="Trebuchet MS" pitchFamily="34" charset="0"/>
                <a:cs typeface="Lucida Sans"/>
              </a:rPr>
              <a:t>Meeting the market challenge</a:t>
            </a:r>
            <a:endParaRPr lang="en-US" b="1" dirty="0">
              <a:latin typeface="Trebuchet MS" pitchFamily="34" charset="0"/>
              <a:cs typeface="Lucida Sans"/>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87" y="1833114"/>
            <a:ext cx="2764542" cy="5209044"/>
          </a:xfrm>
          <a:prstGeom prst="rect">
            <a:avLst/>
          </a:prstGeom>
        </p:spPr>
      </p:pic>
      <p:sp>
        <p:nvSpPr>
          <p:cNvPr id="21" name="object 33"/>
          <p:cNvSpPr txBox="1"/>
          <p:nvPr/>
        </p:nvSpPr>
        <p:spPr>
          <a:xfrm>
            <a:off x="1133507" y="1788702"/>
            <a:ext cx="6705414" cy="1246495"/>
          </a:xfrm>
          <a:prstGeom prst="rect">
            <a:avLst/>
          </a:prstGeom>
        </p:spPr>
        <p:txBody>
          <a:bodyPr vert="horz" wrap="square" lIns="0" tIns="0" rIns="0" bIns="0" rtlCol="0">
            <a:spAutoFit/>
          </a:bodyPr>
          <a:lstStyle/>
          <a:p>
            <a:pPr marL="184156" indent="-171456">
              <a:buClr>
                <a:srgbClr val="9DC701"/>
              </a:buClr>
              <a:buSzPct val="150000"/>
              <a:buFont typeface="Trebuchet MS" pitchFamily="34" charset="0"/>
              <a:buChar char="●"/>
              <a:tabLst>
                <a:tab pos="309890" algn="l"/>
              </a:tabLst>
            </a:pPr>
            <a:r>
              <a:rPr lang="en-GB" sz="1400" spc="-45" dirty="0">
                <a:solidFill>
                  <a:srgbClr val="231F20"/>
                </a:solidFill>
                <a:latin typeface="Trebuchet MS" pitchFamily="34" charset="0"/>
                <a:cs typeface="Gill Sans MT"/>
              </a:rPr>
              <a:t>How could we help DC sponsors?</a:t>
            </a:r>
          </a:p>
          <a:p>
            <a:pPr marL="641372" lvl="1" indent="-171456">
              <a:buClr>
                <a:srgbClr val="9DC701"/>
              </a:buClr>
              <a:buSzPct val="150000"/>
              <a:buFont typeface="Trebuchet MS" pitchFamily="34" charset="0"/>
              <a:buChar char="●"/>
              <a:tabLst>
                <a:tab pos="309890" algn="l"/>
              </a:tabLst>
            </a:pPr>
            <a:r>
              <a:rPr lang="en-GB" sz="1400" spc="-45" dirty="0">
                <a:solidFill>
                  <a:srgbClr val="231F20"/>
                </a:solidFill>
                <a:latin typeface="Trebuchet MS" pitchFamily="34" charset="0"/>
                <a:cs typeface="Gill Sans MT"/>
              </a:rPr>
              <a:t>By using the DB machinery we’d developed over decades</a:t>
            </a:r>
          </a:p>
          <a:p>
            <a:pPr marL="641372" lvl="1" indent="-171456">
              <a:buClr>
                <a:srgbClr val="9DC701"/>
              </a:buClr>
              <a:buSzPct val="150000"/>
              <a:buFont typeface="Trebuchet MS" pitchFamily="34" charset="0"/>
              <a:buChar char="●"/>
              <a:tabLst>
                <a:tab pos="309890" algn="l"/>
              </a:tabLst>
            </a:pPr>
            <a:r>
              <a:rPr lang="en-GB" sz="1400" spc="-45" dirty="0">
                <a:solidFill>
                  <a:srgbClr val="231F20"/>
                </a:solidFill>
                <a:latin typeface="Trebuchet MS" pitchFamily="34" charset="0"/>
                <a:cs typeface="Gill Sans MT"/>
              </a:rPr>
              <a:t>By making it easy for employees to act.</a:t>
            </a:r>
          </a:p>
          <a:p>
            <a:pPr marL="184156" indent="-171456">
              <a:buClr>
                <a:srgbClr val="9DC701"/>
              </a:buClr>
              <a:buSzPct val="150000"/>
              <a:buFont typeface="Trebuchet MS" pitchFamily="34" charset="0"/>
              <a:buChar char="●"/>
              <a:tabLst>
                <a:tab pos="309890" algn="l"/>
              </a:tabLst>
            </a:pPr>
            <a:r>
              <a:rPr lang="en-GB" sz="1400" spc="-45" dirty="0">
                <a:solidFill>
                  <a:srgbClr val="231F20"/>
                </a:solidFill>
                <a:latin typeface="Trebuchet MS" pitchFamily="34" charset="0"/>
                <a:cs typeface="Gill Sans MT"/>
              </a:rPr>
              <a:t>Hymans </a:t>
            </a:r>
            <a:r>
              <a:rPr lang="en-GB" sz="1400" spc="-45" dirty="0" err="1">
                <a:solidFill>
                  <a:srgbClr val="231F20"/>
                </a:solidFill>
                <a:latin typeface="Trebuchet MS" pitchFamily="34" charset="0"/>
                <a:cs typeface="Gill Sans MT"/>
              </a:rPr>
              <a:t>Roberston</a:t>
            </a:r>
            <a:r>
              <a:rPr lang="en-GB" sz="1400" spc="-45" dirty="0">
                <a:solidFill>
                  <a:srgbClr val="231F20"/>
                </a:solidFill>
                <a:latin typeface="Trebuchet MS" pitchFamily="34" charset="0"/>
                <a:cs typeface="Gill Sans MT"/>
              </a:rPr>
              <a:t> is an independent UK-based actuarial consultancy that helps sponsors with pension plans.</a:t>
            </a:r>
          </a:p>
          <a:p>
            <a:pPr marL="184156" indent="-171456">
              <a:buClr>
                <a:srgbClr val="9DC701"/>
              </a:buClr>
              <a:buSzPct val="150000"/>
              <a:buFont typeface="Trebuchet MS" pitchFamily="34" charset="0"/>
              <a:buChar char="●"/>
              <a:tabLst>
                <a:tab pos="309890" algn="l"/>
              </a:tabLst>
            </a:pPr>
            <a:endParaRPr sz="1100" dirty="0">
              <a:latin typeface="Trebuchet MS" pitchFamily="34" charset="0"/>
              <a:cs typeface="Gill Sans MT"/>
            </a:endParaRPr>
          </a:p>
        </p:txBody>
      </p:sp>
      <p:grpSp>
        <p:nvGrpSpPr>
          <p:cNvPr id="26" name="Group 25"/>
          <p:cNvGrpSpPr/>
          <p:nvPr/>
        </p:nvGrpSpPr>
        <p:grpSpPr>
          <a:xfrm>
            <a:off x="850906" y="3085806"/>
            <a:ext cx="8269294" cy="1962591"/>
            <a:chOff x="395289" y="3266609"/>
            <a:chExt cx="8269294" cy="1962591"/>
          </a:xfrm>
          <a:noFill/>
        </p:grpSpPr>
        <p:sp>
          <p:nvSpPr>
            <p:cNvPr id="27" name="Rectangle 26"/>
            <p:cNvSpPr/>
            <p:nvPr/>
          </p:nvSpPr>
          <p:spPr>
            <a:xfrm>
              <a:off x="395289" y="3266705"/>
              <a:ext cx="2682127" cy="19624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endParaRPr lang="en-GB" sz="1400" b="1" dirty="0">
                <a:solidFill>
                  <a:schemeClr val="accent2"/>
                </a:solidFill>
              </a:endParaRPr>
            </a:p>
            <a:p>
              <a:pPr algn="ctr">
                <a:spcAft>
                  <a:spcPts val="600"/>
                </a:spcAft>
              </a:pPr>
              <a:endParaRPr lang="en-GB" sz="1400" b="1" dirty="0">
                <a:solidFill>
                  <a:schemeClr val="accent2"/>
                </a:solidFill>
              </a:endParaRPr>
            </a:p>
            <a:p>
              <a:pPr algn="ctr">
                <a:spcAft>
                  <a:spcPts val="600"/>
                </a:spcAft>
              </a:pPr>
              <a:r>
                <a:rPr lang="en-GB" sz="1200" b="1" dirty="0">
                  <a:solidFill>
                    <a:srgbClr val="3E8E73"/>
                  </a:solidFill>
                  <a:latin typeface="Trebuchet MS" panose="020B0603020202020204" pitchFamily="34" charset="0"/>
                </a:rPr>
                <a:t>Data </a:t>
              </a:r>
              <a:r>
                <a:rPr lang="en-GB" sz="1200" b="1" dirty="0">
                  <a:solidFill>
                    <a:srgbClr val="3E8E73"/>
                  </a:solidFill>
                  <a:latin typeface="Trebuchet MS" panose="020B0603020202020204" pitchFamily="34" charset="0"/>
                </a:rPr>
                <a:t>and </a:t>
              </a:r>
              <a:r>
                <a:rPr lang="en-GB" sz="1200" b="1" dirty="0">
                  <a:solidFill>
                    <a:srgbClr val="3E8E73"/>
                  </a:solidFill>
                  <a:latin typeface="Trebuchet MS" panose="020B0603020202020204" pitchFamily="34" charset="0"/>
                </a:rPr>
                <a:t>analytics</a:t>
              </a:r>
            </a:p>
            <a:p>
              <a:pPr>
                <a:spcAft>
                  <a:spcPts val="100"/>
                </a:spcAft>
              </a:pPr>
              <a:r>
                <a:rPr lang="en-GB" sz="1100" b="1" dirty="0">
                  <a:solidFill>
                    <a:schemeClr val="tx2"/>
                  </a:solidFill>
                  <a:latin typeface="Trebuchet MS" panose="020B0603020202020204" pitchFamily="34" charset="0"/>
                </a:rPr>
                <a:t>Rich data and modelling insights</a:t>
              </a:r>
            </a:p>
            <a:p>
              <a:pPr marL="177806" indent="-177806">
                <a:buClr>
                  <a:schemeClr val="accent2"/>
                </a:buClr>
              </a:pPr>
              <a:r>
                <a:rPr lang="en-GB" sz="1100" dirty="0">
                  <a:solidFill>
                    <a:schemeClr val="tx1"/>
                  </a:solidFill>
                  <a:latin typeface="Trebuchet MS" panose="020B0603020202020204" pitchFamily="34" charset="0"/>
                </a:rPr>
                <a:t>Examples</a:t>
              </a:r>
              <a:r>
                <a:rPr lang="en-GB" sz="1100" dirty="0">
                  <a:solidFill>
                    <a:schemeClr val="tx1"/>
                  </a:solidFill>
                  <a:latin typeface="Trebuchet MS" panose="020B0603020202020204" pitchFamily="34" charset="0"/>
                </a:rPr>
                <a:t>: </a:t>
              </a:r>
            </a:p>
            <a:p>
              <a:pPr marL="177806" indent="-177806">
                <a:buClr>
                  <a:schemeClr val="accent2"/>
                </a:buClr>
                <a:buFont typeface="Arial" panose="020B0604020202020204" pitchFamily="34" charset="0"/>
                <a:buChar char="•"/>
              </a:pPr>
              <a:r>
                <a:rPr lang="en-GB" sz="1100" dirty="0">
                  <a:solidFill>
                    <a:schemeClr val="tx1"/>
                  </a:solidFill>
                  <a:latin typeface="Trebuchet MS" panose="020B0603020202020204" pitchFamily="34" charset="0"/>
                </a:rPr>
                <a:t>Licensed longevity data</a:t>
              </a:r>
            </a:p>
            <a:p>
              <a:pPr marL="177806" indent="-177806">
                <a:buClr>
                  <a:schemeClr val="accent2"/>
                </a:buClr>
                <a:buFont typeface="Arial" panose="020B0604020202020204" pitchFamily="34" charset="0"/>
                <a:buChar char="•"/>
              </a:pPr>
              <a:r>
                <a:rPr lang="en-GB" sz="1100" dirty="0">
                  <a:solidFill>
                    <a:schemeClr val="tx1"/>
                  </a:solidFill>
                  <a:latin typeface="Trebuchet MS" panose="020B0603020202020204" pitchFamily="34" charset="0"/>
                </a:rPr>
                <a:t>Drawdown modelling</a:t>
              </a:r>
            </a:p>
            <a:p>
              <a:pPr marL="177806" indent="-177806">
                <a:buClr>
                  <a:schemeClr val="accent2"/>
                </a:buClr>
                <a:buFont typeface="Arial" panose="020B0604020202020204" pitchFamily="34" charset="0"/>
                <a:buChar char="•"/>
              </a:pPr>
              <a:r>
                <a:rPr lang="en-GB" sz="1100" dirty="0">
                  <a:solidFill>
                    <a:schemeClr val="tx1"/>
                  </a:solidFill>
                  <a:latin typeface="Trebuchet MS" panose="020B0603020202020204" pitchFamily="34" charset="0"/>
                </a:rPr>
                <a:t>Economic scenario </a:t>
              </a:r>
              <a:r>
                <a:rPr lang="en-GB" sz="1100" dirty="0">
                  <a:solidFill>
                    <a:schemeClr val="tx1"/>
                  </a:solidFill>
                  <a:latin typeface="Trebuchet MS" panose="020B0603020202020204" pitchFamily="34" charset="0"/>
                </a:rPr>
                <a:t>generators</a:t>
              </a:r>
              <a:endParaRPr lang="en-GB" sz="1100" dirty="0">
                <a:solidFill>
                  <a:schemeClr val="tx1"/>
                </a:solidFill>
                <a:latin typeface="Trebuchet MS" panose="020B0603020202020204" pitchFamily="34" charset="0"/>
              </a:endParaRPr>
            </a:p>
          </p:txBody>
        </p:sp>
        <p:sp>
          <p:nvSpPr>
            <p:cNvPr id="28" name="Rectangle 27"/>
            <p:cNvSpPr/>
            <p:nvPr/>
          </p:nvSpPr>
          <p:spPr>
            <a:xfrm>
              <a:off x="3199981" y="3266705"/>
              <a:ext cx="2682127" cy="196249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endParaRPr lang="en-GB" sz="1400" b="1" dirty="0">
                <a:solidFill>
                  <a:schemeClr val="accent2"/>
                </a:solidFill>
              </a:endParaRPr>
            </a:p>
            <a:p>
              <a:pPr algn="ctr">
                <a:spcAft>
                  <a:spcPts val="600"/>
                </a:spcAft>
              </a:pPr>
              <a:endParaRPr lang="en-GB" sz="1400" b="1" dirty="0">
                <a:solidFill>
                  <a:schemeClr val="accent2"/>
                </a:solidFill>
              </a:endParaRPr>
            </a:p>
            <a:p>
              <a:pPr algn="ctr">
                <a:spcAft>
                  <a:spcPts val="600"/>
                </a:spcAft>
              </a:pPr>
              <a:r>
                <a:rPr lang="en-GB" sz="1200" b="1" dirty="0">
                  <a:solidFill>
                    <a:srgbClr val="3E8E73"/>
                  </a:solidFill>
                  <a:latin typeface="Trebuchet MS" panose="020B0603020202020204" pitchFamily="34" charset="0"/>
                </a:rPr>
                <a:t>Technology</a:t>
              </a:r>
            </a:p>
            <a:p>
              <a:pPr>
                <a:spcAft>
                  <a:spcPts val="100"/>
                </a:spcAft>
              </a:pPr>
              <a:r>
                <a:rPr lang="en-GB" sz="1100" b="1" dirty="0">
                  <a:solidFill>
                    <a:schemeClr val="tx2"/>
                  </a:solidFill>
                  <a:latin typeface="Trebuchet MS" panose="020B0603020202020204" pitchFamily="34" charset="0"/>
                </a:rPr>
                <a:t>Customer facing tools</a:t>
              </a:r>
            </a:p>
            <a:p>
              <a:pPr marL="177806" indent="-177806">
                <a:buClr>
                  <a:schemeClr val="accent2"/>
                </a:buClr>
              </a:pPr>
              <a:r>
                <a:rPr lang="en-GB" sz="1100" dirty="0">
                  <a:solidFill>
                    <a:schemeClr val="tx1"/>
                  </a:solidFill>
                  <a:latin typeface="Trebuchet MS" panose="020B0603020202020204" pitchFamily="34" charset="0"/>
                </a:rPr>
                <a:t>Examples</a:t>
              </a:r>
              <a:r>
                <a:rPr lang="en-GB" sz="1100" dirty="0">
                  <a:solidFill>
                    <a:schemeClr val="tx1"/>
                  </a:solidFill>
                  <a:latin typeface="Trebuchet MS" panose="020B0603020202020204" pitchFamily="34" charset="0"/>
                </a:rPr>
                <a:t>: </a:t>
              </a:r>
            </a:p>
            <a:p>
              <a:pPr marL="177806" indent="-177806">
                <a:buClr>
                  <a:schemeClr val="accent2"/>
                </a:buClr>
                <a:buFont typeface="Arial" panose="020B0604020202020204" pitchFamily="34" charset="0"/>
                <a:buChar char="•"/>
              </a:pPr>
              <a:r>
                <a:rPr lang="en-GB" sz="1100" dirty="0">
                  <a:solidFill>
                    <a:schemeClr val="tx1"/>
                  </a:solidFill>
                  <a:latin typeface="Trebuchet MS" panose="020B0603020202020204" pitchFamily="34" charset="0"/>
                </a:rPr>
                <a:t>Web-based calculators</a:t>
              </a:r>
            </a:p>
            <a:p>
              <a:pPr marL="177806" indent="-177806">
                <a:buClr>
                  <a:schemeClr val="accent2"/>
                </a:buClr>
                <a:buFont typeface="Arial" panose="020B0604020202020204" pitchFamily="34" charset="0"/>
                <a:buChar char="•"/>
              </a:pPr>
              <a:r>
                <a:rPr lang="en-GB" sz="1100" dirty="0">
                  <a:solidFill>
                    <a:schemeClr val="tx1"/>
                  </a:solidFill>
                  <a:latin typeface="Trebuchet MS" panose="020B0603020202020204" pitchFamily="34" charset="0"/>
                </a:rPr>
                <a:t>Pensions websites</a:t>
              </a:r>
            </a:p>
          </p:txBody>
        </p:sp>
        <p:sp>
          <p:nvSpPr>
            <p:cNvPr id="29" name="Rectangle 28"/>
            <p:cNvSpPr/>
            <p:nvPr/>
          </p:nvSpPr>
          <p:spPr>
            <a:xfrm>
              <a:off x="5982456" y="3266609"/>
              <a:ext cx="2682127" cy="196249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Aft>
                  <a:spcPts val="600"/>
                </a:spcAft>
              </a:pPr>
              <a:endParaRPr lang="en-GB" sz="1400" b="1" dirty="0">
                <a:solidFill>
                  <a:schemeClr val="accent2"/>
                </a:solidFill>
              </a:endParaRPr>
            </a:p>
            <a:p>
              <a:pPr algn="ctr">
                <a:spcAft>
                  <a:spcPts val="600"/>
                </a:spcAft>
              </a:pPr>
              <a:endParaRPr lang="en-GB" sz="1400" b="1" dirty="0">
                <a:solidFill>
                  <a:schemeClr val="accent2"/>
                </a:solidFill>
              </a:endParaRPr>
            </a:p>
            <a:p>
              <a:pPr algn="ctr">
                <a:spcAft>
                  <a:spcPts val="600"/>
                </a:spcAft>
              </a:pPr>
              <a:r>
                <a:rPr lang="en-GB" sz="1200" b="1" dirty="0">
                  <a:solidFill>
                    <a:srgbClr val="3E8E73"/>
                  </a:solidFill>
                  <a:latin typeface="Trebuchet MS" panose="020B0603020202020204" pitchFamily="34" charset="0"/>
                </a:rPr>
                <a:t>Consulting</a:t>
              </a:r>
              <a:endParaRPr lang="en-GB" sz="1200" b="1" dirty="0">
                <a:solidFill>
                  <a:srgbClr val="3E8E73"/>
                </a:solidFill>
                <a:latin typeface="Trebuchet MS" panose="020B0603020202020204" pitchFamily="34" charset="0"/>
              </a:endParaRPr>
            </a:p>
            <a:p>
              <a:pPr>
                <a:spcAft>
                  <a:spcPts val="100"/>
                </a:spcAft>
              </a:pPr>
              <a:r>
                <a:rPr lang="en-GB" sz="1100" b="1" spc="-80" dirty="0">
                  <a:solidFill>
                    <a:schemeClr val="tx2"/>
                  </a:solidFill>
                  <a:latin typeface="Trebuchet MS" panose="020B0603020202020204" pitchFamily="34" charset="0"/>
                </a:rPr>
                <a:t>Strategy and proposition development</a:t>
              </a:r>
            </a:p>
            <a:p>
              <a:pPr marL="177806" indent="-177806">
                <a:buClr>
                  <a:schemeClr val="accent2"/>
                </a:buClr>
              </a:pPr>
              <a:r>
                <a:rPr lang="en-GB" sz="1100" dirty="0">
                  <a:solidFill>
                    <a:schemeClr val="tx1"/>
                  </a:solidFill>
                  <a:latin typeface="Trebuchet MS" panose="020B0603020202020204" pitchFamily="34" charset="0"/>
                </a:rPr>
                <a:t>Examples</a:t>
              </a:r>
              <a:r>
                <a:rPr lang="en-GB" sz="1100" dirty="0">
                  <a:solidFill>
                    <a:schemeClr val="tx1"/>
                  </a:solidFill>
                  <a:latin typeface="Trebuchet MS" panose="020B0603020202020204" pitchFamily="34" charset="0"/>
                </a:rPr>
                <a:t>: </a:t>
              </a:r>
            </a:p>
            <a:p>
              <a:pPr marL="177806" indent="-177806">
                <a:buClr>
                  <a:schemeClr val="accent2"/>
                </a:buClr>
                <a:buFont typeface="Arial" panose="020B0604020202020204" pitchFamily="34" charset="0"/>
                <a:buChar char="•"/>
              </a:pPr>
              <a:r>
                <a:rPr lang="en-GB" sz="1100" spc="-31" dirty="0">
                  <a:solidFill>
                    <a:schemeClr val="tx1"/>
                  </a:solidFill>
                  <a:latin typeface="Trebuchet MS" panose="020B0603020202020204" pitchFamily="34" charset="0"/>
                </a:rPr>
                <a:t>Workplace proposition </a:t>
              </a:r>
              <a:r>
                <a:rPr lang="en-GB" sz="1100" spc="-31" dirty="0">
                  <a:solidFill>
                    <a:schemeClr val="tx1"/>
                  </a:solidFill>
                  <a:latin typeface="Trebuchet MS" panose="020B0603020202020204" pitchFamily="34" charset="0"/>
                </a:rPr>
                <a:t>development</a:t>
              </a:r>
              <a:endParaRPr lang="en-GB" sz="1100" spc="-31" dirty="0">
                <a:solidFill>
                  <a:schemeClr val="tx1"/>
                </a:solidFill>
                <a:latin typeface="Trebuchet MS" panose="020B0603020202020204" pitchFamily="34" charset="0"/>
              </a:endParaRPr>
            </a:p>
            <a:p>
              <a:pPr marL="177806" indent="-177806">
                <a:buClr>
                  <a:schemeClr val="accent2"/>
                </a:buClr>
                <a:buFont typeface="Arial" panose="020B0604020202020204" pitchFamily="34" charset="0"/>
                <a:buChar char="•"/>
              </a:pPr>
              <a:r>
                <a:rPr lang="en-GB" sz="1100" dirty="0">
                  <a:solidFill>
                    <a:schemeClr val="tx1"/>
                  </a:solidFill>
                  <a:latin typeface="Trebuchet MS" panose="020B0603020202020204" pitchFamily="34" charset="0"/>
                </a:rPr>
                <a:t>D2C launch</a:t>
              </a:r>
            </a:p>
            <a:p>
              <a:pPr marL="177806" indent="-177806">
                <a:buClr>
                  <a:schemeClr val="accent2"/>
                </a:buClr>
                <a:buFont typeface="Arial" panose="020B0604020202020204" pitchFamily="34" charset="0"/>
                <a:buChar char="•"/>
              </a:pPr>
              <a:r>
                <a:rPr lang="en-GB" sz="1100" dirty="0">
                  <a:solidFill>
                    <a:schemeClr val="tx1"/>
                  </a:solidFill>
                  <a:latin typeface="Trebuchet MS" panose="020B0603020202020204" pitchFamily="34" charset="0"/>
                </a:rPr>
                <a:t>Distribution </a:t>
              </a:r>
              <a:r>
                <a:rPr lang="en-GB" sz="1100" dirty="0">
                  <a:solidFill>
                    <a:schemeClr val="tx1"/>
                  </a:solidFill>
                  <a:latin typeface="Trebuchet MS" panose="020B0603020202020204" pitchFamily="34" charset="0"/>
                </a:rPr>
                <a:t>strategy</a:t>
              </a: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9164" y="3700944"/>
              <a:ext cx="436984" cy="436984"/>
            </a:xfrm>
            <a:prstGeom prst="rect">
              <a:avLst/>
            </a:prstGeom>
            <a:grpFill/>
          </p:spPr>
        </p:pic>
        <p:pic>
          <p:nvPicPr>
            <p:cNvPr id="31"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7902" t="27565" r="22308" b="22621"/>
            <a:stretch/>
          </p:blipFill>
          <p:spPr bwMode="auto">
            <a:xfrm>
              <a:off x="1489738" y="3338713"/>
              <a:ext cx="493227" cy="463703"/>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2"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7465" t="30385" r="24640" b="29038"/>
            <a:stretch/>
          </p:blipFill>
          <p:spPr bwMode="auto">
            <a:xfrm>
              <a:off x="7006262" y="3363940"/>
              <a:ext cx="581952" cy="475937"/>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3"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2203" t="28081" r="27657" b="21688"/>
            <a:stretch/>
          </p:blipFill>
          <p:spPr bwMode="auto">
            <a:xfrm>
              <a:off x="4342079" y="3363940"/>
              <a:ext cx="353495" cy="495691"/>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sp>
        <p:nvSpPr>
          <p:cNvPr id="34" name="object 33"/>
          <p:cNvSpPr txBox="1"/>
          <p:nvPr/>
        </p:nvSpPr>
        <p:spPr>
          <a:xfrm>
            <a:off x="1133513" y="5293061"/>
            <a:ext cx="6910318" cy="600164"/>
          </a:xfrm>
          <a:prstGeom prst="rect">
            <a:avLst/>
          </a:prstGeom>
        </p:spPr>
        <p:txBody>
          <a:bodyPr vert="horz" wrap="square" lIns="0" tIns="0" rIns="0" bIns="0" rtlCol="0">
            <a:spAutoFit/>
          </a:bodyPr>
          <a:lstStyle/>
          <a:p>
            <a:pPr marL="184156" indent="-171456">
              <a:buClr>
                <a:srgbClr val="9DC701"/>
              </a:buClr>
              <a:buSzPct val="150000"/>
              <a:buFont typeface="Trebuchet MS" pitchFamily="34" charset="0"/>
              <a:buChar char="●"/>
              <a:tabLst>
                <a:tab pos="309890" algn="l"/>
              </a:tabLst>
            </a:pPr>
            <a:r>
              <a:rPr lang="en-GB" sz="1400" spc="-45" dirty="0">
                <a:solidFill>
                  <a:srgbClr val="231F20"/>
                </a:solidFill>
                <a:latin typeface="Trebuchet MS" pitchFamily="34" charset="0"/>
                <a:cs typeface="Gill Sans MT"/>
              </a:rPr>
              <a:t>Note that we are paid by sponsors. Our “</a:t>
            </a:r>
            <a:r>
              <a:rPr lang="en-GB" sz="1400" spc="-45" dirty="0" err="1">
                <a:solidFill>
                  <a:srgbClr val="231F20"/>
                </a:solidFill>
                <a:latin typeface="Trebuchet MS" pitchFamily="34" charset="0"/>
                <a:cs typeface="Gill Sans MT"/>
              </a:rPr>
              <a:t>robo</a:t>
            </a:r>
            <a:r>
              <a:rPr lang="en-GB" sz="1400" spc="-45" dirty="0">
                <a:solidFill>
                  <a:srgbClr val="231F20"/>
                </a:solidFill>
                <a:latin typeface="Trebuchet MS" pitchFamily="34" charset="0"/>
                <a:cs typeface="Gill Sans MT"/>
              </a:rPr>
              <a:t>” service is paid via an increase to sponsor fees. Our remuneration is not affected by employee usage. </a:t>
            </a:r>
          </a:p>
          <a:p>
            <a:pPr marL="184156" indent="-171456">
              <a:buClr>
                <a:srgbClr val="9DC701"/>
              </a:buClr>
              <a:buSzPct val="150000"/>
              <a:buFont typeface="Trebuchet MS" pitchFamily="34" charset="0"/>
              <a:buChar char="●"/>
              <a:tabLst>
                <a:tab pos="309890" algn="l"/>
              </a:tabLst>
            </a:pPr>
            <a:endParaRPr sz="1100" dirty="0">
              <a:latin typeface="Trebuchet MS" pitchFamily="34" charset="0"/>
              <a:cs typeface="Gill Sans MT"/>
            </a:endParaRPr>
          </a:p>
        </p:txBody>
      </p:sp>
      <p:sp>
        <p:nvSpPr>
          <p:cNvPr id="35" name="object 11"/>
          <p:cNvSpPr txBox="1"/>
          <p:nvPr/>
        </p:nvSpPr>
        <p:spPr>
          <a:xfrm>
            <a:off x="407832" y="385645"/>
            <a:ext cx="4191000" cy="184666"/>
          </a:xfrm>
          <a:prstGeom prst="rect">
            <a:avLst/>
          </a:prstGeom>
        </p:spPr>
        <p:txBody>
          <a:bodyPr vert="horz" wrap="square" lIns="0" tIns="0" rIns="0" bIns="0" rtlCol="0">
            <a:spAutoFit/>
          </a:bodyPr>
          <a:lstStyle/>
          <a:p>
            <a:pPr marL="12700"/>
            <a:r>
              <a:rPr lang="en-GB" sz="1200" b="1" dirty="0">
                <a:solidFill>
                  <a:srgbClr val="005583"/>
                </a:solidFill>
                <a:latin typeface="Trebuchet MS" pitchFamily="34" charset="0"/>
                <a:cs typeface="Lucida Sans"/>
              </a:rPr>
              <a:t>UK Workplace Pensions</a:t>
            </a:r>
            <a:endParaRPr sz="1200" b="1" dirty="0">
              <a:latin typeface="Trebuchet MS" pitchFamily="34" charset="0"/>
              <a:cs typeface="Lucida Sans"/>
            </a:endParaRPr>
          </a:p>
        </p:txBody>
      </p:sp>
    </p:spTree>
    <p:extLst>
      <p:ext uri="{BB962C8B-B14F-4D97-AF65-F5344CB8AC3E}">
        <p14:creationId xmlns:p14="http://schemas.microsoft.com/office/powerpoint/2010/main" val="7311495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89377" y="3"/>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6"/>
          <p:cNvSpPr txBox="1"/>
          <p:nvPr/>
        </p:nvSpPr>
        <p:spPr>
          <a:xfrm>
            <a:off x="1079501" y="2108883"/>
            <a:ext cx="7141634" cy="664797"/>
          </a:xfrm>
          <a:prstGeom prst="rect">
            <a:avLst/>
          </a:prstGeom>
        </p:spPr>
        <p:txBody>
          <a:bodyPr vert="horz" wrap="square" lIns="0" tIns="0" rIns="0" bIns="0" rtlCol="0">
            <a:spAutoFit/>
          </a:bodyPr>
          <a:lstStyle/>
          <a:p>
            <a:pPr marL="12700" marR="5081">
              <a:lnSpc>
                <a:spcPct val="107700"/>
              </a:lnSpc>
            </a:pPr>
            <a:r>
              <a:rPr lang="en-GB" sz="2000" dirty="0">
                <a:solidFill>
                  <a:srgbClr val="231F20"/>
                </a:solidFill>
                <a:latin typeface="Trebuchet MS" pitchFamily="34" charset="0"/>
                <a:cs typeface="Lucida Sans"/>
              </a:rPr>
              <a:t>Consider each DC member as</a:t>
            </a:r>
            <a:br>
              <a:rPr lang="en-GB" sz="2000" dirty="0">
                <a:solidFill>
                  <a:srgbClr val="231F20"/>
                </a:solidFill>
                <a:latin typeface="Trebuchet MS" pitchFamily="34" charset="0"/>
                <a:cs typeface="Lucida Sans"/>
              </a:rPr>
            </a:br>
            <a:r>
              <a:rPr lang="en-GB" sz="2000" dirty="0">
                <a:solidFill>
                  <a:srgbClr val="231F20"/>
                </a:solidFill>
                <a:latin typeface="Trebuchet MS" pitchFamily="34" charset="0"/>
                <a:cs typeface="Lucida Sans"/>
              </a:rPr>
              <a:t>providing their own DB scheme</a:t>
            </a:r>
          </a:p>
        </p:txBody>
      </p:sp>
      <p:sp>
        <p:nvSpPr>
          <p:cNvPr id="9" name="object 9"/>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5" name="object 15"/>
          <p:cNvSpPr txBox="1">
            <a:spLocks noGrp="1"/>
          </p:cNvSpPr>
          <p:nvPr>
            <p:ph type="sldNum" sz="quarter" idx="7"/>
          </p:nvPr>
        </p:nvSpPr>
        <p:spPr>
          <a:xfrm>
            <a:off x="151928" y="6623301"/>
            <a:ext cx="255904" cy="192360"/>
          </a:xfrm>
          <a:prstGeom prst="rect">
            <a:avLst/>
          </a:prstGeom>
        </p:spPr>
        <p:txBody>
          <a:bodyPr vert="horz" wrap="square" lIns="0" tIns="0" rIns="0" bIns="0" rtlCol="0">
            <a:spAutoFit/>
          </a:bodyPr>
          <a:lstStyle/>
          <a:p>
            <a:pPr marL="85093">
              <a:lnSpc>
                <a:spcPts val="1535"/>
              </a:lnSpc>
            </a:pPr>
            <a:r>
              <a:rPr spc="-135" dirty="0"/>
              <a:t>1</a:t>
            </a:r>
            <a:r>
              <a:rPr lang="en-GB" spc="-135" dirty="0"/>
              <a:t>4</a:t>
            </a:r>
            <a:endParaRPr spc="-135" dirty="0"/>
          </a:p>
        </p:txBody>
      </p:sp>
      <p:grpSp>
        <p:nvGrpSpPr>
          <p:cNvPr id="18" name="Group 17"/>
          <p:cNvGrpSpPr/>
          <p:nvPr/>
        </p:nvGrpSpPr>
        <p:grpSpPr>
          <a:xfrm>
            <a:off x="5760576" y="170688"/>
            <a:ext cx="4691533" cy="1545336"/>
            <a:chOff x="5760567" y="399288"/>
            <a:chExt cx="4691533" cy="1545336"/>
          </a:xfrm>
        </p:grpSpPr>
        <p:sp>
          <p:nvSpPr>
            <p:cNvPr id="2" name="object 2"/>
            <p:cNvSpPr/>
            <p:nvPr/>
          </p:nvSpPr>
          <p:spPr>
            <a:xfrm>
              <a:off x="5760567" y="399288"/>
              <a:ext cx="1548384" cy="1545336"/>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13"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14" name="object 14"/>
            <p:cNvSpPr txBox="1"/>
            <p:nvPr/>
          </p:nvSpPr>
          <p:spPr>
            <a:xfrm>
              <a:off x="7251700" y="101240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17"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88900" y="168281"/>
            <a:ext cx="4724401" cy="6096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0"/>
          <p:cNvSpPr/>
          <p:nvPr/>
        </p:nvSpPr>
        <p:spPr>
          <a:xfrm>
            <a:off x="88246" y="721492"/>
            <a:ext cx="5699759"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22193" y="916515"/>
            <a:ext cx="4815840" cy="276999"/>
          </a:xfrm>
          <a:prstGeom prst="rect">
            <a:avLst/>
          </a:prstGeom>
        </p:spPr>
        <p:txBody>
          <a:bodyPr vert="horz" wrap="square" lIns="0" tIns="0" rIns="0" bIns="0" rtlCol="0">
            <a:spAutoFit/>
          </a:bodyPr>
          <a:lstStyle/>
          <a:p>
            <a:pPr marL="12700"/>
            <a:r>
              <a:rPr lang="en-US" b="1" dirty="0">
                <a:solidFill>
                  <a:srgbClr val="FFFFFF"/>
                </a:solidFill>
                <a:latin typeface="Trebuchet MS" pitchFamily="34" charset="0"/>
                <a:cs typeface="Lucida Sans"/>
              </a:rPr>
              <a:t>DB Machinery</a:t>
            </a:r>
            <a:endParaRPr lang="en-US" b="1" dirty="0">
              <a:latin typeface="Trebuchet MS" pitchFamily="34" charset="0"/>
              <a:cs typeface="Lucida Sans"/>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87" y="1833114"/>
            <a:ext cx="2764542" cy="5209044"/>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5768" y="1939543"/>
            <a:ext cx="870729" cy="882536"/>
          </a:xfrm>
          <a:prstGeom prst="rect">
            <a:avLst/>
          </a:prstGeom>
        </p:spPr>
      </p:pic>
      <p:sp>
        <p:nvSpPr>
          <p:cNvPr id="22" name="Rectangle 21"/>
          <p:cNvSpPr/>
          <p:nvPr/>
        </p:nvSpPr>
        <p:spPr>
          <a:xfrm>
            <a:off x="1122956" y="4524989"/>
            <a:ext cx="936474" cy="630942"/>
          </a:xfrm>
          <a:prstGeom prst="rect">
            <a:avLst/>
          </a:prstGeom>
        </p:spPr>
        <p:txBody>
          <a:bodyPr wrap="none">
            <a:spAutoFit/>
          </a:bodyPr>
          <a:lstStyle/>
          <a:p>
            <a:pPr lvl="0" algn="ctr">
              <a:spcBef>
                <a:spcPct val="50000"/>
              </a:spcBef>
              <a:buClr>
                <a:srgbClr val="4096B8"/>
              </a:buClr>
            </a:pPr>
            <a:r>
              <a:rPr lang="en-GB" sz="1400" b="1" kern="0" dirty="0">
                <a:solidFill>
                  <a:srgbClr val="3E8E73"/>
                </a:solidFill>
                <a:latin typeface="Trebuchet MS" panose="020B0603020202020204" pitchFamily="34" charset="0"/>
                <a:cs typeface="Arial"/>
              </a:rPr>
              <a:t>Assets</a:t>
            </a:r>
          </a:p>
          <a:p>
            <a:pPr lvl="0" algn="ctr">
              <a:spcBef>
                <a:spcPct val="50000"/>
              </a:spcBef>
              <a:buClr>
                <a:srgbClr val="4096B8"/>
              </a:buClr>
            </a:pPr>
            <a:r>
              <a:rPr lang="en-GB" sz="1400" kern="0" dirty="0">
                <a:latin typeface="Trebuchet MS" panose="020B0603020202020204" pitchFamily="34" charset="0"/>
                <a:cs typeface="Arial"/>
              </a:rPr>
              <a:t>Pot </a:t>
            </a:r>
            <a:r>
              <a:rPr lang="en-GB" sz="1400" kern="0" dirty="0">
                <a:latin typeface="Trebuchet MS" panose="020B0603020202020204" pitchFamily="34" charset="0"/>
                <a:cs typeface="Arial"/>
              </a:rPr>
              <a:t>value</a:t>
            </a:r>
          </a:p>
        </p:txBody>
      </p:sp>
      <p:sp>
        <p:nvSpPr>
          <p:cNvPr id="26" name="Rectangle 25"/>
          <p:cNvSpPr/>
          <p:nvPr/>
        </p:nvSpPr>
        <p:spPr>
          <a:xfrm>
            <a:off x="2982589" y="4519413"/>
            <a:ext cx="1130438" cy="846386"/>
          </a:xfrm>
          <a:prstGeom prst="rect">
            <a:avLst/>
          </a:prstGeom>
        </p:spPr>
        <p:txBody>
          <a:bodyPr wrap="none">
            <a:spAutoFit/>
          </a:bodyPr>
          <a:lstStyle/>
          <a:p>
            <a:pPr lvl="0" algn="ctr">
              <a:spcBef>
                <a:spcPct val="50000"/>
              </a:spcBef>
              <a:buClr>
                <a:srgbClr val="4096B8"/>
              </a:buClr>
            </a:pPr>
            <a:r>
              <a:rPr lang="en-GB" sz="1400" b="1" kern="0" dirty="0">
                <a:solidFill>
                  <a:srgbClr val="3E8E73"/>
                </a:solidFill>
                <a:latin typeface="Trebuchet MS" panose="020B0603020202020204" pitchFamily="34" charset="0"/>
                <a:cs typeface="Arial"/>
              </a:rPr>
              <a:t>Investment</a:t>
            </a:r>
          </a:p>
          <a:p>
            <a:pPr lvl="0" algn="ctr">
              <a:spcBef>
                <a:spcPct val="50000"/>
              </a:spcBef>
              <a:buClr>
                <a:srgbClr val="4096B8"/>
              </a:buClr>
            </a:pPr>
            <a:r>
              <a:rPr lang="en-GB" sz="1400" kern="0" dirty="0">
                <a:latin typeface="Trebuchet MS" panose="020B0603020202020204" pitchFamily="34" charset="0"/>
                <a:cs typeface="Arial"/>
              </a:rPr>
              <a:t>Investment </a:t>
            </a:r>
            <a:br>
              <a:rPr lang="en-GB" sz="1400" kern="0" dirty="0">
                <a:latin typeface="Trebuchet MS" panose="020B0603020202020204" pitchFamily="34" charset="0"/>
                <a:cs typeface="Arial"/>
              </a:rPr>
            </a:br>
            <a:r>
              <a:rPr lang="en-GB" sz="1400" kern="0" dirty="0">
                <a:latin typeface="Trebuchet MS" panose="020B0603020202020204" pitchFamily="34" charset="0"/>
                <a:cs typeface="Arial"/>
              </a:rPr>
              <a:t>choice</a:t>
            </a:r>
            <a:endParaRPr lang="en-GB" sz="1400" kern="0" dirty="0">
              <a:latin typeface="Trebuchet MS" panose="020B0603020202020204" pitchFamily="34" charset="0"/>
              <a:cs typeface="Arial"/>
            </a:endParaRPr>
          </a:p>
        </p:txBody>
      </p:sp>
      <p:sp>
        <p:nvSpPr>
          <p:cNvPr id="27" name="Rectangle 26"/>
          <p:cNvSpPr/>
          <p:nvPr/>
        </p:nvSpPr>
        <p:spPr>
          <a:xfrm>
            <a:off x="5021834" y="4519422"/>
            <a:ext cx="1335622" cy="1061829"/>
          </a:xfrm>
          <a:prstGeom prst="rect">
            <a:avLst/>
          </a:prstGeom>
        </p:spPr>
        <p:txBody>
          <a:bodyPr wrap="none">
            <a:spAutoFit/>
          </a:bodyPr>
          <a:lstStyle/>
          <a:p>
            <a:pPr lvl="0" algn="ctr">
              <a:spcBef>
                <a:spcPct val="50000"/>
              </a:spcBef>
              <a:buClr>
                <a:srgbClr val="4096B8"/>
              </a:buClr>
            </a:pPr>
            <a:r>
              <a:rPr lang="en-GB" sz="1400" b="1" kern="0" dirty="0">
                <a:solidFill>
                  <a:srgbClr val="3E8E73"/>
                </a:solidFill>
                <a:latin typeface="Trebuchet MS" panose="020B0603020202020204" pitchFamily="34" charset="0"/>
                <a:cs typeface="Arial"/>
              </a:rPr>
              <a:t>Inflows </a:t>
            </a:r>
          </a:p>
          <a:p>
            <a:pPr lvl="0" algn="ctr">
              <a:spcBef>
                <a:spcPct val="50000"/>
              </a:spcBef>
              <a:buClr>
                <a:srgbClr val="4096B8"/>
              </a:buClr>
            </a:pPr>
            <a:r>
              <a:rPr lang="en-GB" sz="1400" kern="0" dirty="0">
                <a:latin typeface="Trebuchet MS" panose="020B0603020202020204" pitchFamily="34" charset="0"/>
                <a:cs typeface="Arial"/>
              </a:rPr>
              <a:t>Employer </a:t>
            </a:r>
            <a:r>
              <a:rPr lang="en-GB" sz="1400" kern="0" dirty="0">
                <a:latin typeface="Trebuchet MS" panose="020B0603020202020204" pitchFamily="34" charset="0"/>
                <a:cs typeface="Arial"/>
              </a:rPr>
              <a:t>and </a:t>
            </a:r>
            <a:r>
              <a:rPr lang="en-GB" sz="1400" kern="0" dirty="0">
                <a:latin typeface="Trebuchet MS" panose="020B0603020202020204" pitchFamily="34" charset="0"/>
                <a:cs typeface="Arial"/>
              </a:rPr>
              <a:t/>
            </a:r>
            <a:br>
              <a:rPr lang="en-GB" sz="1400" kern="0" dirty="0">
                <a:latin typeface="Trebuchet MS" panose="020B0603020202020204" pitchFamily="34" charset="0"/>
                <a:cs typeface="Arial"/>
              </a:rPr>
            </a:br>
            <a:r>
              <a:rPr lang="en-GB" sz="1400" kern="0" dirty="0">
                <a:latin typeface="Trebuchet MS" panose="020B0603020202020204" pitchFamily="34" charset="0"/>
                <a:cs typeface="Arial"/>
              </a:rPr>
              <a:t>employee </a:t>
            </a:r>
            <a:br>
              <a:rPr lang="en-GB" sz="1400" kern="0" dirty="0">
                <a:latin typeface="Trebuchet MS" panose="020B0603020202020204" pitchFamily="34" charset="0"/>
                <a:cs typeface="Arial"/>
              </a:rPr>
            </a:br>
            <a:r>
              <a:rPr lang="en-GB" sz="1400" kern="0" dirty="0">
                <a:latin typeface="Trebuchet MS" panose="020B0603020202020204" pitchFamily="34" charset="0"/>
                <a:cs typeface="Arial"/>
              </a:rPr>
              <a:t>contributions</a:t>
            </a:r>
            <a:endParaRPr lang="en-GB" sz="1400" kern="0" dirty="0">
              <a:latin typeface="Trebuchet MS" panose="020B0603020202020204" pitchFamily="34" charset="0"/>
              <a:cs typeface="Arial"/>
            </a:endParaRPr>
          </a:p>
        </p:txBody>
      </p:sp>
      <p:sp>
        <p:nvSpPr>
          <p:cNvPr id="28" name="Rectangle 27"/>
          <p:cNvSpPr/>
          <p:nvPr/>
        </p:nvSpPr>
        <p:spPr>
          <a:xfrm>
            <a:off x="6793044" y="4519415"/>
            <a:ext cx="2238112" cy="1277273"/>
          </a:xfrm>
          <a:prstGeom prst="rect">
            <a:avLst/>
          </a:prstGeom>
        </p:spPr>
        <p:txBody>
          <a:bodyPr wrap="none">
            <a:spAutoFit/>
          </a:bodyPr>
          <a:lstStyle/>
          <a:p>
            <a:pPr lvl="0" algn="ctr">
              <a:spcBef>
                <a:spcPct val="50000"/>
              </a:spcBef>
              <a:buClr>
                <a:srgbClr val="4096B8"/>
              </a:buClr>
            </a:pPr>
            <a:r>
              <a:rPr lang="en-GB" sz="1400" b="1" kern="0" dirty="0">
                <a:solidFill>
                  <a:srgbClr val="3E8E73"/>
                </a:solidFill>
                <a:latin typeface="Trebuchet MS" panose="020B0603020202020204" pitchFamily="34" charset="0"/>
                <a:cs typeface="Arial"/>
              </a:rPr>
              <a:t>Liability</a:t>
            </a:r>
          </a:p>
          <a:p>
            <a:pPr lvl="0" algn="ctr">
              <a:spcBef>
                <a:spcPct val="50000"/>
              </a:spcBef>
              <a:buClr>
                <a:srgbClr val="4096B8"/>
              </a:buClr>
            </a:pPr>
            <a:r>
              <a:rPr lang="en-GB" sz="1400" kern="0" dirty="0">
                <a:latin typeface="Trebuchet MS" panose="020B0603020202020204" pitchFamily="34" charset="0"/>
                <a:cs typeface="Arial"/>
              </a:rPr>
              <a:t>Pensions </a:t>
            </a:r>
            <a:r>
              <a:rPr lang="en-GB" sz="1400" kern="0" dirty="0">
                <a:latin typeface="Trebuchet MS" panose="020B0603020202020204" pitchFamily="34" charset="0"/>
                <a:cs typeface="Arial"/>
              </a:rPr>
              <a:t>Commission</a:t>
            </a:r>
            <a:br>
              <a:rPr lang="en-GB" sz="1400" kern="0" dirty="0">
                <a:latin typeface="Trebuchet MS" panose="020B0603020202020204" pitchFamily="34" charset="0"/>
                <a:cs typeface="Arial"/>
              </a:rPr>
            </a:br>
            <a:r>
              <a:rPr lang="en-GB" sz="1400" kern="0" dirty="0">
                <a:latin typeface="Trebuchet MS" panose="020B0603020202020204" pitchFamily="34" charset="0"/>
                <a:cs typeface="Arial"/>
              </a:rPr>
              <a:t>(</a:t>
            </a:r>
            <a:r>
              <a:rPr lang="en-GB" sz="1400" kern="0" dirty="0">
                <a:latin typeface="Trebuchet MS" panose="020B0603020202020204" pitchFamily="34" charset="0"/>
                <a:cs typeface="Arial"/>
              </a:rPr>
              <a:t>Salary-Related) </a:t>
            </a:r>
            <a:br>
              <a:rPr lang="en-GB" sz="1400" kern="0" dirty="0">
                <a:latin typeface="Trebuchet MS" panose="020B0603020202020204" pitchFamily="34" charset="0"/>
                <a:cs typeface="Arial"/>
              </a:rPr>
            </a:br>
            <a:r>
              <a:rPr lang="en-GB" sz="1400" kern="0" dirty="0">
                <a:latin typeface="Trebuchet MS" panose="020B0603020202020204" pitchFamily="34" charset="0"/>
                <a:cs typeface="Arial"/>
              </a:rPr>
              <a:t>Income </a:t>
            </a:r>
            <a:r>
              <a:rPr lang="en-GB" sz="1400" kern="0" dirty="0">
                <a:latin typeface="Trebuchet MS" panose="020B0603020202020204" pitchFamily="34" charset="0"/>
                <a:cs typeface="Arial"/>
              </a:rPr>
              <a:t>(proportioned </a:t>
            </a:r>
            <a:r>
              <a:rPr lang="en-GB" sz="1400" kern="0" dirty="0">
                <a:latin typeface="Trebuchet MS" panose="020B0603020202020204" pitchFamily="34" charset="0"/>
                <a:cs typeface="Arial"/>
              </a:rPr>
              <a:t/>
            </a:r>
            <a:br>
              <a:rPr lang="en-GB" sz="1400" kern="0" dirty="0">
                <a:latin typeface="Trebuchet MS" panose="020B0603020202020204" pitchFamily="34" charset="0"/>
                <a:cs typeface="Arial"/>
              </a:rPr>
            </a:br>
            <a:r>
              <a:rPr lang="en-GB" sz="1400" kern="0" dirty="0">
                <a:latin typeface="Trebuchet MS" panose="020B0603020202020204" pitchFamily="34" charset="0"/>
                <a:cs typeface="Arial"/>
              </a:rPr>
              <a:t>for </a:t>
            </a:r>
            <a:r>
              <a:rPr lang="en-GB" sz="1400" kern="0" dirty="0">
                <a:latin typeface="Trebuchet MS" panose="020B0603020202020204" pitchFamily="34" charset="0"/>
                <a:cs typeface="Arial"/>
              </a:rPr>
              <a:t>current </a:t>
            </a:r>
            <a:r>
              <a:rPr lang="en-GB" sz="1400" kern="0" dirty="0">
                <a:latin typeface="Trebuchet MS" panose="020B0603020202020204" pitchFamily="34" charset="0"/>
                <a:cs typeface="Arial"/>
              </a:rPr>
              <a:t>employment) </a:t>
            </a:r>
            <a:endParaRPr lang="en-GB" sz="1400" kern="0" dirty="0">
              <a:latin typeface="Trebuchet MS" panose="020B0603020202020204" pitchFamily="34" charset="0"/>
              <a:cs typeface="Arial"/>
            </a:endParaRPr>
          </a:p>
        </p:txBody>
      </p:sp>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107" y="3029758"/>
            <a:ext cx="1492185" cy="1492185"/>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6896" y="3107541"/>
            <a:ext cx="1336602" cy="1333381"/>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24562" y="3107544"/>
            <a:ext cx="1427177" cy="1430624"/>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3572" y="3175588"/>
            <a:ext cx="1188700" cy="1197292"/>
          </a:xfrm>
          <a:prstGeom prst="rect">
            <a:avLst/>
          </a:prstGeom>
        </p:spPr>
      </p:pic>
      <p:sp>
        <p:nvSpPr>
          <p:cNvPr id="33" name="object 11"/>
          <p:cNvSpPr txBox="1"/>
          <p:nvPr/>
        </p:nvSpPr>
        <p:spPr>
          <a:xfrm>
            <a:off x="407832" y="385645"/>
            <a:ext cx="4191000" cy="184666"/>
          </a:xfrm>
          <a:prstGeom prst="rect">
            <a:avLst/>
          </a:prstGeom>
        </p:spPr>
        <p:txBody>
          <a:bodyPr vert="horz" wrap="square" lIns="0" tIns="0" rIns="0" bIns="0" rtlCol="0">
            <a:spAutoFit/>
          </a:bodyPr>
          <a:lstStyle/>
          <a:p>
            <a:pPr marL="12700"/>
            <a:r>
              <a:rPr lang="en-GB" sz="1200" b="1" dirty="0">
                <a:solidFill>
                  <a:srgbClr val="005583"/>
                </a:solidFill>
                <a:latin typeface="Trebuchet MS" pitchFamily="34" charset="0"/>
                <a:cs typeface="Lucida Sans"/>
              </a:rPr>
              <a:t>UK Workplace Pensions</a:t>
            </a:r>
            <a:endParaRPr sz="1200" b="1" dirty="0">
              <a:latin typeface="Trebuchet MS" pitchFamily="34" charset="0"/>
              <a:cs typeface="Lucida Sans"/>
            </a:endParaRPr>
          </a:p>
        </p:txBody>
      </p:sp>
    </p:spTree>
    <p:extLst>
      <p:ext uri="{BB962C8B-B14F-4D97-AF65-F5344CB8AC3E}">
        <p14:creationId xmlns:p14="http://schemas.microsoft.com/office/powerpoint/2010/main" val="51991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89377" y="3"/>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9"/>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5" name="object 15"/>
          <p:cNvSpPr txBox="1">
            <a:spLocks noGrp="1"/>
          </p:cNvSpPr>
          <p:nvPr>
            <p:ph type="sldNum" sz="quarter" idx="7"/>
          </p:nvPr>
        </p:nvSpPr>
        <p:spPr>
          <a:xfrm>
            <a:off x="151928" y="6623301"/>
            <a:ext cx="255904" cy="192360"/>
          </a:xfrm>
          <a:prstGeom prst="rect">
            <a:avLst/>
          </a:prstGeom>
        </p:spPr>
        <p:txBody>
          <a:bodyPr vert="horz" wrap="square" lIns="0" tIns="0" rIns="0" bIns="0" rtlCol="0">
            <a:spAutoFit/>
          </a:bodyPr>
          <a:lstStyle/>
          <a:p>
            <a:pPr marL="85093">
              <a:lnSpc>
                <a:spcPts val="1535"/>
              </a:lnSpc>
            </a:pPr>
            <a:r>
              <a:rPr spc="-135" dirty="0"/>
              <a:t>1</a:t>
            </a:r>
            <a:r>
              <a:rPr lang="en-GB" spc="-135" dirty="0"/>
              <a:t>5</a:t>
            </a:r>
            <a:endParaRPr spc="-135" dirty="0"/>
          </a:p>
        </p:txBody>
      </p:sp>
      <p:grpSp>
        <p:nvGrpSpPr>
          <p:cNvPr id="18" name="Group 17"/>
          <p:cNvGrpSpPr/>
          <p:nvPr/>
        </p:nvGrpSpPr>
        <p:grpSpPr>
          <a:xfrm>
            <a:off x="5760576" y="170688"/>
            <a:ext cx="4691533" cy="1545336"/>
            <a:chOff x="5760567" y="399288"/>
            <a:chExt cx="4691533" cy="1545336"/>
          </a:xfrm>
        </p:grpSpPr>
        <p:sp>
          <p:nvSpPr>
            <p:cNvPr id="2" name="object 2"/>
            <p:cNvSpPr/>
            <p:nvPr/>
          </p:nvSpPr>
          <p:spPr>
            <a:xfrm>
              <a:off x="5760567" y="399288"/>
              <a:ext cx="1548384" cy="1545336"/>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13"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14" name="object 14"/>
            <p:cNvSpPr txBox="1"/>
            <p:nvPr/>
          </p:nvSpPr>
          <p:spPr>
            <a:xfrm>
              <a:off x="7251700" y="101240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17"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88900" y="168281"/>
            <a:ext cx="4724401" cy="6096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0"/>
          <p:cNvSpPr/>
          <p:nvPr/>
        </p:nvSpPr>
        <p:spPr>
          <a:xfrm>
            <a:off x="88246" y="721492"/>
            <a:ext cx="5699759"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22193" y="916515"/>
            <a:ext cx="4815840" cy="276999"/>
          </a:xfrm>
          <a:prstGeom prst="rect">
            <a:avLst/>
          </a:prstGeom>
        </p:spPr>
        <p:txBody>
          <a:bodyPr vert="horz" wrap="square" lIns="0" tIns="0" rIns="0" bIns="0" rtlCol="0">
            <a:spAutoFit/>
          </a:bodyPr>
          <a:lstStyle/>
          <a:p>
            <a:pPr marL="12700"/>
            <a:r>
              <a:rPr lang="en-US" b="1" dirty="0">
                <a:solidFill>
                  <a:srgbClr val="FFFFFF"/>
                </a:solidFill>
                <a:latin typeface="Trebuchet MS" pitchFamily="34" charset="0"/>
                <a:cs typeface="Lucida Sans"/>
              </a:rPr>
              <a:t>Results by </a:t>
            </a:r>
            <a:r>
              <a:rPr lang="en-US" b="1" dirty="0">
                <a:solidFill>
                  <a:srgbClr val="FFFFFF"/>
                </a:solidFill>
                <a:latin typeface="Trebuchet MS" pitchFamily="34" charset="0"/>
                <a:cs typeface="Lucida Sans"/>
              </a:rPr>
              <a:t>Demographic Factors</a:t>
            </a:r>
            <a:endParaRPr lang="en-US" b="1" dirty="0">
              <a:latin typeface="Trebuchet MS" pitchFamily="34" charset="0"/>
              <a:cs typeface="Lucida Sans"/>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3513" y="1805883"/>
            <a:ext cx="2764542" cy="5209044"/>
          </a:xfrm>
          <a:prstGeom prst="rect">
            <a:avLst/>
          </a:prstGeom>
        </p:spPr>
      </p:pic>
      <p:pic>
        <p:nvPicPr>
          <p:cNvPr id="2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2430" r="15372" b="1"/>
          <a:stretch/>
        </p:blipFill>
        <p:spPr bwMode="auto">
          <a:xfrm>
            <a:off x="237894" y="2420890"/>
            <a:ext cx="4375559" cy="330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3518" r="17359"/>
          <a:stretch/>
        </p:blipFill>
        <p:spPr bwMode="auto">
          <a:xfrm>
            <a:off x="4813307" y="2420896"/>
            <a:ext cx="3859662" cy="338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5183" r="4493" b="81505"/>
          <a:stretch/>
        </p:blipFill>
        <p:spPr bwMode="auto">
          <a:xfrm>
            <a:off x="7470716" y="1922921"/>
            <a:ext cx="1189547" cy="1398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bject 11"/>
          <p:cNvSpPr txBox="1"/>
          <p:nvPr/>
        </p:nvSpPr>
        <p:spPr>
          <a:xfrm>
            <a:off x="407832" y="385645"/>
            <a:ext cx="4191000" cy="184666"/>
          </a:xfrm>
          <a:prstGeom prst="rect">
            <a:avLst/>
          </a:prstGeom>
        </p:spPr>
        <p:txBody>
          <a:bodyPr vert="horz" wrap="square" lIns="0" tIns="0" rIns="0" bIns="0" rtlCol="0">
            <a:spAutoFit/>
          </a:bodyPr>
          <a:lstStyle/>
          <a:p>
            <a:pPr marL="12700"/>
            <a:r>
              <a:rPr lang="en-GB" sz="1200" b="1" dirty="0">
                <a:solidFill>
                  <a:srgbClr val="005583"/>
                </a:solidFill>
                <a:latin typeface="Trebuchet MS" pitchFamily="34" charset="0"/>
                <a:cs typeface="Lucida Sans"/>
              </a:rPr>
              <a:t>UK Workplace Pensions</a:t>
            </a:r>
            <a:endParaRPr sz="1200" b="1" dirty="0">
              <a:latin typeface="Trebuchet MS" pitchFamily="34" charset="0"/>
              <a:cs typeface="Lucida Sans"/>
            </a:endParaRPr>
          </a:p>
        </p:txBody>
      </p:sp>
    </p:spTree>
    <p:extLst>
      <p:ext uri="{BB962C8B-B14F-4D97-AF65-F5344CB8AC3E}">
        <p14:creationId xmlns:p14="http://schemas.microsoft.com/office/powerpoint/2010/main" val="24899495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89377" y="3"/>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9"/>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5" name="object 15"/>
          <p:cNvSpPr txBox="1">
            <a:spLocks noGrp="1"/>
          </p:cNvSpPr>
          <p:nvPr>
            <p:ph type="sldNum" sz="quarter" idx="7"/>
          </p:nvPr>
        </p:nvSpPr>
        <p:spPr>
          <a:xfrm>
            <a:off x="151928" y="6623301"/>
            <a:ext cx="255904" cy="192360"/>
          </a:xfrm>
          <a:prstGeom prst="rect">
            <a:avLst/>
          </a:prstGeom>
        </p:spPr>
        <p:txBody>
          <a:bodyPr vert="horz" wrap="square" lIns="0" tIns="0" rIns="0" bIns="0" rtlCol="0">
            <a:spAutoFit/>
          </a:bodyPr>
          <a:lstStyle/>
          <a:p>
            <a:pPr marL="85093">
              <a:lnSpc>
                <a:spcPts val="1535"/>
              </a:lnSpc>
            </a:pPr>
            <a:r>
              <a:rPr spc="-135" dirty="0"/>
              <a:t>1</a:t>
            </a:r>
            <a:r>
              <a:rPr lang="en-GB" spc="-135" dirty="0"/>
              <a:t>6</a:t>
            </a:r>
            <a:endParaRPr spc="-135" dirty="0"/>
          </a:p>
        </p:txBody>
      </p:sp>
      <p:grpSp>
        <p:nvGrpSpPr>
          <p:cNvPr id="18" name="Group 17"/>
          <p:cNvGrpSpPr/>
          <p:nvPr/>
        </p:nvGrpSpPr>
        <p:grpSpPr>
          <a:xfrm>
            <a:off x="5760576" y="170688"/>
            <a:ext cx="4691533" cy="1545336"/>
            <a:chOff x="5760567" y="399288"/>
            <a:chExt cx="4691533" cy="1545336"/>
          </a:xfrm>
        </p:grpSpPr>
        <p:sp>
          <p:nvSpPr>
            <p:cNvPr id="2" name="object 2"/>
            <p:cNvSpPr/>
            <p:nvPr/>
          </p:nvSpPr>
          <p:spPr>
            <a:xfrm>
              <a:off x="5760567" y="399288"/>
              <a:ext cx="1548384" cy="1545336"/>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13"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14" name="object 14"/>
            <p:cNvSpPr txBox="1"/>
            <p:nvPr/>
          </p:nvSpPr>
          <p:spPr>
            <a:xfrm>
              <a:off x="7251700" y="101240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17"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88900" y="168281"/>
            <a:ext cx="4724401" cy="6096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0"/>
          <p:cNvSpPr/>
          <p:nvPr/>
        </p:nvSpPr>
        <p:spPr>
          <a:xfrm>
            <a:off x="88246" y="721492"/>
            <a:ext cx="5699759"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22193" y="916515"/>
            <a:ext cx="4815840" cy="276999"/>
          </a:xfrm>
          <a:prstGeom prst="rect">
            <a:avLst/>
          </a:prstGeom>
        </p:spPr>
        <p:txBody>
          <a:bodyPr vert="horz" wrap="square" lIns="0" tIns="0" rIns="0" bIns="0" rtlCol="0">
            <a:spAutoFit/>
          </a:bodyPr>
          <a:lstStyle/>
          <a:p>
            <a:pPr marL="12700"/>
            <a:r>
              <a:rPr lang="en-US" b="1" dirty="0">
                <a:solidFill>
                  <a:srgbClr val="FFFFFF"/>
                </a:solidFill>
                <a:latin typeface="Trebuchet MS" pitchFamily="34" charset="0"/>
                <a:cs typeface="Lucida Sans"/>
              </a:rPr>
              <a:t>Who’s the </a:t>
            </a:r>
            <a:r>
              <a:rPr lang="en-US" b="1" dirty="0">
                <a:solidFill>
                  <a:srgbClr val="FFFFFF"/>
                </a:solidFill>
                <a:latin typeface="Trebuchet MS" pitchFamily="34" charset="0"/>
                <a:cs typeface="Lucida Sans"/>
              </a:rPr>
              <a:t>Customer</a:t>
            </a:r>
            <a:r>
              <a:rPr lang="en-US" b="1" dirty="0">
                <a:solidFill>
                  <a:srgbClr val="FFFFFF"/>
                </a:solidFill>
                <a:latin typeface="Trebuchet MS" pitchFamily="34" charset="0"/>
                <a:cs typeface="Lucida Sans"/>
              </a:rPr>
              <a:t>?</a:t>
            </a:r>
            <a:endParaRPr lang="en-US" b="1" dirty="0">
              <a:latin typeface="Trebuchet MS" pitchFamily="34" charset="0"/>
              <a:cs typeface="Lucida Sans"/>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87" y="1833114"/>
            <a:ext cx="2764542" cy="5209044"/>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8410" y="2422318"/>
            <a:ext cx="2178782" cy="2303348"/>
          </a:xfrm>
          <a:prstGeom prst="rect">
            <a:avLst/>
          </a:prstGeom>
        </p:spPr>
      </p:pic>
      <p:pic>
        <p:nvPicPr>
          <p:cNvPr id="22" name="Picture 21"/>
          <p:cNvPicPr>
            <a:picLocks noChangeAspect="1"/>
          </p:cNvPicPr>
          <p:nvPr/>
        </p:nvPicPr>
        <p:blipFill>
          <a:blip r:embed="rId7"/>
          <a:stretch>
            <a:fillRect/>
          </a:stretch>
        </p:blipFill>
        <p:spPr>
          <a:xfrm>
            <a:off x="5884221" y="2331077"/>
            <a:ext cx="2387813" cy="2379375"/>
          </a:xfrm>
          <a:prstGeom prst="rect">
            <a:avLst/>
          </a:prstGeom>
        </p:spPr>
      </p:pic>
      <p:cxnSp>
        <p:nvCxnSpPr>
          <p:cNvPr id="26" name="Straight Connector 25"/>
          <p:cNvCxnSpPr/>
          <p:nvPr/>
        </p:nvCxnSpPr>
        <p:spPr>
          <a:xfrm>
            <a:off x="4889500" y="1997080"/>
            <a:ext cx="0" cy="3730982"/>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892994" y="5023552"/>
            <a:ext cx="1874231" cy="830997"/>
          </a:xfrm>
          <a:prstGeom prst="rect">
            <a:avLst/>
          </a:prstGeom>
        </p:spPr>
        <p:txBody>
          <a:bodyPr wrap="none">
            <a:spAutoFit/>
          </a:bodyPr>
          <a:lstStyle/>
          <a:p>
            <a:pPr lvl="0" algn="ctr">
              <a:spcBef>
                <a:spcPct val="50000"/>
              </a:spcBef>
              <a:buClr>
                <a:srgbClr val="4096B8"/>
              </a:buClr>
            </a:pPr>
            <a:r>
              <a:rPr lang="en-GB" sz="2400" b="1" kern="0" dirty="0">
                <a:solidFill>
                  <a:srgbClr val="3F4548"/>
                </a:solidFill>
                <a:latin typeface="Trebuchet MS" panose="020B0603020202020204" pitchFamily="34" charset="0"/>
                <a:cs typeface="Arial"/>
              </a:rPr>
              <a:t>Homo</a:t>
            </a:r>
            <a:br>
              <a:rPr lang="en-GB" sz="2400" b="1" kern="0" dirty="0">
                <a:solidFill>
                  <a:srgbClr val="3F4548"/>
                </a:solidFill>
                <a:latin typeface="Trebuchet MS" panose="020B0603020202020204" pitchFamily="34" charset="0"/>
                <a:cs typeface="Arial"/>
              </a:rPr>
            </a:br>
            <a:r>
              <a:rPr lang="en-GB" sz="2400" b="1" kern="0" dirty="0" err="1">
                <a:solidFill>
                  <a:srgbClr val="3F4548"/>
                </a:solidFill>
                <a:latin typeface="Trebuchet MS" panose="020B0603020202020204" pitchFamily="34" charset="0"/>
                <a:cs typeface="Arial"/>
              </a:rPr>
              <a:t>Economicus</a:t>
            </a:r>
            <a:endParaRPr lang="en-GB" sz="2400" b="1" kern="0" dirty="0">
              <a:solidFill>
                <a:srgbClr val="3F4548"/>
              </a:solidFill>
              <a:latin typeface="Trebuchet MS" panose="020B0603020202020204" pitchFamily="34" charset="0"/>
              <a:cs typeface="Arial"/>
            </a:endParaRPr>
          </a:p>
        </p:txBody>
      </p:sp>
      <p:sp>
        <p:nvSpPr>
          <p:cNvPr id="28" name="Rectangle 27"/>
          <p:cNvSpPr/>
          <p:nvPr/>
        </p:nvSpPr>
        <p:spPr>
          <a:xfrm>
            <a:off x="6425582" y="5190433"/>
            <a:ext cx="1228220" cy="461665"/>
          </a:xfrm>
          <a:prstGeom prst="rect">
            <a:avLst/>
          </a:prstGeom>
        </p:spPr>
        <p:txBody>
          <a:bodyPr wrap="square">
            <a:spAutoFit/>
          </a:bodyPr>
          <a:lstStyle/>
          <a:p>
            <a:pPr lvl="0" algn="ctr">
              <a:spcBef>
                <a:spcPct val="50000"/>
              </a:spcBef>
              <a:buClr>
                <a:srgbClr val="4096B8"/>
              </a:buClr>
            </a:pPr>
            <a:r>
              <a:rPr lang="en-GB" sz="2400" b="1" kern="0" dirty="0">
                <a:solidFill>
                  <a:srgbClr val="3F4548"/>
                </a:solidFill>
                <a:latin typeface="Trebuchet MS" panose="020B0603020202020204" pitchFamily="34" charset="0"/>
                <a:cs typeface="Arial"/>
              </a:rPr>
              <a:t>Human</a:t>
            </a:r>
            <a:endParaRPr lang="en-GB" kern="0" dirty="0">
              <a:solidFill>
                <a:schemeClr val="accent1"/>
              </a:solidFill>
              <a:latin typeface="Trebuchet MS" panose="020B0603020202020204" pitchFamily="34" charset="0"/>
              <a:cs typeface="Arial"/>
            </a:endParaRPr>
          </a:p>
        </p:txBody>
      </p:sp>
      <p:sp>
        <p:nvSpPr>
          <p:cNvPr id="29" name="object 11"/>
          <p:cNvSpPr txBox="1"/>
          <p:nvPr/>
        </p:nvSpPr>
        <p:spPr>
          <a:xfrm>
            <a:off x="407832" y="385645"/>
            <a:ext cx="4191000" cy="184666"/>
          </a:xfrm>
          <a:prstGeom prst="rect">
            <a:avLst/>
          </a:prstGeom>
        </p:spPr>
        <p:txBody>
          <a:bodyPr vert="horz" wrap="square" lIns="0" tIns="0" rIns="0" bIns="0" rtlCol="0">
            <a:spAutoFit/>
          </a:bodyPr>
          <a:lstStyle/>
          <a:p>
            <a:pPr marL="12700"/>
            <a:r>
              <a:rPr lang="en-GB" sz="1200" b="1" dirty="0">
                <a:solidFill>
                  <a:srgbClr val="005583"/>
                </a:solidFill>
                <a:latin typeface="Trebuchet MS" pitchFamily="34" charset="0"/>
                <a:cs typeface="Lucida Sans"/>
              </a:rPr>
              <a:t>UK Workplace Pensions</a:t>
            </a:r>
            <a:endParaRPr sz="1200" b="1" dirty="0">
              <a:latin typeface="Trebuchet MS" pitchFamily="34" charset="0"/>
              <a:cs typeface="Lucida Sans"/>
            </a:endParaRPr>
          </a:p>
        </p:txBody>
      </p:sp>
    </p:spTree>
    <p:extLst>
      <p:ext uri="{BB962C8B-B14F-4D97-AF65-F5344CB8AC3E}">
        <p14:creationId xmlns:p14="http://schemas.microsoft.com/office/powerpoint/2010/main" val="17148310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124453" y="-12979"/>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9"/>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5" name="object 15"/>
          <p:cNvSpPr txBox="1">
            <a:spLocks noGrp="1"/>
          </p:cNvSpPr>
          <p:nvPr>
            <p:ph type="sldNum" sz="quarter" idx="7"/>
          </p:nvPr>
        </p:nvSpPr>
        <p:spPr>
          <a:xfrm>
            <a:off x="151928" y="6623301"/>
            <a:ext cx="255904" cy="192360"/>
          </a:xfrm>
          <a:prstGeom prst="rect">
            <a:avLst/>
          </a:prstGeom>
        </p:spPr>
        <p:txBody>
          <a:bodyPr vert="horz" wrap="square" lIns="0" tIns="0" rIns="0" bIns="0" rtlCol="0">
            <a:spAutoFit/>
          </a:bodyPr>
          <a:lstStyle/>
          <a:p>
            <a:pPr marL="85093">
              <a:lnSpc>
                <a:spcPts val="1535"/>
              </a:lnSpc>
            </a:pPr>
            <a:r>
              <a:rPr spc="-135" dirty="0"/>
              <a:t>1</a:t>
            </a:r>
            <a:r>
              <a:rPr lang="en-GB" spc="-135" dirty="0"/>
              <a:t>7</a:t>
            </a:r>
            <a:endParaRPr spc="-135" dirty="0"/>
          </a:p>
        </p:txBody>
      </p:sp>
      <p:grpSp>
        <p:nvGrpSpPr>
          <p:cNvPr id="18" name="Group 17"/>
          <p:cNvGrpSpPr/>
          <p:nvPr/>
        </p:nvGrpSpPr>
        <p:grpSpPr>
          <a:xfrm>
            <a:off x="5760576" y="170688"/>
            <a:ext cx="4691533" cy="1545336"/>
            <a:chOff x="5760567" y="399288"/>
            <a:chExt cx="4691533" cy="1545336"/>
          </a:xfrm>
        </p:grpSpPr>
        <p:sp>
          <p:nvSpPr>
            <p:cNvPr id="2" name="object 2"/>
            <p:cNvSpPr/>
            <p:nvPr/>
          </p:nvSpPr>
          <p:spPr>
            <a:xfrm>
              <a:off x="5760567" y="399288"/>
              <a:ext cx="1548384" cy="1545336"/>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13"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14" name="object 14"/>
            <p:cNvSpPr txBox="1"/>
            <p:nvPr/>
          </p:nvSpPr>
          <p:spPr>
            <a:xfrm>
              <a:off x="7251700" y="101240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17"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88900" y="168281"/>
            <a:ext cx="4724401" cy="6096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0"/>
          <p:cNvSpPr/>
          <p:nvPr/>
        </p:nvSpPr>
        <p:spPr>
          <a:xfrm>
            <a:off x="88246" y="721492"/>
            <a:ext cx="5699759"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22193" y="916515"/>
            <a:ext cx="4815840" cy="276999"/>
          </a:xfrm>
          <a:prstGeom prst="rect">
            <a:avLst/>
          </a:prstGeom>
        </p:spPr>
        <p:txBody>
          <a:bodyPr vert="horz" wrap="square" lIns="0" tIns="0" rIns="0" bIns="0" rtlCol="0">
            <a:spAutoFit/>
          </a:bodyPr>
          <a:lstStyle/>
          <a:p>
            <a:pPr marL="12700"/>
            <a:r>
              <a:rPr lang="en-US" b="1" dirty="0">
                <a:solidFill>
                  <a:srgbClr val="FFFFFF"/>
                </a:solidFill>
                <a:latin typeface="Trebuchet MS" pitchFamily="34" charset="0"/>
                <a:cs typeface="Lucida Sans"/>
              </a:rPr>
              <a:t>Indian Market </a:t>
            </a:r>
            <a:endParaRPr lang="en-US" b="1" dirty="0">
              <a:latin typeface="Trebuchet MS" pitchFamily="34" charset="0"/>
              <a:cs typeface="Lucida Sans"/>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87" y="1833114"/>
            <a:ext cx="2764542" cy="5209044"/>
          </a:xfrm>
          <a:prstGeom prst="rect">
            <a:avLst/>
          </a:prstGeom>
        </p:spPr>
      </p:pic>
      <p:sp>
        <p:nvSpPr>
          <p:cNvPr id="21" name="object 33"/>
          <p:cNvSpPr txBox="1"/>
          <p:nvPr/>
        </p:nvSpPr>
        <p:spPr>
          <a:xfrm>
            <a:off x="1689292" y="2016348"/>
            <a:ext cx="7391214" cy="2769989"/>
          </a:xfrm>
          <a:prstGeom prst="rect">
            <a:avLst/>
          </a:prstGeom>
        </p:spPr>
        <p:txBody>
          <a:bodyPr vert="horz" wrap="square" lIns="0" tIns="0" rIns="0" bIns="0" rtlCol="0">
            <a:spAutoFit/>
          </a:bodyPr>
          <a:lstStyle/>
          <a:p>
            <a:pPr marL="184156" indent="-171456">
              <a:buClr>
                <a:srgbClr val="9DC701"/>
              </a:buClr>
              <a:buSzPct val="150000"/>
              <a:buFont typeface="Trebuchet MS" pitchFamily="34" charset="0"/>
              <a:buChar char="●"/>
              <a:tabLst>
                <a:tab pos="309890" algn="l"/>
              </a:tabLst>
            </a:pPr>
            <a:r>
              <a:rPr lang="en-GB" spc="-45" dirty="0">
                <a:solidFill>
                  <a:srgbClr val="231F20"/>
                </a:solidFill>
                <a:latin typeface="Trebuchet MS" panose="020B0603020202020204" pitchFamily="34" charset="0"/>
                <a:cs typeface="Gill Sans MT"/>
              </a:rPr>
              <a:t>We have assessed member’s current trajectory…</a:t>
            </a:r>
          </a:p>
          <a:p>
            <a:pPr marL="184156" indent="-171456">
              <a:buClr>
                <a:srgbClr val="9DC701"/>
              </a:buClr>
              <a:buSzPct val="150000"/>
              <a:buFont typeface="Trebuchet MS" pitchFamily="34" charset="0"/>
              <a:buChar char="●"/>
              <a:tabLst>
                <a:tab pos="309890" algn="l"/>
              </a:tabLst>
            </a:pPr>
            <a:r>
              <a:rPr lang="en-GB" spc="-45" dirty="0">
                <a:solidFill>
                  <a:srgbClr val="231F20"/>
                </a:solidFill>
                <a:latin typeface="Trebuchet MS" panose="020B0603020202020204" pitchFamily="34" charset="0"/>
                <a:cs typeface="Gill Sans MT"/>
              </a:rPr>
              <a:t>….but we can also assess alternative trajectories:</a:t>
            </a:r>
          </a:p>
          <a:p>
            <a:pPr marL="12700">
              <a:buClr>
                <a:srgbClr val="9DC701"/>
              </a:buClr>
              <a:buSzPct val="150000"/>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a:p>
            <a:pPr marL="12700">
              <a:buClr>
                <a:srgbClr val="9DC701"/>
              </a:buClr>
              <a:buSzPct val="150000"/>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p:txBody>
      </p:sp>
      <p:grpSp>
        <p:nvGrpSpPr>
          <p:cNvPr id="91" name="Group 90"/>
          <p:cNvGrpSpPr/>
          <p:nvPr/>
        </p:nvGrpSpPr>
        <p:grpSpPr>
          <a:xfrm>
            <a:off x="1460507" y="2987682"/>
            <a:ext cx="7159436" cy="3237362"/>
            <a:chOff x="1079212" y="2855935"/>
            <a:chExt cx="7159436" cy="3237361"/>
          </a:xfrm>
        </p:grpSpPr>
        <p:grpSp>
          <p:nvGrpSpPr>
            <p:cNvPr id="92" name="Group 91"/>
            <p:cNvGrpSpPr/>
            <p:nvPr/>
          </p:nvGrpSpPr>
          <p:grpSpPr>
            <a:xfrm>
              <a:off x="1403648" y="3936055"/>
              <a:ext cx="1727393" cy="288032"/>
              <a:chOff x="1403648" y="5733256"/>
              <a:chExt cx="1727393" cy="288032"/>
            </a:xfrm>
          </p:grpSpPr>
          <p:sp>
            <p:nvSpPr>
              <p:cNvPr id="148" name="Oval 147"/>
              <p:cNvSpPr/>
              <p:nvPr/>
            </p:nvSpPr>
            <p:spPr>
              <a:xfrm>
                <a:off x="140364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49" name="Oval 148"/>
              <p:cNvSpPr/>
              <p:nvPr/>
            </p:nvSpPr>
            <p:spPr>
              <a:xfrm>
                <a:off x="176348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50" name="Oval 149"/>
              <p:cNvSpPr/>
              <p:nvPr/>
            </p:nvSpPr>
            <p:spPr>
              <a:xfrm>
                <a:off x="212332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51" name="Oval 150"/>
              <p:cNvSpPr/>
              <p:nvPr/>
            </p:nvSpPr>
            <p:spPr>
              <a:xfrm>
                <a:off x="248316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52" name="Oval 151"/>
              <p:cNvSpPr/>
              <p:nvPr/>
            </p:nvSpPr>
            <p:spPr>
              <a:xfrm>
                <a:off x="2843009"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grpSp>
        <p:grpSp>
          <p:nvGrpSpPr>
            <p:cNvPr id="93" name="Group 92"/>
            <p:cNvGrpSpPr/>
            <p:nvPr/>
          </p:nvGrpSpPr>
          <p:grpSpPr>
            <a:xfrm>
              <a:off x="1403648" y="3576015"/>
              <a:ext cx="1727393" cy="288032"/>
              <a:chOff x="1403648" y="5733256"/>
              <a:chExt cx="1727393" cy="288032"/>
            </a:xfrm>
          </p:grpSpPr>
          <p:sp>
            <p:nvSpPr>
              <p:cNvPr id="143" name="Oval 142"/>
              <p:cNvSpPr/>
              <p:nvPr/>
            </p:nvSpPr>
            <p:spPr>
              <a:xfrm>
                <a:off x="140364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44" name="Oval 143"/>
              <p:cNvSpPr/>
              <p:nvPr/>
            </p:nvSpPr>
            <p:spPr>
              <a:xfrm>
                <a:off x="176348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45" name="Oval 144"/>
              <p:cNvSpPr/>
              <p:nvPr/>
            </p:nvSpPr>
            <p:spPr>
              <a:xfrm>
                <a:off x="212332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46" name="Oval 145"/>
              <p:cNvSpPr/>
              <p:nvPr/>
            </p:nvSpPr>
            <p:spPr>
              <a:xfrm>
                <a:off x="248316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47" name="Oval 146"/>
              <p:cNvSpPr/>
              <p:nvPr/>
            </p:nvSpPr>
            <p:spPr>
              <a:xfrm>
                <a:off x="2843009"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grpSp>
        <p:grpSp>
          <p:nvGrpSpPr>
            <p:cNvPr id="94" name="Group 93"/>
            <p:cNvGrpSpPr/>
            <p:nvPr/>
          </p:nvGrpSpPr>
          <p:grpSpPr>
            <a:xfrm>
              <a:off x="1403648" y="3215975"/>
              <a:ext cx="1727393" cy="288032"/>
              <a:chOff x="1403648" y="5733256"/>
              <a:chExt cx="1727393" cy="288032"/>
            </a:xfrm>
          </p:grpSpPr>
          <p:sp>
            <p:nvSpPr>
              <p:cNvPr id="138" name="Oval 137"/>
              <p:cNvSpPr/>
              <p:nvPr/>
            </p:nvSpPr>
            <p:spPr>
              <a:xfrm>
                <a:off x="140364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39" name="Oval 138"/>
              <p:cNvSpPr/>
              <p:nvPr/>
            </p:nvSpPr>
            <p:spPr>
              <a:xfrm>
                <a:off x="176348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40" name="Oval 139"/>
              <p:cNvSpPr/>
              <p:nvPr/>
            </p:nvSpPr>
            <p:spPr>
              <a:xfrm>
                <a:off x="212332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41" name="Oval 140"/>
              <p:cNvSpPr/>
              <p:nvPr/>
            </p:nvSpPr>
            <p:spPr>
              <a:xfrm>
                <a:off x="248316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42" name="Oval 141"/>
              <p:cNvSpPr/>
              <p:nvPr/>
            </p:nvSpPr>
            <p:spPr>
              <a:xfrm>
                <a:off x="2843009"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grpSp>
        <p:grpSp>
          <p:nvGrpSpPr>
            <p:cNvPr id="95" name="Group 94"/>
            <p:cNvGrpSpPr/>
            <p:nvPr/>
          </p:nvGrpSpPr>
          <p:grpSpPr>
            <a:xfrm>
              <a:off x="1403648" y="2855935"/>
              <a:ext cx="1727393" cy="288032"/>
              <a:chOff x="1403648" y="5733256"/>
              <a:chExt cx="1727393" cy="288032"/>
            </a:xfrm>
          </p:grpSpPr>
          <p:sp>
            <p:nvSpPr>
              <p:cNvPr id="133" name="Oval 132"/>
              <p:cNvSpPr/>
              <p:nvPr/>
            </p:nvSpPr>
            <p:spPr>
              <a:xfrm>
                <a:off x="140364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34" name="Oval 133"/>
              <p:cNvSpPr/>
              <p:nvPr/>
            </p:nvSpPr>
            <p:spPr>
              <a:xfrm>
                <a:off x="176348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35" name="Oval 134"/>
              <p:cNvSpPr/>
              <p:nvPr/>
            </p:nvSpPr>
            <p:spPr>
              <a:xfrm>
                <a:off x="212332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36" name="Oval 135"/>
              <p:cNvSpPr/>
              <p:nvPr/>
            </p:nvSpPr>
            <p:spPr>
              <a:xfrm>
                <a:off x="248316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37" name="Oval 136"/>
              <p:cNvSpPr/>
              <p:nvPr/>
            </p:nvSpPr>
            <p:spPr>
              <a:xfrm>
                <a:off x="2843009"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grpSp>
        <p:grpSp>
          <p:nvGrpSpPr>
            <p:cNvPr id="96" name="Group 95"/>
            <p:cNvGrpSpPr/>
            <p:nvPr/>
          </p:nvGrpSpPr>
          <p:grpSpPr>
            <a:xfrm>
              <a:off x="3816271" y="3936055"/>
              <a:ext cx="1727393" cy="288032"/>
              <a:chOff x="1403648" y="5733256"/>
              <a:chExt cx="1727393" cy="288032"/>
            </a:xfrm>
          </p:grpSpPr>
          <p:sp>
            <p:nvSpPr>
              <p:cNvPr id="128" name="Oval 127"/>
              <p:cNvSpPr/>
              <p:nvPr/>
            </p:nvSpPr>
            <p:spPr>
              <a:xfrm>
                <a:off x="140364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29" name="Oval 128"/>
              <p:cNvSpPr/>
              <p:nvPr/>
            </p:nvSpPr>
            <p:spPr>
              <a:xfrm>
                <a:off x="176348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30" name="Oval 129"/>
              <p:cNvSpPr/>
              <p:nvPr/>
            </p:nvSpPr>
            <p:spPr>
              <a:xfrm>
                <a:off x="212332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31" name="Oval 130"/>
              <p:cNvSpPr/>
              <p:nvPr/>
            </p:nvSpPr>
            <p:spPr>
              <a:xfrm>
                <a:off x="248316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32" name="Oval 131"/>
              <p:cNvSpPr/>
              <p:nvPr/>
            </p:nvSpPr>
            <p:spPr>
              <a:xfrm>
                <a:off x="2843009"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grpSp>
        <p:grpSp>
          <p:nvGrpSpPr>
            <p:cNvPr id="97" name="Group 96"/>
            <p:cNvGrpSpPr/>
            <p:nvPr/>
          </p:nvGrpSpPr>
          <p:grpSpPr>
            <a:xfrm>
              <a:off x="3816271" y="3576015"/>
              <a:ext cx="1727393" cy="288032"/>
              <a:chOff x="1403648" y="5733256"/>
              <a:chExt cx="1727393" cy="288032"/>
            </a:xfrm>
          </p:grpSpPr>
          <p:sp>
            <p:nvSpPr>
              <p:cNvPr id="123" name="Oval 122"/>
              <p:cNvSpPr/>
              <p:nvPr/>
            </p:nvSpPr>
            <p:spPr>
              <a:xfrm>
                <a:off x="140364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24" name="Oval 123"/>
              <p:cNvSpPr/>
              <p:nvPr/>
            </p:nvSpPr>
            <p:spPr>
              <a:xfrm>
                <a:off x="176348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25" name="Oval 124"/>
              <p:cNvSpPr/>
              <p:nvPr/>
            </p:nvSpPr>
            <p:spPr>
              <a:xfrm>
                <a:off x="212332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26" name="Oval 125"/>
              <p:cNvSpPr/>
              <p:nvPr/>
            </p:nvSpPr>
            <p:spPr>
              <a:xfrm>
                <a:off x="248316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27" name="Oval 126"/>
              <p:cNvSpPr/>
              <p:nvPr/>
            </p:nvSpPr>
            <p:spPr>
              <a:xfrm>
                <a:off x="2843009"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grpSp>
        <p:grpSp>
          <p:nvGrpSpPr>
            <p:cNvPr id="98" name="Group 97"/>
            <p:cNvGrpSpPr/>
            <p:nvPr/>
          </p:nvGrpSpPr>
          <p:grpSpPr>
            <a:xfrm>
              <a:off x="3816271" y="3215975"/>
              <a:ext cx="1727393" cy="288032"/>
              <a:chOff x="1403648" y="5733256"/>
              <a:chExt cx="1727393" cy="288032"/>
            </a:xfrm>
          </p:grpSpPr>
          <p:sp>
            <p:nvSpPr>
              <p:cNvPr id="118" name="Oval 117"/>
              <p:cNvSpPr/>
              <p:nvPr/>
            </p:nvSpPr>
            <p:spPr>
              <a:xfrm>
                <a:off x="140364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19" name="Oval 118"/>
              <p:cNvSpPr/>
              <p:nvPr/>
            </p:nvSpPr>
            <p:spPr>
              <a:xfrm>
                <a:off x="176348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20" name="Oval 119"/>
              <p:cNvSpPr/>
              <p:nvPr/>
            </p:nvSpPr>
            <p:spPr>
              <a:xfrm>
                <a:off x="212332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21" name="Oval 120"/>
              <p:cNvSpPr/>
              <p:nvPr/>
            </p:nvSpPr>
            <p:spPr>
              <a:xfrm>
                <a:off x="248316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22" name="Oval 121"/>
              <p:cNvSpPr/>
              <p:nvPr/>
            </p:nvSpPr>
            <p:spPr>
              <a:xfrm>
                <a:off x="2843009"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grpSp>
        <p:grpSp>
          <p:nvGrpSpPr>
            <p:cNvPr id="99" name="Group 98"/>
            <p:cNvGrpSpPr/>
            <p:nvPr/>
          </p:nvGrpSpPr>
          <p:grpSpPr>
            <a:xfrm>
              <a:off x="6246120" y="3576015"/>
              <a:ext cx="1727393" cy="648072"/>
              <a:chOff x="6246120" y="4410245"/>
              <a:chExt cx="1727393" cy="648072"/>
            </a:xfrm>
          </p:grpSpPr>
          <p:grpSp>
            <p:nvGrpSpPr>
              <p:cNvPr id="106" name="Group 105"/>
              <p:cNvGrpSpPr/>
              <p:nvPr/>
            </p:nvGrpSpPr>
            <p:grpSpPr>
              <a:xfrm>
                <a:off x="6246120" y="4770285"/>
                <a:ext cx="1727393" cy="288032"/>
                <a:chOff x="1403648" y="5733256"/>
                <a:chExt cx="1727393" cy="288032"/>
              </a:xfrm>
            </p:grpSpPr>
            <p:sp>
              <p:nvSpPr>
                <p:cNvPr id="113" name="Oval 112"/>
                <p:cNvSpPr/>
                <p:nvPr/>
              </p:nvSpPr>
              <p:spPr>
                <a:xfrm>
                  <a:off x="140364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14" name="Oval 113"/>
                <p:cNvSpPr/>
                <p:nvPr/>
              </p:nvSpPr>
              <p:spPr>
                <a:xfrm>
                  <a:off x="176348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15" name="Oval 114"/>
                <p:cNvSpPr/>
                <p:nvPr/>
              </p:nvSpPr>
              <p:spPr>
                <a:xfrm>
                  <a:off x="212332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16" name="Oval 115"/>
                <p:cNvSpPr/>
                <p:nvPr/>
              </p:nvSpPr>
              <p:spPr>
                <a:xfrm>
                  <a:off x="248316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17" name="Oval 116"/>
                <p:cNvSpPr/>
                <p:nvPr/>
              </p:nvSpPr>
              <p:spPr>
                <a:xfrm>
                  <a:off x="2843009"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grpSp>
          <p:grpSp>
            <p:nvGrpSpPr>
              <p:cNvPr id="107" name="Group 106"/>
              <p:cNvGrpSpPr/>
              <p:nvPr/>
            </p:nvGrpSpPr>
            <p:grpSpPr>
              <a:xfrm>
                <a:off x="6246120" y="4410245"/>
                <a:ext cx="1727393" cy="288032"/>
                <a:chOff x="1403648" y="5733256"/>
                <a:chExt cx="1727393" cy="288032"/>
              </a:xfrm>
            </p:grpSpPr>
            <p:sp>
              <p:nvSpPr>
                <p:cNvPr id="108" name="Oval 107"/>
                <p:cNvSpPr/>
                <p:nvPr/>
              </p:nvSpPr>
              <p:spPr>
                <a:xfrm>
                  <a:off x="140364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09" name="Oval 108"/>
                <p:cNvSpPr/>
                <p:nvPr/>
              </p:nvSpPr>
              <p:spPr>
                <a:xfrm>
                  <a:off x="176348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10" name="Oval 109"/>
                <p:cNvSpPr/>
                <p:nvPr/>
              </p:nvSpPr>
              <p:spPr>
                <a:xfrm>
                  <a:off x="212332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11" name="Oval 110"/>
                <p:cNvSpPr/>
                <p:nvPr/>
              </p:nvSpPr>
              <p:spPr>
                <a:xfrm>
                  <a:off x="2483168"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sp>
              <p:nvSpPr>
                <p:cNvPr id="112" name="Oval 111"/>
                <p:cNvSpPr/>
                <p:nvPr/>
              </p:nvSpPr>
              <p:spPr>
                <a:xfrm>
                  <a:off x="2843009" y="5733256"/>
                  <a:ext cx="288032" cy="288032"/>
                </a:xfrm>
                <a:prstGeom prst="ellipse">
                  <a:avLst/>
                </a:prstGeom>
                <a:solidFill>
                  <a:sysClr val="window" lastClr="FFFFFF"/>
                </a:solidFill>
                <a:ln w="38100" cap="flat" cmpd="sng" algn="ctr">
                  <a:solidFill>
                    <a:srgbClr val="113458"/>
                  </a:solidFill>
                  <a:prstDash val="solid"/>
                </a:ln>
                <a:effectLst/>
              </p:spPr>
              <p:txBody>
                <a:bodyPr rtlCol="0" anchor="ctr"/>
                <a:lstStyle/>
                <a:p>
                  <a:pPr algn="ctr" fontAlgn="base">
                    <a:spcBef>
                      <a:spcPct val="0"/>
                    </a:spcBef>
                    <a:spcAft>
                      <a:spcPct val="0"/>
                    </a:spcAft>
                    <a:defRPr/>
                  </a:pPr>
                  <a:endParaRPr lang="en-GB" kern="0">
                    <a:solidFill>
                      <a:prstClr val="white"/>
                    </a:solidFill>
                    <a:latin typeface="Arial"/>
                    <a:cs typeface="Arial"/>
                  </a:endParaRPr>
                </a:p>
              </p:txBody>
            </p:sp>
          </p:grpSp>
        </p:grpSp>
        <p:sp>
          <p:nvSpPr>
            <p:cNvPr id="100" name="Rectangle 99"/>
            <p:cNvSpPr/>
            <p:nvPr/>
          </p:nvSpPr>
          <p:spPr>
            <a:xfrm>
              <a:off x="1079212" y="4269930"/>
              <a:ext cx="2376264" cy="646331"/>
            </a:xfrm>
            <a:prstGeom prst="rect">
              <a:avLst/>
            </a:prstGeom>
          </p:spPr>
          <p:txBody>
            <a:bodyPr wrap="square">
              <a:spAutoFit/>
            </a:bodyPr>
            <a:lstStyle/>
            <a:p>
              <a:pPr marL="0" lvl="1" algn="ctr" fontAlgn="base">
                <a:spcBef>
                  <a:spcPct val="50000"/>
                </a:spcBef>
                <a:spcAft>
                  <a:spcPct val="0"/>
                </a:spcAft>
                <a:buClr>
                  <a:srgbClr val="4096B8"/>
                </a:buClr>
                <a:defRPr/>
              </a:pPr>
              <a:r>
                <a:rPr lang="en-GB" kern="0" dirty="0">
                  <a:solidFill>
                    <a:srgbClr val="3E8E73"/>
                  </a:solidFill>
                  <a:latin typeface="Trebuchet MS" panose="020B0603020202020204" pitchFamily="34" charset="0"/>
                  <a:cs typeface="Arial"/>
                </a:rPr>
                <a:t>20 different contributions choices</a:t>
              </a:r>
            </a:p>
          </p:txBody>
        </p:sp>
        <p:sp>
          <p:nvSpPr>
            <p:cNvPr id="101" name="Rectangle 100"/>
            <p:cNvSpPr/>
            <p:nvPr/>
          </p:nvSpPr>
          <p:spPr>
            <a:xfrm>
              <a:off x="3486120" y="4269930"/>
              <a:ext cx="2376264" cy="646331"/>
            </a:xfrm>
            <a:prstGeom prst="rect">
              <a:avLst/>
            </a:prstGeom>
          </p:spPr>
          <p:txBody>
            <a:bodyPr wrap="square">
              <a:spAutoFit/>
            </a:bodyPr>
            <a:lstStyle/>
            <a:p>
              <a:pPr marL="0" lvl="1" algn="ctr" fontAlgn="base">
                <a:spcBef>
                  <a:spcPct val="50000"/>
                </a:spcBef>
                <a:spcAft>
                  <a:spcPct val="0"/>
                </a:spcAft>
                <a:buClr>
                  <a:srgbClr val="4096B8"/>
                </a:buClr>
                <a:defRPr/>
              </a:pPr>
              <a:r>
                <a:rPr lang="en-GB" kern="0" dirty="0">
                  <a:solidFill>
                    <a:srgbClr val="3E8E73"/>
                  </a:solidFill>
                  <a:latin typeface="Trebuchet MS" panose="020B0603020202020204" pitchFamily="34" charset="0"/>
                  <a:cs typeface="Arial"/>
                </a:rPr>
                <a:t>15 different retirement ages</a:t>
              </a:r>
            </a:p>
          </p:txBody>
        </p:sp>
        <p:sp>
          <p:nvSpPr>
            <p:cNvPr id="102" name="Rectangle 101"/>
            <p:cNvSpPr/>
            <p:nvPr/>
          </p:nvSpPr>
          <p:spPr>
            <a:xfrm>
              <a:off x="5862384" y="4269930"/>
              <a:ext cx="2376264" cy="923330"/>
            </a:xfrm>
            <a:prstGeom prst="rect">
              <a:avLst/>
            </a:prstGeom>
          </p:spPr>
          <p:txBody>
            <a:bodyPr wrap="square">
              <a:spAutoFit/>
            </a:bodyPr>
            <a:lstStyle/>
            <a:p>
              <a:pPr marL="0" lvl="1" algn="ctr" fontAlgn="base">
                <a:spcBef>
                  <a:spcPct val="50000"/>
                </a:spcBef>
                <a:spcAft>
                  <a:spcPct val="0"/>
                </a:spcAft>
                <a:buClr>
                  <a:srgbClr val="4096B8"/>
                </a:buClr>
                <a:defRPr/>
              </a:pPr>
              <a:r>
                <a:rPr lang="en-GB" kern="0" dirty="0">
                  <a:solidFill>
                    <a:srgbClr val="3E8E73"/>
                  </a:solidFill>
                  <a:latin typeface="Trebuchet MS" panose="020B0603020202020204" pitchFamily="34" charset="0"/>
                  <a:cs typeface="Arial"/>
                </a:rPr>
                <a:t>10 different investment strategies</a:t>
              </a:r>
            </a:p>
          </p:txBody>
        </p:sp>
        <p:sp>
          <p:nvSpPr>
            <p:cNvPr id="103" name="Rectangle 102"/>
            <p:cNvSpPr/>
            <p:nvPr/>
          </p:nvSpPr>
          <p:spPr>
            <a:xfrm>
              <a:off x="1908109" y="5508521"/>
              <a:ext cx="5532284" cy="584775"/>
            </a:xfrm>
            <a:prstGeom prst="rect">
              <a:avLst/>
            </a:prstGeom>
          </p:spPr>
          <p:txBody>
            <a:bodyPr wrap="none">
              <a:spAutoFit/>
            </a:bodyPr>
            <a:lstStyle/>
            <a:p>
              <a:pPr marL="0" lvl="1" algn="ctr" fontAlgn="base">
                <a:spcBef>
                  <a:spcPct val="0"/>
                </a:spcBef>
                <a:spcAft>
                  <a:spcPct val="0"/>
                </a:spcAft>
                <a:defRPr/>
              </a:pPr>
              <a:r>
                <a:rPr lang="en-GB" sz="3200" kern="0" dirty="0">
                  <a:solidFill>
                    <a:srgbClr val="3E8E73"/>
                  </a:solidFill>
                  <a:latin typeface="Trebuchet MS" panose="020B0603020202020204" pitchFamily="34" charset="0"/>
                  <a:cs typeface="Arial" charset="0"/>
                </a:rPr>
                <a:t>up to 3,000 different choices</a:t>
              </a:r>
            </a:p>
          </p:txBody>
        </p:sp>
        <p:cxnSp>
          <p:nvCxnSpPr>
            <p:cNvPr id="104" name="Elbow Connector 103"/>
            <p:cNvCxnSpPr>
              <a:stCxn id="102" idx="2"/>
              <a:endCxn id="103" idx="0"/>
            </p:cNvCxnSpPr>
            <p:nvPr/>
          </p:nvCxnSpPr>
          <p:spPr>
            <a:xfrm rot="5400000">
              <a:off x="5704753" y="4162758"/>
              <a:ext cx="315262" cy="2376265"/>
            </a:xfrm>
            <a:prstGeom prst="bentConnector3">
              <a:avLst>
                <a:gd name="adj1" fmla="val 50000"/>
              </a:avLst>
            </a:prstGeom>
            <a:noFill/>
            <a:ln w="28575" cap="flat" cmpd="sng" algn="ctr">
              <a:solidFill>
                <a:sysClr val="window" lastClr="FFFFFF">
                  <a:lumMod val="50000"/>
                </a:sysClr>
              </a:solidFill>
              <a:prstDash val="solid"/>
              <a:tailEnd type="triangle"/>
            </a:ln>
            <a:effectLst/>
          </p:spPr>
        </p:cxnSp>
        <p:cxnSp>
          <p:nvCxnSpPr>
            <p:cNvPr id="105" name="Straight Arrow Connector 104"/>
            <p:cNvCxnSpPr>
              <a:stCxn id="101" idx="2"/>
              <a:endCxn id="103" idx="0"/>
            </p:cNvCxnSpPr>
            <p:nvPr/>
          </p:nvCxnSpPr>
          <p:spPr>
            <a:xfrm flipH="1">
              <a:off x="4674251" y="4916260"/>
              <a:ext cx="1" cy="592261"/>
            </a:xfrm>
            <a:prstGeom prst="straightConnector1">
              <a:avLst/>
            </a:prstGeom>
            <a:noFill/>
            <a:ln w="28575" cap="flat" cmpd="sng" algn="ctr">
              <a:solidFill>
                <a:sysClr val="window" lastClr="FFFFFF">
                  <a:lumMod val="50000"/>
                </a:sysClr>
              </a:solidFill>
              <a:prstDash val="solid"/>
              <a:tailEnd type="triangle"/>
            </a:ln>
            <a:effectLst/>
          </p:spPr>
        </p:cxnSp>
      </p:grpSp>
      <p:cxnSp>
        <p:nvCxnSpPr>
          <p:cNvPr id="153" name="Elbow Connector 152"/>
          <p:cNvCxnSpPr/>
          <p:nvPr/>
        </p:nvCxnSpPr>
        <p:spPr>
          <a:xfrm rot="16200000" flipH="1">
            <a:off x="3555961" y="4136936"/>
            <a:ext cx="592261" cy="2406909"/>
          </a:xfrm>
          <a:prstGeom prst="bentConnector3">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4" name="object 11"/>
          <p:cNvSpPr txBox="1"/>
          <p:nvPr/>
        </p:nvSpPr>
        <p:spPr>
          <a:xfrm>
            <a:off x="407832" y="385645"/>
            <a:ext cx="4191000" cy="184666"/>
          </a:xfrm>
          <a:prstGeom prst="rect">
            <a:avLst/>
          </a:prstGeom>
        </p:spPr>
        <p:txBody>
          <a:bodyPr vert="horz" wrap="square" lIns="0" tIns="0" rIns="0" bIns="0" rtlCol="0">
            <a:spAutoFit/>
          </a:bodyPr>
          <a:lstStyle/>
          <a:p>
            <a:pPr marL="12700"/>
            <a:r>
              <a:rPr lang="en-GB" sz="1200" b="1" dirty="0">
                <a:solidFill>
                  <a:srgbClr val="005583"/>
                </a:solidFill>
                <a:latin typeface="Trebuchet MS" pitchFamily="34" charset="0"/>
                <a:cs typeface="Lucida Sans"/>
              </a:rPr>
              <a:t>UK Workplace Pensions</a:t>
            </a:r>
            <a:endParaRPr sz="1200" b="1" dirty="0">
              <a:latin typeface="Trebuchet MS" pitchFamily="34" charset="0"/>
              <a:cs typeface="Lucida Sans"/>
            </a:endParaRPr>
          </a:p>
        </p:txBody>
      </p:sp>
    </p:spTree>
    <p:extLst>
      <p:ext uri="{BB962C8B-B14F-4D97-AF65-F5344CB8AC3E}">
        <p14:creationId xmlns:p14="http://schemas.microsoft.com/office/powerpoint/2010/main" val="3461823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89377" y="3"/>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9"/>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5" name="object 15"/>
          <p:cNvSpPr txBox="1">
            <a:spLocks noGrp="1"/>
          </p:cNvSpPr>
          <p:nvPr>
            <p:ph type="sldNum" sz="quarter" idx="7"/>
          </p:nvPr>
        </p:nvSpPr>
        <p:spPr>
          <a:xfrm>
            <a:off x="151928" y="6623301"/>
            <a:ext cx="255904" cy="192360"/>
          </a:xfrm>
          <a:prstGeom prst="rect">
            <a:avLst/>
          </a:prstGeom>
        </p:spPr>
        <p:txBody>
          <a:bodyPr vert="horz" wrap="square" lIns="0" tIns="0" rIns="0" bIns="0" rtlCol="0">
            <a:spAutoFit/>
          </a:bodyPr>
          <a:lstStyle/>
          <a:p>
            <a:pPr marL="85093">
              <a:lnSpc>
                <a:spcPts val="1535"/>
              </a:lnSpc>
            </a:pPr>
            <a:r>
              <a:rPr spc="-135" dirty="0"/>
              <a:t>1</a:t>
            </a:r>
            <a:r>
              <a:rPr lang="en-GB" spc="-135" dirty="0"/>
              <a:t>8</a:t>
            </a:r>
            <a:endParaRPr spc="-135" dirty="0"/>
          </a:p>
        </p:txBody>
      </p:sp>
      <p:grpSp>
        <p:nvGrpSpPr>
          <p:cNvPr id="18" name="Group 17"/>
          <p:cNvGrpSpPr/>
          <p:nvPr/>
        </p:nvGrpSpPr>
        <p:grpSpPr>
          <a:xfrm>
            <a:off x="5760576" y="170688"/>
            <a:ext cx="4691533" cy="1545336"/>
            <a:chOff x="5760567" y="399288"/>
            <a:chExt cx="4691533" cy="1545336"/>
          </a:xfrm>
        </p:grpSpPr>
        <p:sp>
          <p:nvSpPr>
            <p:cNvPr id="2" name="object 2"/>
            <p:cNvSpPr/>
            <p:nvPr/>
          </p:nvSpPr>
          <p:spPr>
            <a:xfrm>
              <a:off x="5760567" y="399288"/>
              <a:ext cx="1548384" cy="1545336"/>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13"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14" name="object 14"/>
            <p:cNvSpPr txBox="1"/>
            <p:nvPr/>
          </p:nvSpPr>
          <p:spPr>
            <a:xfrm>
              <a:off x="7251700" y="101240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17"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88900" y="168281"/>
            <a:ext cx="4724401" cy="6096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0"/>
          <p:cNvSpPr/>
          <p:nvPr/>
        </p:nvSpPr>
        <p:spPr>
          <a:xfrm>
            <a:off x="88246" y="721492"/>
            <a:ext cx="5699759"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22193" y="916515"/>
            <a:ext cx="4815840" cy="276999"/>
          </a:xfrm>
          <a:prstGeom prst="rect">
            <a:avLst/>
          </a:prstGeom>
        </p:spPr>
        <p:txBody>
          <a:bodyPr vert="horz" wrap="square" lIns="0" tIns="0" rIns="0" bIns="0" rtlCol="0">
            <a:spAutoFit/>
          </a:bodyPr>
          <a:lstStyle/>
          <a:p>
            <a:pPr marL="12700"/>
            <a:r>
              <a:rPr lang="en-US" b="1" dirty="0">
                <a:solidFill>
                  <a:srgbClr val="FFFFFF"/>
                </a:solidFill>
                <a:latin typeface="Trebuchet MS" pitchFamily="34" charset="0"/>
                <a:cs typeface="Lucida Sans"/>
              </a:rPr>
              <a:t>Employee Action </a:t>
            </a:r>
            <a:endParaRPr lang="en-US" b="1" dirty="0">
              <a:latin typeface="Trebuchet MS" pitchFamily="34" charset="0"/>
              <a:cs typeface="Lucida Sans"/>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87" y="1833114"/>
            <a:ext cx="2764542" cy="5209044"/>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49101" y="4288635"/>
            <a:ext cx="4173852" cy="2753517"/>
          </a:xfrm>
          <a:prstGeom prst="rect">
            <a:avLst/>
          </a:prstGeom>
        </p:spPr>
      </p:pic>
      <p:sp>
        <p:nvSpPr>
          <p:cNvPr id="21" name="object 33"/>
          <p:cNvSpPr txBox="1"/>
          <p:nvPr/>
        </p:nvSpPr>
        <p:spPr>
          <a:xfrm>
            <a:off x="1689292" y="2016347"/>
            <a:ext cx="7391214" cy="4370427"/>
          </a:xfrm>
          <a:prstGeom prst="rect">
            <a:avLst/>
          </a:prstGeom>
        </p:spPr>
        <p:txBody>
          <a:bodyPr vert="horz" wrap="square" lIns="0" tIns="0" rIns="0" bIns="0" rtlCol="0">
            <a:spAutoFit/>
          </a:bodyPr>
          <a:lstStyle/>
          <a:p>
            <a:pPr marL="184156" indent="-171456">
              <a:buClr>
                <a:srgbClr val="9DC701"/>
              </a:buClr>
              <a:buSzPct val="150000"/>
              <a:buFont typeface="Trebuchet MS" pitchFamily="34" charset="0"/>
              <a:buChar char="●"/>
              <a:tabLst>
                <a:tab pos="309890" algn="l"/>
              </a:tabLst>
            </a:pPr>
            <a:r>
              <a:rPr lang="en-GB" sz="2000" spc="-45" dirty="0">
                <a:solidFill>
                  <a:srgbClr val="231F20"/>
                </a:solidFill>
                <a:latin typeface="Trebuchet MS" panose="020B0603020202020204" pitchFamily="34" charset="0"/>
                <a:cs typeface="Gill Sans MT"/>
              </a:rPr>
              <a:t>Use Utility to present a preferred intervention based on:</a:t>
            </a:r>
          </a:p>
          <a:p>
            <a:pPr marL="641372" lvl="1" indent="-171456">
              <a:buClr>
                <a:srgbClr val="9DC701"/>
              </a:buClr>
              <a:buSzPct val="150000"/>
              <a:buFont typeface="Trebuchet MS" pitchFamily="34" charset="0"/>
              <a:buChar char="●"/>
              <a:tabLst>
                <a:tab pos="309890" algn="l"/>
              </a:tabLst>
            </a:pPr>
            <a:r>
              <a:rPr lang="en-GB" sz="2000" spc="-45" dirty="0">
                <a:solidFill>
                  <a:srgbClr val="231F20"/>
                </a:solidFill>
                <a:latin typeface="Trebuchet MS" panose="020B0603020202020204" pitchFamily="34" charset="0"/>
                <a:cs typeface="Gill Sans MT"/>
              </a:rPr>
              <a:t>A probability level agreed with sponsor</a:t>
            </a:r>
          </a:p>
          <a:p>
            <a:pPr marL="641372" lvl="1" indent="-171456">
              <a:buClr>
                <a:srgbClr val="9DC701"/>
              </a:buClr>
              <a:buSzPct val="150000"/>
              <a:buFont typeface="Trebuchet MS" pitchFamily="34" charset="0"/>
              <a:buChar char="●"/>
              <a:tabLst>
                <a:tab pos="309890" algn="l"/>
              </a:tabLst>
            </a:pPr>
            <a:r>
              <a:rPr lang="en-GB" sz="2000" spc="-45" dirty="0">
                <a:solidFill>
                  <a:srgbClr val="231F20"/>
                </a:solidFill>
                <a:latin typeface="Trebuchet MS" panose="020B0603020202020204" pitchFamily="34" charset="0"/>
                <a:cs typeface="Gill Sans MT"/>
              </a:rPr>
              <a:t>Employment characteristics</a:t>
            </a:r>
          </a:p>
          <a:p>
            <a:pPr marL="184156" indent="-171456">
              <a:buClr>
                <a:srgbClr val="9DC701"/>
              </a:buClr>
              <a:buSzPct val="150000"/>
              <a:buFont typeface="Trebuchet MS" pitchFamily="34" charset="0"/>
              <a:buChar char="●"/>
              <a:tabLst>
                <a:tab pos="309890" algn="l"/>
              </a:tabLst>
            </a:pPr>
            <a:r>
              <a:rPr lang="en-GB" sz="2000" spc="-45" dirty="0">
                <a:solidFill>
                  <a:srgbClr val="231F20"/>
                </a:solidFill>
                <a:latin typeface="Trebuchet MS" panose="020B0603020202020204" pitchFamily="34" charset="0"/>
                <a:cs typeface="Gill Sans MT"/>
              </a:rPr>
              <a:t>Note that none of our (UK) </a:t>
            </a:r>
            <a:br>
              <a:rPr lang="en-GB" sz="2000" spc="-45" dirty="0">
                <a:solidFill>
                  <a:srgbClr val="231F20"/>
                </a:solidFill>
                <a:latin typeface="Trebuchet MS" panose="020B0603020202020204" pitchFamily="34" charset="0"/>
                <a:cs typeface="Gill Sans MT"/>
              </a:rPr>
            </a:br>
            <a:r>
              <a:rPr lang="en-GB" sz="2000" spc="-45" dirty="0">
                <a:solidFill>
                  <a:srgbClr val="231F20"/>
                </a:solidFill>
                <a:latin typeface="Trebuchet MS" panose="020B0603020202020204" pitchFamily="34" charset="0"/>
                <a:cs typeface="Gill Sans MT"/>
              </a:rPr>
              <a:t>sponsors want to vary </a:t>
            </a:r>
            <a:br>
              <a:rPr lang="en-GB" sz="2000" spc="-45" dirty="0">
                <a:solidFill>
                  <a:srgbClr val="231F20"/>
                </a:solidFill>
                <a:latin typeface="Trebuchet MS" panose="020B0603020202020204" pitchFamily="34" charset="0"/>
                <a:cs typeface="Gill Sans MT"/>
              </a:rPr>
            </a:br>
            <a:r>
              <a:rPr lang="en-GB" sz="2000" spc="-45" dirty="0">
                <a:solidFill>
                  <a:srgbClr val="231F20"/>
                </a:solidFill>
                <a:latin typeface="Trebuchet MS" panose="020B0603020202020204" pitchFamily="34" charset="0"/>
                <a:cs typeface="Gill Sans MT"/>
              </a:rPr>
              <a:t>investment choice via </a:t>
            </a:r>
            <a:r>
              <a:rPr lang="en-GB" sz="2000" spc="-45" dirty="0" err="1">
                <a:solidFill>
                  <a:srgbClr val="231F20"/>
                </a:solidFill>
                <a:latin typeface="Trebuchet MS" panose="020B0603020202020204" pitchFamily="34" charset="0"/>
                <a:cs typeface="Gill Sans MT"/>
              </a:rPr>
              <a:t>robo</a:t>
            </a:r>
            <a:endParaRPr lang="en-GB" sz="2000" spc="-45" dirty="0">
              <a:solidFill>
                <a:srgbClr val="231F20"/>
              </a:solidFill>
              <a:latin typeface="Trebuchet MS" panose="020B0603020202020204" pitchFamily="34" charset="0"/>
              <a:cs typeface="Gill Sans MT"/>
            </a:endParaRPr>
          </a:p>
          <a:p>
            <a:pPr marL="184156" indent="-171456">
              <a:buClr>
                <a:srgbClr val="9DC701"/>
              </a:buClr>
              <a:buSzPct val="150000"/>
              <a:buFont typeface="Trebuchet MS" pitchFamily="34" charset="0"/>
              <a:buChar char="●"/>
              <a:tabLst>
                <a:tab pos="309890" algn="l"/>
              </a:tabLst>
            </a:pPr>
            <a:r>
              <a:rPr lang="en-GB" sz="2000" spc="-45" dirty="0">
                <a:solidFill>
                  <a:srgbClr val="231F20"/>
                </a:solidFill>
                <a:latin typeface="Trebuchet MS" panose="020B0603020202020204" pitchFamily="34" charset="0"/>
                <a:cs typeface="Gill Sans MT"/>
              </a:rPr>
              <a:t>Individuals can </a:t>
            </a:r>
            <a:r>
              <a:rPr lang="en-GB" sz="2000" spc="-45" dirty="0">
                <a:solidFill>
                  <a:srgbClr val="231F20"/>
                </a:solidFill>
                <a:latin typeface="Trebuchet MS" panose="020B0603020202020204" pitchFamily="34" charset="0"/>
                <a:cs typeface="Gill Sans MT"/>
              </a:rPr>
              <a:t>reject/over-ride </a:t>
            </a:r>
            <a:r>
              <a:rPr lang="en-GB" sz="2000" spc="-45" dirty="0">
                <a:solidFill>
                  <a:srgbClr val="231F20"/>
                </a:solidFill>
                <a:latin typeface="Trebuchet MS" panose="020B0603020202020204" pitchFamily="34" charset="0"/>
                <a:cs typeface="Gill Sans MT"/>
              </a:rPr>
              <a:t>preferred intervention</a:t>
            </a:r>
          </a:p>
          <a:p>
            <a:pPr marL="12700">
              <a:buClr>
                <a:srgbClr val="9DC701"/>
              </a:buClr>
              <a:buSzPct val="150000"/>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a:p>
            <a:pPr marL="12700">
              <a:buClr>
                <a:srgbClr val="9DC701"/>
              </a:buClr>
              <a:buSzPct val="150000"/>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p:txBody>
      </p:sp>
      <p:sp>
        <p:nvSpPr>
          <p:cNvPr id="26" name="object 11"/>
          <p:cNvSpPr txBox="1"/>
          <p:nvPr/>
        </p:nvSpPr>
        <p:spPr>
          <a:xfrm>
            <a:off x="407832" y="385645"/>
            <a:ext cx="4191000" cy="184666"/>
          </a:xfrm>
          <a:prstGeom prst="rect">
            <a:avLst/>
          </a:prstGeom>
        </p:spPr>
        <p:txBody>
          <a:bodyPr vert="horz" wrap="square" lIns="0" tIns="0" rIns="0" bIns="0" rtlCol="0">
            <a:spAutoFit/>
          </a:bodyPr>
          <a:lstStyle/>
          <a:p>
            <a:pPr marL="12700"/>
            <a:r>
              <a:rPr lang="en-GB" sz="1200" b="1" dirty="0">
                <a:solidFill>
                  <a:srgbClr val="005583"/>
                </a:solidFill>
                <a:latin typeface="Trebuchet MS" pitchFamily="34" charset="0"/>
                <a:cs typeface="Lucida Sans"/>
              </a:rPr>
              <a:t>UK Workplace Pensions</a:t>
            </a:r>
            <a:endParaRPr sz="1200" b="1" dirty="0">
              <a:latin typeface="Trebuchet MS" pitchFamily="34" charset="0"/>
              <a:cs typeface="Lucida Sans"/>
            </a:endParaRPr>
          </a:p>
        </p:txBody>
      </p:sp>
    </p:spTree>
    <p:extLst>
      <p:ext uri="{BB962C8B-B14F-4D97-AF65-F5344CB8AC3E}">
        <p14:creationId xmlns:p14="http://schemas.microsoft.com/office/powerpoint/2010/main" val="31309156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89377" y="3"/>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9"/>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85093">
              <a:lnSpc>
                <a:spcPts val="1535"/>
              </a:lnSpc>
            </a:pPr>
            <a:r>
              <a:rPr spc="-135" dirty="0"/>
              <a:t>1</a:t>
            </a:r>
          </a:p>
        </p:txBody>
      </p:sp>
      <p:sp>
        <p:nvSpPr>
          <p:cNvPr id="19" name="Rectangle 18"/>
          <p:cNvSpPr/>
          <p:nvPr/>
        </p:nvSpPr>
        <p:spPr>
          <a:xfrm>
            <a:off x="429688" y="2086322"/>
            <a:ext cx="9372600" cy="27432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11"/>
          <p:cNvSpPr txBox="1"/>
          <p:nvPr/>
        </p:nvSpPr>
        <p:spPr>
          <a:xfrm>
            <a:off x="1079507" y="3881246"/>
            <a:ext cx="4815840" cy="276999"/>
          </a:xfrm>
          <a:prstGeom prst="rect">
            <a:avLst/>
          </a:prstGeom>
        </p:spPr>
        <p:txBody>
          <a:bodyPr vert="horz" wrap="square" lIns="0" tIns="0" rIns="0" bIns="0" rtlCol="0">
            <a:spAutoFit/>
          </a:bodyPr>
          <a:lstStyle/>
          <a:p>
            <a:pPr marL="12700"/>
            <a:r>
              <a:rPr lang="en-GB" b="1" dirty="0">
                <a:solidFill>
                  <a:schemeClr val="bg1"/>
                </a:solidFill>
                <a:latin typeface="Trebuchet MS" pitchFamily="34" charset="0"/>
                <a:cs typeface="Lucida Sans"/>
              </a:rPr>
              <a:t>31</a:t>
            </a:r>
            <a:r>
              <a:rPr lang="en-GB" b="1" baseline="30000" dirty="0">
                <a:solidFill>
                  <a:schemeClr val="bg1"/>
                </a:solidFill>
                <a:latin typeface="Trebuchet MS" pitchFamily="34" charset="0"/>
                <a:cs typeface="Lucida Sans"/>
              </a:rPr>
              <a:t>st</a:t>
            </a:r>
            <a:r>
              <a:rPr lang="en-GB" b="1" dirty="0">
                <a:solidFill>
                  <a:schemeClr val="bg1"/>
                </a:solidFill>
                <a:latin typeface="Trebuchet MS" pitchFamily="34" charset="0"/>
                <a:cs typeface="Lucida Sans"/>
              </a:rPr>
              <a:t> January 2018</a:t>
            </a:r>
            <a:endParaRPr b="1" dirty="0">
              <a:solidFill>
                <a:schemeClr val="bg1"/>
              </a:solidFill>
              <a:latin typeface="Trebuchet MS" pitchFamily="34" charset="0"/>
              <a:cs typeface="Lucida Sans"/>
            </a:endParaRPr>
          </a:p>
        </p:txBody>
      </p:sp>
      <p:sp>
        <p:nvSpPr>
          <p:cNvPr id="21" name="object 6"/>
          <p:cNvSpPr txBox="1"/>
          <p:nvPr/>
        </p:nvSpPr>
        <p:spPr>
          <a:xfrm>
            <a:off x="1424449" y="4892681"/>
            <a:ext cx="6572250" cy="997196"/>
          </a:xfrm>
          <a:prstGeom prst="rect">
            <a:avLst/>
          </a:prstGeom>
        </p:spPr>
        <p:txBody>
          <a:bodyPr vert="horz" wrap="square" lIns="0" tIns="0" rIns="0" bIns="0" rtlCol="0">
            <a:spAutoFit/>
          </a:bodyPr>
          <a:lstStyle/>
          <a:p>
            <a:pPr marL="12700" marR="5081">
              <a:lnSpc>
                <a:spcPct val="107700"/>
              </a:lnSpc>
            </a:pPr>
            <a:r>
              <a:rPr lang="en-GB" sz="1500" spc="-91" dirty="0">
                <a:solidFill>
                  <a:srgbClr val="231F20"/>
                </a:solidFill>
                <a:latin typeface="Trebuchet MS" pitchFamily="34" charset="0"/>
                <a:cs typeface="Lucida Sans"/>
              </a:rPr>
              <a:t>Is </a:t>
            </a:r>
            <a:r>
              <a:rPr lang="en-GB" sz="1500" spc="-91" dirty="0">
                <a:solidFill>
                  <a:srgbClr val="231F20"/>
                </a:solidFill>
                <a:latin typeface="Trebuchet MS" pitchFamily="34" charset="0"/>
                <a:cs typeface="Lucida Sans"/>
              </a:rPr>
              <a:t>technology a threat or an opportunity for the actuarial profession? With a small but growing number of consumers using ‘</a:t>
            </a:r>
            <a:r>
              <a:rPr lang="en-GB" sz="1500" spc="-91" dirty="0" err="1">
                <a:solidFill>
                  <a:srgbClr val="231F20"/>
                </a:solidFill>
                <a:latin typeface="Trebuchet MS" pitchFamily="34" charset="0"/>
                <a:cs typeface="Lucida Sans"/>
              </a:rPr>
              <a:t>robo</a:t>
            </a:r>
            <a:r>
              <a:rPr lang="en-GB" sz="1500" spc="-91" dirty="0">
                <a:solidFill>
                  <a:srgbClr val="231F20"/>
                </a:solidFill>
                <a:latin typeface="Trebuchet MS" pitchFamily="34" charset="0"/>
                <a:cs typeface="Lucida Sans"/>
              </a:rPr>
              <a:t>-advice’ across the globe, hear how one actuarial consultancy is embracing it as an opportunity to better serve </a:t>
            </a:r>
            <a:r>
              <a:rPr lang="en-GB" sz="1500" spc="-91" dirty="0">
                <a:solidFill>
                  <a:srgbClr val="231F20"/>
                </a:solidFill>
                <a:latin typeface="Trebuchet MS" pitchFamily="34" charset="0"/>
                <a:cs typeface="Lucida Sans"/>
              </a:rPr>
              <a:t>clients.</a:t>
            </a:r>
            <a:endParaRPr lang="en-US" sz="1500" spc="-91" dirty="0">
              <a:solidFill>
                <a:srgbClr val="231F20"/>
              </a:solidFill>
              <a:latin typeface="Trebuchet MS" pitchFamily="34" charset="0"/>
              <a:cs typeface="Lucida Sans"/>
            </a:endParaRPr>
          </a:p>
          <a:p>
            <a:pPr marL="12700" marR="5081">
              <a:lnSpc>
                <a:spcPct val="107700"/>
              </a:lnSpc>
            </a:pPr>
            <a:r>
              <a:rPr lang="en-US" sz="1500" spc="-91" dirty="0">
                <a:solidFill>
                  <a:srgbClr val="231F20"/>
                </a:solidFill>
                <a:latin typeface="Trebuchet MS" pitchFamily="34" charset="0"/>
                <a:cs typeface="Lucida Sans"/>
              </a:rPr>
              <a:t> </a:t>
            </a:r>
            <a:endParaRPr sz="1500" dirty="0">
              <a:latin typeface="Trebuchet MS" pitchFamily="34" charset="0"/>
              <a:cs typeface="Lucida Sans"/>
            </a:endParaRPr>
          </a:p>
        </p:txBody>
      </p:sp>
      <p:sp>
        <p:nvSpPr>
          <p:cNvPr id="22" name="object 11"/>
          <p:cNvSpPr txBox="1"/>
          <p:nvPr/>
        </p:nvSpPr>
        <p:spPr>
          <a:xfrm>
            <a:off x="1079501" y="2599240"/>
            <a:ext cx="7543800" cy="1107996"/>
          </a:xfrm>
          <a:prstGeom prst="rect">
            <a:avLst/>
          </a:prstGeom>
        </p:spPr>
        <p:txBody>
          <a:bodyPr vert="horz" wrap="square" lIns="0" tIns="0" rIns="0" bIns="0" rtlCol="0">
            <a:spAutoFit/>
          </a:bodyPr>
          <a:lstStyle/>
          <a:p>
            <a:pPr marL="12700"/>
            <a:r>
              <a:rPr lang="en-GB" sz="2400" b="1" dirty="0">
                <a:solidFill>
                  <a:srgbClr val="005583"/>
                </a:solidFill>
                <a:latin typeface="Trebuchet MS" pitchFamily="34" charset="0"/>
                <a:cs typeface="Lucida Sans"/>
              </a:rPr>
              <a:t>The threat and opportunity that technology presents to the profession: </a:t>
            </a:r>
            <a:br>
              <a:rPr lang="en-GB" sz="2400" b="1" dirty="0">
                <a:solidFill>
                  <a:srgbClr val="005583"/>
                </a:solidFill>
                <a:latin typeface="Trebuchet MS" pitchFamily="34" charset="0"/>
                <a:cs typeface="Lucida Sans"/>
              </a:rPr>
            </a:br>
            <a:r>
              <a:rPr lang="en-GB" sz="2400" b="1" dirty="0">
                <a:solidFill>
                  <a:srgbClr val="005583"/>
                </a:solidFill>
                <a:latin typeface="Trebuchet MS" pitchFamily="34" charset="0"/>
                <a:cs typeface="Lucida Sans"/>
              </a:rPr>
              <a:t>A </a:t>
            </a:r>
            <a:r>
              <a:rPr lang="en-GB" sz="2400" b="1" dirty="0" err="1">
                <a:solidFill>
                  <a:srgbClr val="005583"/>
                </a:solidFill>
                <a:latin typeface="Trebuchet MS" pitchFamily="34" charset="0"/>
                <a:cs typeface="Lucida Sans"/>
              </a:rPr>
              <a:t>robo</a:t>
            </a:r>
            <a:r>
              <a:rPr lang="en-GB" sz="2400" b="1" dirty="0">
                <a:solidFill>
                  <a:srgbClr val="005583"/>
                </a:solidFill>
                <a:latin typeface="Trebuchet MS" pitchFamily="34" charset="0"/>
                <a:cs typeface="Lucida Sans"/>
              </a:rPr>
              <a:t>-advice case study</a:t>
            </a:r>
            <a:endParaRPr sz="2400" b="1" dirty="0">
              <a:latin typeface="Trebuchet MS" pitchFamily="34" charset="0"/>
              <a:cs typeface="Lucida Sans"/>
            </a:endParaRPr>
          </a:p>
        </p:txBody>
      </p:sp>
      <p:grpSp>
        <p:nvGrpSpPr>
          <p:cNvPr id="26" name="Group 48"/>
          <p:cNvGrpSpPr/>
          <p:nvPr/>
        </p:nvGrpSpPr>
        <p:grpSpPr>
          <a:xfrm>
            <a:off x="6911525" y="148464"/>
            <a:ext cx="3692982" cy="1776348"/>
            <a:chOff x="6911518" y="148463"/>
            <a:chExt cx="3692982" cy="1776349"/>
          </a:xfrm>
        </p:grpSpPr>
        <p:sp>
          <p:nvSpPr>
            <p:cNvPr id="27" name="object 2"/>
            <p:cNvSpPr/>
            <p:nvPr/>
          </p:nvSpPr>
          <p:spPr>
            <a:xfrm>
              <a:off x="6911518" y="379476"/>
              <a:ext cx="1548384" cy="1545336"/>
            </a:xfrm>
            <a:prstGeom prst="rect">
              <a:avLst/>
            </a:prstGeom>
            <a:blipFill>
              <a:blip r:embed="rId3" cstate="print"/>
              <a:stretch>
                <a:fillRect/>
              </a:stretch>
            </a:blipFill>
          </p:spPr>
          <p:txBody>
            <a:bodyPr wrap="square" lIns="0" tIns="0" rIns="0" bIns="0" rtlCol="0"/>
            <a:lstStyle/>
            <a:p>
              <a:endParaRPr/>
            </a:p>
          </p:txBody>
        </p:sp>
        <p:sp>
          <p:nvSpPr>
            <p:cNvPr id="28"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29"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0" name="object 14"/>
            <p:cNvSpPr txBox="1"/>
            <p:nvPr/>
          </p:nvSpPr>
          <p:spPr>
            <a:xfrm>
              <a:off x="8394700" y="99259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1"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89377" y="3"/>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9"/>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5" name="object 15"/>
          <p:cNvSpPr txBox="1">
            <a:spLocks noGrp="1"/>
          </p:cNvSpPr>
          <p:nvPr>
            <p:ph type="sldNum" sz="quarter" idx="7"/>
          </p:nvPr>
        </p:nvSpPr>
        <p:spPr>
          <a:xfrm>
            <a:off x="151928" y="6623301"/>
            <a:ext cx="255904" cy="192360"/>
          </a:xfrm>
          <a:prstGeom prst="rect">
            <a:avLst/>
          </a:prstGeom>
        </p:spPr>
        <p:txBody>
          <a:bodyPr vert="horz" wrap="square" lIns="0" tIns="0" rIns="0" bIns="0" rtlCol="0">
            <a:spAutoFit/>
          </a:bodyPr>
          <a:lstStyle/>
          <a:p>
            <a:pPr marL="85093">
              <a:lnSpc>
                <a:spcPts val="1535"/>
              </a:lnSpc>
            </a:pPr>
            <a:r>
              <a:rPr spc="-135" dirty="0"/>
              <a:t>1</a:t>
            </a:r>
            <a:r>
              <a:rPr lang="en-GB" spc="-135" dirty="0"/>
              <a:t>9</a:t>
            </a:r>
            <a:endParaRPr spc="-135" dirty="0"/>
          </a:p>
        </p:txBody>
      </p:sp>
      <p:grpSp>
        <p:nvGrpSpPr>
          <p:cNvPr id="18" name="Group 17"/>
          <p:cNvGrpSpPr/>
          <p:nvPr/>
        </p:nvGrpSpPr>
        <p:grpSpPr>
          <a:xfrm>
            <a:off x="5760576" y="170688"/>
            <a:ext cx="4691533" cy="1545336"/>
            <a:chOff x="5760567" y="399288"/>
            <a:chExt cx="4691533" cy="1545336"/>
          </a:xfrm>
        </p:grpSpPr>
        <p:sp>
          <p:nvSpPr>
            <p:cNvPr id="2" name="object 2"/>
            <p:cNvSpPr/>
            <p:nvPr/>
          </p:nvSpPr>
          <p:spPr>
            <a:xfrm>
              <a:off x="5760567" y="399288"/>
              <a:ext cx="1548384" cy="1545336"/>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13"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14" name="object 14"/>
            <p:cNvSpPr txBox="1"/>
            <p:nvPr/>
          </p:nvSpPr>
          <p:spPr>
            <a:xfrm>
              <a:off x="7251700" y="101240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17"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88900" y="168281"/>
            <a:ext cx="4724401" cy="6096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0"/>
          <p:cNvSpPr/>
          <p:nvPr/>
        </p:nvSpPr>
        <p:spPr>
          <a:xfrm>
            <a:off x="88246" y="721492"/>
            <a:ext cx="5699759"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22193" y="916515"/>
            <a:ext cx="4815840" cy="276999"/>
          </a:xfrm>
          <a:prstGeom prst="rect">
            <a:avLst/>
          </a:prstGeom>
        </p:spPr>
        <p:txBody>
          <a:bodyPr vert="horz" wrap="square" lIns="0" tIns="0" rIns="0" bIns="0" rtlCol="0">
            <a:spAutoFit/>
          </a:bodyPr>
          <a:lstStyle/>
          <a:p>
            <a:pPr marL="12700"/>
            <a:r>
              <a:rPr lang="en-US" b="1" dirty="0">
                <a:solidFill>
                  <a:srgbClr val="FFFFFF"/>
                </a:solidFill>
                <a:latin typeface="Trebuchet MS" pitchFamily="34" charset="0"/>
                <a:cs typeface="Lucida Sans"/>
              </a:rPr>
              <a:t>Statements </a:t>
            </a:r>
            <a:endParaRPr lang="en-US" b="1" dirty="0">
              <a:latin typeface="Trebuchet MS" pitchFamily="34" charset="0"/>
              <a:cs typeface="Lucida Sans"/>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2985" y="1861049"/>
            <a:ext cx="2764542" cy="5209044"/>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542" y="2098949"/>
            <a:ext cx="6385439" cy="42464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4503" y="3825882"/>
            <a:ext cx="1855947" cy="2402292"/>
          </a:xfrm>
          <a:prstGeom prst="rect">
            <a:avLst/>
          </a:prstGeom>
        </p:spPr>
      </p:pic>
      <p:sp>
        <p:nvSpPr>
          <p:cNvPr id="27" name="object 11"/>
          <p:cNvSpPr txBox="1"/>
          <p:nvPr/>
        </p:nvSpPr>
        <p:spPr>
          <a:xfrm>
            <a:off x="407832" y="385645"/>
            <a:ext cx="4191000" cy="184666"/>
          </a:xfrm>
          <a:prstGeom prst="rect">
            <a:avLst/>
          </a:prstGeom>
        </p:spPr>
        <p:txBody>
          <a:bodyPr vert="horz" wrap="square" lIns="0" tIns="0" rIns="0" bIns="0" rtlCol="0">
            <a:spAutoFit/>
          </a:bodyPr>
          <a:lstStyle/>
          <a:p>
            <a:pPr marL="12700"/>
            <a:r>
              <a:rPr lang="en-GB" sz="1200" b="1" dirty="0">
                <a:solidFill>
                  <a:srgbClr val="005583"/>
                </a:solidFill>
                <a:latin typeface="Trebuchet MS" pitchFamily="34" charset="0"/>
                <a:cs typeface="Lucida Sans"/>
              </a:rPr>
              <a:t>UK Workplace Pensions</a:t>
            </a:r>
            <a:endParaRPr sz="1200" b="1" dirty="0">
              <a:latin typeface="Trebuchet MS" pitchFamily="34" charset="0"/>
              <a:cs typeface="Lucida Sans"/>
            </a:endParaRPr>
          </a:p>
        </p:txBody>
      </p:sp>
    </p:spTree>
    <p:extLst>
      <p:ext uri="{BB962C8B-B14F-4D97-AF65-F5344CB8AC3E}">
        <p14:creationId xmlns:p14="http://schemas.microsoft.com/office/powerpoint/2010/main" val="38398171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shirish-sir_11-11-14\Actuaries\corel\actuaries_partnership_background.jpg"/>
          <p:cNvPicPr>
            <a:picLocks noChangeAspect="1" noChangeArrowheads="1"/>
          </p:cNvPicPr>
          <p:nvPr/>
        </p:nvPicPr>
        <p:blipFill>
          <a:blip r:embed="rId5" cstate="print">
            <a:extLst>
              <a:ext uri="{28A0092B-C50C-407E-A947-70E740481C1C}">
                <a14:useLocalDpi xmlns:a14="http://schemas.microsoft.com/office/drawing/2010/main" val="0"/>
              </a:ext>
            </a:extLst>
          </a:blip>
          <a:srcRect r="11920"/>
          <a:stretch>
            <a:fillRect/>
          </a:stretch>
        </p:blipFill>
        <p:spPr bwMode="auto">
          <a:xfrm>
            <a:off x="89377" y="3"/>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9"/>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5" name="object 15"/>
          <p:cNvSpPr txBox="1">
            <a:spLocks noGrp="1"/>
          </p:cNvSpPr>
          <p:nvPr>
            <p:ph type="sldNum" sz="quarter" idx="7"/>
          </p:nvPr>
        </p:nvSpPr>
        <p:spPr>
          <a:xfrm>
            <a:off x="151928" y="6623301"/>
            <a:ext cx="255904" cy="192360"/>
          </a:xfrm>
          <a:prstGeom prst="rect">
            <a:avLst/>
          </a:prstGeom>
        </p:spPr>
        <p:txBody>
          <a:bodyPr vert="horz" wrap="square" lIns="0" tIns="0" rIns="0" bIns="0" rtlCol="0">
            <a:spAutoFit/>
          </a:bodyPr>
          <a:lstStyle/>
          <a:p>
            <a:pPr marL="85093">
              <a:lnSpc>
                <a:spcPts val="1535"/>
              </a:lnSpc>
            </a:pPr>
            <a:r>
              <a:rPr lang="en-GB" spc="-135" dirty="0"/>
              <a:t>20</a:t>
            </a:r>
            <a:endParaRPr spc="-135" dirty="0"/>
          </a:p>
        </p:txBody>
      </p:sp>
      <p:grpSp>
        <p:nvGrpSpPr>
          <p:cNvPr id="18" name="Group 17"/>
          <p:cNvGrpSpPr/>
          <p:nvPr/>
        </p:nvGrpSpPr>
        <p:grpSpPr>
          <a:xfrm>
            <a:off x="5760576" y="170688"/>
            <a:ext cx="4691533" cy="1545336"/>
            <a:chOff x="5760567" y="399288"/>
            <a:chExt cx="4691533" cy="1545336"/>
          </a:xfrm>
        </p:grpSpPr>
        <p:sp>
          <p:nvSpPr>
            <p:cNvPr id="2" name="object 2"/>
            <p:cNvSpPr/>
            <p:nvPr/>
          </p:nvSpPr>
          <p:spPr>
            <a:xfrm>
              <a:off x="5760567" y="399288"/>
              <a:ext cx="1548384" cy="1545336"/>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13"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14" name="object 14"/>
            <p:cNvSpPr txBox="1"/>
            <p:nvPr/>
          </p:nvSpPr>
          <p:spPr>
            <a:xfrm>
              <a:off x="7251700" y="101240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17" name="Picture 3" descr="E:\shirish-sir_11-11-14\Actuaries\corel\actuaries_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88900" y="168281"/>
            <a:ext cx="4724401" cy="6096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0"/>
          <p:cNvSpPr/>
          <p:nvPr/>
        </p:nvSpPr>
        <p:spPr>
          <a:xfrm>
            <a:off x="88246" y="721492"/>
            <a:ext cx="5699759"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22193" y="916515"/>
            <a:ext cx="4815840" cy="276999"/>
          </a:xfrm>
          <a:prstGeom prst="rect">
            <a:avLst/>
          </a:prstGeom>
        </p:spPr>
        <p:txBody>
          <a:bodyPr vert="horz" wrap="square" lIns="0" tIns="0" rIns="0" bIns="0" rtlCol="0">
            <a:spAutoFit/>
          </a:bodyPr>
          <a:lstStyle/>
          <a:p>
            <a:pPr marL="12700"/>
            <a:r>
              <a:rPr lang="en-US" b="1" dirty="0">
                <a:solidFill>
                  <a:srgbClr val="FFFFFF"/>
                </a:solidFill>
                <a:latin typeface="Trebuchet MS" pitchFamily="34" charset="0"/>
                <a:cs typeface="Lucida Sans"/>
              </a:rPr>
              <a:t>Employee Interface </a:t>
            </a:r>
            <a:endParaRPr lang="en-US" b="1" dirty="0">
              <a:latin typeface="Trebuchet MS" pitchFamily="34" charset="0"/>
              <a:cs typeface="Lucida Sans"/>
            </a:endParaRP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68711" y="1921557"/>
            <a:ext cx="2764542" cy="5209044"/>
          </a:xfrm>
          <a:prstGeom prst="rect">
            <a:avLst/>
          </a:prstGeom>
        </p:spPr>
      </p:pic>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b="5437"/>
          <a:stretch/>
        </p:blipFill>
        <p:spPr>
          <a:xfrm>
            <a:off x="698508" y="1832975"/>
            <a:ext cx="6191339" cy="4896543"/>
          </a:xfrm>
          <a:prstGeom prst="rect">
            <a:avLst/>
          </a:prstGeom>
        </p:spPr>
      </p:pic>
      <p:sp>
        <p:nvSpPr>
          <p:cNvPr id="28" name="Rounded Rectangle 27"/>
          <p:cNvSpPr/>
          <p:nvPr/>
        </p:nvSpPr>
        <p:spPr>
          <a:xfrm>
            <a:off x="995714" y="2127509"/>
            <a:ext cx="5596926" cy="3840741"/>
          </a:xfrm>
          <a:prstGeom prst="roundRect">
            <a:avLst>
              <a:gd name="adj" fmla="val 2611"/>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72207" y="2852944"/>
            <a:ext cx="2649153" cy="3428999"/>
          </a:xfrm>
          <a:prstGeom prst="rect">
            <a:avLst/>
          </a:prstGeom>
        </p:spPr>
      </p:pic>
      <p:sp>
        <p:nvSpPr>
          <p:cNvPr id="30" name="object 11"/>
          <p:cNvSpPr txBox="1"/>
          <p:nvPr/>
        </p:nvSpPr>
        <p:spPr>
          <a:xfrm>
            <a:off x="407832" y="385645"/>
            <a:ext cx="4191000" cy="184666"/>
          </a:xfrm>
          <a:prstGeom prst="rect">
            <a:avLst/>
          </a:prstGeom>
        </p:spPr>
        <p:txBody>
          <a:bodyPr vert="horz" wrap="square" lIns="0" tIns="0" rIns="0" bIns="0" rtlCol="0">
            <a:spAutoFit/>
          </a:bodyPr>
          <a:lstStyle/>
          <a:p>
            <a:pPr marL="12700"/>
            <a:r>
              <a:rPr lang="en-GB" sz="1200" b="1" dirty="0">
                <a:solidFill>
                  <a:srgbClr val="005583"/>
                </a:solidFill>
                <a:latin typeface="Trebuchet MS" pitchFamily="34" charset="0"/>
                <a:cs typeface="Lucida Sans"/>
              </a:rPr>
              <a:t>UK Workplace Pensions</a:t>
            </a:r>
            <a:endParaRPr sz="1200" b="1" dirty="0">
              <a:latin typeface="Trebuchet MS" pitchFamily="34" charset="0"/>
              <a:cs typeface="Lucida Sans"/>
            </a:endParaRPr>
          </a:p>
        </p:txBody>
      </p:sp>
      <p:pic>
        <p:nvPicPr>
          <p:cNvPr id="16" name="GO Save_ Better Retirement Outcomes in 3 easy step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298572" y="2437513"/>
            <a:ext cx="4925033" cy="2770331"/>
          </a:xfrm>
          <a:prstGeom prst="rect">
            <a:avLst/>
          </a:prstGeom>
        </p:spPr>
      </p:pic>
    </p:spTree>
    <p:extLst>
      <p:ext uri="{BB962C8B-B14F-4D97-AF65-F5344CB8AC3E}">
        <p14:creationId xmlns:p14="http://schemas.microsoft.com/office/powerpoint/2010/main" val="528348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
                                        </p:tgtEl>
                                      </p:cBhvr>
                                    </p:cmd>
                                  </p:childTnLst>
                                </p:cTn>
                              </p:par>
                            </p:childTnLst>
                          </p:cTn>
                        </p:par>
                      </p:childTnLst>
                    </p:cTn>
                  </p:par>
                </p:childTnLst>
              </p:cTn>
              <p:nextCondLst>
                <p:cond evt="onClick" delay="0">
                  <p:tgtEl>
                    <p:spTgt spid="16"/>
                  </p:tgtEl>
                </p:cond>
              </p:nextCondLst>
            </p:seq>
            <p:video>
              <p:cMediaNode vol="80000">
                <p:cTn id="7" fill="hold" display="0">
                  <p:stCondLst>
                    <p:cond delay="indefinite"/>
                  </p:stCondLst>
                </p:cTn>
                <p:tgtEl>
                  <p:spTgt spid="1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89377" y="3"/>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9"/>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5" name="object 15"/>
          <p:cNvSpPr txBox="1">
            <a:spLocks noGrp="1"/>
          </p:cNvSpPr>
          <p:nvPr>
            <p:ph type="sldNum" sz="quarter" idx="7"/>
          </p:nvPr>
        </p:nvSpPr>
        <p:spPr>
          <a:xfrm>
            <a:off x="151928" y="6623301"/>
            <a:ext cx="255904" cy="192360"/>
          </a:xfrm>
          <a:prstGeom prst="rect">
            <a:avLst/>
          </a:prstGeom>
        </p:spPr>
        <p:txBody>
          <a:bodyPr vert="horz" wrap="square" lIns="0" tIns="0" rIns="0" bIns="0" rtlCol="0">
            <a:spAutoFit/>
          </a:bodyPr>
          <a:lstStyle/>
          <a:p>
            <a:pPr marL="85093">
              <a:lnSpc>
                <a:spcPts val="1535"/>
              </a:lnSpc>
            </a:pPr>
            <a:r>
              <a:rPr lang="en-GB" spc="-135" dirty="0"/>
              <a:t>21</a:t>
            </a:r>
            <a:endParaRPr spc="-135" dirty="0"/>
          </a:p>
        </p:txBody>
      </p:sp>
      <p:grpSp>
        <p:nvGrpSpPr>
          <p:cNvPr id="18" name="Group 17"/>
          <p:cNvGrpSpPr/>
          <p:nvPr/>
        </p:nvGrpSpPr>
        <p:grpSpPr>
          <a:xfrm>
            <a:off x="5760576" y="170688"/>
            <a:ext cx="4691533" cy="1545336"/>
            <a:chOff x="5760567" y="399288"/>
            <a:chExt cx="4691533" cy="1545336"/>
          </a:xfrm>
        </p:grpSpPr>
        <p:sp>
          <p:nvSpPr>
            <p:cNvPr id="2" name="object 2"/>
            <p:cNvSpPr/>
            <p:nvPr/>
          </p:nvSpPr>
          <p:spPr>
            <a:xfrm>
              <a:off x="5760567" y="399288"/>
              <a:ext cx="1548384" cy="1545336"/>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13"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14" name="object 14"/>
            <p:cNvSpPr txBox="1"/>
            <p:nvPr/>
          </p:nvSpPr>
          <p:spPr>
            <a:xfrm>
              <a:off x="7251700" y="101240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17"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88900" y="168281"/>
            <a:ext cx="4724401" cy="6096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0"/>
          <p:cNvSpPr/>
          <p:nvPr/>
        </p:nvSpPr>
        <p:spPr>
          <a:xfrm>
            <a:off x="88246" y="721492"/>
            <a:ext cx="5699759"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22193" y="916515"/>
            <a:ext cx="4815840" cy="276999"/>
          </a:xfrm>
          <a:prstGeom prst="rect">
            <a:avLst/>
          </a:prstGeom>
        </p:spPr>
        <p:txBody>
          <a:bodyPr vert="horz" wrap="square" lIns="0" tIns="0" rIns="0" bIns="0" rtlCol="0">
            <a:spAutoFit/>
          </a:bodyPr>
          <a:lstStyle/>
          <a:p>
            <a:pPr marL="12700"/>
            <a:r>
              <a:rPr lang="en-US" b="1" dirty="0">
                <a:solidFill>
                  <a:srgbClr val="FFFFFF"/>
                </a:solidFill>
                <a:latin typeface="Trebuchet MS" pitchFamily="34" charset="0"/>
                <a:cs typeface="Lucida Sans"/>
              </a:rPr>
              <a:t>Member Experience: The Results </a:t>
            </a:r>
            <a:endParaRPr lang="en-US" b="1" dirty="0">
              <a:latin typeface="Trebuchet MS" pitchFamily="34" charset="0"/>
              <a:cs typeface="Lucida Sans"/>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2985" y="1861049"/>
            <a:ext cx="2764542" cy="5209044"/>
          </a:xfrm>
          <a:prstGeom prst="rect">
            <a:avLst/>
          </a:prstGeom>
        </p:spPr>
      </p:pic>
      <p:grpSp>
        <p:nvGrpSpPr>
          <p:cNvPr id="21" name="Group 20"/>
          <p:cNvGrpSpPr/>
          <p:nvPr/>
        </p:nvGrpSpPr>
        <p:grpSpPr>
          <a:xfrm>
            <a:off x="201631" y="1727493"/>
            <a:ext cx="9083629" cy="4890935"/>
            <a:chOff x="64888" y="1463617"/>
            <a:chExt cx="9083629" cy="4890934"/>
          </a:xfrm>
        </p:grpSpPr>
        <p:graphicFrame>
          <p:nvGraphicFramePr>
            <p:cNvPr id="22" name="Chart 21"/>
            <p:cNvGraphicFramePr/>
            <p:nvPr>
              <p:extLst>
                <p:ext uri="{D42A27DB-BD31-4B8C-83A1-F6EECF244321}">
                  <p14:modId xmlns:p14="http://schemas.microsoft.com/office/powerpoint/2010/main" val="713019438"/>
                </p:ext>
              </p:extLst>
            </p:nvPr>
          </p:nvGraphicFramePr>
          <p:xfrm>
            <a:off x="75510" y="1463617"/>
            <a:ext cx="1651152" cy="1100768"/>
          </p:xfrm>
          <a:graphic>
            <a:graphicData uri="http://schemas.openxmlformats.org/drawingml/2006/chart">
              <c:chart xmlns:c="http://schemas.openxmlformats.org/drawingml/2006/chart" xmlns:r="http://schemas.openxmlformats.org/officeDocument/2006/relationships" r:id="rId6"/>
            </a:graphicData>
          </a:graphic>
        </p:graphicFrame>
        <p:sp>
          <p:nvSpPr>
            <p:cNvPr id="27" name="Rectangle 26"/>
            <p:cNvSpPr/>
            <p:nvPr/>
          </p:nvSpPr>
          <p:spPr>
            <a:xfrm>
              <a:off x="1607983" y="1520074"/>
              <a:ext cx="2964019" cy="1015663"/>
            </a:xfrm>
            <a:prstGeom prst="rect">
              <a:avLst/>
            </a:prstGeom>
          </p:spPr>
          <p:txBody>
            <a:bodyPr wrap="square">
              <a:spAutoFit/>
            </a:bodyPr>
            <a:lstStyle/>
            <a:p>
              <a:r>
                <a:rPr lang="en-GB" sz="1600" dirty="0">
                  <a:latin typeface="Trebuchet MS" panose="020B0603020202020204" pitchFamily="34" charset="0"/>
                </a:rPr>
                <a:t>staff have logged in </a:t>
              </a:r>
              <a:r>
                <a:rPr lang="en-GB" sz="1600" dirty="0">
                  <a:latin typeface="Trebuchet MS" panose="020B0603020202020204" pitchFamily="34" charset="0"/>
                </a:rPr>
                <a:t>and </a:t>
              </a:r>
              <a:r>
                <a:rPr lang="en-GB" sz="1600" dirty="0">
                  <a:latin typeface="Trebuchet MS" panose="020B0603020202020204" pitchFamily="34" charset="0"/>
                </a:rPr>
                <a:t>looked </a:t>
              </a:r>
              <a:r>
                <a:rPr lang="en-GB" sz="1600" dirty="0">
                  <a:latin typeface="Trebuchet MS" panose="020B0603020202020204" pitchFamily="34" charset="0"/>
                </a:rPr>
                <a:t>around</a:t>
              </a:r>
              <a:br>
                <a:rPr lang="en-GB" sz="1600" dirty="0">
                  <a:latin typeface="Trebuchet MS" panose="020B0603020202020204" pitchFamily="34" charset="0"/>
                </a:rPr>
              </a:br>
              <a:r>
                <a:rPr lang="en-GB" sz="1400" dirty="0">
                  <a:latin typeface="Trebuchet MS" panose="020B0603020202020204" pitchFamily="34" charset="0"/>
                </a:rPr>
                <a:t>(</a:t>
              </a:r>
              <a:r>
                <a:rPr lang="en-GB" sz="1400" dirty="0">
                  <a:latin typeface="Trebuchet MS" panose="020B0603020202020204" pitchFamily="34" charset="0"/>
                </a:rPr>
                <a:t>engagement on a typical pensions website can be around 10%)</a:t>
              </a:r>
            </a:p>
          </p:txBody>
        </p:sp>
        <p:sp>
          <p:nvSpPr>
            <p:cNvPr id="28" name="Rectangle 27"/>
            <p:cNvSpPr/>
            <p:nvPr/>
          </p:nvSpPr>
          <p:spPr>
            <a:xfrm>
              <a:off x="624451" y="1836037"/>
              <a:ext cx="607859" cy="400110"/>
            </a:xfrm>
            <a:prstGeom prst="rect">
              <a:avLst/>
            </a:prstGeom>
          </p:spPr>
          <p:txBody>
            <a:bodyPr wrap="none">
              <a:spAutoFit/>
            </a:bodyPr>
            <a:lstStyle/>
            <a:p>
              <a:pPr algn="ctr"/>
              <a:r>
                <a:rPr lang="en-GB" sz="2000" dirty="0">
                  <a:latin typeface="Trebuchet MS" panose="020B0603020202020204" pitchFamily="34" charset="0"/>
                </a:rPr>
                <a:t>69</a:t>
              </a:r>
              <a:r>
                <a:rPr lang="en-GB" sz="2000" dirty="0">
                  <a:latin typeface="Trebuchet MS" panose="020B0603020202020204" pitchFamily="34" charset="0"/>
                </a:rPr>
                <a:t>%</a:t>
              </a:r>
              <a:endParaRPr lang="en-GB" sz="2000" dirty="0">
                <a:latin typeface="Trebuchet MS" panose="020B0603020202020204" pitchFamily="34" charset="0"/>
              </a:endParaRPr>
            </a:p>
          </p:txBody>
        </p:sp>
        <p:graphicFrame>
          <p:nvGraphicFramePr>
            <p:cNvPr id="29" name="Chart 28"/>
            <p:cNvGraphicFramePr/>
            <p:nvPr>
              <p:extLst>
                <p:ext uri="{D42A27DB-BD31-4B8C-83A1-F6EECF244321}">
                  <p14:modId xmlns:p14="http://schemas.microsoft.com/office/powerpoint/2010/main" val="2880470642"/>
                </p:ext>
              </p:extLst>
            </p:nvPr>
          </p:nvGraphicFramePr>
          <p:xfrm>
            <a:off x="4761061" y="1463617"/>
            <a:ext cx="1651152" cy="1100768"/>
          </p:xfrm>
          <a:graphic>
            <a:graphicData uri="http://schemas.openxmlformats.org/drawingml/2006/chart">
              <c:chart xmlns:c="http://schemas.openxmlformats.org/drawingml/2006/chart" xmlns:r="http://schemas.openxmlformats.org/officeDocument/2006/relationships" r:id="rId7"/>
            </a:graphicData>
          </a:graphic>
        </p:graphicFrame>
        <p:sp>
          <p:nvSpPr>
            <p:cNvPr id="30" name="Rectangle 29"/>
            <p:cNvSpPr/>
            <p:nvPr/>
          </p:nvSpPr>
          <p:spPr>
            <a:xfrm>
              <a:off x="6184498" y="1520074"/>
              <a:ext cx="2964019" cy="584775"/>
            </a:xfrm>
            <a:prstGeom prst="rect">
              <a:avLst/>
            </a:prstGeom>
          </p:spPr>
          <p:txBody>
            <a:bodyPr wrap="square">
              <a:spAutoFit/>
            </a:bodyPr>
            <a:lstStyle/>
            <a:p>
              <a:r>
                <a:rPr lang="en-GB" sz="1600" dirty="0">
                  <a:latin typeface="Trebuchet MS" panose="020B0603020202020204" pitchFamily="34" charset="0"/>
                </a:rPr>
                <a:t>of staff have returned for </a:t>
              </a:r>
              <a:br>
                <a:rPr lang="en-GB" sz="1600" dirty="0">
                  <a:latin typeface="Trebuchet MS" panose="020B0603020202020204" pitchFamily="34" charset="0"/>
                </a:rPr>
              </a:br>
              <a:r>
                <a:rPr lang="en-GB" sz="1600" dirty="0">
                  <a:latin typeface="Trebuchet MS" panose="020B0603020202020204" pitchFamily="34" charset="0"/>
                </a:rPr>
                <a:t>repeated visits to the site</a:t>
              </a:r>
            </a:p>
          </p:txBody>
        </p:sp>
        <p:sp>
          <p:nvSpPr>
            <p:cNvPr id="31" name="Rectangle 30"/>
            <p:cNvSpPr/>
            <p:nvPr/>
          </p:nvSpPr>
          <p:spPr>
            <a:xfrm>
              <a:off x="5305974" y="1836037"/>
              <a:ext cx="627095" cy="400110"/>
            </a:xfrm>
            <a:prstGeom prst="rect">
              <a:avLst/>
            </a:prstGeom>
          </p:spPr>
          <p:txBody>
            <a:bodyPr wrap="none">
              <a:spAutoFit/>
            </a:bodyPr>
            <a:lstStyle/>
            <a:p>
              <a:pPr algn="ctr"/>
              <a:r>
                <a:rPr lang="en-GB" sz="2000" dirty="0"/>
                <a:t>50%</a:t>
              </a:r>
              <a:endParaRPr lang="en-GB" sz="2000" dirty="0"/>
            </a:p>
          </p:txBody>
        </p:sp>
        <p:graphicFrame>
          <p:nvGraphicFramePr>
            <p:cNvPr id="32" name="Chart 31"/>
            <p:cNvGraphicFramePr/>
            <p:nvPr>
              <p:extLst>
                <p:ext uri="{D42A27DB-BD31-4B8C-83A1-F6EECF244321}">
                  <p14:modId xmlns:p14="http://schemas.microsoft.com/office/powerpoint/2010/main" val="3894118960"/>
                </p:ext>
              </p:extLst>
            </p:nvPr>
          </p:nvGraphicFramePr>
          <p:xfrm>
            <a:off x="64888" y="2758152"/>
            <a:ext cx="1651152" cy="1100768"/>
          </p:xfrm>
          <a:graphic>
            <a:graphicData uri="http://schemas.openxmlformats.org/drawingml/2006/chart">
              <c:chart xmlns:c="http://schemas.openxmlformats.org/drawingml/2006/chart" xmlns:r="http://schemas.openxmlformats.org/officeDocument/2006/relationships" r:id="rId8"/>
            </a:graphicData>
          </a:graphic>
        </p:graphicFrame>
        <p:sp>
          <p:nvSpPr>
            <p:cNvPr id="33" name="Rectangle 32"/>
            <p:cNvSpPr/>
            <p:nvPr/>
          </p:nvSpPr>
          <p:spPr>
            <a:xfrm>
              <a:off x="1565365" y="2814608"/>
              <a:ext cx="3373711" cy="1292662"/>
            </a:xfrm>
            <a:prstGeom prst="rect">
              <a:avLst/>
            </a:prstGeom>
          </p:spPr>
          <p:txBody>
            <a:bodyPr wrap="square">
              <a:spAutoFit/>
            </a:bodyPr>
            <a:lstStyle/>
            <a:p>
              <a:r>
                <a:rPr lang="en-GB" sz="1600" dirty="0">
                  <a:latin typeface="Trebuchet MS" panose="020B0603020202020204" pitchFamily="34" charset="0"/>
                </a:rPr>
                <a:t>of users surveyed felt well or very well informed about their retirement savings following using GO</a:t>
              </a:r>
            </a:p>
            <a:p>
              <a:r>
                <a:rPr lang="en-GB" sz="1400" dirty="0">
                  <a:latin typeface="Trebuchet MS" panose="020B0603020202020204" pitchFamily="34" charset="0"/>
                </a:rPr>
                <a:t>(compared to 40% before)</a:t>
              </a:r>
            </a:p>
          </p:txBody>
        </p:sp>
        <p:sp>
          <p:nvSpPr>
            <p:cNvPr id="34" name="Rectangle 33"/>
            <p:cNvSpPr/>
            <p:nvPr/>
          </p:nvSpPr>
          <p:spPr>
            <a:xfrm>
              <a:off x="613827" y="3130573"/>
              <a:ext cx="607859" cy="400110"/>
            </a:xfrm>
            <a:prstGeom prst="rect">
              <a:avLst/>
            </a:prstGeom>
          </p:spPr>
          <p:txBody>
            <a:bodyPr wrap="none">
              <a:spAutoFit/>
            </a:bodyPr>
            <a:lstStyle/>
            <a:p>
              <a:pPr algn="ctr"/>
              <a:r>
                <a:rPr lang="en-GB" sz="2000" dirty="0">
                  <a:latin typeface="Trebuchet MS" panose="020B0603020202020204" pitchFamily="34" charset="0"/>
                </a:rPr>
                <a:t>78%</a:t>
              </a:r>
              <a:endParaRPr lang="en-GB" sz="2000" dirty="0">
                <a:latin typeface="Trebuchet MS" panose="020B0603020202020204" pitchFamily="34" charset="0"/>
              </a:endParaRPr>
            </a:p>
          </p:txBody>
        </p:sp>
        <p:graphicFrame>
          <p:nvGraphicFramePr>
            <p:cNvPr id="35" name="Chart 34"/>
            <p:cNvGraphicFramePr/>
            <p:nvPr>
              <p:extLst>
                <p:ext uri="{D42A27DB-BD31-4B8C-83A1-F6EECF244321}">
                  <p14:modId xmlns:p14="http://schemas.microsoft.com/office/powerpoint/2010/main" val="132638771"/>
                </p:ext>
              </p:extLst>
            </p:nvPr>
          </p:nvGraphicFramePr>
          <p:xfrm>
            <a:off x="4750439" y="2758152"/>
            <a:ext cx="1651152" cy="1100768"/>
          </p:xfrm>
          <a:graphic>
            <a:graphicData uri="http://schemas.openxmlformats.org/drawingml/2006/chart">
              <c:chart xmlns:c="http://schemas.openxmlformats.org/drawingml/2006/chart" xmlns:r="http://schemas.openxmlformats.org/officeDocument/2006/relationships" r:id="rId9"/>
            </a:graphicData>
          </a:graphic>
        </p:graphicFrame>
        <p:sp>
          <p:nvSpPr>
            <p:cNvPr id="36" name="Rectangle 35"/>
            <p:cNvSpPr/>
            <p:nvPr/>
          </p:nvSpPr>
          <p:spPr>
            <a:xfrm>
              <a:off x="6173877" y="2814608"/>
              <a:ext cx="2964019" cy="830997"/>
            </a:xfrm>
            <a:prstGeom prst="rect">
              <a:avLst/>
            </a:prstGeom>
          </p:spPr>
          <p:txBody>
            <a:bodyPr wrap="square">
              <a:spAutoFit/>
            </a:bodyPr>
            <a:lstStyle/>
            <a:p>
              <a:r>
                <a:rPr lang="en-GB" sz="1600" dirty="0">
                  <a:latin typeface="Trebuchet MS" panose="020B0603020202020204" pitchFamily="34" charset="0"/>
                </a:rPr>
                <a:t>of users surveyed said the information GO provided was useful or very useful</a:t>
              </a:r>
            </a:p>
          </p:txBody>
        </p:sp>
        <p:sp>
          <p:nvSpPr>
            <p:cNvPr id="37" name="Rectangle 36"/>
            <p:cNvSpPr/>
            <p:nvPr/>
          </p:nvSpPr>
          <p:spPr>
            <a:xfrm>
              <a:off x="5295352" y="3130573"/>
              <a:ext cx="627095" cy="400110"/>
            </a:xfrm>
            <a:prstGeom prst="rect">
              <a:avLst/>
            </a:prstGeom>
          </p:spPr>
          <p:txBody>
            <a:bodyPr wrap="none">
              <a:spAutoFit/>
            </a:bodyPr>
            <a:lstStyle/>
            <a:p>
              <a:pPr algn="ctr"/>
              <a:r>
                <a:rPr lang="en-GB" sz="2000" dirty="0"/>
                <a:t>92%</a:t>
              </a:r>
              <a:endParaRPr lang="en-GB" sz="2000" dirty="0"/>
            </a:p>
          </p:txBody>
        </p:sp>
        <p:sp>
          <p:nvSpPr>
            <p:cNvPr id="38" name="Rectangle 37"/>
            <p:cNvSpPr/>
            <p:nvPr/>
          </p:nvSpPr>
          <p:spPr>
            <a:xfrm>
              <a:off x="5563150" y="4088892"/>
              <a:ext cx="2964019" cy="800219"/>
            </a:xfrm>
            <a:prstGeom prst="rect">
              <a:avLst/>
            </a:prstGeom>
          </p:spPr>
          <p:txBody>
            <a:bodyPr wrap="square">
              <a:spAutoFit/>
            </a:bodyPr>
            <a:lstStyle/>
            <a:p>
              <a:r>
                <a:rPr lang="en-GB" sz="1600" dirty="0">
                  <a:latin typeface="Trebuchet MS" panose="020B0603020202020204" pitchFamily="34" charset="0"/>
                </a:rPr>
                <a:t>employees immediately increased contributions</a:t>
              </a:r>
              <a:br>
                <a:rPr lang="en-GB" sz="1600" dirty="0">
                  <a:latin typeface="Trebuchet MS" panose="020B0603020202020204" pitchFamily="34" charset="0"/>
                </a:rPr>
              </a:br>
              <a:r>
                <a:rPr lang="en-GB" sz="1400" dirty="0">
                  <a:latin typeface="Trebuchet MS" panose="020B0603020202020204" pitchFamily="34" charset="0"/>
                </a:rPr>
                <a:t>(average 3.5% increase)</a:t>
              </a:r>
            </a:p>
          </p:txBody>
        </p:sp>
        <p:sp>
          <p:nvSpPr>
            <p:cNvPr id="39" name="Rectangle 38"/>
            <p:cNvSpPr/>
            <p:nvPr/>
          </p:nvSpPr>
          <p:spPr>
            <a:xfrm>
              <a:off x="2396436" y="4182212"/>
              <a:ext cx="1380506" cy="707886"/>
            </a:xfrm>
            <a:prstGeom prst="rect">
              <a:avLst/>
            </a:prstGeom>
          </p:spPr>
          <p:txBody>
            <a:bodyPr wrap="none">
              <a:spAutoFit/>
            </a:bodyPr>
            <a:lstStyle/>
            <a:p>
              <a:r>
                <a:rPr lang="en-GB" sz="4000" dirty="0">
                  <a:solidFill>
                    <a:srgbClr val="3E8E73"/>
                  </a:solidFill>
                  <a:latin typeface="Trebuchet MS" panose="020B0603020202020204" pitchFamily="34" charset="0"/>
                </a:rPr>
                <a:t>1</a:t>
              </a:r>
              <a:r>
                <a:rPr lang="en-GB" sz="1000" dirty="0">
                  <a:solidFill>
                    <a:srgbClr val="3E8E73"/>
                  </a:solidFill>
                  <a:latin typeface="Trebuchet MS" panose="020B0603020202020204" pitchFamily="34" charset="0"/>
                </a:rPr>
                <a:t> </a:t>
              </a:r>
              <a:r>
                <a:rPr lang="en-GB" sz="4000" dirty="0">
                  <a:solidFill>
                    <a:srgbClr val="3E8E73"/>
                  </a:solidFill>
                  <a:latin typeface="Trebuchet MS" panose="020B0603020202020204" pitchFamily="34" charset="0"/>
                </a:rPr>
                <a:t>in</a:t>
              </a:r>
              <a:r>
                <a:rPr lang="en-GB" sz="1000" dirty="0">
                  <a:solidFill>
                    <a:srgbClr val="3E8E73"/>
                  </a:solidFill>
                  <a:latin typeface="Trebuchet MS" panose="020B0603020202020204" pitchFamily="34" charset="0"/>
                </a:rPr>
                <a:t> </a:t>
              </a:r>
              <a:r>
                <a:rPr lang="en-GB" sz="4000" dirty="0">
                  <a:solidFill>
                    <a:srgbClr val="3E8E73"/>
                  </a:solidFill>
                  <a:latin typeface="Trebuchet MS" panose="020B0603020202020204" pitchFamily="34" charset="0"/>
                </a:rPr>
                <a:t>5 </a:t>
              </a:r>
              <a:endParaRPr lang="en-GB" sz="4000" dirty="0">
                <a:solidFill>
                  <a:srgbClr val="3E8E73"/>
                </a:solidFill>
                <a:latin typeface="Trebuchet MS" panose="020B0603020202020204" pitchFamily="34" charset="0"/>
              </a:endParaRPr>
            </a:p>
          </p:txBody>
        </p:sp>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60093" y="4182212"/>
              <a:ext cx="1423816" cy="666989"/>
            </a:xfrm>
            <a:prstGeom prst="rect">
              <a:avLst/>
            </a:prstGeom>
          </p:spPr>
        </p:pic>
        <p:sp>
          <p:nvSpPr>
            <p:cNvPr id="41" name="Rectangle 40"/>
            <p:cNvSpPr/>
            <p:nvPr/>
          </p:nvSpPr>
          <p:spPr>
            <a:xfrm>
              <a:off x="380883" y="5031112"/>
              <a:ext cx="5483969" cy="1323439"/>
            </a:xfrm>
            <a:prstGeom prst="rect">
              <a:avLst/>
            </a:prstGeom>
          </p:spPr>
          <p:txBody>
            <a:bodyPr wrap="square">
              <a:spAutoFit/>
            </a:bodyPr>
            <a:lstStyle/>
            <a:p>
              <a:r>
                <a:rPr lang="en-GB" sz="1600" dirty="0">
                  <a:solidFill>
                    <a:srgbClr val="3E8E73"/>
                  </a:solidFill>
                  <a:latin typeface="Trebuchet MS" panose="020B0603020202020204" pitchFamily="34" charset="0"/>
                </a:rPr>
                <a:t>“I received my pack this week and I have to say it is best pension’s communication I have ever received</a:t>
              </a:r>
              <a:r>
                <a:rPr lang="en-GB" sz="1600" dirty="0">
                  <a:solidFill>
                    <a:srgbClr val="3E8E73"/>
                  </a:solidFill>
                  <a:latin typeface="Trebuchet MS" panose="020B0603020202020204" pitchFamily="34" charset="0"/>
                </a:rPr>
                <a:t>. I </a:t>
              </a:r>
              <a:r>
                <a:rPr lang="en-GB" sz="1600" dirty="0">
                  <a:solidFill>
                    <a:srgbClr val="3E8E73"/>
                  </a:solidFill>
                  <a:latin typeface="Trebuchet MS" panose="020B0603020202020204" pitchFamily="34" charset="0"/>
                </a:rPr>
                <a:t>was really impressed &amp; for first time in my life actually understood what my pension could be and how I could improve it</a:t>
              </a:r>
              <a:r>
                <a:rPr lang="en-GB" sz="1600" dirty="0">
                  <a:solidFill>
                    <a:srgbClr val="3E8E73"/>
                  </a:solidFill>
                  <a:latin typeface="Trebuchet MS" panose="020B0603020202020204" pitchFamily="34" charset="0"/>
                </a:rPr>
                <a:t>.” </a:t>
              </a:r>
              <a:endParaRPr lang="en-GB" sz="1600" dirty="0">
                <a:solidFill>
                  <a:srgbClr val="3E8E73"/>
                </a:solidFill>
                <a:latin typeface="Trebuchet MS" panose="020B0603020202020204" pitchFamily="34" charset="0"/>
              </a:endParaRPr>
            </a:p>
          </p:txBody>
        </p:sp>
        <p:sp>
          <p:nvSpPr>
            <p:cNvPr id="42" name="Rectangle 41"/>
            <p:cNvSpPr/>
            <p:nvPr/>
          </p:nvSpPr>
          <p:spPr>
            <a:xfrm>
              <a:off x="6100533" y="5031114"/>
              <a:ext cx="2652426" cy="1077218"/>
            </a:xfrm>
            <a:prstGeom prst="rect">
              <a:avLst/>
            </a:prstGeom>
          </p:spPr>
          <p:txBody>
            <a:bodyPr wrap="square">
              <a:spAutoFit/>
            </a:bodyPr>
            <a:lstStyle/>
            <a:p>
              <a:r>
                <a:rPr lang="en-GB" sz="1600" dirty="0">
                  <a:solidFill>
                    <a:srgbClr val="3E8E73"/>
                  </a:solidFill>
                  <a:latin typeface="Trebuchet MS" panose="020B0603020202020204" pitchFamily="34" charset="0"/>
                </a:rPr>
                <a:t>“</a:t>
              </a:r>
              <a:r>
                <a:rPr lang="en-GB" sz="1600" dirty="0">
                  <a:solidFill>
                    <a:srgbClr val="3E8E73"/>
                  </a:solidFill>
                  <a:latin typeface="Trebuchet MS" panose="020B0603020202020204" pitchFamily="34" charset="0"/>
                </a:rPr>
                <a:t>It is a very good tool and very easy and intuitive to use which is what I like best about it</a:t>
              </a:r>
              <a:r>
                <a:rPr lang="en-GB" sz="1600" dirty="0">
                  <a:solidFill>
                    <a:srgbClr val="3E8E73"/>
                  </a:solidFill>
                  <a:latin typeface="Trebuchet MS" panose="020B0603020202020204" pitchFamily="34" charset="0"/>
                </a:rPr>
                <a:t>.”</a:t>
              </a:r>
              <a:endParaRPr lang="en-GB" sz="1600" dirty="0">
                <a:solidFill>
                  <a:srgbClr val="3E8E73"/>
                </a:solidFill>
                <a:latin typeface="Trebuchet MS" panose="020B0603020202020204" pitchFamily="34" charset="0"/>
              </a:endParaRPr>
            </a:p>
          </p:txBody>
        </p:sp>
      </p:grpSp>
      <p:sp>
        <p:nvSpPr>
          <p:cNvPr id="62" name="object 11"/>
          <p:cNvSpPr txBox="1"/>
          <p:nvPr/>
        </p:nvSpPr>
        <p:spPr>
          <a:xfrm>
            <a:off x="407832" y="385645"/>
            <a:ext cx="4191000" cy="184666"/>
          </a:xfrm>
          <a:prstGeom prst="rect">
            <a:avLst/>
          </a:prstGeom>
        </p:spPr>
        <p:txBody>
          <a:bodyPr vert="horz" wrap="square" lIns="0" tIns="0" rIns="0" bIns="0" rtlCol="0">
            <a:spAutoFit/>
          </a:bodyPr>
          <a:lstStyle/>
          <a:p>
            <a:pPr marL="12700"/>
            <a:r>
              <a:rPr lang="en-GB" sz="1200" b="1" dirty="0">
                <a:solidFill>
                  <a:srgbClr val="005583"/>
                </a:solidFill>
                <a:latin typeface="Trebuchet MS" pitchFamily="34" charset="0"/>
                <a:cs typeface="Lucida Sans"/>
              </a:rPr>
              <a:t>UK Workplace Pensions</a:t>
            </a:r>
            <a:endParaRPr sz="1200" b="1" dirty="0">
              <a:latin typeface="Trebuchet MS" pitchFamily="34" charset="0"/>
              <a:cs typeface="Lucida Sans"/>
            </a:endParaRPr>
          </a:p>
        </p:txBody>
      </p:sp>
    </p:spTree>
    <p:extLst>
      <p:ext uri="{BB962C8B-B14F-4D97-AF65-F5344CB8AC3E}">
        <p14:creationId xmlns:p14="http://schemas.microsoft.com/office/powerpoint/2010/main" val="259994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89377" y="3"/>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9"/>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5" name="object 15"/>
          <p:cNvSpPr txBox="1">
            <a:spLocks noGrp="1"/>
          </p:cNvSpPr>
          <p:nvPr>
            <p:ph type="sldNum" sz="quarter" idx="7"/>
          </p:nvPr>
        </p:nvSpPr>
        <p:spPr>
          <a:xfrm>
            <a:off x="151928" y="6623301"/>
            <a:ext cx="255904" cy="192360"/>
          </a:xfrm>
          <a:prstGeom prst="rect">
            <a:avLst/>
          </a:prstGeom>
        </p:spPr>
        <p:txBody>
          <a:bodyPr vert="horz" wrap="square" lIns="0" tIns="0" rIns="0" bIns="0" rtlCol="0">
            <a:spAutoFit/>
          </a:bodyPr>
          <a:lstStyle/>
          <a:p>
            <a:pPr marL="85093">
              <a:lnSpc>
                <a:spcPts val="1535"/>
              </a:lnSpc>
            </a:pPr>
            <a:r>
              <a:rPr lang="en-GB" spc="-135" dirty="0"/>
              <a:t>22</a:t>
            </a:r>
            <a:endParaRPr spc="-135" dirty="0"/>
          </a:p>
        </p:txBody>
      </p:sp>
      <p:grpSp>
        <p:nvGrpSpPr>
          <p:cNvPr id="18" name="Group 17"/>
          <p:cNvGrpSpPr/>
          <p:nvPr/>
        </p:nvGrpSpPr>
        <p:grpSpPr>
          <a:xfrm>
            <a:off x="5760576" y="170688"/>
            <a:ext cx="4691533" cy="1545336"/>
            <a:chOff x="5760567" y="399288"/>
            <a:chExt cx="4691533" cy="1545336"/>
          </a:xfrm>
        </p:grpSpPr>
        <p:sp>
          <p:nvSpPr>
            <p:cNvPr id="2" name="object 2"/>
            <p:cNvSpPr/>
            <p:nvPr/>
          </p:nvSpPr>
          <p:spPr>
            <a:xfrm>
              <a:off x="5760567" y="399288"/>
              <a:ext cx="1548384" cy="1545336"/>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13"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14" name="object 14"/>
            <p:cNvSpPr txBox="1"/>
            <p:nvPr/>
          </p:nvSpPr>
          <p:spPr>
            <a:xfrm>
              <a:off x="7251700" y="101240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17"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88900" y="168281"/>
            <a:ext cx="4724401" cy="6096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0"/>
          <p:cNvSpPr/>
          <p:nvPr/>
        </p:nvSpPr>
        <p:spPr>
          <a:xfrm>
            <a:off x="88246" y="721492"/>
            <a:ext cx="5699759"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22193" y="916515"/>
            <a:ext cx="4815840" cy="276999"/>
          </a:xfrm>
          <a:prstGeom prst="rect">
            <a:avLst/>
          </a:prstGeom>
        </p:spPr>
        <p:txBody>
          <a:bodyPr vert="horz" wrap="square" lIns="0" tIns="0" rIns="0" bIns="0" rtlCol="0">
            <a:spAutoFit/>
          </a:bodyPr>
          <a:lstStyle/>
          <a:p>
            <a:pPr marL="12700"/>
            <a:r>
              <a:rPr lang="en-US" b="1" dirty="0">
                <a:solidFill>
                  <a:srgbClr val="FFFFFF"/>
                </a:solidFill>
                <a:latin typeface="Trebuchet MS" pitchFamily="34" charset="0"/>
                <a:cs typeface="Lucida Sans"/>
              </a:rPr>
              <a:t>IT: Compute Requirements for one Scheme</a:t>
            </a:r>
            <a:endParaRPr lang="en-US" b="1" dirty="0">
              <a:latin typeface="Trebuchet MS" pitchFamily="34" charset="0"/>
              <a:cs typeface="Lucida Sans"/>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87" y="1833114"/>
            <a:ext cx="2764542" cy="5209044"/>
          </a:xfrm>
          <a:prstGeom prst="rect">
            <a:avLst/>
          </a:prstGeom>
        </p:spPr>
      </p:pic>
      <p:sp>
        <p:nvSpPr>
          <p:cNvPr id="21" name="object 33"/>
          <p:cNvSpPr txBox="1"/>
          <p:nvPr/>
        </p:nvSpPr>
        <p:spPr>
          <a:xfrm>
            <a:off x="1537264" y="1931536"/>
            <a:ext cx="7619815" cy="5293757"/>
          </a:xfrm>
          <a:prstGeom prst="rect">
            <a:avLst/>
          </a:prstGeom>
        </p:spPr>
        <p:txBody>
          <a:bodyPr vert="horz" wrap="square" lIns="0" tIns="0" rIns="0" bIns="0" rtlCol="0">
            <a:spAutoFit/>
          </a:bodyPr>
          <a:lstStyle/>
          <a:p>
            <a:pPr marL="184156" indent="-171456">
              <a:buClr>
                <a:srgbClr val="9DC701"/>
              </a:buClr>
              <a:buSzPct val="150000"/>
              <a:buFont typeface="Trebuchet MS" pitchFamily="34" charset="0"/>
              <a:buChar char="●"/>
              <a:tabLst>
                <a:tab pos="309890" algn="l"/>
              </a:tabLst>
            </a:pPr>
            <a:r>
              <a:rPr lang="en-GB" sz="2000" spc="-45" dirty="0">
                <a:solidFill>
                  <a:srgbClr val="231F20"/>
                </a:solidFill>
                <a:latin typeface="Trebuchet MS" panose="020B0603020202020204" pitchFamily="34" charset="0"/>
                <a:cs typeface="Gill Sans MT"/>
              </a:rPr>
              <a:t>Projections:</a:t>
            </a:r>
          </a:p>
          <a:p>
            <a:pPr marL="641372" lvl="1" indent="-171456">
              <a:buClr>
                <a:srgbClr val="9DC701"/>
              </a:buClr>
              <a:buSzPct val="150000"/>
              <a:buFont typeface="Trebuchet MS" pitchFamily="34" charset="0"/>
              <a:buChar char="●"/>
              <a:tabLst>
                <a:tab pos="309890" algn="l"/>
              </a:tabLst>
            </a:pPr>
            <a:r>
              <a:rPr lang="en-GB" sz="2000" spc="-45" dirty="0">
                <a:solidFill>
                  <a:srgbClr val="231F20"/>
                </a:solidFill>
                <a:latin typeface="Trebuchet MS" panose="020B0603020202020204" pitchFamily="34" charset="0"/>
                <a:cs typeface="Gill Sans MT"/>
              </a:rPr>
              <a:t>Scheme with 20k employees</a:t>
            </a:r>
          </a:p>
          <a:p>
            <a:pPr marL="641372" lvl="1" indent="-171456">
              <a:buClr>
                <a:srgbClr val="9DC701"/>
              </a:buClr>
              <a:buSzPct val="150000"/>
              <a:buFont typeface="Trebuchet MS" pitchFamily="34" charset="0"/>
              <a:buChar char="●"/>
              <a:tabLst>
                <a:tab pos="309890" algn="l"/>
              </a:tabLst>
            </a:pPr>
            <a:r>
              <a:rPr lang="en-GB" sz="2000" spc="-45" dirty="0">
                <a:solidFill>
                  <a:srgbClr val="231F20"/>
                </a:solidFill>
                <a:latin typeface="Trebuchet MS" panose="020B0603020202020204" pitchFamily="34" charset="0"/>
                <a:cs typeface="Gill Sans MT"/>
              </a:rPr>
              <a:t>30 years of projections</a:t>
            </a:r>
          </a:p>
          <a:p>
            <a:pPr marL="641372" lvl="1" indent="-171456">
              <a:buClr>
                <a:srgbClr val="9DC701"/>
              </a:buClr>
              <a:buSzPct val="150000"/>
              <a:buFont typeface="Trebuchet MS" pitchFamily="34" charset="0"/>
              <a:buChar char="●"/>
              <a:tabLst>
                <a:tab pos="309890" algn="l"/>
              </a:tabLst>
            </a:pPr>
            <a:r>
              <a:rPr lang="en-GB" sz="2000" spc="-45" dirty="0">
                <a:solidFill>
                  <a:srgbClr val="231F20"/>
                </a:solidFill>
                <a:latin typeface="Trebuchet MS" panose="020B0603020202020204" pitchFamily="34" charset="0"/>
                <a:cs typeface="Gill Sans MT"/>
              </a:rPr>
              <a:t>1000 stochastic scenarios </a:t>
            </a:r>
          </a:p>
          <a:p>
            <a:pPr marL="641372" lvl="1" indent="-171456">
              <a:buClr>
                <a:srgbClr val="9DC701"/>
              </a:buClr>
              <a:buSzPct val="150000"/>
              <a:buFont typeface="Trebuchet MS" pitchFamily="34" charset="0"/>
              <a:buChar char="●"/>
              <a:tabLst>
                <a:tab pos="309890" algn="l"/>
              </a:tabLst>
            </a:pPr>
            <a:r>
              <a:rPr lang="en-GB" sz="2000" spc="-45" dirty="0">
                <a:solidFill>
                  <a:srgbClr val="231F20"/>
                </a:solidFill>
                <a:latin typeface="Trebuchet MS" panose="020B0603020202020204" pitchFamily="34" charset="0"/>
                <a:cs typeface="Gill Sans MT"/>
              </a:rPr>
              <a:t>300 trajectories per employee</a:t>
            </a:r>
          </a:p>
          <a:p>
            <a:pPr marL="184156" indent="-171456">
              <a:buClr>
                <a:srgbClr val="9DC701"/>
              </a:buClr>
              <a:buSzPct val="150000"/>
              <a:buFont typeface="Trebuchet MS" pitchFamily="34" charset="0"/>
              <a:buChar char="●"/>
              <a:tabLst>
                <a:tab pos="309890" algn="l"/>
              </a:tabLst>
            </a:pPr>
            <a:r>
              <a:rPr lang="en-GB" sz="2000" spc="-45" dirty="0">
                <a:solidFill>
                  <a:srgbClr val="231F20"/>
                </a:solidFill>
                <a:latin typeface="Trebuchet MS" panose="020B0603020202020204" pitchFamily="34" charset="0"/>
                <a:cs typeface="Gill Sans MT"/>
              </a:rPr>
              <a:t>180bn years projected </a:t>
            </a:r>
            <a:br>
              <a:rPr lang="en-GB" sz="2000" spc="-45" dirty="0">
                <a:solidFill>
                  <a:srgbClr val="231F20"/>
                </a:solidFill>
                <a:latin typeface="Trebuchet MS" panose="020B0603020202020204" pitchFamily="34" charset="0"/>
                <a:cs typeface="Gill Sans MT"/>
              </a:rPr>
            </a:br>
            <a:r>
              <a:rPr lang="en-GB" sz="2000" spc="-45" dirty="0">
                <a:solidFill>
                  <a:srgbClr val="231F20"/>
                </a:solidFill>
                <a:latin typeface="Trebuchet MS" panose="020B0603020202020204" pitchFamily="34" charset="0"/>
                <a:cs typeface="Gill Sans MT"/>
              </a:rPr>
              <a:t>(Universe is 14bn years old).</a:t>
            </a:r>
          </a:p>
          <a:p>
            <a:pPr marL="184156" indent="-171456">
              <a:buClr>
                <a:srgbClr val="9DC701"/>
              </a:buClr>
              <a:buSzPct val="150000"/>
              <a:buFont typeface="Trebuchet MS" pitchFamily="34" charset="0"/>
              <a:buChar char="●"/>
              <a:tabLst>
                <a:tab pos="309890" algn="l"/>
              </a:tabLst>
            </a:pPr>
            <a:r>
              <a:rPr lang="en-GB" sz="2000" spc="-45" dirty="0">
                <a:solidFill>
                  <a:srgbClr val="231F20"/>
                </a:solidFill>
                <a:latin typeface="Trebuchet MS" panose="020B0603020202020204" pitchFamily="34" charset="0"/>
                <a:cs typeface="Gill Sans MT"/>
              </a:rPr>
              <a:t>Cloud-based computing</a:t>
            </a:r>
          </a:p>
          <a:p>
            <a:pPr marL="184156" indent="-171456">
              <a:buClr>
                <a:srgbClr val="9DC701"/>
              </a:buClr>
              <a:buSzPct val="150000"/>
              <a:buFont typeface="Trebuchet MS" pitchFamily="34" charset="0"/>
              <a:buChar char="●"/>
              <a:tabLst>
                <a:tab pos="309890" algn="l"/>
              </a:tabLst>
            </a:pPr>
            <a:r>
              <a:rPr lang="en-GB" sz="2000" spc="-45" dirty="0">
                <a:solidFill>
                  <a:srgbClr val="231F20"/>
                </a:solidFill>
                <a:latin typeface="Trebuchet MS" panose="020B0603020202020204" pitchFamily="34" charset="0"/>
                <a:cs typeface="Gill Sans MT"/>
              </a:rPr>
              <a:t>Seamless data integration </a:t>
            </a:r>
            <a:br>
              <a:rPr lang="en-GB" sz="2000" spc="-45" dirty="0">
                <a:solidFill>
                  <a:srgbClr val="231F20"/>
                </a:solidFill>
                <a:latin typeface="Trebuchet MS" panose="020B0603020202020204" pitchFamily="34" charset="0"/>
                <a:cs typeface="Gill Sans MT"/>
              </a:rPr>
            </a:br>
            <a:r>
              <a:rPr lang="en-GB" sz="2000" spc="-45" dirty="0">
                <a:solidFill>
                  <a:srgbClr val="231F20"/>
                </a:solidFill>
                <a:latin typeface="Trebuchet MS" panose="020B0603020202020204" pitchFamily="34" charset="0"/>
                <a:cs typeface="Gill Sans MT"/>
              </a:rPr>
              <a:t>and fulfilment</a:t>
            </a:r>
          </a:p>
          <a:p>
            <a:pPr marL="12700">
              <a:buClr>
                <a:srgbClr val="9DC701"/>
              </a:buClr>
              <a:buSzPct val="150000"/>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a:p>
            <a:pPr marL="12700">
              <a:buClr>
                <a:srgbClr val="9DC701"/>
              </a:buClr>
              <a:buSzPct val="150000"/>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8151" y="2780931"/>
            <a:ext cx="2419735" cy="3144065"/>
          </a:xfrm>
          <a:prstGeom prst="rect">
            <a:avLst/>
          </a:prstGeom>
        </p:spPr>
      </p:pic>
      <p:sp>
        <p:nvSpPr>
          <p:cNvPr id="26" name="object 11"/>
          <p:cNvSpPr txBox="1"/>
          <p:nvPr/>
        </p:nvSpPr>
        <p:spPr>
          <a:xfrm>
            <a:off x="407832" y="385645"/>
            <a:ext cx="4191000" cy="184666"/>
          </a:xfrm>
          <a:prstGeom prst="rect">
            <a:avLst/>
          </a:prstGeom>
        </p:spPr>
        <p:txBody>
          <a:bodyPr vert="horz" wrap="square" lIns="0" tIns="0" rIns="0" bIns="0" rtlCol="0">
            <a:spAutoFit/>
          </a:bodyPr>
          <a:lstStyle/>
          <a:p>
            <a:pPr marL="12700"/>
            <a:r>
              <a:rPr lang="en-GB" sz="1200" b="1" dirty="0">
                <a:solidFill>
                  <a:srgbClr val="005583"/>
                </a:solidFill>
                <a:latin typeface="Trebuchet MS" pitchFamily="34" charset="0"/>
                <a:cs typeface="Lucida Sans"/>
              </a:rPr>
              <a:t>UK Workplace Pensions</a:t>
            </a:r>
            <a:endParaRPr sz="1200" b="1" dirty="0">
              <a:latin typeface="Trebuchet MS" pitchFamily="34" charset="0"/>
              <a:cs typeface="Lucida Sans"/>
            </a:endParaRPr>
          </a:p>
        </p:txBody>
      </p:sp>
    </p:spTree>
    <p:extLst>
      <p:ext uri="{BB962C8B-B14F-4D97-AF65-F5344CB8AC3E}">
        <p14:creationId xmlns:p14="http://schemas.microsoft.com/office/powerpoint/2010/main" val="1112158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89377" y="3"/>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9"/>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5" name="object 15"/>
          <p:cNvSpPr txBox="1">
            <a:spLocks noGrp="1"/>
          </p:cNvSpPr>
          <p:nvPr>
            <p:ph type="sldNum" sz="quarter" idx="7"/>
          </p:nvPr>
        </p:nvSpPr>
        <p:spPr>
          <a:xfrm>
            <a:off x="151928" y="6623301"/>
            <a:ext cx="255904" cy="192360"/>
          </a:xfrm>
          <a:prstGeom prst="rect">
            <a:avLst/>
          </a:prstGeom>
        </p:spPr>
        <p:txBody>
          <a:bodyPr vert="horz" wrap="square" lIns="0" tIns="0" rIns="0" bIns="0" rtlCol="0">
            <a:spAutoFit/>
          </a:bodyPr>
          <a:lstStyle/>
          <a:p>
            <a:pPr marL="85093">
              <a:lnSpc>
                <a:spcPts val="1535"/>
              </a:lnSpc>
            </a:pPr>
            <a:r>
              <a:rPr lang="en-GB" spc="-135" dirty="0"/>
              <a:t>23</a:t>
            </a:r>
            <a:endParaRPr spc="-135" dirty="0"/>
          </a:p>
        </p:txBody>
      </p:sp>
      <p:grpSp>
        <p:nvGrpSpPr>
          <p:cNvPr id="18" name="Group 17"/>
          <p:cNvGrpSpPr/>
          <p:nvPr/>
        </p:nvGrpSpPr>
        <p:grpSpPr>
          <a:xfrm>
            <a:off x="5760576" y="170688"/>
            <a:ext cx="4691533" cy="1545336"/>
            <a:chOff x="5760567" y="399288"/>
            <a:chExt cx="4691533" cy="1545336"/>
          </a:xfrm>
        </p:grpSpPr>
        <p:sp>
          <p:nvSpPr>
            <p:cNvPr id="2" name="object 2"/>
            <p:cNvSpPr/>
            <p:nvPr/>
          </p:nvSpPr>
          <p:spPr>
            <a:xfrm>
              <a:off x="5760567" y="399288"/>
              <a:ext cx="1548384" cy="1545336"/>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13"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14" name="object 14"/>
            <p:cNvSpPr txBox="1"/>
            <p:nvPr/>
          </p:nvSpPr>
          <p:spPr>
            <a:xfrm>
              <a:off x="7251700" y="101240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17"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88900" y="168281"/>
            <a:ext cx="4724401" cy="6096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0"/>
          <p:cNvSpPr/>
          <p:nvPr/>
        </p:nvSpPr>
        <p:spPr>
          <a:xfrm>
            <a:off x="88246" y="721492"/>
            <a:ext cx="5699759"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22193" y="916515"/>
            <a:ext cx="4815840" cy="276999"/>
          </a:xfrm>
          <a:prstGeom prst="rect">
            <a:avLst/>
          </a:prstGeom>
        </p:spPr>
        <p:txBody>
          <a:bodyPr vert="horz" wrap="square" lIns="0" tIns="0" rIns="0" bIns="0" rtlCol="0">
            <a:spAutoFit/>
          </a:bodyPr>
          <a:lstStyle/>
          <a:p>
            <a:pPr marL="12700"/>
            <a:r>
              <a:rPr lang="en-US" b="1" dirty="0">
                <a:solidFill>
                  <a:srgbClr val="FFFFFF"/>
                </a:solidFill>
                <a:latin typeface="Trebuchet MS" pitchFamily="34" charset="0"/>
                <a:cs typeface="Lucida Sans"/>
              </a:rPr>
              <a:t>Work in Progress</a:t>
            </a:r>
            <a:endParaRPr lang="en-US" b="1" dirty="0">
              <a:latin typeface="Trebuchet MS" pitchFamily="34" charset="0"/>
              <a:cs typeface="Lucida Sans"/>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87" y="1833114"/>
            <a:ext cx="2764542" cy="5209044"/>
          </a:xfrm>
          <a:prstGeom prst="rect">
            <a:avLst/>
          </a:prstGeom>
        </p:spPr>
      </p:pic>
      <p:pic>
        <p:nvPicPr>
          <p:cNvPr id="22" name="Picture 21"/>
          <p:cNvPicPr>
            <a:picLocks noChangeAspect="1"/>
          </p:cNvPicPr>
          <p:nvPr/>
        </p:nvPicPr>
        <p:blipFill>
          <a:blip r:embed="rId6"/>
          <a:stretch>
            <a:fillRect/>
          </a:stretch>
        </p:blipFill>
        <p:spPr>
          <a:xfrm>
            <a:off x="6604080" y="2392553"/>
            <a:ext cx="2224848" cy="1641784"/>
          </a:xfrm>
          <a:prstGeom prst="rect">
            <a:avLst/>
          </a:prstGeom>
        </p:spPr>
      </p:pic>
      <p:pic>
        <p:nvPicPr>
          <p:cNvPr id="26" name="Picture 25"/>
          <p:cNvPicPr>
            <a:picLocks noChangeAspect="1"/>
          </p:cNvPicPr>
          <p:nvPr/>
        </p:nvPicPr>
        <p:blipFill>
          <a:blip r:embed="rId7"/>
          <a:stretch>
            <a:fillRect/>
          </a:stretch>
        </p:blipFill>
        <p:spPr>
          <a:xfrm>
            <a:off x="3349457" y="2176531"/>
            <a:ext cx="2743104" cy="2183565"/>
          </a:xfrm>
          <a:prstGeom prst="rect">
            <a:avLst/>
          </a:prstGeom>
        </p:spPr>
      </p:pic>
      <p:sp>
        <p:nvSpPr>
          <p:cNvPr id="27" name="Rectangle 26"/>
          <p:cNvSpPr/>
          <p:nvPr/>
        </p:nvSpPr>
        <p:spPr>
          <a:xfrm>
            <a:off x="540898" y="4513171"/>
            <a:ext cx="2304256" cy="86394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3E8E73"/>
                </a:solidFill>
                <a:latin typeface="Trebuchet MS" panose="020B0603020202020204" pitchFamily="34" charset="0"/>
              </a:rPr>
              <a:t>Artificial Intelligence</a:t>
            </a:r>
            <a:endParaRPr lang="en-GB" dirty="0">
              <a:solidFill>
                <a:srgbClr val="3E8E73"/>
              </a:solidFill>
              <a:latin typeface="Trebuchet MS" panose="020B0603020202020204" pitchFamily="34" charset="0"/>
            </a:endParaRPr>
          </a:p>
        </p:txBody>
      </p:sp>
      <p:sp>
        <p:nvSpPr>
          <p:cNvPr id="28" name="Rectangle 27"/>
          <p:cNvSpPr/>
          <p:nvPr/>
        </p:nvSpPr>
        <p:spPr>
          <a:xfrm>
            <a:off x="3534526" y="4515241"/>
            <a:ext cx="2304256" cy="86394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3E8E73"/>
                </a:solidFill>
                <a:latin typeface="Trebuchet MS" panose="020B0603020202020204" pitchFamily="34" charset="0"/>
              </a:rPr>
              <a:t>Pensions</a:t>
            </a:r>
            <a:br>
              <a:rPr lang="en-GB" dirty="0">
                <a:solidFill>
                  <a:srgbClr val="3E8E73"/>
                </a:solidFill>
                <a:latin typeface="Trebuchet MS" panose="020B0603020202020204" pitchFamily="34" charset="0"/>
              </a:rPr>
            </a:br>
            <a:r>
              <a:rPr lang="en-GB" dirty="0">
                <a:solidFill>
                  <a:srgbClr val="3E8E73"/>
                </a:solidFill>
                <a:latin typeface="Trebuchet MS" panose="020B0603020202020204" pitchFamily="34" charset="0"/>
              </a:rPr>
              <a:t>Dashboard</a:t>
            </a:r>
            <a:endParaRPr lang="en-GB" dirty="0">
              <a:solidFill>
                <a:srgbClr val="3E8E73"/>
              </a:solidFill>
              <a:latin typeface="Trebuchet MS" panose="020B0603020202020204" pitchFamily="34" charset="0"/>
            </a:endParaRPr>
          </a:p>
        </p:txBody>
      </p:sp>
      <p:sp>
        <p:nvSpPr>
          <p:cNvPr id="29" name="Rectangle 28"/>
          <p:cNvSpPr/>
          <p:nvPr/>
        </p:nvSpPr>
        <p:spPr>
          <a:xfrm>
            <a:off x="6524664" y="4513171"/>
            <a:ext cx="2304256" cy="86394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rgbClr val="3E8E73"/>
                </a:solidFill>
                <a:latin typeface="Trebuchet MS" panose="020B0603020202020204" pitchFamily="34" charset="0"/>
              </a:rPr>
              <a:t>Decumulation</a:t>
            </a:r>
            <a:endParaRPr lang="en-GB" dirty="0">
              <a:solidFill>
                <a:srgbClr val="3E8E73"/>
              </a:solidFill>
              <a:latin typeface="Trebuchet MS" panose="020B0603020202020204" pitchFamily="34" charset="0"/>
            </a:endParaRPr>
          </a:p>
        </p:txBody>
      </p:sp>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303" y="2176537"/>
            <a:ext cx="2141451" cy="1919551"/>
          </a:xfrm>
          <a:prstGeom prst="rect">
            <a:avLst/>
          </a:prstGeom>
        </p:spPr>
      </p:pic>
      <p:sp>
        <p:nvSpPr>
          <p:cNvPr id="31" name="object 11"/>
          <p:cNvSpPr txBox="1"/>
          <p:nvPr/>
        </p:nvSpPr>
        <p:spPr>
          <a:xfrm>
            <a:off x="407832" y="385645"/>
            <a:ext cx="4191000" cy="184666"/>
          </a:xfrm>
          <a:prstGeom prst="rect">
            <a:avLst/>
          </a:prstGeom>
        </p:spPr>
        <p:txBody>
          <a:bodyPr vert="horz" wrap="square" lIns="0" tIns="0" rIns="0" bIns="0" rtlCol="0">
            <a:spAutoFit/>
          </a:bodyPr>
          <a:lstStyle/>
          <a:p>
            <a:pPr marL="12700"/>
            <a:r>
              <a:rPr lang="en-GB" sz="1200" b="1" dirty="0">
                <a:solidFill>
                  <a:srgbClr val="005583"/>
                </a:solidFill>
                <a:latin typeface="Trebuchet MS" pitchFamily="34" charset="0"/>
                <a:cs typeface="Lucida Sans"/>
              </a:rPr>
              <a:t>UK Workplace Pensions</a:t>
            </a:r>
            <a:endParaRPr sz="1200" b="1" dirty="0">
              <a:latin typeface="Trebuchet MS" pitchFamily="34" charset="0"/>
              <a:cs typeface="Lucida Sans"/>
            </a:endParaRPr>
          </a:p>
        </p:txBody>
      </p:sp>
    </p:spTree>
    <p:extLst>
      <p:ext uri="{BB962C8B-B14F-4D97-AF65-F5344CB8AC3E}">
        <p14:creationId xmlns:p14="http://schemas.microsoft.com/office/powerpoint/2010/main" val="7929583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88435" y="3"/>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9"/>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5" name="object 15"/>
          <p:cNvSpPr txBox="1">
            <a:spLocks noGrp="1"/>
          </p:cNvSpPr>
          <p:nvPr>
            <p:ph type="sldNum" sz="quarter" idx="7"/>
          </p:nvPr>
        </p:nvSpPr>
        <p:spPr>
          <a:xfrm>
            <a:off x="151928" y="6623301"/>
            <a:ext cx="255904" cy="192360"/>
          </a:xfrm>
          <a:prstGeom prst="rect">
            <a:avLst/>
          </a:prstGeom>
        </p:spPr>
        <p:txBody>
          <a:bodyPr vert="horz" wrap="square" lIns="0" tIns="0" rIns="0" bIns="0" rtlCol="0">
            <a:spAutoFit/>
          </a:bodyPr>
          <a:lstStyle/>
          <a:p>
            <a:pPr marL="85093">
              <a:lnSpc>
                <a:spcPts val="1535"/>
              </a:lnSpc>
            </a:pPr>
            <a:r>
              <a:rPr lang="en-GB" spc="-135" dirty="0"/>
              <a:t>24</a:t>
            </a:r>
            <a:endParaRPr spc="-135" dirty="0"/>
          </a:p>
        </p:txBody>
      </p:sp>
      <p:grpSp>
        <p:nvGrpSpPr>
          <p:cNvPr id="18" name="Group 17"/>
          <p:cNvGrpSpPr/>
          <p:nvPr/>
        </p:nvGrpSpPr>
        <p:grpSpPr>
          <a:xfrm>
            <a:off x="5760576" y="170688"/>
            <a:ext cx="4691533" cy="1545336"/>
            <a:chOff x="5760567" y="399288"/>
            <a:chExt cx="4691533" cy="1545336"/>
          </a:xfrm>
        </p:grpSpPr>
        <p:sp>
          <p:nvSpPr>
            <p:cNvPr id="2" name="object 2"/>
            <p:cNvSpPr/>
            <p:nvPr/>
          </p:nvSpPr>
          <p:spPr>
            <a:xfrm>
              <a:off x="5760567" y="399288"/>
              <a:ext cx="1548384" cy="1545336"/>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13"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14" name="object 14"/>
            <p:cNvSpPr txBox="1"/>
            <p:nvPr/>
          </p:nvSpPr>
          <p:spPr>
            <a:xfrm>
              <a:off x="7251700" y="101240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17"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88900" y="168281"/>
            <a:ext cx="4724401" cy="6096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0"/>
          <p:cNvSpPr/>
          <p:nvPr/>
        </p:nvSpPr>
        <p:spPr>
          <a:xfrm>
            <a:off x="88246" y="721492"/>
            <a:ext cx="5699759"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22193" y="916515"/>
            <a:ext cx="4815840" cy="276999"/>
          </a:xfrm>
          <a:prstGeom prst="rect">
            <a:avLst/>
          </a:prstGeom>
        </p:spPr>
        <p:txBody>
          <a:bodyPr vert="horz" wrap="square" lIns="0" tIns="0" rIns="0" bIns="0" rtlCol="0">
            <a:spAutoFit/>
          </a:bodyPr>
          <a:lstStyle/>
          <a:p>
            <a:pPr marL="12700"/>
            <a:r>
              <a:rPr lang="en-US" b="1" dirty="0">
                <a:solidFill>
                  <a:srgbClr val="FFFFFF"/>
                </a:solidFill>
                <a:latin typeface="Trebuchet MS" pitchFamily="34" charset="0"/>
                <a:cs typeface="Lucida Sans"/>
              </a:rPr>
              <a:t>The Need for Change</a:t>
            </a:r>
            <a:endParaRPr lang="en-US" b="1" dirty="0">
              <a:latin typeface="Trebuchet MS" pitchFamily="34" charset="0"/>
              <a:cs typeface="Lucida Sans"/>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87" y="1833114"/>
            <a:ext cx="2764542" cy="5209044"/>
          </a:xfrm>
          <a:prstGeom prst="rect">
            <a:avLst/>
          </a:prstGeom>
        </p:spPr>
      </p:pic>
      <p:sp>
        <p:nvSpPr>
          <p:cNvPr id="24" name="Rectangle 23"/>
          <p:cNvSpPr/>
          <p:nvPr/>
        </p:nvSpPr>
        <p:spPr>
          <a:xfrm>
            <a:off x="622309" y="1963699"/>
            <a:ext cx="8209161" cy="2677656"/>
          </a:xfrm>
          <a:prstGeom prst="rect">
            <a:avLst/>
          </a:prstGeom>
        </p:spPr>
        <p:txBody>
          <a:bodyPr wrap="square">
            <a:spAutoFit/>
          </a:bodyPr>
          <a:lstStyle/>
          <a:p>
            <a:r>
              <a:rPr lang="en-GB" sz="2400" dirty="0">
                <a:latin typeface="Trebuchet MS" panose="020B0603020202020204" pitchFamily="34" charset="0"/>
                <a:cs typeface="Times New Roman" panose="02020603050405020304" pitchFamily="18" charset="0"/>
              </a:rPr>
              <a:t>“Insight and guidance that </a:t>
            </a:r>
            <a:r>
              <a:rPr lang="en-GB" sz="2400" b="1" dirty="0">
                <a:latin typeface="Trebuchet MS" panose="020B0603020202020204" pitchFamily="34" charset="0"/>
                <a:cs typeface="Times New Roman" panose="02020603050405020304" pitchFamily="18" charset="0"/>
              </a:rPr>
              <a:t>once could only be delivered directly by professionals</a:t>
            </a:r>
            <a:r>
              <a:rPr lang="en-GB" sz="2400" dirty="0">
                <a:latin typeface="Trebuchet MS" panose="020B0603020202020204" pitchFamily="34" charset="0"/>
                <a:cs typeface="Times New Roman" panose="02020603050405020304" pitchFamily="18" charset="0"/>
              </a:rPr>
              <a:t> are routinized and then represented in, say, an </a:t>
            </a:r>
            <a:r>
              <a:rPr lang="en-GB" sz="2400" b="1" dirty="0">
                <a:latin typeface="Trebuchet MS" panose="020B0603020202020204" pitchFamily="34" charset="0"/>
                <a:cs typeface="Times New Roman" panose="02020603050405020304" pitchFamily="18" charset="0"/>
              </a:rPr>
              <a:t>online service</a:t>
            </a:r>
            <a:r>
              <a:rPr lang="en-GB" sz="2400" dirty="0">
                <a:latin typeface="Trebuchet MS" panose="020B0603020202020204" pitchFamily="34" charset="0"/>
                <a:cs typeface="Times New Roman" panose="02020603050405020304" pitchFamily="18" charset="0"/>
              </a:rPr>
              <a:t>. Some of these systems may have </a:t>
            </a:r>
            <a:r>
              <a:rPr lang="en-GB" sz="2400" b="1" dirty="0">
                <a:latin typeface="Trebuchet MS" panose="020B0603020202020204" pitchFamily="34" charset="0"/>
                <a:cs typeface="Times New Roman" panose="02020603050405020304" pitchFamily="18" charset="0"/>
              </a:rPr>
              <a:t>complex models </a:t>
            </a:r>
            <a:r>
              <a:rPr lang="en-GB" sz="2400" dirty="0">
                <a:latin typeface="Trebuchet MS" panose="020B0603020202020204" pitchFamily="34" charset="0"/>
                <a:cs typeface="Times New Roman" panose="02020603050405020304" pitchFamily="18" charset="0"/>
              </a:rPr>
              <a:t>of practical expertise embodied within them, even though this may </a:t>
            </a:r>
            <a:r>
              <a:rPr lang="en-GB" sz="2400" b="1" dirty="0">
                <a:latin typeface="Trebuchet MS" panose="020B0603020202020204" pitchFamily="34" charset="0"/>
                <a:cs typeface="Times New Roman" panose="02020603050405020304" pitchFamily="18" charset="0"/>
              </a:rPr>
              <a:t>not be apparent </a:t>
            </a:r>
            <a:r>
              <a:rPr lang="en-GB" sz="2400" dirty="0">
                <a:latin typeface="Trebuchet MS" panose="020B0603020202020204" pitchFamily="34" charset="0"/>
                <a:cs typeface="Times New Roman" panose="02020603050405020304" pitchFamily="18" charset="0"/>
              </a:rPr>
              <a:t>because the interactive platforms have been designed with </a:t>
            </a:r>
            <a:r>
              <a:rPr lang="en-GB" sz="2400" b="1" dirty="0">
                <a:latin typeface="Trebuchet MS" panose="020B0603020202020204" pitchFamily="34" charset="0"/>
                <a:cs typeface="Times New Roman" panose="02020603050405020304" pitchFamily="18" charset="0"/>
              </a:rPr>
              <a:t>lay users </a:t>
            </a:r>
            <a:r>
              <a:rPr lang="en-GB" sz="2400" dirty="0">
                <a:latin typeface="Trebuchet MS" panose="020B0603020202020204" pitchFamily="34" charset="0"/>
                <a:cs typeface="Times New Roman" panose="02020603050405020304" pitchFamily="18" charset="0"/>
              </a:rPr>
              <a:t>in mind.”</a:t>
            </a:r>
          </a:p>
        </p:txBody>
      </p:sp>
      <p:sp>
        <p:nvSpPr>
          <p:cNvPr id="32" name="Rectangle 31"/>
          <p:cNvSpPr/>
          <p:nvPr/>
        </p:nvSpPr>
        <p:spPr>
          <a:xfrm>
            <a:off x="4027674" y="5139320"/>
            <a:ext cx="4572000" cy="615553"/>
          </a:xfrm>
          <a:prstGeom prst="rect">
            <a:avLst/>
          </a:prstGeom>
        </p:spPr>
        <p:txBody>
          <a:bodyPr>
            <a:spAutoFit/>
          </a:bodyPr>
          <a:lstStyle/>
          <a:p>
            <a:pPr algn="r"/>
            <a:r>
              <a:rPr lang="en-GB" sz="2000" dirty="0">
                <a:latin typeface="Trebuchet MS" panose="020B0603020202020204" pitchFamily="34" charset="0"/>
              </a:rPr>
              <a:t>Susskind &amp; Susskind</a:t>
            </a:r>
          </a:p>
          <a:p>
            <a:pPr lvl="1" algn="r"/>
            <a:r>
              <a:rPr lang="en-GB" sz="1400" dirty="0">
                <a:latin typeface="Trebuchet MS" panose="020B0603020202020204" pitchFamily="34" charset="0"/>
              </a:rPr>
              <a:t>“The Future of The Professions”</a:t>
            </a:r>
            <a:endParaRPr lang="en-GB" sz="1400" dirty="0">
              <a:latin typeface="Trebuchet MS" panose="020B0603020202020204" pitchFamily="34" charset="0"/>
            </a:endParaRPr>
          </a:p>
        </p:txBody>
      </p:sp>
      <p:sp>
        <p:nvSpPr>
          <p:cNvPr id="33" name="object 11"/>
          <p:cNvSpPr txBox="1"/>
          <p:nvPr/>
        </p:nvSpPr>
        <p:spPr>
          <a:xfrm>
            <a:off x="407832" y="385645"/>
            <a:ext cx="4191000" cy="184666"/>
          </a:xfrm>
          <a:prstGeom prst="rect">
            <a:avLst/>
          </a:prstGeom>
        </p:spPr>
        <p:txBody>
          <a:bodyPr vert="horz" wrap="square" lIns="0" tIns="0" rIns="0" bIns="0" rtlCol="0">
            <a:spAutoFit/>
          </a:bodyPr>
          <a:lstStyle/>
          <a:p>
            <a:pPr marL="12700"/>
            <a:r>
              <a:rPr lang="en-GB" sz="1200" b="1" dirty="0">
                <a:solidFill>
                  <a:srgbClr val="005583"/>
                </a:solidFill>
                <a:latin typeface="Trebuchet MS" pitchFamily="34" charset="0"/>
                <a:cs typeface="Lucida Sans"/>
              </a:rPr>
              <a:t>UK Workplace Pensions</a:t>
            </a:r>
            <a:endParaRPr sz="1200" b="1" dirty="0">
              <a:latin typeface="Trebuchet MS" pitchFamily="34" charset="0"/>
              <a:cs typeface="Lucida Sans"/>
            </a:endParaRPr>
          </a:p>
        </p:txBody>
      </p:sp>
    </p:spTree>
    <p:extLst>
      <p:ext uri="{BB962C8B-B14F-4D97-AF65-F5344CB8AC3E}">
        <p14:creationId xmlns:p14="http://schemas.microsoft.com/office/powerpoint/2010/main" val="19930855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88435" y="3"/>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9"/>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5" name="object 15"/>
          <p:cNvSpPr txBox="1">
            <a:spLocks noGrp="1"/>
          </p:cNvSpPr>
          <p:nvPr>
            <p:ph type="sldNum" sz="quarter" idx="7"/>
          </p:nvPr>
        </p:nvSpPr>
        <p:spPr>
          <a:xfrm>
            <a:off x="151928" y="6623301"/>
            <a:ext cx="255904" cy="192360"/>
          </a:xfrm>
          <a:prstGeom prst="rect">
            <a:avLst/>
          </a:prstGeom>
        </p:spPr>
        <p:txBody>
          <a:bodyPr vert="horz" wrap="square" lIns="0" tIns="0" rIns="0" bIns="0" rtlCol="0">
            <a:spAutoFit/>
          </a:bodyPr>
          <a:lstStyle/>
          <a:p>
            <a:pPr marL="85093">
              <a:lnSpc>
                <a:spcPts val="1535"/>
              </a:lnSpc>
            </a:pPr>
            <a:r>
              <a:rPr lang="en-GB" spc="-135" dirty="0"/>
              <a:t>25</a:t>
            </a:r>
            <a:endParaRPr spc="-135" dirty="0"/>
          </a:p>
        </p:txBody>
      </p:sp>
      <p:grpSp>
        <p:nvGrpSpPr>
          <p:cNvPr id="18" name="Group 17"/>
          <p:cNvGrpSpPr/>
          <p:nvPr/>
        </p:nvGrpSpPr>
        <p:grpSpPr>
          <a:xfrm>
            <a:off x="5760576" y="170688"/>
            <a:ext cx="4691533" cy="1545336"/>
            <a:chOff x="5760567" y="399288"/>
            <a:chExt cx="4691533" cy="1545336"/>
          </a:xfrm>
        </p:grpSpPr>
        <p:sp>
          <p:nvSpPr>
            <p:cNvPr id="2" name="object 2"/>
            <p:cNvSpPr/>
            <p:nvPr/>
          </p:nvSpPr>
          <p:spPr>
            <a:xfrm>
              <a:off x="5760567" y="399288"/>
              <a:ext cx="1548384" cy="1545336"/>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13"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14" name="object 14"/>
            <p:cNvSpPr txBox="1"/>
            <p:nvPr/>
          </p:nvSpPr>
          <p:spPr>
            <a:xfrm>
              <a:off x="7251700" y="101240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17"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88900" y="168281"/>
            <a:ext cx="4724401" cy="6096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ject 11"/>
          <p:cNvSpPr txBox="1"/>
          <p:nvPr/>
        </p:nvSpPr>
        <p:spPr>
          <a:xfrm>
            <a:off x="407832" y="268390"/>
            <a:ext cx="4191000" cy="553998"/>
          </a:xfrm>
          <a:prstGeom prst="rect">
            <a:avLst/>
          </a:prstGeom>
        </p:spPr>
        <p:txBody>
          <a:bodyPr vert="horz" wrap="square" lIns="0" tIns="0" rIns="0" bIns="0" rtlCol="0">
            <a:spAutoFit/>
          </a:bodyPr>
          <a:lstStyle/>
          <a:p>
            <a:pPr marL="12700"/>
            <a:r>
              <a:rPr lang="en-GB" sz="1200" b="1" dirty="0">
                <a:solidFill>
                  <a:srgbClr val="005583"/>
                </a:solidFill>
                <a:latin typeface="Trebuchet MS" pitchFamily="34" charset="0"/>
                <a:cs typeface="Lucida Sans"/>
              </a:rPr>
              <a:t>The threat and opportunity that technology presents to the </a:t>
            </a:r>
            <a:r>
              <a:rPr lang="en-GB" sz="1200" b="1" dirty="0">
                <a:solidFill>
                  <a:srgbClr val="005583"/>
                </a:solidFill>
                <a:latin typeface="Trebuchet MS" pitchFamily="34" charset="0"/>
                <a:cs typeface="Lucida Sans"/>
              </a:rPr>
              <a:t>profession: A </a:t>
            </a:r>
            <a:r>
              <a:rPr lang="en-GB" sz="1200" b="1" dirty="0" err="1">
                <a:solidFill>
                  <a:srgbClr val="005583"/>
                </a:solidFill>
                <a:latin typeface="Trebuchet MS" pitchFamily="34" charset="0"/>
                <a:cs typeface="Lucida Sans"/>
              </a:rPr>
              <a:t>robo</a:t>
            </a:r>
            <a:r>
              <a:rPr lang="en-GB" sz="1200" b="1" dirty="0">
                <a:solidFill>
                  <a:srgbClr val="005583"/>
                </a:solidFill>
                <a:latin typeface="Trebuchet MS" pitchFamily="34" charset="0"/>
                <a:cs typeface="Lucida Sans"/>
              </a:rPr>
              <a:t>-advice case </a:t>
            </a:r>
            <a:r>
              <a:rPr lang="en-GB" sz="1200" b="1" dirty="0">
                <a:solidFill>
                  <a:srgbClr val="005583"/>
                </a:solidFill>
                <a:latin typeface="Trebuchet MS" pitchFamily="34" charset="0"/>
                <a:cs typeface="Lucida Sans"/>
              </a:rPr>
              <a:t>study.</a:t>
            </a:r>
            <a:endParaRPr lang="en-GB" sz="1200" b="1" dirty="0">
              <a:latin typeface="Trebuchet MS" pitchFamily="34" charset="0"/>
              <a:cs typeface="Lucida Sans"/>
            </a:endParaRPr>
          </a:p>
          <a:p>
            <a:pPr marL="12700"/>
            <a:endParaRPr sz="1200" b="1" dirty="0">
              <a:latin typeface="Trebuchet MS" pitchFamily="34" charset="0"/>
              <a:cs typeface="Lucida Sans"/>
            </a:endParaRPr>
          </a:p>
        </p:txBody>
      </p:sp>
      <p:sp>
        <p:nvSpPr>
          <p:cNvPr id="10" name="object 10"/>
          <p:cNvSpPr/>
          <p:nvPr/>
        </p:nvSpPr>
        <p:spPr>
          <a:xfrm>
            <a:off x="88246" y="721492"/>
            <a:ext cx="5699759"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22193" y="916515"/>
            <a:ext cx="4815840" cy="276999"/>
          </a:xfrm>
          <a:prstGeom prst="rect">
            <a:avLst/>
          </a:prstGeom>
        </p:spPr>
        <p:txBody>
          <a:bodyPr vert="horz" wrap="square" lIns="0" tIns="0" rIns="0" bIns="0" rtlCol="0">
            <a:spAutoFit/>
          </a:bodyPr>
          <a:lstStyle/>
          <a:p>
            <a:pPr marL="12700"/>
            <a:r>
              <a:rPr lang="en-US" b="1" dirty="0">
                <a:solidFill>
                  <a:srgbClr val="FFFFFF"/>
                </a:solidFill>
                <a:latin typeface="Trebuchet MS" pitchFamily="34" charset="0"/>
                <a:cs typeface="Lucida Sans"/>
              </a:rPr>
              <a:t>Q&amp;A</a:t>
            </a:r>
            <a:endParaRPr lang="en-US" b="1" dirty="0">
              <a:latin typeface="Trebuchet MS" pitchFamily="34" charset="0"/>
              <a:cs typeface="Lucida Sans"/>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87" y="1833114"/>
            <a:ext cx="2764542" cy="5209044"/>
          </a:xfrm>
          <a:prstGeom prst="rect">
            <a:avLst/>
          </a:prstGeom>
        </p:spPr>
      </p:pic>
      <p:sp>
        <p:nvSpPr>
          <p:cNvPr id="21" name="Rectangular Callout 20"/>
          <p:cNvSpPr/>
          <p:nvPr/>
        </p:nvSpPr>
        <p:spPr>
          <a:xfrm>
            <a:off x="680268" y="1707284"/>
            <a:ext cx="3918567" cy="1728193"/>
          </a:xfrm>
          <a:prstGeom prst="wedgeRectCallout">
            <a:avLst>
              <a:gd name="adj1" fmla="val -998"/>
              <a:gd name="adj2" fmla="val 126649"/>
            </a:avLst>
          </a:prstGeom>
          <a:solidFill>
            <a:srgbClr val="3E8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rebuchet MS" panose="020B0603020202020204" pitchFamily="34" charset="0"/>
            </a:endParaRPr>
          </a:p>
        </p:txBody>
      </p:sp>
      <p:sp>
        <p:nvSpPr>
          <p:cNvPr id="22" name="Rectangular Callout 21"/>
          <p:cNvSpPr/>
          <p:nvPr/>
        </p:nvSpPr>
        <p:spPr>
          <a:xfrm>
            <a:off x="4864710" y="1707284"/>
            <a:ext cx="3918567" cy="1728193"/>
          </a:xfrm>
          <a:prstGeom prst="wedgeRectCallout">
            <a:avLst>
              <a:gd name="adj1" fmla="val -53799"/>
              <a:gd name="adj2" fmla="val 127585"/>
            </a:avLst>
          </a:prstGeom>
          <a:solidFill>
            <a:srgbClr val="C6F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rebuchet MS" panose="020B0603020202020204" pitchFamily="34" charset="0"/>
            </a:endParaRPr>
          </a:p>
        </p:txBody>
      </p:sp>
      <p:sp>
        <p:nvSpPr>
          <p:cNvPr id="26" name="Title 1"/>
          <p:cNvSpPr txBox="1">
            <a:spLocks/>
          </p:cNvSpPr>
          <p:nvPr/>
        </p:nvSpPr>
        <p:spPr>
          <a:xfrm>
            <a:off x="876581" y="1999881"/>
            <a:ext cx="3522853" cy="1142999"/>
          </a:xfrm>
          <a:prstGeom prst="rect">
            <a:avLst/>
          </a:prstGeom>
        </p:spPr>
        <p:txBody>
          <a:bodyPr/>
          <a:lstStyle>
            <a:lvl1pPr>
              <a:defRPr>
                <a:latin typeface="+mj-lt"/>
                <a:ea typeface="+mj-ea"/>
                <a:cs typeface="+mj-cs"/>
              </a:defRPr>
            </a:lvl1pPr>
          </a:lstStyle>
          <a:p>
            <a:pPr algn="ctr"/>
            <a:r>
              <a:rPr lang="en-GB" sz="4800" kern="0" dirty="0">
                <a:solidFill>
                  <a:schemeClr val="bg1"/>
                </a:solidFill>
                <a:latin typeface="Trebuchet MS" panose="020B0603020202020204" pitchFamily="34" charset="0"/>
              </a:rPr>
              <a:t>Questions</a:t>
            </a:r>
            <a:endParaRPr lang="en-GB" sz="4800" kern="0" dirty="0">
              <a:solidFill>
                <a:schemeClr val="bg1"/>
              </a:solidFill>
              <a:latin typeface="Trebuchet MS" panose="020B0603020202020204" pitchFamily="34" charset="0"/>
            </a:endParaRPr>
          </a:p>
        </p:txBody>
      </p:sp>
      <p:sp>
        <p:nvSpPr>
          <p:cNvPr id="27" name="Title 1"/>
          <p:cNvSpPr txBox="1">
            <a:spLocks/>
          </p:cNvSpPr>
          <p:nvPr/>
        </p:nvSpPr>
        <p:spPr bwMode="auto">
          <a:xfrm>
            <a:off x="5064124" y="1994771"/>
            <a:ext cx="3522853" cy="114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rgbClr val="D9AB16"/>
                </a:solidFill>
                <a:latin typeface="+mj-lt"/>
                <a:ea typeface="+mj-ea"/>
                <a:cs typeface="+mj-cs"/>
              </a:defRPr>
            </a:lvl1pPr>
            <a:lvl2pPr algn="l" rtl="0" fontAlgn="base">
              <a:spcBef>
                <a:spcPct val="0"/>
              </a:spcBef>
              <a:spcAft>
                <a:spcPct val="0"/>
              </a:spcAft>
              <a:defRPr sz="3200">
                <a:solidFill>
                  <a:srgbClr val="D9AB16"/>
                </a:solidFill>
                <a:latin typeface="Arial" charset="0"/>
                <a:cs typeface="Arial" charset="0"/>
              </a:defRPr>
            </a:lvl2pPr>
            <a:lvl3pPr algn="l" rtl="0" fontAlgn="base">
              <a:spcBef>
                <a:spcPct val="0"/>
              </a:spcBef>
              <a:spcAft>
                <a:spcPct val="0"/>
              </a:spcAft>
              <a:defRPr sz="3200">
                <a:solidFill>
                  <a:srgbClr val="D9AB16"/>
                </a:solidFill>
                <a:latin typeface="Arial" charset="0"/>
                <a:cs typeface="Arial" charset="0"/>
              </a:defRPr>
            </a:lvl3pPr>
            <a:lvl4pPr algn="l" rtl="0" fontAlgn="base">
              <a:spcBef>
                <a:spcPct val="0"/>
              </a:spcBef>
              <a:spcAft>
                <a:spcPct val="0"/>
              </a:spcAft>
              <a:defRPr sz="3200">
                <a:solidFill>
                  <a:srgbClr val="D9AB16"/>
                </a:solidFill>
                <a:latin typeface="Arial" charset="0"/>
                <a:cs typeface="Arial" charset="0"/>
              </a:defRPr>
            </a:lvl4pPr>
            <a:lvl5pPr algn="l" rtl="0" fontAlgn="base">
              <a:spcBef>
                <a:spcPct val="0"/>
              </a:spcBef>
              <a:spcAft>
                <a:spcPct val="0"/>
              </a:spcAft>
              <a:defRPr sz="3200">
                <a:solidFill>
                  <a:srgbClr val="D9AB16"/>
                </a:solidFill>
                <a:latin typeface="Arial" charset="0"/>
                <a:cs typeface="Arial" charset="0"/>
              </a:defRPr>
            </a:lvl5pPr>
            <a:lvl6pPr marL="457200" algn="l" rtl="0" fontAlgn="base">
              <a:spcBef>
                <a:spcPct val="0"/>
              </a:spcBef>
              <a:spcAft>
                <a:spcPct val="0"/>
              </a:spcAft>
              <a:defRPr sz="3200">
                <a:solidFill>
                  <a:srgbClr val="D9AB16"/>
                </a:solidFill>
                <a:latin typeface="Arial" charset="0"/>
                <a:cs typeface="Arial" charset="0"/>
              </a:defRPr>
            </a:lvl6pPr>
            <a:lvl7pPr marL="914400" algn="l" rtl="0" fontAlgn="base">
              <a:spcBef>
                <a:spcPct val="0"/>
              </a:spcBef>
              <a:spcAft>
                <a:spcPct val="0"/>
              </a:spcAft>
              <a:defRPr sz="3200">
                <a:solidFill>
                  <a:srgbClr val="D9AB16"/>
                </a:solidFill>
                <a:latin typeface="Arial" charset="0"/>
                <a:cs typeface="Arial" charset="0"/>
              </a:defRPr>
            </a:lvl7pPr>
            <a:lvl8pPr marL="1371600" algn="l" rtl="0" fontAlgn="base">
              <a:spcBef>
                <a:spcPct val="0"/>
              </a:spcBef>
              <a:spcAft>
                <a:spcPct val="0"/>
              </a:spcAft>
              <a:defRPr sz="3200">
                <a:solidFill>
                  <a:srgbClr val="D9AB16"/>
                </a:solidFill>
                <a:latin typeface="Arial" charset="0"/>
                <a:cs typeface="Arial" charset="0"/>
              </a:defRPr>
            </a:lvl8pPr>
            <a:lvl9pPr marL="1828800" algn="l" rtl="0" fontAlgn="base">
              <a:spcBef>
                <a:spcPct val="0"/>
              </a:spcBef>
              <a:spcAft>
                <a:spcPct val="0"/>
              </a:spcAft>
              <a:defRPr sz="3200">
                <a:solidFill>
                  <a:srgbClr val="D9AB16"/>
                </a:solidFill>
                <a:latin typeface="Arial" charset="0"/>
                <a:cs typeface="Arial" charset="0"/>
              </a:defRPr>
            </a:lvl9pPr>
          </a:lstStyle>
          <a:p>
            <a:pPr algn="ctr"/>
            <a:r>
              <a:rPr lang="en-GB" sz="4800" dirty="0">
                <a:solidFill>
                  <a:schemeClr val="bg1"/>
                </a:solidFill>
                <a:latin typeface="Trebuchet MS" panose="020B0603020202020204" pitchFamily="34" charset="0"/>
              </a:rPr>
              <a:t>Comments</a:t>
            </a:r>
            <a:endParaRPr lang="en-GB" sz="4800" dirty="0">
              <a:solidFill>
                <a:schemeClr val="bg1"/>
              </a:solidFill>
              <a:latin typeface="Trebuchet MS" panose="020B0603020202020204" pitchFamily="34" charset="0"/>
            </a:endParaRPr>
          </a:p>
        </p:txBody>
      </p:sp>
      <p:sp>
        <p:nvSpPr>
          <p:cNvPr id="28" name="Content Placeholder 7"/>
          <p:cNvSpPr txBox="1">
            <a:spLocks/>
          </p:cNvSpPr>
          <p:nvPr/>
        </p:nvSpPr>
        <p:spPr>
          <a:xfrm>
            <a:off x="529199" y="4768426"/>
            <a:ext cx="8399805" cy="2428411"/>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1200" kern="0" dirty="0">
                <a:solidFill>
                  <a:sysClr val="windowText" lastClr="000000"/>
                </a:solidFill>
                <a:latin typeface="Trebuchet MS" panose="020B0603020202020204" pitchFamily="34" charset="0"/>
              </a:rPr>
              <a:t>The views expressed in this [publication/presentation] are those of invited contributors and not necessarily those of the </a:t>
            </a:r>
            <a:r>
              <a:rPr lang="en-GB" sz="1200" kern="0" dirty="0" err="1">
                <a:solidFill>
                  <a:sysClr val="windowText" lastClr="000000"/>
                </a:solidFill>
                <a:latin typeface="Trebuchet MS" panose="020B0603020202020204" pitchFamily="34" charset="0"/>
              </a:rPr>
              <a:t>IFoA</a:t>
            </a:r>
            <a:r>
              <a:rPr lang="en-GB" sz="1200" kern="0" dirty="0">
                <a:solidFill>
                  <a:sysClr val="windowText" lastClr="000000"/>
                </a:solidFill>
                <a:latin typeface="Trebuchet MS" panose="020B0603020202020204" pitchFamily="34" charset="0"/>
              </a:rPr>
              <a:t>. The </a:t>
            </a:r>
            <a:r>
              <a:rPr lang="en-GB" sz="1200" kern="0" dirty="0" err="1">
                <a:solidFill>
                  <a:sysClr val="windowText" lastClr="000000"/>
                </a:solidFill>
                <a:latin typeface="Trebuchet MS" panose="020B0603020202020204" pitchFamily="34" charset="0"/>
              </a:rPr>
              <a:t>IFoA</a:t>
            </a:r>
            <a:r>
              <a:rPr lang="en-GB" sz="1200" kern="0" dirty="0">
                <a:solidFill>
                  <a:sysClr val="windowText" lastClr="000000"/>
                </a:solidFill>
                <a:latin typeface="Trebuchet MS" panose="020B0603020202020204" pitchFamily="34" charset="0"/>
              </a:rPr>
              <a:t> do not endorse any of the views stated, nor any claims or representations made in this [publication/presentation] and accept no responsibility or liability to any person for loss or damage suffered as a consequence of their placing reliance upon any view, claim or representation made in this [publication/presentation]. </a:t>
            </a:r>
            <a:br>
              <a:rPr lang="en-GB" sz="1200" kern="0" dirty="0">
                <a:solidFill>
                  <a:sysClr val="windowText" lastClr="000000"/>
                </a:solidFill>
                <a:latin typeface="Trebuchet MS" panose="020B0603020202020204" pitchFamily="34" charset="0"/>
              </a:rPr>
            </a:br>
            <a:endParaRPr lang="en-GB" sz="1200" kern="0" dirty="0">
              <a:solidFill>
                <a:sysClr val="windowText" lastClr="000000"/>
              </a:solidFill>
              <a:latin typeface="Trebuchet MS" panose="020B0603020202020204" pitchFamily="34" charset="0"/>
            </a:endParaRPr>
          </a:p>
          <a:p>
            <a:r>
              <a:rPr lang="en-GB" sz="1200" kern="0" dirty="0">
                <a:solidFill>
                  <a:sysClr val="windowText" lastClr="000000"/>
                </a:solidFill>
                <a:latin typeface="Trebuchet MS" panose="020B0603020202020204" pitchFamily="34" charset="0"/>
              </a:rPr>
              <a:t>The information and expressions of opinion contained in this publication are not intended to be a comprehensive study, nor to provide actuarial advice or advice of any nature and should not be treated as a substitute for specific advice concerning individual situations. On no account may any part of this [publication/presentation] be reproduced without the written permission of the </a:t>
            </a:r>
            <a:r>
              <a:rPr lang="en-GB" sz="1200" kern="0" dirty="0" err="1">
                <a:solidFill>
                  <a:sysClr val="windowText" lastClr="000000"/>
                </a:solidFill>
                <a:latin typeface="Trebuchet MS" panose="020B0603020202020204" pitchFamily="34" charset="0"/>
              </a:rPr>
              <a:t>IFoA</a:t>
            </a:r>
            <a:r>
              <a:rPr lang="en-GB" sz="1200" kern="0" dirty="0">
                <a:solidFill>
                  <a:sysClr val="windowText" lastClr="000000"/>
                </a:solidFill>
                <a:latin typeface="Trebuchet MS" panose="020B0603020202020204" pitchFamily="34" charset="0"/>
              </a:rPr>
              <a:t> [</a:t>
            </a:r>
            <a:r>
              <a:rPr lang="en-GB" sz="1200" i="1" kern="0" dirty="0">
                <a:solidFill>
                  <a:sysClr val="windowText" lastClr="000000"/>
                </a:solidFill>
                <a:latin typeface="Trebuchet MS" panose="020B0603020202020204" pitchFamily="34" charset="0"/>
              </a:rPr>
              <a:t>or authors, in the case of non-</a:t>
            </a:r>
            <a:r>
              <a:rPr lang="en-GB" sz="1200" i="1" kern="0" dirty="0" err="1">
                <a:solidFill>
                  <a:sysClr val="windowText" lastClr="000000"/>
                </a:solidFill>
                <a:latin typeface="Trebuchet MS" panose="020B0603020202020204" pitchFamily="34" charset="0"/>
              </a:rPr>
              <a:t>IFoA</a:t>
            </a:r>
            <a:r>
              <a:rPr lang="en-GB" sz="1200" i="1" kern="0" dirty="0">
                <a:solidFill>
                  <a:sysClr val="windowText" lastClr="000000"/>
                </a:solidFill>
                <a:latin typeface="Trebuchet MS" panose="020B0603020202020204" pitchFamily="34" charset="0"/>
              </a:rPr>
              <a:t> research</a:t>
            </a:r>
            <a:r>
              <a:rPr lang="en-GB" sz="1200" kern="0" dirty="0">
                <a:solidFill>
                  <a:sysClr val="windowText" lastClr="000000"/>
                </a:solidFill>
                <a:latin typeface="Trebuchet MS" panose="020B0603020202020204" pitchFamily="34" charset="0"/>
              </a:rPr>
              <a:t>].</a:t>
            </a:r>
            <a:endParaRPr lang="en-GB" sz="1200" kern="0" dirty="0">
              <a:solidFill>
                <a:sysClr val="windowText" lastClr="000000"/>
              </a:solidFill>
              <a:latin typeface="Trebuchet MS" panose="020B0603020202020204" pitchFamily="34" charset="0"/>
            </a:endParaRPr>
          </a:p>
        </p:txBody>
      </p:sp>
    </p:spTree>
    <p:extLst>
      <p:ext uri="{BB962C8B-B14F-4D97-AF65-F5344CB8AC3E}">
        <p14:creationId xmlns:p14="http://schemas.microsoft.com/office/powerpoint/2010/main" val="18903722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568242" y="828430"/>
            <a:ext cx="3419475" cy="3419475"/>
          </a:xfrm>
          <a:custGeom>
            <a:avLst/>
            <a:gdLst/>
            <a:ahLst/>
            <a:cxnLst/>
            <a:rect l="l" t="t" r="r" b="b"/>
            <a:pathLst>
              <a:path w="3419475" h="3419475">
                <a:moveTo>
                  <a:pt x="1709635" y="0"/>
                </a:moveTo>
                <a:lnTo>
                  <a:pt x="1660960" y="679"/>
                </a:lnTo>
                <a:lnTo>
                  <a:pt x="1612621" y="2706"/>
                </a:lnTo>
                <a:lnTo>
                  <a:pt x="1564637" y="6062"/>
                </a:lnTo>
                <a:lnTo>
                  <a:pt x="1517026" y="10729"/>
                </a:lnTo>
                <a:lnTo>
                  <a:pt x="1469806" y="16689"/>
                </a:lnTo>
                <a:lnTo>
                  <a:pt x="1422995" y="23924"/>
                </a:lnTo>
                <a:lnTo>
                  <a:pt x="1376611" y="32416"/>
                </a:lnTo>
                <a:lnTo>
                  <a:pt x="1330672" y="42147"/>
                </a:lnTo>
                <a:lnTo>
                  <a:pt x="1285197" y="53100"/>
                </a:lnTo>
                <a:lnTo>
                  <a:pt x="1240203" y="65254"/>
                </a:lnTo>
                <a:lnTo>
                  <a:pt x="1195708" y="78594"/>
                </a:lnTo>
                <a:lnTo>
                  <a:pt x="1151730" y="93101"/>
                </a:lnTo>
                <a:lnTo>
                  <a:pt x="1108288" y="108756"/>
                </a:lnTo>
                <a:lnTo>
                  <a:pt x="1065399" y="125542"/>
                </a:lnTo>
                <a:lnTo>
                  <a:pt x="1023081" y="143440"/>
                </a:lnTo>
                <a:lnTo>
                  <a:pt x="981353" y="162433"/>
                </a:lnTo>
                <a:lnTo>
                  <a:pt x="940233" y="182503"/>
                </a:lnTo>
                <a:lnTo>
                  <a:pt x="899738" y="203631"/>
                </a:lnTo>
                <a:lnTo>
                  <a:pt x="859887" y="225800"/>
                </a:lnTo>
                <a:lnTo>
                  <a:pt x="820697" y="248992"/>
                </a:lnTo>
                <a:lnTo>
                  <a:pt x="782187" y="273187"/>
                </a:lnTo>
                <a:lnTo>
                  <a:pt x="744375" y="298369"/>
                </a:lnTo>
                <a:lnTo>
                  <a:pt x="707278" y="324520"/>
                </a:lnTo>
                <a:lnTo>
                  <a:pt x="670915" y="351620"/>
                </a:lnTo>
                <a:lnTo>
                  <a:pt x="635304" y="379653"/>
                </a:lnTo>
                <a:lnTo>
                  <a:pt x="600463" y="408600"/>
                </a:lnTo>
                <a:lnTo>
                  <a:pt x="566410" y="438443"/>
                </a:lnTo>
                <a:lnTo>
                  <a:pt x="533163" y="469165"/>
                </a:lnTo>
                <a:lnTo>
                  <a:pt x="500740" y="500746"/>
                </a:lnTo>
                <a:lnTo>
                  <a:pt x="469159" y="533170"/>
                </a:lnTo>
                <a:lnTo>
                  <a:pt x="438438" y="566417"/>
                </a:lnTo>
                <a:lnTo>
                  <a:pt x="408595" y="600471"/>
                </a:lnTo>
                <a:lnTo>
                  <a:pt x="379648" y="635312"/>
                </a:lnTo>
                <a:lnTo>
                  <a:pt x="351615" y="670923"/>
                </a:lnTo>
                <a:lnTo>
                  <a:pt x="324515" y="707286"/>
                </a:lnTo>
                <a:lnTo>
                  <a:pt x="298365" y="744383"/>
                </a:lnTo>
                <a:lnTo>
                  <a:pt x="273183" y="782196"/>
                </a:lnTo>
                <a:lnTo>
                  <a:pt x="248988" y="820706"/>
                </a:lnTo>
                <a:lnTo>
                  <a:pt x="225797" y="859896"/>
                </a:lnTo>
                <a:lnTo>
                  <a:pt x="203629" y="899748"/>
                </a:lnTo>
                <a:lnTo>
                  <a:pt x="182501" y="940243"/>
                </a:lnTo>
                <a:lnTo>
                  <a:pt x="162431" y="981364"/>
                </a:lnTo>
                <a:lnTo>
                  <a:pt x="143438" y="1023092"/>
                </a:lnTo>
                <a:lnTo>
                  <a:pt x="125540" y="1065410"/>
                </a:lnTo>
                <a:lnTo>
                  <a:pt x="108754" y="1108299"/>
                </a:lnTo>
                <a:lnTo>
                  <a:pt x="93099" y="1151741"/>
                </a:lnTo>
                <a:lnTo>
                  <a:pt x="78593" y="1195719"/>
                </a:lnTo>
                <a:lnTo>
                  <a:pt x="65253" y="1240214"/>
                </a:lnTo>
                <a:lnTo>
                  <a:pt x="53099" y="1285209"/>
                </a:lnTo>
                <a:lnTo>
                  <a:pt x="42147" y="1330684"/>
                </a:lnTo>
                <a:lnTo>
                  <a:pt x="32416" y="1376623"/>
                </a:lnTo>
                <a:lnTo>
                  <a:pt x="23924" y="1423007"/>
                </a:lnTo>
                <a:lnTo>
                  <a:pt x="16689" y="1469818"/>
                </a:lnTo>
                <a:lnTo>
                  <a:pt x="10729" y="1517038"/>
                </a:lnTo>
                <a:lnTo>
                  <a:pt x="6062" y="1564649"/>
                </a:lnTo>
                <a:lnTo>
                  <a:pt x="2706" y="1612633"/>
                </a:lnTo>
                <a:lnTo>
                  <a:pt x="679" y="1660972"/>
                </a:lnTo>
                <a:lnTo>
                  <a:pt x="0" y="1709648"/>
                </a:lnTo>
                <a:lnTo>
                  <a:pt x="679" y="1758324"/>
                </a:lnTo>
                <a:lnTo>
                  <a:pt x="2706" y="1806663"/>
                </a:lnTo>
                <a:lnTo>
                  <a:pt x="6062" y="1854647"/>
                </a:lnTo>
                <a:lnTo>
                  <a:pt x="10729" y="1902258"/>
                </a:lnTo>
                <a:lnTo>
                  <a:pt x="16689" y="1949478"/>
                </a:lnTo>
                <a:lnTo>
                  <a:pt x="23924" y="1996289"/>
                </a:lnTo>
                <a:lnTo>
                  <a:pt x="32416" y="2042673"/>
                </a:lnTo>
                <a:lnTo>
                  <a:pt x="42147" y="2088612"/>
                </a:lnTo>
                <a:lnTo>
                  <a:pt x="53099" y="2134088"/>
                </a:lnTo>
                <a:lnTo>
                  <a:pt x="65253" y="2179082"/>
                </a:lnTo>
                <a:lnTo>
                  <a:pt x="78593" y="2223577"/>
                </a:lnTo>
                <a:lnTo>
                  <a:pt x="93099" y="2267555"/>
                </a:lnTo>
                <a:lnTo>
                  <a:pt x="108754" y="2310997"/>
                </a:lnTo>
                <a:lnTo>
                  <a:pt x="125540" y="2353887"/>
                </a:lnTo>
                <a:lnTo>
                  <a:pt x="143438" y="2396204"/>
                </a:lnTo>
                <a:lnTo>
                  <a:pt x="162431" y="2437933"/>
                </a:lnTo>
                <a:lnTo>
                  <a:pt x="182501" y="2479053"/>
                </a:lnTo>
                <a:lnTo>
                  <a:pt x="203629" y="2519548"/>
                </a:lnTo>
                <a:lnTo>
                  <a:pt x="225797" y="2559400"/>
                </a:lnTo>
                <a:lnTo>
                  <a:pt x="248988" y="2598590"/>
                </a:lnTo>
                <a:lnTo>
                  <a:pt x="273183" y="2637100"/>
                </a:lnTo>
                <a:lnTo>
                  <a:pt x="298365" y="2674913"/>
                </a:lnTo>
                <a:lnTo>
                  <a:pt x="324515" y="2712010"/>
                </a:lnTo>
                <a:lnTo>
                  <a:pt x="351615" y="2748373"/>
                </a:lnTo>
                <a:lnTo>
                  <a:pt x="379648" y="2783984"/>
                </a:lnTo>
                <a:lnTo>
                  <a:pt x="408595" y="2818826"/>
                </a:lnTo>
                <a:lnTo>
                  <a:pt x="438438" y="2852879"/>
                </a:lnTo>
                <a:lnTo>
                  <a:pt x="469159" y="2886126"/>
                </a:lnTo>
                <a:lnTo>
                  <a:pt x="500740" y="2918550"/>
                </a:lnTo>
                <a:lnTo>
                  <a:pt x="533163" y="2950131"/>
                </a:lnTo>
                <a:lnTo>
                  <a:pt x="566410" y="2980853"/>
                </a:lnTo>
                <a:lnTo>
                  <a:pt x="600463" y="3010696"/>
                </a:lnTo>
                <a:lnTo>
                  <a:pt x="635304" y="3039643"/>
                </a:lnTo>
                <a:lnTo>
                  <a:pt x="670915" y="3067676"/>
                </a:lnTo>
                <a:lnTo>
                  <a:pt x="707278" y="3094777"/>
                </a:lnTo>
                <a:lnTo>
                  <a:pt x="744375" y="3120927"/>
                </a:lnTo>
                <a:lnTo>
                  <a:pt x="782187" y="3146109"/>
                </a:lnTo>
                <a:lnTo>
                  <a:pt x="820697" y="3170305"/>
                </a:lnTo>
                <a:lnTo>
                  <a:pt x="859887" y="3193496"/>
                </a:lnTo>
                <a:lnTo>
                  <a:pt x="899738" y="3215665"/>
                </a:lnTo>
                <a:lnTo>
                  <a:pt x="940233" y="3236793"/>
                </a:lnTo>
                <a:lnTo>
                  <a:pt x="981353" y="3256863"/>
                </a:lnTo>
                <a:lnTo>
                  <a:pt x="1023081" y="3275856"/>
                </a:lnTo>
                <a:lnTo>
                  <a:pt x="1065399" y="3293755"/>
                </a:lnTo>
                <a:lnTo>
                  <a:pt x="1108288" y="3310540"/>
                </a:lnTo>
                <a:lnTo>
                  <a:pt x="1151730" y="3326196"/>
                </a:lnTo>
                <a:lnTo>
                  <a:pt x="1195708" y="3340702"/>
                </a:lnTo>
                <a:lnTo>
                  <a:pt x="1240203" y="3354042"/>
                </a:lnTo>
                <a:lnTo>
                  <a:pt x="1285197" y="3366197"/>
                </a:lnTo>
                <a:lnTo>
                  <a:pt x="1330672" y="3377149"/>
                </a:lnTo>
                <a:lnTo>
                  <a:pt x="1376611" y="3386880"/>
                </a:lnTo>
                <a:lnTo>
                  <a:pt x="1422995" y="3395372"/>
                </a:lnTo>
                <a:lnTo>
                  <a:pt x="1469806" y="3402607"/>
                </a:lnTo>
                <a:lnTo>
                  <a:pt x="1517026" y="3408567"/>
                </a:lnTo>
                <a:lnTo>
                  <a:pt x="1564637" y="3413234"/>
                </a:lnTo>
                <a:lnTo>
                  <a:pt x="1612621" y="3416590"/>
                </a:lnTo>
                <a:lnTo>
                  <a:pt x="1660960" y="3418617"/>
                </a:lnTo>
                <a:lnTo>
                  <a:pt x="1709635" y="3419297"/>
                </a:lnTo>
                <a:lnTo>
                  <a:pt x="1758311" y="3418617"/>
                </a:lnTo>
                <a:lnTo>
                  <a:pt x="1806650" y="3416590"/>
                </a:lnTo>
                <a:lnTo>
                  <a:pt x="1854634" y="3413234"/>
                </a:lnTo>
                <a:lnTo>
                  <a:pt x="1902245" y="3408567"/>
                </a:lnTo>
                <a:lnTo>
                  <a:pt x="1949465" y="3402607"/>
                </a:lnTo>
                <a:lnTo>
                  <a:pt x="1996276" y="3395372"/>
                </a:lnTo>
                <a:lnTo>
                  <a:pt x="2042660" y="3386880"/>
                </a:lnTo>
                <a:lnTo>
                  <a:pt x="2088599" y="3377149"/>
                </a:lnTo>
                <a:lnTo>
                  <a:pt x="2134075" y="3366197"/>
                </a:lnTo>
                <a:lnTo>
                  <a:pt x="2179069" y="3354042"/>
                </a:lnTo>
                <a:lnTo>
                  <a:pt x="2223564" y="3340702"/>
                </a:lnTo>
                <a:lnTo>
                  <a:pt x="2267542" y="3326196"/>
                </a:lnTo>
                <a:lnTo>
                  <a:pt x="2310985" y="3310540"/>
                </a:lnTo>
                <a:lnTo>
                  <a:pt x="2353874" y="3293755"/>
                </a:lnTo>
                <a:lnTo>
                  <a:pt x="2396192" y="3275856"/>
                </a:lnTo>
                <a:lnTo>
                  <a:pt x="2437920" y="3256863"/>
                </a:lnTo>
                <a:lnTo>
                  <a:pt x="2479041" y="3236793"/>
                </a:lnTo>
                <a:lnTo>
                  <a:pt x="2519536" y="3215665"/>
                </a:lnTo>
                <a:lnTo>
                  <a:pt x="2559387" y="3193496"/>
                </a:lnTo>
                <a:lnTo>
                  <a:pt x="2598577" y="3170305"/>
                </a:lnTo>
                <a:lnTo>
                  <a:pt x="2637088" y="3146109"/>
                </a:lnTo>
                <a:lnTo>
                  <a:pt x="2674900" y="3120927"/>
                </a:lnTo>
                <a:lnTo>
                  <a:pt x="2711997" y="3094777"/>
                </a:lnTo>
                <a:lnTo>
                  <a:pt x="2748360" y="3067676"/>
                </a:lnTo>
                <a:lnTo>
                  <a:pt x="2783971" y="3039643"/>
                </a:lnTo>
                <a:lnTo>
                  <a:pt x="2818813" y="3010696"/>
                </a:lnTo>
                <a:lnTo>
                  <a:pt x="2852866" y="2980853"/>
                </a:lnTo>
                <a:lnTo>
                  <a:pt x="2886114" y="2950131"/>
                </a:lnTo>
                <a:lnTo>
                  <a:pt x="2918537" y="2918550"/>
                </a:lnTo>
                <a:lnTo>
                  <a:pt x="2950119" y="2886126"/>
                </a:lnTo>
                <a:lnTo>
                  <a:pt x="2980840" y="2852879"/>
                </a:lnTo>
                <a:lnTo>
                  <a:pt x="3010683" y="2818826"/>
                </a:lnTo>
                <a:lnTo>
                  <a:pt x="3039630" y="2783984"/>
                </a:lnTo>
                <a:lnTo>
                  <a:pt x="3067663" y="2748373"/>
                </a:lnTo>
                <a:lnTo>
                  <a:pt x="3094764" y="2712010"/>
                </a:lnTo>
                <a:lnTo>
                  <a:pt x="3120914" y="2674913"/>
                </a:lnTo>
                <a:lnTo>
                  <a:pt x="3146096" y="2637100"/>
                </a:lnTo>
                <a:lnTo>
                  <a:pt x="3170292" y="2598590"/>
                </a:lnTo>
                <a:lnTo>
                  <a:pt x="3193483" y="2559400"/>
                </a:lnTo>
                <a:lnTo>
                  <a:pt x="3215652" y="2519548"/>
                </a:lnTo>
                <a:lnTo>
                  <a:pt x="3236780" y="2479053"/>
                </a:lnTo>
                <a:lnTo>
                  <a:pt x="3256850" y="2437933"/>
                </a:lnTo>
                <a:lnTo>
                  <a:pt x="3275843" y="2396204"/>
                </a:lnTo>
                <a:lnTo>
                  <a:pt x="3293742" y="2353887"/>
                </a:lnTo>
                <a:lnTo>
                  <a:pt x="3310528" y="2310997"/>
                </a:lnTo>
                <a:lnTo>
                  <a:pt x="3326183" y="2267555"/>
                </a:lnTo>
                <a:lnTo>
                  <a:pt x="3340689" y="2223577"/>
                </a:lnTo>
                <a:lnTo>
                  <a:pt x="3354029" y="2179082"/>
                </a:lnTo>
                <a:lnTo>
                  <a:pt x="3366184" y="2134088"/>
                </a:lnTo>
                <a:lnTo>
                  <a:pt x="3377136" y="2088612"/>
                </a:lnTo>
                <a:lnTo>
                  <a:pt x="3386867" y="2042673"/>
                </a:lnTo>
                <a:lnTo>
                  <a:pt x="3395359" y="1996289"/>
                </a:lnTo>
                <a:lnTo>
                  <a:pt x="3402594" y="1949478"/>
                </a:lnTo>
                <a:lnTo>
                  <a:pt x="3408555" y="1902258"/>
                </a:lnTo>
                <a:lnTo>
                  <a:pt x="3413222" y="1854647"/>
                </a:lnTo>
                <a:lnTo>
                  <a:pt x="3416578" y="1806663"/>
                </a:lnTo>
                <a:lnTo>
                  <a:pt x="3418604" y="1758324"/>
                </a:lnTo>
                <a:lnTo>
                  <a:pt x="3419284" y="1709648"/>
                </a:lnTo>
                <a:lnTo>
                  <a:pt x="3418604" y="1660972"/>
                </a:lnTo>
                <a:lnTo>
                  <a:pt x="3416578" y="1612633"/>
                </a:lnTo>
                <a:lnTo>
                  <a:pt x="3413222" y="1564649"/>
                </a:lnTo>
                <a:lnTo>
                  <a:pt x="3408555" y="1517038"/>
                </a:lnTo>
                <a:lnTo>
                  <a:pt x="3402594" y="1469818"/>
                </a:lnTo>
                <a:lnTo>
                  <a:pt x="3395359" y="1423007"/>
                </a:lnTo>
                <a:lnTo>
                  <a:pt x="3386867" y="1376623"/>
                </a:lnTo>
                <a:lnTo>
                  <a:pt x="3377136" y="1330684"/>
                </a:lnTo>
                <a:lnTo>
                  <a:pt x="3366184" y="1285209"/>
                </a:lnTo>
                <a:lnTo>
                  <a:pt x="3354029" y="1240214"/>
                </a:lnTo>
                <a:lnTo>
                  <a:pt x="3340689" y="1195719"/>
                </a:lnTo>
                <a:lnTo>
                  <a:pt x="3326183" y="1151741"/>
                </a:lnTo>
                <a:lnTo>
                  <a:pt x="3310528" y="1108299"/>
                </a:lnTo>
                <a:lnTo>
                  <a:pt x="3293742" y="1065410"/>
                </a:lnTo>
                <a:lnTo>
                  <a:pt x="3275843" y="1023092"/>
                </a:lnTo>
                <a:lnTo>
                  <a:pt x="3256850" y="981364"/>
                </a:lnTo>
                <a:lnTo>
                  <a:pt x="3236780" y="940243"/>
                </a:lnTo>
                <a:lnTo>
                  <a:pt x="3215652" y="899748"/>
                </a:lnTo>
                <a:lnTo>
                  <a:pt x="3193483" y="859896"/>
                </a:lnTo>
                <a:lnTo>
                  <a:pt x="3170292" y="820706"/>
                </a:lnTo>
                <a:lnTo>
                  <a:pt x="3146096" y="782196"/>
                </a:lnTo>
                <a:lnTo>
                  <a:pt x="3120914" y="744383"/>
                </a:lnTo>
                <a:lnTo>
                  <a:pt x="3094764" y="707286"/>
                </a:lnTo>
                <a:lnTo>
                  <a:pt x="3067663" y="670923"/>
                </a:lnTo>
                <a:lnTo>
                  <a:pt x="3039630" y="635312"/>
                </a:lnTo>
                <a:lnTo>
                  <a:pt x="3010683" y="600471"/>
                </a:lnTo>
                <a:lnTo>
                  <a:pt x="2980840" y="566417"/>
                </a:lnTo>
                <a:lnTo>
                  <a:pt x="2950119" y="533170"/>
                </a:lnTo>
                <a:lnTo>
                  <a:pt x="2918537" y="500746"/>
                </a:lnTo>
                <a:lnTo>
                  <a:pt x="2886114" y="469165"/>
                </a:lnTo>
                <a:lnTo>
                  <a:pt x="2852866" y="438443"/>
                </a:lnTo>
                <a:lnTo>
                  <a:pt x="2818813" y="408600"/>
                </a:lnTo>
                <a:lnTo>
                  <a:pt x="2783971" y="379653"/>
                </a:lnTo>
                <a:lnTo>
                  <a:pt x="2748360" y="351620"/>
                </a:lnTo>
                <a:lnTo>
                  <a:pt x="2711997" y="324520"/>
                </a:lnTo>
                <a:lnTo>
                  <a:pt x="2674900" y="298369"/>
                </a:lnTo>
                <a:lnTo>
                  <a:pt x="2637088" y="273187"/>
                </a:lnTo>
                <a:lnTo>
                  <a:pt x="2598577" y="248992"/>
                </a:lnTo>
                <a:lnTo>
                  <a:pt x="2559387" y="225800"/>
                </a:lnTo>
                <a:lnTo>
                  <a:pt x="2519536" y="203631"/>
                </a:lnTo>
                <a:lnTo>
                  <a:pt x="2479041" y="182503"/>
                </a:lnTo>
                <a:lnTo>
                  <a:pt x="2437920" y="162433"/>
                </a:lnTo>
                <a:lnTo>
                  <a:pt x="2396192" y="143440"/>
                </a:lnTo>
                <a:lnTo>
                  <a:pt x="2353874" y="125542"/>
                </a:lnTo>
                <a:lnTo>
                  <a:pt x="2310985" y="108756"/>
                </a:lnTo>
                <a:lnTo>
                  <a:pt x="2267542" y="93101"/>
                </a:lnTo>
                <a:lnTo>
                  <a:pt x="2223564" y="78594"/>
                </a:lnTo>
                <a:lnTo>
                  <a:pt x="2179069" y="65254"/>
                </a:lnTo>
                <a:lnTo>
                  <a:pt x="2134075" y="53100"/>
                </a:lnTo>
                <a:lnTo>
                  <a:pt x="2088599" y="42147"/>
                </a:lnTo>
                <a:lnTo>
                  <a:pt x="2042660" y="32416"/>
                </a:lnTo>
                <a:lnTo>
                  <a:pt x="1996276" y="23924"/>
                </a:lnTo>
                <a:lnTo>
                  <a:pt x="1949465" y="16689"/>
                </a:lnTo>
                <a:lnTo>
                  <a:pt x="1902245" y="10729"/>
                </a:lnTo>
                <a:lnTo>
                  <a:pt x="1854634" y="6062"/>
                </a:lnTo>
                <a:lnTo>
                  <a:pt x="1806650" y="2706"/>
                </a:lnTo>
                <a:lnTo>
                  <a:pt x="1758311" y="679"/>
                </a:lnTo>
                <a:lnTo>
                  <a:pt x="1709635" y="0"/>
                </a:lnTo>
                <a:close/>
              </a:path>
            </a:pathLst>
          </a:custGeom>
          <a:solidFill>
            <a:srgbClr val="FFFFFF"/>
          </a:solidFill>
        </p:spPr>
        <p:txBody>
          <a:bodyPr wrap="square" lIns="0" tIns="0" rIns="0" bIns="0" rtlCol="0"/>
          <a:lstStyle/>
          <a:p>
            <a:endParaRPr/>
          </a:p>
        </p:txBody>
      </p:sp>
      <p:pic>
        <p:nvPicPr>
          <p:cNvPr id="13" name="Picture 3" descr="E:\shirish-sir_11-11-14\Actuaries\corel\actuaries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1347" y="320682"/>
            <a:ext cx="1685925" cy="1311274"/>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1420214" y="554745"/>
            <a:ext cx="9184208" cy="3840479"/>
            <a:chOff x="1420215" y="554736"/>
            <a:chExt cx="9184208" cy="3840479"/>
          </a:xfrm>
        </p:grpSpPr>
        <p:sp>
          <p:nvSpPr>
            <p:cNvPr id="7" name="object 7"/>
            <p:cNvSpPr/>
            <p:nvPr/>
          </p:nvSpPr>
          <p:spPr>
            <a:xfrm>
              <a:off x="1420215" y="554736"/>
              <a:ext cx="3846576" cy="3840479"/>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4598593" y="3199536"/>
              <a:ext cx="6005830" cy="424180"/>
            </a:xfrm>
            <a:custGeom>
              <a:avLst/>
              <a:gdLst/>
              <a:ahLst/>
              <a:cxnLst/>
              <a:rect l="l" t="t" r="r" b="b"/>
              <a:pathLst>
                <a:path w="6005830" h="424179">
                  <a:moveTo>
                    <a:pt x="6005245" y="0"/>
                  </a:moveTo>
                  <a:lnTo>
                    <a:pt x="256209" y="0"/>
                  </a:lnTo>
                  <a:lnTo>
                    <a:pt x="236128" y="45908"/>
                  </a:lnTo>
                  <a:lnTo>
                    <a:pt x="214754" y="91105"/>
                  </a:lnTo>
                  <a:lnTo>
                    <a:pt x="192110" y="135565"/>
                  </a:lnTo>
                  <a:lnTo>
                    <a:pt x="168220" y="179266"/>
                  </a:lnTo>
                  <a:lnTo>
                    <a:pt x="143106" y="222183"/>
                  </a:lnTo>
                  <a:lnTo>
                    <a:pt x="116793" y="264293"/>
                  </a:lnTo>
                  <a:lnTo>
                    <a:pt x="89302" y="305573"/>
                  </a:lnTo>
                  <a:lnTo>
                    <a:pt x="60657" y="345998"/>
                  </a:lnTo>
                  <a:lnTo>
                    <a:pt x="30882" y="385546"/>
                  </a:lnTo>
                  <a:lnTo>
                    <a:pt x="0" y="424192"/>
                  </a:lnTo>
                  <a:lnTo>
                    <a:pt x="6005245" y="424192"/>
                  </a:lnTo>
                  <a:lnTo>
                    <a:pt x="6005245" y="0"/>
                  </a:lnTo>
                  <a:close/>
                </a:path>
              </a:pathLst>
            </a:custGeom>
            <a:solidFill>
              <a:srgbClr val="00A650">
                <a:alpha val="34999"/>
              </a:srgbClr>
            </a:solidFill>
          </p:spPr>
          <p:txBody>
            <a:bodyPr wrap="square" lIns="0" tIns="0" rIns="0" bIns="0" rtlCol="0"/>
            <a:lstStyle/>
            <a:p>
              <a:endParaRPr/>
            </a:p>
          </p:txBody>
        </p:sp>
        <p:sp>
          <p:nvSpPr>
            <p:cNvPr id="10" name="object 10"/>
            <p:cNvSpPr/>
            <p:nvPr/>
          </p:nvSpPr>
          <p:spPr>
            <a:xfrm>
              <a:off x="4872520" y="1920633"/>
              <a:ext cx="5731510" cy="1234440"/>
            </a:xfrm>
            <a:custGeom>
              <a:avLst/>
              <a:gdLst/>
              <a:ahLst/>
              <a:cxnLst/>
              <a:rect l="l" t="t" r="r" b="b"/>
              <a:pathLst>
                <a:path w="5731509" h="1234439">
                  <a:moveTo>
                    <a:pt x="5731319" y="0"/>
                  </a:moveTo>
                  <a:lnTo>
                    <a:pt x="0" y="0"/>
                  </a:lnTo>
                  <a:lnTo>
                    <a:pt x="16530" y="44491"/>
                  </a:lnTo>
                  <a:lnTo>
                    <a:pt x="31853" y="89554"/>
                  </a:lnTo>
                  <a:lnTo>
                    <a:pt x="45949" y="135169"/>
                  </a:lnTo>
                  <a:lnTo>
                    <a:pt x="58798" y="181317"/>
                  </a:lnTo>
                  <a:lnTo>
                    <a:pt x="70379" y="227979"/>
                  </a:lnTo>
                  <a:lnTo>
                    <a:pt x="80673" y="275135"/>
                  </a:lnTo>
                  <a:lnTo>
                    <a:pt x="89659" y="322766"/>
                  </a:lnTo>
                  <a:lnTo>
                    <a:pt x="97318" y="370852"/>
                  </a:lnTo>
                  <a:lnTo>
                    <a:pt x="103629" y="419374"/>
                  </a:lnTo>
                  <a:lnTo>
                    <a:pt x="108573" y="468313"/>
                  </a:lnTo>
                  <a:lnTo>
                    <a:pt x="112129" y="517649"/>
                  </a:lnTo>
                  <a:lnTo>
                    <a:pt x="114277" y="567363"/>
                  </a:lnTo>
                  <a:lnTo>
                    <a:pt x="114998" y="617435"/>
                  </a:lnTo>
                  <a:lnTo>
                    <a:pt x="114154" y="671624"/>
                  </a:lnTo>
                  <a:lnTo>
                    <a:pt x="111638" y="725390"/>
                  </a:lnTo>
                  <a:lnTo>
                    <a:pt x="107476" y="778709"/>
                  </a:lnTo>
                  <a:lnTo>
                    <a:pt x="101694" y="831557"/>
                  </a:lnTo>
                  <a:lnTo>
                    <a:pt x="94317" y="883910"/>
                  </a:lnTo>
                  <a:lnTo>
                    <a:pt x="85370" y="935742"/>
                  </a:lnTo>
                  <a:lnTo>
                    <a:pt x="74880" y="987029"/>
                  </a:lnTo>
                  <a:lnTo>
                    <a:pt x="62872" y="1037746"/>
                  </a:lnTo>
                  <a:lnTo>
                    <a:pt x="49370" y="1087869"/>
                  </a:lnTo>
                  <a:lnTo>
                    <a:pt x="34402" y="1137373"/>
                  </a:lnTo>
                  <a:lnTo>
                    <a:pt x="17991" y="1186234"/>
                  </a:lnTo>
                  <a:lnTo>
                    <a:pt x="165" y="1234427"/>
                  </a:lnTo>
                  <a:lnTo>
                    <a:pt x="5731319" y="1234427"/>
                  </a:lnTo>
                  <a:lnTo>
                    <a:pt x="5731319" y="0"/>
                  </a:lnTo>
                  <a:close/>
                </a:path>
              </a:pathLst>
            </a:custGeom>
            <a:solidFill>
              <a:srgbClr val="4196CE">
                <a:alpha val="34999"/>
              </a:srgbClr>
            </a:solidFill>
          </p:spPr>
          <p:txBody>
            <a:bodyPr wrap="square" lIns="0" tIns="0" rIns="0" bIns="0" rtlCol="0"/>
            <a:lstStyle/>
            <a:p>
              <a:endParaRPr/>
            </a:p>
          </p:txBody>
        </p:sp>
        <p:sp>
          <p:nvSpPr>
            <p:cNvPr id="11" name="object 11"/>
            <p:cNvSpPr txBox="1"/>
            <p:nvPr/>
          </p:nvSpPr>
          <p:spPr>
            <a:xfrm>
              <a:off x="5059811" y="1844675"/>
              <a:ext cx="5316088" cy="1682768"/>
            </a:xfrm>
            <a:prstGeom prst="rect">
              <a:avLst/>
            </a:prstGeom>
          </p:spPr>
          <p:txBody>
            <a:bodyPr vert="horz" wrap="square" lIns="0" tIns="0" rIns="0" bIns="0" rtlCol="0">
              <a:spAutoFit/>
            </a:bodyPr>
            <a:lstStyle/>
            <a:p>
              <a:pPr>
                <a:spcBef>
                  <a:spcPts val="31"/>
                </a:spcBef>
              </a:pPr>
              <a:endParaRPr sz="1451" dirty="0">
                <a:latin typeface="Trebuchet MS" pitchFamily="34" charset="0"/>
                <a:cs typeface="Times New Roman"/>
              </a:endParaRPr>
            </a:p>
            <a:p>
              <a:pPr marL="12700">
                <a:lnSpc>
                  <a:spcPts val="3776"/>
                </a:lnSpc>
              </a:pPr>
              <a:r>
                <a:rPr sz="3600" b="1" dirty="0">
                  <a:solidFill>
                    <a:srgbClr val="005583"/>
                  </a:solidFill>
                  <a:latin typeface="Trebuchet MS" pitchFamily="34" charset="0"/>
                  <a:cs typeface="Lucida Sans"/>
                </a:rPr>
                <a:t>19th Global</a:t>
              </a:r>
              <a:endParaRPr sz="3600" b="1" dirty="0">
                <a:latin typeface="Trebuchet MS" pitchFamily="34" charset="0"/>
                <a:cs typeface="Lucida Sans"/>
              </a:endParaRPr>
            </a:p>
            <a:p>
              <a:pPr marL="12700">
                <a:lnSpc>
                  <a:spcPts val="3776"/>
                </a:lnSpc>
              </a:pPr>
              <a:r>
                <a:rPr sz="3600" b="1" dirty="0">
                  <a:solidFill>
                    <a:srgbClr val="005583"/>
                  </a:solidFill>
                  <a:latin typeface="Trebuchet MS" pitchFamily="34" charset="0"/>
                  <a:cs typeface="Lucida Sans"/>
                </a:rPr>
                <a:t>Conference of Actuaries</a:t>
              </a:r>
              <a:endParaRPr sz="3600" b="1" dirty="0">
                <a:latin typeface="Trebuchet MS" pitchFamily="34" charset="0"/>
                <a:cs typeface="Lucida Sans"/>
              </a:endParaRPr>
            </a:p>
            <a:p>
              <a:pPr marL="12700">
                <a:spcBef>
                  <a:spcPts val="1805"/>
                </a:spcBef>
              </a:pPr>
              <a:r>
                <a:rPr sz="1651" b="1" dirty="0">
                  <a:solidFill>
                    <a:srgbClr val="00854A"/>
                  </a:solidFill>
                  <a:latin typeface="Trebuchet MS" pitchFamily="34" charset="0"/>
                  <a:cs typeface="Lucida Sans"/>
                </a:rPr>
                <a:t>30th – 31st January, 2018 | Mumbai, India</a:t>
              </a:r>
              <a:endParaRPr sz="1651" b="1" dirty="0">
                <a:latin typeface="Trebuchet MS" pitchFamily="34" charset="0"/>
                <a:cs typeface="Lucida Sans"/>
              </a:endParaRPr>
            </a:p>
          </p:txBody>
        </p:sp>
        <p:sp>
          <p:nvSpPr>
            <p:cNvPr id="3" name="TextBox 2"/>
            <p:cNvSpPr txBox="1"/>
            <p:nvPr/>
          </p:nvSpPr>
          <p:spPr>
            <a:xfrm>
              <a:off x="8574365" y="1628486"/>
              <a:ext cx="786241" cy="292388"/>
            </a:xfrm>
            <a:prstGeom prst="rect">
              <a:avLst/>
            </a:prstGeom>
            <a:noFill/>
          </p:spPr>
          <p:txBody>
            <a:bodyPr wrap="none" rtlCol="0">
              <a:spAutoFit/>
            </a:bodyPr>
            <a:lstStyle/>
            <a:p>
              <a:r>
                <a:rPr lang="en-US" sz="1300" spc="-229" dirty="0">
                  <a:solidFill>
                    <a:srgbClr val="A7A9AC"/>
                  </a:solidFill>
                  <a:latin typeface="Trebuchet MS" pitchFamily="34" charset="0"/>
                  <a:cs typeface="Lucida Sans"/>
                </a:rPr>
                <a:t>O</a:t>
              </a:r>
              <a:r>
                <a:rPr lang="en-US" sz="1300" spc="-60" dirty="0">
                  <a:solidFill>
                    <a:srgbClr val="A7A9AC"/>
                  </a:solidFill>
                  <a:latin typeface="Trebuchet MS" pitchFamily="34" charset="0"/>
                  <a:cs typeface="Lucida Sans"/>
                </a:rPr>
                <a:t>r</a:t>
              </a:r>
              <a:r>
                <a:rPr lang="en-US" sz="1300" spc="-145" dirty="0">
                  <a:solidFill>
                    <a:srgbClr val="A7A9AC"/>
                  </a:solidFill>
                  <a:latin typeface="Trebuchet MS" pitchFamily="34" charset="0"/>
                  <a:cs typeface="Lucida Sans"/>
                </a:rPr>
                <a:t>g</a:t>
              </a:r>
              <a:r>
                <a:rPr lang="en-US" sz="1300" spc="-80" dirty="0">
                  <a:solidFill>
                    <a:srgbClr val="A7A9AC"/>
                  </a:solidFill>
                  <a:latin typeface="Trebuchet MS" pitchFamily="34" charset="0"/>
                  <a:cs typeface="Lucida Sans"/>
                </a:rPr>
                <a:t>a</a:t>
              </a:r>
              <a:r>
                <a:rPr lang="en-US" sz="1300" spc="-120" dirty="0">
                  <a:solidFill>
                    <a:srgbClr val="A7A9AC"/>
                  </a:solidFill>
                  <a:latin typeface="Trebuchet MS" pitchFamily="34" charset="0"/>
                  <a:cs typeface="Lucida Sans"/>
                </a:rPr>
                <a:t>n</a:t>
              </a:r>
              <a:r>
                <a:rPr lang="en-US" sz="1300" spc="-80" dirty="0">
                  <a:solidFill>
                    <a:srgbClr val="A7A9AC"/>
                  </a:solidFill>
                  <a:latin typeface="Trebuchet MS" pitchFamily="34" charset="0"/>
                  <a:cs typeface="Lucida Sans"/>
                </a:rPr>
                <a:t>i</a:t>
              </a:r>
              <a:r>
                <a:rPr lang="en-US" sz="1300" spc="-155" dirty="0">
                  <a:solidFill>
                    <a:srgbClr val="A7A9AC"/>
                  </a:solidFill>
                  <a:latin typeface="Trebuchet MS" pitchFamily="34" charset="0"/>
                  <a:cs typeface="Lucida Sans"/>
                </a:rPr>
                <a:t>z</a:t>
              </a:r>
              <a:r>
                <a:rPr lang="en-US" sz="1300" spc="-65" dirty="0">
                  <a:solidFill>
                    <a:srgbClr val="A7A9AC"/>
                  </a:solidFill>
                  <a:latin typeface="Trebuchet MS" pitchFamily="34" charset="0"/>
                  <a:cs typeface="Lucida Sans"/>
                </a:rPr>
                <a:t>e</a:t>
              </a:r>
              <a:r>
                <a:rPr lang="en-US" sz="1300" dirty="0">
                  <a:solidFill>
                    <a:srgbClr val="A7A9AC"/>
                  </a:solidFill>
                  <a:latin typeface="Trebuchet MS" pitchFamily="34" charset="0"/>
                  <a:cs typeface="Lucida Sans"/>
                </a:rPr>
                <a:t>r</a:t>
              </a:r>
              <a:endParaRPr lang="en-US" sz="1300" dirty="0">
                <a:latin typeface="Trebuchet MS" pitchFamily="34" charset="0"/>
                <a:cs typeface="Lucida Sans"/>
              </a:endParaRPr>
            </a:p>
          </p:txBody>
        </p:sp>
      </p:grpSp>
      <p:sp>
        <p:nvSpPr>
          <p:cNvPr id="24" name="Rectangle 23"/>
          <p:cNvSpPr/>
          <p:nvPr/>
        </p:nvSpPr>
        <p:spPr>
          <a:xfrm>
            <a:off x="88901" y="4587875"/>
            <a:ext cx="7315200" cy="1981201"/>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bject 11"/>
          <p:cNvSpPr txBox="1"/>
          <p:nvPr/>
        </p:nvSpPr>
        <p:spPr>
          <a:xfrm>
            <a:off x="1079501" y="5684099"/>
            <a:ext cx="5887844" cy="800219"/>
          </a:xfrm>
          <a:prstGeom prst="rect">
            <a:avLst/>
          </a:prstGeom>
        </p:spPr>
        <p:txBody>
          <a:bodyPr vert="horz" wrap="square" lIns="0" tIns="0" rIns="0" bIns="0" rtlCol="0">
            <a:spAutoFit/>
          </a:bodyPr>
          <a:lstStyle/>
          <a:p>
            <a:pPr marL="12700">
              <a:spcBef>
                <a:spcPts val="1805"/>
              </a:spcBef>
            </a:pPr>
            <a:r>
              <a:rPr lang="en-US" sz="2400" b="1" dirty="0">
                <a:solidFill>
                  <a:srgbClr val="00854A"/>
                </a:solidFill>
                <a:latin typeface="Trebuchet MS" pitchFamily="34" charset="0"/>
                <a:cs typeface="Lucida Sans"/>
              </a:rPr>
              <a:t>John Taylor </a:t>
            </a:r>
            <a:br>
              <a:rPr lang="en-US" sz="2400" b="1" dirty="0">
                <a:solidFill>
                  <a:srgbClr val="00854A"/>
                </a:solidFill>
                <a:latin typeface="Trebuchet MS" pitchFamily="34" charset="0"/>
                <a:cs typeface="Lucida Sans"/>
              </a:rPr>
            </a:br>
            <a:r>
              <a:rPr lang="en-US" sz="1400" b="1" dirty="0">
                <a:solidFill>
                  <a:schemeClr val="bg1"/>
                </a:solidFill>
                <a:latin typeface="Trebuchet MS" pitchFamily="34" charset="0"/>
                <a:cs typeface="Lucida Sans"/>
              </a:rPr>
              <a:t>john.taylor@hymans.co.uk</a:t>
            </a:r>
            <a:br>
              <a:rPr lang="en-US" sz="1400" b="1" dirty="0">
                <a:solidFill>
                  <a:schemeClr val="bg1"/>
                </a:solidFill>
                <a:latin typeface="Trebuchet MS" pitchFamily="34" charset="0"/>
                <a:cs typeface="Lucida Sans"/>
              </a:rPr>
            </a:br>
            <a:r>
              <a:rPr lang="en-US" sz="1400" b="1" dirty="0">
                <a:solidFill>
                  <a:schemeClr val="bg1"/>
                </a:solidFill>
                <a:latin typeface="Trebuchet MS" pitchFamily="34" charset="0"/>
                <a:cs typeface="Lucida Sans"/>
              </a:rPr>
              <a:t>+44 (0) 131 656 5143</a:t>
            </a:r>
            <a:endParaRPr sz="1400" b="1" dirty="0">
              <a:solidFill>
                <a:schemeClr val="bg1"/>
              </a:solidFill>
              <a:latin typeface="Trebuchet MS" pitchFamily="34" charset="0"/>
              <a:cs typeface="Lucida Sans"/>
            </a:endParaRPr>
          </a:p>
        </p:txBody>
      </p:sp>
      <p:sp>
        <p:nvSpPr>
          <p:cNvPr id="27" name="object 11"/>
          <p:cNvSpPr txBox="1"/>
          <p:nvPr/>
        </p:nvSpPr>
        <p:spPr>
          <a:xfrm>
            <a:off x="1079501" y="4885241"/>
            <a:ext cx="5887844" cy="769570"/>
          </a:xfrm>
          <a:prstGeom prst="rect">
            <a:avLst/>
          </a:prstGeom>
        </p:spPr>
        <p:txBody>
          <a:bodyPr vert="horz" wrap="square" lIns="0" tIns="0" rIns="0" bIns="0" rtlCol="0">
            <a:spAutoFit/>
          </a:bodyPr>
          <a:lstStyle/>
          <a:p>
            <a:pPr marL="12700"/>
            <a:r>
              <a:rPr lang="en-US" sz="5001" b="1" dirty="0">
                <a:solidFill>
                  <a:srgbClr val="005583"/>
                </a:solidFill>
                <a:latin typeface="Trebuchet MS" pitchFamily="34" charset="0"/>
                <a:cs typeface="Lucida Sans"/>
              </a:rPr>
              <a:t>Thank You</a:t>
            </a:r>
            <a:endParaRPr sz="5001" b="1" dirty="0">
              <a:latin typeface="Trebuchet MS" pitchFamily="34" charset="0"/>
              <a:cs typeface="Lucida San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89377" y="3"/>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47" name="object 10"/>
          <p:cNvSpPr/>
          <p:nvPr/>
        </p:nvSpPr>
        <p:spPr>
          <a:xfrm>
            <a:off x="88906" y="777881"/>
            <a:ext cx="6705600" cy="856742"/>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48" name="object 11"/>
          <p:cNvSpPr txBox="1"/>
          <p:nvPr/>
        </p:nvSpPr>
        <p:spPr>
          <a:xfrm>
            <a:off x="422193" y="1145115"/>
            <a:ext cx="4815840" cy="276999"/>
          </a:xfrm>
          <a:prstGeom prst="rect">
            <a:avLst/>
          </a:prstGeom>
        </p:spPr>
        <p:txBody>
          <a:bodyPr vert="horz" wrap="square" lIns="0" tIns="0" rIns="0" bIns="0" rtlCol="0">
            <a:spAutoFit/>
          </a:bodyPr>
          <a:lstStyle/>
          <a:p>
            <a:pPr marL="12700"/>
            <a:r>
              <a:rPr lang="en-US" b="1" dirty="0">
                <a:solidFill>
                  <a:srgbClr val="FFFFFF"/>
                </a:solidFill>
                <a:latin typeface="Trebuchet MS" pitchFamily="34" charset="0"/>
                <a:cs typeface="Lucida Sans"/>
              </a:rPr>
              <a:t>Technological Disruption </a:t>
            </a:r>
          </a:p>
        </p:txBody>
      </p:sp>
      <p:pic>
        <p:nvPicPr>
          <p:cNvPr id="61" name="Picture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6158" y="1774388"/>
            <a:ext cx="2764542" cy="5209044"/>
          </a:xfrm>
          <a:prstGeom prst="rect">
            <a:avLst/>
          </a:prstGeom>
        </p:spPr>
      </p:pic>
      <p:grpSp>
        <p:nvGrpSpPr>
          <p:cNvPr id="64" name="Group 48"/>
          <p:cNvGrpSpPr/>
          <p:nvPr/>
        </p:nvGrpSpPr>
        <p:grpSpPr>
          <a:xfrm>
            <a:off x="6911525" y="148464"/>
            <a:ext cx="3692982" cy="1776348"/>
            <a:chOff x="6911518" y="148463"/>
            <a:chExt cx="3692982" cy="1776349"/>
          </a:xfrm>
        </p:grpSpPr>
        <p:sp>
          <p:nvSpPr>
            <p:cNvPr id="65" name="object 2"/>
            <p:cNvSpPr/>
            <p:nvPr/>
          </p:nvSpPr>
          <p:spPr>
            <a:xfrm>
              <a:off x="6911518" y="379476"/>
              <a:ext cx="1548384" cy="1545336"/>
            </a:xfrm>
            <a:prstGeom prst="rect">
              <a:avLst/>
            </a:prstGeom>
            <a:blipFill>
              <a:blip r:embed="rId4" cstate="print"/>
              <a:stretch>
                <a:fillRect/>
              </a:stretch>
            </a:blipFill>
          </p:spPr>
          <p:txBody>
            <a:bodyPr wrap="square" lIns="0" tIns="0" rIns="0" bIns="0" rtlCol="0"/>
            <a:lstStyle/>
            <a:p>
              <a:endParaRPr/>
            </a:p>
          </p:txBody>
        </p:sp>
        <p:sp>
          <p:nvSpPr>
            <p:cNvPr id="66"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67"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68" name="object 14"/>
            <p:cNvSpPr txBox="1"/>
            <p:nvPr/>
          </p:nvSpPr>
          <p:spPr>
            <a:xfrm>
              <a:off x="8394700" y="99259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69" name="Picture 3" descr="E:\shirish-sir_11-11-14\Actuaries\corel\actuaries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8" name="Diagram 27"/>
          <p:cNvGraphicFramePr/>
          <p:nvPr>
            <p:extLst>
              <p:ext uri="{D42A27DB-BD31-4B8C-83A1-F6EECF244321}">
                <p14:modId xmlns:p14="http://schemas.microsoft.com/office/powerpoint/2010/main" val="116540639"/>
              </p:ext>
            </p:extLst>
          </p:nvPr>
        </p:nvGraphicFramePr>
        <p:xfrm>
          <a:off x="330797" y="1956500"/>
          <a:ext cx="4414313" cy="513071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3" name="Diagram 22"/>
          <p:cNvGraphicFramePr/>
          <p:nvPr>
            <p:extLst>
              <p:ext uri="{D42A27DB-BD31-4B8C-83A1-F6EECF244321}">
                <p14:modId xmlns:p14="http://schemas.microsoft.com/office/powerpoint/2010/main" val="1186083901"/>
              </p:ext>
            </p:extLst>
          </p:nvPr>
        </p:nvGraphicFramePr>
        <p:xfrm>
          <a:off x="4820832" y="1667901"/>
          <a:ext cx="4801021" cy="59300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 name="object 3"/>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54" name="object 54"/>
          <p:cNvSpPr txBox="1">
            <a:spLocks noGrp="1"/>
          </p:cNvSpPr>
          <p:nvPr>
            <p:ph type="sldNum" sz="quarter" idx="7"/>
          </p:nvPr>
        </p:nvSpPr>
        <p:spPr>
          <a:xfrm>
            <a:off x="143166" y="6616152"/>
            <a:ext cx="255904" cy="205184"/>
          </a:xfrm>
          <a:prstGeom prst="rect">
            <a:avLst/>
          </a:prstGeom>
        </p:spPr>
        <p:txBody>
          <a:bodyPr vert="horz" wrap="square" lIns="0" tIns="0" rIns="0" bIns="0" rtlCol="0">
            <a:spAutoFit/>
          </a:bodyPr>
          <a:lstStyle/>
          <a:p>
            <a:pPr marL="36831">
              <a:lnSpc>
                <a:spcPts val="1555"/>
              </a:lnSpc>
            </a:pPr>
            <a:r>
              <a:rPr lang="en-US" spc="-135" dirty="0"/>
              <a:t>2</a:t>
            </a:r>
            <a:endParaRPr spc="-135" dirty="0"/>
          </a:p>
        </p:txBody>
      </p:sp>
      <p:sp>
        <p:nvSpPr>
          <p:cNvPr id="24" name="Rectangle 23"/>
          <p:cNvSpPr/>
          <p:nvPr/>
        </p:nvSpPr>
        <p:spPr>
          <a:xfrm>
            <a:off x="88900" y="168281"/>
            <a:ext cx="4724401" cy="6096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bject 11"/>
          <p:cNvSpPr txBox="1"/>
          <p:nvPr/>
        </p:nvSpPr>
        <p:spPr>
          <a:xfrm>
            <a:off x="407832" y="268390"/>
            <a:ext cx="4191000" cy="553998"/>
          </a:xfrm>
          <a:prstGeom prst="rect">
            <a:avLst/>
          </a:prstGeom>
        </p:spPr>
        <p:txBody>
          <a:bodyPr vert="horz" wrap="square" lIns="0" tIns="0" rIns="0" bIns="0" rtlCol="0">
            <a:spAutoFit/>
          </a:bodyPr>
          <a:lstStyle/>
          <a:p>
            <a:pPr marL="12700"/>
            <a:r>
              <a:rPr lang="en-GB" sz="1200" b="1" dirty="0">
                <a:solidFill>
                  <a:srgbClr val="005583"/>
                </a:solidFill>
                <a:latin typeface="Trebuchet MS" pitchFamily="34" charset="0"/>
                <a:cs typeface="Lucida Sans"/>
              </a:rPr>
              <a:t>The threat and opportunity that technology presents to the </a:t>
            </a:r>
            <a:r>
              <a:rPr lang="en-GB" sz="1200" b="1" dirty="0">
                <a:solidFill>
                  <a:srgbClr val="005583"/>
                </a:solidFill>
                <a:latin typeface="Trebuchet MS" pitchFamily="34" charset="0"/>
                <a:cs typeface="Lucida Sans"/>
              </a:rPr>
              <a:t>profession: A </a:t>
            </a:r>
            <a:r>
              <a:rPr lang="en-GB" sz="1200" b="1" dirty="0" err="1">
                <a:solidFill>
                  <a:srgbClr val="005583"/>
                </a:solidFill>
                <a:latin typeface="Trebuchet MS" pitchFamily="34" charset="0"/>
                <a:cs typeface="Lucida Sans"/>
              </a:rPr>
              <a:t>robo</a:t>
            </a:r>
            <a:r>
              <a:rPr lang="en-GB" sz="1200" b="1" dirty="0">
                <a:solidFill>
                  <a:srgbClr val="005583"/>
                </a:solidFill>
                <a:latin typeface="Trebuchet MS" pitchFamily="34" charset="0"/>
                <a:cs typeface="Lucida Sans"/>
              </a:rPr>
              <a:t>-advice case </a:t>
            </a:r>
            <a:r>
              <a:rPr lang="en-GB" sz="1200" b="1" dirty="0">
                <a:solidFill>
                  <a:srgbClr val="005583"/>
                </a:solidFill>
                <a:latin typeface="Trebuchet MS" pitchFamily="34" charset="0"/>
                <a:cs typeface="Lucida Sans"/>
              </a:rPr>
              <a:t>study.</a:t>
            </a:r>
            <a:endParaRPr lang="en-GB" sz="1200" b="1" dirty="0">
              <a:latin typeface="Trebuchet MS" pitchFamily="34" charset="0"/>
              <a:cs typeface="Lucida Sans"/>
            </a:endParaRPr>
          </a:p>
          <a:p>
            <a:pPr marL="12700"/>
            <a:endParaRPr sz="1200" b="1" dirty="0">
              <a:latin typeface="Trebuchet MS" pitchFamily="34" charset="0"/>
              <a:cs typeface="Lucida Sans"/>
            </a:endParaRPr>
          </a:p>
        </p:txBody>
      </p:sp>
    </p:spTree>
    <p:extLst>
      <p:ext uri="{BB962C8B-B14F-4D97-AF65-F5344CB8AC3E}">
        <p14:creationId xmlns:p14="http://schemas.microsoft.com/office/powerpoint/2010/main" val="16751337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89377" y="3"/>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6"/>
          <p:cNvSpPr txBox="1"/>
          <p:nvPr/>
        </p:nvSpPr>
        <p:spPr>
          <a:xfrm>
            <a:off x="1481667" y="2110123"/>
            <a:ext cx="7141634" cy="2792239"/>
          </a:xfrm>
          <a:prstGeom prst="rect">
            <a:avLst/>
          </a:prstGeom>
        </p:spPr>
        <p:txBody>
          <a:bodyPr vert="horz" wrap="square" lIns="0" tIns="0" rIns="0" bIns="0" rtlCol="0">
            <a:spAutoFit/>
          </a:bodyPr>
          <a:lstStyle/>
          <a:p>
            <a:pPr marL="12700" marR="5081">
              <a:lnSpc>
                <a:spcPct val="107700"/>
              </a:lnSpc>
            </a:pPr>
            <a:r>
              <a:rPr lang="en-GB" sz="2400" dirty="0">
                <a:solidFill>
                  <a:srgbClr val="231F20"/>
                </a:solidFill>
                <a:latin typeface="Trebuchet MS" pitchFamily="34" charset="0"/>
                <a:cs typeface="Lucida Sans"/>
              </a:rPr>
              <a:t>“[Professions]…will need to learn to </a:t>
            </a:r>
            <a:r>
              <a:rPr lang="en-GB" sz="2400" b="1" dirty="0">
                <a:solidFill>
                  <a:srgbClr val="231F20"/>
                </a:solidFill>
                <a:latin typeface="Trebuchet MS" pitchFamily="34" charset="0"/>
                <a:cs typeface="Lucida Sans"/>
              </a:rPr>
              <a:t>communicate differently</a:t>
            </a:r>
            <a:r>
              <a:rPr lang="en-GB" sz="2400" dirty="0">
                <a:solidFill>
                  <a:srgbClr val="231F20"/>
                </a:solidFill>
                <a:latin typeface="Trebuchet MS" pitchFamily="34" charset="0"/>
                <a:cs typeface="Lucida Sans"/>
              </a:rPr>
              <a:t>, to gain </a:t>
            </a:r>
            <a:r>
              <a:rPr lang="en-GB" sz="2400" b="1" dirty="0">
                <a:solidFill>
                  <a:srgbClr val="231F20"/>
                </a:solidFill>
                <a:latin typeface="Trebuchet MS" pitchFamily="34" charset="0"/>
                <a:cs typeface="Lucida Sans"/>
              </a:rPr>
              <a:t>mastery of data</a:t>
            </a:r>
            <a:r>
              <a:rPr lang="en-GB" sz="2400" dirty="0">
                <a:solidFill>
                  <a:srgbClr val="231F20"/>
                </a:solidFill>
                <a:latin typeface="Trebuchet MS" pitchFamily="34" charset="0"/>
                <a:cs typeface="Lucida Sans"/>
              </a:rPr>
              <a:t> in their disciplines, to establish </a:t>
            </a:r>
            <a:r>
              <a:rPr lang="en-GB" sz="2400" b="1" dirty="0">
                <a:solidFill>
                  <a:srgbClr val="231F20"/>
                </a:solidFill>
                <a:latin typeface="Trebuchet MS" pitchFamily="34" charset="0"/>
                <a:cs typeface="Lucida Sans"/>
              </a:rPr>
              <a:t>new working relationships with their machines</a:t>
            </a:r>
            <a:r>
              <a:rPr lang="en-GB" sz="2400" dirty="0">
                <a:solidFill>
                  <a:srgbClr val="231F20"/>
                </a:solidFill>
                <a:latin typeface="Trebuchet MS" pitchFamily="34" charset="0"/>
                <a:cs typeface="Lucida Sans"/>
              </a:rPr>
              <a:t>, and to diversify. More generally, there is a catch-all capability that tomorrow’s professionals will need to embrace – that of being </a:t>
            </a:r>
            <a:r>
              <a:rPr lang="en-GB" sz="2400" b="1" dirty="0">
                <a:solidFill>
                  <a:srgbClr val="231F20"/>
                </a:solidFill>
                <a:latin typeface="Trebuchet MS" pitchFamily="34" charset="0"/>
                <a:cs typeface="Lucida Sans"/>
              </a:rPr>
              <a:t>flexible</a:t>
            </a:r>
            <a:r>
              <a:rPr lang="en-GB" sz="2400" dirty="0">
                <a:solidFill>
                  <a:srgbClr val="231F20"/>
                </a:solidFill>
                <a:latin typeface="Trebuchet MS" pitchFamily="34" charset="0"/>
                <a:cs typeface="Lucida Sans"/>
              </a:rPr>
              <a:t>.” </a:t>
            </a:r>
            <a:endParaRPr lang="en-GB" sz="2400" dirty="0">
              <a:solidFill>
                <a:srgbClr val="231F20"/>
              </a:solidFill>
              <a:latin typeface="Trebuchet MS" pitchFamily="34" charset="0"/>
              <a:cs typeface="Lucida Sans"/>
            </a:endParaRPr>
          </a:p>
        </p:txBody>
      </p:sp>
      <p:sp>
        <p:nvSpPr>
          <p:cNvPr id="9" name="object 9"/>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5" name="object 15"/>
          <p:cNvSpPr txBox="1">
            <a:spLocks noGrp="1"/>
          </p:cNvSpPr>
          <p:nvPr>
            <p:ph type="sldNum" sz="quarter" idx="7"/>
          </p:nvPr>
        </p:nvSpPr>
        <p:spPr>
          <a:xfrm>
            <a:off x="151928" y="6623301"/>
            <a:ext cx="255904" cy="192360"/>
          </a:xfrm>
          <a:prstGeom prst="rect">
            <a:avLst/>
          </a:prstGeom>
        </p:spPr>
        <p:txBody>
          <a:bodyPr vert="horz" wrap="square" lIns="0" tIns="0" rIns="0" bIns="0" rtlCol="0">
            <a:spAutoFit/>
          </a:bodyPr>
          <a:lstStyle/>
          <a:p>
            <a:pPr marL="85093">
              <a:lnSpc>
                <a:spcPts val="1535"/>
              </a:lnSpc>
            </a:pPr>
            <a:r>
              <a:rPr lang="en-GB" spc="-135" dirty="0"/>
              <a:t>3</a:t>
            </a:r>
            <a:endParaRPr spc="-135" dirty="0"/>
          </a:p>
        </p:txBody>
      </p:sp>
      <p:grpSp>
        <p:nvGrpSpPr>
          <p:cNvPr id="18" name="Group 17"/>
          <p:cNvGrpSpPr/>
          <p:nvPr/>
        </p:nvGrpSpPr>
        <p:grpSpPr>
          <a:xfrm>
            <a:off x="5760576" y="170688"/>
            <a:ext cx="4691533" cy="1545336"/>
            <a:chOff x="5760567" y="399288"/>
            <a:chExt cx="4691533" cy="1545336"/>
          </a:xfrm>
        </p:grpSpPr>
        <p:sp>
          <p:nvSpPr>
            <p:cNvPr id="2" name="object 2"/>
            <p:cNvSpPr/>
            <p:nvPr/>
          </p:nvSpPr>
          <p:spPr>
            <a:xfrm>
              <a:off x="5760567" y="399288"/>
              <a:ext cx="1548384" cy="1545336"/>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13"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14" name="object 14"/>
            <p:cNvSpPr txBox="1"/>
            <p:nvPr/>
          </p:nvSpPr>
          <p:spPr>
            <a:xfrm>
              <a:off x="7251700" y="101240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17"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88900" y="168281"/>
            <a:ext cx="4724401" cy="6096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ject 11"/>
          <p:cNvSpPr txBox="1"/>
          <p:nvPr/>
        </p:nvSpPr>
        <p:spPr>
          <a:xfrm>
            <a:off x="407832" y="268390"/>
            <a:ext cx="4191000" cy="553998"/>
          </a:xfrm>
          <a:prstGeom prst="rect">
            <a:avLst/>
          </a:prstGeom>
        </p:spPr>
        <p:txBody>
          <a:bodyPr vert="horz" wrap="square" lIns="0" tIns="0" rIns="0" bIns="0" rtlCol="0">
            <a:spAutoFit/>
          </a:bodyPr>
          <a:lstStyle/>
          <a:p>
            <a:pPr marL="12700"/>
            <a:r>
              <a:rPr lang="en-GB" sz="1200" b="1" dirty="0">
                <a:solidFill>
                  <a:srgbClr val="005583"/>
                </a:solidFill>
                <a:latin typeface="Trebuchet MS" pitchFamily="34" charset="0"/>
                <a:cs typeface="Lucida Sans"/>
              </a:rPr>
              <a:t>The threat and opportunity that technology presents to the </a:t>
            </a:r>
            <a:r>
              <a:rPr lang="en-GB" sz="1200" b="1" dirty="0">
                <a:solidFill>
                  <a:srgbClr val="005583"/>
                </a:solidFill>
                <a:latin typeface="Trebuchet MS" pitchFamily="34" charset="0"/>
                <a:cs typeface="Lucida Sans"/>
              </a:rPr>
              <a:t>profession: A </a:t>
            </a:r>
            <a:r>
              <a:rPr lang="en-GB" sz="1200" b="1" dirty="0" err="1">
                <a:solidFill>
                  <a:srgbClr val="005583"/>
                </a:solidFill>
                <a:latin typeface="Trebuchet MS" pitchFamily="34" charset="0"/>
                <a:cs typeface="Lucida Sans"/>
              </a:rPr>
              <a:t>robo</a:t>
            </a:r>
            <a:r>
              <a:rPr lang="en-GB" sz="1200" b="1" dirty="0">
                <a:solidFill>
                  <a:srgbClr val="005583"/>
                </a:solidFill>
                <a:latin typeface="Trebuchet MS" pitchFamily="34" charset="0"/>
                <a:cs typeface="Lucida Sans"/>
              </a:rPr>
              <a:t>-advice case </a:t>
            </a:r>
            <a:r>
              <a:rPr lang="en-GB" sz="1200" b="1" dirty="0">
                <a:solidFill>
                  <a:srgbClr val="005583"/>
                </a:solidFill>
                <a:latin typeface="Trebuchet MS" pitchFamily="34" charset="0"/>
                <a:cs typeface="Lucida Sans"/>
              </a:rPr>
              <a:t>study.</a:t>
            </a:r>
            <a:endParaRPr lang="en-GB" sz="1200" b="1" dirty="0">
              <a:latin typeface="Trebuchet MS" pitchFamily="34" charset="0"/>
              <a:cs typeface="Lucida Sans"/>
            </a:endParaRPr>
          </a:p>
          <a:p>
            <a:pPr marL="12700"/>
            <a:endParaRPr sz="1200" b="1" dirty="0">
              <a:latin typeface="Trebuchet MS" pitchFamily="34" charset="0"/>
              <a:cs typeface="Lucida Sans"/>
            </a:endParaRPr>
          </a:p>
        </p:txBody>
      </p:sp>
      <p:sp>
        <p:nvSpPr>
          <p:cNvPr id="10" name="object 10"/>
          <p:cNvSpPr/>
          <p:nvPr/>
        </p:nvSpPr>
        <p:spPr>
          <a:xfrm>
            <a:off x="88246" y="721492"/>
            <a:ext cx="5699759"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22193" y="916515"/>
            <a:ext cx="4815840" cy="276999"/>
          </a:xfrm>
          <a:prstGeom prst="rect">
            <a:avLst/>
          </a:prstGeom>
        </p:spPr>
        <p:txBody>
          <a:bodyPr vert="horz" wrap="square" lIns="0" tIns="0" rIns="0" bIns="0" rtlCol="0">
            <a:spAutoFit/>
          </a:bodyPr>
          <a:lstStyle/>
          <a:p>
            <a:pPr marL="12700"/>
            <a:r>
              <a:rPr lang="en-US" b="1" dirty="0">
                <a:solidFill>
                  <a:srgbClr val="FFFFFF"/>
                </a:solidFill>
                <a:latin typeface="Trebuchet MS" pitchFamily="34" charset="0"/>
                <a:cs typeface="Lucida Sans"/>
              </a:rPr>
              <a:t>The Need for Change</a:t>
            </a:r>
            <a:endParaRPr lang="en-US" b="1" dirty="0">
              <a:latin typeface="Trebuchet MS" pitchFamily="34" charset="0"/>
              <a:cs typeface="Lucida Sans"/>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87" y="1833114"/>
            <a:ext cx="2764542" cy="5209044"/>
          </a:xfrm>
          <a:prstGeom prst="rect">
            <a:avLst/>
          </a:prstGeom>
        </p:spPr>
      </p:pic>
      <p:sp>
        <p:nvSpPr>
          <p:cNvPr id="24" name="Rectangle 23"/>
          <p:cNvSpPr/>
          <p:nvPr/>
        </p:nvSpPr>
        <p:spPr>
          <a:xfrm>
            <a:off x="4051299" y="4892330"/>
            <a:ext cx="4572000" cy="615553"/>
          </a:xfrm>
          <a:prstGeom prst="rect">
            <a:avLst/>
          </a:prstGeom>
        </p:spPr>
        <p:txBody>
          <a:bodyPr>
            <a:spAutoFit/>
          </a:bodyPr>
          <a:lstStyle/>
          <a:p>
            <a:pPr algn="r"/>
            <a:r>
              <a:rPr lang="en-GB" sz="2000" dirty="0">
                <a:latin typeface="Trebuchet MS" panose="020B0603020202020204" pitchFamily="34" charset="0"/>
              </a:rPr>
              <a:t>Susskind &amp; Susskind</a:t>
            </a:r>
          </a:p>
          <a:p>
            <a:pPr lvl="1" algn="r"/>
            <a:r>
              <a:rPr lang="en-GB" sz="1400" dirty="0">
                <a:latin typeface="Trebuchet MS" panose="020B0603020202020204" pitchFamily="34" charset="0"/>
              </a:rPr>
              <a:t>“The Future of The Professions”</a:t>
            </a:r>
            <a:endParaRPr lang="en-GB" sz="1400" dirty="0">
              <a:latin typeface="Trebuchet MS" panose="020B0603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79379" y="3"/>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9"/>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5" name="object 15"/>
          <p:cNvSpPr txBox="1">
            <a:spLocks noGrp="1"/>
          </p:cNvSpPr>
          <p:nvPr>
            <p:ph type="sldNum" sz="quarter" idx="7"/>
          </p:nvPr>
        </p:nvSpPr>
        <p:spPr>
          <a:xfrm>
            <a:off x="151928" y="6623301"/>
            <a:ext cx="255904" cy="192360"/>
          </a:xfrm>
          <a:prstGeom prst="rect">
            <a:avLst/>
          </a:prstGeom>
        </p:spPr>
        <p:txBody>
          <a:bodyPr vert="horz" wrap="square" lIns="0" tIns="0" rIns="0" bIns="0" rtlCol="0">
            <a:spAutoFit/>
          </a:bodyPr>
          <a:lstStyle/>
          <a:p>
            <a:pPr marL="85093">
              <a:lnSpc>
                <a:spcPts val="1535"/>
              </a:lnSpc>
            </a:pPr>
            <a:r>
              <a:rPr lang="en-GB" spc="-135" dirty="0"/>
              <a:t>4</a:t>
            </a:r>
            <a:endParaRPr spc="-135" dirty="0"/>
          </a:p>
        </p:txBody>
      </p:sp>
      <p:sp>
        <p:nvSpPr>
          <p:cNvPr id="19" name="Rectangle 18"/>
          <p:cNvSpPr/>
          <p:nvPr/>
        </p:nvSpPr>
        <p:spPr>
          <a:xfrm>
            <a:off x="429688" y="2086322"/>
            <a:ext cx="9372600" cy="27432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bject 11"/>
          <p:cNvSpPr txBox="1"/>
          <p:nvPr/>
        </p:nvSpPr>
        <p:spPr>
          <a:xfrm>
            <a:off x="1079501" y="2999725"/>
            <a:ext cx="7543800" cy="615553"/>
          </a:xfrm>
          <a:prstGeom prst="rect">
            <a:avLst/>
          </a:prstGeom>
        </p:spPr>
        <p:txBody>
          <a:bodyPr vert="horz" wrap="square" lIns="0" tIns="0" rIns="0" bIns="0" rtlCol="0">
            <a:spAutoFit/>
          </a:bodyPr>
          <a:lstStyle/>
          <a:p>
            <a:pPr marL="12700"/>
            <a:r>
              <a:rPr lang="en-GB" sz="4000" b="1" dirty="0">
                <a:solidFill>
                  <a:srgbClr val="005583"/>
                </a:solidFill>
                <a:latin typeface="Trebuchet MS" pitchFamily="34" charset="0"/>
                <a:cs typeface="Lucida Sans"/>
              </a:rPr>
              <a:t>What is </a:t>
            </a:r>
            <a:r>
              <a:rPr lang="en-GB" sz="4000" b="1" dirty="0" err="1">
                <a:solidFill>
                  <a:srgbClr val="005583"/>
                </a:solidFill>
                <a:latin typeface="Trebuchet MS" pitchFamily="34" charset="0"/>
                <a:cs typeface="Lucida Sans"/>
              </a:rPr>
              <a:t>Robo</a:t>
            </a:r>
            <a:r>
              <a:rPr lang="en-GB" sz="4000" b="1" dirty="0">
                <a:solidFill>
                  <a:srgbClr val="005583"/>
                </a:solidFill>
                <a:latin typeface="Trebuchet MS" pitchFamily="34" charset="0"/>
                <a:cs typeface="Lucida Sans"/>
              </a:rPr>
              <a:t>-advice? </a:t>
            </a:r>
            <a:endParaRPr sz="4000" b="1" dirty="0">
              <a:latin typeface="Trebuchet MS" pitchFamily="34" charset="0"/>
              <a:cs typeface="Lucida Sans"/>
            </a:endParaRPr>
          </a:p>
        </p:txBody>
      </p:sp>
      <p:grpSp>
        <p:nvGrpSpPr>
          <p:cNvPr id="26" name="Group 48"/>
          <p:cNvGrpSpPr/>
          <p:nvPr/>
        </p:nvGrpSpPr>
        <p:grpSpPr>
          <a:xfrm>
            <a:off x="6911525" y="148464"/>
            <a:ext cx="3692982" cy="1776348"/>
            <a:chOff x="6911518" y="148463"/>
            <a:chExt cx="3692982" cy="1776349"/>
          </a:xfrm>
        </p:grpSpPr>
        <p:sp>
          <p:nvSpPr>
            <p:cNvPr id="27" name="object 2"/>
            <p:cNvSpPr/>
            <p:nvPr/>
          </p:nvSpPr>
          <p:spPr>
            <a:xfrm>
              <a:off x="6911518" y="379476"/>
              <a:ext cx="1548384" cy="1545336"/>
            </a:xfrm>
            <a:prstGeom prst="rect">
              <a:avLst/>
            </a:prstGeom>
            <a:blipFill>
              <a:blip r:embed="rId3" cstate="print"/>
              <a:stretch>
                <a:fillRect/>
              </a:stretch>
            </a:blipFill>
          </p:spPr>
          <p:txBody>
            <a:bodyPr wrap="square" lIns="0" tIns="0" rIns="0" bIns="0" rtlCol="0"/>
            <a:lstStyle/>
            <a:p>
              <a:endParaRPr/>
            </a:p>
          </p:txBody>
        </p:sp>
        <p:sp>
          <p:nvSpPr>
            <p:cNvPr id="28" name="object 12"/>
            <p:cNvSpPr/>
            <p:nvPr/>
          </p:nvSpPr>
          <p:spPr>
            <a:xfrm>
              <a:off x="8190637" y="1444256"/>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29" name="object 13"/>
            <p:cNvSpPr/>
            <p:nvPr/>
          </p:nvSpPr>
          <p:spPr>
            <a:xfrm>
              <a:off x="8300720" y="930275"/>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0" name="object 14"/>
            <p:cNvSpPr txBox="1"/>
            <p:nvPr/>
          </p:nvSpPr>
          <p:spPr>
            <a:xfrm>
              <a:off x="8394700" y="99259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1"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1851" y="148463"/>
              <a:ext cx="880452" cy="684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r="55583"/>
          <a:stretch/>
        </p:blipFill>
        <p:spPr>
          <a:xfrm>
            <a:off x="8013708" y="1987137"/>
            <a:ext cx="1830511" cy="2851878"/>
          </a:xfrm>
          <a:prstGeom prst="rect">
            <a:avLst/>
          </a:prstGeom>
        </p:spPr>
      </p:pic>
    </p:spTree>
    <p:extLst>
      <p:ext uri="{BB962C8B-B14F-4D97-AF65-F5344CB8AC3E}">
        <p14:creationId xmlns:p14="http://schemas.microsoft.com/office/powerpoint/2010/main" val="4387331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89377" y="3"/>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6"/>
          <p:cNvSpPr txBox="1"/>
          <p:nvPr/>
        </p:nvSpPr>
        <p:spPr>
          <a:xfrm>
            <a:off x="1242484" y="1698513"/>
            <a:ext cx="7141634" cy="4062651"/>
          </a:xfrm>
          <a:prstGeom prst="rect">
            <a:avLst/>
          </a:prstGeom>
        </p:spPr>
        <p:txBody>
          <a:bodyPr vert="horz" wrap="square" lIns="0" tIns="0" rIns="0" bIns="0" rtlCol="0">
            <a:spAutoFit/>
          </a:bodyPr>
          <a:lstStyle/>
          <a:p>
            <a:r>
              <a:rPr lang="en-GB" sz="2400" b="1" dirty="0">
                <a:solidFill>
                  <a:srgbClr val="3F4548"/>
                </a:solidFill>
              </a:rPr>
              <a:t>What is a '</a:t>
            </a:r>
            <a:r>
              <a:rPr lang="en-GB" sz="2400" b="1" dirty="0" err="1">
                <a:solidFill>
                  <a:srgbClr val="3F4548"/>
                </a:solidFill>
              </a:rPr>
              <a:t>Robo</a:t>
            </a:r>
            <a:r>
              <a:rPr lang="en-GB" sz="2400" b="1" dirty="0">
                <a:solidFill>
                  <a:srgbClr val="3F4548"/>
                </a:solidFill>
              </a:rPr>
              <a:t>-Advisor (</a:t>
            </a:r>
            <a:r>
              <a:rPr lang="en-GB" sz="2400" b="1" dirty="0" err="1">
                <a:solidFill>
                  <a:srgbClr val="3F4548"/>
                </a:solidFill>
              </a:rPr>
              <a:t>Robo</a:t>
            </a:r>
            <a:r>
              <a:rPr lang="en-GB" sz="2400" b="1" dirty="0">
                <a:solidFill>
                  <a:srgbClr val="3F4548"/>
                </a:solidFill>
              </a:rPr>
              <a:t>-Adviser)‘?</a:t>
            </a:r>
          </a:p>
          <a:p>
            <a:endParaRPr lang="en-GB" sz="2400" dirty="0">
              <a:solidFill>
                <a:srgbClr val="3F4548"/>
              </a:solidFill>
            </a:endParaRPr>
          </a:p>
          <a:p>
            <a:r>
              <a:rPr lang="en-GB" sz="2400" dirty="0">
                <a:solidFill>
                  <a:srgbClr val="3F4548"/>
                </a:solidFill>
              </a:rPr>
              <a:t>A </a:t>
            </a:r>
            <a:r>
              <a:rPr lang="en-GB" sz="2400" dirty="0" err="1">
                <a:solidFill>
                  <a:srgbClr val="3F4548"/>
                </a:solidFill>
              </a:rPr>
              <a:t>robo</a:t>
            </a:r>
            <a:r>
              <a:rPr lang="en-GB" sz="2400" dirty="0">
                <a:solidFill>
                  <a:srgbClr val="3F4548"/>
                </a:solidFill>
              </a:rPr>
              <a:t>-advisor (</a:t>
            </a:r>
            <a:r>
              <a:rPr lang="en-GB" sz="2400" dirty="0" err="1">
                <a:solidFill>
                  <a:srgbClr val="3F4548"/>
                </a:solidFill>
              </a:rPr>
              <a:t>robo</a:t>
            </a:r>
            <a:r>
              <a:rPr lang="en-GB" sz="2400" dirty="0">
                <a:solidFill>
                  <a:srgbClr val="3F4548"/>
                </a:solidFill>
              </a:rPr>
              <a:t>-adviser) is an online wealth management service that provides automated, algorithm-based portfolio management advice without the use of human financial planners. </a:t>
            </a:r>
            <a:r>
              <a:rPr lang="en-GB" sz="2400" dirty="0" err="1">
                <a:solidFill>
                  <a:srgbClr val="3F4548"/>
                </a:solidFill>
              </a:rPr>
              <a:t>Robo</a:t>
            </a:r>
            <a:r>
              <a:rPr lang="en-GB" sz="2400" dirty="0">
                <a:solidFill>
                  <a:srgbClr val="3F4548"/>
                </a:solidFill>
              </a:rPr>
              <a:t>-advisors (or </a:t>
            </a:r>
            <a:r>
              <a:rPr lang="en-GB" sz="2400" dirty="0" err="1">
                <a:solidFill>
                  <a:srgbClr val="3F4548"/>
                </a:solidFill>
              </a:rPr>
              <a:t>robo</a:t>
            </a:r>
            <a:r>
              <a:rPr lang="en-GB" sz="2400" dirty="0">
                <a:solidFill>
                  <a:srgbClr val="3F4548"/>
                </a:solidFill>
              </a:rPr>
              <a:t>-advisers) use the same software as traditional advisors, but usually only offer portfolio management and do not get involved in more personal aspects of wealth management, such as taxes and retirement or estate planning. </a:t>
            </a:r>
          </a:p>
        </p:txBody>
      </p:sp>
      <p:sp>
        <p:nvSpPr>
          <p:cNvPr id="9" name="object 9"/>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5" name="object 15"/>
          <p:cNvSpPr txBox="1">
            <a:spLocks noGrp="1"/>
          </p:cNvSpPr>
          <p:nvPr>
            <p:ph type="sldNum" sz="quarter" idx="7"/>
          </p:nvPr>
        </p:nvSpPr>
        <p:spPr>
          <a:xfrm>
            <a:off x="151928" y="6623301"/>
            <a:ext cx="255904" cy="192360"/>
          </a:xfrm>
          <a:prstGeom prst="rect">
            <a:avLst/>
          </a:prstGeom>
        </p:spPr>
        <p:txBody>
          <a:bodyPr vert="horz" wrap="square" lIns="0" tIns="0" rIns="0" bIns="0" rtlCol="0">
            <a:spAutoFit/>
          </a:bodyPr>
          <a:lstStyle/>
          <a:p>
            <a:pPr marL="85093">
              <a:lnSpc>
                <a:spcPts val="1535"/>
              </a:lnSpc>
            </a:pPr>
            <a:r>
              <a:rPr lang="en-GB" spc="-135" dirty="0"/>
              <a:t>5</a:t>
            </a:r>
            <a:endParaRPr spc="-135" dirty="0"/>
          </a:p>
        </p:txBody>
      </p:sp>
      <p:grpSp>
        <p:nvGrpSpPr>
          <p:cNvPr id="18" name="Group 17"/>
          <p:cNvGrpSpPr/>
          <p:nvPr/>
        </p:nvGrpSpPr>
        <p:grpSpPr>
          <a:xfrm>
            <a:off x="5760576" y="170688"/>
            <a:ext cx="4691533" cy="1545336"/>
            <a:chOff x="5760567" y="399288"/>
            <a:chExt cx="4691533" cy="1545336"/>
          </a:xfrm>
        </p:grpSpPr>
        <p:sp>
          <p:nvSpPr>
            <p:cNvPr id="2" name="object 2"/>
            <p:cNvSpPr/>
            <p:nvPr/>
          </p:nvSpPr>
          <p:spPr>
            <a:xfrm>
              <a:off x="5760567" y="399288"/>
              <a:ext cx="1548384" cy="1545336"/>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13"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14" name="object 14"/>
            <p:cNvSpPr txBox="1"/>
            <p:nvPr/>
          </p:nvSpPr>
          <p:spPr>
            <a:xfrm>
              <a:off x="7251700" y="101240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17"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88900" y="168281"/>
            <a:ext cx="4724401" cy="6096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ject 11"/>
          <p:cNvSpPr txBox="1"/>
          <p:nvPr/>
        </p:nvSpPr>
        <p:spPr>
          <a:xfrm>
            <a:off x="378199" y="343029"/>
            <a:ext cx="4191000" cy="184666"/>
          </a:xfrm>
          <a:prstGeom prst="rect">
            <a:avLst/>
          </a:prstGeom>
        </p:spPr>
        <p:txBody>
          <a:bodyPr vert="horz" wrap="square" lIns="0" tIns="0" rIns="0" bIns="0" rtlCol="0">
            <a:spAutoFit/>
          </a:bodyPr>
          <a:lstStyle/>
          <a:p>
            <a:pPr marL="12700"/>
            <a:r>
              <a:rPr lang="en-GB" sz="1200" b="1" dirty="0">
                <a:solidFill>
                  <a:schemeClr val="tx2"/>
                </a:solidFill>
                <a:latin typeface="Trebuchet MS" pitchFamily="34" charset="0"/>
                <a:cs typeface="Lucida Sans"/>
              </a:rPr>
              <a:t>What is </a:t>
            </a:r>
            <a:r>
              <a:rPr lang="en-GB" sz="1200" b="1" dirty="0" err="1">
                <a:solidFill>
                  <a:schemeClr val="tx2"/>
                </a:solidFill>
                <a:latin typeface="Trebuchet MS" pitchFamily="34" charset="0"/>
                <a:cs typeface="Lucida Sans"/>
              </a:rPr>
              <a:t>Robo</a:t>
            </a:r>
            <a:r>
              <a:rPr lang="en-GB" sz="1200" b="1" dirty="0">
                <a:solidFill>
                  <a:schemeClr val="tx2"/>
                </a:solidFill>
                <a:latin typeface="Trebuchet MS" pitchFamily="34" charset="0"/>
                <a:cs typeface="Lucida Sans"/>
              </a:rPr>
              <a:t>-advice?</a:t>
            </a:r>
            <a:endParaRPr sz="1200" b="1" dirty="0">
              <a:solidFill>
                <a:schemeClr val="tx2"/>
              </a:solidFill>
              <a:latin typeface="Trebuchet MS" pitchFamily="34" charset="0"/>
              <a:cs typeface="Lucida Sans"/>
            </a:endParaRPr>
          </a:p>
        </p:txBody>
      </p:sp>
      <p:sp>
        <p:nvSpPr>
          <p:cNvPr id="10" name="object 10"/>
          <p:cNvSpPr/>
          <p:nvPr/>
        </p:nvSpPr>
        <p:spPr>
          <a:xfrm>
            <a:off x="88246" y="721492"/>
            <a:ext cx="5699759"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22193" y="916515"/>
            <a:ext cx="4815840" cy="276999"/>
          </a:xfrm>
          <a:prstGeom prst="rect">
            <a:avLst/>
          </a:prstGeom>
        </p:spPr>
        <p:txBody>
          <a:bodyPr vert="horz" wrap="square" lIns="0" tIns="0" rIns="0" bIns="0" rtlCol="0">
            <a:spAutoFit/>
          </a:bodyPr>
          <a:lstStyle/>
          <a:p>
            <a:pPr marL="12700"/>
            <a:r>
              <a:rPr lang="en-US" b="1" dirty="0">
                <a:solidFill>
                  <a:srgbClr val="FFFFFF"/>
                </a:solidFill>
                <a:latin typeface="Trebuchet MS" pitchFamily="34" charset="0"/>
                <a:cs typeface="Lucida Sans"/>
              </a:rPr>
              <a:t>A Broad Church </a:t>
            </a:r>
            <a:endParaRPr lang="en-US" b="1" dirty="0">
              <a:latin typeface="Trebuchet MS" pitchFamily="34" charset="0"/>
              <a:cs typeface="Lucida Sans"/>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87" y="1833114"/>
            <a:ext cx="2764542" cy="5209044"/>
          </a:xfrm>
          <a:prstGeom prst="rect">
            <a:avLst/>
          </a:prstGeom>
        </p:spPr>
      </p:pic>
      <p:sp>
        <p:nvSpPr>
          <p:cNvPr id="24" name="Rectangle 23"/>
          <p:cNvSpPr/>
          <p:nvPr/>
        </p:nvSpPr>
        <p:spPr>
          <a:xfrm>
            <a:off x="3501999" y="5587987"/>
            <a:ext cx="4572000" cy="400110"/>
          </a:xfrm>
          <a:prstGeom prst="rect">
            <a:avLst/>
          </a:prstGeom>
        </p:spPr>
        <p:txBody>
          <a:bodyPr>
            <a:spAutoFit/>
          </a:bodyPr>
          <a:lstStyle/>
          <a:p>
            <a:pPr algn="r"/>
            <a:r>
              <a:rPr lang="en-GB" sz="2000" dirty="0">
                <a:latin typeface="Trebuchet MS" panose="020B0603020202020204" pitchFamily="34" charset="0"/>
              </a:rPr>
              <a:t>Source: Investopedia</a:t>
            </a:r>
          </a:p>
        </p:txBody>
      </p:sp>
    </p:spTree>
    <p:extLst>
      <p:ext uri="{BB962C8B-B14F-4D97-AF65-F5344CB8AC3E}">
        <p14:creationId xmlns:p14="http://schemas.microsoft.com/office/powerpoint/2010/main" val="23344042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32640" y="-1224"/>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27" name="object 27"/>
          <p:cNvSpPr/>
          <p:nvPr/>
        </p:nvSpPr>
        <p:spPr>
          <a:xfrm>
            <a:off x="1689101" y="3011519"/>
            <a:ext cx="7785033" cy="365760"/>
          </a:xfrm>
          <a:custGeom>
            <a:avLst/>
            <a:gdLst/>
            <a:ahLst/>
            <a:cxnLst/>
            <a:rect l="l" t="t" r="r" b="b"/>
            <a:pathLst>
              <a:path w="5135880" h="365760">
                <a:moveTo>
                  <a:pt x="0" y="365759"/>
                </a:moveTo>
                <a:lnTo>
                  <a:pt x="5135880" y="365759"/>
                </a:lnTo>
                <a:lnTo>
                  <a:pt x="5135880" y="0"/>
                </a:lnTo>
                <a:lnTo>
                  <a:pt x="0" y="0"/>
                </a:lnTo>
                <a:lnTo>
                  <a:pt x="0" y="365759"/>
                </a:lnTo>
                <a:close/>
              </a:path>
            </a:pathLst>
          </a:custGeom>
          <a:solidFill>
            <a:srgbClr val="EDFFCF"/>
          </a:solidFill>
        </p:spPr>
        <p:txBody>
          <a:bodyPr wrap="square" lIns="0" tIns="0" rIns="0" bIns="0" rtlCol="0"/>
          <a:lstStyle/>
          <a:p>
            <a:endParaRPr/>
          </a:p>
        </p:txBody>
      </p:sp>
      <p:sp>
        <p:nvSpPr>
          <p:cNvPr id="33" name="object 33"/>
          <p:cNvSpPr txBox="1"/>
          <p:nvPr/>
        </p:nvSpPr>
        <p:spPr>
          <a:xfrm>
            <a:off x="1660178" y="3439177"/>
            <a:ext cx="4154894" cy="723275"/>
          </a:xfrm>
          <a:prstGeom prst="rect">
            <a:avLst/>
          </a:prstGeom>
        </p:spPr>
        <p:txBody>
          <a:bodyPr vert="horz" wrap="square" lIns="0" tIns="0" rIns="0" bIns="0" rtlCol="0">
            <a:spAutoFit/>
          </a:bodyPr>
          <a:lstStyle/>
          <a:p>
            <a:pPr marL="184156" indent="-171456">
              <a:buClr>
                <a:srgbClr val="9DC701"/>
              </a:buClr>
              <a:buSzPct val="150000"/>
              <a:buFont typeface="Trebuchet MS" pitchFamily="34" charset="0"/>
              <a:buChar char="●"/>
              <a:tabLst>
                <a:tab pos="309890" algn="l"/>
              </a:tabLst>
            </a:pPr>
            <a:r>
              <a:rPr lang="en-GB" sz="1200" spc="-45" dirty="0">
                <a:solidFill>
                  <a:srgbClr val="231F20"/>
                </a:solidFill>
                <a:latin typeface="Trebuchet MS" pitchFamily="34" charset="0"/>
                <a:cs typeface="Gill Sans MT"/>
              </a:rPr>
              <a:t>c</a:t>
            </a:r>
            <a:r>
              <a:rPr lang="en-GB" sz="1200" spc="-45" dirty="0">
                <a:solidFill>
                  <a:srgbClr val="231F20"/>
                </a:solidFill>
                <a:latin typeface="Trebuchet MS" pitchFamily="34" charset="0"/>
                <a:cs typeface="Gill Sans MT"/>
              </a:rPr>
              <a:t>. 20k UK advisers</a:t>
            </a:r>
          </a:p>
          <a:p>
            <a:pPr marL="184156" indent="-171456">
              <a:buClr>
                <a:srgbClr val="9DC701"/>
              </a:buClr>
              <a:buSzPct val="150000"/>
              <a:buFont typeface="Trebuchet MS" pitchFamily="34" charset="0"/>
              <a:buChar char="●"/>
              <a:tabLst>
                <a:tab pos="309890" algn="l"/>
              </a:tabLst>
            </a:pPr>
            <a:r>
              <a:rPr lang="en-GB" sz="1200" spc="-45" dirty="0">
                <a:solidFill>
                  <a:srgbClr val="231F20"/>
                </a:solidFill>
                <a:latin typeface="Trebuchet MS" pitchFamily="34" charset="0"/>
                <a:cs typeface="Gill Sans MT"/>
              </a:rPr>
              <a:t>Cost of advice</a:t>
            </a:r>
          </a:p>
          <a:p>
            <a:pPr marL="184156" indent="-171456">
              <a:buClr>
                <a:srgbClr val="9DC701"/>
              </a:buClr>
              <a:buSzPct val="150000"/>
              <a:buFont typeface="Trebuchet MS" pitchFamily="34" charset="0"/>
              <a:buChar char="●"/>
              <a:tabLst>
                <a:tab pos="309890" algn="l"/>
              </a:tabLst>
            </a:pPr>
            <a:r>
              <a:rPr lang="en-GB" sz="1200" spc="-45" dirty="0">
                <a:solidFill>
                  <a:srgbClr val="231F20"/>
                </a:solidFill>
                <a:latin typeface="Trebuchet MS" pitchFamily="34" charset="0"/>
                <a:cs typeface="Gill Sans MT"/>
              </a:rPr>
              <a:t>Access/availability</a:t>
            </a:r>
          </a:p>
          <a:p>
            <a:pPr marL="184156" indent="-171456">
              <a:buClr>
                <a:srgbClr val="9DC701"/>
              </a:buClr>
              <a:buSzPct val="150000"/>
              <a:buFont typeface="Trebuchet MS" pitchFamily="34" charset="0"/>
              <a:buChar char="●"/>
              <a:tabLst>
                <a:tab pos="309890" algn="l"/>
              </a:tabLst>
            </a:pPr>
            <a:endParaRPr sz="1100" dirty="0">
              <a:latin typeface="Trebuchet MS" pitchFamily="34" charset="0"/>
              <a:cs typeface="Gill Sans MT"/>
            </a:endParaRPr>
          </a:p>
        </p:txBody>
      </p:sp>
      <p:sp>
        <p:nvSpPr>
          <p:cNvPr id="34" name="object 34"/>
          <p:cNvSpPr/>
          <p:nvPr/>
        </p:nvSpPr>
        <p:spPr>
          <a:xfrm>
            <a:off x="1689106" y="4065535"/>
            <a:ext cx="7772400" cy="365760"/>
          </a:xfrm>
          <a:custGeom>
            <a:avLst/>
            <a:gdLst/>
            <a:ahLst/>
            <a:cxnLst/>
            <a:rect l="l" t="t" r="r" b="b"/>
            <a:pathLst>
              <a:path w="5135880" h="365760">
                <a:moveTo>
                  <a:pt x="0" y="365758"/>
                </a:moveTo>
                <a:lnTo>
                  <a:pt x="5135880" y="365758"/>
                </a:lnTo>
                <a:lnTo>
                  <a:pt x="5135880" y="0"/>
                </a:lnTo>
                <a:lnTo>
                  <a:pt x="0" y="0"/>
                </a:lnTo>
                <a:lnTo>
                  <a:pt x="0" y="365758"/>
                </a:lnTo>
                <a:close/>
              </a:path>
            </a:pathLst>
          </a:custGeom>
          <a:solidFill>
            <a:srgbClr val="EDFFCF"/>
          </a:solidFill>
        </p:spPr>
        <p:txBody>
          <a:bodyPr wrap="square" lIns="0" tIns="0" rIns="0" bIns="0" rtlCol="0"/>
          <a:lstStyle/>
          <a:p>
            <a:endParaRPr/>
          </a:p>
        </p:txBody>
      </p:sp>
      <p:sp>
        <p:nvSpPr>
          <p:cNvPr id="54" name="object 54"/>
          <p:cNvSpPr txBox="1">
            <a:spLocks noGrp="1"/>
          </p:cNvSpPr>
          <p:nvPr>
            <p:ph type="sldNum" sz="quarter" idx="7"/>
          </p:nvPr>
        </p:nvSpPr>
        <p:spPr>
          <a:xfrm>
            <a:off x="177869" y="6623301"/>
            <a:ext cx="299593" cy="205184"/>
          </a:xfrm>
          <a:prstGeom prst="rect">
            <a:avLst/>
          </a:prstGeom>
        </p:spPr>
        <p:txBody>
          <a:bodyPr vert="horz" wrap="square" lIns="0" tIns="0" rIns="0" bIns="0" rtlCol="0">
            <a:spAutoFit/>
          </a:bodyPr>
          <a:lstStyle/>
          <a:p>
            <a:pPr marL="36831">
              <a:lnSpc>
                <a:spcPts val="1555"/>
              </a:lnSpc>
            </a:pPr>
            <a:r>
              <a:rPr lang="en-GB" spc="-135" dirty="0"/>
              <a:t>6</a:t>
            </a:r>
            <a:endParaRPr spc="-135" dirty="0"/>
          </a:p>
        </p:txBody>
      </p:sp>
      <p:sp>
        <p:nvSpPr>
          <p:cNvPr id="65" name="object 49"/>
          <p:cNvSpPr txBox="1"/>
          <p:nvPr/>
        </p:nvSpPr>
        <p:spPr>
          <a:xfrm>
            <a:off x="1829157" y="2893476"/>
            <a:ext cx="1142999" cy="469999"/>
          </a:xfrm>
          <a:prstGeom prst="rect">
            <a:avLst/>
          </a:prstGeom>
        </p:spPr>
        <p:txBody>
          <a:bodyPr vert="horz" wrap="square" lIns="0" tIns="145414" rIns="0" bIns="0" rtlCol="0">
            <a:spAutoFit/>
          </a:bodyPr>
          <a:lstStyle/>
          <a:p>
            <a:pPr marL="2540">
              <a:spcBef>
                <a:spcPts val="1145"/>
              </a:spcBef>
              <a:tabLst>
                <a:tab pos="2045403" algn="l"/>
              </a:tabLst>
            </a:pPr>
            <a:r>
              <a:rPr lang="en-US" sz="2100" b="1" baseline="1984" dirty="0">
                <a:solidFill>
                  <a:srgbClr val="00854A"/>
                </a:solidFill>
                <a:latin typeface="Trebuchet MS" pitchFamily="34" charset="0"/>
                <a:cs typeface="Lucida Sans"/>
              </a:rPr>
              <a:t>Supply</a:t>
            </a:r>
            <a:r>
              <a:rPr lang="en-US" sz="2100" b="1" dirty="0">
                <a:solidFill>
                  <a:srgbClr val="00854A"/>
                </a:solidFill>
                <a:latin typeface="Trebuchet MS" pitchFamily="34" charset="0"/>
                <a:cs typeface="Lucida Sans"/>
              </a:rPr>
              <a:t>  </a:t>
            </a:r>
            <a:endParaRPr sz="2100" baseline="1984" dirty="0">
              <a:latin typeface="Trebuchet MS" pitchFamily="34" charset="0"/>
              <a:cs typeface="Lucida Sans"/>
            </a:endParaRPr>
          </a:p>
        </p:txBody>
      </p:sp>
      <p:sp>
        <p:nvSpPr>
          <p:cNvPr id="66" name="object 49"/>
          <p:cNvSpPr txBox="1"/>
          <p:nvPr/>
        </p:nvSpPr>
        <p:spPr>
          <a:xfrm>
            <a:off x="1756620" y="4010160"/>
            <a:ext cx="1951380" cy="362278"/>
          </a:xfrm>
          <a:prstGeom prst="rect">
            <a:avLst/>
          </a:prstGeom>
        </p:spPr>
        <p:txBody>
          <a:bodyPr vert="horz" wrap="square" lIns="0" tIns="145414" rIns="0" bIns="0" rtlCol="0">
            <a:spAutoFit/>
          </a:bodyPr>
          <a:lstStyle/>
          <a:p>
            <a:pPr marL="2540">
              <a:spcBef>
                <a:spcPts val="1145"/>
              </a:spcBef>
              <a:tabLst>
                <a:tab pos="2045403" algn="l"/>
              </a:tabLst>
            </a:pPr>
            <a:r>
              <a:rPr lang="en-US" sz="2100" b="1" baseline="1984" dirty="0">
                <a:solidFill>
                  <a:srgbClr val="00854A"/>
                </a:solidFill>
                <a:latin typeface="Trebuchet MS" pitchFamily="34" charset="0"/>
                <a:cs typeface="Lucida Sans"/>
              </a:rPr>
              <a:t>Consumer Behavior</a:t>
            </a:r>
            <a:endParaRPr sz="2100" baseline="1984" dirty="0">
              <a:latin typeface="Trebuchet MS" pitchFamily="34" charset="0"/>
              <a:cs typeface="Lucida Sans"/>
            </a:endParaRPr>
          </a:p>
        </p:txBody>
      </p:sp>
      <p:grpSp>
        <p:nvGrpSpPr>
          <p:cNvPr id="29" name="Group 28"/>
          <p:cNvGrpSpPr/>
          <p:nvPr/>
        </p:nvGrpSpPr>
        <p:grpSpPr>
          <a:xfrm>
            <a:off x="5760576" y="170688"/>
            <a:ext cx="4691533" cy="1545336"/>
            <a:chOff x="5760567" y="399288"/>
            <a:chExt cx="4691533" cy="1545336"/>
          </a:xfrm>
        </p:grpSpPr>
        <p:sp>
          <p:nvSpPr>
            <p:cNvPr id="30" name="object 2"/>
            <p:cNvSpPr/>
            <p:nvPr/>
          </p:nvSpPr>
          <p:spPr>
            <a:xfrm>
              <a:off x="5760567" y="399288"/>
              <a:ext cx="1548384" cy="1545336"/>
            </a:xfrm>
            <a:prstGeom prst="rect">
              <a:avLst/>
            </a:prstGeom>
            <a:blipFill>
              <a:blip r:embed="rId3" cstate="print"/>
              <a:stretch>
                <a:fillRect/>
              </a:stretch>
            </a:blipFill>
          </p:spPr>
          <p:txBody>
            <a:bodyPr wrap="square" lIns="0" tIns="0" rIns="0" bIns="0" rtlCol="0"/>
            <a:lstStyle/>
            <a:p>
              <a:endParaRPr/>
            </a:p>
          </p:txBody>
        </p:sp>
        <p:sp>
          <p:nvSpPr>
            <p:cNvPr id="31"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32"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35" name="object 14"/>
            <p:cNvSpPr txBox="1"/>
            <p:nvPr/>
          </p:nvSpPr>
          <p:spPr>
            <a:xfrm>
              <a:off x="7251700" y="101240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36"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object 43"/>
          <p:cNvSpPr/>
          <p:nvPr/>
        </p:nvSpPr>
        <p:spPr>
          <a:xfrm>
            <a:off x="88246" y="742207"/>
            <a:ext cx="5699759"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44" name="object 44"/>
          <p:cNvSpPr txBox="1"/>
          <p:nvPr/>
        </p:nvSpPr>
        <p:spPr>
          <a:xfrm>
            <a:off x="412073" y="911679"/>
            <a:ext cx="3749196" cy="276999"/>
          </a:xfrm>
          <a:prstGeom prst="rect">
            <a:avLst/>
          </a:prstGeom>
        </p:spPr>
        <p:txBody>
          <a:bodyPr vert="horz" wrap="square" lIns="0" tIns="0" rIns="0" bIns="0" rtlCol="0">
            <a:spAutoFit/>
          </a:bodyPr>
          <a:lstStyle/>
          <a:p>
            <a:pPr marL="12700"/>
            <a:r>
              <a:rPr lang="en-US" b="1" dirty="0">
                <a:solidFill>
                  <a:srgbClr val="FFFFFF"/>
                </a:solidFill>
                <a:latin typeface="Trebuchet MS" pitchFamily="34" charset="0"/>
                <a:cs typeface="Lucida Sans"/>
              </a:rPr>
              <a:t>Strategic Context – Market Advice</a:t>
            </a:r>
            <a:endParaRPr lang="en-US" b="1" dirty="0">
              <a:latin typeface="Trebuchet MS" pitchFamily="34" charset="0"/>
              <a:cs typeface="Lucida Sans"/>
            </a:endParaRPr>
          </a:p>
        </p:txBody>
      </p:sp>
      <p:sp>
        <p:nvSpPr>
          <p:cNvPr id="45" name="object 45"/>
          <p:cNvSpPr/>
          <p:nvPr/>
        </p:nvSpPr>
        <p:spPr>
          <a:xfrm>
            <a:off x="1676473" y="1436377"/>
            <a:ext cx="4088112" cy="484504"/>
          </a:xfrm>
          <a:custGeom>
            <a:avLst/>
            <a:gdLst/>
            <a:ahLst/>
            <a:cxnLst/>
            <a:rect l="l" t="t" r="r" b="b"/>
            <a:pathLst>
              <a:path w="5135880" h="484505">
                <a:moveTo>
                  <a:pt x="0" y="484428"/>
                </a:moveTo>
                <a:lnTo>
                  <a:pt x="5135880" y="484428"/>
                </a:lnTo>
                <a:lnTo>
                  <a:pt x="5135880" y="0"/>
                </a:lnTo>
                <a:lnTo>
                  <a:pt x="0" y="0"/>
                </a:lnTo>
                <a:lnTo>
                  <a:pt x="0" y="484428"/>
                </a:lnTo>
                <a:close/>
              </a:path>
            </a:pathLst>
          </a:custGeom>
          <a:solidFill>
            <a:srgbClr val="EDFFCF"/>
          </a:solidFill>
        </p:spPr>
        <p:txBody>
          <a:bodyPr wrap="square" lIns="0" tIns="0" rIns="0" bIns="0" rtlCol="0"/>
          <a:lstStyle/>
          <a:p>
            <a:endParaRPr/>
          </a:p>
        </p:txBody>
      </p:sp>
      <p:sp>
        <p:nvSpPr>
          <p:cNvPr id="49" name="object 49"/>
          <p:cNvSpPr txBox="1"/>
          <p:nvPr/>
        </p:nvSpPr>
        <p:spPr>
          <a:xfrm>
            <a:off x="1917702" y="1331990"/>
            <a:ext cx="1142999" cy="362278"/>
          </a:xfrm>
          <a:prstGeom prst="rect">
            <a:avLst/>
          </a:prstGeom>
        </p:spPr>
        <p:txBody>
          <a:bodyPr vert="horz" wrap="square" lIns="0" tIns="145414" rIns="0" bIns="0" rtlCol="0">
            <a:spAutoFit/>
          </a:bodyPr>
          <a:lstStyle/>
          <a:p>
            <a:pPr marL="2540">
              <a:spcBef>
                <a:spcPts val="1145"/>
              </a:spcBef>
              <a:tabLst>
                <a:tab pos="2045403" algn="l"/>
              </a:tabLst>
            </a:pPr>
            <a:r>
              <a:rPr lang="en-US" sz="2100" b="1" baseline="1984" dirty="0">
                <a:solidFill>
                  <a:srgbClr val="00854A"/>
                </a:solidFill>
                <a:latin typeface="Trebuchet MS" pitchFamily="34" charset="0"/>
                <a:cs typeface="Lucida Sans"/>
              </a:rPr>
              <a:t>Demand</a:t>
            </a:r>
            <a:endParaRPr sz="2100" baseline="1984" dirty="0">
              <a:latin typeface="Trebuchet MS" pitchFamily="34" charset="0"/>
              <a:cs typeface="Lucida Sans"/>
            </a:endParaRPr>
          </a:p>
        </p:txBody>
      </p:sp>
      <p:sp>
        <p:nvSpPr>
          <p:cNvPr id="42" name="object 45"/>
          <p:cNvSpPr/>
          <p:nvPr/>
        </p:nvSpPr>
        <p:spPr>
          <a:xfrm>
            <a:off x="88247" y="1436377"/>
            <a:ext cx="1600861" cy="484504"/>
          </a:xfrm>
          <a:custGeom>
            <a:avLst/>
            <a:gdLst/>
            <a:ahLst/>
            <a:cxnLst/>
            <a:rect l="l" t="t" r="r" b="b"/>
            <a:pathLst>
              <a:path w="5135880" h="484505">
                <a:moveTo>
                  <a:pt x="0" y="484428"/>
                </a:moveTo>
                <a:lnTo>
                  <a:pt x="5135880" y="484428"/>
                </a:lnTo>
                <a:lnTo>
                  <a:pt x="5135880" y="0"/>
                </a:lnTo>
                <a:lnTo>
                  <a:pt x="0" y="0"/>
                </a:lnTo>
                <a:lnTo>
                  <a:pt x="0" y="484428"/>
                </a:lnTo>
                <a:close/>
              </a:path>
            </a:pathLst>
          </a:custGeom>
          <a:solidFill>
            <a:srgbClr val="A0C957"/>
          </a:solidFill>
        </p:spPr>
        <p:txBody>
          <a:bodyPr wrap="square" lIns="0" tIns="0" rIns="0" bIns="0" rtlCol="0"/>
          <a:lstStyle/>
          <a:p>
            <a:endParaRPr/>
          </a:p>
        </p:txBody>
      </p:sp>
      <p:sp>
        <p:nvSpPr>
          <p:cNvPr id="48" name="object 48"/>
          <p:cNvSpPr txBox="1"/>
          <p:nvPr/>
        </p:nvSpPr>
        <p:spPr>
          <a:xfrm>
            <a:off x="499278" y="1544339"/>
            <a:ext cx="424180" cy="184666"/>
          </a:xfrm>
          <a:prstGeom prst="rect">
            <a:avLst/>
          </a:prstGeom>
        </p:spPr>
        <p:txBody>
          <a:bodyPr vert="horz" wrap="square" lIns="0" tIns="0" rIns="0" bIns="0" rtlCol="0">
            <a:spAutoFit/>
          </a:bodyPr>
          <a:lstStyle/>
          <a:p>
            <a:pPr marL="12700"/>
            <a:r>
              <a:rPr sz="1200" b="1" spc="-220" dirty="0">
                <a:solidFill>
                  <a:srgbClr val="FFFFFF"/>
                </a:solidFill>
                <a:latin typeface="Lucida Sans"/>
                <a:cs typeface="Lucida Sans"/>
              </a:rPr>
              <a:t>T</a:t>
            </a:r>
            <a:r>
              <a:rPr sz="1200" b="1" spc="-91" dirty="0">
                <a:solidFill>
                  <a:srgbClr val="FFFFFF"/>
                </a:solidFill>
                <a:latin typeface="Lucida Sans"/>
                <a:cs typeface="Lucida Sans"/>
              </a:rPr>
              <a:t>ypes</a:t>
            </a:r>
            <a:endParaRPr sz="1200" dirty="0">
              <a:latin typeface="Lucida Sans"/>
              <a:cs typeface="Lucida Sans"/>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87" y="1833114"/>
            <a:ext cx="2764542" cy="5209044"/>
          </a:xfrm>
          <a:prstGeom prst="rect">
            <a:avLst/>
          </a:prstGeom>
        </p:spPr>
      </p:pic>
      <p:sp>
        <p:nvSpPr>
          <p:cNvPr id="25" name="Rectangle 24"/>
          <p:cNvSpPr/>
          <p:nvPr/>
        </p:nvSpPr>
        <p:spPr>
          <a:xfrm>
            <a:off x="88900" y="125396"/>
            <a:ext cx="4724401" cy="6096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bject 33"/>
          <p:cNvSpPr txBox="1"/>
          <p:nvPr/>
        </p:nvSpPr>
        <p:spPr>
          <a:xfrm>
            <a:off x="1689287" y="2016355"/>
            <a:ext cx="4154894" cy="1092607"/>
          </a:xfrm>
          <a:prstGeom prst="rect">
            <a:avLst/>
          </a:prstGeom>
        </p:spPr>
        <p:txBody>
          <a:bodyPr vert="horz" wrap="square" lIns="0" tIns="0" rIns="0" bIns="0" rtlCol="0">
            <a:spAutoFit/>
          </a:bodyPr>
          <a:lstStyle/>
          <a:p>
            <a:pPr marL="184156" indent="-171456">
              <a:buClr>
                <a:srgbClr val="9DC701"/>
              </a:buClr>
              <a:buSzPct val="150000"/>
              <a:buFont typeface="Trebuchet MS" pitchFamily="34" charset="0"/>
              <a:buChar char="●"/>
              <a:tabLst>
                <a:tab pos="309890" algn="l"/>
              </a:tabLst>
            </a:pPr>
            <a:r>
              <a:rPr lang="en-GB" sz="1200" spc="-45" dirty="0">
                <a:solidFill>
                  <a:srgbClr val="231F20"/>
                </a:solidFill>
                <a:latin typeface="Trebuchet MS" pitchFamily="34" charset="0"/>
                <a:cs typeface="Gill Sans MT"/>
              </a:rPr>
              <a:t>30m </a:t>
            </a:r>
            <a:r>
              <a:rPr lang="en-GB" sz="1200" spc="-45" dirty="0">
                <a:solidFill>
                  <a:srgbClr val="231F20"/>
                </a:solidFill>
                <a:latin typeface="Trebuchet MS" pitchFamily="34" charset="0"/>
                <a:cs typeface="Gill Sans MT"/>
              </a:rPr>
              <a:t>UK adults</a:t>
            </a:r>
          </a:p>
          <a:p>
            <a:pPr marL="184156" indent="-171456">
              <a:buClr>
                <a:srgbClr val="9DC701"/>
              </a:buClr>
              <a:buSzPct val="150000"/>
              <a:buFont typeface="Trebuchet MS" pitchFamily="34" charset="0"/>
              <a:buChar char="●"/>
              <a:tabLst>
                <a:tab pos="309890" algn="l"/>
              </a:tabLst>
            </a:pPr>
            <a:r>
              <a:rPr lang="en-GB" sz="1200" spc="-45" dirty="0">
                <a:solidFill>
                  <a:srgbClr val="231F20"/>
                </a:solidFill>
                <a:latin typeface="Trebuchet MS" pitchFamily="34" charset="0"/>
                <a:cs typeface="Gill Sans MT"/>
              </a:rPr>
              <a:t>Unwilling/unable to pay for advice</a:t>
            </a:r>
          </a:p>
          <a:p>
            <a:pPr marL="184156" indent="-171456">
              <a:buClr>
                <a:srgbClr val="9DC701"/>
              </a:buClr>
              <a:buSzPct val="150000"/>
              <a:buFont typeface="Trebuchet MS" pitchFamily="34" charset="0"/>
              <a:buChar char="●"/>
              <a:tabLst>
                <a:tab pos="309890" algn="l"/>
              </a:tabLst>
            </a:pPr>
            <a:r>
              <a:rPr lang="en-GB" sz="1200" spc="-45" dirty="0">
                <a:solidFill>
                  <a:srgbClr val="231F20"/>
                </a:solidFill>
                <a:latin typeface="Trebuchet MS" pitchFamily="34" charset="0"/>
                <a:cs typeface="Gill Sans MT"/>
              </a:rPr>
              <a:t>Individual responsibility</a:t>
            </a:r>
          </a:p>
          <a:p>
            <a:pPr marL="184156" indent="-171456">
              <a:buClr>
                <a:srgbClr val="9DC701"/>
              </a:buClr>
              <a:buSzPct val="150000"/>
              <a:buFont typeface="Trebuchet MS" pitchFamily="34" charset="0"/>
              <a:buChar char="●"/>
              <a:tabLst>
                <a:tab pos="309890" algn="l"/>
              </a:tabLst>
            </a:pPr>
            <a:r>
              <a:rPr lang="en-GB" sz="1200" spc="-45" dirty="0">
                <a:solidFill>
                  <a:srgbClr val="231F20"/>
                </a:solidFill>
                <a:latin typeface="Trebuchet MS" pitchFamily="34" charset="0"/>
                <a:cs typeface="Gill Sans MT"/>
              </a:rPr>
              <a:t>Under-saving</a:t>
            </a:r>
          </a:p>
          <a:p>
            <a:pPr marL="184156" indent="-171456">
              <a:buClr>
                <a:srgbClr val="9DC701"/>
              </a:buClr>
              <a:buSzPct val="150000"/>
              <a:buFont typeface="Trebuchet MS" pitchFamily="34" charset="0"/>
              <a:buChar char="●"/>
              <a:tabLst>
                <a:tab pos="309890" algn="l"/>
              </a:tabLst>
            </a:pPr>
            <a:r>
              <a:rPr lang="en-GB" sz="1200" spc="-45" dirty="0">
                <a:solidFill>
                  <a:srgbClr val="231F20"/>
                </a:solidFill>
                <a:latin typeface="Trebuchet MS" pitchFamily="34" charset="0"/>
                <a:cs typeface="Gill Sans MT"/>
              </a:rPr>
              <a:t>Complex challenges</a:t>
            </a:r>
          </a:p>
          <a:p>
            <a:pPr marL="184156" indent="-171456">
              <a:buClr>
                <a:srgbClr val="9DC701"/>
              </a:buClr>
              <a:buSzPct val="150000"/>
              <a:buFont typeface="Trebuchet MS" pitchFamily="34" charset="0"/>
              <a:buChar char="●"/>
              <a:tabLst>
                <a:tab pos="309890" algn="l"/>
              </a:tabLst>
            </a:pPr>
            <a:endParaRPr sz="1100" dirty="0">
              <a:latin typeface="Trebuchet MS" pitchFamily="34" charset="0"/>
              <a:cs typeface="Gill Sans MT"/>
            </a:endParaRPr>
          </a:p>
        </p:txBody>
      </p:sp>
      <p:sp>
        <p:nvSpPr>
          <p:cNvPr id="38" name="object 33"/>
          <p:cNvSpPr txBox="1"/>
          <p:nvPr/>
        </p:nvSpPr>
        <p:spPr>
          <a:xfrm>
            <a:off x="1689100" y="4523457"/>
            <a:ext cx="4154894" cy="1092607"/>
          </a:xfrm>
          <a:prstGeom prst="rect">
            <a:avLst/>
          </a:prstGeom>
        </p:spPr>
        <p:txBody>
          <a:bodyPr vert="horz" wrap="square" lIns="0" tIns="0" rIns="0" bIns="0" rtlCol="0">
            <a:spAutoFit/>
          </a:bodyPr>
          <a:lstStyle/>
          <a:p>
            <a:pPr marL="184156" indent="-171456">
              <a:buClr>
                <a:srgbClr val="9DC701"/>
              </a:buClr>
              <a:buSzPct val="150000"/>
              <a:buFont typeface="Trebuchet MS" pitchFamily="34" charset="0"/>
              <a:buChar char="●"/>
              <a:tabLst>
                <a:tab pos="309890" algn="l"/>
              </a:tabLst>
            </a:pPr>
            <a:r>
              <a:rPr lang="en-GB" sz="1200" spc="-45" dirty="0">
                <a:solidFill>
                  <a:srgbClr val="231F20"/>
                </a:solidFill>
                <a:latin typeface="Trebuchet MS" pitchFamily="34" charset="0"/>
                <a:cs typeface="Gill Sans MT"/>
              </a:rPr>
              <a:t>More </a:t>
            </a:r>
            <a:r>
              <a:rPr lang="en-GB" sz="1200" spc="-45" dirty="0">
                <a:solidFill>
                  <a:srgbClr val="231F20"/>
                </a:solidFill>
                <a:latin typeface="Trebuchet MS" pitchFamily="34" charset="0"/>
                <a:cs typeface="Gill Sans MT"/>
              </a:rPr>
              <a:t>online/mobile </a:t>
            </a:r>
          </a:p>
          <a:p>
            <a:pPr marL="184156" indent="-171456">
              <a:buClr>
                <a:srgbClr val="9DC701"/>
              </a:buClr>
              <a:buSzPct val="150000"/>
              <a:buFont typeface="Trebuchet MS" pitchFamily="34" charset="0"/>
              <a:buChar char="●"/>
              <a:tabLst>
                <a:tab pos="309890" algn="l"/>
              </a:tabLst>
            </a:pPr>
            <a:r>
              <a:rPr lang="en-GB" sz="1200" spc="-45" dirty="0">
                <a:solidFill>
                  <a:srgbClr val="231F20"/>
                </a:solidFill>
                <a:latin typeface="Trebuchet MS" pitchFamily="34" charset="0"/>
                <a:cs typeface="Gill Sans MT"/>
              </a:rPr>
              <a:t>Higher expectations</a:t>
            </a:r>
          </a:p>
          <a:p>
            <a:pPr marL="184156" indent="-171456">
              <a:buClr>
                <a:srgbClr val="9DC701"/>
              </a:buClr>
              <a:buSzPct val="150000"/>
              <a:buFont typeface="Trebuchet MS" pitchFamily="34" charset="0"/>
              <a:buChar char="●"/>
              <a:tabLst>
                <a:tab pos="309890" algn="l"/>
              </a:tabLst>
            </a:pPr>
            <a:r>
              <a:rPr lang="en-GB" sz="1200" spc="-45" dirty="0">
                <a:solidFill>
                  <a:srgbClr val="231F20"/>
                </a:solidFill>
                <a:latin typeface="Trebuchet MS" pitchFamily="34" charset="0"/>
                <a:cs typeface="Gill Sans MT"/>
              </a:rPr>
              <a:t>Increasingly comfortable with finances</a:t>
            </a:r>
          </a:p>
          <a:p>
            <a:pPr marL="184156" indent="-171456">
              <a:buClr>
                <a:srgbClr val="9DC701"/>
              </a:buClr>
              <a:buSzPct val="150000"/>
              <a:buFont typeface="Trebuchet MS" pitchFamily="34" charset="0"/>
              <a:buChar char="●"/>
              <a:tabLst>
                <a:tab pos="309890" algn="l"/>
              </a:tabLst>
            </a:pPr>
            <a:r>
              <a:rPr lang="en-GB" sz="1200" spc="-45" dirty="0">
                <a:solidFill>
                  <a:srgbClr val="231F20"/>
                </a:solidFill>
                <a:latin typeface="Trebuchet MS" pitchFamily="34" charset="0"/>
                <a:cs typeface="Gill Sans MT"/>
              </a:rPr>
              <a:t>Value convenience – 24/7</a:t>
            </a:r>
          </a:p>
          <a:p>
            <a:pPr marL="184156" indent="-171456">
              <a:buClr>
                <a:srgbClr val="9DC701"/>
              </a:buClr>
              <a:buSzPct val="150000"/>
              <a:buFont typeface="Trebuchet MS" pitchFamily="34" charset="0"/>
              <a:buChar char="●"/>
              <a:tabLst>
                <a:tab pos="309890" algn="l"/>
              </a:tabLst>
            </a:pPr>
            <a:r>
              <a:rPr lang="en-GB" sz="1200" spc="-45" dirty="0">
                <a:solidFill>
                  <a:srgbClr val="231F20"/>
                </a:solidFill>
                <a:latin typeface="Trebuchet MS" pitchFamily="34" charset="0"/>
                <a:cs typeface="Gill Sans MT"/>
              </a:rPr>
              <a:t>Anonymity</a:t>
            </a:r>
          </a:p>
          <a:p>
            <a:pPr marL="184156" indent="-171456">
              <a:buClr>
                <a:srgbClr val="9DC701"/>
              </a:buClr>
              <a:buSzPct val="150000"/>
              <a:buFont typeface="Trebuchet MS" pitchFamily="34" charset="0"/>
              <a:buChar char="●"/>
              <a:tabLst>
                <a:tab pos="309890" algn="l"/>
              </a:tabLst>
            </a:pPr>
            <a:endParaRPr sz="1100" dirty="0">
              <a:latin typeface="Trebuchet MS" pitchFamily="34" charset="0"/>
              <a:cs typeface="Gill Sans MT"/>
            </a:endParaRPr>
          </a:p>
        </p:txBody>
      </p:sp>
      <p:sp>
        <p:nvSpPr>
          <p:cNvPr id="41" name="object 34"/>
          <p:cNvSpPr/>
          <p:nvPr/>
        </p:nvSpPr>
        <p:spPr>
          <a:xfrm>
            <a:off x="1604339" y="5550347"/>
            <a:ext cx="6942769" cy="365760"/>
          </a:xfrm>
          <a:custGeom>
            <a:avLst/>
            <a:gdLst/>
            <a:ahLst/>
            <a:cxnLst/>
            <a:rect l="l" t="t" r="r" b="b"/>
            <a:pathLst>
              <a:path w="5135880" h="365760">
                <a:moveTo>
                  <a:pt x="0" y="365758"/>
                </a:moveTo>
                <a:lnTo>
                  <a:pt x="5135880" y="365758"/>
                </a:lnTo>
                <a:lnTo>
                  <a:pt x="5135880" y="0"/>
                </a:lnTo>
                <a:lnTo>
                  <a:pt x="0" y="0"/>
                </a:lnTo>
                <a:lnTo>
                  <a:pt x="0" y="365758"/>
                </a:lnTo>
                <a:close/>
              </a:path>
            </a:pathLst>
          </a:custGeom>
          <a:solidFill>
            <a:srgbClr val="EDFFCF"/>
          </a:solidFill>
        </p:spPr>
        <p:txBody>
          <a:bodyPr wrap="square" lIns="0" tIns="0" rIns="0" bIns="0" rtlCol="0"/>
          <a:lstStyle/>
          <a:p>
            <a:endParaRPr/>
          </a:p>
        </p:txBody>
      </p:sp>
      <p:sp>
        <p:nvSpPr>
          <p:cNvPr id="46" name="object 49"/>
          <p:cNvSpPr txBox="1"/>
          <p:nvPr/>
        </p:nvSpPr>
        <p:spPr>
          <a:xfrm>
            <a:off x="1671696" y="5411038"/>
            <a:ext cx="2489419" cy="469999"/>
          </a:xfrm>
          <a:prstGeom prst="rect">
            <a:avLst/>
          </a:prstGeom>
        </p:spPr>
        <p:txBody>
          <a:bodyPr vert="horz" wrap="square" lIns="0" tIns="145414" rIns="0" bIns="0" rtlCol="0">
            <a:spAutoFit/>
          </a:bodyPr>
          <a:lstStyle/>
          <a:p>
            <a:pPr marL="2540">
              <a:spcBef>
                <a:spcPts val="1145"/>
              </a:spcBef>
              <a:tabLst>
                <a:tab pos="2045403" algn="l"/>
              </a:tabLst>
            </a:pPr>
            <a:r>
              <a:rPr lang="en-US" sz="2100" b="1" baseline="1984" dirty="0">
                <a:solidFill>
                  <a:srgbClr val="00854A"/>
                </a:solidFill>
                <a:latin typeface="Trebuchet MS" pitchFamily="34" charset="0"/>
                <a:cs typeface="Lucida Sans"/>
              </a:rPr>
              <a:t>Technological Enablement</a:t>
            </a:r>
            <a:r>
              <a:rPr lang="en-US" sz="2100" b="1" dirty="0">
                <a:solidFill>
                  <a:srgbClr val="00854A"/>
                </a:solidFill>
                <a:latin typeface="Trebuchet MS" pitchFamily="34" charset="0"/>
                <a:cs typeface="Lucida Sans"/>
              </a:rPr>
              <a:t> </a:t>
            </a:r>
            <a:endParaRPr sz="2100" baseline="1984" dirty="0">
              <a:latin typeface="Trebuchet MS" pitchFamily="34" charset="0"/>
              <a:cs typeface="Lucida Sans"/>
            </a:endParaRPr>
          </a:p>
        </p:txBody>
      </p:sp>
      <p:sp>
        <p:nvSpPr>
          <p:cNvPr id="47" name="object 33"/>
          <p:cNvSpPr txBox="1"/>
          <p:nvPr/>
        </p:nvSpPr>
        <p:spPr>
          <a:xfrm>
            <a:off x="1689100" y="6031448"/>
            <a:ext cx="4154894" cy="907941"/>
          </a:xfrm>
          <a:prstGeom prst="rect">
            <a:avLst/>
          </a:prstGeom>
        </p:spPr>
        <p:txBody>
          <a:bodyPr vert="horz" wrap="square" lIns="0" tIns="0" rIns="0" bIns="0" rtlCol="0">
            <a:spAutoFit/>
          </a:bodyPr>
          <a:lstStyle/>
          <a:p>
            <a:pPr marL="184156" indent="-171456">
              <a:buClr>
                <a:srgbClr val="9DC701"/>
              </a:buClr>
              <a:buSzPct val="150000"/>
              <a:buFont typeface="Trebuchet MS" pitchFamily="34" charset="0"/>
              <a:buChar char="●"/>
              <a:tabLst>
                <a:tab pos="309890" algn="l"/>
              </a:tabLst>
            </a:pPr>
            <a:r>
              <a:rPr lang="en-GB" sz="1200" spc="-45" dirty="0">
                <a:solidFill>
                  <a:srgbClr val="231F20"/>
                </a:solidFill>
                <a:latin typeface="Trebuchet MS" pitchFamily="34" charset="0"/>
                <a:cs typeface="Gill Sans MT"/>
              </a:rPr>
              <a:t>Broadband </a:t>
            </a:r>
          </a:p>
          <a:p>
            <a:pPr marL="184156" indent="-171456">
              <a:buClr>
                <a:srgbClr val="9DC701"/>
              </a:buClr>
              <a:buSzPct val="150000"/>
              <a:buFont typeface="Trebuchet MS" pitchFamily="34" charset="0"/>
              <a:buChar char="●"/>
              <a:tabLst>
                <a:tab pos="309890" algn="l"/>
              </a:tabLst>
            </a:pPr>
            <a:r>
              <a:rPr lang="en-GB" sz="1200" spc="-45" dirty="0">
                <a:solidFill>
                  <a:srgbClr val="231F20"/>
                </a:solidFill>
                <a:latin typeface="Trebuchet MS" pitchFamily="34" charset="0"/>
                <a:cs typeface="Gill Sans MT"/>
              </a:rPr>
              <a:t>Cloud</a:t>
            </a:r>
          </a:p>
          <a:p>
            <a:pPr marL="184156" indent="-171456">
              <a:buClr>
                <a:srgbClr val="9DC701"/>
              </a:buClr>
              <a:buSzPct val="150000"/>
              <a:buFont typeface="Trebuchet MS" pitchFamily="34" charset="0"/>
              <a:buChar char="●"/>
              <a:tabLst>
                <a:tab pos="309890" algn="l"/>
              </a:tabLst>
            </a:pPr>
            <a:r>
              <a:rPr lang="en-GB" sz="1200" spc="-45" dirty="0">
                <a:solidFill>
                  <a:srgbClr val="231F20"/>
                </a:solidFill>
                <a:latin typeface="Trebuchet MS" pitchFamily="34" charset="0"/>
                <a:cs typeface="Gill Sans MT"/>
              </a:rPr>
              <a:t>Scale</a:t>
            </a:r>
          </a:p>
          <a:p>
            <a:pPr marL="184156" indent="-171456">
              <a:buClr>
                <a:srgbClr val="9DC701"/>
              </a:buClr>
              <a:buSzPct val="150000"/>
              <a:buFont typeface="Trebuchet MS" pitchFamily="34" charset="0"/>
              <a:buChar char="●"/>
              <a:tabLst>
                <a:tab pos="309890" algn="l"/>
              </a:tabLst>
            </a:pPr>
            <a:r>
              <a:rPr lang="en-GB" sz="1200" spc="-45" dirty="0">
                <a:solidFill>
                  <a:srgbClr val="231F20"/>
                </a:solidFill>
                <a:latin typeface="Trebuchet MS" pitchFamily="34" charset="0"/>
                <a:cs typeface="Gill Sans MT"/>
              </a:rPr>
              <a:t>Repeatability</a:t>
            </a:r>
          </a:p>
          <a:p>
            <a:pPr marL="184156" indent="-171456">
              <a:buClr>
                <a:srgbClr val="9DC701"/>
              </a:buClr>
              <a:buSzPct val="150000"/>
              <a:buFont typeface="Trebuchet MS" pitchFamily="34" charset="0"/>
              <a:buChar char="●"/>
              <a:tabLst>
                <a:tab pos="309890" algn="l"/>
              </a:tabLst>
            </a:pPr>
            <a:endParaRPr sz="1100" dirty="0">
              <a:latin typeface="Trebuchet MS" pitchFamily="34" charset="0"/>
              <a:cs typeface="Gill Sans MT"/>
            </a:endParaRPr>
          </a:p>
        </p:txBody>
      </p:sp>
      <p:sp>
        <p:nvSpPr>
          <p:cNvPr id="50" name="object 11"/>
          <p:cNvSpPr txBox="1"/>
          <p:nvPr/>
        </p:nvSpPr>
        <p:spPr>
          <a:xfrm>
            <a:off x="378199" y="343029"/>
            <a:ext cx="4191000" cy="184666"/>
          </a:xfrm>
          <a:prstGeom prst="rect">
            <a:avLst/>
          </a:prstGeom>
        </p:spPr>
        <p:txBody>
          <a:bodyPr vert="horz" wrap="square" lIns="0" tIns="0" rIns="0" bIns="0" rtlCol="0">
            <a:spAutoFit/>
          </a:bodyPr>
          <a:lstStyle/>
          <a:p>
            <a:pPr marL="12700"/>
            <a:r>
              <a:rPr lang="en-GB" sz="1200" b="1" dirty="0">
                <a:solidFill>
                  <a:schemeClr val="tx2"/>
                </a:solidFill>
                <a:latin typeface="Trebuchet MS" pitchFamily="34" charset="0"/>
                <a:cs typeface="Lucida Sans"/>
              </a:rPr>
              <a:t>What is </a:t>
            </a:r>
            <a:r>
              <a:rPr lang="en-GB" sz="1200" b="1" dirty="0" err="1">
                <a:solidFill>
                  <a:schemeClr val="tx2"/>
                </a:solidFill>
                <a:latin typeface="Trebuchet MS" pitchFamily="34" charset="0"/>
                <a:cs typeface="Lucida Sans"/>
              </a:rPr>
              <a:t>Robo</a:t>
            </a:r>
            <a:r>
              <a:rPr lang="en-GB" sz="1200" b="1" dirty="0">
                <a:solidFill>
                  <a:schemeClr val="tx2"/>
                </a:solidFill>
                <a:latin typeface="Trebuchet MS" pitchFamily="34" charset="0"/>
                <a:cs typeface="Lucida Sans"/>
              </a:rPr>
              <a:t>-advice?</a:t>
            </a:r>
            <a:endParaRPr sz="1200" b="1" dirty="0">
              <a:solidFill>
                <a:schemeClr val="tx2"/>
              </a:solidFill>
              <a:latin typeface="Trebuchet MS" pitchFamily="34" charset="0"/>
              <a:cs typeface="Lucida San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88245" y="58730"/>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9"/>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5" name="object 15"/>
          <p:cNvSpPr txBox="1">
            <a:spLocks noGrp="1"/>
          </p:cNvSpPr>
          <p:nvPr>
            <p:ph type="sldNum" sz="quarter" idx="7"/>
          </p:nvPr>
        </p:nvSpPr>
        <p:spPr>
          <a:xfrm>
            <a:off x="151928" y="6623301"/>
            <a:ext cx="255904" cy="192360"/>
          </a:xfrm>
          <a:prstGeom prst="rect">
            <a:avLst/>
          </a:prstGeom>
        </p:spPr>
        <p:txBody>
          <a:bodyPr vert="horz" wrap="square" lIns="0" tIns="0" rIns="0" bIns="0" rtlCol="0">
            <a:spAutoFit/>
          </a:bodyPr>
          <a:lstStyle/>
          <a:p>
            <a:pPr marL="85093">
              <a:lnSpc>
                <a:spcPts val="1535"/>
              </a:lnSpc>
            </a:pPr>
            <a:r>
              <a:rPr lang="en-GB" spc="-135" dirty="0"/>
              <a:t>7</a:t>
            </a:r>
            <a:endParaRPr spc="-135" dirty="0"/>
          </a:p>
        </p:txBody>
      </p:sp>
      <p:grpSp>
        <p:nvGrpSpPr>
          <p:cNvPr id="18" name="Group 17"/>
          <p:cNvGrpSpPr/>
          <p:nvPr/>
        </p:nvGrpSpPr>
        <p:grpSpPr>
          <a:xfrm>
            <a:off x="5760576" y="170688"/>
            <a:ext cx="4691533" cy="1545336"/>
            <a:chOff x="5760567" y="399288"/>
            <a:chExt cx="4691533" cy="1545336"/>
          </a:xfrm>
        </p:grpSpPr>
        <p:sp>
          <p:nvSpPr>
            <p:cNvPr id="2" name="object 2"/>
            <p:cNvSpPr/>
            <p:nvPr/>
          </p:nvSpPr>
          <p:spPr>
            <a:xfrm>
              <a:off x="5760567" y="399288"/>
              <a:ext cx="1548384" cy="1545336"/>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13"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14" name="object 14"/>
            <p:cNvSpPr txBox="1"/>
            <p:nvPr/>
          </p:nvSpPr>
          <p:spPr>
            <a:xfrm>
              <a:off x="7251700" y="101240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17"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88900" y="168281"/>
            <a:ext cx="4724401" cy="6096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0"/>
          <p:cNvSpPr/>
          <p:nvPr/>
        </p:nvSpPr>
        <p:spPr>
          <a:xfrm>
            <a:off x="88246" y="721492"/>
            <a:ext cx="5699759"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22193" y="916515"/>
            <a:ext cx="4815840" cy="276999"/>
          </a:xfrm>
          <a:prstGeom prst="rect">
            <a:avLst/>
          </a:prstGeom>
        </p:spPr>
        <p:txBody>
          <a:bodyPr vert="horz" wrap="square" lIns="0" tIns="0" rIns="0" bIns="0" rtlCol="0">
            <a:spAutoFit/>
          </a:bodyPr>
          <a:lstStyle/>
          <a:p>
            <a:pPr marL="12700"/>
            <a:r>
              <a:rPr lang="en-US" b="1" dirty="0">
                <a:solidFill>
                  <a:srgbClr val="FFFFFF"/>
                </a:solidFill>
                <a:latin typeface="Trebuchet MS" pitchFamily="34" charset="0"/>
                <a:cs typeface="Lucida Sans"/>
              </a:rPr>
              <a:t>A Broad Church </a:t>
            </a:r>
            <a:endParaRPr lang="en-US" b="1" dirty="0">
              <a:latin typeface="Trebuchet MS" pitchFamily="34" charset="0"/>
              <a:cs typeface="Lucida Sans"/>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87" y="1833114"/>
            <a:ext cx="2764542" cy="5209044"/>
          </a:xfrm>
          <a:prstGeom prst="rect">
            <a:avLst/>
          </a:prstGeom>
        </p:spPr>
      </p:pic>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r="54383"/>
          <a:stretch/>
        </p:blipFill>
        <p:spPr>
          <a:xfrm flipH="1">
            <a:off x="-76296" y="2495832"/>
            <a:ext cx="2406550" cy="3650662"/>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73397" y="2368731"/>
            <a:ext cx="870729" cy="882536"/>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2687" y="4438974"/>
            <a:ext cx="1916990" cy="538962"/>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63520" y="4057283"/>
            <a:ext cx="1576837" cy="1576837"/>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7000" y="2368732"/>
            <a:ext cx="1154494" cy="911030"/>
          </a:xfrm>
          <a:prstGeom prst="rect">
            <a:avLst/>
          </a:prstGeom>
        </p:spPr>
      </p:pic>
      <p:cxnSp>
        <p:nvCxnSpPr>
          <p:cNvPr id="29" name="Straight Arrow Connector 28"/>
          <p:cNvCxnSpPr/>
          <p:nvPr/>
        </p:nvCxnSpPr>
        <p:spPr>
          <a:xfrm flipV="1">
            <a:off x="3004334" y="1635097"/>
            <a:ext cx="0" cy="4398099"/>
          </a:xfrm>
          <a:prstGeom prst="straightConnector1">
            <a:avLst/>
          </a:prstGeom>
          <a:ln w="73025">
            <a:solidFill>
              <a:srgbClr val="3E8E73"/>
            </a:solidFill>
            <a:headEnd w="lg" len="med"/>
            <a:tailEnd type="triangle"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983169" y="5995069"/>
            <a:ext cx="5464223" cy="9101"/>
          </a:xfrm>
          <a:prstGeom prst="straightConnector1">
            <a:avLst/>
          </a:prstGeom>
          <a:ln w="73025">
            <a:solidFill>
              <a:srgbClr val="3E8E73"/>
            </a:solidFill>
            <a:headEnd w="lg" len="med"/>
            <a:tailEnd type="triangle" w="med" len="lg"/>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374042" y="6115630"/>
            <a:ext cx="1555038" cy="338554"/>
          </a:xfrm>
          <a:prstGeom prst="rect">
            <a:avLst/>
          </a:prstGeom>
          <a:noFill/>
        </p:spPr>
        <p:txBody>
          <a:bodyPr wrap="square" rtlCol="0">
            <a:spAutoFit/>
          </a:bodyPr>
          <a:lstStyle/>
          <a:p>
            <a:pPr algn="ctr"/>
            <a:r>
              <a:rPr lang="en-GB" sz="1600" dirty="0">
                <a:solidFill>
                  <a:srgbClr val="3E8E73"/>
                </a:solidFill>
                <a:latin typeface="Trebuchet MS" panose="020B0603020202020204" pitchFamily="34" charset="0"/>
              </a:rPr>
              <a:t>Information</a:t>
            </a:r>
            <a:endParaRPr lang="en-GB" sz="1600" dirty="0">
              <a:solidFill>
                <a:srgbClr val="3E8E73"/>
              </a:solidFill>
              <a:latin typeface="Trebuchet MS" panose="020B0603020202020204" pitchFamily="34" charset="0"/>
            </a:endParaRPr>
          </a:p>
        </p:txBody>
      </p:sp>
      <p:sp>
        <p:nvSpPr>
          <p:cNvPr id="32" name="TextBox 31"/>
          <p:cNvSpPr txBox="1"/>
          <p:nvPr/>
        </p:nvSpPr>
        <p:spPr>
          <a:xfrm>
            <a:off x="6198333" y="6115629"/>
            <a:ext cx="1555038" cy="338554"/>
          </a:xfrm>
          <a:prstGeom prst="rect">
            <a:avLst/>
          </a:prstGeom>
          <a:noFill/>
        </p:spPr>
        <p:txBody>
          <a:bodyPr wrap="square" rtlCol="0">
            <a:spAutoFit/>
          </a:bodyPr>
          <a:lstStyle/>
          <a:p>
            <a:pPr algn="ctr"/>
            <a:r>
              <a:rPr lang="en-GB" sz="1600" dirty="0">
                <a:solidFill>
                  <a:srgbClr val="3E8E73"/>
                </a:solidFill>
                <a:latin typeface="Trebuchet MS" panose="020B0603020202020204" pitchFamily="34" charset="0"/>
              </a:rPr>
              <a:t>Advice</a:t>
            </a:r>
            <a:endParaRPr lang="en-GB" sz="1600" dirty="0">
              <a:solidFill>
                <a:srgbClr val="3E8E73"/>
              </a:solidFill>
              <a:latin typeface="Trebuchet MS" panose="020B0603020202020204" pitchFamily="34" charset="0"/>
            </a:endParaRPr>
          </a:p>
        </p:txBody>
      </p:sp>
      <p:sp>
        <p:nvSpPr>
          <p:cNvPr id="33" name="TextBox 32"/>
          <p:cNvSpPr txBox="1"/>
          <p:nvPr/>
        </p:nvSpPr>
        <p:spPr>
          <a:xfrm rot="16200000">
            <a:off x="1842723" y="2358432"/>
            <a:ext cx="1555038" cy="584775"/>
          </a:xfrm>
          <a:prstGeom prst="rect">
            <a:avLst/>
          </a:prstGeom>
          <a:noFill/>
        </p:spPr>
        <p:txBody>
          <a:bodyPr wrap="square" rtlCol="0">
            <a:spAutoFit/>
          </a:bodyPr>
          <a:lstStyle/>
          <a:p>
            <a:pPr algn="ctr"/>
            <a:r>
              <a:rPr lang="en-GB" sz="1600" dirty="0">
                <a:solidFill>
                  <a:srgbClr val="3E8E73"/>
                </a:solidFill>
                <a:latin typeface="Trebuchet MS" panose="020B0603020202020204" pitchFamily="34" charset="0"/>
              </a:rPr>
              <a:t>Fully automated</a:t>
            </a:r>
          </a:p>
        </p:txBody>
      </p:sp>
      <p:sp>
        <p:nvSpPr>
          <p:cNvPr id="34" name="TextBox 33"/>
          <p:cNvSpPr txBox="1"/>
          <p:nvPr/>
        </p:nvSpPr>
        <p:spPr>
          <a:xfrm rot="16200000">
            <a:off x="1795462" y="4685556"/>
            <a:ext cx="1555038" cy="584775"/>
          </a:xfrm>
          <a:prstGeom prst="rect">
            <a:avLst/>
          </a:prstGeom>
          <a:noFill/>
        </p:spPr>
        <p:txBody>
          <a:bodyPr wrap="square" rtlCol="0">
            <a:spAutoFit/>
          </a:bodyPr>
          <a:lstStyle/>
          <a:p>
            <a:pPr algn="ctr"/>
            <a:r>
              <a:rPr lang="en-GB" sz="1600" dirty="0">
                <a:solidFill>
                  <a:srgbClr val="3E8E73"/>
                </a:solidFill>
                <a:latin typeface="Trebuchet MS" panose="020B0603020202020204" pitchFamily="34" charset="0"/>
              </a:rPr>
              <a:t>Human involvement</a:t>
            </a:r>
          </a:p>
        </p:txBody>
      </p:sp>
      <p:sp>
        <p:nvSpPr>
          <p:cNvPr id="35" name="Rectangle 34"/>
          <p:cNvSpPr/>
          <p:nvPr/>
        </p:nvSpPr>
        <p:spPr>
          <a:xfrm>
            <a:off x="7039695" y="3485798"/>
            <a:ext cx="1828801" cy="4338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E8E73"/>
                </a:solidFill>
                <a:latin typeface="Trebuchet MS" panose="020B0603020202020204" pitchFamily="34" charset="0"/>
              </a:rPr>
              <a:t>Convergence</a:t>
            </a:r>
          </a:p>
        </p:txBody>
      </p:sp>
      <p:cxnSp>
        <p:nvCxnSpPr>
          <p:cNvPr id="36" name="Straight Arrow Connector 35"/>
          <p:cNvCxnSpPr/>
          <p:nvPr/>
        </p:nvCxnSpPr>
        <p:spPr>
          <a:xfrm flipH="1">
            <a:off x="7954095" y="2315359"/>
            <a:ext cx="1" cy="1131892"/>
          </a:xfrm>
          <a:prstGeom prst="straightConnector1">
            <a:avLst/>
          </a:prstGeom>
          <a:ln w="73025">
            <a:solidFill>
              <a:srgbClr val="3E8E73"/>
            </a:solidFill>
            <a:headEnd w="lg" len="med"/>
            <a:tailEnd type="triangle"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7960918" y="3958150"/>
            <a:ext cx="1" cy="1112978"/>
          </a:xfrm>
          <a:prstGeom prst="straightConnector1">
            <a:avLst/>
          </a:prstGeom>
          <a:ln w="73025">
            <a:solidFill>
              <a:srgbClr val="3E8E73"/>
            </a:solidFill>
            <a:headEnd w="lg" len="med"/>
            <a:tailEnd type="triangle" w="med" len="lg"/>
          </a:ln>
        </p:spPr>
        <p:style>
          <a:lnRef idx="1">
            <a:schemeClr val="accent1"/>
          </a:lnRef>
          <a:fillRef idx="0">
            <a:schemeClr val="accent1"/>
          </a:fillRef>
          <a:effectRef idx="0">
            <a:schemeClr val="accent1"/>
          </a:effectRef>
          <a:fontRef idx="minor">
            <a:schemeClr val="tx1"/>
          </a:fontRef>
        </p:style>
      </p:cxnSp>
      <p:sp>
        <p:nvSpPr>
          <p:cNvPr id="48" name="object 11"/>
          <p:cNvSpPr txBox="1"/>
          <p:nvPr/>
        </p:nvSpPr>
        <p:spPr>
          <a:xfrm>
            <a:off x="378199" y="343029"/>
            <a:ext cx="4191000" cy="184666"/>
          </a:xfrm>
          <a:prstGeom prst="rect">
            <a:avLst/>
          </a:prstGeom>
        </p:spPr>
        <p:txBody>
          <a:bodyPr vert="horz" wrap="square" lIns="0" tIns="0" rIns="0" bIns="0" rtlCol="0">
            <a:spAutoFit/>
          </a:bodyPr>
          <a:lstStyle/>
          <a:p>
            <a:pPr marL="12700"/>
            <a:r>
              <a:rPr lang="en-GB" sz="1200" b="1" dirty="0">
                <a:solidFill>
                  <a:schemeClr val="tx2"/>
                </a:solidFill>
                <a:latin typeface="Trebuchet MS" pitchFamily="34" charset="0"/>
                <a:cs typeface="Lucida Sans"/>
              </a:rPr>
              <a:t>What is </a:t>
            </a:r>
            <a:r>
              <a:rPr lang="en-GB" sz="1200" b="1" dirty="0" err="1">
                <a:solidFill>
                  <a:schemeClr val="tx2"/>
                </a:solidFill>
                <a:latin typeface="Trebuchet MS" pitchFamily="34" charset="0"/>
                <a:cs typeface="Lucida Sans"/>
              </a:rPr>
              <a:t>Robo</a:t>
            </a:r>
            <a:r>
              <a:rPr lang="en-GB" sz="1200" b="1" dirty="0">
                <a:solidFill>
                  <a:schemeClr val="tx2"/>
                </a:solidFill>
                <a:latin typeface="Trebuchet MS" pitchFamily="34" charset="0"/>
                <a:cs typeface="Lucida Sans"/>
              </a:rPr>
              <a:t>-advice?</a:t>
            </a:r>
            <a:endParaRPr sz="1200" b="1" dirty="0">
              <a:solidFill>
                <a:schemeClr val="tx2"/>
              </a:solidFill>
              <a:latin typeface="Trebuchet MS" pitchFamily="34" charset="0"/>
              <a:cs typeface="Lucida Sans"/>
            </a:endParaRPr>
          </a:p>
        </p:txBody>
      </p:sp>
    </p:spTree>
    <p:extLst>
      <p:ext uri="{BB962C8B-B14F-4D97-AF65-F5344CB8AC3E}">
        <p14:creationId xmlns:p14="http://schemas.microsoft.com/office/powerpoint/2010/main" val="42622858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shirish-sir_11-11-14\Actuaries\corel\actuaries_partnership_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r="11920"/>
          <a:stretch>
            <a:fillRect/>
          </a:stretch>
        </p:blipFill>
        <p:spPr bwMode="auto">
          <a:xfrm>
            <a:off x="127099" y="98013"/>
            <a:ext cx="10515600" cy="69834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9"/>
          <p:cNvSpPr/>
          <p:nvPr/>
        </p:nvSpPr>
        <p:spPr>
          <a:xfrm>
            <a:off x="88245" y="6536465"/>
            <a:ext cx="365760" cy="365760"/>
          </a:xfrm>
          <a:custGeom>
            <a:avLst/>
            <a:gdLst/>
            <a:ahLst/>
            <a:cxnLst/>
            <a:rect l="l" t="t" r="r" b="b"/>
            <a:pathLst>
              <a:path w="365759" h="365759">
                <a:moveTo>
                  <a:pt x="0" y="0"/>
                </a:moveTo>
                <a:lnTo>
                  <a:pt x="365759" y="0"/>
                </a:lnTo>
                <a:lnTo>
                  <a:pt x="365759" y="365760"/>
                </a:lnTo>
                <a:lnTo>
                  <a:pt x="0" y="365760"/>
                </a:lnTo>
                <a:lnTo>
                  <a:pt x="0" y="0"/>
                </a:lnTo>
                <a:close/>
              </a:path>
            </a:pathLst>
          </a:custGeom>
          <a:solidFill>
            <a:srgbClr val="9ED2F1"/>
          </a:solidFill>
        </p:spPr>
        <p:txBody>
          <a:bodyPr wrap="square" lIns="0" tIns="0" rIns="0" bIns="0" rtlCol="0"/>
          <a:lstStyle/>
          <a:p>
            <a:endParaRPr/>
          </a:p>
        </p:txBody>
      </p:sp>
      <p:sp>
        <p:nvSpPr>
          <p:cNvPr id="15" name="object 15"/>
          <p:cNvSpPr txBox="1">
            <a:spLocks noGrp="1"/>
          </p:cNvSpPr>
          <p:nvPr>
            <p:ph type="sldNum" sz="quarter" idx="7"/>
          </p:nvPr>
        </p:nvSpPr>
        <p:spPr>
          <a:xfrm>
            <a:off x="151928" y="6623301"/>
            <a:ext cx="255904" cy="192360"/>
          </a:xfrm>
          <a:prstGeom prst="rect">
            <a:avLst/>
          </a:prstGeom>
        </p:spPr>
        <p:txBody>
          <a:bodyPr vert="horz" wrap="square" lIns="0" tIns="0" rIns="0" bIns="0" rtlCol="0">
            <a:spAutoFit/>
          </a:bodyPr>
          <a:lstStyle/>
          <a:p>
            <a:pPr marL="85093">
              <a:lnSpc>
                <a:spcPts val="1535"/>
              </a:lnSpc>
            </a:pPr>
            <a:r>
              <a:rPr lang="en-GB" spc="-135" dirty="0"/>
              <a:t>8</a:t>
            </a:r>
            <a:endParaRPr spc="-135" dirty="0"/>
          </a:p>
        </p:txBody>
      </p:sp>
      <p:grpSp>
        <p:nvGrpSpPr>
          <p:cNvPr id="18" name="Group 17"/>
          <p:cNvGrpSpPr/>
          <p:nvPr/>
        </p:nvGrpSpPr>
        <p:grpSpPr>
          <a:xfrm>
            <a:off x="5760576" y="170688"/>
            <a:ext cx="4691533" cy="1545336"/>
            <a:chOff x="5760567" y="399288"/>
            <a:chExt cx="4691533" cy="1545336"/>
          </a:xfrm>
        </p:grpSpPr>
        <p:sp>
          <p:nvSpPr>
            <p:cNvPr id="2" name="object 2"/>
            <p:cNvSpPr/>
            <p:nvPr/>
          </p:nvSpPr>
          <p:spPr>
            <a:xfrm>
              <a:off x="5760567" y="399288"/>
              <a:ext cx="1548384" cy="1545336"/>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039686" y="1464068"/>
              <a:ext cx="2413635" cy="170815"/>
            </a:xfrm>
            <a:custGeom>
              <a:avLst/>
              <a:gdLst/>
              <a:ahLst/>
              <a:cxnLst/>
              <a:rect l="l" t="t" r="r" b="b"/>
              <a:pathLst>
                <a:path w="2413634" h="170814">
                  <a:moveTo>
                    <a:pt x="2413431" y="0"/>
                  </a:moveTo>
                  <a:lnTo>
                    <a:pt x="102958" y="0"/>
                  </a:lnTo>
                  <a:lnTo>
                    <a:pt x="81812" y="45583"/>
                  </a:lnTo>
                  <a:lnTo>
                    <a:pt x="57504" y="89288"/>
                  </a:lnTo>
                  <a:lnTo>
                    <a:pt x="30183" y="130968"/>
                  </a:lnTo>
                  <a:lnTo>
                    <a:pt x="0" y="170472"/>
                  </a:lnTo>
                  <a:lnTo>
                    <a:pt x="2413431" y="170472"/>
                  </a:lnTo>
                  <a:lnTo>
                    <a:pt x="2413431" y="0"/>
                  </a:lnTo>
                  <a:close/>
                </a:path>
              </a:pathLst>
            </a:custGeom>
            <a:solidFill>
              <a:srgbClr val="00A650">
                <a:alpha val="34999"/>
              </a:srgbClr>
            </a:solidFill>
          </p:spPr>
          <p:txBody>
            <a:bodyPr wrap="square" lIns="0" tIns="0" rIns="0" bIns="0" rtlCol="0"/>
            <a:lstStyle/>
            <a:p>
              <a:endParaRPr/>
            </a:p>
          </p:txBody>
        </p:sp>
        <p:sp>
          <p:nvSpPr>
            <p:cNvPr id="13" name="object 13"/>
            <p:cNvSpPr/>
            <p:nvPr/>
          </p:nvSpPr>
          <p:spPr>
            <a:xfrm>
              <a:off x="7149769" y="950087"/>
              <a:ext cx="2303780" cy="496570"/>
            </a:xfrm>
            <a:custGeom>
              <a:avLst/>
              <a:gdLst/>
              <a:ahLst/>
              <a:cxnLst/>
              <a:rect l="l" t="t" r="r" b="b"/>
              <a:pathLst>
                <a:path w="2303779" h="496569">
                  <a:moveTo>
                    <a:pt x="2303348" y="0"/>
                  </a:moveTo>
                  <a:lnTo>
                    <a:pt x="0" y="0"/>
                  </a:lnTo>
                  <a:lnTo>
                    <a:pt x="16257" y="46965"/>
                  </a:lnTo>
                  <a:lnTo>
                    <a:pt x="29149" y="95399"/>
                  </a:lnTo>
                  <a:lnTo>
                    <a:pt x="38535" y="145165"/>
                  </a:lnTo>
                  <a:lnTo>
                    <a:pt x="44271" y="196126"/>
                  </a:lnTo>
                  <a:lnTo>
                    <a:pt x="46215" y="248145"/>
                  </a:lnTo>
                  <a:lnTo>
                    <a:pt x="44274" y="300125"/>
                  </a:lnTo>
                  <a:lnTo>
                    <a:pt x="38546" y="351049"/>
                  </a:lnTo>
                  <a:lnTo>
                    <a:pt x="29174" y="400779"/>
                  </a:lnTo>
                  <a:lnTo>
                    <a:pt x="16299" y="449179"/>
                  </a:lnTo>
                  <a:lnTo>
                    <a:pt x="63" y="496112"/>
                  </a:lnTo>
                  <a:lnTo>
                    <a:pt x="2303348" y="496112"/>
                  </a:lnTo>
                  <a:lnTo>
                    <a:pt x="2303348" y="0"/>
                  </a:lnTo>
                  <a:close/>
                </a:path>
              </a:pathLst>
            </a:custGeom>
            <a:solidFill>
              <a:srgbClr val="4196CE">
                <a:alpha val="34999"/>
              </a:srgbClr>
            </a:solidFill>
          </p:spPr>
          <p:txBody>
            <a:bodyPr wrap="square" lIns="0" tIns="0" rIns="0" bIns="0" rtlCol="0"/>
            <a:lstStyle/>
            <a:p>
              <a:endParaRPr/>
            </a:p>
          </p:txBody>
        </p:sp>
        <p:sp>
          <p:nvSpPr>
            <p:cNvPr id="14" name="object 14"/>
            <p:cNvSpPr txBox="1"/>
            <p:nvPr/>
          </p:nvSpPr>
          <p:spPr>
            <a:xfrm>
              <a:off x="7251700" y="1012405"/>
              <a:ext cx="2165490" cy="612988"/>
            </a:xfrm>
            <a:prstGeom prst="rect">
              <a:avLst/>
            </a:prstGeom>
          </p:spPr>
          <p:txBody>
            <a:bodyPr vert="horz" wrap="square" lIns="0" tIns="0" rIns="0" bIns="0" rtlCol="0">
              <a:spAutoFit/>
            </a:bodyPr>
            <a:lstStyle/>
            <a:p>
              <a:pPr marL="12700">
                <a:lnSpc>
                  <a:spcPts val="1520"/>
                </a:lnSpc>
              </a:pPr>
              <a:r>
                <a:rPr sz="1451" b="1" dirty="0">
                  <a:solidFill>
                    <a:srgbClr val="005583"/>
                  </a:solidFill>
                  <a:latin typeface="Trebuchet MS" pitchFamily="34" charset="0"/>
                  <a:cs typeface="Lucida Sans"/>
                </a:rPr>
                <a:t>19th Global</a:t>
              </a:r>
              <a:endParaRPr sz="1451" b="1" dirty="0">
                <a:latin typeface="Trebuchet MS" pitchFamily="34" charset="0"/>
                <a:cs typeface="Lucida Sans"/>
              </a:endParaRPr>
            </a:p>
            <a:p>
              <a:pPr marL="12700">
                <a:lnSpc>
                  <a:spcPts val="1520"/>
                </a:lnSpc>
              </a:pPr>
              <a:r>
                <a:rPr sz="1451" b="1" dirty="0">
                  <a:solidFill>
                    <a:srgbClr val="005583"/>
                  </a:solidFill>
                  <a:latin typeface="Trebuchet MS" pitchFamily="34" charset="0"/>
                  <a:cs typeface="Lucida Sans"/>
                </a:rPr>
                <a:t>Conference of Actuaries</a:t>
              </a:r>
              <a:endParaRPr sz="1451" b="1" dirty="0">
                <a:latin typeface="Trebuchet MS" pitchFamily="34" charset="0"/>
                <a:cs typeface="Lucida Sans"/>
              </a:endParaRPr>
            </a:p>
            <a:p>
              <a:pPr marL="12700">
                <a:spcBef>
                  <a:spcPts val="735"/>
                </a:spcBef>
              </a:pPr>
              <a:r>
                <a:rPr sz="900" b="1" spc="-45" dirty="0">
                  <a:solidFill>
                    <a:srgbClr val="00854A"/>
                  </a:solidFill>
                  <a:latin typeface="Trebuchet MS" pitchFamily="34" charset="0"/>
                  <a:cs typeface="Lucida Sans"/>
                </a:rPr>
                <a:t>30th</a:t>
              </a:r>
              <a:r>
                <a:rPr sz="900" b="1" spc="-60" dirty="0">
                  <a:solidFill>
                    <a:srgbClr val="00854A"/>
                  </a:solidFill>
                  <a:latin typeface="Trebuchet MS" pitchFamily="34" charset="0"/>
                  <a:cs typeface="Lucida Sans"/>
                </a:rPr>
                <a:t> </a:t>
              </a:r>
              <a:r>
                <a:rPr sz="900" b="1" spc="-25" dirty="0">
                  <a:solidFill>
                    <a:srgbClr val="00854A"/>
                  </a:solidFill>
                  <a:latin typeface="Trebuchet MS" pitchFamily="34" charset="0"/>
                  <a:cs typeface="Lucida Sans"/>
                </a:rPr>
                <a:t>– </a:t>
              </a:r>
              <a:r>
                <a:rPr sz="900" b="1" spc="-45" dirty="0">
                  <a:solidFill>
                    <a:srgbClr val="00854A"/>
                  </a:solidFill>
                  <a:latin typeface="Trebuchet MS" pitchFamily="34" charset="0"/>
                  <a:cs typeface="Lucida Sans"/>
                </a:rPr>
                <a:t>31st</a:t>
              </a:r>
              <a:r>
                <a:rPr sz="900" b="1" spc="-60" dirty="0">
                  <a:solidFill>
                    <a:srgbClr val="00854A"/>
                  </a:solidFill>
                  <a:latin typeface="Trebuchet MS" pitchFamily="34" charset="0"/>
                  <a:cs typeface="Lucida Sans"/>
                </a:rPr>
                <a:t> </a:t>
              </a:r>
              <a:r>
                <a:rPr sz="900" b="1" spc="-11" dirty="0">
                  <a:solidFill>
                    <a:srgbClr val="00854A"/>
                  </a:solidFill>
                  <a:latin typeface="Trebuchet MS" pitchFamily="34" charset="0"/>
                  <a:cs typeface="Lucida Sans"/>
                </a:rPr>
                <a:t>January,</a:t>
              </a:r>
              <a:r>
                <a:rPr sz="900" b="1" spc="-60" dirty="0">
                  <a:solidFill>
                    <a:srgbClr val="00854A"/>
                  </a:solidFill>
                  <a:latin typeface="Trebuchet MS" pitchFamily="34" charset="0"/>
                  <a:cs typeface="Lucida Sans"/>
                </a:rPr>
                <a:t> </a:t>
              </a:r>
              <a:r>
                <a:rPr sz="900" b="1" spc="-55" dirty="0">
                  <a:solidFill>
                    <a:srgbClr val="00854A"/>
                  </a:solidFill>
                  <a:latin typeface="Trebuchet MS" pitchFamily="34" charset="0"/>
                  <a:cs typeface="Lucida Sans"/>
                </a:rPr>
                <a:t>2018</a:t>
              </a:r>
              <a:r>
                <a:rPr sz="900" b="1" spc="-60" dirty="0">
                  <a:solidFill>
                    <a:srgbClr val="00854A"/>
                  </a:solidFill>
                  <a:latin typeface="Trebuchet MS" pitchFamily="34" charset="0"/>
                  <a:cs typeface="Lucida Sans"/>
                </a:rPr>
                <a:t> </a:t>
              </a:r>
              <a:r>
                <a:rPr sz="900" b="1" spc="71" dirty="0">
                  <a:solidFill>
                    <a:srgbClr val="00854A"/>
                  </a:solidFill>
                  <a:latin typeface="Trebuchet MS" pitchFamily="34" charset="0"/>
                  <a:cs typeface="Lucida Sans"/>
                </a:rPr>
                <a:t>|</a:t>
              </a:r>
              <a:r>
                <a:rPr sz="900" b="1" spc="-60" dirty="0">
                  <a:solidFill>
                    <a:srgbClr val="00854A"/>
                  </a:solidFill>
                  <a:latin typeface="Trebuchet MS" pitchFamily="34" charset="0"/>
                  <a:cs typeface="Lucida Sans"/>
                </a:rPr>
                <a:t> </a:t>
              </a:r>
              <a:r>
                <a:rPr sz="900" b="1" spc="-31" dirty="0">
                  <a:solidFill>
                    <a:srgbClr val="00854A"/>
                  </a:solidFill>
                  <a:latin typeface="Trebuchet MS" pitchFamily="34" charset="0"/>
                  <a:cs typeface="Lucida Sans"/>
                </a:rPr>
                <a:t>Mumbai,</a:t>
              </a:r>
              <a:r>
                <a:rPr sz="900" b="1" spc="-60" dirty="0">
                  <a:solidFill>
                    <a:srgbClr val="00854A"/>
                  </a:solidFill>
                  <a:latin typeface="Trebuchet MS" pitchFamily="34" charset="0"/>
                  <a:cs typeface="Lucida Sans"/>
                </a:rPr>
                <a:t> </a:t>
              </a:r>
              <a:r>
                <a:rPr sz="900" b="1" spc="-35" dirty="0">
                  <a:solidFill>
                    <a:srgbClr val="00854A"/>
                  </a:solidFill>
                  <a:latin typeface="Trebuchet MS" pitchFamily="34" charset="0"/>
                  <a:cs typeface="Lucida Sans"/>
                </a:rPr>
                <a:t>India</a:t>
              </a:r>
              <a:endParaRPr sz="900" b="1" dirty="0">
                <a:latin typeface="Trebuchet MS" pitchFamily="34" charset="0"/>
                <a:cs typeface="Lucida Sans"/>
              </a:endParaRPr>
            </a:p>
          </p:txBody>
        </p:sp>
        <p:pic>
          <p:nvPicPr>
            <p:cNvPr id="17" name="Picture 3" descr="E:\shirish-sir_11-11-14\Actuaries\corel\actuarie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1648" y="940598"/>
              <a:ext cx="880452" cy="6847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88900" y="168281"/>
            <a:ext cx="4724401" cy="609600"/>
          </a:xfrm>
          <a:prstGeom prst="rect">
            <a:avLst/>
          </a:prstGeom>
          <a:solidFill>
            <a:srgbClr val="A9D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0"/>
          <p:cNvSpPr/>
          <p:nvPr/>
        </p:nvSpPr>
        <p:spPr>
          <a:xfrm>
            <a:off x="88246" y="721492"/>
            <a:ext cx="5699759" cy="684530"/>
          </a:xfrm>
          <a:custGeom>
            <a:avLst/>
            <a:gdLst/>
            <a:ahLst/>
            <a:cxnLst/>
            <a:rect l="l" t="t" r="r" b="b"/>
            <a:pathLst>
              <a:path w="5699760" h="684530">
                <a:moveTo>
                  <a:pt x="5618975" y="0"/>
                </a:moveTo>
                <a:lnTo>
                  <a:pt x="0" y="0"/>
                </a:lnTo>
                <a:lnTo>
                  <a:pt x="0" y="684466"/>
                </a:lnTo>
                <a:lnTo>
                  <a:pt x="5699721" y="684466"/>
                </a:lnTo>
                <a:lnTo>
                  <a:pt x="5676476" y="640577"/>
                </a:lnTo>
                <a:lnTo>
                  <a:pt x="5655643" y="595283"/>
                </a:lnTo>
                <a:lnTo>
                  <a:pt x="5637308" y="548670"/>
                </a:lnTo>
                <a:lnTo>
                  <a:pt x="5621557" y="500821"/>
                </a:lnTo>
                <a:lnTo>
                  <a:pt x="5608476" y="451823"/>
                </a:lnTo>
                <a:lnTo>
                  <a:pt x="5598152" y="401759"/>
                </a:lnTo>
                <a:lnTo>
                  <a:pt x="5590671" y="350715"/>
                </a:lnTo>
                <a:lnTo>
                  <a:pt x="5586120" y="298775"/>
                </a:lnTo>
                <a:lnTo>
                  <a:pt x="5584583" y="246024"/>
                </a:lnTo>
                <a:lnTo>
                  <a:pt x="5586012" y="195167"/>
                </a:lnTo>
                <a:lnTo>
                  <a:pt x="5590244" y="145060"/>
                </a:lnTo>
                <a:lnTo>
                  <a:pt x="5597202" y="95779"/>
                </a:lnTo>
                <a:lnTo>
                  <a:pt x="5606805" y="47400"/>
                </a:lnTo>
                <a:lnTo>
                  <a:pt x="5618975" y="0"/>
                </a:lnTo>
                <a:close/>
              </a:path>
            </a:pathLst>
          </a:custGeom>
          <a:solidFill>
            <a:srgbClr val="005583"/>
          </a:solidFill>
        </p:spPr>
        <p:txBody>
          <a:bodyPr wrap="square" lIns="0" tIns="0" rIns="0" bIns="0" rtlCol="0"/>
          <a:lstStyle/>
          <a:p>
            <a:endParaRPr/>
          </a:p>
        </p:txBody>
      </p:sp>
      <p:sp>
        <p:nvSpPr>
          <p:cNvPr id="11" name="object 11"/>
          <p:cNvSpPr txBox="1"/>
          <p:nvPr/>
        </p:nvSpPr>
        <p:spPr>
          <a:xfrm>
            <a:off x="422193" y="916515"/>
            <a:ext cx="4815840" cy="276999"/>
          </a:xfrm>
          <a:prstGeom prst="rect">
            <a:avLst/>
          </a:prstGeom>
        </p:spPr>
        <p:txBody>
          <a:bodyPr vert="horz" wrap="square" lIns="0" tIns="0" rIns="0" bIns="0" rtlCol="0">
            <a:spAutoFit/>
          </a:bodyPr>
          <a:lstStyle/>
          <a:p>
            <a:pPr marL="12700"/>
            <a:r>
              <a:rPr lang="en-US" b="1" dirty="0">
                <a:solidFill>
                  <a:srgbClr val="FFFFFF"/>
                </a:solidFill>
                <a:latin typeface="Trebuchet MS" pitchFamily="34" charset="0"/>
                <a:cs typeface="Lucida Sans"/>
              </a:rPr>
              <a:t>Indian Market </a:t>
            </a:r>
            <a:endParaRPr lang="en-US" b="1" dirty="0">
              <a:latin typeface="Trebuchet MS" pitchFamily="34" charset="0"/>
              <a:cs typeface="Lucida Sans"/>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87" y="1833114"/>
            <a:ext cx="2764542" cy="5209044"/>
          </a:xfrm>
          <a:prstGeom prst="rect">
            <a:avLst/>
          </a:prstGeom>
        </p:spPr>
      </p:pic>
      <p:sp>
        <p:nvSpPr>
          <p:cNvPr id="21" name="object 33"/>
          <p:cNvSpPr txBox="1"/>
          <p:nvPr/>
        </p:nvSpPr>
        <p:spPr>
          <a:xfrm>
            <a:off x="1689292" y="2016354"/>
            <a:ext cx="7391214" cy="3770263"/>
          </a:xfrm>
          <a:prstGeom prst="rect">
            <a:avLst/>
          </a:prstGeom>
        </p:spPr>
        <p:txBody>
          <a:bodyPr vert="horz" wrap="square" lIns="0" tIns="0" rIns="0" bIns="0" rtlCol="0">
            <a:spAutoFit/>
          </a:bodyPr>
          <a:lstStyle/>
          <a:p>
            <a:pPr marL="184156" indent="-171456">
              <a:buClr>
                <a:srgbClr val="9DC701"/>
              </a:buClr>
              <a:buSzPct val="150000"/>
              <a:buFont typeface="Trebuchet MS" pitchFamily="34" charset="0"/>
              <a:buChar char="●"/>
              <a:tabLst>
                <a:tab pos="309890" algn="l"/>
              </a:tabLst>
            </a:pPr>
            <a:r>
              <a:rPr lang="en-GB" spc="-45" dirty="0">
                <a:solidFill>
                  <a:srgbClr val="231F20"/>
                </a:solidFill>
                <a:latin typeface="Trebuchet MS" panose="020B0603020202020204" pitchFamily="34" charset="0"/>
                <a:cs typeface="Gill Sans MT"/>
              </a:rPr>
              <a:t>Asian </a:t>
            </a:r>
            <a:r>
              <a:rPr lang="en-GB" spc="-45" dirty="0" err="1">
                <a:solidFill>
                  <a:srgbClr val="231F20"/>
                </a:solidFill>
                <a:latin typeface="Trebuchet MS" pitchFamily="34" charset="0"/>
                <a:cs typeface="Gill Sans MT"/>
              </a:rPr>
              <a:t>robo</a:t>
            </a:r>
            <a:r>
              <a:rPr lang="en-GB" spc="-45" dirty="0">
                <a:solidFill>
                  <a:srgbClr val="231F20"/>
                </a:solidFill>
                <a:latin typeface="Trebuchet MS" pitchFamily="34" charset="0"/>
                <a:cs typeface="Gill Sans MT"/>
              </a:rPr>
              <a:t> market lagging western markets but predicted to change as economic growth </a:t>
            </a:r>
            <a:r>
              <a:rPr lang="en-GB" spc="-45" dirty="0">
                <a:solidFill>
                  <a:srgbClr val="231F20"/>
                </a:solidFill>
                <a:latin typeface="Trebuchet MS" pitchFamily="34" charset="0"/>
                <a:cs typeface="Gill Sans MT"/>
              </a:rPr>
              <a:t>accelerates</a:t>
            </a:r>
            <a:br>
              <a:rPr lang="en-GB" spc="-45" dirty="0">
                <a:solidFill>
                  <a:srgbClr val="231F20"/>
                </a:solidFill>
                <a:latin typeface="Trebuchet MS" pitchFamily="34" charset="0"/>
                <a:cs typeface="Gill Sans MT"/>
              </a:rPr>
            </a:b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r>
              <a:rPr lang="en-GB" spc="-45" dirty="0">
                <a:solidFill>
                  <a:srgbClr val="231F20"/>
                </a:solidFill>
                <a:latin typeface="Trebuchet MS" pitchFamily="34" charset="0"/>
                <a:cs typeface="Gill Sans MT"/>
              </a:rPr>
              <a:t>Existing propositions</a:t>
            </a:r>
            <a:r>
              <a:rPr lang="en-GB" spc="-45" dirty="0">
                <a:solidFill>
                  <a:srgbClr val="231F20"/>
                </a:solidFill>
                <a:latin typeface="Trebuchet MS" pitchFamily="34" charset="0"/>
                <a:cs typeface="Gill Sans MT"/>
              </a:rPr>
              <a:t>….</a:t>
            </a:r>
          </a:p>
          <a:p>
            <a:pPr marL="12700">
              <a:buClr>
                <a:srgbClr val="9DC701"/>
              </a:buClr>
              <a:buSzPct val="150000"/>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a:p>
            <a:pPr marL="12700">
              <a:buClr>
                <a:srgbClr val="9DC701"/>
              </a:buClr>
              <a:buSzPct val="150000"/>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endParaRPr lang="en-GB" spc="-45" dirty="0">
              <a:solidFill>
                <a:srgbClr val="231F20"/>
              </a:solidFill>
              <a:latin typeface="Trebuchet MS" pitchFamily="34" charset="0"/>
              <a:cs typeface="Gill Sans MT"/>
            </a:endParaRPr>
          </a:p>
          <a:p>
            <a:pPr marL="184156" indent="-171456">
              <a:buClr>
                <a:srgbClr val="9DC701"/>
              </a:buClr>
              <a:buSzPct val="150000"/>
              <a:buFont typeface="Trebuchet MS" pitchFamily="34" charset="0"/>
              <a:buChar char="●"/>
              <a:tabLst>
                <a:tab pos="309890" algn="l"/>
              </a:tabLst>
            </a:pPr>
            <a:r>
              <a:rPr lang="en-GB" dirty="0">
                <a:latin typeface="Trebuchet MS" pitchFamily="34" charset="0"/>
                <a:cs typeface="Gill Sans MT"/>
              </a:rPr>
              <a:t>Many emphasise lack of bias relative to commissioned advisers</a:t>
            </a:r>
          </a:p>
          <a:p>
            <a:pPr marL="184156" indent="-171456">
              <a:buClr>
                <a:srgbClr val="9DC701"/>
              </a:buClr>
              <a:buSzPct val="150000"/>
              <a:buFont typeface="Trebuchet MS" pitchFamily="34" charset="0"/>
              <a:buChar char="●"/>
              <a:tabLst>
                <a:tab pos="309890" algn="l"/>
              </a:tabLst>
            </a:pPr>
            <a:endParaRPr sz="1100" dirty="0">
              <a:latin typeface="Trebuchet MS" pitchFamily="34" charset="0"/>
              <a:cs typeface="Gill Sans MT"/>
            </a:endParaRPr>
          </a:p>
        </p:txBody>
      </p:sp>
      <p:grpSp>
        <p:nvGrpSpPr>
          <p:cNvPr id="3" name="Group 2"/>
          <p:cNvGrpSpPr/>
          <p:nvPr/>
        </p:nvGrpSpPr>
        <p:grpSpPr>
          <a:xfrm>
            <a:off x="1911772" y="3491711"/>
            <a:ext cx="6652527" cy="1404156"/>
            <a:chOff x="1857589" y="3189091"/>
            <a:chExt cx="6652527" cy="1404156"/>
          </a:xfrm>
        </p:grpSpPr>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11784" t="36522" r="9834" b="37351"/>
            <a:stretch/>
          </p:blipFill>
          <p:spPr>
            <a:xfrm>
              <a:off x="6565900" y="3549131"/>
              <a:ext cx="1944216" cy="648072"/>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7589" y="3297103"/>
              <a:ext cx="1572979" cy="943788"/>
            </a:xfrm>
            <a:prstGeom prst="rect">
              <a:avLst/>
            </a:prstGeom>
          </p:spPr>
        </p:pic>
        <p:pic>
          <p:nvPicPr>
            <p:cNvPr id="27" name="Content Placeholder 5"/>
            <p:cNvPicPr>
              <a:picLocks noChangeAspect="1"/>
            </p:cNvPicPr>
            <p:nvPr/>
          </p:nvPicPr>
          <p:blipFill rotWithShape="1">
            <a:blip r:embed="rId8" cstate="print">
              <a:extLst>
                <a:ext uri="{28A0092B-C50C-407E-A947-70E740481C1C}">
                  <a14:useLocalDpi xmlns:a14="http://schemas.microsoft.com/office/drawing/2010/main" val="0"/>
                </a:ext>
              </a:extLst>
            </a:blip>
            <a:srcRect t="32506" b="32406"/>
            <a:stretch/>
          </p:blipFill>
          <p:spPr bwMode="auto">
            <a:xfrm>
              <a:off x="4074529" y="3608433"/>
              <a:ext cx="2011978" cy="529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 name="Straight Connector 27"/>
            <p:cNvCxnSpPr/>
            <p:nvPr/>
          </p:nvCxnSpPr>
          <p:spPr>
            <a:xfrm>
              <a:off x="3854259" y="3225095"/>
              <a:ext cx="0" cy="1368152"/>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302531" y="3189091"/>
              <a:ext cx="0" cy="1368152"/>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0" name="object 11"/>
          <p:cNvSpPr txBox="1"/>
          <p:nvPr/>
        </p:nvSpPr>
        <p:spPr>
          <a:xfrm>
            <a:off x="378199" y="343029"/>
            <a:ext cx="4191000" cy="184666"/>
          </a:xfrm>
          <a:prstGeom prst="rect">
            <a:avLst/>
          </a:prstGeom>
        </p:spPr>
        <p:txBody>
          <a:bodyPr vert="horz" wrap="square" lIns="0" tIns="0" rIns="0" bIns="0" rtlCol="0">
            <a:spAutoFit/>
          </a:bodyPr>
          <a:lstStyle/>
          <a:p>
            <a:pPr marL="12700"/>
            <a:r>
              <a:rPr lang="en-GB" sz="1200" b="1" dirty="0">
                <a:solidFill>
                  <a:schemeClr val="tx2"/>
                </a:solidFill>
                <a:latin typeface="Trebuchet MS" pitchFamily="34" charset="0"/>
                <a:cs typeface="Lucida Sans"/>
              </a:rPr>
              <a:t>What is </a:t>
            </a:r>
            <a:r>
              <a:rPr lang="en-GB" sz="1200" b="1" dirty="0" err="1">
                <a:solidFill>
                  <a:schemeClr val="tx2"/>
                </a:solidFill>
                <a:latin typeface="Trebuchet MS" pitchFamily="34" charset="0"/>
                <a:cs typeface="Lucida Sans"/>
              </a:rPr>
              <a:t>Robo</a:t>
            </a:r>
            <a:r>
              <a:rPr lang="en-GB" sz="1200" b="1" dirty="0">
                <a:solidFill>
                  <a:schemeClr val="tx2"/>
                </a:solidFill>
                <a:latin typeface="Trebuchet MS" pitchFamily="34" charset="0"/>
                <a:cs typeface="Lucida Sans"/>
              </a:rPr>
              <a:t>-advice?</a:t>
            </a:r>
            <a:endParaRPr sz="1200" b="1" dirty="0">
              <a:solidFill>
                <a:schemeClr val="tx2"/>
              </a:solidFill>
              <a:latin typeface="Trebuchet MS" pitchFamily="34" charset="0"/>
              <a:cs typeface="Lucida Sans"/>
            </a:endParaRPr>
          </a:p>
        </p:txBody>
      </p:sp>
    </p:spTree>
    <p:extLst>
      <p:ext uri="{BB962C8B-B14F-4D97-AF65-F5344CB8AC3E}">
        <p14:creationId xmlns:p14="http://schemas.microsoft.com/office/powerpoint/2010/main" val="28977606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687</TotalTime>
  <Words>1485</Words>
  <Application>Microsoft Office PowerPoint</Application>
  <PresentationFormat>Custom</PresentationFormat>
  <Paragraphs>347</Paragraphs>
  <Slides>27</Slides>
  <Notes>1</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27</vt:i4>
      </vt:variant>
    </vt:vector>
  </HeadingPairs>
  <TitlesOfParts>
    <vt:vector size="38" baseType="lpstr">
      <vt:lpstr>Arial</vt:lpstr>
      <vt:lpstr>Calibri</vt:lpstr>
      <vt:lpstr>Calibri Light</vt:lpstr>
      <vt:lpstr>Gill Sans MT</vt:lpstr>
      <vt:lpstr>Lucida Sans</vt:lpstr>
      <vt:lpstr>Times New Roman</vt:lpstr>
      <vt:lpstr>Trebuchet MS</vt:lpstr>
      <vt:lpstr>Office Theme</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actuaries_partnership_bro_3</dc:title>
  <dc:creator>DELL</dc:creator>
  <cp:lastModifiedBy>Elizabeth Ibbotson</cp:lastModifiedBy>
  <cp:revision>59</cp:revision>
  <dcterms:created xsi:type="dcterms:W3CDTF">2017-09-27T11:06:47Z</dcterms:created>
  <dcterms:modified xsi:type="dcterms:W3CDTF">2018-01-24T11:23:32Z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2017-09-27T00:00:00Z</vt:filetime>
  </property>
  <property fmtid="{D5CDD505-2E9C-101B-9397-08002B2CF9AE}" pid="3" name="Creator">
    <vt:lpwstr>CorelDRAW X5</vt:lpwstr>
  </property>
  <property fmtid="{D5CDD505-2E9C-101B-9397-08002B2CF9AE}" pid="4" name="LastSaved">
    <vt:filetime>2017-09-27T00:00:00Z</vt:filetime>
  </property>
</Properties>
</file>