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  <p:sldMasterId id="2147483690" r:id="rId4"/>
  </p:sldMasterIdLst>
  <p:notesMasterIdLst>
    <p:notesMasterId r:id="rId49"/>
  </p:notesMasterIdLst>
  <p:sldIdLst>
    <p:sldId id="256" r:id="rId5"/>
    <p:sldId id="257" r:id="rId6"/>
    <p:sldId id="333" r:id="rId7"/>
    <p:sldId id="334" r:id="rId8"/>
    <p:sldId id="342" r:id="rId9"/>
    <p:sldId id="289" r:id="rId10"/>
    <p:sldId id="299" r:id="rId11"/>
    <p:sldId id="302" r:id="rId12"/>
    <p:sldId id="303" r:id="rId13"/>
    <p:sldId id="301" r:id="rId14"/>
    <p:sldId id="297" r:id="rId15"/>
    <p:sldId id="304" r:id="rId16"/>
    <p:sldId id="305" r:id="rId17"/>
    <p:sldId id="335" r:id="rId18"/>
    <p:sldId id="306" r:id="rId19"/>
    <p:sldId id="307" r:id="rId20"/>
    <p:sldId id="294" r:id="rId21"/>
    <p:sldId id="308" r:id="rId22"/>
    <p:sldId id="325" r:id="rId23"/>
    <p:sldId id="295" r:id="rId24"/>
    <p:sldId id="309" r:id="rId25"/>
    <p:sldId id="311" r:id="rId26"/>
    <p:sldId id="312" r:id="rId27"/>
    <p:sldId id="327" r:id="rId28"/>
    <p:sldId id="326" r:id="rId29"/>
    <p:sldId id="338" r:id="rId30"/>
    <p:sldId id="310" r:id="rId31"/>
    <p:sldId id="324" r:id="rId32"/>
    <p:sldId id="336" r:id="rId33"/>
    <p:sldId id="318" r:id="rId34"/>
    <p:sldId id="323" r:id="rId35"/>
    <p:sldId id="320" r:id="rId36"/>
    <p:sldId id="332" r:id="rId37"/>
    <p:sldId id="313" r:id="rId38"/>
    <p:sldId id="328" r:id="rId39"/>
    <p:sldId id="314" r:id="rId40"/>
    <p:sldId id="322" r:id="rId41"/>
    <p:sldId id="329" r:id="rId42"/>
    <p:sldId id="319" r:id="rId43"/>
    <p:sldId id="339" r:id="rId44"/>
    <p:sldId id="340" r:id="rId45"/>
    <p:sldId id="341" r:id="rId46"/>
    <p:sldId id="321" r:id="rId47"/>
    <p:sldId id="292" r:id="rId48"/>
  </p:sldIdLst>
  <p:sldSz cx="10693400" cy="7042150"/>
  <p:notesSz cx="10693400" cy="70421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pos="1640">
          <p15:clr>
            <a:srgbClr val="A4A3A4"/>
          </p15:clr>
        </p15:guide>
        <p15:guide id="3" pos="36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B1B"/>
    <a:srgbClr val="961616"/>
    <a:srgbClr val="F50000"/>
    <a:srgbClr val="CC0000"/>
    <a:srgbClr val="008000"/>
    <a:srgbClr val="990033"/>
    <a:srgbClr val="A9D1E9"/>
    <a:srgbClr val="94C6E4"/>
    <a:srgbClr val="A0C957"/>
    <a:srgbClr val="81F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355" autoAdjust="0"/>
  </p:normalViewPr>
  <p:slideViewPr>
    <p:cSldViewPr>
      <p:cViewPr varScale="1">
        <p:scale>
          <a:sx n="50" d="100"/>
          <a:sy n="50" d="100"/>
        </p:scale>
        <p:origin x="-1266" y="-84"/>
      </p:cViewPr>
      <p:guideLst>
        <p:guide orient="horz" pos="1162"/>
        <p:guide pos="1640"/>
        <p:guide pos="365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02" y="-264"/>
      </p:cViewPr>
      <p:guideLst>
        <p:guide orient="horz" pos="2218"/>
        <p:guide pos="33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hzhang\Desktop\Karin's%20slides\New%20Microsoft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zou\Desktop\Zhang%20Chen\Book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Fergus\Travel\2018%2001%20Mumbai\New%20folder\UKPDS%20Diabetes%20Risk%20Calculator%20Short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Fergus\Travel\2018%2001%20Mumbai\New%20folder\IDF-Diabetes-Atlas-8e-DM-prevalence-by-age-sex-urban-rural-20-79-years%20JF%20Mod%20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FF9E16"/>
                </a:solidFill>
              </a:defRPr>
            </a:pPr>
            <a:r>
              <a:rPr lang="en-US" sz="1800" dirty="0">
                <a:solidFill>
                  <a:schemeClr val="tx1"/>
                </a:solidFill>
              </a:rPr>
              <a:t>China Insurance Premium Growth</a:t>
            </a:r>
          </a:p>
          <a:p>
            <a:pPr>
              <a:defRPr sz="1800">
                <a:solidFill>
                  <a:srgbClr val="FF9E16"/>
                </a:solidFill>
              </a:defRPr>
            </a:pPr>
            <a:r>
              <a:rPr lang="en-US" sz="1800" dirty="0">
                <a:solidFill>
                  <a:schemeClr val="tx1"/>
                </a:solidFill>
              </a:rPr>
              <a:t>Unit: billion RMB</a:t>
            </a:r>
          </a:p>
        </c:rich>
      </c:tx>
      <c:layout>
        <c:manualLayout>
          <c:xMode val="edge"/>
          <c:yMode val="edge"/>
          <c:x val="0.24835504208476916"/>
          <c:y val="1.72491030805947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24850221233797E-2"/>
          <c:y val="0.14904651168581459"/>
          <c:w val="0.69793145985745775"/>
          <c:h val="0.69448465588152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Sheet2!$A$10</c:f>
              <c:strCache>
                <c:ptCount val="1"/>
                <c:pt idx="0">
                  <c:v>Life, Health &amp; PA</c:v>
                </c:pt>
              </c:strCache>
            </c:strRef>
          </c:tx>
          <c:invertIfNegative val="0"/>
          <c:cat>
            <c:numRef>
              <c:f>Sheet2!$B$9:$R$9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Sheet2!$B$10:$R$10</c:f>
              <c:numCache>
                <c:formatCode>0</c:formatCode>
                <c:ptCount val="17"/>
                <c:pt idx="0">
                  <c:v>99.746774800000011</c:v>
                </c:pt>
                <c:pt idx="1">
                  <c:v>142.39630940000001</c:v>
                </c:pt>
                <c:pt idx="2">
                  <c:v>227.48416520000001</c:v>
                </c:pt>
                <c:pt idx="3">
                  <c:v>301.09911829999987</c:v>
                </c:pt>
                <c:pt idx="4">
                  <c:v>322.82490910000001</c:v>
                </c:pt>
                <c:pt idx="5">
                  <c:v>369.74750699999998</c:v>
                </c:pt>
                <c:pt idx="6">
                  <c:v>413.20108219999997</c:v>
                </c:pt>
                <c:pt idx="7">
                  <c:v>503.80234660000002</c:v>
                </c:pt>
                <c:pt idx="8">
                  <c:v>744.73868630000004</c:v>
                </c:pt>
                <c:pt idx="9">
                  <c:v>826.1465376000001</c:v>
                </c:pt>
                <c:pt idx="10">
                  <c:v>1063.2328984000001</c:v>
                </c:pt>
                <c:pt idx="11">
                  <c:v>972.14280639999993</c:v>
                </c:pt>
                <c:pt idx="12">
                  <c:v>1015.7002462</c:v>
                </c:pt>
                <c:pt idx="13">
                  <c:v>1100.9979740000001</c:v>
                </c:pt>
                <c:pt idx="14">
                  <c:v>1303.1434469000001</c:v>
                </c:pt>
                <c:pt idx="15">
                  <c:v>1628.7550727</c:v>
                </c:pt>
                <c:pt idx="16">
                  <c:v>2223.4602753999998</c:v>
                </c:pt>
              </c:numCache>
            </c:numRef>
          </c:val>
        </c:ser>
        <c:ser>
          <c:idx val="1"/>
          <c:order val="1"/>
          <c:tx>
            <c:strRef>
              <c:f>Sheet2!$A$11</c:f>
              <c:strCache>
                <c:ptCount val="1"/>
                <c:pt idx="0">
                  <c:v>P&amp;C</c:v>
                </c:pt>
              </c:strCache>
            </c:strRef>
          </c:tx>
          <c:invertIfNegative val="0"/>
          <c:cat>
            <c:numRef>
              <c:f>Sheet2!$B$9:$R$9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Sheet2!$B$11:$R$11</c:f>
              <c:numCache>
                <c:formatCode>0</c:formatCode>
                <c:ptCount val="17"/>
                <c:pt idx="0">
                  <c:v>59.838997499999998</c:v>
                </c:pt>
                <c:pt idx="1">
                  <c:v>68.539124299999997</c:v>
                </c:pt>
                <c:pt idx="2">
                  <c:v>77.829742499999966</c:v>
                </c:pt>
                <c:pt idx="3">
                  <c:v>86.940490999999994</c:v>
                </c:pt>
                <c:pt idx="4">
                  <c:v>108.988589</c:v>
                </c:pt>
                <c:pt idx="5">
                  <c:v>122.9859969</c:v>
                </c:pt>
                <c:pt idx="6">
                  <c:v>150.9433674</c:v>
                </c:pt>
                <c:pt idx="7">
                  <c:v>199.7736342</c:v>
                </c:pt>
                <c:pt idx="8">
                  <c:v>233.6709778</c:v>
                </c:pt>
                <c:pt idx="9">
                  <c:v>287.58335460000001</c:v>
                </c:pt>
                <c:pt idx="10">
                  <c:v>389.56424709999999</c:v>
                </c:pt>
                <c:pt idx="11">
                  <c:v>461.78231579999988</c:v>
                </c:pt>
                <c:pt idx="12">
                  <c:v>533.09273470000005</c:v>
                </c:pt>
                <c:pt idx="13">
                  <c:v>621.2257783</c:v>
                </c:pt>
                <c:pt idx="14">
                  <c:v>720.33761119999997</c:v>
                </c:pt>
                <c:pt idx="15">
                  <c:v>799.49687359999996</c:v>
                </c:pt>
                <c:pt idx="16">
                  <c:v>872.44981359999997</c:v>
                </c:pt>
              </c:numCache>
            </c:numRef>
          </c:val>
        </c:ser>
        <c:ser>
          <c:idx val="2"/>
          <c:order val="2"/>
          <c:tx>
            <c:strRef>
              <c:f>Sheet2!$A$12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0"/>
                  <c:y val="8.73362245214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1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>
                        <a:lumMod val="1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Sheet2!$B$9:$R$9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Sheet2!$B$12:$R$12</c:f>
              <c:numCache>
                <c:formatCode>0</c:formatCode>
                <c:ptCount val="17"/>
                <c:pt idx="0">
                  <c:v>159.5857723</c:v>
                </c:pt>
                <c:pt idx="1">
                  <c:v>210.9354337</c:v>
                </c:pt>
                <c:pt idx="2">
                  <c:v>305.31390779999998</c:v>
                </c:pt>
                <c:pt idx="3">
                  <c:v>388.0396093</c:v>
                </c:pt>
                <c:pt idx="4">
                  <c:v>431.8134981</c:v>
                </c:pt>
                <c:pt idx="5">
                  <c:v>492.73350399999993</c:v>
                </c:pt>
                <c:pt idx="6">
                  <c:v>564.14444960000003</c:v>
                </c:pt>
                <c:pt idx="7">
                  <c:v>703.57598089999999</c:v>
                </c:pt>
                <c:pt idx="8">
                  <c:v>978.40966409999987</c:v>
                </c:pt>
                <c:pt idx="9">
                  <c:v>1113.7298922</c:v>
                </c:pt>
                <c:pt idx="10">
                  <c:v>1452.7971454999999</c:v>
                </c:pt>
                <c:pt idx="11">
                  <c:v>1433.9251222</c:v>
                </c:pt>
                <c:pt idx="12">
                  <c:v>1548.7929809</c:v>
                </c:pt>
                <c:pt idx="13">
                  <c:v>1722.2237522999999</c:v>
                </c:pt>
                <c:pt idx="14">
                  <c:v>2023.4810582</c:v>
                </c:pt>
                <c:pt idx="15">
                  <c:v>2428.2519462999999</c:v>
                </c:pt>
                <c:pt idx="16">
                  <c:v>3095.910089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955008"/>
        <c:axId val="54960896"/>
      </c:barChart>
      <c:catAx>
        <c:axId val="5495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4960896"/>
        <c:crosses val="autoZero"/>
        <c:auto val="1"/>
        <c:lblAlgn val="ctr"/>
        <c:lblOffset val="100"/>
        <c:noMultiLvlLbl val="0"/>
      </c:catAx>
      <c:valAx>
        <c:axId val="54960896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4955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50443091940258"/>
          <c:y val="0.34891124588586925"/>
          <c:w val="0.20745295302479805"/>
          <c:h val="0.3610090771229084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Online</a:t>
            </a:r>
            <a:r>
              <a:rPr lang="en-US" sz="1800" baseline="0" dirty="0" smtClean="0"/>
              <a:t> </a:t>
            </a:r>
            <a:r>
              <a:rPr lang="en-US" sz="1800" baseline="0" dirty="0"/>
              <a:t>Premium Income and Penetration</a:t>
            </a:r>
            <a:endParaRPr lang="en-US" sz="1800" dirty="0"/>
          </a:p>
        </c:rich>
      </c:tx>
      <c:layout>
        <c:manualLayout>
          <c:xMode val="edge"/>
          <c:yMode val="edge"/>
          <c:x val="0.1731297686626381"/>
          <c:y val="2.9610782479234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225266400059618E-2"/>
          <c:y val="0.11093939393939393"/>
          <c:w val="0.77282655981682891"/>
          <c:h val="0.61570293486041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Sheet1!$A$22</c:f>
              <c:strCache>
                <c:ptCount val="1"/>
                <c:pt idx="0">
                  <c:v>Premium (billion RMB)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1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Sheet1!$B$21:$H$21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2020</c:v>
                </c:pt>
                <c:pt idx="6">
                  <c:v>Long-term</c:v>
                </c:pt>
              </c:strCache>
            </c:strRef>
          </c:cat>
          <c:val>
            <c:numRef>
              <c:f>Sheet1!$B$22:$H$22</c:f>
              <c:numCache>
                <c:formatCode>General</c:formatCode>
                <c:ptCount val="7"/>
                <c:pt idx="0">
                  <c:v>3.2</c:v>
                </c:pt>
                <c:pt idx="1">
                  <c:v>10.6</c:v>
                </c:pt>
                <c:pt idx="2">
                  <c:v>31.8</c:v>
                </c:pt>
                <c:pt idx="3">
                  <c:v>87</c:v>
                </c:pt>
                <c:pt idx="4">
                  <c:v>223.4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540032"/>
        <c:axId val="144541568"/>
      </c:barChart>
      <c:lineChart>
        <c:grouping val="standard"/>
        <c:varyColors val="0"/>
        <c:ser>
          <c:idx val="1"/>
          <c:order val="1"/>
          <c:tx>
            <c:strRef>
              <c:f>Sheet1!$A$23</c:f>
              <c:strCache>
                <c:ptCount val="1"/>
                <c:pt idx="0">
                  <c:v>Online/Total Premium</c:v>
                </c:pt>
              </c:strCache>
            </c:strRef>
          </c:tx>
          <c:spPr>
            <a:ln w="34925">
              <a:solidFill>
                <a:schemeClr val="accent3"/>
              </a:solidFill>
            </a:ln>
          </c:spPr>
          <c:marker>
            <c:symbol val="diamond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5.2777777777777778E-2"/>
                  <c:y val="-9.7222586759988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444444444444446E-2"/>
                  <c:y val="-9.722222222222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222222222222221E-2"/>
                  <c:y val="-0.15277777777777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5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8333333333333334E-2"/>
                  <c:y val="-9.2592592592592587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CC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7777777777777779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111111111111111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8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Sheet1!$B$21:$H$21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2020</c:v>
                </c:pt>
                <c:pt idx="6">
                  <c:v>Long-term</c:v>
                </c:pt>
              </c:strCache>
            </c:strRef>
          </c:cat>
          <c:val>
            <c:numRef>
              <c:f>Sheet1!$B$23:$H$23</c:f>
              <c:numCache>
                <c:formatCode>0.0%</c:formatCode>
                <c:ptCount val="7"/>
                <c:pt idx="0">
                  <c:v>2E-3</c:v>
                </c:pt>
                <c:pt idx="1">
                  <c:v>7.0000000000000001E-3</c:v>
                </c:pt>
                <c:pt idx="2">
                  <c:v>1.7999999999999999E-2</c:v>
                </c:pt>
                <c:pt idx="3">
                  <c:v>4.2999999999999997E-2</c:v>
                </c:pt>
                <c:pt idx="4">
                  <c:v>9.1999999999999998E-2</c:v>
                </c:pt>
                <c:pt idx="5">
                  <c:v>0.2</c:v>
                </c:pt>
                <c:pt idx="6">
                  <c:v>0.35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611072"/>
        <c:axId val="144543104"/>
      </c:lineChart>
      <c:catAx>
        <c:axId val="1445400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4541568"/>
        <c:crosses val="autoZero"/>
        <c:auto val="1"/>
        <c:lblAlgn val="ctr"/>
        <c:lblOffset val="100"/>
        <c:noMultiLvlLbl val="0"/>
      </c:catAx>
      <c:valAx>
        <c:axId val="1445415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4540032"/>
        <c:crosses val="autoZero"/>
        <c:crossBetween val="between"/>
      </c:valAx>
      <c:valAx>
        <c:axId val="14454310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50611072"/>
        <c:crosses val="max"/>
        <c:crossBetween val="between"/>
      </c:valAx>
      <c:catAx>
        <c:axId val="150611072"/>
        <c:scaling>
          <c:orientation val="minMax"/>
        </c:scaling>
        <c:delete val="1"/>
        <c:axPos val="b"/>
        <c:majorTickMark val="out"/>
        <c:minorTickMark val="none"/>
        <c:tickLblPos val="nextTo"/>
        <c:crossAx val="14454310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7.2726162139256284E-2"/>
          <c:y val="0.87802240535256737"/>
          <c:w val="0.55513141843185099"/>
          <c:h val="0.1135209857076650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56036745406818E-2"/>
          <c:y val="5.8250235194877507E-2"/>
          <c:w val="0.87232174103237092"/>
          <c:h val="0.6883081405383592"/>
        </c:manualLayout>
      </c:layout>
      <c:scatterChart>
        <c:scatterStyle val="lineMarker"/>
        <c:varyColors val="0"/>
        <c:ser>
          <c:idx val="0"/>
          <c:order val="0"/>
          <c:tx>
            <c:v>M 30, CHD Death</c:v>
          </c:tx>
          <c:spPr>
            <a:ln w="19050" cap="rnd">
              <a:solidFill>
                <a:schemeClr val="accent2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'[UKPDS Diabetes Risk Calculator Short.xls]Survival Over Time'!$AT$31:$AT$38</c:f>
              <c:numCache>
                <c:formatCode>0%</c:formatCode>
                <c:ptCount val="8"/>
                <c:pt idx="0">
                  <c:v>0.05</c:v>
                </c:pt>
                <c:pt idx="1">
                  <c:v>0.06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0.09</c:v>
                </c:pt>
                <c:pt idx="5">
                  <c:v>0.1</c:v>
                </c:pt>
                <c:pt idx="6">
                  <c:v>0.11</c:v>
                </c:pt>
                <c:pt idx="7">
                  <c:v>0.12</c:v>
                </c:pt>
              </c:numCache>
            </c:numRef>
          </c:xVal>
          <c:yVal>
            <c:numRef>
              <c:f>'[UKPDS Diabetes Risk Calculator Short.xls]Survival Over Time'!$BF$31:$BF$38</c:f>
              <c:numCache>
                <c:formatCode>0.0%</c:formatCode>
                <c:ptCount val="8"/>
                <c:pt idx="0">
                  <c:v>3.1697780428377991E-3</c:v>
                </c:pt>
                <c:pt idx="1">
                  <c:v>4.0784267202803185E-3</c:v>
                </c:pt>
                <c:pt idx="2">
                  <c:v>5.2313479403198523E-3</c:v>
                </c:pt>
                <c:pt idx="3">
                  <c:v>6.6875395932697763E-3</c:v>
                </c:pt>
                <c:pt idx="4">
                  <c:v>8.5177141611303235E-3</c:v>
                </c:pt>
                <c:pt idx="5">
                  <c:v>1.0805754797759132E-2</c:v>
                </c:pt>
                <c:pt idx="6">
                  <c:v>1.365008326039314E-2</c:v>
                </c:pt>
                <c:pt idx="7">
                  <c:v>1.7164850403729087E-2</c:v>
                </c:pt>
              </c:numCache>
            </c:numRef>
          </c:yVal>
          <c:smooth val="0"/>
        </c:ser>
        <c:ser>
          <c:idx val="2"/>
          <c:order val="1"/>
          <c:tx>
            <c:v>M 30, CHD Event</c:v>
          </c:tx>
          <c:spPr>
            <a:ln w="1905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'[UKPDS Diabetes Risk Calculator Short.xls]Survival Over Time'!$AT$31:$AT$38</c:f>
              <c:numCache>
                <c:formatCode>0%</c:formatCode>
                <c:ptCount val="8"/>
                <c:pt idx="0">
                  <c:v>0.05</c:v>
                </c:pt>
                <c:pt idx="1">
                  <c:v>0.06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0.09</c:v>
                </c:pt>
                <c:pt idx="5">
                  <c:v>0.1</c:v>
                </c:pt>
                <c:pt idx="6">
                  <c:v>0.11</c:v>
                </c:pt>
                <c:pt idx="7">
                  <c:v>0.12</c:v>
                </c:pt>
              </c:numCache>
            </c:numRef>
          </c:xVal>
          <c:yVal>
            <c:numRef>
              <c:f>'[UKPDS Diabetes Risk Calculator Short.xls]Survival Over Time'!$BE$31:$BE$38</c:f>
              <c:numCache>
                <c:formatCode>0.0%</c:formatCode>
                <c:ptCount val="8"/>
                <c:pt idx="0">
                  <c:v>2.1790755404172232E-2</c:v>
                </c:pt>
                <c:pt idx="1">
                  <c:v>2.4894806502673145E-2</c:v>
                </c:pt>
                <c:pt idx="2">
                  <c:v>2.8434559555538461E-2</c:v>
                </c:pt>
                <c:pt idx="3">
                  <c:v>3.2469188549923839E-2</c:v>
                </c:pt>
                <c:pt idx="4">
                  <c:v>3.7065294079347229E-2</c:v>
                </c:pt>
                <c:pt idx="5">
                  <c:v>4.229764535804479E-2</c:v>
                </c:pt>
                <c:pt idx="6">
                  <c:v>4.8249934175988982E-2</c:v>
                </c:pt>
                <c:pt idx="7">
                  <c:v>5.5015516354224532E-2</c:v>
                </c:pt>
              </c:numCache>
            </c:numRef>
          </c:yVal>
          <c:smooth val="0"/>
        </c:ser>
        <c:ser>
          <c:idx val="3"/>
          <c:order val="2"/>
          <c:tx>
            <c:v>M 50, CHD Death</c:v>
          </c:tx>
          <c:spPr>
            <a:ln w="1905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'[UKPDS Diabetes Risk Calculator Short.xls]Survival Over Time'!$AT$31:$AT$38</c:f>
              <c:numCache>
                <c:formatCode>0%</c:formatCode>
                <c:ptCount val="8"/>
                <c:pt idx="0">
                  <c:v>0.05</c:v>
                </c:pt>
                <c:pt idx="1">
                  <c:v>0.06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0.09</c:v>
                </c:pt>
                <c:pt idx="5">
                  <c:v>0.1</c:v>
                </c:pt>
                <c:pt idx="6">
                  <c:v>0.11</c:v>
                </c:pt>
                <c:pt idx="7">
                  <c:v>0.12</c:v>
                </c:pt>
              </c:numCache>
            </c:numRef>
          </c:xVal>
          <c:yVal>
            <c:numRef>
              <c:f>'[UKPDS Diabetes Risk Calculator Short.xls]Survival Over Time'!$BX$31:$BX$38</c:f>
              <c:numCache>
                <c:formatCode>0.0%</c:formatCode>
                <c:ptCount val="8"/>
                <c:pt idx="0">
                  <c:v>6.5473636721549364E-2</c:v>
                </c:pt>
                <c:pt idx="1">
                  <c:v>7.9471414095185003E-2</c:v>
                </c:pt>
                <c:pt idx="2">
                  <c:v>9.5857382155924917E-2</c:v>
                </c:pt>
                <c:pt idx="3">
                  <c:v>0.11488231212597766</c:v>
                </c:pt>
                <c:pt idx="4">
                  <c:v>0.13678670365618834</c:v>
                </c:pt>
                <c:pt idx="5">
                  <c:v>0.16179040690058061</c:v>
                </c:pt>
                <c:pt idx="6">
                  <c:v>0.19008026417635124</c:v>
                </c:pt>
                <c:pt idx="7">
                  <c:v>0.22179566169846596</c:v>
                </c:pt>
              </c:numCache>
            </c:numRef>
          </c:yVal>
          <c:smooth val="0"/>
        </c:ser>
        <c:ser>
          <c:idx val="1"/>
          <c:order val="3"/>
          <c:tx>
            <c:v>M 50, CHD Event</c:v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'[UKPDS Diabetes Risk Calculator Short.xls]Survival Over Time'!$AT$31:$AT$38</c:f>
              <c:numCache>
                <c:formatCode>0%</c:formatCode>
                <c:ptCount val="8"/>
                <c:pt idx="0">
                  <c:v>0.05</c:v>
                </c:pt>
                <c:pt idx="1">
                  <c:v>0.06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0.09</c:v>
                </c:pt>
                <c:pt idx="5">
                  <c:v>0.1</c:v>
                </c:pt>
                <c:pt idx="6">
                  <c:v>0.11</c:v>
                </c:pt>
                <c:pt idx="7">
                  <c:v>0.12</c:v>
                </c:pt>
              </c:numCache>
            </c:numRef>
          </c:xVal>
          <c:yVal>
            <c:numRef>
              <c:f>'[UKPDS Diabetes Risk Calculator Short.xls]Survival Over Time'!$BW$31:$BW$38</c:f>
              <c:numCache>
                <c:formatCode>0.0%</c:formatCode>
                <c:ptCount val="8"/>
                <c:pt idx="0">
                  <c:v>0.13671173788144256</c:v>
                </c:pt>
                <c:pt idx="1">
                  <c:v>0.15482661109336315</c:v>
                </c:pt>
                <c:pt idx="2">
                  <c:v>0.17508884779241915</c:v>
                </c:pt>
                <c:pt idx="3">
                  <c:v>0.19767882533016418</c:v>
                </c:pt>
                <c:pt idx="4">
                  <c:v>0.22276967079538593</c:v>
                </c:pt>
                <c:pt idx="5">
                  <c:v>0.25051890855551867</c:v>
                </c:pt>
                <c:pt idx="6">
                  <c:v>0.28105788299171125</c:v>
                </c:pt>
                <c:pt idx="7">
                  <c:v>0.31447878321443884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49728"/>
        <c:axId val="103451264"/>
      </c:scatterChart>
      <c:valAx>
        <c:axId val="103449728"/>
        <c:scaling>
          <c:orientation val="minMax"/>
          <c:max val="0.12000000000000001"/>
          <c:min val="5.000000000000001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51264"/>
        <c:crosses val="autoZero"/>
        <c:crossBetween val="midCat"/>
      </c:valAx>
      <c:valAx>
        <c:axId val="10345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4972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7.0608176941491282E-2"/>
          <c:y val="0.84651429582069226"/>
          <c:w val="0.59923064201934984"/>
          <c:h val="0.14930664916885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95000"/>
      </a:schemeClr>
    </a:solidFill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62277129151962E-2"/>
          <c:y val="4.4705104034720791E-2"/>
          <c:w val="0.88397140012670827"/>
          <c:h val="0.62676868844571454"/>
        </c:manualLayout>
      </c:layout>
      <c:scatterChart>
        <c:scatterStyle val="lineMarker"/>
        <c:varyColors val="0"/>
        <c:ser>
          <c:idx val="2"/>
          <c:order val="0"/>
          <c:tx>
            <c:strRef>
              <c:f>'[IDF-Diabetes-Atlas-8e-DM-prevalence-by-age-sex-urban-rural-20-79-years JF Mod 01.xlsx]Sheet1'!$X$7</c:f>
              <c:strCache>
                <c:ptCount val="1"/>
                <c:pt idx="0">
                  <c:v>India Rural Female    </c:v>
                </c:pt>
              </c:strCache>
            </c:strRef>
          </c:tx>
          <c:spPr>
            <a:ln w="19050" cap="rnd">
              <a:solidFill>
                <a:srgbClr val="FF0066"/>
              </a:solidFill>
              <a:round/>
            </a:ln>
            <a:effectLst/>
          </c:spPr>
          <c:marker>
            <c:symbol val="none"/>
          </c:marker>
          <c:xVal>
            <c:numRef>
              <c:f>'[IDF-Diabetes-Atlas-8e-DM-prevalence-by-age-sex-urban-rural-20-79-years JF Mod 01.xlsx]Sheet1'!$U$8:$U$19</c:f>
              <c:numCache>
                <c:formatCode>General</c:formatCode>
                <c:ptCount val="12"/>
                <c:pt idx="0">
                  <c:v>22</c:v>
                </c:pt>
                <c:pt idx="1">
                  <c:v>27</c:v>
                </c:pt>
                <c:pt idx="2">
                  <c:v>32</c:v>
                </c:pt>
                <c:pt idx="3">
                  <c:v>37</c:v>
                </c:pt>
                <c:pt idx="4">
                  <c:v>42</c:v>
                </c:pt>
                <c:pt idx="5">
                  <c:v>47</c:v>
                </c:pt>
                <c:pt idx="6">
                  <c:v>52</c:v>
                </c:pt>
                <c:pt idx="7">
                  <c:v>57</c:v>
                </c:pt>
                <c:pt idx="8">
                  <c:v>62</c:v>
                </c:pt>
                <c:pt idx="9">
                  <c:v>67</c:v>
                </c:pt>
                <c:pt idx="10">
                  <c:v>72</c:v>
                </c:pt>
                <c:pt idx="11">
                  <c:v>77</c:v>
                </c:pt>
              </c:numCache>
            </c:numRef>
          </c:xVal>
          <c:yVal>
            <c:numRef>
              <c:f>'[IDF-Diabetes-Atlas-8e-DM-prevalence-by-age-sex-urban-rural-20-79-years JF Mod 01.xlsx]Sheet1'!$X$8:$X$19</c:f>
              <c:numCache>
                <c:formatCode>0%</c:formatCode>
                <c:ptCount val="12"/>
                <c:pt idx="0">
                  <c:v>1.2360803574924801E-2</c:v>
                </c:pt>
                <c:pt idx="1">
                  <c:v>2.1082445072830001E-2</c:v>
                </c:pt>
                <c:pt idx="2">
                  <c:v>3.3660520545880201E-2</c:v>
                </c:pt>
                <c:pt idx="3">
                  <c:v>5.0290714398200299E-2</c:v>
                </c:pt>
                <c:pt idx="4">
                  <c:v>7.0342211776340799E-2</c:v>
                </c:pt>
                <c:pt idx="5">
                  <c:v>9.2245825284569205E-2</c:v>
                </c:pt>
                <c:pt idx="6">
                  <c:v>0.113693985696428</c:v>
                </c:pt>
                <c:pt idx="7">
                  <c:v>0.13209624258927799</c:v>
                </c:pt>
                <c:pt idx="8">
                  <c:v>0.14510619032088401</c:v>
                </c:pt>
                <c:pt idx="9">
                  <c:v>0.151044033851468</c:v>
                </c:pt>
                <c:pt idx="10">
                  <c:v>0.14914490712977199</c:v>
                </c:pt>
                <c:pt idx="11">
                  <c:v>0.13965310790063601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'[IDF-Diabetes-Atlas-8e-DM-prevalence-by-age-sex-urban-rural-20-79-years JF Mod 01.xlsx]Sheet1'!$Y$7</c:f>
              <c:strCache>
                <c:ptCount val="1"/>
                <c:pt idx="0">
                  <c:v>India Rural Male</c:v>
                </c:pt>
              </c:strCache>
            </c:strRef>
          </c:tx>
          <c:spPr>
            <a:ln w="19050" cap="rnd">
              <a:solidFill>
                <a:srgbClr val="333399"/>
              </a:solidFill>
              <a:round/>
            </a:ln>
            <a:effectLst/>
          </c:spPr>
          <c:marker>
            <c:symbol val="none"/>
          </c:marker>
          <c:xVal>
            <c:numRef>
              <c:f>'[IDF-Diabetes-Atlas-8e-DM-prevalence-by-age-sex-urban-rural-20-79-years JF Mod 01.xlsx]Sheet1'!$U$8:$U$19</c:f>
              <c:numCache>
                <c:formatCode>General</c:formatCode>
                <c:ptCount val="12"/>
                <c:pt idx="0">
                  <c:v>22</c:v>
                </c:pt>
                <c:pt idx="1">
                  <c:v>27</c:v>
                </c:pt>
                <c:pt idx="2">
                  <c:v>32</c:v>
                </c:pt>
                <c:pt idx="3">
                  <c:v>37</c:v>
                </c:pt>
                <c:pt idx="4">
                  <c:v>42</c:v>
                </c:pt>
                <c:pt idx="5">
                  <c:v>47</c:v>
                </c:pt>
                <c:pt idx="6">
                  <c:v>52</c:v>
                </c:pt>
                <c:pt idx="7">
                  <c:v>57</c:v>
                </c:pt>
                <c:pt idx="8">
                  <c:v>62</c:v>
                </c:pt>
                <c:pt idx="9">
                  <c:v>67</c:v>
                </c:pt>
                <c:pt idx="10">
                  <c:v>72</c:v>
                </c:pt>
                <c:pt idx="11">
                  <c:v>77</c:v>
                </c:pt>
              </c:numCache>
            </c:numRef>
          </c:xVal>
          <c:yVal>
            <c:numRef>
              <c:f>'[IDF-Diabetes-Atlas-8e-DM-prevalence-by-age-sex-urban-rural-20-79-years JF Mod 01.xlsx]Sheet1'!$Y$8:$Y$19</c:f>
              <c:numCache>
                <c:formatCode>0%</c:formatCode>
                <c:ptCount val="12"/>
                <c:pt idx="0">
                  <c:v>8.0827535145445301E-3</c:v>
                </c:pt>
                <c:pt idx="1">
                  <c:v>1.7232566202912299E-2</c:v>
                </c:pt>
                <c:pt idx="2">
                  <c:v>3.2613180593593701E-2</c:v>
                </c:pt>
                <c:pt idx="3">
                  <c:v>5.4741400339662898E-2</c:v>
                </c:pt>
                <c:pt idx="4">
                  <c:v>8.1627224216852701E-2</c:v>
                </c:pt>
                <c:pt idx="5">
                  <c:v>0.10864193064032</c:v>
                </c:pt>
                <c:pt idx="6">
                  <c:v>0.129929417637347</c:v>
                </c:pt>
                <c:pt idx="7">
                  <c:v>0.14050244182300201</c:v>
                </c:pt>
                <c:pt idx="8">
                  <c:v>0.13784452433035499</c:v>
                </c:pt>
                <c:pt idx="9">
                  <c:v>0.12258867543987299</c:v>
                </c:pt>
                <c:pt idx="10">
                  <c:v>9.8356618762365497E-2</c:v>
                </c:pt>
                <c:pt idx="11">
                  <c:v>7.0715958219143796E-2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'[IDF-Diabetes-Atlas-8e-DM-prevalence-by-age-sex-urban-rural-20-79-years JF Mod 01.xlsx]Sheet1'!$Z$7</c:f>
              <c:strCache>
                <c:ptCount val="1"/>
                <c:pt idx="0">
                  <c:v>India Urban Female  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'[IDF-Diabetes-Atlas-8e-DM-prevalence-by-age-sex-urban-rural-20-79-years JF Mod 01.xlsx]Sheet1'!$U$8:$U$19</c:f>
              <c:numCache>
                <c:formatCode>General</c:formatCode>
                <c:ptCount val="12"/>
                <c:pt idx="0">
                  <c:v>22</c:v>
                </c:pt>
                <c:pt idx="1">
                  <c:v>27</c:v>
                </c:pt>
                <c:pt idx="2">
                  <c:v>32</c:v>
                </c:pt>
                <c:pt idx="3">
                  <c:v>37</c:v>
                </c:pt>
                <c:pt idx="4">
                  <c:v>42</c:v>
                </c:pt>
                <c:pt idx="5">
                  <c:v>47</c:v>
                </c:pt>
                <c:pt idx="6">
                  <c:v>52</c:v>
                </c:pt>
                <c:pt idx="7">
                  <c:v>57</c:v>
                </c:pt>
                <c:pt idx="8">
                  <c:v>62</c:v>
                </c:pt>
                <c:pt idx="9">
                  <c:v>67</c:v>
                </c:pt>
                <c:pt idx="10">
                  <c:v>72</c:v>
                </c:pt>
                <c:pt idx="11">
                  <c:v>77</c:v>
                </c:pt>
              </c:numCache>
            </c:numRef>
          </c:xVal>
          <c:yVal>
            <c:numRef>
              <c:f>'[IDF-Diabetes-Atlas-8e-DM-prevalence-by-age-sex-urban-rural-20-79-years JF Mod 01.xlsx]Sheet1'!$Z$8:$Z$19</c:f>
              <c:numCache>
                <c:formatCode>0%</c:formatCode>
                <c:ptCount val="12"/>
                <c:pt idx="0">
                  <c:v>9.6651574617131805E-3</c:v>
                </c:pt>
                <c:pt idx="1">
                  <c:v>2.3359741726371602E-2</c:v>
                </c:pt>
                <c:pt idx="2">
                  <c:v>4.8898017830286203E-2</c:v>
                </c:pt>
                <c:pt idx="3">
                  <c:v>8.8357551798136397E-2</c:v>
                </c:pt>
                <c:pt idx="4">
                  <c:v>0.13811686168808501</c:v>
                </c:pt>
                <c:pt idx="5">
                  <c:v>0.188563014413863</c:v>
                </c:pt>
                <c:pt idx="6">
                  <c:v>0.22812638533044199</c:v>
                </c:pt>
                <c:pt idx="7">
                  <c:v>0.247934436343346</c:v>
                </c:pt>
                <c:pt idx="8">
                  <c:v>0.24386799507332499</c:v>
                </c:pt>
                <c:pt idx="9">
                  <c:v>0.21674950640736401</c:v>
                </c:pt>
                <c:pt idx="10">
                  <c:v>0.172355694998021</c:v>
                </c:pt>
                <c:pt idx="11">
                  <c:v>0.12083701371350999</c:v>
                </c:pt>
              </c:numCache>
            </c:numRef>
          </c:yVal>
          <c:smooth val="0"/>
        </c:ser>
        <c:ser>
          <c:idx val="5"/>
          <c:order val="3"/>
          <c:tx>
            <c:strRef>
              <c:f>'[IDF-Diabetes-Atlas-8e-DM-prevalence-by-age-sex-urban-rural-20-79-years JF Mod 01.xlsx]Sheet1'!$AA$7</c:f>
              <c:strCache>
                <c:ptCount val="1"/>
                <c:pt idx="0">
                  <c:v>India Urban Male  </c:v>
                </c:pt>
              </c:strCache>
            </c:strRef>
          </c:tx>
          <c:spPr>
            <a:ln w="1905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'[IDF-Diabetes-Atlas-8e-DM-prevalence-by-age-sex-urban-rural-20-79-years JF Mod 01.xlsx]Sheet1'!$U$8:$U$19</c:f>
              <c:numCache>
                <c:formatCode>General</c:formatCode>
                <c:ptCount val="12"/>
                <c:pt idx="0">
                  <c:v>22</c:v>
                </c:pt>
                <c:pt idx="1">
                  <c:v>27</c:v>
                </c:pt>
                <c:pt idx="2">
                  <c:v>32</c:v>
                </c:pt>
                <c:pt idx="3">
                  <c:v>37</c:v>
                </c:pt>
                <c:pt idx="4">
                  <c:v>42</c:v>
                </c:pt>
                <c:pt idx="5">
                  <c:v>47</c:v>
                </c:pt>
                <c:pt idx="6">
                  <c:v>52</c:v>
                </c:pt>
                <c:pt idx="7">
                  <c:v>57</c:v>
                </c:pt>
                <c:pt idx="8">
                  <c:v>62</c:v>
                </c:pt>
                <c:pt idx="9">
                  <c:v>67</c:v>
                </c:pt>
                <c:pt idx="10">
                  <c:v>72</c:v>
                </c:pt>
                <c:pt idx="11">
                  <c:v>77</c:v>
                </c:pt>
              </c:numCache>
            </c:numRef>
          </c:xVal>
          <c:yVal>
            <c:numRef>
              <c:f>'[IDF-Diabetes-Atlas-8e-DM-prevalence-by-age-sex-urban-rural-20-79-years JF Mod 01.xlsx]Sheet1'!$AA$8:$AA$19</c:f>
              <c:numCache>
                <c:formatCode>0%</c:formatCode>
                <c:ptCount val="12"/>
                <c:pt idx="0">
                  <c:v>7.3264172638115403E-3</c:v>
                </c:pt>
                <c:pt idx="1">
                  <c:v>2.1302809551106101E-2</c:v>
                </c:pt>
                <c:pt idx="2">
                  <c:v>5.17140533474039E-2</c:v>
                </c:pt>
                <c:pt idx="3">
                  <c:v>0.104000433360593</c:v>
                </c:pt>
                <c:pt idx="4">
                  <c:v>0.17346902288951799</c:v>
                </c:pt>
                <c:pt idx="5">
                  <c:v>0.243790907383756</c:v>
                </c:pt>
                <c:pt idx="6">
                  <c:v>0.29611840095606901</c:v>
                </c:pt>
                <c:pt idx="7">
                  <c:v>0.31804523300848497</c:v>
                </c:pt>
                <c:pt idx="8">
                  <c:v>0.3051772971765</c:v>
                </c:pt>
                <c:pt idx="9">
                  <c:v>0.26002607611426598</c:v>
                </c:pt>
                <c:pt idx="10">
                  <c:v>0.192790768336498</c:v>
                </c:pt>
                <c:pt idx="11">
                  <c:v>0.121191302102162</c:v>
                </c:pt>
              </c:numCache>
            </c:numRef>
          </c:yVal>
          <c:smooth val="0"/>
        </c:ser>
        <c:ser>
          <c:idx val="0"/>
          <c:order val="4"/>
          <c:tx>
            <c:strRef>
              <c:f>'[IDF-Diabetes-Atlas-8e-DM-prevalence-by-age-sex-urban-rural-20-79-years JF Mod 01.xlsx]Sheet1'!$V$7</c:f>
              <c:strCache>
                <c:ptCount val="1"/>
                <c:pt idx="0">
                  <c:v>HK Female</c:v>
                </c:pt>
              </c:strCache>
            </c:strRef>
          </c:tx>
          <c:spPr>
            <a:ln w="19050" cap="rnd">
              <a:solidFill>
                <a:srgbClr val="FF006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'[IDF-Diabetes-Atlas-8e-DM-prevalence-by-age-sex-urban-rural-20-79-years JF Mod 01.xlsx]Sheet1'!$U$8:$U$19</c:f>
              <c:numCache>
                <c:formatCode>General</c:formatCode>
                <c:ptCount val="12"/>
                <c:pt idx="0">
                  <c:v>22</c:v>
                </c:pt>
                <c:pt idx="1">
                  <c:v>27</c:v>
                </c:pt>
                <c:pt idx="2">
                  <c:v>32</c:v>
                </c:pt>
                <c:pt idx="3">
                  <c:v>37</c:v>
                </c:pt>
                <c:pt idx="4">
                  <c:v>42</c:v>
                </c:pt>
                <c:pt idx="5">
                  <c:v>47</c:v>
                </c:pt>
                <c:pt idx="6">
                  <c:v>52</c:v>
                </c:pt>
                <c:pt idx="7">
                  <c:v>57</c:v>
                </c:pt>
                <c:pt idx="8">
                  <c:v>62</c:v>
                </c:pt>
                <c:pt idx="9">
                  <c:v>67</c:v>
                </c:pt>
                <c:pt idx="10">
                  <c:v>72</c:v>
                </c:pt>
                <c:pt idx="11">
                  <c:v>77</c:v>
                </c:pt>
              </c:numCache>
            </c:numRef>
          </c:xVal>
          <c:yVal>
            <c:numRef>
              <c:f>'[IDF-Diabetes-Atlas-8e-DM-prevalence-by-age-sex-urban-rural-20-79-years JF Mod 01.xlsx]Sheet1'!$V$8:$V$19</c:f>
              <c:numCache>
                <c:formatCode>0%</c:formatCode>
                <c:ptCount val="12"/>
                <c:pt idx="0">
                  <c:v>2.6305298835400102E-3</c:v>
                </c:pt>
                <c:pt idx="1">
                  <c:v>6.1633115294216397E-3</c:v>
                </c:pt>
                <c:pt idx="2">
                  <c:v>1.3296865678069101E-2</c:v>
                </c:pt>
                <c:pt idx="3">
                  <c:v>2.6339738644649401E-2</c:v>
                </c:pt>
                <c:pt idx="4">
                  <c:v>4.7781094219705403E-2</c:v>
                </c:pt>
                <c:pt idx="5">
                  <c:v>7.9273971589890704E-2</c:v>
                </c:pt>
                <c:pt idx="6">
                  <c:v>0.120454953855824</c:v>
                </c:pt>
                <c:pt idx="7">
                  <c:v>0.168375088672476</c:v>
                </c:pt>
                <c:pt idx="8">
                  <c:v>0.217976829356578</c:v>
                </c:pt>
                <c:pt idx="9">
                  <c:v>0.26330161121989398</c:v>
                </c:pt>
                <c:pt idx="10">
                  <c:v>0.29886031185967099</c:v>
                </c:pt>
                <c:pt idx="11">
                  <c:v>0.32077562881390198</c:v>
                </c:pt>
              </c:numCache>
            </c:numRef>
          </c:yVal>
          <c:smooth val="0"/>
        </c:ser>
        <c:ser>
          <c:idx val="1"/>
          <c:order val="5"/>
          <c:tx>
            <c:strRef>
              <c:f>'[IDF-Diabetes-Atlas-8e-DM-prevalence-by-age-sex-urban-rural-20-79-years JF Mod 01.xlsx]Sheet1'!$W$7</c:f>
              <c:strCache>
                <c:ptCount val="1"/>
                <c:pt idx="0">
                  <c:v>HK Male</c:v>
                </c:pt>
              </c:strCache>
            </c:strRef>
          </c:tx>
          <c:spPr>
            <a:ln w="19050" cap="rnd">
              <a:solidFill>
                <a:srgbClr val="3333CC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'[IDF-Diabetes-Atlas-8e-DM-prevalence-by-age-sex-urban-rural-20-79-years JF Mod 01.xlsx]Sheet1'!$U$8:$U$19</c:f>
              <c:numCache>
                <c:formatCode>General</c:formatCode>
                <c:ptCount val="12"/>
                <c:pt idx="0">
                  <c:v>22</c:v>
                </c:pt>
                <c:pt idx="1">
                  <c:v>27</c:v>
                </c:pt>
                <c:pt idx="2">
                  <c:v>32</c:v>
                </c:pt>
                <c:pt idx="3">
                  <c:v>37</c:v>
                </c:pt>
                <c:pt idx="4">
                  <c:v>42</c:v>
                </c:pt>
                <c:pt idx="5">
                  <c:v>47</c:v>
                </c:pt>
                <c:pt idx="6">
                  <c:v>52</c:v>
                </c:pt>
                <c:pt idx="7">
                  <c:v>57</c:v>
                </c:pt>
                <c:pt idx="8">
                  <c:v>62</c:v>
                </c:pt>
                <c:pt idx="9">
                  <c:v>67</c:v>
                </c:pt>
                <c:pt idx="10">
                  <c:v>72</c:v>
                </c:pt>
                <c:pt idx="11">
                  <c:v>77</c:v>
                </c:pt>
              </c:numCache>
            </c:numRef>
          </c:xVal>
          <c:yVal>
            <c:numRef>
              <c:f>'[IDF-Diabetes-Atlas-8e-DM-prevalence-by-age-sex-urban-rural-20-79-years JF Mod 01.xlsx]Sheet1'!$W$8:$W$19</c:f>
              <c:numCache>
                <c:formatCode>0%</c:formatCode>
                <c:ptCount val="12"/>
                <c:pt idx="0">
                  <c:v>4.9118050998971999E-3</c:v>
                </c:pt>
                <c:pt idx="1">
                  <c:v>1.0136571443987901E-2</c:v>
                </c:pt>
                <c:pt idx="2">
                  <c:v>1.9572752719177799E-2</c:v>
                </c:pt>
                <c:pt idx="3">
                  <c:v>3.5167696485690202E-2</c:v>
                </c:pt>
                <c:pt idx="4">
                  <c:v>5.8558248415928799E-2</c:v>
                </c:pt>
                <c:pt idx="5">
                  <c:v>9.0164966002440006E-2</c:v>
                </c:pt>
                <c:pt idx="6">
                  <c:v>0.128347781789137</c:v>
                </c:pt>
                <c:pt idx="7">
                  <c:v>0.16915848561910399</c:v>
                </c:pt>
                <c:pt idx="8">
                  <c:v>0.20710271946828099</c:v>
                </c:pt>
                <c:pt idx="9">
                  <c:v>0.23672724078860699</c:v>
                </c:pt>
                <c:pt idx="10">
                  <c:v>0.25414570465714997</c:v>
                </c:pt>
                <c:pt idx="11">
                  <c:v>0.257737944105905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696640"/>
        <c:axId val="185698176"/>
      </c:scatterChart>
      <c:valAx>
        <c:axId val="185696640"/>
        <c:scaling>
          <c:orientation val="minMax"/>
          <c:max val="77"/>
          <c:min val="2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98176"/>
        <c:crosses val="autoZero"/>
        <c:crossBetween val="midCat"/>
        <c:majorUnit val="5"/>
      </c:valAx>
      <c:valAx>
        <c:axId val="18569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9664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5.5540322656116629E-2"/>
          <c:y val="0.77188277925417015"/>
          <c:w val="0.68685487789411803"/>
          <c:h val="0.197311454456783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0.71675</cdr:x>
      <cdr:y>0.10349</cdr:y>
    </cdr:from>
    <cdr:to>
      <cdr:x>0.8155</cdr:x>
      <cdr:y>0.2836</cdr:y>
    </cdr:to>
    <cdr:sp macro="" textlink="">
      <cdr:nvSpPr>
        <cdr:cNvPr id="3" name="Oval 2"/>
        <cdr:cNvSpPr/>
      </cdr:nvSpPr>
      <cdr:spPr>
        <a:xfrm xmlns:a="http://schemas.openxmlformats.org/drawingml/2006/main">
          <a:off x="6292302" y="457200"/>
          <a:ext cx="866898" cy="79564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0.80556</cdr:x>
      <cdr:y>0.0345</cdr:y>
    </cdr:from>
    <cdr:to>
      <cdr:x>0.99944</cdr:x>
      <cdr:y>0.28391</cdr:y>
    </cdr:to>
    <cdr:sp macro="" textlink="">
      <cdr:nvSpPr>
        <cdr:cNvPr id="2" name="TextBox 20"/>
        <cdr:cNvSpPr txBox="1"/>
      </cdr:nvSpPr>
      <cdr:spPr>
        <a:xfrm xmlns:a="http://schemas.openxmlformats.org/drawingml/2006/main">
          <a:off x="7586854" y="163314"/>
          <a:ext cx="1825942" cy="11806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90000"/>
          </a:schemeClr>
        </a:solidFill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latin typeface="+mj-lt"/>
            </a:rPr>
            <a:t>Hit </a:t>
          </a:r>
          <a:r>
            <a:rPr lang="en-US" b="1" dirty="0" smtClean="0">
              <a:solidFill>
                <a:srgbClr val="FF0000"/>
              </a:solidFill>
              <a:latin typeface="+mj-lt"/>
            </a:rPr>
            <a:t>RMB 3 </a:t>
          </a:r>
          <a:r>
            <a:rPr lang="en-US" b="1" dirty="0">
              <a:solidFill>
                <a:srgbClr val="FF0000"/>
              </a:solidFill>
              <a:latin typeface="+mj-lt"/>
            </a:rPr>
            <a:t>trillion </a:t>
          </a:r>
          <a:r>
            <a:rPr lang="en-US" b="1" dirty="0" smtClean="0">
              <a:solidFill>
                <a:srgbClr val="FF0000"/>
              </a:solidFill>
              <a:latin typeface="+mj-lt"/>
            </a:rPr>
            <a:t>(INR 30 </a:t>
          </a:r>
          <a:r>
            <a:rPr lang="en-US" b="1" dirty="0" smtClean="0">
              <a:solidFill>
                <a:srgbClr val="FF0000"/>
              </a:solidFill>
              <a:latin typeface="+mj-lt"/>
            </a:rPr>
            <a:t>lakh </a:t>
          </a:r>
          <a:r>
            <a:rPr lang="en-US" b="1" dirty="0" smtClean="0">
              <a:solidFill>
                <a:srgbClr val="FF0000"/>
              </a:solidFill>
              <a:latin typeface="+mj-lt"/>
            </a:rPr>
            <a:t>crore) </a:t>
          </a:r>
          <a:r>
            <a:rPr lang="en-US" b="1" dirty="0">
              <a:latin typeface="+mj-lt"/>
            </a:rPr>
            <a:t>for the first </a:t>
          </a:r>
          <a:r>
            <a:rPr lang="en-US" b="1" dirty="0" smtClean="0">
              <a:latin typeface="+mj-lt"/>
            </a:rPr>
            <a:t>time. Up by </a:t>
          </a:r>
          <a:r>
            <a:rPr lang="en-US" b="1" dirty="0" smtClean="0">
              <a:solidFill>
                <a:srgbClr val="FF0000"/>
              </a:solidFill>
              <a:latin typeface="+mj-lt"/>
            </a:rPr>
            <a:t>27.5%</a:t>
          </a:r>
          <a:r>
            <a:rPr lang="en-US" b="1" dirty="0" smtClean="0">
              <a:latin typeface="+mj-lt"/>
            </a:rPr>
            <a:t>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0.73513</cdr:x>
      <cdr:y>0.87804</cdr:y>
    </cdr:from>
    <cdr:to>
      <cdr:x>0.9786</cdr:x>
      <cdr:y>0.96951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50105" y="4388644"/>
          <a:ext cx="2335033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Source: Diabetes Trials Unit</a:t>
          </a:r>
        </a:p>
        <a:p xmlns:a="http://schemas.openxmlformats.org/drawingml/2006/main">
          <a:r>
            <a:rPr lang="en-US" dirty="0" smtClean="0"/>
            <a:t>https</a:t>
          </a:r>
          <a:r>
            <a:rPr lang="en-US" dirty="0"/>
            <a:t>://www.dtu.ox.ac.uk/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0.71311</cdr:x>
      <cdr:y>0.90475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29400" y="4659770"/>
          <a:ext cx="2666999" cy="490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>
              <a:latin typeface="+mn-lt"/>
              <a:ea typeface="+mn-ea"/>
              <a:cs typeface="+mn-cs"/>
            </a:rPr>
            <a:t>Source: International </a:t>
          </a:r>
          <a:r>
            <a:rPr lang="en-US" dirty="0">
              <a:latin typeface="+mn-lt"/>
              <a:ea typeface="+mn-ea"/>
              <a:cs typeface="+mn-cs"/>
            </a:rPr>
            <a:t>Diabetes Federation, 2017. http://www.diabetesatlas.org</a:t>
          </a:r>
          <a:r>
            <a:rPr lang="en-US" dirty="0" smtClean="0"/>
            <a:t> 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26560-2108-40CA-9F93-9FE542BF3927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28638"/>
            <a:ext cx="4010025" cy="2640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344863"/>
            <a:ext cx="8553450" cy="3168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88138"/>
            <a:ext cx="4633913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6688138"/>
            <a:ext cx="4632325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0117A-E172-44E9-AA5E-134F5170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4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Trialled</a:t>
            </a:r>
            <a:r>
              <a:rPr lang="en-US" dirty="0" smtClean="0">
                <a:effectLst/>
              </a:rPr>
              <a:t> on 1,005 patients with cancers in the ovary, liver, stomach, pancreas, </a:t>
            </a:r>
            <a:r>
              <a:rPr lang="en-US" dirty="0" err="1" smtClean="0">
                <a:effectLst/>
              </a:rPr>
              <a:t>oesophagus</a:t>
            </a:r>
            <a:r>
              <a:rPr lang="en-US" dirty="0" smtClean="0">
                <a:effectLst/>
              </a:rPr>
              <a:t>, colon, lung or breast that had not yet spread to other tissues. </a:t>
            </a:r>
          </a:p>
          <a:p>
            <a:r>
              <a:rPr lang="en-US" dirty="0" smtClean="0">
                <a:effectLst/>
              </a:rPr>
              <a:t>Overall, the test found 70% of the cancers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Vice chairman of CIRC  generally </a:t>
            </a:r>
            <a:r>
              <a:rPr lang="en-US" dirty="0" err="1" smtClean="0"/>
              <a:t>favourable</a:t>
            </a:r>
            <a:r>
              <a:rPr lang="en-US" baseline="0" dirty="0" smtClean="0"/>
              <a:t> towards online sales.</a:t>
            </a:r>
          </a:p>
          <a:p>
            <a:r>
              <a:rPr lang="en-US" baseline="0" dirty="0" smtClean="0"/>
              <a:t>But has warned about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-selling – adding travel insurance to plane tickets without the customer knowing. (CTRIP)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Vice chairman of CIRC  generally </a:t>
            </a:r>
            <a:r>
              <a:rPr lang="en-US" dirty="0" err="1" smtClean="0"/>
              <a:t>favourable</a:t>
            </a:r>
            <a:r>
              <a:rPr lang="en-US" baseline="0" dirty="0" smtClean="0"/>
              <a:t> towards online sales.</a:t>
            </a:r>
          </a:p>
          <a:p>
            <a:r>
              <a:rPr lang="en-US" baseline="0" dirty="0" smtClean="0"/>
              <a:t>But has warned about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-selling – adding travel insurance to plane tickets without the customer knowing. (CTRIP)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Ethnicity 3 (Asian-Indian, NS) </a:t>
            </a:r>
          </a:p>
          <a:p>
            <a:r>
              <a:rPr lang="en-US" dirty="0" smtClean="0"/>
              <a:t>30 </a:t>
            </a:r>
            <a:r>
              <a:rPr lang="en-US" dirty="0" err="1" smtClean="0"/>
              <a:t>yo</a:t>
            </a:r>
            <a:r>
              <a:rPr lang="en-US" baseline="0" dirty="0" smtClean="0"/>
              <a:t> male, just diagnosed, BP 120</a:t>
            </a:r>
          </a:p>
          <a:p>
            <a:r>
              <a:rPr lang="en-US" baseline="0" dirty="0" smtClean="0"/>
              <a:t>50 </a:t>
            </a:r>
            <a:r>
              <a:rPr lang="en-US" baseline="0" dirty="0" err="1" smtClean="0"/>
              <a:t>yo</a:t>
            </a:r>
            <a:r>
              <a:rPr lang="en-US" baseline="0" dirty="0" smtClean="0"/>
              <a:t> male, diagnosed 10 years ago, slightly </a:t>
            </a:r>
            <a:r>
              <a:rPr lang="en-US" baseline="0" smtClean="0"/>
              <a:t>elevated BP (140), </a:t>
            </a:r>
            <a:r>
              <a:rPr lang="en-US" baseline="0" dirty="0" err="1" smtClean="0"/>
              <a:t>cholestrol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Higher socio-economic</a:t>
            </a:r>
            <a:r>
              <a:rPr lang="en-US" baseline="0" dirty="0" smtClean="0"/>
              <a:t> status has higher rates but in some more affluent states (</a:t>
            </a:r>
            <a:r>
              <a:rPr lang="en-US" dirty="0" smtClean="0"/>
              <a:t>(Chandigarh, Maharashtra, and Tamil Nadu)</a:t>
            </a:r>
            <a:r>
              <a:rPr lang="en-US" baseline="0" dirty="0" smtClean="0"/>
              <a:t>), this reverse was seen in urban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Trialled</a:t>
            </a:r>
            <a:r>
              <a:rPr lang="en-US" dirty="0" smtClean="0">
                <a:effectLst/>
              </a:rPr>
              <a:t> on 1,005 patients with cancers in the ovary, liver, stomach, pancreas, </a:t>
            </a:r>
            <a:r>
              <a:rPr lang="en-US" dirty="0" err="1" smtClean="0">
                <a:effectLst/>
              </a:rPr>
              <a:t>oesophagus</a:t>
            </a:r>
            <a:r>
              <a:rPr lang="en-US" dirty="0" smtClean="0">
                <a:effectLst/>
              </a:rPr>
              <a:t>, colon, lung or breast that had not yet spread to other tissues. </a:t>
            </a:r>
          </a:p>
          <a:p>
            <a:r>
              <a:rPr lang="en-US" dirty="0" smtClean="0">
                <a:effectLst/>
              </a:rPr>
              <a:t>Overall, the test found 70% of the cancers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Singles day 2017:  For Alibaba RMB 168.2 billion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US$25.3 billion)</a:t>
            </a:r>
            <a:r>
              <a:rPr lang="en-GB" dirty="0" smtClean="0"/>
              <a:t>) in sales </a:t>
            </a:r>
          </a:p>
          <a:p>
            <a:r>
              <a:rPr lang="en-GB" dirty="0" smtClean="0"/>
              <a:t>39%</a:t>
            </a:r>
            <a:r>
              <a:rPr lang="en-GB" baseline="0" dirty="0" smtClean="0"/>
              <a:t> increase</a:t>
            </a:r>
          </a:p>
          <a:p>
            <a:r>
              <a:rPr lang="en-GB" baseline="0" dirty="0" smtClean="0"/>
              <a:t>90% on mobile phone</a:t>
            </a:r>
          </a:p>
          <a:p>
            <a:r>
              <a:rPr lang="en-GB" baseline="0" dirty="0" smtClean="0"/>
              <a:t>256,000 transaction per second</a:t>
            </a:r>
          </a:p>
          <a:p>
            <a:r>
              <a:rPr lang="en-GB" baseline="0" dirty="0" smtClean="0"/>
              <a:t>83 brands ex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19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Insurer doesn’t even have contact details of customer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19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The free</a:t>
            </a:r>
            <a:r>
              <a:rPr lang="en-US" sz="10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 CI sum assured</a:t>
            </a:r>
            <a:r>
              <a:rPr lang="en-US" sz="1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 will continuously increase upon offline </a:t>
            </a:r>
            <a:r>
              <a:rPr lang="en-US" sz="1000" kern="1200" dirty="0" err="1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Alipay</a:t>
            </a:r>
            <a:r>
              <a:rPr lang="en-US" sz="1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 payment</a:t>
            </a:r>
            <a:r>
              <a:rPr lang="en-US" sz="10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:  </a:t>
            </a:r>
            <a:r>
              <a:rPr lang="en-US" sz="1200" dirty="0" smtClean="0"/>
              <a:t>RMB 24 sum assured will be given for free</a:t>
            </a:r>
            <a:r>
              <a:rPr lang="en-US" sz="1200" baseline="0" dirty="0" smtClean="0"/>
              <a:t> when people use </a:t>
            </a:r>
            <a:r>
              <a:rPr lang="en-US" sz="1200" baseline="0" dirty="0" err="1" smtClean="0"/>
              <a:t>Alipay</a:t>
            </a:r>
            <a:r>
              <a:rPr lang="en-US" sz="1200" baseline="0" dirty="0" smtClean="0"/>
              <a:t> for offline payment, e.g. buying coffee in 7-11.   The free sum assured will be granted once per day no matter how many times you use </a:t>
            </a:r>
            <a:r>
              <a:rPr lang="en-US" sz="1200" baseline="0" dirty="0" err="1" smtClean="0"/>
              <a:t>Alipay</a:t>
            </a:r>
            <a:r>
              <a:rPr lang="en-US" sz="1200" baseline="0" dirty="0" smtClean="0"/>
              <a:t> in a single day.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The Free</a:t>
            </a:r>
            <a:r>
              <a:rPr lang="en-US" sz="1200" baseline="0" dirty="0" smtClean="0"/>
              <a:t> CI </a:t>
            </a:r>
            <a:r>
              <a:rPr lang="en-US" sz="1200" dirty="0" smtClean="0"/>
              <a:t>sum assured will be capped at CNY 5,000 (around USD 750)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We don’t know how </a:t>
            </a:r>
            <a:r>
              <a:rPr lang="en-US" sz="1200" dirty="0" err="1" smtClean="0"/>
              <a:t>Alipay</a:t>
            </a:r>
            <a:r>
              <a:rPr lang="en-US" sz="1200" dirty="0" smtClean="0"/>
              <a:t> selected</a:t>
            </a:r>
            <a:r>
              <a:rPr lang="en-US" sz="1200" baseline="0" dirty="0" smtClean="0"/>
              <a:t> qualified users, age would be one of them, age 65+ will not be selected.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Trialled</a:t>
            </a:r>
            <a:r>
              <a:rPr lang="en-US" dirty="0" smtClean="0">
                <a:effectLst/>
              </a:rPr>
              <a:t> on 1,005 patients with cancers in the ovary, liver, stomach, pancreas, </a:t>
            </a:r>
            <a:r>
              <a:rPr lang="en-US" dirty="0" err="1" smtClean="0">
                <a:effectLst/>
              </a:rPr>
              <a:t>oesophagus</a:t>
            </a:r>
            <a:r>
              <a:rPr lang="en-US" dirty="0" smtClean="0">
                <a:effectLst/>
              </a:rPr>
              <a:t>, colon, lung or breast that had not yet spread to other tissues. </a:t>
            </a:r>
          </a:p>
          <a:p>
            <a:r>
              <a:rPr lang="en-US" dirty="0" smtClean="0">
                <a:effectLst/>
              </a:rPr>
              <a:t>Overall, the test found 70% of the cancers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Trialled</a:t>
            </a:r>
            <a:r>
              <a:rPr lang="en-US" dirty="0" smtClean="0">
                <a:effectLst/>
              </a:rPr>
              <a:t> on 1,005 patients with cancers in the ovary, liver, stomach, pancreas, </a:t>
            </a:r>
            <a:r>
              <a:rPr lang="en-US" dirty="0" err="1" smtClean="0">
                <a:effectLst/>
              </a:rPr>
              <a:t>oesophagus</a:t>
            </a:r>
            <a:r>
              <a:rPr lang="en-US" dirty="0" smtClean="0">
                <a:effectLst/>
              </a:rPr>
              <a:t>, colon, lung or breast that had not yet spread to other tissues. </a:t>
            </a:r>
          </a:p>
          <a:p>
            <a:r>
              <a:rPr lang="en-US" dirty="0" smtClean="0">
                <a:effectLst/>
              </a:rPr>
              <a:t>Overall, the test found 70% of the cancers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117A-E172-44E9-AA5E-134F5170C1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183066"/>
            <a:ext cx="9089390" cy="1478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943604"/>
            <a:ext cx="7485380" cy="17605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/>
              <a:pPr marL="85090">
                <a:lnSpc>
                  <a:spcPts val="1535"/>
                </a:lnSpc>
              </a:pPr>
              <a:t>‹#›</a:t>
            </a:fld>
            <a:endParaRPr spc="-13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374650"/>
            <a:ext cx="9223375" cy="1362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725613"/>
            <a:ext cx="4524375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571750"/>
            <a:ext cx="4524375" cy="378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725613"/>
            <a:ext cx="4546600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571750"/>
            <a:ext cx="4546600" cy="378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150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141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022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69900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0" y="1014413"/>
            <a:ext cx="5413375" cy="5003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805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69900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1014413"/>
            <a:ext cx="5413375" cy="500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4078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6614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3338" y="374650"/>
            <a:ext cx="2305050" cy="5967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374650"/>
            <a:ext cx="6765925" cy="5967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0530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152525"/>
            <a:ext cx="8020050" cy="24511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698875"/>
            <a:ext cx="8020050" cy="17002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7482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7476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755775"/>
            <a:ext cx="9221788" cy="2928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4713288"/>
            <a:ext cx="9221788" cy="1539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633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917044" y="678472"/>
            <a:ext cx="1099820" cy="469265"/>
          </a:xfrm>
          <a:custGeom>
            <a:avLst/>
            <a:gdLst/>
            <a:ahLst/>
            <a:cxnLst/>
            <a:rect l="l" t="t" r="r" b="b"/>
            <a:pathLst>
              <a:path w="1099820" h="469265">
                <a:moveTo>
                  <a:pt x="216447" y="101273"/>
                </a:moveTo>
                <a:lnTo>
                  <a:pt x="0" y="468680"/>
                </a:lnTo>
                <a:lnTo>
                  <a:pt x="180136" y="468680"/>
                </a:lnTo>
                <a:lnTo>
                  <a:pt x="310438" y="247484"/>
                </a:lnTo>
                <a:lnTo>
                  <a:pt x="280441" y="215846"/>
                </a:lnTo>
                <a:lnTo>
                  <a:pt x="254522" y="180678"/>
                </a:lnTo>
                <a:lnTo>
                  <a:pt x="233063" y="142359"/>
                </a:lnTo>
                <a:lnTo>
                  <a:pt x="216447" y="101273"/>
                </a:lnTo>
                <a:close/>
              </a:path>
              <a:path w="1099820" h="469265">
                <a:moveTo>
                  <a:pt x="376605" y="296100"/>
                </a:moveTo>
                <a:lnTo>
                  <a:pt x="274942" y="468680"/>
                </a:lnTo>
                <a:lnTo>
                  <a:pt x="824801" y="468680"/>
                </a:lnTo>
                <a:lnTo>
                  <a:pt x="750025" y="341744"/>
                </a:lnTo>
                <a:lnTo>
                  <a:pt x="549871" y="341744"/>
                </a:lnTo>
                <a:lnTo>
                  <a:pt x="503409" y="338696"/>
                </a:lnTo>
                <a:lnTo>
                  <a:pt x="458785" y="329814"/>
                </a:lnTo>
                <a:lnTo>
                  <a:pt x="416389" y="315485"/>
                </a:lnTo>
                <a:lnTo>
                  <a:pt x="376605" y="296100"/>
                </a:lnTo>
                <a:close/>
              </a:path>
              <a:path w="1099820" h="469265">
                <a:moveTo>
                  <a:pt x="883296" y="101273"/>
                </a:moveTo>
                <a:lnTo>
                  <a:pt x="866686" y="142361"/>
                </a:lnTo>
                <a:lnTo>
                  <a:pt x="845226" y="180682"/>
                </a:lnTo>
                <a:lnTo>
                  <a:pt x="819303" y="215851"/>
                </a:lnTo>
                <a:lnTo>
                  <a:pt x="789304" y="247484"/>
                </a:lnTo>
                <a:lnTo>
                  <a:pt x="919606" y="468680"/>
                </a:lnTo>
                <a:lnTo>
                  <a:pt x="1099743" y="468680"/>
                </a:lnTo>
                <a:lnTo>
                  <a:pt x="883296" y="101273"/>
                </a:lnTo>
                <a:close/>
              </a:path>
              <a:path w="1099820" h="469265">
                <a:moveTo>
                  <a:pt x="723138" y="296100"/>
                </a:moveTo>
                <a:lnTo>
                  <a:pt x="683354" y="315485"/>
                </a:lnTo>
                <a:lnTo>
                  <a:pt x="640957" y="329814"/>
                </a:lnTo>
                <a:lnTo>
                  <a:pt x="596334" y="338696"/>
                </a:lnTo>
                <a:lnTo>
                  <a:pt x="549871" y="341744"/>
                </a:lnTo>
                <a:lnTo>
                  <a:pt x="750025" y="341744"/>
                </a:lnTo>
                <a:lnTo>
                  <a:pt x="723138" y="296100"/>
                </a:lnTo>
                <a:close/>
              </a:path>
              <a:path w="1099820" h="469265">
                <a:moveTo>
                  <a:pt x="549871" y="1981"/>
                </a:moveTo>
                <a:lnTo>
                  <a:pt x="416178" y="228942"/>
                </a:lnTo>
                <a:lnTo>
                  <a:pt x="446912" y="243757"/>
                </a:lnTo>
                <a:lnTo>
                  <a:pt x="479634" y="254704"/>
                </a:lnTo>
                <a:lnTo>
                  <a:pt x="514051" y="261489"/>
                </a:lnTo>
                <a:lnTo>
                  <a:pt x="549871" y="263817"/>
                </a:lnTo>
                <a:lnTo>
                  <a:pt x="585691" y="261489"/>
                </a:lnTo>
                <a:lnTo>
                  <a:pt x="620109" y="254704"/>
                </a:lnTo>
                <a:lnTo>
                  <a:pt x="652831" y="243757"/>
                </a:lnTo>
                <a:lnTo>
                  <a:pt x="683564" y="228942"/>
                </a:lnTo>
                <a:lnTo>
                  <a:pt x="549871" y="1981"/>
                </a:lnTo>
                <a:close/>
              </a:path>
              <a:path w="1099820" h="469265">
                <a:moveTo>
                  <a:pt x="823023" y="101"/>
                </a:moveTo>
                <a:lnTo>
                  <a:pt x="643572" y="101"/>
                </a:lnTo>
                <a:lnTo>
                  <a:pt x="748499" y="178244"/>
                </a:lnTo>
                <a:lnTo>
                  <a:pt x="778491" y="140335"/>
                </a:lnTo>
                <a:lnTo>
                  <a:pt x="801484" y="97418"/>
                </a:lnTo>
                <a:lnTo>
                  <a:pt x="816619" y="50353"/>
                </a:lnTo>
                <a:lnTo>
                  <a:pt x="823023" y="101"/>
                </a:lnTo>
                <a:close/>
              </a:path>
              <a:path w="1099820" h="469265">
                <a:moveTo>
                  <a:pt x="456120" y="203"/>
                </a:moveTo>
                <a:lnTo>
                  <a:pt x="275932" y="292"/>
                </a:lnTo>
                <a:lnTo>
                  <a:pt x="276707" y="292"/>
                </a:lnTo>
                <a:lnTo>
                  <a:pt x="283165" y="50560"/>
                </a:lnTo>
                <a:lnTo>
                  <a:pt x="298311" y="97543"/>
                </a:lnTo>
                <a:lnTo>
                  <a:pt x="321289" y="140386"/>
                </a:lnTo>
                <a:lnTo>
                  <a:pt x="351243" y="178231"/>
                </a:lnTo>
                <a:lnTo>
                  <a:pt x="456120" y="203"/>
                </a:lnTo>
                <a:close/>
              </a:path>
              <a:path w="1099820" h="469265">
                <a:moveTo>
                  <a:pt x="823036" y="0"/>
                </a:moveTo>
                <a:lnTo>
                  <a:pt x="547585" y="152"/>
                </a:lnTo>
                <a:lnTo>
                  <a:pt x="823023" y="101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41110" y="213741"/>
            <a:ext cx="451484" cy="383540"/>
          </a:xfrm>
          <a:custGeom>
            <a:avLst/>
            <a:gdLst/>
            <a:ahLst/>
            <a:cxnLst/>
            <a:rect l="l" t="t" r="r" b="b"/>
            <a:pathLst>
              <a:path w="451484" h="383540">
                <a:moveTo>
                  <a:pt x="225806" y="0"/>
                </a:moveTo>
                <a:lnTo>
                  <a:pt x="0" y="383311"/>
                </a:lnTo>
                <a:lnTo>
                  <a:pt x="451472" y="383070"/>
                </a:lnTo>
                <a:lnTo>
                  <a:pt x="225806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1">
                <a:solidFill>
                  <a:srgbClr val="0055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/>
              <a:pPr marL="85090">
                <a:lnSpc>
                  <a:spcPts val="1535"/>
                </a:lnSpc>
              </a:pPr>
              <a:t>‹#›</a:t>
            </a:fld>
            <a:endParaRPr spc="-13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1874838"/>
            <a:ext cx="4535487" cy="446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874838"/>
            <a:ext cx="4535488" cy="446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7182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374650"/>
            <a:ext cx="9223375" cy="1362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725613"/>
            <a:ext cx="4524375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571750"/>
            <a:ext cx="4524375" cy="378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725613"/>
            <a:ext cx="4546600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571750"/>
            <a:ext cx="4546600" cy="378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1220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4850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9274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69900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0" y="1014413"/>
            <a:ext cx="5413375" cy="5003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3703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69900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1014413"/>
            <a:ext cx="5413375" cy="500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2820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0988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3338" y="374650"/>
            <a:ext cx="2305050" cy="5967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374650"/>
            <a:ext cx="6765925" cy="5967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692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152525"/>
            <a:ext cx="8020050" cy="24511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698875"/>
            <a:ext cx="8020050" cy="17002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915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643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1">
                <a:solidFill>
                  <a:srgbClr val="0055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16437" y="2089353"/>
            <a:ext cx="2987040" cy="3964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619694"/>
            <a:ext cx="4651629" cy="4647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/>
              <a:pPr marL="85090">
                <a:lnSpc>
                  <a:spcPts val="1535"/>
                </a:lnSpc>
              </a:pPr>
              <a:t>‹#›</a:t>
            </a:fld>
            <a:endParaRPr spc="-135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755775"/>
            <a:ext cx="9221788" cy="2928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4713288"/>
            <a:ext cx="9221788" cy="1539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027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1874838"/>
            <a:ext cx="4535487" cy="446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874838"/>
            <a:ext cx="4535488" cy="446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7597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374650"/>
            <a:ext cx="9223375" cy="1362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725613"/>
            <a:ext cx="4524375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571750"/>
            <a:ext cx="4524375" cy="378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725613"/>
            <a:ext cx="4546600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571750"/>
            <a:ext cx="4546600" cy="378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0911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6206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8643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69900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0" y="1014413"/>
            <a:ext cx="5413375" cy="5003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4892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69900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1014413"/>
            <a:ext cx="5413375" cy="500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01295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1528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3338" y="374650"/>
            <a:ext cx="2305050" cy="5967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374650"/>
            <a:ext cx="6765925" cy="5967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27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1">
                <a:solidFill>
                  <a:srgbClr val="0055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/>
              <a:pPr marL="85090">
                <a:lnSpc>
                  <a:spcPts val="1535"/>
                </a:lnSpc>
              </a:pPr>
              <a:t>‹#›</a:t>
            </a:fld>
            <a:endParaRPr spc="-1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/>
              <a:pPr marL="85090">
                <a:lnSpc>
                  <a:spcPts val="1535"/>
                </a:lnSpc>
              </a:pPr>
              <a:t>‹#›</a:t>
            </a:fld>
            <a:endParaRPr spc="-13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152525"/>
            <a:ext cx="8020050" cy="24511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698875"/>
            <a:ext cx="8020050" cy="17002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25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99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755775"/>
            <a:ext cx="9221788" cy="2928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4713288"/>
            <a:ext cx="9221788" cy="1539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938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1874838"/>
            <a:ext cx="4535487" cy="446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874838"/>
            <a:ext cx="4535488" cy="446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65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4090" y="1196289"/>
            <a:ext cx="4125219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1">
                <a:solidFill>
                  <a:srgbClr val="0055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4570" y="1902993"/>
            <a:ext cx="7844259" cy="1426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6549199"/>
            <a:ext cx="3421888" cy="352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6549199"/>
            <a:ext cx="2459482" cy="352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20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/>
              <a:pPr marL="85090">
                <a:lnSpc>
                  <a:spcPts val="1535"/>
                </a:lnSpc>
              </a:pPr>
              <a:t>‹#›</a:t>
            </a:fld>
            <a:endParaRPr spc="-1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13" y="374650"/>
            <a:ext cx="9223375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1874838"/>
            <a:ext cx="92233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6527800"/>
            <a:ext cx="2406650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DABC-211E-4220-BFF0-B3430246C7B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713" y="6527800"/>
            <a:ext cx="3609975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738" y="6527800"/>
            <a:ext cx="2406650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640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13" y="374650"/>
            <a:ext cx="9223375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1874838"/>
            <a:ext cx="92233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6527800"/>
            <a:ext cx="2406650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625F4-D150-471F-A9A0-19BB6BF50F7F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713" y="6527800"/>
            <a:ext cx="3609975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738" y="6527800"/>
            <a:ext cx="2406650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403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13" y="374650"/>
            <a:ext cx="9223375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1874838"/>
            <a:ext cx="92233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6527800"/>
            <a:ext cx="2406650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1B4B7-DC3D-46B1-B8CD-97ECF57F6396}" type="datetimeFigureOut">
              <a:rPr lang="en-IN" smtClean="0"/>
              <a:t>31-01-2018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713" y="6527800"/>
            <a:ext cx="3609975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738" y="6527800"/>
            <a:ext cx="2406650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731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5.jpeg"/><Relationship Id="rId9" Type="http://schemas.openxmlformats.org/officeDocument/2006/relationships/hyperlink" Target="https://www.ft.com/content/bee51a52-accd-11e6-9cb3-bb8207902122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68234" y="828421"/>
            <a:ext cx="3419475" cy="3419475"/>
          </a:xfrm>
          <a:custGeom>
            <a:avLst/>
            <a:gdLst/>
            <a:ahLst/>
            <a:cxnLst/>
            <a:rect l="l" t="t" r="r" b="b"/>
            <a:pathLst>
              <a:path w="3419475" h="3419475">
                <a:moveTo>
                  <a:pt x="1709635" y="0"/>
                </a:moveTo>
                <a:lnTo>
                  <a:pt x="1660960" y="679"/>
                </a:lnTo>
                <a:lnTo>
                  <a:pt x="1612621" y="2706"/>
                </a:lnTo>
                <a:lnTo>
                  <a:pt x="1564637" y="6062"/>
                </a:lnTo>
                <a:lnTo>
                  <a:pt x="1517026" y="10729"/>
                </a:lnTo>
                <a:lnTo>
                  <a:pt x="1469806" y="16689"/>
                </a:lnTo>
                <a:lnTo>
                  <a:pt x="1422995" y="23924"/>
                </a:lnTo>
                <a:lnTo>
                  <a:pt x="1376611" y="32416"/>
                </a:lnTo>
                <a:lnTo>
                  <a:pt x="1330672" y="42147"/>
                </a:lnTo>
                <a:lnTo>
                  <a:pt x="1285197" y="53100"/>
                </a:lnTo>
                <a:lnTo>
                  <a:pt x="1240203" y="65254"/>
                </a:lnTo>
                <a:lnTo>
                  <a:pt x="1195708" y="78594"/>
                </a:lnTo>
                <a:lnTo>
                  <a:pt x="1151730" y="93101"/>
                </a:lnTo>
                <a:lnTo>
                  <a:pt x="1108288" y="108756"/>
                </a:lnTo>
                <a:lnTo>
                  <a:pt x="1065399" y="125542"/>
                </a:lnTo>
                <a:lnTo>
                  <a:pt x="1023081" y="143440"/>
                </a:lnTo>
                <a:lnTo>
                  <a:pt x="981353" y="162433"/>
                </a:lnTo>
                <a:lnTo>
                  <a:pt x="940233" y="182503"/>
                </a:lnTo>
                <a:lnTo>
                  <a:pt x="899738" y="203631"/>
                </a:lnTo>
                <a:lnTo>
                  <a:pt x="859887" y="225800"/>
                </a:lnTo>
                <a:lnTo>
                  <a:pt x="820697" y="248992"/>
                </a:lnTo>
                <a:lnTo>
                  <a:pt x="782187" y="273187"/>
                </a:lnTo>
                <a:lnTo>
                  <a:pt x="744375" y="298369"/>
                </a:lnTo>
                <a:lnTo>
                  <a:pt x="707278" y="324520"/>
                </a:lnTo>
                <a:lnTo>
                  <a:pt x="670915" y="351620"/>
                </a:lnTo>
                <a:lnTo>
                  <a:pt x="635304" y="379653"/>
                </a:lnTo>
                <a:lnTo>
                  <a:pt x="600463" y="408600"/>
                </a:lnTo>
                <a:lnTo>
                  <a:pt x="566410" y="438443"/>
                </a:lnTo>
                <a:lnTo>
                  <a:pt x="533163" y="469165"/>
                </a:lnTo>
                <a:lnTo>
                  <a:pt x="500740" y="500746"/>
                </a:lnTo>
                <a:lnTo>
                  <a:pt x="469159" y="533170"/>
                </a:lnTo>
                <a:lnTo>
                  <a:pt x="438438" y="566417"/>
                </a:lnTo>
                <a:lnTo>
                  <a:pt x="408595" y="600471"/>
                </a:lnTo>
                <a:lnTo>
                  <a:pt x="379648" y="635312"/>
                </a:lnTo>
                <a:lnTo>
                  <a:pt x="351615" y="670923"/>
                </a:lnTo>
                <a:lnTo>
                  <a:pt x="324515" y="707286"/>
                </a:lnTo>
                <a:lnTo>
                  <a:pt x="298365" y="744383"/>
                </a:lnTo>
                <a:lnTo>
                  <a:pt x="273183" y="782196"/>
                </a:lnTo>
                <a:lnTo>
                  <a:pt x="248988" y="820706"/>
                </a:lnTo>
                <a:lnTo>
                  <a:pt x="225797" y="859896"/>
                </a:lnTo>
                <a:lnTo>
                  <a:pt x="203629" y="899748"/>
                </a:lnTo>
                <a:lnTo>
                  <a:pt x="182501" y="940243"/>
                </a:lnTo>
                <a:lnTo>
                  <a:pt x="162431" y="981364"/>
                </a:lnTo>
                <a:lnTo>
                  <a:pt x="143438" y="1023092"/>
                </a:lnTo>
                <a:lnTo>
                  <a:pt x="125540" y="1065410"/>
                </a:lnTo>
                <a:lnTo>
                  <a:pt x="108754" y="1108299"/>
                </a:lnTo>
                <a:lnTo>
                  <a:pt x="93099" y="1151741"/>
                </a:lnTo>
                <a:lnTo>
                  <a:pt x="78593" y="1195719"/>
                </a:lnTo>
                <a:lnTo>
                  <a:pt x="65253" y="1240214"/>
                </a:lnTo>
                <a:lnTo>
                  <a:pt x="53099" y="1285209"/>
                </a:lnTo>
                <a:lnTo>
                  <a:pt x="42147" y="1330684"/>
                </a:lnTo>
                <a:lnTo>
                  <a:pt x="32416" y="1376623"/>
                </a:lnTo>
                <a:lnTo>
                  <a:pt x="23924" y="1423007"/>
                </a:lnTo>
                <a:lnTo>
                  <a:pt x="16689" y="1469818"/>
                </a:lnTo>
                <a:lnTo>
                  <a:pt x="10729" y="1517038"/>
                </a:lnTo>
                <a:lnTo>
                  <a:pt x="6062" y="1564649"/>
                </a:lnTo>
                <a:lnTo>
                  <a:pt x="2706" y="1612633"/>
                </a:lnTo>
                <a:lnTo>
                  <a:pt x="679" y="1660972"/>
                </a:lnTo>
                <a:lnTo>
                  <a:pt x="0" y="1709648"/>
                </a:lnTo>
                <a:lnTo>
                  <a:pt x="679" y="1758324"/>
                </a:lnTo>
                <a:lnTo>
                  <a:pt x="2706" y="1806663"/>
                </a:lnTo>
                <a:lnTo>
                  <a:pt x="6062" y="1854647"/>
                </a:lnTo>
                <a:lnTo>
                  <a:pt x="10729" y="1902258"/>
                </a:lnTo>
                <a:lnTo>
                  <a:pt x="16689" y="1949478"/>
                </a:lnTo>
                <a:lnTo>
                  <a:pt x="23924" y="1996289"/>
                </a:lnTo>
                <a:lnTo>
                  <a:pt x="32416" y="2042673"/>
                </a:lnTo>
                <a:lnTo>
                  <a:pt x="42147" y="2088612"/>
                </a:lnTo>
                <a:lnTo>
                  <a:pt x="53099" y="2134088"/>
                </a:lnTo>
                <a:lnTo>
                  <a:pt x="65253" y="2179082"/>
                </a:lnTo>
                <a:lnTo>
                  <a:pt x="78593" y="2223577"/>
                </a:lnTo>
                <a:lnTo>
                  <a:pt x="93099" y="2267555"/>
                </a:lnTo>
                <a:lnTo>
                  <a:pt x="108754" y="2310997"/>
                </a:lnTo>
                <a:lnTo>
                  <a:pt x="125540" y="2353887"/>
                </a:lnTo>
                <a:lnTo>
                  <a:pt x="143438" y="2396204"/>
                </a:lnTo>
                <a:lnTo>
                  <a:pt x="162431" y="2437933"/>
                </a:lnTo>
                <a:lnTo>
                  <a:pt x="182501" y="2479053"/>
                </a:lnTo>
                <a:lnTo>
                  <a:pt x="203629" y="2519548"/>
                </a:lnTo>
                <a:lnTo>
                  <a:pt x="225797" y="2559400"/>
                </a:lnTo>
                <a:lnTo>
                  <a:pt x="248988" y="2598590"/>
                </a:lnTo>
                <a:lnTo>
                  <a:pt x="273183" y="2637100"/>
                </a:lnTo>
                <a:lnTo>
                  <a:pt x="298365" y="2674913"/>
                </a:lnTo>
                <a:lnTo>
                  <a:pt x="324515" y="2712010"/>
                </a:lnTo>
                <a:lnTo>
                  <a:pt x="351615" y="2748373"/>
                </a:lnTo>
                <a:lnTo>
                  <a:pt x="379648" y="2783984"/>
                </a:lnTo>
                <a:lnTo>
                  <a:pt x="408595" y="2818826"/>
                </a:lnTo>
                <a:lnTo>
                  <a:pt x="438438" y="2852879"/>
                </a:lnTo>
                <a:lnTo>
                  <a:pt x="469159" y="2886126"/>
                </a:lnTo>
                <a:lnTo>
                  <a:pt x="500740" y="2918550"/>
                </a:lnTo>
                <a:lnTo>
                  <a:pt x="533163" y="2950131"/>
                </a:lnTo>
                <a:lnTo>
                  <a:pt x="566410" y="2980853"/>
                </a:lnTo>
                <a:lnTo>
                  <a:pt x="600463" y="3010696"/>
                </a:lnTo>
                <a:lnTo>
                  <a:pt x="635304" y="3039643"/>
                </a:lnTo>
                <a:lnTo>
                  <a:pt x="670915" y="3067676"/>
                </a:lnTo>
                <a:lnTo>
                  <a:pt x="707278" y="3094777"/>
                </a:lnTo>
                <a:lnTo>
                  <a:pt x="744375" y="3120927"/>
                </a:lnTo>
                <a:lnTo>
                  <a:pt x="782187" y="3146109"/>
                </a:lnTo>
                <a:lnTo>
                  <a:pt x="820697" y="3170305"/>
                </a:lnTo>
                <a:lnTo>
                  <a:pt x="859887" y="3193496"/>
                </a:lnTo>
                <a:lnTo>
                  <a:pt x="899738" y="3215665"/>
                </a:lnTo>
                <a:lnTo>
                  <a:pt x="940233" y="3236793"/>
                </a:lnTo>
                <a:lnTo>
                  <a:pt x="981353" y="3256863"/>
                </a:lnTo>
                <a:lnTo>
                  <a:pt x="1023081" y="3275856"/>
                </a:lnTo>
                <a:lnTo>
                  <a:pt x="1065399" y="3293755"/>
                </a:lnTo>
                <a:lnTo>
                  <a:pt x="1108288" y="3310540"/>
                </a:lnTo>
                <a:lnTo>
                  <a:pt x="1151730" y="3326196"/>
                </a:lnTo>
                <a:lnTo>
                  <a:pt x="1195708" y="3340702"/>
                </a:lnTo>
                <a:lnTo>
                  <a:pt x="1240203" y="3354042"/>
                </a:lnTo>
                <a:lnTo>
                  <a:pt x="1285197" y="3366197"/>
                </a:lnTo>
                <a:lnTo>
                  <a:pt x="1330672" y="3377149"/>
                </a:lnTo>
                <a:lnTo>
                  <a:pt x="1376611" y="3386880"/>
                </a:lnTo>
                <a:lnTo>
                  <a:pt x="1422995" y="3395372"/>
                </a:lnTo>
                <a:lnTo>
                  <a:pt x="1469806" y="3402607"/>
                </a:lnTo>
                <a:lnTo>
                  <a:pt x="1517026" y="3408567"/>
                </a:lnTo>
                <a:lnTo>
                  <a:pt x="1564637" y="3413234"/>
                </a:lnTo>
                <a:lnTo>
                  <a:pt x="1612621" y="3416590"/>
                </a:lnTo>
                <a:lnTo>
                  <a:pt x="1660960" y="3418617"/>
                </a:lnTo>
                <a:lnTo>
                  <a:pt x="1709635" y="3419297"/>
                </a:lnTo>
                <a:lnTo>
                  <a:pt x="1758311" y="3418617"/>
                </a:lnTo>
                <a:lnTo>
                  <a:pt x="1806650" y="3416590"/>
                </a:lnTo>
                <a:lnTo>
                  <a:pt x="1854634" y="3413234"/>
                </a:lnTo>
                <a:lnTo>
                  <a:pt x="1902245" y="3408567"/>
                </a:lnTo>
                <a:lnTo>
                  <a:pt x="1949465" y="3402607"/>
                </a:lnTo>
                <a:lnTo>
                  <a:pt x="1996276" y="3395372"/>
                </a:lnTo>
                <a:lnTo>
                  <a:pt x="2042660" y="3386880"/>
                </a:lnTo>
                <a:lnTo>
                  <a:pt x="2088599" y="3377149"/>
                </a:lnTo>
                <a:lnTo>
                  <a:pt x="2134075" y="3366197"/>
                </a:lnTo>
                <a:lnTo>
                  <a:pt x="2179069" y="3354042"/>
                </a:lnTo>
                <a:lnTo>
                  <a:pt x="2223564" y="3340702"/>
                </a:lnTo>
                <a:lnTo>
                  <a:pt x="2267542" y="3326196"/>
                </a:lnTo>
                <a:lnTo>
                  <a:pt x="2310985" y="3310540"/>
                </a:lnTo>
                <a:lnTo>
                  <a:pt x="2353874" y="3293755"/>
                </a:lnTo>
                <a:lnTo>
                  <a:pt x="2396192" y="3275856"/>
                </a:lnTo>
                <a:lnTo>
                  <a:pt x="2437920" y="3256863"/>
                </a:lnTo>
                <a:lnTo>
                  <a:pt x="2479041" y="3236793"/>
                </a:lnTo>
                <a:lnTo>
                  <a:pt x="2519536" y="3215665"/>
                </a:lnTo>
                <a:lnTo>
                  <a:pt x="2559387" y="3193496"/>
                </a:lnTo>
                <a:lnTo>
                  <a:pt x="2598577" y="3170305"/>
                </a:lnTo>
                <a:lnTo>
                  <a:pt x="2637088" y="3146109"/>
                </a:lnTo>
                <a:lnTo>
                  <a:pt x="2674900" y="3120927"/>
                </a:lnTo>
                <a:lnTo>
                  <a:pt x="2711997" y="3094777"/>
                </a:lnTo>
                <a:lnTo>
                  <a:pt x="2748360" y="3067676"/>
                </a:lnTo>
                <a:lnTo>
                  <a:pt x="2783971" y="3039643"/>
                </a:lnTo>
                <a:lnTo>
                  <a:pt x="2818813" y="3010696"/>
                </a:lnTo>
                <a:lnTo>
                  <a:pt x="2852866" y="2980853"/>
                </a:lnTo>
                <a:lnTo>
                  <a:pt x="2886114" y="2950131"/>
                </a:lnTo>
                <a:lnTo>
                  <a:pt x="2918537" y="2918550"/>
                </a:lnTo>
                <a:lnTo>
                  <a:pt x="2950119" y="2886126"/>
                </a:lnTo>
                <a:lnTo>
                  <a:pt x="2980840" y="2852879"/>
                </a:lnTo>
                <a:lnTo>
                  <a:pt x="3010683" y="2818826"/>
                </a:lnTo>
                <a:lnTo>
                  <a:pt x="3039630" y="2783984"/>
                </a:lnTo>
                <a:lnTo>
                  <a:pt x="3067663" y="2748373"/>
                </a:lnTo>
                <a:lnTo>
                  <a:pt x="3094764" y="2712010"/>
                </a:lnTo>
                <a:lnTo>
                  <a:pt x="3120914" y="2674913"/>
                </a:lnTo>
                <a:lnTo>
                  <a:pt x="3146096" y="2637100"/>
                </a:lnTo>
                <a:lnTo>
                  <a:pt x="3170292" y="2598590"/>
                </a:lnTo>
                <a:lnTo>
                  <a:pt x="3193483" y="2559400"/>
                </a:lnTo>
                <a:lnTo>
                  <a:pt x="3215652" y="2519548"/>
                </a:lnTo>
                <a:lnTo>
                  <a:pt x="3236780" y="2479053"/>
                </a:lnTo>
                <a:lnTo>
                  <a:pt x="3256850" y="2437933"/>
                </a:lnTo>
                <a:lnTo>
                  <a:pt x="3275843" y="2396204"/>
                </a:lnTo>
                <a:lnTo>
                  <a:pt x="3293742" y="2353887"/>
                </a:lnTo>
                <a:lnTo>
                  <a:pt x="3310528" y="2310997"/>
                </a:lnTo>
                <a:lnTo>
                  <a:pt x="3326183" y="2267555"/>
                </a:lnTo>
                <a:lnTo>
                  <a:pt x="3340689" y="2223577"/>
                </a:lnTo>
                <a:lnTo>
                  <a:pt x="3354029" y="2179082"/>
                </a:lnTo>
                <a:lnTo>
                  <a:pt x="3366184" y="2134088"/>
                </a:lnTo>
                <a:lnTo>
                  <a:pt x="3377136" y="2088612"/>
                </a:lnTo>
                <a:lnTo>
                  <a:pt x="3386867" y="2042673"/>
                </a:lnTo>
                <a:lnTo>
                  <a:pt x="3395359" y="1996289"/>
                </a:lnTo>
                <a:lnTo>
                  <a:pt x="3402594" y="1949478"/>
                </a:lnTo>
                <a:lnTo>
                  <a:pt x="3408555" y="1902258"/>
                </a:lnTo>
                <a:lnTo>
                  <a:pt x="3413222" y="1854647"/>
                </a:lnTo>
                <a:lnTo>
                  <a:pt x="3416578" y="1806663"/>
                </a:lnTo>
                <a:lnTo>
                  <a:pt x="3418604" y="1758324"/>
                </a:lnTo>
                <a:lnTo>
                  <a:pt x="3419284" y="1709648"/>
                </a:lnTo>
                <a:lnTo>
                  <a:pt x="3418604" y="1660972"/>
                </a:lnTo>
                <a:lnTo>
                  <a:pt x="3416578" y="1612633"/>
                </a:lnTo>
                <a:lnTo>
                  <a:pt x="3413222" y="1564649"/>
                </a:lnTo>
                <a:lnTo>
                  <a:pt x="3408555" y="1517038"/>
                </a:lnTo>
                <a:lnTo>
                  <a:pt x="3402594" y="1469818"/>
                </a:lnTo>
                <a:lnTo>
                  <a:pt x="3395359" y="1423007"/>
                </a:lnTo>
                <a:lnTo>
                  <a:pt x="3386867" y="1376623"/>
                </a:lnTo>
                <a:lnTo>
                  <a:pt x="3377136" y="1330684"/>
                </a:lnTo>
                <a:lnTo>
                  <a:pt x="3366184" y="1285209"/>
                </a:lnTo>
                <a:lnTo>
                  <a:pt x="3354029" y="1240214"/>
                </a:lnTo>
                <a:lnTo>
                  <a:pt x="3340689" y="1195719"/>
                </a:lnTo>
                <a:lnTo>
                  <a:pt x="3326183" y="1151741"/>
                </a:lnTo>
                <a:lnTo>
                  <a:pt x="3310528" y="1108299"/>
                </a:lnTo>
                <a:lnTo>
                  <a:pt x="3293742" y="1065410"/>
                </a:lnTo>
                <a:lnTo>
                  <a:pt x="3275843" y="1023092"/>
                </a:lnTo>
                <a:lnTo>
                  <a:pt x="3256850" y="981364"/>
                </a:lnTo>
                <a:lnTo>
                  <a:pt x="3236780" y="940243"/>
                </a:lnTo>
                <a:lnTo>
                  <a:pt x="3215652" y="899748"/>
                </a:lnTo>
                <a:lnTo>
                  <a:pt x="3193483" y="859896"/>
                </a:lnTo>
                <a:lnTo>
                  <a:pt x="3170292" y="820706"/>
                </a:lnTo>
                <a:lnTo>
                  <a:pt x="3146096" y="782196"/>
                </a:lnTo>
                <a:lnTo>
                  <a:pt x="3120914" y="744383"/>
                </a:lnTo>
                <a:lnTo>
                  <a:pt x="3094764" y="707286"/>
                </a:lnTo>
                <a:lnTo>
                  <a:pt x="3067663" y="670923"/>
                </a:lnTo>
                <a:lnTo>
                  <a:pt x="3039630" y="635312"/>
                </a:lnTo>
                <a:lnTo>
                  <a:pt x="3010683" y="600471"/>
                </a:lnTo>
                <a:lnTo>
                  <a:pt x="2980840" y="566417"/>
                </a:lnTo>
                <a:lnTo>
                  <a:pt x="2950119" y="533170"/>
                </a:lnTo>
                <a:lnTo>
                  <a:pt x="2918537" y="500746"/>
                </a:lnTo>
                <a:lnTo>
                  <a:pt x="2886114" y="469165"/>
                </a:lnTo>
                <a:lnTo>
                  <a:pt x="2852866" y="438443"/>
                </a:lnTo>
                <a:lnTo>
                  <a:pt x="2818813" y="408600"/>
                </a:lnTo>
                <a:lnTo>
                  <a:pt x="2783971" y="379653"/>
                </a:lnTo>
                <a:lnTo>
                  <a:pt x="2748360" y="351620"/>
                </a:lnTo>
                <a:lnTo>
                  <a:pt x="2711997" y="324520"/>
                </a:lnTo>
                <a:lnTo>
                  <a:pt x="2674900" y="298369"/>
                </a:lnTo>
                <a:lnTo>
                  <a:pt x="2637088" y="273187"/>
                </a:lnTo>
                <a:lnTo>
                  <a:pt x="2598577" y="248992"/>
                </a:lnTo>
                <a:lnTo>
                  <a:pt x="2559387" y="225800"/>
                </a:lnTo>
                <a:lnTo>
                  <a:pt x="2519536" y="203631"/>
                </a:lnTo>
                <a:lnTo>
                  <a:pt x="2479041" y="182503"/>
                </a:lnTo>
                <a:lnTo>
                  <a:pt x="2437920" y="162433"/>
                </a:lnTo>
                <a:lnTo>
                  <a:pt x="2396192" y="143440"/>
                </a:lnTo>
                <a:lnTo>
                  <a:pt x="2353874" y="125542"/>
                </a:lnTo>
                <a:lnTo>
                  <a:pt x="2310985" y="108756"/>
                </a:lnTo>
                <a:lnTo>
                  <a:pt x="2267542" y="93101"/>
                </a:lnTo>
                <a:lnTo>
                  <a:pt x="2223564" y="78594"/>
                </a:lnTo>
                <a:lnTo>
                  <a:pt x="2179069" y="65254"/>
                </a:lnTo>
                <a:lnTo>
                  <a:pt x="2134075" y="53100"/>
                </a:lnTo>
                <a:lnTo>
                  <a:pt x="2088599" y="42147"/>
                </a:lnTo>
                <a:lnTo>
                  <a:pt x="2042660" y="32416"/>
                </a:lnTo>
                <a:lnTo>
                  <a:pt x="1996276" y="23924"/>
                </a:lnTo>
                <a:lnTo>
                  <a:pt x="1949465" y="16689"/>
                </a:lnTo>
                <a:lnTo>
                  <a:pt x="1902245" y="10729"/>
                </a:lnTo>
                <a:lnTo>
                  <a:pt x="1854634" y="6062"/>
                </a:lnTo>
                <a:lnTo>
                  <a:pt x="1806650" y="2706"/>
                </a:lnTo>
                <a:lnTo>
                  <a:pt x="1758311" y="679"/>
                </a:lnTo>
                <a:lnTo>
                  <a:pt x="1709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0215" y="554736"/>
            <a:ext cx="3846576" cy="3840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14766" y="5045075"/>
            <a:ext cx="4117934" cy="951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14000"/>
              </a:lnSpc>
            </a:pPr>
            <a:r>
              <a:rPr lang="en-US" sz="2500" b="1" spc="-130" dirty="0" smtClean="0">
                <a:solidFill>
                  <a:srgbClr val="00854A"/>
                </a:solidFill>
                <a:latin typeface="Trebuchet MS" pitchFamily="34" charset="0"/>
                <a:cs typeface="Lucida Sans"/>
              </a:rPr>
              <a:t>John Ferguson</a:t>
            </a:r>
            <a:endParaRPr sz="2500" b="1" dirty="0">
              <a:latin typeface="Trebuchet MS" pitchFamily="34" charset="0"/>
              <a:cs typeface="Lucida Sans"/>
            </a:endParaRPr>
          </a:p>
          <a:p>
            <a:pPr marL="12700" marR="5080">
              <a:lnSpc>
                <a:spcPts val="1989"/>
              </a:lnSpc>
              <a:spcBef>
                <a:spcPts val="30"/>
              </a:spcBef>
            </a:pPr>
            <a:r>
              <a:rPr lang="en-US" sz="2000" b="1" spc="-60" dirty="0" smtClean="0">
                <a:solidFill>
                  <a:srgbClr val="939598"/>
                </a:solidFill>
                <a:latin typeface="Trebuchet MS" pitchFamily="34" charset="0"/>
                <a:cs typeface="Lucida Sans"/>
              </a:rPr>
              <a:t>Regional Chief Actuary, Gen Re</a:t>
            </a:r>
          </a:p>
          <a:p>
            <a:pPr marL="12700" marR="5080">
              <a:lnSpc>
                <a:spcPts val="1989"/>
              </a:lnSpc>
              <a:spcBef>
                <a:spcPts val="30"/>
              </a:spcBef>
            </a:pPr>
            <a:r>
              <a:rPr lang="en-US" sz="2000" b="1" spc="-60" dirty="0" smtClean="0">
                <a:solidFill>
                  <a:srgbClr val="939598"/>
                </a:solidFill>
                <a:latin typeface="Trebuchet MS" pitchFamily="34" charset="0"/>
                <a:cs typeface="Lucida Sans"/>
              </a:rPr>
              <a:t>FIA, FSA</a:t>
            </a:r>
            <a:endParaRPr sz="2000" b="1" dirty="0">
              <a:latin typeface="Trebuchet MS" pitchFamily="34" charset="0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98593" y="3199536"/>
            <a:ext cx="6005830" cy="424180"/>
          </a:xfrm>
          <a:custGeom>
            <a:avLst/>
            <a:gdLst/>
            <a:ahLst/>
            <a:cxnLst/>
            <a:rect l="l" t="t" r="r" b="b"/>
            <a:pathLst>
              <a:path w="6005830" h="424179">
                <a:moveTo>
                  <a:pt x="6005245" y="0"/>
                </a:moveTo>
                <a:lnTo>
                  <a:pt x="256209" y="0"/>
                </a:lnTo>
                <a:lnTo>
                  <a:pt x="236128" y="45908"/>
                </a:lnTo>
                <a:lnTo>
                  <a:pt x="214754" y="91105"/>
                </a:lnTo>
                <a:lnTo>
                  <a:pt x="192110" y="135565"/>
                </a:lnTo>
                <a:lnTo>
                  <a:pt x="168220" y="179266"/>
                </a:lnTo>
                <a:lnTo>
                  <a:pt x="143106" y="222183"/>
                </a:lnTo>
                <a:lnTo>
                  <a:pt x="116793" y="264293"/>
                </a:lnTo>
                <a:lnTo>
                  <a:pt x="89302" y="305573"/>
                </a:lnTo>
                <a:lnTo>
                  <a:pt x="60657" y="345998"/>
                </a:lnTo>
                <a:lnTo>
                  <a:pt x="30882" y="385546"/>
                </a:lnTo>
                <a:lnTo>
                  <a:pt x="0" y="424192"/>
                </a:lnTo>
                <a:lnTo>
                  <a:pt x="6005245" y="424192"/>
                </a:lnTo>
                <a:lnTo>
                  <a:pt x="6005245" y="0"/>
                </a:lnTo>
                <a:close/>
              </a:path>
            </a:pathLst>
          </a:custGeom>
          <a:solidFill>
            <a:srgbClr val="00A65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72520" y="1920633"/>
            <a:ext cx="5731510" cy="1234440"/>
          </a:xfrm>
          <a:custGeom>
            <a:avLst/>
            <a:gdLst/>
            <a:ahLst/>
            <a:cxnLst/>
            <a:rect l="l" t="t" r="r" b="b"/>
            <a:pathLst>
              <a:path w="5731509" h="1234439">
                <a:moveTo>
                  <a:pt x="5731319" y="0"/>
                </a:moveTo>
                <a:lnTo>
                  <a:pt x="0" y="0"/>
                </a:lnTo>
                <a:lnTo>
                  <a:pt x="16530" y="44491"/>
                </a:lnTo>
                <a:lnTo>
                  <a:pt x="31853" y="89554"/>
                </a:lnTo>
                <a:lnTo>
                  <a:pt x="45949" y="135169"/>
                </a:lnTo>
                <a:lnTo>
                  <a:pt x="58798" y="181317"/>
                </a:lnTo>
                <a:lnTo>
                  <a:pt x="70379" y="227979"/>
                </a:lnTo>
                <a:lnTo>
                  <a:pt x="80673" y="275135"/>
                </a:lnTo>
                <a:lnTo>
                  <a:pt x="89659" y="322766"/>
                </a:lnTo>
                <a:lnTo>
                  <a:pt x="97318" y="370852"/>
                </a:lnTo>
                <a:lnTo>
                  <a:pt x="103629" y="419374"/>
                </a:lnTo>
                <a:lnTo>
                  <a:pt x="108573" y="468313"/>
                </a:lnTo>
                <a:lnTo>
                  <a:pt x="112129" y="517649"/>
                </a:lnTo>
                <a:lnTo>
                  <a:pt x="114277" y="567363"/>
                </a:lnTo>
                <a:lnTo>
                  <a:pt x="114998" y="617435"/>
                </a:lnTo>
                <a:lnTo>
                  <a:pt x="114154" y="671624"/>
                </a:lnTo>
                <a:lnTo>
                  <a:pt x="111638" y="725390"/>
                </a:lnTo>
                <a:lnTo>
                  <a:pt x="107476" y="778709"/>
                </a:lnTo>
                <a:lnTo>
                  <a:pt x="101694" y="831557"/>
                </a:lnTo>
                <a:lnTo>
                  <a:pt x="94317" y="883910"/>
                </a:lnTo>
                <a:lnTo>
                  <a:pt x="85370" y="935742"/>
                </a:lnTo>
                <a:lnTo>
                  <a:pt x="74880" y="987029"/>
                </a:lnTo>
                <a:lnTo>
                  <a:pt x="62872" y="1037746"/>
                </a:lnTo>
                <a:lnTo>
                  <a:pt x="49370" y="1087869"/>
                </a:lnTo>
                <a:lnTo>
                  <a:pt x="34402" y="1137373"/>
                </a:lnTo>
                <a:lnTo>
                  <a:pt x="17991" y="1186234"/>
                </a:lnTo>
                <a:lnTo>
                  <a:pt x="165" y="1234427"/>
                </a:lnTo>
                <a:lnTo>
                  <a:pt x="5731319" y="1234427"/>
                </a:lnTo>
                <a:lnTo>
                  <a:pt x="5731319" y="0"/>
                </a:lnTo>
                <a:close/>
              </a:path>
            </a:pathLst>
          </a:custGeom>
          <a:solidFill>
            <a:srgbClr val="4196CE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59812" y="1844675"/>
            <a:ext cx="5392288" cy="1682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Trebuchet MS" pitchFamily="34" charset="0"/>
              <a:cs typeface="Times New Roman"/>
            </a:endParaRPr>
          </a:p>
          <a:p>
            <a:pPr marL="12700">
              <a:lnSpc>
                <a:spcPts val="3775"/>
              </a:lnSpc>
            </a:pPr>
            <a:r>
              <a:rPr sz="3600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19th Global</a:t>
            </a:r>
            <a:endParaRPr sz="3600" b="1" dirty="0">
              <a:latin typeface="Trebuchet MS" pitchFamily="34" charset="0"/>
              <a:cs typeface="Lucida Sans"/>
            </a:endParaRPr>
          </a:p>
          <a:p>
            <a:pPr marL="12700">
              <a:lnSpc>
                <a:spcPts val="3775"/>
              </a:lnSpc>
            </a:pPr>
            <a:r>
              <a:rPr sz="3600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Conference of Actuaries</a:t>
            </a:r>
            <a:endParaRPr sz="3600" b="1" dirty="0">
              <a:latin typeface="Trebuchet MS" pitchFamily="34" charset="0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1650" b="1" dirty="0">
                <a:solidFill>
                  <a:srgbClr val="00854A"/>
                </a:solidFill>
                <a:latin typeface="Trebuchet MS" pitchFamily="34" charset="0"/>
                <a:cs typeface="Lucida Sans"/>
              </a:rPr>
              <a:t>30th – 31st January, 2018 | Mumbai, India</a:t>
            </a:r>
            <a:endParaRPr sz="1650" b="1" dirty="0">
              <a:latin typeface="Trebuchet MS" pitchFamily="34" charset="0"/>
              <a:cs typeface="Lucida Sans"/>
            </a:endParaRPr>
          </a:p>
        </p:txBody>
      </p:sp>
      <p:pic>
        <p:nvPicPr>
          <p:cNvPr id="13" name="Picture 3" descr="E:\shirish-sir_11-11-14\Actuaries\corel\actuaries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320675"/>
            <a:ext cx="168592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4365" y="1628487"/>
            <a:ext cx="8140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spc="-229" dirty="0" smtClean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O</a:t>
            </a:r>
            <a:r>
              <a:rPr lang="en-US" sz="1300" spc="-60" dirty="0" smtClean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r</a:t>
            </a:r>
            <a:r>
              <a:rPr lang="en-US" sz="1300" spc="-145" dirty="0" smtClean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g</a:t>
            </a:r>
            <a:r>
              <a:rPr lang="en-US" sz="1300" spc="-80" dirty="0" smtClean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a</a:t>
            </a:r>
            <a:r>
              <a:rPr lang="en-US" sz="1300" spc="-120" dirty="0" smtClean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n</a:t>
            </a:r>
            <a:r>
              <a:rPr lang="en-US" sz="1300" spc="-80" dirty="0" smtClean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i</a:t>
            </a:r>
            <a:r>
              <a:rPr lang="en-US" sz="1300" spc="-155" dirty="0" smtClean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z</a:t>
            </a:r>
            <a:r>
              <a:rPr lang="en-US" sz="1300" spc="-65" dirty="0" smtClean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e</a:t>
            </a:r>
            <a:r>
              <a:rPr lang="en-US" sz="1300" dirty="0" smtClean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r</a:t>
            </a:r>
            <a:endParaRPr lang="en-US" sz="1300" dirty="0">
              <a:latin typeface="Trebuchet MS" pitchFamily="34" charset="0"/>
              <a:cs typeface="Lucida Sans"/>
            </a:endParaRPr>
          </a:p>
        </p:txBody>
      </p:sp>
      <p:sp>
        <p:nvSpPr>
          <p:cNvPr id="23" name="object 8"/>
          <p:cNvSpPr txBox="1"/>
          <p:nvPr/>
        </p:nvSpPr>
        <p:spPr>
          <a:xfrm>
            <a:off x="7632700" y="4359275"/>
            <a:ext cx="2743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endParaRPr b="1" dirty="0">
              <a:latin typeface="Trebuchet MS" pitchFamily="34" charset="0"/>
              <a:cs typeface="Lucida San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4934861"/>
            <a:ext cx="1752600" cy="94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131338" y="1"/>
            <a:ext cx="10515600" cy="6983423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Critical Illness in Hong Kong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20" name="object 45"/>
          <p:cNvSpPr/>
          <p:nvPr/>
        </p:nvSpPr>
        <p:spPr>
          <a:xfrm>
            <a:off x="480766" y="1253423"/>
            <a:ext cx="5018333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0" tIns="0" rIns="0" bIns="0" rtlCol="0" anchor="ctr" anchorCtr="0"/>
          <a:lstStyle/>
          <a:p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AIA Hong Kong - Smart Elite Ultra</a:t>
            </a:r>
            <a:endParaRPr sz="24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6615" y="2149475"/>
            <a:ext cx="1695885" cy="990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First Cancer Diagnosis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66486" y="2149475"/>
            <a:ext cx="1695885" cy="990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Still has cancer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6615" y="4736362"/>
            <a:ext cx="1695885" cy="990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Still has cancer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35714" y="2422641"/>
            <a:ext cx="1147311" cy="4570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 years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>
            <a:stCxn id="28" idx="3"/>
            <a:endCxn id="24" idx="1"/>
          </p:cNvCxnSpPr>
          <p:nvPr/>
        </p:nvCxnSpPr>
        <p:spPr>
          <a:xfrm flipV="1">
            <a:off x="3883025" y="2644775"/>
            <a:ext cx="483461" cy="6408"/>
          </a:xfrm>
          <a:prstGeom prst="line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4" idx="3"/>
            <a:endCxn id="35" idx="1"/>
          </p:cNvCxnSpPr>
          <p:nvPr/>
        </p:nvCxnSpPr>
        <p:spPr>
          <a:xfrm>
            <a:off x="6062371" y="2644775"/>
            <a:ext cx="503529" cy="0"/>
          </a:xfrm>
          <a:prstGeom prst="line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" idx="3"/>
            <a:endCxn id="28" idx="1"/>
          </p:cNvCxnSpPr>
          <p:nvPr/>
        </p:nvCxnSpPr>
        <p:spPr>
          <a:xfrm>
            <a:off x="2222500" y="2644775"/>
            <a:ext cx="513214" cy="6408"/>
          </a:xfrm>
          <a:prstGeom prst="line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" name="Rounded Rectangle 2067"/>
          <p:cNvSpPr/>
          <p:nvPr/>
        </p:nvSpPr>
        <p:spPr>
          <a:xfrm>
            <a:off x="313189" y="3330546"/>
            <a:ext cx="2173855" cy="876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7800" indent="-177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100% Sum Assured</a:t>
            </a:r>
          </a:p>
          <a:p>
            <a:pPr marL="177800" indent="-177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Premiums Cease</a:t>
            </a:r>
            <a:endParaRPr lang="en-US" dirty="0"/>
          </a:p>
        </p:txBody>
      </p:sp>
      <p:cxnSp>
        <p:nvCxnSpPr>
          <p:cNvPr id="60" name="Straight Connector 59"/>
          <p:cNvCxnSpPr>
            <a:endCxn id="2068" idx="0"/>
          </p:cNvCxnSpPr>
          <p:nvPr/>
        </p:nvCxnSpPr>
        <p:spPr>
          <a:xfrm>
            <a:off x="1400116" y="3140075"/>
            <a:ext cx="1" cy="190471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4127500" y="3482917"/>
            <a:ext cx="2173855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7800" indent="-177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100% Sum Assured</a:t>
            </a:r>
          </a:p>
        </p:txBody>
      </p:sp>
      <p:cxnSp>
        <p:nvCxnSpPr>
          <p:cNvPr id="65" name="Straight Connector 64"/>
          <p:cNvCxnSpPr>
            <a:stCxn id="24" idx="2"/>
            <a:endCxn id="64" idx="0"/>
          </p:cNvCxnSpPr>
          <p:nvPr/>
        </p:nvCxnSpPr>
        <p:spPr>
          <a:xfrm flipH="1">
            <a:off x="5214428" y="3140075"/>
            <a:ext cx="1" cy="342842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8" name="Freeform 2077"/>
          <p:cNvSpPr/>
          <p:nvPr/>
        </p:nvSpPr>
        <p:spPr>
          <a:xfrm>
            <a:off x="131338" y="2644775"/>
            <a:ext cx="8948447" cy="2608607"/>
          </a:xfrm>
          <a:custGeom>
            <a:avLst/>
            <a:gdLst>
              <a:gd name="connsiteX0" fmla="*/ 8025939 w 9522006"/>
              <a:gd name="connsiteY0" fmla="*/ 0 h 2335659"/>
              <a:gd name="connsiteX1" fmla="*/ 9143539 w 9522006"/>
              <a:gd name="connsiteY1" fmla="*/ 444500 h 2335659"/>
              <a:gd name="connsiteX2" fmla="*/ 2285539 w 9522006"/>
              <a:gd name="connsiteY2" fmla="*/ 1651000 h 2335659"/>
              <a:gd name="connsiteX3" fmla="*/ 101139 w 9522006"/>
              <a:gd name="connsiteY3" fmla="*/ 2019300 h 2335659"/>
              <a:gd name="connsiteX4" fmla="*/ 367839 w 9522006"/>
              <a:gd name="connsiteY4" fmla="*/ 2311400 h 2335659"/>
              <a:gd name="connsiteX5" fmla="*/ 405939 w 9522006"/>
              <a:gd name="connsiteY5" fmla="*/ 2298700 h 2335659"/>
              <a:gd name="connsiteX0" fmla="*/ 8025939 w 9626197"/>
              <a:gd name="connsiteY0" fmla="*/ 0 h 2335659"/>
              <a:gd name="connsiteX1" fmla="*/ 9270539 w 9626197"/>
              <a:gd name="connsiteY1" fmla="*/ 1282700 h 2335659"/>
              <a:gd name="connsiteX2" fmla="*/ 2285539 w 9626197"/>
              <a:gd name="connsiteY2" fmla="*/ 1651000 h 2335659"/>
              <a:gd name="connsiteX3" fmla="*/ 101139 w 9626197"/>
              <a:gd name="connsiteY3" fmla="*/ 2019300 h 2335659"/>
              <a:gd name="connsiteX4" fmla="*/ 367839 w 9626197"/>
              <a:gd name="connsiteY4" fmla="*/ 2311400 h 2335659"/>
              <a:gd name="connsiteX5" fmla="*/ 405939 w 9626197"/>
              <a:gd name="connsiteY5" fmla="*/ 2298700 h 2335659"/>
              <a:gd name="connsiteX0" fmla="*/ 7999634 w 9628029"/>
              <a:gd name="connsiteY0" fmla="*/ 0 h 2335659"/>
              <a:gd name="connsiteX1" fmla="*/ 9244234 w 9628029"/>
              <a:gd name="connsiteY1" fmla="*/ 1282700 h 2335659"/>
              <a:gd name="connsiteX2" fmla="*/ 1865534 w 9628029"/>
              <a:gd name="connsiteY2" fmla="*/ 1651000 h 2335659"/>
              <a:gd name="connsiteX3" fmla="*/ 74834 w 9628029"/>
              <a:gd name="connsiteY3" fmla="*/ 2019300 h 2335659"/>
              <a:gd name="connsiteX4" fmla="*/ 341534 w 9628029"/>
              <a:gd name="connsiteY4" fmla="*/ 2311400 h 2335659"/>
              <a:gd name="connsiteX5" fmla="*/ 379634 w 9628029"/>
              <a:gd name="connsiteY5" fmla="*/ 2298700 h 2335659"/>
              <a:gd name="connsiteX0" fmla="*/ 7999634 w 9628029"/>
              <a:gd name="connsiteY0" fmla="*/ 0 h 2335659"/>
              <a:gd name="connsiteX1" fmla="*/ 9244234 w 9628029"/>
              <a:gd name="connsiteY1" fmla="*/ 1282700 h 2335659"/>
              <a:gd name="connsiteX2" fmla="*/ 1865534 w 9628029"/>
              <a:gd name="connsiteY2" fmla="*/ 1651000 h 2335659"/>
              <a:gd name="connsiteX3" fmla="*/ 74834 w 9628029"/>
              <a:gd name="connsiteY3" fmla="*/ 2019300 h 2335659"/>
              <a:gd name="connsiteX4" fmla="*/ 341534 w 9628029"/>
              <a:gd name="connsiteY4" fmla="*/ 2311400 h 2335659"/>
              <a:gd name="connsiteX5" fmla="*/ 379634 w 9628029"/>
              <a:gd name="connsiteY5" fmla="*/ 2298700 h 2335659"/>
              <a:gd name="connsiteX0" fmla="*/ 8175641 w 9626701"/>
              <a:gd name="connsiteY0" fmla="*/ 0 h 2335659"/>
              <a:gd name="connsiteX1" fmla="*/ 9420241 w 9626701"/>
              <a:gd name="connsiteY1" fmla="*/ 1282700 h 2335659"/>
              <a:gd name="connsiteX2" fmla="*/ 4556141 w 9626701"/>
              <a:gd name="connsiteY2" fmla="*/ 1536700 h 2335659"/>
              <a:gd name="connsiteX3" fmla="*/ 250841 w 9626701"/>
              <a:gd name="connsiteY3" fmla="*/ 2019300 h 2335659"/>
              <a:gd name="connsiteX4" fmla="*/ 517541 w 9626701"/>
              <a:gd name="connsiteY4" fmla="*/ 2311400 h 2335659"/>
              <a:gd name="connsiteX5" fmla="*/ 555641 w 9626701"/>
              <a:gd name="connsiteY5" fmla="*/ 2298700 h 2335659"/>
              <a:gd name="connsiteX0" fmla="*/ 8018731 w 9469791"/>
              <a:gd name="connsiteY0" fmla="*/ 0 h 2358101"/>
              <a:gd name="connsiteX1" fmla="*/ 9263331 w 9469791"/>
              <a:gd name="connsiteY1" fmla="*/ 1282700 h 2358101"/>
              <a:gd name="connsiteX2" fmla="*/ 4399231 w 9469791"/>
              <a:gd name="connsiteY2" fmla="*/ 1536700 h 2358101"/>
              <a:gd name="connsiteX3" fmla="*/ 284431 w 9469791"/>
              <a:gd name="connsiteY3" fmla="*/ 1714500 h 2358101"/>
              <a:gd name="connsiteX4" fmla="*/ 360631 w 9469791"/>
              <a:gd name="connsiteY4" fmla="*/ 2311400 h 2358101"/>
              <a:gd name="connsiteX5" fmla="*/ 398731 w 9469791"/>
              <a:gd name="connsiteY5" fmla="*/ 2298700 h 2358101"/>
              <a:gd name="connsiteX0" fmla="*/ 7906285 w 9357345"/>
              <a:gd name="connsiteY0" fmla="*/ 0 h 2358101"/>
              <a:gd name="connsiteX1" fmla="*/ 9150885 w 9357345"/>
              <a:gd name="connsiteY1" fmla="*/ 1282700 h 2358101"/>
              <a:gd name="connsiteX2" fmla="*/ 4286785 w 9357345"/>
              <a:gd name="connsiteY2" fmla="*/ 1536700 h 2358101"/>
              <a:gd name="connsiteX3" fmla="*/ 171985 w 9357345"/>
              <a:gd name="connsiteY3" fmla="*/ 1714500 h 2358101"/>
              <a:gd name="connsiteX4" fmla="*/ 248185 w 9357345"/>
              <a:gd name="connsiteY4" fmla="*/ 2311400 h 2358101"/>
              <a:gd name="connsiteX5" fmla="*/ 286285 w 9357345"/>
              <a:gd name="connsiteY5" fmla="*/ 2298700 h 2358101"/>
              <a:gd name="connsiteX0" fmla="*/ 7904265 w 9355325"/>
              <a:gd name="connsiteY0" fmla="*/ 0 h 2362963"/>
              <a:gd name="connsiteX1" fmla="*/ 9148865 w 9355325"/>
              <a:gd name="connsiteY1" fmla="*/ 1282700 h 2362963"/>
              <a:gd name="connsiteX2" fmla="*/ 4284765 w 9355325"/>
              <a:gd name="connsiteY2" fmla="*/ 1536700 h 2362963"/>
              <a:gd name="connsiteX3" fmla="*/ 169965 w 9355325"/>
              <a:gd name="connsiteY3" fmla="*/ 1714500 h 2362963"/>
              <a:gd name="connsiteX4" fmla="*/ 246165 w 9355325"/>
              <a:gd name="connsiteY4" fmla="*/ 2311400 h 2362963"/>
              <a:gd name="connsiteX5" fmla="*/ 220765 w 9355325"/>
              <a:gd name="connsiteY5" fmla="*/ 2311400 h 2362963"/>
              <a:gd name="connsiteX0" fmla="*/ 8138090 w 9589150"/>
              <a:gd name="connsiteY0" fmla="*/ 0 h 2336898"/>
              <a:gd name="connsiteX1" fmla="*/ 9382690 w 9589150"/>
              <a:gd name="connsiteY1" fmla="*/ 1282700 h 2336898"/>
              <a:gd name="connsiteX2" fmla="*/ 4518590 w 9589150"/>
              <a:gd name="connsiteY2" fmla="*/ 1536700 h 2336898"/>
              <a:gd name="connsiteX3" fmla="*/ 403790 w 9589150"/>
              <a:gd name="connsiteY3" fmla="*/ 1714500 h 2336898"/>
              <a:gd name="connsiteX4" fmla="*/ 162490 w 9589150"/>
              <a:gd name="connsiteY4" fmla="*/ 2082800 h 2336898"/>
              <a:gd name="connsiteX5" fmla="*/ 479990 w 9589150"/>
              <a:gd name="connsiteY5" fmla="*/ 2311400 h 2336898"/>
              <a:gd name="connsiteX6" fmla="*/ 454590 w 9589150"/>
              <a:gd name="connsiteY6" fmla="*/ 2311400 h 2336898"/>
              <a:gd name="connsiteX0" fmla="*/ 8126178 w 9577238"/>
              <a:gd name="connsiteY0" fmla="*/ 0 h 2336898"/>
              <a:gd name="connsiteX1" fmla="*/ 9370778 w 9577238"/>
              <a:gd name="connsiteY1" fmla="*/ 1282700 h 2336898"/>
              <a:gd name="connsiteX2" fmla="*/ 4506678 w 9577238"/>
              <a:gd name="connsiteY2" fmla="*/ 1536700 h 2336898"/>
              <a:gd name="connsiteX3" fmla="*/ 391878 w 9577238"/>
              <a:gd name="connsiteY3" fmla="*/ 1714500 h 2336898"/>
              <a:gd name="connsiteX4" fmla="*/ 150578 w 9577238"/>
              <a:gd name="connsiteY4" fmla="*/ 2082800 h 2336898"/>
              <a:gd name="connsiteX5" fmla="*/ 468078 w 9577238"/>
              <a:gd name="connsiteY5" fmla="*/ 2311400 h 2336898"/>
              <a:gd name="connsiteX6" fmla="*/ 442678 w 9577238"/>
              <a:gd name="connsiteY6" fmla="*/ 2311400 h 2336898"/>
              <a:gd name="connsiteX0" fmla="*/ 8068876 w 9519936"/>
              <a:gd name="connsiteY0" fmla="*/ 0 h 2336063"/>
              <a:gd name="connsiteX1" fmla="*/ 9313476 w 9519936"/>
              <a:gd name="connsiteY1" fmla="*/ 1282700 h 2336063"/>
              <a:gd name="connsiteX2" fmla="*/ 4449376 w 9519936"/>
              <a:gd name="connsiteY2" fmla="*/ 1536700 h 2336063"/>
              <a:gd name="connsiteX3" fmla="*/ 334576 w 9519936"/>
              <a:gd name="connsiteY3" fmla="*/ 1714500 h 2336063"/>
              <a:gd name="connsiteX4" fmla="*/ 232976 w 9519936"/>
              <a:gd name="connsiteY4" fmla="*/ 2095500 h 2336063"/>
              <a:gd name="connsiteX5" fmla="*/ 410776 w 9519936"/>
              <a:gd name="connsiteY5" fmla="*/ 2311400 h 2336063"/>
              <a:gd name="connsiteX6" fmla="*/ 385376 w 9519936"/>
              <a:gd name="connsiteY6" fmla="*/ 2311400 h 2336063"/>
              <a:gd name="connsiteX0" fmla="*/ 7953842 w 9404902"/>
              <a:gd name="connsiteY0" fmla="*/ 0 h 2336063"/>
              <a:gd name="connsiteX1" fmla="*/ 9198442 w 9404902"/>
              <a:gd name="connsiteY1" fmla="*/ 1282700 h 2336063"/>
              <a:gd name="connsiteX2" fmla="*/ 4334342 w 9404902"/>
              <a:gd name="connsiteY2" fmla="*/ 1536700 h 2336063"/>
              <a:gd name="connsiteX3" fmla="*/ 397342 w 9404902"/>
              <a:gd name="connsiteY3" fmla="*/ 1714500 h 2336063"/>
              <a:gd name="connsiteX4" fmla="*/ 117942 w 9404902"/>
              <a:gd name="connsiteY4" fmla="*/ 2095500 h 2336063"/>
              <a:gd name="connsiteX5" fmla="*/ 295742 w 9404902"/>
              <a:gd name="connsiteY5" fmla="*/ 2311400 h 2336063"/>
              <a:gd name="connsiteX6" fmla="*/ 270342 w 9404902"/>
              <a:gd name="connsiteY6" fmla="*/ 2311400 h 2336063"/>
              <a:gd name="connsiteX0" fmla="*/ 7865247 w 9316307"/>
              <a:gd name="connsiteY0" fmla="*/ 0 h 2336063"/>
              <a:gd name="connsiteX1" fmla="*/ 9109847 w 9316307"/>
              <a:gd name="connsiteY1" fmla="*/ 1282700 h 2336063"/>
              <a:gd name="connsiteX2" fmla="*/ 4245747 w 9316307"/>
              <a:gd name="connsiteY2" fmla="*/ 1536700 h 2336063"/>
              <a:gd name="connsiteX3" fmla="*/ 308747 w 9316307"/>
              <a:gd name="connsiteY3" fmla="*/ 1714500 h 2336063"/>
              <a:gd name="connsiteX4" fmla="*/ 29347 w 9316307"/>
              <a:gd name="connsiteY4" fmla="*/ 2095500 h 2336063"/>
              <a:gd name="connsiteX5" fmla="*/ 207147 w 9316307"/>
              <a:gd name="connsiteY5" fmla="*/ 2311400 h 2336063"/>
              <a:gd name="connsiteX6" fmla="*/ 181747 w 9316307"/>
              <a:gd name="connsiteY6" fmla="*/ 2311400 h 2336063"/>
              <a:gd name="connsiteX0" fmla="*/ 7919143 w 9370203"/>
              <a:gd name="connsiteY0" fmla="*/ 0 h 2336063"/>
              <a:gd name="connsiteX1" fmla="*/ 9163743 w 9370203"/>
              <a:gd name="connsiteY1" fmla="*/ 1282700 h 2336063"/>
              <a:gd name="connsiteX2" fmla="*/ 4299643 w 9370203"/>
              <a:gd name="connsiteY2" fmla="*/ 1536700 h 2336063"/>
              <a:gd name="connsiteX3" fmla="*/ 261043 w 9370203"/>
              <a:gd name="connsiteY3" fmla="*/ 1676400 h 2336063"/>
              <a:gd name="connsiteX4" fmla="*/ 83243 w 9370203"/>
              <a:gd name="connsiteY4" fmla="*/ 2095500 h 2336063"/>
              <a:gd name="connsiteX5" fmla="*/ 261043 w 9370203"/>
              <a:gd name="connsiteY5" fmla="*/ 2311400 h 2336063"/>
              <a:gd name="connsiteX6" fmla="*/ 235643 w 9370203"/>
              <a:gd name="connsiteY6" fmla="*/ 2311400 h 2336063"/>
              <a:gd name="connsiteX0" fmla="*/ 8294232 w 9745292"/>
              <a:gd name="connsiteY0" fmla="*/ 0 h 2336063"/>
              <a:gd name="connsiteX1" fmla="*/ 9538832 w 9745292"/>
              <a:gd name="connsiteY1" fmla="*/ 1282700 h 2336063"/>
              <a:gd name="connsiteX2" fmla="*/ 4674732 w 9745292"/>
              <a:gd name="connsiteY2" fmla="*/ 1536700 h 2336063"/>
              <a:gd name="connsiteX3" fmla="*/ 636132 w 9745292"/>
              <a:gd name="connsiteY3" fmla="*/ 1676400 h 2336063"/>
              <a:gd name="connsiteX4" fmla="*/ 458332 w 9745292"/>
              <a:gd name="connsiteY4" fmla="*/ 2095500 h 2336063"/>
              <a:gd name="connsiteX5" fmla="*/ 636132 w 9745292"/>
              <a:gd name="connsiteY5" fmla="*/ 2311400 h 2336063"/>
              <a:gd name="connsiteX6" fmla="*/ 610732 w 9745292"/>
              <a:gd name="connsiteY6" fmla="*/ 2311400 h 2336063"/>
              <a:gd name="connsiteX0" fmla="*/ 7891204 w 9342264"/>
              <a:gd name="connsiteY0" fmla="*/ 0 h 2336063"/>
              <a:gd name="connsiteX1" fmla="*/ 9135804 w 9342264"/>
              <a:gd name="connsiteY1" fmla="*/ 1282700 h 2336063"/>
              <a:gd name="connsiteX2" fmla="*/ 4271704 w 9342264"/>
              <a:gd name="connsiteY2" fmla="*/ 1536700 h 2336063"/>
              <a:gd name="connsiteX3" fmla="*/ 233104 w 9342264"/>
              <a:gd name="connsiteY3" fmla="*/ 1676400 h 2336063"/>
              <a:gd name="connsiteX4" fmla="*/ 55304 w 9342264"/>
              <a:gd name="connsiteY4" fmla="*/ 2095500 h 2336063"/>
              <a:gd name="connsiteX5" fmla="*/ 233104 w 9342264"/>
              <a:gd name="connsiteY5" fmla="*/ 2311400 h 2336063"/>
              <a:gd name="connsiteX6" fmla="*/ 207704 w 9342264"/>
              <a:gd name="connsiteY6" fmla="*/ 2311400 h 2336063"/>
              <a:gd name="connsiteX0" fmla="*/ 7891204 w 9463733"/>
              <a:gd name="connsiteY0" fmla="*/ 0 h 2336063"/>
              <a:gd name="connsiteX1" fmla="*/ 9275504 w 9463733"/>
              <a:gd name="connsiteY1" fmla="*/ 1257300 h 2336063"/>
              <a:gd name="connsiteX2" fmla="*/ 4271704 w 9463733"/>
              <a:gd name="connsiteY2" fmla="*/ 1536700 h 2336063"/>
              <a:gd name="connsiteX3" fmla="*/ 233104 w 9463733"/>
              <a:gd name="connsiteY3" fmla="*/ 1676400 h 2336063"/>
              <a:gd name="connsiteX4" fmla="*/ 55304 w 9463733"/>
              <a:gd name="connsiteY4" fmla="*/ 2095500 h 2336063"/>
              <a:gd name="connsiteX5" fmla="*/ 233104 w 9463733"/>
              <a:gd name="connsiteY5" fmla="*/ 2311400 h 2336063"/>
              <a:gd name="connsiteX6" fmla="*/ 207704 w 9463733"/>
              <a:gd name="connsiteY6" fmla="*/ 2311400 h 2336063"/>
              <a:gd name="connsiteX0" fmla="*/ 7891204 w 9282971"/>
              <a:gd name="connsiteY0" fmla="*/ 0 h 2336063"/>
              <a:gd name="connsiteX1" fmla="*/ 9275504 w 9282971"/>
              <a:gd name="connsiteY1" fmla="*/ 1257300 h 2336063"/>
              <a:gd name="connsiteX2" fmla="*/ 4271704 w 9282971"/>
              <a:gd name="connsiteY2" fmla="*/ 1536700 h 2336063"/>
              <a:gd name="connsiteX3" fmla="*/ 233104 w 9282971"/>
              <a:gd name="connsiteY3" fmla="*/ 1676400 h 2336063"/>
              <a:gd name="connsiteX4" fmla="*/ 55304 w 9282971"/>
              <a:gd name="connsiteY4" fmla="*/ 2095500 h 2336063"/>
              <a:gd name="connsiteX5" fmla="*/ 233104 w 9282971"/>
              <a:gd name="connsiteY5" fmla="*/ 2311400 h 2336063"/>
              <a:gd name="connsiteX6" fmla="*/ 207704 w 9282971"/>
              <a:gd name="connsiteY6" fmla="*/ 2311400 h 2336063"/>
              <a:gd name="connsiteX0" fmla="*/ 7891204 w 9195599"/>
              <a:gd name="connsiteY0" fmla="*/ 0 h 2336063"/>
              <a:gd name="connsiteX1" fmla="*/ 9186604 w 9195599"/>
              <a:gd name="connsiteY1" fmla="*/ 1079500 h 2336063"/>
              <a:gd name="connsiteX2" fmla="*/ 4271704 w 9195599"/>
              <a:gd name="connsiteY2" fmla="*/ 1536700 h 2336063"/>
              <a:gd name="connsiteX3" fmla="*/ 233104 w 9195599"/>
              <a:gd name="connsiteY3" fmla="*/ 1676400 h 2336063"/>
              <a:gd name="connsiteX4" fmla="*/ 55304 w 9195599"/>
              <a:gd name="connsiteY4" fmla="*/ 2095500 h 2336063"/>
              <a:gd name="connsiteX5" fmla="*/ 233104 w 9195599"/>
              <a:gd name="connsiteY5" fmla="*/ 2311400 h 2336063"/>
              <a:gd name="connsiteX6" fmla="*/ 207704 w 9195599"/>
              <a:gd name="connsiteY6" fmla="*/ 2311400 h 2336063"/>
              <a:gd name="connsiteX0" fmla="*/ 7891204 w 9188905"/>
              <a:gd name="connsiteY0" fmla="*/ 0 h 2336063"/>
              <a:gd name="connsiteX1" fmla="*/ 9186604 w 9188905"/>
              <a:gd name="connsiteY1" fmla="*/ 1079500 h 2336063"/>
              <a:gd name="connsiteX2" fmla="*/ 4271704 w 9188905"/>
              <a:gd name="connsiteY2" fmla="*/ 1536700 h 2336063"/>
              <a:gd name="connsiteX3" fmla="*/ 233104 w 9188905"/>
              <a:gd name="connsiteY3" fmla="*/ 1676400 h 2336063"/>
              <a:gd name="connsiteX4" fmla="*/ 55304 w 9188905"/>
              <a:gd name="connsiteY4" fmla="*/ 2095500 h 2336063"/>
              <a:gd name="connsiteX5" fmla="*/ 233104 w 9188905"/>
              <a:gd name="connsiteY5" fmla="*/ 2311400 h 2336063"/>
              <a:gd name="connsiteX6" fmla="*/ 207704 w 9188905"/>
              <a:gd name="connsiteY6" fmla="*/ 2311400 h 2336063"/>
              <a:gd name="connsiteX0" fmla="*/ 7891204 w 9187507"/>
              <a:gd name="connsiteY0" fmla="*/ 0 h 2336063"/>
              <a:gd name="connsiteX1" fmla="*/ 9186604 w 9187507"/>
              <a:gd name="connsiteY1" fmla="*/ 1079500 h 2336063"/>
              <a:gd name="connsiteX2" fmla="*/ 4271704 w 9187507"/>
              <a:gd name="connsiteY2" fmla="*/ 1536700 h 2336063"/>
              <a:gd name="connsiteX3" fmla="*/ 233104 w 9187507"/>
              <a:gd name="connsiteY3" fmla="*/ 1676400 h 2336063"/>
              <a:gd name="connsiteX4" fmla="*/ 55304 w 9187507"/>
              <a:gd name="connsiteY4" fmla="*/ 2095500 h 2336063"/>
              <a:gd name="connsiteX5" fmla="*/ 233104 w 9187507"/>
              <a:gd name="connsiteY5" fmla="*/ 2311400 h 2336063"/>
              <a:gd name="connsiteX6" fmla="*/ 207704 w 9187507"/>
              <a:gd name="connsiteY6" fmla="*/ 2311400 h 2336063"/>
              <a:gd name="connsiteX0" fmla="*/ 7891204 w 9187507"/>
              <a:gd name="connsiteY0" fmla="*/ 0 h 2336063"/>
              <a:gd name="connsiteX1" fmla="*/ 9186604 w 9187507"/>
              <a:gd name="connsiteY1" fmla="*/ 1079500 h 2336063"/>
              <a:gd name="connsiteX2" fmla="*/ 4271704 w 9187507"/>
              <a:gd name="connsiteY2" fmla="*/ 1536700 h 2336063"/>
              <a:gd name="connsiteX3" fmla="*/ 233104 w 9187507"/>
              <a:gd name="connsiteY3" fmla="*/ 1676400 h 2336063"/>
              <a:gd name="connsiteX4" fmla="*/ 55304 w 9187507"/>
              <a:gd name="connsiteY4" fmla="*/ 2095500 h 2336063"/>
              <a:gd name="connsiteX5" fmla="*/ 233104 w 9187507"/>
              <a:gd name="connsiteY5" fmla="*/ 2311400 h 2336063"/>
              <a:gd name="connsiteX6" fmla="*/ 207704 w 9187507"/>
              <a:gd name="connsiteY6" fmla="*/ 2311400 h 2336063"/>
              <a:gd name="connsiteX0" fmla="*/ 8072404 w 9516115"/>
              <a:gd name="connsiteY0" fmla="*/ 0 h 2336063"/>
              <a:gd name="connsiteX1" fmla="*/ 9367804 w 9516115"/>
              <a:gd name="connsiteY1" fmla="*/ 1079500 h 2336063"/>
              <a:gd name="connsiteX2" fmla="*/ 5214904 w 9516115"/>
              <a:gd name="connsiteY2" fmla="*/ 1536700 h 2336063"/>
              <a:gd name="connsiteX3" fmla="*/ 414304 w 9516115"/>
              <a:gd name="connsiteY3" fmla="*/ 1676400 h 2336063"/>
              <a:gd name="connsiteX4" fmla="*/ 236504 w 9516115"/>
              <a:gd name="connsiteY4" fmla="*/ 2095500 h 2336063"/>
              <a:gd name="connsiteX5" fmla="*/ 414304 w 9516115"/>
              <a:gd name="connsiteY5" fmla="*/ 2311400 h 2336063"/>
              <a:gd name="connsiteX6" fmla="*/ 388904 w 9516115"/>
              <a:gd name="connsiteY6" fmla="*/ 2311400 h 2336063"/>
              <a:gd name="connsiteX0" fmla="*/ 8072404 w 9516115"/>
              <a:gd name="connsiteY0" fmla="*/ 0 h 2336063"/>
              <a:gd name="connsiteX1" fmla="*/ 9367804 w 9516115"/>
              <a:gd name="connsiteY1" fmla="*/ 1079500 h 2336063"/>
              <a:gd name="connsiteX2" fmla="*/ 5214904 w 9516115"/>
              <a:gd name="connsiteY2" fmla="*/ 1536700 h 2336063"/>
              <a:gd name="connsiteX3" fmla="*/ 414304 w 9516115"/>
              <a:gd name="connsiteY3" fmla="*/ 1676400 h 2336063"/>
              <a:gd name="connsiteX4" fmla="*/ 236504 w 9516115"/>
              <a:gd name="connsiteY4" fmla="*/ 2095500 h 2336063"/>
              <a:gd name="connsiteX5" fmla="*/ 414304 w 9516115"/>
              <a:gd name="connsiteY5" fmla="*/ 2311400 h 2336063"/>
              <a:gd name="connsiteX6" fmla="*/ 388904 w 9516115"/>
              <a:gd name="connsiteY6" fmla="*/ 2311400 h 2336063"/>
              <a:gd name="connsiteX0" fmla="*/ 8072404 w 9516115"/>
              <a:gd name="connsiteY0" fmla="*/ 0 h 2336063"/>
              <a:gd name="connsiteX1" fmla="*/ 9367804 w 9516115"/>
              <a:gd name="connsiteY1" fmla="*/ 1079500 h 2336063"/>
              <a:gd name="connsiteX2" fmla="*/ 5214904 w 9516115"/>
              <a:gd name="connsiteY2" fmla="*/ 1536700 h 2336063"/>
              <a:gd name="connsiteX3" fmla="*/ 414304 w 9516115"/>
              <a:gd name="connsiteY3" fmla="*/ 1676400 h 2336063"/>
              <a:gd name="connsiteX4" fmla="*/ 236504 w 9516115"/>
              <a:gd name="connsiteY4" fmla="*/ 2095500 h 2336063"/>
              <a:gd name="connsiteX5" fmla="*/ 414304 w 9516115"/>
              <a:gd name="connsiteY5" fmla="*/ 2311400 h 2336063"/>
              <a:gd name="connsiteX6" fmla="*/ 388904 w 9516115"/>
              <a:gd name="connsiteY6" fmla="*/ 2311400 h 2336063"/>
              <a:gd name="connsiteX0" fmla="*/ 8012762 w 9456473"/>
              <a:gd name="connsiteY0" fmla="*/ 0 h 2336063"/>
              <a:gd name="connsiteX1" fmla="*/ 9308162 w 9456473"/>
              <a:gd name="connsiteY1" fmla="*/ 1079500 h 2336063"/>
              <a:gd name="connsiteX2" fmla="*/ 5155262 w 9456473"/>
              <a:gd name="connsiteY2" fmla="*/ 1536700 h 2336063"/>
              <a:gd name="connsiteX3" fmla="*/ 354662 w 9456473"/>
              <a:gd name="connsiteY3" fmla="*/ 1676400 h 2336063"/>
              <a:gd name="connsiteX4" fmla="*/ 354662 w 9456473"/>
              <a:gd name="connsiteY4" fmla="*/ 2311400 h 2336063"/>
              <a:gd name="connsiteX5" fmla="*/ 329262 w 9456473"/>
              <a:gd name="connsiteY5" fmla="*/ 2311400 h 2336063"/>
              <a:gd name="connsiteX0" fmla="*/ 8032765 w 9476476"/>
              <a:gd name="connsiteY0" fmla="*/ 0 h 2316072"/>
              <a:gd name="connsiteX1" fmla="*/ 9328165 w 9476476"/>
              <a:gd name="connsiteY1" fmla="*/ 1079500 h 2316072"/>
              <a:gd name="connsiteX2" fmla="*/ 5175265 w 9476476"/>
              <a:gd name="connsiteY2" fmla="*/ 1536700 h 2316072"/>
              <a:gd name="connsiteX3" fmla="*/ 374665 w 9476476"/>
              <a:gd name="connsiteY3" fmla="*/ 1676400 h 2316072"/>
              <a:gd name="connsiteX4" fmla="*/ 374665 w 9476476"/>
              <a:gd name="connsiteY4" fmla="*/ 2311400 h 2316072"/>
              <a:gd name="connsiteX5" fmla="*/ 869965 w 9476476"/>
              <a:gd name="connsiteY5" fmla="*/ 1972928 h 2316072"/>
              <a:gd name="connsiteX0" fmla="*/ 8125963 w 9569674"/>
              <a:gd name="connsiteY0" fmla="*/ 0 h 2092909"/>
              <a:gd name="connsiteX1" fmla="*/ 9421363 w 9569674"/>
              <a:gd name="connsiteY1" fmla="*/ 1079500 h 2092909"/>
              <a:gd name="connsiteX2" fmla="*/ 5268463 w 9569674"/>
              <a:gd name="connsiteY2" fmla="*/ 1536700 h 2092909"/>
              <a:gd name="connsiteX3" fmla="*/ 467863 w 9569674"/>
              <a:gd name="connsiteY3" fmla="*/ 1676400 h 2092909"/>
              <a:gd name="connsiteX4" fmla="*/ 239263 w 9569674"/>
              <a:gd name="connsiteY4" fmla="*/ 2081723 h 2092909"/>
              <a:gd name="connsiteX5" fmla="*/ 963163 w 9569674"/>
              <a:gd name="connsiteY5" fmla="*/ 1972928 h 2092909"/>
              <a:gd name="connsiteX0" fmla="*/ 8098903 w 9542614"/>
              <a:gd name="connsiteY0" fmla="*/ 0 h 2244476"/>
              <a:gd name="connsiteX1" fmla="*/ 9394303 w 9542614"/>
              <a:gd name="connsiteY1" fmla="*/ 1079500 h 2244476"/>
              <a:gd name="connsiteX2" fmla="*/ 5241403 w 9542614"/>
              <a:gd name="connsiteY2" fmla="*/ 1536700 h 2244476"/>
              <a:gd name="connsiteX3" fmla="*/ 440803 w 9542614"/>
              <a:gd name="connsiteY3" fmla="*/ 1676400 h 2244476"/>
              <a:gd name="connsiteX4" fmla="*/ 212203 w 9542614"/>
              <a:gd name="connsiteY4" fmla="*/ 2081723 h 2244476"/>
              <a:gd name="connsiteX5" fmla="*/ 402703 w 9542614"/>
              <a:gd name="connsiteY5" fmla="*/ 2238871 h 2244476"/>
              <a:gd name="connsiteX0" fmla="*/ 8093458 w 9537169"/>
              <a:gd name="connsiteY0" fmla="*/ 0 h 2267059"/>
              <a:gd name="connsiteX1" fmla="*/ 9388858 w 9537169"/>
              <a:gd name="connsiteY1" fmla="*/ 1079500 h 2267059"/>
              <a:gd name="connsiteX2" fmla="*/ 5235958 w 9537169"/>
              <a:gd name="connsiteY2" fmla="*/ 1536700 h 2267059"/>
              <a:gd name="connsiteX3" fmla="*/ 435358 w 9537169"/>
              <a:gd name="connsiteY3" fmla="*/ 1676400 h 2267059"/>
              <a:gd name="connsiteX4" fmla="*/ 219458 w 9537169"/>
              <a:gd name="connsiteY4" fmla="*/ 2202606 h 2267059"/>
              <a:gd name="connsiteX5" fmla="*/ 397258 w 9537169"/>
              <a:gd name="connsiteY5" fmla="*/ 2238871 h 2267059"/>
              <a:gd name="connsiteX0" fmla="*/ 8104646 w 9548357"/>
              <a:gd name="connsiteY0" fmla="*/ 0 h 2247357"/>
              <a:gd name="connsiteX1" fmla="*/ 9400046 w 9548357"/>
              <a:gd name="connsiteY1" fmla="*/ 1079500 h 2247357"/>
              <a:gd name="connsiteX2" fmla="*/ 5247146 w 9548357"/>
              <a:gd name="connsiteY2" fmla="*/ 1536700 h 2247357"/>
              <a:gd name="connsiteX3" fmla="*/ 446546 w 9548357"/>
              <a:gd name="connsiteY3" fmla="*/ 1676400 h 2247357"/>
              <a:gd name="connsiteX4" fmla="*/ 230646 w 9548357"/>
              <a:gd name="connsiteY4" fmla="*/ 2202606 h 2247357"/>
              <a:gd name="connsiteX5" fmla="*/ 408446 w 9548357"/>
              <a:gd name="connsiteY5" fmla="*/ 2238871 h 2247357"/>
              <a:gd name="connsiteX0" fmla="*/ 7993371 w 9437082"/>
              <a:gd name="connsiteY0" fmla="*/ 0 h 2267791"/>
              <a:gd name="connsiteX1" fmla="*/ 9288771 w 9437082"/>
              <a:gd name="connsiteY1" fmla="*/ 1079500 h 2267791"/>
              <a:gd name="connsiteX2" fmla="*/ 5135871 w 9437082"/>
              <a:gd name="connsiteY2" fmla="*/ 1536700 h 2267791"/>
              <a:gd name="connsiteX3" fmla="*/ 487671 w 9437082"/>
              <a:gd name="connsiteY3" fmla="*/ 1664312 h 2267791"/>
              <a:gd name="connsiteX4" fmla="*/ 119371 w 9437082"/>
              <a:gd name="connsiteY4" fmla="*/ 2202606 h 2267791"/>
              <a:gd name="connsiteX5" fmla="*/ 297171 w 9437082"/>
              <a:gd name="connsiteY5" fmla="*/ 2238871 h 2267791"/>
              <a:gd name="connsiteX0" fmla="*/ 7877190 w 9320901"/>
              <a:gd name="connsiteY0" fmla="*/ 0 h 2267791"/>
              <a:gd name="connsiteX1" fmla="*/ 9172590 w 9320901"/>
              <a:gd name="connsiteY1" fmla="*/ 1079500 h 2267791"/>
              <a:gd name="connsiteX2" fmla="*/ 5019690 w 9320901"/>
              <a:gd name="connsiteY2" fmla="*/ 1536700 h 2267791"/>
              <a:gd name="connsiteX3" fmla="*/ 371490 w 9320901"/>
              <a:gd name="connsiteY3" fmla="*/ 1664312 h 2267791"/>
              <a:gd name="connsiteX4" fmla="*/ 3190 w 9320901"/>
              <a:gd name="connsiteY4" fmla="*/ 2202606 h 2267791"/>
              <a:gd name="connsiteX5" fmla="*/ 180990 w 9320901"/>
              <a:gd name="connsiteY5" fmla="*/ 2238871 h 2267791"/>
              <a:gd name="connsiteX0" fmla="*/ 7891088 w 9334799"/>
              <a:gd name="connsiteY0" fmla="*/ 0 h 2267791"/>
              <a:gd name="connsiteX1" fmla="*/ 9186488 w 9334799"/>
              <a:gd name="connsiteY1" fmla="*/ 1079500 h 2267791"/>
              <a:gd name="connsiteX2" fmla="*/ 5033588 w 9334799"/>
              <a:gd name="connsiteY2" fmla="*/ 1536700 h 2267791"/>
              <a:gd name="connsiteX3" fmla="*/ 385388 w 9334799"/>
              <a:gd name="connsiteY3" fmla="*/ 1664312 h 2267791"/>
              <a:gd name="connsiteX4" fmla="*/ 17088 w 9334799"/>
              <a:gd name="connsiteY4" fmla="*/ 2202606 h 2267791"/>
              <a:gd name="connsiteX5" fmla="*/ 194888 w 9334799"/>
              <a:gd name="connsiteY5" fmla="*/ 2238871 h 2267791"/>
              <a:gd name="connsiteX0" fmla="*/ 7929574 w 9373285"/>
              <a:gd name="connsiteY0" fmla="*/ 0 h 2270027"/>
              <a:gd name="connsiteX1" fmla="*/ 9224974 w 9373285"/>
              <a:gd name="connsiteY1" fmla="*/ 1079500 h 2270027"/>
              <a:gd name="connsiteX2" fmla="*/ 5072074 w 9373285"/>
              <a:gd name="connsiteY2" fmla="*/ 1536700 h 2270027"/>
              <a:gd name="connsiteX3" fmla="*/ 347674 w 9373285"/>
              <a:gd name="connsiteY3" fmla="*/ 1628047 h 2270027"/>
              <a:gd name="connsiteX4" fmla="*/ 55574 w 9373285"/>
              <a:gd name="connsiteY4" fmla="*/ 2202606 h 2270027"/>
              <a:gd name="connsiteX5" fmla="*/ 233374 w 9373285"/>
              <a:gd name="connsiteY5" fmla="*/ 2238871 h 2270027"/>
              <a:gd name="connsiteX0" fmla="*/ 8041877 w 9485588"/>
              <a:gd name="connsiteY0" fmla="*/ 0 h 2252902"/>
              <a:gd name="connsiteX1" fmla="*/ 9337277 w 9485588"/>
              <a:gd name="connsiteY1" fmla="*/ 1079500 h 2252902"/>
              <a:gd name="connsiteX2" fmla="*/ 5184377 w 9485588"/>
              <a:gd name="connsiteY2" fmla="*/ 1536700 h 2252902"/>
              <a:gd name="connsiteX3" fmla="*/ 459977 w 9485588"/>
              <a:gd name="connsiteY3" fmla="*/ 1628047 h 2252902"/>
              <a:gd name="connsiteX4" fmla="*/ 167877 w 9485588"/>
              <a:gd name="connsiteY4" fmla="*/ 2154253 h 2252902"/>
              <a:gd name="connsiteX5" fmla="*/ 345677 w 9485588"/>
              <a:gd name="connsiteY5" fmla="*/ 2238871 h 2252902"/>
              <a:gd name="connsiteX0" fmla="*/ 8058230 w 9501941"/>
              <a:gd name="connsiteY0" fmla="*/ 0 h 2252902"/>
              <a:gd name="connsiteX1" fmla="*/ 9353630 w 9501941"/>
              <a:gd name="connsiteY1" fmla="*/ 1079500 h 2252902"/>
              <a:gd name="connsiteX2" fmla="*/ 5200730 w 9501941"/>
              <a:gd name="connsiteY2" fmla="*/ 1536700 h 2252902"/>
              <a:gd name="connsiteX3" fmla="*/ 476330 w 9501941"/>
              <a:gd name="connsiteY3" fmla="*/ 1628047 h 2252902"/>
              <a:gd name="connsiteX4" fmla="*/ 184230 w 9501941"/>
              <a:gd name="connsiteY4" fmla="*/ 2154253 h 2252902"/>
              <a:gd name="connsiteX5" fmla="*/ 362030 w 9501941"/>
              <a:gd name="connsiteY5" fmla="*/ 2238871 h 2252902"/>
              <a:gd name="connsiteX0" fmla="*/ 7919752 w 9363463"/>
              <a:gd name="connsiteY0" fmla="*/ 0 h 2252902"/>
              <a:gd name="connsiteX1" fmla="*/ 9215152 w 9363463"/>
              <a:gd name="connsiteY1" fmla="*/ 1079500 h 2252902"/>
              <a:gd name="connsiteX2" fmla="*/ 5062252 w 9363463"/>
              <a:gd name="connsiteY2" fmla="*/ 1536700 h 2252902"/>
              <a:gd name="connsiteX3" fmla="*/ 337852 w 9363463"/>
              <a:gd name="connsiteY3" fmla="*/ 1628047 h 2252902"/>
              <a:gd name="connsiteX4" fmla="*/ 45752 w 9363463"/>
              <a:gd name="connsiteY4" fmla="*/ 2154253 h 2252902"/>
              <a:gd name="connsiteX5" fmla="*/ 223552 w 9363463"/>
              <a:gd name="connsiteY5" fmla="*/ 2238871 h 2252902"/>
              <a:gd name="connsiteX0" fmla="*/ 8070721 w 9514432"/>
              <a:gd name="connsiteY0" fmla="*/ 0 h 2279426"/>
              <a:gd name="connsiteX1" fmla="*/ 9366121 w 9514432"/>
              <a:gd name="connsiteY1" fmla="*/ 1079500 h 2279426"/>
              <a:gd name="connsiteX2" fmla="*/ 5213221 w 9514432"/>
              <a:gd name="connsiteY2" fmla="*/ 1536700 h 2279426"/>
              <a:gd name="connsiteX3" fmla="*/ 488821 w 9514432"/>
              <a:gd name="connsiteY3" fmla="*/ 1628047 h 2279426"/>
              <a:gd name="connsiteX4" fmla="*/ 171321 w 9514432"/>
              <a:gd name="connsiteY4" fmla="*/ 2219833 h 2279426"/>
              <a:gd name="connsiteX5" fmla="*/ 374521 w 9514432"/>
              <a:gd name="connsiteY5" fmla="*/ 2238871 h 2279426"/>
              <a:gd name="connsiteX0" fmla="*/ 8083612 w 9527323"/>
              <a:gd name="connsiteY0" fmla="*/ 0 h 2258917"/>
              <a:gd name="connsiteX1" fmla="*/ 9379012 w 9527323"/>
              <a:gd name="connsiteY1" fmla="*/ 1079500 h 2258917"/>
              <a:gd name="connsiteX2" fmla="*/ 5226112 w 9527323"/>
              <a:gd name="connsiteY2" fmla="*/ 1536700 h 2258917"/>
              <a:gd name="connsiteX3" fmla="*/ 501712 w 9527323"/>
              <a:gd name="connsiteY3" fmla="*/ 1628047 h 2258917"/>
              <a:gd name="connsiteX4" fmla="*/ 158812 w 9527323"/>
              <a:gd name="connsiteY4" fmla="*/ 2176113 h 2258917"/>
              <a:gd name="connsiteX5" fmla="*/ 387412 w 9527323"/>
              <a:gd name="connsiteY5" fmla="*/ 2238871 h 2258917"/>
              <a:gd name="connsiteX0" fmla="*/ 8110787 w 9554498"/>
              <a:gd name="connsiteY0" fmla="*/ 0 h 2251460"/>
              <a:gd name="connsiteX1" fmla="*/ 9406187 w 9554498"/>
              <a:gd name="connsiteY1" fmla="*/ 1079500 h 2251460"/>
              <a:gd name="connsiteX2" fmla="*/ 5253287 w 9554498"/>
              <a:gd name="connsiteY2" fmla="*/ 1536700 h 2251460"/>
              <a:gd name="connsiteX3" fmla="*/ 528887 w 9554498"/>
              <a:gd name="connsiteY3" fmla="*/ 1628047 h 2251460"/>
              <a:gd name="connsiteX4" fmla="*/ 185987 w 9554498"/>
              <a:gd name="connsiteY4" fmla="*/ 2176113 h 2251460"/>
              <a:gd name="connsiteX5" fmla="*/ 414587 w 9554498"/>
              <a:gd name="connsiteY5" fmla="*/ 2238871 h 2251460"/>
              <a:gd name="connsiteX0" fmla="*/ 8035131 w 9478842"/>
              <a:gd name="connsiteY0" fmla="*/ 0 h 2258917"/>
              <a:gd name="connsiteX1" fmla="*/ 9330531 w 9478842"/>
              <a:gd name="connsiteY1" fmla="*/ 1079500 h 2258917"/>
              <a:gd name="connsiteX2" fmla="*/ 5177631 w 9478842"/>
              <a:gd name="connsiteY2" fmla="*/ 1536700 h 2258917"/>
              <a:gd name="connsiteX3" fmla="*/ 504031 w 9478842"/>
              <a:gd name="connsiteY3" fmla="*/ 1628047 h 2258917"/>
              <a:gd name="connsiteX4" fmla="*/ 110331 w 9478842"/>
              <a:gd name="connsiteY4" fmla="*/ 2176113 h 2258917"/>
              <a:gd name="connsiteX5" fmla="*/ 338931 w 9478842"/>
              <a:gd name="connsiteY5" fmla="*/ 2238871 h 2258917"/>
              <a:gd name="connsiteX0" fmla="*/ 8058197 w 9501908"/>
              <a:gd name="connsiteY0" fmla="*/ 0 h 2256049"/>
              <a:gd name="connsiteX1" fmla="*/ 9353597 w 9501908"/>
              <a:gd name="connsiteY1" fmla="*/ 1079500 h 2256049"/>
              <a:gd name="connsiteX2" fmla="*/ 5200697 w 9501908"/>
              <a:gd name="connsiteY2" fmla="*/ 1536700 h 2256049"/>
              <a:gd name="connsiteX3" fmla="*/ 527097 w 9501908"/>
              <a:gd name="connsiteY3" fmla="*/ 1628047 h 2256049"/>
              <a:gd name="connsiteX4" fmla="*/ 133397 w 9501908"/>
              <a:gd name="connsiteY4" fmla="*/ 2176113 h 2256049"/>
              <a:gd name="connsiteX5" fmla="*/ 361997 w 9501908"/>
              <a:gd name="connsiteY5" fmla="*/ 2238871 h 2256049"/>
              <a:gd name="connsiteX0" fmla="*/ 8072466 w 9516177"/>
              <a:gd name="connsiteY0" fmla="*/ 0 h 2256049"/>
              <a:gd name="connsiteX1" fmla="*/ 9367866 w 9516177"/>
              <a:gd name="connsiteY1" fmla="*/ 1079500 h 2256049"/>
              <a:gd name="connsiteX2" fmla="*/ 5214966 w 9516177"/>
              <a:gd name="connsiteY2" fmla="*/ 1536700 h 2256049"/>
              <a:gd name="connsiteX3" fmla="*/ 541366 w 9516177"/>
              <a:gd name="connsiteY3" fmla="*/ 1628047 h 2256049"/>
              <a:gd name="connsiteX4" fmla="*/ 147666 w 9516177"/>
              <a:gd name="connsiteY4" fmla="*/ 2176113 h 2256049"/>
              <a:gd name="connsiteX5" fmla="*/ 376266 w 9516177"/>
              <a:gd name="connsiteY5" fmla="*/ 2238871 h 2256049"/>
              <a:gd name="connsiteX0" fmla="*/ 8058198 w 9501909"/>
              <a:gd name="connsiteY0" fmla="*/ 0 h 2249734"/>
              <a:gd name="connsiteX1" fmla="*/ 9353598 w 9501909"/>
              <a:gd name="connsiteY1" fmla="*/ 1079500 h 2249734"/>
              <a:gd name="connsiteX2" fmla="*/ 5200698 w 9501909"/>
              <a:gd name="connsiteY2" fmla="*/ 1536700 h 2249734"/>
              <a:gd name="connsiteX3" fmla="*/ 527098 w 9501909"/>
              <a:gd name="connsiteY3" fmla="*/ 1628047 h 2249734"/>
              <a:gd name="connsiteX4" fmla="*/ 133398 w 9501909"/>
              <a:gd name="connsiteY4" fmla="*/ 2176113 h 2249734"/>
              <a:gd name="connsiteX5" fmla="*/ 361998 w 9501909"/>
              <a:gd name="connsiteY5" fmla="*/ 2238871 h 2249734"/>
              <a:gd name="connsiteX0" fmla="*/ 8037017 w 9480728"/>
              <a:gd name="connsiteY0" fmla="*/ 0 h 2255117"/>
              <a:gd name="connsiteX1" fmla="*/ 9332417 w 9480728"/>
              <a:gd name="connsiteY1" fmla="*/ 1079500 h 2255117"/>
              <a:gd name="connsiteX2" fmla="*/ 5179517 w 9480728"/>
              <a:gd name="connsiteY2" fmla="*/ 1536700 h 2255117"/>
              <a:gd name="connsiteX3" fmla="*/ 505917 w 9480728"/>
              <a:gd name="connsiteY3" fmla="*/ 1628047 h 2255117"/>
              <a:gd name="connsiteX4" fmla="*/ 112217 w 9480728"/>
              <a:gd name="connsiteY4" fmla="*/ 2176113 h 2255117"/>
              <a:gd name="connsiteX5" fmla="*/ 372567 w 9480728"/>
              <a:gd name="connsiteY5" fmla="*/ 2233406 h 2255117"/>
              <a:gd name="connsiteX0" fmla="*/ 8060160 w 9503871"/>
              <a:gd name="connsiteY0" fmla="*/ 0 h 2245050"/>
              <a:gd name="connsiteX1" fmla="*/ 9355560 w 9503871"/>
              <a:gd name="connsiteY1" fmla="*/ 1079500 h 2245050"/>
              <a:gd name="connsiteX2" fmla="*/ 5202660 w 9503871"/>
              <a:gd name="connsiteY2" fmla="*/ 1536700 h 2245050"/>
              <a:gd name="connsiteX3" fmla="*/ 529060 w 9503871"/>
              <a:gd name="connsiteY3" fmla="*/ 1628047 h 2245050"/>
              <a:gd name="connsiteX4" fmla="*/ 135360 w 9503871"/>
              <a:gd name="connsiteY4" fmla="*/ 2176113 h 2245050"/>
              <a:gd name="connsiteX5" fmla="*/ 395710 w 9503871"/>
              <a:gd name="connsiteY5" fmla="*/ 2233406 h 224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03871" h="2245050">
                <a:moveTo>
                  <a:pt x="8060160" y="0"/>
                </a:moveTo>
                <a:cubicBezTo>
                  <a:pt x="9097326" y="84666"/>
                  <a:pt x="9831810" y="823383"/>
                  <a:pt x="9355560" y="1079500"/>
                </a:cubicBezTo>
                <a:cubicBezTo>
                  <a:pt x="8879310" y="1335617"/>
                  <a:pt x="6673743" y="1445276"/>
                  <a:pt x="5202660" y="1536700"/>
                </a:cubicBezTo>
                <a:cubicBezTo>
                  <a:pt x="3731577" y="1628124"/>
                  <a:pt x="1373610" y="1521478"/>
                  <a:pt x="529060" y="1628047"/>
                </a:cubicBezTo>
                <a:cubicBezTo>
                  <a:pt x="-315490" y="1734616"/>
                  <a:pt x="94085" y="2118940"/>
                  <a:pt x="135360" y="2176113"/>
                </a:cubicBezTo>
                <a:cubicBezTo>
                  <a:pt x="176635" y="2233286"/>
                  <a:pt x="402060" y="2263039"/>
                  <a:pt x="395710" y="2233406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287630" y="5962650"/>
            <a:ext cx="2173855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7800" indent="-177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100% Sum Assured</a:t>
            </a:r>
          </a:p>
        </p:txBody>
      </p:sp>
      <p:cxnSp>
        <p:nvCxnSpPr>
          <p:cNvPr id="77" name="Straight Connector 76"/>
          <p:cNvCxnSpPr>
            <a:stCxn id="27" idx="2"/>
            <a:endCxn id="76" idx="0"/>
          </p:cNvCxnSpPr>
          <p:nvPr/>
        </p:nvCxnSpPr>
        <p:spPr>
          <a:xfrm>
            <a:off x="1374558" y="5726962"/>
            <a:ext cx="0" cy="235688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7" idx="3"/>
            <a:endCxn id="91" idx="1"/>
          </p:cNvCxnSpPr>
          <p:nvPr/>
        </p:nvCxnSpPr>
        <p:spPr>
          <a:xfrm flipV="1">
            <a:off x="2222500" y="5231156"/>
            <a:ext cx="513213" cy="506"/>
          </a:xfrm>
          <a:prstGeom prst="line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565900" y="2416233"/>
            <a:ext cx="1147311" cy="4570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 years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735713" y="5002614"/>
            <a:ext cx="1147311" cy="4570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year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4" name="Straight Connector 93"/>
          <p:cNvCxnSpPr>
            <a:stCxn id="91" idx="3"/>
            <a:endCxn id="96" idx="1"/>
          </p:cNvCxnSpPr>
          <p:nvPr/>
        </p:nvCxnSpPr>
        <p:spPr>
          <a:xfrm>
            <a:off x="3883024" y="5231156"/>
            <a:ext cx="473076" cy="506"/>
          </a:xfrm>
          <a:prstGeom prst="line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4356100" y="4736362"/>
            <a:ext cx="1790239" cy="990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Major Head Trauma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163445" y="5962650"/>
            <a:ext cx="2173855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7800" indent="-177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100% Sum Assured</a:t>
            </a:r>
          </a:p>
        </p:txBody>
      </p:sp>
      <p:cxnSp>
        <p:nvCxnSpPr>
          <p:cNvPr id="106" name="Straight Connector 105"/>
          <p:cNvCxnSpPr>
            <a:stCxn id="96" idx="2"/>
            <a:endCxn id="105" idx="0"/>
          </p:cNvCxnSpPr>
          <p:nvPr/>
        </p:nvCxnSpPr>
        <p:spPr>
          <a:xfrm flipH="1">
            <a:off x="5250373" y="5726962"/>
            <a:ext cx="847" cy="235688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6" idx="3"/>
            <a:endCxn id="119" idx="1"/>
          </p:cNvCxnSpPr>
          <p:nvPr/>
        </p:nvCxnSpPr>
        <p:spPr>
          <a:xfrm>
            <a:off x="6146339" y="5231662"/>
            <a:ext cx="495761" cy="0"/>
          </a:xfrm>
          <a:prstGeom prst="line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6642100" y="5003120"/>
            <a:ext cx="1147311" cy="4570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year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3" name="Straight Connector 122"/>
          <p:cNvCxnSpPr>
            <a:stCxn id="119" idx="3"/>
            <a:endCxn id="124" idx="1"/>
          </p:cNvCxnSpPr>
          <p:nvPr/>
        </p:nvCxnSpPr>
        <p:spPr>
          <a:xfrm flipV="1">
            <a:off x="7789411" y="5231157"/>
            <a:ext cx="360814" cy="505"/>
          </a:xfrm>
          <a:prstGeom prst="line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8150225" y="4602691"/>
            <a:ext cx="2209800" cy="1256931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Still has 500% SA coverage in other disease groups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Critical Illness in Hong Kong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700" y="1997075"/>
            <a:ext cx="929640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endParaRPr lang="en-US" sz="20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422187" y="1997075"/>
            <a:ext cx="9877513" cy="454624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700"/>
              </a:lnSpc>
            </a:pPr>
            <a:r>
              <a:rPr lang="en-US" sz="2000" b="1" u="sng" dirty="0" smtClean="0">
                <a:latin typeface="Trebuchet MS" pitchFamily="34" charset="0"/>
                <a:cs typeface="Lucida Sans"/>
              </a:rPr>
              <a:t>Other Benefits</a:t>
            </a:r>
          </a:p>
          <a:p>
            <a:pPr marL="355600" marR="5080" indent="-342900">
              <a:lnSpc>
                <a:spcPct val="1077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Premiums waived on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first 100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% payment</a:t>
            </a:r>
          </a:p>
          <a:p>
            <a:pPr marL="355600" marR="5080" indent="-342900">
              <a:lnSpc>
                <a:spcPct val="1077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Certain conditions that might mean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coverage would be declined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are covered at 20%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SA for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the first year.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If,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after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one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year,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evidence is provided that the disease has not worsened, then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cover is increased to 100%.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/>
            </a:r>
            <a:br>
              <a:rPr lang="en-US" sz="2200" dirty="0" smtClean="0">
                <a:latin typeface="Trebuchet MS" pitchFamily="34" charset="0"/>
                <a:cs typeface="Lucida Sans"/>
              </a:rPr>
            </a:br>
            <a:r>
              <a:rPr lang="en-US" sz="2200" dirty="0" smtClean="0">
                <a:latin typeface="Trebuchet MS" pitchFamily="34" charset="0"/>
                <a:cs typeface="Lucida Sans"/>
              </a:rPr>
              <a:t>Covers benign breast disorder, uterine fibroids, elevated PSA</a:t>
            </a:r>
          </a:p>
          <a:p>
            <a:pPr marL="355600" marR="5080" indent="-342900">
              <a:lnSpc>
                <a:spcPct val="1077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Additional 50% benefit during first 10 / 15 years (depending on issue age)</a:t>
            </a:r>
          </a:p>
          <a:p>
            <a:pPr marL="355600" marR="5080" indent="-342900">
              <a:lnSpc>
                <a:spcPct val="1077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44 early stage diseases covered (typically 20% benefit)</a:t>
            </a:r>
          </a:p>
          <a:p>
            <a:pPr marL="355600" marR="5080" indent="-342900">
              <a:lnSpc>
                <a:spcPct val="1077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13 childhood </a:t>
            </a:r>
            <a:r>
              <a:rPr lang="en-US" sz="2200" dirty="0">
                <a:latin typeface="Trebuchet MS" pitchFamily="34" charset="0"/>
                <a:cs typeface="Lucida Sans"/>
              </a:rPr>
              <a:t>diseases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(20</a:t>
            </a:r>
            <a:r>
              <a:rPr lang="en-US" sz="2200" dirty="0">
                <a:latin typeface="Trebuchet MS" pitchFamily="34" charset="0"/>
                <a:cs typeface="Lucida Sans"/>
              </a:rPr>
              <a:t>% benefit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)</a:t>
            </a:r>
          </a:p>
          <a:p>
            <a:pPr marL="355600" marR="5080" indent="-342900">
              <a:lnSpc>
                <a:spcPct val="1077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Diabetes complications covered as early stage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CI</a:t>
            </a:r>
            <a:endParaRPr lang="en-US" sz="22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20" name="object 45"/>
          <p:cNvSpPr/>
          <p:nvPr/>
        </p:nvSpPr>
        <p:spPr>
          <a:xfrm>
            <a:off x="480766" y="1253423"/>
            <a:ext cx="5018333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AIA Hong Kong - Smart Elite Ultra</a:t>
            </a:r>
            <a:endParaRPr sz="24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6"/>
          <p:cNvSpPr txBox="1"/>
          <p:nvPr/>
        </p:nvSpPr>
        <p:spPr>
          <a:xfrm>
            <a:off x="698971" y="4816475"/>
            <a:ext cx="9296400" cy="135421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en-US" sz="2200" dirty="0" smtClean="0">
                <a:latin typeface="Trebuchet MS" panose="020B0603020202020204" pitchFamily="34" charset="0"/>
              </a:rPr>
              <a:t>“Scientists </a:t>
            </a:r>
            <a:r>
              <a:rPr lang="en-US" sz="2200" dirty="0">
                <a:latin typeface="Trebuchet MS" panose="020B0603020202020204" pitchFamily="34" charset="0"/>
              </a:rPr>
              <a:t>have taken a step towards one of the biggest goals in medicine - a universal blood test for cancer. </a:t>
            </a:r>
            <a:r>
              <a:rPr lang="en-US" sz="2200" dirty="0" smtClean="0">
                <a:latin typeface="Trebuchet MS" panose="020B0603020202020204" pitchFamily="34" charset="0"/>
              </a:rPr>
              <a:t>A </a:t>
            </a:r>
            <a:r>
              <a:rPr lang="en-US" sz="2200" dirty="0">
                <a:latin typeface="Trebuchet MS" panose="020B0603020202020204" pitchFamily="34" charset="0"/>
              </a:rPr>
              <a:t>team at Johns Hopkins University has </a:t>
            </a:r>
            <a:r>
              <a:rPr lang="en-US" sz="2200" dirty="0" err="1">
                <a:latin typeface="Trebuchet MS" panose="020B0603020202020204" pitchFamily="34" charset="0"/>
              </a:rPr>
              <a:t>trialled</a:t>
            </a:r>
            <a:r>
              <a:rPr lang="en-US" sz="2200" dirty="0">
                <a:latin typeface="Trebuchet MS" panose="020B0603020202020204" pitchFamily="34" charset="0"/>
              </a:rPr>
              <a:t> a method that detects eight common forms of the disease</a:t>
            </a:r>
            <a:r>
              <a:rPr lang="en-US" sz="2200" dirty="0" smtClean="0">
                <a:latin typeface="Trebuchet MS" panose="020B0603020202020204" pitchFamily="34" charset="0"/>
              </a:rPr>
              <a:t>.”</a:t>
            </a:r>
            <a:endParaRPr lang="en-US" sz="2200" dirty="0">
              <a:effectLst/>
              <a:latin typeface="Trebuchet MS" panose="020B0603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2" y="2001365"/>
            <a:ext cx="5147408" cy="273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Critical Illness in Hong Kong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19" name="object 6"/>
          <p:cNvSpPr txBox="1"/>
          <p:nvPr/>
        </p:nvSpPr>
        <p:spPr>
          <a:xfrm>
            <a:off x="698500" y="2007305"/>
            <a:ext cx="9296400" cy="459670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77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latin typeface="Trebuchet MS" pitchFamily="34" charset="0"/>
                <a:cs typeface="Lucida Sans"/>
              </a:rPr>
              <a:t>Improvements in </a:t>
            </a:r>
            <a:r>
              <a:rPr lang="en-US" sz="2400" u="sng" dirty="0" smtClean="0">
                <a:latin typeface="Trebuchet MS" pitchFamily="34" charset="0"/>
                <a:cs typeface="Lucida Sans"/>
              </a:rPr>
              <a:t>cancer diagnosis</a:t>
            </a:r>
          </a:p>
          <a:p>
            <a:pPr marL="469900" marR="5080" indent="-457200">
              <a:lnSpc>
                <a:spcPct val="1077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latin typeface="Trebuchet MS" pitchFamily="34" charset="0"/>
                <a:cs typeface="Lucida Sans"/>
              </a:rPr>
              <a:t>Improvements in </a:t>
            </a:r>
            <a:r>
              <a:rPr lang="en-US" sz="2400" u="sng" dirty="0" smtClean="0">
                <a:latin typeface="Trebuchet MS" pitchFamily="34" charset="0"/>
                <a:cs typeface="Lucida Sans"/>
              </a:rPr>
              <a:t>cancer treatment</a:t>
            </a:r>
            <a:r>
              <a:rPr lang="en-US" sz="2400" dirty="0" smtClean="0">
                <a:latin typeface="Trebuchet MS" pitchFamily="34" charset="0"/>
                <a:cs typeface="Lucida Sans"/>
              </a:rPr>
              <a:t> mean more people are living with cancer, longer. </a:t>
            </a:r>
          </a:p>
          <a:p>
            <a:pPr marL="469900" marR="508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latin typeface="Trebuchet MS" pitchFamily="34" charset="0"/>
                <a:cs typeface="Lucida Sans"/>
              </a:rPr>
              <a:t>Definitions</a:t>
            </a:r>
          </a:p>
          <a:p>
            <a:pPr marL="812800" marR="508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Heart attack (ejection fraction)</a:t>
            </a:r>
          </a:p>
          <a:p>
            <a:pPr marL="812800" marR="508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rebuchet MS" pitchFamily="34" charset="0"/>
                <a:cs typeface="Lucida Sans"/>
              </a:rPr>
              <a:t>Stroke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(“Evidence of permanent </a:t>
            </a:r>
            <a:r>
              <a:rPr lang="en-US" sz="2200" dirty="0">
                <a:latin typeface="Trebuchet MS" pitchFamily="34" charset="0"/>
                <a:cs typeface="Lucida Sans"/>
              </a:rPr>
              <a:t>neurological deficit lasting for at least 3 months has to be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produced”)</a:t>
            </a:r>
          </a:p>
          <a:p>
            <a:pPr marL="469900" marR="5080" indent="-457200">
              <a:lnSpc>
                <a:spcPct val="1077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latin typeface="Trebuchet MS" pitchFamily="34" charset="0"/>
                <a:cs typeface="Lucida Sans"/>
              </a:rPr>
              <a:t>Complexity of Product</a:t>
            </a:r>
          </a:p>
          <a:p>
            <a:pPr marL="812800" marR="508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Many more exclusions and limitations may make it more difficult to sell.</a:t>
            </a:r>
          </a:p>
          <a:p>
            <a:pPr marL="355600" marR="5080" indent="-342900">
              <a:lnSpc>
                <a:spcPct val="1077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20" name="object 45"/>
          <p:cNvSpPr/>
          <p:nvPr/>
        </p:nvSpPr>
        <p:spPr>
          <a:xfrm>
            <a:off x="287547" y="1253423"/>
            <a:ext cx="6430753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2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Risks With Multiple Payments For Same Disease</a:t>
            </a:r>
            <a:endParaRPr sz="22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6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Critical Illness in Hong Kong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700" y="1997075"/>
            <a:ext cx="929640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endParaRPr lang="en-US" sz="20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546100" y="1976612"/>
            <a:ext cx="9296400" cy="474411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700"/>
              </a:lnSpc>
            </a:pPr>
            <a:r>
              <a:rPr lang="en-US" sz="2000" b="1" u="sng" dirty="0" smtClean="0">
                <a:latin typeface="Trebuchet MS" pitchFamily="34" charset="0"/>
                <a:cs typeface="Lucida Sans"/>
              </a:rPr>
              <a:t>Other Benefits</a:t>
            </a:r>
          </a:p>
          <a:p>
            <a:pPr marL="469900" marR="5080" indent="-457200">
              <a:lnSpc>
                <a:spcPct val="1077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Reduce premium payment period, especially if waiving premiums</a:t>
            </a:r>
          </a:p>
          <a:p>
            <a:pPr marL="1350963" marR="5080" lvl="2" indent="-423863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sz="2200" i="1" dirty="0" smtClean="0">
                <a:latin typeface="Trebuchet MS" pitchFamily="34" charset="0"/>
                <a:cs typeface="Lucida Sans"/>
              </a:rPr>
              <a:t>10/18/25 premium payment</a:t>
            </a:r>
          </a:p>
          <a:p>
            <a:pPr marL="469900" marR="5080" indent="-457200">
              <a:lnSpc>
                <a:spcPct val="1077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Maximum cash amounts for certain diseases (regardless of SA)</a:t>
            </a:r>
          </a:p>
          <a:p>
            <a:pPr marL="1384300" marR="5080" lvl="2" indent="-45720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sz="2200" i="1" dirty="0" smtClean="0">
                <a:latin typeface="Trebuchet MS" pitchFamily="34" charset="0"/>
                <a:cs typeface="Lucida Sans"/>
              </a:rPr>
              <a:t>“Minor” benefits have US$50,000 cap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 </a:t>
            </a:r>
          </a:p>
          <a:p>
            <a:pPr marL="469900" marR="5080" indent="-457200">
              <a:lnSpc>
                <a:spcPct val="1077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Limit coverage age</a:t>
            </a:r>
          </a:p>
          <a:p>
            <a:pPr marL="1384300" marR="5080" lvl="2" indent="-45720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sz="2200" i="1" dirty="0" smtClean="0">
                <a:latin typeface="Trebuchet MS" pitchFamily="34" charset="0"/>
                <a:cs typeface="Lucida Sans"/>
              </a:rPr>
              <a:t>No multiple claims after age 85</a:t>
            </a:r>
          </a:p>
          <a:p>
            <a:pPr marL="469900" marR="5080" indent="-457200">
              <a:lnSpc>
                <a:spcPct val="1077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Impose Further Conditions</a:t>
            </a:r>
          </a:p>
          <a:p>
            <a:pPr marL="1384300" marR="5080" lvl="2" indent="-45720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sz="2200" i="1" dirty="0" smtClean="0">
                <a:latin typeface="Trebuchet MS" pitchFamily="34" charset="0"/>
                <a:cs typeface="Lucida Sans"/>
              </a:rPr>
              <a:t>After age 70, subsequent prostate cancer claims must be undergoing full treatment to claim </a:t>
            </a:r>
          </a:p>
          <a:p>
            <a:pPr marL="12700" marR="5080">
              <a:lnSpc>
                <a:spcPct val="107700"/>
              </a:lnSpc>
              <a:spcBef>
                <a:spcPts val="600"/>
              </a:spcBef>
            </a:pPr>
            <a:endParaRPr lang="en-US" sz="2200" dirty="0" smtClean="0">
              <a:latin typeface="Trebuchet MS" pitchFamily="34" charset="0"/>
              <a:cs typeface="Lucida Sans"/>
            </a:endParaRPr>
          </a:p>
          <a:p>
            <a:pPr marL="355600" marR="5080" indent="-342900">
              <a:lnSpc>
                <a:spcPct val="1077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20" name="object 45"/>
          <p:cNvSpPr/>
          <p:nvPr/>
        </p:nvSpPr>
        <p:spPr>
          <a:xfrm>
            <a:off x="480766" y="1253423"/>
            <a:ext cx="5018333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Risk </a:t>
            </a:r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Mitigation (SEU)</a:t>
            </a:r>
            <a:endParaRPr sz="24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Agenda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700" y="1997075"/>
            <a:ext cx="9296400" cy="157081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Critical Illness in Hong Kong</a:t>
            </a:r>
          </a:p>
          <a:p>
            <a:pPr marL="469900" marR="5080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Lucida Sans"/>
              </a:rPr>
              <a:t>Online Insurance in China</a:t>
            </a:r>
          </a:p>
          <a:p>
            <a:pPr marL="469900" marR="5080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Diabetes Products</a:t>
            </a:r>
          </a:p>
        </p:txBody>
      </p:sp>
    </p:spTree>
    <p:extLst>
      <p:ext uri="{BB962C8B-B14F-4D97-AF65-F5344CB8AC3E}">
        <p14:creationId xmlns:p14="http://schemas.microsoft.com/office/powerpoint/2010/main" val="30707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8499" y="495935"/>
            <a:ext cx="453952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Market </a:t>
            </a:r>
            <a:r>
              <a:rPr lang="en-US" sz="2800" b="1" dirty="0" smtClean="0">
                <a:solidFill>
                  <a:schemeClr val="bg1"/>
                </a:solidFill>
              </a:rPr>
              <a:t>Overview - China</a:t>
            </a:r>
            <a:endParaRPr sz="2800" b="1" dirty="0">
              <a:solidFill>
                <a:schemeClr val="bg1"/>
              </a:solidFill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object 45"/>
          <p:cNvSpPr/>
          <p:nvPr/>
        </p:nvSpPr>
        <p:spPr>
          <a:xfrm>
            <a:off x="480767" y="1253423"/>
            <a:ext cx="6008934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2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Insurance Industry – Doubled size in 5 years</a:t>
            </a:r>
            <a:endParaRPr sz="22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982097"/>
              </p:ext>
            </p:extLst>
          </p:nvPr>
        </p:nvGraphicFramePr>
        <p:xfrm>
          <a:off x="366064" y="1833107"/>
          <a:ext cx="9857435" cy="473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19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Market </a:t>
            </a:r>
            <a:r>
              <a:rPr lang="en-US" sz="2800" b="1" dirty="0" smtClean="0">
                <a:solidFill>
                  <a:schemeClr val="bg1"/>
                </a:solidFill>
              </a:rPr>
              <a:t>Overview - China</a:t>
            </a:r>
            <a:endParaRPr sz="2800" b="1" dirty="0">
              <a:solidFill>
                <a:schemeClr val="bg1"/>
              </a:solidFill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object 45"/>
          <p:cNvSpPr/>
          <p:nvPr/>
        </p:nvSpPr>
        <p:spPr>
          <a:xfrm>
            <a:off x="480766" y="1253423"/>
            <a:ext cx="5018333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E-Commerce</a:t>
            </a:r>
            <a:endParaRPr sz="24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106674"/>
              </p:ext>
            </p:extLst>
          </p:nvPr>
        </p:nvGraphicFramePr>
        <p:xfrm>
          <a:off x="241300" y="1927399"/>
          <a:ext cx="6553200" cy="471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Content Placeholder 7"/>
          <p:cNvSpPr txBox="1">
            <a:spLocks/>
          </p:cNvSpPr>
          <p:nvPr/>
        </p:nvSpPr>
        <p:spPr>
          <a:xfrm>
            <a:off x="6687536" y="2378075"/>
            <a:ext cx="3764564" cy="131328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 smtClean="0">
                <a:solidFill>
                  <a:sysClr val="windowText" lastClr="000000"/>
                </a:solidFill>
              </a:rPr>
              <a:t>Premium volume expanded by </a:t>
            </a:r>
            <a:r>
              <a:rPr lang="en-US" sz="2000" b="1" kern="0" dirty="0" smtClean="0">
                <a:solidFill>
                  <a:sysClr val="windowText" lastClr="000000"/>
                </a:solidFill>
              </a:rPr>
              <a:t>69 times </a:t>
            </a:r>
            <a:r>
              <a:rPr lang="en-US" sz="2000" kern="0" dirty="0" smtClean="0">
                <a:solidFill>
                  <a:sysClr val="windowText" lastClr="000000"/>
                </a:solidFill>
              </a:rPr>
              <a:t>during 2012~2015;</a:t>
            </a:r>
          </a:p>
          <a:p>
            <a:r>
              <a:rPr lang="en-US" sz="2000" kern="0" dirty="0" smtClean="0">
                <a:solidFill>
                  <a:sysClr val="windowText" lastClr="000000"/>
                </a:solidFill>
              </a:rPr>
              <a:t>Online insurance </a:t>
            </a:r>
            <a:r>
              <a:rPr lang="en-US" sz="2000" b="1" kern="0" dirty="0" smtClean="0">
                <a:solidFill>
                  <a:sysClr val="windowText" lastClr="000000"/>
                </a:solidFill>
              </a:rPr>
              <a:t>penetration rate increased from 0.2% to 9.2%</a:t>
            </a:r>
            <a:r>
              <a:rPr lang="en-US" sz="2000" kern="0" dirty="0" smtClean="0">
                <a:solidFill>
                  <a:sysClr val="windowText" lastClr="000000"/>
                </a:solidFill>
              </a:rPr>
              <a:t>;</a:t>
            </a:r>
          </a:p>
        </p:txBody>
      </p:sp>
      <p:sp>
        <p:nvSpPr>
          <p:cNvPr id="23" name="矩形 36"/>
          <p:cNvSpPr>
            <a:spLocks noChangeArrowheads="1"/>
          </p:cNvSpPr>
          <p:nvPr/>
        </p:nvSpPr>
        <p:spPr bwMode="auto">
          <a:xfrm>
            <a:off x="6794500" y="4511675"/>
            <a:ext cx="3581400" cy="1492016"/>
          </a:xfrm>
          <a:prstGeom prst="rect">
            <a:avLst/>
          </a:prstGeom>
          <a:solidFill>
            <a:srgbClr val="FFFFFF"/>
          </a:solidFill>
          <a:ln w="25400">
            <a:solidFill>
              <a:srgbClr val="969696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 defTabSz="912019"/>
            <a:r>
              <a:rPr lang="en-US" altLang="zh-CN" sz="2000" b="1" dirty="0">
                <a:sym typeface="Arial" pitchFamily="34" charset="0"/>
              </a:rPr>
              <a:t>110</a:t>
            </a:r>
            <a:r>
              <a:rPr lang="en-US" altLang="zh-CN" sz="2000" dirty="0">
                <a:sym typeface="Arial" pitchFamily="34" charset="0"/>
              </a:rPr>
              <a:t> insurance companies operating </a:t>
            </a:r>
            <a:r>
              <a:rPr lang="en-US" altLang="zh-CN" sz="2000" dirty="0" smtClean="0">
                <a:sym typeface="Arial" pitchFamily="34" charset="0"/>
              </a:rPr>
              <a:t>online </a:t>
            </a:r>
            <a:r>
              <a:rPr lang="en-US" altLang="zh-CN" sz="2000" dirty="0">
                <a:sym typeface="Arial" pitchFamily="34" charset="0"/>
              </a:rPr>
              <a:t>insurance </a:t>
            </a:r>
            <a:r>
              <a:rPr lang="en-US" altLang="zh-CN" sz="2000" dirty="0" smtClean="0">
                <a:sym typeface="Arial" pitchFamily="34" charset="0"/>
              </a:rPr>
              <a:t>business</a:t>
            </a:r>
          </a:p>
          <a:p>
            <a:pPr algn="ctr" defTabSz="912019"/>
            <a:r>
              <a:rPr lang="en-US" altLang="zh-CN" sz="2000" b="1" dirty="0" smtClean="0">
                <a:sym typeface="Arial" pitchFamily="34" charset="0"/>
              </a:rPr>
              <a:t>74%</a:t>
            </a:r>
            <a:r>
              <a:rPr lang="en-US" altLang="zh-CN" sz="2000" dirty="0" smtClean="0">
                <a:sym typeface="Arial" pitchFamily="34" charset="0"/>
              </a:rPr>
              <a:t> of insurance companies in China</a:t>
            </a:r>
            <a:endParaRPr lang="zh-CN" altLang="en-US" sz="2000" dirty="0">
              <a:sym typeface="Arial" pitchFamily="34" charset="0"/>
            </a:endParaRPr>
          </a:p>
        </p:txBody>
      </p:sp>
      <p:sp>
        <p:nvSpPr>
          <p:cNvPr id="24" name="矩形 37"/>
          <p:cNvSpPr>
            <a:spLocks noChangeArrowheads="1"/>
          </p:cNvSpPr>
          <p:nvPr/>
        </p:nvSpPr>
        <p:spPr bwMode="auto">
          <a:xfrm>
            <a:off x="7661246" y="4135764"/>
            <a:ext cx="1800254" cy="299711"/>
          </a:xfrm>
          <a:prstGeom prst="rect">
            <a:avLst/>
          </a:prstGeom>
          <a:solidFill>
            <a:srgbClr val="1F497D"/>
          </a:solidFill>
          <a:ln>
            <a:noFill/>
          </a:ln>
          <a:ex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sym typeface="Arial" pitchFamily="34" charset="0"/>
              </a:rPr>
              <a:t>2015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93676" y="6282594"/>
            <a:ext cx="4011295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dk1"/>
                </a:solidFill>
                <a:latin typeface="+mn-lt"/>
              </a:defRPr>
            </a:lvl1pPr>
          </a:lstStyle>
          <a:p>
            <a:r>
              <a:rPr lang="en-US" dirty="0" smtClean="0"/>
              <a:t>Data Source</a:t>
            </a:r>
            <a:r>
              <a:rPr lang="en-US" dirty="0"/>
              <a:t>:  Insurance Association of China</a:t>
            </a:r>
          </a:p>
        </p:txBody>
      </p:sp>
    </p:spTree>
    <p:extLst>
      <p:ext uri="{BB962C8B-B14F-4D97-AF65-F5344CB8AC3E}">
        <p14:creationId xmlns:p14="http://schemas.microsoft.com/office/powerpoint/2010/main" val="14183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177800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Market </a:t>
            </a:r>
            <a:r>
              <a:rPr lang="en-US" sz="2800" b="1" dirty="0" smtClean="0">
                <a:solidFill>
                  <a:schemeClr val="bg1"/>
                </a:solidFill>
              </a:rPr>
              <a:t>Overview - China</a:t>
            </a:r>
            <a:endParaRPr sz="2800" b="1" dirty="0">
              <a:solidFill>
                <a:schemeClr val="bg1"/>
              </a:solidFill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228598" y="1981200"/>
            <a:ext cx="6794502" cy="481647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World’s largest online retail market </a:t>
            </a:r>
          </a:p>
          <a:p>
            <a:pPr marL="742950" lvl="1" indent="-285750">
              <a:spcAft>
                <a:spcPts val="1200"/>
              </a:spcAft>
              <a:buFont typeface="Trebuchet MS" panose="020B0603020202020204" pitchFamily="34" charset="0"/>
              <a:buChar char="–"/>
            </a:pPr>
            <a:r>
              <a:rPr lang="en-US" sz="2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approximately 5.16 trillion yuan ($752 billion)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Unique degree of Centralization</a:t>
            </a:r>
          </a:p>
          <a:p>
            <a:pPr marL="742950" lvl="1" indent="-285750">
              <a:spcAft>
                <a:spcPts val="1200"/>
              </a:spcAft>
              <a:buFont typeface="Trebuchet MS" panose="020B0603020202020204" pitchFamily="34" charset="0"/>
              <a:buChar char="–"/>
            </a:pPr>
            <a:r>
              <a:rPr lang="en-US" sz="2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75% of e-commerce from Alibaba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Mobile-first market</a:t>
            </a:r>
          </a:p>
          <a:p>
            <a:pPr marL="742950" lvl="1" indent="-285750">
              <a:buFont typeface="Trebuchet MS" panose="020B0603020202020204" pitchFamily="34" charset="0"/>
              <a:buChar char="–"/>
            </a:pPr>
            <a:r>
              <a:rPr lang="en-US" sz="2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mobile represented nearly 50% of all e-commerce sales in 2015</a:t>
            </a:r>
          </a:p>
          <a:p>
            <a:pPr marL="742950" lvl="1" indent="-285750">
              <a:spcAft>
                <a:spcPts val="1200"/>
              </a:spcAft>
              <a:buFont typeface="Trebuchet MS" panose="020B0603020202020204" pitchFamily="34" charset="0"/>
              <a:buChar char="–"/>
            </a:pPr>
            <a:r>
              <a:rPr lang="en-US" sz="2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compared to 22% in the U.S.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Well-developed mobile payment system</a:t>
            </a:r>
          </a:p>
          <a:p>
            <a:pPr marL="742950" lvl="1" indent="-285750">
              <a:buFont typeface="Trebuchet MS" panose="020B0603020202020204" pitchFamily="34" charset="0"/>
              <a:buChar char="–"/>
            </a:pPr>
            <a:r>
              <a:rPr lang="en-US" sz="2200" kern="0" dirty="0" err="1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Alipay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 and WeChat Pay (</a:t>
            </a:r>
            <a:r>
              <a:rPr lang="en-US" sz="2200" kern="0" dirty="0" err="1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TenPay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) together account for 90% of the market. </a:t>
            </a:r>
            <a:endParaRPr lang="en-US" sz="2200" kern="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200384" y="2699756"/>
            <a:ext cx="3251716" cy="961233"/>
            <a:chOff x="5512747" y="1879435"/>
            <a:chExt cx="3251716" cy="961233"/>
          </a:xfrm>
        </p:grpSpPr>
        <p:pic>
          <p:nvPicPr>
            <p:cNvPr id="39" name="Picture 13" descr="https://www.wirecard.com/fileadmin/user_upload/wirecard/landingpages/alipay/alipay-logo-v2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59"/>
            <a:stretch/>
          </p:blipFill>
          <p:spPr bwMode="auto">
            <a:xfrm>
              <a:off x="7328296" y="1879435"/>
              <a:ext cx="1436167" cy="538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512747" y="2502114"/>
              <a:ext cx="2028585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b="1" dirty="0" smtClean="0">
                  <a:latin typeface="+mn-lt"/>
                </a:rPr>
                <a:t>400 million users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278068" y="4774105"/>
            <a:ext cx="2951175" cy="1109170"/>
            <a:chOff x="5590431" y="4106184"/>
            <a:chExt cx="2951175" cy="1109170"/>
          </a:xfrm>
        </p:grpSpPr>
        <p:pic>
          <p:nvPicPr>
            <p:cNvPr id="42" name="Picture 11" descr="https://walkthechat.com/wp-content/uploads/2017/04/Screen-Shot-2017-04-11-at-6.34.16-PM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2" t="19079" r="24021" b="8586"/>
            <a:stretch/>
          </p:blipFill>
          <p:spPr bwMode="auto">
            <a:xfrm>
              <a:off x="7697663" y="4106184"/>
              <a:ext cx="843943" cy="880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5590431" y="4876800"/>
              <a:ext cx="1870184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b="1" dirty="0" smtClean="0">
                  <a:latin typeface="+mn-lt"/>
                </a:rPr>
                <a:t>846 million users</a:t>
              </a:r>
            </a:p>
          </p:txBody>
        </p:sp>
      </p:grpSp>
      <p:sp>
        <p:nvSpPr>
          <p:cNvPr id="45" name="object 45"/>
          <p:cNvSpPr/>
          <p:nvPr/>
        </p:nvSpPr>
        <p:spPr>
          <a:xfrm>
            <a:off x="480766" y="1253423"/>
            <a:ext cx="5018333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E-Commerce</a:t>
            </a:r>
            <a:endParaRPr sz="24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884" y="2593483"/>
            <a:ext cx="1547169" cy="68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68" y="4677184"/>
            <a:ext cx="2200275" cy="86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1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Market Overview - China</a:t>
            </a:r>
            <a:endParaRPr lang="en-US" sz="2800" b="1" dirty="0">
              <a:solidFill>
                <a:schemeClr val="bg1"/>
              </a:solidFill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505" y="1833107"/>
            <a:ext cx="2764542" cy="52090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700" y="1997075"/>
            <a:ext cx="929640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endParaRPr lang="en-US" sz="20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20" name="object 45"/>
          <p:cNvSpPr/>
          <p:nvPr/>
        </p:nvSpPr>
        <p:spPr>
          <a:xfrm>
            <a:off x="480767" y="1464950"/>
            <a:ext cx="1601374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Zhong</a:t>
            </a:r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An</a:t>
            </a:r>
            <a:endParaRPr sz="24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5648" y="1185098"/>
            <a:ext cx="1828800" cy="1066800"/>
            <a:chOff x="2386260" y="1975500"/>
            <a:chExt cx="4371482" cy="2469102"/>
          </a:xfrm>
        </p:grpSpPr>
        <p:pic>
          <p:nvPicPr>
            <p:cNvPr id="17" name="Picture 21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2386260" y="1975500"/>
              <a:ext cx="4371482" cy="2469102"/>
            </a:xfrm>
            <a:prstGeom prst="rect">
              <a:avLst/>
            </a:prstGeom>
            <a:effectLst>
              <a:reflection stA="14000" endPos="12000" dist="63500" dir="5400000" sy="-100000" algn="bl" rotWithShape="0"/>
            </a:effectLst>
          </p:spPr>
        </p:pic>
        <p:pic>
          <p:nvPicPr>
            <p:cNvPr id="21" name="Picture 8" descr="https://timgsa.baidu.com/timg?image&amp;quality=80&amp;size=b9999_10000&amp;sec=1488183285787&amp;di=7506fe60d2a0ff2ca4ca4e1f962e1e42&amp;imgtype=0&amp;src=http%3A%2F%2Fwww.lgstatic.com%2Fthumbnail_300x300%2Fi%2Fimage%2FM00%2F55%2F39%2FCgqKkVfGfBuAOWGAAAIUmwY0VKI054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740" y="2133601"/>
              <a:ext cx="3293660" cy="2133600"/>
            </a:xfrm>
            <a:prstGeom prst="rect">
              <a:avLst/>
            </a:prstGeom>
            <a:noFill/>
            <a:ln w="28575">
              <a:solidFill>
                <a:srgbClr val="80808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2" name="Straight Connector 19"/>
          <p:cNvCxnSpPr>
            <a:cxnSpLocks noChangeShapeType="1"/>
          </p:cNvCxnSpPr>
          <p:nvPr/>
        </p:nvCxnSpPr>
        <p:spPr bwMode="auto">
          <a:xfrm>
            <a:off x="1387007" y="2378075"/>
            <a:ext cx="0" cy="42672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Content Placeholder 7"/>
          <p:cNvSpPr txBox="1">
            <a:spLocks/>
          </p:cNvSpPr>
          <p:nvPr/>
        </p:nvSpPr>
        <p:spPr>
          <a:xfrm>
            <a:off x="638033" y="2759075"/>
            <a:ext cx="70525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 smtClean="0"/>
              <a:t>2013</a:t>
            </a:r>
          </a:p>
        </p:txBody>
      </p:sp>
      <p:sp>
        <p:nvSpPr>
          <p:cNvPr id="24" name="Content Placeholder 7"/>
          <p:cNvSpPr txBox="1">
            <a:spLocks/>
          </p:cNvSpPr>
          <p:nvPr/>
        </p:nvSpPr>
        <p:spPr>
          <a:xfrm>
            <a:off x="618822" y="3822898"/>
            <a:ext cx="70525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 smtClean="0"/>
              <a:t>2014</a:t>
            </a:r>
          </a:p>
        </p:txBody>
      </p:sp>
      <p:sp>
        <p:nvSpPr>
          <p:cNvPr id="25" name="Content Placeholder 7"/>
          <p:cNvSpPr txBox="1">
            <a:spLocks/>
          </p:cNvSpPr>
          <p:nvPr/>
        </p:nvSpPr>
        <p:spPr>
          <a:xfrm>
            <a:off x="618822" y="4889698"/>
            <a:ext cx="70525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 smtClean="0"/>
              <a:t>2016</a:t>
            </a:r>
          </a:p>
        </p:txBody>
      </p:sp>
      <p:sp>
        <p:nvSpPr>
          <p:cNvPr id="26" name="Content Placeholder 7"/>
          <p:cNvSpPr txBox="1">
            <a:spLocks/>
          </p:cNvSpPr>
          <p:nvPr/>
        </p:nvSpPr>
        <p:spPr>
          <a:xfrm>
            <a:off x="618822" y="6035675"/>
            <a:ext cx="70525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smtClean="0"/>
              <a:t>2017</a:t>
            </a:r>
            <a:endParaRPr lang="en-US" sz="2000" kern="0" dirty="0" smtClean="0"/>
          </a:p>
        </p:txBody>
      </p:sp>
      <p:sp>
        <p:nvSpPr>
          <p:cNvPr id="27" name="Content Placeholder 7"/>
          <p:cNvSpPr txBox="1">
            <a:spLocks/>
          </p:cNvSpPr>
          <p:nvPr/>
        </p:nvSpPr>
        <p:spPr>
          <a:xfrm>
            <a:off x="1600127" y="2378075"/>
            <a:ext cx="685800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kern="0" dirty="0" smtClean="0">
                <a:latin typeface="Trebuchet MS" panose="020B0603020202020204" pitchFamily="34" charset="0"/>
              </a:rPr>
              <a:t>Launched in Nov 2013</a:t>
            </a:r>
          </a:p>
          <a:p>
            <a:r>
              <a:rPr lang="en-US" sz="2200" kern="0" dirty="0" smtClean="0">
                <a:latin typeface="Trebuchet MS" panose="020B0603020202020204" pitchFamily="34" charset="0"/>
              </a:rPr>
              <a:t>The first purely online insurer approved by CIRC</a:t>
            </a:r>
          </a:p>
          <a:p>
            <a:r>
              <a:rPr lang="en-US" sz="2200" kern="0" dirty="0" smtClean="0">
                <a:latin typeface="Trebuchet MS" panose="020B0603020202020204" pitchFamily="34" charset="0"/>
              </a:rPr>
              <a:t>Strong founding shareholders</a:t>
            </a:r>
          </a:p>
        </p:txBody>
      </p:sp>
      <p:sp>
        <p:nvSpPr>
          <p:cNvPr id="28" name="Content Placeholder 7"/>
          <p:cNvSpPr txBox="1">
            <a:spLocks/>
          </p:cNvSpPr>
          <p:nvPr/>
        </p:nvSpPr>
        <p:spPr>
          <a:xfrm>
            <a:off x="1612900" y="3496012"/>
            <a:ext cx="6479882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kern="0" dirty="0" smtClean="0">
                <a:latin typeface="Trebuchet MS" panose="020B0603020202020204" pitchFamily="34" charset="0"/>
              </a:rPr>
              <a:t>Flagship product: return-delivery insurance on </a:t>
            </a:r>
            <a:r>
              <a:rPr lang="en-US" sz="2200" kern="0" dirty="0" err="1" smtClean="0">
                <a:latin typeface="Trebuchet MS" panose="020B0603020202020204" pitchFamily="34" charset="0"/>
              </a:rPr>
              <a:t>Taobao</a:t>
            </a:r>
            <a:endParaRPr lang="en-US" sz="2200" kern="0" dirty="0" smtClean="0">
              <a:latin typeface="Trebuchet MS" panose="020B0603020202020204" pitchFamily="34" charset="0"/>
            </a:endParaRPr>
          </a:p>
          <a:p>
            <a:r>
              <a:rPr lang="en-US" sz="2200" kern="0" dirty="0" smtClean="0">
                <a:latin typeface="Trebuchet MS" panose="020B0603020202020204" pitchFamily="34" charset="0"/>
              </a:rPr>
              <a:t>Over </a:t>
            </a:r>
            <a:r>
              <a:rPr lang="en-US" sz="2200" b="1" kern="0" dirty="0" smtClean="0">
                <a:latin typeface="Trebuchet MS" panose="020B0603020202020204" pitchFamily="34" charset="0"/>
              </a:rPr>
              <a:t>1 billion policies</a:t>
            </a:r>
            <a:r>
              <a:rPr lang="en-US" sz="2200" kern="0" dirty="0" smtClean="0">
                <a:latin typeface="Trebuchet MS" panose="020B0603020202020204" pitchFamily="34" charset="0"/>
              </a:rPr>
              <a:t> were sold in the first year</a:t>
            </a:r>
            <a:endParaRPr lang="en-US" sz="2200" kern="0" dirty="0" smtClean="0">
              <a:latin typeface="Trebuchet MS" panose="020B0603020202020204" pitchFamily="34" charset="0"/>
            </a:endParaRPr>
          </a:p>
        </p:txBody>
      </p:sp>
      <p:sp>
        <p:nvSpPr>
          <p:cNvPr id="35" name="Content Placeholder 7"/>
          <p:cNvSpPr txBox="1">
            <a:spLocks/>
          </p:cNvSpPr>
          <p:nvPr/>
        </p:nvSpPr>
        <p:spPr>
          <a:xfrm>
            <a:off x="1612900" y="4664075"/>
            <a:ext cx="769620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kern="0" dirty="0" smtClean="0">
                <a:latin typeface="Trebuchet MS" panose="020B0603020202020204" pitchFamily="34" charset="0"/>
              </a:rPr>
              <a:t>Expanded in auto, health, and travel business</a:t>
            </a:r>
          </a:p>
          <a:p>
            <a:r>
              <a:rPr lang="en-US" sz="2200" kern="0" dirty="0" smtClean="0">
                <a:latin typeface="Trebuchet MS" panose="020B0603020202020204" pitchFamily="34" charset="0"/>
              </a:rPr>
              <a:t>Had written more than </a:t>
            </a:r>
            <a:r>
              <a:rPr lang="en-US" sz="2200" b="1" kern="0" dirty="0" smtClean="0">
                <a:latin typeface="Trebuchet MS" panose="020B0603020202020204" pitchFamily="34" charset="0"/>
              </a:rPr>
              <a:t>4 billion policies</a:t>
            </a:r>
            <a:r>
              <a:rPr lang="en-US" sz="2200" kern="0" dirty="0" smtClean="0">
                <a:latin typeface="Trebuchet MS" panose="020B0603020202020204" pitchFamily="34" charset="0"/>
              </a:rPr>
              <a:t> to more than </a:t>
            </a:r>
            <a:r>
              <a:rPr lang="en-US" sz="2200" b="1" kern="0" dirty="0" smtClean="0">
                <a:latin typeface="Trebuchet MS" panose="020B0603020202020204" pitchFamily="34" charset="0"/>
              </a:rPr>
              <a:t>400 million </a:t>
            </a:r>
            <a:r>
              <a:rPr lang="en-US" sz="2200" kern="0" dirty="0" smtClean="0">
                <a:latin typeface="Trebuchet MS" panose="020B0603020202020204" pitchFamily="34" charset="0"/>
              </a:rPr>
              <a:t>customers</a:t>
            </a:r>
            <a:r>
              <a:rPr lang="en-US" sz="2200" b="1" kern="0" dirty="0" smtClean="0">
                <a:latin typeface="Trebuchet MS" panose="020B0603020202020204" pitchFamily="34" charset="0"/>
              </a:rPr>
              <a:t> </a:t>
            </a:r>
            <a:endParaRPr lang="en-US" sz="2200" b="1" kern="0" dirty="0">
              <a:latin typeface="Trebuchet MS" panose="020B0603020202020204" pitchFamily="34" charset="0"/>
            </a:endParaRPr>
          </a:p>
        </p:txBody>
      </p:sp>
      <p:sp>
        <p:nvSpPr>
          <p:cNvPr id="36" name="Content Placeholder 7"/>
          <p:cNvSpPr txBox="1">
            <a:spLocks/>
          </p:cNvSpPr>
          <p:nvPr/>
        </p:nvSpPr>
        <p:spPr>
          <a:xfrm>
            <a:off x="1612900" y="5883275"/>
            <a:ext cx="76962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kern="0" dirty="0" smtClean="0">
                <a:latin typeface="Trebuchet MS" panose="020B0603020202020204" pitchFamily="34" charset="0"/>
              </a:rPr>
              <a:t>Raised $1.5 billion in Hong Kong floatation</a:t>
            </a:r>
          </a:p>
          <a:p>
            <a:r>
              <a:rPr lang="en-US" sz="2200" kern="0" dirty="0" smtClean="0">
                <a:latin typeface="Trebuchet MS" panose="020B0603020202020204" pitchFamily="34" charset="0"/>
              </a:rPr>
              <a:t>The world’s first “</a:t>
            </a:r>
            <a:r>
              <a:rPr lang="en-US" sz="2200" kern="0" dirty="0" err="1" smtClean="0">
                <a:latin typeface="Trebuchet MS" panose="020B0603020202020204" pitchFamily="34" charset="0"/>
                <a:hlinkClick r:id="rId9"/>
              </a:rPr>
              <a:t>insurtech</a:t>
            </a:r>
            <a:r>
              <a:rPr lang="en-US" sz="2200" kern="0" dirty="0" smtClean="0">
                <a:latin typeface="Trebuchet MS" panose="020B0603020202020204" pitchFamily="34" charset="0"/>
              </a:rPr>
              <a:t>” public offering.</a:t>
            </a:r>
            <a:endParaRPr lang="en-US" sz="2200" kern="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43" y="2117214"/>
            <a:ext cx="1983257" cy="255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49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177800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5100" y="495935"/>
            <a:ext cx="621991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How Do The Online Giants Sell Insurance?</a:t>
            </a:r>
            <a:endParaRPr sz="2800" b="1" dirty="0">
              <a:solidFill>
                <a:schemeClr val="bg1"/>
              </a:solidFill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228598" y="1981200"/>
            <a:ext cx="6794502" cy="481647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Alibaba </a:t>
            </a:r>
            <a:r>
              <a:rPr lang="en-US" sz="2200" kern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/ WeChat </a:t>
            </a:r>
            <a:r>
              <a:rPr lang="en-US" sz="2200" u="sng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do </a:t>
            </a:r>
            <a:r>
              <a:rPr lang="en-GB" sz="2200" u="sng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not have insurance licenses</a:t>
            </a:r>
            <a:r>
              <a:rPr lang="en-GB" sz="2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.</a:t>
            </a:r>
            <a:r>
              <a:rPr lang="en-GB" sz="2200" kern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/>
            </a:r>
            <a:br>
              <a:rPr lang="en-GB" sz="2200" kern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</a:br>
            <a:r>
              <a:rPr lang="en-GB" sz="2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They partner with a traditional insurance company. (But they are not monogamous!)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kern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Alibaba / WeChat decide on </a:t>
            </a:r>
            <a:r>
              <a:rPr lang="en-GB" sz="2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the product features, who to target </a:t>
            </a:r>
            <a:r>
              <a:rPr lang="en-GB" sz="2200" kern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and selection criteria.</a:t>
            </a:r>
            <a:endParaRPr lang="en-GB" sz="2200" kern="0" dirty="0" smtClean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Relationship between insurer and customer is very distant:</a:t>
            </a:r>
            <a:endParaRPr lang="en-US" sz="2200" kern="0" dirty="0" smtClean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marL="800100" lvl="1" indent="-342900">
              <a:spcBef>
                <a:spcPts val="300"/>
              </a:spcBef>
              <a:buFont typeface="Trebuchet MS" panose="020B0603020202020204" pitchFamily="34" charset="0"/>
              <a:buChar char="–"/>
            </a:pPr>
            <a:r>
              <a:rPr lang="en-GB" sz="20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Insurer </a:t>
            </a:r>
            <a:r>
              <a:rPr lang="en-GB" sz="2000" kern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does not 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“own” </a:t>
            </a:r>
            <a:r>
              <a:rPr lang="en-GB" sz="2000" kern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the 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customer</a:t>
            </a:r>
            <a:endParaRPr lang="en-GB" sz="2200" kern="0" dirty="0" smtClean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Insurer carries the insurance risk</a:t>
            </a:r>
            <a:endParaRPr lang="en-GB" sz="2200" kern="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Power balance has shifted dramatically</a:t>
            </a:r>
            <a:endParaRPr lang="en-GB" sz="2200" kern="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200" kern="0" dirty="0" smtClean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200384" y="2699756"/>
            <a:ext cx="3251716" cy="961233"/>
            <a:chOff x="5512747" y="1879435"/>
            <a:chExt cx="3251716" cy="961233"/>
          </a:xfrm>
        </p:grpSpPr>
        <p:pic>
          <p:nvPicPr>
            <p:cNvPr id="39" name="Picture 13" descr="https://www.wirecard.com/fileadmin/user_upload/wirecard/landingpages/alipay/alipay-logo-v2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59"/>
            <a:stretch/>
          </p:blipFill>
          <p:spPr bwMode="auto">
            <a:xfrm>
              <a:off x="7328296" y="1879435"/>
              <a:ext cx="1436167" cy="538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512747" y="2502114"/>
              <a:ext cx="2028585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b="1" dirty="0" smtClean="0">
                  <a:latin typeface="+mn-lt"/>
                </a:rPr>
                <a:t>400 million users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278068" y="4717768"/>
            <a:ext cx="3174032" cy="1165507"/>
            <a:chOff x="5590431" y="4049847"/>
            <a:chExt cx="3174032" cy="1165507"/>
          </a:xfrm>
        </p:grpSpPr>
        <p:pic>
          <p:nvPicPr>
            <p:cNvPr id="42" name="Picture 11" descr="https://walkthechat.com/wp-content/uploads/2017/04/Screen-Shot-2017-04-11-at-6.34.16-PM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2" t="19079" r="24021" b="8586"/>
            <a:stretch/>
          </p:blipFill>
          <p:spPr bwMode="auto">
            <a:xfrm>
              <a:off x="7920520" y="4049847"/>
              <a:ext cx="843943" cy="880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5590431" y="4876800"/>
              <a:ext cx="1870184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b="1" dirty="0" smtClean="0">
                  <a:latin typeface="+mn-lt"/>
                </a:rPr>
                <a:t>846 million users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884" y="2593483"/>
            <a:ext cx="1547169" cy="68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68" y="4677184"/>
            <a:ext cx="2200275" cy="86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ject 45"/>
          <p:cNvSpPr/>
          <p:nvPr/>
        </p:nvSpPr>
        <p:spPr>
          <a:xfrm>
            <a:off x="480766" y="1253423"/>
            <a:ext cx="5018333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Shifting Power Balance</a:t>
            </a:r>
            <a:endParaRPr sz="24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29688" y="2086322"/>
            <a:ext cx="9372600" cy="27432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11"/>
          <p:cNvSpPr txBox="1"/>
          <p:nvPr/>
        </p:nvSpPr>
        <p:spPr>
          <a:xfrm>
            <a:off x="1079499" y="4359275"/>
            <a:ext cx="69171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b="1" dirty="0" smtClean="0"/>
              <a:t>Session C11 (Wednesday</a:t>
            </a:r>
            <a:r>
              <a:rPr lang="en-US" b="1" dirty="0"/>
              <a:t>, January 31, 2018 ( Day 2 ) 14:00- </a:t>
            </a:r>
            <a:r>
              <a:rPr lang="en-US" b="1" dirty="0" smtClean="0"/>
              <a:t>14:45)</a:t>
            </a:r>
            <a:endParaRPr lang="en-US" b="1" dirty="0"/>
          </a:p>
          <a:p>
            <a:r>
              <a:rPr lang="en-US" dirty="0"/>
              <a:t>	</a:t>
            </a:r>
          </a:p>
        </p:txBody>
      </p:sp>
      <p:sp>
        <p:nvSpPr>
          <p:cNvPr id="22" name="object 11"/>
          <p:cNvSpPr txBox="1"/>
          <p:nvPr/>
        </p:nvSpPr>
        <p:spPr>
          <a:xfrm>
            <a:off x="1393774" y="2907010"/>
            <a:ext cx="75438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4000" dirty="0"/>
              <a:t>Product Development Trends In Asia </a:t>
            </a:r>
          </a:p>
        </p:txBody>
      </p:sp>
      <p:grpSp>
        <p:nvGrpSpPr>
          <p:cNvPr id="26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27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1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159727" y="-34533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泪滴形 40"/>
          <p:cNvSpPr/>
          <p:nvPr/>
        </p:nvSpPr>
        <p:spPr>
          <a:xfrm rot="8100000">
            <a:off x="577558" y="2086572"/>
            <a:ext cx="1234750" cy="1235312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泪滴形 41"/>
          <p:cNvSpPr/>
          <p:nvPr/>
        </p:nvSpPr>
        <p:spPr>
          <a:xfrm rot="8100000">
            <a:off x="2658142" y="2086572"/>
            <a:ext cx="1234750" cy="1235312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泪滴形 42"/>
          <p:cNvSpPr/>
          <p:nvPr/>
        </p:nvSpPr>
        <p:spPr>
          <a:xfrm rot="8100000">
            <a:off x="4840624" y="2086572"/>
            <a:ext cx="1234750" cy="1235312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泪滴形 43"/>
          <p:cNvSpPr/>
          <p:nvPr/>
        </p:nvSpPr>
        <p:spPr>
          <a:xfrm rot="8100000">
            <a:off x="7437426" y="2086572"/>
            <a:ext cx="1234750" cy="1235312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TextBox 57"/>
          <p:cNvSpPr txBox="1"/>
          <p:nvPr/>
        </p:nvSpPr>
        <p:spPr bwMode="auto">
          <a:xfrm>
            <a:off x="241300" y="3859649"/>
            <a:ext cx="19916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US" sz="2000" b="1" dirty="0">
                <a:solidFill>
                  <a:schemeClr val="tx2"/>
                </a:solidFill>
                <a:latin typeface="Trebuchet MS" panose="020B0603020202020204" pitchFamily="34" charset="0"/>
              </a:rPr>
              <a:t>Annual limit: </a:t>
            </a:r>
            <a:endParaRPr lang="en-US" sz="20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0" lvl="1" algn="ctr"/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RMB 3 million (30 lakhs)</a:t>
            </a:r>
            <a:endParaRPr lang="en-US" sz="20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TextBox 57"/>
          <p:cNvSpPr txBox="1"/>
          <p:nvPr/>
        </p:nvSpPr>
        <p:spPr bwMode="auto">
          <a:xfrm>
            <a:off x="2321884" y="3859649"/>
            <a:ext cx="19916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Trebuchet MS" panose="020B0603020202020204" pitchFamily="34" charset="0"/>
              </a:rPr>
              <a:t>Coverage age: </a:t>
            </a:r>
            <a:endParaRPr lang="en-US" sz="20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up </a:t>
            </a:r>
            <a:r>
              <a:rPr lang="en-US" sz="2000" b="1" dirty="0">
                <a:solidFill>
                  <a:schemeClr val="tx2"/>
                </a:solidFill>
                <a:latin typeface="Trebuchet MS" panose="020B0603020202020204" pitchFamily="34" charset="0"/>
              </a:rPr>
              <a:t>to age 80</a:t>
            </a:r>
          </a:p>
        </p:txBody>
      </p:sp>
      <p:sp>
        <p:nvSpPr>
          <p:cNvPr id="43" name="TextBox 57"/>
          <p:cNvSpPr txBox="1"/>
          <p:nvPr/>
        </p:nvSpPr>
        <p:spPr bwMode="auto">
          <a:xfrm>
            <a:off x="4508500" y="3859649"/>
            <a:ext cx="19916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Trebuchet MS" panose="020B0603020202020204" pitchFamily="34" charset="0"/>
              </a:rPr>
              <a:t>Deductible: </a:t>
            </a:r>
            <a:endParaRPr lang="en-US" sz="20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10K </a:t>
            </a:r>
            <a:r>
              <a:rPr lang="en-US" sz="2000" b="1" dirty="0">
                <a:solidFill>
                  <a:schemeClr val="tx2"/>
                </a:solidFill>
                <a:latin typeface="Trebuchet MS" panose="020B0603020202020204" pitchFamily="34" charset="0"/>
              </a:rPr>
              <a:t>RMB 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(INR 1 lakh)</a:t>
            </a:r>
            <a:endParaRPr lang="en-US" sz="20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44" name="TextBox 57"/>
          <p:cNvSpPr txBox="1"/>
          <p:nvPr/>
        </p:nvSpPr>
        <p:spPr bwMode="auto">
          <a:xfrm>
            <a:off x="6477000" y="3673257"/>
            <a:ext cx="4051300" cy="322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chemeClr val="tx2"/>
                </a:solidFill>
                <a:latin typeface="Trebuchet MS" panose="020B0603020202020204" pitchFamily="34" charset="0"/>
              </a:rPr>
              <a:t>Coverage </a:t>
            </a:r>
            <a:r>
              <a:rPr lang="en-US" sz="2000" b="1" u="sng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range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Hospitalisation reimbursement,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outpatient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bf/after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inpatient, outpatient surgery reimbursement cost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2"/>
                </a:solidFill>
                <a:latin typeface="Trebuchet MS" panose="020B0603020202020204" pitchFamily="34" charset="0"/>
              </a:rPr>
              <a:t>Normal wards in public hospital (Tier II  &amp; III hospital) only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2"/>
                </a:solidFill>
                <a:latin typeface="Trebuchet MS" panose="020B0603020202020204" pitchFamily="34" charset="0"/>
              </a:rPr>
              <a:t>Include expensive/imported </a:t>
            </a:r>
            <a:r>
              <a:rPr lang="en-US" sz="20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drugs</a:t>
            </a:r>
            <a:endParaRPr lang="en-US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45" name="Freeform 66"/>
          <p:cNvSpPr>
            <a:spLocks noEditPoints="1"/>
          </p:cNvSpPr>
          <p:nvPr/>
        </p:nvSpPr>
        <p:spPr bwMode="auto">
          <a:xfrm>
            <a:off x="7848426" y="2450228"/>
            <a:ext cx="412750" cy="508000"/>
          </a:xfrm>
          <a:custGeom>
            <a:avLst/>
            <a:gdLst>
              <a:gd name="T0" fmla="*/ 387851 w 208"/>
              <a:gd name="T1" fmla="*/ 508444 h 256"/>
              <a:gd name="T2" fmla="*/ 23746 w 208"/>
              <a:gd name="T3" fmla="*/ 508444 h 256"/>
              <a:gd name="T4" fmla="*/ 0 w 208"/>
              <a:gd name="T5" fmla="*/ 484611 h 256"/>
              <a:gd name="T6" fmla="*/ 0 w 208"/>
              <a:gd name="T7" fmla="*/ 278055 h 256"/>
              <a:gd name="T8" fmla="*/ 23746 w 208"/>
              <a:gd name="T9" fmla="*/ 254222 h 256"/>
              <a:gd name="T10" fmla="*/ 63323 w 208"/>
              <a:gd name="T11" fmla="*/ 254222 h 256"/>
              <a:gd name="T12" fmla="*/ 63323 w 208"/>
              <a:gd name="T13" fmla="*/ 143000 h 256"/>
              <a:gd name="T14" fmla="*/ 205799 w 208"/>
              <a:gd name="T15" fmla="*/ 0 h 256"/>
              <a:gd name="T16" fmla="*/ 348274 w 208"/>
              <a:gd name="T17" fmla="*/ 143000 h 256"/>
              <a:gd name="T18" fmla="*/ 348274 w 208"/>
              <a:gd name="T19" fmla="*/ 254222 h 256"/>
              <a:gd name="T20" fmla="*/ 387851 w 208"/>
              <a:gd name="T21" fmla="*/ 254222 h 256"/>
              <a:gd name="T22" fmla="*/ 411597 w 208"/>
              <a:gd name="T23" fmla="*/ 278055 h 256"/>
              <a:gd name="T24" fmla="*/ 411597 w 208"/>
              <a:gd name="T25" fmla="*/ 484611 h 256"/>
              <a:gd name="T26" fmla="*/ 387851 w 208"/>
              <a:gd name="T27" fmla="*/ 508444 h 256"/>
              <a:gd name="T28" fmla="*/ 182053 w 208"/>
              <a:gd name="T29" fmla="*/ 391264 h 256"/>
              <a:gd name="T30" fmla="*/ 182053 w 208"/>
              <a:gd name="T31" fmla="*/ 436944 h 256"/>
              <a:gd name="T32" fmla="*/ 205799 w 208"/>
              <a:gd name="T33" fmla="*/ 460777 h 256"/>
              <a:gd name="T34" fmla="*/ 229544 w 208"/>
              <a:gd name="T35" fmla="*/ 436944 h 256"/>
              <a:gd name="T36" fmla="*/ 229544 w 208"/>
              <a:gd name="T37" fmla="*/ 391264 h 256"/>
              <a:gd name="T38" fmla="*/ 253290 w 208"/>
              <a:gd name="T39" fmla="*/ 349555 h 256"/>
              <a:gd name="T40" fmla="*/ 205799 w 208"/>
              <a:gd name="T41" fmla="*/ 301889 h 256"/>
              <a:gd name="T42" fmla="*/ 158307 w 208"/>
              <a:gd name="T43" fmla="*/ 349555 h 256"/>
              <a:gd name="T44" fmla="*/ 182053 w 208"/>
              <a:gd name="T45" fmla="*/ 391264 h 256"/>
              <a:gd name="T46" fmla="*/ 300782 w 208"/>
              <a:gd name="T47" fmla="*/ 143000 h 256"/>
              <a:gd name="T48" fmla="*/ 205799 w 208"/>
              <a:gd name="T49" fmla="*/ 47667 h 256"/>
              <a:gd name="T50" fmla="*/ 110815 w 208"/>
              <a:gd name="T51" fmla="*/ 143000 h 256"/>
              <a:gd name="T52" fmla="*/ 110815 w 208"/>
              <a:gd name="T53" fmla="*/ 254222 h 256"/>
              <a:gd name="T54" fmla="*/ 300782 w 208"/>
              <a:gd name="T55" fmla="*/ 254222 h 256"/>
              <a:gd name="T56" fmla="*/ 300782 w 208"/>
              <a:gd name="T57" fmla="*/ 143000 h 2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08" h="256">
                <a:moveTo>
                  <a:pt x="196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33"/>
                  <a:pt x="5" y="128"/>
                  <a:pt x="12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32"/>
                  <a:pt x="64" y="0"/>
                  <a:pt x="104" y="0"/>
                </a:cubicBezTo>
                <a:cubicBezTo>
                  <a:pt x="144" y="0"/>
                  <a:pt x="176" y="32"/>
                  <a:pt x="176" y="72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96" y="128"/>
                  <a:pt x="196" y="128"/>
                  <a:pt x="196" y="128"/>
                </a:cubicBezTo>
                <a:cubicBezTo>
                  <a:pt x="203" y="128"/>
                  <a:pt x="208" y="133"/>
                  <a:pt x="208" y="140"/>
                </a:cubicBezTo>
                <a:cubicBezTo>
                  <a:pt x="208" y="244"/>
                  <a:pt x="208" y="244"/>
                  <a:pt x="208" y="244"/>
                </a:cubicBezTo>
                <a:cubicBezTo>
                  <a:pt x="208" y="251"/>
                  <a:pt x="203" y="256"/>
                  <a:pt x="196" y="256"/>
                </a:cubicBezTo>
                <a:moveTo>
                  <a:pt x="92" y="197"/>
                </a:moveTo>
                <a:cubicBezTo>
                  <a:pt x="92" y="220"/>
                  <a:pt x="92" y="220"/>
                  <a:pt x="92" y="220"/>
                </a:cubicBezTo>
                <a:cubicBezTo>
                  <a:pt x="92" y="227"/>
                  <a:pt x="97" y="232"/>
                  <a:pt x="104" y="232"/>
                </a:cubicBezTo>
                <a:cubicBezTo>
                  <a:pt x="111" y="232"/>
                  <a:pt x="116" y="227"/>
                  <a:pt x="116" y="220"/>
                </a:cubicBezTo>
                <a:cubicBezTo>
                  <a:pt x="116" y="197"/>
                  <a:pt x="116" y="197"/>
                  <a:pt x="116" y="197"/>
                </a:cubicBezTo>
                <a:cubicBezTo>
                  <a:pt x="123" y="193"/>
                  <a:pt x="128" y="185"/>
                  <a:pt x="128" y="176"/>
                </a:cubicBezTo>
                <a:cubicBezTo>
                  <a:pt x="128" y="163"/>
                  <a:pt x="117" y="152"/>
                  <a:pt x="104" y="152"/>
                </a:cubicBezTo>
                <a:cubicBezTo>
                  <a:pt x="91" y="152"/>
                  <a:pt x="80" y="163"/>
                  <a:pt x="80" y="176"/>
                </a:cubicBezTo>
                <a:cubicBezTo>
                  <a:pt x="80" y="185"/>
                  <a:pt x="85" y="193"/>
                  <a:pt x="92" y="197"/>
                </a:cubicBezTo>
                <a:moveTo>
                  <a:pt x="152" y="72"/>
                </a:moveTo>
                <a:cubicBezTo>
                  <a:pt x="152" y="45"/>
                  <a:pt x="131" y="24"/>
                  <a:pt x="104" y="24"/>
                </a:cubicBezTo>
                <a:cubicBezTo>
                  <a:pt x="77" y="24"/>
                  <a:pt x="56" y="45"/>
                  <a:pt x="56" y="72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52" y="128"/>
                  <a:pt x="152" y="128"/>
                  <a:pt x="152" y="128"/>
                </a:cubicBezTo>
                <a:lnTo>
                  <a:pt x="152" y="7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6" name="Freeform 56"/>
          <p:cNvSpPr>
            <a:spLocks/>
          </p:cNvSpPr>
          <p:nvPr/>
        </p:nvSpPr>
        <p:spPr bwMode="auto">
          <a:xfrm>
            <a:off x="3229479" y="2606760"/>
            <a:ext cx="92075" cy="212725"/>
          </a:xfrm>
          <a:custGeom>
            <a:avLst/>
            <a:gdLst>
              <a:gd name="T0" fmla="*/ 69338 w 28"/>
              <a:gd name="T1" fmla="*/ 101480 h 65"/>
              <a:gd name="T2" fmla="*/ 69338 w 28"/>
              <a:gd name="T3" fmla="*/ 0 h 65"/>
              <a:gd name="T4" fmla="*/ 23113 w 28"/>
              <a:gd name="T5" fmla="*/ 0 h 65"/>
              <a:gd name="T6" fmla="*/ 23113 w 28"/>
              <a:gd name="T7" fmla="*/ 101480 h 65"/>
              <a:gd name="T8" fmla="*/ 0 w 28"/>
              <a:gd name="T9" fmla="*/ 140762 h 65"/>
              <a:gd name="T10" fmla="*/ 23113 w 28"/>
              <a:gd name="T11" fmla="*/ 183318 h 65"/>
              <a:gd name="T12" fmla="*/ 23113 w 28"/>
              <a:gd name="T13" fmla="*/ 212780 h 65"/>
              <a:gd name="T14" fmla="*/ 69338 w 28"/>
              <a:gd name="T15" fmla="*/ 212780 h 65"/>
              <a:gd name="T16" fmla="*/ 69338 w 28"/>
              <a:gd name="T17" fmla="*/ 183318 h 65"/>
              <a:gd name="T18" fmla="*/ 92450 w 28"/>
              <a:gd name="T19" fmla="*/ 140762 h 65"/>
              <a:gd name="T20" fmla="*/ 69338 w 28"/>
              <a:gd name="T21" fmla="*/ 101480 h 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" h="65">
                <a:moveTo>
                  <a:pt x="21" y="31"/>
                </a:moveTo>
                <a:cubicBezTo>
                  <a:pt x="21" y="0"/>
                  <a:pt x="21" y="0"/>
                  <a:pt x="21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31"/>
                  <a:pt x="7" y="31"/>
                  <a:pt x="7" y="31"/>
                </a:cubicBezTo>
                <a:cubicBezTo>
                  <a:pt x="3" y="33"/>
                  <a:pt x="0" y="38"/>
                  <a:pt x="0" y="43"/>
                </a:cubicBezTo>
                <a:cubicBezTo>
                  <a:pt x="0" y="49"/>
                  <a:pt x="3" y="53"/>
                  <a:pt x="7" y="56"/>
                </a:cubicBezTo>
                <a:cubicBezTo>
                  <a:pt x="7" y="65"/>
                  <a:pt x="7" y="65"/>
                  <a:pt x="7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56"/>
                  <a:pt x="21" y="56"/>
                  <a:pt x="21" y="56"/>
                </a:cubicBezTo>
                <a:cubicBezTo>
                  <a:pt x="25" y="53"/>
                  <a:pt x="28" y="49"/>
                  <a:pt x="28" y="43"/>
                </a:cubicBezTo>
                <a:cubicBezTo>
                  <a:pt x="28" y="38"/>
                  <a:pt x="25" y="33"/>
                  <a:pt x="21" y="31"/>
                </a:cubicBezTo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7" name="Freeform 57"/>
          <p:cNvSpPr>
            <a:spLocks noEditPoints="1"/>
          </p:cNvSpPr>
          <p:nvPr/>
        </p:nvSpPr>
        <p:spPr bwMode="auto">
          <a:xfrm>
            <a:off x="3016754" y="2395622"/>
            <a:ext cx="517525" cy="614363"/>
          </a:xfrm>
          <a:custGeom>
            <a:avLst/>
            <a:gdLst>
              <a:gd name="T0" fmla="*/ 464235 w 158"/>
              <a:gd name="T1" fmla="*/ 199503 h 188"/>
              <a:gd name="T2" fmla="*/ 516543 w 158"/>
              <a:gd name="T3" fmla="*/ 147174 h 188"/>
              <a:gd name="T4" fmla="*/ 467504 w 158"/>
              <a:gd name="T5" fmla="*/ 98116 h 188"/>
              <a:gd name="T6" fmla="*/ 415196 w 158"/>
              <a:gd name="T7" fmla="*/ 147174 h 188"/>
              <a:gd name="T8" fmla="*/ 281156 w 158"/>
              <a:gd name="T9" fmla="*/ 98116 h 188"/>
              <a:gd name="T10" fmla="*/ 281156 w 158"/>
              <a:gd name="T11" fmla="*/ 49058 h 188"/>
              <a:gd name="T12" fmla="*/ 304041 w 158"/>
              <a:gd name="T13" fmla="*/ 49058 h 188"/>
              <a:gd name="T14" fmla="*/ 304041 w 158"/>
              <a:gd name="T15" fmla="*/ 0 h 188"/>
              <a:gd name="T16" fmla="*/ 212502 w 158"/>
              <a:gd name="T17" fmla="*/ 0 h 188"/>
              <a:gd name="T18" fmla="*/ 212502 w 158"/>
              <a:gd name="T19" fmla="*/ 49058 h 188"/>
              <a:gd name="T20" fmla="*/ 235387 w 158"/>
              <a:gd name="T21" fmla="*/ 49058 h 188"/>
              <a:gd name="T22" fmla="*/ 235387 w 158"/>
              <a:gd name="T23" fmla="*/ 98116 h 188"/>
              <a:gd name="T24" fmla="*/ 0 w 158"/>
              <a:gd name="T25" fmla="*/ 353219 h 188"/>
              <a:gd name="T26" fmla="*/ 258272 w 158"/>
              <a:gd name="T27" fmla="*/ 614862 h 188"/>
              <a:gd name="T28" fmla="*/ 516543 w 158"/>
              <a:gd name="T29" fmla="*/ 353219 h 188"/>
              <a:gd name="T30" fmla="*/ 464235 w 158"/>
              <a:gd name="T31" fmla="*/ 199503 h 188"/>
              <a:gd name="T32" fmla="*/ 258272 w 158"/>
              <a:gd name="T33" fmla="*/ 565804 h 188"/>
              <a:gd name="T34" fmla="*/ 45770 w 158"/>
              <a:gd name="T35" fmla="*/ 353219 h 188"/>
              <a:gd name="T36" fmla="*/ 258272 w 158"/>
              <a:gd name="T37" fmla="*/ 143904 h 188"/>
              <a:gd name="T38" fmla="*/ 470773 w 158"/>
              <a:gd name="T39" fmla="*/ 353219 h 188"/>
              <a:gd name="T40" fmla="*/ 258272 w 158"/>
              <a:gd name="T41" fmla="*/ 565804 h 1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58" h="188">
                <a:moveTo>
                  <a:pt x="142" y="61"/>
                </a:moveTo>
                <a:cubicBezTo>
                  <a:pt x="158" y="45"/>
                  <a:pt x="158" y="45"/>
                  <a:pt x="158" y="45"/>
                </a:cubicBezTo>
                <a:cubicBezTo>
                  <a:pt x="143" y="30"/>
                  <a:pt x="143" y="30"/>
                  <a:pt x="143" y="30"/>
                </a:cubicBezTo>
                <a:cubicBezTo>
                  <a:pt x="127" y="45"/>
                  <a:pt x="127" y="45"/>
                  <a:pt x="127" y="45"/>
                </a:cubicBezTo>
                <a:cubicBezTo>
                  <a:pt x="115" y="37"/>
                  <a:pt x="101" y="31"/>
                  <a:pt x="86" y="30"/>
                </a:cubicBezTo>
                <a:cubicBezTo>
                  <a:pt x="86" y="15"/>
                  <a:pt x="86" y="15"/>
                  <a:pt x="86" y="15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0"/>
                  <a:pt x="93" y="0"/>
                  <a:pt x="93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15"/>
                  <a:pt x="65" y="15"/>
                  <a:pt x="65" y="15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30"/>
                  <a:pt x="72" y="30"/>
                  <a:pt x="72" y="30"/>
                </a:cubicBezTo>
                <a:cubicBezTo>
                  <a:pt x="31" y="33"/>
                  <a:pt x="0" y="67"/>
                  <a:pt x="0" y="108"/>
                </a:cubicBezTo>
                <a:cubicBezTo>
                  <a:pt x="0" y="152"/>
                  <a:pt x="35" y="188"/>
                  <a:pt x="79" y="188"/>
                </a:cubicBezTo>
                <a:cubicBezTo>
                  <a:pt x="123" y="188"/>
                  <a:pt x="158" y="152"/>
                  <a:pt x="158" y="108"/>
                </a:cubicBezTo>
                <a:cubicBezTo>
                  <a:pt x="158" y="90"/>
                  <a:pt x="152" y="74"/>
                  <a:pt x="142" y="61"/>
                </a:cubicBezTo>
                <a:moveTo>
                  <a:pt x="79" y="173"/>
                </a:moveTo>
                <a:cubicBezTo>
                  <a:pt x="43" y="173"/>
                  <a:pt x="14" y="144"/>
                  <a:pt x="14" y="108"/>
                </a:cubicBezTo>
                <a:cubicBezTo>
                  <a:pt x="14" y="73"/>
                  <a:pt x="43" y="44"/>
                  <a:pt x="79" y="44"/>
                </a:cubicBezTo>
                <a:cubicBezTo>
                  <a:pt x="115" y="44"/>
                  <a:pt x="144" y="73"/>
                  <a:pt x="144" y="108"/>
                </a:cubicBezTo>
                <a:cubicBezTo>
                  <a:pt x="144" y="144"/>
                  <a:pt x="115" y="173"/>
                  <a:pt x="79" y="173"/>
                </a:cubicBezTo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8" name="Freeform 132"/>
          <p:cNvSpPr>
            <a:spLocks noEditPoints="1"/>
          </p:cNvSpPr>
          <p:nvPr/>
        </p:nvSpPr>
        <p:spPr bwMode="auto">
          <a:xfrm>
            <a:off x="5222255" y="2517696"/>
            <a:ext cx="471488" cy="393700"/>
          </a:xfrm>
          <a:custGeom>
            <a:avLst/>
            <a:gdLst>
              <a:gd name="T0" fmla="*/ 431798 w 144"/>
              <a:gd name="T1" fmla="*/ 117983 h 120"/>
              <a:gd name="T2" fmla="*/ 372916 w 144"/>
              <a:gd name="T3" fmla="*/ 117983 h 120"/>
              <a:gd name="T4" fmla="*/ 235526 w 144"/>
              <a:gd name="T5" fmla="*/ 0 h 120"/>
              <a:gd name="T6" fmla="*/ 98136 w 144"/>
              <a:gd name="T7" fmla="*/ 117983 h 120"/>
              <a:gd name="T8" fmla="*/ 39254 w 144"/>
              <a:gd name="T9" fmla="*/ 117983 h 120"/>
              <a:gd name="T10" fmla="*/ 0 w 144"/>
              <a:gd name="T11" fmla="*/ 157311 h 120"/>
              <a:gd name="T12" fmla="*/ 0 w 144"/>
              <a:gd name="T13" fmla="*/ 393277 h 120"/>
              <a:gd name="T14" fmla="*/ 471052 w 144"/>
              <a:gd name="T15" fmla="*/ 393277 h 120"/>
              <a:gd name="T16" fmla="*/ 471052 w 144"/>
              <a:gd name="T17" fmla="*/ 157311 h 120"/>
              <a:gd name="T18" fmla="*/ 431798 w 144"/>
              <a:gd name="T19" fmla="*/ 117983 h 120"/>
              <a:gd name="T20" fmla="*/ 333662 w 144"/>
              <a:gd name="T21" fmla="*/ 294958 h 120"/>
              <a:gd name="T22" fmla="*/ 274780 w 144"/>
              <a:gd name="T23" fmla="*/ 294958 h 120"/>
              <a:gd name="T24" fmla="*/ 274780 w 144"/>
              <a:gd name="T25" fmla="*/ 353949 h 120"/>
              <a:gd name="T26" fmla="*/ 196272 w 144"/>
              <a:gd name="T27" fmla="*/ 353949 h 120"/>
              <a:gd name="T28" fmla="*/ 196272 w 144"/>
              <a:gd name="T29" fmla="*/ 294958 h 120"/>
              <a:gd name="T30" fmla="*/ 137390 w 144"/>
              <a:gd name="T31" fmla="*/ 294958 h 120"/>
              <a:gd name="T32" fmla="*/ 137390 w 144"/>
              <a:gd name="T33" fmla="*/ 216302 h 120"/>
              <a:gd name="T34" fmla="*/ 196272 w 144"/>
              <a:gd name="T35" fmla="*/ 216302 h 120"/>
              <a:gd name="T36" fmla="*/ 196272 w 144"/>
              <a:gd name="T37" fmla="*/ 157311 h 120"/>
              <a:gd name="T38" fmla="*/ 274780 w 144"/>
              <a:gd name="T39" fmla="*/ 157311 h 120"/>
              <a:gd name="T40" fmla="*/ 274780 w 144"/>
              <a:gd name="T41" fmla="*/ 216302 h 120"/>
              <a:gd name="T42" fmla="*/ 333662 w 144"/>
              <a:gd name="T43" fmla="*/ 216302 h 120"/>
              <a:gd name="T44" fmla="*/ 333662 w 144"/>
              <a:gd name="T45" fmla="*/ 294958 h 120"/>
              <a:gd name="T46" fmla="*/ 137390 w 144"/>
              <a:gd name="T47" fmla="*/ 117983 h 120"/>
              <a:gd name="T48" fmla="*/ 235526 w 144"/>
              <a:gd name="T49" fmla="*/ 39328 h 120"/>
              <a:gd name="T50" fmla="*/ 333662 w 144"/>
              <a:gd name="T51" fmla="*/ 117983 h 120"/>
              <a:gd name="T52" fmla="*/ 137390 w 144"/>
              <a:gd name="T53" fmla="*/ 117983 h 1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4" h="120">
                <a:moveTo>
                  <a:pt x="132" y="36"/>
                </a:moveTo>
                <a:cubicBezTo>
                  <a:pt x="114" y="36"/>
                  <a:pt x="114" y="36"/>
                  <a:pt x="114" y="36"/>
                </a:cubicBezTo>
                <a:cubicBezTo>
                  <a:pt x="114" y="16"/>
                  <a:pt x="95" y="0"/>
                  <a:pt x="72" y="0"/>
                </a:cubicBezTo>
                <a:cubicBezTo>
                  <a:pt x="49" y="0"/>
                  <a:pt x="30" y="16"/>
                  <a:pt x="3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20"/>
                  <a:pt x="0" y="120"/>
                  <a:pt x="0" y="12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2" y="90"/>
                </a:moveTo>
                <a:cubicBezTo>
                  <a:pt x="84" y="90"/>
                  <a:pt x="84" y="90"/>
                  <a:pt x="84" y="9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90"/>
                  <a:pt x="60" y="90"/>
                  <a:pt x="60" y="90"/>
                </a:cubicBezTo>
                <a:cubicBezTo>
                  <a:pt x="42" y="90"/>
                  <a:pt x="42" y="90"/>
                  <a:pt x="42" y="90"/>
                </a:cubicBezTo>
                <a:cubicBezTo>
                  <a:pt x="42" y="66"/>
                  <a:pt x="42" y="66"/>
                  <a:pt x="42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48"/>
                  <a:pt x="60" y="48"/>
                  <a:pt x="60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66"/>
                  <a:pt x="84" y="66"/>
                  <a:pt x="84" y="66"/>
                </a:cubicBezTo>
                <a:cubicBezTo>
                  <a:pt x="102" y="66"/>
                  <a:pt x="102" y="66"/>
                  <a:pt x="102" y="66"/>
                </a:cubicBezTo>
                <a:lnTo>
                  <a:pt x="102" y="90"/>
                </a:lnTo>
                <a:close/>
                <a:moveTo>
                  <a:pt x="42" y="36"/>
                </a:moveTo>
                <a:cubicBezTo>
                  <a:pt x="42" y="23"/>
                  <a:pt x="55" y="12"/>
                  <a:pt x="72" y="12"/>
                </a:cubicBezTo>
                <a:cubicBezTo>
                  <a:pt x="89" y="12"/>
                  <a:pt x="102" y="23"/>
                  <a:pt x="102" y="36"/>
                </a:cubicBezTo>
                <a:lnTo>
                  <a:pt x="42" y="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49" name="组合 213"/>
          <p:cNvGrpSpPr>
            <a:grpSpLocks/>
          </p:cNvGrpSpPr>
          <p:nvPr/>
        </p:nvGrpSpPr>
        <p:grpSpPr bwMode="auto">
          <a:xfrm>
            <a:off x="929820" y="2403396"/>
            <a:ext cx="530225" cy="622300"/>
            <a:chOff x="5102226" y="5075238"/>
            <a:chExt cx="573088" cy="673100"/>
          </a:xfrm>
          <a:solidFill>
            <a:schemeClr val="bg2"/>
          </a:solidFill>
        </p:grpSpPr>
        <p:sp>
          <p:nvSpPr>
            <p:cNvPr id="50" name="Freeform 189"/>
            <p:cNvSpPr>
              <a:spLocks noEditPoints="1"/>
            </p:cNvSpPr>
            <p:nvPr/>
          </p:nvSpPr>
          <p:spPr bwMode="auto">
            <a:xfrm>
              <a:off x="5102226" y="5075238"/>
              <a:ext cx="573088" cy="673100"/>
            </a:xfrm>
            <a:custGeom>
              <a:avLst/>
              <a:gdLst>
                <a:gd name="T0" fmla="*/ 106127 w 162"/>
                <a:gd name="T1" fmla="*/ 81481 h 190"/>
                <a:gd name="T2" fmla="*/ 106127 w 162"/>
                <a:gd name="T3" fmla="*/ 166504 h 190"/>
                <a:gd name="T4" fmla="*/ 0 w 162"/>
                <a:gd name="T5" fmla="*/ 166504 h 190"/>
                <a:gd name="T6" fmla="*/ 0 w 162"/>
                <a:gd name="T7" fmla="*/ 478255 h 190"/>
                <a:gd name="T8" fmla="*/ 106127 w 162"/>
                <a:gd name="T9" fmla="*/ 478255 h 190"/>
                <a:gd name="T10" fmla="*/ 293619 w 162"/>
                <a:gd name="T11" fmla="*/ 673100 h 190"/>
                <a:gd name="T12" fmla="*/ 477573 w 162"/>
                <a:gd name="T13" fmla="*/ 478255 h 190"/>
                <a:gd name="T14" fmla="*/ 573088 w 162"/>
                <a:gd name="T15" fmla="*/ 478255 h 190"/>
                <a:gd name="T16" fmla="*/ 573088 w 162"/>
                <a:gd name="T17" fmla="*/ 166504 h 190"/>
                <a:gd name="T18" fmla="*/ 406822 w 162"/>
                <a:gd name="T19" fmla="*/ 166504 h 190"/>
                <a:gd name="T20" fmla="*/ 406822 w 162"/>
                <a:gd name="T21" fmla="*/ 56682 h 190"/>
                <a:gd name="T22" fmla="*/ 346683 w 162"/>
                <a:gd name="T23" fmla="*/ 56682 h 190"/>
                <a:gd name="T24" fmla="*/ 346683 w 162"/>
                <a:gd name="T25" fmla="*/ 166504 h 190"/>
                <a:gd name="T26" fmla="*/ 325457 w 162"/>
                <a:gd name="T27" fmla="*/ 166504 h 190"/>
                <a:gd name="T28" fmla="*/ 325457 w 162"/>
                <a:gd name="T29" fmla="*/ 31884 h 190"/>
                <a:gd name="T30" fmla="*/ 265319 w 162"/>
                <a:gd name="T31" fmla="*/ 31884 h 190"/>
                <a:gd name="T32" fmla="*/ 265319 w 162"/>
                <a:gd name="T33" fmla="*/ 166504 h 190"/>
                <a:gd name="T34" fmla="*/ 244093 w 162"/>
                <a:gd name="T35" fmla="*/ 166504 h 190"/>
                <a:gd name="T36" fmla="*/ 244093 w 162"/>
                <a:gd name="T37" fmla="*/ 56682 h 190"/>
                <a:gd name="T38" fmla="*/ 183954 w 162"/>
                <a:gd name="T39" fmla="*/ 56682 h 190"/>
                <a:gd name="T40" fmla="*/ 183954 w 162"/>
                <a:gd name="T41" fmla="*/ 166504 h 190"/>
                <a:gd name="T42" fmla="*/ 162729 w 162"/>
                <a:gd name="T43" fmla="*/ 166504 h 190"/>
                <a:gd name="T44" fmla="*/ 162729 w 162"/>
                <a:gd name="T45" fmla="*/ 81481 h 190"/>
                <a:gd name="T46" fmla="*/ 106127 w 162"/>
                <a:gd name="T47" fmla="*/ 81481 h 190"/>
                <a:gd name="T48" fmla="*/ 417434 w 162"/>
                <a:gd name="T49" fmla="*/ 318837 h 190"/>
                <a:gd name="T50" fmla="*/ 477573 w 162"/>
                <a:gd name="T51" fmla="*/ 318837 h 190"/>
                <a:gd name="T52" fmla="*/ 477573 w 162"/>
                <a:gd name="T53" fmla="*/ 460542 h 190"/>
                <a:gd name="T54" fmla="*/ 555400 w 162"/>
                <a:gd name="T55" fmla="*/ 460542 h 190"/>
                <a:gd name="T56" fmla="*/ 555400 w 162"/>
                <a:gd name="T57" fmla="*/ 184217 h 190"/>
                <a:gd name="T58" fmla="*/ 17688 w 162"/>
                <a:gd name="T59" fmla="*/ 184217 h 190"/>
                <a:gd name="T60" fmla="*/ 17688 w 162"/>
                <a:gd name="T61" fmla="*/ 460542 h 190"/>
                <a:gd name="T62" fmla="*/ 417434 w 162"/>
                <a:gd name="T63" fmla="*/ 460542 h 190"/>
                <a:gd name="T64" fmla="*/ 417434 w 162"/>
                <a:gd name="T65" fmla="*/ 318837 h 1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2" h="190">
                  <a:moveTo>
                    <a:pt x="30" y="23"/>
                  </a:moveTo>
                  <a:cubicBezTo>
                    <a:pt x="30" y="47"/>
                    <a:pt x="30" y="47"/>
                    <a:pt x="3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1" y="165"/>
                    <a:pt x="55" y="190"/>
                    <a:pt x="83" y="190"/>
                  </a:cubicBezTo>
                  <a:cubicBezTo>
                    <a:pt x="111" y="190"/>
                    <a:pt x="135" y="165"/>
                    <a:pt x="135" y="135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3" y="6"/>
                    <a:pt x="101" y="7"/>
                    <a:pt x="98" y="16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88" y="0"/>
                    <a:pt x="79" y="0"/>
                    <a:pt x="75" y="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6" y="8"/>
                    <a:pt x="57" y="6"/>
                    <a:pt x="52" y="16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3" y="15"/>
                    <a:pt x="34" y="13"/>
                    <a:pt x="30" y="23"/>
                  </a:cubicBezTo>
                  <a:close/>
                  <a:moveTo>
                    <a:pt x="118" y="90"/>
                  </a:moveTo>
                  <a:cubicBezTo>
                    <a:pt x="122" y="70"/>
                    <a:pt x="132" y="75"/>
                    <a:pt x="135" y="9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118" y="130"/>
                    <a:pt x="118" y="130"/>
                    <a:pt x="118" y="130"/>
                  </a:cubicBezTo>
                  <a:lnTo>
                    <a:pt x="118" y="9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190"/>
            <p:cNvSpPr>
              <a:spLocks noEditPoints="1"/>
            </p:cNvSpPr>
            <p:nvPr/>
          </p:nvSpPr>
          <p:spPr bwMode="auto">
            <a:xfrm>
              <a:off x="5246688" y="5276850"/>
              <a:ext cx="244475" cy="244475"/>
            </a:xfrm>
            <a:custGeom>
              <a:avLst/>
              <a:gdLst>
                <a:gd name="T0" fmla="*/ 0 w 69"/>
                <a:gd name="T1" fmla="*/ 102750 h 69"/>
                <a:gd name="T2" fmla="*/ 0 w 69"/>
                <a:gd name="T3" fmla="*/ 145268 h 69"/>
                <a:gd name="T4" fmla="*/ 56690 w 69"/>
                <a:gd name="T5" fmla="*/ 145268 h 69"/>
                <a:gd name="T6" fmla="*/ 42517 w 69"/>
                <a:gd name="T7" fmla="*/ 155897 h 69"/>
                <a:gd name="T8" fmla="*/ 42517 w 69"/>
                <a:gd name="T9" fmla="*/ 187785 h 69"/>
                <a:gd name="T10" fmla="*/ 166526 w 69"/>
                <a:gd name="T11" fmla="*/ 187785 h 69"/>
                <a:gd name="T12" fmla="*/ 74405 w 69"/>
                <a:gd name="T13" fmla="*/ 205501 h 69"/>
                <a:gd name="T14" fmla="*/ 88578 w 69"/>
                <a:gd name="T15" fmla="*/ 240932 h 69"/>
                <a:gd name="T16" fmla="*/ 201958 w 69"/>
                <a:gd name="T17" fmla="*/ 226759 h 69"/>
                <a:gd name="T18" fmla="*/ 219673 w 69"/>
                <a:gd name="T19" fmla="*/ 152354 h 69"/>
                <a:gd name="T20" fmla="*/ 109837 w 69"/>
                <a:gd name="T21" fmla="*/ 152354 h 69"/>
                <a:gd name="T22" fmla="*/ 116923 w 69"/>
                <a:gd name="T23" fmla="*/ 145268 h 69"/>
                <a:gd name="T24" fmla="*/ 244475 w 69"/>
                <a:gd name="T25" fmla="*/ 145268 h 69"/>
                <a:gd name="T26" fmla="*/ 244475 w 69"/>
                <a:gd name="T27" fmla="*/ 102750 h 69"/>
                <a:gd name="T28" fmla="*/ 0 w 69"/>
                <a:gd name="T29" fmla="*/ 102750 h 69"/>
                <a:gd name="T30" fmla="*/ 21259 w 69"/>
                <a:gd name="T31" fmla="*/ 0 h 69"/>
                <a:gd name="T32" fmla="*/ 21259 w 69"/>
                <a:gd name="T33" fmla="*/ 95664 h 69"/>
                <a:gd name="T34" fmla="*/ 219673 w 69"/>
                <a:gd name="T35" fmla="*/ 95664 h 69"/>
                <a:gd name="T36" fmla="*/ 219673 w 69"/>
                <a:gd name="T37" fmla="*/ 0 h 69"/>
                <a:gd name="T38" fmla="*/ 21259 w 69"/>
                <a:gd name="T39" fmla="*/ 0 h 69"/>
                <a:gd name="T40" fmla="*/ 170070 w 69"/>
                <a:gd name="T41" fmla="*/ 56690 h 69"/>
                <a:gd name="T42" fmla="*/ 70862 w 69"/>
                <a:gd name="T43" fmla="*/ 56690 h 69"/>
                <a:gd name="T44" fmla="*/ 70862 w 69"/>
                <a:gd name="T45" fmla="*/ 42517 h 69"/>
                <a:gd name="T46" fmla="*/ 170070 w 69"/>
                <a:gd name="T47" fmla="*/ 42517 h 69"/>
                <a:gd name="T48" fmla="*/ 170070 w 69"/>
                <a:gd name="T49" fmla="*/ 5669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9" h="69">
                  <a:moveTo>
                    <a:pt x="0" y="29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2"/>
                    <a:pt x="14" y="43"/>
                    <a:pt x="12" y="44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9" y="57"/>
                    <a:pt x="40" y="58"/>
                    <a:pt x="21" y="5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43" y="69"/>
                    <a:pt x="53" y="67"/>
                    <a:pt x="57" y="64"/>
                  </a:cubicBezTo>
                  <a:cubicBezTo>
                    <a:pt x="61" y="62"/>
                    <a:pt x="63" y="55"/>
                    <a:pt x="62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29"/>
                    <a:pt x="69" y="29"/>
                    <a:pt x="69" y="29"/>
                  </a:cubicBezTo>
                  <a:lnTo>
                    <a:pt x="0" y="29"/>
                  </a:lnTo>
                  <a:close/>
                  <a:moveTo>
                    <a:pt x="6" y="0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6" y="0"/>
                  </a:lnTo>
                  <a:close/>
                  <a:moveTo>
                    <a:pt x="48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48" y="1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52" name="object 45"/>
          <p:cNvSpPr/>
          <p:nvPr/>
        </p:nvSpPr>
        <p:spPr>
          <a:xfrm>
            <a:off x="480766" y="1253423"/>
            <a:ext cx="5996234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0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Short Term Medical Product with High Deductible</a:t>
            </a:r>
            <a:endParaRPr sz="20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Popular Online Product - </a:t>
            </a:r>
            <a:r>
              <a:rPr lang="en-US" sz="2800" b="1" dirty="0">
                <a:solidFill>
                  <a:schemeClr val="bg1"/>
                </a:solidFill>
              </a:rPr>
              <a:t>China</a:t>
            </a:r>
            <a:endParaRPr lang="en-US" sz="2800" b="1" dirty="0">
              <a:solidFill>
                <a:schemeClr val="bg1"/>
              </a:solidFill>
              <a:latin typeface="Trebuchet MS" pitchFamily="34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6671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159727" y="-34533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object 45"/>
          <p:cNvSpPr/>
          <p:nvPr/>
        </p:nvSpPr>
        <p:spPr>
          <a:xfrm>
            <a:off x="480766" y="1253423"/>
            <a:ext cx="5996234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0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Short Term Medical Product with High Deductible</a:t>
            </a:r>
            <a:endParaRPr sz="20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Popular Online Product - </a:t>
            </a:r>
            <a:r>
              <a:rPr lang="en-US" sz="2800" b="1" dirty="0">
                <a:solidFill>
                  <a:schemeClr val="bg1"/>
                </a:solidFill>
              </a:rPr>
              <a:t>China</a:t>
            </a:r>
            <a:endParaRPr lang="en-US" sz="2800" b="1" dirty="0">
              <a:solidFill>
                <a:schemeClr val="bg1"/>
              </a:solidFill>
              <a:latin typeface="Trebuchet MS" pitchFamily="34" charset="0"/>
              <a:cs typeface="Lucida Sans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>
            <a:off x="3962399" y="2407879"/>
            <a:ext cx="6032501" cy="187519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25425" lvl="1" algn="ctr">
              <a:spcAft>
                <a:spcPts val="600"/>
              </a:spcAft>
            </a:pPr>
            <a:r>
              <a:rPr lang="en-US" sz="2200" b="1" u="sng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Generation 2016</a:t>
            </a:r>
          </a:p>
          <a:p>
            <a:pPr marL="225425" lvl="1"/>
            <a:r>
              <a:rPr lang="en-US" sz="2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S</a:t>
            </a:r>
            <a:r>
              <a:rPr lang="en-US" sz="24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old online and via </a:t>
            </a:r>
            <a:r>
              <a:rPr lang="en-US" sz="2400" kern="0" dirty="0" err="1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Wechat</a:t>
            </a:r>
            <a:endParaRPr lang="en-US" sz="2400" kern="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marL="225425" lvl="1"/>
            <a:r>
              <a:rPr lang="en-US" sz="2400" kern="0" dirty="0" err="1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ZhongAn</a:t>
            </a:r>
            <a:r>
              <a:rPr lang="en-US" sz="24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 achieved sales of </a:t>
            </a:r>
            <a:r>
              <a:rPr lang="en-US" sz="2400" b="1" kern="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100 Million RMB new business premium </a:t>
            </a:r>
            <a:r>
              <a:rPr lang="en-US" sz="24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within </a:t>
            </a:r>
            <a:r>
              <a:rPr lang="en-US" sz="2400" b="1" kern="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4 months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.</a:t>
            </a:r>
            <a:endParaRPr lang="en-US" sz="2200" kern="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49259"/>
            <a:ext cx="1876057" cy="302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Content Placeholder 1"/>
          <p:cNvSpPr txBox="1">
            <a:spLocks/>
          </p:cNvSpPr>
          <p:nvPr/>
        </p:nvSpPr>
        <p:spPr bwMode="auto">
          <a:xfrm>
            <a:off x="3975100" y="4587875"/>
            <a:ext cx="6172200" cy="16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  <a:spAutoFit/>
          </a:bodyPr>
          <a:lstStyle>
            <a:lvl1pPr marL="231775" indent="-231775" algn="l" rtl="0" eaLnBrk="1" fontAlgn="base" hangingPunct="1"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8600" algn="l" rtl="0" eaLnBrk="1" fontAlgn="base" hangingPunct="1"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‐"/>
              <a:defRPr sz="1600">
                <a:solidFill>
                  <a:schemeClr val="tx1"/>
                </a:solidFill>
                <a:latin typeface="+mn-lt"/>
              </a:defRPr>
            </a:lvl2pPr>
            <a:lvl3pPr marL="685800" indent="-227013" algn="l" rtl="0" eaLnBrk="1" fontAlgn="base" hangingPunct="1"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‐"/>
              <a:tabLst/>
              <a:defRPr sz="1400">
                <a:solidFill>
                  <a:schemeClr val="tx1"/>
                </a:solidFill>
                <a:latin typeface="+mn-lt"/>
              </a:defRPr>
            </a:lvl3pPr>
            <a:lvl4pPr marL="912813" indent="-227013" algn="l" rtl="0" eaLnBrk="1" fontAlgn="base" hangingPunct="1"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‐"/>
              <a:defRPr sz="1200">
                <a:solidFill>
                  <a:schemeClr val="tx1"/>
                </a:solidFill>
                <a:latin typeface="+mn-lt"/>
              </a:defRPr>
            </a:lvl4pPr>
            <a:lvl5pPr marL="1146175" indent="-227013" algn="l" defTabSz="855663" rtl="0" eaLnBrk="1" fontAlgn="base" hangingPunct="1"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‐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2514314" indent="-2285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5425" lvl="1" indent="0" algn="ctr">
              <a:buFont typeface="Segoe UI" panose="020B0502040204020203" pitchFamily="34" charset="0"/>
              <a:buNone/>
            </a:pPr>
            <a:r>
              <a:rPr lang="en-GB" sz="2200" b="1" u="sng" kern="0" dirty="0" smtClean="0">
                <a:latin typeface="Trebuchet MS" panose="020B0603020202020204" pitchFamily="34" charset="0"/>
              </a:rPr>
              <a:t>Generation 2017</a:t>
            </a:r>
            <a:endParaRPr lang="en-US" sz="2200" b="1" u="sng" kern="0" dirty="0" smtClean="0">
              <a:latin typeface="Trebuchet MS" panose="020B0603020202020204" pitchFamily="34" charset="0"/>
            </a:endParaRPr>
          </a:p>
          <a:p>
            <a:pPr marL="225425" lvl="1" indent="0">
              <a:buFont typeface="Segoe UI" panose="020B0502040204020203" pitchFamily="34" charset="0"/>
              <a:buNone/>
            </a:pPr>
            <a:r>
              <a:rPr lang="en-US" sz="2400" kern="0" dirty="0" smtClean="0">
                <a:latin typeface="Trebuchet MS" panose="020B0603020202020204" pitchFamily="34" charset="0"/>
              </a:rPr>
              <a:t>New generation of the product</a:t>
            </a:r>
            <a:br>
              <a:rPr lang="en-US" sz="2400" kern="0" dirty="0" smtClean="0">
                <a:latin typeface="Trebuchet MS" panose="020B0603020202020204" pitchFamily="34" charset="0"/>
              </a:rPr>
            </a:br>
            <a:r>
              <a:rPr lang="en-US" sz="2400" kern="0" dirty="0" err="1" smtClean="0">
                <a:latin typeface="Trebuchet MS" panose="020B0603020202020204" pitchFamily="34" charset="0"/>
              </a:rPr>
              <a:t>ZhongAn</a:t>
            </a:r>
            <a:r>
              <a:rPr lang="en-US" sz="2400" kern="0" dirty="0" smtClean="0">
                <a:latin typeface="Trebuchet MS" panose="020B0603020202020204" pitchFamily="34" charset="0"/>
              </a:rPr>
              <a:t> sold </a:t>
            </a:r>
            <a:r>
              <a:rPr lang="en-US" sz="2400" b="1" kern="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60,000 policies within 8 days</a:t>
            </a:r>
            <a:endParaRPr lang="en-US" sz="2400" kern="0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71" y="3240861"/>
            <a:ext cx="1844829" cy="302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6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73" y="-136525"/>
            <a:ext cx="10515600" cy="704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Popular Online Product - China</a:t>
            </a:r>
            <a:endParaRPr lang="en-US" sz="2800" b="1" dirty="0">
              <a:solidFill>
                <a:schemeClr val="bg1"/>
              </a:solidFill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object 6"/>
          <p:cNvSpPr txBox="1"/>
          <p:nvPr/>
        </p:nvSpPr>
        <p:spPr>
          <a:xfrm>
            <a:off x="774700" y="1997075"/>
            <a:ext cx="929640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endParaRPr lang="en-US" sz="20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20" name="object 45"/>
          <p:cNvSpPr/>
          <p:nvPr/>
        </p:nvSpPr>
        <p:spPr>
          <a:xfrm>
            <a:off x="241301" y="1253423"/>
            <a:ext cx="6553670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400" kern="0" dirty="0" err="1">
                <a:solidFill>
                  <a:srgbClr val="008000"/>
                </a:solidFill>
                <a:latin typeface="Trebuchet MS" panose="020B0603020202020204" pitchFamily="34" charset="0"/>
              </a:rPr>
              <a:t>Alipay</a:t>
            </a:r>
            <a:r>
              <a:rPr lang="en-US" sz="2400" kern="0" dirty="0">
                <a:solidFill>
                  <a:srgbClr val="008000"/>
                </a:solidFill>
                <a:latin typeface="Trebuchet MS" panose="020B0603020202020204" pitchFamily="34" charset="0"/>
              </a:rPr>
              <a:t> launches Free Critical Illness Insurance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480766" y="1998025"/>
            <a:ext cx="9385138" cy="121570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 err="1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Alipay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sets the criteria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to decide who qualifies for free CI coverage</a:t>
            </a:r>
          </a:p>
          <a:p>
            <a:r>
              <a:rPr lang="en-US" sz="20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Selected users can 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activate free CI coverage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 by two clicks in the </a:t>
            </a:r>
            <a:r>
              <a:rPr lang="en-US" sz="2000" kern="0" dirty="0" err="1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Alipay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 app</a:t>
            </a:r>
          </a:p>
          <a:p>
            <a:r>
              <a:rPr lang="en-US" sz="2000" b="1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1-year CI coverage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without medical examination and waiting period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013671" y="3523099"/>
            <a:ext cx="6057429" cy="3230381"/>
            <a:chOff x="3420457" y="2619640"/>
            <a:chExt cx="6330638" cy="3522216"/>
          </a:xfrm>
        </p:grpSpPr>
        <p:grpSp>
          <p:nvGrpSpPr>
            <p:cNvPr id="49" name="Group 48"/>
            <p:cNvGrpSpPr/>
            <p:nvPr/>
          </p:nvGrpSpPr>
          <p:grpSpPr>
            <a:xfrm>
              <a:off x="3420457" y="2619640"/>
              <a:ext cx="3103629" cy="3522216"/>
              <a:chOff x="588772" y="2524385"/>
              <a:chExt cx="3644684" cy="3912238"/>
            </a:xfrm>
          </p:grpSpPr>
          <p:pic>
            <p:nvPicPr>
              <p:cNvPr id="51" name="Picture 2" descr="C:\Users\yren\AppData\Local\Temp\notes24E546\image2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434" b="16432"/>
              <a:stretch/>
            </p:blipFill>
            <p:spPr bwMode="auto">
              <a:xfrm>
                <a:off x="588772" y="2524385"/>
                <a:ext cx="3228207" cy="3912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Oval 51"/>
              <p:cNvSpPr/>
              <p:nvPr/>
            </p:nvSpPr>
            <p:spPr>
              <a:xfrm>
                <a:off x="1104900" y="2755075"/>
                <a:ext cx="2220191" cy="950855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Left Arrow 52"/>
              <p:cNvSpPr/>
              <p:nvPr/>
            </p:nvSpPr>
            <p:spPr>
              <a:xfrm>
                <a:off x="3569394" y="3040813"/>
                <a:ext cx="664062" cy="320634"/>
              </a:xfrm>
              <a:prstGeom prst="left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80060" y="2852693"/>
              <a:ext cx="3171035" cy="278532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2000" b="1" dirty="0">
                  <a:latin typeface="Trebuchet MS" panose="020B0603020202020204" pitchFamily="34" charset="0"/>
                </a:rPr>
                <a:t>INR 13,500 coverage, </a:t>
              </a:r>
            </a:p>
            <a:p>
              <a:r>
                <a:rPr lang="en-US" sz="2000" b="1" dirty="0">
                  <a:latin typeface="Trebuchet MS" panose="020B0603020202020204" pitchFamily="34" charset="0"/>
                </a:rPr>
                <a:t>Free sum assured varies by person, depends on personal payment records.</a:t>
              </a:r>
            </a:p>
            <a:p>
              <a:endParaRPr lang="en-US" sz="2000" b="1" dirty="0">
                <a:latin typeface="Trebuchet MS" panose="020B0603020202020204" pitchFamily="34" charset="0"/>
              </a:endParaRPr>
            </a:p>
            <a:p>
              <a:r>
                <a:rPr lang="en-US" sz="2000" b="1" dirty="0">
                  <a:latin typeface="Trebuchet MS" panose="020B0603020202020204" pitchFamily="34" charset="0"/>
                </a:rPr>
                <a:t>Can increase up to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INR 50,000</a:t>
              </a:r>
              <a:endParaRPr lang="en-US" sz="2000" b="1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54009" y="3480767"/>
            <a:ext cx="1976098" cy="2691508"/>
            <a:chOff x="449557" y="2645794"/>
            <a:chExt cx="2932145" cy="3932804"/>
          </a:xfrm>
        </p:grpSpPr>
        <p:pic>
          <p:nvPicPr>
            <p:cNvPr id="55" name="Picture 5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99" b="12167"/>
            <a:stretch/>
          </p:blipFill>
          <p:spPr bwMode="auto">
            <a:xfrm>
              <a:off x="449557" y="2645794"/>
              <a:ext cx="2801072" cy="3808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Oval 55"/>
            <p:cNvSpPr/>
            <p:nvPr/>
          </p:nvSpPr>
          <p:spPr>
            <a:xfrm>
              <a:off x="623386" y="5519167"/>
              <a:ext cx="1573544" cy="57893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Up Arrow 56"/>
            <p:cNvSpPr/>
            <p:nvPr/>
          </p:nvSpPr>
          <p:spPr>
            <a:xfrm rot="19871888">
              <a:off x="2103049" y="5946753"/>
              <a:ext cx="254107" cy="349602"/>
            </a:xfrm>
            <a:prstGeom prst="up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51113" y="6209266"/>
              <a:ext cx="21305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Free CI Notification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38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Popular Online Product - China</a:t>
            </a:r>
            <a:endParaRPr lang="en-US" sz="2800" b="1" dirty="0">
              <a:solidFill>
                <a:schemeClr val="bg1"/>
              </a:solidFill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object 45"/>
          <p:cNvSpPr/>
          <p:nvPr/>
        </p:nvSpPr>
        <p:spPr>
          <a:xfrm>
            <a:off x="252167" y="1158875"/>
            <a:ext cx="3951533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Easy Upgrade To Coverage</a:t>
            </a:r>
            <a:endParaRPr sz="24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50255" y="1720582"/>
            <a:ext cx="7177645" cy="156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  <a:spAutoFit/>
          </a:bodyPr>
          <a:lstStyle>
            <a:lvl1pPr marL="231775" indent="-231775" algn="l" rtl="0" eaLnBrk="1" fontAlgn="base" hangingPunct="1"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8600" algn="l" rtl="0" eaLnBrk="1" fontAlgn="base" hangingPunct="1"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‐"/>
              <a:defRPr sz="1600">
                <a:solidFill>
                  <a:schemeClr val="tx1"/>
                </a:solidFill>
                <a:latin typeface="+mn-lt"/>
              </a:defRPr>
            </a:lvl2pPr>
            <a:lvl3pPr marL="685800" indent="-227013" algn="l" rtl="0" eaLnBrk="1" fontAlgn="base" hangingPunct="1"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‐"/>
              <a:tabLst/>
              <a:defRPr sz="1400">
                <a:solidFill>
                  <a:schemeClr val="tx1"/>
                </a:solidFill>
                <a:latin typeface="+mn-lt"/>
              </a:defRPr>
            </a:lvl3pPr>
            <a:lvl4pPr marL="912813" indent="-227013" algn="l" rtl="0" eaLnBrk="1" fontAlgn="base" hangingPunct="1"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‐"/>
              <a:defRPr sz="1200">
                <a:solidFill>
                  <a:schemeClr val="tx1"/>
                </a:solidFill>
                <a:latin typeface="+mn-lt"/>
              </a:defRPr>
            </a:lvl4pPr>
            <a:lvl5pPr marL="1146175" indent="-227013" algn="l" defTabSz="855663" rtl="0" eaLnBrk="1" fontAlgn="base" hangingPunct="1"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‐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2514314" indent="-2285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Trebuchet MS" panose="020B0603020202020204" pitchFamily="34" charset="0"/>
              </a:rPr>
              <a:t>5 Clicks to </a:t>
            </a:r>
            <a:r>
              <a:rPr lang="en-US" sz="2200" b="1" dirty="0" smtClean="0">
                <a:latin typeface="Trebuchet MS" panose="020B0603020202020204" pitchFamily="34" charset="0"/>
              </a:rPr>
              <a:t>upgrade </a:t>
            </a:r>
            <a:r>
              <a:rPr lang="en-US" sz="2200" b="1" dirty="0">
                <a:latin typeface="Trebuchet MS" panose="020B0603020202020204" pitchFamily="34" charset="0"/>
              </a:rPr>
              <a:t>the </a:t>
            </a:r>
            <a:r>
              <a:rPr lang="en-US" sz="2200" b="1" dirty="0" smtClean="0">
                <a:latin typeface="Trebuchet MS" panose="020B0603020202020204" pitchFamily="34" charset="0"/>
              </a:rPr>
              <a:t>Coverage</a:t>
            </a:r>
            <a:endParaRPr lang="en-US" sz="2200" b="1" kern="0" dirty="0" smtClean="0">
              <a:latin typeface="Trebuchet MS" panose="020B0603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200" kern="0" dirty="0" smtClean="0">
                <a:latin typeface="Trebuchet MS" panose="020B0603020202020204" pitchFamily="34" charset="0"/>
              </a:rPr>
              <a:t>Two products available:  CI and Mid-level Medical </a:t>
            </a:r>
          </a:p>
          <a:p>
            <a:pPr>
              <a:spcAft>
                <a:spcPts val="300"/>
              </a:spcAft>
            </a:pPr>
            <a:r>
              <a:rPr lang="en-US" sz="2200" kern="0" dirty="0" smtClean="0">
                <a:latin typeface="Trebuchet MS" panose="020B0603020202020204" pitchFamily="34" charset="0"/>
              </a:rPr>
              <a:t>Premium pre-calculated by Alipay</a:t>
            </a:r>
          </a:p>
          <a:p>
            <a:pPr>
              <a:spcAft>
                <a:spcPts val="300"/>
              </a:spcAft>
            </a:pPr>
            <a:r>
              <a:rPr lang="en-US" sz="2200" kern="0" dirty="0" smtClean="0">
                <a:latin typeface="Trebuchet MS" panose="020B0603020202020204" pitchFamily="34" charset="0"/>
              </a:rPr>
              <a:t>Premium will be settled via </a:t>
            </a:r>
            <a:r>
              <a:rPr lang="en-US" sz="2200" kern="0" dirty="0" err="1" smtClean="0">
                <a:latin typeface="Trebuchet MS" panose="020B0603020202020204" pitchFamily="34" charset="0"/>
              </a:rPr>
              <a:t>Alipay</a:t>
            </a:r>
            <a:endParaRPr lang="en-US" sz="2200" kern="0" dirty="0" smtClean="0">
              <a:latin typeface="Trebuchet MS" panose="020B0603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22187" y="3408911"/>
            <a:ext cx="1905000" cy="3059271"/>
            <a:chOff x="152400" y="2545654"/>
            <a:chExt cx="2317556" cy="3595199"/>
          </a:xfrm>
        </p:grpSpPr>
        <p:grpSp>
          <p:nvGrpSpPr>
            <p:cNvPr id="21" name="Group 20"/>
            <p:cNvGrpSpPr/>
            <p:nvPr/>
          </p:nvGrpSpPr>
          <p:grpSpPr>
            <a:xfrm>
              <a:off x="152400" y="2545654"/>
              <a:ext cx="2317556" cy="3595199"/>
              <a:chOff x="588772" y="2524385"/>
              <a:chExt cx="3228207" cy="4475939"/>
            </a:xfrm>
          </p:grpSpPr>
          <p:pic>
            <p:nvPicPr>
              <p:cNvPr id="23" name="Picture 2" descr="C:\Users\yren\AppData\Local\Temp\notes24E546\image2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434" b="16432"/>
              <a:stretch/>
            </p:blipFill>
            <p:spPr bwMode="auto">
              <a:xfrm>
                <a:off x="588772" y="2524385"/>
                <a:ext cx="3228207" cy="3912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202877" y="6459964"/>
                <a:ext cx="1586834" cy="54036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+mn-lt"/>
                  </a:rPr>
                  <a:t>upgrade</a:t>
                </a:r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1506930" y="5108345"/>
              <a:ext cx="796140" cy="5938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26346" y="3408911"/>
            <a:ext cx="4885171" cy="3236364"/>
            <a:chOff x="2026346" y="3031925"/>
            <a:chExt cx="4885171" cy="3236364"/>
          </a:xfrm>
        </p:grpSpPr>
        <p:pic>
          <p:nvPicPr>
            <p:cNvPr id="26" name="Picture 3" descr="C:\Users\yren\AppData\Local\Temp\notes24E546\image3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57" b="58179"/>
            <a:stretch/>
          </p:blipFill>
          <p:spPr bwMode="auto">
            <a:xfrm>
              <a:off x="3030414" y="3031925"/>
              <a:ext cx="3018785" cy="173775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ight Arrow 26"/>
            <p:cNvSpPr/>
            <p:nvPr/>
          </p:nvSpPr>
          <p:spPr>
            <a:xfrm rot="20321584">
              <a:off x="2026346" y="4203774"/>
              <a:ext cx="949504" cy="326410"/>
            </a:xfrm>
            <a:prstGeom prst="rightArrow">
              <a:avLst>
                <a:gd name="adj1" fmla="val 50000"/>
                <a:gd name="adj2" fmla="val 4368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22594" y="4944850"/>
              <a:ext cx="3988923" cy="132343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2000" b="1" dirty="0" smtClean="0">
                  <a:latin typeface="Trebuchet MS" panose="020B0603020202020204" pitchFamily="34" charset="0"/>
                </a:rPr>
                <a:t>Various CI plans to choose: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000" dirty="0" smtClean="0">
                  <a:latin typeface="Trebuchet MS" panose="020B0603020202020204" pitchFamily="34" charset="0"/>
                </a:rPr>
                <a:t>Diseases covered from 25 to 99;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000" dirty="0" smtClean="0">
                  <a:latin typeface="Trebuchet MS" panose="020B0603020202020204" pitchFamily="34" charset="0"/>
                </a:rPr>
                <a:t>Sum assured from CNY 100,000 to 500,000 (INR</a:t>
              </a:r>
              <a:r>
                <a:rPr lang="ja-JP" alt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n-US" sz="2000" dirty="0" smtClean="0">
                  <a:latin typeface="Trebuchet MS" panose="020B0603020202020204" pitchFamily="34" charset="0"/>
                </a:rPr>
                <a:t>10 -50 lakhs)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94971" y="2682875"/>
            <a:ext cx="2989176" cy="3747272"/>
            <a:chOff x="5610108" y="2303813"/>
            <a:chExt cx="3393401" cy="4126334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4" b="-1"/>
            <a:stretch/>
          </p:blipFill>
          <p:spPr bwMode="auto">
            <a:xfrm>
              <a:off x="6414638" y="2303813"/>
              <a:ext cx="2533595" cy="4126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ight Arrow 36"/>
            <p:cNvSpPr/>
            <p:nvPr/>
          </p:nvSpPr>
          <p:spPr>
            <a:xfrm>
              <a:off x="5610108" y="3648281"/>
              <a:ext cx="536353" cy="302579"/>
            </a:xfrm>
            <a:prstGeom prst="rightArrow">
              <a:avLst>
                <a:gd name="adj1" fmla="val 50000"/>
                <a:gd name="adj2" fmla="val 4368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7873340" y="5864444"/>
              <a:ext cx="670078" cy="2513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413249" y="5556667"/>
              <a:ext cx="159026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+mn-lt"/>
                </a:rPr>
                <a:t>Health Declaration</a:t>
              </a:r>
            </a:p>
          </p:txBody>
        </p:sp>
      </p:grpSp>
      <p:sp>
        <p:nvSpPr>
          <p:cNvPr id="40" name="Oval 39"/>
          <p:cNvSpPr/>
          <p:nvPr/>
        </p:nvSpPr>
        <p:spPr>
          <a:xfrm>
            <a:off x="8756526" y="3573211"/>
            <a:ext cx="1109378" cy="252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Another Distribution Method	</a:t>
            </a:r>
            <a:endParaRPr lang="en-US" sz="2800" b="1" dirty="0">
              <a:solidFill>
                <a:schemeClr val="bg1"/>
              </a:solidFill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Content Placeholder 2"/>
          <p:cNvSpPr txBox="1">
            <a:spLocks/>
          </p:cNvSpPr>
          <p:nvPr/>
        </p:nvSpPr>
        <p:spPr>
          <a:xfrm>
            <a:off x="441494" y="1813669"/>
            <a:ext cx="8705088" cy="163120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Agent refers customer to App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Customer downloads App</a:t>
            </a:r>
            <a:endParaRPr lang="en-US" sz="2400" kern="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Customers can purchase insurance directly within the App</a:t>
            </a:r>
          </a:p>
          <a:p>
            <a:pPr marL="225425" lvl="1"/>
            <a:endParaRPr lang="en-US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53506" y="3479326"/>
            <a:ext cx="8391225" cy="2911570"/>
            <a:chOff x="120519" y="3729019"/>
            <a:chExt cx="8391225" cy="2911570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08" y="3821803"/>
              <a:ext cx="1625989" cy="74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ight Arrow 43"/>
            <p:cNvSpPr/>
            <p:nvPr/>
          </p:nvSpPr>
          <p:spPr>
            <a:xfrm>
              <a:off x="2042554" y="3999516"/>
              <a:ext cx="979991" cy="264418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D6DDE8"/>
                </a:solidFill>
              </a:endParaRPr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5366790" y="4016879"/>
              <a:ext cx="979991" cy="264418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D6DDE8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153916" y="3729019"/>
              <a:ext cx="2009753" cy="2911570"/>
              <a:chOff x="3153918" y="2921315"/>
              <a:chExt cx="2009753" cy="3265715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3153918" y="2921315"/>
                <a:ext cx="2009753" cy="3265715"/>
                <a:chOff x="3153918" y="2410690"/>
                <a:chExt cx="2009753" cy="3265715"/>
              </a:xfrm>
            </p:grpSpPr>
            <p:pic>
              <p:nvPicPr>
                <p:cNvPr id="57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3918" y="2410690"/>
                  <a:ext cx="2009753" cy="32657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8" name="TextBox 57"/>
                <p:cNvSpPr txBox="1"/>
                <p:nvPr/>
              </p:nvSpPr>
              <p:spPr>
                <a:xfrm>
                  <a:off x="3675689" y="2625115"/>
                  <a:ext cx="833225" cy="345213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Hot Sellers</a:t>
                  </a:r>
                </a:p>
              </p:txBody>
            </p:sp>
          </p:grpSp>
          <p:sp>
            <p:nvSpPr>
              <p:cNvPr id="56" name="Rectangle 55"/>
              <p:cNvSpPr/>
              <p:nvPr/>
            </p:nvSpPr>
            <p:spPr>
              <a:xfrm>
                <a:off x="4158793" y="3404944"/>
                <a:ext cx="1004877" cy="88705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D6DDE8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20519" y="4651473"/>
              <a:ext cx="2050313" cy="9233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276092"/>
                  </a:solidFill>
                  <a:latin typeface="Trebuchet MS" panose="020B0603020202020204" pitchFamily="34" charset="0"/>
                </a:rPr>
                <a:t>Download from APP Store and get registered</a:t>
              </a:r>
              <a:endParaRPr lang="en-US" dirty="0">
                <a:solidFill>
                  <a:srgbClr val="276092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550178" y="3729019"/>
              <a:ext cx="1961566" cy="2911570"/>
              <a:chOff x="6550178" y="3729019"/>
              <a:chExt cx="1993240" cy="2911570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6550178" y="3729019"/>
                <a:ext cx="1993240" cy="2911570"/>
                <a:chOff x="6550178" y="2410689"/>
                <a:chExt cx="2090902" cy="3265715"/>
              </a:xfrm>
            </p:grpSpPr>
            <p:pic>
              <p:nvPicPr>
                <p:cNvPr id="51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50178" y="2410689"/>
                  <a:ext cx="2090902" cy="32657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2" name="TextBox 51"/>
                <p:cNvSpPr txBox="1"/>
                <p:nvPr/>
              </p:nvSpPr>
              <p:spPr>
                <a:xfrm>
                  <a:off x="7374859" y="3749327"/>
                  <a:ext cx="694982" cy="230832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 dirty="0" smtClean="0">
                      <a:solidFill>
                        <a:srgbClr val="FF0000"/>
                      </a:solidFill>
                    </a:rPr>
                    <a:t>Coverage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374859" y="5056418"/>
                  <a:ext cx="694982" cy="230832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 dirty="0" smtClean="0">
                      <a:solidFill>
                        <a:srgbClr val="FF0000"/>
                      </a:solidFill>
                    </a:rPr>
                    <a:t>Prem Calc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7912872" y="5268762"/>
                  <a:ext cx="694982" cy="230832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 dirty="0" smtClean="0">
                      <a:solidFill>
                        <a:srgbClr val="FF0000"/>
                      </a:solidFill>
                    </a:rPr>
                    <a:t>Purchase</a:t>
                  </a:r>
                </a:p>
              </p:txBody>
            </p:sp>
          </p:grpSp>
          <p:sp>
            <p:nvSpPr>
              <p:cNvPr id="50" name="TextBox 49"/>
              <p:cNvSpPr txBox="1"/>
              <p:nvPr/>
            </p:nvSpPr>
            <p:spPr>
              <a:xfrm>
                <a:off x="7178661" y="3821803"/>
                <a:ext cx="1217959" cy="276999"/>
              </a:xfrm>
              <a:prstGeom prst="rect">
                <a:avLst/>
              </a:prstGeom>
              <a:solidFill>
                <a:schemeClr val="bg2">
                  <a:alpha val="78000"/>
                </a:schemeClr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 smtClean="0">
                    <a:solidFill>
                      <a:srgbClr val="FF0000"/>
                    </a:solidFill>
                  </a:rPr>
                  <a:t>Product Details</a:t>
                </a:r>
              </a:p>
            </p:txBody>
          </p:sp>
        </p:grpSp>
      </p:grpSp>
      <p:sp>
        <p:nvSpPr>
          <p:cNvPr id="59" name="object 45"/>
          <p:cNvSpPr/>
          <p:nvPr/>
        </p:nvSpPr>
        <p:spPr>
          <a:xfrm>
            <a:off x="351701" y="1113669"/>
            <a:ext cx="5996234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000" b="1" dirty="0" err="1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PingAn</a:t>
            </a:r>
            <a:r>
              <a:rPr lang="en-US" sz="20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Life’s Mobile App</a:t>
            </a:r>
            <a:endParaRPr sz="20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1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Popular Online Product - China</a:t>
            </a:r>
            <a:endParaRPr lang="en-US" sz="2800" b="1" dirty="0">
              <a:solidFill>
                <a:schemeClr val="bg1"/>
              </a:solidFill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object 45"/>
          <p:cNvSpPr/>
          <p:nvPr/>
        </p:nvSpPr>
        <p:spPr>
          <a:xfrm>
            <a:off x="252167" y="1158875"/>
            <a:ext cx="5551733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Other Popular On Line Products</a:t>
            </a:r>
            <a:endParaRPr sz="24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64867" y="2149475"/>
            <a:ext cx="7177645" cy="352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  <a:spAutoFit/>
          </a:bodyPr>
          <a:lstStyle>
            <a:lvl1pPr marL="231775" indent="-231775" algn="l" rtl="0" eaLnBrk="1" fontAlgn="base" hangingPunct="1"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8600" algn="l" rtl="0" eaLnBrk="1" fontAlgn="base" hangingPunct="1"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‐"/>
              <a:defRPr sz="1600">
                <a:solidFill>
                  <a:schemeClr val="tx1"/>
                </a:solidFill>
                <a:latin typeface="+mn-lt"/>
              </a:defRPr>
            </a:lvl2pPr>
            <a:lvl3pPr marL="685800" indent="-227013" algn="l" rtl="0" eaLnBrk="1" fontAlgn="base" hangingPunct="1"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‐"/>
              <a:tabLst/>
              <a:defRPr sz="1400">
                <a:solidFill>
                  <a:schemeClr val="tx1"/>
                </a:solidFill>
                <a:latin typeface="+mn-lt"/>
              </a:defRPr>
            </a:lvl3pPr>
            <a:lvl4pPr marL="912813" indent="-227013" algn="l" rtl="0" eaLnBrk="1" fontAlgn="base" hangingPunct="1"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‐"/>
              <a:defRPr sz="1200">
                <a:solidFill>
                  <a:schemeClr val="tx1"/>
                </a:solidFill>
                <a:latin typeface="+mn-lt"/>
              </a:defRPr>
            </a:lvl4pPr>
            <a:lvl5pPr marL="1146175" indent="-227013" algn="l" defTabSz="855663" rtl="0" eaLnBrk="1" fontAlgn="base" hangingPunct="1"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‐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2514314" indent="-2285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en-GB" sz="2200" kern="0" dirty="0" smtClean="0">
                <a:latin typeface="Trebuchet MS" panose="020B0603020202020204" pitchFamily="34" charset="0"/>
              </a:rPr>
              <a:t>Personal </a:t>
            </a:r>
            <a:r>
              <a:rPr lang="en-GB" sz="2200" kern="0" dirty="0" smtClean="0">
                <a:latin typeface="Trebuchet MS" panose="020B0603020202020204" pitchFamily="34" charset="0"/>
              </a:rPr>
              <a:t>Accident</a:t>
            </a:r>
            <a:endParaRPr lang="en-GB" sz="2200" kern="0" dirty="0">
              <a:latin typeface="Trebuchet MS" panose="020B0603020202020204" pitchFamily="34" charset="0"/>
            </a:endParaRPr>
          </a:p>
          <a:p>
            <a:pPr marL="715963" lvl="1">
              <a:spcAft>
                <a:spcPts val="300"/>
              </a:spcAft>
            </a:pPr>
            <a:r>
              <a:rPr lang="en-GB" sz="2200" kern="0" dirty="0">
                <a:latin typeface="Trebuchet MS" panose="020B0603020202020204" pitchFamily="34" charset="0"/>
              </a:rPr>
              <a:t>high multiples for motor vehicle </a:t>
            </a:r>
            <a:r>
              <a:rPr lang="en-GB" sz="2200" kern="0" dirty="0" smtClean="0">
                <a:latin typeface="Trebuchet MS" panose="020B0603020202020204" pitchFamily="34" charset="0"/>
              </a:rPr>
              <a:t>deaths</a:t>
            </a:r>
            <a:endParaRPr lang="en-GB" sz="2200" kern="0" dirty="0" smtClean="0">
              <a:latin typeface="Trebuchet MS" panose="020B0603020202020204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2200" kern="0" dirty="0" smtClean="0">
                <a:latin typeface="Trebuchet MS" panose="020B0603020202020204" pitchFamily="34" charset="0"/>
              </a:rPr>
              <a:t>Non-Life</a:t>
            </a:r>
          </a:p>
          <a:p>
            <a:pPr marL="715963" lvl="1">
              <a:spcAft>
                <a:spcPts val="300"/>
              </a:spcAft>
            </a:pPr>
            <a:r>
              <a:rPr lang="en-GB" sz="2200" kern="0" dirty="0" smtClean="0">
                <a:latin typeface="Trebuchet MS" panose="020B0603020202020204" pitchFamily="34" charset="0"/>
              </a:rPr>
              <a:t>Shipping return </a:t>
            </a:r>
            <a:r>
              <a:rPr lang="en-GB" sz="2200" kern="0" dirty="0" smtClean="0">
                <a:latin typeface="Trebuchet MS" panose="020B0603020202020204" pitchFamily="34" charset="0"/>
              </a:rPr>
              <a:t>insurance</a:t>
            </a:r>
          </a:p>
          <a:p>
            <a:pPr marL="715963" lvl="1">
              <a:spcAft>
                <a:spcPts val="300"/>
              </a:spcAft>
            </a:pPr>
            <a:r>
              <a:rPr lang="en-GB" sz="2200" kern="0" dirty="0" smtClean="0">
                <a:latin typeface="Trebuchet MS" panose="020B0603020202020204" pitchFamily="34" charset="0"/>
              </a:rPr>
              <a:t>Flight delay insurance (uses weather information to adjust price for insurance sold hours before departure.)</a:t>
            </a:r>
          </a:p>
          <a:p>
            <a:pPr marL="0" indent="0">
              <a:spcAft>
                <a:spcPts val="300"/>
              </a:spcAft>
              <a:buNone/>
            </a:pPr>
            <a:endParaRPr lang="en-GB" sz="2200" kern="0" dirty="0" smtClean="0">
              <a:latin typeface="Trebuchet MS" panose="020B060302020202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sz="2200" kern="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6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Online Products </a:t>
            </a:r>
            <a:r>
              <a:rPr lang="en-US" sz="2800" b="1" dirty="0">
                <a:solidFill>
                  <a:schemeClr val="bg1"/>
                </a:solidFill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</a:rPr>
              <a:t>Experience</a:t>
            </a:r>
            <a:endParaRPr lang="en-US" sz="2800" b="1" dirty="0">
              <a:solidFill>
                <a:schemeClr val="bg1"/>
              </a:solidFill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object 45"/>
          <p:cNvSpPr/>
          <p:nvPr/>
        </p:nvSpPr>
        <p:spPr>
          <a:xfrm>
            <a:off x="264867" y="1279700"/>
            <a:ext cx="5551733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How Will Experience Turn Out?</a:t>
            </a:r>
            <a:endParaRPr sz="24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70601" y="2149475"/>
            <a:ext cx="9167099" cy="533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  <a:spAutoFit/>
          </a:bodyPr>
          <a:lstStyle>
            <a:lvl1pPr marL="231775" indent="-231775" algn="l" rtl="0" eaLnBrk="1" fontAlgn="base" hangingPunct="1"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8600" algn="l" rtl="0" eaLnBrk="1" fontAlgn="base" hangingPunct="1"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‐"/>
              <a:defRPr sz="1600">
                <a:solidFill>
                  <a:schemeClr val="tx1"/>
                </a:solidFill>
                <a:latin typeface="+mn-lt"/>
              </a:defRPr>
            </a:lvl2pPr>
            <a:lvl3pPr marL="685800" indent="-227013" algn="l" rtl="0" eaLnBrk="1" fontAlgn="base" hangingPunct="1"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‐"/>
              <a:tabLst/>
              <a:defRPr sz="1400">
                <a:solidFill>
                  <a:schemeClr val="tx1"/>
                </a:solidFill>
                <a:latin typeface="+mn-lt"/>
              </a:defRPr>
            </a:lvl3pPr>
            <a:lvl4pPr marL="912813" indent="-227013" algn="l" rtl="0" eaLnBrk="1" fontAlgn="base" hangingPunct="1"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‐"/>
              <a:defRPr sz="1200">
                <a:solidFill>
                  <a:schemeClr val="tx1"/>
                </a:solidFill>
                <a:latin typeface="+mn-lt"/>
              </a:defRPr>
            </a:lvl4pPr>
            <a:lvl5pPr marL="1146175" indent="-227013" algn="l" defTabSz="855663" rtl="0" eaLnBrk="1" fontAlgn="base" hangingPunct="1"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‐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2514314" indent="-2285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GB" sz="2200" u="sng" kern="0" dirty="0" smtClean="0">
                <a:latin typeface="Trebuchet MS" panose="020B0603020202020204" pitchFamily="34" charset="0"/>
              </a:rPr>
              <a:t>Possible Influences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en-GB" sz="2200" kern="0" dirty="0" smtClean="0">
                <a:latin typeface="Trebuchet MS" panose="020B0603020202020204" pitchFamily="34" charset="0"/>
              </a:rPr>
              <a:t>High deductible medical products have potential for large anti-selection, especially with simplified issue underwriting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en-GB" sz="2200" kern="0" dirty="0" smtClean="0">
                <a:latin typeface="Trebuchet MS" panose="020B0603020202020204" pitchFamily="34" charset="0"/>
              </a:rPr>
              <a:t>Target market is different. (Younger, “better connected”)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en-GB" sz="2200" kern="0" dirty="0" smtClean="0">
                <a:latin typeface="Trebuchet MS" panose="020B0603020202020204" pitchFamily="34" charset="0"/>
              </a:rPr>
              <a:t>But selection criteria for whom to target may help.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en-GB" sz="2200" kern="0" dirty="0" smtClean="0">
                <a:latin typeface="Trebuchet MS" panose="020B0603020202020204" pitchFamily="34" charset="0"/>
              </a:rPr>
              <a:t>Selective </a:t>
            </a:r>
            <a:r>
              <a:rPr lang="en-GB" sz="2200" kern="0" dirty="0" err="1" smtClean="0">
                <a:latin typeface="Trebuchet MS" panose="020B0603020202020204" pitchFamily="34" charset="0"/>
              </a:rPr>
              <a:t>lapsation</a:t>
            </a:r>
            <a:r>
              <a:rPr lang="en-GB" sz="2200" kern="0" dirty="0" smtClean="0">
                <a:latin typeface="Trebuchet MS" panose="020B0603020202020204" pitchFamily="34" charset="0"/>
              </a:rPr>
              <a:t> with policyholders in good health either switching to new products or simply lapsing as the novelty of buying wears off.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endParaRPr lang="en-GB" sz="2200" kern="0" dirty="0">
              <a:latin typeface="Trebuchet MS" panose="020B060302020202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GB" sz="2200" kern="0" dirty="0" smtClean="0">
                <a:solidFill>
                  <a:srgbClr val="B71B1B"/>
                </a:solidFill>
                <a:latin typeface="Trebuchet MS" panose="020B0603020202020204" pitchFamily="34" charset="0"/>
              </a:rPr>
              <a:t>Early experience seems to be good.</a:t>
            </a:r>
          </a:p>
          <a:p>
            <a:pPr marL="457200" indent="-457200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en-GB" sz="2200" kern="0" dirty="0" smtClean="0">
              <a:latin typeface="Trebuchet MS" panose="020B0603020202020204" pitchFamily="34" charset="0"/>
            </a:endParaRPr>
          </a:p>
          <a:p>
            <a:pPr marL="487363" lvl="1" indent="0">
              <a:spcAft>
                <a:spcPts val="300"/>
              </a:spcAft>
              <a:buNone/>
            </a:pPr>
            <a:endParaRPr lang="en-GB" sz="2000" kern="0" dirty="0" smtClean="0">
              <a:latin typeface="Trebuchet MS" panose="020B0603020202020204" pitchFamily="34" charset="0"/>
            </a:endParaRP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endParaRPr lang="en-GB" sz="2200" kern="0" dirty="0" smtClean="0">
              <a:latin typeface="Trebuchet MS" panose="020B060302020202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sz="2200" kern="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6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8900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object 6"/>
          <p:cNvSpPr txBox="1"/>
          <p:nvPr/>
        </p:nvSpPr>
        <p:spPr>
          <a:xfrm>
            <a:off x="774700" y="1997075"/>
            <a:ext cx="929640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endParaRPr lang="en-US" sz="20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20" name="object 45"/>
          <p:cNvSpPr/>
          <p:nvPr/>
        </p:nvSpPr>
        <p:spPr>
          <a:xfrm>
            <a:off x="480766" y="1253423"/>
            <a:ext cx="6345512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What is driving the success of online sales?</a:t>
            </a:r>
            <a:endParaRPr sz="24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组合 67"/>
          <p:cNvGrpSpPr>
            <a:grpSpLocks noChangeAspect="1"/>
          </p:cNvGrpSpPr>
          <p:nvPr/>
        </p:nvGrpSpPr>
        <p:grpSpPr>
          <a:xfrm>
            <a:off x="469900" y="2499995"/>
            <a:ext cx="3771899" cy="3154680"/>
            <a:chOff x="653337" y="1916527"/>
            <a:chExt cx="5025160" cy="4152747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2761774" y="1965532"/>
              <a:ext cx="2201608" cy="1877933"/>
            </a:xfrm>
            <a:custGeom>
              <a:avLst/>
              <a:gdLst>
                <a:gd name="T0" fmla="*/ 672 w 714"/>
                <a:gd name="T1" fmla="*/ 52 h 609"/>
                <a:gd name="T2" fmla="*/ 632 w 714"/>
                <a:gd name="T3" fmla="*/ 59 h 609"/>
                <a:gd name="T4" fmla="*/ 608 w 714"/>
                <a:gd name="T5" fmla="*/ 29 h 609"/>
                <a:gd name="T6" fmla="*/ 584 w 714"/>
                <a:gd name="T7" fmla="*/ 30 h 609"/>
                <a:gd name="T8" fmla="*/ 564 w 714"/>
                <a:gd name="T9" fmla="*/ 11 h 609"/>
                <a:gd name="T10" fmla="*/ 570 w 714"/>
                <a:gd name="T11" fmla="*/ 23 h 609"/>
                <a:gd name="T12" fmla="*/ 574 w 714"/>
                <a:gd name="T13" fmla="*/ 42 h 609"/>
                <a:gd name="T14" fmla="*/ 552 w 714"/>
                <a:gd name="T15" fmla="*/ 122 h 609"/>
                <a:gd name="T16" fmla="*/ 490 w 714"/>
                <a:gd name="T17" fmla="*/ 158 h 609"/>
                <a:gd name="T18" fmla="*/ 522 w 714"/>
                <a:gd name="T19" fmla="*/ 214 h 609"/>
                <a:gd name="T20" fmla="*/ 568 w 714"/>
                <a:gd name="T21" fmla="*/ 215 h 609"/>
                <a:gd name="T22" fmla="*/ 509 w 714"/>
                <a:gd name="T23" fmla="*/ 271 h 609"/>
                <a:gd name="T24" fmla="*/ 455 w 714"/>
                <a:gd name="T25" fmla="*/ 332 h 609"/>
                <a:gd name="T26" fmla="*/ 393 w 714"/>
                <a:gd name="T27" fmla="*/ 364 h 609"/>
                <a:gd name="T28" fmla="*/ 353 w 714"/>
                <a:gd name="T29" fmla="*/ 423 h 609"/>
                <a:gd name="T30" fmla="*/ 215 w 714"/>
                <a:gd name="T31" fmla="*/ 466 h 609"/>
                <a:gd name="T32" fmla="*/ 101 w 714"/>
                <a:gd name="T33" fmla="*/ 427 h 609"/>
                <a:gd name="T34" fmla="*/ 1 w 714"/>
                <a:gd name="T35" fmla="*/ 422 h 609"/>
                <a:gd name="T36" fmla="*/ 12 w 714"/>
                <a:gd name="T37" fmla="*/ 454 h 609"/>
                <a:gd name="T38" fmla="*/ 23 w 714"/>
                <a:gd name="T39" fmla="*/ 494 h 609"/>
                <a:gd name="T40" fmla="*/ 69 w 714"/>
                <a:gd name="T41" fmla="*/ 483 h 609"/>
                <a:gd name="T42" fmla="*/ 68 w 714"/>
                <a:gd name="T43" fmla="*/ 523 h 609"/>
                <a:gd name="T44" fmla="*/ 95 w 714"/>
                <a:gd name="T45" fmla="*/ 542 h 609"/>
                <a:gd name="T46" fmla="*/ 109 w 714"/>
                <a:gd name="T47" fmla="*/ 559 h 609"/>
                <a:gd name="T48" fmla="*/ 121 w 714"/>
                <a:gd name="T49" fmla="*/ 556 h 609"/>
                <a:gd name="T50" fmla="*/ 180 w 714"/>
                <a:gd name="T51" fmla="*/ 536 h 609"/>
                <a:gd name="T52" fmla="*/ 191 w 714"/>
                <a:gd name="T53" fmla="*/ 562 h 609"/>
                <a:gd name="T54" fmla="*/ 167 w 714"/>
                <a:gd name="T55" fmla="*/ 582 h 609"/>
                <a:gd name="T56" fmla="*/ 209 w 714"/>
                <a:gd name="T57" fmla="*/ 605 h 609"/>
                <a:gd name="T58" fmla="*/ 236 w 714"/>
                <a:gd name="T59" fmla="*/ 554 h 609"/>
                <a:gd name="T60" fmla="*/ 261 w 714"/>
                <a:gd name="T61" fmla="*/ 546 h 609"/>
                <a:gd name="T62" fmla="*/ 270 w 714"/>
                <a:gd name="T63" fmla="*/ 590 h 609"/>
                <a:gd name="T64" fmla="*/ 306 w 714"/>
                <a:gd name="T65" fmla="*/ 608 h 609"/>
                <a:gd name="T66" fmla="*/ 332 w 714"/>
                <a:gd name="T67" fmla="*/ 564 h 609"/>
                <a:gd name="T68" fmla="*/ 366 w 714"/>
                <a:gd name="T69" fmla="*/ 539 h 609"/>
                <a:gd name="T70" fmla="*/ 377 w 714"/>
                <a:gd name="T71" fmla="*/ 533 h 609"/>
                <a:gd name="T72" fmla="*/ 402 w 714"/>
                <a:gd name="T73" fmla="*/ 526 h 609"/>
                <a:gd name="T74" fmla="*/ 425 w 714"/>
                <a:gd name="T75" fmla="*/ 504 h 609"/>
                <a:gd name="T76" fmla="*/ 456 w 714"/>
                <a:gd name="T77" fmla="*/ 493 h 609"/>
                <a:gd name="T78" fmla="*/ 456 w 714"/>
                <a:gd name="T79" fmla="*/ 463 h 609"/>
                <a:gd name="T80" fmla="*/ 478 w 714"/>
                <a:gd name="T81" fmla="*/ 420 h 609"/>
                <a:gd name="T82" fmla="*/ 494 w 714"/>
                <a:gd name="T83" fmla="*/ 448 h 609"/>
                <a:gd name="T84" fmla="*/ 506 w 714"/>
                <a:gd name="T85" fmla="*/ 433 h 609"/>
                <a:gd name="T86" fmla="*/ 536 w 714"/>
                <a:gd name="T87" fmla="*/ 404 h 609"/>
                <a:gd name="T88" fmla="*/ 562 w 714"/>
                <a:gd name="T89" fmla="*/ 398 h 609"/>
                <a:gd name="T90" fmla="*/ 572 w 714"/>
                <a:gd name="T91" fmla="*/ 418 h 609"/>
                <a:gd name="T92" fmla="*/ 601 w 714"/>
                <a:gd name="T93" fmla="*/ 445 h 609"/>
                <a:gd name="T94" fmla="*/ 613 w 714"/>
                <a:gd name="T95" fmla="*/ 436 h 609"/>
                <a:gd name="T96" fmla="*/ 632 w 714"/>
                <a:gd name="T97" fmla="*/ 416 h 609"/>
                <a:gd name="T98" fmla="*/ 676 w 714"/>
                <a:gd name="T99" fmla="*/ 386 h 609"/>
                <a:gd name="T100" fmla="*/ 712 w 714"/>
                <a:gd name="T101" fmla="*/ 354 h 609"/>
                <a:gd name="T102" fmla="*/ 699 w 714"/>
                <a:gd name="T103" fmla="*/ 324 h 609"/>
                <a:gd name="T104" fmla="*/ 674 w 714"/>
                <a:gd name="T105" fmla="*/ 322 h 609"/>
                <a:gd name="T106" fmla="*/ 656 w 714"/>
                <a:gd name="T107" fmla="*/ 295 h 609"/>
                <a:gd name="T108" fmla="*/ 637 w 714"/>
                <a:gd name="T109" fmla="*/ 263 h 609"/>
                <a:gd name="T110" fmla="*/ 652 w 714"/>
                <a:gd name="T111" fmla="*/ 254 h 609"/>
                <a:gd name="T112" fmla="*/ 662 w 714"/>
                <a:gd name="T113" fmla="*/ 226 h 609"/>
                <a:gd name="T114" fmla="*/ 657 w 714"/>
                <a:gd name="T115" fmla="*/ 190 h 609"/>
                <a:gd name="T116" fmla="*/ 672 w 714"/>
                <a:gd name="T117" fmla="*/ 169 h 609"/>
                <a:gd name="T118" fmla="*/ 691 w 714"/>
                <a:gd name="T119" fmla="*/ 164 h 609"/>
                <a:gd name="T120" fmla="*/ 698 w 714"/>
                <a:gd name="T121" fmla="*/ 126 h 609"/>
                <a:gd name="T122" fmla="*/ 700 w 714"/>
                <a:gd name="T123" fmla="*/ 8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4" h="609">
                  <a:moveTo>
                    <a:pt x="699" y="65"/>
                  </a:moveTo>
                  <a:cubicBezTo>
                    <a:pt x="696" y="56"/>
                    <a:pt x="696" y="56"/>
                    <a:pt x="696" y="56"/>
                  </a:cubicBezTo>
                  <a:cubicBezTo>
                    <a:pt x="689" y="44"/>
                    <a:pt x="689" y="44"/>
                    <a:pt x="689" y="44"/>
                  </a:cubicBezTo>
                  <a:cubicBezTo>
                    <a:pt x="683" y="40"/>
                    <a:pt x="683" y="40"/>
                    <a:pt x="683" y="40"/>
                  </a:cubicBezTo>
                  <a:cubicBezTo>
                    <a:pt x="677" y="44"/>
                    <a:pt x="677" y="44"/>
                    <a:pt x="677" y="44"/>
                  </a:cubicBezTo>
                  <a:cubicBezTo>
                    <a:pt x="674" y="51"/>
                    <a:pt x="674" y="51"/>
                    <a:pt x="674" y="51"/>
                  </a:cubicBezTo>
                  <a:cubicBezTo>
                    <a:pt x="673" y="52"/>
                    <a:pt x="673" y="52"/>
                    <a:pt x="673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61" y="54"/>
                    <a:pt x="661" y="54"/>
                    <a:pt x="661" y="54"/>
                  </a:cubicBezTo>
                  <a:cubicBezTo>
                    <a:pt x="660" y="54"/>
                    <a:pt x="658" y="55"/>
                    <a:pt x="658" y="56"/>
                  </a:cubicBezTo>
                  <a:cubicBezTo>
                    <a:pt x="655" y="59"/>
                    <a:pt x="655" y="59"/>
                    <a:pt x="655" y="59"/>
                  </a:cubicBezTo>
                  <a:cubicBezTo>
                    <a:pt x="649" y="64"/>
                    <a:pt x="649" y="64"/>
                    <a:pt x="649" y="64"/>
                  </a:cubicBezTo>
                  <a:cubicBezTo>
                    <a:pt x="648" y="64"/>
                    <a:pt x="648" y="64"/>
                    <a:pt x="648" y="64"/>
                  </a:cubicBezTo>
                  <a:cubicBezTo>
                    <a:pt x="642" y="65"/>
                    <a:pt x="642" y="65"/>
                    <a:pt x="642" y="65"/>
                  </a:cubicBezTo>
                  <a:cubicBezTo>
                    <a:pt x="640" y="65"/>
                    <a:pt x="636" y="63"/>
                    <a:pt x="632" y="59"/>
                  </a:cubicBezTo>
                  <a:cubicBezTo>
                    <a:pt x="631" y="59"/>
                    <a:pt x="631" y="59"/>
                    <a:pt x="631" y="59"/>
                  </a:cubicBezTo>
                  <a:cubicBezTo>
                    <a:pt x="623" y="51"/>
                    <a:pt x="619" y="45"/>
                    <a:pt x="619" y="42"/>
                  </a:cubicBezTo>
                  <a:cubicBezTo>
                    <a:pt x="619" y="32"/>
                    <a:pt x="619" y="32"/>
                    <a:pt x="619" y="32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20" y="29"/>
                    <a:pt x="620" y="29"/>
                    <a:pt x="620" y="29"/>
                  </a:cubicBezTo>
                  <a:cubicBezTo>
                    <a:pt x="609" y="25"/>
                    <a:pt x="609" y="25"/>
                    <a:pt x="609" y="25"/>
                  </a:cubicBezTo>
                  <a:cubicBezTo>
                    <a:pt x="608" y="29"/>
                    <a:pt x="608" y="29"/>
                    <a:pt x="608" y="29"/>
                  </a:cubicBezTo>
                  <a:cubicBezTo>
                    <a:pt x="608" y="30"/>
                    <a:pt x="607" y="32"/>
                    <a:pt x="605" y="33"/>
                  </a:cubicBezTo>
                  <a:cubicBezTo>
                    <a:pt x="601" y="34"/>
                    <a:pt x="601" y="34"/>
                    <a:pt x="601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5" y="37"/>
                    <a:pt x="595" y="37"/>
                    <a:pt x="595" y="37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2" y="25"/>
                    <a:pt x="581" y="21"/>
                    <a:pt x="581" y="16"/>
                  </a:cubicBezTo>
                  <a:cubicBezTo>
                    <a:pt x="581" y="12"/>
                    <a:pt x="582" y="10"/>
                    <a:pt x="583" y="8"/>
                  </a:cubicBezTo>
                  <a:cubicBezTo>
                    <a:pt x="586" y="4"/>
                    <a:pt x="586" y="4"/>
                    <a:pt x="586" y="4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74" y="2"/>
                    <a:pt x="574" y="2"/>
                    <a:pt x="574" y="2"/>
                  </a:cubicBezTo>
                  <a:cubicBezTo>
                    <a:pt x="569" y="2"/>
                    <a:pt x="566" y="5"/>
                    <a:pt x="564" y="11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58" y="21"/>
                    <a:pt x="558" y="21"/>
                    <a:pt x="558" y="21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5" y="21"/>
                    <a:pt x="565" y="21"/>
                    <a:pt x="565" y="21"/>
                  </a:cubicBezTo>
                  <a:cubicBezTo>
                    <a:pt x="570" y="23"/>
                    <a:pt x="570" y="23"/>
                    <a:pt x="570" y="23"/>
                  </a:cubicBezTo>
                  <a:cubicBezTo>
                    <a:pt x="570" y="23"/>
                    <a:pt x="570" y="23"/>
                    <a:pt x="570" y="23"/>
                  </a:cubicBezTo>
                  <a:cubicBezTo>
                    <a:pt x="571" y="23"/>
                    <a:pt x="571" y="23"/>
                    <a:pt x="571" y="23"/>
                  </a:cubicBezTo>
                  <a:cubicBezTo>
                    <a:pt x="571" y="24"/>
                    <a:pt x="571" y="24"/>
                    <a:pt x="571" y="24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4" y="41"/>
                    <a:pt x="574" y="41"/>
                    <a:pt x="574" y="41"/>
                  </a:cubicBezTo>
                  <a:cubicBezTo>
                    <a:pt x="574" y="41"/>
                    <a:pt x="574" y="41"/>
                    <a:pt x="574" y="41"/>
                  </a:cubicBezTo>
                  <a:cubicBezTo>
                    <a:pt x="574" y="42"/>
                    <a:pt x="574" y="42"/>
                    <a:pt x="574" y="42"/>
                  </a:cubicBezTo>
                  <a:cubicBezTo>
                    <a:pt x="574" y="42"/>
                    <a:pt x="574" y="42"/>
                    <a:pt x="574" y="42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59" y="72"/>
                    <a:pt x="558" y="81"/>
                    <a:pt x="557" y="96"/>
                  </a:cubicBezTo>
                  <a:cubicBezTo>
                    <a:pt x="557" y="97"/>
                    <a:pt x="557" y="97"/>
                    <a:pt x="557" y="97"/>
                  </a:cubicBezTo>
                  <a:cubicBezTo>
                    <a:pt x="552" y="107"/>
                    <a:pt x="552" y="107"/>
                    <a:pt x="552" y="107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5" y="112"/>
                    <a:pt x="555" y="112"/>
                    <a:pt x="555" y="112"/>
                  </a:cubicBezTo>
                  <a:cubicBezTo>
                    <a:pt x="556" y="118"/>
                    <a:pt x="555" y="121"/>
                    <a:pt x="554" y="122"/>
                  </a:cubicBezTo>
                  <a:cubicBezTo>
                    <a:pt x="552" y="122"/>
                    <a:pt x="552" y="122"/>
                    <a:pt x="552" y="122"/>
                  </a:cubicBezTo>
                  <a:cubicBezTo>
                    <a:pt x="550" y="124"/>
                    <a:pt x="540" y="134"/>
                    <a:pt x="526" y="152"/>
                  </a:cubicBezTo>
                  <a:cubicBezTo>
                    <a:pt x="524" y="153"/>
                    <a:pt x="524" y="153"/>
                    <a:pt x="524" y="153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2" y="152"/>
                    <a:pt x="522" y="152"/>
                    <a:pt x="522" y="152"/>
                  </a:cubicBezTo>
                  <a:cubicBezTo>
                    <a:pt x="517" y="148"/>
                    <a:pt x="512" y="145"/>
                    <a:pt x="510" y="142"/>
                  </a:cubicBezTo>
                  <a:cubicBezTo>
                    <a:pt x="507" y="140"/>
                    <a:pt x="501" y="139"/>
                    <a:pt x="491" y="139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90" y="158"/>
                    <a:pt x="490" y="158"/>
                    <a:pt x="490" y="158"/>
                  </a:cubicBezTo>
                  <a:cubicBezTo>
                    <a:pt x="483" y="192"/>
                    <a:pt x="483" y="192"/>
                    <a:pt x="483" y="192"/>
                  </a:cubicBezTo>
                  <a:cubicBezTo>
                    <a:pt x="482" y="197"/>
                    <a:pt x="481" y="205"/>
                    <a:pt x="481" y="217"/>
                  </a:cubicBezTo>
                  <a:cubicBezTo>
                    <a:pt x="484" y="220"/>
                    <a:pt x="484" y="220"/>
                    <a:pt x="484" y="220"/>
                  </a:cubicBezTo>
                  <a:cubicBezTo>
                    <a:pt x="486" y="216"/>
                    <a:pt x="486" y="216"/>
                    <a:pt x="486" y="216"/>
                  </a:cubicBezTo>
                  <a:cubicBezTo>
                    <a:pt x="487" y="216"/>
                    <a:pt x="487" y="216"/>
                    <a:pt x="487" y="216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96" y="210"/>
                    <a:pt x="496" y="210"/>
                    <a:pt x="496" y="210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5" y="211"/>
                    <a:pt x="525" y="211"/>
                    <a:pt x="525" y="211"/>
                  </a:cubicBezTo>
                  <a:cubicBezTo>
                    <a:pt x="528" y="204"/>
                    <a:pt x="528" y="204"/>
                    <a:pt x="528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30" y="204"/>
                    <a:pt x="530" y="204"/>
                    <a:pt x="530" y="204"/>
                  </a:cubicBezTo>
                  <a:cubicBezTo>
                    <a:pt x="540" y="202"/>
                    <a:pt x="540" y="202"/>
                    <a:pt x="540" y="202"/>
                  </a:cubicBezTo>
                  <a:cubicBezTo>
                    <a:pt x="553" y="201"/>
                    <a:pt x="553" y="201"/>
                    <a:pt x="553" y="201"/>
                  </a:cubicBezTo>
                  <a:cubicBezTo>
                    <a:pt x="557" y="202"/>
                    <a:pt x="562" y="207"/>
                    <a:pt x="568" y="215"/>
                  </a:cubicBezTo>
                  <a:cubicBezTo>
                    <a:pt x="584" y="223"/>
                    <a:pt x="592" y="230"/>
                    <a:pt x="594" y="236"/>
                  </a:cubicBezTo>
                  <a:cubicBezTo>
                    <a:pt x="596" y="240"/>
                    <a:pt x="596" y="242"/>
                    <a:pt x="594" y="245"/>
                  </a:cubicBezTo>
                  <a:cubicBezTo>
                    <a:pt x="593" y="248"/>
                    <a:pt x="590" y="249"/>
                    <a:pt x="586" y="250"/>
                  </a:cubicBezTo>
                  <a:cubicBezTo>
                    <a:pt x="586" y="250"/>
                    <a:pt x="586" y="250"/>
                    <a:pt x="586" y="250"/>
                  </a:cubicBezTo>
                  <a:cubicBezTo>
                    <a:pt x="566" y="249"/>
                    <a:pt x="555" y="249"/>
                    <a:pt x="551" y="250"/>
                  </a:cubicBezTo>
                  <a:cubicBezTo>
                    <a:pt x="542" y="256"/>
                    <a:pt x="542" y="256"/>
                    <a:pt x="542" y="256"/>
                  </a:cubicBezTo>
                  <a:cubicBezTo>
                    <a:pt x="530" y="265"/>
                    <a:pt x="522" y="270"/>
                    <a:pt x="517" y="270"/>
                  </a:cubicBezTo>
                  <a:cubicBezTo>
                    <a:pt x="509" y="271"/>
                    <a:pt x="509" y="271"/>
                    <a:pt x="509" y="271"/>
                  </a:cubicBezTo>
                  <a:cubicBezTo>
                    <a:pt x="504" y="291"/>
                    <a:pt x="504" y="291"/>
                    <a:pt x="504" y="291"/>
                  </a:cubicBezTo>
                  <a:cubicBezTo>
                    <a:pt x="503" y="297"/>
                    <a:pt x="501" y="301"/>
                    <a:pt x="498" y="304"/>
                  </a:cubicBezTo>
                  <a:cubicBezTo>
                    <a:pt x="494" y="307"/>
                    <a:pt x="490" y="309"/>
                    <a:pt x="483" y="310"/>
                  </a:cubicBezTo>
                  <a:cubicBezTo>
                    <a:pt x="476" y="311"/>
                    <a:pt x="469" y="314"/>
                    <a:pt x="463" y="318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5" y="332"/>
                    <a:pt x="455" y="332"/>
                    <a:pt x="455" y="332"/>
                  </a:cubicBezTo>
                  <a:cubicBezTo>
                    <a:pt x="437" y="340"/>
                    <a:pt x="437" y="340"/>
                    <a:pt x="437" y="340"/>
                  </a:cubicBezTo>
                  <a:cubicBezTo>
                    <a:pt x="436" y="340"/>
                    <a:pt x="436" y="340"/>
                    <a:pt x="436" y="340"/>
                  </a:cubicBezTo>
                  <a:cubicBezTo>
                    <a:pt x="426" y="338"/>
                    <a:pt x="426" y="338"/>
                    <a:pt x="426" y="338"/>
                  </a:cubicBezTo>
                  <a:cubicBezTo>
                    <a:pt x="419" y="337"/>
                    <a:pt x="414" y="335"/>
                    <a:pt x="410" y="332"/>
                  </a:cubicBezTo>
                  <a:cubicBezTo>
                    <a:pt x="405" y="330"/>
                    <a:pt x="400" y="330"/>
                    <a:pt x="394" y="331"/>
                  </a:cubicBezTo>
                  <a:cubicBezTo>
                    <a:pt x="390" y="338"/>
                    <a:pt x="387" y="346"/>
                    <a:pt x="388" y="356"/>
                  </a:cubicBezTo>
                  <a:cubicBezTo>
                    <a:pt x="388" y="360"/>
                    <a:pt x="389" y="364"/>
                    <a:pt x="390" y="364"/>
                  </a:cubicBezTo>
                  <a:cubicBezTo>
                    <a:pt x="393" y="364"/>
                    <a:pt x="393" y="364"/>
                    <a:pt x="393" y="364"/>
                  </a:cubicBezTo>
                  <a:cubicBezTo>
                    <a:pt x="396" y="362"/>
                    <a:pt x="396" y="362"/>
                    <a:pt x="396" y="362"/>
                  </a:cubicBezTo>
                  <a:cubicBezTo>
                    <a:pt x="397" y="375"/>
                    <a:pt x="397" y="375"/>
                    <a:pt x="397" y="375"/>
                  </a:cubicBezTo>
                  <a:cubicBezTo>
                    <a:pt x="397" y="379"/>
                    <a:pt x="396" y="382"/>
                    <a:pt x="392" y="385"/>
                  </a:cubicBezTo>
                  <a:cubicBezTo>
                    <a:pt x="390" y="386"/>
                    <a:pt x="387" y="388"/>
                    <a:pt x="382" y="390"/>
                  </a:cubicBezTo>
                  <a:cubicBezTo>
                    <a:pt x="378" y="390"/>
                    <a:pt x="378" y="390"/>
                    <a:pt x="378" y="390"/>
                  </a:cubicBezTo>
                  <a:cubicBezTo>
                    <a:pt x="374" y="392"/>
                    <a:pt x="366" y="403"/>
                    <a:pt x="354" y="422"/>
                  </a:cubicBezTo>
                  <a:cubicBezTo>
                    <a:pt x="354" y="423"/>
                    <a:pt x="354" y="423"/>
                    <a:pt x="354" y="423"/>
                  </a:cubicBezTo>
                  <a:cubicBezTo>
                    <a:pt x="353" y="423"/>
                    <a:pt x="353" y="423"/>
                    <a:pt x="353" y="423"/>
                  </a:cubicBezTo>
                  <a:cubicBezTo>
                    <a:pt x="341" y="430"/>
                    <a:pt x="341" y="430"/>
                    <a:pt x="341" y="430"/>
                  </a:cubicBezTo>
                  <a:cubicBezTo>
                    <a:pt x="343" y="430"/>
                    <a:pt x="344" y="431"/>
                    <a:pt x="344" y="432"/>
                  </a:cubicBezTo>
                  <a:cubicBezTo>
                    <a:pt x="344" y="434"/>
                    <a:pt x="342" y="434"/>
                    <a:pt x="339" y="435"/>
                  </a:cubicBezTo>
                  <a:cubicBezTo>
                    <a:pt x="305" y="434"/>
                    <a:pt x="305" y="434"/>
                    <a:pt x="305" y="434"/>
                  </a:cubicBezTo>
                  <a:cubicBezTo>
                    <a:pt x="267" y="433"/>
                    <a:pt x="238" y="443"/>
                    <a:pt x="216" y="465"/>
                  </a:cubicBezTo>
                  <a:cubicBezTo>
                    <a:pt x="216" y="465"/>
                    <a:pt x="216" y="465"/>
                    <a:pt x="216" y="465"/>
                  </a:cubicBezTo>
                  <a:cubicBezTo>
                    <a:pt x="215" y="466"/>
                    <a:pt x="215" y="466"/>
                    <a:pt x="215" y="466"/>
                  </a:cubicBezTo>
                  <a:cubicBezTo>
                    <a:pt x="215" y="466"/>
                    <a:pt x="215" y="466"/>
                    <a:pt x="215" y="466"/>
                  </a:cubicBezTo>
                  <a:cubicBezTo>
                    <a:pt x="201" y="467"/>
                    <a:pt x="201" y="467"/>
                    <a:pt x="201" y="467"/>
                  </a:cubicBezTo>
                  <a:cubicBezTo>
                    <a:pt x="200" y="468"/>
                    <a:pt x="200" y="468"/>
                    <a:pt x="200" y="468"/>
                  </a:cubicBezTo>
                  <a:cubicBezTo>
                    <a:pt x="199" y="468"/>
                    <a:pt x="199" y="468"/>
                    <a:pt x="199" y="468"/>
                  </a:cubicBezTo>
                  <a:cubicBezTo>
                    <a:pt x="195" y="458"/>
                    <a:pt x="195" y="458"/>
                    <a:pt x="195" y="458"/>
                  </a:cubicBezTo>
                  <a:cubicBezTo>
                    <a:pt x="181" y="462"/>
                    <a:pt x="181" y="462"/>
                    <a:pt x="181" y="462"/>
                  </a:cubicBezTo>
                  <a:cubicBezTo>
                    <a:pt x="173" y="462"/>
                    <a:pt x="163" y="460"/>
                    <a:pt x="152" y="454"/>
                  </a:cubicBezTo>
                  <a:cubicBezTo>
                    <a:pt x="142" y="450"/>
                    <a:pt x="132" y="444"/>
                    <a:pt x="123" y="437"/>
                  </a:cubicBezTo>
                  <a:cubicBezTo>
                    <a:pt x="117" y="432"/>
                    <a:pt x="110" y="429"/>
                    <a:pt x="101" y="427"/>
                  </a:cubicBezTo>
                  <a:cubicBezTo>
                    <a:pt x="88" y="426"/>
                    <a:pt x="88" y="426"/>
                    <a:pt x="88" y="426"/>
                  </a:cubicBezTo>
                  <a:cubicBezTo>
                    <a:pt x="74" y="428"/>
                    <a:pt x="74" y="428"/>
                    <a:pt x="74" y="428"/>
                  </a:cubicBezTo>
                  <a:cubicBezTo>
                    <a:pt x="63" y="430"/>
                    <a:pt x="53" y="430"/>
                    <a:pt x="43" y="429"/>
                  </a:cubicBezTo>
                  <a:cubicBezTo>
                    <a:pt x="32" y="428"/>
                    <a:pt x="18" y="425"/>
                    <a:pt x="1" y="420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7"/>
                    <a:pt x="1" y="427"/>
                    <a:pt x="1" y="427"/>
                  </a:cubicBezTo>
                  <a:cubicBezTo>
                    <a:pt x="5" y="434"/>
                    <a:pt x="5" y="434"/>
                    <a:pt x="5" y="434"/>
                  </a:cubicBezTo>
                  <a:cubicBezTo>
                    <a:pt x="13" y="445"/>
                    <a:pt x="13" y="445"/>
                    <a:pt x="13" y="445"/>
                  </a:cubicBezTo>
                  <a:cubicBezTo>
                    <a:pt x="14" y="446"/>
                    <a:pt x="14" y="446"/>
                    <a:pt x="14" y="446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7" y="460"/>
                    <a:pt x="7" y="460"/>
                    <a:pt x="7" y="460"/>
                  </a:cubicBezTo>
                  <a:cubicBezTo>
                    <a:pt x="12" y="466"/>
                    <a:pt x="12" y="466"/>
                    <a:pt x="12" y="466"/>
                  </a:cubicBezTo>
                  <a:cubicBezTo>
                    <a:pt x="14" y="468"/>
                    <a:pt x="15" y="469"/>
                    <a:pt x="15" y="471"/>
                  </a:cubicBezTo>
                  <a:cubicBezTo>
                    <a:pt x="16" y="478"/>
                    <a:pt x="16" y="478"/>
                    <a:pt x="16" y="478"/>
                  </a:cubicBezTo>
                  <a:cubicBezTo>
                    <a:pt x="22" y="484"/>
                    <a:pt x="22" y="484"/>
                    <a:pt x="22" y="484"/>
                  </a:cubicBezTo>
                  <a:cubicBezTo>
                    <a:pt x="22" y="485"/>
                    <a:pt x="22" y="485"/>
                    <a:pt x="22" y="485"/>
                  </a:cubicBezTo>
                  <a:cubicBezTo>
                    <a:pt x="23" y="490"/>
                    <a:pt x="23" y="490"/>
                    <a:pt x="23" y="490"/>
                  </a:cubicBezTo>
                  <a:cubicBezTo>
                    <a:pt x="23" y="494"/>
                    <a:pt x="23" y="494"/>
                    <a:pt x="23" y="494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29" y="496"/>
                    <a:pt x="29" y="496"/>
                    <a:pt x="29" y="496"/>
                  </a:cubicBezTo>
                  <a:cubicBezTo>
                    <a:pt x="30" y="495"/>
                    <a:pt x="30" y="495"/>
                    <a:pt x="30" y="495"/>
                  </a:cubicBezTo>
                  <a:cubicBezTo>
                    <a:pt x="31" y="492"/>
                    <a:pt x="33" y="490"/>
                    <a:pt x="36" y="490"/>
                  </a:cubicBezTo>
                  <a:cubicBezTo>
                    <a:pt x="39" y="489"/>
                    <a:pt x="39" y="489"/>
                    <a:pt x="39" y="489"/>
                  </a:cubicBezTo>
                  <a:cubicBezTo>
                    <a:pt x="60" y="487"/>
                    <a:pt x="60" y="487"/>
                    <a:pt x="60" y="487"/>
                  </a:cubicBezTo>
                  <a:cubicBezTo>
                    <a:pt x="68" y="484"/>
                    <a:pt x="68" y="484"/>
                    <a:pt x="68" y="484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70" y="482"/>
                    <a:pt x="70" y="482"/>
                    <a:pt x="70" y="48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6" y="494"/>
                    <a:pt x="75" y="496"/>
                    <a:pt x="74" y="498"/>
                  </a:cubicBezTo>
                  <a:cubicBezTo>
                    <a:pt x="62" y="515"/>
                    <a:pt x="62" y="515"/>
                    <a:pt x="62" y="515"/>
                  </a:cubicBezTo>
                  <a:cubicBezTo>
                    <a:pt x="63" y="518"/>
                    <a:pt x="63" y="518"/>
                    <a:pt x="63" y="518"/>
                  </a:cubicBezTo>
                  <a:cubicBezTo>
                    <a:pt x="68" y="523"/>
                    <a:pt x="68" y="523"/>
                    <a:pt x="68" y="523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6" y="529"/>
                    <a:pt x="78" y="531"/>
                    <a:pt x="81" y="532"/>
                  </a:cubicBezTo>
                  <a:cubicBezTo>
                    <a:pt x="84" y="533"/>
                    <a:pt x="86" y="535"/>
                    <a:pt x="89" y="538"/>
                  </a:cubicBezTo>
                  <a:cubicBezTo>
                    <a:pt x="89" y="540"/>
                    <a:pt x="89" y="540"/>
                    <a:pt x="89" y="540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4" y="542"/>
                    <a:pt x="94" y="542"/>
                    <a:pt x="94" y="542"/>
                  </a:cubicBezTo>
                  <a:cubicBezTo>
                    <a:pt x="95" y="542"/>
                    <a:pt x="95" y="542"/>
                    <a:pt x="95" y="542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50"/>
                    <a:pt x="96" y="550"/>
                    <a:pt x="96" y="550"/>
                  </a:cubicBezTo>
                  <a:cubicBezTo>
                    <a:pt x="98" y="557"/>
                    <a:pt x="98" y="557"/>
                    <a:pt x="98" y="557"/>
                  </a:cubicBezTo>
                  <a:cubicBezTo>
                    <a:pt x="108" y="558"/>
                    <a:pt x="108" y="558"/>
                    <a:pt x="108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0" y="560"/>
                    <a:pt x="110" y="560"/>
                    <a:pt x="110" y="560"/>
                  </a:cubicBezTo>
                  <a:cubicBezTo>
                    <a:pt x="112" y="566"/>
                    <a:pt x="112" y="566"/>
                    <a:pt x="112" y="566"/>
                  </a:cubicBezTo>
                  <a:cubicBezTo>
                    <a:pt x="120" y="568"/>
                    <a:pt x="120" y="568"/>
                    <a:pt x="120" y="568"/>
                  </a:cubicBezTo>
                  <a:cubicBezTo>
                    <a:pt x="126" y="566"/>
                    <a:pt x="126" y="566"/>
                    <a:pt x="126" y="566"/>
                  </a:cubicBezTo>
                  <a:cubicBezTo>
                    <a:pt x="125" y="562"/>
                    <a:pt x="125" y="562"/>
                    <a:pt x="125" y="562"/>
                  </a:cubicBezTo>
                  <a:cubicBezTo>
                    <a:pt x="120" y="558"/>
                    <a:pt x="120" y="558"/>
                    <a:pt x="120" y="558"/>
                  </a:cubicBezTo>
                  <a:cubicBezTo>
                    <a:pt x="121" y="557"/>
                    <a:pt x="121" y="557"/>
                    <a:pt x="121" y="557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5" y="548"/>
                    <a:pt x="125" y="548"/>
                    <a:pt x="125" y="548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49" y="553"/>
                    <a:pt x="149" y="553"/>
                    <a:pt x="149" y="553"/>
                  </a:cubicBezTo>
                  <a:cubicBezTo>
                    <a:pt x="156" y="552"/>
                    <a:pt x="156" y="552"/>
                    <a:pt x="156" y="552"/>
                  </a:cubicBezTo>
                  <a:cubicBezTo>
                    <a:pt x="162" y="546"/>
                    <a:pt x="162" y="546"/>
                    <a:pt x="162" y="546"/>
                  </a:cubicBezTo>
                  <a:cubicBezTo>
                    <a:pt x="169" y="538"/>
                    <a:pt x="174" y="534"/>
                    <a:pt x="176" y="536"/>
                  </a:cubicBezTo>
                  <a:cubicBezTo>
                    <a:pt x="180" y="536"/>
                    <a:pt x="180" y="536"/>
                    <a:pt x="180" y="536"/>
                  </a:cubicBezTo>
                  <a:cubicBezTo>
                    <a:pt x="183" y="536"/>
                    <a:pt x="185" y="536"/>
                    <a:pt x="186" y="536"/>
                  </a:cubicBezTo>
                  <a:cubicBezTo>
                    <a:pt x="187" y="537"/>
                    <a:pt x="187" y="538"/>
                    <a:pt x="187" y="539"/>
                  </a:cubicBezTo>
                  <a:cubicBezTo>
                    <a:pt x="187" y="540"/>
                    <a:pt x="189" y="544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1" y="549"/>
                    <a:pt x="191" y="549"/>
                    <a:pt x="191" y="549"/>
                  </a:cubicBezTo>
                  <a:cubicBezTo>
                    <a:pt x="192" y="554"/>
                    <a:pt x="192" y="554"/>
                    <a:pt x="192" y="554"/>
                  </a:cubicBezTo>
                  <a:cubicBezTo>
                    <a:pt x="192" y="556"/>
                    <a:pt x="192" y="556"/>
                    <a:pt x="192" y="556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0" y="563"/>
                    <a:pt x="190" y="563"/>
                    <a:pt x="190" y="563"/>
                  </a:cubicBezTo>
                  <a:cubicBezTo>
                    <a:pt x="184" y="571"/>
                    <a:pt x="184" y="571"/>
                    <a:pt x="184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69" y="578"/>
                    <a:pt x="169" y="578"/>
                    <a:pt x="169" y="578"/>
                  </a:cubicBezTo>
                  <a:cubicBezTo>
                    <a:pt x="167" y="582"/>
                    <a:pt x="167" y="582"/>
                    <a:pt x="167" y="582"/>
                  </a:cubicBezTo>
                  <a:cubicBezTo>
                    <a:pt x="165" y="593"/>
                    <a:pt x="165" y="593"/>
                    <a:pt x="165" y="593"/>
                  </a:cubicBezTo>
                  <a:cubicBezTo>
                    <a:pt x="166" y="599"/>
                    <a:pt x="166" y="599"/>
                    <a:pt x="166" y="599"/>
                  </a:cubicBezTo>
                  <a:cubicBezTo>
                    <a:pt x="170" y="605"/>
                    <a:pt x="170" y="605"/>
                    <a:pt x="170" y="605"/>
                  </a:cubicBezTo>
                  <a:cubicBezTo>
                    <a:pt x="171" y="606"/>
                    <a:pt x="171" y="606"/>
                    <a:pt x="171" y="606"/>
                  </a:cubicBezTo>
                  <a:cubicBezTo>
                    <a:pt x="176" y="609"/>
                    <a:pt x="176" y="609"/>
                    <a:pt x="176" y="609"/>
                  </a:cubicBezTo>
                  <a:cubicBezTo>
                    <a:pt x="193" y="609"/>
                    <a:pt x="193" y="609"/>
                    <a:pt x="193" y="609"/>
                  </a:cubicBezTo>
                  <a:cubicBezTo>
                    <a:pt x="207" y="607"/>
                    <a:pt x="207" y="607"/>
                    <a:pt x="207" y="607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11" y="603"/>
                    <a:pt x="213" y="602"/>
                    <a:pt x="214" y="602"/>
                  </a:cubicBezTo>
                  <a:cubicBezTo>
                    <a:pt x="224" y="604"/>
                    <a:pt x="224" y="604"/>
                    <a:pt x="224" y="604"/>
                  </a:cubicBezTo>
                  <a:cubicBezTo>
                    <a:pt x="224" y="602"/>
                    <a:pt x="224" y="602"/>
                    <a:pt x="224" y="602"/>
                  </a:cubicBezTo>
                  <a:cubicBezTo>
                    <a:pt x="224" y="599"/>
                    <a:pt x="224" y="597"/>
                    <a:pt x="225" y="594"/>
                  </a:cubicBezTo>
                  <a:cubicBezTo>
                    <a:pt x="229" y="588"/>
                    <a:pt x="229" y="588"/>
                    <a:pt x="229" y="588"/>
                  </a:cubicBezTo>
                  <a:cubicBezTo>
                    <a:pt x="229" y="575"/>
                    <a:pt x="229" y="575"/>
                    <a:pt x="229" y="575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36" y="554"/>
                    <a:pt x="236" y="554"/>
                    <a:pt x="236" y="554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7" y="550"/>
                    <a:pt x="270" y="554"/>
                    <a:pt x="270" y="556"/>
                  </a:cubicBezTo>
                  <a:cubicBezTo>
                    <a:pt x="269" y="564"/>
                    <a:pt x="269" y="564"/>
                    <a:pt x="269" y="564"/>
                  </a:cubicBezTo>
                  <a:cubicBezTo>
                    <a:pt x="265" y="570"/>
                    <a:pt x="265" y="570"/>
                    <a:pt x="265" y="570"/>
                  </a:cubicBezTo>
                  <a:cubicBezTo>
                    <a:pt x="262" y="578"/>
                    <a:pt x="262" y="578"/>
                    <a:pt x="262" y="578"/>
                  </a:cubicBezTo>
                  <a:cubicBezTo>
                    <a:pt x="262" y="587"/>
                    <a:pt x="262" y="587"/>
                    <a:pt x="262" y="587"/>
                  </a:cubicBezTo>
                  <a:cubicBezTo>
                    <a:pt x="265" y="591"/>
                    <a:pt x="265" y="591"/>
                    <a:pt x="265" y="591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70" y="590"/>
                    <a:pt x="270" y="590"/>
                    <a:pt x="270" y="590"/>
                  </a:cubicBezTo>
                  <a:cubicBezTo>
                    <a:pt x="276" y="590"/>
                    <a:pt x="276" y="590"/>
                    <a:pt x="276" y="590"/>
                  </a:cubicBezTo>
                  <a:cubicBezTo>
                    <a:pt x="279" y="592"/>
                    <a:pt x="281" y="595"/>
                    <a:pt x="282" y="599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300" y="606"/>
                    <a:pt x="300" y="606"/>
                    <a:pt x="300" y="606"/>
                  </a:cubicBezTo>
                  <a:cubicBezTo>
                    <a:pt x="306" y="608"/>
                    <a:pt x="306" y="608"/>
                    <a:pt x="306" y="608"/>
                  </a:cubicBezTo>
                  <a:cubicBezTo>
                    <a:pt x="315" y="607"/>
                    <a:pt x="315" y="607"/>
                    <a:pt x="315" y="607"/>
                  </a:cubicBezTo>
                  <a:cubicBezTo>
                    <a:pt x="318" y="602"/>
                    <a:pt x="318" y="602"/>
                    <a:pt x="318" y="602"/>
                  </a:cubicBezTo>
                  <a:cubicBezTo>
                    <a:pt x="323" y="583"/>
                    <a:pt x="323" y="583"/>
                    <a:pt x="323" y="583"/>
                  </a:cubicBezTo>
                  <a:cubicBezTo>
                    <a:pt x="324" y="572"/>
                    <a:pt x="324" y="572"/>
                    <a:pt x="324" y="572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32" y="564"/>
                    <a:pt x="332" y="564"/>
                    <a:pt x="332" y="564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45" y="554"/>
                    <a:pt x="345" y="554"/>
                    <a:pt x="345" y="554"/>
                  </a:cubicBezTo>
                  <a:cubicBezTo>
                    <a:pt x="350" y="552"/>
                    <a:pt x="350" y="552"/>
                    <a:pt x="350" y="552"/>
                  </a:cubicBezTo>
                  <a:cubicBezTo>
                    <a:pt x="356" y="549"/>
                    <a:pt x="356" y="549"/>
                    <a:pt x="356" y="549"/>
                  </a:cubicBezTo>
                  <a:cubicBezTo>
                    <a:pt x="353" y="537"/>
                    <a:pt x="353" y="537"/>
                    <a:pt x="353" y="537"/>
                  </a:cubicBezTo>
                  <a:cubicBezTo>
                    <a:pt x="366" y="539"/>
                    <a:pt x="366" y="539"/>
                    <a:pt x="366" y="539"/>
                  </a:cubicBezTo>
                  <a:cubicBezTo>
                    <a:pt x="366" y="539"/>
                    <a:pt x="366" y="539"/>
                    <a:pt x="366" y="539"/>
                  </a:cubicBezTo>
                  <a:cubicBezTo>
                    <a:pt x="366" y="539"/>
                    <a:pt x="366" y="539"/>
                    <a:pt x="366" y="539"/>
                  </a:cubicBezTo>
                  <a:cubicBezTo>
                    <a:pt x="366" y="539"/>
                    <a:pt x="366" y="539"/>
                    <a:pt x="366" y="539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6" y="534"/>
                    <a:pt x="376" y="534"/>
                    <a:pt x="376" y="534"/>
                  </a:cubicBezTo>
                  <a:cubicBezTo>
                    <a:pt x="376" y="533"/>
                    <a:pt x="376" y="533"/>
                    <a:pt x="376" y="533"/>
                  </a:cubicBezTo>
                  <a:cubicBezTo>
                    <a:pt x="377" y="533"/>
                    <a:pt x="377" y="533"/>
                    <a:pt x="377" y="533"/>
                  </a:cubicBezTo>
                  <a:cubicBezTo>
                    <a:pt x="378" y="533"/>
                    <a:pt x="378" y="533"/>
                    <a:pt x="378" y="533"/>
                  </a:cubicBezTo>
                  <a:cubicBezTo>
                    <a:pt x="384" y="535"/>
                    <a:pt x="384" y="535"/>
                    <a:pt x="384" y="535"/>
                  </a:cubicBezTo>
                  <a:cubicBezTo>
                    <a:pt x="387" y="535"/>
                    <a:pt x="387" y="535"/>
                    <a:pt x="387" y="535"/>
                  </a:cubicBezTo>
                  <a:cubicBezTo>
                    <a:pt x="393" y="528"/>
                    <a:pt x="393" y="528"/>
                    <a:pt x="393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402" y="526"/>
                    <a:pt x="402" y="526"/>
                    <a:pt x="402" y="526"/>
                  </a:cubicBezTo>
                  <a:cubicBezTo>
                    <a:pt x="409" y="520"/>
                    <a:pt x="409" y="520"/>
                    <a:pt x="409" y="520"/>
                  </a:cubicBezTo>
                  <a:cubicBezTo>
                    <a:pt x="413" y="514"/>
                    <a:pt x="413" y="514"/>
                    <a:pt x="413" y="514"/>
                  </a:cubicBezTo>
                  <a:cubicBezTo>
                    <a:pt x="413" y="508"/>
                    <a:pt x="413" y="508"/>
                    <a:pt x="413" y="508"/>
                  </a:cubicBezTo>
                  <a:cubicBezTo>
                    <a:pt x="413" y="506"/>
                    <a:pt x="414" y="504"/>
                    <a:pt x="416" y="503"/>
                  </a:cubicBezTo>
                  <a:cubicBezTo>
                    <a:pt x="416" y="503"/>
                    <a:pt x="416" y="503"/>
                    <a:pt x="416" y="503"/>
                  </a:cubicBezTo>
                  <a:cubicBezTo>
                    <a:pt x="417" y="503"/>
                    <a:pt x="417" y="503"/>
                    <a:pt x="417" y="503"/>
                  </a:cubicBezTo>
                  <a:cubicBezTo>
                    <a:pt x="418" y="503"/>
                    <a:pt x="418" y="503"/>
                    <a:pt x="418" y="503"/>
                  </a:cubicBezTo>
                  <a:cubicBezTo>
                    <a:pt x="425" y="504"/>
                    <a:pt x="425" y="504"/>
                    <a:pt x="425" y="504"/>
                  </a:cubicBezTo>
                  <a:cubicBezTo>
                    <a:pt x="428" y="502"/>
                    <a:pt x="428" y="502"/>
                    <a:pt x="428" y="502"/>
                  </a:cubicBezTo>
                  <a:cubicBezTo>
                    <a:pt x="430" y="496"/>
                    <a:pt x="430" y="496"/>
                    <a:pt x="430" y="496"/>
                  </a:cubicBezTo>
                  <a:cubicBezTo>
                    <a:pt x="438" y="494"/>
                    <a:pt x="438" y="494"/>
                    <a:pt x="438" y="494"/>
                  </a:cubicBezTo>
                  <a:cubicBezTo>
                    <a:pt x="438" y="494"/>
                    <a:pt x="438" y="494"/>
                    <a:pt x="438" y="494"/>
                  </a:cubicBezTo>
                  <a:cubicBezTo>
                    <a:pt x="438" y="494"/>
                    <a:pt x="438" y="494"/>
                    <a:pt x="438" y="494"/>
                  </a:cubicBezTo>
                  <a:cubicBezTo>
                    <a:pt x="438" y="494"/>
                    <a:pt x="438" y="494"/>
                    <a:pt x="438" y="494"/>
                  </a:cubicBezTo>
                  <a:cubicBezTo>
                    <a:pt x="448" y="495"/>
                    <a:pt x="448" y="495"/>
                    <a:pt x="448" y="495"/>
                  </a:cubicBezTo>
                  <a:cubicBezTo>
                    <a:pt x="456" y="493"/>
                    <a:pt x="456" y="493"/>
                    <a:pt x="456" y="493"/>
                  </a:cubicBezTo>
                  <a:cubicBezTo>
                    <a:pt x="461" y="488"/>
                    <a:pt x="461" y="488"/>
                    <a:pt x="461" y="488"/>
                  </a:cubicBezTo>
                  <a:cubicBezTo>
                    <a:pt x="464" y="482"/>
                    <a:pt x="464" y="482"/>
                    <a:pt x="464" y="482"/>
                  </a:cubicBezTo>
                  <a:cubicBezTo>
                    <a:pt x="458" y="475"/>
                    <a:pt x="458" y="475"/>
                    <a:pt x="458" y="475"/>
                  </a:cubicBezTo>
                  <a:cubicBezTo>
                    <a:pt x="458" y="475"/>
                    <a:pt x="458" y="475"/>
                    <a:pt x="458" y="475"/>
                  </a:cubicBezTo>
                  <a:cubicBezTo>
                    <a:pt x="458" y="475"/>
                    <a:pt x="458" y="475"/>
                    <a:pt x="458" y="475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6" y="463"/>
                    <a:pt x="456" y="463"/>
                    <a:pt x="456" y="463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9" y="456"/>
                    <a:pt x="459" y="456"/>
                    <a:pt x="459" y="456"/>
                  </a:cubicBezTo>
                  <a:cubicBezTo>
                    <a:pt x="459" y="454"/>
                    <a:pt x="460" y="451"/>
                    <a:pt x="464" y="448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72" y="432"/>
                    <a:pt x="472" y="432"/>
                    <a:pt x="472" y="432"/>
                  </a:cubicBezTo>
                  <a:cubicBezTo>
                    <a:pt x="478" y="420"/>
                    <a:pt x="478" y="420"/>
                    <a:pt x="478" y="420"/>
                  </a:cubicBezTo>
                  <a:cubicBezTo>
                    <a:pt x="484" y="428"/>
                    <a:pt x="484" y="428"/>
                    <a:pt x="484" y="428"/>
                  </a:cubicBezTo>
                  <a:cubicBezTo>
                    <a:pt x="484" y="429"/>
                    <a:pt x="484" y="429"/>
                    <a:pt x="484" y="429"/>
                  </a:cubicBezTo>
                  <a:cubicBezTo>
                    <a:pt x="484" y="429"/>
                    <a:pt x="484" y="429"/>
                    <a:pt x="484" y="429"/>
                  </a:cubicBezTo>
                  <a:cubicBezTo>
                    <a:pt x="486" y="437"/>
                    <a:pt x="486" y="437"/>
                    <a:pt x="486" y="437"/>
                  </a:cubicBezTo>
                  <a:cubicBezTo>
                    <a:pt x="486" y="438"/>
                    <a:pt x="486" y="438"/>
                    <a:pt x="486" y="438"/>
                  </a:cubicBezTo>
                  <a:cubicBezTo>
                    <a:pt x="488" y="446"/>
                    <a:pt x="488" y="446"/>
                    <a:pt x="488" y="446"/>
                  </a:cubicBezTo>
                  <a:cubicBezTo>
                    <a:pt x="493" y="448"/>
                    <a:pt x="493" y="448"/>
                    <a:pt x="493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5" y="449"/>
                    <a:pt x="495" y="449"/>
                    <a:pt x="495" y="449"/>
                  </a:cubicBezTo>
                  <a:cubicBezTo>
                    <a:pt x="496" y="448"/>
                    <a:pt x="496" y="448"/>
                    <a:pt x="496" y="448"/>
                  </a:cubicBezTo>
                  <a:cubicBezTo>
                    <a:pt x="500" y="440"/>
                    <a:pt x="500" y="440"/>
                    <a:pt x="500" y="440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4" y="432"/>
                    <a:pt x="504" y="432"/>
                    <a:pt x="504" y="432"/>
                  </a:cubicBezTo>
                  <a:cubicBezTo>
                    <a:pt x="506" y="433"/>
                    <a:pt x="506" y="433"/>
                    <a:pt x="506" y="433"/>
                  </a:cubicBezTo>
                  <a:cubicBezTo>
                    <a:pt x="517" y="437"/>
                    <a:pt x="517" y="437"/>
                    <a:pt x="517" y="437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4" y="432"/>
                    <a:pt x="524" y="432"/>
                    <a:pt x="524" y="432"/>
                  </a:cubicBezTo>
                  <a:cubicBezTo>
                    <a:pt x="530" y="432"/>
                    <a:pt x="530" y="432"/>
                    <a:pt x="530" y="432"/>
                  </a:cubicBezTo>
                  <a:cubicBezTo>
                    <a:pt x="534" y="425"/>
                    <a:pt x="534" y="425"/>
                    <a:pt x="534" y="425"/>
                  </a:cubicBezTo>
                  <a:cubicBezTo>
                    <a:pt x="534" y="416"/>
                    <a:pt x="534" y="416"/>
                    <a:pt x="534" y="416"/>
                  </a:cubicBezTo>
                  <a:cubicBezTo>
                    <a:pt x="536" y="404"/>
                    <a:pt x="536" y="404"/>
                    <a:pt x="536" y="404"/>
                  </a:cubicBezTo>
                  <a:cubicBezTo>
                    <a:pt x="537" y="404"/>
                    <a:pt x="537" y="404"/>
                    <a:pt x="537" y="404"/>
                  </a:cubicBezTo>
                  <a:cubicBezTo>
                    <a:pt x="538" y="404"/>
                    <a:pt x="538" y="404"/>
                    <a:pt x="538" y="404"/>
                  </a:cubicBezTo>
                  <a:cubicBezTo>
                    <a:pt x="547" y="406"/>
                    <a:pt x="547" y="406"/>
                    <a:pt x="547" y="406"/>
                  </a:cubicBezTo>
                  <a:cubicBezTo>
                    <a:pt x="551" y="399"/>
                    <a:pt x="551" y="399"/>
                    <a:pt x="551" y="399"/>
                  </a:cubicBezTo>
                  <a:cubicBezTo>
                    <a:pt x="552" y="399"/>
                    <a:pt x="552" y="399"/>
                    <a:pt x="552" y="399"/>
                  </a:cubicBezTo>
                  <a:cubicBezTo>
                    <a:pt x="552" y="399"/>
                    <a:pt x="552" y="399"/>
                    <a:pt x="552" y="399"/>
                  </a:cubicBezTo>
                  <a:cubicBezTo>
                    <a:pt x="560" y="398"/>
                    <a:pt x="560" y="398"/>
                    <a:pt x="560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9"/>
                    <a:pt x="562" y="399"/>
                    <a:pt x="562" y="399"/>
                  </a:cubicBezTo>
                  <a:cubicBezTo>
                    <a:pt x="566" y="404"/>
                    <a:pt x="566" y="404"/>
                    <a:pt x="566" y="404"/>
                  </a:cubicBezTo>
                  <a:cubicBezTo>
                    <a:pt x="566" y="405"/>
                    <a:pt x="566" y="405"/>
                    <a:pt x="566" y="405"/>
                  </a:cubicBezTo>
                  <a:cubicBezTo>
                    <a:pt x="567" y="405"/>
                    <a:pt x="567" y="405"/>
                    <a:pt x="567" y="405"/>
                  </a:cubicBezTo>
                  <a:cubicBezTo>
                    <a:pt x="567" y="406"/>
                    <a:pt x="567" y="406"/>
                    <a:pt x="567" y="40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8"/>
                    <a:pt x="572" y="418"/>
                    <a:pt x="572" y="418"/>
                  </a:cubicBezTo>
                  <a:cubicBezTo>
                    <a:pt x="577" y="412"/>
                    <a:pt x="577" y="412"/>
                    <a:pt x="577" y="412"/>
                  </a:cubicBezTo>
                  <a:cubicBezTo>
                    <a:pt x="578" y="414"/>
                    <a:pt x="578" y="414"/>
                    <a:pt x="578" y="414"/>
                  </a:cubicBezTo>
                  <a:cubicBezTo>
                    <a:pt x="580" y="416"/>
                    <a:pt x="581" y="418"/>
                    <a:pt x="581" y="420"/>
                  </a:cubicBezTo>
                  <a:cubicBezTo>
                    <a:pt x="581" y="428"/>
                    <a:pt x="581" y="428"/>
                    <a:pt x="581" y="428"/>
                  </a:cubicBezTo>
                  <a:cubicBezTo>
                    <a:pt x="578" y="435"/>
                    <a:pt x="578" y="435"/>
                    <a:pt x="578" y="435"/>
                  </a:cubicBezTo>
                  <a:cubicBezTo>
                    <a:pt x="580" y="438"/>
                    <a:pt x="580" y="438"/>
                    <a:pt x="580" y="438"/>
                  </a:cubicBezTo>
                  <a:cubicBezTo>
                    <a:pt x="584" y="442"/>
                    <a:pt x="584" y="442"/>
                    <a:pt x="584" y="442"/>
                  </a:cubicBezTo>
                  <a:cubicBezTo>
                    <a:pt x="601" y="445"/>
                    <a:pt x="601" y="445"/>
                    <a:pt x="601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6"/>
                    <a:pt x="602" y="446"/>
                    <a:pt x="602" y="446"/>
                  </a:cubicBezTo>
                  <a:cubicBezTo>
                    <a:pt x="602" y="446"/>
                    <a:pt x="602" y="446"/>
                    <a:pt x="602" y="446"/>
                  </a:cubicBezTo>
                  <a:cubicBezTo>
                    <a:pt x="604" y="447"/>
                    <a:pt x="604" y="447"/>
                    <a:pt x="604" y="447"/>
                  </a:cubicBezTo>
                  <a:cubicBezTo>
                    <a:pt x="608" y="440"/>
                    <a:pt x="608" y="440"/>
                    <a:pt x="608" y="440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13" y="436"/>
                    <a:pt x="613" y="436"/>
                    <a:pt x="613" y="436"/>
                  </a:cubicBezTo>
                  <a:cubicBezTo>
                    <a:pt x="611" y="430"/>
                    <a:pt x="611" y="430"/>
                    <a:pt x="611" y="430"/>
                  </a:cubicBezTo>
                  <a:cubicBezTo>
                    <a:pt x="607" y="404"/>
                    <a:pt x="607" y="404"/>
                    <a:pt x="607" y="404"/>
                  </a:cubicBezTo>
                  <a:cubicBezTo>
                    <a:pt x="618" y="410"/>
                    <a:pt x="618" y="410"/>
                    <a:pt x="618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24" y="416"/>
                    <a:pt x="624" y="416"/>
                    <a:pt x="624" y="416"/>
                  </a:cubicBezTo>
                  <a:cubicBezTo>
                    <a:pt x="628" y="420"/>
                    <a:pt x="628" y="420"/>
                    <a:pt x="628" y="420"/>
                  </a:cubicBezTo>
                  <a:cubicBezTo>
                    <a:pt x="632" y="416"/>
                    <a:pt x="632" y="416"/>
                    <a:pt x="632" y="416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6" y="394"/>
                    <a:pt x="656" y="394"/>
                    <a:pt x="656" y="394"/>
                  </a:cubicBezTo>
                  <a:cubicBezTo>
                    <a:pt x="662" y="384"/>
                    <a:pt x="662" y="384"/>
                    <a:pt x="662" y="384"/>
                  </a:cubicBezTo>
                  <a:cubicBezTo>
                    <a:pt x="663" y="383"/>
                    <a:pt x="663" y="383"/>
                    <a:pt x="663" y="383"/>
                  </a:cubicBezTo>
                  <a:cubicBezTo>
                    <a:pt x="672" y="386"/>
                    <a:pt x="672" y="386"/>
                    <a:pt x="672" y="386"/>
                  </a:cubicBezTo>
                  <a:cubicBezTo>
                    <a:pt x="676" y="386"/>
                    <a:pt x="676" y="386"/>
                    <a:pt x="676" y="386"/>
                  </a:cubicBezTo>
                  <a:cubicBezTo>
                    <a:pt x="676" y="382"/>
                    <a:pt x="677" y="380"/>
                    <a:pt x="678" y="378"/>
                  </a:cubicBezTo>
                  <a:cubicBezTo>
                    <a:pt x="684" y="370"/>
                    <a:pt x="684" y="370"/>
                    <a:pt x="684" y="370"/>
                  </a:cubicBezTo>
                  <a:cubicBezTo>
                    <a:pt x="686" y="369"/>
                    <a:pt x="686" y="369"/>
                    <a:pt x="686" y="369"/>
                  </a:cubicBezTo>
                  <a:cubicBezTo>
                    <a:pt x="694" y="372"/>
                    <a:pt x="694" y="372"/>
                    <a:pt x="694" y="372"/>
                  </a:cubicBezTo>
                  <a:cubicBezTo>
                    <a:pt x="704" y="370"/>
                    <a:pt x="704" y="370"/>
                    <a:pt x="704" y="370"/>
                  </a:cubicBezTo>
                  <a:cubicBezTo>
                    <a:pt x="710" y="364"/>
                    <a:pt x="710" y="364"/>
                    <a:pt x="710" y="364"/>
                  </a:cubicBezTo>
                  <a:cubicBezTo>
                    <a:pt x="714" y="358"/>
                    <a:pt x="714" y="358"/>
                    <a:pt x="714" y="358"/>
                  </a:cubicBezTo>
                  <a:cubicBezTo>
                    <a:pt x="712" y="354"/>
                    <a:pt x="712" y="354"/>
                    <a:pt x="712" y="354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5" y="356"/>
                    <a:pt x="705" y="356"/>
                    <a:pt x="705" y="356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700" y="339"/>
                    <a:pt x="700" y="339"/>
                    <a:pt x="700" y="339"/>
                  </a:cubicBezTo>
                  <a:cubicBezTo>
                    <a:pt x="701" y="331"/>
                    <a:pt x="701" y="331"/>
                    <a:pt x="701" y="331"/>
                  </a:cubicBezTo>
                  <a:cubicBezTo>
                    <a:pt x="699" y="324"/>
                    <a:pt x="699" y="324"/>
                    <a:pt x="699" y="324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88" y="311"/>
                    <a:pt x="688" y="311"/>
                    <a:pt x="688" y="311"/>
                  </a:cubicBezTo>
                  <a:cubicBezTo>
                    <a:pt x="687" y="310"/>
                    <a:pt x="687" y="310"/>
                    <a:pt x="687" y="310"/>
                  </a:cubicBezTo>
                  <a:cubicBezTo>
                    <a:pt x="680" y="318"/>
                    <a:pt x="680" y="318"/>
                    <a:pt x="680" y="318"/>
                  </a:cubicBezTo>
                  <a:cubicBezTo>
                    <a:pt x="674" y="322"/>
                    <a:pt x="674" y="322"/>
                    <a:pt x="674" y="322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1" y="322"/>
                    <a:pt x="671" y="322"/>
                    <a:pt x="671" y="322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59" y="304"/>
                    <a:pt x="659" y="304"/>
                    <a:pt x="659" y="304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6" y="295"/>
                    <a:pt x="656" y="295"/>
                    <a:pt x="656" y="295"/>
                  </a:cubicBezTo>
                  <a:cubicBezTo>
                    <a:pt x="656" y="295"/>
                    <a:pt x="656" y="295"/>
                    <a:pt x="656" y="295"/>
                  </a:cubicBezTo>
                  <a:cubicBezTo>
                    <a:pt x="656" y="295"/>
                    <a:pt x="656" y="295"/>
                    <a:pt x="656" y="295"/>
                  </a:cubicBezTo>
                  <a:cubicBezTo>
                    <a:pt x="656" y="283"/>
                    <a:pt x="656" y="283"/>
                    <a:pt x="656" y="283"/>
                  </a:cubicBezTo>
                  <a:cubicBezTo>
                    <a:pt x="656" y="276"/>
                    <a:pt x="656" y="276"/>
                    <a:pt x="656" y="276"/>
                  </a:cubicBezTo>
                  <a:cubicBezTo>
                    <a:pt x="650" y="274"/>
                    <a:pt x="650" y="274"/>
                    <a:pt x="650" y="274"/>
                  </a:cubicBezTo>
                  <a:cubicBezTo>
                    <a:pt x="650" y="274"/>
                    <a:pt x="650" y="274"/>
                    <a:pt x="650" y="274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37" y="263"/>
                    <a:pt x="637" y="263"/>
                    <a:pt x="637" y="263"/>
                  </a:cubicBezTo>
                  <a:cubicBezTo>
                    <a:pt x="638" y="262"/>
                    <a:pt x="638" y="262"/>
                    <a:pt x="638" y="262"/>
                  </a:cubicBezTo>
                  <a:cubicBezTo>
                    <a:pt x="644" y="256"/>
                    <a:pt x="644" y="256"/>
                    <a:pt x="644" y="256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51" y="254"/>
                    <a:pt x="651" y="254"/>
                    <a:pt x="651" y="254"/>
                  </a:cubicBezTo>
                  <a:cubicBezTo>
                    <a:pt x="652" y="254"/>
                    <a:pt x="652" y="254"/>
                    <a:pt x="652" y="254"/>
                  </a:cubicBezTo>
                  <a:cubicBezTo>
                    <a:pt x="654" y="254"/>
                    <a:pt x="656" y="255"/>
                    <a:pt x="657" y="257"/>
                  </a:cubicBezTo>
                  <a:cubicBezTo>
                    <a:pt x="663" y="262"/>
                    <a:pt x="663" y="262"/>
                    <a:pt x="663" y="262"/>
                  </a:cubicBezTo>
                  <a:cubicBezTo>
                    <a:pt x="669" y="257"/>
                    <a:pt x="669" y="257"/>
                    <a:pt x="669" y="257"/>
                  </a:cubicBezTo>
                  <a:cubicBezTo>
                    <a:pt x="673" y="251"/>
                    <a:pt x="673" y="251"/>
                    <a:pt x="673" y="251"/>
                  </a:cubicBezTo>
                  <a:cubicBezTo>
                    <a:pt x="673" y="246"/>
                    <a:pt x="673" y="246"/>
                    <a:pt x="673" y="246"/>
                  </a:cubicBezTo>
                  <a:cubicBezTo>
                    <a:pt x="672" y="233"/>
                    <a:pt x="672" y="233"/>
                    <a:pt x="672" y="233"/>
                  </a:cubicBezTo>
                  <a:cubicBezTo>
                    <a:pt x="670" y="228"/>
                    <a:pt x="670" y="228"/>
                    <a:pt x="670" y="228"/>
                  </a:cubicBezTo>
                  <a:cubicBezTo>
                    <a:pt x="662" y="226"/>
                    <a:pt x="662" y="226"/>
                    <a:pt x="662" y="226"/>
                  </a:cubicBezTo>
                  <a:cubicBezTo>
                    <a:pt x="662" y="221"/>
                    <a:pt x="662" y="221"/>
                    <a:pt x="662" y="221"/>
                  </a:cubicBezTo>
                  <a:cubicBezTo>
                    <a:pt x="654" y="211"/>
                    <a:pt x="654" y="211"/>
                    <a:pt x="654" y="211"/>
                  </a:cubicBezTo>
                  <a:cubicBezTo>
                    <a:pt x="653" y="210"/>
                    <a:pt x="653" y="210"/>
                    <a:pt x="653" y="210"/>
                  </a:cubicBezTo>
                  <a:cubicBezTo>
                    <a:pt x="649" y="203"/>
                    <a:pt x="649" y="203"/>
                    <a:pt x="649" y="203"/>
                  </a:cubicBezTo>
                  <a:cubicBezTo>
                    <a:pt x="648" y="202"/>
                    <a:pt x="648" y="202"/>
                    <a:pt x="648" y="202"/>
                  </a:cubicBezTo>
                  <a:cubicBezTo>
                    <a:pt x="648" y="202"/>
                    <a:pt x="648" y="202"/>
                    <a:pt x="648" y="202"/>
                  </a:cubicBezTo>
                  <a:cubicBezTo>
                    <a:pt x="648" y="202"/>
                    <a:pt x="648" y="202"/>
                    <a:pt x="648" y="202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62" y="188"/>
                    <a:pt x="662" y="188"/>
                    <a:pt x="662" y="188"/>
                  </a:cubicBezTo>
                  <a:cubicBezTo>
                    <a:pt x="666" y="185"/>
                    <a:pt x="666" y="185"/>
                    <a:pt x="666" y="185"/>
                  </a:cubicBezTo>
                  <a:cubicBezTo>
                    <a:pt x="672" y="169"/>
                    <a:pt x="672" y="169"/>
                    <a:pt x="672" y="169"/>
                  </a:cubicBezTo>
                  <a:cubicBezTo>
                    <a:pt x="672" y="169"/>
                    <a:pt x="672" y="169"/>
                    <a:pt x="672" y="169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8" y="161"/>
                    <a:pt x="678" y="161"/>
                    <a:pt x="678" y="161"/>
                  </a:cubicBezTo>
                  <a:cubicBezTo>
                    <a:pt x="678" y="161"/>
                    <a:pt x="678" y="161"/>
                    <a:pt x="678" y="161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86" y="159"/>
                    <a:pt x="686" y="159"/>
                    <a:pt x="686" y="159"/>
                  </a:cubicBezTo>
                  <a:cubicBezTo>
                    <a:pt x="686" y="160"/>
                    <a:pt x="686" y="160"/>
                    <a:pt x="686" y="160"/>
                  </a:cubicBezTo>
                  <a:cubicBezTo>
                    <a:pt x="691" y="164"/>
                    <a:pt x="691" y="164"/>
                    <a:pt x="691" y="164"/>
                  </a:cubicBezTo>
                  <a:cubicBezTo>
                    <a:pt x="693" y="164"/>
                    <a:pt x="693" y="164"/>
                    <a:pt x="693" y="164"/>
                  </a:cubicBezTo>
                  <a:cubicBezTo>
                    <a:pt x="696" y="152"/>
                    <a:pt x="696" y="152"/>
                    <a:pt x="696" y="152"/>
                  </a:cubicBezTo>
                  <a:cubicBezTo>
                    <a:pt x="693" y="143"/>
                    <a:pt x="693" y="143"/>
                    <a:pt x="693" y="143"/>
                  </a:cubicBezTo>
                  <a:cubicBezTo>
                    <a:pt x="692" y="142"/>
                    <a:pt x="692" y="142"/>
                    <a:pt x="692" y="142"/>
                  </a:cubicBezTo>
                  <a:cubicBezTo>
                    <a:pt x="692" y="142"/>
                    <a:pt x="692" y="142"/>
                    <a:pt x="692" y="142"/>
                  </a:cubicBezTo>
                  <a:cubicBezTo>
                    <a:pt x="694" y="132"/>
                    <a:pt x="694" y="132"/>
                    <a:pt x="694" y="132"/>
                  </a:cubicBezTo>
                  <a:cubicBezTo>
                    <a:pt x="694" y="131"/>
                    <a:pt x="694" y="131"/>
                    <a:pt x="694" y="131"/>
                  </a:cubicBezTo>
                  <a:cubicBezTo>
                    <a:pt x="698" y="126"/>
                    <a:pt x="698" y="126"/>
                    <a:pt x="698" y="126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2" y="115"/>
                    <a:pt x="702" y="115"/>
                    <a:pt x="702" y="115"/>
                  </a:cubicBezTo>
                  <a:cubicBezTo>
                    <a:pt x="702" y="113"/>
                    <a:pt x="701" y="109"/>
                    <a:pt x="698" y="103"/>
                  </a:cubicBezTo>
                  <a:cubicBezTo>
                    <a:pt x="698" y="103"/>
                    <a:pt x="698" y="103"/>
                    <a:pt x="698" y="103"/>
                  </a:cubicBezTo>
                  <a:cubicBezTo>
                    <a:pt x="698" y="103"/>
                    <a:pt x="698" y="103"/>
                    <a:pt x="698" y="103"/>
                  </a:cubicBezTo>
                  <a:cubicBezTo>
                    <a:pt x="698" y="93"/>
                    <a:pt x="698" y="93"/>
                    <a:pt x="698" y="93"/>
                  </a:cubicBezTo>
                  <a:cubicBezTo>
                    <a:pt x="698" y="93"/>
                    <a:pt x="698" y="93"/>
                    <a:pt x="698" y="93"/>
                  </a:cubicBezTo>
                  <a:cubicBezTo>
                    <a:pt x="700" y="84"/>
                    <a:pt x="700" y="84"/>
                    <a:pt x="700" y="84"/>
                  </a:cubicBezTo>
                  <a:cubicBezTo>
                    <a:pt x="699" y="81"/>
                    <a:pt x="698" y="78"/>
                    <a:pt x="698" y="76"/>
                  </a:cubicBezTo>
                  <a:lnTo>
                    <a:pt x="699" y="6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2339481" y="3236040"/>
              <a:ext cx="1406028" cy="1190043"/>
            </a:xfrm>
            <a:custGeom>
              <a:avLst/>
              <a:gdLst>
                <a:gd name="T0" fmla="*/ 268 w 456"/>
                <a:gd name="T1" fmla="*/ 154 h 386"/>
                <a:gd name="T2" fmla="*/ 258 w 456"/>
                <a:gd name="T3" fmla="*/ 161 h 386"/>
                <a:gd name="T4" fmla="*/ 222 w 456"/>
                <a:gd name="T5" fmla="*/ 129 h 386"/>
                <a:gd name="T6" fmla="*/ 196 w 456"/>
                <a:gd name="T7" fmla="*/ 108 h 386"/>
                <a:gd name="T8" fmla="*/ 199 w 456"/>
                <a:gd name="T9" fmla="*/ 79 h 386"/>
                <a:gd name="T10" fmla="*/ 170 w 456"/>
                <a:gd name="T11" fmla="*/ 87 h 386"/>
                <a:gd name="T12" fmla="*/ 148 w 456"/>
                <a:gd name="T13" fmla="*/ 59 h 386"/>
                <a:gd name="T14" fmla="*/ 138 w 456"/>
                <a:gd name="T15" fmla="*/ 25 h 386"/>
                <a:gd name="T16" fmla="*/ 128 w 456"/>
                <a:gd name="T17" fmla="*/ 8 h 386"/>
                <a:gd name="T18" fmla="*/ 105 w 456"/>
                <a:gd name="T19" fmla="*/ 16 h 386"/>
                <a:gd name="T20" fmla="*/ 89 w 456"/>
                <a:gd name="T21" fmla="*/ 32 h 386"/>
                <a:gd name="T22" fmla="*/ 49 w 456"/>
                <a:gd name="T23" fmla="*/ 45 h 386"/>
                <a:gd name="T24" fmla="*/ 25 w 456"/>
                <a:gd name="T25" fmla="*/ 73 h 386"/>
                <a:gd name="T26" fmla="*/ 2 w 456"/>
                <a:gd name="T27" fmla="*/ 92 h 386"/>
                <a:gd name="T28" fmla="*/ 33 w 456"/>
                <a:gd name="T29" fmla="*/ 120 h 386"/>
                <a:gd name="T30" fmla="*/ 56 w 456"/>
                <a:gd name="T31" fmla="*/ 127 h 386"/>
                <a:gd name="T32" fmla="*/ 112 w 456"/>
                <a:gd name="T33" fmla="*/ 150 h 386"/>
                <a:gd name="T34" fmla="*/ 152 w 456"/>
                <a:gd name="T35" fmla="*/ 142 h 386"/>
                <a:gd name="T36" fmla="*/ 186 w 456"/>
                <a:gd name="T37" fmla="*/ 157 h 386"/>
                <a:gd name="T38" fmla="*/ 215 w 456"/>
                <a:gd name="T39" fmla="*/ 168 h 386"/>
                <a:gd name="T40" fmla="*/ 262 w 456"/>
                <a:gd name="T41" fmla="*/ 203 h 386"/>
                <a:gd name="T42" fmla="*/ 274 w 456"/>
                <a:gd name="T43" fmla="*/ 220 h 386"/>
                <a:gd name="T44" fmla="*/ 271 w 456"/>
                <a:gd name="T45" fmla="*/ 288 h 386"/>
                <a:gd name="T46" fmla="*/ 252 w 456"/>
                <a:gd name="T47" fmla="*/ 322 h 386"/>
                <a:gd name="T48" fmla="*/ 224 w 456"/>
                <a:gd name="T49" fmla="*/ 334 h 386"/>
                <a:gd name="T50" fmla="*/ 249 w 456"/>
                <a:gd name="T51" fmla="*/ 353 h 386"/>
                <a:gd name="T52" fmla="*/ 261 w 456"/>
                <a:gd name="T53" fmla="*/ 348 h 386"/>
                <a:gd name="T54" fmla="*/ 263 w 456"/>
                <a:gd name="T55" fmla="*/ 335 h 386"/>
                <a:gd name="T56" fmla="*/ 276 w 456"/>
                <a:gd name="T57" fmla="*/ 322 h 386"/>
                <a:gd name="T58" fmla="*/ 288 w 456"/>
                <a:gd name="T59" fmla="*/ 332 h 386"/>
                <a:gd name="T60" fmla="*/ 322 w 456"/>
                <a:gd name="T61" fmla="*/ 346 h 386"/>
                <a:gd name="T62" fmla="*/ 334 w 456"/>
                <a:gd name="T63" fmla="*/ 366 h 386"/>
                <a:gd name="T64" fmla="*/ 364 w 456"/>
                <a:gd name="T65" fmla="*/ 376 h 386"/>
                <a:gd name="T66" fmla="*/ 364 w 456"/>
                <a:gd name="T67" fmla="*/ 357 h 386"/>
                <a:gd name="T68" fmla="*/ 368 w 456"/>
                <a:gd name="T69" fmla="*/ 350 h 386"/>
                <a:gd name="T70" fmla="*/ 383 w 456"/>
                <a:gd name="T71" fmla="*/ 325 h 386"/>
                <a:gd name="T72" fmla="*/ 385 w 456"/>
                <a:gd name="T73" fmla="*/ 308 h 386"/>
                <a:gd name="T74" fmla="*/ 400 w 456"/>
                <a:gd name="T75" fmla="*/ 291 h 386"/>
                <a:gd name="T76" fmla="*/ 423 w 456"/>
                <a:gd name="T77" fmla="*/ 287 h 386"/>
                <a:gd name="T78" fmla="*/ 445 w 456"/>
                <a:gd name="T79" fmla="*/ 278 h 386"/>
                <a:gd name="T80" fmla="*/ 453 w 456"/>
                <a:gd name="T81" fmla="*/ 244 h 386"/>
                <a:gd name="T82" fmla="*/ 412 w 456"/>
                <a:gd name="T83" fmla="*/ 219 h 386"/>
                <a:gd name="T84" fmla="*/ 395 w 456"/>
                <a:gd name="T85" fmla="*/ 246 h 386"/>
                <a:gd name="T86" fmla="*/ 407 w 456"/>
                <a:gd name="T87" fmla="*/ 256 h 386"/>
                <a:gd name="T88" fmla="*/ 405 w 456"/>
                <a:gd name="T89" fmla="*/ 270 h 386"/>
                <a:gd name="T90" fmla="*/ 389 w 456"/>
                <a:gd name="T91" fmla="*/ 275 h 386"/>
                <a:gd name="T92" fmla="*/ 374 w 456"/>
                <a:gd name="T93" fmla="*/ 284 h 386"/>
                <a:gd name="T94" fmla="*/ 363 w 456"/>
                <a:gd name="T95" fmla="*/ 274 h 386"/>
                <a:gd name="T96" fmla="*/ 356 w 456"/>
                <a:gd name="T97" fmla="*/ 257 h 386"/>
                <a:gd name="T98" fmla="*/ 350 w 456"/>
                <a:gd name="T99" fmla="*/ 238 h 386"/>
                <a:gd name="T100" fmla="*/ 326 w 456"/>
                <a:gd name="T101" fmla="*/ 208 h 386"/>
                <a:gd name="T102" fmla="*/ 299 w 456"/>
                <a:gd name="T103" fmla="*/ 188 h 386"/>
                <a:gd name="T104" fmla="*/ 300 w 456"/>
                <a:gd name="T105" fmla="*/ 168 h 386"/>
                <a:gd name="T106" fmla="*/ 325 w 456"/>
                <a:gd name="T107" fmla="*/ 142 h 386"/>
                <a:gd name="T108" fmla="*/ 295 w 456"/>
                <a:gd name="T109" fmla="*/ 14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6" h="386">
                  <a:moveTo>
                    <a:pt x="271" y="140"/>
                  </a:moveTo>
                  <a:cubicBezTo>
                    <a:pt x="265" y="140"/>
                    <a:pt x="265" y="140"/>
                    <a:pt x="265" y="140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6"/>
                    <a:pt x="268" y="156"/>
                    <a:pt x="268" y="156"/>
                  </a:cubicBezTo>
                  <a:cubicBezTo>
                    <a:pt x="267" y="156"/>
                    <a:pt x="267" y="156"/>
                    <a:pt x="267" y="156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58" y="161"/>
                    <a:pt x="258" y="161"/>
                    <a:pt x="258" y="161"/>
                  </a:cubicBezTo>
                  <a:cubicBezTo>
                    <a:pt x="258" y="161"/>
                    <a:pt x="258" y="161"/>
                    <a:pt x="258" y="161"/>
                  </a:cubicBezTo>
                  <a:cubicBezTo>
                    <a:pt x="258" y="161"/>
                    <a:pt x="258" y="161"/>
                    <a:pt x="258" y="161"/>
                  </a:cubicBezTo>
                  <a:cubicBezTo>
                    <a:pt x="257" y="161"/>
                    <a:pt x="257" y="161"/>
                    <a:pt x="257" y="161"/>
                  </a:cubicBezTo>
                  <a:cubicBezTo>
                    <a:pt x="251" y="160"/>
                    <a:pt x="247" y="158"/>
                    <a:pt x="246" y="155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31" y="148"/>
                    <a:pt x="231" y="148"/>
                    <a:pt x="231" y="148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6" y="132"/>
                    <a:pt x="224" y="131"/>
                    <a:pt x="223" y="130"/>
                  </a:cubicBezTo>
                  <a:cubicBezTo>
                    <a:pt x="222" y="129"/>
                    <a:pt x="222" y="129"/>
                    <a:pt x="222" y="129"/>
                  </a:cubicBezTo>
                  <a:cubicBezTo>
                    <a:pt x="220" y="126"/>
                    <a:pt x="219" y="124"/>
                    <a:pt x="216" y="124"/>
                  </a:cubicBezTo>
                  <a:cubicBezTo>
                    <a:pt x="213" y="123"/>
                    <a:pt x="210" y="120"/>
                    <a:pt x="208" y="117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196" y="108"/>
                    <a:pt x="196" y="108"/>
                    <a:pt x="196" y="108"/>
                  </a:cubicBezTo>
                  <a:cubicBezTo>
                    <a:pt x="196" y="108"/>
                    <a:pt x="196" y="108"/>
                    <a:pt x="196" y="108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207" y="84"/>
                    <a:pt x="207" y="84"/>
                    <a:pt x="207" y="84"/>
                  </a:cubicBezTo>
                  <a:cubicBezTo>
                    <a:pt x="208" y="83"/>
                    <a:pt x="208" y="82"/>
                    <a:pt x="208" y="82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68" y="89"/>
                    <a:pt x="166" y="90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2" y="72"/>
                    <a:pt x="150" y="70"/>
                    <a:pt x="149" y="68"/>
                  </a:cubicBezTo>
                  <a:cubicBezTo>
                    <a:pt x="148" y="59"/>
                    <a:pt x="148" y="59"/>
                    <a:pt x="148" y="59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5" y="34"/>
                    <a:pt x="81" y="36"/>
                    <a:pt x="77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5" y="42"/>
                    <a:pt x="53" y="44"/>
                    <a:pt x="49" y="45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63"/>
                    <a:pt x="31" y="66"/>
                    <a:pt x="30" y="67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0" y="76"/>
                    <a:pt x="18" y="77"/>
                    <a:pt x="1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6"/>
                    <a:pt x="113" y="134"/>
                    <a:pt x="117" y="132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2" y="139"/>
                    <a:pt x="162" y="139"/>
                    <a:pt x="162" y="13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86" y="157"/>
                    <a:pt x="186" y="157"/>
                    <a:pt x="186" y="157"/>
                  </a:cubicBezTo>
                  <a:cubicBezTo>
                    <a:pt x="188" y="158"/>
                    <a:pt x="191" y="161"/>
                    <a:pt x="194" y="165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202" y="170"/>
                    <a:pt x="202" y="170"/>
                    <a:pt x="202" y="170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5" y="196"/>
                    <a:pt x="245" y="196"/>
                    <a:pt x="245" y="196"/>
                  </a:cubicBezTo>
                  <a:cubicBezTo>
                    <a:pt x="261" y="192"/>
                    <a:pt x="261" y="192"/>
                    <a:pt x="261" y="192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80" y="248"/>
                    <a:pt x="280" y="248"/>
                    <a:pt x="280" y="248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80"/>
                    <a:pt x="278" y="280"/>
                    <a:pt x="278" y="280"/>
                  </a:cubicBezTo>
                  <a:cubicBezTo>
                    <a:pt x="271" y="282"/>
                    <a:pt x="271" y="282"/>
                    <a:pt x="271" y="282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64" y="300"/>
                    <a:pt x="264" y="300"/>
                    <a:pt x="264" y="300"/>
                  </a:cubicBezTo>
                  <a:cubicBezTo>
                    <a:pt x="263" y="300"/>
                    <a:pt x="263" y="300"/>
                    <a:pt x="263" y="300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44" y="308"/>
                    <a:pt x="244" y="308"/>
                    <a:pt x="244" y="308"/>
                  </a:cubicBezTo>
                  <a:cubicBezTo>
                    <a:pt x="245" y="310"/>
                    <a:pt x="247" y="310"/>
                    <a:pt x="250" y="312"/>
                  </a:cubicBezTo>
                  <a:cubicBezTo>
                    <a:pt x="254" y="313"/>
                    <a:pt x="254" y="316"/>
                    <a:pt x="252" y="322"/>
                  </a:cubicBezTo>
                  <a:cubicBezTo>
                    <a:pt x="252" y="322"/>
                    <a:pt x="252" y="322"/>
                    <a:pt x="252" y="322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5" y="330"/>
                    <a:pt x="245" y="330"/>
                    <a:pt x="245" y="330"/>
                  </a:cubicBezTo>
                  <a:cubicBezTo>
                    <a:pt x="244" y="330"/>
                    <a:pt x="244" y="330"/>
                    <a:pt x="244" y="330"/>
                  </a:cubicBezTo>
                  <a:cubicBezTo>
                    <a:pt x="244" y="330"/>
                    <a:pt x="244" y="330"/>
                    <a:pt x="244" y="330"/>
                  </a:cubicBezTo>
                  <a:cubicBezTo>
                    <a:pt x="225" y="327"/>
                    <a:pt x="225" y="327"/>
                    <a:pt x="225" y="327"/>
                  </a:cubicBezTo>
                  <a:cubicBezTo>
                    <a:pt x="224" y="334"/>
                    <a:pt x="224" y="334"/>
                    <a:pt x="224" y="334"/>
                  </a:cubicBezTo>
                  <a:cubicBezTo>
                    <a:pt x="226" y="348"/>
                    <a:pt x="226" y="348"/>
                    <a:pt x="226" y="348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2" y="356"/>
                    <a:pt x="242" y="356"/>
                    <a:pt x="242" y="356"/>
                  </a:cubicBezTo>
                  <a:cubicBezTo>
                    <a:pt x="242" y="356"/>
                    <a:pt x="242" y="356"/>
                    <a:pt x="242" y="356"/>
                  </a:cubicBezTo>
                  <a:cubicBezTo>
                    <a:pt x="248" y="354"/>
                    <a:pt x="248" y="354"/>
                    <a:pt x="248" y="354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50" y="354"/>
                    <a:pt x="250" y="354"/>
                    <a:pt x="250" y="354"/>
                  </a:cubicBezTo>
                  <a:cubicBezTo>
                    <a:pt x="250" y="354"/>
                    <a:pt x="250" y="354"/>
                    <a:pt x="250" y="354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61" y="356"/>
                    <a:pt x="261" y="356"/>
                    <a:pt x="261" y="356"/>
                  </a:cubicBezTo>
                  <a:cubicBezTo>
                    <a:pt x="264" y="356"/>
                    <a:pt x="264" y="356"/>
                    <a:pt x="264" y="356"/>
                  </a:cubicBezTo>
                  <a:cubicBezTo>
                    <a:pt x="261" y="348"/>
                    <a:pt x="261" y="348"/>
                    <a:pt x="261" y="348"/>
                  </a:cubicBezTo>
                  <a:cubicBezTo>
                    <a:pt x="261" y="348"/>
                    <a:pt x="261" y="348"/>
                    <a:pt x="261" y="348"/>
                  </a:cubicBezTo>
                  <a:cubicBezTo>
                    <a:pt x="261" y="348"/>
                    <a:pt x="261" y="348"/>
                    <a:pt x="261" y="348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39"/>
                    <a:pt x="260" y="339"/>
                    <a:pt x="260" y="339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3" y="334"/>
                    <a:pt x="263" y="334"/>
                    <a:pt x="263" y="334"/>
                  </a:cubicBezTo>
                  <a:cubicBezTo>
                    <a:pt x="263" y="334"/>
                    <a:pt x="263" y="334"/>
                    <a:pt x="263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7" y="322"/>
                    <a:pt x="277" y="322"/>
                    <a:pt x="277" y="322"/>
                  </a:cubicBezTo>
                  <a:cubicBezTo>
                    <a:pt x="277" y="322"/>
                    <a:pt x="277" y="322"/>
                    <a:pt x="277" y="322"/>
                  </a:cubicBezTo>
                  <a:cubicBezTo>
                    <a:pt x="285" y="320"/>
                    <a:pt x="285" y="320"/>
                    <a:pt x="285" y="320"/>
                  </a:cubicBezTo>
                  <a:cubicBezTo>
                    <a:pt x="285" y="323"/>
                    <a:pt x="285" y="323"/>
                    <a:pt x="285" y="323"/>
                  </a:cubicBezTo>
                  <a:cubicBezTo>
                    <a:pt x="285" y="326"/>
                    <a:pt x="286" y="328"/>
                    <a:pt x="286" y="329"/>
                  </a:cubicBezTo>
                  <a:cubicBezTo>
                    <a:pt x="288" y="332"/>
                    <a:pt x="288" y="332"/>
                    <a:pt x="288" y="332"/>
                  </a:cubicBezTo>
                  <a:cubicBezTo>
                    <a:pt x="290" y="338"/>
                    <a:pt x="290" y="338"/>
                    <a:pt x="290" y="338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0" y="344"/>
                    <a:pt x="320" y="344"/>
                    <a:pt x="320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5"/>
                    <a:pt x="322" y="345"/>
                    <a:pt x="322" y="345"/>
                  </a:cubicBezTo>
                  <a:cubicBezTo>
                    <a:pt x="322" y="346"/>
                    <a:pt x="322" y="346"/>
                    <a:pt x="322" y="346"/>
                  </a:cubicBezTo>
                  <a:cubicBezTo>
                    <a:pt x="321" y="353"/>
                    <a:pt x="321" y="353"/>
                    <a:pt x="321" y="353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3" y="363"/>
                    <a:pt x="333" y="363"/>
                    <a:pt x="333" y="363"/>
                  </a:cubicBezTo>
                  <a:cubicBezTo>
                    <a:pt x="334" y="364"/>
                    <a:pt x="334" y="364"/>
                    <a:pt x="334" y="364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2" y="378"/>
                    <a:pt x="332" y="378"/>
                    <a:pt x="332" y="378"/>
                  </a:cubicBezTo>
                  <a:cubicBezTo>
                    <a:pt x="335" y="380"/>
                    <a:pt x="335" y="380"/>
                    <a:pt x="335" y="380"/>
                  </a:cubicBezTo>
                  <a:cubicBezTo>
                    <a:pt x="338" y="380"/>
                    <a:pt x="341" y="380"/>
                    <a:pt x="343" y="382"/>
                  </a:cubicBezTo>
                  <a:cubicBezTo>
                    <a:pt x="353" y="386"/>
                    <a:pt x="353" y="386"/>
                    <a:pt x="353" y="386"/>
                  </a:cubicBezTo>
                  <a:cubicBezTo>
                    <a:pt x="358" y="382"/>
                    <a:pt x="358" y="382"/>
                    <a:pt x="358" y="382"/>
                  </a:cubicBezTo>
                  <a:cubicBezTo>
                    <a:pt x="364" y="376"/>
                    <a:pt x="364" y="376"/>
                    <a:pt x="364" y="376"/>
                  </a:cubicBezTo>
                  <a:cubicBezTo>
                    <a:pt x="365" y="373"/>
                    <a:pt x="365" y="373"/>
                    <a:pt x="365" y="373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6" y="372"/>
                    <a:pt x="366" y="372"/>
                    <a:pt x="366" y="372"/>
                  </a:cubicBezTo>
                  <a:cubicBezTo>
                    <a:pt x="367" y="371"/>
                    <a:pt x="367" y="371"/>
                    <a:pt x="367" y="371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5" y="362"/>
                    <a:pt x="365" y="362"/>
                    <a:pt x="365" y="362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7" y="350"/>
                    <a:pt x="367" y="350"/>
                    <a:pt x="367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74" y="346"/>
                    <a:pt x="374" y="346"/>
                    <a:pt x="374" y="346"/>
                  </a:cubicBezTo>
                  <a:cubicBezTo>
                    <a:pt x="375" y="346"/>
                    <a:pt x="375" y="346"/>
                    <a:pt x="375" y="346"/>
                  </a:cubicBezTo>
                  <a:cubicBezTo>
                    <a:pt x="388" y="346"/>
                    <a:pt x="388" y="346"/>
                    <a:pt x="388" y="346"/>
                  </a:cubicBezTo>
                  <a:cubicBezTo>
                    <a:pt x="390" y="345"/>
                    <a:pt x="390" y="345"/>
                    <a:pt x="390" y="345"/>
                  </a:cubicBezTo>
                  <a:cubicBezTo>
                    <a:pt x="389" y="338"/>
                    <a:pt x="389" y="338"/>
                    <a:pt x="389" y="338"/>
                  </a:cubicBezTo>
                  <a:cubicBezTo>
                    <a:pt x="387" y="332"/>
                    <a:pt x="387" y="332"/>
                    <a:pt x="387" y="332"/>
                  </a:cubicBezTo>
                  <a:cubicBezTo>
                    <a:pt x="383" y="325"/>
                    <a:pt x="383" y="325"/>
                    <a:pt x="383" y="325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5" y="308"/>
                    <a:pt x="385" y="308"/>
                    <a:pt x="385" y="308"/>
                  </a:cubicBezTo>
                  <a:cubicBezTo>
                    <a:pt x="385" y="308"/>
                    <a:pt x="385" y="308"/>
                    <a:pt x="385" y="308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96" y="292"/>
                    <a:pt x="396" y="292"/>
                    <a:pt x="396" y="292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8" y="291"/>
                    <a:pt x="398" y="291"/>
                    <a:pt x="398" y="291"/>
                  </a:cubicBezTo>
                  <a:cubicBezTo>
                    <a:pt x="400" y="291"/>
                    <a:pt x="400" y="291"/>
                    <a:pt x="400" y="291"/>
                  </a:cubicBezTo>
                  <a:cubicBezTo>
                    <a:pt x="404" y="291"/>
                    <a:pt x="404" y="291"/>
                    <a:pt x="404" y="291"/>
                  </a:cubicBezTo>
                  <a:cubicBezTo>
                    <a:pt x="413" y="296"/>
                    <a:pt x="413" y="296"/>
                    <a:pt x="413" y="296"/>
                  </a:cubicBezTo>
                  <a:cubicBezTo>
                    <a:pt x="419" y="298"/>
                    <a:pt x="419" y="298"/>
                    <a:pt x="419" y="298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19" y="294"/>
                    <a:pt x="419" y="294"/>
                    <a:pt x="419" y="294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19" y="291"/>
                    <a:pt x="420" y="289"/>
                    <a:pt x="423" y="287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4" y="280"/>
                    <a:pt x="437" y="279"/>
                    <a:pt x="438" y="279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9" y="279"/>
                    <a:pt x="449" y="279"/>
                    <a:pt x="449" y="279"/>
                  </a:cubicBezTo>
                  <a:cubicBezTo>
                    <a:pt x="452" y="269"/>
                    <a:pt x="452" y="269"/>
                    <a:pt x="452" y="269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2" y="258"/>
                    <a:pt x="452" y="255"/>
                    <a:pt x="453" y="254"/>
                  </a:cubicBezTo>
                  <a:cubicBezTo>
                    <a:pt x="456" y="249"/>
                    <a:pt x="456" y="249"/>
                    <a:pt x="456" y="249"/>
                  </a:cubicBezTo>
                  <a:cubicBezTo>
                    <a:pt x="453" y="244"/>
                    <a:pt x="453" y="244"/>
                    <a:pt x="453" y="244"/>
                  </a:cubicBezTo>
                  <a:cubicBezTo>
                    <a:pt x="448" y="241"/>
                    <a:pt x="448" y="241"/>
                    <a:pt x="448" y="241"/>
                  </a:cubicBezTo>
                  <a:cubicBezTo>
                    <a:pt x="438" y="238"/>
                    <a:pt x="438" y="238"/>
                    <a:pt x="438" y="238"/>
                  </a:cubicBezTo>
                  <a:cubicBezTo>
                    <a:pt x="436" y="238"/>
                    <a:pt x="432" y="236"/>
                    <a:pt x="426" y="231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19" y="228"/>
                    <a:pt x="419" y="228"/>
                    <a:pt x="419" y="228"/>
                  </a:cubicBezTo>
                  <a:cubicBezTo>
                    <a:pt x="412" y="219"/>
                    <a:pt x="412" y="219"/>
                    <a:pt x="412" y="219"/>
                  </a:cubicBezTo>
                  <a:cubicBezTo>
                    <a:pt x="405" y="219"/>
                    <a:pt x="405" y="219"/>
                    <a:pt x="405" y="219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399" y="215"/>
                    <a:pt x="399" y="215"/>
                    <a:pt x="399" y="215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4" y="239"/>
                    <a:pt x="394" y="239"/>
                    <a:pt x="394" y="239"/>
                  </a:cubicBezTo>
                  <a:cubicBezTo>
                    <a:pt x="395" y="246"/>
                    <a:pt x="395" y="246"/>
                    <a:pt x="395" y="246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9" y="246"/>
                    <a:pt x="399" y="246"/>
                    <a:pt x="399" y="246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9"/>
                    <a:pt x="404" y="249"/>
                    <a:pt x="404" y="249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6" y="269"/>
                    <a:pt x="406" y="269"/>
                    <a:pt x="406" y="269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3" y="272"/>
                    <a:pt x="402" y="272"/>
                    <a:pt x="400" y="274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8" y="274"/>
                    <a:pt x="398" y="274"/>
                    <a:pt x="398" y="274"/>
                  </a:cubicBezTo>
                  <a:cubicBezTo>
                    <a:pt x="395" y="273"/>
                    <a:pt x="395" y="273"/>
                    <a:pt x="395" y="273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391" y="288"/>
                    <a:pt x="391" y="288"/>
                    <a:pt x="391" y="288"/>
                  </a:cubicBezTo>
                  <a:cubicBezTo>
                    <a:pt x="391" y="289"/>
                    <a:pt x="390" y="290"/>
                    <a:pt x="388" y="290"/>
                  </a:cubicBezTo>
                  <a:cubicBezTo>
                    <a:pt x="383" y="290"/>
                    <a:pt x="383" y="290"/>
                    <a:pt x="383" y="290"/>
                  </a:cubicBezTo>
                  <a:cubicBezTo>
                    <a:pt x="381" y="290"/>
                    <a:pt x="380" y="289"/>
                    <a:pt x="379" y="288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0" y="277"/>
                    <a:pt x="370" y="277"/>
                    <a:pt x="370" y="277"/>
                  </a:cubicBezTo>
                  <a:cubicBezTo>
                    <a:pt x="369" y="276"/>
                    <a:pt x="367" y="275"/>
                    <a:pt x="363" y="274"/>
                  </a:cubicBezTo>
                  <a:cubicBezTo>
                    <a:pt x="363" y="274"/>
                    <a:pt x="363" y="274"/>
                    <a:pt x="363" y="274"/>
                  </a:cubicBezTo>
                  <a:cubicBezTo>
                    <a:pt x="363" y="274"/>
                    <a:pt x="363" y="274"/>
                    <a:pt x="363" y="274"/>
                  </a:cubicBezTo>
                  <a:cubicBezTo>
                    <a:pt x="357" y="270"/>
                    <a:pt x="357" y="270"/>
                    <a:pt x="357" y="270"/>
                  </a:cubicBezTo>
                  <a:cubicBezTo>
                    <a:pt x="356" y="270"/>
                    <a:pt x="356" y="270"/>
                    <a:pt x="356" y="270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5" y="262"/>
                    <a:pt x="355" y="262"/>
                    <a:pt x="355" y="262"/>
                  </a:cubicBezTo>
                  <a:cubicBezTo>
                    <a:pt x="355" y="257"/>
                    <a:pt x="355" y="257"/>
                    <a:pt x="355" y="257"/>
                  </a:cubicBezTo>
                  <a:cubicBezTo>
                    <a:pt x="356" y="257"/>
                    <a:pt x="356" y="257"/>
                    <a:pt x="356" y="257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8" y="254"/>
                    <a:pt x="358" y="254"/>
                    <a:pt x="358" y="254"/>
                  </a:cubicBezTo>
                  <a:cubicBezTo>
                    <a:pt x="358" y="252"/>
                    <a:pt x="358" y="252"/>
                    <a:pt x="358" y="252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50" y="238"/>
                    <a:pt x="350" y="238"/>
                    <a:pt x="350" y="238"/>
                  </a:cubicBezTo>
                  <a:cubicBezTo>
                    <a:pt x="349" y="222"/>
                    <a:pt x="349" y="222"/>
                    <a:pt x="349" y="222"/>
                  </a:cubicBezTo>
                  <a:cubicBezTo>
                    <a:pt x="345" y="218"/>
                    <a:pt x="345" y="218"/>
                    <a:pt x="345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1" y="210"/>
                    <a:pt x="341" y="210"/>
                    <a:pt x="341" y="210"/>
                  </a:cubicBezTo>
                  <a:cubicBezTo>
                    <a:pt x="326" y="208"/>
                    <a:pt x="326" y="208"/>
                    <a:pt x="326" y="208"/>
                  </a:cubicBezTo>
                  <a:cubicBezTo>
                    <a:pt x="323" y="207"/>
                    <a:pt x="320" y="205"/>
                    <a:pt x="319" y="202"/>
                  </a:cubicBezTo>
                  <a:cubicBezTo>
                    <a:pt x="312" y="202"/>
                    <a:pt x="312" y="202"/>
                    <a:pt x="312" y="202"/>
                  </a:cubicBezTo>
                  <a:cubicBezTo>
                    <a:pt x="310" y="201"/>
                    <a:pt x="307" y="199"/>
                    <a:pt x="305" y="196"/>
                  </a:cubicBezTo>
                  <a:cubicBezTo>
                    <a:pt x="304" y="196"/>
                    <a:pt x="304" y="196"/>
                    <a:pt x="304" y="196"/>
                  </a:cubicBezTo>
                  <a:cubicBezTo>
                    <a:pt x="302" y="194"/>
                    <a:pt x="301" y="192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18" y="156"/>
                    <a:pt x="318" y="156"/>
                    <a:pt x="318" y="156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5" y="142"/>
                    <a:pt x="325" y="142"/>
                    <a:pt x="325" y="142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2" y="133"/>
                    <a:pt x="320" y="130"/>
                    <a:pt x="320" y="128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11" y="128"/>
                    <a:pt x="311" y="128"/>
                    <a:pt x="311" y="128"/>
                  </a:cubicBezTo>
                  <a:cubicBezTo>
                    <a:pt x="310" y="128"/>
                    <a:pt x="307" y="132"/>
                    <a:pt x="303" y="137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5" y="143"/>
                    <a:pt x="295" y="143"/>
                    <a:pt x="295" y="143"/>
                  </a:cubicBezTo>
                  <a:cubicBezTo>
                    <a:pt x="295" y="144"/>
                    <a:pt x="295" y="144"/>
                    <a:pt x="295" y="144"/>
                  </a:cubicBezTo>
                  <a:cubicBezTo>
                    <a:pt x="290" y="145"/>
                    <a:pt x="286" y="146"/>
                    <a:pt x="284" y="145"/>
                  </a:cubicBezTo>
                  <a:lnTo>
                    <a:pt x="271" y="14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3338342" y="3649259"/>
              <a:ext cx="280722" cy="471298"/>
            </a:xfrm>
            <a:custGeom>
              <a:avLst/>
              <a:gdLst>
                <a:gd name="T0" fmla="*/ 46 w 91"/>
                <a:gd name="T1" fmla="*/ 30 h 153"/>
                <a:gd name="T2" fmla="*/ 46 w 91"/>
                <a:gd name="T3" fmla="*/ 43 h 153"/>
                <a:gd name="T4" fmla="*/ 41 w 91"/>
                <a:gd name="T5" fmla="*/ 55 h 153"/>
                <a:gd name="T6" fmla="*/ 37 w 91"/>
                <a:gd name="T7" fmla="*/ 62 h 153"/>
                <a:gd name="T8" fmla="*/ 37 w 91"/>
                <a:gd name="T9" fmla="*/ 62 h 153"/>
                <a:gd name="T10" fmla="*/ 21 w 91"/>
                <a:gd name="T11" fmla="*/ 65 h 153"/>
                <a:gd name="T12" fmla="*/ 6 w 91"/>
                <a:gd name="T13" fmla="*/ 68 h 153"/>
                <a:gd name="T14" fmla="*/ 4 w 91"/>
                <a:gd name="T15" fmla="*/ 70 h 153"/>
                <a:gd name="T16" fmla="*/ 19 w 91"/>
                <a:gd name="T17" fmla="*/ 72 h 153"/>
                <a:gd name="T18" fmla="*/ 20 w 91"/>
                <a:gd name="T19" fmla="*/ 72 h 153"/>
                <a:gd name="T20" fmla="*/ 24 w 91"/>
                <a:gd name="T21" fmla="*/ 82 h 153"/>
                <a:gd name="T22" fmla="*/ 30 w 91"/>
                <a:gd name="T23" fmla="*/ 93 h 153"/>
                <a:gd name="T24" fmla="*/ 35 w 91"/>
                <a:gd name="T25" fmla="*/ 108 h 153"/>
                <a:gd name="T26" fmla="*/ 35 w 91"/>
                <a:gd name="T27" fmla="*/ 108 h 153"/>
                <a:gd name="T28" fmla="*/ 38 w 91"/>
                <a:gd name="T29" fmla="*/ 116 h 153"/>
                <a:gd name="T30" fmla="*/ 35 w 91"/>
                <a:gd name="T31" fmla="*/ 125 h 153"/>
                <a:gd name="T32" fmla="*/ 36 w 91"/>
                <a:gd name="T33" fmla="*/ 132 h 153"/>
                <a:gd name="T34" fmla="*/ 50 w 91"/>
                <a:gd name="T35" fmla="*/ 141 h 153"/>
                <a:gd name="T36" fmla="*/ 58 w 91"/>
                <a:gd name="T37" fmla="*/ 152 h 153"/>
                <a:gd name="T38" fmla="*/ 62 w 91"/>
                <a:gd name="T39" fmla="*/ 153 h 153"/>
                <a:gd name="T40" fmla="*/ 61 w 91"/>
                <a:gd name="T41" fmla="*/ 139 h 153"/>
                <a:gd name="T42" fmla="*/ 70 w 91"/>
                <a:gd name="T43" fmla="*/ 135 h 153"/>
                <a:gd name="T44" fmla="*/ 71 w 91"/>
                <a:gd name="T45" fmla="*/ 134 h 153"/>
                <a:gd name="T46" fmla="*/ 71 w 91"/>
                <a:gd name="T47" fmla="*/ 135 h 153"/>
                <a:gd name="T48" fmla="*/ 78 w 91"/>
                <a:gd name="T49" fmla="*/ 134 h 153"/>
                <a:gd name="T50" fmla="*/ 79 w 91"/>
                <a:gd name="T51" fmla="*/ 123 h 153"/>
                <a:gd name="T52" fmla="*/ 73 w 91"/>
                <a:gd name="T53" fmla="*/ 116 h 153"/>
                <a:gd name="T54" fmla="*/ 69 w 91"/>
                <a:gd name="T55" fmla="*/ 116 h 153"/>
                <a:gd name="T56" fmla="*/ 66 w 91"/>
                <a:gd name="T57" fmla="*/ 105 h 153"/>
                <a:gd name="T58" fmla="*/ 67 w 91"/>
                <a:gd name="T59" fmla="*/ 84 h 153"/>
                <a:gd name="T60" fmla="*/ 82 w 91"/>
                <a:gd name="T61" fmla="*/ 80 h 153"/>
                <a:gd name="T62" fmla="*/ 91 w 91"/>
                <a:gd name="T63" fmla="*/ 54 h 153"/>
                <a:gd name="T64" fmla="*/ 84 w 91"/>
                <a:gd name="T65" fmla="*/ 48 h 153"/>
                <a:gd name="T66" fmla="*/ 83 w 91"/>
                <a:gd name="T67" fmla="*/ 48 h 153"/>
                <a:gd name="T68" fmla="*/ 76 w 91"/>
                <a:gd name="T69" fmla="*/ 49 h 153"/>
                <a:gd name="T70" fmla="*/ 71 w 91"/>
                <a:gd name="T71" fmla="*/ 43 h 153"/>
                <a:gd name="T72" fmla="*/ 71 w 91"/>
                <a:gd name="T73" fmla="*/ 42 h 153"/>
                <a:gd name="T74" fmla="*/ 73 w 91"/>
                <a:gd name="T75" fmla="*/ 26 h 153"/>
                <a:gd name="T76" fmla="*/ 76 w 91"/>
                <a:gd name="T77" fmla="*/ 19 h 153"/>
                <a:gd name="T78" fmla="*/ 78 w 91"/>
                <a:gd name="T79" fmla="*/ 10 h 153"/>
                <a:gd name="T80" fmla="*/ 64 w 91"/>
                <a:gd name="T8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" h="153">
                  <a:moveTo>
                    <a:pt x="53" y="1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2" y="58"/>
                    <a:pt x="41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9" y="86"/>
                    <a:pt x="30" y="88"/>
                    <a:pt x="30" y="9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6" y="138"/>
                    <a:pt x="49" y="139"/>
                    <a:pt x="50" y="141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6" y="148"/>
                    <a:pt x="57" y="150"/>
                    <a:pt x="58" y="152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0" y="142"/>
                    <a:pt x="60" y="140"/>
                    <a:pt x="61" y="139"/>
                  </a:cubicBezTo>
                  <a:cubicBezTo>
                    <a:pt x="62" y="138"/>
                    <a:pt x="63" y="137"/>
                    <a:pt x="64" y="137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5"/>
                    <a:pt x="71" y="135"/>
                    <a:pt x="71" y="135"/>
                  </a:cubicBezTo>
                  <a:cubicBezTo>
                    <a:pt x="74" y="136"/>
                    <a:pt x="74" y="136"/>
                    <a:pt x="74" y="136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0" y="52"/>
                    <a:pt x="89" y="50"/>
                    <a:pt x="87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2"/>
                    <a:pt x="75" y="21"/>
                    <a:pt x="76" y="19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3" y="1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653337" y="2415655"/>
              <a:ext cx="2009824" cy="1523400"/>
            </a:xfrm>
            <a:custGeom>
              <a:avLst/>
              <a:gdLst>
                <a:gd name="T0" fmla="*/ 652 w 652"/>
                <a:gd name="T1" fmla="*/ 265 h 494"/>
                <a:gd name="T2" fmla="*/ 629 w 652"/>
                <a:gd name="T3" fmla="*/ 206 h 494"/>
                <a:gd name="T4" fmla="*/ 611 w 652"/>
                <a:gd name="T5" fmla="*/ 204 h 494"/>
                <a:gd name="T6" fmla="*/ 583 w 652"/>
                <a:gd name="T7" fmla="*/ 178 h 494"/>
                <a:gd name="T8" fmla="*/ 520 w 652"/>
                <a:gd name="T9" fmla="*/ 166 h 494"/>
                <a:gd name="T10" fmla="*/ 524 w 652"/>
                <a:gd name="T11" fmla="*/ 90 h 494"/>
                <a:gd name="T12" fmla="*/ 491 w 652"/>
                <a:gd name="T13" fmla="*/ 48 h 494"/>
                <a:gd name="T14" fmla="*/ 469 w 652"/>
                <a:gd name="T15" fmla="*/ 25 h 494"/>
                <a:gd name="T16" fmla="*/ 435 w 652"/>
                <a:gd name="T17" fmla="*/ 20 h 494"/>
                <a:gd name="T18" fmla="*/ 401 w 652"/>
                <a:gd name="T19" fmla="*/ 62 h 494"/>
                <a:gd name="T20" fmla="*/ 308 w 652"/>
                <a:gd name="T21" fmla="*/ 112 h 494"/>
                <a:gd name="T22" fmla="*/ 308 w 652"/>
                <a:gd name="T23" fmla="*/ 114 h 494"/>
                <a:gd name="T24" fmla="*/ 257 w 652"/>
                <a:gd name="T25" fmla="*/ 110 h 494"/>
                <a:gd name="T26" fmla="*/ 241 w 652"/>
                <a:gd name="T27" fmla="*/ 118 h 494"/>
                <a:gd name="T28" fmla="*/ 244 w 652"/>
                <a:gd name="T29" fmla="*/ 168 h 494"/>
                <a:gd name="T30" fmla="*/ 236 w 652"/>
                <a:gd name="T31" fmla="*/ 195 h 494"/>
                <a:gd name="T32" fmla="*/ 232 w 652"/>
                <a:gd name="T33" fmla="*/ 195 h 494"/>
                <a:gd name="T34" fmla="*/ 206 w 652"/>
                <a:gd name="T35" fmla="*/ 222 h 494"/>
                <a:gd name="T36" fmla="*/ 176 w 652"/>
                <a:gd name="T37" fmla="*/ 224 h 494"/>
                <a:gd name="T38" fmla="*/ 164 w 652"/>
                <a:gd name="T39" fmla="*/ 234 h 494"/>
                <a:gd name="T40" fmla="*/ 92 w 652"/>
                <a:gd name="T41" fmla="*/ 253 h 494"/>
                <a:gd name="T42" fmla="*/ 63 w 652"/>
                <a:gd name="T43" fmla="*/ 239 h 494"/>
                <a:gd name="T44" fmla="*/ 52 w 652"/>
                <a:gd name="T45" fmla="*/ 248 h 494"/>
                <a:gd name="T46" fmla="*/ 18 w 652"/>
                <a:gd name="T47" fmla="*/ 248 h 494"/>
                <a:gd name="T48" fmla="*/ 4 w 652"/>
                <a:gd name="T49" fmla="*/ 284 h 494"/>
                <a:gd name="T50" fmla="*/ 26 w 652"/>
                <a:gd name="T51" fmla="*/ 303 h 494"/>
                <a:gd name="T52" fmla="*/ 28 w 652"/>
                <a:gd name="T53" fmla="*/ 326 h 494"/>
                <a:gd name="T54" fmla="*/ 14 w 652"/>
                <a:gd name="T55" fmla="*/ 368 h 494"/>
                <a:gd name="T56" fmla="*/ 34 w 652"/>
                <a:gd name="T57" fmla="*/ 380 h 494"/>
                <a:gd name="T58" fmla="*/ 60 w 652"/>
                <a:gd name="T59" fmla="*/ 417 h 494"/>
                <a:gd name="T60" fmla="*/ 64 w 652"/>
                <a:gd name="T61" fmla="*/ 434 h 494"/>
                <a:gd name="T62" fmla="*/ 88 w 652"/>
                <a:gd name="T63" fmla="*/ 477 h 494"/>
                <a:gd name="T64" fmla="*/ 106 w 652"/>
                <a:gd name="T65" fmla="*/ 490 h 494"/>
                <a:gd name="T66" fmla="*/ 130 w 652"/>
                <a:gd name="T67" fmla="*/ 492 h 494"/>
                <a:gd name="T68" fmla="*/ 145 w 652"/>
                <a:gd name="T69" fmla="*/ 466 h 494"/>
                <a:gd name="T70" fmla="*/ 158 w 652"/>
                <a:gd name="T71" fmla="*/ 464 h 494"/>
                <a:gd name="T72" fmla="*/ 217 w 652"/>
                <a:gd name="T73" fmla="*/ 467 h 494"/>
                <a:gd name="T74" fmla="*/ 236 w 652"/>
                <a:gd name="T75" fmla="*/ 474 h 494"/>
                <a:gd name="T76" fmla="*/ 251 w 652"/>
                <a:gd name="T77" fmla="*/ 480 h 494"/>
                <a:gd name="T78" fmla="*/ 284 w 652"/>
                <a:gd name="T79" fmla="*/ 480 h 494"/>
                <a:gd name="T80" fmla="*/ 338 w 652"/>
                <a:gd name="T81" fmla="*/ 470 h 494"/>
                <a:gd name="T82" fmla="*/ 389 w 652"/>
                <a:gd name="T83" fmla="*/ 464 h 494"/>
                <a:gd name="T84" fmla="*/ 428 w 652"/>
                <a:gd name="T85" fmla="*/ 483 h 494"/>
                <a:gd name="T86" fmla="*/ 446 w 652"/>
                <a:gd name="T87" fmla="*/ 484 h 494"/>
                <a:gd name="T88" fmla="*/ 472 w 652"/>
                <a:gd name="T89" fmla="*/ 491 h 494"/>
                <a:gd name="T90" fmla="*/ 470 w 652"/>
                <a:gd name="T91" fmla="*/ 470 h 494"/>
                <a:gd name="T92" fmla="*/ 476 w 652"/>
                <a:gd name="T93" fmla="*/ 461 h 494"/>
                <a:gd name="T94" fmla="*/ 482 w 652"/>
                <a:gd name="T95" fmla="*/ 456 h 494"/>
                <a:gd name="T96" fmla="*/ 475 w 652"/>
                <a:gd name="T97" fmla="*/ 442 h 494"/>
                <a:gd name="T98" fmla="*/ 461 w 652"/>
                <a:gd name="T99" fmla="*/ 429 h 494"/>
                <a:gd name="T100" fmla="*/ 462 w 652"/>
                <a:gd name="T101" fmla="*/ 420 h 494"/>
                <a:gd name="T102" fmla="*/ 472 w 652"/>
                <a:gd name="T103" fmla="*/ 398 h 494"/>
                <a:gd name="T104" fmla="*/ 502 w 652"/>
                <a:gd name="T105" fmla="*/ 397 h 494"/>
                <a:gd name="T106" fmla="*/ 528 w 652"/>
                <a:gd name="T107" fmla="*/ 390 h 494"/>
                <a:gd name="T108" fmla="*/ 544 w 652"/>
                <a:gd name="T109" fmla="*/ 375 h 494"/>
                <a:gd name="T110" fmla="*/ 544 w 652"/>
                <a:gd name="T111" fmla="*/ 368 h 494"/>
                <a:gd name="T112" fmla="*/ 543 w 652"/>
                <a:gd name="T113" fmla="*/ 352 h 494"/>
                <a:gd name="T114" fmla="*/ 563 w 652"/>
                <a:gd name="T115" fmla="*/ 339 h 494"/>
                <a:gd name="T116" fmla="*/ 585 w 652"/>
                <a:gd name="T117" fmla="*/ 314 h 494"/>
                <a:gd name="T118" fmla="*/ 602 w 652"/>
                <a:gd name="T119" fmla="*/ 302 h 494"/>
                <a:gd name="T120" fmla="*/ 634 w 652"/>
                <a:gd name="T121" fmla="*/ 294 h 494"/>
                <a:gd name="T122" fmla="*/ 642 w 652"/>
                <a:gd name="T123" fmla="*/ 293 h 494"/>
                <a:gd name="T124" fmla="*/ 649 w 652"/>
                <a:gd name="T125" fmla="*/ 27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2" h="494">
                  <a:moveTo>
                    <a:pt x="651" y="266"/>
                  </a:move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39" y="228"/>
                    <a:pt x="639" y="228"/>
                    <a:pt x="639" y="228"/>
                  </a:cubicBezTo>
                  <a:cubicBezTo>
                    <a:pt x="631" y="222"/>
                    <a:pt x="631" y="222"/>
                    <a:pt x="631" y="222"/>
                  </a:cubicBezTo>
                  <a:cubicBezTo>
                    <a:pt x="631" y="221"/>
                    <a:pt x="631" y="221"/>
                    <a:pt x="631" y="221"/>
                  </a:cubicBezTo>
                  <a:cubicBezTo>
                    <a:pt x="629" y="206"/>
                    <a:pt x="629" y="206"/>
                    <a:pt x="629" y="206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3"/>
                    <a:pt x="611" y="203"/>
                    <a:pt x="611" y="203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09" y="197"/>
                    <a:pt x="604" y="191"/>
                    <a:pt x="596" y="184"/>
                  </a:cubicBezTo>
                  <a:cubicBezTo>
                    <a:pt x="591" y="181"/>
                    <a:pt x="587" y="178"/>
                    <a:pt x="583" y="178"/>
                  </a:cubicBezTo>
                  <a:cubicBezTo>
                    <a:pt x="580" y="176"/>
                    <a:pt x="578" y="175"/>
                    <a:pt x="576" y="173"/>
                  </a:cubicBezTo>
                  <a:cubicBezTo>
                    <a:pt x="570" y="170"/>
                    <a:pt x="552" y="167"/>
                    <a:pt x="521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4" y="157"/>
                    <a:pt x="513" y="154"/>
                    <a:pt x="513" y="150"/>
                  </a:cubicBezTo>
                  <a:cubicBezTo>
                    <a:pt x="513" y="146"/>
                    <a:pt x="518" y="131"/>
                    <a:pt x="529" y="108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18" y="62"/>
                    <a:pt x="518" y="62"/>
                    <a:pt x="518" y="62"/>
                  </a:cubicBezTo>
                  <a:cubicBezTo>
                    <a:pt x="517" y="58"/>
                    <a:pt x="510" y="54"/>
                    <a:pt x="498" y="51"/>
                  </a:cubicBezTo>
                  <a:cubicBezTo>
                    <a:pt x="496" y="50"/>
                    <a:pt x="493" y="49"/>
                    <a:pt x="491" y="48"/>
                  </a:cubicBezTo>
                  <a:cubicBezTo>
                    <a:pt x="486" y="46"/>
                    <a:pt x="483" y="42"/>
                    <a:pt x="482" y="38"/>
                  </a:cubicBezTo>
                  <a:cubicBezTo>
                    <a:pt x="479" y="32"/>
                    <a:pt x="475" y="28"/>
                    <a:pt x="470" y="26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16"/>
                    <a:pt x="438" y="20"/>
                    <a:pt x="435" y="20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15" y="26"/>
                    <a:pt x="410" y="30"/>
                    <a:pt x="408" y="33"/>
                  </a:cubicBezTo>
                  <a:cubicBezTo>
                    <a:pt x="407" y="35"/>
                    <a:pt x="406" y="40"/>
                    <a:pt x="405" y="46"/>
                  </a:cubicBezTo>
                  <a:cubicBezTo>
                    <a:pt x="404" y="53"/>
                    <a:pt x="402" y="58"/>
                    <a:pt x="401" y="62"/>
                  </a:cubicBezTo>
                  <a:cubicBezTo>
                    <a:pt x="398" y="67"/>
                    <a:pt x="395" y="71"/>
                    <a:pt x="389" y="73"/>
                  </a:cubicBezTo>
                  <a:cubicBezTo>
                    <a:pt x="379" y="77"/>
                    <a:pt x="361" y="70"/>
                    <a:pt x="337" y="53"/>
                  </a:cubicBezTo>
                  <a:cubicBezTo>
                    <a:pt x="304" y="95"/>
                    <a:pt x="304" y="95"/>
                    <a:pt x="304" y="95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06" y="116"/>
                    <a:pt x="304" y="118"/>
                    <a:pt x="301" y="118"/>
                  </a:cubicBezTo>
                  <a:cubicBezTo>
                    <a:pt x="298" y="119"/>
                    <a:pt x="295" y="118"/>
                    <a:pt x="291" y="115"/>
                  </a:cubicBezTo>
                  <a:cubicBezTo>
                    <a:pt x="288" y="113"/>
                    <a:pt x="279" y="111"/>
                    <a:pt x="264" y="110"/>
                  </a:cubicBezTo>
                  <a:cubicBezTo>
                    <a:pt x="257" y="110"/>
                    <a:pt x="257" y="110"/>
                    <a:pt x="257" y="110"/>
                  </a:cubicBezTo>
                  <a:cubicBezTo>
                    <a:pt x="257" y="110"/>
                    <a:pt x="257" y="110"/>
                    <a:pt x="257" y="110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36" y="111"/>
                    <a:pt x="236" y="111"/>
                    <a:pt x="236" y="111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45" y="123"/>
                    <a:pt x="247" y="126"/>
                    <a:pt x="246" y="128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36" y="195"/>
                    <a:pt x="236" y="195"/>
                    <a:pt x="236" y="195"/>
                  </a:cubicBezTo>
                  <a:cubicBezTo>
                    <a:pt x="236" y="197"/>
                    <a:pt x="235" y="198"/>
                    <a:pt x="234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0" y="192"/>
                    <a:pt x="230" y="191"/>
                    <a:pt x="228" y="191"/>
                  </a:cubicBezTo>
                  <a:cubicBezTo>
                    <a:pt x="228" y="192"/>
                    <a:pt x="226" y="193"/>
                    <a:pt x="226" y="197"/>
                  </a:cubicBezTo>
                  <a:cubicBezTo>
                    <a:pt x="224" y="204"/>
                    <a:pt x="220" y="210"/>
                    <a:pt x="213" y="216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2" y="235"/>
                    <a:pt x="128" y="236"/>
                    <a:pt x="124" y="236"/>
                  </a:cubicBezTo>
                  <a:cubicBezTo>
                    <a:pt x="120" y="234"/>
                    <a:pt x="113" y="236"/>
                    <a:pt x="103" y="240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92" y="254"/>
                    <a:pt x="92" y="254"/>
                    <a:pt x="92" y="254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1" y="246"/>
                    <a:pt x="61" y="246"/>
                    <a:pt x="61" y="246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46" y="244"/>
                    <a:pt x="39" y="242"/>
                    <a:pt x="33" y="241"/>
                  </a:cubicBezTo>
                  <a:cubicBezTo>
                    <a:pt x="29" y="240"/>
                    <a:pt x="25" y="243"/>
                    <a:pt x="18" y="248"/>
                  </a:cubicBezTo>
                  <a:cubicBezTo>
                    <a:pt x="12" y="254"/>
                    <a:pt x="7" y="259"/>
                    <a:pt x="4" y="264"/>
                  </a:cubicBezTo>
                  <a:cubicBezTo>
                    <a:pt x="6" y="265"/>
                    <a:pt x="6" y="266"/>
                    <a:pt x="6" y="269"/>
                  </a:cubicBezTo>
                  <a:cubicBezTo>
                    <a:pt x="7" y="272"/>
                    <a:pt x="8" y="274"/>
                    <a:pt x="8" y="277"/>
                  </a:cubicBezTo>
                  <a:cubicBezTo>
                    <a:pt x="7" y="280"/>
                    <a:pt x="6" y="282"/>
                    <a:pt x="4" y="284"/>
                  </a:cubicBezTo>
                  <a:cubicBezTo>
                    <a:pt x="2" y="285"/>
                    <a:pt x="1" y="289"/>
                    <a:pt x="0" y="295"/>
                  </a:cubicBezTo>
                  <a:cubicBezTo>
                    <a:pt x="6" y="300"/>
                    <a:pt x="6" y="300"/>
                    <a:pt x="6" y="300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26" y="303"/>
                    <a:pt x="26" y="303"/>
                    <a:pt x="26" y="303"/>
                  </a:cubicBezTo>
                  <a:cubicBezTo>
                    <a:pt x="26" y="304"/>
                    <a:pt x="26" y="304"/>
                    <a:pt x="26" y="304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8" y="326"/>
                    <a:pt x="28" y="326"/>
                    <a:pt x="28" y="326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0" y="356"/>
                    <a:pt x="20" y="356"/>
                    <a:pt x="20" y="356"/>
                  </a:cubicBezTo>
                  <a:cubicBezTo>
                    <a:pt x="11" y="356"/>
                    <a:pt x="5" y="357"/>
                    <a:pt x="3" y="358"/>
                  </a:cubicBezTo>
                  <a:cubicBezTo>
                    <a:pt x="3" y="360"/>
                    <a:pt x="7" y="364"/>
                    <a:pt x="14" y="368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1" y="368"/>
                    <a:pt x="21" y="368"/>
                    <a:pt x="21" y="368"/>
                  </a:cubicBezTo>
                  <a:cubicBezTo>
                    <a:pt x="34" y="380"/>
                    <a:pt x="34" y="380"/>
                    <a:pt x="34" y="380"/>
                  </a:cubicBezTo>
                  <a:cubicBezTo>
                    <a:pt x="40" y="385"/>
                    <a:pt x="39" y="392"/>
                    <a:pt x="32" y="404"/>
                  </a:cubicBezTo>
                  <a:cubicBezTo>
                    <a:pt x="34" y="416"/>
                    <a:pt x="34" y="416"/>
                    <a:pt x="34" y="416"/>
                  </a:cubicBezTo>
                  <a:cubicBezTo>
                    <a:pt x="40" y="417"/>
                    <a:pt x="40" y="417"/>
                    <a:pt x="40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0" y="427"/>
                    <a:pt x="50" y="427"/>
                    <a:pt x="50" y="427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85" y="444"/>
                    <a:pt x="85" y="444"/>
                    <a:pt x="85" y="444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8" y="477"/>
                    <a:pt x="88" y="477"/>
                    <a:pt x="88" y="477"/>
                  </a:cubicBezTo>
                  <a:cubicBezTo>
                    <a:pt x="89" y="483"/>
                    <a:pt x="94" y="488"/>
                    <a:pt x="103" y="491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6" y="490"/>
                    <a:pt x="106" y="490"/>
                    <a:pt x="106" y="490"/>
                  </a:cubicBezTo>
                  <a:cubicBezTo>
                    <a:pt x="128" y="494"/>
                    <a:pt x="128" y="494"/>
                    <a:pt x="128" y="494"/>
                  </a:cubicBezTo>
                  <a:cubicBezTo>
                    <a:pt x="130" y="494"/>
                    <a:pt x="130" y="494"/>
                    <a:pt x="130" y="494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2" y="488"/>
                    <a:pt x="134" y="485"/>
                    <a:pt x="134" y="484"/>
                  </a:cubicBezTo>
                  <a:cubicBezTo>
                    <a:pt x="134" y="483"/>
                    <a:pt x="134" y="483"/>
                    <a:pt x="134" y="483"/>
                  </a:cubicBezTo>
                  <a:cubicBezTo>
                    <a:pt x="134" y="480"/>
                    <a:pt x="135" y="476"/>
                    <a:pt x="138" y="474"/>
                  </a:cubicBezTo>
                  <a:cubicBezTo>
                    <a:pt x="142" y="472"/>
                    <a:pt x="144" y="469"/>
                    <a:pt x="145" y="466"/>
                  </a:cubicBezTo>
                  <a:cubicBezTo>
                    <a:pt x="145" y="466"/>
                    <a:pt x="145" y="466"/>
                    <a:pt x="145" y="466"/>
                  </a:cubicBezTo>
                  <a:cubicBezTo>
                    <a:pt x="146" y="463"/>
                    <a:pt x="150" y="462"/>
                    <a:pt x="157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190" y="473"/>
                    <a:pt x="190" y="473"/>
                    <a:pt x="190" y="473"/>
                  </a:cubicBezTo>
                  <a:cubicBezTo>
                    <a:pt x="206" y="472"/>
                    <a:pt x="206" y="472"/>
                    <a:pt x="206" y="472"/>
                  </a:cubicBezTo>
                  <a:cubicBezTo>
                    <a:pt x="217" y="467"/>
                    <a:pt x="217" y="467"/>
                    <a:pt x="217" y="467"/>
                  </a:cubicBezTo>
                  <a:cubicBezTo>
                    <a:pt x="219" y="464"/>
                    <a:pt x="221" y="463"/>
                    <a:pt x="222" y="462"/>
                  </a:cubicBezTo>
                  <a:cubicBezTo>
                    <a:pt x="224" y="462"/>
                    <a:pt x="227" y="463"/>
                    <a:pt x="230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3" y="468"/>
                    <a:pt x="234" y="470"/>
                    <a:pt x="236" y="474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76" y="483"/>
                    <a:pt x="276" y="483"/>
                    <a:pt x="276" y="483"/>
                  </a:cubicBezTo>
                  <a:cubicBezTo>
                    <a:pt x="284" y="480"/>
                    <a:pt x="284" y="480"/>
                    <a:pt x="284" y="480"/>
                  </a:cubicBezTo>
                  <a:cubicBezTo>
                    <a:pt x="307" y="482"/>
                    <a:pt x="307" y="482"/>
                    <a:pt x="307" y="482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29" y="474"/>
                    <a:pt x="329" y="474"/>
                    <a:pt x="329" y="474"/>
                  </a:cubicBezTo>
                  <a:cubicBezTo>
                    <a:pt x="331" y="473"/>
                    <a:pt x="334" y="472"/>
                    <a:pt x="338" y="470"/>
                  </a:cubicBezTo>
                  <a:cubicBezTo>
                    <a:pt x="360" y="470"/>
                    <a:pt x="360" y="470"/>
                    <a:pt x="360" y="470"/>
                  </a:cubicBezTo>
                  <a:cubicBezTo>
                    <a:pt x="368" y="468"/>
                    <a:pt x="368" y="468"/>
                    <a:pt x="368" y="468"/>
                  </a:cubicBezTo>
                  <a:cubicBezTo>
                    <a:pt x="371" y="466"/>
                    <a:pt x="374" y="464"/>
                    <a:pt x="376" y="464"/>
                  </a:cubicBezTo>
                  <a:cubicBezTo>
                    <a:pt x="389" y="464"/>
                    <a:pt x="389" y="464"/>
                    <a:pt x="389" y="464"/>
                  </a:cubicBezTo>
                  <a:cubicBezTo>
                    <a:pt x="395" y="469"/>
                    <a:pt x="395" y="469"/>
                    <a:pt x="395" y="469"/>
                  </a:cubicBezTo>
                  <a:cubicBezTo>
                    <a:pt x="412" y="472"/>
                    <a:pt x="412" y="472"/>
                    <a:pt x="412" y="472"/>
                  </a:cubicBezTo>
                  <a:cubicBezTo>
                    <a:pt x="415" y="472"/>
                    <a:pt x="417" y="474"/>
                    <a:pt x="421" y="478"/>
                  </a:cubicBezTo>
                  <a:cubicBezTo>
                    <a:pt x="428" y="483"/>
                    <a:pt x="428" y="483"/>
                    <a:pt x="428" y="483"/>
                  </a:cubicBezTo>
                  <a:cubicBezTo>
                    <a:pt x="429" y="484"/>
                    <a:pt x="429" y="484"/>
                    <a:pt x="429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54" y="488"/>
                    <a:pt x="454" y="488"/>
                    <a:pt x="454" y="488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72" y="491"/>
                    <a:pt x="472" y="491"/>
                    <a:pt x="472" y="491"/>
                  </a:cubicBezTo>
                  <a:cubicBezTo>
                    <a:pt x="475" y="486"/>
                    <a:pt x="475" y="486"/>
                    <a:pt x="475" y="486"/>
                  </a:cubicBezTo>
                  <a:cubicBezTo>
                    <a:pt x="471" y="478"/>
                    <a:pt x="471" y="478"/>
                    <a:pt x="471" y="478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70" y="469"/>
                    <a:pt x="470" y="469"/>
                    <a:pt x="470" y="469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78" y="446"/>
                    <a:pt x="478" y="446"/>
                    <a:pt x="478" y="446"/>
                  </a:cubicBezTo>
                  <a:cubicBezTo>
                    <a:pt x="478" y="445"/>
                    <a:pt x="477" y="444"/>
                    <a:pt x="475" y="442"/>
                  </a:cubicBezTo>
                  <a:cubicBezTo>
                    <a:pt x="475" y="442"/>
                    <a:pt x="475" y="442"/>
                    <a:pt x="475" y="442"/>
                  </a:cubicBezTo>
                  <a:cubicBezTo>
                    <a:pt x="469" y="436"/>
                    <a:pt x="469" y="436"/>
                    <a:pt x="469" y="436"/>
                  </a:cubicBezTo>
                  <a:cubicBezTo>
                    <a:pt x="461" y="430"/>
                    <a:pt x="461" y="430"/>
                    <a:pt x="461" y="430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0" y="427"/>
                    <a:pt x="460" y="427"/>
                    <a:pt x="460" y="427"/>
                  </a:cubicBezTo>
                  <a:cubicBezTo>
                    <a:pt x="462" y="420"/>
                    <a:pt x="462" y="420"/>
                    <a:pt x="462" y="420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58" y="404"/>
                    <a:pt x="458" y="404"/>
                    <a:pt x="458" y="404"/>
                  </a:cubicBezTo>
                  <a:cubicBezTo>
                    <a:pt x="467" y="402"/>
                    <a:pt x="467" y="402"/>
                    <a:pt x="467" y="402"/>
                  </a:cubicBezTo>
                  <a:cubicBezTo>
                    <a:pt x="472" y="398"/>
                    <a:pt x="472" y="398"/>
                    <a:pt x="472" y="398"/>
                  </a:cubicBezTo>
                  <a:cubicBezTo>
                    <a:pt x="483" y="398"/>
                    <a:pt x="483" y="398"/>
                    <a:pt x="483" y="398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502" y="397"/>
                    <a:pt x="502" y="397"/>
                    <a:pt x="502" y="397"/>
                  </a:cubicBezTo>
                  <a:cubicBezTo>
                    <a:pt x="511" y="394"/>
                    <a:pt x="511" y="394"/>
                    <a:pt x="511" y="394"/>
                  </a:cubicBezTo>
                  <a:cubicBezTo>
                    <a:pt x="521" y="393"/>
                    <a:pt x="521" y="393"/>
                    <a:pt x="521" y="393"/>
                  </a:cubicBezTo>
                  <a:cubicBezTo>
                    <a:pt x="527" y="390"/>
                    <a:pt x="527" y="390"/>
                    <a:pt x="527" y="390"/>
                  </a:cubicBezTo>
                  <a:cubicBezTo>
                    <a:pt x="528" y="390"/>
                    <a:pt x="528" y="390"/>
                    <a:pt x="528" y="390"/>
                  </a:cubicBezTo>
                  <a:cubicBezTo>
                    <a:pt x="545" y="387"/>
                    <a:pt x="545" y="387"/>
                    <a:pt x="545" y="387"/>
                  </a:cubicBezTo>
                  <a:cubicBezTo>
                    <a:pt x="548" y="384"/>
                    <a:pt x="548" y="384"/>
                    <a:pt x="548" y="384"/>
                  </a:cubicBezTo>
                  <a:cubicBezTo>
                    <a:pt x="547" y="381"/>
                    <a:pt x="547" y="381"/>
                    <a:pt x="547" y="381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4" y="359"/>
                    <a:pt x="544" y="359"/>
                    <a:pt x="544" y="359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7" y="344"/>
                    <a:pt x="547" y="344"/>
                    <a:pt x="547" y="344"/>
                  </a:cubicBezTo>
                  <a:cubicBezTo>
                    <a:pt x="548" y="340"/>
                    <a:pt x="550" y="338"/>
                    <a:pt x="553" y="338"/>
                  </a:cubicBezTo>
                  <a:cubicBezTo>
                    <a:pt x="563" y="339"/>
                    <a:pt x="563" y="339"/>
                    <a:pt x="563" y="339"/>
                  </a:cubicBezTo>
                  <a:cubicBezTo>
                    <a:pt x="565" y="339"/>
                    <a:pt x="567" y="338"/>
                    <a:pt x="569" y="336"/>
                  </a:cubicBezTo>
                  <a:cubicBezTo>
                    <a:pt x="584" y="315"/>
                    <a:pt x="584" y="315"/>
                    <a:pt x="584" y="315"/>
                  </a:cubicBezTo>
                  <a:cubicBezTo>
                    <a:pt x="584" y="315"/>
                    <a:pt x="584" y="315"/>
                    <a:pt x="584" y="315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93" y="308"/>
                    <a:pt x="593" y="308"/>
                    <a:pt x="593" y="308"/>
                  </a:cubicBezTo>
                  <a:cubicBezTo>
                    <a:pt x="594" y="307"/>
                    <a:pt x="594" y="307"/>
                    <a:pt x="594" y="307"/>
                  </a:cubicBezTo>
                  <a:cubicBezTo>
                    <a:pt x="597" y="306"/>
                    <a:pt x="599" y="305"/>
                    <a:pt x="600" y="304"/>
                  </a:cubicBezTo>
                  <a:cubicBezTo>
                    <a:pt x="602" y="302"/>
                    <a:pt x="602" y="302"/>
                    <a:pt x="602" y="302"/>
                  </a:cubicBezTo>
                  <a:cubicBezTo>
                    <a:pt x="605" y="298"/>
                    <a:pt x="608" y="297"/>
                    <a:pt x="609" y="297"/>
                  </a:cubicBezTo>
                  <a:cubicBezTo>
                    <a:pt x="623" y="300"/>
                    <a:pt x="623" y="300"/>
                    <a:pt x="623" y="300"/>
                  </a:cubicBezTo>
                  <a:cubicBezTo>
                    <a:pt x="634" y="294"/>
                    <a:pt x="634" y="294"/>
                    <a:pt x="634" y="294"/>
                  </a:cubicBezTo>
                  <a:cubicBezTo>
                    <a:pt x="634" y="294"/>
                    <a:pt x="634" y="294"/>
                    <a:pt x="634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42" y="293"/>
                    <a:pt x="642" y="293"/>
                    <a:pt x="642" y="293"/>
                  </a:cubicBezTo>
                  <a:cubicBezTo>
                    <a:pt x="648" y="291"/>
                    <a:pt x="648" y="291"/>
                    <a:pt x="648" y="291"/>
                  </a:cubicBezTo>
                  <a:cubicBezTo>
                    <a:pt x="648" y="282"/>
                    <a:pt x="648" y="282"/>
                    <a:pt x="648" y="282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51" y="266"/>
                    <a:pt x="651" y="266"/>
                    <a:pt x="651" y="26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1954095" y="3608722"/>
              <a:ext cx="1251753" cy="900246"/>
            </a:xfrm>
            <a:custGeom>
              <a:avLst/>
              <a:gdLst>
                <a:gd name="T0" fmla="*/ 242 w 406"/>
                <a:gd name="T1" fmla="*/ 29 h 292"/>
                <a:gd name="T2" fmla="*/ 229 w 406"/>
                <a:gd name="T3" fmla="*/ 42 h 292"/>
                <a:gd name="T4" fmla="*/ 191 w 406"/>
                <a:gd name="T5" fmla="*/ 15 h 292"/>
                <a:gd name="T6" fmla="*/ 179 w 406"/>
                <a:gd name="T7" fmla="*/ 10 h 292"/>
                <a:gd name="T8" fmla="*/ 144 w 406"/>
                <a:gd name="T9" fmla="*/ 2 h 292"/>
                <a:gd name="T10" fmla="*/ 115 w 406"/>
                <a:gd name="T11" fmla="*/ 6 h 292"/>
                <a:gd name="T12" fmla="*/ 99 w 406"/>
                <a:gd name="T13" fmla="*/ 10 h 292"/>
                <a:gd name="T14" fmla="*/ 72 w 406"/>
                <a:gd name="T15" fmla="*/ 14 h 292"/>
                <a:gd name="T16" fmla="*/ 42 w 406"/>
                <a:gd name="T17" fmla="*/ 21 h 292"/>
                <a:gd name="T18" fmla="*/ 50 w 406"/>
                <a:gd name="T19" fmla="*/ 45 h 292"/>
                <a:gd name="T20" fmla="*/ 63 w 406"/>
                <a:gd name="T21" fmla="*/ 65 h 292"/>
                <a:gd name="T22" fmla="*/ 53 w 406"/>
                <a:gd name="T23" fmla="*/ 90 h 292"/>
                <a:gd name="T24" fmla="*/ 56 w 406"/>
                <a:gd name="T25" fmla="*/ 103 h 292"/>
                <a:gd name="T26" fmla="*/ 30 w 406"/>
                <a:gd name="T27" fmla="*/ 105 h 292"/>
                <a:gd name="T28" fmla="*/ 10 w 406"/>
                <a:gd name="T29" fmla="*/ 121 h 292"/>
                <a:gd name="T30" fmla="*/ 2 w 406"/>
                <a:gd name="T31" fmla="*/ 137 h 292"/>
                <a:gd name="T32" fmla="*/ 6 w 406"/>
                <a:gd name="T33" fmla="*/ 169 h 292"/>
                <a:gd name="T34" fmla="*/ 9 w 406"/>
                <a:gd name="T35" fmla="*/ 197 h 292"/>
                <a:gd name="T36" fmla="*/ 39 w 406"/>
                <a:gd name="T37" fmla="*/ 209 h 292"/>
                <a:gd name="T38" fmla="*/ 51 w 406"/>
                <a:gd name="T39" fmla="*/ 218 h 292"/>
                <a:gd name="T40" fmla="*/ 64 w 406"/>
                <a:gd name="T41" fmla="*/ 229 h 292"/>
                <a:gd name="T42" fmla="*/ 94 w 406"/>
                <a:gd name="T43" fmla="*/ 242 h 292"/>
                <a:gd name="T44" fmla="*/ 136 w 406"/>
                <a:gd name="T45" fmla="*/ 251 h 292"/>
                <a:gd name="T46" fmla="*/ 159 w 406"/>
                <a:gd name="T47" fmla="*/ 256 h 292"/>
                <a:gd name="T48" fmla="*/ 171 w 406"/>
                <a:gd name="T49" fmla="*/ 269 h 292"/>
                <a:gd name="T50" fmla="*/ 175 w 406"/>
                <a:gd name="T51" fmla="*/ 278 h 292"/>
                <a:gd name="T52" fmla="*/ 184 w 406"/>
                <a:gd name="T53" fmla="*/ 289 h 292"/>
                <a:gd name="T54" fmla="*/ 196 w 406"/>
                <a:gd name="T55" fmla="*/ 285 h 292"/>
                <a:gd name="T56" fmla="*/ 211 w 406"/>
                <a:gd name="T57" fmla="*/ 280 h 292"/>
                <a:gd name="T58" fmla="*/ 223 w 406"/>
                <a:gd name="T59" fmla="*/ 277 h 292"/>
                <a:gd name="T60" fmla="*/ 227 w 406"/>
                <a:gd name="T61" fmla="*/ 261 h 292"/>
                <a:gd name="T62" fmla="*/ 243 w 406"/>
                <a:gd name="T63" fmla="*/ 235 h 292"/>
                <a:gd name="T64" fmla="*/ 240 w 406"/>
                <a:gd name="T65" fmla="*/ 211 h 292"/>
                <a:gd name="T66" fmla="*/ 247 w 406"/>
                <a:gd name="T67" fmla="*/ 203 h 292"/>
                <a:gd name="T68" fmla="*/ 279 w 406"/>
                <a:gd name="T69" fmla="*/ 214 h 292"/>
                <a:gd name="T70" fmla="*/ 285 w 406"/>
                <a:gd name="T71" fmla="*/ 231 h 292"/>
                <a:gd name="T72" fmla="*/ 300 w 406"/>
                <a:gd name="T73" fmla="*/ 249 h 292"/>
                <a:gd name="T74" fmla="*/ 326 w 406"/>
                <a:gd name="T75" fmla="*/ 259 h 292"/>
                <a:gd name="T76" fmla="*/ 333 w 406"/>
                <a:gd name="T77" fmla="*/ 261 h 292"/>
                <a:gd name="T78" fmla="*/ 351 w 406"/>
                <a:gd name="T79" fmla="*/ 254 h 292"/>
                <a:gd name="T80" fmla="*/ 362 w 406"/>
                <a:gd name="T81" fmla="*/ 237 h 292"/>
                <a:gd name="T82" fmla="*/ 347 w 406"/>
                <a:gd name="T83" fmla="*/ 229 h 292"/>
                <a:gd name="T84" fmla="*/ 368 w 406"/>
                <a:gd name="T85" fmla="*/ 204 h 292"/>
                <a:gd name="T86" fmla="*/ 376 w 406"/>
                <a:gd name="T87" fmla="*/ 175 h 292"/>
                <a:gd name="T88" fmla="*/ 403 w 406"/>
                <a:gd name="T89" fmla="*/ 145 h 292"/>
                <a:gd name="T90" fmla="*/ 401 w 406"/>
                <a:gd name="T91" fmla="*/ 128 h 292"/>
                <a:gd name="T92" fmla="*/ 383 w 406"/>
                <a:gd name="T93" fmla="*/ 85 h 292"/>
                <a:gd name="T94" fmla="*/ 369 w 406"/>
                <a:gd name="T95" fmla="*/ 80 h 292"/>
                <a:gd name="T96" fmla="*/ 337 w 406"/>
                <a:gd name="T97" fmla="*/ 50 h 292"/>
                <a:gd name="T98" fmla="*/ 329 w 406"/>
                <a:gd name="T99" fmla="*/ 53 h 292"/>
                <a:gd name="T100" fmla="*/ 308 w 406"/>
                <a:gd name="T101" fmla="*/ 39 h 292"/>
                <a:gd name="T102" fmla="*/ 282 w 406"/>
                <a:gd name="T103" fmla="*/ 26 h 292"/>
                <a:gd name="T104" fmla="*/ 273 w 406"/>
                <a:gd name="T105" fmla="*/ 27 h 292"/>
                <a:gd name="T106" fmla="*/ 243 w 406"/>
                <a:gd name="T107" fmla="*/ 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6" h="292">
                  <a:moveTo>
                    <a:pt x="243" y="15"/>
                  </a:moveTo>
                  <a:cubicBezTo>
                    <a:pt x="239" y="18"/>
                    <a:pt x="239" y="18"/>
                    <a:pt x="239" y="18"/>
                  </a:cubicBezTo>
                  <a:cubicBezTo>
                    <a:pt x="239" y="20"/>
                    <a:pt x="240" y="23"/>
                    <a:pt x="241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37" y="39"/>
                    <a:pt x="237" y="39"/>
                    <a:pt x="237" y="39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30" y="42"/>
                    <a:pt x="230" y="42"/>
                    <a:pt x="230" y="42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19" y="37"/>
                    <a:pt x="219" y="37"/>
                    <a:pt x="219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2" y="5"/>
                    <a:pt x="119" y="5"/>
                    <a:pt x="115" y="6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9" y="55"/>
                    <a:pt x="61" y="57"/>
                    <a:pt x="61" y="59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5"/>
                    <a:pt x="55" y="106"/>
                    <a:pt x="54" y="107"/>
                  </a:cubicBezTo>
                  <a:cubicBezTo>
                    <a:pt x="51" y="109"/>
                    <a:pt x="47" y="109"/>
                    <a:pt x="41" y="107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4"/>
                    <a:pt x="8" y="125"/>
                    <a:pt x="5" y="126"/>
                  </a:cubicBezTo>
                  <a:cubicBezTo>
                    <a:pt x="4" y="126"/>
                    <a:pt x="3" y="128"/>
                    <a:pt x="4" y="131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5" y="139"/>
                    <a:pt x="7" y="141"/>
                    <a:pt x="8" y="143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8"/>
                    <a:pt x="9" y="159"/>
                    <a:pt x="8" y="161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6"/>
                    <a:pt x="1" y="186"/>
                    <a:pt x="1" y="186"/>
                  </a:cubicBezTo>
                  <a:cubicBezTo>
                    <a:pt x="6" y="193"/>
                    <a:pt x="6" y="193"/>
                    <a:pt x="6" y="193"/>
                  </a:cubicBezTo>
                  <a:cubicBezTo>
                    <a:pt x="8" y="195"/>
                    <a:pt x="9" y="196"/>
                    <a:pt x="9" y="197"/>
                  </a:cubicBezTo>
                  <a:cubicBezTo>
                    <a:pt x="14" y="204"/>
                    <a:pt x="14" y="204"/>
                    <a:pt x="14" y="204"/>
                  </a:cubicBezTo>
                  <a:cubicBezTo>
                    <a:pt x="21" y="212"/>
                    <a:pt x="21" y="212"/>
                    <a:pt x="21" y="212"/>
                  </a:cubicBezTo>
                  <a:cubicBezTo>
                    <a:pt x="24" y="215"/>
                    <a:pt x="26" y="216"/>
                    <a:pt x="27" y="216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6" y="210"/>
                    <a:pt x="37" y="209"/>
                    <a:pt x="39" y="209"/>
                  </a:cubicBezTo>
                  <a:cubicBezTo>
                    <a:pt x="41" y="209"/>
                    <a:pt x="43" y="210"/>
                    <a:pt x="47" y="213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53" y="223"/>
                    <a:pt x="53" y="223"/>
                    <a:pt x="53" y="223"/>
                  </a:cubicBezTo>
                  <a:cubicBezTo>
                    <a:pt x="55" y="225"/>
                    <a:pt x="55" y="225"/>
                    <a:pt x="55" y="225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61" y="229"/>
                    <a:pt x="61" y="229"/>
                    <a:pt x="61" y="229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66" y="230"/>
                    <a:pt x="67" y="231"/>
                    <a:pt x="68" y="233"/>
                  </a:cubicBezTo>
                  <a:cubicBezTo>
                    <a:pt x="69" y="234"/>
                    <a:pt x="74" y="235"/>
                    <a:pt x="81" y="237"/>
                  </a:cubicBezTo>
                  <a:cubicBezTo>
                    <a:pt x="82" y="237"/>
                    <a:pt x="82" y="237"/>
                    <a:pt x="82" y="237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17" y="249"/>
                    <a:pt x="117" y="249"/>
                    <a:pt x="117" y="249"/>
                  </a:cubicBezTo>
                  <a:cubicBezTo>
                    <a:pt x="118" y="250"/>
                    <a:pt x="118" y="250"/>
                    <a:pt x="118" y="250"/>
                  </a:cubicBezTo>
                  <a:cubicBezTo>
                    <a:pt x="136" y="251"/>
                    <a:pt x="136" y="251"/>
                    <a:pt x="136" y="251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3" y="248"/>
                    <a:pt x="153" y="248"/>
                    <a:pt x="153" y="248"/>
                  </a:cubicBezTo>
                  <a:cubicBezTo>
                    <a:pt x="159" y="256"/>
                    <a:pt x="159" y="256"/>
                    <a:pt x="159" y="256"/>
                  </a:cubicBezTo>
                  <a:cubicBezTo>
                    <a:pt x="159" y="256"/>
                    <a:pt x="159" y="256"/>
                    <a:pt x="159" y="256"/>
                  </a:cubicBezTo>
                  <a:cubicBezTo>
                    <a:pt x="159" y="257"/>
                    <a:pt x="159" y="257"/>
                    <a:pt x="159" y="257"/>
                  </a:cubicBezTo>
                  <a:cubicBezTo>
                    <a:pt x="163" y="263"/>
                    <a:pt x="163" y="263"/>
                    <a:pt x="163" y="263"/>
                  </a:cubicBezTo>
                  <a:cubicBezTo>
                    <a:pt x="166" y="267"/>
                    <a:pt x="166" y="267"/>
                    <a:pt x="166" y="267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2" y="269"/>
                    <a:pt x="172" y="269"/>
                    <a:pt x="172" y="269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5" y="278"/>
                    <a:pt x="175" y="278"/>
                    <a:pt x="175" y="278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8" y="287"/>
                    <a:pt x="178" y="287"/>
                    <a:pt x="178" y="287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4" y="289"/>
                    <a:pt x="184" y="289"/>
                    <a:pt x="184" y="289"/>
                  </a:cubicBezTo>
                  <a:cubicBezTo>
                    <a:pt x="184" y="289"/>
                    <a:pt x="184" y="289"/>
                    <a:pt x="184" y="289"/>
                  </a:cubicBezTo>
                  <a:cubicBezTo>
                    <a:pt x="184" y="289"/>
                    <a:pt x="184" y="289"/>
                    <a:pt x="184" y="289"/>
                  </a:cubicBezTo>
                  <a:cubicBezTo>
                    <a:pt x="188" y="292"/>
                    <a:pt x="188" y="292"/>
                    <a:pt x="188" y="292"/>
                  </a:cubicBezTo>
                  <a:cubicBezTo>
                    <a:pt x="194" y="291"/>
                    <a:pt x="194" y="291"/>
                    <a:pt x="194" y="291"/>
                  </a:cubicBezTo>
                  <a:cubicBezTo>
                    <a:pt x="196" y="285"/>
                    <a:pt x="196" y="285"/>
                    <a:pt x="196" y="285"/>
                  </a:cubicBezTo>
                  <a:cubicBezTo>
                    <a:pt x="196" y="284"/>
                    <a:pt x="196" y="284"/>
                    <a:pt x="196" y="284"/>
                  </a:cubicBezTo>
                  <a:cubicBezTo>
                    <a:pt x="196" y="284"/>
                    <a:pt x="196" y="284"/>
                    <a:pt x="196" y="284"/>
                  </a:cubicBezTo>
                  <a:cubicBezTo>
                    <a:pt x="203" y="277"/>
                    <a:pt x="203" y="277"/>
                    <a:pt x="203" y="277"/>
                  </a:cubicBezTo>
                  <a:cubicBezTo>
                    <a:pt x="211" y="279"/>
                    <a:pt x="211" y="279"/>
                    <a:pt x="211" y="279"/>
                  </a:cubicBezTo>
                  <a:cubicBezTo>
                    <a:pt x="211" y="280"/>
                    <a:pt x="211" y="280"/>
                    <a:pt x="211" y="280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22" y="285"/>
                    <a:pt x="222" y="285"/>
                    <a:pt x="222" y="285"/>
                  </a:cubicBezTo>
                  <a:cubicBezTo>
                    <a:pt x="223" y="277"/>
                    <a:pt x="223" y="277"/>
                    <a:pt x="223" y="277"/>
                  </a:cubicBezTo>
                  <a:cubicBezTo>
                    <a:pt x="223" y="277"/>
                    <a:pt x="223" y="277"/>
                    <a:pt x="223" y="277"/>
                  </a:cubicBezTo>
                  <a:cubicBezTo>
                    <a:pt x="223" y="277"/>
                    <a:pt x="223" y="277"/>
                    <a:pt x="223" y="277"/>
                  </a:cubicBezTo>
                  <a:cubicBezTo>
                    <a:pt x="223" y="276"/>
                    <a:pt x="223" y="276"/>
                    <a:pt x="223" y="276"/>
                  </a:cubicBezTo>
                  <a:cubicBezTo>
                    <a:pt x="228" y="273"/>
                    <a:pt x="228" y="273"/>
                    <a:pt x="228" y="273"/>
                  </a:cubicBezTo>
                  <a:cubicBezTo>
                    <a:pt x="227" y="262"/>
                    <a:pt x="227" y="262"/>
                    <a:pt x="227" y="262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33" y="249"/>
                    <a:pt x="233" y="249"/>
                    <a:pt x="233" y="249"/>
                  </a:cubicBezTo>
                  <a:cubicBezTo>
                    <a:pt x="239" y="246"/>
                    <a:pt x="239" y="246"/>
                    <a:pt x="239" y="246"/>
                  </a:cubicBezTo>
                  <a:cubicBezTo>
                    <a:pt x="237" y="235"/>
                    <a:pt x="237" y="235"/>
                    <a:pt x="237" y="235"/>
                  </a:cubicBezTo>
                  <a:cubicBezTo>
                    <a:pt x="243" y="235"/>
                    <a:pt x="243" y="235"/>
                    <a:pt x="243" y="235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39" y="219"/>
                    <a:pt x="239" y="219"/>
                    <a:pt x="239" y="219"/>
                  </a:cubicBezTo>
                  <a:cubicBezTo>
                    <a:pt x="239" y="219"/>
                    <a:pt x="239" y="219"/>
                    <a:pt x="239" y="219"/>
                  </a:cubicBezTo>
                  <a:cubicBezTo>
                    <a:pt x="239" y="218"/>
                    <a:pt x="239" y="218"/>
                    <a:pt x="239" y="218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0" y="209"/>
                    <a:pt x="240" y="209"/>
                    <a:pt x="240" y="209"/>
                  </a:cubicBezTo>
                  <a:cubicBezTo>
                    <a:pt x="241" y="209"/>
                    <a:pt x="241" y="209"/>
                    <a:pt x="241" y="209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6" y="203"/>
                    <a:pt x="246" y="203"/>
                    <a:pt x="246" y="203"/>
                  </a:cubicBezTo>
                  <a:cubicBezTo>
                    <a:pt x="247" y="203"/>
                    <a:pt x="247" y="203"/>
                    <a:pt x="247" y="203"/>
                  </a:cubicBezTo>
                  <a:cubicBezTo>
                    <a:pt x="258" y="205"/>
                    <a:pt x="258" y="205"/>
                    <a:pt x="258" y="205"/>
                  </a:cubicBezTo>
                  <a:cubicBezTo>
                    <a:pt x="258" y="205"/>
                    <a:pt x="258" y="205"/>
                    <a:pt x="258" y="205"/>
                  </a:cubicBezTo>
                  <a:cubicBezTo>
                    <a:pt x="267" y="207"/>
                    <a:pt x="267" y="207"/>
                    <a:pt x="267" y="207"/>
                  </a:cubicBezTo>
                  <a:cubicBezTo>
                    <a:pt x="274" y="205"/>
                    <a:pt x="274" y="205"/>
                    <a:pt x="274" y="205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79" y="221"/>
                    <a:pt x="279" y="221"/>
                    <a:pt x="279" y="221"/>
                  </a:cubicBezTo>
                  <a:cubicBezTo>
                    <a:pt x="280" y="227"/>
                    <a:pt x="280" y="227"/>
                    <a:pt x="280" y="227"/>
                  </a:cubicBezTo>
                  <a:cubicBezTo>
                    <a:pt x="281" y="229"/>
                    <a:pt x="283" y="231"/>
                    <a:pt x="284" y="231"/>
                  </a:cubicBezTo>
                  <a:cubicBezTo>
                    <a:pt x="285" y="231"/>
                    <a:pt x="285" y="231"/>
                    <a:pt x="285" y="231"/>
                  </a:cubicBezTo>
                  <a:cubicBezTo>
                    <a:pt x="289" y="232"/>
                    <a:pt x="291" y="233"/>
                    <a:pt x="291" y="236"/>
                  </a:cubicBezTo>
                  <a:cubicBezTo>
                    <a:pt x="292" y="238"/>
                    <a:pt x="293" y="241"/>
                    <a:pt x="296" y="244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2" y="254"/>
                    <a:pt x="302" y="254"/>
                    <a:pt x="302" y="254"/>
                  </a:cubicBezTo>
                  <a:cubicBezTo>
                    <a:pt x="306" y="253"/>
                    <a:pt x="306" y="253"/>
                    <a:pt x="306" y="253"/>
                  </a:cubicBezTo>
                  <a:cubicBezTo>
                    <a:pt x="312" y="247"/>
                    <a:pt x="312" y="247"/>
                    <a:pt x="312" y="247"/>
                  </a:cubicBezTo>
                  <a:cubicBezTo>
                    <a:pt x="317" y="257"/>
                    <a:pt x="317" y="257"/>
                    <a:pt x="317" y="257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26" y="260"/>
                    <a:pt x="326" y="260"/>
                    <a:pt x="326" y="260"/>
                  </a:cubicBezTo>
                  <a:cubicBezTo>
                    <a:pt x="331" y="268"/>
                    <a:pt x="331" y="268"/>
                    <a:pt x="331" y="268"/>
                  </a:cubicBezTo>
                  <a:cubicBezTo>
                    <a:pt x="333" y="269"/>
                    <a:pt x="333" y="269"/>
                    <a:pt x="333" y="269"/>
                  </a:cubicBezTo>
                  <a:cubicBezTo>
                    <a:pt x="333" y="261"/>
                    <a:pt x="333" y="261"/>
                    <a:pt x="333" y="261"/>
                  </a:cubicBezTo>
                  <a:cubicBezTo>
                    <a:pt x="333" y="261"/>
                    <a:pt x="333" y="261"/>
                    <a:pt x="333" y="261"/>
                  </a:cubicBezTo>
                  <a:cubicBezTo>
                    <a:pt x="333" y="260"/>
                    <a:pt x="333" y="260"/>
                    <a:pt x="333" y="260"/>
                  </a:cubicBezTo>
                  <a:cubicBezTo>
                    <a:pt x="351" y="259"/>
                    <a:pt x="351" y="259"/>
                    <a:pt x="351" y="259"/>
                  </a:cubicBezTo>
                  <a:cubicBezTo>
                    <a:pt x="351" y="258"/>
                    <a:pt x="351" y="258"/>
                    <a:pt x="351" y="258"/>
                  </a:cubicBezTo>
                  <a:cubicBezTo>
                    <a:pt x="352" y="257"/>
                    <a:pt x="352" y="255"/>
                    <a:pt x="351" y="254"/>
                  </a:cubicBezTo>
                  <a:cubicBezTo>
                    <a:pt x="350" y="252"/>
                    <a:pt x="349" y="250"/>
                    <a:pt x="349" y="247"/>
                  </a:cubicBezTo>
                  <a:cubicBezTo>
                    <a:pt x="348" y="244"/>
                    <a:pt x="349" y="241"/>
                    <a:pt x="350" y="241"/>
                  </a:cubicBezTo>
                  <a:cubicBezTo>
                    <a:pt x="351" y="239"/>
                    <a:pt x="352" y="239"/>
                    <a:pt x="354" y="239"/>
                  </a:cubicBezTo>
                  <a:cubicBezTo>
                    <a:pt x="361" y="242"/>
                    <a:pt x="361" y="242"/>
                    <a:pt x="361" y="242"/>
                  </a:cubicBezTo>
                  <a:cubicBezTo>
                    <a:pt x="362" y="237"/>
                    <a:pt x="362" y="237"/>
                    <a:pt x="362" y="237"/>
                  </a:cubicBezTo>
                  <a:cubicBezTo>
                    <a:pt x="348" y="231"/>
                    <a:pt x="348" y="231"/>
                    <a:pt x="348" y="231"/>
                  </a:cubicBezTo>
                  <a:cubicBezTo>
                    <a:pt x="348" y="231"/>
                    <a:pt x="348" y="231"/>
                    <a:pt x="348" y="231"/>
                  </a:cubicBezTo>
                  <a:cubicBezTo>
                    <a:pt x="347" y="230"/>
                    <a:pt x="347" y="230"/>
                    <a:pt x="347" y="230"/>
                  </a:cubicBezTo>
                  <a:cubicBezTo>
                    <a:pt x="347" y="229"/>
                    <a:pt x="347" y="229"/>
                    <a:pt x="347" y="229"/>
                  </a:cubicBezTo>
                  <a:cubicBezTo>
                    <a:pt x="347" y="229"/>
                    <a:pt x="347" y="229"/>
                    <a:pt x="347" y="229"/>
                  </a:cubicBezTo>
                  <a:cubicBezTo>
                    <a:pt x="345" y="213"/>
                    <a:pt x="345" y="213"/>
                    <a:pt x="345" y="213"/>
                  </a:cubicBezTo>
                  <a:cubicBezTo>
                    <a:pt x="346" y="203"/>
                    <a:pt x="346" y="203"/>
                    <a:pt x="346" y="203"/>
                  </a:cubicBezTo>
                  <a:cubicBezTo>
                    <a:pt x="346" y="202"/>
                    <a:pt x="346" y="202"/>
                    <a:pt x="346" y="202"/>
                  </a:cubicBezTo>
                  <a:cubicBezTo>
                    <a:pt x="346" y="201"/>
                    <a:pt x="346" y="201"/>
                    <a:pt x="346" y="201"/>
                  </a:cubicBezTo>
                  <a:cubicBezTo>
                    <a:pt x="368" y="204"/>
                    <a:pt x="368" y="204"/>
                    <a:pt x="368" y="204"/>
                  </a:cubicBezTo>
                  <a:cubicBezTo>
                    <a:pt x="373" y="199"/>
                    <a:pt x="373" y="199"/>
                    <a:pt x="373" y="199"/>
                  </a:cubicBezTo>
                  <a:cubicBezTo>
                    <a:pt x="374" y="197"/>
                    <a:pt x="374" y="195"/>
                    <a:pt x="373" y="195"/>
                  </a:cubicBezTo>
                  <a:cubicBezTo>
                    <a:pt x="368" y="193"/>
                    <a:pt x="365" y="190"/>
                    <a:pt x="365" y="188"/>
                  </a:cubicBezTo>
                  <a:cubicBezTo>
                    <a:pt x="365" y="187"/>
                    <a:pt x="365" y="185"/>
                    <a:pt x="367" y="184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86" y="175"/>
                    <a:pt x="386" y="175"/>
                    <a:pt x="386" y="175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92" y="157"/>
                    <a:pt x="392" y="157"/>
                    <a:pt x="392" y="157"/>
                  </a:cubicBezTo>
                  <a:cubicBezTo>
                    <a:pt x="399" y="156"/>
                    <a:pt x="399" y="156"/>
                    <a:pt x="399" y="156"/>
                  </a:cubicBezTo>
                  <a:cubicBezTo>
                    <a:pt x="401" y="150"/>
                    <a:pt x="402" y="147"/>
                    <a:pt x="403" y="145"/>
                  </a:cubicBezTo>
                  <a:cubicBezTo>
                    <a:pt x="406" y="139"/>
                    <a:pt x="406" y="139"/>
                    <a:pt x="406" y="139"/>
                  </a:cubicBezTo>
                  <a:cubicBezTo>
                    <a:pt x="401" y="129"/>
                    <a:pt x="401" y="129"/>
                    <a:pt x="401" y="129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5" y="100"/>
                    <a:pt x="395" y="100"/>
                    <a:pt x="395" y="100"/>
                  </a:cubicBezTo>
                  <a:cubicBezTo>
                    <a:pt x="390" y="92"/>
                    <a:pt x="390" y="92"/>
                    <a:pt x="390" y="92"/>
                  </a:cubicBezTo>
                  <a:cubicBezTo>
                    <a:pt x="383" y="85"/>
                    <a:pt x="383" y="85"/>
                    <a:pt x="383" y="85"/>
                  </a:cubicBezTo>
                  <a:cubicBezTo>
                    <a:pt x="383" y="84"/>
                    <a:pt x="383" y="84"/>
                    <a:pt x="383" y="84"/>
                  </a:cubicBezTo>
                  <a:cubicBezTo>
                    <a:pt x="383" y="84"/>
                    <a:pt x="383" y="84"/>
                    <a:pt x="383" y="84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2" y="76"/>
                    <a:pt x="382" y="76"/>
                    <a:pt x="382" y="76"/>
                  </a:cubicBezTo>
                  <a:cubicBezTo>
                    <a:pt x="369" y="80"/>
                    <a:pt x="369" y="80"/>
                    <a:pt x="369" y="80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2" y="73"/>
                    <a:pt x="362" y="73"/>
                    <a:pt x="362" y="73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0" y="52"/>
                    <a:pt x="330" y="52"/>
                    <a:pt x="330" y="52"/>
                  </a:cubicBezTo>
                  <a:cubicBezTo>
                    <a:pt x="330" y="53"/>
                    <a:pt x="330" y="53"/>
                    <a:pt x="330" y="53"/>
                  </a:cubicBezTo>
                  <a:cubicBezTo>
                    <a:pt x="330" y="53"/>
                    <a:pt x="330" y="53"/>
                    <a:pt x="330" y="53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6" y="38"/>
                    <a:pt x="303" y="35"/>
                    <a:pt x="299" y="31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2" y="26"/>
                    <a:pt x="282" y="26"/>
                    <a:pt x="282" y="26"/>
                  </a:cubicBezTo>
                  <a:cubicBezTo>
                    <a:pt x="281" y="27"/>
                    <a:pt x="281" y="27"/>
                    <a:pt x="281" y="27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3" y="27"/>
                    <a:pt x="273" y="27"/>
                    <a:pt x="273" y="27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58" y="25"/>
                    <a:pt x="251" y="20"/>
                    <a:pt x="243" y="1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2675863" y="4237928"/>
              <a:ext cx="1081747" cy="952882"/>
            </a:xfrm>
            <a:custGeom>
              <a:avLst/>
              <a:gdLst>
                <a:gd name="T0" fmla="*/ 10 w 351"/>
                <a:gd name="T1" fmla="*/ 14 h 309"/>
                <a:gd name="T2" fmla="*/ 8 w 351"/>
                <a:gd name="T3" fmla="*/ 35 h 309"/>
                <a:gd name="T4" fmla="*/ 4 w 351"/>
                <a:gd name="T5" fmla="*/ 57 h 309"/>
                <a:gd name="T6" fmla="*/ 19 w 351"/>
                <a:gd name="T7" fmla="*/ 69 h 309"/>
                <a:gd name="T8" fmla="*/ 35 w 351"/>
                <a:gd name="T9" fmla="*/ 97 h 309"/>
                <a:gd name="T10" fmla="*/ 37 w 351"/>
                <a:gd name="T11" fmla="*/ 123 h 309"/>
                <a:gd name="T12" fmla="*/ 45 w 351"/>
                <a:gd name="T13" fmla="*/ 143 h 309"/>
                <a:gd name="T14" fmla="*/ 50 w 351"/>
                <a:gd name="T15" fmla="*/ 175 h 309"/>
                <a:gd name="T16" fmla="*/ 47 w 351"/>
                <a:gd name="T17" fmla="*/ 219 h 309"/>
                <a:gd name="T18" fmla="*/ 55 w 351"/>
                <a:gd name="T19" fmla="*/ 231 h 309"/>
                <a:gd name="T20" fmla="*/ 62 w 351"/>
                <a:gd name="T21" fmla="*/ 213 h 309"/>
                <a:gd name="T22" fmla="*/ 78 w 351"/>
                <a:gd name="T23" fmla="*/ 221 h 309"/>
                <a:gd name="T24" fmla="*/ 85 w 351"/>
                <a:gd name="T25" fmla="*/ 237 h 309"/>
                <a:gd name="T26" fmla="*/ 102 w 351"/>
                <a:gd name="T27" fmla="*/ 239 h 309"/>
                <a:gd name="T28" fmla="*/ 119 w 351"/>
                <a:gd name="T29" fmla="*/ 279 h 309"/>
                <a:gd name="T30" fmla="*/ 122 w 351"/>
                <a:gd name="T31" fmla="*/ 299 h 309"/>
                <a:gd name="T32" fmla="*/ 131 w 351"/>
                <a:gd name="T33" fmla="*/ 308 h 309"/>
                <a:gd name="T34" fmla="*/ 153 w 351"/>
                <a:gd name="T35" fmla="*/ 293 h 309"/>
                <a:gd name="T36" fmla="*/ 164 w 351"/>
                <a:gd name="T37" fmla="*/ 268 h 309"/>
                <a:gd name="T38" fmla="*/ 173 w 351"/>
                <a:gd name="T39" fmla="*/ 255 h 309"/>
                <a:gd name="T40" fmla="*/ 186 w 351"/>
                <a:gd name="T41" fmla="*/ 235 h 309"/>
                <a:gd name="T42" fmla="*/ 195 w 351"/>
                <a:gd name="T43" fmla="*/ 219 h 309"/>
                <a:gd name="T44" fmla="*/ 220 w 351"/>
                <a:gd name="T45" fmla="*/ 226 h 309"/>
                <a:gd name="T46" fmla="*/ 229 w 351"/>
                <a:gd name="T47" fmla="*/ 236 h 309"/>
                <a:gd name="T48" fmla="*/ 240 w 351"/>
                <a:gd name="T49" fmla="*/ 233 h 309"/>
                <a:gd name="T50" fmla="*/ 255 w 351"/>
                <a:gd name="T51" fmla="*/ 249 h 309"/>
                <a:gd name="T52" fmla="*/ 275 w 351"/>
                <a:gd name="T53" fmla="*/ 233 h 309"/>
                <a:gd name="T54" fmla="*/ 264 w 351"/>
                <a:gd name="T55" fmla="*/ 229 h 309"/>
                <a:gd name="T56" fmla="*/ 259 w 351"/>
                <a:gd name="T57" fmla="*/ 211 h 309"/>
                <a:gd name="T58" fmla="*/ 275 w 351"/>
                <a:gd name="T59" fmla="*/ 210 h 309"/>
                <a:gd name="T60" fmla="*/ 258 w 351"/>
                <a:gd name="T61" fmla="*/ 187 h 309"/>
                <a:gd name="T62" fmla="*/ 254 w 351"/>
                <a:gd name="T63" fmla="*/ 163 h 309"/>
                <a:gd name="T64" fmla="*/ 303 w 351"/>
                <a:gd name="T65" fmla="*/ 143 h 309"/>
                <a:gd name="T66" fmla="*/ 327 w 351"/>
                <a:gd name="T67" fmla="*/ 121 h 309"/>
                <a:gd name="T68" fmla="*/ 332 w 351"/>
                <a:gd name="T69" fmla="*/ 112 h 309"/>
                <a:gd name="T70" fmla="*/ 343 w 351"/>
                <a:gd name="T71" fmla="*/ 86 h 309"/>
                <a:gd name="T72" fmla="*/ 325 w 351"/>
                <a:gd name="T73" fmla="*/ 79 h 309"/>
                <a:gd name="T74" fmla="*/ 315 w 351"/>
                <a:gd name="T75" fmla="*/ 69 h 309"/>
                <a:gd name="T76" fmla="*/ 304 w 351"/>
                <a:gd name="T77" fmla="*/ 73 h 309"/>
                <a:gd name="T78" fmla="*/ 298 w 351"/>
                <a:gd name="T79" fmla="*/ 63 h 309"/>
                <a:gd name="T80" fmla="*/ 287 w 351"/>
                <a:gd name="T81" fmla="*/ 62 h 309"/>
                <a:gd name="T82" fmla="*/ 262 w 351"/>
                <a:gd name="T83" fmla="*/ 58 h 309"/>
                <a:gd name="T84" fmla="*/ 252 w 351"/>
                <a:gd name="T85" fmla="*/ 60 h 309"/>
                <a:gd name="T86" fmla="*/ 219 w 351"/>
                <a:gd name="T87" fmla="*/ 56 h 309"/>
                <a:gd name="T88" fmla="*/ 217 w 351"/>
                <a:gd name="T89" fmla="*/ 39 h 309"/>
                <a:gd name="T90" fmla="*/ 180 w 351"/>
                <a:gd name="T91" fmla="*/ 17 h 309"/>
                <a:gd name="T92" fmla="*/ 163 w 351"/>
                <a:gd name="T93" fmla="*/ 6 h 309"/>
                <a:gd name="T94" fmla="*/ 160 w 351"/>
                <a:gd name="T95" fmla="*/ 31 h 309"/>
                <a:gd name="T96" fmla="*/ 140 w 351"/>
                <a:gd name="T97" fmla="*/ 33 h 309"/>
                <a:gd name="T98" fmla="*/ 130 w 351"/>
                <a:gd name="T99" fmla="*/ 42 h 309"/>
                <a:gd name="T100" fmla="*/ 122 w 351"/>
                <a:gd name="T101" fmla="*/ 55 h 309"/>
                <a:gd name="T102" fmla="*/ 94 w 351"/>
                <a:gd name="T103" fmla="*/ 68 h 309"/>
                <a:gd name="T104" fmla="*/ 77 w 351"/>
                <a:gd name="T105" fmla="*/ 51 h 309"/>
                <a:gd name="T106" fmla="*/ 62 w 351"/>
                <a:gd name="T107" fmla="*/ 47 h 309"/>
                <a:gd name="T108" fmla="*/ 49 w 351"/>
                <a:gd name="T109" fmla="*/ 31 h 309"/>
                <a:gd name="T110" fmla="*/ 34 w 351"/>
                <a:gd name="T111" fmla="*/ 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1" h="309">
                  <a:moveTo>
                    <a:pt x="32" y="8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91"/>
                    <a:pt x="31" y="94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6" y="110"/>
                    <a:pt x="37" y="115"/>
                    <a:pt x="37" y="123"/>
                  </a:cubicBezTo>
                  <a:cubicBezTo>
                    <a:pt x="40" y="128"/>
                    <a:pt x="42" y="131"/>
                    <a:pt x="42" y="134"/>
                  </a:cubicBezTo>
                  <a:cubicBezTo>
                    <a:pt x="42" y="135"/>
                    <a:pt x="43" y="139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6" y="149"/>
                    <a:pt x="46" y="154"/>
                    <a:pt x="44" y="158"/>
                  </a:cubicBezTo>
                  <a:cubicBezTo>
                    <a:pt x="43" y="161"/>
                    <a:pt x="45" y="166"/>
                    <a:pt x="49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4" y="192"/>
                    <a:pt x="45" y="195"/>
                    <a:pt x="45" y="196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14"/>
                    <a:pt x="42" y="216"/>
                    <a:pt x="44" y="217"/>
                  </a:cubicBezTo>
                  <a:cubicBezTo>
                    <a:pt x="47" y="219"/>
                    <a:pt x="47" y="219"/>
                    <a:pt x="47" y="219"/>
                  </a:cubicBezTo>
                  <a:cubicBezTo>
                    <a:pt x="50" y="220"/>
                    <a:pt x="52" y="222"/>
                    <a:pt x="52" y="224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3" y="232"/>
                    <a:pt x="53" y="232"/>
                    <a:pt x="53" y="232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5" y="231"/>
                    <a:pt x="55" y="231"/>
                    <a:pt x="55" y="231"/>
                  </a:cubicBezTo>
                  <a:cubicBezTo>
                    <a:pt x="56" y="230"/>
                    <a:pt x="57" y="228"/>
                    <a:pt x="58" y="226"/>
                  </a:cubicBezTo>
                  <a:cubicBezTo>
                    <a:pt x="58" y="225"/>
                    <a:pt x="58" y="225"/>
                    <a:pt x="58" y="225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60" y="223"/>
                    <a:pt x="61" y="222"/>
                    <a:pt x="62" y="221"/>
                  </a:cubicBezTo>
                  <a:cubicBezTo>
                    <a:pt x="63" y="218"/>
                    <a:pt x="63" y="216"/>
                    <a:pt x="62" y="213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70" y="209"/>
                    <a:pt x="73" y="209"/>
                    <a:pt x="74" y="212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9" y="234"/>
                    <a:pt x="79" y="234"/>
                    <a:pt x="79" y="234"/>
                  </a:cubicBezTo>
                  <a:cubicBezTo>
                    <a:pt x="84" y="237"/>
                    <a:pt x="84" y="237"/>
                    <a:pt x="84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96" y="233"/>
                    <a:pt x="96" y="233"/>
                    <a:pt x="96" y="233"/>
                  </a:cubicBezTo>
                  <a:cubicBezTo>
                    <a:pt x="99" y="234"/>
                    <a:pt x="101" y="236"/>
                    <a:pt x="102" y="239"/>
                  </a:cubicBezTo>
                  <a:cubicBezTo>
                    <a:pt x="103" y="249"/>
                    <a:pt x="103" y="249"/>
                    <a:pt x="103" y="249"/>
                  </a:cubicBezTo>
                  <a:cubicBezTo>
                    <a:pt x="104" y="251"/>
                    <a:pt x="104" y="251"/>
                    <a:pt x="104" y="251"/>
                  </a:cubicBezTo>
                  <a:cubicBezTo>
                    <a:pt x="114" y="274"/>
                    <a:pt x="114" y="274"/>
                    <a:pt x="114" y="274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2" y="298"/>
                    <a:pt x="122" y="298"/>
                    <a:pt x="122" y="298"/>
                  </a:cubicBezTo>
                  <a:cubicBezTo>
                    <a:pt x="122" y="299"/>
                    <a:pt x="122" y="299"/>
                    <a:pt x="122" y="299"/>
                  </a:cubicBezTo>
                  <a:cubicBezTo>
                    <a:pt x="125" y="295"/>
                    <a:pt x="128" y="293"/>
                    <a:pt x="129" y="294"/>
                  </a:cubicBezTo>
                  <a:cubicBezTo>
                    <a:pt x="131" y="294"/>
                    <a:pt x="131" y="295"/>
                    <a:pt x="131" y="297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33" y="309"/>
                    <a:pt x="135" y="308"/>
                    <a:pt x="135" y="307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44" y="297"/>
                    <a:pt x="144" y="297"/>
                    <a:pt x="144" y="297"/>
                  </a:cubicBezTo>
                  <a:cubicBezTo>
                    <a:pt x="146" y="295"/>
                    <a:pt x="149" y="293"/>
                    <a:pt x="152" y="293"/>
                  </a:cubicBezTo>
                  <a:cubicBezTo>
                    <a:pt x="153" y="293"/>
                    <a:pt x="153" y="293"/>
                    <a:pt x="153" y="293"/>
                  </a:cubicBezTo>
                  <a:cubicBezTo>
                    <a:pt x="161" y="295"/>
                    <a:pt x="161" y="295"/>
                    <a:pt x="161" y="295"/>
                  </a:cubicBezTo>
                  <a:cubicBezTo>
                    <a:pt x="164" y="294"/>
                    <a:pt x="164" y="294"/>
                    <a:pt x="164" y="294"/>
                  </a:cubicBezTo>
                  <a:cubicBezTo>
                    <a:pt x="168" y="289"/>
                    <a:pt x="168" y="289"/>
                    <a:pt x="168" y="289"/>
                  </a:cubicBezTo>
                  <a:cubicBezTo>
                    <a:pt x="167" y="280"/>
                    <a:pt x="167" y="280"/>
                    <a:pt x="167" y="280"/>
                  </a:cubicBezTo>
                  <a:cubicBezTo>
                    <a:pt x="164" y="275"/>
                    <a:pt x="163" y="271"/>
                    <a:pt x="164" y="268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73" y="255"/>
                    <a:pt x="173" y="255"/>
                    <a:pt x="173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9" y="251"/>
                    <a:pt x="179" y="251"/>
                    <a:pt x="179" y="251"/>
                  </a:cubicBezTo>
                  <a:cubicBezTo>
                    <a:pt x="186" y="242"/>
                    <a:pt x="186" y="242"/>
                    <a:pt x="186" y="242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95" y="226"/>
                    <a:pt x="195" y="226"/>
                    <a:pt x="195" y="226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20" y="225"/>
                    <a:pt x="220" y="225"/>
                    <a:pt x="220" y="225"/>
                  </a:cubicBezTo>
                  <a:cubicBezTo>
                    <a:pt x="220" y="226"/>
                    <a:pt x="220" y="226"/>
                    <a:pt x="220" y="226"/>
                  </a:cubicBezTo>
                  <a:cubicBezTo>
                    <a:pt x="220" y="231"/>
                    <a:pt x="220" y="231"/>
                    <a:pt x="220" y="231"/>
                  </a:cubicBezTo>
                  <a:cubicBezTo>
                    <a:pt x="220" y="237"/>
                    <a:pt x="220" y="237"/>
                    <a:pt x="220" y="237"/>
                  </a:cubicBezTo>
                  <a:cubicBezTo>
                    <a:pt x="221" y="239"/>
                    <a:pt x="223" y="240"/>
                    <a:pt x="224" y="240"/>
                  </a:cubicBezTo>
                  <a:cubicBezTo>
                    <a:pt x="226" y="240"/>
                    <a:pt x="227" y="239"/>
                    <a:pt x="229" y="237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245" y="233"/>
                    <a:pt x="247" y="234"/>
                    <a:pt x="248" y="237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49" y="248"/>
                    <a:pt x="249" y="248"/>
                    <a:pt x="249" y="248"/>
                  </a:cubicBezTo>
                  <a:cubicBezTo>
                    <a:pt x="251" y="248"/>
                    <a:pt x="251" y="248"/>
                    <a:pt x="251" y="248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71" y="246"/>
                    <a:pt x="271" y="246"/>
                    <a:pt x="271" y="246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37"/>
                    <a:pt x="278" y="237"/>
                    <a:pt x="278" y="237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64" y="230"/>
                    <a:pt x="264" y="230"/>
                    <a:pt x="264" y="230"/>
                  </a:cubicBezTo>
                  <a:cubicBezTo>
                    <a:pt x="264" y="230"/>
                    <a:pt x="264" y="230"/>
                    <a:pt x="264" y="230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6" y="208"/>
                    <a:pt x="266" y="208"/>
                    <a:pt x="266" y="208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07"/>
                    <a:pt x="275" y="207"/>
                    <a:pt x="275" y="207"/>
                  </a:cubicBezTo>
                  <a:cubicBezTo>
                    <a:pt x="272" y="201"/>
                    <a:pt x="272" y="201"/>
                    <a:pt x="272" y="201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61" y="157"/>
                    <a:pt x="261" y="157"/>
                    <a:pt x="261" y="157"/>
                  </a:cubicBezTo>
                  <a:cubicBezTo>
                    <a:pt x="270" y="157"/>
                    <a:pt x="270" y="157"/>
                    <a:pt x="270" y="157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303" y="144"/>
                    <a:pt x="303" y="144"/>
                    <a:pt x="303" y="144"/>
                  </a:cubicBezTo>
                  <a:cubicBezTo>
                    <a:pt x="303" y="143"/>
                    <a:pt x="303" y="143"/>
                    <a:pt x="303" y="143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12" y="139"/>
                    <a:pt x="312" y="139"/>
                    <a:pt x="312" y="139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27" y="121"/>
                    <a:pt x="327" y="121"/>
                    <a:pt x="327" y="121"/>
                  </a:cubicBezTo>
                  <a:cubicBezTo>
                    <a:pt x="332" y="113"/>
                    <a:pt x="332" y="113"/>
                    <a:pt x="332" y="113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6" y="108"/>
                    <a:pt x="336" y="108"/>
                    <a:pt x="336" y="108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50" y="81"/>
                    <a:pt x="350" y="81"/>
                    <a:pt x="350" y="81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42" y="78"/>
                    <a:pt x="342" y="78"/>
                    <a:pt x="342" y="78"/>
                  </a:cubicBezTo>
                  <a:cubicBezTo>
                    <a:pt x="326" y="79"/>
                    <a:pt x="326" y="79"/>
                    <a:pt x="326" y="79"/>
                  </a:cubicBezTo>
                  <a:cubicBezTo>
                    <a:pt x="325" y="79"/>
                    <a:pt x="325" y="79"/>
                    <a:pt x="325" y="79"/>
                  </a:cubicBezTo>
                  <a:cubicBezTo>
                    <a:pt x="319" y="74"/>
                    <a:pt x="319" y="74"/>
                    <a:pt x="319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3"/>
                    <a:pt x="318" y="73"/>
                    <a:pt x="318" y="73"/>
                  </a:cubicBezTo>
                  <a:cubicBezTo>
                    <a:pt x="318" y="73"/>
                    <a:pt x="318" y="73"/>
                    <a:pt x="318" y="7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4" y="70"/>
                    <a:pt x="314" y="70"/>
                    <a:pt x="314" y="70"/>
                  </a:cubicBezTo>
                  <a:cubicBezTo>
                    <a:pt x="313" y="71"/>
                    <a:pt x="311" y="71"/>
                    <a:pt x="309" y="71"/>
                  </a:cubicBezTo>
                  <a:cubicBezTo>
                    <a:pt x="306" y="73"/>
                    <a:pt x="306" y="73"/>
                    <a:pt x="306" y="73"/>
                  </a:cubicBezTo>
                  <a:cubicBezTo>
                    <a:pt x="306" y="73"/>
                    <a:pt x="305" y="73"/>
                    <a:pt x="304" y="73"/>
                  </a:cubicBezTo>
                  <a:cubicBezTo>
                    <a:pt x="303" y="73"/>
                    <a:pt x="303" y="72"/>
                    <a:pt x="302" y="70"/>
                  </a:cubicBezTo>
                  <a:cubicBezTo>
                    <a:pt x="302" y="68"/>
                    <a:pt x="301" y="66"/>
                    <a:pt x="298" y="64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6" y="58"/>
                    <a:pt x="296" y="58"/>
                    <a:pt x="296" y="58"/>
                  </a:cubicBezTo>
                  <a:cubicBezTo>
                    <a:pt x="294" y="58"/>
                    <a:pt x="294" y="58"/>
                    <a:pt x="294" y="58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2" y="65"/>
                    <a:pt x="272" y="65"/>
                    <a:pt x="272" y="65"/>
                  </a:cubicBezTo>
                  <a:cubicBezTo>
                    <a:pt x="272" y="65"/>
                    <a:pt x="272" y="65"/>
                    <a:pt x="272" y="65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2" y="60"/>
                    <a:pt x="252" y="60"/>
                    <a:pt x="252" y="60"/>
                  </a:cubicBezTo>
                  <a:cubicBezTo>
                    <a:pt x="248" y="65"/>
                    <a:pt x="244" y="67"/>
                    <a:pt x="242" y="65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20" y="44"/>
                    <a:pt x="220" y="44"/>
                    <a:pt x="220" y="44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6" y="39"/>
                    <a:pt x="216" y="39"/>
                    <a:pt x="216" y="39"/>
                  </a:cubicBezTo>
                  <a:cubicBezTo>
                    <a:pt x="208" y="30"/>
                    <a:pt x="208" y="30"/>
                    <a:pt x="208" y="30"/>
                  </a:cubicBezTo>
                  <a:cubicBezTo>
                    <a:pt x="208" y="23"/>
                    <a:pt x="208" y="23"/>
                    <a:pt x="208" y="2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78" y="15"/>
                    <a:pt x="176" y="13"/>
                    <a:pt x="175" y="9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58" y="34"/>
                    <a:pt x="156" y="35"/>
                    <a:pt x="152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9" y="40"/>
                    <a:pt x="119" y="40"/>
                    <a:pt x="119" y="40"/>
                  </a:cubicBezTo>
                  <a:cubicBezTo>
                    <a:pt x="119" y="43"/>
                    <a:pt x="120" y="45"/>
                    <a:pt x="121" y="48"/>
                  </a:cubicBezTo>
                  <a:cubicBezTo>
                    <a:pt x="122" y="51"/>
                    <a:pt x="123" y="53"/>
                    <a:pt x="122" y="55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9" y="60"/>
                    <a:pt x="116" y="60"/>
                    <a:pt x="110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6" y="39"/>
                    <a:pt x="54" y="35"/>
                    <a:pt x="53" y="33"/>
                  </a:cubicBezTo>
                  <a:cubicBezTo>
                    <a:pt x="53" y="33"/>
                    <a:pt x="52" y="32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30"/>
                    <a:pt x="44" y="27"/>
                    <a:pt x="43" y="24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lnTo>
                    <a:pt x="32" y="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C00000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875373" y="3855566"/>
              <a:ext cx="1939037" cy="1177943"/>
            </a:xfrm>
            <a:custGeom>
              <a:avLst/>
              <a:gdLst>
                <a:gd name="T0" fmla="*/ 66 w 629"/>
                <a:gd name="T1" fmla="*/ 17 h 382"/>
                <a:gd name="T2" fmla="*/ 34 w 629"/>
                <a:gd name="T3" fmla="*/ 29 h 382"/>
                <a:gd name="T4" fmla="*/ 21 w 629"/>
                <a:gd name="T5" fmla="*/ 53 h 382"/>
                <a:gd name="T6" fmla="*/ 10 w 629"/>
                <a:gd name="T7" fmla="*/ 104 h 382"/>
                <a:gd name="T8" fmla="*/ 8 w 629"/>
                <a:gd name="T9" fmla="*/ 119 h 382"/>
                <a:gd name="T10" fmla="*/ 30 w 629"/>
                <a:gd name="T11" fmla="*/ 165 h 382"/>
                <a:gd name="T12" fmla="*/ 64 w 629"/>
                <a:gd name="T13" fmla="*/ 203 h 382"/>
                <a:gd name="T14" fmla="*/ 92 w 629"/>
                <a:gd name="T15" fmla="*/ 195 h 382"/>
                <a:gd name="T16" fmla="*/ 118 w 629"/>
                <a:gd name="T17" fmla="*/ 229 h 382"/>
                <a:gd name="T18" fmla="*/ 145 w 629"/>
                <a:gd name="T19" fmla="*/ 249 h 382"/>
                <a:gd name="T20" fmla="*/ 157 w 629"/>
                <a:gd name="T21" fmla="*/ 270 h 382"/>
                <a:gd name="T22" fmla="*/ 189 w 629"/>
                <a:gd name="T23" fmla="*/ 292 h 382"/>
                <a:gd name="T24" fmla="*/ 204 w 629"/>
                <a:gd name="T25" fmla="*/ 301 h 382"/>
                <a:gd name="T26" fmla="*/ 236 w 629"/>
                <a:gd name="T27" fmla="*/ 313 h 382"/>
                <a:gd name="T28" fmla="*/ 299 w 629"/>
                <a:gd name="T29" fmla="*/ 324 h 382"/>
                <a:gd name="T30" fmla="*/ 297 w 629"/>
                <a:gd name="T31" fmla="*/ 349 h 382"/>
                <a:gd name="T32" fmla="*/ 387 w 629"/>
                <a:gd name="T33" fmla="*/ 339 h 382"/>
                <a:gd name="T34" fmla="*/ 397 w 629"/>
                <a:gd name="T35" fmla="*/ 368 h 382"/>
                <a:gd name="T36" fmla="*/ 479 w 629"/>
                <a:gd name="T37" fmla="*/ 357 h 382"/>
                <a:gd name="T38" fmla="*/ 513 w 629"/>
                <a:gd name="T39" fmla="*/ 339 h 382"/>
                <a:gd name="T40" fmla="*/ 569 w 629"/>
                <a:gd name="T41" fmla="*/ 359 h 382"/>
                <a:gd name="T42" fmla="*/ 570 w 629"/>
                <a:gd name="T43" fmla="*/ 357 h 382"/>
                <a:gd name="T44" fmla="*/ 596 w 629"/>
                <a:gd name="T45" fmla="*/ 348 h 382"/>
                <a:gd name="T46" fmla="*/ 608 w 629"/>
                <a:gd name="T47" fmla="*/ 331 h 382"/>
                <a:gd name="T48" fmla="*/ 624 w 629"/>
                <a:gd name="T49" fmla="*/ 280 h 382"/>
                <a:gd name="T50" fmla="*/ 616 w 629"/>
                <a:gd name="T51" fmla="*/ 247 h 382"/>
                <a:gd name="T52" fmla="*/ 601 w 629"/>
                <a:gd name="T53" fmla="*/ 207 h 382"/>
                <a:gd name="T54" fmla="*/ 593 w 629"/>
                <a:gd name="T55" fmla="*/ 191 h 382"/>
                <a:gd name="T56" fmla="*/ 583 w 629"/>
                <a:gd name="T57" fmla="*/ 197 h 382"/>
                <a:gd name="T58" fmla="*/ 558 w 629"/>
                <a:gd name="T59" fmla="*/ 203 h 382"/>
                <a:gd name="T60" fmla="*/ 532 w 629"/>
                <a:gd name="T61" fmla="*/ 213 h 382"/>
                <a:gd name="T62" fmla="*/ 513 w 629"/>
                <a:gd name="T63" fmla="*/ 190 h 382"/>
                <a:gd name="T64" fmla="*/ 496 w 629"/>
                <a:gd name="T65" fmla="*/ 172 h 382"/>
                <a:gd name="T66" fmla="*/ 443 w 629"/>
                <a:gd name="T67" fmla="*/ 166 h 382"/>
                <a:gd name="T68" fmla="*/ 403 w 629"/>
                <a:gd name="T69" fmla="*/ 149 h 382"/>
                <a:gd name="T70" fmla="*/ 389 w 629"/>
                <a:gd name="T71" fmla="*/ 133 h 382"/>
                <a:gd name="T72" fmla="*/ 368 w 629"/>
                <a:gd name="T73" fmla="*/ 135 h 382"/>
                <a:gd name="T74" fmla="*/ 347 w 629"/>
                <a:gd name="T75" fmla="*/ 97 h 382"/>
                <a:gd name="T76" fmla="*/ 356 w 629"/>
                <a:gd name="T77" fmla="*/ 73 h 382"/>
                <a:gd name="T78" fmla="*/ 357 w 629"/>
                <a:gd name="T79" fmla="*/ 39 h 382"/>
                <a:gd name="T80" fmla="*/ 357 w 629"/>
                <a:gd name="T81" fmla="*/ 21 h 382"/>
                <a:gd name="T82" fmla="*/ 354 w 629"/>
                <a:gd name="T83" fmla="*/ 20 h 382"/>
                <a:gd name="T84" fmla="*/ 346 w 629"/>
                <a:gd name="T85" fmla="*/ 15 h 382"/>
                <a:gd name="T86" fmla="*/ 305 w 629"/>
                <a:gd name="T87" fmla="*/ 2 h 382"/>
                <a:gd name="T88" fmla="*/ 260 w 629"/>
                <a:gd name="T89" fmla="*/ 11 h 382"/>
                <a:gd name="T90" fmla="*/ 221 w 629"/>
                <a:gd name="T91" fmla="*/ 18 h 382"/>
                <a:gd name="T92" fmla="*/ 206 w 629"/>
                <a:gd name="T93" fmla="*/ 20 h 382"/>
                <a:gd name="T94" fmla="*/ 171 w 629"/>
                <a:gd name="T95" fmla="*/ 18 h 382"/>
                <a:gd name="T96" fmla="*/ 152 w 629"/>
                <a:gd name="T97" fmla="*/ 0 h 382"/>
                <a:gd name="T98" fmla="*/ 134 w 629"/>
                <a:gd name="T99" fmla="*/ 9 h 382"/>
                <a:gd name="T100" fmla="*/ 92 w 629"/>
                <a:gd name="T101" fmla="*/ 5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382">
                  <a:moveTo>
                    <a:pt x="77" y="1"/>
                  </a:moveTo>
                  <a:cubicBezTo>
                    <a:pt x="77" y="1"/>
                    <a:pt x="77" y="1"/>
                    <a:pt x="77" y="1"/>
                  </a:cubicBezTo>
                  <a:cubicBezTo>
                    <a:pt x="76" y="5"/>
                    <a:pt x="73" y="7"/>
                    <a:pt x="70" y="10"/>
                  </a:cubicBezTo>
                  <a:cubicBezTo>
                    <a:pt x="67" y="11"/>
                    <a:pt x="66" y="13"/>
                    <a:pt x="66" y="16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9"/>
                    <a:pt x="65" y="22"/>
                    <a:pt x="62" y="27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30"/>
                    <a:pt x="59" y="31"/>
                    <a:pt x="56" y="3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43"/>
                    <a:pt x="22" y="49"/>
                    <a:pt x="21" y="53"/>
                  </a:cubicBezTo>
                  <a:cubicBezTo>
                    <a:pt x="21" y="55"/>
                    <a:pt x="23" y="62"/>
                    <a:pt x="28" y="75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4" y="87"/>
                    <a:pt x="32" y="92"/>
                    <a:pt x="29" y="97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7"/>
                    <a:pt x="10" y="117"/>
                    <a:pt x="9" y="118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7" y="120"/>
                    <a:pt x="4" y="124"/>
                    <a:pt x="2" y="131"/>
                  </a:cubicBezTo>
                  <a:cubicBezTo>
                    <a:pt x="0" y="137"/>
                    <a:pt x="1" y="143"/>
                    <a:pt x="6" y="149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18" y="150"/>
                    <a:pt x="23" y="155"/>
                    <a:pt x="30" y="164"/>
                  </a:cubicBezTo>
                  <a:cubicBezTo>
                    <a:pt x="30" y="165"/>
                    <a:pt x="30" y="165"/>
                    <a:pt x="30" y="165"/>
                  </a:cubicBezTo>
                  <a:cubicBezTo>
                    <a:pt x="30" y="165"/>
                    <a:pt x="30" y="165"/>
                    <a:pt x="30" y="165"/>
                  </a:cubicBezTo>
                  <a:cubicBezTo>
                    <a:pt x="30" y="168"/>
                    <a:pt x="32" y="170"/>
                    <a:pt x="34" y="17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64" y="203"/>
                    <a:pt x="64" y="203"/>
                    <a:pt x="64" y="203"/>
                  </a:cubicBezTo>
                  <a:cubicBezTo>
                    <a:pt x="70" y="203"/>
                    <a:pt x="70" y="203"/>
                    <a:pt x="70" y="203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4" y="206"/>
                    <a:pt x="94" y="206"/>
                    <a:pt x="94" y="206"/>
                  </a:cubicBezTo>
                  <a:cubicBezTo>
                    <a:pt x="112" y="227"/>
                    <a:pt x="112" y="227"/>
                    <a:pt x="112" y="227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45" y="249"/>
                    <a:pt x="145" y="249"/>
                    <a:pt x="145" y="249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57" y="270"/>
                    <a:pt x="157" y="270"/>
                    <a:pt x="157" y="270"/>
                  </a:cubicBezTo>
                  <a:cubicBezTo>
                    <a:pt x="168" y="277"/>
                    <a:pt x="168" y="277"/>
                    <a:pt x="168" y="277"/>
                  </a:cubicBezTo>
                  <a:cubicBezTo>
                    <a:pt x="177" y="279"/>
                    <a:pt x="177" y="279"/>
                    <a:pt x="177" y="279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8" y="292"/>
                    <a:pt x="188" y="292"/>
                    <a:pt x="188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203" y="300"/>
                    <a:pt x="203" y="300"/>
                    <a:pt x="203" y="300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4" y="301"/>
                    <a:pt x="204" y="301"/>
                    <a:pt x="204" y="301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29" y="311"/>
                    <a:pt x="229" y="311"/>
                    <a:pt x="229" y="311"/>
                  </a:cubicBezTo>
                  <a:cubicBezTo>
                    <a:pt x="230" y="311"/>
                    <a:pt x="230" y="311"/>
                    <a:pt x="230" y="311"/>
                  </a:cubicBezTo>
                  <a:cubicBezTo>
                    <a:pt x="236" y="313"/>
                    <a:pt x="236" y="313"/>
                    <a:pt x="236" y="313"/>
                  </a:cubicBezTo>
                  <a:cubicBezTo>
                    <a:pt x="236" y="313"/>
                    <a:pt x="236" y="313"/>
                    <a:pt x="236" y="313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63" y="323"/>
                    <a:pt x="263" y="323"/>
                    <a:pt x="263" y="323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87" y="319"/>
                    <a:pt x="296" y="320"/>
                    <a:pt x="299" y="324"/>
                  </a:cubicBezTo>
                  <a:cubicBezTo>
                    <a:pt x="301" y="327"/>
                    <a:pt x="300" y="330"/>
                    <a:pt x="295" y="334"/>
                  </a:cubicBezTo>
                  <a:cubicBezTo>
                    <a:pt x="291" y="338"/>
                    <a:pt x="291" y="338"/>
                    <a:pt x="291" y="338"/>
                  </a:cubicBezTo>
                  <a:cubicBezTo>
                    <a:pt x="290" y="340"/>
                    <a:pt x="292" y="343"/>
                    <a:pt x="297" y="348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300" y="351"/>
                    <a:pt x="300" y="351"/>
                    <a:pt x="300" y="351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311" y="331"/>
                    <a:pt x="319" y="321"/>
                    <a:pt x="325" y="319"/>
                  </a:cubicBezTo>
                  <a:cubicBezTo>
                    <a:pt x="331" y="317"/>
                    <a:pt x="343" y="322"/>
                    <a:pt x="363" y="334"/>
                  </a:cubicBezTo>
                  <a:cubicBezTo>
                    <a:pt x="387" y="339"/>
                    <a:pt x="387" y="339"/>
                    <a:pt x="387" y="339"/>
                  </a:cubicBezTo>
                  <a:cubicBezTo>
                    <a:pt x="386" y="339"/>
                    <a:pt x="386" y="339"/>
                    <a:pt x="386" y="339"/>
                  </a:cubicBezTo>
                  <a:cubicBezTo>
                    <a:pt x="386" y="340"/>
                    <a:pt x="386" y="340"/>
                    <a:pt x="386" y="340"/>
                  </a:cubicBezTo>
                  <a:cubicBezTo>
                    <a:pt x="385" y="351"/>
                    <a:pt x="385" y="351"/>
                    <a:pt x="385" y="351"/>
                  </a:cubicBezTo>
                  <a:cubicBezTo>
                    <a:pt x="397" y="353"/>
                    <a:pt x="397" y="353"/>
                    <a:pt x="397" y="353"/>
                  </a:cubicBezTo>
                  <a:cubicBezTo>
                    <a:pt x="397" y="368"/>
                    <a:pt x="397" y="368"/>
                    <a:pt x="397" y="368"/>
                  </a:cubicBezTo>
                  <a:cubicBezTo>
                    <a:pt x="400" y="375"/>
                    <a:pt x="403" y="379"/>
                    <a:pt x="405" y="380"/>
                  </a:cubicBezTo>
                  <a:cubicBezTo>
                    <a:pt x="407" y="382"/>
                    <a:pt x="419" y="382"/>
                    <a:pt x="440" y="380"/>
                  </a:cubicBezTo>
                  <a:cubicBezTo>
                    <a:pt x="453" y="374"/>
                    <a:pt x="453" y="374"/>
                    <a:pt x="453" y="374"/>
                  </a:cubicBezTo>
                  <a:cubicBezTo>
                    <a:pt x="465" y="357"/>
                    <a:pt x="465" y="357"/>
                    <a:pt x="465" y="357"/>
                  </a:cubicBezTo>
                  <a:cubicBezTo>
                    <a:pt x="479" y="357"/>
                    <a:pt x="479" y="357"/>
                    <a:pt x="479" y="357"/>
                  </a:cubicBezTo>
                  <a:cubicBezTo>
                    <a:pt x="486" y="355"/>
                    <a:pt x="486" y="355"/>
                    <a:pt x="486" y="355"/>
                  </a:cubicBezTo>
                  <a:cubicBezTo>
                    <a:pt x="512" y="339"/>
                    <a:pt x="512" y="339"/>
                    <a:pt x="512" y="339"/>
                  </a:cubicBezTo>
                  <a:cubicBezTo>
                    <a:pt x="512" y="339"/>
                    <a:pt x="512" y="339"/>
                    <a:pt x="512" y="339"/>
                  </a:cubicBezTo>
                  <a:cubicBezTo>
                    <a:pt x="513" y="339"/>
                    <a:pt x="513" y="339"/>
                    <a:pt x="513" y="339"/>
                  </a:cubicBezTo>
                  <a:cubicBezTo>
                    <a:pt x="513" y="339"/>
                    <a:pt x="513" y="339"/>
                    <a:pt x="513" y="339"/>
                  </a:cubicBezTo>
                  <a:cubicBezTo>
                    <a:pt x="528" y="337"/>
                    <a:pt x="537" y="337"/>
                    <a:pt x="539" y="339"/>
                  </a:cubicBezTo>
                  <a:cubicBezTo>
                    <a:pt x="556" y="353"/>
                    <a:pt x="556" y="353"/>
                    <a:pt x="556" y="353"/>
                  </a:cubicBezTo>
                  <a:cubicBezTo>
                    <a:pt x="562" y="355"/>
                    <a:pt x="562" y="355"/>
                    <a:pt x="562" y="355"/>
                  </a:cubicBezTo>
                  <a:cubicBezTo>
                    <a:pt x="562" y="356"/>
                    <a:pt x="562" y="356"/>
                    <a:pt x="562" y="356"/>
                  </a:cubicBezTo>
                  <a:cubicBezTo>
                    <a:pt x="569" y="359"/>
                    <a:pt x="569" y="359"/>
                    <a:pt x="569" y="359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7"/>
                    <a:pt x="570" y="357"/>
                    <a:pt x="570" y="357"/>
                  </a:cubicBezTo>
                  <a:cubicBezTo>
                    <a:pt x="570" y="357"/>
                    <a:pt x="570" y="357"/>
                    <a:pt x="570" y="357"/>
                  </a:cubicBezTo>
                  <a:cubicBezTo>
                    <a:pt x="572" y="345"/>
                    <a:pt x="572" y="345"/>
                    <a:pt x="572" y="345"/>
                  </a:cubicBezTo>
                  <a:cubicBezTo>
                    <a:pt x="571" y="341"/>
                    <a:pt x="571" y="339"/>
                    <a:pt x="572" y="336"/>
                  </a:cubicBezTo>
                  <a:cubicBezTo>
                    <a:pt x="573" y="334"/>
                    <a:pt x="575" y="333"/>
                    <a:pt x="578" y="332"/>
                  </a:cubicBezTo>
                  <a:cubicBezTo>
                    <a:pt x="584" y="331"/>
                    <a:pt x="590" y="336"/>
                    <a:pt x="596" y="347"/>
                  </a:cubicBezTo>
                  <a:cubicBezTo>
                    <a:pt x="596" y="348"/>
                    <a:pt x="596" y="348"/>
                    <a:pt x="596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607" y="343"/>
                    <a:pt x="607" y="343"/>
                    <a:pt x="607" y="343"/>
                  </a:cubicBezTo>
                  <a:cubicBezTo>
                    <a:pt x="609" y="343"/>
                    <a:pt x="610" y="341"/>
                    <a:pt x="610" y="339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8" y="331"/>
                    <a:pt x="608" y="331"/>
                    <a:pt x="608" y="331"/>
                  </a:cubicBezTo>
                  <a:cubicBezTo>
                    <a:pt x="607" y="328"/>
                    <a:pt x="608" y="325"/>
                    <a:pt x="611" y="324"/>
                  </a:cubicBezTo>
                  <a:cubicBezTo>
                    <a:pt x="614" y="321"/>
                    <a:pt x="614" y="321"/>
                    <a:pt x="614" y="321"/>
                  </a:cubicBezTo>
                  <a:cubicBezTo>
                    <a:pt x="623" y="312"/>
                    <a:pt x="623" y="312"/>
                    <a:pt x="623" y="312"/>
                  </a:cubicBezTo>
                  <a:cubicBezTo>
                    <a:pt x="629" y="299"/>
                    <a:pt x="629" y="299"/>
                    <a:pt x="629" y="299"/>
                  </a:cubicBezTo>
                  <a:cubicBezTo>
                    <a:pt x="624" y="290"/>
                    <a:pt x="622" y="284"/>
                    <a:pt x="624" y="280"/>
                  </a:cubicBezTo>
                  <a:cubicBezTo>
                    <a:pt x="625" y="269"/>
                    <a:pt x="625" y="269"/>
                    <a:pt x="625" y="269"/>
                  </a:cubicBezTo>
                  <a:cubicBezTo>
                    <a:pt x="623" y="264"/>
                    <a:pt x="622" y="261"/>
                    <a:pt x="622" y="258"/>
                  </a:cubicBezTo>
                  <a:cubicBezTo>
                    <a:pt x="622" y="257"/>
                    <a:pt x="620" y="253"/>
                    <a:pt x="617" y="249"/>
                  </a:cubicBezTo>
                  <a:cubicBezTo>
                    <a:pt x="616" y="249"/>
                    <a:pt x="616" y="249"/>
                    <a:pt x="616" y="249"/>
                  </a:cubicBezTo>
                  <a:cubicBezTo>
                    <a:pt x="616" y="247"/>
                    <a:pt x="616" y="247"/>
                    <a:pt x="616" y="247"/>
                  </a:cubicBezTo>
                  <a:cubicBezTo>
                    <a:pt x="615" y="233"/>
                    <a:pt x="615" y="233"/>
                    <a:pt x="615" y="233"/>
                  </a:cubicBezTo>
                  <a:cubicBezTo>
                    <a:pt x="615" y="231"/>
                    <a:pt x="614" y="227"/>
                    <a:pt x="615" y="223"/>
                  </a:cubicBezTo>
                  <a:cubicBezTo>
                    <a:pt x="612" y="221"/>
                    <a:pt x="609" y="218"/>
                    <a:pt x="608" y="215"/>
                  </a:cubicBezTo>
                  <a:cubicBezTo>
                    <a:pt x="602" y="207"/>
                    <a:pt x="602" y="207"/>
                    <a:pt x="602" y="207"/>
                  </a:cubicBezTo>
                  <a:cubicBezTo>
                    <a:pt x="601" y="207"/>
                    <a:pt x="601" y="207"/>
                    <a:pt x="601" y="207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601" y="205"/>
                    <a:pt x="601" y="205"/>
                    <a:pt x="601" y="205"/>
                  </a:cubicBezTo>
                  <a:cubicBezTo>
                    <a:pt x="599" y="195"/>
                    <a:pt x="599" y="195"/>
                    <a:pt x="599" y="195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82" y="182"/>
                    <a:pt x="582" y="182"/>
                    <a:pt x="582" y="182"/>
                  </a:cubicBezTo>
                  <a:cubicBezTo>
                    <a:pt x="582" y="183"/>
                    <a:pt x="582" y="183"/>
                    <a:pt x="582" y="183"/>
                  </a:cubicBezTo>
                  <a:cubicBezTo>
                    <a:pt x="583" y="195"/>
                    <a:pt x="583" y="195"/>
                    <a:pt x="583" y="195"/>
                  </a:cubicBezTo>
                  <a:cubicBezTo>
                    <a:pt x="583" y="195"/>
                    <a:pt x="583" y="195"/>
                    <a:pt x="583" y="195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77" y="199"/>
                    <a:pt x="577" y="199"/>
                    <a:pt x="577" y="199"/>
                  </a:cubicBezTo>
                  <a:cubicBezTo>
                    <a:pt x="576" y="207"/>
                    <a:pt x="576" y="207"/>
                    <a:pt x="576" y="207"/>
                  </a:cubicBezTo>
                  <a:cubicBezTo>
                    <a:pt x="576" y="208"/>
                    <a:pt x="576" y="208"/>
                    <a:pt x="576" y="208"/>
                  </a:cubicBezTo>
                  <a:cubicBezTo>
                    <a:pt x="562" y="214"/>
                    <a:pt x="562" y="214"/>
                    <a:pt x="562" y="214"/>
                  </a:cubicBezTo>
                  <a:cubicBezTo>
                    <a:pt x="558" y="203"/>
                    <a:pt x="558" y="203"/>
                    <a:pt x="558" y="203"/>
                  </a:cubicBezTo>
                  <a:cubicBezTo>
                    <a:pt x="555" y="202"/>
                    <a:pt x="555" y="202"/>
                    <a:pt x="555" y="202"/>
                  </a:cubicBezTo>
                  <a:cubicBezTo>
                    <a:pt x="550" y="206"/>
                    <a:pt x="550" y="206"/>
                    <a:pt x="550" y="206"/>
                  </a:cubicBezTo>
                  <a:cubicBezTo>
                    <a:pt x="548" y="214"/>
                    <a:pt x="548" y="214"/>
                    <a:pt x="548" y="214"/>
                  </a:cubicBezTo>
                  <a:cubicBezTo>
                    <a:pt x="538" y="217"/>
                    <a:pt x="538" y="217"/>
                    <a:pt x="538" y="217"/>
                  </a:cubicBezTo>
                  <a:cubicBezTo>
                    <a:pt x="532" y="213"/>
                    <a:pt x="532" y="213"/>
                    <a:pt x="532" y="213"/>
                  </a:cubicBezTo>
                  <a:cubicBezTo>
                    <a:pt x="524" y="211"/>
                    <a:pt x="524" y="211"/>
                    <a:pt x="524" y="211"/>
                  </a:cubicBezTo>
                  <a:cubicBezTo>
                    <a:pt x="522" y="199"/>
                    <a:pt x="522" y="199"/>
                    <a:pt x="522" y="199"/>
                  </a:cubicBezTo>
                  <a:cubicBezTo>
                    <a:pt x="518" y="193"/>
                    <a:pt x="518" y="193"/>
                    <a:pt x="518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0" y="185"/>
                    <a:pt x="510" y="185"/>
                    <a:pt x="510" y="185"/>
                  </a:cubicBezTo>
                  <a:cubicBezTo>
                    <a:pt x="510" y="185"/>
                    <a:pt x="510" y="185"/>
                    <a:pt x="510" y="185"/>
                  </a:cubicBezTo>
                  <a:cubicBezTo>
                    <a:pt x="506" y="179"/>
                    <a:pt x="506" y="179"/>
                    <a:pt x="506" y="179"/>
                  </a:cubicBezTo>
                  <a:cubicBezTo>
                    <a:pt x="500" y="172"/>
                    <a:pt x="500" y="172"/>
                    <a:pt x="500" y="172"/>
                  </a:cubicBezTo>
                  <a:cubicBezTo>
                    <a:pt x="496" y="172"/>
                    <a:pt x="496" y="172"/>
                    <a:pt x="496" y="172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7" y="175"/>
                    <a:pt x="487" y="175"/>
                    <a:pt x="487" y="175"/>
                  </a:cubicBezTo>
                  <a:cubicBezTo>
                    <a:pt x="467" y="174"/>
                    <a:pt x="467" y="174"/>
                    <a:pt x="467" y="174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0" y="170"/>
                    <a:pt x="447" y="169"/>
                    <a:pt x="443" y="166"/>
                  </a:cubicBezTo>
                  <a:cubicBezTo>
                    <a:pt x="431" y="162"/>
                    <a:pt x="431" y="162"/>
                    <a:pt x="431" y="162"/>
                  </a:cubicBezTo>
                  <a:cubicBezTo>
                    <a:pt x="422" y="159"/>
                    <a:pt x="416" y="157"/>
                    <a:pt x="415" y="155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0" y="153"/>
                    <a:pt x="410" y="153"/>
                    <a:pt x="410" y="153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2" y="149"/>
                    <a:pt x="402" y="149"/>
                    <a:pt x="402" y="149"/>
                  </a:cubicBezTo>
                  <a:cubicBezTo>
                    <a:pt x="401" y="147"/>
                    <a:pt x="400" y="146"/>
                    <a:pt x="399" y="144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4" y="136"/>
                    <a:pt x="394" y="136"/>
                    <a:pt x="394" y="136"/>
                  </a:cubicBezTo>
                  <a:cubicBezTo>
                    <a:pt x="389" y="133"/>
                    <a:pt x="389" y="133"/>
                    <a:pt x="389" y="133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5" y="136"/>
                    <a:pt x="385" y="136"/>
                    <a:pt x="385" y="136"/>
                  </a:cubicBezTo>
                  <a:cubicBezTo>
                    <a:pt x="384" y="137"/>
                    <a:pt x="384" y="137"/>
                    <a:pt x="384" y="137"/>
                  </a:cubicBezTo>
                  <a:cubicBezTo>
                    <a:pt x="382" y="139"/>
                    <a:pt x="380" y="139"/>
                    <a:pt x="378" y="140"/>
                  </a:cubicBezTo>
                  <a:cubicBezTo>
                    <a:pt x="375" y="141"/>
                    <a:pt x="372" y="139"/>
                    <a:pt x="368" y="135"/>
                  </a:cubicBezTo>
                  <a:cubicBezTo>
                    <a:pt x="361" y="127"/>
                    <a:pt x="361" y="127"/>
                    <a:pt x="361" y="127"/>
                  </a:cubicBezTo>
                  <a:cubicBezTo>
                    <a:pt x="358" y="123"/>
                    <a:pt x="356" y="121"/>
                    <a:pt x="355" y="119"/>
                  </a:cubicBezTo>
                  <a:cubicBezTo>
                    <a:pt x="353" y="115"/>
                    <a:pt x="353" y="115"/>
                    <a:pt x="353" y="115"/>
                  </a:cubicBezTo>
                  <a:cubicBezTo>
                    <a:pt x="350" y="113"/>
                    <a:pt x="348" y="110"/>
                    <a:pt x="347" y="107"/>
                  </a:cubicBezTo>
                  <a:cubicBezTo>
                    <a:pt x="346" y="104"/>
                    <a:pt x="346" y="101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5" y="79"/>
                    <a:pt x="355" y="79"/>
                    <a:pt x="355" y="79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9" y="51"/>
                    <a:pt x="349" y="51"/>
                    <a:pt x="349" y="51"/>
                  </a:cubicBezTo>
                  <a:cubicBezTo>
                    <a:pt x="349" y="45"/>
                    <a:pt x="351" y="43"/>
                    <a:pt x="355" y="42"/>
                  </a:cubicBezTo>
                  <a:cubicBezTo>
                    <a:pt x="356" y="41"/>
                    <a:pt x="357" y="41"/>
                    <a:pt x="357" y="39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0"/>
                    <a:pt x="357" y="30"/>
                    <a:pt x="357" y="30"/>
                  </a:cubicBezTo>
                  <a:cubicBezTo>
                    <a:pt x="357" y="30"/>
                    <a:pt x="357" y="30"/>
                    <a:pt x="357" y="30"/>
                  </a:cubicBezTo>
                  <a:cubicBezTo>
                    <a:pt x="357" y="21"/>
                    <a:pt x="357" y="21"/>
                    <a:pt x="357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4" y="20"/>
                    <a:pt x="354" y="20"/>
                    <a:pt x="354" y="20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6" y="15"/>
                    <a:pt x="346" y="15"/>
                    <a:pt x="346" y="15"/>
                  </a:cubicBezTo>
                  <a:cubicBezTo>
                    <a:pt x="341" y="10"/>
                    <a:pt x="341" y="10"/>
                    <a:pt x="341" y="10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3" y="2"/>
                    <a:pt x="301" y="3"/>
                    <a:pt x="298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4" y="9"/>
                    <a:pt x="261" y="9"/>
                    <a:pt x="260" y="11"/>
                  </a:cubicBezTo>
                  <a:cubicBezTo>
                    <a:pt x="257" y="13"/>
                    <a:pt x="253" y="15"/>
                    <a:pt x="247" y="17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0" y="17"/>
                    <a:pt x="220" y="17"/>
                    <a:pt x="220" y="17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7"/>
                    <a:pt x="220" y="17"/>
                    <a:pt x="220" y="17"/>
                  </a:cubicBezTo>
                  <a:cubicBezTo>
                    <a:pt x="214" y="17"/>
                    <a:pt x="214" y="17"/>
                    <a:pt x="214" y="17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7"/>
                    <a:pt x="164" y="15"/>
                    <a:pt x="160" y="10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159" y="5"/>
                    <a:pt x="158" y="4"/>
                    <a:pt x="158" y="3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6" y="11"/>
                    <a:pt x="112" y="9"/>
                    <a:pt x="106" y="8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84" y="1"/>
                    <a:pt x="84" y="1"/>
                    <a:pt x="84" y="1"/>
                  </a:cubicBezTo>
                  <a:lnTo>
                    <a:pt x="77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2641984" y="4833251"/>
              <a:ext cx="875441" cy="915371"/>
            </a:xfrm>
            <a:custGeom>
              <a:avLst/>
              <a:gdLst>
                <a:gd name="T0" fmla="*/ 9 w 284"/>
                <a:gd name="T1" fmla="*/ 183 h 297"/>
                <a:gd name="T2" fmla="*/ 41 w 284"/>
                <a:gd name="T3" fmla="*/ 181 h 297"/>
                <a:gd name="T4" fmla="*/ 42 w 284"/>
                <a:gd name="T5" fmla="*/ 195 h 297"/>
                <a:gd name="T6" fmla="*/ 67 w 284"/>
                <a:gd name="T7" fmla="*/ 222 h 297"/>
                <a:gd name="T8" fmla="*/ 72 w 284"/>
                <a:gd name="T9" fmla="*/ 260 h 297"/>
                <a:gd name="T10" fmla="*/ 110 w 284"/>
                <a:gd name="T11" fmla="*/ 271 h 297"/>
                <a:gd name="T12" fmla="*/ 118 w 284"/>
                <a:gd name="T13" fmla="*/ 282 h 297"/>
                <a:gd name="T14" fmla="*/ 135 w 284"/>
                <a:gd name="T15" fmla="*/ 297 h 297"/>
                <a:gd name="T16" fmla="*/ 136 w 284"/>
                <a:gd name="T17" fmla="*/ 285 h 297"/>
                <a:gd name="T18" fmla="*/ 135 w 284"/>
                <a:gd name="T19" fmla="*/ 244 h 297"/>
                <a:gd name="T20" fmla="*/ 161 w 284"/>
                <a:gd name="T21" fmla="*/ 236 h 297"/>
                <a:gd name="T22" fmla="*/ 190 w 284"/>
                <a:gd name="T23" fmla="*/ 236 h 297"/>
                <a:gd name="T24" fmla="*/ 219 w 284"/>
                <a:gd name="T25" fmla="*/ 233 h 297"/>
                <a:gd name="T26" fmla="*/ 256 w 284"/>
                <a:gd name="T27" fmla="*/ 211 h 297"/>
                <a:gd name="T28" fmla="*/ 265 w 284"/>
                <a:gd name="T29" fmla="*/ 214 h 297"/>
                <a:gd name="T30" fmla="*/ 270 w 284"/>
                <a:gd name="T31" fmla="*/ 216 h 297"/>
                <a:gd name="T32" fmla="*/ 284 w 284"/>
                <a:gd name="T33" fmla="*/ 206 h 297"/>
                <a:gd name="T34" fmla="*/ 274 w 284"/>
                <a:gd name="T35" fmla="*/ 195 h 297"/>
                <a:gd name="T36" fmla="*/ 251 w 284"/>
                <a:gd name="T37" fmla="*/ 181 h 297"/>
                <a:gd name="T38" fmla="*/ 236 w 284"/>
                <a:gd name="T39" fmla="*/ 182 h 297"/>
                <a:gd name="T40" fmla="*/ 230 w 284"/>
                <a:gd name="T41" fmla="*/ 170 h 297"/>
                <a:gd name="T42" fmla="*/ 234 w 284"/>
                <a:gd name="T43" fmla="*/ 155 h 297"/>
                <a:gd name="T44" fmla="*/ 226 w 284"/>
                <a:gd name="T45" fmla="*/ 137 h 297"/>
                <a:gd name="T46" fmla="*/ 232 w 284"/>
                <a:gd name="T47" fmla="*/ 106 h 297"/>
                <a:gd name="T48" fmla="*/ 216 w 284"/>
                <a:gd name="T49" fmla="*/ 102 h 297"/>
                <a:gd name="T50" fmla="*/ 200 w 284"/>
                <a:gd name="T51" fmla="*/ 84 h 297"/>
                <a:gd name="T52" fmla="*/ 198 w 284"/>
                <a:gd name="T53" fmla="*/ 75 h 297"/>
                <a:gd name="T54" fmla="*/ 206 w 284"/>
                <a:gd name="T55" fmla="*/ 66 h 297"/>
                <a:gd name="T56" fmla="*/ 235 w 284"/>
                <a:gd name="T57" fmla="*/ 63 h 297"/>
                <a:gd name="T58" fmla="*/ 243 w 284"/>
                <a:gd name="T59" fmla="*/ 66 h 297"/>
                <a:gd name="T60" fmla="*/ 256 w 284"/>
                <a:gd name="T61" fmla="*/ 54 h 297"/>
                <a:gd name="T62" fmla="*/ 235 w 284"/>
                <a:gd name="T63" fmla="*/ 52 h 297"/>
                <a:gd name="T64" fmla="*/ 227 w 284"/>
                <a:gd name="T65" fmla="*/ 45 h 297"/>
                <a:gd name="T66" fmla="*/ 222 w 284"/>
                <a:gd name="T67" fmla="*/ 22 h 297"/>
                <a:gd name="T68" fmla="*/ 198 w 284"/>
                <a:gd name="T69" fmla="*/ 34 h 297"/>
                <a:gd name="T70" fmla="*/ 201 w 284"/>
                <a:gd name="T71" fmla="*/ 50 h 297"/>
                <a:gd name="T72" fmla="*/ 193 w 284"/>
                <a:gd name="T73" fmla="*/ 62 h 297"/>
                <a:gd name="T74" fmla="*/ 183 w 284"/>
                <a:gd name="T75" fmla="*/ 86 h 297"/>
                <a:gd name="T76" fmla="*/ 183 w 284"/>
                <a:gd name="T77" fmla="*/ 98 h 297"/>
                <a:gd name="T78" fmla="*/ 177 w 284"/>
                <a:gd name="T79" fmla="*/ 105 h 297"/>
                <a:gd name="T80" fmla="*/ 173 w 284"/>
                <a:gd name="T81" fmla="*/ 107 h 297"/>
                <a:gd name="T82" fmla="*/ 153 w 284"/>
                <a:gd name="T83" fmla="*/ 112 h 297"/>
                <a:gd name="T84" fmla="*/ 138 w 284"/>
                <a:gd name="T85" fmla="*/ 110 h 297"/>
                <a:gd name="T86" fmla="*/ 129 w 284"/>
                <a:gd name="T87" fmla="*/ 106 h 297"/>
                <a:gd name="T88" fmla="*/ 122 w 284"/>
                <a:gd name="T89" fmla="*/ 84 h 297"/>
                <a:gd name="T90" fmla="*/ 113 w 284"/>
                <a:gd name="T91" fmla="*/ 64 h 297"/>
                <a:gd name="T92" fmla="*/ 110 w 284"/>
                <a:gd name="T93" fmla="*/ 58 h 297"/>
                <a:gd name="T94" fmla="*/ 100 w 284"/>
                <a:gd name="T95" fmla="*/ 52 h 297"/>
                <a:gd name="T96" fmla="*/ 86 w 284"/>
                <a:gd name="T97" fmla="*/ 44 h 297"/>
                <a:gd name="T98" fmla="*/ 85 w 284"/>
                <a:gd name="T99" fmla="*/ 35 h 297"/>
                <a:gd name="T100" fmla="*/ 77 w 284"/>
                <a:gd name="T101" fmla="*/ 29 h 297"/>
                <a:gd name="T102" fmla="*/ 61 w 284"/>
                <a:gd name="T103" fmla="*/ 42 h 297"/>
                <a:gd name="T104" fmla="*/ 49 w 284"/>
                <a:gd name="T105" fmla="*/ 21 h 297"/>
                <a:gd name="T106" fmla="*/ 40 w 284"/>
                <a:gd name="T107" fmla="*/ 11 h 297"/>
                <a:gd name="T108" fmla="*/ 28 w 284"/>
                <a:gd name="T109" fmla="*/ 33 h 297"/>
                <a:gd name="T110" fmla="*/ 28 w 284"/>
                <a:gd name="T111" fmla="*/ 54 h 297"/>
                <a:gd name="T112" fmla="*/ 45 w 284"/>
                <a:gd name="T113" fmla="*/ 70 h 297"/>
                <a:gd name="T114" fmla="*/ 31 w 284"/>
                <a:gd name="T115" fmla="*/ 128 h 297"/>
                <a:gd name="T116" fmla="*/ 1 w 284"/>
                <a:gd name="T117" fmla="*/ 174 h 297"/>
                <a:gd name="T118" fmla="*/ 2 w 284"/>
                <a:gd name="T119" fmla="*/ 18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" h="297">
                  <a:moveTo>
                    <a:pt x="2" y="182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3" y="187"/>
                    <a:pt x="6" y="186"/>
                    <a:pt x="9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41" y="181"/>
                    <a:pt x="41" y="181"/>
                    <a:pt x="41" y="181"/>
                  </a:cubicBezTo>
                  <a:cubicBezTo>
                    <a:pt x="41" y="182"/>
                    <a:pt x="41" y="182"/>
                    <a:pt x="41" y="182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53" y="240"/>
                    <a:pt x="47" y="249"/>
                    <a:pt x="47" y="252"/>
                  </a:cubicBezTo>
                  <a:cubicBezTo>
                    <a:pt x="55" y="253"/>
                    <a:pt x="55" y="253"/>
                    <a:pt x="55" y="253"/>
                  </a:cubicBezTo>
                  <a:cubicBezTo>
                    <a:pt x="64" y="254"/>
                    <a:pt x="70" y="257"/>
                    <a:pt x="72" y="260"/>
                  </a:cubicBezTo>
                  <a:cubicBezTo>
                    <a:pt x="74" y="265"/>
                    <a:pt x="77" y="270"/>
                    <a:pt x="79" y="276"/>
                  </a:cubicBezTo>
                  <a:cubicBezTo>
                    <a:pt x="89" y="282"/>
                    <a:pt x="89" y="282"/>
                    <a:pt x="89" y="282"/>
                  </a:cubicBezTo>
                  <a:cubicBezTo>
                    <a:pt x="96" y="283"/>
                    <a:pt x="96" y="283"/>
                    <a:pt x="96" y="283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17" y="282"/>
                    <a:pt x="117" y="282"/>
                    <a:pt x="117" y="282"/>
                  </a:cubicBezTo>
                  <a:cubicBezTo>
                    <a:pt x="117" y="282"/>
                    <a:pt x="117" y="282"/>
                    <a:pt x="117" y="282"/>
                  </a:cubicBezTo>
                  <a:cubicBezTo>
                    <a:pt x="117" y="282"/>
                    <a:pt x="117" y="282"/>
                    <a:pt x="117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20" y="292"/>
                    <a:pt x="120" y="292"/>
                    <a:pt x="120" y="292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35" y="297"/>
                    <a:pt x="135" y="297"/>
                    <a:pt x="135" y="297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1" y="261"/>
                    <a:pt x="131" y="261"/>
                    <a:pt x="131" y="261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4" y="244"/>
                    <a:pt x="134" y="244"/>
                    <a:pt x="134" y="244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1" y="236"/>
                    <a:pt x="161" y="236"/>
                    <a:pt x="161" y="236"/>
                  </a:cubicBezTo>
                  <a:cubicBezTo>
                    <a:pt x="169" y="242"/>
                    <a:pt x="173" y="246"/>
                    <a:pt x="176" y="249"/>
                  </a:cubicBezTo>
                  <a:cubicBezTo>
                    <a:pt x="178" y="248"/>
                    <a:pt x="183" y="244"/>
                    <a:pt x="189" y="237"/>
                  </a:cubicBezTo>
                  <a:cubicBezTo>
                    <a:pt x="189" y="237"/>
                    <a:pt x="189" y="237"/>
                    <a:pt x="189" y="237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4"/>
                    <a:pt x="220" y="234"/>
                    <a:pt x="220" y="234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256" y="211"/>
                    <a:pt x="256" y="211"/>
                    <a:pt x="256" y="211"/>
                  </a:cubicBezTo>
                  <a:cubicBezTo>
                    <a:pt x="264" y="214"/>
                    <a:pt x="264" y="214"/>
                    <a:pt x="264" y="214"/>
                  </a:cubicBezTo>
                  <a:cubicBezTo>
                    <a:pt x="264" y="214"/>
                    <a:pt x="264" y="214"/>
                    <a:pt x="264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5"/>
                    <a:pt x="265" y="215"/>
                    <a:pt x="265" y="215"/>
                  </a:cubicBezTo>
                  <a:cubicBezTo>
                    <a:pt x="267" y="218"/>
                    <a:pt x="267" y="218"/>
                    <a:pt x="267" y="218"/>
                  </a:cubicBezTo>
                  <a:cubicBezTo>
                    <a:pt x="269" y="216"/>
                    <a:pt x="269" y="216"/>
                    <a:pt x="269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8" y="211"/>
                    <a:pt x="278" y="211"/>
                    <a:pt x="278" y="211"/>
                  </a:cubicBezTo>
                  <a:cubicBezTo>
                    <a:pt x="284" y="206"/>
                    <a:pt x="284" y="206"/>
                    <a:pt x="284" y="206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1" y="192"/>
                    <a:pt x="281" y="192"/>
                    <a:pt x="281" y="192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1" y="196"/>
                    <a:pt x="269" y="196"/>
                    <a:pt x="267" y="196"/>
                  </a:cubicBezTo>
                  <a:cubicBezTo>
                    <a:pt x="258" y="196"/>
                    <a:pt x="258" y="196"/>
                    <a:pt x="258" y="196"/>
                  </a:cubicBezTo>
                  <a:cubicBezTo>
                    <a:pt x="255" y="196"/>
                    <a:pt x="253" y="195"/>
                    <a:pt x="252" y="194"/>
                  </a:cubicBezTo>
                  <a:cubicBezTo>
                    <a:pt x="251" y="181"/>
                    <a:pt x="251" y="181"/>
                    <a:pt x="251" y="181"/>
                  </a:cubicBezTo>
                  <a:cubicBezTo>
                    <a:pt x="249" y="179"/>
                    <a:pt x="247" y="178"/>
                    <a:pt x="246" y="178"/>
                  </a:cubicBezTo>
                  <a:cubicBezTo>
                    <a:pt x="244" y="179"/>
                    <a:pt x="244" y="179"/>
                    <a:pt x="244" y="179"/>
                  </a:cubicBezTo>
                  <a:cubicBezTo>
                    <a:pt x="241" y="181"/>
                    <a:pt x="241" y="181"/>
                    <a:pt x="241" y="181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4" y="182"/>
                    <a:pt x="234" y="182"/>
                    <a:pt x="234" y="182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1" y="176"/>
                    <a:pt x="231" y="176"/>
                    <a:pt x="231" y="176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3" y="155"/>
                    <a:pt x="233" y="155"/>
                    <a:pt x="233" y="155"/>
                  </a:cubicBezTo>
                  <a:cubicBezTo>
                    <a:pt x="233" y="155"/>
                    <a:pt x="233" y="155"/>
                    <a:pt x="233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7" y="147"/>
                    <a:pt x="237" y="147"/>
                    <a:pt x="237" y="14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5" y="136"/>
                    <a:pt x="225" y="136"/>
                    <a:pt x="225" y="136"/>
                  </a:cubicBezTo>
                  <a:cubicBezTo>
                    <a:pt x="225" y="125"/>
                    <a:pt x="225" y="125"/>
                    <a:pt x="225" y="125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16" y="102"/>
                    <a:pt x="216" y="102"/>
                    <a:pt x="216" y="102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0" y="50"/>
                    <a:pt x="237" y="52"/>
                    <a:pt x="235" y="52"/>
                  </a:cubicBezTo>
                  <a:cubicBezTo>
                    <a:pt x="232" y="52"/>
                    <a:pt x="229" y="50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4" y="25"/>
                    <a:pt x="214" y="25"/>
                    <a:pt x="214" y="25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201" y="41"/>
                    <a:pt x="201" y="41"/>
                    <a:pt x="201" y="41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9" y="78"/>
                    <a:pt x="180" y="81"/>
                    <a:pt x="182" y="85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5"/>
                    <a:pt x="178" y="105"/>
                    <a:pt x="178" y="105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1" y="105"/>
                    <a:pt x="159" y="106"/>
                    <a:pt x="157" y="108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48" y="120"/>
                    <a:pt x="145" y="120"/>
                    <a:pt x="141" y="120"/>
                  </a:cubicBezTo>
                  <a:cubicBezTo>
                    <a:pt x="138" y="119"/>
                    <a:pt x="137" y="116"/>
                    <a:pt x="138" y="113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5" y="111"/>
                    <a:pt x="134" y="111"/>
                    <a:pt x="132" y="111"/>
                  </a:cubicBezTo>
                  <a:cubicBezTo>
                    <a:pt x="131" y="111"/>
                    <a:pt x="129" y="109"/>
                    <a:pt x="129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3" y="50"/>
                    <a:pt x="101" y="52"/>
                    <a:pt x="100" y="52"/>
                  </a:cubicBezTo>
                  <a:cubicBezTo>
                    <a:pt x="99" y="52"/>
                    <a:pt x="97" y="50"/>
                    <a:pt x="93" y="48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4"/>
                    <a:pt x="78" y="27"/>
                    <a:pt x="77" y="29"/>
                  </a:cubicBezTo>
                  <a:cubicBezTo>
                    <a:pt x="76" y="32"/>
                    <a:pt x="75" y="33"/>
                    <a:pt x="72" y="35"/>
                  </a:cubicBezTo>
                  <a:cubicBezTo>
                    <a:pt x="71" y="38"/>
                    <a:pt x="70" y="40"/>
                    <a:pt x="69" y="42"/>
                  </a:cubicBezTo>
                  <a:cubicBezTo>
                    <a:pt x="66" y="44"/>
                    <a:pt x="64" y="44"/>
                    <a:pt x="62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58" y="41"/>
                    <a:pt x="58" y="38"/>
                    <a:pt x="58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1" y="27"/>
                    <a:pt x="50" y="25"/>
                    <a:pt x="49" y="21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7"/>
                    <a:pt x="41" y="20"/>
                    <a:pt x="41" y="22"/>
                  </a:cubicBezTo>
                  <a:cubicBezTo>
                    <a:pt x="41" y="26"/>
                    <a:pt x="39" y="29"/>
                    <a:pt x="35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52"/>
                    <a:pt x="27" y="54"/>
                    <a:pt x="28" y="54"/>
                  </a:cubicBezTo>
                  <a:cubicBezTo>
                    <a:pt x="30" y="55"/>
                    <a:pt x="33" y="55"/>
                    <a:pt x="35" y="5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3" y="102"/>
                    <a:pt x="40" y="120"/>
                    <a:pt x="36" y="125"/>
                  </a:cubicBezTo>
                  <a:cubicBezTo>
                    <a:pt x="35" y="127"/>
                    <a:pt x="33" y="128"/>
                    <a:pt x="31" y="128"/>
                  </a:cubicBezTo>
                  <a:cubicBezTo>
                    <a:pt x="28" y="128"/>
                    <a:pt x="26" y="128"/>
                    <a:pt x="23" y="126"/>
                  </a:cubicBezTo>
                  <a:cubicBezTo>
                    <a:pt x="13" y="147"/>
                    <a:pt x="6" y="158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2" y="160"/>
                    <a:pt x="1" y="165"/>
                    <a:pt x="1" y="174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2" y="18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3267558" y="4820546"/>
              <a:ext cx="592300" cy="511832"/>
            </a:xfrm>
            <a:custGeom>
              <a:avLst/>
              <a:gdLst>
                <a:gd name="T0" fmla="*/ 143 w 192"/>
                <a:gd name="T1" fmla="*/ 8 h 166"/>
                <a:gd name="T2" fmla="*/ 132 w 192"/>
                <a:gd name="T3" fmla="*/ 10 h 166"/>
                <a:gd name="T4" fmla="*/ 130 w 192"/>
                <a:gd name="T5" fmla="*/ 0 h 166"/>
                <a:gd name="T6" fmla="*/ 126 w 192"/>
                <a:gd name="T7" fmla="*/ 10 h 166"/>
                <a:gd name="T8" fmla="*/ 120 w 192"/>
                <a:gd name="T9" fmla="*/ 18 h 166"/>
                <a:gd name="T10" fmla="*/ 108 w 192"/>
                <a:gd name="T11" fmla="*/ 18 h 166"/>
                <a:gd name="T12" fmla="*/ 106 w 192"/>
                <a:gd name="T13" fmla="*/ 25 h 166"/>
                <a:gd name="T14" fmla="*/ 95 w 192"/>
                <a:gd name="T15" fmla="*/ 28 h 166"/>
                <a:gd name="T16" fmla="*/ 91 w 192"/>
                <a:gd name="T17" fmla="*/ 30 h 166"/>
                <a:gd name="T18" fmla="*/ 81 w 192"/>
                <a:gd name="T19" fmla="*/ 26 h 166"/>
                <a:gd name="T20" fmla="*/ 74 w 192"/>
                <a:gd name="T21" fmla="*/ 24 h 166"/>
                <a:gd name="T22" fmla="*/ 85 w 192"/>
                <a:gd name="T23" fmla="*/ 40 h 166"/>
                <a:gd name="T24" fmla="*/ 91 w 192"/>
                <a:gd name="T25" fmla="*/ 46 h 166"/>
                <a:gd name="T26" fmla="*/ 88 w 192"/>
                <a:gd name="T27" fmla="*/ 55 h 166"/>
                <a:gd name="T28" fmla="*/ 70 w 192"/>
                <a:gd name="T29" fmla="*/ 64 h 166"/>
                <a:gd name="T30" fmla="*/ 63 w 192"/>
                <a:gd name="T31" fmla="*/ 65 h 166"/>
                <a:gd name="T32" fmla="*/ 56 w 192"/>
                <a:gd name="T33" fmla="*/ 63 h 166"/>
                <a:gd name="T34" fmla="*/ 48 w 192"/>
                <a:gd name="T35" fmla="*/ 71 h 166"/>
                <a:gd name="T36" fmla="*/ 40 w 192"/>
                <a:gd name="T37" fmla="*/ 74 h 166"/>
                <a:gd name="T38" fmla="*/ 8 w 192"/>
                <a:gd name="T39" fmla="*/ 74 h 166"/>
                <a:gd name="T40" fmla="*/ 5 w 192"/>
                <a:gd name="T41" fmla="*/ 96 h 166"/>
                <a:gd name="T42" fmla="*/ 12 w 192"/>
                <a:gd name="T43" fmla="*/ 100 h 166"/>
                <a:gd name="T44" fmla="*/ 16 w 192"/>
                <a:gd name="T45" fmla="*/ 95 h 166"/>
                <a:gd name="T46" fmla="*/ 28 w 192"/>
                <a:gd name="T47" fmla="*/ 96 h 166"/>
                <a:gd name="T48" fmla="*/ 32 w 192"/>
                <a:gd name="T49" fmla="*/ 118 h 166"/>
                <a:gd name="T50" fmla="*/ 27 w 192"/>
                <a:gd name="T51" fmla="*/ 130 h 166"/>
                <a:gd name="T52" fmla="*/ 38 w 192"/>
                <a:gd name="T53" fmla="*/ 149 h 166"/>
                <a:gd name="T54" fmla="*/ 34 w 192"/>
                <a:gd name="T55" fmla="*/ 166 h 166"/>
                <a:gd name="T56" fmla="*/ 47 w 192"/>
                <a:gd name="T57" fmla="*/ 160 h 166"/>
                <a:gd name="T58" fmla="*/ 56 w 192"/>
                <a:gd name="T59" fmla="*/ 161 h 166"/>
                <a:gd name="T60" fmla="*/ 85 w 192"/>
                <a:gd name="T61" fmla="*/ 160 h 166"/>
                <a:gd name="T62" fmla="*/ 99 w 192"/>
                <a:gd name="T63" fmla="*/ 151 h 166"/>
                <a:gd name="T64" fmla="*/ 115 w 192"/>
                <a:gd name="T65" fmla="*/ 137 h 166"/>
                <a:gd name="T66" fmla="*/ 125 w 192"/>
                <a:gd name="T67" fmla="*/ 142 h 166"/>
                <a:gd name="T68" fmla="*/ 138 w 192"/>
                <a:gd name="T69" fmla="*/ 147 h 166"/>
                <a:gd name="T70" fmla="*/ 147 w 192"/>
                <a:gd name="T71" fmla="*/ 150 h 166"/>
                <a:gd name="T72" fmla="*/ 149 w 192"/>
                <a:gd name="T73" fmla="*/ 145 h 166"/>
                <a:gd name="T74" fmla="*/ 152 w 192"/>
                <a:gd name="T75" fmla="*/ 142 h 166"/>
                <a:gd name="T76" fmla="*/ 158 w 192"/>
                <a:gd name="T77" fmla="*/ 138 h 166"/>
                <a:gd name="T78" fmla="*/ 174 w 192"/>
                <a:gd name="T79" fmla="*/ 127 h 166"/>
                <a:gd name="T80" fmla="*/ 176 w 192"/>
                <a:gd name="T81" fmla="*/ 124 h 166"/>
                <a:gd name="T82" fmla="*/ 184 w 192"/>
                <a:gd name="T83" fmla="*/ 122 h 166"/>
                <a:gd name="T84" fmla="*/ 190 w 192"/>
                <a:gd name="T85" fmla="*/ 118 h 166"/>
                <a:gd name="T86" fmla="*/ 186 w 192"/>
                <a:gd name="T87" fmla="*/ 103 h 166"/>
                <a:gd name="T88" fmla="*/ 188 w 192"/>
                <a:gd name="T89" fmla="*/ 94 h 166"/>
                <a:gd name="T90" fmla="*/ 174 w 192"/>
                <a:gd name="T91" fmla="*/ 83 h 166"/>
                <a:gd name="T92" fmla="*/ 187 w 192"/>
                <a:gd name="T93" fmla="*/ 34 h 166"/>
                <a:gd name="T94" fmla="*/ 179 w 192"/>
                <a:gd name="T95" fmla="*/ 38 h 166"/>
                <a:gd name="T96" fmla="*/ 169 w 192"/>
                <a:gd name="T97" fmla="*/ 38 h 166"/>
                <a:gd name="T98" fmla="*/ 168 w 192"/>
                <a:gd name="T99" fmla="*/ 34 h 166"/>
                <a:gd name="T100" fmla="*/ 166 w 192"/>
                <a:gd name="T101" fmla="*/ 32 h 166"/>
                <a:gd name="T102" fmla="*/ 157 w 192"/>
                <a:gd name="T103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166">
                  <a:moveTo>
                    <a:pt x="151" y="3"/>
                  </a:moveTo>
                  <a:cubicBezTo>
                    <a:pt x="148" y="2"/>
                    <a:pt x="148" y="2"/>
                    <a:pt x="148" y="2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11"/>
                    <a:pt x="140" y="13"/>
                    <a:pt x="137" y="13"/>
                  </a:cubicBezTo>
                  <a:cubicBezTo>
                    <a:pt x="136" y="13"/>
                    <a:pt x="134" y="12"/>
                    <a:pt x="132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7" y="130"/>
                    <a:pt x="27" y="130"/>
                    <a:pt x="27" y="130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4" y="166"/>
                    <a:pt x="34" y="166"/>
                    <a:pt x="34" y="166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47" y="160"/>
                    <a:pt x="47" y="160"/>
                    <a:pt x="47" y="160"/>
                  </a:cubicBezTo>
                  <a:cubicBezTo>
                    <a:pt x="47" y="160"/>
                    <a:pt x="47" y="160"/>
                    <a:pt x="47" y="160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81" y="166"/>
                    <a:pt x="81" y="166"/>
                    <a:pt x="81" y="166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6" y="145"/>
                    <a:pt x="128" y="146"/>
                    <a:pt x="129" y="147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49" y="144"/>
                    <a:pt x="149" y="144"/>
                    <a:pt x="149" y="144"/>
                  </a:cubicBezTo>
                  <a:cubicBezTo>
                    <a:pt x="149" y="144"/>
                    <a:pt x="149" y="144"/>
                    <a:pt x="149" y="144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2" y="136"/>
                    <a:pt x="163" y="134"/>
                    <a:pt x="166" y="131"/>
                  </a:cubicBezTo>
                  <a:cubicBezTo>
                    <a:pt x="168" y="129"/>
                    <a:pt x="170" y="128"/>
                    <a:pt x="172" y="128"/>
                  </a:cubicBezTo>
                  <a:cubicBezTo>
                    <a:pt x="174" y="127"/>
                    <a:pt x="174" y="127"/>
                    <a:pt x="174" y="127"/>
                  </a:cubicBezTo>
                  <a:cubicBezTo>
                    <a:pt x="174" y="127"/>
                    <a:pt x="174" y="127"/>
                    <a:pt x="174" y="127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7" y="124"/>
                    <a:pt x="177" y="124"/>
                    <a:pt x="177" y="124"/>
                  </a:cubicBezTo>
                  <a:cubicBezTo>
                    <a:pt x="177" y="124"/>
                    <a:pt x="177" y="124"/>
                    <a:pt x="177" y="124"/>
                  </a:cubicBezTo>
                  <a:cubicBezTo>
                    <a:pt x="178" y="124"/>
                    <a:pt x="178" y="124"/>
                    <a:pt x="178" y="124"/>
                  </a:cubicBezTo>
                  <a:cubicBezTo>
                    <a:pt x="184" y="122"/>
                    <a:pt x="184" y="122"/>
                    <a:pt x="184" y="122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89" y="111"/>
                    <a:pt x="188" y="108"/>
                    <a:pt x="187" y="104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1"/>
                    <a:pt x="189" y="89"/>
                    <a:pt x="191" y="87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90" y="79"/>
                    <a:pt x="189" y="78"/>
                    <a:pt x="187" y="78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6" y="68"/>
                    <a:pt x="180" y="64"/>
                    <a:pt x="187" y="60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3" y="41"/>
                    <a:pt x="184" y="38"/>
                    <a:pt x="187" y="34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8" y="40"/>
                    <a:pt x="176" y="41"/>
                    <a:pt x="174" y="41"/>
                  </a:cubicBezTo>
                  <a:cubicBezTo>
                    <a:pt x="174" y="41"/>
                    <a:pt x="174" y="41"/>
                    <a:pt x="174" y="41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9" y="37"/>
                    <a:pt x="169" y="37"/>
                    <a:pt x="169" y="37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7" y="26"/>
                    <a:pt x="157" y="26"/>
                    <a:pt x="157" y="26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6"/>
                    <a:pt x="153" y="6"/>
                    <a:pt x="153" y="6"/>
                  </a:cubicBezTo>
                  <a:lnTo>
                    <a:pt x="151" y="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3366174" y="5135147"/>
              <a:ext cx="770774" cy="591695"/>
            </a:xfrm>
            <a:custGeom>
              <a:avLst/>
              <a:gdLst>
                <a:gd name="T0" fmla="*/ 202 w 250"/>
                <a:gd name="T1" fmla="*/ 6 h 192"/>
                <a:gd name="T2" fmla="*/ 188 w 250"/>
                <a:gd name="T3" fmla="*/ 18 h 192"/>
                <a:gd name="T4" fmla="*/ 172 w 250"/>
                <a:gd name="T5" fmla="*/ 22 h 192"/>
                <a:gd name="T6" fmla="*/ 161 w 250"/>
                <a:gd name="T7" fmla="*/ 21 h 192"/>
                <a:gd name="T8" fmla="*/ 160 w 250"/>
                <a:gd name="T9" fmla="*/ 22 h 192"/>
                <a:gd name="T10" fmla="*/ 147 w 250"/>
                <a:gd name="T11" fmla="*/ 26 h 192"/>
                <a:gd name="T12" fmla="*/ 136 w 250"/>
                <a:gd name="T13" fmla="*/ 32 h 192"/>
                <a:gd name="T14" fmla="*/ 126 w 250"/>
                <a:gd name="T15" fmla="*/ 40 h 192"/>
                <a:gd name="T16" fmla="*/ 120 w 250"/>
                <a:gd name="T17" fmla="*/ 48 h 192"/>
                <a:gd name="T18" fmla="*/ 118 w 250"/>
                <a:gd name="T19" fmla="*/ 52 h 192"/>
                <a:gd name="T20" fmla="*/ 102 w 250"/>
                <a:gd name="T21" fmla="*/ 48 h 192"/>
                <a:gd name="T22" fmla="*/ 84 w 250"/>
                <a:gd name="T23" fmla="*/ 40 h 192"/>
                <a:gd name="T24" fmla="*/ 80 w 250"/>
                <a:gd name="T25" fmla="*/ 46 h 192"/>
                <a:gd name="T26" fmla="*/ 74 w 250"/>
                <a:gd name="T27" fmla="*/ 51 h 192"/>
                <a:gd name="T28" fmla="*/ 62 w 250"/>
                <a:gd name="T29" fmla="*/ 58 h 192"/>
                <a:gd name="T30" fmla="*/ 51 w 250"/>
                <a:gd name="T31" fmla="*/ 68 h 192"/>
                <a:gd name="T32" fmla="*/ 22 w 250"/>
                <a:gd name="T33" fmla="*/ 63 h 192"/>
                <a:gd name="T34" fmla="*/ 9 w 250"/>
                <a:gd name="T35" fmla="*/ 65 h 192"/>
                <a:gd name="T36" fmla="*/ 0 w 250"/>
                <a:gd name="T37" fmla="*/ 69 h 192"/>
                <a:gd name="T38" fmla="*/ 2 w 250"/>
                <a:gd name="T39" fmla="*/ 79 h 192"/>
                <a:gd name="T40" fmla="*/ 20 w 250"/>
                <a:gd name="T41" fmla="*/ 80 h 192"/>
                <a:gd name="T42" fmla="*/ 23 w 250"/>
                <a:gd name="T43" fmla="*/ 94 h 192"/>
                <a:gd name="T44" fmla="*/ 38 w 250"/>
                <a:gd name="T45" fmla="*/ 92 h 192"/>
                <a:gd name="T46" fmla="*/ 50 w 250"/>
                <a:gd name="T47" fmla="*/ 90 h 192"/>
                <a:gd name="T48" fmla="*/ 53 w 250"/>
                <a:gd name="T49" fmla="*/ 108 h 192"/>
                <a:gd name="T50" fmla="*/ 46 w 250"/>
                <a:gd name="T51" fmla="*/ 117 h 192"/>
                <a:gd name="T52" fmla="*/ 34 w 250"/>
                <a:gd name="T53" fmla="*/ 124 h 192"/>
                <a:gd name="T54" fmla="*/ 53 w 250"/>
                <a:gd name="T55" fmla="*/ 129 h 192"/>
                <a:gd name="T56" fmla="*/ 60 w 250"/>
                <a:gd name="T57" fmla="*/ 133 h 192"/>
                <a:gd name="T58" fmla="*/ 76 w 250"/>
                <a:gd name="T59" fmla="*/ 142 h 192"/>
                <a:gd name="T60" fmla="*/ 70 w 250"/>
                <a:gd name="T61" fmla="*/ 150 h 192"/>
                <a:gd name="T62" fmla="*/ 97 w 250"/>
                <a:gd name="T63" fmla="*/ 179 h 192"/>
                <a:gd name="T64" fmla="*/ 107 w 250"/>
                <a:gd name="T65" fmla="*/ 174 h 192"/>
                <a:gd name="T66" fmla="*/ 122 w 250"/>
                <a:gd name="T67" fmla="*/ 185 h 192"/>
                <a:gd name="T68" fmla="*/ 127 w 250"/>
                <a:gd name="T69" fmla="*/ 180 h 192"/>
                <a:gd name="T70" fmla="*/ 135 w 250"/>
                <a:gd name="T71" fmla="*/ 181 h 192"/>
                <a:gd name="T72" fmla="*/ 154 w 250"/>
                <a:gd name="T73" fmla="*/ 185 h 192"/>
                <a:gd name="T74" fmla="*/ 156 w 250"/>
                <a:gd name="T75" fmla="*/ 186 h 192"/>
                <a:gd name="T76" fmla="*/ 173 w 250"/>
                <a:gd name="T77" fmla="*/ 173 h 192"/>
                <a:gd name="T78" fmla="*/ 178 w 250"/>
                <a:gd name="T79" fmla="*/ 179 h 192"/>
                <a:gd name="T80" fmla="*/ 182 w 250"/>
                <a:gd name="T81" fmla="*/ 170 h 192"/>
                <a:gd name="T82" fmla="*/ 198 w 250"/>
                <a:gd name="T83" fmla="*/ 153 h 192"/>
                <a:gd name="T84" fmla="*/ 207 w 250"/>
                <a:gd name="T85" fmla="*/ 154 h 192"/>
                <a:gd name="T86" fmla="*/ 205 w 250"/>
                <a:gd name="T87" fmla="*/ 143 h 192"/>
                <a:gd name="T88" fmla="*/ 207 w 250"/>
                <a:gd name="T89" fmla="*/ 138 h 192"/>
                <a:gd name="T90" fmla="*/ 228 w 250"/>
                <a:gd name="T91" fmla="*/ 126 h 192"/>
                <a:gd name="T92" fmla="*/ 228 w 250"/>
                <a:gd name="T93" fmla="*/ 115 h 192"/>
                <a:gd name="T94" fmla="*/ 232 w 250"/>
                <a:gd name="T95" fmla="*/ 105 h 192"/>
                <a:gd name="T96" fmla="*/ 239 w 250"/>
                <a:gd name="T97" fmla="*/ 90 h 192"/>
                <a:gd name="T98" fmla="*/ 248 w 250"/>
                <a:gd name="T99" fmla="*/ 78 h 192"/>
                <a:gd name="T100" fmla="*/ 248 w 250"/>
                <a:gd name="T101" fmla="*/ 67 h 192"/>
                <a:gd name="T102" fmla="*/ 248 w 250"/>
                <a:gd name="T103" fmla="*/ 60 h 192"/>
                <a:gd name="T104" fmla="*/ 226 w 250"/>
                <a:gd name="T105" fmla="*/ 61 h 192"/>
                <a:gd name="T106" fmla="*/ 221 w 250"/>
                <a:gd name="T107" fmla="*/ 51 h 192"/>
                <a:gd name="T108" fmla="*/ 210 w 250"/>
                <a:gd name="T109" fmla="*/ 51 h 192"/>
                <a:gd name="T110" fmla="*/ 222 w 250"/>
                <a:gd name="T111" fmla="*/ 29 h 192"/>
                <a:gd name="T112" fmla="*/ 220 w 250"/>
                <a:gd name="T113" fmla="*/ 14 h 192"/>
                <a:gd name="T114" fmla="*/ 217 w 250"/>
                <a:gd name="T115" fmla="*/ 0 h 192"/>
                <a:gd name="T116" fmla="*/ 208 w 250"/>
                <a:gd name="T117" fmla="*/ 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0" h="192">
                  <a:moveTo>
                    <a:pt x="200" y="5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4" y="16"/>
                    <a:pt x="192" y="18"/>
                    <a:pt x="188" y="18"/>
                  </a:cubicBezTo>
                  <a:cubicBezTo>
                    <a:pt x="188" y="18"/>
                    <a:pt x="188" y="18"/>
                    <a:pt x="188" y="18"/>
                  </a:cubicBezTo>
                  <a:cubicBezTo>
                    <a:pt x="184" y="16"/>
                    <a:pt x="184" y="16"/>
                    <a:pt x="184" y="16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0" y="23"/>
                    <a:pt x="167" y="21"/>
                    <a:pt x="164" y="16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4" y="34"/>
                    <a:pt x="134" y="36"/>
                    <a:pt x="135" y="38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4" y="49"/>
                    <a:pt x="92" y="46"/>
                    <a:pt x="89" y="42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3" y="68"/>
                    <a:pt x="2" y="69"/>
                    <a:pt x="0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3" y="76"/>
                    <a:pt x="16" y="77"/>
                    <a:pt x="20" y="79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41" y="90"/>
                    <a:pt x="44" y="89"/>
                    <a:pt x="47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76" y="133"/>
                    <a:pt x="76" y="133"/>
                    <a:pt x="76" y="133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6" y="142"/>
                    <a:pt x="76" y="142"/>
                    <a:pt x="76" y="142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69" y="159"/>
                    <a:pt x="71" y="164"/>
                    <a:pt x="74" y="165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106" y="175"/>
                    <a:pt x="106" y="175"/>
                    <a:pt x="106" y="175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2" y="185"/>
                    <a:pt x="122" y="185"/>
                    <a:pt x="122" y="185"/>
                  </a:cubicBezTo>
                  <a:cubicBezTo>
                    <a:pt x="126" y="181"/>
                    <a:pt x="126" y="181"/>
                    <a:pt x="126" y="181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8" y="180"/>
                    <a:pt x="128" y="180"/>
                    <a:pt x="128" y="180"/>
                  </a:cubicBezTo>
                  <a:cubicBezTo>
                    <a:pt x="135" y="181"/>
                    <a:pt x="135" y="181"/>
                    <a:pt x="135" y="181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46" y="185"/>
                    <a:pt x="146" y="185"/>
                    <a:pt x="146" y="185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56" y="186"/>
                    <a:pt x="156" y="186"/>
                    <a:pt x="156" y="186"/>
                  </a:cubicBezTo>
                  <a:cubicBezTo>
                    <a:pt x="156" y="186"/>
                    <a:pt x="156" y="186"/>
                    <a:pt x="156" y="186"/>
                  </a:cubicBezTo>
                  <a:cubicBezTo>
                    <a:pt x="156" y="186"/>
                    <a:pt x="156" y="186"/>
                    <a:pt x="156" y="186"/>
                  </a:cubicBezTo>
                  <a:cubicBezTo>
                    <a:pt x="156" y="192"/>
                    <a:pt x="156" y="192"/>
                    <a:pt x="156" y="192"/>
                  </a:cubicBezTo>
                  <a:cubicBezTo>
                    <a:pt x="160" y="191"/>
                    <a:pt x="160" y="191"/>
                    <a:pt x="160" y="191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8" y="182"/>
                    <a:pt x="178" y="182"/>
                    <a:pt x="178" y="182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8" y="153"/>
                    <a:pt x="198" y="153"/>
                    <a:pt x="198" y="153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8" y="138"/>
                    <a:pt x="208" y="138"/>
                    <a:pt x="208" y="138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28" y="126"/>
                    <a:pt x="228" y="126"/>
                    <a:pt x="228" y="126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32" y="107"/>
                    <a:pt x="232" y="107"/>
                    <a:pt x="232" y="107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8" y="79"/>
                    <a:pt x="248" y="79"/>
                    <a:pt x="248" y="79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50" y="73"/>
                    <a:pt x="250" y="73"/>
                    <a:pt x="250" y="73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38" y="63"/>
                    <a:pt x="238" y="63"/>
                    <a:pt x="238" y="63"/>
                  </a:cubicBezTo>
                  <a:cubicBezTo>
                    <a:pt x="236" y="65"/>
                    <a:pt x="232" y="64"/>
                    <a:pt x="226" y="61"/>
                  </a:cubicBezTo>
                  <a:cubicBezTo>
                    <a:pt x="224" y="60"/>
                    <a:pt x="224" y="56"/>
                    <a:pt x="226" y="50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17" y="55"/>
                    <a:pt x="214" y="58"/>
                    <a:pt x="214" y="58"/>
                  </a:cubicBezTo>
                  <a:cubicBezTo>
                    <a:pt x="213" y="58"/>
                    <a:pt x="212" y="58"/>
                    <a:pt x="212" y="57"/>
                  </a:cubicBezTo>
                  <a:cubicBezTo>
                    <a:pt x="211" y="56"/>
                    <a:pt x="210" y="54"/>
                    <a:pt x="210" y="51"/>
                  </a:cubicBezTo>
                  <a:cubicBezTo>
                    <a:pt x="210" y="47"/>
                    <a:pt x="210" y="45"/>
                    <a:pt x="212" y="44"/>
                  </a:cubicBezTo>
                  <a:cubicBezTo>
                    <a:pt x="212" y="43"/>
                    <a:pt x="213" y="42"/>
                    <a:pt x="214" y="43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0" y="14"/>
                    <a:pt x="220" y="14"/>
                    <a:pt x="220" y="14"/>
                  </a:cubicBezTo>
                  <a:cubicBezTo>
                    <a:pt x="219" y="13"/>
                    <a:pt x="219" y="10"/>
                    <a:pt x="220" y="6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3"/>
                    <a:pt x="219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5" y="4"/>
                    <a:pt x="212" y="6"/>
                    <a:pt x="208" y="5"/>
                  </a:cubicBezTo>
                  <a:cubicBezTo>
                    <a:pt x="206" y="4"/>
                    <a:pt x="203" y="4"/>
                    <a:pt x="200" y="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474470" y="4487793"/>
              <a:ext cx="434392" cy="444073"/>
            </a:xfrm>
            <a:custGeom>
              <a:avLst/>
              <a:gdLst>
                <a:gd name="T0" fmla="*/ 134 w 141"/>
                <a:gd name="T1" fmla="*/ 16 h 144"/>
                <a:gd name="T2" fmla="*/ 129 w 141"/>
                <a:gd name="T3" fmla="*/ 15 h 144"/>
                <a:gd name="T4" fmla="*/ 125 w 141"/>
                <a:gd name="T5" fmla="*/ 13 h 144"/>
                <a:gd name="T6" fmla="*/ 117 w 141"/>
                <a:gd name="T7" fmla="*/ 14 h 144"/>
                <a:gd name="T8" fmla="*/ 111 w 141"/>
                <a:gd name="T9" fmla="*/ 12 h 144"/>
                <a:gd name="T10" fmla="*/ 110 w 141"/>
                <a:gd name="T11" fmla="*/ 11 h 144"/>
                <a:gd name="T12" fmla="*/ 102 w 141"/>
                <a:gd name="T13" fmla="*/ 2 h 144"/>
                <a:gd name="T14" fmla="*/ 88 w 141"/>
                <a:gd name="T15" fmla="*/ 8 h 144"/>
                <a:gd name="T16" fmla="*/ 86 w 141"/>
                <a:gd name="T17" fmla="*/ 20 h 144"/>
                <a:gd name="T18" fmla="*/ 81 w 141"/>
                <a:gd name="T19" fmla="*/ 30 h 144"/>
                <a:gd name="T20" fmla="*/ 72 w 141"/>
                <a:gd name="T21" fmla="*/ 43 h 144"/>
                <a:gd name="T22" fmla="*/ 57 w 141"/>
                <a:gd name="T23" fmla="*/ 59 h 144"/>
                <a:gd name="T24" fmla="*/ 43 w 141"/>
                <a:gd name="T25" fmla="*/ 73 h 144"/>
                <a:gd name="T26" fmla="*/ 36 w 141"/>
                <a:gd name="T27" fmla="*/ 82 h 144"/>
                <a:gd name="T28" fmla="*/ 0 w 141"/>
                <a:gd name="T29" fmla="*/ 84 h 144"/>
                <a:gd name="T30" fmla="*/ 10 w 141"/>
                <a:gd name="T31" fmla="*/ 114 h 144"/>
                <a:gd name="T32" fmla="*/ 16 w 141"/>
                <a:gd name="T33" fmla="*/ 117 h 144"/>
                <a:gd name="T34" fmla="*/ 21 w 141"/>
                <a:gd name="T35" fmla="*/ 131 h 144"/>
                <a:gd name="T36" fmla="*/ 21 w 141"/>
                <a:gd name="T37" fmla="*/ 134 h 144"/>
                <a:gd name="T38" fmla="*/ 31 w 141"/>
                <a:gd name="T39" fmla="*/ 131 h 144"/>
                <a:gd name="T40" fmla="*/ 35 w 141"/>
                <a:gd name="T41" fmla="*/ 133 h 144"/>
                <a:gd name="T42" fmla="*/ 38 w 141"/>
                <a:gd name="T43" fmla="*/ 123 h 144"/>
                <a:gd name="T44" fmla="*/ 55 w 141"/>
                <a:gd name="T45" fmla="*/ 116 h 144"/>
                <a:gd name="T46" fmla="*/ 56 w 141"/>
                <a:gd name="T47" fmla="*/ 106 h 144"/>
                <a:gd name="T48" fmla="*/ 60 w 141"/>
                <a:gd name="T49" fmla="*/ 104 h 144"/>
                <a:gd name="T50" fmla="*/ 61 w 141"/>
                <a:gd name="T51" fmla="*/ 104 h 144"/>
                <a:gd name="T52" fmla="*/ 68 w 141"/>
                <a:gd name="T53" fmla="*/ 110 h 144"/>
                <a:gd name="T54" fmla="*/ 70 w 141"/>
                <a:gd name="T55" fmla="*/ 116 h 144"/>
                <a:gd name="T56" fmla="*/ 75 w 141"/>
                <a:gd name="T57" fmla="*/ 109 h 144"/>
                <a:gd name="T58" fmla="*/ 81 w 141"/>
                <a:gd name="T59" fmla="*/ 106 h 144"/>
                <a:gd name="T60" fmla="*/ 87 w 141"/>
                <a:gd name="T61" fmla="*/ 107 h 144"/>
                <a:gd name="T62" fmla="*/ 90 w 141"/>
                <a:gd name="T63" fmla="*/ 119 h 144"/>
                <a:gd name="T64" fmla="*/ 94 w 141"/>
                <a:gd name="T65" fmla="*/ 127 h 144"/>
                <a:gd name="T66" fmla="*/ 97 w 141"/>
                <a:gd name="T67" fmla="*/ 135 h 144"/>
                <a:gd name="T68" fmla="*/ 103 w 141"/>
                <a:gd name="T69" fmla="*/ 135 h 144"/>
                <a:gd name="T70" fmla="*/ 104 w 141"/>
                <a:gd name="T71" fmla="*/ 136 h 144"/>
                <a:gd name="T72" fmla="*/ 108 w 141"/>
                <a:gd name="T73" fmla="*/ 144 h 144"/>
                <a:gd name="T74" fmla="*/ 110 w 141"/>
                <a:gd name="T75" fmla="*/ 138 h 144"/>
                <a:gd name="T76" fmla="*/ 111 w 141"/>
                <a:gd name="T77" fmla="*/ 137 h 144"/>
                <a:gd name="T78" fmla="*/ 115 w 141"/>
                <a:gd name="T79" fmla="*/ 135 h 144"/>
                <a:gd name="T80" fmla="*/ 117 w 141"/>
                <a:gd name="T81" fmla="*/ 132 h 144"/>
                <a:gd name="T82" fmla="*/ 93 w 141"/>
                <a:gd name="T83" fmla="*/ 84 h 144"/>
                <a:gd name="T84" fmla="*/ 87 w 141"/>
                <a:gd name="T85" fmla="*/ 65 h 144"/>
                <a:gd name="T86" fmla="*/ 87 w 141"/>
                <a:gd name="T87" fmla="*/ 64 h 144"/>
                <a:gd name="T88" fmla="*/ 91 w 141"/>
                <a:gd name="T89" fmla="*/ 53 h 144"/>
                <a:gd name="T90" fmla="*/ 130 w 141"/>
                <a:gd name="T91" fmla="*/ 44 h 144"/>
                <a:gd name="T92" fmla="*/ 139 w 141"/>
                <a:gd name="T93" fmla="*/ 3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1" h="144">
                  <a:moveTo>
                    <a:pt x="141" y="29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68" y="47"/>
                    <a:pt x="65" y="50"/>
                    <a:pt x="61" y="52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61"/>
                    <a:pt x="53" y="64"/>
                    <a:pt x="47" y="66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21"/>
                    <a:pt x="21" y="124"/>
                    <a:pt x="21" y="126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1"/>
                    <a:pt x="41" y="120"/>
                    <a:pt x="43" y="121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9"/>
                    <a:pt x="90" y="119"/>
                    <a:pt x="90" y="119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3"/>
                    <a:pt x="117" y="133"/>
                    <a:pt x="117" y="133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5" y="42"/>
                    <a:pt x="139" y="40"/>
                    <a:pt x="139" y="38"/>
                  </a:cubicBezTo>
                  <a:cubicBezTo>
                    <a:pt x="141" y="36"/>
                    <a:pt x="141" y="33"/>
                    <a:pt x="141" y="2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3474470" y="3624454"/>
              <a:ext cx="496102" cy="891172"/>
            </a:xfrm>
            <a:custGeom>
              <a:avLst/>
              <a:gdLst>
                <a:gd name="T0" fmla="*/ 47 w 161"/>
                <a:gd name="T1" fmla="*/ 90 h 289"/>
                <a:gd name="T2" fmla="*/ 61 w 161"/>
                <a:gd name="T3" fmla="*/ 101 h 289"/>
                <a:gd name="T4" fmla="*/ 70 w 161"/>
                <a:gd name="T5" fmla="*/ 108 h 289"/>
                <a:gd name="T6" fmla="*/ 88 w 161"/>
                <a:gd name="T7" fmla="*/ 115 h 289"/>
                <a:gd name="T8" fmla="*/ 88 w 161"/>
                <a:gd name="T9" fmla="*/ 116 h 289"/>
                <a:gd name="T10" fmla="*/ 93 w 161"/>
                <a:gd name="T11" fmla="*/ 124 h 289"/>
                <a:gd name="T12" fmla="*/ 89 w 161"/>
                <a:gd name="T13" fmla="*/ 136 h 289"/>
                <a:gd name="T14" fmla="*/ 88 w 161"/>
                <a:gd name="T15" fmla="*/ 144 h 289"/>
                <a:gd name="T16" fmla="*/ 83 w 161"/>
                <a:gd name="T17" fmla="*/ 158 h 289"/>
                <a:gd name="T18" fmla="*/ 70 w 161"/>
                <a:gd name="T19" fmla="*/ 157 h 289"/>
                <a:gd name="T20" fmla="*/ 56 w 161"/>
                <a:gd name="T21" fmla="*/ 166 h 289"/>
                <a:gd name="T22" fmla="*/ 58 w 161"/>
                <a:gd name="T23" fmla="*/ 177 h 289"/>
                <a:gd name="T24" fmla="*/ 43 w 161"/>
                <a:gd name="T25" fmla="*/ 174 h 289"/>
                <a:gd name="T26" fmla="*/ 31 w 161"/>
                <a:gd name="T27" fmla="*/ 169 h 289"/>
                <a:gd name="T28" fmla="*/ 19 w 161"/>
                <a:gd name="T29" fmla="*/ 197 h 289"/>
                <a:gd name="T30" fmla="*/ 23 w 161"/>
                <a:gd name="T31" fmla="*/ 204 h 289"/>
                <a:gd name="T32" fmla="*/ 26 w 161"/>
                <a:gd name="T33" fmla="*/ 211 h 289"/>
                <a:gd name="T34" fmla="*/ 27 w 161"/>
                <a:gd name="T35" fmla="*/ 222 h 289"/>
                <a:gd name="T36" fmla="*/ 3 w 161"/>
                <a:gd name="T37" fmla="*/ 227 h 289"/>
                <a:gd name="T38" fmla="*/ 3 w 161"/>
                <a:gd name="T39" fmla="*/ 244 h 289"/>
                <a:gd name="T40" fmla="*/ 6 w 161"/>
                <a:gd name="T41" fmla="*/ 254 h 289"/>
                <a:gd name="T42" fmla="*/ 33 w 161"/>
                <a:gd name="T43" fmla="*/ 253 h 289"/>
                <a:gd name="T44" fmla="*/ 43 w 161"/>
                <a:gd name="T45" fmla="*/ 260 h 289"/>
                <a:gd name="T46" fmla="*/ 51 w 161"/>
                <a:gd name="T47" fmla="*/ 266 h 289"/>
                <a:gd name="T48" fmla="*/ 57 w 161"/>
                <a:gd name="T49" fmla="*/ 261 h 289"/>
                <a:gd name="T50" fmla="*/ 76 w 161"/>
                <a:gd name="T51" fmla="*/ 274 h 289"/>
                <a:gd name="T52" fmla="*/ 98 w 161"/>
                <a:gd name="T53" fmla="*/ 275 h 289"/>
                <a:gd name="T54" fmla="*/ 104 w 161"/>
                <a:gd name="T55" fmla="*/ 279 h 289"/>
                <a:gd name="T56" fmla="*/ 104 w 161"/>
                <a:gd name="T57" fmla="*/ 279 h 289"/>
                <a:gd name="T58" fmla="*/ 113 w 161"/>
                <a:gd name="T59" fmla="*/ 288 h 289"/>
                <a:gd name="T60" fmla="*/ 123 w 161"/>
                <a:gd name="T61" fmla="*/ 280 h 289"/>
                <a:gd name="T62" fmla="*/ 120 w 161"/>
                <a:gd name="T63" fmla="*/ 274 h 289"/>
                <a:gd name="T64" fmla="*/ 123 w 161"/>
                <a:gd name="T65" fmla="*/ 258 h 289"/>
                <a:gd name="T66" fmla="*/ 134 w 161"/>
                <a:gd name="T67" fmla="*/ 257 h 289"/>
                <a:gd name="T68" fmla="*/ 121 w 161"/>
                <a:gd name="T69" fmla="*/ 243 h 289"/>
                <a:gd name="T70" fmla="*/ 117 w 161"/>
                <a:gd name="T71" fmla="*/ 238 h 289"/>
                <a:gd name="T72" fmla="*/ 121 w 161"/>
                <a:gd name="T73" fmla="*/ 232 h 289"/>
                <a:gd name="T74" fmla="*/ 151 w 161"/>
                <a:gd name="T75" fmla="*/ 233 h 289"/>
                <a:gd name="T76" fmla="*/ 161 w 161"/>
                <a:gd name="T77" fmla="*/ 232 h 289"/>
                <a:gd name="T78" fmla="*/ 145 w 161"/>
                <a:gd name="T79" fmla="*/ 188 h 289"/>
                <a:gd name="T80" fmla="*/ 137 w 161"/>
                <a:gd name="T81" fmla="*/ 184 h 289"/>
                <a:gd name="T82" fmla="*/ 135 w 161"/>
                <a:gd name="T83" fmla="*/ 172 h 289"/>
                <a:gd name="T84" fmla="*/ 138 w 161"/>
                <a:gd name="T85" fmla="*/ 96 h 289"/>
                <a:gd name="T86" fmla="*/ 139 w 161"/>
                <a:gd name="T87" fmla="*/ 81 h 289"/>
                <a:gd name="T88" fmla="*/ 147 w 161"/>
                <a:gd name="T89" fmla="*/ 68 h 289"/>
                <a:gd name="T90" fmla="*/ 139 w 161"/>
                <a:gd name="T91" fmla="*/ 56 h 289"/>
                <a:gd name="T92" fmla="*/ 138 w 161"/>
                <a:gd name="T93" fmla="*/ 44 h 289"/>
                <a:gd name="T94" fmla="*/ 138 w 161"/>
                <a:gd name="T95" fmla="*/ 43 h 289"/>
                <a:gd name="T96" fmla="*/ 145 w 161"/>
                <a:gd name="T97" fmla="*/ 18 h 289"/>
                <a:gd name="T98" fmla="*/ 150 w 161"/>
                <a:gd name="T99" fmla="*/ 11 h 289"/>
                <a:gd name="T100" fmla="*/ 156 w 161"/>
                <a:gd name="T101" fmla="*/ 6 h 289"/>
                <a:gd name="T102" fmla="*/ 148 w 161"/>
                <a:gd name="T103" fmla="*/ 0 h 289"/>
                <a:gd name="T104" fmla="*/ 134 w 161"/>
                <a:gd name="T105" fmla="*/ 5 h 289"/>
                <a:gd name="T106" fmla="*/ 121 w 161"/>
                <a:gd name="T107" fmla="*/ 17 h 289"/>
                <a:gd name="T108" fmla="*/ 105 w 161"/>
                <a:gd name="T109" fmla="*/ 29 h 289"/>
                <a:gd name="T110" fmla="*/ 97 w 161"/>
                <a:gd name="T111" fmla="*/ 35 h 289"/>
                <a:gd name="T112" fmla="*/ 93 w 161"/>
                <a:gd name="T113" fmla="*/ 59 h 289"/>
                <a:gd name="T114" fmla="*/ 91 w 161"/>
                <a:gd name="T115" fmla="*/ 66 h 289"/>
                <a:gd name="T116" fmla="*/ 87 w 161"/>
                <a:gd name="T117" fmla="*/ 72 h 289"/>
                <a:gd name="T118" fmla="*/ 86 w 161"/>
                <a:gd name="T119" fmla="*/ 73 h 289"/>
                <a:gd name="T120" fmla="*/ 76 w 161"/>
                <a:gd name="T121" fmla="*/ 74 h 289"/>
                <a:gd name="T122" fmla="*/ 75 w 161"/>
                <a:gd name="T123" fmla="*/ 74 h 289"/>
                <a:gd name="T124" fmla="*/ 54 w 161"/>
                <a:gd name="T125" fmla="*/ 6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" h="289">
                  <a:moveTo>
                    <a:pt x="54" y="66"/>
                  </a:moveTo>
                  <a:cubicBezTo>
                    <a:pt x="51" y="66"/>
                    <a:pt x="51" y="66"/>
                    <a:pt x="51" y="66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8" y="131"/>
                    <a:pt x="88" y="133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82" y="158"/>
                    <a:pt x="82" y="158"/>
                    <a:pt x="82" y="158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3" y="174"/>
                    <a:pt x="61" y="176"/>
                    <a:pt x="58" y="177"/>
                  </a:cubicBezTo>
                  <a:cubicBezTo>
                    <a:pt x="53" y="178"/>
                    <a:pt x="53" y="178"/>
                    <a:pt x="53" y="178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19" y="197"/>
                    <a:pt x="19" y="197"/>
                    <a:pt x="19" y="197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22"/>
                    <a:pt x="26" y="222"/>
                    <a:pt x="26" y="222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0" y="224"/>
                    <a:pt x="20" y="224"/>
                    <a:pt x="20" y="224"/>
                  </a:cubicBezTo>
                  <a:cubicBezTo>
                    <a:pt x="8" y="224"/>
                    <a:pt x="8" y="224"/>
                    <a:pt x="8" y="224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2"/>
                    <a:pt x="1" y="232"/>
                    <a:pt x="1" y="232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33" y="253"/>
                    <a:pt x="33" y="253"/>
                    <a:pt x="33" y="253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39" y="252"/>
                    <a:pt x="39" y="252"/>
                    <a:pt x="39" y="252"/>
                  </a:cubicBezTo>
                  <a:cubicBezTo>
                    <a:pt x="43" y="260"/>
                    <a:pt x="43" y="260"/>
                    <a:pt x="43" y="260"/>
                  </a:cubicBezTo>
                  <a:cubicBezTo>
                    <a:pt x="45" y="262"/>
                    <a:pt x="46" y="264"/>
                    <a:pt x="47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7" y="261"/>
                    <a:pt x="57" y="261"/>
                    <a:pt x="57" y="261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3" y="273"/>
                    <a:pt x="83" y="273"/>
                    <a:pt x="83" y="273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09" y="283"/>
                    <a:pt x="109" y="283"/>
                    <a:pt x="109" y="283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13" y="288"/>
                    <a:pt x="113" y="288"/>
                    <a:pt x="113" y="288"/>
                  </a:cubicBezTo>
                  <a:cubicBezTo>
                    <a:pt x="117" y="289"/>
                    <a:pt x="117" y="289"/>
                    <a:pt x="117" y="289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3" y="280"/>
                    <a:pt x="123" y="280"/>
                    <a:pt x="123" y="280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129" y="257"/>
                    <a:pt x="129" y="257"/>
                    <a:pt x="129" y="257"/>
                  </a:cubicBezTo>
                  <a:cubicBezTo>
                    <a:pt x="134" y="257"/>
                    <a:pt x="134" y="257"/>
                    <a:pt x="134" y="257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21" y="243"/>
                    <a:pt x="121" y="243"/>
                    <a:pt x="121" y="243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7" y="238"/>
                    <a:pt x="117" y="238"/>
                    <a:pt x="117" y="238"/>
                  </a:cubicBezTo>
                  <a:cubicBezTo>
                    <a:pt x="117" y="238"/>
                    <a:pt x="117" y="238"/>
                    <a:pt x="117" y="238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29" y="234"/>
                    <a:pt x="129" y="234"/>
                    <a:pt x="129" y="234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7" y="235"/>
                    <a:pt x="157" y="235"/>
                    <a:pt x="157" y="235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59" y="219"/>
                    <a:pt x="159" y="219"/>
                    <a:pt x="159" y="219"/>
                  </a:cubicBezTo>
                  <a:cubicBezTo>
                    <a:pt x="152" y="214"/>
                    <a:pt x="152" y="214"/>
                    <a:pt x="152" y="214"/>
                  </a:cubicBezTo>
                  <a:cubicBezTo>
                    <a:pt x="145" y="211"/>
                    <a:pt x="143" y="202"/>
                    <a:pt x="145" y="188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5" y="172"/>
                    <a:pt x="135" y="172"/>
                    <a:pt x="135" y="172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1" y="120"/>
                    <a:pt x="139" y="112"/>
                    <a:pt x="139" y="108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7" y="68"/>
                    <a:pt x="147" y="68"/>
                    <a:pt x="147" y="68"/>
                  </a:cubicBezTo>
                  <a:cubicBezTo>
                    <a:pt x="147" y="67"/>
                    <a:pt x="147" y="64"/>
                    <a:pt x="145" y="61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69"/>
                    <a:pt x="61" y="69"/>
                    <a:pt x="61" y="69"/>
                  </a:cubicBezTo>
                  <a:lnTo>
                    <a:pt x="54" y="6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3905835" y="3461102"/>
              <a:ext cx="332752" cy="730846"/>
            </a:xfrm>
            <a:custGeom>
              <a:avLst/>
              <a:gdLst>
                <a:gd name="T0" fmla="*/ 99 w 108"/>
                <a:gd name="T1" fmla="*/ 3 h 237"/>
                <a:gd name="T2" fmla="*/ 93 w 108"/>
                <a:gd name="T3" fmla="*/ 5 h 237"/>
                <a:gd name="T4" fmla="*/ 88 w 108"/>
                <a:gd name="T5" fmla="*/ 11 h 237"/>
                <a:gd name="T6" fmla="*/ 87 w 108"/>
                <a:gd name="T7" fmla="*/ 12 h 237"/>
                <a:gd name="T8" fmla="*/ 67 w 108"/>
                <a:gd name="T9" fmla="*/ 13 h 237"/>
                <a:gd name="T10" fmla="*/ 61 w 108"/>
                <a:gd name="T11" fmla="*/ 19 h 237"/>
                <a:gd name="T12" fmla="*/ 55 w 108"/>
                <a:gd name="T13" fmla="*/ 23 h 237"/>
                <a:gd name="T14" fmla="*/ 46 w 108"/>
                <a:gd name="T15" fmla="*/ 23 h 237"/>
                <a:gd name="T16" fmla="*/ 41 w 108"/>
                <a:gd name="T17" fmla="*/ 37 h 237"/>
                <a:gd name="T18" fmla="*/ 41 w 108"/>
                <a:gd name="T19" fmla="*/ 37 h 237"/>
                <a:gd name="T20" fmla="*/ 33 w 108"/>
                <a:gd name="T21" fmla="*/ 45 h 237"/>
                <a:gd name="T22" fmla="*/ 21 w 108"/>
                <a:gd name="T23" fmla="*/ 59 h 237"/>
                <a:gd name="T24" fmla="*/ 13 w 108"/>
                <a:gd name="T25" fmla="*/ 67 h 237"/>
                <a:gd name="T26" fmla="*/ 13 w 108"/>
                <a:gd name="T27" fmla="*/ 77 h 237"/>
                <a:gd name="T28" fmla="*/ 13 w 108"/>
                <a:gd name="T29" fmla="*/ 85 h 237"/>
                <a:gd name="T30" fmla="*/ 8 w 108"/>
                <a:gd name="T31" fmla="*/ 92 h 237"/>
                <a:gd name="T32" fmla="*/ 8 w 108"/>
                <a:gd name="T33" fmla="*/ 111 h 237"/>
                <a:gd name="T34" fmla="*/ 12 w 108"/>
                <a:gd name="T35" fmla="*/ 122 h 237"/>
                <a:gd name="T36" fmla="*/ 11 w 108"/>
                <a:gd name="T37" fmla="*/ 131 h 237"/>
                <a:gd name="T38" fmla="*/ 3 w 108"/>
                <a:gd name="T39" fmla="*/ 161 h 237"/>
                <a:gd name="T40" fmla="*/ 9 w 108"/>
                <a:gd name="T41" fmla="*/ 185 h 237"/>
                <a:gd name="T42" fmla="*/ 7 w 108"/>
                <a:gd name="T43" fmla="*/ 237 h 237"/>
                <a:gd name="T44" fmla="*/ 17 w 108"/>
                <a:gd name="T45" fmla="*/ 227 h 237"/>
                <a:gd name="T46" fmla="*/ 56 w 108"/>
                <a:gd name="T47" fmla="*/ 207 h 237"/>
                <a:gd name="T48" fmla="*/ 75 w 108"/>
                <a:gd name="T49" fmla="*/ 209 h 237"/>
                <a:gd name="T50" fmla="*/ 91 w 108"/>
                <a:gd name="T51" fmla="*/ 195 h 237"/>
                <a:gd name="T52" fmla="*/ 95 w 108"/>
                <a:gd name="T53" fmla="*/ 185 h 237"/>
                <a:gd name="T54" fmla="*/ 95 w 108"/>
                <a:gd name="T55" fmla="*/ 184 h 237"/>
                <a:gd name="T56" fmla="*/ 97 w 108"/>
                <a:gd name="T57" fmla="*/ 170 h 237"/>
                <a:gd name="T58" fmla="*/ 98 w 108"/>
                <a:gd name="T59" fmla="*/ 161 h 237"/>
                <a:gd name="T60" fmla="*/ 95 w 108"/>
                <a:gd name="T61" fmla="*/ 140 h 237"/>
                <a:gd name="T62" fmla="*/ 96 w 108"/>
                <a:gd name="T63" fmla="*/ 133 h 237"/>
                <a:gd name="T64" fmla="*/ 108 w 108"/>
                <a:gd name="T65" fmla="*/ 107 h 237"/>
                <a:gd name="T66" fmla="*/ 91 w 108"/>
                <a:gd name="T67" fmla="*/ 92 h 237"/>
                <a:gd name="T68" fmla="*/ 88 w 108"/>
                <a:gd name="T69" fmla="*/ 85 h 237"/>
                <a:gd name="T70" fmla="*/ 89 w 108"/>
                <a:gd name="T71" fmla="*/ 73 h 237"/>
                <a:gd name="T72" fmla="*/ 92 w 108"/>
                <a:gd name="T73" fmla="*/ 64 h 237"/>
                <a:gd name="T74" fmla="*/ 104 w 108"/>
                <a:gd name="T75" fmla="*/ 55 h 237"/>
                <a:gd name="T76" fmla="*/ 107 w 108"/>
                <a:gd name="T77" fmla="*/ 33 h 237"/>
                <a:gd name="T78" fmla="*/ 99 w 108"/>
                <a:gd name="T79" fmla="*/ 31 h 237"/>
                <a:gd name="T80" fmla="*/ 91 w 108"/>
                <a:gd name="T81" fmla="*/ 26 h 237"/>
                <a:gd name="T82" fmla="*/ 90 w 108"/>
                <a:gd name="T83" fmla="*/ 1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237">
                  <a:moveTo>
                    <a:pt x="101" y="11"/>
                  </a:moveTo>
                  <a:cubicBezTo>
                    <a:pt x="102" y="9"/>
                    <a:pt x="102" y="9"/>
                    <a:pt x="102" y="9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11" y="116"/>
                    <a:pt x="12" y="119"/>
                    <a:pt x="12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3" y="165"/>
                    <a:pt x="5" y="173"/>
                    <a:pt x="9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7" y="237"/>
                    <a:pt x="7" y="237"/>
                    <a:pt x="7" y="237"/>
                  </a:cubicBezTo>
                  <a:cubicBezTo>
                    <a:pt x="16" y="227"/>
                    <a:pt x="16" y="227"/>
                    <a:pt x="16" y="227"/>
                  </a:cubicBezTo>
                  <a:cubicBezTo>
                    <a:pt x="16" y="227"/>
                    <a:pt x="16" y="227"/>
                    <a:pt x="16" y="227"/>
                  </a:cubicBezTo>
                  <a:cubicBezTo>
                    <a:pt x="17" y="227"/>
                    <a:pt x="17" y="227"/>
                    <a:pt x="17" y="227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6" y="207"/>
                    <a:pt x="56" y="207"/>
                    <a:pt x="56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7" y="209"/>
                    <a:pt x="83" y="207"/>
                    <a:pt x="90" y="204"/>
                  </a:cubicBezTo>
                  <a:cubicBezTo>
                    <a:pt x="90" y="195"/>
                    <a:pt x="90" y="195"/>
                    <a:pt x="90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5" y="183"/>
                    <a:pt x="95" y="183"/>
                    <a:pt x="95" y="183"/>
                  </a:cubicBezTo>
                  <a:cubicBezTo>
                    <a:pt x="97" y="182"/>
                    <a:pt x="97" y="180"/>
                    <a:pt x="95" y="179"/>
                  </a:cubicBezTo>
                  <a:cubicBezTo>
                    <a:pt x="94" y="177"/>
                    <a:pt x="95" y="173"/>
                    <a:pt x="97" y="170"/>
                  </a:cubicBezTo>
                  <a:cubicBezTo>
                    <a:pt x="99" y="167"/>
                    <a:pt x="99" y="167"/>
                    <a:pt x="99" y="167"/>
                  </a:cubicBezTo>
                  <a:cubicBezTo>
                    <a:pt x="99" y="167"/>
                    <a:pt x="99" y="167"/>
                    <a:pt x="99" y="16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89" y="152"/>
                    <a:pt x="89" y="149"/>
                    <a:pt x="91" y="147"/>
                  </a:cubicBezTo>
                  <a:cubicBezTo>
                    <a:pt x="91" y="144"/>
                    <a:pt x="93" y="142"/>
                    <a:pt x="95" y="140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1"/>
                    <a:pt x="92" y="59"/>
                    <a:pt x="93" y="58"/>
                  </a:cubicBezTo>
                  <a:cubicBezTo>
                    <a:pt x="94" y="57"/>
                    <a:pt x="95" y="56"/>
                    <a:pt x="97" y="56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4"/>
                    <a:pt x="90" y="14"/>
                    <a:pt x="90" y="14"/>
                  </a:cubicBezTo>
                  <a:lnTo>
                    <a:pt x="101" y="1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3819321" y="4703176"/>
              <a:ext cx="533613" cy="620129"/>
            </a:xfrm>
            <a:custGeom>
              <a:avLst/>
              <a:gdLst>
                <a:gd name="T0" fmla="*/ 149 w 173"/>
                <a:gd name="T1" fmla="*/ 34 h 201"/>
                <a:gd name="T2" fmla="*/ 146 w 173"/>
                <a:gd name="T3" fmla="*/ 27 h 201"/>
                <a:gd name="T4" fmla="*/ 143 w 173"/>
                <a:gd name="T5" fmla="*/ 12 h 201"/>
                <a:gd name="T6" fmla="*/ 136 w 173"/>
                <a:gd name="T7" fmla="*/ 17 h 201"/>
                <a:gd name="T8" fmla="*/ 125 w 173"/>
                <a:gd name="T9" fmla="*/ 15 h 201"/>
                <a:gd name="T10" fmla="*/ 125 w 173"/>
                <a:gd name="T11" fmla="*/ 7 h 201"/>
                <a:gd name="T12" fmla="*/ 121 w 173"/>
                <a:gd name="T13" fmla="*/ 10 h 201"/>
                <a:gd name="T14" fmla="*/ 109 w 173"/>
                <a:gd name="T15" fmla="*/ 22 h 201"/>
                <a:gd name="T16" fmla="*/ 107 w 173"/>
                <a:gd name="T17" fmla="*/ 22 h 201"/>
                <a:gd name="T18" fmla="*/ 99 w 173"/>
                <a:gd name="T19" fmla="*/ 16 h 201"/>
                <a:gd name="T20" fmla="*/ 92 w 173"/>
                <a:gd name="T21" fmla="*/ 14 h 201"/>
                <a:gd name="T22" fmla="*/ 75 w 173"/>
                <a:gd name="T23" fmla="*/ 8 h 201"/>
                <a:gd name="T24" fmla="*/ 65 w 173"/>
                <a:gd name="T25" fmla="*/ 4 h 201"/>
                <a:gd name="T26" fmla="*/ 47 w 173"/>
                <a:gd name="T27" fmla="*/ 0 h 201"/>
                <a:gd name="T28" fmla="*/ 39 w 173"/>
                <a:gd name="T29" fmla="*/ 16 h 201"/>
                <a:gd name="T30" fmla="*/ 34 w 173"/>
                <a:gd name="T31" fmla="*/ 16 h 201"/>
                <a:gd name="T32" fmla="*/ 14 w 173"/>
                <a:gd name="T33" fmla="*/ 26 h 201"/>
                <a:gd name="T34" fmla="*/ 13 w 173"/>
                <a:gd name="T35" fmla="*/ 73 h 201"/>
                <a:gd name="T36" fmla="*/ 9 w 173"/>
                <a:gd name="T37" fmla="*/ 83 h 201"/>
                <a:gd name="T38" fmla="*/ 1 w 173"/>
                <a:gd name="T39" fmla="*/ 109 h 201"/>
                <a:gd name="T40" fmla="*/ 7 w 173"/>
                <a:gd name="T41" fmla="*/ 112 h 201"/>
                <a:gd name="T42" fmla="*/ 17 w 173"/>
                <a:gd name="T43" fmla="*/ 126 h 201"/>
                <a:gd name="T44" fmla="*/ 13 w 173"/>
                <a:gd name="T45" fmla="*/ 132 h 201"/>
                <a:gd name="T46" fmla="*/ 24 w 173"/>
                <a:gd name="T47" fmla="*/ 158 h 201"/>
                <a:gd name="T48" fmla="*/ 38 w 173"/>
                <a:gd name="T49" fmla="*/ 151 h 201"/>
                <a:gd name="T50" fmla="*/ 46 w 173"/>
                <a:gd name="T51" fmla="*/ 152 h 201"/>
                <a:gd name="T52" fmla="*/ 52 w 173"/>
                <a:gd name="T53" fmla="*/ 140 h 201"/>
                <a:gd name="T54" fmla="*/ 68 w 173"/>
                <a:gd name="T55" fmla="*/ 135 h 201"/>
                <a:gd name="T56" fmla="*/ 77 w 173"/>
                <a:gd name="T57" fmla="*/ 151 h 201"/>
                <a:gd name="T58" fmla="*/ 81 w 173"/>
                <a:gd name="T59" fmla="*/ 165 h 201"/>
                <a:gd name="T60" fmla="*/ 71 w 173"/>
                <a:gd name="T61" fmla="*/ 185 h 201"/>
                <a:gd name="T62" fmla="*/ 84 w 173"/>
                <a:gd name="T63" fmla="*/ 187 h 201"/>
                <a:gd name="T64" fmla="*/ 89 w 173"/>
                <a:gd name="T65" fmla="*/ 200 h 201"/>
                <a:gd name="T66" fmla="*/ 102 w 173"/>
                <a:gd name="T67" fmla="*/ 196 h 201"/>
                <a:gd name="T68" fmla="*/ 108 w 173"/>
                <a:gd name="T69" fmla="*/ 178 h 201"/>
                <a:gd name="T70" fmla="*/ 135 w 173"/>
                <a:gd name="T71" fmla="*/ 189 h 201"/>
                <a:gd name="T72" fmla="*/ 127 w 173"/>
                <a:gd name="T73" fmla="*/ 172 h 201"/>
                <a:gd name="T74" fmla="*/ 128 w 173"/>
                <a:gd name="T75" fmla="*/ 170 h 201"/>
                <a:gd name="T76" fmla="*/ 166 w 173"/>
                <a:gd name="T77" fmla="*/ 166 h 201"/>
                <a:gd name="T78" fmla="*/ 167 w 173"/>
                <a:gd name="T79" fmla="*/ 165 h 201"/>
                <a:gd name="T80" fmla="*/ 167 w 173"/>
                <a:gd name="T81" fmla="*/ 163 h 201"/>
                <a:gd name="T82" fmla="*/ 165 w 173"/>
                <a:gd name="T83" fmla="*/ 142 h 201"/>
                <a:gd name="T84" fmla="*/ 170 w 173"/>
                <a:gd name="T85" fmla="*/ 134 h 201"/>
                <a:gd name="T86" fmla="*/ 163 w 173"/>
                <a:gd name="T87" fmla="*/ 126 h 201"/>
                <a:gd name="T88" fmla="*/ 158 w 173"/>
                <a:gd name="T89" fmla="*/ 98 h 201"/>
                <a:gd name="T90" fmla="*/ 151 w 173"/>
                <a:gd name="T91" fmla="*/ 102 h 201"/>
                <a:gd name="T92" fmla="*/ 149 w 173"/>
                <a:gd name="T93" fmla="*/ 84 h 201"/>
                <a:gd name="T94" fmla="*/ 163 w 173"/>
                <a:gd name="T95" fmla="*/ 50 h 201"/>
                <a:gd name="T96" fmla="*/ 150 w 173"/>
                <a:gd name="T97" fmla="*/ 3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201">
                  <a:moveTo>
                    <a:pt x="150" y="34"/>
                  </a:moveTo>
                  <a:cubicBezTo>
                    <a:pt x="150" y="34"/>
                    <a:pt x="150" y="34"/>
                    <a:pt x="150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5"/>
                    <a:pt x="145" y="14"/>
                    <a:pt x="143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4"/>
                    <a:pt x="13" y="74"/>
                    <a:pt x="13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9" y="76"/>
                    <a:pt x="9" y="79"/>
                    <a:pt x="9" y="83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4"/>
                    <a:pt x="1" y="108"/>
                    <a:pt x="1" y="10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12" y="112"/>
                    <a:pt x="15" y="113"/>
                    <a:pt x="15" y="11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4" y="129"/>
                    <a:pt x="13" y="130"/>
                    <a:pt x="13" y="132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3" y="144"/>
                    <a:pt x="14" y="147"/>
                    <a:pt x="15" y="14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7" y="151"/>
                    <a:pt x="37" y="151"/>
                    <a:pt x="37" y="151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3" y="153"/>
                    <a:pt x="45" y="153"/>
                    <a:pt x="46" y="152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9" y="142"/>
                    <a:pt x="51" y="141"/>
                    <a:pt x="5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3" y="141"/>
                    <a:pt x="65" y="141"/>
                    <a:pt x="65" y="140"/>
                  </a:cubicBezTo>
                  <a:cubicBezTo>
                    <a:pt x="66" y="137"/>
                    <a:pt x="67" y="136"/>
                    <a:pt x="68" y="135"/>
                  </a:cubicBezTo>
                  <a:cubicBezTo>
                    <a:pt x="69" y="135"/>
                    <a:pt x="71" y="136"/>
                    <a:pt x="73" y="137"/>
                  </a:cubicBezTo>
                  <a:cubicBezTo>
                    <a:pt x="75" y="139"/>
                    <a:pt x="77" y="141"/>
                    <a:pt x="77" y="144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1" y="154"/>
                    <a:pt x="82" y="156"/>
                    <a:pt x="82" y="158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79" y="169"/>
                    <a:pt x="78" y="172"/>
                    <a:pt x="77" y="173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3" y="189"/>
                    <a:pt x="83" y="189"/>
                    <a:pt x="83" y="189"/>
                  </a:cubicBezTo>
                  <a:cubicBezTo>
                    <a:pt x="82" y="193"/>
                    <a:pt x="82" y="196"/>
                    <a:pt x="82" y="198"/>
                  </a:cubicBezTo>
                  <a:cubicBezTo>
                    <a:pt x="85" y="200"/>
                    <a:pt x="87" y="201"/>
                    <a:pt x="89" y="200"/>
                  </a:cubicBezTo>
                  <a:cubicBezTo>
                    <a:pt x="94" y="197"/>
                    <a:pt x="94" y="197"/>
                    <a:pt x="94" y="197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7" y="190"/>
                    <a:pt x="107" y="190"/>
                    <a:pt x="107" y="190"/>
                  </a:cubicBezTo>
                  <a:cubicBezTo>
                    <a:pt x="107" y="184"/>
                    <a:pt x="107" y="184"/>
                    <a:pt x="107" y="184"/>
                  </a:cubicBezTo>
                  <a:cubicBezTo>
                    <a:pt x="107" y="181"/>
                    <a:pt x="107" y="180"/>
                    <a:pt x="108" y="178"/>
                  </a:cubicBezTo>
                  <a:cubicBezTo>
                    <a:pt x="110" y="177"/>
                    <a:pt x="113" y="177"/>
                    <a:pt x="118" y="180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31" y="188"/>
                    <a:pt x="133" y="189"/>
                    <a:pt x="135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5" y="187"/>
                    <a:pt x="135" y="184"/>
                    <a:pt x="133" y="180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3" y="163"/>
                    <a:pt x="139" y="161"/>
                    <a:pt x="145" y="163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71" y="155"/>
                    <a:pt x="173" y="149"/>
                    <a:pt x="171" y="146"/>
                  </a:cubicBezTo>
                  <a:cubicBezTo>
                    <a:pt x="170" y="143"/>
                    <a:pt x="168" y="142"/>
                    <a:pt x="167" y="142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8" y="137"/>
                    <a:pt x="170" y="136"/>
                    <a:pt x="170" y="134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59" y="117"/>
                    <a:pt x="159" y="117"/>
                    <a:pt x="159" y="117"/>
                  </a:cubicBezTo>
                  <a:cubicBezTo>
                    <a:pt x="158" y="110"/>
                    <a:pt x="157" y="104"/>
                    <a:pt x="158" y="98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9" y="72"/>
                    <a:pt x="165" y="64"/>
                    <a:pt x="167" y="62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1" y="44"/>
                    <a:pt x="161" y="40"/>
                    <a:pt x="161" y="39"/>
                  </a:cubicBezTo>
                  <a:cubicBezTo>
                    <a:pt x="153" y="36"/>
                    <a:pt x="153" y="36"/>
                    <a:pt x="153" y="36"/>
                  </a:cubicBezTo>
                  <a:lnTo>
                    <a:pt x="150" y="3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3757610" y="4352273"/>
              <a:ext cx="752625" cy="468272"/>
            </a:xfrm>
            <a:custGeom>
              <a:avLst/>
              <a:gdLst>
                <a:gd name="T0" fmla="*/ 32 w 244"/>
                <a:gd name="T1" fmla="*/ 4 h 152"/>
                <a:gd name="T2" fmla="*/ 43 w 244"/>
                <a:gd name="T3" fmla="*/ 12 h 152"/>
                <a:gd name="T4" fmla="*/ 49 w 244"/>
                <a:gd name="T5" fmla="*/ 20 h 152"/>
                <a:gd name="T6" fmla="*/ 44 w 244"/>
                <a:gd name="T7" fmla="*/ 26 h 152"/>
                <a:gd name="T8" fmla="*/ 30 w 244"/>
                <a:gd name="T9" fmla="*/ 29 h 152"/>
                <a:gd name="T10" fmla="*/ 32 w 244"/>
                <a:gd name="T11" fmla="*/ 37 h 152"/>
                <a:gd name="T12" fmla="*/ 35 w 244"/>
                <a:gd name="T13" fmla="*/ 54 h 152"/>
                <a:gd name="T14" fmla="*/ 45 w 244"/>
                <a:gd name="T15" fmla="*/ 56 h 152"/>
                <a:gd name="T16" fmla="*/ 45 w 244"/>
                <a:gd name="T17" fmla="*/ 57 h 152"/>
                <a:gd name="T18" fmla="*/ 51 w 244"/>
                <a:gd name="T19" fmla="*/ 65 h 152"/>
                <a:gd name="T20" fmla="*/ 53 w 244"/>
                <a:gd name="T21" fmla="*/ 72 h 152"/>
                <a:gd name="T22" fmla="*/ 40 w 244"/>
                <a:gd name="T23" fmla="*/ 92 h 152"/>
                <a:gd name="T24" fmla="*/ 1 w 244"/>
                <a:gd name="T25" fmla="*/ 101 h 152"/>
                <a:gd name="T26" fmla="*/ 4 w 244"/>
                <a:gd name="T27" fmla="*/ 116 h 152"/>
                <a:gd name="T28" fmla="*/ 19 w 244"/>
                <a:gd name="T29" fmla="*/ 142 h 152"/>
                <a:gd name="T30" fmla="*/ 19 w 244"/>
                <a:gd name="T31" fmla="*/ 143 h 152"/>
                <a:gd name="T32" fmla="*/ 25 w 244"/>
                <a:gd name="T33" fmla="*/ 150 h 152"/>
                <a:gd name="T34" fmla="*/ 30 w 244"/>
                <a:gd name="T35" fmla="*/ 138 h 152"/>
                <a:gd name="T36" fmla="*/ 39 w 244"/>
                <a:gd name="T37" fmla="*/ 127 h 152"/>
                <a:gd name="T38" fmla="*/ 56 w 244"/>
                <a:gd name="T39" fmla="*/ 126 h 152"/>
                <a:gd name="T40" fmla="*/ 63 w 244"/>
                <a:gd name="T41" fmla="*/ 111 h 152"/>
                <a:gd name="T42" fmla="*/ 79 w 244"/>
                <a:gd name="T43" fmla="*/ 110 h 152"/>
                <a:gd name="T44" fmla="*/ 109 w 244"/>
                <a:gd name="T45" fmla="*/ 121 h 152"/>
                <a:gd name="T46" fmla="*/ 110 w 244"/>
                <a:gd name="T47" fmla="*/ 121 h 152"/>
                <a:gd name="T48" fmla="*/ 121 w 244"/>
                <a:gd name="T49" fmla="*/ 127 h 152"/>
                <a:gd name="T50" fmla="*/ 121 w 244"/>
                <a:gd name="T51" fmla="*/ 127 h 152"/>
                <a:gd name="T52" fmla="*/ 131 w 244"/>
                <a:gd name="T53" fmla="*/ 127 h 152"/>
                <a:gd name="T54" fmla="*/ 142 w 244"/>
                <a:gd name="T55" fmla="*/ 115 h 152"/>
                <a:gd name="T56" fmla="*/ 148 w 244"/>
                <a:gd name="T57" fmla="*/ 119 h 152"/>
                <a:gd name="T58" fmla="*/ 149 w 244"/>
                <a:gd name="T59" fmla="*/ 129 h 152"/>
                <a:gd name="T60" fmla="*/ 159 w 244"/>
                <a:gd name="T61" fmla="*/ 122 h 152"/>
                <a:gd name="T62" fmla="*/ 165 w 244"/>
                <a:gd name="T63" fmla="*/ 122 h 152"/>
                <a:gd name="T64" fmla="*/ 170 w 244"/>
                <a:gd name="T65" fmla="*/ 140 h 152"/>
                <a:gd name="T66" fmla="*/ 193 w 244"/>
                <a:gd name="T67" fmla="*/ 129 h 152"/>
                <a:gd name="T68" fmla="*/ 215 w 244"/>
                <a:gd name="T69" fmla="*/ 120 h 152"/>
                <a:gd name="T70" fmla="*/ 237 w 244"/>
                <a:gd name="T71" fmla="*/ 114 h 152"/>
                <a:gd name="T72" fmla="*/ 242 w 244"/>
                <a:gd name="T73" fmla="*/ 110 h 152"/>
                <a:gd name="T74" fmla="*/ 229 w 244"/>
                <a:gd name="T75" fmla="*/ 76 h 152"/>
                <a:gd name="T76" fmla="*/ 235 w 244"/>
                <a:gd name="T77" fmla="*/ 66 h 152"/>
                <a:gd name="T78" fmla="*/ 221 w 244"/>
                <a:gd name="T79" fmla="*/ 62 h 152"/>
                <a:gd name="T80" fmla="*/ 215 w 244"/>
                <a:gd name="T81" fmla="*/ 54 h 152"/>
                <a:gd name="T82" fmla="*/ 214 w 244"/>
                <a:gd name="T83" fmla="*/ 53 h 152"/>
                <a:gd name="T84" fmla="*/ 186 w 244"/>
                <a:gd name="T85" fmla="*/ 47 h 152"/>
                <a:gd name="T86" fmla="*/ 162 w 244"/>
                <a:gd name="T87" fmla="*/ 46 h 152"/>
                <a:gd name="T88" fmla="*/ 107 w 244"/>
                <a:gd name="T89" fmla="*/ 24 h 152"/>
                <a:gd name="T90" fmla="*/ 71 w 244"/>
                <a:gd name="T91" fmla="*/ 0 h 152"/>
                <a:gd name="T92" fmla="*/ 37 w 244"/>
                <a:gd name="T93" fmla="*/ 2 h 152"/>
                <a:gd name="T94" fmla="*/ 31 w 244"/>
                <a:gd name="T9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152">
                  <a:moveTo>
                    <a:pt x="31" y="0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80"/>
                    <a:pt x="52" y="82"/>
                    <a:pt x="51" y="84"/>
                  </a:cubicBezTo>
                  <a:cubicBezTo>
                    <a:pt x="49" y="87"/>
                    <a:pt x="46" y="89"/>
                    <a:pt x="40" y="92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21" y="126"/>
                    <a:pt x="121" y="126"/>
                    <a:pt x="121" y="126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5" y="130"/>
                    <a:pt x="125" y="130"/>
                    <a:pt x="125" y="130"/>
                  </a:cubicBezTo>
                  <a:cubicBezTo>
                    <a:pt x="127" y="131"/>
                    <a:pt x="127" y="131"/>
                    <a:pt x="127" y="131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9" y="130"/>
                    <a:pt x="149" y="130"/>
                    <a:pt x="149" y="130"/>
                  </a:cubicBezTo>
                  <a:cubicBezTo>
                    <a:pt x="153" y="128"/>
                    <a:pt x="153" y="128"/>
                    <a:pt x="153" y="128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64" y="122"/>
                    <a:pt x="164" y="122"/>
                    <a:pt x="164" y="122"/>
                  </a:cubicBezTo>
                  <a:cubicBezTo>
                    <a:pt x="164" y="122"/>
                    <a:pt x="164" y="122"/>
                    <a:pt x="164" y="122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71" y="127"/>
                    <a:pt x="171" y="129"/>
                    <a:pt x="171" y="131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83" y="134"/>
                    <a:pt x="189" y="129"/>
                    <a:pt x="193" y="129"/>
                  </a:cubicBezTo>
                  <a:cubicBezTo>
                    <a:pt x="204" y="129"/>
                    <a:pt x="204" y="129"/>
                    <a:pt x="204" y="129"/>
                  </a:cubicBezTo>
                  <a:cubicBezTo>
                    <a:pt x="207" y="124"/>
                    <a:pt x="207" y="124"/>
                    <a:pt x="207" y="124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7" y="113"/>
                    <a:pt x="237" y="113"/>
                    <a:pt x="237" y="113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2" y="110"/>
                    <a:pt x="242" y="110"/>
                    <a:pt x="242" y="110"/>
                  </a:cubicBezTo>
                  <a:cubicBezTo>
                    <a:pt x="243" y="109"/>
                    <a:pt x="243" y="109"/>
                    <a:pt x="243" y="109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29" y="76"/>
                    <a:pt x="229" y="76"/>
                    <a:pt x="229" y="76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35" y="66"/>
                    <a:pt x="235" y="66"/>
                    <a:pt x="235" y="66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5" y="52"/>
                    <a:pt x="215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4" y="53"/>
                    <a:pt x="214" y="53"/>
                    <a:pt x="214" y="53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5" y="53"/>
                    <a:pt x="203" y="55"/>
                    <a:pt x="199" y="56"/>
                  </a:cubicBezTo>
                  <a:cubicBezTo>
                    <a:pt x="197" y="57"/>
                    <a:pt x="192" y="54"/>
                    <a:pt x="186" y="47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2"/>
                    <a:pt x="180" y="43"/>
                    <a:pt x="175" y="44"/>
                  </a:cubicBezTo>
                  <a:cubicBezTo>
                    <a:pt x="169" y="47"/>
                    <a:pt x="164" y="47"/>
                    <a:pt x="162" y="46"/>
                  </a:cubicBezTo>
                  <a:cubicBezTo>
                    <a:pt x="160" y="44"/>
                    <a:pt x="159" y="40"/>
                    <a:pt x="160" y="35"/>
                  </a:cubicBezTo>
                  <a:cubicBezTo>
                    <a:pt x="161" y="30"/>
                    <a:pt x="160" y="28"/>
                    <a:pt x="159" y="27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3" y="22"/>
                    <a:pt x="99" y="20"/>
                    <a:pt x="97" y="18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5" y="15"/>
                    <a:pt x="79" y="10"/>
                    <a:pt x="71" y="0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3924591" y="5215009"/>
              <a:ext cx="779850" cy="623155"/>
            </a:xfrm>
            <a:custGeom>
              <a:avLst/>
              <a:gdLst>
                <a:gd name="T0" fmla="*/ 244 w 253"/>
                <a:gd name="T1" fmla="*/ 65 h 202"/>
                <a:gd name="T2" fmla="*/ 253 w 253"/>
                <a:gd name="T3" fmla="*/ 63 h 202"/>
                <a:gd name="T4" fmla="*/ 235 w 253"/>
                <a:gd name="T5" fmla="*/ 45 h 202"/>
                <a:gd name="T6" fmla="*/ 223 w 253"/>
                <a:gd name="T7" fmla="*/ 22 h 202"/>
                <a:gd name="T8" fmla="*/ 201 w 253"/>
                <a:gd name="T9" fmla="*/ 27 h 202"/>
                <a:gd name="T10" fmla="*/ 200 w 253"/>
                <a:gd name="T11" fmla="*/ 29 h 202"/>
                <a:gd name="T12" fmla="*/ 182 w 253"/>
                <a:gd name="T13" fmla="*/ 25 h 202"/>
                <a:gd name="T14" fmla="*/ 150 w 253"/>
                <a:gd name="T15" fmla="*/ 40 h 202"/>
                <a:gd name="T16" fmla="*/ 150 w 253"/>
                <a:gd name="T17" fmla="*/ 19 h 202"/>
                <a:gd name="T18" fmla="*/ 149 w 253"/>
                <a:gd name="T19" fmla="*/ 10 h 202"/>
                <a:gd name="T20" fmla="*/ 138 w 253"/>
                <a:gd name="T21" fmla="*/ 10 h 202"/>
                <a:gd name="T22" fmla="*/ 126 w 253"/>
                <a:gd name="T23" fmla="*/ 9 h 202"/>
                <a:gd name="T24" fmla="*/ 109 w 253"/>
                <a:gd name="T25" fmla="*/ 1 h 202"/>
                <a:gd name="T26" fmla="*/ 105 w 253"/>
                <a:gd name="T27" fmla="*/ 25 h 202"/>
                <a:gd name="T28" fmla="*/ 82 w 253"/>
                <a:gd name="T29" fmla="*/ 18 h 202"/>
                <a:gd name="T30" fmla="*/ 77 w 253"/>
                <a:gd name="T31" fmla="*/ 16 h 202"/>
                <a:gd name="T32" fmla="*/ 71 w 253"/>
                <a:gd name="T33" fmla="*/ 33 h 202"/>
                <a:gd name="T34" fmla="*/ 75 w 253"/>
                <a:gd name="T35" fmla="*/ 48 h 202"/>
                <a:gd name="T36" fmla="*/ 67 w 253"/>
                <a:gd name="T37" fmla="*/ 61 h 202"/>
                <a:gd name="T38" fmla="*/ 52 w 253"/>
                <a:gd name="T39" fmla="*/ 102 h 202"/>
                <a:gd name="T40" fmla="*/ 29 w 253"/>
                <a:gd name="T41" fmla="*/ 118 h 202"/>
                <a:gd name="T42" fmla="*/ 31 w 253"/>
                <a:gd name="T43" fmla="*/ 125 h 202"/>
                <a:gd name="T44" fmla="*/ 19 w 253"/>
                <a:gd name="T45" fmla="*/ 143 h 202"/>
                <a:gd name="T46" fmla="*/ 5 w 253"/>
                <a:gd name="T47" fmla="*/ 147 h 202"/>
                <a:gd name="T48" fmla="*/ 2 w 253"/>
                <a:gd name="T49" fmla="*/ 184 h 202"/>
                <a:gd name="T50" fmla="*/ 7 w 253"/>
                <a:gd name="T51" fmla="*/ 196 h 202"/>
                <a:gd name="T52" fmla="*/ 21 w 253"/>
                <a:gd name="T53" fmla="*/ 201 h 202"/>
                <a:gd name="T54" fmla="*/ 22 w 253"/>
                <a:gd name="T55" fmla="*/ 199 h 202"/>
                <a:gd name="T56" fmla="*/ 17 w 253"/>
                <a:gd name="T57" fmla="*/ 187 h 202"/>
                <a:gd name="T58" fmla="*/ 12 w 253"/>
                <a:gd name="T59" fmla="*/ 182 h 202"/>
                <a:gd name="T60" fmla="*/ 18 w 253"/>
                <a:gd name="T61" fmla="*/ 174 h 202"/>
                <a:gd name="T62" fmla="*/ 32 w 253"/>
                <a:gd name="T63" fmla="*/ 163 h 202"/>
                <a:gd name="T64" fmla="*/ 64 w 253"/>
                <a:gd name="T65" fmla="*/ 142 h 202"/>
                <a:gd name="T66" fmla="*/ 70 w 253"/>
                <a:gd name="T67" fmla="*/ 145 h 202"/>
                <a:gd name="T68" fmla="*/ 75 w 253"/>
                <a:gd name="T69" fmla="*/ 142 h 202"/>
                <a:gd name="T70" fmla="*/ 96 w 253"/>
                <a:gd name="T71" fmla="*/ 137 h 202"/>
                <a:gd name="T72" fmla="*/ 97 w 253"/>
                <a:gd name="T73" fmla="*/ 136 h 202"/>
                <a:gd name="T74" fmla="*/ 119 w 253"/>
                <a:gd name="T75" fmla="*/ 128 h 202"/>
                <a:gd name="T76" fmla="*/ 123 w 253"/>
                <a:gd name="T77" fmla="*/ 96 h 202"/>
                <a:gd name="T78" fmla="*/ 130 w 253"/>
                <a:gd name="T79" fmla="*/ 95 h 202"/>
                <a:gd name="T80" fmla="*/ 132 w 253"/>
                <a:gd name="T81" fmla="*/ 96 h 202"/>
                <a:gd name="T82" fmla="*/ 159 w 253"/>
                <a:gd name="T83" fmla="*/ 113 h 202"/>
                <a:gd name="T84" fmla="*/ 155 w 253"/>
                <a:gd name="T85" fmla="*/ 103 h 202"/>
                <a:gd name="T86" fmla="*/ 166 w 253"/>
                <a:gd name="T87" fmla="*/ 99 h 202"/>
                <a:gd name="T88" fmla="*/ 173 w 253"/>
                <a:gd name="T89" fmla="*/ 96 h 202"/>
                <a:gd name="T90" fmla="*/ 193 w 253"/>
                <a:gd name="T91" fmla="*/ 102 h 202"/>
                <a:gd name="T92" fmla="*/ 206 w 253"/>
                <a:gd name="T93" fmla="*/ 93 h 202"/>
                <a:gd name="T94" fmla="*/ 207 w 253"/>
                <a:gd name="T95" fmla="*/ 94 h 202"/>
                <a:gd name="T96" fmla="*/ 238 w 253"/>
                <a:gd name="T97" fmla="*/ 6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3" h="202">
                  <a:moveTo>
                    <a:pt x="238" y="69"/>
                  </a:moveTo>
                  <a:cubicBezTo>
                    <a:pt x="241" y="69"/>
                    <a:pt x="243" y="67"/>
                    <a:pt x="244" y="65"/>
                  </a:cubicBezTo>
                  <a:cubicBezTo>
                    <a:pt x="244" y="65"/>
                    <a:pt x="244" y="65"/>
                    <a:pt x="244" y="65"/>
                  </a:cubicBezTo>
                  <a:cubicBezTo>
                    <a:pt x="245" y="64"/>
                    <a:pt x="245" y="64"/>
                    <a:pt x="245" y="64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53" y="63"/>
                    <a:pt x="253" y="63"/>
                    <a:pt x="253" y="63"/>
                  </a:cubicBezTo>
                  <a:cubicBezTo>
                    <a:pt x="253" y="58"/>
                    <a:pt x="253" y="58"/>
                    <a:pt x="253" y="58"/>
                  </a:cubicBezTo>
                  <a:cubicBezTo>
                    <a:pt x="251" y="58"/>
                    <a:pt x="249" y="57"/>
                    <a:pt x="247" y="56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14" y="22"/>
                    <a:pt x="207" y="22"/>
                    <a:pt x="203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1" y="27"/>
                    <a:pt x="201" y="27"/>
                    <a:pt x="201" y="27"/>
                  </a:cubicBezTo>
                  <a:cubicBezTo>
                    <a:pt x="201" y="28"/>
                    <a:pt x="201" y="28"/>
                    <a:pt x="201" y="28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87" y="26"/>
                    <a:pt x="184" y="24"/>
                    <a:pt x="182" y="25"/>
                  </a:cubicBezTo>
                  <a:cubicBezTo>
                    <a:pt x="168" y="32"/>
                    <a:pt x="160" y="35"/>
                    <a:pt x="158" y="34"/>
                  </a:cubicBezTo>
                  <a:cubicBezTo>
                    <a:pt x="156" y="34"/>
                    <a:pt x="154" y="36"/>
                    <a:pt x="151" y="38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5" y="35"/>
                    <a:pt x="143" y="32"/>
                    <a:pt x="143" y="29"/>
                  </a:cubicBezTo>
                  <a:cubicBezTo>
                    <a:pt x="143" y="28"/>
                    <a:pt x="145" y="24"/>
                    <a:pt x="150" y="19"/>
                  </a:cubicBezTo>
                  <a:cubicBezTo>
                    <a:pt x="156" y="13"/>
                    <a:pt x="159" y="9"/>
                    <a:pt x="159" y="8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6" y="6"/>
                    <a:pt x="153" y="7"/>
                    <a:pt x="149" y="10"/>
                  </a:cubicBezTo>
                  <a:cubicBezTo>
                    <a:pt x="145" y="13"/>
                    <a:pt x="142" y="14"/>
                    <a:pt x="141" y="14"/>
                  </a:cubicBezTo>
                  <a:cubicBezTo>
                    <a:pt x="140" y="14"/>
                    <a:pt x="139" y="13"/>
                    <a:pt x="139" y="11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5" y="4"/>
                    <a:pt x="135" y="4"/>
                    <a:pt x="135" y="4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0" y="5"/>
                    <a:pt x="115" y="3"/>
                    <a:pt x="109" y="1"/>
                  </a:cubicBezTo>
                  <a:cubicBezTo>
                    <a:pt x="106" y="0"/>
                    <a:pt x="102" y="2"/>
                    <a:pt x="99" y="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8"/>
                    <a:pt x="106" y="22"/>
                    <a:pt x="105" y="25"/>
                  </a:cubicBezTo>
                  <a:cubicBezTo>
                    <a:pt x="104" y="26"/>
                    <a:pt x="103" y="27"/>
                    <a:pt x="101" y="27"/>
                  </a:cubicBezTo>
                  <a:cubicBezTo>
                    <a:pt x="99" y="28"/>
                    <a:pt x="95" y="27"/>
                    <a:pt x="91" y="24"/>
                  </a:cubicBezTo>
                  <a:cubicBezTo>
                    <a:pt x="87" y="21"/>
                    <a:pt x="85" y="19"/>
                    <a:pt x="82" y="1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1" y="199"/>
                    <a:pt x="21" y="199"/>
                    <a:pt x="21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5" y="194"/>
                    <a:pt x="25" y="194"/>
                    <a:pt x="25" y="194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2"/>
                    <a:pt x="75" y="142"/>
                    <a:pt x="75" y="142"/>
                  </a:cubicBezTo>
                  <a:cubicBezTo>
                    <a:pt x="84" y="142"/>
                    <a:pt x="84" y="142"/>
                    <a:pt x="84" y="142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3" y="129"/>
                    <a:pt x="123" y="129"/>
                    <a:pt x="123" y="129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86" y="96"/>
                    <a:pt x="190" y="98"/>
                    <a:pt x="193" y="102"/>
                  </a:cubicBezTo>
                  <a:cubicBezTo>
                    <a:pt x="193" y="103"/>
                    <a:pt x="193" y="103"/>
                    <a:pt x="193" y="103"/>
                  </a:cubicBezTo>
                  <a:cubicBezTo>
                    <a:pt x="196" y="94"/>
                    <a:pt x="196" y="94"/>
                    <a:pt x="196" y="94"/>
                  </a:cubicBezTo>
                  <a:cubicBezTo>
                    <a:pt x="198" y="91"/>
                    <a:pt x="201" y="91"/>
                    <a:pt x="206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4"/>
                    <a:pt x="208" y="95"/>
                    <a:pt x="209" y="95"/>
                  </a:cubicBezTo>
                  <a:cubicBezTo>
                    <a:pt x="211" y="94"/>
                    <a:pt x="218" y="89"/>
                    <a:pt x="229" y="80"/>
                  </a:cubicBezTo>
                  <a:cubicBezTo>
                    <a:pt x="229" y="74"/>
                    <a:pt x="233" y="71"/>
                    <a:pt x="238" y="6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291224" y="4682001"/>
              <a:ext cx="471903" cy="638278"/>
            </a:xfrm>
            <a:custGeom>
              <a:avLst/>
              <a:gdLst>
                <a:gd name="T0" fmla="*/ 120 w 153"/>
                <a:gd name="T1" fmla="*/ 7 h 207"/>
                <a:gd name="T2" fmla="*/ 106 w 153"/>
                <a:gd name="T3" fmla="*/ 2 h 207"/>
                <a:gd name="T4" fmla="*/ 88 w 153"/>
                <a:gd name="T5" fmla="*/ 15 h 207"/>
                <a:gd name="T6" fmla="*/ 77 w 153"/>
                <a:gd name="T7" fmla="*/ 10 h 207"/>
                <a:gd name="T8" fmla="*/ 76 w 153"/>
                <a:gd name="T9" fmla="*/ 11 h 207"/>
                <a:gd name="T10" fmla="*/ 54 w 153"/>
                <a:gd name="T11" fmla="*/ 16 h 207"/>
                <a:gd name="T12" fmla="*/ 43 w 153"/>
                <a:gd name="T13" fmla="*/ 17 h 207"/>
                <a:gd name="T14" fmla="*/ 34 w 153"/>
                <a:gd name="T15" fmla="*/ 26 h 207"/>
                <a:gd name="T16" fmla="*/ 20 w 153"/>
                <a:gd name="T17" fmla="*/ 27 h 207"/>
                <a:gd name="T18" fmla="*/ 11 w 153"/>
                <a:gd name="T19" fmla="*/ 44 h 207"/>
                <a:gd name="T20" fmla="*/ 12 w 153"/>
                <a:gd name="T21" fmla="*/ 46 h 207"/>
                <a:gd name="T22" fmla="*/ 18 w 153"/>
                <a:gd name="T23" fmla="*/ 68 h 207"/>
                <a:gd name="T24" fmla="*/ 18 w 153"/>
                <a:gd name="T25" fmla="*/ 71 h 207"/>
                <a:gd name="T26" fmla="*/ 17 w 153"/>
                <a:gd name="T27" fmla="*/ 71 h 207"/>
                <a:gd name="T28" fmla="*/ 0 w 153"/>
                <a:gd name="T29" fmla="*/ 93 h 207"/>
                <a:gd name="T30" fmla="*/ 7 w 153"/>
                <a:gd name="T31" fmla="*/ 97 h 207"/>
                <a:gd name="T32" fmla="*/ 13 w 153"/>
                <a:gd name="T33" fmla="*/ 130 h 207"/>
                <a:gd name="T34" fmla="*/ 21 w 153"/>
                <a:gd name="T35" fmla="*/ 142 h 207"/>
                <a:gd name="T36" fmla="*/ 22 w 153"/>
                <a:gd name="T37" fmla="*/ 151 h 207"/>
                <a:gd name="T38" fmla="*/ 23 w 153"/>
                <a:gd name="T39" fmla="*/ 180 h 207"/>
                <a:gd name="T40" fmla="*/ 27 w 153"/>
                <a:gd name="T41" fmla="*/ 180 h 207"/>
                <a:gd name="T42" fmla="*/ 44 w 153"/>
                <a:gd name="T43" fmla="*/ 180 h 207"/>
                <a:gd name="T44" fmla="*/ 28 w 153"/>
                <a:gd name="T45" fmla="*/ 202 h 207"/>
                <a:gd name="T46" fmla="*/ 40 w 153"/>
                <a:gd name="T47" fmla="*/ 203 h 207"/>
                <a:gd name="T48" fmla="*/ 76 w 153"/>
                <a:gd name="T49" fmla="*/ 200 h 207"/>
                <a:gd name="T50" fmla="*/ 78 w 153"/>
                <a:gd name="T51" fmla="*/ 194 h 207"/>
                <a:gd name="T52" fmla="*/ 78 w 153"/>
                <a:gd name="T53" fmla="*/ 190 h 207"/>
                <a:gd name="T54" fmla="*/ 76 w 153"/>
                <a:gd name="T55" fmla="*/ 178 h 207"/>
                <a:gd name="T56" fmla="*/ 84 w 153"/>
                <a:gd name="T57" fmla="*/ 172 h 207"/>
                <a:gd name="T58" fmla="*/ 82 w 153"/>
                <a:gd name="T59" fmla="*/ 167 h 207"/>
                <a:gd name="T60" fmla="*/ 82 w 153"/>
                <a:gd name="T61" fmla="*/ 167 h 207"/>
                <a:gd name="T62" fmla="*/ 86 w 153"/>
                <a:gd name="T63" fmla="*/ 153 h 207"/>
                <a:gd name="T64" fmla="*/ 90 w 153"/>
                <a:gd name="T65" fmla="*/ 149 h 207"/>
                <a:gd name="T66" fmla="*/ 94 w 153"/>
                <a:gd name="T67" fmla="*/ 145 h 207"/>
                <a:gd name="T68" fmla="*/ 101 w 153"/>
                <a:gd name="T69" fmla="*/ 129 h 207"/>
                <a:gd name="T70" fmla="*/ 104 w 153"/>
                <a:gd name="T71" fmla="*/ 127 h 207"/>
                <a:gd name="T72" fmla="*/ 100 w 153"/>
                <a:gd name="T73" fmla="*/ 110 h 207"/>
                <a:gd name="T74" fmla="*/ 112 w 153"/>
                <a:gd name="T75" fmla="*/ 99 h 207"/>
                <a:gd name="T76" fmla="*/ 111 w 153"/>
                <a:gd name="T77" fmla="*/ 84 h 207"/>
                <a:gd name="T78" fmla="*/ 126 w 153"/>
                <a:gd name="T79" fmla="*/ 67 h 207"/>
                <a:gd name="T80" fmla="*/ 132 w 153"/>
                <a:gd name="T81" fmla="*/ 70 h 207"/>
                <a:gd name="T82" fmla="*/ 142 w 153"/>
                <a:gd name="T83" fmla="*/ 63 h 207"/>
                <a:gd name="T84" fmla="*/ 142 w 153"/>
                <a:gd name="T85" fmla="*/ 63 h 207"/>
                <a:gd name="T86" fmla="*/ 149 w 153"/>
                <a:gd name="T87" fmla="*/ 59 h 207"/>
                <a:gd name="T88" fmla="*/ 148 w 153"/>
                <a:gd name="T89" fmla="*/ 52 h 207"/>
                <a:gd name="T90" fmla="*/ 151 w 153"/>
                <a:gd name="T91" fmla="*/ 51 h 207"/>
                <a:gd name="T92" fmla="*/ 153 w 153"/>
                <a:gd name="T93" fmla="*/ 48 h 207"/>
                <a:gd name="T94" fmla="*/ 139 w 153"/>
                <a:gd name="T95" fmla="*/ 25 h 207"/>
                <a:gd name="T96" fmla="*/ 133 w 153"/>
                <a:gd name="T97" fmla="*/ 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207">
                  <a:moveTo>
                    <a:pt x="120" y="8"/>
                  </a:moveTo>
                  <a:cubicBezTo>
                    <a:pt x="120" y="7"/>
                    <a:pt x="120" y="7"/>
                    <a:pt x="120" y="7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3" y="9"/>
                    <a:pt x="99" y="14"/>
                    <a:pt x="93" y="16"/>
                  </a:cubicBezTo>
                  <a:cubicBezTo>
                    <a:pt x="92" y="17"/>
                    <a:pt x="90" y="16"/>
                    <a:pt x="88" y="15"/>
                  </a:cubicBezTo>
                  <a:cubicBezTo>
                    <a:pt x="87" y="13"/>
                    <a:pt x="88" y="9"/>
                    <a:pt x="90" y="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8" y="27"/>
                    <a:pt x="13" y="31"/>
                    <a:pt x="4" y="39"/>
                  </a:cubicBezTo>
                  <a:cubicBezTo>
                    <a:pt x="8" y="41"/>
                    <a:pt x="10" y="43"/>
                    <a:pt x="11" y="44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4" y="97"/>
                    <a:pt x="6" y="97"/>
                    <a:pt x="7" y="97"/>
                  </a:cubicBezTo>
                  <a:cubicBezTo>
                    <a:pt x="9" y="98"/>
                    <a:pt x="10" y="101"/>
                    <a:pt x="9" y="106"/>
                  </a:cubicBezTo>
                  <a:cubicBezTo>
                    <a:pt x="8" y="114"/>
                    <a:pt x="10" y="122"/>
                    <a:pt x="13" y="130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21" y="138"/>
                    <a:pt x="22" y="140"/>
                    <a:pt x="21" y="142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4" y="155"/>
                    <a:pt x="22" y="162"/>
                    <a:pt x="18" y="17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32" y="175"/>
                    <a:pt x="36" y="174"/>
                    <a:pt x="40" y="175"/>
                  </a:cubicBezTo>
                  <a:cubicBezTo>
                    <a:pt x="42" y="176"/>
                    <a:pt x="44" y="178"/>
                    <a:pt x="44" y="180"/>
                  </a:cubicBezTo>
                  <a:cubicBezTo>
                    <a:pt x="44" y="183"/>
                    <a:pt x="41" y="188"/>
                    <a:pt x="34" y="195"/>
                  </a:cubicBezTo>
                  <a:cubicBezTo>
                    <a:pt x="28" y="202"/>
                    <a:pt x="28" y="202"/>
                    <a:pt x="28" y="202"/>
                  </a:cubicBezTo>
                  <a:cubicBezTo>
                    <a:pt x="31" y="207"/>
                    <a:pt x="31" y="207"/>
                    <a:pt x="31" y="207"/>
                  </a:cubicBezTo>
                  <a:cubicBezTo>
                    <a:pt x="35" y="203"/>
                    <a:pt x="38" y="202"/>
                    <a:pt x="40" y="203"/>
                  </a:cubicBezTo>
                  <a:cubicBezTo>
                    <a:pt x="43" y="203"/>
                    <a:pt x="50" y="200"/>
                    <a:pt x="61" y="194"/>
                  </a:cubicBezTo>
                  <a:cubicBezTo>
                    <a:pt x="65" y="192"/>
                    <a:pt x="70" y="194"/>
                    <a:pt x="76" y="200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8" y="194"/>
                    <a:pt x="78" y="194"/>
                    <a:pt x="78" y="19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6" y="192"/>
                    <a:pt x="76" y="191"/>
                    <a:pt x="78" y="190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5" y="181"/>
                    <a:pt x="75" y="179"/>
                    <a:pt x="76" y="178"/>
                  </a:cubicBezTo>
                  <a:cubicBezTo>
                    <a:pt x="77" y="177"/>
                    <a:pt x="78" y="176"/>
                    <a:pt x="80" y="175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4" y="164"/>
                    <a:pt x="84" y="162"/>
                    <a:pt x="83" y="161"/>
                  </a:cubicBezTo>
                  <a:cubicBezTo>
                    <a:pt x="82" y="158"/>
                    <a:pt x="83" y="156"/>
                    <a:pt x="86" y="153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4" y="139"/>
                    <a:pt x="94" y="139"/>
                    <a:pt x="94" y="139"/>
                  </a:cubicBezTo>
                  <a:cubicBezTo>
                    <a:pt x="94" y="136"/>
                    <a:pt x="96" y="133"/>
                    <a:pt x="101" y="129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6" y="117"/>
                    <a:pt x="96" y="114"/>
                    <a:pt x="100" y="110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0" y="95"/>
                    <a:pt x="110" y="91"/>
                    <a:pt x="111" y="84"/>
                  </a:cubicBezTo>
                  <a:cubicBezTo>
                    <a:pt x="112" y="73"/>
                    <a:pt x="117" y="68"/>
                    <a:pt x="126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5" y="36"/>
                    <a:pt x="142" y="31"/>
                    <a:pt x="139" y="25"/>
                  </a:cubicBezTo>
                  <a:cubicBezTo>
                    <a:pt x="137" y="22"/>
                    <a:pt x="138" y="18"/>
                    <a:pt x="140" y="13"/>
                  </a:cubicBezTo>
                  <a:cubicBezTo>
                    <a:pt x="133" y="9"/>
                    <a:pt x="133" y="9"/>
                    <a:pt x="133" y="9"/>
                  </a:cubicBezTo>
                  <a:lnTo>
                    <a:pt x="120" y="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4538065" y="4848376"/>
              <a:ext cx="431368" cy="533612"/>
            </a:xfrm>
            <a:custGeom>
              <a:avLst/>
              <a:gdLst>
                <a:gd name="T0" fmla="*/ 72 w 140"/>
                <a:gd name="T1" fmla="*/ 8 h 173"/>
                <a:gd name="T2" fmla="*/ 60 w 140"/>
                <a:gd name="T3" fmla="*/ 19 h 173"/>
                <a:gd name="T4" fmla="*/ 59 w 140"/>
                <a:gd name="T5" fmla="*/ 20 h 173"/>
                <a:gd name="T6" fmla="*/ 50 w 140"/>
                <a:gd name="T7" fmla="*/ 20 h 173"/>
                <a:gd name="T8" fmla="*/ 35 w 140"/>
                <a:gd name="T9" fmla="*/ 31 h 173"/>
                <a:gd name="T10" fmla="*/ 40 w 140"/>
                <a:gd name="T11" fmla="*/ 33 h 173"/>
                <a:gd name="T12" fmla="*/ 36 w 140"/>
                <a:gd name="T13" fmla="*/ 47 h 173"/>
                <a:gd name="T14" fmla="*/ 23 w 140"/>
                <a:gd name="T15" fmla="*/ 59 h 173"/>
                <a:gd name="T16" fmla="*/ 24 w 140"/>
                <a:gd name="T17" fmla="*/ 67 h 173"/>
                <a:gd name="T18" fmla="*/ 26 w 140"/>
                <a:gd name="T19" fmla="*/ 76 h 173"/>
                <a:gd name="T20" fmla="*/ 18 w 140"/>
                <a:gd name="T21" fmla="*/ 92 h 173"/>
                <a:gd name="T22" fmla="*/ 18 w 140"/>
                <a:gd name="T23" fmla="*/ 94 h 173"/>
                <a:gd name="T24" fmla="*/ 12 w 140"/>
                <a:gd name="T25" fmla="*/ 100 h 173"/>
                <a:gd name="T26" fmla="*/ 7 w 140"/>
                <a:gd name="T27" fmla="*/ 105 h 173"/>
                <a:gd name="T28" fmla="*/ 6 w 140"/>
                <a:gd name="T29" fmla="*/ 121 h 173"/>
                <a:gd name="T30" fmla="*/ 2 w 140"/>
                <a:gd name="T31" fmla="*/ 125 h 173"/>
                <a:gd name="T32" fmla="*/ 0 w 140"/>
                <a:gd name="T33" fmla="*/ 127 h 173"/>
                <a:gd name="T34" fmla="*/ 3 w 140"/>
                <a:gd name="T35" fmla="*/ 137 h 173"/>
                <a:gd name="T36" fmla="*/ 26 w 140"/>
                <a:gd name="T37" fmla="*/ 137 h 173"/>
                <a:gd name="T38" fmla="*/ 35 w 140"/>
                <a:gd name="T39" fmla="*/ 146 h 173"/>
                <a:gd name="T40" fmla="*/ 35 w 140"/>
                <a:gd name="T41" fmla="*/ 146 h 173"/>
                <a:gd name="T42" fmla="*/ 51 w 140"/>
                <a:gd name="T43" fmla="*/ 171 h 173"/>
                <a:gd name="T44" fmla="*/ 56 w 140"/>
                <a:gd name="T45" fmla="*/ 160 h 173"/>
                <a:gd name="T46" fmla="*/ 68 w 140"/>
                <a:gd name="T47" fmla="*/ 169 h 173"/>
                <a:gd name="T48" fmla="*/ 76 w 140"/>
                <a:gd name="T49" fmla="*/ 145 h 173"/>
                <a:gd name="T50" fmla="*/ 78 w 140"/>
                <a:gd name="T51" fmla="*/ 146 h 173"/>
                <a:gd name="T52" fmla="*/ 85 w 140"/>
                <a:gd name="T53" fmla="*/ 140 h 173"/>
                <a:gd name="T54" fmla="*/ 85 w 140"/>
                <a:gd name="T55" fmla="*/ 138 h 173"/>
                <a:gd name="T56" fmla="*/ 96 w 140"/>
                <a:gd name="T57" fmla="*/ 139 h 173"/>
                <a:gd name="T58" fmla="*/ 102 w 140"/>
                <a:gd name="T59" fmla="*/ 111 h 173"/>
                <a:gd name="T60" fmla="*/ 114 w 140"/>
                <a:gd name="T61" fmla="*/ 110 h 173"/>
                <a:gd name="T62" fmla="*/ 108 w 140"/>
                <a:gd name="T63" fmla="*/ 104 h 173"/>
                <a:gd name="T64" fmla="*/ 117 w 140"/>
                <a:gd name="T65" fmla="*/ 97 h 173"/>
                <a:gd name="T66" fmla="*/ 122 w 140"/>
                <a:gd name="T67" fmla="*/ 100 h 173"/>
                <a:gd name="T68" fmla="*/ 119 w 140"/>
                <a:gd name="T69" fmla="*/ 91 h 173"/>
                <a:gd name="T70" fmla="*/ 122 w 140"/>
                <a:gd name="T71" fmla="*/ 89 h 173"/>
                <a:gd name="T72" fmla="*/ 118 w 140"/>
                <a:gd name="T73" fmla="*/ 79 h 173"/>
                <a:gd name="T74" fmla="*/ 119 w 140"/>
                <a:gd name="T75" fmla="*/ 77 h 173"/>
                <a:gd name="T76" fmla="*/ 130 w 140"/>
                <a:gd name="T77" fmla="*/ 67 h 173"/>
                <a:gd name="T78" fmla="*/ 120 w 140"/>
                <a:gd name="T79" fmla="*/ 54 h 173"/>
                <a:gd name="T80" fmla="*/ 133 w 140"/>
                <a:gd name="T81" fmla="*/ 49 h 173"/>
                <a:gd name="T82" fmla="*/ 139 w 140"/>
                <a:gd name="T83" fmla="*/ 42 h 173"/>
                <a:gd name="T84" fmla="*/ 135 w 140"/>
                <a:gd name="T85" fmla="*/ 34 h 173"/>
                <a:gd name="T86" fmla="*/ 134 w 140"/>
                <a:gd name="T87" fmla="*/ 32 h 173"/>
                <a:gd name="T88" fmla="*/ 134 w 140"/>
                <a:gd name="T89" fmla="*/ 29 h 173"/>
                <a:gd name="T90" fmla="*/ 133 w 140"/>
                <a:gd name="T91" fmla="*/ 29 h 173"/>
                <a:gd name="T92" fmla="*/ 117 w 140"/>
                <a:gd name="T93" fmla="*/ 27 h 173"/>
                <a:gd name="T94" fmla="*/ 116 w 140"/>
                <a:gd name="T95" fmla="*/ 27 h 173"/>
                <a:gd name="T96" fmla="*/ 112 w 140"/>
                <a:gd name="T97" fmla="*/ 22 h 173"/>
                <a:gd name="T98" fmla="*/ 93 w 140"/>
                <a:gd name="T99" fmla="*/ 30 h 173"/>
                <a:gd name="T100" fmla="*/ 85 w 140"/>
                <a:gd name="T101" fmla="*/ 15 h 173"/>
                <a:gd name="T102" fmla="*/ 73 w 140"/>
                <a:gd name="T103" fmla="*/ 0 h 173"/>
                <a:gd name="T104" fmla="*/ 73 w 140"/>
                <a:gd name="T105" fmla="*/ 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0" h="173">
                  <a:moveTo>
                    <a:pt x="73" y="7"/>
                  </a:moveTo>
                  <a:cubicBezTo>
                    <a:pt x="72" y="8"/>
                    <a:pt x="72" y="8"/>
                    <a:pt x="72" y="8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0" y="19"/>
                    <a:pt x="36" y="23"/>
                    <a:pt x="35" y="3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61"/>
                    <a:pt x="20" y="63"/>
                    <a:pt x="21" y="64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6" y="69"/>
                    <a:pt x="28" y="71"/>
                    <a:pt x="28" y="73"/>
                  </a:cubicBezTo>
                  <a:cubicBezTo>
                    <a:pt x="28" y="74"/>
                    <a:pt x="27" y="75"/>
                    <a:pt x="26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5"/>
                    <a:pt x="18" y="89"/>
                    <a:pt x="18" y="92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7"/>
                    <a:pt x="14" y="98"/>
                    <a:pt x="12" y="100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8" y="107"/>
                    <a:pt x="8" y="109"/>
                    <a:pt x="6" y="113"/>
                  </a:cubicBezTo>
                  <a:cubicBezTo>
                    <a:pt x="8" y="117"/>
                    <a:pt x="8" y="120"/>
                    <a:pt x="6" y="121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10" y="136"/>
                    <a:pt x="17" y="136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86" y="146"/>
                    <a:pt x="86" y="146"/>
                    <a:pt x="86" y="146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102" y="133"/>
                    <a:pt x="104" y="129"/>
                    <a:pt x="104" y="125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22" y="100"/>
                    <a:pt x="122" y="100"/>
                    <a:pt x="122" y="100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19" y="91"/>
                    <a:pt x="119" y="91"/>
                    <a:pt x="119" y="91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2" y="89"/>
                    <a:pt x="122" y="89"/>
                    <a:pt x="122" y="89"/>
                  </a:cubicBezTo>
                  <a:cubicBezTo>
                    <a:pt x="122" y="86"/>
                    <a:pt x="122" y="86"/>
                    <a:pt x="122" y="86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130" y="71"/>
                    <a:pt x="130" y="71"/>
                    <a:pt x="130" y="71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21" y="62"/>
                    <a:pt x="116" y="58"/>
                    <a:pt x="117" y="56"/>
                  </a:cubicBezTo>
                  <a:cubicBezTo>
                    <a:pt x="118" y="55"/>
                    <a:pt x="118" y="54"/>
                    <a:pt x="120" y="54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38" y="37"/>
                    <a:pt x="136" y="35"/>
                    <a:pt x="135" y="34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2" y="31"/>
                    <a:pt x="130" y="32"/>
                    <a:pt x="128" y="32"/>
                  </a:cubicBezTo>
                  <a:cubicBezTo>
                    <a:pt x="123" y="32"/>
                    <a:pt x="120" y="30"/>
                    <a:pt x="117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5"/>
                    <a:pt x="110" y="27"/>
                    <a:pt x="108" y="29"/>
                  </a:cubicBezTo>
                  <a:cubicBezTo>
                    <a:pt x="102" y="31"/>
                    <a:pt x="98" y="32"/>
                    <a:pt x="93" y="30"/>
                  </a:cubicBezTo>
                  <a:cubicBezTo>
                    <a:pt x="90" y="29"/>
                    <a:pt x="88" y="27"/>
                    <a:pt x="86" y="23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4" y="7"/>
                    <a:pt x="82" y="3"/>
                    <a:pt x="80" y="2"/>
                  </a:cubicBezTo>
                  <a:cubicBezTo>
                    <a:pt x="78" y="0"/>
                    <a:pt x="75" y="0"/>
                    <a:pt x="73" y="0"/>
                  </a:cubicBezTo>
                  <a:cubicBezTo>
                    <a:pt x="74" y="7"/>
                    <a:pt x="74" y="7"/>
                    <a:pt x="74" y="7"/>
                  </a:cubicBezTo>
                  <a:lnTo>
                    <a:pt x="73" y="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4729247" y="4512599"/>
              <a:ext cx="375709" cy="434392"/>
            </a:xfrm>
            <a:custGeom>
              <a:avLst/>
              <a:gdLst>
                <a:gd name="T0" fmla="*/ 64 w 122"/>
                <a:gd name="T1" fmla="*/ 6 h 141"/>
                <a:gd name="T2" fmla="*/ 42 w 122"/>
                <a:gd name="T3" fmla="*/ 2 h 141"/>
                <a:gd name="T4" fmla="*/ 38 w 122"/>
                <a:gd name="T5" fmla="*/ 27 h 141"/>
                <a:gd name="T6" fmla="*/ 28 w 122"/>
                <a:gd name="T7" fmla="*/ 32 h 141"/>
                <a:gd name="T8" fmla="*/ 22 w 122"/>
                <a:gd name="T9" fmla="*/ 41 h 141"/>
                <a:gd name="T10" fmla="*/ 16 w 122"/>
                <a:gd name="T11" fmla="*/ 54 h 141"/>
                <a:gd name="T12" fmla="*/ 6 w 122"/>
                <a:gd name="T13" fmla="*/ 68 h 141"/>
                <a:gd name="T14" fmla="*/ 1 w 122"/>
                <a:gd name="T15" fmla="*/ 78 h 141"/>
                <a:gd name="T16" fmla="*/ 11 w 122"/>
                <a:gd name="T17" fmla="*/ 93 h 141"/>
                <a:gd name="T18" fmla="*/ 16 w 122"/>
                <a:gd name="T19" fmla="*/ 102 h 141"/>
                <a:gd name="T20" fmla="*/ 16 w 122"/>
                <a:gd name="T21" fmla="*/ 102 h 141"/>
                <a:gd name="T22" fmla="*/ 16 w 122"/>
                <a:gd name="T23" fmla="*/ 104 h 141"/>
                <a:gd name="T24" fmla="*/ 15 w 122"/>
                <a:gd name="T25" fmla="*/ 105 h 141"/>
                <a:gd name="T26" fmla="*/ 27 w 122"/>
                <a:gd name="T27" fmla="*/ 123 h 141"/>
                <a:gd name="T28" fmla="*/ 32 w 122"/>
                <a:gd name="T29" fmla="*/ 135 h 141"/>
                <a:gd name="T30" fmla="*/ 46 w 122"/>
                <a:gd name="T31" fmla="*/ 130 h 141"/>
                <a:gd name="T32" fmla="*/ 46 w 122"/>
                <a:gd name="T33" fmla="*/ 129 h 141"/>
                <a:gd name="T34" fmla="*/ 53 w 122"/>
                <a:gd name="T35" fmla="*/ 125 h 141"/>
                <a:gd name="T36" fmla="*/ 66 w 122"/>
                <a:gd name="T37" fmla="*/ 136 h 141"/>
                <a:gd name="T38" fmla="*/ 68 w 122"/>
                <a:gd name="T39" fmla="*/ 136 h 141"/>
                <a:gd name="T40" fmla="*/ 74 w 122"/>
                <a:gd name="T41" fmla="*/ 134 h 141"/>
                <a:gd name="T42" fmla="*/ 76 w 122"/>
                <a:gd name="T43" fmla="*/ 134 h 141"/>
                <a:gd name="T44" fmla="*/ 84 w 122"/>
                <a:gd name="T45" fmla="*/ 141 h 141"/>
                <a:gd name="T46" fmla="*/ 85 w 122"/>
                <a:gd name="T47" fmla="*/ 124 h 141"/>
                <a:gd name="T48" fmla="*/ 86 w 122"/>
                <a:gd name="T49" fmla="*/ 124 h 141"/>
                <a:gd name="T50" fmla="*/ 88 w 122"/>
                <a:gd name="T51" fmla="*/ 113 h 141"/>
                <a:gd name="T52" fmla="*/ 88 w 122"/>
                <a:gd name="T53" fmla="*/ 111 h 141"/>
                <a:gd name="T54" fmla="*/ 90 w 122"/>
                <a:gd name="T55" fmla="*/ 110 h 141"/>
                <a:gd name="T56" fmla="*/ 100 w 122"/>
                <a:gd name="T57" fmla="*/ 94 h 141"/>
                <a:gd name="T58" fmla="*/ 103 w 122"/>
                <a:gd name="T59" fmla="*/ 95 h 141"/>
                <a:gd name="T60" fmla="*/ 102 w 122"/>
                <a:gd name="T61" fmla="*/ 102 h 141"/>
                <a:gd name="T62" fmla="*/ 114 w 122"/>
                <a:gd name="T63" fmla="*/ 92 h 141"/>
                <a:gd name="T64" fmla="*/ 112 w 122"/>
                <a:gd name="T65" fmla="*/ 87 h 141"/>
                <a:gd name="T66" fmla="*/ 114 w 122"/>
                <a:gd name="T67" fmla="*/ 69 h 141"/>
                <a:gd name="T68" fmla="*/ 108 w 122"/>
                <a:gd name="T69" fmla="*/ 68 h 141"/>
                <a:gd name="T70" fmla="*/ 108 w 122"/>
                <a:gd name="T71" fmla="*/ 67 h 141"/>
                <a:gd name="T72" fmla="*/ 106 w 122"/>
                <a:gd name="T73" fmla="*/ 58 h 141"/>
                <a:gd name="T74" fmla="*/ 122 w 122"/>
                <a:gd name="T75" fmla="*/ 58 h 141"/>
                <a:gd name="T76" fmla="*/ 108 w 122"/>
                <a:gd name="T77" fmla="*/ 44 h 141"/>
                <a:gd name="T78" fmla="*/ 117 w 122"/>
                <a:gd name="T79" fmla="*/ 33 h 141"/>
                <a:gd name="T80" fmla="*/ 111 w 122"/>
                <a:gd name="T81" fmla="*/ 34 h 141"/>
                <a:gd name="T82" fmla="*/ 111 w 122"/>
                <a:gd name="T83" fmla="*/ 33 h 141"/>
                <a:gd name="T84" fmla="*/ 103 w 122"/>
                <a:gd name="T85" fmla="*/ 24 h 141"/>
                <a:gd name="T86" fmla="*/ 80 w 122"/>
                <a:gd name="T87" fmla="*/ 32 h 141"/>
                <a:gd name="T88" fmla="*/ 78 w 122"/>
                <a:gd name="T89" fmla="*/ 32 h 141"/>
                <a:gd name="T90" fmla="*/ 78 w 122"/>
                <a:gd name="T91" fmla="*/ 18 h 141"/>
                <a:gd name="T92" fmla="*/ 82 w 122"/>
                <a:gd name="T9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41">
                  <a:moveTo>
                    <a:pt x="74" y="2"/>
                  </a:moveTo>
                  <a:cubicBezTo>
                    <a:pt x="70" y="4"/>
                    <a:pt x="66" y="6"/>
                    <a:pt x="64" y="6"/>
                  </a:cubicBezTo>
                  <a:cubicBezTo>
                    <a:pt x="61" y="6"/>
                    <a:pt x="57" y="5"/>
                    <a:pt x="5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0" y="3"/>
                    <a:pt x="36" y="7"/>
                    <a:pt x="32" y="1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3" y="36"/>
                    <a:pt x="24" y="40"/>
                    <a:pt x="22" y="4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9"/>
                    <a:pt x="18" y="52"/>
                    <a:pt x="16" y="54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0" y="73"/>
                    <a:pt x="0" y="76"/>
                    <a:pt x="1" y="7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7" y="105"/>
                    <a:pt x="18" y="106"/>
                    <a:pt x="20" y="107"/>
                  </a:cubicBezTo>
                  <a:cubicBezTo>
                    <a:pt x="24" y="109"/>
                    <a:pt x="26" y="115"/>
                    <a:pt x="27" y="123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0" y="133"/>
                    <a:pt x="30" y="134"/>
                    <a:pt x="32" y="135"/>
                  </a:cubicBezTo>
                  <a:cubicBezTo>
                    <a:pt x="36" y="137"/>
                    <a:pt x="40" y="136"/>
                    <a:pt x="43" y="134"/>
                  </a:cubicBezTo>
                  <a:cubicBezTo>
                    <a:pt x="45" y="133"/>
                    <a:pt x="46" y="132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60" y="136"/>
                    <a:pt x="62" y="136"/>
                    <a:pt x="66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1" y="117"/>
                    <a:pt x="90" y="115"/>
                    <a:pt x="88" y="113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4" y="87"/>
                    <a:pt x="114" y="87"/>
                    <a:pt x="114" y="87"/>
                  </a:cubicBezTo>
                  <a:cubicBezTo>
                    <a:pt x="112" y="87"/>
                    <a:pt x="112" y="87"/>
                    <a:pt x="112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4" y="62"/>
                    <a:pt x="104" y="60"/>
                    <a:pt x="10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2" y="56"/>
                    <a:pt x="120" y="52"/>
                    <a:pt x="117" y="46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09" y="28"/>
                    <a:pt x="107" y="25"/>
                    <a:pt x="103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83" y="14"/>
                    <a:pt x="90" y="6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4" y="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4368059" y="4142337"/>
              <a:ext cx="471903" cy="576568"/>
            </a:xfrm>
            <a:custGeom>
              <a:avLst/>
              <a:gdLst>
                <a:gd name="T0" fmla="*/ 96 w 153"/>
                <a:gd name="T1" fmla="*/ 52 h 187"/>
                <a:gd name="T2" fmla="*/ 85 w 153"/>
                <a:gd name="T3" fmla="*/ 27 h 187"/>
                <a:gd name="T4" fmla="*/ 55 w 153"/>
                <a:gd name="T5" fmla="*/ 17 h 187"/>
                <a:gd name="T6" fmla="*/ 37 w 153"/>
                <a:gd name="T7" fmla="*/ 0 h 187"/>
                <a:gd name="T8" fmla="*/ 48 w 153"/>
                <a:gd name="T9" fmla="*/ 17 h 187"/>
                <a:gd name="T10" fmla="*/ 49 w 153"/>
                <a:gd name="T11" fmla="*/ 18 h 187"/>
                <a:gd name="T12" fmla="*/ 35 w 153"/>
                <a:gd name="T13" fmla="*/ 35 h 187"/>
                <a:gd name="T14" fmla="*/ 19 w 153"/>
                <a:gd name="T15" fmla="*/ 22 h 187"/>
                <a:gd name="T16" fmla="*/ 23 w 153"/>
                <a:gd name="T17" fmla="*/ 35 h 187"/>
                <a:gd name="T18" fmla="*/ 23 w 153"/>
                <a:gd name="T19" fmla="*/ 36 h 187"/>
                <a:gd name="T20" fmla="*/ 21 w 153"/>
                <a:gd name="T21" fmla="*/ 40 h 187"/>
                <a:gd name="T22" fmla="*/ 14 w 153"/>
                <a:gd name="T23" fmla="*/ 44 h 187"/>
                <a:gd name="T24" fmla="*/ 11 w 153"/>
                <a:gd name="T25" fmla="*/ 50 h 187"/>
                <a:gd name="T26" fmla="*/ 8 w 153"/>
                <a:gd name="T27" fmla="*/ 62 h 187"/>
                <a:gd name="T28" fmla="*/ 8 w 153"/>
                <a:gd name="T29" fmla="*/ 62 h 187"/>
                <a:gd name="T30" fmla="*/ 3 w 153"/>
                <a:gd name="T31" fmla="*/ 65 h 187"/>
                <a:gd name="T32" fmla="*/ 14 w 153"/>
                <a:gd name="T33" fmla="*/ 81 h 187"/>
                <a:gd name="T34" fmla="*/ 18 w 153"/>
                <a:gd name="T35" fmla="*/ 80 h 187"/>
                <a:gd name="T36" fmla="*/ 35 w 153"/>
                <a:gd name="T37" fmla="*/ 88 h 187"/>
                <a:gd name="T38" fmla="*/ 35 w 153"/>
                <a:gd name="T39" fmla="*/ 89 h 187"/>
                <a:gd name="T40" fmla="*/ 34 w 153"/>
                <a:gd name="T41" fmla="*/ 99 h 187"/>
                <a:gd name="T42" fmla="*/ 30 w 153"/>
                <a:gd name="T43" fmla="*/ 108 h 187"/>
                <a:gd name="T44" fmla="*/ 25 w 153"/>
                <a:gd name="T45" fmla="*/ 114 h 187"/>
                <a:gd name="T46" fmla="*/ 25 w 153"/>
                <a:gd name="T47" fmla="*/ 114 h 187"/>
                <a:gd name="T48" fmla="*/ 26 w 153"/>
                <a:gd name="T49" fmla="*/ 126 h 187"/>
                <a:gd name="T50" fmla="*/ 37 w 153"/>
                <a:gd name="T51" fmla="*/ 128 h 187"/>
                <a:gd name="T52" fmla="*/ 43 w 153"/>
                <a:gd name="T53" fmla="*/ 134 h 187"/>
                <a:gd name="T54" fmla="*/ 51 w 153"/>
                <a:gd name="T55" fmla="*/ 175 h 187"/>
                <a:gd name="T56" fmla="*/ 49 w 153"/>
                <a:gd name="T57" fmla="*/ 179 h 187"/>
                <a:gd name="T58" fmla="*/ 50 w 153"/>
                <a:gd name="T59" fmla="*/ 181 h 187"/>
                <a:gd name="T60" fmla="*/ 73 w 153"/>
                <a:gd name="T61" fmla="*/ 172 h 187"/>
                <a:gd name="T62" fmla="*/ 78 w 153"/>
                <a:gd name="T63" fmla="*/ 175 h 187"/>
                <a:gd name="T64" fmla="*/ 79 w 153"/>
                <a:gd name="T65" fmla="*/ 174 h 187"/>
                <a:gd name="T66" fmla="*/ 87 w 153"/>
                <a:gd name="T67" fmla="*/ 169 h 187"/>
                <a:gd name="T68" fmla="*/ 109 w 153"/>
                <a:gd name="T69" fmla="*/ 179 h 187"/>
                <a:gd name="T70" fmla="*/ 115 w 153"/>
                <a:gd name="T71" fmla="*/ 183 h 187"/>
                <a:gd name="T72" fmla="*/ 134 w 153"/>
                <a:gd name="T73" fmla="*/ 163 h 187"/>
                <a:gd name="T74" fmla="*/ 130 w 153"/>
                <a:gd name="T75" fmla="*/ 147 h 187"/>
                <a:gd name="T76" fmla="*/ 144 w 153"/>
                <a:gd name="T77" fmla="*/ 148 h 187"/>
                <a:gd name="T78" fmla="*/ 144 w 153"/>
                <a:gd name="T79" fmla="*/ 134 h 187"/>
                <a:gd name="T80" fmla="*/ 153 w 153"/>
                <a:gd name="T81" fmla="*/ 122 h 187"/>
                <a:gd name="T82" fmla="*/ 141 w 153"/>
                <a:gd name="T83" fmla="*/ 110 h 187"/>
                <a:gd name="T84" fmla="*/ 136 w 153"/>
                <a:gd name="T85" fmla="*/ 115 h 187"/>
                <a:gd name="T86" fmla="*/ 135 w 153"/>
                <a:gd name="T87" fmla="*/ 115 h 187"/>
                <a:gd name="T88" fmla="*/ 125 w 153"/>
                <a:gd name="T89" fmla="*/ 106 h 187"/>
                <a:gd name="T90" fmla="*/ 113 w 153"/>
                <a:gd name="T91" fmla="*/ 98 h 187"/>
                <a:gd name="T92" fmla="*/ 110 w 153"/>
                <a:gd name="T93" fmla="*/ 84 h 187"/>
                <a:gd name="T94" fmla="*/ 117 w 153"/>
                <a:gd name="T95" fmla="*/ 63 h 187"/>
                <a:gd name="T96" fmla="*/ 129 w 153"/>
                <a:gd name="T97" fmla="*/ 64 h 187"/>
                <a:gd name="T98" fmla="*/ 129 w 153"/>
                <a:gd name="T99" fmla="*/ 52 h 187"/>
                <a:gd name="T100" fmla="*/ 97 w 153"/>
                <a:gd name="T101" fmla="*/ 53 h 187"/>
                <a:gd name="T102" fmla="*/ 96 w 153"/>
                <a:gd name="T103" fmla="*/ 5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" h="187">
                  <a:moveTo>
                    <a:pt x="96" y="52"/>
                  </a:moveTo>
                  <a:cubicBezTo>
                    <a:pt x="96" y="52"/>
                    <a:pt x="96" y="52"/>
                    <a:pt x="96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1" y="37"/>
                    <a:pt x="87" y="28"/>
                    <a:pt x="85" y="27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3" y="20"/>
                    <a:pt x="57" y="18"/>
                    <a:pt x="55" y="17"/>
                  </a:cubicBezTo>
                  <a:cubicBezTo>
                    <a:pt x="51" y="14"/>
                    <a:pt x="45" y="9"/>
                    <a:pt x="3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3"/>
                    <a:pt x="41" y="9"/>
                    <a:pt x="48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0" y="34"/>
                    <a:pt x="38" y="36"/>
                    <a:pt x="35" y="35"/>
                  </a:cubicBezTo>
                  <a:cubicBezTo>
                    <a:pt x="34" y="34"/>
                    <a:pt x="31" y="31"/>
                    <a:pt x="25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4"/>
                    <a:pt x="20" y="28"/>
                    <a:pt x="23" y="34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6"/>
                    <a:pt x="11" y="48"/>
                    <a:pt x="11" y="50"/>
                  </a:cubicBezTo>
                  <a:cubicBezTo>
                    <a:pt x="12" y="56"/>
                    <a:pt x="11" y="60"/>
                    <a:pt x="10" y="61"/>
                  </a:cubicBezTo>
                  <a:cubicBezTo>
                    <a:pt x="9" y="62"/>
                    <a:pt x="9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1" y="64"/>
                    <a:pt x="3" y="65"/>
                  </a:cubicBezTo>
                  <a:cubicBezTo>
                    <a:pt x="7" y="68"/>
                    <a:pt x="11" y="74"/>
                    <a:pt x="14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9"/>
                    <a:pt x="26" y="80"/>
                    <a:pt x="30" y="83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5" y="101"/>
                    <a:pt x="36" y="103"/>
                    <a:pt x="35" y="104"/>
                  </a:cubicBezTo>
                  <a:cubicBezTo>
                    <a:pt x="35" y="106"/>
                    <a:pt x="33" y="108"/>
                    <a:pt x="30" y="108"/>
                  </a:cubicBezTo>
                  <a:cubicBezTo>
                    <a:pt x="27" y="108"/>
                    <a:pt x="25" y="110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36" y="143"/>
                    <a:pt x="36" y="143"/>
                    <a:pt x="36" y="143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77" y="164"/>
                    <a:pt x="77" y="164"/>
                    <a:pt x="77" y="164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69" y="178"/>
                    <a:pt x="67" y="183"/>
                    <a:pt x="67" y="187"/>
                  </a:cubicBezTo>
                  <a:cubicBezTo>
                    <a:pt x="71" y="185"/>
                    <a:pt x="75" y="181"/>
                    <a:pt x="78" y="175"/>
                  </a:cubicBezTo>
                  <a:cubicBezTo>
                    <a:pt x="78" y="174"/>
                    <a:pt x="78" y="174"/>
                    <a:pt x="78" y="174"/>
                  </a:cubicBezTo>
                  <a:cubicBezTo>
                    <a:pt x="79" y="174"/>
                    <a:pt x="79" y="174"/>
                    <a:pt x="79" y="174"/>
                  </a:cubicBezTo>
                  <a:cubicBezTo>
                    <a:pt x="86" y="170"/>
                    <a:pt x="86" y="170"/>
                    <a:pt x="86" y="170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3"/>
                    <a:pt x="115" y="183"/>
                    <a:pt x="115" y="183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1" y="169"/>
                    <a:pt x="133" y="167"/>
                    <a:pt x="134" y="163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6" y="158"/>
                    <a:pt x="134" y="154"/>
                    <a:pt x="130" y="147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44" y="148"/>
                    <a:pt x="144" y="148"/>
                    <a:pt x="144" y="148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5" y="112"/>
                    <a:pt x="143" y="110"/>
                    <a:pt x="141" y="110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27" y="112"/>
                    <a:pt x="127" y="112"/>
                    <a:pt x="127" y="112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3" y="106"/>
                    <a:pt x="120" y="104"/>
                    <a:pt x="117" y="101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09" y="97"/>
                    <a:pt x="107" y="95"/>
                    <a:pt x="107" y="93"/>
                  </a:cubicBezTo>
                  <a:cubicBezTo>
                    <a:pt x="107" y="90"/>
                    <a:pt x="107" y="88"/>
                    <a:pt x="110" y="84"/>
                  </a:cubicBezTo>
                  <a:cubicBezTo>
                    <a:pt x="114" y="78"/>
                    <a:pt x="117" y="72"/>
                    <a:pt x="117" y="68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63"/>
                    <a:pt x="131" y="59"/>
                    <a:pt x="132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3" y="56"/>
                    <a:pt x="118" y="59"/>
                    <a:pt x="115" y="60"/>
                  </a:cubicBezTo>
                  <a:cubicBezTo>
                    <a:pt x="110" y="61"/>
                    <a:pt x="105" y="59"/>
                    <a:pt x="97" y="53"/>
                  </a:cubicBezTo>
                  <a:cubicBezTo>
                    <a:pt x="97" y="53"/>
                    <a:pt x="97" y="53"/>
                    <a:pt x="97" y="53"/>
                  </a:cubicBezTo>
                  <a:lnTo>
                    <a:pt x="96" y="5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4457600" y="3476227"/>
              <a:ext cx="123421" cy="179080"/>
            </a:xfrm>
            <a:custGeom>
              <a:avLst/>
              <a:gdLst>
                <a:gd name="T0" fmla="*/ 24 w 40"/>
                <a:gd name="T1" fmla="*/ 0 h 58"/>
                <a:gd name="T2" fmla="*/ 22 w 40"/>
                <a:gd name="T3" fmla="*/ 0 h 58"/>
                <a:gd name="T4" fmla="*/ 16 w 40"/>
                <a:gd name="T5" fmla="*/ 6 h 58"/>
                <a:gd name="T6" fmla="*/ 15 w 40"/>
                <a:gd name="T7" fmla="*/ 5 h 58"/>
                <a:gd name="T8" fmla="*/ 15 w 40"/>
                <a:gd name="T9" fmla="*/ 6 h 58"/>
                <a:gd name="T10" fmla="*/ 15 w 40"/>
                <a:gd name="T11" fmla="*/ 6 h 58"/>
                <a:gd name="T12" fmla="*/ 12 w 40"/>
                <a:gd name="T13" fmla="*/ 10 h 58"/>
                <a:gd name="T14" fmla="*/ 10 w 40"/>
                <a:gd name="T15" fmla="*/ 10 h 58"/>
                <a:gd name="T16" fmla="*/ 6 w 40"/>
                <a:gd name="T17" fmla="*/ 13 h 58"/>
                <a:gd name="T18" fmla="*/ 5 w 40"/>
                <a:gd name="T19" fmla="*/ 16 h 58"/>
                <a:gd name="T20" fmla="*/ 2 w 40"/>
                <a:gd name="T21" fmla="*/ 24 h 58"/>
                <a:gd name="T22" fmla="*/ 1 w 40"/>
                <a:gd name="T23" fmla="*/ 29 h 58"/>
                <a:gd name="T24" fmla="*/ 0 w 40"/>
                <a:gd name="T25" fmla="*/ 38 h 58"/>
                <a:gd name="T26" fmla="*/ 3 w 40"/>
                <a:gd name="T27" fmla="*/ 50 h 58"/>
                <a:gd name="T28" fmla="*/ 10 w 40"/>
                <a:gd name="T29" fmla="*/ 55 h 58"/>
                <a:gd name="T30" fmla="*/ 19 w 40"/>
                <a:gd name="T31" fmla="*/ 58 h 58"/>
                <a:gd name="T32" fmla="*/ 28 w 40"/>
                <a:gd name="T33" fmla="*/ 54 h 58"/>
                <a:gd name="T34" fmla="*/ 26 w 40"/>
                <a:gd name="T35" fmla="*/ 50 h 58"/>
                <a:gd name="T36" fmla="*/ 26 w 40"/>
                <a:gd name="T37" fmla="*/ 49 h 58"/>
                <a:gd name="T38" fmla="*/ 26 w 40"/>
                <a:gd name="T39" fmla="*/ 48 h 58"/>
                <a:gd name="T40" fmla="*/ 26 w 40"/>
                <a:gd name="T41" fmla="*/ 45 h 58"/>
                <a:gd name="T42" fmla="*/ 26 w 40"/>
                <a:gd name="T43" fmla="*/ 44 h 58"/>
                <a:gd name="T44" fmla="*/ 31 w 40"/>
                <a:gd name="T45" fmla="*/ 36 h 58"/>
                <a:gd name="T46" fmla="*/ 38 w 40"/>
                <a:gd name="T47" fmla="*/ 36 h 58"/>
                <a:gd name="T48" fmla="*/ 40 w 40"/>
                <a:gd name="T49" fmla="*/ 36 h 58"/>
                <a:gd name="T50" fmla="*/ 33 w 40"/>
                <a:gd name="T51" fmla="*/ 24 h 58"/>
                <a:gd name="T52" fmla="*/ 30 w 40"/>
                <a:gd name="T53" fmla="*/ 20 h 58"/>
                <a:gd name="T54" fmla="*/ 26 w 40"/>
                <a:gd name="T55" fmla="*/ 8 h 58"/>
                <a:gd name="T56" fmla="*/ 24 w 40"/>
                <a:gd name="T5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58">
                  <a:moveTo>
                    <a:pt x="2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8" y="2"/>
                    <a:pt x="16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20"/>
                    <a:pt x="4" y="23"/>
                    <a:pt x="2" y="2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0"/>
                    <a:pt x="0" y="34"/>
                    <a:pt x="0" y="38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2"/>
                    <a:pt x="6" y="54"/>
                    <a:pt x="1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1" y="58"/>
                    <a:pt x="24" y="56"/>
                    <a:pt x="28" y="54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4"/>
                    <a:pt x="37" y="29"/>
                    <a:pt x="33" y="2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6"/>
                    <a:pt x="27" y="13"/>
                    <a:pt x="26" y="8"/>
                  </a:cubicBezTo>
                  <a:cubicBezTo>
                    <a:pt x="26" y="4"/>
                    <a:pt x="24" y="2"/>
                    <a:pt x="2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4334180" y="3393340"/>
              <a:ext cx="166377" cy="178476"/>
            </a:xfrm>
            <a:custGeom>
              <a:avLst/>
              <a:gdLst>
                <a:gd name="T0" fmla="*/ 27 w 54"/>
                <a:gd name="T1" fmla="*/ 12 h 58"/>
                <a:gd name="T2" fmla="*/ 26 w 54"/>
                <a:gd name="T3" fmla="*/ 13 h 58"/>
                <a:gd name="T4" fmla="*/ 25 w 54"/>
                <a:gd name="T5" fmla="*/ 13 h 58"/>
                <a:gd name="T6" fmla="*/ 20 w 54"/>
                <a:gd name="T7" fmla="*/ 12 h 58"/>
                <a:gd name="T8" fmla="*/ 20 w 54"/>
                <a:gd name="T9" fmla="*/ 15 h 58"/>
                <a:gd name="T10" fmla="*/ 20 w 54"/>
                <a:gd name="T11" fmla="*/ 16 h 58"/>
                <a:gd name="T12" fmla="*/ 18 w 54"/>
                <a:gd name="T13" fmla="*/ 16 h 58"/>
                <a:gd name="T14" fmla="*/ 10 w 54"/>
                <a:gd name="T15" fmla="*/ 19 h 58"/>
                <a:gd name="T16" fmla="*/ 10 w 54"/>
                <a:gd name="T17" fmla="*/ 20 h 58"/>
                <a:gd name="T18" fmla="*/ 12 w 54"/>
                <a:gd name="T19" fmla="*/ 29 h 58"/>
                <a:gd name="T20" fmla="*/ 13 w 54"/>
                <a:gd name="T21" fmla="*/ 29 h 58"/>
                <a:gd name="T22" fmla="*/ 12 w 54"/>
                <a:gd name="T23" fmla="*/ 31 h 58"/>
                <a:gd name="T24" fmla="*/ 2 w 54"/>
                <a:gd name="T25" fmla="*/ 41 h 58"/>
                <a:gd name="T26" fmla="*/ 0 w 54"/>
                <a:gd name="T27" fmla="*/ 45 h 58"/>
                <a:gd name="T28" fmla="*/ 3 w 54"/>
                <a:gd name="T29" fmla="*/ 49 h 58"/>
                <a:gd name="T30" fmla="*/ 8 w 54"/>
                <a:gd name="T31" fmla="*/ 50 h 58"/>
                <a:gd name="T32" fmla="*/ 11 w 54"/>
                <a:gd name="T33" fmla="*/ 51 h 58"/>
                <a:gd name="T34" fmla="*/ 20 w 54"/>
                <a:gd name="T35" fmla="*/ 53 h 58"/>
                <a:gd name="T36" fmla="*/ 24 w 54"/>
                <a:gd name="T37" fmla="*/ 56 h 58"/>
                <a:gd name="T38" fmla="*/ 32 w 54"/>
                <a:gd name="T39" fmla="*/ 58 h 58"/>
                <a:gd name="T40" fmla="*/ 37 w 54"/>
                <a:gd name="T41" fmla="*/ 53 h 58"/>
                <a:gd name="T42" fmla="*/ 40 w 54"/>
                <a:gd name="T43" fmla="*/ 50 h 58"/>
                <a:gd name="T44" fmla="*/ 42 w 54"/>
                <a:gd name="T45" fmla="*/ 42 h 58"/>
                <a:gd name="T46" fmla="*/ 40 w 54"/>
                <a:gd name="T47" fmla="*/ 33 h 58"/>
                <a:gd name="T48" fmla="*/ 44 w 54"/>
                <a:gd name="T49" fmla="*/ 34 h 58"/>
                <a:gd name="T50" fmla="*/ 49 w 54"/>
                <a:gd name="T51" fmla="*/ 35 h 58"/>
                <a:gd name="T52" fmla="*/ 51 w 54"/>
                <a:gd name="T53" fmla="*/ 33 h 58"/>
                <a:gd name="T54" fmla="*/ 52 w 54"/>
                <a:gd name="T55" fmla="*/ 31 h 58"/>
                <a:gd name="T56" fmla="*/ 48 w 54"/>
                <a:gd name="T57" fmla="*/ 19 h 58"/>
                <a:gd name="T58" fmla="*/ 49 w 54"/>
                <a:gd name="T59" fmla="*/ 15 h 58"/>
                <a:gd name="T60" fmla="*/ 54 w 54"/>
                <a:gd name="T61" fmla="*/ 12 h 58"/>
                <a:gd name="T62" fmla="*/ 54 w 54"/>
                <a:gd name="T63" fmla="*/ 12 h 58"/>
                <a:gd name="T64" fmla="*/ 53 w 54"/>
                <a:gd name="T65" fmla="*/ 9 h 58"/>
                <a:gd name="T66" fmla="*/ 44 w 54"/>
                <a:gd name="T67" fmla="*/ 9 h 58"/>
                <a:gd name="T68" fmla="*/ 44 w 54"/>
                <a:gd name="T69" fmla="*/ 9 h 58"/>
                <a:gd name="T70" fmla="*/ 35 w 54"/>
                <a:gd name="T71" fmla="*/ 3 h 58"/>
                <a:gd name="T72" fmla="*/ 24 w 54"/>
                <a:gd name="T73" fmla="*/ 1 h 58"/>
                <a:gd name="T74" fmla="*/ 23 w 54"/>
                <a:gd name="T75" fmla="*/ 2 h 58"/>
                <a:gd name="T76" fmla="*/ 26 w 54"/>
                <a:gd name="T77" fmla="*/ 6 h 58"/>
                <a:gd name="T78" fmla="*/ 27 w 54"/>
                <a:gd name="T7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" h="58">
                  <a:moveTo>
                    <a:pt x="27" y="12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3"/>
                    <a:pt x="10" y="25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0" y="35"/>
                    <a:pt x="6" y="39"/>
                    <a:pt x="2" y="41"/>
                  </a:cubicBezTo>
                  <a:cubicBezTo>
                    <a:pt x="1" y="43"/>
                    <a:pt x="0" y="44"/>
                    <a:pt x="0" y="45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19" y="51"/>
                    <a:pt x="20" y="53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7" y="57"/>
                    <a:pt x="30" y="58"/>
                    <a:pt x="32" y="58"/>
                  </a:cubicBezTo>
                  <a:cubicBezTo>
                    <a:pt x="33" y="58"/>
                    <a:pt x="35" y="57"/>
                    <a:pt x="37" y="53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3"/>
                    <a:pt x="52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1" y="1"/>
                    <a:pt x="28" y="0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3"/>
                    <a:pt x="23" y="5"/>
                    <a:pt x="26" y="6"/>
                  </a:cubicBezTo>
                  <a:cubicBezTo>
                    <a:pt x="28" y="7"/>
                    <a:pt x="28" y="9"/>
                    <a:pt x="27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4611877" y="3044859"/>
              <a:ext cx="579595" cy="551764"/>
            </a:xfrm>
            <a:custGeom>
              <a:avLst/>
              <a:gdLst>
                <a:gd name="T0" fmla="*/ 81 w 188"/>
                <a:gd name="T1" fmla="*/ 38 h 179"/>
                <a:gd name="T2" fmla="*/ 71 w 188"/>
                <a:gd name="T3" fmla="*/ 40 h 179"/>
                <a:gd name="T4" fmla="*/ 59 w 188"/>
                <a:gd name="T5" fmla="*/ 46 h 179"/>
                <a:gd name="T6" fmla="*/ 46 w 188"/>
                <a:gd name="T7" fmla="*/ 57 h 179"/>
                <a:gd name="T8" fmla="*/ 46 w 188"/>
                <a:gd name="T9" fmla="*/ 58 h 179"/>
                <a:gd name="T10" fmla="*/ 35 w 188"/>
                <a:gd name="T11" fmla="*/ 70 h 179"/>
                <a:gd name="T12" fmla="*/ 22 w 188"/>
                <a:gd name="T13" fmla="*/ 70 h 179"/>
                <a:gd name="T14" fmla="*/ 16 w 188"/>
                <a:gd name="T15" fmla="*/ 64 h 179"/>
                <a:gd name="T16" fmla="*/ 18 w 188"/>
                <a:gd name="T17" fmla="*/ 87 h 179"/>
                <a:gd name="T18" fmla="*/ 3 w 188"/>
                <a:gd name="T19" fmla="*/ 110 h 179"/>
                <a:gd name="T20" fmla="*/ 0 w 188"/>
                <a:gd name="T21" fmla="*/ 114 h 179"/>
                <a:gd name="T22" fmla="*/ 17 w 188"/>
                <a:gd name="T23" fmla="*/ 120 h 179"/>
                <a:gd name="T24" fmla="*/ 18 w 188"/>
                <a:gd name="T25" fmla="*/ 120 h 179"/>
                <a:gd name="T26" fmla="*/ 24 w 188"/>
                <a:gd name="T27" fmla="*/ 124 h 179"/>
                <a:gd name="T28" fmla="*/ 24 w 188"/>
                <a:gd name="T29" fmla="*/ 124 h 179"/>
                <a:gd name="T30" fmla="*/ 40 w 188"/>
                <a:gd name="T31" fmla="*/ 136 h 179"/>
                <a:gd name="T32" fmla="*/ 57 w 188"/>
                <a:gd name="T33" fmla="*/ 112 h 179"/>
                <a:gd name="T34" fmla="*/ 62 w 188"/>
                <a:gd name="T35" fmla="*/ 106 h 179"/>
                <a:gd name="T36" fmla="*/ 75 w 188"/>
                <a:gd name="T37" fmla="*/ 102 h 179"/>
                <a:gd name="T38" fmla="*/ 88 w 188"/>
                <a:gd name="T39" fmla="*/ 100 h 179"/>
                <a:gd name="T40" fmla="*/ 94 w 188"/>
                <a:gd name="T41" fmla="*/ 111 h 179"/>
                <a:gd name="T42" fmla="*/ 96 w 188"/>
                <a:gd name="T43" fmla="*/ 119 h 179"/>
                <a:gd name="T44" fmla="*/ 93 w 188"/>
                <a:gd name="T45" fmla="*/ 135 h 179"/>
                <a:gd name="T46" fmla="*/ 93 w 188"/>
                <a:gd name="T47" fmla="*/ 136 h 179"/>
                <a:gd name="T48" fmla="*/ 86 w 188"/>
                <a:gd name="T49" fmla="*/ 156 h 179"/>
                <a:gd name="T50" fmla="*/ 92 w 188"/>
                <a:gd name="T51" fmla="*/ 152 h 179"/>
                <a:gd name="T52" fmla="*/ 98 w 188"/>
                <a:gd name="T53" fmla="*/ 154 h 179"/>
                <a:gd name="T54" fmla="*/ 97 w 188"/>
                <a:gd name="T55" fmla="*/ 161 h 179"/>
                <a:gd name="T56" fmla="*/ 92 w 188"/>
                <a:gd name="T57" fmla="*/ 168 h 179"/>
                <a:gd name="T58" fmla="*/ 90 w 188"/>
                <a:gd name="T59" fmla="*/ 172 h 179"/>
                <a:gd name="T60" fmla="*/ 85 w 188"/>
                <a:gd name="T61" fmla="*/ 173 h 179"/>
                <a:gd name="T62" fmla="*/ 80 w 188"/>
                <a:gd name="T63" fmla="*/ 179 h 179"/>
                <a:gd name="T64" fmla="*/ 100 w 188"/>
                <a:gd name="T65" fmla="*/ 164 h 179"/>
                <a:gd name="T66" fmla="*/ 130 w 188"/>
                <a:gd name="T67" fmla="*/ 134 h 179"/>
                <a:gd name="T68" fmla="*/ 137 w 188"/>
                <a:gd name="T69" fmla="*/ 130 h 179"/>
                <a:gd name="T70" fmla="*/ 153 w 188"/>
                <a:gd name="T71" fmla="*/ 127 h 179"/>
                <a:gd name="T72" fmla="*/ 164 w 188"/>
                <a:gd name="T73" fmla="*/ 105 h 179"/>
                <a:gd name="T74" fmla="*/ 188 w 188"/>
                <a:gd name="T75" fmla="*/ 78 h 179"/>
                <a:gd name="T76" fmla="*/ 182 w 188"/>
                <a:gd name="T77" fmla="*/ 61 h 179"/>
                <a:gd name="T78" fmla="*/ 174 w 188"/>
                <a:gd name="T79" fmla="*/ 58 h 179"/>
                <a:gd name="T80" fmla="*/ 172 w 188"/>
                <a:gd name="T81" fmla="*/ 55 h 179"/>
                <a:gd name="T82" fmla="*/ 159 w 188"/>
                <a:gd name="T83" fmla="*/ 22 h 179"/>
                <a:gd name="T84" fmla="*/ 154 w 188"/>
                <a:gd name="T85" fmla="*/ 6 h 179"/>
                <a:gd name="T86" fmla="*/ 148 w 188"/>
                <a:gd name="T87" fmla="*/ 12 h 179"/>
                <a:gd name="T88" fmla="*/ 134 w 188"/>
                <a:gd name="T89" fmla="*/ 6 h 179"/>
                <a:gd name="T90" fmla="*/ 125 w 188"/>
                <a:gd name="T91" fmla="*/ 6 h 179"/>
                <a:gd name="T92" fmla="*/ 115 w 188"/>
                <a:gd name="T93" fmla="*/ 2 h 179"/>
                <a:gd name="T94" fmla="*/ 114 w 188"/>
                <a:gd name="T95" fmla="*/ 16 h 179"/>
                <a:gd name="T96" fmla="*/ 114 w 188"/>
                <a:gd name="T97" fmla="*/ 16 h 179"/>
                <a:gd name="T98" fmla="*/ 105 w 188"/>
                <a:gd name="T99" fmla="*/ 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179">
                  <a:moveTo>
                    <a:pt x="86" y="24"/>
                  </a:moveTo>
                  <a:cubicBezTo>
                    <a:pt x="82" y="30"/>
                    <a:pt x="82" y="30"/>
                    <a:pt x="82" y="30"/>
                  </a:cubicBezTo>
                  <a:cubicBezTo>
                    <a:pt x="81" y="31"/>
                    <a:pt x="80" y="34"/>
                    <a:pt x="81" y="38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6" y="126"/>
                    <a:pt x="26" y="128"/>
                    <a:pt x="26" y="129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7" y="98"/>
                    <a:pt x="78" y="97"/>
                    <a:pt x="80" y="97"/>
                  </a:cubicBezTo>
                  <a:cubicBezTo>
                    <a:pt x="82" y="97"/>
                    <a:pt x="84" y="98"/>
                    <a:pt x="87" y="99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3" y="151"/>
                    <a:pt x="93" y="151"/>
                    <a:pt x="93" y="151"/>
                  </a:cubicBezTo>
                  <a:cubicBezTo>
                    <a:pt x="94" y="150"/>
                    <a:pt x="94" y="150"/>
                    <a:pt x="94" y="150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4" y="162"/>
                    <a:pt x="94" y="162"/>
                    <a:pt x="94" y="162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8" y="173"/>
                    <a:pt x="88" y="173"/>
                    <a:pt x="88" y="173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2" y="174"/>
                    <a:pt x="82" y="174"/>
                    <a:pt x="82" y="174"/>
                  </a:cubicBezTo>
                  <a:cubicBezTo>
                    <a:pt x="80" y="178"/>
                    <a:pt x="80" y="178"/>
                    <a:pt x="80" y="178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7" y="64"/>
                    <a:pt x="187" y="64"/>
                    <a:pt x="187" y="64"/>
                  </a:cubicBezTo>
                  <a:cubicBezTo>
                    <a:pt x="186" y="64"/>
                    <a:pt x="184" y="63"/>
                    <a:pt x="183" y="62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6" y="61"/>
                    <a:pt x="175" y="60"/>
                    <a:pt x="174" y="58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0" y="32"/>
                    <a:pt x="167" y="31"/>
                    <a:pt x="164" y="28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4"/>
                    <a:pt x="154" y="12"/>
                    <a:pt x="154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4" y="12"/>
                    <a:pt x="140" y="12"/>
                    <a:pt x="138" y="11"/>
                  </a:cubicBezTo>
                  <a:cubicBezTo>
                    <a:pt x="136" y="10"/>
                    <a:pt x="134" y="8"/>
                    <a:pt x="134" y="6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94" y="26"/>
                    <a:pt x="94" y="26"/>
                    <a:pt x="94" y="26"/>
                  </a:cubicBezTo>
                  <a:lnTo>
                    <a:pt x="86" y="2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4744371" y="2715131"/>
              <a:ext cx="826435" cy="560839"/>
            </a:xfrm>
            <a:custGeom>
              <a:avLst/>
              <a:gdLst>
                <a:gd name="T0" fmla="*/ 47 w 268"/>
                <a:gd name="T1" fmla="*/ 2 h 182"/>
                <a:gd name="T2" fmla="*/ 36 w 268"/>
                <a:gd name="T3" fmla="*/ 5 h 182"/>
                <a:gd name="T4" fmla="*/ 34 w 268"/>
                <a:gd name="T5" fmla="*/ 9 h 182"/>
                <a:gd name="T6" fmla="*/ 29 w 268"/>
                <a:gd name="T7" fmla="*/ 17 h 182"/>
                <a:gd name="T8" fmla="*/ 21 w 268"/>
                <a:gd name="T9" fmla="*/ 23 h 182"/>
                <a:gd name="T10" fmla="*/ 11 w 268"/>
                <a:gd name="T11" fmla="*/ 17 h 182"/>
                <a:gd name="T12" fmla="*/ 0 w 268"/>
                <a:gd name="T13" fmla="*/ 19 h 182"/>
                <a:gd name="T14" fmla="*/ 16 w 268"/>
                <a:gd name="T15" fmla="*/ 30 h 182"/>
                <a:gd name="T16" fmla="*/ 17 w 268"/>
                <a:gd name="T17" fmla="*/ 31 h 182"/>
                <a:gd name="T18" fmla="*/ 18 w 268"/>
                <a:gd name="T19" fmla="*/ 51 h 182"/>
                <a:gd name="T20" fmla="*/ 30 w 268"/>
                <a:gd name="T21" fmla="*/ 75 h 182"/>
                <a:gd name="T22" fmla="*/ 38 w 268"/>
                <a:gd name="T23" fmla="*/ 67 h 182"/>
                <a:gd name="T24" fmla="*/ 49 w 268"/>
                <a:gd name="T25" fmla="*/ 65 h 182"/>
                <a:gd name="T26" fmla="*/ 49 w 268"/>
                <a:gd name="T27" fmla="*/ 65 h 182"/>
                <a:gd name="T28" fmla="*/ 59 w 268"/>
                <a:gd name="T29" fmla="*/ 77 h 182"/>
                <a:gd name="T30" fmla="*/ 63 w 268"/>
                <a:gd name="T31" fmla="*/ 88 h 182"/>
                <a:gd name="T32" fmla="*/ 62 w 268"/>
                <a:gd name="T33" fmla="*/ 97 h 182"/>
                <a:gd name="T34" fmla="*/ 69 w 268"/>
                <a:gd name="T35" fmla="*/ 107 h 182"/>
                <a:gd name="T36" fmla="*/ 79 w 268"/>
                <a:gd name="T37" fmla="*/ 104 h 182"/>
                <a:gd name="T38" fmla="*/ 83 w 268"/>
                <a:gd name="T39" fmla="*/ 108 h 182"/>
                <a:gd name="T40" fmla="*/ 96 w 268"/>
                <a:gd name="T41" fmla="*/ 113 h 182"/>
                <a:gd name="T42" fmla="*/ 105 w 268"/>
                <a:gd name="T43" fmla="*/ 110 h 182"/>
                <a:gd name="T44" fmla="*/ 109 w 268"/>
                <a:gd name="T45" fmla="*/ 105 h 182"/>
                <a:gd name="T46" fmla="*/ 115 w 268"/>
                <a:gd name="T47" fmla="*/ 121 h 182"/>
                <a:gd name="T48" fmla="*/ 131 w 268"/>
                <a:gd name="T49" fmla="*/ 136 h 182"/>
                <a:gd name="T50" fmla="*/ 133 w 268"/>
                <a:gd name="T51" fmla="*/ 161 h 182"/>
                <a:gd name="T52" fmla="*/ 143 w 268"/>
                <a:gd name="T53" fmla="*/ 166 h 182"/>
                <a:gd name="T54" fmla="*/ 149 w 268"/>
                <a:gd name="T55" fmla="*/ 182 h 182"/>
                <a:gd name="T56" fmla="*/ 185 w 268"/>
                <a:gd name="T57" fmla="*/ 151 h 182"/>
                <a:gd name="T58" fmla="*/ 200 w 268"/>
                <a:gd name="T59" fmla="*/ 136 h 182"/>
                <a:gd name="T60" fmla="*/ 226 w 268"/>
                <a:gd name="T61" fmla="*/ 113 h 182"/>
                <a:gd name="T62" fmla="*/ 235 w 268"/>
                <a:gd name="T63" fmla="*/ 105 h 182"/>
                <a:gd name="T64" fmla="*/ 238 w 268"/>
                <a:gd name="T65" fmla="*/ 85 h 182"/>
                <a:gd name="T66" fmla="*/ 247 w 268"/>
                <a:gd name="T67" fmla="*/ 83 h 182"/>
                <a:gd name="T68" fmla="*/ 261 w 268"/>
                <a:gd name="T69" fmla="*/ 99 h 182"/>
                <a:gd name="T70" fmla="*/ 259 w 268"/>
                <a:gd name="T71" fmla="*/ 87 h 182"/>
                <a:gd name="T72" fmla="*/ 268 w 268"/>
                <a:gd name="T73" fmla="*/ 79 h 182"/>
                <a:gd name="T74" fmla="*/ 263 w 268"/>
                <a:gd name="T75" fmla="*/ 63 h 182"/>
                <a:gd name="T76" fmla="*/ 245 w 268"/>
                <a:gd name="T77" fmla="*/ 55 h 182"/>
                <a:gd name="T78" fmla="*/ 240 w 268"/>
                <a:gd name="T79" fmla="*/ 54 h 182"/>
                <a:gd name="T80" fmla="*/ 234 w 268"/>
                <a:gd name="T81" fmla="*/ 55 h 182"/>
                <a:gd name="T82" fmla="*/ 223 w 268"/>
                <a:gd name="T83" fmla="*/ 55 h 182"/>
                <a:gd name="T84" fmla="*/ 222 w 268"/>
                <a:gd name="T85" fmla="*/ 69 h 182"/>
                <a:gd name="T86" fmla="*/ 207 w 268"/>
                <a:gd name="T87" fmla="*/ 71 h 182"/>
                <a:gd name="T88" fmla="*/ 187 w 268"/>
                <a:gd name="T89" fmla="*/ 53 h 182"/>
                <a:gd name="T90" fmla="*/ 183 w 268"/>
                <a:gd name="T91" fmla="*/ 44 h 182"/>
                <a:gd name="T92" fmla="*/ 184 w 268"/>
                <a:gd name="T93" fmla="*/ 49 h 182"/>
                <a:gd name="T94" fmla="*/ 179 w 268"/>
                <a:gd name="T95" fmla="*/ 60 h 182"/>
                <a:gd name="T96" fmla="*/ 167 w 268"/>
                <a:gd name="T97" fmla="*/ 57 h 182"/>
                <a:gd name="T98" fmla="*/ 166 w 268"/>
                <a:gd name="T99" fmla="*/ 47 h 182"/>
                <a:gd name="T100" fmla="*/ 156 w 268"/>
                <a:gd name="T101" fmla="*/ 42 h 182"/>
                <a:gd name="T102" fmla="*/ 144 w 268"/>
                <a:gd name="T103" fmla="*/ 35 h 182"/>
                <a:gd name="T104" fmla="*/ 127 w 268"/>
                <a:gd name="T105" fmla="*/ 29 h 182"/>
                <a:gd name="T106" fmla="*/ 117 w 268"/>
                <a:gd name="T107" fmla="*/ 33 h 182"/>
                <a:gd name="T108" fmla="*/ 112 w 268"/>
                <a:gd name="T109" fmla="*/ 24 h 182"/>
                <a:gd name="T110" fmla="*/ 98 w 268"/>
                <a:gd name="T111" fmla="*/ 23 h 182"/>
                <a:gd name="T112" fmla="*/ 82 w 268"/>
                <a:gd name="T113" fmla="*/ 27 h 182"/>
                <a:gd name="T114" fmla="*/ 67 w 268"/>
                <a:gd name="T11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8" h="182">
                  <a:moveTo>
                    <a:pt x="52" y="8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5" y="21"/>
                    <a:pt x="11" y="19"/>
                    <a:pt x="11" y="17"/>
                  </a:cubicBezTo>
                  <a:cubicBezTo>
                    <a:pt x="10" y="16"/>
                    <a:pt x="9" y="16"/>
                    <a:pt x="9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3" y="106"/>
                    <a:pt x="95" y="107"/>
                    <a:pt x="96" y="110"/>
                  </a:cubicBezTo>
                  <a:cubicBezTo>
                    <a:pt x="96" y="113"/>
                    <a:pt x="96" y="113"/>
                    <a:pt x="96" y="113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5" y="107"/>
                    <a:pt x="105" y="105"/>
                    <a:pt x="106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4" y="107"/>
                    <a:pt x="116" y="110"/>
                    <a:pt x="116" y="113"/>
                  </a:cubicBezTo>
                  <a:cubicBezTo>
                    <a:pt x="115" y="116"/>
                    <a:pt x="115" y="116"/>
                    <a:pt x="115" y="116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7" y="135"/>
                    <a:pt x="129" y="135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3" y="137"/>
                    <a:pt x="133" y="139"/>
                    <a:pt x="133" y="143"/>
                  </a:cubicBezTo>
                  <a:cubicBezTo>
                    <a:pt x="133" y="161"/>
                    <a:pt x="133" y="161"/>
                    <a:pt x="133" y="161"/>
                  </a:cubicBezTo>
                  <a:cubicBezTo>
                    <a:pt x="134" y="163"/>
                    <a:pt x="135" y="164"/>
                    <a:pt x="137" y="165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40" y="163"/>
                    <a:pt x="141" y="164"/>
                    <a:pt x="143" y="166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7" y="167"/>
                    <a:pt x="148" y="169"/>
                    <a:pt x="149" y="172"/>
                  </a:cubicBezTo>
                  <a:cubicBezTo>
                    <a:pt x="149" y="182"/>
                    <a:pt x="149" y="182"/>
                    <a:pt x="149" y="182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61" y="153"/>
                    <a:pt x="165" y="147"/>
                    <a:pt x="169" y="146"/>
                  </a:cubicBezTo>
                  <a:cubicBezTo>
                    <a:pt x="173" y="145"/>
                    <a:pt x="178" y="147"/>
                    <a:pt x="185" y="151"/>
                  </a:cubicBezTo>
                  <a:cubicBezTo>
                    <a:pt x="211" y="153"/>
                    <a:pt x="211" y="153"/>
                    <a:pt x="211" y="153"/>
                  </a:cubicBezTo>
                  <a:cubicBezTo>
                    <a:pt x="212" y="147"/>
                    <a:pt x="212" y="147"/>
                    <a:pt x="212" y="147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5" y="133"/>
                    <a:pt x="192" y="130"/>
                    <a:pt x="193" y="129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211" y="132"/>
                    <a:pt x="219" y="127"/>
                    <a:pt x="226" y="113"/>
                  </a:cubicBezTo>
                  <a:cubicBezTo>
                    <a:pt x="226" y="113"/>
                    <a:pt x="226" y="113"/>
                    <a:pt x="226" y="113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35" y="105"/>
                    <a:pt x="235" y="105"/>
                    <a:pt x="235" y="105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61" y="99"/>
                    <a:pt x="261" y="99"/>
                    <a:pt x="261" y="99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59" y="87"/>
                    <a:pt x="259" y="87"/>
                    <a:pt x="259" y="87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7" y="62"/>
                    <a:pt x="267" y="62"/>
                    <a:pt x="267" y="62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2" y="63"/>
                    <a:pt x="262" y="63"/>
                    <a:pt x="262" y="63"/>
                  </a:cubicBezTo>
                  <a:cubicBezTo>
                    <a:pt x="256" y="59"/>
                    <a:pt x="256" y="59"/>
                    <a:pt x="256" y="59"/>
                  </a:cubicBezTo>
                  <a:cubicBezTo>
                    <a:pt x="253" y="59"/>
                    <a:pt x="250" y="57"/>
                    <a:pt x="245" y="55"/>
                  </a:cubicBezTo>
                  <a:cubicBezTo>
                    <a:pt x="243" y="53"/>
                    <a:pt x="241" y="52"/>
                    <a:pt x="241" y="51"/>
                  </a:cubicBezTo>
                  <a:cubicBezTo>
                    <a:pt x="241" y="51"/>
                    <a:pt x="241" y="51"/>
                    <a:pt x="241" y="51"/>
                  </a:cubicBezTo>
                  <a:cubicBezTo>
                    <a:pt x="241" y="53"/>
                    <a:pt x="241" y="53"/>
                    <a:pt x="240" y="54"/>
                  </a:cubicBezTo>
                  <a:cubicBezTo>
                    <a:pt x="239" y="55"/>
                    <a:pt x="237" y="55"/>
                    <a:pt x="235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1" y="57"/>
                    <a:pt x="219" y="58"/>
                    <a:pt x="219" y="60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3" y="67"/>
                    <a:pt x="223" y="67"/>
                    <a:pt x="222" y="69"/>
                  </a:cubicBezTo>
                  <a:cubicBezTo>
                    <a:pt x="221" y="70"/>
                    <a:pt x="219" y="71"/>
                    <a:pt x="217" y="71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1" y="73"/>
                    <a:pt x="209" y="73"/>
                    <a:pt x="207" y="71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1" y="57"/>
                    <a:pt x="189" y="55"/>
                    <a:pt x="187" y="53"/>
                  </a:cubicBezTo>
                  <a:cubicBezTo>
                    <a:pt x="187" y="52"/>
                    <a:pt x="186" y="51"/>
                    <a:pt x="187" y="50"/>
                  </a:cubicBezTo>
                  <a:cubicBezTo>
                    <a:pt x="186" y="46"/>
                    <a:pt x="185" y="44"/>
                    <a:pt x="185" y="43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6"/>
                    <a:pt x="183" y="47"/>
                    <a:pt x="184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8" y="54"/>
                    <a:pt x="168" y="52"/>
                    <a:pt x="167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9" y="41"/>
                    <a:pt x="159" y="41"/>
                    <a:pt x="159" y="41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2"/>
                    <a:pt x="157" y="42"/>
                    <a:pt x="156" y="42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6" y="41"/>
                    <a:pt x="145" y="41"/>
                    <a:pt x="144" y="39"/>
                  </a:cubicBezTo>
                  <a:cubicBezTo>
                    <a:pt x="143" y="38"/>
                    <a:pt x="143" y="37"/>
                    <a:pt x="144" y="35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28" y="31"/>
                    <a:pt x="127" y="32"/>
                    <a:pt x="127" y="33"/>
                  </a:cubicBezTo>
                  <a:cubicBezTo>
                    <a:pt x="126" y="35"/>
                    <a:pt x="125" y="35"/>
                    <a:pt x="123" y="35"/>
                  </a:cubicBezTo>
                  <a:cubicBezTo>
                    <a:pt x="121" y="36"/>
                    <a:pt x="119" y="35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29"/>
                    <a:pt x="112" y="26"/>
                    <a:pt x="112" y="24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2" y="25"/>
                    <a:pt x="99" y="25"/>
                    <a:pt x="98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79" y="28"/>
                    <a:pt x="77" y="29"/>
                    <a:pt x="76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1" y="29"/>
                    <a:pt x="68" y="27"/>
                    <a:pt x="67" y="26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52" y="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4568920" y="1916527"/>
              <a:ext cx="1109577" cy="1010962"/>
            </a:xfrm>
            <a:custGeom>
              <a:avLst/>
              <a:gdLst>
                <a:gd name="T0" fmla="*/ 353 w 360"/>
                <a:gd name="T1" fmla="*/ 152 h 328"/>
                <a:gd name="T2" fmla="*/ 346 w 360"/>
                <a:gd name="T3" fmla="*/ 119 h 328"/>
                <a:gd name="T4" fmla="*/ 314 w 360"/>
                <a:gd name="T5" fmla="*/ 152 h 328"/>
                <a:gd name="T6" fmla="*/ 308 w 360"/>
                <a:gd name="T7" fmla="*/ 162 h 328"/>
                <a:gd name="T8" fmla="*/ 268 w 360"/>
                <a:gd name="T9" fmla="*/ 169 h 328"/>
                <a:gd name="T10" fmla="*/ 258 w 360"/>
                <a:gd name="T11" fmla="*/ 152 h 328"/>
                <a:gd name="T12" fmla="*/ 248 w 360"/>
                <a:gd name="T13" fmla="*/ 142 h 328"/>
                <a:gd name="T14" fmla="*/ 235 w 360"/>
                <a:gd name="T15" fmla="*/ 131 h 328"/>
                <a:gd name="T16" fmla="*/ 168 w 360"/>
                <a:gd name="T17" fmla="*/ 118 h 328"/>
                <a:gd name="T18" fmla="*/ 128 w 360"/>
                <a:gd name="T19" fmla="*/ 56 h 328"/>
                <a:gd name="T20" fmla="*/ 54 w 360"/>
                <a:gd name="T21" fmla="*/ 8 h 328"/>
                <a:gd name="T22" fmla="*/ 4 w 360"/>
                <a:gd name="T23" fmla="*/ 14 h 328"/>
                <a:gd name="T24" fmla="*/ 4 w 360"/>
                <a:gd name="T25" fmla="*/ 20 h 328"/>
                <a:gd name="T26" fmla="*/ 0 w 360"/>
                <a:gd name="T27" fmla="*/ 28 h 328"/>
                <a:gd name="T28" fmla="*/ 4 w 360"/>
                <a:gd name="T29" fmla="*/ 45 h 328"/>
                <a:gd name="T30" fmla="*/ 20 w 360"/>
                <a:gd name="T31" fmla="*/ 37 h 328"/>
                <a:gd name="T32" fmla="*/ 37 w 360"/>
                <a:gd name="T33" fmla="*/ 49 h 328"/>
                <a:gd name="T34" fmla="*/ 60 w 360"/>
                <a:gd name="T35" fmla="*/ 76 h 328"/>
                <a:gd name="T36" fmla="*/ 74 w 360"/>
                <a:gd name="T37" fmla="*/ 65 h 328"/>
                <a:gd name="T38" fmla="*/ 97 w 360"/>
                <a:gd name="T39" fmla="*/ 51 h 328"/>
                <a:gd name="T40" fmla="*/ 114 w 360"/>
                <a:gd name="T41" fmla="*/ 70 h 328"/>
                <a:gd name="T42" fmla="*/ 119 w 360"/>
                <a:gd name="T43" fmla="*/ 100 h 328"/>
                <a:gd name="T44" fmla="*/ 120 w 360"/>
                <a:gd name="T45" fmla="*/ 131 h 328"/>
                <a:gd name="T46" fmla="*/ 116 w 360"/>
                <a:gd name="T47" fmla="*/ 144 h 328"/>
                <a:gd name="T48" fmla="*/ 112 w 360"/>
                <a:gd name="T49" fmla="*/ 149 h 328"/>
                <a:gd name="T50" fmla="*/ 114 w 360"/>
                <a:gd name="T51" fmla="*/ 167 h 328"/>
                <a:gd name="T52" fmla="*/ 109 w 360"/>
                <a:gd name="T53" fmla="*/ 184 h 328"/>
                <a:gd name="T54" fmla="*/ 95 w 360"/>
                <a:gd name="T55" fmla="*/ 181 h 328"/>
                <a:gd name="T56" fmla="*/ 84 w 360"/>
                <a:gd name="T57" fmla="*/ 204 h 328"/>
                <a:gd name="T58" fmla="*/ 68 w 360"/>
                <a:gd name="T59" fmla="*/ 218 h 328"/>
                <a:gd name="T60" fmla="*/ 80 w 360"/>
                <a:gd name="T61" fmla="*/ 235 h 328"/>
                <a:gd name="T62" fmla="*/ 90 w 360"/>
                <a:gd name="T63" fmla="*/ 248 h 328"/>
                <a:gd name="T64" fmla="*/ 109 w 360"/>
                <a:gd name="T65" fmla="*/ 253 h 328"/>
                <a:gd name="T66" fmla="*/ 118 w 360"/>
                <a:gd name="T67" fmla="*/ 271 h 328"/>
                <a:gd name="T68" fmla="*/ 133 w 360"/>
                <a:gd name="T69" fmla="*/ 283 h 328"/>
                <a:gd name="T70" fmla="*/ 154 w 360"/>
                <a:gd name="T71" fmla="*/ 277 h 328"/>
                <a:gd name="T72" fmla="*/ 167 w 360"/>
                <a:gd name="T73" fmla="*/ 274 h 328"/>
                <a:gd name="T74" fmla="*/ 177 w 360"/>
                <a:gd name="T75" fmla="*/ 289 h 328"/>
                <a:gd name="T76" fmla="*/ 180 w 360"/>
                <a:gd name="T77" fmla="*/ 289 h 328"/>
                <a:gd name="T78" fmla="*/ 200 w 360"/>
                <a:gd name="T79" fmla="*/ 282 h 328"/>
                <a:gd name="T80" fmla="*/ 206 w 360"/>
                <a:gd name="T81" fmla="*/ 291 h 328"/>
                <a:gd name="T82" fmla="*/ 211 w 360"/>
                <a:gd name="T83" fmla="*/ 297 h 328"/>
                <a:gd name="T84" fmla="*/ 229 w 360"/>
                <a:gd name="T85" fmla="*/ 308 h 328"/>
                <a:gd name="T86" fmla="*/ 235 w 360"/>
                <a:gd name="T87" fmla="*/ 303 h 328"/>
                <a:gd name="T88" fmla="*/ 243 w 360"/>
                <a:gd name="T89" fmla="*/ 297 h 328"/>
                <a:gd name="T90" fmla="*/ 255 w 360"/>
                <a:gd name="T91" fmla="*/ 314 h 328"/>
                <a:gd name="T92" fmla="*/ 268 w 360"/>
                <a:gd name="T93" fmla="*/ 328 h 328"/>
                <a:gd name="T94" fmla="*/ 278 w 360"/>
                <a:gd name="T95" fmla="*/ 310 h 328"/>
                <a:gd name="T96" fmla="*/ 296 w 360"/>
                <a:gd name="T97" fmla="*/ 301 h 328"/>
                <a:gd name="T98" fmla="*/ 306 w 360"/>
                <a:gd name="T99" fmla="*/ 304 h 328"/>
                <a:gd name="T100" fmla="*/ 314 w 360"/>
                <a:gd name="T101" fmla="*/ 314 h 328"/>
                <a:gd name="T102" fmla="*/ 318 w 360"/>
                <a:gd name="T103" fmla="*/ 287 h 328"/>
                <a:gd name="T104" fmla="*/ 324 w 360"/>
                <a:gd name="T105" fmla="*/ 243 h 328"/>
                <a:gd name="T106" fmla="*/ 336 w 360"/>
                <a:gd name="T107" fmla="*/ 24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0" h="328">
                  <a:moveTo>
                    <a:pt x="358" y="192"/>
                  </a:moveTo>
                  <a:cubicBezTo>
                    <a:pt x="352" y="153"/>
                    <a:pt x="352" y="153"/>
                    <a:pt x="352" y="153"/>
                  </a:cubicBezTo>
                  <a:cubicBezTo>
                    <a:pt x="352" y="152"/>
                    <a:pt x="352" y="152"/>
                    <a:pt x="352" y="152"/>
                  </a:cubicBezTo>
                  <a:cubicBezTo>
                    <a:pt x="353" y="152"/>
                    <a:pt x="353" y="152"/>
                    <a:pt x="353" y="152"/>
                  </a:cubicBezTo>
                  <a:cubicBezTo>
                    <a:pt x="356" y="148"/>
                    <a:pt x="357" y="144"/>
                    <a:pt x="356" y="141"/>
                  </a:cubicBezTo>
                  <a:cubicBezTo>
                    <a:pt x="355" y="139"/>
                    <a:pt x="355" y="139"/>
                    <a:pt x="355" y="139"/>
                  </a:cubicBezTo>
                  <a:cubicBezTo>
                    <a:pt x="350" y="136"/>
                    <a:pt x="348" y="130"/>
                    <a:pt x="350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3" y="118"/>
                    <a:pt x="340" y="120"/>
                    <a:pt x="337" y="122"/>
                  </a:cubicBezTo>
                  <a:cubicBezTo>
                    <a:pt x="334" y="124"/>
                    <a:pt x="332" y="127"/>
                    <a:pt x="331" y="129"/>
                  </a:cubicBezTo>
                  <a:cubicBezTo>
                    <a:pt x="330" y="134"/>
                    <a:pt x="324" y="137"/>
                    <a:pt x="316" y="140"/>
                  </a:cubicBezTo>
                  <a:cubicBezTo>
                    <a:pt x="314" y="152"/>
                    <a:pt x="314" y="152"/>
                    <a:pt x="314" y="152"/>
                  </a:cubicBezTo>
                  <a:cubicBezTo>
                    <a:pt x="314" y="152"/>
                    <a:pt x="314" y="152"/>
                    <a:pt x="314" y="152"/>
                  </a:cubicBezTo>
                  <a:cubicBezTo>
                    <a:pt x="313" y="153"/>
                    <a:pt x="313" y="153"/>
                    <a:pt x="313" y="153"/>
                  </a:cubicBezTo>
                  <a:cubicBezTo>
                    <a:pt x="309" y="161"/>
                    <a:pt x="309" y="161"/>
                    <a:pt x="309" y="161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4" y="146"/>
                    <a:pt x="254" y="146"/>
                    <a:pt x="254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6" y="130"/>
                    <a:pt x="246" y="130"/>
                    <a:pt x="246" y="130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34" y="130"/>
                    <a:pt x="234" y="130"/>
                    <a:pt x="234" y="130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6" y="119"/>
                    <a:pt x="165" y="118"/>
                    <a:pt x="164" y="118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8" y="80"/>
                    <a:pt x="141" y="72"/>
                    <a:pt x="128" y="56"/>
                  </a:cubicBezTo>
                  <a:cubicBezTo>
                    <a:pt x="116" y="42"/>
                    <a:pt x="110" y="34"/>
                    <a:pt x="108" y="32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0" y="5"/>
                    <a:pt x="46" y="3"/>
                    <a:pt x="40" y="2"/>
                  </a:cubicBezTo>
                  <a:cubicBezTo>
                    <a:pt x="34" y="0"/>
                    <a:pt x="22" y="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40"/>
                    <a:pt x="2" y="43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0"/>
                    <a:pt x="19" y="38"/>
                    <a:pt x="20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60"/>
                    <a:pt x="41" y="65"/>
                    <a:pt x="48" y="72"/>
                  </a:cubicBezTo>
                  <a:cubicBezTo>
                    <a:pt x="52" y="75"/>
                    <a:pt x="55" y="76"/>
                    <a:pt x="58" y="77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9" y="125"/>
                    <a:pt x="120" y="130"/>
                    <a:pt x="120" y="131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8" y="185"/>
                    <a:pt x="106" y="185"/>
                    <a:pt x="103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0" y="186"/>
                    <a:pt x="90" y="186"/>
                    <a:pt x="90" y="186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78" y="208"/>
                    <a:pt x="78" y="208"/>
                    <a:pt x="78" y="208"/>
                  </a:cubicBezTo>
                  <a:cubicBezTo>
                    <a:pt x="77" y="208"/>
                    <a:pt x="77" y="208"/>
                    <a:pt x="77" y="208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71" y="224"/>
                    <a:pt x="71" y="224"/>
                    <a:pt x="71" y="224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8"/>
                    <a:pt x="80" y="238"/>
                    <a:pt x="80" y="238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1" y="258"/>
                    <a:pt x="91" y="258"/>
                    <a:pt x="91" y="258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10" y="252"/>
                    <a:pt x="110" y="252"/>
                    <a:pt x="110" y="252"/>
                  </a:cubicBezTo>
                  <a:cubicBezTo>
                    <a:pt x="113" y="266"/>
                    <a:pt x="113" y="266"/>
                    <a:pt x="113" y="266"/>
                  </a:cubicBezTo>
                  <a:cubicBezTo>
                    <a:pt x="117" y="271"/>
                    <a:pt x="117" y="271"/>
                    <a:pt x="117" y="271"/>
                  </a:cubicBezTo>
                  <a:cubicBezTo>
                    <a:pt x="118" y="271"/>
                    <a:pt x="118" y="271"/>
                    <a:pt x="118" y="271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26" y="282"/>
                    <a:pt x="126" y="282"/>
                    <a:pt x="126" y="282"/>
                  </a:cubicBezTo>
                  <a:cubicBezTo>
                    <a:pt x="127" y="283"/>
                    <a:pt x="129" y="283"/>
                    <a:pt x="131" y="283"/>
                  </a:cubicBezTo>
                  <a:cubicBezTo>
                    <a:pt x="133" y="283"/>
                    <a:pt x="133" y="283"/>
                    <a:pt x="133" y="283"/>
                  </a:cubicBezTo>
                  <a:cubicBezTo>
                    <a:pt x="137" y="282"/>
                    <a:pt x="137" y="282"/>
                    <a:pt x="137" y="282"/>
                  </a:cubicBezTo>
                  <a:cubicBezTo>
                    <a:pt x="140" y="280"/>
                    <a:pt x="142" y="279"/>
                    <a:pt x="146" y="279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54" y="277"/>
                    <a:pt x="154" y="277"/>
                    <a:pt x="154" y="277"/>
                  </a:cubicBezTo>
                  <a:cubicBezTo>
                    <a:pt x="156" y="277"/>
                    <a:pt x="156" y="278"/>
                    <a:pt x="158" y="279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7" y="274"/>
                    <a:pt x="167" y="274"/>
                    <a:pt x="167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72" y="278"/>
                    <a:pt x="173" y="281"/>
                    <a:pt x="173" y="283"/>
                  </a:cubicBezTo>
                  <a:cubicBezTo>
                    <a:pt x="177" y="289"/>
                    <a:pt x="177" y="289"/>
                    <a:pt x="177" y="289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9" y="287"/>
                    <a:pt x="179" y="286"/>
                    <a:pt x="180" y="285"/>
                  </a:cubicBezTo>
                  <a:cubicBezTo>
                    <a:pt x="180" y="284"/>
                    <a:pt x="182" y="283"/>
                    <a:pt x="184" y="283"/>
                  </a:cubicBezTo>
                  <a:cubicBezTo>
                    <a:pt x="199" y="282"/>
                    <a:pt x="199" y="282"/>
                    <a:pt x="199" y="282"/>
                  </a:cubicBezTo>
                  <a:cubicBezTo>
                    <a:pt x="200" y="282"/>
                    <a:pt x="200" y="282"/>
                    <a:pt x="200" y="282"/>
                  </a:cubicBezTo>
                  <a:cubicBezTo>
                    <a:pt x="200" y="282"/>
                    <a:pt x="200" y="282"/>
                    <a:pt x="200" y="282"/>
                  </a:cubicBezTo>
                  <a:cubicBezTo>
                    <a:pt x="200" y="283"/>
                    <a:pt x="200" y="283"/>
                    <a:pt x="200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6" y="291"/>
                    <a:pt x="206" y="291"/>
                    <a:pt x="206" y="291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0" y="296"/>
                    <a:pt x="210" y="295"/>
                    <a:pt x="211" y="294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26" y="303"/>
                    <a:pt x="226" y="303"/>
                    <a:pt x="226" y="303"/>
                  </a:cubicBezTo>
                  <a:cubicBezTo>
                    <a:pt x="228" y="304"/>
                    <a:pt x="228" y="306"/>
                    <a:pt x="229" y="308"/>
                  </a:cubicBezTo>
                  <a:cubicBezTo>
                    <a:pt x="229" y="313"/>
                    <a:pt x="229" y="313"/>
                    <a:pt x="229" y="313"/>
                  </a:cubicBezTo>
                  <a:cubicBezTo>
                    <a:pt x="234" y="314"/>
                    <a:pt x="234" y="314"/>
                    <a:pt x="234" y="314"/>
                  </a:cubicBezTo>
                  <a:cubicBezTo>
                    <a:pt x="236" y="309"/>
                    <a:pt x="236" y="309"/>
                    <a:pt x="236" y="309"/>
                  </a:cubicBezTo>
                  <a:cubicBezTo>
                    <a:pt x="235" y="307"/>
                    <a:pt x="234" y="304"/>
                    <a:pt x="235" y="303"/>
                  </a:cubicBezTo>
                  <a:cubicBezTo>
                    <a:pt x="235" y="301"/>
                    <a:pt x="236" y="300"/>
                    <a:pt x="237" y="299"/>
                  </a:cubicBezTo>
                  <a:cubicBezTo>
                    <a:pt x="238" y="298"/>
                    <a:pt x="238" y="298"/>
                    <a:pt x="238" y="298"/>
                  </a:cubicBezTo>
                  <a:cubicBezTo>
                    <a:pt x="238" y="297"/>
                    <a:pt x="239" y="297"/>
                    <a:pt x="240" y="296"/>
                  </a:cubicBezTo>
                  <a:cubicBezTo>
                    <a:pt x="243" y="297"/>
                    <a:pt x="243" y="297"/>
                    <a:pt x="243" y="297"/>
                  </a:cubicBezTo>
                  <a:cubicBezTo>
                    <a:pt x="245" y="298"/>
                    <a:pt x="247" y="302"/>
                    <a:pt x="248" y="309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9" y="312"/>
                    <a:pt x="251" y="313"/>
                    <a:pt x="255" y="314"/>
                  </a:cubicBezTo>
                  <a:cubicBezTo>
                    <a:pt x="255" y="314"/>
                    <a:pt x="255" y="314"/>
                    <a:pt x="255" y="314"/>
                  </a:cubicBezTo>
                  <a:cubicBezTo>
                    <a:pt x="256" y="314"/>
                    <a:pt x="256" y="314"/>
                    <a:pt x="256" y="31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74" y="326"/>
                    <a:pt x="274" y="326"/>
                    <a:pt x="274" y="326"/>
                  </a:cubicBezTo>
                  <a:cubicBezTo>
                    <a:pt x="274" y="324"/>
                    <a:pt x="274" y="324"/>
                    <a:pt x="274" y="324"/>
                  </a:cubicBezTo>
                  <a:cubicBezTo>
                    <a:pt x="272" y="322"/>
                    <a:pt x="272" y="320"/>
                    <a:pt x="272" y="318"/>
                  </a:cubicBezTo>
                  <a:cubicBezTo>
                    <a:pt x="272" y="316"/>
                    <a:pt x="274" y="313"/>
                    <a:pt x="278" y="310"/>
                  </a:cubicBezTo>
                  <a:cubicBezTo>
                    <a:pt x="284" y="304"/>
                    <a:pt x="284" y="304"/>
                    <a:pt x="284" y="304"/>
                  </a:cubicBezTo>
                  <a:cubicBezTo>
                    <a:pt x="292" y="310"/>
                    <a:pt x="292" y="310"/>
                    <a:pt x="292" y="310"/>
                  </a:cubicBezTo>
                  <a:cubicBezTo>
                    <a:pt x="294" y="310"/>
                    <a:pt x="294" y="310"/>
                    <a:pt x="294" y="31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299"/>
                    <a:pt x="296" y="299"/>
                    <a:pt x="296" y="299"/>
                  </a:cubicBezTo>
                  <a:cubicBezTo>
                    <a:pt x="297" y="299"/>
                    <a:pt x="297" y="299"/>
                    <a:pt x="297" y="299"/>
                  </a:cubicBezTo>
                  <a:cubicBezTo>
                    <a:pt x="304" y="300"/>
                    <a:pt x="304" y="300"/>
                    <a:pt x="304" y="300"/>
                  </a:cubicBezTo>
                  <a:cubicBezTo>
                    <a:pt x="305" y="301"/>
                    <a:pt x="306" y="302"/>
                    <a:pt x="306" y="304"/>
                  </a:cubicBezTo>
                  <a:cubicBezTo>
                    <a:pt x="306" y="306"/>
                    <a:pt x="304" y="308"/>
                    <a:pt x="303" y="309"/>
                  </a:cubicBezTo>
                  <a:cubicBezTo>
                    <a:pt x="304" y="310"/>
                    <a:pt x="304" y="310"/>
                    <a:pt x="304" y="310"/>
                  </a:cubicBezTo>
                  <a:cubicBezTo>
                    <a:pt x="308" y="312"/>
                    <a:pt x="312" y="314"/>
                    <a:pt x="314" y="314"/>
                  </a:cubicBezTo>
                  <a:cubicBezTo>
                    <a:pt x="314" y="314"/>
                    <a:pt x="314" y="314"/>
                    <a:pt x="314" y="314"/>
                  </a:cubicBezTo>
                  <a:cubicBezTo>
                    <a:pt x="314" y="314"/>
                    <a:pt x="314" y="314"/>
                    <a:pt x="314" y="314"/>
                  </a:cubicBezTo>
                  <a:cubicBezTo>
                    <a:pt x="320" y="317"/>
                    <a:pt x="320" y="317"/>
                    <a:pt x="320" y="317"/>
                  </a:cubicBezTo>
                  <a:cubicBezTo>
                    <a:pt x="324" y="316"/>
                    <a:pt x="324" y="316"/>
                    <a:pt x="324" y="316"/>
                  </a:cubicBezTo>
                  <a:cubicBezTo>
                    <a:pt x="318" y="287"/>
                    <a:pt x="318" y="287"/>
                    <a:pt x="318" y="287"/>
                  </a:cubicBezTo>
                  <a:cubicBezTo>
                    <a:pt x="314" y="285"/>
                    <a:pt x="310" y="280"/>
                    <a:pt x="306" y="274"/>
                  </a:cubicBezTo>
                  <a:cubicBezTo>
                    <a:pt x="304" y="270"/>
                    <a:pt x="305" y="263"/>
                    <a:pt x="312" y="255"/>
                  </a:cubicBezTo>
                  <a:cubicBezTo>
                    <a:pt x="315" y="251"/>
                    <a:pt x="320" y="247"/>
                    <a:pt x="324" y="243"/>
                  </a:cubicBezTo>
                  <a:cubicBezTo>
                    <a:pt x="324" y="243"/>
                    <a:pt x="324" y="243"/>
                    <a:pt x="324" y="243"/>
                  </a:cubicBezTo>
                  <a:cubicBezTo>
                    <a:pt x="325" y="242"/>
                    <a:pt x="325" y="242"/>
                    <a:pt x="325" y="242"/>
                  </a:cubicBezTo>
                  <a:cubicBezTo>
                    <a:pt x="330" y="242"/>
                    <a:pt x="330" y="242"/>
                    <a:pt x="330" y="242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6" y="245"/>
                    <a:pt x="336" y="245"/>
                    <a:pt x="336" y="245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50" y="243"/>
                    <a:pt x="353" y="237"/>
                    <a:pt x="357" y="227"/>
                  </a:cubicBezTo>
                  <a:cubicBezTo>
                    <a:pt x="360" y="222"/>
                    <a:pt x="360" y="210"/>
                    <a:pt x="358" y="19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4346884" y="3723068"/>
              <a:ext cx="672160" cy="419268"/>
            </a:xfrm>
            <a:custGeom>
              <a:avLst/>
              <a:gdLst>
                <a:gd name="T0" fmla="*/ 198 w 218"/>
                <a:gd name="T1" fmla="*/ 4 h 136"/>
                <a:gd name="T2" fmla="*/ 180 w 218"/>
                <a:gd name="T3" fmla="*/ 6 h 136"/>
                <a:gd name="T4" fmla="*/ 136 w 218"/>
                <a:gd name="T5" fmla="*/ 21 h 136"/>
                <a:gd name="T6" fmla="*/ 137 w 218"/>
                <a:gd name="T7" fmla="*/ 31 h 136"/>
                <a:gd name="T8" fmla="*/ 107 w 218"/>
                <a:gd name="T9" fmla="*/ 26 h 136"/>
                <a:gd name="T10" fmla="*/ 85 w 218"/>
                <a:gd name="T11" fmla="*/ 0 h 136"/>
                <a:gd name="T12" fmla="*/ 76 w 218"/>
                <a:gd name="T13" fmla="*/ 10 h 136"/>
                <a:gd name="T14" fmla="*/ 64 w 218"/>
                <a:gd name="T15" fmla="*/ 4 h 136"/>
                <a:gd name="T16" fmla="*/ 60 w 218"/>
                <a:gd name="T17" fmla="*/ 10 h 136"/>
                <a:gd name="T18" fmla="*/ 52 w 218"/>
                <a:gd name="T19" fmla="*/ 13 h 136"/>
                <a:gd name="T20" fmla="*/ 7 w 218"/>
                <a:gd name="T21" fmla="*/ 64 h 136"/>
                <a:gd name="T22" fmla="*/ 12 w 218"/>
                <a:gd name="T23" fmla="*/ 76 h 136"/>
                <a:gd name="T24" fmla="*/ 11 w 218"/>
                <a:gd name="T25" fmla="*/ 76 h 136"/>
                <a:gd name="T26" fmla="*/ 18 w 218"/>
                <a:gd name="T27" fmla="*/ 104 h 136"/>
                <a:gd name="T28" fmla="*/ 0 w 218"/>
                <a:gd name="T29" fmla="*/ 115 h 136"/>
                <a:gd name="T30" fmla="*/ 8 w 218"/>
                <a:gd name="T31" fmla="*/ 122 h 136"/>
                <a:gd name="T32" fmla="*/ 10 w 218"/>
                <a:gd name="T33" fmla="*/ 125 h 136"/>
                <a:gd name="T34" fmla="*/ 33 w 218"/>
                <a:gd name="T35" fmla="*/ 136 h 136"/>
                <a:gd name="T36" fmla="*/ 42 w 218"/>
                <a:gd name="T37" fmla="*/ 127 h 136"/>
                <a:gd name="T38" fmla="*/ 58 w 218"/>
                <a:gd name="T39" fmla="*/ 120 h 136"/>
                <a:gd name="T40" fmla="*/ 60 w 218"/>
                <a:gd name="T41" fmla="*/ 122 h 136"/>
                <a:gd name="T42" fmla="*/ 60 w 218"/>
                <a:gd name="T43" fmla="*/ 122 h 136"/>
                <a:gd name="T44" fmla="*/ 75 w 218"/>
                <a:gd name="T45" fmla="*/ 132 h 136"/>
                <a:gd name="T46" fmla="*/ 93 w 218"/>
                <a:gd name="T47" fmla="*/ 126 h 136"/>
                <a:gd name="T48" fmla="*/ 107 w 218"/>
                <a:gd name="T49" fmla="*/ 125 h 136"/>
                <a:gd name="T50" fmla="*/ 108 w 218"/>
                <a:gd name="T51" fmla="*/ 124 h 136"/>
                <a:gd name="T52" fmla="*/ 120 w 218"/>
                <a:gd name="T53" fmla="*/ 110 h 136"/>
                <a:gd name="T54" fmla="*/ 126 w 218"/>
                <a:gd name="T55" fmla="*/ 107 h 136"/>
                <a:gd name="T56" fmla="*/ 126 w 218"/>
                <a:gd name="T57" fmla="*/ 107 h 136"/>
                <a:gd name="T58" fmla="*/ 130 w 218"/>
                <a:gd name="T59" fmla="*/ 108 h 136"/>
                <a:gd name="T60" fmla="*/ 135 w 218"/>
                <a:gd name="T61" fmla="*/ 88 h 136"/>
                <a:gd name="T62" fmla="*/ 141 w 218"/>
                <a:gd name="T63" fmla="*/ 87 h 136"/>
                <a:gd name="T64" fmla="*/ 149 w 218"/>
                <a:gd name="T65" fmla="*/ 70 h 136"/>
                <a:gd name="T66" fmla="*/ 152 w 218"/>
                <a:gd name="T67" fmla="*/ 60 h 136"/>
                <a:gd name="T68" fmla="*/ 162 w 218"/>
                <a:gd name="T69" fmla="*/ 56 h 136"/>
                <a:gd name="T70" fmla="*/ 162 w 218"/>
                <a:gd name="T71" fmla="*/ 55 h 136"/>
                <a:gd name="T72" fmla="*/ 170 w 218"/>
                <a:gd name="T73" fmla="*/ 48 h 136"/>
                <a:gd name="T74" fmla="*/ 165 w 218"/>
                <a:gd name="T75" fmla="*/ 48 h 136"/>
                <a:gd name="T76" fmla="*/ 165 w 218"/>
                <a:gd name="T77" fmla="*/ 44 h 136"/>
                <a:gd name="T78" fmla="*/ 167 w 218"/>
                <a:gd name="T79" fmla="*/ 44 h 136"/>
                <a:gd name="T80" fmla="*/ 177 w 218"/>
                <a:gd name="T81" fmla="*/ 39 h 136"/>
                <a:gd name="T82" fmla="*/ 203 w 218"/>
                <a:gd name="T83" fmla="*/ 21 h 136"/>
                <a:gd name="T84" fmla="*/ 214 w 218"/>
                <a:gd name="T85" fmla="*/ 24 h 136"/>
                <a:gd name="T86" fmla="*/ 212 w 218"/>
                <a:gd name="T87" fmla="*/ 15 h 136"/>
                <a:gd name="T88" fmla="*/ 213 w 218"/>
                <a:gd name="T89" fmla="*/ 14 h 136"/>
                <a:gd name="T90" fmla="*/ 216 w 218"/>
                <a:gd name="T91" fmla="*/ 6 h 136"/>
                <a:gd name="T92" fmla="*/ 214 w 218"/>
                <a:gd name="T93" fmla="*/ 7 h 136"/>
                <a:gd name="T94" fmla="*/ 205 w 218"/>
                <a:gd name="T95" fmla="*/ 8 h 136"/>
                <a:gd name="T96" fmla="*/ 203 w 218"/>
                <a:gd name="T97" fmla="*/ 8 h 136"/>
                <a:gd name="T98" fmla="*/ 202 w 218"/>
                <a:gd name="T99" fmla="*/ 7 h 136"/>
                <a:gd name="T100" fmla="*/ 199 w 218"/>
                <a:gd name="T101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8" h="136">
                  <a:moveTo>
                    <a:pt x="199" y="4"/>
                  </a:moveTo>
                  <a:cubicBezTo>
                    <a:pt x="198" y="4"/>
                    <a:pt x="198" y="4"/>
                    <a:pt x="198" y="4"/>
                  </a:cubicBezTo>
                  <a:cubicBezTo>
                    <a:pt x="198" y="6"/>
                    <a:pt x="197" y="8"/>
                    <a:pt x="195" y="8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69" y="4"/>
                    <a:pt x="162" y="2"/>
                    <a:pt x="158" y="0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18" y="34"/>
                    <a:pt x="108" y="32"/>
                    <a:pt x="107" y="26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4"/>
                    <a:pt x="74" y="1"/>
                    <a:pt x="73" y="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3" y="20"/>
                    <a:pt x="35" y="28"/>
                    <a:pt x="28" y="3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9"/>
                    <a:pt x="10" y="82"/>
                    <a:pt x="13" y="86"/>
                  </a:cubicBezTo>
                  <a:cubicBezTo>
                    <a:pt x="16" y="92"/>
                    <a:pt x="18" y="97"/>
                    <a:pt x="18" y="104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9" y="123"/>
                    <a:pt x="10" y="124"/>
                    <a:pt x="10" y="124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9" y="127"/>
                    <a:pt x="12" y="130"/>
                    <a:pt x="18" y="132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58" y="127"/>
                    <a:pt x="59" y="130"/>
                    <a:pt x="62" y="132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80" y="132"/>
                    <a:pt x="83" y="130"/>
                    <a:pt x="86" y="128"/>
                  </a:cubicBezTo>
                  <a:cubicBezTo>
                    <a:pt x="87" y="126"/>
                    <a:pt x="90" y="126"/>
                    <a:pt x="93" y="126"/>
                  </a:cubicBezTo>
                  <a:cubicBezTo>
                    <a:pt x="98" y="127"/>
                    <a:pt x="102" y="128"/>
                    <a:pt x="104" y="132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2" y="121"/>
                    <a:pt x="113" y="118"/>
                  </a:cubicBezTo>
                  <a:cubicBezTo>
                    <a:pt x="114" y="115"/>
                    <a:pt x="116" y="112"/>
                    <a:pt x="120" y="11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8" y="82"/>
                    <a:pt x="151" y="79"/>
                    <a:pt x="150" y="76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8" y="66"/>
                    <a:pt x="148" y="63"/>
                    <a:pt x="148" y="62"/>
                  </a:cubicBezTo>
                  <a:cubicBezTo>
                    <a:pt x="150" y="60"/>
                    <a:pt x="150" y="60"/>
                    <a:pt x="152" y="60"/>
                  </a:cubicBezTo>
                  <a:cubicBezTo>
                    <a:pt x="154" y="60"/>
                    <a:pt x="158" y="61"/>
                    <a:pt x="161" y="62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66" y="44"/>
                    <a:pt x="166" y="44"/>
                    <a:pt x="166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70" y="44"/>
                    <a:pt x="174" y="42"/>
                    <a:pt x="177" y="39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3" y="21"/>
                    <a:pt x="203" y="21"/>
                    <a:pt x="203" y="21"/>
                  </a:cubicBezTo>
                  <a:cubicBezTo>
                    <a:pt x="211" y="24"/>
                    <a:pt x="211" y="24"/>
                    <a:pt x="211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8" y="7"/>
                    <a:pt x="218" y="7"/>
                    <a:pt x="218" y="7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1" y="4"/>
                    <a:pt x="201" y="4"/>
                    <a:pt x="201" y="4"/>
                  </a:cubicBezTo>
                  <a:lnTo>
                    <a:pt x="199" y="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4975482" y="4420034"/>
              <a:ext cx="104666" cy="92566"/>
            </a:xfrm>
            <a:custGeom>
              <a:avLst/>
              <a:gdLst>
                <a:gd name="T0" fmla="*/ 31 w 34"/>
                <a:gd name="T1" fmla="*/ 16 h 30"/>
                <a:gd name="T2" fmla="*/ 34 w 34"/>
                <a:gd name="T3" fmla="*/ 13 h 30"/>
                <a:gd name="T4" fmla="*/ 34 w 34"/>
                <a:gd name="T5" fmla="*/ 13 h 30"/>
                <a:gd name="T6" fmla="*/ 34 w 34"/>
                <a:gd name="T7" fmla="*/ 13 h 30"/>
                <a:gd name="T8" fmla="*/ 34 w 34"/>
                <a:gd name="T9" fmla="*/ 12 h 30"/>
                <a:gd name="T10" fmla="*/ 24 w 34"/>
                <a:gd name="T11" fmla="*/ 4 h 30"/>
                <a:gd name="T12" fmla="*/ 11 w 34"/>
                <a:gd name="T13" fmla="*/ 0 h 30"/>
                <a:gd name="T14" fmla="*/ 6 w 34"/>
                <a:gd name="T15" fmla="*/ 2 h 30"/>
                <a:gd name="T16" fmla="*/ 6 w 34"/>
                <a:gd name="T17" fmla="*/ 10 h 30"/>
                <a:gd name="T18" fmla="*/ 2 w 34"/>
                <a:gd name="T19" fmla="*/ 18 h 30"/>
                <a:gd name="T20" fmla="*/ 0 w 34"/>
                <a:gd name="T21" fmla="*/ 20 h 30"/>
                <a:gd name="T22" fmla="*/ 4 w 34"/>
                <a:gd name="T23" fmla="*/ 25 h 30"/>
                <a:gd name="T24" fmla="*/ 4 w 34"/>
                <a:gd name="T25" fmla="*/ 25 h 30"/>
                <a:gd name="T26" fmla="*/ 6 w 34"/>
                <a:gd name="T27" fmla="*/ 28 h 30"/>
                <a:gd name="T28" fmla="*/ 10 w 34"/>
                <a:gd name="T29" fmla="*/ 30 h 30"/>
                <a:gd name="T30" fmla="*/ 17 w 34"/>
                <a:gd name="T31" fmla="*/ 28 h 30"/>
                <a:gd name="T32" fmla="*/ 26 w 34"/>
                <a:gd name="T33" fmla="*/ 29 h 30"/>
                <a:gd name="T34" fmla="*/ 26 w 34"/>
                <a:gd name="T35" fmla="*/ 26 h 30"/>
                <a:gd name="T36" fmla="*/ 31 w 34"/>
                <a:gd name="T37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0">
                  <a:moveTo>
                    <a:pt x="31" y="16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8" y="1"/>
                    <a:pt x="14" y="0"/>
                    <a:pt x="11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3"/>
                    <a:pt x="4" y="16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3" y="28"/>
                    <a:pt x="15" y="27"/>
                    <a:pt x="17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1"/>
                    <a:pt x="28" y="18"/>
                    <a:pt x="31" y="1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4485431" y="4068526"/>
              <a:ext cx="582618" cy="450122"/>
            </a:xfrm>
            <a:custGeom>
              <a:avLst/>
              <a:gdLst>
                <a:gd name="T0" fmla="*/ 120 w 189"/>
                <a:gd name="T1" fmla="*/ 22 h 146"/>
                <a:gd name="T2" fmla="*/ 85 w 189"/>
                <a:gd name="T3" fmla="*/ 8 h 146"/>
                <a:gd name="T4" fmla="*/ 85 w 189"/>
                <a:gd name="T5" fmla="*/ 1 h 146"/>
                <a:gd name="T6" fmla="*/ 81 w 189"/>
                <a:gd name="T7" fmla="*/ 0 h 146"/>
                <a:gd name="T8" fmla="*/ 66 w 189"/>
                <a:gd name="T9" fmla="*/ 16 h 146"/>
                <a:gd name="T10" fmla="*/ 57 w 189"/>
                <a:gd name="T11" fmla="*/ 24 h 146"/>
                <a:gd name="T12" fmla="*/ 47 w 189"/>
                <a:gd name="T13" fmla="*/ 18 h 146"/>
                <a:gd name="T14" fmla="*/ 31 w 189"/>
                <a:gd name="T15" fmla="*/ 25 h 146"/>
                <a:gd name="T16" fmla="*/ 10 w 189"/>
                <a:gd name="T17" fmla="*/ 11 h 146"/>
                <a:gd name="T18" fmla="*/ 1 w 189"/>
                <a:gd name="T19" fmla="*/ 17 h 146"/>
                <a:gd name="T20" fmla="*/ 1 w 189"/>
                <a:gd name="T21" fmla="*/ 17 h 146"/>
                <a:gd name="T22" fmla="*/ 0 w 189"/>
                <a:gd name="T23" fmla="*/ 19 h 146"/>
                <a:gd name="T24" fmla="*/ 4 w 189"/>
                <a:gd name="T25" fmla="*/ 20 h 146"/>
                <a:gd name="T26" fmla="*/ 5 w 189"/>
                <a:gd name="T27" fmla="*/ 21 h 146"/>
                <a:gd name="T28" fmla="*/ 34 w 189"/>
                <a:gd name="T29" fmla="*/ 42 h 146"/>
                <a:gd name="T30" fmla="*/ 62 w 189"/>
                <a:gd name="T31" fmla="*/ 74 h 146"/>
                <a:gd name="T32" fmla="*/ 90 w 189"/>
                <a:gd name="T33" fmla="*/ 72 h 146"/>
                <a:gd name="T34" fmla="*/ 91 w 189"/>
                <a:gd name="T35" fmla="*/ 71 h 146"/>
                <a:gd name="T36" fmla="*/ 99 w 189"/>
                <a:gd name="T37" fmla="*/ 73 h 146"/>
                <a:gd name="T38" fmla="*/ 99 w 189"/>
                <a:gd name="T39" fmla="*/ 74 h 146"/>
                <a:gd name="T40" fmla="*/ 93 w 189"/>
                <a:gd name="T41" fmla="*/ 92 h 146"/>
                <a:gd name="T42" fmla="*/ 83 w 189"/>
                <a:gd name="T43" fmla="*/ 93 h 146"/>
                <a:gd name="T44" fmla="*/ 73 w 189"/>
                <a:gd name="T45" fmla="*/ 116 h 146"/>
                <a:gd name="T46" fmla="*/ 89 w 189"/>
                <a:gd name="T47" fmla="*/ 126 h 146"/>
                <a:gd name="T48" fmla="*/ 93 w 189"/>
                <a:gd name="T49" fmla="*/ 133 h 146"/>
                <a:gd name="T50" fmla="*/ 99 w 189"/>
                <a:gd name="T51" fmla="*/ 132 h 146"/>
                <a:gd name="T52" fmla="*/ 115 w 189"/>
                <a:gd name="T53" fmla="*/ 138 h 146"/>
                <a:gd name="T54" fmla="*/ 118 w 189"/>
                <a:gd name="T55" fmla="*/ 143 h 146"/>
                <a:gd name="T56" fmla="*/ 132 w 189"/>
                <a:gd name="T57" fmla="*/ 143 h 146"/>
                <a:gd name="T58" fmla="*/ 152 w 189"/>
                <a:gd name="T59" fmla="*/ 142 h 146"/>
                <a:gd name="T60" fmla="*/ 159 w 189"/>
                <a:gd name="T61" fmla="*/ 138 h 146"/>
                <a:gd name="T62" fmla="*/ 158 w 189"/>
                <a:gd name="T63" fmla="*/ 130 h 146"/>
                <a:gd name="T64" fmla="*/ 162 w 189"/>
                <a:gd name="T65" fmla="*/ 119 h 146"/>
                <a:gd name="T66" fmla="*/ 169 w 189"/>
                <a:gd name="T67" fmla="*/ 111 h 146"/>
                <a:gd name="T68" fmla="*/ 186 w 189"/>
                <a:gd name="T69" fmla="*/ 111 h 146"/>
                <a:gd name="T70" fmla="*/ 181 w 189"/>
                <a:gd name="T71" fmla="*/ 98 h 146"/>
                <a:gd name="T72" fmla="*/ 173 w 189"/>
                <a:gd name="T73" fmla="*/ 96 h 146"/>
                <a:gd name="T74" fmla="*/ 173 w 189"/>
                <a:gd name="T75" fmla="*/ 96 h 146"/>
                <a:gd name="T76" fmla="*/ 155 w 189"/>
                <a:gd name="T77" fmla="*/ 86 h 146"/>
                <a:gd name="T78" fmla="*/ 147 w 189"/>
                <a:gd name="T79" fmla="*/ 82 h 146"/>
                <a:gd name="T80" fmla="*/ 132 w 189"/>
                <a:gd name="T81" fmla="*/ 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9" h="146">
                  <a:moveTo>
                    <a:pt x="132" y="42"/>
                  </a:moveTo>
                  <a:cubicBezTo>
                    <a:pt x="127" y="38"/>
                    <a:pt x="124" y="32"/>
                    <a:pt x="120" y="22"/>
                  </a:cubicBezTo>
                  <a:cubicBezTo>
                    <a:pt x="109" y="22"/>
                    <a:pt x="102" y="20"/>
                    <a:pt x="99" y="16"/>
                  </a:cubicBezTo>
                  <a:cubicBezTo>
                    <a:pt x="96" y="12"/>
                    <a:pt x="91" y="10"/>
                    <a:pt x="85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7" y="2"/>
                    <a:pt x="73" y="4"/>
                    <a:pt x="72" y="8"/>
                  </a:cubicBezTo>
                  <a:cubicBezTo>
                    <a:pt x="71" y="11"/>
                    <a:pt x="69" y="14"/>
                    <a:pt x="66" y="16"/>
                  </a:cubicBezTo>
                  <a:cubicBezTo>
                    <a:pt x="64" y="22"/>
                    <a:pt x="62" y="25"/>
                    <a:pt x="60" y="25"/>
                  </a:cubicBezTo>
                  <a:cubicBezTo>
                    <a:pt x="59" y="26"/>
                    <a:pt x="58" y="25"/>
                    <a:pt x="57" y="24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2" y="20"/>
                    <a:pt x="49" y="18"/>
                    <a:pt x="47" y="18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1" y="22"/>
                    <a:pt x="37" y="24"/>
                    <a:pt x="31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22"/>
                    <a:pt x="9" y="17"/>
                    <a:pt x="10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1" y="30"/>
                    <a:pt x="17" y="36"/>
                    <a:pt x="19" y="38"/>
                  </a:cubicBezTo>
                  <a:cubicBezTo>
                    <a:pt x="21" y="38"/>
                    <a:pt x="26" y="40"/>
                    <a:pt x="34" y="42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3" y="50"/>
                    <a:pt x="57" y="58"/>
                    <a:pt x="62" y="74"/>
                  </a:cubicBezTo>
                  <a:cubicBezTo>
                    <a:pt x="69" y="78"/>
                    <a:pt x="73" y="80"/>
                    <a:pt x="75" y="80"/>
                  </a:cubicBezTo>
                  <a:cubicBezTo>
                    <a:pt x="78" y="79"/>
                    <a:pt x="83" y="76"/>
                    <a:pt x="90" y="72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7" y="85"/>
                    <a:pt x="95" y="90"/>
                    <a:pt x="93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7"/>
                    <a:pt x="81" y="103"/>
                    <a:pt x="75" y="110"/>
                  </a:cubicBezTo>
                  <a:cubicBezTo>
                    <a:pt x="74" y="113"/>
                    <a:pt x="73" y="115"/>
                    <a:pt x="73" y="116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5" y="125"/>
                    <a:pt x="87" y="126"/>
                    <a:pt x="89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1" y="131"/>
                    <a:pt x="102" y="130"/>
                    <a:pt x="103" y="130"/>
                  </a:cubicBezTo>
                  <a:cubicBezTo>
                    <a:pt x="107" y="130"/>
                    <a:pt x="111" y="133"/>
                    <a:pt x="115" y="138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2"/>
                    <a:pt x="119" y="142"/>
                    <a:pt x="119" y="142"/>
                  </a:cubicBezTo>
                  <a:cubicBezTo>
                    <a:pt x="121" y="141"/>
                    <a:pt x="125" y="141"/>
                    <a:pt x="132" y="143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5" y="134"/>
                    <a:pt x="156" y="132"/>
                    <a:pt x="158" y="130"/>
                  </a:cubicBezTo>
                  <a:cubicBezTo>
                    <a:pt x="161" y="128"/>
                    <a:pt x="162" y="126"/>
                    <a:pt x="162" y="124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1" y="116"/>
                    <a:pt x="162" y="115"/>
                    <a:pt x="163" y="114"/>
                  </a:cubicBezTo>
                  <a:cubicBezTo>
                    <a:pt x="163" y="112"/>
                    <a:pt x="166" y="112"/>
                    <a:pt x="169" y="111"/>
                  </a:cubicBezTo>
                  <a:cubicBezTo>
                    <a:pt x="175" y="110"/>
                    <a:pt x="181" y="112"/>
                    <a:pt x="189" y="119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1" y="105"/>
                    <a:pt x="181" y="105"/>
                    <a:pt x="181" y="105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74" y="96"/>
                    <a:pt x="174" y="96"/>
                    <a:pt x="174" y="96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147" y="82"/>
                    <a:pt x="147" y="82"/>
                    <a:pt x="147" y="82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0" y="56"/>
                    <a:pt x="135" y="46"/>
                    <a:pt x="132" y="4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4180508" y="3205186"/>
              <a:ext cx="542084" cy="773799"/>
            </a:xfrm>
            <a:custGeom>
              <a:avLst/>
              <a:gdLst>
                <a:gd name="T0" fmla="*/ 158 w 176"/>
                <a:gd name="T1" fmla="*/ 74 h 251"/>
                <a:gd name="T2" fmla="*/ 140 w 176"/>
                <a:gd name="T3" fmla="*/ 70 h 251"/>
                <a:gd name="T4" fmla="*/ 139 w 176"/>
                <a:gd name="T5" fmla="*/ 52 h 251"/>
                <a:gd name="T6" fmla="*/ 134 w 176"/>
                <a:gd name="T7" fmla="*/ 46 h 251"/>
                <a:gd name="T8" fmla="*/ 116 w 176"/>
                <a:gd name="T9" fmla="*/ 38 h 251"/>
                <a:gd name="T10" fmla="*/ 117 w 176"/>
                <a:gd name="T11" fmla="*/ 24 h 251"/>
                <a:gd name="T12" fmla="*/ 113 w 176"/>
                <a:gd name="T13" fmla="*/ 20 h 251"/>
                <a:gd name="T14" fmla="*/ 104 w 176"/>
                <a:gd name="T15" fmla="*/ 15 h 251"/>
                <a:gd name="T16" fmla="*/ 100 w 176"/>
                <a:gd name="T17" fmla="*/ 0 h 251"/>
                <a:gd name="T18" fmla="*/ 89 w 176"/>
                <a:gd name="T19" fmla="*/ 8 h 251"/>
                <a:gd name="T20" fmla="*/ 78 w 176"/>
                <a:gd name="T21" fmla="*/ 24 h 251"/>
                <a:gd name="T22" fmla="*/ 71 w 176"/>
                <a:gd name="T23" fmla="*/ 34 h 251"/>
                <a:gd name="T24" fmla="*/ 58 w 176"/>
                <a:gd name="T25" fmla="*/ 40 h 251"/>
                <a:gd name="T26" fmla="*/ 44 w 176"/>
                <a:gd name="T27" fmla="*/ 40 h 251"/>
                <a:gd name="T28" fmla="*/ 32 w 176"/>
                <a:gd name="T29" fmla="*/ 50 h 251"/>
                <a:gd name="T30" fmla="*/ 24 w 176"/>
                <a:gd name="T31" fmla="*/ 46 h 251"/>
                <a:gd name="T32" fmla="*/ 16 w 176"/>
                <a:gd name="T33" fmla="*/ 32 h 251"/>
                <a:gd name="T34" fmla="*/ 8 w 176"/>
                <a:gd name="T35" fmla="*/ 48 h 251"/>
                <a:gd name="T36" fmla="*/ 7 w 176"/>
                <a:gd name="T37" fmla="*/ 49 h 251"/>
                <a:gd name="T38" fmla="*/ 14 w 176"/>
                <a:gd name="T39" fmla="*/ 84 h 251"/>
                <a:gd name="T40" fmla="*/ 18 w 176"/>
                <a:gd name="T41" fmla="*/ 94 h 251"/>
                <a:gd name="T42" fmla="*/ 6 w 176"/>
                <a:gd name="T43" fmla="*/ 100 h 251"/>
                <a:gd name="T44" fmla="*/ 24 w 176"/>
                <a:gd name="T45" fmla="*/ 120 h 251"/>
                <a:gd name="T46" fmla="*/ 24 w 176"/>
                <a:gd name="T47" fmla="*/ 121 h 251"/>
                <a:gd name="T48" fmla="*/ 18 w 176"/>
                <a:gd name="T49" fmla="*/ 141 h 251"/>
                <a:gd name="T50" fmla="*/ 8 w 176"/>
                <a:gd name="T51" fmla="*/ 148 h 251"/>
                <a:gd name="T52" fmla="*/ 18 w 176"/>
                <a:gd name="T53" fmla="*/ 180 h 251"/>
                <a:gd name="T54" fmla="*/ 24 w 176"/>
                <a:gd name="T55" fmla="*/ 190 h 251"/>
                <a:gd name="T56" fmla="*/ 16 w 176"/>
                <a:gd name="T57" fmla="*/ 208 h 251"/>
                <a:gd name="T58" fmla="*/ 10 w 176"/>
                <a:gd name="T59" fmla="*/ 226 h 251"/>
                <a:gd name="T60" fmla="*/ 10 w 176"/>
                <a:gd name="T61" fmla="*/ 238 h 251"/>
                <a:gd name="T62" fmla="*/ 13 w 176"/>
                <a:gd name="T63" fmla="*/ 241 h 251"/>
                <a:gd name="T64" fmla="*/ 14 w 176"/>
                <a:gd name="T65" fmla="*/ 244 h 251"/>
                <a:gd name="T66" fmla="*/ 14 w 176"/>
                <a:gd name="T67" fmla="*/ 244 h 251"/>
                <a:gd name="T68" fmla="*/ 46 w 176"/>
                <a:gd name="T69" fmla="*/ 248 h 251"/>
                <a:gd name="T70" fmla="*/ 56 w 176"/>
                <a:gd name="T71" fmla="*/ 232 h 251"/>
                <a:gd name="T72" fmla="*/ 104 w 176"/>
                <a:gd name="T73" fmla="*/ 177 h 251"/>
                <a:gd name="T74" fmla="*/ 125 w 176"/>
                <a:gd name="T75" fmla="*/ 164 h 251"/>
                <a:gd name="T76" fmla="*/ 117 w 176"/>
                <a:gd name="T77" fmla="*/ 156 h 251"/>
                <a:gd name="T78" fmla="*/ 114 w 176"/>
                <a:gd name="T79" fmla="*/ 148 h 251"/>
                <a:gd name="T80" fmla="*/ 87 w 176"/>
                <a:gd name="T81" fmla="*/ 120 h 251"/>
                <a:gd name="T82" fmla="*/ 61 w 176"/>
                <a:gd name="T83" fmla="*/ 114 h 251"/>
                <a:gd name="T84" fmla="*/ 50 w 176"/>
                <a:gd name="T85" fmla="*/ 100 h 251"/>
                <a:gd name="T86" fmla="*/ 66 w 176"/>
                <a:gd name="T87" fmla="*/ 74 h 251"/>
                <a:gd name="T88" fmla="*/ 70 w 176"/>
                <a:gd name="T89" fmla="*/ 62 h 251"/>
                <a:gd name="T90" fmla="*/ 104 w 176"/>
                <a:gd name="T91" fmla="*/ 67 h 251"/>
                <a:gd name="T92" fmla="*/ 101 w 176"/>
                <a:gd name="T93" fmla="*/ 80 h 251"/>
                <a:gd name="T94" fmla="*/ 120 w 176"/>
                <a:gd name="T95" fmla="*/ 96 h 251"/>
                <a:gd name="T96" fmla="*/ 150 w 176"/>
                <a:gd name="T97" fmla="*/ 122 h 251"/>
                <a:gd name="T98" fmla="*/ 166 w 176"/>
                <a:gd name="T99" fmla="*/ 102 h 251"/>
                <a:gd name="T100" fmla="*/ 168 w 176"/>
                <a:gd name="T101" fmla="*/ 93 h 251"/>
                <a:gd name="T102" fmla="*/ 175 w 176"/>
                <a:gd name="T103" fmla="*/ 88 h 251"/>
                <a:gd name="T104" fmla="*/ 162 w 176"/>
                <a:gd name="T105" fmla="*/ 7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51">
                  <a:moveTo>
                    <a:pt x="162" y="76"/>
                  </a:moveTo>
                  <a:cubicBezTo>
                    <a:pt x="158" y="74"/>
                    <a:pt x="158" y="74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9" y="57"/>
                    <a:pt x="139" y="57"/>
                    <a:pt x="139" y="57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50"/>
                    <a:pt x="38" y="50"/>
                    <a:pt x="36" y="5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6"/>
                    <a:pt x="2" y="58"/>
                    <a:pt x="0" y="62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10" y="226"/>
                    <a:pt x="10" y="226"/>
                    <a:pt x="10" y="226"/>
                  </a:cubicBezTo>
                  <a:cubicBezTo>
                    <a:pt x="8" y="227"/>
                    <a:pt x="6" y="229"/>
                    <a:pt x="6" y="231"/>
                  </a:cubicBezTo>
                  <a:cubicBezTo>
                    <a:pt x="5" y="232"/>
                    <a:pt x="5" y="233"/>
                    <a:pt x="6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3"/>
                    <a:pt x="14" y="243"/>
                    <a:pt x="14" y="24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7"/>
                    <a:pt x="14" y="247"/>
                    <a:pt x="14" y="247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37" y="251"/>
                    <a:pt x="42" y="250"/>
                    <a:pt x="46" y="248"/>
                  </a:cubicBezTo>
                  <a:cubicBezTo>
                    <a:pt x="51" y="246"/>
                    <a:pt x="56" y="246"/>
                    <a:pt x="60" y="246"/>
                  </a:cubicBezTo>
                  <a:cubicBezTo>
                    <a:pt x="61" y="244"/>
                    <a:pt x="61" y="244"/>
                    <a:pt x="61" y="244"/>
                  </a:cubicBezTo>
                  <a:cubicBezTo>
                    <a:pt x="56" y="233"/>
                    <a:pt x="56" y="233"/>
                    <a:pt x="56" y="233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9" y="167"/>
                    <a:pt x="122" y="165"/>
                    <a:pt x="125" y="164"/>
                  </a:cubicBezTo>
                  <a:cubicBezTo>
                    <a:pt x="122" y="162"/>
                    <a:pt x="122" y="162"/>
                    <a:pt x="122" y="162"/>
                  </a:cubicBezTo>
                  <a:cubicBezTo>
                    <a:pt x="117" y="157"/>
                    <a:pt x="117" y="157"/>
                    <a:pt x="117" y="157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4" y="144"/>
                    <a:pt x="91" y="142"/>
                    <a:pt x="90" y="139"/>
                  </a:cubicBezTo>
                  <a:cubicBezTo>
                    <a:pt x="88" y="132"/>
                    <a:pt x="87" y="125"/>
                    <a:pt x="87" y="120"/>
                  </a:cubicBezTo>
                  <a:cubicBezTo>
                    <a:pt x="86" y="122"/>
                    <a:pt x="84" y="122"/>
                    <a:pt x="82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6" y="114"/>
                    <a:pt x="53" y="114"/>
                    <a:pt x="52" y="112"/>
                  </a:cubicBezTo>
                  <a:cubicBezTo>
                    <a:pt x="49" y="110"/>
                    <a:pt x="48" y="109"/>
                    <a:pt x="48" y="107"/>
                  </a:cubicBezTo>
                  <a:cubicBezTo>
                    <a:pt x="47" y="104"/>
                    <a:pt x="48" y="102"/>
                    <a:pt x="50" y="100"/>
                  </a:cubicBezTo>
                  <a:cubicBezTo>
                    <a:pt x="53" y="98"/>
                    <a:pt x="56" y="95"/>
                    <a:pt x="59" y="91"/>
                  </a:cubicBezTo>
                  <a:cubicBezTo>
                    <a:pt x="56" y="87"/>
                    <a:pt x="55" y="84"/>
                    <a:pt x="56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7" y="78"/>
                    <a:pt x="60" y="76"/>
                    <a:pt x="66" y="74"/>
                  </a:cubicBezTo>
                  <a:cubicBezTo>
                    <a:pt x="67" y="72"/>
                    <a:pt x="68" y="71"/>
                    <a:pt x="68" y="70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0" y="68"/>
                    <a:pt x="68" y="65"/>
                    <a:pt x="70" y="62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7" y="58"/>
                    <a:pt x="82" y="58"/>
                    <a:pt x="86" y="61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75"/>
                    <a:pt x="106" y="76"/>
                    <a:pt x="104" y="76"/>
                  </a:cubicBezTo>
                  <a:cubicBezTo>
                    <a:pt x="102" y="76"/>
                    <a:pt x="102" y="78"/>
                    <a:pt x="101" y="8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86"/>
                    <a:pt x="110" y="84"/>
                    <a:pt x="112" y="84"/>
                  </a:cubicBezTo>
                  <a:cubicBezTo>
                    <a:pt x="114" y="84"/>
                    <a:pt x="115" y="85"/>
                    <a:pt x="116" y="86"/>
                  </a:cubicBezTo>
                  <a:cubicBezTo>
                    <a:pt x="118" y="88"/>
                    <a:pt x="119" y="92"/>
                    <a:pt x="120" y="96"/>
                  </a:cubicBezTo>
                  <a:cubicBezTo>
                    <a:pt x="120" y="100"/>
                    <a:pt x="121" y="104"/>
                    <a:pt x="122" y="106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30" y="116"/>
                    <a:pt x="133" y="120"/>
                    <a:pt x="134" y="12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3"/>
                    <a:pt x="166" y="103"/>
                    <a:pt x="166" y="103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2" y="78"/>
                    <a:pt x="162" y="78"/>
                    <a:pt x="162" y="78"/>
                  </a:cubicBezTo>
                  <a:lnTo>
                    <a:pt x="162" y="7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3930643" y="3948129"/>
              <a:ext cx="573544" cy="564470"/>
            </a:xfrm>
            <a:custGeom>
              <a:avLst/>
              <a:gdLst>
                <a:gd name="T0" fmla="*/ 41 w 186"/>
                <a:gd name="T1" fmla="*/ 61 h 183"/>
                <a:gd name="T2" fmla="*/ 1 w 186"/>
                <a:gd name="T3" fmla="*/ 82 h 183"/>
                <a:gd name="T4" fmla="*/ 15 w 186"/>
                <a:gd name="T5" fmla="*/ 111 h 183"/>
                <a:gd name="T6" fmla="*/ 15 w 186"/>
                <a:gd name="T7" fmla="*/ 112 h 183"/>
                <a:gd name="T8" fmla="*/ 33 w 186"/>
                <a:gd name="T9" fmla="*/ 143 h 183"/>
                <a:gd name="T10" fmla="*/ 43 w 186"/>
                <a:gd name="T11" fmla="*/ 145 h 183"/>
                <a:gd name="T12" fmla="*/ 53 w 186"/>
                <a:gd name="T13" fmla="*/ 151 h 183"/>
                <a:gd name="T14" fmla="*/ 106 w 186"/>
                <a:gd name="T15" fmla="*/ 155 h 183"/>
                <a:gd name="T16" fmla="*/ 109 w 186"/>
                <a:gd name="T17" fmla="*/ 173 h 183"/>
                <a:gd name="T18" fmla="*/ 130 w 186"/>
                <a:gd name="T19" fmla="*/ 171 h 183"/>
                <a:gd name="T20" fmla="*/ 142 w 186"/>
                <a:gd name="T21" fmla="*/ 183 h 183"/>
                <a:gd name="T22" fmla="*/ 151 w 186"/>
                <a:gd name="T23" fmla="*/ 175 h 183"/>
                <a:gd name="T24" fmla="*/ 163 w 186"/>
                <a:gd name="T25" fmla="*/ 175 h 183"/>
                <a:gd name="T26" fmla="*/ 173 w 186"/>
                <a:gd name="T27" fmla="*/ 166 h 183"/>
                <a:gd name="T28" fmla="*/ 172 w 186"/>
                <a:gd name="T29" fmla="*/ 163 h 183"/>
                <a:gd name="T30" fmla="*/ 173 w 186"/>
                <a:gd name="T31" fmla="*/ 153 h 183"/>
                <a:gd name="T32" fmla="*/ 152 w 186"/>
                <a:gd name="T33" fmla="*/ 147 h 183"/>
                <a:gd name="T34" fmla="*/ 142 w 186"/>
                <a:gd name="T35" fmla="*/ 131 h 183"/>
                <a:gd name="T36" fmla="*/ 138 w 186"/>
                <a:gd name="T37" fmla="*/ 119 h 183"/>
                <a:gd name="T38" fmla="*/ 149 w 186"/>
                <a:gd name="T39" fmla="*/ 114 h 183"/>
                <a:gd name="T40" fmla="*/ 155 w 186"/>
                <a:gd name="T41" fmla="*/ 102 h 183"/>
                <a:gd name="T42" fmla="*/ 160 w 186"/>
                <a:gd name="T43" fmla="*/ 99 h 183"/>
                <a:gd name="T44" fmla="*/ 159 w 186"/>
                <a:gd name="T45" fmla="*/ 81 h 183"/>
                <a:gd name="T46" fmla="*/ 170 w 186"/>
                <a:gd name="T47" fmla="*/ 83 h 183"/>
                <a:gd name="T48" fmla="*/ 171 w 186"/>
                <a:gd name="T49" fmla="*/ 85 h 183"/>
                <a:gd name="T50" fmla="*/ 186 w 186"/>
                <a:gd name="T51" fmla="*/ 81 h 183"/>
                <a:gd name="T52" fmla="*/ 169 w 186"/>
                <a:gd name="T53" fmla="*/ 69 h 183"/>
                <a:gd name="T54" fmla="*/ 152 w 186"/>
                <a:gd name="T55" fmla="*/ 64 h 183"/>
                <a:gd name="T56" fmla="*/ 151 w 186"/>
                <a:gd name="T57" fmla="*/ 63 h 183"/>
                <a:gd name="T58" fmla="*/ 131 w 186"/>
                <a:gd name="T59" fmla="*/ 49 h 183"/>
                <a:gd name="T60" fmla="*/ 148 w 186"/>
                <a:gd name="T61" fmla="*/ 29 h 183"/>
                <a:gd name="T62" fmla="*/ 141 w 186"/>
                <a:gd name="T63" fmla="*/ 10 h 183"/>
                <a:gd name="T64" fmla="*/ 113 w 186"/>
                <a:gd name="T65" fmla="*/ 15 h 183"/>
                <a:gd name="T66" fmla="*/ 101 w 186"/>
                <a:gd name="T67" fmla="*/ 7 h 183"/>
                <a:gd name="T68" fmla="*/ 95 w 186"/>
                <a:gd name="T69" fmla="*/ 6 h 183"/>
                <a:gd name="T70" fmla="*/ 95 w 186"/>
                <a:gd name="T71" fmla="*/ 3 h 183"/>
                <a:gd name="T72" fmla="*/ 95 w 186"/>
                <a:gd name="T73" fmla="*/ 3 h 183"/>
                <a:gd name="T74" fmla="*/ 94 w 186"/>
                <a:gd name="T75" fmla="*/ 2 h 183"/>
                <a:gd name="T76" fmla="*/ 94 w 186"/>
                <a:gd name="T77" fmla="*/ 0 h 183"/>
                <a:gd name="T78" fmla="*/ 93 w 186"/>
                <a:gd name="T79" fmla="*/ 11 h 183"/>
                <a:gd name="T80" fmla="*/ 91 w 186"/>
                <a:gd name="T81" fmla="*/ 19 h 183"/>
                <a:gd name="T82" fmla="*/ 93 w 186"/>
                <a:gd name="T83" fmla="*/ 34 h 183"/>
                <a:gd name="T84" fmla="*/ 91 w 186"/>
                <a:gd name="T85" fmla="*/ 35 h 183"/>
                <a:gd name="T86" fmla="*/ 87 w 186"/>
                <a:gd name="T87" fmla="*/ 49 h 183"/>
                <a:gd name="T88" fmla="*/ 67 w 186"/>
                <a:gd name="T89" fmla="*/ 55 h 183"/>
                <a:gd name="T90" fmla="*/ 42 w 186"/>
                <a:gd name="T91" fmla="*/ 6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83">
                  <a:moveTo>
                    <a:pt x="41" y="61"/>
                  </a:moveTo>
                  <a:cubicBezTo>
                    <a:pt x="41" y="61"/>
                    <a:pt x="41" y="61"/>
                    <a:pt x="41" y="6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0" y="95"/>
                    <a:pt x="1" y="103"/>
                    <a:pt x="6" y="106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25" y="137"/>
                    <a:pt x="31" y="142"/>
                    <a:pt x="33" y="143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5" y="147"/>
                    <a:pt x="47" y="149"/>
                    <a:pt x="53" y="151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94" y="152"/>
                    <a:pt x="104" y="153"/>
                    <a:pt x="106" y="155"/>
                  </a:cubicBezTo>
                  <a:cubicBezTo>
                    <a:pt x="108" y="157"/>
                    <a:pt x="109" y="161"/>
                    <a:pt x="108" y="167"/>
                  </a:cubicBezTo>
                  <a:cubicBezTo>
                    <a:pt x="108" y="171"/>
                    <a:pt x="108" y="173"/>
                    <a:pt x="109" y="173"/>
                  </a:cubicBezTo>
                  <a:cubicBezTo>
                    <a:pt x="117" y="171"/>
                    <a:pt x="117" y="171"/>
                    <a:pt x="117" y="171"/>
                  </a:cubicBezTo>
                  <a:cubicBezTo>
                    <a:pt x="124" y="169"/>
                    <a:pt x="128" y="169"/>
                    <a:pt x="130" y="171"/>
                  </a:cubicBezTo>
                  <a:cubicBezTo>
                    <a:pt x="133" y="175"/>
                    <a:pt x="133" y="175"/>
                    <a:pt x="133" y="175"/>
                  </a:cubicBezTo>
                  <a:cubicBezTo>
                    <a:pt x="138" y="181"/>
                    <a:pt x="141" y="183"/>
                    <a:pt x="142" y="183"/>
                  </a:cubicBezTo>
                  <a:cubicBezTo>
                    <a:pt x="145" y="182"/>
                    <a:pt x="147" y="180"/>
                    <a:pt x="150" y="176"/>
                  </a:cubicBezTo>
                  <a:cubicBezTo>
                    <a:pt x="151" y="175"/>
                    <a:pt x="151" y="175"/>
                    <a:pt x="151" y="175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4" y="170"/>
                    <a:pt x="167" y="167"/>
                    <a:pt x="171" y="167"/>
                  </a:cubicBezTo>
                  <a:cubicBezTo>
                    <a:pt x="173" y="166"/>
                    <a:pt x="173" y="166"/>
                    <a:pt x="173" y="166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69" y="148"/>
                    <a:pt x="165" y="147"/>
                    <a:pt x="161" y="147"/>
                  </a:cubicBezTo>
                  <a:cubicBezTo>
                    <a:pt x="157" y="149"/>
                    <a:pt x="153" y="149"/>
                    <a:pt x="152" y="147"/>
                  </a:cubicBezTo>
                  <a:cubicBezTo>
                    <a:pt x="151" y="146"/>
                    <a:pt x="151" y="145"/>
                    <a:pt x="151" y="143"/>
                  </a:cubicBezTo>
                  <a:cubicBezTo>
                    <a:pt x="149" y="139"/>
                    <a:pt x="146" y="135"/>
                    <a:pt x="142" y="131"/>
                  </a:cubicBezTo>
                  <a:cubicBezTo>
                    <a:pt x="137" y="127"/>
                    <a:pt x="136" y="123"/>
                    <a:pt x="137" y="120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8" y="110"/>
                    <a:pt x="149" y="107"/>
                    <a:pt x="151" y="105"/>
                  </a:cubicBezTo>
                  <a:cubicBezTo>
                    <a:pt x="151" y="103"/>
                    <a:pt x="153" y="103"/>
                    <a:pt x="155" y="102"/>
                  </a:cubicBezTo>
                  <a:cubicBezTo>
                    <a:pt x="160" y="101"/>
                    <a:pt x="160" y="101"/>
                    <a:pt x="160" y="101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57" y="91"/>
                    <a:pt x="155" y="85"/>
                    <a:pt x="157" y="83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61" y="81"/>
                    <a:pt x="165" y="81"/>
                    <a:pt x="170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5" y="90"/>
                    <a:pt x="177" y="93"/>
                    <a:pt x="179" y="94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79" y="73"/>
                    <a:pt x="176" y="67"/>
                    <a:pt x="175" y="65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1" y="64"/>
                    <a:pt x="151" y="64"/>
                    <a:pt x="151" y="64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45" y="60"/>
                    <a:pt x="141" y="57"/>
                    <a:pt x="140" y="53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7" y="24"/>
                    <a:pt x="146" y="19"/>
                    <a:pt x="144" y="15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24" y="13"/>
                    <a:pt x="119" y="15"/>
                    <a:pt x="113" y="15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1" y="17"/>
                    <a:pt x="91" y="18"/>
                    <a:pt x="91" y="19"/>
                  </a:cubicBezTo>
                  <a:cubicBezTo>
                    <a:pt x="93" y="21"/>
                    <a:pt x="93" y="25"/>
                    <a:pt x="91" y="27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77" y="53"/>
                    <a:pt x="71" y="55"/>
                    <a:pt x="67" y="55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2" y="61"/>
                    <a:pt x="42" y="61"/>
                    <a:pt x="42" y="61"/>
                  </a:cubicBezTo>
                  <a:lnTo>
                    <a:pt x="41" y="6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5006337" y="5153299"/>
              <a:ext cx="160326" cy="395066"/>
            </a:xfrm>
            <a:custGeom>
              <a:avLst/>
              <a:gdLst>
                <a:gd name="T0" fmla="*/ 40 w 52"/>
                <a:gd name="T1" fmla="*/ 0 h 128"/>
                <a:gd name="T2" fmla="*/ 12 w 52"/>
                <a:gd name="T3" fmla="*/ 35 h 128"/>
                <a:gd name="T4" fmla="*/ 0 w 52"/>
                <a:gd name="T5" fmla="*/ 55 h 128"/>
                <a:gd name="T6" fmla="*/ 2 w 52"/>
                <a:gd name="T7" fmla="*/ 77 h 128"/>
                <a:gd name="T8" fmla="*/ 2 w 52"/>
                <a:gd name="T9" fmla="*/ 77 h 128"/>
                <a:gd name="T10" fmla="*/ 2 w 52"/>
                <a:gd name="T11" fmla="*/ 77 h 128"/>
                <a:gd name="T12" fmla="*/ 0 w 52"/>
                <a:gd name="T13" fmla="*/ 92 h 128"/>
                <a:gd name="T14" fmla="*/ 2 w 52"/>
                <a:gd name="T15" fmla="*/ 101 h 128"/>
                <a:gd name="T16" fmla="*/ 18 w 52"/>
                <a:gd name="T17" fmla="*/ 112 h 128"/>
                <a:gd name="T18" fmla="*/ 18 w 52"/>
                <a:gd name="T19" fmla="*/ 112 h 128"/>
                <a:gd name="T20" fmla="*/ 18 w 52"/>
                <a:gd name="T21" fmla="*/ 112 h 128"/>
                <a:gd name="T22" fmla="*/ 19 w 52"/>
                <a:gd name="T23" fmla="*/ 113 h 128"/>
                <a:gd name="T24" fmla="*/ 19 w 52"/>
                <a:gd name="T25" fmla="*/ 113 h 128"/>
                <a:gd name="T26" fmla="*/ 25 w 52"/>
                <a:gd name="T27" fmla="*/ 124 h 128"/>
                <a:gd name="T28" fmla="*/ 30 w 52"/>
                <a:gd name="T29" fmla="*/ 128 h 128"/>
                <a:gd name="T30" fmla="*/ 33 w 52"/>
                <a:gd name="T31" fmla="*/ 102 h 128"/>
                <a:gd name="T32" fmla="*/ 33 w 52"/>
                <a:gd name="T33" fmla="*/ 101 h 128"/>
                <a:gd name="T34" fmla="*/ 44 w 52"/>
                <a:gd name="T35" fmla="*/ 73 h 128"/>
                <a:gd name="T36" fmla="*/ 48 w 52"/>
                <a:gd name="T37" fmla="*/ 40 h 128"/>
                <a:gd name="T38" fmla="*/ 48 w 52"/>
                <a:gd name="T39" fmla="*/ 40 h 128"/>
                <a:gd name="T40" fmla="*/ 49 w 52"/>
                <a:gd name="T41" fmla="*/ 39 h 128"/>
                <a:gd name="T42" fmla="*/ 52 w 52"/>
                <a:gd name="T43" fmla="*/ 30 h 128"/>
                <a:gd name="T44" fmla="*/ 50 w 52"/>
                <a:gd name="T45" fmla="*/ 23 h 128"/>
                <a:gd name="T46" fmla="*/ 50 w 52"/>
                <a:gd name="T47" fmla="*/ 22 h 128"/>
                <a:gd name="T48" fmla="*/ 49 w 52"/>
                <a:gd name="T49" fmla="*/ 22 h 128"/>
                <a:gd name="T50" fmla="*/ 48 w 52"/>
                <a:gd name="T51" fmla="*/ 12 h 128"/>
                <a:gd name="T52" fmla="*/ 49 w 52"/>
                <a:gd name="T53" fmla="*/ 12 h 128"/>
                <a:gd name="T54" fmla="*/ 49 w 52"/>
                <a:gd name="T55" fmla="*/ 11 h 128"/>
                <a:gd name="T56" fmla="*/ 51 w 52"/>
                <a:gd name="T57" fmla="*/ 9 h 128"/>
                <a:gd name="T58" fmla="*/ 52 w 52"/>
                <a:gd name="T59" fmla="*/ 6 h 128"/>
                <a:gd name="T60" fmla="*/ 40 w 52"/>
                <a:gd name="T6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" h="128">
                  <a:moveTo>
                    <a:pt x="40" y="0"/>
                  </a:moveTo>
                  <a:cubicBezTo>
                    <a:pt x="27" y="10"/>
                    <a:pt x="18" y="21"/>
                    <a:pt x="12" y="35"/>
                  </a:cubicBezTo>
                  <a:cubicBezTo>
                    <a:pt x="6" y="47"/>
                    <a:pt x="2" y="53"/>
                    <a:pt x="0" y="55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7"/>
                    <a:pt x="0" y="100"/>
                    <a:pt x="2" y="10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0" y="117"/>
                    <a:pt x="22" y="120"/>
                    <a:pt x="25" y="124"/>
                  </a:cubicBezTo>
                  <a:cubicBezTo>
                    <a:pt x="27" y="126"/>
                    <a:pt x="29" y="128"/>
                    <a:pt x="30" y="128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6"/>
                    <a:pt x="52" y="6"/>
                    <a:pt x="52" y="6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3798147" y="5856313"/>
              <a:ext cx="252286" cy="212961"/>
            </a:xfrm>
            <a:custGeom>
              <a:avLst/>
              <a:gdLst>
                <a:gd name="T0" fmla="*/ 38 w 82"/>
                <a:gd name="T1" fmla="*/ 6 h 69"/>
                <a:gd name="T2" fmla="*/ 36 w 82"/>
                <a:gd name="T3" fmla="*/ 8 h 69"/>
                <a:gd name="T4" fmla="*/ 36 w 82"/>
                <a:gd name="T5" fmla="*/ 9 h 69"/>
                <a:gd name="T6" fmla="*/ 36 w 82"/>
                <a:gd name="T7" fmla="*/ 10 h 69"/>
                <a:gd name="T8" fmla="*/ 20 w 82"/>
                <a:gd name="T9" fmla="*/ 14 h 69"/>
                <a:gd name="T10" fmla="*/ 20 w 82"/>
                <a:gd name="T11" fmla="*/ 16 h 69"/>
                <a:gd name="T12" fmla="*/ 26 w 82"/>
                <a:gd name="T13" fmla="*/ 22 h 69"/>
                <a:gd name="T14" fmla="*/ 24 w 82"/>
                <a:gd name="T15" fmla="*/ 22 h 69"/>
                <a:gd name="T16" fmla="*/ 16 w 82"/>
                <a:gd name="T17" fmla="*/ 26 h 69"/>
                <a:gd name="T18" fmla="*/ 4 w 82"/>
                <a:gd name="T19" fmla="*/ 35 h 69"/>
                <a:gd name="T20" fmla="*/ 7 w 82"/>
                <a:gd name="T21" fmla="*/ 62 h 69"/>
                <a:gd name="T22" fmla="*/ 19 w 82"/>
                <a:gd name="T23" fmla="*/ 63 h 69"/>
                <a:gd name="T24" fmla="*/ 20 w 82"/>
                <a:gd name="T25" fmla="*/ 63 h 69"/>
                <a:gd name="T26" fmla="*/ 20 w 82"/>
                <a:gd name="T27" fmla="*/ 64 h 69"/>
                <a:gd name="T28" fmla="*/ 32 w 82"/>
                <a:gd name="T29" fmla="*/ 69 h 69"/>
                <a:gd name="T30" fmla="*/ 44 w 82"/>
                <a:gd name="T31" fmla="*/ 67 h 69"/>
                <a:gd name="T32" fmla="*/ 63 w 82"/>
                <a:gd name="T33" fmla="*/ 52 h 69"/>
                <a:gd name="T34" fmla="*/ 64 w 82"/>
                <a:gd name="T35" fmla="*/ 52 h 69"/>
                <a:gd name="T36" fmla="*/ 64 w 82"/>
                <a:gd name="T37" fmla="*/ 51 h 69"/>
                <a:gd name="T38" fmla="*/ 70 w 82"/>
                <a:gd name="T39" fmla="*/ 50 h 69"/>
                <a:gd name="T40" fmla="*/ 68 w 82"/>
                <a:gd name="T41" fmla="*/ 33 h 69"/>
                <a:gd name="T42" fmla="*/ 68 w 82"/>
                <a:gd name="T43" fmla="*/ 32 h 69"/>
                <a:gd name="T44" fmla="*/ 76 w 82"/>
                <a:gd name="T45" fmla="*/ 22 h 69"/>
                <a:gd name="T46" fmla="*/ 76 w 82"/>
                <a:gd name="T47" fmla="*/ 21 h 69"/>
                <a:gd name="T48" fmla="*/ 76 w 82"/>
                <a:gd name="T49" fmla="*/ 21 h 69"/>
                <a:gd name="T50" fmla="*/ 82 w 82"/>
                <a:gd name="T51" fmla="*/ 17 h 69"/>
                <a:gd name="T52" fmla="*/ 80 w 82"/>
                <a:gd name="T53" fmla="*/ 4 h 69"/>
                <a:gd name="T54" fmla="*/ 74 w 82"/>
                <a:gd name="T55" fmla="*/ 0 h 69"/>
                <a:gd name="T56" fmla="*/ 75 w 82"/>
                <a:gd name="T57" fmla="*/ 6 h 69"/>
                <a:gd name="T58" fmla="*/ 64 w 82"/>
                <a:gd name="T59" fmla="*/ 4 h 69"/>
                <a:gd name="T60" fmla="*/ 60 w 82"/>
                <a:gd name="T61" fmla="*/ 6 h 69"/>
                <a:gd name="T62" fmla="*/ 59 w 82"/>
                <a:gd name="T63" fmla="*/ 6 h 69"/>
                <a:gd name="T64" fmla="*/ 59 w 82"/>
                <a:gd name="T65" fmla="*/ 6 h 69"/>
                <a:gd name="T66" fmla="*/ 38 w 82"/>
                <a:gd name="T6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69">
                  <a:moveTo>
                    <a:pt x="38" y="6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2"/>
                    <a:pt x="24" y="22"/>
                    <a:pt x="24" y="22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40"/>
                    <a:pt x="1" y="49"/>
                    <a:pt x="7" y="62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50" y="66"/>
                    <a:pt x="56" y="61"/>
                    <a:pt x="63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2"/>
                    <a:pt x="82" y="8"/>
                    <a:pt x="80" y="4"/>
                  </a:cubicBezTo>
                  <a:cubicBezTo>
                    <a:pt x="78" y="1"/>
                    <a:pt x="76" y="0"/>
                    <a:pt x="74" y="0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lnTo>
                    <a:pt x="38" y="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8" name="矩形 40"/>
          <p:cNvSpPr>
            <a:spLocks noChangeArrowheads="1"/>
          </p:cNvSpPr>
          <p:nvPr/>
        </p:nvSpPr>
        <p:spPr bwMode="auto">
          <a:xfrm>
            <a:off x="4660900" y="3457797"/>
            <a:ext cx="5638329" cy="29731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5600" indent="-3556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</a:rPr>
              <a:t>A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</a:rPr>
              <a:t>supportive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</a:rPr>
              <a:t>regulatory environment</a:t>
            </a:r>
          </a:p>
          <a:p>
            <a:pPr marL="355600" indent="-3556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rebuchet MS" panose="020B0603020202020204" pitchFamily="34" charset="0"/>
              </a:rPr>
              <a:t>Massively underserved market</a:t>
            </a:r>
          </a:p>
          <a:p>
            <a:pPr marL="355600" indent="-3556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</a:rPr>
              <a:t>Popularity of Internet consumption and mobile Internet usage</a:t>
            </a:r>
          </a:p>
          <a:p>
            <a:pPr marL="355600" indent="-3556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</a:rPr>
              <a:t>Willingness to buy online</a:t>
            </a:r>
            <a:endParaRPr lang="en-US" sz="2400" dirty="0" smtClean="0">
              <a:solidFill>
                <a:schemeClr val="bg1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 marL="355600" indent="-3556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</a:rPr>
              <a:t>leading roles of Internet giants</a:t>
            </a:r>
          </a:p>
        </p:txBody>
      </p:sp>
      <p:grpSp>
        <p:nvGrpSpPr>
          <p:cNvPr id="59" name="组合 41"/>
          <p:cNvGrpSpPr>
            <a:grpSpLocks/>
          </p:cNvGrpSpPr>
          <p:nvPr/>
        </p:nvGrpSpPr>
        <p:grpSpPr bwMode="auto">
          <a:xfrm>
            <a:off x="5118100" y="2149475"/>
            <a:ext cx="3962400" cy="877131"/>
            <a:chOff x="5110842" y="1578134"/>
            <a:chExt cx="3288535" cy="916815"/>
          </a:xfrm>
        </p:grpSpPr>
        <p:cxnSp>
          <p:nvCxnSpPr>
            <p:cNvPr id="60" name="直接连接符 155"/>
            <p:cNvCxnSpPr/>
            <p:nvPr/>
          </p:nvCxnSpPr>
          <p:spPr>
            <a:xfrm>
              <a:off x="5110842" y="1578134"/>
              <a:ext cx="0" cy="916815"/>
            </a:xfrm>
            <a:prstGeom prst="line">
              <a:avLst/>
            </a:prstGeom>
            <a:ln>
              <a:solidFill>
                <a:srgbClr val="0940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156"/>
            <p:cNvCxnSpPr/>
            <p:nvPr/>
          </p:nvCxnSpPr>
          <p:spPr>
            <a:xfrm>
              <a:off x="6207417" y="1578134"/>
              <a:ext cx="0" cy="916815"/>
            </a:xfrm>
            <a:prstGeom prst="line">
              <a:avLst/>
            </a:prstGeom>
            <a:ln>
              <a:solidFill>
                <a:srgbClr val="0940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157"/>
            <p:cNvCxnSpPr/>
            <p:nvPr/>
          </p:nvCxnSpPr>
          <p:spPr>
            <a:xfrm>
              <a:off x="7302801" y="1578134"/>
              <a:ext cx="0" cy="916815"/>
            </a:xfrm>
            <a:prstGeom prst="line">
              <a:avLst/>
            </a:prstGeom>
            <a:ln>
              <a:solidFill>
                <a:srgbClr val="0940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158"/>
            <p:cNvCxnSpPr/>
            <p:nvPr/>
          </p:nvCxnSpPr>
          <p:spPr>
            <a:xfrm>
              <a:off x="8399377" y="1578134"/>
              <a:ext cx="0" cy="916815"/>
            </a:xfrm>
            <a:prstGeom prst="line">
              <a:avLst/>
            </a:prstGeom>
            <a:ln>
              <a:solidFill>
                <a:srgbClr val="0940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Freeform 5"/>
          <p:cNvSpPr>
            <a:spLocks/>
          </p:cNvSpPr>
          <p:nvPr/>
        </p:nvSpPr>
        <p:spPr bwMode="auto">
          <a:xfrm>
            <a:off x="5422900" y="2219532"/>
            <a:ext cx="723900" cy="737015"/>
          </a:xfrm>
          <a:custGeom>
            <a:avLst/>
            <a:gdLst>
              <a:gd name="T0" fmla="*/ 372733 w 294"/>
              <a:gd name="T1" fmla="*/ 157017 h 294"/>
              <a:gd name="T2" fmla="*/ 372733 w 294"/>
              <a:gd name="T3" fmla="*/ 19077 h 294"/>
              <a:gd name="T4" fmla="*/ 294958 w 294"/>
              <a:gd name="T5" fmla="*/ 19077 h 294"/>
              <a:gd name="T6" fmla="*/ 294958 w 294"/>
              <a:gd name="T7" fmla="*/ 77775 h 294"/>
              <a:gd name="T8" fmla="*/ 215716 w 294"/>
              <a:gd name="T9" fmla="*/ 0 h 294"/>
              <a:gd name="T10" fmla="*/ 0 w 294"/>
              <a:gd name="T11" fmla="*/ 215716 h 294"/>
              <a:gd name="T12" fmla="*/ 39621 w 294"/>
              <a:gd name="T13" fmla="*/ 215716 h 294"/>
              <a:gd name="T14" fmla="*/ 39621 w 294"/>
              <a:gd name="T15" fmla="*/ 431431 h 294"/>
              <a:gd name="T16" fmla="*/ 157017 w 294"/>
              <a:gd name="T17" fmla="*/ 431431 h 294"/>
              <a:gd name="T18" fmla="*/ 157017 w 294"/>
              <a:gd name="T19" fmla="*/ 255337 h 294"/>
              <a:gd name="T20" fmla="*/ 274414 w 294"/>
              <a:gd name="T21" fmla="*/ 255337 h 294"/>
              <a:gd name="T22" fmla="*/ 274414 w 294"/>
              <a:gd name="T23" fmla="*/ 431431 h 294"/>
              <a:gd name="T24" fmla="*/ 393277 w 294"/>
              <a:gd name="T25" fmla="*/ 431431 h 294"/>
              <a:gd name="T26" fmla="*/ 393277 w 294"/>
              <a:gd name="T27" fmla="*/ 215716 h 294"/>
              <a:gd name="T28" fmla="*/ 431431 w 294"/>
              <a:gd name="T29" fmla="*/ 215716 h 294"/>
              <a:gd name="T30" fmla="*/ 372733 w 294"/>
              <a:gd name="T31" fmla="*/ 157017 h 29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4" h="294">
                <a:moveTo>
                  <a:pt x="254" y="107"/>
                </a:moveTo>
                <a:lnTo>
                  <a:pt x="254" y="13"/>
                </a:lnTo>
                <a:lnTo>
                  <a:pt x="201" y="13"/>
                </a:lnTo>
                <a:lnTo>
                  <a:pt x="201" y="53"/>
                </a:lnTo>
                <a:lnTo>
                  <a:pt x="147" y="0"/>
                </a:lnTo>
                <a:lnTo>
                  <a:pt x="0" y="147"/>
                </a:lnTo>
                <a:lnTo>
                  <a:pt x="27" y="147"/>
                </a:lnTo>
                <a:lnTo>
                  <a:pt x="27" y="294"/>
                </a:lnTo>
                <a:lnTo>
                  <a:pt x="107" y="294"/>
                </a:lnTo>
                <a:lnTo>
                  <a:pt x="107" y="174"/>
                </a:lnTo>
                <a:lnTo>
                  <a:pt x="187" y="174"/>
                </a:lnTo>
                <a:lnTo>
                  <a:pt x="187" y="294"/>
                </a:lnTo>
                <a:lnTo>
                  <a:pt x="268" y="294"/>
                </a:lnTo>
                <a:lnTo>
                  <a:pt x="268" y="147"/>
                </a:lnTo>
                <a:lnTo>
                  <a:pt x="294" y="147"/>
                </a:lnTo>
                <a:lnTo>
                  <a:pt x="254" y="10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65" name="Group 4"/>
          <p:cNvGrpSpPr>
            <a:grpSpLocks noChangeAspect="1"/>
          </p:cNvGrpSpPr>
          <p:nvPr/>
        </p:nvGrpSpPr>
        <p:grpSpPr bwMode="auto">
          <a:xfrm>
            <a:off x="6750078" y="2219532"/>
            <a:ext cx="682859" cy="717579"/>
            <a:chOff x="-334" y="2326"/>
            <a:chExt cx="472" cy="496"/>
          </a:xfrm>
          <a:solidFill>
            <a:schemeClr val="accent1"/>
          </a:solidFill>
          <a:effectLst/>
        </p:grpSpPr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-334" y="2326"/>
              <a:ext cx="472" cy="294"/>
            </a:xfrm>
            <a:custGeom>
              <a:avLst/>
              <a:gdLst>
                <a:gd name="T0" fmla="*/ 295 w 472"/>
                <a:gd name="T1" fmla="*/ 25 h 294"/>
                <a:gd name="T2" fmla="*/ 350 w 472"/>
                <a:gd name="T3" fmla="*/ 76 h 294"/>
                <a:gd name="T4" fmla="*/ 270 w 472"/>
                <a:gd name="T5" fmla="*/ 156 h 294"/>
                <a:gd name="T6" fmla="*/ 228 w 472"/>
                <a:gd name="T7" fmla="*/ 118 h 294"/>
                <a:gd name="T8" fmla="*/ 228 w 472"/>
                <a:gd name="T9" fmla="*/ 118 h 294"/>
                <a:gd name="T10" fmla="*/ 181 w 472"/>
                <a:gd name="T11" fmla="*/ 67 h 294"/>
                <a:gd name="T12" fmla="*/ 177 w 472"/>
                <a:gd name="T13" fmla="*/ 67 h 294"/>
                <a:gd name="T14" fmla="*/ 177 w 472"/>
                <a:gd name="T15" fmla="*/ 67 h 294"/>
                <a:gd name="T16" fmla="*/ 131 w 472"/>
                <a:gd name="T17" fmla="*/ 118 h 294"/>
                <a:gd name="T18" fmla="*/ 131 w 472"/>
                <a:gd name="T19" fmla="*/ 118 h 294"/>
                <a:gd name="T20" fmla="*/ 0 w 472"/>
                <a:gd name="T21" fmla="*/ 244 h 294"/>
                <a:gd name="T22" fmla="*/ 50 w 472"/>
                <a:gd name="T23" fmla="*/ 294 h 294"/>
                <a:gd name="T24" fmla="*/ 177 w 472"/>
                <a:gd name="T25" fmla="*/ 168 h 294"/>
                <a:gd name="T26" fmla="*/ 219 w 472"/>
                <a:gd name="T27" fmla="*/ 206 h 294"/>
                <a:gd name="T28" fmla="*/ 219 w 472"/>
                <a:gd name="T29" fmla="*/ 206 h 294"/>
                <a:gd name="T30" fmla="*/ 266 w 472"/>
                <a:gd name="T31" fmla="*/ 257 h 294"/>
                <a:gd name="T32" fmla="*/ 270 w 472"/>
                <a:gd name="T33" fmla="*/ 257 h 294"/>
                <a:gd name="T34" fmla="*/ 270 w 472"/>
                <a:gd name="T35" fmla="*/ 257 h 294"/>
                <a:gd name="T36" fmla="*/ 316 w 472"/>
                <a:gd name="T37" fmla="*/ 206 h 294"/>
                <a:gd name="T38" fmla="*/ 316 w 472"/>
                <a:gd name="T39" fmla="*/ 206 h 294"/>
                <a:gd name="T40" fmla="*/ 396 w 472"/>
                <a:gd name="T41" fmla="*/ 126 h 294"/>
                <a:gd name="T42" fmla="*/ 451 w 472"/>
                <a:gd name="T43" fmla="*/ 177 h 294"/>
                <a:gd name="T44" fmla="*/ 460 w 472"/>
                <a:gd name="T45" fmla="*/ 88 h 294"/>
                <a:gd name="T46" fmla="*/ 472 w 472"/>
                <a:gd name="T47" fmla="*/ 0 h 294"/>
                <a:gd name="T48" fmla="*/ 384 w 472"/>
                <a:gd name="T49" fmla="*/ 13 h 294"/>
                <a:gd name="T50" fmla="*/ 295 w 472"/>
                <a:gd name="T51" fmla="*/ 2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294">
                  <a:moveTo>
                    <a:pt x="295" y="25"/>
                  </a:moveTo>
                  <a:lnTo>
                    <a:pt x="350" y="76"/>
                  </a:lnTo>
                  <a:lnTo>
                    <a:pt x="270" y="156"/>
                  </a:lnTo>
                  <a:lnTo>
                    <a:pt x="228" y="118"/>
                  </a:lnTo>
                  <a:lnTo>
                    <a:pt x="228" y="118"/>
                  </a:lnTo>
                  <a:lnTo>
                    <a:pt x="181" y="67"/>
                  </a:lnTo>
                  <a:lnTo>
                    <a:pt x="177" y="67"/>
                  </a:lnTo>
                  <a:lnTo>
                    <a:pt x="177" y="67"/>
                  </a:lnTo>
                  <a:lnTo>
                    <a:pt x="131" y="118"/>
                  </a:lnTo>
                  <a:lnTo>
                    <a:pt x="131" y="118"/>
                  </a:lnTo>
                  <a:lnTo>
                    <a:pt x="0" y="244"/>
                  </a:lnTo>
                  <a:lnTo>
                    <a:pt x="50" y="294"/>
                  </a:lnTo>
                  <a:lnTo>
                    <a:pt x="177" y="168"/>
                  </a:lnTo>
                  <a:lnTo>
                    <a:pt x="219" y="206"/>
                  </a:lnTo>
                  <a:lnTo>
                    <a:pt x="219" y="206"/>
                  </a:lnTo>
                  <a:lnTo>
                    <a:pt x="266" y="257"/>
                  </a:lnTo>
                  <a:lnTo>
                    <a:pt x="270" y="257"/>
                  </a:lnTo>
                  <a:lnTo>
                    <a:pt x="270" y="257"/>
                  </a:lnTo>
                  <a:lnTo>
                    <a:pt x="316" y="206"/>
                  </a:lnTo>
                  <a:lnTo>
                    <a:pt x="316" y="206"/>
                  </a:lnTo>
                  <a:lnTo>
                    <a:pt x="396" y="126"/>
                  </a:lnTo>
                  <a:lnTo>
                    <a:pt x="451" y="177"/>
                  </a:lnTo>
                  <a:lnTo>
                    <a:pt x="460" y="88"/>
                  </a:lnTo>
                  <a:lnTo>
                    <a:pt x="472" y="0"/>
                  </a:lnTo>
                  <a:lnTo>
                    <a:pt x="384" y="13"/>
                  </a:lnTo>
                  <a:lnTo>
                    <a:pt x="295" y="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7" name="Rectangle 6"/>
            <p:cNvSpPr>
              <a:spLocks noChangeArrowheads="1"/>
            </p:cNvSpPr>
            <p:nvPr/>
          </p:nvSpPr>
          <p:spPr bwMode="auto">
            <a:xfrm>
              <a:off x="-305" y="2704"/>
              <a:ext cx="85" cy="118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8" name="Rectangle 7"/>
            <p:cNvSpPr>
              <a:spLocks noChangeArrowheads="1"/>
            </p:cNvSpPr>
            <p:nvPr/>
          </p:nvSpPr>
          <p:spPr bwMode="auto">
            <a:xfrm>
              <a:off x="-182" y="2599"/>
              <a:ext cx="80" cy="223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9" name="Rectangle 8"/>
            <p:cNvSpPr>
              <a:spLocks noChangeArrowheads="1"/>
            </p:cNvSpPr>
            <p:nvPr/>
          </p:nvSpPr>
          <p:spPr bwMode="auto">
            <a:xfrm>
              <a:off x="-64" y="2654"/>
              <a:ext cx="84" cy="168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54" y="2549"/>
              <a:ext cx="80" cy="273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71" name="Freeform 13"/>
          <p:cNvSpPr>
            <a:spLocks noEditPoints="1"/>
          </p:cNvSpPr>
          <p:nvPr/>
        </p:nvSpPr>
        <p:spPr bwMode="auto">
          <a:xfrm>
            <a:off x="8089900" y="2282970"/>
            <a:ext cx="685800" cy="701074"/>
          </a:xfrm>
          <a:custGeom>
            <a:avLst/>
            <a:gdLst>
              <a:gd name="T0" fmla="*/ 123 w 192"/>
              <a:gd name="T1" fmla="*/ 175 h 188"/>
              <a:gd name="T2" fmla="*/ 123 w 192"/>
              <a:gd name="T3" fmla="*/ 148 h 188"/>
              <a:gd name="T4" fmla="*/ 68 w 192"/>
              <a:gd name="T5" fmla="*/ 149 h 188"/>
              <a:gd name="T6" fmla="*/ 68 w 192"/>
              <a:gd name="T7" fmla="*/ 176 h 188"/>
              <a:gd name="T8" fmla="*/ 56 w 192"/>
              <a:gd name="T9" fmla="*/ 182 h 188"/>
              <a:gd name="T10" fmla="*/ 60 w 192"/>
              <a:gd name="T11" fmla="*/ 188 h 188"/>
              <a:gd name="T12" fmla="*/ 130 w 192"/>
              <a:gd name="T13" fmla="*/ 188 h 188"/>
              <a:gd name="T14" fmla="*/ 135 w 192"/>
              <a:gd name="T15" fmla="*/ 183 h 188"/>
              <a:gd name="T16" fmla="*/ 123 w 192"/>
              <a:gd name="T17" fmla="*/ 175 h 188"/>
              <a:gd name="T18" fmla="*/ 173 w 192"/>
              <a:gd name="T19" fmla="*/ 0 h 188"/>
              <a:gd name="T20" fmla="*/ 18 w 192"/>
              <a:gd name="T21" fmla="*/ 0 h 188"/>
              <a:gd name="T22" fmla="*/ 0 w 192"/>
              <a:gd name="T23" fmla="*/ 19 h 188"/>
              <a:gd name="T24" fmla="*/ 0 w 192"/>
              <a:gd name="T25" fmla="*/ 126 h 188"/>
              <a:gd name="T26" fmla="*/ 18 w 192"/>
              <a:gd name="T27" fmla="*/ 144 h 188"/>
              <a:gd name="T28" fmla="*/ 173 w 192"/>
              <a:gd name="T29" fmla="*/ 144 h 188"/>
              <a:gd name="T30" fmla="*/ 192 w 192"/>
              <a:gd name="T31" fmla="*/ 126 h 188"/>
              <a:gd name="T32" fmla="*/ 192 w 192"/>
              <a:gd name="T33" fmla="*/ 19 h 188"/>
              <a:gd name="T34" fmla="*/ 173 w 192"/>
              <a:gd name="T35" fmla="*/ 0 h 188"/>
              <a:gd name="T36" fmla="*/ 180 w 192"/>
              <a:gd name="T37" fmla="*/ 100 h 188"/>
              <a:gd name="T38" fmla="*/ 167 w 192"/>
              <a:gd name="T39" fmla="*/ 112 h 188"/>
              <a:gd name="T40" fmla="*/ 24 w 192"/>
              <a:gd name="T41" fmla="*/ 112 h 188"/>
              <a:gd name="T42" fmla="*/ 11 w 192"/>
              <a:gd name="T43" fmla="*/ 100 h 188"/>
              <a:gd name="T44" fmla="*/ 11 w 192"/>
              <a:gd name="T45" fmla="*/ 25 h 188"/>
              <a:gd name="T46" fmla="*/ 24 w 192"/>
              <a:gd name="T47" fmla="*/ 12 h 188"/>
              <a:gd name="T48" fmla="*/ 167 w 192"/>
              <a:gd name="T49" fmla="*/ 12 h 188"/>
              <a:gd name="T50" fmla="*/ 180 w 192"/>
              <a:gd name="T51" fmla="*/ 25 h 188"/>
              <a:gd name="T52" fmla="*/ 180 w 192"/>
              <a:gd name="T53" fmla="*/ 10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2" h="188">
                <a:moveTo>
                  <a:pt x="123" y="175"/>
                </a:moveTo>
                <a:cubicBezTo>
                  <a:pt x="123" y="148"/>
                  <a:pt x="123" y="148"/>
                  <a:pt x="123" y="148"/>
                </a:cubicBezTo>
                <a:cubicBezTo>
                  <a:pt x="68" y="149"/>
                  <a:pt x="68" y="149"/>
                  <a:pt x="68" y="149"/>
                </a:cubicBezTo>
                <a:cubicBezTo>
                  <a:pt x="68" y="176"/>
                  <a:pt x="68" y="176"/>
                  <a:pt x="68" y="176"/>
                </a:cubicBezTo>
                <a:cubicBezTo>
                  <a:pt x="56" y="182"/>
                  <a:pt x="56" y="182"/>
                  <a:pt x="56" y="182"/>
                </a:cubicBezTo>
                <a:cubicBezTo>
                  <a:pt x="56" y="182"/>
                  <a:pt x="53" y="188"/>
                  <a:pt x="60" y="188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30" y="188"/>
                  <a:pt x="138" y="185"/>
                  <a:pt x="135" y="183"/>
                </a:cubicBezTo>
                <a:cubicBezTo>
                  <a:pt x="133" y="180"/>
                  <a:pt x="123" y="175"/>
                  <a:pt x="123" y="175"/>
                </a:cubicBezTo>
                <a:close/>
                <a:moveTo>
                  <a:pt x="173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8" y="144"/>
                  <a:pt x="18" y="144"/>
                </a:cubicBezTo>
                <a:cubicBezTo>
                  <a:pt x="173" y="144"/>
                  <a:pt x="173" y="144"/>
                  <a:pt x="173" y="144"/>
                </a:cubicBezTo>
                <a:cubicBezTo>
                  <a:pt x="183" y="144"/>
                  <a:pt x="192" y="136"/>
                  <a:pt x="192" y="126"/>
                </a:cubicBezTo>
                <a:cubicBezTo>
                  <a:pt x="192" y="19"/>
                  <a:pt x="192" y="19"/>
                  <a:pt x="192" y="19"/>
                </a:cubicBezTo>
                <a:cubicBezTo>
                  <a:pt x="192" y="9"/>
                  <a:pt x="183" y="0"/>
                  <a:pt x="173" y="0"/>
                </a:cubicBezTo>
                <a:close/>
                <a:moveTo>
                  <a:pt x="180" y="100"/>
                </a:moveTo>
                <a:cubicBezTo>
                  <a:pt x="180" y="107"/>
                  <a:pt x="174" y="112"/>
                  <a:pt x="167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17" y="112"/>
                  <a:pt x="11" y="107"/>
                  <a:pt x="11" y="100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8"/>
                  <a:pt x="17" y="12"/>
                  <a:pt x="24" y="12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74" y="12"/>
                  <a:pt x="180" y="18"/>
                  <a:pt x="180" y="25"/>
                </a:cubicBezTo>
                <a:lnTo>
                  <a:pt x="180" y="1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2" name="object 11"/>
          <p:cNvSpPr txBox="1"/>
          <p:nvPr/>
        </p:nvSpPr>
        <p:spPr>
          <a:xfrm>
            <a:off x="428464" y="417573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Online Products </a:t>
            </a:r>
            <a:r>
              <a:rPr lang="en-US" sz="2800" b="1" dirty="0">
                <a:solidFill>
                  <a:schemeClr val="bg1"/>
                </a:solidFill>
              </a:rPr>
              <a:t>- China</a:t>
            </a:r>
            <a:endParaRPr lang="en-US" sz="2800" b="1" dirty="0">
              <a:solidFill>
                <a:schemeClr val="bg1"/>
              </a:solidFill>
              <a:latin typeface="Trebuchet MS" pitchFamily="34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703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8900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object 6"/>
          <p:cNvSpPr txBox="1"/>
          <p:nvPr/>
        </p:nvSpPr>
        <p:spPr>
          <a:xfrm>
            <a:off x="774700" y="1997075"/>
            <a:ext cx="929640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endParaRPr lang="en-US" sz="20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20" name="object 45"/>
          <p:cNvSpPr/>
          <p:nvPr/>
        </p:nvSpPr>
        <p:spPr>
          <a:xfrm>
            <a:off x="480766" y="1253423"/>
            <a:ext cx="6345512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An exciting but challenging future...</a:t>
            </a:r>
          </a:p>
        </p:txBody>
      </p:sp>
      <p:grpSp>
        <p:nvGrpSpPr>
          <p:cNvPr id="15" name="组合 67"/>
          <p:cNvGrpSpPr>
            <a:grpSpLocks noChangeAspect="1"/>
          </p:cNvGrpSpPr>
          <p:nvPr/>
        </p:nvGrpSpPr>
        <p:grpSpPr>
          <a:xfrm>
            <a:off x="469900" y="2499995"/>
            <a:ext cx="3771899" cy="3154680"/>
            <a:chOff x="653337" y="1916527"/>
            <a:chExt cx="5025160" cy="4152747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2761774" y="1965532"/>
              <a:ext cx="2201608" cy="1877933"/>
            </a:xfrm>
            <a:custGeom>
              <a:avLst/>
              <a:gdLst>
                <a:gd name="T0" fmla="*/ 672 w 714"/>
                <a:gd name="T1" fmla="*/ 52 h 609"/>
                <a:gd name="T2" fmla="*/ 632 w 714"/>
                <a:gd name="T3" fmla="*/ 59 h 609"/>
                <a:gd name="T4" fmla="*/ 608 w 714"/>
                <a:gd name="T5" fmla="*/ 29 h 609"/>
                <a:gd name="T6" fmla="*/ 584 w 714"/>
                <a:gd name="T7" fmla="*/ 30 h 609"/>
                <a:gd name="T8" fmla="*/ 564 w 714"/>
                <a:gd name="T9" fmla="*/ 11 h 609"/>
                <a:gd name="T10" fmla="*/ 570 w 714"/>
                <a:gd name="T11" fmla="*/ 23 h 609"/>
                <a:gd name="T12" fmla="*/ 574 w 714"/>
                <a:gd name="T13" fmla="*/ 42 h 609"/>
                <a:gd name="T14" fmla="*/ 552 w 714"/>
                <a:gd name="T15" fmla="*/ 122 h 609"/>
                <a:gd name="T16" fmla="*/ 490 w 714"/>
                <a:gd name="T17" fmla="*/ 158 h 609"/>
                <a:gd name="T18" fmla="*/ 522 w 714"/>
                <a:gd name="T19" fmla="*/ 214 h 609"/>
                <a:gd name="T20" fmla="*/ 568 w 714"/>
                <a:gd name="T21" fmla="*/ 215 h 609"/>
                <a:gd name="T22" fmla="*/ 509 w 714"/>
                <a:gd name="T23" fmla="*/ 271 h 609"/>
                <a:gd name="T24" fmla="*/ 455 w 714"/>
                <a:gd name="T25" fmla="*/ 332 h 609"/>
                <a:gd name="T26" fmla="*/ 393 w 714"/>
                <a:gd name="T27" fmla="*/ 364 h 609"/>
                <a:gd name="T28" fmla="*/ 353 w 714"/>
                <a:gd name="T29" fmla="*/ 423 h 609"/>
                <a:gd name="T30" fmla="*/ 215 w 714"/>
                <a:gd name="T31" fmla="*/ 466 h 609"/>
                <a:gd name="T32" fmla="*/ 101 w 714"/>
                <a:gd name="T33" fmla="*/ 427 h 609"/>
                <a:gd name="T34" fmla="*/ 1 w 714"/>
                <a:gd name="T35" fmla="*/ 422 h 609"/>
                <a:gd name="T36" fmla="*/ 12 w 714"/>
                <a:gd name="T37" fmla="*/ 454 h 609"/>
                <a:gd name="T38" fmla="*/ 23 w 714"/>
                <a:gd name="T39" fmla="*/ 494 h 609"/>
                <a:gd name="T40" fmla="*/ 69 w 714"/>
                <a:gd name="T41" fmla="*/ 483 h 609"/>
                <a:gd name="T42" fmla="*/ 68 w 714"/>
                <a:gd name="T43" fmla="*/ 523 h 609"/>
                <a:gd name="T44" fmla="*/ 95 w 714"/>
                <a:gd name="T45" fmla="*/ 542 h 609"/>
                <a:gd name="T46" fmla="*/ 109 w 714"/>
                <a:gd name="T47" fmla="*/ 559 h 609"/>
                <a:gd name="T48" fmla="*/ 121 w 714"/>
                <a:gd name="T49" fmla="*/ 556 h 609"/>
                <a:gd name="T50" fmla="*/ 180 w 714"/>
                <a:gd name="T51" fmla="*/ 536 h 609"/>
                <a:gd name="T52" fmla="*/ 191 w 714"/>
                <a:gd name="T53" fmla="*/ 562 h 609"/>
                <a:gd name="T54" fmla="*/ 167 w 714"/>
                <a:gd name="T55" fmla="*/ 582 h 609"/>
                <a:gd name="T56" fmla="*/ 209 w 714"/>
                <a:gd name="T57" fmla="*/ 605 h 609"/>
                <a:gd name="T58" fmla="*/ 236 w 714"/>
                <a:gd name="T59" fmla="*/ 554 h 609"/>
                <a:gd name="T60" fmla="*/ 261 w 714"/>
                <a:gd name="T61" fmla="*/ 546 h 609"/>
                <a:gd name="T62" fmla="*/ 270 w 714"/>
                <a:gd name="T63" fmla="*/ 590 h 609"/>
                <a:gd name="T64" fmla="*/ 306 w 714"/>
                <a:gd name="T65" fmla="*/ 608 h 609"/>
                <a:gd name="T66" fmla="*/ 332 w 714"/>
                <a:gd name="T67" fmla="*/ 564 h 609"/>
                <a:gd name="T68" fmla="*/ 366 w 714"/>
                <a:gd name="T69" fmla="*/ 539 h 609"/>
                <a:gd name="T70" fmla="*/ 377 w 714"/>
                <a:gd name="T71" fmla="*/ 533 h 609"/>
                <a:gd name="T72" fmla="*/ 402 w 714"/>
                <a:gd name="T73" fmla="*/ 526 h 609"/>
                <a:gd name="T74" fmla="*/ 425 w 714"/>
                <a:gd name="T75" fmla="*/ 504 h 609"/>
                <a:gd name="T76" fmla="*/ 456 w 714"/>
                <a:gd name="T77" fmla="*/ 493 h 609"/>
                <a:gd name="T78" fmla="*/ 456 w 714"/>
                <a:gd name="T79" fmla="*/ 463 h 609"/>
                <a:gd name="T80" fmla="*/ 478 w 714"/>
                <a:gd name="T81" fmla="*/ 420 h 609"/>
                <a:gd name="T82" fmla="*/ 494 w 714"/>
                <a:gd name="T83" fmla="*/ 448 h 609"/>
                <a:gd name="T84" fmla="*/ 506 w 714"/>
                <a:gd name="T85" fmla="*/ 433 h 609"/>
                <a:gd name="T86" fmla="*/ 536 w 714"/>
                <a:gd name="T87" fmla="*/ 404 h 609"/>
                <a:gd name="T88" fmla="*/ 562 w 714"/>
                <a:gd name="T89" fmla="*/ 398 h 609"/>
                <a:gd name="T90" fmla="*/ 572 w 714"/>
                <a:gd name="T91" fmla="*/ 418 h 609"/>
                <a:gd name="T92" fmla="*/ 601 w 714"/>
                <a:gd name="T93" fmla="*/ 445 h 609"/>
                <a:gd name="T94" fmla="*/ 613 w 714"/>
                <a:gd name="T95" fmla="*/ 436 h 609"/>
                <a:gd name="T96" fmla="*/ 632 w 714"/>
                <a:gd name="T97" fmla="*/ 416 h 609"/>
                <a:gd name="T98" fmla="*/ 676 w 714"/>
                <a:gd name="T99" fmla="*/ 386 h 609"/>
                <a:gd name="T100" fmla="*/ 712 w 714"/>
                <a:gd name="T101" fmla="*/ 354 h 609"/>
                <a:gd name="T102" fmla="*/ 699 w 714"/>
                <a:gd name="T103" fmla="*/ 324 h 609"/>
                <a:gd name="T104" fmla="*/ 674 w 714"/>
                <a:gd name="T105" fmla="*/ 322 h 609"/>
                <a:gd name="T106" fmla="*/ 656 w 714"/>
                <a:gd name="T107" fmla="*/ 295 h 609"/>
                <a:gd name="T108" fmla="*/ 637 w 714"/>
                <a:gd name="T109" fmla="*/ 263 h 609"/>
                <a:gd name="T110" fmla="*/ 652 w 714"/>
                <a:gd name="T111" fmla="*/ 254 h 609"/>
                <a:gd name="T112" fmla="*/ 662 w 714"/>
                <a:gd name="T113" fmla="*/ 226 h 609"/>
                <a:gd name="T114" fmla="*/ 657 w 714"/>
                <a:gd name="T115" fmla="*/ 190 h 609"/>
                <a:gd name="T116" fmla="*/ 672 w 714"/>
                <a:gd name="T117" fmla="*/ 169 h 609"/>
                <a:gd name="T118" fmla="*/ 691 w 714"/>
                <a:gd name="T119" fmla="*/ 164 h 609"/>
                <a:gd name="T120" fmla="*/ 698 w 714"/>
                <a:gd name="T121" fmla="*/ 126 h 609"/>
                <a:gd name="T122" fmla="*/ 700 w 714"/>
                <a:gd name="T123" fmla="*/ 8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4" h="609">
                  <a:moveTo>
                    <a:pt x="699" y="65"/>
                  </a:moveTo>
                  <a:cubicBezTo>
                    <a:pt x="696" y="56"/>
                    <a:pt x="696" y="56"/>
                    <a:pt x="696" y="56"/>
                  </a:cubicBezTo>
                  <a:cubicBezTo>
                    <a:pt x="689" y="44"/>
                    <a:pt x="689" y="44"/>
                    <a:pt x="689" y="44"/>
                  </a:cubicBezTo>
                  <a:cubicBezTo>
                    <a:pt x="683" y="40"/>
                    <a:pt x="683" y="40"/>
                    <a:pt x="683" y="40"/>
                  </a:cubicBezTo>
                  <a:cubicBezTo>
                    <a:pt x="677" y="44"/>
                    <a:pt x="677" y="44"/>
                    <a:pt x="677" y="44"/>
                  </a:cubicBezTo>
                  <a:cubicBezTo>
                    <a:pt x="674" y="51"/>
                    <a:pt x="674" y="51"/>
                    <a:pt x="674" y="51"/>
                  </a:cubicBezTo>
                  <a:cubicBezTo>
                    <a:pt x="673" y="52"/>
                    <a:pt x="673" y="52"/>
                    <a:pt x="673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61" y="54"/>
                    <a:pt x="661" y="54"/>
                    <a:pt x="661" y="54"/>
                  </a:cubicBezTo>
                  <a:cubicBezTo>
                    <a:pt x="660" y="54"/>
                    <a:pt x="658" y="55"/>
                    <a:pt x="658" y="56"/>
                  </a:cubicBezTo>
                  <a:cubicBezTo>
                    <a:pt x="655" y="59"/>
                    <a:pt x="655" y="59"/>
                    <a:pt x="655" y="59"/>
                  </a:cubicBezTo>
                  <a:cubicBezTo>
                    <a:pt x="649" y="64"/>
                    <a:pt x="649" y="64"/>
                    <a:pt x="649" y="64"/>
                  </a:cubicBezTo>
                  <a:cubicBezTo>
                    <a:pt x="648" y="64"/>
                    <a:pt x="648" y="64"/>
                    <a:pt x="648" y="64"/>
                  </a:cubicBezTo>
                  <a:cubicBezTo>
                    <a:pt x="642" y="65"/>
                    <a:pt x="642" y="65"/>
                    <a:pt x="642" y="65"/>
                  </a:cubicBezTo>
                  <a:cubicBezTo>
                    <a:pt x="640" y="65"/>
                    <a:pt x="636" y="63"/>
                    <a:pt x="632" y="59"/>
                  </a:cubicBezTo>
                  <a:cubicBezTo>
                    <a:pt x="631" y="59"/>
                    <a:pt x="631" y="59"/>
                    <a:pt x="631" y="59"/>
                  </a:cubicBezTo>
                  <a:cubicBezTo>
                    <a:pt x="623" y="51"/>
                    <a:pt x="619" y="45"/>
                    <a:pt x="619" y="42"/>
                  </a:cubicBezTo>
                  <a:cubicBezTo>
                    <a:pt x="619" y="32"/>
                    <a:pt x="619" y="32"/>
                    <a:pt x="619" y="32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20" y="29"/>
                    <a:pt x="620" y="29"/>
                    <a:pt x="620" y="29"/>
                  </a:cubicBezTo>
                  <a:cubicBezTo>
                    <a:pt x="609" y="25"/>
                    <a:pt x="609" y="25"/>
                    <a:pt x="609" y="25"/>
                  </a:cubicBezTo>
                  <a:cubicBezTo>
                    <a:pt x="608" y="29"/>
                    <a:pt x="608" y="29"/>
                    <a:pt x="608" y="29"/>
                  </a:cubicBezTo>
                  <a:cubicBezTo>
                    <a:pt x="608" y="30"/>
                    <a:pt x="607" y="32"/>
                    <a:pt x="605" y="33"/>
                  </a:cubicBezTo>
                  <a:cubicBezTo>
                    <a:pt x="601" y="34"/>
                    <a:pt x="601" y="34"/>
                    <a:pt x="601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5" y="37"/>
                    <a:pt x="595" y="37"/>
                    <a:pt x="595" y="37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2" y="25"/>
                    <a:pt x="581" y="21"/>
                    <a:pt x="581" y="16"/>
                  </a:cubicBezTo>
                  <a:cubicBezTo>
                    <a:pt x="581" y="12"/>
                    <a:pt x="582" y="10"/>
                    <a:pt x="583" y="8"/>
                  </a:cubicBezTo>
                  <a:cubicBezTo>
                    <a:pt x="586" y="4"/>
                    <a:pt x="586" y="4"/>
                    <a:pt x="586" y="4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74" y="2"/>
                    <a:pt x="574" y="2"/>
                    <a:pt x="574" y="2"/>
                  </a:cubicBezTo>
                  <a:cubicBezTo>
                    <a:pt x="569" y="2"/>
                    <a:pt x="566" y="5"/>
                    <a:pt x="564" y="11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58" y="21"/>
                    <a:pt x="558" y="21"/>
                    <a:pt x="558" y="21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5" y="21"/>
                    <a:pt x="565" y="21"/>
                    <a:pt x="565" y="21"/>
                  </a:cubicBezTo>
                  <a:cubicBezTo>
                    <a:pt x="570" y="23"/>
                    <a:pt x="570" y="23"/>
                    <a:pt x="570" y="23"/>
                  </a:cubicBezTo>
                  <a:cubicBezTo>
                    <a:pt x="570" y="23"/>
                    <a:pt x="570" y="23"/>
                    <a:pt x="570" y="23"/>
                  </a:cubicBezTo>
                  <a:cubicBezTo>
                    <a:pt x="571" y="23"/>
                    <a:pt x="571" y="23"/>
                    <a:pt x="571" y="23"/>
                  </a:cubicBezTo>
                  <a:cubicBezTo>
                    <a:pt x="571" y="24"/>
                    <a:pt x="571" y="24"/>
                    <a:pt x="571" y="24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4" y="41"/>
                    <a:pt x="574" y="41"/>
                    <a:pt x="574" y="41"/>
                  </a:cubicBezTo>
                  <a:cubicBezTo>
                    <a:pt x="574" y="41"/>
                    <a:pt x="574" y="41"/>
                    <a:pt x="574" y="41"/>
                  </a:cubicBezTo>
                  <a:cubicBezTo>
                    <a:pt x="574" y="42"/>
                    <a:pt x="574" y="42"/>
                    <a:pt x="574" y="42"/>
                  </a:cubicBezTo>
                  <a:cubicBezTo>
                    <a:pt x="574" y="42"/>
                    <a:pt x="574" y="42"/>
                    <a:pt x="574" y="42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59" y="72"/>
                    <a:pt x="558" y="81"/>
                    <a:pt x="557" y="96"/>
                  </a:cubicBezTo>
                  <a:cubicBezTo>
                    <a:pt x="557" y="97"/>
                    <a:pt x="557" y="97"/>
                    <a:pt x="557" y="97"/>
                  </a:cubicBezTo>
                  <a:cubicBezTo>
                    <a:pt x="552" y="107"/>
                    <a:pt x="552" y="107"/>
                    <a:pt x="552" y="107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5" y="112"/>
                    <a:pt x="555" y="112"/>
                    <a:pt x="555" y="112"/>
                  </a:cubicBezTo>
                  <a:cubicBezTo>
                    <a:pt x="556" y="118"/>
                    <a:pt x="555" y="121"/>
                    <a:pt x="554" y="122"/>
                  </a:cubicBezTo>
                  <a:cubicBezTo>
                    <a:pt x="552" y="122"/>
                    <a:pt x="552" y="122"/>
                    <a:pt x="552" y="122"/>
                  </a:cubicBezTo>
                  <a:cubicBezTo>
                    <a:pt x="550" y="124"/>
                    <a:pt x="540" y="134"/>
                    <a:pt x="526" y="152"/>
                  </a:cubicBezTo>
                  <a:cubicBezTo>
                    <a:pt x="524" y="153"/>
                    <a:pt x="524" y="153"/>
                    <a:pt x="524" y="153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2" y="152"/>
                    <a:pt x="522" y="152"/>
                    <a:pt x="522" y="152"/>
                  </a:cubicBezTo>
                  <a:cubicBezTo>
                    <a:pt x="517" y="148"/>
                    <a:pt x="512" y="145"/>
                    <a:pt x="510" y="142"/>
                  </a:cubicBezTo>
                  <a:cubicBezTo>
                    <a:pt x="507" y="140"/>
                    <a:pt x="501" y="139"/>
                    <a:pt x="491" y="139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90" y="158"/>
                    <a:pt x="490" y="158"/>
                    <a:pt x="490" y="158"/>
                  </a:cubicBezTo>
                  <a:cubicBezTo>
                    <a:pt x="483" y="192"/>
                    <a:pt x="483" y="192"/>
                    <a:pt x="483" y="192"/>
                  </a:cubicBezTo>
                  <a:cubicBezTo>
                    <a:pt x="482" y="197"/>
                    <a:pt x="481" y="205"/>
                    <a:pt x="481" y="217"/>
                  </a:cubicBezTo>
                  <a:cubicBezTo>
                    <a:pt x="484" y="220"/>
                    <a:pt x="484" y="220"/>
                    <a:pt x="484" y="220"/>
                  </a:cubicBezTo>
                  <a:cubicBezTo>
                    <a:pt x="486" y="216"/>
                    <a:pt x="486" y="216"/>
                    <a:pt x="486" y="216"/>
                  </a:cubicBezTo>
                  <a:cubicBezTo>
                    <a:pt x="487" y="216"/>
                    <a:pt x="487" y="216"/>
                    <a:pt x="487" y="216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96" y="210"/>
                    <a:pt x="496" y="210"/>
                    <a:pt x="496" y="210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5" y="211"/>
                    <a:pt x="525" y="211"/>
                    <a:pt x="525" y="211"/>
                  </a:cubicBezTo>
                  <a:cubicBezTo>
                    <a:pt x="528" y="204"/>
                    <a:pt x="528" y="204"/>
                    <a:pt x="528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30" y="204"/>
                    <a:pt x="530" y="204"/>
                    <a:pt x="530" y="204"/>
                  </a:cubicBezTo>
                  <a:cubicBezTo>
                    <a:pt x="540" y="202"/>
                    <a:pt x="540" y="202"/>
                    <a:pt x="540" y="202"/>
                  </a:cubicBezTo>
                  <a:cubicBezTo>
                    <a:pt x="553" y="201"/>
                    <a:pt x="553" y="201"/>
                    <a:pt x="553" y="201"/>
                  </a:cubicBezTo>
                  <a:cubicBezTo>
                    <a:pt x="557" y="202"/>
                    <a:pt x="562" y="207"/>
                    <a:pt x="568" y="215"/>
                  </a:cubicBezTo>
                  <a:cubicBezTo>
                    <a:pt x="584" y="223"/>
                    <a:pt x="592" y="230"/>
                    <a:pt x="594" y="236"/>
                  </a:cubicBezTo>
                  <a:cubicBezTo>
                    <a:pt x="596" y="240"/>
                    <a:pt x="596" y="242"/>
                    <a:pt x="594" y="245"/>
                  </a:cubicBezTo>
                  <a:cubicBezTo>
                    <a:pt x="593" y="248"/>
                    <a:pt x="590" y="249"/>
                    <a:pt x="586" y="250"/>
                  </a:cubicBezTo>
                  <a:cubicBezTo>
                    <a:pt x="586" y="250"/>
                    <a:pt x="586" y="250"/>
                    <a:pt x="586" y="250"/>
                  </a:cubicBezTo>
                  <a:cubicBezTo>
                    <a:pt x="566" y="249"/>
                    <a:pt x="555" y="249"/>
                    <a:pt x="551" y="250"/>
                  </a:cubicBezTo>
                  <a:cubicBezTo>
                    <a:pt x="542" y="256"/>
                    <a:pt x="542" y="256"/>
                    <a:pt x="542" y="256"/>
                  </a:cubicBezTo>
                  <a:cubicBezTo>
                    <a:pt x="530" y="265"/>
                    <a:pt x="522" y="270"/>
                    <a:pt x="517" y="270"/>
                  </a:cubicBezTo>
                  <a:cubicBezTo>
                    <a:pt x="509" y="271"/>
                    <a:pt x="509" y="271"/>
                    <a:pt x="509" y="271"/>
                  </a:cubicBezTo>
                  <a:cubicBezTo>
                    <a:pt x="504" y="291"/>
                    <a:pt x="504" y="291"/>
                    <a:pt x="504" y="291"/>
                  </a:cubicBezTo>
                  <a:cubicBezTo>
                    <a:pt x="503" y="297"/>
                    <a:pt x="501" y="301"/>
                    <a:pt x="498" y="304"/>
                  </a:cubicBezTo>
                  <a:cubicBezTo>
                    <a:pt x="494" y="307"/>
                    <a:pt x="490" y="309"/>
                    <a:pt x="483" y="310"/>
                  </a:cubicBezTo>
                  <a:cubicBezTo>
                    <a:pt x="476" y="311"/>
                    <a:pt x="469" y="314"/>
                    <a:pt x="463" y="318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5" y="332"/>
                    <a:pt x="455" y="332"/>
                    <a:pt x="455" y="332"/>
                  </a:cubicBezTo>
                  <a:cubicBezTo>
                    <a:pt x="437" y="340"/>
                    <a:pt x="437" y="340"/>
                    <a:pt x="437" y="340"/>
                  </a:cubicBezTo>
                  <a:cubicBezTo>
                    <a:pt x="436" y="340"/>
                    <a:pt x="436" y="340"/>
                    <a:pt x="436" y="340"/>
                  </a:cubicBezTo>
                  <a:cubicBezTo>
                    <a:pt x="426" y="338"/>
                    <a:pt x="426" y="338"/>
                    <a:pt x="426" y="338"/>
                  </a:cubicBezTo>
                  <a:cubicBezTo>
                    <a:pt x="419" y="337"/>
                    <a:pt x="414" y="335"/>
                    <a:pt x="410" y="332"/>
                  </a:cubicBezTo>
                  <a:cubicBezTo>
                    <a:pt x="405" y="330"/>
                    <a:pt x="400" y="330"/>
                    <a:pt x="394" y="331"/>
                  </a:cubicBezTo>
                  <a:cubicBezTo>
                    <a:pt x="390" y="338"/>
                    <a:pt x="387" y="346"/>
                    <a:pt x="388" y="356"/>
                  </a:cubicBezTo>
                  <a:cubicBezTo>
                    <a:pt x="388" y="360"/>
                    <a:pt x="389" y="364"/>
                    <a:pt x="390" y="364"/>
                  </a:cubicBezTo>
                  <a:cubicBezTo>
                    <a:pt x="393" y="364"/>
                    <a:pt x="393" y="364"/>
                    <a:pt x="393" y="364"/>
                  </a:cubicBezTo>
                  <a:cubicBezTo>
                    <a:pt x="396" y="362"/>
                    <a:pt x="396" y="362"/>
                    <a:pt x="396" y="362"/>
                  </a:cubicBezTo>
                  <a:cubicBezTo>
                    <a:pt x="397" y="375"/>
                    <a:pt x="397" y="375"/>
                    <a:pt x="397" y="375"/>
                  </a:cubicBezTo>
                  <a:cubicBezTo>
                    <a:pt x="397" y="379"/>
                    <a:pt x="396" y="382"/>
                    <a:pt x="392" y="385"/>
                  </a:cubicBezTo>
                  <a:cubicBezTo>
                    <a:pt x="390" y="386"/>
                    <a:pt x="387" y="388"/>
                    <a:pt x="382" y="390"/>
                  </a:cubicBezTo>
                  <a:cubicBezTo>
                    <a:pt x="378" y="390"/>
                    <a:pt x="378" y="390"/>
                    <a:pt x="378" y="390"/>
                  </a:cubicBezTo>
                  <a:cubicBezTo>
                    <a:pt x="374" y="392"/>
                    <a:pt x="366" y="403"/>
                    <a:pt x="354" y="422"/>
                  </a:cubicBezTo>
                  <a:cubicBezTo>
                    <a:pt x="354" y="423"/>
                    <a:pt x="354" y="423"/>
                    <a:pt x="354" y="423"/>
                  </a:cubicBezTo>
                  <a:cubicBezTo>
                    <a:pt x="353" y="423"/>
                    <a:pt x="353" y="423"/>
                    <a:pt x="353" y="423"/>
                  </a:cubicBezTo>
                  <a:cubicBezTo>
                    <a:pt x="341" y="430"/>
                    <a:pt x="341" y="430"/>
                    <a:pt x="341" y="430"/>
                  </a:cubicBezTo>
                  <a:cubicBezTo>
                    <a:pt x="343" y="430"/>
                    <a:pt x="344" y="431"/>
                    <a:pt x="344" y="432"/>
                  </a:cubicBezTo>
                  <a:cubicBezTo>
                    <a:pt x="344" y="434"/>
                    <a:pt x="342" y="434"/>
                    <a:pt x="339" y="435"/>
                  </a:cubicBezTo>
                  <a:cubicBezTo>
                    <a:pt x="305" y="434"/>
                    <a:pt x="305" y="434"/>
                    <a:pt x="305" y="434"/>
                  </a:cubicBezTo>
                  <a:cubicBezTo>
                    <a:pt x="267" y="433"/>
                    <a:pt x="238" y="443"/>
                    <a:pt x="216" y="465"/>
                  </a:cubicBezTo>
                  <a:cubicBezTo>
                    <a:pt x="216" y="465"/>
                    <a:pt x="216" y="465"/>
                    <a:pt x="216" y="465"/>
                  </a:cubicBezTo>
                  <a:cubicBezTo>
                    <a:pt x="215" y="466"/>
                    <a:pt x="215" y="466"/>
                    <a:pt x="215" y="466"/>
                  </a:cubicBezTo>
                  <a:cubicBezTo>
                    <a:pt x="215" y="466"/>
                    <a:pt x="215" y="466"/>
                    <a:pt x="215" y="466"/>
                  </a:cubicBezTo>
                  <a:cubicBezTo>
                    <a:pt x="201" y="467"/>
                    <a:pt x="201" y="467"/>
                    <a:pt x="201" y="467"/>
                  </a:cubicBezTo>
                  <a:cubicBezTo>
                    <a:pt x="200" y="468"/>
                    <a:pt x="200" y="468"/>
                    <a:pt x="200" y="468"/>
                  </a:cubicBezTo>
                  <a:cubicBezTo>
                    <a:pt x="199" y="468"/>
                    <a:pt x="199" y="468"/>
                    <a:pt x="199" y="468"/>
                  </a:cubicBezTo>
                  <a:cubicBezTo>
                    <a:pt x="195" y="458"/>
                    <a:pt x="195" y="458"/>
                    <a:pt x="195" y="458"/>
                  </a:cubicBezTo>
                  <a:cubicBezTo>
                    <a:pt x="181" y="462"/>
                    <a:pt x="181" y="462"/>
                    <a:pt x="181" y="462"/>
                  </a:cubicBezTo>
                  <a:cubicBezTo>
                    <a:pt x="173" y="462"/>
                    <a:pt x="163" y="460"/>
                    <a:pt x="152" y="454"/>
                  </a:cubicBezTo>
                  <a:cubicBezTo>
                    <a:pt x="142" y="450"/>
                    <a:pt x="132" y="444"/>
                    <a:pt x="123" y="437"/>
                  </a:cubicBezTo>
                  <a:cubicBezTo>
                    <a:pt x="117" y="432"/>
                    <a:pt x="110" y="429"/>
                    <a:pt x="101" y="427"/>
                  </a:cubicBezTo>
                  <a:cubicBezTo>
                    <a:pt x="88" y="426"/>
                    <a:pt x="88" y="426"/>
                    <a:pt x="88" y="426"/>
                  </a:cubicBezTo>
                  <a:cubicBezTo>
                    <a:pt x="74" y="428"/>
                    <a:pt x="74" y="428"/>
                    <a:pt x="74" y="428"/>
                  </a:cubicBezTo>
                  <a:cubicBezTo>
                    <a:pt x="63" y="430"/>
                    <a:pt x="53" y="430"/>
                    <a:pt x="43" y="429"/>
                  </a:cubicBezTo>
                  <a:cubicBezTo>
                    <a:pt x="32" y="428"/>
                    <a:pt x="18" y="425"/>
                    <a:pt x="1" y="420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7"/>
                    <a:pt x="1" y="427"/>
                    <a:pt x="1" y="427"/>
                  </a:cubicBezTo>
                  <a:cubicBezTo>
                    <a:pt x="5" y="434"/>
                    <a:pt x="5" y="434"/>
                    <a:pt x="5" y="434"/>
                  </a:cubicBezTo>
                  <a:cubicBezTo>
                    <a:pt x="13" y="445"/>
                    <a:pt x="13" y="445"/>
                    <a:pt x="13" y="445"/>
                  </a:cubicBezTo>
                  <a:cubicBezTo>
                    <a:pt x="14" y="446"/>
                    <a:pt x="14" y="446"/>
                    <a:pt x="14" y="446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7" y="460"/>
                    <a:pt x="7" y="460"/>
                    <a:pt x="7" y="460"/>
                  </a:cubicBezTo>
                  <a:cubicBezTo>
                    <a:pt x="12" y="466"/>
                    <a:pt x="12" y="466"/>
                    <a:pt x="12" y="466"/>
                  </a:cubicBezTo>
                  <a:cubicBezTo>
                    <a:pt x="14" y="468"/>
                    <a:pt x="15" y="469"/>
                    <a:pt x="15" y="471"/>
                  </a:cubicBezTo>
                  <a:cubicBezTo>
                    <a:pt x="16" y="478"/>
                    <a:pt x="16" y="478"/>
                    <a:pt x="16" y="478"/>
                  </a:cubicBezTo>
                  <a:cubicBezTo>
                    <a:pt x="22" y="484"/>
                    <a:pt x="22" y="484"/>
                    <a:pt x="22" y="484"/>
                  </a:cubicBezTo>
                  <a:cubicBezTo>
                    <a:pt x="22" y="485"/>
                    <a:pt x="22" y="485"/>
                    <a:pt x="22" y="485"/>
                  </a:cubicBezTo>
                  <a:cubicBezTo>
                    <a:pt x="23" y="490"/>
                    <a:pt x="23" y="490"/>
                    <a:pt x="23" y="490"/>
                  </a:cubicBezTo>
                  <a:cubicBezTo>
                    <a:pt x="23" y="494"/>
                    <a:pt x="23" y="494"/>
                    <a:pt x="23" y="494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29" y="496"/>
                    <a:pt x="29" y="496"/>
                    <a:pt x="29" y="496"/>
                  </a:cubicBezTo>
                  <a:cubicBezTo>
                    <a:pt x="30" y="495"/>
                    <a:pt x="30" y="495"/>
                    <a:pt x="30" y="495"/>
                  </a:cubicBezTo>
                  <a:cubicBezTo>
                    <a:pt x="31" y="492"/>
                    <a:pt x="33" y="490"/>
                    <a:pt x="36" y="490"/>
                  </a:cubicBezTo>
                  <a:cubicBezTo>
                    <a:pt x="39" y="489"/>
                    <a:pt x="39" y="489"/>
                    <a:pt x="39" y="489"/>
                  </a:cubicBezTo>
                  <a:cubicBezTo>
                    <a:pt x="60" y="487"/>
                    <a:pt x="60" y="487"/>
                    <a:pt x="60" y="487"/>
                  </a:cubicBezTo>
                  <a:cubicBezTo>
                    <a:pt x="68" y="484"/>
                    <a:pt x="68" y="484"/>
                    <a:pt x="68" y="484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70" y="482"/>
                    <a:pt x="70" y="482"/>
                    <a:pt x="70" y="48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6" y="494"/>
                    <a:pt x="75" y="496"/>
                    <a:pt x="74" y="498"/>
                  </a:cubicBezTo>
                  <a:cubicBezTo>
                    <a:pt x="62" y="515"/>
                    <a:pt x="62" y="515"/>
                    <a:pt x="62" y="515"/>
                  </a:cubicBezTo>
                  <a:cubicBezTo>
                    <a:pt x="63" y="518"/>
                    <a:pt x="63" y="518"/>
                    <a:pt x="63" y="518"/>
                  </a:cubicBezTo>
                  <a:cubicBezTo>
                    <a:pt x="68" y="523"/>
                    <a:pt x="68" y="523"/>
                    <a:pt x="68" y="523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6" y="529"/>
                    <a:pt x="78" y="531"/>
                    <a:pt x="81" y="532"/>
                  </a:cubicBezTo>
                  <a:cubicBezTo>
                    <a:pt x="84" y="533"/>
                    <a:pt x="86" y="535"/>
                    <a:pt x="89" y="538"/>
                  </a:cubicBezTo>
                  <a:cubicBezTo>
                    <a:pt x="89" y="540"/>
                    <a:pt x="89" y="540"/>
                    <a:pt x="89" y="540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4" y="542"/>
                    <a:pt x="94" y="542"/>
                    <a:pt x="94" y="542"/>
                  </a:cubicBezTo>
                  <a:cubicBezTo>
                    <a:pt x="95" y="542"/>
                    <a:pt x="95" y="542"/>
                    <a:pt x="95" y="542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50"/>
                    <a:pt x="96" y="550"/>
                    <a:pt x="96" y="550"/>
                  </a:cubicBezTo>
                  <a:cubicBezTo>
                    <a:pt x="98" y="557"/>
                    <a:pt x="98" y="557"/>
                    <a:pt x="98" y="557"/>
                  </a:cubicBezTo>
                  <a:cubicBezTo>
                    <a:pt x="108" y="558"/>
                    <a:pt x="108" y="558"/>
                    <a:pt x="108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0" y="560"/>
                    <a:pt x="110" y="560"/>
                    <a:pt x="110" y="560"/>
                  </a:cubicBezTo>
                  <a:cubicBezTo>
                    <a:pt x="112" y="566"/>
                    <a:pt x="112" y="566"/>
                    <a:pt x="112" y="566"/>
                  </a:cubicBezTo>
                  <a:cubicBezTo>
                    <a:pt x="120" y="568"/>
                    <a:pt x="120" y="568"/>
                    <a:pt x="120" y="568"/>
                  </a:cubicBezTo>
                  <a:cubicBezTo>
                    <a:pt x="126" y="566"/>
                    <a:pt x="126" y="566"/>
                    <a:pt x="126" y="566"/>
                  </a:cubicBezTo>
                  <a:cubicBezTo>
                    <a:pt x="125" y="562"/>
                    <a:pt x="125" y="562"/>
                    <a:pt x="125" y="562"/>
                  </a:cubicBezTo>
                  <a:cubicBezTo>
                    <a:pt x="120" y="558"/>
                    <a:pt x="120" y="558"/>
                    <a:pt x="120" y="558"/>
                  </a:cubicBezTo>
                  <a:cubicBezTo>
                    <a:pt x="121" y="557"/>
                    <a:pt x="121" y="557"/>
                    <a:pt x="121" y="557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5" y="548"/>
                    <a:pt x="125" y="548"/>
                    <a:pt x="125" y="548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49" y="553"/>
                    <a:pt x="149" y="553"/>
                    <a:pt x="149" y="553"/>
                  </a:cubicBezTo>
                  <a:cubicBezTo>
                    <a:pt x="156" y="552"/>
                    <a:pt x="156" y="552"/>
                    <a:pt x="156" y="552"/>
                  </a:cubicBezTo>
                  <a:cubicBezTo>
                    <a:pt x="162" y="546"/>
                    <a:pt x="162" y="546"/>
                    <a:pt x="162" y="546"/>
                  </a:cubicBezTo>
                  <a:cubicBezTo>
                    <a:pt x="169" y="538"/>
                    <a:pt x="174" y="534"/>
                    <a:pt x="176" y="536"/>
                  </a:cubicBezTo>
                  <a:cubicBezTo>
                    <a:pt x="180" y="536"/>
                    <a:pt x="180" y="536"/>
                    <a:pt x="180" y="536"/>
                  </a:cubicBezTo>
                  <a:cubicBezTo>
                    <a:pt x="183" y="536"/>
                    <a:pt x="185" y="536"/>
                    <a:pt x="186" y="536"/>
                  </a:cubicBezTo>
                  <a:cubicBezTo>
                    <a:pt x="187" y="537"/>
                    <a:pt x="187" y="538"/>
                    <a:pt x="187" y="539"/>
                  </a:cubicBezTo>
                  <a:cubicBezTo>
                    <a:pt x="187" y="540"/>
                    <a:pt x="189" y="544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1" y="549"/>
                    <a:pt x="191" y="549"/>
                    <a:pt x="191" y="549"/>
                  </a:cubicBezTo>
                  <a:cubicBezTo>
                    <a:pt x="192" y="554"/>
                    <a:pt x="192" y="554"/>
                    <a:pt x="192" y="554"/>
                  </a:cubicBezTo>
                  <a:cubicBezTo>
                    <a:pt x="192" y="556"/>
                    <a:pt x="192" y="556"/>
                    <a:pt x="192" y="556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0" y="563"/>
                    <a:pt x="190" y="563"/>
                    <a:pt x="190" y="563"/>
                  </a:cubicBezTo>
                  <a:cubicBezTo>
                    <a:pt x="184" y="571"/>
                    <a:pt x="184" y="571"/>
                    <a:pt x="184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69" y="578"/>
                    <a:pt x="169" y="578"/>
                    <a:pt x="169" y="578"/>
                  </a:cubicBezTo>
                  <a:cubicBezTo>
                    <a:pt x="167" y="582"/>
                    <a:pt x="167" y="582"/>
                    <a:pt x="167" y="582"/>
                  </a:cubicBezTo>
                  <a:cubicBezTo>
                    <a:pt x="165" y="593"/>
                    <a:pt x="165" y="593"/>
                    <a:pt x="165" y="593"/>
                  </a:cubicBezTo>
                  <a:cubicBezTo>
                    <a:pt x="166" y="599"/>
                    <a:pt x="166" y="599"/>
                    <a:pt x="166" y="599"/>
                  </a:cubicBezTo>
                  <a:cubicBezTo>
                    <a:pt x="170" y="605"/>
                    <a:pt x="170" y="605"/>
                    <a:pt x="170" y="605"/>
                  </a:cubicBezTo>
                  <a:cubicBezTo>
                    <a:pt x="171" y="606"/>
                    <a:pt x="171" y="606"/>
                    <a:pt x="171" y="606"/>
                  </a:cubicBezTo>
                  <a:cubicBezTo>
                    <a:pt x="176" y="609"/>
                    <a:pt x="176" y="609"/>
                    <a:pt x="176" y="609"/>
                  </a:cubicBezTo>
                  <a:cubicBezTo>
                    <a:pt x="193" y="609"/>
                    <a:pt x="193" y="609"/>
                    <a:pt x="193" y="609"/>
                  </a:cubicBezTo>
                  <a:cubicBezTo>
                    <a:pt x="207" y="607"/>
                    <a:pt x="207" y="607"/>
                    <a:pt x="207" y="607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11" y="603"/>
                    <a:pt x="213" y="602"/>
                    <a:pt x="214" y="602"/>
                  </a:cubicBezTo>
                  <a:cubicBezTo>
                    <a:pt x="224" y="604"/>
                    <a:pt x="224" y="604"/>
                    <a:pt x="224" y="604"/>
                  </a:cubicBezTo>
                  <a:cubicBezTo>
                    <a:pt x="224" y="602"/>
                    <a:pt x="224" y="602"/>
                    <a:pt x="224" y="602"/>
                  </a:cubicBezTo>
                  <a:cubicBezTo>
                    <a:pt x="224" y="599"/>
                    <a:pt x="224" y="597"/>
                    <a:pt x="225" y="594"/>
                  </a:cubicBezTo>
                  <a:cubicBezTo>
                    <a:pt x="229" y="588"/>
                    <a:pt x="229" y="588"/>
                    <a:pt x="229" y="588"/>
                  </a:cubicBezTo>
                  <a:cubicBezTo>
                    <a:pt x="229" y="575"/>
                    <a:pt x="229" y="575"/>
                    <a:pt x="229" y="575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36" y="554"/>
                    <a:pt x="236" y="554"/>
                    <a:pt x="236" y="554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7" y="550"/>
                    <a:pt x="270" y="554"/>
                    <a:pt x="270" y="556"/>
                  </a:cubicBezTo>
                  <a:cubicBezTo>
                    <a:pt x="269" y="564"/>
                    <a:pt x="269" y="564"/>
                    <a:pt x="269" y="564"/>
                  </a:cubicBezTo>
                  <a:cubicBezTo>
                    <a:pt x="265" y="570"/>
                    <a:pt x="265" y="570"/>
                    <a:pt x="265" y="570"/>
                  </a:cubicBezTo>
                  <a:cubicBezTo>
                    <a:pt x="262" y="578"/>
                    <a:pt x="262" y="578"/>
                    <a:pt x="262" y="578"/>
                  </a:cubicBezTo>
                  <a:cubicBezTo>
                    <a:pt x="262" y="587"/>
                    <a:pt x="262" y="587"/>
                    <a:pt x="262" y="587"/>
                  </a:cubicBezTo>
                  <a:cubicBezTo>
                    <a:pt x="265" y="591"/>
                    <a:pt x="265" y="591"/>
                    <a:pt x="265" y="591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70" y="590"/>
                    <a:pt x="270" y="590"/>
                    <a:pt x="270" y="590"/>
                  </a:cubicBezTo>
                  <a:cubicBezTo>
                    <a:pt x="276" y="590"/>
                    <a:pt x="276" y="590"/>
                    <a:pt x="276" y="590"/>
                  </a:cubicBezTo>
                  <a:cubicBezTo>
                    <a:pt x="279" y="592"/>
                    <a:pt x="281" y="595"/>
                    <a:pt x="282" y="599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300" y="606"/>
                    <a:pt x="300" y="606"/>
                    <a:pt x="300" y="606"/>
                  </a:cubicBezTo>
                  <a:cubicBezTo>
                    <a:pt x="306" y="608"/>
                    <a:pt x="306" y="608"/>
                    <a:pt x="306" y="608"/>
                  </a:cubicBezTo>
                  <a:cubicBezTo>
                    <a:pt x="315" y="607"/>
                    <a:pt x="315" y="607"/>
                    <a:pt x="315" y="607"/>
                  </a:cubicBezTo>
                  <a:cubicBezTo>
                    <a:pt x="318" y="602"/>
                    <a:pt x="318" y="602"/>
                    <a:pt x="318" y="602"/>
                  </a:cubicBezTo>
                  <a:cubicBezTo>
                    <a:pt x="323" y="583"/>
                    <a:pt x="323" y="583"/>
                    <a:pt x="323" y="583"/>
                  </a:cubicBezTo>
                  <a:cubicBezTo>
                    <a:pt x="324" y="572"/>
                    <a:pt x="324" y="572"/>
                    <a:pt x="324" y="572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32" y="564"/>
                    <a:pt x="332" y="564"/>
                    <a:pt x="332" y="564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45" y="554"/>
                    <a:pt x="345" y="554"/>
                    <a:pt x="345" y="554"/>
                  </a:cubicBezTo>
                  <a:cubicBezTo>
                    <a:pt x="350" y="552"/>
                    <a:pt x="350" y="552"/>
                    <a:pt x="350" y="552"/>
                  </a:cubicBezTo>
                  <a:cubicBezTo>
                    <a:pt x="356" y="549"/>
                    <a:pt x="356" y="549"/>
                    <a:pt x="356" y="549"/>
                  </a:cubicBezTo>
                  <a:cubicBezTo>
                    <a:pt x="353" y="537"/>
                    <a:pt x="353" y="537"/>
                    <a:pt x="353" y="537"/>
                  </a:cubicBezTo>
                  <a:cubicBezTo>
                    <a:pt x="366" y="539"/>
                    <a:pt x="366" y="539"/>
                    <a:pt x="366" y="539"/>
                  </a:cubicBezTo>
                  <a:cubicBezTo>
                    <a:pt x="366" y="539"/>
                    <a:pt x="366" y="539"/>
                    <a:pt x="366" y="539"/>
                  </a:cubicBezTo>
                  <a:cubicBezTo>
                    <a:pt x="366" y="539"/>
                    <a:pt x="366" y="539"/>
                    <a:pt x="366" y="539"/>
                  </a:cubicBezTo>
                  <a:cubicBezTo>
                    <a:pt x="366" y="539"/>
                    <a:pt x="366" y="539"/>
                    <a:pt x="366" y="539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6" y="534"/>
                    <a:pt x="376" y="534"/>
                    <a:pt x="376" y="534"/>
                  </a:cubicBezTo>
                  <a:cubicBezTo>
                    <a:pt x="376" y="533"/>
                    <a:pt x="376" y="533"/>
                    <a:pt x="376" y="533"/>
                  </a:cubicBezTo>
                  <a:cubicBezTo>
                    <a:pt x="377" y="533"/>
                    <a:pt x="377" y="533"/>
                    <a:pt x="377" y="533"/>
                  </a:cubicBezTo>
                  <a:cubicBezTo>
                    <a:pt x="378" y="533"/>
                    <a:pt x="378" y="533"/>
                    <a:pt x="378" y="533"/>
                  </a:cubicBezTo>
                  <a:cubicBezTo>
                    <a:pt x="384" y="535"/>
                    <a:pt x="384" y="535"/>
                    <a:pt x="384" y="535"/>
                  </a:cubicBezTo>
                  <a:cubicBezTo>
                    <a:pt x="387" y="535"/>
                    <a:pt x="387" y="535"/>
                    <a:pt x="387" y="535"/>
                  </a:cubicBezTo>
                  <a:cubicBezTo>
                    <a:pt x="393" y="528"/>
                    <a:pt x="393" y="528"/>
                    <a:pt x="393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402" y="526"/>
                    <a:pt x="402" y="526"/>
                    <a:pt x="402" y="526"/>
                  </a:cubicBezTo>
                  <a:cubicBezTo>
                    <a:pt x="409" y="520"/>
                    <a:pt x="409" y="520"/>
                    <a:pt x="409" y="520"/>
                  </a:cubicBezTo>
                  <a:cubicBezTo>
                    <a:pt x="413" y="514"/>
                    <a:pt x="413" y="514"/>
                    <a:pt x="413" y="514"/>
                  </a:cubicBezTo>
                  <a:cubicBezTo>
                    <a:pt x="413" y="508"/>
                    <a:pt x="413" y="508"/>
                    <a:pt x="413" y="508"/>
                  </a:cubicBezTo>
                  <a:cubicBezTo>
                    <a:pt x="413" y="506"/>
                    <a:pt x="414" y="504"/>
                    <a:pt x="416" y="503"/>
                  </a:cubicBezTo>
                  <a:cubicBezTo>
                    <a:pt x="416" y="503"/>
                    <a:pt x="416" y="503"/>
                    <a:pt x="416" y="503"/>
                  </a:cubicBezTo>
                  <a:cubicBezTo>
                    <a:pt x="417" y="503"/>
                    <a:pt x="417" y="503"/>
                    <a:pt x="417" y="503"/>
                  </a:cubicBezTo>
                  <a:cubicBezTo>
                    <a:pt x="418" y="503"/>
                    <a:pt x="418" y="503"/>
                    <a:pt x="418" y="503"/>
                  </a:cubicBezTo>
                  <a:cubicBezTo>
                    <a:pt x="425" y="504"/>
                    <a:pt x="425" y="504"/>
                    <a:pt x="425" y="504"/>
                  </a:cubicBezTo>
                  <a:cubicBezTo>
                    <a:pt x="428" y="502"/>
                    <a:pt x="428" y="502"/>
                    <a:pt x="428" y="502"/>
                  </a:cubicBezTo>
                  <a:cubicBezTo>
                    <a:pt x="430" y="496"/>
                    <a:pt x="430" y="496"/>
                    <a:pt x="430" y="496"/>
                  </a:cubicBezTo>
                  <a:cubicBezTo>
                    <a:pt x="438" y="494"/>
                    <a:pt x="438" y="494"/>
                    <a:pt x="438" y="494"/>
                  </a:cubicBezTo>
                  <a:cubicBezTo>
                    <a:pt x="438" y="494"/>
                    <a:pt x="438" y="494"/>
                    <a:pt x="438" y="494"/>
                  </a:cubicBezTo>
                  <a:cubicBezTo>
                    <a:pt x="438" y="494"/>
                    <a:pt x="438" y="494"/>
                    <a:pt x="438" y="494"/>
                  </a:cubicBezTo>
                  <a:cubicBezTo>
                    <a:pt x="438" y="494"/>
                    <a:pt x="438" y="494"/>
                    <a:pt x="438" y="494"/>
                  </a:cubicBezTo>
                  <a:cubicBezTo>
                    <a:pt x="448" y="495"/>
                    <a:pt x="448" y="495"/>
                    <a:pt x="448" y="495"/>
                  </a:cubicBezTo>
                  <a:cubicBezTo>
                    <a:pt x="456" y="493"/>
                    <a:pt x="456" y="493"/>
                    <a:pt x="456" y="493"/>
                  </a:cubicBezTo>
                  <a:cubicBezTo>
                    <a:pt x="461" y="488"/>
                    <a:pt x="461" y="488"/>
                    <a:pt x="461" y="488"/>
                  </a:cubicBezTo>
                  <a:cubicBezTo>
                    <a:pt x="464" y="482"/>
                    <a:pt x="464" y="482"/>
                    <a:pt x="464" y="482"/>
                  </a:cubicBezTo>
                  <a:cubicBezTo>
                    <a:pt x="458" y="475"/>
                    <a:pt x="458" y="475"/>
                    <a:pt x="458" y="475"/>
                  </a:cubicBezTo>
                  <a:cubicBezTo>
                    <a:pt x="458" y="475"/>
                    <a:pt x="458" y="475"/>
                    <a:pt x="458" y="475"/>
                  </a:cubicBezTo>
                  <a:cubicBezTo>
                    <a:pt x="458" y="475"/>
                    <a:pt x="458" y="475"/>
                    <a:pt x="458" y="475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6" y="463"/>
                    <a:pt x="456" y="463"/>
                    <a:pt x="456" y="463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9" y="456"/>
                    <a:pt x="459" y="456"/>
                    <a:pt x="459" y="456"/>
                  </a:cubicBezTo>
                  <a:cubicBezTo>
                    <a:pt x="459" y="454"/>
                    <a:pt x="460" y="451"/>
                    <a:pt x="464" y="448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72" y="432"/>
                    <a:pt x="472" y="432"/>
                    <a:pt x="472" y="432"/>
                  </a:cubicBezTo>
                  <a:cubicBezTo>
                    <a:pt x="478" y="420"/>
                    <a:pt x="478" y="420"/>
                    <a:pt x="478" y="420"/>
                  </a:cubicBezTo>
                  <a:cubicBezTo>
                    <a:pt x="484" y="428"/>
                    <a:pt x="484" y="428"/>
                    <a:pt x="484" y="428"/>
                  </a:cubicBezTo>
                  <a:cubicBezTo>
                    <a:pt x="484" y="429"/>
                    <a:pt x="484" y="429"/>
                    <a:pt x="484" y="429"/>
                  </a:cubicBezTo>
                  <a:cubicBezTo>
                    <a:pt x="484" y="429"/>
                    <a:pt x="484" y="429"/>
                    <a:pt x="484" y="429"/>
                  </a:cubicBezTo>
                  <a:cubicBezTo>
                    <a:pt x="486" y="437"/>
                    <a:pt x="486" y="437"/>
                    <a:pt x="486" y="437"/>
                  </a:cubicBezTo>
                  <a:cubicBezTo>
                    <a:pt x="486" y="438"/>
                    <a:pt x="486" y="438"/>
                    <a:pt x="486" y="438"/>
                  </a:cubicBezTo>
                  <a:cubicBezTo>
                    <a:pt x="488" y="446"/>
                    <a:pt x="488" y="446"/>
                    <a:pt x="488" y="446"/>
                  </a:cubicBezTo>
                  <a:cubicBezTo>
                    <a:pt x="493" y="448"/>
                    <a:pt x="493" y="448"/>
                    <a:pt x="493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5" y="449"/>
                    <a:pt x="495" y="449"/>
                    <a:pt x="495" y="449"/>
                  </a:cubicBezTo>
                  <a:cubicBezTo>
                    <a:pt x="496" y="448"/>
                    <a:pt x="496" y="448"/>
                    <a:pt x="496" y="448"/>
                  </a:cubicBezTo>
                  <a:cubicBezTo>
                    <a:pt x="500" y="440"/>
                    <a:pt x="500" y="440"/>
                    <a:pt x="500" y="440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4" y="432"/>
                    <a:pt x="504" y="432"/>
                    <a:pt x="504" y="432"/>
                  </a:cubicBezTo>
                  <a:cubicBezTo>
                    <a:pt x="506" y="433"/>
                    <a:pt x="506" y="433"/>
                    <a:pt x="506" y="433"/>
                  </a:cubicBezTo>
                  <a:cubicBezTo>
                    <a:pt x="517" y="437"/>
                    <a:pt x="517" y="437"/>
                    <a:pt x="517" y="437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4" y="432"/>
                    <a:pt x="524" y="432"/>
                    <a:pt x="524" y="432"/>
                  </a:cubicBezTo>
                  <a:cubicBezTo>
                    <a:pt x="530" y="432"/>
                    <a:pt x="530" y="432"/>
                    <a:pt x="530" y="432"/>
                  </a:cubicBezTo>
                  <a:cubicBezTo>
                    <a:pt x="534" y="425"/>
                    <a:pt x="534" y="425"/>
                    <a:pt x="534" y="425"/>
                  </a:cubicBezTo>
                  <a:cubicBezTo>
                    <a:pt x="534" y="416"/>
                    <a:pt x="534" y="416"/>
                    <a:pt x="534" y="416"/>
                  </a:cubicBezTo>
                  <a:cubicBezTo>
                    <a:pt x="536" y="404"/>
                    <a:pt x="536" y="404"/>
                    <a:pt x="536" y="404"/>
                  </a:cubicBezTo>
                  <a:cubicBezTo>
                    <a:pt x="537" y="404"/>
                    <a:pt x="537" y="404"/>
                    <a:pt x="537" y="404"/>
                  </a:cubicBezTo>
                  <a:cubicBezTo>
                    <a:pt x="538" y="404"/>
                    <a:pt x="538" y="404"/>
                    <a:pt x="538" y="404"/>
                  </a:cubicBezTo>
                  <a:cubicBezTo>
                    <a:pt x="547" y="406"/>
                    <a:pt x="547" y="406"/>
                    <a:pt x="547" y="406"/>
                  </a:cubicBezTo>
                  <a:cubicBezTo>
                    <a:pt x="551" y="399"/>
                    <a:pt x="551" y="399"/>
                    <a:pt x="551" y="399"/>
                  </a:cubicBezTo>
                  <a:cubicBezTo>
                    <a:pt x="552" y="399"/>
                    <a:pt x="552" y="399"/>
                    <a:pt x="552" y="399"/>
                  </a:cubicBezTo>
                  <a:cubicBezTo>
                    <a:pt x="552" y="399"/>
                    <a:pt x="552" y="399"/>
                    <a:pt x="552" y="399"/>
                  </a:cubicBezTo>
                  <a:cubicBezTo>
                    <a:pt x="560" y="398"/>
                    <a:pt x="560" y="398"/>
                    <a:pt x="560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9"/>
                    <a:pt x="562" y="399"/>
                    <a:pt x="562" y="399"/>
                  </a:cubicBezTo>
                  <a:cubicBezTo>
                    <a:pt x="566" y="404"/>
                    <a:pt x="566" y="404"/>
                    <a:pt x="566" y="404"/>
                  </a:cubicBezTo>
                  <a:cubicBezTo>
                    <a:pt x="566" y="405"/>
                    <a:pt x="566" y="405"/>
                    <a:pt x="566" y="405"/>
                  </a:cubicBezTo>
                  <a:cubicBezTo>
                    <a:pt x="567" y="405"/>
                    <a:pt x="567" y="405"/>
                    <a:pt x="567" y="405"/>
                  </a:cubicBezTo>
                  <a:cubicBezTo>
                    <a:pt x="567" y="406"/>
                    <a:pt x="567" y="406"/>
                    <a:pt x="567" y="40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8"/>
                    <a:pt x="572" y="418"/>
                    <a:pt x="572" y="418"/>
                  </a:cubicBezTo>
                  <a:cubicBezTo>
                    <a:pt x="577" y="412"/>
                    <a:pt x="577" y="412"/>
                    <a:pt x="577" y="412"/>
                  </a:cubicBezTo>
                  <a:cubicBezTo>
                    <a:pt x="578" y="414"/>
                    <a:pt x="578" y="414"/>
                    <a:pt x="578" y="414"/>
                  </a:cubicBezTo>
                  <a:cubicBezTo>
                    <a:pt x="580" y="416"/>
                    <a:pt x="581" y="418"/>
                    <a:pt x="581" y="420"/>
                  </a:cubicBezTo>
                  <a:cubicBezTo>
                    <a:pt x="581" y="428"/>
                    <a:pt x="581" y="428"/>
                    <a:pt x="581" y="428"/>
                  </a:cubicBezTo>
                  <a:cubicBezTo>
                    <a:pt x="578" y="435"/>
                    <a:pt x="578" y="435"/>
                    <a:pt x="578" y="435"/>
                  </a:cubicBezTo>
                  <a:cubicBezTo>
                    <a:pt x="580" y="438"/>
                    <a:pt x="580" y="438"/>
                    <a:pt x="580" y="438"/>
                  </a:cubicBezTo>
                  <a:cubicBezTo>
                    <a:pt x="584" y="442"/>
                    <a:pt x="584" y="442"/>
                    <a:pt x="584" y="442"/>
                  </a:cubicBezTo>
                  <a:cubicBezTo>
                    <a:pt x="601" y="445"/>
                    <a:pt x="601" y="445"/>
                    <a:pt x="601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6"/>
                    <a:pt x="602" y="446"/>
                    <a:pt x="602" y="446"/>
                  </a:cubicBezTo>
                  <a:cubicBezTo>
                    <a:pt x="602" y="446"/>
                    <a:pt x="602" y="446"/>
                    <a:pt x="602" y="446"/>
                  </a:cubicBezTo>
                  <a:cubicBezTo>
                    <a:pt x="604" y="447"/>
                    <a:pt x="604" y="447"/>
                    <a:pt x="604" y="447"/>
                  </a:cubicBezTo>
                  <a:cubicBezTo>
                    <a:pt x="608" y="440"/>
                    <a:pt x="608" y="440"/>
                    <a:pt x="608" y="440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13" y="436"/>
                    <a:pt x="613" y="436"/>
                    <a:pt x="613" y="436"/>
                  </a:cubicBezTo>
                  <a:cubicBezTo>
                    <a:pt x="611" y="430"/>
                    <a:pt x="611" y="430"/>
                    <a:pt x="611" y="430"/>
                  </a:cubicBezTo>
                  <a:cubicBezTo>
                    <a:pt x="607" y="404"/>
                    <a:pt x="607" y="404"/>
                    <a:pt x="607" y="404"/>
                  </a:cubicBezTo>
                  <a:cubicBezTo>
                    <a:pt x="618" y="410"/>
                    <a:pt x="618" y="410"/>
                    <a:pt x="618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24" y="416"/>
                    <a:pt x="624" y="416"/>
                    <a:pt x="624" y="416"/>
                  </a:cubicBezTo>
                  <a:cubicBezTo>
                    <a:pt x="628" y="420"/>
                    <a:pt x="628" y="420"/>
                    <a:pt x="628" y="420"/>
                  </a:cubicBezTo>
                  <a:cubicBezTo>
                    <a:pt x="632" y="416"/>
                    <a:pt x="632" y="416"/>
                    <a:pt x="632" y="416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6" y="394"/>
                    <a:pt x="656" y="394"/>
                    <a:pt x="656" y="394"/>
                  </a:cubicBezTo>
                  <a:cubicBezTo>
                    <a:pt x="662" y="384"/>
                    <a:pt x="662" y="384"/>
                    <a:pt x="662" y="384"/>
                  </a:cubicBezTo>
                  <a:cubicBezTo>
                    <a:pt x="663" y="383"/>
                    <a:pt x="663" y="383"/>
                    <a:pt x="663" y="383"/>
                  </a:cubicBezTo>
                  <a:cubicBezTo>
                    <a:pt x="672" y="386"/>
                    <a:pt x="672" y="386"/>
                    <a:pt x="672" y="386"/>
                  </a:cubicBezTo>
                  <a:cubicBezTo>
                    <a:pt x="676" y="386"/>
                    <a:pt x="676" y="386"/>
                    <a:pt x="676" y="386"/>
                  </a:cubicBezTo>
                  <a:cubicBezTo>
                    <a:pt x="676" y="382"/>
                    <a:pt x="677" y="380"/>
                    <a:pt x="678" y="378"/>
                  </a:cubicBezTo>
                  <a:cubicBezTo>
                    <a:pt x="684" y="370"/>
                    <a:pt x="684" y="370"/>
                    <a:pt x="684" y="370"/>
                  </a:cubicBezTo>
                  <a:cubicBezTo>
                    <a:pt x="686" y="369"/>
                    <a:pt x="686" y="369"/>
                    <a:pt x="686" y="369"/>
                  </a:cubicBezTo>
                  <a:cubicBezTo>
                    <a:pt x="694" y="372"/>
                    <a:pt x="694" y="372"/>
                    <a:pt x="694" y="372"/>
                  </a:cubicBezTo>
                  <a:cubicBezTo>
                    <a:pt x="704" y="370"/>
                    <a:pt x="704" y="370"/>
                    <a:pt x="704" y="370"/>
                  </a:cubicBezTo>
                  <a:cubicBezTo>
                    <a:pt x="710" y="364"/>
                    <a:pt x="710" y="364"/>
                    <a:pt x="710" y="364"/>
                  </a:cubicBezTo>
                  <a:cubicBezTo>
                    <a:pt x="714" y="358"/>
                    <a:pt x="714" y="358"/>
                    <a:pt x="714" y="358"/>
                  </a:cubicBezTo>
                  <a:cubicBezTo>
                    <a:pt x="712" y="354"/>
                    <a:pt x="712" y="354"/>
                    <a:pt x="712" y="354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5" y="356"/>
                    <a:pt x="705" y="356"/>
                    <a:pt x="705" y="356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700" y="339"/>
                    <a:pt x="700" y="339"/>
                    <a:pt x="700" y="339"/>
                  </a:cubicBezTo>
                  <a:cubicBezTo>
                    <a:pt x="701" y="331"/>
                    <a:pt x="701" y="331"/>
                    <a:pt x="701" y="331"/>
                  </a:cubicBezTo>
                  <a:cubicBezTo>
                    <a:pt x="699" y="324"/>
                    <a:pt x="699" y="324"/>
                    <a:pt x="699" y="324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88" y="311"/>
                    <a:pt x="688" y="311"/>
                    <a:pt x="688" y="311"/>
                  </a:cubicBezTo>
                  <a:cubicBezTo>
                    <a:pt x="687" y="310"/>
                    <a:pt x="687" y="310"/>
                    <a:pt x="687" y="310"/>
                  </a:cubicBezTo>
                  <a:cubicBezTo>
                    <a:pt x="680" y="318"/>
                    <a:pt x="680" y="318"/>
                    <a:pt x="680" y="318"/>
                  </a:cubicBezTo>
                  <a:cubicBezTo>
                    <a:pt x="674" y="322"/>
                    <a:pt x="674" y="322"/>
                    <a:pt x="674" y="322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1" y="322"/>
                    <a:pt x="671" y="322"/>
                    <a:pt x="671" y="322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59" y="304"/>
                    <a:pt x="659" y="304"/>
                    <a:pt x="659" y="304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6" y="295"/>
                    <a:pt x="656" y="295"/>
                    <a:pt x="656" y="295"/>
                  </a:cubicBezTo>
                  <a:cubicBezTo>
                    <a:pt x="656" y="295"/>
                    <a:pt x="656" y="295"/>
                    <a:pt x="656" y="295"/>
                  </a:cubicBezTo>
                  <a:cubicBezTo>
                    <a:pt x="656" y="295"/>
                    <a:pt x="656" y="295"/>
                    <a:pt x="656" y="295"/>
                  </a:cubicBezTo>
                  <a:cubicBezTo>
                    <a:pt x="656" y="283"/>
                    <a:pt x="656" y="283"/>
                    <a:pt x="656" y="283"/>
                  </a:cubicBezTo>
                  <a:cubicBezTo>
                    <a:pt x="656" y="276"/>
                    <a:pt x="656" y="276"/>
                    <a:pt x="656" y="276"/>
                  </a:cubicBezTo>
                  <a:cubicBezTo>
                    <a:pt x="650" y="274"/>
                    <a:pt x="650" y="274"/>
                    <a:pt x="650" y="274"/>
                  </a:cubicBezTo>
                  <a:cubicBezTo>
                    <a:pt x="650" y="274"/>
                    <a:pt x="650" y="274"/>
                    <a:pt x="650" y="274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37" y="263"/>
                    <a:pt x="637" y="263"/>
                    <a:pt x="637" y="263"/>
                  </a:cubicBezTo>
                  <a:cubicBezTo>
                    <a:pt x="638" y="262"/>
                    <a:pt x="638" y="262"/>
                    <a:pt x="638" y="262"/>
                  </a:cubicBezTo>
                  <a:cubicBezTo>
                    <a:pt x="644" y="256"/>
                    <a:pt x="644" y="256"/>
                    <a:pt x="644" y="256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51" y="254"/>
                    <a:pt x="651" y="254"/>
                    <a:pt x="651" y="254"/>
                  </a:cubicBezTo>
                  <a:cubicBezTo>
                    <a:pt x="652" y="254"/>
                    <a:pt x="652" y="254"/>
                    <a:pt x="652" y="254"/>
                  </a:cubicBezTo>
                  <a:cubicBezTo>
                    <a:pt x="654" y="254"/>
                    <a:pt x="656" y="255"/>
                    <a:pt x="657" y="257"/>
                  </a:cubicBezTo>
                  <a:cubicBezTo>
                    <a:pt x="663" y="262"/>
                    <a:pt x="663" y="262"/>
                    <a:pt x="663" y="262"/>
                  </a:cubicBezTo>
                  <a:cubicBezTo>
                    <a:pt x="669" y="257"/>
                    <a:pt x="669" y="257"/>
                    <a:pt x="669" y="257"/>
                  </a:cubicBezTo>
                  <a:cubicBezTo>
                    <a:pt x="673" y="251"/>
                    <a:pt x="673" y="251"/>
                    <a:pt x="673" y="251"/>
                  </a:cubicBezTo>
                  <a:cubicBezTo>
                    <a:pt x="673" y="246"/>
                    <a:pt x="673" y="246"/>
                    <a:pt x="673" y="246"/>
                  </a:cubicBezTo>
                  <a:cubicBezTo>
                    <a:pt x="672" y="233"/>
                    <a:pt x="672" y="233"/>
                    <a:pt x="672" y="233"/>
                  </a:cubicBezTo>
                  <a:cubicBezTo>
                    <a:pt x="670" y="228"/>
                    <a:pt x="670" y="228"/>
                    <a:pt x="670" y="228"/>
                  </a:cubicBezTo>
                  <a:cubicBezTo>
                    <a:pt x="662" y="226"/>
                    <a:pt x="662" y="226"/>
                    <a:pt x="662" y="226"/>
                  </a:cubicBezTo>
                  <a:cubicBezTo>
                    <a:pt x="662" y="221"/>
                    <a:pt x="662" y="221"/>
                    <a:pt x="662" y="221"/>
                  </a:cubicBezTo>
                  <a:cubicBezTo>
                    <a:pt x="654" y="211"/>
                    <a:pt x="654" y="211"/>
                    <a:pt x="654" y="211"/>
                  </a:cubicBezTo>
                  <a:cubicBezTo>
                    <a:pt x="653" y="210"/>
                    <a:pt x="653" y="210"/>
                    <a:pt x="653" y="210"/>
                  </a:cubicBezTo>
                  <a:cubicBezTo>
                    <a:pt x="649" y="203"/>
                    <a:pt x="649" y="203"/>
                    <a:pt x="649" y="203"/>
                  </a:cubicBezTo>
                  <a:cubicBezTo>
                    <a:pt x="648" y="202"/>
                    <a:pt x="648" y="202"/>
                    <a:pt x="648" y="202"/>
                  </a:cubicBezTo>
                  <a:cubicBezTo>
                    <a:pt x="648" y="202"/>
                    <a:pt x="648" y="202"/>
                    <a:pt x="648" y="202"/>
                  </a:cubicBezTo>
                  <a:cubicBezTo>
                    <a:pt x="648" y="202"/>
                    <a:pt x="648" y="202"/>
                    <a:pt x="648" y="202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62" y="188"/>
                    <a:pt x="662" y="188"/>
                    <a:pt x="662" y="188"/>
                  </a:cubicBezTo>
                  <a:cubicBezTo>
                    <a:pt x="666" y="185"/>
                    <a:pt x="666" y="185"/>
                    <a:pt x="666" y="185"/>
                  </a:cubicBezTo>
                  <a:cubicBezTo>
                    <a:pt x="672" y="169"/>
                    <a:pt x="672" y="169"/>
                    <a:pt x="672" y="169"/>
                  </a:cubicBezTo>
                  <a:cubicBezTo>
                    <a:pt x="672" y="169"/>
                    <a:pt x="672" y="169"/>
                    <a:pt x="672" y="169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8" y="161"/>
                    <a:pt x="678" y="161"/>
                    <a:pt x="678" y="161"/>
                  </a:cubicBezTo>
                  <a:cubicBezTo>
                    <a:pt x="678" y="161"/>
                    <a:pt x="678" y="161"/>
                    <a:pt x="678" y="161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86" y="159"/>
                    <a:pt x="686" y="159"/>
                    <a:pt x="686" y="159"/>
                  </a:cubicBezTo>
                  <a:cubicBezTo>
                    <a:pt x="686" y="160"/>
                    <a:pt x="686" y="160"/>
                    <a:pt x="686" y="160"/>
                  </a:cubicBezTo>
                  <a:cubicBezTo>
                    <a:pt x="691" y="164"/>
                    <a:pt x="691" y="164"/>
                    <a:pt x="691" y="164"/>
                  </a:cubicBezTo>
                  <a:cubicBezTo>
                    <a:pt x="693" y="164"/>
                    <a:pt x="693" y="164"/>
                    <a:pt x="693" y="164"/>
                  </a:cubicBezTo>
                  <a:cubicBezTo>
                    <a:pt x="696" y="152"/>
                    <a:pt x="696" y="152"/>
                    <a:pt x="696" y="152"/>
                  </a:cubicBezTo>
                  <a:cubicBezTo>
                    <a:pt x="693" y="143"/>
                    <a:pt x="693" y="143"/>
                    <a:pt x="693" y="143"/>
                  </a:cubicBezTo>
                  <a:cubicBezTo>
                    <a:pt x="692" y="142"/>
                    <a:pt x="692" y="142"/>
                    <a:pt x="692" y="142"/>
                  </a:cubicBezTo>
                  <a:cubicBezTo>
                    <a:pt x="692" y="142"/>
                    <a:pt x="692" y="142"/>
                    <a:pt x="692" y="142"/>
                  </a:cubicBezTo>
                  <a:cubicBezTo>
                    <a:pt x="694" y="132"/>
                    <a:pt x="694" y="132"/>
                    <a:pt x="694" y="132"/>
                  </a:cubicBezTo>
                  <a:cubicBezTo>
                    <a:pt x="694" y="131"/>
                    <a:pt x="694" y="131"/>
                    <a:pt x="694" y="131"/>
                  </a:cubicBezTo>
                  <a:cubicBezTo>
                    <a:pt x="698" y="126"/>
                    <a:pt x="698" y="126"/>
                    <a:pt x="698" y="126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2" y="115"/>
                    <a:pt x="702" y="115"/>
                    <a:pt x="702" y="115"/>
                  </a:cubicBezTo>
                  <a:cubicBezTo>
                    <a:pt x="702" y="113"/>
                    <a:pt x="701" y="109"/>
                    <a:pt x="698" y="103"/>
                  </a:cubicBezTo>
                  <a:cubicBezTo>
                    <a:pt x="698" y="103"/>
                    <a:pt x="698" y="103"/>
                    <a:pt x="698" y="103"/>
                  </a:cubicBezTo>
                  <a:cubicBezTo>
                    <a:pt x="698" y="103"/>
                    <a:pt x="698" y="103"/>
                    <a:pt x="698" y="103"/>
                  </a:cubicBezTo>
                  <a:cubicBezTo>
                    <a:pt x="698" y="93"/>
                    <a:pt x="698" y="93"/>
                    <a:pt x="698" y="93"/>
                  </a:cubicBezTo>
                  <a:cubicBezTo>
                    <a:pt x="698" y="93"/>
                    <a:pt x="698" y="93"/>
                    <a:pt x="698" y="93"/>
                  </a:cubicBezTo>
                  <a:cubicBezTo>
                    <a:pt x="700" y="84"/>
                    <a:pt x="700" y="84"/>
                    <a:pt x="700" y="84"/>
                  </a:cubicBezTo>
                  <a:cubicBezTo>
                    <a:pt x="699" y="81"/>
                    <a:pt x="698" y="78"/>
                    <a:pt x="698" y="76"/>
                  </a:cubicBezTo>
                  <a:lnTo>
                    <a:pt x="699" y="6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2339481" y="3236040"/>
              <a:ext cx="1406028" cy="1190043"/>
            </a:xfrm>
            <a:custGeom>
              <a:avLst/>
              <a:gdLst>
                <a:gd name="T0" fmla="*/ 268 w 456"/>
                <a:gd name="T1" fmla="*/ 154 h 386"/>
                <a:gd name="T2" fmla="*/ 258 w 456"/>
                <a:gd name="T3" fmla="*/ 161 h 386"/>
                <a:gd name="T4" fmla="*/ 222 w 456"/>
                <a:gd name="T5" fmla="*/ 129 h 386"/>
                <a:gd name="T6" fmla="*/ 196 w 456"/>
                <a:gd name="T7" fmla="*/ 108 h 386"/>
                <a:gd name="T8" fmla="*/ 199 w 456"/>
                <a:gd name="T9" fmla="*/ 79 h 386"/>
                <a:gd name="T10" fmla="*/ 170 w 456"/>
                <a:gd name="T11" fmla="*/ 87 h 386"/>
                <a:gd name="T12" fmla="*/ 148 w 456"/>
                <a:gd name="T13" fmla="*/ 59 h 386"/>
                <a:gd name="T14" fmla="*/ 138 w 456"/>
                <a:gd name="T15" fmla="*/ 25 h 386"/>
                <a:gd name="T16" fmla="*/ 128 w 456"/>
                <a:gd name="T17" fmla="*/ 8 h 386"/>
                <a:gd name="T18" fmla="*/ 105 w 456"/>
                <a:gd name="T19" fmla="*/ 16 h 386"/>
                <a:gd name="T20" fmla="*/ 89 w 456"/>
                <a:gd name="T21" fmla="*/ 32 h 386"/>
                <a:gd name="T22" fmla="*/ 49 w 456"/>
                <a:gd name="T23" fmla="*/ 45 h 386"/>
                <a:gd name="T24" fmla="*/ 25 w 456"/>
                <a:gd name="T25" fmla="*/ 73 h 386"/>
                <a:gd name="T26" fmla="*/ 2 w 456"/>
                <a:gd name="T27" fmla="*/ 92 h 386"/>
                <a:gd name="T28" fmla="*/ 33 w 456"/>
                <a:gd name="T29" fmla="*/ 120 h 386"/>
                <a:gd name="T30" fmla="*/ 56 w 456"/>
                <a:gd name="T31" fmla="*/ 127 h 386"/>
                <a:gd name="T32" fmla="*/ 112 w 456"/>
                <a:gd name="T33" fmla="*/ 150 h 386"/>
                <a:gd name="T34" fmla="*/ 152 w 456"/>
                <a:gd name="T35" fmla="*/ 142 h 386"/>
                <a:gd name="T36" fmla="*/ 186 w 456"/>
                <a:gd name="T37" fmla="*/ 157 h 386"/>
                <a:gd name="T38" fmla="*/ 215 w 456"/>
                <a:gd name="T39" fmla="*/ 168 h 386"/>
                <a:gd name="T40" fmla="*/ 262 w 456"/>
                <a:gd name="T41" fmla="*/ 203 h 386"/>
                <a:gd name="T42" fmla="*/ 274 w 456"/>
                <a:gd name="T43" fmla="*/ 220 h 386"/>
                <a:gd name="T44" fmla="*/ 271 w 456"/>
                <a:gd name="T45" fmla="*/ 288 h 386"/>
                <a:gd name="T46" fmla="*/ 252 w 456"/>
                <a:gd name="T47" fmla="*/ 322 h 386"/>
                <a:gd name="T48" fmla="*/ 224 w 456"/>
                <a:gd name="T49" fmla="*/ 334 h 386"/>
                <a:gd name="T50" fmla="*/ 249 w 456"/>
                <a:gd name="T51" fmla="*/ 353 h 386"/>
                <a:gd name="T52" fmla="*/ 261 w 456"/>
                <a:gd name="T53" fmla="*/ 348 h 386"/>
                <a:gd name="T54" fmla="*/ 263 w 456"/>
                <a:gd name="T55" fmla="*/ 335 h 386"/>
                <a:gd name="T56" fmla="*/ 276 w 456"/>
                <a:gd name="T57" fmla="*/ 322 h 386"/>
                <a:gd name="T58" fmla="*/ 288 w 456"/>
                <a:gd name="T59" fmla="*/ 332 h 386"/>
                <a:gd name="T60" fmla="*/ 322 w 456"/>
                <a:gd name="T61" fmla="*/ 346 h 386"/>
                <a:gd name="T62" fmla="*/ 334 w 456"/>
                <a:gd name="T63" fmla="*/ 366 h 386"/>
                <a:gd name="T64" fmla="*/ 364 w 456"/>
                <a:gd name="T65" fmla="*/ 376 h 386"/>
                <a:gd name="T66" fmla="*/ 364 w 456"/>
                <a:gd name="T67" fmla="*/ 357 h 386"/>
                <a:gd name="T68" fmla="*/ 368 w 456"/>
                <a:gd name="T69" fmla="*/ 350 h 386"/>
                <a:gd name="T70" fmla="*/ 383 w 456"/>
                <a:gd name="T71" fmla="*/ 325 h 386"/>
                <a:gd name="T72" fmla="*/ 385 w 456"/>
                <a:gd name="T73" fmla="*/ 308 h 386"/>
                <a:gd name="T74" fmla="*/ 400 w 456"/>
                <a:gd name="T75" fmla="*/ 291 h 386"/>
                <a:gd name="T76" fmla="*/ 423 w 456"/>
                <a:gd name="T77" fmla="*/ 287 h 386"/>
                <a:gd name="T78" fmla="*/ 445 w 456"/>
                <a:gd name="T79" fmla="*/ 278 h 386"/>
                <a:gd name="T80" fmla="*/ 453 w 456"/>
                <a:gd name="T81" fmla="*/ 244 h 386"/>
                <a:gd name="T82" fmla="*/ 412 w 456"/>
                <a:gd name="T83" fmla="*/ 219 h 386"/>
                <a:gd name="T84" fmla="*/ 395 w 456"/>
                <a:gd name="T85" fmla="*/ 246 h 386"/>
                <a:gd name="T86" fmla="*/ 407 w 456"/>
                <a:gd name="T87" fmla="*/ 256 h 386"/>
                <a:gd name="T88" fmla="*/ 405 w 456"/>
                <a:gd name="T89" fmla="*/ 270 h 386"/>
                <a:gd name="T90" fmla="*/ 389 w 456"/>
                <a:gd name="T91" fmla="*/ 275 h 386"/>
                <a:gd name="T92" fmla="*/ 374 w 456"/>
                <a:gd name="T93" fmla="*/ 284 h 386"/>
                <a:gd name="T94" fmla="*/ 363 w 456"/>
                <a:gd name="T95" fmla="*/ 274 h 386"/>
                <a:gd name="T96" fmla="*/ 356 w 456"/>
                <a:gd name="T97" fmla="*/ 257 h 386"/>
                <a:gd name="T98" fmla="*/ 350 w 456"/>
                <a:gd name="T99" fmla="*/ 238 h 386"/>
                <a:gd name="T100" fmla="*/ 326 w 456"/>
                <a:gd name="T101" fmla="*/ 208 h 386"/>
                <a:gd name="T102" fmla="*/ 299 w 456"/>
                <a:gd name="T103" fmla="*/ 188 h 386"/>
                <a:gd name="T104" fmla="*/ 300 w 456"/>
                <a:gd name="T105" fmla="*/ 168 h 386"/>
                <a:gd name="T106" fmla="*/ 325 w 456"/>
                <a:gd name="T107" fmla="*/ 142 h 386"/>
                <a:gd name="T108" fmla="*/ 295 w 456"/>
                <a:gd name="T109" fmla="*/ 14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6" h="386">
                  <a:moveTo>
                    <a:pt x="271" y="140"/>
                  </a:moveTo>
                  <a:cubicBezTo>
                    <a:pt x="265" y="140"/>
                    <a:pt x="265" y="140"/>
                    <a:pt x="265" y="140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6"/>
                    <a:pt x="268" y="156"/>
                    <a:pt x="268" y="156"/>
                  </a:cubicBezTo>
                  <a:cubicBezTo>
                    <a:pt x="267" y="156"/>
                    <a:pt x="267" y="156"/>
                    <a:pt x="267" y="156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58" y="161"/>
                    <a:pt x="258" y="161"/>
                    <a:pt x="258" y="161"/>
                  </a:cubicBezTo>
                  <a:cubicBezTo>
                    <a:pt x="258" y="161"/>
                    <a:pt x="258" y="161"/>
                    <a:pt x="258" y="161"/>
                  </a:cubicBezTo>
                  <a:cubicBezTo>
                    <a:pt x="258" y="161"/>
                    <a:pt x="258" y="161"/>
                    <a:pt x="258" y="161"/>
                  </a:cubicBezTo>
                  <a:cubicBezTo>
                    <a:pt x="257" y="161"/>
                    <a:pt x="257" y="161"/>
                    <a:pt x="257" y="161"/>
                  </a:cubicBezTo>
                  <a:cubicBezTo>
                    <a:pt x="251" y="160"/>
                    <a:pt x="247" y="158"/>
                    <a:pt x="246" y="155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31" y="148"/>
                    <a:pt x="231" y="148"/>
                    <a:pt x="231" y="148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6" y="132"/>
                    <a:pt x="224" y="131"/>
                    <a:pt x="223" y="130"/>
                  </a:cubicBezTo>
                  <a:cubicBezTo>
                    <a:pt x="222" y="129"/>
                    <a:pt x="222" y="129"/>
                    <a:pt x="222" y="129"/>
                  </a:cubicBezTo>
                  <a:cubicBezTo>
                    <a:pt x="220" y="126"/>
                    <a:pt x="219" y="124"/>
                    <a:pt x="216" y="124"/>
                  </a:cubicBezTo>
                  <a:cubicBezTo>
                    <a:pt x="213" y="123"/>
                    <a:pt x="210" y="120"/>
                    <a:pt x="208" y="117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196" y="108"/>
                    <a:pt x="196" y="108"/>
                    <a:pt x="196" y="108"/>
                  </a:cubicBezTo>
                  <a:cubicBezTo>
                    <a:pt x="196" y="108"/>
                    <a:pt x="196" y="108"/>
                    <a:pt x="196" y="108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207" y="84"/>
                    <a:pt x="207" y="84"/>
                    <a:pt x="207" y="84"/>
                  </a:cubicBezTo>
                  <a:cubicBezTo>
                    <a:pt x="208" y="83"/>
                    <a:pt x="208" y="82"/>
                    <a:pt x="208" y="82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68" y="89"/>
                    <a:pt x="166" y="90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2" y="72"/>
                    <a:pt x="150" y="70"/>
                    <a:pt x="149" y="68"/>
                  </a:cubicBezTo>
                  <a:cubicBezTo>
                    <a:pt x="148" y="59"/>
                    <a:pt x="148" y="59"/>
                    <a:pt x="148" y="59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5" y="34"/>
                    <a:pt x="81" y="36"/>
                    <a:pt x="77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5" y="42"/>
                    <a:pt x="53" y="44"/>
                    <a:pt x="49" y="45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63"/>
                    <a:pt x="31" y="66"/>
                    <a:pt x="30" y="67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0" y="76"/>
                    <a:pt x="18" y="77"/>
                    <a:pt x="1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6"/>
                    <a:pt x="113" y="134"/>
                    <a:pt x="117" y="132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2" y="139"/>
                    <a:pt x="162" y="139"/>
                    <a:pt x="162" y="13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86" y="157"/>
                    <a:pt x="186" y="157"/>
                    <a:pt x="186" y="157"/>
                  </a:cubicBezTo>
                  <a:cubicBezTo>
                    <a:pt x="188" y="158"/>
                    <a:pt x="191" y="161"/>
                    <a:pt x="194" y="165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202" y="170"/>
                    <a:pt x="202" y="170"/>
                    <a:pt x="202" y="170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5" y="196"/>
                    <a:pt x="245" y="196"/>
                    <a:pt x="245" y="196"/>
                  </a:cubicBezTo>
                  <a:cubicBezTo>
                    <a:pt x="261" y="192"/>
                    <a:pt x="261" y="192"/>
                    <a:pt x="261" y="192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80" y="248"/>
                    <a:pt x="280" y="248"/>
                    <a:pt x="280" y="248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80"/>
                    <a:pt x="278" y="280"/>
                    <a:pt x="278" y="280"/>
                  </a:cubicBezTo>
                  <a:cubicBezTo>
                    <a:pt x="271" y="282"/>
                    <a:pt x="271" y="282"/>
                    <a:pt x="271" y="282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64" y="300"/>
                    <a:pt x="264" y="300"/>
                    <a:pt x="264" y="300"/>
                  </a:cubicBezTo>
                  <a:cubicBezTo>
                    <a:pt x="263" y="300"/>
                    <a:pt x="263" y="300"/>
                    <a:pt x="263" y="300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44" y="308"/>
                    <a:pt x="244" y="308"/>
                    <a:pt x="244" y="308"/>
                  </a:cubicBezTo>
                  <a:cubicBezTo>
                    <a:pt x="245" y="310"/>
                    <a:pt x="247" y="310"/>
                    <a:pt x="250" y="312"/>
                  </a:cubicBezTo>
                  <a:cubicBezTo>
                    <a:pt x="254" y="313"/>
                    <a:pt x="254" y="316"/>
                    <a:pt x="252" y="322"/>
                  </a:cubicBezTo>
                  <a:cubicBezTo>
                    <a:pt x="252" y="322"/>
                    <a:pt x="252" y="322"/>
                    <a:pt x="252" y="322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5" y="330"/>
                    <a:pt x="245" y="330"/>
                    <a:pt x="245" y="330"/>
                  </a:cubicBezTo>
                  <a:cubicBezTo>
                    <a:pt x="244" y="330"/>
                    <a:pt x="244" y="330"/>
                    <a:pt x="244" y="330"/>
                  </a:cubicBezTo>
                  <a:cubicBezTo>
                    <a:pt x="244" y="330"/>
                    <a:pt x="244" y="330"/>
                    <a:pt x="244" y="330"/>
                  </a:cubicBezTo>
                  <a:cubicBezTo>
                    <a:pt x="225" y="327"/>
                    <a:pt x="225" y="327"/>
                    <a:pt x="225" y="327"/>
                  </a:cubicBezTo>
                  <a:cubicBezTo>
                    <a:pt x="224" y="334"/>
                    <a:pt x="224" y="334"/>
                    <a:pt x="224" y="334"/>
                  </a:cubicBezTo>
                  <a:cubicBezTo>
                    <a:pt x="226" y="348"/>
                    <a:pt x="226" y="348"/>
                    <a:pt x="226" y="348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2" y="356"/>
                    <a:pt x="242" y="356"/>
                    <a:pt x="242" y="356"/>
                  </a:cubicBezTo>
                  <a:cubicBezTo>
                    <a:pt x="242" y="356"/>
                    <a:pt x="242" y="356"/>
                    <a:pt x="242" y="356"/>
                  </a:cubicBezTo>
                  <a:cubicBezTo>
                    <a:pt x="248" y="354"/>
                    <a:pt x="248" y="354"/>
                    <a:pt x="248" y="354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50" y="354"/>
                    <a:pt x="250" y="354"/>
                    <a:pt x="250" y="354"/>
                  </a:cubicBezTo>
                  <a:cubicBezTo>
                    <a:pt x="250" y="354"/>
                    <a:pt x="250" y="354"/>
                    <a:pt x="250" y="354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61" y="356"/>
                    <a:pt x="261" y="356"/>
                    <a:pt x="261" y="356"/>
                  </a:cubicBezTo>
                  <a:cubicBezTo>
                    <a:pt x="264" y="356"/>
                    <a:pt x="264" y="356"/>
                    <a:pt x="264" y="356"/>
                  </a:cubicBezTo>
                  <a:cubicBezTo>
                    <a:pt x="261" y="348"/>
                    <a:pt x="261" y="348"/>
                    <a:pt x="261" y="348"/>
                  </a:cubicBezTo>
                  <a:cubicBezTo>
                    <a:pt x="261" y="348"/>
                    <a:pt x="261" y="348"/>
                    <a:pt x="261" y="348"/>
                  </a:cubicBezTo>
                  <a:cubicBezTo>
                    <a:pt x="261" y="348"/>
                    <a:pt x="261" y="348"/>
                    <a:pt x="261" y="348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39"/>
                    <a:pt x="260" y="339"/>
                    <a:pt x="260" y="339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3" y="334"/>
                    <a:pt x="263" y="334"/>
                    <a:pt x="263" y="334"/>
                  </a:cubicBezTo>
                  <a:cubicBezTo>
                    <a:pt x="263" y="334"/>
                    <a:pt x="263" y="334"/>
                    <a:pt x="263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7" y="322"/>
                    <a:pt x="277" y="322"/>
                    <a:pt x="277" y="322"/>
                  </a:cubicBezTo>
                  <a:cubicBezTo>
                    <a:pt x="277" y="322"/>
                    <a:pt x="277" y="322"/>
                    <a:pt x="277" y="322"/>
                  </a:cubicBezTo>
                  <a:cubicBezTo>
                    <a:pt x="285" y="320"/>
                    <a:pt x="285" y="320"/>
                    <a:pt x="285" y="320"/>
                  </a:cubicBezTo>
                  <a:cubicBezTo>
                    <a:pt x="285" y="323"/>
                    <a:pt x="285" y="323"/>
                    <a:pt x="285" y="323"/>
                  </a:cubicBezTo>
                  <a:cubicBezTo>
                    <a:pt x="285" y="326"/>
                    <a:pt x="286" y="328"/>
                    <a:pt x="286" y="329"/>
                  </a:cubicBezTo>
                  <a:cubicBezTo>
                    <a:pt x="288" y="332"/>
                    <a:pt x="288" y="332"/>
                    <a:pt x="288" y="332"/>
                  </a:cubicBezTo>
                  <a:cubicBezTo>
                    <a:pt x="290" y="338"/>
                    <a:pt x="290" y="338"/>
                    <a:pt x="290" y="338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0" y="344"/>
                    <a:pt x="320" y="344"/>
                    <a:pt x="320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5"/>
                    <a:pt x="322" y="345"/>
                    <a:pt x="322" y="345"/>
                  </a:cubicBezTo>
                  <a:cubicBezTo>
                    <a:pt x="322" y="346"/>
                    <a:pt x="322" y="346"/>
                    <a:pt x="322" y="346"/>
                  </a:cubicBezTo>
                  <a:cubicBezTo>
                    <a:pt x="321" y="353"/>
                    <a:pt x="321" y="353"/>
                    <a:pt x="321" y="353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3" y="363"/>
                    <a:pt x="333" y="363"/>
                    <a:pt x="333" y="363"/>
                  </a:cubicBezTo>
                  <a:cubicBezTo>
                    <a:pt x="334" y="364"/>
                    <a:pt x="334" y="364"/>
                    <a:pt x="334" y="364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2" y="378"/>
                    <a:pt x="332" y="378"/>
                    <a:pt x="332" y="378"/>
                  </a:cubicBezTo>
                  <a:cubicBezTo>
                    <a:pt x="335" y="380"/>
                    <a:pt x="335" y="380"/>
                    <a:pt x="335" y="380"/>
                  </a:cubicBezTo>
                  <a:cubicBezTo>
                    <a:pt x="338" y="380"/>
                    <a:pt x="341" y="380"/>
                    <a:pt x="343" y="382"/>
                  </a:cubicBezTo>
                  <a:cubicBezTo>
                    <a:pt x="353" y="386"/>
                    <a:pt x="353" y="386"/>
                    <a:pt x="353" y="386"/>
                  </a:cubicBezTo>
                  <a:cubicBezTo>
                    <a:pt x="358" y="382"/>
                    <a:pt x="358" y="382"/>
                    <a:pt x="358" y="382"/>
                  </a:cubicBezTo>
                  <a:cubicBezTo>
                    <a:pt x="364" y="376"/>
                    <a:pt x="364" y="376"/>
                    <a:pt x="364" y="376"/>
                  </a:cubicBezTo>
                  <a:cubicBezTo>
                    <a:pt x="365" y="373"/>
                    <a:pt x="365" y="373"/>
                    <a:pt x="365" y="373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6" y="372"/>
                    <a:pt x="366" y="372"/>
                    <a:pt x="366" y="372"/>
                  </a:cubicBezTo>
                  <a:cubicBezTo>
                    <a:pt x="367" y="371"/>
                    <a:pt x="367" y="371"/>
                    <a:pt x="367" y="371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5" y="362"/>
                    <a:pt x="365" y="362"/>
                    <a:pt x="365" y="362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7" y="350"/>
                    <a:pt x="367" y="350"/>
                    <a:pt x="367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74" y="346"/>
                    <a:pt x="374" y="346"/>
                    <a:pt x="374" y="346"/>
                  </a:cubicBezTo>
                  <a:cubicBezTo>
                    <a:pt x="375" y="346"/>
                    <a:pt x="375" y="346"/>
                    <a:pt x="375" y="346"/>
                  </a:cubicBezTo>
                  <a:cubicBezTo>
                    <a:pt x="388" y="346"/>
                    <a:pt x="388" y="346"/>
                    <a:pt x="388" y="346"/>
                  </a:cubicBezTo>
                  <a:cubicBezTo>
                    <a:pt x="390" y="345"/>
                    <a:pt x="390" y="345"/>
                    <a:pt x="390" y="345"/>
                  </a:cubicBezTo>
                  <a:cubicBezTo>
                    <a:pt x="389" y="338"/>
                    <a:pt x="389" y="338"/>
                    <a:pt x="389" y="338"/>
                  </a:cubicBezTo>
                  <a:cubicBezTo>
                    <a:pt x="387" y="332"/>
                    <a:pt x="387" y="332"/>
                    <a:pt x="387" y="332"/>
                  </a:cubicBezTo>
                  <a:cubicBezTo>
                    <a:pt x="383" y="325"/>
                    <a:pt x="383" y="325"/>
                    <a:pt x="383" y="325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5" y="308"/>
                    <a:pt x="385" y="308"/>
                    <a:pt x="385" y="308"/>
                  </a:cubicBezTo>
                  <a:cubicBezTo>
                    <a:pt x="385" y="308"/>
                    <a:pt x="385" y="308"/>
                    <a:pt x="385" y="308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96" y="292"/>
                    <a:pt x="396" y="292"/>
                    <a:pt x="396" y="292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8" y="291"/>
                    <a:pt x="398" y="291"/>
                    <a:pt x="398" y="291"/>
                  </a:cubicBezTo>
                  <a:cubicBezTo>
                    <a:pt x="400" y="291"/>
                    <a:pt x="400" y="291"/>
                    <a:pt x="400" y="291"/>
                  </a:cubicBezTo>
                  <a:cubicBezTo>
                    <a:pt x="404" y="291"/>
                    <a:pt x="404" y="291"/>
                    <a:pt x="404" y="291"/>
                  </a:cubicBezTo>
                  <a:cubicBezTo>
                    <a:pt x="413" y="296"/>
                    <a:pt x="413" y="296"/>
                    <a:pt x="413" y="296"/>
                  </a:cubicBezTo>
                  <a:cubicBezTo>
                    <a:pt x="419" y="298"/>
                    <a:pt x="419" y="298"/>
                    <a:pt x="419" y="298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19" y="294"/>
                    <a:pt x="419" y="294"/>
                    <a:pt x="419" y="294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19" y="291"/>
                    <a:pt x="420" y="289"/>
                    <a:pt x="423" y="287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4" y="280"/>
                    <a:pt x="437" y="279"/>
                    <a:pt x="438" y="279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9" y="279"/>
                    <a:pt x="449" y="279"/>
                    <a:pt x="449" y="279"/>
                  </a:cubicBezTo>
                  <a:cubicBezTo>
                    <a:pt x="452" y="269"/>
                    <a:pt x="452" y="269"/>
                    <a:pt x="452" y="269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2" y="258"/>
                    <a:pt x="452" y="255"/>
                    <a:pt x="453" y="254"/>
                  </a:cubicBezTo>
                  <a:cubicBezTo>
                    <a:pt x="456" y="249"/>
                    <a:pt x="456" y="249"/>
                    <a:pt x="456" y="249"/>
                  </a:cubicBezTo>
                  <a:cubicBezTo>
                    <a:pt x="453" y="244"/>
                    <a:pt x="453" y="244"/>
                    <a:pt x="453" y="244"/>
                  </a:cubicBezTo>
                  <a:cubicBezTo>
                    <a:pt x="448" y="241"/>
                    <a:pt x="448" y="241"/>
                    <a:pt x="448" y="241"/>
                  </a:cubicBezTo>
                  <a:cubicBezTo>
                    <a:pt x="438" y="238"/>
                    <a:pt x="438" y="238"/>
                    <a:pt x="438" y="238"/>
                  </a:cubicBezTo>
                  <a:cubicBezTo>
                    <a:pt x="436" y="238"/>
                    <a:pt x="432" y="236"/>
                    <a:pt x="426" y="231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19" y="228"/>
                    <a:pt x="419" y="228"/>
                    <a:pt x="419" y="228"/>
                  </a:cubicBezTo>
                  <a:cubicBezTo>
                    <a:pt x="412" y="219"/>
                    <a:pt x="412" y="219"/>
                    <a:pt x="412" y="219"/>
                  </a:cubicBezTo>
                  <a:cubicBezTo>
                    <a:pt x="405" y="219"/>
                    <a:pt x="405" y="219"/>
                    <a:pt x="405" y="219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399" y="215"/>
                    <a:pt x="399" y="215"/>
                    <a:pt x="399" y="215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4" y="239"/>
                    <a:pt x="394" y="239"/>
                    <a:pt x="394" y="239"/>
                  </a:cubicBezTo>
                  <a:cubicBezTo>
                    <a:pt x="395" y="246"/>
                    <a:pt x="395" y="246"/>
                    <a:pt x="395" y="246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9" y="246"/>
                    <a:pt x="399" y="246"/>
                    <a:pt x="399" y="246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9"/>
                    <a:pt x="404" y="249"/>
                    <a:pt x="404" y="249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6" y="269"/>
                    <a:pt x="406" y="269"/>
                    <a:pt x="406" y="269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3" y="272"/>
                    <a:pt x="402" y="272"/>
                    <a:pt x="400" y="274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8" y="274"/>
                    <a:pt x="398" y="274"/>
                    <a:pt x="398" y="274"/>
                  </a:cubicBezTo>
                  <a:cubicBezTo>
                    <a:pt x="395" y="273"/>
                    <a:pt x="395" y="273"/>
                    <a:pt x="395" y="273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391" y="288"/>
                    <a:pt x="391" y="288"/>
                    <a:pt x="391" y="288"/>
                  </a:cubicBezTo>
                  <a:cubicBezTo>
                    <a:pt x="391" y="289"/>
                    <a:pt x="390" y="290"/>
                    <a:pt x="388" y="290"/>
                  </a:cubicBezTo>
                  <a:cubicBezTo>
                    <a:pt x="383" y="290"/>
                    <a:pt x="383" y="290"/>
                    <a:pt x="383" y="290"/>
                  </a:cubicBezTo>
                  <a:cubicBezTo>
                    <a:pt x="381" y="290"/>
                    <a:pt x="380" y="289"/>
                    <a:pt x="379" y="288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0" y="277"/>
                    <a:pt x="370" y="277"/>
                    <a:pt x="370" y="277"/>
                  </a:cubicBezTo>
                  <a:cubicBezTo>
                    <a:pt x="369" y="276"/>
                    <a:pt x="367" y="275"/>
                    <a:pt x="363" y="274"/>
                  </a:cubicBezTo>
                  <a:cubicBezTo>
                    <a:pt x="363" y="274"/>
                    <a:pt x="363" y="274"/>
                    <a:pt x="363" y="274"/>
                  </a:cubicBezTo>
                  <a:cubicBezTo>
                    <a:pt x="363" y="274"/>
                    <a:pt x="363" y="274"/>
                    <a:pt x="363" y="274"/>
                  </a:cubicBezTo>
                  <a:cubicBezTo>
                    <a:pt x="357" y="270"/>
                    <a:pt x="357" y="270"/>
                    <a:pt x="357" y="270"/>
                  </a:cubicBezTo>
                  <a:cubicBezTo>
                    <a:pt x="356" y="270"/>
                    <a:pt x="356" y="270"/>
                    <a:pt x="356" y="270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5" y="262"/>
                    <a:pt x="355" y="262"/>
                    <a:pt x="355" y="262"/>
                  </a:cubicBezTo>
                  <a:cubicBezTo>
                    <a:pt x="355" y="257"/>
                    <a:pt x="355" y="257"/>
                    <a:pt x="355" y="257"/>
                  </a:cubicBezTo>
                  <a:cubicBezTo>
                    <a:pt x="356" y="257"/>
                    <a:pt x="356" y="257"/>
                    <a:pt x="356" y="257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8" y="254"/>
                    <a:pt x="358" y="254"/>
                    <a:pt x="358" y="254"/>
                  </a:cubicBezTo>
                  <a:cubicBezTo>
                    <a:pt x="358" y="252"/>
                    <a:pt x="358" y="252"/>
                    <a:pt x="358" y="252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50" y="238"/>
                    <a:pt x="350" y="238"/>
                    <a:pt x="350" y="238"/>
                  </a:cubicBezTo>
                  <a:cubicBezTo>
                    <a:pt x="349" y="222"/>
                    <a:pt x="349" y="222"/>
                    <a:pt x="349" y="222"/>
                  </a:cubicBezTo>
                  <a:cubicBezTo>
                    <a:pt x="345" y="218"/>
                    <a:pt x="345" y="218"/>
                    <a:pt x="345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1" y="210"/>
                    <a:pt x="341" y="210"/>
                    <a:pt x="341" y="210"/>
                  </a:cubicBezTo>
                  <a:cubicBezTo>
                    <a:pt x="326" y="208"/>
                    <a:pt x="326" y="208"/>
                    <a:pt x="326" y="208"/>
                  </a:cubicBezTo>
                  <a:cubicBezTo>
                    <a:pt x="323" y="207"/>
                    <a:pt x="320" y="205"/>
                    <a:pt x="319" y="202"/>
                  </a:cubicBezTo>
                  <a:cubicBezTo>
                    <a:pt x="312" y="202"/>
                    <a:pt x="312" y="202"/>
                    <a:pt x="312" y="202"/>
                  </a:cubicBezTo>
                  <a:cubicBezTo>
                    <a:pt x="310" y="201"/>
                    <a:pt x="307" y="199"/>
                    <a:pt x="305" y="196"/>
                  </a:cubicBezTo>
                  <a:cubicBezTo>
                    <a:pt x="304" y="196"/>
                    <a:pt x="304" y="196"/>
                    <a:pt x="304" y="196"/>
                  </a:cubicBezTo>
                  <a:cubicBezTo>
                    <a:pt x="302" y="194"/>
                    <a:pt x="301" y="192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18" y="156"/>
                    <a:pt x="318" y="156"/>
                    <a:pt x="318" y="156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5" y="142"/>
                    <a:pt x="325" y="142"/>
                    <a:pt x="325" y="142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2" y="133"/>
                    <a:pt x="320" y="130"/>
                    <a:pt x="320" y="128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11" y="128"/>
                    <a:pt x="311" y="128"/>
                    <a:pt x="311" y="128"/>
                  </a:cubicBezTo>
                  <a:cubicBezTo>
                    <a:pt x="310" y="128"/>
                    <a:pt x="307" y="132"/>
                    <a:pt x="303" y="137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5" y="143"/>
                    <a:pt x="295" y="143"/>
                    <a:pt x="295" y="143"/>
                  </a:cubicBezTo>
                  <a:cubicBezTo>
                    <a:pt x="295" y="144"/>
                    <a:pt x="295" y="144"/>
                    <a:pt x="295" y="144"/>
                  </a:cubicBezTo>
                  <a:cubicBezTo>
                    <a:pt x="290" y="145"/>
                    <a:pt x="286" y="146"/>
                    <a:pt x="284" y="145"/>
                  </a:cubicBezTo>
                  <a:lnTo>
                    <a:pt x="271" y="14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3338342" y="3649259"/>
              <a:ext cx="280722" cy="471298"/>
            </a:xfrm>
            <a:custGeom>
              <a:avLst/>
              <a:gdLst>
                <a:gd name="T0" fmla="*/ 46 w 91"/>
                <a:gd name="T1" fmla="*/ 30 h 153"/>
                <a:gd name="T2" fmla="*/ 46 w 91"/>
                <a:gd name="T3" fmla="*/ 43 h 153"/>
                <a:gd name="T4" fmla="*/ 41 w 91"/>
                <a:gd name="T5" fmla="*/ 55 h 153"/>
                <a:gd name="T6" fmla="*/ 37 w 91"/>
                <a:gd name="T7" fmla="*/ 62 h 153"/>
                <a:gd name="T8" fmla="*/ 37 w 91"/>
                <a:gd name="T9" fmla="*/ 62 h 153"/>
                <a:gd name="T10" fmla="*/ 21 w 91"/>
                <a:gd name="T11" fmla="*/ 65 h 153"/>
                <a:gd name="T12" fmla="*/ 6 w 91"/>
                <a:gd name="T13" fmla="*/ 68 h 153"/>
                <a:gd name="T14" fmla="*/ 4 w 91"/>
                <a:gd name="T15" fmla="*/ 70 h 153"/>
                <a:gd name="T16" fmla="*/ 19 w 91"/>
                <a:gd name="T17" fmla="*/ 72 h 153"/>
                <a:gd name="T18" fmla="*/ 20 w 91"/>
                <a:gd name="T19" fmla="*/ 72 h 153"/>
                <a:gd name="T20" fmla="*/ 24 w 91"/>
                <a:gd name="T21" fmla="*/ 82 h 153"/>
                <a:gd name="T22" fmla="*/ 30 w 91"/>
                <a:gd name="T23" fmla="*/ 93 h 153"/>
                <a:gd name="T24" fmla="*/ 35 w 91"/>
                <a:gd name="T25" fmla="*/ 108 h 153"/>
                <a:gd name="T26" fmla="*/ 35 w 91"/>
                <a:gd name="T27" fmla="*/ 108 h 153"/>
                <a:gd name="T28" fmla="*/ 38 w 91"/>
                <a:gd name="T29" fmla="*/ 116 h 153"/>
                <a:gd name="T30" fmla="*/ 35 w 91"/>
                <a:gd name="T31" fmla="*/ 125 h 153"/>
                <a:gd name="T32" fmla="*/ 36 w 91"/>
                <a:gd name="T33" fmla="*/ 132 h 153"/>
                <a:gd name="T34" fmla="*/ 50 w 91"/>
                <a:gd name="T35" fmla="*/ 141 h 153"/>
                <a:gd name="T36" fmla="*/ 58 w 91"/>
                <a:gd name="T37" fmla="*/ 152 h 153"/>
                <a:gd name="T38" fmla="*/ 62 w 91"/>
                <a:gd name="T39" fmla="*/ 153 h 153"/>
                <a:gd name="T40" fmla="*/ 61 w 91"/>
                <a:gd name="T41" fmla="*/ 139 h 153"/>
                <a:gd name="T42" fmla="*/ 70 w 91"/>
                <a:gd name="T43" fmla="*/ 135 h 153"/>
                <a:gd name="T44" fmla="*/ 71 w 91"/>
                <a:gd name="T45" fmla="*/ 134 h 153"/>
                <a:gd name="T46" fmla="*/ 71 w 91"/>
                <a:gd name="T47" fmla="*/ 135 h 153"/>
                <a:gd name="T48" fmla="*/ 78 w 91"/>
                <a:gd name="T49" fmla="*/ 134 h 153"/>
                <a:gd name="T50" fmla="*/ 79 w 91"/>
                <a:gd name="T51" fmla="*/ 123 h 153"/>
                <a:gd name="T52" fmla="*/ 73 w 91"/>
                <a:gd name="T53" fmla="*/ 116 h 153"/>
                <a:gd name="T54" fmla="*/ 69 w 91"/>
                <a:gd name="T55" fmla="*/ 116 h 153"/>
                <a:gd name="T56" fmla="*/ 66 w 91"/>
                <a:gd name="T57" fmla="*/ 105 h 153"/>
                <a:gd name="T58" fmla="*/ 67 w 91"/>
                <a:gd name="T59" fmla="*/ 84 h 153"/>
                <a:gd name="T60" fmla="*/ 82 w 91"/>
                <a:gd name="T61" fmla="*/ 80 h 153"/>
                <a:gd name="T62" fmla="*/ 91 w 91"/>
                <a:gd name="T63" fmla="*/ 54 h 153"/>
                <a:gd name="T64" fmla="*/ 84 w 91"/>
                <a:gd name="T65" fmla="*/ 48 h 153"/>
                <a:gd name="T66" fmla="*/ 83 w 91"/>
                <a:gd name="T67" fmla="*/ 48 h 153"/>
                <a:gd name="T68" fmla="*/ 76 w 91"/>
                <a:gd name="T69" fmla="*/ 49 h 153"/>
                <a:gd name="T70" fmla="*/ 71 w 91"/>
                <a:gd name="T71" fmla="*/ 43 h 153"/>
                <a:gd name="T72" fmla="*/ 71 w 91"/>
                <a:gd name="T73" fmla="*/ 42 h 153"/>
                <a:gd name="T74" fmla="*/ 73 w 91"/>
                <a:gd name="T75" fmla="*/ 26 h 153"/>
                <a:gd name="T76" fmla="*/ 76 w 91"/>
                <a:gd name="T77" fmla="*/ 19 h 153"/>
                <a:gd name="T78" fmla="*/ 78 w 91"/>
                <a:gd name="T79" fmla="*/ 10 h 153"/>
                <a:gd name="T80" fmla="*/ 64 w 91"/>
                <a:gd name="T8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" h="153">
                  <a:moveTo>
                    <a:pt x="53" y="1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2" y="58"/>
                    <a:pt x="41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9" y="86"/>
                    <a:pt x="30" y="88"/>
                    <a:pt x="30" y="9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6" y="138"/>
                    <a:pt x="49" y="139"/>
                    <a:pt x="50" y="141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6" y="148"/>
                    <a:pt x="57" y="150"/>
                    <a:pt x="58" y="152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0" y="142"/>
                    <a:pt x="60" y="140"/>
                    <a:pt x="61" y="139"/>
                  </a:cubicBezTo>
                  <a:cubicBezTo>
                    <a:pt x="62" y="138"/>
                    <a:pt x="63" y="137"/>
                    <a:pt x="64" y="137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5"/>
                    <a:pt x="71" y="135"/>
                    <a:pt x="71" y="135"/>
                  </a:cubicBezTo>
                  <a:cubicBezTo>
                    <a:pt x="74" y="136"/>
                    <a:pt x="74" y="136"/>
                    <a:pt x="74" y="136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0" y="52"/>
                    <a:pt x="89" y="50"/>
                    <a:pt x="87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2"/>
                    <a:pt x="75" y="21"/>
                    <a:pt x="76" y="19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3" y="1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653337" y="2415655"/>
              <a:ext cx="2009824" cy="1523400"/>
            </a:xfrm>
            <a:custGeom>
              <a:avLst/>
              <a:gdLst>
                <a:gd name="T0" fmla="*/ 652 w 652"/>
                <a:gd name="T1" fmla="*/ 265 h 494"/>
                <a:gd name="T2" fmla="*/ 629 w 652"/>
                <a:gd name="T3" fmla="*/ 206 h 494"/>
                <a:gd name="T4" fmla="*/ 611 w 652"/>
                <a:gd name="T5" fmla="*/ 204 h 494"/>
                <a:gd name="T6" fmla="*/ 583 w 652"/>
                <a:gd name="T7" fmla="*/ 178 h 494"/>
                <a:gd name="T8" fmla="*/ 520 w 652"/>
                <a:gd name="T9" fmla="*/ 166 h 494"/>
                <a:gd name="T10" fmla="*/ 524 w 652"/>
                <a:gd name="T11" fmla="*/ 90 h 494"/>
                <a:gd name="T12" fmla="*/ 491 w 652"/>
                <a:gd name="T13" fmla="*/ 48 h 494"/>
                <a:gd name="T14" fmla="*/ 469 w 652"/>
                <a:gd name="T15" fmla="*/ 25 h 494"/>
                <a:gd name="T16" fmla="*/ 435 w 652"/>
                <a:gd name="T17" fmla="*/ 20 h 494"/>
                <a:gd name="T18" fmla="*/ 401 w 652"/>
                <a:gd name="T19" fmla="*/ 62 h 494"/>
                <a:gd name="T20" fmla="*/ 308 w 652"/>
                <a:gd name="T21" fmla="*/ 112 h 494"/>
                <a:gd name="T22" fmla="*/ 308 w 652"/>
                <a:gd name="T23" fmla="*/ 114 h 494"/>
                <a:gd name="T24" fmla="*/ 257 w 652"/>
                <a:gd name="T25" fmla="*/ 110 h 494"/>
                <a:gd name="T26" fmla="*/ 241 w 652"/>
                <a:gd name="T27" fmla="*/ 118 h 494"/>
                <a:gd name="T28" fmla="*/ 244 w 652"/>
                <a:gd name="T29" fmla="*/ 168 h 494"/>
                <a:gd name="T30" fmla="*/ 236 w 652"/>
                <a:gd name="T31" fmla="*/ 195 h 494"/>
                <a:gd name="T32" fmla="*/ 232 w 652"/>
                <a:gd name="T33" fmla="*/ 195 h 494"/>
                <a:gd name="T34" fmla="*/ 206 w 652"/>
                <a:gd name="T35" fmla="*/ 222 h 494"/>
                <a:gd name="T36" fmla="*/ 176 w 652"/>
                <a:gd name="T37" fmla="*/ 224 h 494"/>
                <a:gd name="T38" fmla="*/ 164 w 652"/>
                <a:gd name="T39" fmla="*/ 234 h 494"/>
                <a:gd name="T40" fmla="*/ 92 w 652"/>
                <a:gd name="T41" fmla="*/ 253 h 494"/>
                <a:gd name="T42" fmla="*/ 63 w 652"/>
                <a:gd name="T43" fmla="*/ 239 h 494"/>
                <a:gd name="T44" fmla="*/ 52 w 652"/>
                <a:gd name="T45" fmla="*/ 248 h 494"/>
                <a:gd name="T46" fmla="*/ 18 w 652"/>
                <a:gd name="T47" fmla="*/ 248 h 494"/>
                <a:gd name="T48" fmla="*/ 4 w 652"/>
                <a:gd name="T49" fmla="*/ 284 h 494"/>
                <a:gd name="T50" fmla="*/ 26 w 652"/>
                <a:gd name="T51" fmla="*/ 303 h 494"/>
                <a:gd name="T52" fmla="*/ 28 w 652"/>
                <a:gd name="T53" fmla="*/ 326 h 494"/>
                <a:gd name="T54" fmla="*/ 14 w 652"/>
                <a:gd name="T55" fmla="*/ 368 h 494"/>
                <a:gd name="T56" fmla="*/ 34 w 652"/>
                <a:gd name="T57" fmla="*/ 380 h 494"/>
                <a:gd name="T58" fmla="*/ 60 w 652"/>
                <a:gd name="T59" fmla="*/ 417 h 494"/>
                <a:gd name="T60" fmla="*/ 64 w 652"/>
                <a:gd name="T61" fmla="*/ 434 h 494"/>
                <a:gd name="T62" fmla="*/ 88 w 652"/>
                <a:gd name="T63" fmla="*/ 477 h 494"/>
                <a:gd name="T64" fmla="*/ 106 w 652"/>
                <a:gd name="T65" fmla="*/ 490 h 494"/>
                <a:gd name="T66" fmla="*/ 130 w 652"/>
                <a:gd name="T67" fmla="*/ 492 h 494"/>
                <a:gd name="T68" fmla="*/ 145 w 652"/>
                <a:gd name="T69" fmla="*/ 466 h 494"/>
                <a:gd name="T70" fmla="*/ 158 w 652"/>
                <a:gd name="T71" fmla="*/ 464 h 494"/>
                <a:gd name="T72" fmla="*/ 217 w 652"/>
                <a:gd name="T73" fmla="*/ 467 h 494"/>
                <a:gd name="T74" fmla="*/ 236 w 652"/>
                <a:gd name="T75" fmla="*/ 474 h 494"/>
                <a:gd name="T76" fmla="*/ 251 w 652"/>
                <a:gd name="T77" fmla="*/ 480 h 494"/>
                <a:gd name="T78" fmla="*/ 284 w 652"/>
                <a:gd name="T79" fmla="*/ 480 h 494"/>
                <a:gd name="T80" fmla="*/ 338 w 652"/>
                <a:gd name="T81" fmla="*/ 470 h 494"/>
                <a:gd name="T82" fmla="*/ 389 w 652"/>
                <a:gd name="T83" fmla="*/ 464 h 494"/>
                <a:gd name="T84" fmla="*/ 428 w 652"/>
                <a:gd name="T85" fmla="*/ 483 h 494"/>
                <a:gd name="T86" fmla="*/ 446 w 652"/>
                <a:gd name="T87" fmla="*/ 484 h 494"/>
                <a:gd name="T88" fmla="*/ 472 w 652"/>
                <a:gd name="T89" fmla="*/ 491 h 494"/>
                <a:gd name="T90" fmla="*/ 470 w 652"/>
                <a:gd name="T91" fmla="*/ 470 h 494"/>
                <a:gd name="T92" fmla="*/ 476 w 652"/>
                <a:gd name="T93" fmla="*/ 461 h 494"/>
                <a:gd name="T94" fmla="*/ 482 w 652"/>
                <a:gd name="T95" fmla="*/ 456 h 494"/>
                <a:gd name="T96" fmla="*/ 475 w 652"/>
                <a:gd name="T97" fmla="*/ 442 h 494"/>
                <a:gd name="T98" fmla="*/ 461 w 652"/>
                <a:gd name="T99" fmla="*/ 429 h 494"/>
                <a:gd name="T100" fmla="*/ 462 w 652"/>
                <a:gd name="T101" fmla="*/ 420 h 494"/>
                <a:gd name="T102" fmla="*/ 472 w 652"/>
                <a:gd name="T103" fmla="*/ 398 h 494"/>
                <a:gd name="T104" fmla="*/ 502 w 652"/>
                <a:gd name="T105" fmla="*/ 397 h 494"/>
                <a:gd name="T106" fmla="*/ 528 w 652"/>
                <a:gd name="T107" fmla="*/ 390 h 494"/>
                <a:gd name="T108" fmla="*/ 544 w 652"/>
                <a:gd name="T109" fmla="*/ 375 h 494"/>
                <a:gd name="T110" fmla="*/ 544 w 652"/>
                <a:gd name="T111" fmla="*/ 368 h 494"/>
                <a:gd name="T112" fmla="*/ 543 w 652"/>
                <a:gd name="T113" fmla="*/ 352 h 494"/>
                <a:gd name="T114" fmla="*/ 563 w 652"/>
                <a:gd name="T115" fmla="*/ 339 h 494"/>
                <a:gd name="T116" fmla="*/ 585 w 652"/>
                <a:gd name="T117" fmla="*/ 314 h 494"/>
                <a:gd name="T118" fmla="*/ 602 w 652"/>
                <a:gd name="T119" fmla="*/ 302 h 494"/>
                <a:gd name="T120" fmla="*/ 634 w 652"/>
                <a:gd name="T121" fmla="*/ 294 h 494"/>
                <a:gd name="T122" fmla="*/ 642 w 652"/>
                <a:gd name="T123" fmla="*/ 293 h 494"/>
                <a:gd name="T124" fmla="*/ 649 w 652"/>
                <a:gd name="T125" fmla="*/ 27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2" h="494">
                  <a:moveTo>
                    <a:pt x="651" y="266"/>
                  </a:move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39" y="228"/>
                    <a:pt x="639" y="228"/>
                    <a:pt x="639" y="228"/>
                  </a:cubicBezTo>
                  <a:cubicBezTo>
                    <a:pt x="631" y="222"/>
                    <a:pt x="631" y="222"/>
                    <a:pt x="631" y="222"/>
                  </a:cubicBezTo>
                  <a:cubicBezTo>
                    <a:pt x="631" y="221"/>
                    <a:pt x="631" y="221"/>
                    <a:pt x="631" y="221"/>
                  </a:cubicBezTo>
                  <a:cubicBezTo>
                    <a:pt x="629" y="206"/>
                    <a:pt x="629" y="206"/>
                    <a:pt x="629" y="206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3"/>
                    <a:pt x="611" y="203"/>
                    <a:pt x="611" y="203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09" y="197"/>
                    <a:pt x="604" y="191"/>
                    <a:pt x="596" y="184"/>
                  </a:cubicBezTo>
                  <a:cubicBezTo>
                    <a:pt x="591" y="181"/>
                    <a:pt x="587" y="178"/>
                    <a:pt x="583" y="178"/>
                  </a:cubicBezTo>
                  <a:cubicBezTo>
                    <a:pt x="580" y="176"/>
                    <a:pt x="578" y="175"/>
                    <a:pt x="576" y="173"/>
                  </a:cubicBezTo>
                  <a:cubicBezTo>
                    <a:pt x="570" y="170"/>
                    <a:pt x="552" y="167"/>
                    <a:pt x="521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4" y="157"/>
                    <a:pt x="513" y="154"/>
                    <a:pt x="513" y="150"/>
                  </a:cubicBezTo>
                  <a:cubicBezTo>
                    <a:pt x="513" y="146"/>
                    <a:pt x="518" y="131"/>
                    <a:pt x="529" y="108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18" y="62"/>
                    <a:pt x="518" y="62"/>
                    <a:pt x="518" y="62"/>
                  </a:cubicBezTo>
                  <a:cubicBezTo>
                    <a:pt x="517" y="58"/>
                    <a:pt x="510" y="54"/>
                    <a:pt x="498" y="51"/>
                  </a:cubicBezTo>
                  <a:cubicBezTo>
                    <a:pt x="496" y="50"/>
                    <a:pt x="493" y="49"/>
                    <a:pt x="491" y="48"/>
                  </a:cubicBezTo>
                  <a:cubicBezTo>
                    <a:pt x="486" y="46"/>
                    <a:pt x="483" y="42"/>
                    <a:pt x="482" y="38"/>
                  </a:cubicBezTo>
                  <a:cubicBezTo>
                    <a:pt x="479" y="32"/>
                    <a:pt x="475" y="28"/>
                    <a:pt x="470" y="26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16"/>
                    <a:pt x="438" y="20"/>
                    <a:pt x="435" y="20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15" y="26"/>
                    <a:pt x="410" y="30"/>
                    <a:pt x="408" y="33"/>
                  </a:cubicBezTo>
                  <a:cubicBezTo>
                    <a:pt x="407" y="35"/>
                    <a:pt x="406" y="40"/>
                    <a:pt x="405" y="46"/>
                  </a:cubicBezTo>
                  <a:cubicBezTo>
                    <a:pt x="404" y="53"/>
                    <a:pt x="402" y="58"/>
                    <a:pt x="401" y="62"/>
                  </a:cubicBezTo>
                  <a:cubicBezTo>
                    <a:pt x="398" y="67"/>
                    <a:pt x="395" y="71"/>
                    <a:pt x="389" y="73"/>
                  </a:cubicBezTo>
                  <a:cubicBezTo>
                    <a:pt x="379" y="77"/>
                    <a:pt x="361" y="70"/>
                    <a:pt x="337" y="53"/>
                  </a:cubicBezTo>
                  <a:cubicBezTo>
                    <a:pt x="304" y="95"/>
                    <a:pt x="304" y="95"/>
                    <a:pt x="304" y="95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06" y="116"/>
                    <a:pt x="304" y="118"/>
                    <a:pt x="301" y="118"/>
                  </a:cubicBezTo>
                  <a:cubicBezTo>
                    <a:pt x="298" y="119"/>
                    <a:pt x="295" y="118"/>
                    <a:pt x="291" y="115"/>
                  </a:cubicBezTo>
                  <a:cubicBezTo>
                    <a:pt x="288" y="113"/>
                    <a:pt x="279" y="111"/>
                    <a:pt x="264" y="110"/>
                  </a:cubicBezTo>
                  <a:cubicBezTo>
                    <a:pt x="257" y="110"/>
                    <a:pt x="257" y="110"/>
                    <a:pt x="257" y="110"/>
                  </a:cubicBezTo>
                  <a:cubicBezTo>
                    <a:pt x="257" y="110"/>
                    <a:pt x="257" y="110"/>
                    <a:pt x="257" y="110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36" y="111"/>
                    <a:pt x="236" y="111"/>
                    <a:pt x="236" y="111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45" y="123"/>
                    <a:pt x="247" y="126"/>
                    <a:pt x="246" y="128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36" y="195"/>
                    <a:pt x="236" y="195"/>
                    <a:pt x="236" y="195"/>
                  </a:cubicBezTo>
                  <a:cubicBezTo>
                    <a:pt x="236" y="197"/>
                    <a:pt x="235" y="198"/>
                    <a:pt x="234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0" y="192"/>
                    <a:pt x="230" y="191"/>
                    <a:pt x="228" y="191"/>
                  </a:cubicBezTo>
                  <a:cubicBezTo>
                    <a:pt x="228" y="192"/>
                    <a:pt x="226" y="193"/>
                    <a:pt x="226" y="197"/>
                  </a:cubicBezTo>
                  <a:cubicBezTo>
                    <a:pt x="224" y="204"/>
                    <a:pt x="220" y="210"/>
                    <a:pt x="213" y="216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2" y="235"/>
                    <a:pt x="128" y="236"/>
                    <a:pt x="124" y="236"/>
                  </a:cubicBezTo>
                  <a:cubicBezTo>
                    <a:pt x="120" y="234"/>
                    <a:pt x="113" y="236"/>
                    <a:pt x="103" y="240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92" y="254"/>
                    <a:pt x="92" y="254"/>
                    <a:pt x="92" y="254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1" y="246"/>
                    <a:pt x="61" y="246"/>
                    <a:pt x="61" y="246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46" y="244"/>
                    <a:pt x="39" y="242"/>
                    <a:pt x="33" y="241"/>
                  </a:cubicBezTo>
                  <a:cubicBezTo>
                    <a:pt x="29" y="240"/>
                    <a:pt x="25" y="243"/>
                    <a:pt x="18" y="248"/>
                  </a:cubicBezTo>
                  <a:cubicBezTo>
                    <a:pt x="12" y="254"/>
                    <a:pt x="7" y="259"/>
                    <a:pt x="4" y="264"/>
                  </a:cubicBezTo>
                  <a:cubicBezTo>
                    <a:pt x="6" y="265"/>
                    <a:pt x="6" y="266"/>
                    <a:pt x="6" y="269"/>
                  </a:cubicBezTo>
                  <a:cubicBezTo>
                    <a:pt x="7" y="272"/>
                    <a:pt x="8" y="274"/>
                    <a:pt x="8" y="277"/>
                  </a:cubicBezTo>
                  <a:cubicBezTo>
                    <a:pt x="7" y="280"/>
                    <a:pt x="6" y="282"/>
                    <a:pt x="4" y="284"/>
                  </a:cubicBezTo>
                  <a:cubicBezTo>
                    <a:pt x="2" y="285"/>
                    <a:pt x="1" y="289"/>
                    <a:pt x="0" y="295"/>
                  </a:cubicBezTo>
                  <a:cubicBezTo>
                    <a:pt x="6" y="300"/>
                    <a:pt x="6" y="300"/>
                    <a:pt x="6" y="300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26" y="303"/>
                    <a:pt x="26" y="303"/>
                    <a:pt x="26" y="303"/>
                  </a:cubicBezTo>
                  <a:cubicBezTo>
                    <a:pt x="26" y="304"/>
                    <a:pt x="26" y="304"/>
                    <a:pt x="26" y="304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8" y="326"/>
                    <a:pt x="28" y="326"/>
                    <a:pt x="28" y="326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0" y="356"/>
                    <a:pt x="20" y="356"/>
                    <a:pt x="20" y="356"/>
                  </a:cubicBezTo>
                  <a:cubicBezTo>
                    <a:pt x="11" y="356"/>
                    <a:pt x="5" y="357"/>
                    <a:pt x="3" y="358"/>
                  </a:cubicBezTo>
                  <a:cubicBezTo>
                    <a:pt x="3" y="360"/>
                    <a:pt x="7" y="364"/>
                    <a:pt x="14" y="368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1" y="368"/>
                    <a:pt x="21" y="368"/>
                    <a:pt x="21" y="368"/>
                  </a:cubicBezTo>
                  <a:cubicBezTo>
                    <a:pt x="34" y="380"/>
                    <a:pt x="34" y="380"/>
                    <a:pt x="34" y="380"/>
                  </a:cubicBezTo>
                  <a:cubicBezTo>
                    <a:pt x="40" y="385"/>
                    <a:pt x="39" y="392"/>
                    <a:pt x="32" y="404"/>
                  </a:cubicBezTo>
                  <a:cubicBezTo>
                    <a:pt x="34" y="416"/>
                    <a:pt x="34" y="416"/>
                    <a:pt x="34" y="416"/>
                  </a:cubicBezTo>
                  <a:cubicBezTo>
                    <a:pt x="40" y="417"/>
                    <a:pt x="40" y="417"/>
                    <a:pt x="40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0" y="427"/>
                    <a:pt x="50" y="427"/>
                    <a:pt x="50" y="427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85" y="444"/>
                    <a:pt x="85" y="444"/>
                    <a:pt x="85" y="444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8" y="477"/>
                    <a:pt x="88" y="477"/>
                    <a:pt x="88" y="477"/>
                  </a:cubicBezTo>
                  <a:cubicBezTo>
                    <a:pt x="89" y="483"/>
                    <a:pt x="94" y="488"/>
                    <a:pt x="103" y="491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6" y="490"/>
                    <a:pt x="106" y="490"/>
                    <a:pt x="106" y="490"/>
                  </a:cubicBezTo>
                  <a:cubicBezTo>
                    <a:pt x="128" y="494"/>
                    <a:pt x="128" y="494"/>
                    <a:pt x="128" y="494"/>
                  </a:cubicBezTo>
                  <a:cubicBezTo>
                    <a:pt x="130" y="494"/>
                    <a:pt x="130" y="494"/>
                    <a:pt x="130" y="494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2" y="488"/>
                    <a:pt x="134" y="485"/>
                    <a:pt x="134" y="484"/>
                  </a:cubicBezTo>
                  <a:cubicBezTo>
                    <a:pt x="134" y="483"/>
                    <a:pt x="134" y="483"/>
                    <a:pt x="134" y="483"/>
                  </a:cubicBezTo>
                  <a:cubicBezTo>
                    <a:pt x="134" y="480"/>
                    <a:pt x="135" y="476"/>
                    <a:pt x="138" y="474"/>
                  </a:cubicBezTo>
                  <a:cubicBezTo>
                    <a:pt x="142" y="472"/>
                    <a:pt x="144" y="469"/>
                    <a:pt x="145" y="466"/>
                  </a:cubicBezTo>
                  <a:cubicBezTo>
                    <a:pt x="145" y="466"/>
                    <a:pt x="145" y="466"/>
                    <a:pt x="145" y="466"/>
                  </a:cubicBezTo>
                  <a:cubicBezTo>
                    <a:pt x="146" y="463"/>
                    <a:pt x="150" y="462"/>
                    <a:pt x="157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190" y="473"/>
                    <a:pt x="190" y="473"/>
                    <a:pt x="190" y="473"/>
                  </a:cubicBezTo>
                  <a:cubicBezTo>
                    <a:pt x="206" y="472"/>
                    <a:pt x="206" y="472"/>
                    <a:pt x="206" y="472"/>
                  </a:cubicBezTo>
                  <a:cubicBezTo>
                    <a:pt x="217" y="467"/>
                    <a:pt x="217" y="467"/>
                    <a:pt x="217" y="467"/>
                  </a:cubicBezTo>
                  <a:cubicBezTo>
                    <a:pt x="219" y="464"/>
                    <a:pt x="221" y="463"/>
                    <a:pt x="222" y="462"/>
                  </a:cubicBezTo>
                  <a:cubicBezTo>
                    <a:pt x="224" y="462"/>
                    <a:pt x="227" y="463"/>
                    <a:pt x="230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3" y="468"/>
                    <a:pt x="234" y="470"/>
                    <a:pt x="236" y="474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76" y="483"/>
                    <a:pt x="276" y="483"/>
                    <a:pt x="276" y="483"/>
                  </a:cubicBezTo>
                  <a:cubicBezTo>
                    <a:pt x="284" y="480"/>
                    <a:pt x="284" y="480"/>
                    <a:pt x="284" y="480"/>
                  </a:cubicBezTo>
                  <a:cubicBezTo>
                    <a:pt x="307" y="482"/>
                    <a:pt x="307" y="482"/>
                    <a:pt x="307" y="482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29" y="474"/>
                    <a:pt x="329" y="474"/>
                    <a:pt x="329" y="474"/>
                  </a:cubicBezTo>
                  <a:cubicBezTo>
                    <a:pt x="331" y="473"/>
                    <a:pt x="334" y="472"/>
                    <a:pt x="338" y="470"/>
                  </a:cubicBezTo>
                  <a:cubicBezTo>
                    <a:pt x="360" y="470"/>
                    <a:pt x="360" y="470"/>
                    <a:pt x="360" y="470"/>
                  </a:cubicBezTo>
                  <a:cubicBezTo>
                    <a:pt x="368" y="468"/>
                    <a:pt x="368" y="468"/>
                    <a:pt x="368" y="468"/>
                  </a:cubicBezTo>
                  <a:cubicBezTo>
                    <a:pt x="371" y="466"/>
                    <a:pt x="374" y="464"/>
                    <a:pt x="376" y="464"/>
                  </a:cubicBezTo>
                  <a:cubicBezTo>
                    <a:pt x="389" y="464"/>
                    <a:pt x="389" y="464"/>
                    <a:pt x="389" y="464"/>
                  </a:cubicBezTo>
                  <a:cubicBezTo>
                    <a:pt x="395" y="469"/>
                    <a:pt x="395" y="469"/>
                    <a:pt x="395" y="469"/>
                  </a:cubicBezTo>
                  <a:cubicBezTo>
                    <a:pt x="412" y="472"/>
                    <a:pt x="412" y="472"/>
                    <a:pt x="412" y="472"/>
                  </a:cubicBezTo>
                  <a:cubicBezTo>
                    <a:pt x="415" y="472"/>
                    <a:pt x="417" y="474"/>
                    <a:pt x="421" y="478"/>
                  </a:cubicBezTo>
                  <a:cubicBezTo>
                    <a:pt x="428" y="483"/>
                    <a:pt x="428" y="483"/>
                    <a:pt x="428" y="483"/>
                  </a:cubicBezTo>
                  <a:cubicBezTo>
                    <a:pt x="429" y="484"/>
                    <a:pt x="429" y="484"/>
                    <a:pt x="429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54" y="488"/>
                    <a:pt x="454" y="488"/>
                    <a:pt x="454" y="488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72" y="491"/>
                    <a:pt x="472" y="491"/>
                    <a:pt x="472" y="491"/>
                  </a:cubicBezTo>
                  <a:cubicBezTo>
                    <a:pt x="475" y="486"/>
                    <a:pt x="475" y="486"/>
                    <a:pt x="475" y="486"/>
                  </a:cubicBezTo>
                  <a:cubicBezTo>
                    <a:pt x="471" y="478"/>
                    <a:pt x="471" y="478"/>
                    <a:pt x="471" y="478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70" y="469"/>
                    <a:pt x="470" y="469"/>
                    <a:pt x="470" y="469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78" y="446"/>
                    <a:pt x="478" y="446"/>
                    <a:pt x="478" y="446"/>
                  </a:cubicBezTo>
                  <a:cubicBezTo>
                    <a:pt x="478" y="445"/>
                    <a:pt x="477" y="444"/>
                    <a:pt x="475" y="442"/>
                  </a:cubicBezTo>
                  <a:cubicBezTo>
                    <a:pt x="475" y="442"/>
                    <a:pt x="475" y="442"/>
                    <a:pt x="475" y="442"/>
                  </a:cubicBezTo>
                  <a:cubicBezTo>
                    <a:pt x="469" y="436"/>
                    <a:pt x="469" y="436"/>
                    <a:pt x="469" y="436"/>
                  </a:cubicBezTo>
                  <a:cubicBezTo>
                    <a:pt x="461" y="430"/>
                    <a:pt x="461" y="430"/>
                    <a:pt x="461" y="430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0" y="427"/>
                    <a:pt x="460" y="427"/>
                    <a:pt x="460" y="427"/>
                  </a:cubicBezTo>
                  <a:cubicBezTo>
                    <a:pt x="462" y="420"/>
                    <a:pt x="462" y="420"/>
                    <a:pt x="462" y="420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58" y="404"/>
                    <a:pt x="458" y="404"/>
                    <a:pt x="458" y="404"/>
                  </a:cubicBezTo>
                  <a:cubicBezTo>
                    <a:pt x="467" y="402"/>
                    <a:pt x="467" y="402"/>
                    <a:pt x="467" y="402"/>
                  </a:cubicBezTo>
                  <a:cubicBezTo>
                    <a:pt x="472" y="398"/>
                    <a:pt x="472" y="398"/>
                    <a:pt x="472" y="398"/>
                  </a:cubicBezTo>
                  <a:cubicBezTo>
                    <a:pt x="483" y="398"/>
                    <a:pt x="483" y="398"/>
                    <a:pt x="483" y="398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502" y="397"/>
                    <a:pt x="502" y="397"/>
                    <a:pt x="502" y="397"/>
                  </a:cubicBezTo>
                  <a:cubicBezTo>
                    <a:pt x="511" y="394"/>
                    <a:pt x="511" y="394"/>
                    <a:pt x="511" y="394"/>
                  </a:cubicBezTo>
                  <a:cubicBezTo>
                    <a:pt x="521" y="393"/>
                    <a:pt x="521" y="393"/>
                    <a:pt x="521" y="393"/>
                  </a:cubicBezTo>
                  <a:cubicBezTo>
                    <a:pt x="527" y="390"/>
                    <a:pt x="527" y="390"/>
                    <a:pt x="527" y="390"/>
                  </a:cubicBezTo>
                  <a:cubicBezTo>
                    <a:pt x="528" y="390"/>
                    <a:pt x="528" y="390"/>
                    <a:pt x="528" y="390"/>
                  </a:cubicBezTo>
                  <a:cubicBezTo>
                    <a:pt x="545" y="387"/>
                    <a:pt x="545" y="387"/>
                    <a:pt x="545" y="387"/>
                  </a:cubicBezTo>
                  <a:cubicBezTo>
                    <a:pt x="548" y="384"/>
                    <a:pt x="548" y="384"/>
                    <a:pt x="548" y="384"/>
                  </a:cubicBezTo>
                  <a:cubicBezTo>
                    <a:pt x="547" y="381"/>
                    <a:pt x="547" y="381"/>
                    <a:pt x="547" y="381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4" y="359"/>
                    <a:pt x="544" y="359"/>
                    <a:pt x="544" y="359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7" y="344"/>
                    <a:pt x="547" y="344"/>
                    <a:pt x="547" y="344"/>
                  </a:cubicBezTo>
                  <a:cubicBezTo>
                    <a:pt x="548" y="340"/>
                    <a:pt x="550" y="338"/>
                    <a:pt x="553" y="338"/>
                  </a:cubicBezTo>
                  <a:cubicBezTo>
                    <a:pt x="563" y="339"/>
                    <a:pt x="563" y="339"/>
                    <a:pt x="563" y="339"/>
                  </a:cubicBezTo>
                  <a:cubicBezTo>
                    <a:pt x="565" y="339"/>
                    <a:pt x="567" y="338"/>
                    <a:pt x="569" y="336"/>
                  </a:cubicBezTo>
                  <a:cubicBezTo>
                    <a:pt x="584" y="315"/>
                    <a:pt x="584" y="315"/>
                    <a:pt x="584" y="315"/>
                  </a:cubicBezTo>
                  <a:cubicBezTo>
                    <a:pt x="584" y="315"/>
                    <a:pt x="584" y="315"/>
                    <a:pt x="584" y="315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93" y="308"/>
                    <a:pt x="593" y="308"/>
                    <a:pt x="593" y="308"/>
                  </a:cubicBezTo>
                  <a:cubicBezTo>
                    <a:pt x="594" y="307"/>
                    <a:pt x="594" y="307"/>
                    <a:pt x="594" y="307"/>
                  </a:cubicBezTo>
                  <a:cubicBezTo>
                    <a:pt x="597" y="306"/>
                    <a:pt x="599" y="305"/>
                    <a:pt x="600" y="304"/>
                  </a:cubicBezTo>
                  <a:cubicBezTo>
                    <a:pt x="602" y="302"/>
                    <a:pt x="602" y="302"/>
                    <a:pt x="602" y="302"/>
                  </a:cubicBezTo>
                  <a:cubicBezTo>
                    <a:pt x="605" y="298"/>
                    <a:pt x="608" y="297"/>
                    <a:pt x="609" y="297"/>
                  </a:cubicBezTo>
                  <a:cubicBezTo>
                    <a:pt x="623" y="300"/>
                    <a:pt x="623" y="300"/>
                    <a:pt x="623" y="300"/>
                  </a:cubicBezTo>
                  <a:cubicBezTo>
                    <a:pt x="634" y="294"/>
                    <a:pt x="634" y="294"/>
                    <a:pt x="634" y="294"/>
                  </a:cubicBezTo>
                  <a:cubicBezTo>
                    <a:pt x="634" y="294"/>
                    <a:pt x="634" y="294"/>
                    <a:pt x="634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42" y="293"/>
                    <a:pt x="642" y="293"/>
                    <a:pt x="642" y="293"/>
                  </a:cubicBezTo>
                  <a:cubicBezTo>
                    <a:pt x="648" y="291"/>
                    <a:pt x="648" y="291"/>
                    <a:pt x="648" y="291"/>
                  </a:cubicBezTo>
                  <a:cubicBezTo>
                    <a:pt x="648" y="282"/>
                    <a:pt x="648" y="282"/>
                    <a:pt x="648" y="282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51" y="266"/>
                    <a:pt x="651" y="266"/>
                    <a:pt x="651" y="26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1954095" y="3608722"/>
              <a:ext cx="1251753" cy="900246"/>
            </a:xfrm>
            <a:custGeom>
              <a:avLst/>
              <a:gdLst>
                <a:gd name="T0" fmla="*/ 242 w 406"/>
                <a:gd name="T1" fmla="*/ 29 h 292"/>
                <a:gd name="T2" fmla="*/ 229 w 406"/>
                <a:gd name="T3" fmla="*/ 42 h 292"/>
                <a:gd name="T4" fmla="*/ 191 w 406"/>
                <a:gd name="T5" fmla="*/ 15 h 292"/>
                <a:gd name="T6" fmla="*/ 179 w 406"/>
                <a:gd name="T7" fmla="*/ 10 h 292"/>
                <a:gd name="T8" fmla="*/ 144 w 406"/>
                <a:gd name="T9" fmla="*/ 2 h 292"/>
                <a:gd name="T10" fmla="*/ 115 w 406"/>
                <a:gd name="T11" fmla="*/ 6 h 292"/>
                <a:gd name="T12" fmla="*/ 99 w 406"/>
                <a:gd name="T13" fmla="*/ 10 h 292"/>
                <a:gd name="T14" fmla="*/ 72 w 406"/>
                <a:gd name="T15" fmla="*/ 14 h 292"/>
                <a:gd name="T16" fmla="*/ 42 w 406"/>
                <a:gd name="T17" fmla="*/ 21 h 292"/>
                <a:gd name="T18" fmla="*/ 50 w 406"/>
                <a:gd name="T19" fmla="*/ 45 h 292"/>
                <a:gd name="T20" fmla="*/ 63 w 406"/>
                <a:gd name="T21" fmla="*/ 65 h 292"/>
                <a:gd name="T22" fmla="*/ 53 w 406"/>
                <a:gd name="T23" fmla="*/ 90 h 292"/>
                <a:gd name="T24" fmla="*/ 56 w 406"/>
                <a:gd name="T25" fmla="*/ 103 h 292"/>
                <a:gd name="T26" fmla="*/ 30 w 406"/>
                <a:gd name="T27" fmla="*/ 105 h 292"/>
                <a:gd name="T28" fmla="*/ 10 w 406"/>
                <a:gd name="T29" fmla="*/ 121 h 292"/>
                <a:gd name="T30" fmla="*/ 2 w 406"/>
                <a:gd name="T31" fmla="*/ 137 h 292"/>
                <a:gd name="T32" fmla="*/ 6 w 406"/>
                <a:gd name="T33" fmla="*/ 169 h 292"/>
                <a:gd name="T34" fmla="*/ 9 w 406"/>
                <a:gd name="T35" fmla="*/ 197 h 292"/>
                <a:gd name="T36" fmla="*/ 39 w 406"/>
                <a:gd name="T37" fmla="*/ 209 h 292"/>
                <a:gd name="T38" fmla="*/ 51 w 406"/>
                <a:gd name="T39" fmla="*/ 218 h 292"/>
                <a:gd name="T40" fmla="*/ 64 w 406"/>
                <a:gd name="T41" fmla="*/ 229 h 292"/>
                <a:gd name="T42" fmla="*/ 94 w 406"/>
                <a:gd name="T43" fmla="*/ 242 h 292"/>
                <a:gd name="T44" fmla="*/ 136 w 406"/>
                <a:gd name="T45" fmla="*/ 251 h 292"/>
                <a:gd name="T46" fmla="*/ 159 w 406"/>
                <a:gd name="T47" fmla="*/ 256 h 292"/>
                <a:gd name="T48" fmla="*/ 171 w 406"/>
                <a:gd name="T49" fmla="*/ 269 h 292"/>
                <a:gd name="T50" fmla="*/ 175 w 406"/>
                <a:gd name="T51" fmla="*/ 278 h 292"/>
                <a:gd name="T52" fmla="*/ 184 w 406"/>
                <a:gd name="T53" fmla="*/ 289 h 292"/>
                <a:gd name="T54" fmla="*/ 196 w 406"/>
                <a:gd name="T55" fmla="*/ 285 h 292"/>
                <a:gd name="T56" fmla="*/ 211 w 406"/>
                <a:gd name="T57" fmla="*/ 280 h 292"/>
                <a:gd name="T58" fmla="*/ 223 w 406"/>
                <a:gd name="T59" fmla="*/ 277 h 292"/>
                <a:gd name="T60" fmla="*/ 227 w 406"/>
                <a:gd name="T61" fmla="*/ 261 h 292"/>
                <a:gd name="T62" fmla="*/ 243 w 406"/>
                <a:gd name="T63" fmla="*/ 235 h 292"/>
                <a:gd name="T64" fmla="*/ 240 w 406"/>
                <a:gd name="T65" fmla="*/ 211 h 292"/>
                <a:gd name="T66" fmla="*/ 247 w 406"/>
                <a:gd name="T67" fmla="*/ 203 h 292"/>
                <a:gd name="T68" fmla="*/ 279 w 406"/>
                <a:gd name="T69" fmla="*/ 214 h 292"/>
                <a:gd name="T70" fmla="*/ 285 w 406"/>
                <a:gd name="T71" fmla="*/ 231 h 292"/>
                <a:gd name="T72" fmla="*/ 300 w 406"/>
                <a:gd name="T73" fmla="*/ 249 h 292"/>
                <a:gd name="T74" fmla="*/ 326 w 406"/>
                <a:gd name="T75" fmla="*/ 259 h 292"/>
                <a:gd name="T76" fmla="*/ 333 w 406"/>
                <a:gd name="T77" fmla="*/ 261 h 292"/>
                <a:gd name="T78" fmla="*/ 351 w 406"/>
                <a:gd name="T79" fmla="*/ 254 h 292"/>
                <a:gd name="T80" fmla="*/ 362 w 406"/>
                <a:gd name="T81" fmla="*/ 237 h 292"/>
                <a:gd name="T82" fmla="*/ 347 w 406"/>
                <a:gd name="T83" fmla="*/ 229 h 292"/>
                <a:gd name="T84" fmla="*/ 368 w 406"/>
                <a:gd name="T85" fmla="*/ 204 h 292"/>
                <a:gd name="T86" fmla="*/ 376 w 406"/>
                <a:gd name="T87" fmla="*/ 175 h 292"/>
                <a:gd name="T88" fmla="*/ 403 w 406"/>
                <a:gd name="T89" fmla="*/ 145 h 292"/>
                <a:gd name="T90" fmla="*/ 401 w 406"/>
                <a:gd name="T91" fmla="*/ 128 h 292"/>
                <a:gd name="T92" fmla="*/ 383 w 406"/>
                <a:gd name="T93" fmla="*/ 85 h 292"/>
                <a:gd name="T94" fmla="*/ 369 w 406"/>
                <a:gd name="T95" fmla="*/ 80 h 292"/>
                <a:gd name="T96" fmla="*/ 337 w 406"/>
                <a:gd name="T97" fmla="*/ 50 h 292"/>
                <a:gd name="T98" fmla="*/ 329 w 406"/>
                <a:gd name="T99" fmla="*/ 53 h 292"/>
                <a:gd name="T100" fmla="*/ 308 w 406"/>
                <a:gd name="T101" fmla="*/ 39 h 292"/>
                <a:gd name="T102" fmla="*/ 282 w 406"/>
                <a:gd name="T103" fmla="*/ 26 h 292"/>
                <a:gd name="T104" fmla="*/ 273 w 406"/>
                <a:gd name="T105" fmla="*/ 27 h 292"/>
                <a:gd name="T106" fmla="*/ 243 w 406"/>
                <a:gd name="T107" fmla="*/ 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6" h="292">
                  <a:moveTo>
                    <a:pt x="243" y="15"/>
                  </a:moveTo>
                  <a:cubicBezTo>
                    <a:pt x="239" y="18"/>
                    <a:pt x="239" y="18"/>
                    <a:pt x="239" y="18"/>
                  </a:cubicBezTo>
                  <a:cubicBezTo>
                    <a:pt x="239" y="20"/>
                    <a:pt x="240" y="23"/>
                    <a:pt x="241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37" y="39"/>
                    <a:pt x="237" y="39"/>
                    <a:pt x="237" y="39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30" y="42"/>
                    <a:pt x="230" y="42"/>
                    <a:pt x="230" y="42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19" y="37"/>
                    <a:pt x="219" y="37"/>
                    <a:pt x="219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2" y="5"/>
                    <a:pt x="119" y="5"/>
                    <a:pt x="115" y="6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9" y="55"/>
                    <a:pt x="61" y="57"/>
                    <a:pt x="61" y="59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5"/>
                    <a:pt x="55" y="106"/>
                    <a:pt x="54" y="107"/>
                  </a:cubicBezTo>
                  <a:cubicBezTo>
                    <a:pt x="51" y="109"/>
                    <a:pt x="47" y="109"/>
                    <a:pt x="41" y="107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4"/>
                    <a:pt x="8" y="125"/>
                    <a:pt x="5" y="126"/>
                  </a:cubicBezTo>
                  <a:cubicBezTo>
                    <a:pt x="4" y="126"/>
                    <a:pt x="3" y="128"/>
                    <a:pt x="4" y="131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5" y="139"/>
                    <a:pt x="7" y="141"/>
                    <a:pt x="8" y="143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8"/>
                    <a:pt x="9" y="159"/>
                    <a:pt x="8" y="161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6"/>
                    <a:pt x="1" y="186"/>
                    <a:pt x="1" y="186"/>
                  </a:cubicBezTo>
                  <a:cubicBezTo>
                    <a:pt x="6" y="193"/>
                    <a:pt x="6" y="193"/>
                    <a:pt x="6" y="193"/>
                  </a:cubicBezTo>
                  <a:cubicBezTo>
                    <a:pt x="8" y="195"/>
                    <a:pt x="9" y="196"/>
                    <a:pt x="9" y="197"/>
                  </a:cubicBezTo>
                  <a:cubicBezTo>
                    <a:pt x="14" y="204"/>
                    <a:pt x="14" y="204"/>
                    <a:pt x="14" y="204"/>
                  </a:cubicBezTo>
                  <a:cubicBezTo>
                    <a:pt x="21" y="212"/>
                    <a:pt x="21" y="212"/>
                    <a:pt x="21" y="212"/>
                  </a:cubicBezTo>
                  <a:cubicBezTo>
                    <a:pt x="24" y="215"/>
                    <a:pt x="26" y="216"/>
                    <a:pt x="27" y="216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6" y="210"/>
                    <a:pt x="37" y="209"/>
                    <a:pt x="39" y="209"/>
                  </a:cubicBezTo>
                  <a:cubicBezTo>
                    <a:pt x="41" y="209"/>
                    <a:pt x="43" y="210"/>
                    <a:pt x="47" y="213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53" y="223"/>
                    <a:pt x="53" y="223"/>
                    <a:pt x="53" y="223"/>
                  </a:cubicBezTo>
                  <a:cubicBezTo>
                    <a:pt x="55" y="225"/>
                    <a:pt x="55" y="225"/>
                    <a:pt x="55" y="225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61" y="229"/>
                    <a:pt x="61" y="229"/>
                    <a:pt x="61" y="229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66" y="230"/>
                    <a:pt x="67" y="231"/>
                    <a:pt x="68" y="233"/>
                  </a:cubicBezTo>
                  <a:cubicBezTo>
                    <a:pt x="69" y="234"/>
                    <a:pt x="74" y="235"/>
                    <a:pt x="81" y="237"/>
                  </a:cubicBezTo>
                  <a:cubicBezTo>
                    <a:pt x="82" y="237"/>
                    <a:pt x="82" y="237"/>
                    <a:pt x="82" y="237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17" y="249"/>
                    <a:pt x="117" y="249"/>
                    <a:pt x="117" y="249"/>
                  </a:cubicBezTo>
                  <a:cubicBezTo>
                    <a:pt x="118" y="250"/>
                    <a:pt x="118" y="250"/>
                    <a:pt x="118" y="250"/>
                  </a:cubicBezTo>
                  <a:cubicBezTo>
                    <a:pt x="136" y="251"/>
                    <a:pt x="136" y="251"/>
                    <a:pt x="136" y="251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3" y="248"/>
                    <a:pt x="153" y="248"/>
                    <a:pt x="153" y="248"/>
                  </a:cubicBezTo>
                  <a:cubicBezTo>
                    <a:pt x="159" y="256"/>
                    <a:pt x="159" y="256"/>
                    <a:pt x="159" y="256"/>
                  </a:cubicBezTo>
                  <a:cubicBezTo>
                    <a:pt x="159" y="256"/>
                    <a:pt x="159" y="256"/>
                    <a:pt x="159" y="256"/>
                  </a:cubicBezTo>
                  <a:cubicBezTo>
                    <a:pt x="159" y="257"/>
                    <a:pt x="159" y="257"/>
                    <a:pt x="159" y="257"/>
                  </a:cubicBezTo>
                  <a:cubicBezTo>
                    <a:pt x="163" y="263"/>
                    <a:pt x="163" y="263"/>
                    <a:pt x="163" y="263"/>
                  </a:cubicBezTo>
                  <a:cubicBezTo>
                    <a:pt x="166" y="267"/>
                    <a:pt x="166" y="267"/>
                    <a:pt x="166" y="267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2" y="269"/>
                    <a:pt x="172" y="269"/>
                    <a:pt x="172" y="269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5" y="278"/>
                    <a:pt x="175" y="278"/>
                    <a:pt x="175" y="278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8" y="287"/>
                    <a:pt x="178" y="287"/>
                    <a:pt x="178" y="287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4" y="289"/>
                    <a:pt x="184" y="289"/>
                    <a:pt x="184" y="289"/>
                  </a:cubicBezTo>
                  <a:cubicBezTo>
                    <a:pt x="184" y="289"/>
                    <a:pt x="184" y="289"/>
                    <a:pt x="184" y="289"/>
                  </a:cubicBezTo>
                  <a:cubicBezTo>
                    <a:pt x="184" y="289"/>
                    <a:pt x="184" y="289"/>
                    <a:pt x="184" y="289"/>
                  </a:cubicBezTo>
                  <a:cubicBezTo>
                    <a:pt x="188" y="292"/>
                    <a:pt x="188" y="292"/>
                    <a:pt x="188" y="292"/>
                  </a:cubicBezTo>
                  <a:cubicBezTo>
                    <a:pt x="194" y="291"/>
                    <a:pt x="194" y="291"/>
                    <a:pt x="194" y="291"/>
                  </a:cubicBezTo>
                  <a:cubicBezTo>
                    <a:pt x="196" y="285"/>
                    <a:pt x="196" y="285"/>
                    <a:pt x="196" y="285"/>
                  </a:cubicBezTo>
                  <a:cubicBezTo>
                    <a:pt x="196" y="284"/>
                    <a:pt x="196" y="284"/>
                    <a:pt x="196" y="284"/>
                  </a:cubicBezTo>
                  <a:cubicBezTo>
                    <a:pt x="196" y="284"/>
                    <a:pt x="196" y="284"/>
                    <a:pt x="196" y="284"/>
                  </a:cubicBezTo>
                  <a:cubicBezTo>
                    <a:pt x="203" y="277"/>
                    <a:pt x="203" y="277"/>
                    <a:pt x="203" y="277"/>
                  </a:cubicBezTo>
                  <a:cubicBezTo>
                    <a:pt x="211" y="279"/>
                    <a:pt x="211" y="279"/>
                    <a:pt x="211" y="279"/>
                  </a:cubicBezTo>
                  <a:cubicBezTo>
                    <a:pt x="211" y="280"/>
                    <a:pt x="211" y="280"/>
                    <a:pt x="211" y="280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22" y="285"/>
                    <a:pt x="222" y="285"/>
                    <a:pt x="222" y="285"/>
                  </a:cubicBezTo>
                  <a:cubicBezTo>
                    <a:pt x="223" y="277"/>
                    <a:pt x="223" y="277"/>
                    <a:pt x="223" y="277"/>
                  </a:cubicBezTo>
                  <a:cubicBezTo>
                    <a:pt x="223" y="277"/>
                    <a:pt x="223" y="277"/>
                    <a:pt x="223" y="277"/>
                  </a:cubicBezTo>
                  <a:cubicBezTo>
                    <a:pt x="223" y="277"/>
                    <a:pt x="223" y="277"/>
                    <a:pt x="223" y="277"/>
                  </a:cubicBezTo>
                  <a:cubicBezTo>
                    <a:pt x="223" y="276"/>
                    <a:pt x="223" y="276"/>
                    <a:pt x="223" y="276"/>
                  </a:cubicBezTo>
                  <a:cubicBezTo>
                    <a:pt x="228" y="273"/>
                    <a:pt x="228" y="273"/>
                    <a:pt x="228" y="273"/>
                  </a:cubicBezTo>
                  <a:cubicBezTo>
                    <a:pt x="227" y="262"/>
                    <a:pt x="227" y="262"/>
                    <a:pt x="227" y="262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33" y="249"/>
                    <a:pt x="233" y="249"/>
                    <a:pt x="233" y="249"/>
                  </a:cubicBezTo>
                  <a:cubicBezTo>
                    <a:pt x="239" y="246"/>
                    <a:pt x="239" y="246"/>
                    <a:pt x="239" y="246"/>
                  </a:cubicBezTo>
                  <a:cubicBezTo>
                    <a:pt x="237" y="235"/>
                    <a:pt x="237" y="235"/>
                    <a:pt x="237" y="235"/>
                  </a:cubicBezTo>
                  <a:cubicBezTo>
                    <a:pt x="243" y="235"/>
                    <a:pt x="243" y="235"/>
                    <a:pt x="243" y="235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39" y="219"/>
                    <a:pt x="239" y="219"/>
                    <a:pt x="239" y="219"/>
                  </a:cubicBezTo>
                  <a:cubicBezTo>
                    <a:pt x="239" y="219"/>
                    <a:pt x="239" y="219"/>
                    <a:pt x="239" y="219"/>
                  </a:cubicBezTo>
                  <a:cubicBezTo>
                    <a:pt x="239" y="218"/>
                    <a:pt x="239" y="218"/>
                    <a:pt x="239" y="218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0" y="209"/>
                    <a:pt x="240" y="209"/>
                    <a:pt x="240" y="209"/>
                  </a:cubicBezTo>
                  <a:cubicBezTo>
                    <a:pt x="241" y="209"/>
                    <a:pt x="241" y="209"/>
                    <a:pt x="241" y="209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6" y="203"/>
                    <a:pt x="246" y="203"/>
                    <a:pt x="246" y="203"/>
                  </a:cubicBezTo>
                  <a:cubicBezTo>
                    <a:pt x="247" y="203"/>
                    <a:pt x="247" y="203"/>
                    <a:pt x="247" y="203"/>
                  </a:cubicBezTo>
                  <a:cubicBezTo>
                    <a:pt x="258" y="205"/>
                    <a:pt x="258" y="205"/>
                    <a:pt x="258" y="205"/>
                  </a:cubicBezTo>
                  <a:cubicBezTo>
                    <a:pt x="258" y="205"/>
                    <a:pt x="258" y="205"/>
                    <a:pt x="258" y="205"/>
                  </a:cubicBezTo>
                  <a:cubicBezTo>
                    <a:pt x="267" y="207"/>
                    <a:pt x="267" y="207"/>
                    <a:pt x="267" y="207"/>
                  </a:cubicBezTo>
                  <a:cubicBezTo>
                    <a:pt x="274" y="205"/>
                    <a:pt x="274" y="205"/>
                    <a:pt x="274" y="205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79" y="221"/>
                    <a:pt x="279" y="221"/>
                    <a:pt x="279" y="221"/>
                  </a:cubicBezTo>
                  <a:cubicBezTo>
                    <a:pt x="280" y="227"/>
                    <a:pt x="280" y="227"/>
                    <a:pt x="280" y="227"/>
                  </a:cubicBezTo>
                  <a:cubicBezTo>
                    <a:pt x="281" y="229"/>
                    <a:pt x="283" y="231"/>
                    <a:pt x="284" y="231"/>
                  </a:cubicBezTo>
                  <a:cubicBezTo>
                    <a:pt x="285" y="231"/>
                    <a:pt x="285" y="231"/>
                    <a:pt x="285" y="231"/>
                  </a:cubicBezTo>
                  <a:cubicBezTo>
                    <a:pt x="289" y="232"/>
                    <a:pt x="291" y="233"/>
                    <a:pt x="291" y="236"/>
                  </a:cubicBezTo>
                  <a:cubicBezTo>
                    <a:pt x="292" y="238"/>
                    <a:pt x="293" y="241"/>
                    <a:pt x="296" y="244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2" y="254"/>
                    <a:pt x="302" y="254"/>
                    <a:pt x="302" y="254"/>
                  </a:cubicBezTo>
                  <a:cubicBezTo>
                    <a:pt x="306" y="253"/>
                    <a:pt x="306" y="253"/>
                    <a:pt x="306" y="253"/>
                  </a:cubicBezTo>
                  <a:cubicBezTo>
                    <a:pt x="312" y="247"/>
                    <a:pt x="312" y="247"/>
                    <a:pt x="312" y="247"/>
                  </a:cubicBezTo>
                  <a:cubicBezTo>
                    <a:pt x="317" y="257"/>
                    <a:pt x="317" y="257"/>
                    <a:pt x="317" y="257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26" y="260"/>
                    <a:pt x="326" y="260"/>
                    <a:pt x="326" y="260"/>
                  </a:cubicBezTo>
                  <a:cubicBezTo>
                    <a:pt x="331" y="268"/>
                    <a:pt x="331" y="268"/>
                    <a:pt x="331" y="268"/>
                  </a:cubicBezTo>
                  <a:cubicBezTo>
                    <a:pt x="333" y="269"/>
                    <a:pt x="333" y="269"/>
                    <a:pt x="333" y="269"/>
                  </a:cubicBezTo>
                  <a:cubicBezTo>
                    <a:pt x="333" y="261"/>
                    <a:pt x="333" y="261"/>
                    <a:pt x="333" y="261"/>
                  </a:cubicBezTo>
                  <a:cubicBezTo>
                    <a:pt x="333" y="261"/>
                    <a:pt x="333" y="261"/>
                    <a:pt x="333" y="261"/>
                  </a:cubicBezTo>
                  <a:cubicBezTo>
                    <a:pt x="333" y="260"/>
                    <a:pt x="333" y="260"/>
                    <a:pt x="333" y="260"/>
                  </a:cubicBezTo>
                  <a:cubicBezTo>
                    <a:pt x="351" y="259"/>
                    <a:pt x="351" y="259"/>
                    <a:pt x="351" y="259"/>
                  </a:cubicBezTo>
                  <a:cubicBezTo>
                    <a:pt x="351" y="258"/>
                    <a:pt x="351" y="258"/>
                    <a:pt x="351" y="258"/>
                  </a:cubicBezTo>
                  <a:cubicBezTo>
                    <a:pt x="352" y="257"/>
                    <a:pt x="352" y="255"/>
                    <a:pt x="351" y="254"/>
                  </a:cubicBezTo>
                  <a:cubicBezTo>
                    <a:pt x="350" y="252"/>
                    <a:pt x="349" y="250"/>
                    <a:pt x="349" y="247"/>
                  </a:cubicBezTo>
                  <a:cubicBezTo>
                    <a:pt x="348" y="244"/>
                    <a:pt x="349" y="241"/>
                    <a:pt x="350" y="241"/>
                  </a:cubicBezTo>
                  <a:cubicBezTo>
                    <a:pt x="351" y="239"/>
                    <a:pt x="352" y="239"/>
                    <a:pt x="354" y="239"/>
                  </a:cubicBezTo>
                  <a:cubicBezTo>
                    <a:pt x="361" y="242"/>
                    <a:pt x="361" y="242"/>
                    <a:pt x="361" y="242"/>
                  </a:cubicBezTo>
                  <a:cubicBezTo>
                    <a:pt x="362" y="237"/>
                    <a:pt x="362" y="237"/>
                    <a:pt x="362" y="237"/>
                  </a:cubicBezTo>
                  <a:cubicBezTo>
                    <a:pt x="348" y="231"/>
                    <a:pt x="348" y="231"/>
                    <a:pt x="348" y="231"/>
                  </a:cubicBezTo>
                  <a:cubicBezTo>
                    <a:pt x="348" y="231"/>
                    <a:pt x="348" y="231"/>
                    <a:pt x="348" y="231"/>
                  </a:cubicBezTo>
                  <a:cubicBezTo>
                    <a:pt x="347" y="230"/>
                    <a:pt x="347" y="230"/>
                    <a:pt x="347" y="230"/>
                  </a:cubicBezTo>
                  <a:cubicBezTo>
                    <a:pt x="347" y="229"/>
                    <a:pt x="347" y="229"/>
                    <a:pt x="347" y="229"/>
                  </a:cubicBezTo>
                  <a:cubicBezTo>
                    <a:pt x="347" y="229"/>
                    <a:pt x="347" y="229"/>
                    <a:pt x="347" y="229"/>
                  </a:cubicBezTo>
                  <a:cubicBezTo>
                    <a:pt x="345" y="213"/>
                    <a:pt x="345" y="213"/>
                    <a:pt x="345" y="213"/>
                  </a:cubicBezTo>
                  <a:cubicBezTo>
                    <a:pt x="346" y="203"/>
                    <a:pt x="346" y="203"/>
                    <a:pt x="346" y="203"/>
                  </a:cubicBezTo>
                  <a:cubicBezTo>
                    <a:pt x="346" y="202"/>
                    <a:pt x="346" y="202"/>
                    <a:pt x="346" y="202"/>
                  </a:cubicBezTo>
                  <a:cubicBezTo>
                    <a:pt x="346" y="201"/>
                    <a:pt x="346" y="201"/>
                    <a:pt x="346" y="201"/>
                  </a:cubicBezTo>
                  <a:cubicBezTo>
                    <a:pt x="368" y="204"/>
                    <a:pt x="368" y="204"/>
                    <a:pt x="368" y="204"/>
                  </a:cubicBezTo>
                  <a:cubicBezTo>
                    <a:pt x="373" y="199"/>
                    <a:pt x="373" y="199"/>
                    <a:pt x="373" y="199"/>
                  </a:cubicBezTo>
                  <a:cubicBezTo>
                    <a:pt x="374" y="197"/>
                    <a:pt x="374" y="195"/>
                    <a:pt x="373" y="195"/>
                  </a:cubicBezTo>
                  <a:cubicBezTo>
                    <a:pt x="368" y="193"/>
                    <a:pt x="365" y="190"/>
                    <a:pt x="365" y="188"/>
                  </a:cubicBezTo>
                  <a:cubicBezTo>
                    <a:pt x="365" y="187"/>
                    <a:pt x="365" y="185"/>
                    <a:pt x="367" y="184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86" y="175"/>
                    <a:pt x="386" y="175"/>
                    <a:pt x="386" y="175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92" y="157"/>
                    <a:pt x="392" y="157"/>
                    <a:pt x="392" y="157"/>
                  </a:cubicBezTo>
                  <a:cubicBezTo>
                    <a:pt x="399" y="156"/>
                    <a:pt x="399" y="156"/>
                    <a:pt x="399" y="156"/>
                  </a:cubicBezTo>
                  <a:cubicBezTo>
                    <a:pt x="401" y="150"/>
                    <a:pt x="402" y="147"/>
                    <a:pt x="403" y="145"/>
                  </a:cubicBezTo>
                  <a:cubicBezTo>
                    <a:pt x="406" y="139"/>
                    <a:pt x="406" y="139"/>
                    <a:pt x="406" y="139"/>
                  </a:cubicBezTo>
                  <a:cubicBezTo>
                    <a:pt x="401" y="129"/>
                    <a:pt x="401" y="129"/>
                    <a:pt x="401" y="129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5" y="100"/>
                    <a:pt x="395" y="100"/>
                    <a:pt x="395" y="100"/>
                  </a:cubicBezTo>
                  <a:cubicBezTo>
                    <a:pt x="390" y="92"/>
                    <a:pt x="390" y="92"/>
                    <a:pt x="390" y="92"/>
                  </a:cubicBezTo>
                  <a:cubicBezTo>
                    <a:pt x="383" y="85"/>
                    <a:pt x="383" y="85"/>
                    <a:pt x="383" y="85"/>
                  </a:cubicBezTo>
                  <a:cubicBezTo>
                    <a:pt x="383" y="84"/>
                    <a:pt x="383" y="84"/>
                    <a:pt x="383" y="84"/>
                  </a:cubicBezTo>
                  <a:cubicBezTo>
                    <a:pt x="383" y="84"/>
                    <a:pt x="383" y="84"/>
                    <a:pt x="383" y="84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2" y="76"/>
                    <a:pt x="382" y="76"/>
                    <a:pt x="382" y="76"/>
                  </a:cubicBezTo>
                  <a:cubicBezTo>
                    <a:pt x="369" y="80"/>
                    <a:pt x="369" y="80"/>
                    <a:pt x="369" y="80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2" y="73"/>
                    <a:pt x="362" y="73"/>
                    <a:pt x="362" y="73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0" y="52"/>
                    <a:pt x="330" y="52"/>
                    <a:pt x="330" y="52"/>
                  </a:cubicBezTo>
                  <a:cubicBezTo>
                    <a:pt x="330" y="53"/>
                    <a:pt x="330" y="53"/>
                    <a:pt x="330" y="53"/>
                  </a:cubicBezTo>
                  <a:cubicBezTo>
                    <a:pt x="330" y="53"/>
                    <a:pt x="330" y="53"/>
                    <a:pt x="330" y="53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6" y="38"/>
                    <a:pt x="303" y="35"/>
                    <a:pt x="299" y="31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2" y="26"/>
                    <a:pt x="282" y="26"/>
                    <a:pt x="282" y="26"/>
                  </a:cubicBezTo>
                  <a:cubicBezTo>
                    <a:pt x="281" y="27"/>
                    <a:pt x="281" y="27"/>
                    <a:pt x="281" y="27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3" y="27"/>
                    <a:pt x="273" y="27"/>
                    <a:pt x="273" y="27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58" y="25"/>
                    <a:pt x="251" y="20"/>
                    <a:pt x="243" y="1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2675863" y="4237928"/>
              <a:ext cx="1081747" cy="952882"/>
            </a:xfrm>
            <a:custGeom>
              <a:avLst/>
              <a:gdLst>
                <a:gd name="T0" fmla="*/ 10 w 351"/>
                <a:gd name="T1" fmla="*/ 14 h 309"/>
                <a:gd name="T2" fmla="*/ 8 w 351"/>
                <a:gd name="T3" fmla="*/ 35 h 309"/>
                <a:gd name="T4" fmla="*/ 4 w 351"/>
                <a:gd name="T5" fmla="*/ 57 h 309"/>
                <a:gd name="T6" fmla="*/ 19 w 351"/>
                <a:gd name="T7" fmla="*/ 69 h 309"/>
                <a:gd name="T8" fmla="*/ 35 w 351"/>
                <a:gd name="T9" fmla="*/ 97 h 309"/>
                <a:gd name="T10" fmla="*/ 37 w 351"/>
                <a:gd name="T11" fmla="*/ 123 h 309"/>
                <a:gd name="T12" fmla="*/ 45 w 351"/>
                <a:gd name="T13" fmla="*/ 143 h 309"/>
                <a:gd name="T14" fmla="*/ 50 w 351"/>
                <a:gd name="T15" fmla="*/ 175 h 309"/>
                <a:gd name="T16" fmla="*/ 47 w 351"/>
                <a:gd name="T17" fmla="*/ 219 h 309"/>
                <a:gd name="T18" fmla="*/ 55 w 351"/>
                <a:gd name="T19" fmla="*/ 231 h 309"/>
                <a:gd name="T20" fmla="*/ 62 w 351"/>
                <a:gd name="T21" fmla="*/ 213 h 309"/>
                <a:gd name="T22" fmla="*/ 78 w 351"/>
                <a:gd name="T23" fmla="*/ 221 h 309"/>
                <a:gd name="T24" fmla="*/ 85 w 351"/>
                <a:gd name="T25" fmla="*/ 237 h 309"/>
                <a:gd name="T26" fmla="*/ 102 w 351"/>
                <a:gd name="T27" fmla="*/ 239 h 309"/>
                <a:gd name="T28" fmla="*/ 119 w 351"/>
                <a:gd name="T29" fmla="*/ 279 h 309"/>
                <a:gd name="T30" fmla="*/ 122 w 351"/>
                <a:gd name="T31" fmla="*/ 299 h 309"/>
                <a:gd name="T32" fmla="*/ 131 w 351"/>
                <a:gd name="T33" fmla="*/ 308 h 309"/>
                <a:gd name="T34" fmla="*/ 153 w 351"/>
                <a:gd name="T35" fmla="*/ 293 h 309"/>
                <a:gd name="T36" fmla="*/ 164 w 351"/>
                <a:gd name="T37" fmla="*/ 268 h 309"/>
                <a:gd name="T38" fmla="*/ 173 w 351"/>
                <a:gd name="T39" fmla="*/ 255 h 309"/>
                <a:gd name="T40" fmla="*/ 186 w 351"/>
                <a:gd name="T41" fmla="*/ 235 h 309"/>
                <a:gd name="T42" fmla="*/ 195 w 351"/>
                <a:gd name="T43" fmla="*/ 219 h 309"/>
                <a:gd name="T44" fmla="*/ 220 w 351"/>
                <a:gd name="T45" fmla="*/ 226 h 309"/>
                <a:gd name="T46" fmla="*/ 229 w 351"/>
                <a:gd name="T47" fmla="*/ 236 h 309"/>
                <a:gd name="T48" fmla="*/ 240 w 351"/>
                <a:gd name="T49" fmla="*/ 233 h 309"/>
                <a:gd name="T50" fmla="*/ 255 w 351"/>
                <a:gd name="T51" fmla="*/ 249 h 309"/>
                <a:gd name="T52" fmla="*/ 275 w 351"/>
                <a:gd name="T53" fmla="*/ 233 h 309"/>
                <a:gd name="T54" fmla="*/ 264 w 351"/>
                <a:gd name="T55" fmla="*/ 229 h 309"/>
                <a:gd name="T56" fmla="*/ 259 w 351"/>
                <a:gd name="T57" fmla="*/ 211 h 309"/>
                <a:gd name="T58" fmla="*/ 275 w 351"/>
                <a:gd name="T59" fmla="*/ 210 h 309"/>
                <a:gd name="T60" fmla="*/ 258 w 351"/>
                <a:gd name="T61" fmla="*/ 187 h 309"/>
                <a:gd name="T62" fmla="*/ 254 w 351"/>
                <a:gd name="T63" fmla="*/ 163 h 309"/>
                <a:gd name="T64" fmla="*/ 303 w 351"/>
                <a:gd name="T65" fmla="*/ 143 h 309"/>
                <a:gd name="T66" fmla="*/ 327 w 351"/>
                <a:gd name="T67" fmla="*/ 121 h 309"/>
                <a:gd name="T68" fmla="*/ 332 w 351"/>
                <a:gd name="T69" fmla="*/ 112 h 309"/>
                <a:gd name="T70" fmla="*/ 343 w 351"/>
                <a:gd name="T71" fmla="*/ 86 h 309"/>
                <a:gd name="T72" fmla="*/ 325 w 351"/>
                <a:gd name="T73" fmla="*/ 79 h 309"/>
                <a:gd name="T74" fmla="*/ 315 w 351"/>
                <a:gd name="T75" fmla="*/ 69 h 309"/>
                <a:gd name="T76" fmla="*/ 304 w 351"/>
                <a:gd name="T77" fmla="*/ 73 h 309"/>
                <a:gd name="T78" fmla="*/ 298 w 351"/>
                <a:gd name="T79" fmla="*/ 63 h 309"/>
                <a:gd name="T80" fmla="*/ 287 w 351"/>
                <a:gd name="T81" fmla="*/ 62 h 309"/>
                <a:gd name="T82" fmla="*/ 262 w 351"/>
                <a:gd name="T83" fmla="*/ 58 h 309"/>
                <a:gd name="T84" fmla="*/ 252 w 351"/>
                <a:gd name="T85" fmla="*/ 60 h 309"/>
                <a:gd name="T86" fmla="*/ 219 w 351"/>
                <a:gd name="T87" fmla="*/ 56 h 309"/>
                <a:gd name="T88" fmla="*/ 217 w 351"/>
                <a:gd name="T89" fmla="*/ 39 h 309"/>
                <a:gd name="T90" fmla="*/ 180 w 351"/>
                <a:gd name="T91" fmla="*/ 17 h 309"/>
                <a:gd name="T92" fmla="*/ 163 w 351"/>
                <a:gd name="T93" fmla="*/ 6 h 309"/>
                <a:gd name="T94" fmla="*/ 160 w 351"/>
                <a:gd name="T95" fmla="*/ 31 h 309"/>
                <a:gd name="T96" fmla="*/ 140 w 351"/>
                <a:gd name="T97" fmla="*/ 33 h 309"/>
                <a:gd name="T98" fmla="*/ 130 w 351"/>
                <a:gd name="T99" fmla="*/ 42 h 309"/>
                <a:gd name="T100" fmla="*/ 122 w 351"/>
                <a:gd name="T101" fmla="*/ 55 h 309"/>
                <a:gd name="T102" fmla="*/ 94 w 351"/>
                <a:gd name="T103" fmla="*/ 68 h 309"/>
                <a:gd name="T104" fmla="*/ 77 w 351"/>
                <a:gd name="T105" fmla="*/ 51 h 309"/>
                <a:gd name="T106" fmla="*/ 62 w 351"/>
                <a:gd name="T107" fmla="*/ 47 h 309"/>
                <a:gd name="T108" fmla="*/ 49 w 351"/>
                <a:gd name="T109" fmla="*/ 31 h 309"/>
                <a:gd name="T110" fmla="*/ 34 w 351"/>
                <a:gd name="T111" fmla="*/ 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1" h="309">
                  <a:moveTo>
                    <a:pt x="32" y="8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91"/>
                    <a:pt x="31" y="94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6" y="110"/>
                    <a:pt x="37" y="115"/>
                    <a:pt x="37" y="123"/>
                  </a:cubicBezTo>
                  <a:cubicBezTo>
                    <a:pt x="40" y="128"/>
                    <a:pt x="42" y="131"/>
                    <a:pt x="42" y="134"/>
                  </a:cubicBezTo>
                  <a:cubicBezTo>
                    <a:pt x="42" y="135"/>
                    <a:pt x="43" y="139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6" y="149"/>
                    <a:pt x="46" y="154"/>
                    <a:pt x="44" y="158"/>
                  </a:cubicBezTo>
                  <a:cubicBezTo>
                    <a:pt x="43" y="161"/>
                    <a:pt x="45" y="166"/>
                    <a:pt x="49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4" y="192"/>
                    <a:pt x="45" y="195"/>
                    <a:pt x="45" y="196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14"/>
                    <a:pt x="42" y="216"/>
                    <a:pt x="44" y="217"/>
                  </a:cubicBezTo>
                  <a:cubicBezTo>
                    <a:pt x="47" y="219"/>
                    <a:pt x="47" y="219"/>
                    <a:pt x="47" y="219"/>
                  </a:cubicBezTo>
                  <a:cubicBezTo>
                    <a:pt x="50" y="220"/>
                    <a:pt x="52" y="222"/>
                    <a:pt x="52" y="224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3" y="232"/>
                    <a:pt x="53" y="232"/>
                    <a:pt x="53" y="232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5" y="231"/>
                    <a:pt x="55" y="231"/>
                    <a:pt x="55" y="231"/>
                  </a:cubicBezTo>
                  <a:cubicBezTo>
                    <a:pt x="56" y="230"/>
                    <a:pt x="57" y="228"/>
                    <a:pt x="58" y="226"/>
                  </a:cubicBezTo>
                  <a:cubicBezTo>
                    <a:pt x="58" y="225"/>
                    <a:pt x="58" y="225"/>
                    <a:pt x="58" y="225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60" y="223"/>
                    <a:pt x="61" y="222"/>
                    <a:pt x="62" y="221"/>
                  </a:cubicBezTo>
                  <a:cubicBezTo>
                    <a:pt x="63" y="218"/>
                    <a:pt x="63" y="216"/>
                    <a:pt x="62" y="213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70" y="209"/>
                    <a:pt x="73" y="209"/>
                    <a:pt x="74" y="212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9" y="234"/>
                    <a:pt x="79" y="234"/>
                    <a:pt x="79" y="234"/>
                  </a:cubicBezTo>
                  <a:cubicBezTo>
                    <a:pt x="84" y="237"/>
                    <a:pt x="84" y="237"/>
                    <a:pt x="84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96" y="233"/>
                    <a:pt x="96" y="233"/>
                    <a:pt x="96" y="233"/>
                  </a:cubicBezTo>
                  <a:cubicBezTo>
                    <a:pt x="99" y="234"/>
                    <a:pt x="101" y="236"/>
                    <a:pt x="102" y="239"/>
                  </a:cubicBezTo>
                  <a:cubicBezTo>
                    <a:pt x="103" y="249"/>
                    <a:pt x="103" y="249"/>
                    <a:pt x="103" y="249"/>
                  </a:cubicBezTo>
                  <a:cubicBezTo>
                    <a:pt x="104" y="251"/>
                    <a:pt x="104" y="251"/>
                    <a:pt x="104" y="251"/>
                  </a:cubicBezTo>
                  <a:cubicBezTo>
                    <a:pt x="114" y="274"/>
                    <a:pt x="114" y="274"/>
                    <a:pt x="114" y="274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2" y="298"/>
                    <a:pt x="122" y="298"/>
                    <a:pt x="122" y="298"/>
                  </a:cubicBezTo>
                  <a:cubicBezTo>
                    <a:pt x="122" y="299"/>
                    <a:pt x="122" y="299"/>
                    <a:pt x="122" y="299"/>
                  </a:cubicBezTo>
                  <a:cubicBezTo>
                    <a:pt x="125" y="295"/>
                    <a:pt x="128" y="293"/>
                    <a:pt x="129" y="294"/>
                  </a:cubicBezTo>
                  <a:cubicBezTo>
                    <a:pt x="131" y="294"/>
                    <a:pt x="131" y="295"/>
                    <a:pt x="131" y="297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33" y="309"/>
                    <a:pt x="135" y="308"/>
                    <a:pt x="135" y="307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44" y="297"/>
                    <a:pt x="144" y="297"/>
                    <a:pt x="144" y="297"/>
                  </a:cubicBezTo>
                  <a:cubicBezTo>
                    <a:pt x="146" y="295"/>
                    <a:pt x="149" y="293"/>
                    <a:pt x="152" y="293"/>
                  </a:cubicBezTo>
                  <a:cubicBezTo>
                    <a:pt x="153" y="293"/>
                    <a:pt x="153" y="293"/>
                    <a:pt x="153" y="293"/>
                  </a:cubicBezTo>
                  <a:cubicBezTo>
                    <a:pt x="161" y="295"/>
                    <a:pt x="161" y="295"/>
                    <a:pt x="161" y="295"/>
                  </a:cubicBezTo>
                  <a:cubicBezTo>
                    <a:pt x="164" y="294"/>
                    <a:pt x="164" y="294"/>
                    <a:pt x="164" y="294"/>
                  </a:cubicBezTo>
                  <a:cubicBezTo>
                    <a:pt x="168" y="289"/>
                    <a:pt x="168" y="289"/>
                    <a:pt x="168" y="289"/>
                  </a:cubicBezTo>
                  <a:cubicBezTo>
                    <a:pt x="167" y="280"/>
                    <a:pt x="167" y="280"/>
                    <a:pt x="167" y="280"/>
                  </a:cubicBezTo>
                  <a:cubicBezTo>
                    <a:pt x="164" y="275"/>
                    <a:pt x="163" y="271"/>
                    <a:pt x="164" y="268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73" y="255"/>
                    <a:pt x="173" y="255"/>
                    <a:pt x="173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9" y="251"/>
                    <a:pt x="179" y="251"/>
                    <a:pt x="179" y="251"/>
                  </a:cubicBezTo>
                  <a:cubicBezTo>
                    <a:pt x="186" y="242"/>
                    <a:pt x="186" y="242"/>
                    <a:pt x="186" y="242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95" y="226"/>
                    <a:pt x="195" y="226"/>
                    <a:pt x="195" y="226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20" y="225"/>
                    <a:pt x="220" y="225"/>
                    <a:pt x="220" y="225"/>
                  </a:cubicBezTo>
                  <a:cubicBezTo>
                    <a:pt x="220" y="226"/>
                    <a:pt x="220" y="226"/>
                    <a:pt x="220" y="226"/>
                  </a:cubicBezTo>
                  <a:cubicBezTo>
                    <a:pt x="220" y="231"/>
                    <a:pt x="220" y="231"/>
                    <a:pt x="220" y="231"/>
                  </a:cubicBezTo>
                  <a:cubicBezTo>
                    <a:pt x="220" y="237"/>
                    <a:pt x="220" y="237"/>
                    <a:pt x="220" y="237"/>
                  </a:cubicBezTo>
                  <a:cubicBezTo>
                    <a:pt x="221" y="239"/>
                    <a:pt x="223" y="240"/>
                    <a:pt x="224" y="240"/>
                  </a:cubicBezTo>
                  <a:cubicBezTo>
                    <a:pt x="226" y="240"/>
                    <a:pt x="227" y="239"/>
                    <a:pt x="229" y="237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245" y="233"/>
                    <a:pt x="247" y="234"/>
                    <a:pt x="248" y="237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49" y="248"/>
                    <a:pt x="249" y="248"/>
                    <a:pt x="249" y="248"/>
                  </a:cubicBezTo>
                  <a:cubicBezTo>
                    <a:pt x="251" y="248"/>
                    <a:pt x="251" y="248"/>
                    <a:pt x="251" y="248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71" y="246"/>
                    <a:pt x="271" y="246"/>
                    <a:pt x="271" y="246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37"/>
                    <a:pt x="278" y="237"/>
                    <a:pt x="278" y="237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64" y="230"/>
                    <a:pt x="264" y="230"/>
                    <a:pt x="264" y="230"/>
                  </a:cubicBezTo>
                  <a:cubicBezTo>
                    <a:pt x="264" y="230"/>
                    <a:pt x="264" y="230"/>
                    <a:pt x="264" y="230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6" y="208"/>
                    <a:pt x="266" y="208"/>
                    <a:pt x="266" y="208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07"/>
                    <a:pt x="275" y="207"/>
                    <a:pt x="275" y="207"/>
                  </a:cubicBezTo>
                  <a:cubicBezTo>
                    <a:pt x="272" y="201"/>
                    <a:pt x="272" y="201"/>
                    <a:pt x="272" y="201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61" y="157"/>
                    <a:pt x="261" y="157"/>
                    <a:pt x="261" y="157"/>
                  </a:cubicBezTo>
                  <a:cubicBezTo>
                    <a:pt x="270" y="157"/>
                    <a:pt x="270" y="157"/>
                    <a:pt x="270" y="157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303" y="144"/>
                    <a:pt x="303" y="144"/>
                    <a:pt x="303" y="144"/>
                  </a:cubicBezTo>
                  <a:cubicBezTo>
                    <a:pt x="303" y="143"/>
                    <a:pt x="303" y="143"/>
                    <a:pt x="303" y="143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12" y="139"/>
                    <a:pt x="312" y="139"/>
                    <a:pt x="312" y="139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27" y="121"/>
                    <a:pt x="327" y="121"/>
                    <a:pt x="327" y="121"/>
                  </a:cubicBezTo>
                  <a:cubicBezTo>
                    <a:pt x="332" y="113"/>
                    <a:pt x="332" y="113"/>
                    <a:pt x="332" y="113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6" y="108"/>
                    <a:pt x="336" y="108"/>
                    <a:pt x="336" y="108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50" y="81"/>
                    <a:pt x="350" y="81"/>
                    <a:pt x="350" y="81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42" y="78"/>
                    <a:pt x="342" y="78"/>
                    <a:pt x="342" y="78"/>
                  </a:cubicBezTo>
                  <a:cubicBezTo>
                    <a:pt x="326" y="79"/>
                    <a:pt x="326" y="79"/>
                    <a:pt x="326" y="79"/>
                  </a:cubicBezTo>
                  <a:cubicBezTo>
                    <a:pt x="325" y="79"/>
                    <a:pt x="325" y="79"/>
                    <a:pt x="325" y="79"/>
                  </a:cubicBezTo>
                  <a:cubicBezTo>
                    <a:pt x="319" y="74"/>
                    <a:pt x="319" y="74"/>
                    <a:pt x="319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3"/>
                    <a:pt x="318" y="73"/>
                    <a:pt x="318" y="73"/>
                  </a:cubicBezTo>
                  <a:cubicBezTo>
                    <a:pt x="318" y="73"/>
                    <a:pt x="318" y="73"/>
                    <a:pt x="318" y="7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4" y="70"/>
                    <a:pt x="314" y="70"/>
                    <a:pt x="314" y="70"/>
                  </a:cubicBezTo>
                  <a:cubicBezTo>
                    <a:pt x="313" y="71"/>
                    <a:pt x="311" y="71"/>
                    <a:pt x="309" y="71"/>
                  </a:cubicBezTo>
                  <a:cubicBezTo>
                    <a:pt x="306" y="73"/>
                    <a:pt x="306" y="73"/>
                    <a:pt x="306" y="73"/>
                  </a:cubicBezTo>
                  <a:cubicBezTo>
                    <a:pt x="306" y="73"/>
                    <a:pt x="305" y="73"/>
                    <a:pt x="304" y="73"/>
                  </a:cubicBezTo>
                  <a:cubicBezTo>
                    <a:pt x="303" y="73"/>
                    <a:pt x="303" y="72"/>
                    <a:pt x="302" y="70"/>
                  </a:cubicBezTo>
                  <a:cubicBezTo>
                    <a:pt x="302" y="68"/>
                    <a:pt x="301" y="66"/>
                    <a:pt x="298" y="64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6" y="58"/>
                    <a:pt x="296" y="58"/>
                    <a:pt x="296" y="58"/>
                  </a:cubicBezTo>
                  <a:cubicBezTo>
                    <a:pt x="294" y="58"/>
                    <a:pt x="294" y="58"/>
                    <a:pt x="294" y="58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2" y="65"/>
                    <a:pt x="272" y="65"/>
                    <a:pt x="272" y="65"/>
                  </a:cubicBezTo>
                  <a:cubicBezTo>
                    <a:pt x="272" y="65"/>
                    <a:pt x="272" y="65"/>
                    <a:pt x="272" y="65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2" y="60"/>
                    <a:pt x="252" y="60"/>
                    <a:pt x="252" y="60"/>
                  </a:cubicBezTo>
                  <a:cubicBezTo>
                    <a:pt x="248" y="65"/>
                    <a:pt x="244" y="67"/>
                    <a:pt x="242" y="65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20" y="44"/>
                    <a:pt x="220" y="44"/>
                    <a:pt x="220" y="44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6" y="39"/>
                    <a:pt x="216" y="39"/>
                    <a:pt x="216" y="39"/>
                  </a:cubicBezTo>
                  <a:cubicBezTo>
                    <a:pt x="208" y="30"/>
                    <a:pt x="208" y="30"/>
                    <a:pt x="208" y="30"/>
                  </a:cubicBezTo>
                  <a:cubicBezTo>
                    <a:pt x="208" y="23"/>
                    <a:pt x="208" y="23"/>
                    <a:pt x="208" y="2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78" y="15"/>
                    <a:pt x="176" y="13"/>
                    <a:pt x="175" y="9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58" y="34"/>
                    <a:pt x="156" y="35"/>
                    <a:pt x="152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9" y="40"/>
                    <a:pt x="119" y="40"/>
                    <a:pt x="119" y="40"/>
                  </a:cubicBezTo>
                  <a:cubicBezTo>
                    <a:pt x="119" y="43"/>
                    <a:pt x="120" y="45"/>
                    <a:pt x="121" y="48"/>
                  </a:cubicBezTo>
                  <a:cubicBezTo>
                    <a:pt x="122" y="51"/>
                    <a:pt x="123" y="53"/>
                    <a:pt x="122" y="55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9" y="60"/>
                    <a:pt x="116" y="60"/>
                    <a:pt x="110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6" y="39"/>
                    <a:pt x="54" y="35"/>
                    <a:pt x="53" y="33"/>
                  </a:cubicBezTo>
                  <a:cubicBezTo>
                    <a:pt x="53" y="33"/>
                    <a:pt x="52" y="32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30"/>
                    <a:pt x="44" y="27"/>
                    <a:pt x="43" y="24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lnTo>
                    <a:pt x="32" y="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C00000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875373" y="3855566"/>
              <a:ext cx="1939037" cy="1177943"/>
            </a:xfrm>
            <a:custGeom>
              <a:avLst/>
              <a:gdLst>
                <a:gd name="T0" fmla="*/ 66 w 629"/>
                <a:gd name="T1" fmla="*/ 17 h 382"/>
                <a:gd name="T2" fmla="*/ 34 w 629"/>
                <a:gd name="T3" fmla="*/ 29 h 382"/>
                <a:gd name="T4" fmla="*/ 21 w 629"/>
                <a:gd name="T5" fmla="*/ 53 h 382"/>
                <a:gd name="T6" fmla="*/ 10 w 629"/>
                <a:gd name="T7" fmla="*/ 104 h 382"/>
                <a:gd name="T8" fmla="*/ 8 w 629"/>
                <a:gd name="T9" fmla="*/ 119 h 382"/>
                <a:gd name="T10" fmla="*/ 30 w 629"/>
                <a:gd name="T11" fmla="*/ 165 h 382"/>
                <a:gd name="T12" fmla="*/ 64 w 629"/>
                <a:gd name="T13" fmla="*/ 203 h 382"/>
                <a:gd name="T14" fmla="*/ 92 w 629"/>
                <a:gd name="T15" fmla="*/ 195 h 382"/>
                <a:gd name="T16" fmla="*/ 118 w 629"/>
                <a:gd name="T17" fmla="*/ 229 h 382"/>
                <a:gd name="T18" fmla="*/ 145 w 629"/>
                <a:gd name="T19" fmla="*/ 249 h 382"/>
                <a:gd name="T20" fmla="*/ 157 w 629"/>
                <a:gd name="T21" fmla="*/ 270 h 382"/>
                <a:gd name="T22" fmla="*/ 189 w 629"/>
                <a:gd name="T23" fmla="*/ 292 h 382"/>
                <a:gd name="T24" fmla="*/ 204 w 629"/>
                <a:gd name="T25" fmla="*/ 301 h 382"/>
                <a:gd name="T26" fmla="*/ 236 w 629"/>
                <a:gd name="T27" fmla="*/ 313 h 382"/>
                <a:gd name="T28" fmla="*/ 299 w 629"/>
                <a:gd name="T29" fmla="*/ 324 h 382"/>
                <a:gd name="T30" fmla="*/ 297 w 629"/>
                <a:gd name="T31" fmla="*/ 349 h 382"/>
                <a:gd name="T32" fmla="*/ 387 w 629"/>
                <a:gd name="T33" fmla="*/ 339 h 382"/>
                <a:gd name="T34" fmla="*/ 397 w 629"/>
                <a:gd name="T35" fmla="*/ 368 h 382"/>
                <a:gd name="T36" fmla="*/ 479 w 629"/>
                <a:gd name="T37" fmla="*/ 357 h 382"/>
                <a:gd name="T38" fmla="*/ 513 w 629"/>
                <a:gd name="T39" fmla="*/ 339 h 382"/>
                <a:gd name="T40" fmla="*/ 569 w 629"/>
                <a:gd name="T41" fmla="*/ 359 h 382"/>
                <a:gd name="T42" fmla="*/ 570 w 629"/>
                <a:gd name="T43" fmla="*/ 357 h 382"/>
                <a:gd name="T44" fmla="*/ 596 w 629"/>
                <a:gd name="T45" fmla="*/ 348 h 382"/>
                <a:gd name="T46" fmla="*/ 608 w 629"/>
                <a:gd name="T47" fmla="*/ 331 h 382"/>
                <a:gd name="T48" fmla="*/ 624 w 629"/>
                <a:gd name="T49" fmla="*/ 280 h 382"/>
                <a:gd name="T50" fmla="*/ 616 w 629"/>
                <a:gd name="T51" fmla="*/ 247 h 382"/>
                <a:gd name="T52" fmla="*/ 601 w 629"/>
                <a:gd name="T53" fmla="*/ 207 h 382"/>
                <a:gd name="T54" fmla="*/ 593 w 629"/>
                <a:gd name="T55" fmla="*/ 191 h 382"/>
                <a:gd name="T56" fmla="*/ 583 w 629"/>
                <a:gd name="T57" fmla="*/ 197 h 382"/>
                <a:gd name="T58" fmla="*/ 558 w 629"/>
                <a:gd name="T59" fmla="*/ 203 h 382"/>
                <a:gd name="T60" fmla="*/ 532 w 629"/>
                <a:gd name="T61" fmla="*/ 213 h 382"/>
                <a:gd name="T62" fmla="*/ 513 w 629"/>
                <a:gd name="T63" fmla="*/ 190 h 382"/>
                <a:gd name="T64" fmla="*/ 496 w 629"/>
                <a:gd name="T65" fmla="*/ 172 h 382"/>
                <a:gd name="T66" fmla="*/ 443 w 629"/>
                <a:gd name="T67" fmla="*/ 166 h 382"/>
                <a:gd name="T68" fmla="*/ 403 w 629"/>
                <a:gd name="T69" fmla="*/ 149 h 382"/>
                <a:gd name="T70" fmla="*/ 389 w 629"/>
                <a:gd name="T71" fmla="*/ 133 h 382"/>
                <a:gd name="T72" fmla="*/ 368 w 629"/>
                <a:gd name="T73" fmla="*/ 135 h 382"/>
                <a:gd name="T74" fmla="*/ 347 w 629"/>
                <a:gd name="T75" fmla="*/ 97 h 382"/>
                <a:gd name="T76" fmla="*/ 356 w 629"/>
                <a:gd name="T77" fmla="*/ 73 h 382"/>
                <a:gd name="T78" fmla="*/ 357 w 629"/>
                <a:gd name="T79" fmla="*/ 39 h 382"/>
                <a:gd name="T80" fmla="*/ 357 w 629"/>
                <a:gd name="T81" fmla="*/ 21 h 382"/>
                <a:gd name="T82" fmla="*/ 354 w 629"/>
                <a:gd name="T83" fmla="*/ 20 h 382"/>
                <a:gd name="T84" fmla="*/ 346 w 629"/>
                <a:gd name="T85" fmla="*/ 15 h 382"/>
                <a:gd name="T86" fmla="*/ 305 w 629"/>
                <a:gd name="T87" fmla="*/ 2 h 382"/>
                <a:gd name="T88" fmla="*/ 260 w 629"/>
                <a:gd name="T89" fmla="*/ 11 h 382"/>
                <a:gd name="T90" fmla="*/ 221 w 629"/>
                <a:gd name="T91" fmla="*/ 18 h 382"/>
                <a:gd name="T92" fmla="*/ 206 w 629"/>
                <a:gd name="T93" fmla="*/ 20 h 382"/>
                <a:gd name="T94" fmla="*/ 171 w 629"/>
                <a:gd name="T95" fmla="*/ 18 h 382"/>
                <a:gd name="T96" fmla="*/ 152 w 629"/>
                <a:gd name="T97" fmla="*/ 0 h 382"/>
                <a:gd name="T98" fmla="*/ 134 w 629"/>
                <a:gd name="T99" fmla="*/ 9 h 382"/>
                <a:gd name="T100" fmla="*/ 92 w 629"/>
                <a:gd name="T101" fmla="*/ 5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382">
                  <a:moveTo>
                    <a:pt x="77" y="1"/>
                  </a:moveTo>
                  <a:cubicBezTo>
                    <a:pt x="77" y="1"/>
                    <a:pt x="77" y="1"/>
                    <a:pt x="77" y="1"/>
                  </a:cubicBezTo>
                  <a:cubicBezTo>
                    <a:pt x="76" y="5"/>
                    <a:pt x="73" y="7"/>
                    <a:pt x="70" y="10"/>
                  </a:cubicBezTo>
                  <a:cubicBezTo>
                    <a:pt x="67" y="11"/>
                    <a:pt x="66" y="13"/>
                    <a:pt x="66" y="16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9"/>
                    <a:pt x="65" y="22"/>
                    <a:pt x="62" y="27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30"/>
                    <a:pt x="59" y="31"/>
                    <a:pt x="56" y="3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43"/>
                    <a:pt x="22" y="49"/>
                    <a:pt x="21" y="53"/>
                  </a:cubicBezTo>
                  <a:cubicBezTo>
                    <a:pt x="21" y="55"/>
                    <a:pt x="23" y="62"/>
                    <a:pt x="28" y="75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4" y="87"/>
                    <a:pt x="32" y="92"/>
                    <a:pt x="29" y="97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7"/>
                    <a:pt x="10" y="117"/>
                    <a:pt x="9" y="118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7" y="120"/>
                    <a:pt x="4" y="124"/>
                    <a:pt x="2" y="131"/>
                  </a:cubicBezTo>
                  <a:cubicBezTo>
                    <a:pt x="0" y="137"/>
                    <a:pt x="1" y="143"/>
                    <a:pt x="6" y="149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18" y="150"/>
                    <a:pt x="23" y="155"/>
                    <a:pt x="30" y="164"/>
                  </a:cubicBezTo>
                  <a:cubicBezTo>
                    <a:pt x="30" y="165"/>
                    <a:pt x="30" y="165"/>
                    <a:pt x="30" y="165"/>
                  </a:cubicBezTo>
                  <a:cubicBezTo>
                    <a:pt x="30" y="165"/>
                    <a:pt x="30" y="165"/>
                    <a:pt x="30" y="165"/>
                  </a:cubicBezTo>
                  <a:cubicBezTo>
                    <a:pt x="30" y="168"/>
                    <a:pt x="32" y="170"/>
                    <a:pt x="34" y="17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64" y="203"/>
                    <a:pt x="64" y="203"/>
                    <a:pt x="64" y="203"/>
                  </a:cubicBezTo>
                  <a:cubicBezTo>
                    <a:pt x="70" y="203"/>
                    <a:pt x="70" y="203"/>
                    <a:pt x="70" y="203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4" y="206"/>
                    <a:pt x="94" y="206"/>
                    <a:pt x="94" y="206"/>
                  </a:cubicBezTo>
                  <a:cubicBezTo>
                    <a:pt x="112" y="227"/>
                    <a:pt x="112" y="227"/>
                    <a:pt x="112" y="227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45" y="249"/>
                    <a:pt x="145" y="249"/>
                    <a:pt x="145" y="249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57" y="270"/>
                    <a:pt x="157" y="270"/>
                    <a:pt x="157" y="270"/>
                  </a:cubicBezTo>
                  <a:cubicBezTo>
                    <a:pt x="168" y="277"/>
                    <a:pt x="168" y="277"/>
                    <a:pt x="168" y="277"/>
                  </a:cubicBezTo>
                  <a:cubicBezTo>
                    <a:pt x="177" y="279"/>
                    <a:pt x="177" y="279"/>
                    <a:pt x="177" y="279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8" y="292"/>
                    <a:pt x="188" y="292"/>
                    <a:pt x="188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203" y="300"/>
                    <a:pt x="203" y="300"/>
                    <a:pt x="203" y="300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4" y="301"/>
                    <a:pt x="204" y="301"/>
                    <a:pt x="204" y="301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29" y="311"/>
                    <a:pt x="229" y="311"/>
                    <a:pt x="229" y="311"/>
                  </a:cubicBezTo>
                  <a:cubicBezTo>
                    <a:pt x="230" y="311"/>
                    <a:pt x="230" y="311"/>
                    <a:pt x="230" y="311"/>
                  </a:cubicBezTo>
                  <a:cubicBezTo>
                    <a:pt x="236" y="313"/>
                    <a:pt x="236" y="313"/>
                    <a:pt x="236" y="313"/>
                  </a:cubicBezTo>
                  <a:cubicBezTo>
                    <a:pt x="236" y="313"/>
                    <a:pt x="236" y="313"/>
                    <a:pt x="236" y="313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63" y="323"/>
                    <a:pt x="263" y="323"/>
                    <a:pt x="263" y="323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87" y="319"/>
                    <a:pt x="296" y="320"/>
                    <a:pt x="299" y="324"/>
                  </a:cubicBezTo>
                  <a:cubicBezTo>
                    <a:pt x="301" y="327"/>
                    <a:pt x="300" y="330"/>
                    <a:pt x="295" y="334"/>
                  </a:cubicBezTo>
                  <a:cubicBezTo>
                    <a:pt x="291" y="338"/>
                    <a:pt x="291" y="338"/>
                    <a:pt x="291" y="338"/>
                  </a:cubicBezTo>
                  <a:cubicBezTo>
                    <a:pt x="290" y="340"/>
                    <a:pt x="292" y="343"/>
                    <a:pt x="297" y="348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300" y="351"/>
                    <a:pt x="300" y="351"/>
                    <a:pt x="300" y="351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311" y="331"/>
                    <a:pt x="319" y="321"/>
                    <a:pt x="325" y="319"/>
                  </a:cubicBezTo>
                  <a:cubicBezTo>
                    <a:pt x="331" y="317"/>
                    <a:pt x="343" y="322"/>
                    <a:pt x="363" y="334"/>
                  </a:cubicBezTo>
                  <a:cubicBezTo>
                    <a:pt x="387" y="339"/>
                    <a:pt x="387" y="339"/>
                    <a:pt x="387" y="339"/>
                  </a:cubicBezTo>
                  <a:cubicBezTo>
                    <a:pt x="386" y="339"/>
                    <a:pt x="386" y="339"/>
                    <a:pt x="386" y="339"/>
                  </a:cubicBezTo>
                  <a:cubicBezTo>
                    <a:pt x="386" y="340"/>
                    <a:pt x="386" y="340"/>
                    <a:pt x="386" y="340"/>
                  </a:cubicBezTo>
                  <a:cubicBezTo>
                    <a:pt x="385" y="351"/>
                    <a:pt x="385" y="351"/>
                    <a:pt x="385" y="351"/>
                  </a:cubicBezTo>
                  <a:cubicBezTo>
                    <a:pt x="397" y="353"/>
                    <a:pt x="397" y="353"/>
                    <a:pt x="397" y="353"/>
                  </a:cubicBezTo>
                  <a:cubicBezTo>
                    <a:pt x="397" y="368"/>
                    <a:pt x="397" y="368"/>
                    <a:pt x="397" y="368"/>
                  </a:cubicBezTo>
                  <a:cubicBezTo>
                    <a:pt x="400" y="375"/>
                    <a:pt x="403" y="379"/>
                    <a:pt x="405" y="380"/>
                  </a:cubicBezTo>
                  <a:cubicBezTo>
                    <a:pt x="407" y="382"/>
                    <a:pt x="419" y="382"/>
                    <a:pt x="440" y="380"/>
                  </a:cubicBezTo>
                  <a:cubicBezTo>
                    <a:pt x="453" y="374"/>
                    <a:pt x="453" y="374"/>
                    <a:pt x="453" y="374"/>
                  </a:cubicBezTo>
                  <a:cubicBezTo>
                    <a:pt x="465" y="357"/>
                    <a:pt x="465" y="357"/>
                    <a:pt x="465" y="357"/>
                  </a:cubicBezTo>
                  <a:cubicBezTo>
                    <a:pt x="479" y="357"/>
                    <a:pt x="479" y="357"/>
                    <a:pt x="479" y="357"/>
                  </a:cubicBezTo>
                  <a:cubicBezTo>
                    <a:pt x="486" y="355"/>
                    <a:pt x="486" y="355"/>
                    <a:pt x="486" y="355"/>
                  </a:cubicBezTo>
                  <a:cubicBezTo>
                    <a:pt x="512" y="339"/>
                    <a:pt x="512" y="339"/>
                    <a:pt x="512" y="339"/>
                  </a:cubicBezTo>
                  <a:cubicBezTo>
                    <a:pt x="512" y="339"/>
                    <a:pt x="512" y="339"/>
                    <a:pt x="512" y="339"/>
                  </a:cubicBezTo>
                  <a:cubicBezTo>
                    <a:pt x="513" y="339"/>
                    <a:pt x="513" y="339"/>
                    <a:pt x="513" y="339"/>
                  </a:cubicBezTo>
                  <a:cubicBezTo>
                    <a:pt x="513" y="339"/>
                    <a:pt x="513" y="339"/>
                    <a:pt x="513" y="339"/>
                  </a:cubicBezTo>
                  <a:cubicBezTo>
                    <a:pt x="528" y="337"/>
                    <a:pt x="537" y="337"/>
                    <a:pt x="539" y="339"/>
                  </a:cubicBezTo>
                  <a:cubicBezTo>
                    <a:pt x="556" y="353"/>
                    <a:pt x="556" y="353"/>
                    <a:pt x="556" y="353"/>
                  </a:cubicBezTo>
                  <a:cubicBezTo>
                    <a:pt x="562" y="355"/>
                    <a:pt x="562" y="355"/>
                    <a:pt x="562" y="355"/>
                  </a:cubicBezTo>
                  <a:cubicBezTo>
                    <a:pt x="562" y="356"/>
                    <a:pt x="562" y="356"/>
                    <a:pt x="562" y="356"/>
                  </a:cubicBezTo>
                  <a:cubicBezTo>
                    <a:pt x="569" y="359"/>
                    <a:pt x="569" y="359"/>
                    <a:pt x="569" y="359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7"/>
                    <a:pt x="570" y="357"/>
                    <a:pt x="570" y="357"/>
                  </a:cubicBezTo>
                  <a:cubicBezTo>
                    <a:pt x="570" y="357"/>
                    <a:pt x="570" y="357"/>
                    <a:pt x="570" y="357"/>
                  </a:cubicBezTo>
                  <a:cubicBezTo>
                    <a:pt x="572" y="345"/>
                    <a:pt x="572" y="345"/>
                    <a:pt x="572" y="345"/>
                  </a:cubicBezTo>
                  <a:cubicBezTo>
                    <a:pt x="571" y="341"/>
                    <a:pt x="571" y="339"/>
                    <a:pt x="572" y="336"/>
                  </a:cubicBezTo>
                  <a:cubicBezTo>
                    <a:pt x="573" y="334"/>
                    <a:pt x="575" y="333"/>
                    <a:pt x="578" y="332"/>
                  </a:cubicBezTo>
                  <a:cubicBezTo>
                    <a:pt x="584" y="331"/>
                    <a:pt x="590" y="336"/>
                    <a:pt x="596" y="347"/>
                  </a:cubicBezTo>
                  <a:cubicBezTo>
                    <a:pt x="596" y="348"/>
                    <a:pt x="596" y="348"/>
                    <a:pt x="596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607" y="343"/>
                    <a:pt x="607" y="343"/>
                    <a:pt x="607" y="343"/>
                  </a:cubicBezTo>
                  <a:cubicBezTo>
                    <a:pt x="609" y="343"/>
                    <a:pt x="610" y="341"/>
                    <a:pt x="610" y="339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8" y="331"/>
                    <a:pt x="608" y="331"/>
                    <a:pt x="608" y="331"/>
                  </a:cubicBezTo>
                  <a:cubicBezTo>
                    <a:pt x="607" y="328"/>
                    <a:pt x="608" y="325"/>
                    <a:pt x="611" y="324"/>
                  </a:cubicBezTo>
                  <a:cubicBezTo>
                    <a:pt x="614" y="321"/>
                    <a:pt x="614" y="321"/>
                    <a:pt x="614" y="321"/>
                  </a:cubicBezTo>
                  <a:cubicBezTo>
                    <a:pt x="623" y="312"/>
                    <a:pt x="623" y="312"/>
                    <a:pt x="623" y="312"/>
                  </a:cubicBezTo>
                  <a:cubicBezTo>
                    <a:pt x="629" y="299"/>
                    <a:pt x="629" y="299"/>
                    <a:pt x="629" y="299"/>
                  </a:cubicBezTo>
                  <a:cubicBezTo>
                    <a:pt x="624" y="290"/>
                    <a:pt x="622" y="284"/>
                    <a:pt x="624" y="280"/>
                  </a:cubicBezTo>
                  <a:cubicBezTo>
                    <a:pt x="625" y="269"/>
                    <a:pt x="625" y="269"/>
                    <a:pt x="625" y="269"/>
                  </a:cubicBezTo>
                  <a:cubicBezTo>
                    <a:pt x="623" y="264"/>
                    <a:pt x="622" y="261"/>
                    <a:pt x="622" y="258"/>
                  </a:cubicBezTo>
                  <a:cubicBezTo>
                    <a:pt x="622" y="257"/>
                    <a:pt x="620" y="253"/>
                    <a:pt x="617" y="249"/>
                  </a:cubicBezTo>
                  <a:cubicBezTo>
                    <a:pt x="616" y="249"/>
                    <a:pt x="616" y="249"/>
                    <a:pt x="616" y="249"/>
                  </a:cubicBezTo>
                  <a:cubicBezTo>
                    <a:pt x="616" y="247"/>
                    <a:pt x="616" y="247"/>
                    <a:pt x="616" y="247"/>
                  </a:cubicBezTo>
                  <a:cubicBezTo>
                    <a:pt x="615" y="233"/>
                    <a:pt x="615" y="233"/>
                    <a:pt x="615" y="233"/>
                  </a:cubicBezTo>
                  <a:cubicBezTo>
                    <a:pt x="615" y="231"/>
                    <a:pt x="614" y="227"/>
                    <a:pt x="615" y="223"/>
                  </a:cubicBezTo>
                  <a:cubicBezTo>
                    <a:pt x="612" y="221"/>
                    <a:pt x="609" y="218"/>
                    <a:pt x="608" y="215"/>
                  </a:cubicBezTo>
                  <a:cubicBezTo>
                    <a:pt x="602" y="207"/>
                    <a:pt x="602" y="207"/>
                    <a:pt x="602" y="207"/>
                  </a:cubicBezTo>
                  <a:cubicBezTo>
                    <a:pt x="601" y="207"/>
                    <a:pt x="601" y="207"/>
                    <a:pt x="601" y="207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601" y="205"/>
                    <a:pt x="601" y="205"/>
                    <a:pt x="601" y="205"/>
                  </a:cubicBezTo>
                  <a:cubicBezTo>
                    <a:pt x="599" y="195"/>
                    <a:pt x="599" y="195"/>
                    <a:pt x="599" y="195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82" y="182"/>
                    <a:pt x="582" y="182"/>
                    <a:pt x="582" y="182"/>
                  </a:cubicBezTo>
                  <a:cubicBezTo>
                    <a:pt x="582" y="183"/>
                    <a:pt x="582" y="183"/>
                    <a:pt x="582" y="183"/>
                  </a:cubicBezTo>
                  <a:cubicBezTo>
                    <a:pt x="583" y="195"/>
                    <a:pt x="583" y="195"/>
                    <a:pt x="583" y="195"/>
                  </a:cubicBezTo>
                  <a:cubicBezTo>
                    <a:pt x="583" y="195"/>
                    <a:pt x="583" y="195"/>
                    <a:pt x="583" y="195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77" y="199"/>
                    <a:pt x="577" y="199"/>
                    <a:pt x="577" y="199"/>
                  </a:cubicBezTo>
                  <a:cubicBezTo>
                    <a:pt x="576" y="207"/>
                    <a:pt x="576" y="207"/>
                    <a:pt x="576" y="207"/>
                  </a:cubicBezTo>
                  <a:cubicBezTo>
                    <a:pt x="576" y="208"/>
                    <a:pt x="576" y="208"/>
                    <a:pt x="576" y="208"/>
                  </a:cubicBezTo>
                  <a:cubicBezTo>
                    <a:pt x="562" y="214"/>
                    <a:pt x="562" y="214"/>
                    <a:pt x="562" y="214"/>
                  </a:cubicBezTo>
                  <a:cubicBezTo>
                    <a:pt x="558" y="203"/>
                    <a:pt x="558" y="203"/>
                    <a:pt x="558" y="203"/>
                  </a:cubicBezTo>
                  <a:cubicBezTo>
                    <a:pt x="555" y="202"/>
                    <a:pt x="555" y="202"/>
                    <a:pt x="555" y="202"/>
                  </a:cubicBezTo>
                  <a:cubicBezTo>
                    <a:pt x="550" y="206"/>
                    <a:pt x="550" y="206"/>
                    <a:pt x="550" y="206"/>
                  </a:cubicBezTo>
                  <a:cubicBezTo>
                    <a:pt x="548" y="214"/>
                    <a:pt x="548" y="214"/>
                    <a:pt x="548" y="214"/>
                  </a:cubicBezTo>
                  <a:cubicBezTo>
                    <a:pt x="538" y="217"/>
                    <a:pt x="538" y="217"/>
                    <a:pt x="538" y="217"/>
                  </a:cubicBezTo>
                  <a:cubicBezTo>
                    <a:pt x="532" y="213"/>
                    <a:pt x="532" y="213"/>
                    <a:pt x="532" y="213"/>
                  </a:cubicBezTo>
                  <a:cubicBezTo>
                    <a:pt x="524" y="211"/>
                    <a:pt x="524" y="211"/>
                    <a:pt x="524" y="211"/>
                  </a:cubicBezTo>
                  <a:cubicBezTo>
                    <a:pt x="522" y="199"/>
                    <a:pt x="522" y="199"/>
                    <a:pt x="522" y="199"/>
                  </a:cubicBezTo>
                  <a:cubicBezTo>
                    <a:pt x="518" y="193"/>
                    <a:pt x="518" y="193"/>
                    <a:pt x="518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0" y="185"/>
                    <a:pt x="510" y="185"/>
                    <a:pt x="510" y="185"/>
                  </a:cubicBezTo>
                  <a:cubicBezTo>
                    <a:pt x="510" y="185"/>
                    <a:pt x="510" y="185"/>
                    <a:pt x="510" y="185"/>
                  </a:cubicBezTo>
                  <a:cubicBezTo>
                    <a:pt x="506" y="179"/>
                    <a:pt x="506" y="179"/>
                    <a:pt x="506" y="179"/>
                  </a:cubicBezTo>
                  <a:cubicBezTo>
                    <a:pt x="500" y="172"/>
                    <a:pt x="500" y="172"/>
                    <a:pt x="500" y="172"/>
                  </a:cubicBezTo>
                  <a:cubicBezTo>
                    <a:pt x="496" y="172"/>
                    <a:pt x="496" y="172"/>
                    <a:pt x="496" y="172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7" y="175"/>
                    <a:pt x="487" y="175"/>
                    <a:pt x="487" y="175"/>
                  </a:cubicBezTo>
                  <a:cubicBezTo>
                    <a:pt x="467" y="174"/>
                    <a:pt x="467" y="174"/>
                    <a:pt x="467" y="174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0" y="170"/>
                    <a:pt x="447" y="169"/>
                    <a:pt x="443" y="166"/>
                  </a:cubicBezTo>
                  <a:cubicBezTo>
                    <a:pt x="431" y="162"/>
                    <a:pt x="431" y="162"/>
                    <a:pt x="431" y="162"/>
                  </a:cubicBezTo>
                  <a:cubicBezTo>
                    <a:pt x="422" y="159"/>
                    <a:pt x="416" y="157"/>
                    <a:pt x="415" y="155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0" y="153"/>
                    <a:pt x="410" y="153"/>
                    <a:pt x="410" y="153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2" y="149"/>
                    <a:pt x="402" y="149"/>
                    <a:pt x="402" y="149"/>
                  </a:cubicBezTo>
                  <a:cubicBezTo>
                    <a:pt x="401" y="147"/>
                    <a:pt x="400" y="146"/>
                    <a:pt x="399" y="144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4" y="136"/>
                    <a:pt x="394" y="136"/>
                    <a:pt x="394" y="136"/>
                  </a:cubicBezTo>
                  <a:cubicBezTo>
                    <a:pt x="389" y="133"/>
                    <a:pt x="389" y="133"/>
                    <a:pt x="389" y="133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5" y="136"/>
                    <a:pt x="385" y="136"/>
                    <a:pt x="385" y="136"/>
                  </a:cubicBezTo>
                  <a:cubicBezTo>
                    <a:pt x="384" y="137"/>
                    <a:pt x="384" y="137"/>
                    <a:pt x="384" y="137"/>
                  </a:cubicBezTo>
                  <a:cubicBezTo>
                    <a:pt x="382" y="139"/>
                    <a:pt x="380" y="139"/>
                    <a:pt x="378" y="140"/>
                  </a:cubicBezTo>
                  <a:cubicBezTo>
                    <a:pt x="375" y="141"/>
                    <a:pt x="372" y="139"/>
                    <a:pt x="368" y="135"/>
                  </a:cubicBezTo>
                  <a:cubicBezTo>
                    <a:pt x="361" y="127"/>
                    <a:pt x="361" y="127"/>
                    <a:pt x="361" y="127"/>
                  </a:cubicBezTo>
                  <a:cubicBezTo>
                    <a:pt x="358" y="123"/>
                    <a:pt x="356" y="121"/>
                    <a:pt x="355" y="119"/>
                  </a:cubicBezTo>
                  <a:cubicBezTo>
                    <a:pt x="353" y="115"/>
                    <a:pt x="353" y="115"/>
                    <a:pt x="353" y="115"/>
                  </a:cubicBezTo>
                  <a:cubicBezTo>
                    <a:pt x="350" y="113"/>
                    <a:pt x="348" y="110"/>
                    <a:pt x="347" y="107"/>
                  </a:cubicBezTo>
                  <a:cubicBezTo>
                    <a:pt x="346" y="104"/>
                    <a:pt x="346" y="101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5" y="79"/>
                    <a:pt x="355" y="79"/>
                    <a:pt x="355" y="79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9" y="51"/>
                    <a:pt x="349" y="51"/>
                    <a:pt x="349" y="51"/>
                  </a:cubicBezTo>
                  <a:cubicBezTo>
                    <a:pt x="349" y="45"/>
                    <a:pt x="351" y="43"/>
                    <a:pt x="355" y="42"/>
                  </a:cubicBezTo>
                  <a:cubicBezTo>
                    <a:pt x="356" y="41"/>
                    <a:pt x="357" y="41"/>
                    <a:pt x="357" y="39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0"/>
                    <a:pt x="357" y="30"/>
                    <a:pt x="357" y="30"/>
                  </a:cubicBezTo>
                  <a:cubicBezTo>
                    <a:pt x="357" y="30"/>
                    <a:pt x="357" y="30"/>
                    <a:pt x="357" y="30"/>
                  </a:cubicBezTo>
                  <a:cubicBezTo>
                    <a:pt x="357" y="21"/>
                    <a:pt x="357" y="21"/>
                    <a:pt x="357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4" y="20"/>
                    <a:pt x="354" y="20"/>
                    <a:pt x="354" y="20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6" y="15"/>
                    <a:pt x="346" y="15"/>
                    <a:pt x="346" y="15"/>
                  </a:cubicBezTo>
                  <a:cubicBezTo>
                    <a:pt x="341" y="10"/>
                    <a:pt x="341" y="10"/>
                    <a:pt x="341" y="10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3" y="2"/>
                    <a:pt x="301" y="3"/>
                    <a:pt x="298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4" y="9"/>
                    <a:pt x="261" y="9"/>
                    <a:pt x="260" y="11"/>
                  </a:cubicBezTo>
                  <a:cubicBezTo>
                    <a:pt x="257" y="13"/>
                    <a:pt x="253" y="15"/>
                    <a:pt x="247" y="17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0" y="17"/>
                    <a:pt x="220" y="17"/>
                    <a:pt x="220" y="17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7"/>
                    <a:pt x="220" y="17"/>
                    <a:pt x="220" y="17"/>
                  </a:cubicBezTo>
                  <a:cubicBezTo>
                    <a:pt x="214" y="17"/>
                    <a:pt x="214" y="17"/>
                    <a:pt x="214" y="17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7"/>
                    <a:pt x="164" y="15"/>
                    <a:pt x="160" y="10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159" y="5"/>
                    <a:pt x="158" y="4"/>
                    <a:pt x="158" y="3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6" y="11"/>
                    <a:pt x="112" y="9"/>
                    <a:pt x="106" y="8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84" y="1"/>
                    <a:pt x="84" y="1"/>
                    <a:pt x="84" y="1"/>
                  </a:cubicBezTo>
                  <a:lnTo>
                    <a:pt x="77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2641984" y="4833251"/>
              <a:ext cx="875441" cy="915371"/>
            </a:xfrm>
            <a:custGeom>
              <a:avLst/>
              <a:gdLst>
                <a:gd name="T0" fmla="*/ 9 w 284"/>
                <a:gd name="T1" fmla="*/ 183 h 297"/>
                <a:gd name="T2" fmla="*/ 41 w 284"/>
                <a:gd name="T3" fmla="*/ 181 h 297"/>
                <a:gd name="T4" fmla="*/ 42 w 284"/>
                <a:gd name="T5" fmla="*/ 195 h 297"/>
                <a:gd name="T6" fmla="*/ 67 w 284"/>
                <a:gd name="T7" fmla="*/ 222 h 297"/>
                <a:gd name="T8" fmla="*/ 72 w 284"/>
                <a:gd name="T9" fmla="*/ 260 h 297"/>
                <a:gd name="T10" fmla="*/ 110 w 284"/>
                <a:gd name="T11" fmla="*/ 271 h 297"/>
                <a:gd name="T12" fmla="*/ 118 w 284"/>
                <a:gd name="T13" fmla="*/ 282 h 297"/>
                <a:gd name="T14" fmla="*/ 135 w 284"/>
                <a:gd name="T15" fmla="*/ 297 h 297"/>
                <a:gd name="T16" fmla="*/ 136 w 284"/>
                <a:gd name="T17" fmla="*/ 285 h 297"/>
                <a:gd name="T18" fmla="*/ 135 w 284"/>
                <a:gd name="T19" fmla="*/ 244 h 297"/>
                <a:gd name="T20" fmla="*/ 161 w 284"/>
                <a:gd name="T21" fmla="*/ 236 h 297"/>
                <a:gd name="T22" fmla="*/ 190 w 284"/>
                <a:gd name="T23" fmla="*/ 236 h 297"/>
                <a:gd name="T24" fmla="*/ 219 w 284"/>
                <a:gd name="T25" fmla="*/ 233 h 297"/>
                <a:gd name="T26" fmla="*/ 256 w 284"/>
                <a:gd name="T27" fmla="*/ 211 h 297"/>
                <a:gd name="T28" fmla="*/ 265 w 284"/>
                <a:gd name="T29" fmla="*/ 214 h 297"/>
                <a:gd name="T30" fmla="*/ 270 w 284"/>
                <a:gd name="T31" fmla="*/ 216 h 297"/>
                <a:gd name="T32" fmla="*/ 284 w 284"/>
                <a:gd name="T33" fmla="*/ 206 h 297"/>
                <a:gd name="T34" fmla="*/ 274 w 284"/>
                <a:gd name="T35" fmla="*/ 195 h 297"/>
                <a:gd name="T36" fmla="*/ 251 w 284"/>
                <a:gd name="T37" fmla="*/ 181 h 297"/>
                <a:gd name="T38" fmla="*/ 236 w 284"/>
                <a:gd name="T39" fmla="*/ 182 h 297"/>
                <a:gd name="T40" fmla="*/ 230 w 284"/>
                <a:gd name="T41" fmla="*/ 170 h 297"/>
                <a:gd name="T42" fmla="*/ 234 w 284"/>
                <a:gd name="T43" fmla="*/ 155 h 297"/>
                <a:gd name="T44" fmla="*/ 226 w 284"/>
                <a:gd name="T45" fmla="*/ 137 h 297"/>
                <a:gd name="T46" fmla="*/ 232 w 284"/>
                <a:gd name="T47" fmla="*/ 106 h 297"/>
                <a:gd name="T48" fmla="*/ 216 w 284"/>
                <a:gd name="T49" fmla="*/ 102 h 297"/>
                <a:gd name="T50" fmla="*/ 200 w 284"/>
                <a:gd name="T51" fmla="*/ 84 h 297"/>
                <a:gd name="T52" fmla="*/ 198 w 284"/>
                <a:gd name="T53" fmla="*/ 75 h 297"/>
                <a:gd name="T54" fmla="*/ 206 w 284"/>
                <a:gd name="T55" fmla="*/ 66 h 297"/>
                <a:gd name="T56" fmla="*/ 235 w 284"/>
                <a:gd name="T57" fmla="*/ 63 h 297"/>
                <a:gd name="T58" fmla="*/ 243 w 284"/>
                <a:gd name="T59" fmla="*/ 66 h 297"/>
                <a:gd name="T60" fmla="*/ 256 w 284"/>
                <a:gd name="T61" fmla="*/ 54 h 297"/>
                <a:gd name="T62" fmla="*/ 235 w 284"/>
                <a:gd name="T63" fmla="*/ 52 h 297"/>
                <a:gd name="T64" fmla="*/ 227 w 284"/>
                <a:gd name="T65" fmla="*/ 45 h 297"/>
                <a:gd name="T66" fmla="*/ 222 w 284"/>
                <a:gd name="T67" fmla="*/ 22 h 297"/>
                <a:gd name="T68" fmla="*/ 198 w 284"/>
                <a:gd name="T69" fmla="*/ 34 h 297"/>
                <a:gd name="T70" fmla="*/ 201 w 284"/>
                <a:gd name="T71" fmla="*/ 50 h 297"/>
                <a:gd name="T72" fmla="*/ 193 w 284"/>
                <a:gd name="T73" fmla="*/ 62 h 297"/>
                <a:gd name="T74" fmla="*/ 183 w 284"/>
                <a:gd name="T75" fmla="*/ 86 h 297"/>
                <a:gd name="T76" fmla="*/ 183 w 284"/>
                <a:gd name="T77" fmla="*/ 98 h 297"/>
                <a:gd name="T78" fmla="*/ 177 w 284"/>
                <a:gd name="T79" fmla="*/ 105 h 297"/>
                <a:gd name="T80" fmla="*/ 173 w 284"/>
                <a:gd name="T81" fmla="*/ 107 h 297"/>
                <a:gd name="T82" fmla="*/ 153 w 284"/>
                <a:gd name="T83" fmla="*/ 112 h 297"/>
                <a:gd name="T84" fmla="*/ 138 w 284"/>
                <a:gd name="T85" fmla="*/ 110 h 297"/>
                <a:gd name="T86" fmla="*/ 129 w 284"/>
                <a:gd name="T87" fmla="*/ 106 h 297"/>
                <a:gd name="T88" fmla="*/ 122 w 284"/>
                <a:gd name="T89" fmla="*/ 84 h 297"/>
                <a:gd name="T90" fmla="*/ 113 w 284"/>
                <a:gd name="T91" fmla="*/ 64 h 297"/>
                <a:gd name="T92" fmla="*/ 110 w 284"/>
                <a:gd name="T93" fmla="*/ 58 h 297"/>
                <a:gd name="T94" fmla="*/ 100 w 284"/>
                <a:gd name="T95" fmla="*/ 52 h 297"/>
                <a:gd name="T96" fmla="*/ 86 w 284"/>
                <a:gd name="T97" fmla="*/ 44 h 297"/>
                <a:gd name="T98" fmla="*/ 85 w 284"/>
                <a:gd name="T99" fmla="*/ 35 h 297"/>
                <a:gd name="T100" fmla="*/ 77 w 284"/>
                <a:gd name="T101" fmla="*/ 29 h 297"/>
                <a:gd name="T102" fmla="*/ 61 w 284"/>
                <a:gd name="T103" fmla="*/ 42 h 297"/>
                <a:gd name="T104" fmla="*/ 49 w 284"/>
                <a:gd name="T105" fmla="*/ 21 h 297"/>
                <a:gd name="T106" fmla="*/ 40 w 284"/>
                <a:gd name="T107" fmla="*/ 11 h 297"/>
                <a:gd name="T108" fmla="*/ 28 w 284"/>
                <a:gd name="T109" fmla="*/ 33 h 297"/>
                <a:gd name="T110" fmla="*/ 28 w 284"/>
                <a:gd name="T111" fmla="*/ 54 h 297"/>
                <a:gd name="T112" fmla="*/ 45 w 284"/>
                <a:gd name="T113" fmla="*/ 70 h 297"/>
                <a:gd name="T114" fmla="*/ 31 w 284"/>
                <a:gd name="T115" fmla="*/ 128 h 297"/>
                <a:gd name="T116" fmla="*/ 1 w 284"/>
                <a:gd name="T117" fmla="*/ 174 h 297"/>
                <a:gd name="T118" fmla="*/ 2 w 284"/>
                <a:gd name="T119" fmla="*/ 18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" h="297">
                  <a:moveTo>
                    <a:pt x="2" y="182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3" y="187"/>
                    <a:pt x="6" y="186"/>
                    <a:pt x="9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41" y="181"/>
                    <a:pt x="41" y="181"/>
                    <a:pt x="41" y="181"/>
                  </a:cubicBezTo>
                  <a:cubicBezTo>
                    <a:pt x="41" y="182"/>
                    <a:pt x="41" y="182"/>
                    <a:pt x="41" y="182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53" y="240"/>
                    <a:pt x="47" y="249"/>
                    <a:pt x="47" y="252"/>
                  </a:cubicBezTo>
                  <a:cubicBezTo>
                    <a:pt x="55" y="253"/>
                    <a:pt x="55" y="253"/>
                    <a:pt x="55" y="253"/>
                  </a:cubicBezTo>
                  <a:cubicBezTo>
                    <a:pt x="64" y="254"/>
                    <a:pt x="70" y="257"/>
                    <a:pt x="72" y="260"/>
                  </a:cubicBezTo>
                  <a:cubicBezTo>
                    <a:pt x="74" y="265"/>
                    <a:pt x="77" y="270"/>
                    <a:pt x="79" y="276"/>
                  </a:cubicBezTo>
                  <a:cubicBezTo>
                    <a:pt x="89" y="282"/>
                    <a:pt x="89" y="282"/>
                    <a:pt x="89" y="282"/>
                  </a:cubicBezTo>
                  <a:cubicBezTo>
                    <a:pt x="96" y="283"/>
                    <a:pt x="96" y="283"/>
                    <a:pt x="96" y="283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17" y="282"/>
                    <a:pt x="117" y="282"/>
                    <a:pt x="117" y="282"/>
                  </a:cubicBezTo>
                  <a:cubicBezTo>
                    <a:pt x="117" y="282"/>
                    <a:pt x="117" y="282"/>
                    <a:pt x="117" y="282"/>
                  </a:cubicBezTo>
                  <a:cubicBezTo>
                    <a:pt x="117" y="282"/>
                    <a:pt x="117" y="282"/>
                    <a:pt x="117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20" y="292"/>
                    <a:pt x="120" y="292"/>
                    <a:pt x="120" y="292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35" y="297"/>
                    <a:pt x="135" y="297"/>
                    <a:pt x="135" y="297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1" y="261"/>
                    <a:pt x="131" y="261"/>
                    <a:pt x="131" y="261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4" y="244"/>
                    <a:pt x="134" y="244"/>
                    <a:pt x="134" y="244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1" y="236"/>
                    <a:pt x="161" y="236"/>
                    <a:pt x="161" y="236"/>
                  </a:cubicBezTo>
                  <a:cubicBezTo>
                    <a:pt x="169" y="242"/>
                    <a:pt x="173" y="246"/>
                    <a:pt x="176" y="249"/>
                  </a:cubicBezTo>
                  <a:cubicBezTo>
                    <a:pt x="178" y="248"/>
                    <a:pt x="183" y="244"/>
                    <a:pt x="189" y="237"/>
                  </a:cubicBezTo>
                  <a:cubicBezTo>
                    <a:pt x="189" y="237"/>
                    <a:pt x="189" y="237"/>
                    <a:pt x="189" y="237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4"/>
                    <a:pt x="220" y="234"/>
                    <a:pt x="220" y="234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256" y="211"/>
                    <a:pt x="256" y="211"/>
                    <a:pt x="256" y="211"/>
                  </a:cubicBezTo>
                  <a:cubicBezTo>
                    <a:pt x="264" y="214"/>
                    <a:pt x="264" y="214"/>
                    <a:pt x="264" y="214"/>
                  </a:cubicBezTo>
                  <a:cubicBezTo>
                    <a:pt x="264" y="214"/>
                    <a:pt x="264" y="214"/>
                    <a:pt x="264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5"/>
                    <a:pt x="265" y="215"/>
                    <a:pt x="265" y="215"/>
                  </a:cubicBezTo>
                  <a:cubicBezTo>
                    <a:pt x="267" y="218"/>
                    <a:pt x="267" y="218"/>
                    <a:pt x="267" y="218"/>
                  </a:cubicBezTo>
                  <a:cubicBezTo>
                    <a:pt x="269" y="216"/>
                    <a:pt x="269" y="216"/>
                    <a:pt x="269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8" y="211"/>
                    <a:pt x="278" y="211"/>
                    <a:pt x="278" y="211"/>
                  </a:cubicBezTo>
                  <a:cubicBezTo>
                    <a:pt x="284" y="206"/>
                    <a:pt x="284" y="206"/>
                    <a:pt x="284" y="206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1" y="192"/>
                    <a:pt x="281" y="192"/>
                    <a:pt x="281" y="192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1" y="196"/>
                    <a:pt x="269" y="196"/>
                    <a:pt x="267" y="196"/>
                  </a:cubicBezTo>
                  <a:cubicBezTo>
                    <a:pt x="258" y="196"/>
                    <a:pt x="258" y="196"/>
                    <a:pt x="258" y="196"/>
                  </a:cubicBezTo>
                  <a:cubicBezTo>
                    <a:pt x="255" y="196"/>
                    <a:pt x="253" y="195"/>
                    <a:pt x="252" y="194"/>
                  </a:cubicBezTo>
                  <a:cubicBezTo>
                    <a:pt x="251" y="181"/>
                    <a:pt x="251" y="181"/>
                    <a:pt x="251" y="181"/>
                  </a:cubicBezTo>
                  <a:cubicBezTo>
                    <a:pt x="249" y="179"/>
                    <a:pt x="247" y="178"/>
                    <a:pt x="246" y="178"/>
                  </a:cubicBezTo>
                  <a:cubicBezTo>
                    <a:pt x="244" y="179"/>
                    <a:pt x="244" y="179"/>
                    <a:pt x="244" y="179"/>
                  </a:cubicBezTo>
                  <a:cubicBezTo>
                    <a:pt x="241" y="181"/>
                    <a:pt x="241" y="181"/>
                    <a:pt x="241" y="181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4" y="182"/>
                    <a:pt x="234" y="182"/>
                    <a:pt x="234" y="182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1" y="176"/>
                    <a:pt x="231" y="176"/>
                    <a:pt x="231" y="176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3" y="155"/>
                    <a:pt x="233" y="155"/>
                    <a:pt x="233" y="155"/>
                  </a:cubicBezTo>
                  <a:cubicBezTo>
                    <a:pt x="233" y="155"/>
                    <a:pt x="233" y="155"/>
                    <a:pt x="233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7" y="147"/>
                    <a:pt x="237" y="147"/>
                    <a:pt x="237" y="14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5" y="136"/>
                    <a:pt x="225" y="136"/>
                    <a:pt x="225" y="136"/>
                  </a:cubicBezTo>
                  <a:cubicBezTo>
                    <a:pt x="225" y="125"/>
                    <a:pt x="225" y="125"/>
                    <a:pt x="225" y="125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16" y="102"/>
                    <a:pt x="216" y="102"/>
                    <a:pt x="216" y="102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0" y="50"/>
                    <a:pt x="237" y="52"/>
                    <a:pt x="235" y="52"/>
                  </a:cubicBezTo>
                  <a:cubicBezTo>
                    <a:pt x="232" y="52"/>
                    <a:pt x="229" y="50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4" y="25"/>
                    <a:pt x="214" y="25"/>
                    <a:pt x="214" y="25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201" y="41"/>
                    <a:pt x="201" y="41"/>
                    <a:pt x="201" y="41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9" y="78"/>
                    <a:pt x="180" y="81"/>
                    <a:pt x="182" y="85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5"/>
                    <a:pt x="178" y="105"/>
                    <a:pt x="178" y="105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1" y="105"/>
                    <a:pt x="159" y="106"/>
                    <a:pt x="157" y="108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48" y="120"/>
                    <a:pt x="145" y="120"/>
                    <a:pt x="141" y="120"/>
                  </a:cubicBezTo>
                  <a:cubicBezTo>
                    <a:pt x="138" y="119"/>
                    <a:pt x="137" y="116"/>
                    <a:pt x="138" y="113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5" y="111"/>
                    <a:pt x="134" y="111"/>
                    <a:pt x="132" y="111"/>
                  </a:cubicBezTo>
                  <a:cubicBezTo>
                    <a:pt x="131" y="111"/>
                    <a:pt x="129" y="109"/>
                    <a:pt x="129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3" y="50"/>
                    <a:pt x="101" y="52"/>
                    <a:pt x="100" y="52"/>
                  </a:cubicBezTo>
                  <a:cubicBezTo>
                    <a:pt x="99" y="52"/>
                    <a:pt x="97" y="50"/>
                    <a:pt x="93" y="48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4"/>
                    <a:pt x="78" y="27"/>
                    <a:pt x="77" y="29"/>
                  </a:cubicBezTo>
                  <a:cubicBezTo>
                    <a:pt x="76" y="32"/>
                    <a:pt x="75" y="33"/>
                    <a:pt x="72" y="35"/>
                  </a:cubicBezTo>
                  <a:cubicBezTo>
                    <a:pt x="71" y="38"/>
                    <a:pt x="70" y="40"/>
                    <a:pt x="69" y="42"/>
                  </a:cubicBezTo>
                  <a:cubicBezTo>
                    <a:pt x="66" y="44"/>
                    <a:pt x="64" y="44"/>
                    <a:pt x="62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58" y="41"/>
                    <a:pt x="58" y="38"/>
                    <a:pt x="58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1" y="27"/>
                    <a:pt x="50" y="25"/>
                    <a:pt x="49" y="21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7"/>
                    <a:pt x="41" y="20"/>
                    <a:pt x="41" y="22"/>
                  </a:cubicBezTo>
                  <a:cubicBezTo>
                    <a:pt x="41" y="26"/>
                    <a:pt x="39" y="29"/>
                    <a:pt x="35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52"/>
                    <a:pt x="27" y="54"/>
                    <a:pt x="28" y="54"/>
                  </a:cubicBezTo>
                  <a:cubicBezTo>
                    <a:pt x="30" y="55"/>
                    <a:pt x="33" y="55"/>
                    <a:pt x="35" y="5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3" y="102"/>
                    <a:pt x="40" y="120"/>
                    <a:pt x="36" y="125"/>
                  </a:cubicBezTo>
                  <a:cubicBezTo>
                    <a:pt x="35" y="127"/>
                    <a:pt x="33" y="128"/>
                    <a:pt x="31" y="128"/>
                  </a:cubicBezTo>
                  <a:cubicBezTo>
                    <a:pt x="28" y="128"/>
                    <a:pt x="26" y="128"/>
                    <a:pt x="23" y="126"/>
                  </a:cubicBezTo>
                  <a:cubicBezTo>
                    <a:pt x="13" y="147"/>
                    <a:pt x="6" y="158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2" y="160"/>
                    <a:pt x="1" y="165"/>
                    <a:pt x="1" y="174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2" y="18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3267558" y="4820546"/>
              <a:ext cx="592300" cy="511832"/>
            </a:xfrm>
            <a:custGeom>
              <a:avLst/>
              <a:gdLst>
                <a:gd name="T0" fmla="*/ 143 w 192"/>
                <a:gd name="T1" fmla="*/ 8 h 166"/>
                <a:gd name="T2" fmla="*/ 132 w 192"/>
                <a:gd name="T3" fmla="*/ 10 h 166"/>
                <a:gd name="T4" fmla="*/ 130 w 192"/>
                <a:gd name="T5" fmla="*/ 0 h 166"/>
                <a:gd name="T6" fmla="*/ 126 w 192"/>
                <a:gd name="T7" fmla="*/ 10 h 166"/>
                <a:gd name="T8" fmla="*/ 120 w 192"/>
                <a:gd name="T9" fmla="*/ 18 h 166"/>
                <a:gd name="T10" fmla="*/ 108 w 192"/>
                <a:gd name="T11" fmla="*/ 18 h 166"/>
                <a:gd name="T12" fmla="*/ 106 w 192"/>
                <a:gd name="T13" fmla="*/ 25 h 166"/>
                <a:gd name="T14" fmla="*/ 95 w 192"/>
                <a:gd name="T15" fmla="*/ 28 h 166"/>
                <a:gd name="T16" fmla="*/ 91 w 192"/>
                <a:gd name="T17" fmla="*/ 30 h 166"/>
                <a:gd name="T18" fmla="*/ 81 w 192"/>
                <a:gd name="T19" fmla="*/ 26 h 166"/>
                <a:gd name="T20" fmla="*/ 74 w 192"/>
                <a:gd name="T21" fmla="*/ 24 h 166"/>
                <a:gd name="T22" fmla="*/ 85 w 192"/>
                <a:gd name="T23" fmla="*/ 40 h 166"/>
                <a:gd name="T24" fmla="*/ 91 w 192"/>
                <a:gd name="T25" fmla="*/ 46 h 166"/>
                <a:gd name="T26" fmla="*/ 88 w 192"/>
                <a:gd name="T27" fmla="*/ 55 h 166"/>
                <a:gd name="T28" fmla="*/ 70 w 192"/>
                <a:gd name="T29" fmla="*/ 64 h 166"/>
                <a:gd name="T30" fmla="*/ 63 w 192"/>
                <a:gd name="T31" fmla="*/ 65 h 166"/>
                <a:gd name="T32" fmla="*/ 56 w 192"/>
                <a:gd name="T33" fmla="*/ 63 h 166"/>
                <a:gd name="T34" fmla="*/ 48 w 192"/>
                <a:gd name="T35" fmla="*/ 71 h 166"/>
                <a:gd name="T36" fmla="*/ 40 w 192"/>
                <a:gd name="T37" fmla="*/ 74 h 166"/>
                <a:gd name="T38" fmla="*/ 8 w 192"/>
                <a:gd name="T39" fmla="*/ 74 h 166"/>
                <a:gd name="T40" fmla="*/ 5 w 192"/>
                <a:gd name="T41" fmla="*/ 96 h 166"/>
                <a:gd name="T42" fmla="*/ 12 w 192"/>
                <a:gd name="T43" fmla="*/ 100 h 166"/>
                <a:gd name="T44" fmla="*/ 16 w 192"/>
                <a:gd name="T45" fmla="*/ 95 h 166"/>
                <a:gd name="T46" fmla="*/ 28 w 192"/>
                <a:gd name="T47" fmla="*/ 96 h 166"/>
                <a:gd name="T48" fmla="*/ 32 w 192"/>
                <a:gd name="T49" fmla="*/ 118 h 166"/>
                <a:gd name="T50" fmla="*/ 27 w 192"/>
                <a:gd name="T51" fmla="*/ 130 h 166"/>
                <a:gd name="T52" fmla="*/ 38 w 192"/>
                <a:gd name="T53" fmla="*/ 149 h 166"/>
                <a:gd name="T54" fmla="*/ 34 w 192"/>
                <a:gd name="T55" fmla="*/ 166 h 166"/>
                <a:gd name="T56" fmla="*/ 47 w 192"/>
                <a:gd name="T57" fmla="*/ 160 h 166"/>
                <a:gd name="T58" fmla="*/ 56 w 192"/>
                <a:gd name="T59" fmla="*/ 161 h 166"/>
                <a:gd name="T60" fmla="*/ 85 w 192"/>
                <a:gd name="T61" fmla="*/ 160 h 166"/>
                <a:gd name="T62" fmla="*/ 99 w 192"/>
                <a:gd name="T63" fmla="*/ 151 h 166"/>
                <a:gd name="T64" fmla="*/ 115 w 192"/>
                <a:gd name="T65" fmla="*/ 137 h 166"/>
                <a:gd name="T66" fmla="*/ 125 w 192"/>
                <a:gd name="T67" fmla="*/ 142 h 166"/>
                <a:gd name="T68" fmla="*/ 138 w 192"/>
                <a:gd name="T69" fmla="*/ 147 h 166"/>
                <a:gd name="T70" fmla="*/ 147 w 192"/>
                <a:gd name="T71" fmla="*/ 150 h 166"/>
                <a:gd name="T72" fmla="*/ 149 w 192"/>
                <a:gd name="T73" fmla="*/ 145 h 166"/>
                <a:gd name="T74" fmla="*/ 152 w 192"/>
                <a:gd name="T75" fmla="*/ 142 h 166"/>
                <a:gd name="T76" fmla="*/ 158 w 192"/>
                <a:gd name="T77" fmla="*/ 138 h 166"/>
                <a:gd name="T78" fmla="*/ 174 w 192"/>
                <a:gd name="T79" fmla="*/ 127 h 166"/>
                <a:gd name="T80" fmla="*/ 176 w 192"/>
                <a:gd name="T81" fmla="*/ 124 h 166"/>
                <a:gd name="T82" fmla="*/ 184 w 192"/>
                <a:gd name="T83" fmla="*/ 122 h 166"/>
                <a:gd name="T84" fmla="*/ 190 w 192"/>
                <a:gd name="T85" fmla="*/ 118 h 166"/>
                <a:gd name="T86" fmla="*/ 186 w 192"/>
                <a:gd name="T87" fmla="*/ 103 h 166"/>
                <a:gd name="T88" fmla="*/ 188 w 192"/>
                <a:gd name="T89" fmla="*/ 94 h 166"/>
                <a:gd name="T90" fmla="*/ 174 w 192"/>
                <a:gd name="T91" fmla="*/ 83 h 166"/>
                <a:gd name="T92" fmla="*/ 187 w 192"/>
                <a:gd name="T93" fmla="*/ 34 h 166"/>
                <a:gd name="T94" fmla="*/ 179 w 192"/>
                <a:gd name="T95" fmla="*/ 38 h 166"/>
                <a:gd name="T96" fmla="*/ 169 w 192"/>
                <a:gd name="T97" fmla="*/ 38 h 166"/>
                <a:gd name="T98" fmla="*/ 168 w 192"/>
                <a:gd name="T99" fmla="*/ 34 h 166"/>
                <a:gd name="T100" fmla="*/ 166 w 192"/>
                <a:gd name="T101" fmla="*/ 32 h 166"/>
                <a:gd name="T102" fmla="*/ 157 w 192"/>
                <a:gd name="T103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166">
                  <a:moveTo>
                    <a:pt x="151" y="3"/>
                  </a:moveTo>
                  <a:cubicBezTo>
                    <a:pt x="148" y="2"/>
                    <a:pt x="148" y="2"/>
                    <a:pt x="148" y="2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11"/>
                    <a:pt x="140" y="13"/>
                    <a:pt x="137" y="13"/>
                  </a:cubicBezTo>
                  <a:cubicBezTo>
                    <a:pt x="136" y="13"/>
                    <a:pt x="134" y="12"/>
                    <a:pt x="132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7" y="130"/>
                    <a:pt x="27" y="130"/>
                    <a:pt x="27" y="130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4" y="166"/>
                    <a:pt x="34" y="166"/>
                    <a:pt x="34" y="166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47" y="160"/>
                    <a:pt x="47" y="160"/>
                    <a:pt x="47" y="160"/>
                  </a:cubicBezTo>
                  <a:cubicBezTo>
                    <a:pt x="47" y="160"/>
                    <a:pt x="47" y="160"/>
                    <a:pt x="47" y="160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81" y="166"/>
                    <a:pt x="81" y="166"/>
                    <a:pt x="81" y="166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6" y="145"/>
                    <a:pt x="128" y="146"/>
                    <a:pt x="129" y="147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49" y="144"/>
                    <a:pt x="149" y="144"/>
                    <a:pt x="149" y="144"/>
                  </a:cubicBezTo>
                  <a:cubicBezTo>
                    <a:pt x="149" y="144"/>
                    <a:pt x="149" y="144"/>
                    <a:pt x="149" y="144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2" y="136"/>
                    <a:pt x="163" y="134"/>
                    <a:pt x="166" y="131"/>
                  </a:cubicBezTo>
                  <a:cubicBezTo>
                    <a:pt x="168" y="129"/>
                    <a:pt x="170" y="128"/>
                    <a:pt x="172" y="128"/>
                  </a:cubicBezTo>
                  <a:cubicBezTo>
                    <a:pt x="174" y="127"/>
                    <a:pt x="174" y="127"/>
                    <a:pt x="174" y="127"/>
                  </a:cubicBezTo>
                  <a:cubicBezTo>
                    <a:pt x="174" y="127"/>
                    <a:pt x="174" y="127"/>
                    <a:pt x="174" y="127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7" y="124"/>
                    <a:pt x="177" y="124"/>
                    <a:pt x="177" y="124"/>
                  </a:cubicBezTo>
                  <a:cubicBezTo>
                    <a:pt x="177" y="124"/>
                    <a:pt x="177" y="124"/>
                    <a:pt x="177" y="124"/>
                  </a:cubicBezTo>
                  <a:cubicBezTo>
                    <a:pt x="178" y="124"/>
                    <a:pt x="178" y="124"/>
                    <a:pt x="178" y="124"/>
                  </a:cubicBezTo>
                  <a:cubicBezTo>
                    <a:pt x="184" y="122"/>
                    <a:pt x="184" y="122"/>
                    <a:pt x="184" y="122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89" y="111"/>
                    <a:pt x="188" y="108"/>
                    <a:pt x="187" y="104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1"/>
                    <a:pt x="189" y="89"/>
                    <a:pt x="191" y="87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90" y="79"/>
                    <a:pt x="189" y="78"/>
                    <a:pt x="187" y="78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6" y="68"/>
                    <a:pt x="180" y="64"/>
                    <a:pt x="187" y="60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3" y="41"/>
                    <a:pt x="184" y="38"/>
                    <a:pt x="187" y="34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8" y="40"/>
                    <a:pt x="176" y="41"/>
                    <a:pt x="174" y="41"/>
                  </a:cubicBezTo>
                  <a:cubicBezTo>
                    <a:pt x="174" y="41"/>
                    <a:pt x="174" y="41"/>
                    <a:pt x="174" y="41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9" y="37"/>
                    <a:pt x="169" y="37"/>
                    <a:pt x="169" y="37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7" y="26"/>
                    <a:pt x="157" y="26"/>
                    <a:pt x="157" y="26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6"/>
                    <a:pt x="153" y="6"/>
                    <a:pt x="153" y="6"/>
                  </a:cubicBezTo>
                  <a:lnTo>
                    <a:pt x="151" y="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3366174" y="5135147"/>
              <a:ext cx="770774" cy="591695"/>
            </a:xfrm>
            <a:custGeom>
              <a:avLst/>
              <a:gdLst>
                <a:gd name="T0" fmla="*/ 202 w 250"/>
                <a:gd name="T1" fmla="*/ 6 h 192"/>
                <a:gd name="T2" fmla="*/ 188 w 250"/>
                <a:gd name="T3" fmla="*/ 18 h 192"/>
                <a:gd name="T4" fmla="*/ 172 w 250"/>
                <a:gd name="T5" fmla="*/ 22 h 192"/>
                <a:gd name="T6" fmla="*/ 161 w 250"/>
                <a:gd name="T7" fmla="*/ 21 h 192"/>
                <a:gd name="T8" fmla="*/ 160 w 250"/>
                <a:gd name="T9" fmla="*/ 22 h 192"/>
                <a:gd name="T10" fmla="*/ 147 w 250"/>
                <a:gd name="T11" fmla="*/ 26 h 192"/>
                <a:gd name="T12" fmla="*/ 136 w 250"/>
                <a:gd name="T13" fmla="*/ 32 h 192"/>
                <a:gd name="T14" fmla="*/ 126 w 250"/>
                <a:gd name="T15" fmla="*/ 40 h 192"/>
                <a:gd name="T16" fmla="*/ 120 w 250"/>
                <a:gd name="T17" fmla="*/ 48 h 192"/>
                <a:gd name="T18" fmla="*/ 118 w 250"/>
                <a:gd name="T19" fmla="*/ 52 h 192"/>
                <a:gd name="T20" fmla="*/ 102 w 250"/>
                <a:gd name="T21" fmla="*/ 48 h 192"/>
                <a:gd name="T22" fmla="*/ 84 w 250"/>
                <a:gd name="T23" fmla="*/ 40 h 192"/>
                <a:gd name="T24" fmla="*/ 80 w 250"/>
                <a:gd name="T25" fmla="*/ 46 h 192"/>
                <a:gd name="T26" fmla="*/ 74 w 250"/>
                <a:gd name="T27" fmla="*/ 51 h 192"/>
                <a:gd name="T28" fmla="*/ 62 w 250"/>
                <a:gd name="T29" fmla="*/ 58 h 192"/>
                <a:gd name="T30" fmla="*/ 51 w 250"/>
                <a:gd name="T31" fmla="*/ 68 h 192"/>
                <a:gd name="T32" fmla="*/ 22 w 250"/>
                <a:gd name="T33" fmla="*/ 63 h 192"/>
                <a:gd name="T34" fmla="*/ 9 w 250"/>
                <a:gd name="T35" fmla="*/ 65 h 192"/>
                <a:gd name="T36" fmla="*/ 0 w 250"/>
                <a:gd name="T37" fmla="*/ 69 h 192"/>
                <a:gd name="T38" fmla="*/ 2 w 250"/>
                <a:gd name="T39" fmla="*/ 79 h 192"/>
                <a:gd name="T40" fmla="*/ 20 w 250"/>
                <a:gd name="T41" fmla="*/ 80 h 192"/>
                <a:gd name="T42" fmla="*/ 23 w 250"/>
                <a:gd name="T43" fmla="*/ 94 h 192"/>
                <a:gd name="T44" fmla="*/ 38 w 250"/>
                <a:gd name="T45" fmla="*/ 92 h 192"/>
                <a:gd name="T46" fmla="*/ 50 w 250"/>
                <a:gd name="T47" fmla="*/ 90 h 192"/>
                <a:gd name="T48" fmla="*/ 53 w 250"/>
                <a:gd name="T49" fmla="*/ 108 h 192"/>
                <a:gd name="T50" fmla="*/ 46 w 250"/>
                <a:gd name="T51" fmla="*/ 117 h 192"/>
                <a:gd name="T52" fmla="*/ 34 w 250"/>
                <a:gd name="T53" fmla="*/ 124 h 192"/>
                <a:gd name="T54" fmla="*/ 53 w 250"/>
                <a:gd name="T55" fmla="*/ 129 h 192"/>
                <a:gd name="T56" fmla="*/ 60 w 250"/>
                <a:gd name="T57" fmla="*/ 133 h 192"/>
                <a:gd name="T58" fmla="*/ 76 w 250"/>
                <a:gd name="T59" fmla="*/ 142 h 192"/>
                <a:gd name="T60" fmla="*/ 70 w 250"/>
                <a:gd name="T61" fmla="*/ 150 h 192"/>
                <a:gd name="T62" fmla="*/ 97 w 250"/>
                <a:gd name="T63" fmla="*/ 179 h 192"/>
                <a:gd name="T64" fmla="*/ 107 w 250"/>
                <a:gd name="T65" fmla="*/ 174 h 192"/>
                <a:gd name="T66" fmla="*/ 122 w 250"/>
                <a:gd name="T67" fmla="*/ 185 h 192"/>
                <a:gd name="T68" fmla="*/ 127 w 250"/>
                <a:gd name="T69" fmla="*/ 180 h 192"/>
                <a:gd name="T70" fmla="*/ 135 w 250"/>
                <a:gd name="T71" fmla="*/ 181 h 192"/>
                <a:gd name="T72" fmla="*/ 154 w 250"/>
                <a:gd name="T73" fmla="*/ 185 h 192"/>
                <a:gd name="T74" fmla="*/ 156 w 250"/>
                <a:gd name="T75" fmla="*/ 186 h 192"/>
                <a:gd name="T76" fmla="*/ 173 w 250"/>
                <a:gd name="T77" fmla="*/ 173 h 192"/>
                <a:gd name="T78" fmla="*/ 178 w 250"/>
                <a:gd name="T79" fmla="*/ 179 h 192"/>
                <a:gd name="T80" fmla="*/ 182 w 250"/>
                <a:gd name="T81" fmla="*/ 170 h 192"/>
                <a:gd name="T82" fmla="*/ 198 w 250"/>
                <a:gd name="T83" fmla="*/ 153 h 192"/>
                <a:gd name="T84" fmla="*/ 207 w 250"/>
                <a:gd name="T85" fmla="*/ 154 h 192"/>
                <a:gd name="T86" fmla="*/ 205 w 250"/>
                <a:gd name="T87" fmla="*/ 143 h 192"/>
                <a:gd name="T88" fmla="*/ 207 w 250"/>
                <a:gd name="T89" fmla="*/ 138 h 192"/>
                <a:gd name="T90" fmla="*/ 228 w 250"/>
                <a:gd name="T91" fmla="*/ 126 h 192"/>
                <a:gd name="T92" fmla="*/ 228 w 250"/>
                <a:gd name="T93" fmla="*/ 115 h 192"/>
                <a:gd name="T94" fmla="*/ 232 w 250"/>
                <a:gd name="T95" fmla="*/ 105 h 192"/>
                <a:gd name="T96" fmla="*/ 239 w 250"/>
                <a:gd name="T97" fmla="*/ 90 h 192"/>
                <a:gd name="T98" fmla="*/ 248 w 250"/>
                <a:gd name="T99" fmla="*/ 78 h 192"/>
                <a:gd name="T100" fmla="*/ 248 w 250"/>
                <a:gd name="T101" fmla="*/ 67 h 192"/>
                <a:gd name="T102" fmla="*/ 248 w 250"/>
                <a:gd name="T103" fmla="*/ 60 h 192"/>
                <a:gd name="T104" fmla="*/ 226 w 250"/>
                <a:gd name="T105" fmla="*/ 61 h 192"/>
                <a:gd name="T106" fmla="*/ 221 w 250"/>
                <a:gd name="T107" fmla="*/ 51 h 192"/>
                <a:gd name="T108" fmla="*/ 210 w 250"/>
                <a:gd name="T109" fmla="*/ 51 h 192"/>
                <a:gd name="T110" fmla="*/ 222 w 250"/>
                <a:gd name="T111" fmla="*/ 29 h 192"/>
                <a:gd name="T112" fmla="*/ 220 w 250"/>
                <a:gd name="T113" fmla="*/ 14 h 192"/>
                <a:gd name="T114" fmla="*/ 217 w 250"/>
                <a:gd name="T115" fmla="*/ 0 h 192"/>
                <a:gd name="T116" fmla="*/ 208 w 250"/>
                <a:gd name="T117" fmla="*/ 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0" h="192">
                  <a:moveTo>
                    <a:pt x="200" y="5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4" y="16"/>
                    <a:pt x="192" y="18"/>
                    <a:pt x="188" y="18"/>
                  </a:cubicBezTo>
                  <a:cubicBezTo>
                    <a:pt x="188" y="18"/>
                    <a:pt x="188" y="18"/>
                    <a:pt x="188" y="18"/>
                  </a:cubicBezTo>
                  <a:cubicBezTo>
                    <a:pt x="184" y="16"/>
                    <a:pt x="184" y="16"/>
                    <a:pt x="184" y="16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0" y="23"/>
                    <a:pt x="167" y="21"/>
                    <a:pt x="164" y="16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4" y="34"/>
                    <a:pt x="134" y="36"/>
                    <a:pt x="135" y="38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4" y="49"/>
                    <a:pt x="92" y="46"/>
                    <a:pt x="89" y="42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3" y="68"/>
                    <a:pt x="2" y="69"/>
                    <a:pt x="0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3" y="76"/>
                    <a:pt x="16" y="77"/>
                    <a:pt x="20" y="79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41" y="90"/>
                    <a:pt x="44" y="89"/>
                    <a:pt x="47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76" y="133"/>
                    <a:pt x="76" y="133"/>
                    <a:pt x="76" y="133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6" y="142"/>
                    <a:pt x="76" y="142"/>
                    <a:pt x="76" y="142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69" y="159"/>
                    <a:pt x="71" y="164"/>
                    <a:pt x="74" y="165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106" y="175"/>
                    <a:pt x="106" y="175"/>
                    <a:pt x="106" y="175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2" y="185"/>
                    <a:pt x="122" y="185"/>
                    <a:pt x="122" y="185"/>
                  </a:cubicBezTo>
                  <a:cubicBezTo>
                    <a:pt x="126" y="181"/>
                    <a:pt x="126" y="181"/>
                    <a:pt x="126" y="181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8" y="180"/>
                    <a:pt x="128" y="180"/>
                    <a:pt x="128" y="180"/>
                  </a:cubicBezTo>
                  <a:cubicBezTo>
                    <a:pt x="135" y="181"/>
                    <a:pt x="135" y="181"/>
                    <a:pt x="135" y="181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46" y="185"/>
                    <a:pt x="146" y="185"/>
                    <a:pt x="146" y="185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56" y="186"/>
                    <a:pt x="156" y="186"/>
                    <a:pt x="156" y="186"/>
                  </a:cubicBezTo>
                  <a:cubicBezTo>
                    <a:pt x="156" y="186"/>
                    <a:pt x="156" y="186"/>
                    <a:pt x="156" y="186"/>
                  </a:cubicBezTo>
                  <a:cubicBezTo>
                    <a:pt x="156" y="186"/>
                    <a:pt x="156" y="186"/>
                    <a:pt x="156" y="186"/>
                  </a:cubicBezTo>
                  <a:cubicBezTo>
                    <a:pt x="156" y="192"/>
                    <a:pt x="156" y="192"/>
                    <a:pt x="156" y="192"/>
                  </a:cubicBezTo>
                  <a:cubicBezTo>
                    <a:pt x="160" y="191"/>
                    <a:pt x="160" y="191"/>
                    <a:pt x="160" y="191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8" y="182"/>
                    <a:pt x="178" y="182"/>
                    <a:pt x="178" y="182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8" y="153"/>
                    <a:pt x="198" y="153"/>
                    <a:pt x="198" y="153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8" y="138"/>
                    <a:pt x="208" y="138"/>
                    <a:pt x="208" y="138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28" y="126"/>
                    <a:pt x="228" y="126"/>
                    <a:pt x="228" y="126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32" y="107"/>
                    <a:pt x="232" y="107"/>
                    <a:pt x="232" y="107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8" y="79"/>
                    <a:pt x="248" y="79"/>
                    <a:pt x="248" y="79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50" y="73"/>
                    <a:pt x="250" y="73"/>
                    <a:pt x="250" y="73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38" y="63"/>
                    <a:pt x="238" y="63"/>
                    <a:pt x="238" y="63"/>
                  </a:cubicBezTo>
                  <a:cubicBezTo>
                    <a:pt x="236" y="65"/>
                    <a:pt x="232" y="64"/>
                    <a:pt x="226" y="61"/>
                  </a:cubicBezTo>
                  <a:cubicBezTo>
                    <a:pt x="224" y="60"/>
                    <a:pt x="224" y="56"/>
                    <a:pt x="226" y="50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17" y="55"/>
                    <a:pt x="214" y="58"/>
                    <a:pt x="214" y="58"/>
                  </a:cubicBezTo>
                  <a:cubicBezTo>
                    <a:pt x="213" y="58"/>
                    <a:pt x="212" y="58"/>
                    <a:pt x="212" y="57"/>
                  </a:cubicBezTo>
                  <a:cubicBezTo>
                    <a:pt x="211" y="56"/>
                    <a:pt x="210" y="54"/>
                    <a:pt x="210" y="51"/>
                  </a:cubicBezTo>
                  <a:cubicBezTo>
                    <a:pt x="210" y="47"/>
                    <a:pt x="210" y="45"/>
                    <a:pt x="212" y="44"/>
                  </a:cubicBezTo>
                  <a:cubicBezTo>
                    <a:pt x="212" y="43"/>
                    <a:pt x="213" y="42"/>
                    <a:pt x="214" y="43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0" y="14"/>
                    <a:pt x="220" y="14"/>
                    <a:pt x="220" y="14"/>
                  </a:cubicBezTo>
                  <a:cubicBezTo>
                    <a:pt x="219" y="13"/>
                    <a:pt x="219" y="10"/>
                    <a:pt x="220" y="6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3"/>
                    <a:pt x="219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5" y="4"/>
                    <a:pt x="212" y="6"/>
                    <a:pt x="208" y="5"/>
                  </a:cubicBezTo>
                  <a:cubicBezTo>
                    <a:pt x="206" y="4"/>
                    <a:pt x="203" y="4"/>
                    <a:pt x="200" y="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474470" y="4487793"/>
              <a:ext cx="434392" cy="444073"/>
            </a:xfrm>
            <a:custGeom>
              <a:avLst/>
              <a:gdLst>
                <a:gd name="T0" fmla="*/ 134 w 141"/>
                <a:gd name="T1" fmla="*/ 16 h 144"/>
                <a:gd name="T2" fmla="*/ 129 w 141"/>
                <a:gd name="T3" fmla="*/ 15 h 144"/>
                <a:gd name="T4" fmla="*/ 125 w 141"/>
                <a:gd name="T5" fmla="*/ 13 h 144"/>
                <a:gd name="T6" fmla="*/ 117 w 141"/>
                <a:gd name="T7" fmla="*/ 14 h 144"/>
                <a:gd name="T8" fmla="*/ 111 w 141"/>
                <a:gd name="T9" fmla="*/ 12 h 144"/>
                <a:gd name="T10" fmla="*/ 110 w 141"/>
                <a:gd name="T11" fmla="*/ 11 h 144"/>
                <a:gd name="T12" fmla="*/ 102 w 141"/>
                <a:gd name="T13" fmla="*/ 2 h 144"/>
                <a:gd name="T14" fmla="*/ 88 w 141"/>
                <a:gd name="T15" fmla="*/ 8 h 144"/>
                <a:gd name="T16" fmla="*/ 86 w 141"/>
                <a:gd name="T17" fmla="*/ 20 h 144"/>
                <a:gd name="T18" fmla="*/ 81 w 141"/>
                <a:gd name="T19" fmla="*/ 30 h 144"/>
                <a:gd name="T20" fmla="*/ 72 w 141"/>
                <a:gd name="T21" fmla="*/ 43 h 144"/>
                <a:gd name="T22" fmla="*/ 57 w 141"/>
                <a:gd name="T23" fmla="*/ 59 h 144"/>
                <a:gd name="T24" fmla="*/ 43 w 141"/>
                <a:gd name="T25" fmla="*/ 73 h 144"/>
                <a:gd name="T26" fmla="*/ 36 w 141"/>
                <a:gd name="T27" fmla="*/ 82 h 144"/>
                <a:gd name="T28" fmla="*/ 0 w 141"/>
                <a:gd name="T29" fmla="*/ 84 h 144"/>
                <a:gd name="T30" fmla="*/ 10 w 141"/>
                <a:gd name="T31" fmla="*/ 114 h 144"/>
                <a:gd name="T32" fmla="*/ 16 w 141"/>
                <a:gd name="T33" fmla="*/ 117 h 144"/>
                <a:gd name="T34" fmla="*/ 21 w 141"/>
                <a:gd name="T35" fmla="*/ 131 h 144"/>
                <a:gd name="T36" fmla="*/ 21 w 141"/>
                <a:gd name="T37" fmla="*/ 134 h 144"/>
                <a:gd name="T38" fmla="*/ 31 w 141"/>
                <a:gd name="T39" fmla="*/ 131 h 144"/>
                <a:gd name="T40" fmla="*/ 35 w 141"/>
                <a:gd name="T41" fmla="*/ 133 h 144"/>
                <a:gd name="T42" fmla="*/ 38 w 141"/>
                <a:gd name="T43" fmla="*/ 123 h 144"/>
                <a:gd name="T44" fmla="*/ 55 w 141"/>
                <a:gd name="T45" fmla="*/ 116 h 144"/>
                <a:gd name="T46" fmla="*/ 56 w 141"/>
                <a:gd name="T47" fmla="*/ 106 h 144"/>
                <a:gd name="T48" fmla="*/ 60 w 141"/>
                <a:gd name="T49" fmla="*/ 104 h 144"/>
                <a:gd name="T50" fmla="*/ 61 w 141"/>
                <a:gd name="T51" fmla="*/ 104 h 144"/>
                <a:gd name="T52" fmla="*/ 68 w 141"/>
                <a:gd name="T53" fmla="*/ 110 h 144"/>
                <a:gd name="T54" fmla="*/ 70 w 141"/>
                <a:gd name="T55" fmla="*/ 116 h 144"/>
                <a:gd name="T56" fmla="*/ 75 w 141"/>
                <a:gd name="T57" fmla="*/ 109 h 144"/>
                <a:gd name="T58" fmla="*/ 81 w 141"/>
                <a:gd name="T59" fmla="*/ 106 h 144"/>
                <a:gd name="T60" fmla="*/ 87 w 141"/>
                <a:gd name="T61" fmla="*/ 107 h 144"/>
                <a:gd name="T62" fmla="*/ 90 w 141"/>
                <a:gd name="T63" fmla="*/ 119 h 144"/>
                <a:gd name="T64" fmla="*/ 94 w 141"/>
                <a:gd name="T65" fmla="*/ 127 h 144"/>
                <a:gd name="T66" fmla="*/ 97 w 141"/>
                <a:gd name="T67" fmla="*/ 135 h 144"/>
                <a:gd name="T68" fmla="*/ 103 w 141"/>
                <a:gd name="T69" fmla="*/ 135 h 144"/>
                <a:gd name="T70" fmla="*/ 104 w 141"/>
                <a:gd name="T71" fmla="*/ 136 h 144"/>
                <a:gd name="T72" fmla="*/ 108 w 141"/>
                <a:gd name="T73" fmla="*/ 144 h 144"/>
                <a:gd name="T74" fmla="*/ 110 w 141"/>
                <a:gd name="T75" fmla="*/ 138 h 144"/>
                <a:gd name="T76" fmla="*/ 111 w 141"/>
                <a:gd name="T77" fmla="*/ 137 h 144"/>
                <a:gd name="T78" fmla="*/ 115 w 141"/>
                <a:gd name="T79" fmla="*/ 135 h 144"/>
                <a:gd name="T80" fmla="*/ 117 w 141"/>
                <a:gd name="T81" fmla="*/ 132 h 144"/>
                <a:gd name="T82" fmla="*/ 93 w 141"/>
                <a:gd name="T83" fmla="*/ 84 h 144"/>
                <a:gd name="T84" fmla="*/ 87 w 141"/>
                <a:gd name="T85" fmla="*/ 65 h 144"/>
                <a:gd name="T86" fmla="*/ 87 w 141"/>
                <a:gd name="T87" fmla="*/ 64 h 144"/>
                <a:gd name="T88" fmla="*/ 91 w 141"/>
                <a:gd name="T89" fmla="*/ 53 h 144"/>
                <a:gd name="T90" fmla="*/ 130 w 141"/>
                <a:gd name="T91" fmla="*/ 44 h 144"/>
                <a:gd name="T92" fmla="*/ 139 w 141"/>
                <a:gd name="T93" fmla="*/ 3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1" h="144">
                  <a:moveTo>
                    <a:pt x="141" y="29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68" y="47"/>
                    <a:pt x="65" y="50"/>
                    <a:pt x="61" y="52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61"/>
                    <a:pt x="53" y="64"/>
                    <a:pt x="47" y="66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21"/>
                    <a:pt x="21" y="124"/>
                    <a:pt x="21" y="126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1"/>
                    <a:pt x="41" y="120"/>
                    <a:pt x="43" y="121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9"/>
                    <a:pt x="90" y="119"/>
                    <a:pt x="90" y="119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3"/>
                    <a:pt x="117" y="133"/>
                    <a:pt x="117" y="133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5" y="42"/>
                    <a:pt x="139" y="40"/>
                    <a:pt x="139" y="38"/>
                  </a:cubicBezTo>
                  <a:cubicBezTo>
                    <a:pt x="141" y="36"/>
                    <a:pt x="141" y="33"/>
                    <a:pt x="141" y="2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3474470" y="3624454"/>
              <a:ext cx="496102" cy="891172"/>
            </a:xfrm>
            <a:custGeom>
              <a:avLst/>
              <a:gdLst>
                <a:gd name="T0" fmla="*/ 47 w 161"/>
                <a:gd name="T1" fmla="*/ 90 h 289"/>
                <a:gd name="T2" fmla="*/ 61 w 161"/>
                <a:gd name="T3" fmla="*/ 101 h 289"/>
                <a:gd name="T4" fmla="*/ 70 w 161"/>
                <a:gd name="T5" fmla="*/ 108 h 289"/>
                <a:gd name="T6" fmla="*/ 88 w 161"/>
                <a:gd name="T7" fmla="*/ 115 h 289"/>
                <a:gd name="T8" fmla="*/ 88 w 161"/>
                <a:gd name="T9" fmla="*/ 116 h 289"/>
                <a:gd name="T10" fmla="*/ 93 w 161"/>
                <a:gd name="T11" fmla="*/ 124 h 289"/>
                <a:gd name="T12" fmla="*/ 89 w 161"/>
                <a:gd name="T13" fmla="*/ 136 h 289"/>
                <a:gd name="T14" fmla="*/ 88 w 161"/>
                <a:gd name="T15" fmla="*/ 144 h 289"/>
                <a:gd name="T16" fmla="*/ 83 w 161"/>
                <a:gd name="T17" fmla="*/ 158 h 289"/>
                <a:gd name="T18" fmla="*/ 70 w 161"/>
                <a:gd name="T19" fmla="*/ 157 h 289"/>
                <a:gd name="T20" fmla="*/ 56 w 161"/>
                <a:gd name="T21" fmla="*/ 166 h 289"/>
                <a:gd name="T22" fmla="*/ 58 w 161"/>
                <a:gd name="T23" fmla="*/ 177 h 289"/>
                <a:gd name="T24" fmla="*/ 43 w 161"/>
                <a:gd name="T25" fmla="*/ 174 h 289"/>
                <a:gd name="T26" fmla="*/ 31 w 161"/>
                <a:gd name="T27" fmla="*/ 169 h 289"/>
                <a:gd name="T28" fmla="*/ 19 w 161"/>
                <a:gd name="T29" fmla="*/ 197 h 289"/>
                <a:gd name="T30" fmla="*/ 23 w 161"/>
                <a:gd name="T31" fmla="*/ 204 h 289"/>
                <a:gd name="T32" fmla="*/ 26 w 161"/>
                <a:gd name="T33" fmla="*/ 211 h 289"/>
                <a:gd name="T34" fmla="*/ 27 w 161"/>
                <a:gd name="T35" fmla="*/ 222 h 289"/>
                <a:gd name="T36" fmla="*/ 3 w 161"/>
                <a:gd name="T37" fmla="*/ 227 h 289"/>
                <a:gd name="T38" fmla="*/ 3 w 161"/>
                <a:gd name="T39" fmla="*/ 244 h 289"/>
                <a:gd name="T40" fmla="*/ 6 w 161"/>
                <a:gd name="T41" fmla="*/ 254 h 289"/>
                <a:gd name="T42" fmla="*/ 33 w 161"/>
                <a:gd name="T43" fmla="*/ 253 h 289"/>
                <a:gd name="T44" fmla="*/ 43 w 161"/>
                <a:gd name="T45" fmla="*/ 260 h 289"/>
                <a:gd name="T46" fmla="*/ 51 w 161"/>
                <a:gd name="T47" fmla="*/ 266 h 289"/>
                <a:gd name="T48" fmla="*/ 57 w 161"/>
                <a:gd name="T49" fmla="*/ 261 h 289"/>
                <a:gd name="T50" fmla="*/ 76 w 161"/>
                <a:gd name="T51" fmla="*/ 274 h 289"/>
                <a:gd name="T52" fmla="*/ 98 w 161"/>
                <a:gd name="T53" fmla="*/ 275 h 289"/>
                <a:gd name="T54" fmla="*/ 104 w 161"/>
                <a:gd name="T55" fmla="*/ 279 h 289"/>
                <a:gd name="T56" fmla="*/ 104 w 161"/>
                <a:gd name="T57" fmla="*/ 279 h 289"/>
                <a:gd name="T58" fmla="*/ 113 w 161"/>
                <a:gd name="T59" fmla="*/ 288 h 289"/>
                <a:gd name="T60" fmla="*/ 123 w 161"/>
                <a:gd name="T61" fmla="*/ 280 h 289"/>
                <a:gd name="T62" fmla="*/ 120 w 161"/>
                <a:gd name="T63" fmla="*/ 274 h 289"/>
                <a:gd name="T64" fmla="*/ 123 w 161"/>
                <a:gd name="T65" fmla="*/ 258 h 289"/>
                <a:gd name="T66" fmla="*/ 134 w 161"/>
                <a:gd name="T67" fmla="*/ 257 h 289"/>
                <a:gd name="T68" fmla="*/ 121 w 161"/>
                <a:gd name="T69" fmla="*/ 243 h 289"/>
                <a:gd name="T70" fmla="*/ 117 w 161"/>
                <a:gd name="T71" fmla="*/ 238 h 289"/>
                <a:gd name="T72" fmla="*/ 121 w 161"/>
                <a:gd name="T73" fmla="*/ 232 h 289"/>
                <a:gd name="T74" fmla="*/ 151 w 161"/>
                <a:gd name="T75" fmla="*/ 233 h 289"/>
                <a:gd name="T76" fmla="*/ 161 w 161"/>
                <a:gd name="T77" fmla="*/ 232 h 289"/>
                <a:gd name="T78" fmla="*/ 145 w 161"/>
                <a:gd name="T79" fmla="*/ 188 h 289"/>
                <a:gd name="T80" fmla="*/ 137 w 161"/>
                <a:gd name="T81" fmla="*/ 184 h 289"/>
                <a:gd name="T82" fmla="*/ 135 w 161"/>
                <a:gd name="T83" fmla="*/ 172 h 289"/>
                <a:gd name="T84" fmla="*/ 138 w 161"/>
                <a:gd name="T85" fmla="*/ 96 h 289"/>
                <a:gd name="T86" fmla="*/ 139 w 161"/>
                <a:gd name="T87" fmla="*/ 81 h 289"/>
                <a:gd name="T88" fmla="*/ 147 w 161"/>
                <a:gd name="T89" fmla="*/ 68 h 289"/>
                <a:gd name="T90" fmla="*/ 139 w 161"/>
                <a:gd name="T91" fmla="*/ 56 h 289"/>
                <a:gd name="T92" fmla="*/ 138 w 161"/>
                <a:gd name="T93" fmla="*/ 44 h 289"/>
                <a:gd name="T94" fmla="*/ 138 w 161"/>
                <a:gd name="T95" fmla="*/ 43 h 289"/>
                <a:gd name="T96" fmla="*/ 145 w 161"/>
                <a:gd name="T97" fmla="*/ 18 h 289"/>
                <a:gd name="T98" fmla="*/ 150 w 161"/>
                <a:gd name="T99" fmla="*/ 11 h 289"/>
                <a:gd name="T100" fmla="*/ 156 w 161"/>
                <a:gd name="T101" fmla="*/ 6 h 289"/>
                <a:gd name="T102" fmla="*/ 148 w 161"/>
                <a:gd name="T103" fmla="*/ 0 h 289"/>
                <a:gd name="T104" fmla="*/ 134 w 161"/>
                <a:gd name="T105" fmla="*/ 5 h 289"/>
                <a:gd name="T106" fmla="*/ 121 w 161"/>
                <a:gd name="T107" fmla="*/ 17 h 289"/>
                <a:gd name="T108" fmla="*/ 105 w 161"/>
                <a:gd name="T109" fmla="*/ 29 h 289"/>
                <a:gd name="T110" fmla="*/ 97 w 161"/>
                <a:gd name="T111" fmla="*/ 35 h 289"/>
                <a:gd name="T112" fmla="*/ 93 w 161"/>
                <a:gd name="T113" fmla="*/ 59 h 289"/>
                <a:gd name="T114" fmla="*/ 91 w 161"/>
                <a:gd name="T115" fmla="*/ 66 h 289"/>
                <a:gd name="T116" fmla="*/ 87 w 161"/>
                <a:gd name="T117" fmla="*/ 72 h 289"/>
                <a:gd name="T118" fmla="*/ 86 w 161"/>
                <a:gd name="T119" fmla="*/ 73 h 289"/>
                <a:gd name="T120" fmla="*/ 76 w 161"/>
                <a:gd name="T121" fmla="*/ 74 h 289"/>
                <a:gd name="T122" fmla="*/ 75 w 161"/>
                <a:gd name="T123" fmla="*/ 74 h 289"/>
                <a:gd name="T124" fmla="*/ 54 w 161"/>
                <a:gd name="T125" fmla="*/ 6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" h="289">
                  <a:moveTo>
                    <a:pt x="54" y="66"/>
                  </a:moveTo>
                  <a:cubicBezTo>
                    <a:pt x="51" y="66"/>
                    <a:pt x="51" y="66"/>
                    <a:pt x="51" y="66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8" y="131"/>
                    <a:pt x="88" y="133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82" y="158"/>
                    <a:pt x="82" y="158"/>
                    <a:pt x="82" y="158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3" y="174"/>
                    <a:pt x="61" y="176"/>
                    <a:pt x="58" y="177"/>
                  </a:cubicBezTo>
                  <a:cubicBezTo>
                    <a:pt x="53" y="178"/>
                    <a:pt x="53" y="178"/>
                    <a:pt x="53" y="178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19" y="197"/>
                    <a:pt x="19" y="197"/>
                    <a:pt x="19" y="197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22"/>
                    <a:pt x="26" y="222"/>
                    <a:pt x="26" y="222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0" y="224"/>
                    <a:pt x="20" y="224"/>
                    <a:pt x="20" y="224"/>
                  </a:cubicBezTo>
                  <a:cubicBezTo>
                    <a:pt x="8" y="224"/>
                    <a:pt x="8" y="224"/>
                    <a:pt x="8" y="224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2"/>
                    <a:pt x="1" y="232"/>
                    <a:pt x="1" y="232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33" y="253"/>
                    <a:pt x="33" y="253"/>
                    <a:pt x="33" y="253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39" y="252"/>
                    <a:pt x="39" y="252"/>
                    <a:pt x="39" y="252"/>
                  </a:cubicBezTo>
                  <a:cubicBezTo>
                    <a:pt x="43" y="260"/>
                    <a:pt x="43" y="260"/>
                    <a:pt x="43" y="260"/>
                  </a:cubicBezTo>
                  <a:cubicBezTo>
                    <a:pt x="45" y="262"/>
                    <a:pt x="46" y="264"/>
                    <a:pt x="47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7" y="261"/>
                    <a:pt x="57" y="261"/>
                    <a:pt x="57" y="261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3" y="273"/>
                    <a:pt x="83" y="273"/>
                    <a:pt x="83" y="273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09" y="283"/>
                    <a:pt x="109" y="283"/>
                    <a:pt x="109" y="283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13" y="288"/>
                    <a:pt x="113" y="288"/>
                    <a:pt x="113" y="288"/>
                  </a:cubicBezTo>
                  <a:cubicBezTo>
                    <a:pt x="117" y="289"/>
                    <a:pt x="117" y="289"/>
                    <a:pt x="117" y="289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3" y="280"/>
                    <a:pt x="123" y="280"/>
                    <a:pt x="123" y="280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129" y="257"/>
                    <a:pt x="129" y="257"/>
                    <a:pt x="129" y="257"/>
                  </a:cubicBezTo>
                  <a:cubicBezTo>
                    <a:pt x="134" y="257"/>
                    <a:pt x="134" y="257"/>
                    <a:pt x="134" y="257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21" y="243"/>
                    <a:pt x="121" y="243"/>
                    <a:pt x="121" y="243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7" y="238"/>
                    <a:pt x="117" y="238"/>
                    <a:pt x="117" y="238"/>
                  </a:cubicBezTo>
                  <a:cubicBezTo>
                    <a:pt x="117" y="238"/>
                    <a:pt x="117" y="238"/>
                    <a:pt x="117" y="238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29" y="234"/>
                    <a:pt x="129" y="234"/>
                    <a:pt x="129" y="234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7" y="235"/>
                    <a:pt x="157" y="235"/>
                    <a:pt x="157" y="235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59" y="219"/>
                    <a:pt x="159" y="219"/>
                    <a:pt x="159" y="219"/>
                  </a:cubicBezTo>
                  <a:cubicBezTo>
                    <a:pt x="152" y="214"/>
                    <a:pt x="152" y="214"/>
                    <a:pt x="152" y="214"/>
                  </a:cubicBezTo>
                  <a:cubicBezTo>
                    <a:pt x="145" y="211"/>
                    <a:pt x="143" y="202"/>
                    <a:pt x="145" y="188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5" y="172"/>
                    <a:pt x="135" y="172"/>
                    <a:pt x="135" y="172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1" y="120"/>
                    <a:pt x="139" y="112"/>
                    <a:pt x="139" y="108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7" y="68"/>
                    <a:pt x="147" y="68"/>
                    <a:pt x="147" y="68"/>
                  </a:cubicBezTo>
                  <a:cubicBezTo>
                    <a:pt x="147" y="67"/>
                    <a:pt x="147" y="64"/>
                    <a:pt x="145" y="61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69"/>
                    <a:pt x="61" y="69"/>
                    <a:pt x="61" y="69"/>
                  </a:cubicBezTo>
                  <a:lnTo>
                    <a:pt x="54" y="6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3905835" y="3461102"/>
              <a:ext cx="332752" cy="730846"/>
            </a:xfrm>
            <a:custGeom>
              <a:avLst/>
              <a:gdLst>
                <a:gd name="T0" fmla="*/ 99 w 108"/>
                <a:gd name="T1" fmla="*/ 3 h 237"/>
                <a:gd name="T2" fmla="*/ 93 w 108"/>
                <a:gd name="T3" fmla="*/ 5 h 237"/>
                <a:gd name="T4" fmla="*/ 88 w 108"/>
                <a:gd name="T5" fmla="*/ 11 h 237"/>
                <a:gd name="T6" fmla="*/ 87 w 108"/>
                <a:gd name="T7" fmla="*/ 12 h 237"/>
                <a:gd name="T8" fmla="*/ 67 w 108"/>
                <a:gd name="T9" fmla="*/ 13 h 237"/>
                <a:gd name="T10" fmla="*/ 61 w 108"/>
                <a:gd name="T11" fmla="*/ 19 h 237"/>
                <a:gd name="T12" fmla="*/ 55 w 108"/>
                <a:gd name="T13" fmla="*/ 23 h 237"/>
                <a:gd name="T14" fmla="*/ 46 w 108"/>
                <a:gd name="T15" fmla="*/ 23 h 237"/>
                <a:gd name="T16" fmla="*/ 41 w 108"/>
                <a:gd name="T17" fmla="*/ 37 h 237"/>
                <a:gd name="T18" fmla="*/ 41 w 108"/>
                <a:gd name="T19" fmla="*/ 37 h 237"/>
                <a:gd name="T20" fmla="*/ 33 w 108"/>
                <a:gd name="T21" fmla="*/ 45 h 237"/>
                <a:gd name="T22" fmla="*/ 21 w 108"/>
                <a:gd name="T23" fmla="*/ 59 h 237"/>
                <a:gd name="T24" fmla="*/ 13 w 108"/>
                <a:gd name="T25" fmla="*/ 67 h 237"/>
                <a:gd name="T26" fmla="*/ 13 w 108"/>
                <a:gd name="T27" fmla="*/ 77 h 237"/>
                <a:gd name="T28" fmla="*/ 13 w 108"/>
                <a:gd name="T29" fmla="*/ 85 h 237"/>
                <a:gd name="T30" fmla="*/ 8 w 108"/>
                <a:gd name="T31" fmla="*/ 92 h 237"/>
                <a:gd name="T32" fmla="*/ 8 w 108"/>
                <a:gd name="T33" fmla="*/ 111 h 237"/>
                <a:gd name="T34" fmla="*/ 12 w 108"/>
                <a:gd name="T35" fmla="*/ 122 h 237"/>
                <a:gd name="T36" fmla="*/ 11 w 108"/>
                <a:gd name="T37" fmla="*/ 131 h 237"/>
                <a:gd name="T38" fmla="*/ 3 w 108"/>
                <a:gd name="T39" fmla="*/ 161 h 237"/>
                <a:gd name="T40" fmla="*/ 9 w 108"/>
                <a:gd name="T41" fmla="*/ 185 h 237"/>
                <a:gd name="T42" fmla="*/ 7 w 108"/>
                <a:gd name="T43" fmla="*/ 237 h 237"/>
                <a:gd name="T44" fmla="*/ 17 w 108"/>
                <a:gd name="T45" fmla="*/ 227 h 237"/>
                <a:gd name="T46" fmla="*/ 56 w 108"/>
                <a:gd name="T47" fmla="*/ 207 h 237"/>
                <a:gd name="T48" fmla="*/ 75 w 108"/>
                <a:gd name="T49" fmla="*/ 209 h 237"/>
                <a:gd name="T50" fmla="*/ 91 w 108"/>
                <a:gd name="T51" fmla="*/ 195 h 237"/>
                <a:gd name="T52" fmla="*/ 95 w 108"/>
                <a:gd name="T53" fmla="*/ 185 h 237"/>
                <a:gd name="T54" fmla="*/ 95 w 108"/>
                <a:gd name="T55" fmla="*/ 184 h 237"/>
                <a:gd name="T56" fmla="*/ 97 w 108"/>
                <a:gd name="T57" fmla="*/ 170 h 237"/>
                <a:gd name="T58" fmla="*/ 98 w 108"/>
                <a:gd name="T59" fmla="*/ 161 h 237"/>
                <a:gd name="T60" fmla="*/ 95 w 108"/>
                <a:gd name="T61" fmla="*/ 140 h 237"/>
                <a:gd name="T62" fmla="*/ 96 w 108"/>
                <a:gd name="T63" fmla="*/ 133 h 237"/>
                <a:gd name="T64" fmla="*/ 108 w 108"/>
                <a:gd name="T65" fmla="*/ 107 h 237"/>
                <a:gd name="T66" fmla="*/ 91 w 108"/>
                <a:gd name="T67" fmla="*/ 92 h 237"/>
                <a:gd name="T68" fmla="*/ 88 w 108"/>
                <a:gd name="T69" fmla="*/ 85 h 237"/>
                <a:gd name="T70" fmla="*/ 89 w 108"/>
                <a:gd name="T71" fmla="*/ 73 h 237"/>
                <a:gd name="T72" fmla="*/ 92 w 108"/>
                <a:gd name="T73" fmla="*/ 64 h 237"/>
                <a:gd name="T74" fmla="*/ 104 w 108"/>
                <a:gd name="T75" fmla="*/ 55 h 237"/>
                <a:gd name="T76" fmla="*/ 107 w 108"/>
                <a:gd name="T77" fmla="*/ 33 h 237"/>
                <a:gd name="T78" fmla="*/ 99 w 108"/>
                <a:gd name="T79" fmla="*/ 31 h 237"/>
                <a:gd name="T80" fmla="*/ 91 w 108"/>
                <a:gd name="T81" fmla="*/ 26 h 237"/>
                <a:gd name="T82" fmla="*/ 90 w 108"/>
                <a:gd name="T83" fmla="*/ 1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237">
                  <a:moveTo>
                    <a:pt x="101" y="11"/>
                  </a:moveTo>
                  <a:cubicBezTo>
                    <a:pt x="102" y="9"/>
                    <a:pt x="102" y="9"/>
                    <a:pt x="102" y="9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11" y="116"/>
                    <a:pt x="12" y="119"/>
                    <a:pt x="12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3" y="165"/>
                    <a:pt x="5" y="173"/>
                    <a:pt x="9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7" y="237"/>
                    <a:pt x="7" y="237"/>
                    <a:pt x="7" y="237"/>
                  </a:cubicBezTo>
                  <a:cubicBezTo>
                    <a:pt x="16" y="227"/>
                    <a:pt x="16" y="227"/>
                    <a:pt x="16" y="227"/>
                  </a:cubicBezTo>
                  <a:cubicBezTo>
                    <a:pt x="16" y="227"/>
                    <a:pt x="16" y="227"/>
                    <a:pt x="16" y="227"/>
                  </a:cubicBezTo>
                  <a:cubicBezTo>
                    <a:pt x="17" y="227"/>
                    <a:pt x="17" y="227"/>
                    <a:pt x="17" y="227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6" y="207"/>
                    <a:pt x="56" y="207"/>
                    <a:pt x="56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7" y="209"/>
                    <a:pt x="83" y="207"/>
                    <a:pt x="90" y="204"/>
                  </a:cubicBezTo>
                  <a:cubicBezTo>
                    <a:pt x="90" y="195"/>
                    <a:pt x="90" y="195"/>
                    <a:pt x="90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5" y="183"/>
                    <a:pt x="95" y="183"/>
                    <a:pt x="95" y="183"/>
                  </a:cubicBezTo>
                  <a:cubicBezTo>
                    <a:pt x="97" y="182"/>
                    <a:pt x="97" y="180"/>
                    <a:pt x="95" y="179"/>
                  </a:cubicBezTo>
                  <a:cubicBezTo>
                    <a:pt x="94" y="177"/>
                    <a:pt x="95" y="173"/>
                    <a:pt x="97" y="170"/>
                  </a:cubicBezTo>
                  <a:cubicBezTo>
                    <a:pt x="99" y="167"/>
                    <a:pt x="99" y="167"/>
                    <a:pt x="99" y="167"/>
                  </a:cubicBezTo>
                  <a:cubicBezTo>
                    <a:pt x="99" y="167"/>
                    <a:pt x="99" y="167"/>
                    <a:pt x="99" y="16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89" y="152"/>
                    <a:pt x="89" y="149"/>
                    <a:pt x="91" y="147"/>
                  </a:cubicBezTo>
                  <a:cubicBezTo>
                    <a:pt x="91" y="144"/>
                    <a:pt x="93" y="142"/>
                    <a:pt x="95" y="140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1"/>
                    <a:pt x="92" y="59"/>
                    <a:pt x="93" y="58"/>
                  </a:cubicBezTo>
                  <a:cubicBezTo>
                    <a:pt x="94" y="57"/>
                    <a:pt x="95" y="56"/>
                    <a:pt x="97" y="56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4"/>
                    <a:pt x="90" y="14"/>
                    <a:pt x="90" y="14"/>
                  </a:cubicBezTo>
                  <a:lnTo>
                    <a:pt x="101" y="1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3819321" y="4703176"/>
              <a:ext cx="533613" cy="620129"/>
            </a:xfrm>
            <a:custGeom>
              <a:avLst/>
              <a:gdLst>
                <a:gd name="T0" fmla="*/ 149 w 173"/>
                <a:gd name="T1" fmla="*/ 34 h 201"/>
                <a:gd name="T2" fmla="*/ 146 w 173"/>
                <a:gd name="T3" fmla="*/ 27 h 201"/>
                <a:gd name="T4" fmla="*/ 143 w 173"/>
                <a:gd name="T5" fmla="*/ 12 h 201"/>
                <a:gd name="T6" fmla="*/ 136 w 173"/>
                <a:gd name="T7" fmla="*/ 17 h 201"/>
                <a:gd name="T8" fmla="*/ 125 w 173"/>
                <a:gd name="T9" fmla="*/ 15 h 201"/>
                <a:gd name="T10" fmla="*/ 125 w 173"/>
                <a:gd name="T11" fmla="*/ 7 h 201"/>
                <a:gd name="T12" fmla="*/ 121 w 173"/>
                <a:gd name="T13" fmla="*/ 10 h 201"/>
                <a:gd name="T14" fmla="*/ 109 w 173"/>
                <a:gd name="T15" fmla="*/ 22 h 201"/>
                <a:gd name="T16" fmla="*/ 107 w 173"/>
                <a:gd name="T17" fmla="*/ 22 h 201"/>
                <a:gd name="T18" fmla="*/ 99 w 173"/>
                <a:gd name="T19" fmla="*/ 16 h 201"/>
                <a:gd name="T20" fmla="*/ 92 w 173"/>
                <a:gd name="T21" fmla="*/ 14 h 201"/>
                <a:gd name="T22" fmla="*/ 75 w 173"/>
                <a:gd name="T23" fmla="*/ 8 h 201"/>
                <a:gd name="T24" fmla="*/ 65 w 173"/>
                <a:gd name="T25" fmla="*/ 4 h 201"/>
                <a:gd name="T26" fmla="*/ 47 w 173"/>
                <a:gd name="T27" fmla="*/ 0 h 201"/>
                <a:gd name="T28" fmla="*/ 39 w 173"/>
                <a:gd name="T29" fmla="*/ 16 h 201"/>
                <a:gd name="T30" fmla="*/ 34 w 173"/>
                <a:gd name="T31" fmla="*/ 16 h 201"/>
                <a:gd name="T32" fmla="*/ 14 w 173"/>
                <a:gd name="T33" fmla="*/ 26 h 201"/>
                <a:gd name="T34" fmla="*/ 13 w 173"/>
                <a:gd name="T35" fmla="*/ 73 h 201"/>
                <a:gd name="T36" fmla="*/ 9 w 173"/>
                <a:gd name="T37" fmla="*/ 83 h 201"/>
                <a:gd name="T38" fmla="*/ 1 w 173"/>
                <a:gd name="T39" fmla="*/ 109 h 201"/>
                <a:gd name="T40" fmla="*/ 7 w 173"/>
                <a:gd name="T41" fmla="*/ 112 h 201"/>
                <a:gd name="T42" fmla="*/ 17 w 173"/>
                <a:gd name="T43" fmla="*/ 126 h 201"/>
                <a:gd name="T44" fmla="*/ 13 w 173"/>
                <a:gd name="T45" fmla="*/ 132 h 201"/>
                <a:gd name="T46" fmla="*/ 24 w 173"/>
                <a:gd name="T47" fmla="*/ 158 h 201"/>
                <a:gd name="T48" fmla="*/ 38 w 173"/>
                <a:gd name="T49" fmla="*/ 151 h 201"/>
                <a:gd name="T50" fmla="*/ 46 w 173"/>
                <a:gd name="T51" fmla="*/ 152 h 201"/>
                <a:gd name="T52" fmla="*/ 52 w 173"/>
                <a:gd name="T53" fmla="*/ 140 h 201"/>
                <a:gd name="T54" fmla="*/ 68 w 173"/>
                <a:gd name="T55" fmla="*/ 135 h 201"/>
                <a:gd name="T56" fmla="*/ 77 w 173"/>
                <a:gd name="T57" fmla="*/ 151 h 201"/>
                <a:gd name="T58" fmla="*/ 81 w 173"/>
                <a:gd name="T59" fmla="*/ 165 h 201"/>
                <a:gd name="T60" fmla="*/ 71 w 173"/>
                <a:gd name="T61" fmla="*/ 185 h 201"/>
                <a:gd name="T62" fmla="*/ 84 w 173"/>
                <a:gd name="T63" fmla="*/ 187 h 201"/>
                <a:gd name="T64" fmla="*/ 89 w 173"/>
                <a:gd name="T65" fmla="*/ 200 h 201"/>
                <a:gd name="T66" fmla="*/ 102 w 173"/>
                <a:gd name="T67" fmla="*/ 196 h 201"/>
                <a:gd name="T68" fmla="*/ 108 w 173"/>
                <a:gd name="T69" fmla="*/ 178 h 201"/>
                <a:gd name="T70" fmla="*/ 135 w 173"/>
                <a:gd name="T71" fmla="*/ 189 h 201"/>
                <a:gd name="T72" fmla="*/ 127 w 173"/>
                <a:gd name="T73" fmla="*/ 172 h 201"/>
                <a:gd name="T74" fmla="*/ 128 w 173"/>
                <a:gd name="T75" fmla="*/ 170 h 201"/>
                <a:gd name="T76" fmla="*/ 166 w 173"/>
                <a:gd name="T77" fmla="*/ 166 h 201"/>
                <a:gd name="T78" fmla="*/ 167 w 173"/>
                <a:gd name="T79" fmla="*/ 165 h 201"/>
                <a:gd name="T80" fmla="*/ 167 w 173"/>
                <a:gd name="T81" fmla="*/ 163 h 201"/>
                <a:gd name="T82" fmla="*/ 165 w 173"/>
                <a:gd name="T83" fmla="*/ 142 h 201"/>
                <a:gd name="T84" fmla="*/ 170 w 173"/>
                <a:gd name="T85" fmla="*/ 134 h 201"/>
                <a:gd name="T86" fmla="*/ 163 w 173"/>
                <a:gd name="T87" fmla="*/ 126 h 201"/>
                <a:gd name="T88" fmla="*/ 158 w 173"/>
                <a:gd name="T89" fmla="*/ 98 h 201"/>
                <a:gd name="T90" fmla="*/ 151 w 173"/>
                <a:gd name="T91" fmla="*/ 102 h 201"/>
                <a:gd name="T92" fmla="*/ 149 w 173"/>
                <a:gd name="T93" fmla="*/ 84 h 201"/>
                <a:gd name="T94" fmla="*/ 163 w 173"/>
                <a:gd name="T95" fmla="*/ 50 h 201"/>
                <a:gd name="T96" fmla="*/ 150 w 173"/>
                <a:gd name="T97" fmla="*/ 3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201">
                  <a:moveTo>
                    <a:pt x="150" y="34"/>
                  </a:moveTo>
                  <a:cubicBezTo>
                    <a:pt x="150" y="34"/>
                    <a:pt x="150" y="34"/>
                    <a:pt x="150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5"/>
                    <a:pt x="145" y="14"/>
                    <a:pt x="143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4"/>
                    <a:pt x="13" y="74"/>
                    <a:pt x="13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9" y="76"/>
                    <a:pt x="9" y="79"/>
                    <a:pt x="9" y="83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4"/>
                    <a:pt x="1" y="108"/>
                    <a:pt x="1" y="10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12" y="112"/>
                    <a:pt x="15" y="113"/>
                    <a:pt x="15" y="11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4" y="129"/>
                    <a:pt x="13" y="130"/>
                    <a:pt x="13" y="132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3" y="144"/>
                    <a:pt x="14" y="147"/>
                    <a:pt x="15" y="14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7" y="151"/>
                    <a:pt x="37" y="151"/>
                    <a:pt x="37" y="151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3" y="153"/>
                    <a:pt x="45" y="153"/>
                    <a:pt x="46" y="152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9" y="142"/>
                    <a:pt x="51" y="141"/>
                    <a:pt x="5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3" y="141"/>
                    <a:pt x="65" y="141"/>
                    <a:pt x="65" y="140"/>
                  </a:cubicBezTo>
                  <a:cubicBezTo>
                    <a:pt x="66" y="137"/>
                    <a:pt x="67" y="136"/>
                    <a:pt x="68" y="135"/>
                  </a:cubicBezTo>
                  <a:cubicBezTo>
                    <a:pt x="69" y="135"/>
                    <a:pt x="71" y="136"/>
                    <a:pt x="73" y="137"/>
                  </a:cubicBezTo>
                  <a:cubicBezTo>
                    <a:pt x="75" y="139"/>
                    <a:pt x="77" y="141"/>
                    <a:pt x="77" y="144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1" y="154"/>
                    <a:pt x="82" y="156"/>
                    <a:pt x="82" y="158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79" y="169"/>
                    <a:pt x="78" y="172"/>
                    <a:pt x="77" y="173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3" y="189"/>
                    <a:pt x="83" y="189"/>
                    <a:pt x="83" y="189"/>
                  </a:cubicBezTo>
                  <a:cubicBezTo>
                    <a:pt x="82" y="193"/>
                    <a:pt x="82" y="196"/>
                    <a:pt x="82" y="198"/>
                  </a:cubicBezTo>
                  <a:cubicBezTo>
                    <a:pt x="85" y="200"/>
                    <a:pt x="87" y="201"/>
                    <a:pt x="89" y="200"/>
                  </a:cubicBezTo>
                  <a:cubicBezTo>
                    <a:pt x="94" y="197"/>
                    <a:pt x="94" y="197"/>
                    <a:pt x="94" y="197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7" y="190"/>
                    <a:pt x="107" y="190"/>
                    <a:pt x="107" y="190"/>
                  </a:cubicBezTo>
                  <a:cubicBezTo>
                    <a:pt x="107" y="184"/>
                    <a:pt x="107" y="184"/>
                    <a:pt x="107" y="184"/>
                  </a:cubicBezTo>
                  <a:cubicBezTo>
                    <a:pt x="107" y="181"/>
                    <a:pt x="107" y="180"/>
                    <a:pt x="108" y="178"/>
                  </a:cubicBezTo>
                  <a:cubicBezTo>
                    <a:pt x="110" y="177"/>
                    <a:pt x="113" y="177"/>
                    <a:pt x="118" y="180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31" y="188"/>
                    <a:pt x="133" y="189"/>
                    <a:pt x="135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5" y="187"/>
                    <a:pt x="135" y="184"/>
                    <a:pt x="133" y="180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3" y="163"/>
                    <a:pt x="139" y="161"/>
                    <a:pt x="145" y="163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71" y="155"/>
                    <a:pt x="173" y="149"/>
                    <a:pt x="171" y="146"/>
                  </a:cubicBezTo>
                  <a:cubicBezTo>
                    <a:pt x="170" y="143"/>
                    <a:pt x="168" y="142"/>
                    <a:pt x="167" y="142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8" y="137"/>
                    <a:pt x="170" y="136"/>
                    <a:pt x="170" y="134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59" y="117"/>
                    <a:pt x="159" y="117"/>
                    <a:pt x="159" y="117"/>
                  </a:cubicBezTo>
                  <a:cubicBezTo>
                    <a:pt x="158" y="110"/>
                    <a:pt x="157" y="104"/>
                    <a:pt x="158" y="98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9" y="72"/>
                    <a:pt x="165" y="64"/>
                    <a:pt x="167" y="62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1" y="44"/>
                    <a:pt x="161" y="40"/>
                    <a:pt x="161" y="39"/>
                  </a:cubicBezTo>
                  <a:cubicBezTo>
                    <a:pt x="153" y="36"/>
                    <a:pt x="153" y="36"/>
                    <a:pt x="153" y="36"/>
                  </a:cubicBezTo>
                  <a:lnTo>
                    <a:pt x="150" y="3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3757610" y="4352273"/>
              <a:ext cx="752625" cy="468272"/>
            </a:xfrm>
            <a:custGeom>
              <a:avLst/>
              <a:gdLst>
                <a:gd name="T0" fmla="*/ 32 w 244"/>
                <a:gd name="T1" fmla="*/ 4 h 152"/>
                <a:gd name="T2" fmla="*/ 43 w 244"/>
                <a:gd name="T3" fmla="*/ 12 h 152"/>
                <a:gd name="T4" fmla="*/ 49 w 244"/>
                <a:gd name="T5" fmla="*/ 20 h 152"/>
                <a:gd name="T6" fmla="*/ 44 w 244"/>
                <a:gd name="T7" fmla="*/ 26 h 152"/>
                <a:gd name="T8" fmla="*/ 30 w 244"/>
                <a:gd name="T9" fmla="*/ 29 h 152"/>
                <a:gd name="T10" fmla="*/ 32 w 244"/>
                <a:gd name="T11" fmla="*/ 37 h 152"/>
                <a:gd name="T12" fmla="*/ 35 w 244"/>
                <a:gd name="T13" fmla="*/ 54 h 152"/>
                <a:gd name="T14" fmla="*/ 45 w 244"/>
                <a:gd name="T15" fmla="*/ 56 h 152"/>
                <a:gd name="T16" fmla="*/ 45 w 244"/>
                <a:gd name="T17" fmla="*/ 57 h 152"/>
                <a:gd name="T18" fmla="*/ 51 w 244"/>
                <a:gd name="T19" fmla="*/ 65 h 152"/>
                <a:gd name="T20" fmla="*/ 53 w 244"/>
                <a:gd name="T21" fmla="*/ 72 h 152"/>
                <a:gd name="T22" fmla="*/ 40 w 244"/>
                <a:gd name="T23" fmla="*/ 92 h 152"/>
                <a:gd name="T24" fmla="*/ 1 w 244"/>
                <a:gd name="T25" fmla="*/ 101 h 152"/>
                <a:gd name="T26" fmla="*/ 4 w 244"/>
                <a:gd name="T27" fmla="*/ 116 h 152"/>
                <a:gd name="T28" fmla="*/ 19 w 244"/>
                <a:gd name="T29" fmla="*/ 142 h 152"/>
                <a:gd name="T30" fmla="*/ 19 w 244"/>
                <a:gd name="T31" fmla="*/ 143 h 152"/>
                <a:gd name="T32" fmla="*/ 25 w 244"/>
                <a:gd name="T33" fmla="*/ 150 h 152"/>
                <a:gd name="T34" fmla="*/ 30 w 244"/>
                <a:gd name="T35" fmla="*/ 138 h 152"/>
                <a:gd name="T36" fmla="*/ 39 w 244"/>
                <a:gd name="T37" fmla="*/ 127 h 152"/>
                <a:gd name="T38" fmla="*/ 56 w 244"/>
                <a:gd name="T39" fmla="*/ 126 h 152"/>
                <a:gd name="T40" fmla="*/ 63 w 244"/>
                <a:gd name="T41" fmla="*/ 111 h 152"/>
                <a:gd name="T42" fmla="*/ 79 w 244"/>
                <a:gd name="T43" fmla="*/ 110 h 152"/>
                <a:gd name="T44" fmla="*/ 109 w 244"/>
                <a:gd name="T45" fmla="*/ 121 h 152"/>
                <a:gd name="T46" fmla="*/ 110 w 244"/>
                <a:gd name="T47" fmla="*/ 121 h 152"/>
                <a:gd name="T48" fmla="*/ 121 w 244"/>
                <a:gd name="T49" fmla="*/ 127 h 152"/>
                <a:gd name="T50" fmla="*/ 121 w 244"/>
                <a:gd name="T51" fmla="*/ 127 h 152"/>
                <a:gd name="T52" fmla="*/ 131 w 244"/>
                <a:gd name="T53" fmla="*/ 127 h 152"/>
                <a:gd name="T54" fmla="*/ 142 w 244"/>
                <a:gd name="T55" fmla="*/ 115 h 152"/>
                <a:gd name="T56" fmla="*/ 148 w 244"/>
                <a:gd name="T57" fmla="*/ 119 h 152"/>
                <a:gd name="T58" fmla="*/ 149 w 244"/>
                <a:gd name="T59" fmla="*/ 129 h 152"/>
                <a:gd name="T60" fmla="*/ 159 w 244"/>
                <a:gd name="T61" fmla="*/ 122 h 152"/>
                <a:gd name="T62" fmla="*/ 165 w 244"/>
                <a:gd name="T63" fmla="*/ 122 h 152"/>
                <a:gd name="T64" fmla="*/ 170 w 244"/>
                <a:gd name="T65" fmla="*/ 140 h 152"/>
                <a:gd name="T66" fmla="*/ 193 w 244"/>
                <a:gd name="T67" fmla="*/ 129 h 152"/>
                <a:gd name="T68" fmla="*/ 215 w 244"/>
                <a:gd name="T69" fmla="*/ 120 h 152"/>
                <a:gd name="T70" fmla="*/ 237 w 244"/>
                <a:gd name="T71" fmla="*/ 114 h 152"/>
                <a:gd name="T72" fmla="*/ 242 w 244"/>
                <a:gd name="T73" fmla="*/ 110 h 152"/>
                <a:gd name="T74" fmla="*/ 229 w 244"/>
                <a:gd name="T75" fmla="*/ 76 h 152"/>
                <a:gd name="T76" fmla="*/ 235 w 244"/>
                <a:gd name="T77" fmla="*/ 66 h 152"/>
                <a:gd name="T78" fmla="*/ 221 w 244"/>
                <a:gd name="T79" fmla="*/ 62 h 152"/>
                <a:gd name="T80" fmla="*/ 215 w 244"/>
                <a:gd name="T81" fmla="*/ 54 h 152"/>
                <a:gd name="T82" fmla="*/ 214 w 244"/>
                <a:gd name="T83" fmla="*/ 53 h 152"/>
                <a:gd name="T84" fmla="*/ 186 w 244"/>
                <a:gd name="T85" fmla="*/ 47 h 152"/>
                <a:gd name="T86" fmla="*/ 162 w 244"/>
                <a:gd name="T87" fmla="*/ 46 h 152"/>
                <a:gd name="T88" fmla="*/ 107 w 244"/>
                <a:gd name="T89" fmla="*/ 24 h 152"/>
                <a:gd name="T90" fmla="*/ 71 w 244"/>
                <a:gd name="T91" fmla="*/ 0 h 152"/>
                <a:gd name="T92" fmla="*/ 37 w 244"/>
                <a:gd name="T93" fmla="*/ 2 h 152"/>
                <a:gd name="T94" fmla="*/ 31 w 244"/>
                <a:gd name="T9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152">
                  <a:moveTo>
                    <a:pt x="31" y="0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80"/>
                    <a:pt x="52" y="82"/>
                    <a:pt x="51" y="84"/>
                  </a:cubicBezTo>
                  <a:cubicBezTo>
                    <a:pt x="49" y="87"/>
                    <a:pt x="46" y="89"/>
                    <a:pt x="40" y="92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21" y="126"/>
                    <a:pt x="121" y="126"/>
                    <a:pt x="121" y="126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5" y="130"/>
                    <a:pt x="125" y="130"/>
                    <a:pt x="125" y="130"/>
                  </a:cubicBezTo>
                  <a:cubicBezTo>
                    <a:pt x="127" y="131"/>
                    <a:pt x="127" y="131"/>
                    <a:pt x="127" y="131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9" y="130"/>
                    <a:pt x="149" y="130"/>
                    <a:pt x="149" y="130"/>
                  </a:cubicBezTo>
                  <a:cubicBezTo>
                    <a:pt x="153" y="128"/>
                    <a:pt x="153" y="128"/>
                    <a:pt x="153" y="128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64" y="122"/>
                    <a:pt x="164" y="122"/>
                    <a:pt x="164" y="122"/>
                  </a:cubicBezTo>
                  <a:cubicBezTo>
                    <a:pt x="164" y="122"/>
                    <a:pt x="164" y="122"/>
                    <a:pt x="164" y="122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71" y="127"/>
                    <a:pt x="171" y="129"/>
                    <a:pt x="171" y="131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83" y="134"/>
                    <a:pt x="189" y="129"/>
                    <a:pt x="193" y="129"/>
                  </a:cubicBezTo>
                  <a:cubicBezTo>
                    <a:pt x="204" y="129"/>
                    <a:pt x="204" y="129"/>
                    <a:pt x="204" y="129"/>
                  </a:cubicBezTo>
                  <a:cubicBezTo>
                    <a:pt x="207" y="124"/>
                    <a:pt x="207" y="124"/>
                    <a:pt x="207" y="124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7" y="113"/>
                    <a:pt x="237" y="113"/>
                    <a:pt x="237" y="113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2" y="110"/>
                    <a:pt x="242" y="110"/>
                    <a:pt x="242" y="110"/>
                  </a:cubicBezTo>
                  <a:cubicBezTo>
                    <a:pt x="243" y="109"/>
                    <a:pt x="243" y="109"/>
                    <a:pt x="243" y="109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29" y="76"/>
                    <a:pt x="229" y="76"/>
                    <a:pt x="229" y="76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35" y="66"/>
                    <a:pt x="235" y="66"/>
                    <a:pt x="235" y="66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5" y="52"/>
                    <a:pt x="215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4" y="53"/>
                    <a:pt x="214" y="53"/>
                    <a:pt x="214" y="53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5" y="53"/>
                    <a:pt x="203" y="55"/>
                    <a:pt x="199" y="56"/>
                  </a:cubicBezTo>
                  <a:cubicBezTo>
                    <a:pt x="197" y="57"/>
                    <a:pt x="192" y="54"/>
                    <a:pt x="186" y="47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2"/>
                    <a:pt x="180" y="43"/>
                    <a:pt x="175" y="44"/>
                  </a:cubicBezTo>
                  <a:cubicBezTo>
                    <a:pt x="169" y="47"/>
                    <a:pt x="164" y="47"/>
                    <a:pt x="162" y="46"/>
                  </a:cubicBezTo>
                  <a:cubicBezTo>
                    <a:pt x="160" y="44"/>
                    <a:pt x="159" y="40"/>
                    <a:pt x="160" y="35"/>
                  </a:cubicBezTo>
                  <a:cubicBezTo>
                    <a:pt x="161" y="30"/>
                    <a:pt x="160" y="28"/>
                    <a:pt x="159" y="27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3" y="22"/>
                    <a:pt x="99" y="20"/>
                    <a:pt x="97" y="18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5" y="15"/>
                    <a:pt x="79" y="10"/>
                    <a:pt x="71" y="0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3924591" y="5215009"/>
              <a:ext cx="779850" cy="623155"/>
            </a:xfrm>
            <a:custGeom>
              <a:avLst/>
              <a:gdLst>
                <a:gd name="T0" fmla="*/ 244 w 253"/>
                <a:gd name="T1" fmla="*/ 65 h 202"/>
                <a:gd name="T2" fmla="*/ 253 w 253"/>
                <a:gd name="T3" fmla="*/ 63 h 202"/>
                <a:gd name="T4" fmla="*/ 235 w 253"/>
                <a:gd name="T5" fmla="*/ 45 h 202"/>
                <a:gd name="T6" fmla="*/ 223 w 253"/>
                <a:gd name="T7" fmla="*/ 22 h 202"/>
                <a:gd name="T8" fmla="*/ 201 w 253"/>
                <a:gd name="T9" fmla="*/ 27 h 202"/>
                <a:gd name="T10" fmla="*/ 200 w 253"/>
                <a:gd name="T11" fmla="*/ 29 h 202"/>
                <a:gd name="T12" fmla="*/ 182 w 253"/>
                <a:gd name="T13" fmla="*/ 25 h 202"/>
                <a:gd name="T14" fmla="*/ 150 w 253"/>
                <a:gd name="T15" fmla="*/ 40 h 202"/>
                <a:gd name="T16" fmla="*/ 150 w 253"/>
                <a:gd name="T17" fmla="*/ 19 h 202"/>
                <a:gd name="T18" fmla="*/ 149 w 253"/>
                <a:gd name="T19" fmla="*/ 10 h 202"/>
                <a:gd name="T20" fmla="*/ 138 w 253"/>
                <a:gd name="T21" fmla="*/ 10 h 202"/>
                <a:gd name="T22" fmla="*/ 126 w 253"/>
                <a:gd name="T23" fmla="*/ 9 h 202"/>
                <a:gd name="T24" fmla="*/ 109 w 253"/>
                <a:gd name="T25" fmla="*/ 1 h 202"/>
                <a:gd name="T26" fmla="*/ 105 w 253"/>
                <a:gd name="T27" fmla="*/ 25 h 202"/>
                <a:gd name="T28" fmla="*/ 82 w 253"/>
                <a:gd name="T29" fmla="*/ 18 h 202"/>
                <a:gd name="T30" fmla="*/ 77 w 253"/>
                <a:gd name="T31" fmla="*/ 16 h 202"/>
                <a:gd name="T32" fmla="*/ 71 w 253"/>
                <a:gd name="T33" fmla="*/ 33 h 202"/>
                <a:gd name="T34" fmla="*/ 75 w 253"/>
                <a:gd name="T35" fmla="*/ 48 h 202"/>
                <a:gd name="T36" fmla="*/ 67 w 253"/>
                <a:gd name="T37" fmla="*/ 61 h 202"/>
                <a:gd name="T38" fmla="*/ 52 w 253"/>
                <a:gd name="T39" fmla="*/ 102 h 202"/>
                <a:gd name="T40" fmla="*/ 29 w 253"/>
                <a:gd name="T41" fmla="*/ 118 h 202"/>
                <a:gd name="T42" fmla="*/ 31 w 253"/>
                <a:gd name="T43" fmla="*/ 125 h 202"/>
                <a:gd name="T44" fmla="*/ 19 w 253"/>
                <a:gd name="T45" fmla="*/ 143 h 202"/>
                <a:gd name="T46" fmla="*/ 5 w 253"/>
                <a:gd name="T47" fmla="*/ 147 h 202"/>
                <a:gd name="T48" fmla="*/ 2 w 253"/>
                <a:gd name="T49" fmla="*/ 184 h 202"/>
                <a:gd name="T50" fmla="*/ 7 w 253"/>
                <a:gd name="T51" fmla="*/ 196 h 202"/>
                <a:gd name="T52" fmla="*/ 21 w 253"/>
                <a:gd name="T53" fmla="*/ 201 h 202"/>
                <a:gd name="T54" fmla="*/ 22 w 253"/>
                <a:gd name="T55" fmla="*/ 199 h 202"/>
                <a:gd name="T56" fmla="*/ 17 w 253"/>
                <a:gd name="T57" fmla="*/ 187 h 202"/>
                <a:gd name="T58" fmla="*/ 12 w 253"/>
                <a:gd name="T59" fmla="*/ 182 h 202"/>
                <a:gd name="T60" fmla="*/ 18 w 253"/>
                <a:gd name="T61" fmla="*/ 174 h 202"/>
                <a:gd name="T62" fmla="*/ 32 w 253"/>
                <a:gd name="T63" fmla="*/ 163 h 202"/>
                <a:gd name="T64" fmla="*/ 64 w 253"/>
                <a:gd name="T65" fmla="*/ 142 h 202"/>
                <a:gd name="T66" fmla="*/ 70 w 253"/>
                <a:gd name="T67" fmla="*/ 145 h 202"/>
                <a:gd name="T68" fmla="*/ 75 w 253"/>
                <a:gd name="T69" fmla="*/ 142 h 202"/>
                <a:gd name="T70" fmla="*/ 96 w 253"/>
                <a:gd name="T71" fmla="*/ 137 h 202"/>
                <a:gd name="T72" fmla="*/ 97 w 253"/>
                <a:gd name="T73" fmla="*/ 136 h 202"/>
                <a:gd name="T74" fmla="*/ 119 w 253"/>
                <a:gd name="T75" fmla="*/ 128 h 202"/>
                <a:gd name="T76" fmla="*/ 123 w 253"/>
                <a:gd name="T77" fmla="*/ 96 h 202"/>
                <a:gd name="T78" fmla="*/ 130 w 253"/>
                <a:gd name="T79" fmla="*/ 95 h 202"/>
                <a:gd name="T80" fmla="*/ 132 w 253"/>
                <a:gd name="T81" fmla="*/ 96 h 202"/>
                <a:gd name="T82" fmla="*/ 159 w 253"/>
                <a:gd name="T83" fmla="*/ 113 h 202"/>
                <a:gd name="T84" fmla="*/ 155 w 253"/>
                <a:gd name="T85" fmla="*/ 103 h 202"/>
                <a:gd name="T86" fmla="*/ 166 w 253"/>
                <a:gd name="T87" fmla="*/ 99 h 202"/>
                <a:gd name="T88" fmla="*/ 173 w 253"/>
                <a:gd name="T89" fmla="*/ 96 h 202"/>
                <a:gd name="T90" fmla="*/ 193 w 253"/>
                <a:gd name="T91" fmla="*/ 102 h 202"/>
                <a:gd name="T92" fmla="*/ 206 w 253"/>
                <a:gd name="T93" fmla="*/ 93 h 202"/>
                <a:gd name="T94" fmla="*/ 207 w 253"/>
                <a:gd name="T95" fmla="*/ 94 h 202"/>
                <a:gd name="T96" fmla="*/ 238 w 253"/>
                <a:gd name="T97" fmla="*/ 6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3" h="202">
                  <a:moveTo>
                    <a:pt x="238" y="69"/>
                  </a:moveTo>
                  <a:cubicBezTo>
                    <a:pt x="241" y="69"/>
                    <a:pt x="243" y="67"/>
                    <a:pt x="244" y="65"/>
                  </a:cubicBezTo>
                  <a:cubicBezTo>
                    <a:pt x="244" y="65"/>
                    <a:pt x="244" y="65"/>
                    <a:pt x="244" y="65"/>
                  </a:cubicBezTo>
                  <a:cubicBezTo>
                    <a:pt x="245" y="64"/>
                    <a:pt x="245" y="64"/>
                    <a:pt x="245" y="64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53" y="63"/>
                    <a:pt x="253" y="63"/>
                    <a:pt x="253" y="63"/>
                  </a:cubicBezTo>
                  <a:cubicBezTo>
                    <a:pt x="253" y="58"/>
                    <a:pt x="253" y="58"/>
                    <a:pt x="253" y="58"/>
                  </a:cubicBezTo>
                  <a:cubicBezTo>
                    <a:pt x="251" y="58"/>
                    <a:pt x="249" y="57"/>
                    <a:pt x="247" y="56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14" y="22"/>
                    <a:pt x="207" y="22"/>
                    <a:pt x="203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1" y="27"/>
                    <a:pt x="201" y="27"/>
                    <a:pt x="201" y="27"/>
                  </a:cubicBezTo>
                  <a:cubicBezTo>
                    <a:pt x="201" y="28"/>
                    <a:pt x="201" y="28"/>
                    <a:pt x="201" y="28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87" y="26"/>
                    <a:pt x="184" y="24"/>
                    <a:pt x="182" y="25"/>
                  </a:cubicBezTo>
                  <a:cubicBezTo>
                    <a:pt x="168" y="32"/>
                    <a:pt x="160" y="35"/>
                    <a:pt x="158" y="34"/>
                  </a:cubicBezTo>
                  <a:cubicBezTo>
                    <a:pt x="156" y="34"/>
                    <a:pt x="154" y="36"/>
                    <a:pt x="151" y="38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5" y="35"/>
                    <a:pt x="143" y="32"/>
                    <a:pt x="143" y="29"/>
                  </a:cubicBezTo>
                  <a:cubicBezTo>
                    <a:pt x="143" y="28"/>
                    <a:pt x="145" y="24"/>
                    <a:pt x="150" y="19"/>
                  </a:cubicBezTo>
                  <a:cubicBezTo>
                    <a:pt x="156" y="13"/>
                    <a:pt x="159" y="9"/>
                    <a:pt x="159" y="8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6" y="6"/>
                    <a:pt x="153" y="7"/>
                    <a:pt x="149" y="10"/>
                  </a:cubicBezTo>
                  <a:cubicBezTo>
                    <a:pt x="145" y="13"/>
                    <a:pt x="142" y="14"/>
                    <a:pt x="141" y="14"/>
                  </a:cubicBezTo>
                  <a:cubicBezTo>
                    <a:pt x="140" y="14"/>
                    <a:pt x="139" y="13"/>
                    <a:pt x="139" y="11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5" y="4"/>
                    <a:pt x="135" y="4"/>
                    <a:pt x="135" y="4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0" y="5"/>
                    <a:pt x="115" y="3"/>
                    <a:pt x="109" y="1"/>
                  </a:cubicBezTo>
                  <a:cubicBezTo>
                    <a:pt x="106" y="0"/>
                    <a:pt x="102" y="2"/>
                    <a:pt x="99" y="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8"/>
                    <a:pt x="106" y="22"/>
                    <a:pt x="105" y="25"/>
                  </a:cubicBezTo>
                  <a:cubicBezTo>
                    <a:pt x="104" y="26"/>
                    <a:pt x="103" y="27"/>
                    <a:pt x="101" y="27"/>
                  </a:cubicBezTo>
                  <a:cubicBezTo>
                    <a:pt x="99" y="28"/>
                    <a:pt x="95" y="27"/>
                    <a:pt x="91" y="24"/>
                  </a:cubicBezTo>
                  <a:cubicBezTo>
                    <a:pt x="87" y="21"/>
                    <a:pt x="85" y="19"/>
                    <a:pt x="82" y="1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1" y="199"/>
                    <a:pt x="21" y="199"/>
                    <a:pt x="21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5" y="194"/>
                    <a:pt x="25" y="194"/>
                    <a:pt x="25" y="194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2"/>
                    <a:pt x="75" y="142"/>
                    <a:pt x="75" y="142"/>
                  </a:cubicBezTo>
                  <a:cubicBezTo>
                    <a:pt x="84" y="142"/>
                    <a:pt x="84" y="142"/>
                    <a:pt x="84" y="142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3" y="129"/>
                    <a:pt x="123" y="129"/>
                    <a:pt x="123" y="129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86" y="96"/>
                    <a:pt x="190" y="98"/>
                    <a:pt x="193" y="102"/>
                  </a:cubicBezTo>
                  <a:cubicBezTo>
                    <a:pt x="193" y="103"/>
                    <a:pt x="193" y="103"/>
                    <a:pt x="193" y="103"/>
                  </a:cubicBezTo>
                  <a:cubicBezTo>
                    <a:pt x="196" y="94"/>
                    <a:pt x="196" y="94"/>
                    <a:pt x="196" y="94"/>
                  </a:cubicBezTo>
                  <a:cubicBezTo>
                    <a:pt x="198" y="91"/>
                    <a:pt x="201" y="91"/>
                    <a:pt x="206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4"/>
                    <a:pt x="208" y="95"/>
                    <a:pt x="209" y="95"/>
                  </a:cubicBezTo>
                  <a:cubicBezTo>
                    <a:pt x="211" y="94"/>
                    <a:pt x="218" y="89"/>
                    <a:pt x="229" y="80"/>
                  </a:cubicBezTo>
                  <a:cubicBezTo>
                    <a:pt x="229" y="74"/>
                    <a:pt x="233" y="71"/>
                    <a:pt x="238" y="6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291224" y="4682001"/>
              <a:ext cx="471903" cy="638278"/>
            </a:xfrm>
            <a:custGeom>
              <a:avLst/>
              <a:gdLst>
                <a:gd name="T0" fmla="*/ 120 w 153"/>
                <a:gd name="T1" fmla="*/ 7 h 207"/>
                <a:gd name="T2" fmla="*/ 106 w 153"/>
                <a:gd name="T3" fmla="*/ 2 h 207"/>
                <a:gd name="T4" fmla="*/ 88 w 153"/>
                <a:gd name="T5" fmla="*/ 15 h 207"/>
                <a:gd name="T6" fmla="*/ 77 w 153"/>
                <a:gd name="T7" fmla="*/ 10 h 207"/>
                <a:gd name="T8" fmla="*/ 76 w 153"/>
                <a:gd name="T9" fmla="*/ 11 h 207"/>
                <a:gd name="T10" fmla="*/ 54 w 153"/>
                <a:gd name="T11" fmla="*/ 16 h 207"/>
                <a:gd name="T12" fmla="*/ 43 w 153"/>
                <a:gd name="T13" fmla="*/ 17 h 207"/>
                <a:gd name="T14" fmla="*/ 34 w 153"/>
                <a:gd name="T15" fmla="*/ 26 h 207"/>
                <a:gd name="T16" fmla="*/ 20 w 153"/>
                <a:gd name="T17" fmla="*/ 27 h 207"/>
                <a:gd name="T18" fmla="*/ 11 w 153"/>
                <a:gd name="T19" fmla="*/ 44 h 207"/>
                <a:gd name="T20" fmla="*/ 12 w 153"/>
                <a:gd name="T21" fmla="*/ 46 h 207"/>
                <a:gd name="T22" fmla="*/ 18 w 153"/>
                <a:gd name="T23" fmla="*/ 68 h 207"/>
                <a:gd name="T24" fmla="*/ 18 w 153"/>
                <a:gd name="T25" fmla="*/ 71 h 207"/>
                <a:gd name="T26" fmla="*/ 17 w 153"/>
                <a:gd name="T27" fmla="*/ 71 h 207"/>
                <a:gd name="T28" fmla="*/ 0 w 153"/>
                <a:gd name="T29" fmla="*/ 93 h 207"/>
                <a:gd name="T30" fmla="*/ 7 w 153"/>
                <a:gd name="T31" fmla="*/ 97 h 207"/>
                <a:gd name="T32" fmla="*/ 13 w 153"/>
                <a:gd name="T33" fmla="*/ 130 h 207"/>
                <a:gd name="T34" fmla="*/ 21 w 153"/>
                <a:gd name="T35" fmla="*/ 142 h 207"/>
                <a:gd name="T36" fmla="*/ 22 w 153"/>
                <a:gd name="T37" fmla="*/ 151 h 207"/>
                <a:gd name="T38" fmla="*/ 23 w 153"/>
                <a:gd name="T39" fmla="*/ 180 h 207"/>
                <a:gd name="T40" fmla="*/ 27 w 153"/>
                <a:gd name="T41" fmla="*/ 180 h 207"/>
                <a:gd name="T42" fmla="*/ 44 w 153"/>
                <a:gd name="T43" fmla="*/ 180 h 207"/>
                <a:gd name="T44" fmla="*/ 28 w 153"/>
                <a:gd name="T45" fmla="*/ 202 h 207"/>
                <a:gd name="T46" fmla="*/ 40 w 153"/>
                <a:gd name="T47" fmla="*/ 203 h 207"/>
                <a:gd name="T48" fmla="*/ 76 w 153"/>
                <a:gd name="T49" fmla="*/ 200 h 207"/>
                <a:gd name="T50" fmla="*/ 78 w 153"/>
                <a:gd name="T51" fmla="*/ 194 h 207"/>
                <a:gd name="T52" fmla="*/ 78 w 153"/>
                <a:gd name="T53" fmla="*/ 190 h 207"/>
                <a:gd name="T54" fmla="*/ 76 w 153"/>
                <a:gd name="T55" fmla="*/ 178 h 207"/>
                <a:gd name="T56" fmla="*/ 84 w 153"/>
                <a:gd name="T57" fmla="*/ 172 h 207"/>
                <a:gd name="T58" fmla="*/ 82 w 153"/>
                <a:gd name="T59" fmla="*/ 167 h 207"/>
                <a:gd name="T60" fmla="*/ 82 w 153"/>
                <a:gd name="T61" fmla="*/ 167 h 207"/>
                <a:gd name="T62" fmla="*/ 86 w 153"/>
                <a:gd name="T63" fmla="*/ 153 h 207"/>
                <a:gd name="T64" fmla="*/ 90 w 153"/>
                <a:gd name="T65" fmla="*/ 149 h 207"/>
                <a:gd name="T66" fmla="*/ 94 w 153"/>
                <a:gd name="T67" fmla="*/ 145 h 207"/>
                <a:gd name="T68" fmla="*/ 101 w 153"/>
                <a:gd name="T69" fmla="*/ 129 h 207"/>
                <a:gd name="T70" fmla="*/ 104 w 153"/>
                <a:gd name="T71" fmla="*/ 127 h 207"/>
                <a:gd name="T72" fmla="*/ 100 w 153"/>
                <a:gd name="T73" fmla="*/ 110 h 207"/>
                <a:gd name="T74" fmla="*/ 112 w 153"/>
                <a:gd name="T75" fmla="*/ 99 h 207"/>
                <a:gd name="T76" fmla="*/ 111 w 153"/>
                <a:gd name="T77" fmla="*/ 84 h 207"/>
                <a:gd name="T78" fmla="*/ 126 w 153"/>
                <a:gd name="T79" fmla="*/ 67 h 207"/>
                <a:gd name="T80" fmla="*/ 132 w 153"/>
                <a:gd name="T81" fmla="*/ 70 h 207"/>
                <a:gd name="T82" fmla="*/ 142 w 153"/>
                <a:gd name="T83" fmla="*/ 63 h 207"/>
                <a:gd name="T84" fmla="*/ 142 w 153"/>
                <a:gd name="T85" fmla="*/ 63 h 207"/>
                <a:gd name="T86" fmla="*/ 149 w 153"/>
                <a:gd name="T87" fmla="*/ 59 h 207"/>
                <a:gd name="T88" fmla="*/ 148 w 153"/>
                <a:gd name="T89" fmla="*/ 52 h 207"/>
                <a:gd name="T90" fmla="*/ 151 w 153"/>
                <a:gd name="T91" fmla="*/ 51 h 207"/>
                <a:gd name="T92" fmla="*/ 153 w 153"/>
                <a:gd name="T93" fmla="*/ 48 h 207"/>
                <a:gd name="T94" fmla="*/ 139 w 153"/>
                <a:gd name="T95" fmla="*/ 25 h 207"/>
                <a:gd name="T96" fmla="*/ 133 w 153"/>
                <a:gd name="T97" fmla="*/ 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207">
                  <a:moveTo>
                    <a:pt x="120" y="8"/>
                  </a:moveTo>
                  <a:cubicBezTo>
                    <a:pt x="120" y="7"/>
                    <a:pt x="120" y="7"/>
                    <a:pt x="120" y="7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3" y="9"/>
                    <a:pt x="99" y="14"/>
                    <a:pt x="93" y="16"/>
                  </a:cubicBezTo>
                  <a:cubicBezTo>
                    <a:pt x="92" y="17"/>
                    <a:pt x="90" y="16"/>
                    <a:pt x="88" y="15"/>
                  </a:cubicBezTo>
                  <a:cubicBezTo>
                    <a:pt x="87" y="13"/>
                    <a:pt x="88" y="9"/>
                    <a:pt x="90" y="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8" y="27"/>
                    <a:pt x="13" y="31"/>
                    <a:pt x="4" y="39"/>
                  </a:cubicBezTo>
                  <a:cubicBezTo>
                    <a:pt x="8" y="41"/>
                    <a:pt x="10" y="43"/>
                    <a:pt x="11" y="44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4" y="97"/>
                    <a:pt x="6" y="97"/>
                    <a:pt x="7" y="97"/>
                  </a:cubicBezTo>
                  <a:cubicBezTo>
                    <a:pt x="9" y="98"/>
                    <a:pt x="10" y="101"/>
                    <a:pt x="9" y="106"/>
                  </a:cubicBezTo>
                  <a:cubicBezTo>
                    <a:pt x="8" y="114"/>
                    <a:pt x="10" y="122"/>
                    <a:pt x="13" y="130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21" y="138"/>
                    <a:pt x="22" y="140"/>
                    <a:pt x="21" y="142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4" y="155"/>
                    <a:pt x="22" y="162"/>
                    <a:pt x="18" y="17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32" y="175"/>
                    <a:pt x="36" y="174"/>
                    <a:pt x="40" y="175"/>
                  </a:cubicBezTo>
                  <a:cubicBezTo>
                    <a:pt x="42" y="176"/>
                    <a:pt x="44" y="178"/>
                    <a:pt x="44" y="180"/>
                  </a:cubicBezTo>
                  <a:cubicBezTo>
                    <a:pt x="44" y="183"/>
                    <a:pt x="41" y="188"/>
                    <a:pt x="34" y="195"/>
                  </a:cubicBezTo>
                  <a:cubicBezTo>
                    <a:pt x="28" y="202"/>
                    <a:pt x="28" y="202"/>
                    <a:pt x="28" y="202"/>
                  </a:cubicBezTo>
                  <a:cubicBezTo>
                    <a:pt x="31" y="207"/>
                    <a:pt x="31" y="207"/>
                    <a:pt x="31" y="207"/>
                  </a:cubicBezTo>
                  <a:cubicBezTo>
                    <a:pt x="35" y="203"/>
                    <a:pt x="38" y="202"/>
                    <a:pt x="40" y="203"/>
                  </a:cubicBezTo>
                  <a:cubicBezTo>
                    <a:pt x="43" y="203"/>
                    <a:pt x="50" y="200"/>
                    <a:pt x="61" y="194"/>
                  </a:cubicBezTo>
                  <a:cubicBezTo>
                    <a:pt x="65" y="192"/>
                    <a:pt x="70" y="194"/>
                    <a:pt x="76" y="200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8" y="194"/>
                    <a:pt x="78" y="194"/>
                    <a:pt x="78" y="19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6" y="192"/>
                    <a:pt x="76" y="191"/>
                    <a:pt x="78" y="190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5" y="181"/>
                    <a:pt x="75" y="179"/>
                    <a:pt x="76" y="178"/>
                  </a:cubicBezTo>
                  <a:cubicBezTo>
                    <a:pt x="77" y="177"/>
                    <a:pt x="78" y="176"/>
                    <a:pt x="80" y="175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4" y="164"/>
                    <a:pt x="84" y="162"/>
                    <a:pt x="83" y="161"/>
                  </a:cubicBezTo>
                  <a:cubicBezTo>
                    <a:pt x="82" y="158"/>
                    <a:pt x="83" y="156"/>
                    <a:pt x="86" y="153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4" y="139"/>
                    <a:pt x="94" y="139"/>
                    <a:pt x="94" y="139"/>
                  </a:cubicBezTo>
                  <a:cubicBezTo>
                    <a:pt x="94" y="136"/>
                    <a:pt x="96" y="133"/>
                    <a:pt x="101" y="129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6" y="117"/>
                    <a:pt x="96" y="114"/>
                    <a:pt x="100" y="110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0" y="95"/>
                    <a:pt x="110" y="91"/>
                    <a:pt x="111" y="84"/>
                  </a:cubicBezTo>
                  <a:cubicBezTo>
                    <a:pt x="112" y="73"/>
                    <a:pt x="117" y="68"/>
                    <a:pt x="126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5" y="36"/>
                    <a:pt x="142" y="31"/>
                    <a:pt x="139" y="25"/>
                  </a:cubicBezTo>
                  <a:cubicBezTo>
                    <a:pt x="137" y="22"/>
                    <a:pt x="138" y="18"/>
                    <a:pt x="140" y="13"/>
                  </a:cubicBezTo>
                  <a:cubicBezTo>
                    <a:pt x="133" y="9"/>
                    <a:pt x="133" y="9"/>
                    <a:pt x="133" y="9"/>
                  </a:cubicBezTo>
                  <a:lnTo>
                    <a:pt x="120" y="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4538065" y="4848376"/>
              <a:ext cx="431368" cy="533612"/>
            </a:xfrm>
            <a:custGeom>
              <a:avLst/>
              <a:gdLst>
                <a:gd name="T0" fmla="*/ 72 w 140"/>
                <a:gd name="T1" fmla="*/ 8 h 173"/>
                <a:gd name="T2" fmla="*/ 60 w 140"/>
                <a:gd name="T3" fmla="*/ 19 h 173"/>
                <a:gd name="T4" fmla="*/ 59 w 140"/>
                <a:gd name="T5" fmla="*/ 20 h 173"/>
                <a:gd name="T6" fmla="*/ 50 w 140"/>
                <a:gd name="T7" fmla="*/ 20 h 173"/>
                <a:gd name="T8" fmla="*/ 35 w 140"/>
                <a:gd name="T9" fmla="*/ 31 h 173"/>
                <a:gd name="T10" fmla="*/ 40 w 140"/>
                <a:gd name="T11" fmla="*/ 33 h 173"/>
                <a:gd name="T12" fmla="*/ 36 w 140"/>
                <a:gd name="T13" fmla="*/ 47 h 173"/>
                <a:gd name="T14" fmla="*/ 23 w 140"/>
                <a:gd name="T15" fmla="*/ 59 h 173"/>
                <a:gd name="T16" fmla="*/ 24 w 140"/>
                <a:gd name="T17" fmla="*/ 67 h 173"/>
                <a:gd name="T18" fmla="*/ 26 w 140"/>
                <a:gd name="T19" fmla="*/ 76 h 173"/>
                <a:gd name="T20" fmla="*/ 18 w 140"/>
                <a:gd name="T21" fmla="*/ 92 h 173"/>
                <a:gd name="T22" fmla="*/ 18 w 140"/>
                <a:gd name="T23" fmla="*/ 94 h 173"/>
                <a:gd name="T24" fmla="*/ 12 w 140"/>
                <a:gd name="T25" fmla="*/ 100 h 173"/>
                <a:gd name="T26" fmla="*/ 7 w 140"/>
                <a:gd name="T27" fmla="*/ 105 h 173"/>
                <a:gd name="T28" fmla="*/ 6 w 140"/>
                <a:gd name="T29" fmla="*/ 121 h 173"/>
                <a:gd name="T30" fmla="*/ 2 w 140"/>
                <a:gd name="T31" fmla="*/ 125 h 173"/>
                <a:gd name="T32" fmla="*/ 0 w 140"/>
                <a:gd name="T33" fmla="*/ 127 h 173"/>
                <a:gd name="T34" fmla="*/ 3 w 140"/>
                <a:gd name="T35" fmla="*/ 137 h 173"/>
                <a:gd name="T36" fmla="*/ 26 w 140"/>
                <a:gd name="T37" fmla="*/ 137 h 173"/>
                <a:gd name="T38" fmla="*/ 35 w 140"/>
                <a:gd name="T39" fmla="*/ 146 h 173"/>
                <a:gd name="T40" fmla="*/ 35 w 140"/>
                <a:gd name="T41" fmla="*/ 146 h 173"/>
                <a:gd name="T42" fmla="*/ 51 w 140"/>
                <a:gd name="T43" fmla="*/ 171 h 173"/>
                <a:gd name="T44" fmla="*/ 56 w 140"/>
                <a:gd name="T45" fmla="*/ 160 h 173"/>
                <a:gd name="T46" fmla="*/ 68 w 140"/>
                <a:gd name="T47" fmla="*/ 169 h 173"/>
                <a:gd name="T48" fmla="*/ 76 w 140"/>
                <a:gd name="T49" fmla="*/ 145 h 173"/>
                <a:gd name="T50" fmla="*/ 78 w 140"/>
                <a:gd name="T51" fmla="*/ 146 h 173"/>
                <a:gd name="T52" fmla="*/ 85 w 140"/>
                <a:gd name="T53" fmla="*/ 140 h 173"/>
                <a:gd name="T54" fmla="*/ 85 w 140"/>
                <a:gd name="T55" fmla="*/ 138 h 173"/>
                <a:gd name="T56" fmla="*/ 96 w 140"/>
                <a:gd name="T57" fmla="*/ 139 h 173"/>
                <a:gd name="T58" fmla="*/ 102 w 140"/>
                <a:gd name="T59" fmla="*/ 111 h 173"/>
                <a:gd name="T60" fmla="*/ 114 w 140"/>
                <a:gd name="T61" fmla="*/ 110 h 173"/>
                <a:gd name="T62" fmla="*/ 108 w 140"/>
                <a:gd name="T63" fmla="*/ 104 h 173"/>
                <a:gd name="T64" fmla="*/ 117 w 140"/>
                <a:gd name="T65" fmla="*/ 97 h 173"/>
                <a:gd name="T66" fmla="*/ 122 w 140"/>
                <a:gd name="T67" fmla="*/ 100 h 173"/>
                <a:gd name="T68" fmla="*/ 119 w 140"/>
                <a:gd name="T69" fmla="*/ 91 h 173"/>
                <a:gd name="T70" fmla="*/ 122 w 140"/>
                <a:gd name="T71" fmla="*/ 89 h 173"/>
                <a:gd name="T72" fmla="*/ 118 w 140"/>
                <a:gd name="T73" fmla="*/ 79 h 173"/>
                <a:gd name="T74" fmla="*/ 119 w 140"/>
                <a:gd name="T75" fmla="*/ 77 h 173"/>
                <a:gd name="T76" fmla="*/ 130 w 140"/>
                <a:gd name="T77" fmla="*/ 67 h 173"/>
                <a:gd name="T78" fmla="*/ 120 w 140"/>
                <a:gd name="T79" fmla="*/ 54 h 173"/>
                <a:gd name="T80" fmla="*/ 133 w 140"/>
                <a:gd name="T81" fmla="*/ 49 h 173"/>
                <a:gd name="T82" fmla="*/ 139 w 140"/>
                <a:gd name="T83" fmla="*/ 42 h 173"/>
                <a:gd name="T84" fmla="*/ 135 w 140"/>
                <a:gd name="T85" fmla="*/ 34 h 173"/>
                <a:gd name="T86" fmla="*/ 134 w 140"/>
                <a:gd name="T87" fmla="*/ 32 h 173"/>
                <a:gd name="T88" fmla="*/ 134 w 140"/>
                <a:gd name="T89" fmla="*/ 29 h 173"/>
                <a:gd name="T90" fmla="*/ 133 w 140"/>
                <a:gd name="T91" fmla="*/ 29 h 173"/>
                <a:gd name="T92" fmla="*/ 117 w 140"/>
                <a:gd name="T93" fmla="*/ 27 h 173"/>
                <a:gd name="T94" fmla="*/ 116 w 140"/>
                <a:gd name="T95" fmla="*/ 27 h 173"/>
                <a:gd name="T96" fmla="*/ 112 w 140"/>
                <a:gd name="T97" fmla="*/ 22 h 173"/>
                <a:gd name="T98" fmla="*/ 93 w 140"/>
                <a:gd name="T99" fmla="*/ 30 h 173"/>
                <a:gd name="T100" fmla="*/ 85 w 140"/>
                <a:gd name="T101" fmla="*/ 15 h 173"/>
                <a:gd name="T102" fmla="*/ 73 w 140"/>
                <a:gd name="T103" fmla="*/ 0 h 173"/>
                <a:gd name="T104" fmla="*/ 73 w 140"/>
                <a:gd name="T105" fmla="*/ 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0" h="173">
                  <a:moveTo>
                    <a:pt x="73" y="7"/>
                  </a:moveTo>
                  <a:cubicBezTo>
                    <a:pt x="72" y="8"/>
                    <a:pt x="72" y="8"/>
                    <a:pt x="72" y="8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0" y="19"/>
                    <a:pt x="36" y="23"/>
                    <a:pt x="35" y="3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61"/>
                    <a:pt x="20" y="63"/>
                    <a:pt x="21" y="64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6" y="69"/>
                    <a:pt x="28" y="71"/>
                    <a:pt x="28" y="73"/>
                  </a:cubicBezTo>
                  <a:cubicBezTo>
                    <a:pt x="28" y="74"/>
                    <a:pt x="27" y="75"/>
                    <a:pt x="26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5"/>
                    <a:pt x="18" y="89"/>
                    <a:pt x="18" y="92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7"/>
                    <a:pt x="14" y="98"/>
                    <a:pt x="12" y="100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8" y="107"/>
                    <a:pt x="8" y="109"/>
                    <a:pt x="6" y="113"/>
                  </a:cubicBezTo>
                  <a:cubicBezTo>
                    <a:pt x="8" y="117"/>
                    <a:pt x="8" y="120"/>
                    <a:pt x="6" y="121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10" y="136"/>
                    <a:pt x="17" y="136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86" y="146"/>
                    <a:pt x="86" y="146"/>
                    <a:pt x="86" y="146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102" y="133"/>
                    <a:pt x="104" y="129"/>
                    <a:pt x="104" y="125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22" y="100"/>
                    <a:pt x="122" y="100"/>
                    <a:pt x="122" y="100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19" y="91"/>
                    <a:pt x="119" y="91"/>
                    <a:pt x="119" y="91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2" y="89"/>
                    <a:pt x="122" y="89"/>
                    <a:pt x="122" y="89"/>
                  </a:cubicBezTo>
                  <a:cubicBezTo>
                    <a:pt x="122" y="86"/>
                    <a:pt x="122" y="86"/>
                    <a:pt x="122" y="86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130" y="71"/>
                    <a:pt x="130" y="71"/>
                    <a:pt x="130" y="71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21" y="62"/>
                    <a:pt x="116" y="58"/>
                    <a:pt x="117" y="56"/>
                  </a:cubicBezTo>
                  <a:cubicBezTo>
                    <a:pt x="118" y="55"/>
                    <a:pt x="118" y="54"/>
                    <a:pt x="120" y="54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38" y="37"/>
                    <a:pt x="136" y="35"/>
                    <a:pt x="135" y="34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2" y="31"/>
                    <a:pt x="130" y="32"/>
                    <a:pt x="128" y="32"/>
                  </a:cubicBezTo>
                  <a:cubicBezTo>
                    <a:pt x="123" y="32"/>
                    <a:pt x="120" y="30"/>
                    <a:pt x="117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5"/>
                    <a:pt x="110" y="27"/>
                    <a:pt x="108" y="29"/>
                  </a:cubicBezTo>
                  <a:cubicBezTo>
                    <a:pt x="102" y="31"/>
                    <a:pt x="98" y="32"/>
                    <a:pt x="93" y="30"/>
                  </a:cubicBezTo>
                  <a:cubicBezTo>
                    <a:pt x="90" y="29"/>
                    <a:pt x="88" y="27"/>
                    <a:pt x="86" y="23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4" y="7"/>
                    <a:pt x="82" y="3"/>
                    <a:pt x="80" y="2"/>
                  </a:cubicBezTo>
                  <a:cubicBezTo>
                    <a:pt x="78" y="0"/>
                    <a:pt x="75" y="0"/>
                    <a:pt x="73" y="0"/>
                  </a:cubicBezTo>
                  <a:cubicBezTo>
                    <a:pt x="74" y="7"/>
                    <a:pt x="74" y="7"/>
                    <a:pt x="74" y="7"/>
                  </a:cubicBezTo>
                  <a:lnTo>
                    <a:pt x="73" y="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4729247" y="4512599"/>
              <a:ext cx="375709" cy="434392"/>
            </a:xfrm>
            <a:custGeom>
              <a:avLst/>
              <a:gdLst>
                <a:gd name="T0" fmla="*/ 64 w 122"/>
                <a:gd name="T1" fmla="*/ 6 h 141"/>
                <a:gd name="T2" fmla="*/ 42 w 122"/>
                <a:gd name="T3" fmla="*/ 2 h 141"/>
                <a:gd name="T4" fmla="*/ 38 w 122"/>
                <a:gd name="T5" fmla="*/ 27 h 141"/>
                <a:gd name="T6" fmla="*/ 28 w 122"/>
                <a:gd name="T7" fmla="*/ 32 h 141"/>
                <a:gd name="T8" fmla="*/ 22 w 122"/>
                <a:gd name="T9" fmla="*/ 41 h 141"/>
                <a:gd name="T10" fmla="*/ 16 w 122"/>
                <a:gd name="T11" fmla="*/ 54 h 141"/>
                <a:gd name="T12" fmla="*/ 6 w 122"/>
                <a:gd name="T13" fmla="*/ 68 h 141"/>
                <a:gd name="T14" fmla="*/ 1 w 122"/>
                <a:gd name="T15" fmla="*/ 78 h 141"/>
                <a:gd name="T16" fmla="*/ 11 w 122"/>
                <a:gd name="T17" fmla="*/ 93 h 141"/>
                <a:gd name="T18" fmla="*/ 16 w 122"/>
                <a:gd name="T19" fmla="*/ 102 h 141"/>
                <a:gd name="T20" fmla="*/ 16 w 122"/>
                <a:gd name="T21" fmla="*/ 102 h 141"/>
                <a:gd name="T22" fmla="*/ 16 w 122"/>
                <a:gd name="T23" fmla="*/ 104 h 141"/>
                <a:gd name="T24" fmla="*/ 15 w 122"/>
                <a:gd name="T25" fmla="*/ 105 h 141"/>
                <a:gd name="T26" fmla="*/ 27 w 122"/>
                <a:gd name="T27" fmla="*/ 123 h 141"/>
                <a:gd name="T28" fmla="*/ 32 w 122"/>
                <a:gd name="T29" fmla="*/ 135 h 141"/>
                <a:gd name="T30" fmla="*/ 46 w 122"/>
                <a:gd name="T31" fmla="*/ 130 h 141"/>
                <a:gd name="T32" fmla="*/ 46 w 122"/>
                <a:gd name="T33" fmla="*/ 129 h 141"/>
                <a:gd name="T34" fmla="*/ 53 w 122"/>
                <a:gd name="T35" fmla="*/ 125 h 141"/>
                <a:gd name="T36" fmla="*/ 66 w 122"/>
                <a:gd name="T37" fmla="*/ 136 h 141"/>
                <a:gd name="T38" fmla="*/ 68 w 122"/>
                <a:gd name="T39" fmla="*/ 136 h 141"/>
                <a:gd name="T40" fmla="*/ 74 w 122"/>
                <a:gd name="T41" fmla="*/ 134 h 141"/>
                <a:gd name="T42" fmla="*/ 76 w 122"/>
                <a:gd name="T43" fmla="*/ 134 h 141"/>
                <a:gd name="T44" fmla="*/ 84 w 122"/>
                <a:gd name="T45" fmla="*/ 141 h 141"/>
                <a:gd name="T46" fmla="*/ 85 w 122"/>
                <a:gd name="T47" fmla="*/ 124 h 141"/>
                <a:gd name="T48" fmla="*/ 86 w 122"/>
                <a:gd name="T49" fmla="*/ 124 h 141"/>
                <a:gd name="T50" fmla="*/ 88 w 122"/>
                <a:gd name="T51" fmla="*/ 113 h 141"/>
                <a:gd name="T52" fmla="*/ 88 w 122"/>
                <a:gd name="T53" fmla="*/ 111 h 141"/>
                <a:gd name="T54" fmla="*/ 90 w 122"/>
                <a:gd name="T55" fmla="*/ 110 h 141"/>
                <a:gd name="T56" fmla="*/ 100 w 122"/>
                <a:gd name="T57" fmla="*/ 94 h 141"/>
                <a:gd name="T58" fmla="*/ 103 w 122"/>
                <a:gd name="T59" fmla="*/ 95 h 141"/>
                <a:gd name="T60" fmla="*/ 102 w 122"/>
                <a:gd name="T61" fmla="*/ 102 h 141"/>
                <a:gd name="T62" fmla="*/ 114 w 122"/>
                <a:gd name="T63" fmla="*/ 92 h 141"/>
                <a:gd name="T64" fmla="*/ 112 w 122"/>
                <a:gd name="T65" fmla="*/ 87 h 141"/>
                <a:gd name="T66" fmla="*/ 114 w 122"/>
                <a:gd name="T67" fmla="*/ 69 h 141"/>
                <a:gd name="T68" fmla="*/ 108 w 122"/>
                <a:gd name="T69" fmla="*/ 68 h 141"/>
                <a:gd name="T70" fmla="*/ 108 w 122"/>
                <a:gd name="T71" fmla="*/ 67 h 141"/>
                <a:gd name="T72" fmla="*/ 106 w 122"/>
                <a:gd name="T73" fmla="*/ 58 h 141"/>
                <a:gd name="T74" fmla="*/ 122 w 122"/>
                <a:gd name="T75" fmla="*/ 58 h 141"/>
                <a:gd name="T76" fmla="*/ 108 w 122"/>
                <a:gd name="T77" fmla="*/ 44 h 141"/>
                <a:gd name="T78" fmla="*/ 117 w 122"/>
                <a:gd name="T79" fmla="*/ 33 h 141"/>
                <a:gd name="T80" fmla="*/ 111 w 122"/>
                <a:gd name="T81" fmla="*/ 34 h 141"/>
                <a:gd name="T82" fmla="*/ 111 w 122"/>
                <a:gd name="T83" fmla="*/ 33 h 141"/>
                <a:gd name="T84" fmla="*/ 103 w 122"/>
                <a:gd name="T85" fmla="*/ 24 h 141"/>
                <a:gd name="T86" fmla="*/ 80 w 122"/>
                <a:gd name="T87" fmla="*/ 32 h 141"/>
                <a:gd name="T88" fmla="*/ 78 w 122"/>
                <a:gd name="T89" fmla="*/ 32 h 141"/>
                <a:gd name="T90" fmla="*/ 78 w 122"/>
                <a:gd name="T91" fmla="*/ 18 h 141"/>
                <a:gd name="T92" fmla="*/ 82 w 122"/>
                <a:gd name="T9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41">
                  <a:moveTo>
                    <a:pt x="74" y="2"/>
                  </a:moveTo>
                  <a:cubicBezTo>
                    <a:pt x="70" y="4"/>
                    <a:pt x="66" y="6"/>
                    <a:pt x="64" y="6"/>
                  </a:cubicBezTo>
                  <a:cubicBezTo>
                    <a:pt x="61" y="6"/>
                    <a:pt x="57" y="5"/>
                    <a:pt x="5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0" y="3"/>
                    <a:pt x="36" y="7"/>
                    <a:pt x="32" y="1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3" y="36"/>
                    <a:pt x="24" y="40"/>
                    <a:pt x="22" y="4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9"/>
                    <a:pt x="18" y="52"/>
                    <a:pt x="16" y="54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0" y="73"/>
                    <a:pt x="0" y="76"/>
                    <a:pt x="1" y="7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7" y="105"/>
                    <a:pt x="18" y="106"/>
                    <a:pt x="20" y="107"/>
                  </a:cubicBezTo>
                  <a:cubicBezTo>
                    <a:pt x="24" y="109"/>
                    <a:pt x="26" y="115"/>
                    <a:pt x="27" y="123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0" y="133"/>
                    <a:pt x="30" y="134"/>
                    <a:pt x="32" y="135"/>
                  </a:cubicBezTo>
                  <a:cubicBezTo>
                    <a:pt x="36" y="137"/>
                    <a:pt x="40" y="136"/>
                    <a:pt x="43" y="134"/>
                  </a:cubicBezTo>
                  <a:cubicBezTo>
                    <a:pt x="45" y="133"/>
                    <a:pt x="46" y="132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60" y="136"/>
                    <a:pt x="62" y="136"/>
                    <a:pt x="66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1" y="117"/>
                    <a:pt x="90" y="115"/>
                    <a:pt x="88" y="113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4" y="87"/>
                    <a:pt x="114" y="87"/>
                    <a:pt x="114" y="87"/>
                  </a:cubicBezTo>
                  <a:cubicBezTo>
                    <a:pt x="112" y="87"/>
                    <a:pt x="112" y="87"/>
                    <a:pt x="112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4" y="62"/>
                    <a:pt x="104" y="60"/>
                    <a:pt x="10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2" y="56"/>
                    <a:pt x="120" y="52"/>
                    <a:pt x="117" y="46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09" y="28"/>
                    <a:pt x="107" y="25"/>
                    <a:pt x="103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83" y="14"/>
                    <a:pt x="90" y="6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4" y="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4368059" y="4142337"/>
              <a:ext cx="471903" cy="576568"/>
            </a:xfrm>
            <a:custGeom>
              <a:avLst/>
              <a:gdLst>
                <a:gd name="T0" fmla="*/ 96 w 153"/>
                <a:gd name="T1" fmla="*/ 52 h 187"/>
                <a:gd name="T2" fmla="*/ 85 w 153"/>
                <a:gd name="T3" fmla="*/ 27 h 187"/>
                <a:gd name="T4" fmla="*/ 55 w 153"/>
                <a:gd name="T5" fmla="*/ 17 h 187"/>
                <a:gd name="T6" fmla="*/ 37 w 153"/>
                <a:gd name="T7" fmla="*/ 0 h 187"/>
                <a:gd name="T8" fmla="*/ 48 w 153"/>
                <a:gd name="T9" fmla="*/ 17 h 187"/>
                <a:gd name="T10" fmla="*/ 49 w 153"/>
                <a:gd name="T11" fmla="*/ 18 h 187"/>
                <a:gd name="T12" fmla="*/ 35 w 153"/>
                <a:gd name="T13" fmla="*/ 35 h 187"/>
                <a:gd name="T14" fmla="*/ 19 w 153"/>
                <a:gd name="T15" fmla="*/ 22 h 187"/>
                <a:gd name="T16" fmla="*/ 23 w 153"/>
                <a:gd name="T17" fmla="*/ 35 h 187"/>
                <a:gd name="T18" fmla="*/ 23 w 153"/>
                <a:gd name="T19" fmla="*/ 36 h 187"/>
                <a:gd name="T20" fmla="*/ 21 w 153"/>
                <a:gd name="T21" fmla="*/ 40 h 187"/>
                <a:gd name="T22" fmla="*/ 14 w 153"/>
                <a:gd name="T23" fmla="*/ 44 h 187"/>
                <a:gd name="T24" fmla="*/ 11 w 153"/>
                <a:gd name="T25" fmla="*/ 50 h 187"/>
                <a:gd name="T26" fmla="*/ 8 w 153"/>
                <a:gd name="T27" fmla="*/ 62 h 187"/>
                <a:gd name="T28" fmla="*/ 8 w 153"/>
                <a:gd name="T29" fmla="*/ 62 h 187"/>
                <a:gd name="T30" fmla="*/ 3 w 153"/>
                <a:gd name="T31" fmla="*/ 65 h 187"/>
                <a:gd name="T32" fmla="*/ 14 w 153"/>
                <a:gd name="T33" fmla="*/ 81 h 187"/>
                <a:gd name="T34" fmla="*/ 18 w 153"/>
                <a:gd name="T35" fmla="*/ 80 h 187"/>
                <a:gd name="T36" fmla="*/ 35 w 153"/>
                <a:gd name="T37" fmla="*/ 88 h 187"/>
                <a:gd name="T38" fmla="*/ 35 w 153"/>
                <a:gd name="T39" fmla="*/ 89 h 187"/>
                <a:gd name="T40" fmla="*/ 34 w 153"/>
                <a:gd name="T41" fmla="*/ 99 h 187"/>
                <a:gd name="T42" fmla="*/ 30 w 153"/>
                <a:gd name="T43" fmla="*/ 108 h 187"/>
                <a:gd name="T44" fmla="*/ 25 w 153"/>
                <a:gd name="T45" fmla="*/ 114 h 187"/>
                <a:gd name="T46" fmla="*/ 25 w 153"/>
                <a:gd name="T47" fmla="*/ 114 h 187"/>
                <a:gd name="T48" fmla="*/ 26 w 153"/>
                <a:gd name="T49" fmla="*/ 126 h 187"/>
                <a:gd name="T50" fmla="*/ 37 w 153"/>
                <a:gd name="T51" fmla="*/ 128 h 187"/>
                <a:gd name="T52" fmla="*/ 43 w 153"/>
                <a:gd name="T53" fmla="*/ 134 h 187"/>
                <a:gd name="T54" fmla="*/ 51 w 153"/>
                <a:gd name="T55" fmla="*/ 175 h 187"/>
                <a:gd name="T56" fmla="*/ 49 w 153"/>
                <a:gd name="T57" fmla="*/ 179 h 187"/>
                <a:gd name="T58" fmla="*/ 50 w 153"/>
                <a:gd name="T59" fmla="*/ 181 h 187"/>
                <a:gd name="T60" fmla="*/ 73 w 153"/>
                <a:gd name="T61" fmla="*/ 172 h 187"/>
                <a:gd name="T62" fmla="*/ 78 w 153"/>
                <a:gd name="T63" fmla="*/ 175 h 187"/>
                <a:gd name="T64" fmla="*/ 79 w 153"/>
                <a:gd name="T65" fmla="*/ 174 h 187"/>
                <a:gd name="T66" fmla="*/ 87 w 153"/>
                <a:gd name="T67" fmla="*/ 169 h 187"/>
                <a:gd name="T68" fmla="*/ 109 w 153"/>
                <a:gd name="T69" fmla="*/ 179 h 187"/>
                <a:gd name="T70" fmla="*/ 115 w 153"/>
                <a:gd name="T71" fmla="*/ 183 h 187"/>
                <a:gd name="T72" fmla="*/ 134 w 153"/>
                <a:gd name="T73" fmla="*/ 163 h 187"/>
                <a:gd name="T74" fmla="*/ 130 w 153"/>
                <a:gd name="T75" fmla="*/ 147 h 187"/>
                <a:gd name="T76" fmla="*/ 144 w 153"/>
                <a:gd name="T77" fmla="*/ 148 h 187"/>
                <a:gd name="T78" fmla="*/ 144 w 153"/>
                <a:gd name="T79" fmla="*/ 134 h 187"/>
                <a:gd name="T80" fmla="*/ 153 w 153"/>
                <a:gd name="T81" fmla="*/ 122 h 187"/>
                <a:gd name="T82" fmla="*/ 141 w 153"/>
                <a:gd name="T83" fmla="*/ 110 h 187"/>
                <a:gd name="T84" fmla="*/ 136 w 153"/>
                <a:gd name="T85" fmla="*/ 115 h 187"/>
                <a:gd name="T86" fmla="*/ 135 w 153"/>
                <a:gd name="T87" fmla="*/ 115 h 187"/>
                <a:gd name="T88" fmla="*/ 125 w 153"/>
                <a:gd name="T89" fmla="*/ 106 h 187"/>
                <a:gd name="T90" fmla="*/ 113 w 153"/>
                <a:gd name="T91" fmla="*/ 98 h 187"/>
                <a:gd name="T92" fmla="*/ 110 w 153"/>
                <a:gd name="T93" fmla="*/ 84 h 187"/>
                <a:gd name="T94" fmla="*/ 117 w 153"/>
                <a:gd name="T95" fmla="*/ 63 h 187"/>
                <a:gd name="T96" fmla="*/ 129 w 153"/>
                <a:gd name="T97" fmla="*/ 64 h 187"/>
                <a:gd name="T98" fmla="*/ 129 w 153"/>
                <a:gd name="T99" fmla="*/ 52 h 187"/>
                <a:gd name="T100" fmla="*/ 97 w 153"/>
                <a:gd name="T101" fmla="*/ 53 h 187"/>
                <a:gd name="T102" fmla="*/ 96 w 153"/>
                <a:gd name="T103" fmla="*/ 5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" h="187">
                  <a:moveTo>
                    <a:pt x="96" y="52"/>
                  </a:moveTo>
                  <a:cubicBezTo>
                    <a:pt x="96" y="52"/>
                    <a:pt x="96" y="52"/>
                    <a:pt x="96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1" y="37"/>
                    <a:pt x="87" y="28"/>
                    <a:pt x="85" y="27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3" y="20"/>
                    <a:pt x="57" y="18"/>
                    <a:pt x="55" y="17"/>
                  </a:cubicBezTo>
                  <a:cubicBezTo>
                    <a:pt x="51" y="14"/>
                    <a:pt x="45" y="9"/>
                    <a:pt x="3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3"/>
                    <a:pt x="41" y="9"/>
                    <a:pt x="48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0" y="34"/>
                    <a:pt x="38" y="36"/>
                    <a:pt x="35" y="35"/>
                  </a:cubicBezTo>
                  <a:cubicBezTo>
                    <a:pt x="34" y="34"/>
                    <a:pt x="31" y="31"/>
                    <a:pt x="25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4"/>
                    <a:pt x="20" y="28"/>
                    <a:pt x="23" y="34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6"/>
                    <a:pt x="11" y="48"/>
                    <a:pt x="11" y="50"/>
                  </a:cubicBezTo>
                  <a:cubicBezTo>
                    <a:pt x="12" y="56"/>
                    <a:pt x="11" y="60"/>
                    <a:pt x="10" y="61"/>
                  </a:cubicBezTo>
                  <a:cubicBezTo>
                    <a:pt x="9" y="62"/>
                    <a:pt x="9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1" y="64"/>
                    <a:pt x="3" y="65"/>
                  </a:cubicBezTo>
                  <a:cubicBezTo>
                    <a:pt x="7" y="68"/>
                    <a:pt x="11" y="74"/>
                    <a:pt x="14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9"/>
                    <a:pt x="26" y="80"/>
                    <a:pt x="30" y="83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5" y="101"/>
                    <a:pt x="36" y="103"/>
                    <a:pt x="35" y="104"/>
                  </a:cubicBezTo>
                  <a:cubicBezTo>
                    <a:pt x="35" y="106"/>
                    <a:pt x="33" y="108"/>
                    <a:pt x="30" y="108"/>
                  </a:cubicBezTo>
                  <a:cubicBezTo>
                    <a:pt x="27" y="108"/>
                    <a:pt x="25" y="110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36" y="143"/>
                    <a:pt x="36" y="143"/>
                    <a:pt x="36" y="143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77" y="164"/>
                    <a:pt x="77" y="164"/>
                    <a:pt x="77" y="164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69" y="178"/>
                    <a:pt x="67" y="183"/>
                    <a:pt x="67" y="187"/>
                  </a:cubicBezTo>
                  <a:cubicBezTo>
                    <a:pt x="71" y="185"/>
                    <a:pt x="75" y="181"/>
                    <a:pt x="78" y="175"/>
                  </a:cubicBezTo>
                  <a:cubicBezTo>
                    <a:pt x="78" y="174"/>
                    <a:pt x="78" y="174"/>
                    <a:pt x="78" y="174"/>
                  </a:cubicBezTo>
                  <a:cubicBezTo>
                    <a:pt x="79" y="174"/>
                    <a:pt x="79" y="174"/>
                    <a:pt x="79" y="174"/>
                  </a:cubicBezTo>
                  <a:cubicBezTo>
                    <a:pt x="86" y="170"/>
                    <a:pt x="86" y="170"/>
                    <a:pt x="86" y="170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3"/>
                    <a:pt x="115" y="183"/>
                    <a:pt x="115" y="183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1" y="169"/>
                    <a:pt x="133" y="167"/>
                    <a:pt x="134" y="163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6" y="158"/>
                    <a:pt x="134" y="154"/>
                    <a:pt x="130" y="147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44" y="148"/>
                    <a:pt x="144" y="148"/>
                    <a:pt x="144" y="148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5" y="112"/>
                    <a:pt x="143" y="110"/>
                    <a:pt x="141" y="110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27" y="112"/>
                    <a:pt x="127" y="112"/>
                    <a:pt x="127" y="112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3" y="106"/>
                    <a:pt x="120" y="104"/>
                    <a:pt x="117" y="101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09" y="97"/>
                    <a:pt x="107" y="95"/>
                    <a:pt x="107" y="93"/>
                  </a:cubicBezTo>
                  <a:cubicBezTo>
                    <a:pt x="107" y="90"/>
                    <a:pt x="107" y="88"/>
                    <a:pt x="110" y="84"/>
                  </a:cubicBezTo>
                  <a:cubicBezTo>
                    <a:pt x="114" y="78"/>
                    <a:pt x="117" y="72"/>
                    <a:pt x="117" y="68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63"/>
                    <a:pt x="131" y="59"/>
                    <a:pt x="132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3" y="56"/>
                    <a:pt x="118" y="59"/>
                    <a:pt x="115" y="60"/>
                  </a:cubicBezTo>
                  <a:cubicBezTo>
                    <a:pt x="110" y="61"/>
                    <a:pt x="105" y="59"/>
                    <a:pt x="97" y="53"/>
                  </a:cubicBezTo>
                  <a:cubicBezTo>
                    <a:pt x="97" y="53"/>
                    <a:pt x="97" y="53"/>
                    <a:pt x="97" y="53"/>
                  </a:cubicBezTo>
                  <a:lnTo>
                    <a:pt x="96" y="5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4457600" y="3476227"/>
              <a:ext cx="123421" cy="179080"/>
            </a:xfrm>
            <a:custGeom>
              <a:avLst/>
              <a:gdLst>
                <a:gd name="T0" fmla="*/ 24 w 40"/>
                <a:gd name="T1" fmla="*/ 0 h 58"/>
                <a:gd name="T2" fmla="*/ 22 w 40"/>
                <a:gd name="T3" fmla="*/ 0 h 58"/>
                <a:gd name="T4" fmla="*/ 16 w 40"/>
                <a:gd name="T5" fmla="*/ 6 h 58"/>
                <a:gd name="T6" fmla="*/ 15 w 40"/>
                <a:gd name="T7" fmla="*/ 5 h 58"/>
                <a:gd name="T8" fmla="*/ 15 w 40"/>
                <a:gd name="T9" fmla="*/ 6 h 58"/>
                <a:gd name="T10" fmla="*/ 15 w 40"/>
                <a:gd name="T11" fmla="*/ 6 h 58"/>
                <a:gd name="T12" fmla="*/ 12 w 40"/>
                <a:gd name="T13" fmla="*/ 10 h 58"/>
                <a:gd name="T14" fmla="*/ 10 w 40"/>
                <a:gd name="T15" fmla="*/ 10 h 58"/>
                <a:gd name="T16" fmla="*/ 6 w 40"/>
                <a:gd name="T17" fmla="*/ 13 h 58"/>
                <a:gd name="T18" fmla="*/ 5 w 40"/>
                <a:gd name="T19" fmla="*/ 16 h 58"/>
                <a:gd name="T20" fmla="*/ 2 w 40"/>
                <a:gd name="T21" fmla="*/ 24 h 58"/>
                <a:gd name="T22" fmla="*/ 1 w 40"/>
                <a:gd name="T23" fmla="*/ 29 h 58"/>
                <a:gd name="T24" fmla="*/ 0 w 40"/>
                <a:gd name="T25" fmla="*/ 38 h 58"/>
                <a:gd name="T26" fmla="*/ 3 w 40"/>
                <a:gd name="T27" fmla="*/ 50 h 58"/>
                <a:gd name="T28" fmla="*/ 10 w 40"/>
                <a:gd name="T29" fmla="*/ 55 h 58"/>
                <a:gd name="T30" fmla="*/ 19 w 40"/>
                <a:gd name="T31" fmla="*/ 58 h 58"/>
                <a:gd name="T32" fmla="*/ 28 w 40"/>
                <a:gd name="T33" fmla="*/ 54 h 58"/>
                <a:gd name="T34" fmla="*/ 26 w 40"/>
                <a:gd name="T35" fmla="*/ 50 h 58"/>
                <a:gd name="T36" fmla="*/ 26 w 40"/>
                <a:gd name="T37" fmla="*/ 49 h 58"/>
                <a:gd name="T38" fmla="*/ 26 w 40"/>
                <a:gd name="T39" fmla="*/ 48 h 58"/>
                <a:gd name="T40" fmla="*/ 26 w 40"/>
                <a:gd name="T41" fmla="*/ 45 h 58"/>
                <a:gd name="T42" fmla="*/ 26 w 40"/>
                <a:gd name="T43" fmla="*/ 44 h 58"/>
                <a:gd name="T44" fmla="*/ 31 w 40"/>
                <a:gd name="T45" fmla="*/ 36 h 58"/>
                <a:gd name="T46" fmla="*/ 38 w 40"/>
                <a:gd name="T47" fmla="*/ 36 h 58"/>
                <a:gd name="T48" fmla="*/ 40 w 40"/>
                <a:gd name="T49" fmla="*/ 36 h 58"/>
                <a:gd name="T50" fmla="*/ 33 w 40"/>
                <a:gd name="T51" fmla="*/ 24 h 58"/>
                <a:gd name="T52" fmla="*/ 30 w 40"/>
                <a:gd name="T53" fmla="*/ 20 h 58"/>
                <a:gd name="T54" fmla="*/ 26 w 40"/>
                <a:gd name="T55" fmla="*/ 8 h 58"/>
                <a:gd name="T56" fmla="*/ 24 w 40"/>
                <a:gd name="T5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58">
                  <a:moveTo>
                    <a:pt x="2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8" y="2"/>
                    <a:pt x="16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20"/>
                    <a:pt x="4" y="23"/>
                    <a:pt x="2" y="2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0"/>
                    <a:pt x="0" y="34"/>
                    <a:pt x="0" y="38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2"/>
                    <a:pt x="6" y="54"/>
                    <a:pt x="1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1" y="58"/>
                    <a:pt x="24" y="56"/>
                    <a:pt x="28" y="54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4"/>
                    <a:pt x="37" y="29"/>
                    <a:pt x="33" y="2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6"/>
                    <a:pt x="27" y="13"/>
                    <a:pt x="26" y="8"/>
                  </a:cubicBezTo>
                  <a:cubicBezTo>
                    <a:pt x="26" y="4"/>
                    <a:pt x="24" y="2"/>
                    <a:pt x="2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4334180" y="3393340"/>
              <a:ext cx="166377" cy="178476"/>
            </a:xfrm>
            <a:custGeom>
              <a:avLst/>
              <a:gdLst>
                <a:gd name="T0" fmla="*/ 27 w 54"/>
                <a:gd name="T1" fmla="*/ 12 h 58"/>
                <a:gd name="T2" fmla="*/ 26 w 54"/>
                <a:gd name="T3" fmla="*/ 13 h 58"/>
                <a:gd name="T4" fmla="*/ 25 w 54"/>
                <a:gd name="T5" fmla="*/ 13 h 58"/>
                <a:gd name="T6" fmla="*/ 20 w 54"/>
                <a:gd name="T7" fmla="*/ 12 h 58"/>
                <a:gd name="T8" fmla="*/ 20 w 54"/>
                <a:gd name="T9" fmla="*/ 15 h 58"/>
                <a:gd name="T10" fmla="*/ 20 w 54"/>
                <a:gd name="T11" fmla="*/ 16 h 58"/>
                <a:gd name="T12" fmla="*/ 18 w 54"/>
                <a:gd name="T13" fmla="*/ 16 h 58"/>
                <a:gd name="T14" fmla="*/ 10 w 54"/>
                <a:gd name="T15" fmla="*/ 19 h 58"/>
                <a:gd name="T16" fmla="*/ 10 w 54"/>
                <a:gd name="T17" fmla="*/ 20 h 58"/>
                <a:gd name="T18" fmla="*/ 12 w 54"/>
                <a:gd name="T19" fmla="*/ 29 h 58"/>
                <a:gd name="T20" fmla="*/ 13 w 54"/>
                <a:gd name="T21" fmla="*/ 29 h 58"/>
                <a:gd name="T22" fmla="*/ 12 w 54"/>
                <a:gd name="T23" fmla="*/ 31 h 58"/>
                <a:gd name="T24" fmla="*/ 2 w 54"/>
                <a:gd name="T25" fmla="*/ 41 h 58"/>
                <a:gd name="T26" fmla="*/ 0 w 54"/>
                <a:gd name="T27" fmla="*/ 45 h 58"/>
                <a:gd name="T28" fmla="*/ 3 w 54"/>
                <a:gd name="T29" fmla="*/ 49 h 58"/>
                <a:gd name="T30" fmla="*/ 8 w 54"/>
                <a:gd name="T31" fmla="*/ 50 h 58"/>
                <a:gd name="T32" fmla="*/ 11 w 54"/>
                <a:gd name="T33" fmla="*/ 51 h 58"/>
                <a:gd name="T34" fmla="*/ 20 w 54"/>
                <a:gd name="T35" fmla="*/ 53 h 58"/>
                <a:gd name="T36" fmla="*/ 24 w 54"/>
                <a:gd name="T37" fmla="*/ 56 h 58"/>
                <a:gd name="T38" fmla="*/ 32 w 54"/>
                <a:gd name="T39" fmla="*/ 58 h 58"/>
                <a:gd name="T40" fmla="*/ 37 w 54"/>
                <a:gd name="T41" fmla="*/ 53 h 58"/>
                <a:gd name="T42" fmla="*/ 40 w 54"/>
                <a:gd name="T43" fmla="*/ 50 h 58"/>
                <a:gd name="T44" fmla="*/ 42 w 54"/>
                <a:gd name="T45" fmla="*/ 42 h 58"/>
                <a:gd name="T46" fmla="*/ 40 w 54"/>
                <a:gd name="T47" fmla="*/ 33 h 58"/>
                <a:gd name="T48" fmla="*/ 44 w 54"/>
                <a:gd name="T49" fmla="*/ 34 h 58"/>
                <a:gd name="T50" fmla="*/ 49 w 54"/>
                <a:gd name="T51" fmla="*/ 35 h 58"/>
                <a:gd name="T52" fmla="*/ 51 w 54"/>
                <a:gd name="T53" fmla="*/ 33 h 58"/>
                <a:gd name="T54" fmla="*/ 52 w 54"/>
                <a:gd name="T55" fmla="*/ 31 h 58"/>
                <a:gd name="T56" fmla="*/ 48 w 54"/>
                <a:gd name="T57" fmla="*/ 19 h 58"/>
                <a:gd name="T58" fmla="*/ 49 w 54"/>
                <a:gd name="T59" fmla="*/ 15 h 58"/>
                <a:gd name="T60" fmla="*/ 54 w 54"/>
                <a:gd name="T61" fmla="*/ 12 h 58"/>
                <a:gd name="T62" fmla="*/ 54 w 54"/>
                <a:gd name="T63" fmla="*/ 12 h 58"/>
                <a:gd name="T64" fmla="*/ 53 w 54"/>
                <a:gd name="T65" fmla="*/ 9 h 58"/>
                <a:gd name="T66" fmla="*/ 44 w 54"/>
                <a:gd name="T67" fmla="*/ 9 h 58"/>
                <a:gd name="T68" fmla="*/ 44 w 54"/>
                <a:gd name="T69" fmla="*/ 9 h 58"/>
                <a:gd name="T70" fmla="*/ 35 w 54"/>
                <a:gd name="T71" fmla="*/ 3 h 58"/>
                <a:gd name="T72" fmla="*/ 24 w 54"/>
                <a:gd name="T73" fmla="*/ 1 h 58"/>
                <a:gd name="T74" fmla="*/ 23 w 54"/>
                <a:gd name="T75" fmla="*/ 2 h 58"/>
                <a:gd name="T76" fmla="*/ 26 w 54"/>
                <a:gd name="T77" fmla="*/ 6 h 58"/>
                <a:gd name="T78" fmla="*/ 27 w 54"/>
                <a:gd name="T7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" h="58">
                  <a:moveTo>
                    <a:pt x="27" y="12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3"/>
                    <a:pt x="10" y="25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0" y="35"/>
                    <a:pt x="6" y="39"/>
                    <a:pt x="2" y="41"/>
                  </a:cubicBezTo>
                  <a:cubicBezTo>
                    <a:pt x="1" y="43"/>
                    <a:pt x="0" y="44"/>
                    <a:pt x="0" y="45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19" y="51"/>
                    <a:pt x="20" y="53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7" y="57"/>
                    <a:pt x="30" y="58"/>
                    <a:pt x="32" y="58"/>
                  </a:cubicBezTo>
                  <a:cubicBezTo>
                    <a:pt x="33" y="58"/>
                    <a:pt x="35" y="57"/>
                    <a:pt x="37" y="53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3"/>
                    <a:pt x="52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1" y="1"/>
                    <a:pt x="28" y="0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3"/>
                    <a:pt x="23" y="5"/>
                    <a:pt x="26" y="6"/>
                  </a:cubicBezTo>
                  <a:cubicBezTo>
                    <a:pt x="28" y="7"/>
                    <a:pt x="28" y="9"/>
                    <a:pt x="27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4611877" y="3044859"/>
              <a:ext cx="579595" cy="551764"/>
            </a:xfrm>
            <a:custGeom>
              <a:avLst/>
              <a:gdLst>
                <a:gd name="T0" fmla="*/ 81 w 188"/>
                <a:gd name="T1" fmla="*/ 38 h 179"/>
                <a:gd name="T2" fmla="*/ 71 w 188"/>
                <a:gd name="T3" fmla="*/ 40 h 179"/>
                <a:gd name="T4" fmla="*/ 59 w 188"/>
                <a:gd name="T5" fmla="*/ 46 h 179"/>
                <a:gd name="T6" fmla="*/ 46 w 188"/>
                <a:gd name="T7" fmla="*/ 57 h 179"/>
                <a:gd name="T8" fmla="*/ 46 w 188"/>
                <a:gd name="T9" fmla="*/ 58 h 179"/>
                <a:gd name="T10" fmla="*/ 35 w 188"/>
                <a:gd name="T11" fmla="*/ 70 h 179"/>
                <a:gd name="T12" fmla="*/ 22 w 188"/>
                <a:gd name="T13" fmla="*/ 70 h 179"/>
                <a:gd name="T14" fmla="*/ 16 w 188"/>
                <a:gd name="T15" fmla="*/ 64 h 179"/>
                <a:gd name="T16" fmla="*/ 18 w 188"/>
                <a:gd name="T17" fmla="*/ 87 h 179"/>
                <a:gd name="T18" fmla="*/ 3 w 188"/>
                <a:gd name="T19" fmla="*/ 110 h 179"/>
                <a:gd name="T20" fmla="*/ 0 w 188"/>
                <a:gd name="T21" fmla="*/ 114 h 179"/>
                <a:gd name="T22" fmla="*/ 17 w 188"/>
                <a:gd name="T23" fmla="*/ 120 h 179"/>
                <a:gd name="T24" fmla="*/ 18 w 188"/>
                <a:gd name="T25" fmla="*/ 120 h 179"/>
                <a:gd name="T26" fmla="*/ 24 w 188"/>
                <a:gd name="T27" fmla="*/ 124 h 179"/>
                <a:gd name="T28" fmla="*/ 24 w 188"/>
                <a:gd name="T29" fmla="*/ 124 h 179"/>
                <a:gd name="T30" fmla="*/ 40 w 188"/>
                <a:gd name="T31" fmla="*/ 136 h 179"/>
                <a:gd name="T32" fmla="*/ 57 w 188"/>
                <a:gd name="T33" fmla="*/ 112 h 179"/>
                <a:gd name="T34" fmla="*/ 62 w 188"/>
                <a:gd name="T35" fmla="*/ 106 h 179"/>
                <a:gd name="T36" fmla="*/ 75 w 188"/>
                <a:gd name="T37" fmla="*/ 102 h 179"/>
                <a:gd name="T38" fmla="*/ 88 w 188"/>
                <a:gd name="T39" fmla="*/ 100 h 179"/>
                <a:gd name="T40" fmla="*/ 94 w 188"/>
                <a:gd name="T41" fmla="*/ 111 h 179"/>
                <a:gd name="T42" fmla="*/ 96 w 188"/>
                <a:gd name="T43" fmla="*/ 119 h 179"/>
                <a:gd name="T44" fmla="*/ 93 w 188"/>
                <a:gd name="T45" fmla="*/ 135 h 179"/>
                <a:gd name="T46" fmla="*/ 93 w 188"/>
                <a:gd name="T47" fmla="*/ 136 h 179"/>
                <a:gd name="T48" fmla="*/ 86 w 188"/>
                <a:gd name="T49" fmla="*/ 156 h 179"/>
                <a:gd name="T50" fmla="*/ 92 w 188"/>
                <a:gd name="T51" fmla="*/ 152 h 179"/>
                <a:gd name="T52" fmla="*/ 98 w 188"/>
                <a:gd name="T53" fmla="*/ 154 h 179"/>
                <a:gd name="T54" fmla="*/ 97 w 188"/>
                <a:gd name="T55" fmla="*/ 161 h 179"/>
                <a:gd name="T56" fmla="*/ 92 w 188"/>
                <a:gd name="T57" fmla="*/ 168 h 179"/>
                <a:gd name="T58" fmla="*/ 90 w 188"/>
                <a:gd name="T59" fmla="*/ 172 h 179"/>
                <a:gd name="T60" fmla="*/ 85 w 188"/>
                <a:gd name="T61" fmla="*/ 173 h 179"/>
                <a:gd name="T62" fmla="*/ 80 w 188"/>
                <a:gd name="T63" fmla="*/ 179 h 179"/>
                <a:gd name="T64" fmla="*/ 100 w 188"/>
                <a:gd name="T65" fmla="*/ 164 h 179"/>
                <a:gd name="T66" fmla="*/ 130 w 188"/>
                <a:gd name="T67" fmla="*/ 134 h 179"/>
                <a:gd name="T68" fmla="*/ 137 w 188"/>
                <a:gd name="T69" fmla="*/ 130 h 179"/>
                <a:gd name="T70" fmla="*/ 153 w 188"/>
                <a:gd name="T71" fmla="*/ 127 h 179"/>
                <a:gd name="T72" fmla="*/ 164 w 188"/>
                <a:gd name="T73" fmla="*/ 105 h 179"/>
                <a:gd name="T74" fmla="*/ 188 w 188"/>
                <a:gd name="T75" fmla="*/ 78 h 179"/>
                <a:gd name="T76" fmla="*/ 182 w 188"/>
                <a:gd name="T77" fmla="*/ 61 h 179"/>
                <a:gd name="T78" fmla="*/ 174 w 188"/>
                <a:gd name="T79" fmla="*/ 58 h 179"/>
                <a:gd name="T80" fmla="*/ 172 w 188"/>
                <a:gd name="T81" fmla="*/ 55 h 179"/>
                <a:gd name="T82" fmla="*/ 159 w 188"/>
                <a:gd name="T83" fmla="*/ 22 h 179"/>
                <a:gd name="T84" fmla="*/ 154 w 188"/>
                <a:gd name="T85" fmla="*/ 6 h 179"/>
                <a:gd name="T86" fmla="*/ 148 w 188"/>
                <a:gd name="T87" fmla="*/ 12 h 179"/>
                <a:gd name="T88" fmla="*/ 134 w 188"/>
                <a:gd name="T89" fmla="*/ 6 h 179"/>
                <a:gd name="T90" fmla="*/ 125 w 188"/>
                <a:gd name="T91" fmla="*/ 6 h 179"/>
                <a:gd name="T92" fmla="*/ 115 w 188"/>
                <a:gd name="T93" fmla="*/ 2 h 179"/>
                <a:gd name="T94" fmla="*/ 114 w 188"/>
                <a:gd name="T95" fmla="*/ 16 h 179"/>
                <a:gd name="T96" fmla="*/ 114 w 188"/>
                <a:gd name="T97" fmla="*/ 16 h 179"/>
                <a:gd name="T98" fmla="*/ 105 w 188"/>
                <a:gd name="T99" fmla="*/ 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179">
                  <a:moveTo>
                    <a:pt x="86" y="24"/>
                  </a:moveTo>
                  <a:cubicBezTo>
                    <a:pt x="82" y="30"/>
                    <a:pt x="82" y="30"/>
                    <a:pt x="82" y="30"/>
                  </a:cubicBezTo>
                  <a:cubicBezTo>
                    <a:pt x="81" y="31"/>
                    <a:pt x="80" y="34"/>
                    <a:pt x="81" y="38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6" y="126"/>
                    <a:pt x="26" y="128"/>
                    <a:pt x="26" y="129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7" y="98"/>
                    <a:pt x="78" y="97"/>
                    <a:pt x="80" y="97"/>
                  </a:cubicBezTo>
                  <a:cubicBezTo>
                    <a:pt x="82" y="97"/>
                    <a:pt x="84" y="98"/>
                    <a:pt x="87" y="99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3" y="151"/>
                    <a:pt x="93" y="151"/>
                    <a:pt x="93" y="151"/>
                  </a:cubicBezTo>
                  <a:cubicBezTo>
                    <a:pt x="94" y="150"/>
                    <a:pt x="94" y="150"/>
                    <a:pt x="94" y="150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4" y="162"/>
                    <a:pt x="94" y="162"/>
                    <a:pt x="94" y="162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8" y="173"/>
                    <a:pt x="88" y="173"/>
                    <a:pt x="88" y="173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2" y="174"/>
                    <a:pt x="82" y="174"/>
                    <a:pt x="82" y="174"/>
                  </a:cubicBezTo>
                  <a:cubicBezTo>
                    <a:pt x="80" y="178"/>
                    <a:pt x="80" y="178"/>
                    <a:pt x="80" y="178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7" y="64"/>
                    <a:pt x="187" y="64"/>
                    <a:pt x="187" y="64"/>
                  </a:cubicBezTo>
                  <a:cubicBezTo>
                    <a:pt x="186" y="64"/>
                    <a:pt x="184" y="63"/>
                    <a:pt x="183" y="62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6" y="61"/>
                    <a:pt x="175" y="60"/>
                    <a:pt x="174" y="58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0" y="32"/>
                    <a:pt x="167" y="31"/>
                    <a:pt x="164" y="28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4"/>
                    <a:pt x="154" y="12"/>
                    <a:pt x="154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4" y="12"/>
                    <a:pt x="140" y="12"/>
                    <a:pt x="138" y="11"/>
                  </a:cubicBezTo>
                  <a:cubicBezTo>
                    <a:pt x="136" y="10"/>
                    <a:pt x="134" y="8"/>
                    <a:pt x="134" y="6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94" y="26"/>
                    <a:pt x="94" y="26"/>
                    <a:pt x="94" y="26"/>
                  </a:cubicBezTo>
                  <a:lnTo>
                    <a:pt x="86" y="2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4744371" y="2715131"/>
              <a:ext cx="826435" cy="560839"/>
            </a:xfrm>
            <a:custGeom>
              <a:avLst/>
              <a:gdLst>
                <a:gd name="T0" fmla="*/ 47 w 268"/>
                <a:gd name="T1" fmla="*/ 2 h 182"/>
                <a:gd name="T2" fmla="*/ 36 w 268"/>
                <a:gd name="T3" fmla="*/ 5 h 182"/>
                <a:gd name="T4" fmla="*/ 34 w 268"/>
                <a:gd name="T5" fmla="*/ 9 h 182"/>
                <a:gd name="T6" fmla="*/ 29 w 268"/>
                <a:gd name="T7" fmla="*/ 17 h 182"/>
                <a:gd name="T8" fmla="*/ 21 w 268"/>
                <a:gd name="T9" fmla="*/ 23 h 182"/>
                <a:gd name="T10" fmla="*/ 11 w 268"/>
                <a:gd name="T11" fmla="*/ 17 h 182"/>
                <a:gd name="T12" fmla="*/ 0 w 268"/>
                <a:gd name="T13" fmla="*/ 19 h 182"/>
                <a:gd name="T14" fmla="*/ 16 w 268"/>
                <a:gd name="T15" fmla="*/ 30 h 182"/>
                <a:gd name="T16" fmla="*/ 17 w 268"/>
                <a:gd name="T17" fmla="*/ 31 h 182"/>
                <a:gd name="T18" fmla="*/ 18 w 268"/>
                <a:gd name="T19" fmla="*/ 51 h 182"/>
                <a:gd name="T20" fmla="*/ 30 w 268"/>
                <a:gd name="T21" fmla="*/ 75 h 182"/>
                <a:gd name="T22" fmla="*/ 38 w 268"/>
                <a:gd name="T23" fmla="*/ 67 h 182"/>
                <a:gd name="T24" fmla="*/ 49 w 268"/>
                <a:gd name="T25" fmla="*/ 65 h 182"/>
                <a:gd name="T26" fmla="*/ 49 w 268"/>
                <a:gd name="T27" fmla="*/ 65 h 182"/>
                <a:gd name="T28" fmla="*/ 59 w 268"/>
                <a:gd name="T29" fmla="*/ 77 h 182"/>
                <a:gd name="T30" fmla="*/ 63 w 268"/>
                <a:gd name="T31" fmla="*/ 88 h 182"/>
                <a:gd name="T32" fmla="*/ 62 w 268"/>
                <a:gd name="T33" fmla="*/ 97 h 182"/>
                <a:gd name="T34" fmla="*/ 69 w 268"/>
                <a:gd name="T35" fmla="*/ 107 h 182"/>
                <a:gd name="T36" fmla="*/ 79 w 268"/>
                <a:gd name="T37" fmla="*/ 104 h 182"/>
                <a:gd name="T38" fmla="*/ 83 w 268"/>
                <a:gd name="T39" fmla="*/ 108 h 182"/>
                <a:gd name="T40" fmla="*/ 96 w 268"/>
                <a:gd name="T41" fmla="*/ 113 h 182"/>
                <a:gd name="T42" fmla="*/ 105 w 268"/>
                <a:gd name="T43" fmla="*/ 110 h 182"/>
                <a:gd name="T44" fmla="*/ 109 w 268"/>
                <a:gd name="T45" fmla="*/ 105 h 182"/>
                <a:gd name="T46" fmla="*/ 115 w 268"/>
                <a:gd name="T47" fmla="*/ 121 h 182"/>
                <a:gd name="T48" fmla="*/ 131 w 268"/>
                <a:gd name="T49" fmla="*/ 136 h 182"/>
                <a:gd name="T50" fmla="*/ 133 w 268"/>
                <a:gd name="T51" fmla="*/ 161 h 182"/>
                <a:gd name="T52" fmla="*/ 143 w 268"/>
                <a:gd name="T53" fmla="*/ 166 h 182"/>
                <a:gd name="T54" fmla="*/ 149 w 268"/>
                <a:gd name="T55" fmla="*/ 182 h 182"/>
                <a:gd name="T56" fmla="*/ 185 w 268"/>
                <a:gd name="T57" fmla="*/ 151 h 182"/>
                <a:gd name="T58" fmla="*/ 200 w 268"/>
                <a:gd name="T59" fmla="*/ 136 h 182"/>
                <a:gd name="T60" fmla="*/ 226 w 268"/>
                <a:gd name="T61" fmla="*/ 113 h 182"/>
                <a:gd name="T62" fmla="*/ 235 w 268"/>
                <a:gd name="T63" fmla="*/ 105 h 182"/>
                <a:gd name="T64" fmla="*/ 238 w 268"/>
                <a:gd name="T65" fmla="*/ 85 h 182"/>
                <a:gd name="T66" fmla="*/ 247 w 268"/>
                <a:gd name="T67" fmla="*/ 83 h 182"/>
                <a:gd name="T68" fmla="*/ 261 w 268"/>
                <a:gd name="T69" fmla="*/ 99 h 182"/>
                <a:gd name="T70" fmla="*/ 259 w 268"/>
                <a:gd name="T71" fmla="*/ 87 h 182"/>
                <a:gd name="T72" fmla="*/ 268 w 268"/>
                <a:gd name="T73" fmla="*/ 79 h 182"/>
                <a:gd name="T74" fmla="*/ 263 w 268"/>
                <a:gd name="T75" fmla="*/ 63 h 182"/>
                <a:gd name="T76" fmla="*/ 245 w 268"/>
                <a:gd name="T77" fmla="*/ 55 h 182"/>
                <a:gd name="T78" fmla="*/ 240 w 268"/>
                <a:gd name="T79" fmla="*/ 54 h 182"/>
                <a:gd name="T80" fmla="*/ 234 w 268"/>
                <a:gd name="T81" fmla="*/ 55 h 182"/>
                <a:gd name="T82" fmla="*/ 223 w 268"/>
                <a:gd name="T83" fmla="*/ 55 h 182"/>
                <a:gd name="T84" fmla="*/ 222 w 268"/>
                <a:gd name="T85" fmla="*/ 69 h 182"/>
                <a:gd name="T86" fmla="*/ 207 w 268"/>
                <a:gd name="T87" fmla="*/ 71 h 182"/>
                <a:gd name="T88" fmla="*/ 187 w 268"/>
                <a:gd name="T89" fmla="*/ 53 h 182"/>
                <a:gd name="T90" fmla="*/ 183 w 268"/>
                <a:gd name="T91" fmla="*/ 44 h 182"/>
                <a:gd name="T92" fmla="*/ 184 w 268"/>
                <a:gd name="T93" fmla="*/ 49 h 182"/>
                <a:gd name="T94" fmla="*/ 179 w 268"/>
                <a:gd name="T95" fmla="*/ 60 h 182"/>
                <a:gd name="T96" fmla="*/ 167 w 268"/>
                <a:gd name="T97" fmla="*/ 57 h 182"/>
                <a:gd name="T98" fmla="*/ 166 w 268"/>
                <a:gd name="T99" fmla="*/ 47 h 182"/>
                <a:gd name="T100" fmla="*/ 156 w 268"/>
                <a:gd name="T101" fmla="*/ 42 h 182"/>
                <a:gd name="T102" fmla="*/ 144 w 268"/>
                <a:gd name="T103" fmla="*/ 35 h 182"/>
                <a:gd name="T104" fmla="*/ 127 w 268"/>
                <a:gd name="T105" fmla="*/ 29 h 182"/>
                <a:gd name="T106" fmla="*/ 117 w 268"/>
                <a:gd name="T107" fmla="*/ 33 h 182"/>
                <a:gd name="T108" fmla="*/ 112 w 268"/>
                <a:gd name="T109" fmla="*/ 24 h 182"/>
                <a:gd name="T110" fmla="*/ 98 w 268"/>
                <a:gd name="T111" fmla="*/ 23 h 182"/>
                <a:gd name="T112" fmla="*/ 82 w 268"/>
                <a:gd name="T113" fmla="*/ 27 h 182"/>
                <a:gd name="T114" fmla="*/ 67 w 268"/>
                <a:gd name="T11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8" h="182">
                  <a:moveTo>
                    <a:pt x="52" y="8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5" y="21"/>
                    <a:pt x="11" y="19"/>
                    <a:pt x="11" y="17"/>
                  </a:cubicBezTo>
                  <a:cubicBezTo>
                    <a:pt x="10" y="16"/>
                    <a:pt x="9" y="16"/>
                    <a:pt x="9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3" y="106"/>
                    <a:pt x="95" y="107"/>
                    <a:pt x="96" y="110"/>
                  </a:cubicBezTo>
                  <a:cubicBezTo>
                    <a:pt x="96" y="113"/>
                    <a:pt x="96" y="113"/>
                    <a:pt x="96" y="113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5" y="107"/>
                    <a:pt x="105" y="105"/>
                    <a:pt x="106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4" y="107"/>
                    <a:pt x="116" y="110"/>
                    <a:pt x="116" y="113"/>
                  </a:cubicBezTo>
                  <a:cubicBezTo>
                    <a:pt x="115" y="116"/>
                    <a:pt x="115" y="116"/>
                    <a:pt x="115" y="116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7" y="135"/>
                    <a:pt x="129" y="135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3" y="137"/>
                    <a:pt x="133" y="139"/>
                    <a:pt x="133" y="143"/>
                  </a:cubicBezTo>
                  <a:cubicBezTo>
                    <a:pt x="133" y="161"/>
                    <a:pt x="133" y="161"/>
                    <a:pt x="133" y="161"/>
                  </a:cubicBezTo>
                  <a:cubicBezTo>
                    <a:pt x="134" y="163"/>
                    <a:pt x="135" y="164"/>
                    <a:pt x="137" y="165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40" y="163"/>
                    <a:pt x="141" y="164"/>
                    <a:pt x="143" y="166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7" y="167"/>
                    <a:pt x="148" y="169"/>
                    <a:pt x="149" y="172"/>
                  </a:cubicBezTo>
                  <a:cubicBezTo>
                    <a:pt x="149" y="182"/>
                    <a:pt x="149" y="182"/>
                    <a:pt x="149" y="182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61" y="153"/>
                    <a:pt x="165" y="147"/>
                    <a:pt x="169" y="146"/>
                  </a:cubicBezTo>
                  <a:cubicBezTo>
                    <a:pt x="173" y="145"/>
                    <a:pt x="178" y="147"/>
                    <a:pt x="185" y="151"/>
                  </a:cubicBezTo>
                  <a:cubicBezTo>
                    <a:pt x="211" y="153"/>
                    <a:pt x="211" y="153"/>
                    <a:pt x="211" y="153"/>
                  </a:cubicBezTo>
                  <a:cubicBezTo>
                    <a:pt x="212" y="147"/>
                    <a:pt x="212" y="147"/>
                    <a:pt x="212" y="147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5" y="133"/>
                    <a:pt x="192" y="130"/>
                    <a:pt x="193" y="129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211" y="132"/>
                    <a:pt x="219" y="127"/>
                    <a:pt x="226" y="113"/>
                  </a:cubicBezTo>
                  <a:cubicBezTo>
                    <a:pt x="226" y="113"/>
                    <a:pt x="226" y="113"/>
                    <a:pt x="226" y="113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35" y="105"/>
                    <a:pt x="235" y="105"/>
                    <a:pt x="235" y="105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61" y="99"/>
                    <a:pt x="261" y="99"/>
                    <a:pt x="261" y="99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59" y="87"/>
                    <a:pt x="259" y="87"/>
                    <a:pt x="259" y="87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7" y="62"/>
                    <a:pt x="267" y="62"/>
                    <a:pt x="267" y="62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2" y="63"/>
                    <a:pt x="262" y="63"/>
                    <a:pt x="262" y="63"/>
                  </a:cubicBezTo>
                  <a:cubicBezTo>
                    <a:pt x="256" y="59"/>
                    <a:pt x="256" y="59"/>
                    <a:pt x="256" y="59"/>
                  </a:cubicBezTo>
                  <a:cubicBezTo>
                    <a:pt x="253" y="59"/>
                    <a:pt x="250" y="57"/>
                    <a:pt x="245" y="55"/>
                  </a:cubicBezTo>
                  <a:cubicBezTo>
                    <a:pt x="243" y="53"/>
                    <a:pt x="241" y="52"/>
                    <a:pt x="241" y="51"/>
                  </a:cubicBezTo>
                  <a:cubicBezTo>
                    <a:pt x="241" y="51"/>
                    <a:pt x="241" y="51"/>
                    <a:pt x="241" y="51"/>
                  </a:cubicBezTo>
                  <a:cubicBezTo>
                    <a:pt x="241" y="53"/>
                    <a:pt x="241" y="53"/>
                    <a:pt x="240" y="54"/>
                  </a:cubicBezTo>
                  <a:cubicBezTo>
                    <a:pt x="239" y="55"/>
                    <a:pt x="237" y="55"/>
                    <a:pt x="235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1" y="57"/>
                    <a:pt x="219" y="58"/>
                    <a:pt x="219" y="60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3" y="67"/>
                    <a:pt x="223" y="67"/>
                    <a:pt x="222" y="69"/>
                  </a:cubicBezTo>
                  <a:cubicBezTo>
                    <a:pt x="221" y="70"/>
                    <a:pt x="219" y="71"/>
                    <a:pt x="217" y="71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1" y="73"/>
                    <a:pt x="209" y="73"/>
                    <a:pt x="207" y="71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1" y="57"/>
                    <a:pt x="189" y="55"/>
                    <a:pt x="187" y="53"/>
                  </a:cubicBezTo>
                  <a:cubicBezTo>
                    <a:pt x="187" y="52"/>
                    <a:pt x="186" y="51"/>
                    <a:pt x="187" y="50"/>
                  </a:cubicBezTo>
                  <a:cubicBezTo>
                    <a:pt x="186" y="46"/>
                    <a:pt x="185" y="44"/>
                    <a:pt x="185" y="43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6"/>
                    <a:pt x="183" y="47"/>
                    <a:pt x="184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8" y="54"/>
                    <a:pt x="168" y="52"/>
                    <a:pt x="167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9" y="41"/>
                    <a:pt x="159" y="41"/>
                    <a:pt x="159" y="41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2"/>
                    <a:pt x="157" y="42"/>
                    <a:pt x="156" y="42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6" y="41"/>
                    <a:pt x="145" y="41"/>
                    <a:pt x="144" y="39"/>
                  </a:cubicBezTo>
                  <a:cubicBezTo>
                    <a:pt x="143" y="38"/>
                    <a:pt x="143" y="37"/>
                    <a:pt x="144" y="35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28" y="31"/>
                    <a:pt x="127" y="32"/>
                    <a:pt x="127" y="33"/>
                  </a:cubicBezTo>
                  <a:cubicBezTo>
                    <a:pt x="126" y="35"/>
                    <a:pt x="125" y="35"/>
                    <a:pt x="123" y="35"/>
                  </a:cubicBezTo>
                  <a:cubicBezTo>
                    <a:pt x="121" y="36"/>
                    <a:pt x="119" y="35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29"/>
                    <a:pt x="112" y="26"/>
                    <a:pt x="112" y="24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2" y="25"/>
                    <a:pt x="99" y="25"/>
                    <a:pt x="98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79" y="28"/>
                    <a:pt x="77" y="29"/>
                    <a:pt x="76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1" y="29"/>
                    <a:pt x="68" y="27"/>
                    <a:pt x="67" y="26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52" y="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4568920" y="1916527"/>
              <a:ext cx="1109577" cy="1010962"/>
            </a:xfrm>
            <a:custGeom>
              <a:avLst/>
              <a:gdLst>
                <a:gd name="T0" fmla="*/ 353 w 360"/>
                <a:gd name="T1" fmla="*/ 152 h 328"/>
                <a:gd name="T2" fmla="*/ 346 w 360"/>
                <a:gd name="T3" fmla="*/ 119 h 328"/>
                <a:gd name="T4" fmla="*/ 314 w 360"/>
                <a:gd name="T5" fmla="*/ 152 h 328"/>
                <a:gd name="T6" fmla="*/ 308 w 360"/>
                <a:gd name="T7" fmla="*/ 162 h 328"/>
                <a:gd name="T8" fmla="*/ 268 w 360"/>
                <a:gd name="T9" fmla="*/ 169 h 328"/>
                <a:gd name="T10" fmla="*/ 258 w 360"/>
                <a:gd name="T11" fmla="*/ 152 h 328"/>
                <a:gd name="T12" fmla="*/ 248 w 360"/>
                <a:gd name="T13" fmla="*/ 142 h 328"/>
                <a:gd name="T14" fmla="*/ 235 w 360"/>
                <a:gd name="T15" fmla="*/ 131 h 328"/>
                <a:gd name="T16" fmla="*/ 168 w 360"/>
                <a:gd name="T17" fmla="*/ 118 h 328"/>
                <a:gd name="T18" fmla="*/ 128 w 360"/>
                <a:gd name="T19" fmla="*/ 56 h 328"/>
                <a:gd name="T20" fmla="*/ 54 w 360"/>
                <a:gd name="T21" fmla="*/ 8 h 328"/>
                <a:gd name="T22" fmla="*/ 4 w 360"/>
                <a:gd name="T23" fmla="*/ 14 h 328"/>
                <a:gd name="T24" fmla="*/ 4 w 360"/>
                <a:gd name="T25" fmla="*/ 20 h 328"/>
                <a:gd name="T26" fmla="*/ 0 w 360"/>
                <a:gd name="T27" fmla="*/ 28 h 328"/>
                <a:gd name="T28" fmla="*/ 4 w 360"/>
                <a:gd name="T29" fmla="*/ 45 h 328"/>
                <a:gd name="T30" fmla="*/ 20 w 360"/>
                <a:gd name="T31" fmla="*/ 37 h 328"/>
                <a:gd name="T32" fmla="*/ 37 w 360"/>
                <a:gd name="T33" fmla="*/ 49 h 328"/>
                <a:gd name="T34" fmla="*/ 60 w 360"/>
                <a:gd name="T35" fmla="*/ 76 h 328"/>
                <a:gd name="T36" fmla="*/ 74 w 360"/>
                <a:gd name="T37" fmla="*/ 65 h 328"/>
                <a:gd name="T38" fmla="*/ 97 w 360"/>
                <a:gd name="T39" fmla="*/ 51 h 328"/>
                <a:gd name="T40" fmla="*/ 114 w 360"/>
                <a:gd name="T41" fmla="*/ 70 h 328"/>
                <a:gd name="T42" fmla="*/ 119 w 360"/>
                <a:gd name="T43" fmla="*/ 100 h 328"/>
                <a:gd name="T44" fmla="*/ 120 w 360"/>
                <a:gd name="T45" fmla="*/ 131 h 328"/>
                <a:gd name="T46" fmla="*/ 116 w 360"/>
                <a:gd name="T47" fmla="*/ 144 h 328"/>
                <a:gd name="T48" fmla="*/ 112 w 360"/>
                <a:gd name="T49" fmla="*/ 149 h 328"/>
                <a:gd name="T50" fmla="*/ 114 w 360"/>
                <a:gd name="T51" fmla="*/ 167 h 328"/>
                <a:gd name="T52" fmla="*/ 109 w 360"/>
                <a:gd name="T53" fmla="*/ 184 h 328"/>
                <a:gd name="T54" fmla="*/ 95 w 360"/>
                <a:gd name="T55" fmla="*/ 181 h 328"/>
                <a:gd name="T56" fmla="*/ 84 w 360"/>
                <a:gd name="T57" fmla="*/ 204 h 328"/>
                <a:gd name="T58" fmla="*/ 68 w 360"/>
                <a:gd name="T59" fmla="*/ 218 h 328"/>
                <a:gd name="T60" fmla="*/ 80 w 360"/>
                <a:gd name="T61" fmla="*/ 235 h 328"/>
                <a:gd name="T62" fmla="*/ 90 w 360"/>
                <a:gd name="T63" fmla="*/ 248 h 328"/>
                <a:gd name="T64" fmla="*/ 109 w 360"/>
                <a:gd name="T65" fmla="*/ 253 h 328"/>
                <a:gd name="T66" fmla="*/ 118 w 360"/>
                <a:gd name="T67" fmla="*/ 271 h 328"/>
                <a:gd name="T68" fmla="*/ 133 w 360"/>
                <a:gd name="T69" fmla="*/ 283 h 328"/>
                <a:gd name="T70" fmla="*/ 154 w 360"/>
                <a:gd name="T71" fmla="*/ 277 h 328"/>
                <a:gd name="T72" fmla="*/ 167 w 360"/>
                <a:gd name="T73" fmla="*/ 274 h 328"/>
                <a:gd name="T74" fmla="*/ 177 w 360"/>
                <a:gd name="T75" fmla="*/ 289 h 328"/>
                <a:gd name="T76" fmla="*/ 180 w 360"/>
                <a:gd name="T77" fmla="*/ 289 h 328"/>
                <a:gd name="T78" fmla="*/ 200 w 360"/>
                <a:gd name="T79" fmla="*/ 282 h 328"/>
                <a:gd name="T80" fmla="*/ 206 w 360"/>
                <a:gd name="T81" fmla="*/ 291 h 328"/>
                <a:gd name="T82" fmla="*/ 211 w 360"/>
                <a:gd name="T83" fmla="*/ 297 h 328"/>
                <a:gd name="T84" fmla="*/ 229 w 360"/>
                <a:gd name="T85" fmla="*/ 308 h 328"/>
                <a:gd name="T86" fmla="*/ 235 w 360"/>
                <a:gd name="T87" fmla="*/ 303 h 328"/>
                <a:gd name="T88" fmla="*/ 243 w 360"/>
                <a:gd name="T89" fmla="*/ 297 h 328"/>
                <a:gd name="T90" fmla="*/ 255 w 360"/>
                <a:gd name="T91" fmla="*/ 314 h 328"/>
                <a:gd name="T92" fmla="*/ 268 w 360"/>
                <a:gd name="T93" fmla="*/ 328 h 328"/>
                <a:gd name="T94" fmla="*/ 278 w 360"/>
                <a:gd name="T95" fmla="*/ 310 h 328"/>
                <a:gd name="T96" fmla="*/ 296 w 360"/>
                <a:gd name="T97" fmla="*/ 301 h 328"/>
                <a:gd name="T98" fmla="*/ 306 w 360"/>
                <a:gd name="T99" fmla="*/ 304 h 328"/>
                <a:gd name="T100" fmla="*/ 314 w 360"/>
                <a:gd name="T101" fmla="*/ 314 h 328"/>
                <a:gd name="T102" fmla="*/ 318 w 360"/>
                <a:gd name="T103" fmla="*/ 287 h 328"/>
                <a:gd name="T104" fmla="*/ 324 w 360"/>
                <a:gd name="T105" fmla="*/ 243 h 328"/>
                <a:gd name="T106" fmla="*/ 336 w 360"/>
                <a:gd name="T107" fmla="*/ 24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0" h="328">
                  <a:moveTo>
                    <a:pt x="358" y="192"/>
                  </a:moveTo>
                  <a:cubicBezTo>
                    <a:pt x="352" y="153"/>
                    <a:pt x="352" y="153"/>
                    <a:pt x="352" y="153"/>
                  </a:cubicBezTo>
                  <a:cubicBezTo>
                    <a:pt x="352" y="152"/>
                    <a:pt x="352" y="152"/>
                    <a:pt x="352" y="152"/>
                  </a:cubicBezTo>
                  <a:cubicBezTo>
                    <a:pt x="353" y="152"/>
                    <a:pt x="353" y="152"/>
                    <a:pt x="353" y="152"/>
                  </a:cubicBezTo>
                  <a:cubicBezTo>
                    <a:pt x="356" y="148"/>
                    <a:pt x="357" y="144"/>
                    <a:pt x="356" y="141"/>
                  </a:cubicBezTo>
                  <a:cubicBezTo>
                    <a:pt x="355" y="139"/>
                    <a:pt x="355" y="139"/>
                    <a:pt x="355" y="139"/>
                  </a:cubicBezTo>
                  <a:cubicBezTo>
                    <a:pt x="350" y="136"/>
                    <a:pt x="348" y="130"/>
                    <a:pt x="350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3" y="118"/>
                    <a:pt x="340" y="120"/>
                    <a:pt x="337" y="122"/>
                  </a:cubicBezTo>
                  <a:cubicBezTo>
                    <a:pt x="334" y="124"/>
                    <a:pt x="332" y="127"/>
                    <a:pt x="331" y="129"/>
                  </a:cubicBezTo>
                  <a:cubicBezTo>
                    <a:pt x="330" y="134"/>
                    <a:pt x="324" y="137"/>
                    <a:pt x="316" y="140"/>
                  </a:cubicBezTo>
                  <a:cubicBezTo>
                    <a:pt x="314" y="152"/>
                    <a:pt x="314" y="152"/>
                    <a:pt x="314" y="152"/>
                  </a:cubicBezTo>
                  <a:cubicBezTo>
                    <a:pt x="314" y="152"/>
                    <a:pt x="314" y="152"/>
                    <a:pt x="314" y="152"/>
                  </a:cubicBezTo>
                  <a:cubicBezTo>
                    <a:pt x="313" y="153"/>
                    <a:pt x="313" y="153"/>
                    <a:pt x="313" y="153"/>
                  </a:cubicBezTo>
                  <a:cubicBezTo>
                    <a:pt x="309" y="161"/>
                    <a:pt x="309" y="161"/>
                    <a:pt x="309" y="161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4" y="146"/>
                    <a:pt x="254" y="146"/>
                    <a:pt x="254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6" y="130"/>
                    <a:pt x="246" y="130"/>
                    <a:pt x="246" y="130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34" y="130"/>
                    <a:pt x="234" y="130"/>
                    <a:pt x="234" y="130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6" y="119"/>
                    <a:pt x="165" y="118"/>
                    <a:pt x="164" y="118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8" y="80"/>
                    <a:pt x="141" y="72"/>
                    <a:pt x="128" y="56"/>
                  </a:cubicBezTo>
                  <a:cubicBezTo>
                    <a:pt x="116" y="42"/>
                    <a:pt x="110" y="34"/>
                    <a:pt x="108" y="32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0" y="5"/>
                    <a:pt x="46" y="3"/>
                    <a:pt x="40" y="2"/>
                  </a:cubicBezTo>
                  <a:cubicBezTo>
                    <a:pt x="34" y="0"/>
                    <a:pt x="22" y="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40"/>
                    <a:pt x="2" y="43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0"/>
                    <a:pt x="19" y="38"/>
                    <a:pt x="20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60"/>
                    <a:pt x="41" y="65"/>
                    <a:pt x="48" y="72"/>
                  </a:cubicBezTo>
                  <a:cubicBezTo>
                    <a:pt x="52" y="75"/>
                    <a:pt x="55" y="76"/>
                    <a:pt x="58" y="77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9" y="125"/>
                    <a:pt x="120" y="130"/>
                    <a:pt x="120" y="131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8" y="185"/>
                    <a:pt x="106" y="185"/>
                    <a:pt x="103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0" y="186"/>
                    <a:pt x="90" y="186"/>
                    <a:pt x="90" y="186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78" y="208"/>
                    <a:pt x="78" y="208"/>
                    <a:pt x="78" y="208"/>
                  </a:cubicBezTo>
                  <a:cubicBezTo>
                    <a:pt x="77" y="208"/>
                    <a:pt x="77" y="208"/>
                    <a:pt x="77" y="208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71" y="224"/>
                    <a:pt x="71" y="224"/>
                    <a:pt x="71" y="224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8"/>
                    <a:pt x="80" y="238"/>
                    <a:pt x="80" y="238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1" y="258"/>
                    <a:pt x="91" y="258"/>
                    <a:pt x="91" y="258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10" y="252"/>
                    <a:pt x="110" y="252"/>
                    <a:pt x="110" y="252"/>
                  </a:cubicBezTo>
                  <a:cubicBezTo>
                    <a:pt x="113" y="266"/>
                    <a:pt x="113" y="266"/>
                    <a:pt x="113" y="266"/>
                  </a:cubicBezTo>
                  <a:cubicBezTo>
                    <a:pt x="117" y="271"/>
                    <a:pt x="117" y="271"/>
                    <a:pt x="117" y="271"/>
                  </a:cubicBezTo>
                  <a:cubicBezTo>
                    <a:pt x="118" y="271"/>
                    <a:pt x="118" y="271"/>
                    <a:pt x="118" y="271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26" y="282"/>
                    <a:pt x="126" y="282"/>
                    <a:pt x="126" y="282"/>
                  </a:cubicBezTo>
                  <a:cubicBezTo>
                    <a:pt x="127" y="283"/>
                    <a:pt x="129" y="283"/>
                    <a:pt x="131" y="283"/>
                  </a:cubicBezTo>
                  <a:cubicBezTo>
                    <a:pt x="133" y="283"/>
                    <a:pt x="133" y="283"/>
                    <a:pt x="133" y="283"/>
                  </a:cubicBezTo>
                  <a:cubicBezTo>
                    <a:pt x="137" y="282"/>
                    <a:pt x="137" y="282"/>
                    <a:pt x="137" y="282"/>
                  </a:cubicBezTo>
                  <a:cubicBezTo>
                    <a:pt x="140" y="280"/>
                    <a:pt x="142" y="279"/>
                    <a:pt x="146" y="279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54" y="277"/>
                    <a:pt x="154" y="277"/>
                    <a:pt x="154" y="277"/>
                  </a:cubicBezTo>
                  <a:cubicBezTo>
                    <a:pt x="156" y="277"/>
                    <a:pt x="156" y="278"/>
                    <a:pt x="158" y="279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7" y="274"/>
                    <a:pt x="167" y="274"/>
                    <a:pt x="167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72" y="278"/>
                    <a:pt x="173" y="281"/>
                    <a:pt x="173" y="283"/>
                  </a:cubicBezTo>
                  <a:cubicBezTo>
                    <a:pt x="177" y="289"/>
                    <a:pt x="177" y="289"/>
                    <a:pt x="177" y="289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9" y="287"/>
                    <a:pt x="179" y="286"/>
                    <a:pt x="180" y="285"/>
                  </a:cubicBezTo>
                  <a:cubicBezTo>
                    <a:pt x="180" y="284"/>
                    <a:pt x="182" y="283"/>
                    <a:pt x="184" y="283"/>
                  </a:cubicBezTo>
                  <a:cubicBezTo>
                    <a:pt x="199" y="282"/>
                    <a:pt x="199" y="282"/>
                    <a:pt x="199" y="282"/>
                  </a:cubicBezTo>
                  <a:cubicBezTo>
                    <a:pt x="200" y="282"/>
                    <a:pt x="200" y="282"/>
                    <a:pt x="200" y="282"/>
                  </a:cubicBezTo>
                  <a:cubicBezTo>
                    <a:pt x="200" y="282"/>
                    <a:pt x="200" y="282"/>
                    <a:pt x="200" y="282"/>
                  </a:cubicBezTo>
                  <a:cubicBezTo>
                    <a:pt x="200" y="283"/>
                    <a:pt x="200" y="283"/>
                    <a:pt x="200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6" y="291"/>
                    <a:pt x="206" y="291"/>
                    <a:pt x="206" y="291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0" y="296"/>
                    <a:pt x="210" y="295"/>
                    <a:pt x="211" y="294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26" y="303"/>
                    <a:pt x="226" y="303"/>
                    <a:pt x="226" y="303"/>
                  </a:cubicBezTo>
                  <a:cubicBezTo>
                    <a:pt x="228" y="304"/>
                    <a:pt x="228" y="306"/>
                    <a:pt x="229" y="308"/>
                  </a:cubicBezTo>
                  <a:cubicBezTo>
                    <a:pt x="229" y="313"/>
                    <a:pt x="229" y="313"/>
                    <a:pt x="229" y="313"/>
                  </a:cubicBezTo>
                  <a:cubicBezTo>
                    <a:pt x="234" y="314"/>
                    <a:pt x="234" y="314"/>
                    <a:pt x="234" y="314"/>
                  </a:cubicBezTo>
                  <a:cubicBezTo>
                    <a:pt x="236" y="309"/>
                    <a:pt x="236" y="309"/>
                    <a:pt x="236" y="309"/>
                  </a:cubicBezTo>
                  <a:cubicBezTo>
                    <a:pt x="235" y="307"/>
                    <a:pt x="234" y="304"/>
                    <a:pt x="235" y="303"/>
                  </a:cubicBezTo>
                  <a:cubicBezTo>
                    <a:pt x="235" y="301"/>
                    <a:pt x="236" y="300"/>
                    <a:pt x="237" y="299"/>
                  </a:cubicBezTo>
                  <a:cubicBezTo>
                    <a:pt x="238" y="298"/>
                    <a:pt x="238" y="298"/>
                    <a:pt x="238" y="298"/>
                  </a:cubicBezTo>
                  <a:cubicBezTo>
                    <a:pt x="238" y="297"/>
                    <a:pt x="239" y="297"/>
                    <a:pt x="240" y="296"/>
                  </a:cubicBezTo>
                  <a:cubicBezTo>
                    <a:pt x="243" y="297"/>
                    <a:pt x="243" y="297"/>
                    <a:pt x="243" y="297"/>
                  </a:cubicBezTo>
                  <a:cubicBezTo>
                    <a:pt x="245" y="298"/>
                    <a:pt x="247" y="302"/>
                    <a:pt x="248" y="309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9" y="312"/>
                    <a:pt x="251" y="313"/>
                    <a:pt x="255" y="314"/>
                  </a:cubicBezTo>
                  <a:cubicBezTo>
                    <a:pt x="255" y="314"/>
                    <a:pt x="255" y="314"/>
                    <a:pt x="255" y="314"/>
                  </a:cubicBezTo>
                  <a:cubicBezTo>
                    <a:pt x="256" y="314"/>
                    <a:pt x="256" y="314"/>
                    <a:pt x="256" y="31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74" y="326"/>
                    <a:pt x="274" y="326"/>
                    <a:pt x="274" y="326"/>
                  </a:cubicBezTo>
                  <a:cubicBezTo>
                    <a:pt x="274" y="324"/>
                    <a:pt x="274" y="324"/>
                    <a:pt x="274" y="324"/>
                  </a:cubicBezTo>
                  <a:cubicBezTo>
                    <a:pt x="272" y="322"/>
                    <a:pt x="272" y="320"/>
                    <a:pt x="272" y="318"/>
                  </a:cubicBezTo>
                  <a:cubicBezTo>
                    <a:pt x="272" y="316"/>
                    <a:pt x="274" y="313"/>
                    <a:pt x="278" y="310"/>
                  </a:cubicBezTo>
                  <a:cubicBezTo>
                    <a:pt x="284" y="304"/>
                    <a:pt x="284" y="304"/>
                    <a:pt x="284" y="304"/>
                  </a:cubicBezTo>
                  <a:cubicBezTo>
                    <a:pt x="292" y="310"/>
                    <a:pt x="292" y="310"/>
                    <a:pt x="292" y="310"/>
                  </a:cubicBezTo>
                  <a:cubicBezTo>
                    <a:pt x="294" y="310"/>
                    <a:pt x="294" y="310"/>
                    <a:pt x="294" y="31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299"/>
                    <a:pt x="296" y="299"/>
                    <a:pt x="296" y="299"/>
                  </a:cubicBezTo>
                  <a:cubicBezTo>
                    <a:pt x="297" y="299"/>
                    <a:pt x="297" y="299"/>
                    <a:pt x="297" y="299"/>
                  </a:cubicBezTo>
                  <a:cubicBezTo>
                    <a:pt x="304" y="300"/>
                    <a:pt x="304" y="300"/>
                    <a:pt x="304" y="300"/>
                  </a:cubicBezTo>
                  <a:cubicBezTo>
                    <a:pt x="305" y="301"/>
                    <a:pt x="306" y="302"/>
                    <a:pt x="306" y="304"/>
                  </a:cubicBezTo>
                  <a:cubicBezTo>
                    <a:pt x="306" y="306"/>
                    <a:pt x="304" y="308"/>
                    <a:pt x="303" y="309"/>
                  </a:cubicBezTo>
                  <a:cubicBezTo>
                    <a:pt x="304" y="310"/>
                    <a:pt x="304" y="310"/>
                    <a:pt x="304" y="310"/>
                  </a:cubicBezTo>
                  <a:cubicBezTo>
                    <a:pt x="308" y="312"/>
                    <a:pt x="312" y="314"/>
                    <a:pt x="314" y="314"/>
                  </a:cubicBezTo>
                  <a:cubicBezTo>
                    <a:pt x="314" y="314"/>
                    <a:pt x="314" y="314"/>
                    <a:pt x="314" y="314"/>
                  </a:cubicBezTo>
                  <a:cubicBezTo>
                    <a:pt x="314" y="314"/>
                    <a:pt x="314" y="314"/>
                    <a:pt x="314" y="314"/>
                  </a:cubicBezTo>
                  <a:cubicBezTo>
                    <a:pt x="320" y="317"/>
                    <a:pt x="320" y="317"/>
                    <a:pt x="320" y="317"/>
                  </a:cubicBezTo>
                  <a:cubicBezTo>
                    <a:pt x="324" y="316"/>
                    <a:pt x="324" y="316"/>
                    <a:pt x="324" y="316"/>
                  </a:cubicBezTo>
                  <a:cubicBezTo>
                    <a:pt x="318" y="287"/>
                    <a:pt x="318" y="287"/>
                    <a:pt x="318" y="287"/>
                  </a:cubicBezTo>
                  <a:cubicBezTo>
                    <a:pt x="314" y="285"/>
                    <a:pt x="310" y="280"/>
                    <a:pt x="306" y="274"/>
                  </a:cubicBezTo>
                  <a:cubicBezTo>
                    <a:pt x="304" y="270"/>
                    <a:pt x="305" y="263"/>
                    <a:pt x="312" y="255"/>
                  </a:cubicBezTo>
                  <a:cubicBezTo>
                    <a:pt x="315" y="251"/>
                    <a:pt x="320" y="247"/>
                    <a:pt x="324" y="243"/>
                  </a:cubicBezTo>
                  <a:cubicBezTo>
                    <a:pt x="324" y="243"/>
                    <a:pt x="324" y="243"/>
                    <a:pt x="324" y="243"/>
                  </a:cubicBezTo>
                  <a:cubicBezTo>
                    <a:pt x="325" y="242"/>
                    <a:pt x="325" y="242"/>
                    <a:pt x="325" y="242"/>
                  </a:cubicBezTo>
                  <a:cubicBezTo>
                    <a:pt x="330" y="242"/>
                    <a:pt x="330" y="242"/>
                    <a:pt x="330" y="242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6" y="245"/>
                    <a:pt x="336" y="245"/>
                    <a:pt x="336" y="245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50" y="243"/>
                    <a:pt x="353" y="237"/>
                    <a:pt x="357" y="227"/>
                  </a:cubicBezTo>
                  <a:cubicBezTo>
                    <a:pt x="360" y="222"/>
                    <a:pt x="360" y="210"/>
                    <a:pt x="358" y="19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4346884" y="3723068"/>
              <a:ext cx="672160" cy="419268"/>
            </a:xfrm>
            <a:custGeom>
              <a:avLst/>
              <a:gdLst>
                <a:gd name="T0" fmla="*/ 198 w 218"/>
                <a:gd name="T1" fmla="*/ 4 h 136"/>
                <a:gd name="T2" fmla="*/ 180 w 218"/>
                <a:gd name="T3" fmla="*/ 6 h 136"/>
                <a:gd name="T4" fmla="*/ 136 w 218"/>
                <a:gd name="T5" fmla="*/ 21 h 136"/>
                <a:gd name="T6" fmla="*/ 137 w 218"/>
                <a:gd name="T7" fmla="*/ 31 h 136"/>
                <a:gd name="T8" fmla="*/ 107 w 218"/>
                <a:gd name="T9" fmla="*/ 26 h 136"/>
                <a:gd name="T10" fmla="*/ 85 w 218"/>
                <a:gd name="T11" fmla="*/ 0 h 136"/>
                <a:gd name="T12" fmla="*/ 76 w 218"/>
                <a:gd name="T13" fmla="*/ 10 h 136"/>
                <a:gd name="T14" fmla="*/ 64 w 218"/>
                <a:gd name="T15" fmla="*/ 4 h 136"/>
                <a:gd name="T16" fmla="*/ 60 w 218"/>
                <a:gd name="T17" fmla="*/ 10 h 136"/>
                <a:gd name="T18" fmla="*/ 52 w 218"/>
                <a:gd name="T19" fmla="*/ 13 h 136"/>
                <a:gd name="T20" fmla="*/ 7 w 218"/>
                <a:gd name="T21" fmla="*/ 64 h 136"/>
                <a:gd name="T22" fmla="*/ 12 w 218"/>
                <a:gd name="T23" fmla="*/ 76 h 136"/>
                <a:gd name="T24" fmla="*/ 11 w 218"/>
                <a:gd name="T25" fmla="*/ 76 h 136"/>
                <a:gd name="T26" fmla="*/ 18 w 218"/>
                <a:gd name="T27" fmla="*/ 104 h 136"/>
                <a:gd name="T28" fmla="*/ 0 w 218"/>
                <a:gd name="T29" fmla="*/ 115 h 136"/>
                <a:gd name="T30" fmla="*/ 8 w 218"/>
                <a:gd name="T31" fmla="*/ 122 h 136"/>
                <a:gd name="T32" fmla="*/ 10 w 218"/>
                <a:gd name="T33" fmla="*/ 125 h 136"/>
                <a:gd name="T34" fmla="*/ 33 w 218"/>
                <a:gd name="T35" fmla="*/ 136 h 136"/>
                <a:gd name="T36" fmla="*/ 42 w 218"/>
                <a:gd name="T37" fmla="*/ 127 h 136"/>
                <a:gd name="T38" fmla="*/ 58 w 218"/>
                <a:gd name="T39" fmla="*/ 120 h 136"/>
                <a:gd name="T40" fmla="*/ 60 w 218"/>
                <a:gd name="T41" fmla="*/ 122 h 136"/>
                <a:gd name="T42" fmla="*/ 60 w 218"/>
                <a:gd name="T43" fmla="*/ 122 h 136"/>
                <a:gd name="T44" fmla="*/ 75 w 218"/>
                <a:gd name="T45" fmla="*/ 132 h 136"/>
                <a:gd name="T46" fmla="*/ 93 w 218"/>
                <a:gd name="T47" fmla="*/ 126 h 136"/>
                <a:gd name="T48" fmla="*/ 107 w 218"/>
                <a:gd name="T49" fmla="*/ 125 h 136"/>
                <a:gd name="T50" fmla="*/ 108 w 218"/>
                <a:gd name="T51" fmla="*/ 124 h 136"/>
                <a:gd name="T52" fmla="*/ 120 w 218"/>
                <a:gd name="T53" fmla="*/ 110 h 136"/>
                <a:gd name="T54" fmla="*/ 126 w 218"/>
                <a:gd name="T55" fmla="*/ 107 h 136"/>
                <a:gd name="T56" fmla="*/ 126 w 218"/>
                <a:gd name="T57" fmla="*/ 107 h 136"/>
                <a:gd name="T58" fmla="*/ 130 w 218"/>
                <a:gd name="T59" fmla="*/ 108 h 136"/>
                <a:gd name="T60" fmla="*/ 135 w 218"/>
                <a:gd name="T61" fmla="*/ 88 h 136"/>
                <a:gd name="T62" fmla="*/ 141 w 218"/>
                <a:gd name="T63" fmla="*/ 87 h 136"/>
                <a:gd name="T64" fmla="*/ 149 w 218"/>
                <a:gd name="T65" fmla="*/ 70 h 136"/>
                <a:gd name="T66" fmla="*/ 152 w 218"/>
                <a:gd name="T67" fmla="*/ 60 h 136"/>
                <a:gd name="T68" fmla="*/ 162 w 218"/>
                <a:gd name="T69" fmla="*/ 56 h 136"/>
                <a:gd name="T70" fmla="*/ 162 w 218"/>
                <a:gd name="T71" fmla="*/ 55 h 136"/>
                <a:gd name="T72" fmla="*/ 170 w 218"/>
                <a:gd name="T73" fmla="*/ 48 h 136"/>
                <a:gd name="T74" fmla="*/ 165 w 218"/>
                <a:gd name="T75" fmla="*/ 48 h 136"/>
                <a:gd name="T76" fmla="*/ 165 w 218"/>
                <a:gd name="T77" fmla="*/ 44 h 136"/>
                <a:gd name="T78" fmla="*/ 167 w 218"/>
                <a:gd name="T79" fmla="*/ 44 h 136"/>
                <a:gd name="T80" fmla="*/ 177 w 218"/>
                <a:gd name="T81" fmla="*/ 39 h 136"/>
                <a:gd name="T82" fmla="*/ 203 w 218"/>
                <a:gd name="T83" fmla="*/ 21 h 136"/>
                <a:gd name="T84" fmla="*/ 214 w 218"/>
                <a:gd name="T85" fmla="*/ 24 h 136"/>
                <a:gd name="T86" fmla="*/ 212 w 218"/>
                <a:gd name="T87" fmla="*/ 15 h 136"/>
                <a:gd name="T88" fmla="*/ 213 w 218"/>
                <a:gd name="T89" fmla="*/ 14 h 136"/>
                <a:gd name="T90" fmla="*/ 216 w 218"/>
                <a:gd name="T91" fmla="*/ 6 h 136"/>
                <a:gd name="T92" fmla="*/ 214 w 218"/>
                <a:gd name="T93" fmla="*/ 7 h 136"/>
                <a:gd name="T94" fmla="*/ 205 w 218"/>
                <a:gd name="T95" fmla="*/ 8 h 136"/>
                <a:gd name="T96" fmla="*/ 203 w 218"/>
                <a:gd name="T97" fmla="*/ 8 h 136"/>
                <a:gd name="T98" fmla="*/ 202 w 218"/>
                <a:gd name="T99" fmla="*/ 7 h 136"/>
                <a:gd name="T100" fmla="*/ 199 w 218"/>
                <a:gd name="T101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8" h="136">
                  <a:moveTo>
                    <a:pt x="199" y="4"/>
                  </a:moveTo>
                  <a:cubicBezTo>
                    <a:pt x="198" y="4"/>
                    <a:pt x="198" y="4"/>
                    <a:pt x="198" y="4"/>
                  </a:cubicBezTo>
                  <a:cubicBezTo>
                    <a:pt x="198" y="6"/>
                    <a:pt x="197" y="8"/>
                    <a:pt x="195" y="8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69" y="4"/>
                    <a:pt x="162" y="2"/>
                    <a:pt x="158" y="0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18" y="34"/>
                    <a:pt x="108" y="32"/>
                    <a:pt x="107" y="26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4"/>
                    <a:pt x="74" y="1"/>
                    <a:pt x="73" y="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3" y="20"/>
                    <a:pt x="35" y="28"/>
                    <a:pt x="28" y="3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9"/>
                    <a:pt x="10" y="82"/>
                    <a:pt x="13" y="86"/>
                  </a:cubicBezTo>
                  <a:cubicBezTo>
                    <a:pt x="16" y="92"/>
                    <a:pt x="18" y="97"/>
                    <a:pt x="18" y="104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9" y="123"/>
                    <a:pt x="10" y="124"/>
                    <a:pt x="10" y="124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9" y="127"/>
                    <a:pt x="12" y="130"/>
                    <a:pt x="18" y="132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58" y="127"/>
                    <a:pt x="59" y="130"/>
                    <a:pt x="62" y="132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80" y="132"/>
                    <a:pt x="83" y="130"/>
                    <a:pt x="86" y="128"/>
                  </a:cubicBezTo>
                  <a:cubicBezTo>
                    <a:pt x="87" y="126"/>
                    <a:pt x="90" y="126"/>
                    <a:pt x="93" y="126"/>
                  </a:cubicBezTo>
                  <a:cubicBezTo>
                    <a:pt x="98" y="127"/>
                    <a:pt x="102" y="128"/>
                    <a:pt x="104" y="132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2" y="121"/>
                    <a:pt x="113" y="118"/>
                  </a:cubicBezTo>
                  <a:cubicBezTo>
                    <a:pt x="114" y="115"/>
                    <a:pt x="116" y="112"/>
                    <a:pt x="120" y="11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8" y="82"/>
                    <a:pt x="151" y="79"/>
                    <a:pt x="150" y="76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8" y="66"/>
                    <a:pt x="148" y="63"/>
                    <a:pt x="148" y="62"/>
                  </a:cubicBezTo>
                  <a:cubicBezTo>
                    <a:pt x="150" y="60"/>
                    <a:pt x="150" y="60"/>
                    <a:pt x="152" y="60"/>
                  </a:cubicBezTo>
                  <a:cubicBezTo>
                    <a:pt x="154" y="60"/>
                    <a:pt x="158" y="61"/>
                    <a:pt x="161" y="62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66" y="44"/>
                    <a:pt x="166" y="44"/>
                    <a:pt x="166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70" y="44"/>
                    <a:pt x="174" y="42"/>
                    <a:pt x="177" y="39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3" y="21"/>
                    <a:pt x="203" y="21"/>
                    <a:pt x="203" y="21"/>
                  </a:cubicBezTo>
                  <a:cubicBezTo>
                    <a:pt x="211" y="24"/>
                    <a:pt x="211" y="24"/>
                    <a:pt x="211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8" y="7"/>
                    <a:pt x="218" y="7"/>
                    <a:pt x="218" y="7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1" y="4"/>
                    <a:pt x="201" y="4"/>
                    <a:pt x="201" y="4"/>
                  </a:cubicBezTo>
                  <a:lnTo>
                    <a:pt x="199" y="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4975482" y="4420034"/>
              <a:ext cx="104666" cy="92566"/>
            </a:xfrm>
            <a:custGeom>
              <a:avLst/>
              <a:gdLst>
                <a:gd name="T0" fmla="*/ 31 w 34"/>
                <a:gd name="T1" fmla="*/ 16 h 30"/>
                <a:gd name="T2" fmla="*/ 34 w 34"/>
                <a:gd name="T3" fmla="*/ 13 h 30"/>
                <a:gd name="T4" fmla="*/ 34 w 34"/>
                <a:gd name="T5" fmla="*/ 13 h 30"/>
                <a:gd name="T6" fmla="*/ 34 w 34"/>
                <a:gd name="T7" fmla="*/ 13 h 30"/>
                <a:gd name="T8" fmla="*/ 34 w 34"/>
                <a:gd name="T9" fmla="*/ 12 h 30"/>
                <a:gd name="T10" fmla="*/ 24 w 34"/>
                <a:gd name="T11" fmla="*/ 4 h 30"/>
                <a:gd name="T12" fmla="*/ 11 w 34"/>
                <a:gd name="T13" fmla="*/ 0 h 30"/>
                <a:gd name="T14" fmla="*/ 6 w 34"/>
                <a:gd name="T15" fmla="*/ 2 h 30"/>
                <a:gd name="T16" fmla="*/ 6 w 34"/>
                <a:gd name="T17" fmla="*/ 10 h 30"/>
                <a:gd name="T18" fmla="*/ 2 w 34"/>
                <a:gd name="T19" fmla="*/ 18 h 30"/>
                <a:gd name="T20" fmla="*/ 0 w 34"/>
                <a:gd name="T21" fmla="*/ 20 h 30"/>
                <a:gd name="T22" fmla="*/ 4 w 34"/>
                <a:gd name="T23" fmla="*/ 25 h 30"/>
                <a:gd name="T24" fmla="*/ 4 w 34"/>
                <a:gd name="T25" fmla="*/ 25 h 30"/>
                <a:gd name="T26" fmla="*/ 6 w 34"/>
                <a:gd name="T27" fmla="*/ 28 h 30"/>
                <a:gd name="T28" fmla="*/ 10 w 34"/>
                <a:gd name="T29" fmla="*/ 30 h 30"/>
                <a:gd name="T30" fmla="*/ 17 w 34"/>
                <a:gd name="T31" fmla="*/ 28 h 30"/>
                <a:gd name="T32" fmla="*/ 26 w 34"/>
                <a:gd name="T33" fmla="*/ 29 h 30"/>
                <a:gd name="T34" fmla="*/ 26 w 34"/>
                <a:gd name="T35" fmla="*/ 26 h 30"/>
                <a:gd name="T36" fmla="*/ 31 w 34"/>
                <a:gd name="T37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0">
                  <a:moveTo>
                    <a:pt x="31" y="16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8" y="1"/>
                    <a:pt x="14" y="0"/>
                    <a:pt x="11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3"/>
                    <a:pt x="4" y="16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3" y="28"/>
                    <a:pt x="15" y="27"/>
                    <a:pt x="17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1"/>
                    <a:pt x="28" y="18"/>
                    <a:pt x="31" y="1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4485431" y="4068526"/>
              <a:ext cx="582618" cy="450122"/>
            </a:xfrm>
            <a:custGeom>
              <a:avLst/>
              <a:gdLst>
                <a:gd name="T0" fmla="*/ 120 w 189"/>
                <a:gd name="T1" fmla="*/ 22 h 146"/>
                <a:gd name="T2" fmla="*/ 85 w 189"/>
                <a:gd name="T3" fmla="*/ 8 h 146"/>
                <a:gd name="T4" fmla="*/ 85 w 189"/>
                <a:gd name="T5" fmla="*/ 1 h 146"/>
                <a:gd name="T6" fmla="*/ 81 w 189"/>
                <a:gd name="T7" fmla="*/ 0 h 146"/>
                <a:gd name="T8" fmla="*/ 66 w 189"/>
                <a:gd name="T9" fmla="*/ 16 h 146"/>
                <a:gd name="T10" fmla="*/ 57 w 189"/>
                <a:gd name="T11" fmla="*/ 24 h 146"/>
                <a:gd name="T12" fmla="*/ 47 w 189"/>
                <a:gd name="T13" fmla="*/ 18 h 146"/>
                <a:gd name="T14" fmla="*/ 31 w 189"/>
                <a:gd name="T15" fmla="*/ 25 h 146"/>
                <a:gd name="T16" fmla="*/ 10 w 189"/>
                <a:gd name="T17" fmla="*/ 11 h 146"/>
                <a:gd name="T18" fmla="*/ 1 w 189"/>
                <a:gd name="T19" fmla="*/ 17 h 146"/>
                <a:gd name="T20" fmla="*/ 1 w 189"/>
                <a:gd name="T21" fmla="*/ 17 h 146"/>
                <a:gd name="T22" fmla="*/ 0 w 189"/>
                <a:gd name="T23" fmla="*/ 19 h 146"/>
                <a:gd name="T24" fmla="*/ 4 w 189"/>
                <a:gd name="T25" fmla="*/ 20 h 146"/>
                <a:gd name="T26" fmla="*/ 5 w 189"/>
                <a:gd name="T27" fmla="*/ 21 h 146"/>
                <a:gd name="T28" fmla="*/ 34 w 189"/>
                <a:gd name="T29" fmla="*/ 42 h 146"/>
                <a:gd name="T30" fmla="*/ 62 w 189"/>
                <a:gd name="T31" fmla="*/ 74 h 146"/>
                <a:gd name="T32" fmla="*/ 90 w 189"/>
                <a:gd name="T33" fmla="*/ 72 h 146"/>
                <a:gd name="T34" fmla="*/ 91 w 189"/>
                <a:gd name="T35" fmla="*/ 71 h 146"/>
                <a:gd name="T36" fmla="*/ 99 w 189"/>
                <a:gd name="T37" fmla="*/ 73 h 146"/>
                <a:gd name="T38" fmla="*/ 99 w 189"/>
                <a:gd name="T39" fmla="*/ 74 h 146"/>
                <a:gd name="T40" fmla="*/ 93 w 189"/>
                <a:gd name="T41" fmla="*/ 92 h 146"/>
                <a:gd name="T42" fmla="*/ 83 w 189"/>
                <a:gd name="T43" fmla="*/ 93 h 146"/>
                <a:gd name="T44" fmla="*/ 73 w 189"/>
                <a:gd name="T45" fmla="*/ 116 h 146"/>
                <a:gd name="T46" fmla="*/ 89 w 189"/>
                <a:gd name="T47" fmla="*/ 126 h 146"/>
                <a:gd name="T48" fmla="*/ 93 w 189"/>
                <a:gd name="T49" fmla="*/ 133 h 146"/>
                <a:gd name="T50" fmla="*/ 99 w 189"/>
                <a:gd name="T51" fmla="*/ 132 h 146"/>
                <a:gd name="T52" fmla="*/ 115 w 189"/>
                <a:gd name="T53" fmla="*/ 138 h 146"/>
                <a:gd name="T54" fmla="*/ 118 w 189"/>
                <a:gd name="T55" fmla="*/ 143 h 146"/>
                <a:gd name="T56" fmla="*/ 132 w 189"/>
                <a:gd name="T57" fmla="*/ 143 h 146"/>
                <a:gd name="T58" fmla="*/ 152 w 189"/>
                <a:gd name="T59" fmla="*/ 142 h 146"/>
                <a:gd name="T60" fmla="*/ 159 w 189"/>
                <a:gd name="T61" fmla="*/ 138 h 146"/>
                <a:gd name="T62" fmla="*/ 158 w 189"/>
                <a:gd name="T63" fmla="*/ 130 h 146"/>
                <a:gd name="T64" fmla="*/ 162 w 189"/>
                <a:gd name="T65" fmla="*/ 119 h 146"/>
                <a:gd name="T66" fmla="*/ 169 w 189"/>
                <a:gd name="T67" fmla="*/ 111 h 146"/>
                <a:gd name="T68" fmla="*/ 186 w 189"/>
                <a:gd name="T69" fmla="*/ 111 h 146"/>
                <a:gd name="T70" fmla="*/ 181 w 189"/>
                <a:gd name="T71" fmla="*/ 98 h 146"/>
                <a:gd name="T72" fmla="*/ 173 w 189"/>
                <a:gd name="T73" fmla="*/ 96 h 146"/>
                <a:gd name="T74" fmla="*/ 173 w 189"/>
                <a:gd name="T75" fmla="*/ 96 h 146"/>
                <a:gd name="T76" fmla="*/ 155 w 189"/>
                <a:gd name="T77" fmla="*/ 86 h 146"/>
                <a:gd name="T78" fmla="*/ 147 w 189"/>
                <a:gd name="T79" fmla="*/ 82 h 146"/>
                <a:gd name="T80" fmla="*/ 132 w 189"/>
                <a:gd name="T81" fmla="*/ 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9" h="146">
                  <a:moveTo>
                    <a:pt x="132" y="42"/>
                  </a:moveTo>
                  <a:cubicBezTo>
                    <a:pt x="127" y="38"/>
                    <a:pt x="124" y="32"/>
                    <a:pt x="120" y="22"/>
                  </a:cubicBezTo>
                  <a:cubicBezTo>
                    <a:pt x="109" y="22"/>
                    <a:pt x="102" y="20"/>
                    <a:pt x="99" y="16"/>
                  </a:cubicBezTo>
                  <a:cubicBezTo>
                    <a:pt x="96" y="12"/>
                    <a:pt x="91" y="10"/>
                    <a:pt x="85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7" y="2"/>
                    <a:pt x="73" y="4"/>
                    <a:pt x="72" y="8"/>
                  </a:cubicBezTo>
                  <a:cubicBezTo>
                    <a:pt x="71" y="11"/>
                    <a:pt x="69" y="14"/>
                    <a:pt x="66" y="16"/>
                  </a:cubicBezTo>
                  <a:cubicBezTo>
                    <a:pt x="64" y="22"/>
                    <a:pt x="62" y="25"/>
                    <a:pt x="60" y="25"/>
                  </a:cubicBezTo>
                  <a:cubicBezTo>
                    <a:pt x="59" y="26"/>
                    <a:pt x="58" y="25"/>
                    <a:pt x="57" y="24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2" y="20"/>
                    <a:pt x="49" y="18"/>
                    <a:pt x="47" y="18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1" y="22"/>
                    <a:pt x="37" y="24"/>
                    <a:pt x="31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22"/>
                    <a:pt x="9" y="17"/>
                    <a:pt x="10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1" y="30"/>
                    <a:pt x="17" y="36"/>
                    <a:pt x="19" y="38"/>
                  </a:cubicBezTo>
                  <a:cubicBezTo>
                    <a:pt x="21" y="38"/>
                    <a:pt x="26" y="40"/>
                    <a:pt x="34" y="42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3" y="50"/>
                    <a:pt x="57" y="58"/>
                    <a:pt x="62" y="74"/>
                  </a:cubicBezTo>
                  <a:cubicBezTo>
                    <a:pt x="69" y="78"/>
                    <a:pt x="73" y="80"/>
                    <a:pt x="75" y="80"/>
                  </a:cubicBezTo>
                  <a:cubicBezTo>
                    <a:pt x="78" y="79"/>
                    <a:pt x="83" y="76"/>
                    <a:pt x="90" y="72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7" y="85"/>
                    <a:pt x="95" y="90"/>
                    <a:pt x="93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7"/>
                    <a:pt x="81" y="103"/>
                    <a:pt x="75" y="110"/>
                  </a:cubicBezTo>
                  <a:cubicBezTo>
                    <a:pt x="74" y="113"/>
                    <a:pt x="73" y="115"/>
                    <a:pt x="73" y="116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5" y="125"/>
                    <a:pt x="87" y="126"/>
                    <a:pt x="89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1" y="131"/>
                    <a:pt x="102" y="130"/>
                    <a:pt x="103" y="130"/>
                  </a:cubicBezTo>
                  <a:cubicBezTo>
                    <a:pt x="107" y="130"/>
                    <a:pt x="111" y="133"/>
                    <a:pt x="115" y="138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2"/>
                    <a:pt x="119" y="142"/>
                    <a:pt x="119" y="142"/>
                  </a:cubicBezTo>
                  <a:cubicBezTo>
                    <a:pt x="121" y="141"/>
                    <a:pt x="125" y="141"/>
                    <a:pt x="132" y="143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5" y="134"/>
                    <a:pt x="156" y="132"/>
                    <a:pt x="158" y="130"/>
                  </a:cubicBezTo>
                  <a:cubicBezTo>
                    <a:pt x="161" y="128"/>
                    <a:pt x="162" y="126"/>
                    <a:pt x="162" y="124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1" y="116"/>
                    <a:pt x="162" y="115"/>
                    <a:pt x="163" y="114"/>
                  </a:cubicBezTo>
                  <a:cubicBezTo>
                    <a:pt x="163" y="112"/>
                    <a:pt x="166" y="112"/>
                    <a:pt x="169" y="111"/>
                  </a:cubicBezTo>
                  <a:cubicBezTo>
                    <a:pt x="175" y="110"/>
                    <a:pt x="181" y="112"/>
                    <a:pt x="189" y="119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1" y="105"/>
                    <a:pt x="181" y="105"/>
                    <a:pt x="181" y="105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74" y="96"/>
                    <a:pt x="174" y="96"/>
                    <a:pt x="174" y="96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147" y="82"/>
                    <a:pt x="147" y="82"/>
                    <a:pt x="147" y="82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0" y="56"/>
                    <a:pt x="135" y="46"/>
                    <a:pt x="132" y="4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4180508" y="3205186"/>
              <a:ext cx="542084" cy="773799"/>
            </a:xfrm>
            <a:custGeom>
              <a:avLst/>
              <a:gdLst>
                <a:gd name="T0" fmla="*/ 158 w 176"/>
                <a:gd name="T1" fmla="*/ 74 h 251"/>
                <a:gd name="T2" fmla="*/ 140 w 176"/>
                <a:gd name="T3" fmla="*/ 70 h 251"/>
                <a:gd name="T4" fmla="*/ 139 w 176"/>
                <a:gd name="T5" fmla="*/ 52 h 251"/>
                <a:gd name="T6" fmla="*/ 134 w 176"/>
                <a:gd name="T7" fmla="*/ 46 h 251"/>
                <a:gd name="T8" fmla="*/ 116 w 176"/>
                <a:gd name="T9" fmla="*/ 38 h 251"/>
                <a:gd name="T10" fmla="*/ 117 w 176"/>
                <a:gd name="T11" fmla="*/ 24 h 251"/>
                <a:gd name="T12" fmla="*/ 113 w 176"/>
                <a:gd name="T13" fmla="*/ 20 h 251"/>
                <a:gd name="T14" fmla="*/ 104 w 176"/>
                <a:gd name="T15" fmla="*/ 15 h 251"/>
                <a:gd name="T16" fmla="*/ 100 w 176"/>
                <a:gd name="T17" fmla="*/ 0 h 251"/>
                <a:gd name="T18" fmla="*/ 89 w 176"/>
                <a:gd name="T19" fmla="*/ 8 h 251"/>
                <a:gd name="T20" fmla="*/ 78 w 176"/>
                <a:gd name="T21" fmla="*/ 24 h 251"/>
                <a:gd name="T22" fmla="*/ 71 w 176"/>
                <a:gd name="T23" fmla="*/ 34 h 251"/>
                <a:gd name="T24" fmla="*/ 58 w 176"/>
                <a:gd name="T25" fmla="*/ 40 h 251"/>
                <a:gd name="T26" fmla="*/ 44 w 176"/>
                <a:gd name="T27" fmla="*/ 40 h 251"/>
                <a:gd name="T28" fmla="*/ 32 w 176"/>
                <a:gd name="T29" fmla="*/ 50 h 251"/>
                <a:gd name="T30" fmla="*/ 24 w 176"/>
                <a:gd name="T31" fmla="*/ 46 h 251"/>
                <a:gd name="T32" fmla="*/ 16 w 176"/>
                <a:gd name="T33" fmla="*/ 32 h 251"/>
                <a:gd name="T34" fmla="*/ 8 w 176"/>
                <a:gd name="T35" fmla="*/ 48 h 251"/>
                <a:gd name="T36" fmla="*/ 7 w 176"/>
                <a:gd name="T37" fmla="*/ 49 h 251"/>
                <a:gd name="T38" fmla="*/ 14 w 176"/>
                <a:gd name="T39" fmla="*/ 84 h 251"/>
                <a:gd name="T40" fmla="*/ 18 w 176"/>
                <a:gd name="T41" fmla="*/ 94 h 251"/>
                <a:gd name="T42" fmla="*/ 6 w 176"/>
                <a:gd name="T43" fmla="*/ 100 h 251"/>
                <a:gd name="T44" fmla="*/ 24 w 176"/>
                <a:gd name="T45" fmla="*/ 120 h 251"/>
                <a:gd name="T46" fmla="*/ 24 w 176"/>
                <a:gd name="T47" fmla="*/ 121 h 251"/>
                <a:gd name="T48" fmla="*/ 18 w 176"/>
                <a:gd name="T49" fmla="*/ 141 h 251"/>
                <a:gd name="T50" fmla="*/ 8 w 176"/>
                <a:gd name="T51" fmla="*/ 148 h 251"/>
                <a:gd name="T52" fmla="*/ 18 w 176"/>
                <a:gd name="T53" fmla="*/ 180 h 251"/>
                <a:gd name="T54" fmla="*/ 24 w 176"/>
                <a:gd name="T55" fmla="*/ 190 h 251"/>
                <a:gd name="T56" fmla="*/ 16 w 176"/>
                <a:gd name="T57" fmla="*/ 208 h 251"/>
                <a:gd name="T58" fmla="*/ 10 w 176"/>
                <a:gd name="T59" fmla="*/ 226 h 251"/>
                <a:gd name="T60" fmla="*/ 10 w 176"/>
                <a:gd name="T61" fmla="*/ 238 h 251"/>
                <a:gd name="T62" fmla="*/ 13 w 176"/>
                <a:gd name="T63" fmla="*/ 241 h 251"/>
                <a:gd name="T64" fmla="*/ 14 w 176"/>
                <a:gd name="T65" fmla="*/ 244 h 251"/>
                <a:gd name="T66" fmla="*/ 14 w 176"/>
                <a:gd name="T67" fmla="*/ 244 h 251"/>
                <a:gd name="T68" fmla="*/ 46 w 176"/>
                <a:gd name="T69" fmla="*/ 248 h 251"/>
                <a:gd name="T70" fmla="*/ 56 w 176"/>
                <a:gd name="T71" fmla="*/ 232 h 251"/>
                <a:gd name="T72" fmla="*/ 104 w 176"/>
                <a:gd name="T73" fmla="*/ 177 h 251"/>
                <a:gd name="T74" fmla="*/ 125 w 176"/>
                <a:gd name="T75" fmla="*/ 164 h 251"/>
                <a:gd name="T76" fmla="*/ 117 w 176"/>
                <a:gd name="T77" fmla="*/ 156 h 251"/>
                <a:gd name="T78" fmla="*/ 114 w 176"/>
                <a:gd name="T79" fmla="*/ 148 h 251"/>
                <a:gd name="T80" fmla="*/ 87 w 176"/>
                <a:gd name="T81" fmla="*/ 120 h 251"/>
                <a:gd name="T82" fmla="*/ 61 w 176"/>
                <a:gd name="T83" fmla="*/ 114 h 251"/>
                <a:gd name="T84" fmla="*/ 50 w 176"/>
                <a:gd name="T85" fmla="*/ 100 h 251"/>
                <a:gd name="T86" fmla="*/ 66 w 176"/>
                <a:gd name="T87" fmla="*/ 74 h 251"/>
                <a:gd name="T88" fmla="*/ 70 w 176"/>
                <a:gd name="T89" fmla="*/ 62 h 251"/>
                <a:gd name="T90" fmla="*/ 104 w 176"/>
                <a:gd name="T91" fmla="*/ 67 h 251"/>
                <a:gd name="T92" fmla="*/ 101 w 176"/>
                <a:gd name="T93" fmla="*/ 80 h 251"/>
                <a:gd name="T94" fmla="*/ 120 w 176"/>
                <a:gd name="T95" fmla="*/ 96 h 251"/>
                <a:gd name="T96" fmla="*/ 150 w 176"/>
                <a:gd name="T97" fmla="*/ 122 h 251"/>
                <a:gd name="T98" fmla="*/ 166 w 176"/>
                <a:gd name="T99" fmla="*/ 102 h 251"/>
                <a:gd name="T100" fmla="*/ 168 w 176"/>
                <a:gd name="T101" fmla="*/ 93 h 251"/>
                <a:gd name="T102" fmla="*/ 175 w 176"/>
                <a:gd name="T103" fmla="*/ 88 h 251"/>
                <a:gd name="T104" fmla="*/ 162 w 176"/>
                <a:gd name="T105" fmla="*/ 7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51">
                  <a:moveTo>
                    <a:pt x="162" y="76"/>
                  </a:moveTo>
                  <a:cubicBezTo>
                    <a:pt x="158" y="74"/>
                    <a:pt x="158" y="74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9" y="57"/>
                    <a:pt x="139" y="57"/>
                    <a:pt x="139" y="57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50"/>
                    <a:pt x="38" y="50"/>
                    <a:pt x="36" y="5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6"/>
                    <a:pt x="2" y="58"/>
                    <a:pt x="0" y="62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10" y="226"/>
                    <a:pt x="10" y="226"/>
                    <a:pt x="10" y="226"/>
                  </a:cubicBezTo>
                  <a:cubicBezTo>
                    <a:pt x="8" y="227"/>
                    <a:pt x="6" y="229"/>
                    <a:pt x="6" y="231"/>
                  </a:cubicBezTo>
                  <a:cubicBezTo>
                    <a:pt x="5" y="232"/>
                    <a:pt x="5" y="233"/>
                    <a:pt x="6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3"/>
                    <a:pt x="14" y="243"/>
                    <a:pt x="14" y="24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7"/>
                    <a:pt x="14" y="247"/>
                    <a:pt x="14" y="247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37" y="251"/>
                    <a:pt x="42" y="250"/>
                    <a:pt x="46" y="248"/>
                  </a:cubicBezTo>
                  <a:cubicBezTo>
                    <a:pt x="51" y="246"/>
                    <a:pt x="56" y="246"/>
                    <a:pt x="60" y="246"/>
                  </a:cubicBezTo>
                  <a:cubicBezTo>
                    <a:pt x="61" y="244"/>
                    <a:pt x="61" y="244"/>
                    <a:pt x="61" y="244"/>
                  </a:cubicBezTo>
                  <a:cubicBezTo>
                    <a:pt x="56" y="233"/>
                    <a:pt x="56" y="233"/>
                    <a:pt x="56" y="233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9" y="167"/>
                    <a:pt x="122" y="165"/>
                    <a:pt x="125" y="164"/>
                  </a:cubicBezTo>
                  <a:cubicBezTo>
                    <a:pt x="122" y="162"/>
                    <a:pt x="122" y="162"/>
                    <a:pt x="122" y="162"/>
                  </a:cubicBezTo>
                  <a:cubicBezTo>
                    <a:pt x="117" y="157"/>
                    <a:pt x="117" y="157"/>
                    <a:pt x="117" y="157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4" y="144"/>
                    <a:pt x="91" y="142"/>
                    <a:pt x="90" y="139"/>
                  </a:cubicBezTo>
                  <a:cubicBezTo>
                    <a:pt x="88" y="132"/>
                    <a:pt x="87" y="125"/>
                    <a:pt x="87" y="120"/>
                  </a:cubicBezTo>
                  <a:cubicBezTo>
                    <a:pt x="86" y="122"/>
                    <a:pt x="84" y="122"/>
                    <a:pt x="82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6" y="114"/>
                    <a:pt x="53" y="114"/>
                    <a:pt x="52" y="112"/>
                  </a:cubicBezTo>
                  <a:cubicBezTo>
                    <a:pt x="49" y="110"/>
                    <a:pt x="48" y="109"/>
                    <a:pt x="48" y="107"/>
                  </a:cubicBezTo>
                  <a:cubicBezTo>
                    <a:pt x="47" y="104"/>
                    <a:pt x="48" y="102"/>
                    <a:pt x="50" y="100"/>
                  </a:cubicBezTo>
                  <a:cubicBezTo>
                    <a:pt x="53" y="98"/>
                    <a:pt x="56" y="95"/>
                    <a:pt x="59" y="91"/>
                  </a:cubicBezTo>
                  <a:cubicBezTo>
                    <a:pt x="56" y="87"/>
                    <a:pt x="55" y="84"/>
                    <a:pt x="56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7" y="78"/>
                    <a:pt x="60" y="76"/>
                    <a:pt x="66" y="74"/>
                  </a:cubicBezTo>
                  <a:cubicBezTo>
                    <a:pt x="67" y="72"/>
                    <a:pt x="68" y="71"/>
                    <a:pt x="68" y="70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0" y="68"/>
                    <a:pt x="68" y="65"/>
                    <a:pt x="70" y="62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7" y="58"/>
                    <a:pt x="82" y="58"/>
                    <a:pt x="86" y="61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75"/>
                    <a:pt x="106" y="76"/>
                    <a:pt x="104" y="76"/>
                  </a:cubicBezTo>
                  <a:cubicBezTo>
                    <a:pt x="102" y="76"/>
                    <a:pt x="102" y="78"/>
                    <a:pt x="101" y="8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86"/>
                    <a:pt x="110" y="84"/>
                    <a:pt x="112" y="84"/>
                  </a:cubicBezTo>
                  <a:cubicBezTo>
                    <a:pt x="114" y="84"/>
                    <a:pt x="115" y="85"/>
                    <a:pt x="116" y="86"/>
                  </a:cubicBezTo>
                  <a:cubicBezTo>
                    <a:pt x="118" y="88"/>
                    <a:pt x="119" y="92"/>
                    <a:pt x="120" y="96"/>
                  </a:cubicBezTo>
                  <a:cubicBezTo>
                    <a:pt x="120" y="100"/>
                    <a:pt x="121" y="104"/>
                    <a:pt x="122" y="106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30" y="116"/>
                    <a:pt x="133" y="120"/>
                    <a:pt x="134" y="12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3"/>
                    <a:pt x="166" y="103"/>
                    <a:pt x="166" y="103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2" y="78"/>
                    <a:pt x="162" y="78"/>
                    <a:pt x="162" y="78"/>
                  </a:cubicBezTo>
                  <a:lnTo>
                    <a:pt x="162" y="7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3930643" y="3948129"/>
              <a:ext cx="573544" cy="564470"/>
            </a:xfrm>
            <a:custGeom>
              <a:avLst/>
              <a:gdLst>
                <a:gd name="T0" fmla="*/ 41 w 186"/>
                <a:gd name="T1" fmla="*/ 61 h 183"/>
                <a:gd name="T2" fmla="*/ 1 w 186"/>
                <a:gd name="T3" fmla="*/ 82 h 183"/>
                <a:gd name="T4" fmla="*/ 15 w 186"/>
                <a:gd name="T5" fmla="*/ 111 h 183"/>
                <a:gd name="T6" fmla="*/ 15 w 186"/>
                <a:gd name="T7" fmla="*/ 112 h 183"/>
                <a:gd name="T8" fmla="*/ 33 w 186"/>
                <a:gd name="T9" fmla="*/ 143 h 183"/>
                <a:gd name="T10" fmla="*/ 43 w 186"/>
                <a:gd name="T11" fmla="*/ 145 h 183"/>
                <a:gd name="T12" fmla="*/ 53 w 186"/>
                <a:gd name="T13" fmla="*/ 151 h 183"/>
                <a:gd name="T14" fmla="*/ 106 w 186"/>
                <a:gd name="T15" fmla="*/ 155 h 183"/>
                <a:gd name="T16" fmla="*/ 109 w 186"/>
                <a:gd name="T17" fmla="*/ 173 h 183"/>
                <a:gd name="T18" fmla="*/ 130 w 186"/>
                <a:gd name="T19" fmla="*/ 171 h 183"/>
                <a:gd name="T20" fmla="*/ 142 w 186"/>
                <a:gd name="T21" fmla="*/ 183 h 183"/>
                <a:gd name="T22" fmla="*/ 151 w 186"/>
                <a:gd name="T23" fmla="*/ 175 h 183"/>
                <a:gd name="T24" fmla="*/ 163 w 186"/>
                <a:gd name="T25" fmla="*/ 175 h 183"/>
                <a:gd name="T26" fmla="*/ 173 w 186"/>
                <a:gd name="T27" fmla="*/ 166 h 183"/>
                <a:gd name="T28" fmla="*/ 172 w 186"/>
                <a:gd name="T29" fmla="*/ 163 h 183"/>
                <a:gd name="T30" fmla="*/ 173 w 186"/>
                <a:gd name="T31" fmla="*/ 153 h 183"/>
                <a:gd name="T32" fmla="*/ 152 w 186"/>
                <a:gd name="T33" fmla="*/ 147 h 183"/>
                <a:gd name="T34" fmla="*/ 142 w 186"/>
                <a:gd name="T35" fmla="*/ 131 h 183"/>
                <a:gd name="T36" fmla="*/ 138 w 186"/>
                <a:gd name="T37" fmla="*/ 119 h 183"/>
                <a:gd name="T38" fmla="*/ 149 w 186"/>
                <a:gd name="T39" fmla="*/ 114 h 183"/>
                <a:gd name="T40" fmla="*/ 155 w 186"/>
                <a:gd name="T41" fmla="*/ 102 h 183"/>
                <a:gd name="T42" fmla="*/ 160 w 186"/>
                <a:gd name="T43" fmla="*/ 99 h 183"/>
                <a:gd name="T44" fmla="*/ 159 w 186"/>
                <a:gd name="T45" fmla="*/ 81 h 183"/>
                <a:gd name="T46" fmla="*/ 170 w 186"/>
                <a:gd name="T47" fmla="*/ 83 h 183"/>
                <a:gd name="T48" fmla="*/ 171 w 186"/>
                <a:gd name="T49" fmla="*/ 85 h 183"/>
                <a:gd name="T50" fmla="*/ 186 w 186"/>
                <a:gd name="T51" fmla="*/ 81 h 183"/>
                <a:gd name="T52" fmla="*/ 169 w 186"/>
                <a:gd name="T53" fmla="*/ 69 h 183"/>
                <a:gd name="T54" fmla="*/ 152 w 186"/>
                <a:gd name="T55" fmla="*/ 64 h 183"/>
                <a:gd name="T56" fmla="*/ 151 w 186"/>
                <a:gd name="T57" fmla="*/ 63 h 183"/>
                <a:gd name="T58" fmla="*/ 131 w 186"/>
                <a:gd name="T59" fmla="*/ 49 h 183"/>
                <a:gd name="T60" fmla="*/ 148 w 186"/>
                <a:gd name="T61" fmla="*/ 29 h 183"/>
                <a:gd name="T62" fmla="*/ 141 w 186"/>
                <a:gd name="T63" fmla="*/ 10 h 183"/>
                <a:gd name="T64" fmla="*/ 113 w 186"/>
                <a:gd name="T65" fmla="*/ 15 h 183"/>
                <a:gd name="T66" fmla="*/ 101 w 186"/>
                <a:gd name="T67" fmla="*/ 7 h 183"/>
                <a:gd name="T68" fmla="*/ 95 w 186"/>
                <a:gd name="T69" fmla="*/ 6 h 183"/>
                <a:gd name="T70" fmla="*/ 95 w 186"/>
                <a:gd name="T71" fmla="*/ 3 h 183"/>
                <a:gd name="T72" fmla="*/ 95 w 186"/>
                <a:gd name="T73" fmla="*/ 3 h 183"/>
                <a:gd name="T74" fmla="*/ 94 w 186"/>
                <a:gd name="T75" fmla="*/ 2 h 183"/>
                <a:gd name="T76" fmla="*/ 94 w 186"/>
                <a:gd name="T77" fmla="*/ 0 h 183"/>
                <a:gd name="T78" fmla="*/ 93 w 186"/>
                <a:gd name="T79" fmla="*/ 11 h 183"/>
                <a:gd name="T80" fmla="*/ 91 w 186"/>
                <a:gd name="T81" fmla="*/ 19 h 183"/>
                <a:gd name="T82" fmla="*/ 93 w 186"/>
                <a:gd name="T83" fmla="*/ 34 h 183"/>
                <a:gd name="T84" fmla="*/ 91 w 186"/>
                <a:gd name="T85" fmla="*/ 35 h 183"/>
                <a:gd name="T86" fmla="*/ 87 w 186"/>
                <a:gd name="T87" fmla="*/ 49 h 183"/>
                <a:gd name="T88" fmla="*/ 67 w 186"/>
                <a:gd name="T89" fmla="*/ 55 h 183"/>
                <a:gd name="T90" fmla="*/ 42 w 186"/>
                <a:gd name="T91" fmla="*/ 6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83">
                  <a:moveTo>
                    <a:pt x="41" y="61"/>
                  </a:moveTo>
                  <a:cubicBezTo>
                    <a:pt x="41" y="61"/>
                    <a:pt x="41" y="61"/>
                    <a:pt x="41" y="6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0" y="95"/>
                    <a:pt x="1" y="103"/>
                    <a:pt x="6" y="106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25" y="137"/>
                    <a:pt x="31" y="142"/>
                    <a:pt x="33" y="143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5" y="147"/>
                    <a:pt x="47" y="149"/>
                    <a:pt x="53" y="151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94" y="152"/>
                    <a:pt x="104" y="153"/>
                    <a:pt x="106" y="155"/>
                  </a:cubicBezTo>
                  <a:cubicBezTo>
                    <a:pt x="108" y="157"/>
                    <a:pt x="109" y="161"/>
                    <a:pt x="108" y="167"/>
                  </a:cubicBezTo>
                  <a:cubicBezTo>
                    <a:pt x="108" y="171"/>
                    <a:pt x="108" y="173"/>
                    <a:pt x="109" y="173"/>
                  </a:cubicBezTo>
                  <a:cubicBezTo>
                    <a:pt x="117" y="171"/>
                    <a:pt x="117" y="171"/>
                    <a:pt x="117" y="171"/>
                  </a:cubicBezTo>
                  <a:cubicBezTo>
                    <a:pt x="124" y="169"/>
                    <a:pt x="128" y="169"/>
                    <a:pt x="130" y="171"/>
                  </a:cubicBezTo>
                  <a:cubicBezTo>
                    <a:pt x="133" y="175"/>
                    <a:pt x="133" y="175"/>
                    <a:pt x="133" y="175"/>
                  </a:cubicBezTo>
                  <a:cubicBezTo>
                    <a:pt x="138" y="181"/>
                    <a:pt x="141" y="183"/>
                    <a:pt x="142" y="183"/>
                  </a:cubicBezTo>
                  <a:cubicBezTo>
                    <a:pt x="145" y="182"/>
                    <a:pt x="147" y="180"/>
                    <a:pt x="150" y="176"/>
                  </a:cubicBezTo>
                  <a:cubicBezTo>
                    <a:pt x="151" y="175"/>
                    <a:pt x="151" y="175"/>
                    <a:pt x="151" y="175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4" y="170"/>
                    <a:pt x="167" y="167"/>
                    <a:pt x="171" y="167"/>
                  </a:cubicBezTo>
                  <a:cubicBezTo>
                    <a:pt x="173" y="166"/>
                    <a:pt x="173" y="166"/>
                    <a:pt x="173" y="166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69" y="148"/>
                    <a:pt x="165" y="147"/>
                    <a:pt x="161" y="147"/>
                  </a:cubicBezTo>
                  <a:cubicBezTo>
                    <a:pt x="157" y="149"/>
                    <a:pt x="153" y="149"/>
                    <a:pt x="152" y="147"/>
                  </a:cubicBezTo>
                  <a:cubicBezTo>
                    <a:pt x="151" y="146"/>
                    <a:pt x="151" y="145"/>
                    <a:pt x="151" y="143"/>
                  </a:cubicBezTo>
                  <a:cubicBezTo>
                    <a:pt x="149" y="139"/>
                    <a:pt x="146" y="135"/>
                    <a:pt x="142" y="131"/>
                  </a:cubicBezTo>
                  <a:cubicBezTo>
                    <a:pt x="137" y="127"/>
                    <a:pt x="136" y="123"/>
                    <a:pt x="137" y="120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8" y="110"/>
                    <a:pt x="149" y="107"/>
                    <a:pt x="151" y="105"/>
                  </a:cubicBezTo>
                  <a:cubicBezTo>
                    <a:pt x="151" y="103"/>
                    <a:pt x="153" y="103"/>
                    <a:pt x="155" y="102"/>
                  </a:cubicBezTo>
                  <a:cubicBezTo>
                    <a:pt x="160" y="101"/>
                    <a:pt x="160" y="101"/>
                    <a:pt x="160" y="101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57" y="91"/>
                    <a:pt x="155" y="85"/>
                    <a:pt x="157" y="83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61" y="81"/>
                    <a:pt x="165" y="81"/>
                    <a:pt x="170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5" y="90"/>
                    <a:pt x="177" y="93"/>
                    <a:pt x="179" y="94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79" y="73"/>
                    <a:pt x="176" y="67"/>
                    <a:pt x="175" y="65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1" y="64"/>
                    <a:pt x="151" y="64"/>
                    <a:pt x="151" y="64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45" y="60"/>
                    <a:pt x="141" y="57"/>
                    <a:pt x="140" y="53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7" y="24"/>
                    <a:pt x="146" y="19"/>
                    <a:pt x="144" y="15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24" y="13"/>
                    <a:pt x="119" y="15"/>
                    <a:pt x="113" y="15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1" y="17"/>
                    <a:pt x="91" y="18"/>
                    <a:pt x="91" y="19"/>
                  </a:cubicBezTo>
                  <a:cubicBezTo>
                    <a:pt x="93" y="21"/>
                    <a:pt x="93" y="25"/>
                    <a:pt x="91" y="27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77" y="53"/>
                    <a:pt x="71" y="55"/>
                    <a:pt x="67" y="55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2" y="61"/>
                    <a:pt x="42" y="61"/>
                    <a:pt x="42" y="61"/>
                  </a:cubicBezTo>
                  <a:lnTo>
                    <a:pt x="41" y="6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5006337" y="5153299"/>
              <a:ext cx="160326" cy="395066"/>
            </a:xfrm>
            <a:custGeom>
              <a:avLst/>
              <a:gdLst>
                <a:gd name="T0" fmla="*/ 40 w 52"/>
                <a:gd name="T1" fmla="*/ 0 h 128"/>
                <a:gd name="T2" fmla="*/ 12 w 52"/>
                <a:gd name="T3" fmla="*/ 35 h 128"/>
                <a:gd name="T4" fmla="*/ 0 w 52"/>
                <a:gd name="T5" fmla="*/ 55 h 128"/>
                <a:gd name="T6" fmla="*/ 2 w 52"/>
                <a:gd name="T7" fmla="*/ 77 h 128"/>
                <a:gd name="T8" fmla="*/ 2 w 52"/>
                <a:gd name="T9" fmla="*/ 77 h 128"/>
                <a:gd name="T10" fmla="*/ 2 w 52"/>
                <a:gd name="T11" fmla="*/ 77 h 128"/>
                <a:gd name="T12" fmla="*/ 0 w 52"/>
                <a:gd name="T13" fmla="*/ 92 h 128"/>
                <a:gd name="T14" fmla="*/ 2 w 52"/>
                <a:gd name="T15" fmla="*/ 101 h 128"/>
                <a:gd name="T16" fmla="*/ 18 w 52"/>
                <a:gd name="T17" fmla="*/ 112 h 128"/>
                <a:gd name="T18" fmla="*/ 18 w 52"/>
                <a:gd name="T19" fmla="*/ 112 h 128"/>
                <a:gd name="T20" fmla="*/ 18 w 52"/>
                <a:gd name="T21" fmla="*/ 112 h 128"/>
                <a:gd name="T22" fmla="*/ 19 w 52"/>
                <a:gd name="T23" fmla="*/ 113 h 128"/>
                <a:gd name="T24" fmla="*/ 19 w 52"/>
                <a:gd name="T25" fmla="*/ 113 h 128"/>
                <a:gd name="T26" fmla="*/ 25 w 52"/>
                <a:gd name="T27" fmla="*/ 124 h 128"/>
                <a:gd name="T28" fmla="*/ 30 w 52"/>
                <a:gd name="T29" fmla="*/ 128 h 128"/>
                <a:gd name="T30" fmla="*/ 33 w 52"/>
                <a:gd name="T31" fmla="*/ 102 h 128"/>
                <a:gd name="T32" fmla="*/ 33 w 52"/>
                <a:gd name="T33" fmla="*/ 101 h 128"/>
                <a:gd name="T34" fmla="*/ 44 w 52"/>
                <a:gd name="T35" fmla="*/ 73 h 128"/>
                <a:gd name="T36" fmla="*/ 48 w 52"/>
                <a:gd name="T37" fmla="*/ 40 h 128"/>
                <a:gd name="T38" fmla="*/ 48 w 52"/>
                <a:gd name="T39" fmla="*/ 40 h 128"/>
                <a:gd name="T40" fmla="*/ 49 w 52"/>
                <a:gd name="T41" fmla="*/ 39 h 128"/>
                <a:gd name="T42" fmla="*/ 52 w 52"/>
                <a:gd name="T43" fmla="*/ 30 h 128"/>
                <a:gd name="T44" fmla="*/ 50 w 52"/>
                <a:gd name="T45" fmla="*/ 23 h 128"/>
                <a:gd name="T46" fmla="*/ 50 w 52"/>
                <a:gd name="T47" fmla="*/ 22 h 128"/>
                <a:gd name="T48" fmla="*/ 49 w 52"/>
                <a:gd name="T49" fmla="*/ 22 h 128"/>
                <a:gd name="T50" fmla="*/ 48 w 52"/>
                <a:gd name="T51" fmla="*/ 12 h 128"/>
                <a:gd name="T52" fmla="*/ 49 w 52"/>
                <a:gd name="T53" fmla="*/ 12 h 128"/>
                <a:gd name="T54" fmla="*/ 49 w 52"/>
                <a:gd name="T55" fmla="*/ 11 h 128"/>
                <a:gd name="T56" fmla="*/ 51 w 52"/>
                <a:gd name="T57" fmla="*/ 9 h 128"/>
                <a:gd name="T58" fmla="*/ 52 w 52"/>
                <a:gd name="T59" fmla="*/ 6 h 128"/>
                <a:gd name="T60" fmla="*/ 40 w 52"/>
                <a:gd name="T6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" h="128">
                  <a:moveTo>
                    <a:pt x="40" y="0"/>
                  </a:moveTo>
                  <a:cubicBezTo>
                    <a:pt x="27" y="10"/>
                    <a:pt x="18" y="21"/>
                    <a:pt x="12" y="35"/>
                  </a:cubicBezTo>
                  <a:cubicBezTo>
                    <a:pt x="6" y="47"/>
                    <a:pt x="2" y="53"/>
                    <a:pt x="0" y="55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7"/>
                    <a:pt x="0" y="100"/>
                    <a:pt x="2" y="10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0" y="117"/>
                    <a:pt x="22" y="120"/>
                    <a:pt x="25" y="124"/>
                  </a:cubicBezTo>
                  <a:cubicBezTo>
                    <a:pt x="27" y="126"/>
                    <a:pt x="29" y="128"/>
                    <a:pt x="30" y="128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6"/>
                    <a:pt x="52" y="6"/>
                    <a:pt x="52" y="6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3798147" y="5856313"/>
              <a:ext cx="252286" cy="212961"/>
            </a:xfrm>
            <a:custGeom>
              <a:avLst/>
              <a:gdLst>
                <a:gd name="T0" fmla="*/ 38 w 82"/>
                <a:gd name="T1" fmla="*/ 6 h 69"/>
                <a:gd name="T2" fmla="*/ 36 w 82"/>
                <a:gd name="T3" fmla="*/ 8 h 69"/>
                <a:gd name="T4" fmla="*/ 36 w 82"/>
                <a:gd name="T5" fmla="*/ 9 h 69"/>
                <a:gd name="T6" fmla="*/ 36 w 82"/>
                <a:gd name="T7" fmla="*/ 10 h 69"/>
                <a:gd name="T8" fmla="*/ 20 w 82"/>
                <a:gd name="T9" fmla="*/ 14 h 69"/>
                <a:gd name="T10" fmla="*/ 20 w 82"/>
                <a:gd name="T11" fmla="*/ 16 h 69"/>
                <a:gd name="T12" fmla="*/ 26 w 82"/>
                <a:gd name="T13" fmla="*/ 22 h 69"/>
                <a:gd name="T14" fmla="*/ 24 w 82"/>
                <a:gd name="T15" fmla="*/ 22 h 69"/>
                <a:gd name="T16" fmla="*/ 16 w 82"/>
                <a:gd name="T17" fmla="*/ 26 h 69"/>
                <a:gd name="T18" fmla="*/ 4 w 82"/>
                <a:gd name="T19" fmla="*/ 35 h 69"/>
                <a:gd name="T20" fmla="*/ 7 w 82"/>
                <a:gd name="T21" fmla="*/ 62 h 69"/>
                <a:gd name="T22" fmla="*/ 19 w 82"/>
                <a:gd name="T23" fmla="*/ 63 h 69"/>
                <a:gd name="T24" fmla="*/ 20 w 82"/>
                <a:gd name="T25" fmla="*/ 63 h 69"/>
                <a:gd name="T26" fmla="*/ 20 w 82"/>
                <a:gd name="T27" fmla="*/ 64 h 69"/>
                <a:gd name="T28" fmla="*/ 32 w 82"/>
                <a:gd name="T29" fmla="*/ 69 h 69"/>
                <a:gd name="T30" fmla="*/ 44 w 82"/>
                <a:gd name="T31" fmla="*/ 67 h 69"/>
                <a:gd name="T32" fmla="*/ 63 w 82"/>
                <a:gd name="T33" fmla="*/ 52 h 69"/>
                <a:gd name="T34" fmla="*/ 64 w 82"/>
                <a:gd name="T35" fmla="*/ 52 h 69"/>
                <a:gd name="T36" fmla="*/ 64 w 82"/>
                <a:gd name="T37" fmla="*/ 51 h 69"/>
                <a:gd name="T38" fmla="*/ 70 w 82"/>
                <a:gd name="T39" fmla="*/ 50 h 69"/>
                <a:gd name="T40" fmla="*/ 68 w 82"/>
                <a:gd name="T41" fmla="*/ 33 h 69"/>
                <a:gd name="T42" fmla="*/ 68 w 82"/>
                <a:gd name="T43" fmla="*/ 32 h 69"/>
                <a:gd name="T44" fmla="*/ 76 w 82"/>
                <a:gd name="T45" fmla="*/ 22 h 69"/>
                <a:gd name="T46" fmla="*/ 76 w 82"/>
                <a:gd name="T47" fmla="*/ 21 h 69"/>
                <a:gd name="T48" fmla="*/ 76 w 82"/>
                <a:gd name="T49" fmla="*/ 21 h 69"/>
                <a:gd name="T50" fmla="*/ 82 w 82"/>
                <a:gd name="T51" fmla="*/ 17 h 69"/>
                <a:gd name="T52" fmla="*/ 80 w 82"/>
                <a:gd name="T53" fmla="*/ 4 h 69"/>
                <a:gd name="T54" fmla="*/ 74 w 82"/>
                <a:gd name="T55" fmla="*/ 0 h 69"/>
                <a:gd name="T56" fmla="*/ 75 w 82"/>
                <a:gd name="T57" fmla="*/ 6 h 69"/>
                <a:gd name="T58" fmla="*/ 64 w 82"/>
                <a:gd name="T59" fmla="*/ 4 h 69"/>
                <a:gd name="T60" fmla="*/ 60 w 82"/>
                <a:gd name="T61" fmla="*/ 6 h 69"/>
                <a:gd name="T62" fmla="*/ 59 w 82"/>
                <a:gd name="T63" fmla="*/ 6 h 69"/>
                <a:gd name="T64" fmla="*/ 59 w 82"/>
                <a:gd name="T65" fmla="*/ 6 h 69"/>
                <a:gd name="T66" fmla="*/ 38 w 82"/>
                <a:gd name="T6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69">
                  <a:moveTo>
                    <a:pt x="38" y="6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2"/>
                    <a:pt x="24" y="22"/>
                    <a:pt x="24" y="22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40"/>
                    <a:pt x="1" y="49"/>
                    <a:pt x="7" y="62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50" y="66"/>
                    <a:pt x="56" y="61"/>
                    <a:pt x="63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2"/>
                    <a:pt x="82" y="8"/>
                    <a:pt x="80" y="4"/>
                  </a:cubicBezTo>
                  <a:cubicBezTo>
                    <a:pt x="78" y="1"/>
                    <a:pt x="76" y="0"/>
                    <a:pt x="74" y="0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lnTo>
                    <a:pt x="38" y="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8" name="矩形 40"/>
          <p:cNvSpPr>
            <a:spLocks noChangeArrowheads="1"/>
          </p:cNvSpPr>
          <p:nvPr/>
        </p:nvSpPr>
        <p:spPr bwMode="auto">
          <a:xfrm>
            <a:off x="4660900" y="3457797"/>
            <a:ext cx="5638329" cy="29731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5600" indent="-3556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Trebuchet MS" panose="020B0603020202020204" pitchFamily="34" charset="0"/>
              </a:rPr>
              <a:t>Online giants own the </a:t>
            </a:r>
            <a:r>
              <a:rPr lang="en-US" sz="2400" dirty="0" smtClean="0">
                <a:latin typeface="Trebuchet MS" panose="020B0603020202020204" pitchFamily="34" charset="0"/>
              </a:rPr>
              <a:t>customer</a:t>
            </a:r>
          </a:p>
          <a:p>
            <a:pPr marL="355600" indent="-3556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</a:rPr>
              <a:t>Huge change in sales dynamic</a:t>
            </a:r>
            <a:endParaRPr lang="en-US" sz="2400" dirty="0" smtClean="0">
              <a:solidFill>
                <a:schemeClr val="bg1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 marL="355600" indent="-3556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</a:rPr>
              <a:t>Regulatory clampdown?</a:t>
            </a:r>
            <a:endParaRPr lang="en-US" sz="2400" dirty="0" smtClean="0">
              <a:solidFill>
                <a:schemeClr val="bg1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 marL="355600" indent="-3556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</a:rPr>
              <a:t>Challenge of expanding to long term products</a:t>
            </a:r>
          </a:p>
          <a:p>
            <a:pPr marL="355600" indent="-3556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</a:rPr>
              <a:t>Conflict with agency </a:t>
            </a:r>
            <a:r>
              <a:rPr lang="en-GB" sz="2400" dirty="0" smtClean="0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</a:rPr>
              <a:t>force</a:t>
            </a:r>
            <a:endParaRPr lang="en-US" sz="2400" dirty="0" smtClean="0">
              <a:solidFill>
                <a:schemeClr val="bg1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9" name="组合 41"/>
          <p:cNvGrpSpPr>
            <a:grpSpLocks/>
          </p:cNvGrpSpPr>
          <p:nvPr/>
        </p:nvGrpSpPr>
        <p:grpSpPr bwMode="auto">
          <a:xfrm>
            <a:off x="5118100" y="2149475"/>
            <a:ext cx="3962400" cy="877131"/>
            <a:chOff x="5110842" y="1578134"/>
            <a:chExt cx="3288535" cy="916815"/>
          </a:xfrm>
        </p:grpSpPr>
        <p:cxnSp>
          <p:nvCxnSpPr>
            <p:cNvPr id="60" name="直接连接符 155"/>
            <p:cNvCxnSpPr/>
            <p:nvPr/>
          </p:nvCxnSpPr>
          <p:spPr>
            <a:xfrm>
              <a:off x="5110842" y="1578134"/>
              <a:ext cx="0" cy="916815"/>
            </a:xfrm>
            <a:prstGeom prst="line">
              <a:avLst/>
            </a:prstGeom>
            <a:ln>
              <a:solidFill>
                <a:srgbClr val="0940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156"/>
            <p:cNvCxnSpPr/>
            <p:nvPr/>
          </p:nvCxnSpPr>
          <p:spPr>
            <a:xfrm>
              <a:off x="6207417" y="1578134"/>
              <a:ext cx="0" cy="916815"/>
            </a:xfrm>
            <a:prstGeom prst="line">
              <a:avLst/>
            </a:prstGeom>
            <a:ln>
              <a:solidFill>
                <a:srgbClr val="0940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157"/>
            <p:cNvCxnSpPr/>
            <p:nvPr/>
          </p:nvCxnSpPr>
          <p:spPr>
            <a:xfrm>
              <a:off x="7302801" y="1578134"/>
              <a:ext cx="0" cy="916815"/>
            </a:xfrm>
            <a:prstGeom prst="line">
              <a:avLst/>
            </a:prstGeom>
            <a:ln>
              <a:solidFill>
                <a:srgbClr val="0940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158"/>
            <p:cNvCxnSpPr/>
            <p:nvPr/>
          </p:nvCxnSpPr>
          <p:spPr>
            <a:xfrm>
              <a:off x="8399377" y="1578134"/>
              <a:ext cx="0" cy="916815"/>
            </a:xfrm>
            <a:prstGeom prst="line">
              <a:avLst/>
            </a:prstGeom>
            <a:ln>
              <a:solidFill>
                <a:srgbClr val="0940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Freeform 5"/>
          <p:cNvSpPr>
            <a:spLocks/>
          </p:cNvSpPr>
          <p:nvPr/>
        </p:nvSpPr>
        <p:spPr bwMode="auto">
          <a:xfrm>
            <a:off x="5422900" y="2219532"/>
            <a:ext cx="723900" cy="737015"/>
          </a:xfrm>
          <a:custGeom>
            <a:avLst/>
            <a:gdLst>
              <a:gd name="T0" fmla="*/ 372733 w 294"/>
              <a:gd name="T1" fmla="*/ 157017 h 294"/>
              <a:gd name="T2" fmla="*/ 372733 w 294"/>
              <a:gd name="T3" fmla="*/ 19077 h 294"/>
              <a:gd name="T4" fmla="*/ 294958 w 294"/>
              <a:gd name="T5" fmla="*/ 19077 h 294"/>
              <a:gd name="T6" fmla="*/ 294958 w 294"/>
              <a:gd name="T7" fmla="*/ 77775 h 294"/>
              <a:gd name="T8" fmla="*/ 215716 w 294"/>
              <a:gd name="T9" fmla="*/ 0 h 294"/>
              <a:gd name="T10" fmla="*/ 0 w 294"/>
              <a:gd name="T11" fmla="*/ 215716 h 294"/>
              <a:gd name="T12" fmla="*/ 39621 w 294"/>
              <a:gd name="T13" fmla="*/ 215716 h 294"/>
              <a:gd name="T14" fmla="*/ 39621 w 294"/>
              <a:gd name="T15" fmla="*/ 431431 h 294"/>
              <a:gd name="T16" fmla="*/ 157017 w 294"/>
              <a:gd name="T17" fmla="*/ 431431 h 294"/>
              <a:gd name="T18" fmla="*/ 157017 w 294"/>
              <a:gd name="T19" fmla="*/ 255337 h 294"/>
              <a:gd name="T20" fmla="*/ 274414 w 294"/>
              <a:gd name="T21" fmla="*/ 255337 h 294"/>
              <a:gd name="T22" fmla="*/ 274414 w 294"/>
              <a:gd name="T23" fmla="*/ 431431 h 294"/>
              <a:gd name="T24" fmla="*/ 393277 w 294"/>
              <a:gd name="T25" fmla="*/ 431431 h 294"/>
              <a:gd name="T26" fmla="*/ 393277 w 294"/>
              <a:gd name="T27" fmla="*/ 215716 h 294"/>
              <a:gd name="T28" fmla="*/ 431431 w 294"/>
              <a:gd name="T29" fmla="*/ 215716 h 294"/>
              <a:gd name="T30" fmla="*/ 372733 w 294"/>
              <a:gd name="T31" fmla="*/ 157017 h 29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4" h="294">
                <a:moveTo>
                  <a:pt x="254" y="107"/>
                </a:moveTo>
                <a:lnTo>
                  <a:pt x="254" y="13"/>
                </a:lnTo>
                <a:lnTo>
                  <a:pt x="201" y="13"/>
                </a:lnTo>
                <a:lnTo>
                  <a:pt x="201" y="53"/>
                </a:lnTo>
                <a:lnTo>
                  <a:pt x="147" y="0"/>
                </a:lnTo>
                <a:lnTo>
                  <a:pt x="0" y="147"/>
                </a:lnTo>
                <a:lnTo>
                  <a:pt x="27" y="147"/>
                </a:lnTo>
                <a:lnTo>
                  <a:pt x="27" y="294"/>
                </a:lnTo>
                <a:lnTo>
                  <a:pt x="107" y="294"/>
                </a:lnTo>
                <a:lnTo>
                  <a:pt x="107" y="174"/>
                </a:lnTo>
                <a:lnTo>
                  <a:pt x="187" y="174"/>
                </a:lnTo>
                <a:lnTo>
                  <a:pt x="187" y="294"/>
                </a:lnTo>
                <a:lnTo>
                  <a:pt x="268" y="294"/>
                </a:lnTo>
                <a:lnTo>
                  <a:pt x="268" y="147"/>
                </a:lnTo>
                <a:lnTo>
                  <a:pt x="294" y="147"/>
                </a:lnTo>
                <a:lnTo>
                  <a:pt x="254" y="10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65" name="Group 4"/>
          <p:cNvGrpSpPr>
            <a:grpSpLocks noChangeAspect="1"/>
          </p:cNvGrpSpPr>
          <p:nvPr/>
        </p:nvGrpSpPr>
        <p:grpSpPr bwMode="auto">
          <a:xfrm>
            <a:off x="6750078" y="2219532"/>
            <a:ext cx="682859" cy="717579"/>
            <a:chOff x="-334" y="2326"/>
            <a:chExt cx="472" cy="496"/>
          </a:xfrm>
          <a:solidFill>
            <a:schemeClr val="accent1"/>
          </a:solidFill>
          <a:effectLst/>
        </p:grpSpPr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-334" y="2326"/>
              <a:ext cx="472" cy="294"/>
            </a:xfrm>
            <a:custGeom>
              <a:avLst/>
              <a:gdLst>
                <a:gd name="T0" fmla="*/ 295 w 472"/>
                <a:gd name="T1" fmla="*/ 25 h 294"/>
                <a:gd name="T2" fmla="*/ 350 w 472"/>
                <a:gd name="T3" fmla="*/ 76 h 294"/>
                <a:gd name="T4" fmla="*/ 270 w 472"/>
                <a:gd name="T5" fmla="*/ 156 h 294"/>
                <a:gd name="T6" fmla="*/ 228 w 472"/>
                <a:gd name="T7" fmla="*/ 118 h 294"/>
                <a:gd name="T8" fmla="*/ 228 w 472"/>
                <a:gd name="T9" fmla="*/ 118 h 294"/>
                <a:gd name="T10" fmla="*/ 181 w 472"/>
                <a:gd name="T11" fmla="*/ 67 h 294"/>
                <a:gd name="T12" fmla="*/ 177 w 472"/>
                <a:gd name="T13" fmla="*/ 67 h 294"/>
                <a:gd name="T14" fmla="*/ 177 w 472"/>
                <a:gd name="T15" fmla="*/ 67 h 294"/>
                <a:gd name="T16" fmla="*/ 131 w 472"/>
                <a:gd name="T17" fmla="*/ 118 h 294"/>
                <a:gd name="T18" fmla="*/ 131 w 472"/>
                <a:gd name="T19" fmla="*/ 118 h 294"/>
                <a:gd name="T20" fmla="*/ 0 w 472"/>
                <a:gd name="T21" fmla="*/ 244 h 294"/>
                <a:gd name="T22" fmla="*/ 50 w 472"/>
                <a:gd name="T23" fmla="*/ 294 h 294"/>
                <a:gd name="T24" fmla="*/ 177 w 472"/>
                <a:gd name="T25" fmla="*/ 168 h 294"/>
                <a:gd name="T26" fmla="*/ 219 w 472"/>
                <a:gd name="T27" fmla="*/ 206 h 294"/>
                <a:gd name="T28" fmla="*/ 219 w 472"/>
                <a:gd name="T29" fmla="*/ 206 h 294"/>
                <a:gd name="T30" fmla="*/ 266 w 472"/>
                <a:gd name="T31" fmla="*/ 257 h 294"/>
                <a:gd name="T32" fmla="*/ 270 w 472"/>
                <a:gd name="T33" fmla="*/ 257 h 294"/>
                <a:gd name="T34" fmla="*/ 270 w 472"/>
                <a:gd name="T35" fmla="*/ 257 h 294"/>
                <a:gd name="T36" fmla="*/ 316 w 472"/>
                <a:gd name="T37" fmla="*/ 206 h 294"/>
                <a:gd name="T38" fmla="*/ 316 w 472"/>
                <a:gd name="T39" fmla="*/ 206 h 294"/>
                <a:gd name="T40" fmla="*/ 396 w 472"/>
                <a:gd name="T41" fmla="*/ 126 h 294"/>
                <a:gd name="T42" fmla="*/ 451 w 472"/>
                <a:gd name="T43" fmla="*/ 177 h 294"/>
                <a:gd name="T44" fmla="*/ 460 w 472"/>
                <a:gd name="T45" fmla="*/ 88 h 294"/>
                <a:gd name="T46" fmla="*/ 472 w 472"/>
                <a:gd name="T47" fmla="*/ 0 h 294"/>
                <a:gd name="T48" fmla="*/ 384 w 472"/>
                <a:gd name="T49" fmla="*/ 13 h 294"/>
                <a:gd name="T50" fmla="*/ 295 w 472"/>
                <a:gd name="T51" fmla="*/ 2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294">
                  <a:moveTo>
                    <a:pt x="295" y="25"/>
                  </a:moveTo>
                  <a:lnTo>
                    <a:pt x="350" y="76"/>
                  </a:lnTo>
                  <a:lnTo>
                    <a:pt x="270" y="156"/>
                  </a:lnTo>
                  <a:lnTo>
                    <a:pt x="228" y="118"/>
                  </a:lnTo>
                  <a:lnTo>
                    <a:pt x="228" y="118"/>
                  </a:lnTo>
                  <a:lnTo>
                    <a:pt x="181" y="67"/>
                  </a:lnTo>
                  <a:lnTo>
                    <a:pt x="177" y="67"/>
                  </a:lnTo>
                  <a:lnTo>
                    <a:pt x="177" y="67"/>
                  </a:lnTo>
                  <a:lnTo>
                    <a:pt x="131" y="118"/>
                  </a:lnTo>
                  <a:lnTo>
                    <a:pt x="131" y="118"/>
                  </a:lnTo>
                  <a:lnTo>
                    <a:pt x="0" y="244"/>
                  </a:lnTo>
                  <a:lnTo>
                    <a:pt x="50" y="294"/>
                  </a:lnTo>
                  <a:lnTo>
                    <a:pt x="177" y="168"/>
                  </a:lnTo>
                  <a:lnTo>
                    <a:pt x="219" y="206"/>
                  </a:lnTo>
                  <a:lnTo>
                    <a:pt x="219" y="206"/>
                  </a:lnTo>
                  <a:lnTo>
                    <a:pt x="266" y="257"/>
                  </a:lnTo>
                  <a:lnTo>
                    <a:pt x="270" y="257"/>
                  </a:lnTo>
                  <a:lnTo>
                    <a:pt x="270" y="257"/>
                  </a:lnTo>
                  <a:lnTo>
                    <a:pt x="316" y="206"/>
                  </a:lnTo>
                  <a:lnTo>
                    <a:pt x="316" y="206"/>
                  </a:lnTo>
                  <a:lnTo>
                    <a:pt x="396" y="126"/>
                  </a:lnTo>
                  <a:lnTo>
                    <a:pt x="451" y="177"/>
                  </a:lnTo>
                  <a:lnTo>
                    <a:pt x="460" y="88"/>
                  </a:lnTo>
                  <a:lnTo>
                    <a:pt x="472" y="0"/>
                  </a:lnTo>
                  <a:lnTo>
                    <a:pt x="384" y="13"/>
                  </a:lnTo>
                  <a:lnTo>
                    <a:pt x="295" y="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7" name="Rectangle 6"/>
            <p:cNvSpPr>
              <a:spLocks noChangeArrowheads="1"/>
            </p:cNvSpPr>
            <p:nvPr/>
          </p:nvSpPr>
          <p:spPr bwMode="auto">
            <a:xfrm>
              <a:off x="-305" y="2704"/>
              <a:ext cx="85" cy="118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8" name="Rectangle 7"/>
            <p:cNvSpPr>
              <a:spLocks noChangeArrowheads="1"/>
            </p:cNvSpPr>
            <p:nvPr/>
          </p:nvSpPr>
          <p:spPr bwMode="auto">
            <a:xfrm>
              <a:off x="-182" y="2599"/>
              <a:ext cx="80" cy="223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9" name="Rectangle 8"/>
            <p:cNvSpPr>
              <a:spLocks noChangeArrowheads="1"/>
            </p:cNvSpPr>
            <p:nvPr/>
          </p:nvSpPr>
          <p:spPr bwMode="auto">
            <a:xfrm>
              <a:off x="-64" y="2654"/>
              <a:ext cx="84" cy="168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54" y="2549"/>
              <a:ext cx="80" cy="273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71" name="Freeform 13"/>
          <p:cNvSpPr>
            <a:spLocks noEditPoints="1"/>
          </p:cNvSpPr>
          <p:nvPr/>
        </p:nvSpPr>
        <p:spPr bwMode="auto">
          <a:xfrm>
            <a:off x="8089900" y="2282970"/>
            <a:ext cx="685800" cy="701074"/>
          </a:xfrm>
          <a:custGeom>
            <a:avLst/>
            <a:gdLst>
              <a:gd name="T0" fmla="*/ 123 w 192"/>
              <a:gd name="T1" fmla="*/ 175 h 188"/>
              <a:gd name="T2" fmla="*/ 123 w 192"/>
              <a:gd name="T3" fmla="*/ 148 h 188"/>
              <a:gd name="T4" fmla="*/ 68 w 192"/>
              <a:gd name="T5" fmla="*/ 149 h 188"/>
              <a:gd name="T6" fmla="*/ 68 w 192"/>
              <a:gd name="T7" fmla="*/ 176 h 188"/>
              <a:gd name="T8" fmla="*/ 56 w 192"/>
              <a:gd name="T9" fmla="*/ 182 h 188"/>
              <a:gd name="T10" fmla="*/ 60 w 192"/>
              <a:gd name="T11" fmla="*/ 188 h 188"/>
              <a:gd name="T12" fmla="*/ 130 w 192"/>
              <a:gd name="T13" fmla="*/ 188 h 188"/>
              <a:gd name="T14" fmla="*/ 135 w 192"/>
              <a:gd name="T15" fmla="*/ 183 h 188"/>
              <a:gd name="T16" fmla="*/ 123 w 192"/>
              <a:gd name="T17" fmla="*/ 175 h 188"/>
              <a:gd name="T18" fmla="*/ 173 w 192"/>
              <a:gd name="T19" fmla="*/ 0 h 188"/>
              <a:gd name="T20" fmla="*/ 18 w 192"/>
              <a:gd name="T21" fmla="*/ 0 h 188"/>
              <a:gd name="T22" fmla="*/ 0 w 192"/>
              <a:gd name="T23" fmla="*/ 19 h 188"/>
              <a:gd name="T24" fmla="*/ 0 w 192"/>
              <a:gd name="T25" fmla="*/ 126 h 188"/>
              <a:gd name="T26" fmla="*/ 18 w 192"/>
              <a:gd name="T27" fmla="*/ 144 h 188"/>
              <a:gd name="T28" fmla="*/ 173 w 192"/>
              <a:gd name="T29" fmla="*/ 144 h 188"/>
              <a:gd name="T30" fmla="*/ 192 w 192"/>
              <a:gd name="T31" fmla="*/ 126 h 188"/>
              <a:gd name="T32" fmla="*/ 192 w 192"/>
              <a:gd name="T33" fmla="*/ 19 h 188"/>
              <a:gd name="T34" fmla="*/ 173 w 192"/>
              <a:gd name="T35" fmla="*/ 0 h 188"/>
              <a:gd name="T36" fmla="*/ 180 w 192"/>
              <a:gd name="T37" fmla="*/ 100 h 188"/>
              <a:gd name="T38" fmla="*/ 167 w 192"/>
              <a:gd name="T39" fmla="*/ 112 h 188"/>
              <a:gd name="T40" fmla="*/ 24 w 192"/>
              <a:gd name="T41" fmla="*/ 112 h 188"/>
              <a:gd name="T42" fmla="*/ 11 w 192"/>
              <a:gd name="T43" fmla="*/ 100 h 188"/>
              <a:gd name="T44" fmla="*/ 11 w 192"/>
              <a:gd name="T45" fmla="*/ 25 h 188"/>
              <a:gd name="T46" fmla="*/ 24 w 192"/>
              <a:gd name="T47" fmla="*/ 12 h 188"/>
              <a:gd name="T48" fmla="*/ 167 w 192"/>
              <a:gd name="T49" fmla="*/ 12 h 188"/>
              <a:gd name="T50" fmla="*/ 180 w 192"/>
              <a:gd name="T51" fmla="*/ 25 h 188"/>
              <a:gd name="T52" fmla="*/ 180 w 192"/>
              <a:gd name="T53" fmla="*/ 10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2" h="188">
                <a:moveTo>
                  <a:pt x="123" y="175"/>
                </a:moveTo>
                <a:cubicBezTo>
                  <a:pt x="123" y="148"/>
                  <a:pt x="123" y="148"/>
                  <a:pt x="123" y="148"/>
                </a:cubicBezTo>
                <a:cubicBezTo>
                  <a:pt x="68" y="149"/>
                  <a:pt x="68" y="149"/>
                  <a:pt x="68" y="149"/>
                </a:cubicBezTo>
                <a:cubicBezTo>
                  <a:pt x="68" y="176"/>
                  <a:pt x="68" y="176"/>
                  <a:pt x="68" y="176"/>
                </a:cubicBezTo>
                <a:cubicBezTo>
                  <a:pt x="56" y="182"/>
                  <a:pt x="56" y="182"/>
                  <a:pt x="56" y="182"/>
                </a:cubicBezTo>
                <a:cubicBezTo>
                  <a:pt x="56" y="182"/>
                  <a:pt x="53" y="188"/>
                  <a:pt x="60" y="188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30" y="188"/>
                  <a:pt x="138" y="185"/>
                  <a:pt x="135" y="183"/>
                </a:cubicBezTo>
                <a:cubicBezTo>
                  <a:pt x="133" y="180"/>
                  <a:pt x="123" y="175"/>
                  <a:pt x="123" y="175"/>
                </a:cubicBezTo>
                <a:close/>
                <a:moveTo>
                  <a:pt x="173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8" y="144"/>
                  <a:pt x="18" y="144"/>
                </a:cubicBezTo>
                <a:cubicBezTo>
                  <a:pt x="173" y="144"/>
                  <a:pt x="173" y="144"/>
                  <a:pt x="173" y="144"/>
                </a:cubicBezTo>
                <a:cubicBezTo>
                  <a:pt x="183" y="144"/>
                  <a:pt x="192" y="136"/>
                  <a:pt x="192" y="126"/>
                </a:cubicBezTo>
                <a:cubicBezTo>
                  <a:pt x="192" y="19"/>
                  <a:pt x="192" y="19"/>
                  <a:pt x="192" y="19"/>
                </a:cubicBezTo>
                <a:cubicBezTo>
                  <a:pt x="192" y="9"/>
                  <a:pt x="183" y="0"/>
                  <a:pt x="173" y="0"/>
                </a:cubicBezTo>
                <a:close/>
                <a:moveTo>
                  <a:pt x="180" y="100"/>
                </a:moveTo>
                <a:cubicBezTo>
                  <a:pt x="180" y="107"/>
                  <a:pt x="174" y="112"/>
                  <a:pt x="167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17" y="112"/>
                  <a:pt x="11" y="107"/>
                  <a:pt x="11" y="100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8"/>
                  <a:pt x="17" y="12"/>
                  <a:pt x="24" y="12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74" y="12"/>
                  <a:pt x="180" y="18"/>
                  <a:pt x="180" y="25"/>
                </a:cubicBezTo>
                <a:lnTo>
                  <a:pt x="180" y="1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2" name="object 11"/>
          <p:cNvSpPr txBox="1"/>
          <p:nvPr/>
        </p:nvSpPr>
        <p:spPr>
          <a:xfrm>
            <a:off x="428464" y="417573"/>
            <a:ext cx="601091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Challenges To Insurance Companies</a:t>
            </a:r>
            <a:endParaRPr lang="en-US" sz="2800" b="1" dirty="0">
              <a:solidFill>
                <a:schemeClr val="bg1"/>
              </a:solidFill>
              <a:latin typeface="Trebuchet MS" pitchFamily="34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9194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Agenda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700" y="1997075"/>
            <a:ext cx="9296400" cy="157081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Critical Illness in Hong Kong</a:t>
            </a:r>
          </a:p>
          <a:p>
            <a:pPr marL="469900" marR="5080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latin typeface="Trebuchet MS" pitchFamily="34" charset="0"/>
                <a:cs typeface="Lucida Sans"/>
              </a:rPr>
              <a:t>Online Insurance in China</a:t>
            </a:r>
          </a:p>
          <a:p>
            <a:pPr marL="469900" marR="5080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Lucida Sans"/>
              </a:rPr>
              <a:t>Diabetes Products</a:t>
            </a:r>
          </a:p>
        </p:txBody>
      </p:sp>
    </p:spTree>
    <p:extLst>
      <p:ext uri="{BB962C8B-B14F-4D97-AF65-F5344CB8AC3E}">
        <p14:creationId xmlns:p14="http://schemas.microsoft.com/office/powerpoint/2010/main" val="35975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0" y="19504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Agenda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700" y="1997075"/>
            <a:ext cx="9296400" cy="157081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Critical Illness in Hong Kong</a:t>
            </a:r>
          </a:p>
          <a:p>
            <a:pPr marL="469900" marR="5080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Online Insurance in China</a:t>
            </a:r>
          </a:p>
          <a:p>
            <a:pPr marL="469900" marR="5080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Diabetes Products</a:t>
            </a:r>
          </a:p>
        </p:txBody>
      </p:sp>
    </p:spTree>
    <p:extLst>
      <p:ext uri="{BB962C8B-B14F-4D97-AF65-F5344CB8AC3E}">
        <p14:creationId xmlns:p14="http://schemas.microsoft.com/office/powerpoint/2010/main" val="27866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What </a:t>
            </a:r>
            <a:r>
              <a:rPr lang="en-US" sz="2800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I</a:t>
            </a: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s Diabetes?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700" y="1997075"/>
            <a:ext cx="929640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endParaRPr lang="en-US" sz="20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422187" y="1463675"/>
            <a:ext cx="9953713" cy="528606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en-US" sz="2400" b="1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Diabetes?</a:t>
            </a:r>
          </a:p>
          <a:p>
            <a:r>
              <a:rPr lang="en-US" sz="24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a disease when a person’s blood glucose level is too high. </a:t>
            </a:r>
          </a:p>
          <a:p>
            <a:r>
              <a:rPr lang="en-US" sz="24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happens when the body doesn’t produce enough </a:t>
            </a:r>
            <a:r>
              <a:rPr lang="en-US" sz="2400" u="sng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insulin</a:t>
            </a:r>
            <a:r>
              <a:rPr lang="en-US" sz="24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which gets the glucose into the body’s cells. Having too much glucose in the blood can cause long term health problems.</a:t>
            </a:r>
          </a:p>
          <a:p>
            <a:endParaRPr lang="en-US" sz="2400" dirty="0" smtClean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 of Diabetes</a:t>
            </a:r>
            <a:endParaRPr lang="en-US" sz="2400" b="1" dirty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en-US" sz="24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 </a:t>
            </a:r>
            <a:r>
              <a:rPr lang="en-US" sz="24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24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diabetes: the body doesn’t make any insulin at all</a:t>
            </a:r>
            <a:r>
              <a:rPr lang="en-US" sz="24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en-US" sz="24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Typically </a:t>
            </a:r>
            <a:r>
              <a:rPr lang="en-US" sz="24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diagnosed in children and young </a:t>
            </a:r>
            <a:r>
              <a:rPr lang="en-US" sz="24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adults</a:t>
            </a:r>
            <a:endParaRPr lang="en-US" sz="2400" dirty="0" smtClean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en-US" sz="24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 </a:t>
            </a:r>
            <a:r>
              <a:rPr lang="en-US" sz="24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24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diabetes: most common form of diabetes</a:t>
            </a:r>
            <a:br>
              <a:rPr lang="en-US" sz="24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common in middle-aged </a:t>
            </a:r>
            <a:r>
              <a:rPr lang="en-US" sz="24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older </a:t>
            </a:r>
            <a:r>
              <a:rPr lang="en-US" sz="24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people.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en-US" sz="24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Gestational </a:t>
            </a:r>
            <a:r>
              <a:rPr lang="en-US" sz="24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diabetes: occurs during pregnancy (higher risk of developing Type 2 diabetes later on.)</a:t>
            </a:r>
            <a:endParaRPr lang="en-US" sz="2400" dirty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en-US" sz="24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</a:t>
            </a:r>
            <a:r>
              <a:rPr lang="en-US" sz="24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 of </a:t>
            </a:r>
            <a:r>
              <a:rPr lang="en-US" sz="24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diabetes: Monogenic diabetes, cystic fibrosis-related.</a:t>
            </a:r>
            <a:endParaRPr lang="en-US" sz="2400" dirty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8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Diabetes Products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700" y="1997075"/>
            <a:ext cx="929640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endParaRPr lang="en-US" sz="20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546100" y="1997075"/>
            <a:ext cx="7604125" cy="257839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77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Cardiovascular disease (heart attack, stroke, CAD)</a:t>
            </a:r>
          </a:p>
          <a:p>
            <a:pPr marL="469900" marR="5080" indent="-457200">
              <a:lnSpc>
                <a:spcPct val="1077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Kidney damage (neuropathy)</a:t>
            </a:r>
          </a:p>
          <a:p>
            <a:pPr marL="469900" marR="5080" indent="-457200">
              <a:lnSpc>
                <a:spcPct val="1077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Blindness (retinopathy)</a:t>
            </a:r>
          </a:p>
          <a:p>
            <a:pPr marL="469900" marR="5080" indent="-457200">
              <a:lnSpc>
                <a:spcPct val="1077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Nerve damage (neuropathy)</a:t>
            </a:r>
          </a:p>
          <a:p>
            <a:pPr marL="469900" marR="5080" indent="-457200">
              <a:lnSpc>
                <a:spcPct val="1077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Foot damage (poor blood flow)</a:t>
            </a:r>
          </a:p>
          <a:p>
            <a:pPr marL="469900" marR="5080" indent="-457200">
              <a:lnSpc>
                <a:spcPct val="107700"/>
              </a:lnSpc>
              <a:spcBef>
                <a:spcPts val="600"/>
              </a:spcBef>
              <a:buFont typeface="+mj-lt"/>
              <a:buAutoNum type="arabicPeriod"/>
            </a:pPr>
            <a:endParaRPr lang="en-US" sz="22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20" name="object 45"/>
          <p:cNvSpPr/>
          <p:nvPr/>
        </p:nvSpPr>
        <p:spPr>
          <a:xfrm>
            <a:off x="422187" y="1253423"/>
            <a:ext cx="6372783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2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Diabetes - Complications </a:t>
            </a:r>
            <a:r>
              <a:rPr lang="en-US" sz="2200" b="1" dirty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and Increased Risks</a:t>
            </a:r>
          </a:p>
        </p:txBody>
      </p:sp>
    </p:spTree>
    <p:extLst>
      <p:ext uri="{BB962C8B-B14F-4D97-AF65-F5344CB8AC3E}">
        <p14:creationId xmlns:p14="http://schemas.microsoft.com/office/powerpoint/2010/main" val="29306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Diabetes Products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object 6"/>
          <p:cNvSpPr txBox="1"/>
          <p:nvPr/>
        </p:nvSpPr>
        <p:spPr>
          <a:xfrm>
            <a:off x="774700" y="1997075"/>
            <a:ext cx="929640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endParaRPr lang="en-US" sz="20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546100" y="1997075"/>
            <a:ext cx="6781800" cy="271317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77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HbA1c measures </a:t>
            </a:r>
            <a:r>
              <a:rPr lang="en-US" sz="2200" i="1" dirty="0" smtClean="0">
                <a:latin typeface="Trebuchet MS" pitchFamily="34" charset="0"/>
                <a:cs typeface="Lucida Sans"/>
              </a:rPr>
              <a:t>glycated </a:t>
            </a:r>
            <a:r>
              <a:rPr lang="en-US" sz="2200" i="1" dirty="0" err="1" smtClean="0">
                <a:latin typeface="Trebuchet MS" pitchFamily="34" charset="0"/>
                <a:cs typeface="Lucida Sans"/>
              </a:rPr>
              <a:t>haemoglobin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 as a percentage of total </a:t>
            </a:r>
            <a:r>
              <a:rPr lang="en-US" sz="2200" i="1" dirty="0" err="1" smtClean="0">
                <a:latin typeface="Trebuchet MS" pitchFamily="34" charset="0"/>
                <a:cs typeface="Lucida Sans"/>
              </a:rPr>
              <a:t>haemoglobin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.</a:t>
            </a:r>
          </a:p>
          <a:p>
            <a:pPr marL="469900" marR="5080" indent="-457200">
              <a:lnSpc>
                <a:spcPct val="1077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>
                <a:latin typeface="Trebuchet MS" pitchFamily="34" charset="0"/>
                <a:cs typeface="Lucida Sans"/>
              </a:rPr>
              <a:t>Used to measure plasma glucose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concentration.</a:t>
            </a:r>
            <a:br>
              <a:rPr lang="en-US" sz="2200" dirty="0" smtClean="0">
                <a:latin typeface="Trebuchet MS" pitchFamily="34" charset="0"/>
                <a:cs typeface="Lucida Sans"/>
              </a:rPr>
            </a:br>
            <a:r>
              <a:rPr lang="en-US" sz="2200" dirty="0" smtClean="0">
                <a:latin typeface="Trebuchet MS" pitchFamily="34" charset="0"/>
                <a:cs typeface="Lucida Sans"/>
              </a:rPr>
              <a:t>Normal glucose levels in the blood produce normal amounts of </a:t>
            </a:r>
            <a:r>
              <a:rPr lang="en-US" sz="2200" i="1" dirty="0">
                <a:latin typeface="Trebuchet MS" pitchFamily="34" charset="0"/>
                <a:cs typeface="Lucida Sans"/>
              </a:rPr>
              <a:t>glycated </a:t>
            </a:r>
            <a:r>
              <a:rPr lang="en-US" sz="2200" i="1" dirty="0" err="1" smtClean="0">
                <a:latin typeface="Trebuchet MS" pitchFamily="34" charset="0"/>
                <a:cs typeface="Lucida Sans"/>
              </a:rPr>
              <a:t>haemoglobin</a:t>
            </a:r>
            <a:r>
              <a:rPr lang="en-US" sz="2200" i="1" dirty="0" smtClean="0">
                <a:latin typeface="Trebuchet MS" pitchFamily="34" charset="0"/>
                <a:cs typeface="Lucida Sans"/>
              </a:rPr>
              <a:t>. </a:t>
            </a:r>
            <a:endParaRPr lang="en-US" sz="2200" dirty="0" smtClean="0">
              <a:latin typeface="Trebuchet MS" pitchFamily="34" charset="0"/>
              <a:cs typeface="Lucida Sans"/>
            </a:endParaRPr>
          </a:p>
          <a:p>
            <a:pPr marL="469900" marR="5080" indent="-457200">
              <a:lnSpc>
                <a:spcPct val="1077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Relatively stable measure – regarded as an average measure over the past three months.</a:t>
            </a:r>
          </a:p>
        </p:txBody>
      </p:sp>
      <p:sp>
        <p:nvSpPr>
          <p:cNvPr id="20" name="object 45"/>
          <p:cNvSpPr/>
          <p:nvPr/>
        </p:nvSpPr>
        <p:spPr>
          <a:xfrm>
            <a:off x="480766" y="1253423"/>
            <a:ext cx="5018333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Diabetes – HbA1c</a:t>
            </a:r>
            <a:endParaRPr sz="24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1920875"/>
            <a:ext cx="2895600" cy="323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ject 6"/>
          <p:cNvSpPr txBox="1"/>
          <p:nvPr/>
        </p:nvSpPr>
        <p:spPr>
          <a:xfrm>
            <a:off x="774700" y="4892675"/>
            <a:ext cx="6019800" cy="198195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700"/>
              </a:lnSpc>
              <a:spcBef>
                <a:spcPts val="600"/>
              </a:spcBef>
            </a:pPr>
            <a:r>
              <a:rPr lang="en-US" sz="2200" u="sng" dirty="0" smtClean="0">
                <a:latin typeface="Trebuchet MS" pitchFamily="34" charset="0"/>
                <a:cs typeface="Lucida Sans"/>
              </a:rPr>
              <a:t>But HbA1c isn’t perfect</a:t>
            </a:r>
          </a:p>
          <a:p>
            <a:pPr marL="469900" marR="5080" indent="-457200">
              <a:lnSpc>
                <a:spcPct val="1077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200" dirty="0" smtClean="0">
                <a:latin typeface="Trebuchet MS" pitchFamily="34" charset="0"/>
                <a:cs typeface="Lucida Sans"/>
              </a:rPr>
              <a:t>Not as sensitive as fasting glucose test (may miss up to 30%)</a:t>
            </a:r>
          </a:p>
          <a:p>
            <a:pPr marL="469900" marR="5080" indent="-457200">
              <a:lnSpc>
                <a:spcPct val="1077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200" dirty="0" smtClean="0">
                <a:latin typeface="Trebuchet MS" pitchFamily="34" charset="0"/>
                <a:cs typeface="Lucida Sans"/>
              </a:rPr>
              <a:t>Doesn’t pick up short term spikes in blood sugar.</a:t>
            </a:r>
            <a:endParaRPr lang="en-US" sz="2200" dirty="0" smtClean="0">
              <a:latin typeface="Trebuchet MS" pitchFamily="34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6013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Diabetes Products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700" y="1997075"/>
            <a:ext cx="929640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endParaRPr lang="en-US" sz="20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20" name="object 45"/>
          <p:cNvSpPr/>
          <p:nvPr/>
        </p:nvSpPr>
        <p:spPr>
          <a:xfrm>
            <a:off x="480766" y="1253423"/>
            <a:ext cx="6085134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0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CHD Risk and HbA1c Level – 10 Year Time Horizon</a:t>
            </a:r>
            <a:endParaRPr sz="20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151242"/>
              </p:ext>
            </p:extLst>
          </p:nvPr>
        </p:nvGraphicFramePr>
        <p:xfrm>
          <a:off x="480766" y="1875631"/>
          <a:ext cx="9590334" cy="4998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7697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Chart bld="series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Diabetes Products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700" y="1997075"/>
            <a:ext cx="929640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endParaRPr lang="en-US" sz="20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20" name="object 45"/>
          <p:cNvSpPr/>
          <p:nvPr/>
        </p:nvSpPr>
        <p:spPr>
          <a:xfrm>
            <a:off x="480766" y="1253423"/>
            <a:ext cx="5018333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Diabetes Prevalence</a:t>
            </a:r>
            <a:endParaRPr sz="24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56959"/>
              </p:ext>
            </p:extLst>
          </p:nvPr>
        </p:nvGraphicFramePr>
        <p:xfrm>
          <a:off x="774700" y="1833106"/>
          <a:ext cx="9296399" cy="515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7708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Chart bld="series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Diabetes Products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700" y="1997075"/>
            <a:ext cx="929640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endParaRPr lang="en-US" sz="20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546100" y="1997075"/>
            <a:ext cx="9296400" cy="393453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700"/>
              </a:lnSpc>
              <a:spcBef>
                <a:spcPts val="600"/>
              </a:spcBef>
            </a:pPr>
            <a:r>
              <a:rPr lang="en-US" sz="2200" u="sng" dirty="0" smtClean="0">
                <a:latin typeface="Trebuchet MS" pitchFamily="34" charset="0"/>
                <a:cs typeface="Lucida Sans"/>
              </a:rPr>
              <a:t>Results From A Sample of 57,117 Individuals from 14 States</a:t>
            </a:r>
          </a:p>
          <a:p>
            <a:pPr marL="469900" marR="508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Urban</a:t>
            </a:r>
          </a:p>
          <a:p>
            <a:pPr marL="469900" marR="508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Male</a:t>
            </a:r>
          </a:p>
          <a:p>
            <a:pPr marL="469900" marR="508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Age</a:t>
            </a:r>
          </a:p>
          <a:p>
            <a:pPr marL="469900" marR="508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Obesity</a:t>
            </a:r>
          </a:p>
          <a:p>
            <a:pPr marL="469900" marR="508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Hypertension</a:t>
            </a:r>
          </a:p>
          <a:p>
            <a:pPr marL="469900" marR="508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Family History</a:t>
            </a:r>
            <a:endParaRPr lang="en-US" sz="2200" dirty="0">
              <a:latin typeface="Trebuchet MS" pitchFamily="34" charset="0"/>
              <a:cs typeface="Lucida Sans"/>
            </a:endParaRPr>
          </a:p>
          <a:p>
            <a:pPr marL="469900" marR="508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Socio-economic status (but depends….)</a:t>
            </a:r>
          </a:p>
          <a:p>
            <a:pPr marL="12700" marR="5080">
              <a:lnSpc>
                <a:spcPct val="107700"/>
              </a:lnSpc>
              <a:spcBef>
                <a:spcPts val="1200"/>
              </a:spcBef>
            </a:pPr>
            <a:r>
              <a:rPr lang="en-US" sz="2200" b="1" dirty="0" smtClean="0">
                <a:solidFill>
                  <a:srgbClr val="F50000"/>
                </a:solidFill>
                <a:latin typeface="Trebuchet MS" pitchFamily="34" charset="0"/>
                <a:cs typeface="Lucida Sans"/>
              </a:rPr>
              <a:t>47% of people had not been diagnosed previously</a:t>
            </a:r>
            <a:r>
              <a:rPr lang="en-US" sz="2200" b="1" dirty="0" smtClean="0">
                <a:latin typeface="Trebuchet MS" pitchFamily="34" charset="0"/>
                <a:cs typeface="Lucida Sans"/>
              </a:rPr>
              <a:t>	</a:t>
            </a:r>
            <a:endParaRPr lang="en-US" sz="2200" b="1" dirty="0">
              <a:latin typeface="Trebuchet MS" pitchFamily="34" charset="0"/>
              <a:cs typeface="Lucida Sans"/>
            </a:endParaRPr>
          </a:p>
          <a:p>
            <a:pPr marL="12700" marR="5080">
              <a:lnSpc>
                <a:spcPct val="107700"/>
              </a:lnSpc>
              <a:spcBef>
                <a:spcPts val="600"/>
              </a:spcBef>
            </a:pPr>
            <a:endParaRPr lang="en-US" sz="22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20" name="object 45"/>
          <p:cNvSpPr/>
          <p:nvPr/>
        </p:nvSpPr>
        <p:spPr>
          <a:xfrm>
            <a:off x="480766" y="1253423"/>
            <a:ext cx="5018333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GB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Risk F</a:t>
            </a:r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actors For Diabetes (India)</a:t>
            </a:r>
            <a:endParaRPr sz="24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47171" y="6190049"/>
            <a:ext cx="4742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Source: The Lancet, Diabetes and Endocrinology, Vol 5 No 8, August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719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Diabetes Products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700" y="1997075"/>
            <a:ext cx="929640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endParaRPr lang="en-US" sz="20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546100" y="1997075"/>
            <a:ext cx="9296400" cy="279012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700"/>
              </a:lnSpc>
            </a:pPr>
            <a:r>
              <a:rPr lang="en-US" sz="2200" dirty="0" smtClean="0">
                <a:latin typeface="Trebuchet MS" pitchFamily="34" charset="0"/>
                <a:cs typeface="Lucida Sans"/>
              </a:rPr>
              <a:t>Well controlled diabetes has significantly better prognosis than poorly controlled diabetes. (HbA1c &lt; 7%) </a:t>
            </a:r>
          </a:p>
          <a:p>
            <a:pPr marL="12700" marR="5080">
              <a:lnSpc>
                <a:spcPct val="107700"/>
              </a:lnSpc>
            </a:pPr>
            <a:endParaRPr lang="en-US" sz="2200" u="sng" dirty="0">
              <a:latin typeface="Trebuchet MS" pitchFamily="34" charset="0"/>
              <a:cs typeface="Lucida Sans"/>
            </a:endParaRPr>
          </a:p>
          <a:p>
            <a:pPr marL="12700" marR="5080">
              <a:lnSpc>
                <a:spcPct val="107700"/>
              </a:lnSpc>
            </a:pPr>
            <a:r>
              <a:rPr lang="en-US" sz="2200" u="sng" dirty="0" smtClean="0">
                <a:latin typeface="Trebuchet MS" pitchFamily="34" charset="0"/>
                <a:cs typeface="Lucida Sans"/>
              </a:rPr>
              <a:t>Biggest problem with diabetes is compliance</a:t>
            </a:r>
          </a:p>
          <a:p>
            <a:pPr marL="355600" marR="5080" indent="-342900">
              <a:lnSpc>
                <a:spcPct val="107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Diet</a:t>
            </a:r>
          </a:p>
          <a:p>
            <a:pPr marL="355600" marR="5080" indent="-342900">
              <a:lnSpc>
                <a:spcPct val="107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Trebuchet MS" pitchFamily="34" charset="0"/>
                <a:cs typeface="Lucida Sans"/>
              </a:rPr>
              <a:t>Exercise</a:t>
            </a:r>
          </a:p>
          <a:p>
            <a:pPr marL="355600" marR="5080" indent="-342900">
              <a:lnSpc>
                <a:spcPct val="107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Trebuchet MS" pitchFamily="34" charset="0"/>
                <a:cs typeface="Lucida Sans"/>
              </a:rPr>
              <a:t>Medication</a:t>
            </a:r>
          </a:p>
        </p:txBody>
      </p:sp>
      <p:sp>
        <p:nvSpPr>
          <p:cNvPr id="20" name="object 45"/>
          <p:cNvSpPr/>
          <p:nvPr/>
        </p:nvSpPr>
        <p:spPr>
          <a:xfrm>
            <a:off x="480766" y="1253423"/>
            <a:ext cx="5018333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Compliance	</a:t>
            </a:r>
            <a:endParaRPr sz="24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Diabetes Products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700" y="1997075"/>
            <a:ext cx="929640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endParaRPr lang="en-US" sz="20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487747" y="1997075"/>
            <a:ext cx="8944219" cy="330962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7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Policy issue is complicated and slow due to extra medical underwriting.</a:t>
            </a:r>
          </a:p>
          <a:p>
            <a:pPr marL="355600" marR="5080" indent="-342900">
              <a:lnSpc>
                <a:spcPct val="107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Many diabetics do not feel they are ill or substandard</a:t>
            </a:r>
          </a:p>
          <a:p>
            <a:pPr marL="355600" marR="5080" indent="-342900">
              <a:lnSpc>
                <a:spcPct val="107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High cost</a:t>
            </a:r>
          </a:p>
          <a:p>
            <a:pPr marL="355600" marR="5080" indent="-342900">
              <a:lnSpc>
                <a:spcPct val="107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Trebuchet MS" pitchFamily="34" charset="0"/>
                <a:cs typeface="Lucida Sans"/>
              </a:rPr>
              <a:t>Very high proportion of diabetics are undiagnosed</a:t>
            </a:r>
            <a:endParaRPr lang="en-US" sz="2200" dirty="0" smtClean="0">
              <a:latin typeface="Trebuchet MS" pitchFamily="34" charset="0"/>
              <a:cs typeface="Lucida Sans"/>
            </a:endParaRPr>
          </a:p>
          <a:p>
            <a:pPr marL="355600" marR="5080" indent="-342900">
              <a:lnSpc>
                <a:spcPct val="107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Product was first launched in India in 2005 but not well received</a:t>
            </a:r>
          </a:p>
          <a:p>
            <a:pPr marL="355600" marR="5080" indent="-342900">
              <a:lnSpc>
                <a:spcPct val="107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Nevertheless, insurance companies still are very interested in targeting diabetics (Hong Kong, Singapore, Malaysia, Vietnam)</a:t>
            </a:r>
          </a:p>
        </p:txBody>
      </p:sp>
      <p:sp>
        <p:nvSpPr>
          <p:cNvPr id="20" name="object 45"/>
          <p:cNvSpPr/>
          <p:nvPr/>
        </p:nvSpPr>
        <p:spPr>
          <a:xfrm>
            <a:off x="480765" y="1253423"/>
            <a:ext cx="6314205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Diabetics</a:t>
            </a:r>
            <a:endParaRPr sz="24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Diabetes Products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700" y="1997075"/>
            <a:ext cx="929640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endParaRPr lang="en-US" sz="20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546100" y="1997075"/>
            <a:ext cx="9296400" cy="80817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77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Cover healthy lives who may develop diabetes after issue</a:t>
            </a:r>
          </a:p>
          <a:p>
            <a:pPr marL="469900" marR="5080" indent="-457200">
              <a:lnSpc>
                <a:spcPct val="1077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Cover people who are already diabetic at issue</a:t>
            </a:r>
          </a:p>
        </p:txBody>
      </p:sp>
      <p:sp>
        <p:nvSpPr>
          <p:cNvPr id="20" name="object 45"/>
          <p:cNvSpPr/>
          <p:nvPr/>
        </p:nvSpPr>
        <p:spPr>
          <a:xfrm>
            <a:off x="480766" y="1253423"/>
            <a:ext cx="5018333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Two Main Types</a:t>
            </a:r>
            <a:endParaRPr sz="24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Diabetes Products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700" y="1997075"/>
            <a:ext cx="929640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endParaRPr lang="en-US" sz="20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487746" y="1997075"/>
            <a:ext cx="9583353" cy="47455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700"/>
              </a:lnSpc>
              <a:spcBef>
                <a:spcPts val="600"/>
              </a:spcBef>
            </a:pPr>
            <a:r>
              <a:rPr lang="en-US" sz="2200" dirty="0" smtClean="0">
                <a:latin typeface="Trebuchet MS" pitchFamily="34" charset="0"/>
                <a:cs typeface="Lucida Sans"/>
              </a:rPr>
              <a:t>Benefits </a:t>
            </a:r>
            <a:r>
              <a:rPr lang="en-US" sz="2200" dirty="0">
                <a:latin typeface="Trebuchet MS" pitchFamily="34" charset="0"/>
                <a:cs typeface="Lucida Sans"/>
              </a:rPr>
              <a:t>added to “ordinary” CI or health policies.</a:t>
            </a:r>
            <a:endParaRPr lang="en-US" sz="2200" dirty="0" smtClean="0">
              <a:latin typeface="Trebuchet MS" pitchFamily="34" charset="0"/>
              <a:cs typeface="Lucida Sans"/>
            </a:endParaRPr>
          </a:p>
          <a:p>
            <a:pPr marL="355600" marR="5080" indent="-342900">
              <a:lnSpc>
                <a:spcPct val="107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Pay benefits for diabetes related conditions:</a:t>
            </a:r>
          </a:p>
          <a:p>
            <a:pPr marL="812800" marR="5080" lvl="1" indent="-342900">
              <a:lnSpc>
                <a:spcPct val="107700"/>
              </a:lnSpc>
              <a:spcBef>
                <a:spcPts val="300"/>
              </a:spcBef>
              <a:buFont typeface="Trebuchet MS" panose="020B0603020202020204" pitchFamily="34" charset="0"/>
              <a:buChar char="–"/>
            </a:pPr>
            <a:r>
              <a:rPr lang="en-US" sz="2200" dirty="0">
                <a:latin typeface="Trebuchet MS" pitchFamily="34" charset="0"/>
                <a:cs typeface="Lucida Sans"/>
              </a:rPr>
              <a:t>Diabetic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Retinopathy, Less </a:t>
            </a:r>
            <a:r>
              <a:rPr lang="en-US" sz="2200" dirty="0">
                <a:latin typeface="Trebuchet MS" pitchFamily="34" charset="0"/>
                <a:cs typeface="Lucida Sans"/>
              </a:rPr>
              <a:t>Severe Kidney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Disease, Loss of One Limb, Loss of Sight of One Eye</a:t>
            </a:r>
            <a:endParaRPr lang="en-US" sz="2200" dirty="0">
              <a:latin typeface="Trebuchet MS" pitchFamily="34" charset="0"/>
              <a:cs typeface="Lucida Sans"/>
            </a:endParaRPr>
          </a:p>
          <a:p>
            <a:pPr marL="355600" marR="5080" lvl="1" indent="-342900">
              <a:lnSpc>
                <a:spcPct val="107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Pay a “compliance benefit”, encouraging policyholder to manage or reduce HbA1c level.</a:t>
            </a:r>
          </a:p>
          <a:p>
            <a:pPr marL="812800" marR="5080" lvl="1" indent="-342900">
              <a:lnSpc>
                <a:spcPct val="107700"/>
              </a:lnSpc>
              <a:spcBef>
                <a:spcPts val="300"/>
              </a:spcBef>
              <a:buFont typeface="Trebuchet MS" panose="020B0603020202020204" pitchFamily="34" charset="0"/>
              <a:buChar char="–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E.g. Pay 5% Sum Assured, if HbA1c level below 7% for two consecutive years after diagnosis</a:t>
            </a:r>
          </a:p>
          <a:p>
            <a:pPr marL="812800" marR="5080" lvl="1" indent="-342900">
              <a:lnSpc>
                <a:spcPct val="107700"/>
              </a:lnSpc>
              <a:spcBef>
                <a:spcPts val="300"/>
              </a:spcBef>
              <a:buFont typeface="Trebuchet MS" panose="020B0603020202020204" pitchFamily="34" charset="0"/>
              <a:buChar char="–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The insurer hopes to encourage good diabetes control – and gain from lower claims from diabetes complications later on.</a:t>
            </a:r>
            <a:br>
              <a:rPr lang="en-US" sz="2200" dirty="0" smtClean="0">
                <a:latin typeface="Trebuchet MS" pitchFamily="34" charset="0"/>
                <a:cs typeface="Lucida Sans"/>
              </a:rPr>
            </a:br>
            <a:r>
              <a:rPr lang="en-US" sz="2200" dirty="0" smtClean="0">
                <a:latin typeface="Trebuchet MS" pitchFamily="34" charset="0"/>
                <a:cs typeface="Lucida Sans"/>
              </a:rPr>
              <a:t>But does this encourage compliance or are you paying out a benefit to people who would have complied anyway?</a:t>
            </a:r>
            <a:endParaRPr lang="en-US" sz="2200" dirty="0">
              <a:latin typeface="Trebuchet MS" pitchFamily="34" charset="0"/>
              <a:cs typeface="Lucida Sans"/>
            </a:endParaRPr>
          </a:p>
        </p:txBody>
      </p:sp>
      <p:sp>
        <p:nvSpPr>
          <p:cNvPr id="20" name="object 45"/>
          <p:cNvSpPr/>
          <p:nvPr/>
        </p:nvSpPr>
        <p:spPr>
          <a:xfrm>
            <a:off x="241300" y="1253423"/>
            <a:ext cx="6670217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200" b="1" dirty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</a:t>
            </a:r>
            <a:r>
              <a:rPr lang="en-US" sz="22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Healthy Lives Who Develop Diabetes</a:t>
            </a:r>
            <a:endParaRPr sz="22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Agenda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700" y="1997075"/>
            <a:ext cx="9296400" cy="214571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449263" marR="5080" indent="-436563">
              <a:lnSpc>
                <a:spcPct val="114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B71B1B"/>
                </a:solidFill>
                <a:latin typeface="Trebuchet MS" pitchFamily="34" charset="0"/>
                <a:cs typeface="Lucida Sans"/>
              </a:rPr>
              <a:t>0.	Context</a:t>
            </a:r>
          </a:p>
          <a:p>
            <a:pPr marL="469900" marR="5080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latin typeface="Trebuchet MS" pitchFamily="34" charset="0"/>
                <a:cs typeface="Lucida Sans"/>
              </a:rPr>
              <a:t>Critical Illness in Hong Kong</a:t>
            </a:r>
          </a:p>
          <a:p>
            <a:pPr marL="469900" marR="5080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Online Insurance in China</a:t>
            </a:r>
          </a:p>
          <a:p>
            <a:pPr marL="469900" marR="5080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Diabetes Products</a:t>
            </a:r>
          </a:p>
        </p:txBody>
      </p:sp>
    </p:spTree>
    <p:extLst>
      <p:ext uri="{BB962C8B-B14F-4D97-AF65-F5344CB8AC3E}">
        <p14:creationId xmlns:p14="http://schemas.microsoft.com/office/powerpoint/2010/main" val="26373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Diabetes Products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700" y="1997075"/>
            <a:ext cx="929640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endParaRPr lang="en-US" sz="20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487747" y="1997075"/>
            <a:ext cx="9296400" cy="238603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7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Products types</a:t>
            </a:r>
          </a:p>
          <a:p>
            <a:pPr marL="812800" marR="5080" lvl="1" indent="-342900">
              <a:lnSpc>
                <a:spcPct val="107700"/>
              </a:lnSpc>
              <a:spcBef>
                <a:spcPts val="300"/>
              </a:spcBef>
              <a:buFont typeface="Trebuchet MS" panose="020B0603020202020204" pitchFamily="34" charset="0"/>
              <a:buChar char="–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Death benefit (and TPD)</a:t>
            </a:r>
          </a:p>
          <a:p>
            <a:pPr marL="812800" marR="5080" lvl="1" indent="-342900">
              <a:lnSpc>
                <a:spcPct val="107700"/>
              </a:lnSpc>
              <a:spcBef>
                <a:spcPts val="300"/>
              </a:spcBef>
              <a:buFont typeface="Trebuchet MS" panose="020B0603020202020204" pitchFamily="34" charset="0"/>
              <a:buChar char="–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Critical Illness</a:t>
            </a:r>
          </a:p>
          <a:p>
            <a:pPr marL="812800" marR="5080" lvl="1" indent="-342900">
              <a:lnSpc>
                <a:spcPct val="107700"/>
              </a:lnSpc>
              <a:spcBef>
                <a:spcPts val="300"/>
              </a:spcBef>
              <a:buFont typeface="Trebuchet MS" panose="020B0603020202020204" pitchFamily="34" charset="0"/>
              <a:buChar char="–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Medical </a:t>
            </a:r>
            <a:endParaRPr lang="en-US" sz="2200" dirty="0">
              <a:latin typeface="Trebuchet MS" pitchFamily="34" charset="0"/>
              <a:cs typeface="Lucida Sans"/>
            </a:endParaRPr>
          </a:p>
          <a:p>
            <a:pPr marL="355600" marR="5080" indent="-342900">
              <a:lnSpc>
                <a:spcPct val="107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Aim is to encourage “compliance”, i.e. encouraging policyholder to reduce HbA1c level.</a:t>
            </a:r>
          </a:p>
        </p:txBody>
      </p:sp>
      <p:sp>
        <p:nvSpPr>
          <p:cNvPr id="20" name="object 45"/>
          <p:cNvSpPr/>
          <p:nvPr/>
        </p:nvSpPr>
        <p:spPr>
          <a:xfrm>
            <a:off x="241300" y="1253423"/>
            <a:ext cx="6670217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200" b="1" dirty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</a:t>
            </a:r>
            <a:r>
              <a:rPr lang="en-US" sz="22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Products For People Who Are Already Diabetic</a:t>
            </a:r>
            <a:endParaRPr sz="22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6" y="495935"/>
            <a:ext cx="553411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Diabetes Products – </a:t>
            </a:r>
            <a:r>
              <a:rPr lang="en-US" sz="2800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Example </a:t>
            </a: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1</a:t>
            </a:r>
            <a:endParaRPr lang="en-US" sz="12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700" y="1997075"/>
            <a:ext cx="929640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endParaRPr lang="en-US" sz="20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487747" y="1997075"/>
            <a:ext cx="9296400" cy="436799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700"/>
              </a:lnSpc>
              <a:spcBef>
                <a:spcPts val="600"/>
              </a:spcBef>
            </a:pPr>
            <a:r>
              <a:rPr lang="en-US" sz="2200" dirty="0" smtClean="0">
                <a:latin typeface="Trebuchet MS" pitchFamily="34" charset="0"/>
                <a:cs typeface="Lucida Sans"/>
              </a:rPr>
              <a:t>Covers medical expenses of diabetics or </a:t>
            </a:r>
            <a:br>
              <a:rPr lang="en-US" sz="2200" dirty="0" smtClean="0">
                <a:latin typeface="Trebuchet MS" pitchFamily="34" charset="0"/>
                <a:cs typeface="Lucida Sans"/>
              </a:rPr>
            </a:br>
            <a:r>
              <a:rPr lang="en-US" sz="2200" dirty="0" smtClean="0">
                <a:latin typeface="Trebuchet MS" pitchFamily="34" charset="0"/>
                <a:cs typeface="Lucida Sans"/>
              </a:rPr>
              <a:t>pre-diabetics</a:t>
            </a:r>
          </a:p>
          <a:p>
            <a:pPr marL="355600" marR="5080" indent="-342900">
              <a:lnSpc>
                <a:spcPct val="1077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Reimburses in-patient expenses (with limits)</a:t>
            </a:r>
          </a:p>
          <a:p>
            <a:pPr marL="355600" marR="5080" indent="-342900">
              <a:lnSpc>
                <a:spcPct val="1077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Covers visits to General Practitioner</a:t>
            </a:r>
          </a:p>
          <a:p>
            <a:pPr marL="355600" marR="5080" indent="-342900">
              <a:lnSpc>
                <a:spcPct val="1077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Organ Transplant</a:t>
            </a:r>
          </a:p>
          <a:p>
            <a:pPr marL="355600" marR="5080" indent="-342900">
              <a:lnSpc>
                <a:spcPct val="1077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Dialysis</a:t>
            </a:r>
          </a:p>
          <a:p>
            <a:pPr marL="355600" marR="5080" indent="-342900">
              <a:lnSpc>
                <a:spcPct val="1077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Reward for compliance</a:t>
            </a:r>
          </a:p>
          <a:p>
            <a:pPr marL="355600" marR="5080" indent="-342900">
              <a:lnSpc>
                <a:spcPct val="1077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1 year free trial of “Health2Sync” mobile app</a:t>
            </a:r>
          </a:p>
          <a:p>
            <a:pPr marL="355600" marR="5080" indent="-342900">
              <a:lnSpc>
                <a:spcPct val="1077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24 hour medical hotline</a:t>
            </a:r>
          </a:p>
          <a:p>
            <a:pPr marL="12700" marR="5080">
              <a:lnSpc>
                <a:spcPct val="107700"/>
              </a:lnSpc>
              <a:spcBef>
                <a:spcPts val="600"/>
              </a:spcBef>
            </a:pPr>
            <a:r>
              <a:rPr lang="en-US" sz="2200" dirty="0" smtClean="0">
                <a:solidFill>
                  <a:srgbClr val="B71B1B"/>
                </a:solidFill>
                <a:latin typeface="Trebuchet MS" pitchFamily="34" charset="0"/>
                <a:cs typeface="Lucida Sans"/>
              </a:rPr>
              <a:t>Must meet certain health criteria on renewal (HbA1c, blood pressure, BMI, cholesterol, </a:t>
            </a:r>
            <a:r>
              <a:rPr lang="en-US" sz="2200" dirty="0" smtClean="0">
                <a:solidFill>
                  <a:srgbClr val="B71B1B"/>
                </a:solidFill>
                <a:latin typeface="Trebuchet MS" pitchFamily="34" charset="0"/>
                <a:cs typeface="Lucida Sans"/>
              </a:rPr>
              <a:t>protein </a:t>
            </a:r>
            <a:r>
              <a:rPr lang="en-US" sz="2200" dirty="0" smtClean="0">
                <a:solidFill>
                  <a:srgbClr val="B71B1B"/>
                </a:solidFill>
                <a:latin typeface="Trebuchet MS" pitchFamily="34" charset="0"/>
                <a:cs typeface="Lucida Sans"/>
              </a:rPr>
              <a:t>concentration in urine)</a:t>
            </a:r>
          </a:p>
        </p:txBody>
      </p:sp>
      <p:sp>
        <p:nvSpPr>
          <p:cNvPr id="20" name="object 45"/>
          <p:cNvSpPr/>
          <p:nvPr/>
        </p:nvSpPr>
        <p:spPr>
          <a:xfrm>
            <a:off x="241300" y="1253423"/>
            <a:ext cx="6670217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2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Cigna HK’s </a:t>
            </a:r>
            <a:r>
              <a:rPr lang="en-US" sz="2200" b="1" dirty="0" err="1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Diamedic</a:t>
            </a:r>
            <a:r>
              <a:rPr lang="en-US" sz="22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Plan – Annual Renewable </a:t>
            </a:r>
            <a:endParaRPr sz="22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833107"/>
            <a:ext cx="24288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1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6" y="495935"/>
            <a:ext cx="545791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Diabetes Products – Example 2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700" y="1997075"/>
            <a:ext cx="929640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endParaRPr lang="en-US" sz="2000" dirty="0" smtClean="0">
              <a:latin typeface="Trebuchet MS" pitchFamily="34" charset="0"/>
              <a:cs typeface="Lucida Sans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487747" y="1997075"/>
            <a:ext cx="9296400" cy="440646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700"/>
              </a:lnSpc>
              <a:spcBef>
                <a:spcPts val="600"/>
              </a:spcBef>
            </a:pPr>
            <a:r>
              <a:rPr lang="en-US" sz="2200" dirty="0" smtClean="0">
                <a:latin typeface="Trebuchet MS" pitchFamily="34" charset="0"/>
                <a:cs typeface="Lucida Sans"/>
              </a:rPr>
              <a:t>Covers the “three highs” </a:t>
            </a:r>
            <a:r>
              <a:rPr lang="en-US" sz="2200" dirty="0">
                <a:latin typeface="Trebuchet MS" pitchFamily="34" charset="0"/>
                <a:cs typeface="Lucida Sans"/>
              </a:rPr>
              <a:t>- d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iabetes</a:t>
            </a:r>
            <a:r>
              <a:rPr lang="en-US" sz="2200" dirty="0">
                <a:latin typeface="Trebuchet MS" pitchFamily="34" charset="0"/>
                <a:cs typeface="Lucida Sans"/>
              </a:rPr>
              <a:t>, hypertension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/>
            </a:r>
            <a:br>
              <a:rPr lang="en-US" sz="2200" dirty="0" smtClean="0">
                <a:latin typeface="Trebuchet MS" pitchFamily="34" charset="0"/>
                <a:cs typeface="Lucida Sans"/>
              </a:rPr>
            </a:br>
            <a:r>
              <a:rPr lang="en-US" sz="2200" dirty="0" smtClean="0">
                <a:latin typeface="Trebuchet MS" pitchFamily="34" charset="0"/>
                <a:cs typeface="Lucida Sans"/>
              </a:rPr>
              <a:t>and </a:t>
            </a:r>
            <a:r>
              <a:rPr lang="en-US" sz="2200" dirty="0" err="1">
                <a:latin typeface="Trebuchet MS" pitchFamily="34" charset="0"/>
                <a:cs typeface="Lucida Sans"/>
              </a:rPr>
              <a:t>hyperlipidaemia</a:t>
            </a:r>
            <a:endParaRPr lang="en-US" sz="2200" dirty="0" smtClean="0">
              <a:latin typeface="Trebuchet MS" pitchFamily="34" charset="0"/>
              <a:cs typeface="Lucida Sans"/>
            </a:endParaRPr>
          </a:p>
          <a:p>
            <a:pPr marL="355600" marR="5080" indent="-342900">
              <a:lnSpc>
                <a:spcPct val="107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Combination of medical reimbursement, death</a:t>
            </a:r>
            <a:br>
              <a:rPr lang="en-US" sz="2200" dirty="0" smtClean="0">
                <a:latin typeface="Trebuchet MS" pitchFamily="34" charset="0"/>
                <a:cs typeface="Lucida Sans"/>
              </a:rPr>
            </a:br>
            <a:r>
              <a:rPr lang="en-US" sz="2200" dirty="0" smtClean="0">
                <a:latin typeface="Trebuchet MS" pitchFamily="34" charset="0"/>
                <a:cs typeface="Lucida Sans"/>
              </a:rPr>
              <a:t>cover and critical Illness cover (6 major, 3 early stage)</a:t>
            </a:r>
          </a:p>
          <a:p>
            <a:pPr marL="355600" marR="5080" indent="-342900">
              <a:lnSpc>
                <a:spcPct val="107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Hospital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daily room and board covered up to specified amount per day (depends on plan chosen)</a:t>
            </a:r>
          </a:p>
          <a:p>
            <a:pPr marL="355600" marR="5080" indent="-342900">
              <a:lnSpc>
                <a:spcPct val="107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Other confinement benefits (specialist’s fee, surgeon’s fee, operating theatre costs, etc.) subject to 30%-45% co-payment, depending on health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status</a:t>
            </a:r>
          </a:p>
          <a:p>
            <a:pPr marL="355600" marR="5080" indent="-342900">
              <a:lnSpc>
                <a:spcPct val="107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Guaranteed renewal, rate not affected by claim history</a:t>
            </a:r>
            <a:endParaRPr lang="en-US" sz="2200" dirty="0" smtClean="0">
              <a:latin typeface="Trebuchet MS" pitchFamily="34" charset="0"/>
              <a:cs typeface="Lucida Sans"/>
            </a:endParaRPr>
          </a:p>
          <a:p>
            <a:pPr marL="355600" marR="5080" indent="-342900">
              <a:lnSpc>
                <a:spcPct val="107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rebuchet MS" pitchFamily="34" charset="0"/>
                <a:cs typeface="Lucida Sans"/>
              </a:rPr>
              <a:t>Discount if join AIA’s Vitality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program</a:t>
            </a:r>
            <a:endParaRPr lang="en-US" sz="2200" dirty="0">
              <a:latin typeface="Trebuchet MS" pitchFamily="34" charset="0"/>
              <a:cs typeface="Lucida Sans"/>
            </a:endParaRPr>
          </a:p>
        </p:txBody>
      </p:sp>
      <p:sp>
        <p:nvSpPr>
          <p:cNvPr id="20" name="object 45"/>
          <p:cNvSpPr/>
          <p:nvPr/>
        </p:nvSpPr>
        <p:spPr>
          <a:xfrm>
            <a:off x="241300" y="1253423"/>
            <a:ext cx="6670217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2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AIA HK’s Metro Trio – Annual Renewable </a:t>
            </a:r>
            <a:endParaRPr sz="22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70" y="2141438"/>
            <a:ext cx="1855788" cy="8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62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72100" y="31059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6" y="495935"/>
            <a:ext cx="545791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Diabetes Products – Example 3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19" name="object 6"/>
          <p:cNvSpPr txBox="1"/>
          <p:nvPr/>
        </p:nvSpPr>
        <p:spPr>
          <a:xfrm>
            <a:off x="582204" y="2313124"/>
            <a:ext cx="9296400" cy="37521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700"/>
              </a:lnSpc>
              <a:spcBef>
                <a:spcPts val="600"/>
              </a:spcBef>
            </a:pPr>
            <a:r>
              <a:rPr lang="en-US" sz="2200" i="1" dirty="0" smtClean="0">
                <a:latin typeface="Trebuchet MS" pitchFamily="34" charset="0"/>
                <a:cs typeface="Lucida Sans"/>
              </a:rPr>
              <a:t>Policy issuance is </a:t>
            </a:r>
            <a:r>
              <a:rPr lang="en-US" sz="2200" i="1" dirty="0">
                <a:latin typeface="Trebuchet MS" pitchFamily="34" charset="0"/>
                <a:cs typeface="Lucida Sans"/>
              </a:rPr>
              <a:t>complicated and slow due to extra medical underwriting.</a:t>
            </a:r>
          </a:p>
          <a:p>
            <a:pPr marL="12700" marR="5080">
              <a:lnSpc>
                <a:spcPct val="107700"/>
              </a:lnSpc>
              <a:spcBef>
                <a:spcPts val="600"/>
              </a:spcBef>
            </a:pPr>
            <a:endParaRPr lang="en-US" sz="2200" dirty="0">
              <a:latin typeface="Trebuchet MS" pitchFamily="34" charset="0"/>
              <a:cs typeface="Lucida Sans"/>
            </a:endParaRPr>
          </a:p>
          <a:p>
            <a:pPr marL="12700" marR="5080">
              <a:lnSpc>
                <a:spcPct val="107700"/>
              </a:lnSpc>
              <a:spcBef>
                <a:spcPts val="600"/>
              </a:spcBef>
            </a:pPr>
            <a:r>
              <a:rPr lang="en-US" sz="2200" dirty="0" err="1" smtClean="0">
                <a:latin typeface="Trebuchet MS" pitchFamily="34" charset="0"/>
                <a:cs typeface="Lucida Sans"/>
              </a:rPr>
              <a:t>AllLife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 developed a solution</a:t>
            </a:r>
          </a:p>
          <a:p>
            <a:pPr marL="355600" marR="5080" indent="-342900">
              <a:lnSpc>
                <a:spcPct val="107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Online application with premium quoted immediately. (Takes about 5 minutes to fill in the application.)</a:t>
            </a:r>
          </a:p>
          <a:p>
            <a:pPr marL="355600" marR="5080" indent="-342900">
              <a:lnSpc>
                <a:spcPct val="107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Rate is quoted immediately</a:t>
            </a:r>
          </a:p>
          <a:p>
            <a:pPr marL="355600" marR="5080" indent="-342900">
              <a:lnSpc>
                <a:spcPct val="107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Must submit proof </a:t>
            </a:r>
            <a:r>
              <a:rPr lang="en-US" sz="2200" dirty="0">
                <a:latin typeface="Trebuchet MS" pitchFamily="34" charset="0"/>
                <a:cs typeface="Lucida Sans"/>
              </a:rPr>
              <a:t>of HbA1c 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level within 3 months</a:t>
            </a:r>
          </a:p>
          <a:p>
            <a:pPr marL="355600" marR="5080" indent="-342900">
              <a:lnSpc>
                <a:spcPct val="107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Lower premiums if evidence of improved HbA1c</a:t>
            </a:r>
          </a:p>
        </p:txBody>
      </p:sp>
      <p:sp>
        <p:nvSpPr>
          <p:cNvPr id="20" name="object 45"/>
          <p:cNvSpPr/>
          <p:nvPr/>
        </p:nvSpPr>
        <p:spPr>
          <a:xfrm>
            <a:off x="480765" y="1253423"/>
            <a:ext cx="6314205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Problem of Issue</a:t>
            </a:r>
            <a:endParaRPr sz="24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alllife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3356405"/>
            <a:ext cx="2850695" cy="54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68234" y="828421"/>
            <a:ext cx="3419475" cy="3419475"/>
          </a:xfrm>
          <a:custGeom>
            <a:avLst/>
            <a:gdLst/>
            <a:ahLst/>
            <a:cxnLst/>
            <a:rect l="l" t="t" r="r" b="b"/>
            <a:pathLst>
              <a:path w="3419475" h="3419475">
                <a:moveTo>
                  <a:pt x="1709635" y="0"/>
                </a:moveTo>
                <a:lnTo>
                  <a:pt x="1660960" y="679"/>
                </a:lnTo>
                <a:lnTo>
                  <a:pt x="1612621" y="2706"/>
                </a:lnTo>
                <a:lnTo>
                  <a:pt x="1564637" y="6062"/>
                </a:lnTo>
                <a:lnTo>
                  <a:pt x="1517026" y="10729"/>
                </a:lnTo>
                <a:lnTo>
                  <a:pt x="1469806" y="16689"/>
                </a:lnTo>
                <a:lnTo>
                  <a:pt x="1422995" y="23924"/>
                </a:lnTo>
                <a:lnTo>
                  <a:pt x="1376611" y="32416"/>
                </a:lnTo>
                <a:lnTo>
                  <a:pt x="1330672" y="42147"/>
                </a:lnTo>
                <a:lnTo>
                  <a:pt x="1285197" y="53100"/>
                </a:lnTo>
                <a:lnTo>
                  <a:pt x="1240203" y="65254"/>
                </a:lnTo>
                <a:lnTo>
                  <a:pt x="1195708" y="78594"/>
                </a:lnTo>
                <a:lnTo>
                  <a:pt x="1151730" y="93101"/>
                </a:lnTo>
                <a:lnTo>
                  <a:pt x="1108288" y="108756"/>
                </a:lnTo>
                <a:lnTo>
                  <a:pt x="1065399" y="125542"/>
                </a:lnTo>
                <a:lnTo>
                  <a:pt x="1023081" y="143440"/>
                </a:lnTo>
                <a:lnTo>
                  <a:pt x="981353" y="162433"/>
                </a:lnTo>
                <a:lnTo>
                  <a:pt x="940233" y="182503"/>
                </a:lnTo>
                <a:lnTo>
                  <a:pt x="899738" y="203631"/>
                </a:lnTo>
                <a:lnTo>
                  <a:pt x="859887" y="225800"/>
                </a:lnTo>
                <a:lnTo>
                  <a:pt x="820697" y="248992"/>
                </a:lnTo>
                <a:lnTo>
                  <a:pt x="782187" y="273187"/>
                </a:lnTo>
                <a:lnTo>
                  <a:pt x="744375" y="298369"/>
                </a:lnTo>
                <a:lnTo>
                  <a:pt x="707278" y="324520"/>
                </a:lnTo>
                <a:lnTo>
                  <a:pt x="670915" y="351620"/>
                </a:lnTo>
                <a:lnTo>
                  <a:pt x="635304" y="379653"/>
                </a:lnTo>
                <a:lnTo>
                  <a:pt x="600463" y="408600"/>
                </a:lnTo>
                <a:lnTo>
                  <a:pt x="566410" y="438443"/>
                </a:lnTo>
                <a:lnTo>
                  <a:pt x="533163" y="469165"/>
                </a:lnTo>
                <a:lnTo>
                  <a:pt x="500740" y="500746"/>
                </a:lnTo>
                <a:lnTo>
                  <a:pt x="469159" y="533170"/>
                </a:lnTo>
                <a:lnTo>
                  <a:pt x="438438" y="566417"/>
                </a:lnTo>
                <a:lnTo>
                  <a:pt x="408595" y="600471"/>
                </a:lnTo>
                <a:lnTo>
                  <a:pt x="379648" y="635312"/>
                </a:lnTo>
                <a:lnTo>
                  <a:pt x="351615" y="670923"/>
                </a:lnTo>
                <a:lnTo>
                  <a:pt x="324515" y="707286"/>
                </a:lnTo>
                <a:lnTo>
                  <a:pt x="298365" y="744383"/>
                </a:lnTo>
                <a:lnTo>
                  <a:pt x="273183" y="782196"/>
                </a:lnTo>
                <a:lnTo>
                  <a:pt x="248988" y="820706"/>
                </a:lnTo>
                <a:lnTo>
                  <a:pt x="225797" y="859896"/>
                </a:lnTo>
                <a:lnTo>
                  <a:pt x="203629" y="899748"/>
                </a:lnTo>
                <a:lnTo>
                  <a:pt x="182501" y="940243"/>
                </a:lnTo>
                <a:lnTo>
                  <a:pt x="162431" y="981364"/>
                </a:lnTo>
                <a:lnTo>
                  <a:pt x="143438" y="1023092"/>
                </a:lnTo>
                <a:lnTo>
                  <a:pt x="125540" y="1065410"/>
                </a:lnTo>
                <a:lnTo>
                  <a:pt x="108754" y="1108299"/>
                </a:lnTo>
                <a:lnTo>
                  <a:pt x="93099" y="1151741"/>
                </a:lnTo>
                <a:lnTo>
                  <a:pt x="78593" y="1195719"/>
                </a:lnTo>
                <a:lnTo>
                  <a:pt x="65253" y="1240214"/>
                </a:lnTo>
                <a:lnTo>
                  <a:pt x="53099" y="1285209"/>
                </a:lnTo>
                <a:lnTo>
                  <a:pt x="42147" y="1330684"/>
                </a:lnTo>
                <a:lnTo>
                  <a:pt x="32416" y="1376623"/>
                </a:lnTo>
                <a:lnTo>
                  <a:pt x="23924" y="1423007"/>
                </a:lnTo>
                <a:lnTo>
                  <a:pt x="16689" y="1469818"/>
                </a:lnTo>
                <a:lnTo>
                  <a:pt x="10729" y="1517038"/>
                </a:lnTo>
                <a:lnTo>
                  <a:pt x="6062" y="1564649"/>
                </a:lnTo>
                <a:lnTo>
                  <a:pt x="2706" y="1612633"/>
                </a:lnTo>
                <a:lnTo>
                  <a:pt x="679" y="1660972"/>
                </a:lnTo>
                <a:lnTo>
                  <a:pt x="0" y="1709648"/>
                </a:lnTo>
                <a:lnTo>
                  <a:pt x="679" y="1758324"/>
                </a:lnTo>
                <a:lnTo>
                  <a:pt x="2706" y="1806663"/>
                </a:lnTo>
                <a:lnTo>
                  <a:pt x="6062" y="1854647"/>
                </a:lnTo>
                <a:lnTo>
                  <a:pt x="10729" y="1902258"/>
                </a:lnTo>
                <a:lnTo>
                  <a:pt x="16689" y="1949478"/>
                </a:lnTo>
                <a:lnTo>
                  <a:pt x="23924" y="1996289"/>
                </a:lnTo>
                <a:lnTo>
                  <a:pt x="32416" y="2042673"/>
                </a:lnTo>
                <a:lnTo>
                  <a:pt x="42147" y="2088612"/>
                </a:lnTo>
                <a:lnTo>
                  <a:pt x="53099" y="2134088"/>
                </a:lnTo>
                <a:lnTo>
                  <a:pt x="65253" y="2179082"/>
                </a:lnTo>
                <a:lnTo>
                  <a:pt x="78593" y="2223577"/>
                </a:lnTo>
                <a:lnTo>
                  <a:pt x="93099" y="2267555"/>
                </a:lnTo>
                <a:lnTo>
                  <a:pt x="108754" y="2310997"/>
                </a:lnTo>
                <a:lnTo>
                  <a:pt x="125540" y="2353887"/>
                </a:lnTo>
                <a:lnTo>
                  <a:pt x="143438" y="2396204"/>
                </a:lnTo>
                <a:lnTo>
                  <a:pt x="162431" y="2437933"/>
                </a:lnTo>
                <a:lnTo>
                  <a:pt x="182501" y="2479053"/>
                </a:lnTo>
                <a:lnTo>
                  <a:pt x="203629" y="2519548"/>
                </a:lnTo>
                <a:lnTo>
                  <a:pt x="225797" y="2559400"/>
                </a:lnTo>
                <a:lnTo>
                  <a:pt x="248988" y="2598590"/>
                </a:lnTo>
                <a:lnTo>
                  <a:pt x="273183" y="2637100"/>
                </a:lnTo>
                <a:lnTo>
                  <a:pt x="298365" y="2674913"/>
                </a:lnTo>
                <a:lnTo>
                  <a:pt x="324515" y="2712010"/>
                </a:lnTo>
                <a:lnTo>
                  <a:pt x="351615" y="2748373"/>
                </a:lnTo>
                <a:lnTo>
                  <a:pt x="379648" y="2783984"/>
                </a:lnTo>
                <a:lnTo>
                  <a:pt x="408595" y="2818826"/>
                </a:lnTo>
                <a:lnTo>
                  <a:pt x="438438" y="2852879"/>
                </a:lnTo>
                <a:lnTo>
                  <a:pt x="469159" y="2886126"/>
                </a:lnTo>
                <a:lnTo>
                  <a:pt x="500740" y="2918550"/>
                </a:lnTo>
                <a:lnTo>
                  <a:pt x="533163" y="2950131"/>
                </a:lnTo>
                <a:lnTo>
                  <a:pt x="566410" y="2980853"/>
                </a:lnTo>
                <a:lnTo>
                  <a:pt x="600463" y="3010696"/>
                </a:lnTo>
                <a:lnTo>
                  <a:pt x="635304" y="3039643"/>
                </a:lnTo>
                <a:lnTo>
                  <a:pt x="670915" y="3067676"/>
                </a:lnTo>
                <a:lnTo>
                  <a:pt x="707278" y="3094777"/>
                </a:lnTo>
                <a:lnTo>
                  <a:pt x="744375" y="3120927"/>
                </a:lnTo>
                <a:lnTo>
                  <a:pt x="782187" y="3146109"/>
                </a:lnTo>
                <a:lnTo>
                  <a:pt x="820697" y="3170305"/>
                </a:lnTo>
                <a:lnTo>
                  <a:pt x="859887" y="3193496"/>
                </a:lnTo>
                <a:lnTo>
                  <a:pt x="899738" y="3215665"/>
                </a:lnTo>
                <a:lnTo>
                  <a:pt x="940233" y="3236793"/>
                </a:lnTo>
                <a:lnTo>
                  <a:pt x="981353" y="3256863"/>
                </a:lnTo>
                <a:lnTo>
                  <a:pt x="1023081" y="3275856"/>
                </a:lnTo>
                <a:lnTo>
                  <a:pt x="1065399" y="3293755"/>
                </a:lnTo>
                <a:lnTo>
                  <a:pt x="1108288" y="3310540"/>
                </a:lnTo>
                <a:lnTo>
                  <a:pt x="1151730" y="3326196"/>
                </a:lnTo>
                <a:lnTo>
                  <a:pt x="1195708" y="3340702"/>
                </a:lnTo>
                <a:lnTo>
                  <a:pt x="1240203" y="3354042"/>
                </a:lnTo>
                <a:lnTo>
                  <a:pt x="1285197" y="3366197"/>
                </a:lnTo>
                <a:lnTo>
                  <a:pt x="1330672" y="3377149"/>
                </a:lnTo>
                <a:lnTo>
                  <a:pt x="1376611" y="3386880"/>
                </a:lnTo>
                <a:lnTo>
                  <a:pt x="1422995" y="3395372"/>
                </a:lnTo>
                <a:lnTo>
                  <a:pt x="1469806" y="3402607"/>
                </a:lnTo>
                <a:lnTo>
                  <a:pt x="1517026" y="3408567"/>
                </a:lnTo>
                <a:lnTo>
                  <a:pt x="1564637" y="3413234"/>
                </a:lnTo>
                <a:lnTo>
                  <a:pt x="1612621" y="3416590"/>
                </a:lnTo>
                <a:lnTo>
                  <a:pt x="1660960" y="3418617"/>
                </a:lnTo>
                <a:lnTo>
                  <a:pt x="1709635" y="3419297"/>
                </a:lnTo>
                <a:lnTo>
                  <a:pt x="1758311" y="3418617"/>
                </a:lnTo>
                <a:lnTo>
                  <a:pt x="1806650" y="3416590"/>
                </a:lnTo>
                <a:lnTo>
                  <a:pt x="1854634" y="3413234"/>
                </a:lnTo>
                <a:lnTo>
                  <a:pt x="1902245" y="3408567"/>
                </a:lnTo>
                <a:lnTo>
                  <a:pt x="1949465" y="3402607"/>
                </a:lnTo>
                <a:lnTo>
                  <a:pt x="1996276" y="3395372"/>
                </a:lnTo>
                <a:lnTo>
                  <a:pt x="2042660" y="3386880"/>
                </a:lnTo>
                <a:lnTo>
                  <a:pt x="2088599" y="3377149"/>
                </a:lnTo>
                <a:lnTo>
                  <a:pt x="2134075" y="3366197"/>
                </a:lnTo>
                <a:lnTo>
                  <a:pt x="2179069" y="3354042"/>
                </a:lnTo>
                <a:lnTo>
                  <a:pt x="2223564" y="3340702"/>
                </a:lnTo>
                <a:lnTo>
                  <a:pt x="2267542" y="3326196"/>
                </a:lnTo>
                <a:lnTo>
                  <a:pt x="2310985" y="3310540"/>
                </a:lnTo>
                <a:lnTo>
                  <a:pt x="2353874" y="3293755"/>
                </a:lnTo>
                <a:lnTo>
                  <a:pt x="2396192" y="3275856"/>
                </a:lnTo>
                <a:lnTo>
                  <a:pt x="2437920" y="3256863"/>
                </a:lnTo>
                <a:lnTo>
                  <a:pt x="2479041" y="3236793"/>
                </a:lnTo>
                <a:lnTo>
                  <a:pt x="2519536" y="3215665"/>
                </a:lnTo>
                <a:lnTo>
                  <a:pt x="2559387" y="3193496"/>
                </a:lnTo>
                <a:lnTo>
                  <a:pt x="2598577" y="3170305"/>
                </a:lnTo>
                <a:lnTo>
                  <a:pt x="2637088" y="3146109"/>
                </a:lnTo>
                <a:lnTo>
                  <a:pt x="2674900" y="3120927"/>
                </a:lnTo>
                <a:lnTo>
                  <a:pt x="2711997" y="3094777"/>
                </a:lnTo>
                <a:lnTo>
                  <a:pt x="2748360" y="3067676"/>
                </a:lnTo>
                <a:lnTo>
                  <a:pt x="2783971" y="3039643"/>
                </a:lnTo>
                <a:lnTo>
                  <a:pt x="2818813" y="3010696"/>
                </a:lnTo>
                <a:lnTo>
                  <a:pt x="2852866" y="2980853"/>
                </a:lnTo>
                <a:lnTo>
                  <a:pt x="2886114" y="2950131"/>
                </a:lnTo>
                <a:lnTo>
                  <a:pt x="2918537" y="2918550"/>
                </a:lnTo>
                <a:lnTo>
                  <a:pt x="2950119" y="2886126"/>
                </a:lnTo>
                <a:lnTo>
                  <a:pt x="2980840" y="2852879"/>
                </a:lnTo>
                <a:lnTo>
                  <a:pt x="3010683" y="2818826"/>
                </a:lnTo>
                <a:lnTo>
                  <a:pt x="3039630" y="2783984"/>
                </a:lnTo>
                <a:lnTo>
                  <a:pt x="3067663" y="2748373"/>
                </a:lnTo>
                <a:lnTo>
                  <a:pt x="3094764" y="2712010"/>
                </a:lnTo>
                <a:lnTo>
                  <a:pt x="3120914" y="2674913"/>
                </a:lnTo>
                <a:lnTo>
                  <a:pt x="3146096" y="2637100"/>
                </a:lnTo>
                <a:lnTo>
                  <a:pt x="3170292" y="2598590"/>
                </a:lnTo>
                <a:lnTo>
                  <a:pt x="3193483" y="2559400"/>
                </a:lnTo>
                <a:lnTo>
                  <a:pt x="3215652" y="2519548"/>
                </a:lnTo>
                <a:lnTo>
                  <a:pt x="3236780" y="2479053"/>
                </a:lnTo>
                <a:lnTo>
                  <a:pt x="3256850" y="2437933"/>
                </a:lnTo>
                <a:lnTo>
                  <a:pt x="3275843" y="2396204"/>
                </a:lnTo>
                <a:lnTo>
                  <a:pt x="3293742" y="2353887"/>
                </a:lnTo>
                <a:lnTo>
                  <a:pt x="3310528" y="2310997"/>
                </a:lnTo>
                <a:lnTo>
                  <a:pt x="3326183" y="2267555"/>
                </a:lnTo>
                <a:lnTo>
                  <a:pt x="3340689" y="2223577"/>
                </a:lnTo>
                <a:lnTo>
                  <a:pt x="3354029" y="2179082"/>
                </a:lnTo>
                <a:lnTo>
                  <a:pt x="3366184" y="2134088"/>
                </a:lnTo>
                <a:lnTo>
                  <a:pt x="3377136" y="2088612"/>
                </a:lnTo>
                <a:lnTo>
                  <a:pt x="3386867" y="2042673"/>
                </a:lnTo>
                <a:lnTo>
                  <a:pt x="3395359" y="1996289"/>
                </a:lnTo>
                <a:lnTo>
                  <a:pt x="3402594" y="1949478"/>
                </a:lnTo>
                <a:lnTo>
                  <a:pt x="3408555" y="1902258"/>
                </a:lnTo>
                <a:lnTo>
                  <a:pt x="3413222" y="1854647"/>
                </a:lnTo>
                <a:lnTo>
                  <a:pt x="3416578" y="1806663"/>
                </a:lnTo>
                <a:lnTo>
                  <a:pt x="3418604" y="1758324"/>
                </a:lnTo>
                <a:lnTo>
                  <a:pt x="3419284" y="1709648"/>
                </a:lnTo>
                <a:lnTo>
                  <a:pt x="3418604" y="1660972"/>
                </a:lnTo>
                <a:lnTo>
                  <a:pt x="3416578" y="1612633"/>
                </a:lnTo>
                <a:lnTo>
                  <a:pt x="3413222" y="1564649"/>
                </a:lnTo>
                <a:lnTo>
                  <a:pt x="3408555" y="1517038"/>
                </a:lnTo>
                <a:lnTo>
                  <a:pt x="3402594" y="1469818"/>
                </a:lnTo>
                <a:lnTo>
                  <a:pt x="3395359" y="1423007"/>
                </a:lnTo>
                <a:lnTo>
                  <a:pt x="3386867" y="1376623"/>
                </a:lnTo>
                <a:lnTo>
                  <a:pt x="3377136" y="1330684"/>
                </a:lnTo>
                <a:lnTo>
                  <a:pt x="3366184" y="1285209"/>
                </a:lnTo>
                <a:lnTo>
                  <a:pt x="3354029" y="1240214"/>
                </a:lnTo>
                <a:lnTo>
                  <a:pt x="3340689" y="1195719"/>
                </a:lnTo>
                <a:lnTo>
                  <a:pt x="3326183" y="1151741"/>
                </a:lnTo>
                <a:lnTo>
                  <a:pt x="3310528" y="1108299"/>
                </a:lnTo>
                <a:lnTo>
                  <a:pt x="3293742" y="1065410"/>
                </a:lnTo>
                <a:lnTo>
                  <a:pt x="3275843" y="1023092"/>
                </a:lnTo>
                <a:lnTo>
                  <a:pt x="3256850" y="981364"/>
                </a:lnTo>
                <a:lnTo>
                  <a:pt x="3236780" y="940243"/>
                </a:lnTo>
                <a:lnTo>
                  <a:pt x="3215652" y="899748"/>
                </a:lnTo>
                <a:lnTo>
                  <a:pt x="3193483" y="859896"/>
                </a:lnTo>
                <a:lnTo>
                  <a:pt x="3170292" y="820706"/>
                </a:lnTo>
                <a:lnTo>
                  <a:pt x="3146096" y="782196"/>
                </a:lnTo>
                <a:lnTo>
                  <a:pt x="3120914" y="744383"/>
                </a:lnTo>
                <a:lnTo>
                  <a:pt x="3094764" y="707286"/>
                </a:lnTo>
                <a:lnTo>
                  <a:pt x="3067663" y="670923"/>
                </a:lnTo>
                <a:lnTo>
                  <a:pt x="3039630" y="635312"/>
                </a:lnTo>
                <a:lnTo>
                  <a:pt x="3010683" y="600471"/>
                </a:lnTo>
                <a:lnTo>
                  <a:pt x="2980840" y="566417"/>
                </a:lnTo>
                <a:lnTo>
                  <a:pt x="2950119" y="533170"/>
                </a:lnTo>
                <a:lnTo>
                  <a:pt x="2918537" y="500746"/>
                </a:lnTo>
                <a:lnTo>
                  <a:pt x="2886114" y="469165"/>
                </a:lnTo>
                <a:lnTo>
                  <a:pt x="2852866" y="438443"/>
                </a:lnTo>
                <a:lnTo>
                  <a:pt x="2818813" y="408600"/>
                </a:lnTo>
                <a:lnTo>
                  <a:pt x="2783971" y="379653"/>
                </a:lnTo>
                <a:lnTo>
                  <a:pt x="2748360" y="351620"/>
                </a:lnTo>
                <a:lnTo>
                  <a:pt x="2711997" y="324520"/>
                </a:lnTo>
                <a:lnTo>
                  <a:pt x="2674900" y="298369"/>
                </a:lnTo>
                <a:lnTo>
                  <a:pt x="2637088" y="273187"/>
                </a:lnTo>
                <a:lnTo>
                  <a:pt x="2598577" y="248992"/>
                </a:lnTo>
                <a:lnTo>
                  <a:pt x="2559387" y="225800"/>
                </a:lnTo>
                <a:lnTo>
                  <a:pt x="2519536" y="203631"/>
                </a:lnTo>
                <a:lnTo>
                  <a:pt x="2479041" y="182503"/>
                </a:lnTo>
                <a:lnTo>
                  <a:pt x="2437920" y="162433"/>
                </a:lnTo>
                <a:lnTo>
                  <a:pt x="2396192" y="143440"/>
                </a:lnTo>
                <a:lnTo>
                  <a:pt x="2353874" y="125542"/>
                </a:lnTo>
                <a:lnTo>
                  <a:pt x="2310985" y="108756"/>
                </a:lnTo>
                <a:lnTo>
                  <a:pt x="2267542" y="93101"/>
                </a:lnTo>
                <a:lnTo>
                  <a:pt x="2223564" y="78594"/>
                </a:lnTo>
                <a:lnTo>
                  <a:pt x="2179069" y="65254"/>
                </a:lnTo>
                <a:lnTo>
                  <a:pt x="2134075" y="53100"/>
                </a:lnTo>
                <a:lnTo>
                  <a:pt x="2088599" y="42147"/>
                </a:lnTo>
                <a:lnTo>
                  <a:pt x="2042660" y="32416"/>
                </a:lnTo>
                <a:lnTo>
                  <a:pt x="1996276" y="23924"/>
                </a:lnTo>
                <a:lnTo>
                  <a:pt x="1949465" y="16689"/>
                </a:lnTo>
                <a:lnTo>
                  <a:pt x="1902245" y="10729"/>
                </a:lnTo>
                <a:lnTo>
                  <a:pt x="1854634" y="6062"/>
                </a:lnTo>
                <a:lnTo>
                  <a:pt x="1806650" y="2706"/>
                </a:lnTo>
                <a:lnTo>
                  <a:pt x="1758311" y="679"/>
                </a:lnTo>
                <a:lnTo>
                  <a:pt x="1709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3" descr="E:\shirish-sir_11-11-14\Actuaries\corel\actuarie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320675"/>
            <a:ext cx="168592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420215" y="554736"/>
            <a:ext cx="9184208" cy="3840479"/>
            <a:chOff x="1420215" y="554736"/>
            <a:chExt cx="9184208" cy="3840479"/>
          </a:xfrm>
        </p:grpSpPr>
        <p:sp>
          <p:nvSpPr>
            <p:cNvPr id="7" name="object 7"/>
            <p:cNvSpPr/>
            <p:nvPr/>
          </p:nvSpPr>
          <p:spPr>
            <a:xfrm>
              <a:off x="1420215" y="554736"/>
              <a:ext cx="3846576" cy="3840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98593" y="3199536"/>
              <a:ext cx="6005830" cy="424180"/>
            </a:xfrm>
            <a:custGeom>
              <a:avLst/>
              <a:gdLst/>
              <a:ahLst/>
              <a:cxnLst/>
              <a:rect l="l" t="t" r="r" b="b"/>
              <a:pathLst>
                <a:path w="6005830" h="424179">
                  <a:moveTo>
                    <a:pt x="6005245" y="0"/>
                  </a:moveTo>
                  <a:lnTo>
                    <a:pt x="256209" y="0"/>
                  </a:lnTo>
                  <a:lnTo>
                    <a:pt x="236128" y="45908"/>
                  </a:lnTo>
                  <a:lnTo>
                    <a:pt x="214754" y="91105"/>
                  </a:lnTo>
                  <a:lnTo>
                    <a:pt x="192110" y="135565"/>
                  </a:lnTo>
                  <a:lnTo>
                    <a:pt x="168220" y="179266"/>
                  </a:lnTo>
                  <a:lnTo>
                    <a:pt x="143106" y="222183"/>
                  </a:lnTo>
                  <a:lnTo>
                    <a:pt x="116793" y="264293"/>
                  </a:lnTo>
                  <a:lnTo>
                    <a:pt x="89302" y="305573"/>
                  </a:lnTo>
                  <a:lnTo>
                    <a:pt x="60657" y="345998"/>
                  </a:lnTo>
                  <a:lnTo>
                    <a:pt x="30882" y="385546"/>
                  </a:lnTo>
                  <a:lnTo>
                    <a:pt x="0" y="424192"/>
                  </a:lnTo>
                  <a:lnTo>
                    <a:pt x="6005245" y="424192"/>
                  </a:lnTo>
                  <a:lnTo>
                    <a:pt x="6005245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72520" y="1920633"/>
              <a:ext cx="5731510" cy="1234440"/>
            </a:xfrm>
            <a:custGeom>
              <a:avLst/>
              <a:gdLst/>
              <a:ahLst/>
              <a:cxnLst/>
              <a:rect l="l" t="t" r="r" b="b"/>
              <a:pathLst>
                <a:path w="5731509" h="1234439">
                  <a:moveTo>
                    <a:pt x="5731319" y="0"/>
                  </a:moveTo>
                  <a:lnTo>
                    <a:pt x="0" y="0"/>
                  </a:lnTo>
                  <a:lnTo>
                    <a:pt x="16530" y="44491"/>
                  </a:lnTo>
                  <a:lnTo>
                    <a:pt x="31853" y="89554"/>
                  </a:lnTo>
                  <a:lnTo>
                    <a:pt x="45949" y="135169"/>
                  </a:lnTo>
                  <a:lnTo>
                    <a:pt x="58798" y="181317"/>
                  </a:lnTo>
                  <a:lnTo>
                    <a:pt x="70379" y="227979"/>
                  </a:lnTo>
                  <a:lnTo>
                    <a:pt x="80673" y="275135"/>
                  </a:lnTo>
                  <a:lnTo>
                    <a:pt x="89659" y="322766"/>
                  </a:lnTo>
                  <a:lnTo>
                    <a:pt x="97318" y="370852"/>
                  </a:lnTo>
                  <a:lnTo>
                    <a:pt x="103629" y="419374"/>
                  </a:lnTo>
                  <a:lnTo>
                    <a:pt x="108573" y="468313"/>
                  </a:lnTo>
                  <a:lnTo>
                    <a:pt x="112129" y="517649"/>
                  </a:lnTo>
                  <a:lnTo>
                    <a:pt x="114277" y="567363"/>
                  </a:lnTo>
                  <a:lnTo>
                    <a:pt x="114998" y="617435"/>
                  </a:lnTo>
                  <a:lnTo>
                    <a:pt x="114154" y="671624"/>
                  </a:lnTo>
                  <a:lnTo>
                    <a:pt x="111638" y="725390"/>
                  </a:lnTo>
                  <a:lnTo>
                    <a:pt x="107476" y="778709"/>
                  </a:lnTo>
                  <a:lnTo>
                    <a:pt x="101694" y="831557"/>
                  </a:lnTo>
                  <a:lnTo>
                    <a:pt x="94317" y="883910"/>
                  </a:lnTo>
                  <a:lnTo>
                    <a:pt x="85370" y="935742"/>
                  </a:lnTo>
                  <a:lnTo>
                    <a:pt x="74880" y="987029"/>
                  </a:lnTo>
                  <a:lnTo>
                    <a:pt x="62872" y="1037746"/>
                  </a:lnTo>
                  <a:lnTo>
                    <a:pt x="49370" y="1087869"/>
                  </a:lnTo>
                  <a:lnTo>
                    <a:pt x="34402" y="1137373"/>
                  </a:lnTo>
                  <a:lnTo>
                    <a:pt x="17991" y="1186234"/>
                  </a:lnTo>
                  <a:lnTo>
                    <a:pt x="165" y="1234427"/>
                  </a:lnTo>
                  <a:lnTo>
                    <a:pt x="5731319" y="1234427"/>
                  </a:lnTo>
                  <a:lnTo>
                    <a:pt x="5731319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5059812" y="1844675"/>
              <a:ext cx="5316088" cy="16825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1450" dirty="0">
                <a:latin typeface="Trebuchet MS" pitchFamily="34" charset="0"/>
                <a:cs typeface="Times New Roman"/>
              </a:endParaRPr>
            </a:p>
            <a:p>
              <a:pPr marL="12700">
                <a:lnSpc>
                  <a:spcPts val="3775"/>
                </a:lnSpc>
              </a:pPr>
              <a:r>
                <a:rPr sz="360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360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3775"/>
                </a:lnSpc>
              </a:pPr>
              <a:r>
                <a:rPr sz="360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360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1805"/>
                </a:spcBef>
              </a:pPr>
              <a:r>
                <a:rPr sz="1650" b="1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 – 31st January, 2018 | Mumbai, India</a:t>
              </a:r>
              <a:endParaRPr sz="1650" b="1" dirty="0">
                <a:latin typeface="Trebuchet MS" pitchFamily="34" charset="0"/>
                <a:cs typeface="Lucida San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74365" y="1628487"/>
              <a:ext cx="8140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spc="-229" dirty="0" smtClean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O</a:t>
              </a:r>
              <a:r>
                <a:rPr lang="en-US" sz="1300" spc="-60" dirty="0" smtClean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r</a:t>
              </a:r>
              <a:r>
                <a:rPr lang="en-US" sz="1300" spc="-145" dirty="0" smtClean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g</a:t>
              </a:r>
              <a:r>
                <a:rPr lang="en-US" sz="1300" spc="-80" dirty="0" smtClean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a</a:t>
              </a:r>
              <a:r>
                <a:rPr lang="en-US" sz="1300" spc="-120" dirty="0" smtClean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n</a:t>
              </a:r>
              <a:r>
                <a:rPr lang="en-US" sz="1300" spc="-80" dirty="0" smtClean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i</a:t>
              </a:r>
              <a:r>
                <a:rPr lang="en-US" sz="1300" spc="-155" dirty="0" smtClean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z</a:t>
              </a:r>
              <a:r>
                <a:rPr lang="en-US" sz="1300" spc="-65" dirty="0" smtClean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e</a:t>
              </a:r>
              <a:r>
                <a:rPr lang="en-US" sz="1300" dirty="0" smtClean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r</a:t>
              </a:r>
              <a:endParaRPr lang="en-US" sz="1300" dirty="0">
                <a:latin typeface="Trebuchet MS" pitchFamily="34" charset="0"/>
                <a:cs typeface="Lucida San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88900" y="4587875"/>
            <a:ext cx="7315200" cy="19812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bject 11"/>
          <p:cNvSpPr txBox="1"/>
          <p:nvPr/>
        </p:nvSpPr>
        <p:spPr>
          <a:xfrm>
            <a:off x="774700" y="5742543"/>
            <a:ext cx="588784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805"/>
              </a:spcBef>
            </a:pPr>
            <a:r>
              <a:rPr lang="en-US" sz="2400" b="1" dirty="0" smtClean="0">
                <a:solidFill>
                  <a:srgbClr val="00854A"/>
                </a:solidFill>
                <a:latin typeface="Trebuchet MS" pitchFamily="34" charset="0"/>
                <a:cs typeface="Lucida Sans"/>
              </a:rPr>
              <a:t>jferguson@genre.com</a:t>
            </a:r>
            <a:endParaRPr sz="2400" b="1" dirty="0">
              <a:latin typeface="Trebuchet MS" pitchFamily="34" charset="0"/>
              <a:cs typeface="Lucida Sans"/>
            </a:endParaRPr>
          </a:p>
        </p:txBody>
      </p:sp>
      <p:sp>
        <p:nvSpPr>
          <p:cNvPr id="27" name="object 11"/>
          <p:cNvSpPr txBox="1"/>
          <p:nvPr/>
        </p:nvSpPr>
        <p:spPr>
          <a:xfrm>
            <a:off x="774700" y="4885234"/>
            <a:ext cx="588784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5000" b="1" dirty="0" smtClean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Thank You</a:t>
            </a:r>
            <a:endParaRPr sz="5000" b="1" dirty="0">
              <a:latin typeface="Trebuchet MS" pitchFamily="34" charset="0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Agenda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700" y="1997075"/>
            <a:ext cx="9296400" cy="157081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B71B1B"/>
                </a:solidFill>
                <a:latin typeface="Trebuchet MS" pitchFamily="34" charset="0"/>
                <a:cs typeface="Lucida Sans"/>
              </a:rPr>
              <a:t>Critical Illness in Hong Kong</a:t>
            </a:r>
          </a:p>
          <a:p>
            <a:pPr marL="469900" marR="5080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Online Insurance in China</a:t>
            </a:r>
          </a:p>
          <a:p>
            <a:pPr marL="469900" marR="5080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Diabetes Products</a:t>
            </a:r>
          </a:p>
        </p:txBody>
      </p:sp>
    </p:spTree>
    <p:extLst>
      <p:ext uri="{BB962C8B-B14F-4D97-AF65-F5344CB8AC3E}">
        <p14:creationId xmlns:p14="http://schemas.microsoft.com/office/powerpoint/2010/main" val="15973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Critical Illness in Hong Kong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700" y="1997075"/>
            <a:ext cx="9296400" cy="369331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Critical Illness is a well-established product in Hong Kong – it has been around for 30 years</a:t>
            </a:r>
          </a:p>
          <a:p>
            <a:pPr marL="355600" marR="508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Typically whole of life coverage with a limited premium payment term (10-20 years)</a:t>
            </a:r>
          </a:p>
          <a:p>
            <a:pPr marL="355600" marR="508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Mostly sold by agency force</a:t>
            </a:r>
          </a:p>
          <a:p>
            <a:pPr marL="355600" marR="508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Unlike India, disease definitions are not </a:t>
            </a:r>
            <a:r>
              <a:rPr lang="en-US" sz="2200" dirty="0" err="1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standardised</a:t>
            </a:r>
            <a:endParaRPr lang="en-US" sz="2200" dirty="0" smtClean="0">
              <a:solidFill>
                <a:srgbClr val="231F20"/>
              </a:solidFill>
              <a:latin typeface="Trebuchet MS" pitchFamily="34" charset="0"/>
              <a:cs typeface="Lucida Sans"/>
            </a:endParaRPr>
          </a:p>
          <a:p>
            <a:pPr marL="355600" marR="508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Companies compete by:</a:t>
            </a:r>
          </a:p>
          <a:p>
            <a:pPr marL="812800" marR="5080" lvl="1" indent="-342900">
              <a:buFont typeface="Trebuchet MS" panose="020B0603020202020204" pitchFamily="34" charset="0"/>
              <a:buChar char="–"/>
            </a:pPr>
            <a:r>
              <a:rPr lang="en-US" sz="22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Adding more diseases</a:t>
            </a:r>
          </a:p>
          <a:p>
            <a:pPr marL="812800" marR="5080" lvl="1" indent="-342900">
              <a:buFont typeface="Trebuchet MS" panose="020B0603020202020204" pitchFamily="34" charset="0"/>
              <a:buChar char="–"/>
            </a:pPr>
            <a:r>
              <a:rPr lang="en-US" sz="22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Extending coverage for major diseases after the first claim</a:t>
            </a:r>
          </a:p>
          <a:p>
            <a:pPr marL="812800" marR="5080" lvl="1" indent="-342900">
              <a:buFont typeface="Trebuchet MS" panose="020B0603020202020204" pitchFamily="34" charset="0"/>
              <a:buChar char="–"/>
            </a:pPr>
            <a:r>
              <a:rPr lang="en-US" sz="2200" dirty="0" smtClean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Adding special extra benefits with perceived high customer value</a:t>
            </a:r>
          </a:p>
        </p:txBody>
      </p:sp>
      <p:sp>
        <p:nvSpPr>
          <p:cNvPr id="17" name="object 45"/>
          <p:cNvSpPr/>
          <p:nvPr/>
        </p:nvSpPr>
        <p:spPr>
          <a:xfrm>
            <a:off x="480765" y="1253423"/>
            <a:ext cx="6314205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Background to the Hong Kong Market</a:t>
            </a:r>
            <a:endParaRPr sz="24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Critical Illness in Hong Kong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21" name="object 6"/>
          <p:cNvSpPr txBox="1"/>
          <p:nvPr/>
        </p:nvSpPr>
        <p:spPr>
          <a:xfrm>
            <a:off x="509795" y="2301875"/>
            <a:ext cx="8752952" cy="24245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700"/>
              </a:lnSpc>
            </a:pPr>
            <a:r>
              <a:rPr lang="en-US" sz="2200" dirty="0" smtClean="0">
                <a:latin typeface="Trebuchet MS" pitchFamily="34" charset="0"/>
                <a:cs typeface="Lucida Sans"/>
              </a:rPr>
              <a:t>The main idea is that the policyholder can claim more than once for the same major disease.</a:t>
            </a:r>
          </a:p>
          <a:p>
            <a:pPr marL="469900" marR="5080" indent="-457200">
              <a:lnSpc>
                <a:spcPct val="107700"/>
              </a:lnSpc>
              <a:spcBef>
                <a:spcPts val="600"/>
              </a:spcBef>
              <a:buAutoNum type="arabicPeriod"/>
            </a:pPr>
            <a:r>
              <a:rPr lang="en-US" sz="2200" b="1" i="1" dirty="0" smtClean="0">
                <a:latin typeface="Trebuchet MS" pitchFamily="34" charset="0"/>
                <a:cs typeface="Lucida Sans"/>
              </a:rPr>
              <a:t>Cancer continuation benefit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: pay again if the </a:t>
            </a:r>
            <a:r>
              <a:rPr lang="en-US" sz="2200" u="sng" dirty="0" smtClean="0">
                <a:latin typeface="Trebuchet MS" pitchFamily="34" charset="0"/>
                <a:cs typeface="Lucida Sans"/>
              </a:rPr>
              <a:t>same or another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 cancer is present and n years, 2n years</a:t>
            </a:r>
          </a:p>
          <a:p>
            <a:pPr marL="469900" marR="5080" indent="-457200">
              <a:lnSpc>
                <a:spcPct val="107700"/>
              </a:lnSpc>
              <a:spcBef>
                <a:spcPts val="600"/>
              </a:spcBef>
              <a:buAutoNum type="arabicPeriod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Heart attack: pay on second incidence</a:t>
            </a:r>
          </a:p>
          <a:p>
            <a:pPr marL="469900" marR="5080" indent="-457200">
              <a:lnSpc>
                <a:spcPct val="107700"/>
              </a:lnSpc>
              <a:spcBef>
                <a:spcPts val="600"/>
              </a:spcBef>
              <a:buAutoNum type="arabicPeriod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Stroke: pay on second incidence</a:t>
            </a:r>
          </a:p>
        </p:txBody>
      </p:sp>
      <p:sp>
        <p:nvSpPr>
          <p:cNvPr id="17" name="object 45"/>
          <p:cNvSpPr/>
          <p:nvPr/>
        </p:nvSpPr>
        <p:spPr>
          <a:xfrm>
            <a:off x="480765" y="1311275"/>
            <a:ext cx="6314205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72000" tIns="36000" rIns="72000" bIns="36000" rtlCol="0" anchor="ctr" anchorCtr="0"/>
          <a:lstStyle/>
          <a:p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Multiple Payments For The Same Disease</a:t>
            </a:r>
            <a:endParaRPr sz="24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7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63254" y="42852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Critical Illness in Hong Kong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sp>
        <p:nvSpPr>
          <p:cNvPr id="25" name="object 45"/>
          <p:cNvSpPr/>
          <p:nvPr/>
        </p:nvSpPr>
        <p:spPr>
          <a:xfrm>
            <a:off x="480766" y="1253423"/>
            <a:ext cx="5018333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0" tIns="0" rIns="0" bIns="0" rtlCol="0" anchor="ctr" anchorCtr="0"/>
          <a:lstStyle/>
          <a:p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AIA Hong Kong - Smart Elite Ultra</a:t>
            </a:r>
            <a:endParaRPr sz="24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48412"/>
            <a:ext cx="1703388" cy="80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927994"/>
              </p:ext>
            </p:extLst>
          </p:nvPr>
        </p:nvGraphicFramePr>
        <p:xfrm>
          <a:off x="524755" y="2987675"/>
          <a:ext cx="8657265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48"/>
                <a:gridCol w="3880843"/>
                <a:gridCol w="3084774"/>
              </a:tblGrid>
              <a:tr h="12920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Group</a:t>
                      </a:r>
                      <a:endParaRPr lang="en-US" sz="2000" b="1" dirty="0">
                        <a:latin typeface="Trebuchet MS" panose="020B0603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Diseases</a:t>
                      </a:r>
                      <a:endParaRPr lang="en-US" sz="2000" b="1" dirty="0">
                        <a:latin typeface="Trebuchet MS" panose="020B0603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Coverage</a:t>
                      </a:r>
                      <a:endParaRPr lang="en-US" sz="2000" b="1" dirty="0">
                        <a:latin typeface="Trebuchet MS" panose="020B0603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2000" b="0" dirty="0">
                        <a:latin typeface="Trebuchet MS" panose="020B0603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Cancers</a:t>
                      </a:r>
                      <a:endParaRPr lang="en-US" sz="2000" b="0" dirty="0">
                        <a:latin typeface="Trebuchet MS" panose="020B0603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300% (3x100%)</a:t>
                      </a:r>
                      <a:endParaRPr lang="en-US" sz="2000" b="0" dirty="0">
                        <a:latin typeface="Trebuchet MS" panose="020B0603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2000" b="0" dirty="0">
                        <a:latin typeface="Trebuchet MS" panose="020B0603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Heart Related Illness</a:t>
                      </a:r>
                      <a:endParaRPr lang="en-US" sz="2000" b="0" dirty="0">
                        <a:latin typeface="Trebuchet MS" panose="020B0603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200% (2x100%)</a:t>
                      </a:r>
                      <a:endParaRPr lang="en-US" sz="2000" b="0" dirty="0">
                        <a:latin typeface="Trebuchet MS" panose="020B0603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2000" b="0" dirty="0">
                        <a:latin typeface="Trebuchet MS" panose="020B0603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Nervous</a:t>
                      </a:r>
                      <a:r>
                        <a:rPr lang="en-US" sz="2000" b="0" baseline="0" dirty="0" smtClean="0"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System</a:t>
                      </a:r>
                      <a:endParaRPr lang="en-US" sz="2000" b="0" dirty="0">
                        <a:latin typeface="Trebuchet MS" panose="020B0603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en-US" sz="2000" b="0" dirty="0">
                        <a:latin typeface="Trebuchet MS" panose="020B0603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2000" b="0" dirty="0">
                        <a:latin typeface="Trebuchet MS" panose="020B0603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Major Organs and Functions</a:t>
                      </a:r>
                      <a:endParaRPr lang="en-US" sz="2000" b="0" dirty="0">
                        <a:latin typeface="Trebuchet MS" panose="020B0603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2000" b="0" dirty="0">
                        <a:latin typeface="Trebuchet MS" panose="020B0603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Other Major Illnesses</a:t>
                      </a:r>
                      <a:endParaRPr lang="en-US" sz="2000" b="0" dirty="0">
                        <a:latin typeface="Trebuchet MS" panose="020B0603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en-US" sz="2000" b="0" dirty="0">
                        <a:latin typeface="Trebuchet MS" panose="020B0603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2000" b="0" dirty="0">
                        <a:latin typeface="Trebuchet MS" panose="020B0603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Terminal Illnesses and LIE</a:t>
                      </a:r>
                      <a:endParaRPr lang="en-US" sz="2000" b="0" dirty="0">
                        <a:latin typeface="Trebuchet MS" panose="020B0603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rebuchet MS" panose="020B0603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en-US" sz="2000" b="0" dirty="0">
                        <a:latin typeface="Trebuchet MS" panose="020B0603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object 6"/>
          <p:cNvSpPr txBox="1"/>
          <p:nvPr/>
        </p:nvSpPr>
        <p:spPr>
          <a:xfrm>
            <a:off x="546100" y="5959475"/>
            <a:ext cx="8752952" cy="6647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700"/>
              </a:lnSpc>
            </a:pPr>
            <a:r>
              <a:rPr lang="en-US" sz="2000" i="1" dirty="0" smtClean="0">
                <a:latin typeface="Trebuchet MS" pitchFamily="34" charset="0"/>
                <a:cs typeface="Lucida Sans"/>
              </a:rPr>
              <a:t>3 year waiting period between cancer payments</a:t>
            </a:r>
          </a:p>
          <a:p>
            <a:pPr marL="12700" marR="5080">
              <a:lnSpc>
                <a:spcPct val="107700"/>
              </a:lnSpc>
            </a:pPr>
            <a:r>
              <a:rPr lang="en-US" sz="2000" i="1" dirty="0" smtClean="0">
                <a:latin typeface="Trebuchet MS" pitchFamily="34" charset="0"/>
                <a:cs typeface="Lucida Sans"/>
              </a:rPr>
              <a:t>1 year waiting period for all other diseases</a:t>
            </a:r>
          </a:p>
        </p:txBody>
      </p:sp>
      <p:sp>
        <p:nvSpPr>
          <p:cNvPr id="23" name="object 6"/>
          <p:cNvSpPr txBox="1"/>
          <p:nvPr/>
        </p:nvSpPr>
        <p:spPr>
          <a:xfrm>
            <a:off x="546100" y="2131738"/>
            <a:ext cx="8752952" cy="7046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Whole of Life</a:t>
            </a:r>
          </a:p>
          <a:p>
            <a:pPr marL="355600" marR="5080" indent="-34290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56 Major illnesses covered in 6 groups</a:t>
            </a:r>
          </a:p>
        </p:txBody>
      </p:sp>
    </p:spTree>
    <p:extLst>
      <p:ext uri="{BB962C8B-B14F-4D97-AF65-F5344CB8AC3E}">
        <p14:creationId xmlns:p14="http://schemas.microsoft.com/office/powerpoint/2010/main" val="6891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/>
          <p:cNvSpPr/>
          <p:nvPr/>
        </p:nvSpPr>
        <p:spPr>
          <a:xfrm>
            <a:off x="89371" y="2444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7" y="495935"/>
            <a:ext cx="48158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Critical Illness in Hong Kong</a:t>
            </a:r>
            <a:endParaRPr sz="18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9" name="Group 48"/>
          <p:cNvGrpSpPr>
            <a:grpSpLocks noChangeAspect="1"/>
          </p:cNvGrpSpPr>
          <p:nvPr/>
        </p:nvGrpSpPr>
        <p:grpSpPr>
          <a:xfrm>
            <a:off x="6911518" y="148463"/>
            <a:ext cx="2954386" cy="1606329"/>
            <a:chOff x="6911518" y="148463"/>
            <a:chExt cx="3692982" cy="2007911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1163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latin typeface="Trebuchet MS" pitchFamily="34" charset="0"/>
                <a:cs typeface="Lucida Sans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19" name="object 6"/>
          <p:cNvSpPr txBox="1"/>
          <p:nvPr/>
        </p:nvSpPr>
        <p:spPr>
          <a:xfrm>
            <a:off x="679014" y="2443236"/>
            <a:ext cx="8752952" cy="36561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700"/>
              </a:lnSpc>
            </a:pPr>
            <a:r>
              <a:rPr lang="en-US" sz="2200" u="sng" dirty="0" smtClean="0">
                <a:latin typeface="Trebuchet MS" pitchFamily="34" charset="0"/>
                <a:cs typeface="Lucida Sans"/>
              </a:rPr>
              <a:t>Recurring Cancer Coverage</a:t>
            </a:r>
          </a:p>
          <a:p>
            <a:pPr marL="355600" marR="5080" indent="-34290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Pays 100% of Sum Assured on initial diagnosis.</a:t>
            </a:r>
          </a:p>
          <a:p>
            <a:pPr marL="355600" marR="5080" indent="-34290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At least 3 years after diagnosis, if any cancer is present, 100% of Sum Assured is paid again.</a:t>
            </a:r>
          </a:p>
          <a:p>
            <a:pPr marL="355600" marR="5080" indent="-34290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Covers the same cancer (or </a:t>
            </a:r>
            <a:r>
              <a:rPr lang="en-US" sz="2200" dirty="0" err="1" smtClean="0">
                <a:latin typeface="Trebuchet MS" pitchFamily="34" charset="0"/>
                <a:cs typeface="Lucida Sans"/>
              </a:rPr>
              <a:t>metastisis</a:t>
            </a:r>
            <a:r>
              <a:rPr lang="en-US" sz="2200" dirty="0" smtClean="0">
                <a:latin typeface="Trebuchet MS" pitchFamily="34" charset="0"/>
                <a:cs typeface="Lucida Sans"/>
              </a:rPr>
              <a:t>) or a completely unrelated cancer</a:t>
            </a:r>
            <a:endParaRPr lang="en-US" sz="2200" dirty="0">
              <a:latin typeface="Trebuchet MS" pitchFamily="34" charset="0"/>
              <a:cs typeface="Lucida Sans"/>
            </a:endParaRPr>
          </a:p>
          <a:p>
            <a:pPr marL="12700" marR="5080">
              <a:lnSpc>
                <a:spcPct val="107700"/>
              </a:lnSpc>
            </a:pPr>
            <a:endParaRPr lang="en-US" sz="2200" dirty="0" smtClean="0">
              <a:latin typeface="Trebuchet MS" pitchFamily="34" charset="0"/>
              <a:cs typeface="Lucida Sans"/>
            </a:endParaRPr>
          </a:p>
          <a:p>
            <a:pPr marL="12700" marR="5080">
              <a:lnSpc>
                <a:spcPct val="107700"/>
              </a:lnSpc>
            </a:pPr>
            <a:r>
              <a:rPr lang="en-US" sz="2200" u="sng" dirty="0" smtClean="0">
                <a:latin typeface="Trebuchet MS" pitchFamily="34" charset="0"/>
                <a:cs typeface="Lucida Sans"/>
              </a:rPr>
              <a:t>Heart Attack</a:t>
            </a:r>
          </a:p>
          <a:p>
            <a:pPr marL="355600" marR="5080" indent="-342900">
              <a:lnSpc>
                <a:spcPct val="1077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rebuchet MS" pitchFamily="34" charset="0"/>
                <a:cs typeface="Lucida Sans"/>
              </a:rPr>
              <a:t>After first diagnosis, a second heart attack or another heart related illness will be paid out at 100%.</a:t>
            </a:r>
          </a:p>
        </p:txBody>
      </p:sp>
      <p:sp>
        <p:nvSpPr>
          <p:cNvPr id="20" name="object 45"/>
          <p:cNvSpPr/>
          <p:nvPr/>
        </p:nvSpPr>
        <p:spPr>
          <a:xfrm>
            <a:off x="480766" y="1253423"/>
            <a:ext cx="5018333" cy="579684"/>
          </a:xfrm>
          <a:custGeom>
            <a:avLst/>
            <a:gdLst/>
            <a:ahLst/>
            <a:cxnLst/>
            <a:rect l="l" t="t" r="r" b="b"/>
            <a:pathLst>
              <a:path w="5135880" h="484505">
                <a:moveTo>
                  <a:pt x="0" y="484428"/>
                </a:moveTo>
                <a:lnTo>
                  <a:pt x="5135880" y="484428"/>
                </a:lnTo>
                <a:lnTo>
                  <a:pt x="5135880" y="0"/>
                </a:lnTo>
                <a:lnTo>
                  <a:pt x="0" y="0"/>
                </a:lnTo>
                <a:lnTo>
                  <a:pt x="0" y="484428"/>
                </a:lnTo>
                <a:close/>
              </a:path>
            </a:pathLst>
          </a:custGeom>
          <a:solidFill>
            <a:srgbClr val="EDFFCF"/>
          </a:solidFill>
        </p:spPr>
        <p:txBody>
          <a:bodyPr wrap="square" lIns="0" tIns="0" rIns="0" bIns="0" rtlCol="0" anchor="ctr" anchorCtr="0"/>
          <a:lstStyle/>
          <a:p>
            <a:r>
              <a:rPr lang="en-US" sz="2400" b="1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AIA Hong Kong - Smart Elite Ultra</a:t>
            </a:r>
            <a:endParaRPr sz="2400" b="1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</TotalTime>
  <Words>3179</Words>
  <Application>Microsoft Office PowerPoint</Application>
  <PresentationFormat>Custom</PresentationFormat>
  <Paragraphs>566</Paragraphs>
  <Slides>44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Office Theme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actuaries_partnership_bro_3</dc:title>
  <dc:creator>DELL</dc:creator>
  <cp:lastModifiedBy>John Ferguson</cp:lastModifiedBy>
  <cp:revision>122</cp:revision>
  <dcterms:created xsi:type="dcterms:W3CDTF">2017-09-27T11:06:47Z</dcterms:created>
  <dcterms:modified xsi:type="dcterms:W3CDTF">2018-01-31T06:29:25Z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2017-09-27T00:00:00Z</vt:filetime>
  </property>
  <property fmtid="{D5CDD505-2E9C-101B-9397-08002B2CF9AE}" pid="3" name="Creator">
    <vt:lpwstr>CorelDRAW X5</vt:lpwstr>
  </property>
  <property fmtid="{D5CDD505-2E9C-101B-9397-08002B2CF9AE}" pid="4" name="LastSaved">
    <vt:filetime>2017-09-27T00:00:00Z</vt:filetime>
  </property>
</Properties>
</file>