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 id="2147483678" r:id="rId3"/>
    <p:sldMasterId id="2147483690" r:id="rId4"/>
  </p:sldMasterIdLst>
  <p:notesMasterIdLst>
    <p:notesMasterId r:id="rId32"/>
  </p:notesMasterIdLst>
  <p:sldIdLst>
    <p:sldId id="256" r:id="rId5"/>
    <p:sldId id="257" r:id="rId6"/>
    <p:sldId id="293" r:id="rId7"/>
    <p:sldId id="294" r:id="rId8"/>
    <p:sldId id="295" r:id="rId9"/>
    <p:sldId id="296" r:id="rId10"/>
    <p:sldId id="297" r:id="rId11"/>
    <p:sldId id="298" r:id="rId12"/>
    <p:sldId id="299" r:id="rId13"/>
    <p:sldId id="301" r:id="rId14"/>
    <p:sldId id="302" r:id="rId15"/>
    <p:sldId id="303" r:id="rId16"/>
    <p:sldId id="304" r:id="rId17"/>
    <p:sldId id="305" r:id="rId18"/>
    <p:sldId id="306" r:id="rId19"/>
    <p:sldId id="307" r:id="rId20"/>
    <p:sldId id="308" r:id="rId21"/>
    <p:sldId id="309" r:id="rId22"/>
    <p:sldId id="314" r:id="rId23"/>
    <p:sldId id="310" r:id="rId24"/>
    <p:sldId id="311" r:id="rId25"/>
    <p:sldId id="312" r:id="rId26"/>
    <p:sldId id="313" r:id="rId27"/>
    <p:sldId id="315" r:id="rId28"/>
    <p:sldId id="316" r:id="rId29"/>
    <p:sldId id="317" r:id="rId30"/>
    <p:sldId id="292" r:id="rId31"/>
  </p:sldIdLst>
  <p:sldSz cx="10693400" cy="704215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p15:clr>
            <a:srgbClr val="A4A3A4"/>
          </p15:clr>
        </p15:guide>
        <p15:guide id="2" pos="1640">
          <p15:clr>
            <a:srgbClr val="A4A3A4"/>
          </p15:clr>
        </p15:guide>
        <p15:guide id="3" pos="36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83"/>
    <a:srgbClr val="6DCCA0"/>
    <a:srgbClr val="A9D1E9"/>
    <a:srgbClr val="94C6E4"/>
    <a:srgbClr val="A0C957"/>
    <a:srgbClr val="81F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2" d="100"/>
          <a:sy n="92" d="100"/>
        </p:scale>
        <p:origin x="90" y="324"/>
      </p:cViewPr>
      <p:guideLst>
        <p:guide orient="horz" pos="1162"/>
        <p:guide pos="1640"/>
        <p:guide pos="36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615" cy="36609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9160" y="0"/>
            <a:ext cx="4159190" cy="366090"/>
          </a:xfrm>
          <a:prstGeom prst="rect">
            <a:avLst/>
          </a:prstGeom>
        </p:spPr>
        <p:txBody>
          <a:bodyPr vert="horz" lIns="91440" tIns="45720" rIns="91440" bIns="45720" rtlCol="0"/>
          <a:lstStyle>
            <a:lvl1pPr algn="r">
              <a:defRPr sz="1200"/>
            </a:lvl1pPr>
          </a:lstStyle>
          <a:p>
            <a:fld id="{C0784506-C5E0-4874-B103-9B754B9F523E}" type="datetimeFigureOut">
              <a:rPr lang="en-US" smtClean="0"/>
              <a:t>1/26/2018</a:t>
            </a:fld>
            <a:endParaRPr lang="en-US"/>
          </a:p>
        </p:txBody>
      </p:sp>
      <p:sp>
        <p:nvSpPr>
          <p:cNvPr id="4" name="Slide Image Placeholder 3"/>
          <p:cNvSpPr>
            <a:spLocks noGrp="1" noRot="1" noChangeAspect="1"/>
          </p:cNvSpPr>
          <p:nvPr>
            <p:ph type="sldImg" idx="2"/>
          </p:nvPr>
        </p:nvSpPr>
        <p:spPr>
          <a:xfrm>
            <a:off x="2927350" y="915988"/>
            <a:ext cx="3746500" cy="2468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690" y="3520729"/>
            <a:ext cx="7679820" cy="288089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949111"/>
            <a:ext cx="4160615" cy="366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9160" y="6949111"/>
            <a:ext cx="4159190" cy="366090"/>
          </a:xfrm>
          <a:prstGeom prst="rect">
            <a:avLst/>
          </a:prstGeom>
        </p:spPr>
        <p:txBody>
          <a:bodyPr vert="horz" lIns="91440" tIns="45720" rIns="91440" bIns="45720" rtlCol="0" anchor="b"/>
          <a:lstStyle>
            <a:lvl1pPr algn="r">
              <a:defRPr sz="1200"/>
            </a:lvl1pPr>
          </a:lstStyle>
          <a:p>
            <a:fld id="{0C7690C1-C581-43A6-98F7-565CCEBF464F}" type="slidenum">
              <a:rPr lang="en-US" smtClean="0"/>
              <a:t>‹#›</a:t>
            </a:fld>
            <a:endParaRPr lang="en-US"/>
          </a:p>
        </p:txBody>
      </p:sp>
    </p:spTree>
    <p:extLst>
      <p:ext uri="{BB962C8B-B14F-4D97-AF65-F5344CB8AC3E}">
        <p14:creationId xmlns:p14="http://schemas.microsoft.com/office/powerpoint/2010/main" val="4185452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690C1-C581-43A6-98F7-565CCEBF464F}" type="slidenum">
              <a:rPr lang="en-US" smtClean="0"/>
              <a:t>3</a:t>
            </a:fld>
            <a:endParaRPr lang="en-US"/>
          </a:p>
        </p:txBody>
      </p:sp>
    </p:spTree>
    <p:extLst>
      <p:ext uri="{BB962C8B-B14F-4D97-AF65-F5344CB8AC3E}">
        <p14:creationId xmlns:p14="http://schemas.microsoft.com/office/powerpoint/2010/main" val="72531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690C1-C581-43A6-98F7-565CCEBF464F}" type="slidenum">
              <a:rPr lang="en-US" smtClean="0"/>
              <a:t>8</a:t>
            </a:fld>
            <a:endParaRPr lang="en-US"/>
          </a:p>
        </p:txBody>
      </p:sp>
    </p:spTree>
    <p:extLst>
      <p:ext uri="{BB962C8B-B14F-4D97-AF65-F5344CB8AC3E}">
        <p14:creationId xmlns:p14="http://schemas.microsoft.com/office/powerpoint/2010/main" val="280860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183066"/>
            <a:ext cx="9089390" cy="147885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3943604"/>
            <a:ext cx="7485380" cy="17605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019727D-AA6A-428A-A8B2-346382496580}" type="datetime1">
              <a:rPr lang="en-US" smtClean="0"/>
              <a:t>1/26/2018</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0" y="374650"/>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0" y="1725613"/>
            <a:ext cx="4524375"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0"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5" y="1725613"/>
            <a:ext cx="4546600"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5"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9CBE484-6ECD-4447-B171-EEE236009AC0}" type="datetime1">
              <a:rPr lang="en-US" smtClean="0"/>
              <a:t>1/26/2018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22150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D8979E6D-2072-4798-A952-F31B4AC52726}" type="datetime1">
              <a:rPr lang="en-US" smtClean="0"/>
              <a:t>1/26/2018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76141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CD37D-405A-4064-8DC4-7B231A2FD51D}" type="datetime1">
              <a:rPr lang="en-US" smtClean="0"/>
              <a:t>1/26/2018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94022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0"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FF551-B211-4566-BD06-118B5FFBDB24}"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74805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0" y="1014413"/>
            <a:ext cx="5413375" cy="5003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78665-57C7-429C-BBA5-B2E14F542BDE}"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90407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A584CA0-FFC5-4AE2-BB6A-A1B5163EC4C4}"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85661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8" y="374650"/>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0"/>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F97C2F9-FDAE-4B7A-B2B6-4C06F695B403}"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770530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1152525"/>
            <a:ext cx="8020050" cy="24511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336675" y="3698875"/>
            <a:ext cx="8020050" cy="17002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AB3D0CB-2B8C-4334-B6A1-4B9D34DD4883}"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64748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7EC1630-A98D-4E30-BB65-2F7BDECBFEB1}"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317476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0" y="1755775"/>
            <a:ext cx="9221788" cy="2928938"/>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730250" y="4713288"/>
            <a:ext cx="9221788" cy="15398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4F01D5-F896-4138-A4F5-4793F5E0910C}"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92633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17044" y="678472"/>
            <a:ext cx="1099820" cy="469265"/>
          </a:xfrm>
          <a:custGeom>
            <a:avLst/>
            <a:gdLst/>
            <a:ahLst/>
            <a:cxnLst/>
            <a:rect l="l" t="t" r="r" b="b"/>
            <a:pathLst>
              <a:path w="1099820" h="469265">
                <a:moveTo>
                  <a:pt x="216447" y="101273"/>
                </a:moveTo>
                <a:lnTo>
                  <a:pt x="0" y="468680"/>
                </a:lnTo>
                <a:lnTo>
                  <a:pt x="180136" y="468680"/>
                </a:lnTo>
                <a:lnTo>
                  <a:pt x="310438" y="247484"/>
                </a:lnTo>
                <a:lnTo>
                  <a:pt x="280441" y="215846"/>
                </a:lnTo>
                <a:lnTo>
                  <a:pt x="254522" y="180678"/>
                </a:lnTo>
                <a:lnTo>
                  <a:pt x="233063" y="142359"/>
                </a:lnTo>
                <a:lnTo>
                  <a:pt x="216447" y="101273"/>
                </a:lnTo>
                <a:close/>
              </a:path>
              <a:path w="1099820" h="469265">
                <a:moveTo>
                  <a:pt x="376605" y="296100"/>
                </a:moveTo>
                <a:lnTo>
                  <a:pt x="274942" y="468680"/>
                </a:lnTo>
                <a:lnTo>
                  <a:pt x="824801" y="468680"/>
                </a:lnTo>
                <a:lnTo>
                  <a:pt x="750025" y="341744"/>
                </a:lnTo>
                <a:lnTo>
                  <a:pt x="549871" y="341744"/>
                </a:lnTo>
                <a:lnTo>
                  <a:pt x="503409" y="338696"/>
                </a:lnTo>
                <a:lnTo>
                  <a:pt x="458785" y="329814"/>
                </a:lnTo>
                <a:lnTo>
                  <a:pt x="416389" y="315485"/>
                </a:lnTo>
                <a:lnTo>
                  <a:pt x="376605" y="296100"/>
                </a:lnTo>
                <a:close/>
              </a:path>
              <a:path w="1099820" h="469265">
                <a:moveTo>
                  <a:pt x="883296" y="101273"/>
                </a:moveTo>
                <a:lnTo>
                  <a:pt x="866686" y="142361"/>
                </a:lnTo>
                <a:lnTo>
                  <a:pt x="845226" y="180682"/>
                </a:lnTo>
                <a:lnTo>
                  <a:pt x="819303" y="215851"/>
                </a:lnTo>
                <a:lnTo>
                  <a:pt x="789304" y="247484"/>
                </a:lnTo>
                <a:lnTo>
                  <a:pt x="919606" y="468680"/>
                </a:lnTo>
                <a:lnTo>
                  <a:pt x="1099743" y="468680"/>
                </a:lnTo>
                <a:lnTo>
                  <a:pt x="883296" y="101273"/>
                </a:lnTo>
                <a:close/>
              </a:path>
              <a:path w="1099820" h="469265">
                <a:moveTo>
                  <a:pt x="723138" y="296100"/>
                </a:moveTo>
                <a:lnTo>
                  <a:pt x="683354" y="315485"/>
                </a:lnTo>
                <a:lnTo>
                  <a:pt x="640957" y="329814"/>
                </a:lnTo>
                <a:lnTo>
                  <a:pt x="596334" y="338696"/>
                </a:lnTo>
                <a:lnTo>
                  <a:pt x="549871" y="341744"/>
                </a:lnTo>
                <a:lnTo>
                  <a:pt x="750025" y="341744"/>
                </a:lnTo>
                <a:lnTo>
                  <a:pt x="723138" y="296100"/>
                </a:lnTo>
                <a:close/>
              </a:path>
              <a:path w="1099820" h="469265">
                <a:moveTo>
                  <a:pt x="549871" y="1981"/>
                </a:moveTo>
                <a:lnTo>
                  <a:pt x="416178" y="228942"/>
                </a:lnTo>
                <a:lnTo>
                  <a:pt x="446912" y="243757"/>
                </a:lnTo>
                <a:lnTo>
                  <a:pt x="479634" y="254704"/>
                </a:lnTo>
                <a:lnTo>
                  <a:pt x="514051" y="261489"/>
                </a:lnTo>
                <a:lnTo>
                  <a:pt x="549871" y="263817"/>
                </a:lnTo>
                <a:lnTo>
                  <a:pt x="585691" y="261489"/>
                </a:lnTo>
                <a:lnTo>
                  <a:pt x="620109" y="254704"/>
                </a:lnTo>
                <a:lnTo>
                  <a:pt x="652831" y="243757"/>
                </a:lnTo>
                <a:lnTo>
                  <a:pt x="683564" y="228942"/>
                </a:lnTo>
                <a:lnTo>
                  <a:pt x="549871" y="1981"/>
                </a:lnTo>
                <a:close/>
              </a:path>
              <a:path w="1099820" h="469265">
                <a:moveTo>
                  <a:pt x="823023" y="101"/>
                </a:moveTo>
                <a:lnTo>
                  <a:pt x="643572" y="101"/>
                </a:lnTo>
                <a:lnTo>
                  <a:pt x="748499" y="178244"/>
                </a:lnTo>
                <a:lnTo>
                  <a:pt x="778491" y="140335"/>
                </a:lnTo>
                <a:lnTo>
                  <a:pt x="801484" y="97418"/>
                </a:lnTo>
                <a:lnTo>
                  <a:pt x="816619" y="50353"/>
                </a:lnTo>
                <a:lnTo>
                  <a:pt x="823023" y="101"/>
                </a:lnTo>
                <a:close/>
              </a:path>
              <a:path w="1099820" h="469265">
                <a:moveTo>
                  <a:pt x="456120" y="203"/>
                </a:moveTo>
                <a:lnTo>
                  <a:pt x="275932" y="292"/>
                </a:lnTo>
                <a:lnTo>
                  <a:pt x="276707" y="292"/>
                </a:lnTo>
                <a:lnTo>
                  <a:pt x="283165" y="50560"/>
                </a:lnTo>
                <a:lnTo>
                  <a:pt x="298311" y="97543"/>
                </a:lnTo>
                <a:lnTo>
                  <a:pt x="321289" y="140386"/>
                </a:lnTo>
                <a:lnTo>
                  <a:pt x="351243" y="178231"/>
                </a:lnTo>
                <a:lnTo>
                  <a:pt x="456120" y="203"/>
                </a:lnTo>
                <a:close/>
              </a:path>
              <a:path w="1099820" h="469265">
                <a:moveTo>
                  <a:pt x="823036" y="0"/>
                </a:moveTo>
                <a:lnTo>
                  <a:pt x="547585" y="152"/>
                </a:lnTo>
                <a:lnTo>
                  <a:pt x="823023" y="101"/>
                </a:lnTo>
                <a:close/>
              </a:path>
            </a:pathLst>
          </a:custGeom>
          <a:solidFill>
            <a:srgbClr val="E6E7E8"/>
          </a:solidFill>
        </p:spPr>
        <p:txBody>
          <a:bodyPr wrap="square" lIns="0" tIns="0" rIns="0" bIns="0" rtlCol="0"/>
          <a:lstStyle/>
          <a:p>
            <a:endParaRPr/>
          </a:p>
        </p:txBody>
      </p:sp>
      <p:sp>
        <p:nvSpPr>
          <p:cNvPr id="17" name="bk object 17"/>
          <p:cNvSpPr/>
          <p:nvPr/>
        </p:nvSpPr>
        <p:spPr>
          <a:xfrm>
            <a:off x="6241110" y="213741"/>
            <a:ext cx="451484" cy="383540"/>
          </a:xfrm>
          <a:custGeom>
            <a:avLst/>
            <a:gdLst/>
            <a:ahLst/>
            <a:cxnLst/>
            <a:rect l="l" t="t" r="r" b="b"/>
            <a:pathLst>
              <a:path w="451484" h="383540">
                <a:moveTo>
                  <a:pt x="225806" y="0"/>
                </a:moveTo>
                <a:lnTo>
                  <a:pt x="0" y="383311"/>
                </a:lnTo>
                <a:lnTo>
                  <a:pt x="451472" y="383070"/>
                </a:lnTo>
                <a:lnTo>
                  <a:pt x="225806" y="0"/>
                </a:lnTo>
                <a:close/>
              </a:path>
            </a:pathLst>
          </a:custGeom>
          <a:solidFill>
            <a:srgbClr val="00558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14D8D8C-8604-4E93-8F49-D24F6FC31A0C}" type="datetime1">
              <a:rPr lang="en-US" smtClean="0"/>
              <a:t>1/26/2018</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38"/>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0" y="1874838"/>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A60FDCE-D097-47AD-80C0-025448964931}"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81718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0" y="374650"/>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0" y="1725613"/>
            <a:ext cx="4524375"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0"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5" y="1725613"/>
            <a:ext cx="4546600"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5"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1EB4C42-55BB-49B7-B38D-4B2712F4CBC2}" type="datetime1">
              <a:rPr lang="en-US" smtClean="0"/>
              <a:t>1/26/2018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70122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0FC9353A-6B41-4DBB-A0C3-B1EC89A95B96}" type="datetime1">
              <a:rPr lang="en-US" smtClean="0"/>
              <a:t>1/26/2018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484850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5086D-0600-4624-AD9C-CFBDA1E48C17}" type="datetime1">
              <a:rPr lang="en-US" smtClean="0"/>
              <a:t>1/26/2018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409274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0"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2664E-1929-4427-AB9E-6A3210CCC4AC}"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763703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0" y="1014413"/>
            <a:ext cx="5413375" cy="5003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71AD9-2778-4C99-BA02-490552FE138E}"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752820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85EF7C7-BC5B-4C4A-968F-6DFE834A8750}"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730988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8" y="374650"/>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0"/>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C700D8-7F8E-49FE-ABA8-60B419A9639A}"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70692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1152525"/>
            <a:ext cx="8020050" cy="24511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336675" y="3698875"/>
            <a:ext cx="8020050" cy="17002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35CC8868-48AB-46CC-947F-9B0743410D02}"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05915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D174198-AA2E-4685-B0F1-97E0CB747C5B}"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397643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sz="half" idx="2"/>
          </p:nvPr>
        </p:nvSpPr>
        <p:spPr>
          <a:xfrm>
            <a:off x="1216437" y="2089353"/>
            <a:ext cx="2987040" cy="3964304"/>
          </a:xfrm>
          <a:prstGeom prst="rect">
            <a:avLst/>
          </a:prstGeom>
        </p:spPr>
        <p:txBody>
          <a:bodyPr wrap="square" lIns="0" tIns="0" rIns="0" bIns="0">
            <a:spAutoFit/>
          </a:bodyPr>
          <a:lstStyle>
            <a:lvl1pPr>
              <a:defRPr sz="1050" b="0" i="0">
                <a:solidFill>
                  <a:schemeClr val="tx1"/>
                </a:solidFill>
                <a:latin typeface="Arial"/>
                <a:cs typeface="Arial"/>
              </a:defRPr>
            </a:lvl1pPr>
          </a:lstStyle>
          <a:p>
            <a:endParaRPr/>
          </a:p>
        </p:txBody>
      </p:sp>
      <p:sp>
        <p:nvSpPr>
          <p:cNvPr id="4" name="Holder 4"/>
          <p:cNvSpPr>
            <a:spLocks noGrp="1"/>
          </p:cNvSpPr>
          <p:nvPr>
            <p:ph sz="half" idx="3"/>
          </p:nvPr>
        </p:nvSpPr>
        <p:spPr>
          <a:xfrm>
            <a:off x="5507101" y="1619694"/>
            <a:ext cx="4651629" cy="46478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B4B1DC1-43D0-4DE0-886D-B80C2DFA2596}" type="datetime1">
              <a:rPr lang="en-US" smtClean="0"/>
              <a:t>1/26/2018</a:t>
            </a:fld>
            <a:endParaRPr lang="en-US"/>
          </a:p>
        </p:txBody>
      </p:sp>
      <p:sp>
        <p:nvSpPr>
          <p:cNvPr id="7" name="Holder 7"/>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0">
              <a:lnSpc>
                <a:spcPts val="1535"/>
              </a:lnSpc>
            </a:pPr>
            <a:fld id="{81D60167-4931-47E6-BA6A-407CBD079E47}" type="slidenum">
              <a:rPr spc="-135" dirty="0"/>
              <a:pPr marL="85090">
                <a:lnSpc>
                  <a:spcPts val="1535"/>
                </a:lnSpc>
              </a:pPr>
              <a:t>‹#›</a:t>
            </a:fld>
            <a:endParaRPr spc="-13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0" y="1755775"/>
            <a:ext cx="9221788" cy="2928938"/>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730250" y="4713288"/>
            <a:ext cx="9221788" cy="15398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5751E9-33A6-4D37-947F-84C6E84E888F}"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21102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38"/>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0" y="1874838"/>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EE281D7-9EA8-4770-9FBA-4A6E1609CE20}"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4247597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0" y="374650"/>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0" y="1725613"/>
            <a:ext cx="4524375"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0"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5" y="1725613"/>
            <a:ext cx="4546600" cy="8461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5"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3757918-46A5-41FD-8321-7BCFCBD8ACB1}" type="datetime1">
              <a:rPr lang="en-US" smtClean="0"/>
              <a:t>1/26/2018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730911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6662700-BD01-4B77-8438-ACF11FD0440E}" type="datetime1">
              <a:rPr lang="en-US" smtClean="0"/>
              <a:t>1/26/2018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896206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807E8-BCE4-4538-89E2-B7070210AD44}" type="datetime1">
              <a:rPr lang="en-US" smtClean="0"/>
              <a:t>1/26/2018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548643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0"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09AC3-B45C-474C-9D0E-3D41F101CF3D}"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3524892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0"/>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0" y="1014413"/>
            <a:ext cx="5413375" cy="5003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736600" y="2112963"/>
            <a:ext cx="3449638" cy="3913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BD7C5F-BEDB-4CDC-B7A4-D7ACD09F712A}"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700129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0C1BA53-94F1-4157-853F-18DF7F9A4FA1}"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971528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8" y="374650"/>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0"/>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D653263-B042-41FE-B089-AC2193F62DA1}"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409727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3132202-2030-4001-A1D5-B6315152E714}" type="datetime1">
              <a:rPr lang="en-US" smtClean="0"/>
              <a:t>1/26/2018</a:t>
            </a:fld>
            <a:endParaRPr lang="en-US"/>
          </a:p>
        </p:txBody>
      </p:sp>
      <p:sp>
        <p:nvSpPr>
          <p:cNvPr id="5" name="Holder 5"/>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0">
              <a:lnSpc>
                <a:spcPts val="1535"/>
              </a:lnSpc>
            </a:pPr>
            <a:fld id="{81D60167-4931-47E6-BA6A-407CBD079E47}" type="slidenum">
              <a:rPr spc="-135" dirty="0"/>
              <a:pPr marL="85090">
                <a:lnSpc>
                  <a:spcPts val="1535"/>
                </a:lnSpc>
              </a:pPr>
              <a:t>‹#›</a:t>
            </a:fld>
            <a:endParaRPr spc="-13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6" name="TextBox 5"/>
          <p:cNvSpPr txBox="1"/>
          <p:nvPr userDrawn="1"/>
        </p:nvSpPr>
        <p:spPr>
          <a:xfrm>
            <a:off x="165100" y="6721475"/>
            <a:ext cx="457200" cy="230832"/>
          </a:xfrm>
          <a:prstGeom prst="rect">
            <a:avLst/>
          </a:prstGeom>
          <a:noFill/>
        </p:spPr>
        <p:txBody>
          <a:bodyPr wrap="square" rtlCol="0">
            <a:spAutoFit/>
          </a:bodyPr>
          <a:lstStyle/>
          <a:p>
            <a:fld id="{D72BF0BC-3A9D-4031-92FE-46A07851F74F}" type="slidenum">
              <a:rPr lang="en-US" sz="900" smtClean="0">
                <a:latin typeface="Trebuchet MS" panose="020B0603020202020204" pitchFamily="34" charset="0"/>
              </a:rPr>
              <a:t>‹#›</a:t>
            </a:fld>
            <a:endParaRPr lang="en-US" sz="900" dirty="0">
              <a:latin typeface="Trebuchet MS" panose="020B0603020202020204" pitchFamily="34" charset="0"/>
            </a:endParaRPr>
          </a:p>
        </p:txBody>
      </p:sp>
      <p:sp>
        <p:nvSpPr>
          <p:cNvPr id="7" name="Copyright"/>
          <p:cNvSpPr txBox="1"/>
          <p:nvPr userDrawn="1"/>
        </p:nvSpPr>
        <p:spPr>
          <a:xfrm>
            <a:off x="546100" y="6825015"/>
            <a:ext cx="5355168" cy="201260"/>
          </a:xfrm>
          <a:prstGeom prst="rect">
            <a:avLst/>
          </a:prstGeom>
          <a:noFill/>
        </p:spPr>
        <p:txBody>
          <a:bodyPr vert="horz" wrap="square" lIns="0" tIns="0" rIns="0" bIns="0" rtlCol="0" anchor="t">
            <a:noAutofit/>
          </a:bodyPr>
          <a:lstStyle/>
          <a:p>
            <a:pPr marL="0" indent="0" algn="l" defTabSz="914400" rtl="0" eaLnBrk="1" latinLnBrk="0" hangingPunct="1">
              <a:spcBef>
                <a:spcPts val="600"/>
              </a:spcBef>
              <a:buSzPct val="100000"/>
              <a:buFont typeface="Arial"/>
              <a:buNone/>
            </a:pPr>
            <a:r>
              <a:rPr lang="en-US" sz="650" b="0" noProof="0" dirty="0">
                <a:solidFill>
                  <a:schemeClr val="tx1"/>
                </a:solidFill>
                <a:latin typeface="+mn-lt"/>
              </a:rPr>
              <a:t>Copyright © 2017 Deloitte Development LLC. All rights reserved.</a:t>
            </a:r>
          </a:p>
        </p:txBody>
      </p:sp>
      <p:sp>
        <p:nvSpPr>
          <p:cNvPr id="8" name="CaseCode"/>
          <p:cNvSpPr txBox="1"/>
          <p:nvPr userDrawn="1"/>
        </p:nvSpPr>
        <p:spPr>
          <a:xfrm>
            <a:off x="5422900" y="6852280"/>
            <a:ext cx="4896560" cy="200054"/>
          </a:xfrm>
          <a:prstGeom prst="rect">
            <a:avLst/>
          </a:prstGeom>
          <a:noFill/>
        </p:spPr>
        <p:txBody>
          <a:bodyPr vert="horz" wrap="square" lIns="0" tIns="0" rIns="0" bIns="0" rtlCol="0" anchor="t">
            <a:noAutofit/>
          </a:bodyPr>
          <a:lstStyle/>
          <a:p>
            <a:pPr marL="0" indent="0" algn="r" defTabSz="914400" rtl="0" eaLnBrk="1" latinLnBrk="0" hangingPunct="1">
              <a:spcBef>
                <a:spcPts val="0"/>
              </a:spcBef>
              <a:buSzPct val="100000"/>
              <a:buFontTx/>
              <a:buNone/>
            </a:pPr>
            <a:r>
              <a:rPr lang="en-US" sz="650" b="0" noProof="0" dirty="0">
                <a:solidFill>
                  <a:schemeClr val="tx1"/>
                </a:solidFill>
                <a:latin typeface="+mn-lt"/>
              </a:rPr>
              <a:t>Deloitte</a:t>
            </a:r>
            <a:r>
              <a:rPr lang="en-US" sz="650" b="0" baseline="0" noProof="0" dirty="0">
                <a:solidFill>
                  <a:schemeClr val="tx1"/>
                </a:solidFill>
                <a:latin typeface="+mn-lt"/>
              </a:rPr>
              <a:t> Consulting | The Future of Work</a:t>
            </a:r>
            <a:endParaRPr lang="en-US" sz="650" b="0" noProof="0" dirty="0">
              <a:solidFill>
                <a:schemeClr val="tx1"/>
              </a:solidFill>
              <a:latin typeface="+mn-lt"/>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1152525"/>
            <a:ext cx="8020050" cy="24511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336675" y="3698875"/>
            <a:ext cx="8020050" cy="17002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A4003E7-5259-480F-A2E3-A4B694D04C11}"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3125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35AF63D-89F2-445E-AD10-21CB9DDD49A2}"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26599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0" y="1755775"/>
            <a:ext cx="9221788" cy="2928938"/>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730250" y="4713288"/>
            <a:ext cx="9221788" cy="15398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72F08E-194A-4D14-B530-48077EC165F8}" type="datetime1">
              <a:rPr lang="en-US" smtClean="0"/>
              <a:t>1/26/2018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295938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38"/>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0" y="1874838"/>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A3EF505-AADF-411B-A107-CB70B1AE5A38}" type="datetime1">
              <a:rPr lang="en-US" smtClean="0"/>
              <a:t>1/26/2018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58658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84090" y="1196289"/>
            <a:ext cx="4125219" cy="543560"/>
          </a:xfrm>
          <a:prstGeom prst="rect">
            <a:avLst/>
          </a:prstGeom>
        </p:spPr>
        <p:txBody>
          <a:bodyPr wrap="square" lIns="0" tIns="0" rIns="0" bIns="0">
            <a:spAutoFit/>
          </a:bodyPr>
          <a:lstStyle>
            <a:lvl1pPr>
              <a:defRPr sz="1950" b="0" i="1">
                <a:solidFill>
                  <a:srgbClr val="005583"/>
                </a:solidFill>
                <a:latin typeface="Calibri"/>
                <a:cs typeface="Calibri"/>
              </a:defRPr>
            </a:lvl1pPr>
          </a:lstStyle>
          <a:p>
            <a:endParaRPr/>
          </a:p>
        </p:txBody>
      </p:sp>
      <p:sp>
        <p:nvSpPr>
          <p:cNvPr id="3" name="Holder 3"/>
          <p:cNvSpPr>
            <a:spLocks noGrp="1"/>
          </p:cNvSpPr>
          <p:nvPr>
            <p:ph type="body" idx="1"/>
          </p:nvPr>
        </p:nvSpPr>
        <p:spPr>
          <a:xfrm>
            <a:off x="1424570" y="1902993"/>
            <a:ext cx="7844259" cy="14268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6549199"/>
            <a:ext cx="3421888" cy="3521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6549199"/>
            <a:ext cx="2459482" cy="352107"/>
          </a:xfrm>
          <a:prstGeom prst="rect">
            <a:avLst/>
          </a:prstGeom>
        </p:spPr>
        <p:txBody>
          <a:bodyPr wrap="square" lIns="0" tIns="0" rIns="0" bIns="0">
            <a:spAutoFit/>
          </a:bodyPr>
          <a:lstStyle>
            <a:lvl1pPr algn="l">
              <a:defRPr>
                <a:solidFill>
                  <a:schemeClr val="tx1">
                    <a:tint val="75000"/>
                  </a:schemeClr>
                </a:solidFill>
              </a:defRPr>
            </a:lvl1pPr>
          </a:lstStyle>
          <a:p>
            <a:fld id="{EF575B59-1FBA-4246-B260-D1720005877F}" type="datetime1">
              <a:rPr lang="en-US" smtClean="0"/>
              <a:t>1/26/2018</a:t>
            </a:fld>
            <a:endParaRPr lang="en-US"/>
          </a:p>
        </p:txBody>
      </p:sp>
      <p:sp>
        <p:nvSpPr>
          <p:cNvPr id="6" name="Holder 6"/>
          <p:cNvSpPr>
            <a:spLocks noGrp="1"/>
          </p:cNvSpPr>
          <p:nvPr>
            <p:ph type="sldNum" sz="quarter" idx="7"/>
          </p:nvPr>
        </p:nvSpPr>
        <p:spPr>
          <a:xfrm>
            <a:off x="10147300" y="6661215"/>
            <a:ext cx="332104" cy="192360"/>
          </a:xfrm>
          <a:prstGeom prst="rect">
            <a:avLst/>
          </a:prstGeom>
        </p:spPr>
        <p:txBody>
          <a:bodyPr wrap="square" lIns="0" tIns="0" rIns="0" bIns="0">
            <a:spAutoFit/>
          </a:bodyPr>
          <a:lstStyle>
            <a:lvl1pPr>
              <a:defRPr sz="1400" b="1" i="0">
                <a:solidFill>
                  <a:schemeClr val="tx1"/>
                </a:solidFill>
                <a:latin typeface="Lucida Sans"/>
                <a:cs typeface="Lucida Sans"/>
              </a:defRPr>
            </a:lvl1pPr>
          </a:lstStyle>
          <a:p>
            <a:pPr marL="85090">
              <a:lnSpc>
                <a:spcPts val="1535"/>
              </a:lnSpc>
            </a:pPr>
            <a:endParaRPr spc="-13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3" y="374650"/>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3" y="1874838"/>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8A48355C-100F-4325-B953-3363D39CAFF4}" type="datetime1">
              <a:rPr lang="en-US" smtClean="0"/>
              <a:t>1/26/2018</a:t>
            </a:fld>
            <a:endParaRPr lang="en-IN"/>
          </a:p>
        </p:txBody>
      </p:sp>
      <p:sp>
        <p:nvSpPr>
          <p:cNvPr id="5" name="Footer Placeholder 4"/>
          <p:cNvSpPr>
            <a:spLocks noGrp="1"/>
          </p:cNvSpPr>
          <p:nvPr>
            <p:ph type="ftr" sz="quarter" idx="3"/>
          </p:nvPr>
        </p:nvSpPr>
        <p:spPr>
          <a:xfrm>
            <a:off x="3541713"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14B3CA34-8E39-4165-AE2A-1FBF5D44C3E5}" type="slidenum">
              <a:rPr lang="en-IN" smtClean="0"/>
              <a:t>‹#›</a:t>
            </a:fld>
            <a:endParaRPr lang="en-IN"/>
          </a:p>
        </p:txBody>
      </p:sp>
    </p:spTree>
    <p:extLst>
      <p:ext uri="{BB962C8B-B14F-4D97-AF65-F5344CB8AC3E}">
        <p14:creationId xmlns:p14="http://schemas.microsoft.com/office/powerpoint/2010/main" val="21864071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3" y="374650"/>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3" y="1874838"/>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F779DA41-599F-43E6-9BB5-FE5EA3487397}" type="datetime1">
              <a:rPr lang="en-US" smtClean="0"/>
              <a:t>1/26/2018</a:t>
            </a:fld>
            <a:endParaRPr lang="en-IN"/>
          </a:p>
        </p:txBody>
      </p:sp>
      <p:sp>
        <p:nvSpPr>
          <p:cNvPr id="5" name="Footer Placeholder 4"/>
          <p:cNvSpPr>
            <a:spLocks noGrp="1"/>
          </p:cNvSpPr>
          <p:nvPr>
            <p:ph type="ftr" sz="quarter" idx="3"/>
          </p:nvPr>
        </p:nvSpPr>
        <p:spPr>
          <a:xfrm>
            <a:off x="3541713"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37DFD2E5-8BAE-4C6E-B8C7-DBF128CEBA47}" type="slidenum">
              <a:rPr lang="en-IN" smtClean="0"/>
              <a:t>‹#›</a:t>
            </a:fld>
            <a:endParaRPr lang="en-IN"/>
          </a:p>
        </p:txBody>
      </p:sp>
    </p:spTree>
    <p:extLst>
      <p:ext uri="{BB962C8B-B14F-4D97-AF65-F5344CB8AC3E}">
        <p14:creationId xmlns:p14="http://schemas.microsoft.com/office/powerpoint/2010/main" val="6240360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3" y="374650"/>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3" y="1874838"/>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9F9E3B4F-6CC0-4B99-824F-162CA3F64C75}" type="datetime1">
              <a:rPr lang="en-US" smtClean="0"/>
              <a:t>1/26/2018</a:t>
            </a:fld>
            <a:endParaRPr lang="en-IN"/>
          </a:p>
        </p:txBody>
      </p:sp>
      <p:sp>
        <p:nvSpPr>
          <p:cNvPr id="5" name="Footer Placeholder 4"/>
          <p:cNvSpPr>
            <a:spLocks noGrp="1"/>
          </p:cNvSpPr>
          <p:nvPr>
            <p:ph type="ftr" sz="quarter" idx="3"/>
          </p:nvPr>
        </p:nvSpPr>
        <p:spPr>
          <a:xfrm>
            <a:off x="3541713"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5900A518-4B5D-4D81-A922-3C33ACC9CF66}" type="slidenum">
              <a:rPr lang="en-IN" smtClean="0"/>
              <a:t>‹#›</a:t>
            </a:fld>
            <a:endParaRPr lang="en-IN"/>
          </a:p>
        </p:txBody>
      </p:sp>
    </p:spTree>
    <p:extLst>
      <p:ext uri="{BB962C8B-B14F-4D97-AF65-F5344CB8AC3E}">
        <p14:creationId xmlns:p14="http://schemas.microsoft.com/office/powerpoint/2010/main" val="21373180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hyperlink" Target="https://play.buto.tv/gJmyb"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http://www.deloitte.com/about" TargetMode="External"/><Relationship Id="rId5" Type="http://schemas.openxmlformats.org/officeDocument/2006/relationships/hyperlink" Target="mailto:mkunapuli@deloitte.com" TargetMode="External"/><Relationship Id="rId4" Type="http://schemas.openxmlformats.org/officeDocument/2006/relationships/hyperlink" Target="mailto:dawagner@deloitt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568234" y="828421"/>
            <a:ext cx="3419475" cy="3419475"/>
          </a:xfrm>
          <a:custGeom>
            <a:avLst/>
            <a:gdLst/>
            <a:ahLst/>
            <a:cxnLst/>
            <a:rect l="l" t="t" r="r" b="b"/>
            <a:pathLst>
              <a:path w="3419475" h="3419475">
                <a:moveTo>
                  <a:pt x="1709635" y="0"/>
                </a:moveTo>
                <a:lnTo>
                  <a:pt x="1660960" y="679"/>
                </a:lnTo>
                <a:lnTo>
                  <a:pt x="1612621" y="2706"/>
                </a:lnTo>
                <a:lnTo>
                  <a:pt x="1564637" y="6062"/>
                </a:lnTo>
                <a:lnTo>
                  <a:pt x="1517026" y="10729"/>
                </a:lnTo>
                <a:lnTo>
                  <a:pt x="1469806" y="16689"/>
                </a:lnTo>
                <a:lnTo>
                  <a:pt x="1422995" y="23924"/>
                </a:lnTo>
                <a:lnTo>
                  <a:pt x="1376611" y="32416"/>
                </a:lnTo>
                <a:lnTo>
                  <a:pt x="1330672" y="42147"/>
                </a:lnTo>
                <a:lnTo>
                  <a:pt x="1285197" y="53100"/>
                </a:lnTo>
                <a:lnTo>
                  <a:pt x="1240203" y="65254"/>
                </a:lnTo>
                <a:lnTo>
                  <a:pt x="1195708" y="78594"/>
                </a:lnTo>
                <a:lnTo>
                  <a:pt x="1151730" y="93101"/>
                </a:lnTo>
                <a:lnTo>
                  <a:pt x="1108288" y="108756"/>
                </a:lnTo>
                <a:lnTo>
                  <a:pt x="1065399" y="125542"/>
                </a:lnTo>
                <a:lnTo>
                  <a:pt x="1023081" y="143440"/>
                </a:lnTo>
                <a:lnTo>
                  <a:pt x="981353" y="162433"/>
                </a:lnTo>
                <a:lnTo>
                  <a:pt x="940233" y="182503"/>
                </a:lnTo>
                <a:lnTo>
                  <a:pt x="899738" y="203631"/>
                </a:lnTo>
                <a:lnTo>
                  <a:pt x="859887" y="225800"/>
                </a:lnTo>
                <a:lnTo>
                  <a:pt x="820697" y="248992"/>
                </a:lnTo>
                <a:lnTo>
                  <a:pt x="782187" y="273187"/>
                </a:lnTo>
                <a:lnTo>
                  <a:pt x="744375" y="298369"/>
                </a:lnTo>
                <a:lnTo>
                  <a:pt x="707278" y="324520"/>
                </a:lnTo>
                <a:lnTo>
                  <a:pt x="670915" y="351620"/>
                </a:lnTo>
                <a:lnTo>
                  <a:pt x="635304" y="379653"/>
                </a:lnTo>
                <a:lnTo>
                  <a:pt x="600463" y="408600"/>
                </a:lnTo>
                <a:lnTo>
                  <a:pt x="566410" y="438443"/>
                </a:lnTo>
                <a:lnTo>
                  <a:pt x="533163" y="469165"/>
                </a:lnTo>
                <a:lnTo>
                  <a:pt x="500740" y="500746"/>
                </a:lnTo>
                <a:lnTo>
                  <a:pt x="469159" y="533170"/>
                </a:lnTo>
                <a:lnTo>
                  <a:pt x="438438" y="566417"/>
                </a:lnTo>
                <a:lnTo>
                  <a:pt x="408595" y="600471"/>
                </a:lnTo>
                <a:lnTo>
                  <a:pt x="379648" y="635312"/>
                </a:lnTo>
                <a:lnTo>
                  <a:pt x="351615" y="670923"/>
                </a:lnTo>
                <a:lnTo>
                  <a:pt x="324515" y="707286"/>
                </a:lnTo>
                <a:lnTo>
                  <a:pt x="298365" y="744383"/>
                </a:lnTo>
                <a:lnTo>
                  <a:pt x="273183" y="782196"/>
                </a:lnTo>
                <a:lnTo>
                  <a:pt x="248988" y="820706"/>
                </a:lnTo>
                <a:lnTo>
                  <a:pt x="225797" y="859896"/>
                </a:lnTo>
                <a:lnTo>
                  <a:pt x="203629" y="899748"/>
                </a:lnTo>
                <a:lnTo>
                  <a:pt x="182501" y="940243"/>
                </a:lnTo>
                <a:lnTo>
                  <a:pt x="162431" y="981364"/>
                </a:lnTo>
                <a:lnTo>
                  <a:pt x="143438" y="1023092"/>
                </a:lnTo>
                <a:lnTo>
                  <a:pt x="125540" y="1065410"/>
                </a:lnTo>
                <a:lnTo>
                  <a:pt x="108754" y="1108299"/>
                </a:lnTo>
                <a:lnTo>
                  <a:pt x="93099" y="1151741"/>
                </a:lnTo>
                <a:lnTo>
                  <a:pt x="78593" y="1195719"/>
                </a:lnTo>
                <a:lnTo>
                  <a:pt x="65253" y="1240214"/>
                </a:lnTo>
                <a:lnTo>
                  <a:pt x="53099" y="1285209"/>
                </a:lnTo>
                <a:lnTo>
                  <a:pt x="42147" y="1330684"/>
                </a:lnTo>
                <a:lnTo>
                  <a:pt x="32416" y="1376623"/>
                </a:lnTo>
                <a:lnTo>
                  <a:pt x="23924" y="1423007"/>
                </a:lnTo>
                <a:lnTo>
                  <a:pt x="16689" y="1469818"/>
                </a:lnTo>
                <a:lnTo>
                  <a:pt x="10729" y="1517038"/>
                </a:lnTo>
                <a:lnTo>
                  <a:pt x="6062" y="1564649"/>
                </a:lnTo>
                <a:lnTo>
                  <a:pt x="2706" y="1612633"/>
                </a:lnTo>
                <a:lnTo>
                  <a:pt x="679" y="1660972"/>
                </a:lnTo>
                <a:lnTo>
                  <a:pt x="0" y="1709648"/>
                </a:lnTo>
                <a:lnTo>
                  <a:pt x="679" y="1758324"/>
                </a:lnTo>
                <a:lnTo>
                  <a:pt x="2706" y="1806663"/>
                </a:lnTo>
                <a:lnTo>
                  <a:pt x="6062" y="1854647"/>
                </a:lnTo>
                <a:lnTo>
                  <a:pt x="10729" y="1902258"/>
                </a:lnTo>
                <a:lnTo>
                  <a:pt x="16689" y="1949478"/>
                </a:lnTo>
                <a:lnTo>
                  <a:pt x="23924" y="1996289"/>
                </a:lnTo>
                <a:lnTo>
                  <a:pt x="32416" y="2042673"/>
                </a:lnTo>
                <a:lnTo>
                  <a:pt x="42147" y="2088612"/>
                </a:lnTo>
                <a:lnTo>
                  <a:pt x="53099" y="2134088"/>
                </a:lnTo>
                <a:lnTo>
                  <a:pt x="65253" y="2179082"/>
                </a:lnTo>
                <a:lnTo>
                  <a:pt x="78593" y="2223577"/>
                </a:lnTo>
                <a:lnTo>
                  <a:pt x="93099" y="2267555"/>
                </a:lnTo>
                <a:lnTo>
                  <a:pt x="108754" y="2310997"/>
                </a:lnTo>
                <a:lnTo>
                  <a:pt x="125540" y="2353887"/>
                </a:lnTo>
                <a:lnTo>
                  <a:pt x="143438" y="2396204"/>
                </a:lnTo>
                <a:lnTo>
                  <a:pt x="162431" y="2437933"/>
                </a:lnTo>
                <a:lnTo>
                  <a:pt x="182501" y="2479053"/>
                </a:lnTo>
                <a:lnTo>
                  <a:pt x="203629" y="2519548"/>
                </a:lnTo>
                <a:lnTo>
                  <a:pt x="225797" y="2559400"/>
                </a:lnTo>
                <a:lnTo>
                  <a:pt x="248988" y="2598590"/>
                </a:lnTo>
                <a:lnTo>
                  <a:pt x="273183" y="2637100"/>
                </a:lnTo>
                <a:lnTo>
                  <a:pt x="298365" y="2674913"/>
                </a:lnTo>
                <a:lnTo>
                  <a:pt x="324515" y="2712010"/>
                </a:lnTo>
                <a:lnTo>
                  <a:pt x="351615" y="2748373"/>
                </a:lnTo>
                <a:lnTo>
                  <a:pt x="379648" y="2783984"/>
                </a:lnTo>
                <a:lnTo>
                  <a:pt x="408595" y="2818826"/>
                </a:lnTo>
                <a:lnTo>
                  <a:pt x="438438" y="2852879"/>
                </a:lnTo>
                <a:lnTo>
                  <a:pt x="469159" y="2886126"/>
                </a:lnTo>
                <a:lnTo>
                  <a:pt x="500740" y="2918550"/>
                </a:lnTo>
                <a:lnTo>
                  <a:pt x="533163" y="2950131"/>
                </a:lnTo>
                <a:lnTo>
                  <a:pt x="566410" y="2980853"/>
                </a:lnTo>
                <a:lnTo>
                  <a:pt x="600463" y="3010696"/>
                </a:lnTo>
                <a:lnTo>
                  <a:pt x="635304" y="3039643"/>
                </a:lnTo>
                <a:lnTo>
                  <a:pt x="670915" y="3067676"/>
                </a:lnTo>
                <a:lnTo>
                  <a:pt x="707278" y="3094777"/>
                </a:lnTo>
                <a:lnTo>
                  <a:pt x="744375" y="3120927"/>
                </a:lnTo>
                <a:lnTo>
                  <a:pt x="782187" y="3146109"/>
                </a:lnTo>
                <a:lnTo>
                  <a:pt x="820697" y="3170305"/>
                </a:lnTo>
                <a:lnTo>
                  <a:pt x="859887" y="3193496"/>
                </a:lnTo>
                <a:lnTo>
                  <a:pt x="899738" y="3215665"/>
                </a:lnTo>
                <a:lnTo>
                  <a:pt x="940233" y="3236793"/>
                </a:lnTo>
                <a:lnTo>
                  <a:pt x="981353" y="3256863"/>
                </a:lnTo>
                <a:lnTo>
                  <a:pt x="1023081" y="3275856"/>
                </a:lnTo>
                <a:lnTo>
                  <a:pt x="1065399" y="3293755"/>
                </a:lnTo>
                <a:lnTo>
                  <a:pt x="1108288" y="3310540"/>
                </a:lnTo>
                <a:lnTo>
                  <a:pt x="1151730" y="3326196"/>
                </a:lnTo>
                <a:lnTo>
                  <a:pt x="1195708" y="3340702"/>
                </a:lnTo>
                <a:lnTo>
                  <a:pt x="1240203" y="3354042"/>
                </a:lnTo>
                <a:lnTo>
                  <a:pt x="1285197" y="3366197"/>
                </a:lnTo>
                <a:lnTo>
                  <a:pt x="1330672" y="3377149"/>
                </a:lnTo>
                <a:lnTo>
                  <a:pt x="1376611" y="3386880"/>
                </a:lnTo>
                <a:lnTo>
                  <a:pt x="1422995" y="3395372"/>
                </a:lnTo>
                <a:lnTo>
                  <a:pt x="1469806" y="3402607"/>
                </a:lnTo>
                <a:lnTo>
                  <a:pt x="1517026" y="3408567"/>
                </a:lnTo>
                <a:lnTo>
                  <a:pt x="1564637" y="3413234"/>
                </a:lnTo>
                <a:lnTo>
                  <a:pt x="1612621" y="3416590"/>
                </a:lnTo>
                <a:lnTo>
                  <a:pt x="1660960" y="3418617"/>
                </a:lnTo>
                <a:lnTo>
                  <a:pt x="1709635" y="3419297"/>
                </a:lnTo>
                <a:lnTo>
                  <a:pt x="1758311" y="3418617"/>
                </a:lnTo>
                <a:lnTo>
                  <a:pt x="1806650" y="3416590"/>
                </a:lnTo>
                <a:lnTo>
                  <a:pt x="1854634" y="3413234"/>
                </a:lnTo>
                <a:lnTo>
                  <a:pt x="1902245" y="3408567"/>
                </a:lnTo>
                <a:lnTo>
                  <a:pt x="1949465" y="3402607"/>
                </a:lnTo>
                <a:lnTo>
                  <a:pt x="1996276" y="3395372"/>
                </a:lnTo>
                <a:lnTo>
                  <a:pt x="2042660" y="3386880"/>
                </a:lnTo>
                <a:lnTo>
                  <a:pt x="2088599" y="3377149"/>
                </a:lnTo>
                <a:lnTo>
                  <a:pt x="2134075" y="3366197"/>
                </a:lnTo>
                <a:lnTo>
                  <a:pt x="2179069" y="3354042"/>
                </a:lnTo>
                <a:lnTo>
                  <a:pt x="2223564" y="3340702"/>
                </a:lnTo>
                <a:lnTo>
                  <a:pt x="2267542" y="3326196"/>
                </a:lnTo>
                <a:lnTo>
                  <a:pt x="2310985" y="3310540"/>
                </a:lnTo>
                <a:lnTo>
                  <a:pt x="2353874" y="3293755"/>
                </a:lnTo>
                <a:lnTo>
                  <a:pt x="2396192" y="3275856"/>
                </a:lnTo>
                <a:lnTo>
                  <a:pt x="2437920" y="3256863"/>
                </a:lnTo>
                <a:lnTo>
                  <a:pt x="2479041" y="3236793"/>
                </a:lnTo>
                <a:lnTo>
                  <a:pt x="2519536" y="3215665"/>
                </a:lnTo>
                <a:lnTo>
                  <a:pt x="2559387" y="3193496"/>
                </a:lnTo>
                <a:lnTo>
                  <a:pt x="2598577" y="3170305"/>
                </a:lnTo>
                <a:lnTo>
                  <a:pt x="2637088" y="3146109"/>
                </a:lnTo>
                <a:lnTo>
                  <a:pt x="2674900" y="3120927"/>
                </a:lnTo>
                <a:lnTo>
                  <a:pt x="2711997" y="3094777"/>
                </a:lnTo>
                <a:lnTo>
                  <a:pt x="2748360" y="3067676"/>
                </a:lnTo>
                <a:lnTo>
                  <a:pt x="2783971" y="3039643"/>
                </a:lnTo>
                <a:lnTo>
                  <a:pt x="2818813" y="3010696"/>
                </a:lnTo>
                <a:lnTo>
                  <a:pt x="2852866" y="2980853"/>
                </a:lnTo>
                <a:lnTo>
                  <a:pt x="2886114" y="2950131"/>
                </a:lnTo>
                <a:lnTo>
                  <a:pt x="2918537" y="2918550"/>
                </a:lnTo>
                <a:lnTo>
                  <a:pt x="2950119" y="2886126"/>
                </a:lnTo>
                <a:lnTo>
                  <a:pt x="2980840" y="2852879"/>
                </a:lnTo>
                <a:lnTo>
                  <a:pt x="3010683" y="2818826"/>
                </a:lnTo>
                <a:lnTo>
                  <a:pt x="3039630" y="2783984"/>
                </a:lnTo>
                <a:lnTo>
                  <a:pt x="3067663" y="2748373"/>
                </a:lnTo>
                <a:lnTo>
                  <a:pt x="3094764" y="2712010"/>
                </a:lnTo>
                <a:lnTo>
                  <a:pt x="3120914" y="2674913"/>
                </a:lnTo>
                <a:lnTo>
                  <a:pt x="3146096" y="2637100"/>
                </a:lnTo>
                <a:lnTo>
                  <a:pt x="3170292" y="2598590"/>
                </a:lnTo>
                <a:lnTo>
                  <a:pt x="3193483" y="2559400"/>
                </a:lnTo>
                <a:lnTo>
                  <a:pt x="3215652" y="2519548"/>
                </a:lnTo>
                <a:lnTo>
                  <a:pt x="3236780" y="2479053"/>
                </a:lnTo>
                <a:lnTo>
                  <a:pt x="3256850" y="2437933"/>
                </a:lnTo>
                <a:lnTo>
                  <a:pt x="3275843" y="2396204"/>
                </a:lnTo>
                <a:lnTo>
                  <a:pt x="3293742" y="2353887"/>
                </a:lnTo>
                <a:lnTo>
                  <a:pt x="3310528" y="2310997"/>
                </a:lnTo>
                <a:lnTo>
                  <a:pt x="3326183" y="2267555"/>
                </a:lnTo>
                <a:lnTo>
                  <a:pt x="3340689" y="2223577"/>
                </a:lnTo>
                <a:lnTo>
                  <a:pt x="3354029" y="2179082"/>
                </a:lnTo>
                <a:lnTo>
                  <a:pt x="3366184" y="2134088"/>
                </a:lnTo>
                <a:lnTo>
                  <a:pt x="3377136" y="2088612"/>
                </a:lnTo>
                <a:lnTo>
                  <a:pt x="3386867" y="2042673"/>
                </a:lnTo>
                <a:lnTo>
                  <a:pt x="3395359" y="1996289"/>
                </a:lnTo>
                <a:lnTo>
                  <a:pt x="3402594" y="1949478"/>
                </a:lnTo>
                <a:lnTo>
                  <a:pt x="3408555" y="1902258"/>
                </a:lnTo>
                <a:lnTo>
                  <a:pt x="3413222" y="1854647"/>
                </a:lnTo>
                <a:lnTo>
                  <a:pt x="3416578" y="1806663"/>
                </a:lnTo>
                <a:lnTo>
                  <a:pt x="3418604" y="1758324"/>
                </a:lnTo>
                <a:lnTo>
                  <a:pt x="3419284" y="1709648"/>
                </a:lnTo>
                <a:lnTo>
                  <a:pt x="3418604" y="1660972"/>
                </a:lnTo>
                <a:lnTo>
                  <a:pt x="3416578" y="1612633"/>
                </a:lnTo>
                <a:lnTo>
                  <a:pt x="3413222" y="1564649"/>
                </a:lnTo>
                <a:lnTo>
                  <a:pt x="3408555" y="1517038"/>
                </a:lnTo>
                <a:lnTo>
                  <a:pt x="3402594" y="1469818"/>
                </a:lnTo>
                <a:lnTo>
                  <a:pt x="3395359" y="1423007"/>
                </a:lnTo>
                <a:lnTo>
                  <a:pt x="3386867" y="1376623"/>
                </a:lnTo>
                <a:lnTo>
                  <a:pt x="3377136" y="1330684"/>
                </a:lnTo>
                <a:lnTo>
                  <a:pt x="3366184" y="1285209"/>
                </a:lnTo>
                <a:lnTo>
                  <a:pt x="3354029" y="1240214"/>
                </a:lnTo>
                <a:lnTo>
                  <a:pt x="3340689" y="1195719"/>
                </a:lnTo>
                <a:lnTo>
                  <a:pt x="3326183" y="1151741"/>
                </a:lnTo>
                <a:lnTo>
                  <a:pt x="3310528" y="1108299"/>
                </a:lnTo>
                <a:lnTo>
                  <a:pt x="3293742" y="1065410"/>
                </a:lnTo>
                <a:lnTo>
                  <a:pt x="3275843" y="1023092"/>
                </a:lnTo>
                <a:lnTo>
                  <a:pt x="3256850" y="981364"/>
                </a:lnTo>
                <a:lnTo>
                  <a:pt x="3236780" y="940243"/>
                </a:lnTo>
                <a:lnTo>
                  <a:pt x="3215652" y="899748"/>
                </a:lnTo>
                <a:lnTo>
                  <a:pt x="3193483" y="859896"/>
                </a:lnTo>
                <a:lnTo>
                  <a:pt x="3170292" y="820706"/>
                </a:lnTo>
                <a:lnTo>
                  <a:pt x="3146096" y="782196"/>
                </a:lnTo>
                <a:lnTo>
                  <a:pt x="3120914" y="744383"/>
                </a:lnTo>
                <a:lnTo>
                  <a:pt x="3094764" y="707286"/>
                </a:lnTo>
                <a:lnTo>
                  <a:pt x="3067663" y="670923"/>
                </a:lnTo>
                <a:lnTo>
                  <a:pt x="3039630" y="635312"/>
                </a:lnTo>
                <a:lnTo>
                  <a:pt x="3010683" y="600471"/>
                </a:lnTo>
                <a:lnTo>
                  <a:pt x="2980840" y="566417"/>
                </a:lnTo>
                <a:lnTo>
                  <a:pt x="2950119" y="533170"/>
                </a:lnTo>
                <a:lnTo>
                  <a:pt x="2918537" y="500746"/>
                </a:lnTo>
                <a:lnTo>
                  <a:pt x="2886114" y="469165"/>
                </a:lnTo>
                <a:lnTo>
                  <a:pt x="2852866" y="438443"/>
                </a:lnTo>
                <a:lnTo>
                  <a:pt x="2818813" y="408600"/>
                </a:lnTo>
                <a:lnTo>
                  <a:pt x="2783971" y="379653"/>
                </a:lnTo>
                <a:lnTo>
                  <a:pt x="2748360" y="351620"/>
                </a:lnTo>
                <a:lnTo>
                  <a:pt x="2711997" y="324520"/>
                </a:lnTo>
                <a:lnTo>
                  <a:pt x="2674900" y="298369"/>
                </a:lnTo>
                <a:lnTo>
                  <a:pt x="2637088" y="273187"/>
                </a:lnTo>
                <a:lnTo>
                  <a:pt x="2598577" y="248992"/>
                </a:lnTo>
                <a:lnTo>
                  <a:pt x="2559387" y="225800"/>
                </a:lnTo>
                <a:lnTo>
                  <a:pt x="2519536" y="203631"/>
                </a:lnTo>
                <a:lnTo>
                  <a:pt x="2479041" y="182503"/>
                </a:lnTo>
                <a:lnTo>
                  <a:pt x="2437920" y="162433"/>
                </a:lnTo>
                <a:lnTo>
                  <a:pt x="2396192" y="143440"/>
                </a:lnTo>
                <a:lnTo>
                  <a:pt x="2353874" y="125542"/>
                </a:lnTo>
                <a:lnTo>
                  <a:pt x="2310985" y="108756"/>
                </a:lnTo>
                <a:lnTo>
                  <a:pt x="2267542" y="93101"/>
                </a:lnTo>
                <a:lnTo>
                  <a:pt x="2223564" y="78594"/>
                </a:lnTo>
                <a:lnTo>
                  <a:pt x="2179069" y="65254"/>
                </a:lnTo>
                <a:lnTo>
                  <a:pt x="2134075" y="53100"/>
                </a:lnTo>
                <a:lnTo>
                  <a:pt x="2088599" y="42147"/>
                </a:lnTo>
                <a:lnTo>
                  <a:pt x="2042660" y="32416"/>
                </a:lnTo>
                <a:lnTo>
                  <a:pt x="1996276" y="23924"/>
                </a:lnTo>
                <a:lnTo>
                  <a:pt x="1949465" y="16689"/>
                </a:lnTo>
                <a:lnTo>
                  <a:pt x="1902245" y="10729"/>
                </a:lnTo>
                <a:lnTo>
                  <a:pt x="1854634" y="6062"/>
                </a:lnTo>
                <a:lnTo>
                  <a:pt x="1806650" y="2706"/>
                </a:lnTo>
                <a:lnTo>
                  <a:pt x="1758311" y="679"/>
                </a:lnTo>
                <a:lnTo>
                  <a:pt x="1709635" y="0"/>
                </a:lnTo>
                <a:close/>
              </a:path>
            </a:pathLst>
          </a:custGeom>
          <a:solidFill>
            <a:srgbClr val="FFFFFF"/>
          </a:solidFill>
        </p:spPr>
        <p:txBody>
          <a:bodyPr wrap="square" lIns="0" tIns="0" rIns="0" bIns="0" rtlCol="0"/>
          <a:lstStyle/>
          <a:p>
            <a:endParaRPr/>
          </a:p>
        </p:txBody>
      </p:sp>
      <p:sp>
        <p:nvSpPr>
          <p:cNvPr id="7" name="object 7"/>
          <p:cNvSpPr/>
          <p:nvPr/>
        </p:nvSpPr>
        <p:spPr>
          <a:xfrm>
            <a:off x="1420215" y="554736"/>
            <a:ext cx="3846576" cy="384047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3514766" y="5045075"/>
            <a:ext cx="3965534" cy="1538883"/>
          </a:xfrm>
          <a:prstGeom prst="rect">
            <a:avLst/>
          </a:prstGeom>
        </p:spPr>
        <p:txBody>
          <a:bodyPr vert="horz" wrap="square" lIns="0" tIns="0" rIns="0" bIns="0" rtlCol="0">
            <a:spAutoFit/>
          </a:bodyPr>
          <a:lstStyle/>
          <a:p>
            <a:pPr marL="12700">
              <a:lnSpc>
                <a:spcPct val="100000"/>
              </a:lnSpc>
            </a:pPr>
            <a:r>
              <a:rPr lang="en-US" sz="2500" b="1" spc="-130" dirty="0">
                <a:solidFill>
                  <a:srgbClr val="00854A"/>
                </a:solidFill>
                <a:latin typeface="Trebuchet MS" pitchFamily="34" charset="0"/>
                <a:cs typeface="Lucida Sans"/>
              </a:rPr>
              <a:t>Darryl</a:t>
            </a:r>
            <a:r>
              <a:rPr lang="en-US" sz="2500" b="1" dirty="0" smtClean="0">
                <a:latin typeface="Trebuchet MS" pitchFamily="34" charset="0"/>
                <a:cs typeface="Lucida Sans"/>
              </a:rPr>
              <a:t> </a:t>
            </a:r>
            <a:r>
              <a:rPr lang="en-US" sz="2500" b="1" spc="-130" dirty="0">
                <a:solidFill>
                  <a:srgbClr val="00854A"/>
                </a:solidFill>
                <a:latin typeface="Trebuchet MS" pitchFamily="34" charset="0"/>
                <a:cs typeface="Lucida Sans"/>
              </a:rPr>
              <a:t>Wagner</a:t>
            </a:r>
            <a:endParaRPr sz="2500" b="1" spc="-130" dirty="0">
              <a:solidFill>
                <a:srgbClr val="00854A"/>
              </a:solidFill>
              <a:latin typeface="Trebuchet MS" pitchFamily="34" charset="0"/>
              <a:cs typeface="Lucida Sans"/>
            </a:endParaRPr>
          </a:p>
          <a:p>
            <a:pPr marL="12700" marR="5080">
              <a:lnSpc>
                <a:spcPts val="1989"/>
              </a:lnSpc>
              <a:spcBef>
                <a:spcPts val="30"/>
              </a:spcBef>
            </a:pPr>
            <a:r>
              <a:rPr lang="en-US" b="1" spc="-60" dirty="0" smtClean="0">
                <a:solidFill>
                  <a:srgbClr val="939598"/>
                </a:solidFill>
                <a:latin typeface="Trebuchet MS" pitchFamily="34" charset="0"/>
                <a:cs typeface="Lucida Sans"/>
              </a:rPr>
              <a:t>Principal</a:t>
            </a:r>
          </a:p>
          <a:p>
            <a:pPr marL="12700">
              <a:lnSpc>
                <a:spcPct val="100000"/>
              </a:lnSpc>
            </a:pPr>
            <a:r>
              <a:rPr lang="en-US" sz="2500" b="1" spc="-130" dirty="0">
                <a:solidFill>
                  <a:srgbClr val="00854A"/>
                </a:solidFill>
                <a:latin typeface="Trebuchet MS" pitchFamily="34" charset="0"/>
                <a:cs typeface="Lucida Sans"/>
              </a:rPr>
              <a:t>Mahasen Kunapuli</a:t>
            </a:r>
          </a:p>
          <a:p>
            <a:pPr marL="12700" marR="5080">
              <a:lnSpc>
                <a:spcPts val="1989"/>
              </a:lnSpc>
              <a:spcBef>
                <a:spcPts val="30"/>
              </a:spcBef>
            </a:pPr>
            <a:r>
              <a:rPr lang="en-US" b="1" spc="-60" dirty="0" smtClean="0">
                <a:solidFill>
                  <a:srgbClr val="939598"/>
                </a:solidFill>
                <a:latin typeface="Trebuchet MS" pitchFamily="34" charset="0"/>
                <a:cs typeface="Lucida Sans"/>
              </a:rPr>
              <a:t>Managing Director</a:t>
            </a:r>
            <a:endParaRPr lang="en-US" b="1" spc="-60" dirty="0">
              <a:solidFill>
                <a:srgbClr val="939598"/>
              </a:solidFill>
              <a:latin typeface="Trebuchet MS" pitchFamily="34" charset="0"/>
              <a:cs typeface="Lucida Sans"/>
            </a:endParaRPr>
          </a:p>
          <a:p>
            <a:pPr marL="12700" marR="5080">
              <a:lnSpc>
                <a:spcPts val="1989"/>
              </a:lnSpc>
              <a:spcBef>
                <a:spcPts val="30"/>
              </a:spcBef>
            </a:pPr>
            <a:endParaRPr lang="en-US" b="1" dirty="0" smtClean="0">
              <a:latin typeface="Trebuchet MS" pitchFamily="34" charset="0"/>
              <a:cs typeface="Lucida Sans"/>
            </a:endParaRPr>
          </a:p>
        </p:txBody>
      </p:sp>
      <p:sp>
        <p:nvSpPr>
          <p:cNvPr id="9" name="object 9"/>
          <p:cNvSpPr/>
          <p:nvPr/>
        </p:nvSpPr>
        <p:spPr>
          <a:xfrm>
            <a:off x="4598593" y="3199536"/>
            <a:ext cx="6005830" cy="424180"/>
          </a:xfrm>
          <a:custGeom>
            <a:avLst/>
            <a:gdLst/>
            <a:ahLst/>
            <a:cxnLst/>
            <a:rect l="l" t="t" r="r" b="b"/>
            <a:pathLst>
              <a:path w="6005830" h="424179">
                <a:moveTo>
                  <a:pt x="6005245" y="0"/>
                </a:moveTo>
                <a:lnTo>
                  <a:pt x="256209" y="0"/>
                </a:lnTo>
                <a:lnTo>
                  <a:pt x="236128" y="45908"/>
                </a:lnTo>
                <a:lnTo>
                  <a:pt x="214754" y="91105"/>
                </a:lnTo>
                <a:lnTo>
                  <a:pt x="192110" y="135565"/>
                </a:lnTo>
                <a:lnTo>
                  <a:pt x="168220" y="179266"/>
                </a:lnTo>
                <a:lnTo>
                  <a:pt x="143106" y="222183"/>
                </a:lnTo>
                <a:lnTo>
                  <a:pt x="116793" y="264293"/>
                </a:lnTo>
                <a:lnTo>
                  <a:pt x="89302" y="305573"/>
                </a:lnTo>
                <a:lnTo>
                  <a:pt x="60657" y="345998"/>
                </a:lnTo>
                <a:lnTo>
                  <a:pt x="30882" y="385546"/>
                </a:lnTo>
                <a:lnTo>
                  <a:pt x="0" y="424192"/>
                </a:lnTo>
                <a:lnTo>
                  <a:pt x="6005245" y="424192"/>
                </a:lnTo>
                <a:lnTo>
                  <a:pt x="6005245" y="0"/>
                </a:lnTo>
                <a:close/>
              </a:path>
            </a:pathLst>
          </a:custGeom>
          <a:solidFill>
            <a:srgbClr val="00A650">
              <a:alpha val="34999"/>
            </a:srgbClr>
          </a:solidFill>
        </p:spPr>
        <p:txBody>
          <a:bodyPr wrap="square" lIns="0" tIns="0" rIns="0" bIns="0" rtlCol="0"/>
          <a:lstStyle/>
          <a:p>
            <a:endParaRPr/>
          </a:p>
        </p:txBody>
      </p:sp>
      <p:sp>
        <p:nvSpPr>
          <p:cNvPr id="10" name="object 10"/>
          <p:cNvSpPr/>
          <p:nvPr/>
        </p:nvSpPr>
        <p:spPr>
          <a:xfrm>
            <a:off x="4872520" y="1920633"/>
            <a:ext cx="5731510" cy="1234440"/>
          </a:xfrm>
          <a:custGeom>
            <a:avLst/>
            <a:gdLst/>
            <a:ahLst/>
            <a:cxnLst/>
            <a:rect l="l" t="t" r="r" b="b"/>
            <a:pathLst>
              <a:path w="5731509" h="1234439">
                <a:moveTo>
                  <a:pt x="5731319" y="0"/>
                </a:moveTo>
                <a:lnTo>
                  <a:pt x="0" y="0"/>
                </a:lnTo>
                <a:lnTo>
                  <a:pt x="16530" y="44491"/>
                </a:lnTo>
                <a:lnTo>
                  <a:pt x="31853" y="89554"/>
                </a:lnTo>
                <a:lnTo>
                  <a:pt x="45949" y="135169"/>
                </a:lnTo>
                <a:lnTo>
                  <a:pt x="58798" y="181317"/>
                </a:lnTo>
                <a:lnTo>
                  <a:pt x="70379" y="227979"/>
                </a:lnTo>
                <a:lnTo>
                  <a:pt x="80673" y="275135"/>
                </a:lnTo>
                <a:lnTo>
                  <a:pt x="89659" y="322766"/>
                </a:lnTo>
                <a:lnTo>
                  <a:pt x="97318" y="370852"/>
                </a:lnTo>
                <a:lnTo>
                  <a:pt x="103629" y="419374"/>
                </a:lnTo>
                <a:lnTo>
                  <a:pt x="108573" y="468313"/>
                </a:lnTo>
                <a:lnTo>
                  <a:pt x="112129" y="517649"/>
                </a:lnTo>
                <a:lnTo>
                  <a:pt x="114277" y="567363"/>
                </a:lnTo>
                <a:lnTo>
                  <a:pt x="114998" y="617435"/>
                </a:lnTo>
                <a:lnTo>
                  <a:pt x="114154" y="671624"/>
                </a:lnTo>
                <a:lnTo>
                  <a:pt x="111638" y="725390"/>
                </a:lnTo>
                <a:lnTo>
                  <a:pt x="107476" y="778709"/>
                </a:lnTo>
                <a:lnTo>
                  <a:pt x="101694" y="831557"/>
                </a:lnTo>
                <a:lnTo>
                  <a:pt x="94317" y="883910"/>
                </a:lnTo>
                <a:lnTo>
                  <a:pt x="85370" y="935742"/>
                </a:lnTo>
                <a:lnTo>
                  <a:pt x="74880" y="987029"/>
                </a:lnTo>
                <a:lnTo>
                  <a:pt x="62872" y="1037746"/>
                </a:lnTo>
                <a:lnTo>
                  <a:pt x="49370" y="1087869"/>
                </a:lnTo>
                <a:lnTo>
                  <a:pt x="34402" y="1137373"/>
                </a:lnTo>
                <a:lnTo>
                  <a:pt x="17991" y="1186234"/>
                </a:lnTo>
                <a:lnTo>
                  <a:pt x="165" y="1234427"/>
                </a:lnTo>
                <a:lnTo>
                  <a:pt x="5731319" y="1234427"/>
                </a:lnTo>
                <a:lnTo>
                  <a:pt x="5731319" y="0"/>
                </a:lnTo>
                <a:close/>
              </a:path>
            </a:pathLst>
          </a:custGeom>
          <a:solidFill>
            <a:srgbClr val="4196CE">
              <a:alpha val="34999"/>
            </a:srgbClr>
          </a:solidFill>
        </p:spPr>
        <p:txBody>
          <a:bodyPr wrap="square" lIns="0" tIns="0" rIns="0" bIns="0" rtlCol="0"/>
          <a:lstStyle/>
          <a:p>
            <a:endParaRPr/>
          </a:p>
        </p:txBody>
      </p:sp>
      <p:sp>
        <p:nvSpPr>
          <p:cNvPr id="11" name="object 11"/>
          <p:cNvSpPr txBox="1"/>
          <p:nvPr/>
        </p:nvSpPr>
        <p:spPr>
          <a:xfrm>
            <a:off x="5059812" y="1844675"/>
            <a:ext cx="5392288" cy="1682512"/>
          </a:xfrm>
          <a:prstGeom prst="rect">
            <a:avLst/>
          </a:prstGeom>
        </p:spPr>
        <p:txBody>
          <a:bodyPr vert="horz" wrap="square" lIns="0" tIns="0" rIns="0" bIns="0" rtlCol="0">
            <a:spAutoFit/>
          </a:bodyPr>
          <a:lstStyle/>
          <a:p>
            <a:pPr>
              <a:lnSpc>
                <a:spcPct val="100000"/>
              </a:lnSpc>
              <a:spcBef>
                <a:spcPts val="30"/>
              </a:spcBef>
            </a:pPr>
            <a:endParaRPr sz="1450" dirty="0">
              <a:latin typeface="Trebuchet MS" pitchFamily="34" charset="0"/>
              <a:cs typeface="Times New Roman"/>
            </a:endParaRPr>
          </a:p>
          <a:p>
            <a:pPr marL="12700">
              <a:lnSpc>
                <a:spcPts val="3775"/>
              </a:lnSpc>
            </a:pPr>
            <a:r>
              <a:rPr sz="3600" b="1" dirty="0">
                <a:solidFill>
                  <a:srgbClr val="005583"/>
                </a:solidFill>
                <a:latin typeface="Trebuchet MS" pitchFamily="34" charset="0"/>
                <a:cs typeface="Lucida Sans"/>
              </a:rPr>
              <a:t>19th Global</a:t>
            </a:r>
            <a:endParaRPr sz="3600" b="1" dirty="0">
              <a:latin typeface="Trebuchet MS" pitchFamily="34" charset="0"/>
              <a:cs typeface="Lucida Sans"/>
            </a:endParaRPr>
          </a:p>
          <a:p>
            <a:pPr marL="12700">
              <a:lnSpc>
                <a:spcPts val="3775"/>
              </a:lnSpc>
            </a:pPr>
            <a:r>
              <a:rPr sz="3600" b="1" dirty="0">
                <a:solidFill>
                  <a:srgbClr val="005583"/>
                </a:solidFill>
                <a:latin typeface="Trebuchet MS" pitchFamily="34" charset="0"/>
                <a:cs typeface="Lucida Sans"/>
              </a:rPr>
              <a:t>Conference of Actuaries</a:t>
            </a:r>
            <a:endParaRPr sz="3600" b="1" dirty="0">
              <a:latin typeface="Trebuchet MS" pitchFamily="34" charset="0"/>
              <a:cs typeface="Lucida Sans"/>
            </a:endParaRPr>
          </a:p>
          <a:p>
            <a:pPr marL="12700">
              <a:lnSpc>
                <a:spcPct val="100000"/>
              </a:lnSpc>
              <a:spcBef>
                <a:spcPts val="1805"/>
              </a:spcBef>
            </a:pPr>
            <a:r>
              <a:rPr sz="1650" b="1" dirty="0">
                <a:solidFill>
                  <a:srgbClr val="00854A"/>
                </a:solidFill>
                <a:latin typeface="Trebuchet MS" pitchFamily="34" charset="0"/>
                <a:cs typeface="Lucida Sans"/>
              </a:rPr>
              <a:t>30th – 31st January, 2018 | Mumbai, India</a:t>
            </a:r>
            <a:endParaRPr sz="1650" b="1" dirty="0">
              <a:latin typeface="Trebuchet MS" pitchFamily="34" charset="0"/>
              <a:cs typeface="Lucida Sans"/>
            </a:endParaRPr>
          </a:p>
        </p:txBody>
      </p:sp>
      <p:pic>
        <p:nvPicPr>
          <p:cNvPr id="13"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1338" y="320675"/>
            <a:ext cx="1685925" cy="13112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74365" y="1628487"/>
            <a:ext cx="814069" cy="292388"/>
          </a:xfrm>
          <a:prstGeom prst="rect">
            <a:avLst/>
          </a:prstGeom>
          <a:noFill/>
        </p:spPr>
        <p:txBody>
          <a:bodyPr wrap="none" rtlCol="0">
            <a:spAutoFit/>
          </a:bodyPr>
          <a:lstStyle/>
          <a:p>
            <a:r>
              <a:rPr lang="en-US" sz="1300" spc="-229" dirty="0" smtClean="0">
                <a:solidFill>
                  <a:srgbClr val="A7A9AC"/>
                </a:solidFill>
                <a:latin typeface="Trebuchet MS" pitchFamily="34" charset="0"/>
                <a:cs typeface="Lucida Sans"/>
              </a:rPr>
              <a:t>O</a:t>
            </a:r>
            <a:r>
              <a:rPr lang="en-US" sz="1300" spc="-60" dirty="0" smtClean="0">
                <a:solidFill>
                  <a:srgbClr val="A7A9AC"/>
                </a:solidFill>
                <a:latin typeface="Trebuchet MS" pitchFamily="34" charset="0"/>
                <a:cs typeface="Lucida Sans"/>
              </a:rPr>
              <a:t>r</a:t>
            </a:r>
            <a:r>
              <a:rPr lang="en-US" sz="1300" spc="-145" dirty="0" smtClean="0">
                <a:solidFill>
                  <a:srgbClr val="A7A9AC"/>
                </a:solidFill>
                <a:latin typeface="Trebuchet MS" pitchFamily="34" charset="0"/>
                <a:cs typeface="Lucida Sans"/>
              </a:rPr>
              <a:t>g</a:t>
            </a:r>
            <a:r>
              <a:rPr lang="en-US" sz="1300" spc="-80" dirty="0" smtClean="0">
                <a:solidFill>
                  <a:srgbClr val="A7A9AC"/>
                </a:solidFill>
                <a:latin typeface="Trebuchet MS" pitchFamily="34" charset="0"/>
                <a:cs typeface="Lucida Sans"/>
              </a:rPr>
              <a:t>a</a:t>
            </a:r>
            <a:r>
              <a:rPr lang="en-US" sz="1300" spc="-120" dirty="0" smtClean="0">
                <a:solidFill>
                  <a:srgbClr val="A7A9AC"/>
                </a:solidFill>
                <a:latin typeface="Trebuchet MS" pitchFamily="34" charset="0"/>
                <a:cs typeface="Lucida Sans"/>
              </a:rPr>
              <a:t>n</a:t>
            </a:r>
            <a:r>
              <a:rPr lang="en-US" sz="1300" spc="-80" dirty="0" smtClean="0">
                <a:solidFill>
                  <a:srgbClr val="A7A9AC"/>
                </a:solidFill>
                <a:latin typeface="Trebuchet MS" pitchFamily="34" charset="0"/>
                <a:cs typeface="Lucida Sans"/>
              </a:rPr>
              <a:t>i</a:t>
            </a:r>
            <a:r>
              <a:rPr lang="en-US" sz="1300" spc="-155" dirty="0" smtClean="0">
                <a:solidFill>
                  <a:srgbClr val="A7A9AC"/>
                </a:solidFill>
                <a:latin typeface="Trebuchet MS" pitchFamily="34" charset="0"/>
                <a:cs typeface="Lucida Sans"/>
              </a:rPr>
              <a:t>z</a:t>
            </a:r>
            <a:r>
              <a:rPr lang="en-US" sz="1300" spc="-65" dirty="0" smtClean="0">
                <a:solidFill>
                  <a:srgbClr val="A7A9AC"/>
                </a:solidFill>
                <a:latin typeface="Trebuchet MS" pitchFamily="34" charset="0"/>
                <a:cs typeface="Lucida Sans"/>
              </a:rPr>
              <a:t>e</a:t>
            </a:r>
            <a:r>
              <a:rPr lang="en-US" sz="1300" dirty="0" smtClean="0">
                <a:solidFill>
                  <a:srgbClr val="A7A9AC"/>
                </a:solidFill>
                <a:latin typeface="Trebuchet MS" pitchFamily="34" charset="0"/>
                <a:cs typeface="Lucida Sans"/>
              </a:rPr>
              <a:t>r</a:t>
            </a:r>
            <a:endParaRPr lang="en-US" sz="1300" dirty="0">
              <a:latin typeface="Trebuchet MS" pitchFamily="34" charset="0"/>
              <a:cs typeface="Lucida Sans"/>
            </a:endParaRPr>
          </a:p>
        </p:txBody>
      </p:sp>
      <p:sp>
        <p:nvSpPr>
          <p:cNvPr id="21" name="Rectangle 20"/>
          <p:cNvSpPr/>
          <p:nvPr/>
        </p:nvSpPr>
        <p:spPr>
          <a:xfrm>
            <a:off x="1705082" y="5121274"/>
            <a:ext cx="1475744" cy="45720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bject 8"/>
          <p:cNvSpPr txBox="1"/>
          <p:nvPr/>
        </p:nvSpPr>
        <p:spPr>
          <a:xfrm>
            <a:off x="7632700" y="4359275"/>
            <a:ext cx="2743200" cy="276999"/>
          </a:xfrm>
          <a:prstGeom prst="rect">
            <a:avLst/>
          </a:prstGeom>
        </p:spPr>
        <p:txBody>
          <a:bodyPr vert="horz" wrap="square" lIns="0" tIns="0" rIns="0" bIns="0" rtlCol="0">
            <a:spAutoFit/>
          </a:bodyPr>
          <a:lstStyle/>
          <a:p>
            <a:pPr marL="12700" algn="ctr">
              <a:lnSpc>
                <a:spcPct val="100000"/>
              </a:lnSpc>
            </a:pPr>
            <a:endParaRPr b="1" dirty="0">
              <a:latin typeface="Trebuchet MS" pitchFamily="34" charset="0"/>
              <a:cs typeface="Lucida Sans"/>
            </a:endParaRPr>
          </a:p>
        </p:txBody>
      </p:sp>
      <p:grpSp>
        <p:nvGrpSpPr>
          <p:cNvPr id="50" name="Group 49"/>
          <p:cNvGrpSpPr/>
          <p:nvPr/>
        </p:nvGrpSpPr>
        <p:grpSpPr>
          <a:xfrm>
            <a:off x="1765300" y="5211687"/>
            <a:ext cx="1358240" cy="256198"/>
            <a:chOff x="398463" y="404813"/>
            <a:chExt cx="1627187" cy="307976"/>
          </a:xfrm>
          <a:solidFill>
            <a:schemeClr val="bg1"/>
          </a:solidFill>
        </p:grpSpPr>
        <p:sp>
          <p:nvSpPr>
            <p:cNvPr id="51" name="Oval 50"/>
            <p:cNvSpPr>
              <a:spLocks noChangeArrowheads="1"/>
            </p:cNvSpPr>
            <p:nvPr userDrawn="1"/>
          </p:nvSpPr>
          <p:spPr bwMode="auto">
            <a:xfrm>
              <a:off x="1938338" y="625476"/>
              <a:ext cx="87312" cy="87313"/>
            </a:xfrm>
            <a:prstGeom prst="ellipse">
              <a:avLst/>
            </a:prstGeom>
            <a:solidFill>
              <a:srgbClr val="00B05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solidFill>
                  <a:srgbClr val="00B050"/>
                </a:solidFill>
                <a:effectLst>
                  <a:outerShdw blurRad="38100" dist="19050" dir="2700000" algn="tl" rotWithShape="0">
                    <a:schemeClr val="dk1">
                      <a:alpha val="40000"/>
                    </a:schemeClr>
                  </a:outerShdw>
                </a:effectLst>
              </a:endParaRPr>
            </a:p>
          </p:txBody>
        </p:sp>
        <p:sp>
          <p:nvSpPr>
            <p:cNvPr id="52" name="Freeform 51"/>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3" name="Rectangle 52"/>
            <p:cNvSpPr>
              <a:spLocks noChangeArrowheads="1"/>
            </p:cNvSpPr>
            <p:nvPr userDrawn="1"/>
          </p:nvSpPr>
          <p:spPr bwMode="auto">
            <a:xfrm>
              <a:off x="906463" y="404813"/>
              <a:ext cx="74612" cy="303213"/>
            </a:xfrm>
            <a:prstGeom prst="rect">
              <a:avLst/>
            </a:pr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4" name="Freeform 53"/>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5" name="Rectangle 54"/>
            <p:cNvSpPr>
              <a:spLocks noChangeArrowheads="1"/>
            </p:cNvSpPr>
            <p:nvPr userDrawn="1"/>
          </p:nvSpPr>
          <p:spPr bwMode="auto">
            <a:xfrm>
              <a:off x="1257300" y="482601"/>
              <a:ext cx="74612" cy="225425"/>
            </a:xfrm>
            <a:prstGeom prst="rect">
              <a:avLst/>
            </a:pr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6" name="Rectangle 55"/>
            <p:cNvSpPr>
              <a:spLocks noChangeArrowheads="1"/>
            </p:cNvSpPr>
            <p:nvPr userDrawn="1"/>
          </p:nvSpPr>
          <p:spPr bwMode="auto">
            <a:xfrm>
              <a:off x="1257300" y="404813"/>
              <a:ext cx="74612" cy="50800"/>
            </a:xfrm>
            <a:prstGeom prst="rect">
              <a:avLst/>
            </a:pr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7" name="Freeform 56"/>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8" name="Freeform 57"/>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9" name="Freeform 58"/>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0" name="Freeform 59"/>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285834" y="1105277"/>
            <a:ext cx="6067513" cy="276999"/>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SPECTRUM OF ROBOTIC AND COGNITIVE TECHNOLOGIES</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Text Placeholder 1"/>
          <p:cNvSpPr txBox="1">
            <a:spLocks/>
          </p:cNvSpPr>
          <p:nvPr/>
        </p:nvSpPr>
        <p:spPr>
          <a:xfrm>
            <a:off x="422186" y="1720603"/>
            <a:ext cx="9817100" cy="467144"/>
          </a:xfrm>
          <a:prstGeom prst="rect">
            <a:avLst/>
          </a:prstGeom>
        </p:spPr>
        <p:txBody>
          <a:bodyPr vert="horz" lIns="0" tIns="0" rIns="0" bIns="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smtClean="0">
                <a:solidFill>
                  <a:sysClr val="windowText" lastClr="000000"/>
                </a:solidFill>
                <a:latin typeface="Trebuchet MS" panose="020B0603020202020204" pitchFamily="34" charset="0"/>
              </a:rPr>
              <a:t>The automation continuum ranges from enabling strategies that improve business processes to sophisticated technologies with cognitive elements</a:t>
            </a:r>
            <a:endParaRPr lang="en-US" kern="0" dirty="0">
              <a:solidFill>
                <a:sysClr val="windowText" lastClr="000000"/>
              </a:solidFill>
              <a:latin typeface="Trebuchet MS" panose="020B0603020202020204" pitchFamily="34" charset="0"/>
            </a:endParaRPr>
          </a:p>
        </p:txBody>
      </p:sp>
      <p:sp>
        <p:nvSpPr>
          <p:cNvPr id="19" name="Kicker"/>
          <p:cNvSpPr txBox="1"/>
          <p:nvPr/>
        </p:nvSpPr>
        <p:spPr>
          <a:xfrm>
            <a:off x="876344" y="6264275"/>
            <a:ext cx="9164966" cy="446806"/>
          </a:xfrm>
          <a:prstGeom prst="rect">
            <a:avLst/>
          </a:prstGeom>
          <a:solidFill>
            <a:schemeClr val="accent1"/>
          </a:solidFill>
          <a:ln w="19050">
            <a:noFill/>
          </a:ln>
          <a:extLst/>
        </p:spPr>
        <p:txBody>
          <a:bodyPr vert="horz" wrap="square" lIns="66675" tIns="66675" rIns="66675" bIns="66675" rtlCol="0" anchor="ctr" anchorCtr="0">
            <a:noAutofit/>
          </a:bodyPr>
          <a:lstStyle/>
          <a:p>
            <a:pPr algn="ctr">
              <a:spcBef>
                <a:spcPct val="20000"/>
              </a:spcBef>
              <a:spcAft>
                <a:spcPct val="0"/>
              </a:spcAft>
              <a:buSzPct val="100000"/>
            </a:pPr>
            <a:r>
              <a:rPr lang="en-US" sz="1200" b="1" i="1" dirty="0">
                <a:latin typeface="Trebuchet MS" panose="020B0603020202020204" pitchFamily="34" charset="0"/>
              </a:rPr>
              <a:t>As the appetite for automation grows, the interplay of emerging technologies will lead to fundamental changes in how actuaries operate and deliver services to stakeholders</a:t>
            </a:r>
          </a:p>
        </p:txBody>
      </p:sp>
      <p:cxnSp>
        <p:nvCxnSpPr>
          <p:cNvPr id="20" name="Straight Arrow Connector 19"/>
          <p:cNvCxnSpPr/>
          <p:nvPr/>
        </p:nvCxnSpPr>
        <p:spPr bwMode="auto">
          <a:xfrm flipV="1">
            <a:off x="10013902" y="2290497"/>
            <a:ext cx="0" cy="1828800"/>
          </a:xfrm>
          <a:prstGeom prst="straightConnector1">
            <a:avLst/>
          </a:prstGeom>
          <a:solidFill>
            <a:schemeClr val="accent1"/>
          </a:solidFill>
          <a:ln w="9525" cap="flat" cmpd="sng" algn="ctr">
            <a:solidFill>
              <a:schemeClr val="accent6"/>
            </a:solidFill>
            <a:prstDash val="solid"/>
            <a:round/>
            <a:headEnd type="none" w="med" len="med"/>
            <a:tailEnd type="triangle"/>
          </a:ln>
          <a:effectLst/>
        </p:spPr>
      </p:cxnSp>
      <p:sp>
        <p:nvSpPr>
          <p:cNvPr id="21" name="TextBox 20"/>
          <p:cNvSpPr txBox="1"/>
          <p:nvPr/>
        </p:nvSpPr>
        <p:spPr>
          <a:xfrm rot="16200000">
            <a:off x="9201080" y="3122409"/>
            <a:ext cx="1920240" cy="276999"/>
          </a:xfrm>
          <a:prstGeom prst="rect">
            <a:avLst/>
          </a:prstGeom>
          <a:noFill/>
        </p:spPr>
        <p:txBody>
          <a:bodyPr wrap="square" rtlCol="0">
            <a:spAutoFit/>
          </a:bodyPr>
          <a:lstStyle/>
          <a:p>
            <a:pPr algn="ctr"/>
            <a:r>
              <a:rPr lang="en-US" sz="1200" b="1" dirty="0">
                <a:solidFill>
                  <a:schemeClr val="accent6"/>
                </a:solidFill>
                <a:latin typeface="Trebuchet MS" panose="020B0603020202020204" pitchFamily="34" charset="0"/>
              </a:rPr>
              <a:t>Degree of Cognition</a:t>
            </a:r>
            <a:endParaRPr lang="en-US" sz="1200" dirty="0">
              <a:solidFill>
                <a:schemeClr val="accent6"/>
              </a:solidFill>
              <a:latin typeface="Trebuchet MS" panose="020B0603020202020204" pitchFamily="34" charset="0"/>
            </a:endParaRPr>
          </a:p>
        </p:txBody>
      </p:sp>
      <p:grpSp>
        <p:nvGrpSpPr>
          <p:cNvPr id="22" name="Group 21"/>
          <p:cNvGrpSpPr/>
          <p:nvPr/>
        </p:nvGrpSpPr>
        <p:grpSpPr>
          <a:xfrm>
            <a:off x="876343" y="2464069"/>
            <a:ext cx="9017816" cy="1561566"/>
            <a:chOff x="922019" y="1702359"/>
            <a:chExt cx="9584713" cy="1375158"/>
          </a:xfrm>
        </p:grpSpPr>
        <p:sp>
          <p:nvSpPr>
            <p:cNvPr id="23" name="Right Triangle 22"/>
            <p:cNvSpPr/>
            <p:nvPr/>
          </p:nvSpPr>
          <p:spPr bwMode="gray">
            <a:xfrm flipH="1">
              <a:off x="922019" y="1742720"/>
              <a:ext cx="9522445" cy="1334797"/>
            </a:xfrm>
            <a:prstGeom prst="rtTriangle">
              <a:avLst/>
            </a:prstGeom>
            <a:solidFill>
              <a:schemeClr val="accent1">
                <a:lumMod val="20000"/>
                <a:lumOff val="80000"/>
              </a:schemeClr>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dirty="0">
                <a:solidFill>
                  <a:srgbClr val="000000"/>
                </a:solidFill>
                <a:latin typeface="Trebuchet MS" panose="020B0603020202020204" pitchFamily="34" charset="0"/>
              </a:endParaRPr>
            </a:p>
          </p:txBody>
        </p:sp>
        <p:sp>
          <p:nvSpPr>
            <p:cNvPr id="24" name="Freeform 23"/>
            <p:cNvSpPr/>
            <p:nvPr/>
          </p:nvSpPr>
          <p:spPr bwMode="gray">
            <a:xfrm>
              <a:off x="994051" y="1702359"/>
              <a:ext cx="9512681" cy="1334797"/>
            </a:xfrm>
            <a:custGeom>
              <a:avLst/>
              <a:gdLst>
                <a:gd name="connsiteX0" fmla="*/ 0 w 8109284"/>
                <a:gd name="connsiteY0" fmla="*/ 1323473 h 1323473"/>
                <a:gd name="connsiteX1" fmla="*/ 3910263 w 8109284"/>
                <a:gd name="connsiteY1" fmla="*/ 890337 h 1323473"/>
                <a:gd name="connsiteX2" fmla="*/ 6545179 w 8109284"/>
                <a:gd name="connsiteY2" fmla="*/ 397042 h 1323473"/>
                <a:gd name="connsiteX3" fmla="*/ 8109284 w 8109284"/>
                <a:gd name="connsiteY3" fmla="*/ 0 h 1323473"/>
              </a:gdLst>
              <a:ahLst/>
              <a:cxnLst>
                <a:cxn ang="0">
                  <a:pos x="connsiteX0" y="connsiteY0"/>
                </a:cxn>
                <a:cxn ang="0">
                  <a:pos x="connsiteX1" y="connsiteY1"/>
                </a:cxn>
                <a:cxn ang="0">
                  <a:pos x="connsiteX2" y="connsiteY2"/>
                </a:cxn>
                <a:cxn ang="0">
                  <a:pos x="connsiteX3" y="connsiteY3"/>
                </a:cxn>
              </a:cxnLst>
              <a:rect l="l" t="t" r="r" b="b"/>
              <a:pathLst>
                <a:path w="8109284" h="1323473">
                  <a:moveTo>
                    <a:pt x="0" y="1323473"/>
                  </a:moveTo>
                  <a:cubicBezTo>
                    <a:pt x="1409700" y="1184107"/>
                    <a:pt x="2819400" y="1044742"/>
                    <a:pt x="3910263" y="890337"/>
                  </a:cubicBezTo>
                  <a:cubicBezTo>
                    <a:pt x="5001126" y="735932"/>
                    <a:pt x="5845342" y="545431"/>
                    <a:pt x="6545179" y="397042"/>
                  </a:cubicBezTo>
                  <a:cubicBezTo>
                    <a:pt x="7245016" y="248652"/>
                    <a:pt x="7830553" y="44116"/>
                    <a:pt x="8109284" y="0"/>
                  </a:cubicBezTo>
                </a:path>
              </a:pathLst>
            </a:custGeom>
            <a:solidFill>
              <a:schemeClr val="bg1"/>
            </a:solidFill>
            <a:ln w="19050" algn="ctr">
              <a:solidFill>
                <a:schemeClr val="accent1"/>
              </a:solidFill>
              <a:miter lim="800000"/>
              <a:headEnd/>
              <a:tailEnd/>
            </a:ln>
          </p:spPr>
          <p:txBody>
            <a:bodyPr rtlCol="0" anchor="ctr"/>
            <a:lstStyle/>
            <a:p>
              <a:pPr algn="ctr"/>
              <a:endParaRPr lang="en-US" sz="1350" dirty="0">
                <a:solidFill>
                  <a:srgbClr val="000000"/>
                </a:solidFill>
                <a:latin typeface="Trebuchet MS" panose="020B0603020202020204" pitchFamily="34" charset="0"/>
              </a:endParaRPr>
            </a:p>
          </p:txBody>
        </p:sp>
      </p:grpSp>
      <p:sp>
        <p:nvSpPr>
          <p:cNvPr id="27" name="TextBox 26"/>
          <p:cNvSpPr txBox="1"/>
          <p:nvPr/>
        </p:nvSpPr>
        <p:spPr>
          <a:xfrm>
            <a:off x="1560565" y="3881657"/>
            <a:ext cx="862562" cy="261610"/>
          </a:xfrm>
          <a:prstGeom prst="rect">
            <a:avLst/>
          </a:prstGeom>
          <a:noFill/>
        </p:spPr>
        <p:txBody>
          <a:bodyPr wrap="square" rtlCol="0">
            <a:spAutoFit/>
          </a:bodyPr>
          <a:lstStyle/>
          <a:p>
            <a:pPr algn="ctr"/>
            <a:r>
              <a:rPr lang="en-US" sz="1100" i="1" dirty="0">
                <a:latin typeface="Trebuchet MS" panose="020B0603020202020204" pitchFamily="34" charset="0"/>
              </a:rPr>
              <a:t>Low</a:t>
            </a:r>
          </a:p>
        </p:txBody>
      </p:sp>
      <p:sp>
        <p:nvSpPr>
          <p:cNvPr id="28" name="TextBox 27"/>
          <p:cNvSpPr txBox="1"/>
          <p:nvPr/>
        </p:nvSpPr>
        <p:spPr>
          <a:xfrm>
            <a:off x="3809016" y="3661859"/>
            <a:ext cx="862562" cy="261610"/>
          </a:xfrm>
          <a:prstGeom prst="rect">
            <a:avLst/>
          </a:prstGeom>
          <a:noFill/>
        </p:spPr>
        <p:txBody>
          <a:bodyPr wrap="square" rtlCol="0">
            <a:spAutoFit/>
          </a:bodyPr>
          <a:lstStyle/>
          <a:p>
            <a:pPr algn="ctr"/>
            <a:r>
              <a:rPr lang="en-US" sz="1100" i="1" dirty="0">
                <a:latin typeface="Trebuchet MS" panose="020B0603020202020204" pitchFamily="34" charset="0"/>
              </a:rPr>
              <a:t>Medium</a:t>
            </a:r>
          </a:p>
        </p:txBody>
      </p:sp>
      <p:sp>
        <p:nvSpPr>
          <p:cNvPr id="35" name="TextBox 34"/>
          <p:cNvSpPr txBox="1"/>
          <p:nvPr/>
        </p:nvSpPr>
        <p:spPr>
          <a:xfrm>
            <a:off x="6182064" y="3302435"/>
            <a:ext cx="862562" cy="261610"/>
          </a:xfrm>
          <a:prstGeom prst="rect">
            <a:avLst/>
          </a:prstGeom>
          <a:noFill/>
        </p:spPr>
        <p:txBody>
          <a:bodyPr wrap="square" rtlCol="0">
            <a:spAutoFit/>
          </a:bodyPr>
          <a:lstStyle/>
          <a:p>
            <a:pPr algn="ctr"/>
            <a:r>
              <a:rPr lang="en-US" sz="1100" i="1" dirty="0">
                <a:latin typeface="Trebuchet MS" panose="020B0603020202020204" pitchFamily="34" charset="0"/>
              </a:rPr>
              <a:t>High</a:t>
            </a:r>
          </a:p>
        </p:txBody>
      </p:sp>
      <p:sp>
        <p:nvSpPr>
          <p:cNvPr id="36" name="Donut 35"/>
          <p:cNvSpPr/>
          <p:nvPr/>
        </p:nvSpPr>
        <p:spPr bwMode="gray">
          <a:xfrm>
            <a:off x="6523904" y="3155461"/>
            <a:ext cx="183370" cy="183370"/>
          </a:xfrm>
          <a:prstGeom prst="donut">
            <a:avLst>
              <a:gd name="adj" fmla="val 33659"/>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dirty="0">
              <a:solidFill>
                <a:srgbClr val="000000"/>
              </a:solidFill>
              <a:latin typeface="Trebuchet MS" panose="020B0603020202020204" pitchFamily="34" charset="0"/>
            </a:endParaRPr>
          </a:p>
        </p:txBody>
      </p:sp>
      <p:sp>
        <p:nvSpPr>
          <p:cNvPr id="37" name="Donut 36"/>
          <p:cNvSpPr/>
          <p:nvPr/>
        </p:nvSpPr>
        <p:spPr bwMode="gray">
          <a:xfrm>
            <a:off x="4190277" y="3513951"/>
            <a:ext cx="183370" cy="183370"/>
          </a:xfrm>
          <a:prstGeom prst="donut">
            <a:avLst>
              <a:gd name="adj" fmla="val 33659"/>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dirty="0">
              <a:solidFill>
                <a:srgbClr val="000000"/>
              </a:solidFill>
              <a:latin typeface="Trebuchet MS" panose="020B0603020202020204" pitchFamily="34" charset="0"/>
            </a:endParaRPr>
          </a:p>
        </p:txBody>
      </p:sp>
      <p:sp>
        <p:nvSpPr>
          <p:cNvPr id="38" name="Donut 37"/>
          <p:cNvSpPr/>
          <p:nvPr/>
        </p:nvSpPr>
        <p:spPr bwMode="gray">
          <a:xfrm>
            <a:off x="1900161" y="3769178"/>
            <a:ext cx="183370" cy="183370"/>
          </a:xfrm>
          <a:prstGeom prst="donut">
            <a:avLst>
              <a:gd name="adj" fmla="val 33659"/>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dirty="0">
              <a:solidFill>
                <a:srgbClr val="000000"/>
              </a:solidFill>
              <a:latin typeface="Trebuchet MS" panose="020B0603020202020204" pitchFamily="34" charset="0"/>
            </a:endParaRPr>
          </a:p>
        </p:txBody>
      </p:sp>
      <p:sp>
        <p:nvSpPr>
          <p:cNvPr id="39" name="TextBox 38"/>
          <p:cNvSpPr txBox="1"/>
          <p:nvPr/>
        </p:nvSpPr>
        <p:spPr>
          <a:xfrm>
            <a:off x="3189599" y="4169913"/>
            <a:ext cx="2255260" cy="464486"/>
          </a:xfrm>
          <a:prstGeom prst="rect">
            <a:avLst/>
          </a:prstGeom>
          <a:solidFill>
            <a:schemeClr val="tx1"/>
          </a:solidFill>
        </p:spPr>
        <p:txBody>
          <a:bodyPr wrap="square" lIns="0" tIns="34290" rIns="0" bIns="0" rtlCol="0" anchor="t">
            <a:no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r>
              <a:rPr lang="en-US" sz="1000" i="0" dirty="0">
                <a:solidFill>
                  <a:prstClr val="white"/>
                </a:solidFill>
                <a:latin typeface="Trebuchet MS" panose="020B0603020202020204" pitchFamily="34" charset="0"/>
                <a:cs typeface="Arial" pitchFamily="34" charset="0"/>
              </a:rPr>
              <a:t>Intelligent Automation</a:t>
            </a:r>
          </a:p>
        </p:txBody>
      </p:sp>
      <p:sp>
        <p:nvSpPr>
          <p:cNvPr id="40" name="TextBox 39"/>
          <p:cNvSpPr txBox="1"/>
          <p:nvPr/>
        </p:nvSpPr>
        <p:spPr>
          <a:xfrm>
            <a:off x="5487959" y="4170354"/>
            <a:ext cx="2255260" cy="464486"/>
          </a:xfrm>
          <a:prstGeom prst="rect">
            <a:avLst/>
          </a:prstGeom>
          <a:solidFill>
            <a:schemeClr val="tx1"/>
          </a:solidFill>
        </p:spPr>
        <p:txBody>
          <a:bodyPr wrap="square" lIns="0" tIns="34290" rIns="0" bIns="0" rtlCol="0" anchor="t">
            <a:no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r>
              <a:rPr lang="en-US" sz="1000" i="0" dirty="0">
                <a:solidFill>
                  <a:prstClr val="white"/>
                </a:solidFill>
                <a:latin typeface="Trebuchet MS" panose="020B0603020202020204" pitchFamily="34" charset="0"/>
                <a:cs typeface="Arial" pitchFamily="34" charset="0"/>
              </a:rPr>
              <a:t>Cognitive Automation</a:t>
            </a:r>
          </a:p>
        </p:txBody>
      </p:sp>
      <p:sp>
        <p:nvSpPr>
          <p:cNvPr id="41" name="TextBox 40"/>
          <p:cNvSpPr txBox="1"/>
          <p:nvPr/>
        </p:nvSpPr>
        <p:spPr>
          <a:xfrm>
            <a:off x="876343" y="4169913"/>
            <a:ext cx="2254243" cy="464486"/>
          </a:xfrm>
          <a:prstGeom prst="rect">
            <a:avLst/>
          </a:prstGeom>
          <a:solidFill>
            <a:schemeClr val="tx1"/>
          </a:solidFill>
        </p:spPr>
        <p:txBody>
          <a:bodyPr wrap="square" lIns="0" tIns="34290" rIns="0" bIns="0" rtlCol="0" anchor="t">
            <a:no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r>
              <a:rPr lang="en-US" sz="1000" i="0" dirty="0">
                <a:solidFill>
                  <a:prstClr val="white"/>
                </a:solidFill>
                <a:latin typeface="Trebuchet MS" panose="020B0603020202020204" pitchFamily="34" charset="0"/>
                <a:cs typeface="Arial" pitchFamily="34" charset="0"/>
              </a:rPr>
              <a:t>Robotic Process Automation</a:t>
            </a:r>
          </a:p>
        </p:txBody>
      </p:sp>
      <p:sp>
        <p:nvSpPr>
          <p:cNvPr id="42" name="TextBox 41"/>
          <p:cNvSpPr txBox="1"/>
          <p:nvPr/>
        </p:nvSpPr>
        <p:spPr>
          <a:xfrm>
            <a:off x="3189599" y="4945869"/>
            <a:ext cx="2255260" cy="1149033"/>
          </a:xfrm>
          <a:prstGeom prst="rect">
            <a:avLst/>
          </a:prstGeom>
          <a:noFill/>
        </p:spPr>
        <p:txBody>
          <a:bodyPr vert="horz" wrap="square" lIns="0" tIns="0" rIns="0" bIns="0" rtlCol="0" anchor="t">
            <a:spAutoFit/>
          </a:bodyPr>
          <a:lstStyle/>
          <a:p>
            <a:pPr algn="ctr">
              <a:spcBef>
                <a:spcPts val="450"/>
              </a:spcBef>
            </a:pPr>
            <a:r>
              <a:rPr lang="en-US" sz="1050" b="1" dirty="0">
                <a:solidFill>
                  <a:prstClr val="black"/>
                </a:solidFill>
                <a:latin typeface="Trebuchet MS" panose="020B0603020202020204" pitchFamily="34" charset="0"/>
              </a:rPr>
              <a:t>“Mimics human judgment”</a:t>
            </a:r>
          </a:p>
          <a:p>
            <a:pPr algn="ctr">
              <a:spcBef>
                <a:spcPts val="450"/>
              </a:spcBef>
            </a:pPr>
            <a:endParaRPr lang="en-US" sz="1050" dirty="0">
              <a:solidFill>
                <a:prstClr val="black"/>
              </a:solidFill>
              <a:latin typeface="Trebuchet MS" panose="020B0603020202020204" pitchFamily="34" charset="0"/>
            </a:endParaRPr>
          </a:p>
          <a:p>
            <a:pPr algn="ctr">
              <a:spcBef>
                <a:spcPts val="450"/>
              </a:spcBef>
            </a:pPr>
            <a:r>
              <a:rPr lang="en-US" sz="1050" dirty="0">
                <a:solidFill>
                  <a:prstClr val="black"/>
                </a:solidFill>
                <a:latin typeface="Trebuchet MS" panose="020B0603020202020204" pitchFamily="34" charset="0"/>
              </a:rPr>
              <a:t>Tools that enable processes requiring decision making</a:t>
            </a:r>
          </a:p>
          <a:p>
            <a:pPr>
              <a:spcBef>
                <a:spcPts val="450"/>
              </a:spcBef>
              <a:buSzPct val="100000"/>
            </a:pPr>
            <a:endParaRPr lang="en-US" sz="800" b="1" dirty="0">
              <a:solidFill>
                <a:prstClr val="black"/>
              </a:solidFill>
              <a:latin typeface="Trebuchet MS" panose="020B0603020202020204" pitchFamily="34" charset="0"/>
            </a:endParaRPr>
          </a:p>
          <a:p>
            <a:pPr>
              <a:spcBef>
                <a:spcPts val="450"/>
              </a:spcBef>
              <a:buSzPct val="100000"/>
            </a:pPr>
            <a:endParaRPr lang="en-US" sz="800" b="1" dirty="0">
              <a:solidFill>
                <a:prstClr val="black"/>
              </a:solidFill>
              <a:latin typeface="Trebuchet MS" panose="020B0603020202020204" pitchFamily="34" charset="0"/>
            </a:endParaRPr>
          </a:p>
        </p:txBody>
      </p:sp>
      <p:sp>
        <p:nvSpPr>
          <p:cNvPr id="43" name="TextBox 42"/>
          <p:cNvSpPr txBox="1"/>
          <p:nvPr/>
        </p:nvSpPr>
        <p:spPr>
          <a:xfrm>
            <a:off x="876343" y="4945869"/>
            <a:ext cx="2254243" cy="1310615"/>
          </a:xfrm>
          <a:prstGeom prst="rect">
            <a:avLst/>
          </a:prstGeom>
          <a:noFill/>
        </p:spPr>
        <p:txBody>
          <a:bodyPr vert="horz" wrap="square" lIns="0" tIns="0" rIns="0" bIns="0" rtlCol="0" anchor="t">
            <a:spAutoFit/>
          </a:bodyPr>
          <a:lstStyle/>
          <a:p>
            <a:pPr algn="ctr">
              <a:spcBef>
                <a:spcPts val="450"/>
              </a:spcBef>
            </a:pPr>
            <a:r>
              <a:rPr lang="en-US" sz="1050" b="1" dirty="0">
                <a:solidFill>
                  <a:prstClr val="black"/>
                </a:solidFill>
                <a:latin typeface="Trebuchet MS" panose="020B0603020202020204" pitchFamily="34" charset="0"/>
              </a:rPr>
              <a:t>“Mimics human actions”</a:t>
            </a:r>
          </a:p>
          <a:p>
            <a:pPr algn="ctr">
              <a:spcBef>
                <a:spcPts val="450"/>
              </a:spcBef>
            </a:pPr>
            <a:endParaRPr lang="en-US" sz="1050" dirty="0">
              <a:solidFill>
                <a:prstClr val="black"/>
              </a:solidFill>
              <a:latin typeface="Trebuchet MS" panose="020B0603020202020204" pitchFamily="34" charset="0"/>
            </a:endParaRPr>
          </a:p>
          <a:p>
            <a:pPr algn="ctr">
              <a:spcBef>
                <a:spcPts val="450"/>
              </a:spcBef>
            </a:pPr>
            <a:r>
              <a:rPr lang="en-US" sz="1050" dirty="0">
                <a:solidFill>
                  <a:prstClr val="black"/>
                </a:solidFill>
                <a:latin typeface="Trebuchet MS" panose="020B0603020202020204" pitchFamily="34" charset="0"/>
              </a:rPr>
              <a:t>Computer program or “robot” that mimics rules-based actions in existing applications</a:t>
            </a:r>
          </a:p>
          <a:p>
            <a:pPr algn="ctr">
              <a:spcBef>
                <a:spcPts val="450"/>
              </a:spcBef>
            </a:pPr>
            <a:endParaRPr lang="en-US" sz="500" dirty="0">
              <a:solidFill>
                <a:prstClr val="black"/>
              </a:solidFill>
              <a:latin typeface="Trebuchet MS" panose="020B0603020202020204" pitchFamily="34" charset="0"/>
            </a:endParaRPr>
          </a:p>
          <a:p>
            <a:pPr algn="ctr">
              <a:spcBef>
                <a:spcPts val="450"/>
              </a:spcBef>
            </a:pPr>
            <a:endParaRPr lang="en-US" sz="1100" dirty="0">
              <a:solidFill>
                <a:prstClr val="black"/>
              </a:solidFill>
              <a:latin typeface="Trebuchet MS" panose="020B0603020202020204" pitchFamily="34" charset="0"/>
            </a:endParaRPr>
          </a:p>
        </p:txBody>
      </p:sp>
      <p:sp>
        <p:nvSpPr>
          <p:cNvPr id="44" name="TextBox 43"/>
          <p:cNvSpPr txBox="1"/>
          <p:nvPr/>
        </p:nvSpPr>
        <p:spPr>
          <a:xfrm>
            <a:off x="5487959" y="4885709"/>
            <a:ext cx="2237416" cy="969496"/>
          </a:xfrm>
          <a:prstGeom prst="rect">
            <a:avLst/>
          </a:prstGeom>
          <a:noFill/>
        </p:spPr>
        <p:txBody>
          <a:bodyPr vert="horz" wrap="square" lIns="0" tIns="0" rIns="0" bIns="0" rtlCol="0" anchor="t">
            <a:spAutoFit/>
          </a:bodyPr>
          <a:lstStyle/>
          <a:p>
            <a:pPr algn="ctr">
              <a:spcBef>
                <a:spcPts val="450"/>
              </a:spcBef>
            </a:pPr>
            <a:r>
              <a:rPr lang="en-US" sz="1050" b="1" dirty="0">
                <a:solidFill>
                  <a:prstClr val="black"/>
                </a:solidFill>
                <a:latin typeface="Trebuchet MS" panose="020B0603020202020204" pitchFamily="34" charset="0"/>
              </a:rPr>
              <a:t>“Augments human intelligence”</a:t>
            </a:r>
          </a:p>
          <a:p>
            <a:pPr algn="ctr"/>
            <a:endParaRPr lang="en-US" sz="1050" dirty="0">
              <a:solidFill>
                <a:prstClr val="black"/>
              </a:solidFill>
              <a:latin typeface="Trebuchet MS" panose="020B0603020202020204" pitchFamily="34" charset="0"/>
            </a:endParaRPr>
          </a:p>
          <a:p>
            <a:pPr algn="ctr"/>
            <a:r>
              <a:rPr lang="en-US" sz="1050" dirty="0">
                <a:solidFill>
                  <a:prstClr val="black"/>
                </a:solidFill>
                <a:latin typeface="Trebuchet MS" panose="020B0603020202020204" pitchFamily="34" charset="0"/>
              </a:rPr>
              <a:t>Computerized models that simulate human thought processes through predictive decision making </a:t>
            </a:r>
          </a:p>
          <a:p>
            <a:pPr algn="ctr"/>
            <a:endParaRPr lang="en-US" sz="1050" dirty="0">
              <a:solidFill>
                <a:prstClr val="black"/>
              </a:solidFill>
              <a:latin typeface="Trebuchet MS" panose="020B0603020202020204" pitchFamily="34" charset="0"/>
            </a:endParaRPr>
          </a:p>
        </p:txBody>
      </p:sp>
      <p:sp>
        <p:nvSpPr>
          <p:cNvPr id="45" name="TextBox 44"/>
          <p:cNvSpPr txBox="1"/>
          <p:nvPr/>
        </p:nvSpPr>
        <p:spPr>
          <a:xfrm>
            <a:off x="7786050" y="4170489"/>
            <a:ext cx="2255260" cy="464486"/>
          </a:xfrm>
          <a:prstGeom prst="rect">
            <a:avLst/>
          </a:prstGeom>
          <a:solidFill>
            <a:schemeClr val="tx1"/>
          </a:solidFill>
        </p:spPr>
        <p:txBody>
          <a:bodyPr wrap="square" lIns="0" tIns="34290" rIns="0" bIns="0" rtlCol="0" anchor="t">
            <a:no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r>
              <a:rPr lang="en-US" sz="1000" i="0" dirty="0">
                <a:solidFill>
                  <a:prstClr val="white"/>
                </a:solidFill>
                <a:latin typeface="Trebuchet MS" panose="020B0603020202020204" pitchFamily="34" charset="0"/>
                <a:cs typeface="Arial" pitchFamily="34" charset="0"/>
              </a:rPr>
              <a:t>Artificial Intelligence</a:t>
            </a:r>
          </a:p>
        </p:txBody>
      </p:sp>
      <p:sp>
        <p:nvSpPr>
          <p:cNvPr id="46" name="TextBox 45"/>
          <p:cNvSpPr txBox="1"/>
          <p:nvPr/>
        </p:nvSpPr>
        <p:spPr>
          <a:xfrm>
            <a:off x="7786050" y="4940778"/>
            <a:ext cx="2255260" cy="1323439"/>
          </a:xfrm>
          <a:prstGeom prst="rect">
            <a:avLst/>
          </a:prstGeom>
          <a:noFill/>
        </p:spPr>
        <p:txBody>
          <a:bodyPr vert="horz" wrap="square" lIns="0" tIns="0" rIns="0" bIns="0" rtlCol="0" anchor="t">
            <a:spAutoFit/>
          </a:bodyPr>
          <a:lstStyle/>
          <a:p>
            <a:pPr algn="ctr">
              <a:spcBef>
                <a:spcPts val="450"/>
              </a:spcBef>
            </a:pPr>
            <a:r>
              <a:rPr lang="en-US" sz="1050" b="1" dirty="0">
                <a:solidFill>
                  <a:prstClr val="black"/>
                </a:solidFill>
                <a:latin typeface="Trebuchet MS" panose="020B0603020202020204" pitchFamily="34" charset="0"/>
              </a:rPr>
              <a:t>“Mimics human intelligence”</a:t>
            </a:r>
          </a:p>
          <a:p>
            <a:pPr algn="ctr">
              <a:spcBef>
                <a:spcPts val="450"/>
              </a:spcBef>
            </a:pPr>
            <a:endParaRPr lang="en-US" sz="1050" dirty="0">
              <a:solidFill>
                <a:prstClr val="black"/>
              </a:solidFill>
              <a:latin typeface="Trebuchet MS" panose="020B0603020202020204" pitchFamily="34" charset="0"/>
            </a:endParaRPr>
          </a:p>
          <a:p>
            <a:pPr algn="ctr">
              <a:spcBef>
                <a:spcPts val="450"/>
              </a:spcBef>
            </a:pPr>
            <a:r>
              <a:rPr lang="en-US" sz="1050" dirty="0">
                <a:solidFill>
                  <a:prstClr val="black"/>
                </a:solidFill>
                <a:latin typeface="Trebuchet MS" panose="020B0603020202020204" pitchFamily="34" charset="0"/>
              </a:rPr>
              <a:t>The theory and development of computer systems that can perform tasks which normally require human intelligence</a:t>
            </a:r>
          </a:p>
          <a:p>
            <a:pPr algn="ctr">
              <a:spcBef>
                <a:spcPts val="450"/>
              </a:spcBef>
            </a:pPr>
            <a:endParaRPr lang="en-US" sz="1050" dirty="0">
              <a:solidFill>
                <a:prstClr val="black"/>
              </a:solidFill>
              <a:latin typeface="Trebuchet MS" panose="020B0603020202020204" pitchFamily="34" charset="0"/>
            </a:endParaRPr>
          </a:p>
        </p:txBody>
      </p:sp>
      <p:sp>
        <p:nvSpPr>
          <p:cNvPr id="47" name="Left-Right Arrow 46"/>
          <p:cNvSpPr/>
          <p:nvPr/>
        </p:nvSpPr>
        <p:spPr>
          <a:xfrm>
            <a:off x="662800" y="4460366"/>
            <a:ext cx="9589168" cy="372717"/>
          </a:xfrm>
          <a:prstGeom prst="leftRightArrow">
            <a:avLst/>
          </a:prstGeom>
          <a:solidFill>
            <a:schemeClr val="accent6"/>
          </a:solidFill>
          <a:ln w="38100" cap="flat" cmpd="sng" algn="ctr">
            <a:solidFill>
              <a:schemeClr val="bg1"/>
            </a:solidFill>
            <a:prstDash val="solid"/>
          </a:ln>
          <a:effectLst/>
        </p:spPr>
        <p:txBody>
          <a:bodyPr rtlCol="0" anchor="ctr"/>
          <a:lstStyle/>
          <a:p>
            <a:pPr algn="ctr" defTabSz="685800">
              <a:defRPr/>
            </a:pPr>
            <a:endParaRPr lang="en-US" sz="1350" kern="0" dirty="0">
              <a:solidFill>
                <a:prstClr val="white"/>
              </a:solidFill>
              <a:latin typeface="Trebuchet MS" panose="020B0603020202020204" pitchFamily="34" charset="0"/>
              <a:cs typeface="Arial" panose="020B0604020202020204" pitchFamily="34" charset="0"/>
            </a:endParaRPr>
          </a:p>
        </p:txBody>
      </p:sp>
      <p:grpSp>
        <p:nvGrpSpPr>
          <p:cNvPr id="48" name="Group 47"/>
          <p:cNvGrpSpPr/>
          <p:nvPr/>
        </p:nvGrpSpPr>
        <p:grpSpPr>
          <a:xfrm>
            <a:off x="4057224" y="4439135"/>
            <a:ext cx="449477" cy="428118"/>
            <a:chOff x="885288" y="2093640"/>
            <a:chExt cx="709928" cy="676191"/>
          </a:xfrm>
        </p:grpSpPr>
        <p:sp>
          <p:nvSpPr>
            <p:cNvPr id="49" name="Oval 48"/>
            <p:cNvSpPr/>
            <p:nvPr/>
          </p:nvSpPr>
          <p:spPr bwMode="gray">
            <a:xfrm>
              <a:off x="885288" y="2093640"/>
              <a:ext cx="709928" cy="676191"/>
            </a:xfrm>
            <a:prstGeom prst="ellipse">
              <a:avLst/>
            </a:prstGeom>
            <a:solidFill>
              <a:sysClr val="window" lastClr="FFFFFF"/>
            </a:solidFill>
            <a:ln w="38100" algn="ctr">
              <a:solidFill>
                <a:schemeClr val="accent1"/>
              </a:solidFill>
              <a:miter lim="800000"/>
              <a:headEnd/>
              <a:tailEnd/>
            </a:ln>
          </p:spPr>
          <p:txBody>
            <a:bodyPr wrap="square" lIns="66675" tIns="66675" rIns="66675" bIns="66675" rtlCol="0" anchor="ctr"/>
            <a:lstStyle/>
            <a:p>
              <a:pPr algn="ctr" defTabSz="685800">
                <a:lnSpc>
                  <a:spcPct val="106000"/>
                </a:lnSpc>
                <a:defRPr/>
              </a:pPr>
              <a:endParaRPr lang="en-US" sz="1200" b="1" kern="0" dirty="0">
                <a:solidFill>
                  <a:prstClr val="white"/>
                </a:solidFill>
                <a:latin typeface="Trebuchet MS" panose="020B0603020202020204" pitchFamily="34" charset="0"/>
              </a:endParaRPr>
            </a:p>
          </p:txBody>
        </p:sp>
        <p:grpSp>
          <p:nvGrpSpPr>
            <p:cNvPr id="50" name="Group 49"/>
            <p:cNvGrpSpPr/>
            <p:nvPr/>
          </p:nvGrpSpPr>
          <p:grpSpPr>
            <a:xfrm>
              <a:off x="972352" y="2293355"/>
              <a:ext cx="535801" cy="304169"/>
              <a:chOff x="981995" y="2293355"/>
              <a:chExt cx="535801" cy="304169"/>
            </a:xfrm>
          </p:grpSpPr>
          <p:sp>
            <p:nvSpPr>
              <p:cNvPr id="51" name="Freeform 6"/>
              <p:cNvSpPr>
                <a:spLocks/>
              </p:cNvSpPr>
              <p:nvPr/>
            </p:nvSpPr>
            <p:spPr bwMode="auto">
              <a:xfrm>
                <a:off x="981995" y="2317368"/>
                <a:ext cx="202091" cy="257577"/>
              </a:xfrm>
              <a:custGeom>
                <a:avLst/>
                <a:gdLst>
                  <a:gd name="T0" fmla="*/ 304 w 388"/>
                  <a:gd name="T1" fmla="*/ 292 h 437"/>
                  <a:gd name="T2" fmla="*/ 271 w 388"/>
                  <a:gd name="T3" fmla="*/ 307 h 437"/>
                  <a:gd name="T4" fmla="*/ 146 w 388"/>
                  <a:gd name="T5" fmla="*/ 219 h 437"/>
                  <a:gd name="T6" fmla="*/ 271 w 388"/>
                  <a:gd name="T7" fmla="*/ 130 h 437"/>
                  <a:gd name="T8" fmla="*/ 291 w 388"/>
                  <a:gd name="T9" fmla="*/ 141 h 437"/>
                  <a:gd name="T10" fmla="*/ 316 w 388"/>
                  <a:gd name="T11" fmla="*/ 145 h 437"/>
                  <a:gd name="T12" fmla="*/ 337 w 388"/>
                  <a:gd name="T13" fmla="*/ 142 h 437"/>
                  <a:gd name="T14" fmla="*/ 357 w 388"/>
                  <a:gd name="T15" fmla="*/ 133 h 437"/>
                  <a:gd name="T16" fmla="*/ 372 w 388"/>
                  <a:gd name="T17" fmla="*/ 119 h 437"/>
                  <a:gd name="T18" fmla="*/ 383 w 388"/>
                  <a:gd name="T19" fmla="*/ 102 h 437"/>
                  <a:gd name="T20" fmla="*/ 388 w 388"/>
                  <a:gd name="T21" fmla="*/ 80 h 437"/>
                  <a:gd name="T22" fmla="*/ 388 w 388"/>
                  <a:gd name="T23" fmla="*/ 65 h 437"/>
                  <a:gd name="T24" fmla="*/ 383 w 388"/>
                  <a:gd name="T25" fmla="*/ 45 h 437"/>
                  <a:gd name="T26" fmla="*/ 372 w 388"/>
                  <a:gd name="T27" fmla="*/ 26 h 437"/>
                  <a:gd name="T28" fmla="*/ 357 w 388"/>
                  <a:gd name="T29" fmla="*/ 12 h 437"/>
                  <a:gd name="T30" fmla="*/ 337 w 388"/>
                  <a:gd name="T31" fmla="*/ 3 h 437"/>
                  <a:gd name="T32" fmla="*/ 316 w 388"/>
                  <a:gd name="T33" fmla="*/ 0 h 437"/>
                  <a:gd name="T34" fmla="*/ 300 w 388"/>
                  <a:gd name="T35" fmla="*/ 2 h 437"/>
                  <a:gd name="T36" fmla="*/ 281 w 388"/>
                  <a:gd name="T37" fmla="*/ 9 h 437"/>
                  <a:gd name="T38" fmla="*/ 264 w 388"/>
                  <a:gd name="T39" fmla="*/ 21 h 437"/>
                  <a:gd name="T40" fmla="*/ 252 w 388"/>
                  <a:gd name="T41" fmla="*/ 38 h 437"/>
                  <a:gd name="T42" fmla="*/ 244 w 388"/>
                  <a:gd name="T43" fmla="*/ 58 h 437"/>
                  <a:gd name="T44" fmla="*/ 242 w 388"/>
                  <a:gd name="T45" fmla="*/ 73 h 437"/>
                  <a:gd name="T46" fmla="*/ 117 w 388"/>
                  <a:gd name="T47" fmla="*/ 161 h 437"/>
                  <a:gd name="T48" fmla="*/ 84 w 388"/>
                  <a:gd name="T49" fmla="*/ 147 h 437"/>
                  <a:gd name="T50" fmla="*/ 65 w 388"/>
                  <a:gd name="T51" fmla="*/ 147 h 437"/>
                  <a:gd name="T52" fmla="*/ 45 w 388"/>
                  <a:gd name="T53" fmla="*/ 152 h 437"/>
                  <a:gd name="T54" fmla="*/ 26 w 388"/>
                  <a:gd name="T55" fmla="*/ 163 h 437"/>
                  <a:gd name="T56" fmla="*/ 12 w 388"/>
                  <a:gd name="T57" fmla="*/ 178 h 437"/>
                  <a:gd name="T58" fmla="*/ 3 w 388"/>
                  <a:gd name="T59" fmla="*/ 196 h 437"/>
                  <a:gd name="T60" fmla="*/ 0 w 388"/>
                  <a:gd name="T61" fmla="*/ 219 h 437"/>
                  <a:gd name="T62" fmla="*/ 1 w 388"/>
                  <a:gd name="T63" fmla="*/ 233 h 437"/>
                  <a:gd name="T64" fmla="*/ 9 w 388"/>
                  <a:gd name="T65" fmla="*/ 254 h 437"/>
                  <a:gd name="T66" fmla="*/ 21 w 388"/>
                  <a:gd name="T67" fmla="*/ 270 h 437"/>
                  <a:gd name="T68" fmla="*/ 38 w 388"/>
                  <a:gd name="T69" fmla="*/ 283 h 437"/>
                  <a:gd name="T70" fmla="*/ 58 w 388"/>
                  <a:gd name="T71" fmla="*/ 290 h 437"/>
                  <a:gd name="T72" fmla="*/ 72 w 388"/>
                  <a:gd name="T73" fmla="*/ 291 h 437"/>
                  <a:gd name="T74" fmla="*/ 107 w 388"/>
                  <a:gd name="T75" fmla="*/ 283 h 437"/>
                  <a:gd name="T76" fmla="*/ 243 w 388"/>
                  <a:gd name="T77" fmla="*/ 352 h 437"/>
                  <a:gd name="T78" fmla="*/ 243 w 388"/>
                  <a:gd name="T79" fmla="*/ 372 h 437"/>
                  <a:gd name="T80" fmla="*/ 249 w 388"/>
                  <a:gd name="T81" fmla="*/ 392 h 437"/>
                  <a:gd name="T82" fmla="*/ 260 w 388"/>
                  <a:gd name="T83" fmla="*/ 410 h 437"/>
                  <a:gd name="T84" fmla="*/ 275 w 388"/>
                  <a:gd name="T85" fmla="*/ 425 h 437"/>
                  <a:gd name="T86" fmla="*/ 293 w 388"/>
                  <a:gd name="T87" fmla="*/ 434 h 437"/>
                  <a:gd name="T88" fmla="*/ 316 w 388"/>
                  <a:gd name="T89" fmla="*/ 437 h 437"/>
                  <a:gd name="T90" fmla="*/ 330 w 388"/>
                  <a:gd name="T91" fmla="*/ 436 h 437"/>
                  <a:gd name="T92" fmla="*/ 350 w 388"/>
                  <a:gd name="T93" fmla="*/ 429 h 437"/>
                  <a:gd name="T94" fmla="*/ 367 w 388"/>
                  <a:gd name="T95" fmla="*/ 416 h 437"/>
                  <a:gd name="T96" fmla="*/ 380 w 388"/>
                  <a:gd name="T97" fmla="*/ 399 h 437"/>
                  <a:gd name="T98" fmla="*/ 387 w 388"/>
                  <a:gd name="T99" fmla="*/ 379 h 437"/>
                  <a:gd name="T100" fmla="*/ 388 w 388"/>
                  <a:gd name="T101" fmla="*/ 365 h 437"/>
                  <a:gd name="T102" fmla="*/ 385 w 388"/>
                  <a:gd name="T103" fmla="*/ 342 h 437"/>
                  <a:gd name="T104" fmla="*/ 376 w 388"/>
                  <a:gd name="T105" fmla="*/ 324 h 437"/>
                  <a:gd name="T106" fmla="*/ 362 w 388"/>
                  <a:gd name="T107" fmla="*/ 309 h 437"/>
                  <a:gd name="T108" fmla="*/ 343 w 388"/>
                  <a:gd name="T109" fmla="*/ 297 h 437"/>
                  <a:gd name="T110" fmla="*/ 323 w 388"/>
                  <a:gd name="T111" fmla="*/ 2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437">
                    <a:moveTo>
                      <a:pt x="316" y="291"/>
                    </a:moveTo>
                    <a:lnTo>
                      <a:pt x="316" y="291"/>
                    </a:lnTo>
                    <a:lnTo>
                      <a:pt x="304" y="292"/>
                    </a:lnTo>
                    <a:lnTo>
                      <a:pt x="291" y="295"/>
                    </a:lnTo>
                    <a:lnTo>
                      <a:pt x="281" y="300"/>
                    </a:lnTo>
                    <a:lnTo>
                      <a:pt x="271" y="307"/>
                    </a:lnTo>
                    <a:lnTo>
                      <a:pt x="145" y="230"/>
                    </a:lnTo>
                    <a:lnTo>
                      <a:pt x="145" y="230"/>
                    </a:lnTo>
                    <a:lnTo>
                      <a:pt x="146" y="219"/>
                    </a:lnTo>
                    <a:lnTo>
                      <a:pt x="146" y="219"/>
                    </a:lnTo>
                    <a:lnTo>
                      <a:pt x="145" y="207"/>
                    </a:lnTo>
                    <a:lnTo>
                      <a:pt x="271" y="130"/>
                    </a:lnTo>
                    <a:lnTo>
                      <a:pt x="271" y="130"/>
                    </a:lnTo>
                    <a:lnTo>
                      <a:pt x="281" y="137"/>
                    </a:lnTo>
                    <a:lnTo>
                      <a:pt x="291" y="141"/>
                    </a:lnTo>
                    <a:lnTo>
                      <a:pt x="304" y="144"/>
                    </a:lnTo>
                    <a:lnTo>
                      <a:pt x="316" y="145"/>
                    </a:lnTo>
                    <a:lnTo>
                      <a:pt x="316" y="145"/>
                    </a:lnTo>
                    <a:lnTo>
                      <a:pt x="323" y="145"/>
                    </a:lnTo>
                    <a:lnTo>
                      <a:pt x="330" y="144"/>
                    </a:lnTo>
                    <a:lnTo>
                      <a:pt x="337" y="142"/>
                    </a:lnTo>
                    <a:lnTo>
                      <a:pt x="343" y="140"/>
                    </a:lnTo>
                    <a:lnTo>
                      <a:pt x="350" y="137"/>
                    </a:lnTo>
                    <a:lnTo>
                      <a:pt x="357" y="133"/>
                    </a:lnTo>
                    <a:lnTo>
                      <a:pt x="362" y="129"/>
                    </a:lnTo>
                    <a:lnTo>
                      <a:pt x="367" y="124"/>
                    </a:lnTo>
                    <a:lnTo>
                      <a:pt x="372" y="119"/>
                    </a:lnTo>
                    <a:lnTo>
                      <a:pt x="376" y="114"/>
                    </a:lnTo>
                    <a:lnTo>
                      <a:pt x="380" y="108"/>
                    </a:lnTo>
                    <a:lnTo>
                      <a:pt x="383" y="102"/>
                    </a:lnTo>
                    <a:lnTo>
                      <a:pt x="385" y="95"/>
                    </a:lnTo>
                    <a:lnTo>
                      <a:pt x="387" y="87"/>
                    </a:lnTo>
                    <a:lnTo>
                      <a:pt x="388" y="80"/>
                    </a:lnTo>
                    <a:lnTo>
                      <a:pt x="388" y="73"/>
                    </a:lnTo>
                    <a:lnTo>
                      <a:pt x="388" y="73"/>
                    </a:lnTo>
                    <a:lnTo>
                      <a:pt x="388" y="65"/>
                    </a:lnTo>
                    <a:lnTo>
                      <a:pt x="387" y="58"/>
                    </a:lnTo>
                    <a:lnTo>
                      <a:pt x="385" y="51"/>
                    </a:lnTo>
                    <a:lnTo>
                      <a:pt x="383" y="45"/>
                    </a:lnTo>
                    <a:lnTo>
                      <a:pt x="380" y="38"/>
                    </a:lnTo>
                    <a:lnTo>
                      <a:pt x="376" y="32"/>
                    </a:lnTo>
                    <a:lnTo>
                      <a:pt x="372" y="26"/>
                    </a:lnTo>
                    <a:lnTo>
                      <a:pt x="367" y="21"/>
                    </a:lnTo>
                    <a:lnTo>
                      <a:pt x="362" y="17"/>
                    </a:lnTo>
                    <a:lnTo>
                      <a:pt x="357" y="12"/>
                    </a:lnTo>
                    <a:lnTo>
                      <a:pt x="350" y="9"/>
                    </a:lnTo>
                    <a:lnTo>
                      <a:pt x="343" y="6"/>
                    </a:lnTo>
                    <a:lnTo>
                      <a:pt x="337" y="3"/>
                    </a:lnTo>
                    <a:lnTo>
                      <a:pt x="330" y="2"/>
                    </a:lnTo>
                    <a:lnTo>
                      <a:pt x="323" y="1"/>
                    </a:lnTo>
                    <a:lnTo>
                      <a:pt x="316" y="0"/>
                    </a:lnTo>
                    <a:lnTo>
                      <a:pt x="316" y="0"/>
                    </a:lnTo>
                    <a:lnTo>
                      <a:pt x="308" y="1"/>
                    </a:lnTo>
                    <a:lnTo>
                      <a:pt x="300" y="2"/>
                    </a:lnTo>
                    <a:lnTo>
                      <a:pt x="293" y="3"/>
                    </a:lnTo>
                    <a:lnTo>
                      <a:pt x="287" y="6"/>
                    </a:lnTo>
                    <a:lnTo>
                      <a:pt x="281" y="9"/>
                    </a:lnTo>
                    <a:lnTo>
                      <a:pt x="275" y="12"/>
                    </a:lnTo>
                    <a:lnTo>
                      <a:pt x="269" y="17"/>
                    </a:lnTo>
                    <a:lnTo>
                      <a:pt x="264" y="21"/>
                    </a:lnTo>
                    <a:lnTo>
                      <a:pt x="260" y="26"/>
                    </a:lnTo>
                    <a:lnTo>
                      <a:pt x="255" y="32"/>
                    </a:lnTo>
                    <a:lnTo>
                      <a:pt x="252" y="38"/>
                    </a:lnTo>
                    <a:lnTo>
                      <a:pt x="249" y="45"/>
                    </a:lnTo>
                    <a:lnTo>
                      <a:pt x="245" y="51"/>
                    </a:lnTo>
                    <a:lnTo>
                      <a:pt x="244" y="58"/>
                    </a:lnTo>
                    <a:lnTo>
                      <a:pt x="243" y="65"/>
                    </a:lnTo>
                    <a:lnTo>
                      <a:pt x="242" y="73"/>
                    </a:lnTo>
                    <a:lnTo>
                      <a:pt x="242" y="73"/>
                    </a:lnTo>
                    <a:lnTo>
                      <a:pt x="243" y="84"/>
                    </a:lnTo>
                    <a:lnTo>
                      <a:pt x="117" y="161"/>
                    </a:lnTo>
                    <a:lnTo>
                      <a:pt x="117" y="161"/>
                    </a:lnTo>
                    <a:lnTo>
                      <a:pt x="107" y="155"/>
                    </a:lnTo>
                    <a:lnTo>
                      <a:pt x="97" y="150"/>
                    </a:lnTo>
                    <a:lnTo>
                      <a:pt x="84" y="147"/>
                    </a:lnTo>
                    <a:lnTo>
                      <a:pt x="72" y="145"/>
                    </a:lnTo>
                    <a:lnTo>
                      <a:pt x="72" y="145"/>
                    </a:lnTo>
                    <a:lnTo>
                      <a:pt x="65" y="147"/>
                    </a:lnTo>
                    <a:lnTo>
                      <a:pt x="58" y="148"/>
                    </a:lnTo>
                    <a:lnTo>
                      <a:pt x="51" y="149"/>
                    </a:lnTo>
                    <a:lnTo>
                      <a:pt x="45" y="152"/>
                    </a:lnTo>
                    <a:lnTo>
                      <a:pt x="38" y="155"/>
                    </a:lnTo>
                    <a:lnTo>
                      <a:pt x="31" y="158"/>
                    </a:lnTo>
                    <a:lnTo>
                      <a:pt x="26" y="163"/>
                    </a:lnTo>
                    <a:lnTo>
                      <a:pt x="21" y="167"/>
                    </a:lnTo>
                    <a:lnTo>
                      <a:pt x="16" y="172"/>
                    </a:lnTo>
                    <a:lnTo>
                      <a:pt x="12" y="178"/>
                    </a:lnTo>
                    <a:lnTo>
                      <a:pt x="9" y="184"/>
                    </a:lnTo>
                    <a:lnTo>
                      <a:pt x="6" y="190"/>
                    </a:lnTo>
                    <a:lnTo>
                      <a:pt x="3" y="196"/>
                    </a:lnTo>
                    <a:lnTo>
                      <a:pt x="1" y="204"/>
                    </a:lnTo>
                    <a:lnTo>
                      <a:pt x="0" y="211"/>
                    </a:lnTo>
                    <a:lnTo>
                      <a:pt x="0" y="219"/>
                    </a:lnTo>
                    <a:lnTo>
                      <a:pt x="0" y="219"/>
                    </a:lnTo>
                    <a:lnTo>
                      <a:pt x="0" y="226"/>
                    </a:lnTo>
                    <a:lnTo>
                      <a:pt x="1" y="233"/>
                    </a:lnTo>
                    <a:lnTo>
                      <a:pt x="3" y="240"/>
                    </a:lnTo>
                    <a:lnTo>
                      <a:pt x="6" y="247"/>
                    </a:lnTo>
                    <a:lnTo>
                      <a:pt x="9" y="254"/>
                    </a:lnTo>
                    <a:lnTo>
                      <a:pt x="12" y="260"/>
                    </a:lnTo>
                    <a:lnTo>
                      <a:pt x="16" y="265"/>
                    </a:lnTo>
                    <a:lnTo>
                      <a:pt x="21" y="270"/>
                    </a:lnTo>
                    <a:lnTo>
                      <a:pt x="26" y="275"/>
                    </a:lnTo>
                    <a:lnTo>
                      <a:pt x="31" y="279"/>
                    </a:lnTo>
                    <a:lnTo>
                      <a:pt x="38" y="283"/>
                    </a:lnTo>
                    <a:lnTo>
                      <a:pt x="45" y="286"/>
                    </a:lnTo>
                    <a:lnTo>
                      <a:pt x="51" y="288"/>
                    </a:lnTo>
                    <a:lnTo>
                      <a:pt x="58" y="290"/>
                    </a:lnTo>
                    <a:lnTo>
                      <a:pt x="65" y="291"/>
                    </a:lnTo>
                    <a:lnTo>
                      <a:pt x="72" y="291"/>
                    </a:lnTo>
                    <a:lnTo>
                      <a:pt x="72" y="291"/>
                    </a:lnTo>
                    <a:lnTo>
                      <a:pt x="84" y="290"/>
                    </a:lnTo>
                    <a:lnTo>
                      <a:pt x="97" y="287"/>
                    </a:lnTo>
                    <a:lnTo>
                      <a:pt x="107" y="283"/>
                    </a:lnTo>
                    <a:lnTo>
                      <a:pt x="117" y="276"/>
                    </a:lnTo>
                    <a:lnTo>
                      <a:pt x="243" y="352"/>
                    </a:lnTo>
                    <a:lnTo>
                      <a:pt x="243" y="352"/>
                    </a:lnTo>
                    <a:lnTo>
                      <a:pt x="242" y="365"/>
                    </a:lnTo>
                    <a:lnTo>
                      <a:pt x="242" y="365"/>
                    </a:lnTo>
                    <a:lnTo>
                      <a:pt x="243" y="372"/>
                    </a:lnTo>
                    <a:lnTo>
                      <a:pt x="244" y="379"/>
                    </a:lnTo>
                    <a:lnTo>
                      <a:pt x="245" y="386"/>
                    </a:lnTo>
                    <a:lnTo>
                      <a:pt x="249" y="392"/>
                    </a:lnTo>
                    <a:lnTo>
                      <a:pt x="252" y="399"/>
                    </a:lnTo>
                    <a:lnTo>
                      <a:pt x="255" y="405"/>
                    </a:lnTo>
                    <a:lnTo>
                      <a:pt x="260" y="410"/>
                    </a:lnTo>
                    <a:lnTo>
                      <a:pt x="264" y="416"/>
                    </a:lnTo>
                    <a:lnTo>
                      <a:pt x="269" y="421"/>
                    </a:lnTo>
                    <a:lnTo>
                      <a:pt x="275" y="425"/>
                    </a:lnTo>
                    <a:lnTo>
                      <a:pt x="281" y="429"/>
                    </a:lnTo>
                    <a:lnTo>
                      <a:pt x="287" y="432"/>
                    </a:lnTo>
                    <a:lnTo>
                      <a:pt x="293" y="434"/>
                    </a:lnTo>
                    <a:lnTo>
                      <a:pt x="300" y="436"/>
                    </a:lnTo>
                    <a:lnTo>
                      <a:pt x="308" y="437"/>
                    </a:lnTo>
                    <a:lnTo>
                      <a:pt x="316" y="437"/>
                    </a:lnTo>
                    <a:lnTo>
                      <a:pt x="316" y="437"/>
                    </a:lnTo>
                    <a:lnTo>
                      <a:pt x="323" y="437"/>
                    </a:lnTo>
                    <a:lnTo>
                      <a:pt x="330" y="436"/>
                    </a:lnTo>
                    <a:lnTo>
                      <a:pt x="337" y="434"/>
                    </a:lnTo>
                    <a:lnTo>
                      <a:pt x="343" y="432"/>
                    </a:lnTo>
                    <a:lnTo>
                      <a:pt x="350" y="429"/>
                    </a:lnTo>
                    <a:lnTo>
                      <a:pt x="357" y="425"/>
                    </a:lnTo>
                    <a:lnTo>
                      <a:pt x="362" y="421"/>
                    </a:lnTo>
                    <a:lnTo>
                      <a:pt x="367" y="416"/>
                    </a:lnTo>
                    <a:lnTo>
                      <a:pt x="372" y="410"/>
                    </a:lnTo>
                    <a:lnTo>
                      <a:pt x="376" y="405"/>
                    </a:lnTo>
                    <a:lnTo>
                      <a:pt x="380" y="399"/>
                    </a:lnTo>
                    <a:lnTo>
                      <a:pt x="383" y="392"/>
                    </a:lnTo>
                    <a:lnTo>
                      <a:pt x="385" y="386"/>
                    </a:lnTo>
                    <a:lnTo>
                      <a:pt x="387" y="379"/>
                    </a:lnTo>
                    <a:lnTo>
                      <a:pt x="388" y="372"/>
                    </a:lnTo>
                    <a:lnTo>
                      <a:pt x="388" y="365"/>
                    </a:lnTo>
                    <a:lnTo>
                      <a:pt x="388" y="365"/>
                    </a:lnTo>
                    <a:lnTo>
                      <a:pt x="388" y="356"/>
                    </a:lnTo>
                    <a:lnTo>
                      <a:pt x="387" y="349"/>
                    </a:lnTo>
                    <a:lnTo>
                      <a:pt x="385" y="342"/>
                    </a:lnTo>
                    <a:lnTo>
                      <a:pt x="383" y="336"/>
                    </a:lnTo>
                    <a:lnTo>
                      <a:pt x="380" y="330"/>
                    </a:lnTo>
                    <a:lnTo>
                      <a:pt x="376" y="324"/>
                    </a:lnTo>
                    <a:lnTo>
                      <a:pt x="372" y="318"/>
                    </a:lnTo>
                    <a:lnTo>
                      <a:pt x="367" y="313"/>
                    </a:lnTo>
                    <a:lnTo>
                      <a:pt x="362" y="309"/>
                    </a:lnTo>
                    <a:lnTo>
                      <a:pt x="357" y="303"/>
                    </a:lnTo>
                    <a:lnTo>
                      <a:pt x="350" y="300"/>
                    </a:lnTo>
                    <a:lnTo>
                      <a:pt x="343" y="297"/>
                    </a:lnTo>
                    <a:lnTo>
                      <a:pt x="337" y="294"/>
                    </a:lnTo>
                    <a:lnTo>
                      <a:pt x="330" y="293"/>
                    </a:lnTo>
                    <a:lnTo>
                      <a:pt x="323" y="292"/>
                    </a:lnTo>
                    <a:lnTo>
                      <a:pt x="316" y="291"/>
                    </a:lnTo>
                    <a:lnTo>
                      <a:pt x="316" y="291"/>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en-US" sz="1050" kern="0" dirty="0">
                  <a:solidFill>
                    <a:prstClr val="black"/>
                  </a:solidFill>
                  <a:latin typeface="Trebuchet MS" panose="020B0603020202020204" pitchFamily="34" charset="0"/>
                </a:endParaRPr>
              </a:p>
            </p:txBody>
          </p:sp>
          <p:sp>
            <p:nvSpPr>
              <p:cNvPr id="52" name="Freeform 11"/>
              <p:cNvSpPr>
                <a:spLocks noEditPoints="1"/>
              </p:cNvSpPr>
              <p:nvPr/>
            </p:nvSpPr>
            <p:spPr bwMode="auto">
              <a:xfrm>
                <a:off x="1200969" y="2293355"/>
                <a:ext cx="316827" cy="304169"/>
              </a:xfrm>
              <a:custGeom>
                <a:avLst/>
                <a:gdLst>
                  <a:gd name="T0" fmla="*/ 770 w 976"/>
                  <a:gd name="T1" fmla="*/ 254 h 828"/>
                  <a:gd name="T2" fmla="*/ 976 w 976"/>
                  <a:gd name="T3" fmla="*/ 176 h 828"/>
                  <a:gd name="T4" fmla="*/ 770 w 976"/>
                  <a:gd name="T5" fmla="*/ 116 h 828"/>
                  <a:gd name="T6" fmla="*/ 736 w 976"/>
                  <a:gd name="T7" fmla="*/ 116 h 828"/>
                  <a:gd name="T8" fmla="*/ 672 w 976"/>
                  <a:gd name="T9" fmla="*/ 122 h 828"/>
                  <a:gd name="T10" fmla="*/ 614 w 976"/>
                  <a:gd name="T11" fmla="*/ 140 h 828"/>
                  <a:gd name="T12" fmla="*/ 562 w 976"/>
                  <a:gd name="T13" fmla="*/ 164 h 828"/>
                  <a:gd name="T14" fmla="*/ 516 w 976"/>
                  <a:gd name="T15" fmla="*/ 198 h 828"/>
                  <a:gd name="T16" fmla="*/ 474 w 976"/>
                  <a:gd name="T17" fmla="*/ 236 h 828"/>
                  <a:gd name="T18" fmla="*/ 398 w 976"/>
                  <a:gd name="T19" fmla="*/ 324 h 828"/>
                  <a:gd name="T20" fmla="*/ 364 w 976"/>
                  <a:gd name="T21" fmla="*/ 368 h 828"/>
                  <a:gd name="T22" fmla="*/ 304 w 976"/>
                  <a:gd name="T23" fmla="*/ 444 h 828"/>
                  <a:gd name="T24" fmla="*/ 244 w 976"/>
                  <a:gd name="T25" fmla="*/ 506 h 828"/>
                  <a:gd name="T26" fmla="*/ 212 w 976"/>
                  <a:gd name="T27" fmla="*/ 530 h 828"/>
                  <a:gd name="T28" fmla="*/ 178 w 976"/>
                  <a:gd name="T29" fmla="*/ 550 h 828"/>
                  <a:gd name="T30" fmla="*/ 142 w 976"/>
                  <a:gd name="T31" fmla="*/ 562 h 828"/>
                  <a:gd name="T32" fmla="*/ 102 w 976"/>
                  <a:gd name="T33" fmla="*/ 566 h 828"/>
                  <a:gd name="T34" fmla="*/ 0 w 976"/>
                  <a:gd name="T35" fmla="*/ 702 h 828"/>
                  <a:gd name="T36" fmla="*/ 102 w 976"/>
                  <a:gd name="T37" fmla="*/ 702 h 828"/>
                  <a:gd name="T38" fmla="*/ 166 w 976"/>
                  <a:gd name="T39" fmla="*/ 696 h 828"/>
                  <a:gd name="T40" fmla="*/ 222 w 976"/>
                  <a:gd name="T41" fmla="*/ 680 h 828"/>
                  <a:gd name="T42" fmla="*/ 274 w 976"/>
                  <a:gd name="T43" fmla="*/ 654 h 828"/>
                  <a:gd name="T44" fmla="*/ 322 w 976"/>
                  <a:gd name="T45" fmla="*/ 620 h 828"/>
                  <a:gd name="T46" fmla="*/ 364 w 976"/>
                  <a:gd name="T47" fmla="*/ 582 h 828"/>
                  <a:gd name="T48" fmla="*/ 438 w 976"/>
                  <a:gd name="T49" fmla="*/ 496 h 828"/>
                  <a:gd name="T50" fmla="*/ 472 w 976"/>
                  <a:gd name="T51" fmla="*/ 450 h 828"/>
                  <a:gd name="T52" fmla="*/ 532 w 976"/>
                  <a:gd name="T53" fmla="*/ 376 h 828"/>
                  <a:gd name="T54" fmla="*/ 592 w 976"/>
                  <a:gd name="T55" fmla="*/ 312 h 828"/>
                  <a:gd name="T56" fmla="*/ 624 w 976"/>
                  <a:gd name="T57" fmla="*/ 288 h 828"/>
                  <a:gd name="T58" fmla="*/ 658 w 976"/>
                  <a:gd name="T59" fmla="*/ 270 h 828"/>
                  <a:gd name="T60" fmla="*/ 696 w 976"/>
                  <a:gd name="T61" fmla="*/ 258 h 828"/>
                  <a:gd name="T62" fmla="*/ 736 w 976"/>
                  <a:gd name="T63" fmla="*/ 254 h 828"/>
                  <a:gd name="T64" fmla="*/ 264 w 976"/>
                  <a:gd name="T65" fmla="*/ 340 h 828"/>
                  <a:gd name="T66" fmla="*/ 286 w 976"/>
                  <a:gd name="T67" fmla="*/ 308 h 828"/>
                  <a:gd name="T68" fmla="*/ 316 w 976"/>
                  <a:gd name="T69" fmla="*/ 270 h 828"/>
                  <a:gd name="T70" fmla="*/ 348 w 976"/>
                  <a:gd name="T71" fmla="*/ 230 h 828"/>
                  <a:gd name="T72" fmla="*/ 296 w 976"/>
                  <a:gd name="T73" fmla="*/ 190 h 828"/>
                  <a:gd name="T74" fmla="*/ 240 w 976"/>
                  <a:gd name="T75" fmla="*/ 156 h 828"/>
                  <a:gd name="T76" fmla="*/ 174 w 976"/>
                  <a:gd name="T77" fmla="*/ 134 h 828"/>
                  <a:gd name="T78" fmla="*/ 102 w 976"/>
                  <a:gd name="T79" fmla="*/ 126 h 828"/>
                  <a:gd name="T80" fmla="*/ 0 w 976"/>
                  <a:gd name="T81" fmla="*/ 262 h 828"/>
                  <a:gd name="T82" fmla="*/ 102 w 976"/>
                  <a:gd name="T83" fmla="*/ 262 h 828"/>
                  <a:gd name="T84" fmla="*/ 148 w 976"/>
                  <a:gd name="T85" fmla="*/ 268 h 828"/>
                  <a:gd name="T86" fmla="*/ 190 w 976"/>
                  <a:gd name="T87" fmla="*/ 284 h 828"/>
                  <a:gd name="T88" fmla="*/ 228 w 976"/>
                  <a:gd name="T89" fmla="*/ 308 h 828"/>
                  <a:gd name="T90" fmla="*/ 264 w 976"/>
                  <a:gd name="T91" fmla="*/ 340 h 828"/>
                  <a:gd name="T92" fmla="*/ 770 w 976"/>
                  <a:gd name="T93" fmla="*/ 576 h 828"/>
                  <a:gd name="T94" fmla="*/ 736 w 976"/>
                  <a:gd name="T95" fmla="*/ 576 h 828"/>
                  <a:gd name="T96" fmla="*/ 688 w 976"/>
                  <a:gd name="T97" fmla="*/ 570 h 828"/>
                  <a:gd name="T98" fmla="*/ 644 w 976"/>
                  <a:gd name="T99" fmla="*/ 552 h 828"/>
                  <a:gd name="T100" fmla="*/ 602 w 976"/>
                  <a:gd name="T101" fmla="*/ 524 h 828"/>
                  <a:gd name="T102" fmla="*/ 566 w 976"/>
                  <a:gd name="T103" fmla="*/ 490 h 828"/>
                  <a:gd name="T104" fmla="*/ 550 w 976"/>
                  <a:gd name="T105" fmla="*/ 510 h 828"/>
                  <a:gd name="T106" fmla="*/ 518 w 976"/>
                  <a:gd name="T107" fmla="*/ 554 h 828"/>
                  <a:gd name="T108" fmla="*/ 480 w 976"/>
                  <a:gd name="T109" fmla="*/ 598 h 828"/>
                  <a:gd name="T110" fmla="*/ 532 w 976"/>
                  <a:gd name="T111" fmla="*/ 644 h 828"/>
                  <a:gd name="T112" fmla="*/ 592 w 976"/>
                  <a:gd name="T113" fmla="*/ 680 h 828"/>
                  <a:gd name="T114" fmla="*/ 660 w 976"/>
                  <a:gd name="T115" fmla="*/ 704 h 828"/>
                  <a:gd name="T116" fmla="*/ 736 w 976"/>
                  <a:gd name="T117" fmla="*/ 712 h 828"/>
                  <a:gd name="T118" fmla="*/ 770 w 976"/>
                  <a:gd name="T119" fmla="*/ 828 h 828"/>
                  <a:gd name="T120" fmla="*/ 770 w 976"/>
                  <a:gd name="T121" fmla="*/ 47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6" h="828">
                    <a:moveTo>
                      <a:pt x="736" y="254"/>
                    </a:moveTo>
                    <a:lnTo>
                      <a:pt x="770" y="254"/>
                    </a:lnTo>
                    <a:lnTo>
                      <a:pt x="770" y="352"/>
                    </a:lnTo>
                    <a:lnTo>
                      <a:pt x="976" y="176"/>
                    </a:lnTo>
                    <a:lnTo>
                      <a:pt x="770" y="0"/>
                    </a:lnTo>
                    <a:lnTo>
                      <a:pt x="770" y="116"/>
                    </a:lnTo>
                    <a:lnTo>
                      <a:pt x="736" y="116"/>
                    </a:lnTo>
                    <a:lnTo>
                      <a:pt x="736" y="116"/>
                    </a:lnTo>
                    <a:lnTo>
                      <a:pt x="702" y="118"/>
                    </a:lnTo>
                    <a:lnTo>
                      <a:pt x="672" y="122"/>
                    </a:lnTo>
                    <a:lnTo>
                      <a:pt x="642" y="130"/>
                    </a:lnTo>
                    <a:lnTo>
                      <a:pt x="614" y="140"/>
                    </a:lnTo>
                    <a:lnTo>
                      <a:pt x="588" y="152"/>
                    </a:lnTo>
                    <a:lnTo>
                      <a:pt x="562" y="164"/>
                    </a:lnTo>
                    <a:lnTo>
                      <a:pt x="538" y="180"/>
                    </a:lnTo>
                    <a:lnTo>
                      <a:pt x="516" y="198"/>
                    </a:lnTo>
                    <a:lnTo>
                      <a:pt x="494" y="216"/>
                    </a:lnTo>
                    <a:lnTo>
                      <a:pt x="474" y="236"/>
                    </a:lnTo>
                    <a:lnTo>
                      <a:pt x="434" y="278"/>
                    </a:lnTo>
                    <a:lnTo>
                      <a:pt x="398" y="324"/>
                    </a:lnTo>
                    <a:lnTo>
                      <a:pt x="364" y="368"/>
                    </a:lnTo>
                    <a:lnTo>
                      <a:pt x="364" y="368"/>
                    </a:lnTo>
                    <a:lnTo>
                      <a:pt x="334" y="406"/>
                    </a:lnTo>
                    <a:lnTo>
                      <a:pt x="304" y="444"/>
                    </a:lnTo>
                    <a:lnTo>
                      <a:pt x="276" y="478"/>
                    </a:lnTo>
                    <a:lnTo>
                      <a:pt x="244" y="506"/>
                    </a:lnTo>
                    <a:lnTo>
                      <a:pt x="228" y="520"/>
                    </a:lnTo>
                    <a:lnTo>
                      <a:pt x="212" y="530"/>
                    </a:lnTo>
                    <a:lnTo>
                      <a:pt x="196" y="542"/>
                    </a:lnTo>
                    <a:lnTo>
                      <a:pt x="178" y="550"/>
                    </a:lnTo>
                    <a:lnTo>
                      <a:pt x="160" y="556"/>
                    </a:lnTo>
                    <a:lnTo>
                      <a:pt x="142" y="562"/>
                    </a:lnTo>
                    <a:lnTo>
                      <a:pt x="122" y="564"/>
                    </a:lnTo>
                    <a:lnTo>
                      <a:pt x="102" y="566"/>
                    </a:lnTo>
                    <a:lnTo>
                      <a:pt x="0" y="566"/>
                    </a:lnTo>
                    <a:lnTo>
                      <a:pt x="0" y="702"/>
                    </a:lnTo>
                    <a:lnTo>
                      <a:pt x="102" y="702"/>
                    </a:lnTo>
                    <a:lnTo>
                      <a:pt x="102" y="702"/>
                    </a:lnTo>
                    <a:lnTo>
                      <a:pt x="134" y="700"/>
                    </a:lnTo>
                    <a:lnTo>
                      <a:pt x="166" y="696"/>
                    </a:lnTo>
                    <a:lnTo>
                      <a:pt x="194" y="688"/>
                    </a:lnTo>
                    <a:lnTo>
                      <a:pt x="222" y="680"/>
                    </a:lnTo>
                    <a:lnTo>
                      <a:pt x="250" y="668"/>
                    </a:lnTo>
                    <a:lnTo>
                      <a:pt x="274" y="654"/>
                    </a:lnTo>
                    <a:lnTo>
                      <a:pt x="298" y="638"/>
                    </a:lnTo>
                    <a:lnTo>
                      <a:pt x="322" y="620"/>
                    </a:lnTo>
                    <a:lnTo>
                      <a:pt x="342" y="602"/>
                    </a:lnTo>
                    <a:lnTo>
                      <a:pt x="364" y="582"/>
                    </a:lnTo>
                    <a:lnTo>
                      <a:pt x="402" y="540"/>
                    </a:lnTo>
                    <a:lnTo>
                      <a:pt x="438" y="496"/>
                    </a:lnTo>
                    <a:lnTo>
                      <a:pt x="472" y="450"/>
                    </a:lnTo>
                    <a:lnTo>
                      <a:pt x="472" y="450"/>
                    </a:lnTo>
                    <a:lnTo>
                      <a:pt x="502" y="412"/>
                    </a:lnTo>
                    <a:lnTo>
                      <a:pt x="532" y="376"/>
                    </a:lnTo>
                    <a:lnTo>
                      <a:pt x="562" y="342"/>
                    </a:lnTo>
                    <a:lnTo>
                      <a:pt x="592" y="312"/>
                    </a:lnTo>
                    <a:lnTo>
                      <a:pt x="608" y="300"/>
                    </a:lnTo>
                    <a:lnTo>
                      <a:pt x="624" y="288"/>
                    </a:lnTo>
                    <a:lnTo>
                      <a:pt x="642" y="278"/>
                    </a:lnTo>
                    <a:lnTo>
                      <a:pt x="658" y="270"/>
                    </a:lnTo>
                    <a:lnTo>
                      <a:pt x="676" y="262"/>
                    </a:lnTo>
                    <a:lnTo>
                      <a:pt x="696" y="258"/>
                    </a:lnTo>
                    <a:lnTo>
                      <a:pt x="716" y="254"/>
                    </a:lnTo>
                    <a:lnTo>
                      <a:pt x="736" y="254"/>
                    </a:lnTo>
                    <a:lnTo>
                      <a:pt x="736" y="254"/>
                    </a:lnTo>
                    <a:close/>
                    <a:moveTo>
                      <a:pt x="264" y="340"/>
                    </a:moveTo>
                    <a:lnTo>
                      <a:pt x="264" y="340"/>
                    </a:lnTo>
                    <a:lnTo>
                      <a:pt x="286" y="308"/>
                    </a:lnTo>
                    <a:lnTo>
                      <a:pt x="286" y="308"/>
                    </a:lnTo>
                    <a:lnTo>
                      <a:pt x="316" y="270"/>
                    </a:lnTo>
                    <a:lnTo>
                      <a:pt x="348" y="230"/>
                    </a:lnTo>
                    <a:lnTo>
                      <a:pt x="348" y="230"/>
                    </a:lnTo>
                    <a:lnTo>
                      <a:pt x="322" y="210"/>
                    </a:lnTo>
                    <a:lnTo>
                      <a:pt x="296" y="190"/>
                    </a:lnTo>
                    <a:lnTo>
                      <a:pt x="268" y="172"/>
                    </a:lnTo>
                    <a:lnTo>
                      <a:pt x="240" y="156"/>
                    </a:lnTo>
                    <a:lnTo>
                      <a:pt x="208" y="144"/>
                    </a:lnTo>
                    <a:lnTo>
                      <a:pt x="174" y="134"/>
                    </a:lnTo>
                    <a:lnTo>
                      <a:pt x="140" y="128"/>
                    </a:lnTo>
                    <a:lnTo>
                      <a:pt x="102" y="126"/>
                    </a:lnTo>
                    <a:lnTo>
                      <a:pt x="0" y="126"/>
                    </a:lnTo>
                    <a:lnTo>
                      <a:pt x="0" y="262"/>
                    </a:lnTo>
                    <a:lnTo>
                      <a:pt x="102" y="262"/>
                    </a:lnTo>
                    <a:lnTo>
                      <a:pt x="102" y="262"/>
                    </a:lnTo>
                    <a:lnTo>
                      <a:pt x="124" y="264"/>
                    </a:lnTo>
                    <a:lnTo>
                      <a:pt x="148" y="268"/>
                    </a:lnTo>
                    <a:lnTo>
                      <a:pt x="168" y="274"/>
                    </a:lnTo>
                    <a:lnTo>
                      <a:pt x="190" y="284"/>
                    </a:lnTo>
                    <a:lnTo>
                      <a:pt x="208" y="294"/>
                    </a:lnTo>
                    <a:lnTo>
                      <a:pt x="228" y="308"/>
                    </a:lnTo>
                    <a:lnTo>
                      <a:pt x="246" y="322"/>
                    </a:lnTo>
                    <a:lnTo>
                      <a:pt x="264" y="340"/>
                    </a:lnTo>
                    <a:lnTo>
                      <a:pt x="264" y="340"/>
                    </a:lnTo>
                    <a:close/>
                    <a:moveTo>
                      <a:pt x="770" y="576"/>
                    </a:moveTo>
                    <a:lnTo>
                      <a:pt x="736" y="576"/>
                    </a:lnTo>
                    <a:lnTo>
                      <a:pt x="736" y="576"/>
                    </a:lnTo>
                    <a:lnTo>
                      <a:pt x="710" y="574"/>
                    </a:lnTo>
                    <a:lnTo>
                      <a:pt x="688" y="570"/>
                    </a:lnTo>
                    <a:lnTo>
                      <a:pt x="664" y="562"/>
                    </a:lnTo>
                    <a:lnTo>
                      <a:pt x="644" y="552"/>
                    </a:lnTo>
                    <a:lnTo>
                      <a:pt x="622" y="540"/>
                    </a:lnTo>
                    <a:lnTo>
                      <a:pt x="602" y="524"/>
                    </a:lnTo>
                    <a:lnTo>
                      <a:pt x="584" y="508"/>
                    </a:lnTo>
                    <a:lnTo>
                      <a:pt x="566" y="490"/>
                    </a:lnTo>
                    <a:lnTo>
                      <a:pt x="566" y="490"/>
                    </a:lnTo>
                    <a:lnTo>
                      <a:pt x="550" y="510"/>
                    </a:lnTo>
                    <a:lnTo>
                      <a:pt x="550" y="510"/>
                    </a:lnTo>
                    <a:lnTo>
                      <a:pt x="518" y="554"/>
                    </a:lnTo>
                    <a:lnTo>
                      <a:pt x="480" y="598"/>
                    </a:lnTo>
                    <a:lnTo>
                      <a:pt x="480" y="598"/>
                    </a:lnTo>
                    <a:lnTo>
                      <a:pt x="506" y="622"/>
                    </a:lnTo>
                    <a:lnTo>
                      <a:pt x="532" y="644"/>
                    </a:lnTo>
                    <a:lnTo>
                      <a:pt x="562" y="662"/>
                    </a:lnTo>
                    <a:lnTo>
                      <a:pt x="592" y="680"/>
                    </a:lnTo>
                    <a:lnTo>
                      <a:pt x="624" y="692"/>
                    </a:lnTo>
                    <a:lnTo>
                      <a:pt x="660" y="704"/>
                    </a:lnTo>
                    <a:lnTo>
                      <a:pt x="696" y="710"/>
                    </a:lnTo>
                    <a:lnTo>
                      <a:pt x="736" y="712"/>
                    </a:lnTo>
                    <a:lnTo>
                      <a:pt x="770" y="712"/>
                    </a:lnTo>
                    <a:lnTo>
                      <a:pt x="770" y="828"/>
                    </a:lnTo>
                    <a:lnTo>
                      <a:pt x="976" y="654"/>
                    </a:lnTo>
                    <a:lnTo>
                      <a:pt x="770" y="478"/>
                    </a:lnTo>
                    <a:lnTo>
                      <a:pt x="770" y="57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en-US" sz="1050" kern="0" dirty="0">
                  <a:solidFill>
                    <a:prstClr val="black"/>
                  </a:solidFill>
                  <a:latin typeface="Trebuchet MS" panose="020B0603020202020204" pitchFamily="34" charset="0"/>
                </a:endParaRPr>
              </a:p>
            </p:txBody>
          </p:sp>
        </p:grpSp>
      </p:grpSp>
      <p:grpSp>
        <p:nvGrpSpPr>
          <p:cNvPr id="53" name="Group 52"/>
          <p:cNvGrpSpPr/>
          <p:nvPr/>
        </p:nvGrpSpPr>
        <p:grpSpPr>
          <a:xfrm>
            <a:off x="1778217" y="4439135"/>
            <a:ext cx="449477" cy="428118"/>
            <a:chOff x="1878574" y="1597131"/>
            <a:chExt cx="448277" cy="426975"/>
          </a:xfrm>
        </p:grpSpPr>
        <p:sp>
          <p:nvSpPr>
            <p:cNvPr id="54" name="Oval 53"/>
            <p:cNvSpPr/>
            <p:nvPr/>
          </p:nvSpPr>
          <p:spPr bwMode="gray">
            <a:xfrm>
              <a:off x="1878574" y="1597131"/>
              <a:ext cx="448277" cy="426975"/>
            </a:xfrm>
            <a:prstGeom prst="ellipse">
              <a:avLst/>
            </a:prstGeom>
            <a:solidFill>
              <a:sysClr val="window" lastClr="FFFFFF"/>
            </a:solidFill>
            <a:ln w="38100" algn="ctr">
              <a:solidFill>
                <a:schemeClr val="accent1"/>
              </a:solidFill>
              <a:miter lim="800000"/>
              <a:headEnd/>
              <a:tailEnd/>
            </a:ln>
          </p:spPr>
          <p:txBody>
            <a:bodyPr wrap="square" lIns="66675" tIns="66675" rIns="66675" bIns="66675" rtlCol="0" anchor="ctr"/>
            <a:lstStyle/>
            <a:p>
              <a:pPr algn="ctr" defTabSz="685800">
                <a:lnSpc>
                  <a:spcPct val="106000"/>
                </a:lnSpc>
                <a:defRPr/>
              </a:pPr>
              <a:endParaRPr lang="en-US" sz="1200" b="1" kern="0" dirty="0">
                <a:solidFill>
                  <a:prstClr val="white"/>
                </a:solidFill>
                <a:latin typeface="Trebuchet MS" panose="020B0603020202020204" pitchFamily="34" charset="0"/>
              </a:endParaRPr>
            </a:p>
          </p:txBody>
        </p:sp>
        <p:sp>
          <p:nvSpPr>
            <p:cNvPr id="55" name="Freeform 10"/>
            <p:cNvSpPr>
              <a:spLocks noChangeAspect="1" noEditPoints="1"/>
            </p:cNvSpPr>
            <p:nvPr/>
          </p:nvSpPr>
          <p:spPr bwMode="auto">
            <a:xfrm>
              <a:off x="1972626" y="1696357"/>
              <a:ext cx="260167" cy="228526"/>
            </a:xfrm>
            <a:custGeom>
              <a:avLst/>
              <a:gdLst>
                <a:gd name="T0" fmla="*/ 23 w 148"/>
                <a:gd name="T1" fmla="*/ 42 h 131"/>
                <a:gd name="T2" fmla="*/ 43 w 148"/>
                <a:gd name="T3" fmla="*/ 50 h 131"/>
                <a:gd name="T4" fmla="*/ 46 w 148"/>
                <a:gd name="T5" fmla="*/ 49 h 131"/>
                <a:gd name="T6" fmla="*/ 57 w 148"/>
                <a:gd name="T7" fmla="*/ 39 h 131"/>
                <a:gd name="T8" fmla="*/ 57 w 148"/>
                <a:gd name="T9" fmla="*/ 37 h 131"/>
                <a:gd name="T10" fmla="*/ 52 w 148"/>
                <a:gd name="T11" fmla="*/ 30 h 131"/>
                <a:gd name="T12" fmla="*/ 81 w 148"/>
                <a:gd name="T13" fmla="*/ 0 h 131"/>
                <a:gd name="T14" fmla="*/ 59 w 148"/>
                <a:gd name="T15" fmla="*/ 0 h 131"/>
                <a:gd name="T16" fmla="*/ 31 w 148"/>
                <a:gd name="T17" fmla="*/ 14 h 131"/>
                <a:gd name="T18" fmla="*/ 20 w 148"/>
                <a:gd name="T19" fmla="*/ 23 h 131"/>
                <a:gd name="T20" fmla="*/ 16 w 148"/>
                <a:gd name="T21" fmla="*/ 33 h 131"/>
                <a:gd name="T22" fmla="*/ 7 w 148"/>
                <a:gd name="T23" fmla="*/ 36 h 131"/>
                <a:gd name="T24" fmla="*/ 1 w 148"/>
                <a:gd name="T25" fmla="*/ 41 h 131"/>
                <a:gd name="T26" fmla="*/ 1 w 148"/>
                <a:gd name="T27" fmla="*/ 44 h 131"/>
                <a:gd name="T28" fmla="*/ 11 w 148"/>
                <a:gd name="T29" fmla="*/ 55 h 131"/>
                <a:gd name="T30" fmla="*/ 15 w 148"/>
                <a:gd name="T31" fmla="*/ 56 h 131"/>
                <a:gd name="T32" fmla="*/ 20 w 148"/>
                <a:gd name="T33" fmla="*/ 51 h 131"/>
                <a:gd name="T34" fmla="*/ 23 w 148"/>
                <a:gd name="T35" fmla="*/ 42 h 131"/>
                <a:gd name="T36" fmla="*/ 65 w 148"/>
                <a:gd name="T37" fmla="*/ 46 h 131"/>
                <a:gd name="T38" fmla="*/ 62 w 148"/>
                <a:gd name="T39" fmla="*/ 46 h 131"/>
                <a:gd name="T40" fmla="*/ 52 w 148"/>
                <a:gd name="T41" fmla="*/ 55 h 131"/>
                <a:gd name="T42" fmla="*/ 51 w 148"/>
                <a:gd name="T43" fmla="*/ 58 h 131"/>
                <a:gd name="T44" fmla="*/ 113 w 148"/>
                <a:gd name="T45" fmla="*/ 128 h 131"/>
                <a:gd name="T46" fmla="*/ 118 w 148"/>
                <a:gd name="T47" fmla="*/ 128 h 131"/>
                <a:gd name="T48" fmla="*/ 125 w 148"/>
                <a:gd name="T49" fmla="*/ 122 h 131"/>
                <a:gd name="T50" fmla="*/ 126 w 148"/>
                <a:gd name="T51" fmla="*/ 117 h 131"/>
                <a:gd name="T52" fmla="*/ 65 w 148"/>
                <a:gd name="T53" fmla="*/ 46 h 131"/>
                <a:gd name="T54" fmla="*/ 147 w 148"/>
                <a:gd name="T55" fmla="*/ 17 h 131"/>
                <a:gd name="T56" fmla="*/ 143 w 148"/>
                <a:gd name="T57" fmla="*/ 15 h 131"/>
                <a:gd name="T58" fmla="*/ 136 w 148"/>
                <a:gd name="T59" fmla="*/ 26 h 131"/>
                <a:gd name="T60" fmla="*/ 122 w 148"/>
                <a:gd name="T61" fmla="*/ 29 h 131"/>
                <a:gd name="T62" fmla="*/ 118 w 148"/>
                <a:gd name="T63" fmla="*/ 16 h 131"/>
                <a:gd name="T64" fmla="*/ 124 w 148"/>
                <a:gd name="T65" fmla="*/ 5 h 131"/>
                <a:gd name="T66" fmla="*/ 122 w 148"/>
                <a:gd name="T67" fmla="*/ 2 h 131"/>
                <a:gd name="T68" fmla="*/ 101 w 148"/>
                <a:gd name="T69" fmla="*/ 19 h 131"/>
                <a:gd name="T70" fmla="*/ 95 w 148"/>
                <a:gd name="T71" fmla="*/ 44 h 131"/>
                <a:gd name="T72" fmla="*/ 85 w 148"/>
                <a:gd name="T73" fmla="*/ 55 h 131"/>
                <a:gd name="T74" fmla="*/ 95 w 148"/>
                <a:gd name="T75" fmla="*/ 66 h 131"/>
                <a:gd name="T76" fmla="*/ 107 w 148"/>
                <a:gd name="T77" fmla="*/ 55 h 131"/>
                <a:gd name="T78" fmla="*/ 122 w 148"/>
                <a:gd name="T79" fmla="*/ 50 h 131"/>
                <a:gd name="T80" fmla="*/ 144 w 148"/>
                <a:gd name="T81" fmla="*/ 41 h 131"/>
                <a:gd name="T82" fmla="*/ 147 w 148"/>
                <a:gd name="T83" fmla="*/ 17 h 131"/>
                <a:gd name="T84" fmla="*/ 20 w 148"/>
                <a:gd name="T85" fmla="*/ 117 h 131"/>
                <a:gd name="T86" fmla="*/ 20 w 148"/>
                <a:gd name="T87" fmla="*/ 123 h 131"/>
                <a:gd name="T88" fmla="*/ 27 w 148"/>
                <a:gd name="T89" fmla="*/ 130 h 131"/>
                <a:gd name="T90" fmla="*/ 33 w 148"/>
                <a:gd name="T91" fmla="*/ 129 h 131"/>
                <a:gd name="T92" fmla="*/ 69 w 148"/>
                <a:gd name="T93" fmla="*/ 94 h 131"/>
                <a:gd name="T94" fmla="*/ 58 w 148"/>
                <a:gd name="T95" fmla="*/ 81 h 131"/>
                <a:gd name="T96" fmla="*/ 20 w 148"/>
                <a:gd name="T97" fmla="*/ 1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31">
                  <a:moveTo>
                    <a:pt x="23" y="42"/>
                  </a:moveTo>
                  <a:cubicBezTo>
                    <a:pt x="30" y="37"/>
                    <a:pt x="36" y="41"/>
                    <a:pt x="43" y="50"/>
                  </a:cubicBezTo>
                  <a:cubicBezTo>
                    <a:pt x="44" y="51"/>
                    <a:pt x="45" y="49"/>
                    <a:pt x="46" y="49"/>
                  </a:cubicBezTo>
                  <a:cubicBezTo>
                    <a:pt x="46" y="48"/>
                    <a:pt x="57" y="39"/>
                    <a:pt x="57" y="39"/>
                  </a:cubicBezTo>
                  <a:cubicBezTo>
                    <a:pt x="58" y="38"/>
                    <a:pt x="58" y="38"/>
                    <a:pt x="57" y="37"/>
                  </a:cubicBezTo>
                  <a:cubicBezTo>
                    <a:pt x="57" y="36"/>
                    <a:pt x="54" y="32"/>
                    <a:pt x="52" y="30"/>
                  </a:cubicBezTo>
                  <a:cubicBezTo>
                    <a:pt x="39" y="12"/>
                    <a:pt x="88" y="0"/>
                    <a:pt x="81" y="0"/>
                  </a:cubicBezTo>
                  <a:cubicBezTo>
                    <a:pt x="77" y="0"/>
                    <a:pt x="61" y="0"/>
                    <a:pt x="59" y="0"/>
                  </a:cubicBezTo>
                  <a:cubicBezTo>
                    <a:pt x="49" y="1"/>
                    <a:pt x="37" y="10"/>
                    <a:pt x="31" y="14"/>
                  </a:cubicBezTo>
                  <a:cubicBezTo>
                    <a:pt x="24" y="20"/>
                    <a:pt x="21" y="23"/>
                    <a:pt x="20" y="23"/>
                  </a:cubicBezTo>
                  <a:cubicBezTo>
                    <a:pt x="18" y="25"/>
                    <a:pt x="20" y="29"/>
                    <a:pt x="16" y="33"/>
                  </a:cubicBezTo>
                  <a:cubicBezTo>
                    <a:pt x="12" y="37"/>
                    <a:pt x="9" y="34"/>
                    <a:pt x="7" y="36"/>
                  </a:cubicBezTo>
                  <a:cubicBezTo>
                    <a:pt x="5" y="37"/>
                    <a:pt x="2" y="40"/>
                    <a:pt x="1" y="41"/>
                  </a:cubicBezTo>
                  <a:cubicBezTo>
                    <a:pt x="0" y="41"/>
                    <a:pt x="0" y="43"/>
                    <a:pt x="1" y="44"/>
                  </a:cubicBezTo>
                  <a:cubicBezTo>
                    <a:pt x="1" y="44"/>
                    <a:pt x="10" y="54"/>
                    <a:pt x="11" y="55"/>
                  </a:cubicBezTo>
                  <a:cubicBezTo>
                    <a:pt x="12" y="56"/>
                    <a:pt x="14" y="57"/>
                    <a:pt x="15" y="56"/>
                  </a:cubicBezTo>
                  <a:cubicBezTo>
                    <a:pt x="16" y="55"/>
                    <a:pt x="20" y="52"/>
                    <a:pt x="20" y="51"/>
                  </a:cubicBezTo>
                  <a:cubicBezTo>
                    <a:pt x="21" y="51"/>
                    <a:pt x="20" y="45"/>
                    <a:pt x="23" y="42"/>
                  </a:cubicBezTo>
                  <a:close/>
                  <a:moveTo>
                    <a:pt x="65" y="46"/>
                  </a:moveTo>
                  <a:cubicBezTo>
                    <a:pt x="64" y="45"/>
                    <a:pt x="63" y="45"/>
                    <a:pt x="62" y="46"/>
                  </a:cubicBezTo>
                  <a:cubicBezTo>
                    <a:pt x="52" y="55"/>
                    <a:pt x="52" y="55"/>
                    <a:pt x="52" y="55"/>
                  </a:cubicBezTo>
                  <a:cubicBezTo>
                    <a:pt x="51" y="56"/>
                    <a:pt x="51" y="57"/>
                    <a:pt x="51" y="58"/>
                  </a:cubicBezTo>
                  <a:cubicBezTo>
                    <a:pt x="113" y="128"/>
                    <a:pt x="113" y="128"/>
                    <a:pt x="113" y="128"/>
                  </a:cubicBezTo>
                  <a:cubicBezTo>
                    <a:pt x="114" y="129"/>
                    <a:pt x="116" y="130"/>
                    <a:pt x="118" y="128"/>
                  </a:cubicBezTo>
                  <a:cubicBezTo>
                    <a:pt x="125" y="122"/>
                    <a:pt x="125" y="122"/>
                    <a:pt x="125" y="122"/>
                  </a:cubicBezTo>
                  <a:cubicBezTo>
                    <a:pt x="127" y="121"/>
                    <a:pt x="127" y="118"/>
                    <a:pt x="126" y="117"/>
                  </a:cubicBezTo>
                  <a:lnTo>
                    <a:pt x="65" y="46"/>
                  </a:lnTo>
                  <a:close/>
                  <a:moveTo>
                    <a:pt x="147" y="17"/>
                  </a:moveTo>
                  <a:cubicBezTo>
                    <a:pt x="146" y="13"/>
                    <a:pt x="144" y="14"/>
                    <a:pt x="143" y="15"/>
                  </a:cubicBezTo>
                  <a:cubicBezTo>
                    <a:pt x="142" y="17"/>
                    <a:pt x="138" y="23"/>
                    <a:pt x="136" y="26"/>
                  </a:cubicBezTo>
                  <a:cubicBezTo>
                    <a:pt x="134" y="29"/>
                    <a:pt x="130" y="35"/>
                    <a:pt x="122" y="29"/>
                  </a:cubicBezTo>
                  <a:cubicBezTo>
                    <a:pt x="113" y="23"/>
                    <a:pt x="116" y="19"/>
                    <a:pt x="118" y="16"/>
                  </a:cubicBezTo>
                  <a:cubicBezTo>
                    <a:pt x="119" y="14"/>
                    <a:pt x="124" y="6"/>
                    <a:pt x="124" y="5"/>
                  </a:cubicBezTo>
                  <a:cubicBezTo>
                    <a:pt x="125" y="4"/>
                    <a:pt x="124" y="1"/>
                    <a:pt x="122" y="2"/>
                  </a:cubicBezTo>
                  <a:cubicBezTo>
                    <a:pt x="119" y="3"/>
                    <a:pt x="103" y="10"/>
                    <a:pt x="101" y="19"/>
                  </a:cubicBezTo>
                  <a:cubicBezTo>
                    <a:pt x="99" y="28"/>
                    <a:pt x="103" y="36"/>
                    <a:pt x="95" y="44"/>
                  </a:cubicBezTo>
                  <a:cubicBezTo>
                    <a:pt x="85" y="55"/>
                    <a:pt x="85" y="55"/>
                    <a:pt x="85" y="55"/>
                  </a:cubicBezTo>
                  <a:cubicBezTo>
                    <a:pt x="95" y="66"/>
                    <a:pt x="95" y="66"/>
                    <a:pt x="95" y="66"/>
                  </a:cubicBezTo>
                  <a:cubicBezTo>
                    <a:pt x="107" y="55"/>
                    <a:pt x="107" y="55"/>
                    <a:pt x="107" y="55"/>
                  </a:cubicBezTo>
                  <a:cubicBezTo>
                    <a:pt x="110" y="52"/>
                    <a:pt x="116" y="49"/>
                    <a:pt x="122" y="50"/>
                  </a:cubicBezTo>
                  <a:cubicBezTo>
                    <a:pt x="134" y="53"/>
                    <a:pt x="140" y="49"/>
                    <a:pt x="144" y="41"/>
                  </a:cubicBezTo>
                  <a:cubicBezTo>
                    <a:pt x="148" y="34"/>
                    <a:pt x="147" y="20"/>
                    <a:pt x="147" y="17"/>
                  </a:cubicBezTo>
                  <a:close/>
                  <a:moveTo>
                    <a:pt x="20" y="117"/>
                  </a:moveTo>
                  <a:cubicBezTo>
                    <a:pt x="18" y="119"/>
                    <a:pt x="18" y="121"/>
                    <a:pt x="20" y="123"/>
                  </a:cubicBezTo>
                  <a:cubicBezTo>
                    <a:pt x="27" y="130"/>
                    <a:pt x="27" y="130"/>
                    <a:pt x="27" y="130"/>
                  </a:cubicBezTo>
                  <a:cubicBezTo>
                    <a:pt x="29" y="131"/>
                    <a:pt x="31" y="131"/>
                    <a:pt x="33" y="129"/>
                  </a:cubicBezTo>
                  <a:cubicBezTo>
                    <a:pt x="69" y="94"/>
                    <a:pt x="69" y="94"/>
                    <a:pt x="69" y="94"/>
                  </a:cubicBezTo>
                  <a:cubicBezTo>
                    <a:pt x="58" y="81"/>
                    <a:pt x="58" y="81"/>
                    <a:pt x="58" y="81"/>
                  </a:cubicBezTo>
                  <a:lnTo>
                    <a:pt x="20" y="117"/>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a:defRPr/>
              </a:pPr>
              <a:endParaRPr lang="en-US" sz="900" kern="0" dirty="0">
                <a:solidFill>
                  <a:prstClr val="black"/>
                </a:solidFill>
                <a:latin typeface="Trebuchet MS" panose="020B0603020202020204" pitchFamily="34" charset="0"/>
              </a:endParaRPr>
            </a:p>
          </p:txBody>
        </p:sp>
      </p:grpSp>
      <p:grpSp>
        <p:nvGrpSpPr>
          <p:cNvPr id="56" name="Group 55"/>
          <p:cNvGrpSpPr/>
          <p:nvPr/>
        </p:nvGrpSpPr>
        <p:grpSpPr>
          <a:xfrm>
            <a:off x="8688941" y="4439135"/>
            <a:ext cx="449477" cy="428118"/>
            <a:chOff x="885288" y="2872118"/>
            <a:chExt cx="709928" cy="676191"/>
          </a:xfrm>
        </p:grpSpPr>
        <p:sp>
          <p:nvSpPr>
            <p:cNvPr id="57" name="Oval 56"/>
            <p:cNvSpPr/>
            <p:nvPr/>
          </p:nvSpPr>
          <p:spPr bwMode="gray">
            <a:xfrm>
              <a:off x="885288" y="2872118"/>
              <a:ext cx="709928" cy="676191"/>
            </a:xfrm>
            <a:prstGeom prst="ellipse">
              <a:avLst/>
            </a:prstGeom>
            <a:solidFill>
              <a:sysClr val="window" lastClr="FFFFFF"/>
            </a:solidFill>
            <a:ln w="38100" algn="ctr">
              <a:solidFill>
                <a:schemeClr val="accent1"/>
              </a:solidFill>
              <a:miter lim="800000"/>
              <a:headEnd/>
              <a:tailEnd/>
            </a:ln>
          </p:spPr>
          <p:txBody>
            <a:bodyPr wrap="square" lIns="66675" tIns="66675" rIns="66675" bIns="66675" rtlCol="0" anchor="ctr"/>
            <a:lstStyle/>
            <a:p>
              <a:pPr algn="ctr" defTabSz="685800">
                <a:lnSpc>
                  <a:spcPct val="106000"/>
                </a:lnSpc>
                <a:defRPr/>
              </a:pPr>
              <a:endParaRPr lang="en-US" sz="1200" b="1" kern="0" dirty="0">
                <a:solidFill>
                  <a:prstClr val="white"/>
                </a:solidFill>
                <a:latin typeface="Trebuchet MS" panose="020B0603020202020204" pitchFamily="34" charset="0"/>
              </a:endParaRPr>
            </a:p>
          </p:txBody>
        </p:sp>
        <p:grpSp>
          <p:nvGrpSpPr>
            <p:cNvPr id="58" name="Group 57"/>
            <p:cNvGrpSpPr/>
            <p:nvPr/>
          </p:nvGrpSpPr>
          <p:grpSpPr>
            <a:xfrm>
              <a:off x="1058242" y="3031325"/>
              <a:ext cx="364020" cy="357776"/>
              <a:chOff x="6446065" y="5367853"/>
              <a:chExt cx="261425" cy="247354"/>
            </a:xfrm>
            <a:solidFill>
              <a:srgbClr val="0070C0"/>
            </a:solidFill>
          </p:grpSpPr>
          <p:sp>
            <p:nvSpPr>
              <p:cNvPr id="59" name="Freeform 394"/>
              <p:cNvSpPr>
                <a:spLocks/>
              </p:cNvSpPr>
              <p:nvPr/>
            </p:nvSpPr>
            <p:spPr bwMode="auto">
              <a:xfrm>
                <a:off x="6446065" y="5367853"/>
                <a:ext cx="164409" cy="220693"/>
              </a:xfrm>
              <a:custGeom>
                <a:avLst/>
                <a:gdLst>
                  <a:gd name="T0" fmla="*/ 117 w 153"/>
                  <a:gd name="T1" fmla="*/ 196 h 205"/>
                  <a:gd name="T2" fmla="*/ 12 w 153"/>
                  <a:gd name="T3" fmla="*/ 196 h 205"/>
                  <a:gd name="T4" fmla="*/ 10 w 153"/>
                  <a:gd name="T5" fmla="*/ 194 h 205"/>
                  <a:gd name="T6" fmla="*/ 10 w 153"/>
                  <a:gd name="T7" fmla="*/ 169 h 205"/>
                  <a:gd name="T8" fmla="*/ 11 w 153"/>
                  <a:gd name="T9" fmla="*/ 167 h 205"/>
                  <a:gd name="T10" fmla="*/ 84 w 153"/>
                  <a:gd name="T11" fmla="*/ 127 h 205"/>
                  <a:gd name="T12" fmla="*/ 84 w 153"/>
                  <a:gd name="T13" fmla="*/ 126 h 205"/>
                  <a:gd name="T14" fmla="*/ 84 w 153"/>
                  <a:gd name="T15" fmla="*/ 116 h 205"/>
                  <a:gd name="T16" fmla="*/ 82 w 153"/>
                  <a:gd name="T17" fmla="*/ 112 h 205"/>
                  <a:gd name="T18" fmla="*/ 69 w 153"/>
                  <a:gd name="T19" fmla="*/ 88 h 205"/>
                  <a:gd name="T20" fmla="*/ 67 w 153"/>
                  <a:gd name="T21" fmla="*/ 85 h 205"/>
                  <a:gd name="T22" fmla="*/ 62 w 153"/>
                  <a:gd name="T23" fmla="*/ 76 h 205"/>
                  <a:gd name="T24" fmla="*/ 65 w 153"/>
                  <a:gd name="T25" fmla="*/ 69 h 205"/>
                  <a:gd name="T26" fmla="*/ 66 w 153"/>
                  <a:gd name="T27" fmla="*/ 66 h 205"/>
                  <a:gd name="T28" fmla="*/ 66 w 153"/>
                  <a:gd name="T29" fmla="*/ 44 h 205"/>
                  <a:gd name="T30" fmla="*/ 103 w 153"/>
                  <a:gd name="T31" fmla="*/ 10 h 205"/>
                  <a:gd name="T32" fmla="*/ 140 w 153"/>
                  <a:gd name="T33" fmla="*/ 44 h 205"/>
                  <a:gd name="T34" fmla="*/ 140 w 153"/>
                  <a:gd name="T35" fmla="*/ 66 h 205"/>
                  <a:gd name="T36" fmla="*/ 141 w 153"/>
                  <a:gd name="T37" fmla="*/ 69 h 205"/>
                  <a:gd name="T38" fmla="*/ 143 w 153"/>
                  <a:gd name="T39" fmla="*/ 76 h 205"/>
                  <a:gd name="T40" fmla="*/ 139 w 153"/>
                  <a:gd name="T41" fmla="*/ 85 h 205"/>
                  <a:gd name="T42" fmla="*/ 137 w 153"/>
                  <a:gd name="T43" fmla="*/ 88 h 205"/>
                  <a:gd name="T44" fmla="*/ 123 w 153"/>
                  <a:gd name="T45" fmla="*/ 112 h 205"/>
                  <a:gd name="T46" fmla="*/ 122 w 153"/>
                  <a:gd name="T47" fmla="*/ 116 h 205"/>
                  <a:gd name="T48" fmla="*/ 122 w 153"/>
                  <a:gd name="T49" fmla="*/ 126 h 205"/>
                  <a:gd name="T50" fmla="*/ 127 w 153"/>
                  <a:gd name="T51" fmla="*/ 131 h 205"/>
                  <a:gd name="T52" fmla="*/ 132 w 153"/>
                  <a:gd name="T53" fmla="*/ 126 h 205"/>
                  <a:gd name="T54" fmla="*/ 132 w 153"/>
                  <a:gd name="T55" fmla="*/ 118 h 205"/>
                  <a:gd name="T56" fmla="*/ 146 w 153"/>
                  <a:gd name="T57" fmla="*/ 92 h 205"/>
                  <a:gd name="T58" fmla="*/ 153 w 153"/>
                  <a:gd name="T59" fmla="*/ 76 h 205"/>
                  <a:gd name="T60" fmla="*/ 149 w 153"/>
                  <a:gd name="T61" fmla="*/ 64 h 205"/>
                  <a:gd name="T62" fmla="*/ 149 w 153"/>
                  <a:gd name="T63" fmla="*/ 44 h 205"/>
                  <a:gd name="T64" fmla="*/ 103 w 153"/>
                  <a:gd name="T65" fmla="*/ 0 h 205"/>
                  <a:gd name="T66" fmla="*/ 56 w 153"/>
                  <a:gd name="T67" fmla="*/ 44 h 205"/>
                  <a:gd name="T68" fmla="*/ 56 w 153"/>
                  <a:gd name="T69" fmla="*/ 64 h 205"/>
                  <a:gd name="T70" fmla="*/ 53 w 153"/>
                  <a:gd name="T71" fmla="*/ 76 h 205"/>
                  <a:gd name="T72" fmla="*/ 60 w 153"/>
                  <a:gd name="T73" fmla="*/ 92 h 205"/>
                  <a:gd name="T74" fmla="*/ 74 w 153"/>
                  <a:gd name="T75" fmla="*/ 118 h 205"/>
                  <a:gd name="T76" fmla="*/ 74 w 153"/>
                  <a:gd name="T77" fmla="*/ 125 h 205"/>
                  <a:gd name="T78" fmla="*/ 8 w 153"/>
                  <a:gd name="T79" fmla="*/ 158 h 205"/>
                  <a:gd name="T80" fmla="*/ 0 w 153"/>
                  <a:gd name="T81" fmla="*/ 169 h 205"/>
                  <a:gd name="T82" fmla="*/ 0 w 153"/>
                  <a:gd name="T83" fmla="*/ 194 h 205"/>
                  <a:gd name="T84" fmla="*/ 12 w 153"/>
                  <a:gd name="T85" fmla="*/ 205 h 205"/>
                  <a:gd name="T86" fmla="*/ 117 w 153"/>
                  <a:gd name="T87" fmla="*/ 205 h 205"/>
                  <a:gd name="T88" fmla="*/ 122 w 153"/>
                  <a:gd name="T89" fmla="*/ 201 h 205"/>
                  <a:gd name="T90" fmla="*/ 117 w 153"/>
                  <a:gd name="T91" fmla="*/ 19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205">
                    <a:moveTo>
                      <a:pt x="117" y="196"/>
                    </a:moveTo>
                    <a:cubicBezTo>
                      <a:pt x="12" y="196"/>
                      <a:pt x="12" y="196"/>
                      <a:pt x="12" y="196"/>
                    </a:cubicBezTo>
                    <a:cubicBezTo>
                      <a:pt x="11" y="196"/>
                      <a:pt x="10" y="195"/>
                      <a:pt x="10" y="194"/>
                    </a:cubicBezTo>
                    <a:cubicBezTo>
                      <a:pt x="10" y="169"/>
                      <a:pt x="10" y="169"/>
                      <a:pt x="10" y="169"/>
                    </a:cubicBezTo>
                    <a:cubicBezTo>
                      <a:pt x="10" y="168"/>
                      <a:pt x="11" y="167"/>
                      <a:pt x="11" y="167"/>
                    </a:cubicBezTo>
                    <a:cubicBezTo>
                      <a:pt x="71" y="144"/>
                      <a:pt x="82" y="134"/>
                      <a:pt x="84" y="127"/>
                    </a:cubicBezTo>
                    <a:cubicBezTo>
                      <a:pt x="84" y="127"/>
                      <a:pt x="84" y="126"/>
                      <a:pt x="84" y="126"/>
                    </a:cubicBezTo>
                    <a:cubicBezTo>
                      <a:pt x="84" y="116"/>
                      <a:pt x="84" y="116"/>
                      <a:pt x="84" y="116"/>
                    </a:cubicBezTo>
                    <a:cubicBezTo>
                      <a:pt x="84" y="114"/>
                      <a:pt x="83" y="113"/>
                      <a:pt x="82" y="112"/>
                    </a:cubicBezTo>
                    <a:cubicBezTo>
                      <a:pt x="76" y="106"/>
                      <a:pt x="72" y="98"/>
                      <a:pt x="69" y="88"/>
                    </a:cubicBezTo>
                    <a:cubicBezTo>
                      <a:pt x="69" y="86"/>
                      <a:pt x="68" y="86"/>
                      <a:pt x="67" y="85"/>
                    </a:cubicBezTo>
                    <a:cubicBezTo>
                      <a:pt x="64" y="83"/>
                      <a:pt x="62" y="79"/>
                      <a:pt x="62" y="76"/>
                    </a:cubicBezTo>
                    <a:cubicBezTo>
                      <a:pt x="62" y="73"/>
                      <a:pt x="64" y="70"/>
                      <a:pt x="65" y="69"/>
                    </a:cubicBezTo>
                    <a:cubicBezTo>
                      <a:pt x="66" y="68"/>
                      <a:pt x="66" y="67"/>
                      <a:pt x="66" y="66"/>
                    </a:cubicBezTo>
                    <a:cubicBezTo>
                      <a:pt x="66" y="44"/>
                      <a:pt x="66" y="44"/>
                      <a:pt x="66" y="44"/>
                    </a:cubicBezTo>
                    <a:cubicBezTo>
                      <a:pt x="66" y="22"/>
                      <a:pt x="79" y="10"/>
                      <a:pt x="103" y="10"/>
                    </a:cubicBezTo>
                    <a:cubicBezTo>
                      <a:pt x="127" y="10"/>
                      <a:pt x="140" y="22"/>
                      <a:pt x="140" y="44"/>
                    </a:cubicBezTo>
                    <a:cubicBezTo>
                      <a:pt x="140" y="66"/>
                      <a:pt x="140" y="66"/>
                      <a:pt x="140" y="66"/>
                    </a:cubicBezTo>
                    <a:cubicBezTo>
                      <a:pt x="140" y="67"/>
                      <a:pt x="140" y="68"/>
                      <a:pt x="141" y="69"/>
                    </a:cubicBezTo>
                    <a:cubicBezTo>
                      <a:pt x="142" y="70"/>
                      <a:pt x="143" y="73"/>
                      <a:pt x="143" y="76"/>
                    </a:cubicBezTo>
                    <a:cubicBezTo>
                      <a:pt x="143" y="79"/>
                      <a:pt x="142" y="83"/>
                      <a:pt x="139" y="85"/>
                    </a:cubicBezTo>
                    <a:cubicBezTo>
                      <a:pt x="138" y="86"/>
                      <a:pt x="137" y="86"/>
                      <a:pt x="137" y="88"/>
                    </a:cubicBezTo>
                    <a:cubicBezTo>
                      <a:pt x="134" y="98"/>
                      <a:pt x="129" y="106"/>
                      <a:pt x="123" y="112"/>
                    </a:cubicBezTo>
                    <a:cubicBezTo>
                      <a:pt x="122" y="113"/>
                      <a:pt x="122" y="114"/>
                      <a:pt x="122" y="116"/>
                    </a:cubicBezTo>
                    <a:cubicBezTo>
                      <a:pt x="122" y="126"/>
                      <a:pt x="122" y="126"/>
                      <a:pt x="122" y="126"/>
                    </a:cubicBezTo>
                    <a:cubicBezTo>
                      <a:pt x="122" y="128"/>
                      <a:pt x="124" y="131"/>
                      <a:pt x="127" y="131"/>
                    </a:cubicBezTo>
                    <a:cubicBezTo>
                      <a:pt x="129" y="131"/>
                      <a:pt x="132" y="128"/>
                      <a:pt x="132" y="126"/>
                    </a:cubicBezTo>
                    <a:cubicBezTo>
                      <a:pt x="132" y="118"/>
                      <a:pt x="132" y="118"/>
                      <a:pt x="132" y="118"/>
                    </a:cubicBezTo>
                    <a:cubicBezTo>
                      <a:pt x="138" y="111"/>
                      <a:pt x="143" y="102"/>
                      <a:pt x="146" y="92"/>
                    </a:cubicBezTo>
                    <a:cubicBezTo>
                      <a:pt x="150" y="88"/>
                      <a:pt x="153" y="82"/>
                      <a:pt x="153" y="76"/>
                    </a:cubicBezTo>
                    <a:cubicBezTo>
                      <a:pt x="153" y="72"/>
                      <a:pt x="152" y="68"/>
                      <a:pt x="149" y="64"/>
                    </a:cubicBezTo>
                    <a:cubicBezTo>
                      <a:pt x="149" y="44"/>
                      <a:pt x="149" y="44"/>
                      <a:pt x="149" y="44"/>
                    </a:cubicBezTo>
                    <a:cubicBezTo>
                      <a:pt x="149" y="16"/>
                      <a:pt x="132" y="0"/>
                      <a:pt x="103" y="0"/>
                    </a:cubicBezTo>
                    <a:cubicBezTo>
                      <a:pt x="74" y="0"/>
                      <a:pt x="56" y="16"/>
                      <a:pt x="56" y="44"/>
                    </a:cubicBezTo>
                    <a:cubicBezTo>
                      <a:pt x="56" y="64"/>
                      <a:pt x="56" y="64"/>
                      <a:pt x="56" y="64"/>
                    </a:cubicBezTo>
                    <a:cubicBezTo>
                      <a:pt x="54" y="68"/>
                      <a:pt x="53" y="72"/>
                      <a:pt x="53" y="76"/>
                    </a:cubicBezTo>
                    <a:cubicBezTo>
                      <a:pt x="53" y="82"/>
                      <a:pt x="55" y="88"/>
                      <a:pt x="60" y="92"/>
                    </a:cubicBezTo>
                    <a:cubicBezTo>
                      <a:pt x="63" y="102"/>
                      <a:pt x="68" y="111"/>
                      <a:pt x="74" y="118"/>
                    </a:cubicBezTo>
                    <a:cubicBezTo>
                      <a:pt x="74" y="125"/>
                      <a:pt x="74" y="125"/>
                      <a:pt x="74" y="125"/>
                    </a:cubicBezTo>
                    <a:cubicBezTo>
                      <a:pt x="72" y="127"/>
                      <a:pt x="63" y="136"/>
                      <a:pt x="8" y="158"/>
                    </a:cubicBezTo>
                    <a:cubicBezTo>
                      <a:pt x="3" y="159"/>
                      <a:pt x="0" y="164"/>
                      <a:pt x="0" y="169"/>
                    </a:cubicBezTo>
                    <a:cubicBezTo>
                      <a:pt x="0" y="194"/>
                      <a:pt x="0" y="194"/>
                      <a:pt x="0" y="194"/>
                    </a:cubicBezTo>
                    <a:cubicBezTo>
                      <a:pt x="0" y="200"/>
                      <a:pt x="6" y="205"/>
                      <a:pt x="12" y="205"/>
                    </a:cubicBezTo>
                    <a:cubicBezTo>
                      <a:pt x="117" y="205"/>
                      <a:pt x="117" y="205"/>
                      <a:pt x="117" y="205"/>
                    </a:cubicBezTo>
                    <a:cubicBezTo>
                      <a:pt x="120" y="205"/>
                      <a:pt x="122" y="203"/>
                      <a:pt x="122" y="201"/>
                    </a:cubicBezTo>
                    <a:cubicBezTo>
                      <a:pt x="122" y="198"/>
                      <a:pt x="120" y="196"/>
                      <a:pt x="117" y="196"/>
                    </a:cubicBezTo>
                    <a:close/>
                  </a:path>
                </a:pathLst>
              </a:custGeom>
              <a:solidFill>
                <a:schemeClr val="accent1"/>
              </a:solidFill>
              <a:ln>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dirty="0">
                  <a:solidFill>
                    <a:srgbClr val="5C5C5C"/>
                  </a:solidFill>
                  <a:latin typeface="Trebuchet MS" panose="020B0603020202020204" pitchFamily="34" charset="0"/>
                </a:endParaRPr>
              </a:p>
            </p:txBody>
          </p:sp>
          <p:sp>
            <p:nvSpPr>
              <p:cNvPr id="60" name="Freeform 395"/>
              <p:cNvSpPr>
                <a:spLocks noEditPoints="1"/>
              </p:cNvSpPr>
              <p:nvPr/>
            </p:nvSpPr>
            <p:spPr bwMode="auto">
              <a:xfrm>
                <a:off x="6577888" y="5485605"/>
                <a:ext cx="129602" cy="129602"/>
              </a:xfrm>
              <a:custGeom>
                <a:avLst/>
                <a:gdLst>
                  <a:gd name="T0" fmla="*/ 60 w 120"/>
                  <a:gd name="T1" fmla="*/ 0 h 120"/>
                  <a:gd name="T2" fmla="*/ 0 w 120"/>
                  <a:gd name="T3" fmla="*/ 60 h 120"/>
                  <a:gd name="T4" fmla="*/ 60 w 120"/>
                  <a:gd name="T5" fmla="*/ 120 h 120"/>
                  <a:gd name="T6" fmla="*/ 120 w 120"/>
                  <a:gd name="T7" fmla="*/ 60 h 120"/>
                  <a:gd name="T8" fmla="*/ 60 w 120"/>
                  <a:gd name="T9" fmla="*/ 0 h 120"/>
                  <a:gd name="T10" fmla="*/ 60 w 120"/>
                  <a:gd name="T11" fmla="*/ 110 h 120"/>
                  <a:gd name="T12" fmla="*/ 10 w 120"/>
                  <a:gd name="T13" fmla="*/ 60 h 120"/>
                  <a:gd name="T14" fmla="*/ 60 w 120"/>
                  <a:gd name="T15" fmla="*/ 10 h 120"/>
                  <a:gd name="T16" fmla="*/ 110 w 120"/>
                  <a:gd name="T17" fmla="*/ 60 h 120"/>
                  <a:gd name="T18" fmla="*/ 60 w 120"/>
                  <a:gd name="T19"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60" y="110"/>
                    </a:moveTo>
                    <a:cubicBezTo>
                      <a:pt x="33" y="110"/>
                      <a:pt x="10" y="88"/>
                      <a:pt x="10" y="60"/>
                    </a:cubicBezTo>
                    <a:cubicBezTo>
                      <a:pt x="10" y="33"/>
                      <a:pt x="33" y="10"/>
                      <a:pt x="60" y="10"/>
                    </a:cubicBezTo>
                    <a:cubicBezTo>
                      <a:pt x="88" y="10"/>
                      <a:pt x="110" y="33"/>
                      <a:pt x="110" y="60"/>
                    </a:cubicBezTo>
                    <a:cubicBezTo>
                      <a:pt x="110" y="88"/>
                      <a:pt x="88" y="110"/>
                      <a:pt x="60" y="110"/>
                    </a:cubicBezTo>
                    <a:close/>
                  </a:path>
                </a:pathLst>
              </a:custGeom>
              <a:grpFill/>
              <a:ln>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dirty="0">
                  <a:solidFill>
                    <a:srgbClr val="5C5C5C"/>
                  </a:solidFill>
                  <a:latin typeface="Trebuchet MS" panose="020B0603020202020204" pitchFamily="34" charset="0"/>
                </a:endParaRPr>
              </a:p>
            </p:txBody>
          </p:sp>
          <p:sp>
            <p:nvSpPr>
              <p:cNvPr id="61" name="Freeform 396"/>
              <p:cNvSpPr>
                <a:spLocks/>
              </p:cNvSpPr>
              <p:nvPr/>
            </p:nvSpPr>
            <p:spPr bwMode="auto">
              <a:xfrm>
                <a:off x="6606030" y="5513747"/>
                <a:ext cx="75539" cy="75539"/>
              </a:xfrm>
              <a:custGeom>
                <a:avLst/>
                <a:gdLst>
                  <a:gd name="T0" fmla="*/ 65 w 70"/>
                  <a:gd name="T1" fmla="*/ 30 h 70"/>
                  <a:gd name="T2" fmla="*/ 40 w 70"/>
                  <a:gd name="T3" fmla="*/ 30 h 70"/>
                  <a:gd name="T4" fmla="*/ 40 w 70"/>
                  <a:gd name="T5" fmla="*/ 4 h 70"/>
                  <a:gd name="T6" fmla="*/ 35 w 70"/>
                  <a:gd name="T7" fmla="*/ 0 h 70"/>
                  <a:gd name="T8" fmla="*/ 30 w 70"/>
                  <a:gd name="T9" fmla="*/ 4 h 70"/>
                  <a:gd name="T10" fmla="*/ 30 w 70"/>
                  <a:gd name="T11" fmla="*/ 30 h 70"/>
                  <a:gd name="T12" fmla="*/ 5 w 70"/>
                  <a:gd name="T13" fmla="*/ 30 h 70"/>
                  <a:gd name="T14" fmla="*/ 0 w 70"/>
                  <a:gd name="T15" fmla="*/ 35 h 70"/>
                  <a:gd name="T16" fmla="*/ 5 w 70"/>
                  <a:gd name="T17" fmla="*/ 40 h 70"/>
                  <a:gd name="T18" fmla="*/ 30 w 70"/>
                  <a:gd name="T19" fmla="*/ 40 h 70"/>
                  <a:gd name="T20" fmla="*/ 30 w 70"/>
                  <a:gd name="T21" fmla="*/ 65 h 70"/>
                  <a:gd name="T22" fmla="*/ 35 w 70"/>
                  <a:gd name="T23" fmla="*/ 70 h 70"/>
                  <a:gd name="T24" fmla="*/ 40 w 70"/>
                  <a:gd name="T25" fmla="*/ 65 h 70"/>
                  <a:gd name="T26" fmla="*/ 40 w 70"/>
                  <a:gd name="T27" fmla="*/ 40 h 70"/>
                  <a:gd name="T28" fmla="*/ 65 w 70"/>
                  <a:gd name="T29" fmla="*/ 40 h 70"/>
                  <a:gd name="T30" fmla="*/ 70 w 70"/>
                  <a:gd name="T31" fmla="*/ 35 h 70"/>
                  <a:gd name="T32" fmla="*/ 65 w 70"/>
                  <a:gd name="T33"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70">
                    <a:moveTo>
                      <a:pt x="65" y="30"/>
                    </a:moveTo>
                    <a:cubicBezTo>
                      <a:pt x="40" y="30"/>
                      <a:pt x="40" y="30"/>
                      <a:pt x="40" y="30"/>
                    </a:cubicBezTo>
                    <a:cubicBezTo>
                      <a:pt x="40" y="4"/>
                      <a:pt x="40" y="4"/>
                      <a:pt x="40" y="4"/>
                    </a:cubicBezTo>
                    <a:cubicBezTo>
                      <a:pt x="40" y="2"/>
                      <a:pt x="38" y="0"/>
                      <a:pt x="35" y="0"/>
                    </a:cubicBezTo>
                    <a:cubicBezTo>
                      <a:pt x="32" y="0"/>
                      <a:pt x="30" y="2"/>
                      <a:pt x="30" y="4"/>
                    </a:cubicBezTo>
                    <a:cubicBezTo>
                      <a:pt x="30" y="30"/>
                      <a:pt x="30" y="30"/>
                      <a:pt x="30" y="30"/>
                    </a:cubicBezTo>
                    <a:cubicBezTo>
                      <a:pt x="5" y="30"/>
                      <a:pt x="5" y="30"/>
                      <a:pt x="5" y="30"/>
                    </a:cubicBezTo>
                    <a:cubicBezTo>
                      <a:pt x="2" y="30"/>
                      <a:pt x="0" y="32"/>
                      <a:pt x="0" y="35"/>
                    </a:cubicBezTo>
                    <a:cubicBezTo>
                      <a:pt x="0" y="37"/>
                      <a:pt x="2" y="40"/>
                      <a:pt x="5" y="40"/>
                    </a:cubicBezTo>
                    <a:cubicBezTo>
                      <a:pt x="30" y="40"/>
                      <a:pt x="30" y="40"/>
                      <a:pt x="30" y="40"/>
                    </a:cubicBezTo>
                    <a:cubicBezTo>
                      <a:pt x="30" y="65"/>
                      <a:pt x="30" y="65"/>
                      <a:pt x="30" y="65"/>
                    </a:cubicBezTo>
                    <a:cubicBezTo>
                      <a:pt x="30" y="68"/>
                      <a:pt x="32" y="70"/>
                      <a:pt x="35" y="70"/>
                    </a:cubicBezTo>
                    <a:cubicBezTo>
                      <a:pt x="38" y="70"/>
                      <a:pt x="40" y="68"/>
                      <a:pt x="40" y="65"/>
                    </a:cubicBezTo>
                    <a:cubicBezTo>
                      <a:pt x="40" y="40"/>
                      <a:pt x="40" y="40"/>
                      <a:pt x="40" y="40"/>
                    </a:cubicBezTo>
                    <a:cubicBezTo>
                      <a:pt x="65" y="40"/>
                      <a:pt x="65" y="40"/>
                      <a:pt x="65" y="40"/>
                    </a:cubicBezTo>
                    <a:cubicBezTo>
                      <a:pt x="68" y="40"/>
                      <a:pt x="70" y="37"/>
                      <a:pt x="70" y="35"/>
                    </a:cubicBezTo>
                    <a:cubicBezTo>
                      <a:pt x="70" y="32"/>
                      <a:pt x="68" y="30"/>
                      <a:pt x="65" y="30"/>
                    </a:cubicBezTo>
                    <a:close/>
                  </a:path>
                </a:pathLst>
              </a:custGeom>
              <a:solidFill>
                <a:schemeClr val="accent1"/>
              </a:solidFill>
              <a:ln>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dirty="0">
                  <a:solidFill>
                    <a:srgbClr val="5C5C5C"/>
                  </a:solidFill>
                  <a:latin typeface="Trebuchet MS" panose="020B0603020202020204" pitchFamily="34" charset="0"/>
                </a:endParaRPr>
              </a:p>
            </p:txBody>
          </p:sp>
        </p:grpSp>
      </p:grpSp>
      <p:grpSp>
        <p:nvGrpSpPr>
          <p:cNvPr id="62" name="Group 61"/>
          <p:cNvGrpSpPr/>
          <p:nvPr/>
        </p:nvGrpSpPr>
        <p:grpSpPr>
          <a:xfrm>
            <a:off x="6374668" y="4439135"/>
            <a:ext cx="449477" cy="428118"/>
            <a:chOff x="6709255" y="3644897"/>
            <a:chExt cx="599302" cy="570824"/>
          </a:xfrm>
        </p:grpSpPr>
        <p:sp>
          <p:nvSpPr>
            <p:cNvPr id="63" name="Oval 62"/>
            <p:cNvSpPr/>
            <p:nvPr/>
          </p:nvSpPr>
          <p:spPr bwMode="gray">
            <a:xfrm>
              <a:off x="6709255" y="3644897"/>
              <a:ext cx="599302" cy="570824"/>
            </a:xfrm>
            <a:prstGeom prst="ellipse">
              <a:avLst/>
            </a:prstGeom>
            <a:solidFill>
              <a:sysClr val="window" lastClr="FFFFFF"/>
            </a:solidFill>
            <a:ln w="38100" algn="ctr">
              <a:solidFill>
                <a:schemeClr val="accent1"/>
              </a:solidFill>
              <a:miter lim="800000"/>
              <a:headEnd/>
              <a:tailEnd/>
            </a:ln>
          </p:spPr>
          <p:txBody>
            <a:bodyPr wrap="square" lIns="66675" tIns="66675" rIns="66675" bIns="66675" rtlCol="0" anchor="ctr"/>
            <a:lstStyle/>
            <a:p>
              <a:pPr algn="ctr" defTabSz="685800">
                <a:lnSpc>
                  <a:spcPct val="106000"/>
                </a:lnSpc>
                <a:defRPr/>
              </a:pPr>
              <a:endParaRPr lang="en-US" sz="1200" b="1" kern="0" dirty="0">
                <a:solidFill>
                  <a:prstClr val="white"/>
                </a:solidFill>
                <a:latin typeface="Trebuchet MS" panose="020B0603020202020204" pitchFamily="34" charset="0"/>
              </a:endParaRPr>
            </a:p>
          </p:txBody>
        </p:sp>
        <p:sp>
          <p:nvSpPr>
            <p:cNvPr id="64" name="Freeform 41"/>
            <p:cNvSpPr>
              <a:spLocks noEditPoints="1"/>
            </p:cNvSpPr>
            <p:nvPr/>
          </p:nvSpPr>
          <p:spPr bwMode="auto">
            <a:xfrm>
              <a:off x="6834298" y="3743949"/>
              <a:ext cx="360962" cy="359283"/>
            </a:xfrm>
            <a:custGeom>
              <a:avLst/>
              <a:gdLst>
                <a:gd name="T0" fmla="*/ 168 w 324"/>
                <a:gd name="T1" fmla="*/ 177 h 322"/>
                <a:gd name="T2" fmla="*/ 123 w 324"/>
                <a:gd name="T3" fmla="*/ 143 h 322"/>
                <a:gd name="T4" fmla="*/ 65 w 324"/>
                <a:gd name="T5" fmla="*/ 142 h 322"/>
                <a:gd name="T6" fmla="*/ 18 w 324"/>
                <a:gd name="T7" fmla="*/ 175 h 322"/>
                <a:gd name="T8" fmla="*/ 0 w 324"/>
                <a:gd name="T9" fmla="*/ 229 h 322"/>
                <a:gd name="T10" fmla="*/ 17 w 324"/>
                <a:gd name="T11" fmla="*/ 284 h 322"/>
                <a:gd name="T12" fmla="*/ 63 w 324"/>
                <a:gd name="T13" fmla="*/ 319 h 322"/>
                <a:gd name="T14" fmla="*/ 115 w 324"/>
                <a:gd name="T15" fmla="*/ 320 h 322"/>
                <a:gd name="T16" fmla="*/ 145 w 324"/>
                <a:gd name="T17" fmla="*/ 294 h 322"/>
                <a:gd name="T18" fmla="*/ 172 w 324"/>
                <a:gd name="T19" fmla="*/ 252 h 322"/>
                <a:gd name="T20" fmla="*/ 146 w 324"/>
                <a:gd name="T21" fmla="*/ 249 h 322"/>
                <a:gd name="T22" fmla="*/ 125 w 324"/>
                <a:gd name="T23" fmla="*/ 277 h 322"/>
                <a:gd name="T24" fmla="*/ 92 w 324"/>
                <a:gd name="T25" fmla="*/ 284 h 322"/>
                <a:gd name="T26" fmla="*/ 69 w 324"/>
                <a:gd name="T27" fmla="*/ 293 h 322"/>
                <a:gd name="T28" fmla="*/ 37 w 324"/>
                <a:gd name="T29" fmla="*/ 267 h 322"/>
                <a:gd name="T30" fmla="*/ 26 w 324"/>
                <a:gd name="T31" fmla="*/ 227 h 322"/>
                <a:gd name="T32" fmla="*/ 41 w 324"/>
                <a:gd name="T33" fmla="*/ 189 h 322"/>
                <a:gd name="T34" fmla="*/ 76 w 324"/>
                <a:gd name="T35" fmla="*/ 168 h 322"/>
                <a:gd name="T36" fmla="*/ 115 w 324"/>
                <a:gd name="T37" fmla="*/ 164 h 322"/>
                <a:gd name="T38" fmla="*/ 150 w 324"/>
                <a:gd name="T39" fmla="*/ 190 h 322"/>
                <a:gd name="T40" fmla="*/ 163 w 324"/>
                <a:gd name="T41" fmla="*/ 232 h 322"/>
                <a:gd name="T42" fmla="*/ 61 w 324"/>
                <a:gd name="T43" fmla="*/ 214 h 322"/>
                <a:gd name="T44" fmla="*/ 103 w 324"/>
                <a:gd name="T45" fmla="*/ 265 h 322"/>
                <a:gd name="T46" fmla="*/ 105 w 324"/>
                <a:gd name="T47" fmla="*/ 237 h 322"/>
                <a:gd name="T48" fmla="*/ 80 w 324"/>
                <a:gd name="T49" fmla="*/ 224 h 322"/>
                <a:gd name="T50" fmla="*/ 106 w 324"/>
                <a:gd name="T51" fmla="*/ 226 h 322"/>
                <a:gd name="T52" fmla="*/ 308 w 324"/>
                <a:gd name="T53" fmla="*/ 62 h 322"/>
                <a:gd name="T54" fmla="*/ 276 w 324"/>
                <a:gd name="T55" fmla="*/ 23 h 322"/>
                <a:gd name="T56" fmla="*/ 227 w 324"/>
                <a:gd name="T57" fmla="*/ 10 h 322"/>
                <a:gd name="T58" fmla="*/ 180 w 324"/>
                <a:gd name="T59" fmla="*/ 29 h 322"/>
                <a:gd name="T60" fmla="*/ 152 w 324"/>
                <a:gd name="T61" fmla="*/ 71 h 322"/>
                <a:gd name="T62" fmla="*/ 155 w 324"/>
                <a:gd name="T63" fmla="*/ 122 h 322"/>
                <a:gd name="T64" fmla="*/ 187 w 324"/>
                <a:gd name="T65" fmla="*/ 161 h 322"/>
                <a:gd name="T66" fmla="*/ 236 w 324"/>
                <a:gd name="T67" fmla="*/ 174 h 322"/>
                <a:gd name="T68" fmla="*/ 276 w 324"/>
                <a:gd name="T69" fmla="*/ 156 h 322"/>
                <a:gd name="T70" fmla="*/ 305 w 324"/>
                <a:gd name="T71" fmla="*/ 117 h 322"/>
                <a:gd name="T72" fmla="*/ 298 w 324"/>
                <a:gd name="T73" fmla="*/ 96 h 322"/>
                <a:gd name="T74" fmla="*/ 283 w 324"/>
                <a:gd name="T75" fmla="*/ 134 h 322"/>
                <a:gd name="T76" fmla="*/ 248 w 324"/>
                <a:gd name="T77" fmla="*/ 155 h 322"/>
                <a:gd name="T78" fmla="*/ 209 w 324"/>
                <a:gd name="T79" fmla="*/ 158 h 322"/>
                <a:gd name="T80" fmla="*/ 174 w 324"/>
                <a:gd name="T81" fmla="*/ 132 h 322"/>
                <a:gd name="T82" fmla="*/ 161 w 324"/>
                <a:gd name="T83" fmla="*/ 91 h 322"/>
                <a:gd name="T84" fmla="*/ 175 w 324"/>
                <a:gd name="T85" fmla="*/ 50 h 322"/>
                <a:gd name="T86" fmla="*/ 211 w 324"/>
                <a:gd name="T87" fmla="*/ 26 h 322"/>
                <a:gd name="T88" fmla="*/ 250 w 324"/>
                <a:gd name="T89" fmla="*/ 30 h 322"/>
                <a:gd name="T90" fmla="*/ 284 w 324"/>
                <a:gd name="T91" fmla="*/ 51 h 322"/>
                <a:gd name="T92" fmla="*/ 298 w 324"/>
                <a:gd name="T93" fmla="*/ 90 h 322"/>
                <a:gd name="T94" fmla="*/ 221 w 324"/>
                <a:gd name="T95" fmla="*/ 58 h 322"/>
                <a:gd name="T96" fmla="*/ 231 w 324"/>
                <a:gd name="T97" fmla="*/ 128 h 322"/>
                <a:gd name="T98" fmla="*/ 248 w 324"/>
                <a:gd name="T99" fmla="*/ 61 h 322"/>
                <a:gd name="T100" fmla="*/ 218 w 324"/>
                <a:gd name="T101" fmla="*/ 96 h 322"/>
                <a:gd name="T102" fmla="*/ 238 w 324"/>
                <a:gd name="T103" fmla="*/ 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22">
                  <a:moveTo>
                    <a:pt x="172" y="212"/>
                  </a:moveTo>
                  <a:cubicBezTo>
                    <a:pt x="171" y="211"/>
                    <a:pt x="168" y="209"/>
                    <a:pt x="167" y="208"/>
                  </a:cubicBezTo>
                  <a:cubicBezTo>
                    <a:pt x="167" y="206"/>
                    <a:pt x="168" y="203"/>
                    <a:pt x="169" y="201"/>
                  </a:cubicBezTo>
                  <a:cubicBezTo>
                    <a:pt x="171" y="194"/>
                    <a:pt x="174" y="185"/>
                    <a:pt x="168" y="177"/>
                  </a:cubicBezTo>
                  <a:cubicBezTo>
                    <a:pt x="163" y="169"/>
                    <a:pt x="153" y="169"/>
                    <a:pt x="146" y="169"/>
                  </a:cubicBezTo>
                  <a:cubicBezTo>
                    <a:pt x="144" y="169"/>
                    <a:pt x="141" y="168"/>
                    <a:pt x="139" y="168"/>
                  </a:cubicBezTo>
                  <a:cubicBezTo>
                    <a:pt x="139" y="167"/>
                    <a:pt x="138" y="164"/>
                    <a:pt x="137" y="162"/>
                  </a:cubicBezTo>
                  <a:cubicBezTo>
                    <a:pt x="135" y="155"/>
                    <a:pt x="132" y="146"/>
                    <a:pt x="123" y="143"/>
                  </a:cubicBezTo>
                  <a:cubicBezTo>
                    <a:pt x="114" y="140"/>
                    <a:pt x="105" y="145"/>
                    <a:pt x="100" y="149"/>
                  </a:cubicBezTo>
                  <a:cubicBezTo>
                    <a:pt x="98" y="150"/>
                    <a:pt x="95" y="152"/>
                    <a:pt x="94" y="153"/>
                  </a:cubicBezTo>
                  <a:cubicBezTo>
                    <a:pt x="92" y="152"/>
                    <a:pt x="90" y="150"/>
                    <a:pt x="88" y="149"/>
                  </a:cubicBezTo>
                  <a:cubicBezTo>
                    <a:pt x="83" y="145"/>
                    <a:pt x="74" y="139"/>
                    <a:pt x="65" y="142"/>
                  </a:cubicBezTo>
                  <a:cubicBezTo>
                    <a:pt x="56" y="145"/>
                    <a:pt x="53" y="154"/>
                    <a:pt x="50" y="161"/>
                  </a:cubicBezTo>
                  <a:cubicBezTo>
                    <a:pt x="49" y="163"/>
                    <a:pt x="48" y="166"/>
                    <a:pt x="48" y="167"/>
                  </a:cubicBezTo>
                  <a:cubicBezTo>
                    <a:pt x="46" y="167"/>
                    <a:pt x="43" y="167"/>
                    <a:pt x="41" y="167"/>
                  </a:cubicBezTo>
                  <a:cubicBezTo>
                    <a:pt x="34" y="167"/>
                    <a:pt x="24" y="168"/>
                    <a:pt x="18" y="175"/>
                  </a:cubicBezTo>
                  <a:cubicBezTo>
                    <a:pt x="13" y="183"/>
                    <a:pt x="15" y="192"/>
                    <a:pt x="17" y="199"/>
                  </a:cubicBezTo>
                  <a:cubicBezTo>
                    <a:pt x="18" y="201"/>
                    <a:pt x="19" y="204"/>
                    <a:pt x="19" y="206"/>
                  </a:cubicBezTo>
                  <a:cubicBezTo>
                    <a:pt x="18" y="207"/>
                    <a:pt x="15" y="209"/>
                    <a:pt x="14" y="210"/>
                  </a:cubicBezTo>
                  <a:cubicBezTo>
                    <a:pt x="8" y="214"/>
                    <a:pt x="0" y="220"/>
                    <a:pt x="0" y="229"/>
                  </a:cubicBezTo>
                  <a:cubicBezTo>
                    <a:pt x="0" y="239"/>
                    <a:pt x="7" y="245"/>
                    <a:pt x="13" y="249"/>
                  </a:cubicBezTo>
                  <a:cubicBezTo>
                    <a:pt x="15" y="251"/>
                    <a:pt x="18" y="253"/>
                    <a:pt x="18" y="253"/>
                  </a:cubicBezTo>
                  <a:cubicBezTo>
                    <a:pt x="18" y="255"/>
                    <a:pt x="17" y="258"/>
                    <a:pt x="16" y="261"/>
                  </a:cubicBezTo>
                  <a:cubicBezTo>
                    <a:pt x="14" y="268"/>
                    <a:pt x="11" y="277"/>
                    <a:pt x="17" y="284"/>
                  </a:cubicBezTo>
                  <a:cubicBezTo>
                    <a:pt x="22" y="292"/>
                    <a:pt x="32" y="292"/>
                    <a:pt x="39" y="293"/>
                  </a:cubicBezTo>
                  <a:cubicBezTo>
                    <a:pt x="41" y="293"/>
                    <a:pt x="44" y="293"/>
                    <a:pt x="46" y="293"/>
                  </a:cubicBezTo>
                  <a:cubicBezTo>
                    <a:pt x="47" y="295"/>
                    <a:pt x="48" y="298"/>
                    <a:pt x="48" y="299"/>
                  </a:cubicBezTo>
                  <a:cubicBezTo>
                    <a:pt x="51" y="306"/>
                    <a:pt x="54" y="315"/>
                    <a:pt x="63" y="319"/>
                  </a:cubicBezTo>
                  <a:cubicBezTo>
                    <a:pt x="72" y="322"/>
                    <a:pt x="80" y="316"/>
                    <a:pt x="86" y="312"/>
                  </a:cubicBezTo>
                  <a:cubicBezTo>
                    <a:pt x="87" y="311"/>
                    <a:pt x="90" y="309"/>
                    <a:pt x="92" y="309"/>
                  </a:cubicBezTo>
                  <a:cubicBezTo>
                    <a:pt x="93" y="309"/>
                    <a:pt x="95" y="311"/>
                    <a:pt x="97" y="312"/>
                  </a:cubicBezTo>
                  <a:cubicBezTo>
                    <a:pt x="102" y="316"/>
                    <a:pt x="108" y="320"/>
                    <a:pt x="115" y="320"/>
                  </a:cubicBezTo>
                  <a:cubicBezTo>
                    <a:pt x="117" y="320"/>
                    <a:pt x="118" y="320"/>
                    <a:pt x="120" y="319"/>
                  </a:cubicBezTo>
                  <a:cubicBezTo>
                    <a:pt x="129" y="316"/>
                    <a:pt x="133" y="307"/>
                    <a:pt x="135" y="300"/>
                  </a:cubicBezTo>
                  <a:cubicBezTo>
                    <a:pt x="136" y="298"/>
                    <a:pt x="137" y="296"/>
                    <a:pt x="138" y="294"/>
                  </a:cubicBezTo>
                  <a:cubicBezTo>
                    <a:pt x="139" y="294"/>
                    <a:pt x="142" y="294"/>
                    <a:pt x="145" y="294"/>
                  </a:cubicBezTo>
                  <a:cubicBezTo>
                    <a:pt x="152" y="294"/>
                    <a:pt x="161" y="294"/>
                    <a:pt x="167" y="286"/>
                  </a:cubicBezTo>
                  <a:cubicBezTo>
                    <a:pt x="173" y="279"/>
                    <a:pt x="170" y="269"/>
                    <a:pt x="168" y="262"/>
                  </a:cubicBezTo>
                  <a:cubicBezTo>
                    <a:pt x="168" y="260"/>
                    <a:pt x="167" y="257"/>
                    <a:pt x="167" y="256"/>
                  </a:cubicBezTo>
                  <a:cubicBezTo>
                    <a:pt x="168" y="255"/>
                    <a:pt x="170" y="253"/>
                    <a:pt x="172" y="252"/>
                  </a:cubicBezTo>
                  <a:cubicBezTo>
                    <a:pt x="177" y="247"/>
                    <a:pt x="185" y="242"/>
                    <a:pt x="185" y="232"/>
                  </a:cubicBezTo>
                  <a:cubicBezTo>
                    <a:pt x="186" y="223"/>
                    <a:pt x="178" y="217"/>
                    <a:pt x="172" y="212"/>
                  </a:cubicBezTo>
                  <a:close/>
                  <a:moveTo>
                    <a:pt x="159" y="235"/>
                  </a:moveTo>
                  <a:cubicBezTo>
                    <a:pt x="154" y="238"/>
                    <a:pt x="148" y="242"/>
                    <a:pt x="146" y="249"/>
                  </a:cubicBezTo>
                  <a:cubicBezTo>
                    <a:pt x="144" y="255"/>
                    <a:pt x="146" y="262"/>
                    <a:pt x="148" y="268"/>
                  </a:cubicBezTo>
                  <a:cubicBezTo>
                    <a:pt x="148" y="269"/>
                    <a:pt x="148" y="271"/>
                    <a:pt x="149" y="272"/>
                  </a:cubicBezTo>
                  <a:cubicBezTo>
                    <a:pt x="147" y="273"/>
                    <a:pt x="145" y="273"/>
                    <a:pt x="144" y="273"/>
                  </a:cubicBezTo>
                  <a:cubicBezTo>
                    <a:pt x="138" y="273"/>
                    <a:pt x="131" y="273"/>
                    <a:pt x="125" y="277"/>
                  </a:cubicBezTo>
                  <a:cubicBezTo>
                    <a:pt x="120" y="281"/>
                    <a:pt x="117" y="287"/>
                    <a:pt x="115" y="293"/>
                  </a:cubicBezTo>
                  <a:cubicBezTo>
                    <a:pt x="115" y="294"/>
                    <a:pt x="114" y="295"/>
                    <a:pt x="113" y="297"/>
                  </a:cubicBezTo>
                  <a:cubicBezTo>
                    <a:pt x="112" y="296"/>
                    <a:pt x="110" y="294"/>
                    <a:pt x="109" y="293"/>
                  </a:cubicBezTo>
                  <a:cubicBezTo>
                    <a:pt x="104" y="290"/>
                    <a:pt x="99" y="284"/>
                    <a:pt x="92" y="284"/>
                  </a:cubicBezTo>
                  <a:cubicBezTo>
                    <a:pt x="92" y="284"/>
                    <a:pt x="92" y="284"/>
                    <a:pt x="92" y="284"/>
                  </a:cubicBezTo>
                  <a:cubicBezTo>
                    <a:pt x="85" y="284"/>
                    <a:pt x="79" y="289"/>
                    <a:pt x="74" y="293"/>
                  </a:cubicBezTo>
                  <a:cubicBezTo>
                    <a:pt x="73" y="294"/>
                    <a:pt x="71" y="296"/>
                    <a:pt x="70" y="297"/>
                  </a:cubicBezTo>
                  <a:cubicBezTo>
                    <a:pt x="70" y="296"/>
                    <a:pt x="69" y="294"/>
                    <a:pt x="69" y="293"/>
                  </a:cubicBezTo>
                  <a:cubicBezTo>
                    <a:pt x="67" y="287"/>
                    <a:pt x="64" y="280"/>
                    <a:pt x="59" y="276"/>
                  </a:cubicBezTo>
                  <a:cubicBezTo>
                    <a:pt x="53" y="272"/>
                    <a:pt x="46" y="272"/>
                    <a:pt x="40" y="271"/>
                  </a:cubicBezTo>
                  <a:cubicBezTo>
                    <a:pt x="39" y="271"/>
                    <a:pt x="37" y="271"/>
                    <a:pt x="36" y="271"/>
                  </a:cubicBezTo>
                  <a:cubicBezTo>
                    <a:pt x="36" y="270"/>
                    <a:pt x="36" y="268"/>
                    <a:pt x="37" y="267"/>
                  </a:cubicBezTo>
                  <a:cubicBezTo>
                    <a:pt x="39" y="261"/>
                    <a:pt x="41" y="254"/>
                    <a:pt x="39" y="247"/>
                  </a:cubicBezTo>
                  <a:cubicBezTo>
                    <a:pt x="37" y="241"/>
                    <a:pt x="31" y="236"/>
                    <a:pt x="26" y="232"/>
                  </a:cubicBezTo>
                  <a:cubicBezTo>
                    <a:pt x="25" y="232"/>
                    <a:pt x="24" y="231"/>
                    <a:pt x="23" y="230"/>
                  </a:cubicBezTo>
                  <a:cubicBezTo>
                    <a:pt x="24" y="229"/>
                    <a:pt x="25" y="228"/>
                    <a:pt x="26" y="227"/>
                  </a:cubicBezTo>
                  <a:cubicBezTo>
                    <a:pt x="31" y="223"/>
                    <a:pt x="37" y="219"/>
                    <a:pt x="39" y="213"/>
                  </a:cubicBezTo>
                  <a:cubicBezTo>
                    <a:pt x="41" y="206"/>
                    <a:pt x="39" y="199"/>
                    <a:pt x="38" y="193"/>
                  </a:cubicBezTo>
                  <a:cubicBezTo>
                    <a:pt x="37" y="192"/>
                    <a:pt x="37" y="190"/>
                    <a:pt x="37" y="189"/>
                  </a:cubicBezTo>
                  <a:cubicBezTo>
                    <a:pt x="38" y="189"/>
                    <a:pt x="40" y="189"/>
                    <a:pt x="41" y="189"/>
                  </a:cubicBezTo>
                  <a:cubicBezTo>
                    <a:pt x="47" y="189"/>
                    <a:pt x="54" y="189"/>
                    <a:pt x="60" y="185"/>
                  </a:cubicBezTo>
                  <a:cubicBezTo>
                    <a:pt x="66" y="181"/>
                    <a:pt x="68" y="174"/>
                    <a:pt x="70" y="169"/>
                  </a:cubicBezTo>
                  <a:cubicBezTo>
                    <a:pt x="71" y="167"/>
                    <a:pt x="71" y="166"/>
                    <a:pt x="72" y="164"/>
                  </a:cubicBezTo>
                  <a:cubicBezTo>
                    <a:pt x="73" y="165"/>
                    <a:pt x="75" y="167"/>
                    <a:pt x="76" y="168"/>
                  </a:cubicBezTo>
                  <a:cubicBezTo>
                    <a:pt x="81" y="172"/>
                    <a:pt x="87" y="177"/>
                    <a:pt x="93" y="177"/>
                  </a:cubicBezTo>
                  <a:cubicBezTo>
                    <a:pt x="94" y="177"/>
                    <a:pt x="94" y="177"/>
                    <a:pt x="94" y="177"/>
                  </a:cubicBezTo>
                  <a:cubicBezTo>
                    <a:pt x="101" y="177"/>
                    <a:pt x="106" y="172"/>
                    <a:pt x="111" y="168"/>
                  </a:cubicBezTo>
                  <a:cubicBezTo>
                    <a:pt x="112" y="168"/>
                    <a:pt x="114" y="165"/>
                    <a:pt x="115" y="164"/>
                  </a:cubicBezTo>
                  <a:cubicBezTo>
                    <a:pt x="116" y="166"/>
                    <a:pt x="116" y="168"/>
                    <a:pt x="117" y="169"/>
                  </a:cubicBezTo>
                  <a:cubicBezTo>
                    <a:pt x="119" y="175"/>
                    <a:pt x="121" y="181"/>
                    <a:pt x="127" y="185"/>
                  </a:cubicBezTo>
                  <a:cubicBezTo>
                    <a:pt x="132" y="189"/>
                    <a:pt x="139" y="190"/>
                    <a:pt x="145" y="190"/>
                  </a:cubicBezTo>
                  <a:cubicBezTo>
                    <a:pt x="146" y="190"/>
                    <a:pt x="148" y="190"/>
                    <a:pt x="150" y="190"/>
                  </a:cubicBezTo>
                  <a:cubicBezTo>
                    <a:pt x="149" y="192"/>
                    <a:pt x="149" y="193"/>
                    <a:pt x="149" y="194"/>
                  </a:cubicBezTo>
                  <a:cubicBezTo>
                    <a:pt x="147" y="200"/>
                    <a:pt x="145" y="207"/>
                    <a:pt x="147" y="214"/>
                  </a:cubicBezTo>
                  <a:cubicBezTo>
                    <a:pt x="149" y="221"/>
                    <a:pt x="154" y="225"/>
                    <a:pt x="159" y="229"/>
                  </a:cubicBezTo>
                  <a:cubicBezTo>
                    <a:pt x="160" y="230"/>
                    <a:pt x="162" y="231"/>
                    <a:pt x="163" y="232"/>
                  </a:cubicBezTo>
                  <a:cubicBezTo>
                    <a:pt x="161" y="233"/>
                    <a:pt x="160" y="234"/>
                    <a:pt x="159" y="235"/>
                  </a:cubicBezTo>
                  <a:close/>
                  <a:moveTo>
                    <a:pt x="109" y="199"/>
                  </a:moveTo>
                  <a:cubicBezTo>
                    <a:pt x="101" y="195"/>
                    <a:pt x="91" y="194"/>
                    <a:pt x="82" y="197"/>
                  </a:cubicBezTo>
                  <a:cubicBezTo>
                    <a:pt x="73" y="200"/>
                    <a:pt x="66" y="206"/>
                    <a:pt x="61" y="214"/>
                  </a:cubicBezTo>
                  <a:cubicBezTo>
                    <a:pt x="57" y="223"/>
                    <a:pt x="56" y="232"/>
                    <a:pt x="59" y="241"/>
                  </a:cubicBezTo>
                  <a:cubicBezTo>
                    <a:pt x="62" y="250"/>
                    <a:pt x="68" y="258"/>
                    <a:pt x="76" y="262"/>
                  </a:cubicBezTo>
                  <a:cubicBezTo>
                    <a:pt x="81" y="265"/>
                    <a:pt x="87" y="266"/>
                    <a:pt x="93" y="266"/>
                  </a:cubicBezTo>
                  <a:cubicBezTo>
                    <a:pt x="96" y="266"/>
                    <a:pt x="100" y="266"/>
                    <a:pt x="103" y="265"/>
                  </a:cubicBezTo>
                  <a:cubicBezTo>
                    <a:pt x="112" y="262"/>
                    <a:pt x="120" y="256"/>
                    <a:pt x="124" y="247"/>
                  </a:cubicBezTo>
                  <a:cubicBezTo>
                    <a:pt x="129" y="239"/>
                    <a:pt x="129" y="229"/>
                    <a:pt x="127" y="220"/>
                  </a:cubicBezTo>
                  <a:cubicBezTo>
                    <a:pt x="124" y="211"/>
                    <a:pt x="118" y="204"/>
                    <a:pt x="109" y="199"/>
                  </a:cubicBezTo>
                  <a:close/>
                  <a:moveTo>
                    <a:pt x="105" y="237"/>
                  </a:moveTo>
                  <a:cubicBezTo>
                    <a:pt x="103" y="241"/>
                    <a:pt x="101" y="243"/>
                    <a:pt x="97" y="244"/>
                  </a:cubicBezTo>
                  <a:cubicBezTo>
                    <a:pt x="93" y="245"/>
                    <a:pt x="89" y="245"/>
                    <a:pt x="86" y="243"/>
                  </a:cubicBezTo>
                  <a:cubicBezTo>
                    <a:pt x="83" y="241"/>
                    <a:pt x="80" y="239"/>
                    <a:pt x="79" y="235"/>
                  </a:cubicBezTo>
                  <a:cubicBezTo>
                    <a:pt x="78" y="231"/>
                    <a:pt x="78" y="227"/>
                    <a:pt x="80" y="224"/>
                  </a:cubicBezTo>
                  <a:cubicBezTo>
                    <a:pt x="82" y="221"/>
                    <a:pt x="85" y="218"/>
                    <a:pt x="88" y="217"/>
                  </a:cubicBezTo>
                  <a:cubicBezTo>
                    <a:pt x="90" y="217"/>
                    <a:pt x="91" y="216"/>
                    <a:pt x="93" y="216"/>
                  </a:cubicBezTo>
                  <a:cubicBezTo>
                    <a:pt x="95" y="216"/>
                    <a:pt x="97" y="217"/>
                    <a:pt x="99" y="218"/>
                  </a:cubicBezTo>
                  <a:cubicBezTo>
                    <a:pt x="103" y="220"/>
                    <a:pt x="105" y="223"/>
                    <a:pt x="106" y="226"/>
                  </a:cubicBezTo>
                  <a:cubicBezTo>
                    <a:pt x="107" y="230"/>
                    <a:pt x="107" y="234"/>
                    <a:pt x="105" y="237"/>
                  </a:cubicBezTo>
                  <a:close/>
                  <a:moveTo>
                    <a:pt x="311" y="74"/>
                  </a:moveTo>
                  <a:cubicBezTo>
                    <a:pt x="309" y="72"/>
                    <a:pt x="307" y="70"/>
                    <a:pt x="306" y="69"/>
                  </a:cubicBezTo>
                  <a:cubicBezTo>
                    <a:pt x="306" y="67"/>
                    <a:pt x="307" y="64"/>
                    <a:pt x="308" y="62"/>
                  </a:cubicBezTo>
                  <a:cubicBezTo>
                    <a:pt x="310" y="55"/>
                    <a:pt x="313" y="46"/>
                    <a:pt x="307" y="38"/>
                  </a:cubicBezTo>
                  <a:cubicBezTo>
                    <a:pt x="302" y="31"/>
                    <a:pt x="292" y="30"/>
                    <a:pt x="285" y="30"/>
                  </a:cubicBezTo>
                  <a:cubicBezTo>
                    <a:pt x="283" y="30"/>
                    <a:pt x="280" y="30"/>
                    <a:pt x="278" y="29"/>
                  </a:cubicBezTo>
                  <a:cubicBezTo>
                    <a:pt x="277" y="28"/>
                    <a:pt x="276" y="25"/>
                    <a:pt x="276" y="23"/>
                  </a:cubicBezTo>
                  <a:cubicBezTo>
                    <a:pt x="273" y="16"/>
                    <a:pt x="270" y="7"/>
                    <a:pt x="261" y="4"/>
                  </a:cubicBezTo>
                  <a:cubicBezTo>
                    <a:pt x="252" y="1"/>
                    <a:pt x="244" y="6"/>
                    <a:pt x="238" y="10"/>
                  </a:cubicBezTo>
                  <a:cubicBezTo>
                    <a:pt x="237" y="12"/>
                    <a:pt x="234" y="13"/>
                    <a:pt x="232" y="14"/>
                  </a:cubicBezTo>
                  <a:cubicBezTo>
                    <a:pt x="231" y="13"/>
                    <a:pt x="229" y="12"/>
                    <a:pt x="227" y="10"/>
                  </a:cubicBezTo>
                  <a:cubicBezTo>
                    <a:pt x="221" y="6"/>
                    <a:pt x="213" y="0"/>
                    <a:pt x="204" y="3"/>
                  </a:cubicBezTo>
                  <a:cubicBezTo>
                    <a:pt x="195" y="6"/>
                    <a:pt x="191" y="16"/>
                    <a:pt x="189" y="22"/>
                  </a:cubicBezTo>
                  <a:cubicBezTo>
                    <a:pt x="188" y="24"/>
                    <a:pt x="187" y="27"/>
                    <a:pt x="186" y="28"/>
                  </a:cubicBezTo>
                  <a:cubicBezTo>
                    <a:pt x="185" y="29"/>
                    <a:pt x="182" y="29"/>
                    <a:pt x="180" y="29"/>
                  </a:cubicBezTo>
                  <a:cubicBezTo>
                    <a:pt x="172" y="29"/>
                    <a:pt x="163" y="29"/>
                    <a:pt x="157" y="36"/>
                  </a:cubicBezTo>
                  <a:cubicBezTo>
                    <a:pt x="151" y="44"/>
                    <a:pt x="154" y="53"/>
                    <a:pt x="156" y="60"/>
                  </a:cubicBezTo>
                  <a:cubicBezTo>
                    <a:pt x="156" y="62"/>
                    <a:pt x="157" y="65"/>
                    <a:pt x="157" y="67"/>
                  </a:cubicBezTo>
                  <a:cubicBezTo>
                    <a:pt x="156" y="68"/>
                    <a:pt x="154" y="70"/>
                    <a:pt x="152" y="71"/>
                  </a:cubicBezTo>
                  <a:cubicBezTo>
                    <a:pt x="147" y="75"/>
                    <a:pt x="139" y="81"/>
                    <a:pt x="139" y="91"/>
                  </a:cubicBezTo>
                  <a:cubicBezTo>
                    <a:pt x="138" y="100"/>
                    <a:pt x="146" y="106"/>
                    <a:pt x="152" y="110"/>
                  </a:cubicBezTo>
                  <a:cubicBezTo>
                    <a:pt x="153" y="112"/>
                    <a:pt x="156" y="114"/>
                    <a:pt x="157" y="115"/>
                  </a:cubicBezTo>
                  <a:cubicBezTo>
                    <a:pt x="157" y="116"/>
                    <a:pt x="156" y="120"/>
                    <a:pt x="155" y="122"/>
                  </a:cubicBezTo>
                  <a:cubicBezTo>
                    <a:pt x="153" y="129"/>
                    <a:pt x="150" y="138"/>
                    <a:pt x="156" y="146"/>
                  </a:cubicBezTo>
                  <a:cubicBezTo>
                    <a:pt x="161" y="153"/>
                    <a:pt x="171" y="154"/>
                    <a:pt x="178" y="154"/>
                  </a:cubicBezTo>
                  <a:cubicBezTo>
                    <a:pt x="180" y="154"/>
                    <a:pt x="183" y="154"/>
                    <a:pt x="185" y="155"/>
                  </a:cubicBezTo>
                  <a:cubicBezTo>
                    <a:pt x="185" y="156"/>
                    <a:pt x="186" y="159"/>
                    <a:pt x="187" y="161"/>
                  </a:cubicBezTo>
                  <a:cubicBezTo>
                    <a:pt x="189" y="168"/>
                    <a:pt x="192" y="177"/>
                    <a:pt x="201" y="180"/>
                  </a:cubicBezTo>
                  <a:cubicBezTo>
                    <a:pt x="210" y="183"/>
                    <a:pt x="218" y="178"/>
                    <a:pt x="224" y="174"/>
                  </a:cubicBezTo>
                  <a:cubicBezTo>
                    <a:pt x="226" y="172"/>
                    <a:pt x="229" y="171"/>
                    <a:pt x="230" y="170"/>
                  </a:cubicBezTo>
                  <a:cubicBezTo>
                    <a:pt x="232" y="171"/>
                    <a:pt x="234" y="172"/>
                    <a:pt x="236" y="174"/>
                  </a:cubicBezTo>
                  <a:cubicBezTo>
                    <a:pt x="240" y="177"/>
                    <a:pt x="247" y="181"/>
                    <a:pt x="254" y="181"/>
                  </a:cubicBezTo>
                  <a:cubicBezTo>
                    <a:pt x="255" y="181"/>
                    <a:pt x="257" y="181"/>
                    <a:pt x="259" y="181"/>
                  </a:cubicBezTo>
                  <a:cubicBezTo>
                    <a:pt x="268" y="178"/>
                    <a:pt x="271" y="168"/>
                    <a:pt x="274" y="162"/>
                  </a:cubicBezTo>
                  <a:cubicBezTo>
                    <a:pt x="275" y="160"/>
                    <a:pt x="276" y="157"/>
                    <a:pt x="276" y="156"/>
                  </a:cubicBezTo>
                  <a:cubicBezTo>
                    <a:pt x="278" y="155"/>
                    <a:pt x="281" y="155"/>
                    <a:pt x="283" y="155"/>
                  </a:cubicBezTo>
                  <a:cubicBezTo>
                    <a:pt x="290" y="155"/>
                    <a:pt x="300" y="155"/>
                    <a:pt x="306" y="148"/>
                  </a:cubicBezTo>
                  <a:cubicBezTo>
                    <a:pt x="311" y="140"/>
                    <a:pt x="309" y="131"/>
                    <a:pt x="307" y="124"/>
                  </a:cubicBezTo>
                  <a:cubicBezTo>
                    <a:pt x="306" y="122"/>
                    <a:pt x="305" y="119"/>
                    <a:pt x="305" y="117"/>
                  </a:cubicBezTo>
                  <a:cubicBezTo>
                    <a:pt x="306" y="116"/>
                    <a:pt x="309" y="114"/>
                    <a:pt x="310" y="113"/>
                  </a:cubicBezTo>
                  <a:cubicBezTo>
                    <a:pt x="316" y="109"/>
                    <a:pt x="324" y="103"/>
                    <a:pt x="324" y="93"/>
                  </a:cubicBezTo>
                  <a:cubicBezTo>
                    <a:pt x="324" y="84"/>
                    <a:pt x="317" y="78"/>
                    <a:pt x="311" y="74"/>
                  </a:cubicBezTo>
                  <a:close/>
                  <a:moveTo>
                    <a:pt x="298" y="96"/>
                  </a:moveTo>
                  <a:cubicBezTo>
                    <a:pt x="293" y="100"/>
                    <a:pt x="287" y="104"/>
                    <a:pt x="285" y="110"/>
                  </a:cubicBezTo>
                  <a:cubicBezTo>
                    <a:pt x="283" y="117"/>
                    <a:pt x="285" y="123"/>
                    <a:pt x="286" y="129"/>
                  </a:cubicBezTo>
                  <a:cubicBezTo>
                    <a:pt x="287" y="131"/>
                    <a:pt x="287" y="132"/>
                    <a:pt x="287" y="134"/>
                  </a:cubicBezTo>
                  <a:cubicBezTo>
                    <a:pt x="286" y="134"/>
                    <a:pt x="284" y="134"/>
                    <a:pt x="283" y="134"/>
                  </a:cubicBezTo>
                  <a:cubicBezTo>
                    <a:pt x="277" y="134"/>
                    <a:pt x="270" y="134"/>
                    <a:pt x="264" y="138"/>
                  </a:cubicBezTo>
                  <a:cubicBezTo>
                    <a:pt x="258" y="142"/>
                    <a:pt x="256" y="148"/>
                    <a:pt x="254" y="154"/>
                  </a:cubicBezTo>
                  <a:cubicBezTo>
                    <a:pt x="253" y="155"/>
                    <a:pt x="253" y="157"/>
                    <a:pt x="252" y="158"/>
                  </a:cubicBezTo>
                  <a:cubicBezTo>
                    <a:pt x="251" y="157"/>
                    <a:pt x="249" y="155"/>
                    <a:pt x="248" y="155"/>
                  </a:cubicBezTo>
                  <a:cubicBezTo>
                    <a:pt x="243" y="151"/>
                    <a:pt x="237" y="145"/>
                    <a:pt x="231" y="145"/>
                  </a:cubicBezTo>
                  <a:cubicBezTo>
                    <a:pt x="230" y="145"/>
                    <a:pt x="230" y="145"/>
                    <a:pt x="230" y="145"/>
                  </a:cubicBezTo>
                  <a:cubicBezTo>
                    <a:pt x="223" y="145"/>
                    <a:pt x="218" y="151"/>
                    <a:pt x="213" y="154"/>
                  </a:cubicBezTo>
                  <a:cubicBezTo>
                    <a:pt x="212" y="155"/>
                    <a:pt x="210" y="157"/>
                    <a:pt x="209" y="158"/>
                  </a:cubicBezTo>
                  <a:cubicBezTo>
                    <a:pt x="208" y="157"/>
                    <a:pt x="208" y="155"/>
                    <a:pt x="207" y="154"/>
                  </a:cubicBezTo>
                  <a:cubicBezTo>
                    <a:pt x="205" y="148"/>
                    <a:pt x="203" y="141"/>
                    <a:pt x="197" y="137"/>
                  </a:cubicBezTo>
                  <a:cubicBezTo>
                    <a:pt x="192" y="133"/>
                    <a:pt x="185" y="133"/>
                    <a:pt x="179" y="133"/>
                  </a:cubicBezTo>
                  <a:cubicBezTo>
                    <a:pt x="178" y="133"/>
                    <a:pt x="176" y="133"/>
                    <a:pt x="174" y="132"/>
                  </a:cubicBezTo>
                  <a:cubicBezTo>
                    <a:pt x="175" y="131"/>
                    <a:pt x="175" y="129"/>
                    <a:pt x="175" y="128"/>
                  </a:cubicBezTo>
                  <a:cubicBezTo>
                    <a:pt x="177" y="122"/>
                    <a:pt x="179" y="115"/>
                    <a:pt x="177" y="109"/>
                  </a:cubicBezTo>
                  <a:cubicBezTo>
                    <a:pt x="175" y="102"/>
                    <a:pt x="170" y="98"/>
                    <a:pt x="165" y="94"/>
                  </a:cubicBezTo>
                  <a:cubicBezTo>
                    <a:pt x="164" y="93"/>
                    <a:pt x="162" y="92"/>
                    <a:pt x="161" y="91"/>
                  </a:cubicBezTo>
                  <a:cubicBezTo>
                    <a:pt x="163" y="90"/>
                    <a:pt x="164" y="89"/>
                    <a:pt x="165" y="88"/>
                  </a:cubicBezTo>
                  <a:cubicBezTo>
                    <a:pt x="170" y="84"/>
                    <a:pt x="176" y="80"/>
                    <a:pt x="178" y="74"/>
                  </a:cubicBezTo>
                  <a:cubicBezTo>
                    <a:pt x="180" y="67"/>
                    <a:pt x="178" y="61"/>
                    <a:pt x="176" y="55"/>
                  </a:cubicBezTo>
                  <a:cubicBezTo>
                    <a:pt x="176" y="53"/>
                    <a:pt x="176" y="52"/>
                    <a:pt x="175" y="50"/>
                  </a:cubicBezTo>
                  <a:cubicBezTo>
                    <a:pt x="177" y="50"/>
                    <a:pt x="179" y="50"/>
                    <a:pt x="180" y="50"/>
                  </a:cubicBezTo>
                  <a:cubicBezTo>
                    <a:pt x="186" y="50"/>
                    <a:pt x="193" y="50"/>
                    <a:pt x="199" y="46"/>
                  </a:cubicBezTo>
                  <a:cubicBezTo>
                    <a:pt x="204" y="42"/>
                    <a:pt x="207" y="36"/>
                    <a:pt x="209" y="30"/>
                  </a:cubicBezTo>
                  <a:cubicBezTo>
                    <a:pt x="209" y="29"/>
                    <a:pt x="210" y="27"/>
                    <a:pt x="211" y="26"/>
                  </a:cubicBezTo>
                  <a:cubicBezTo>
                    <a:pt x="212" y="27"/>
                    <a:pt x="214" y="29"/>
                    <a:pt x="215" y="29"/>
                  </a:cubicBezTo>
                  <a:cubicBezTo>
                    <a:pt x="220" y="33"/>
                    <a:pt x="225" y="39"/>
                    <a:pt x="232" y="39"/>
                  </a:cubicBezTo>
                  <a:cubicBezTo>
                    <a:pt x="232" y="39"/>
                    <a:pt x="232" y="39"/>
                    <a:pt x="232" y="39"/>
                  </a:cubicBezTo>
                  <a:cubicBezTo>
                    <a:pt x="239" y="39"/>
                    <a:pt x="245" y="33"/>
                    <a:pt x="250" y="30"/>
                  </a:cubicBezTo>
                  <a:cubicBezTo>
                    <a:pt x="251" y="29"/>
                    <a:pt x="253" y="27"/>
                    <a:pt x="254" y="26"/>
                  </a:cubicBezTo>
                  <a:cubicBezTo>
                    <a:pt x="254" y="27"/>
                    <a:pt x="255" y="29"/>
                    <a:pt x="255" y="30"/>
                  </a:cubicBezTo>
                  <a:cubicBezTo>
                    <a:pt x="257" y="36"/>
                    <a:pt x="260" y="43"/>
                    <a:pt x="265" y="47"/>
                  </a:cubicBezTo>
                  <a:cubicBezTo>
                    <a:pt x="271" y="51"/>
                    <a:pt x="278" y="51"/>
                    <a:pt x="284" y="51"/>
                  </a:cubicBezTo>
                  <a:cubicBezTo>
                    <a:pt x="285" y="51"/>
                    <a:pt x="287" y="51"/>
                    <a:pt x="288" y="52"/>
                  </a:cubicBezTo>
                  <a:cubicBezTo>
                    <a:pt x="288" y="53"/>
                    <a:pt x="288" y="55"/>
                    <a:pt x="287" y="56"/>
                  </a:cubicBezTo>
                  <a:cubicBezTo>
                    <a:pt x="285" y="62"/>
                    <a:pt x="283" y="69"/>
                    <a:pt x="285" y="75"/>
                  </a:cubicBezTo>
                  <a:cubicBezTo>
                    <a:pt x="287" y="82"/>
                    <a:pt x="293" y="86"/>
                    <a:pt x="298" y="90"/>
                  </a:cubicBezTo>
                  <a:cubicBezTo>
                    <a:pt x="299" y="91"/>
                    <a:pt x="300" y="92"/>
                    <a:pt x="301" y="93"/>
                  </a:cubicBezTo>
                  <a:cubicBezTo>
                    <a:pt x="300" y="94"/>
                    <a:pt x="299" y="95"/>
                    <a:pt x="298" y="96"/>
                  </a:cubicBezTo>
                  <a:close/>
                  <a:moveTo>
                    <a:pt x="248" y="61"/>
                  </a:moveTo>
                  <a:cubicBezTo>
                    <a:pt x="239" y="56"/>
                    <a:pt x="230" y="55"/>
                    <a:pt x="221" y="58"/>
                  </a:cubicBezTo>
                  <a:cubicBezTo>
                    <a:pt x="212" y="61"/>
                    <a:pt x="204" y="67"/>
                    <a:pt x="200" y="75"/>
                  </a:cubicBezTo>
                  <a:cubicBezTo>
                    <a:pt x="195" y="84"/>
                    <a:pt x="195" y="93"/>
                    <a:pt x="197" y="103"/>
                  </a:cubicBezTo>
                  <a:cubicBezTo>
                    <a:pt x="200" y="112"/>
                    <a:pt x="206" y="119"/>
                    <a:pt x="215" y="123"/>
                  </a:cubicBezTo>
                  <a:cubicBezTo>
                    <a:pt x="220" y="126"/>
                    <a:pt x="226" y="128"/>
                    <a:pt x="231" y="128"/>
                  </a:cubicBezTo>
                  <a:cubicBezTo>
                    <a:pt x="235" y="128"/>
                    <a:pt x="238" y="127"/>
                    <a:pt x="242" y="126"/>
                  </a:cubicBezTo>
                  <a:cubicBezTo>
                    <a:pt x="251" y="123"/>
                    <a:pt x="258" y="117"/>
                    <a:pt x="263" y="109"/>
                  </a:cubicBezTo>
                  <a:cubicBezTo>
                    <a:pt x="267" y="100"/>
                    <a:pt x="268" y="91"/>
                    <a:pt x="265" y="81"/>
                  </a:cubicBezTo>
                  <a:cubicBezTo>
                    <a:pt x="262" y="72"/>
                    <a:pt x="256" y="65"/>
                    <a:pt x="248" y="61"/>
                  </a:cubicBezTo>
                  <a:close/>
                  <a:moveTo>
                    <a:pt x="244" y="99"/>
                  </a:moveTo>
                  <a:cubicBezTo>
                    <a:pt x="242" y="102"/>
                    <a:pt x="239" y="104"/>
                    <a:pt x="236" y="106"/>
                  </a:cubicBezTo>
                  <a:cubicBezTo>
                    <a:pt x="232" y="107"/>
                    <a:pt x="228" y="106"/>
                    <a:pt x="225" y="105"/>
                  </a:cubicBezTo>
                  <a:cubicBezTo>
                    <a:pt x="221" y="103"/>
                    <a:pt x="219" y="100"/>
                    <a:pt x="218" y="96"/>
                  </a:cubicBezTo>
                  <a:cubicBezTo>
                    <a:pt x="217" y="93"/>
                    <a:pt x="217" y="89"/>
                    <a:pt x="219" y="85"/>
                  </a:cubicBezTo>
                  <a:cubicBezTo>
                    <a:pt x="221" y="82"/>
                    <a:pt x="223" y="80"/>
                    <a:pt x="227" y="78"/>
                  </a:cubicBezTo>
                  <a:cubicBezTo>
                    <a:pt x="229" y="78"/>
                    <a:pt x="230" y="78"/>
                    <a:pt x="231" y="78"/>
                  </a:cubicBezTo>
                  <a:cubicBezTo>
                    <a:pt x="234" y="78"/>
                    <a:pt x="236" y="78"/>
                    <a:pt x="238" y="79"/>
                  </a:cubicBezTo>
                  <a:cubicBezTo>
                    <a:pt x="241" y="81"/>
                    <a:pt x="244" y="84"/>
                    <a:pt x="245" y="88"/>
                  </a:cubicBezTo>
                  <a:cubicBezTo>
                    <a:pt x="246" y="91"/>
                    <a:pt x="246" y="95"/>
                    <a:pt x="244" y="9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latin typeface="Trebuchet MS" panose="020B0603020202020204" pitchFamily="34" charset="0"/>
              </a:endParaRPr>
            </a:p>
          </p:txBody>
        </p:sp>
      </p:grpSp>
      <p:sp>
        <p:nvSpPr>
          <p:cNvPr id="65" name="TextBox 64"/>
          <p:cNvSpPr txBox="1"/>
          <p:nvPr/>
        </p:nvSpPr>
        <p:spPr>
          <a:xfrm>
            <a:off x="8482398" y="2800358"/>
            <a:ext cx="862562" cy="261610"/>
          </a:xfrm>
          <a:prstGeom prst="rect">
            <a:avLst/>
          </a:prstGeom>
          <a:noFill/>
        </p:spPr>
        <p:txBody>
          <a:bodyPr wrap="square" rtlCol="0">
            <a:spAutoFit/>
          </a:bodyPr>
          <a:lstStyle/>
          <a:p>
            <a:pPr algn="ctr"/>
            <a:r>
              <a:rPr lang="en-US" sz="1100" i="1" dirty="0">
                <a:latin typeface="Trebuchet MS" panose="020B0603020202020204" pitchFamily="34" charset="0"/>
              </a:rPr>
              <a:t>Futuristic</a:t>
            </a:r>
          </a:p>
        </p:txBody>
      </p:sp>
      <p:sp>
        <p:nvSpPr>
          <p:cNvPr id="66" name="Donut 65"/>
          <p:cNvSpPr/>
          <p:nvPr/>
        </p:nvSpPr>
        <p:spPr bwMode="gray">
          <a:xfrm>
            <a:off x="8821994" y="2631895"/>
            <a:ext cx="183370" cy="183370"/>
          </a:xfrm>
          <a:prstGeom prst="donut">
            <a:avLst>
              <a:gd name="adj" fmla="val 33659"/>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7782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p:bldP spid="43" grpId="0"/>
      <p:bldP spid="44" grpId="0"/>
      <p:bldP spid="45"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295803" y="1062249"/>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DIGITAL FORCES IMPACTING PROFESSIONALS</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9" name="Text Placeholder 9"/>
          <p:cNvSpPr txBox="1">
            <a:spLocks/>
          </p:cNvSpPr>
          <p:nvPr/>
        </p:nvSpPr>
        <p:spPr>
          <a:xfrm>
            <a:off x="165100" y="1768475"/>
            <a:ext cx="10438929" cy="43244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750"/>
              </a:spcAft>
            </a:pPr>
            <a:r>
              <a:rPr lang="en-US" kern="0" smtClean="0">
                <a:solidFill>
                  <a:sysClr val="windowText" lastClr="000000"/>
                </a:solidFill>
                <a:latin typeface="Trebuchet MS" panose="020B0603020202020204" pitchFamily="34" charset="0"/>
              </a:rPr>
              <a:t>As powerful digital forces, disruption, and rapid-fire innovation influence the business climate, select digital disruptors can be leveraged to transform Actuarial and other Professionals to effectively and efficiently serve the organization</a:t>
            </a:r>
            <a:endParaRPr lang="en-US" kern="0" dirty="0">
              <a:solidFill>
                <a:sysClr val="windowText" lastClr="000000"/>
              </a:solidFill>
              <a:latin typeface="Trebuchet MS" panose="020B0603020202020204" pitchFamily="34" charset="0"/>
            </a:endParaRPr>
          </a:p>
        </p:txBody>
      </p:sp>
      <p:sp>
        <p:nvSpPr>
          <p:cNvPr id="20" name="TextBox 19"/>
          <p:cNvSpPr txBox="1"/>
          <p:nvPr/>
        </p:nvSpPr>
        <p:spPr>
          <a:xfrm>
            <a:off x="2143118" y="6721091"/>
            <a:ext cx="1570943" cy="307777"/>
          </a:xfrm>
          <a:prstGeom prst="rect">
            <a:avLst/>
          </a:prstGeom>
          <a:solidFill>
            <a:schemeClr val="bg1"/>
          </a:solidFill>
        </p:spPr>
        <p:txBody>
          <a:bodyPr wrap="none" rtlCol="0">
            <a:spAutoFit/>
          </a:bodyPr>
          <a:lstStyle/>
          <a:p>
            <a:r>
              <a:rPr lang="en-US" sz="1400" b="1" dirty="0">
                <a:solidFill>
                  <a:schemeClr val="tx1">
                    <a:lumMod val="65000"/>
                    <a:lumOff val="35000"/>
                  </a:schemeClr>
                </a:solidFill>
                <a:latin typeface="Trebuchet MS" panose="020B0603020202020204" pitchFamily="34" charset="0"/>
                <a:cs typeface="Arial" panose="020B0604020202020204" pitchFamily="34" charset="0"/>
              </a:rPr>
              <a:t>“TABLE STAKES”</a:t>
            </a:r>
          </a:p>
        </p:txBody>
      </p:sp>
      <p:sp>
        <p:nvSpPr>
          <p:cNvPr id="21" name="TextBox 20"/>
          <p:cNvSpPr txBox="1"/>
          <p:nvPr/>
        </p:nvSpPr>
        <p:spPr>
          <a:xfrm>
            <a:off x="5182275" y="6721091"/>
            <a:ext cx="1556836" cy="307777"/>
          </a:xfrm>
          <a:prstGeom prst="rect">
            <a:avLst/>
          </a:prstGeom>
          <a:noFill/>
        </p:spPr>
        <p:txBody>
          <a:bodyPr wrap="none" rtlCol="0">
            <a:spAutoFit/>
          </a:bodyPr>
          <a:lstStyle/>
          <a:p>
            <a:r>
              <a:rPr lang="en-US" sz="1400" b="1" dirty="0">
                <a:solidFill>
                  <a:schemeClr val="bg2">
                    <a:lumMod val="75000"/>
                  </a:schemeClr>
                </a:solidFill>
                <a:latin typeface="Trebuchet MS" panose="020B0603020202020204" pitchFamily="34" charset="0"/>
                <a:cs typeface="Arial" panose="020B0604020202020204" pitchFamily="34" charset="0"/>
              </a:rPr>
              <a:t>“MODERNIZERS”</a:t>
            </a:r>
          </a:p>
        </p:txBody>
      </p:sp>
      <p:sp>
        <p:nvSpPr>
          <p:cNvPr id="22" name="TextBox 21"/>
          <p:cNvSpPr txBox="1"/>
          <p:nvPr/>
        </p:nvSpPr>
        <p:spPr>
          <a:xfrm>
            <a:off x="7410812" y="6721091"/>
            <a:ext cx="1646605" cy="307777"/>
          </a:xfrm>
          <a:prstGeom prst="rect">
            <a:avLst/>
          </a:prstGeom>
          <a:noFill/>
        </p:spPr>
        <p:txBody>
          <a:bodyPr wrap="none" rtlCol="0">
            <a:spAutoFit/>
          </a:bodyPr>
          <a:lstStyle/>
          <a:p>
            <a:r>
              <a:rPr lang="en-US" sz="1400" b="1" dirty="0">
                <a:solidFill>
                  <a:schemeClr val="accent1"/>
                </a:solidFill>
                <a:latin typeface="Trebuchet MS" panose="020B0603020202020204" pitchFamily="34" charset="0"/>
                <a:cs typeface="Arial" panose="020B0604020202020204" pitchFamily="34" charset="0"/>
              </a:rPr>
              <a:t>“EXPONENTIALS”</a:t>
            </a:r>
          </a:p>
        </p:txBody>
      </p:sp>
      <p:sp>
        <p:nvSpPr>
          <p:cNvPr id="23" name="Arc 2"/>
          <p:cNvSpPr>
            <a:spLocks/>
          </p:cNvSpPr>
          <p:nvPr/>
        </p:nvSpPr>
        <p:spPr bwMode="auto">
          <a:xfrm>
            <a:off x="1587323" y="2688110"/>
            <a:ext cx="7593414" cy="3733095"/>
          </a:xfrm>
          <a:custGeom>
            <a:avLst/>
            <a:gdLst>
              <a:gd name="T0" fmla="*/ 0 w 21604"/>
              <a:gd name="T1" fmla="*/ 0 h 21600"/>
              <a:gd name="T2" fmla="*/ 2147483647 w 21604"/>
              <a:gd name="T3" fmla="*/ 2147483647 h 21600"/>
              <a:gd name="T4" fmla="*/ 2147483647 w 21604"/>
              <a:gd name="T5" fmla="*/ 2147483647 h 21600"/>
              <a:gd name="T6" fmla="*/ 0 60000 65536"/>
              <a:gd name="T7" fmla="*/ 0 60000 65536"/>
              <a:gd name="T8" fmla="*/ 0 60000 65536"/>
              <a:gd name="T9" fmla="*/ 0 w 21604"/>
              <a:gd name="T10" fmla="*/ 0 h 21600"/>
              <a:gd name="T11" fmla="*/ 21604 w 21604"/>
              <a:gd name="T12" fmla="*/ 21600 h 21600"/>
            </a:gdLst>
            <a:ahLst/>
            <a:cxnLst>
              <a:cxn ang="T6">
                <a:pos x="T0" y="T1"/>
              </a:cxn>
              <a:cxn ang="T7">
                <a:pos x="T2" y="T3"/>
              </a:cxn>
              <a:cxn ang="T8">
                <a:pos x="T4" y="T5"/>
              </a:cxn>
            </a:cxnLst>
            <a:rect l="T9" t="T10" r="T11" b="T12"/>
            <a:pathLst>
              <a:path w="21604" h="21600" fill="none" extrusionOk="0">
                <a:moveTo>
                  <a:pt x="0" y="0"/>
                </a:moveTo>
                <a:cubicBezTo>
                  <a:pt x="1" y="0"/>
                  <a:pt x="2" y="-1"/>
                  <a:pt x="4" y="0"/>
                </a:cubicBezTo>
                <a:cubicBezTo>
                  <a:pt x="11930" y="0"/>
                  <a:pt x="21600" y="9666"/>
                  <a:pt x="21603" y="21593"/>
                </a:cubicBezTo>
              </a:path>
              <a:path w="21604" h="21600" stroke="0" extrusionOk="0">
                <a:moveTo>
                  <a:pt x="0" y="0"/>
                </a:moveTo>
                <a:cubicBezTo>
                  <a:pt x="1" y="0"/>
                  <a:pt x="2" y="-1"/>
                  <a:pt x="4" y="0"/>
                </a:cubicBezTo>
                <a:cubicBezTo>
                  <a:pt x="11930" y="0"/>
                  <a:pt x="21600" y="9666"/>
                  <a:pt x="21603" y="21593"/>
                </a:cubicBezTo>
                <a:lnTo>
                  <a:pt x="4" y="21600"/>
                </a:lnTo>
                <a:close/>
              </a:path>
            </a:pathLst>
          </a:custGeom>
          <a:solidFill>
            <a:srgbClr val="92D050"/>
          </a:solidFill>
          <a:ln w="9525" cap="rnd">
            <a:solidFill>
              <a:schemeClr val="bg1"/>
            </a:solidFill>
            <a:round/>
            <a:headEnd type="none" w="sm" len="sm"/>
            <a:tailEnd type="none" w="sm" len="sm"/>
          </a:ln>
        </p:spPr>
        <p:txBody>
          <a:bodyPr wrap="none" anchor="ctr"/>
          <a:lstStyle/>
          <a:p>
            <a:pPr algn="ctr"/>
            <a:endParaRPr lang="en-US" sz="1350" dirty="0">
              <a:solidFill>
                <a:srgbClr val="5C5C5C"/>
              </a:solidFill>
              <a:latin typeface="Trebuchet MS" panose="020B0603020202020204" pitchFamily="34" charset="0"/>
              <a:cs typeface="Arial" panose="020B0604020202020204" pitchFamily="34" charset="0"/>
            </a:endParaRPr>
          </a:p>
        </p:txBody>
      </p:sp>
      <p:sp>
        <p:nvSpPr>
          <p:cNvPr id="24" name="Arc 4"/>
          <p:cNvSpPr>
            <a:spLocks/>
          </p:cNvSpPr>
          <p:nvPr/>
        </p:nvSpPr>
        <p:spPr bwMode="auto">
          <a:xfrm>
            <a:off x="1570754" y="3967224"/>
            <a:ext cx="5814775" cy="2456958"/>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51" y="0"/>
                </a:moveTo>
                <a:cubicBezTo>
                  <a:pt x="11955" y="28"/>
                  <a:pt x="21592" y="9682"/>
                  <a:pt x="21599" y="21586"/>
                </a:cubicBezTo>
              </a:path>
              <a:path w="21600" h="21600" stroke="0" extrusionOk="0">
                <a:moveTo>
                  <a:pt x="51" y="0"/>
                </a:moveTo>
                <a:cubicBezTo>
                  <a:pt x="11955" y="28"/>
                  <a:pt x="21592" y="9682"/>
                  <a:pt x="21599" y="21586"/>
                </a:cubicBezTo>
                <a:lnTo>
                  <a:pt x="0" y="21600"/>
                </a:lnTo>
                <a:close/>
              </a:path>
            </a:pathLst>
          </a:custGeom>
          <a:solidFill>
            <a:schemeClr val="bg2">
              <a:lumMod val="75000"/>
            </a:schemeClr>
          </a:solidFill>
          <a:ln w="12700" cap="rnd">
            <a:solidFill>
              <a:schemeClr val="bg1"/>
            </a:solidFill>
            <a:round/>
            <a:headEnd type="none" w="sm" len="sm"/>
            <a:tailEnd type="none" w="sm" len="sm"/>
          </a:ln>
        </p:spPr>
        <p:txBody>
          <a:bodyPr wrap="none" anchor="ctr"/>
          <a:lstStyle/>
          <a:p>
            <a:pPr algn="ctr"/>
            <a:endParaRPr lang="en-US" sz="1350" dirty="0">
              <a:solidFill>
                <a:srgbClr val="5C5C5C"/>
              </a:solidFill>
              <a:latin typeface="Trebuchet MS" panose="020B0603020202020204" pitchFamily="34" charset="0"/>
              <a:cs typeface="Arial" panose="020B0604020202020204" pitchFamily="34" charset="0"/>
            </a:endParaRPr>
          </a:p>
        </p:txBody>
      </p:sp>
      <p:sp>
        <p:nvSpPr>
          <p:cNvPr id="27" name="Arc 5"/>
          <p:cNvSpPr>
            <a:spLocks/>
          </p:cNvSpPr>
          <p:nvPr/>
        </p:nvSpPr>
        <p:spPr bwMode="auto">
          <a:xfrm>
            <a:off x="1579622" y="5337744"/>
            <a:ext cx="3178120" cy="1095010"/>
          </a:xfrm>
          <a:custGeom>
            <a:avLst/>
            <a:gdLst>
              <a:gd name="T0" fmla="*/ 0 w 21620"/>
              <a:gd name="T1" fmla="*/ 0 h 21600"/>
              <a:gd name="T2" fmla="*/ 2147483647 w 21620"/>
              <a:gd name="T3" fmla="*/ 2147483647 h 21600"/>
              <a:gd name="T4" fmla="*/ 2147483647 w 21620"/>
              <a:gd name="T5" fmla="*/ 2147483647 h 21600"/>
              <a:gd name="T6" fmla="*/ 0 60000 65536"/>
              <a:gd name="T7" fmla="*/ 0 60000 65536"/>
              <a:gd name="T8" fmla="*/ 0 60000 65536"/>
              <a:gd name="T9" fmla="*/ 0 w 21620"/>
              <a:gd name="T10" fmla="*/ 0 h 21600"/>
              <a:gd name="T11" fmla="*/ 21620 w 21620"/>
              <a:gd name="T12" fmla="*/ 21600 h 21600"/>
            </a:gdLst>
            <a:ahLst/>
            <a:cxnLst>
              <a:cxn ang="T6">
                <a:pos x="T0" y="T1"/>
              </a:cxn>
              <a:cxn ang="T7">
                <a:pos x="T2" y="T3"/>
              </a:cxn>
              <a:cxn ang="T8">
                <a:pos x="T4" y="T5"/>
              </a:cxn>
            </a:cxnLst>
            <a:rect l="T9" t="T10" r="T11" b="T12"/>
            <a:pathLst>
              <a:path w="21620" h="21600" fill="none" extrusionOk="0">
                <a:moveTo>
                  <a:pt x="0" y="0"/>
                </a:moveTo>
                <a:cubicBezTo>
                  <a:pt x="6" y="0"/>
                  <a:pt x="13" y="-1"/>
                  <a:pt x="20" y="0"/>
                </a:cubicBezTo>
                <a:cubicBezTo>
                  <a:pt x="11937" y="0"/>
                  <a:pt x="21603" y="9652"/>
                  <a:pt x="21619" y="21570"/>
                </a:cubicBezTo>
              </a:path>
              <a:path w="21620" h="21600" stroke="0" extrusionOk="0">
                <a:moveTo>
                  <a:pt x="0" y="0"/>
                </a:moveTo>
                <a:cubicBezTo>
                  <a:pt x="6" y="0"/>
                  <a:pt x="13" y="-1"/>
                  <a:pt x="20" y="0"/>
                </a:cubicBezTo>
                <a:cubicBezTo>
                  <a:pt x="11937" y="0"/>
                  <a:pt x="21603" y="9652"/>
                  <a:pt x="21619" y="21570"/>
                </a:cubicBezTo>
                <a:lnTo>
                  <a:pt x="20" y="21600"/>
                </a:lnTo>
                <a:close/>
              </a:path>
            </a:pathLst>
          </a:custGeom>
          <a:solidFill>
            <a:schemeClr val="bg2">
              <a:lumMod val="50000"/>
            </a:schemeClr>
          </a:solidFill>
          <a:ln w="12700" cap="rnd">
            <a:solidFill>
              <a:schemeClr val="bg1"/>
            </a:solidFill>
            <a:round/>
            <a:headEnd type="none" w="sm" len="sm"/>
            <a:tailEnd type="none" w="sm" len="sm"/>
          </a:ln>
        </p:spPr>
        <p:txBody>
          <a:bodyPr wrap="none" anchor="ctr"/>
          <a:lstStyle/>
          <a:p>
            <a:pPr algn="ctr"/>
            <a:endParaRPr lang="en-US" sz="1350" dirty="0">
              <a:solidFill>
                <a:srgbClr val="5C5C5C"/>
              </a:solidFill>
              <a:latin typeface="Trebuchet MS" panose="020B0603020202020204" pitchFamily="34" charset="0"/>
              <a:cs typeface="Arial" panose="020B0604020202020204" pitchFamily="34" charset="0"/>
            </a:endParaRPr>
          </a:p>
        </p:txBody>
      </p:sp>
      <p:sp>
        <p:nvSpPr>
          <p:cNvPr id="28" name="Rectangle 6"/>
          <p:cNvSpPr>
            <a:spLocks noChangeArrowheads="1"/>
          </p:cNvSpPr>
          <p:nvPr/>
        </p:nvSpPr>
        <p:spPr bwMode="auto">
          <a:xfrm>
            <a:off x="1165476" y="2680419"/>
            <a:ext cx="314190" cy="175433"/>
          </a:xfrm>
          <a:prstGeom prst="rect">
            <a:avLst/>
          </a:prstGeom>
          <a:noFill/>
          <a:ln w="9525">
            <a:noFill/>
            <a:miter lim="800000"/>
            <a:headEnd/>
            <a:tailEnd/>
          </a:ln>
        </p:spPr>
        <p:txBody>
          <a:bodyPr wrap="none" lIns="0" tIns="0" rIns="0" bIns="0">
            <a:spAutoFit/>
          </a:bodyPr>
          <a:lstStyle/>
          <a:p>
            <a:pPr algn="r" defTabSz="715566">
              <a:lnSpc>
                <a:spcPct val="95000"/>
              </a:lnSpc>
            </a:pPr>
            <a:r>
              <a:rPr lang="en-US" sz="1200" dirty="0">
                <a:latin typeface="Trebuchet MS" panose="020B0603020202020204" pitchFamily="34" charset="0"/>
                <a:ea typeface="ＭＳ Ｐゴシック" charset="-128"/>
                <a:cs typeface="Arial" panose="020B0604020202020204" pitchFamily="34" charset="0"/>
              </a:rPr>
              <a:t>High</a:t>
            </a:r>
          </a:p>
        </p:txBody>
      </p:sp>
      <p:sp>
        <p:nvSpPr>
          <p:cNvPr id="35" name="Rectangle 7"/>
          <p:cNvSpPr>
            <a:spLocks noChangeArrowheads="1"/>
          </p:cNvSpPr>
          <p:nvPr/>
        </p:nvSpPr>
        <p:spPr bwMode="auto">
          <a:xfrm>
            <a:off x="1145870" y="6242483"/>
            <a:ext cx="280526" cy="175433"/>
          </a:xfrm>
          <a:prstGeom prst="rect">
            <a:avLst/>
          </a:prstGeom>
          <a:noFill/>
          <a:ln w="9525" algn="ctr">
            <a:noFill/>
            <a:miter lim="800000"/>
            <a:headEnd/>
            <a:tailEnd/>
          </a:ln>
        </p:spPr>
        <p:txBody>
          <a:bodyPr wrap="none" lIns="0" tIns="0" rIns="0" bIns="0">
            <a:spAutoFit/>
          </a:bodyPr>
          <a:lstStyle/>
          <a:p>
            <a:pPr algn="r" defTabSz="715566">
              <a:lnSpc>
                <a:spcPct val="95000"/>
              </a:lnSpc>
            </a:pPr>
            <a:r>
              <a:rPr lang="en-US" sz="1200" dirty="0">
                <a:latin typeface="Trebuchet MS" panose="020B0603020202020204" pitchFamily="34" charset="0"/>
                <a:ea typeface="ＭＳ Ｐゴシック" charset="-128"/>
                <a:cs typeface="Arial" panose="020B0604020202020204" pitchFamily="34" charset="0"/>
              </a:rPr>
              <a:t>Low</a:t>
            </a:r>
          </a:p>
        </p:txBody>
      </p:sp>
      <p:sp>
        <p:nvSpPr>
          <p:cNvPr id="36" name="Rectangle 8"/>
          <p:cNvSpPr>
            <a:spLocks noChangeArrowheads="1"/>
          </p:cNvSpPr>
          <p:nvPr/>
        </p:nvSpPr>
        <p:spPr bwMode="auto">
          <a:xfrm>
            <a:off x="9023641" y="6505934"/>
            <a:ext cx="314190" cy="175433"/>
          </a:xfrm>
          <a:prstGeom prst="rect">
            <a:avLst/>
          </a:prstGeom>
          <a:noFill/>
          <a:ln w="9525" algn="ctr">
            <a:noFill/>
            <a:miter lim="800000"/>
            <a:headEnd/>
            <a:tailEnd/>
          </a:ln>
        </p:spPr>
        <p:txBody>
          <a:bodyPr wrap="none" lIns="0" tIns="0" rIns="0" bIns="0">
            <a:spAutoFit/>
          </a:bodyPr>
          <a:lstStyle/>
          <a:p>
            <a:pPr algn="r" defTabSz="715566">
              <a:lnSpc>
                <a:spcPct val="95000"/>
              </a:lnSpc>
            </a:pPr>
            <a:r>
              <a:rPr lang="en-US" sz="1200" dirty="0">
                <a:latin typeface="Trebuchet MS" panose="020B0603020202020204" pitchFamily="34" charset="0"/>
                <a:ea typeface="ＭＳ Ｐゴシック" charset="-128"/>
                <a:cs typeface="Arial" panose="020B0604020202020204" pitchFamily="34" charset="0"/>
              </a:rPr>
              <a:t>High</a:t>
            </a:r>
          </a:p>
        </p:txBody>
      </p:sp>
      <p:sp>
        <p:nvSpPr>
          <p:cNvPr id="37" name="Rectangle 9"/>
          <p:cNvSpPr>
            <a:spLocks noChangeArrowheads="1"/>
          </p:cNvSpPr>
          <p:nvPr/>
        </p:nvSpPr>
        <p:spPr bwMode="auto">
          <a:xfrm>
            <a:off x="1713068" y="6505934"/>
            <a:ext cx="280526" cy="175433"/>
          </a:xfrm>
          <a:prstGeom prst="rect">
            <a:avLst/>
          </a:prstGeom>
          <a:noFill/>
          <a:ln w="9525" algn="ctr">
            <a:noFill/>
            <a:miter lim="800000"/>
            <a:headEnd/>
            <a:tailEnd/>
          </a:ln>
        </p:spPr>
        <p:txBody>
          <a:bodyPr wrap="none" lIns="0" tIns="0" rIns="0" bIns="0">
            <a:spAutoFit/>
          </a:bodyPr>
          <a:lstStyle/>
          <a:p>
            <a:pPr algn="r" defTabSz="715566">
              <a:lnSpc>
                <a:spcPct val="95000"/>
              </a:lnSpc>
            </a:pPr>
            <a:r>
              <a:rPr lang="en-US" sz="1200" dirty="0">
                <a:latin typeface="Trebuchet MS" panose="020B0603020202020204" pitchFamily="34" charset="0"/>
                <a:ea typeface="ＭＳ Ｐゴシック" charset="-128"/>
                <a:cs typeface="Arial" panose="020B0604020202020204" pitchFamily="34" charset="0"/>
              </a:rPr>
              <a:t>Low</a:t>
            </a:r>
          </a:p>
        </p:txBody>
      </p:sp>
      <p:cxnSp>
        <p:nvCxnSpPr>
          <p:cNvPr id="38" name="Straight Arrow Connector 37"/>
          <p:cNvCxnSpPr/>
          <p:nvPr/>
        </p:nvCxnSpPr>
        <p:spPr>
          <a:xfrm flipV="1">
            <a:off x="2064831" y="3685075"/>
            <a:ext cx="4118712" cy="2465604"/>
          </a:xfrm>
          <a:prstGeom prst="straightConnector1">
            <a:avLst/>
          </a:prstGeom>
          <a:ln w="19050">
            <a:solidFill>
              <a:schemeClr val="bg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Freeform 13"/>
          <p:cNvSpPr>
            <a:spLocks/>
          </p:cNvSpPr>
          <p:nvPr/>
        </p:nvSpPr>
        <p:spPr bwMode="auto">
          <a:xfrm>
            <a:off x="1579619" y="2711962"/>
            <a:ext cx="7601117" cy="3714791"/>
          </a:xfrm>
          <a:custGeom>
            <a:avLst/>
            <a:gdLst>
              <a:gd name="T0" fmla="*/ 0 w 4992"/>
              <a:gd name="T1" fmla="*/ 0 h 3188"/>
              <a:gd name="T2" fmla="*/ 0 w 4992"/>
              <a:gd name="T3" fmla="*/ 2147483647 h 3188"/>
              <a:gd name="T4" fmla="*/ 2147483647 w 4992"/>
              <a:gd name="T5" fmla="*/ 2147483647 h 3188"/>
              <a:gd name="T6" fmla="*/ 0 60000 65536"/>
              <a:gd name="T7" fmla="*/ 0 60000 65536"/>
              <a:gd name="T8" fmla="*/ 0 60000 65536"/>
              <a:gd name="T9" fmla="*/ 0 w 4992"/>
              <a:gd name="T10" fmla="*/ 0 h 3188"/>
              <a:gd name="T11" fmla="*/ 4992 w 4992"/>
              <a:gd name="T12" fmla="*/ 3188 h 3188"/>
            </a:gdLst>
            <a:ahLst/>
            <a:cxnLst>
              <a:cxn ang="T6">
                <a:pos x="T0" y="T1"/>
              </a:cxn>
              <a:cxn ang="T7">
                <a:pos x="T2" y="T3"/>
              </a:cxn>
              <a:cxn ang="T8">
                <a:pos x="T4" y="T5"/>
              </a:cxn>
            </a:cxnLst>
            <a:rect l="T9" t="T10" r="T11" b="T12"/>
            <a:pathLst>
              <a:path w="4992" h="3188">
                <a:moveTo>
                  <a:pt x="0" y="0"/>
                </a:moveTo>
                <a:lnTo>
                  <a:pt x="0" y="3187"/>
                </a:lnTo>
                <a:lnTo>
                  <a:pt x="4991" y="3187"/>
                </a:lnTo>
              </a:path>
            </a:pathLst>
          </a:custGeom>
          <a:noFill/>
          <a:ln w="9525" cap="rnd">
            <a:solidFill>
              <a:schemeClr val="tx2"/>
            </a:solidFill>
            <a:round/>
            <a:headEnd type="none" w="sm" len="sm"/>
            <a:tailEnd type="none" w="sm" len="sm"/>
          </a:ln>
        </p:spPr>
        <p:txBody>
          <a:bodyPr/>
          <a:lstStyle/>
          <a:p>
            <a:endParaRPr lang="en-US" sz="1350" dirty="0">
              <a:solidFill>
                <a:srgbClr val="5C5C5C"/>
              </a:solidFill>
              <a:latin typeface="Trebuchet MS" panose="020B0603020202020204" pitchFamily="34" charset="0"/>
              <a:cs typeface="Arial" panose="020B0604020202020204" pitchFamily="34" charset="0"/>
            </a:endParaRPr>
          </a:p>
        </p:txBody>
      </p:sp>
      <p:sp>
        <p:nvSpPr>
          <p:cNvPr id="40" name="TextBox 39"/>
          <p:cNvSpPr txBox="1"/>
          <p:nvPr/>
        </p:nvSpPr>
        <p:spPr>
          <a:xfrm>
            <a:off x="2143118" y="5592531"/>
            <a:ext cx="1454244" cy="738664"/>
          </a:xfrm>
          <a:prstGeom prst="rect">
            <a:avLst/>
          </a:prstGeom>
          <a:noFill/>
        </p:spPr>
        <p:txBody>
          <a:bodyPr wrap="none" rtlCol="0">
            <a:spAutoFit/>
          </a:bodyPr>
          <a:lstStyle/>
          <a:p>
            <a:r>
              <a:rPr lang="en-US" sz="1050" dirty="0">
                <a:solidFill>
                  <a:schemeClr val="bg1"/>
                </a:solidFill>
                <a:latin typeface="Trebuchet MS" panose="020B0603020202020204" pitchFamily="34" charset="0"/>
                <a:cs typeface="Arial" panose="020B0604020202020204" pitchFamily="34" charset="0"/>
              </a:rPr>
              <a:t>Data Warehousing</a:t>
            </a:r>
          </a:p>
          <a:p>
            <a:r>
              <a:rPr lang="en-US" sz="1050" dirty="0">
                <a:solidFill>
                  <a:schemeClr val="bg1"/>
                </a:solidFill>
                <a:latin typeface="Trebuchet MS" panose="020B0603020202020204" pitchFamily="34" charset="0"/>
                <a:cs typeface="Arial" panose="020B0604020202020204" pitchFamily="34" charset="0"/>
              </a:rPr>
              <a:t>Business Intelligence</a:t>
            </a:r>
          </a:p>
          <a:p>
            <a:r>
              <a:rPr lang="en-US" sz="1050" dirty="0">
                <a:solidFill>
                  <a:schemeClr val="bg1"/>
                </a:solidFill>
                <a:latin typeface="Trebuchet MS" panose="020B0603020202020204" pitchFamily="34" charset="0"/>
                <a:cs typeface="Arial" panose="020B0604020202020204" pitchFamily="34" charset="0"/>
              </a:rPr>
              <a:t>ERP Applications</a:t>
            </a:r>
          </a:p>
          <a:p>
            <a:r>
              <a:rPr lang="en-US" sz="1050" dirty="0">
                <a:solidFill>
                  <a:schemeClr val="bg1"/>
                </a:solidFill>
                <a:latin typeface="Trebuchet MS" panose="020B0603020202020204" pitchFamily="34" charset="0"/>
                <a:cs typeface="Arial" panose="020B0604020202020204" pitchFamily="34" charset="0"/>
              </a:rPr>
              <a:t>Data Modelling</a:t>
            </a:r>
          </a:p>
        </p:txBody>
      </p:sp>
      <p:sp>
        <p:nvSpPr>
          <p:cNvPr id="41" name="TextBox 40"/>
          <p:cNvSpPr txBox="1"/>
          <p:nvPr/>
        </p:nvSpPr>
        <p:spPr>
          <a:xfrm>
            <a:off x="2180007" y="4177795"/>
            <a:ext cx="538930" cy="253916"/>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Cloud</a:t>
            </a:r>
          </a:p>
        </p:txBody>
      </p:sp>
      <p:sp>
        <p:nvSpPr>
          <p:cNvPr id="42" name="TextBox 41"/>
          <p:cNvSpPr txBox="1"/>
          <p:nvPr/>
        </p:nvSpPr>
        <p:spPr>
          <a:xfrm>
            <a:off x="2548825" y="4838201"/>
            <a:ext cx="944489" cy="253916"/>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Visualization</a:t>
            </a:r>
          </a:p>
        </p:txBody>
      </p:sp>
      <p:sp>
        <p:nvSpPr>
          <p:cNvPr id="43" name="TextBox 42"/>
          <p:cNvSpPr txBox="1"/>
          <p:nvPr/>
        </p:nvSpPr>
        <p:spPr>
          <a:xfrm>
            <a:off x="5570546" y="5063061"/>
            <a:ext cx="865943" cy="415498"/>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In-Memory </a:t>
            </a:r>
          </a:p>
          <a:p>
            <a:r>
              <a:rPr lang="en-US" sz="1050" dirty="0">
                <a:solidFill>
                  <a:prstClr val="white"/>
                </a:solidFill>
                <a:latin typeface="Trebuchet MS" panose="020B0603020202020204" pitchFamily="34" charset="0"/>
                <a:cs typeface="Arial" panose="020B0604020202020204" pitchFamily="34" charset="0"/>
              </a:rPr>
              <a:t>Processing</a:t>
            </a:r>
          </a:p>
        </p:txBody>
      </p:sp>
      <p:sp>
        <p:nvSpPr>
          <p:cNvPr id="44" name="TextBox 43"/>
          <p:cNvSpPr txBox="1"/>
          <p:nvPr/>
        </p:nvSpPr>
        <p:spPr>
          <a:xfrm>
            <a:off x="3267086" y="4326086"/>
            <a:ext cx="867545" cy="253916"/>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Data Lakes</a:t>
            </a:r>
          </a:p>
        </p:txBody>
      </p:sp>
      <p:sp>
        <p:nvSpPr>
          <p:cNvPr id="45" name="TextBox 44"/>
          <p:cNvSpPr txBox="1"/>
          <p:nvPr/>
        </p:nvSpPr>
        <p:spPr>
          <a:xfrm>
            <a:off x="5159049" y="5665053"/>
            <a:ext cx="470000" cy="415498"/>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Big </a:t>
            </a:r>
          </a:p>
          <a:p>
            <a:r>
              <a:rPr lang="en-US" sz="1050" dirty="0">
                <a:solidFill>
                  <a:prstClr val="white"/>
                </a:solidFill>
                <a:latin typeface="Trebuchet MS" panose="020B0603020202020204" pitchFamily="34" charset="0"/>
                <a:cs typeface="Arial" panose="020B0604020202020204" pitchFamily="34" charset="0"/>
              </a:rPr>
              <a:t>Data</a:t>
            </a:r>
          </a:p>
        </p:txBody>
      </p:sp>
      <p:sp>
        <p:nvSpPr>
          <p:cNvPr id="46" name="TextBox 45"/>
          <p:cNvSpPr txBox="1"/>
          <p:nvPr/>
        </p:nvSpPr>
        <p:spPr>
          <a:xfrm>
            <a:off x="2194945" y="2964511"/>
            <a:ext cx="935216" cy="415498"/>
          </a:xfrm>
          <a:prstGeom prst="rect">
            <a:avLst/>
          </a:prstGeom>
          <a:noFill/>
        </p:spPr>
        <p:txBody>
          <a:bodyPr wrap="square" rtlCol="0">
            <a:spAutoFit/>
          </a:bodyPr>
          <a:lstStyle/>
          <a:p>
            <a:r>
              <a:rPr lang="en-US" sz="1050" dirty="0">
                <a:solidFill>
                  <a:prstClr val="white"/>
                </a:solidFill>
                <a:latin typeface="Trebuchet MS" panose="020B0603020202020204" pitchFamily="34" charset="0"/>
                <a:cs typeface="Arial" panose="020B0604020202020204" pitchFamily="34" charset="0"/>
              </a:rPr>
              <a:t>Internet of Things</a:t>
            </a:r>
          </a:p>
        </p:txBody>
      </p:sp>
      <p:sp>
        <p:nvSpPr>
          <p:cNvPr id="47" name="TextBox 46"/>
          <p:cNvSpPr txBox="1"/>
          <p:nvPr/>
        </p:nvSpPr>
        <p:spPr>
          <a:xfrm>
            <a:off x="6400750" y="5828684"/>
            <a:ext cx="671979" cy="415498"/>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Cyber </a:t>
            </a:r>
          </a:p>
          <a:p>
            <a:r>
              <a:rPr lang="en-US" sz="1050" dirty="0">
                <a:solidFill>
                  <a:prstClr val="white"/>
                </a:solidFill>
                <a:latin typeface="Trebuchet MS" panose="020B0603020202020204" pitchFamily="34" charset="0"/>
                <a:cs typeface="Arial" panose="020B0604020202020204" pitchFamily="34" charset="0"/>
              </a:rPr>
              <a:t>Security</a:t>
            </a:r>
          </a:p>
        </p:txBody>
      </p:sp>
      <p:sp>
        <p:nvSpPr>
          <p:cNvPr id="48" name="TextBox 47"/>
          <p:cNvSpPr txBox="1"/>
          <p:nvPr/>
        </p:nvSpPr>
        <p:spPr>
          <a:xfrm>
            <a:off x="3416562" y="3274009"/>
            <a:ext cx="1594430" cy="253916"/>
          </a:xfrm>
          <a:prstGeom prst="rect">
            <a:avLst/>
          </a:prstGeom>
          <a:noFill/>
        </p:spPr>
        <p:txBody>
          <a:bodyPr wrap="square" rtlCol="0">
            <a:spAutoFit/>
          </a:bodyPr>
          <a:lstStyle/>
          <a:p>
            <a:r>
              <a:rPr lang="en-US" sz="1050" dirty="0">
                <a:solidFill>
                  <a:schemeClr val="bg1"/>
                </a:solidFill>
                <a:latin typeface="Trebuchet MS" panose="020B0603020202020204" pitchFamily="34" charset="0"/>
                <a:cs typeface="Arial" panose="020B0604020202020204" pitchFamily="34" charset="0"/>
              </a:rPr>
              <a:t>Blockchain</a:t>
            </a:r>
          </a:p>
        </p:txBody>
      </p:sp>
      <p:sp>
        <p:nvSpPr>
          <p:cNvPr id="49" name="TextBox 48"/>
          <p:cNvSpPr txBox="1"/>
          <p:nvPr/>
        </p:nvSpPr>
        <p:spPr>
          <a:xfrm>
            <a:off x="4647722" y="3428654"/>
            <a:ext cx="1518412" cy="415498"/>
          </a:xfrm>
          <a:prstGeom prst="rect">
            <a:avLst/>
          </a:prstGeom>
          <a:noFill/>
        </p:spPr>
        <p:txBody>
          <a:bodyPr wrap="square" rtlCol="0">
            <a:spAutoFit/>
          </a:bodyPr>
          <a:lstStyle/>
          <a:p>
            <a:r>
              <a:rPr lang="en-US" sz="1050" dirty="0">
                <a:solidFill>
                  <a:prstClr val="white"/>
                </a:solidFill>
                <a:latin typeface="Trebuchet MS" panose="020B0603020202020204" pitchFamily="34" charset="0"/>
                <a:cs typeface="Arial" panose="020B0604020202020204" pitchFamily="34" charset="0"/>
              </a:rPr>
              <a:t>Machine Learning &amp; Predictive Analytics</a:t>
            </a:r>
          </a:p>
        </p:txBody>
      </p:sp>
      <p:sp>
        <p:nvSpPr>
          <p:cNvPr id="50" name="TextBox 49"/>
          <p:cNvSpPr txBox="1"/>
          <p:nvPr/>
        </p:nvSpPr>
        <p:spPr>
          <a:xfrm>
            <a:off x="7113043" y="4564996"/>
            <a:ext cx="1250313" cy="415498"/>
          </a:xfrm>
          <a:prstGeom prst="rect">
            <a:avLst/>
          </a:prstGeom>
          <a:noFill/>
        </p:spPr>
        <p:txBody>
          <a:bodyPr wrap="square" rtlCol="0">
            <a:spAutoFit/>
          </a:bodyPr>
          <a:lstStyle/>
          <a:p>
            <a:r>
              <a:rPr lang="en-US" sz="1050" dirty="0">
                <a:solidFill>
                  <a:prstClr val="white"/>
                </a:solidFill>
                <a:latin typeface="Trebuchet MS" panose="020B0603020202020204" pitchFamily="34" charset="0"/>
                <a:cs typeface="Arial" panose="020B0604020202020204" pitchFamily="34" charset="0"/>
              </a:rPr>
              <a:t>Crowd Sourcing &amp; Competitions</a:t>
            </a:r>
          </a:p>
        </p:txBody>
      </p:sp>
      <p:sp>
        <p:nvSpPr>
          <p:cNvPr id="51" name="TextBox 50"/>
          <p:cNvSpPr txBox="1"/>
          <p:nvPr/>
        </p:nvSpPr>
        <p:spPr>
          <a:xfrm>
            <a:off x="6191722" y="3916599"/>
            <a:ext cx="1069162" cy="415498"/>
          </a:xfrm>
          <a:prstGeom prst="rect">
            <a:avLst/>
          </a:prstGeom>
          <a:noFill/>
        </p:spPr>
        <p:txBody>
          <a:bodyPr wrap="square" rtlCol="0">
            <a:spAutoFit/>
          </a:bodyPr>
          <a:lstStyle/>
          <a:p>
            <a:r>
              <a:rPr lang="en-US" sz="1050" dirty="0">
                <a:solidFill>
                  <a:prstClr val="white"/>
                </a:solidFill>
                <a:latin typeface="Trebuchet MS" panose="020B0603020202020204" pitchFamily="34" charset="0"/>
                <a:cs typeface="Arial" panose="020B0604020202020204" pitchFamily="34" charset="0"/>
              </a:rPr>
              <a:t>Cognitive Computing</a:t>
            </a:r>
          </a:p>
        </p:txBody>
      </p:sp>
      <p:sp>
        <p:nvSpPr>
          <p:cNvPr id="52" name="TextBox 51"/>
          <p:cNvSpPr txBox="1"/>
          <p:nvPr/>
        </p:nvSpPr>
        <p:spPr>
          <a:xfrm>
            <a:off x="4506121" y="4614639"/>
            <a:ext cx="1594430" cy="415498"/>
          </a:xfrm>
          <a:prstGeom prst="rect">
            <a:avLst/>
          </a:prstGeom>
          <a:noFill/>
        </p:spPr>
        <p:txBody>
          <a:bodyPr wrap="square" rtlCol="0">
            <a:spAutoFit/>
          </a:bodyPr>
          <a:lstStyle/>
          <a:p>
            <a:r>
              <a:rPr lang="en-US" sz="1050" dirty="0">
                <a:solidFill>
                  <a:schemeClr val="bg1"/>
                </a:solidFill>
                <a:latin typeface="Trebuchet MS" panose="020B0603020202020204" pitchFamily="34" charset="0"/>
                <a:cs typeface="Arial" panose="020B0604020202020204" pitchFamily="34" charset="0"/>
              </a:rPr>
              <a:t>Robotic Process Automation </a:t>
            </a:r>
          </a:p>
        </p:txBody>
      </p:sp>
      <p:sp>
        <p:nvSpPr>
          <p:cNvPr id="53" name="TextBox 52"/>
          <p:cNvSpPr txBox="1"/>
          <p:nvPr/>
        </p:nvSpPr>
        <p:spPr>
          <a:xfrm>
            <a:off x="3754402" y="6446655"/>
            <a:ext cx="2090637" cy="276999"/>
          </a:xfrm>
          <a:prstGeom prst="rect">
            <a:avLst/>
          </a:prstGeom>
          <a:noFill/>
        </p:spPr>
        <p:txBody>
          <a:bodyPr wrap="none" rtlCol="0">
            <a:spAutoFit/>
          </a:bodyPr>
          <a:lstStyle/>
          <a:p>
            <a:r>
              <a:rPr lang="en-US" sz="1200" dirty="0">
                <a:latin typeface="Trebuchet MS" panose="020B0603020202020204" pitchFamily="34" charset="0"/>
                <a:cs typeface="Arial" panose="020B0604020202020204" pitchFamily="34" charset="0"/>
              </a:rPr>
              <a:t>Level of Capability Maturity</a:t>
            </a:r>
          </a:p>
        </p:txBody>
      </p:sp>
      <p:sp>
        <p:nvSpPr>
          <p:cNvPr id="54" name="TextBox 53"/>
          <p:cNvSpPr txBox="1"/>
          <p:nvPr/>
        </p:nvSpPr>
        <p:spPr>
          <a:xfrm rot="16200000">
            <a:off x="698905" y="4627407"/>
            <a:ext cx="1220078" cy="276999"/>
          </a:xfrm>
          <a:prstGeom prst="rect">
            <a:avLst/>
          </a:prstGeom>
          <a:noFill/>
        </p:spPr>
        <p:txBody>
          <a:bodyPr wrap="none" rtlCol="0">
            <a:spAutoFit/>
          </a:bodyPr>
          <a:lstStyle/>
          <a:p>
            <a:r>
              <a:rPr lang="en-US" sz="1200" dirty="0">
                <a:latin typeface="Trebuchet MS" panose="020B0603020202020204" pitchFamily="34" charset="0"/>
                <a:cs typeface="Arial" panose="020B0604020202020204" pitchFamily="34" charset="0"/>
              </a:rPr>
              <a:t>Value Potential</a:t>
            </a:r>
          </a:p>
        </p:txBody>
      </p:sp>
      <p:grpSp>
        <p:nvGrpSpPr>
          <p:cNvPr id="55" name="Group 54"/>
          <p:cNvGrpSpPr/>
          <p:nvPr/>
        </p:nvGrpSpPr>
        <p:grpSpPr>
          <a:xfrm>
            <a:off x="4136371" y="4629846"/>
            <a:ext cx="432692" cy="420869"/>
            <a:chOff x="2947111" y="2490611"/>
            <a:chExt cx="511059" cy="502144"/>
          </a:xfrm>
        </p:grpSpPr>
        <p:sp>
          <p:nvSpPr>
            <p:cNvPr id="56" name="Freeform 835"/>
            <p:cNvSpPr>
              <a:spLocks noEditPoints="1"/>
            </p:cNvSpPr>
            <p:nvPr/>
          </p:nvSpPr>
          <p:spPr bwMode="auto">
            <a:xfrm>
              <a:off x="3043310" y="2585132"/>
              <a:ext cx="318660" cy="313102"/>
            </a:xfrm>
            <a:custGeom>
              <a:avLst/>
              <a:gdLst>
                <a:gd name="T0" fmla="*/ 320 w 320"/>
                <a:gd name="T1" fmla="*/ 160 h 320"/>
                <a:gd name="T2" fmla="*/ 277 w 320"/>
                <a:gd name="T3" fmla="*/ 149 h 320"/>
                <a:gd name="T4" fmla="*/ 309 w 320"/>
                <a:gd name="T5" fmla="*/ 128 h 320"/>
                <a:gd name="T6" fmla="*/ 309 w 320"/>
                <a:gd name="T7" fmla="*/ 106 h 320"/>
                <a:gd name="T8" fmla="*/ 277 w 320"/>
                <a:gd name="T9" fmla="*/ 53 h 320"/>
                <a:gd name="T10" fmla="*/ 213 w 320"/>
                <a:gd name="T11" fmla="*/ 42 h 320"/>
                <a:gd name="T12" fmla="*/ 202 w 320"/>
                <a:gd name="T13" fmla="*/ 0 h 320"/>
                <a:gd name="T14" fmla="*/ 192 w 320"/>
                <a:gd name="T15" fmla="*/ 42 h 320"/>
                <a:gd name="T16" fmla="*/ 170 w 320"/>
                <a:gd name="T17" fmla="*/ 10 h 320"/>
                <a:gd name="T18" fmla="*/ 149 w 320"/>
                <a:gd name="T19" fmla="*/ 10 h 320"/>
                <a:gd name="T20" fmla="*/ 128 w 320"/>
                <a:gd name="T21" fmla="*/ 42 h 320"/>
                <a:gd name="T22" fmla="*/ 117 w 320"/>
                <a:gd name="T23" fmla="*/ 0 h 320"/>
                <a:gd name="T24" fmla="*/ 106 w 320"/>
                <a:gd name="T25" fmla="*/ 42 h 320"/>
                <a:gd name="T26" fmla="*/ 42 w 320"/>
                <a:gd name="T27" fmla="*/ 53 h 320"/>
                <a:gd name="T28" fmla="*/ 10 w 320"/>
                <a:gd name="T29" fmla="*/ 106 h 320"/>
                <a:gd name="T30" fmla="*/ 10 w 320"/>
                <a:gd name="T31" fmla="*/ 128 h 320"/>
                <a:gd name="T32" fmla="*/ 42 w 320"/>
                <a:gd name="T33" fmla="*/ 149 h 320"/>
                <a:gd name="T34" fmla="*/ 0 w 320"/>
                <a:gd name="T35" fmla="*/ 160 h 320"/>
                <a:gd name="T36" fmla="*/ 42 w 320"/>
                <a:gd name="T37" fmla="*/ 170 h 320"/>
                <a:gd name="T38" fmla="*/ 10 w 320"/>
                <a:gd name="T39" fmla="*/ 192 h 320"/>
                <a:gd name="T40" fmla="*/ 10 w 320"/>
                <a:gd name="T41" fmla="*/ 213 h 320"/>
                <a:gd name="T42" fmla="*/ 42 w 320"/>
                <a:gd name="T43" fmla="*/ 266 h 320"/>
                <a:gd name="T44" fmla="*/ 106 w 320"/>
                <a:gd name="T45" fmla="*/ 277 h 320"/>
                <a:gd name="T46" fmla="*/ 117 w 320"/>
                <a:gd name="T47" fmla="*/ 320 h 320"/>
                <a:gd name="T48" fmla="*/ 128 w 320"/>
                <a:gd name="T49" fmla="*/ 277 h 320"/>
                <a:gd name="T50" fmla="*/ 149 w 320"/>
                <a:gd name="T51" fmla="*/ 309 h 320"/>
                <a:gd name="T52" fmla="*/ 170 w 320"/>
                <a:gd name="T53" fmla="*/ 309 h 320"/>
                <a:gd name="T54" fmla="*/ 192 w 320"/>
                <a:gd name="T55" fmla="*/ 277 h 320"/>
                <a:gd name="T56" fmla="*/ 202 w 320"/>
                <a:gd name="T57" fmla="*/ 320 h 320"/>
                <a:gd name="T58" fmla="*/ 213 w 320"/>
                <a:gd name="T59" fmla="*/ 277 h 320"/>
                <a:gd name="T60" fmla="*/ 277 w 320"/>
                <a:gd name="T61" fmla="*/ 266 h 320"/>
                <a:gd name="T62" fmla="*/ 309 w 320"/>
                <a:gd name="T63" fmla="*/ 213 h 320"/>
                <a:gd name="T64" fmla="*/ 309 w 320"/>
                <a:gd name="T65" fmla="*/ 192 h 320"/>
                <a:gd name="T66" fmla="*/ 277 w 320"/>
                <a:gd name="T67" fmla="*/ 170 h 320"/>
                <a:gd name="T68" fmla="*/ 256 w 320"/>
                <a:gd name="T69" fmla="*/ 256 h 320"/>
                <a:gd name="T70" fmla="*/ 64 w 320"/>
                <a:gd name="T71" fmla="*/ 64 h 320"/>
                <a:gd name="T72" fmla="*/ 256 w 320"/>
                <a:gd name="T7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0" h="320">
                  <a:moveTo>
                    <a:pt x="309" y="170"/>
                  </a:moveTo>
                  <a:cubicBezTo>
                    <a:pt x="315" y="170"/>
                    <a:pt x="320" y="166"/>
                    <a:pt x="320" y="160"/>
                  </a:cubicBezTo>
                  <a:cubicBezTo>
                    <a:pt x="320" y="154"/>
                    <a:pt x="315" y="149"/>
                    <a:pt x="309" y="149"/>
                  </a:cubicBezTo>
                  <a:cubicBezTo>
                    <a:pt x="277" y="149"/>
                    <a:pt x="277" y="149"/>
                    <a:pt x="277" y="149"/>
                  </a:cubicBezTo>
                  <a:cubicBezTo>
                    <a:pt x="277" y="128"/>
                    <a:pt x="277" y="128"/>
                    <a:pt x="277" y="128"/>
                  </a:cubicBezTo>
                  <a:cubicBezTo>
                    <a:pt x="309" y="128"/>
                    <a:pt x="309" y="128"/>
                    <a:pt x="309" y="128"/>
                  </a:cubicBezTo>
                  <a:cubicBezTo>
                    <a:pt x="315" y="128"/>
                    <a:pt x="320" y="123"/>
                    <a:pt x="320" y="117"/>
                  </a:cubicBezTo>
                  <a:cubicBezTo>
                    <a:pt x="320" y="111"/>
                    <a:pt x="315" y="106"/>
                    <a:pt x="309" y="106"/>
                  </a:cubicBezTo>
                  <a:cubicBezTo>
                    <a:pt x="277" y="106"/>
                    <a:pt x="277" y="106"/>
                    <a:pt x="277" y="106"/>
                  </a:cubicBezTo>
                  <a:cubicBezTo>
                    <a:pt x="277" y="53"/>
                    <a:pt x="277" y="53"/>
                    <a:pt x="277" y="53"/>
                  </a:cubicBezTo>
                  <a:cubicBezTo>
                    <a:pt x="277" y="47"/>
                    <a:pt x="272" y="42"/>
                    <a:pt x="266" y="42"/>
                  </a:cubicBezTo>
                  <a:cubicBezTo>
                    <a:pt x="213" y="42"/>
                    <a:pt x="213" y="42"/>
                    <a:pt x="213" y="42"/>
                  </a:cubicBezTo>
                  <a:cubicBezTo>
                    <a:pt x="213" y="10"/>
                    <a:pt x="213" y="10"/>
                    <a:pt x="213" y="10"/>
                  </a:cubicBezTo>
                  <a:cubicBezTo>
                    <a:pt x="213" y="4"/>
                    <a:pt x="208" y="0"/>
                    <a:pt x="202" y="0"/>
                  </a:cubicBezTo>
                  <a:cubicBezTo>
                    <a:pt x="196" y="0"/>
                    <a:pt x="192" y="4"/>
                    <a:pt x="192" y="10"/>
                  </a:cubicBezTo>
                  <a:cubicBezTo>
                    <a:pt x="192" y="42"/>
                    <a:pt x="192" y="42"/>
                    <a:pt x="192" y="42"/>
                  </a:cubicBezTo>
                  <a:cubicBezTo>
                    <a:pt x="170" y="42"/>
                    <a:pt x="170" y="42"/>
                    <a:pt x="170" y="42"/>
                  </a:cubicBezTo>
                  <a:cubicBezTo>
                    <a:pt x="170" y="10"/>
                    <a:pt x="170" y="10"/>
                    <a:pt x="170" y="10"/>
                  </a:cubicBezTo>
                  <a:cubicBezTo>
                    <a:pt x="170" y="4"/>
                    <a:pt x="166" y="0"/>
                    <a:pt x="160" y="0"/>
                  </a:cubicBezTo>
                  <a:cubicBezTo>
                    <a:pt x="154" y="0"/>
                    <a:pt x="149" y="4"/>
                    <a:pt x="149" y="10"/>
                  </a:cubicBezTo>
                  <a:cubicBezTo>
                    <a:pt x="149" y="42"/>
                    <a:pt x="149" y="42"/>
                    <a:pt x="149" y="42"/>
                  </a:cubicBezTo>
                  <a:cubicBezTo>
                    <a:pt x="128" y="42"/>
                    <a:pt x="128" y="42"/>
                    <a:pt x="128" y="42"/>
                  </a:cubicBezTo>
                  <a:cubicBezTo>
                    <a:pt x="128" y="10"/>
                    <a:pt x="128" y="10"/>
                    <a:pt x="128" y="10"/>
                  </a:cubicBezTo>
                  <a:cubicBezTo>
                    <a:pt x="128" y="4"/>
                    <a:pt x="123" y="0"/>
                    <a:pt x="117" y="0"/>
                  </a:cubicBezTo>
                  <a:cubicBezTo>
                    <a:pt x="111" y="0"/>
                    <a:pt x="106" y="4"/>
                    <a:pt x="106" y="10"/>
                  </a:cubicBezTo>
                  <a:cubicBezTo>
                    <a:pt x="106" y="42"/>
                    <a:pt x="106" y="42"/>
                    <a:pt x="106" y="42"/>
                  </a:cubicBezTo>
                  <a:cubicBezTo>
                    <a:pt x="53" y="42"/>
                    <a:pt x="53" y="42"/>
                    <a:pt x="53" y="42"/>
                  </a:cubicBezTo>
                  <a:cubicBezTo>
                    <a:pt x="47" y="42"/>
                    <a:pt x="42" y="47"/>
                    <a:pt x="42" y="53"/>
                  </a:cubicBezTo>
                  <a:cubicBezTo>
                    <a:pt x="42" y="106"/>
                    <a:pt x="42" y="106"/>
                    <a:pt x="42" y="106"/>
                  </a:cubicBezTo>
                  <a:cubicBezTo>
                    <a:pt x="10" y="106"/>
                    <a:pt x="10" y="106"/>
                    <a:pt x="10" y="106"/>
                  </a:cubicBezTo>
                  <a:cubicBezTo>
                    <a:pt x="4" y="106"/>
                    <a:pt x="0" y="111"/>
                    <a:pt x="0" y="117"/>
                  </a:cubicBezTo>
                  <a:cubicBezTo>
                    <a:pt x="0" y="123"/>
                    <a:pt x="4" y="128"/>
                    <a:pt x="10" y="128"/>
                  </a:cubicBezTo>
                  <a:cubicBezTo>
                    <a:pt x="42" y="128"/>
                    <a:pt x="42" y="128"/>
                    <a:pt x="42" y="128"/>
                  </a:cubicBezTo>
                  <a:cubicBezTo>
                    <a:pt x="42" y="149"/>
                    <a:pt x="42" y="149"/>
                    <a:pt x="42" y="149"/>
                  </a:cubicBezTo>
                  <a:cubicBezTo>
                    <a:pt x="10" y="149"/>
                    <a:pt x="10" y="149"/>
                    <a:pt x="10" y="149"/>
                  </a:cubicBezTo>
                  <a:cubicBezTo>
                    <a:pt x="4" y="149"/>
                    <a:pt x="0" y="154"/>
                    <a:pt x="0" y="160"/>
                  </a:cubicBezTo>
                  <a:cubicBezTo>
                    <a:pt x="0" y="166"/>
                    <a:pt x="4" y="170"/>
                    <a:pt x="10" y="170"/>
                  </a:cubicBezTo>
                  <a:cubicBezTo>
                    <a:pt x="42" y="170"/>
                    <a:pt x="42" y="170"/>
                    <a:pt x="42" y="170"/>
                  </a:cubicBezTo>
                  <a:cubicBezTo>
                    <a:pt x="42" y="192"/>
                    <a:pt x="42" y="192"/>
                    <a:pt x="42" y="192"/>
                  </a:cubicBezTo>
                  <a:cubicBezTo>
                    <a:pt x="10" y="192"/>
                    <a:pt x="10" y="192"/>
                    <a:pt x="10" y="192"/>
                  </a:cubicBezTo>
                  <a:cubicBezTo>
                    <a:pt x="4" y="192"/>
                    <a:pt x="0" y="196"/>
                    <a:pt x="0" y="202"/>
                  </a:cubicBezTo>
                  <a:cubicBezTo>
                    <a:pt x="0" y="208"/>
                    <a:pt x="4" y="213"/>
                    <a:pt x="10" y="213"/>
                  </a:cubicBezTo>
                  <a:cubicBezTo>
                    <a:pt x="42" y="213"/>
                    <a:pt x="42" y="213"/>
                    <a:pt x="42" y="213"/>
                  </a:cubicBezTo>
                  <a:cubicBezTo>
                    <a:pt x="42" y="266"/>
                    <a:pt x="42" y="266"/>
                    <a:pt x="42" y="266"/>
                  </a:cubicBezTo>
                  <a:cubicBezTo>
                    <a:pt x="42" y="272"/>
                    <a:pt x="47" y="277"/>
                    <a:pt x="53" y="277"/>
                  </a:cubicBezTo>
                  <a:cubicBezTo>
                    <a:pt x="106" y="277"/>
                    <a:pt x="106" y="277"/>
                    <a:pt x="106" y="277"/>
                  </a:cubicBezTo>
                  <a:cubicBezTo>
                    <a:pt x="106" y="309"/>
                    <a:pt x="106" y="309"/>
                    <a:pt x="106" y="309"/>
                  </a:cubicBezTo>
                  <a:cubicBezTo>
                    <a:pt x="106" y="315"/>
                    <a:pt x="111" y="320"/>
                    <a:pt x="117" y="320"/>
                  </a:cubicBezTo>
                  <a:cubicBezTo>
                    <a:pt x="123" y="320"/>
                    <a:pt x="128" y="315"/>
                    <a:pt x="128" y="309"/>
                  </a:cubicBezTo>
                  <a:cubicBezTo>
                    <a:pt x="128" y="277"/>
                    <a:pt x="128" y="277"/>
                    <a:pt x="128" y="277"/>
                  </a:cubicBezTo>
                  <a:cubicBezTo>
                    <a:pt x="149" y="277"/>
                    <a:pt x="149" y="277"/>
                    <a:pt x="149" y="277"/>
                  </a:cubicBezTo>
                  <a:cubicBezTo>
                    <a:pt x="149" y="309"/>
                    <a:pt x="149" y="309"/>
                    <a:pt x="149" y="309"/>
                  </a:cubicBezTo>
                  <a:cubicBezTo>
                    <a:pt x="149" y="315"/>
                    <a:pt x="154" y="320"/>
                    <a:pt x="160" y="320"/>
                  </a:cubicBezTo>
                  <a:cubicBezTo>
                    <a:pt x="166" y="320"/>
                    <a:pt x="170" y="315"/>
                    <a:pt x="170" y="309"/>
                  </a:cubicBezTo>
                  <a:cubicBezTo>
                    <a:pt x="170" y="277"/>
                    <a:pt x="170" y="277"/>
                    <a:pt x="170" y="277"/>
                  </a:cubicBezTo>
                  <a:cubicBezTo>
                    <a:pt x="192" y="277"/>
                    <a:pt x="192" y="277"/>
                    <a:pt x="192" y="277"/>
                  </a:cubicBezTo>
                  <a:cubicBezTo>
                    <a:pt x="192" y="309"/>
                    <a:pt x="192" y="309"/>
                    <a:pt x="192" y="309"/>
                  </a:cubicBezTo>
                  <a:cubicBezTo>
                    <a:pt x="192" y="315"/>
                    <a:pt x="196" y="320"/>
                    <a:pt x="202" y="320"/>
                  </a:cubicBezTo>
                  <a:cubicBezTo>
                    <a:pt x="208" y="320"/>
                    <a:pt x="213" y="315"/>
                    <a:pt x="213" y="309"/>
                  </a:cubicBezTo>
                  <a:cubicBezTo>
                    <a:pt x="213" y="277"/>
                    <a:pt x="213" y="277"/>
                    <a:pt x="213" y="277"/>
                  </a:cubicBezTo>
                  <a:cubicBezTo>
                    <a:pt x="266" y="277"/>
                    <a:pt x="266" y="277"/>
                    <a:pt x="266" y="277"/>
                  </a:cubicBezTo>
                  <a:cubicBezTo>
                    <a:pt x="272" y="277"/>
                    <a:pt x="277" y="272"/>
                    <a:pt x="277" y="266"/>
                  </a:cubicBezTo>
                  <a:cubicBezTo>
                    <a:pt x="277" y="213"/>
                    <a:pt x="277" y="213"/>
                    <a:pt x="277" y="213"/>
                  </a:cubicBezTo>
                  <a:cubicBezTo>
                    <a:pt x="309" y="213"/>
                    <a:pt x="309" y="213"/>
                    <a:pt x="309" y="213"/>
                  </a:cubicBezTo>
                  <a:cubicBezTo>
                    <a:pt x="315" y="213"/>
                    <a:pt x="320" y="208"/>
                    <a:pt x="320" y="202"/>
                  </a:cubicBezTo>
                  <a:cubicBezTo>
                    <a:pt x="320" y="196"/>
                    <a:pt x="315" y="192"/>
                    <a:pt x="309" y="192"/>
                  </a:cubicBezTo>
                  <a:cubicBezTo>
                    <a:pt x="277" y="192"/>
                    <a:pt x="277" y="192"/>
                    <a:pt x="277" y="192"/>
                  </a:cubicBezTo>
                  <a:cubicBezTo>
                    <a:pt x="277" y="170"/>
                    <a:pt x="277" y="170"/>
                    <a:pt x="277" y="170"/>
                  </a:cubicBezTo>
                  <a:lnTo>
                    <a:pt x="309" y="170"/>
                  </a:lnTo>
                  <a:close/>
                  <a:moveTo>
                    <a:pt x="256" y="256"/>
                  </a:moveTo>
                  <a:cubicBezTo>
                    <a:pt x="64" y="256"/>
                    <a:pt x="64" y="256"/>
                    <a:pt x="64" y="256"/>
                  </a:cubicBezTo>
                  <a:cubicBezTo>
                    <a:pt x="64" y="64"/>
                    <a:pt x="64" y="64"/>
                    <a:pt x="64" y="64"/>
                  </a:cubicBezTo>
                  <a:cubicBezTo>
                    <a:pt x="256" y="64"/>
                    <a:pt x="256" y="64"/>
                    <a:pt x="256" y="64"/>
                  </a:cubicBezTo>
                  <a:lnTo>
                    <a:pt x="256" y="25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sp>
          <p:nvSpPr>
            <p:cNvPr id="57" name="Freeform 836"/>
            <p:cNvSpPr>
              <a:spLocks noEditPoints="1"/>
            </p:cNvSpPr>
            <p:nvPr/>
          </p:nvSpPr>
          <p:spPr bwMode="auto">
            <a:xfrm>
              <a:off x="3138007" y="2678177"/>
              <a:ext cx="127765" cy="125536"/>
            </a:xfrm>
            <a:custGeom>
              <a:avLst/>
              <a:gdLst>
                <a:gd name="T0" fmla="*/ 117 w 128"/>
                <a:gd name="T1" fmla="*/ 0 h 128"/>
                <a:gd name="T2" fmla="*/ 10 w 128"/>
                <a:gd name="T3" fmla="*/ 0 h 128"/>
                <a:gd name="T4" fmla="*/ 0 w 128"/>
                <a:gd name="T5" fmla="*/ 10 h 128"/>
                <a:gd name="T6" fmla="*/ 0 w 128"/>
                <a:gd name="T7" fmla="*/ 117 h 128"/>
                <a:gd name="T8" fmla="*/ 10 w 128"/>
                <a:gd name="T9" fmla="*/ 128 h 128"/>
                <a:gd name="T10" fmla="*/ 117 w 128"/>
                <a:gd name="T11" fmla="*/ 128 h 128"/>
                <a:gd name="T12" fmla="*/ 128 w 128"/>
                <a:gd name="T13" fmla="*/ 117 h 128"/>
                <a:gd name="T14" fmla="*/ 128 w 128"/>
                <a:gd name="T15" fmla="*/ 10 h 128"/>
                <a:gd name="T16" fmla="*/ 117 w 128"/>
                <a:gd name="T17" fmla="*/ 0 h 128"/>
                <a:gd name="T18" fmla="*/ 106 w 128"/>
                <a:gd name="T19" fmla="*/ 106 h 128"/>
                <a:gd name="T20" fmla="*/ 21 w 128"/>
                <a:gd name="T21" fmla="*/ 106 h 128"/>
                <a:gd name="T22" fmla="*/ 21 w 128"/>
                <a:gd name="T23" fmla="*/ 21 h 128"/>
                <a:gd name="T24" fmla="*/ 106 w 128"/>
                <a:gd name="T25" fmla="*/ 21 h 128"/>
                <a:gd name="T26" fmla="*/ 106 w 128"/>
                <a:gd name="T27"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7" y="0"/>
                  </a:moveTo>
                  <a:cubicBezTo>
                    <a:pt x="10" y="0"/>
                    <a:pt x="10" y="0"/>
                    <a:pt x="10" y="0"/>
                  </a:cubicBezTo>
                  <a:cubicBezTo>
                    <a:pt x="4" y="0"/>
                    <a:pt x="0" y="4"/>
                    <a:pt x="0" y="10"/>
                  </a:cubicBezTo>
                  <a:cubicBezTo>
                    <a:pt x="0" y="117"/>
                    <a:pt x="0" y="117"/>
                    <a:pt x="0" y="117"/>
                  </a:cubicBezTo>
                  <a:cubicBezTo>
                    <a:pt x="0" y="123"/>
                    <a:pt x="4" y="128"/>
                    <a:pt x="10" y="128"/>
                  </a:cubicBezTo>
                  <a:cubicBezTo>
                    <a:pt x="117" y="128"/>
                    <a:pt x="117" y="128"/>
                    <a:pt x="117" y="128"/>
                  </a:cubicBezTo>
                  <a:cubicBezTo>
                    <a:pt x="123" y="128"/>
                    <a:pt x="128" y="123"/>
                    <a:pt x="128" y="117"/>
                  </a:cubicBezTo>
                  <a:cubicBezTo>
                    <a:pt x="128" y="10"/>
                    <a:pt x="128" y="10"/>
                    <a:pt x="128" y="10"/>
                  </a:cubicBezTo>
                  <a:cubicBezTo>
                    <a:pt x="128" y="4"/>
                    <a:pt x="123" y="0"/>
                    <a:pt x="117" y="0"/>
                  </a:cubicBezTo>
                  <a:close/>
                  <a:moveTo>
                    <a:pt x="106" y="106"/>
                  </a:moveTo>
                  <a:cubicBezTo>
                    <a:pt x="21" y="106"/>
                    <a:pt x="21" y="106"/>
                    <a:pt x="21" y="106"/>
                  </a:cubicBezTo>
                  <a:cubicBezTo>
                    <a:pt x="21" y="21"/>
                    <a:pt x="21" y="21"/>
                    <a:pt x="21" y="21"/>
                  </a:cubicBezTo>
                  <a:cubicBezTo>
                    <a:pt x="106" y="21"/>
                    <a:pt x="106" y="21"/>
                    <a:pt x="106" y="21"/>
                  </a:cubicBezTo>
                  <a:lnTo>
                    <a:pt x="106" y="10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sp>
          <p:nvSpPr>
            <p:cNvPr id="58" name="Freeform 837"/>
            <p:cNvSpPr>
              <a:spLocks noEditPoints="1"/>
            </p:cNvSpPr>
            <p:nvPr/>
          </p:nvSpPr>
          <p:spPr bwMode="auto">
            <a:xfrm>
              <a:off x="2947111" y="2490611"/>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59" name="Group 192"/>
          <p:cNvGrpSpPr>
            <a:grpSpLocks noChangeAspect="1"/>
          </p:cNvGrpSpPr>
          <p:nvPr/>
        </p:nvGrpSpPr>
        <p:grpSpPr bwMode="auto">
          <a:xfrm>
            <a:off x="3009405" y="3193426"/>
            <a:ext cx="432692" cy="420869"/>
            <a:chOff x="378" y="713"/>
            <a:chExt cx="340" cy="340"/>
          </a:xfrm>
          <a:solidFill>
            <a:schemeClr val="bg1"/>
          </a:solidFill>
        </p:grpSpPr>
        <p:sp>
          <p:nvSpPr>
            <p:cNvPr id="60" name="Freeform 193"/>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srgbClr val="53565A"/>
                </a:solidFill>
                <a:latin typeface="Trebuchet MS" panose="020B0603020202020204" pitchFamily="34" charset="0"/>
              </a:endParaRPr>
            </a:p>
          </p:txBody>
        </p:sp>
        <p:sp>
          <p:nvSpPr>
            <p:cNvPr id="61" name="Freeform 194"/>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srgbClr val="53565A"/>
                </a:solidFill>
                <a:latin typeface="Trebuchet MS" panose="020B0603020202020204" pitchFamily="34" charset="0"/>
              </a:endParaRPr>
            </a:p>
          </p:txBody>
        </p:sp>
      </p:grpSp>
      <p:grpSp>
        <p:nvGrpSpPr>
          <p:cNvPr id="62" name="Group 627"/>
          <p:cNvGrpSpPr>
            <a:grpSpLocks noChangeAspect="1"/>
          </p:cNvGrpSpPr>
          <p:nvPr/>
        </p:nvGrpSpPr>
        <p:grpSpPr bwMode="auto">
          <a:xfrm>
            <a:off x="5796365" y="3943945"/>
            <a:ext cx="424552" cy="421521"/>
            <a:chOff x="5295" y="2587"/>
            <a:chExt cx="340" cy="341"/>
          </a:xfrm>
          <a:solidFill>
            <a:schemeClr val="bg1"/>
          </a:solidFill>
        </p:grpSpPr>
        <p:sp>
          <p:nvSpPr>
            <p:cNvPr id="63" name="Freeform 628"/>
            <p:cNvSpPr>
              <a:spLocks noEditPoints="1"/>
            </p:cNvSpPr>
            <p:nvPr/>
          </p:nvSpPr>
          <p:spPr bwMode="auto">
            <a:xfrm>
              <a:off x="5295" y="258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64" name="Freeform 629"/>
            <p:cNvSpPr>
              <a:spLocks noEditPoints="1"/>
            </p:cNvSpPr>
            <p:nvPr/>
          </p:nvSpPr>
          <p:spPr bwMode="auto">
            <a:xfrm>
              <a:off x="5359" y="2665"/>
              <a:ext cx="212" cy="184"/>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grpSp>
      <p:grpSp>
        <p:nvGrpSpPr>
          <p:cNvPr id="65" name="Group 64"/>
          <p:cNvGrpSpPr/>
          <p:nvPr/>
        </p:nvGrpSpPr>
        <p:grpSpPr>
          <a:xfrm>
            <a:off x="4261795" y="3420509"/>
            <a:ext cx="432692" cy="420869"/>
            <a:chOff x="1354027" y="2885131"/>
            <a:chExt cx="511059" cy="502144"/>
          </a:xfrm>
          <a:solidFill>
            <a:schemeClr val="bg1"/>
          </a:solidFill>
        </p:grpSpPr>
        <p:grpSp>
          <p:nvGrpSpPr>
            <p:cNvPr id="66" name="Group 65"/>
            <p:cNvGrpSpPr>
              <a:grpSpLocks noChangeAspect="1"/>
            </p:cNvGrpSpPr>
            <p:nvPr/>
          </p:nvGrpSpPr>
          <p:grpSpPr>
            <a:xfrm>
              <a:off x="1449882" y="2954061"/>
              <a:ext cx="315419" cy="360063"/>
              <a:chOff x="9547225" y="3155950"/>
              <a:chExt cx="515938" cy="588963"/>
            </a:xfrm>
            <a:grpFill/>
          </p:grpSpPr>
          <p:sp>
            <p:nvSpPr>
              <p:cNvPr id="68" name="Freeform 430"/>
              <p:cNvSpPr>
                <a:spLocks noEditPoints="1"/>
              </p:cNvSpPr>
              <p:nvPr/>
            </p:nvSpPr>
            <p:spPr bwMode="auto">
              <a:xfrm>
                <a:off x="9674225" y="3209925"/>
                <a:ext cx="327025" cy="271463"/>
              </a:xfrm>
              <a:custGeom>
                <a:avLst/>
                <a:gdLst>
                  <a:gd name="T0" fmla="*/ 128 w 132"/>
                  <a:gd name="T1" fmla="*/ 51 h 110"/>
                  <a:gd name="T2" fmla="*/ 122 w 132"/>
                  <a:gd name="T3" fmla="*/ 35 h 110"/>
                  <a:gd name="T4" fmla="*/ 110 w 132"/>
                  <a:gd name="T5" fmla="*/ 23 h 110"/>
                  <a:gd name="T6" fmla="*/ 107 w 132"/>
                  <a:gd name="T7" fmla="*/ 19 h 110"/>
                  <a:gd name="T8" fmla="*/ 99 w 132"/>
                  <a:gd name="T9" fmla="*/ 13 h 110"/>
                  <a:gd name="T10" fmla="*/ 92 w 132"/>
                  <a:gd name="T11" fmla="*/ 8 h 110"/>
                  <a:gd name="T12" fmla="*/ 81 w 132"/>
                  <a:gd name="T13" fmla="*/ 7 h 110"/>
                  <a:gd name="T14" fmla="*/ 65 w 132"/>
                  <a:gd name="T15" fmla="*/ 3 h 110"/>
                  <a:gd name="T16" fmla="*/ 56 w 132"/>
                  <a:gd name="T17" fmla="*/ 0 h 110"/>
                  <a:gd name="T18" fmla="*/ 41 w 132"/>
                  <a:gd name="T19" fmla="*/ 4 h 110"/>
                  <a:gd name="T20" fmla="*/ 29 w 132"/>
                  <a:gd name="T21" fmla="*/ 10 h 110"/>
                  <a:gd name="T22" fmla="*/ 10 w 132"/>
                  <a:gd name="T23" fmla="*/ 29 h 110"/>
                  <a:gd name="T24" fmla="*/ 2 w 132"/>
                  <a:gd name="T25" fmla="*/ 46 h 110"/>
                  <a:gd name="T26" fmla="*/ 2 w 132"/>
                  <a:gd name="T27" fmla="*/ 51 h 110"/>
                  <a:gd name="T28" fmla="*/ 5 w 132"/>
                  <a:gd name="T29" fmla="*/ 71 h 110"/>
                  <a:gd name="T30" fmla="*/ 8 w 132"/>
                  <a:gd name="T31" fmla="*/ 73 h 110"/>
                  <a:gd name="T32" fmla="*/ 19 w 132"/>
                  <a:gd name="T33" fmla="*/ 82 h 110"/>
                  <a:gd name="T34" fmla="*/ 24 w 132"/>
                  <a:gd name="T35" fmla="*/ 82 h 110"/>
                  <a:gd name="T36" fmla="*/ 39 w 132"/>
                  <a:gd name="T37" fmla="*/ 90 h 110"/>
                  <a:gd name="T38" fmla="*/ 47 w 132"/>
                  <a:gd name="T39" fmla="*/ 87 h 110"/>
                  <a:gd name="T40" fmla="*/ 48 w 132"/>
                  <a:gd name="T41" fmla="*/ 87 h 110"/>
                  <a:gd name="T42" fmla="*/ 65 w 132"/>
                  <a:gd name="T43" fmla="*/ 88 h 110"/>
                  <a:gd name="T44" fmla="*/ 70 w 132"/>
                  <a:gd name="T45" fmla="*/ 88 h 110"/>
                  <a:gd name="T46" fmla="*/ 76 w 132"/>
                  <a:gd name="T47" fmla="*/ 97 h 110"/>
                  <a:gd name="T48" fmla="*/ 81 w 132"/>
                  <a:gd name="T49" fmla="*/ 100 h 110"/>
                  <a:gd name="T50" fmla="*/ 91 w 132"/>
                  <a:gd name="T51" fmla="*/ 108 h 110"/>
                  <a:gd name="T52" fmla="*/ 96 w 132"/>
                  <a:gd name="T53" fmla="*/ 110 h 110"/>
                  <a:gd name="T54" fmla="*/ 107 w 132"/>
                  <a:gd name="T55" fmla="*/ 100 h 110"/>
                  <a:gd name="T56" fmla="*/ 123 w 132"/>
                  <a:gd name="T57" fmla="*/ 94 h 110"/>
                  <a:gd name="T58" fmla="*/ 124 w 132"/>
                  <a:gd name="T59" fmla="*/ 85 h 110"/>
                  <a:gd name="T60" fmla="*/ 128 w 132"/>
                  <a:gd name="T61" fmla="*/ 68 h 110"/>
                  <a:gd name="T62" fmla="*/ 128 w 132"/>
                  <a:gd name="T63" fmla="*/ 52 h 110"/>
                  <a:gd name="T64" fmla="*/ 117 w 132"/>
                  <a:gd name="T65" fmla="*/ 74 h 110"/>
                  <a:gd name="T66" fmla="*/ 114 w 132"/>
                  <a:gd name="T67" fmla="*/ 87 h 110"/>
                  <a:gd name="T68" fmla="*/ 97 w 132"/>
                  <a:gd name="T69" fmla="*/ 98 h 110"/>
                  <a:gd name="T70" fmla="*/ 93 w 132"/>
                  <a:gd name="T71" fmla="*/ 98 h 110"/>
                  <a:gd name="T72" fmla="*/ 88 w 132"/>
                  <a:gd name="T73" fmla="*/ 92 h 110"/>
                  <a:gd name="T74" fmla="*/ 80 w 132"/>
                  <a:gd name="T75" fmla="*/ 80 h 110"/>
                  <a:gd name="T76" fmla="*/ 74 w 132"/>
                  <a:gd name="T77" fmla="*/ 78 h 110"/>
                  <a:gd name="T78" fmla="*/ 71 w 132"/>
                  <a:gd name="T79" fmla="*/ 78 h 110"/>
                  <a:gd name="T80" fmla="*/ 56 w 132"/>
                  <a:gd name="T81" fmla="*/ 81 h 110"/>
                  <a:gd name="T82" fmla="*/ 48 w 132"/>
                  <a:gd name="T83" fmla="*/ 76 h 110"/>
                  <a:gd name="T84" fmla="*/ 39 w 132"/>
                  <a:gd name="T85" fmla="*/ 80 h 110"/>
                  <a:gd name="T86" fmla="*/ 38 w 132"/>
                  <a:gd name="T87" fmla="*/ 79 h 110"/>
                  <a:gd name="T88" fmla="*/ 24 w 132"/>
                  <a:gd name="T89" fmla="*/ 72 h 110"/>
                  <a:gd name="T90" fmla="*/ 20 w 132"/>
                  <a:gd name="T91" fmla="*/ 73 h 110"/>
                  <a:gd name="T92" fmla="*/ 11 w 132"/>
                  <a:gd name="T93" fmla="*/ 58 h 110"/>
                  <a:gd name="T94" fmla="*/ 12 w 132"/>
                  <a:gd name="T95" fmla="*/ 49 h 110"/>
                  <a:gd name="T96" fmla="*/ 12 w 132"/>
                  <a:gd name="T97" fmla="*/ 44 h 110"/>
                  <a:gd name="T98" fmla="*/ 20 w 132"/>
                  <a:gd name="T99" fmla="*/ 29 h 110"/>
                  <a:gd name="T100" fmla="*/ 37 w 132"/>
                  <a:gd name="T101" fmla="*/ 15 h 110"/>
                  <a:gd name="T102" fmla="*/ 55 w 132"/>
                  <a:gd name="T103" fmla="*/ 10 h 110"/>
                  <a:gd name="T104" fmla="*/ 66 w 132"/>
                  <a:gd name="T105" fmla="*/ 13 h 110"/>
                  <a:gd name="T106" fmla="*/ 79 w 132"/>
                  <a:gd name="T107" fmla="*/ 18 h 110"/>
                  <a:gd name="T108" fmla="*/ 85 w 132"/>
                  <a:gd name="T109" fmla="*/ 16 h 110"/>
                  <a:gd name="T110" fmla="*/ 89 w 132"/>
                  <a:gd name="T111" fmla="*/ 17 h 110"/>
                  <a:gd name="T112" fmla="*/ 96 w 132"/>
                  <a:gd name="T113" fmla="*/ 23 h 110"/>
                  <a:gd name="T114" fmla="*/ 99 w 132"/>
                  <a:gd name="T115" fmla="*/ 24 h 110"/>
                  <a:gd name="T116" fmla="*/ 101 w 132"/>
                  <a:gd name="T117" fmla="*/ 26 h 110"/>
                  <a:gd name="T118" fmla="*/ 110 w 132"/>
                  <a:gd name="T119" fmla="*/ 33 h 110"/>
                  <a:gd name="T120" fmla="*/ 118 w 132"/>
                  <a:gd name="T121" fmla="*/ 48 h 110"/>
                  <a:gd name="T122" fmla="*/ 120 w 132"/>
                  <a:gd name="T123" fmla="*/ 59 h 110"/>
                  <a:gd name="T124" fmla="*/ 121 w 132"/>
                  <a:gd name="T125"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110">
                    <a:moveTo>
                      <a:pt x="128" y="52"/>
                    </a:moveTo>
                    <a:cubicBezTo>
                      <a:pt x="128" y="52"/>
                      <a:pt x="128" y="52"/>
                      <a:pt x="128" y="51"/>
                    </a:cubicBezTo>
                    <a:cubicBezTo>
                      <a:pt x="128" y="50"/>
                      <a:pt x="128" y="49"/>
                      <a:pt x="128" y="47"/>
                    </a:cubicBezTo>
                    <a:cubicBezTo>
                      <a:pt x="128" y="43"/>
                      <a:pt x="125" y="37"/>
                      <a:pt x="122" y="35"/>
                    </a:cubicBezTo>
                    <a:cubicBezTo>
                      <a:pt x="122" y="34"/>
                      <a:pt x="120" y="33"/>
                      <a:pt x="120" y="32"/>
                    </a:cubicBezTo>
                    <a:cubicBezTo>
                      <a:pt x="119" y="28"/>
                      <a:pt x="116" y="23"/>
                      <a:pt x="110" y="23"/>
                    </a:cubicBezTo>
                    <a:cubicBezTo>
                      <a:pt x="110" y="23"/>
                      <a:pt x="110" y="22"/>
                      <a:pt x="110" y="22"/>
                    </a:cubicBezTo>
                    <a:cubicBezTo>
                      <a:pt x="109" y="21"/>
                      <a:pt x="109" y="20"/>
                      <a:pt x="107" y="19"/>
                    </a:cubicBezTo>
                    <a:cubicBezTo>
                      <a:pt x="107" y="18"/>
                      <a:pt x="107" y="18"/>
                      <a:pt x="107" y="18"/>
                    </a:cubicBezTo>
                    <a:cubicBezTo>
                      <a:pt x="105" y="16"/>
                      <a:pt x="103" y="13"/>
                      <a:pt x="99" y="13"/>
                    </a:cubicBezTo>
                    <a:cubicBezTo>
                      <a:pt x="98" y="13"/>
                      <a:pt x="98" y="13"/>
                      <a:pt x="97" y="13"/>
                    </a:cubicBezTo>
                    <a:cubicBezTo>
                      <a:pt x="96" y="11"/>
                      <a:pt x="95" y="9"/>
                      <a:pt x="92" y="8"/>
                    </a:cubicBezTo>
                    <a:cubicBezTo>
                      <a:pt x="92" y="8"/>
                      <a:pt x="91" y="8"/>
                      <a:pt x="91" y="8"/>
                    </a:cubicBezTo>
                    <a:cubicBezTo>
                      <a:pt x="88" y="7"/>
                      <a:pt x="85" y="6"/>
                      <a:pt x="81" y="7"/>
                    </a:cubicBezTo>
                    <a:cubicBezTo>
                      <a:pt x="81" y="6"/>
                      <a:pt x="80" y="5"/>
                      <a:pt x="79" y="4"/>
                    </a:cubicBezTo>
                    <a:cubicBezTo>
                      <a:pt x="76" y="0"/>
                      <a:pt x="69" y="0"/>
                      <a:pt x="65" y="3"/>
                    </a:cubicBezTo>
                    <a:cubicBezTo>
                      <a:pt x="65" y="3"/>
                      <a:pt x="64" y="3"/>
                      <a:pt x="64" y="2"/>
                    </a:cubicBezTo>
                    <a:cubicBezTo>
                      <a:pt x="62" y="1"/>
                      <a:pt x="59" y="0"/>
                      <a:pt x="56" y="0"/>
                    </a:cubicBezTo>
                    <a:cubicBezTo>
                      <a:pt x="55" y="0"/>
                      <a:pt x="51" y="0"/>
                      <a:pt x="48" y="3"/>
                    </a:cubicBezTo>
                    <a:cubicBezTo>
                      <a:pt x="47" y="3"/>
                      <a:pt x="44" y="4"/>
                      <a:pt x="41" y="4"/>
                    </a:cubicBezTo>
                    <a:cubicBezTo>
                      <a:pt x="40" y="4"/>
                      <a:pt x="33" y="5"/>
                      <a:pt x="30" y="8"/>
                    </a:cubicBezTo>
                    <a:cubicBezTo>
                      <a:pt x="29" y="9"/>
                      <a:pt x="29" y="10"/>
                      <a:pt x="29" y="10"/>
                    </a:cubicBezTo>
                    <a:cubicBezTo>
                      <a:pt x="27" y="12"/>
                      <a:pt x="22" y="15"/>
                      <a:pt x="19" y="16"/>
                    </a:cubicBezTo>
                    <a:cubicBezTo>
                      <a:pt x="15" y="18"/>
                      <a:pt x="10" y="21"/>
                      <a:pt x="10" y="29"/>
                    </a:cubicBezTo>
                    <a:cubicBezTo>
                      <a:pt x="10" y="30"/>
                      <a:pt x="10" y="31"/>
                      <a:pt x="5" y="37"/>
                    </a:cubicBezTo>
                    <a:cubicBezTo>
                      <a:pt x="2" y="40"/>
                      <a:pt x="2" y="43"/>
                      <a:pt x="2" y="46"/>
                    </a:cubicBezTo>
                    <a:cubicBezTo>
                      <a:pt x="2" y="46"/>
                      <a:pt x="2" y="47"/>
                      <a:pt x="2" y="47"/>
                    </a:cubicBezTo>
                    <a:cubicBezTo>
                      <a:pt x="2" y="49"/>
                      <a:pt x="2" y="50"/>
                      <a:pt x="2" y="51"/>
                    </a:cubicBezTo>
                    <a:cubicBezTo>
                      <a:pt x="2" y="53"/>
                      <a:pt x="2" y="53"/>
                      <a:pt x="1" y="55"/>
                    </a:cubicBezTo>
                    <a:cubicBezTo>
                      <a:pt x="0" y="62"/>
                      <a:pt x="4" y="70"/>
                      <a:pt x="5" y="71"/>
                    </a:cubicBezTo>
                    <a:cubicBezTo>
                      <a:pt x="6" y="73"/>
                      <a:pt x="6" y="73"/>
                      <a:pt x="6" y="73"/>
                    </a:cubicBezTo>
                    <a:cubicBezTo>
                      <a:pt x="8" y="73"/>
                      <a:pt x="8" y="73"/>
                      <a:pt x="8" y="73"/>
                    </a:cubicBezTo>
                    <a:cubicBezTo>
                      <a:pt x="9" y="74"/>
                      <a:pt x="11" y="75"/>
                      <a:pt x="11" y="75"/>
                    </a:cubicBezTo>
                    <a:cubicBezTo>
                      <a:pt x="11" y="80"/>
                      <a:pt x="14" y="82"/>
                      <a:pt x="19" y="82"/>
                    </a:cubicBezTo>
                    <a:cubicBezTo>
                      <a:pt x="20" y="82"/>
                      <a:pt x="22" y="82"/>
                      <a:pt x="23" y="82"/>
                    </a:cubicBezTo>
                    <a:cubicBezTo>
                      <a:pt x="23" y="82"/>
                      <a:pt x="24" y="82"/>
                      <a:pt x="24" y="82"/>
                    </a:cubicBezTo>
                    <a:cubicBezTo>
                      <a:pt x="25" y="82"/>
                      <a:pt x="28" y="83"/>
                      <a:pt x="32" y="86"/>
                    </a:cubicBezTo>
                    <a:cubicBezTo>
                      <a:pt x="34" y="88"/>
                      <a:pt x="36" y="90"/>
                      <a:pt x="39" y="90"/>
                    </a:cubicBezTo>
                    <a:cubicBezTo>
                      <a:pt x="42" y="90"/>
                      <a:pt x="44" y="89"/>
                      <a:pt x="45" y="88"/>
                    </a:cubicBezTo>
                    <a:cubicBezTo>
                      <a:pt x="46" y="87"/>
                      <a:pt x="46" y="87"/>
                      <a:pt x="47" y="87"/>
                    </a:cubicBezTo>
                    <a:cubicBezTo>
                      <a:pt x="47" y="86"/>
                      <a:pt x="47" y="86"/>
                      <a:pt x="47" y="86"/>
                    </a:cubicBezTo>
                    <a:cubicBezTo>
                      <a:pt x="48" y="87"/>
                      <a:pt x="48" y="87"/>
                      <a:pt x="48" y="87"/>
                    </a:cubicBezTo>
                    <a:cubicBezTo>
                      <a:pt x="49" y="88"/>
                      <a:pt x="49" y="88"/>
                      <a:pt x="49" y="88"/>
                    </a:cubicBezTo>
                    <a:cubicBezTo>
                      <a:pt x="54" y="93"/>
                      <a:pt x="61" y="92"/>
                      <a:pt x="65" y="88"/>
                    </a:cubicBezTo>
                    <a:cubicBezTo>
                      <a:pt x="65" y="88"/>
                      <a:pt x="66" y="88"/>
                      <a:pt x="70" y="88"/>
                    </a:cubicBezTo>
                    <a:cubicBezTo>
                      <a:pt x="70" y="88"/>
                      <a:pt x="70" y="88"/>
                      <a:pt x="70" y="88"/>
                    </a:cubicBezTo>
                    <a:cubicBezTo>
                      <a:pt x="69" y="90"/>
                      <a:pt x="70" y="93"/>
                      <a:pt x="71" y="94"/>
                    </a:cubicBezTo>
                    <a:cubicBezTo>
                      <a:pt x="71" y="95"/>
                      <a:pt x="73" y="97"/>
                      <a:pt x="76" y="97"/>
                    </a:cubicBezTo>
                    <a:cubicBezTo>
                      <a:pt x="77" y="97"/>
                      <a:pt x="78" y="97"/>
                      <a:pt x="79" y="96"/>
                    </a:cubicBezTo>
                    <a:cubicBezTo>
                      <a:pt x="80" y="97"/>
                      <a:pt x="80" y="99"/>
                      <a:pt x="81" y="100"/>
                    </a:cubicBezTo>
                    <a:cubicBezTo>
                      <a:pt x="83" y="104"/>
                      <a:pt x="86" y="105"/>
                      <a:pt x="88" y="106"/>
                    </a:cubicBezTo>
                    <a:cubicBezTo>
                      <a:pt x="90" y="107"/>
                      <a:pt x="90" y="108"/>
                      <a:pt x="91" y="108"/>
                    </a:cubicBezTo>
                    <a:cubicBezTo>
                      <a:pt x="93" y="110"/>
                      <a:pt x="95" y="110"/>
                      <a:pt x="96" y="110"/>
                    </a:cubicBezTo>
                    <a:cubicBezTo>
                      <a:pt x="96" y="110"/>
                      <a:pt x="96" y="110"/>
                      <a:pt x="96" y="110"/>
                    </a:cubicBezTo>
                    <a:cubicBezTo>
                      <a:pt x="100" y="110"/>
                      <a:pt x="103" y="107"/>
                      <a:pt x="105" y="103"/>
                    </a:cubicBezTo>
                    <a:cubicBezTo>
                      <a:pt x="106" y="102"/>
                      <a:pt x="106" y="101"/>
                      <a:pt x="107" y="100"/>
                    </a:cubicBezTo>
                    <a:cubicBezTo>
                      <a:pt x="109" y="98"/>
                      <a:pt x="112" y="97"/>
                      <a:pt x="116" y="97"/>
                    </a:cubicBezTo>
                    <a:cubicBezTo>
                      <a:pt x="119" y="97"/>
                      <a:pt x="122" y="96"/>
                      <a:pt x="123" y="94"/>
                    </a:cubicBezTo>
                    <a:cubicBezTo>
                      <a:pt x="125" y="91"/>
                      <a:pt x="125" y="88"/>
                      <a:pt x="124" y="87"/>
                    </a:cubicBezTo>
                    <a:cubicBezTo>
                      <a:pt x="124" y="86"/>
                      <a:pt x="124" y="86"/>
                      <a:pt x="124" y="85"/>
                    </a:cubicBezTo>
                    <a:cubicBezTo>
                      <a:pt x="124" y="83"/>
                      <a:pt x="124" y="81"/>
                      <a:pt x="125" y="81"/>
                    </a:cubicBezTo>
                    <a:cubicBezTo>
                      <a:pt x="127" y="78"/>
                      <a:pt x="131" y="73"/>
                      <a:pt x="128" y="68"/>
                    </a:cubicBezTo>
                    <a:cubicBezTo>
                      <a:pt x="128" y="68"/>
                      <a:pt x="128" y="67"/>
                      <a:pt x="129" y="67"/>
                    </a:cubicBezTo>
                    <a:cubicBezTo>
                      <a:pt x="132" y="63"/>
                      <a:pt x="131" y="56"/>
                      <a:pt x="128" y="52"/>
                    </a:cubicBezTo>
                    <a:close/>
                    <a:moveTo>
                      <a:pt x="119" y="73"/>
                    </a:moveTo>
                    <a:cubicBezTo>
                      <a:pt x="118" y="73"/>
                      <a:pt x="118" y="74"/>
                      <a:pt x="117" y="74"/>
                    </a:cubicBezTo>
                    <a:cubicBezTo>
                      <a:pt x="114" y="78"/>
                      <a:pt x="114" y="82"/>
                      <a:pt x="114" y="86"/>
                    </a:cubicBezTo>
                    <a:cubicBezTo>
                      <a:pt x="114" y="86"/>
                      <a:pt x="114" y="87"/>
                      <a:pt x="114" y="87"/>
                    </a:cubicBezTo>
                    <a:cubicBezTo>
                      <a:pt x="108" y="88"/>
                      <a:pt x="103" y="90"/>
                      <a:pt x="100" y="94"/>
                    </a:cubicBezTo>
                    <a:cubicBezTo>
                      <a:pt x="99" y="95"/>
                      <a:pt x="98" y="96"/>
                      <a:pt x="97" y="98"/>
                    </a:cubicBezTo>
                    <a:cubicBezTo>
                      <a:pt x="96" y="98"/>
                      <a:pt x="96" y="99"/>
                      <a:pt x="96" y="99"/>
                    </a:cubicBezTo>
                    <a:cubicBezTo>
                      <a:pt x="95" y="99"/>
                      <a:pt x="94" y="98"/>
                      <a:pt x="93" y="98"/>
                    </a:cubicBezTo>
                    <a:cubicBezTo>
                      <a:pt x="91" y="97"/>
                      <a:pt x="90" y="96"/>
                      <a:pt x="89" y="95"/>
                    </a:cubicBezTo>
                    <a:cubicBezTo>
                      <a:pt x="89" y="93"/>
                      <a:pt x="88" y="92"/>
                      <a:pt x="88" y="92"/>
                    </a:cubicBezTo>
                    <a:cubicBezTo>
                      <a:pt x="86" y="90"/>
                      <a:pt x="85" y="87"/>
                      <a:pt x="81" y="86"/>
                    </a:cubicBezTo>
                    <a:cubicBezTo>
                      <a:pt x="82" y="84"/>
                      <a:pt x="82" y="82"/>
                      <a:pt x="80" y="80"/>
                    </a:cubicBezTo>
                    <a:cubicBezTo>
                      <a:pt x="80" y="79"/>
                      <a:pt x="78" y="78"/>
                      <a:pt x="74" y="78"/>
                    </a:cubicBezTo>
                    <a:cubicBezTo>
                      <a:pt x="74" y="78"/>
                      <a:pt x="74" y="78"/>
                      <a:pt x="74" y="78"/>
                    </a:cubicBezTo>
                    <a:cubicBezTo>
                      <a:pt x="73" y="78"/>
                      <a:pt x="73" y="78"/>
                      <a:pt x="73" y="78"/>
                    </a:cubicBezTo>
                    <a:cubicBezTo>
                      <a:pt x="71" y="78"/>
                      <a:pt x="71" y="78"/>
                      <a:pt x="71" y="78"/>
                    </a:cubicBezTo>
                    <a:cubicBezTo>
                      <a:pt x="66" y="78"/>
                      <a:pt x="61" y="78"/>
                      <a:pt x="58" y="81"/>
                    </a:cubicBezTo>
                    <a:cubicBezTo>
                      <a:pt x="57" y="82"/>
                      <a:pt x="56" y="82"/>
                      <a:pt x="56" y="81"/>
                    </a:cubicBezTo>
                    <a:cubicBezTo>
                      <a:pt x="55" y="81"/>
                      <a:pt x="55" y="81"/>
                      <a:pt x="55" y="81"/>
                    </a:cubicBezTo>
                    <a:cubicBezTo>
                      <a:pt x="54" y="79"/>
                      <a:pt x="51" y="76"/>
                      <a:pt x="48" y="76"/>
                    </a:cubicBezTo>
                    <a:cubicBezTo>
                      <a:pt x="46" y="76"/>
                      <a:pt x="44" y="77"/>
                      <a:pt x="42" y="78"/>
                    </a:cubicBezTo>
                    <a:cubicBezTo>
                      <a:pt x="41" y="79"/>
                      <a:pt x="40" y="79"/>
                      <a:pt x="39" y="80"/>
                    </a:cubicBezTo>
                    <a:cubicBezTo>
                      <a:pt x="39" y="80"/>
                      <a:pt x="39" y="80"/>
                      <a:pt x="39" y="80"/>
                    </a:cubicBezTo>
                    <a:cubicBezTo>
                      <a:pt x="39" y="80"/>
                      <a:pt x="39" y="80"/>
                      <a:pt x="38" y="79"/>
                    </a:cubicBezTo>
                    <a:cubicBezTo>
                      <a:pt x="34" y="75"/>
                      <a:pt x="28" y="72"/>
                      <a:pt x="24" y="72"/>
                    </a:cubicBezTo>
                    <a:cubicBezTo>
                      <a:pt x="24" y="72"/>
                      <a:pt x="24" y="72"/>
                      <a:pt x="24" y="72"/>
                    </a:cubicBezTo>
                    <a:cubicBezTo>
                      <a:pt x="23" y="72"/>
                      <a:pt x="22" y="72"/>
                      <a:pt x="21" y="72"/>
                    </a:cubicBezTo>
                    <a:cubicBezTo>
                      <a:pt x="21" y="72"/>
                      <a:pt x="20" y="72"/>
                      <a:pt x="20" y="73"/>
                    </a:cubicBezTo>
                    <a:cubicBezTo>
                      <a:pt x="19" y="68"/>
                      <a:pt x="15" y="66"/>
                      <a:pt x="13" y="65"/>
                    </a:cubicBezTo>
                    <a:cubicBezTo>
                      <a:pt x="11" y="62"/>
                      <a:pt x="10" y="59"/>
                      <a:pt x="11" y="58"/>
                    </a:cubicBezTo>
                    <a:cubicBezTo>
                      <a:pt x="12" y="55"/>
                      <a:pt x="12" y="53"/>
                      <a:pt x="12" y="52"/>
                    </a:cubicBezTo>
                    <a:cubicBezTo>
                      <a:pt x="12" y="51"/>
                      <a:pt x="12" y="50"/>
                      <a:pt x="12" y="49"/>
                    </a:cubicBezTo>
                    <a:cubicBezTo>
                      <a:pt x="12" y="47"/>
                      <a:pt x="12" y="45"/>
                      <a:pt x="12" y="44"/>
                    </a:cubicBezTo>
                    <a:cubicBezTo>
                      <a:pt x="12" y="44"/>
                      <a:pt x="12" y="44"/>
                      <a:pt x="12" y="44"/>
                    </a:cubicBezTo>
                    <a:cubicBezTo>
                      <a:pt x="12" y="44"/>
                      <a:pt x="12" y="44"/>
                      <a:pt x="13" y="43"/>
                    </a:cubicBezTo>
                    <a:cubicBezTo>
                      <a:pt x="18" y="37"/>
                      <a:pt x="20" y="33"/>
                      <a:pt x="20" y="29"/>
                    </a:cubicBezTo>
                    <a:cubicBezTo>
                      <a:pt x="20" y="26"/>
                      <a:pt x="21" y="26"/>
                      <a:pt x="22" y="25"/>
                    </a:cubicBezTo>
                    <a:cubicBezTo>
                      <a:pt x="22" y="25"/>
                      <a:pt x="34" y="21"/>
                      <a:pt x="37" y="15"/>
                    </a:cubicBezTo>
                    <a:cubicBezTo>
                      <a:pt x="38" y="15"/>
                      <a:pt x="40" y="14"/>
                      <a:pt x="42" y="14"/>
                    </a:cubicBezTo>
                    <a:cubicBezTo>
                      <a:pt x="42" y="14"/>
                      <a:pt x="51" y="13"/>
                      <a:pt x="55" y="10"/>
                    </a:cubicBezTo>
                    <a:cubicBezTo>
                      <a:pt x="55" y="10"/>
                      <a:pt x="57" y="10"/>
                      <a:pt x="57" y="10"/>
                    </a:cubicBezTo>
                    <a:cubicBezTo>
                      <a:pt x="59" y="11"/>
                      <a:pt x="62" y="13"/>
                      <a:pt x="66" y="13"/>
                    </a:cubicBezTo>
                    <a:cubicBezTo>
                      <a:pt x="68" y="13"/>
                      <a:pt x="70" y="13"/>
                      <a:pt x="72" y="11"/>
                    </a:cubicBezTo>
                    <a:cubicBezTo>
                      <a:pt x="73" y="13"/>
                      <a:pt x="75" y="18"/>
                      <a:pt x="79" y="18"/>
                    </a:cubicBezTo>
                    <a:cubicBezTo>
                      <a:pt x="81" y="18"/>
                      <a:pt x="82" y="17"/>
                      <a:pt x="83" y="17"/>
                    </a:cubicBezTo>
                    <a:cubicBezTo>
                      <a:pt x="84" y="16"/>
                      <a:pt x="84" y="16"/>
                      <a:pt x="85" y="16"/>
                    </a:cubicBezTo>
                    <a:cubicBezTo>
                      <a:pt x="85" y="16"/>
                      <a:pt x="86" y="17"/>
                      <a:pt x="87" y="17"/>
                    </a:cubicBezTo>
                    <a:cubicBezTo>
                      <a:pt x="88" y="17"/>
                      <a:pt x="88" y="17"/>
                      <a:pt x="89" y="17"/>
                    </a:cubicBezTo>
                    <a:cubicBezTo>
                      <a:pt x="89" y="18"/>
                      <a:pt x="89" y="18"/>
                      <a:pt x="89" y="19"/>
                    </a:cubicBezTo>
                    <a:cubicBezTo>
                      <a:pt x="90" y="20"/>
                      <a:pt x="92" y="23"/>
                      <a:pt x="96" y="23"/>
                    </a:cubicBezTo>
                    <a:cubicBezTo>
                      <a:pt x="97" y="23"/>
                      <a:pt x="98" y="23"/>
                      <a:pt x="98" y="23"/>
                    </a:cubicBezTo>
                    <a:cubicBezTo>
                      <a:pt x="99" y="23"/>
                      <a:pt x="99" y="23"/>
                      <a:pt x="99" y="24"/>
                    </a:cubicBezTo>
                    <a:cubicBezTo>
                      <a:pt x="100" y="24"/>
                      <a:pt x="100" y="25"/>
                      <a:pt x="100" y="25"/>
                    </a:cubicBezTo>
                    <a:cubicBezTo>
                      <a:pt x="101" y="26"/>
                      <a:pt x="101" y="26"/>
                      <a:pt x="101" y="26"/>
                    </a:cubicBezTo>
                    <a:cubicBezTo>
                      <a:pt x="102" y="28"/>
                      <a:pt x="104" y="33"/>
                      <a:pt x="110" y="32"/>
                    </a:cubicBezTo>
                    <a:cubicBezTo>
                      <a:pt x="110" y="32"/>
                      <a:pt x="110" y="33"/>
                      <a:pt x="110" y="33"/>
                    </a:cubicBezTo>
                    <a:cubicBezTo>
                      <a:pt x="110" y="37"/>
                      <a:pt x="113" y="40"/>
                      <a:pt x="115" y="42"/>
                    </a:cubicBezTo>
                    <a:cubicBezTo>
                      <a:pt x="117" y="43"/>
                      <a:pt x="118" y="46"/>
                      <a:pt x="118" y="48"/>
                    </a:cubicBezTo>
                    <a:cubicBezTo>
                      <a:pt x="118" y="48"/>
                      <a:pt x="118" y="49"/>
                      <a:pt x="118" y="49"/>
                    </a:cubicBezTo>
                    <a:cubicBezTo>
                      <a:pt x="118" y="51"/>
                      <a:pt x="117" y="55"/>
                      <a:pt x="120" y="59"/>
                    </a:cubicBezTo>
                    <a:cubicBezTo>
                      <a:pt x="121" y="59"/>
                      <a:pt x="121" y="60"/>
                      <a:pt x="121" y="60"/>
                    </a:cubicBezTo>
                    <a:cubicBezTo>
                      <a:pt x="121" y="60"/>
                      <a:pt x="121" y="60"/>
                      <a:pt x="121" y="60"/>
                    </a:cubicBezTo>
                    <a:cubicBezTo>
                      <a:pt x="116" y="66"/>
                      <a:pt x="117" y="70"/>
                      <a:pt x="119"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latin typeface="Trebuchet MS" panose="020B0603020202020204" pitchFamily="34" charset="0"/>
                  <a:cs typeface="Arial" panose="020B0604020202020204" pitchFamily="34" charset="0"/>
                </a:endParaRPr>
              </a:p>
            </p:txBody>
          </p:sp>
          <p:sp>
            <p:nvSpPr>
              <p:cNvPr id="69" name="Freeform 431"/>
              <p:cNvSpPr>
                <a:spLocks noEditPoints="1"/>
              </p:cNvSpPr>
              <p:nvPr/>
            </p:nvSpPr>
            <p:spPr bwMode="auto">
              <a:xfrm>
                <a:off x="9547225" y="3155950"/>
                <a:ext cx="515938" cy="588963"/>
              </a:xfrm>
              <a:custGeom>
                <a:avLst/>
                <a:gdLst>
                  <a:gd name="T0" fmla="*/ 204 w 209"/>
                  <a:gd name="T1" fmla="*/ 59 h 239"/>
                  <a:gd name="T2" fmla="*/ 119 w 209"/>
                  <a:gd name="T3" fmla="*/ 0 h 239"/>
                  <a:gd name="T4" fmla="*/ 116 w 209"/>
                  <a:gd name="T5" fmla="*/ 0 h 239"/>
                  <a:gd name="T6" fmla="*/ 24 w 209"/>
                  <a:gd name="T7" fmla="*/ 71 h 239"/>
                  <a:gd name="T8" fmla="*/ 9 w 209"/>
                  <a:gd name="T9" fmla="*/ 113 h 239"/>
                  <a:gd name="T10" fmla="*/ 3 w 209"/>
                  <a:gd name="T11" fmla="*/ 129 h 239"/>
                  <a:gd name="T12" fmla="*/ 19 w 209"/>
                  <a:gd name="T13" fmla="*/ 136 h 239"/>
                  <a:gd name="T14" fmla="*/ 18 w 209"/>
                  <a:gd name="T15" fmla="*/ 139 h 239"/>
                  <a:gd name="T16" fmla="*/ 17 w 209"/>
                  <a:gd name="T17" fmla="*/ 145 h 239"/>
                  <a:gd name="T18" fmla="*/ 21 w 209"/>
                  <a:gd name="T19" fmla="*/ 153 h 239"/>
                  <a:gd name="T20" fmla="*/ 24 w 209"/>
                  <a:gd name="T21" fmla="*/ 165 h 239"/>
                  <a:gd name="T22" fmla="*/ 24 w 209"/>
                  <a:gd name="T23" fmla="*/ 173 h 239"/>
                  <a:gd name="T24" fmla="*/ 53 w 209"/>
                  <a:gd name="T25" fmla="*/ 195 h 239"/>
                  <a:gd name="T26" fmla="*/ 54 w 209"/>
                  <a:gd name="T27" fmla="*/ 194 h 239"/>
                  <a:gd name="T28" fmla="*/ 62 w 209"/>
                  <a:gd name="T29" fmla="*/ 194 h 239"/>
                  <a:gd name="T30" fmla="*/ 67 w 209"/>
                  <a:gd name="T31" fmla="*/ 195 h 239"/>
                  <a:gd name="T32" fmla="*/ 71 w 209"/>
                  <a:gd name="T33" fmla="*/ 200 h 239"/>
                  <a:gd name="T34" fmla="*/ 77 w 209"/>
                  <a:gd name="T35" fmla="*/ 219 h 239"/>
                  <a:gd name="T36" fmla="*/ 79 w 209"/>
                  <a:gd name="T37" fmla="*/ 234 h 239"/>
                  <a:gd name="T38" fmla="*/ 80 w 209"/>
                  <a:gd name="T39" fmla="*/ 236 h 239"/>
                  <a:gd name="T40" fmla="*/ 84 w 209"/>
                  <a:gd name="T41" fmla="*/ 239 h 239"/>
                  <a:gd name="T42" fmla="*/ 85 w 209"/>
                  <a:gd name="T43" fmla="*/ 239 h 239"/>
                  <a:gd name="T44" fmla="*/ 168 w 209"/>
                  <a:gd name="T45" fmla="*/ 214 h 239"/>
                  <a:gd name="T46" fmla="*/ 172 w 209"/>
                  <a:gd name="T47" fmla="*/ 209 h 239"/>
                  <a:gd name="T48" fmla="*/ 184 w 209"/>
                  <a:gd name="T49" fmla="*/ 144 h 239"/>
                  <a:gd name="T50" fmla="*/ 192 w 209"/>
                  <a:gd name="T51" fmla="*/ 129 h 239"/>
                  <a:gd name="T52" fmla="*/ 204 w 209"/>
                  <a:gd name="T53" fmla="*/ 59 h 239"/>
                  <a:gd name="T54" fmla="*/ 184 w 209"/>
                  <a:gd name="T55" fmla="*/ 125 h 239"/>
                  <a:gd name="T56" fmla="*/ 175 w 209"/>
                  <a:gd name="T57" fmla="*/ 140 h 239"/>
                  <a:gd name="T58" fmla="*/ 161 w 209"/>
                  <a:gd name="T59" fmla="*/ 206 h 239"/>
                  <a:gd name="T60" fmla="*/ 87 w 209"/>
                  <a:gd name="T61" fmla="*/ 228 h 239"/>
                  <a:gd name="T62" fmla="*/ 87 w 209"/>
                  <a:gd name="T63" fmla="*/ 219 h 239"/>
                  <a:gd name="T64" fmla="*/ 78 w 209"/>
                  <a:gd name="T65" fmla="*/ 194 h 239"/>
                  <a:gd name="T66" fmla="*/ 74 w 209"/>
                  <a:gd name="T67" fmla="*/ 189 h 239"/>
                  <a:gd name="T68" fmla="*/ 62 w 209"/>
                  <a:gd name="T69" fmla="*/ 184 h 239"/>
                  <a:gd name="T70" fmla="*/ 52 w 209"/>
                  <a:gd name="T71" fmla="*/ 185 h 239"/>
                  <a:gd name="T72" fmla="*/ 51 w 209"/>
                  <a:gd name="T73" fmla="*/ 185 h 239"/>
                  <a:gd name="T74" fmla="*/ 34 w 209"/>
                  <a:gd name="T75" fmla="*/ 173 h 239"/>
                  <a:gd name="T76" fmla="*/ 31 w 209"/>
                  <a:gd name="T77" fmla="*/ 158 h 239"/>
                  <a:gd name="T78" fmla="*/ 31 w 209"/>
                  <a:gd name="T79" fmla="*/ 155 h 239"/>
                  <a:gd name="T80" fmla="*/ 32 w 209"/>
                  <a:gd name="T81" fmla="*/ 154 h 239"/>
                  <a:gd name="T82" fmla="*/ 32 w 209"/>
                  <a:gd name="T83" fmla="*/ 149 h 239"/>
                  <a:gd name="T84" fmla="*/ 29 w 209"/>
                  <a:gd name="T85" fmla="*/ 147 h 239"/>
                  <a:gd name="T86" fmla="*/ 27 w 209"/>
                  <a:gd name="T87" fmla="*/ 145 h 239"/>
                  <a:gd name="T88" fmla="*/ 27 w 209"/>
                  <a:gd name="T89" fmla="*/ 142 h 239"/>
                  <a:gd name="T90" fmla="*/ 29 w 209"/>
                  <a:gd name="T91" fmla="*/ 132 h 239"/>
                  <a:gd name="T92" fmla="*/ 25 w 209"/>
                  <a:gd name="T93" fmla="*/ 127 h 239"/>
                  <a:gd name="T94" fmla="*/ 19 w 209"/>
                  <a:gd name="T95" fmla="*/ 126 h 239"/>
                  <a:gd name="T96" fmla="*/ 12 w 209"/>
                  <a:gd name="T97" fmla="*/ 125 h 239"/>
                  <a:gd name="T98" fmla="*/ 16 w 209"/>
                  <a:gd name="T99" fmla="*/ 120 h 239"/>
                  <a:gd name="T100" fmla="*/ 33 w 209"/>
                  <a:gd name="T101" fmla="*/ 72 h 239"/>
                  <a:gd name="T102" fmla="*/ 116 w 209"/>
                  <a:gd name="T103" fmla="*/ 9 h 239"/>
                  <a:gd name="T104" fmla="*/ 119 w 209"/>
                  <a:gd name="T105" fmla="*/ 10 h 239"/>
                  <a:gd name="T106" fmla="*/ 194 w 209"/>
                  <a:gd name="T107" fmla="*/ 61 h 239"/>
                  <a:gd name="T108" fmla="*/ 184 w 209"/>
                  <a:gd name="T109"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 h="239">
                    <a:moveTo>
                      <a:pt x="204" y="59"/>
                    </a:moveTo>
                    <a:cubicBezTo>
                      <a:pt x="197" y="11"/>
                      <a:pt x="131" y="0"/>
                      <a:pt x="119" y="0"/>
                    </a:cubicBezTo>
                    <a:cubicBezTo>
                      <a:pt x="116" y="0"/>
                      <a:pt x="116" y="0"/>
                      <a:pt x="116" y="0"/>
                    </a:cubicBezTo>
                    <a:cubicBezTo>
                      <a:pt x="36" y="0"/>
                      <a:pt x="25" y="55"/>
                      <a:pt x="24" y="71"/>
                    </a:cubicBezTo>
                    <a:cubicBezTo>
                      <a:pt x="22" y="83"/>
                      <a:pt x="17" y="105"/>
                      <a:pt x="9" y="113"/>
                    </a:cubicBezTo>
                    <a:cubicBezTo>
                      <a:pt x="7" y="115"/>
                      <a:pt x="0" y="121"/>
                      <a:pt x="3" y="129"/>
                    </a:cubicBezTo>
                    <a:cubicBezTo>
                      <a:pt x="6" y="136"/>
                      <a:pt x="14" y="136"/>
                      <a:pt x="19" y="136"/>
                    </a:cubicBezTo>
                    <a:cubicBezTo>
                      <a:pt x="18" y="137"/>
                      <a:pt x="18" y="138"/>
                      <a:pt x="18" y="139"/>
                    </a:cubicBezTo>
                    <a:cubicBezTo>
                      <a:pt x="17" y="141"/>
                      <a:pt x="17" y="142"/>
                      <a:pt x="17" y="145"/>
                    </a:cubicBezTo>
                    <a:cubicBezTo>
                      <a:pt x="17" y="148"/>
                      <a:pt x="18" y="151"/>
                      <a:pt x="21" y="153"/>
                    </a:cubicBezTo>
                    <a:cubicBezTo>
                      <a:pt x="19" y="157"/>
                      <a:pt x="20" y="162"/>
                      <a:pt x="24" y="165"/>
                    </a:cubicBezTo>
                    <a:cubicBezTo>
                      <a:pt x="24" y="166"/>
                      <a:pt x="24" y="167"/>
                      <a:pt x="24" y="173"/>
                    </a:cubicBezTo>
                    <a:cubicBezTo>
                      <a:pt x="24" y="189"/>
                      <a:pt x="40" y="197"/>
                      <a:pt x="53" y="195"/>
                    </a:cubicBezTo>
                    <a:cubicBezTo>
                      <a:pt x="54" y="194"/>
                      <a:pt x="54" y="194"/>
                      <a:pt x="54" y="194"/>
                    </a:cubicBezTo>
                    <a:cubicBezTo>
                      <a:pt x="56" y="194"/>
                      <a:pt x="59" y="194"/>
                      <a:pt x="62" y="194"/>
                    </a:cubicBezTo>
                    <a:cubicBezTo>
                      <a:pt x="65" y="194"/>
                      <a:pt x="66" y="194"/>
                      <a:pt x="67" y="195"/>
                    </a:cubicBezTo>
                    <a:cubicBezTo>
                      <a:pt x="68" y="197"/>
                      <a:pt x="70" y="199"/>
                      <a:pt x="71" y="200"/>
                    </a:cubicBezTo>
                    <a:cubicBezTo>
                      <a:pt x="75" y="205"/>
                      <a:pt x="77" y="207"/>
                      <a:pt x="77" y="219"/>
                    </a:cubicBezTo>
                    <a:cubicBezTo>
                      <a:pt x="77" y="229"/>
                      <a:pt x="78" y="233"/>
                      <a:pt x="79" y="234"/>
                    </a:cubicBezTo>
                    <a:cubicBezTo>
                      <a:pt x="80" y="236"/>
                      <a:pt x="80" y="236"/>
                      <a:pt x="80" y="236"/>
                    </a:cubicBezTo>
                    <a:cubicBezTo>
                      <a:pt x="80" y="238"/>
                      <a:pt x="82" y="239"/>
                      <a:pt x="84" y="239"/>
                    </a:cubicBezTo>
                    <a:cubicBezTo>
                      <a:pt x="85" y="239"/>
                      <a:pt x="85" y="239"/>
                      <a:pt x="85" y="239"/>
                    </a:cubicBezTo>
                    <a:cubicBezTo>
                      <a:pt x="168" y="214"/>
                      <a:pt x="168" y="214"/>
                      <a:pt x="168" y="214"/>
                    </a:cubicBezTo>
                    <a:cubicBezTo>
                      <a:pt x="170" y="214"/>
                      <a:pt x="172" y="211"/>
                      <a:pt x="172" y="209"/>
                    </a:cubicBezTo>
                    <a:cubicBezTo>
                      <a:pt x="170" y="193"/>
                      <a:pt x="171" y="167"/>
                      <a:pt x="184" y="144"/>
                    </a:cubicBezTo>
                    <a:cubicBezTo>
                      <a:pt x="187" y="139"/>
                      <a:pt x="190" y="134"/>
                      <a:pt x="192" y="129"/>
                    </a:cubicBezTo>
                    <a:cubicBezTo>
                      <a:pt x="207" y="104"/>
                      <a:pt x="209" y="100"/>
                      <a:pt x="204" y="59"/>
                    </a:cubicBezTo>
                    <a:close/>
                    <a:moveTo>
                      <a:pt x="184" y="125"/>
                    </a:moveTo>
                    <a:cubicBezTo>
                      <a:pt x="181" y="129"/>
                      <a:pt x="178" y="134"/>
                      <a:pt x="175" y="140"/>
                    </a:cubicBezTo>
                    <a:cubicBezTo>
                      <a:pt x="163" y="162"/>
                      <a:pt x="160" y="188"/>
                      <a:pt x="161" y="206"/>
                    </a:cubicBezTo>
                    <a:cubicBezTo>
                      <a:pt x="87" y="228"/>
                      <a:pt x="87" y="228"/>
                      <a:pt x="87" y="228"/>
                    </a:cubicBezTo>
                    <a:cubicBezTo>
                      <a:pt x="87" y="226"/>
                      <a:pt x="87" y="223"/>
                      <a:pt x="87" y="219"/>
                    </a:cubicBezTo>
                    <a:cubicBezTo>
                      <a:pt x="87" y="204"/>
                      <a:pt x="83" y="200"/>
                      <a:pt x="78" y="194"/>
                    </a:cubicBezTo>
                    <a:cubicBezTo>
                      <a:pt x="77" y="192"/>
                      <a:pt x="76" y="191"/>
                      <a:pt x="74" y="189"/>
                    </a:cubicBezTo>
                    <a:cubicBezTo>
                      <a:pt x="71" y="184"/>
                      <a:pt x="65" y="184"/>
                      <a:pt x="62" y="184"/>
                    </a:cubicBezTo>
                    <a:cubicBezTo>
                      <a:pt x="58" y="184"/>
                      <a:pt x="55" y="184"/>
                      <a:pt x="52" y="185"/>
                    </a:cubicBezTo>
                    <a:cubicBezTo>
                      <a:pt x="51" y="185"/>
                      <a:pt x="51" y="185"/>
                      <a:pt x="51" y="185"/>
                    </a:cubicBezTo>
                    <a:cubicBezTo>
                      <a:pt x="44" y="186"/>
                      <a:pt x="34" y="182"/>
                      <a:pt x="34" y="173"/>
                    </a:cubicBezTo>
                    <a:cubicBezTo>
                      <a:pt x="34" y="164"/>
                      <a:pt x="34" y="161"/>
                      <a:pt x="31" y="158"/>
                    </a:cubicBezTo>
                    <a:cubicBezTo>
                      <a:pt x="30" y="157"/>
                      <a:pt x="29" y="157"/>
                      <a:pt x="31" y="155"/>
                    </a:cubicBezTo>
                    <a:cubicBezTo>
                      <a:pt x="31" y="154"/>
                      <a:pt x="32" y="154"/>
                      <a:pt x="32" y="154"/>
                    </a:cubicBezTo>
                    <a:cubicBezTo>
                      <a:pt x="33" y="152"/>
                      <a:pt x="33" y="151"/>
                      <a:pt x="32" y="149"/>
                    </a:cubicBezTo>
                    <a:cubicBezTo>
                      <a:pt x="31" y="148"/>
                      <a:pt x="30" y="147"/>
                      <a:pt x="29" y="147"/>
                    </a:cubicBezTo>
                    <a:cubicBezTo>
                      <a:pt x="27" y="146"/>
                      <a:pt x="27" y="145"/>
                      <a:pt x="27" y="145"/>
                    </a:cubicBezTo>
                    <a:cubicBezTo>
                      <a:pt x="27" y="144"/>
                      <a:pt x="27" y="143"/>
                      <a:pt x="27" y="142"/>
                    </a:cubicBezTo>
                    <a:cubicBezTo>
                      <a:pt x="28" y="140"/>
                      <a:pt x="28" y="137"/>
                      <a:pt x="29" y="132"/>
                    </a:cubicBezTo>
                    <a:cubicBezTo>
                      <a:pt x="29" y="130"/>
                      <a:pt x="28" y="127"/>
                      <a:pt x="25" y="127"/>
                    </a:cubicBezTo>
                    <a:cubicBezTo>
                      <a:pt x="23" y="126"/>
                      <a:pt x="21" y="126"/>
                      <a:pt x="19" y="126"/>
                    </a:cubicBezTo>
                    <a:cubicBezTo>
                      <a:pt x="16" y="126"/>
                      <a:pt x="13" y="126"/>
                      <a:pt x="12" y="125"/>
                    </a:cubicBezTo>
                    <a:cubicBezTo>
                      <a:pt x="12" y="124"/>
                      <a:pt x="13" y="122"/>
                      <a:pt x="16" y="120"/>
                    </a:cubicBezTo>
                    <a:cubicBezTo>
                      <a:pt x="29" y="106"/>
                      <a:pt x="33" y="73"/>
                      <a:pt x="33" y="72"/>
                    </a:cubicBezTo>
                    <a:cubicBezTo>
                      <a:pt x="38" y="14"/>
                      <a:pt x="97" y="9"/>
                      <a:pt x="116" y="9"/>
                    </a:cubicBezTo>
                    <a:cubicBezTo>
                      <a:pt x="119" y="10"/>
                      <a:pt x="119" y="10"/>
                      <a:pt x="119" y="10"/>
                    </a:cubicBezTo>
                    <a:cubicBezTo>
                      <a:pt x="128" y="10"/>
                      <a:pt x="188" y="19"/>
                      <a:pt x="194" y="61"/>
                    </a:cubicBezTo>
                    <a:cubicBezTo>
                      <a:pt x="199" y="98"/>
                      <a:pt x="198" y="101"/>
                      <a:pt x="184" y="1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latin typeface="Trebuchet MS" panose="020B0603020202020204" pitchFamily="34" charset="0"/>
                  <a:cs typeface="Arial" panose="020B0604020202020204" pitchFamily="34" charset="0"/>
                </a:endParaRPr>
              </a:p>
            </p:txBody>
          </p:sp>
        </p:grpSp>
        <p:sp>
          <p:nvSpPr>
            <p:cNvPr id="67" name="Freeform 837"/>
            <p:cNvSpPr>
              <a:spLocks noEditPoints="1"/>
            </p:cNvSpPr>
            <p:nvPr/>
          </p:nvSpPr>
          <p:spPr bwMode="auto">
            <a:xfrm>
              <a:off x="1354027" y="2885131"/>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schemeClr val="bg1"/>
                </a:solidFill>
                <a:latin typeface="Trebuchet MS" panose="020B0603020202020204" pitchFamily="34" charset="0"/>
              </a:endParaRPr>
            </a:p>
          </p:txBody>
        </p:sp>
      </p:grpSp>
      <p:grpSp>
        <p:nvGrpSpPr>
          <p:cNvPr id="70" name="Group 433"/>
          <p:cNvGrpSpPr>
            <a:grpSpLocks noChangeAspect="1"/>
          </p:cNvGrpSpPr>
          <p:nvPr/>
        </p:nvGrpSpPr>
        <p:grpSpPr bwMode="auto">
          <a:xfrm>
            <a:off x="2924234" y="4267470"/>
            <a:ext cx="387092" cy="383200"/>
            <a:chOff x="4725" y="1820"/>
            <a:chExt cx="340" cy="340"/>
          </a:xfrm>
          <a:solidFill>
            <a:schemeClr val="bg1"/>
          </a:solidFill>
        </p:grpSpPr>
        <p:sp>
          <p:nvSpPr>
            <p:cNvPr id="71" name="Freeform 434"/>
            <p:cNvSpPr>
              <a:spLocks noEditPoints="1"/>
            </p:cNvSpPr>
            <p:nvPr/>
          </p:nvSpPr>
          <p:spPr bwMode="auto">
            <a:xfrm>
              <a:off x="4845" y="1884"/>
              <a:ext cx="100" cy="212"/>
            </a:xfrm>
            <a:custGeom>
              <a:avLst/>
              <a:gdLst>
                <a:gd name="T0" fmla="*/ 139 w 150"/>
                <a:gd name="T1" fmla="*/ 320 h 320"/>
                <a:gd name="T2" fmla="*/ 11 w 150"/>
                <a:gd name="T3" fmla="*/ 320 h 320"/>
                <a:gd name="T4" fmla="*/ 0 w 150"/>
                <a:gd name="T5" fmla="*/ 310 h 320"/>
                <a:gd name="T6" fmla="*/ 0 w 150"/>
                <a:gd name="T7" fmla="*/ 267 h 320"/>
                <a:gd name="T8" fmla="*/ 11 w 150"/>
                <a:gd name="T9" fmla="*/ 256 h 320"/>
                <a:gd name="T10" fmla="*/ 43 w 150"/>
                <a:gd name="T11" fmla="*/ 256 h 320"/>
                <a:gd name="T12" fmla="*/ 43 w 150"/>
                <a:gd name="T13" fmla="*/ 171 h 320"/>
                <a:gd name="T14" fmla="*/ 22 w 150"/>
                <a:gd name="T15" fmla="*/ 171 h 320"/>
                <a:gd name="T16" fmla="*/ 11 w 150"/>
                <a:gd name="T17" fmla="*/ 160 h 320"/>
                <a:gd name="T18" fmla="*/ 11 w 150"/>
                <a:gd name="T19" fmla="*/ 118 h 320"/>
                <a:gd name="T20" fmla="*/ 22 w 150"/>
                <a:gd name="T21" fmla="*/ 107 h 320"/>
                <a:gd name="T22" fmla="*/ 96 w 150"/>
                <a:gd name="T23" fmla="*/ 107 h 320"/>
                <a:gd name="T24" fmla="*/ 107 w 150"/>
                <a:gd name="T25" fmla="*/ 118 h 320"/>
                <a:gd name="T26" fmla="*/ 107 w 150"/>
                <a:gd name="T27" fmla="*/ 256 h 320"/>
                <a:gd name="T28" fmla="*/ 139 w 150"/>
                <a:gd name="T29" fmla="*/ 256 h 320"/>
                <a:gd name="T30" fmla="*/ 150 w 150"/>
                <a:gd name="T31" fmla="*/ 267 h 320"/>
                <a:gd name="T32" fmla="*/ 150 w 150"/>
                <a:gd name="T33" fmla="*/ 310 h 320"/>
                <a:gd name="T34" fmla="*/ 139 w 150"/>
                <a:gd name="T35" fmla="*/ 320 h 320"/>
                <a:gd name="T36" fmla="*/ 22 w 150"/>
                <a:gd name="T37" fmla="*/ 299 h 320"/>
                <a:gd name="T38" fmla="*/ 128 w 150"/>
                <a:gd name="T39" fmla="*/ 299 h 320"/>
                <a:gd name="T40" fmla="*/ 128 w 150"/>
                <a:gd name="T41" fmla="*/ 278 h 320"/>
                <a:gd name="T42" fmla="*/ 96 w 150"/>
                <a:gd name="T43" fmla="*/ 278 h 320"/>
                <a:gd name="T44" fmla="*/ 86 w 150"/>
                <a:gd name="T45" fmla="*/ 267 h 320"/>
                <a:gd name="T46" fmla="*/ 86 w 150"/>
                <a:gd name="T47" fmla="*/ 128 h 320"/>
                <a:gd name="T48" fmla="*/ 32 w 150"/>
                <a:gd name="T49" fmla="*/ 128 h 320"/>
                <a:gd name="T50" fmla="*/ 32 w 150"/>
                <a:gd name="T51" fmla="*/ 150 h 320"/>
                <a:gd name="T52" fmla="*/ 54 w 150"/>
                <a:gd name="T53" fmla="*/ 150 h 320"/>
                <a:gd name="T54" fmla="*/ 64 w 150"/>
                <a:gd name="T55" fmla="*/ 160 h 320"/>
                <a:gd name="T56" fmla="*/ 64 w 150"/>
                <a:gd name="T57" fmla="*/ 267 h 320"/>
                <a:gd name="T58" fmla="*/ 54 w 150"/>
                <a:gd name="T59" fmla="*/ 278 h 320"/>
                <a:gd name="T60" fmla="*/ 22 w 150"/>
                <a:gd name="T61" fmla="*/ 278 h 320"/>
                <a:gd name="T62" fmla="*/ 22 w 150"/>
                <a:gd name="T63" fmla="*/ 299 h 320"/>
                <a:gd name="T64" fmla="*/ 75 w 150"/>
                <a:gd name="T65" fmla="*/ 86 h 320"/>
                <a:gd name="T66" fmla="*/ 32 w 150"/>
                <a:gd name="T67" fmla="*/ 43 h 320"/>
                <a:gd name="T68" fmla="*/ 75 w 150"/>
                <a:gd name="T69" fmla="*/ 0 h 320"/>
                <a:gd name="T70" fmla="*/ 118 w 150"/>
                <a:gd name="T71" fmla="*/ 43 h 320"/>
                <a:gd name="T72" fmla="*/ 75 w 150"/>
                <a:gd name="T73" fmla="*/ 86 h 320"/>
                <a:gd name="T74" fmla="*/ 75 w 150"/>
                <a:gd name="T75" fmla="*/ 22 h 320"/>
                <a:gd name="T76" fmla="*/ 54 w 150"/>
                <a:gd name="T77" fmla="*/ 43 h 320"/>
                <a:gd name="T78" fmla="*/ 75 w 150"/>
                <a:gd name="T79" fmla="*/ 64 h 320"/>
                <a:gd name="T80" fmla="*/ 96 w 150"/>
                <a:gd name="T81" fmla="*/ 43 h 320"/>
                <a:gd name="T82" fmla="*/ 75 w 150"/>
                <a:gd name="T83" fmla="*/ 2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320">
                  <a:moveTo>
                    <a:pt x="139" y="320"/>
                  </a:moveTo>
                  <a:cubicBezTo>
                    <a:pt x="11" y="320"/>
                    <a:pt x="11" y="320"/>
                    <a:pt x="11" y="320"/>
                  </a:cubicBezTo>
                  <a:cubicBezTo>
                    <a:pt x="5" y="320"/>
                    <a:pt x="0" y="316"/>
                    <a:pt x="0" y="310"/>
                  </a:cubicBezTo>
                  <a:cubicBezTo>
                    <a:pt x="0" y="267"/>
                    <a:pt x="0" y="267"/>
                    <a:pt x="0" y="267"/>
                  </a:cubicBezTo>
                  <a:cubicBezTo>
                    <a:pt x="0" y="261"/>
                    <a:pt x="5" y="256"/>
                    <a:pt x="11" y="256"/>
                  </a:cubicBezTo>
                  <a:cubicBezTo>
                    <a:pt x="43" y="256"/>
                    <a:pt x="43" y="256"/>
                    <a:pt x="43" y="256"/>
                  </a:cubicBezTo>
                  <a:cubicBezTo>
                    <a:pt x="43" y="171"/>
                    <a:pt x="43" y="171"/>
                    <a:pt x="43" y="171"/>
                  </a:cubicBezTo>
                  <a:cubicBezTo>
                    <a:pt x="22" y="171"/>
                    <a:pt x="22" y="171"/>
                    <a:pt x="22" y="171"/>
                  </a:cubicBezTo>
                  <a:cubicBezTo>
                    <a:pt x="16" y="171"/>
                    <a:pt x="11" y="166"/>
                    <a:pt x="11" y="160"/>
                  </a:cubicBezTo>
                  <a:cubicBezTo>
                    <a:pt x="11" y="118"/>
                    <a:pt x="11" y="118"/>
                    <a:pt x="11" y="118"/>
                  </a:cubicBezTo>
                  <a:cubicBezTo>
                    <a:pt x="11" y="112"/>
                    <a:pt x="16" y="107"/>
                    <a:pt x="22" y="107"/>
                  </a:cubicBezTo>
                  <a:cubicBezTo>
                    <a:pt x="96" y="107"/>
                    <a:pt x="96" y="107"/>
                    <a:pt x="96" y="107"/>
                  </a:cubicBezTo>
                  <a:cubicBezTo>
                    <a:pt x="102" y="107"/>
                    <a:pt x="107" y="112"/>
                    <a:pt x="107" y="118"/>
                  </a:cubicBezTo>
                  <a:cubicBezTo>
                    <a:pt x="107" y="256"/>
                    <a:pt x="107" y="256"/>
                    <a:pt x="107" y="256"/>
                  </a:cubicBezTo>
                  <a:cubicBezTo>
                    <a:pt x="139" y="256"/>
                    <a:pt x="139" y="256"/>
                    <a:pt x="139" y="256"/>
                  </a:cubicBezTo>
                  <a:cubicBezTo>
                    <a:pt x="145" y="256"/>
                    <a:pt x="150" y="261"/>
                    <a:pt x="150" y="267"/>
                  </a:cubicBezTo>
                  <a:cubicBezTo>
                    <a:pt x="150" y="310"/>
                    <a:pt x="150" y="310"/>
                    <a:pt x="150" y="310"/>
                  </a:cubicBezTo>
                  <a:cubicBezTo>
                    <a:pt x="150" y="316"/>
                    <a:pt x="145" y="320"/>
                    <a:pt x="139" y="320"/>
                  </a:cubicBezTo>
                  <a:close/>
                  <a:moveTo>
                    <a:pt x="22" y="299"/>
                  </a:moveTo>
                  <a:cubicBezTo>
                    <a:pt x="128" y="299"/>
                    <a:pt x="128" y="299"/>
                    <a:pt x="128" y="299"/>
                  </a:cubicBezTo>
                  <a:cubicBezTo>
                    <a:pt x="128" y="278"/>
                    <a:pt x="128" y="278"/>
                    <a:pt x="128" y="278"/>
                  </a:cubicBezTo>
                  <a:cubicBezTo>
                    <a:pt x="96" y="278"/>
                    <a:pt x="96" y="278"/>
                    <a:pt x="96" y="278"/>
                  </a:cubicBezTo>
                  <a:cubicBezTo>
                    <a:pt x="90" y="278"/>
                    <a:pt x="86" y="273"/>
                    <a:pt x="86" y="267"/>
                  </a:cubicBezTo>
                  <a:cubicBezTo>
                    <a:pt x="86" y="128"/>
                    <a:pt x="86" y="128"/>
                    <a:pt x="86" y="128"/>
                  </a:cubicBezTo>
                  <a:cubicBezTo>
                    <a:pt x="32" y="128"/>
                    <a:pt x="32" y="128"/>
                    <a:pt x="32" y="128"/>
                  </a:cubicBezTo>
                  <a:cubicBezTo>
                    <a:pt x="32" y="150"/>
                    <a:pt x="32" y="150"/>
                    <a:pt x="32" y="150"/>
                  </a:cubicBezTo>
                  <a:cubicBezTo>
                    <a:pt x="54" y="150"/>
                    <a:pt x="54" y="150"/>
                    <a:pt x="54" y="150"/>
                  </a:cubicBezTo>
                  <a:cubicBezTo>
                    <a:pt x="60" y="150"/>
                    <a:pt x="64" y="154"/>
                    <a:pt x="64" y="160"/>
                  </a:cubicBezTo>
                  <a:cubicBezTo>
                    <a:pt x="64" y="267"/>
                    <a:pt x="64" y="267"/>
                    <a:pt x="64" y="267"/>
                  </a:cubicBezTo>
                  <a:cubicBezTo>
                    <a:pt x="64" y="273"/>
                    <a:pt x="60" y="278"/>
                    <a:pt x="54" y="278"/>
                  </a:cubicBezTo>
                  <a:cubicBezTo>
                    <a:pt x="22" y="278"/>
                    <a:pt x="22" y="278"/>
                    <a:pt x="22" y="278"/>
                  </a:cubicBezTo>
                  <a:lnTo>
                    <a:pt x="22" y="299"/>
                  </a:lnTo>
                  <a:close/>
                  <a:moveTo>
                    <a:pt x="75" y="86"/>
                  </a:moveTo>
                  <a:cubicBezTo>
                    <a:pt x="51" y="86"/>
                    <a:pt x="32" y="67"/>
                    <a:pt x="32" y="43"/>
                  </a:cubicBezTo>
                  <a:cubicBezTo>
                    <a:pt x="32" y="19"/>
                    <a:pt x="51" y="0"/>
                    <a:pt x="75" y="0"/>
                  </a:cubicBezTo>
                  <a:cubicBezTo>
                    <a:pt x="99" y="0"/>
                    <a:pt x="118" y="19"/>
                    <a:pt x="118" y="43"/>
                  </a:cubicBezTo>
                  <a:cubicBezTo>
                    <a:pt x="118" y="67"/>
                    <a:pt x="99" y="86"/>
                    <a:pt x="75" y="86"/>
                  </a:cubicBezTo>
                  <a:close/>
                  <a:moveTo>
                    <a:pt x="75" y="22"/>
                  </a:moveTo>
                  <a:cubicBezTo>
                    <a:pt x="63" y="22"/>
                    <a:pt x="54" y="31"/>
                    <a:pt x="54" y="43"/>
                  </a:cubicBezTo>
                  <a:cubicBezTo>
                    <a:pt x="54" y="55"/>
                    <a:pt x="63" y="64"/>
                    <a:pt x="75" y="64"/>
                  </a:cubicBezTo>
                  <a:cubicBezTo>
                    <a:pt x="87" y="64"/>
                    <a:pt x="96" y="55"/>
                    <a:pt x="96" y="43"/>
                  </a:cubicBezTo>
                  <a:cubicBezTo>
                    <a:pt x="96" y="31"/>
                    <a:pt x="87" y="22"/>
                    <a:pt x="75"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72" name="Freeform 435"/>
            <p:cNvSpPr>
              <a:spLocks noEditPoints="1"/>
            </p:cNvSpPr>
            <p:nvPr/>
          </p:nvSpPr>
          <p:spPr bwMode="auto">
            <a:xfrm>
              <a:off x="4725" y="1820"/>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grpSp>
      <p:grpSp>
        <p:nvGrpSpPr>
          <p:cNvPr id="73" name="Group 72"/>
          <p:cNvGrpSpPr>
            <a:grpSpLocks noChangeAspect="1"/>
          </p:cNvGrpSpPr>
          <p:nvPr/>
        </p:nvGrpSpPr>
        <p:grpSpPr bwMode="auto">
          <a:xfrm>
            <a:off x="1618747" y="5981067"/>
            <a:ext cx="425801" cy="421521"/>
            <a:chOff x="1925" y="6"/>
            <a:chExt cx="340" cy="340"/>
          </a:xfrm>
          <a:solidFill>
            <a:schemeClr val="bg1"/>
          </a:solidFill>
        </p:grpSpPr>
        <p:sp>
          <p:nvSpPr>
            <p:cNvPr id="74" name="Freeform 73"/>
            <p:cNvSpPr>
              <a:spLocks noEditPoints="1"/>
            </p:cNvSpPr>
            <p:nvPr/>
          </p:nvSpPr>
          <p:spPr bwMode="auto">
            <a:xfrm>
              <a:off x="2017" y="70"/>
              <a:ext cx="156" cy="212"/>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75" name="Freeform 74"/>
            <p:cNvSpPr>
              <a:spLocks noEditPoints="1"/>
            </p:cNvSpPr>
            <p:nvPr/>
          </p:nvSpPr>
          <p:spPr bwMode="auto">
            <a:xfrm>
              <a:off x="1925" y="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grpSp>
      <p:grpSp>
        <p:nvGrpSpPr>
          <p:cNvPr id="76" name="Group 75"/>
          <p:cNvGrpSpPr/>
          <p:nvPr/>
        </p:nvGrpSpPr>
        <p:grpSpPr>
          <a:xfrm>
            <a:off x="1750902" y="4092297"/>
            <a:ext cx="432692" cy="420869"/>
            <a:chOff x="1044368" y="3297801"/>
            <a:chExt cx="511059" cy="502144"/>
          </a:xfrm>
        </p:grpSpPr>
        <p:sp>
          <p:nvSpPr>
            <p:cNvPr id="77" name="Freeform 23"/>
            <p:cNvSpPr>
              <a:spLocks noChangeAspect="1" noEditPoints="1"/>
            </p:cNvSpPr>
            <p:nvPr/>
          </p:nvSpPr>
          <p:spPr bwMode="auto">
            <a:xfrm>
              <a:off x="1094868" y="3405724"/>
              <a:ext cx="391579" cy="256032"/>
            </a:xfrm>
            <a:custGeom>
              <a:avLst/>
              <a:gdLst>
                <a:gd name="T0" fmla="*/ 309 w 543"/>
                <a:gd name="T1" fmla="*/ 215 h 353"/>
                <a:gd name="T2" fmla="*/ 309 w 543"/>
                <a:gd name="T3" fmla="*/ 215 h 353"/>
                <a:gd name="T4" fmla="*/ 235 w 543"/>
                <a:gd name="T5" fmla="*/ 296 h 353"/>
                <a:gd name="T6" fmla="*/ 217 w 543"/>
                <a:gd name="T7" fmla="*/ 301 h 353"/>
                <a:gd name="T8" fmla="*/ 212 w 543"/>
                <a:gd name="T9" fmla="*/ 291 h 353"/>
                <a:gd name="T10" fmla="*/ 215 w 543"/>
                <a:gd name="T11" fmla="*/ 280 h 353"/>
                <a:gd name="T12" fmla="*/ 243 w 543"/>
                <a:gd name="T13" fmla="*/ 218 h 353"/>
                <a:gd name="T14" fmla="*/ 222 w 543"/>
                <a:gd name="T15" fmla="*/ 209 h 353"/>
                <a:gd name="T16" fmla="*/ 220 w 543"/>
                <a:gd name="T17" fmla="*/ 208 h 353"/>
                <a:gd name="T18" fmla="*/ 204 w 543"/>
                <a:gd name="T19" fmla="*/ 192 h 353"/>
                <a:gd name="T20" fmla="*/ 211 w 543"/>
                <a:gd name="T21" fmla="*/ 175 h 353"/>
                <a:gd name="T22" fmla="*/ 284 w 543"/>
                <a:gd name="T23" fmla="*/ 94 h 353"/>
                <a:gd name="T24" fmla="*/ 302 w 543"/>
                <a:gd name="T25" fmla="*/ 89 h 353"/>
                <a:gd name="T26" fmla="*/ 307 w 543"/>
                <a:gd name="T27" fmla="*/ 99 h 353"/>
                <a:gd name="T28" fmla="*/ 304 w 543"/>
                <a:gd name="T29" fmla="*/ 110 h 353"/>
                <a:gd name="T30" fmla="*/ 276 w 543"/>
                <a:gd name="T31" fmla="*/ 172 h 353"/>
                <a:gd name="T32" fmla="*/ 298 w 543"/>
                <a:gd name="T33" fmla="*/ 181 h 353"/>
                <a:gd name="T34" fmla="*/ 300 w 543"/>
                <a:gd name="T35" fmla="*/ 182 h 353"/>
                <a:gd name="T36" fmla="*/ 315 w 543"/>
                <a:gd name="T37" fmla="*/ 199 h 353"/>
                <a:gd name="T38" fmla="*/ 309 w 543"/>
                <a:gd name="T39" fmla="*/ 215 h 353"/>
                <a:gd name="T40" fmla="*/ 413 w 543"/>
                <a:gd name="T41" fmla="*/ 98 h 353"/>
                <a:gd name="T42" fmla="*/ 413 w 543"/>
                <a:gd name="T43" fmla="*/ 98 h 353"/>
                <a:gd name="T44" fmla="*/ 391 w 543"/>
                <a:gd name="T45" fmla="*/ 100 h 353"/>
                <a:gd name="T46" fmla="*/ 253 w 543"/>
                <a:gd name="T47" fmla="*/ 0 h 353"/>
                <a:gd name="T48" fmla="*/ 108 w 543"/>
                <a:gd name="T49" fmla="*/ 140 h 353"/>
                <a:gd name="T50" fmla="*/ 110 w 543"/>
                <a:gd name="T51" fmla="*/ 161 h 353"/>
                <a:gd name="T52" fmla="*/ 98 w 543"/>
                <a:gd name="T53" fmla="*/ 160 h 353"/>
                <a:gd name="T54" fmla="*/ 0 w 543"/>
                <a:gd name="T55" fmla="*/ 256 h 353"/>
                <a:gd name="T56" fmla="*/ 98 w 543"/>
                <a:gd name="T57" fmla="*/ 353 h 353"/>
                <a:gd name="T58" fmla="*/ 413 w 543"/>
                <a:gd name="T59" fmla="*/ 353 h 353"/>
                <a:gd name="T60" fmla="*/ 543 w 543"/>
                <a:gd name="T61" fmla="*/ 225 h 353"/>
                <a:gd name="T62" fmla="*/ 413 w 543"/>
                <a:gd name="T63" fmla="*/ 9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3" h="353">
                  <a:moveTo>
                    <a:pt x="309" y="215"/>
                  </a:moveTo>
                  <a:lnTo>
                    <a:pt x="309" y="215"/>
                  </a:lnTo>
                  <a:cubicBezTo>
                    <a:pt x="295" y="234"/>
                    <a:pt x="238" y="294"/>
                    <a:pt x="235" y="296"/>
                  </a:cubicBezTo>
                  <a:cubicBezTo>
                    <a:pt x="232" y="300"/>
                    <a:pt x="225" y="306"/>
                    <a:pt x="217" y="301"/>
                  </a:cubicBezTo>
                  <a:cubicBezTo>
                    <a:pt x="215" y="299"/>
                    <a:pt x="212" y="297"/>
                    <a:pt x="212" y="291"/>
                  </a:cubicBezTo>
                  <a:cubicBezTo>
                    <a:pt x="212" y="286"/>
                    <a:pt x="215" y="281"/>
                    <a:pt x="215" y="280"/>
                  </a:cubicBezTo>
                  <a:lnTo>
                    <a:pt x="243" y="218"/>
                  </a:lnTo>
                  <a:cubicBezTo>
                    <a:pt x="238" y="216"/>
                    <a:pt x="229" y="212"/>
                    <a:pt x="222" y="209"/>
                  </a:cubicBezTo>
                  <a:lnTo>
                    <a:pt x="220" y="208"/>
                  </a:lnTo>
                  <a:cubicBezTo>
                    <a:pt x="213" y="205"/>
                    <a:pt x="204" y="201"/>
                    <a:pt x="204" y="192"/>
                  </a:cubicBezTo>
                  <a:cubicBezTo>
                    <a:pt x="204" y="187"/>
                    <a:pt x="206" y="182"/>
                    <a:pt x="211" y="175"/>
                  </a:cubicBezTo>
                  <a:cubicBezTo>
                    <a:pt x="224" y="156"/>
                    <a:pt x="282" y="97"/>
                    <a:pt x="284" y="94"/>
                  </a:cubicBezTo>
                  <a:cubicBezTo>
                    <a:pt x="287" y="91"/>
                    <a:pt x="295" y="85"/>
                    <a:pt x="302" y="89"/>
                  </a:cubicBezTo>
                  <a:cubicBezTo>
                    <a:pt x="305" y="91"/>
                    <a:pt x="307" y="94"/>
                    <a:pt x="307" y="99"/>
                  </a:cubicBezTo>
                  <a:cubicBezTo>
                    <a:pt x="307" y="104"/>
                    <a:pt x="305" y="110"/>
                    <a:pt x="304" y="110"/>
                  </a:cubicBezTo>
                  <a:lnTo>
                    <a:pt x="276" y="172"/>
                  </a:lnTo>
                  <a:cubicBezTo>
                    <a:pt x="282" y="175"/>
                    <a:pt x="291" y="178"/>
                    <a:pt x="298" y="181"/>
                  </a:cubicBezTo>
                  <a:lnTo>
                    <a:pt x="300" y="182"/>
                  </a:lnTo>
                  <a:cubicBezTo>
                    <a:pt x="307" y="185"/>
                    <a:pt x="315" y="189"/>
                    <a:pt x="315" y="199"/>
                  </a:cubicBezTo>
                  <a:cubicBezTo>
                    <a:pt x="315" y="203"/>
                    <a:pt x="313" y="209"/>
                    <a:pt x="309" y="215"/>
                  </a:cubicBezTo>
                  <a:close/>
                  <a:moveTo>
                    <a:pt x="413" y="98"/>
                  </a:moveTo>
                  <a:lnTo>
                    <a:pt x="413" y="98"/>
                  </a:lnTo>
                  <a:cubicBezTo>
                    <a:pt x="406" y="98"/>
                    <a:pt x="398" y="99"/>
                    <a:pt x="391" y="100"/>
                  </a:cubicBezTo>
                  <a:cubicBezTo>
                    <a:pt x="373" y="42"/>
                    <a:pt x="318" y="0"/>
                    <a:pt x="253" y="0"/>
                  </a:cubicBezTo>
                  <a:cubicBezTo>
                    <a:pt x="173" y="0"/>
                    <a:pt x="108" y="62"/>
                    <a:pt x="108" y="140"/>
                  </a:cubicBezTo>
                  <a:cubicBezTo>
                    <a:pt x="108" y="147"/>
                    <a:pt x="109" y="154"/>
                    <a:pt x="110" y="161"/>
                  </a:cubicBezTo>
                  <a:cubicBezTo>
                    <a:pt x="106" y="161"/>
                    <a:pt x="102" y="160"/>
                    <a:pt x="98" y="160"/>
                  </a:cubicBezTo>
                  <a:cubicBezTo>
                    <a:pt x="44" y="160"/>
                    <a:pt x="0" y="203"/>
                    <a:pt x="0" y="256"/>
                  </a:cubicBezTo>
                  <a:cubicBezTo>
                    <a:pt x="0" y="309"/>
                    <a:pt x="44" y="353"/>
                    <a:pt x="98" y="353"/>
                  </a:cubicBezTo>
                  <a:lnTo>
                    <a:pt x="413" y="353"/>
                  </a:lnTo>
                  <a:cubicBezTo>
                    <a:pt x="485" y="353"/>
                    <a:pt x="543" y="296"/>
                    <a:pt x="543" y="225"/>
                  </a:cubicBezTo>
                  <a:cubicBezTo>
                    <a:pt x="543" y="155"/>
                    <a:pt x="485" y="98"/>
                    <a:pt x="413" y="98"/>
                  </a:cubicBez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sp>
          <p:nvSpPr>
            <p:cNvPr id="78" name="Freeform 837"/>
            <p:cNvSpPr>
              <a:spLocks noEditPoints="1"/>
            </p:cNvSpPr>
            <p:nvPr/>
          </p:nvSpPr>
          <p:spPr bwMode="auto">
            <a:xfrm>
              <a:off x="1044368" y="3297801"/>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79" name="Group 78"/>
          <p:cNvGrpSpPr/>
          <p:nvPr/>
        </p:nvGrpSpPr>
        <p:grpSpPr>
          <a:xfrm>
            <a:off x="1788868" y="2981326"/>
            <a:ext cx="432692" cy="420869"/>
            <a:chOff x="1003274" y="1942746"/>
            <a:chExt cx="511059" cy="502144"/>
          </a:xfrm>
        </p:grpSpPr>
        <p:pic>
          <p:nvPicPr>
            <p:cNvPr id="80" name="Picture 79"/>
            <p:cNvPicPr>
              <a:picLocks noChangeAspect="1"/>
            </p:cNvPicPr>
            <p:nvPr/>
          </p:nvPicPr>
          <p:blipFill>
            <a:blip r:embed="rId5" cstate="email">
              <a:biLevel thresh="50000"/>
              <a:extLst>
                <a:ext uri="{28A0092B-C50C-407E-A947-70E740481C1C}">
                  <a14:useLocalDpi xmlns:a14="http://schemas.microsoft.com/office/drawing/2010/main"/>
                </a:ext>
              </a:extLst>
            </a:blip>
            <a:stretch>
              <a:fillRect/>
            </a:stretch>
          </p:blipFill>
          <p:spPr>
            <a:xfrm>
              <a:off x="1073498" y="2029945"/>
              <a:ext cx="370201" cy="320040"/>
            </a:xfrm>
            <a:prstGeom prst="rect">
              <a:avLst/>
            </a:prstGeom>
            <a:noFill/>
          </p:spPr>
        </p:pic>
        <p:sp>
          <p:nvSpPr>
            <p:cNvPr id="81" name="Freeform 837"/>
            <p:cNvSpPr>
              <a:spLocks noEditPoints="1"/>
            </p:cNvSpPr>
            <p:nvPr/>
          </p:nvSpPr>
          <p:spPr bwMode="auto">
            <a:xfrm>
              <a:off x="1003274" y="1942746"/>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82" name="Group 81"/>
          <p:cNvGrpSpPr/>
          <p:nvPr/>
        </p:nvGrpSpPr>
        <p:grpSpPr>
          <a:xfrm>
            <a:off x="2115370" y="4742843"/>
            <a:ext cx="432692" cy="420869"/>
            <a:chOff x="1823882" y="3571417"/>
            <a:chExt cx="511059" cy="502144"/>
          </a:xfrm>
        </p:grpSpPr>
        <p:sp>
          <p:nvSpPr>
            <p:cNvPr id="83" name="Freeform 272"/>
            <p:cNvSpPr>
              <a:spLocks noChangeAspect="1" noEditPoints="1"/>
            </p:cNvSpPr>
            <p:nvPr/>
          </p:nvSpPr>
          <p:spPr bwMode="auto">
            <a:xfrm>
              <a:off x="1911619" y="3694933"/>
              <a:ext cx="332887" cy="283464"/>
            </a:xfrm>
            <a:custGeom>
              <a:avLst/>
              <a:gdLst>
                <a:gd name="T0" fmla="*/ 4966 w 5954"/>
                <a:gd name="T1" fmla="*/ 4258 h 5070"/>
                <a:gd name="T2" fmla="*/ 5543 w 5954"/>
                <a:gd name="T3" fmla="*/ 4093 h 5070"/>
                <a:gd name="T4" fmla="*/ 1186 w 5954"/>
                <a:gd name="T5" fmla="*/ 2719 h 5070"/>
                <a:gd name="T6" fmla="*/ 1700 w 5954"/>
                <a:gd name="T7" fmla="*/ 3382 h 5070"/>
                <a:gd name="T8" fmla="*/ 1186 w 5954"/>
                <a:gd name="T9" fmla="*/ 2719 h 5070"/>
                <a:gd name="T10" fmla="*/ 2722 w 5954"/>
                <a:gd name="T11" fmla="*/ 2308 h 5070"/>
                <a:gd name="T12" fmla="*/ 2210 w 5954"/>
                <a:gd name="T13" fmla="*/ 3382 h 5070"/>
                <a:gd name="T14" fmla="*/ 3232 w 5954"/>
                <a:gd name="T15" fmla="*/ 1539 h 5070"/>
                <a:gd name="T16" fmla="*/ 3745 w 5954"/>
                <a:gd name="T17" fmla="*/ 3382 h 5070"/>
                <a:gd name="T18" fmla="*/ 3232 w 5954"/>
                <a:gd name="T19" fmla="*/ 1539 h 5070"/>
                <a:gd name="T20" fmla="*/ 4767 w 5954"/>
                <a:gd name="T21" fmla="*/ 1118 h 5070"/>
                <a:gd name="T22" fmla="*/ 4255 w 5954"/>
                <a:gd name="T23" fmla="*/ 3382 h 5070"/>
                <a:gd name="T24" fmla="*/ 412 w 5954"/>
                <a:gd name="T25" fmla="*/ 412 h 5070"/>
                <a:gd name="T26" fmla="*/ 5541 w 5954"/>
                <a:gd name="T27" fmla="*/ 3977 h 5070"/>
                <a:gd name="T28" fmla="*/ 412 w 5954"/>
                <a:gd name="T29" fmla="*/ 412 h 5070"/>
                <a:gd name="T30" fmla="*/ 5747 w 5954"/>
                <a:gd name="T31" fmla="*/ 0 h 5070"/>
                <a:gd name="T32" fmla="*/ 5838 w 5954"/>
                <a:gd name="T33" fmla="*/ 20 h 5070"/>
                <a:gd name="T34" fmla="*/ 5908 w 5954"/>
                <a:gd name="T35" fmla="*/ 76 h 5070"/>
                <a:gd name="T36" fmla="*/ 5948 w 5954"/>
                <a:gd name="T37" fmla="*/ 159 h 5070"/>
                <a:gd name="T38" fmla="*/ 5954 w 5954"/>
                <a:gd name="T39" fmla="*/ 4184 h 5070"/>
                <a:gd name="T40" fmla="*/ 5934 w 5954"/>
                <a:gd name="T41" fmla="*/ 4274 h 5070"/>
                <a:gd name="T42" fmla="*/ 5878 w 5954"/>
                <a:gd name="T43" fmla="*/ 4345 h 5070"/>
                <a:gd name="T44" fmla="*/ 5794 w 5954"/>
                <a:gd name="T45" fmla="*/ 4384 h 5070"/>
                <a:gd name="T46" fmla="*/ 3650 w 5954"/>
                <a:gd name="T47" fmla="*/ 4390 h 5070"/>
                <a:gd name="T48" fmla="*/ 4597 w 5954"/>
                <a:gd name="T49" fmla="*/ 4779 h 5070"/>
                <a:gd name="T50" fmla="*/ 1358 w 5954"/>
                <a:gd name="T51" fmla="*/ 5070 h 5070"/>
                <a:gd name="T52" fmla="*/ 2306 w 5954"/>
                <a:gd name="T53" fmla="*/ 4779 h 5070"/>
                <a:gd name="T54" fmla="*/ 206 w 5954"/>
                <a:gd name="T55" fmla="*/ 4390 h 5070"/>
                <a:gd name="T56" fmla="*/ 116 w 5954"/>
                <a:gd name="T57" fmla="*/ 4368 h 5070"/>
                <a:gd name="T58" fmla="*/ 45 w 5954"/>
                <a:gd name="T59" fmla="*/ 4312 h 5070"/>
                <a:gd name="T60" fmla="*/ 5 w 5954"/>
                <a:gd name="T61" fmla="*/ 4231 h 5070"/>
                <a:gd name="T62" fmla="*/ 0 w 5954"/>
                <a:gd name="T63" fmla="*/ 206 h 5070"/>
                <a:gd name="T64" fmla="*/ 22 w 5954"/>
                <a:gd name="T65" fmla="*/ 116 h 5070"/>
                <a:gd name="T66" fmla="*/ 78 w 5954"/>
                <a:gd name="T67" fmla="*/ 45 h 5070"/>
                <a:gd name="T68" fmla="*/ 159 w 5954"/>
                <a:gd name="T69" fmla="*/ 5 h 5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4" h="5070">
                  <a:moveTo>
                    <a:pt x="4966" y="4093"/>
                  </a:moveTo>
                  <a:lnTo>
                    <a:pt x="4966" y="4258"/>
                  </a:lnTo>
                  <a:lnTo>
                    <a:pt x="5543" y="4258"/>
                  </a:lnTo>
                  <a:lnTo>
                    <a:pt x="5543" y="4093"/>
                  </a:lnTo>
                  <a:lnTo>
                    <a:pt x="4966" y="4093"/>
                  </a:lnTo>
                  <a:close/>
                  <a:moveTo>
                    <a:pt x="1186" y="2719"/>
                  </a:moveTo>
                  <a:lnTo>
                    <a:pt x="1700" y="2719"/>
                  </a:lnTo>
                  <a:lnTo>
                    <a:pt x="1700" y="3382"/>
                  </a:lnTo>
                  <a:lnTo>
                    <a:pt x="1186" y="3382"/>
                  </a:lnTo>
                  <a:lnTo>
                    <a:pt x="1186" y="2719"/>
                  </a:lnTo>
                  <a:close/>
                  <a:moveTo>
                    <a:pt x="2210" y="2308"/>
                  </a:moveTo>
                  <a:lnTo>
                    <a:pt x="2722" y="2308"/>
                  </a:lnTo>
                  <a:lnTo>
                    <a:pt x="2722" y="3382"/>
                  </a:lnTo>
                  <a:lnTo>
                    <a:pt x="2210" y="3382"/>
                  </a:lnTo>
                  <a:lnTo>
                    <a:pt x="2210" y="2308"/>
                  </a:lnTo>
                  <a:close/>
                  <a:moveTo>
                    <a:pt x="3232" y="1539"/>
                  </a:moveTo>
                  <a:lnTo>
                    <a:pt x="3745" y="1539"/>
                  </a:lnTo>
                  <a:lnTo>
                    <a:pt x="3745" y="3382"/>
                  </a:lnTo>
                  <a:lnTo>
                    <a:pt x="3232" y="3382"/>
                  </a:lnTo>
                  <a:lnTo>
                    <a:pt x="3232" y="1539"/>
                  </a:lnTo>
                  <a:close/>
                  <a:moveTo>
                    <a:pt x="4255" y="1118"/>
                  </a:moveTo>
                  <a:lnTo>
                    <a:pt x="4767" y="1118"/>
                  </a:lnTo>
                  <a:lnTo>
                    <a:pt x="4767" y="3382"/>
                  </a:lnTo>
                  <a:lnTo>
                    <a:pt x="4255" y="3382"/>
                  </a:lnTo>
                  <a:lnTo>
                    <a:pt x="4255" y="1118"/>
                  </a:lnTo>
                  <a:close/>
                  <a:moveTo>
                    <a:pt x="412" y="412"/>
                  </a:moveTo>
                  <a:lnTo>
                    <a:pt x="412" y="3977"/>
                  </a:lnTo>
                  <a:lnTo>
                    <a:pt x="5541" y="3977"/>
                  </a:lnTo>
                  <a:lnTo>
                    <a:pt x="5541" y="412"/>
                  </a:lnTo>
                  <a:lnTo>
                    <a:pt x="412" y="412"/>
                  </a:lnTo>
                  <a:close/>
                  <a:moveTo>
                    <a:pt x="206" y="0"/>
                  </a:moveTo>
                  <a:lnTo>
                    <a:pt x="5747" y="0"/>
                  </a:lnTo>
                  <a:lnTo>
                    <a:pt x="5794" y="5"/>
                  </a:lnTo>
                  <a:lnTo>
                    <a:pt x="5838" y="20"/>
                  </a:lnTo>
                  <a:lnTo>
                    <a:pt x="5878" y="45"/>
                  </a:lnTo>
                  <a:lnTo>
                    <a:pt x="5908" y="76"/>
                  </a:lnTo>
                  <a:lnTo>
                    <a:pt x="5934" y="116"/>
                  </a:lnTo>
                  <a:lnTo>
                    <a:pt x="5948" y="159"/>
                  </a:lnTo>
                  <a:lnTo>
                    <a:pt x="5954" y="206"/>
                  </a:lnTo>
                  <a:lnTo>
                    <a:pt x="5954" y="4184"/>
                  </a:lnTo>
                  <a:lnTo>
                    <a:pt x="5948" y="4231"/>
                  </a:lnTo>
                  <a:lnTo>
                    <a:pt x="5934" y="4274"/>
                  </a:lnTo>
                  <a:lnTo>
                    <a:pt x="5908" y="4312"/>
                  </a:lnTo>
                  <a:lnTo>
                    <a:pt x="5878" y="4345"/>
                  </a:lnTo>
                  <a:lnTo>
                    <a:pt x="5838" y="4368"/>
                  </a:lnTo>
                  <a:lnTo>
                    <a:pt x="5794" y="4384"/>
                  </a:lnTo>
                  <a:lnTo>
                    <a:pt x="5747" y="4390"/>
                  </a:lnTo>
                  <a:lnTo>
                    <a:pt x="3650" y="4390"/>
                  </a:lnTo>
                  <a:lnTo>
                    <a:pt x="3650" y="4779"/>
                  </a:lnTo>
                  <a:lnTo>
                    <a:pt x="4597" y="4779"/>
                  </a:lnTo>
                  <a:lnTo>
                    <a:pt x="4597" y="5070"/>
                  </a:lnTo>
                  <a:lnTo>
                    <a:pt x="1358" y="5070"/>
                  </a:lnTo>
                  <a:lnTo>
                    <a:pt x="1358" y="4779"/>
                  </a:lnTo>
                  <a:lnTo>
                    <a:pt x="2306" y="4779"/>
                  </a:lnTo>
                  <a:lnTo>
                    <a:pt x="2306" y="4390"/>
                  </a:lnTo>
                  <a:lnTo>
                    <a:pt x="206" y="4390"/>
                  </a:lnTo>
                  <a:lnTo>
                    <a:pt x="159" y="4384"/>
                  </a:lnTo>
                  <a:lnTo>
                    <a:pt x="116" y="4368"/>
                  </a:lnTo>
                  <a:lnTo>
                    <a:pt x="78" y="4345"/>
                  </a:lnTo>
                  <a:lnTo>
                    <a:pt x="45" y="4312"/>
                  </a:lnTo>
                  <a:lnTo>
                    <a:pt x="22" y="4274"/>
                  </a:lnTo>
                  <a:lnTo>
                    <a:pt x="5" y="4231"/>
                  </a:lnTo>
                  <a:lnTo>
                    <a:pt x="0" y="4184"/>
                  </a:lnTo>
                  <a:lnTo>
                    <a:pt x="0" y="206"/>
                  </a:lnTo>
                  <a:lnTo>
                    <a:pt x="5" y="159"/>
                  </a:lnTo>
                  <a:lnTo>
                    <a:pt x="22" y="116"/>
                  </a:lnTo>
                  <a:lnTo>
                    <a:pt x="45" y="76"/>
                  </a:lnTo>
                  <a:lnTo>
                    <a:pt x="78" y="45"/>
                  </a:lnTo>
                  <a:lnTo>
                    <a:pt x="116" y="20"/>
                  </a:lnTo>
                  <a:lnTo>
                    <a:pt x="159" y="5"/>
                  </a:lnTo>
                  <a:lnTo>
                    <a:pt x="20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dirty="0">
                <a:solidFill>
                  <a:srgbClr val="000000"/>
                </a:solidFill>
                <a:latin typeface="Trebuchet MS" panose="020B0603020202020204" pitchFamily="34" charset="0"/>
                <a:cs typeface="Arial" panose="020B0604020202020204" pitchFamily="34" charset="0"/>
              </a:endParaRPr>
            </a:p>
          </p:txBody>
        </p:sp>
        <p:sp>
          <p:nvSpPr>
            <p:cNvPr id="84" name="Freeform 837"/>
            <p:cNvSpPr>
              <a:spLocks noEditPoints="1"/>
            </p:cNvSpPr>
            <p:nvPr/>
          </p:nvSpPr>
          <p:spPr bwMode="auto">
            <a:xfrm>
              <a:off x="1823882" y="3571417"/>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85" name="Group 84"/>
          <p:cNvGrpSpPr/>
          <p:nvPr/>
        </p:nvGrpSpPr>
        <p:grpSpPr>
          <a:xfrm>
            <a:off x="5196357" y="5058226"/>
            <a:ext cx="432692" cy="420869"/>
            <a:chOff x="3229888" y="4241412"/>
            <a:chExt cx="511059" cy="502144"/>
          </a:xfrm>
        </p:grpSpPr>
        <p:sp>
          <p:nvSpPr>
            <p:cNvPr id="86" name="Freeform 54"/>
            <p:cNvSpPr>
              <a:spLocks noChangeAspect="1" noEditPoints="1"/>
            </p:cNvSpPr>
            <p:nvPr/>
          </p:nvSpPr>
          <p:spPr bwMode="auto">
            <a:xfrm>
              <a:off x="3303082" y="4379842"/>
              <a:ext cx="358644" cy="256032"/>
            </a:xfrm>
            <a:custGeom>
              <a:avLst/>
              <a:gdLst>
                <a:gd name="T0" fmla="*/ 560 w 588"/>
                <a:gd name="T1" fmla="*/ 233 h 408"/>
                <a:gd name="T2" fmla="*/ 560 w 588"/>
                <a:gd name="T3" fmla="*/ 257 h 408"/>
                <a:gd name="T4" fmla="*/ 560 w 588"/>
                <a:gd name="T5" fmla="*/ 233 h 408"/>
                <a:gd name="T6" fmla="*/ 560 w 588"/>
                <a:gd name="T7" fmla="*/ 324 h 408"/>
                <a:gd name="T8" fmla="*/ 560 w 588"/>
                <a:gd name="T9" fmla="*/ 348 h 408"/>
                <a:gd name="T10" fmla="*/ 560 w 588"/>
                <a:gd name="T11" fmla="*/ 324 h 408"/>
                <a:gd name="T12" fmla="*/ 27 w 588"/>
                <a:gd name="T13" fmla="*/ 348 h 408"/>
                <a:gd name="T14" fmla="*/ 27 w 588"/>
                <a:gd name="T15" fmla="*/ 324 h 408"/>
                <a:gd name="T16" fmla="*/ 27 w 588"/>
                <a:gd name="T17" fmla="*/ 348 h 408"/>
                <a:gd name="T18" fmla="*/ 27 w 588"/>
                <a:gd name="T19" fmla="*/ 257 h 408"/>
                <a:gd name="T20" fmla="*/ 27 w 588"/>
                <a:gd name="T21" fmla="*/ 233 h 408"/>
                <a:gd name="T22" fmla="*/ 27 w 588"/>
                <a:gd name="T23" fmla="*/ 257 h 408"/>
                <a:gd name="T24" fmla="*/ 27 w 588"/>
                <a:gd name="T25" fmla="*/ 166 h 408"/>
                <a:gd name="T26" fmla="*/ 27 w 588"/>
                <a:gd name="T27" fmla="*/ 141 h 408"/>
                <a:gd name="T28" fmla="*/ 27 w 588"/>
                <a:gd name="T29" fmla="*/ 166 h 408"/>
                <a:gd name="T30" fmla="*/ 27 w 588"/>
                <a:gd name="T31" fmla="*/ 75 h 408"/>
                <a:gd name="T32" fmla="*/ 27 w 588"/>
                <a:gd name="T33" fmla="*/ 50 h 408"/>
                <a:gd name="T34" fmla="*/ 27 w 588"/>
                <a:gd name="T35" fmla="*/ 75 h 408"/>
                <a:gd name="T36" fmla="*/ 560 w 588"/>
                <a:gd name="T37" fmla="*/ 50 h 408"/>
                <a:gd name="T38" fmla="*/ 560 w 588"/>
                <a:gd name="T39" fmla="*/ 75 h 408"/>
                <a:gd name="T40" fmla="*/ 560 w 588"/>
                <a:gd name="T41" fmla="*/ 50 h 408"/>
                <a:gd name="T42" fmla="*/ 560 w 588"/>
                <a:gd name="T43" fmla="*/ 141 h 408"/>
                <a:gd name="T44" fmla="*/ 560 w 588"/>
                <a:gd name="T45" fmla="*/ 166 h 408"/>
                <a:gd name="T46" fmla="*/ 560 w 588"/>
                <a:gd name="T47" fmla="*/ 141 h 408"/>
                <a:gd name="T48" fmla="*/ 535 w 588"/>
                <a:gd name="T49" fmla="*/ 166 h 408"/>
                <a:gd name="T50" fmla="*/ 588 w 588"/>
                <a:gd name="T51" fmla="*/ 154 h 408"/>
                <a:gd name="T52" fmla="*/ 535 w 588"/>
                <a:gd name="T53" fmla="*/ 141 h 408"/>
                <a:gd name="T54" fmla="*/ 501 w 588"/>
                <a:gd name="T55" fmla="*/ 75 h 408"/>
                <a:gd name="T56" fmla="*/ 560 w 588"/>
                <a:gd name="T57" fmla="*/ 90 h 408"/>
                <a:gd name="T58" fmla="*/ 560 w 588"/>
                <a:gd name="T59" fmla="*/ 35 h 408"/>
                <a:gd name="T60" fmla="*/ 501 w 588"/>
                <a:gd name="T61" fmla="*/ 50 h 408"/>
                <a:gd name="T62" fmla="*/ 450 w 588"/>
                <a:gd name="T63" fmla="*/ 0 h 408"/>
                <a:gd name="T64" fmla="*/ 86 w 588"/>
                <a:gd name="T65" fmla="*/ 50 h 408"/>
                <a:gd name="T66" fmla="*/ 52 w 588"/>
                <a:gd name="T67" fmla="*/ 50 h 408"/>
                <a:gd name="T68" fmla="*/ 0 w 588"/>
                <a:gd name="T69" fmla="*/ 62 h 408"/>
                <a:gd name="T70" fmla="*/ 52 w 588"/>
                <a:gd name="T71" fmla="*/ 75 h 408"/>
                <a:gd name="T72" fmla="*/ 86 w 588"/>
                <a:gd name="T73" fmla="*/ 141 h 408"/>
                <a:gd name="T74" fmla="*/ 27 w 588"/>
                <a:gd name="T75" fmla="*/ 126 h 408"/>
                <a:gd name="T76" fmla="*/ 27 w 588"/>
                <a:gd name="T77" fmla="*/ 181 h 408"/>
                <a:gd name="T78" fmla="*/ 86 w 588"/>
                <a:gd name="T79" fmla="*/ 166 h 408"/>
                <a:gd name="T80" fmla="*/ 52 w 588"/>
                <a:gd name="T81" fmla="*/ 232 h 408"/>
                <a:gd name="T82" fmla="*/ 0 w 588"/>
                <a:gd name="T83" fmla="*/ 245 h 408"/>
                <a:gd name="T84" fmla="*/ 52 w 588"/>
                <a:gd name="T85" fmla="*/ 257 h 408"/>
                <a:gd name="T86" fmla="*/ 86 w 588"/>
                <a:gd name="T87" fmla="*/ 323 h 408"/>
                <a:gd name="T88" fmla="*/ 27 w 588"/>
                <a:gd name="T89" fmla="*/ 308 h 408"/>
                <a:gd name="T90" fmla="*/ 27 w 588"/>
                <a:gd name="T91" fmla="*/ 364 h 408"/>
                <a:gd name="T92" fmla="*/ 86 w 588"/>
                <a:gd name="T93" fmla="*/ 348 h 408"/>
                <a:gd name="T94" fmla="*/ 91 w 588"/>
                <a:gd name="T95" fmla="*/ 381 h 408"/>
                <a:gd name="T96" fmla="*/ 218 w 588"/>
                <a:gd name="T97" fmla="*/ 148 h 408"/>
                <a:gd name="T98" fmla="*/ 350 w 588"/>
                <a:gd name="T99" fmla="*/ 130 h 408"/>
                <a:gd name="T100" fmla="*/ 368 w 588"/>
                <a:gd name="T101" fmla="*/ 260 h 408"/>
                <a:gd name="T102" fmla="*/ 244 w 588"/>
                <a:gd name="T103" fmla="*/ 278 h 408"/>
                <a:gd name="T104" fmla="*/ 136 w 588"/>
                <a:gd name="T105" fmla="*/ 408 h 408"/>
                <a:gd name="T106" fmla="*/ 501 w 588"/>
                <a:gd name="T107" fmla="*/ 358 h 408"/>
                <a:gd name="T108" fmla="*/ 535 w 588"/>
                <a:gd name="T109" fmla="*/ 348 h 408"/>
                <a:gd name="T110" fmla="*/ 588 w 588"/>
                <a:gd name="T111" fmla="*/ 336 h 408"/>
                <a:gd name="T112" fmla="*/ 535 w 588"/>
                <a:gd name="T113" fmla="*/ 323 h 408"/>
                <a:gd name="T114" fmla="*/ 501 w 588"/>
                <a:gd name="T115" fmla="*/ 257 h 408"/>
                <a:gd name="T116" fmla="*/ 560 w 588"/>
                <a:gd name="T117" fmla="*/ 273 h 408"/>
                <a:gd name="T118" fmla="*/ 560 w 588"/>
                <a:gd name="T119" fmla="*/ 217 h 408"/>
                <a:gd name="T120" fmla="*/ 501 w 588"/>
                <a:gd name="T121" fmla="*/ 232 h 408"/>
                <a:gd name="T122" fmla="*/ 535 w 588"/>
                <a:gd name="T123" fmla="*/ 16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 h="408">
                  <a:moveTo>
                    <a:pt x="560" y="233"/>
                  </a:moveTo>
                  <a:lnTo>
                    <a:pt x="560" y="233"/>
                  </a:lnTo>
                  <a:cubicBezTo>
                    <a:pt x="567" y="233"/>
                    <a:pt x="572" y="238"/>
                    <a:pt x="572" y="245"/>
                  </a:cubicBezTo>
                  <a:cubicBezTo>
                    <a:pt x="572" y="252"/>
                    <a:pt x="567" y="257"/>
                    <a:pt x="560" y="257"/>
                  </a:cubicBezTo>
                  <a:cubicBezTo>
                    <a:pt x="553" y="257"/>
                    <a:pt x="548" y="252"/>
                    <a:pt x="548" y="245"/>
                  </a:cubicBezTo>
                  <a:cubicBezTo>
                    <a:pt x="548" y="238"/>
                    <a:pt x="553" y="233"/>
                    <a:pt x="560" y="233"/>
                  </a:cubicBezTo>
                  <a:close/>
                  <a:moveTo>
                    <a:pt x="560" y="324"/>
                  </a:moveTo>
                  <a:lnTo>
                    <a:pt x="560" y="324"/>
                  </a:lnTo>
                  <a:cubicBezTo>
                    <a:pt x="567" y="324"/>
                    <a:pt x="572" y="329"/>
                    <a:pt x="572" y="336"/>
                  </a:cubicBezTo>
                  <a:cubicBezTo>
                    <a:pt x="572" y="343"/>
                    <a:pt x="567" y="348"/>
                    <a:pt x="560" y="348"/>
                  </a:cubicBezTo>
                  <a:cubicBezTo>
                    <a:pt x="553" y="348"/>
                    <a:pt x="548" y="343"/>
                    <a:pt x="548" y="336"/>
                  </a:cubicBezTo>
                  <a:cubicBezTo>
                    <a:pt x="548" y="329"/>
                    <a:pt x="553" y="324"/>
                    <a:pt x="560" y="324"/>
                  </a:cubicBezTo>
                  <a:close/>
                  <a:moveTo>
                    <a:pt x="27" y="348"/>
                  </a:moveTo>
                  <a:lnTo>
                    <a:pt x="27" y="348"/>
                  </a:lnTo>
                  <a:cubicBezTo>
                    <a:pt x="20" y="348"/>
                    <a:pt x="15" y="343"/>
                    <a:pt x="15" y="336"/>
                  </a:cubicBezTo>
                  <a:cubicBezTo>
                    <a:pt x="15" y="329"/>
                    <a:pt x="20" y="324"/>
                    <a:pt x="27" y="324"/>
                  </a:cubicBezTo>
                  <a:cubicBezTo>
                    <a:pt x="34" y="324"/>
                    <a:pt x="39" y="329"/>
                    <a:pt x="39" y="336"/>
                  </a:cubicBezTo>
                  <a:cubicBezTo>
                    <a:pt x="39" y="343"/>
                    <a:pt x="34" y="348"/>
                    <a:pt x="27" y="348"/>
                  </a:cubicBezTo>
                  <a:close/>
                  <a:moveTo>
                    <a:pt x="27" y="257"/>
                  </a:moveTo>
                  <a:lnTo>
                    <a:pt x="27" y="257"/>
                  </a:lnTo>
                  <a:cubicBezTo>
                    <a:pt x="20" y="257"/>
                    <a:pt x="15" y="252"/>
                    <a:pt x="15" y="245"/>
                  </a:cubicBezTo>
                  <a:cubicBezTo>
                    <a:pt x="15" y="238"/>
                    <a:pt x="20" y="233"/>
                    <a:pt x="27" y="233"/>
                  </a:cubicBezTo>
                  <a:cubicBezTo>
                    <a:pt x="34" y="233"/>
                    <a:pt x="39" y="238"/>
                    <a:pt x="39" y="245"/>
                  </a:cubicBezTo>
                  <a:cubicBezTo>
                    <a:pt x="39" y="252"/>
                    <a:pt x="34" y="257"/>
                    <a:pt x="27" y="257"/>
                  </a:cubicBezTo>
                  <a:close/>
                  <a:moveTo>
                    <a:pt x="27" y="166"/>
                  </a:moveTo>
                  <a:lnTo>
                    <a:pt x="27" y="166"/>
                  </a:lnTo>
                  <a:cubicBezTo>
                    <a:pt x="20" y="166"/>
                    <a:pt x="15" y="160"/>
                    <a:pt x="15" y="154"/>
                  </a:cubicBezTo>
                  <a:cubicBezTo>
                    <a:pt x="15" y="147"/>
                    <a:pt x="20" y="141"/>
                    <a:pt x="27" y="141"/>
                  </a:cubicBezTo>
                  <a:cubicBezTo>
                    <a:pt x="34" y="141"/>
                    <a:pt x="39" y="147"/>
                    <a:pt x="39" y="154"/>
                  </a:cubicBezTo>
                  <a:cubicBezTo>
                    <a:pt x="39" y="160"/>
                    <a:pt x="34" y="166"/>
                    <a:pt x="27" y="166"/>
                  </a:cubicBezTo>
                  <a:close/>
                  <a:moveTo>
                    <a:pt x="27" y="75"/>
                  </a:moveTo>
                  <a:lnTo>
                    <a:pt x="27" y="75"/>
                  </a:lnTo>
                  <a:cubicBezTo>
                    <a:pt x="20" y="75"/>
                    <a:pt x="15" y="69"/>
                    <a:pt x="15" y="62"/>
                  </a:cubicBezTo>
                  <a:cubicBezTo>
                    <a:pt x="15" y="56"/>
                    <a:pt x="20" y="50"/>
                    <a:pt x="27" y="50"/>
                  </a:cubicBezTo>
                  <a:cubicBezTo>
                    <a:pt x="34" y="50"/>
                    <a:pt x="39" y="56"/>
                    <a:pt x="39" y="62"/>
                  </a:cubicBezTo>
                  <a:cubicBezTo>
                    <a:pt x="39" y="69"/>
                    <a:pt x="34" y="75"/>
                    <a:pt x="27" y="75"/>
                  </a:cubicBezTo>
                  <a:close/>
                  <a:moveTo>
                    <a:pt x="560" y="50"/>
                  </a:moveTo>
                  <a:lnTo>
                    <a:pt x="560" y="50"/>
                  </a:lnTo>
                  <a:cubicBezTo>
                    <a:pt x="567" y="50"/>
                    <a:pt x="572" y="56"/>
                    <a:pt x="572" y="62"/>
                  </a:cubicBezTo>
                  <a:cubicBezTo>
                    <a:pt x="572" y="69"/>
                    <a:pt x="567" y="75"/>
                    <a:pt x="560" y="75"/>
                  </a:cubicBezTo>
                  <a:cubicBezTo>
                    <a:pt x="553" y="75"/>
                    <a:pt x="548" y="69"/>
                    <a:pt x="548" y="62"/>
                  </a:cubicBezTo>
                  <a:cubicBezTo>
                    <a:pt x="548" y="56"/>
                    <a:pt x="553" y="50"/>
                    <a:pt x="560" y="50"/>
                  </a:cubicBezTo>
                  <a:close/>
                  <a:moveTo>
                    <a:pt x="560" y="141"/>
                  </a:moveTo>
                  <a:lnTo>
                    <a:pt x="560" y="141"/>
                  </a:lnTo>
                  <a:cubicBezTo>
                    <a:pt x="567" y="141"/>
                    <a:pt x="572" y="147"/>
                    <a:pt x="572" y="154"/>
                  </a:cubicBezTo>
                  <a:cubicBezTo>
                    <a:pt x="572" y="160"/>
                    <a:pt x="567" y="166"/>
                    <a:pt x="560" y="166"/>
                  </a:cubicBezTo>
                  <a:cubicBezTo>
                    <a:pt x="553" y="166"/>
                    <a:pt x="548" y="160"/>
                    <a:pt x="548" y="154"/>
                  </a:cubicBezTo>
                  <a:cubicBezTo>
                    <a:pt x="548" y="147"/>
                    <a:pt x="553" y="141"/>
                    <a:pt x="560" y="141"/>
                  </a:cubicBezTo>
                  <a:close/>
                  <a:moveTo>
                    <a:pt x="535" y="166"/>
                  </a:moveTo>
                  <a:lnTo>
                    <a:pt x="535" y="166"/>
                  </a:lnTo>
                  <a:cubicBezTo>
                    <a:pt x="540" y="175"/>
                    <a:pt x="549" y="181"/>
                    <a:pt x="560" y="181"/>
                  </a:cubicBezTo>
                  <a:cubicBezTo>
                    <a:pt x="575" y="181"/>
                    <a:pt x="588" y="169"/>
                    <a:pt x="588" y="154"/>
                  </a:cubicBezTo>
                  <a:cubicBezTo>
                    <a:pt x="588" y="138"/>
                    <a:pt x="575" y="126"/>
                    <a:pt x="560" y="126"/>
                  </a:cubicBezTo>
                  <a:cubicBezTo>
                    <a:pt x="549" y="126"/>
                    <a:pt x="540" y="132"/>
                    <a:pt x="535" y="141"/>
                  </a:cubicBezTo>
                  <a:lnTo>
                    <a:pt x="501" y="141"/>
                  </a:lnTo>
                  <a:lnTo>
                    <a:pt x="501" y="75"/>
                  </a:lnTo>
                  <a:lnTo>
                    <a:pt x="535" y="75"/>
                  </a:lnTo>
                  <a:cubicBezTo>
                    <a:pt x="540" y="84"/>
                    <a:pt x="549" y="90"/>
                    <a:pt x="560" y="90"/>
                  </a:cubicBezTo>
                  <a:cubicBezTo>
                    <a:pt x="575" y="90"/>
                    <a:pt x="588" y="78"/>
                    <a:pt x="588" y="62"/>
                  </a:cubicBezTo>
                  <a:cubicBezTo>
                    <a:pt x="588" y="47"/>
                    <a:pt x="575" y="35"/>
                    <a:pt x="560" y="35"/>
                  </a:cubicBezTo>
                  <a:cubicBezTo>
                    <a:pt x="549" y="35"/>
                    <a:pt x="540" y="41"/>
                    <a:pt x="535" y="50"/>
                  </a:cubicBezTo>
                  <a:lnTo>
                    <a:pt x="501" y="50"/>
                  </a:lnTo>
                  <a:lnTo>
                    <a:pt x="501" y="50"/>
                  </a:lnTo>
                  <a:cubicBezTo>
                    <a:pt x="501" y="22"/>
                    <a:pt x="478" y="0"/>
                    <a:pt x="450" y="0"/>
                  </a:cubicBezTo>
                  <a:lnTo>
                    <a:pt x="136" y="0"/>
                  </a:lnTo>
                  <a:cubicBezTo>
                    <a:pt x="108" y="0"/>
                    <a:pt x="86" y="22"/>
                    <a:pt x="86" y="50"/>
                  </a:cubicBezTo>
                  <a:lnTo>
                    <a:pt x="86" y="50"/>
                  </a:lnTo>
                  <a:lnTo>
                    <a:pt x="52" y="50"/>
                  </a:lnTo>
                  <a:cubicBezTo>
                    <a:pt x="47" y="41"/>
                    <a:pt x="38" y="35"/>
                    <a:pt x="27" y="35"/>
                  </a:cubicBezTo>
                  <a:cubicBezTo>
                    <a:pt x="12" y="35"/>
                    <a:pt x="0" y="47"/>
                    <a:pt x="0" y="62"/>
                  </a:cubicBezTo>
                  <a:cubicBezTo>
                    <a:pt x="0" y="78"/>
                    <a:pt x="12" y="90"/>
                    <a:pt x="27" y="90"/>
                  </a:cubicBezTo>
                  <a:cubicBezTo>
                    <a:pt x="38" y="90"/>
                    <a:pt x="47" y="84"/>
                    <a:pt x="52" y="75"/>
                  </a:cubicBezTo>
                  <a:lnTo>
                    <a:pt x="86" y="75"/>
                  </a:lnTo>
                  <a:lnTo>
                    <a:pt x="86" y="141"/>
                  </a:lnTo>
                  <a:lnTo>
                    <a:pt x="52" y="141"/>
                  </a:lnTo>
                  <a:cubicBezTo>
                    <a:pt x="47" y="132"/>
                    <a:pt x="38" y="126"/>
                    <a:pt x="27" y="126"/>
                  </a:cubicBezTo>
                  <a:cubicBezTo>
                    <a:pt x="12" y="126"/>
                    <a:pt x="0" y="138"/>
                    <a:pt x="0" y="154"/>
                  </a:cubicBezTo>
                  <a:cubicBezTo>
                    <a:pt x="0" y="169"/>
                    <a:pt x="12" y="181"/>
                    <a:pt x="27" y="181"/>
                  </a:cubicBezTo>
                  <a:cubicBezTo>
                    <a:pt x="38" y="181"/>
                    <a:pt x="47" y="175"/>
                    <a:pt x="52" y="166"/>
                  </a:cubicBezTo>
                  <a:lnTo>
                    <a:pt x="86" y="166"/>
                  </a:lnTo>
                  <a:lnTo>
                    <a:pt x="86" y="232"/>
                  </a:lnTo>
                  <a:lnTo>
                    <a:pt x="52" y="232"/>
                  </a:lnTo>
                  <a:cubicBezTo>
                    <a:pt x="47" y="223"/>
                    <a:pt x="38" y="217"/>
                    <a:pt x="27" y="217"/>
                  </a:cubicBezTo>
                  <a:cubicBezTo>
                    <a:pt x="12" y="217"/>
                    <a:pt x="0" y="229"/>
                    <a:pt x="0" y="245"/>
                  </a:cubicBezTo>
                  <a:cubicBezTo>
                    <a:pt x="0" y="260"/>
                    <a:pt x="12" y="273"/>
                    <a:pt x="27" y="273"/>
                  </a:cubicBezTo>
                  <a:cubicBezTo>
                    <a:pt x="38" y="273"/>
                    <a:pt x="47" y="266"/>
                    <a:pt x="52" y="257"/>
                  </a:cubicBezTo>
                  <a:lnTo>
                    <a:pt x="86" y="257"/>
                  </a:lnTo>
                  <a:lnTo>
                    <a:pt x="86" y="323"/>
                  </a:lnTo>
                  <a:lnTo>
                    <a:pt x="52" y="323"/>
                  </a:lnTo>
                  <a:cubicBezTo>
                    <a:pt x="47" y="314"/>
                    <a:pt x="38" y="308"/>
                    <a:pt x="27" y="308"/>
                  </a:cubicBezTo>
                  <a:cubicBezTo>
                    <a:pt x="12" y="308"/>
                    <a:pt x="0" y="321"/>
                    <a:pt x="0" y="336"/>
                  </a:cubicBezTo>
                  <a:cubicBezTo>
                    <a:pt x="0" y="351"/>
                    <a:pt x="12" y="364"/>
                    <a:pt x="27" y="364"/>
                  </a:cubicBezTo>
                  <a:cubicBezTo>
                    <a:pt x="38" y="364"/>
                    <a:pt x="47" y="357"/>
                    <a:pt x="52" y="348"/>
                  </a:cubicBezTo>
                  <a:lnTo>
                    <a:pt x="86" y="348"/>
                  </a:lnTo>
                  <a:lnTo>
                    <a:pt x="86" y="358"/>
                  </a:lnTo>
                  <a:cubicBezTo>
                    <a:pt x="86" y="366"/>
                    <a:pt x="88" y="374"/>
                    <a:pt x="91" y="381"/>
                  </a:cubicBezTo>
                  <a:lnTo>
                    <a:pt x="218" y="254"/>
                  </a:lnTo>
                  <a:lnTo>
                    <a:pt x="218" y="148"/>
                  </a:lnTo>
                  <a:cubicBezTo>
                    <a:pt x="218" y="138"/>
                    <a:pt x="226" y="130"/>
                    <a:pt x="236" y="130"/>
                  </a:cubicBezTo>
                  <a:lnTo>
                    <a:pt x="350" y="130"/>
                  </a:lnTo>
                  <a:cubicBezTo>
                    <a:pt x="360" y="130"/>
                    <a:pt x="368" y="138"/>
                    <a:pt x="368" y="148"/>
                  </a:cubicBezTo>
                  <a:lnTo>
                    <a:pt x="368" y="260"/>
                  </a:lnTo>
                  <a:cubicBezTo>
                    <a:pt x="368" y="270"/>
                    <a:pt x="360" y="278"/>
                    <a:pt x="350" y="278"/>
                  </a:cubicBezTo>
                  <a:lnTo>
                    <a:pt x="244" y="278"/>
                  </a:lnTo>
                  <a:lnTo>
                    <a:pt x="118" y="405"/>
                  </a:lnTo>
                  <a:cubicBezTo>
                    <a:pt x="123" y="407"/>
                    <a:pt x="130" y="408"/>
                    <a:pt x="136" y="408"/>
                  </a:cubicBezTo>
                  <a:lnTo>
                    <a:pt x="450" y="408"/>
                  </a:lnTo>
                  <a:cubicBezTo>
                    <a:pt x="478" y="408"/>
                    <a:pt x="501" y="386"/>
                    <a:pt x="501" y="358"/>
                  </a:cubicBezTo>
                  <a:lnTo>
                    <a:pt x="501" y="348"/>
                  </a:lnTo>
                  <a:lnTo>
                    <a:pt x="535" y="348"/>
                  </a:lnTo>
                  <a:cubicBezTo>
                    <a:pt x="540" y="357"/>
                    <a:pt x="549" y="364"/>
                    <a:pt x="560" y="364"/>
                  </a:cubicBezTo>
                  <a:cubicBezTo>
                    <a:pt x="575" y="364"/>
                    <a:pt x="588" y="351"/>
                    <a:pt x="588" y="336"/>
                  </a:cubicBezTo>
                  <a:cubicBezTo>
                    <a:pt x="588" y="321"/>
                    <a:pt x="575" y="308"/>
                    <a:pt x="560" y="308"/>
                  </a:cubicBezTo>
                  <a:cubicBezTo>
                    <a:pt x="549" y="308"/>
                    <a:pt x="540" y="314"/>
                    <a:pt x="535" y="323"/>
                  </a:cubicBezTo>
                  <a:lnTo>
                    <a:pt x="501" y="323"/>
                  </a:lnTo>
                  <a:lnTo>
                    <a:pt x="501" y="257"/>
                  </a:lnTo>
                  <a:lnTo>
                    <a:pt x="535" y="257"/>
                  </a:lnTo>
                  <a:cubicBezTo>
                    <a:pt x="540" y="266"/>
                    <a:pt x="549" y="273"/>
                    <a:pt x="560" y="273"/>
                  </a:cubicBezTo>
                  <a:cubicBezTo>
                    <a:pt x="575" y="273"/>
                    <a:pt x="588" y="260"/>
                    <a:pt x="588" y="245"/>
                  </a:cubicBezTo>
                  <a:cubicBezTo>
                    <a:pt x="588" y="229"/>
                    <a:pt x="575" y="217"/>
                    <a:pt x="560" y="217"/>
                  </a:cubicBezTo>
                  <a:cubicBezTo>
                    <a:pt x="549" y="217"/>
                    <a:pt x="540" y="223"/>
                    <a:pt x="535" y="232"/>
                  </a:cubicBezTo>
                  <a:lnTo>
                    <a:pt x="501" y="232"/>
                  </a:lnTo>
                  <a:lnTo>
                    <a:pt x="501" y="166"/>
                  </a:lnTo>
                  <a:lnTo>
                    <a:pt x="535" y="166"/>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sp>
          <p:nvSpPr>
            <p:cNvPr id="87" name="Freeform 837"/>
            <p:cNvSpPr>
              <a:spLocks noEditPoints="1"/>
            </p:cNvSpPr>
            <p:nvPr/>
          </p:nvSpPr>
          <p:spPr bwMode="auto">
            <a:xfrm>
              <a:off x="3229888" y="4241412"/>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88" name="Group 87"/>
          <p:cNvGrpSpPr/>
          <p:nvPr/>
        </p:nvGrpSpPr>
        <p:grpSpPr>
          <a:xfrm>
            <a:off x="4757742" y="5673625"/>
            <a:ext cx="432692" cy="420869"/>
            <a:chOff x="3989472" y="4732207"/>
            <a:chExt cx="511059" cy="502144"/>
          </a:xfrm>
        </p:grpSpPr>
        <p:grpSp>
          <p:nvGrpSpPr>
            <p:cNvPr id="89" name="Group 88"/>
            <p:cNvGrpSpPr>
              <a:grpSpLocks noChangeAspect="1"/>
            </p:cNvGrpSpPr>
            <p:nvPr/>
          </p:nvGrpSpPr>
          <p:grpSpPr>
            <a:xfrm>
              <a:off x="4065244" y="4809177"/>
              <a:ext cx="342226" cy="365760"/>
              <a:chOff x="2967038" y="1314450"/>
              <a:chExt cx="554038" cy="592138"/>
            </a:xfrm>
            <a:solidFill>
              <a:srgbClr val="FFFFFF"/>
            </a:solidFill>
          </p:grpSpPr>
          <p:sp>
            <p:nvSpPr>
              <p:cNvPr id="91" name="Freeform 84"/>
              <p:cNvSpPr>
                <a:spLocks noEditPoints="1"/>
              </p:cNvSpPr>
              <p:nvPr/>
            </p:nvSpPr>
            <p:spPr bwMode="auto">
              <a:xfrm>
                <a:off x="3200400" y="1568450"/>
                <a:ext cx="85725" cy="85725"/>
              </a:xfrm>
              <a:custGeom>
                <a:avLst/>
                <a:gdLst>
                  <a:gd name="T0" fmla="*/ 18 w 35"/>
                  <a:gd name="T1" fmla="*/ 0 h 35"/>
                  <a:gd name="T2" fmla="*/ 0 w 35"/>
                  <a:gd name="T3" fmla="*/ 17 h 35"/>
                  <a:gd name="T4" fmla="*/ 18 w 35"/>
                  <a:gd name="T5" fmla="*/ 35 h 35"/>
                  <a:gd name="T6" fmla="*/ 35 w 35"/>
                  <a:gd name="T7" fmla="*/ 17 h 35"/>
                  <a:gd name="T8" fmla="*/ 18 w 35"/>
                  <a:gd name="T9" fmla="*/ 0 h 35"/>
                  <a:gd name="T10" fmla="*/ 18 w 35"/>
                  <a:gd name="T11" fmla="*/ 25 h 35"/>
                  <a:gd name="T12" fmla="*/ 10 w 35"/>
                  <a:gd name="T13" fmla="*/ 17 h 35"/>
                  <a:gd name="T14" fmla="*/ 18 w 35"/>
                  <a:gd name="T15" fmla="*/ 9 h 35"/>
                  <a:gd name="T16" fmla="*/ 25 w 35"/>
                  <a:gd name="T17" fmla="*/ 17 h 35"/>
                  <a:gd name="T18" fmla="*/ 18 w 35"/>
                  <a:gd name="T19"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0"/>
                    </a:moveTo>
                    <a:cubicBezTo>
                      <a:pt x="8" y="0"/>
                      <a:pt x="0" y="7"/>
                      <a:pt x="0" y="17"/>
                    </a:cubicBezTo>
                    <a:cubicBezTo>
                      <a:pt x="0" y="27"/>
                      <a:pt x="8" y="35"/>
                      <a:pt x="18" y="35"/>
                    </a:cubicBezTo>
                    <a:cubicBezTo>
                      <a:pt x="27" y="35"/>
                      <a:pt x="35" y="27"/>
                      <a:pt x="35" y="17"/>
                    </a:cubicBezTo>
                    <a:cubicBezTo>
                      <a:pt x="35" y="7"/>
                      <a:pt x="27" y="0"/>
                      <a:pt x="18" y="0"/>
                    </a:cubicBezTo>
                    <a:close/>
                    <a:moveTo>
                      <a:pt x="18" y="25"/>
                    </a:moveTo>
                    <a:cubicBezTo>
                      <a:pt x="13" y="25"/>
                      <a:pt x="10" y="21"/>
                      <a:pt x="10" y="17"/>
                    </a:cubicBezTo>
                    <a:cubicBezTo>
                      <a:pt x="10" y="13"/>
                      <a:pt x="13" y="9"/>
                      <a:pt x="18" y="9"/>
                    </a:cubicBezTo>
                    <a:cubicBezTo>
                      <a:pt x="22" y="9"/>
                      <a:pt x="25" y="13"/>
                      <a:pt x="25" y="17"/>
                    </a:cubicBezTo>
                    <a:cubicBezTo>
                      <a:pt x="25" y="21"/>
                      <a:pt x="22" y="25"/>
                      <a:pt x="18"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sp>
            <p:nvSpPr>
              <p:cNvPr id="92" name="Freeform 85"/>
              <p:cNvSpPr>
                <a:spLocks noEditPoints="1"/>
              </p:cNvSpPr>
              <p:nvPr/>
            </p:nvSpPr>
            <p:spPr bwMode="auto">
              <a:xfrm>
                <a:off x="2967038" y="1314450"/>
                <a:ext cx="554038" cy="592138"/>
              </a:xfrm>
              <a:custGeom>
                <a:avLst/>
                <a:gdLst>
                  <a:gd name="T0" fmla="*/ 219 w 228"/>
                  <a:gd name="T1" fmla="*/ 60 h 243"/>
                  <a:gd name="T2" fmla="*/ 159 w 228"/>
                  <a:gd name="T3" fmla="*/ 44 h 243"/>
                  <a:gd name="T4" fmla="*/ 70 w 228"/>
                  <a:gd name="T5" fmla="*/ 44 h 243"/>
                  <a:gd name="T6" fmla="*/ 9 w 228"/>
                  <a:gd name="T7" fmla="*/ 60 h 243"/>
                  <a:gd name="T8" fmla="*/ 25 w 228"/>
                  <a:gd name="T9" fmla="*/ 121 h 243"/>
                  <a:gd name="T10" fmla="*/ 50 w 228"/>
                  <a:gd name="T11" fmla="*/ 200 h 243"/>
                  <a:gd name="T12" fmla="*/ 114 w 228"/>
                  <a:gd name="T13" fmla="*/ 243 h 243"/>
                  <a:gd name="T14" fmla="*/ 178 w 228"/>
                  <a:gd name="T15" fmla="*/ 200 h 243"/>
                  <a:gd name="T16" fmla="*/ 203 w 228"/>
                  <a:gd name="T17" fmla="*/ 121 h 243"/>
                  <a:gd name="T18" fmla="*/ 178 w 228"/>
                  <a:gd name="T19" fmla="*/ 52 h 243"/>
                  <a:gd name="T20" fmla="*/ 200 w 228"/>
                  <a:gd name="T21" fmla="*/ 109 h 243"/>
                  <a:gd name="T22" fmla="*/ 169 w 228"/>
                  <a:gd name="T23" fmla="*/ 89 h 243"/>
                  <a:gd name="T24" fmla="*/ 178 w 228"/>
                  <a:gd name="T25" fmla="*/ 52 h 243"/>
                  <a:gd name="T26" fmla="*/ 114 w 228"/>
                  <a:gd name="T27" fmla="*/ 174 h 243"/>
                  <a:gd name="T28" fmla="*/ 68 w 228"/>
                  <a:gd name="T29" fmla="*/ 148 h 243"/>
                  <a:gd name="T30" fmla="*/ 68 w 228"/>
                  <a:gd name="T31" fmla="*/ 95 h 243"/>
                  <a:gd name="T32" fmla="*/ 114 w 228"/>
                  <a:gd name="T33" fmla="*/ 68 h 243"/>
                  <a:gd name="T34" fmla="*/ 160 w 228"/>
                  <a:gd name="T35" fmla="*/ 95 h 243"/>
                  <a:gd name="T36" fmla="*/ 160 w 228"/>
                  <a:gd name="T37" fmla="*/ 148 h 243"/>
                  <a:gd name="T38" fmla="*/ 158 w 228"/>
                  <a:gd name="T39" fmla="*/ 161 h 243"/>
                  <a:gd name="T40" fmla="*/ 126 w 228"/>
                  <a:gd name="T41" fmla="*/ 179 h 243"/>
                  <a:gd name="T42" fmla="*/ 158 w 228"/>
                  <a:gd name="T43" fmla="*/ 161 h 243"/>
                  <a:gd name="T44" fmla="*/ 76 w 228"/>
                  <a:gd name="T45" fmla="*/ 187 h 243"/>
                  <a:gd name="T46" fmla="*/ 86 w 228"/>
                  <a:gd name="T47" fmla="*/ 171 h 243"/>
                  <a:gd name="T48" fmla="*/ 58 w 228"/>
                  <a:gd name="T49" fmla="*/ 139 h 243"/>
                  <a:gd name="T50" fmla="*/ 58 w 228"/>
                  <a:gd name="T51" fmla="*/ 103 h 243"/>
                  <a:gd name="T52" fmla="*/ 58 w 228"/>
                  <a:gd name="T53" fmla="*/ 139 h 243"/>
                  <a:gd name="T54" fmla="*/ 76 w 228"/>
                  <a:gd name="T55" fmla="*/ 55 h 243"/>
                  <a:gd name="T56" fmla="*/ 86 w 228"/>
                  <a:gd name="T57" fmla="*/ 71 h 243"/>
                  <a:gd name="T58" fmla="*/ 126 w 228"/>
                  <a:gd name="T59" fmla="*/ 63 h 243"/>
                  <a:gd name="T60" fmla="*/ 158 w 228"/>
                  <a:gd name="T61" fmla="*/ 81 h 243"/>
                  <a:gd name="T62" fmla="*/ 126 w 228"/>
                  <a:gd name="T63" fmla="*/ 63 h 243"/>
                  <a:gd name="T64" fmla="*/ 190 w 228"/>
                  <a:gd name="T65" fmla="*/ 121 h 243"/>
                  <a:gd name="T66" fmla="*/ 171 w 228"/>
                  <a:gd name="T67" fmla="*/ 121 h 243"/>
                  <a:gd name="T68" fmla="*/ 114 w 228"/>
                  <a:gd name="T69" fmla="*/ 9 h 243"/>
                  <a:gd name="T70" fmla="*/ 114 w 228"/>
                  <a:gd name="T71" fmla="*/ 57 h 243"/>
                  <a:gd name="T72" fmla="*/ 114 w 228"/>
                  <a:gd name="T73" fmla="*/ 9 h 243"/>
                  <a:gd name="T74" fmla="*/ 17 w 228"/>
                  <a:gd name="T75" fmla="*/ 65 h 243"/>
                  <a:gd name="T76" fmla="*/ 66 w 228"/>
                  <a:gd name="T77" fmla="*/ 53 h 243"/>
                  <a:gd name="T78" fmla="*/ 32 w 228"/>
                  <a:gd name="T79" fmla="*/ 113 h 243"/>
                  <a:gd name="T80" fmla="*/ 50 w 228"/>
                  <a:gd name="T81" fmla="*/ 190 h 243"/>
                  <a:gd name="T82" fmla="*/ 32 w 228"/>
                  <a:gd name="T83" fmla="*/ 129 h 243"/>
                  <a:gd name="T84" fmla="*/ 66 w 228"/>
                  <a:gd name="T85" fmla="*/ 189 h 243"/>
                  <a:gd name="T86" fmla="*/ 114 w 228"/>
                  <a:gd name="T87" fmla="*/ 233 h 243"/>
                  <a:gd name="T88" fmla="*/ 114 w 228"/>
                  <a:gd name="T89" fmla="*/ 185 h 243"/>
                  <a:gd name="T90" fmla="*/ 114 w 228"/>
                  <a:gd name="T91" fmla="*/ 233 h 243"/>
                  <a:gd name="T92" fmla="*/ 178 w 228"/>
                  <a:gd name="T93" fmla="*/ 190 h 243"/>
                  <a:gd name="T94" fmla="*/ 169 w 228"/>
                  <a:gd name="T95" fmla="*/ 153 h 243"/>
                  <a:gd name="T96" fmla="*/ 211 w 228"/>
                  <a:gd name="T97" fmla="*/ 17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43">
                    <a:moveTo>
                      <a:pt x="208" y="115"/>
                    </a:moveTo>
                    <a:cubicBezTo>
                      <a:pt x="223" y="93"/>
                      <a:pt x="227" y="74"/>
                      <a:pt x="219" y="60"/>
                    </a:cubicBezTo>
                    <a:cubicBezTo>
                      <a:pt x="213" y="49"/>
                      <a:pt x="198" y="42"/>
                      <a:pt x="178" y="42"/>
                    </a:cubicBezTo>
                    <a:cubicBezTo>
                      <a:pt x="172" y="42"/>
                      <a:pt x="165" y="43"/>
                      <a:pt x="159" y="44"/>
                    </a:cubicBezTo>
                    <a:cubicBezTo>
                      <a:pt x="148" y="17"/>
                      <a:pt x="132" y="0"/>
                      <a:pt x="114" y="0"/>
                    </a:cubicBezTo>
                    <a:cubicBezTo>
                      <a:pt x="96" y="0"/>
                      <a:pt x="80" y="17"/>
                      <a:pt x="70" y="44"/>
                    </a:cubicBezTo>
                    <a:cubicBezTo>
                      <a:pt x="63" y="43"/>
                      <a:pt x="56" y="42"/>
                      <a:pt x="50" y="42"/>
                    </a:cubicBezTo>
                    <a:cubicBezTo>
                      <a:pt x="30" y="42"/>
                      <a:pt x="16" y="49"/>
                      <a:pt x="9" y="60"/>
                    </a:cubicBezTo>
                    <a:cubicBezTo>
                      <a:pt x="1" y="74"/>
                      <a:pt x="5" y="93"/>
                      <a:pt x="20" y="115"/>
                    </a:cubicBezTo>
                    <a:cubicBezTo>
                      <a:pt x="22" y="117"/>
                      <a:pt x="23" y="119"/>
                      <a:pt x="25" y="121"/>
                    </a:cubicBezTo>
                    <a:cubicBezTo>
                      <a:pt x="7" y="144"/>
                      <a:pt x="0" y="166"/>
                      <a:pt x="9" y="182"/>
                    </a:cubicBezTo>
                    <a:cubicBezTo>
                      <a:pt x="16" y="194"/>
                      <a:pt x="30" y="200"/>
                      <a:pt x="50" y="200"/>
                    </a:cubicBezTo>
                    <a:cubicBezTo>
                      <a:pt x="56" y="200"/>
                      <a:pt x="63" y="199"/>
                      <a:pt x="70" y="198"/>
                    </a:cubicBezTo>
                    <a:cubicBezTo>
                      <a:pt x="80" y="225"/>
                      <a:pt x="96" y="243"/>
                      <a:pt x="114" y="243"/>
                    </a:cubicBezTo>
                    <a:cubicBezTo>
                      <a:pt x="132" y="243"/>
                      <a:pt x="148" y="225"/>
                      <a:pt x="159" y="198"/>
                    </a:cubicBezTo>
                    <a:cubicBezTo>
                      <a:pt x="165" y="199"/>
                      <a:pt x="172" y="200"/>
                      <a:pt x="178" y="200"/>
                    </a:cubicBezTo>
                    <a:cubicBezTo>
                      <a:pt x="198" y="200"/>
                      <a:pt x="213" y="194"/>
                      <a:pt x="219" y="182"/>
                    </a:cubicBezTo>
                    <a:cubicBezTo>
                      <a:pt x="228" y="166"/>
                      <a:pt x="222" y="144"/>
                      <a:pt x="203" y="121"/>
                    </a:cubicBezTo>
                    <a:cubicBezTo>
                      <a:pt x="205" y="119"/>
                      <a:pt x="206" y="117"/>
                      <a:pt x="208" y="115"/>
                    </a:cubicBezTo>
                    <a:close/>
                    <a:moveTo>
                      <a:pt x="178" y="52"/>
                    </a:moveTo>
                    <a:cubicBezTo>
                      <a:pt x="194" y="52"/>
                      <a:pt x="206" y="57"/>
                      <a:pt x="211" y="65"/>
                    </a:cubicBezTo>
                    <a:cubicBezTo>
                      <a:pt x="217" y="75"/>
                      <a:pt x="213" y="91"/>
                      <a:pt x="200" y="109"/>
                    </a:cubicBezTo>
                    <a:cubicBezTo>
                      <a:pt x="199" y="110"/>
                      <a:pt x="198" y="112"/>
                      <a:pt x="197" y="113"/>
                    </a:cubicBezTo>
                    <a:cubicBezTo>
                      <a:pt x="189" y="105"/>
                      <a:pt x="180" y="97"/>
                      <a:pt x="169" y="89"/>
                    </a:cubicBezTo>
                    <a:cubicBezTo>
                      <a:pt x="168" y="76"/>
                      <a:pt x="165" y="64"/>
                      <a:pt x="162" y="53"/>
                    </a:cubicBezTo>
                    <a:cubicBezTo>
                      <a:pt x="167" y="53"/>
                      <a:pt x="173" y="52"/>
                      <a:pt x="178" y="52"/>
                    </a:cubicBezTo>
                    <a:close/>
                    <a:moveTo>
                      <a:pt x="138" y="162"/>
                    </a:moveTo>
                    <a:cubicBezTo>
                      <a:pt x="130" y="167"/>
                      <a:pt x="122" y="171"/>
                      <a:pt x="114" y="174"/>
                    </a:cubicBezTo>
                    <a:cubicBezTo>
                      <a:pt x="106" y="171"/>
                      <a:pt x="98" y="167"/>
                      <a:pt x="90" y="162"/>
                    </a:cubicBezTo>
                    <a:cubicBezTo>
                      <a:pt x="83" y="158"/>
                      <a:pt x="75" y="153"/>
                      <a:pt x="68" y="148"/>
                    </a:cubicBezTo>
                    <a:cubicBezTo>
                      <a:pt x="67" y="139"/>
                      <a:pt x="67" y="130"/>
                      <a:pt x="67" y="121"/>
                    </a:cubicBezTo>
                    <a:cubicBezTo>
                      <a:pt x="67" y="112"/>
                      <a:pt x="67" y="103"/>
                      <a:pt x="68" y="95"/>
                    </a:cubicBezTo>
                    <a:cubicBezTo>
                      <a:pt x="75" y="89"/>
                      <a:pt x="82" y="85"/>
                      <a:pt x="90" y="80"/>
                    </a:cubicBezTo>
                    <a:cubicBezTo>
                      <a:pt x="98" y="75"/>
                      <a:pt x="106" y="71"/>
                      <a:pt x="114" y="68"/>
                    </a:cubicBezTo>
                    <a:cubicBezTo>
                      <a:pt x="122" y="71"/>
                      <a:pt x="130" y="75"/>
                      <a:pt x="138" y="80"/>
                    </a:cubicBezTo>
                    <a:cubicBezTo>
                      <a:pt x="146" y="85"/>
                      <a:pt x="153" y="89"/>
                      <a:pt x="160" y="95"/>
                    </a:cubicBezTo>
                    <a:cubicBezTo>
                      <a:pt x="161" y="103"/>
                      <a:pt x="162" y="112"/>
                      <a:pt x="162" y="121"/>
                    </a:cubicBezTo>
                    <a:cubicBezTo>
                      <a:pt x="162" y="130"/>
                      <a:pt x="161" y="139"/>
                      <a:pt x="160" y="148"/>
                    </a:cubicBezTo>
                    <a:cubicBezTo>
                      <a:pt x="153" y="153"/>
                      <a:pt x="146" y="158"/>
                      <a:pt x="138" y="162"/>
                    </a:cubicBezTo>
                    <a:close/>
                    <a:moveTo>
                      <a:pt x="158" y="161"/>
                    </a:moveTo>
                    <a:cubicBezTo>
                      <a:pt x="157" y="170"/>
                      <a:pt x="155" y="179"/>
                      <a:pt x="152" y="187"/>
                    </a:cubicBezTo>
                    <a:cubicBezTo>
                      <a:pt x="144" y="185"/>
                      <a:pt x="135" y="183"/>
                      <a:pt x="126" y="179"/>
                    </a:cubicBezTo>
                    <a:cubicBezTo>
                      <a:pt x="132" y="177"/>
                      <a:pt x="137" y="174"/>
                      <a:pt x="143" y="171"/>
                    </a:cubicBezTo>
                    <a:cubicBezTo>
                      <a:pt x="148" y="167"/>
                      <a:pt x="153" y="164"/>
                      <a:pt x="158" y="161"/>
                    </a:cubicBezTo>
                    <a:close/>
                    <a:moveTo>
                      <a:pt x="102" y="179"/>
                    </a:moveTo>
                    <a:cubicBezTo>
                      <a:pt x="93" y="183"/>
                      <a:pt x="84" y="185"/>
                      <a:pt x="76" y="187"/>
                    </a:cubicBezTo>
                    <a:cubicBezTo>
                      <a:pt x="74" y="179"/>
                      <a:pt x="72" y="170"/>
                      <a:pt x="70" y="161"/>
                    </a:cubicBezTo>
                    <a:cubicBezTo>
                      <a:pt x="75" y="164"/>
                      <a:pt x="80" y="167"/>
                      <a:pt x="86" y="171"/>
                    </a:cubicBezTo>
                    <a:cubicBezTo>
                      <a:pt x="91" y="174"/>
                      <a:pt x="96" y="177"/>
                      <a:pt x="102" y="179"/>
                    </a:cubicBezTo>
                    <a:close/>
                    <a:moveTo>
                      <a:pt x="58" y="139"/>
                    </a:moveTo>
                    <a:cubicBezTo>
                      <a:pt x="50" y="133"/>
                      <a:pt x="44" y="127"/>
                      <a:pt x="38" y="121"/>
                    </a:cubicBezTo>
                    <a:cubicBezTo>
                      <a:pt x="44" y="115"/>
                      <a:pt x="50" y="109"/>
                      <a:pt x="58" y="103"/>
                    </a:cubicBezTo>
                    <a:cubicBezTo>
                      <a:pt x="57" y="109"/>
                      <a:pt x="57" y="115"/>
                      <a:pt x="57" y="121"/>
                    </a:cubicBezTo>
                    <a:cubicBezTo>
                      <a:pt x="57" y="127"/>
                      <a:pt x="57" y="133"/>
                      <a:pt x="58" y="139"/>
                    </a:cubicBezTo>
                    <a:close/>
                    <a:moveTo>
                      <a:pt x="70" y="81"/>
                    </a:moveTo>
                    <a:cubicBezTo>
                      <a:pt x="72" y="72"/>
                      <a:pt x="74" y="63"/>
                      <a:pt x="76" y="55"/>
                    </a:cubicBezTo>
                    <a:cubicBezTo>
                      <a:pt x="84" y="57"/>
                      <a:pt x="93" y="60"/>
                      <a:pt x="102" y="63"/>
                    </a:cubicBezTo>
                    <a:cubicBezTo>
                      <a:pt x="96" y="66"/>
                      <a:pt x="91" y="68"/>
                      <a:pt x="86" y="71"/>
                    </a:cubicBezTo>
                    <a:cubicBezTo>
                      <a:pt x="80" y="75"/>
                      <a:pt x="75" y="78"/>
                      <a:pt x="70" y="81"/>
                    </a:cubicBezTo>
                    <a:close/>
                    <a:moveTo>
                      <a:pt x="126" y="63"/>
                    </a:moveTo>
                    <a:cubicBezTo>
                      <a:pt x="135" y="60"/>
                      <a:pt x="144" y="57"/>
                      <a:pt x="152" y="55"/>
                    </a:cubicBezTo>
                    <a:cubicBezTo>
                      <a:pt x="155" y="63"/>
                      <a:pt x="157" y="72"/>
                      <a:pt x="158" y="81"/>
                    </a:cubicBezTo>
                    <a:cubicBezTo>
                      <a:pt x="153" y="78"/>
                      <a:pt x="148" y="75"/>
                      <a:pt x="143" y="71"/>
                    </a:cubicBezTo>
                    <a:cubicBezTo>
                      <a:pt x="137" y="68"/>
                      <a:pt x="132" y="66"/>
                      <a:pt x="126" y="63"/>
                    </a:cubicBezTo>
                    <a:close/>
                    <a:moveTo>
                      <a:pt x="171" y="103"/>
                    </a:moveTo>
                    <a:cubicBezTo>
                      <a:pt x="178" y="109"/>
                      <a:pt x="184" y="115"/>
                      <a:pt x="190" y="121"/>
                    </a:cubicBezTo>
                    <a:cubicBezTo>
                      <a:pt x="184" y="127"/>
                      <a:pt x="178" y="133"/>
                      <a:pt x="171" y="139"/>
                    </a:cubicBezTo>
                    <a:cubicBezTo>
                      <a:pt x="171" y="133"/>
                      <a:pt x="171" y="127"/>
                      <a:pt x="171" y="121"/>
                    </a:cubicBezTo>
                    <a:cubicBezTo>
                      <a:pt x="171" y="115"/>
                      <a:pt x="171" y="109"/>
                      <a:pt x="171" y="103"/>
                    </a:cubicBezTo>
                    <a:close/>
                    <a:moveTo>
                      <a:pt x="114" y="9"/>
                    </a:moveTo>
                    <a:cubicBezTo>
                      <a:pt x="128" y="9"/>
                      <a:pt x="140" y="24"/>
                      <a:pt x="149" y="46"/>
                    </a:cubicBezTo>
                    <a:cubicBezTo>
                      <a:pt x="138" y="48"/>
                      <a:pt x="126" y="52"/>
                      <a:pt x="114" y="57"/>
                    </a:cubicBezTo>
                    <a:cubicBezTo>
                      <a:pt x="102" y="52"/>
                      <a:pt x="91" y="48"/>
                      <a:pt x="79" y="46"/>
                    </a:cubicBezTo>
                    <a:cubicBezTo>
                      <a:pt x="88" y="24"/>
                      <a:pt x="101" y="9"/>
                      <a:pt x="114" y="9"/>
                    </a:cubicBezTo>
                    <a:close/>
                    <a:moveTo>
                      <a:pt x="28" y="109"/>
                    </a:moveTo>
                    <a:cubicBezTo>
                      <a:pt x="15" y="91"/>
                      <a:pt x="11" y="75"/>
                      <a:pt x="17" y="65"/>
                    </a:cubicBezTo>
                    <a:cubicBezTo>
                      <a:pt x="22" y="57"/>
                      <a:pt x="34" y="52"/>
                      <a:pt x="50" y="52"/>
                    </a:cubicBezTo>
                    <a:cubicBezTo>
                      <a:pt x="55" y="52"/>
                      <a:pt x="61" y="53"/>
                      <a:pt x="66" y="53"/>
                    </a:cubicBezTo>
                    <a:cubicBezTo>
                      <a:pt x="63" y="64"/>
                      <a:pt x="60" y="76"/>
                      <a:pt x="59" y="89"/>
                    </a:cubicBezTo>
                    <a:cubicBezTo>
                      <a:pt x="48" y="97"/>
                      <a:pt x="39" y="105"/>
                      <a:pt x="32" y="113"/>
                    </a:cubicBezTo>
                    <a:cubicBezTo>
                      <a:pt x="30" y="112"/>
                      <a:pt x="29" y="110"/>
                      <a:pt x="28" y="109"/>
                    </a:cubicBezTo>
                    <a:close/>
                    <a:moveTo>
                      <a:pt x="50" y="190"/>
                    </a:moveTo>
                    <a:cubicBezTo>
                      <a:pt x="34" y="190"/>
                      <a:pt x="22" y="185"/>
                      <a:pt x="17" y="177"/>
                    </a:cubicBezTo>
                    <a:cubicBezTo>
                      <a:pt x="11" y="165"/>
                      <a:pt x="17" y="147"/>
                      <a:pt x="32" y="129"/>
                    </a:cubicBezTo>
                    <a:cubicBezTo>
                      <a:pt x="39" y="137"/>
                      <a:pt x="49" y="145"/>
                      <a:pt x="59" y="153"/>
                    </a:cubicBezTo>
                    <a:cubicBezTo>
                      <a:pt x="60" y="166"/>
                      <a:pt x="63" y="178"/>
                      <a:pt x="66" y="189"/>
                    </a:cubicBezTo>
                    <a:cubicBezTo>
                      <a:pt x="61" y="189"/>
                      <a:pt x="55" y="190"/>
                      <a:pt x="50" y="190"/>
                    </a:cubicBezTo>
                    <a:close/>
                    <a:moveTo>
                      <a:pt x="114" y="233"/>
                    </a:moveTo>
                    <a:cubicBezTo>
                      <a:pt x="101" y="233"/>
                      <a:pt x="88" y="219"/>
                      <a:pt x="79" y="196"/>
                    </a:cubicBezTo>
                    <a:cubicBezTo>
                      <a:pt x="91" y="194"/>
                      <a:pt x="102" y="190"/>
                      <a:pt x="114" y="185"/>
                    </a:cubicBezTo>
                    <a:cubicBezTo>
                      <a:pt x="126" y="190"/>
                      <a:pt x="138" y="194"/>
                      <a:pt x="149" y="196"/>
                    </a:cubicBezTo>
                    <a:cubicBezTo>
                      <a:pt x="140" y="219"/>
                      <a:pt x="128" y="233"/>
                      <a:pt x="114" y="233"/>
                    </a:cubicBezTo>
                    <a:close/>
                    <a:moveTo>
                      <a:pt x="211" y="177"/>
                    </a:moveTo>
                    <a:cubicBezTo>
                      <a:pt x="206" y="185"/>
                      <a:pt x="194" y="190"/>
                      <a:pt x="178" y="190"/>
                    </a:cubicBezTo>
                    <a:cubicBezTo>
                      <a:pt x="173" y="190"/>
                      <a:pt x="167" y="189"/>
                      <a:pt x="162" y="189"/>
                    </a:cubicBezTo>
                    <a:cubicBezTo>
                      <a:pt x="165" y="178"/>
                      <a:pt x="168" y="166"/>
                      <a:pt x="169" y="153"/>
                    </a:cubicBezTo>
                    <a:cubicBezTo>
                      <a:pt x="180" y="145"/>
                      <a:pt x="189" y="137"/>
                      <a:pt x="197" y="129"/>
                    </a:cubicBezTo>
                    <a:cubicBezTo>
                      <a:pt x="211" y="147"/>
                      <a:pt x="218" y="165"/>
                      <a:pt x="211" y="1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grpSp>
        <p:sp>
          <p:nvSpPr>
            <p:cNvPr id="90" name="Freeform 837"/>
            <p:cNvSpPr>
              <a:spLocks noEditPoints="1"/>
            </p:cNvSpPr>
            <p:nvPr/>
          </p:nvSpPr>
          <p:spPr bwMode="auto">
            <a:xfrm>
              <a:off x="3989472" y="4732207"/>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93" name="Group 92"/>
          <p:cNvGrpSpPr/>
          <p:nvPr/>
        </p:nvGrpSpPr>
        <p:grpSpPr>
          <a:xfrm>
            <a:off x="5995165" y="5818321"/>
            <a:ext cx="432692" cy="420869"/>
            <a:chOff x="4420465" y="5162916"/>
            <a:chExt cx="511059" cy="502144"/>
          </a:xfrm>
        </p:grpSpPr>
        <p:grpSp>
          <p:nvGrpSpPr>
            <p:cNvPr id="94" name="Group 93"/>
            <p:cNvGrpSpPr>
              <a:grpSpLocks noChangeAspect="1"/>
            </p:cNvGrpSpPr>
            <p:nvPr/>
          </p:nvGrpSpPr>
          <p:grpSpPr>
            <a:xfrm>
              <a:off x="4537351" y="5228002"/>
              <a:ext cx="275794" cy="365760"/>
              <a:chOff x="6734175" y="6226175"/>
              <a:chExt cx="296862" cy="393700"/>
            </a:xfrm>
            <a:solidFill>
              <a:srgbClr val="FFFFFF"/>
            </a:solidFill>
          </p:grpSpPr>
          <p:sp>
            <p:nvSpPr>
              <p:cNvPr id="96" name="Freeform 435"/>
              <p:cNvSpPr>
                <a:spLocks noEditPoints="1"/>
              </p:cNvSpPr>
              <p:nvPr/>
            </p:nvSpPr>
            <p:spPr bwMode="auto">
              <a:xfrm>
                <a:off x="6734175" y="6226175"/>
                <a:ext cx="296862" cy="393700"/>
              </a:xfrm>
              <a:custGeom>
                <a:avLst/>
                <a:gdLst>
                  <a:gd name="T0" fmla="*/ 156 w 183"/>
                  <a:gd name="T1" fmla="*/ 89 h 242"/>
                  <a:gd name="T2" fmla="*/ 140 w 183"/>
                  <a:gd name="T3" fmla="*/ 89 h 242"/>
                  <a:gd name="T4" fmla="*/ 140 w 183"/>
                  <a:gd name="T5" fmla="*/ 48 h 242"/>
                  <a:gd name="T6" fmla="*/ 91 w 183"/>
                  <a:gd name="T7" fmla="*/ 0 h 242"/>
                  <a:gd name="T8" fmla="*/ 43 w 183"/>
                  <a:gd name="T9" fmla="*/ 48 h 242"/>
                  <a:gd name="T10" fmla="*/ 43 w 183"/>
                  <a:gd name="T11" fmla="*/ 89 h 242"/>
                  <a:gd name="T12" fmla="*/ 26 w 183"/>
                  <a:gd name="T13" fmla="*/ 89 h 242"/>
                  <a:gd name="T14" fmla="*/ 0 w 183"/>
                  <a:gd name="T15" fmla="*/ 116 h 242"/>
                  <a:gd name="T16" fmla="*/ 9 w 183"/>
                  <a:gd name="T17" fmla="*/ 216 h 242"/>
                  <a:gd name="T18" fmla="*/ 36 w 183"/>
                  <a:gd name="T19" fmla="*/ 242 h 242"/>
                  <a:gd name="T20" fmla="*/ 147 w 183"/>
                  <a:gd name="T21" fmla="*/ 242 h 242"/>
                  <a:gd name="T22" fmla="*/ 173 w 183"/>
                  <a:gd name="T23" fmla="*/ 216 h 242"/>
                  <a:gd name="T24" fmla="*/ 183 w 183"/>
                  <a:gd name="T25" fmla="*/ 116 h 242"/>
                  <a:gd name="T26" fmla="*/ 156 w 183"/>
                  <a:gd name="T27" fmla="*/ 89 h 242"/>
                  <a:gd name="T28" fmla="*/ 53 w 183"/>
                  <a:gd name="T29" fmla="*/ 48 h 242"/>
                  <a:gd name="T30" fmla="*/ 91 w 183"/>
                  <a:gd name="T31" fmla="*/ 10 h 242"/>
                  <a:gd name="T32" fmla="*/ 130 w 183"/>
                  <a:gd name="T33" fmla="*/ 48 h 242"/>
                  <a:gd name="T34" fmla="*/ 130 w 183"/>
                  <a:gd name="T35" fmla="*/ 89 h 242"/>
                  <a:gd name="T36" fmla="*/ 53 w 183"/>
                  <a:gd name="T37" fmla="*/ 89 h 242"/>
                  <a:gd name="T38" fmla="*/ 53 w 183"/>
                  <a:gd name="T39" fmla="*/ 48 h 242"/>
                  <a:gd name="T40" fmla="*/ 163 w 183"/>
                  <a:gd name="T41" fmla="*/ 216 h 242"/>
                  <a:gd name="T42" fmla="*/ 147 w 183"/>
                  <a:gd name="T43" fmla="*/ 232 h 242"/>
                  <a:gd name="T44" fmla="*/ 36 w 183"/>
                  <a:gd name="T45" fmla="*/ 232 h 242"/>
                  <a:gd name="T46" fmla="*/ 19 w 183"/>
                  <a:gd name="T47" fmla="*/ 215 h 242"/>
                  <a:gd name="T48" fmla="*/ 10 w 183"/>
                  <a:gd name="T49" fmla="*/ 116 h 242"/>
                  <a:gd name="T50" fmla="*/ 26 w 183"/>
                  <a:gd name="T51" fmla="*/ 99 h 242"/>
                  <a:gd name="T52" fmla="*/ 156 w 183"/>
                  <a:gd name="T53" fmla="*/ 99 h 242"/>
                  <a:gd name="T54" fmla="*/ 173 w 183"/>
                  <a:gd name="T55" fmla="*/ 115 h 242"/>
                  <a:gd name="T56" fmla="*/ 163 w 183"/>
                  <a:gd name="T57" fmla="*/ 2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 h="242">
                    <a:moveTo>
                      <a:pt x="156" y="89"/>
                    </a:moveTo>
                    <a:cubicBezTo>
                      <a:pt x="140" y="89"/>
                      <a:pt x="140" y="89"/>
                      <a:pt x="140" y="89"/>
                    </a:cubicBezTo>
                    <a:cubicBezTo>
                      <a:pt x="140" y="48"/>
                      <a:pt x="140" y="48"/>
                      <a:pt x="140" y="48"/>
                    </a:cubicBezTo>
                    <a:cubicBezTo>
                      <a:pt x="140" y="22"/>
                      <a:pt x="118" y="0"/>
                      <a:pt x="91" y="0"/>
                    </a:cubicBezTo>
                    <a:cubicBezTo>
                      <a:pt x="65" y="0"/>
                      <a:pt x="43" y="22"/>
                      <a:pt x="43" y="48"/>
                    </a:cubicBezTo>
                    <a:cubicBezTo>
                      <a:pt x="43" y="89"/>
                      <a:pt x="43" y="89"/>
                      <a:pt x="43" y="89"/>
                    </a:cubicBezTo>
                    <a:cubicBezTo>
                      <a:pt x="26" y="89"/>
                      <a:pt x="26" y="89"/>
                      <a:pt x="26" y="89"/>
                    </a:cubicBezTo>
                    <a:cubicBezTo>
                      <a:pt x="12" y="89"/>
                      <a:pt x="0" y="101"/>
                      <a:pt x="0" y="116"/>
                    </a:cubicBezTo>
                    <a:cubicBezTo>
                      <a:pt x="9" y="216"/>
                      <a:pt x="9" y="216"/>
                      <a:pt x="9" y="216"/>
                    </a:cubicBezTo>
                    <a:cubicBezTo>
                      <a:pt x="9" y="230"/>
                      <a:pt x="21" y="242"/>
                      <a:pt x="36" y="242"/>
                    </a:cubicBezTo>
                    <a:cubicBezTo>
                      <a:pt x="147" y="242"/>
                      <a:pt x="147" y="242"/>
                      <a:pt x="147" y="242"/>
                    </a:cubicBezTo>
                    <a:cubicBezTo>
                      <a:pt x="161" y="242"/>
                      <a:pt x="173" y="230"/>
                      <a:pt x="173" y="216"/>
                    </a:cubicBezTo>
                    <a:cubicBezTo>
                      <a:pt x="183" y="116"/>
                      <a:pt x="183" y="116"/>
                      <a:pt x="183" y="116"/>
                    </a:cubicBezTo>
                    <a:cubicBezTo>
                      <a:pt x="183" y="101"/>
                      <a:pt x="171" y="89"/>
                      <a:pt x="156" y="89"/>
                    </a:cubicBezTo>
                    <a:close/>
                    <a:moveTo>
                      <a:pt x="53" y="48"/>
                    </a:moveTo>
                    <a:cubicBezTo>
                      <a:pt x="53" y="27"/>
                      <a:pt x="70" y="10"/>
                      <a:pt x="91" y="10"/>
                    </a:cubicBezTo>
                    <a:cubicBezTo>
                      <a:pt x="113" y="10"/>
                      <a:pt x="130" y="27"/>
                      <a:pt x="130" y="48"/>
                    </a:cubicBezTo>
                    <a:cubicBezTo>
                      <a:pt x="130" y="89"/>
                      <a:pt x="130" y="89"/>
                      <a:pt x="130" y="89"/>
                    </a:cubicBezTo>
                    <a:cubicBezTo>
                      <a:pt x="53" y="89"/>
                      <a:pt x="53" y="89"/>
                      <a:pt x="53" y="89"/>
                    </a:cubicBezTo>
                    <a:lnTo>
                      <a:pt x="53" y="48"/>
                    </a:lnTo>
                    <a:close/>
                    <a:moveTo>
                      <a:pt x="163" y="216"/>
                    </a:moveTo>
                    <a:cubicBezTo>
                      <a:pt x="163" y="225"/>
                      <a:pt x="156" y="232"/>
                      <a:pt x="147" y="232"/>
                    </a:cubicBezTo>
                    <a:cubicBezTo>
                      <a:pt x="36" y="232"/>
                      <a:pt x="36" y="232"/>
                      <a:pt x="36" y="232"/>
                    </a:cubicBezTo>
                    <a:cubicBezTo>
                      <a:pt x="27" y="232"/>
                      <a:pt x="19" y="225"/>
                      <a:pt x="19" y="215"/>
                    </a:cubicBezTo>
                    <a:cubicBezTo>
                      <a:pt x="10" y="116"/>
                      <a:pt x="10" y="116"/>
                      <a:pt x="10" y="116"/>
                    </a:cubicBezTo>
                    <a:cubicBezTo>
                      <a:pt x="10" y="107"/>
                      <a:pt x="17" y="99"/>
                      <a:pt x="26" y="99"/>
                    </a:cubicBezTo>
                    <a:cubicBezTo>
                      <a:pt x="156" y="99"/>
                      <a:pt x="156" y="99"/>
                      <a:pt x="156" y="99"/>
                    </a:cubicBezTo>
                    <a:cubicBezTo>
                      <a:pt x="165" y="99"/>
                      <a:pt x="173" y="107"/>
                      <a:pt x="173" y="115"/>
                    </a:cubicBezTo>
                    <a:lnTo>
                      <a:pt x="163" y="2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sp>
            <p:nvSpPr>
              <p:cNvPr id="97" name="Freeform 436"/>
              <p:cNvSpPr>
                <a:spLocks noEditPoints="1"/>
              </p:cNvSpPr>
              <p:nvPr/>
            </p:nvSpPr>
            <p:spPr bwMode="auto">
              <a:xfrm>
                <a:off x="6850063" y="6464300"/>
                <a:ext cx="66675" cy="98425"/>
              </a:xfrm>
              <a:custGeom>
                <a:avLst/>
                <a:gdLst>
                  <a:gd name="T0" fmla="*/ 20 w 41"/>
                  <a:gd name="T1" fmla="*/ 0 h 61"/>
                  <a:gd name="T2" fmla="*/ 0 w 41"/>
                  <a:gd name="T3" fmla="*/ 20 h 61"/>
                  <a:gd name="T4" fmla="*/ 0 w 41"/>
                  <a:gd name="T5" fmla="*/ 21 h 61"/>
                  <a:gd name="T6" fmla="*/ 4 w 41"/>
                  <a:gd name="T7" fmla="*/ 57 h 61"/>
                  <a:gd name="T8" fmla="*/ 9 w 41"/>
                  <a:gd name="T9" fmla="*/ 61 h 61"/>
                  <a:gd name="T10" fmla="*/ 32 w 41"/>
                  <a:gd name="T11" fmla="*/ 61 h 61"/>
                  <a:gd name="T12" fmla="*/ 37 w 41"/>
                  <a:gd name="T13" fmla="*/ 57 h 61"/>
                  <a:gd name="T14" fmla="*/ 41 w 41"/>
                  <a:gd name="T15" fmla="*/ 21 h 61"/>
                  <a:gd name="T16" fmla="*/ 41 w 41"/>
                  <a:gd name="T17" fmla="*/ 20 h 61"/>
                  <a:gd name="T18" fmla="*/ 20 w 41"/>
                  <a:gd name="T19" fmla="*/ 0 h 61"/>
                  <a:gd name="T20" fmla="*/ 27 w 41"/>
                  <a:gd name="T21" fmla="*/ 51 h 61"/>
                  <a:gd name="T22" fmla="*/ 13 w 41"/>
                  <a:gd name="T23" fmla="*/ 51 h 61"/>
                  <a:gd name="T24" fmla="*/ 10 w 41"/>
                  <a:gd name="T25" fmla="*/ 20 h 61"/>
                  <a:gd name="T26" fmla="*/ 20 w 41"/>
                  <a:gd name="T27" fmla="*/ 10 h 61"/>
                  <a:gd name="T28" fmla="*/ 31 w 41"/>
                  <a:gd name="T29" fmla="*/ 20 h 61"/>
                  <a:gd name="T30" fmla="*/ 27 w 41"/>
                  <a:gd name="T3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20" y="0"/>
                    </a:moveTo>
                    <a:cubicBezTo>
                      <a:pt x="9" y="0"/>
                      <a:pt x="0" y="9"/>
                      <a:pt x="0" y="20"/>
                    </a:cubicBezTo>
                    <a:cubicBezTo>
                      <a:pt x="0" y="20"/>
                      <a:pt x="0" y="21"/>
                      <a:pt x="0" y="21"/>
                    </a:cubicBezTo>
                    <a:cubicBezTo>
                      <a:pt x="4" y="57"/>
                      <a:pt x="4" y="57"/>
                      <a:pt x="4" y="57"/>
                    </a:cubicBezTo>
                    <a:cubicBezTo>
                      <a:pt x="4" y="59"/>
                      <a:pt x="7" y="61"/>
                      <a:pt x="9" y="61"/>
                    </a:cubicBezTo>
                    <a:cubicBezTo>
                      <a:pt x="32" y="61"/>
                      <a:pt x="32" y="61"/>
                      <a:pt x="32" y="61"/>
                    </a:cubicBezTo>
                    <a:cubicBezTo>
                      <a:pt x="34" y="61"/>
                      <a:pt x="36" y="59"/>
                      <a:pt x="37" y="57"/>
                    </a:cubicBezTo>
                    <a:cubicBezTo>
                      <a:pt x="41" y="21"/>
                      <a:pt x="41" y="21"/>
                      <a:pt x="41" y="21"/>
                    </a:cubicBezTo>
                    <a:cubicBezTo>
                      <a:pt x="41" y="21"/>
                      <a:pt x="41" y="20"/>
                      <a:pt x="41" y="20"/>
                    </a:cubicBezTo>
                    <a:cubicBezTo>
                      <a:pt x="41" y="9"/>
                      <a:pt x="32" y="0"/>
                      <a:pt x="20" y="0"/>
                    </a:cubicBezTo>
                    <a:close/>
                    <a:moveTo>
                      <a:pt x="27" y="51"/>
                    </a:moveTo>
                    <a:cubicBezTo>
                      <a:pt x="13" y="51"/>
                      <a:pt x="13" y="51"/>
                      <a:pt x="13" y="51"/>
                    </a:cubicBezTo>
                    <a:cubicBezTo>
                      <a:pt x="10" y="20"/>
                      <a:pt x="10" y="20"/>
                      <a:pt x="10" y="20"/>
                    </a:cubicBezTo>
                    <a:cubicBezTo>
                      <a:pt x="10" y="14"/>
                      <a:pt x="15" y="10"/>
                      <a:pt x="20" y="10"/>
                    </a:cubicBezTo>
                    <a:cubicBezTo>
                      <a:pt x="26" y="10"/>
                      <a:pt x="31" y="14"/>
                      <a:pt x="31" y="20"/>
                    </a:cubicBezTo>
                    <a:lnTo>
                      <a:pt x="27" y="5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srgbClr val="5C5C5C"/>
                  </a:solidFill>
                  <a:latin typeface="Trebuchet MS" panose="020B0603020202020204" pitchFamily="34" charset="0"/>
                  <a:cs typeface="Arial" panose="020B0604020202020204" pitchFamily="34" charset="0"/>
                </a:endParaRPr>
              </a:p>
            </p:txBody>
          </p:sp>
        </p:grpSp>
        <p:sp>
          <p:nvSpPr>
            <p:cNvPr id="95" name="Freeform 837"/>
            <p:cNvSpPr>
              <a:spLocks noEditPoints="1"/>
            </p:cNvSpPr>
            <p:nvPr/>
          </p:nvSpPr>
          <p:spPr bwMode="auto">
            <a:xfrm>
              <a:off x="4420465" y="5162916"/>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98" name="Group 97"/>
          <p:cNvGrpSpPr/>
          <p:nvPr/>
        </p:nvGrpSpPr>
        <p:grpSpPr>
          <a:xfrm>
            <a:off x="6699722" y="4579932"/>
            <a:ext cx="432692" cy="420869"/>
            <a:chOff x="6123985" y="4318057"/>
            <a:chExt cx="511059" cy="502144"/>
          </a:xfrm>
        </p:grpSpPr>
        <p:grpSp>
          <p:nvGrpSpPr>
            <p:cNvPr id="99" name="Group 98"/>
            <p:cNvGrpSpPr>
              <a:grpSpLocks noChangeAspect="1"/>
            </p:cNvGrpSpPr>
            <p:nvPr/>
          </p:nvGrpSpPr>
          <p:grpSpPr>
            <a:xfrm>
              <a:off x="6176522" y="4387977"/>
              <a:ext cx="349168" cy="365760"/>
              <a:chOff x="379413" y="679450"/>
              <a:chExt cx="1074737" cy="1033463"/>
            </a:xfrm>
            <a:solidFill>
              <a:schemeClr val="bg1"/>
            </a:solidFill>
          </p:grpSpPr>
          <p:sp>
            <p:nvSpPr>
              <p:cNvPr id="101" name="Freeform 6"/>
              <p:cNvSpPr>
                <a:spLocks/>
              </p:cNvSpPr>
              <p:nvPr/>
            </p:nvSpPr>
            <p:spPr bwMode="auto">
              <a:xfrm>
                <a:off x="688975" y="679450"/>
                <a:ext cx="288925" cy="68263"/>
              </a:xfrm>
              <a:custGeom>
                <a:avLst/>
                <a:gdLst>
                  <a:gd name="T0" fmla="*/ 103 w 103"/>
                  <a:gd name="T1" fmla="*/ 0 h 24"/>
                  <a:gd name="T2" fmla="*/ 91 w 103"/>
                  <a:gd name="T3" fmla="*/ 0 h 24"/>
                  <a:gd name="T4" fmla="*/ 85 w 103"/>
                  <a:gd name="T5" fmla="*/ 1 h 24"/>
                  <a:gd name="T6" fmla="*/ 77 w 103"/>
                  <a:gd name="T7" fmla="*/ 2 h 24"/>
                  <a:gd name="T8" fmla="*/ 80 w 103"/>
                  <a:gd name="T9" fmla="*/ 2 h 24"/>
                  <a:gd name="T10" fmla="*/ 77 w 103"/>
                  <a:gd name="T11" fmla="*/ 2 h 24"/>
                  <a:gd name="T12" fmla="*/ 76 w 103"/>
                  <a:gd name="T13" fmla="*/ 2 h 24"/>
                  <a:gd name="T14" fmla="*/ 67 w 103"/>
                  <a:gd name="T15" fmla="*/ 3 h 24"/>
                  <a:gd name="T16" fmla="*/ 58 w 103"/>
                  <a:gd name="T17" fmla="*/ 4 h 24"/>
                  <a:gd name="T18" fmla="*/ 49 w 103"/>
                  <a:gd name="T19" fmla="*/ 6 h 24"/>
                  <a:gd name="T20" fmla="*/ 38 w 103"/>
                  <a:gd name="T21" fmla="*/ 9 h 24"/>
                  <a:gd name="T22" fmla="*/ 24 w 103"/>
                  <a:gd name="T23" fmla="*/ 14 h 24"/>
                  <a:gd name="T24" fmla="*/ 6 w 103"/>
                  <a:gd name="T25" fmla="*/ 21 h 24"/>
                  <a:gd name="T26" fmla="*/ 0 w 103"/>
                  <a:gd name="T27" fmla="*/ 24 h 24"/>
                  <a:gd name="T28" fmla="*/ 2 w 103"/>
                  <a:gd name="T29" fmla="*/ 23 h 24"/>
                  <a:gd name="T30" fmla="*/ 77 w 103"/>
                  <a:gd name="T31" fmla="*/ 5 h 24"/>
                  <a:gd name="T32" fmla="*/ 71 w 103"/>
                  <a:gd name="T33" fmla="*/ 11 h 24"/>
                  <a:gd name="T34" fmla="*/ 103 w 103"/>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4">
                    <a:moveTo>
                      <a:pt x="103" y="0"/>
                    </a:moveTo>
                    <a:cubicBezTo>
                      <a:pt x="99" y="0"/>
                      <a:pt x="95" y="0"/>
                      <a:pt x="91" y="0"/>
                    </a:cubicBezTo>
                    <a:cubicBezTo>
                      <a:pt x="89" y="1"/>
                      <a:pt x="87" y="1"/>
                      <a:pt x="85" y="1"/>
                    </a:cubicBezTo>
                    <a:cubicBezTo>
                      <a:pt x="82" y="1"/>
                      <a:pt x="79" y="1"/>
                      <a:pt x="77" y="2"/>
                    </a:cubicBezTo>
                    <a:cubicBezTo>
                      <a:pt x="78" y="1"/>
                      <a:pt x="80" y="2"/>
                      <a:pt x="80" y="2"/>
                    </a:cubicBezTo>
                    <a:cubicBezTo>
                      <a:pt x="80" y="2"/>
                      <a:pt x="78" y="2"/>
                      <a:pt x="77" y="2"/>
                    </a:cubicBezTo>
                    <a:cubicBezTo>
                      <a:pt x="76" y="2"/>
                      <a:pt x="76" y="2"/>
                      <a:pt x="76" y="2"/>
                    </a:cubicBezTo>
                    <a:cubicBezTo>
                      <a:pt x="73" y="2"/>
                      <a:pt x="70" y="2"/>
                      <a:pt x="67" y="3"/>
                    </a:cubicBezTo>
                    <a:cubicBezTo>
                      <a:pt x="65" y="3"/>
                      <a:pt x="64" y="3"/>
                      <a:pt x="58" y="4"/>
                    </a:cubicBezTo>
                    <a:cubicBezTo>
                      <a:pt x="55" y="5"/>
                      <a:pt x="55" y="5"/>
                      <a:pt x="49" y="6"/>
                    </a:cubicBezTo>
                    <a:cubicBezTo>
                      <a:pt x="45" y="7"/>
                      <a:pt x="45" y="7"/>
                      <a:pt x="38" y="9"/>
                    </a:cubicBezTo>
                    <a:cubicBezTo>
                      <a:pt x="33" y="11"/>
                      <a:pt x="33" y="11"/>
                      <a:pt x="24" y="14"/>
                    </a:cubicBezTo>
                    <a:cubicBezTo>
                      <a:pt x="17" y="16"/>
                      <a:pt x="17" y="16"/>
                      <a:pt x="6" y="21"/>
                    </a:cubicBezTo>
                    <a:cubicBezTo>
                      <a:pt x="0" y="24"/>
                      <a:pt x="0" y="24"/>
                      <a:pt x="0" y="24"/>
                    </a:cubicBezTo>
                    <a:cubicBezTo>
                      <a:pt x="1" y="24"/>
                      <a:pt x="1" y="23"/>
                      <a:pt x="2" y="23"/>
                    </a:cubicBezTo>
                    <a:cubicBezTo>
                      <a:pt x="20" y="15"/>
                      <a:pt x="48" y="9"/>
                      <a:pt x="77" y="5"/>
                    </a:cubicBezTo>
                    <a:cubicBezTo>
                      <a:pt x="75" y="7"/>
                      <a:pt x="73" y="9"/>
                      <a:pt x="71" y="11"/>
                    </a:cubicBezTo>
                    <a:cubicBezTo>
                      <a:pt x="80" y="8"/>
                      <a:pt x="93" y="3"/>
                      <a:pt x="10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2" name="Freeform 7"/>
              <p:cNvSpPr>
                <a:spLocks/>
              </p:cNvSpPr>
              <p:nvPr/>
            </p:nvSpPr>
            <p:spPr bwMode="auto">
              <a:xfrm>
                <a:off x="495300" y="690563"/>
                <a:ext cx="677862" cy="206375"/>
              </a:xfrm>
              <a:custGeom>
                <a:avLst/>
                <a:gdLst>
                  <a:gd name="T0" fmla="*/ 241 w 241"/>
                  <a:gd name="T1" fmla="*/ 14 h 73"/>
                  <a:gd name="T2" fmla="*/ 172 w 241"/>
                  <a:gd name="T3" fmla="*/ 0 h 73"/>
                  <a:gd name="T4" fmla="*/ 184 w 241"/>
                  <a:gd name="T5" fmla="*/ 5 h 73"/>
                  <a:gd name="T6" fmla="*/ 184 w 241"/>
                  <a:gd name="T7" fmla="*/ 5 h 73"/>
                  <a:gd name="T8" fmla="*/ 51 w 241"/>
                  <a:gd name="T9" fmla="*/ 31 h 73"/>
                  <a:gd name="T10" fmla="*/ 38 w 241"/>
                  <a:gd name="T11" fmla="*/ 38 h 73"/>
                  <a:gd name="T12" fmla="*/ 34 w 241"/>
                  <a:gd name="T13" fmla="*/ 41 h 73"/>
                  <a:gd name="T14" fmla="*/ 9 w 241"/>
                  <a:gd name="T15" fmla="*/ 63 h 73"/>
                  <a:gd name="T16" fmla="*/ 0 w 241"/>
                  <a:gd name="T17" fmla="*/ 73 h 73"/>
                  <a:gd name="T18" fmla="*/ 24 w 241"/>
                  <a:gd name="T19" fmla="*/ 58 h 73"/>
                  <a:gd name="T20" fmla="*/ 199 w 241"/>
                  <a:gd name="T21" fmla="*/ 24 h 73"/>
                  <a:gd name="T22" fmla="*/ 196 w 241"/>
                  <a:gd name="T23" fmla="*/ 37 h 73"/>
                  <a:gd name="T24" fmla="*/ 241 w 241"/>
                  <a:gd name="T25" fmla="*/ 1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3">
                    <a:moveTo>
                      <a:pt x="241" y="14"/>
                    </a:moveTo>
                    <a:cubicBezTo>
                      <a:pt x="208" y="5"/>
                      <a:pt x="184" y="2"/>
                      <a:pt x="172" y="0"/>
                    </a:cubicBezTo>
                    <a:cubicBezTo>
                      <a:pt x="176" y="2"/>
                      <a:pt x="181" y="4"/>
                      <a:pt x="184" y="5"/>
                    </a:cubicBezTo>
                    <a:cubicBezTo>
                      <a:pt x="186" y="6"/>
                      <a:pt x="186" y="6"/>
                      <a:pt x="184" y="5"/>
                    </a:cubicBezTo>
                    <a:cubicBezTo>
                      <a:pt x="136" y="7"/>
                      <a:pt x="81" y="17"/>
                      <a:pt x="51" y="31"/>
                    </a:cubicBezTo>
                    <a:cubicBezTo>
                      <a:pt x="46" y="33"/>
                      <a:pt x="42" y="36"/>
                      <a:pt x="38" y="38"/>
                    </a:cubicBezTo>
                    <a:cubicBezTo>
                      <a:pt x="34" y="41"/>
                      <a:pt x="34" y="41"/>
                      <a:pt x="34" y="41"/>
                    </a:cubicBezTo>
                    <a:cubicBezTo>
                      <a:pt x="23" y="49"/>
                      <a:pt x="22" y="51"/>
                      <a:pt x="9" y="63"/>
                    </a:cubicBezTo>
                    <a:cubicBezTo>
                      <a:pt x="0" y="73"/>
                      <a:pt x="0" y="73"/>
                      <a:pt x="0" y="73"/>
                    </a:cubicBezTo>
                    <a:cubicBezTo>
                      <a:pt x="4" y="68"/>
                      <a:pt x="12" y="63"/>
                      <a:pt x="24" y="58"/>
                    </a:cubicBezTo>
                    <a:cubicBezTo>
                      <a:pt x="64" y="40"/>
                      <a:pt x="135" y="27"/>
                      <a:pt x="199" y="24"/>
                    </a:cubicBezTo>
                    <a:cubicBezTo>
                      <a:pt x="198" y="28"/>
                      <a:pt x="197" y="33"/>
                      <a:pt x="196" y="37"/>
                    </a:cubicBezTo>
                    <a:cubicBezTo>
                      <a:pt x="237" y="17"/>
                      <a:pt x="237" y="17"/>
                      <a:pt x="241"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3" name="Freeform 8"/>
              <p:cNvSpPr>
                <a:spLocks/>
              </p:cNvSpPr>
              <p:nvPr/>
            </p:nvSpPr>
            <p:spPr bwMode="auto">
              <a:xfrm>
                <a:off x="396875" y="792163"/>
                <a:ext cx="657225" cy="298450"/>
              </a:xfrm>
              <a:custGeom>
                <a:avLst/>
                <a:gdLst>
                  <a:gd name="T0" fmla="*/ 164 w 234"/>
                  <a:gd name="T1" fmla="*/ 45 h 106"/>
                  <a:gd name="T2" fmla="*/ 154 w 234"/>
                  <a:gd name="T3" fmla="*/ 65 h 106"/>
                  <a:gd name="T4" fmla="*/ 234 w 234"/>
                  <a:gd name="T5" fmla="*/ 20 h 106"/>
                  <a:gd name="T6" fmla="*/ 153 w 234"/>
                  <a:gd name="T7" fmla="*/ 0 h 106"/>
                  <a:gd name="T8" fmla="*/ 162 w 234"/>
                  <a:gd name="T9" fmla="*/ 12 h 106"/>
                  <a:gd name="T10" fmla="*/ 47 w 234"/>
                  <a:gd name="T11" fmla="*/ 42 h 106"/>
                  <a:gd name="T12" fmla="*/ 18 w 234"/>
                  <a:gd name="T13" fmla="*/ 62 h 106"/>
                  <a:gd name="T14" fmla="*/ 9 w 234"/>
                  <a:gd name="T15" fmla="*/ 78 h 106"/>
                  <a:gd name="T16" fmla="*/ 0 w 234"/>
                  <a:gd name="T17" fmla="*/ 106 h 106"/>
                  <a:gd name="T18" fmla="*/ 34 w 234"/>
                  <a:gd name="T19" fmla="*/ 79 h 106"/>
                  <a:gd name="T20" fmla="*/ 164 w 234"/>
                  <a:gd name="T21"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106">
                    <a:moveTo>
                      <a:pt x="164" y="45"/>
                    </a:moveTo>
                    <a:cubicBezTo>
                      <a:pt x="161" y="51"/>
                      <a:pt x="157" y="59"/>
                      <a:pt x="154" y="65"/>
                    </a:cubicBezTo>
                    <a:cubicBezTo>
                      <a:pt x="186" y="45"/>
                      <a:pt x="210" y="33"/>
                      <a:pt x="234" y="20"/>
                    </a:cubicBezTo>
                    <a:cubicBezTo>
                      <a:pt x="199" y="10"/>
                      <a:pt x="174" y="4"/>
                      <a:pt x="153" y="0"/>
                    </a:cubicBezTo>
                    <a:cubicBezTo>
                      <a:pt x="156" y="3"/>
                      <a:pt x="159" y="8"/>
                      <a:pt x="162" y="12"/>
                    </a:cubicBezTo>
                    <a:cubicBezTo>
                      <a:pt x="117" y="18"/>
                      <a:pt x="74" y="29"/>
                      <a:pt x="47" y="42"/>
                    </a:cubicBezTo>
                    <a:cubicBezTo>
                      <a:pt x="31" y="49"/>
                      <a:pt x="22" y="55"/>
                      <a:pt x="18" y="62"/>
                    </a:cubicBezTo>
                    <a:cubicBezTo>
                      <a:pt x="15" y="67"/>
                      <a:pt x="12" y="73"/>
                      <a:pt x="9" y="78"/>
                    </a:cubicBezTo>
                    <a:cubicBezTo>
                      <a:pt x="5" y="88"/>
                      <a:pt x="5" y="88"/>
                      <a:pt x="0" y="106"/>
                    </a:cubicBezTo>
                    <a:cubicBezTo>
                      <a:pt x="2" y="98"/>
                      <a:pt x="13" y="89"/>
                      <a:pt x="34" y="79"/>
                    </a:cubicBezTo>
                    <a:cubicBezTo>
                      <a:pt x="65" y="65"/>
                      <a:pt x="113" y="53"/>
                      <a:pt x="164"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4" name="Freeform 9"/>
              <p:cNvSpPr>
                <a:spLocks/>
              </p:cNvSpPr>
              <p:nvPr/>
            </p:nvSpPr>
            <p:spPr bwMode="auto">
              <a:xfrm>
                <a:off x="379413" y="925513"/>
                <a:ext cx="827087" cy="382588"/>
              </a:xfrm>
              <a:custGeom>
                <a:avLst/>
                <a:gdLst>
                  <a:gd name="T0" fmla="*/ 211 w 294"/>
                  <a:gd name="T1" fmla="*/ 17 h 136"/>
                  <a:gd name="T2" fmla="*/ 37 w 294"/>
                  <a:gd name="T3" fmla="*/ 57 h 136"/>
                  <a:gd name="T4" fmla="*/ 1 w 294"/>
                  <a:gd name="T5" fmla="*/ 88 h 136"/>
                  <a:gd name="T6" fmla="*/ 1 w 294"/>
                  <a:gd name="T7" fmla="*/ 90 h 136"/>
                  <a:gd name="T8" fmla="*/ 2 w 294"/>
                  <a:gd name="T9" fmla="*/ 121 h 136"/>
                  <a:gd name="T10" fmla="*/ 5 w 294"/>
                  <a:gd name="T11" fmla="*/ 136 h 136"/>
                  <a:gd name="T12" fmla="*/ 41 w 294"/>
                  <a:gd name="T13" fmla="*/ 102 h 136"/>
                  <a:gd name="T14" fmla="*/ 218 w 294"/>
                  <a:gd name="T15" fmla="*/ 62 h 136"/>
                  <a:gd name="T16" fmla="*/ 209 w 294"/>
                  <a:gd name="T17" fmla="*/ 84 h 136"/>
                  <a:gd name="T18" fmla="*/ 294 w 294"/>
                  <a:gd name="T19" fmla="*/ 34 h 136"/>
                  <a:gd name="T20" fmla="*/ 198 w 294"/>
                  <a:gd name="T21" fmla="*/ 0 h 136"/>
                  <a:gd name="T22" fmla="*/ 211 w 294"/>
                  <a:gd name="T23" fmla="*/ 1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136">
                    <a:moveTo>
                      <a:pt x="211" y="17"/>
                    </a:moveTo>
                    <a:cubicBezTo>
                      <a:pt x="144" y="24"/>
                      <a:pt x="77" y="39"/>
                      <a:pt x="37" y="57"/>
                    </a:cubicBezTo>
                    <a:cubicBezTo>
                      <a:pt x="13" y="68"/>
                      <a:pt x="2" y="78"/>
                      <a:pt x="1" y="88"/>
                    </a:cubicBezTo>
                    <a:cubicBezTo>
                      <a:pt x="1" y="90"/>
                      <a:pt x="1" y="90"/>
                      <a:pt x="1" y="90"/>
                    </a:cubicBezTo>
                    <a:cubicBezTo>
                      <a:pt x="0" y="101"/>
                      <a:pt x="0" y="101"/>
                      <a:pt x="2" y="121"/>
                    </a:cubicBezTo>
                    <a:cubicBezTo>
                      <a:pt x="3" y="126"/>
                      <a:pt x="4" y="132"/>
                      <a:pt x="5" y="136"/>
                    </a:cubicBezTo>
                    <a:cubicBezTo>
                      <a:pt x="2" y="126"/>
                      <a:pt x="14" y="114"/>
                      <a:pt x="41" y="102"/>
                    </a:cubicBezTo>
                    <a:cubicBezTo>
                      <a:pt x="82" y="84"/>
                      <a:pt x="150" y="69"/>
                      <a:pt x="218" y="62"/>
                    </a:cubicBezTo>
                    <a:cubicBezTo>
                      <a:pt x="216" y="68"/>
                      <a:pt x="212" y="78"/>
                      <a:pt x="209" y="84"/>
                    </a:cubicBezTo>
                    <a:cubicBezTo>
                      <a:pt x="234" y="68"/>
                      <a:pt x="260" y="53"/>
                      <a:pt x="294" y="34"/>
                    </a:cubicBezTo>
                    <a:cubicBezTo>
                      <a:pt x="260" y="19"/>
                      <a:pt x="232" y="10"/>
                      <a:pt x="198" y="0"/>
                    </a:cubicBezTo>
                    <a:cubicBezTo>
                      <a:pt x="202" y="5"/>
                      <a:pt x="207" y="12"/>
                      <a:pt x="21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5" name="Freeform 10"/>
              <p:cNvSpPr>
                <a:spLocks/>
              </p:cNvSpPr>
              <p:nvPr/>
            </p:nvSpPr>
            <p:spPr bwMode="auto">
              <a:xfrm>
                <a:off x="404813" y="1104900"/>
                <a:ext cx="1049337" cy="396875"/>
              </a:xfrm>
              <a:custGeom>
                <a:avLst/>
                <a:gdLst>
                  <a:gd name="T0" fmla="*/ 318 w 373"/>
                  <a:gd name="T1" fmla="*/ 20 h 141"/>
                  <a:gd name="T2" fmla="*/ 39 w 373"/>
                  <a:gd name="T3" fmla="*/ 64 h 141"/>
                  <a:gd name="T4" fmla="*/ 5 w 373"/>
                  <a:gd name="T5" fmla="*/ 99 h 141"/>
                  <a:gd name="T6" fmla="*/ 12 w 373"/>
                  <a:gd name="T7" fmla="*/ 115 h 141"/>
                  <a:gd name="T8" fmla="*/ 30 w 373"/>
                  <a:gd name="T9" fmla="*/ 140 h 141"/>
                  <a:gd name="T10" fmla="*/ 30 w 373"/>
                  <a:gd name="T11" fmla="*/ 141 h 141"/>
                  <a:gd name="T12" fmla="*/ 59 w 373"/>
                  <a:gd name="T13" fmla="*/ 105 h 141"/>
                  <a:gd name="T14" fmla="*/ 316 w 373"/>
                  <a:gd name="T15" fmla="*/ 66 h 141"/>
                  <a:gd name="T16" fmla="*/ 302 w 373"/>
                  <a:gd name="T17" fmla="*/ 86 h 141"/>
                  <a:gd name="T18" fmla="*/ 373 w 373"/>
                  <a:gd name="T19" fmla="*/ 51 h 141"/>
                  <a:gd name="T20" fmla="*/ 308 w 373"/>
                  <a:gd name="T21" fmla="*/ 0 h 141"/>
                  <a:gd name="T22" fmla="*/ 318 w 373"/>
                  <a:gd name="T23" fmla="*/ 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41">
                    <a:moveTo>
                      <a:pt x="318" y="20"/>
                    </a:moveTo>
                    <a:cubicBezTo>
                      <a:pt x="226" y="17"/>
                      <a:pt x="102" y="36"/>
                      <a:pt x="39" y="64"/>
                    </a:cubicBezTo>
                    <a:cubicBezTo>
                      <a:pt x="11" y="77"/>
                      <a:pt x="0" y="89"/>
                      <a:pt x="5" y="99"/>
                    </a:cubicBezTo>
                    <a:cubicBezTo>
                      <a:pt x="7" y="104"/>
                      <a:pt x="10" y="110"/>
                      <a:pt x="12" y="115"/>
                    </a:cubicBezTo>
                    <a:cubicBezTo>
                      <a:pt x="18" y="124"/>
                      <a:pt x="18" y="125"/>
                      <a:pt x="30" y="140"/>
                    </a:cubicBezTo>
                    <a:cubicBezTo>
                      <a:pt x="30" y="141"/>
                      <a:pt x="30" y="141"/>
                      <a:pt x="30" y="141"/>
                    </a:cubicBezTo>
                    <a:cubicBezTo>
                      <a:pt x="22" y="131"/>
                      <a:pt x="31" y="118"/>
                      <a:pt x="59" y="105"/>
                    </a:cubicBezTo>
                    <a:cubicBezTo>
                      <a:pt x="117" y="79"/>
                      <a:pt x="231" y="62"/>
                      <a:pt x="316" y="66"/>
                    </a:cubicBezTo>
                    <a:cubicBezTo>
                      <a:pt x="312" y="72"/>
                      <a:pt x="306" y="80"/>
                      <a:pt x="302" y="86"/>
                    </a:cubicBezTo>
                    <a:cubicBezTo>
                      <a:pt x="371" y="52"/>
                      <a:pt x="371" y="52"/>
                      <a:pt x="373" y="51"/>
                    </a:cubicBezTo>
                    <a:cubicBezTo>
                      <a:pt x="354" y="25"/>
                      <a:pt x="329" y="12"/>
                      <a:pt x="308" y="0"/>
                    </a:cubicBezTo>
                    <a:cubicBezTo>
                      <a:pt x="311" y="6"/>
                      <a:pt x="315" y="14"/>
                      <a:pt x="31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6" name="Freeform 11"/>
              <p:cNvSpPr>
                <a:spLocks/>
              </p:cNvSpPr>
              <p:nvPr/>
            </p:nvSpPr>
            <p:spPr bwMode="auto">
              <a:xfrm>
                <a:off x="520700" y="1349375"/>
                <a:ext cx="528637" cy="295275"/>
              </a:xfrm>
              <a:custGeom>
                <a:avLst/>
                <a:gdLst>
                  <a:gd name="T0" fmla="*/ 122 w 188"/>
                  <a:gd name="T1" fmla="*/ 17 h 105"/>
                  <a:gd name="T2" fmla="*/ 35 w 188"/>
                  <a:gd name="T3" fmla="*/ 42 h 105"/>
                  <a:gd name="T4" fmla="*/ 10 w 188"/>
                  <a:gd name="T5" fmla="*/ 76 h 105"/>
                  <a:gd name="T6" fmla="*/ 10 w 188"/>
                  <a:gd name="T7" fmla="*/ 76 h 105"/>
                  <a:gd name="T8" fmla="*/ 36 w 188"/>
                  <a:gd name="T9" fmla="*/ 95 h 105"/>
                  <a:gd name="T10" fmla="*/ 53 w 188"/>
                  <a:gd name="T11" fmla="*/ 105 h 105"/>
                  <a:gd name="T12" fmla="*/ 68 w 188"/>
                  <a:gd name="T13" fmla="*/ 74 h 105"/>
                  <a:gd name="T14" fmla="*/ 138 w 188"/>
                  <a:gd name="T15" fmla="*/ 54 h 105"/>
                  <a:gd name="T16" fmla="*/ 138 w 188"/>
                  <a:gd name="T17" fmla="*/ 54 h 105"/>
                  <a:gd name="T18" fmla="*/ 139 w 188"/>
                  <a:gd name="T19" fmla="*/ 71 h 105"/>
                  <a:gd name="T20" fmla="*/ 188 w 188"/>
                  <a:gd name="T21" fmla="*/ 28 h 105"/>
                  <a:gd name="T22" fmla="*/ 107 w 188"/>
                  <a:gd name="T23" fmla="*/ 0 h 105"/>
                  <a:gd name="T24" fmla="*/ 122 w 188"/>
                  <a:gd name="T25" fmla="*/ 1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05">
                    <a:moveTo>
                      <a:pt x="122" y="17"/>
                    </a:moveTo>
                    <a:cubicBezTo>
                      <a:pt x="88" y="23"/>
                      <a:pt x="57" y="32"/>
                      <a:pt x="35" y="42"/>
                    </a:cubicBezTo>
                    <a:cubicBezTo>
                      <a:pt x="7" y="54"/>
                      <a:pt x="0" y="67"/>
                      <a:pt x="10" y="76"/>
                    </a:cubicBezTo>
                    <a:cubicBezTo>
                      <a:pt x="10" y="76"/>
                      <a:pt x="10" y="76"/>
                      <a:pt x="10" y="76"/>
                    </a:cubicBezTo>
                    <a:cubicBezTo>
                      <a:pt x="20" y="84"/>
                      <a:pt x="21" y="85"/>
                      <a:pt x="36" y="95"/>
                    </a:cubicBezTo>
                    <a:cubicBezTo>
                      <a:pt x="41" y="98"/>
                      <a:pt x="48" y="102"/>
                      <a:pt x="53" y="105"/>
                    </a:cubicBezTo>
                    <a:cubicBezTo>
                      <a:pt x="38" y="97"/>
                      <a:pt x="42" y="86"/>
                      <a:pt x="68" y="74"/>
                    </a:cubicBezTo>
                    <a:cubicBezTo>
                      <a:pt x="85" y="66"/>
                      <a:pt x="98" y="60"/>
                      <a:pt x="138" y="54"/>
                    </a:cubicBezTo>
                    <a:cubicBezTo>
                      <a:pt x="138" y="54"/>
                      <a:pt x="138" y="51"/>
                      <a:pt x="138" y="54"/>
                    </a:cubicBezTo>
                    <a:cubicBezTo>
                      <a:pt x="138" y="60"/>
                      <a:pt x="138" y="66"/>
                      <a:pt x="139" y="71"/>
                    </a:cubicBezTo>
                    <a:cubicBezTo>
                      <a:pt x="152" y="54"/>
                      <a:pt x="169" y="41"/>
                      <a:pt x="188" y="28"/>
                    </a:cubicBezTo>
                    <a:cubicBezTo>
                      <a:pt x="161" y="17"/>
                      <a:pt x="138" y="9"/>
                      <a:pt x="107" y="0"/>
                    </a:cubicBezTo>
                    <a:cubicBezTo>
                      <a:pt x="111" y="5"/>
                      <a:pt x="117" y="12"/>
                      <a:pt x="122"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sp>
            <p:nvSpPr>
              <p:cNvPr id="107" name="Freeform 12"/>
              <p:cNvSpPr>
                <a:spLocks/>
              </p:cNvSpPr>
              <p:nvPr/>
            </p:nvSpPr>
            <p:spPr bwMode="auto">
              <a:xfrm>
                <a:off x="703263" y="1504950"/>
                <a:ext cx="420687" cy="207963"/>
              </a:xfrm>
              <a:custGeom>
                <a:avLst/>
                <a:gdLst>
                  <a:gd name="T0" fmla="*/ 105 w 150"/>
                  <a:gd name="T1" fmla="*/ 0 h 74"/>
                  <a:gd name="T2" fmla="*/ 114 w 150"/>
                  <a:gd name="T3" fmla="*/ 15 h 74"/>
                  <a:gd name="T4" fmla="*/ 114 w 150"/>
                  <a:gd name="T5" fmla="*/ 15 h 74"/>
                  <a:gd name="T6" fmla="*/ 25 w 150"/>
                  <a:gd name="T7" fmla="*/ 35 h 74"/>
                  <a:gd name="T8" fmla="*/ 20 w 150"/>
                  <a:gd name="T9" fmla="*/ 63 h 74"/>
                  <a:gd name="T10" fmla="*/ 36 w 150"/>
                  <a:gd name="T11" fmla="*/ 68 h 74"/>
                  <a:gd name="T12" fmla="*/ 77 w 150"/>
                  <a:gd name="T13" fmla="*/ 74 h 74"/>
                  <a:gd name="T14" fmla="*/ 77 w 150"/>
                  <a:gd name="T15" fmla="*/ 74 h 74"/>
                  <a:gd name="T16" fmla="*/ 66 w 150"/>
                  <a:gd name="T17" fmla="*/ 55 h 74"/>
                  <a:gd name="T18" fmla="*/ 118 w 150"/>
                  <a:gd name="T19" fmla="*/ 43 h 74"/>
                  <a:gd name="T20" fmla="*/ 118 w 150"/>
                  <a:gd name="T21" fmla="*/ 43 h 74"/>
                  <a:gd name="T22" fmla="*/ 117 w 150"/>
                  <a:gd name="T23" fmla="*/ 54 h 74"/>
                  <a:gd name="T24" fmla="*/ 150 w 150"/>
                  <a:gd name="T25" fmla="*/ 28 h 74"/>
                  <a:gd name="T26" fmla="*/ 105 w 1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74">
                    <a:moveTo>
                      <a:pt x="105" y="0"/>
                    </a:moveTo>
                    <a:cubicBezTo>
                      <a:pt x="108" y="4"/>
                      <a:pt x="111" y="10"/>
                      <a:pt x="114" y="15"/>
                    </a:cubicBezTo>
                    <a:cubicBezTo>
                      <a:pt x="115" y="16"/>
                      <a:pt x="115" y="16"/>
                      <a:pt x="114" y="15"/>
                    </a:cubicBezTo>
                    <a:cubicBezTo>
                      <a:pt x="80" y="19"/>
                      <a:pt x="46" y="26"/>
                      <a:pt x="25" y="35"/>
                    </a:cubicBezTo>
                    <a:cubicBezTo>
                      <a:pt x="1" y="46"/>
                      <a:pt x="0" y="57"/>
                      <a:pt x="20" y="63"/>
                    </a:cubicBezTo>
                    <a:cubicBezTo>
                      <a:pt x="24" y="65"/>
                      <a:pt x="31" y="67"/>
                      <a:pt x="36" y="68"/>
                    </a:cubicBezTo>
                    <a:cubicBezTo>
                      <a:pt x="54" y="72"/>
                      <a:pt x="67" y="73"/>
                      <a:pt x="77" y="74"/>
                    </a:cubicBezTo>
                    <a:cubicBezTo>
                      <a:pt x="77" y="74"/>
                      <a:pt x="77" y="74"/>
                      <a:pt x="77" y="74"/>
                    </a:cubicBezTo>
                    <a:cubicBezTo>
                      <a:pt x="53" y="72"/>
                      <a:pt x="47" y="64"/>
                      <a:pt x="66" y="55"/>
                    </a:cubicBezTo>
                    <a:cubicBezTo>
                      <a:pt x="78" y="50"/>
                      <a:pt x="98" y="46"/>
                      <a:pt x="118" y="43"/>
                    </a:cubicBezTo>
                    <a:cubicBezTo>
                      <a:pt x="118" y="41"/>
                      <a:pt x="118" y="41"/>
                      <a:pt x="118" y="43"/>
                    </a:cubicBezTo>
                    <a:cubicBezTo>
                      <a:pt x="117" y="46"/>
                      <a:pt x="117" y="51"/>
                      <a:pt x="117" y="54"/>
                    </a:cubicBezTo>
                    <a:cubicBezTo>
                      <a:pt x="123" y="44"/>
                      <a:pt x="136" y="36"/>
                      <a:pt x="150" y="28"/>
                    </a:cubicBezTo>
                    <a:cubicBezTo>
                      <a:pt x="138" y="15"/>
                      <a:pt x="123" y="7"/>
                      <a:pt x="10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solidFill>
                    <a:prstClr val="black"/>
                  </a:solidFill>
                  <a:latin typeface="Trebuchet MS" panose="020B0603020202020204" pitchFamily="34" charset="0"/>
                  <a:cs typeface="Arial" panose="020B0604020202020204" pitchFamily="34" charset="0"/>
                </a:endParaRPr>
              </a:p>
            </p:txBody>
          </p:sp>
        </p:grpSp>
        <p:sp>
          <p:nvSpPr>
            <p:cNvPr id="100" name="Freeform 837"/>
            <p:cNvSpPr>
              <a:spLocks noEditPoints="1"/>
            </p:cNvSpPr>
            <p:nvPr/>
          </p:nvSpPr>
          <p:spPr bwMode="auto">
            <a:xfrm>
              <a:off x="6123985" y="4318057"/>
              <a:ext cx="511059" cy="502144"/>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grpSp>
        <p:nvGrpSpPr>
          <p:cNvPr id="108" name="Group 188"/>
          <p:cNvGrpSpPr>
            <a:grpSpLocks noChangeAspect="1"/>
          </p:cNvGrpSpPr>
          <p:nvPr/>
        </p:nvGrpSpPr>
        <p:grpSpPr bwMode="auto">
          <a:xfrm>
            <a:off x="3468459" y="5034444"/>
            <a:ext cx="422107" cy="420869"/>
            <a:chOff x="394" y="389"/>
            <a:chExt cx="341" cy="340"/>
          </a:xfrm>
          <a:solidFill>
            <a:schemeClr val="bg1"/>
          </a:solidFill>
        </p:grpSpPr>
        <p:sp>
          <p:nvSpPr>
            <p:cNvPr id="109" name="Freeform 189"/>
            <p:cNvSpPr>
              <a:spLocks noEditPoints="1"/>
            </p:cNvSpPr>
            <p:nvPr/>
          </p:nvSpPr>
          <p:spPr bwMode="auto">
            <a:xfrm>
              <a:off x="394" y="38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110" name="Freeform 190"/>
            <p:cNvSpPr>
              <a:spLocks noEditPoints="1"/>
            </p:cNvSpPr>
            <p:nvPr/>
          </p:nvSpPr>
          <p:spPr bwMode="auto">
            <a:xfrm>
              <a:off x="536" y="453"/>
              <a:ext cx="56" cy="212"/>
            </a:xfrm>
            <a:custGeom>
              <a:avLst/>
              <a:gdLst>
                <a:gd name="T0" fmla="*/ 53 w 85"/>
                <a:gd name="T1" fmla="*/ 193 h 320"/>
                <a:gd name="T2" fmla="*/ 53 w 85"/>
                <a:gd name="T3" fmla="*/ 10 h 320"/>
                <a:gd name="T4" fmla="*/ 43 w 85"/>
                <a:gd name="T5" fmla="*/ 0 h 320"/>
                <a:gd name="T6" fmla="*/ 32 w 85"/>
                <a:gd name="T7" fmla="*/ 10 h 320"/>
                <a:gd name="T8" fmla="*/ 32 w 85"/>
                <a:gd name="T9" fmla="*/ 193 h 320"/>
                <a:gd name="T10" fmla="*/ 0 w 85"/>
                <a:gd name="T11" fmla="*/ 234 h 320"/>
                <a:gd name="T12" fmla="*/ 32 w 85"/>
                <a:gd name="T13" fmla="*/ 275 h 320"/>
                <a:gd name="T14" fmla="*/ 32 w 85"/>
                <a:gd name="T15" fmla="*/ 309 h 320"/>
                <a:gd name="T16" fmla="*/ 43 w 85"/>
                <a:gd name="T17" fmla="*/ 320 h 320"/>
                <a:gd name="T18" fmla="*/ 53 w 85"/>
                <a:gd name="T19" fmla="*/ 309 h 320"/>
                <a:gd name="T20" fmla="*/ 53 w 85"/>
                <a:gd name="T21" fmla="*/ 275 h 320"/>
                <a:gd name="T22" fmla="*/ 85 w 85"/>
                <a:gd name="T23" fmla="*/ 234 h 320"/>
                <a:gd name="T24" fmla="*/ 53 w 85"/>
                <a:gd name="T25" fmla="*/ 193 h 320"/>
                <a:gd name="T26" fmla="*/ 43 w 85"/>
                <a:gd name="T27" fmla="*/ 256 h 320"/>
                <a:gd name="T28" fmla="*/ 21 w 85"/>
                <a:gd name="T29" fmla="*/ 234 h 320"/>
                <a:gd name="T30" fmla="*/ 43 w 85"/>
                <a:gd name="T31" fmla="*/ 213 h 320"/>
                <a:gd name="T32" fmla="*/ 64 w 85"/>
                <a:gd name="T33" fmla="*/ 234 h 320"/>
                <a:gd name="T34" fmla="*/ 43 w 85"/>
                <a:gd name="T35"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193"/>
                  </a:moveTo>
                  <a:cubicBezTo>
                    <a:pt x="53" y="10"/>
                    <a:pt x="53" y="10"/>
                    <a:pt x="53" y="10"/>
                  </a:cubicBezTo>
                  <a:cubicBezTo>
                    <a:pt x="53" y="4"/>
                    <a:pt x="49" y="0"/>
                    <a:pt x="43" y="0"/>
                  </a:cubicBezTo>
                  <a:cubicBezTo>
                    <a:pt x="37" y="0"/>
                    <a:pt x="32" y="4"/>
                    <a:pt x="32" y="10"/>
                  </a:cubicBezTo>
                  <a:cubicBezTo>
                    <a:pt x="32" y="193"/>
                    <a:pt x="32" y="193"/>
                    <a:pt x="32" y="193"/>
                  </a:cubicBezTo>
                  <a:cubicBezTo>
                    <a:pt x="14" y="198"/>
                    <a:pt x="0" y="215"/>
                    <a:pt x="0" y="234"/>
                  </a:cubicBezTo>
                  <a:cubicBezTo>
                    <a:pt x="0" y="254"/>
                    <a:pt x="14" y="271"/>
                    <a:pt x="32" y="275"/>
                  </a:cubicBezTo>
                  <a:cubicBezTo>
                    <a:pt x="32" y="309"/>
                    <a:pt x="32" y="309"/>
                    <a:pt x="32" y="309"/>
                  </a:cubicBezTo>
                  <a:cubicBezTo>
                    <a:pt x="32" y="315"/>
                    <a:pt x="37" y="320"/>
                    <a:pt x="43" y="320"/>
                  </a:cubicBezTo>
                  <a:cubicBezTo>
                    <a:pt x="49" y="320"/>
                    <a:pt x="53" y="315"/>
                    <a:pt x="53" y="309"/>
                  </a:cubicBezTo>
                  <a:cubicBezTo>
                    <a:pt x="53" y="275"/>
                    <a:pt x="53" y="275"/>
                    <a:pt x="53" y="275"/>
                  </a:cubicBezTo>
                  <a:cubicBezTo>
                    <a:pt x="72" y="271"/>
                    <a:pt x="85" y="254"/>
                    <a:pt x="85" y="234"/>
                  </a:cubicBezTo>
                  <a:cubicBezTo>
                    <a:pt x="85" y="215"/>
                    <a:pt x="72" y="198"/>
                    <a:pt x="53" y="193"/>
                  </a:cubicBezTo>
                  <a:close/>
                  <a:moveTo>
                    <a:pt x="43" y="256"/>
                  </a:moveTo>
                  <a:cubicBezTo>
                    <a:pt x="31" y="256"/>
                    <a:pt x="21" y="246"/>
                    <a:pt x="21" y="234"/>
                  </a:cubicBezTo>
                  <a:cubicBezTo>
                    <a:pt x="21" y="223"/>
                    <a:pt x="31" y="213"/>
                    <a:pt x="43" y="213"/>
                  </a:cubicBezTo>
                  <a:cubicBezTo>
                    <a:pt x="54" y="213"/>
                    <a:pt x="64" y="223"/>
                    <a:pt x="64" y="234"/>
                  </a:cubicBezTo>
                  <a:cubicBezTo>
                    <a:pt x="64" y="246"/>
                    <a:pt x="54" y="256"/>
                    <a:pt x="43" y="2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111" name="Freeform 191"/>
            <p:cNvSpPr>
              <a:spLocks noEditPoints="1"/>
            </p:cNvSpPr>
            <p:nvPr/>
          </p:nvSpPr>
          <p:spPr bwMode="auto">
            <a:xfrm>
              <a:off x="472" y="453"/>
              <a:ext cx="57" cy="212"/>
            </a:xfrm>
            <a:custGeom>
              <a:avLst/>
              <a:gdLst>
                <a:gd name="T0" fmla="*/ 53 w 85"/>
                <a:gd name="T1" fmla="*/ 44 h 320"/>
                <a:gd name="T2" fmla="*/ 53 w 85"/>
                <a:gd name="T3" fmla="*/ 10 h 320"/>
                <a:gd name="T4" fmla="*/ 43 w 85"/>
                <a:gd name="T5" fmla="*/ 0 h 320"/>
                <a:gd name="T6" fmla="*/ 32 w 85"/>
                <a:gd name="T7" fmla="*/ 10 h 320"/>
                <a:gd name="T8" fmla="*/ 32 w 85"/>
                <a:gd name="T9" fmla="*/ 44 h 320"/>
                <a:gd name="T10" fmla="*/ 0 w 85"/>
                <a:gd name="T11" fmla="*/ 85 h 320"/>
                <a:gd name="T12" fmla="*/ 32 w 85"/>
                <a:gd name="T13" fmla="*/ 126 h 320"/>
                <a:gd name="T14" fmla="*/ 32 w 85"/>
                <a:gd name="T15" fmla="*/ 309 h 320"/>
                <a:gd name="T16" fmla="*/ 43 w 85"/>
                <a:gd name="T17" fmla="*/ 320 h 320"/>
                <a:gd name="T18" fmla="*/ 53 w 85"/>
                <a:gd name="T19" fmla="*/ 309 h 320"/>
                <a:gd name="T20" fmla="*/ 53 w 85"/>
                <a:gd name="T21" fmla="*/ 126 h 320"/>
                <a:gd name="T22" fmla="*/ 85 w 85"/>
                <a:gd name="T23" fmla="*/ 85 h 320"/>
                <a:gd name="T24" fmla="*/ 53 w 85"/>
                <a:gd name="T25" fmla="*/ 44 h 320"/>
                <a:gd name="T26" fmla="*/ 43 w 85"/>
                <a:gd name="T27" fmla="*/ 106 h 320"/>
                <a:gd name="T28" fmla="*/ 21 w 85"/>
                <a:gd name="T29" fmla="*/ 85 h 320"/>
                <a:gd name="T30" fmla="*/ 43 w 85"/>
                <a:gd name="T31" fmla="*/ 64 h 320"/>
                <a:gd name="T32" fmla="*/ 64 w 85"/>
                <a:gd name="T33" fmla="*/ 85 h 320"/>
                <a:gd name="T34" fmla="*/ 43 w 85"/>
                <a:gd name="T35" fmla="*/ 10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44"/>
                  </a:moveTo>
                  <a:cubicBezTo>
                    <a:pt x="53" y="10"/>
                    <a:pt x="53" y="10"/>
                    <a:pt x="53" y="10"/>
                  </a:cubicBezTo>
                  <a:cubicBezTo>
                    <a:pt x="53" y="4"/>
                    <a:pt x="49" y="0"/>
                    <a:pt x="43" y="0"/>
                  </a:cubicBezTo>
                  <a:cubicBezTo>
                    <a:pt x="37" y="0"/>
                    <a:pt x="32" y="4"/>
                    <a:pt x="32" y="10"/>
                  </a:cubicBezTo>
                  <a:cubicBezTo>
                    <a:pt x="32" y="44"/>
                    <a:pt x="32" y="44"/>
                    <a:pt x="32" y="44"/>
                  </a:cubicBezTo>
                  <a:cubicBezTo>
                    <a:pt x="14" y="49"/>
                    <a:pt x="0" y="65"/>
                    <a:pt x="0" y="85"/>
                  </a:cubicBezTo>
                  <a:cubicBezTo>
                    <a:pt x="0" y="105"/>
                    <a:pt x="14" y="121"/>
                    <a:pt x="32" y="126"/>
                  </a:cubicBezTo>
                  <a:cubicBezTo>
                    <a:pt x="32" y="309"/>
                    <a:pt x="32" y="309"/>
                    <a:pt x="32" y="309"/>
                  </a:cubicBezTo>
                  <a:cubicBezTo>
                    <a:pt x="32" y="315"/>
                    <a:pt x="37" y="320"/>
                    <a:pt x="43" y="320"/>
                  </a:cubicBezTo>
                  <a:cubicBezTo>
                    <a:pt x="49" y="320"/>
                    <a:pt x="53" y="315"/>
                    <a:pt x="53" y="309"/>
                  </a:cubicBezTo>
                  <a:cubicBezTo>
                    <a:pt x="53" y="126"/>
                    <a:pt x="53" y="126"/>
                    <a:pt x="53" y="126"/>
                  </a:cubicBezTo>
                  <a:cubicBezTo>
                    <a:pt x="72" y="121"/>
                    <a:pt x="85" y="105"/>
                    <a:pt x="85" y="85"/>
                  </a:cubicBezTo>
                  <a:cubicBezTo>
                    <a:pt x="85" y="65"/>
                    <a:pt x="72" y="49"/>
                    <a:pt x="53" y="44"/>
                  </a:cubicBezTo>
                  <a:close/>
                  <a:moveTo>
                    <a:pt x="43" y="106"/>
                  </a:moveTo>
                  <a:cubicBezTo>
                    <a:pt x="31" y="106"/>
                    <a:pt x="21" y="97"/>
                    <a:pt x="21" y="85"/>
                  </a:cubicBezTo>
                  <a:cubicBezTo>
                    <a:pt x="21" y="73"/>
                    <a:pt x="31" y="64"/>
                    <a:pt x="43" y="64"/>
                  </a:cubicBezTo>
                  <a:cubicBezTo>
                    <a:pt x="54" y="64"/>
                    <a:pt x="64" y="73"/>
                    <a:pt x="64" y="85"/>
                  </a:cubicBezTo>
                  <a:cubicBezTo>
                    <a:pt x="64" y="97"/>
                    <a:pt x="54" y="106"/>
                    <a:pt x="43" y="10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sp>
          <p:nvSpPr>
            <p:cNvPr id="112" name="Freeform 192"/>
            <p:cNvSpPr>
              <a:spLocks noEditPoints="1"/>
            </p:cNvSpPr>
            <p:nvPr/>
          </p:nvSpPr>
          <p:spPr bwMode="auto">
            <a:xfrm>
              <a:off x="600" y="453"/>
              <a:ext cx="56" cy="212"/>
            </a:xfrm>
            <a:custGeom>
              <a:avLst/>
              <a:gdLst>
                <a:gd name="T0" fmla="*/ 53 w 85"/>
                <a:gd name="T1" fmla="*/ 97 h 320"/>
                <a:gd name="T2" fmla="*/ 53 w 85"/>
                <a:gd name="T3" fmla="*/ 10 h 320"/>
                <a:gd name="T4" fmla="*/ 43 w 85"/>
                <a:gd name="T5" fmla="*/ 0 h 320"/>
                <a:gd name="T6" fmla="*/ 32 w 85"/>
                <a:gd name="T7" fmla="*/ 10 h 320"/>
                <a:gd name="T8" fmla="*/ 32 w 85"/>
                <a:gd name="T9" fmla="*/ 97 h 320"/>
                <a:gd name="T10" fmla="*/ 0 w 85"/>
                <a:gd name="T11" fmla="*/ 138 h 320"/>
                <a:gd name="T12" fmla="*/ 32 w 85"/>
                <a:gd name="T13" fmla="*/ 179 h 320"/>
                <a:gd name="T14" fmla="*/ 32 w 85"/>
                <a:gd name="T15" fmla="*/ 309 h 320"/>
                <a:gd name="T16" fmla="*/ 43 w 85"/>
                <a:gd name="T17" fmla="*/ 320 h 320"/>
                <a:gd name="T18" fmla="*/ 53 w 85"/>
                <a:gd name="T19" fmla="*/ 309 h 320"/>
                <a:gd name="T20" fmla="*/ 53 w 85"/>
                <a:gd name="T21" fmla="*/ 179 h 320"/>
                <a:gd name="T22" fmla="*/ 85 w 85"/>
                <a:gd name="T23" fmla="*/ 138 h 320"/>
                <a:gd name="T24" fmla="*/ 53 w 85"/>
                <a:gd name="T25" fmla="*/ 97 h 320"/>
                <a:gd name="T26" fmla="*/ 43 w 85"/>
                <a:gd name="T27" fmla="*/ 160 h 320"/>
                <a:gd name="T28" fmla="*/ 21 w 85"/>
                <a:gd name="T29" fmla="*/ 138 h 320"/>
                <a:gd name="T30" fmla="*/ 43 w 85"/>
                <a:gd name="T31" fmla="*/ 117 h 320"/>
                <a:gd name="T32" fmla="*/ 64 w 85"/>
                <a:gd name="T33" fmla="*/ 138 h 320"/>
                <a:gd name="T34" fmla="*/ 43 w 85"/>
                <a:gd name="T35"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97"/>
                  </a:moveTo>
                  <a:cubicBezTo>
                    <a:pt x="53" y="10"/>
                    <a:pt x="53" y="10"/>
                    <a:pt x="53" y="10"/>
                  </a:cubicBezTo>
                  <a:cubicBezTo>
                    <a:pt x="53" y="4"/>
                    <a:pt x="49" y="0"/>
                    <a:pt x="43" y="0"/>
                  </a:cubicBezTo>
                  <a:cubicBezTo>
                    <a:pt x="37" y="0"/>
                    <a:pt x="32" y="4"/>
                    <a:pt x="32" y="10"/>
                  </a:cubicBezTo>
                  <a:cubicBezTo>
                    <a:pt x="32" y="97"/>
                    <a:pt x="32" y="97"/>
                    <a:pt x="32" y="97"/>
                  </a:cubicBezTo>
                  <a:cubicBezTo>
                    <a:pt x="14" y="102"/>
                    <a:pt x="0" y="119"/>
                    <a:pt x="0" y="138"/>
                  </a:cubicBezTo>
                  <a:cubicBezTo>
                    <a:pt x="0" y="158"/>
                    <a:pt x="14" y="175"/>
                    <a:pt x="32" y="179"/>
                  </a:cubicBezTo>
                  <a:cubicBezTo>
                    <a:pt x="32" y="309"/>
                    <a:pt x="32" y="309"/>
                    <a:pt x="32" y="309"/>
                  </a:cubicBezTo>
                  <a:cubicBezTo>
                    <a:pt x="32" y="315"/>
                    <a:pt x="37" y="320"/>
                    <a:pt x="43" y="320"/>
                  </a:cubicBezTo>
                  <a:cubicBezTo>
                    <a:pt x="49" y="320"/>
                    <a:pt x="53" y="315"/>
                    <a:pt x="53" y="309"/>
                  </a:cubicBezTo>
                  <a:cubicBezTo>
                    <a:pt x="53" y="179"/>
                    <a:pt x="53" y="179"/>
                    <a:pt x="53" y="179"/>
                  </a:cubicBezTo>
                  <a:cubicBezTo>
                    <a:pt x="72" y="175"/>
                    <a:pt x="85" y="158"/>
                    <a:pt x="85" y="138"/>
                  </a:cubicBezTo>
                  <a:cubicBezTo>
                    <a:pt x="85" y="119"/>
                    <a:pt x="72" y="102"/>
                    <a:pt x="53" y="97"/>
                  </a:cubicBezTo>
                  <a:close/>
                  <a:moveTo>
                    <a:pt x="43" y="160"/>
                  </a:moveTo>
                  <a:cubicBezTo>
                    <a:pt x="31" y="160"/>
                    <a:pt x="21" y="150"/>
                    <a:pt x="21" y="138"/>
                  </a:cubicBezTo>
                  <a:cubicBezTo>
                    <a:pt x="21" y="127"/>
                    <a:pt x="31" y="117"/>
                    <a:pt x="43" y="117"/>
                  </a:cubicBezTo>
                  <a:cubicBezTo>
                    <a:pt x="54" y="117"/>
                    <a:pt x="64" y="127"/>
                    <a:pt x="64" y="138"/>
                  </a:cubicBezTo>
                  <a:cubicBezTo>
                    <a:pt x="64" y="150"/>
                    <a:pt x="54" y="160"/>
                    <a:pt x="43" y="1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latin typeface="Trebuchet MS" panose="020B0603020202020204" pitchFamily="34" charset="0"/>
              </a:endParaRPr>
            </a:p>
          </p:txBody>
        </p:sp>
      </p:grpSp>
      <p:sp>
        <p:nvSpPr>
          <p:cNvPr id="113" name="TextBox 112"/>
          <p:cNvSpPr txBox="1"/>
          <p:nvPr/>
        </p:nvSpPr>
        <p:spPr>
          <a:xfrm>
            <a:off x="3883532" y="5132622"/>
            <a:ext cx="1183337" cy="253916"/>
          </a:xfrm>
          <a:prstGeom prst="rect">
            <a:avLst/>
          </a:prstGeom>
          <a:noFill/>
        </p:spPr>
        <p:txBody>
          <a:bodyPr wrap="none" rtlCol="0">
            <a:spAutoFit/>
          </a:bodyPr>
          <a:lstStyle/>
          <a:p>
            <a:r>
              <a:rPr lang="en-US" sz="1050" dirty="0">
                <a:solidFill>
                  <a:prstClr val="white"/>
                </a:solidFill>
                <a:latin typeface="Trebuchet MS" panose="020B0603020202020204" pitchFamily="34" charset="0"/>
                <a:cs typeface="Arial" panose="020B0604020202020204" pitchFamily="34" charset="0"/>
              </a:rPr>
              <a:t>Actuarial Models</a:t>
            </a:r>
          </a:p>
        </p:txBody>
      </p:sp>
      <p:sp>
        <p:nvSpPr>
          <p:cNvPr id="114" name="TextBox 113"/>
          <p:cNvSpPr txBox="1"/>
          <p:nvPr/>
        </p:nvSpPr>
        <p:spPr>
          <a:xfrm>
            <a:off x="7746421" y="5352748"/>
            <a:ext cx="1271197" cy="577081"/>
          </a:xfrm>
          <a:prstGeom prst="rect">
            <a:avLst/>
          </a:prstGeom>
          <a:noFill/>
        </p:spPr>
        <p:txBody>
          <a:bodyPr wrap="square" rtlCol="0">
            <a:spAutoFit/>
          </a:bodyPr>
          <a:lstStyle/>
          <a:p>
            <a:r>
              <a:rPr lang="en-US" sz="1050" dirty="0">
                <a:solidFill>
                  <a:schemeClr val="bg1"/>
                </a:solidFill>
                <a:latin typeface="Trebuchet MS" panose="020B0603020202020204" pitchFamily="34" charset="0"/>
                <a:cs typeface="Arial" panose="020B0604020202020204" pitchFamily="34" charset="0"/>
              </a:rPr>
              <a:t>Natural Language Processing &amp; Generation</a:t>
            </a:r>
          </a:p>
        </p:txBody>
      </p:sp>
      <p:grpSp>
        <p:nvGrpSpPr>
          <p:cNvPr id="115" name="Group 114"/>
          <p:cNvGrpSpPr/>
          <p:nvPr/>
        </p:nvGrpSpPr>
        <p:grpSpPr>
          <a:xfrm>
            <a:off x="7337484" y="5394683"/>
            <a:ext cx="432692" cy="420869"/>
            <a:chOff x="7373518" y="4282201"/>
            <a:chExt cx="432692" cy="420869"/>
          </a:xfrm>
        </p:grpSpPr>
        <p:sp>
          <p:nvSpPr>
            <p:cNvPr id="116" name="Freeform 837"/>
            <p:cNvSpPr>
              <a:spLocks noEditPoints="1"/>
            </p:cNvSpPr>
            <p:nvPr/>
          </p:nvSpPr>
          <p:spPr bwMode="auto">
            <a:xfrm>
              <a:off x="7373518" y="4282201"/>
              <a:ext cx="432692" cy="420869"/>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solidFill>
                  <a:prstClr val="black"/>
                </a:solidFill>
                <a:latin typeface="Trebuchet MS" panose="020B0603020202020204" pitchFamily="34" charset="0"/>
              </a:endParaRPr>
            </a:p>
          </p:txBody>
        </p:sp>
        <p:grpSp>
          <p:nvGrpSpPr>
            <p:cNvPr id="117" name="Group 116"/>
            <p:cNvGrpSpPr>
              <a:grpSpLocks noChangeAspect="1"/>
            </p:cNvGrpSpPr>
            <p:nvPr/>
          </p:nvGrpSpPr>
          <p:grpSpPr>
            <a:xfrm>
              <a:off x="7449832" y="4351098"/>
              <a:ext cx="273832" cy="243959"/>
              <a:chOff x="5891213" y="3663950"/>
              <a:chExt cx="1047750" cy="933450"/>
            </a:xfrm>
            <a:solidFill>
              <a:schemeClr val="bg1"/>
            </a:solidFill>
          </p:grpSpPr>
          <p:sp>
            <p:nvSpPr>
              <p:cNvPr id="118" name="Freeform 96"/>
              <p:cNvSpPr>
                <a:spLocks noEditPoints="1"/>
              </p:cNvSpPr>
              <p:nvPr/>
            </p:nvSpPr>
            <p:spPr bwMode="auto">
              <a:xfrm>
                <a:off x="5891213" y="3663950"/>
                <a:ext cx="1047750" cy="933450"/>
              </a:xfrm>
              <a:custGeom>
                <a:avLst/>
                <a:gdLst>
                  <a:gd name="T0" fmla="*/ 335 w 346"/>
                  <a:gd name="T1" fmla="*/ 0 h 308"/>
                  <a:gd name="T2" fmla="*/ 11 w 346"/>
                  <a:gd name="T3" fmla="*/ 0 h 308"/>
                  <a:gd name="T4" fmla="*/ 0 w 346"/>
                  <a:gd name="T5" fmla="*/ 11 h 308"/>
                  <a:gd name="T6" fmla="*/ 0 w 346"/>
                  <a:gd name="T7" fmla="*/ 297 h 308"/>
                  <a:gd name="T8" fmla="*/ 11 w 346"/>
                  <a:gd name="T9" fmla="*/ 308 h 308"/>
                  <a:gd name="T10" fmla="*/ 335 w 346"/>
                  <a:gd name="T11" fmla="*/ 308 h 308"/>
                  <a:gd name="T12" fmla="*/ 346 w 346"/>
                  <a:gd name="T13" fmla="*/ 297 h 308"/>
                  <a:gd name="T14" fmla="*/ 346 w 346"/>
                  <a:gd name="T15" fmla="*/ 11 h 308"/>
                  <a:gd name="T16" fmla="*/ 335 w 346"/>
                  <a:gd name="T17" fmla="*/ 0 h 308"/>
                  <a:gd name="T18" fmla="*/ 266 w 346"/>
                  <a:gd name="T19" fmla="*/ 24 h 308"/>
                  <a:gd name="T20" fmla="*/ 281 w 346"/>
                  <a:gd name="T21" fmla="*/ 39 h 308"/>
                  <a:gd name="T22" fmla="*/ 266 w 346"/>
                  <a:gd name="T23" fmla="*/ 53 h 308"/>
                  <a:gd name="T24" fmla="*/ 252 w 346"/>
                  <a:gd name="T25" fmla="*/ 39 h 308"/>
                  <a:gd name="T26" fmla="*/ 266 w 346"/>
                  <a:gd name="T27" fmla="*/ 24 h 308"/>
                  <a:gd name="T28" fmla="*/ 223 w 346"/>
                  <a:gd name="T29" fmla="*/ 24 h 308"/>
                  <a:gd name="T30" fmla="*/ 238 w 346"/>
                  <a:gd name="T31" fmla="*/ 39 h 308"/>
                  <a:gd name="T32" fmla="*/ 223 w 346"/>
                  <a:gd name="T33" fmla="*/ 53 h 308"/>
                  <a:gd name="T34" fmla="*/ 209 w 346"/>
                  <a:gd name="T35" fmla="*/ 39 h 308"/>
                  <a:gd name="T36" fmla="*/ 223 w 346"/>
                  <a:gd name="T37" fmla="*/ 24 h 308"/>
                  <a:gd name="T38" fmla="*/ 324 w 346"/>
                  <a:gd name="T39" fmla="*/ 286 h 308"/>
                  <a:gd name="T40" fmla="*/ 22 w 346"/>
                  <a:gd name="T41" fmla="*/ 286 h 308"/>
                  <a:gd name="T42" fmla="*/ 22 w 346"/>
                  <a:gd name="T43" fmla="*/ 77 h 308"/>
                  <a:gd name="T44" fmla="*/ 324 w 346"/>
                  <a:gd name="T45" fmla="*/ 77 h 308"/>
                  <a:gd name="T46" fmla="*/ 324 w 346"/>
                  <a:gd name="T47" fmla="*/ 286 h 308"/>
                  <a:gd name="T48" fmla="*/ 310 w 346"/>
                  <a:gd name="T49" fmla="*/ 53 h 308"/>
                  <a:gd name="T50" fmla="*/ 295 w 346"/>
                  <a:gd name="T51" fmla="*/ 39 h 308"/>
                  <a:gd name="T52" fmla="*/ 310 w 346"/>
                  <a:gd name="T53" fmla="*/ 24 h 308"/>
                  <a:gd name="T54" fmla="*/ 324 w 346"/>
                  <a:gd name="T55" fmla="*/ 39 h 308"/>
                  <a:gd name="T56" fmla="*/ 310 w 346"/>
                  <a:gd name="T57" fmla="*/ 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308">
                    <a:moveTo>
                      <a:pt x="335" y="0"/>
                    </a:moveTo>
                    <a:cubicBezTo>
                      <a:pt x="11" y="0"/>
                      <a:pt x="11" y="0"/>
                      <a:pt x="11" y="0"/>
                    </a:cubicBezTo>
                    <a:cubicBezTo>
                      <a:pt x="5" y="0"/>
                      <a:pt x="0" y="5"/>
                      <a:pt x="0" y="11"/>
                    </a:cubicBezTo>
                    <a:cubicBezTo>
                      <a:pt x="0" y="297"/>
                      <a:pt x="0" y="297"/>
                      <a:pt x="0" y="297"/>
                    </a:cubicBezTo>
                    <a:cubicBezTo>
                      <a:pt x="0" y="303"/>
                      <a:pt x="5" y="308"/>
                      <a:pt x="11" y="308"/>
                    </a:cubicBezTo>
                    <a:cubicBezTo>
                      <a:pt x="335" y="308"/>
                      <a:pt x="335" y="308"/>
                      <a:pt x="335" y="308"/>
                    </a:cubicBezTo>
                    <a:cubicBezTo>
                      <a:pt x="341" y="308"/>
                      <a:pt x="346" y="303"/>
                      <a:pt x="346" y="297"/>
                    </a:cubicBezTo>
                    <a:cubicBezTo>
                      <a:pt x="346" y="11"/>
                      <a:pt x="346" y="11"/>
                      <a:pt x="346" y="11"/>
                    </a:cubicBezTo>
                    <a:cubicBezTo>
                      <a:pt x="346" y="5"/>
                      <a:pt x="341" y="0"/>
                      <a:pt x="335" y="0"/>
                    </a:cubicBezTo>
                    <a:close/>
                    <a:moveTo>
                      <a:pt x="266" y="24"/>
                    </a:moveTo>
                    <a:cubicBezTo>
                      <a:pt x="275" y="24"/>
                      <a:pt x="281" y="30"/>
                      <a:pt x="281" y="39"/>
                    </a:cubicBezTo>
                    <a:cubicBezTo>
                      <a:pt x="281" y="47"/>
                      <a:pt x="275" y="53"/>
                      <a:pt x="266" y="53"/>
                    </a:cubicBezTo>
                    <a:cubicBezTo>
                      <a:pt x="258" y="53"/>
                      <a:pt x="252" y="47"/>
                      <a:pt x="252" y="39"/>
                    </a:cubicBezTo>
                    <a:cubicBezTo>
                      <a:pt x="252" y="30"/>
                      <a:pt x="258" y="24"/>
                      <a:pt x="266" y="24"/>
                    </a:cubicBezTo>
                    <a:close/>
                    <a:moveTo>
                      <a:pt x="223" y="24"/>
                    </a:moveTo>
                    <a:cubicBezTo>
                      <a:pt x="232" y="24"/>
                      <a:pt x="238" y="30"/>
                      <a:pt x="238" y="39"/>
                    </a:cubicBezTo>
                    <a:cubicBezTo>
                      <a:pt x="238" y="47"/>
                      <a:pt x="232" y="53"/>
                      <a:pt x="223" y="53"/>
                    </a:cubicBezTo>
                    <a:cubicBezTo>
                      <a:pt x="215" y="53"/>
                      <a:pt x="209" y="47"/>
                      <a:pt x="209" y="39"/>
                    </a:cubicBezTo>
                    <a:cubicBezTo>
                      <a:pt x="209" y="30"/>
                      <a:pt x="215" y="24"/>
                      <a:pt x="223" y="24"/>
                    </a:cubicBezTo>
                    <a:close/>
                    <a:moveTo>
                      <a:pt x="324" y="286"/>
                    </a:moveTo>
                    <a:cubicBezTo>
                      <a:pt x="22" y="286"/>
                      <a:pt x="22" y="286"/>
                      <a:pt x="22" y="286"/>
                    </a:cubicBezTo>
                    <a:cubicBezTo>
                      <a:pt x="22" y="77"/>
                      <a:pt x="22" y="77"/>
                      <a:pt x="22" y="77"/>
                    </a:cubicBezTo>
                    <a:cubicBezTo>
                      <a:pt x="324" y="77"/>
                      <a:pt x="324" y="77"/>
                      <a:pt x="324" y="77"/>
                    </a:cubicBezTo>
                    <a:lnTo>
                      <a:pt x="324" y="286"/>
                    </a:lnTo>
                    <a:close/>
                    <a:moveTo>
                      <a:pt x="310" y="53"/>
                    </a:moveTo>
                    <a:cubicBezTo>
                      <a:pt x="301" y="53"/>
                      <a:pt x="295" y="47"/>
                      <a:pt x="295" y="39"/>
                    </a:cubicBezTo>
                    <a:cubicBezTo>
                      <a:pt x="295" y="30"/>
                      <a:pt x="301" y="24"/>
                      <a:pt x="310" y="24"/>
                    </a:cubicBezTo>
                    <a:cubicBezTo>
                      <a:pt x="318" y="24"/>
                      <a:pt x="324" y="30"/>
                      <a:pt x="324" y="39"/>
                    </a:cubicBezTo>
                    <a:cubicBezTo>
                      <a:pt x="324" y="47"/>
                      <a:pt x="318" y="53"/>
                      <a:pt x="310" y="53"/>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19" name="Freeform 97"/>
              <p:cNvSpPr>
                <a:spLocks/>
              </p:cNvSpPr>
              <p:nvPr/>
            </p:nvSpPr>
            <p:spPr bwMode="auto">
              <a:xfrm>
                <a:off x="6554788" y="3946525"/>
                <a:ext cx="100013" cy="80963"/>
              </a:xfrm>
              <a:custGeom>
                <a:avLst/>
                <a:gdLst>
                  <a:gd name="T0" fmla="*/ 33 w 33"/>
                  <a:gd name="T1" fmla="*/ 22 h 27"/>
                  <a:gd name="T2" fmla="*/ 28 w 33"/>
                  <a:gd name="T3" fmla="*/ 27 h 27"/>
                  <a:gd name="T4" fmla="*/ 6 w 33"/>
                  <a:gd name="T5" fmla="*/ 27 h 27"/>
                  <a:gd name="T6" fmla="*/ 0 w 33"/>
                  <a:gd name="T7" fmla="*/ 22 h 27"/>
                  <a:gd name="T8" fmla="*/ 0 w 33"/>
                  <a:gd name="T9" fmla="*/ 5 h 27"/>
                  <a:gd name="T10" fmla="*/ 6 w 33"/>
                  <a:gd name="T11" fmla="*/ 0 h 27"/>
                  <a:gd name="T12" fmla="*/ 28 w 33"/>
                  <a:gd name="T13" fmla="*/ 0 h 27"/>
                  <a:gd name="T14" fmla="*/ 33 w 33"/>
                  <a:gd name="T15" fmla="*/ 5 h 27"/>
                  <a:gd name="T16" fmla="*/ 33 w 33"/>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7">
                    <a:moveTo>
                      <a:pt x="33" y="22"/>
                    </a:moveTo>
                    <a:cubicBezTo>
                      <a:pt x="33" y="25"/>
                      <a:pt x="31" y="27"/>
                      <a:pt x="28" y="27"/>
                    </a:cubicBezTo>
                    <a:cubicBezTo>
                      <a:pt x="6" y="27"/>
                      <a:pt x="6" y="27"/>
                      <a:pt x="6" y="27"/>
                    </a:cubicBezTo>
                    <a:cubicBezTo>
                      <a:pt x="3" y="27"/>
                      <a:pt x="0" y="25"/>
                      <a:pt x="0" y="22"/>
                    </a:cubicBezTo>
                    <a:cubicBezTo>
                      <a:pt x="0" y="5"/>
                      <a:pt x="0" y="5"/>
                      <a:pt x="0" y="5"/>
                    </a:cubicBezTo>
                    <a:cubicBezTo>
                      <a:pt x="0" y="2"/>
                      <a:pt x="3" y="0"/>
                      <a:pt x="6" y="0"/>
                    </a:cubicBezTo>
                    <a:cubicBezTo>
                      <a:pt x="28" y="0"/>
                      <a:pt x="28" y="0"/>
                      <a:pt x="28" y="0"/>
                    </a:cubicBezTo>
                    <a:cubicBezTo>
                      <a:pt x="31" y="0"/>
                      <a:pt x="33" y="2"/>
                      <a:pt x="33" y="5"/>
                    </a:cubicBezTo>
                    <a:lnTo>
                      <a:pt x="33" y="22"/>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0" name="Freeform 98"/>
              <p:cNvSpPr>
                <a:spLocks/>
              </p:cNvSpPr>
              <p:nvPr/>
            </p:nvSpPr>
            <p:spPr bwMode="auto">
              <a:xfrm>
                <a:off x="6402388" y="4017963"/>
                <a:ext cx="115888" cy="119063"/>
              </a:xfrm>
              <a:custGeom>
                <a:avLst/>
                <a:gdLst>
                  <a:gd name="T0" fmla="*/ 34 w 38"/>
                  <a:gd name="T1" fmla="*/ 9 h 39"/>
                  <a:gd name="T2" fmla="*/ 36 w 38"/>
                  <a:gd name="T3" fmla="*/ 17 h 39"/>
                  <a:gd name="T4" fmla="*/ 25 w 38"/>
                  <a:gd name="T5" fmla="*/ 36 h 39"/>
                  <a:gd name="T6" fmla="*/ 18 w 38"/>
                  <a:gd name="T7" fmla="*/ 38 h 39"/>
                  <a:gd name="T8" fmla="*/ 3 w 38"/>
                  <a:gd name="T9" fmla="*/ 29 h 39"/>
                  <a:gd name="T10" fmla="*/ 1 w 38"/>
                  <a:gd name="T11" fmla="*/ 22 h 39"/>
                  <a:gd name="T12" fmla="*/ 12 w 38"/>
                  <a:gd name="T13" fmla="*/ 3 h 39"/>
                  <a:gd name="T14" fmla="*/ 20 w 38"/>
                  <a:gd name="T15" fmla="*/ 1 h 39"/>
                  <a:gd name="T16" fmla="*/ 34 w 38"/>
                  <a:gd name="T17"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4" y="9"/>
                    </a:moveTo>
                    <a:cubicBezTo>
                      <a:pt x="37" y="11"/>
                      <a:pt x="38" y="14"/>
                      <a:pt x="36" y="17"/>
                    </a:cubicBezTo>
                    <a:cubicBezTo>
                      <a:pt x="25" y="36"/>
                      <a:pt x="25" y="36"/>
                      <a:pt x="25" y="36"/>
                    </a:cubicBezTo>
                    <a:cubicBezTo>
                      <a:pt x="24" y="38"/>
                      <a:pt x="20" y="39"/>
                      <a:pt x="18" y="38"/>
                    </a:cubicBezTo>
                    <a:cubicBezTo>
                      <a:pt x="3" y="29"/>
                      <a:pt x="3" y="29"/>
                      <a:pt x="3" y="29"/>
                    </a:cubicBezTo>
                    <a:cubicBezTo>
                      <a:pt x="1" y="28"/>
                      <a:pt x="0" y="25"/>
                      <a:pt x="1" y="22"/>
                    </a:cubicBezTo>
                    <a:cubicBezTo>
                      <a:pt x="12" y="3"/>
                      <a:pt x="12" y="3"/>
                      <a:pt x="12" y="3"/>
                    </a:cubicBezTo>
                    <a:cubicBezTo>
                      <a:pt x="14" y="0"/>
                      <a:pt x="17" y="0"/>
                      <a:pt x="20" y="1"/>
                    </a:cubicBezTo>
                    <a:lnTo>
                      <a:pt x="34" y="9"/>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1" name="Freeform 99"/>
              <p:cNvSpPr>
                <a:spLocks/>
              </p:cNvSpPr>
              <p:nvPr/>
            </p:nvSpPr>
            <p:spPr bwMode="auto">
              <a:xfrm>
                <a:off x="6408738" y="4187825"/>
                <a:ext cx="115888" cy="122238"/>
              </a:xfrm>
              <a:custGeom>
                <a:avLst/>
                <a:gdLst>
                  <a:gd name="T0" fmla="*/ 18 w 38"/>
                  <a:gd name="T1" fmla="*/ 2 h 40"/>
                  <a:gd name="T2" fmla="*/ 25 w 38"/>
                  <a:gd name="T3" fmla="*/ 3 h 40"/>
                  <a:gd name="T4" fmla="*/ 36 w 38"/>
                  <a:gd name="T5" fmla="*/ 23 h 40"/>
                  <a:gd name="T6" fmla="*/ 34 w 38"/>
                  <a:gd name="T7" fmla="*/ 30 h 40"/>
                  <a:gd name="T8" fmla="*/ 20 w 38"/>
                  <a:gd name="T9" fmla="*/ 38 h 40"/>
                  <a:gd name="T10" fmla="*/ 12 w 38"/>
                  <a:gd name="T11" fmla="*/ 36 h 40"/>
                  <a:gd name="T12" fmla="*/ 1 w 38"/>
                  <a:gd name="T13" fmla="*/ 17 h 40"/>
                  <a:gd name="T14" fmla="*/ 3 w 38"/>
                  <a:gd name="T15" fmla="*/ 10 h 40"/>
                  <a:gd name="T16" fmla="*/ 18 w 38"/>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18" y="2"/>
                    </a:moveTo>
                    <a:cubicBezTo>
                      <a:pt x="20" y="0"/>
                      <a:pt x="24" y="1"/>
                      <a:pt x="25" y="3"/>
                    </a:cubicBezTo>
                    <a:cubicBezTo>
                      <a:pt x="36" y="23"/>
                      <a:pt x="36" y="23"/>
                      <a:pt x="36" y="23"/>
                    </a:cubicBezTo>
                    <a:cubicBezTo>
                      <a:pt x="38" y="25"/>
                      <a:pt x="37" y="28"/>
                      <a:pt x="34" y="30"/>
                    </a:cubicBezTo>
                    <a:cubicBezTo>
                      <a:pt x="20" y="38"/>
                      <a:pt x="20" y="38"/>
                      <a:pt x="20" y="38"/>
                    </a:cubicBezTo>
                    <a:cubicBezTo>
                      <a:pt x="17" y="40"/>
                      <a:pt x="14" y="39"/>
                      <a:pt x="12" y="36"/>
                    </a:cubicBezTo>
                    <a:cubicBezTo>
                      <a:pt x="1" y="17"/>
                      <a:pt x="1" y="17"/>
                      <a:pt x="1" y="17"/>
                    </a:cubicBezTo>
                    <a:cubicBezTo>
                      <a:pt x="0" y="15"/>
                      <a:pt x="1" y="11"/>
                      <a:pt x="3" y="10"/>
                    </a:cubicBezTo>
                    <a:lnTo>
                      <a:pt x="18" y="2"/>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2" name="Freeform 100"/>
              <p:cNvSpPr>
                <a:spLocks/>
              </p:cNvSpPr>
              <p:nvPr/>
            </p:nvSpPr>
            <p:spPr bwMode="auto">
              <a:xfrm>
                <a:off x="6565901" y="4287838"/>
                <a:ext cx="100013" cy="82550"/>
              </a:xfrm>
              <a:custGeom>
                <a:avLst/>
                <a:gdLst>
                  <a:gd name="T0" fmla="*/ 0 w 33"/>
                  <a:gd name="T1" fmla="*/ 5 h 27"/>
                  <a:gd name="T2" fmla="*/ 6 w 33"/>
                  <a:gd name="T3" fmla="*/ 0 h 27"/>
                  <a:gd name="T4" fmla="*/ 28 w 33"/>
                  <a:gd name="T5" fmla="*/ 0 h 27"/>
                  <a:gd name="T6" fmla="*/ 33 w 33"/>
                  <a:gd name="T7" fmla="*/ 5 h 27"/>
                  <a:gd name="T8" fmla="*/ 33 w 33"/>
                  <a:gd name="T9" fmla="*/ 22 h 27"/>
                  <a:gd name="T10" fmla="*/ 28 w 33"/>
                  <a:gd name="T11" fmla="*/ 27 h 27"/>
                  <a:gd name="T12" fmla="*/ 6 w 33"/>
                  <a:gd name="T13" fmla="*/ 27 h 27"/>
                  <a:gd name="T14" fmla="*/ 0 w 33"/>
                  <a:gd name="T15" fmla="*/ 22 h 27"/>
                  <a:gd name="T16" fmla="*/ 0 w 33"/>
                  <a:gd name="T1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7">
                    <a:moveTo>
                      <a:pt x="0" y="5"/>
                    </a:moveTo>
                    <a:cubicBezTo>
                      <a:pt x="0" y="2"/>
                      <a:pt x="3" y="0"/>
                      <a:pt x="6" y="0"/>
                    </a:cubicBezTo>
                    <a:cubicBezTo>
                      <a:pt x="28" y="0"/>
                      <a:pt x="28" y="0"/>
                      <a:pt x="28" y="0"/>
                    </a:cubicBezTo>
                    <a:cubicBezTo>
                      <a:pt x="31" y="0"/>
                      <a:pt x="33" y="2"/>
                      <a:pt x="33" y="5"/>
                    </a:cubicBezTo>
                    <a:cubicBezTo>
                      <a:pt x="33" y="22"/>
                      <a:pt x="33" y="22"/>
                      <a:pt x="33" y="22"/>
                    </a:cubicBezTo>
                    <a:cubicBezTo>
                      <a:pt x="33" y="25"/>
                      <a:pt x="31" y="27"/>
                      <a:pt x="28" y="27"/>
                    </a:cubicBezTo>
                    <a:cubicBezTo>
                      <a:pt x="6" y="27"/>
                      <a:pt x="6" y="27"/>
                      <a:pt x="6" y="27"/>
                    </a:cubicBezTo>
                    <a:cubicBezTo>
                      <a:pt x="3" y="27"/>
                      <a:pt x="0" y="25"/>
                      <a:pt x="0" y="22"/>
                    </a:cubicBezTo>
                    <a:lnTo>
                      <a:pt x="0" y="5"/>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3" name="Freeform 101"/>
              <p:cNvSpPr>
                <a:spLocks/>
              </p:cNvSpPr>
              <p:nvPr/>
            </p:nvSpPr>
            <p:spPr bwMode="auto">
              <a:xfrm>
                <a:off x="6705601" y="4179888"/>
                <a:ext cx="115888" cy="117475"/>
              </a:xfrm>
              <a:custGeom>
                <a:avLst/>
                <a:gdLst>
                  <a:gd name="T0" fmla="*/ 3 w 38"/>
                  <a:gd name="T1" fmla="*/ 29 h 39"/>
                  <a:gd name="T2" fmla="*/ 1 w 38"/>
                  <a:gd name="T3" fmla="*/ 22 h 39"/>
                  <a:gd name="T4" fmla="*/ 12 w 38"/>
                  <a:gd name="T5" fmla="*/ 3 h 39"/>
                  <a:gd name="T6" fmla="*/ 20 w 38"/>
                  <a:gd name="T7" fmla="*/ 1 h 39"/>
                  <a:gd name="T8" fmla="*/ 34 w 38"/>
                  <a:gd name="T9" fmla="*/ 9 h 39"/>
                  <a:gd name="T10" fmla="*/ 36 w 38"/>
                  <a:gd name="T11" fmla="*/ 17 h 39"/>
                  <a:gd name="T12" fmla="*/ 25 w 38"/>
                  <a:gd name="T13" fmla="*/ 36 h 39"/>
                  <a:gd name="T14" fmla="*/ 18 w 38"/>
                  <a:gd name="T15" fmla="*/ 38 h 39"/>
                  <a:gd name="T16" fmla="*/ 3 w 38"/>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 y="29"/>
                    </a:moveTo>
                    <a:cubicBezTo>
                      <a:pt x="1" y="28"/>
                      <a:pt x="0" y="25"/>
                      <a:pt x="1" y="22"/>
                    </a:cubicBezTo>
                    <a:cubicBezTo>
                      <a:pt x="12" y="3"/>
                      <a:pt x="12" y="3"/>
                      <a:pt x="12" y="3"/>
                    </a:cubicBezTo>
                    <a:cubicBezTo>
                      <a:pt x="14" y="0"/>
                      <a:pt x="17" y="0"/>
                      <a:pt x="20" y="1"/>
                    </a:cubicBezTo>
                    <a:cubicBezTo>
                      <a:pt x="34" y="9"/>
                      <a:pt x="34" y="9"/>
                      <a:pt x="34" y="9"/>
                    </a:cubicBezTo>
                    <a:cubicBezTo>
                      <a:pt x="37" y="11"/>
                      <a:pt x="38" y="14"/>
                      <a:pt x="36" y="17"/>
                    </a:cubicBezTo>
                    <a:cubicBezTo>
                      <a:pt x="25" y="36"/>
                      <a:pt x="25" y="36"/>
                      <a:pt x="25" y="36"/>
                    </a:cubicBezTo>
                    <a:cubicBezTo>
                      <a:pt x="24" y="38"/>
                      <a:pt x="20" y="39"/>
                      <a:pt x="18" y="38"/>
                    </a:cubicBezTo>
                    <a:lnTo>
                      <a:pt x="3" y="29"/>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4" name="Freeform 102"/>
              <p:cNvSpPr>
                <a:spLocks/>
              </p:cNvSpPr>
              <p:nvPr/>
            </p:nvSpPr>
            <p:spPr bwMode="auto">
              <a:xfrm>
                <a:off x="6699251" y="4006850"/>
                <a:ext cx="112713" cy="120650"/>
              </a:xfrm>
              <a:custGeom>
                <a:avLst/>
                <a:gdLst>
                  <a:gd name="T0" fmla="*/ 19 w 37"/>
                  <a:gd name="T1" fmla="*/ 38 h 40"/>
                  <a:gd name="T2" fmla="*/ 12 w 37"/>
                  <a:gd name="T3" fmla="*/ 36 h 40"/>
                  <a:gd name="T4" fmla="*/ 1 w 37"/>
                  <a:gd name="T5" fmla="*/ 17 h 40"/>
                  <a:gd name="T6" fmla="*/ 3 w 37"/>
                  <a:gd name="T7" fmla="*/ 10 h 40"/>
                  <a:gd name="T8" fmla="*/ 18 w 37"/>
                  <a:gd name="T9" fmla="*/ 1 h 40"/>
                  <a:gd name="T10" fmla="*/ 25 w 37"/>
                  <a:gd name="T11" fmla="*/ 3 h 40"/>
                  <a:gd name="T12" fmla="*/ 36 w 37"/>
                  <a:gd name="T13" fmla="*/ 23 h 40"/>
                  <a:gd name="T14" fmla="*/ 34 w 37"/>
                  <a:gd name="T15" fmla="*/ 30 h 40"/>
                  <a:gd name="T16" fmla="*/ 19 w 37"/>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19" y="38"/>
                    </a:moveTo>
                    <a:cubicBezTo>
                      <a:pt x="17" y="40"/>
                      <a:pt x="14" y="39"/>
                      <a:pt x="12" y="36"/>
                    </a:cubicBezTo>
                    <a:cubicBezTo>
                      <a:pt x="1" y="17"/>
                      <a:pt x="1" y="17"/>
                      <a:pt x="1" y="17"/>
                    </a:cubicBezTo>
                    <a:cubicBezTo>
                      <a:pt x="0" y="15"/>
                      <a:pt x="1" y="11"/>
                      <a:pt x="3" y="10"/>
                    </a:cubicBezTo>
                    <a:cubicBezTo>
                      <a:pt x="18" y="1"/>
                      <a:pt x="18" y="1"/>
                      <a:pt x="18" y="1"/>
                    </a:cubicBezTo>
                    <a:cubicBezTo>
                      <a:pt x="20" y="0"/>
                      <a:pt x="24" y="1"/>
                      <a:pt x="25" y="3"/>
                    </a:cubicBezTo>
                    <a:cubicBezTo>
                      <a:pt x="36" y="23"/>
                      <a:pt x="36" y="23"/>
                      <a:pt x="36" y="23"/>
                    </a:cubicBezTo>
                    <a:cubicBezTo>
                      <a:pt x="37" y="25"/>
                      <a:pt x="37" y="28"/>
                      <a:pt x="34" y="30"/>
                    </a:cubicBezTo>
                    <a:lnTo>
                      <a:pt x="19" y="38"/>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5" name="Freeform 103"/>
              <p:cNvSpPr>
                <a:spLocks noEditPoints="1"/>
              </p:cNvSpPr>
              <p:nvPr/>
            </p:nvSpPr>
            <p:spPr bwMode="auto">
              <a:xfrm>
                <a:off x="6457951" y="4011170"/>
                <a:ext cx="304800" cy="306388"/>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51 w 101"/>
                  <a:gd name="T11" fmla="*/ 75 h 101"/>
                  <a:gd name="T12" fmla="*/ 27 w 101"/>
                  <a:gd name="T13" fmla="*/ 51 h 101"/>
                  <a:gd name="T14" fmla="*/ 51 w 101"/>
                  <a:gd name="T15" fmla="*/ 27 h 101"/>
                  <a:gd name="T16" fmla="*/ 75 w 101"/>
                  <a:gd name="T17" fmla="*/ 51 h 101"/>
                  <a:gd name="T18" fmla="*/ 51 w 101"/>
                  <a:gd name="T19" fmla="*/ 7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51" y="0"/>
                    </a:moveTo>
                    <a:cubicBezTo>
                      <a:pt x="23" y="0"/>
                      <a:pt x="0" y="23"/>
                      <a:pt x="0" y="51"/>
                    </a:cubicBezTo>
                    <a:cubicBezTo>
                      <a:pt x="0" y="79"/>
                      <a:pt x="23" y="101"/>
                      <a:pt x="51" y="101"/>
                    </a:cubicBezTo>
                    <a:cubicBezTo>
                      <a:pt x="79" y="101"/>
                      <a:pt x="101" y="79"/>
                      <a:pt x="101" y="51"/>
                    </a:cubicBezTo>
                    <a:cubicBezTo>
                      <a:pt x="101" y="23"/>
                      <a:pt x="79" y="0"/>
                      <a:pt x="51" y="0"/>
                    </a:cubicBezTo>
                    <a:close/>
                    <a:moveTo>
                      <a:pt x="51" y="75"/>
                    </a:moveTo>
                    <a:cubicBezTo>
                      <a:pt x="37" y="75"/>
                      <a:pt x="27" y="64"/>
                      <a:pt x="27" y="51"/>
                    </a:cubicBezTo>
                    <a:cubicBezTo>
                      <a:pt x="27" y="37"/>
                      <a:pt x="37" y="27"/>
                      <a:pt x="51" y="27"/>
                    </a:cubicBezTo>
                    <a:cubicBezTo>
                      <a:pt x="64" y="27"/>
                      <a:pt x="75" y="37"/>
                      <a:pt x="75" y="51"/>
                    </a:cubicBezTo>
                    <a:cubicBezTo>
                      <a:pt x="75" y="64"/>
                      <a:pt x="64" y="75"/>
                      <a:pt x="51" y="75"/>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sp>
            <p:nvSpPr>
              <p:cNvPr id="126" name="Freeform 104"/>
              <p:cNvSpPr>
                <a:spLocks/>
              </p:cNvSpPr>
              <p:nvPr/>
            </p:nvSpPr>
            <p:spPr bwMode="auto">
              <a:xfrm>
                <a:off x="5948363" y="3979863"/>
                <a:ext cx="450850" cy="560388"/>
              </a:xfrm>
              <a:custGeom>
                <a:avLst/>
                <a:gdLst>
                  <a:gd name="T0" fmla="*/ 142 w 149"/>
                  <a:gd name="T1" fmla="*/ 113 h 185"/>
                  <a:gd name="T2" fmla="*/ 125 w 149"/>
                  <a:gd name="T3" fmla="*/ 113 h 185"/>
                  <a:gd name="T4" fmla="*/ 120 w 149"/>
                  <a:gd name="T5" fmla="*/ 96 h 185"/>
                  <a:gd name="T6" fmla="*/ 134 w 149"/>
                  <a:gd name="T7" fmla="*/ 88 h 185"/>
                  <a:gd name="T8" fmla="*/ 137 w 149"/>
                  <a:gd name="T9" fmla="*/ 79 h 185"/>
                  <a:gd name="T10" fmla="*/ 123 w 149"/>
                  <a:gd name="T11" fmla="*/ 54 h 185"/>
                  <a:gd name="T12" fmla="*/ 113 w 149"/>
                  <a:gd name="T13" fmla="*/ 52 h 185"/>
                  <a:gd name="T14" fmla="*/ 99 w 149"/>
                  <a:gd name="T15" fmla="*/ 60 h 185"/>
                  <a:gd name="T16" fmla="*/ 86 w 149"/>
                  <a:gd name="T17" fmla="*/ 48 h 185"/>
                  <a:gd name="T18" fmla="*/ 94 w 149"/>
                  <a:gd name="T19" fmla="*/ 34 h 185"/>
                  <a:gd name="T20" fmla="*/ 92 w 149"/>
                  <a:gd name="T21" fmla="*/ 24 h 185"/>
                  <a:gd name="T22" fmla="*/ 68 w 149"/>
                  <a:gd name="T23" fmla="*/ 10 h 185"/>
                  <a:gd name="T24" fmla="*/ 58 w 149"/>
                  <a:gd name="T25" fmla="*/ 13 h 185"/>
                  <a:gd name="T26" fmla="*/ 50 w 149"/>
                  <a:gd name="T27" fmla="*/ 27 h 185"/>
                  <a:gd name="T28" fmla="*/ 32 w 149"/>
                  <a:gd name="T29" fmla="*/ 23 h 185"/>
                  <a:gd name="T30" fmla="*/ 32 w 149"/>
                  <a:gd name="T31" fmla="*/ 7 h 185"/>
                  <a:gd name="T32" fmla="*/ 25 w 149"/>
                  <a:gd name="T33" fmla="*/ 0 h 185"/>
                  <a:gd name="T34" fmla="*/ 0 w 149"/>
                  <a:gd name="T35" fmla="*/ 0 h 185"/>
                  <a:gd name="T36" fmla="*/ 0 w 149"/>
                  <a:gd name="T37" fmla="*/ 51 h 185"/>
                  <a:gd name="T38" fmla="*/ 13 w 149"/>
                  <a:gd name="T39" fmla="*/ 50 h 185"/>
                  <a:gd name="T40" fmla="*/ 99 w 149"/>
                  <a:gd name="T41" fmla="*/ 136 h 185"/>
                  <a:gd name="T42" fmla="*/ 84 w 149"/>
                  <a:gd name="T43" fmla="*/ 185 h 185"/>
                  <a:gd name="T44" fmla="*/ 139 w 149"/>
                  <a:gd name="T45" fmla="*/ 185 h 185"/>
                  <a:gd name="T46" fmla="*/ 136 w 149"/>
                  <a:gd name="T47" fmla="*/ 181 h 185"/>
                  <a:gd name="T48" fmla="*/ 122 w 149"/>
                  <a:gd name="T49" fmla="*/ 172 h 185"/>
                  <a:gd name="T50" fmla="*/ 126 w 149"/>
                  <a:gd name="T51" fmla="*/ 155 h 185"/>
                  <a:gd name="T52" fmla="*/ 142 w 149"/>
                  <a:gd name="T53" fmla="*/ 155 h 185"/>
                  <a:gd name="T54" fmla="*/ 149 w 149"/>
                  <a:gd name="T55" fmla="*/ 148 h 185"/>
                  <a:gd name="T56" fmla="*/ 149 w 149"/>
                  <a:gd name="T57" fmla="*/ 120 h 185"/>
                  <a:gd name="T58" fmla="*/ 142 w 149"/>
                  <a:gd name="T59" fmla="*/ 11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185">
                    <a:moveTo>
                      <a:pt x="142" y="113"/>
                    </a:moveTo>
                    <a:cubicBezTo>
                      <a:pt x="125" y="113"/>
                      <a:pt x="125" y="113"/>
                      <a:pt x="125" y="113"/>
                    </a:cubicBezTo>
                    <a:cubicBezTo>
                      <a:pt x="124" y="107"/>
                      <a:pt x="123" y="102"/>
                      <a:pt x="120" y="96"/>
                    </a:cubicBezTo>
                    <a:cubicBezTo>
                      <a:pt x="134" y="88"/>
                      <a:pt x="134" y="88"/>
                      <a:pt x="134" y="88"/>
                    </a:cubicBezTo>
                    <a:cubicBezTo>
                      <a:pt x="138" y="86"/>
                      <a:pt x="139" y="82"/>
                      <a:pt x="137" y="79"/>
                    </a:cubicBezTo>
                    <a:cubicBezTo>
                      <a:pt x="123" y="54"/>
                      <a:pt x="123" y="54"/>
                      <a:pt x="123" y="54"/>
                    </a:cubicBezTo>
                    <a:cubicBezTo>
                      <a:pt x="121" y="51"/>
                      <a:pt x="117" y="50"/>
                      <a:pt x="113" y="52"/>
                    </a:cubicBezTo>
                    <a:cubicBezTo>
                      <a:pt x="99" y="60"/>
                      <a:pt x="99" y="60"/>
                      <a:pt x="99" y="60"/>
                    </a:cubicBezTo>
                    <a:cubicBezTo>
                      <a:pt x="95" y="56"/>
                      <a:pt x="91" y="52"/>
                      <a:pt x="86" y="48"/>
                    </a:cubicBezTo>
                    <a:cubicBezTo>
                      <a:pt x="94" y="34"/>
                      <a:pt x="94" y="34"/>
                      <a:pt x="94" y="34"/>
                    </a:cubicBezTo>
                    <a:cubicBezTo>
                      <a:pt x="96" y="30"/>
                      <a:pt x="95" y="26"/>
                      <a:pt x="92" y="24"/>
                    </a:cubicBezTo>
                    <a:cubicBezTo>
                      <a:pt x="68" y="10"/>
                      <a:pt x="68" y="10"/>
                      <a:pt x="68" y="10"/>
                    </a:cubicBezTo>
                    <a:cubicBezTo>
                      <a:pt x="64" y="8"/>
                      <a:pt x="60" y="9"/>
                      <a:pt x="58" y="13"/>
                    </a:cubicBezTo>
                    <a:cubicBezTo>
                      <a:pt x="50" y="27"/>
                      <a:pt x="50" y="27"/>
                      <a:pt x="50" y="27"/>
                    </a:cubicBezTo>
                    <a:cubicBezTo>
                      <a:pt x="44" y="25"/>
                      <a:pt x="38" y="24"/>
                      <a:pt x="32" y="23"/>
                    </a:cubicBezTo>
                    <a:cubicBezTo>
                      <a:pt x="32" y="7"/>
                      <a:pt x="32" y="7"/>
                      <a:pt x="32" y="7"/>
                    </a:cubicBezTo>
                    <a:cubicBezTo>
                      <a:pt x="32" y="3"/>
                      <a:pt x="29" y="0"/>
                      <a:pt x="25" y="0"/>
                    </a:cubicBezTo>
                    <a:cubicBezTo>
                      <a:pt x="0" y="0"/>
                      <a:pt x="0" y="0"/>
                      <a:pt x="0" y="0"/>
                    </a:cubicBezTo>
                    <a:cubicBezTo>
                      <a:pt x="0" y="51"/>
                      <a:pt x="0" y="51"/>
                      <a:pt x="0" y="51"/>
                    </a:cubicBezTo>
                    <a:cubicBezTo>
                      <a:pt x="4" y="50"/>
                      <a:pt x="9" y="50"/>
                      <a:pt x="13" y="50"/>
                    </a:cubicBezTo>
                    <a:cubicBezTo>
                      <a:pt x="61" y="50"/>
                      <a:pt x="99" y="88"/>
                      <a:pt x="99" y="136"/>
                    </a:cubicBezTo>
                    <a:cubicBezTo>
                      <a:pt x="99" y="154"/>
                      <a:pt x="93" y="171"/>
                      <a:pt x="84" y="185"/>
                    </a:cubicBezTo>
                    <a:cubicBezTo>
                      <a:pt x="139" y="185"/>
                      <a:pt x="139" y="185"/>
                      <a:pt x="139" y="185"/>
                    </a:cubicBezTo>
                    <a:cubicBezTo>
                      <a:pt x="139" y="183"/>
                      <a:pt x="138" y="182"/>
                      <a:pt x="136" y="181"/>
                    </a:cubicBezTo>
                    <a:cubicBezTo>
                      <a:pt x="122" y="172"/>
                      <a:pt x="122" y="172"/>
                      <a:pt x="122" y="172"/>
                    </a:cubicBezTo>
                    <a:cubicBezTo>
                      <a:pt x="123" y="167"/>
                      <a:pt x="125" y="161"/>
                      <a:pt x="126" y="155"/>
                    </a:cubicBezTo>
                    <a:cubicBezTo>
                      <a:pt x="142" y="155"/>
                      <a:pt x="142" y="155"/>
                      <a:pt x="142" y="155"/>
                    </a:cubicBezTo>
                    <a:cubicBezTo>
                      <a:pt x="146" y="155"/>
                      <a:pt x="149" y="152"/>
                      <a:pt x="149" y="148"/>
                    </a:cubicBezTo>
                    <a:cubicBezTo>
                      <a:pt x="149" y="120"/>
                      <a:pt x="149" y="120"/>
                      <a:pt x="149" y="120"/>
                    </a:cubicBezTo>
                    <a:cubicBezTo>
                      <a:pt x="149" y="116"/>
                      <a:pt x="146" y="113"/>
                      <a:pt x="142" y="113"/>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050" dirty="0">
                  <a:latin typeface="Trebuchet MS" panose="020B0603020202020204" pitchFamily="34" charset="0"/>
                </a:endParaRPr>
              </a:p>
            </p:txBody>
          </p:sp>
        </p:grpSp>
      </p:grpSp>
    </p:spTree>
    <p:extLst>
      <p:ext uri="{BB962C8B-B14F-4D97-AF65-F5344CB8AC3E}">
        <p14:creationId xmlns:p14="http://schemas.microsoft.com/office/powerpoint/2010/main" val="2586588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1" y="1"/>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35369" y="1065276"/>
            <a:ext cx="4815840" cy="281940"/>
          </a:xfrm>
          <a:prstGeom prst="rect">
            <a:avLst/>
          </a:prstGeom>
        </p:spPr>
        <p:txBody>
          <a:bodyPr vert="horz" wrap="square" lIns="0" tIns="0" rIns="0" bIns="0" rtlCol="0">
            <a:spAutoFit/>
          </a:bodyPr>
          <a:lstStyle/>
          <a:p>
            <a:r>
              <a:rPr lang="en-US" b="1" dirty="0">
                <a:solidFill>
                  <a:schemeClr val="bg1"/>
                </a:solidFill>
                <a:latin typeface="Trebuchet MS" panose="020B0603020202020204" pitchFamily="34" charset="0"/>
              </a:rPr>
              <a:t>THIS IS WHAT A FACTORY LOOKS LIKE TODAY</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4086"/>
          <a:stretch/>
        </p:blipFill>
        <p:spPr>
          <a:xfrm>
            <a:off x="0" y="1706137"/>
            <a:ext cx="10693400" cy="5374303"/>
          </a:xfrm>
          <a:prstGeom prst="rect">
            <a:avLst/>
          </a:prstGeom>
        </p:spPr>
      </p:pic>
      <p:sp>
        <p:nvSpPr>
          <p:cNvPr id="19" name="Rectangle 18"/>
          <p:cNvSpPr/>
          <p:nvPr/>
        </p:nvSpPr>
        <p:spPr>
          <a:xfrm rot="5400000">
            <a:off x="5335293" y="-1263455"/>
            <a:ext cx="45719" cy="9619599"/>
          </a:xfrm>
          <a:prstGeom prst="rect">
            <a:avLst/>
          </a:prstGeom>
          <a:gradFill rotWithShape="1">
            <a:gsLst>
              <a:gs pos="30000">
                <a:sysClr val="windowText" lastClr="000000">
                  <a:alpha val="51000"/>
                </a:sysClr>
              </a:gs>
              <a:gs pos="97000">
                <a:sysClr val="windowText" lastClr="000000">
                  <a:alpha val="0"/>
                </a:sys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defTabSz="843688" fontAlgn="auto">
              <a:spcBef>
                <a:spcPts val="0"/>
              </a:spcBef>
              <a:spcAft>
                <a:spcPts val="0"/>
              </a:spcAft>
              <a:defRPr/>
            </a:pPr>
            <a:endParaRPr lang="en-US" sz="1662" b="0" kern="0" dirty="0">
              <a:solidFill>
                <a:srgbClr val="FFFFFF"/>
              </a:solidFill>
              <a:latin typeface="Arial"/>
            </a:endParaRPr>
          </a:p>
        </p:txBody>
      </p:sp>
    </p:spTree>
    <p:extLst>
      <p:ext uri="{BB962C8B-B14F-4D97-AF65-F5344CB8AC3E}">
        <p14:creationId xmlns:p14="http://schemas.microsoft.com/office/powerpoint/2010/main" val="3564746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1" y="1"/>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39" y="6536459"/>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288301" y="1067746"/>
            <a:ext cx="6067513" cy="276999"/>
          </a:xfrm>
          <a:prstGeom prst="rect">
            <a:avLst/>
          </a:prstGeom>
        </p:spPr>
        <p:txBody>
          <a:bodyPr vert="horz" wrap="square" lIns="0" tIns="0" rIns="0" bIns="0" rtlCol="0">
            <a:spAutoFit/>
          </a:bodyPr>
          <a:lstStyle/>
          <a:p>
            <a:r>
              <a:rPr lang="en-US" b="1" dirty="0">
                <a:solidFill>
                  <a:schemeClr val="bg1"/>
                </a:solidFill>
                <a:latin typeface="Trebuchet MS" panose="020B0603020202020204" pitchFamily="34" charset="0"/>
              </a:rPr>
              <a:t>…AND THIS IS HOW A TYPICAL OFFICE LOOKS TODAY</a:t>
            </a:r>
          </a:p>
        </p:txBody>
      </p:sp>
      <p:sp>
        <p:nvSpPr>
          <p:cNvPr id="15" name="object 15"/>
          <p:cNvSpPr txBox="1">
            <a:spLocks noGrp="1"/>
          </p:cNvSpPr>
          <p:nvPr>
            <p:ph type="sldNum" sz="quarter" idx="4294967295"/>
          </p:nvPr>
        </p:nvSpPr>
        <p:spPr>
          <a:xfrm>
            <a:off x="88900" y="6623301"/>
            <a:ext cx="318932" cy="172163"/>
          </a:xfrm>
          <a:prstGeom prst="rect">
            <a:avLst/>
          </a:prstGeom>
        </p:spPr>
        <p:txBody>
          <a:bodyPr vert="horz" wrap="square" lIns="0" tIns="0" rIns="0" bIns="0" rtlCol="0">
            <a:spAutoFit/>
          </a:bodyPr>
          <a:lstStyle/>
          <a:p>
            <a:pPr marL="85090">
              <a:lnSpc>
                <a:spcPts val="1535"/>
              </a:lnSpc>
            </a:pPr>
            <a:r>
              <a:rPr spc="-135" dirty="0"/>
              <a:t>1</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pic>
        <p:nvPicPr>
          <p:cNvPr id="17" name="Picture 2" descr="https://www.officelovin.com/wp-content/uploads/2014/09/huge-bk-office-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811" b="7715"/>
          <a:stretch/>
        </p:blipFill>
        <p:spPr bwMode="auto">
          <a:xfrm>
            <a:off x="93099" y="1647132"/>
            <a:ext cx="10409204" cy="5401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0924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60834" y="38507"/>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39" y="6536459"/>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07832" y="930275"/>
            <a:ext cx="6067513" cy="553998"/>
          </a:xfrm>
          <a:prstGeom prst="rect">
            <a:avLst/>
          </a:prstGeom>
        </p:spPr>
        <p:txBody>
          <a:bodyPr vert="horz" wrap="square" lIns="0" tIns="0" rIns="0" bIns="0" rtlCol="0">
            <a:spAutoFit/>
          </a:bodyPr>
          <a:lstStyle/>
          <a:p>
            <a:r>
              <a:rPr lang="en-US" b="1" dirty="0">
                <a:solidFill>
                  <a:schemeClr val="bg1"/>
                </a:solidFill>
                <a:latin typeface="Trebuchet MS" panose="020B0603020202020204" pitchFamily="34" charset="0"/>
              </a:rPr>
              <a:t>HOW WILL ACTUARIES AND OTHER PROFESSIONALS WORK A FEW YEARS FROM NOW?</a:t>
            </a:r>
          </a:p>
        </p:txBody>
      </p:sp>
      <p:sp>
        <p:nvSpPr>
          <p:cNvPr id="15" name="object 15"/>
          <p:cNvSpPr txBox="1">
            <a:spLocks noGrp="1"/>
          </p:cNvSpPr>
          <p:nvPr>
            <p:ph type="sldNum" sz="quarter" idx="4294967295"/>
          </p:nvPr>
        </p:nvSpPr>
        <p:spPr>
          <a:xfrm>
            <a:off x="88900" y="6623301"/>
            <a:ext cx="318932" cy="172163"/>
          </a:xfrm>
          <a:prstGeom prst="rect">
            <a:avLst/>
          </a:prstGeom>
        </p:spPr>
        <p:txBody>
          <a:bodyPr vert="horz" wrap="square" lIns="0" tIns="0" rIns="0" bIns="0" rtlCol="0">
            <a:spAutoFit/>
          </a:bodyPr>
          <a:lstStyle/>
          <a:p>
            <a:pPr marL="85090">
              <a:lnSpc>
                <a:spcPts val="1535"/>
              </a:lnSpc>
            </a:pPr>
            <a:r>
              <a:rPr spc="-135" dirty="0"/>
              <a:t>1</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988" b="12380"/>
          <a:stretch/>
        </p:blipFill>
        <p:spPr>
          <a:xfrm>
            <a:off x="31703" y="1692275"/>
            <a:ext cx="10613570" cy="5329655"/>
          </a:xfrm>
          <a:prstGeom prst="rect">
            <a:avLst/>
          </a:prstGeom>
        </p:spPr>
      </p:pic>
    </p:spTree>
    <p:extLst>
      <p:ext uri="{BB962C8B-B14F-4D97-AF65-F5344CB8AC3E}">
        <p14:creationId xmlns:p14="http://schemas.microsoft.com/office/powerpoint/2010/main" val="2742376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1" y="1"/>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39" y="6536459"/>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35369" y="1065276"/>
            <a:ext cx="4815840" cy="281940"/>
          </a:xfrm>
          <a:prstGeom prst="rect">
            <a:avLst/>
          </a:prstGeom>
        </p:spPr>
        <p:txBody>
          <a:bodyPr vert="horz" wrap="square" lIns="0" tIns="0" rIns="0" bIns="0" rtlCol="0">
            <a:spAutoFit/>
          </a:bodyPr>
          <a:lstStyle/>
          <a:p>
            <a:r>
              <a:rPr lang="en-US" b="1" dirty="0">
                <a:solidFill>
                  <a:schemeClr val="bg1"/>
                </a:solidFill>
                <a:latin typeface="Trebuchet MS" panose="020B0603020202020204" pitchFamily="34" charset="0"/>
                <a:ea typeface="Verdana" panose="020B0604030504040204" pitchFamily="34" charset="0"/>
                <a:cs typeface="Verdana" panose="020B0604030504040204" pitchFamily="34" charset="0"/>
              </a:rPr>
              <a:t>THE FUTURE LOOKS LIKE THIS…</a:t>
            </a:r>
            <a:endParaRPr lang="en-US" b="1" dirty="0">
              <a:solidFill>
                <a:schemeClr val="bg1"/>
              </a:solidFill>
              <a:latin typeface="Trebuchet MS" panose="020B0603020202020204" pitchFamily="34" charset="0"/>
            </a:endParaRPr>
          </a:p>
        </p:txBody>
      </p:sp>
      <p:sp>
        <p:nvSpPr>
          <p:cNvPr id="15" name="object 15"/>
          <p:cNvSpPr txBox="1">
            <a:spLocks noGrp="1"/>
          </p:cNvSpPr>
          <p:nvPr>
            <p:ph type="sldNum" sz="quarter" idx="4294967295"/>
          </p:nvPr>
        </p:nvSpPr>
        <p:spPr>
          <a:xfrm>
            <a:off x="88900" y="6623301"/>
            <a:ext cx="318932" cy="172163"/>
          </a:xfrm>
          <a:prstGeom prst="rect">
            <a:avLst/>
          </a:prstGeom>
        </p:spPr>
        <p:txBody>
          <a:bodyPr vert="horz" wrap="square" lIns="0" tIns="0" rIns="0" bIns="0" rtlCol="0">
            <a:spAutoFit/>
          </a:bodyPr>
          <a:lstStyle/>
          <a:p>
            <a:pPr marL="85090">
              <a:lnSpc>
                <a:spcPts val="1535"/>
              </a:lnSpc>
            </a:pPr>
            <a:r>
              <a:rPr spc="-135" dirty="0"/>
              <a:t>1</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1639372"/>
            <a:ext cx="10693401" cy="5402778"/>
          </a:xfrm>
          <a:prstGeom prst="rect">
            <a:avLst/>
          </a:prstGeom>
        </p:spPr>
      </p:pic>
      <p:sp>
        <p:nvSpPr>
          <p:cNvPr id="20" name="Text Placeholder 2"/>
          <p:cNvSpPr txBox="1">
            <a:spLocks/>
          </p:cNvSpPr>
          <p:nvPr/>
        </p:nvSpPr>
        <p:spPr>
          <a:xfrm>
            <a:off x="5115800" y="6793728"/>
            <a:ext cx="5312106" cy="168432"/>
          </a:xfrm>
          <a:prstGeom prst="rect">
            <a:avLst/>
          </a:prstGeom>
        </p:spPr>
        <p:txBody>
          <a:bodyPr anchor="b"/>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en-GB" sz="1000" kern="0" dirty="0" smtClean="0">
                <a:solidFill>
                  <a:schemeClr val="bg1"/>
                </a:solidFill>
                <a:latin typeface="Trebuchet MS" panose="020B0603020202020204" pitchFamily="34" charset="0"/>
              </a:rPr>
              <a:t>Source: </a:t>
            </a:r>
            <a:r>
              <a:rPr lang="en-GB" sz="1000" i="1" kern="0" dirty="0" smtClean="0">
                <a:solidFill>
                  <a:schemeClr val="bg1"/>
                </a:solidFill>
                <a:latin typeface="Trebuchet MS" panose="020B0603020202020204" pitchFamily="34" charset="0"/>
              </a:rPr>
              <a:t>‘Introduction to exponentials’. Singularity Education Group, 2014</a:t>
            </a:r>
            <a:endParaRPr lang="en-GB" sz="1000" i="1" kern="0" dirty="0">
              <a:solidFill>
                <a:schemeClr val="bg1"/>
              </a:solidFill>
              <a:latin typeface="Trebuchet MS" panose="020B0603020202020204" pitchFamily="34" charset="0"/>
            </a:endParaRPr>
          </a:p>
        </p:txBody>
      </p:sp>
      <p:sp>
        <p:nvSpPr>
          <p:cNvPr id="22" name="Title 2"/>
          <p:cNvSpPr txBox="1">
            <a:spLocks/>
          </p:cNvSpPr>
          <p:nvPr/>
        </p:nvSpPr>
        <p:spPr bwMode="gray">
          <a:xfrm>
            <a:off x="424521" y="688266"/>
            <a:ext cx="10255976" cy="149195"/>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18928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264326" y="1065276"/>
            <a:ext cx="4815840" cy="281940"/>
          </a:xfrm>
          <a:prstGeom prst="rect">
            <a:avLst/>
          </a:prstGeom>
        </p:spPr>
        <p:txBody>
          <a:bodyPr vert="horz" wrap="square" lIns="0" tIns="0" rIns="0" bIns="0" rtlCol="0">
            <a:spAutoFit/>
          </a:bodyPr>
          <a:lstStyle/>
          <a:p>
            <a:pPr marL="12700">
              <a:lnSpc>
                <a:spcPct val="100000"/>
              </a:lnSpc>
            </a:pPr>
            <a:r>
              <a:rPr lang="en-US" altLang="en-US" b="1" dirty="0">
                <a:solidFill>
                  <a:schemeClr val="bg1"/>
                </a:solidFill>
                <a:latin typeface="Trebuchet MS" panose="020B0603020202020204" pitchFamily="34" charset="0"/>
              </a:rPr>
              <a:t>EXPONENTIAL TECHNOLOGIES INTRO VIDEO</a:t>
            </a:r>
            <a:endParaRPr sz="1800" b="1" dirty="0">
              <a:solidFill>
                <a:schemeClr val="bg1"/>
              </a:solidFill>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9" name="Rectangle 18"/>
          <p:cNvSpPr/>
          <p:nvPr/>
        </p:nvSpPr>
        <p:spPr>
          <a:xfrm>
            <a:off x="3898900" y="3274058"/>
            <a:ext cx="3759026" cy="646331"/>
          </a:xfrm>
          <a:prstGeom prst="rect">
            <a:avLst/>
          </a:prstGeom>
        </p:spPr>
        <p:txBody>
          <a:bodyPr wrap="square">
            <a:spAutoFit/>
          </a:bodyPr>
          <a:lstStyle/>
          <a:p>
            <a:r>
              <a:rPr lang="en-US" dirty="0">
                <a:latin typeface="Trebuchet MS" panose="020B0603020202020204" pitchFamily="34" charset="0"/>
                <a:hlinkClick r:id="rId5"/>
              </a:rPr>
              <a:t>https://play.buto.tv/gJmyb</a:t>
            </a:r>
            <a:endParaRPr lang="en-US" dirty="0">
              <a:latin typeface="Trebuchet MS" panose="020B0603020202020204" pitchFamily="34" charset="0"/>
            </a:endParaRPr>
          </a:p>
          <a:p>
            <a:endParaRPr lang="en-US" dirty="0">
              <a:latin typeface="Trebuchet MS" panose="020B0603020202020204" pitchFamily="34" charset="0"/>
            </a:endParaRPr>
          </a:p>
        </p:txBody>
      </p:sp>
    </p:spTree>
    <p:extLst>
      <p:ext uri="{BB962C8B-B14F-4D97-AF65-F5344CB8AC3E}">
        <p14:creationId xmlns:p14="http://schemas.microsoft.com/office/powerpoint/2010/main" val="2366861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26126" y="1065756"/>
            <a:ext cx="4815840" cy="281940"/>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WHAT’S THE ACTUARIAL OPPORTUNITY?</a:t>
            </a:r>
            <a:endParaRPr lang="en-US"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9" name="Rectangle 18"/>
          <p:cNvSpPr/>
          <p:nvPr/>
        </p:nvSpPr>
        <p:spPr bwMode="gray">
          <a:xfrm>
            <a:off x="3165004" y="3322538"/>
            <a:ext cx="2914288" cy="379668"/>
          </a:xfrm>
          <a:prstGeom prst="rect">
            <a:avLst/>
          </a:prstGeom>
          <a:solidFill>
            <a:srgbClr val="6DCCA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0854" y="4875024"/>
            <a:ext cx="2374900" cy="215444"/>
          </a:xfrm>
          <a:prstGeom prst="rect">
            <a:avLst/>
          </a:prstGeom>
          <a:noFill/>
        </p:spPr>
        <p:txBody>
          <a:bodyPr vert="horz" wrap="square" lIns="0" tIns="0" rIns="0" bIns="0" rtlCol="0">
            <a:spAutoFit/>
          </a:bodyPr>
          <a:lstStyle>
            <a:defPPr>
              <a:defRPr lang="en-US"/>
            </a:defPPr>
            <a:lvl1pPr algn="ctr">
              <a:spcBef>
                <a:spcPts val="247"/>
              </a:spcBef>
              <a:buSzPct val="100000"/>
              <a:defRPr b="1">
                <a:solidFill>
                  <a:srgbClr val="FFD600"/>
                </a:solidFill>
              </a:defRPr>
            </a:lvl1pPr>
          </a:lstStyle>
          <a:p>
            <a:pPr marL="0" marR="0" lvl="0" indent="0" algn="ctr" defTabSz="914400" rtl="0" eaLnBrk="1" fontAlgn="auto" latinLnBrk="0" hangingPunct="1">
              <a:lnSpc>
                <a:spcPct val="100000"/>
              </a:lnSpc>
              <a:spcBef>
                <a:spcPts val="247"/>
              </a:spcBef>
              <a:spcAft>
                <a:spcPts val="0"/>
              </a:spcAft>
              <a:buClrTx/>
              <a:buSzPct val="100000"/>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Open Sans Light" panose="020B0306030504020204" pitchFamily="34" charset="0"/>
                <a:cs typeface="Open Sans Light" panose="020B0306030504020204" pitchFamily="34" charset="0"/>
              </a:rPr>
              <a:t>CHIEF CHRISTINE </a:t>
            </a:r>
          </a:p>
        </p:txBody>
      </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60" y="2534145"/>
            <a:ext cx="2320447" cy="2249190"/>
          </a:xfrm>
          <a:prstGeom prst="ellipse">
            <a:avLst/>
          </a:prstGeom>
          <a:ln w="28575">
            <a:noFill/>
          </a:ln>
        </p:spPr>
      </p:pic>
      <p:sp>
        <p:nvSpPr>
          <p:cNvPr id="22" name="Rectangle 21"/>
          <p:cNvSpPr/>
          <p:nvPr/>
        </p:nvSpPr>
        <p:spPr bwMode="gray">
          <a:xfrm>
            <a:off x="6941606" y="3767804"/>
            <a:ext cx="3412729" cy="2988588"/>
          </a:xfrm>
          <a:prstGeom prst="rect">
            <a:avLst/>
          </a:prstGeom>
          <a:noFill/>
          <a:ln w="19050" algn="ctr">
            <a:noFill/>
            <a:miter lim="800000"/>
            <a:headEnd/>
            <a:tailEnd/>
          </a:ln>
        </p:spPr>
        <p:txBody>
          <a:bodyPr wrap="square" lIns="88900" tIns="88900" rIns="88900" bIns="88900" rtlCol="0" anchor="t"/>
          <a:lstStyle/>
          <a:p>
            <a:pPr marL="95250" indent="-95250">
              <a:buFont typeface="Arial" panose="020B0604020202020204" pitchFamily="34" charset="0"/>
              <a:buChar char="•"/>
              <a:defRPr/>
            </a:pP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Desire to serve business in a more proactive strategic capacity – </a:t>
            </a:r>
            <a:r>
              <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insights vs production</a:t>
            </a:r>
          </a:p>
          <a:p>
            <a:pPr marL="95250" indent="-95250">
              <a:buFont typeface="Arial" panose="020B0604020202020204" pitchFamily="34" charset="0"/>
              <a:buChar char="•"/>
              <a:defRPr/>
            </a:pPr>
            <a:endPar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endParaRPr>
          </a:p>
          <a:p>
            <a:pPr marL="95250" indent="-95250">
              <a:buFont typeface="Arial" panose="020B0604020202020204" pitchFamily="34" charset="0"/>
              <a:buChar char="•"/>
              <a:defRPr/>
            </a:pPr>
            <a:r>
              <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Wants to implement new technologies </a:t>
            </a: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but believes they are too nascent and unproven</a:t>
            </a:r>
          </a:p>
          <a:p>
            <a:pPr marL="95250" indent="-95250">
              <a:buFont typeface="Arial" panose="020B0604020202020204" pitchFamily="34" charset="0"/>
              <a:buChar char="•"/>
              <a:defRPr/>
            </a:pPr>
            <a:endPar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endParaRPr>
          </a:p>
          <a:p>
            <a:pPr marL="95250" indent="-95250">
              <a:buFont typeface="Arial" panose="020B0604020202020204" pitchFamily="34" charset="0"/>
              <a:buChar char="•"/>
              <a:defRPr/>
            </a:pPr>
            <a:r>
              <a:rPr lang="en-SG"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Wants to position herself as a </a:t>
            </a:r>
            <a:r>
              <a:rPr lang="en-SG"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catalyst for change and an industry pioneer</a:t>
            </a:r>
            <a:endPar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endParaRPr>
          </a:p>
          <a:p>
            <a:pPr>
              <a:defRPr/>
            </a:pPr>
            <a:endPar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Struggles to know where to start</a:t>
            </a: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 but wants to lead and share knowledge with team and senior management</a:t>
            </a:r>
          </a:p>
        </p:txBody>
      </p:sp>
      <p:sp>
        <p:nvSpPr>
          <p:cNvPr id="23" name="Rectangle 22"/>
          <p:cNvSpPr/>
          <p:nvPr/>
        </p:nvSpPr>
        <p:spPr bwMode="gray">
          <a:xfrm>
            <a:off x="3084582" y="3563276"/>
            <a:ext cx="3412729" cy="3455211"/>
          </a:xfrm>
          <a:prstGeom prst="rect">
            <a:avLst/>
          </a:prstGeom>
          <a:noFill/>
          <a:ln w="19050" algn="ctr">
            <a:noFill/>
            <a:miter lim="800000"/>
            <a:headEnd/>
            <a:tailEnd/>
          </a:ln>
        </p:spPr>
        <p:txBody>
          <a:bodyPr wrap="square" lIns="88900" tIns="88900" rIns="88900" bIns="88900" rtlCol="0" anchor="t"/>
          <a:lstStyle/>
          <a:p>
            <a:pPr marL="0" marR="0" lvl="0" indent="0" algn="l" defTabSz="914400" rtl="0" eaLnBrk="1" fontAlgn="auto" latinLnBrk="0" hangingPunct="1">
              <a:lnSpc>
                <a:spcPct val="106000"/>
              </a:lnSpc>
              <a:spcBef>
                <a:spcPts val="300"/>
              </a:spcBef>
              <a:spcAft>
                <a:spcPts val="3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L="171450" indent="-171450" defTabSz="685800">
              <a:buFont typeface="Arial" panose="020B0604020202020204" pitchFamily="34" charset="0"/>
              <a:buChar char="•"/>
              <a:defRPr/>
            </a:pPr>
            <a:r>
              <a:rPr lang="en-SG"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Need to consolidate or </a:t>
            </a:r>
            <a:r>
              <a:rPr lang="en-SG"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improve data capability, actuarial systems, and processes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L="171450" indent="-171450" defTabSz="685800">
              <a:buFont typeface="Arial" panose="020B0604020202020204" pitchFamily="34" charset="0"/>
              <a:buChar char="•"/>
              <a:defRPr/>
            </a:pP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Response to </a:t>
            </a:r>
            <a:r>
              <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concerns around Quality</a:t>
            </a: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 – e.g., observed errors, lack of consistency</a:t>
            </a:r>
            <a:endParaRPr kumimoji="0" lang="en-SG"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R="0" lvl="0" algn="l" defTabSz="685800" rtl="0" eaLnBrk="1" fontAlgn="auto" latinLnBrk="0" hangingPunct="1">
              <a:lnSpc>
                <a:spcPct val="100000"/>
              </a:lnSpc>
              <a:spcBef>
                <a:spcPts val="0"/>
              </a:spcBef>
              <a:spcAft>
                <a:spcPts val="0"/>
              </a:spcAft>
              <a:buClrTx/>
              <a:buSzTx/>
              <a:tabLst/>
              <a:defRPr/>
            </a:pPr>
            <a:endParaRPr kumimoji="0" lang="en-SG"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rPr>
              <a:t>Cost Reduction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rPr>
              <a:t>and related strategies to improve efficiency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endParaRPr>
          </a:p>
          <a:p>
            <a:pPr marL="171450" indent="-171450" defTabSz="685800">
              <a:buFont typeface="Arial" panose="020B0604020202020204" pitchFamily="34" charset="0"/>
              <a:buChar char="•"/>
              <a:defRPr/>
            </a:pP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Keeping pace with </a:t>
            </a:r>
            <a:r>
              <a:rPr lang="en-US" sz="1200" b="1" dirty="0">
                <a:solidFill>
                  <a:prstClr val="black"/>
                </a:solidFill>
                <a:latin typeface="Trebuchet MS" panose="020B0603020202020204" pitchFamily="34" charset="0"/>
                <a:ea typeface="Open Sans" panose="020B0606030504020204" pitchFamily="34" charset="0"/>
                <a:cs typeface="Open Sans" panose="020B0606030504020204" pitchFamily="34" charset="0"/>
              </a:rPr>
              <a:t>evolving Regulatory Change </a:t>
            </a: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such as implementing IFRS 17 by </a:t>
            </a:r>
            <a:r>
              <a:rPr lang="en-US" sz="1400" dirty="0">
                <a:solidFill>
                  <a:prstClr val="black"/>
                </a:solidFill>
                <a:latin typeface="Trebuchet MS" panose="020B0603020202020204" pitchFamily="34" charset="0"/>
                <a:ea typeface="Open Sans" panose="020B0606030504020204" pitchFamily="34" charset="0"/>
                <a:cs typeface="Open Sans" panose="020B0606030504020204" pitchFamily="34" charset="0"/>
              </a:rPr>
              <a:t>2021</a:t>
            </a:r>
            <a:r>
              <a:rPr lang="en-US" sz="1200" dirty="0">
                <a:solidFill>
                  <a:prstClr val="black"/>
                </a:solidFill>
                <a:latin typeface="Trebuchet MS" panose="020B0603020202020204" pitchFamily="34" charset="0"/>
                <a:ea typeface="Open Sans" panose="020B0606030504020204" pitchFamily="34" charset="0"/>
                <a:cs typeface="Open Sans" panose="020B0606030504020204" pitchFamily="34" charset="0"/>
              </a:rPr>
              <a:t>, a large and complex undertaking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G"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R="0" lvl="0" algn="l" defTabSz="685800" rtl="0" eaLnBrk="1" fontAlgn="auto" latinLnBrk="0" hangingPunct="1">
              <a:lnSpc>
                <a:spcPct val="100000"/>
              </a:lnSpc>
              <a:spcBef>
                <a:spcPts val="0"/>
              </a:spcBef>
              <a:spcAft>
                <a:spcPts val="0"/>
              </a:spcAft>
              <a:buClrTx/>
              <a:buSzTx/>
              <a:tabLst/>
              <a:defRPr/>
            </a:pPr>
            <a:endParaRPr kumimoji="0" lang="en-SG"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24" name="Rectangular Callout 23"/>
          <p:cNvSpPr/>
          <p:nvPr/>
        </p:nvSpPr>
        <p:spPr bwMode="gray">
          <a:xfrm>
            <a:off x="2409818" y="1818901"/>
            <a:ext cx="7135669" cy="987992"/>
          </a:xfrm>
          <a:prstGeom prst="wedgeRectCallout">
            <a:avLst>
              <a:gd name="adj1" fmla="val -56780"/>
              <a:gd name="adj2" fmla="val 48549"/>
            </a:avLst>
          </a:prstGeom>
          <a:solidFill>
            <a:srgbClr val="00206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25" name="Title 3"/>
          <p:cNvSpPr txBox="1">
            <a:spLocks/>
          </p:cNvSpPr>
          <p:nvPr/>
        </p:nvSpPr>
        <p:spPr bwMode="gray">
          <a:xfrm>
            <a:off x="2755900" y="1920875"/>
            <a:ext cx="6645867" cy="591082"/>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SG" sz="1800" b="0"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rPr>
              <a:t>I KNOW ACTUARIAL TRANSFORMATION IS ON THE HORIZON AND CAN BRING GREAT BENEFITS BUT WHERE DO I BEGIN? AND WHAT ROLE WILL TECHNOLOGY</a:t>
            </a:r>
            <a:r>
              <a:rPr kumimoji="0" lang="en-SG" sz="1800" b="0" i="0" u="none" strike="noStrike" kern="1200" cap="none" spc="0" normalizeH="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rPr>
              <a:t> PLAY?</a:t>
            </a:r>
            <a:endParaRPr kumimoji="0" lang="en-SG" sz="1800" b="0"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grpSp>
        <p:nvGrpSpPr>
          <p:cNvPr id="26" name="Group 25"/>
          <p:cNvGrpSpPr>
            <a:grpSpLocks noChangeAspect="1"/>
          </p:cNvGrpSpPr>
          <p:nvPr/>
        </p:nvGrpSpPr>
        <p:grpSpPr>
          <a:xfrm>
            <a:off x="2809897" y="3382713"/>
            <a:ext cx="301578" cy="259318"/>
            <a:chOff x="5959476" y="3479800"/>
            <a:chExt cx="249238" cy="214313"/>
          </a:xfrm>
          <a:solidFill>
            <a:schemeClr val="bg1"/>
          </a:solidFill>
        </p:grpSpPr>
        <p:sp>
          <p:nvSpPr>
            <p:cNvPr id="27" name="Freeform 123"/>
            <p:cNvSpPr>
              <a:spLocks/>
            </p:cNvSpPr>
            <p:nvPr/>
          </p:nvSpPr>
          <p:spPr bwMode="auto">
            <a:xfrm>
              <a:off x="6054726" y="3641725"/>
              <a:ext cx="60325" cy="52388"/>
            </a:xfrm>
            <a:custGeom>
              <a:avLst/>
              <a:gdLst>
                <a:gd name="T0" fmla="*/ 69 w 76"/>
                <a:gd name="T1" fmla="*/ 0 h 64"/>
                <a:gd name="T2" fmla="*/ 5 w 76"/>
                <a:gd name="T3" fmla="*/ 0 h 64"/>
                <a:gd name="T4" fmla="*/ 5 w 76"/>
                <a:gd name="T5" fmla="*/ 0 h 64"/>
                <a:gd name="T6" fmla="*/ 4 w 76"/>
                <a:gd name="T7" fmla="*/ 0 h 64"/>
                <a:gd name="T8" fmla="*/ 1 w 76"/>
                <a:gd name="T9" fmla="*/ 1 h 64"/>
                <a:gd name="T10" fmla="*/ 0 w 76"/>
                <a:gd name="T11" fmla="*/ 2 h 64"/>
                <a:gd name="T12" fmla="*/ 0 w 76"/>
                <a:gd name="T13" fmla="*/ 5 h 64"/>
                <a:gd name="T14" fmla="*/ 0 w 76"/>
                <a:gd name="T15" fmla="*/ 59 h 64"/>
                <a:gd name="T16" fmla="*/ 0 w 76"/>
                <a:gd name="T17" fmla="*/ 59 h 64"/>
                <a:gd name="T18" fmla="*/ 0 w 76"/>
                <a:gd name="T19" fmla="*/ 61 h 64"/>
                <a:gd name="T20" fmla="*/ 1 w 76"/>
                <a:gd name="T21" fmla="*/ 63 h 64"/>
                <a:gd name="T22" fmla="*/ 4 w 76"/>
                <a:gd name="T23" fmla="*/ 64 h 64"/>
                <a:gd name="T24" fmla="*/ 5 w 76"/>
                <a:gd name="T25" fmla="*/ 64 h 64"/>
                <a:gd name="T26" fmla="*/ 69 w 76"/>
                <a:gd name="T27" fmla="*/ 64 h 64"/>
                <a:gd name="T28" fmla="*/ 69 w 76"/>
                <a:gd name="T29" fmla="*/ 64 h 64"/>
                <a:gd name="T30" fmla="*/ 72 w 76"/>
                <a:gd name="T31" fmla="*/ 64 h 64"/>
                <a:gd name="T32" fmla="*/ 73 w 76"/>
                <a:gd name="T33" fmla="*/ 63 h 64"/>
                <a:gd name="T34" fmla="*/ 75 w 76"/>
                <a:gd name="T35" fmla="*/ 61 h 64"/>
                <a:gd name="T36" fmla="*/ 76 w 76"/>
                <a:gd name="T37" fmla="*/ 59 h 64"/>
                <a:gd name="T38" fmla="*/ 76 w 76"/>
                <a:gd name="T39" fmla="*/ 5 h 64"/>
                <a:gd name="T40" fmla="*/ 76 w 76"/>
                <a:gd name="T41" fmla="*/ 5 h 64"/>
                <a:gd name="T42" fmla="*/ 75 w 76"/>
                <a:gd name="T43" fmla="*/ 2 h 64"/>
                <a:gd name="T44" fmla="*/ 73 w 76"/>
                <a:gd name="T45" fmla="*/ 1 h 64"/>
                <a:gd name="T46" fmla="*/ 72 w 76"/>
                <a:gd name="T47" fmla="*/ 0 h 64"/>
                <a:gd name="T48" fmla="*/ 69 w 76"/>
                <a:gd name="T49" fmla="*/ 0 h 64"/>
                <a:gd name="T50" fmla="*/ 69 w 76"/>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4">
                  <a:moveTo>
                    <a:pt x="69" y="0"/>
                  </a:moveTo>
                  <a:lnTo>
                    <a:pt x="5" y="0"/>
                  </a:lnTo>
                  <a:lnTo>
                    <a:pt x="5" y="0"/>
                  </a:lnTo>
                  <a:lnTo>
                    <a:pt x="4" y="0"/>
                  </a:lnTo>
                  <a:lnTo>
                    <a:pt x="1" y="1"/>
                  </a:lnTo>
                  <a:lnTo>
                    <a:pt x="0" y="2"/>
                  </a:lnTo>
                  <a:lnTo>
                    <a:pt x="0" y="5"/>
                  </a:lnTo>
                  <a:lnTo>
                    <a:pt x="0" y="59"/>
                  </a:lnTo>
                  <a:lnTo>
                    <a:pt x="0" y="59"/>
                  </a:lnTo>
                  <a:lnTo>
                    <a:pt x="0" y="61"/>
                  </a:lnTo>
                  <a:lnTo>
                    <a:pt x="1" y="63"/>
                  </a:lnTo>
                  <a:lnTo>
                    <a:pt x="4" y="64"/>
                  </a:lnTo>
                  <a:lnTo>
                    <a:pt x="5" y="64"/>
                  </a:lnTo>
                  <a:lnTo>
                    <a:pt x="69" y="64"/>
                  </a:lnTo>
                  <a:lnTo>
                    <a:pt x="69" y="64"/>
                  </a:lnTo>
                  <a:lnTo>
                    <a:pt x="72" y="64"/>
                  </a:lnTo>
                  <a:lnTo>
                    <a:pt x="73" y="63"/>
                  </a:lnTo>
                  <a:lnTo>
                    <a:pt x="75" y="61"/>
                  </a:lnTo>
                  <a:lnTo>
                    <a:pt x="76" y="59"/>
                  </a:lnTo>
                  <a:lnTo>
                    <a:pt x="76" y="5"/>
                  </a:lnTo>
                  <a:lnTo>
                    <a:pt x="76" y="5"/>
                  </a:lnTo>
                  <a:lnTo>
                    <a:pt x="75" y="2"/>
                  </a:lnTo>
                  <a:lnTo>
                    <a:pt x="73" y="1"/>
                  </a:lnTo>
                  <a:lnTo>
                    <a:pt x="72" y="0"/>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28" name="Freeform 124"/>
            <p:cNvSpPr>
              <a:spLocks/>
            </p:cNvSpPr>
            <p:nvPr/>
          </p:nvSpPr>
          <p:spPr bwMode="auto">
            <a:xfrm>
              <a:off x="6054726" y="3479800"/>
              <a:ext cx="60325" cy="50800"/>
            </a:xfrm>
            <a:custGeom>
              <a:avLst/>
              <a:gdLst>
                <a:gd name="T0" fmla="*/ 5 w 76"/>
                <a:gd name="T1" fmla="*/ 65 h 65"/>
                <a:gd name="T2" fmla="*/ 69 w 76"/>
                <a:gd name="T3" fmla="*/ 65 h 65"/>
                <a:gd name="T4" fmla="*/ 69 w 76"/>
                <a:gd name="T5" fmla="*/ 65 h 65"/>
                <a:gd name="T6" fmla="*/ 72 w 76"/>
                <a:gd name="T7" fmla="*/ 65 h 65"/>
                <a:gd name="T8" fmla="*/ 73 w 76"/>
                <a:gd name="T9" fmla="*/ 63 h 65"/>
                <a:gd name="T10" fmla="*/ 75 w 76"/>
                <a:gd name="T11" fmla="*/ 62 h 65"/>
                <a:gd name="T12" fmla="*/ 76 w 76"/>
                <a:gd name="T13" fmla="*/ 59 h 65"/>
                <a:gd name="T14" fmla="*/ 76 w 76"/>
                <a:gd name="T15" fmla="*/ 6 h 65"/>
                <a:gd name="T16" fmla="*/ 76 w 76"/>
                <a:gd name="T17" fmla="*/ 6 h 65"/>
                <a:gd name="T18" fmla="*/ 75 w 76"/>
                <a:gd name="T19" fmla="*/ 3 h 65"/>
                <a:gd name="T20" fmla="*/ 73 w 76"/>
                <a:gd name="T21" fmla="*/ 2 h 65"/>
                <a:gd name="T22" fmla="*/ 72 w 76"/>
                <a:gd name="T23" fmla="*/ 0 h 65"/>
                <a:gd name="T24" fmla="*/ 69 w 76"/>
                <a:gd name="T25" fmla="*/ 0 h 65"/>
                <a:gd name="T26" fmla="*/ 5 w 76"/>
                <a:gd name="T27" fmla="*/ 0 h 65"/>
                <a:gd name="T28" fmla="*/ 5 w 76"/>
                <a:gd name="T29" fmla="*/ 0 h 65"/>
                <a:gd name="T30" fmla="*/ 4 w 76"/>
                <a:gd name="T31" fmla="*/ 0 h 65"/>
                <a:gd name="T32" fmla="*/ 1 w 76"/>
                <a:gd name="T33" fmla="*/ 2 h 65"/>
                <a:gd name="T34" fmla="*/ 0 w 76"/>
                <a:gd name="T35" fmla="*/ 3 h 65"/>
                <a:gd name="T36" fmla="*/ 0 w 76"/>
                <a:gd name="T37" fmla="*/ 6 h 65"/>
                <a:gd name="T38" fmla="*/ 0 w 76"/>
                <a:gd name="T39" fmla="*/ 59 h 65"/>
                <a:gd name="T40" fmla="*/ 0 w 76"/>
                <a:gd name="T41" fmla="*/ 59 h 65"/>
                <a:gd name="T42" fmla="*/ 0 w 76"/>
                <a:gd name="T43" fmla="*/ 62 h 65"/>
                <a:gd name="T44" fmla="*/ 1 w 76"/>
                <a:gd name="T45" fmla="*/ 63 h 65"/>
                <a:gd name="T46" fmla="*/ 4 w 76"/>
                <a:gd name="T47" fmla="*/ 65 h 65"/>
                <a:gd name="T48" fmla="*/ 5 w 76"/>
                <a:gd name="T49" fmla="*/ 65 h 65"/>
                <a:gd name="T50" fmla="*/ 5 w 76"/>
                <a:gd name="T5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5">
                  <a:moveTo>
                    <a:pt x="5" y="65"/>
                  </a:moveTo>
                  <a:lnTo>
                    <a:pt x="69" y="65"/>
                  </a:lnTo>
                  <a:lnTo>
                    <a:pt x="69" y="65"/>
                  </a:lnTo>
                  <a:lnTo>
                    <a:pt x="72" y="65"/>
                  </a:lnTo>
                  <a:lnTo>
                    <a:pt x="73" y="63"/>
                  </a:lnTo>
                  <a:lnTo>
                    <a:pt x="75" y="62"/>
                  </a:lnTo>
                  <a:lnTo>
                    <a:pt x="76" y="59"/>
                  </a:lnTo>
                  <a:lnTo>
                    <a:pt x="76" y="6"/>
                  </a:lnTo>
                  <a:lnTo>
                    <a:pt x="76" y="6"/>
                  </a:lnTo>
                  <a:lnTo>
                    <a:pt x="75" y="3"/>
                  </a:lnTo>
                  <a:lnTo>
                    <a:pt x="73" y="2"/>
                  </a:lnTo>
                  <a:lnTo>
                    <a:pt x="72" y="0"/>
                  </a:lnTo>
                  <a:lnTo>
                    <a:pt x="69" y="0"/>
                  </a:lnTo>
                  <a:lnTo>
                    <a:pt x="5" y="0"/>
                  </a:lnTo>
                  <a:lnTo>
                    <a:pt x="5" y="0"/>
                  </a:lnTo>
                  <a:lnTo>
                    <a:pt x="4" y="0"/>
                  </a:lnTo>
                  <a:lnTo>
                    <a:pt x="1" y="2"/>
                  </a:lnTo>
                  <a:lnTo>
                    <a:pt x="0" y="3"/>
                  </a:lnTo>
                  <a:lnTo>
                    <a:pt x="0" y="6"/>
                  </a:lnTo>
                  <a:lnTo>
                    <a:pt x="0" y="59"/>
                  </a:lnTo>
                  <a:lnTo>
                    <a:pt x="0" y="59"/>
                  </a:lnTo>
                  <a:lnTo>
                    <a:pt x="0" y="62"/>
                  </a:lnTo>
                  <a:lnTo>
                    <a:pt x="1" y="63"/>
                  </a:lnTo>
                  <a:lnTo>
                    <a:pt x="4" y="65"/>
                  </a:lnTo>
                  <a:lnTo>
                    <a:pt x="5" y="65"/>
                  </a:lnTo>
                  <a:lnTo>
                    <a:pt x="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35" name="Freeform 125"/>
            <p:cNvSpPr>
              <a:spLocks/>
            </p:cNvSpPr>
            <p:nvPr/>
          </p:nvSpPr>
          <p:spPr bwMode="auto">
            <a:xfrm>
              <a:off x="6149976" y="3641725"/>
              <a:ext cx="58738" cy="52388"/>
            </a:xfrm>
            <a:custGeom>
              <a:avLst/>
              <a:gdLst>
                <a:gd name="T0" fmla="*/ 70 w 75"/>
                <a:gd name="T1" fmla="*/ 0 h 64"/>
                <a:gd name="T2" fmla="*/ 6 w 75"/>
                <a:gd name="T3" fmla="*/ 0 h 64"/>
                <a:gd name="T4" fmla="*/ 6 w 75"/>
                <a:gd name="T5" fmla="*/ 0 h 64"/>
                <a:gd name="T6" fmla="*/ 3 w 75"/>
                <a:gd name="T7" fmla="*/ 0 h 64"/>
                <a:gd name="T8" fmla="*/ 2 w 75"/>
                <a:gd name="T9" fmla="*/ 1 h 64"/>
                <a:gd name="T10" fmla="*/ 0 w 75"/>
                <a:gd name="T11" fmla="*/ 2 h 64"/>
                <a:gd name="T12" fmla="*/ 0 w 75"/>
                <a:gd name="T13" fmla="*/ 5 h 64"/>
                <a:gd name="T14" fmla="*/ 0 w 75"/>
                <a:gd name="T15" fmla="*/ 59 h 64"/>
                <a:gd name="T16" fmla="*/ 0 w 75"/>
                <a:gd name="T17" fmla="*/ 59 h 64"/>
                <a:gd name="T18" fmla="*/ 0 w 75"/>
                <a:gd name="T19" fmla="*/ 61 h 64"/>
                <a:gd name="T20" fmla="*/ 2 w 75"/>
                <a:gd name="T21" fmla="*/ 63 h 64"/>
                <a:gd name="T22" fmla="*/ 3 w 75"/>
                <a:gd name="T23" fmla="*/ 64 h 64"/>
                <a:gd name="T24" fmla="*/ 6 w 75"/>
                <a:gd name="T25" fmla="*/ 64 h 64"/>
                <a:gd name="T26" fmla="*/ 70 w 75"/>
                <a:gd name="T27" fmla="*/ 64 h 64"/>
                <a:gd name="T28" fmla="*/ 70 w 75"/>
                <a:gd name="T29" fmla="*/ 64 h 64"/>
                <a:gd name="T30" fmla="*/ 73 w 75"/>
                <a:gd name="T31" fmla="*/ 64 h 64"/>
                <a:gd name="T32" fmla="*/ 74 w 75"/>
                <a:gd name="T33" fmla="*/ 63 h 64"/>
                <a:gd name="T34" fmla="*/ 75 w 75"/>
                <a:gd name="T35" fmla="*/ 61 h 64"/>
                <a:gd name="T36" fmla="*/ 75 w 75"/>
                <a:gd name="T37" fmla="*/ 59 h 64"/>
                <a:gd name="T38" fmla="*/ 75 w 75"/>
                <a:gd name="T39" fmla="*/ 5 h 64"/>
                <a:gd name="T40" fmla="*/ 75 w 75"/>
                <a:gd name="T41" fmla="*/ 5 h 64"/>
                <a:gd name="T42" fmla="*/ 75 w 75"/>
                <a:gd name="T43" fmla="*/ 2 h 64"/>
                <a:gd name="T44" fmla="*/ 74 w 75"/>
                <a:gd name="T45" fmla="*/ 1 h 64"/>
                <a:gd name="T46" fmla="*/ 73 w 75"/>
                <a:gd name="T47" fmla="*/ 0 h 64"/>
                <a:gd name="T48" fmla="*/ 70 w 75"/>
                <a:gd name="T49" fmla="*/ 0 h 64"/>
                <a:gd name="T50" fmla="*/ 70 w 75"/>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4">
                  <a:moveTo>
                    <a:pt x="70" y="0"/>
                  </a:moveTo>
                  <a:lnTo>
                    <a:pt x="6" y="0"/>
                  </a:lnTo>
                  <a:lnTo>
                    <a:pt x="6" y="0"/>
                  </a:lnTo>
                  <a:lnTo>
                    <a:pt x="3" y="0"/>
                  </a:lnTo>
                  <a:lnTo>
                    <a:pt x="2" y="1"/>
                  </a:lnTo>
                  <a:lnTo>
                    <a:pt x="0" y="2"/>
                  </a:lnTo>
                  <a:lnTo>
                    <a:pt x="0" y="5"/>
                  </a:lnTo>
                  <a:lnTo>
                    <a:pt x="0" y="59"/>
                  </a:lnTo>
                  <a:lnTo>
                    <a:pt x="0" y="59"/>
                  </a:lnTo>
                  <a:lnTo>
                    <a:pt x="0" y="61"/>
                  </a:lnTo>
                  <a:lnTo>
                    <a:pt x="2" y="63"/>
                  </a:lnTo>
                  <a:lnTo>
                    <a:pt x="3" y="64"/>
                  </a:lnTo>
                  <a:lnTo>
                    <a:pt x="6" y="64"/>
                  </a:lnTo>
                  <a:lnTo>
                    <a:pt x="70" y="64"/>
                  </a:lnTo>
                  <a:lnTo>
                    <a:pt x="70" y="64"/>
                  </a:lnTo>
                  <a:lnTo>
                    <a:pt x="73" y="64"/>
                  </a:lnTo>
                  <a:lnTo>
                    <a:pt x="74" y="63"/>
                  </a:lnTo>
                  <a:lnTo>
                    <a:pt x="75" y="61"/>
                  </a:lnTo>
                  <a:lnTo>
                    <a:pt x="75" y="59"/>
                  </a:lnTo>
                  <a:lnTo>
                    <a:pt x="75" y="5"/>
                  </a:lnTo>
                  <a:lnTo>
                    <a:pt x="75" y="5"/>
                  </a:lnTo>
                  <a:lnTo>
                    <a:pt x="75" y="2"/>
                  </a:lnTo>
                  <a:lnTo>
                    <a:pt x="74" y="1"/>
                  </a:lnTo>
                  <a:lnTo>
                    <a:pt x="73" y="0"/>
                  </a:lnTo>
                  <a:lnTo>
                    <a:pt x="7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36" name="Freeform 126"/>
            <p:cNvSpPr>
              <a:spLocks/>
            </p:cNvSpPr>
            <p:nvPr/>
          </p:nvSpPr>
          <p:spPr bwMode="auto">
            <a:xfrm>
              <a:off x="5959476" y="3641725"/>
              <a:ext cx="60325" cy="52388"/>
            </a:xfrm>
            <a:custGeom>
              <a:avLst/>
              <a:gdLst>
                <a:gd name="T0" fmla="*/ 71 w 77"/>
                <a:gd name="T1" fmla="*/ 0 h 64"/>
                <a:gd name="T2" fmla="*/ 5 w 77"/>
                <a:gd name="T3" fmla="*/ 0 h 64"/>
                <a:gd name="T4" fmla="*/ 5 w 77"/>
                <a:gd name="T5" fmla="*/ 0 h 64"/>
                <a:gd name="T6" fmla="*/ 4 w 77"/>
                <a:gd name="T7" fmla="*/ 0 h 64"/>
                <a:gd name="T8" fmla="*/ 3 w 77"/>
                <a:gd name="T9" fmla="*/ 1 h 64"/>
                <a:gd name="T10" fmla="*/ 1 w 77"/>
                <a:gd name="T11" fmla="*/ 2 h 64"/>
                <a:gd name="T12" fmla="*/ 0 w 77"/>
                <a:gd name="T13" fmla="*/ 5 h 64"/>
                <a:gd name="T14" fmla="*/ 0 w 77"/>
                <a:gd name="T15" fmla="*/ 59 h 64"/>
                <a:gd name="T16" fmla="*/ 0 w 77"/>
                <a:gd name="T17" fmla="*/ 59 h 64"/>
                <a:gd name="T18" fmla="*/ 1 w 77"/>
                <a:gd name="T19" fmla="*/ 61 h 64"/>
                <a:gd name="T20" fmla="*/ 3 w 77"/>
                <a:gd name="T21" fmla="*/ 63 h 64"/>
                <a:gd name="T22" fmla="*/ 4 w 77"/>
                <a:gd name="T23" fmla="*/ 64 h 64"/>
                <a:gd name="T24" fmla="*/ 5 w 77"/>
                <a:gd name="T25" fmla="*/ 64 h 64"/>
                <a:gd name="T26" fmla="*/ 71 w 77"/>
                <a:gd name="T27" fmla="*/ 64 h 64"/>
                <a:gd name="T28" fmla="*/ 71 w 77"/>
                <a:gd name="T29" fmla="*/ 64 h 64"/>
                <a:gd name="T30" fmla="*/ 73 w 77"/>
                <a:gd name="T31" fmla="*/ 64 h 64"/>
                <a:gd name="T32" fmla="*/ 75 w 77"/>
                <a:gd name="T33" fmla="*/ 63 h 64"/>
                <a:gd name="T34" fmla="*/ 77 w 77"/>
                <a:gd name="T35" fmla="*/ 61 h 64"/>
                <a:gd name="T36" fmla="*/ 77 w 77"/>
                <a:gd name="T37" fmla="*/ 59 h 64"/>
                <a:gd name="T38" fmla="*/ 77 w 77"/>
                <a:gd name="T39" fmla="*/ 5 h 64"/>
                <a:gd name="T40" fmla="*/ 77 w 77"/>
                <a:gd name="T41" fmla="*/ 5 h 64"/>
                <a:gd name="T42" fmla="*/ 77 w 77"/>
                <a:gd name="T43" fmla="*/ 2 h 64"/>
                <a:gd name="T44" fmla="*/ 75 w 77"/>
                <a:gd name="T45" fmla="*/ 1 h 64"/>
                <a:gd name="T46" fmla="*/ 73 w 77"/>
                <a:gd name="T47" fmla="*/ 0 h 64"/>
                <a:gd name="T48" fmla="*/ 71 w 77"/>
                <a:gd name="T49" fmla="*/ 0 h 64"/>
                <a:gd name="T50" fmla="*/ 71 w 77"/>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4">
                  <a:moveTo>
                    <a:pt x="71" y="0"/>
                  </a:moveTo>
                  <a:lnTo>
                    <a:pt x="5" y="0"/>
                  </a:lnTo>
                  <a:lnTo>
                    <a:pt x="5" y="0"/>
                  </a:lnTo>
                  <a:lnTo>
                    <a:pt x="4" y="0"/>
                  </a:lnTo>
                  <a:lnTo>
                    <a:pt x="3" y="1"/>
                  </a:lnTo>
                  <a:lnTo>
                    <a:pt x="1" y="2"/>
                  </a:lnTo>
                  <a:lnTo>
                    <a:pt x="0" y="5"/>
                  </a:lnTo>
                  <a:lnTo>
                    <a:pt x="0" y="59"/>
                  </a:lnTo>
                  <a:lnTo>
                    <a:pt x="0" y="59"/>
                  </a:lnTo>
                  <a:lnTo>
                    <a:pt x="1" y="61"/>
                  </a:lnTo>
                  <a:lnTo>
                    <a:pt x="3" y="63"/>
                  </a:lnTo>
                  <a:lnTo>
                    <a:pt x="4" y="64"/>
                  </a:lnTo>
                  <a:lnTo>
                    <a:pt x="5" y="64"/>
                  </a:lnTo>
                  <a:lnTo>
                    <a:pt x="71" y="64"/>
                  </a:lnTo>
                  <a:lnTo>
                    <a:pt x="71" y="64"/>
                  </a:lnTo>
                  <a:lnTo>
                    <a:pt x="73" y="64"/>
                  </a:lnTo>
                  <a:lnTo>
                    <a:pt x="75" y="63"/>
                  </a:lnTo>
                  <a:lnTo>
                    <a:pt x="77" y="61"/>
                  </a:lnTo>
                  <a:lnTo>
                    <a:pt x="77" y="59"/>
                  </a:lnTo>
                  <a:lnTo>
                    <a:pt x="77" y="5"/>
                  </a:lnTo>
                  <a:lnTo>
                    <a:pt x="77" y="5"/>
                  </a:lnTo>
                  <a:lnTo>
                    <a:pt x="77" y="2"/>
                  </a:lnTo>
                  <a:lnTo>
                    <a:pt x="75" y="1"/>
                  </a:lnTo>
                  <a:lnTo>
                    <a:pt x="73" y="0"/>
                  </a:lnTo>
                  <a:lnTo>
                    <a:pt x="71"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37" name="Freeform 127"/>
            <p:cNvSpPr>
              <a:spLocks/>
            </p:cNvSpPr>
            <p:nvPr/>
          </p:nvSpPr>
          <p:spPr bwMode="auto">
            <a:xfrm>
              <a:off x="5983288" y="3544888"/>
              <a:ext cx="203200" cy="84138"/>
            </a:xfrm>
            <a:custGeom>
              <a:avLst/>
              <a:gdLst>
                <a:gd name="T0" fmla="*/ 9 w 256"/>
                <a:gd name="T1" fmla="*/ 106 h 106"/>
                <a:gd name="T2" fmla="*/ 16 w 256"/>
                <a:gd name="T3" fmla="*/ 104 h 106"/>
                <a:gd name="T4" fmla="*/ 18 w 256"/>
                <a:gd name="T5" fmla="*/ 97 h 106"/>
                <a:gd name="T6" fmla="*/ 118 w 256"/>
                <a:gd name="T7" fmla="*/ 62 h 106"/>
                <a:gd name="T8" fmla="*/ 118 w 256"/>
                <a:gd name="T9" fmla="*/ 97 h 106"/>
                <a:gd name="T10" fmla="*/ 121 w 256"/>
                <a:gd name="T11" fmla="*/ 104 h 106"/>
                <a:gd name="T12" fmla="*/ 127 w 256"/>
                <a:gd name="T13" fmla="*/ 106 h 106"/>
                <a:gd name="T14" fmla="*/ 131 w 256"/>
                <a:gd name="T15" fmla="*/ 105 h 106"/>
                <a:gd name="T16" fmla="*/ 137 w 256"/>
                <a:gd name="T17" fmla="*/ 100 h 106"/>
                <a:gd name="T18" fmla="*/ 137 w 256"/>
                <a:gd name="T19" fmla="*/ 62 h 106"/>
                <a:gd name="T20" fmla="*/ 237 w 256"/>
                <a:gd name="T21" fmla="*/ 97 h 106"/>
                <a:gd name="T22" fmla="*/ 239 w 256"/>
                <a:gd name="T23" fmla="*/ 100 h 106"/>
                <a:gd name="T24" fmla="*/ 243 w 256"/>
                <a:gd name="T25" fmla="*/ 105 h 106"/>
                <a:gd name="T26" fmla="*/ 247 w 256"/>
                <a:gd name="T27" fmla="*/ 106 h 106"/>
                <a:gd name="T28" fmla="*/ 253 w 256"/>
                <a:gd name="T29" fmla="*/ 104 h 106"/>
                <a:gd name="T30" fmla="*/ 256 w 256"/>
                <a:gd name="T31" fmla="*/ 97 h 106"/>
                <a:gd name="T32" fmla="*/ 256 w 256"/>
                <a:gd name="T33" fmla="*/ 53 h 106"/>
                <a:gd name="T34" fmla="*/ 253 w 256"/>
                <a:gd name="T35" fmla="*/ 46 h 106"/>
                <a:gd name="T36" fmla="*/ 247 w 256"/>
                <a:gd name="T37" fmla="*/ 43 h 106"/>
                <a:gd name="T38" fmla="*/ 137 w 256"/>
                <a:gd name="T39" fmla="*/ 10 h 106"/>
                <a:gd name="T40" fmla="*/ 137 w 256"/>
                <a:gd name="T41" fmla="*/ 6 h 106"/>
                <a:gd name="T42" fmla="*/ 131 w 256"/>
                <a:gd name="T43" fmla="*/ 1 h 106"/>
                <a:gd name="T44" fmla="*/ 127 w 256"/>
                <a:gd name="T45" fmla="*/ 0 h 106"/>
                <a:gd name="T46" fmla="*/ 121 w 256"/>
                <a:gd name="T47" fmla="*/ 3 h 106"/>
                <a:gd name="T48" fmla="*/ 118 w 256"/>
                <a:gd name="T49" fmla="*/ 10 h 106"/>
                <a:gd name="T50" fmla="*/ 9 w 256"/>
                <a:gd name="T51" fmla="*/ 43 h 106"/>
                <a:gd name="T52" fmla="*/ 5 w 256"/>
                <a:gd name="T53" fmla="*/ 44 h 106"/>
                <a:gd name="T54" fmla="*/ 0 w 256"/>
                <a:gd name="T55" fmla="*/ 50 h 106"/>
                <a:gd name="T56" fmla="*/ 0 w 256"/>
                <a:gd name="T57" fmla="*/ 97 h 106"/>
                <a:gd name="T58" fmla="*/ 0 w 256"/>
                <a:gd name="T59" fmla="*/ 100 h 106"/>
                <a:gd name="T60" fmla="*/ 5 w 256"/>
                <a:gd name="T61" fmla="*/ 105 h 106"/>
                <a:gd name="T62" fmla="*/ 9 w 256"/>
                <a:gd name="T6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106">
                  <a:moveTo>
                    <a:pt x="9" y="106"/>
                  </a:moveTo>
                  <a:lnTo>
                    <a:pt x="9" y="106"/>
                  </a:lnTo>
                  <a:lnTo>
                    <a:pt x="12" y="105"/>
                  </a:lnTo>
                  <a:lnTo>
                    <a:pt x="16" y="104"/>
                  </a:lnTo>
                  <a:lnTo>
                    <a:pt x="17" y="100"/>
                  </a:lnTo>
                  <a:lnTo>
                    <a:pt x="18" y="97"/>
                  </a:lnTo>
                  <a:lnTo>
                    <a:pt x="18" y="62"/>
                  </a:lnTo>
                  <a:lnTo>
                    <a:pt x="118" y="62"/>
                  </a:lnTo>
                  <a:lnTo>
                    <a:pt x="118" y="97"/>
                  </a:lnTo>
                  <a:lnTo>
                    <a:pt x="118" y="97"/>
                  </a:lnTo>
                  <a:lnTo>
                    <a:pt x="119" y="100"/>
                  </a:lnTo>
                  <a:lnTo>
                    <a:pt x="121" y="104"/>
                  </a:lnTo>
                  <a:lnTo>
                    <a:pt x="125" y="105"/>
                  </a:lnTo>
                  <a:lnTo>
                    <a:pt x="127" y="106"/>
                  </a:lnTo>
                  <a:lnTo>
                    <a:pt x="127" y="106"/>
                  </a:lnTo>
                  <a:lnTo>
                    <a:pt x="131" y="105"/>
                  </a:lnTo>
                  <a:lnTo>
                    <a:pt x="134" y="104"/>
                  </a:lnTo>
                  <a:lnTo>
                    <a:pt x="137" y="100"/>
                  </a:lnTo>
                  <a:lnTo>
                    <a:pt x="137" y="97"/>
                  </a:lnTo>
                  <a:lnTo>
                    <a:pt x="137" y="62"/>
                  </a:lnTo>
                  <a:lnTo>
                    <a:pt x="237" y="62"/>
                  </a:lnTo>
                  <a:lnTo>
                    <a:pt x="237" y="97"/>
                  </a:lnTo>
                  <a:lnTo>
                    <a:pt x="237" y="97"/>
                  </a:lnTo>
                  <a:lnTo>
                    <a:pt x="239" y="100"/>
                  </a:lnTo>
                  <a:lnTo>
                    <a:pt x="240" y="104"/>
                  </a:lnTo>
                  <a:lnTo>
                    <a:pt x="243" y="105"/>
                  </a:lnTo>
                  <a:lnTo>
                    <a:pt x="247" y="106"/>
                  </a:lnTo>
                  <a:lnTo>
                    <a:pt x="247" y="106"/>
                  </a:lnTo>
                  <a:lnTo>
                    <a:pt x="251" y="105"/>
                  </a:lnTo>
                  <a:lnTo>
                    <a:pt x="253" y="104"/>
                  </a:lnTo>
                  <a:lnTo>
                    <a:pt x="255" y="100"/>
                  </a:lnTo>
                  <a:lnTo>
                    <a:pt x="256" y="97"/>
                  </a:lnTo>
                  <a:lnTo>
                    <a:pt x="256" y="53"/>
                  </a:lnTo>
                  <a:lnTo>
                    <a:pt x="256" y="53"/>
                  </a:lnTo>
                  <a:lnTo>
                    <a:pt x="255" y="50"/>
                  </a:lnTo>
                  <a:lnTo>
                    <a:pt x="253" y="46"/>
                  </a:lnTo>
                  <a:lnTo>
                    <a:pt x="251" y="44"/>
                  </a:lnTo>
                  <a:lnTo>
                    <a:pt x="247" y="43"/>
                  </a:lnTo>
                  <a:lnTo>
                    <a:pt x="137" y="43"/>
                  </a:lnTo>
                  <a:lnTo>
                    <a:pt x="137" y="10"/>
                  </a:lnTo>
                  <a:lnTo>
                    <a:pt x="137" y="10"/>
                  </a:lnTo>
                  <a:lnTo>
                    <a:pt x="137" y="6"/>
                  </a:lnTo>
                  <a:lnTo>
                    <a:pt x="134" y="3"/>
                  </a:lnTo>
                  <a:lnTo>
                    <a:pt x="131" y="1"/>
                  </a:lnTo>
                  <a:lnTo>
                    <a:pt x="127" y="0"/>
                  </a:lnTo>
                  <a:lnTo>
                    <a:pt x="127" y="0"/>
                  </a:lnTo>
                  <a:lnTo>
                    <a:pt x="125" y="1"/>
                  </a:lnTo>
                  <a:lnTo>
                    <a:pt x="121" y="3"/>
                  </a:lnTo>
                  <a:lnTo>
                    <a:pt x="119" y="6"/>
                  </a:lnTo>
                  <a:lnTo>
                    <a:pt x="118" y="10"/>
                  </a:lnTo>
                  <a:lnTo>
                    <a:pt x="118" y="43"/>
                  </a:lnTo>
                  <a:lnTo>
                    <a:pt x="9" y="43"/>
                  </a:lnTo>
                  <a:lnTo>
                    <a:pt x="9" y="43"/>
                  </a:lnTo>
                  <a:lnTo>
                    <a:pt x="5" y="44"/>
                  </a:lnTo>
                  <a:lnTo>
                    <a:pt x="2" y="46"/>
                  </a:lnTo>
                  <a:lnTo>
                    <a:pt x="0" y="50"/>
                  </a:lnTo>
                  <a:lnTo>
                    <a:pt x="0" y="53"/>
                  </a:lnTo>
                  <a:lnTo>
                    <a:pt x="0" y="97"/>
                  </a:lnTo>
                  <a:lnTo>
                    <a:pt x="0" y="97"/>
                  </a:lnTo>
                  <a:lnTo>
                    <a:pt x="0" y="100"/>
                  </a:lnTo>
                  <a:lnTo>
                    <a:pt x="2" y="104"/>
                  </a:lnTo>
                  <a:lnTo>
                    <a:pt x="5" y="105"/>
                  </a:lnTo>
                  <a:lnTo>
                    <a:pt x="9" y="106"/>
                  </a:lnTo>
                  <a:lnTo>
                    <a:pt x="9"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grpSp>
      <p:sp>
        <p:nvSpPr>
          <p:cNvPr id="38" name="Rectangle 37"/>
          <p:cNvSpPr/>
          <p:nvPr/>
        </p:nvSpPr>
        <p:spPr>
          <a:xfrm>
            <a:off x="3327538" y="3356826"/>
            <a:ext cx="1087157" cy="335220"/>
          </a:xfrm>
          <a:prstGeom prst="rect">
            <a:avLst/>
          </a:prstGeom>
          <a:solidFill>
            <a:srgbClr val="6DCC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SG" sz="1200" b="1" dirty="0">
                <a:solidFill>
                  <a:prstClr val="white"/>
                </a:solidFill>
                <a:latin typeface="Trebuchet MS" panose="020B0603020202020204" pitchFamily="34" charset="0"/>
                <a:ea typeface="Open Sans" panose="020B0606030504020204" pitchFamily="34" charset="0"/>
                <a:cs typeface="Open Sans" panose="020B0606030504020204" pitchFamily="34" charset="0"/>
              </a:rPr>
              <a:t>DEMANDS</a:t>
            </a:r>
            <a:endParaRPr lang="en-US" sz="1600" b="1" dirty="0">
              <a:solidFill>
                <a:prstClr val="white"/>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39" name="Rectangle 38"/>
          <p:cNvSpPr/>
          <p:nvPr/>
        </p:nvSpPr>
        <p:spPr bwMode="gray">
          <a:xfrm>
            <a:off x="7004412" y="3327186"/>
            <a:ext cx="2914288" cy="379668"/>
          </a:xfrm>
          <a:prstGeom prst="rect">
            <a:avLst/>
          </a:prstGeom>
          <a:solidFill>
            <a:srgbClr val="6DCCA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40" name="Rectangle 39"/>
          <p:cNvSpPr/>
          <p:nvPr/>
        </p:nvSpPr>
        <p:spPr>
          <a:xfrm>
            <a:off x="7258365" y="3381470"/>
            <a:ext cx="755335" cy="288092"/>
          </a:xfrm>
          <a:prstGeom prst="rect">
            <a:avLst/>
          </a:prstGeom>
        </p:spPr>
        <p:txBody>
          <a:bodyPr wrap="none">
            <a:spAutoFit/>
          </a:bodyPr>
          <a:lstStyle/>
          <a:p>
            <a:pPr marL="0" marR="0" lvl="0" indent="0" algn="l" defTabSz="914400" rtl="0" eaLnBrk="1" fontAlgn="auto" latinLnBrk="0" hangingPunct="1">
              <a:lnSpc>
                <a:spcPct val="106000"/>
              </a:lnSpc>
              <a:spcBef>
                <a:spcPts val="300"/>
              </a:spcBef>
              <a:spcAft>
                <a:spcPts val="300"/>
              </a:spcAft>
              <a:buClrTx/>
              <a:buSzTx/>
              <a:buFontTx/>
              <a:buNone/>
              <a:tabLst/>
              <a:defRPr/>
            </a:pPr>
            <a:r>
              <a:rPr kumimoji="0" lang="en-SG" sz="1200" b="1"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rPr>
              <a:t>DESIRES</a:t>
            </a:r>
            <a:endParaRPr kumimoji="0" lang="en-US" sz="1200" b="1" i="0" u="none" strike="noStrike" kern="1200" cap="none" spc="0" normalizeH="0" baseline="0" noProof="0" dirty="0">
              <a:ln>
                <a:noFill/>
              </a:ln>
              <a:solidFill>
                <a:prstClr val="white"/>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sp>
        <p:nvSpPr>
          <p:cNvPr id="45" name="Oval 44"/>
          <p:cNvSpPr/>
          <p:nvPr/>
        </p:nvSpPr>
        <p:spPr bwMode="gray">
          <a:xfrm>
            <a:off x="6565900" y="3244874"/>
            <a:ext cx="551986" cy="551986"/>
          </a:xfrm>
          <a:prstGeom prst="ellipse">
            <a:avLst/>
          </a:prstGeom>
          <a:solidFill>
            <a:srgbClr val="6DCC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latin typeface="Trebuchet MS" panose="020B0603020202020204" pitchFamily="34" charset="0"/>
            </a:endParaRPr>
          </a:p>
        </p:txBody>
      </p:sp>
      <p:sp>
        <p:nvSpPr>
          <p:cNvPr id="46" name="Freeform 267"/>
          <p:cNvSpPr>
            <a:spLocks noEditPoints="1"/>
          </p:cNvSpPr>
          <p:nvPr/>
        </p:nvSpPr>
        <p:spPr bwMode="auto">
          <a:xfrm>
            <a:off x="6652733" y="3371023"/>
            <a:ext cx="376896" cy="351850"/>
          </a:xfrm>
          <a:custGeom>
            <a:avLst/>
            <a:gdLst>
              <a:gd name="T0" fmla="*/ 176 w 245"/>
              <a:gd name="T1" fmla="*/ 0 h 229"/>
              <a:gd name="T2" fmla="*/ 122 w 245"/>
              <a:gd name="T3" fmla="*/ 23 h 229"/>
              <a:gd name="T4" fmla="*/ 69 w 245"/>
              <a:gd name="T5" fmla="*/ 0 h 229"/>
              <a:gd name="T6" fmla="*/ 0 w 245"/>
              <a:gd name="T7" fmla="*/ 69 h 229"/>
              <a:gd name="T8" fmla="*/ 13 w 245"/>
              <a:gd name="T9" fmla="*/ 110 h 229"/>
              <a:gd name="T10" fmla="*/ 109 w 245"/>
              <a:gd name="T11" fmla="*/ 223 h 229"/>
              <a:gd name="T12" fmla="*/ 121 w 245"/>
              <a:gd name="T13" fmla="*/ 229 h 229"/>
              <a:gd name="T14" fmla="*/ 121 w 245"/>
              <a:gd name="T15" fmla="*/ 229 h 229"/>
              <a:gd name="T16" fmla="*/ 133 w 245"/>
              <a:gd name="T17" fmla="*/ 224 h 229"/>
              <a:gd name="T18" fmla="*/ 229 w 245"/>
              <a:gd name="T19" fmla="*/ 113 h 229"/>
              <a:gd name="T20" fmla="*/ 245 w 245"/>
              <a:gd name="T21" fmla="*/ 69 h 229"/>
              <a:gd name="T22" fmla="*/ 176 w 245"/>
              <a:gd name="T23" fmla="*/ 0 h 229"/>
              <a:gd name="T24" fmla="*/ 221 w 245"/>
              <a:gd name="T25" fmla="*/ 107 h 229"/>
              <a:gd name="T26" fmla="*/ 125 w 245"/>
              <a:gd name="T27" fmla="*/ 217 h 229"/>
              <a:gd name="T28" fmla="*/ 121 w 245"/>
              <a:gd name="T29" fmla="*/ 219 h 229"/>
              <a:gd name="T30" fmla="*/ 121 w 245"/>
              <a:gd name="T31" fmla="*/ 224 h 229"/>
              <a:gd name="T32" fmla="*/ 121 w 245"/>
              <a:gd name="T33" fmla="*/ 219 h 229"/>
              <a:gd name="T34" fmla="*/ 117 w 245"/>
              <a:gd name="T35" fmla="*/ 217 h 229"/>
              <a:gd name="T36" fmla="*/ 21 w 245"/>
              <a:gd name="T37" fmla="*/ 104 h 229"/>
              <a:gd name="T38" fmla="*/ 10 w 245"/>
              <a:gd name="T39" fmla="*/ 69 h 229"/>
              <a:gd name="T40" fmla="*/ 69 w 245"/>
              <a:gd name="T41" fmla="*/ 10 h 229"/>
              <a:gd name="T42" fmla="*/ 118 w 245"/>
              <a:gd name="T43" fmla="*/ 34 h 229"/>
              <a:gd name="T44" fmla="*/ 122 w 245"/>
              <a:gd name="T45" fmla="*/ 36 h 229"/>
              <a:gd name="T46" fmla="*/ 126 w 245"/>
              <a:gd name="T47" fmla="*/ 34 h 229"/>
              <a:gd name="T48" fmla="*/ 176 w 245"/>
              <a:gd name="T49" fmla="*/ 10 h 229"/>
              <a:gd name="T50" fmla="*/ 235 w 245"/>
              <a:gd name="T51" fmla="*/ 69 h 229"/>
              <a:gd name="T52" fmla="*/ 221 w 245"/>
              <a:gd name="T53" fmla="*/ 10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5" h="229">
                <a:moveTo>
                  <a:pt x="176" y="0"/>
                </a:moveTo>
                <a:cubicBezTo>
                  <a:pt x="155" y="0"/>
                  <a:pt x="136" y="9"/>
                  <a:pt x="122" y="23"/>
                </a:cubicBezTo>
                <a:cubicBezTo>
                  <a:pt x="108" y="9"/>
                  <a:pt x="89" y="0"/>
                  <a:pt x="69" y="0"/>
                </a:cubicBezTo>
                <a:cubicBezTo>
                  <a:pt x="31" y="0"/>
                  <a:pt x="0" y="31"/>
                  <a:pt x="0" y="69"/>
                </a:cubicBezTo>
                <a:cubicBezTo>
                  <a:pt x="0" y="84"/>
                  <a:pt x="4" y="98"/>
                  <a:pt x="13" y="110"/>
                </a:cubicBezTo>
                <a:cubicBezTo>
                  <a:pt x="109" y="223"/>
                  <a:pt x="109" y="223"/>
                  <a:pt x="109" y="223"/>
                </a:cubicBezTo>
                <a:cubicBezTo>
                  <a:pt x="112" y="227"/>
                  <a:pt x="116" y="229"/>
                  <a:pt x="121" y="229"/>
                </a:cubicBezTo>
                <a:cubicBezTo>
                  <a:pt x="121" y="229"/>
                  <a:pt x="121" y="229"/>
                  <a:pt x="121" y="229"/>
                </a:cubicBezTo>
                <a:cubicBezTo>
                  <a:pt x="125" y="229"/>
                  <a:pt x="130" y="227"/>
                  <a:pt x="133" y="224"/>
                </a:cubicBezTo>
                <a:cubicBezTo>
                  <a:pt x="229" y="113"/>
                  <a:pt x="229" y="113"/>
                  <a:pt x="229" y="113"/>
                </a:cubicBezTo>
                <a:cubicBezTo>
                  <a:pt x="239" y="101"/>
                  <a:pt x="245" y="85"/>
                  <a:pt x="245" y="69"/>
                </a:cubicBezTo>
                <a:cubicBezTo>
                  <a:pt x="245" y="31"/>
                  <a:pt x="214" y="0"/>
                  <a:pt x="176" y="0"/>
                </a:cubicBezTo>
                <a:close/>
                <a:moveTo>
                  <a:pt x="221" y="107"/>
                </a:moveTo>
                <a:cubicBezTo>
                  <a:pt x="125" y="217"/>
                  <a:pt x="125" y="217"/>
                  <a:pt x="125" y="217"/>
                </a:cubicBezTo>
                <a:cubicBezTo>
                  <a:pt x="124" y="218"/>
                  <a:pt x="123" y="219"/>
                  <a:pt x="121" y="219"/>
                </a:cubicBezTo>
                <a:cubicBezTo>
                  <a:pt x="121" y="224"/>
                  <a:pt x="121" y="224"/>
                  <a:pt x="121" y="224"/>
                </a:cubicBezTo>
                <a:cubicBezTo>
                  <a:pt x="121" y="219"/>
                  <a:pt x="121" y="219"/>
                  <a:pt x="121" y="219"/>
                </a:cubicBezTo>
                <a:cubicBezTo>
                  <a:pt x="119" y="219"/>
                  <a:pt x="118" y="218"/>
                  <a:pt x="117" y="217"/>
                </a:cubicBezTo>
                <a:cubicBezTo>
                  <a:pt x="21" y="104"/>
                  <a:pt x="21" y="104"/>
                  <a:pt x="21" y="104"/>
                </a:cubicBezTo>
                <a:cubicBezTo>
                  <a:pt x="14" y="94"/>
                  <a:pt x="10" y="82"/>
                  <a:pt x="10" y="69"/>
                </a:cubicBezTo>
                <a:cubicBezTo>
                  <a:pt x="10" y="36"/>
                  <a:pt x="36" y="10"/>
                  <a:pt x="69" y="10"/>
                </a:cubicBezTo>
                <a:cubicBezTo>
                  <a:pt x="88" y="10"/>
                  <a:pt x="106" y="19"/>
                  <a:pt x="118" y="34"/>
                </a:cubicBezTo>
                <a:cubicBezTo>
                  <a:pt x="119" y="35"/>
                  <a:pt x="121" y="36"/>
                  <a:pt x="122" y="36"/>
                </a:cubicBezTo>
                <a:cubicBezTo>
                  <a:pt x="124" y="36"/>
                  <a:pt x="125" y="35"/>
                  <a:pt x="126" y="34"/>
                </a:cubicBezTo>
                <a:cubicBezTo>
                  <a:pt x="138" y="19"/>
                  <a:pt x="156" y="10"/>
                  <a:pt x="176" y="10"/>
                </a:cubicBezTo>
                <a:cubicBezTo>
                  <a:pt x="208" y="10"/>
                  <a:pt x="235" y="36"/>
                  <a:pt x="235" y="69"/>
                </a:cubicBezTo>
                <a:cubicBezTo>
                  <a:pt x="235" y="83"/>
                  <a:pt x="230" y="96"/>
                  <a:pt x="221" y="107"/>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47" name="Oval 46"/>
          <p:cNvSpPr/>
          <p:nvPr/>
        </p:nvSpPr>
        <p:spPr bwMode="gray">
          <a:xfrm>
            <a:off x="2734046" y="3220512"/>
            <a:ext cx="551986" cy="551986"/>
          </a:xfrm>
          <a:prstGeom prst="ellipse">
            <a:avLst/>
          </a:prstGeom>
          <a:solidFill>
            <a:srgbClr val="6DCC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latin typeface="Trebuchet MS" panose="020B0603020202020204" pitchFamily="34" charset="0"/>
            </a:endParaRPr>
          </a:p>
        </p:txBody>
      </p:sp>
      <p:grpSp>
        <p:nvGrpSpPr>
          <p:cNvPr id="48" name="Group 47"/>
          <p:cNvGrpSpPr/>
          <p:nvPr/>
        </p:nvGrpSpPr>
        <p:grpSpPr>
          <a:xfrm>
            <a:off x="2851403" y="3293219"/>
            <a:ext cx="349928" cy="349929"/>
            <a:chOff x="1709738" y="6567488"/>
            <a:chExt cx="563562" cy="563563"/>
          </a:xfrm>
          <a:solidFill>
            <a:schemeClr val="bg1"/>
          </a:solidFill>
        </p:grpSpPr>
        <p:sp>
          <p:nvSpPr>
            <p:cNvPr id="49" name="Freeform 149"/>
            <p:cNvSpPr>
              <a:spLocks noEditPoints="1"/>
            </p:cNvSpPr>
            <p:nvPr/>
          </p:nvSpPr>
          <p:spPr bwMode="auto">
            <a:xfrm>
              <a:off x="1838325" y="6567488"/>
              <a:ext cx="434975" cy="434975"/>
            </a:xfrm>
            <a:custGeom>
              <a:avLst/>
              <a:gdLst>
                <a:gd name="T0" fmla="*/ 176 w 180"/>
                <a:gd name="T1" fmla="*/ 101 h 180"/>
                <a:gd name="T2" fmla="*/ 174 w 180"/>
                <a:gd name="T3" fmla="*/ 99 h 180"/>
                <a:gd name="T4" fmla="*/ 160 w 180"/>
                <a:gd name="T5" fmla="*/ 96 h 180"/>
                <a:gd name="T6" fmla="*/ 85 w 180"/>
                <a:gd name="T7" fmla="*/ 21 h 180"/>
                <a:gd name="T8" fmla="*/ 81 w 180"/>
                <a:gd name="T9" fmla="*/ 7 h 180"/>
                <a:gd name="T10" fmla="*/ 80 w 180"/>
                <a:gd name="T11" fmla="*/ 5 h 180"/>
                <a:gd name="T12" fmla="*/ 59 w 180"/>
                <a:gd name="T13" fmla="*/ 5 h 180"/>
                <a:gd name="T14" fmla="*/ 5 w 180"/>
                <a:gd name="T15" fmla="*/ 59 h 180"/>
                <a:gd name="T16" fmla="*/ 5 w 180"/>
                <a:gd name="T17" fmla="*/ 80 h 180"/>
                <a:gd name="T18" fmla="*/ 7 w 180"/>
                <a:gd name="T19" fmla="*/ 81 h 180"/>
                <a:gd name="T20" fmla="*/ 21 w 180"/>
                <a:gd name="T21" fmla="*/ 85 h 180"/>
                <a:gd name="T22" fmla="*/ 96 w 180"/>
                <a:gd name="T23" fmla="*/ 160 h 180"/>
                <a:gd name="T24" fmla="*/ 100 w 180"/>
                <a:gd name="T25" fmla="*/ 174 h 180"/>
                <a:gd name="T26" fmla="*/ 101 w 180"/>
                <a:gd name="T27" fmla="*/ 175 h 180"/>
                <a:gd name="T28" fmla="*/ 112 w 180"/>
                <a:gd name="T29" fmla="*/ 180 h 180"/>
                <a:gd name="T30" fmla="*/ 122 w 180"/>
                <a:gd name="T31" fmla="*/ 175 h 180"/>
                <a:gd name="T32" fmla="*/ 176 w 180"/>
                <a:gd name="T33" fmla="*/ 122 h 180"/>
                <a:gd name="T34" fmla="*/ 180 w 180"/>
                <a:gd name="T35" fmla="*/ 111 h 180"/>
                <a:gd name="T36" fmla="*/ 176 w 180"/>
                <a:gd name="T37" fmla="*/ 101 h 180"/>
                <a:gd name="T38" fmla="*/ 14 w 180"/>
                <a:gd name="T39" fmla="*/ 74 h 180"/>
                <a:gd name="T40" fmla="*/ 12 w 180"/>
                <a:gd name="T41" fmla="*/ 73 h 180"/>
                <a:gd name="T42" fmla="*/ 11 w 180"/>
                <a:gd name="T43" fmla="*/ 69 h 180"/>
                <a:gd name="T44" fmla="*/ 12 w 180"/>
                <a:gd name="T45" fmla="*/ 66 h 180"/>
                <a:gd name="T46" fmla="*/ 66 w 180"/>
                <a:gd name="T47" fmla="*/ 12 h 180"/>
                <a:gd name="T48" fmla="*/ 73 w 180"/>
                <a:gd name="T49" fmla="*/ 12 h 180"/>
                <a:gd name="T50" fmla="*/ 74 w 180"/>
                <a:gd name="T51" fmla="*/ 14 h 180"/>
                <a:gd name="T52" fmla="*/ 75 w 180"/>
                <a:gd name="T53" fmla="*/ 19 h 180"/>
                <a:gd name="T54" fmla="*/ 20 w 180"/>
                <a:gd name="T55" fmla="*/ 75 h 180"/>
                <a:gd name="T56" fmla="*/ 14 w 180"/>
                <a:gd name="T57" fmla="*/ 74 h 180"/>
                <a:gd name="T58" fmla="*/ 29 w 180"/>
                <a:gd name="T59" fmla="*/ 79 h 180"/>
                <a:gd name="T60" fmla="*/ 79 w 180"/>
                <a:gd name="T61" fmla="*/ 29 h 180"/>
                <a:gd name="T62" fmla="*/ 152 w 180"/>
                <a:gd name="T63" fmla="*/ 102 h 180"/>
                <a:gd name="T64" fmla="*/ 102 w 180"/>
                <a:gd name="T65" fmla="*/ 151 h 180"/>
                <a:gd name="T66" fmla="*/ 29 w 180"/>
                <a:gd name="T67" fmla="*/ 79 h 180"/>
                <a:gd name="T68" fmla="*/ 169 w 180"/>
                <a:gd name="T69" fmla="*/ 115 h 180"/>
                <a:gd name="T70" fmla="*/ 115 w 180"/>
                <a:gd name="T71" fmla="*/ 168 h 180"/>
                <a:gd name="T72" fmla="*/ 108 w 180"/>
                <a:gd name="T73" fmla="*/ 168 h 180"/>
                <a:gd name="T74" fmla="*/ 107 w 180"/>
                <a:gd name="T75" fmla="*/ 167 h 180"/>
                <a:gd name="T76" fmla="*/ 106 w 180"/>
                <a:gd name="T77" fmla="*/ 161 h 180"/>
                <a:gd name="T78" fmla="*/ 162 w 180"/>
                <a:gd name="T79" fmla="*/ 106 h 180"/>
                <a:gd name="T80" fmla="*/ 167 w 180"/>
                <a:gd name="T81" fmla="*/ 106 h 180"/>
                <a:gd name="T82" fmla="*/ 169 w 180"/>
                <a:gd name="T83" fmla="*/ 108 h 180"/>
                <a:gd name="T84" fmla="*/ 170 w 180"/>
                <a:gd name="T85" fmla="*/ 111 h 180"/>
                <a:gd name="T86" fmla="*/ 169 w 180"/>
                <a:gd name="T87" fmla="*/ 11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80">
                  <a:moveTo>
                    <a:pt x="176" y="101"/>
                  </a:moveTo>
                  <a:cubicBezTo>
                    <a:pt x="174" y="99"/>
                    <a:pt x="174" y="99"/>
                    <a:pt x="174" y="99"/>
                  </a:cubicBezTo>
                  <a:cubicBezTo>
                    <a:pt x="170" y="96"/>
                    <a:pt x="165" y="94"/>
                    <a:pt x="160" y="96"/>
                  </a:cubicBezTo>
                  <a:cubicBezTo>
                    <a:pt x="85" y="21"/>
                    <a:pt x="85" y="21"/>
                    <a:pt x="85" y="21"/>
                  </a:cubicBezTo>
                  <a:cubicBezTo>
                    <a:pt x="87" y="16"/>
                    <a:pt x="85" y="11"/>
                    <a:pt x="81" y="7"/>
                  </a:cubicBezTo>
                  <a:cubicBezTo>
                    <a:pt x="80" y="5"/>
                    <a:pt x="80" y="5"/>
                    <a:pt x="80" y="5"/>
                  </a:cubicBezTo>
                  <a:cubicBezTo>
                    <a:pt x="74" y="0"/>
                    <a:pt x="65" y="0"/>
                    <a:pt x="59" y="5"/>
                  </a:cubicBezTo>
                  <a:cubicBezTo>
                    <a:pt x="5" y="59"/>
                    <a:pt x="5" y="59"/>
                    <a:pt x="5" y="59"/>
                  </a:cubicBezTo>
                  <a:cubicBezTo>
                    <a:pt x="0" y="65"/>
                    <a:pt x="0" y="74"/>
                    <a:pt x="5" y="80"/>
                  </a:cubicBezTo>
                  <a:cubicBezTo>
                    <a:pt x="7" y="81"/>
                    <a:pt x="7" y="81"/>
                    <a:pt x="7" y="81"/>
                  </a:cubicBezTo>
                  <a:cubicBezTo>
                    <a:pt x="11" y="85"/>
                    <a:pt x="16" y="86"/>
                    <a:pt x="21" y="85"/>
                  </a:cubicBezTo>
                  <a:cubicBezTo>
                    <a:pt x="96" y="160"/>
                    <a:pt x="96" y="160"/>
                    <a:pt x="96" y="160"/>
                  </a:cubicBezTo>
                  <a:cubicBezTo>
                    <a:pt x="95" y="165"/>
                    <a:pt x="96" y="170"/>
                    <a:pt x="100" y="174"/>
                  </a:cubicBezTo>
                  <a:cubicBezTo>
                    <a:pt x="101" y="175"/>
                    <a:pt x="101" y="175"/>
                    <a:pt x="101" y="175"/>
                  </a:cubicBezTo>
                  <a:cubicBezTo>
                    <a:pt x="104" y="178"/>
                    <a:pt x="108" y="180"/>
                    <a:pt x="112" y="180"/>
                  </a:cubicBezTo>
                  <a:cubicBezTo>
                    <a:pt x="116" y="180"/>
                    <a:pt x="119" y="178"/>
                    <a:pt x="122" y="175"/>
                  </a:cubicBezTo>
                  <a:cubicBezTo>
                    <a:pt x="176" y="122"/>
                    <a:pt x="176" y="122"/>
                    <a:pt x="176" y="122"/>
                  </a:cubicBezTo>
                  <a:cubicBezTo>
                    <a:pt x="178" y="119"/>
                    <a:pt x="180" y="115"/>
                    <a:pt x="180" y="111"/>
                  </a:cubicBezTo>
                  <a:cubicBezTo>
                    <a:pt x="180" y="107"/>
                    <a:pt x="178" y="104"/>
                    <a:pt x="176" y="101"/>
                  </a:cubicBezTo>
                  <a:close/>
                  <a:moveTo>
                    <a:pt x="14" y="74"/>
                  </a:moveTo>
                  <a:cubicBezTo>
                    <a:pt x="12" y="73"/>
                    <a:pt x="12" y="73"/>
                    <a:pt x="12" y="73"/>
                  </a:cubicBezTo>
                  <a:cubicBezTo>
                    <a:pt x="12" y="72"/>
                    <a:pt x="11" y="71"/>
                    <a:pt x="11" y="69"/>
                  </a:cubicBezTo>
                  <a:cubicBezTo>
                    <a:pt x="11" y="68"/>
                    <a:pt x="12" y="67"/>
                    <a:pt x="12" y="66"/>
                  </a:cubicBezTo>
                  <a:cubicBezTo>
                    <a:pt x="66" y="12"/>
                    <a:pt x="66" y="12"/>
                    <a:pt x="66" y="12"/>
                  </a:cubicBezTo>
                  <a:cubicBezTo>
                    <a:pt x="68" y="10"/>
                    <a:pt x="71" y="10"/>
                    <a:pt x="73" y="12"/>
                  </a:cubicBezTo>
                  <a:cubicBezTo>
                    <a:pt x="74" y="14"/>
                    <a:pt x="74" y="14"/>
                    <a:pt x="74" y="14"/>
                  </a:cubicBezTo>
                  <a:cubicBezTo>
                    <a:pt x="76" y="15"/>
                    <a:pt x="76" y="18"/>
                    <a:pt x="75" y="19"/>
                  </a:cubicBezTo>
                  <a:cubicBezTo>
                    <a:pt x="20" y="75"/>
                    <a:pt x="20" y="75"/>
                    <a:pt x="20" y="75"/>
                  </a:cubicBezTo>
                  <a:cubicBezTo>
                    <a:pt x="18" y="76"/>
                    <a:pt x="15" y="76"/>
                    <a:pt x="14" y="74"/>
                  </a:cubicBezTo>
                  <a:close/>
                  <a:moveTo>
                    <a:pt x="29" y="79"/>
                  </a:moveTo>
                  <a:cubicBezTo>
                    <a:pt x="79" y="29"/>
                    <a:pt x="79" y="29"/>
                    <a:pt x="79" y="29"/>
                  </a:cubicBezTo>
                  <a:cubicBezTo>
                    <a:pt x="152" y="102"/>
                    <a:pt x="152" y="102"/>
                    <a:pt x="152" y="102"/>
                  </a:cubicBezTo>
                  <a:cubicBezTo>
                    <a:pt x="102" y="151"/>
                    <a:pt x="102" y="151"/>
                    <a:pt x="102" y="151"/>
                  </a:cubicBezTo>
                  <a:lnTo>
                    <a:pt x="29" y="79"/>
                  </a:lnTo>
                  <a:close/>
                  <a:moveTo>
                    <a:pt x="169" y="115"/>
                  </a:moveTo>
                  <a:cubicBezTo>
                    <a:pt x="115" y="168"/>
                    <a:pt x="115" y="168"/>
                    <a:pt x="115" y="168"/>
                  </a:cubicBezTo>
                  <a:cubicBezTo>
                    <a:pt x="113" y="170"/>
                    <a:pt x="110" y="170"/>
                    <a:pt x="108" y="168"/>
                  </a:cubicBezTo>
                  <a:cubicBezTo>
                    <a:pt x="107" y="167"/>
                    <a:pt x="107" y="167"/>
                    <a:pt x="107" y="167"/>
                  </a:cubicBezTo>
                  <a:cubicBezTo>
                    <a:pt x="105" y="165"/>
                    <a:pt x="105" y="163"/>
                    <a:pt x="106" y="161"/>
                  </a:cubicBezTo>
                  <a:cubicBezTo>
                    <a:pt x="162" y="106"/>
                    <a:pt x="162" y="106"/>
                    <a:pt x="162" y="106"/>
                  </a:cubicBezTo>
                  <a:cubicBezTo>
                    <a:pt x="163" y="105"/>
                    <a:pt x="166" y="105"/>
                    <a:pt x="167" y="106"/>
                  </a:cubicBezTo>
                  <a:cubicBezTo>
                    <a:pt x="169" y="108"/>
                    <a:pt x="169" y="108"/>
                    <a:pt x="169" y="108"/>
                  </a:cubicBezTo>
                  <a:cubicBezTo>
                    <a:pt x="170" y="109"/>
                    <a:pt x="170" y="110"/>
                    <a:pt x="170" y="111"/>
                  </a:cubicBezTo>
                  <a:cubicBezTo>
                    <a:pt x="170" y="113"/>
                    <a:pt x="170" y="114"/>
                    <a:pt x="169" y="1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50" name="Freeform 150"/>
            <p:cNvSpPr>
              <a:spLocks/>
            </p:cNvSpPr>
            <p:nvPr/>
          </p:nvSpPr>
          <p:spPr bwMode="auto">
            <a:xfrm>
              <a:off x="1709738" y="6873876"/>
              <a:ext cx="258762" cy="257175"/>
            </a:xfrm>
            <a:custGeom>
              <a:avLst/>
              <a:gdLst>
                <a:gd name="T0" fmla="*/ 98 w 107"/>
                <a:gd name="T1" fmla="*/ 1 h 106"/>
                <a:gd name="T2" fmla="*/ 2 w 107"/>
                <a:gd name="T3" fmla="*/ 98 h 106"/>
                <a:gd name="T4" fmla="*/ 2 w 107"/>
                <a:gd name="T5" fmla="*/ 105 h 106"/>
                <a:gd name="T6" fmla="*/ 6 w 107"/>
                <a:gd name="T7" fmla="*/ 106 h 106"/>
                <a:gd name="T8" fmla="*/ 9 w 107"/>
                <a:gd name="T9" fmla="*/ 105 h 106"/>
                <a:gd name="T10" fmla="*/ 105 w 107"/>
                <a:gd name="T11" fmla="*/ 8 h 106"/>
                <a:gd name="T12" fmla="*/ 105 w 107"/>
                <a:gd name="T13" fmla="*/ 1 h 106"/>
                <a:gd name="T14" fmla="*/ 98 w 107"/>
                <a:gd name="T15" fmla="*/ 1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6">
                  <a:moveTo>
                    <a:pt x="98" y="1"/>
                  </a:moveTo>
                  <a:cubicBezTo>
                    <a:pt x="2" y="98"/>
                    <a:pt x="2" y="98"/>
                    <a:pt x="2" y="98"/>
                  </a:cubicBezTo>
                  <a:cubicBezTo>
                    <a:pt x="0" y="100"/>
                    <a:pt x="0" y="103"/>
                    <a:pt x="2" y="105"/>
                  </a:cubicBezTo>
                  <a:cubicBezTo>
                    <a:pt x="3" y="106"/>
                    <a:pt x="4" y="106"/>
                    <a:pt x="6" y="106"/>
                  </a:cubicBezTo>
                  <a:cubicBezTo>
                    <a:pt x="7" y="106"/>
                    <a:pt x="8" y="106"/>
                    <a:pt x="9" y="105"/>
                  </a:cubicBezTo>
                  <a:cubicBezTo>
                    <a:pt x="105" y="8"/>
                    <a:pt x="105" y="8"/>
                    <a:pt x="105" y="8"/>
                  </a:cubicBezTo>
                  <a:cubicBezTo>
                    <a:pt x="107" y="6"/>
                    <a:pt x="107" y="3"/>
                    <a:pt x="105" y="1"/>
                  </a:cubicBezTo>
                  <a:cubicBezTo>
                    <a:pt x="104" y="0"/>
                    <a:pt x="100" y="0"/>
                    <a:pt x="98"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grpSp>
    </p:spTree>
    <p:extLst>
      <p:ext uri="{BB962C8B-B14F-4D97-AF65-F5344CB8AC3E}">
        <p14:creationId xmlns:p14="http://schemas.microsoft.com/office/powerpoint/2010/main" val="3593506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27450" y="1109134"/>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THE NEED FOR CHANGE</a:t>
            </a: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Text Placeholder 5"/>
          <p:cNvSpPr txBox="1">
            <a:spLocks/>
          </p:cNvSpPr>
          <p:nvPr/>
        </p:nvSpPr>
        <p:spPr>
          <a:xfrm>
            <a:off x="88900" y="1668536"/>
            <a:ext cx="10471290" cy="7572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kern="0" dirty="0" smtClean="0">
                <a:solidFill>
                  <a:srgbClr val="575757"/>
                </a:solidFill>
                <a:latin typeface="Trebuchet MS" panose="020B0603020202020204" pitchFamily="34" charset="0"/>
              </a:rPr>
              <a:t>Insurers have pain points and gaps whose solutions require shifts in technology, talent, and governance in order to better respond to their organization’s strategic objectives</a:t>
            </a:r>
            <a:endParaRPr lang="en-US" sz="1600" kern="0" dirty="0">
              <a:solidFill>
                <a:srgbClr val="575757"/>
              </a:solidFill>
              <a:latin typeface="Trebuchet MS" panose="020B0603020202020204" pitchFamily="34" charset="0"/>
            </a:endParaRPr>
          </a:p>
        </p:txBody>
      </p:sp>
      <p:sp>
        <p:nvSpPr>
          <p:cNvPr id="38" name="TextBox 37"/>
          <p:cNvSpPr txBox="1"/>
          <p:nvPr/>
        </p:nvSpPr>
        <p:spPr>
          <a:xfrm>
            <a:off x="7653928" y="3583204"/>
            <a:ext cx="2742799" cy="2354491"/>
          </a:xfrm>
          <a:prstGeom prst="rect">
            <a:avLst/>
          </a:prstGeom>
          <a:solidFill>
            <a:schemeClr val="bg1">
              <a:alpha val="50000"/>
            </a:schemeClr>
          </a:solidFill>
          <a:ln w="38100">
            <a:solidFill>
              <a:schemeClr val="accent1"/>
            </a:solidFill>
          </a:ln>
        </p:spPr>
        <p:txBody>
          <a:bodyPr wrap="square" rtlCol="0">
            <a:spAutoFit/>
          </a:bodyPr>
          <a:lstStyle/>
          <a:p>
            <a:pPr defTabSz="685800">
              <a:spcAft>
                <a:spcPts val="200"/>
              </a:spcAft>
              <a:defRPr/>
            </a:pPr>
            <a:r>
              <a:rPr lang="en-US" sz="1400" b="1" dirty="0">
                <a:latin typeface="Trebuchet MS" panose="020B0603020202020204" pitchFamily="34" charset="0"/>
              </a:rPr>
              <a:t>Systems Strategy</a:t>
            </a:r>
          </a:p>
          <a:p>
            <a:pPr defTabSz="685800">
              <a:spcAft>
                <a:spcPts val="200"/>
              </a:spcAft>
              <a:defRPr/>
            </a:pPr>
            <a:endParaRPr lang="en-US" sz="1400" b="1" dirty="0">
              <a:latin typeface="Trebuchet MS" panose="020B0603020202020204" pitchFamily="34" charset="0"/>
            </a:endParaRPr>
          </a:p>
          <a:p>
            <a:pPr defTabSz="685800">
              <a:spcAft>
                <a:spcPts val="200"/>
              </a:spcAft>
              <a:defRPr/>
            </a:pPr>
            <a:r>
              <a:rPr lang="en-US" sz="1400" b="1" dirty="0">
                <a:latin typeface="Trebuchet MS" panose="020B0603020202020204" pitchFamily="34" charset="0"/>
              </a:rPr>
              <a:t>Process Automation</a:t>
            </a:r>
          </a:p>
          <a:p>
            <a:pPr marL="182880" lvl="1" defTabSz="685800">
              <a:spcAft>
                <a:spcPts val="200"/>
              </a:spcAft>
              <a:defRPr/>
            </a:pPr>
            <a:endParaRPr lang="en-US" sz="1200" dirty="0">
              <a:latin typeface="Trebuchet MS" panose="020B0603020202020204" pitchFamily="34" charset="0"/>
            </a:endParaRPr>
          </a:p>
          <a:p>
            <a:pPr defTabSz="685800">
              <a:spcAft>
                <a:spcPts val="200"/>
              </a:spcAft>
              <a:defRPr/>
            </a:pPr>
            <a:r>
              <a:rPr lang="en-US" sz="1400" b="1" dirty="0">
                <a:latin typeface="Trebuchet MS" panose="020B0603020202020204" pitchFamily="34" charset="0"/>
              </a:rPr>
              <a:t>Business Insight</a:t>
            </a:r>
          </a:p>
          <a:p>
            <a:pPr marL="182880" lvl="1" defTabSz="685800">
              <a:spcAft>
                <a:spcPts val="200"/>
              </a:spcAft>
              <a:defRPr/>
            </a:pPr>
            <a:endParaRPr lang="en-US" sz="1200" dirty="0">
              <a:latin typeface="Trebuchet MS" panose="020B0603020202020204" pitchFamily="34" charset="0"/>
            </a:endParaRPr>
          </a:p>
          <a:p>
            <a:pPr defTabSz="685800">
              <a:spcAft>
                <a:spcPts val="200"/>
              </a:spcAft>
              <a:defRPr/>
            </a:pPr>
            <a:r>
              <a:rPr lang="en-US" sz="1400" b="1" dirty="0">
                <a:latin typeface="Trebuchet MS" panose="020B0603020202020204" pitchFamily="34" charset="0"/>
              </a:rPr>
              <a:t>Redeploy Talent</a:t>
            </a:r>
          </a:p>
          <a:p>
            <a:pPr marL="182880" lvl="1" defTabSz="685800">
              <a:spcAft>
                <a:spcPts val="200"/>
              </a:spcAft>
              <a:defRPr/>
            </a:pPr>
            <a:endParaRPr lang="en-US" sz="1200" dirty="0">
              <a:latin typeface="Trebuchet MS" panose="020B0603020202020204" pitchFamily="34" charset="0"/>
            </a:endParaRPr>
          </a:p>
          <a:p>
            <a:pPr defTabSz="685800">
              <a:spcAft>
                <a:spcPts val="200"/>
              </a:spcAft>
              <a:defRPr/>
            </a:pPr>
            <a:r>
              <a:rPr lang="en-US" sz="1400" b="1" dirty="0">
                <a:latin typeface="Trebuchet MS" panose="020B0603020202020204" pitchFamily="34" charset="0"/>
              </a:rPr>
              <a:t>Outsourcing Services</a:t>
            </a:r>
          </a:p>
          <a:p>
            <a:pPr marL="182880" lvl="1" defTabSz="685800">
              <a:spcAft>
                <a:spcPts val="200"/>
              </a:spcAft>
              <a:defRPr/>
            </a:pPr>
            <a:endParaRPr lang="en-US" sz="1200" dirty="0">
              <a:latin typeface="Trebuchet MS" panose="020B0603020202020204" pitchFamily="34" charset="0"/>
            </a:endParaRPr>
          </a:p>
        </p:txBody>
      </p:sp>
      <p:sp>
        <p:nvSpPr>
          <p:cNvPr id="39" name="Title 91"/>
          <p:cNvSpPr txBox="1">
            <a:spLocks/>
          </p:cNvSpPr>
          <p:nvPr/>
        </p:nvSpPr>
        <p:spPr bwMode="gray">
          <a:xfrm>
            <a:off x="165100" y="2454275"/>
            <a:ext cx="3772429" cy="37178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lgn="ctr" defTabSz="914378">
              <a:defRPr/>
            </a:pPr>
            <a:r>
              <a:rPr lang="en-US" sz="2400" cap="all" spc="38" dirty="0">
                <a:solidFill>
                  <a:srgbClr val="81BC00"/>
                </a:solidFill>
                <a:latin typeface="Trebuchet MS" panose="020B0603020202020204" pitchFamily="34" charset="0"/>
              </a:rPr>
              <a:t>Drivers</a:t>
            </a:r>
          </a:p>
        </p:txBody>
      </p:sp>
      <p:sp>
        <p:nvSpPr>
          <p:cNvPr id="40" name="Rectangle 9"/>
          <p:cNvSpPr/>
          <p:nvPr/>
        </p:nvSpPr>
        <p:spPr>
          <a:xfrm rot="5400000">
            <a:off x="5596093" y="2283914"/>
            <a:ext cx="181407" cy="2285272"/>
          </a:xfrm>
          <a:custGeom>
            <a:avLst/>
            <a:gdLst>
              <a:gd name="connsiteX0" fmla="*/ 0 w 1210734"/>
              <a:gd name="connsiteY0" fmla="*/ 0 h 1583266"/>
              <a:gd name="connsiteX1" fmla="*/ 1210734 w 1210734"/>
              <a:gd name="connsiteY1" fmla="*/ 0 h 1583266"/>
              <a:gd name="connsiteX2" fmla="*/ 1210734 w 1210734"/>
              <a:gd name="connsiteY2" fmla="*/ 1583266 h 1583266"/>
              <a:gd name="connsiteX3" fmla="*/ 0 w 1210734"/>
              <a:gd name="connsiteY3" fmla="*/ 1583266 h 1583266"/>
              <a:gd name="connsiteX4" fmla="*/ 0 w 1210734"/>
              <a:gd name="connsiteY4" fmla="*/ 0 h 1583266"/>
              <a:gd name="connsiteX0" fmla="*/ 0 w 1210734"/>
              <a:gd name="connsiteY0" fmla="*/ 0 h 1583266"/>
              <a:gd name="connsiteX1" fmla="*/ 321734 w 1210734"/>
              <a:gd name="connsiteY1" fmla="*/ 0 h 1583266"/>
              <a:gd name="connsiteX2" fmla="*/ 1210734 w 1210734"/>
              <a:gd name="connsiteY2" fmla="*/ 0 h 1583266"/>
              <a:gd name="connsiteX3" fmla="*/ 1210734 w 1210734"/>
              <a:gd name="connsiteY3" fmla="*/ 1583266 h 1583266"/>
              <a:gd name="connsiteX4" fmla="*/ 0 w 1210734"/>
              <a:gd name="connsiteY4" fmla="*/ 1583266 h 1583266"/>
              <a:gd name="connsiteX5" fmla="*/ 0 w 1210734"/>
              <a:gd name="connsiteY5" fmla="*/ 0 h 1583266"/>
              <a:gd name="connsiteX0" fmla="*/ 0 w 1210734"/>
              <a:gd name="connsiteY0" fmla="*/ 0 h 1591733"/>
              <a:gd name="connsiteX1" fmla="*/ 321734 w 1210734"/>
              <a:gd name="connsiteY1" fmla="*/ 0 h 1591733"/>
              <a:gd name="connsiteX2" fmla="*/ 1210734 w 1210734"/>
              <a:gd name="connsiteY2" fmla="*/ 0 h 1591733"/>
              <a:gd name="connsiteX3" fmla="*/ 1210734 w 1210734"/>
              <a:gd name="connsiteY3" fmla="*/ 1583266 h 1591733"/>
              <a:gd name="connsiteX4" fmla="*/ 330200 w 1210734"/>
              <a:gd name="connsiteY4" fmla="*/ 1591733 h 1591733"/>
              <a:gd name="connsiteX5" fmla="*/ 0 w 1210734"/>
              <a:gd name="connsiteY5" fmla="*/ 1583266 h 1591733"/>
              <a:gd name="connsiteX6" fmla="*/ 0 w 1210734"/>
              <a:gd name="connsiteY6" fmla="*/ 0 h 1591733"/>
              <a:gd name="connsiteX0" fmla="*/ 1210734 w 1302174"/>
              <a:gd name="connsiteY0" fmla="*/ 0 h 1591733"/>
              <a:gd name="connsiteX1" fmla="*/ 1210734 w 1302174"/>
              <a:gd name="connsiteY1" fmla="*/ 1583266 h 1591733"/>
              <a:gd name="connsiteX2" fmla="*/ 330200 w 1302174"/>
              <a:gd name="connsiteY2" fmla="*/ 1591733 h 1591733"/>
              <a:gd name="connsiteX3" fmla="*/ 0 w 1302174"/>
              <a:gd name="connsiteY3" fmla="*/ 1583266 h 1591733"/>
              <a:gd name="connsiteX4" fmla="*/ 0 w 1302174"/>
              <a:gd name="connsiteY4" fmla="*/ 0 h 1591733"/>
              <a:gd name="connsiteX5" fmla="*/ 321734 w 1302174"/>
              <a:gd name="connsiteY5" fmla="*/ 0 h 1591733"/>
              <a:gd name="connsiteX6" fmla="*/ 1302174 w 1302174"/>
              <a:gd name="connsiteY6" fmla="*/ 91440 h 1591733"/>
              <a:gd name="connsiteX0" fmla="*/ 1210734 w 1210734"/>
              <a:gd name="connsiteY0" fmla="*/ 0 h 1591733"/>
              <a:gd name="connsiteX1" fmla="*/ 1210734 w 1210734"/>
              <a:gd name="connsiteY1" fmla="*/ 1583266 h 1591733"/>
              <a:gd name="connsiteX2" fmla="*/ 330200 w 1210734"/>
              <a:gd name="connsiteY2" fmla="*/ 1591733 h 1591733"/>
              <a:gd name="connsiteX3" fmla="*/ 0 w 1210734"/>
              <a:gd name="connsiteY3" fmla="*/ 1583266 h 1591733"/>
              <a:gd name="connsiteX4" fmla="*/ 0 w 1210734"/>
              <a:gd name="connsiteY4" fmla="*/ 0 h 1591733"/>
              <a:gd name="connsiteX5" fmla="*/ 321734 w 1210734"/>
              <a:gd name="connsiteY5" fmla="*/ 0 h 1591733"/>
              <a:gd name="connsiteX0" fmla="*/ 1210734 w 1210734"/>
              <a:gd name="connsiteY0" fmla="*/ 1583266 h 1591733"/>
              <a:gd name="connsiteX1" fmla="*/ 330200 w 1210734"/>
              <a:gd name="connsiteY1" fmla="*/ 1591733 h 1591733"/>
              <a:gd name="connsiteX2" fmla="*/ 0 w 1210734"/>
              <a:gd name="connsiteY2" fmla="*/ 1583266 h 1591733"/>
              <a:gd name="connsiteX3" fmla="*/ 0 w 1210734"/>
              <a:gd name="connsiteY3" fmla="*/ 0 h 1591733"/>
              <a:gd name="connsiteX4" fmla="*/ 321734 w 1210734"/>
              <a:gd name="connsiteY4" fmla="*/ 0 h 1591733"/>
              <a:gd name="connsiteX0" fmla="*/ 330200 w 330200"/>
              <a:gd name="connsiteY0" fmla="*/ 1591733 h 1591733"/>
              <a:gd name="connsiteX1" fmla="*/ 0 w 330200"/>
              <a:gd name="connsiteY1" fmla="*/ 1583266 h 1591733"/>
              <a:gd name="connsiteX2" fmla="*/ 0 w 330200"/>
              <a:gd name="connsiteY2" fmla="*/ 0 h 1591733"/>
              <a:gd name="connsiteX3" fmla="*/ 321734 w 330200"/>
              <a:gd name="connsiteY3" fmla="*/ 0 h 1591733"/>
            </a:gdLst>
            <a:ahLst/>
            <a:cxnLst>
              <a:cxn ang="0">
                <a:pos x="connsiteX0" y="connsiteY0"/>
              </a:cxn>
              <a:cxn ang="0">
                <a:pos x="connsiteX1" y="connsiteY1"/>
              </a:cxn>
              <a:cxn ang="0">
                <a:pos x="connsiteX2" y="connsiteY2"/>
              </a:cxn>
              <a:cxn ang="0">
                <a:pos x="connsiteX3" y="connsiteY3"/>
              </a:cxn>
            </a:cxnLst>
            <a:rect l="l" t="t" r="r" b="b"/>
            <a:pathLst>
              <a:path w="330200" h="1591733">
                <a:moveTo>
                  <a:pt x="330200" y="1591733"/>
                </a:moveTo>
                <a:lnTo>
                  <a:pt x="0" y="1583266"/>
                </a:lnTo>
                <a:lnTo>
                  <a:pt x="0" y="0"/>
                </a:lnTo>
                <a:lnTo>
                  <a:pt x="321734"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rebuchet MS" panose="020B0603020202020204" pitchFamily="34" charset="0"/>
            </a:endParaRPr>
          </a:p>
        </p:txBody>
      </p:sp>
      <p:sp>
        <p:nvSpPr>
          <p:cNvPr id="41" name="Rectangle 9"/>
          <p:cNvSpPr/>
          <p:nvPr/>
        </p:nvSpPr>
        <p:spPr>
          <a:xfrm rot="5400000" flipH="1">
            <a:off x="5633034" y="4973237"/>
            <a:ext cx="107525" cy="2285273"/>
          </a:xfrm>
          <a:custGeom>
            <a:avLst/>
            <a:gdLst>
              <a:gd name="connsiteX0" fmla="*/ 0 w 1210734"/>
              <a:gd name="connsiteY0" fmla="*/ 0 h 1583266"/>
              <a:gd name="connsiteX1" fmla="*/ 1210734 w 1210734"/>
              <a:gd name="connsiteY1" fmla="*/ 0 h 1583266"/>
              <a:gd name="connsiteX2" fmla="*/ 1210734 w 1210734"/>
              <a:gd name="connsiteY2" fmla="*/ 1583266 h 1583266"/>
              <a:gd name="connsiteX3" fmla="*/ 0 w 1210734"/>
              <a:gd name="connsiteY3" fmla="*/ 1583266 h 1583266"/>
              <a:gd name="connsiteX4" fmla="*/ 0 w 1210734"/>
              <a:gd name="connsiteY4" fmla="*/ 0 h 1583266"/>
              <a:gd name="connsiteX0" fmla="*/ 0 w 1210734"/>
              <a:gd name="connsiteY0" fmla="*/ 0 h 1583266"/>
              <a:gd name="connsiteX1" fmla="*/ 321734 w 1210734"/>
              <a:gd name="connsiteY1" fmla="*/ 0 h 1583266"/>
              <a:gd name="connsiteX2" fmla="*/ 1210734 w 1210734"/>
              <a:gd name="connsiteY2" fmla="*/ 0 h 1583266"/>
              <a:gd name="connsiteX3" fmla="*/ 1210734 w 1210734"/>
              <a:gd name="connsiteY3" fmla="*/ 1583266 h 1583266"/>
              <a:gd name="connsiteX4" fmla="*/ 0 w 1210734"/>
              <a:gd name="connsiteY4" fmla="*/ 1583266 h 1583266"/>
              <a:gd name="connsiteX5" fmla="*/ 0 w 1210734"/>
              <a:gd name="connsiteY5" fmla="*/ 0 h 1583266"/>
              <a:gd name="connsiteX0" fmla="*/ 0 w 1210734"/>
              <a:gd name="connsiteY0" fmla="*/ 0 h 1591733"/>
              <a:gd name="connsiteX1" fmla="*/ 321734 w 1210734"/>
              <a:gd name="connsiteY1" fmla="*/ 0 h 1591733"/>
              <a:gd name="connsiteX2" fmla="*/ 1210734 w 1210734"/>
              <a:gd name="connsiteY2" fmla="*/ 0 h 1591733"/>
              <a:gd name="connsiteX3" fmla="*/ 1210734 w 1210734"/>
              <a:gd name="connsiteY3" fmla="*/ 1583266 h 1591733"/>
              <a:gd name="connsiteX4" fmla="*/ 330200 w 1210734"/>
              <a:gd name="connsiteY4" fmla="*/ 1591733 h 1591733"/>
              <a:gd name="connsiteX5" fmla="*/ 0 w 1210734"/>
              <a:gd name="connsiteY5" fmla="*/ 1583266 h 1591733"/>
              <a:gd name="connsiteX6" fmla="*/ 0 w 1210734"/>
              <a:gd name="connsiteY6" fmla="*/ 0 h 1591733"/>
              <a:gd name="connsiteX0" fmla="*/ 1210734 w 1302174"/>
              <a:gd name="connsiteY0" fmla="*/ 0 h 1591733"/>
              <a:gd name="connsiteX1" fmla="*/ 1210734 w 1302174"/>
              <a:gd name="connsiteY1" fmla="*/ 1583266 h 1591733"/>
              <a:gd name="connsiteX2" fmla="*/ 330200 w 1302174"/>
              <a:gd name="connsiteY2" fmla="*/ 1591733 h 1591733"/>
              <a:gd name="connsiteX3" fmla="*/ 0 w 1302174"/>
              <a:gd name="connsiteY3" fmla="*/ 1583266 h 1591733"/>
              <a:gd name="connsiteX4" fmla="*/ 0 w 1302174"/>
              <a:gd name="connsiteY4" fmla="*/ 0 h 1591733"/>
              <a:gd name="connsiteX5" fmla="*/ 321734 w 1302174"/>
              <a:gd name="connsiteY5" fmla="*/ 0 h 1591733"/>
              <a:gd name="connsiteX6" fmla="*/ 1302174 w 1302174"/>
              <a:gd name="connsiteY6" fmla="*/ 91440 h 1591733"/>
              <a:gd name="connsiteX0" fmla="*/ 1210734 w 1210734"/>
              <a:gd name="connsiteY0" fmla="*/ 0 h 1591733"/>
              <a:gd name="connsiteX1" fmla="*/ 1210734 w 1210734"/>
              <a:gd name="connsiteY1" fmla="*/ 1583266 h 1591733"/>
              <a:gd name="connsiteX2" fmla="*/ 330200 w 1210734"/>
              <a:gd name="connsiteY2" fmla="*/ 1591733 h 1591733"/>
              <a:gd name="connsiteX3" fmla="*/ 0 w 1210734"/>
              <a:gd name="connsiteY3" fmla="*/ 1583266 h 1591733"/>
              <a:gd name="connsiteX4" fmla="*/ 0 w 1210734"/>
              <a:gd name="connsiteY4" fmla="*/ 0 h 1591733"/>
              <a:gd name="connsiteX5" fmla="*/ 321734 w 1210734"/>
              <a:gd name="connsiteY5" fmla="*/ 0 h 1591733"/>
              <a:gd name="connsiteX0" fmla="*/ 1210734 w 1210734"/>
              <a:gd name="connsiteY0" fmla="*/ 1583266 h 1591733"/>
              <a:gd name="connsiteX1" fmla="*/ 330200 w 1210734"/>
              <a:gd name="connsiteY1" fmla="*/ 1591733 h 1591733"/>
              <a:gd name="connsiteX2" fmla="*/ 0 w 1210734"/>
              <a:gd name="connsiteY2" fmla="*/ 1583266 h 1591733"/>
              <a:gd name="connsiteX3" fmla="*/ 0 w 1210734"/>
              <a:gd name="connsiteY3" fmla="*/ 0 h 1591733"/>
              <a:gd name="connsiteX4" fmla="*/ 321734 w 1210734"/>
              <a:gd name="connsiteY4" fmla="*/ 0 h 1591733"/>
              <a:gd name="connsiteX0" fmla="*/ 330200 w 330200"/>
              <a:gd name="connsiteY0" fmla="*/ 1591733 h 1591733"/>
              <a:gd name="connsiteX1" fmla="*/ 0 w 330200"/>
              <a:gd name="connsiteY1" fmla="*/ 1583266 h 1591733"/>
              <a:gd name="connsiteX2" fmla="*/ 0 w 330200"/>
              <a:gd name="connsiteY2" fmla="*/ 0 h 1591733"/>
              <a:gd name="connsiteX3" fmla="*/ 321734 w 330200"/>
              <a:gd name="connsiteY3" fmla="*/ 0 h 1591733"/>
            </a:gdLst>
            <a:ahLst/>
            <a:cxnLst>
              <a:cxn ang="0">
                <a:pos x="connsiteX0" y="connsiteY0"/>
              </a:cxn>
              <a:cxn ang="0">
                <a:pos x="connsiteX1" y="connsiteY1"/>
              </a:cxn>
              <a:cxn ang="0">
                <a:pos x="connsiteX2" y="connsiteY2"/>
              </a:cxn>
              <a:cxn ang="0">
                <a:pos x="connsiteX3" y="connsiteY3"/>
              </a:cxn>
            </a:cxnLst>
            <a:rect l="l" t="t" r="r" b="b"/>
            <a:pathLst>
              <a:path w="330200" h="1591733">
                <a:moveTo>
                  <a:pt x="330200" y="1591733"/>
                </a:moveTo>
                <a:lnTo>
                  <a:pt x="0" y="1583266"/>
                </a:lnTo>
                <a:lnTo>
                  <a:pt x="0" y="0"/>
                </a:lnTo>
                <a:lnTo>
                  <a:pt x="321734"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rebuchet MS" panose="020B0603020202020204" pitchFamily="34" charset="0"/>
            </a:endParaRPr>
          </a:p>
        </p:txBody>
      </p:sp>
      <p:sp>
        <p:nvSpPr>
          <p:cNvPr id="42" name="Rectangle 41"/>
          <p:cNvSpPr/>
          <p:nvPr/>
        </p:nvSpPr>
        <p:spPr>
          <a:xfrm>
            <a:off x="4429014" y="3662926"/>
            <a:ext cx="2553512" cy="2279085"/>
          </a:xfrm>
          <a:prstGeom prst="rect">
            <a:avLst/>
          </a:prstGeom>
        </p:spPr>
        <p:txBody>
          <a:bodyPr wrap="square">
            <a:spAutoFit/>
          </a:bodyPr>
          <a:lstStyle/>
          <a:p>
            <a:pPr algn="ctr" defTabSz="685800">
              <a:lnSpc>
                <a:spcPct val="80000"/>
              </a:lnSpc>
              <a:spcBef>
                <a:spcPts val="900"/>
              </a:spcBef>
              <a:defRPr/>
            </a:pPr>
            <a:r>
              <a:rPr lang="en-US" sz="1400" b="1" cap="all" dirty="0">
                <a:latin typeface="Trebuchet MS" panose="020B0603020202020204" pitchFamily="34" charset="0"/>
                <a:ea typeface="Frutiger Next Pro Medium" charset="0"/>
                <a:cs typeface="Frutiger Next Pro Medium" charset="0"/>
              </a:rPr>
              <a:t>Pain Points &amp;</a:t>
            </a:r>
          </a:p>
          <a:p>
            <a:pPr algn="ctr" defTabSz="685800">
              <a:lnSpc>
                <a:spcPct val="80000"/>
              </a:lnSpc>
              <a:spcBef>
                <a:spcPts val="900"/>
              </a:spcBef>
              <a:defRPr/>
            </a:pPr>
            <a:r>
              <a:rPr lang="en-US" sz="1400" b="1" cap="all" dirty="0">
                <a:latin typeface="Trebuchet MS" panose="020B0603020202020204" pitchFamily="34" charset="0"/>
                <a:ea typeface="Frutiger Next Pro Medium" charset="0"/>
                <a:cs typeface="Frutiger Next Pro Medium" charset="0"/>
              </a:rPr>
              <a:t>Capability Gaps</a:t>
            </a:r>
          </a:p>
          <a:p>
            <a:pPr algn="ctr" defTabSz="685800">
              <a:lnSpc>
                <a:spcPct val="80000"/>
              </a:lnSpc>
              <a:spcBef>
                <a:spcPts val="900"/>
              </a:spcBef>
              <a:defRPr/>
            </a:pPr>
            <a:endParaRPr lang="en-US" sz="1400" b="1" cap="all" dirty="0">
              <a:latin typeface="Trebuchet MS" panose="020B0603020202020204" pitchFamily="34" charset="0"/>
              <a:ea typeface="Frutiger Next Pro Medium" charset="0"/>
              <a:cs typeface="Frutiger Next Pro Medium" charset="0"/>
            </a:endParaRPr>
          </a:p>
          <a:p>
            <a:pPr algn="ctr" defTabSz="685800">
              <a:lnSpc>
                <a:spcPct val="80000"/>
              </a:lnSpc>
              <a:spcBef>
                <a:spcPts val="900"/>
              </a:spcBef>
              <a:defRPr/>
            </a:pPr>
            <a:r>
              <a:rPr lang="en-US" sz="1400" cap="all" dirty="0">
                <a:latin typeface="Trebuchet MS" panose="020B0603020202020204" pitchFamily="34" charset="0"/>
                <a:ea typeface="Frutiger Next Pro Medium" charset="0"/>
                <a:cs typeface="Frutiger Next Pro Medium" charset="0"/>
              </a:rPr>
              <a:t>Spanning:</a:t>
            </a:r>
          </a:p>
          <a:p>
            <a:pPr algn="ctr" defTabSz="685800">
              <a:lnSpc>
                <a:spcPct val="80000"/>
              </a:lnSpc>
              <a:spcBef>
                <a:spcPts val="900"/>
              </a:spcBef>
              <a:defRPr/>
            </a:pPr>
            <a:r>
              <a:rPr lang="en-US" sz="1400" cap="all" dirty="0">
                <a:latin typeface="Trebuchet MS" panose="020B0603020202020204" pitchFamily="34" charset="0"/>
                <a:ea typeface="Frutiger Next Pro Medium" charset="0"/>
                <a:cs typeface="Frutiger Next Pro Medium" charset="0"/>
              </a:rPr>
              <a:t>People</a:t>
            </a:r>
          </a:p>
          <a:p>
            <a:pPr algn="ctr" defTabSz="685800">
              <a:lnSpc>
                <a:spcPct val="80000"/>
              </a:lnSpc>
              <a:spcBef>
                <a:spcPts val="900"/>
              </a:spcBef>
              <a:defRPr/>
            </a:pPr>
            <a:r>
              <a:rPr lang="en-US" sz="1400" cap="all" dirty="0">
                <a:latin typeface="Trebuchet MS" panose="020B0603020202020204" pitchFamily="34" charset="0"/>
                <a:ea typeface="Frutiger Next Pro Medium" charset="0"/>
                <a:cs typeface="Frutiger Next Pro Medium" charset="0"/>
              </a:rPr>
              <a:t>Process</a:t>
            </a:r>
          </a:p>
          <a:p>
            <a:pPr algn="ctr" defTabSz="685800">
              <a:lnSpc>
                <a:spcPct val="80000"/>
              </a:lnSpc>
              <a:spcBef>
                <a:spcPts val="900"/>
              </a:spcBef>
              <a:defRPr/>
            </a:pPr>
            <a:r>
              <a:rPr lang="en-US" sz="1400" cap="all" dirty="0">
                <a:latin typeface="Trebuchet MS" panose="020B0603020202020204" pitchFamily="34" charset="0"/>
                <a:ea typeface="Frutiger Next Pro Medium" charset="0"/>
                <a:cs typeface="Frutiger Next Pro Medium" charset="0"/>
              </a:rPr>
              <a:t>Technology</a:t>
            </a:r>
          </a:p>
          <a:p>
            <a:pPr algn="ctr" defTabSz="685800">
              <a:lnSpc>
                <a:spcPct val="80000"/>
              </a:lnSpc>
              <a:spcBef>
                <a:spcPts val="900"/>
              </a:spcBef>
              <a:defRPr/>
            </a:pPr>
            <a:r>
              <a:rPr lang="en-US" sz="1400" cap="all" dirty="0">
                <a:latin typeface="Trebuchet MS" panose="020B0603020202020204" pitchFamily="34" charset="0"/>
                <a:ea typeface="Frutiger Next Pro Medium" charset="0"/>
                <a:cs typeface="Frutiger Next Pro Medium" charset="0"/>
              </a:rPr>
              <a:t>Governance</a:t>
            </a:r>
          </a:p>
        </p:txBody>
      </p:sp>
      <p:grpSp>
        <p:nvGrpSpPr>
          <p:cNvPr id="43" name="Group 42"/>
          <p:cNvGrpSpPr/>
          <p:nvPr/>
        </p:nvGrpSpPr>
        <p:grpSpPr>
          <a:xfrm>
            <a:off x="165100" y="2956280"/>
            <a:ext cx="3772430" cy="3361007"/>
            <a:chOff x="580467" y="2322011"/>
            <a:chExt cx="3887199" cy="2231246"/>
          </a:xfrm>
        </p:grpSpPr>
        <p:sp>
          <p:nvSpPr>
            <p:cNvPr id="44" name="Pentagon 43"/>
            <p:cNvSpPr/>
            <p:nvPr/>
          </p:nvSpPr>
          <p:spPr>
            <a:xfrm>
              <a:off x="580467" y="3179735"/>
              <a:ext cx="3887199" cy="428861"/>
            </a:xfrm>
            <a:prstGeom prst="homePlate">
              <a:avLst/>
            </a:prstGeom>
            <a:ln>
              <a:noFill/>
            </a:ln>
          </p:spPr>
          <p:style>
            <a:lnRef idx="1">
              <a:schemeClr val="accent6"/>
            </a:lnRef>
            <a:fillRef idx="2">
              <a:schemeClr val="accent6"/>
            </a:fillRef>
            <a:effectRef idx="1">
              <a:schemeClr val="accent6"/>
            </a:effectRef>
            <a:fontRef idx="minor">
              <a:schemeClr val="dk1"/>
            </a:fontRef>
          </p:style>
          <p:txBody>
            <a:bodyPr lIns="274320" rIns="137160" rtlCol="0" anchor="ctr"/>
            <a:lstStyle/>
            <a:p>
              <a:pPr defTabSz="685800">
                <a:defRPr/>
              </a:pPr>
              <a:r>
                <a:rPr lang="en-US" sz="1400" dirty="0">
                  <a:solidFill>
                    <a:srgbClr val="3F3F3F"/>
                  </a:solidFill>
                  <a:latin typeface="Trebuchet MS" panose="020B0603020202020204" pitchFamily="34" charset="0"/>
                </a:rPr>
                <a:t>Response to concerns around </a:t>
              </a:r>
              <a:r>
                <a:rPr lang="en-US" sz="1400" b="1" dirty="0">
                  <a:solidFill>
                    <a:srgbClr val="3F3F3F"/>
                  </a:solidFill>
                  <a:latin typeface="Trebuchet MS" panose="020B0603020202020204" pitchFamily="34" charset="0"/>
                </a:rPr>
                <a:t>Quality </a:t>
              </a:r>
              <a:r>
                <a:rPr lang="en-US" sz="1400" dirty="0">
                  <a:solidFill>
                    <a:srgbClr val="3F3F3F"/>
                  </a:solidFill>
                  <a:latin typeface="Trebuchet MS" panose="020B0603020202020204" pitchFamily="34" charset="0"/>
                </a:rPr>
                <a:t>– e.g., observed errors, lack of consistency</a:t>
              </a:r>
            </a:p>
          </p:txBody>
        </p:sp>
        <p:sp>
          <p:nvSpPr>
            <p:cNvPr id="45" name="Pentagon 44"/>
            <p:cNvSpPr/>
            <p:nvPr/>
          </p:nvSpPr>
          <p:spPr>
            <a:xfrm>
              <a:off x="580467" y="2750873"/>
              <a:ext cx="3887199" cy="392393"/>
            </a:xfrm>
            <a:prstGeom prst="homePlate">
              <a:avLst/>
            </a:prstGeom>
            <a:ln>
              <a:noFill/>
            </a:ln>
          </p:spPr>
          <p:style>
            <a:lnRef idx="1">
              <a:schemeClr val="accent6"/>
            </a:lnRef>
            <a:fillRef idx="2">
              <a:schemeClr val="accent6"/>
            </a:fillRef>
            <a:effectRef idx="1">
              <a:schemeClr val="accent6"/>
            </a:effectRef>
            <a:fontRef idx="minor">
              <a:schemeClr val="dk1"/>
            </a:fontRef>
          </p:style>
          <p:txBody>
            <a:bodyPr lIns="274320" rIns="137160" rtlCol="0" anchor="ctr"/>
            <a:lstStyle/>
            <a:p>
              <a:pPr defTabSz="685800">
                <a:defRPr/>
              </a:pPr>
              <a:r>
                <a:rPr lang="en-US" sz="1400" dirty="0">
                  <a:solidFill>
                    <a:srgbClr val="3F3F3F"/>
                  </a:solidFill>
                  <a:latin typeface="Trebuchet MS" panose="020B0603020202020204" pitchFamily="34" charset="0"/>
                </a:rPr>
                <a:t>Keeping pace with evolving </a:t>
              </a:r>
              <a:r>
                <a:rPr lang="en-US" sz="1400" b="1" dirty="0">
                  <a:solidFill>
                    <a:srgbClr val="3F3F3F"/>
                  </a:solidFill>
                  <a:latin typeface="Trebuchet MS" panose="020B0603020202020204" pitchFamily="34" charset="0"/>
                </a:rPr>
                <a:t>Regulatory Change</a:t>
              </a:r>
            </a:p>
          </p:txBody>
        </p:sp>
        <p:sp>
          <p:nvSpPr>
            <p:cNvPr id="46" name="Pentagon 45"/>
            <p:cNvSpPr/>
            <p:nvPr/>
          </p:nvSpPr>
          <p:spPr>
            <a:xfrm>
              <a:off x="580467" y="3637191"/>
              <a:ext cx="3887199" cy="392393"/>
            </a:xfrm>
            <a:prstGeom prst="homePlate">
              <a:avLst/>
            </a:prstGeom>
            <a:ln>
              <a:noFill/>
            </a:ln>
          </p:spPr>
          <p:style>
            <a:lnRef idx="1">
              <a:schemeClr val="accent6"/>
            </a:lnRef>
            <a:fillRef idx="2">
              <a:schemeClr val="accent6"/>
            </a:fillRef>
            <a:effectRef idx="1">
              <a:schemeClr val="accent6"/>
            </a:effectRef>
            <a:fontRef idx="minor">
              <a:schemeClr val="dk1"/>
            </a:fontRef>
          </p:style>
          <p:txBody>
            <a:bodyPr lIns="274320" rIns="137160" rtlCol="0" anchor="ctr"/>
            <a:lstStyle/>
            <a:p>
              <a:pPr defTabSz="685800">
                <a:defRPr/>
              </a:pPr>
              <a:r>
                <a:rPr lang="en-US" sz="1400" b="1" dirty="0">
                  <a:solidFill>
                    <a:srgbClr val="3F3F3F"/>
                  </a:solidFill>
                  <a:latin typeface="Trebuchet MS" panose="020B0603020202020204" pitchFamily="34" charset="0"/>
                </a:rPr>
                <a:t>Cost Reduction</a:t>
              </a:r>
              <a:r>
                <a:rPr lang="en-US" sz="1400" dirty="0">
                  <a:solidFill>
                    <a:srgbClr val="3F3F3F"/>
                  </a:solidFill>
                  <a:latin typeface="Trebuchet MS" panose="020B0603020202020204" pitchFamily="34" charset="0"/>
                </a:rPr>
                <a:t> and related strategies to improve efficiency</a:t>
              </a:r>
            </a:p>
          </p:txBody>
        </p:sp>
        <p:sp>
          <p:nvSpPr>
            <p:cNvPr id="47" name="Pentagon 46"/>
            <p:cNvSpPr/>
            <p:nvPr/>
          </p:nvSpPr>
          <p:spPr>
            <a:xfrm>
              <a:off x="580467" y="4065529"/>
              <a:ext cx="3887199" cy="487728"/>
            </a:xfrm>
            <a:prstGeom prst="homePlate">
              <a:avLst/>
            </a:prstGeom>
            <a:ln w="28575">
              <a:solidFill>
                <a:schemeClr val="accent1"/>
              </a:solidFill>
            </a:ln>
          </p:spPr>
          <p:style>
            <a:lnRef idx="1">
              <a:schemeClr val="accent6"/>
            </a:lnRef>
            <a:fillRef idx="2">
              <a:schemeClr val="accent6"/>
            </a:fillRef>
            <a:effectRef idx="1">
              <a:schemeClr val="accent6"/>
            </a:effectRef>
            <a:fontRef idx="minor">
              <a:schemeClr val="dk1"/>
            </a:fontRef>
          </p:style>
          <p:txBody>
            <a:bodyPr lIns="274320" rIns="137160" rtlCol="0" anchor="ctr"/>
            <a:lstStyle/>
            <a:p>
              <a:pPr defTabSz="685800">
                <a:defRPr/>
              </a:pPr>
              <a:r>
                <a:rPr lang="en-US" sz="1400" dirty="0">
                  <a:solidFill>
                    <a:srgbClr val="3F3F3F"/>
                  </a:solidFill>
                  <a:latin typeface="Trebuchet MS" panose="020B0603020202020204" pitchFamily="34" charset="0"/>
                </a:rPr>
                <a:t>Availability of </a:t>
              </a:r>
              <a:r>
                <a:rPr lang="en-US" sz="1400" b="1" dirty="0">
                  <a:solidFill>
                    <a:srgbClr val="3F3F3F"/>
                  </a:solidFill>
                  <a:latin typeface="Trebuchet MS" panose="020B0603020202020204" pitchFamily="34" charset="0"/>
                </a:rPr>
                <a:t>disruptive</a:t>
              </a:r>
              <a:r>
                <a:rPr lang="en-US" sz="1400" dirty="0">
                  <a:solidFill>
                    <a:srgbClr val="3F3F3F"/>
                  </a:solidFill>
                  <a:latin typeface="Trebuchet MS" panose="020B0603020202020204" pitchFamily="34" charset="0"/>
                </a:rPr>
                <a:t> </a:t>
              </a:r>
              <a:r>
                <a:rPr lang="en-US" sz="1400" b="1" dirty="0">
                  <a:solidFill>
                    <a:srgbClr val="3F3F3F"/>
                  </a:solidFill>
                  <a:latin typeface="Trebuchet MS" panose="020B0603020202020204" pitchFamily="34" charset="0"/>
                </a:rPr>
                <a:t>technologies </a:t>
              </a:r>
              <a:r>
                <a:rPr lang="en-US" sz="1400" dirty="0">
                  <a:solidFill>
                    <a:srgbClr val="3F3F3F"/>
                  </a:solidFill>
                  <a:latin typeface="Trebuchet MS" panose="020B0603020202020204" pitchFamily="34" charset="0"/>
                </a:rPr>
                <a:t>that are required for businesses to stay competitive</a:t>
              </a:r>
              <a:endParaRPr lang="en-US" sz="1400" b="1" dirty="0">
                <a:solidFill>
                  <a:srgbClr val="3F3F3F"/>
                </a:solidFill>
                <a:latin typeface="Trebuchet MS" panose="020B0603020202020204" pitchFamily="34" charset="0"/>
              </a:endParaRPr>
            </a:p>
          </p:txBody>
        </p:sp>
        <p:sp>
          <p:nvSpPr>
            <p:cNvPr id="48" name="Pentagon 47"/>
            <p:cNvSpPr/>
            <p:nvPr/>
          </p:nvSpPr>
          <p:spPr>
            <a:xfrm>
              <a:off x="580467" y="2322011"/>
              <a:ext cx="3887199" cy="392393"/>
            </a:xfrm>
            <a:prstGeom prst="homePlate">
              <a:avLst/>
            </a:prstGeom>
            <a:ln>
              <a:noFill/>
            </a:ln>
          </p:spPr>
          <p:style>
            <a:lnRef idx="1">
              <a:schemeClr val="accent6"/>
            </a:lnRef>
            <a:fillRef idx="2">
              <a:schemeClr val="accent6"/>
            </a:fillRef>
            <a:effectRef idx="1">
              <a:schemeClr val="accent6"/>
            </a:effectRef>
            <a:fontRef idx="minor">
              <a:schemeClr val="dk1"/>
            </a:fontRef>
          </p:style>
          <p:txBody>
            <a:bodyPr lIns="274320" rIns="137160" rtlCol="0" anchor="ctr"/>
            <a:lstStyle/>
            <a:p>
              <a:pPr defTabSz="685800">
                <a:defRPr/>
              </a:pPr>
              <a:r>
                <a:rPr lang="en-US" sz="1400" dirty="0">
                  <a:solidFill>
                    <a:srgbClr val="3F3F3F"/>
                  </a:solidFill>
                  <a:latin typeface="Trebuchet MS" panose="020B0603020202020204" pitchFamily="34" charset="0"/>
                </a:rPr>
                <a:t>Desire for greater degree of </a:t>
              </a:r>
              <a:r>
                <a:rPr lang="en-US" sz="1400" b="1" dirty="0">
                  <a:solidFill>
                    <a:srgbClr val="3F3F3F"/>
                  </a:solidFill>
                  <a:latin typeface="Trebuchet MS" panose="020B0603020202020204" pitchFamily="34" charset="0"/>
                </a:rPr>
                <a:t>Strategic insight </a:t>
              </a:r>
              <a:r>
                <a:rPr lang="en-US" sz="1400" dirty="0">
                  <a:solidFill>
                    <a:srgbClr val="3F3F3F"/>
                  </a:solidFill>
                  <a:latin typeface="Trebuchet MS" panose="020B0603020202020204" pitchFamily="34" charset="0"/>
                </a:rPr>
                <a:t>into the organization</a:t>
              </a:r>
            </a:p>
          </p:txBody>
        </p:sp>
      </p:grpSp>
      <p:sp>
        <p:nvSpPr>
          <p:cNvPr id="49" name="Title 91"/>
          <p:cNvSpPr txBox="1">
            <a:spLocks/>
          </p:cNvSpPr>
          <p:nvPr/>
        </p:nvSpPr>
        <p:spPr bwMode="gray">
          <a:xfrm>
            <a:off x="4544160" y="2454275"/>
            <a:ext cx="2285273" cy="37178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lgn="ctr" defTabSz="914378">
              <a:defRPr/>
            </a:pPr>
            <a:r>
              <a:rPr lang="en-US" sz="2400" cap="all" spc="38" dirty="0">
                <a:solidFill>
                  <a:srgbClr val="81BC00"/>
                </a:solidFill>
                <a:latin typeface="Trebuchet MS" panose="020B0603020202020204" pitchFamily="34" charset="0"/>
              </a:rPr>
              <a:t>Issues</a:t>
            </a:r>
          </a:p>
        </p:txBody>
      </p:sp>
      <p:sp>
        <p:nvSpPr>
          <p:cNvPr id="50" name="Title 91"/>
          <p:cNvSpPr txBox="1">
            <a:spLocks/>
          </p:cNvSpPr>
          <p:nvPr/>
        </p:nvSpPr>
        <p:spPr bwMode="gray">
          <a:xfrm>
            <a:off x="7652808" y="2454275"/>
            <a:ext cx="2732345" cy="371787"/>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lgn="ctr" defTabSz="914378">
              <a:defRPr/>
            </a:pPr>
            <a:r>
              <a:rPr lang="en-US" sz="2400" cap="all" spc="38" dirty="0">
                <a:solidFill>
                  <a:schemeClr val="accent1"/>
                </a:solidFill>
                <a:latin typeface="Trebuchet MS" panose="020B0603020202020204" pitchFamily="34" charset="0"/>
              </a:rPr>
              <a:t>Solutions</a:t>
            </a:r>
          </a:p>
        </p:txBody>
      </p:sp>
    </p:spTree>
    <p:extLst>
      <p:ext uri="{BB962C8B-B14F-4D97-AF65-F5344CB8AC3E}">
        <p14:creationId xmlns:p14="http://schemas.microsoft.com/office/powerpoint/2010/main" val="3743016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15787" y="1123041"/>
            <a:ext cx="4815840" cy="281940"/>
          </a:xfrm>
          <a:prstGeom prst="rect">
            <a:avLst/>
          </a:prstGeom>
        </p:spPr>
        <p:txBody>
          <a:bodyPr vert="horz" wrap="square" lIns="0" tIns="0" rIns="0" bIns="0" rtlCol="0">
            <a:spAutoFit/>
          </a:bodyPr>
          <a:lstStyle/>
          <a:p>
            <a:pPr marL="12700">
              <a:lnSpc>
                <a:spcPct val="100000"/>
              </a:lnSpc>
            </a:pPr>
            <a:r>
              <a:rPr lang="en-US" sz="1800" b="1" cap="all" dirty="0" smtClean="0">
                <a:solidFill>
                  <a:srgbClr val="FFFFFF"/>
                </a:solidFill>
                <a:latin typeface="Trebuchet MS" pitchFamily="34" charset="0"/>
                <a:cs typeface="Lucida Sans"/>
              </a:rPr>
              <a:t>Topic Heading or Sub Topic</a:t>
            </a:r>
            <a:endParaRPr sz="1800" b="1" cap="all"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9" name="Rectangle 15"/>
          <p:cNvSpPr>
            <a:spLocks noChangeArrowheads="1"/>
          </p:cNvSpPr>
          <p:nvPr/>
        </p:nvSpPr>
        <p:spPr bwMode="gray">
          <a:xfrm>
            <a:off x="3822700" y="2089637"/>
            <a:ext cx="3033990" cy="288438"/>
          </a:xfrm>
          <a:prstGeom prst="rect">
            <a:avLst/>
          </a:prstGeom>
          <a:solidFill>
            <a:schemeClr val="bg1"/>
          </a:solidFill>
          <a:ln w="12700" cap="rnd" algn="ctr">
            <a:noFill/>
            <a:miter lim="800000"/>
            <a:headEnd/>
            <a:tailEnd/>
          </a:ln>
        </p:spPr>
        <p:txBody>
          <a:bodyPr wrap="square" lIns="27000" tIns="27000" rIns="27000" bIns="27000" anchor="b" anchorCtr="1">
            <a:spAutoFit/>
          </a:bodyPr>
          <a:lstStyle/>
          <a:p>
            <a:pPr algn="ctr" defTabSz="914378">
              <a:lnSpc>
                <a:spcPct val="95000"/>
              </a:lnSpc>
            </a:pPr>
            <a:endParaRPr lang="en-US" sz="1600" b="1" dirty="0">
              <a:latin typeface="Trebuchet MS" panose="020B0603020202020204" pitchFamily="34" charset="0"/>
            </a:endParaRPr>
          </a:p>
        </p:txBody>
      </p:sp>
      <p:grpSp>
        <p:nvGrpSpPr>
          <p:cNvPr id="88" name="Group 87"/>
          <p:cNvGrpSpPr/>
          <p:nvPr/>
        </p:nvGrpSpPr>
        <p:grpSpPr>
          <a:xfrm>
            <a:off x="88900" y="2286890"/>
            <a:ext cx="10471290" cy="3627531"/>
            <a:chOff x="259033" y="1347674"/>
            <a:chExt cx="11601272" cy="3815997"/>
          </a:xfrm>
        </p:grpSpPr>
        <p:sp>
          <p:nvSpPr>
            <p:cNvPr id="89" name="TextBox 88"/>
            <p:cNvSpPr txBox="1"/>
            <p:nvPr/>
          </p:nvSpPr>
          <p:spPr>
            <a:xfrm>
              <a:off x="952227" y="1694862"/>
              <a:ext cx="5303520" cy="523220"/>
            </a:xfrm>
            <a:prstGeom prst="rect">
              <a:avLst/>
            </a:prstGeom>
            <a:noFill/>
          </p:spPr>
          <p:txBody>
            <a:bodyPr wrap="square" rtlCol="0">
              <a:spAutoFit/>
            </a:bodyPr>
            <a:lstStyle/>
            <a:p>
              <a:r>
                <a:rPr lang="en-US" sz="1400" b="1" dirty="0">
                  <a:latin typeface="Trebuchet MS" panose="020B0603020202020204" pitchFamily="34" charset="0"/>
                </a:rPr>
                <a:t>Many spreadsheets</a:t>
              </a:r>
              <a:r>
                <a:rPr lang="en-US" sz="1400" dirty="0">
                  <a:latin typeface="Trebuchet MS" panose="020B0603020202020204" pitchFamily="34" charset="0"/>
                </a:rPr>
                <a:t> linked together to calculate, capture, and allocate investment income  </a:t>
              </a:r>
              <a:endParaRPr lang="en-US" sz="1400" dirty="0">
                <a:solidFill>
                  <a:srgbClr val="000000"/>
                </a:solidFill>
                <a:latin typeface="Trebuchet MS" panose="020B0603020202020204" pitchFamily="34" charset="0"/>
              </a:endParaRPr>
            </a:p>
          </p:txBody>
        </p:sp>
        <p:sp>
          <p:nvSpPr>
            <p:cNvPr id="90" name="TextBox 89"/>
            <p:cNvSpPr txBox="1"/>
            <p:nvPr/>
          </p:nvSpPr>
          <p:spPr>
            <a:xfrm>
              <a:off x="952227" y="4273749"/>
              <a:ext cx="5303520" cy="523220"/>
            </a:xfrm>
            <a:prstGeom prst="rect">
              <a:avLst/>
            </a:prstGeom>
            <a:noFill/>
          </p:spPr>
          <p:txBody>
            <a:bodyPr wrap="square" rtlCol="0">
              <a:spAutoFit/>
            </a:bodyPr>
            <a:lstStyle/>
            <a:p>
              <a:pPr fontAlgn="b"/>
              <a:r>
                <a:rPr lang="en-US" sz="1400" dirty="0">
                  <a:latin typeface="Trebuchet MS" panose="020B0603020202020204" pitchFamily="34" charset="0"/>
                </a:rPr>
                <a:t>Thousands of hours spent annually </a:t>
              </a:r>
              <a:r>
                <a:rPr lang="en-US" sz="1400" b="1" dirty="0">
                  <a:latin typeface="Trebuchet MS" panose="020B0603020202020204" pitchFamily="34" charset="0"/>
                </a:rPr>
                <a:t>drafting hundreds </a:t>
              </a:r>
              <a:r>
                <a:rPr lang="en-US" sz="1400" dirty="0">
                  <a:latin typeface="Trebuchet MS" panose="020B0603020202020204" pitchFamily="34" charset="0"/>
                </a:rPr>
                <a:t>of actuarial reports after analysis has been completed</a:t>
              </a:r>
              <a:endParaRPr lang="en-US" sz="1400" dirty="0">
                <a:solidFill>
                  <a:srgbClr val="000000"/>
                </a:solidFill>
                <a:latin typeface="Trebuchet MS" panose="020B0603020202020204" pitchFamily="34" charset="0"/>
              </a:endParaRPr>
            </a:p>
          </p:txBody>
        </p:sp>
        <p:sp>
          <p:nvSpPr>
            <p:cNvPr id="91" name="TextBox 90"/>
            <p:cNvSpPr txBox="1"/>
            <p:nvPr/>
          </p:nvSpPr>
          <p:spPr>
            <a:xfrm>
              <a:off x="952228" y="3383827"/>
              <a:ext cx="5015312" cy="523220"/>
            </a:xfrm>
            <a:prstGeom prst="rect">
              <a:avLst/>
            </a:prstGeom>
            <a:noFill/>
          </p:spPr>
          <p:txBody>
            <a:bodyPr wrap="square" rtlCol="0">
              <a:spAutoFit/>
            </a:bodyPr>
            <a:lstStyle/>
            <a:p>
              <a:pPr fontAlgn="b"/>
              <a:r>
                <a:rPr lang="en-US" sz="1400" b="1" dirty="0">
                  <a:latin typeface="Trebuchet MS" panose="020B0603020202020204" pitchFamily="34" charset="0"/>
                </a:rPr>
                <a:t>Hundreds of people </a:t>
              </a:r>
              <a:r>
                <a:rPr lang="en-US" sz="1400" dirty="0">
                  <a:latin typeface="Trebuchet MS" panose="020B0603020202020204" pitchFamily="34" charset="0"/>
                </a:rPr>
                <a:t>involved in </a:t>
              </a:r>
              <a:r>
                <a:rPr lang="en-US" sz="1400" b="1" dirty="0">
                  <a:latin typeface="Trebuchet MS" panose="020B0603020202020204" pitchFamily="34" charset="0"/>
                </a:rPr>
                <a:t>a 6 month </a:t>
              </a:r>
              <a:r>
                <a:rPr lang="en-US" sz="1400" dirty="0">
                  <a:latin typeface="Trebuchet MS" panose="020B0603020202020204" pitchFamily="34" charset="0"/>
                </a:rPr>
                <a:t>process of updating regulatory AAT memos</a:t>
              </a:r>
              <a:endParaRPr lang="en-US" sz="1400" dirty="0">
                <a:solidFill>
                  <a:srgbClr val="000000"/>
                </a:solidFill>
                <a:latin typeface="Trebuchet MS" panose="020B0603020202020204" pitchFamily="34" charset="0"/>
              </a:endParaRPr>
            </a:p>
          </p:txBody>
        </p:sp>
        <p:sp>
          <p:nvSpPr>
            <p:cNvPr id="92" name="TextBox 91"/>
            <p:cNvSpPr txBox="1"/>
            <p:nvPr/>
          </p:nvSpPr>
          <p:spPr>
            <a:xfrm>
              <a:off x="952227" y="2542709"/>
              <a:ext cx="5303520" cy="523220"/>
            </a:xfrm>
            <a:prstGeom prst="rect">
              <a:avLst/>
            </a:prstGeom>
            <a:noFill/>
          </p:spPr>
          <p:txBody>
            <a:bodyPr wrap="square" rtlCol="0">
              <a:spAutoFit/>
            </a:bodyPr>
            <a:lstStyle/>
            <a:p>
              <a:pPr fontAlgn="b"/>
              <a:r>
                <a:rPr lang="en-US" sz="1400" b="1" dirty="0">
                  <a:latin typeface="Trebuchet MS" panose="020B0603020202020204" pitchFamily="34" charset="0"/>
                </a:rPr>
                <a:t>Thousands of unique tools </a:t>
              </a:r>
              <a:r>
                <a:rPr lang="en-US" sz="1400" dirty="0">
                  <a:latin typeface="Trebuchet MS" panose="020B0603020202020204" pitchFamily="34" charset="0"/>
                </a:rPr>
                <a:t>and spreadsheets required for monthly actuarial financial reporting processes</a:t>
              </a:r>
              <a:endParaRPr lang="en-US" sz="1400" dirty="0">
                <a:solidFill>
                  <a:srgbClr val="000000"/>
                </a:solidFill>
                <a:latin typeface="Trebuchet MS" panose="020B0603020202020204" pitchFamily="34" charset="0"/>
              </a:endParaRPr>
            </a:p>
          </p:txBody>
        </p:sp>
        <p:sp>
          <p:nvSpPr>
            <p:cNvPr id="93" name="TextBox 92"/>
            <p:cNvSpPr txBox="1"/>
            <p:nvPr/>
          </p:nvSpPr>
          <p:spPr>
            <a:xfrm>
              <a:off x="6650373" y="1706471"/>
              <a:ext cx="4955956" cy="523220"/>
            </a:xfrm>
            <a:prstGeom prst="rect">
              <a:avLst/>
            </a:prstGeom>
            <a:noFill/>
          </p:spPr>
          <p:txBody>
            <a:bodyPr wrap="square" rtlCol="0">
              <a:spAutoFit/>
            </a:bodyPr>
            <a:lstStyle/>
            <a:p>
              <a:pPr fontAlgn="b"/>
              <a:r>
                <a:rPr lang="en-US" sz="1400" dirty="0">
                  <a:latin typeface="Trebuchet MS" panose="020B0603020202020204" pitchFamily="34" charset="0"/>
                </a:rPr>
                <a:t>Life Insurance company </a:t>
              </a:r>
              <a:r>
                <a:rPr lang="en-US" sz="1400" b="1" dirty="0">
                  <a:latin typeface="Trebuchet MS" panose="020B0603020202020204" pitchFamily="34" charset="0"/>
                </a:rPr>
                <a:t>doesn't know </a:t>
              </a:r>
              <a:r>
                <a:rPr lang="en-US" sz="1400" dirty="0">
                  <a:latin typeface="Trebuchet MS" panose="020B0603020202020204" pitchFamily="34" charset="0"/>
                </a:rPr>
                <a:t>how many 90+ year olds they insure</a:t>
              </a:r>
              <a:endParaRPr lang="en-US" sz="1400" dirty="0">
                <a:solidFill>
                  <a:srgbClr val="000000"/>
                </a:solidFill>
                <a:latin typeface="Trebuchet MS" panose="020B0603020202020204" pitchFamily="34" charset="0"/>
              </a:endParaRPr>
            </a:p>
          </p:txBody>
        </p:sp>
        <p:sp>
          <p:nvSpPr>
            <p:cNvPr id="94" name="TextBox 93"/>
            <p:cNvSpPr txBox="1"/>
            <p:nvPr/>
          </p:nvSpPr>
          <p:spPr>
            <a:xfrm>
              <a:off x="6650371" y="3397456"/>
              <a:ext cx="5209934" cy="523220"/>
            </a:xfrm>
            <a:prstGeom prst="rect">
              <a:avLst/>
            </a:prstGeom>
            <a:noFill/>
          </p:spPr>
          <p:txBody>
            <a:bodyPr wrap="square" rtlCol="0">
              <a:spAutoFit/>
            </a:bodyPr>
            <a:lstStyle/>
            <a:p>
              <a:pPr fontAlgn="b"/>
              <a:r>
                <a:rPr lang="en-US" sz="1400" b="1" dirty="0">
                  <a:latin typeface="Trebuchet MS" panose="020B0603020202020204" pitchFamily="34" charset="0"/>
                </a:rPr>
                <a:t>Hundreds of Actuarial </a:t>
              </a:r>
              <a:r>
                <a:rPr lang="en-US" sz="1400" dirty="0">
                  <a:latin typeface="Trebuchet MS" panose="020B0603020202020204" pitchFamily="34" charset="0"/>
                </a:rPr>
                <a:t>models all need to be maintained, updated, and launched manually and reconciled</a:t>
              </a:r>
              <a:endParaRPr lang="en-US" sz="1400" dirty="0">
                <a:solidFill>
                  <a:srgbClr val="000000"/>
                </a:solidFill>
                <a:latin typeface="Trebuchet MS" panose="020B0603020202020204" pitchFamily="34" charset="0"/>
              </a:endParaRPr>
            </a:p>
          </p:txBody>
        </p:sp>
        <p:sp>
          <p:nvSpPr>
            <p:cNvPr id="95" name="TextBox 94"/>
            <p:cNvSpPr txBox="1"/>
            <p:nvPr/>
          </p:nvSpPr>
          <p:spPr>
            <a:xfrm>
              <a:off x="6650373" y="4347158"/>
              <a:ext cx="4955956" cy="307777"/>
            </a:xfrm>
            <a:prstGeom prst="rect">
              <a:avLst/>
            </a:prstGeom>
            <a:noFill/>
          </p:spPr>
          <p:txBody>
            <a:bodyPr wrap="square" rtlCol="0">
              <a:spAutoFit/>
            </a:bodyPr>
            <a:lstStyle/>
            <a:p>
              <a:pPr fontAlgn="b"/>
              <a:r>
                <a:rPr lang="en-US" sz="1400" dirty="0">
                  <a:latin typeface="Trebuchet MS" panose="020B0603020202020204" pitchFamily="34" charset="0"/>
                </a:rPr>
                <a:t>Company produces </a:t>
              </a:r>
              <a:r>
                <a:rPr lang="en-US" sz="1400" b="1" dirty="0">
                  <a:latin typeface="Trebuchet MS" panose="020B0603020202020204" pitchFamily="34" charset="0"/>
                </a:rPr>
                <a:t>hundreds of product filings </a:t>
              </a:r>
              <a:r>
                <a:rPr lang="en-US" sz="1400" dirty="0">
                  <a:latin typeface="Trebuchet MS" panose="020B0603020202020204" pitchFamily="34" charset="0"/>
                </a:rPr>
                <a:t>every year</a:t>
              </a:r>
              <a:endParaRPr lang="en-US" sz="1400" dirty="0">
                <a:solidFill>
                  <a:srgbClr val="000000"/>
                </a:solidFill>
                <a:latin typeface="Trebuchet MS" panose="020B0603020202020204" pitchFamily="34" charset="0"/>
              </a:endParaRPr>
            </a:p>
          </p:txBody>
        </p:sp>
        <p:sp>
          <p:nvSpPr>
            <p:cNvPr id="96" name="TextBox 95"/>
            <p:cNvSpPr txBox="1"/>
            <p:nvPr/>
          </p:nvSpPr>
          <p:spPr>
            <a:xfrm>
              <a:off x="6650372" y="2521710"/>
              <a:ext cx="4955956" cy="523220"/>
            </a:xfrm>
            <a:prstGeom prst="rect">
              <a:avLst/>
            </a:prstGeom>
            <a:noFill/>
          </p:spPr>
          <p:txBody>
            <a:bodyPr wrap="square" rtlCol="0">
              <a:spAutoFit/>
            </a:bodyPr>
            <a:lstStyle/>
            <a:p>
              <a:pPr fontAlgn="b"/>
              <a:r>
                <a:rPr lang="en-US" sz="1400" dirty="0">
                  <a:latin typeface="Trebuchet MS" panose="020B0603020202020204" pitchFamily="34" charset="0"/>
                </a:rPr>
                <a:t>Users wake up at </a:t>
              </a:r>
              <a:r>
                <a:rPr lang="en-US" sz="1400" b="1" dirty="0">
                  <a:latin typeface="Trebuchet MS" panose="020B0603020202020204" pitchFamily="34" charset="0"/>
                </a:rPr>
                <a:t>2:00 a.m.</a:t>
              </a:r>
              <a:r>
                <a:rPr lang="en-US" sz="1400" dirty="0">
                  <a:latin typeface="Trebuchet MS" panose="020B0603020202020204" pitchFamily="34" charset="0"/>
                </a:rPr>
                <a:t> to confirm models have successfully completed and to kick-off next job</a:t>
              </a:r>
              <a:endParaRPr lang="en-US" sz="1400" dirty="0">
                <a:solidFill>
                  <a:srgbClr val="000000"/>
                </a:solidFill>
                <a:latin typeface="Trebuchet MS" panose="020B0603020202020204" pitchFamily="34" charset="0"/>
              </a:endParaRPr>
            </a:p>
          </p:txBody>
        </p:sp>
        <p:sp>
          <p:nvSpPr>
            <p:cNvPr id="97" name="Rectangle 96"/>
            <p:cNvSpPr/>
            <p:nvPr/>
          </p:nvSpPr>
          <p:spPr bwMode="auto">
            <a:xfrm>
              <a:off x="259033" y="1513965"/>
              <a:ext cx="11547480" cy="3649706"/>
            </a:xfrm>
            <a:prstGeom prst="rect">
              <a:avLst/>
            </a:prstGeom>
            <a:noFill/>
            <a:ln>
              <a:solidFill>
                <a:schemeClr val="tx1"/>
              </a:solidFill>
            </a:ln>
            <a:effectLst/>
            <a:extLst/>
          </p:spPr>
          <p:txBody>
            <a:bodyPr vert="horz" wrap="square" lIns="54864" tIns="54864" rIns="54864" bIns="54864" numCol="1" rtlCol="0" anchor="ctr" anchorCtr="1" compatLnSpc="1">
              <a:prstTxWarp prst="textNoShape">
                <a:avLst/>
              </a:prstTxWarp>
            </a:bodyPr>
            <a:lstStyle/>
            <a:p>
              <a:pPr algn="ctr" defTabSz="685800" eaLnBrk="0" fontAlgn="base" hangingPunct="0">
                <a:lnSpc>
                  <a:spcPct val="106000"/>
                </a:lnSpc>
                <a:spcBef>
                  <a:spcPct val="0"/>
                </a:spcBef>
                <a:spcAft>
                  <a:spcPct val="0"/>
                </a:spcAft>
              </a:pPr>
              <a:endParaRPr lang="en-US" sz="825" b="1" dirty="0">
                <a:solidFill>
                  <a:prstClr val="black"/>
                </a:solidFill>
                <a:latin typeface="Trebuchet MS" panose="020B0603020202020204" pitchFamily="34" charset="0"/>
              </a:endParaRPr>
            </a:p>
          </p:txBody>
        </p:sp>
        <p:sp>
          <p:nvSpPr>
            <p:cNvPr id="98" name="Rectangle 15"/>
            <p:cNvSpPr>
              <a:spLocks noChangeArrowheads="1"/>
            </p:cNvSpPr>
            <p:nvPr/>
          </p:nvSpPr>
          <p:spPr bwMode="gray">
            <a:xfrm>
              <a:off x="3660958" y="1347674"/>
              <a:ext cx="4278440" cy="288438"/>
            </a:xfrm>
            <a:prstGeom prst="rect">
              <a:avLst/>
            </a:prstGeom>
            <a:solidFill>
              <a:schemeClr val="bg1"/>
            </a:solidFill>
            <a:ln w="12700" cap="rnd" algn="ctr">
              <a:noFill/>
              <a:miter lim="800000"/>
              <a:headEnd/>
              <a:tailEnd/>
            </a:ln>
          </p:spPr>
          <p:txBody>
            <a:bodyPr wrap="square" lIns="27000" tIns="27000" rIns="27000" bIns="27000" anchor="b" anchorCtr="1">
              <a:spAutoFit/>
            </a:bodyPr>
            <a:lstStyle/>
            <a:p>
              <a:pPr algn="ctr" defTabSz="914378">
                <a:lnSpc>
                  <a:spcPct val="95000"/>
                </a:lnSpc>
              </a:pPr>
              <a:r>
                <a:rPr lang="en-US" sz="1600" b="1" dirty="0">
                  <a:latin typeface="Trebuchet MS" panose="020B0603020202020204" pitchFamily="34" charset="0"/>
                </a:rPr>
                <a:t>Representative Actuarial Pain Points</a:t>
              </a:r>
            </a:p>
          </p:txBody>
        </p:sp>
        <p:grpSp>
          <p:nvGrpSpPr>
            <p:cNvPr id="99" name="Group 98"/>
            <p:cNvGrpSpPr>
              <a:grpSpLocks noChangeAspect="1"/>
            </p:cNvGrpSpPr>
            <p:nvPr/>
          </p:nvGrpSpPr>
          <p:grpSpPr>
            <a:xfrm>
              <a:off x="488331" y="1757526"/>
              <a:ext cx="331736" cy="354978"/>
              <a:chOff x="3330576" y="4309110"/>
              <a:chExt cx="249238" cy="266700"/>
            </a:xfrm>
            <a:solidFill>
              <a:srgbClr val="86BC25"/>
            </a:solidFill>
          </p:grpSpPr>
          <p:sp>
            <p:nvSpPr>
              <p:cNvPr id="145" name="Freeform 247"/>
              <p:cNvSpPr>
                <a:spLocks/>
              </p:cNvSpPr>
              <p:nvPr/>
            </p:nvSpPr>
            <p:spPr bwMode="auto">
              <a:xfrm>
                <a:off x="3330576" y="4309110"/>
                <a:ext cx="249238" cy="147638"/>
              </a:xfrm>
              <a:custGeom>
                <a:avLst/>
                <a:gdLst>
                  <a:gd name="T0" fmla="*/ 313 w 316"/>
                  <a:gd name="T1" fmla="*/ 89 h 186"/>
                  <a:gd name="T2" fmla="*/ 161 w 316"/>
                  <a:gd name="T3" fmla="*/ 2 h 186"/>
                  <a:gd name="T4" fmla="*/ 161 w 316"/>
                  <a:gd name="T5" fmla="*/ 2 h 186"/>
                  <a:gd name="T6" fmla="*/ 159 w 316"/>
                  <a:gd name="T7" fmla="*/ 0 h 186"/>
                  <a:gd name="T8" fmla="*/ 156 w 316"/>
                  <a:gd name="T9" fmla="*/ 2 h 186"/>
                  <a:gd name="T10" fmla="*/ 3 w 316"/>
                  <a:gd name="T11" fmla="*/ 89 h 186"/>
                  <a:gd name="T12" fmla="*/ 3 w 316"/>
                  <a:gd name="T13" fmla="*/ 89 h 186"/>
                  <a:gd name="T14" fmla="*/ 1 w 316"/>
                  <a:gd name="T15" fmla="*/ 91 h 186"/>
                  <a:gd name="T16" fmla="*/ 0 w 316"/>
                  <a:gd name="T17" fmla="*/ 95 h 186"/>
                  <a:gd name="T18" fmla="*/ 0 w 316"/>
                  <a:gd name="T19" fmla="*/ 95 h 186"/>
                  <a:gd name="T20" fmla="*/ 1 w 316"/>
                  <a:gd name="T21" fmla="*/ 97 h 186"/>
                  <a:gd name="T22" fmla="*/ 3 w 316"/>
                  <a:gd name="T23" fmla="*/ 99 h 186"/>
                  <a:gd name="T24" fmla="*/ 156 w 316"/>
                  <a:gd name="T25" fmla="*/ 186 h 186"/>
                  <a:gd name="T26" fmla="*/ 156 w 316"/>
                  <a:gd name="T27" fmla="*/ 186 h 186"/>
                  <a:gd name="T28" fmla="*/ 159 w 316"/>
                  <a:gd name="T29" fmla="*/ 186 h 186"/>
                  <a:gd name="T30" fmla="*/ 159 w 316"/>
                  <a:gd name="T31" fmla="*/ 186 h 186"/>
                  <a:gd name="T32" fmla="*/ 161 w 316"/>
                  <a:gd name="T33" fmla="*/ 186 h 186"/>
                  <a:gd name="T34" fmla="*/ 313 w 316"/>
                  <a:gd name="T35" fmla="*/ 99 h 186"/>
                  <a:gd name="T36" fmla="*/ 313 w 316"/>
                  <a:gd name="T37" fmla="*/ 99 h 186"/>
                  <a:gd name="T38" fmla="*/ 316 w 316"/>
                  <a:gd name="T39" fmla="*/ 97 h 186"/>
                  <a:gd name="T40" fmla="*/ 316 w 316"/>
                  <a:gd name="T41" fmla="*/ 95 h 186"/>
                  <a:gd name="T42" fmla="*/ 316 w 316"/>
                  <a:gd name="T43" fmla="*/ 95 h 186"/>
                  <a:gd name="T44" fmla="*/ 316 w 316"/>
                  <a:gd name="T45" fmla="*/ 91 h 186"/>
                  <a:gd name="T46" fmla="*/ 313 w 316"/>
                  <a:gd name="T47" fmla="*/ 89 h 186"/>
                  <a:gd name="T48" fmla="*/ 313 w 316"/>
                  <a:gd name="T49" fmla="*/ 8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6" h="186">
                    <a:moveTo>
                      <a:pt x="313" y="89"/>
                    </a:moveTo>
                    <a:lnTo>
                      <a:pt x="161" y="2"/>
                    </a:lnTo>
                    <a:lnTo>
                      <a:pt x="161" y="2"/>
                    </a:lnTo>
                    <a:lnTo>
                      <a:pt x="159" y="0"/>
                    </a:lnTo>
                    <a:lnTo>
                      <a:pt x="156" y="2"/>
                    </a:lnTo>
                    <a:lnTo>
                      <a:pt x="3" y="89"/>
                    </a:lnTo>
                    <a:lnTo>
                      <a:pt x="3" y="89"/>
                    </a:lnTo>
                    <a:lnTo>
                      <a:pt x="1" y="91"/>
                    </a:lnTo>
                    <a:lnTo>
                      <a:pt x="0" y="95"/>
                    </a:lnTo>
                    <a:lnTo>
                      <a:pt x="0" y="95"/>
                    </a:lnTo>
                    <a:lnTo>
                      <a:pt x="1" y="97"/>
                    </a:lnTo>
                    <a:lnTo>
                      <a:pt x="3" y="99"/>
                    </a:lnTo>
                    <a:lnTo>
                      <a:pt x="156" y="186"/>
                    </a:lnTo>
                    <a:lnTo>
                      <a:pt x="156" y="186"/>
                    </a:lnTo>
                    <a:lnTo>
                      <a:pt x="159" y="186"/>
                    </a:lnTo>
                    <a:lnTo>
                      <a:pt x="159" y="186"/>
                    </a:lnTo>
                    <a:lnTo>
                      <a:pt x="161" y="186"/>
                    </a:lnTo>
                    <a:lnTo>
                      <a:pt x="313" y="99"/>
                    </a:lnTo>
                    <a:lnTo>
                      <a:pt x="313" y="99"/>
                    </a:lnTo>
                    <a:lnTo>
                      <a:pt x="316" y="97"/>
                    </a:lnTo>
                    <a:lnTo>
                      <a:pt x="316" y="95"/>
                    </a:lnTo>
                    <a:lnTo>
                      <a:pt x="316" y="95"/>
                    </a:lnTo>
                    <a:lnTo>
                      <a:pt x="316" y="91"/>
                    </a:lnTo>
                    <a:lnTo>
                      <a:pt x="313" y="89"/>
                    </a:lnTo>
                    <a:lnTo>
                      <a:pt x="313"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6" name="Freeform 248"/>
              <p:cNvSpPr>
                <a:spLocks/>
              </p:cNvSpPr>
              <p:nvPr/>
            </p:nvSpPr>
            <p:spPr bwMode="auto">
              <a:xfrm>
                <a:off x="3330576" y="4480560"/>
                <a:ext cx="249238" cy="95250"/>
              </a:xfrm>
              <a:custGeom>
                <a:avLst/>
                <a:gdLst>
                  <a:gd name="T0" fmla="*/ 313 w 316"/>
                  <a:gd name="T1" fmla="*/ 21 h 118"/>
                  <a:gd name="T2" fmla="*/ 276 w 316"/>
                  <a:gd name="T3" fmla="*/ 0 h 118"/>
                  <a:gd name="T4" fmla="*/ 167 w 316"/>
                  <a:gd name="T5" fmla="*/ 62 h 118"/>
                  <a:gd name="T6" fmla="*/ 167 w 316"/>
                  <a:gd name="T7" fmla="*/ 62 h 118"/>
                  <a:gd name="T8" fmla="*/ 163 w 316"/>
                  <a:gd name="T9" fmla="*/ 63 h 118"/>
                  <a:gd name="T10" fmla="*/ 159 w 316"/>
                  <a:gd name="T11" fmla="*/ 64 h 118"/>
                  <a:gd name="T12" fmla="*/ 159 w 316"/>
                  <a:gd name="T13" fmla="*/ 64 h 118"/>
                  <a:gd name="T14" fmla="*/ 155 w 316"/>
                  <a:gd name="T15" fmla="*/ 63 h 118"/>
                  <a:gd name="T16" fmla="*/ 151 w 316"/>
                  <a:gd name="T17" fmla="*/ 62 h 118"/>
                  <a:gd name="T18" fmla="*/ 42 w 316"/>
                  <a:gd name="T19" fmla="*/ 0 h 118"/>
                  <a:gd name="T20" fmla="*/ 3 w 316"/>
                  <a:gd name="T21" fmla="*/ 21 h 118"/>
                  <a:gd name="T22" fmla="*/ 3 w 316"/>
                  <a:gd name="T23" fmla="*/ 21 h 118"/>
                  <a:gd name="T24" fmla="*/ 1 w 316"/>
                  <a:gd name="T25" fmla="*/ 23 h 118"/>
                  <a:gd name="T26" fmla="*/ 0 w 316"/>
                  <a:gd name="T27" fmla="*/ 25 h 118"/>
                  <a:gd name="T28" fmla="*/ 0 w 316"/>
                  <a:gd name="T29" fmla="*/ 25 h 118"/>
                  <a:gd name="T30" fmla="*/ 1 w 316"/>
                  <a:gd name="T31" fmla="*/ 29 h 118"/>
                  <a:gd name="T32" fmla="*/ 3 w 316"/>
                  <a:gd name="T33" fmla="*/ 31 h 118"/>
                  <a:gd name="T34" fmla="*/ 156 w 316"/>
                  <a:gd name="T35" fmla="*/ 118 h 118"/>
                  <a:gd name="T36" fmla="*/ 156 w 316"/>
                  <a:gd name="T37" fmla="*/ 118 h 118"/>
                  <a:gd name="T38" fmla="*/ 159 w 316"/>
                  <a:gd name="T39" fmla="*/ 118 h 118"/>
                  <a:gd name="T40" fmla="*/ 159 w 316"/>
                  <a:gd name="T41" fmla="*/ 118 h 118"/>
                  <a:gd name="T42" fmla="*/ 161 w 316"/>
                  <a:gd name="T43" fmla="*/ 118 h 118"/>
                  <a:gd name="T44" fmla="*/ 313 w 316"/>
                  <a:gd name="T45" fmla="*/ 31 h 118"/>
                  <a:gd name="T46" fmla="*/ 313 w 316"/>
                  <a:gd name="T47" fmla="*/ 31 h 118"/>
                  <a:gd name="T48" fmla="*/ 316 w 316"/>
                  <a:gd name="T49" fmla="*/ 29 h 118"/>
                  <a:gd name="T50" fmla="*/ 316 w 316"/>
                  <a:gd name="T51" fmla="*/ 25 h 118"/>
                  <a:gd name="T52" fmla="*/ 316 w 316"/>
                  <a:gd name="T53" fmla="*/ 25 h 118"/>
                  <a:gd name="T54" fmla="*/ 316 w 316"/>
                  <a:gd name="T55" fmla="*/ 23 h 118"/>
                  <a:gd name="T56" fmla="*/ 313 w 316"/>
                  <a:gd name="T57" fmla="*/ 21 h 118"/>
                  <a:gd name="T58" fmla="*/ 313 w 316"/>
                  <a:gd name="T59" fmla="*/ 2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 h="118">
                    <a:moveTo>
                      <a:pt x="313" y="21"/>
                    </a:moveTo>
                    <a:lnTo>
                      <a:pt x="276" y="0"/>
                    </a:lnTo>
                    <a:lnTo>
                      <a:pt x="167" y="62"/>
                    </a:lnTo>
                    <a:lnTo>
                      <a:pt x="167" y="62"/>
                    </a:lnTo>
                    <a:lnTo>
                      <a:pt x="163" y="63"/>
                    </a:lnTo>
                    <a:lnTo>
                      <a:pt x="159" y="64"/>
                    </a:lnTo>
                    <a:lnTo>
                      <a:pt x="159" y="64"/>
                    </a:lnTo>
                    <a:lnTo>
                      <a:pt x="155" y="63"/>
                    </a:lnTo>
                    <a:lnTo>
                      <a:pt x="151" y="62"/>
                    </a:lnTo>
                    <a:lnTo>
                      <a:pt x="42" y="0"/>
                    </a:lnTo>
                    <a:lnTo>
                      <a:pt x="3" y="21"/>
                    </a:lnTo>
                    <a:lnTo>
                      <a:pt x="3" y="21"/>
                    </a:lnTo>
                    <a:lnTo>
                      <a:pt x="1" y="23"/>
                    </a:lnTo>
                    <a:lnTo>
                      <a:pt x="0" y="25"/>
                    </a:lnTo>
                    <a:lnTo>
                      <a:pt x="0" y="25"/>
                    </a:lnTo>
                    <a:lnTo>
                      <a:pt x="1" y="29"/>
                    </a:lnTo>
                    <a:lnTo>
                      <a:pt x="3" y="31"/>
                    </a:lnTo>
                    <a:lnTo>
                      <a:pt x="156" y="118"/>
                    </a:lnTo>
                    <a:lnTo>
                      <a:pt x="156" y="118"/>
                    </a:lnTo>
                    <a:lnTo>
                      <a:pt x="159" y="118"/>
                    </a:lnTo>
                    <a:lnTo>
                      <a:pt x="159" y="118"/>
                    </a:lnTo>
                    <a:lnTo>
                      <a:pt x="161" y="118"/>
                    </a:lnTo>
                    <a:lnTo>
                      <a:pt x="313" y="31"/>
                    </a:lnTo>
                    <a:lnTo>
                      <a:pt x="313" y="31"/>
                    </a:lnTo>
                    <a:lnTo>
                      <a:pt x="316" y="29"/>
                    </a:lnTo>
                    <a:lnTo>
                      <a:pt x="316" y="25"/>
                    </a:lnTo>
                    <a:lnTo>
                      <a:pt x="316" y="25"/>
                    </a:lnTo>
                    <a:lnTo>
                      <a:pt x="316" y="23"/>
                    </a:lnTo>
                    <a:lnTo>
                      <a:pt x="313" y="21"/>
                    </a:lnTo>
                    <a:lnTo>
                      <a:pt x="31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7" name="Freeform 249"/>
              <p:cNvSpPr>
                <a:spLocks/>
              </p:cNvSpPr>
              <p:nvPr/>
            </p:nvSpPr>
            <p:spPr bwMode="auto">
              <a:xfrm>
                <a:off x="3330576" y="4421823"/>
                <a:ext cx="249238" cy="95250"/>
              </a:xfrm>
              <a:custGeom>
                <a:avLst/>
                <a:gdLst>
                  <a:gd name="T0" fmla="*/ 313 w 316"/>
                  <a:gd name="T1" fmla="*/ 23 h 120"/>
                  <a:gd name="T2" fmla="*/ 276 w 316"/>
                  <a:gd name="T3" fmla="*/ 0 h 120"/>
                  <a:gd name="T4" fmla="*/ 167 w 316"/>
                  <a:gd name="T5" fmla="*/ 63 h 120"/>
                  <a:gd name="T6" fmla="*/ 167 w 316"/>
                  <a:gd name="T7" fmla="*/ 63 h 120"/>
                  <a:gd name="T8" fmla="*/ 163 w 316"/>
                  <a:gd name="T9" fmla="*/ 64 h 120"/>
                  <a:gd name="T10" fmla="*/ 159 w 316"/>
                  <a:gd name="T11" fmla="*/ 66 h 120"/>
                  <a:gd name="T12" fmla="*/ 159 w 316"/>
                  <a:gd name="T13" fmla="*/ 66 h 120"/>
                  <a:gd name="T14" fmla="*/ 155 w 316"/>
                  <a:gd name="T15" fmla="*/ 64 h 120"/>
                  <a:gd name="T16" fmla="*/ 151 w 316"/>
                  <a:gd name="T17" fmla="*/ 63 h 120"/>
                  <a:gd name="T18" fmla="*/ 42 w 316"/>
                  <a:gd name="T19" fmla="*/ 0 h 120"/>
                  <a:gd name="T20" fmla="*/ 3 w 316"/>
                  <a:gd name="T21" fmla="*/ 23 h 120"/>
                  <a:gd name="T22" fmla="*/ 3 w 316"/>
                  <a:gd name="T23" fmla="*/ 23 h 120"/>
                  <a:gd name="T24" fmla="*/ 1 w 316"/>
                  <a:gd name="T25" fmla="*/ 24 h 120"/>
                  <a:gd name="T26" fmla="*/ 0 w 316"/>
                  <a:gd name="T27" fmla="*/ 27 h 120"/>
                  <a:gd name="T28" fmla="*/ 0 w 316"/>
                  <a:gd name="T29" fmla="*/ 27 h 120"/>
                  <a:gd name="T30" fmla="*/ 1 w 316"/>
                  <a:gd name="T31" fmla="*/ 29 h 120"/>
                  <a:gd name="T32" fmla="*/ 3 w 316"/>
                  <a:gd name="T33" fmla="*/ 32 h 120"/>
                  <a:gd name="T34" fmla="*/ 156 w 316"/>
                  <a:gd name="T35" fmla="*/ 120 h 120"/>
                  <a:gd name="T36" fmla="*/ 156 w 316"/>
                  <a:gd name="T37" fmla="*/ 120 h 120"/>
                  <a:gd name="T38" fmla="*/ 159 w 316"/>
                  <a:gd name="T39" fmla="*/ 120 h 120"/>
                  <a:gd name="T40" fmla="*/ 159 w 316"/>
                  <a:gd name="T41" fmla="*/ 120 h 120"/>
                  <a:gd name="T42" fmla="*/ 161 w 316"/>
                  <a:gd name="T43" fmla="*/ 120 h 120"/>
                  <a:gd name="T44" fmla="*/ 313 w 316"/>
                  <a:gd name="T45" fmla="*/ 32 h 120"/>
                  <a:gd name="T46" fmla="*/ 313 w 316"/>
                  <a:gd name="T47" fmla="*/ 32 h 120"/>
                  <a:gd name="T48" fmla="*/ 316 w 316"/>
                  <a:gd name="T49" fmla="*/ 29 h 120"/>
                  <a:gd name="T50" fmla="*/ 316 w 316"/>
                  <a:gd name="T51" fmla="*/ 27 h 120"/>
                  <a:gd name="T52" fmla="*/ 316 w 316"/>
                  <a:gd name="T53" fmla="*/ 27 h 120"/>
                  <a:gd name="T54" fmla="*/ 316 w 316"/>
                  <a:gd name="T55" fmla="*/ 24 h 120"/>
                  <a:gd name="T56" fmla="*/ 313 w 316"/>
                  <a:gd name="T57" fmla="*/ 23 h 120"/>
                  <a:gd name="T58" fmla="*/ 313 w 316"/>
                  <a:gd name="T59" fmla="*/ 2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 h="120">
                    <a:moveTo>
                      <a:pt x="313" y="23"/>
                    </a:moveTo>
                    <a:lnTo>
                      <a:pt x="276" y="0"/>
                    </a:lnTo>
                    <a:lnTo>
                      <a:pt x="167" y="63"/>
                    </a:lnTo>
                    <a:lnTo>
                      <a:pt x="167" y="63"/>
                    </a:lnTo>
                    <a:lnTo>
                      <a:pt x="163" y="64"/>
                    </a:lnTo>
                    <a:lnTo>
                      <a:pt x="159" y="66"/>
                    </a:lnTo>
                    <a:lnTo>
                      <a:pt x="159" y="66"/>
                    </a:lnTo>
                    <a:lnTo>
                      <a:pt x="155" y="64"/>
                    </a:lnTo>
                    <a:lnTo>
                      <a:pt x="151" y="63"/>
                    </a:lnTo>
                    <a:lnTo>
                      <a:pt x="42" y="0"/>
                    </a:lnTo>
                    <a:lnTo>
                      <a:pt x="3" y="23"/>
                    </a:lnTo>
                    <a:lnTo>
                      <a:pt x="3" y="23"/>
                    </a:lnTo>
                    <a:lnTo>
                      <a:pt x="1" y="24"/>
                    </a:lnTo>
                    <a:lnTo>
                      <a:pt x="0" y="27"/>
                    </a:lnTo>
                    <a:lnTo>
                      <a:pt x="0" y="27"/>
                    </a:lnTo>
                    <a:lnTo>
                      <a:pt x="1" y="29"/>
                    </a:lnTo>
                    <a:lnTo>
                      <a:pt x="3" y="32"/>
                    </a:lnTo>
                    <a:lnTo>
                      <a:pt x="156" y="120"/>
                    </a:lnTo>
                    <a:lnTo>
                      <a:pt x="156" y="120"/>
                    </a:lnTo>
                    <a:lnTo>
                      <a:pt x="159" y="120"/>
                    </a:lnTo>
                    <a:lnTo>
                      <a:pt x="159" y="120"/>
                    </a:lnTo>
                    <a:lnTo>
                      <a:pt x="161" y="120"/>
                    </a:lnTo>
                    <a:lnTo>
                      <a:pt x="313" y="32"/>
                    </a:lnTo>
                    <a:lnTo>
                      <a:pt x="313" y="32"/>
                    </a:lnTo>
                    <a:lnTo>
                      <a:pt x="316" y="29"/>
                    </a:lnTo>
                    <a:lnTo>
                      <a:pt x="316" y="27"/>
                    </a:lnTo>
                    <a:lnTo>
                      <a:pt x="316" y="27"/>
                    </a:lnTo>
                    <a:lnTo>
                      <a:pt x="316" y="24"/>
                    </a:lnTo>
                    <a:lnTo>
                      <a:pt x="313" y="23"/>
                    </a:lnTo>
                    <a:lnTo>
                      <a:pt x="31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nvGrpSpPr>
            <p:cNvPr id="100" name="Group 99"/>
            <p:cNvGrpSpPr>
              <a:grpSpLocks noChangeAspect="1"/>
            </p:cNvGrpSpPr>
            <p:nvPr/>
          </p:nvGrpSpPr>
          <p:grpSpPr>
            <a:xfrm>
              <a:off x="495871" y="2622794"/>
              <a:ext cx="283138" cy="281025"/>
              <a:chOff x="2470151" y="4328160"/>
              <a:chExt cx="212725" cy="211138"/>
            </a:xfrm>
            <a:solidFill>
              <a:srgbClr val="86BC25"/>
            </a:solidFill>
          </p:grpSpPr>
          <p:sp>
            <p:nvSpPr>
              <p:cNvPr id="129" name="Freeform 231"/>
              <p:cNvSpPr>
                <a:spLocks/>
              </p:cNvSpPr>
              <p:nvPr/>
            </p:nvSpPr>
            <p:spPr bwMode="auto">
              <a:xfrm>
                <a:off x="2470151" y="4328160"/>
                <a:ext cx="38100" cy="39688"/>
              </a:xfrm>
              <a:custGeom>
                <a:avLst/>
                <a:gdLst>
                  <a:gd name="T0" fmla="*/ 44 w 48"/>
                  <a:gd name="T1" fmla="*/ 0 h 50"/>
                  <a:gd name="T2" fmla="*/ 4 w 48"/>
                  <a:gd name="T3" fmla="*/ 0 h 50"/>
                  <a:gd name="T4" fmla="*/ 4 w 48"/>
                  <a:gd name="T5" fmla="*/ 0 h 50"/>
                  <a:gd name="T6" fmla="*/ 1 w 48"/>
                  <a:gd name="T7" fmla="*/ 2 h 50"/>
                  <a:gd name="T8" fmla="*/ 0 w 48"/>
                  <a:gd name="T9" fmla="*/ 4 h 50"/>
                  <a:gd name="T10" fmla="*/ 0 w 48"/>
                  <a:gd name="T11" fmla="*/ 46 h 50"/>
                  <a:gd name="T12" fmla="*/ 0 w 48"/>
                  <a:gd name="T13" fmla="*/ 46 h 50"/>
                  <a:gd name="T14" fmla="*/ 1 w 48"/>
                  <a:gd name="T15" fmla="*/ 49 h 50"/>
                  <a:gd name="T16" fmla="*/ 4 w 48"/>
                  <a:gd name="T17" fmla="*/ 50 h 50"/>
                  <a:gd name="T18" fmla="*/ 44 w 48"/>
                  <a:gd name="T19" fmla="*/ 50 h 50"/>
                  <a:gd name="T20" fmla="*/ 44 w 48"/>
                  <a:gd name="T21" fmla="*/ 50 h 50"/>
                  <a:gd name="T22" fmla="*/ 47 w 48"/>
                  <a:gd name="T23" fmla="*/ 49 h 50"/>
                  <a:gd name="T24" fmla="*/ 48 w 48"/>
                  <a:gd name="T25" fmla="*/ 46 h 50"/>
                  <a:gd name="T26" fmla="*/ 48 w 48"/>
                  <a:gd name="T27" fmla="*/ 4 h 50"/>
                  <a:gd name="T28" fmla="*/ 48 w 48"/>
                  <a:gd name="T29" fmla="*/ 4 h 50"/>
                  <a:gd name="T30" fmla="*/ 47 w 48"/>
                  <a:gd name="T31" fmla="*/ 2 h 50"/>
                  <a:gd name="T32" fmla="*/ 44 w 48"/>
                  <a:gd name="T33" fmla="*/ 0 h 50"/>
                  <a:gd name="T34" fmla="*/ 44 w 48"/>
                  <a:gd name="T3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4" y="0"/>
                    </a:moveTo>
                    <a:lnTo>
                      <a:pt x="4" y="0"/>
                    </a:lnTo>
                    <a:lnTo>
                      <a:pt x="4" y="0"/>
                    </a:lnTo>
                    <a:lnTo>
                      <a:pt x="1" y="2"/>
                    </a:lnTo>
                    <a:lnTo>
                      <a:pt x="0" y="4"/>
                    </a:lnTo>
                    <a:lnTo>
                      <a:pt x="0" y="46"/>
                    </a:lnTo>
                    <a:lnTo>
                      <a:pt x="0" y="46"/>
                    </a:lnTo>
                    <a:lnTo>
                      <a:pt x="1" y="49"/>
                    </a:lnTo>
                    <a:lnTo>
                      <a:pt x="4" y="50"/>
                    </a:lnTo>
                    <a:lnTo>
                      <a:pt x="44" y="50"/>
                    </a:lnTo>
                    <a:lnTo>
                      <a:pt x="44" y="50"/>
                    </a:lnTo>
                    <a:lnTo>
                      <a:pt x="47" y="49"/>
                    </a:lnTo>
                    <a:lnTo>
                      <a:pt x="48" y="46"/>
                    </a:lnTo>
                    <a:lnTo>
                      <a:pt x="48" y="4"/>
                    </a:lnTo>
                    <a:lnTo>
                      <a:pt x="48" y="4"/>
                    </a:lnTo>
                    <a:lnTo>
                      <a:pt x="47" y="2"/>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0" name="Freeform 232"/>
              <p:cNvSpPr>
                <a:spLocks/>
              </p:cNvSpPr>
              <p:nvPr/>
            </p:nvSpPr>
            <p:spPr bwMode="auto">
              <a:xfrm>
                <a:off x="2527301" y="4328160"/>
                <a:ext cx="38100" cy="39688"/>
              </a:xfrm>
              <a:custGeom>
                <a:avLst/>
                <a:gdLst>
                  <a:gd name="T0" fmla="*/ 4 w 49"/>
                  <a:gd name="T1" fmla="*/ 50 h 50"/>
                  <a:gd name="T2" fmla="*/ 45 w 49"/>
                  <a:gd name="T3" fmla="*/ 50 h 50"/>
                  <a:gd name="T4" fmla="*/ 45 w 49"/>
                  <a:gd name="T5" fmla="*/ 50 h 50"/>
                  <a:gd name="T6" fmla="*/ 49 w 49"/>
                  <a:gd name="T7" fmla="*/ 49 h 50"/>
                  <a:gd name="T8" fmla="*/ 49 w 49"/>
                  <a:gd name="T9" fmla="*/ 46 h 50"/>
                  <a:gd name="T10" fmla="*/ 49 w 49"/>
                  <a:gd name="T11" fmla="*/ 4 h 50"/>
                  <a:gd name="T12" fmla="*/ 49 w 49"/>
                  <a:gd name="T13" fmla="*/ 4 h 50"/>
                  <a:gd name="T14" fmla="*/ 49 w 49"/>
                  <a:gd name="T15" fmla="*/ 2 h 50"/>
                  <a:gd name="T16" fmla="*/ 45 w 49"/>
                  <a:gd name="T17" fmla="*/ 0 h 50"/>
                  <a:gd name="T18" fmla="*/ 4 w 49"/>
                  <a:gd name="T19" fmla="*/ 0 h 50"/>
                  <a:gd name="T20" fmla="*/ 4 w 49"/>
                  <a:gd name="T21" fmla="*/ 0 h 50"/>
                  <a:gd name="T22" fmla="*/ 2 w 49"/>
                  <a:gd name="T23" fmla="*/ 2 h 50"/>
                  <a:gd name="T24" fmla="*/ 0 w 49"/>
                  <a:gd name="T25" fmla="*/ 4 h 50"/>
                  <a:gd name="T26" fmla="*/ 0 w 49"/>
                  <a:gd name="T27" fmla="*/ 46 h 50"/>
                  <a:gd name="T28" fmla="*/ 0 w 49"/>
                  <a:gd name="T29" fmla="*/ 46 h 50"/>
                  <a:gd name="T30" fmla="*/ 2 w 49"/>
                  <a:gd name="T31" fmla="*/ 49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5" y="50"/>
                    </a:lnTo>
                    <a:lnTo>
                      <a:pt x="45" y="50"/>
                    </a:lnTo>
                    <a:lnTo>
                      <a:pt x="49" y="49"/>
                    </a:lnTo>
                    <a:lnTo>
                      <a:pt x="49" y="46"/>
                    </a:lnTo>
                    <a:lnTo>
                      <a:pt x="49" y="4"/>
                    </a:lnTo>
                    <a:lnTo>
                      <a:pt x="49" y="4"/>
                    </a:lnTo>
                    <a:lnTo>
                      <a:pt x="49" y="2"/>
                    </a:lnTo>
                    <a:lnTo>
                      <a:pt x="45" y="0"/>
                    </a:lnTo>
                    <a:lnTo>
                      <a:pt x="4" y="0"/>
                    </a:lnTo>
                    <a:lnTo>
                      <a:pt x="4" y="0"/>
                    </a:lnTo>
                    <a:lnTo>
                      <a:pt x="2" y="2"/>
                    </a:lnTo>
                    <a:lnTo>
                      <a:pt x="0" y="4"/>
                    </a:lnTo>
                    <a:lnTo>
                      <a:pt x="0" y="46"/>
                    </a:lnTo>
                    <a:lnTo>
                      <a:pt x="0" y="46"/>
                    </a:lnTo>
                    <a:lnTo>
                      <a:pt x="2"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1" name="Freeform 233"/>
              <p:cNvSpPr>
                <a:spLocks/>
              </p:cNvSpPr>
              <p:nvPr/>
            </p:nvSpPr>
            <p:spPr bwMode="auto">
              <a:xfrm>
                <a:off x="2584451" y="4328160"/>
                <a:ext cx="39688" cy="39688"/>
              </a:xfrm>
              <a:custGeom>
                <a:avLst/>
                <a:gdLst>
                  <a:gd name="T0" fmla="*/ 4 w 48"/>
                  <a:gd name="T1" fmla="*/ 50 h 50"/>
                  <a:gd name="T2" fmla="*/ 44 w 48"/>
                  <a:gd name="T3" fmla="*/ 50 h 50"/>
                  <a:gd name="T4" fmla="*/ 44 w 48"/>
                  <a:gd name="T5" fmla="*/ 50 h 50"/>
                  <a:gd name="T6" fmla="*/ 48 w 48"/>
                  <a:gd name="T7" fmla="*/ 49 h 50"/>
                  <a:gd name="T8" fmla="*/ 48 w 48"/>
                  <a:gd name="T9" fmla="*/ 46 h 50"/>
                  <a:gd name="T10" fmla="*/ 48 w 48"/>
                  <a:gd name="T11" fmla="*/ 4 h 50"/>
                  <a:gd name="T12" fmla="*/ 48 w 48"/>
                  <a:gd name="T13" fmla="*/ 4 h 50"/>
                  <a:gd name="T14" fmla="*/ 48 w 48"/>
                  <a:gd name="T15" fmla="*/ 2 h 50"/>
                  <a:gd name="T16" fmla="*/ 44 w 48"/>
                  <a:gd name="T17" fmla="*/ 0 h 50"/>
                  <a:gd name="T18" fmla="*/ 4 w 48"/>
                  <a:gd name="T19" fmla="*/ 0 h 50"/>
                  <a:gd name="T20" fmla="*/ 4 w 48"/>
                  <a:gd name="T21" fmla="*/ 0 h 50"/>
                  <a:gd name="T22" fmla="*/ 1 w 48"/>
                  <a:gd name="T23" fmla="*/ 2 h 50"/>
                  <a:gd name="T24" fmla="*/ 0 w 48"/>
                  <a:gd name="T25" fmla="*/ 4 h 50"/>
                  <a:gd name="T26" fmla="*/ 0 w 48"/>
                  <a:gd name="T27" fmla="*/ 46 h 50"/>
                  <a:gd name="T28" fmla="*/ 0 w 48"/>
                  <a:gd name="T29" fmla="*/ 46 h 50"/>
                  <a:gd name="T30" fmla="*/ 1 w 48"/>
                  <a:gd name="T31" fmla="*/ 49 h 50"/>
                  <a:gd name="T32" fmla="*/ 4 w 48"/>
                  <a:gd name="T33" fmla="*/ 50 h 50"/>
                  <a:gd name="T34" fmla="*/ 4 w 48"/>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 y="50"/>
                    </a:moveTo>
                    <a:lnTo>
                      <a:pt x="44" y="50"/>
                    </a:lnTo>
                    <a:lnTo>
                      <a:pt x="44" y="50"/>
                    </a:lnTo>
                    <a:lnTo>
                      <a:pt x="48" y="49"/>
                    </a:lnTo>
                    <a:lnTo>
                      <a:pt x="48" y="46"/>
                    </a:lnTo>
                    <a:lnTo>
                      <a:pt x="48" y="4"/>
                    </a:lnTo>
                    <a:lnTo>
                      <a:pt x="48" y="4"/>
                    </a:lnTo>
                    <a:lnTo>
                      <a:pt x="48" y="2"/>
                    </a:lnTo>
                    <a:lnTo>
                      <a:pt x="44" y="0"/>
                    </a:lnTo>
                    <a:lnTo>
                      <a:pt x="4" y="0"/>
                    </a:lnTo>
                    <a:lnTo>
                      <a:pt x="4" y="0"/>
                    </a:lnTo>
                    <a:lnTo>
                      <a:pt x="1" y="2"/>
                    </a:lnTo>
                    <a:lnTo>
                      <a:pt x="0" y="4"/>
                    </a:lnTo>
                    <a:lnTo>
                      <a:pt x="0" y="46"/>
                    </a:lnTo>
                    <a:lnTo>
                      <a:pt x="0" y="46"/>
                    </a:lnTo>
                    <a:lnTo>
                      <a:pt x="1"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2" name="Freeform 234"/>
              <p:cNvSpPr>
                <a:spLocks/>
              </p:cNvSpPr>
              <p:nvPr/>
            </p:nvSpPr>
            <p:spPr bwMode="auto">
              <a:xfrm>
                <a:off x="2643188" y="4328160"/>
                <a:ext cx="39688" cy="39688"/>
              </a:xfrm>
              <a:custGeom>
                <a:avLst/>
                <a:gdLst>
                  <a:gd name="T0" fmla="*/ 4 w 49"/>
                  <a:gd name="T1" fmla="*/ 50 h 50"/>
                  <a:gd name="T2" fmla="*/ 44 w 49"/>
                  <a:gd name="T3" fmla="*/ 50 h 50"/>
                  <a:gd name="T4" fmla="*/ 44 w 49"/>
                  <a:gd name="T5" fmla="*/ 50 h 50"/>
                  <a:gd name="T6" fmla="*/ 48 w 49"/>
                  <a:gd name="T7" fmla="*/ 49 h 50"/>
                  <a:gd name="T8" fmla="*/ 49 w 49"/>
                  <a:gd name="T9" fmla="*/ 46 h 50"/>
                  <a:gd name="T10" fmla="*/ 49 w 49"/>
                  <a:gd name="T11" fmla="*/ 4 h 50"/>
                  <a:gd name="T12" fmla="*/ 49 w 49"/>
                  <a:gd name="T13" fmla="*/ 4 h 50"/>
                  <a:gd name="T14" fmla="*/ 48 w 49"/>
                  <a:gd name="T15" fmla="*/ 2 h 50"/>
                  <a:gd name="T16" fmla="*/ 44 w 49"/>
                  <a:gd name="T17" fmla="*/ 0 h 50"/>
                  <a:gd name="T18" fmla="*/ 4 w 49"/>
                  <a:gd name="T19" fmla="*/ 0 h 50"/>
                  <a:gd name="T20" fmla="*/ 4 w 49"/>
                  <a:gd name="T21" fmla="*/ 0 h 50"/>
                  <a:gd name="T22" fmla="*/ 1 w 49"/>
                  <a:gd name="T23" fmla="*/ 2 h 50"/>
                  <a:gd name="T24" fmla="*/ 0 w 49"/>
                  <a:gd name="T25" fmla="*/ 4 h 50"/>
                  <a:gd name="T26" fmla="*/ 0 w 49"/>
                  <a:gd name="T27" fmla="*/ 46 h 50"/>
                  <a:gd name="T28" fmla="*/ 0 w 49"/>
                  <a:gd name="T29" fmla="*/ 46 h 50"/>
                  <a:gd name="T30" fmla="*/ 1 w 49"/>
                  <a:gd name="T31" fmla="*/ 49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4" y="50"/>
                    </a:lnTo>
                    <a:lnTo>
                      <a:pt x="44" y="50"/>
                    </a:lnTo>
                    <a:lnTo>
                      <a:pt x="48" y="49"/>
                    </a:lnTo>
                    <a:lnTo>
                      <a:pt x="49" y="46"/>
                    </a:lnTo>
                    <a:lnTo>
                      <a:pt x="49" y="4"/>
                    </a:lnTo>
                    <a:lnTo>
                      <a:pt x="49" y="4"/>
                    </a:lnTo>
                    <a:lnTo>
                      <a:pt x="48" y="2"/>
                    </a:lnTo>
                    <a:lnTo>
                      <a:pt x="44" y="0"/>
                    </a:lnTo>
                    <a:lnTo>
                      <a:pt x="4" y="0"/>
                    </a:lnTo>
                    <a:lnTo>
                      <a:pt x="4" y="0"/>
                    </a:lnTo>
                    <a:lnTo>
                      <a:pt x="1" y="2"/>
                    </a:lnTo>
                    <a:lnTo>
                      <a:pt x="0" y="4"/>
                    </a:lnTo>
                    <a:lnTo>
                      <a:pt x="0" y="46"/>
                    </a:lnTo>
                    <a:lnTo>
                      <a:pt x="0" y="46"/>
                    </a:lnTo>
                    <a:lnTo>
                      <a:pt x="1"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3" name="Freeform 235"/>
              <p:cNvSpPr>
                <a:spLocks/>
              </p:cNvSpPr>
              <p:nvPr/>
            </p:nvSpPr>
            <p:spPr bwMode="auto">
              <a:xfrm>
                <a:off x="2470151" y="4385310"/>
                <a:ext cx="38100" cy="39688"/>
              </a:xfrm>
              <a:custGeom>
                <a:avLst/>
                <a:gdLst>
                  <a:gd name="T0" fmla="*/ 44 w 48"/>
                  <a:gd name="T1" fmla="*/ 0 h 50"/>
                  <a:gd name="T2" fmla="*/ 4 w 48"/>
                  <a:gd name="T3" fmla="*/ 0 h 50"/>
                  <a:gd name="T4" fmla="*/ 4 w 48"/>
                  <a:gd name="T5" fmla="*/ 0 h 50"/>
                  <a:gd name="T6" fmla="*/ 1 w 48"/>
                  <a:gd name="T7" fmla="*/ 1 h 50"/>
                  <a:gd name="T8" fmla="*/ 0 w 48"/>
                  <a:gd name="T9" fmla="*/ 4 h 50"/>
                  <a:gd name="T10" fmla="*/ 0 w 48"/>
                  <a:gd name="T11" fmla="*/ 46 h 50"/>
                  <a:gd name="T12" fmla="*/ 0 w 48"/>
                  <a:gd name="T13" fmla="*/ 46 h 50"/>
                  <a:gd name="T14" fmla="*/ 1 w 48"/>
                  <a:gd name="T15" fmla="*/ 48 h 50"/>
                  <a:gd name="T16" fmla="*/ 4 w 48"/>
                  <a:gd name="T17" fmla="*/ 50 h 50"/>
                  <a:gd name="T18" fmla="*/ 44 w 48"/>
                  <a:gd name="T19" fmla="*/ 50 h 50"/>
                  <a:gd name="T20" fmla="*/ 44 w 48"/>
                  <a:gd name="T21" fmla="*/ 50 h 50"/>
                  <a:gd name="T22" fmla="*/ 47 w 48"/>
                  <a:gd name="T23" fmla="*/ 48 h 50"/>
                  <a:gd name="T24" fmla="*/ 48 w 48"/>
                  <a:gd name="T25" fmla="*/ 46 h 50"/>
                  <a:gd name="T26" fmla="*/ 48 w 48"/>
                  <a:gd name="T27" fmla="*/ 4 h 50"/>
                  <a:gd name="T28" fmla="*/ 48 w 48"/>
                  <a:gd name="T29" fmla="*/ 4 h 50"/>
                  <a:gd name="T30" fmla="*/ 47 w 48"/>
                  <a:gd name="T31" fmla="*/ 1 h 50"/>
                  <a:gd name="T32" fmla="*/ 44 w 48"/>
                  <a:gd name="T33" fmla="*/ 0 h 50"/>
                  <a:gd name="T34" fmla="*/ 44 w 48"/>
                  <a:gd name="T3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4" y="0"/>
                    </a:moveTo>
                    <a:lnTo>
                      <a:pt x="4" y="0"/>
                    </a:lnTo>
                    <a:lnTo>
                      <a:pt x="4" y="0"/>
                    </a:lnTo>
                    <a:lnTo>
                      <a:pt x="1" y="1"/>
                    </a:lnTo>
                    <a:lnTo>
                      <a:pt x="0" y="4"/>
                    </a:lnTo>
                    <a:lnTo>
                      <a:pt x="0" y="46"/>
                    </a:lnTo>
                    <a:lnTo>
                      <a:pt x="0" y="46"/>
                    </a:lnTo>
                    <a:lnTo>
                      <a:pt x="1" y="48"/>
                    </a:lnTo>
                    <a:lnTo>
                      <a:pt x="4" y="50"/>
                    </a:lnTo>
                    <a:lnTo>
                      <a:pt x="44" y="50"/>
                    </a:lnTo>
                    <a:lnTo>
                      <a:pt x="44" y="50"/>
                    </a:lnTo>
                    <a:lnTo>
                      <a:pt x="47" y="48"/>
                    </a:lnTo>
                    <a:lnTo>
                      <a:pt x="48" y="46"/>
                    </a:lnTo>
                    <a:lnTo>
                      <a:pt x="48" y="4"/>
                    </a:lnTo>
                    <a:lnTo>
                      <a:pt x="48" y="4"/>
                    </a:lnTo>
                    <a:lnTo>
                      <a:pt x="47" y="1"/>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4" name="Freeform 236"/>
              <p:cNvSpPr>
                <a:spLocks/>
              </p:cNvSpPr>
              <p:nvPr/>
            </p:nvSpPr>
            <p:spPr bwMode="auto">
              <a:xfrm>
                <a:off x="2527301" y="4385310"/>
                <a:ext cx="38100" cy="39688"/>
              </a:xfrm>
              <a:custGeom>
                <a:avLst/>
                <a:gdLst>
                  <a:gd name="T0" fmla="*/ 4 w 49"/>
                  <a:gd name="T1" fmla="*/ 50 h 50"/>
                  <a:gd name="T2" fmla="*/ 45 w 49"/>
                  <a:gd name="T3" fmla="*/ 50 h 50"/>
                  <a:gd name="T4" fmla="*/ 45 w 49"/>
                  <a:gd name="T5" fmla="*/ 50 h 50"/>
                  <a:gd name="T6" fmla="*/ 49 w 49"/>
                  <a:gd name="T7" fmla="*/ 48 h 50"/>
                  <a:gd name="T8" fmla="*/ 49 w 49"/>
                  <a:gd name="T9" fmla="*/ 46 h 50"/>
                  <a:gd name="T10" fmla="*/ 49 w 49"/>
                  <a:gd name="T11" fmla="*/ 4 h 50"/>
                  <a:gd name="T12" fmla="*/ 49 w 49"/>
                  <a:gd name="T13" fmla="*/ 4 h 50"/>
                  <a:gd name="T14" fmla="*/ 49 w 49"/>
                  <a:gd name="T15" fmla="*/ 1 h 50"/>
                  <a:gd name="T16" fmla="*/ 45 w 49"/>
                  <a:gd name="T17" fmla="*/ 0 h 50"/>
                  <a:gd name="T18" fmla="*/ 4 w 49"/>
                  <a:gd name="T19" fmla="*/ 0 h 50"/>
                  <a:gd name="T20" fmla="*/ 4 w 49"/>
                  <a:gd name="T21" fmla="*/ 0 h 50"/>
                  <a:gd name="T22" fmla="*/ 2 w 49"/>
                  <a:gd name="T23" fmla="*/ 1 h 50"/>
                  <a:gd name="T24" fmla="*/ 0 w 49"/>
                  <a:gd name="T25" fmla="*/ 4 h 50"/>
                  <a:gd name="T26" fmla="*/ 0 w 49"/>
                  <a:gd name="T27" fmla="*/ 46 h 50"/>
                  <a:gd name="T28" fmla="*/ 0 w 49"/>
                  <a:gd name="T29" fmla="*/ 46 h 50"/>
                  <a:gd name="T30" fmla="*/ 2 w 49"/>
                  <a:gd name="T31" fmla="*/ 48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5" y="50"/>
                    </a:lnTo>
                    <a:lnTo>
                      <a:pt x="45" y="50"/>
                    </a:lnTo>
                    <a:lnTo>
                      <a:pt x="49" y="48"/>
                    </a:lnTo>
                    <a:lnTo>
                      <a:pt x="49" y="46"/>
                    </a:lnTo>
                    <a:lnTo>
                      <a:pt x="49" y="4"/>
                    </a:lnTo>
                    <a:lnTo>
                      <a:pt x="49" y="4"/>
                    </a:lnTo>
                    <a:lnTo>
                      <a:pt x="49" y="1"/>
                    </a:lnTo>
                    <a:lnTo>
                      <a:pt x="45" y="0"/>
                    </a:lnTo>
                    <a:lnTo>
                      <a:pt x="4" y="0"/>
                    </a:lnTo>
                    <a:lnTo>
                      <a:pt x="4" y="0"/>
                    </a:lnTo>
                    <a:lnTo>
                      <a:pt x="2" y="1"/>
                    </a:lnTo>
                    <a:lnTo>
                      <a:pt x="0" y="4"/>
                    </a:lnTo>
                    <a:lnTo>
                      <a:pt x="0" y="46"/>
                    </a:lnTo>
                    <a:lnTo>
                      <a:pt x="0" y="46"/>
                    </a:lnTo>
                    <a:lnTo>
                      <a:pt x="2" y="48"/>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5" name="Freeform 237"/>
              <p:cNvSpPr>
                <a:spLocks/>
              </p:cNvSpPr>
              <p:nvPr/>
            </p:nvSpPr>
            <p:spPr bwMode="auto">
              <a:xfrm>
                <a:off x="2584451" y="4385310"/>
                <a:ext cx="39688" cy="39688"/>
              </a:xfrm>
              <a:custGeom>
                <a:avLst/>
                <a:gdLst>
                  <a:gd name="T0" fmla="*/ 4 w 48"/>
                  <a:gd name="T1" fmla="*/ 50 h 50"/>
                  <a:gd name="T2" fmla="*/ 44 w 48"/>
                  <a:gd name="T3" fmla="*/ 50 h 50"/>
                  <a:gd name="T4" fmla="*/ 44 w 48"/>
                  <a:gd name="T5" fmla="*/ 50 h 50"/>
                  <a:gd name="T6" fmla="*/ 48 w 48"/>
                  <a:gd name="T7" fmla="*/ 48 h 50"/>
                  <a:gd name="T8" fmla="*/ 48 w 48"/>
                  <a:gd name="T9" fmla="*/ 46 h 50"/>
                  <a:gd name="T10" fmla="*/ 48 w 48"/>
                  <a:gd name="T11" fmla="*/ 4 h 50"/>
                  <a:gd name="T12" fmla="*/ 48 w 48"/>
                  <a:gd name="T13" fmla="*/ 4 h 50"/>
                  <a:gd name="T14" fmla="*/ 48 w 48"/>
                  <a:gd name="T15" fmla="*/ 1 h 50"/>
                  <a:gd name="T16" fmla="*/ 44 w 48"/>
                  <a:gd name="T17" fmla="*/ 0 h 50"/>
                  <a:gd name="T18" fmla="*/ 4 w 48"/>
                  <a:gd name="T19" fmla="*/ 0 h 50"/>
                  <a:gd name="T20" fmla="*/ 4 w 48"/>
                  <a:gd name="T21" fmla="*/ 0 h 50"/>
                  <a:gd name="T22" fmla="*/ 1 w 48"/>
                  <a:gd name="T23" fmla="*/ 1 h 50"/>
                  <a:gd name="T24" fmla="*/ 0 w 48"/>
                  <a:gd name="T25" fmla="*/ 4 h 50"/>
                  <a:gd name="T26" fmla="*/ 0 w 48"/>
                  <a:gd name="T27" fmla="*/ 46 h 50"/>
                  <a:gd name="T28" fmla="*/ 0 w 48"/>
                  <a:gd name="T29" fmla="*/ 46 h 50"/>
                  <a:gd name="T30" fmla="*/ 1 w 48"/>
                  <a:gd name="T31" fmla="*/ 48 h 50"/>
                  <a:gd name="T32" fmla="*/ 4 w 48"/>
                  <a:gd name="T33" fmla="*/ 50 h 50"/>
                  <a:gd name="T34" fmla="*/ 4 w 48"/>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 y="50"/>
                    </a:moveTo>
                    <a:lnTo>
                      <a:pt x="44" y="50"/>
                    </a:lnTo>
                    <a:lnTo>
                      <a:pt x="44" y="50"/>
                    </a:lnTo>
                    <a:lnTo>
                      <a:pt x="48" y="48"/>
                    </a:lnTo>
                    <a:lnTo>
                      <a:pt x="48" y="46"/>
                    </a:lnTo>
                    <a:lnTo>
                      <a:pt x="48" y="4"/>
                    </a:lnTo>
                    <a:lnTo>
                      <a:pt x="48" y="4"/>
                    </a:lnTo>
                    <a:lnTo>
                      <a:pt x="48" y="1"/>
                    </a:lnTo>
                    <a:lnTo>
                      <a:pt x="44" y="0"/>
                    </a:lnTo>
                    <a:lnTo>
                      <a:pt x="4" y="0"/>
                    </a:lnTo>
                    <a:lnTo>
                      <a:pt x="4" y="0"/>
                    </a:lnTo>
                    <a:lnTo>
                      <a:pt x="1" y="1"/>
                    </a:lnTo>
                    <a:lnTo>
                      <a:pt x="0" y="4"/>
                    </a:lnTo>
                    <a:lnTo>
                      <a:pt x="0" y="46"/>
                    </a:lnTo>
                    <a:lnTo>
                      <a:pt x="0" y="46"/>
                    </a:lnTo>
                    <a:lnTo>
                      <a:pt x="1" y="48"/>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6" name="Freeform 238"/>
              <p:cNvSpPr>
                <a:spLocks/>
              </p:cNvSpPr>
              <p:nvPr/>
            </p:nvSpPr>
            <p:spPr bwMode="auto">
              <a:xfrm>
                <a:off x="2643188" y="4385310"/>
                <a:ext cx="39688" cy="39688"/>
              </a:xfrm>
              <a:custGeom>
                <a:avLst/>
                <a:gdLst>
                  <a:gd name="T0" fmla="*/ 4 w 49"/>
                  <a:gd name="T1" fmla="*/ 50 h 50"/>
                  <a:gd name="T2" fmla="*/ 44 w 49"/>
                  <a:gd name="T3" fmla="*/ 50 h 50"/>
                  <a:gd name="T4" fmla="*/ 44 w 49"/>
                  <a:gd name="T5" fmla="*/ 50 h 50"/>
                  <a:gd name="T6" fmla="*/ 48 w 49"/>
                  <a:gd name="T7" fmla="*/ 48 h 50"/>
                  <a:gd name="T8" fmla="*/ 49 w 49"/>
                  <a:gd name="T9" fmla="*/ 46 h 50"/>
                  <a:gd name="T10" fmla="*/ 49 w 49"/>
                  <a:gd name="T11" fmla="*/ 4 h 50"/>
                  <a:gd name="T12" fmla="*/ 49 w 49"/>
                  <a:gd name="T13" fmla="*/ 4 h 50"/>
                  <a:gd name="T14" fmla="*/ 48 w 49"/>
                  <a:gd name="T15" fmla="*/ 1 h 50"/>
                  <a:gd name="T16" fmla="*/ 44 w 49"/>
                  <a:gd name="T17" fmla="*/ 0 h 50"/>
                  <a:gd name="T18" fmla="*/ 4 w 49"/>
                  <a:gd name="T19" fmla="*/ 0 h 50"/>
                  <a:gd name="T20" fmla="*/ 4 w 49"/>
                  <a:gd name="T21" fmla="*/ 0 h 50"/>
                  <a:gd name="T22" fmla="*/ 1 w 49"/>
                  <a:gd name="T23" fmla="*/ 1 h 50"/>
                  <a:gd name="T24" fmla="*/ 0 w 49"/>
                  <a:gd name="T25" fmla="*/ 4 h 50"/>
                  <a:gd name="T26" fmla="*/ 0 w 49"/>
                  <a:gd name="T27" fmla="*/ 46 h 50"/>
                  <a:gd name="T28" fmla="*/ 0 w 49"/>
                  <a:gd name="T29" fmla="*/ 46 h 50"/>
                  <a:gd name="T30" fmla="*/ 1 w 49"/>
                  <a:gd name="T31" fmla="*/ 48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4" y="50"/>
                    </a:lnTo>
                    <a:lnTo>
                      <a:pt x="44" y="50"/>
                    </a:lnTo>
                    <a:lnTo>
                      <a:pt x="48" y="48"/>
                    </a:lnTo>
                    <a:lnTo>
                      <a:pt x="49" y="46"/>
                    </a:lnTo>
                    <a:lnTo>
                      <a:pt x="49" y="4"/>
                    </a:lnTo>
                    <a:lnTo>
                      <a:pt x="49" y="4"/>
                    </a:lnTo>
                    <a:lnTo>
                      <a:pt x="48" y="1"/>
                    </a:lnTo>
                    <a:lnTo>
                      <a:pt x="44" y="0"/>
                    </a:lnTo>
                    <a:lnTo>
                      <a:pt x="4" y="0"/>
                    </a:lnTo>
                    <a:lnTo>
                      <a:pt x="4" y="0"/>
                    </a:lnTo>
                    <a:lnTo>
                      <a:pt x="1" y="1"/>
                    </a:lnTo>
                    <a:lnTo>
                      <a:pt x="0" y="4"/>
                    </a:lnTo>
                    <a:lnTo>
                      <a:pt x="0" y="46"/>
                    </a:lnTo>
                    <a:lnTo>
                      <a:pt x="0" y="46"/>
                    </a:lnTo>
                    <a:lnTo>
                      <a:pt x="1" y="48"/>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7" name="Freeform 239"/>
              <p:cNvSpPr>
                <a:spLocks/>
              </p:cNvSpPr>
              <p:nvPr/>
            </p:nvSpPr>
            <p:spPr bwMode="auto">
              <a:xfrm>
                <a:off x="2470151" y="4442460"/>
                <a:ext cx="38100" cy="39688"/>
              </a:xfrm>
              <a:custGeom>
                <a:avLst/>
                <a:gdLst>
                  <a:gd name="T0" fmla="*/ 44 w 48"/>
                  <a:gd name="T1" fmla="*/ 0 h 50"/>
                  <a:gd name="T2" fmla="*/ 4 w 48"/>
                  <a:gd name="T3" fmla="*/ 0 h 50"/>
                  <a:gd name="T4" fmla="*/ 4 w 48"/>
                  <a:gd name="T5" fmla="*/ 0 h 50"/>
                  <a:gd name="T6" fmla="*/ 1 w 48"/>
                  <a:gd name="T7" fmla="*/ 2 h 50"/>
                  <a:gd name="T8" fmla="*/ 0 w 48"/>
                  <a:gd name="T9" fmla="*/ 4 h 50"/>
                  <a:gd name="T10" fmla="*/ 0 w 48"/>
                  <a:gd name="T11" fmla="*/ 46 h 50"/>
                  <a:gd name="T12" fmla="*/ 0 w 48"/>
                  <a:gd name="T13" fmla="*/ 46 h 50"/>
                  <a:gd name="T14" fmla="*/ 1 w 48"/>
                  <a:gd name="T15" fmla="*/ 49 h 50"/>
                  <a:gd name="T16" fmla="*/ 4 w 48"/>
                  <a:gd name="T17" fmla="*/ 50 h 50"/>
                  <a:gd name="T18" fmla="*/ 44 w 48"/>
                  <a:gd name="T19" fmla="*/ 50 h 50"/>
                  <a:gd name="T20" fmla="*/ 44 w 48"/>
                  <a:gd name="T21" fmla="*/ 50 h 50"/>
                  <a:gd name="T22" fmla="*/ 47 w 48"/>
                  <a:gd name="T23" fmla="*/ 49 h 50"/>
                  <a:gd name="T24" fmla="*/ 48 w 48"/>
                  <a:gd name="T25" fmla="*/ 46 h 50"/>
                  <a:gd name="T26" fmla="*/ 48 w 48"/>
                  <a:gd name="T27" fmla="*/ 4 h 50"/>
                  <a:gd name="T28" fmla="*/ 48 w 48"/>
                  <a:gd name="T29" fmla="*/ 4 h 50"/>
                  <a:gd name="T30" fmla="*/ 47 w 48"/>
                  <a:gd name="T31" fmla="*/ 2 h 50"/>
                  <a:gd name="T32" fmla="*/ 44 w 48"/>
                  <a:gd name="T33" fmla="*/ 0 h 50"/>
                  <a:gd name="T34" fmla="*/ 44 w 48"/>
                  <a:gd name="T3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4" y="0"/>
                    </a:moveTo>
                    <a:lnTo>
                      <a:pt x="4" y="0"/>
                    </a:lnTo>
                    <a:lnTo>
                      <a:pt x="4" y="0"/>
                    </a:lnTo>
                    <a:lnTo>
                      <a:pt x="1" y="2"/>
                    </a:lnTo>
                    <a:lnTo>
                      <a:pt x="0" y="4"/>
                    </a:lnTo>
                    <a:lnTo>
                      <a:pt x="0" y="46"/>
                    </a:lnTo>
                    <a:lnTo>
                      <a:pt x="0" y="46"/>
                    </a:lnTo>
                    <a:lnTo>
                      <a:pt x="1" y="49"/>
                    </a:lnTo>
                    <a:lnTo>
                      <a:pt x="4" y="50"/>
                    </a:lnTo>
                    <a:lnTo>
                      <a:pt x="44" y="50"/>
                    </a:lnTo>
                    <a:lnTo>
                      <a:pt x="44" y="50"/>
                    </a:lnTo>
                    <a:lnTo>
                      <a:pt x="47" y="49"/>
                    </a:lnTo>
                    <a:lnTo>
                      <a:pt x="48" y="46"/>
                    </a:lnTo>
                    <a:lnTo>
                      <a:pt x="48" y="4"/>
                    </a:lnTo>
                    <a:lnTo>
                      <a:pt x="48" y="4"/>
                    </a:lnTo>
                    <a:lnTo>
                      <a:pt x="47" y="2"/>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8" name="Freeform 240"/>
              <p:cNvSpPr>
                <a:spLocks/>
              </p:cNvSpPr>
              <p:nvPr/>
            </p:nvSpPr>
            <p:spPr bwMode="auto">
              <a:xfrm>
                <a:off x="2527301" y="4442460"/>
                <a:ext cx="38100" cy="39688"/>
              </a:xfrm>
              <a:custGeom>
                <a:avLst/>
                <a:gdLst>
                  <a:gd name="T0" fmla="*/ 4 w 49"/>
                  <a:gd name="T1" fmla="*/ 50 h 50"/>
                  <a:gd name="T2" fmla="*/ 45 w 49"/>
                  <a:gd name="T3" fmla="*/ 50 h 50"/>
                  <a:gd name="T4" fmla="*/ 45 w 49"/>
                  <a:gd name="T5" fmla="*/ 50 h 50"/>
                  <a:gd name="T6" fmla="*/ 49 w 49"/>
                  <a:gd name="T7" fmla="*/ 49 h 50"/>
                  <a:gd name="T8" fmla="*/ 49 w 49"/>
                  <a:gd name="T9" fmla="*/ 46 h 50"/>
                  <a:gd name="T10" fmla="*/ 49 w 49"/>
                  <a:gd name="T11" fmla="*/ 4 h 50"/>
                  <a:gd name="T12" fmla="*/ 49 w 49"/>
                  <a:gd name="T13" fmla="*/ 4 h 50"/>
                  <a:gd name="T14" fmla="*/ 49 w 49"/>
                  <a:gd name="T15" fmla="*/ 2 h 50"/>
                  <a:gd name="T16" fmla="*/ 45 w 49"/>
                  <a:gd name="T17" fmla="*/ 0 h 50"/>
                  <a:gd name="T18" fmla="*/ 4 w 49"/>
                  <a:gd name="T19" fmla="*/ 0 h 50"/>
                  <a:gd name="T20" fmla="*/ 4 w 49"/>
                  <a:gd name="T21" fmla="*/ 0 h 50"/>
                  <a:gd name="T22" fmla="*/ 2 w 49"/>
                  <a:gd name="T23" fmla="*/ 2 h 50"/>
                  <a:gd name="T24" fmla="*/ 0 w 49"/>
                  <a:gd name="T25" fmla="*/ 4 h 50"/>
                  <a:gd name="T26" fmla="*/ 0 w 49"/>
                  <a:gd name="T27" fmla="*/ 46 h 50"/>
                  <a:gd name="T28" fmla="*/ 0 w 49"/>
                  <a:gd name="T29" fmla="*/ 46 h 50"/>
                  <a:gd name="T30" fmla="*/ 2 w 49"/>
                  <a:gd name="T31" fmla="*/ 49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5" y="50"/>
                    </a:lnTo>
                    <a:lnTo>
                      <a:pt x="45" y="50"/>
                    </a:lnTo>
                    <a:lnTo>
                      <a:pt x="49" y="49"/>
                    </a:lnTo>
                    <a:lnTo>
                      <a:pt x="49" y="46"/>
                    </a:lnTo>
                    <a:lnTo>
                      <a:pt x="49" y="4"/>
                    </a:lnTo>
                    <a:lnTo>
                      <a:pt x="49" y="4"/>
                    </a:lnTo>
                    <a:lnTo>
                      <a:pt x="49" y="2"/>
                    </a:lnTo>
                    <a:lnTo>
                      <a:pt x="45" y="0"/>
                    </a:lnTo>
                    <a:lnTo>
                      <a:pt x="4" y="0"/>
                    </a:lnTo>
                    <a:lnTo>
                      <a:pt x="4" y="0"/>
                    </a:lnTo>
                    <a:lnTo>
                      <a:pt x="2" y="2"/>
                    </a:lnTo>
                    <a:lnTo>
                      <a:pt x="0" y="4"/>
                    </a:lnTo>
                    <a:lnTo>
                      <a:pt x="0" y="46"/>
                    </a:lnTo>
                    <a:lnTo>
                      <a:pt x="0" y="46"/>
                    </a:lnTo>
                    <a:lnTo>
                      <a:pt x="2"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39" name="Freeform 241"/>
              <p:cNvSpPr>
                <a:spLocks/>
              </p:cNvSpPr>
              <p:nvPr/>
            </p:nvSpPr>
            <p:spPr bwMode="auto">
              <a:xfrm>
                <a:off x="2584451" y="4442460"/>
                <a:ext cx="39688" cy="39688"/>
              </a:xfrm>
              <a:custGeom>
                <a:avLst/>
                <a:gdLst>
                  <a:gd name="T0" fmla="*/ 4 w 48"/>
                  <a:gd name="T1" fmla="*/ 50 h 50"/>
                  <a:gd name="T2" fmla="*/ 44 w 48"/>
                  <a:gd name="T3" fmla="*/ 50 h 50"/>
                  <a:gd name="T4" fmla="*/ 44 w 48"/>
                  <a:gd name="T5" fmla="*/ 50 h 50"/>
                  <a:gd name="T6" fmla="*/ 48 w 48"/>
                  <a:gd name="T7" fmla="*/ 49 h 50"/>
                  <a:gd name="T8" fmla="*/ 48 w 48"/>
                  <a:gd name="T9" fmla="*/ 46 h 50"/>
                  <a:gd name="T10" fmla="*/ 48 w 48"/>
                  <a:gd name="T11" fmla="*/ 4 h 50"/>
                  <a:gd name="T12" fmla="*/ 48 w 48"/>
                  <a:gd name="T13" fmla="*/ 4 h 50"/>
                  <a:gd name="T14" fmla="*/ 48 w 48"/>
                  <a:gd name="T15" fmla="*/ 2 h 50"/>
                  <a:gd name="T16" fmla="*/ 44 w 48"/>
                  <a:gd name="T17" fmla="*/ 0 h 50"/>
                  <a:gd name="T18" fmla="*/ 4 w 48"/>
                  <a:gd name="T19" fmla="*/ 0 h 50"/>
                  <a:gd name="T20" fmla="*/ 4 w 48"/>
                  <a:gd name="T21" fmla="*/ 0 h 50"/>
                  <a:gd name="T22" fmla="*/ 1 w 48"/>
                  <a:gd name="T23" fmla="*/ 2 h 50"/>
                  <a:gd name="T24" fmla="*/ 0 w 48"/>
                  <a:gd name="T25" fmla="*/ 4 h 50"/>
                  <a:gd name="T26" fmla="*/ 0 w 48"/>
                  <a:gd name="T27" fmla="*/ 46 h 50"/>
                  <a:gd name="T28" fmla="*/ 0 w 48"/>
                  <a:gd name="T29" fmla="*/ 46 h 50"/>
                  <a:gd name="T30" fmla="*/ 1 w 48"/>
                  <a:gd name="T31" fmla="*/ 49 h 50"/>
                  <a:gd name="T32" fmla="*/ 4 w 48"/>
                  <a:gd name="T33" fmla="*/ 50 h 50"/>
                  <a:gd name="T34" fmla="*/ 4 w 48"/>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 y="50"/>
                    </a:moveTo>
                    <a:lnTo>
                      <a:pt x="44" y="50"/>
                    </a:lnTo>
                    <a:lnTo>
                      <a:pt x="44" y="50"/>
                    </a:lnTo>
                    <a:lnTo>
                      <a:pt x="48" y="49"/>
                    </a:lnTo>
                    <a:lnTo>
                      <a:pt x="48" y="46"/>
                    </a:lnTo>
                    <a:lnTo>
                      <a:pt x="48" y="4"/>
                    </a:lnTo>
                    <a:lnTo>
                      <a:pt x="48" y="4"/>
                    </a:lnTo>
                    <a:lnTo>
                      <a:pt x="48" y="2"/>
                    </a:lnTo>
                    <a:lnTo>
                      <a:pt x="44" y="0"/>
                    </a:lnTo>
                    <a:lnTo>
                      <a:pt x="4" y="0"/>
                    </a:lnTo>
                    <a:lnTo>
                      <a:pt x="4" y="0"/>
                    </a:lnTo>
                    <a:lnTo>
                      <a:pt x="1" y="2"/>
                    </a:lnTo>
                    <a:lnTo>
                      <a:pt x="0" y="4"/>
                    </a:lnTo>
                    <a:lnTo>
                      <a:pt x="0" y="46"/>
                    </a:lnTo>
                    <a:lnTo>
                      <a:pt x="0" y="46"/>
                    </a:lnTo>
                    <a:lnTo>
                      <a:pt x="1"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0" name="Freeform 242"/>
              <p:cNvSpPr>
                <a:spLocks/>
              </p:cNvSpPr>
              <p:nvPr/>
            </p:nvSpPr>
            <p:spPr bwMode="auto">
              <a:xfrm>
                <a:off x="2643188" y="4442460"/>
                <a:ext cx="39688" cy="39688"/>
              </a:xfrm>
              <a:custGeom>
                <a:avLst/>
                <a:gdLst>
                  <a:gd name="T0" fmla="*/ 4 w 49"/>
                  <a:gd name="T1" fmla="*/ 50 h 50"/>
                  <a:gd name="T2" fmla="*/ 44 w 49"/>
                  <a:gd name="T3" fmla="*/ 50 h 50"/>
                  <a:gd name="T4" fmla="*/ 44 w 49"/>
                  <a:gd name="T5" fmla="*/ 50 h 50"/>
                  <a:gd name="T6" fmla="*/ 48 w 49"/>
                  <a:gd name="T7" fmla="*/ 49 h 50"/>
                  <a:gd name="T8" fmla="*/ 49 w 49"/>
                  <a:gd name="T9" fmla="*/ 46 h 50"/>
                  <a:gd name="T10" fmla="*/ 49 w 49"/>
                  <a:gd name="T11" fmla="*/ 4 h 50"/>
                  <a:gd name="T12" fmla="*/ 49 w 49"/>
                  <a:gd name="T13" fmla="*/ 4 h 50"/>
                  <a:gd name="T14" fmla="*/ 48 w 49"/>
                  <a:gd name="T15" fmla="*/ 2 h 50"/>
                  <a:gd name="T16" fmla="*/ 44 w 49"/>
                  <a:gd name="T17" fmla="*/ 0 h 50"/>
                  <a:gd name="T18" fmla="*/ 4 w 49"/>
                  <a:gd name="T19" fmla="*/ 0 h 50"/>
                  <a:gd name="T20" fmla="*/ 4 w 49"/>
                  <a:gd name="T21" fmla="*/ 0 h 50"/>
                  <a:gd name="T22" fmla="*/ 1 w 49"/>
                  <a:gd name="T23" fmla="*/ 2 h 50"/>
                  <a:gd name="T24" fmla="*/ 0 w 49"/>
                  <a:gd name="T25" fmla="*/ 4 h 50"/>
                  <a:gd name="T26" fmla="*/ 0 w 49"/>
                  <a:gd name="T27" fmla="*/ 46 h 50"/>
                  <a:gd name="T28" fmla="*/ 0 w 49"/>
                  <a:gd name="T29" fmla="*/ 46 h 50"/>
                  <a:gd name="T30" fmla="*/ 1 w 49"/>
                  <a:gd name="T31" fmla="*/ 49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4" y="50"/>
                    </a:lnTo>
                    <a:lnTo>
                      <a:pt x="44" y="50"/>
                    </a:lnTo>
                    <a:lnTo>
                      <a:pt x="48" y="49"/>
                    </a:lnTo>
                    <a:lnTo>
                      <a:pt x="49" y="46"/>
                    </a:lnTo>
                    <a:lnTo>
                      <a:pt x="49" y="4"/>
                    </a:lnTo>
                    <a:lnTo>
                      <a:pt x="49" y="4"/>
                    </a:lnTo>
                    <a:lnTo>
                      <a:pt x="48" y="2"/>
                    </a:lnTo>
                    <a:lnTo>
                      <a:pt x="44" y="0"/>
                    </a:lnTo>
                    <a:lnTo>
                      <a:pt x="4" y="0"/>
                    </a:lnTo>
                    <a:lnTo>
                      <a:pt x="4" y="0"/>
                    </a:lnTo>
                    <a:lnTo>
                      <a:pt x="1" y="2"/>
                    </a:lnTo>
                    <a:lnTo>
                      <a:pt x="0" y="4"/>
                    </a:lnTo>
                    <a:lnTo>
                      <a:pt x="0" y="46"/>
                    </a:lnTo>
                    <a:lnTo>
                      <a:pt x="0" y="46"/>
                    </a:lnTo>
                    <a:lnTo>
                      <a:pt x="1" y="49"/>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1" name="Freeform 243"/>
              <p:cNvSpPr>
                <a:spLocks/>
              </p:cNvSpPr>
              <p:nvPr/>
            </p:nvSpPr>
            <p:spPr bwMode="auto">
              <a:xfrm>
                <a:off x="2470151" y="4501198"/>
                <a:ext cx="38100" cy="38100"/>
              </a:xfrm>
              <a:custGeom>
                <a:avLst/>
                <a:gdLst>
                  <a:gd name="T0" fmla="*/ 44 w 48"/>
                  <a:gd name="T1" fmla="*/ 0 h 50"/>
                  <a:gd name="T2" fmla="*/ 4 w 48"/>
                  <a:gd name="T3" fmla="*/ 0 h 50"/>
                  <a:gd name="T4" fmla="*/ 4 w 48"/>
                  <a:gd name="T5" fmla="*/ 0 h 50"/>
                  <a:gd name="T6" fmla="*/ 1 w 48"/>
                  <a:gd name="T7" fmla="*/ 1 h 50"/>
                  <a:gd name="T8" fmla="*/ 0 w 48"/>
                  <a:gd name="T9" fmla="*/ 4 h 50"/>
                  <a:gd name="T10" fmla="*/ 0 w 48"/>
                  <a:gd name="T11" fmla="*/ 46 h 50"/>
                  <a:gd name="T12" fmla="*/ 0 w 48"/>
                  <a:gd name="T13" fmla="*/ 46 h 50"/>
                  <a:gd name="T14" fmla="*/ 1 w 48"/>
                  <a:gd name="T15" fmla="*/ 48 h 50"/>
                  <a:gd name="T16" fmla="*/ 4 w 48"/>
                  <a:gd name="T17" fmla="*/ 50 h 50"/>
                  <a:gd name="T18" fmla="*/ 44 w 48"/>
                  <a:gd name="T19" fmla="*/ 50 h 50"/>
                  <a:gd name="T20" fmla="*/ 44 w 48"/>
                  <a:gd name="T21" fmla="*/ 50 h 50"/>
                  <a:gd name="T22" fmla="*/ 47 w 48"/>
                  <a:gd name="T23" fmla="*/ 48 h 50"/>
                  <a:gd name="T24" fmla="*/ 48 w 48"/>
                  <a:gd name="T25" fmla="*/ 46 h 50"/>
                  <a:gd name="T26" fmla="*/ 48 w 48"/>
                  <a:gd name="T27" fmla="*/ 4 h 50"/>
                  <a:gd name="T28" fmla="*/ 48 w 48"/>
                  <a:gd name="T29" fmla="*/ 4 h 50"/>
                  <a:gd name="T30" fmla="*/ 47 w 48"/>
                  <a:gd name="T31" fmla="*/ 1 h 50"/>
                  <a:gd name="T32" fmla="*/ 44 w 48"/>
                  <a:gd name="T33" fmla="*/ 0 h 50"/>
                  <a:gd name="T34" fmla="*/ 44 w 48"/>
                  <a:gd name="T3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4" y="0"/>
                    </a:moveTo>
                    <a:lnTo>
                      <a:pt x="4" y="0"/>
                    </a:lnTo>
                    <a:lnTo>
                      <a:pt x="4" y="0"/>
                    </a:lnTo>
                    <a:lnTo>
                      <a:pt x="1" y="1"/>
                    </a:lnTo>
                    <a:lnTo>
                      <a:pt x="0" y="4"/>
                    </a:lnTo>
                    <a:lnTo>
                      <a:pt x="0" y="46"/>
                    </a:lnTo>
                    <a:lnTo>
                      <a:pt x="0" y="46"/>
                    </a:lnTo>
                    <a:lnTo>
                      <a:pt x="1" y="48"/>
                    </a:lnTo>
                    <a:lnTo>
                      <a:pt x="4" y="50"/>
                    </a:lnTo>
                    <a:lnTo>
                      <a:pt x="44" y="50"/>
                    </a:lnTo>
                    <a:lnTo>
                      <a:pt x="44" y="50"/>
                    </a:lnTo>
                    <a:lnTo>
                      <a:pt x="47" y="48"/>
                    </a:lnTo>
                    <a:lnTo>
                      <a:pt x="48" y="46"/>
                    </a:lnTo>
                    <a:lnTo>
                      <a:pt x="48" y="4"/>
                    </a:lnTo>
                    <a:lnTo>
                      <a:pt x="48" y="4"/>
                    </a:lnTo>
                    <a:lnTo>
                      <a:pt x="47" y="1"/>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2" name="Freeform 244"/>
              <p:cNvSpPr>
                <a:spLocks/>
              </p:cNvSpPr>
              <p:nvPr/>
            </p:nvSpPr>
            <p:spPr bwMode="auto">
              <a:xfrm>
                <a:off x="2527301" y="4501198"/>
                <a:ext cx="38100" cy="38100"/>
              </a:xfrm>
              <a:custGeom>
                <a:avLst/>
                <a:gdLst>
                  <a:gd name="T0" fmla="*/ 4 w 49"/>
                  <a:gd name="T1" fmla="*/ 50 h 50"/>
                  <a:gd name="T2" fmla="*/ 45 w 49"/>
                  <a:gd name="T3" fmla="*/ 50 h 50"/>
                  <a:gd name="T4" fmla="*/ 45 w 49"/>
                  <a:gd name="T5" fmla="*/ 50 h 50"/>
                  <a:gd name="T6" fmla="*/ 49 w 49"/>
                  <a:gd name="T7" fmla="*/ 48 h 50"/>
                  <a:gd name="T8" fmla="*/ 49 w 49"/>
                  <a:gd name="T9" fmla="*/ 46 h 50"/>
                  <a:gd name="T10" fmla="*/ 49 w 49"/>
                  <a:gd name="T11" fmla="*/ 4 h 50"/>
                  <a:gd name="T12" fmla="*/ 49 w 49"/>
                  <a:gd name="T13" fmla="*/ 4 h 50"/>
                  <a:gd name="T14" fmla="*/ 49 w 49"/>
                  <a:gd name="T15" fmla="*/ 1 h 50"/>
                  <a:gd name="T16" fmla="*/ 45 w 49"/>
                  <a:gd name="T17" fmla="*/ 0 h 50"/>
                  <a:gd name="T18" fmla="*/ 4 w 49"/>
                  <a:gd name="T19" fmla="*/ 0 h 50"/>
                  <a:gd name="T20" fmla="*/ 4 w 49"/>
                  <a:gd name="T21" fmla="*/ 0 h 50"/>
                  <a:gd name="T22" fmla="*/ 2 w 49"/>
                  <a:gd name="T23" fmla="*/ 1 h 50"/>
                  <a:gd name="T24" fmla="*/ 0 w 49"/>
                  <a:gd name="T25" fmla="*/ 4 h 50"/>
                  <a:gd name="T26" fmla="*/ 0 w 49"/>
                  <a:gd name="T27" fmla="*/ 46 h 50"/>
                  <a:gd name="T28" fmla="*/ 0 w 49"/>
                  <a:gd name="T29" fmla="*/ 46 h 50"/>
                  <a:gd name="T30" fmla="*/ 2 w 49"/>
                  <a:gd name="T31" fmla="*/ 48 h 50"/>
                  <a:gd name="T32" fmla="*/ 4 w 49"/>
                  <a:gd name="T33" fmla="*/ 50 h 50"/>
                  <a:gd name="T34" fmla="*/ 4 w 49"/>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0">
                    <a:moveTo>
                      <a:pt x="4" y="50"/>
                    </a:moveTo>
                    <a:lnTo>
                      <a:pt x="45" y="50"/>
                    </a:lnTo>
                    <a:lnTo>
                      <a:pt x="45" y="50"/>
                    </a:lnTo>
                    <a:lnTo>
                      <a:pt x="49" y="48"/>
                    </a:lnTo>
                    <a:lnTo>
                      <a:pt x="49" y="46"/>
                    </a:lnTo>
                    <a:lnTo>
                      <a:pt x="49" y="4"/>
                    </a:lnTo>
                    <a:lnTo>
                      <a:pt x="49" y="4"/>
                    </a:lnTo>
                    <a:lnTo>
                      <a:pt x="49" y="1"/>
                    </a:lnTo>
                    <a:lnTo>
                      <a:pt x="45" y="0"/>
                    </a:lnTo>
                    <a:lnTo>
                      <a:pt x="4" y="0"/>
                    </a:lnTo>
                    <a:lnTo>
                      <a:pt x="4" y="0"/>
                    </a:lnTo>
                    <a:lnTo>
                      <a:pt x="2" y="1"/>
                    </a:lnTo>
                    <a:lnTo>
                      <a:pt x="0" y="4"/>
                    </a:lnTo>
                    <a:lnTo>
                      <a:pt x="0" y="46"/>
                    </a:lnTo>
                    <a:lnTo>
                      <a:pt x="0" y="46"/>
                    </a:lnTo>
                    <a:lnTo>
                      <a:pt x="2" y="48"/>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3" name="Freeform 245"/>
              <p:cNvSpPr>
                <a:spLocks/>
              </p:cNvSpPr>
              <p:nvPr/>
            </p:nvSpPr>
            <p:spPr bwMode="auto">
              <a:xfrm>
                <a:off x="2584451" y="4501198"/>
                <a:ext cx="39688" cy="38100"/>
              </a:xfrm>
              <a:custGeom>
                <a:avLst/>
                <a:gdLst>
                  <a:gd name="T0" fmla="*/ 4 w 48"/>
                  <a:gd name="T1" fmla="*/ 50 h 50"/>
                  <a:gd name="T2" fmla="*/ 44 w 48"/>
                  <a:gd name="T3" fmla="*/ 50 h 50"/>
                  <a:gd name="T4" fmla="*/ 44 w 48"/>
                  <a:gd name="T5" fmla="*/ 50 h 50"/>
                  <a:gd name="T6" fmla="*/ 48 w 48"/>
                  <a:gd name="T7" fmla="*/ 48 h 50"/>
                  <a:gd name="T8" fmla="*/ 48 w 48"/>
                  <a:gd name="T9" fmla="*/ 46 h 50"/>
                  <a:gd name="T10" fmla="*/ 48 w 48"/>
                  <a:gd name="T11" fmla="*/ 4 h 50"/>
                  <a:gd name="T12" fmla="*/ 48 w 48"/>
                  <a:gd name="T13" fmla="*/ 4 h 50"/>
                  <a:gd name="T14" fmla="*/ 48 w 48"/>
                  <a:gd name="T15" fmla="*/ 1 h 50"/>
                  <a:gd name="T16" fmla="*/ 44 w 48"/>
                  <a:gd name="T17" fmla="*/ 0 h 50"/>
                  <a:gd name="T18" fmla="*/ 4 w 48"/>
                  <a:gd name="T19" fmla="*/ 0 h 50"/>
                  <a:gd name="T20" fmla="*/ 4 w 48"/>
                  <a:gd name="T21" fmla="*/ 0 h 50"/>
                  <a:gd name="T22" fmla="*/ 1 w 48"/>
                  <a:gd name="T23" fmla="*/ 1 h 50"/>
                  <a:gd name="T24" fmla="*/ 0 w 48"/>
                  <a:gd name="T25" fmla="*/ 4 h 50"/>
                  <a:gd name="T26" fmla="*/ 0 w 48"/>
                  <a:gd name="T27" fmla="*/ 46 h 50"/>
                  <a:gd name="T28" fmla="*/ 0 w 48"/>
                  <a:gd name="T29" fmla="*/ 46 h 50"/>
                  <a:gd name="T30" fmla="*/ 1 w 48"/>
                  <a:gd name="T31" fmla="*/ 48 h 50"/>
                  <a:gd name="T32" fmla="*/ 4 w 48"/>
                  <a:gd name="T33" fmla="*/ 50 h 50"/>
                  <a:gd name="T34" fmla="*/ 4 w 48"/>
                  <a:gd name="T3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0">
                    <a:moveTo>
                      <a:pt x="4" y="50"/>
                    </a:moveTo>
                    <a:lnTo>
                      <a:pt x="44" y="50"/>
                    </a:lnTo>
                    <a:lnTo>
                      <a:pt x="44" y="50"/>
                    </a:lnTo>
                    <a:lnTo>
                      <a:pt x="48" y="48"/>
                    </a:lnTo>
                    <a:lnTo>
                      <a:pt x="48" y="46"/>
                    </a:lnTo>
                    <a:lnTo>
                      <a:pt x="48" y="4"/>
                    </a:lnTo>
                    <a:lnTo>
                      <a:pt x="48" y="4"/>
                    </a:lnTo>
                    <a:lnTo>
                      <a:pt x="48" y="1"/>
                    </a:lnTo>
                    <a:lnTo>
                      <a:pt x="44" y="0"/>
                    </a:lnTo>
                    <a:lnTo>
                      <a:pt x="4" y="0"/>
                    </a:lnTo>
                    <a:lnTo>
                      <a:pt x="4" y="0"/>
                    </a:lnTo>
                    <a:lnTo>
                      <a:pt x="1" y="1"/>
                    </a:lnTo>
                    <a:lnTo>
                      <a:pt x="0" y="4"/>
                    </a:lnTo>
                    <a:lnTo>
                      <a:pt x="0" y="46"/>
                    </a:lnTo>
                    <a:lnTo>
                      <a:pt x="0" y="46"/>
                    </a:lnTo>
                    <a:lnTo>
                      <a:pt x="1" y="48"/>
                    </a:lnTo>
                    <a:lnTo>
                      <a:pt x="4" y="50"/>
                    </a:lnTo>
                    <a:lnTo>
                      <a:pt x="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44" name="Freeform 246"/>
              <p:cNvSpPr>
                <a:spLocks/>
              </p:cNvSpPr>
              <p:nvPr/>
            </p:nvSpPr>
            <p:spPr bwMode="auto">
              <a:xfrm>
                <a:off x="2643188" y="4501198"/>
                <a:ext cx="39688" cy="38100"/>
              </a:xfrm>
              <a:custGeom>
                <a:avLst/>
                <a:gdLst>
                  <a:gd name="T0" fmla="*/ 49 w 49"/>
                  <a:gd name="T1" fmla="*/ 4 h 50"/>
                  <a:gd name="T2" fmla="*/ 49 w 49"/>
                  <a:gd name="T3" fmla="*/ 4 h 50"/>
                  <a:gd name="T4" fmla="*/ 48 w 49"/>
                  <a:gd name="T5" fmla="*/ 1 h 50"/>
                  <a:gd name="T6" fmla="*/ 44 w 49"/>
                  <a:gd name="T7" fmla="*/ 0 h 50"/>
                  <a:gd name="T8" fmla="*/ 4 w 49"/>
                  <a:gd name="T9" fmla="*/ 0 h 50"/>
                  <a:gd name="T10" fmla="*/ 4 w 49"/>
                  <a:gd name="T11" fmla="*/ 0 h 50"/>
                  <a:gd name="T12" fmla="*/ 1 w 49"/>
                  <a:gd name="T13" fmla="*/ 1 h 50"/>
                  <a:gd name="T14" fmla="*/ 0 w 49"/>
                  <a:gd name="T15" fmla="*/ 4 h 50"/>
                  <a:gd name="T16" fmla="*/ 0 w 49"/>
                  <a:gd name="T17" fmla="*/ 46 h 50"/>
                  <a:gd name="T18" fmla="*/ 0 w 49"/>
                  <a:gd name="T19" fmla="*/ 46 h 50"/>
                  <a:gd name="T20" fmla="*/ 1 w 49"/>
                  <a:gd name="T21" fmla="*/ 48 h 50"/>
                  <a:gd name="T22" fmla="*/ 4 w 49"/>
                  <a:gd name="T23" fmla="*/ 50 h 50"/>
                  <a:gd name="T24" fmla="*/ 44 w 49"/>
                  <a:gd name="T25" fmla="*/ 50 h 50"/>
                  <a:gd name="T26" fmla="*/ 44 w 49"/>
                  <a:gd name="T27" fmla="*/ 50 h 50"/>
                  <a:gd name="T28" fmla="*/ 48 w 49"/>
                  <a:gd name="T29" fmla="*/ 48 h 50"/>
                  <a:gd name="T30" fmla="*/ 49 w 49"/>
                  <a:gd name="T31" fmla="*/ 46 h 50"/>
                  <a:gd name="T32" fmla="*/ 49 w 49"/>
                  <a:gd name="T33"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0">
                    <a:moveTo>
                      <a:pt x="49" y="4"/>
                    </a:moveTo>
                    <a:lnTo>
                      <a:pt x="49" y="4"/>
                    </a:lnTo>
                    <a:lnTo>
                      <a:pt x="48" y="1"/>
                    </a:lnTo>
                    <a:lnTo>
                      <a:pt x="44" y="0"/>
                    </a:lnTo>
                    <a:lnTo>
                      <a:pt x="4" y="0"/>
                    </a:lnTo>
                    <a:lnTo>
                      <a:pt x="4" y="0"/>
                    </a:lnTo>
                    <a:lnTo>
                      <a:pt x="1" y="1"/>
                    </a:lnTo>
                    <a:lnTo>
                      <a:pt x="0" y="4"/>
                    </a:lnTo>
                    <a:lnTo>
                      <a:pt x="0" y="46"/>
                    </a:lnTo>
                    <a:lnTo>
                      <a:pt x="0" y="46"/>
                    </a:lnTo>
                    <a:lnTo>
                      <a:pt x="1" y="48"/>
                    </a:lnTo>
                    <a:lnTo>
                      <a:pt x="4" y="50"/>
                    </a:lnTo>
                    <a:lnTo>
                      <a:pt x="44" y="50"/>
                    </a:lnTo>
                    <a:lnTo>
                      <a:pt x="44" y="50"/>
                    </a:lnTo>
                    <a:lnTo>
                      <a:pt x="48" y="48"/>
                    </a:lnTo>
                    <a:lnTo>
                      <a:pt x="49" y="46"/>
                    </a:lnTo>
                    <a:lnTo>
                      <a:pt x="4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nvGrpSpPr>
            <p:cNvPr id="101" name="Group 100"/>
            <p:cNvGrpSpPr>
              <a:grpSpLocks noChangeAspect="1"/>
            </p:cNvGrpSpPr>
            <p:nvPr/>
          </p:nvGrpSpPr>
          <p:grpSpPr>
            <a:xfrm>
              <a:off x="457165" y="3370516"/>
              <a:ext cx="376492" cy="374571"/>
              <a:chOff x="4179888" y="2610485"/>
              <a:chExt cx="311151" cy="309563"/>
            </a:xfrm>
            <a:solidFill>
              <a:srgbClr val="86BC25"/>
            </a:solidFill>
          </p:grpSpPr>
          <p:sp>
            <p:nvSpPr>
              <p:cNvPr id="124" name="Freeform 142"/>
              <p:cNvSpPr>
                <a:spLocks/>
              </p:cNvSpPr>
              <p:nvPr/>
            </p:nvSpPr>
            <p:spPr bwMode="auto">
              <a:xfrm>
                <a:off x="4179888" y="2661285"/>
                <a:ext cx="90488" cy="88900"/>
              </a:xfrm>
              <a:custGeom>
                <a:avLst/>
                <a:gdLst>
                  <a:gd name="T0" fmla="*/ 45 w 114"/>
                  <a:gd name="T1" fmla="*/ 87 h 113"/>
                  <a:gd name="T2" fmla="*/ 45 w 114"/>
                  <a:gd name="T3" fmla="*/ 87 h 113"/>
                  <a:gd name="T4" fmla="*/ 53 w 114"/>
                  <a:gd name="T5" fmla="*/ 87 h 113"/>
                  <a:gd name="T6" fmla="*/ 59 w 114"/>
                  <a:gd name="T7" fmla="*/ 85 h 113"/>
                  <a:gd name="T8" fmla="*/ 66 w 114"/>
                  <a:gd name="T9" fmla="*/ 82 h 113"/>
                  <a:gd name="T10" fmla="*/ 71 w 114"/>
                  <a:gd name="T11" fmla="*/ 79 h 113"/>
                  <a:gd name="T12" fmla="*/ 104 w 114"/>
                  <a:gd name="T13" fmla="*/ 111 h 113"/>
                  <a:gd name="T14" fmla="*/ 104 w 114"/>
                  <a:gd name="T15" fmla="*/ 111 h 113"/>
                  <a:gd name="T16" fmla="*/ 105 w 114"/>
                  <a:gd name="T17" fmla="*/ 113 h 113"/>
                  <a:gd name="T18" fmla="*/ 108 w 114"/>
                  <a:gd name="T19" fmla="*/ 113 h 113"/>
                  <a:gd name="T20" fmla="*/ 108 w 114"/>
                  <a:gd name="T21" fmla="*/ 113 h 113"/>
                  <a:gd name="T22" fmla="*/ 110 w 114"/>
                  <a:gd name="T23" fmla="*/ 113 h 113"/>
                  <a:gd name="T24" fmla="*/ 112 w 114"/>
                  <a:gd name="T25" fmla="*/ 111 h 113"/>
                  <a:gd name="T26" fmla="*/ 112 w 114"/>
                  <a:gd name="T27" fmla="*/ 111 h 113"/>
                  <a:gd name="T28" fmla="*/ 113 w 114"/>
                  <a:gd name="T29" fmla="*/ 109 h 113"/>
                  <a:gd name="T30" fmla="*/ 114 w 114"/>
                  <a:gd name="T31" fmla="*/ 106 h 113"/>
                  <a:gd name="T32" fmla="*/ 113 w 114"/>
                  <a:gd name="T33" fmla="*/ 103 h 113"/>
                  <a:gd name="T34" fmla="*/ 112 w 114"/>
                  <a:gd name="T35" fmla="*/ 102 h 113"/>
                  <a:gd name="T36" fmla="*/ 79 w 114"/>
                  <a:gd name="T37" fmla="*/ 70 h 113"/>
                  <a:gd name="T38" fmla="*/ 79 w 114"/>
                  <a:gd name="T39" fmla="*/ 70 h 113"/>
                  <a:gd name="T40" fmla="*/ 84 w 114"/>
                  <a:gd name="T41" fmla="*/ 64 h 113"/>
                  <a:gd name="T42" fmla="*/ 86 w 114"/>
                  <a:gd name="T43" fmla="*/ 58 h 113"/>
                  <a:gd name="T44" fmla="*/ 89 w 114"/>
                  <a:gd name="T45" fmla="*/ 51 h 113"/>
                  <a:gd name="T46" fmla="*/ 89 w 114"/>
                  <a:gd name="T47" fmla="*/ 43 h 113"/>
                  <a:gd name="T48" fmla="*/ 89 w 114"/>
                  <a:gd name="T49" fmla="*/ 43 h 113"/>
                  <a:gd name="T50" fmla="*/ 88 w 114"/>
                  <a:gd name="T51" fmla="*/ 35 h 113"/>
                  <a:gd name="T52" fmla="*/ 85 w 114"/>
                  <a:gd name="T53" fmla="*/ 27 h 113"/>
                  <a:gd name="T54" fmla="*/ 81 w 114"/>
                  <a:gd name="T55" fmla="*/ 19 h 113"/>
                  <a:gd name="T56" fmla="*/ 75 w 114"/>
                  <a:gd name="T57" fmla="*/ 12 h 113"/>
                  <a:gd name="T58" fmla="*/ 70 w 114"/>
                  <a:gd name="T59" fmla="*/ 7 h 113"/>
                  <a:gd name="T60" fmla="*/ 62 w 114"/>
                  <a:gd name="T61" fmla="*/ 3 h 113"/>
                  <a:gd name="T62" fmla="*/ 54 w 114"/>
                  <a:gd name="T63" fmla="*/ 0 h 113"/>
                  <a:gd name="T64" fmla="*/ 45 w 114"/>
                  <a:gd name="T65" fmla="*/ 0 h 113"/>
                  <a:gd name="T66" fmla="*/ 45 w 114"/>
                  <a:gd name="T67" fmla="*/ 0 h 113"/>
                  <a:gd name="T68" fmla="*/ 36 w 114"/>
                  <a:gd name="T69" fmla="*/ 0 h 113"/>
                  <a:gd name="T70" fmla="*/ 27 w 114"/>
                  <a:gd name="T71" fmla="*/ 3 h 113"/>
                  <a:gd name="T72" fmla="*/ 20 w 114"/>
                  <a:gd name="T73" fmla="*/ 7 h 113"/>
                  <a:gd name="T74" fmla="*/ 14 w 114"/>
                  <a:gd name="T75" fmla="*/ 12 h 113"/>
                  <a:gd name="T76" fmla="*/ 8 w 114"/>
                  <a:gd name="T77" fmla="*/ 19 h 113"/>
                  <a:gd name="T78" fmla="*/ 4 w 114"/>
                  <a:gd name="T79" fmla="*/ 27 h 113"/>
                  <a:gd name="T80" fmla="*/ 2 w 114"/>
                  <a:gd name="T81" fmla="*/ 35 h 113"/>
                  <a:gd name="T82" fmla="*/ 0 w 114"/>
                  <a:gd name="T83" fmla="*/ 43 h 113"/>
                  <a:gd name="T84" fmla="*/ 0 w 114"/>
                  <a:gd name="T85" fmla="*/ 43 h 113"/>
                  <a:gd name="T86" fmla="*/ 2 w 114"/>
                  <a:gd name="T87" fmla="*/ 52 h 113"/>
                  <a:gd name="T88" fmla="*/ 4 w 114"/>
                  <a:gd name="T89" fmla="*/ 60 h 113"/>
                  <a:gd name="T90" fmla="*/ 8 w 114"/>
                  <a:gd name="T91" fmla="*/ 68 h 113"/>
                  <a:gd name="T92" fmla="*/ 14 w 114"/>
                  <a:gd name="T93" fmla="*/ 75 h 113"/>
                  <a:gd name="T94" fmla="*/ 20 w 114"/>
                  <a:gd name="T95" fmla="*/ 80 h 113"/>
                  <a:gd name="T96" fmla="*/ 27 w 114"/>
                  <a:gd name="T97" fmla="*/ 85 h 113"/>
                  <a:gd name="T98" fmla="*/ 36 w 114"/>
                  <a:gd name="T99" fmla="*/ 86 h 113"/>
                  <a:gd name="T100" fmla="*/ 45 w 114"/>
                  <a:gd name="T101" fmla="*/ 87 h 113"/>
                  <a:gd name="T102" fmla="*/ 45 w 114"/>
                  <a:gd name="T103" fmla="*/ 8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13">
                    <a:moveTo>
                      <a:pt x="45" y="87"/>
                    </a:moveTo>
                    <a:lnTo>
                      <a:pt x="45" y="87"/>
                    </a:lnTo>
                    <a:lnTo>
                      <a:pt x="53" y="87"/>
                    </a:lnTo>
                    <a:lnTo>
                      <a:pt x="59" y="85"/>
                    </a:lnTo>
                    <a:lnTo>
                      <a:pt x="66" y="82"/>
                    </a:lnTo>
                    <a:lnTo>
                      <a:pt x="71" y="79"/>
                    </a:lnTo>
                    <a:lnTo>
                      <a:pt x="104" y="111"/>
                    </a:lnTo>
                    <a:lnTo>
                      <a:pt x="104" y="111"/>
                    </a:lnTo>
                    <a:lnTo>
                      <a:pt x="105" y="113"/>
                    </a:lnTo>
                    <a:lnTo>
                      <a:pt x="108" y="113"/>
                    </a:lnTo>
                    <a:lnTo>
                      <a:pt x="108" y="113"/>
                    </a:lnTo>
                    <a:lnTo>
                      <a:pt x="110" y="113"/>
                    </a:lnTo>
                    <a:lnTo>
                      <a:pt x="112" y="111"/>
                    </a:lnTo>
                    <a:lnTo>
                      <a:pt x="112" y="111"/>
                    </a:lnTo>
                    <a:lnTo>
                      <a:pt x="113" y="109"/>
                    </a:lnTo>
                    <a:lnTo>
                      <a:pt x="114" y="106"/>
                    </a:lnTo>
                    <a:lnTo>
                      <a:pt x="113" y="103"/>
                    </a:lnTo>
                    <a:lnTo>
                      <a:pt x="112" y="102"/>
                    </a:lnTo>
                    <a:lnTo>
                      <a:pt x="79" y="70"/>
                    </a:lnTo>
                    <a:lnTo>
                      <a:pt x="79" y="70"/>
                    </a:lnTo>
                    <a:lnTo>
                      <a:pt x="84" y="64"/>
                    </a:lnTo>
                    <a:lnTo>
                      <a:pt x="86" y="58"/>
                    </a:lnTo>
                    <a:lnTo>
                      <a:pt x="89" y="51"/>
                    </a:lnTo>
                    <a:lnTo>
                      <a:pt x="89" y="43"/>
                    </a:lnTo>
                    <a:lnTo>
                      <a:pt x="89" y="43"/>
                    </a:lnTo>
                    <a:lnTo>
                      <a:pt x="88" y="35"/>
                    </a:lnTo>
                    <a:lnTo>
                      <a:pt x="85" y="27"/>
                    </a:lnTo>
                    <a:lnTo>
                      <a:pt x="81" y="19"/>
                    </a:lnTo>
                    <a:lnTo>
                      <a:pt x="75" y="12"/>
                    </a:lnTo>
                    <a:lnTo>
                      <a:pt x="70" y="7"/>
                    </a:lnTo>
                    <a:lnTo>
                      <a:pt x="62" y="3"/>
                    </a:lnTo>
                    <a:lnTo>
                      <a:pt x="54" y="0"/>
                    </a:lnTo>
                    <a:lnTo>
                      <a:pt x="45" y="0"/>
                    </a:lnTo>
                    <a:lnTo>
                      <a:pt x="45" y="0"/>
                    </a:lnTo>
                    <a:lnTo>
                      <a:pt x="36" y="0"/>
                    </a:lnTo>
                    <a:lnTo>
                      <a:pt x="27" y="3"/>
                    </a:lnTo>
                    <a:lnTo>
                      <a:pt x="20" y="7"/>
                    </a:lnTo>
                    <a:lnTo>
                      <a:pt x="14" y="12"/>
                    </a:lnTo>
                    <a:lnTo>
                      <a:pt x="8" y="19"/>
                    </a:lnTo>
                    <a:lnTo>
                      <a:pt x="4" y="27"/>
                    </a:lnTo>
                    <a:lnTo>
                      <a:pt x="2" y="35"/>
                    </a:lnTo>
                    <a:lnTo>
                      <a:pt x="0" y="43"/>
                    </a:lnTo>
                    <a:lnTo>
                      <a:pt x="0" y="43"/>
                    </a:lnTo>
                    <a:lnTo>
                      <a:pt x="2" y="52"/>
                    </a:lnTo>
                    <a:lnTo>
                      <a:pt x="4" y="60"/>
                    </a:lnTo>
                    <a:lnTo>
                      <a:pt x="8" y="68"/>
                    </a:lnTo>
                    <a:lnTo>
                      <a:pt x="14" y="75"/>
                    </a:lnTo>
                    <a:lnTo>
                      <a:pt x="20" y="80"/>
                    </a:lnTo>
                    <a:lnTo>
                      <a:pt x="27" y="85"/>
                    </a:lnTo>
                    <a:lnTo>
                      <a:pt x="36" y="86"/>
                    </a:lnTo>
                    <a:lnTo>
                      <a:pt x="45" y="87"/>
                    </a:lnTo>
                    <a:lnTo>
                      <a:pt x="45"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5" name="Freeform 143"/>
              <p:cNvSpPr>
                <a:spLocks/>
              </p:cNvSpPr>
              <p:nvPr/>
            </p:nvSpPr>
            <p:spPr bwMode="auto">
              <a:xfrm>
                <a:off x="4300538" y="2610485"/>
                <a:ext cx="69850" cy="111125"/>
              </a:xfrm>
              <a:custGeom>
                <a:avLst/>
                <a:gdLst>
                  <a:gd name="T0" fmla="*/ 44 w 89"/>
                  <a:gd name="T1" fmla="*/ 138 h 138"/>
                  <a:gd name="T2" fmla="*/ 44 w 89"/>
                  <a:gd name="T3" fmla="*/ 138 h 138"/>
                  <a:gd name="T4" fmla="*/ 47 w 89"/>
                  <a:gd name="T5" fmla="*/ 137 h 138"/>
                  <a:gd name="T6" fmla="*/ 48 w 89"/>
                  <a:gd name="T7" fmla="*/ 135 h 138"/>
                  <a:gd name="T8" fmla="*/ 50 w 89"/>
                  <a:gd name="T9" fmla="*/ 134 h 138"/>
                  <a:gd name="T10" fmla="*/ 50 w 89"/>
                  <a:gd name="T11" fmla="*/ 131 h 138"/>
                  <a:gd name="T12" fmla="*/ 50 w 89"/>
                  <a:gd name="T13" fmla="*/ 87 h 138"/>
                  <a:gd name="T14" fmla="*/ 50 w 89"/>
                  <a:gd name="T15" fmla="*/ 87 h 138"/>
                  <a:gd name="T16" fmla="*/ 58 w 89"/>
                  <a:gd name="T17" fmla="*/ 86 h 138"/>
                  <a:gd name="T18" fmla="*/ 66 w 89"/>
                  <a:gd name="T19" fmla="*/ 82 h 138"/>
                  <a:gd name="T20" fmla="*/ 71 w 89"/>
                  <a:gd name="T21" fmla="*/ 78 h 138"/>
                  <a:gd name="T22" fmla="*/ 77 w 89"/>
                  <a:gd name="T23" fmla="*/ 72 h 138"/>
                  <a:gd name="T24" fmla="*/ 82 w 89"/>
                  <a:gd name="T25" fmla="*/ 66 h 138"/>
                  <a:gd name="T26" fmla="*/ 85 w 89"/>
                  <a:gd name="T27" fmla="*/ 59 h 138"/>
                  <a:gd name="T28" fmla="*/ 87 w 89"/>
                  <a:gd name="T29" fmla="*/ 51 h 138"/>
                  <a:gd name="T30" fmla="*/ 89 w 89"/>
                  <a:gd name="T31" fmla="*/ 43 h 138"/>
                  <a:gd name="T32" fmla="*/ 89 w 89"/>
                  <a:gd name="T33" fmla="*/ 43 h 138"/>
                  <a:gd name="T34" fmla="*/ 87 w 89"/>
                  <a:gd name="T35" fmla="*/ 35 h 138"/>
                  <a:gd name="T36" fmla="*/ 85 w 89"/>
                  <a:gd name="T37" fmla="*/ 27 h 138"/>
                  <a:gd name="T38" fmla="*/ 81 w 89"/>
                  <a:gd name="T39" fmla="*/ 18 h 138"/>
                  <a:gd name="T40" fmla="*/ 75 w 89"/>
                  <a:gd name="T41" fmla="*/ 12 h 138"/>
                  <a:gd name="T42" fmla="*/ 69 w 89"/>
                  <a:gd name="T43" fmla="*/ 6 h 138"/>
                  <a:gd name="T44" fmla="*/ 62 w 89"/>
                  <a:gd name="T45" fmla="*/ 2 h 138"/>
                  <a:gd name="T46" fmla="*/ 52 w 89"/>
                  <a:gd name="T47" fmla="*/ 0 h 138"/>
                  <a:gd name="T48" fmla="*/ 44 w 89"/>
                  <a:gd name="T49" fmla="*/ 0 h 138"/>
                  <a:gd name="T50" fmla="*/ 44 w 89"/>
                  <a:gd name="T51" fmla="*/ 0 h 138"/>
                  <a:gd name="T52" fmla="*/ 35 w 89"/>
                  <a:gd name="T53" fmla="*/ 0 h 138"/>
                  <a:gd name="T54" fmla="*/ 27 w 89"/>
                  <a:gd name="T55" fmla="*/ 2 h 138"/>
                  <a:gd name="T56" fmla="*/ 19 w 89"/>
                  <a:gd name="T57" fmla="*/ 6 h 138"/>
                  <a:gd name="T58" fmla="*/ 14 w 89"/>
                  <a:gd name="T59" fmla="*/ 12 h 138"/>
                  <a:gd name="T60" fmla="*/ 8 w 89"/>
                  <a:gd name="T61" fmla="*/ 18 h 138"/>
                  <a:gd name="T62" fmla="*/ 4 w 89"/>
                  <a:gd name="T63" fmla="*/ 27 h 138"/>
                  <a:gd name="T64" fmla="*/ 1 w 89"/>
                  <a:gd name="T65" fmla="*/ 35 h 138"/>
                  <a:gd name="T66" fmla="*/ 0 w 89"/>
                  <a:gd name="T67" fmla="*/ 43 h 138"/>
                  <a:gd name="T68" fmla="*/ 0 w 89"/>
                  <a:gd name="T69" fmla="*/ 43 h 138"/>
                  <a:gd name="T70" fmla="*/ 0 w 89"/>
                  <a:gd name="T71" fmla="*/ 51 h 138"/>
                  <a:gd name="T72" fmla="*/ 3 w 89"/>
                  <a:gd name="T73" fmla="*/ 59 h 138"/>
                  <a:gd name="T74" fmla="*/ 7 w 89"/>
                  <a:gd name="T75" fmla="*/ 66 h 138"/>
                  <a:gd name="T76" fmla="*/ 11 w 89"/>
                  <a:gd name="T77" fmla="*/ 72 h 138"/>
                  <a:gd name="T78" fmla="*/ 16 w 89"/>
                  <a:gd name="T79" fmla="*/ 78 h 138"/>
                  <a:gd name="T80" fmla="*/ 23 w 89"/>
                  <a:gd name="T81" fmla="*/ 82 h 138"/>
                  <a:gd name="T82" fmla="*/ 30 w 89"/>
                  <a:gd name="T83" fmla="*/ 86 h 138"/>
                  <a:gd name="T84" fmla="*/ 38 w 89"/>
                  <a:gd name="T85" fmla="*/ 87 h 138"/>
                  <a:gd name="T86" fmla="*/ 38 w 89"/>
                  <a:gd name="T87" fmla="*/ 131 h 138"/>
                  <a:gd name="T88" fmla="*/ 38 w 89"/>
                  <a:gd name="T89" fmla="*/ 131 h 138"/>
                  <a:gd name="T90" fmla="*/ 38 w 89"/>
                  <a:gd name="T91" fmla="*/ 134 h 138"/>
                  <a:gd name="T92" fmla="*/ 39 w 89"/>
                  <a:gd name="T93" fmla="*/ 135 h 138"/>
                  <a:gd name="T94" fmla="*/ 42 w 89"/>
                  <a:gd name="T95" fmla="*/ 137 h 138"/>
                  <a:gd name="T96" fmla="*/ 44 w 89"/>
                  <a:gd name="T97" fmla="*/ 138 h 138"/>
                  <a:gd name="T98" fmla="*/ 44 w 89"/>
                  <a:gd name="T9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8">
                    <a:moveTo>
                      <a:pt x="44" y="138"/>
                    </a:moveTo>
                    <a:lnTo>
                      <a:pt x="44" y="138"/>
                    </a:lnTo>
                    <a:lnTo>
                      <a:pt x="47" y="137"/>
                    </a:lnTo>
                    <a:lnTo>
                      <a:pt x="48" y="135"/>
                    </a:lnTo>
                    <a:lnTo>
                      <a:pt x="50" y="134"/>
                    </a:lnTo>
                    <a:lnTo>
                      <a:pt x="50" y="131"/>
                    </a:lnTo>
                    <a:lnTo>
                      <a:pt x="50" y="87"/>
                    </a:lnTo>
                    <a:lnTo>
                      <a:pt x="50" y="87"/>
                    </a:lnTo>
                    <a:lnTo>
                      <a:pt x="58" y="86"/>
                    </a:lnTo>
                    <a:lnTo>
                      <a:pt x="66" y="82"/>
                    </a:lnTo>
                    <a:lnTo>
                      <a:pt x="71" y="78"/>
                    </a:lnTo>
                    <a:lnTo>
                      <a:pt x="77" y="72"/>
                    </a:lnTo>
                    <a:lnTo>
                      <a:pt x="82" y="66"/>
                    </a:lnTo>
                    <a:lnTo>
                      <a:pt x="85" y="59"/>
                    </a:lnTo>
                    <a:lnTo>
                      <a:pt x="87" y="51"/>
                    </a:lnTo>
                    <a:lnTo>
                      <a:pt x="89" y="43"/>
                    </a:lnTo>
                    <a:lnTo>
                      <a:pt x="89" y="43"/>
                    </a:lnTo>
                    <a:lnTo>
                      <a:pt x="87" y="35"/>
                    </a:lnTo>
                    <a:lnTo>
                      <a:pt x="85" y="27"/>
                    </a:lnTo>
                    <a:lnTo>
                      <a:pt x="81" y="18"/>
                    </a:lnTo>
                    <a:lnTo>
                      <a:pt x="75" y="12"/>
                    </a:lnTo>
                    <a:lnTo>
                      <a:pt x="69" y="6"/>
                    </a:lnTo>
                    <a:lnTo>
                      <a:pt x="62" y="2"/>
                    </a:lnTo>
                    <a:lnTo>
                      <a:pt x="52" y="0"/>
                    </a:lnTo>
                    <a:lnTo>
                      <a:pt x="44" y="0"/>
                    </a:lnTo>
                    <a:lnTo>
                      <a:pt x="44" y="0"/>
                    </a:lnTo>
                    <a:lnTo>
                      <a:pt x="35" y="0"/>
                    </a:lnTo>
                    <a:lnTo>
                      <a:pt x="27" y="2"/>
                    </a:lnTo>
                    <a:lnTo>
                      <a:pt x="19" y="6"/>
                    </a:lnTo>
                    <a:lnTo>
                      <a:pt x="14" y="12"/>
                    </a:lnTo>
                    <a:lnTo>
                      <a:pt x="8" y="18"/>
                    </a:lnTo>
                    <a:lnTo>
                      <a:pt x="4" y="27"/>
                    </a:lnTo>
                    <a:lnTo>
                      <a:pt x="1" y="35"/>
                    </a:lnTo>
                    <a:lnTo>
                      <a:pt x="0" y="43"/>
                    </a:lnTo>
                    <a:lnTo>
                      <a:pt x="0" y="43"/>
                    </a:lnTo>
                    <a:lnTo>
                      <a:pt x="0" y="51"/>
                    </a:lnTo>
                    <a:lnTo>
                      <a:pt x="3" y="59"/>
                    </a:lnTo>
                    <a:lnTo>
                      <a:pt x="7" y="66"/>
                    </a:lnTo>
                    <a:lnTo>
                      <a:pt x="11" y="72"/>
                    </a:lnTo>
                    <a:lnTo>
                      <a:pt x="16" y="78"/>
                    </a:lnTo>
                    <a:lnTo>
                      <a:pt x="23" y="82"/>
                    </a:lnTo>
                    <a:lnTo>
                      <a:pt x="30" y="86"/>
                    </a:lnTo>
                    <a:lnTo>
                      <a:pt x="38" y="87"/>
                    </a:lnTo>
                    <a:lnTo>
                      <a:pt x="38" y="131"/>
                    </a:lnTo>
                    <a:lnTo>
                      <a:pt x="38" y="131"/>
                    </a:lnTo>
                    <a:lnTo>
                      <a:pt x="38" y="134"/>
                    </a:lnTo>
                    <a:lnTo>
                      <a:pt x="39" y="135"/>
                    </a:lnTo>
                    <a:lnTo>
                      <a:pt x="42" y="137"/>
                    </a:lnTo>
                    <a:lnTo>
                      <a:pt x="44" y="138"/>
                    </a:lnTo>
                    <a:lnTo>
                      <a:pt x="44"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6" name="Freeform 144"/>
              <p:cNvSpPr>
                <a:spLocks/>
              </p:cNvSpPr>
              <p:nvPr/>
            </p:nvSpPr>
            <p:spPr bwMode="auto">
              <a:xfrm>
                <a:off x="4400551" y="2661285"/>
                <a:ext cx="90488" cy="88900"/>
              </a:xfrm>
              <a:custGeom>
                <a:avLst/>
                <a:gdLst>
                  <a:gd name="T0" fmla="*/ 69 w 113"/>
                  <a:gd name="T1" fmla="*/ 0 h 113"/>
                  <a:gd name="T2" fmla="*/ 69 w 113"/>
                  <a:gd name="T3" fmla="*/ 0 h 113"/>
                  <a:gd name="T4" fmla="*/ 61 w 113"/>
                  <a:gd name="T5" fmla="*/ 0 h 113"/>
                  <a:gd name="T6" fmla="*/ 53 w 113"/>
                  <a:gd name="T7" fmla="*/ 3 h 113"/>
                  <a:gd name="T8" fmla="*/ 45 w 113"/>
                  <a:gd name="T9" fmla="*/ 7 h 113"/>
                  <a:gd name="T10" fmla="*/ 38 w 113"/>
                  <a:gd name="T11" fmla="*/ 12 h 113"/>
                  <a:gd name="T12" fmla="*/ 33 w 113"/>
                  <a:gd name="T13" fmla="*/ 19 h 113"/>
                  <a:gd name="T14" fmla="*/ 29 w 113"/>
                  <a:gd name="T15" fmla="*/ 27 h 113"/>
                  <a:gd name="T16" fmla="*/ 26 w 113"/>
                  <a:gd name="T17" fmla="*/ 35 h 113"/>
                  <a:gd name="T18" fmla="*/ 25 w 113"/>
                  <a:gd name="T19" fmla="*/ 43 h 113"/>
                  <a:gd name="T20" fmla="*/ 25 w 113"/>
                  <a:gd name="T21" fmla="*/ 43 h 113"/>
                  <a:gd name="T22" fmla="*/ 26 w 113"/>
                  <a:gd name="T23" fmla="*/ 51 h 113"/>
                  <a:gd name="T24" fmla="*/ 27 w 113"/>
                  <a:gd name="T25" fmla="*/ 58 h 113"/>
                  <a:gd name="T26" fmla="*/ 30 w 113"/>
                  <a:gd name="T27" fmla="*/ 64 h 113"/>
                  <a:gd name="T28" fmla="*/ 34 w 113"/>
                  <a:gd name="T29" fmla="*/ 70 h 113"/>
                  <a:gd name="T30" fmla="*/ 2 w 113"/>
                  <a:gd name="T31" fmla="*/ 102 h 113"/>
                  <a:gd name="T32" fmla="*/ 2 w 113"/>
                  <a:gd name="T33" fmla="*/ 102 h 113"/>
                  <a:gd name="T34" fmla="*/ 0 w 113"/>
                  <a:gd name="T35" fmla="*/ 103 h 113"/>
                  <a:gd name="T36" fmla="*/ 0 w 113"/>
                  <a:gd name="T37" fmla="*/ 106 h 113"/>
                  <a:gd name="T38" fmla="*/ 0 w 113"/>
                  <a:gd name="T39" fmla="*/ 109 h 113"/>
                  <a:gd name="T40" fmla="*/ 2 w 113"/>
                  <a:gd name="T41" fmla="*/ 111 h 113"/>
                  <a:gd name="T42" fmla="*/ 2 w 113"/>
                  <a:gd name="T43" fmla="*/ 111 h 113"/>
                  <a:gd name="T44" fmla="*/ 4 w 113"/>
                  <a:gd name="T45" fmla="*/ 113 h 113"/>
                  <a:gd name="T46" fmla="*/ 6 w 113"/>
                  <a:gd name="T47" fmla="*/ 113 h 113"/>
                  <a:gd name="T48" fmla="*/ 6 w 113"/>
                  <a:gd name="T49" fmla="*/ 113 h 113"/>
                  <a:gd name="T50" fmla="*/ 8 w 113"/>
                  <a:gd name="T51" fmla="*/ 113 h 113"/>
                  <a:gd name="T52" fmla="*/ 11 w 113"/>
                  <a:gd name="T53" fmla="*/ 111 h 113"/>
                  <a:gd name="T54" fmla="*/ 43 w 113"/>
                  <a:gd name="T55" fmla="*/ 79 h 113"/>
                  <a:gd name="T56" fmla="*/ 43 w 113"/>
                  <a:gd name="T57" fmla="*/ 79 h 113"/>
                  <a:gd name="T58" fmla="*/ 49 w 113"/>
                  <a:gd name="T59" fmla="*/ 82 h 113"/>
                  <a:gd name="T60" fmla="*/ 56 w 113"/>
                  <a:gd name="T61" fmla="*/ 85 h 113"/>
                  <a:gd name="T62" fmla="*/ 62 w 113"/>
                  <a:gd name="T63" fmla="*/ 87 h 113"/>
                  <a:gd name="T64" fmla="*/ 69 w 113"/>
                  <a:gd name="T65" fmla="*/ 87 h 113"/>
                  <a:gd name="T66" fmla="*/ 69 w 113"/>
                  <a:gd name="T67" fmla="*/ 87 h 113"/>
                  <a:gd name="T68" fmla="*/ 78 w 113"/>
                  <a:gd name="T69" fmla="*/ 86 h 113"/>
                  <a:gd name="T70" fmla="*/ 86 w 113"/>
                  <a:gd name="T71" fmla="*/ 85 h 113"/>
                  <a:gd name="T72" fmla="*/ 94 w 113"/>
                  <a:gd name="T73" fmla="*/ 80 h 113"/>
                  <a:gd name="T74" fmla="*/ 100 w 113"/>
                  <a:gd name="T75" fmla="*/ 75 h 113"/>
                  <a:gd name="T76" fmla="*/ 107 w 113"/>
                  <a:gd name="T77" fmla="*/ 68 h 113"/>
                  <a:gd name="T78" fmla="*/ 111 w 113"/>
                  <a:gd name="T79" fmla="*/ 60 h 113"/>
                  <a:gd name="T80" fmla="*/ 112 w 113"/>
                  <a:gd name="T81" fmla="*/ 52 h 113"/>
                  <a:gd name="T82" fmla="*/ 113 w 113"/>
                  <a:gd name="T83" fmla="*/ 43 h 113"/>
                  <a:gd name="T84" fmla="*/ 113 w 113"/>
                  <a:gd name="T85" fmla="*/ 43 h 113"/>
                  <a:gd name="T86" fmla="*/ 112 w 113"/>
                  <a:gd name="T87" fmla="*/ 35 h 113"/>
                  <a:gd name="T88" fmla="*/ 111 w 113"/>
                  <a:gd name="T89" fmla="*/ 27 h 113"/>
                  <a:gd name="T90" fmla="*/ 107 w 113"/>
                  <a:gd name="T91" fmla="*/ 19 h 113"/>
                  <a:gd name="T92" fmla="*/ 100 w 113"/>
                  <a:gd name="T93" fmla="*/ 12 h 113"/>
                  <a:gd name="T94" fmla="*/ 94 w 113"/>
                  <a:gd name="T95" fmla="*/ 7 h 113"/>
                  <a:gd name="T96" fmla="*/ 86 w 113"/>
                  <a:gd name="T97" fmla="*/ 3 h 113"/>
                  <a:gd name="T98" fmla="*/ 78 w 113"/>
                  <a:gd name="T99" fmla="*/ 0 h 113"/>
                  <a:gd name="T100" fmla="*/ 69 w 113"/>
                  <a:gd name="T101" fmla="*/ 0 h 113"/>
                  <a:gd name="T102" fmla="*/ 69 w 113"/>
                  <a:gd name="T10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 h="113">
                    <a:moveTo>
                      <a:pt x="69" y="0"/>
                    </a:moveTo>
                    <a:lnTo>
                      <a:pt x="69" y="0"/>
                    </a:lnTo>
                    <a:lnTo>
                      <a:pt x="61" y="0"/>
                    </a:lnTo>
                    <a:lnTo>
                      <a:pt x="53" y="3"/>
                    </a:lnTo>
                    <a:lnTo>
                      <a:pt x="45" y="7"/>
                    </a:lnTo>
                    <a:lnTo>
                      <a:pt x="38" y="12"/>
                    </a:lnTo>
                    <a:lnTo>
                      <a:pt x="33" y="19"/>
                    </a:lnTo>
                    <a:lnTo>
                      <a:pt x="29" y="27"/>
                    </a:lnTo>
                    <a:lnTo>
                      <a:pt x="26" y="35"/>
                    </a:lnTo>
                    <a:lnTo>
                      <a:pt x="25" y="43"/>
                    </a:lnTo>
                    <a:lnTo>
                      <a:pt x="25" y="43"/>
                    </a:lnTo>
                    <a:lnTo>
                      <a:pt x="26" y="51"/>
                    </a:lnTo>
                    <a:lnTo>
                      <a:pt x="27" y="58"/>
                    </a:lnTo>
                    <a:lnTo>
                      <a:pt x="30" y="64"/>
                    </a:lnTo>
                    <a:lnTo>
                      <a:pt x="34" y="70"/>
                    </a:lnTo>
                    <a:lnTo>
                      <a:pt x="2" y="102"/>
                    </a:lnTo>
                    <a:lnTo>
                      <a:pt x="2" y="102"/>
                    </a:lnTo>
                    <a:lnTo>
                      <a:pt x="0" y="103"/>
                    </a:lnTo>
                    <a:lnTo>
                      <a:pt x="0" y="106"/>
                    </a:lnTo>
                    <a:lnTo>
                      <a:pt x="0" y="109"/>
                    </a:lnTo>
                    <a:lnTo>
                      <a:pt x="2" y="111"/>
                    </a:lnTo>
                    <a:lnTo>
                      <a:pt x="2" y="111"/>
                    </a:lnTo>
                    <a:lnTo>
                      <a:pt x="4" y="113"/>
                    </a:lnTo>
                    <a:lnTo>
                      <a:pt x="6" y="113"/>
                    </a:lnTo>
                    <a:lnTo>
                      <a:pt x="6" y="113"/>
                    </a:lnTo>
                    <a:lnTo>
                      <a:pt x="8" y="113"/>
                    </a:lnTo>
                    <a:lnTo>
                      <a:pt x="11" y="111"/>
                    </a:lnTo>
                    <a:lnTo>
                      <a:pt x="43" y="79"/>
                    </a:lnTo>
                    <a:lnTo>
                      <a:pt x="43" y="79"/>
                    </a:lnTo>
                    <a:lnTo>
                      <a:pt x="49" y="82"/>
                    </a:lnTo>
                    <a:lnTo>
                      <a:pt x="56" y="85"/>
                    </a:lnTo>
                    <a:lnTo>
                      <a:pt x="62" y="87"/>
                    </a:lnTo>
                    <a:lnTo>
                      <a:pt x="69" y="87"/>
                    </a:lnTo>
                    <a:lnTo>
                      <a:pt x="69" y="87"/>
                    </a:lnTo>
                    <a:lnTo>
                      <a:pt x="78" y="86"/>
                    </a:lnTo>
                    <a:lnTo>
                      <a:pt x="86" y="85"/>
                    </a:lnTo>
                    <a:lnTo>
                      <a:pt x="94" y="80"/>
                    </a:lnTo>
                    <a:lnTo>
                      <a:pt x="100" y="75"/>
                    </a:lnTo>
                    <a:lnTo>
                      <a:pt x="107" y="68"/>
                    </a:lnTo>
                    <a:lnTo>
                      <a:pt x="111" y="60"/>
                    </a:lnTo>
                    <a:lnTo>
                      <a:pt x="112" y="52"/>
                    </a:lnTo>
                    <a:lnTo>
                      <a:pt x="113" y="43"/>
                    </a:lnTo>
                    <a:lnTo>
                      <a:pt x="113" y="43"/>
                    </a:lnTo>
                    <a:lnTo>
                      <a:pt x="112" y="35"/>
                    </a:lnTo>
                    <a:lnTo>
                      <a:pt x="111" y="27"/>
                    </a:lnTo>
                    <a:lnTo>
                      <a:pt x="107" y="19"/>
                    </a:lnTo>
                    <a:lnTo>
                      <a:pt x="100" y="12"/>
                    </a:lnTo>
                    <a:lnTo>
                      <a:pt x="94" y="7"/>
                    </a:lnTo>
                    <a:lnTo>
                      <a:pt x="86" y="3"/>
                    </a:lnTo>
                    <a:lnTo>
                      <a:pt x="78" y="0"/>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7" name="Freeform 145"/>
              <p:cNvSpPr>
                <a:spLocks/>
              </p:cNvSpPr>
              <p:nvPr/>
            </p:nvSpPr>
            <p:spPr bwMode="auto">
              <a:xfrm>
                <a:off x="4279901" y="2750185"/>
                <a:ext cx="109538" cy="120650"/>
              </a:xfrm>
              <a:custGeom>
                <a:avLst/>
                <a:gdLst>
                  <a:gd name="T0" fmla="*/ 69 w 138"/>
                  <a:gd name="T1" fmla="*/ 0 h 150"/>
                  <a:gd name="T2" fmla="*/ 69 w 138"/>
                  <a:gd name="T3" fmla="*/ 0 h 150"/>
                  <a:gd name="T4" fmla="*/ 55 w 138"/>
                  <a:gd name="T5" fmla="*/ 1 h 150"/>
                  <a:gd name="T6" fmla="*/ 43 w 138"/>
                  <a:gd name="T7" fmla="*/ 5 h 150"/>
                  <a:gd name="T8" fmla="*/ 30 w 138"/>
                  <a:gd name="T9" fmla="*/ 12 h 150"/>
                  <a:gd name="T10" fmla="*/ 20 w 138"/>
                  <a:gd name="T11" fmla="*/ 20 h 150"/>
                  <a:gd name="T12" fmla="*/ 12 w 138"/>
                  <a:gd name="T13" fmla="*/ 31 h 150"/>
                  <a:gd name="T14" fmla="*/ 5 w 138"/>
                  <a:gd name="T15" fmla="*/ 41 h 150"/>
                  <a:gd name="T16" fmla="*/ 1 w 138"/>
                  <a:gd name="T17" fmla="*/ 55 h 150"/>
                  <a:gd name="T18" fmla="*/ 0 w 138"/>
                  <a:gd name="T19" fmla="*/ 68 h 150"/>
                  <a:gd name="T20" fmla="*/ 0 w 138"/>
                  <a:gd name="T21" fmla="*/ 82 h 150"/>
                  <a:gd name="T22" fmla="*/ 0 w 138"/>
                  <a:gd name="T23" fmla="*/ 82 h 150"/>
                  <a:gd name="T24" fmla="*/ 1 w 138"/>
                  <a:gd name="T25" fmla="*/ 95 h 150"/>
                  <a:gd name="T26" fmla="*/ 5 w 138"/>
                  <a:gd name="T27" fmla="*/ 109 h 150"/>
                  <a:gd name="T28" fmla="*/ 12 w 138"/>
                  <a:gd name="T29" fmla="*/ 121 h 150"/>
                  <a:gd name="T30" fmla="*/ 20 w 138"/>
                  <a:gd name="T31" fmla="*/ 130 h 150"/>
                  <a:gd name="T32" fmla="*/ 30 w 138"/>
                  <a:gd name="T33" fmla="*/ 140 h 150"/>
                  <a:gd name="T34" fmla="*/ 43 w 138"/>
                  <a:gd name="T35" fmla="*/ 145 h 150"/>
                  <a:gd name="T36" fmla="*/ 55 w 138"/>
                  <a:gd name="T37" fmla="*/ 149 h 150"/>
                  <a:gd name="T38" fmla="*/ 69 w 138"/>
                  <a:gd name="T39" fmla="*/ 150 h 150"/>
                  <a:gd name="T40" fmla="*/ 69 w 138"/>
                  <a:gd name="T41" fmla="*/ 150 h 150"/>
                  <a:gd name="T42" fmla="*/ 83 w 138"/>
                  <a:gd name="T43" fmla="*/ 149 h 150"/>
                  <a:gd name="T44" fmla="*/ 96 w 138"/>
                  <a:gd name="T45" fmla="*/ 145 h 150"/>
                  <a:gd name="T46" fmla="*/ 108 w 138"/>
                  <a:gd name="T47" fmla="*/ 140 h 150"/>
                  <a:gd name="T48" fmla="*/ 118 w 138"/>
                  <a:gd name="T49" fmla="*/ 130 h 150"/>
                  <a:gd name="T50" fmla="*/ 127 w 138"/>
                  <a:gd name="T51" fmla="*/ 121 h 150"/>
                  <a:gd name="T52" fmla="*/ 133 w 138"/>
                  <a:gd name="T53" fmla="*/ 109 h 150"/>
                  <a:gd name="T54" fmla="*/ 137 w 138"/>
                  <a:gd name="T55" fmla="*/ 95 h 150"/>
                  <a:gd name="T56" fmla="*/ 138 w 138"/>
                  <a:gd name="T57" fmla="*/ 82 h 150"/>
                  <a:gd name="T58" fmla="*/ 138 w 138"/>
                  <a:gd name="T59" fmla="*/ 68 h 150"/>
                  <a:gd name="T60" fmla="*/ 138 w 138"/>
                  <a:gd name="T61" fmla="*/ 68 h 150"/>
                  <a:gd name="T62" fmla="*/ 137 w 138"/>
                  <a:gd name="T63" fmla="*/ 55 h 150"/>
                  <a:gd name="T64" fmla="*/ 133 w 138"/>
                  <a:gd name="T65" fmla="*/ 41 h 150"/>
                  <a:gd name="T66" fmla="*/ 127 w 138"/>
                  <a:gd name="T67" fmla="*/ 31 h 150"/>
                  <a:gd name="T68" fmla="*/ 118 w 138"/>
                  <a:gd name="T69" fmla="*/ 20 h 150"/>
                  <a:gd name="T70" fmla="*/ 108 w 138"/>
                  <a:gd name="T71" fmla="*/ 12 h 150"/>
                  <a:gd name="T72" fmla="*/ 96 w 138"/>
                  <a:gd name="T73" fmla="*/ 5 h 150"/>
                  <a:gd name="T74" fmla="*/ 83 w 138"/>
                  <a:gd name="T75" fmla="*/ 1 h 150"/>
                  <a:gd name="T76" fmla="*/ 69 w 138"/>
                  <a:gd name="T77" fmla="*/ 0 h 150"/>
                  <a:gd name="T78" fmla="*/ 69 w 138"/>
                  <a:gd name="T7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150">
                    <a:moveTo>
                      <a:pt x="69" y="0"/>
                    </a:moveTo>
                    <a:lnTo>
                      <a:pt x="69" y="0"/>
                    </a:lnTo>
                    <a:lnTo>
                      <a:pt x="55" y="1"/>
                    </a:lnTo>
                    <a:lnTo>
                      <a:pt x="43" y="5"/>
                    </a:lnTo>
                    <a:lnTo>
                      <a:pt x="30" y="12"/>
                    </a:lnTo>
                    <a:lnTo>
                      <a:pt x="20" y="20"/>
                    </a:lnTo>
                    <a:lnTo>
                      <a:pt x="12" y="31"/>
                    </a:lnTo>
                    <a:lnTo>
                      <a:pt x="5" y="41"/>
                    </a:lnTo>
                    <a:lnTo>
                      <a:pt x="1" y="55"/>
                    </a:lnTo>
                    <a:lnTo>
                      <a:pt x="0" y="68"/>
                    </a:lnTo>
                    <a:lnTo>
                      <a:pt x="0" y="82"/>
                    </a:lnTo>
                    <a:lnTo>
                      <a:pt x="0" y="82"/>
                    </a:lnTo>
                    <a:lnTo>
                      <a:pt x="1" y="95"/>
                    </a:lnTo>
                    <a:lnTo>
                      <a:pt x="5" y="109"/>
                    </a:lnTo>
                    <a:lnTo>
                      <a:pt x="12" y="121"/>
                    </a:lnTo>
                    <a:lnTo>
                      <a:pt x="20" y="130"/>
                    </a:lnTo>
                    <a:lnTo>
                      <a:pt x="30" y="140"/>
                    </a:lnTo>
                    <a:lnTo>
                      <a:pt x="43" y="145"/>
                    </a:lnTo>
                    <a:lnTo>
                      <a:pt x="55" y="149"/>
                    </a:lnTo>
                    <a:lnTo>
                      <a:pt x="69" y="150"/>
                    </a:lnTo>
                    <a:lnTo>
                      <a:pt x="69" y="150"/>
                    </a:lnTo>
                    <a:lnTo>
                      <a:pt x="83" y="149"/>
                    </a:lnTo>
                    <a:lnTo>
                      <a:pt x="96" y="145"/>
                    </a:lnTo>
                    <a:lnTo>
                      <a:pt x="108" y="140"/>
                    </a:lnTo>
                    <a:lnTo>
                      <a:pt x="118" y="130"/>
                    </a:lnTo>
                    <a:lnTo>
                      <a:pt x="127" y="121"/>
                    </a:lnTo>
                    <a:lnTo>
                      <a:pt x="133" y="109"/>
                    </a:lnTo>
                    <a:lnTo>
                      <a:pt x="137" y="95"/>
                    </a:lnTo>
                    <a:lnTo>
                      <a:pt x="138" y="82"/>
                    </a:lnTo>
                    <a:lnTo>
                      <a:pt x="138" y="68"/>
                    </a:lnTo>
                    <a:lnTo>
                      <a:pt x="138" y="68"/>
                    </a:lnTo>
                    <a:lnTo>
                      <a:pt x="137" y="55"/>
                    </a:lnTo>
                    <a:lnTo>
                      <a:pt x="133" y="41"/>
                    </a:lnTo>
                    <a:lnTo>
                      <a:pt x="127" y="31"/>
                    </a:lnTo>
                    <a:lnTo>
                      <a:pt x="118" y="20"/>
                    </a:lnTo>
                    <a:lnTo>
                      <a:pt x="108" y="12"/>
                    </a:lnTo>
                    <a:lnTo>
                      <a:pt x="96" y="5"/>
                    </a:lnTo>
                    <a:lnTo>
                      <a:pt x="83" y="1"/>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8" name="Freeform 146"/>
              <p:cNvSpPr>
                <a:spLocks/>
              </p:cNvSpPr>
              <p:nvPr/>
            </p:nvSpPr>
            <p:spPr bwMode="auto">
              <a:xfrm>
                <a:off x="4240213" y="2858135"/>
                <a:ext cx="190500" cy="61913"/>
              </a:xfrm>
              <a:custGeom>
                <a:avLst/>
                <a:gdLst>
                  <a:gd name="T0" fmla="*/ 119 w 239"/>
                  <a:gd name="T1" fmla="*/ 28 h 77"/>
                  <a:gd name="T2" fmla="*/ 119 w 239"/>
                  <a:gd name="T3" fmla="*/ 28 h 77"/>
                  <a:gd name="T4" fmla="*/ 110 w 239"/>
                  <a:gd name="T5" fmla="*/ 26 h 77"/>
                  <a:gd name="T6" fmla="*/ 101 w 239"/>
                  <a:gd name="T7" fmla="*/ 25 h 77"/>
                  <a:gd name="T8" fmla="*/ 93 w 239"/>
                  <a:gd name="T9" fmla="*/ 24 h 77"/>
                  <a:gd name="T10" fmla="*/ 84 w 239"/>
                  <a:gd name="T11" fmla="*/ 20 h 77"/>
                  <a:gd name="T12" fmla="*/ 76 w 239"/>
                  <a:gd name="T13" fmla="*/ 16 h 77"/>
                  <a:gd name="T14" fmla="*/ 70 w 239"/>
                  <a:gd name="T15" fmla="*/ 10 h 77"/>
                  <a:gd name="T16" fmla="*/ 63 w 239"/>
                  <a:gd name="T17" fmla="*/ 5 h 77"/>
                  <a:gd name="T18" fmla="*/ 58 w 239"/>
                  <a:gd name="T19" fmla="*/ 0 h 77"/>
                  <a:gd name="T20" fmla="*/ 2 w 239"/>
                  <a:gd name="T21" fmla="*/ 28 h 77"/>
                  <a:gd name="T22" fmla="*/ 2 w 239"/>
                  <a:gd name="T23" fmla="*/ 28 h 77"/>
                  <a:gd name="T24" fmla="*/ 0 w 239"/>
                  <a:gd name="T25" fmla="*/ 30 h 77"/>
                  <a:gd name="T26" fmla="*/ 0 w 239"/>
                  <a:gd name="T27" fmla="*/ 34 h 77"/>
                  <a:gd name="T28" fmla="*/ 0 w 239"/>
                  <a:gd name="T29" fmla="*/ 72 h 77"/>
                  <a:gd name="T30" fmla="*/ 0 w 239"/>
                  <a:gd name="T31" fmla="*/ 72 h 77"/>
                  <a:gd name="T32" fmla="*/ 0 w 239"/>
                  <a:gd name="T33" fmla="*/ 73 h 77"/>
                  <a:gd name="T34" fmla="*/ 1 w 239"/>
                  <a:gd name="T35" fmla="*/ 76 h 77"/>
                  <a:gd name="T36" fmla="*/ 4 w 239"/>
                  <a:gd name="T37" fmla="*/ 77 h 77"/>
                  <a:gd name="T38" fmla="*/ 5 w 239"/>
                  <a:gd name="T39" fmla="*/ 77 h 77"/>
                  <a:gd name="T40" fmla="*/ 232 w 239"/>
                  <a:gd name="T41" fmla="*/ 77 h 77"/>
                  <a:gd name="T42" fmla="*/ 232 w 239"/>
                  <a:gd name="T43" fmla="*/ 77 h 77"/>
                  <a:gd name="T44" fmla="*/ 235 w 239"/>
                  <a:gd name="T45" fmla="*/ 77 h 77"/>
                  <a:gd name="T46" fmla="*/ 236 w 239"/>
                  <a:gd name="T47" fmla="*/ 76 h 77"/>
                  <a:gd name="T48" fmla="*/ 238 w 239"/>
                  <a:gd name="T49" fmla="*/ 73 h 77"/>
                  <a:gd name="T50" fmla="*/ 239 w 239"/>
                  <a:gd name="T51" fmla="*/ 72 h 77"/>
                  <a:gd name="T52" fmla="*/ 239 w 239"/>
                  <a:gd name="T53" fmla="*/ 34 h 77"/>
                  <a:gd name="T54" fmla="*/ 239 w 239"/>
                  <a:gd name="T55" fmla="*/ 34 h 77"/>
                  <a:gd name="T56" fmla="*/ 238 w 239"/>
                  <a:gd name="T57" fmla="*/ 30 h 77"/>
                  <a:gd name="T58" fmla="*/ 235 w 239"/>
                  <a:gd name="T59" fmla="*/ 28 h 77"/>
                  <a:gd name="T60" fmla="*/ 181 w 239"/>
                  <a:gd name="T61" fmla="*/ 0 h 77"/>
                  <a:gd name="T62" fmla="*/ 181 w 239"/>
                  <a:gd name="T63" fmla="*/ 0 h 77"/>
                  <a:gd name="T64" fmla="*/ 175 w 239"/>
                  <a:gd name="T65" fmla="*/ 5 h 77"/>
                  <a:gd name="T66" fmla="*/ 168 w 239"/>
                  <a:gd name="T67" fmla="*/ 10 h 77"/>
                  <a:gd name="T68" fmla="*/ 161 w 239"/>
                  <a:gd name="T69" fmla="*/ 16 h 77"/>
                  <a:gd name="T70" fmla="*/ 153 w 239"/>
                  <a:gd name="T71" fmla="*/ 20 h 77"/>
                  <a:gd name="T72" fmla="*/ 145 w 239"/>
                  <a:gd name="T73" fmla="*/ 24 h 77"/>
                  <a:gd name="T74" fmla="*/ 137 w 239"/>
                  <a:gd name="T75" fmla="*/ 25 h 77"/>
                  <a:gd name="T76" fmla="*/ 129 w 239"/>
                  <a:gd name="T77" fmla="*/ 26 h 77"/>
                  <a:gd name="T78" fmla="*/ 119 w 239"/>
                  <a:gd name="T79" fmla="*/ 28 h 77"/>
                  <a:gd name="T80" fmla="*/ 119 w 239"/>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9" h="77">
                    <a:moveTo>
                      <a:pt x="119" y="28"/>
                    </a:moveTo>
                    <a:lnTo>
                      <a:pt x="119" y="28"/>
                    </a:lnTo>
                    <a:lnTo>
                      <a:pt x="110" y="26"/>
                    </a:lnTo>
                    <a:lnTo>
                      <a:pt x="101" y="25"/>
                    </a:lnTo>
                    <a:lnTo>
                      <a:pt x="93" y="24"/>
                    </a:lnTo>
                    <a:lnTo>
                      <a:pt x="84" y="20"/>
                    </a:lnTo>
                    <a:lnTo>
                      <a:pt x="76" y="16"/>
                    </a:lnTo>
                    <a:lnTo>
                      <a:pt x="70" y="10"/>
                    </a:lnTo>
                    <a:lnTo>
                      <a:pt x="63" y="5"/>
                    </a:lnTo>
                    <a:lnTo>
                      <a:pt x="58" y="0"/>
                    </a:lnTo>
                    <a:lnTo>
                      <a:pt x="2" y="28"/>
                    </a:lnTo>
                    <a:lnTo>
                      <a:pt x="2" y="28"/>
                    </a:lnTo>
                    <a:lnTo>
                      <a:pt x="0" y="30"/>
                    </a:lnTo>
                    <a:lnTo>
                      <a:pt x="0" y="34"/>
                    </a:lnTo>
                    <a:lnTo>
                      <a:pt x="0" y="72"/>
                    </a:lnTo>
                    <a:lnTo>
                      <a:pt x="0" y="72"/>
                    </a:lnTo>
                    <a:lnTo>
                      <a:pt x="0" y="73"/>
                    </a:lnTo>
                    <a:lnTo>
                      <a:pt x="1" y="76"/>
                    </a:lnTo>
                    <a:lnTo>
                      <a:pt x="4" y="77"/>
                    </a:lnTo>
                    <a:lnTo>
                      <a:pt x="5" y="77"/>
                    </a:lnTo>
                    <a:lnTo>
                      <a:pt x="232" y="77"/>
                    </a:lnTo>
                    <a:lnTo>
                      <a:pt x="232" y="77"/>
                    </a:lnTo>
                    <a:lnTo>
                      <a:pt x="235" y="77"/>
                    </a:lnTo>
                    <a:lnTo>
                      <a:pt x="236" y="76"/>
                    </a:lnTo>
                    <a:lnTo>
                      <a:pt x="238" y="73"/>
                    </a:lnTo>
                    <a:lnTo>
                      <a:pt x="239" y="72"/>
                    </a:lnTo>
                    <a:lnTo>
                      <a:pt x="239" y="34"/>
                    </a:lnTo>
                    <a:lnTo>
                      <a:pt x="239" y="34"/>
                    </a:lnTo>
                    <a:lnTo>
                      <a:pt x="238" y="30"/>
                    </a:lnTo>
                    <a:lnTo>
                      <a:pt x="235" y="28"/>
                    </a:lnTo>
                    <a:lnTo>
                      <a:pt x="181" y="0"/>
                    </a:lnTo>
                    <a:lnTo>
                      <a:pt x="181" y="0"/>
                    </a:lnTo>
                    <a:lnTo>
                      <a:pt x="175" y="5"/>
                    </a:lnTo>
                    <a:lnTo>
                      <a:pt x="168" y="10"/>
                    </a:lnTo>
                    <a:lnTo>
                      <a:pt x="161" y="16"/>
                    </a:lnTo>
                    <a:lnTo>
                      <a:pt x="153" y="20"/>
                    </a:lnTo>
                    <a:lnTo>
                      <a:pt x="145" y="24"/>
                    </a:lnTo>
                    <a:lnTo>
                      <a:pt x="137" y="25"/>
                    </a:lnTo>
                    <a:lnTo>
                      <a:pt x="129" y="26"/>
                    </a:lnTo>
                    <a:lnTo>
                      <a:pt x="119" y="28"/>
                    </a:lnTo>
                    <a:lnTo>
                      <a:pt x="11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nvGrpSpPr>
            <p:cNvPr id="102" name="Group 101"/>
            <p:cNvGrpSpPr/>
            <p:nvPr/>
          </p:nvGrpSpPr>
          <p:grpSpPr>
            <a:xfrm>
              <a:off x="475062" y="4246175"/>
              <a:ext cx="357936" cy="436962"/>
              <a:chOff x="698501" y="935038"/>
              <a:chExt cx="244475" cy="298450"/>
            </a:xfrm>
            <a:solidFill>
              <a:srgbClr val="86BC25"/>
            </a:solidFill>
          </p:grpSpPr>
          <p:sp>
            <p:nvSpPr>
              <p:cNvPr id="117" name="Freeform 157"/>
              <p:cNvSpPr>
                <a:spLocks/>
              </p:cNvSpPr>
              <p:nvPr/>
            </p:nvSpPr>
            <p:spPr bwMode="auto">
              <a:xfrm>
                <a:off x="777876" y="935038"/>
                <a:ext cx="85725" cy="38100"/>
              </a:xfrm>
              <a:custGeom>
                <a:avLst/>
                <a:gdLst>
                  <a:gd name="T0" fmla="*/ 5 w 108"/>
                  <a:gd name="T1" fmla="*/ 24 h 48"/>
                  <a:gd name="T2" fmla="*/ 42 w 108"/>
                  <a:gd name="T3" fmla="*/ 24 h 48"/>
                  <a:gd name="T4" fmla="*/ 42 w 108"/>
                  <a:gd name="T5" fmla="*/ 48 h 48"/>
                  <a:gd name="T6" fmla="*/ 66 w 108"/>
                  <a:gd name="T7" fmla="*/ 48 h 48"/>
                  <a:gd name="T8" fmla="*/ 66 w 108"/>
                  <a:gd name="T9" fmla="*/ 24 h 48"/>
                  <a:gd name="T10" fmla="*/ 102 w 108"/>
                  <a:gd name="T11" fmla="*/ 24 h 48"/>
                  <a:gd name="T12" fmla="*/ 102 w 108"/>
                  <a:gd name="T13" fmla="*/ 24 h 48"/>
                  <a:gd name="T14" fmla="*/ 105 w 108"/>
                  <a:gd name="T15" fmla="*/ 23 h 48"/>
                  <a:gd name="T16" fmla="*/ 106 w 108"/>
                  <a:gd name="T17" fmla="*/ 22 h 48"/>
                  <a:gd name="T18" fmla="*/ 108 w 108"/>
                  <a:gd name="T19" fmla="*/ 20 h 48"/>
                  <a:gd name="T20" fmla="*/ 108 w 108"/>
                  <a:gd name="T21" fmla="*/ 18 h 48"/>
                  <a:gd name="T22" fmla="*/ 108 w 108"/>
                  <a:gd name="T23" fmla="*/ 5 h 48"/>
                  <a:gd name="T24" fmla="*/ 108 w 108"/>
                  <a:gd name="T25" fmla="*/ 5 h 48"/>
                  <a:gd name="T26" fmla="*/ 108 w 108"/>
                  <a:gd name="T27" fmla="*/ 3 h 48"/>
                  <a:gd name="T28" fmla="*/ 106 w 108"/>
                  <a:gd name="T29" fmla="*/ 1 h 48"/>
                  <a:gd name="T30" fmla="*/ 105 w 108"/>
                  <a:gd name="T31" fmla="*/ 0 h 48"/>
                  <a:gd name="T32" fmla="*/ 102 w 108"/>
                  <a:gd name="T33" fmla="*/ 0 h 48"/>
                  <a:gd name="T34" fmla="*/ 5 w 108"/>
                  <a:gd name="T35" fmla="*/ 0 h 48"/>
                  <a:gd name="T36" fmla="*/ 5 w 108"/>
                  <a:gd name="T37" fmla="*/ 0 h 48"/>
                  <a:gd name="T38" fmla="*/ 3 w 108"/>
                  <a:gd name="T39" fmla="*/ 0 h 48"/>
                  <a:gd name="T40" fmla="*/ 1 w 108"/>
                  <a:gd name="T41" fmla="*/ 1 h 48"/>
                  <a:gd name="T42" fmla="*/ 0 w 108"/>
                  <a:gd name="T43" fmla="*/ 3 h 48"/>
                  <a:gd name="T44" fmla="*/ 0 w 108"/>
                  <a:gd name="T45" fmla="*/ 5 h 48"/>
                  <a:gd name="T46" fmla="*/ 0 w 108"/>
                  <a:gd name="T47" fmla="*/ 18 h 48"/>
                  <a:gd name="T48" fmla="*/ 0 w 108"/>
                  <a:gd name="T49" fmla="*/ 18 h 48"/>
                  <a:gd name="T50" fmla="*/ 0 w 108"/>
                  <a:gd name="T51" fmla="*/ 20 h 48"/>
                  <a:gd name="T52" fmla="*/ 1 w 108"/>
                  <a:gd name="T53" fmla="*/ 22 h 48"/>
                  <a:gd name="T54" fmla="*/ 3 w 108"/>
                  <a:gd name="T55" fmla="*/ 23 h 48"/>
                  <a:gd name="T56" fmla="*/ 5 w 108"/>
                  <a:gd name="T57" fmla="*/ 24 h 48"/>
                  <a:gd name="T58" fmla="*/ 5 w 108"/>
                  <a:gd name="T5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48">
                    <a:moveTo>
                      <a:pt x="5" y="24"/>
                    </a:moveTo>
                    <a:lnTo>
                      <a:pt x="42" y="24"/>
                    </a:lnTo>
                    <a:lnTo>
                      <a:pt x="42" y="48"/>
                    </a:lnTo>
                    <a:lnTo>
                      <a:pt x="66" y="48"/>
                    </a:lnTo>
                    <a:lnTo>
                      <a:pt x="66" y="24"/>
                    </a:lnTo>
                    <a:lnTo>
                      <a:pt x="102" y="24"/>
                    </a:lnTo>
                    <a:lnTo>
                      <a:pt x="102" y="24"/>
                    </a:lnTo>
                    <a:lnTo>
                      <a:pt x="105" y="23"/>
                    </a:lnTo>
                    <a:lnTo>
                      <a:pt x="106" y="22"/>
                    </a:lnTo>
                    <a:lnTo>
                      <a:pt x="108" y="20"/>
                    </a:lnTo>
                    <a:lnTo>
                      <a:pt x="108" y="18"/>
                    </a:lnTo>
                    <a:lnTo>
                      <a:pt x="108" y="5"/>
                    </a:lnTo>
                    <a:lnTo>
                      <a:pt x="108" y="5"/>
                    </a:lnTo>
                    <a:lnTo>
                      <a:pt x="108" y="3"/>
                    </a:lnTo>
                    <a:lnTo>
                      <a:pt x="106" y="1"/>
                    </a:lnTo>
                    <a:lnTo>
                      <a:pt x="105" y="0"/>
                    </a:lnTo>
                    <a:lnTo>
                      <a:pt x="102" y="0"/>
                    </a:lnTo>
                    <a:lnTo>
                      <a:pt x="5" y="0"/>
                    </a:lnTo>
                    <a:lnTo>
                      <a:pt x="5" y="0"/>
                    </a:lnTo>
                    <a:lnTo>
                      <a:pt x="3" y="0"/>
                    </a:lnTo>
                    <a:lnTo>
                      <a:pt x="1" y="1"/>
                    </a:lnTo>
                    <a:lnTo>
                      <a:pt x="0" y="3"/>
                    </a:lnTo>
                    <a:lnTo>
                      <a:pt x="0" y="5"/>
                    </a:lnTo>
                    <a:lnTo>
                      <a:pt x="0" y="18"/>
                    </a:lnTo>
                    <a:lnTo>
                      <a:pt x="0" y="18"/>
                    </a:lnTo>
                    <a:lnTo>
                      <a:pt x="0" y="20"/>
                    </a:lnTo>
                    <a:lnTo>
                      <a:pt x="1" y="22"/>
                    </a:lnTo>
                    <a:lnTo>
                      <a:pt x="3" y="23"/>
                    </a:lnTo>
                    <a:lnTo>
                      <a:pt x="5" y="24"/>
                    </a:lnTo>
                    <a:lnTo>
                      <a:pt x="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8" name="Freeform 158"/>
              <p:cNvSpPr>
                <a:spLocks/>
              </p:cNvSpPr>
              <p:nvPr/>
            </p:nvSpPr>
            <p:spPr bwMode="auto">
              <a:xfrm>
                <a:off x="773113" y="1063625"/>
                <a:ext cx="66675" cy="66675"/>
              </a:xfrm>
              <a:custGeom>
                <a:avLst/>
                <a:gdLst>
                  <a:gd name="T0" fmla="*/ 0 w 83"/>
                  <a:gd name="T1" fmla="*/ 0 h 84"/>
                  <a:gd name="T2" fmla="*/ 0 w 83"/>
                  <a:gd name="T3" fmla="*/ 0 h 84"/>
                  <a:gd name="T4" fmla="*/ 17 w 83"/>
                  <a:gd name="T5" fmla="*/ 35 h 84"/>
                  <a:gd name="T6" fmla="*/ 31 w 83"/>
                  <a:gd name="T7" fmla="*/ 60 h 84"/>
                  <a:gd name="T8" fmla="*/ 37 w 83"/>
                  <a:gd name="T9" fmla="*/ 71 h 84"/>
                  <a:gd name="T10" fmla="*/ 41 w 83"/>
                  <a:gd name="T11" fmla="*/ 76 h 84"/>
                  <a:gd name="T12" fmla="*/ 41 w 83"/>
                  <a:gd name="T13" fmla="*/ 76 h 84"/>
                  <a:gd name="T14" fmla="*/ 45 w 83"/>
                  <a:gd name="T15" fmla="*/ 80 h 84"/>
                  <a:gd name="T16" fmla="*/ 49 w 83"/>
                  <a:gd name="T17" fmla="*/ 82 h 84"/>
                  <a:gd name="T18" fmla="*/ 55 w 83"/>
                  <a:gd name="T19" fmla="*/ 83 h 84"/>
                  <a:gd name="T20" fmla="*/ 59 w 83"/>
                  <a:gd name="T21" fmla="*/ 84 h 84"/>
                  <a:gd name="T22" fmla="*/ 63 w 83"/>
                  <a:gd name="T23" fmla="*/ 83 h 84"/>
                  <a:gd name="T24" fmla="*/ 68 w 83"/>
                  <a:gd name="T25" fmla="*/ 82 h 84"/>
                  <a:gd name="T26" fmla="*/ 72 w 83"/>
                  <a:gd name="T27" fmla="*/ 80 h 84"/>
                  <a:gd name="T28" fmla="*/ 76 w 83"/>
                  <a:gd name="T29" fmla="*/ 76 h 84"/>
                  <a:gd name="T30" fmla="*/ 76 w 83"/>
                  <a:gd name="T31" fmla="*/ 76 h 84"/>
                  <a:gd name="T32" fmla="*/ 79 w 83"/>
                  <a:gd name="T33" fmla="*/ 74 h 84"/>
                  <a:gd name="T34" fmla="*/ 82 w 83"/>
                  <a:gd name="T35" fmla="*/ 68 h 84"/>
                  <a:gd name="T36" fmla="*/ 83 w 83"/>
                  <a:gd name="T37" fmla="*/ 64 h 84"/>
                  <a:gd name="T38" fmla="*/ 83 w 83"/>
                  <a:gd name="T39" fmla="*/ 60 h 84"/>
                  <a:gd name="T40" fmla="*/ 83 w 83"/>
                  <a:gd name="T41" fmla="*/ 55 h 84"/>
                  <a:gd name="T42" fmla="*/ 82 w 83"/>
                  <a:gd name="T43" fmla="*/ 51 h 84"/>
                  <a:gd name="T44" fmla="*/ 79 w 83"/>
                  <a:gd name="T45" fmla="*/ 47 h 84"/>
                  <a:gd name="T46" fmla="*/ 76 w 83"/>
                  <a:gd name="T47" fmla="*/ 43 h 84"/>
                  <a:gd name="T48" fmla="*/ 76 w 83"/>
                  <a:gd name="T49" fmla="*/ 43 h 84"/>
                  <a:gd name="T50" fmla="*/ 70 w 83"/>
                  <a:gd name="T51" fmla="*/ 39 h 84"/>
                  <a:gd name="T52" fmla="*/ 60 w 83"/>
                  <a:gd name="T53" fmla="*/ 32 h 84"/>
                  <a:gd name="T54" fmla="*/ 33 w 83"/>
                  <a:gd name="T55" fmla="*/ 17 h 84"/>
                  <a:gd name="T56" fmla="*/ 0 w 83"/>
                  <a:gd name="T57" fmla="*/ 0 h 84"/>
                  <a:gd name="T58" fmla="*/ 0 w 83"/>
                  <a:gd name="T5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84">
                    <a:moveTo>
                      <a:pt x="0" y="0"/>
                    </a:moveTo>
                    <a:lnTo>
                      <a:pt x="0" y="0"/>
                    </a:lnTo>
                    <a:lnTo>
                      <a:pt x="17" y="35"/>
                    </a:lnTo>
                    <a:lnTo>
                      <a:pt x="31" y="60"/>
                    </a:lnTo>
                    <a:lnTo>
                      <a:pt x="37" y="71"/>
                    </a:lnTo>
                    <a:lnTo>
                      <a:pt x="41" y="76"/>
                    </a:lnTo>
                    <a:lnTo>
                      <a:pt x="41" y="76"/>
                    </a:lnTo>
                    <a:lnTo>
                      <a:pt x="45" y="80"/>
                    </a:lnTo>
                    <a:lnTo>
                      <a:pt x="49" y="82"/>
                    </a:lnTo>
                    <a:lnTo>
                      <a:pt x="55" y="83"/>
                    </a:lnTo>
                    <a:lnTo>
                      <a:pt x="59" y="84"/>
                    </a:lnTo>
                    <a:lnTo>
                      <a:pt x="63" y="83"/>
                    </a:lnTo>
                    <a:lnTo>
                      <a:pt x="68" y="82"/>
                    </a:lnTo>
                    <a:lnTo>
                      <a:pt x="72" y="80"/>
                    </a:lnTo>
                    <a:lnTo>
                      <a:pt x="76" y="76"/>
                    </a:lnTo>
                    <a:lnTo>
                      <a:pt x="76" y="76"/>
                    </a:lnTo>
                    <a:lnTo>
                      <a:pt x="79" y="74"/>
                    </a:lnTo>
                    <a:lnTo>
                      <a:pt x="82" y="68"/>
                    </a:lnTo>
                    <a:lnTo>
                      <a:pt x="83" y="64"/>
                    </a:lnTo>
                    <a:lnTo>
                      <a:pt x="83" y="60"/>
                    </a:lnTo>
                    <a:lnTo>
                      <a:pt x="83" y="55"/>
                    </a:lnTo>
                    <a:lnTo>
                      <a:pt x="82" y="51"/>
                    </a:lnTo>
                    <a:lnTo>
                      <a:pt x="79" y="47"/>
                    </a:lnTo>
                    <a:lnTo>
                      <a:pt x="76" y="43"/>
                    </a:lnTo>
                    <a:lnTo>
                      <a:pt x="76" y="43"/>
                    </a:lnTo>
                    <a:lnTo>
                      <a:pt x="70" y="39"/>
                    </a:lnTo>
                    <a:lnTo>
                      <a:pt x="60" y="32"/>
                    </a:lnTo>
                    <a:lnTo>
                      <a:pt x="33" y="1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9" name="Freeform 159"/>
              <p:cNvSpPr>
                <a:spLocks/>
              </p:cNvSpPr>
              <p:nvPr/>
            </p:nvSpPr>
            <p:spPr bwMode="auto">
              <a:xfrm>
                <a:off x="814388" y="1017588"/>
                <a:ext cx="12700" cy="28575"/>
              </a:xfrm>
              <a:custGeom>
                <a:avLst/>
                <a:gdLst>
                  <a:gd name="T0" fmla="*/ 8 w 16"/>
                  <a:gd name="T1" fmla="*/ 36 h 36"/>
                  <a:gd name="T2" fmla="*/ 8 w 16"/>
                  <a:gd name="T3" fmla="*/ 36 h 36"/>
                  <a:gd name="T4" fmla="*/ 12 w 16"/>
                  <a:gd name="T5" fmla="*/ 35 h 36"/>
                  <a:gd name="T6" fmla="*/ 15 w 16"/>
                  <a:gd name="T7" fmla="*/ 33 h 36"/>
                  <a:gd name="T8" fmla="*/ 16 w 16"/>
                  <a:gd name="T9" fmla="*/ 31 h 36"/>
                  <a:gd name="T10" fmla="*/ 16 w 16"/>
                  <a:gd name="T11" fmla="*/ 27 h 36"/>
                  <a:gd name="T12" fmla="*/ 16 w 16"/>
                  <a:gd name="T13" fmla="*/ 9 h 36"/>
                  <a:gd name="T14" fmla="*/ 16 w 16"/>
                  <a:gd name="T15" fmla="*/ 9 h 36"/>
                  <a:gd name="T16" fmla="*/ 16 w 16"/>
                  <a:gd name="T17" fmla="*/ 5 h 36"/>
                  <a:gd name="T18" fmla="*/ 15 w 16"/>
                  <a:gd name="T19" fmla="*/ 3 h 36"/>
                  <a:gd name="T20" fmla="*/ 12 w 16"/>
                  <a:gd name="T21" fmla="*/ 1 h 36"/>
                  <a:gd name="T22" fmla="*/ 8 w 16"/>
                  <a:gd name="T23" fmla="*/ 0 h 36"/>
                  <a:gd name="T24" fmla="*/ 8 w 16"/>
                  <a:gd name="T25" fmla="*/ 0 h 36"/>
                  <a:gd name="T26" fmla="*/ 4 w 16"/>
                  <a:gd name="T27" fmla="*/ 1 h 36"/>
                  <a:gd name="T28" fmla="*/ 1 w 16"/>
                  <a:gd name="T29" fmla="*/ 3 h 36"/>
                  <a:gd name="T30" fmla="*/ 0 w 16"/>
                  <a:gd name="T31" fmla="*/ 5 h 36"/>
                  <a:gd name="T32" fmla="*/ 0 w 16"/>
                  <a:gd name="T33" fmla="*/ 9 h 36"/>
                  <a:gd name="T34" fmla="*/ 0 w 16"/>
                  <a:gd name="T35" fmla="*/ 27 h 36"/>
                  <a:gd name="T36" fmla="*/ 0 w 16"/>
                  <a:gd name="T37" fmla="*/ 27 h 36"/>
                  <a:gd name="T38" fmla="*/ 0 w 16"/>
                  <a:gd name="T39" fmla="*/ 31 h 36"/>
                  <a:gd name="T40" fmla="*/ 1 w 16"/>
                  <a:gd name="T41" fmla="*/ 33 h 36"/>
                  <a:gd name="T42" fmla="*/ 4 w 16"/>
                  <a:gd name="T43" fmla="*/ 35 h 36"/>
                  <a:gd name="T44" fmla="*/ 8 w 16"/>
                  <a:gd name="T45" fmla="*/ 36 h 36"/>
                  <a:gd name="T46" fmla="*/ 8 w 16"/>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36">
                    <a:moveTo>
                      <a:pt x="8" y="36"/>
                    </a:moveTo>
                    <a:lnTo>
                      <a:pt x="8" y="36"/>
                    </a:lnTo>
                    <a:lnTo>
                      <a:pt x="12" y="35"/>
                    </a:lnTo>
                    <a:lnTo>
                      <a:pt x="15" y="33"/>
                    </a:lnTo>
                    <a:lnTo>
                      <a:pt x="16" y="31"/>
                    </a:lnTo>
                    <a:lnTo>
                      <a:pt x="16" y="27"/>
                    </a:lnTo>
                    <a:lnTo>
                      <a:pt x="16" y="9"/>
                    </a:lnTo>
                    <a:lnTo>
                      <a:pt x="16" y="9"/>
                    </a:lnTo>
                    <a:lnTo>
                      <a:pt x="16" y="5"/>
                    </a:lnTo>
                    <a:lnTo>
                      <a:pt x="15" y="3"/>
                    </a:lnTo>
                    <a:lnTo>
                      <a:pt x="12" y="1"/>
                    </a:lnTo>
                    <a:lnTo>
                      <a:pt x="8" y="0"/>
                    </a:lnTo>
                    <a:lnTo>
                      <a:pt x="8" y="0"/>
                    </a:lnTo>
                    <a:lnTo>
                      <a:pt x="4" y="1"/>
                    </a:lnTo>
                    <a:lnTo>
                      <a:pt x="1" y="3"/>
                    </a:lnTo>
                    <a:lnTo>
                      <a:pt x="0" y="5"/>
                    </a:lnTo>
                    <a:lnTo>
                      <a:pt x="0" y="9"/>
                    </a:lnTo>
                    <a:lnTo>
                      <a:pt x="0" y="27"/>
                    </a:lnTo>
                    <a:lnTo>
                      <a:pt x="0" y="27"/>
                    </a:lnTo>
                    <a:lnTo>
                      <a:pt x="0" y="31"/>
                    </a:lnTo>
                    <a:lnTo>
                      <a:pt x="1" y="33"/>
                    </a:lnTo>
                    <a:lnTo>
                      <a:pt x="4" y="35"/>
                    </a:lnTo>
                    <a:lnTo>
                      <a:pt x="8" y="36"/>
                    </a:ln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0" name="Freeform 160"/>
              <p:cNvSpPr>
                <a:spLocks/>
              </p:cNvSpPr>
              <p:nvPr/>
            </p:nvSpPr>
            <p:spPr bwMode="auto">
              <a:xfrm>
                <a:off x="885826" y="1103313"/>
                <a:ext cx="26988" cy="14288"/>
              </a:xfrm>
              <a:custGeom>
                <a:avLst/>
                <a:gdLst>
                  <a:gd name="T0" fmla="*/ 27 w 35"/>
                  <a:gd name="T1" fmla="*/ 0 h 17"/>
                  <a:gd name="T2" fmla="*/ 8 w 35"/>
                  <a:gd name="T3" fmla="*/ 0 h 17"/>
                  <a:gd name="T4" fmla="*/ 8 w 35"/>
                  <a:gd name="T5" fmla="*/ 0 h 17"/>
                  <a:gd name="T6" fmla="*/ 5 w 35"/>
                  <a:gd name="T7" fmla="*/ 1 h 17"/>
                  <a:gd name="T8" fmla="*/ 2 w 35"/>
                  <a:gd name="T9" fmla="*/ 2 h 17"/>
                  <a:gd name="T10" fmla="*/ 0 w 35"/>
                  <a:gd name="T11" fmla="*/ 5 h 17"/>
                  <a:gd name="T12" fmla="*/ 0 w 35"/>
                  <a:gd name="T13" fmla="*/ 9 h 17"/>
                  <a:gd name="T14" fmla="*/ 0 w 35"/>
                  <a:gd name="T15" fmla="*/ 9 h 17"/>
                  <a:gd name="T16" fmla="*/ 0 w 35"/>
                  <a:gd name="T17" fmla="*/ 12 h 17"/>
                  <a:gd name="T18" fmla="*/ 2 w 35"/>
                  <a:gd name="T19" fmla="*/ 14 h 17"/>
                  <a:gd name="T20" fmla="*/ 5 w 35"/>
                  <a:gd name="T21" fmla="*/ 17 h 17"/>
                  <a:gd name="T22" fmla="*/ 8 w 35"/>
                  <a:gd name="T23" fmla="*/ 17 h 17"/>
                  <a:gd name="T24" fmla="*/ 27 w 35"/>
                  <a:gd name="T25" fmla="*/ 17 h 17"/>
                  <a:gd name="T26" fmla="*/ 27 w 35"/>
                  <a:gd name="T27" fmla="*/ 17 h 17"/>
                  <a:gd name="T28" fmla="*/ 29 w 35"/>
                  <a:gd name="T29" fmla="*/ 17 h 17"/>
                  <a:gd name="T30" fmla="*/ 32 w 35"/>
                  <a:gd name="T31" fmla="*/ 14 h 17"/>
                  <a:gd name="T32" fmla="*/ 35 w 35"/>
                  <a:gd name="T33" fmla="*/ 12 h 17"/>
                  <a:gd name="T34" fmla="*/ 35 w 35"/>
                  <a:gd name="T35" fmla="*/ 9 h 17"/>
                  <a:gd name="T36" fmla="*/ 35 w 35"/>
                  <a:gd name="T37" fmla="*/ 9 h 17"/>
                  <a:gd name="T38" fmla="*/ 35 w 35"/>
                  <a:gd name="T39" fmla="*/ 5 h 17"/>
                  <a:gd name="T40" fmla="*/ 32 w 35"/>
                  <a:gd name="T41" fmla="*/ 2 h 17"/>
                  <a:gd name="T42" fmla="*/ 29 w 35"/>
                  <a:gd name="T43" fmla="*/ 1 h 17"/>
                  <a:gd name="T44" fmla="*/ 27 w 35"/>
                  <a:gd name="T45" fmla="*/ 0 h 17"/>
                  <a:gd name="T46" fmla="*/ 27 w 35"/>
                  <a:gd name="T4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17">
                    <a:moveTo>
                      <a:pt x="27" y="0"/>
                    </a:moveTo>
                    <a:lnTo>
                      <a:pt x="8" y="0"/>
                    </a:lnTo>
                    <a:lnTo>
                      <a:pt x="8" y="0"/>
                    </a:lnTo>
                    <a:lnTo>
                      <a:pt x="5" y="1"/>
                    </a:lnTo>
                    <a:lnTo>
                      <a:pt x="2" y="2"/>
                    </a:lnTo>
                    <a:lnTo>
                      <a:pt x="0" y="5"/>
                    </a:lnTo>
                    <a:lnTo>
                      <a:pt x="0" y="9"/>
                    </a:lnTo>
                    <a:lnTo>
                      <a:pt x="0" y="9"/>
                    </a:lnTo>
                    <a:lnTo>
                      <a:pt x="0" y="12"/>
                    </a:lnTo>
                    <a:lnTo>
                      <a:pt x="2" y="14"/>
                    </a:lnTo>
                    <a:lnTo>
                      <a:pt x="5" y="17"/>
                    </a:lnTo>
                    <a:lnTo>
                      <a:pt x="8" y="17"/>
                    </a:lnTo>
                    <a:lnTo>
                      <a:pt x="27" y="17"/>
                    </a:lnTo>
                    <a:lnTo>
                      <a:pt x="27" y="17"/>
                    </a:lnTo>
                    <a:lnTo>
                      <a:pt x="29" y="17"/>
                    </a:lnTo>
                    <a:lnTo>
                      <a:pt x="32" y="14"/>
                    </a:lnTo>
                    <a:lnTo>
                      <a:pt x="35" y="12"/>
                    </a:lnTo>
                    <a:lnTo>
                      <a:pt x="35" y="9"/>
                    </a:lnTo>
                    <a:lnTo>
                      <a:pt x="35" y="9"/>
                    </a:lnTo>
                    <a:lnTo>
                      <a:pt x="35" y="5"/>
                    </a:lnTo>
                    <a:lnTo>
                      <a:pt x="32" y="2"/>
                    </a:lnTo>
                    <a:lnTo>
                      <a:pt x="29" y="1"/>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1" name="Freeform 161"/>
              <p:cNvSpPr>
                <a:spLocks/>
              </p:cNvSpPr>
              <p:nvPr/>
            </p:nvSpPr>
            <p:spPr bwMode="auto">
              <a:xfrm>
                <a:off x="814388" y="1174750"/>
                <a:ext cx="12700" cy="28575"/>
              </a:xfrm>
              <a:custGeom>
                <a:avLst/>
                <a:gdLst>
                  <a:gd name="T0" fmla="*/ 8 w 16"/>
                  <a:gd name="T1" fmla="*/ 0 h 36"/>
                  <a:gd name="T2" fmla="*/ 8 w 16"/>
                  <a:gd name="T3" fmla="*/ 0 h 36"/>
                  <a:gd name="T4" fmla="*/ 4 w 16"/>
                  <a:gd name="T5" fmla="*/ 1 h 36"/>
                  <a:gd name="T6" fmla="*/ 1 w 16"/>
                  <a:gd name="T7" fmla="*/ 2 h 36"/>
                  <a:gd name="T8" fmla="*/ 0 w 16"/>
                  <a:gd name="T9" fmla="*/ 5 h 36"/>
                  <a:gd name="T10" fmla="*/ 0 w 16"/>
                  <a:gd name="T11" fmla="*/ 9 h 36"/>
                  <a:gd name="T12" fmla="*/ 0 w 16"/>
                  <a:gd name="T13" fmla="*/ 27 h 36"/>
                  <a:gd name="T14" fmla="*/ 0 w 16"/>
                  <a:gd name="T15" fmla="*/ 27 h 36"/>
                  <a:gd name="T16" fmla="*/ 0 w 16"/>
                  <a:gd name="T17" fmla="*/ 31 h 36"/>
                  <a:gd name="T18" fmla="*/ 1 w 16"/>
                  <a:gd name="T19" fmla="*/ 33 h 36"/>
                  <a:gd name="T20" fmla="*/ 4 w 16"/>
                  <a:gd name="T21" fmla="*/ 35 h 36"/>
                  <a:gd name="T22" fmla="*/ 8 w 16"/>
                  <a:gd name="T23" fmla="*/ 36 h 36"/>
                  <a:gd name="T24" fmla="*/ 8 w 16"/>
                  <a:gd name="T25" fmla="*/ 36 h 36"/>
                  <a:gd name="T26" fmla="*/ 12 w 16"/>
                  <a:gd name="T27" fmla="*/ 35 h 36"/>
                  <a:gd name="T28" fmla="*/ 15 w 16"/>
                  <a:gd name="T29" fmla="*/ 33 h 36"/>
                  <a:gd name="T30" fmla="*/ 16 w 16"/>
                  <a:gd name="T31" fmla="*/ 31 h 36"/>
                  <a:gd name="T32" fmla="*/ 16 w 16"/>
                  <a:gd name="T33" fmla="*/ 27 h 36"/>
                  <a:gd name="T34" fmla="*/ 16 w 16"/>
                  <a:gd name="T35" fmla="*/ 9 h 36"/>
                  <a:gd name="T36" fmla="*/ 16 w 16"/>
                  <a:gd name="T37" fmla="*/ 9 h 36"/>
                  <a:gd name="T38" fmla="*/ 16 w 16"/>
                  <a:gd name="T39" fmla="*/ 5 h 36"/>
                  <a:gd name="T40" fmla="*/ 15 w 16"/>
                  <a:gd name="T41" fmla="*/ 2 h 36"/>
                  <a:gd name="T42" fmla="*/ 12 w 16"/>
                  <a:gd name="T43" fmla="*/ 1 h 36"/>
                  <a:gd name="T44" fmla="*/ 8 w 16"/>
                  <a:gd name="T45" fmla="*/ 0 h 36"/>
                  <a:gd name="T46" fmla="*/ 8 w 1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36">
                    <a:moveTo>
                      <a:pt x="8" y="0"/>
                    </a:moveTo>
                    <a:lnTo>
                      <a:pt x="8" y="0"/>
                    </a:lnTo>
                    <a:lnTo>
                      <a:pt x="4" y="1"/>
                    </a:lnTo>
                    <a:lnTo>
                      <a:pt x="1" y="2"/>
                    </a:lnTo>
                    <a:lnTo>
                      <a:pt x="0" y="5"/>
                    </a:lnTo>
                    <a:lnTo>
                      <a:pt x="0" y="9"/>
                    </a:lnTo>
                    <a:lnTo>
                      <a:pt x="0" y="27"/>
                    </a:lnTo>
                    <a:lnTo>
                      <a:pt x="0" y="27"/>
                    </a:lnTo>
                    <a:lnTo>
                      <a:pt x="0" y="31"/>
                    </a:lnTo>
                    <a:lnTo>
                      <a:pt x="1" y="33"/>
                    </a:lnTo>
                    <a:lnTo>
                      <a:pt x="4" y="35"/>
                    </a:lnTo>
                    <a:lnTo>
                      <a:pt x="8" y="36"/>
                    </a:lnTo>
                    <a:lnTo>
                      <a:pt x="8" y="36"/>
                    </a:lnTo>
                    <a:lnTo>
                      <a:pt x="12" y="35"/>
                    </a:lnTo>
                    <a:lnTo>
                      <a:pt x="15" y="33"/>
                    </a:lnTo>
                    <a:lnTo>
                      <a:pt x="16" y="31"/>
                    </a:lnTo>
                    <a:lnTo>
                      <a:pt x="16" y="27"/>
                    </a:lnTo>
                    <a:lnTo>
                      <a:pt x="16" y="9"/>
                    </a:lnTo>
                    <a:lnTo>
                      <a:pt x="16" y="9"/>
                    </a:lnTo>
                    <a:lnTo>
                      <a:pt x="16" y="5"/>
                    </a:lnTo>
                    <a:lnTo>
                      <a:pt x="15" y="2"/>
                    </a:lnTo>
                    <a:lnTo>
                      <a:pt x="12"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2" name="Freeform 162"/>
              <p:cNvSpPr>
                <a:spLocks/>
              </p:cNvSpPr>
              <p:nvPr/>
            </p:nvSpPr>
            <p:spPr bwMode="auto">
              <a:xfrm>
                <a:off x="727076" y="1103313"/>
                <a:ext cx="28575" cy="14288"/>
              </a:xfrm>
              <a:custGeom>
                <a:avLst/>
                <a:gdLst>
                  <a:gd name="T0" fmla="*/ 27 w 35"/>
                  <a:gd name="T1" fmla="*/ 0 h 17"/>
                  <a:gd name="T2" fmla="*/ 8 w 35"/>
                  <a:gd name="T3" fmla="*/ 0 h 17"/>
                  <a:gd name="T4" fmla="*/ 8 w 35"/>
                  <a:gd name="T5" fmla="*/ 0 h 17"/>
                  <a:gd name="T6" fmla="*/ 5 w 35"/>
                  <a:gd name="T7" fmla="*/ 1 h 17"/>
                  <a:gd name="T8" fmla="*/ 3 w 35"/>
                  <a:gd name="T9" fmla="*/ 2 h 17"/>
                  <a:gd name="T10" fmla="*/ 0 w 35"/>
                  <a:gd name="T11" fmla="*/ 5 h 17"/>
                  <a:gd name="T12" fmla="*/ 0 w 35"/>
                  <a:gd name="T13" fmla="*/ 9 h 17"/>
                  <a:gd name="T14" fmla="*/ 0 w 35"/>
                  <a:gd name="T15" fmla="*/ 9 h 17"/>
                  <a:gd name="T16" fmla="*/ 0 w 35"/>
                  <a:gd name="T17" fmla="*/ 12 h 17"/>
                  <a:gd name="T18" fmla="*/ 3 w 35"/>
                  <a:gd name="T19" fmla="*/ 14 h 17"/>
                  <a:gd name="T20" fmla="*/ 5 w 35"/>
                  <a:gd name="T21" fmla="*/ 17 h 17"/>
                  <a:gd name="T22" fmla="*/ 8 w 35"/>
                  <a:gd name="T23" fmla="*/ 17 h 17"/>
                  <a:gd name="T24" fmla="*/ 27 w 35"/>
                  <a:gd name="T25" fmla="*/ 17 h 17"/>
                  <a:gd name="T26" fmla="*/ 27 w 35"/>
                  <a:gd name="T27" fmla="*/ 17 h 17"/>
                  <a:gd name="T28" fmla="*/ 30 w 35"/>
                  <a:gd name="T29" fmla="*/ 17 h 17"/>
                  <a:gd name="T30" fmla="*/ 32 w 35"/>
                  <a:gd name="T31" fmla="*/ 14 h 17"/>
                  <a:gd name="T32" fmla="*/ 35 w 35"/>
                  <a:gd name="T33" fmla="*/ 12 h 17"/>
                  <a:gd name="T34" fmla="*/ 35 w 35"/>
                  <a:gd name="T35" fmla="*/ 9 h 17"/>
                  <a:gd name="T36" fmla="*/ 35 w 35"/>
                  <a:gd name="T37" fmla="*/ 9 h 17"/>
                  <a:gd name="T38" fmla="*/ 35 w 35"/>
                  <a:gd name="T39" fmla="*/ 5 h 17"/>
                  <a:gd name="T40" fmla="*/ 32 w 35"/>
                  <a:gd name="T41" fmla="*/ 2 h 17"/>
                  <a:gd name="T42" fmla="*/ 30 w 35"/>
                  <a:gd name="T43" fmla="*/ 1 h 17"/>
                  <a:gd name="T44" fmla="*/ 27 w 35"/>
                  <a:gd name="T45" fmla="*/ 0 h 17"/>
                  <a:gd name="T46" fmla="*/ 27 w 35"/>
                  <a:gd name="T4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17">
                    <a:moveTo>
                      <a:pt x="27" y="0"/>
                    </a:moveTo>
                    <a:lnTo>
                      <a:pt x="8" y="0"/>
                    </a:lnTo>
                    <a:lnTo>
                      <a:pt x="8" y="0"/>
                    </a:lnTo>
                    <a:lnTo>
                      <a:pt x="5" y="1"/>
                    </a:lnTo>
                    <a:lnTo>
                      <a:pt x="3" y="2"/>
                    </a:lnTo>
                    <a:lnTo>
                      <a:pt x="0" y="5"/>
                    </a:lnTo>
                    <a:lnTo>
                      <a:pt x="0" y="9"/>
                    </a:lnTo>
                    <a:lnTo>
                      <a:pt x="0" y="9"/>
                    </a:lnTo>
                    <a:lnTo>
                      <a:pt x="0" y="12"/>
                    </a:lnTo>
                    <a:lnTo>
                      <a:pt x="3" y="14"/>
                    </a:lnTo>
                    <a:lnTo>
                      <a:pt x="5" y="17"/>
                    </a:lnTo>
                    <a:lnTo>
                      <a:pt x="8" y="17"/>
                    </a:lnTo>
                    <a:lnTo>
                      <a:pt x="27" y="17"/>
                    </a:lnTo>
                    <a:lnTo>
                      <a:pt x="27" y="17"/>
                    </a:lnTo>
                    <a:lnTo>
                      <a:pt x="30" y="17"/>
                    </a:lnTo>
                    <a:lnTo>
                      <a:pt x="32" y="14"/>
                    </a:lnTo>
                    <a:lnTo>
                      <a:pt x="35" y="12"/>
                    </a:lnTo>
                    <a:lnTo>
                      <a:pt x="35" y="9"/>
                    </a:lnTo>
                    <a:lnTo>
                      <a:pt x="35" y="9"/>
                    </a:lnTo>
                    <a:lnTo>
                      <a:pt x="35" y="5"/>
                    </a:lnTo>
                    <a:lnTo>
                      <a:pt x="32" y="2"/>
                    </a:lnTo>
                    <a:lnTo>
                      <a:pt x="30" y="1"/>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23" name="Freeform 163"/>
              <p:cNvSpPr>
                <a:spLocks noEditPoints="1"/>
              </p:cNvSpPr>
              <p:nvPr/>
            </p:nvSpPr>
            <p:spPr bwMode="auto">
              <a:xfrm>
                <a:off x="698501" y="987425"/>
                <a:ext cx="244475" cy="246063"/>
              </a:xfrm>
              <a:custGeom>
                <a:avLst/>
                <a:gdLst>
                  <a:gd name="T0" fmla="*/ 139 w 309"/>
                  <a:gd name="T1" fmla="*/ 2 h 311"/>
                  <a:gd name="T2" fmla="*/ 94 w 309"/>
                  <a:gd name="T3" fmla="*/ 14 h 311"/>
                  <a:gd name="T4" fmla="*/ 57 w 309"/>
                  <a:gd name="T5" fmla="*/ 37 h 311"/>
                  <a:gd name="T6" fmla="*/ 27 w 309"/>
                  <a:gd name="T7" fmla="*/ 69 h 311"/>
                  <a:gd name="T8" fmla="*/ 7 w 309"/>
                  <a:gd name="T9" fmla="*/ 109 h 311"/>
                  <a:gd name="T10" fmla="*/ 0 w 309"/>
                  <a:gd name="T11" fmla="*/ 156 h 311"/>
                  <a:gd name="T12" fmla="*/ 3 w 309"/>
                  <a:gd name="T13" fmla="*/ 187 h 311"/>
                  <a:gd name="T14" fmla="*/ 19 w 309"/>
                  <a:gd name="T15" fmla="*/ 230 h 311"/>
                  <a:gd name="T16" fmla="*/ 46 w 309"/>
                  <a:gd name="T17" fmla="*/ 265 h 311"/>
                  <a:gd name="T18" fmla="*/ 81 w 309"/>
                  <a:gd name="T19" fmla="*/ 292 h 311"/>
                  <a:gd name="T20" fmla="*/ 124 w 309"/>
                  <a:gd name="T21" fmla="*/ 308 h 311"/>
                  <a:gd name="T22" fmla="*/ 155 w 309"/>
                  <a:gd name="T23" fmla="*/ 311 h 311"/>
                  <a:gd name="T24" fmla="*/ 201 w 309"/>
                  <a:gd name="T25" fmla="*/ 304 h 311"/>
                  <a:gd name="T26" fmla="*/ 241 w 309"/>
                  <a:gd name="T27" fmla="*/ 284 h 311"/>
                  <a:gd name="T28" fmla="*/ 274 w 309"/>
                  <a:gd name="T29" fmla="*/ 254 h 311"/>
                  <a:gd name="T30" fmla="*/ 297 w 309"/>
                  <a:gd name="T31" fmla="*/ 215 h 311"/>
                  <a:gd name="T32" fmla="*/ 309 w 309"/>
                  <a:gd name="T33" fmla="*/ 171 h 311"/>
                  <a:gd name="T34" fmla="*/ 309 w 309"/>
                  <a:gd name="T35" fmla="*/ 140 h 311"/>
                  <a:gd name="T36" fmla="*/ 297 w 309"/>
                  <a:gd name="T37" fmla="*/ 96 h 311"/>
                  <a:gd name="T38" fmla="*/ 274 w 309"/>
                  <a:gd name="T39" fmla="*/ 57 h 311"/>
                  <a:gd name="T40" fmla="*/ 241 w 309"/>
                  <a:gd name="T41" fmla="*/ 27 h 311"/>
                  <a:gd name="T42" fmla="*/ 201 w 309"/>
                  <a:gd name="T43" fmla="*/ 8 h 311"/>
                  <a:gd name="T44" fmla="*/ 155 w 309"/>
                  <a:gd name="T45" fmla="*/ 0 h 311"/>
                  <a:gd name="T46" fmla="*/ 155 w 309"/>
                  <a:gd name="T47" fmla="*/ 290 h 311"/>
                  <a:gd name="T48" fmla="*/ 115 w 309"/>
                  <a:gd name="T49" fmla="*/ 284 h 311"/>
                  <a:gd name="T50" fmla="*/ 80 w 309"/>
                  <a:gd name="T51" fmla="*/ 268 h 311"/>
                  <a:gd name="T52" fmla="*/ 51 w 309"/>
                  <a:gd name="T53" fmla="*/ 241 h 311"/>
                  <a:gd name="T54" fmla="*/ 31 w 309"/>
                  <a:gd name="T55" fmla="*/ 208 h 311"/>
                  <a:gd name="T56" fmla="*/ 21 w 309"/>
                  <a:gd name="T57" fmla="*/ 170 h 311"/>
                  <a:gd name="T58" fmla="*/ 21 w 309"/>
                  <a:gd name="T59" fmla="*/ 141 h 311"/>
                  <a:gd name="T60" fmla="*/ 31 w 309"/>
                  <a:gd name="T61" fmla="*/ 104 h 311"/>
                  <a:gd name="T62" fmla="*/ 51 w 309"/>
                  <a:gd name="T63" fmla="*/ 70 h 311"/>
                  <a:gd name="T64" fmla="*/ 80 w 309"/>
                  <a:gd name="T65" fmla="*/ 45 h 311"/>
                  <a:gd name="T66" fmla="*/ 115 w 309"/>
                  <a:gd name="T67" fmla="*/ 27 h 311"/>
                  <a:gd name="T68" fmla="*/ 155 w 309"/>
                  <a:gd name="T69" fmla="*/ 20 h 311"/>
                  <a:gd name="T70" fmla="*/ 182 w 309"/>
                  <a:gd name="T71" fmla="*/ 23 h 311"/>
                  <a:gd name="T72" fmla="*/ 219 w 309"/>
                  <a:gd name="T73" fmla="*/ 38 h 311"/>
                  <a:gd name="T74" fmla="*/ 250 w 309"/>
                  <a:gd name="T75" fmla="*/ 61 h 311"/>
                  <a:gd name="T76" fmla="*/ 273 w 309"/>
                  <a:gd name="T77" fmla="*/ 92 h 311"/>
                  <a:gd name="T78" fmla="*/ 286 w 309"/>
                  <a:gd name="T79" fmla="*/ 128 h 311"/>
                  <a:gd name="T80" fmla="*/ 289 w 309"/>
                  <a:gd name="T81" fmla="*/ 156 h 311"/>
                  <a:gd name="T82" fmla="*/ 284 w 309"/>
                  <a:gd name="T83" fmla="*/ 195 h 311"/>
                  <a:gd name="T84" fmla="*/ 266 w 309"/>
                  <a:gd name="T85" fmla="*/ 231 h 311"/>
                  <a:gd name="T86" fmla="*/ 241 w 309"/>
                  <a:gd name="T87" fmla="*/ 260 h 311"/>
                  <a:gd name="T88" fmla="*/ 207 w 309"/>
                  <a:gd name="T89" fmla="*/ 280 h 311"/>
                  <a:gd name="T90" fmla="*/ 168 w 309"/>
                  <a:gd name="T91" fmla="*/ 28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 h="311">
                    <a:moveTo>
                      <a:pt x="155" y="0"/>
                    </a:moveTo>
                    <a:lnTo>
                      <a:pt x="155" y="0"/>
                    </a:lnTo>
                    <a:lnTo>
                      <a:pt x="139" y="2"/>
                    </a:lnTo>
                    <a:lnTo>
                      <a:pt x="124" y="4"/>
                    </a:lnTo>
                    <a:lnTo>
                      <a:pt x="109" y="8"/>
                    </a:lnTo>
                    <a:lnTo>
                      <a:pt x="94" y="14"/>
                    </a:lnTo>
                    <a:lnTo>
                      <a:pt x="81" y="19"/>
                    </a:lnTo>
                    <a:lnTo>
                      <a:pt x="69" y="27"/>
                    </a:lnTo>
                    <a:lnTo>
                      <a:pt x="57" y="37"/>
                    </a:lnTo>
                    <a:lnTo>
                      <a:pt x="46" y="46"/>
                    </a:lnTo>
                    <a:lnTo>
                      <a:pt x="35" y="57"/>
                    </a:lnTo>
                    <a:lnTo>
                      <a:pt x="27" y="69"/>
                    </a:lnTo>
                    <a:lnTo>
                      <a:pt x="19" y="82"/>
                    </a:lnTo>
                    <a:lnTo>
                      <a:pt x="12" y="96"/>
                    </a:lnTo>
                    <a:lnTo>
                      <a:pt x="7" y="109"/>
                    </a:lnTo>
                    <a:lnTo>
                      <a:pt x="3" y="124"/>
                    </a:lnTo>
                    <a:lnTo>
                      <a:pt x="0" y="140"/>
                    </a:lnTo>
                    <a:lnTo>
                      <a:pt x="0" y="156"/>
                    </a:lnTo>
                    <a:lnTo>
                      <a:pt x="0" y="156"/>
                    </a:lnTo>
                    <a:lnTo>
                      <a:pt x="0" y="171"/>
                    </a:lnTo>
                    <a:lnTo>
                      <a:pt x="3" y="187"/>
                    </a:lnTo>
                    <a:lnTo>
                      <a:pt x="7" y="202"/>
                    </a:lnTo>
                    <a:lnTo>
                      <a:pt x="12" y="215"/>
                    </a:lnTo>
                    <a:lnTo>
                      <a:pt x="19" y="230"/>
                    </a:lnTo>
                    <a:lnTo>
                      <a:pt x="27" y="242"/>
                    </a:lnTo>
                    <a:lnTo>
                      <a:pt x="35" y="254"/>
                    </a:lnTo>
                    <a:lnTo>
                      <a:pt x="46" y="265"/>
                    </a:lnTo>
                    <a:lnTo>
                      <a:pt x="57" y="276"/>
                    </a:lnTo>
                    <a:lnTo>
                      <a:pt x="69" y="284"/>
                    </a:lnTo>
                    <a:lnTo>
                      <a:pt x="81" y="292"/>
                    </a:lnTo>
                    <a:lnTo>
                      <a:pt x="94" y="298"/>
                    </a:lnTo>
                    <a:lnTo>
                      <a:pt x="109" y="304"/>
                    </a:lnTo>
                    <a:lnTo>
                      <a:pt x="124" y="308"/>
                    </a:lnTo>
                    <a:lnTo>
                      <a:pt x="139" y="309"/>
                    </a:lnTo>
                    <a:lnTo>
                      <a:pt x="155" y="311"/>
                    </a:lnTo>
                    <a:lnTo>
                      <a:pt x="155" y="311"/>
                    </a:lnTo>
                    <a:lnTo>
                      <a:pt x="171" y="309"/>
                    </a:lnTo>
                    <a:lnTo>
                      <a:pt x="186" y="308"/>
                    </a:lnTo>
                    <a:lnTo>
                      <a:pt x="201" y="304"/>
                    </a:lnTo>
                    <a:lnTo>
                      <a:pt x="215" y="298"/>
                    </a:lnTo>
                    <a:lnTo>
                      <a:pt x="229" y="292"/>
                    </a:lnTo>
                    <a:lnTo>
                      <a:pt x="241" y="284"/>
                    </a:lnTo>
                    <a:lnTo>
                      <a:pt x="253" y="276"/>
                    </a:lnTo>
                    <a:lnTo>
                      <a:pt x="264" y="265"/>
                    </a:lnTo>
                    <a:lnTo>
                      <a:pt x="274" y="254"/>
                    </a:lnTo>
                    <a:lnTo>
                      <a:pt x="282" y="242"/>
                    </a:lnTo>
                    <a:lnTo>
                      <a:pt x="291" y="230"/>
                    </a:lnTo>
                    <a:lnTo>
                      <a:pt x="297" y="215"/>
                    </a:lnTo>
                    <a:lnTo>
                      <a:pt x="303" y="202"/>
                    </a:lnTo>
                    <a:lnTo>
                      <a:pt x="307" y="187"/>
                    </a:lnTo>
                    <a:lnTo>
                      <a:pt x="309" y="171"/>
                    </a:lnTo>
                    <a:lnTo>
                      <a:pt x="309" y="156"/>
                    </a:lnTo>
                    <a:lnTo>
                      <a:pt x="309" y="156"/>
                    </a:lnTo>
                    <a:lnTo>
                      <a:pt x="309" y="140"/>
                    </a:lnTo>
                    <a:lnTo>
                      <a:pt x="307" y="124"/>
                    </a:lnTo>
                    <a:lnTo>
                      <a:pt x="303" y="109"/>
                    </a:lnTo>
                    <a:lnTo>
                      <a:pt x="297" y="96"/>
                    </a:lnTo>
                    <a:lnTo>
                      <a:pt x="291" y="82"/>
                    </a:lnTo>
                    <a:lnTo>
                      <a:pt x="282" y="69"/>
                    </a:lnTo>
                    <a:lnTo>
                      <a:pt x="274" y="57"/>
                    </a:lnTo>
                    <a:lnTo>
                      <a:pt x="264" y="46"/>
                    </a:lnTo>
                    <a:lnTo>
                      <a:pt x="253" y="37"/>
                    </a:lnTo>
                    <a:lnTo>
                      <a:pt x="241" y="27"/>
                    </a:lnTo>
                    <a:lnTo>
                      <a:pt x="229" y="19"/>
                    </a:lnTo>
                    <a:lnTo>
                      <a:pt x="215" y="14"/>
                    </a:lnTo>
                    <a:lnTo>
                      <a:pt x="201" y="8"/>
                    </a:lnTo>
                    <a:lnTo>
                      <a:pt x="186" y="4"/>
                    </a:lnTo>
                    <a:lnTo>
                      <a:pt x="171" y="2"/>
                    </a:lnTo>
                    <a:lnTo>
                      <a:pt x="155" y="0"/>
                    </a:lnTo>
                    <a:lnTo>
                      <a:pt x="155" y="0"/>
                    </a:lnTo>
                    <a:close/>
                    <a:moveTo>
                      <a:pt x="155" y="290"/>
                    </a:moveTo>
                    <a:lnTo>
                      <a:pt x="155" y="290"/>
                    </a:lnTo>
                    <a:lnTo>
                      <a:pt x="141" y="289"/>
                    </a:lnTo>
                    <a:lnTo>
                      <a:pt x="128" y="288"/>
                    </a:lnTo>
                    <a:lnTo>
                      <a:pt x="115" y="284"/>
                    </a:lnTo>
                    <a:lnTo>
                      <a:pt x="102" y="280"/>
                    </a:lnTo>
                    <a:lnTo>
                      <a:pt x="90" y="274"/>
                    </a:lnTo>
                    <a:lnTo>
                      <a:pt x="80" y="268"/>
                    </a:lnTo>
                    <a:lnTo>
                      <a:pt x="69" y="260"/>
                    </a:lnTo>
                    <a:lnTo>
                      <a:pt x="59" y="250"/>
                    </a:lnTo>
                    <a:lnTo>
                      <a:pt x="51" y="241"/>
                    </a:lnTo>
                    <a:lnTo>
                      <a:pt x="43" y="231"/>
                    </a:lnTo>
                    <a:lnTo>
                      <a:pt x="37" y="219"/>
                    </a:lnTo>
                    <a:lnTo>
                      <a:pt x="31" y="208"/>
                    </a:lnTo>
                    <a:lnTo>
                      <a:pt x="26" y="195"/>
                    </a:lnTo>
                    <a:lnTo>
                      <a:pt x="23" y="183"/>
                    </a:lnTo>
                    <a:lnTo>
                      <a:pt x="21" y="170"/>
                    </a:lnTo>
                    <a:lnTo>
                      <a:pt x="21" y="156"/>
                    </a:lnTo>
                    <a:lnTo>
                      <a:pt x="21" y="156"/>
                    </a:lnTo>
                    <a:lnTo>
                      <a:pt x="21" y="141"/>
                    </a:lnTo>
                    <a:lnTo>
                      <a:pt x="23" y="128"/>
                    </a:lnTo>
                    <a:lnTo>
                      <a:pt x="26" y="116"/>
                    </a:lnTo>
                    <a:lnTo>
                      <a:pt x="31" y="104"/>
                    </a:lnTo>
                    <a:lnTo>
                      <a:pt x="37" y="92"/>
                    </a:lnTo>
                    <a:lnTo>
                      <a:pt x="43" y="81"/>
                    </a:lnTo>
                    <a:lnTo>
                      <a:pt x="51" y="70"/>
                    </a:lnTo>
                    <a:lnTo>
                      <a:pt x="59" y="61"/>
                    </a:lnTo>
                    <a:lnTo>
                      <a:pt x="69" y="51"/>
                    </a:lnTo>
                    <a:lnTo>
                      <a:pt x="80" y="45"/>
                    </a:lnTo>
                    <a:lnTo>
                      <a:pt x="90" y="38"/>
                    </a:lnTo>
                    <a:lnTo>
                      <a:pt x="102" y="31"/>
                    </a:lnTo>
                    <a:lnTo>
                      <a:pt x="115" y="27"/>
                    </a:lnTo>
                    <a:lnTo>
                      <a:pt x="128" y="23"/>
                    </a:lnTo>
                    <a:lnTo>
                      <a:pt x="141" y="22"/>
                    </a:lnTo>
                    <a:lnTo>
                      <a:pt x="155" y="20"/>
                    </a:lnTo>
                    <a:lnTo>
                      <a:pt x="155" y="20"/>
                    </a:lnTo>
                    <a:lnTo>
                      <a:pt x="168" y="22"/>
                    </a:lnTo>
                    <a:lnTo>
                      <a:pt x="182" y="23"/>
                    </a:lnTo>
                    <a:lnTo>
                      <a:pt x="195" y="27"/>
                    </a:lnTo>
                    <a:lnTo>
                      <a:pt x="207" y="31"/>
                    </a:lnTo>
                    <a:lnTo>
                      <a:pt x="219" y="38"/>
                    </a:lnTo>
                    <a:lnTo>
                      <a:pt x="230" y="45"/>
                    </a:lnTo>
                    <a:lnTo>
                      <a:pt x="241" y="51"/>
                    </a:lnTo>
                    <a:lnTo>
                      <a:pt x="250" y="61"/>
                    </a:lnTo>
                    <a:lnTo>
                      <a:pt x="258" y="70"/>
                    </a:lnTo>
                    <a:lnTo>
                      <a:pt x="266" y="81"/>
                    </a:lnTo>
                    <a:lnTo>
                      <a:pt x="273" y="92"/>
                    </a:lnTo>
                    <a:lnTo>
                      <a:pt x="278" y="104"/>
                    </a:lnTo>
                    <a:lnTo>
                      <a:pt x="284" y="116"/>
                    </a:lnTo>
                    <a:lnTo>
                      <a:pt x="286" y="128"/>
                    </a:lnTo>
                    <a:lnTo>
                      <a:pt x="289" y="141"/>
                    </a:lnTo>
                    <a:lnTo>
                      <a:pt x="289" y="156"/>
                    </a:lnTo>
                    <a:lnTo>
                      <a:pt x="289" y="156"/>
                    </a:lnTo>
                    <a:lnTo>
                      <a:pt x="289" y="170"/>
                    </a:lnTo>
                    <a:lnTo>
                      <a:pt x="286" y="183"/>
                    </a:lnTo>
                    <a:lnTo>
                      <a:pt x="284" y="195"/>
                    </a:lnTo>
                    <a:lnTo>
                      <a:pt x="278" y="208"/>
                    </a:lnTo>
                    <a:lnTo>
                      <a:pt x="273" y="219"/>
                    </a:lnTo>
                    <a:lnTo>
                      <a:pt x="266" y="231"/>
                    </a:lnTo>
                    <a:lnTo>
                      <a:pt x="258" y="241"/>
                    </a:lnTo>
                    <a:lnTo>
                      <a:pt x="250" y="250"/>
                    </a:lnTo>
                    <a:lnTo>
                      <a:pt x="241" y="260"/>
                    </a:lnTo>
                    <a:lnTo>
                      <a:pt x="230" y="268"/>
                    </a:lnTo>
                    <a:lnTo>
                      <a:pt x="219" y="274"/>
                    </a:lnTo>
                    <a:lnTo>
                      <a:pt x="207" y="280"/>
                    </a:lnTo>
                    <a:lnTo>
                      <a:pt x="195" y="284"/>
                    </a:lnTo>
                    <a:lnTo>
                      <a:pt x="182" y="288"/>
                    </a:lnTo>
                    <a:lnTo>
                      <a:pt x="168" y="289"/>
                    </a:lnTo>
                    <a:lnTo>
                      <a:pt x="155" y="290"/>
                    </a:lnTo>
                    <a:lnTo>
                      <a:pt x="155"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nvGrpSpPr>
            <p:cNvPr id="103" name="Group 102"/>
            <p:cNvGrpSpPr>
              <a:grpSpLocks noChangeAspect="1"/>
            </p:cNvGrpSpPr>
            <p:nvPr/>
          </p:nvGrpSpPr>
          <p:grpSpPr>
            <a:xfrm>
              <a:off x="6360832" y="1822104"/>
              <a:ext cx="138112" cy="260350"/>
              <a:chOff x="5149851" y="5151438"/>
              <a:chExt cx="138113" cy="260350"/>
            </a:xfrm>
            <a:solidFill>
              <a:srgbClr val="86BC25"/>
            </a:solidFill>
          </p:grpSpPr>
          <p:sp>
            <p:nvSpPr>
              <p:cNvPr id="115" name="Freeform 120"/>
              <p:cNvSpPr>
                <a:spLocks/>
              </p:cNvSpPr>
              <p:nvPr/>
            </p:nvSpPr>
            <p:spPr bwMode="auto">
              <a:xfrm>
                <a:off x="5195888" y="5367338"/>
                <a:ext cx="44450" cy="44450"/>
              </a:xfrm>
              <a:custGeom>
                <a:avLst/>
                <a:gdLst>
                  <a:gd name="T0" fmla="*/ 28 w 56"/>
                  <a:gd name="T1" fmla="*/ 0 h 56"/>
                  <a:gd name="T2" fmla="*/ 28 w 56"/>
                  <a:gd name="T3" fmla="*/ 0 h 56"/>
                  <a:gd name="T4" fmla="*/ 22 w 56"/>
                  <a:gd name="T5" fmla="*/ 0 h 56"/>
                  <a:gd name="T6" fmla="*/ 17 w 56"/>
                  <a:gd name="T7" fmla="*/ 1 h 56"/>
                  <a:gd name="T8" fmla="*/ 12 w 56"/>
                  <a:gd name="T9" fmla="*/ 4 h 56"/>
                  <a:gd name="T10" fmla="*/ 8 w 56"/>
                  <a:gd name="T11" fmla="*/ 8 h 56"/>
                  <a:gd name="T12" fmla="*/ 5 w 56"/>
                  <a:gd name="T13" fmla="*/ 12 h 56"/>
                  <a:gd name="T14" fmla="*/ 2 w 56"/>
                  <a:gd name="T15" fmla="*/ 17 h 56"/>
                  <a:gd name="T16" fmla="*/ 1 w 56"/>
                  <a:gd name="T17" fmla="*/ 23 h 56"/>
                  <a:gd name="T18" fmla="*/ 0 w 56"/>
                  <a:gd name="T19" fmla="*/ 28 h 56"/>
                  <a:gd name="T20" fmla="*/ 0 w 56"/>
                  <a:gd name="T21" fmla="*/ 28 h 56"/>
                  <a:gd name="T22" fmla="*/ 1 w 56"/>
                  <a:gd name="T23" fmla="*/ 33 h 56"/>
                  <a:gd name="T24" fmla="*/ 2 w 56"/>
                  <a:gd name="T25" fmla="*/ 39 h 56"/>
                  <a:gd name="T26" fmla="*/ 5 w 56"/>
                  <a:gd name="T27" fmla="*/ 44 h 56"/>
                  <a:gd name="T28" fmla="*/ 8 w 56"/>
                  <a:gd name="T29" fmla="*/ 48 h 56"/>
                  <a:gd name="T30" fmla="*/ 12 w 56"/>
                  <a:gd name="T31" fmla="*/ 51 h 56"/>
                  <a:gd name="T32" fmla="*/ 17 w 56"/>
                  <a:gd name="T33" fmla="*/ 53 h 56"/>
                  <a:gd name="T34" fmla="*/ 22 w 56"/>
                  <a:gd name="T35" fmla="*/ 56 h 56"/>
                  <a:gd name="T36" fmla="*/ 28 w 56"/>
                  <a:gd name="T37" fmla="*/ 56 h 56"/>
                  <a:gd name="T38" fmla="*/ 28 w 56"/>
                  <a:gd name="T39" fmla="*/ 56 h 56"/>
                  <a:gd name="T40" fmla="*/ 34 w 56"/>
                  <a:gd name="T41" fmla="*/ 56 h 56"/>
                  <a:gd name="T42" fmla="*/ 39 w 56"/>
                  <a:gd name="T43" fmla="*/ 53 h 56"/>
                  <a:gd name="T44" fmla="*/ 44 w 56"/>
                  <a:gd name="T45" fmla="*/ 51 h 56"/>
                  <a:gd name="T46" fmla="*/ 48 w 56"/>
                  <a:gd name="T47" fmla="*/ 48 h 56"/>
                  <a:gd name="T48" fmla="*/ 52 w 56"/>
                  <a:gd name="T49" fmla="*/ 44 h 56"/>
                  <a:gd name="T50" fmla="*/ 55 w 56"/>
                  <a:gd name="T51" fmla="*/ 39 h 56"/>
                  <a:gd name="T52" fmla="*/ 56 w 56"/>
                  <a:gd name="T53" fmla="*/ 33 h 56"/>
                  <a:gd name="T54" fmla="*/ 56 w 56"/>
                  <a:gd name="T55" fmla="*/ 28 h 56"/>
                  <a:gd name="T56" fmla="*/ 56 w 56"/>
                  <a:gd name="T57" fmla="*/ 28 h 56"/>
                  <a:gd name="T58" fmla="*/ 56 w 56"/>
                  <a:gd name="T59" fmla="*/ 23 h 56"/>
                  <a:gd name="T60" fmla="*/ 55 w 56"/>
                  <a:gd name="T61" fmla="*/ 17 h 56"/>
                  <a:gd name="T62" fmla="*/ 52 w 56"/>
                  <a:gd name="T63" fmla="*/ 12 h 56"/>
                  <a:gd name="T64" fmla="*/ 48 w 56"/>
                  <a:gd name="T65" fmla="*/ 8 h 56"/>
                  <a:gd name="T66" fmla="*/ 44 w 56"/>
                  <a:gd name="T67" fmla="*/ 4 h 56"/>
                  <a:gd name="T68" fmla="*/ 39 w 56"/>
                  <a:gd name="T69" fmla="*/ 1 h 56"/>
                  <a:gd name="T70" fmla="*/ 34 w 56"/>
                  <a:gd name="T71" fmla="*/ 0 h 56"/>
                  <a:gd name="T72" fmla="*/ 28 w 56"/>
                  <a:gd name="T73" fmla="*/ 0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28" y="0"/>
                    </a:moveTo>
                    <a:lnTo>
                      <a:pt x="28" y="0"/>
                    </a:lnTo>
                    <a:lnTo>
                      <a:pt x="22" y="0"/>
                    </a:lnTo>
                    <a:lnTo>
                      <a:pt x="17" y="1"/>
                    </a:lnTo>
                    <a:lnTo>
                      <a:pt x="12" y="4"/>
                    </a:lnTo>
                    <a:lnTo>
                      <a:pt x="8" y="8"/>
                    </a:lnTo>
                    <a:lnTo>
                      <a:pt x="5" y="12"/>
                    </a:lnTo>
                    <a:lnTo>
                      <a:pt x="2" y="17"/>
                    </a:lnTo>
                    <a:lnTo>
                      <a:pt x="1" y="23"/>
                    </a:lnTo>
                    <a:lnTo>
                      <a:pt x="0" y="28"/>
                    </a:lnTo>
                    <a:lnTo>
                      <a:pt x="0" y="28"/>
                    </a:lnTo>
                    <a:lnTo>
                      <a:pt x="1" y="33"/>
                    </a:lnTo>
                    <a:lnTo>
                      <a:pt x="2" y="39"/>
                    </a:lnTo>
                    <a:lnTo>
                      <a:pt x="5" y="44"/>
                    </a:lnTo>
                    <a:lnTo>
                      <a:pt x="8" y="48"/>
                    </a:lnTo>
                    <a:lnTo>
                      <a:pt x="12" y="51"/>
                    </a:lnTo>
                    <a:lnTo>
                      <a:pt x="17" y="53"/>
                    </a:lnTo>
                    <a:lnTo>
                      <a:pt x="22" y="56"/>
                    </a:lnTo>
                    <a:lnTo>
                      <a:pt x="28" y="56"/>
                    </a:lnTo>
                    <a:lnTo>
                      <a:pt x="28" y="56"/>
                    </a:lnTo>
                    <a:lnTo>
                      <a:pt x="34" y="56"/>
                    </a:lnTo>
                    <a:lnTo>
                      <a:pt x="39" y="53"/>
                    </a:lnTo>
                    <a:lnTo>
                      <a:pt x="44" y="51"/>
                    </a:lnTo>
                    <a:lnTo>
                      <a:pt x="48" y="48"/>
                    </a:lnTo>
                    <a:lnTo>
                      <a:pt x="52" y="44"/>
                    </a:lnTo>
                    <a:lnTo>
                      <a:pt x="55" y="39"/>
                    </a:lnTo>
                    <a:lnTo>
                      <a:pt x="56" y="33"/>
                    </a:lnTo>
                    <a:lnTo>
                      <a:pt x="56" y="28"/>
                    </a:lnTo>
                    <a:lnTo>
                      <a:pt x="56" y="28"/>
                    </a:lnTo>
                    <a:lnTo>
                      <a:pt x="56" y="23"/>
                    </a:lnTo>
                    <a:lnTo>
                      <a:pt x="55" y="17"/>
                    </a:lnTo>
                    <a:lnTo>
                      <a:pt x="52" y="12"/>
                    </a:lnTo>
                    <a:lnTo>
                      <a:pt x="48" y="8"/>
                    </a:lnTo>
                    <a:lnTo>
                      <a:pt x="44" y="4"/>
                    </a:lnTo>
                    <a:lnTo>
                      <a:pt x="39" y="1"/>
                    </a:lnTo>
                    <a:lnTo>
                      <a:pt x="34" y="0"/>
                    </a:lnTo>
                    <a:lnTo>
                      <a:pt x="28" y="0"/>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6" name="Freeform 121"/>
              <p:cNvSpPr>
                <a:spLocks/>
              </p:cNvSpPr>
              <p:nvPr/>
            </p:nvSpPr>
            <p:spPr bwMode="auto">
              <a:xfrm>
                <a:off x="5149851" y="5151438"/>
                <a:ext cx="138113" cy="190500"/>
              </a:xfrm>
              <a:custGeom>
                <a:avLst/>
                <a:gdLst>
                  <a:gd name="T0" fmla="*/ 87 w 174"/>
                  <a:gd name="T1" fmla="*/ 0 h 242"/>
                  <a:gd name="T2" fmla="*/ 62 w 174"/>
                  <a:gd name="T3" fmla="*/ 4 h 242"/>
                  <a:gd name="T4" fmla="*/ 39 w 174"/>
                  <a:gd name="T5" fmla="*/ 15 h 242"/>
                  <a:gd name="T6" fmla="*/ 20 w 174"/>
                  <a:gd name="T7" fmla="*/ 31 h 242"/>
                  <a:gd name="T8" fmla="*/ 7 w 174"/>
                  <a:gd name="T9" fmla="*/ 52 h 242"/>
                  <a:gd name="T10" fmla="*/ 32 w 174"/>
                  <a:gd name="T11" fmla="*/ 82 h 242"/>
                  <a:gd name="T12" fmla="*/ 39 w 174"/>
                  <a:gd name="T13" fmla="*/ 67 h 242"/>
                  <a:gd name="T14" fmla="*/ 47 w 174"/>
                  <a:gd name="T15" fmla="*/ 54 h 242"/>
                  <a:gd name="T16" fmla="*/ 59 w 174"/>
                  <a:gd name="T17" fmla="*/ 44 h 242"/>
                  <a:gd name="T18" fmla="*/ 72 w 174"/>
                  <a:gd name="T19" fmla="*/ 38 h 242"/>
                  <a:gd name="T20" fmla="*/ 87 w 174"/>
                  <a:gd name="T21" fmla="*/ 35 h 242"/>
                  <a:gd name="T22" fmla="*/ 98 w 174"/>
                  <a:gd name="T23" fmla="*/ 36 h 242"/>
                  <a:gd name="T24" fmla="*/ 117 w 174"/>
                  <a:gd name="T25" fmla="*/ 44 h 242"/>
                  <a:gd name="T26" fmla="*/ 130 w 174"/>
                  <a:gd name="T27" fmla="*/ 58 h 242"/>
                  <a:gd name="T28" fmla="*/ 138 w 174"/>
                  <a:gd name="T29" fmla="*/ 77 h 242"/>
                  <a:gd name="T30" fmla="*/ 139 w 174"/>
                  <a:gd name="T31" fmla="*/ 87 h 242"/>
                  <a:gd name="T32" fmla="*/ 135 w 174"/>
                  <a:gd name="T33" fmla="*/ 109 h 242"/>
                  <a:gd name="T34" fmla="*/ 123 w 174"/>
                  <a:gd name="T35" fmla="*/ 126 h 242"/>
                  <a:gd name="T36" fmla="*/ 107 w 174"/>
                  <a:gd name="T37" fmla="*/ 137 h 242"/>
                  <a:gd name="T38" fmla="*/ 86 w 174"/>
                  <a:gd name="T39" fmla="*/ 142 h 242"/>
                  <a:gd name="T40" fmla="*/ 79 w 174"/>
                  <a:gd name="T41" fmla="*/ 144 h 242"/>
                  <a:gd name="T42" fmla="*/ 70 w 174"/>
                  <a:gd name="T43" fmla="*/ 152 h 242"/>
                  <a:gd name="T44" fmla="*/ 68 w 174"/>
                  <a:gd name="T45" fmla="*/ 242 h 242"/>
                  <a:gd name="T46" fmla="*/ 103 w 174"/>
                  <a:gd name="T47" fmla="*/ 175 h 242"/>
                  <a:gd name="T48" fmla="*/ 118 w 174"/>
                  <a:gd name="T49" fmla="*/ 171 h 242"/>
                  <a:gd name="T50" fmla="*/ 144 w 174"/>
                  <a:gd name="T51" fmla="*/ 155 h 242"/>
                  <a:gd name="T52" fmla="*/ 162 w 174"/>
                  <a:gd name="T53" fmla="*/ 132 h 242"/>
                  <a:gd name="T54" fmla="*/ 173 w 174"/>
                  <a:gd name="T55" fmla="*/ 103 h 242"/>
                  <a:gd name="T56" fmla="*/ 174 w 174"/>
                  <a:gd name="T57" fmla="*/ 87 h 242"/>
                  <a:gd name="T58" fmla="*/ 173 w 174"/>
                  <a:gd name="T59" fmla="*/ 70 h 242"/>
                  <a:gd name="T60" fmla="*/ 168 w 174"/>
                  <a:gd name="T61" fmla="*/ 54 h 242"/>
                  <a:gd name="T62" fmla="*/ 160 w 174"/>
                  <a:gd name="T63" fmla="*/ 39 h 242"/>
                  <a:gd name="T64" fmla="*/ 135 w 174"/>
                  <a:gd name="T65" fmla="*/ 15 h 242"/>
                  <a:gd name="T66" fmla="*/ 121 w 174"/>
                  <a:gd name="T67" fmla="*/ 7 h 242"/>
                  <a:gd name="T68" fmla="*/ 105 w 174"/>
                  <a:gd name="T69" fmla="*/ 1 h 242"/>
                  <a:gd name="T70" fmla="*/ 87 w 174"/>
                  <a:gd name="T7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242">
                    <a:moveTo>
                      <a:pt x="87" y="0"/>
                    </a:moveTo>
                    <a:lnTo>
                      <a:pt x="87" y="0"/>
                    </a:lnTo>
                    <a:lnTo>
                      <a:pt x="75" y="1"/>
                    </a:lnTo>
                    <a:lnTo>
                      <a:pt x="62" y="4"/>
                    </a:lnTo>
                    <a:lnTo>
                      <a:pt x="51" y="8"/>
                    </a:lnTo>
                    <a:lnTo>
                      <a:pt x="39" y="15"/>
                    </a:lnTo>
                    <a:lnTo>
                      <a:pt x="29" y="22"/>
                    </a:lnTo>
                    <a:lnTo>
                      <a:pt x="20" y="31"/>
                    </a:lnTo>
                    <a:lnTo>
                      <a:pt x="13" y="42"/>
                    </a:lnTo>
                    <a:lnTo>
                      <a:pt x="7" y="52"/>
                    </a:lnTo>
                    <a:lnTo>
                      <a:pt x="0" y="69"/>
                    </a:lnTo>
                    <a:lnTo>
                      <a:pt x="32" y="82"/>
                    </a:lnTo>
                    <a:lnTo>
                      <a:pt x="39" y="67"/>
                    </a:lnTo>
                    <a:lnTo>
                      <a:pt x="39" y="67"/>
                    </a:lnTo>
                    <a:lnTo>
                      <a:pt x="43" y="60"/>
                    </a:lnTo>
                    <a:lnTo>
                      <a:pt x="47" y="54"/>
                    </a:lnTo>
                    <a:lnTo>
                      <a:pt x="52" y="48"/>
                    </a:lnTo>
                    <a:lnTo>
                      <a:pt x="59" y="44"/>
                    </a:lnTo>
                    <a:lnTo>
                      <a:pt x="66" y="40"/>
                    </a:lnTo>
                    <a:lnTo>
                      <a:pt x="72" y="38"/>
                    </a:lnTo>
                    <a:lnTo>
                      <a:pt x="80" y="36"/>
                    </a:lnTo>
                    <a:lnTo>
                      <a:pt x="87" y="35"/>
                    </a:lnTo>
                    <a:lnTo>
                      <a:pt x="87" y="35"/>
                    </a:lnTo>
                    <a:lnTo>
                      <a:pt x="98" y="36"/>
                    </a:lnTo>
                    <a:lnTo>
                      <a:pt x="107" y="39"/>
                    </a:lnTo>
                    <a:lnTo>
                      <a:pt x="117" y="44"/>
                    </a:lnTo>
                    <a:lnTo>
                      <a:pt x="125" y="51"/>
                    </a:lnTo>
                    <a:lnTo>
                      <a:pt x="130" y="58"/>
                    </a:lnTo>
                    <a:lnTo>
                      <a:pt x="135" y="67"/>
                    </a:lnTo>
                    <a:lnTo>
                      <a:pt x="138" y="77"/>
                    </a:lnTo>
                    <a:lnTo>
                      <a:pt x="139" y="87"/>
                    </a:lnTo>
                    <a:lnTo>
                      <a:pt x="139" y="87"/>
                    </a:lnTo>
                    <a:lnTo>
                      <a:pt x="138" y="98"/>
                    </a:lnTo>
                    <a:lnTo>
                      <a:pt x="135" y="109"/>
                    </a:lnTo>
                    <a:lnTo>
                      <a:pt x="130" y="118"/>
                    </a:lnTo>
                    <a:lnTo>
                      <a:pt x="123" y="126"/>
                    </a:lnTo>
                    <a:lnTo>
                      <a:pt x="115" y="133"/>
                    </a:lnTo>
                    <a:lnTo>
                      <a:pt x="107" y="137"/>
                    </a:lnTo>
                    <a:lnTo>
                      <a:pt x="97" y="141"/>
                    </a:lnTo>
                    <a:lnTo>
                      <a:pt x="86" y="142"/>
                    </a:lnTo>
                    <a:lnTo>
                      <a:pt x="86" y="142"/>
                    </a:lnTo>
                    <a:lnTo>
                      <a:pt x="79" y="144"/>
                    </a:lnTo>
                    <a:lnTo>
                      <a:pt x="74" y="146"/>
                    </a:lnTo>
                    <a:lnTo>
                      <a:pt x="70" y="152"/>
                    </a:lnTo>
                    <a:lnTo>
                      <a:pt x="68" y="160"/>
                    </a:lnTo>
                    <a:lnTo>
                      <a:pt x="68" y="242"/>
                    </a:lnTo>
                    <a:lnTo>
                      <a:pt x="103" y="242"/>
                    </a:lnTo>
                    <a:lnTo>
                      <a:pt x="103" y="175"/>
                    </a:lnTo>
                    <a:lnTo>
                      <a:pt x="103" y="175"/>
                    </a:lnTo>
                    <a:lnTo>
                      <a:pt x="118" y="171"/>
                    </a:lnTo>
                    <a:lnTo>
                      <a:pt x="131" y="164"/>
                    </a:lnTo>
                    <a:lnTo>
                      <a:pt x="144" y="155"/>
                    </a:lnTo>
                    <a:lnTo>
                      <a:pt x="154" y="144"/>
                    </a:lnTo>
                    <a:lnTo>
                      <a:pt x="162" y="132"/>
                    </a:lnTo>
                    <a:lnTo>
                      <a:pt x="169" y="118"/>
                    </a:lnTo>
                    <a:lnTo>
                      <a:pt x="173" y="103"/>
                    </a:lnTo>
                    <a:lnTo>
                      <a:pt x="174" y="87"/>
                    </a:lnTo>
                    <a:lnTo>
                      <a:pt x="174" y="87"/>
                    </a:lnTo>
                    <a:lnTo>
                      <a:pt x="174" y="79"/>
                    </a:lnTo>
                    <a:lnTo>
                      <a:pt x="173" y="70"/>
                    </a:lnTo>
                    <a:lnTo>
                      <a:pt x="170" y="62"/>
                    </a:lnTo>
                    <a:lnTo>
                      <a:pt x="168" y="54"/>
                    </a:lnTo>
                    <a:lnTo>
                      <a:pt x="164" y="46"/>
                    </a:lnTo>
                    <a:lnTo>
                      <a:pt x="160" y="39"/>
                    </a:lnTo>
                    <a:lnTo>
                      <a:pt x="149" y="26"/>
                    </a:lnTo>
                    <a:lnTo>
                      <a:pt x="135" y="15"/>
                    </a:lnTo>
                    <a:lnTo>
                      <a:pt x="129" y="11"/>
                    </a:lnTo>
                    <a:lnTo>
                      <a:pt x="121" y="7"/>
                    </a:lnTo>
                    <a:lnTo>
                      <a:pt x="114" y="4"/>
                    </a:lnTo>
                    <a:lnTo>
                      <a:pt x="105" y="1"/>
                    </a:lnTo>
                    <a:lnTo>
                      <a:pt x="97" y="0"/>
                    </a:lnTo>
                    <a:lnTo>
                      <a:pt x="87" y="0"/>
                    </a:lnTo>
                    <a:lnTo>
                      <a:pt x="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sp>
          <p:nvSpPr>
            <p:cNvPr id="104" name="Freeform 171"/>
            <p:cNvSpPr>
              <a:spLocks noEditPoints="1"/>
            </p:cNvSpPr>
            <p:nvPr/>
          </p:nvSpPr>
          <p:spPr bwMode="auto">
            <a:xfrm>
              <a:off x="6254908" y="2565700"/>
              <a:ext cx="346526" cy="333849"/>
            </a:xfrm>
            <a:custGeom>
              <a:avLst/>
              <a:gdLst>
                <a:gd name="T0" fmla="*/ 286 w 328"/>
                <a:gd name="T1" fmla="*/ 121 h 317"/>
                <a:gd name="T2" fmla="*/ 283 w 328"/>
                <a:gd name="T3" fmla="*/ 96 h 317"/>
                <a:gd name="T4" fmla="*/ 271 w 328"/>
                <a:gd name="T5" fmla="*/ 63 h 317"/>
                <a:gd name="T6" fmla="*/ 250 w 328"/>
                <a:gd name="T7" fmla="*/ 35 h 317"/>
                <a:gd name="T8" fmla="*/ 221 w 328"/>
                <a:gd name="T9" fmla="*/ 15 h 317"/>
                <a:gd name="T10" fmla="*/ 188 w 328"/>
                <a:gd name="T11" fmla="*/ 2 h 317"/>
                <a:gd name="T12" fmla="*/ 164 w 328"/>
                <a:gd name="T13" fmla="*/ 0 h 317"/>
                <a:gd name="T14" fmla="*/ 127 w 328"/>
                <a:gd name="T15" fmla="*/ 5 h 317"/>
                <a:gd name="T16" fmla="*/ 97 w 328"/>
                <a:gd name="T17" fmla="*/ 20 h 317"/>
                <a:gd name="T18" fmla="*/ 70 w 328"/>
                <a:gd name="T19" fmla="*/ 44 h 317"/>
                <a:gd name="T20" fmla="*/ 52 w 328"/>
                <a:gd name="T21" fmla="*/ 74 h 317"/>
                <a:gd name="T22" fmla="*/ 43 w 328"/>
                <a:gd name="T23" fmla="*/ 109 h 317"/>
                <a:gd name="T24" fmla="*/ 5 w 328"/>
                <a:gd name="T25" fmla="*/ 126 h 317"/>
                <a:gd name="T26" fmla="*/ 1 w 328"/>
                <a:gd name="T27" fmla="*/ 127 h 317"/>
                <a:gd name="T28" fmla="*/ 0 w 328"/>
                <a:gd name="T29" fmla="*/ 131 h 317"/>
                <a:gd name="T30" fmla="*/ 8 w 328"/>
                <a:gd name="T31" fmla="*/ 157 h 317"/>
                <a:gd name="T32" fmla="*/ 25 w 328"/>
                <a:gd name="T33" fmla="*/ 173 h 317"/>
                <a:gd name="T34" fmla="*/ 43 w 328"/>
                <a:gd name="T35" fmla="*/ 311 h 317"/>
                <a:gd name="T36" fmla="*/ 45 w 328"/>
                <a:gd name="T37" fmla="*/ 315 h 317"/>
                <a:gd name="T38" fmla="*/ 50 w 328"/>
                <a:gd name="T39" fmla="*/ 315 h 317"/>
                <a:gd name="T40" fmla="*/ 118 w 328"/>
                <a:gd name="T41" fmla="*/ 315 h 317"/>
                <a:gd name="T42" fmla="*/ 164 w 328"/>
                <a:gd name="T43" fmla="*/ 295 h 317"/>
                <a:gd name="T44" fmla="*/ 207 w 328"/>
                <a:gd name="T45" fmla="*/ 317 h 317"/>
                <a:gd name="T46" fmla="*/ 238 w 328"/>
                <a:gd name="T47" fmla="*/ 295 h 317"/>
                <a:gd name="T48" fmla="*/ 281 w 328"/>
                <a:gd name="T49" fmla="*/ 317 h 317"/>
                <a:gd name="T50" fmla="*/ 285 w 328"/>
                <a:gd name="T51" fmla="*/ 314 h 317"/>
                <a:gd name="T52" fmla="*/ 286 w 328"/>
                <a:gd name="T53" fmla="*/ 178 h 317"/>
                <a:gd name="T54" fmla="*/ 309 w 328"/>
                <a:gd name="T55" fmla="*/ 169 h 317"/>
                <a:gd name="T56" fmla="*/ 325 w 328"/>
                <a:gd name="T57" fmla="*/ 149 h 317"/>
                <a:gd name="T58" fmla="*/ 328 w 328"/>
                <a:gd name="T59" fmla="*/ 131 h 317"/>
                <a:gd name="T60" fmla="*/ 325 w 328"/>
                <a:gd name="T61" fmla="*/ 126 h 317"/>
                <a:gd name="T62" fmla="*/ 117 w 328"/>
                <a:gd name="T63" fmla="*/ 169 h 317"/>
                <a:gd name="T64" fmla="*/ 109 w 328"/>
                <a:gd name="T65" fmla="*/ 166 h 317"/>
                <a:gd name="T66" fmla="*/ 95 w 328"/>
                <a:gd name="T67" fmla="*/ 152 h 317"/>
                <a:gd name="T68" fmla="*/ 95 w 328"/>
                <a:gd name="T69" fmla="*/ 143 h 317"/>
                <a:gd name="T70" fmla="*/ 109 w 328"/>
                <a:gd name="T71" fmla="*/ 127 h 317"/>
                <a:gd name="T72" fmla="*/ 117 w 328"/>
                <a:gd name="T73" fmla="*/ 126 h 317"/>
                <a:gd name="T74" fmla="*/ 131 w 328"/>
                <a:gd name="T75" fmla="*/ 133 h 317"/>
                <a:gd name="T76" fmla="*/ 137 w 328"/>
                <a:gd name="T77" fmla="*/ 148 h 317"/>
                <a:gd name="T78" fmla="*/ 135 w 328"/>
                <a:gd name="T79" fmla="*/ 156 h 317"/>
                <a:gd name="T80" fmla="*/ 121 w 328"/>
                <a:gd name="T81" fmla="*/ 168 h 317"/>
                <a:gd name="T82" fmla="*/ 174 w 328"/>
                <a:gd name="T83" fmla="*/ 232 h 317"/>
                <a:gd name="T84" fmla="*/ 148 w 328"/>
                <a:gd name="T85" fmla="*/ 231 h 317"/>
                <a:gd name="T86" fmla="*/ 137 w 328"/>
                <a:gd name="T87" fmla="*/ 216 h 317"/>
                <a:gd name="T88" fmla="*/ 142 w 328"/>
                <a:gd name="T89" fmla="*/ 205 h 317"/>
                <a:gd name="T90" fmla="*/ 174 w 328"/>
                <a:gd name="T91" fmla="*/ 200 h 317"/>
                <a:gd name="T92" fmla="*/ 185 w 328"/>
                <a:gd name="T93" fmla="*/ 205 h 317"/>
                <a:gd name="T94" fmla="*/ 191 w 328"/>
                <a:gd name="T95" fmla="*/ 216 h 317"/>
                <a:gd name="T96" fmla="*/ 181 w 328"/>
                <a:gd name="T97" fmla="*/ 231 h 317"/>
                <a:gd name="T98" fmla="*/ 211 w 328"/>
                <a:gd name="T99" fmla="*/ 169 h 317"/>
                <a:gd name="T100" fmla="*/ 203 w 328"/>
                <a:gd name="T101" fmla="*/ 166 h 317"/>
                <a:gd name="T102" fmla="*/ 191 w 328"/>
                <a:gd name="T103" fmla="*/ 152 h 317"/>
                <a:gd name="T104" fmla="*/ 191 w 328"/>
                <a:gd name="T105" fmla="*/ 143 h 317"/>
                <a:gd name="T106" fmla="*/ 203 w 328"/>
                <a:gd name="T107" fmla="*/ 127 h 317"/>
                <a:gd name="T108" fmla="*/ 211 w 328"/>
                <a:gd name="T109" fmla="*/ 126 h 317"/>
                <a:gd name="T110" fmla="*/ 227 w 328"/>
                <a:gd name="T111" fmla="*/ 133 h 317"/>
                <a:gd name="T112" fmla="*/ 232 w 328"/>
                <a:gd name="T113" fmla="*/ 148 h 317"/>
                <a:gd name="T114" fmla="*/ 231 w 328"/>
                <a:gd name="T115" fmla="*/ 156 h 317"/>
                <a:gd name="T116" fmla="*/ 216 w 328"/>
                <a:gd name="T117" fmla="*/ 16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8" h="317">
                  <a:moveTo>
                    <a:pt x="322" y="126"/>
                  </a:moveTo>
                  <a:lnTo>
                    <a:pt x="286" y="126"/>
                  </a:lnTo>
                  <a:lnTo>
                    <a:pt x="286" y="121"/>
                  </a:lnTo>
                  <a:lnTo>
                    <a:pt x="286" y="121"/>
                  </a:lnTo>
                  <a:lnTo>
                    <a:pt x="285" y="109"/>
                  </a:lnTo>
                  <a:lnTo>
                    <a:pt x="283" y="96"/>
                  </a:lnTo>
                  <a:lnTo>
                    <a:pt x="279" y="84"/>
                  </a:lnTo>
                  <a:lnTo>
                    <a:pt x="275" y="74"/>
                  </a:lnTo>
                  <a:lnTo>
                    <a:pt x="271" y="63"/>
                  </a:lnTo>
                  <a:lnTo>
                    <a:pt x="264" y="53"/>
                  </a:lnTo>
                  <a:lnTo>
                    <a:pt x="258" y="44"/>
                  </a:lnTo>
                  <a:lnTo>
                    <a:pt x="250" y="35"/>
                  </a:lnTo>
                  <a:lnTo>
                    <a:pt x="242" y="27"/>
                  </a:lnTo>
                  <a:lnTo>
                    <a:pt x="232" y="20"/>
                  </a:lnTo>
                  <a:lnTo>
                    <a:pt x="221" y="15"/>
                  </a:lnTo>
                  <a:lnTo>
                    <a:pt x="211" y="9"/>
                  </a:lnTo>
                  <a:lnTo>
                    <a:pt x="200" y="5"/>
                  </a:lnTo>
                  <a:lnTo>
                    <a:pt x="188" y="2"/>
                  </a:lnTo>
                  <a:lnTo>
                    <a:pt x="176" y="0"/>
                  </a:lnTo>
                  <a:lnTo>
                    <a:pt x="164" y="0"/>
                  </a:lnTo>
                  <a:lnTo>
                    <a:pt x="164" y="0"/>
                  </a:lnTo>
                  <a:lnTo>
                    <a:pt x="152" y="0"/>
                  </a:lnTo>
                  <a:lnTo>
                    <a:pt x="140" y="2"/>
                  </a:lnTo>
                  <a:lnTo>
                    <a:pt x="127" y="5"/>
                  </a:lnTo>
                  <a:lnTo>
                    <a:pt x="117" y="9"/>
                  </a:lnTo>
                  <a:lnTo>
                    <a:pt x="106" y="15"/>
                  </a:lnTo>
                  <a:lnTo>
                    <a:pt x="97" y="20"/>
                  </a:lnTo>
                  <a:lnTo>
                    <a:pt x="87" y="27"/>
                  </a:lnTo>
                  <a:lnTo>
                    <a:pt x="78" y="35"/>
                  </a:lnTo>
                  <a:lnTo>
                    <a:pt x="70" y="44"/>
                  </a:lnTo>
                  <a:lnTo>
                    <a:pt x="63" y="53"/>
                  </a:lnTo>
                  <a:lnTo>
                    <a:pt x="58" y="63"/>
                  </a:lnTo>
                  <a:lnTo>
                    <a:pt x="52" y="74"/>
                  </a:lnTo>
                  <a:lnTo>
                    <a:pt x="48" y="84"/>
                  </a:lnTo>
                  <a:lnTo>
                    <a:pt x="45" y="96"/>
                  </a:lnTo>
                  <a:lnTo>
                    <a:pt x="43" y="109"/>
                  </a:lnTo>
                  <a:lnTo>
                    <a:pt x="43" y="121"/>
                  </a:lnTo>
                  <a:lnTo>
                    <a:pt x="43" y="126"/>
                  </a:lnTo>
                  <a:lnTo>
                    <a:pt x="5" y="126"/>
                  </a:lnTo>
                  <a:lnTo>
                    <a:pt x="5" y="126"/>
                  </a:lnTo>
                  <a:lnTo>
                    <a:pt x="4" y="126"/>
                  </a:lnTo>
                  <a:lnTo>
                    <a:pt x="1" y="127"/>
                  </a:lnTo>
                  <a:lnTo>
                    <a:pt x="1" y="129"/>
                  </a:lnTo>
                  <a:lnTo>
                    <a:pt x="0" y="131"/>
                  </a:lnTo>
                  <a:lnTo>
                    <a:pt x="0" y="131"/>
                  </a:lnTo>
                  <a:lnTo>
                    <a:pt x="1" y="141"/>
                  </a:lnTo>
                  <a:lnTo>
                    <a:pt x="4" y="149"/>
                  </a:lnTo>
                  <a:lnTo>
                    <a:pt x="8" y="157"/>
                  </a:lnTo>
                  <a:lnTo>
                    <a:pt x="12" y="164"/>
                  </a:lnTo>
                  <a:lnTo>
                    <a:pt x="19" y="169"/>
                  </a:lnTo>
                  <a:lnTo>
                    <a:pt x="25" y="173"/>
                  </a:lnTo>
                  <a:lnTo>
                    <a:pt x="33" y="177"/>
                  </a:lnTo>
                  <a:lnTo>
                    <a:pt x="43" y="178"/>
                  </a:lnTo>
                  <a:lnTo>
                    <a:pt x="43" y="311"/>
                  </a:lnTo>
                  <a:lnTo>
                    <a:pt x="43" y="311"/>
                  </a:lnTo>
                  <a:lnTo>
                    <a:pt x="43" y="314"/>
                  </a:lnTo>
                  <a:lnTo>
                    <a:pt x="45" y="315"/>
                  </a:lnTo>
                  <a:lnTo>
                    <a:pt x="45" y="315"/>
                  </a:lnTo>
                  <a:lnTo>
                    <a:pt x="47" y="317"/>
                  </a:lnTo>
                  <a:lnTo>
                    <a:pt x="50" y="315"/>
                  </a:lnTo>
                  <a:lnTo>
                    <a:pt x="90" y="295"/>
                  </a:lnTo>
                  <a:lnTo>
                    <a:pt x="118" y="315"/>
                  </a:lnTo>
                  <a:lnTo>
                    <a:pt x="118" y="315"/>
                  </a:lnTo>
                  <a:lnTo>
                    <a:pt x="121" y="317"/>
                  </a:lnTo>
                  <a:lnTo>
                    <a:pt x="123" y="315"/>
                  </a:lnTo>
                  <a:lnTo>
                    <a:pt x="164" y="295"/>
                  </a:lnTo>
                  <a:lnTo>
                    <a:pt x="204" y="315"/>
                  </a:lnTo>
                  <a:lnTo>
                    <a:pt x="204" y="315"/>
                  </a:lnTo>
                  <a:lnTo>
                    <a:pt x="207" y="317"/>
                  </a:lnTo>
                  <a:lnTo>
                    <a:pt x="207" y="317"/>
                  </a:lnTo>
                  <a:lnTo>
                    <a:pt x="209" y="315"/>
                  </a:lnTo>
                  <a:lnTo>
                    <a:pt x="238" y="295"/>
                  </a:lnTo>
                  <a:lnTo>
                    <a:pt x="278" y="315"/>
                  </a:lnTo>
                  <a:lnTo>
                    <a:pt x="278" y="315"/>
                  </a:lnTo>
                  <a:lnTo>
                    <a:pt x="281" y="317"/>
                  </a:lnTo>
                  <a:lnTo>
                    <a:pt x="283" y="315"/>
                  </a:lnTo>
                  <a:lnTo>
                    <a:pt x="283" y="315"/>
                  </a:lnTo>
                  <a:lnTo>
                    <a:pt x="285" y="314"/>
                  </a:lnTo>
                  <a:lnTo>
                    <a:pt x="286" y="311"/>
                  </a:lnTo>
                  <a:lnTo>
                    <a:pt x="286" y="178"/>
                  </a:lnTo>
                  <a:lnTo>
                    <a:pt x="286" y="178"/>
                  </a:lnTo>
                  <a:lnTo>
                    <a:pt x="294" y="177"/>
                  </a:lnTo>
                  <a:lnTo>
                    <a:pt x="302" y="173"/>
                  </a:lnTo>
                  <a:lnTo>
                    <a:pt x="309" y="169"/>
                  </a:lnTo>
                  <a:lnTo>
                    <a:pt x="315" y="164"/>
                  </a:lnTo>
                  <a:lnTo>
                    <a:pt x="321" y="157"/>
                  </a:lnTo>
                  <a:lnTo>
                    <a:pt x="325" y="149"/>
                  </a:lnTo>
                  <a:lnTo>
                    <a:pt x="326" y="141"/>
                  </a:lnTo>
                  <a:lnTo>
                    <a:pt x="328" y="131"/>
                  </a:lnTo>
                  <a:lnTo>
                    <a:pt x="328" y="131"/>
                  </a:lnTo>
                  <a:lnTo>
                    <a:pt x="328" y="129"/>
                  </a:lnTo>
                  <a:lnTo>
                    <a:pt x="326" y="127"/>
                  </a:lnTo>
                  <a:lnTo>
                    <a:pt x="325" y="126"/>
                  </a:lnTo>
                  <a:lnTo>
                    <a:pt x="322" y="126"/>
                  </a:lnTo>
                  <a:lnTo>
                    <a:pt x="322" y="126"/>
                  </a:lnTo>
                  <a:close/>
                  <a:moveTo>
                    <a:pt x="117" y="169"/>
                  </a:moveTo>
                  <a:lnTo>
                    <a:pt x="117" y="169"/>
                  </a:lnTo>
                  <a:lnTo>
                    <a:pt x="113" y="168"/>
                  </a:lnTo>
                  <a:lnTo>
                    <a:pt x="109" y="166"/>
                  </a:lnTo>
                  <a:lnTo>
                    <a:pt x="102" y="162"/>
                  </a:lnTo>
                  <a:lnTo>
                    <a:pt x="97" y="156"/>
                  </a:lnTo>
                  <a:lnTo>
                    <a:pt x="95" y="152"/>
                  </a:lnTo>
                  <a:lnTo>
                    <a:pt x="95" y="148"/>
                  </a:lnTo>
                  <a:lnTo>
                    <a:pt x="95" y="148"/>
                  </a:lnTo>
                  <a:lnTo>
                    <a:pt x="95" y="143"/>
                  </a:lnTo>
                  <a:lnTo>
                    <a:pt x="97" y="139"/>
                  </a:lnTo>
                  <a:lnTo>
                    <a:pt x="102" y="133"/>
                  </a:lnTo>
                  <a:lnTo>
                    <a:pt x="109" y="127"/>
                  </a:lnTo>
                  <a:lnTo>
                    <a:pt x="113" y="126"/>
                  </a:lnTo>
                  <a:lnTo>
                    <a:pt x="117" y="126"/>
                  </a:lnTo>
                  <a:lnTo>
                    <a:pt x="117" y="126"/>
                  </a:lnTo>
                  <a:lnTo>
                    <a:pt x="121" y="126"/>
                  </a:lnTo>
                  <a:lnTo>
                    <a:pt x="125" y="127"/>
                  </a:lnTo>
                  <a:lnTo>
                    <a:pt x="131" y="133"/>
                  </a:lnTo>
                  <a:lnTo>
                    <a:pt x="135" y="139"/>
                  </a:lnTo>
                  <a:lnTo>
                    <a:pt x="137" y="143"/>
                  </a:lnTo>
                  <a:lnTo>
                    <a:pt x="137" y="148"/>
                  </a:lnTo>
                  <a:lnTo>
                    <a:pt x="137" y="148"/>
                  </a:lnTo>
                  <a:lnTo>
                    <a:pt x="137" y="152"/>
                  </a:lnTo>
                  <a:lnTo>
                    <a:pt x="135" y="156"/>
                  </a:lnTo>
                  <a:lnTo>
                    <a:pt x="131" y="162"/>
                  </a:lnTo>
                  <a:lnTo>
                    <a:pt x="125" y="166"/>
                  </a:lnTo>
                  <a:lnTo>
                    <a:pt x="121" y="168"/>
                  </a:lnTo>
                  <a:lnTo>
                    <a:pt x="117" y="169"/>
                  </a:lnTo>
                  <a:lnTo>
                    <a:pt x="117" y="169"/>
                  </a:lnTo>
                  <a:close/>
                  <a:moveTo>
                    <a:pt x="174" y="232"/>
                  </a:moveTo>
                  <a:lnTo>
                    <a:pt x="153" y="232"/>
                  </a:lnTo>
                  <a:lnTo>
                    <a:pt x="153" y="232"/>
                  </a:lnTo>
                  <a:lnTo>
                    <a:pt x="148" y="231"/>
                  </a:lnTo>
                  <a:lnTo>
                    <a:pt x="142" y="227"/>
                  </a:lnTo>
                  <a:lnTo>
                    <a:pt x="138" y="223"/>
                  </a:lnTo>
                  <a:lnTo>
                    <a:pt x="137" y="216"/>
                  </a:lnTo>
                  <a:lnTo>
                    <a:pt x="137" y="216"/>
                  </a:lnTo>
                  <a:lnTo>
                    <a:pt x="138" y="209"/>
                  </a:lnTo>
                  <a:lnTo>
                    <a:pt x="142" y="205"/>
                  </a:lnTo>
                  <a:lnTo>
                    <a:pt x="148" y="201"/>
                  </a:lnTo>
                  <a:lnTo>
                    <a:pt x="153" y="200"/>
                  </a:lnTo>
                  <a:lnTo>
                    <a:pt x="174" y="200"/>
                  </a:lnTo>
                  <a:lnTo>
                    <a:pt x="174" y="200"/>
                  </a:lnTo>
                  <a:lnTo>
                    <a:pt x="181" y="201"/>
                  </a:lnTo>
                  <a:lnTo>
                    <a:pt x="185" y="205"/>
                  </a:lnTo>
                  <a:lnTo>
                    <a:pt x="189" y="209"/>
                  </a:lnTo>
                  <a:lnTo>
                    <a:pt x="191" y="216"/>
                  </a:lnTo>
                  <a:lnTo>
                    <a:pt x="191" y="216"/>
                  </a:lnTo>
                  <a:lnTo>
                    <a:pt x="189" y="223"/>
                  </a:lnTo>
                  <a:lnTo>
                    <a:pt x="185" y="227"/>
                  </a:lnTo>
                  <a:lnTo>
                    <a:pt x="181" y="231"/>
                  </a:lnTo>
                  <a:lnTo>
                    <a:pt x="174" y="232"/>
                  </a:lnTo>
                  <a:lnTo>
                    <a:pt x="174" y="232"/>
                  </a:lnTo>
                  <a:close/>
                  <a:moveTo>
                    <a:pt x="211" y="169"/>
                  </a:moveTo>
                  <a:lnTo>
                    <a:pt x="211" y="169"/>
                  </a:lnTo>
                  <a:lnTo>
                    <a:pt x="207" y="168"/>
                  </a:lnTo>
                  <a:lnTo>
                    <a:pt x="203" y="166"/>
                  </a:lnTo>
                  <a:lnTo>
                    <a:pt x="196" y="162"/>
                  </a:lnTo>
                  <a:lnTo>
                    <a:pt x="192" y="156"/>
                  </a:lnTo>
                  <a:lnTo>
                    <a:pt x="191" y="152"/>
                  </a:lnTo>
                  <a:lnTo>
                    <a:pt x="191" y="148"/>
                  </a:lnTo>
                  <a:lnTo>
                    <a:pt x="191" y="148"/>
                  </a:lnTo>
                  <a:lnTo>
                    <a:pt x="191" y="143"/>
                  </a:lnTo>
                  <a:lnTo>
                    <a:pt x="192" y="139"/>
                  </a:lnTo>
                  <a:lnTo>
                    <a:pt x="196" y="133"/>
                  </a:lnTo>
                  <a:lnTo>
                    <a:pt x="203" y="127"/>
                  </a:lnTo>
                  <a:lnTo>
                    <a:pt x="207" y="126"/>
                  </a:lnTo>
                  <a:lnTo>
                    <a:pt x="211" y="126"/>
                  </a:lnTo>
                  <a:lnTo>
                    <a:pt x="211" y="126"/>
                  </a:lnTo>
                  <a:lnTo>
                    <a:pt x="216" y="126"/>
                  </a:lnTo>
                  <a:lnTo>
                    <a:pt x="220" y="127"/>
                  </a:lnTo>
                  <a:lnTo>
                    <a:pt x="227" y="133"/>
                  </a:lnTo>
                  <a:lnTo>
                    <a:pt x="231" y="139"/>
                  </a:lnTo>
                  <a:lnTo>
                    <a:pt x="232" y="143"/>
                  </a:lnTo>
                  <a:lnTo>
                    <a:pt x="232" y="148"/>
                  </a:lnTo>
                  <a:lnTo>
                    <a:pt x="232" y="148"/>
                  </a:lnTo>
                  <a:lnTo>
                    <a:pt x="232" y="152"/>
                  </a:lnTo>
                  <a:lnTo>
                    <a:pt x="231" y="156"/>
                  </a:lnTo>
                  <a:lnTo>
                    <a:pt x="227" y="162"/>
                  </a:lnTo>
                  <a:lnTo>
                    <a:pt x="220" y="166"/>
                  </a:lnTo>
                  <a:lnTo>
                    <a:pt x="216" y="168"/>
                  </a:lnTo>
                  <a:lnTo>
                    <a:pt x="211" y="169"/>
                  </a:lnTo>
                  <a:lnTo>
                    <a:pt x="211" y="169"/>
                  </a:lnTo>
                  <a:close/>
                </a:path>
              </a:pathLst>
            </a:custGeom>
            <a:solidFill>
              <a:srgbClr val="86BC25"/>
            </a:solidFill>
            <a:ln>
              <a:noFill/>
            </a:ln>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nvGrpSpPr>
            <p:cNvPr id="105" name="Group 104"/>
            <p:cNvGrpSpPr>
              <a:grpSpLocks noChangeAspect="1"/>
            </p:cNvGrpSpPr>
            <p:nvPr/>
          </p:nvGrpSpPr>
          <p:grpSpPr>
            <a:xfrm>
              <a:off x="6295001" y="3491815"/>
              <a:ext cx="301578" cy="259318"/>
              <a:chOff x="5959476" y="3479800"/>
              <a:chExt cx="249238" cy="214313"/>
            </a:xfrm>
            <a:solidFill>
              <a:srgbClr val="86BC25"/>
            </a:solidFill>
          </p:grpSpPr>
          <p:sp>
            <p:nvSpPr>
              <p:cNvPr id="110" name="Freeform 123"/>
              <p:cNvSpPr>
                <a:spLocks/>
              </p:cNvSpPr>
              <p:nvPr/>
            </p:nvSpPr>
            <p:spPr bwMode="auto">
              <a:xfrm>
                <a:off x="6054726" y="3641725"/>
                <a:ext cx="60325" cy="52388"/>
              </a:xfrm>
              <a:custGeom>
                <a:avLst/>
                <a:gdLst>
                  <a:gd name="T0" fmla="*/ 69 w 76"/>
                  <a:gd name="T1" fmla="*/ 0 h 64"/>
                  <a:gd name="T2" fmla="*/ 5 w 76"/>
                  <a:gd name="T3" fmla="*/ 0 h 64"/>
                  <a:gd name="T4" fmla="*/ 5 w 76"/>
                  <a:gd name="T5" fmla="*/ 0 h 64"/>
                  <a:gd name="T6" fmla="*/ 4 w 76"/>
                  <a:gd name="T7" fmla="*/ 0 h 64"/>
                  <a:gd name="T8" fmla="*/ 1 w 76"/>
                  <a:gd name="T9" fmla="*/ 1 h 64"/>
                  <a:gd name="T10" fmla="*/ 0 w 76"/>
                  <a:gd name="T11" fmla="*/ 2 h 64"/>
                  <a:gd name="T12" fmla="*/ 0 w 76"/>
                  <a:gd name="T13" fmla="*/ 5 h 64"/>
                  <a:gd name="T14" fmla="*/ 0 w 76"/>
                  <a:gd name="T15" fmla="*/ 59 h 64"/>
                  <a:gd name="T16" fmla="*/ 0 w 76"/>
                  <a:gd name="T17" fmla="*/ 59 h 64"/>
                  <a:gd name="T18" fmla="*/ 0 w 76"/>
                  <a:gd name="T19" fmla="*/ 61 h 64"/>
                  <a:gd name="T20" fmla="*/ 1 w 76"/>
                  <a:gd name="T21" fmla="*/ 63 h 64"/>
                  <a:gd name="T22" fmla="*/ 4 w 76"/>
                  <a:gd name="T23" fmla="*/ 64 h 64"/>
                  <a:gd name="T24" fmla="*/ 5 w 76"/>
                  <a:gd name="T25" fmla="*/ 64 h 64"/>
                  <a:gd name="T26" fmla="*/ 69 w 76"/>
                  <a:gd name="T27" fmla="*/ 64 h 64"/>
                  <a:gd name="T28" fmla="*/ 69 w 76"/>
                  <a:gd name="T29" fmla="*/ 64 h 64"/>
                  <a:gd name="T30" fmla="*/ 72 w 76"/>
                  <a:gd name="T31" fmla="*/ 64 h 64"/>
                  <a:gd name="T32" fmla="*/ 73 w 76"/>
                  <a:gd name="T33" fmla="*/ 63 h 64"/>
                  <a:gd name="T34" fmla="*/ 75 w 76"/>
                  <a:gd name="T35" fmla="*/ 61 h 64"/>
                  <a:gd name="T36" fmla="*/ 76 w 76"/>
                  <a:gd name="T37" fmla="*/ 59 h 64"/>
                  <a:gd name="T38" fmla="*/ 76 w 76"/>
                  <a:gd name="T39" fmla="*/ 5 h 64"/>
                  <a:gd name="T40" fmla="*/ 76 w 76"/>
                  <a:gd name="T41" fmla="*/ 5 h 64"/>
                  <a:gd name="T42" fmla="*/ 75 w 76"/>
                  <a:gd name="T43" fmla="*/ 2 h 64"/>
                  <a:gd name="T44" fmla="*/ 73 w 76"/>
                  <a:gd name="T45" fmla="*/ 1 h 64"/>
                  <a:gd name="T46" fmla="*/ 72 w 76"/>
                  <a:gd name="T47" fmla="*/ 0 h 64"/>
                  <a:gd name="T48" fmla="*/ 69 w 76"/>
                  <a:gd name="T49" fmla="*/ 0 h 64"/>
                  <a:gd name="T50" fmla="*/ 69 w 76"/>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4">
                    <a:moveTo>
                      <a:pt x="69" y="0"/>
                    </a:moveTo>
                    <a:lnTo>
                      <a:pt x="5" y="0"/>
                    </a:lnTo>
                    <a:lnTo>
                      <a:pt x="5" y="0"/>
                    </a:lnTo>
                    <a:lnTo>
                      <a:pt x="4" y="0"/>
                    </a:lnTo>
                    <a:lnTo>
                      <a:pt x="1" y="1"/>
                    </a:lnTo>
                    <a:lnTo>
                      <a:pt x="0" y="2"/>
                    </a:lnTo>
                    <a:lnTo>
                      <a:pt x="0" y="5"/>
                    </a:lnTo>
                    <a:lnTo>
                      <a:pt x="0" y="59"/>
                    </a:lnTo>
                    <a:lnTo>
                      <a:pt x="0" y="59"/>
                    </a:lnTo>
                    <a:lnTo>
                      <a:pt x="0" y="61"/>
                    </a:lnTo>
                    <a:lnTo>
                      <a:pt x="1" y="63"/>
                    </a:lnTo>
                    <a:lnTo>
                      <a:pt x="4" y="64"/>
                    </a:lnTo>
                    <a:lnTo>
                      <a:pt x="5" y="64"/>
                    </a:lnTo>
                    <a:lnTo>
                      <a:pt x="69" y="64"/>
                    </a:lnTo>
                    <a:lnTo>
                      <a:pt x="69" y="64"/>
                    </a:lnTo>
                    <a:lnTo>
                      <a:pt x="72" y="64"/>
                    </a:lnTo>
                    <a:lnTo>
                      <a:pt x="73" y="63"/>
                    </a:lnTo>
                    <a:lnTo>
                      <a:pt x="75" y="61"/>
                    </a:lnTo>
                    <a:lnTo>
                      <a:pt x="76" y="59"/>
                    </a:lnTo>
                    <a:lnTo>
                      <a:pt x="76" y="5"/>
                    </a:lnTo>
                    <a:lnTo>
                      <a:pt x="76" y="5"/>
                    </a:lnTo>
                    <a:lnTo>
                      <a:pt x="75" y="2"/>
                    </a:lnTo>
                    <a:lnTo>
                      <a:pt x="73" y="1"/>
                    </a:lnTo>
                    <a:lnTo>
                      <a:pt x="72" y="0"/>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1" name="Freeform 124"/>
              <p:cNvSpPr>
                <a:spLocks/>
              </p:cNvSpPr>
              <p:nvPr/>
            </p:nvSpPr>
            <p:spPr bwMode="auto">
              <a:xfrm>
                <a:off x="6054726" y="3479800"/>
                <a:ext cx="60325" cy="50800"/>
              </a:xfrm>
              <a:custGeom>
                <a:avLst/>
                <a:gdLst>
                  <a:gd name="T0" fmla="*/ 5 w 76"/>
                  <a:gd name="T1" fmla="*/ 65 h 65"/>
                  <a:gd name="T2" fmla="*/ 69 w 76"/>
                  <a:gd name="T3" fmla="*/ 65 h 65"/>
                  <a:gd name="T4" fmla="*/ 69 w 76"/>
                  <a:gd name="T5" fmla="*/ 65 h 65"/>
                  <a:gd name="T6" fmla="*/ 72 w 76"/>
                  <a:gd name="T7" fmla="*/ 65 h 65"/>
                  <a:gd name="T8" fmla="*/ 73 w 76"/>
                  <a:gd name="T9" fmla="*/ 63 h 65"/>
                  <a:gd name="T10" fmla="*/ 75 w 76"/>
                  <a:gd name="T11" fmla="*/ 62 h 65"/>
                  <a:gd name="T12" fmla="*/ 76 w 76"/>
                  <a:gd name="T13" fmla="*/ 59 h 65"/>
                  <a:gd name="T14" fmla="*/ 76 w 76"/>
                  <a:gd name="T15" fmla="*/ 6 h 65"/>
                  <a:gd name="T16" fmla="*/ 76 w 76"/>
                  <a:gd name="T17" fmla="*/ 6 h 65"/>
                  <a:gd name="T18" fmla="*/ 75 w 76"/>
                  <a:gd name="T19" fmla="*/ 3 h 65"/>
                  <a:gd name="T20" fmla="*/ 73 w 76"/>
                  <a:gd name="T21" fmla="*/ 2 h 65"/>
                  <a:gd name="T22" fmla="*/ 72 w 76"/>
                  <a:gd name="T23" fmla="*/ 0 h 65"/>
                  <a:gd name="T24" fmla="*/ 69 w 76"/>
                  <a:gd name="T25" fmla="*/ 0 h 65"/>
                  <a:gd name="T26" fmla="*/ 5 w 76"/>
                  <a:gd name="T27" fmla="*/ 0 h 65"/>
                  <a:gd name="T28" fmla="*/ 5 w 76"/>
                  <a:gd name="T29" fmla="*/ 0 h 65"/>
                  <a:gd name="T30" fmla="*/ 4 w 76"/>
                  <a:gd name="T31" fmla="*/ 0 h 65"/>
                  <a:gd name="T32" fmla="*/ 1 w 76"/>
                  <a:gd name="T33" fmla="*/ 2 h 65"/>
                  <a:gd name="T34" fmla="*/ 0 w 76"/>
                  <a:gd name="T35" fmla="*/ 3 h 65"/>
                  <a:gd name="T36" fmla="*/ 0 w 76"/>
                  <a:gd name="T37" fmla="*/ 6 h 65"/>
                  <a:gd name="T38" fmla="*/ 0 w 76"/>
                  <a:gd name="T39" fmla="*/ 59 h 65"/>
                  <a:gd name="T40" fmla="*/ 0 w 76"/>
                  <a:gd name="T41" fmla="*/ 59 h 65"/>
                  <a:gd name="T42" fmla="*/ 0 w 76"/>
                  <a:gd name="T43" fmla="*/ 62 h 65"/>
                  <a:gd name="T44" fmla="*/ 1 w 76"/>
                  <a:gd name="T45" fmla="*/ 63 h 65"/>
                  <a:gd name="T46" fmla="*/ 4 w 76"/>
                  <a:gd name="T47" fmla="*/ 65 h 65"/>
                  <a:gd name="T48" fmla="*/ 5 w 76"/>
                  <a:gd name="T49" fmla="*/ 65 h 65"/>
                  <a:gd name="T50" fmla="*/ 5 w 76"/>
                  <a:gd name="T5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5">
                    <a:moveTo>
                      <a:pt x="5" y="65"/>
                    </a:moveTo>
                    <a:lnTo>
                      <a:pt x="69" y="65"/>
                    </a:lnTo>
                    <a:lnTo>
                      <a:pt x="69" y="65"/>
                    </a:lnTo>
                    <a:lnTo>
                      <a:pt x="72" y="65"/>
                    </a:lnTo>
                    <a:lnTo>
                      <a:pt x="73" y="63"/>
                    </a:lnTo>
                    <a:lnTo>
                      <a:pt x="75" y="62"/>
                    </a:lnTo>
                    <a:lnTo>
                      <a:pt x="76" y="59"/>
                    </a:lnTo>
                    <a:lnTo>
                      <a:pt x="76" y="6"/>
                    </a:lnTo>
                    <a:lnTo>
                      <a:pt x="76" y="6"/>
                    </a:lnTo>
                    <a:lnTo>
                      <a:pt x="75" y="3"/>
                    </a:lnTo>
                    <a:lnTo>
                      <a:pt x="73" y="2"/>
                    </a:lnTo>
                    <a:lnTo>
                      <a:pt x="72" y="0"/>
                    </a:lnTo>
                    <a:lnTo>
                      <a:pt x="69" y="0"/>
                    </a:lnTo>
                    <a:lnTo>
                      <a:pt x="5" y="0"/>
                    </a:lnTo>
                    <a:lnTo>
                      <a:pt x="5" y="0"/>
                    </a:lnTo>
                    <a:lnTo>
                      <a:pt x="4" y="0"/>
                    </a:lnTo>
                    <a:lnTo>
                      <a:pt x="1" y="2"/>
                    </a:lnTo>
                    <a:lnTo>
                      <a:pt x="0" y="3"/>
                    </a:lnTo>
                    <a:lnTo>
                      <a:pt x="0" y="6"/>
                    </a:lnTo>
                    <a:lnTo>
                      <a:pt x="0" y="59"/>
                    </a:lnTo>
                    <a:lnTo>
                      <a:pt x="0" y="59"/>
                    </a:lnTo>
                    <a:lnTo>
                      <a:pt x="0" y="62"/>
                    </a:lnTo>
                    <a:lnTo>
                      <a:pt x="1" y="63"/>
                    </a:lnTo>
                    <a:lnTo>
                      <a:pt x="4" y="65"/>
                    </a:lnTo>
                    <a:lnTo>
                      <a:pt x="5" y="65"/>
                    </a:lnTo>
                    <a:lnTo>
                      <a:pt x="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2" name="Freeform 125"/>
              <p:cNvSpPr>
                <a:spLocks/>
              </p:cNvSpPr>
              <p:nvPr/>
            </p:nvSpPr>
            <p:spPr bwMode="auto">
              <a:xfrm>
                <a:off x="6149976" y="3641725"/>
                <a:ext cx="58738" cy="52388"/>
              </a:xfrm>
              <a:custGeom>
                <a:avLst/>
                <a:gdLst>
                  <a:gd name="T0" fmla="*/ 70 w 75"/>
                  <a:gd name="T1" fmla="*/ 0 h 64"/>
                  <a:gd name="T2" fmla="*/ 6 w 75"/>
                  <a:gd name="T3" fmla="*/ 0 h 64"/>
                  <a:gd name="T4" fmla="*/ 6 w 75"/>
                  <a:gd name="T5" fmla="*/ 0 h 64"/>
                  <a:gd name="T6" fmla="*/ 3 w 75"/>
                  <a:gd name="T7" fmla="*/ 0 h 64"/>
                  <a:gd name="T8" fmla="*/ 2 w 75"/>
                  <a:gd name="T9" fmla="*/ 1 h 64"/>
                  <a:gd name="T10" fmla="*/ 0 w 75"/>
                  <a:gd name="T11" fmla="*/ 2 h 64"/>
                  <a:gd name="T12" fmla="*/ 0 w 75"/>
                  <a:gd name="T13" fmla="*/ 5 h 64"/>
                  <a:gd name="T14" fmla="*/ 0 w 75"/>
                  <a:gd name="T15" fmla="*/ 59 h 64"/>
                  <a:gd name="T16" fmla="*/ 0 w 75"/>
                  <a:gd name="T17" fmla="*/ 59 h 64"/>
                  <a:gd name="T18" fmla="*/ 0 w 75"/>
                  <a:gd name="T19" fmla="*/ 61 h 64"/>
                  <a:gd name="T20" fmla="*/ 2 w 75"/>
                  <a:gd name="T21" fmla="*/ 63 h 64"/>
                  <a:gd name="T22" fmla="*/ 3 w 75"/>
                  <a:gd name="T23" fmla="*/ 64 h 64"/>
                  <a:gd name="T24" fmla="*/ 6 w 75"/>
                  <a:gd name="T25" fmla="*/ 64 h 64"/>
                  <a:gd name="T26" fmla="*/ 70 w 75"/>
                  <a:gd name="T27" fmla="*/ 64 h 64"/>
                  <a:gd name="T28" fmla="*/ 70 w 75"/>
                  <a:gd name="T29" fmla="*/ 64 h 64"/>
                  <a:gd name="T30" fmla="*/ 73 w 75"/>
                  <a:gd name="T31" fmla="*/ 64 h 64"/>
                  <a:gd name="T32" fmla="*/ 74 w 75"/>
                  <a:gd name="T33" fmla="*/ 63 h 64"/>
                  <a:gd name="T34" fmla="*/ 75 w 75"/>
                  <a:gd name="T35" fmla="*/ 61 h 64"/>
                  <a:gd name="T36" fmla="*/ 75 w 75"/>
                  <a:gd name="T37" fmla="*/ 59 h 64"/>
                  <a:gd name="T38" fmla="*/ 75 w 75"/>
                  <a:gd name="T39" fmla="*/ 5 h 64"/>
                  <a:gd name="T40" fmla="*/ 75 w 75"/>
                  <a:gd name="T41" fmla="*/ 5 h 64"/>
                  <a:gd name="T42" fmla="*/ 75 w 75"/>
                  <a:gd name="T43" fmla="*/ 2 h 64"/>
                  <a:gd name="T44" fmla="*/ 74 w 75"/>
                  <a:gd name="T45" fmla="*/ 1 h 64"/>
                  <a:gd name="T46" fmla="*/ 73 w 75"/>
                  <a:gd name="T47" fmla="*/ 0 h 64"/>
                  <a:gd name="T48" fmla="*/ 70 w 75"/>
                  <a:gd name="T49" fmla="*/ 0 h 64"/>
                  <a:gd name="T50" fmla="*/ 70 w 75"/>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4">
                    <a:moveTo>
                      <a:pt x="70" y="0"/>
                    </a:moveTo>
                    <a:lnTo>
                      <a:pt x="6" y="0"/>
                    </a:lnTo>
                    <a:lnTo>
                      <a:pt x="6" y="0"/>
                    </a:lnTo>
                    <a:lnTo>
                      <a:pt x="3" y="0"/>
                    </a:lnTo>
                    <a:lnTo>
                      <a:pt x="2" y="1"/>
                    </a:lnTo>
                    <a:lnTo>
                      <a:pt x="0" y="2"/>
                    </a:lnTo>
                    <a:lnTo>
                      <a:pt x="0" y="5"/>
                    </a:lnTo>
                    <a:lnTo>
                      <a:pt x="0" y="59"/>
                    </a:lnTo>
                    <a:lnTo>
                      <a:pt x="0" y="59"/>
                    </a:lnTo>
                    <a:lnTo>
                      <a:pt x="0" y="61"/>
                    </a:lnTo>
                    <a:lnTo>
                      <a:pt x="2" y="63"/>
                    </a:lnTo>
                    <a:lnTo>
                      <a:pt x="3" y="64"/>
                    </a:lnTo>
                    <a:lnTo>
                      <a:pt x="6" y="64"/>
                    </a:lnTo>
                    <a:lnTo>
                      <a:pt x="70" y="64"/>
                    </a:lnTo>
                    <a:lnTo>
                      <a:pt x="70" y="64"/>
                    </a:lnTo>
                    <a:lnTo>
                      <a:pt x="73" y="64"/>
                    </a:lnTo>
                    <a:lnTo>
                      <a:pt x="74" y="63"/>
                    </a:lnTo>
                    <a:lnTo>
                      <a:pt x="75" y="61"/>
                    </a:lnTo>
                    <a:lnTo>
                      <a:pt x="75" y="59"/>
                    </a:lnTo>
                    <a:lnTo>
                      <a:pt x="75" y="5"/>
                    </a:lnTo>
                    <a:lnTo>
                      <a:pt x="75" y="5"/>
                    </a:lnTo>
                    <a:lnTo>
                      <a:pt x="75" y="2"/>
                    </a:lnTo>
                    <a:lnTo>
                      <a:pt x="74" y="1"/>
                    </a:lnTo>
                    <a:lnTo>
                      <a:pt x="73" y="0"/>
                    </a:lnTo>
                    <a:lnTo>
                      <a:pt x="7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3" name="Freeform 126"/>
              <p:cNvSpPr>
                <a:spLocks/>
              </p:cNvSpPr>
              <p:nvPr/>
            </p:nvSpPr>
            <p:spPr bwMode="auto">
              <a:xfrm>
                <a:off x="5959476" y="3641725"/>
                <a:ext cx="60325" cy="52388"/>
              </a:xfrm>
              <a:custGeom>
                <a:avLst/>
                <a:gdLst>
                  <a:gd name="T0" fmla="*/ 71 w 77"/>
                  <a:gd name="T1" fmla="*/ 0 h 64"/>
                  <a:gd name="T2" fmla="*/ 5 w 77"/>
                  <a:gd name="T3" fmla="*/ 0 h 64"/>
                  <a:gd name="T4" fmla="*/ 5 w 77"/>
                  <a:gd name="T5" fmla="*/ 0 h 64"/>
                  <a:gd name="T6" fmla="*/ 4 w 77"/>
                  <a:gd name="T7" fmla="*/ 0 h 64"/>
                  <a:gd name="T8" fmla="*/ 3 w 77"/>
                  <a:gd name="T9" fmla="*/ 1 h 64"/>
                  <a:gd name="T10" fmla="*/ 1 w 77"/>
                  <a:gd name="T11" fmla="*/ 2 h 64"/>
                  <a:gd name="T12" fmla="*/ 0 w 77"/>
                  <a:gd name="T13" fmla="*/ 5 h 64"/>
                  <a:gd name="T14" fmla="*/ 0 w 77"/>
                  <a:gd name="T15" fmla="*/ 59 h 64"/>
                  <a:gd name="T16" fmla="*/ 0 w 77"/>
                  <a:gd name="T17" fmla="*/ 59 h 64"/>
                  <a:gd name="T18" fmla="*/ 1 w 77"/>
                  <a:gd name="T19" fmla="*/ 61 h 64"/>
                  <a:gd name="T20" fmla="*/ 3 w 77"/>
                  <a:gd name="T21" fmla="*/ 63 h 64"/>
                  <a:gd name="T22" fmla="*/ 4 w 77"/>
                  <a:gd name="T23" fmla="*/ 64 h 64"/>
                  <a:gd name="T24" fmla="*/ 5 w 77"/>
                  <a:gd name="T25" fmla="*/ 64 h 64"/>
                  <a:gd name="T26" fmla="*/ 71 w 77"/>
                  <a:gd name="T27" fmla="*/ 64 h 64"/>
                  <a:gd name="T28" fmla="*/ 71 w 77"/>
                  <a:gd name="T29" fmla="*/ 64 h 64"/>
                  <a:gd name="T30" fmla="*/ 73 w 77"/>
                  <a:gd name="T31" fmla="*/ 64 h 64"/>
                  <a:gd name="T32" fmla="*/ 75 w 77"/>
                  <a:gd name="T33" fmla="*/ 63 h 64"/>
                  <a:gd name="T34" fmla="*/ 77 w 77"/>
                  <a:gd name="T35" fmla="*/ 61 h 64"/>
                  <a:gd name="T36" fmla="*/ 77 w 77"/>
                  <a:gd name="T37" fmla="*/ 59 h 64"/>
                  <a:gd name="T38" fmla="*/ 77 w 77"/>
                  <a:gd name="T39" fmla="*/ 5 h 64"/>
                  <a:gd name="T40" fmla="*/ 77 w 77"/>
                  <a:gd name="T41" fmla="*/ 5 h 64"/>
                  <a:gd name="T42" fmla="*/ 77 w 77"/>
                  <a:gd name="T43" fmla="*/ 2 h 64"/>
                  <a:gd name="T44" fmla="*/ 75 w 77"/>
                  <a:gd name="T45" fmla="*/ 1 h 64"/>
                  <a:gd name="T46" fmla="*/ 73 w 77"/>
                  <a:gd name="T47" fmla="*/ 0 h 64"/>
                  <a:gd name="T48" fmla="*/ 71 w 77"/>
                  <a:gd name="T49" fmla="*/ 0 h 64"/>
                  <a:gd name="T50" fmla="*/ 71 w 77"/>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4">
                    <a:moveTo>
                      <a:pt x="71" y="0"/>
                    </a:moveTo>
                    <a:lnTo>
                      <a:pt x="5" y="0"/>
                    </a:lnTo>
                    <a:lnTo>
                      <a:pt x="5" y="0"/>
                    </a:lnTo>
                    <a:lnTo>
                      <a:pt x="4" y="0"/>
                    </a:lnTo>
                    <a:lnTo>
                      <a:pt x="3" y="1"/>
                    </a:lnTo>
                    <a:lnTo>
                      <a:pt x="1" y="2"/>
                    </a:lnTo>
                    <a:lnTo>
                      <a:pt x="0" y="5"/>
                    </a:lnTo>
                    <a:lnTo>
                      <a:pt x="0" y="59"/>
                    </a:lnTo>
                    <a:lnTo>
                      <a:pt x="0" y="59"/>
                    </a:lnTo>
                    <a:lnTo>
                      <a:pt x="1" y="61"/>
                    </a:lnTo>
                    <a:lnTo>
                      <a:pt x="3" y="63"/>
                    </a:lnTo>
                    <a:lnTo>
                      <a:pt x="4" y="64"/>
                    </a:lnTo>
                    <a:lnTo>
                      <a:pt x="5" y="64"/>
                    </a:lnTo>
                    <a:lnTo>
                      <a:pt x="71" y="64"/>
                    </a:lnTo>
                    <a:lnTo>
                      <a:pt x="71" y="64"/>
                    </a:lnTo>
                    <a:lnTo>
                      <a:pt x="73" y="64"/>
                    </a:lnTo>
                    <a:lnTo>
                      <a:pt x="75" y="63"/>
                    </a:lnTo>
                    <a:lnTo>
                      <a:pt x="77" y="61"/>
                    </a:lnTo>
                    <a:lnTo>
                      <a:pt x="77" y="59"/>
                    </a:lnTo>
                    <a:lnTo>
                      <a:pt x="77" y="5"/>
                    </a:lnTo>
                    <a:lnTo>
                      <a:pt x="77" y="5"/>
                    </a:lnTo>
                    <a:lnTo>
                      <a:pt x="77" y="2"/>
                    </a:lnTo>
                    <a:lnTo>
                      <a:pt x="75" y="1"/>
                    </a:lnTo>
                    <a:lnTo>
                      <a:pt x="73" y="0"/>
                    </a:lnTo>
                    <a:lnTo>
                      <a:pt x="71"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14" name="Freeform 127"/>
              <p:cNvSpPr>
                <a:spLocks/>
              </p:cNvSpPr>
              <p:nvPr/>
            </p:nvSpPr>
            <p:spPr bwMode="auto">
              <a:xfrm>
                <a:off x="5983288" y="3544888"/>
                <a:ext cx="203200" cy="84138"/>
              </a:xfrm>
              <a:custGeom>
                <a:avLst/>
                <a:gdLst>
                  <a:gd name="T0" fmla="*/ 9 w 256"/>
                  <a:gd name="T1" fmla="*/ 106 h 106"/>
                  <a:gd name="T2" fmla="*/ 16 w 256"/>
                  <a:gd name="T3" fmla="*/ 104 h 106"/>
                  <a:gd name="T4" fmla="*/ 18 w 256"/>
                  <a:gd name="T5" fmla="*/ 97 h 106"/>
                  <a:gd name="T6" fmla="*/ 118 w 256"/>
                  <a:gd name="T7" fmla="*/ 62 h 106"/>
                  <a:gd name="T8" fmla="*/ 118 w 256"/>
                  <a:gd name="T9" fmla="*/ 97 h 106"/>
                  <a:gd name="T10" fmla="*/ 121 w 256"/>
                  <a:gd name="T11" fmla="*/ 104 h 106"/>
                  <a:gd name="T12" fmla="*/ 127 w 256"/>
                  <a:gd name="T13" fmla="*/ 106 h 106"/>
                  <a:gd name="T14" fmla="*/ 131 w 256"/>
                  <a:gd name="T15" fmla="*/ 105 h 106"/>
                  <a:gd name="T16" fmla="*/ 137 w 256"/>
                  <a:gd name="T17" fmla="*/ 100 h 106"/>
                  <a:gd name="T18" fmla="*/ 137 w 256"/>
                  <a:gd name="T19" fmla="*/ 62 h 106"/>
                  <a:gd name="T20" fmla="*/ 237 w 256"/>
                  <a:gd name="T21" fmla="*/ 97 h 106"/>
                  <a:gd name="T22" fmla="*/ 239 w 256"/>
                  <a:gd name="T23" fmla="*/ 100 h 106"/>
                  <a:gd name="T24" fmla="*/ 243 w 256"/>
                  <a:gd name="T25" fmla="*/ 105 h 106"/>
                  <a:gd name="T26" fmla="*/ 247 w 256"/>
                  <a:gd name="T27" fmla="*/ 106 h 106"/>
                  <a:gd name="T28" fmla="*/ 253 w 256"/>
                  <a:gd name="T29" fmla="*/ 104 h 106"/>
                  <a:gd name="T30" fmla="*/ 256 w 256"/>
                  <a:gd name="T31" fmla="*/ 97 h 106"/>
                  <a:gd name="T32" fmla="*/ 256 w 256"/>
                  <a:gd name="T33" fmla="*/ 53 h 106"/>
                  <a:gd name="T34" fmla="*/ 253 w 256"/>
                  <a:gd name="T35" fmla="*/ 46 h 106"/>
                  <a:gd name="T36" fmla="*/ 247 w 256"/>
                  <a:gd name="T37" fmla="*/ 43 h 106"/>
                  <a:gd name="T38" fmla="*/ 137 w 256"/>
                  <a:gd name="T39" fmla="*/ 10 h 106"/>
                  <a:gd name="T40" fmla="*/ 137 w 256"/>
                  <a:gd name="T41" fmla="*/ 6 h 106"/>
                  <a:gd name="T42" fmla="*/ 131 w 256"/>
                  <a:gd name="T43" fmla="*/ 1 h 106"/>
                  <a:gd name="T44" fmla="*/ 127 w 256"/>
                  <a:gd name="T45" fmla="*/ 0 h 106"/>
                  <a:gd name="T46" fmla="*/ 121 w 256"/>
                  <a:gd name="T47" fmla="*/ 3 h 106"/>
                  <a:gd name="T48" fmla="*/ 118 w 256"/>
                  <a:gd name="T49" fmla="*/ 10 h 106"/>
                  <a:gd name="T50" fmla="*/ 9 w 256"/>
                  <a:gd name="T51" fmla="*/ 43 h 106"/>
                  <a:gd name="T52" fmla="*/ 5 w 256"/>
                  <a:gd name="T53" fmla="*/ 44 h 106"/>
                  <a:gd name="T54" fmla="*/ 0 w 256"/>
                  <a:gd name="T55" fmla="*/ 50 h 106"/>
                  <a:gd name="T56" fmla="*/ 0 w 256"/>
                  <a:gd name="T57" fmla="*/ 97 h 106"/>
                  <a:gd name="T58" fmla="*/ 0 w 256"/>
                  <a:gd name="T59" fmla="*/ 100 h 106"/>
                  <a:gd name="T60" fmla="*/ 5 w 256"/>
                  <a:gd name="T61" fmla="*/ 105 h 106"/>
                  <a:gd name="T62" fmla="*/ 9 w 256"/>
                  <a:gd name="T6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106">
                    <a:moveTo>
                      <a:pt x="9" y="106"/>
                    </a:moveTo>
                    <a:lnTo>
                      <a:pt x="9" y="106"/>
                    </a:lnTo>
                    <a:lnTo>
                      <a:pt x="12" y="105"/>
                    </a:lnTo>
                    <a:lnTo>
                      <a:pt x="16" y="104"/>
                    </a:lnTo>
                    <a:lnTo>
                      <a:pt x="17" y="100"/>
                    </a:lnTo>
                    <a:lnTo>
                      <a:pt x="18" y="97"/>
                    </a:lnTo>
                    <a:lnTo>
                      <a:pt x="18" y="62"/>
                    </a:lnTo>
                    <a:lnTo>
                      <a:pt x="118" y="62"/>
                    </a:lnTo>
                    <a:lnTo>
                      <a:pt x="118" y="97"/>
                    </a:lnTo>
                    <a:lnTo>
                      <a:pt x="118" y="97"/>
                    </a:lnTo>
                    <a:lnTo>
                      <a:pt x="119" y="100"/>
                    </a:lnTo>
                    <a:lnTo>
                      <a:pt x="121" y="104"/>
                    </a:lnTo>
                    <a:lnTo>
                      <a:pt x="125" y="105"/>
                    </a:lnTo>
                    <a:lnTo>
                      <a:pt x="127" y="106"/>
                    </a:lnTo>
                    <a:lnTo>
                      <a:pt x="127" y="106"/>
                    </a:lnTo>
                    <a:lnTo>
                      <a:pt x="131" y="105"/>
                    </a:lnTo>
                    <a:lnTo>
                      <a:pt x="134" y="104"/>
                    </a:lnTo>
                    <a:lnTo>
                      <a:pt x="137" y="100"/>
                    </a:lnTo>
                    <a:lnTo>
                      <a:pt x="137" y="97"/>
                    </a:lnTo>
                    <a:lnTo>
                      <a:pt x="137" y="62"/>
                    </a:lnTo>
                    <a:lnTo>
                      <a:pt x="237" y="62"/>
                    </a:lnTo>
                    <a:lnTo>
                      <a:pt x="237" y="97"/>
                    </a:lnTo>
                    <a:lnTo>
                      <a:pt x="237" y="97"/>
                    </a:lnTo>
                    <a:lnTo>
                      <a:pt x="239" y="100"/>
                    </a:lnTo>
                    <a:lnTo>
                      <a:pt x="240" y="104"/>
                    </a:lnTo>
                    <a:lnTo>
                      <a:pt x="243" y="105"/>
                    </a:lnTo>
                    <a:lnTo>
                      <a:pt x="247" y="106"/>
                    </a:lnTo>
                    <a:lnTo>
                      <a:pt x="247" y="106"/>
                    </a:lnTo>
                    <a:lnTo>
                      <a:pt x="251" y="105"/>
                    </a:lnTo>
                    <a:lnTo>
                      <a:pt x="253" y="104"/>
                    </a:lnTo>
                    <a:lnTo>
                      <a:pt x="255" y="100"/>
                    </a:lnTo>
                    <a:lnTo>
                      <a:pt x="256" y="97"/>
                    </a:lnTo>
                    <a:lnTo>
                      <a:pt x="256" y="53"/>
                    </a:lnTo>
                    <a:lnTo>
                      <a:pt x="256" y="53"/>
                    </a:lnTo>
                    <a:lnTo>
                      <a:pt x="255" y="50"/>
                    </a:lnTo>
                    <a:lnTo>
                      <a:pt x="253" y="46"/>
                    </a:lnTo>
                    <a:lnTo>
                      <a:pt x="251" y="44"/>
                    </a:lnTo>
                    <a:lnTo>
                      <a:pt x="247" y="43"/>
                    </a:lnTo>
                    <a:lnTo>
                      <a:pt x="137" y="43"/>
                    </a:lnTo>
                    <a:lnTo>
                      <a:pt x="137" y="10"/>
                    </a:lnTo>
                    <a:lnTo>
                      <a:pt x="137" y="10"/>
                    </a:lnTo>
                    <a:lnTo>
                      <a:pt x="137" y="6"/>
                    </a:lnTo>
                    <a:lnTo>
                      <a:pt x="134" y="3"/>
                    </a:lnTo>
                    <a:lnTo>
                      <a:pt x="131" y="1"/>
                    </a:lnTo>
                    <a:lnTo>
                      <a:pt x="127" y="0"/>
                    </a:lnTo>
                    <a:lnTo>
                      <a:pt x="127" y="0"/>
                    </a:lnTo>
                    <a:lnTo>
                      <a:pt x="125" y="1"/>
                    </a:lnTo>
                    <a:lnTo>
                      <a:pt x="121" y="3"/>
                    </a:lnTo>
                    <a:lnTo>
                      <a:pt x="119" y="6"/>
                    </a:lnTo>
                    <a:lnTo>
                      <a:pt x="118" y="10"/>
                    </a:lnTo>
                    <a:lnTo>
                      <a:pt x="118" y="43"/>
                    </a:lnTo>
                    <a:lnTo>
                      <a:pt x="9" y="43"/>
                    </a:lnTo>
                    <a:lnTo>
                      <a:pt x="9" y="43"/>
                    </a:lnTo>
                    <a:lnTo>
                      <a:pt x="5" y="44"/>
                    </a:lnTo>
                    <a:lnTo>
                      <a:pt x="2" y="46"/>
                    </a:lnTo>
                    <a:lnTo>
                      <a:pt x="0" y="50"/>
                    </a:lnTo>
                    <a:lnTo>
                      <a:pt x="0" y="53"/>
                    </a:lnTo>
                    <a:lnTo>
                      <a:pt x="0" y="97"/>
                    </a:lnTo>
                    <a:lnTo>
                      <a:pt x="0" y="97"/>
                    </a:lnTo>
                    <a:lnTo>
                      <a:pt x="0" y="100"/>
                    </a:lnTo>
                    <a:lnTo>
                      <a:pt x="2" y="104"/>
                    </a:lnTo>
                    <a:lnTo>
                      <a:pt x="5" y="105"/>
                    </a:lnTo>
                    <a:lnTo>
                      <a:pt x="9" y="106"/>
                    </a:lnTo>
                    <a:lnTo>
                      <a:pt x="9"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nvGrpSpPr>
            <p:cNvPr id="106" name="Group 105"/>
            <p:cNvGrpSpPr>
              <a:grpSpLocks noChangeAspect="1"/>
            </p:cNvGrpSpPr>
            <p:nvPr/>
          </p:nvGrpSpPr>
          <p:grpSpPr>
            <a:xfrm>
              <a:off x="6351586" y="4382391"/>
              <a:ext cx="227012" cy="241301"/>
              <a:chOff x="10383838" y="4321175"/>
              <a:chExt cx="227013" cy="241301"/>
            </a:xfrm>
            <a:solidFill>
              <a:srgbClr val="86BC25"/>
            </a:solidFill>
          </p:grpSpPr>
          <p:sp>
            <p:nvSpPr>
              <p:cNvPr id="107" name="Freeform 170"/>
              <p:cNvSpPr>
                <a:spLocks/>
              </p:cNvSpPr>
              <p:nvPr/>
            </p:nvSpPr>
            <p:spPr bwMode="auto">
              <a:xfrm>
                <a:off x="10383838" y="4395788"/>
                <a:ext cx="152400" cy="166688"/>
              </a:xfrm>
              <a:custGeom>
                <a:avLst/>
                <a:gdLst>
                  <a:gd name="T0" fmla="*/ 187 w 192"/>
                  <a:gd name="T1" fmla="*/ 0 h 208"/>
                  <a:gd name="T2" fmla="*/ 5 w 192"/>
                  <a:gd name="T3" fmla="*/ 0 h 208"/>
                  <a:gd name="T4" fmla="*/ 5 w 192"/>
                  <a:gd name="T5" fmla="*/ 0 h 208"/>
                  <a:gd name="T6" fmla="*/ 1 w 192"/>
                  <a:gd name="T7" fmla="*/ 1 h 208"/>
                  <a:gd name="T8" fmla="*/ 0 w 192"/>
                  <a:gd name="T9" fmla="*/ 4 h 208"/>
                  <a:gd name="T10" fmla="*/ 0 w 192"/>
                  <a:gd name="T11" fmla="*/ 204 h 208"/>
                  <a:gd name="T12" fmla="*/ 0 w 192"/>
                  <a:gd name="T13" fmla="*/ 204 h 208"/>
                  <a:gd name="T14" fmla="*/ 1 w 192"/>
                  <a:gd name="T15" fmla="*/ 208 h 208"/>
                  <a:gd name="T16" fmla="*/ 5 w 192"/>
                  <a:gd name="T17" fmla="*/ 208 h 208"/>
                  <a:gd name="T18" fmla="*/ 187 w 192"/>
                  <a:gd name="T19" fmla="*/ 208 h 208"/>
                  <a:gd name="T20" fmla="*/ 187 w 192"/>
                  <a:gd name="T21" fmla="*/ 208 h 208"/>
                  <a:gd name="T22" fmla="*/ 191 w 192"/>
                  <a:gd name="T23" fmla="*/ 208 h 208"/>
                  <a:gd name="T24" fmla="*/ 192 w 192"/>
                  <a:gd name="T25" fmla="*/ 204 h 208"/>
                  <a:gd name="T26" fmla="*/ 192 w 192"/>
                  <a:gd name="T27" fmla="*/ 4 h 208"/>
                  <a:gd name="T28" fmla="*/ 192 w 192"/>
                  <a:gd name="T29" fmla="*/ 4 h 208"/>
                  <a:gd name="T30" fmla="*/ 191 w 192"/>
                  <a:gd name="T31" fmla="*/ 1 h 208"/>
                  <a:gd name="T32" fmla="*/ 187 w 192"/>
                  <a:gd name="T33" fmla="*/ 0 h 208"/>
                  <a:gd name="T34" fmla="*/ 187 w 192"/>
                  <a:gd name="T3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208">
                    <a:moveTo>
                      <a:pt x="187" y="0"/>
                    </a:moveTo>
                    <a:lnTo>
                      <a:pt x="5" y="0"/>
                    </a:lnTo>
                    <a:lnTo>
                      <a:pt x="5" y="0"/>
                    </a:lnTo>
                    <a:lnTo>
                      <a:pt x="1" y="1"/>
                    </a:lnTo>
                    <a:lnTo>
                      <a:pt x="0" y="4"/>
                    </a:lnTo>
                    <a:lnTo>
                      <a:pt x="0" y="204"/>
                    </a:lnTo>
                    <a:lnTo>
                      <a:pt x="0" y="204"/>
                    </a:lnTo>
                    <a:lnTo>
                      <a:pt x="1" y="208"/>
                    </a:lnTo>
                    <a:lnTo>
                      <a:pt x="5" y="208"/>
                    </a:lnTo>
                    <a:lnTo>
                      <a:pt x="187" y="208"/>
                    </a:lnTo>
                    <a:lnTo>
                      <a:pt x="187" y="208"/>
                    </a:lnTo>
                    <a:lnTo>
                      <a:pt x="191" y="208"/>
                    </a:lnTo>
                    <a:lnTo>
                      <a:pt x="192" y="204"/>
                    </a:lnTo>
                    <a:lnTo>
                      <a:pt x="192" y="4"/>
                    </a:lnTo>
                    <a:lnTo>
                      <a:pt x="192" y="4"/>
                    </a:lnTo>
                    <a:lnTo>
                      <a:pt x="191" y="1"/>
                    </a:lnTo>
                    <a:lnTo>
                      <a:pt x="187" y="0"/>
                    </a:lnTo>
                    <a:lnTo>
                      <a:pt x="1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08" name="Freeform 171"/>
              <p:cNvSpPr>
                <a:spLocks/>
              </p:cNvSpPr>
              <p:nvPr/>
            </p:nvSpPr>
            <p:spPr bwMode="auto">
              <a:xfrm>
                <a:off x="10460038" y="4321175"/>
                <a:ext cx="150813" cy="166688"/>
              </a:xfrm>
              <a:custGeom>
                <a:avLst/>
                <a:gdLst>
                  <a:gd name="T0" fmla="*/ 186 w 191"/>
                  <a:gd name="T1" fmla="*/ 0 h 209"/>
                  <a:gd name="T2" fmla="*/ 4 w 191"/>
                  <a:gd name="T3" fmla="*/ 0 h 209"/>
                  <a:gd name="T4" fmla="*/ 4 w 191"/>
                  <a:gd name="T5" fmla="*/ 0 h 209"/>
                  <a:gd name="T6" fmla="*/ 0 w 191"/>
                  <a:gd name="T7" fmla="*/ 1 h 209"/>
                  <a:gd name="T8" fmla="*/ 0 w 191"/>
                  <a:gd name="T9" fmla="*/ 5 h 209"/>
                  <a:gd name="T10" fmla="*/ 0 w 191"/>
                  <a:gd name="T11" fmla="*/ 22 h 209"/>
                  <a:gd name="T12" fmla="*/ 0 w 191"/>
                  <a:gd name="T13" fmla="*/ 22 h 209"/>
                  <a:gd name="T14" fmla="*/ 0 w 191"/>
                  <a:gd name="T15" fmla="*/ 26 h 209"/>
                  <a:gd name="T16" fmla="*/ 4 w 191"/>
                  <a:gd name="T17" fmla="*/ 28 h 209"/>
                  <a:gd name="T18" fmla="*/ 164 w 191"/>
                  <a:gd name="T19" fmla="*/ 28 h 209"/>
                  <a:gd name="T20" fmla="*/ 164 w 191"/>
                  <a:gd name="T21" fmla="*/ 205 h 209"/>
                  <a:gd name="T22" fmla="*/ 164 w 191"/>
                  <a:gd name="T23" fmla="*/ 205 h 209"/>
                  <a:gd name="T24" fmla="*/ 164 w 191"/>
                  <a:gd name="T25" fmla="*/ 208 h 209"/>
                  <a:gd name="T26" fmla="*/ 168 w 191"/>
                  <a:gd name="T27" fmla="*/ 209 h 209"/>
                  <a:gd name="T28" fmla="*/ 186 w 191"/>
                  <a:gd name="T29" fmla="*/ 209 h 209"/>
                  <a:gd name="T30" fmla="*/ 186 w 191"/>
                  <a:gd name="T31" fmla="*/ 209 h 209"/>
                  <a:gd name="T32" fmla="*/ 190 w 191"/>
                  <a:gd name="T33" fmla="*/ 208 h 209"/>
                  <a:gd name="T34" fmla="*/ 191 w 191"/>
                  <a:gd name="T35" fmla="*/ 205 h 209"/>
                  <a:gd name="T36" fmla="*/ 191 w 191"/>
                  <a:gd name="T37" fmla="*/ 5 h 209"/>
                  <a:gd name="T38" fmla="*/ 191 w 191"/>
                  <a:gd name="T39" fmla="*/ 5 h 209"/>
                  <a:gd name="T40" fmla="*/ 190 w 191"/>
                  <a:gd name="T41" fmla="*/ 1 h 209"/>
                  <a:gd name="T42" fmla="*/ 186 w 191"/>
                  <a:gd name="T43" fmla="*/ 0 h 209"/>
                  <a:gd name="T44" fmla="*/ 186 w 191"/>
                  <a:gd name="T45"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209">
                    <a:moveTo>
                      <a:pt x="186" y="0"/>
                    </a:moveTo>
                    <a:lnTo>
                      <a:pt x="4" y="0"/>
                    </a:lnTo>
                    <a:lnTo>
                      <a:pt x="4" y="0"/>
                    </a:lnTo>
                    <a:lnTo>
                      <a:pt x="0" y="1"/>
                    </a:lnTo>
                    <a:lnTo>
                      <a:pt x="0" y="5"/>
                    </a:lnTo>
                    <a:lnTo>
                      <a:pt x="0" y="22"/>
                    </a:lnTo>
                    <a:lnTo>
                      <a:pt x="0" y="22"/>
                    </a:lnTo>
                    <a:lnTo>
                      <a:pt x="0" y="26"/>
                    </a:lnTo>
                    <a:lnTo>
                      <a:pt x="4" y="28"/>
                    </a:lnTo>
                    <a:lnTo>
                      <a:pt x="164" y="28"/>
                    </a:lnTo>
                    <a:lnTo>
                      <a:pt x="164" y="205"/>
                    </a:lnTo>
                    <a:lnTo>
                      <a:pt x="164" y="205"/>
                    </a:lnTo>
                    <a:lnTo>
                      <a:pt x="164" y="208"/>
                    </a:lnTo>
                    <a:lnTo>
                      <a:pt x="168" y="209"/>
                    </a:lnTo>
                    <a:lnTo>
                      <a:pt x="186" y="209"/>
                    </a:lnTo>
                    <a:lnTo>
                      <a:pt x="186" y="209"/>
                    </a:lnTo>
                    <a:lnTo>
                      <a:pt x="190" y="208"/>
                    </a:lnTo>
                    <a:lnTo>
                      <a:pt x="191" y="205"/>
                    </a:lnTo>
                    <a:lnTo>
                      <a:pt x="191" y="5"/>
                    </a:lnTo>
                    <a:lnTo>
                      <a:pt x="191" y="5"/>
                    </a:lnTo>
                    <a:lnTo>
                      <a:pt x="190" y="1"/>
                    </a:lnTo>
                    <a:lnTo>
                      <a:pt x="186" y="0"/>
                    </a:lnTo>
                    <a:lnTo>
                      <a:pt x="1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sp>
            <p:nvSpPr>
              <p:cNvPr id="109" name="Freeform 172"/>
              <p:cNvSpPr>
                <a:spLocks/>
              </p:cNvSpPr>
              <p:nvPr/>
            </p:nvSpPr>
            <p:spPr bwMode="auto">
              <a:xfrm>
                <a:off x="10421938" y="4357688"/>
                <a:ext cx="152400" cy="166688"/>
              </a:xfrm>
              <a:custGeom>
                <a:avLst/>
                <a:gdLst>
                  <a:gd name="T0" fmla="*/ 187 w 192"/>
                  <a:gd name="T1" fmla="*/ 0 h 209"/>
                  <a:gd name="T2" fmla="*/ 5 w 192"/>
                  <a:gd name="T3" fmla="*/ 0 h 209"/>
                  <a:gd name="T4" fmla="*/ 5 w 192"/>
                  <a:gd name="T5" fmla="*/ 0 h 209"/>
                  <a:gd name="T6" fmla="*/ 1 w 192"/>
                  <a:gd name="T7" fmla="*/ 1 h 209"/>
                  <a:gd name="T8" fmla="*/ 0 w 192"/>
                  <a:gd name="T9" fmla="*/ 5 h 209"/>
                  <a:gd name="T10" fmla="*/ 0 w 192"/>
                  <a:gd name="T11" fmla="*/ 22 h 209"/>
                  <a:gd name="T12" fmla="*/ 0 w 192"/>
                  <a:gd name="T13" fmla="*/ 22 h 209"/>
                  <a:gd name="T14" fmla="*/ 1 w 192"/>
                  <a:gd name="T15" fmla="*/ 26 h 209"/>
                  <a:gd name="T16" fmla="*/ 5 w 192"/>
                  <a:gd name="T17" fmla="*/ 28 h 209"/>
                  <a:gd name="T18" fmla="*/ 164 w 192"/>
                  <a:gd name="T19" fmla="*/ 28 h 209"/>
                  <a:gd name="T20" fmla="*/ 164 w 192"/>
                  <a:gd name="T21" fmla="*/ 205 h 209"/>
                  <a:gd name="T22" fmla="*/ 164 w 192"/>
                  <a:gd name="T23" fmla="*/ 205 h 209"/>
                  <a:gd name="T24" fmla="*/ 165 w 192"/>
                  <a:gd name="T25" fmla="*/ 208 h 209"/>
                  <a:gd name="T26" fmla="*/ 169 w 192"/>
                  <a:gd name="T27" fmla="*/ 209 h 209"/>
                  <a:gd name="T28" fmla="*/ 187 w 192"/>
                  <a:gd name="T29" fmla="*/ 209 h 209"/>
                  <a:gd name="T30" fmla="*/ 187 w 192"/>
                  <a:gd name="T31" fmla="*/ 209 h 209"/>
                  <a:gd name="T32" fmla="*/ 191 w 192"/>
                  <a:gd name="T33" fmla="*/ 208 h 209"/>
                  <a:gd name="T34" fmla="*/ 192 w 192"/>
                  <a:gd name="T35" fmla="*/ 205 h 209"/>
                  <a:gd name="T36" fmla="*/ 192 w 192"/>
                  <a:gd name="T37" fmla="*/ 5 h 209"/>
                  <a:gd name="T38" fmla="*/ 192 w 192"/>
                  <a:gd name="T39" fmla="*/ 5 h 209"/>
                  <a:gd name="T40" fmla="*/ 191 w 192"/>
                  <a:gd name="T41" fmla="*/ 1 h 209"/>
                  <a:gd name="T42" fmla="*/ 187 w 192"/>
                  <a:gd name="T43" fmla="*/ 0 h 209"/>
                  <a:gd name="T44" fmla="*/ 187 w 192"/>
                  <a:gd name="T45"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209">
                    <a:moveTo>
                      <a:pt x="187" y="0"/>
                    </a:moveTo>
                    <a:lnTo>
                      <a:pt x="5" y="0"/>
                    </a:lnTo>
                    <a:lnTo>
                      <a:pt x="5" y="0"/>
                    </a:lnTo>
                    <a:lnTo>
                      <a:pt x="1" y="1"/>
                    </a:lnTo>
                    <a:lnTo>
                      <a:pt x="0" y="5"/>
                    </a:lnTo>
                    <a:lnTo>
                      <a:pt x="0" y="22"/>
                    </a:lnTo>
                    <a:lnTo>
                      <a:pt x="0" y="22"/>
                    </a:lnTo>
                    <a:lnTo>
                      <a:pt x="1" y="26"/>
                    </a:lnTo>
                    <a:lnTo>
                      <a:pt x="5" y="28"/>
                    </a:lnTo>
                    <a:lnTo>
                      <a:pt x="164" y="28"/>
                    </a:lnTo>
                    <a:lnTo>
                      <a:pt x="164" y="205"/>
                    </a:lnTo>
                    <a:lnTo>
                      <a:pt x="164" y="205"/>
                    </a:lnTo>
                    <a:lnTo>
                      <a:pt x="165" y="208"/>
                    </a:lnTo>
                    <a:lnTo>
                      <a:pt x="169" y="209"/>
                    </a:lnTo>
                    <a:lnTo>
                      <a:pt x="187" y="209"/>
                    </a:lnTo>
                    <a:lnTo>
                      <a:pt x="187" y="209"/>
                    </a:lnTo>
                    <a:lnTo>
                      <a:pt x="191" y="208"/>
                    </a:lnTo>
                    <a:lnTo>
                      <a:pt x="192" y="205"/>
                    </a:lnTo>
                    <a:lnTo>
                      <a:pt x="192" y="5"/>
                    </a:lnTo>
                    <a:lnTo>
                      <a:pt x="192" y="5"/>
                    </a:lnTo>
                    <a:lnTo>
                      <a:pt x="191" y="1"/>
                    </a:lnTo>
                    <a:lnTo>
                      <a:pt x="187" y="0"/>
                    </a:lnTo>
                    <a:lnTo>
                      <a:pt x="1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rebuchet MS" panose="020B0603020202020204" pitchFamily="34" charset="0"/>
                </a:endParaRPr>
              </a:p>
            </p:txBody>
          </p:sp>
        </p:grpSp>
      </p:grpSp>
      <p:sp>
        <p:nvSpPr>
          <p:cNvPr id="148" name="Kicker"/>
          <p:cNvSpPr txBox="1"/>
          <p:nvPr/>
        </p:nvSpPr>
        <p:spPr>
          <a:xfrm>
            <a:off x="626747" y="6088010"/>
            <a:ext cx="9494525" cy="551623"/>
          </a:xfrm>
          <a:prstGeom prst="rect">
            <a:avLst/>
          </a:prstGeom>
          <a:solidFill>
            <a:schemeClr val="tx2"/>
          </a:solidFill>
        </p:spPr>
        <p:txBody>
          <a:bodyPr vert="horz" wrap="square" lIns="88900" tIns="88900" rIns="88900" bIns="88900" rtlCol="0" anchor="ctr">
            <a:noAutofit/>
          </a:bodyPr>
          <a:lstStyle/>
          <a:p>
            <a:pPr algn="ctr">
              <a:spcBef>
                <a:spcPct val="20000"/>
              </a:spcBef>
              <a:spcAft>
                <a:spcPct val="0"/>
              </a:spcAft>
              <a:buSzPct val="100000"/>
            </a:pPr>
            <a:r>
              <a:rPr lang="en-US" sz="1400" b="1" dirty="0">
                <a:solidFill>
                  <a:schemeClr val="lt1"/>
                </a:solidFill>
                <a:latin typeface="Trebuchet MS" panose="020B0603020202020204" pitchFamily="34" charset="0"/>
              </a:rPr>
              <a:t>The role of the Actuary needs to be redefined and refocused on more value added and strategic activities</a:t>
            </a:r>
          </a:p>
        </p:txBody>
      </p:sp>
      <p:sp>
        <p:nvSpPr>
          <p:cNvPr id="149" name="Text Placeholder 5"/>
          <p:cNvSpPr txBox="1">
            <a:spLocks/>
          </p:cNvSpPr>
          <p:nvPr/>
        </p:nvSpPr>
        <p:spPr>
          <a:xfrm>
            <a:off x="138239" y="1715485"/>
            <a:ext cx="10324057" cy="41324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kern="0" smtClean="0">
                <a:solidFill>
                  <a:srgbClr val="575757"/>
                </a:solidFill>
                <a:latin typeface="Trebuchet MS" panose="020B0603020202020204" pitchFamily="34" charset="0"/>
              </a:rPr>
              <a:t>Actuaries ability to provide deep business insight is negated by overwhelming Operational and Stewardship Activities they perform today</a:t>
            </a:r>
            <a:endParaRPr lang="en-US" sz="1600" kern="0" dirty="0">
              <a:solidFill>
                <a:srgbClr val="575757"/>
              </a:solidFill>
              <a:latin typeface="Trebuchet MS" panose="020B0603020202020204" pitchFamily="34" charset="0"/>
            </a:endParaRPr>
          </a:p>
        </p:txBody>
      </p:sp>
    </p:spTree>
    <p:extLst>
      <p:ext uri="{BB962C8B-B14F-4D97-AF65-F5344CB8AC3E}">
        <p14:creationId xmlns:p14="http://schemas.microsoft.com/office/powerpoint/2010/main" val="10455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p:cNvSpPr/>
          <p:nvPr/>
        </p:nvSpPr>
        <p:spPr>
          <a:xfrm>
            <a:off x="469900" y="2112645"/>
            <a:ext cx="9372600" cy="27432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11"/>
          <p:cNvSpPr txBox="1"/>
          <p:nvPr/>
        </p:nvSpPr>
        <p:spPr>
          <a:xfrm>
            <a:off x="1079500" y="3570827"/>
            <a:ext cx="7543800" cy="369332"/>
          </a:xfrm>
          <a:prstGeom prst="rect">
            <a:avLst/>
          </a:prstGeom>
        </p:spPr>
        <p:txBody>
          <a:bodyPr vert="horz" wrap="square" lIns="0" tIns="0" rIns="0" bIns="0" rtlCol="0">
            <a:spAutoFit/>
          </a:bodyPr>
          <a:lstStyle/>
          <a:p>
            <a:pPr marL="12700">
              <a:lnSpc>
                <a:spcPct val="100000"/>
              </a:lnSpc>
              <a:spcBef>
                <a:spcPts val="1805"/>
              </a:spcBef>
            </a:pPr>
            <a:r>
              <a:rPr lang="en-US" sz="2400" b="1" dirty="0">
                <a:solidFill>
                  <a:srgbClr val="00854A"/>
                </a:solidFill>
                <a:latin typeface="Trebuchet MS" pitchFamily="34" charset="0"/>
                <a:cs typeface="Lucida Sans"/>
              </a:rPr>
              <a:t>Concurrent Session Life </a:t>
            </a:r>
            <a:r>
              <a:rPr lang="en-US" sz="2400" b="1" dirty="0" smtClean="0">
                <a:solidFill>
                  <a:srgbClr val="00854A"/>
                </a:solidFill>
                <a:latin typeface="Trebuchet MS" pitchFamily="34" charset="0"/>
                <a:cs typeface="Lucida Sans"/>
              </a:rPr>
              <a:t>Insurance</a:t>
            </a:r>
            <a:endParaRPr lang="en-US" sz="2400" b="1" dirty="0">
              <a:solidFill>
                <a:srgbClr val="00854A"/>
              </a:solidFill>
              <a:latin typeface="Trebuchet MS" pitchFamily="34" charset="0"/>
              <a:cs typeface="Lucida Sans"/>
            </a:endParaRPr>
          </a:p>
        </p:txBody>
      </p:sp>
      <p:sp>
        <p:nvSpPr>
          <p:cNvPr id="11" name="object 11"/>
          <p:cNvSpPr txBox="1"/>
          <p:nvPr/>
        </p:nvSpPr>
        <p:spPr>
          <a:xfrm>
            <a:off x="1079500" y="4016478"/>
            <a:ext cx="4815840" cy="830997"/>
          </a:xfrm>
          <a:prstGeom prst="rect">
            <a:avLst/>
          </a:prstGeom>
        </p:spPr>
        <p:txBody>
          <a:bodyPr vert="horz" wrap="square" lIns="0" tIns="0" rIns="0" bIns="0" rtlCol="0">
            <a:spAutoFit/>
          </a:bodyPr>
          <a:lstStyle/>
          <a:p>
            <a:pPr marL="12700">
              <a:lnSpc>
                <a:spcPct val="100000"/>
              </a:lnSpc>
            </a:pPr>
            <a:r>
              <a:rPr lang="en-US" sz="1800" b="1" dirty="0" smtClean="0">
                <a:solidFill>
                  <a:srgbClr val="005583"/>
                </a:solidFill>
                <a:latin typeface="Trebuchet MS" pitchFamily="34" charset="0"/>
                <a:cs typeface="Lucida Sans"/>
              </a:rPr>
              <a:t>January 31</a:t>
            </a:r>
            <a:r>
              <a:rPr lang="en-US" sz="1800" b="1" baseline="30000" dirty="0" smtClean="0">
                <a:solidFill>
                  <a:srgbClr val="005583"/>
                </a:solidFill>
                <a:latin typeface="Trebuchet MS" pitchFamily="34" charset="0"/>
                <a:cs typeface="Lucida Sans"/>
              </a:rPr>
              <a:t>st</a:t>
            </a:r>
          </a:p>
          <a:p>
            <a:pPr marL="12700">
              <a:lnSpc>
                <a:spcPct val="100000"/>
              </a:lnSpc>
            </a:pPr>
            <a:r>
              <a:rPr lang="en-US" b="1" dirty="0" smtClean="0">
                <a:solidFill>
                  <a:srgbClr val="005583"/>
                </a:solidFill>
                <a:latin typeface="Trebuchet MS" pitchFamily="34" charset="0"/>
                <a:cs typeface="Lucida Sans"/>
              </a:rPr>
              <a:t>Day 2 </a:t>
            </a:r>
          </a:p>
          <a:p>
            <a:pPr marL="12700">
              <a:lnSpc>
                <a:spcPct val="100000"/>
              </a:lnSpc>
            </a:pPr>
            <a:r>
              <a:rPr lang="en-US" b="1" dirty="0" smtClean="0">
                <a:solidFill>
                  <a:srgbClr val="005583"/>
                </a:solidFill>
                <a:latin typeface="Trebuchet MS" pitchFamily="34" charset="0"/>
                <a:cs typeface="Lucida Sans"/>
              </a:rPr>
              <a:t>C10</a:t>
            </a:r>
            <a:endParaRPr sz="1800" b="1" dirty="0">
              <a:solidFill>
                <a:srgbClr val="005583"/>
              </a:solidFill>
              <a:latin typeface="Trebuchet MS" pitchFamily="34" charset="0"/>
              <a:cs typeface="Lucida Sans"/>
            </a:endParaRPr>
          </a:p>
        </p:txBody>
      </p:sp>
      <p:sp>
        <p:nvSpPr>
          <p:cNvPr id="21" name="object 6"/>
          <p:cNvSpPr txBox="1"/>
          <p:nvPr/>
        </p:nvSpPr>
        <p:spPr>
          <a:xfrm>
            <a:off x="1424449" y="4892675"/>
            <a:ext cx="6572250" cy="231154"/>
          </a:xfrm>
          <a:prstGeom prst="rect">
            <a:avLst/>
          </a:prstGeom>
        </p:spPr>
        <p:txBody>
          <a:bodyPr vert="horz" wrap="square" lIns="0" tIns="0" rIns="0" bIns="0" rtlCol="0">
            <a:spAutoFit/>
          </a:bodyPr>
          <a:lstStyle/>
          <a:p>
            <a:pPr marL="12700" marR="5080">
              <a:lnSpc>
                <a:spcPct val="107700"/>
              </a:lnSpc>
            </a:pPr>
            <a:r>
              <a:rPr lang="en-US" sz="1500" spc="-90" dirty="0" smtClean="0">
                <a:solidFill>
                  <a:srgbClr val="231F20"/>
                </a:solidFill>
                <a:latin typeface="Trebuchet MS" pitchFamily="34" charset="0"/>
                <a:cs typeface="Lucida Sans"/>
              </a:rPr>
              <a:t> </a:t>
            </a:r>
            <a:endParaRPr sz="1500" dirty="0">
              <a:latin typeface="Trebuchet MS" pitchFamily="34" charset="0"/>
              <a:cs typeface="Lucida Sans"/>
            </a:endParaRPr>
          </a:p>
        </p:txBody>
      </p:sp>
      <p:sp>
        <p:nvSpPr>
          <p:cNvPr id="22" name="object 11"/>
          <p:cNvSpPr txBox="1"/>
          <p:nvPr/>
        </p:nvSpPr>
        <p:spPr>
          <a:xfrm>
            <a:off x="1079500" y="2599234"/>
            <a:ext cx="7543800" cy="769441"/>
          </a:xfrm>
          <a:prstGeom prst="rect">
            <a:avLst/>
          </a:prstGeom>
        </p:spPr>
        <p:txBody>
          <a:bodyPr vert="horz" wrap="square" lIns="0" tIns="0" rIns="0" bIns="0" rtlCol="0">
            <a:spAutoFit/>
          </a:bodyPr>
          <a:lstStyle/>
          <a:p>
            <a:pPr marL="12700"/>
            <a:r>
              <a:rPr lang="en-US" sz="5000" b="1" dirty="0" smtClean="0">
                <a:solidFill>
                  <a:srgbClr val="005583"/>
                </a:solidFill>
                <a:latin typeface="Trebuchet MS" pitchFamily="34" charset="0"/>
                <a:cs typeface="Lucida Sans"/>
              </a:rPr>
              <a:t>Exponential Actuary </a:t>
            </a:r>
            <a:r>
              <a:rPr lang="en-US" sz="5000" b="1" baseline="30000" dirty="0" smtClean="0">
                <a:solidFill>
                  <a:srgbClr val="005583"/>
                </a:solidFill>
                <a:latin typeface="Trebuchet MS" pitchFamily="34" charset="0"/>
                <a:cs typeface="Lucida Sans"/>
              </a:rPr>
              <a:t>TM</a:t>
            </a:r>
            <a:endParaRPr lang="en-US" sz="5000" b="1" baseline="30000" dirty="0">
              <a:solidFill>
                <a:srgbClr val="005583"/>
              </a:solidFill>
              <a:latin typeface="Trebuchet MS" pitchFamily="34" charset="0"/>
              <a:cs typeface="Lucida Sans"/>
            </a:endParaRPr>
          </a:p>
        </p:txBody>
      </p:sp>
      <p:grpSp>
        <p:nvGrpSpPr>
          <p:cNvPr id="26" name="Group 48"/>
          <p:cNvGrpSpPr/>
          <p:nvPr/>
        </p:nvGrpSpPr>
        <p:grpSpPr>
          <a:xfrm>
            <a:off x="6911518" y="148463"/>
            <a:ext cx="3692982" cy="1776349"/>
            <a:chOff x="6911518" y="148463"/>
            <a:chExt cx="3692982" cy="1776349"/>
          </a:xfrm>
        </p:grpSpPr>
        <p:sp>
          <p:nvSpPr>
            <p:cNvPr id="27"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28"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29"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0"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1"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49977" y="962393"/>
            <a:ext cx="4815840" cy="553998"/>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IN THE NEXT FEW YEARS, ACTUARIAL ORGANIZATIONS WILL LOOK VERY DIFFERENT</a:t>
            </a:r>
            <a:endParaRPr lang="en-US" b="1" dirty="0">
              <a:solidFill>
                <a:srgbClr val="FFFFFF"/>
              </a:solidFill>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Content Placeholder 6"/>
          <p:cNvSpPr txBox="1">
            <a:spLocks/>
          </p:cNvSpPr>
          <p:nvPr/>
        </p:nvSpPr>
        <p:spPr>
          <a:xfrm>
            <a:off x="709335" y="6111875"/>
            <a:ext cx="9590365" cy="446965"/>
          </a:xfrm>
          <a:prstGeom prst="rect">
            <a:avLst/>
          </a:prstGeom>
          <a:solidFill>
            <a:schemeClr val="accent1"/>
          </a:solidFill>
        </p:spPr>
        <p:txBody>
          <a:bodyPr vert="horz" lIns="0" tIns="0" rIns="0" bIns="0" rtlCol="0" anchor="ctr">
            <a:noAutofit/>
          </a:bodyPr>
          <a:lstStyle>
            <a:lvl1pPr marL="0" indent="0" algn="l" defTabSz="633039" rtl="0" eaLnBrk="1" latinLnBrk="0" hangingPunct="1">
              <a:spcBef>
                <a:spcPts val="415"/>
              </a:spcBef>
              <a:buClr>
                <a:schemeClr val="tx2"/>
              </a:buClr>
              <a:buFont typeface="Arial" panose="020B0604020202020204" pitchFamily="34" charset="0"/>
              <a:buNone/>
              <a:defRPr sz="969" kern="1200">
                <a:solidFill>
                  <a:schemeClr val="tx1"/>
                </a:solidFill>
                <a:latin typeface="+mn-lt"/>
                <a:ea typeface="+mn-ea"/>
                <a:cs typeface="+mn-cs"/>
              </a:defRPr>
            </a:lvl1pPr>
            <a:lvl2pPr marL="0" indent="0" algn="l" defTabSz="633039" rtl="0" eaLnBrk="1" latinLnBrk="0" hangingPunct="1">
              <a:spcBef>
                <a:spcPts val="415"/>
              </a:spcBef>
              <a:buClr>
                <a:schemeClr val="tx2"/>
              </a:buClr>
              <a:buFont typeface="Arial" panose="020B0604020202020204" pitchFamily="34" charset="0"/>
              <a:buNone/>
              <a:defRPr sz="969" b="1" kern="1200">
                <a:solidFill>
                  <a:schemeClr val="tx1"/>
                </a:solidFill>
                <a:latin typeface="+mn-lt"/>
                <a:ea typeface="+mn-ea"/>
                <a:cs typeface="+mn-cs"/>
              </a:defRPr>
            </a:lvl2pPr>
            <a:lvl3pPr marL="124614" indent="-124614" algn="l" defTabSz="633039" rtl="0" eaLnBrk="1" latinLnBrk="0" hangingPunct="1">
              <a:spcBef>
                <a:spcPts val="415"/>
              </a:spcBef>
              <a:buClrTx/>
              <a:buFont typeface="Arial" panose="020B0604020202020204" pitchFamily="34" charset="0"/>
              <a:buChar char="•"/>
              <a:defRPr sz="969" kern="1200" baseline="0">
                <a:solidFill>
                  <a:schemeClr val="tx1"/>
                </a:solidFill>
                <a:latin typeface="+mn-lt"/>
                <a:ea typeface="+mn-ea"/>
                <a:cs typeface="+mn-cs"/>
              </a:defRPr>
            </a:lvl3pPr>
            <a:lvl4pPr marL="249228" indent="-124614" algn="l" defTabSz="633039" rtl="0" eaLnBrk="1" latinLnBrk="0" hangingPunct="1">
              <a:spcBef>
                <a:spcPts val="415"/>
              </a:spcBef>
              <a:buClrTx/>
              <a:buFont typeface="Arial" panose="020B0604020202020204" pitchFamily="34" charset="0"/>
              <a:buChar char="−"/>
              <a:defRPr lang="de-DE" sz="969" kern="1200" dirty="0" smtClean="0">
                <a:solidFill>
                  <a:schemeClr val="tx1"/>
                </a:solidFill>
                <a:latin typeface="+mn-lt"/>
                <a:ea typeface="+mn-ea"/>
                <a:cs typeface="+mn-cs"/>
              </a:defRPr>
            </a:lvl4pPr>
            <a:lvl5pPr marL="373842" indent="-124614" algn="l" defTabSz="633039" rtl="0" eaLnBrk="1" latinLnBrk="0" hangingPunct="1">
              <a:spcBef>
                <a:spcPts val="415"/>
              </a:spcBef>
              <a:buClrTx/>
              <a:buFont typeface="Verdana" panose="020B0604030504040204" pitchFamily="34" charset="0"/>
              <a:buChar char="−"/>
              <a:defRPr sz="969" kern="1200">
                <a:solidFill>
                  <a:schemeClr val="tx1"/>
                </a:solidFill>
                <a:latin typeface="+mn-lt"/>
                <a:ea typeface="+mn-ea"/>
                <a:cs typeface="+mn-cs"/>
              </a:defRPr>
            </a:lvl5pPr>
            <a:lvl6pPr marL="498456" indent="-124614" algn="l" defTabSz="633039" rtl="0" eaLnBrk="1" latinLnBrk="0" hangingPunct="1">
              <a:spcBef>
                <a:spcPts val="415"/>
              </a:spcBef>
              <a:buClrTx/>
              <a:buFont typeface="Arial" panose="020B0604020202020204" pitchFamily="34" charset="0"/>
              <a:buChar char="−"/>
              <a:defRPr sz="969" kern="1200">
                <a:solidFill>
                  <a:schemeClr val="tx1"/>
                </a:solidFill>
                <a:latin typeface="+mn-lt"/>
                <a:ea typeface="+mn-ea"/>
                <a:cs typeface="+mn-cs"/>
              </a:defRPr>
            </a:lvl6pPr>
            <a:lvl7pPr marL="623070" indent="-124190" algn="l" defTabSz="633039" rtl="0" eaLnBrk="1" latinLnBrk="0" hangingPunct="1">
              <a:spcBef>
                <a:spcPts val="415"/>
              </a:spcBef>
              <a:buClrTx/>
              <a:buFont typeface="Verdana" panose="020B0604030504040204" pitchFamily="34" charset="0"/>
              <a:buChar char="−"/>
              <a:defRPr sz="969" kern="1200">
                <a:solidFill>
                  <a:schemeClr val="tx1"/>
                </a:solidFill>
                <a:latin typeface="+mn-lt"/>
                <a:ea typeface="+mn-ea"/>
                <a:cs typeface="+mn-cs"/>
              </a:defRPr>
            </a:lvl7pPr>
            <a:lvl8pPr marL="747684" indent="-124190" algn="l" defTabSz="633039" rtl="0" eaLnBrk="1" latinLnBrk="0" hangingPunct="1">
              <a:spcBef>
                <a:spcPts val="415"/>
              </a:spcBef>
              <a:buClrTx/>
              <a:buFont typeface="Arial" panose="020B0604020202020204" pitchFamily="34" charset="0"/>
              <a:buChar char="−"/>
              <a:defRPr sz="969" kern="1200">
                <a:solidFill>
                  <a:schemeClr val="tx1"/>
                </a:solidFill>
                <a:latin typeface="+mn-lt"/>
                <a:ea typeface="+mn-ea"/>
                <a:cs typeface="+mn-cs"/>
              </a:defRPr>
            </a:lvl8pPr>
            <a:lvl9pPr marL="872298" indent="-124614" algn="l" defTabSz="633039" rtl="0" eaLnBrk="1" latinLnBrk="0" hangingPunct="1">
              <a:spcBef>
                <a:spcPts val="415"/>
              </a:spcBef>
              <a:buClrTx/>
              <a:buFont typeface="Verdana" panose="020B0604030504040204" pitchFamily="34" charset="0"/>
              <a:buChar char="−"/>
              <a:defRPr sz="969" kern="1200" baseline="0">
                <a:solidFill>
                  <a:schemeClr val="tx1"/>
                </a:solidFill>
                <a:latin typeface="+mn-lt"/>
                <a:ea typeface="+mn-ea"/>
                <a:cs typeface="+mn-cs"/>
              </a:defRPr>
            </a:lvl9pPr>
          </a:lstStyle>
          <a:p>
            <a:pPr algn="ctr">
              <a:buClr>
                <a:srgbClr val="53565A"/>
              </a:buClr>
              <a:defRPr/>
            </a:pPr>
            <a:r>
              <a:rPr lang="en-US" sz="1800" b="1" dirty="0">
                <a:solidFill>
                  <a:prstClr val="white"/>
                </a:solidFill>
                <a:latin typeface="Trebuchet MS" panose="020B0603020202020204" pitchFamily="34" charset="0"/>
                <a:ea typeface="Verdana" panose="020B0604030504040204" pitchFamily="34" charset="0"/>
                <a:cs typeface="Verdana" panose="020B0604030504040204" pitchFamily="34" charset="0"/>
              </a:rPr>
              <a:t>We are moving into a world of the augmented professional</a:t>
            </a:r>
          </a:p>
        </p:txBody>
      </p:sp>
      <p:grpSp>
        <p:nvGrpSpPr>
          <p:cNvPr id="19" name="Group 18"/>
          <p:cNvGrpSpPr/>
          <p:nvPr/>
        </p:nvGrpSpPr>
        <p:grpSpPr>
          <a:xfrm>
            <a:off x="139222" y="3093716"/>
            <a:ext cx="10464807" cy="2639259"/>
            <a:chOff x="267567" y="1797501"/>
            <a:chExt cx="11637100" cy="3197614"/>
          </a:xfrm>
        </p:grpSpPr>
        <p:cxnSp>
          <p:nvCxnSpPr>
            <p:cNvPr id="20" name="Straight Connector 19"/>
            <p:cNvCxnSpPr/>
            <p:nvPr/>
          </p:nvCxnSpPr>
          <p:spPr>
            <a:xfrm>
              <a:off x="296403" y="3360266"/>
              <a:ext cx="11247120" cy="0"/>
            </a:xfrm>
            <a:prstGeom prst="line">
              <a:avLst/>
            </a:prstGeom>
            <a:ln w="19050">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Oval 20"/>
            <p:cNvSpPr/>
            <p:nvPr/>
          </p:nvSpPr>
          <p:spPr bwMode="gray">
            <a:xfrm>
              <a:off x="6184672" y="3287501"/>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22" name="Oval 21"/>
            <p:cNvSpPr/>
            <p:nvPr/>
          </p:nvSpPr>
          <p:spPr bwMode="gray">
            <a:xfrm>
              <a:off x="757093" y="3287501"/>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srgbClr val="012169"/>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23" name="Straight Connector 22"/>
            <p:cNvCxnSpPr>
              <a:stCxn id="22" idx="0"/>
              <a:endCxn id="67" idx="2"/>
            </p:cNvCxnSpPr>
            <p:nvPr/>
          </p:nvCxnSpPr>
          <p:spPr>
            <a:xfrm flipH="1" flipV="1">
              <a:off x="829668" y="3037236"/>
              <a:ext cx="190" cy="2502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gray">
            <a:xfrm>
              <a:off x="8598900" y="3287501"/>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25" name="Oval 24"/>
            <p:cNvSpPr/>
            <p:nvPr/>
          </p:nvSpPr>
          <p:spPr bwMode="gray">
            <a:xfrm>
              <a:off x="4674184" y="3287501"/>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26" name="Oval 25"/>
            <p:cNvSpPr/>
            <p:nvPr/>
          </p:nvSpPr>
          <p:spPr bwMode="gray">
            <a:xfrm>
              <a:off x="10086462" y="3287501"/>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27" name="Straight Connector 26"/>
            <p:cNvCxnSpPr>
              <a:endCxn id="26" idx="4"/>
            </p:cNvCxnSpPr>
            <p:nvPr/>
          </p:nvCxnSpPr>
          <p:spPr>
            <a:xfrm flipV="1">
              <a:off x="10159226" y="3433030"/>
              <a:ext cx="1" cy="29000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gray">
            <a:xfrm>
              <a:off x="2282883" y="3304700"/>
              <a:ext cx="145529" cy="145529"/>
            </a:xfrm>
            <a:prstGeom prst="ellipse">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GB" sz="1600" b="1" dirty="0">
                <a:solidFill>
                  <a:srgbClr val="012169"/>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35" name="Straight Connector 34"/>
            <p:cNvCxnSpPr>
              <a:endCxn id="28" idx="4"/>
            </p:cNvCxnSpPr>
            <p:nvPr/>
          </p:nvCxnSpPr>
          <p:spPr>
            <a:xfrm flipV="1">
              <a:off x="2355647" y="3450229"/>
              <a:ext cx="1" cy="2728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1" idx="4"/>
            </p:cNvCxnSpPr>
            <p:nvPr/>
          </p:nvCxnSpPr>
          <p:spPr>
            <a:xfrm flipV="1">
              <a:off x="6257436" y="3433030"/>
              <a:ext cx="1" cy="29000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gray">
            <a:xfrm>
              <a:off x="1391768" y="1798755"/>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An automated robot completes running of actuarial models and reserves/DAC. Output is sent to its analytics engine</a:t>
              </a:r>
            </a:p>
          </p:txBody>
        </p:sp>
        <p:grpSp>
          <p:nvGrpSpPr>
            <p:cNvPr id="38" name="Group 37"/>
            <p:cNvGrpSpPr/>
            <p:nvPr/>
          </p:nvGrpSpPr>
          <p:grpSpPr>
            <a:xfrm>
              <a:off x="267567" y="1798755"/>
              <a:ext cx="1124201" cy="1238481"/>
              <a:chOff x="381870" y="1933230"/>
              <a:chExt cx="1124201" cy="1238481"/>
            </a:xfrm>
          </p:grpSpPr>
          <p:sp>
            <p:nvSpPr>
              <p:cNvPr id="67" name="Rectangle 66"/>
              <p:cNvSpPr/>
              <p:nvPr/>
            </p:nvSpPr>
            <p:spPr bwMode="gray">
              <a:xfrm>
                <a:off x="381871" y="1933230"/>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68" name="TextBox 67"/>
              <p:cNvSpPr txBox="1"/>
              <p:nvPr/>
            </p:nvSpPr>
            <p:spPr>
              <a:xfrm>
                <a:off x="381870" y="2858149"/>
                <a:ext cx="1124199"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5:00 AM</a:t>
                </a:r>
              </a:p>
            </p:txBody>
          </p:sp>
        </p:grpSp>
        <p:sp>
          <p:nvSpPr>
            <p:cNvPr id="39" name="Rectangle 38"/>
            <p:cNvSpPr/>
            <p:nvPr/>
          </p:nvSpPr>
          <p:spPr bwMode="gray">
            <a:xfrm>
              <a:off x="1734406" y="3756634"/>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The data from the modeling engine is staged on a Tableau or BI server and dashboards are refreshed</a:t>
              </a:r>
            </a:p>
          </p:txBody>
        </p:sp>
        <p:grpSp>
          <p:nvGrpSpPr>
            <p:cNvPr id="40" name="Group 39"/>
            <p:cNvGrpSpPr/>
            <p:nvPr/>
          </p:nvGrpSpPr>
          <p:grpSpPr>
            <a:xfrm>
              <a:off x="585591" y="3756634"/>
              <a:ext cx="1173433" cy="1238481"/>
              <a:chOff x="699894" y="4341598"/>
              <a:chExt cx="1173433" cy="1238481"/>
            </a:xfrm>
          </p:grpSpPr>
          <p:sp>
            <p:nvSpPr>
              <p:cNvPr id="65" name="Rectangle 64"/>
              <p:cNvSpPr/>
              <p:nvPr/>
            </p:nvSpPr>
            <p:spPr bwMode="gray">
              <a:xfrm>
                <a:off x="724509" y="4341598"/>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66" name="TextBox 65"/>
              <p:cNvSpPr txBox="1"/>
              <p:nvPr/>
            </p:nvSpPr>
            <p:spPr>
              <a:xfrm>
                <a:off x="699894" y="5266517"/>
                <a:ext cx="1173433"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6:00 AM</a:t>
                </a:r>
              </a:p>
            </p:txBody>
          </p:sp>
        </p:grpSp>
        <p:sp>
          <p:nvSpPr>
            <p:cNvPr id="41" name="Rectangle 40"/>
            <p:cNvSpPr/>
            <p:nvPr/>
          </p:nvSpPr>
          <p:spPr bwMode="gray">
            <a:xfrm>
              <a:off x="5636195" y="3756634"/>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The Chief Actuary has access to the updated reports and narratives as soon as he/she arrives in the office</a:t>
              </a:r>
            </a:p>
          </p:txBody>
        </p:sp>
        <p:sp>
          <p:nvSpPr>
            <p:cNvPr id="42" name="Rectangle 41"/>
            <p:cNvSpPr/>
            <p:nvPr/>
          </p:nvSpPr>
          <p:spPr bwMode="gray">
            <a:xfrm>
              <a:off x="9537985" y="3756634"/>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The Chief Actuary further drills down into variance analyses for products /services with dropping margins</a:t>
              </a:r>
            </a:p>
          </p:txBody>
        </p:sp>
        <p:cxnSp>
          <p:nvCxnSpPr>
            <p:cNvPr id="43" name="Straight Connector 42"/>
            <p:cNvCxnSpPr>
              <a:stCxn id="25" idx="0"/>
              <a:endCxn id="45" idx="2"/>
            </p:cNvCxnSpPr>
            <p:nvPr/>
          </p:nvCxnSpPr>
          <p:spPr>
            <a:xfrm flipV="1">
              <a:off x="4746949" y="3037236"/>
              <a:ext cx="1798" cy="2502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bwMode="gray">
            <a:xfrm>
              <a:off x="5310847" y="1798755"/>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Automation software adds in narratives to the dashboard</a:t>
              </a:r>
            </a:p>
          </p:txBody>
        </p:sp>
        <p:sp>
          <p:nvSpPr>
            <p:cNvPr id="45" name="Rectangle 44"/>
            <p:cNvSpPr/>
            <p:nvPr/>
          </p:nvSpPr>
          <p:spPr bwMode="gray">
            <a:xfrm>
              <a:off x="4186647" y="1798755"/>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46" name="TextBox 45"/>
            <p:cNvSpPr txBox="1"/>
            <p:nvPr/>
          </p:nvSpPr>
          <p:spPr>
            <a:xfrm>
              <a:off x="4263859" y="2723674"/>
              <a:ext cx="969779"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7:00am</a:t>
              </a:r>
            </a:p>
          </p:txBody>
        </p:sp>
        <p:grpSp>
          <p:nvGrpSpPr>
            <p:cNvPr id="47" name="Group 46"/>
            <p:cNvGrpSpPr/>
            <p:nvPr/>
          </p:nvGrpSpPr>
          <p:grpSpPr>
            <a:xfrm>
              <a:off x="4511995" y="3756634"/>
              <a:ext cx="1124200" cy="1238481"/>
              <a:chOff x="4626298" y="4341598"/>
              <a:chExt cx="1124200" cy="1238481"/>
            </a:xfrm>
          </p:grpSpPr>
          <p:sp>
            <p:nvSpPr>
              <p:cNvPr id="63" name="Rectangle 62"/>
              <p:cNvSpPr/>
              <p:nvPr/>
            </p:nvSpPr>
            <p:spPr bwMode="gray">
              <a:xfrm>
                <a:off x="4626298" y="4341598"/>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64" name="TextBox 63"/>
              <p:cNvSpPr txBox="1"/>
              <p:nvPr/>
            </p:nvSpPr>
            <p:spPr>
              <a:xfrm>
                <a:off x="4712122" y="5266517"/>
                <a:ext cx="952552"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8:00am</a:t>
                </a:r>
              </a:p>
            </p:txBody>
          </p:sp>
        </p:grpSp>
        <p:cxnSp>
          <p:nvCxnSpPr>
            <p:cNvPr id="48" name="Straight Connector 47"/>
            <p:cNvCxnSpPr>
              <a:stCxn id="24" idx="0"/>
              <a:endCxn id="50" idx="2"/>
            </p:cNvCxnSpPr>
            <p:nvPr/>
          </p:nvCxnSpPr>
          <p:spPr>
            <a:xfrm flipH="1" flipV="1">
              <a:off x="8667827" y="3035982"/>
              <a:ext cx="3838" cy="25151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bwMode="gray">
            <a:xfrm>
              <a:off x="9229927" y="1797501"/>
              <a:ext cx="2366682" cy="1238481"/>
            </a:xfrm>
            <a:prstGeom prst="rect">
              <a:avLst/>
            </a:prstGeom>
            <a:solidFill>
              <a:schemeClr val="bg1">
                <a:lumMod val="95000"/>
              </a:schemeClr>
            </a:solidFill>
            <a:ln w="19050" algn="ctr">
              <a:noFill/>
              <a:miter lim="800000"/>
              <a:headEnd/>
              <a:tailEnd/>
            </a:ln>
          </p:spPr>
          <p:txBody>
            <a:bodyPr wrap="square" lIns="88900" tIns="88900" rIns="88900" bIns="88900" rtlCol="0" anchor="ctr" anchorCtr="0"/>
            <a:lstStyle/>
            <a:p>
              <a:pPr defTabSz="1219170">
                <a:spcBef>
                  <a:spcPts val="600"/>
                </a:spcBef>
                <a:defRPr/>
              </a:pP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The Chief Actuary interacts with the </a:t>
              </a:r>
              <a:r>
                <a:rPr lang="en-US" sz="1200" dirty="0" err="1">
                  <a:solidFill>
                    <a:prstClr val="black"/>
                  </a:solidFill>
                  <a:latin typeface="Trebuchet MS" panose="020B0603020202020204" pitchFamily="34" charset="0"/>
                  <a:ea typeface="Verdana" panose="020B0604030504040204" pitchFamily="34" charset="0"/>
                  <a:cs typeface="Verdana" panose="020B0604030504040204" pitchFamily="34" charset="0"/>
                </a:rPr>
                <a:t>chatbot</a:t>
              </a:r>
              <a:r>
                <a:rPr lang="en-US" sz="1200" dirty="0">
                  <a:solidFill>
                    <a:prstClr val="black"/>
                  </a:solidFill>
                  <a:latin typeface="Trebuchet MS" panose="020B0603020202020204" pitchFamily="34" charset="0"/>
                  <a:ea typeface="Verdana" panose="020B0604030504040204" pitchFamily="34" charset="0"/>
                  <a:cs typeface="Verdana" panose="020B0604030504040204" pitchFamily="34" charset="0"/>
                </a:rPr>
                <a:t> to drill down into splits by channel/product</a:t>
              </a:r>
            </a:p>
          </p:txBody>
        </p:sp>
        <p:sp>
          <p:nvSpPr>
            <p:cNvPr id="50" name="Rectangle 49"/>
            <p:cNvSpPr/>
            <p:nvPr/>
          </p:nvSpPr>
          <p:spPr bwMode="gray">
            <a:xfrm>
              <a:off x="8105727" y="1797501"/>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51" name="TextBox 50"/>
            <p:cNvSpPr txBox="1"/>
            <p:nvPr/>
          </p:nvSpPr>
          <p:spPr>
            <a:xfrm>
              <a:off x="8191551" y="2722420"/>
              <a:ext cx="952552"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8:10am</a:t>
              </a:r>
            </a:p>
          </p:txBody>
        </p:sp>
        <p:grpSp>
          <p:nvGrpSpPr>
            <p:cNvPr id="52" name="Group 51"/>
            <p:cNvGrpSpPr/>
            <p:nvPr/>
          </p:nvGrpSpPr>
          <p:grpSpPr>
            <a:xfrm>
              <a:off x="8413785" y="3756634"/>
              <a:ext cx="1124200" cy="1238481"/>
              <a:chOff x="8528088" y="4341598"/>
              <a:chExt cx="1124200" cy="1238481"/>
            </a:xfrm>
          </p:grpSpPr>
          <p:sp>
            <p:nvSpPr>
              <p:cNvPr id="61" name="Rectangle 60"/>
              <p:cNvSpPr/>
              <p:nvPr/>
            </p:nvSpPr>
            <p:spPr bwMode="gray">
              <a:xfrm>
                <a:off x="8528088" y="4341598"/>
                <a:ext cx="1124200" cy="1238481"/>
              </a:xfrm>
              <a:prstGeom prst="rect">
                <a:avLst/>
              </a:prstGeom>
              <a:solidFill>
                <a:schemeClr val="tx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defRPr/>
                </a:pPr>
                <a:endPar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endParaRPr>
              </a:p>
            </p:txBody>
          </p:sp>
          <p:sp>
            <p:nvSpPr>
              <p:cNvPr id="62" name="TextBox 61"/>
              <p:cNvSpPr txBox="1"/>
              <p:nvPr/>
            </p:nvSpPr>
            <p:spPr>
              <a:xfrm>
                <a:off x="8613912" y="5266517"/>
                <a:ext cx="952552" cy="246221"/>
              </a:xfrm>
              <a:prstGeom prst="rect">
                <a:avLst/>
              </a:prstGeom>
              <a:noFill/>
            </p:spPr>
            <p:txBody>
              <a:bodyPr vert="horz" wrap="square" lIns="0" tIns="0" rIns="0" bIns="0" rtlCol="0">
                <a:spAutoFit/>
              </a:bodyPr>
              <a:lstStyle/>
              <a:p>
                <a:pPr algn="ctr" defTabSz="1219170">
                  <a:spcBef>
                    <a:spcPts val="200"/>
                  </a:spcBef>
                  <a:buSzPct val="100000"/>
                  <a:defRPr/>
                </a:pPr>
                <a:r>
                  <a:rPr lang="en-US" sz="1600" b="1" dirty="0">
                    <a:solidFill>
                      <a:prstClr val="white"/>
                    </a:solidFill>
                    <a:latin typeface="Trebuchet MS" panose="020B0603020202020204" pitchFamily="34" charset="0"/>
                    <a:ea typeface="Verdana" panose="020B0604030504040204" pitchFamily="34" charset="0"/>
                    <a:cs typeface="Verdana" panose="020B0604030504040204" pitchFamily="34" charset="0"/>
                  </a:rPr>
                  <a:t>8:15am</a:t>
                </a:r>
              </a:p>
            </p:txBody>
          </p:sp>
        </p:grpSp>
        <p:sp>
          <p:nvSpPr>
            <p:cNvPr id="53" name="Freeform 36"/>
            <p:cNvSpPr>
              <a:spLocks noChangeAspect="1" noEditPoints="1"/>
            </p:cNvSpPr>
            <p:nvPr/>
          </p:nvSpPr>
          <p:spPr bwMode="auto">
            <a:xfrm>
              <a:off x="511294" y="1963263"/>
              <a:ext cx="651280" cy="651280"/>
            </a:xfrm>
            <a:custGeom>
              <a:avLst/>
              <a:gdLst>
                <a:gd name="T0" fmla="*/ 324 w 512"/>
                <a:gd name="T1" fmla="*/ 194 h 512"/>
                <a:gd name="T2" fmla="*/ 330 w 512"/>
                <a:gd name="T3" fmla="*/ 167 h 512"/>
                <a:gd name="T4" fmla="*/ 400 w 512"/>
                <a:gd name="T5" fmla="*/ 182 h 512"/>
                <a:gd name="T6" fmla="*/ 386 w 512"/>
                <a:gd name="T7" fmla="*/ 223 h 512"/>
                <a:gd name="T8" fmla="*/ 351 w 512"/>
                <a:gd name="T9" fmla="*/ 247 h 512"/>
                <a:gd name="T10" fmla="*/ 312 w 512"/>
                <a:gd name="T11" fmla="*/ 243 h 512"/>
                <a:gd name="T12" fmla="*/ 278 w 512"/>
                <a:gd name="T13" fmla="*/ 222 h 512"/>
                <a:gd name="T14" fmla="*/ 264 w 512"/>
                <a:gd name="T15" fmla="*/ 183 h 512"/>
                <a:gd name="T16" fmla="*/ 275 w 512"/>
                <a:gd name="T17" fmla="*/ 144 h 512"/>
                <a:gd name="T18" fmla="*/ 308 w 512"/>
                <a:gd name="T19" fmla="*/ 119 h 512"/>
                <a:gd name="T20" fmla="*/ 331 w 512"/>
                <a:gd name="T21" fmla="*/ 128 h 512"/>
                <a:gd name="T22" fmla="*/ 364 w 512"/>
                <a:gd name="T23" fmla="*/ 136 h 512"/>
                <a:gd name="T24" fmla="*/ 384 w 512"/>
                <a:gd name="T25" fmla="*/ 164 h 512"/>
                <a:gd name="T26" fmla="*/ 320 w 512"/>
                <a:gd name="T27" fmla="*/ 147 h 512"/>
                <a:gd name="T28" fmla="*/ 330 w 512"/>
                <a:gd name="T29" fmla="*/ 217 h 512"/>
                <a:gd name="T30" fmla="*/ 512 w 512"/>
                <a:gd name="T31" fmla="*/ 256 h 512"/>
                <a:gd name="T32" fmla="*/ 512 w 512"/>
                <a:gd name="T33" fmla="*/ 256 h 512"/>
                <a:gd name="T34" fmla="*/ 268 w 512"/>
                <a:gd name="T35" fmla="*/ 290 h 512"/>
                <a:gd name="T36" fmla="*/ 236 w 512"/>
                <a:gd name="T37" fmla="*/ 251 h 512"/>
                <a:gd name="T38" fmla="*/ 187 w 512"/>
                <a:gd name="T39" fmla="*/ 238 h 512"/>
                <a:gd name="T40" fmla="*/ 140 w 512"/>
                <a:gd name="T41" fmla="*/ 256 h 512"/>
                <a:gd name="T42" fmla="*/ 113 w 512"/>
                <a:gd name="T43" fmla="*/ 299 h 512"/>
                <a:gd name="T44" fmla="*/ 115 w 512"/>
                <a:gd name="T45" fmla="*/ 350 h 512"/>
                <a:gd name="T46" fmla="*/ 147 w 512"/>
                <a:gd name="T47" fmla="*/ 388 h 512"/>
                <a:gd name="T48" fmla="*/ 196 w 512"/>
                <a:gd name="T49" fmla="*/ 401 h 512"/>
                <a:gd name="T50" fmla="*/ 237 w 512"/>
                <a:gd name="T51" fmla="*/ 383 h 512"/>
                <a:gd name="T52" fmla="*/ 266 w 512"/>
                <a:gd name="T53" fmla="*/ 345 h 512"/>
                <a:gd name="T54" fmla="*/ 410 w 512"/>
                <a:gd name="T55" fmla="*/ 163 h 512"/>
                <a:gd name="T56" fmla="*/ 384 w 512"/>
                <a:gd name="T57" fmla="*/ 119 h 512"/>
                <a:gd name="T58" fmla="*/ 337 w 512"/>
                <a:gd name="T59" fmla="*/ 99 h 512"/>
                <a:gd name="T60" fmla="*/ 288 w 512"/>
                <a:gd name="T61" fmla="*/ 111 h 512"/>
                <a:gd name="T62" fmla="*/ 255 w 512"/>
                <a:gd name="T63" fmla="*/ 149 h 512"/>
                <a:gd name="T64" fmla="*/ 251 w 512"/>
                <a:gd name="T65" fmla="*/ 199 h 512"/>
                <a:gd name="T66" fmla="*/ 277 w 512"/>
                <a:gd name="T67" fmla="*/ 243 h 512"/>
                <a:gd name="T68" fmla="*/ 323 w 512"/>
                <a:gd name="T69" fmla="*/ 263 h 512"/>
                <a:gd name="T70" fmla="*/ 358 w 512"/>
                <a:gd name="T71" fmla="*/ 270 h 512"/>
                <a:gd name="T72" fmla="*/ 405 w 512"/>
                <a:gd name="T73" fmla="*/ 237 h 512"/>
                <a:gd name="T74" fmla="*/ 423 w 512"/>
                <a:gd name="T75" fmla="*/ 182 h 512"/>
                <a:gd name="T76" fmla="*/ 179 w 512"/>
                <a:gd name="T77" fmla="*/ 313 h 512"/>
                <a:gd name="T78" fmla="*/ 204 w 512"/>
                <a:gd name="T79" fmla="*/ 326 h 512"/>
                <a:gd name="T80" fmla="*/ 262 w 512"/>
                <a:gd name="T81" fmla="*/ 321 h 512"/>
                <a:gd name="T82" fmla="*/ 248 w 512"/>
                <a:gd name="T83" fmla="*/ 361 h 512"/>
                <a:gd name="T84" fmla="*/ 212 w 512"/>
                <a:gd name="T85" fmla="*/ 386 h 512"/>
                <a:gd name="T86" fmla="*/ 173 w 512"/>
                <a:gd name="T87" fmla="*/ 382 h 512"/>
                <a:gd name="T88" fmla="*/ 139 w 512"/>
                <a:gd name="T89" fmla="*/ 360 h 512"/>
                <a:gd name="T90" fmla="*/ 125 w 512"/>
                <a:gd name="T91" fmla="*/ 321 h 512"/>
                <a:gd name="T92" fmla="*/ 137 w 512"/>
                <a:gd name="T93" fmla="*/ 282 h 512"/>
                <a:gd name="T94" fmla="*/ 169 w 512"/>
                <a:gd name="T95" fmla="*/ 258 h 512"/>
                <a:gd name="T96" fmla="*/ 193 w 512"/>
                <a:gd name="T97" fmla="*/ 266 h 512"/>
                <a:gd name="T98" fmla="*/ 226 w 512"/>
                <a:gd name="T99" fmla="*/ 274 h 512"/>
                <a:gd name="T100" fmla="*/ 246 w 512"/>
                <a:gd name="T101" fmla="*/ 303 h 512"/>
                <a:gd name="T102" fmla="*/ 181 w 512"/>
                <a:gd name="T103" fmla="*/ 286 h 512"/>
                <a:gd name="T104" fmla="*/ 192 w 512"/>
                <a:gd name="T105" fmla="*/ 3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344" y="177"/>
                  </a:moveTo>
                  <a:cubicBezTo>
                    <a:pt x="345" y="180"/>
                    <a:pt x="345" y="184"/>
                    <a:pt x="343" y="188"/>
                  </a:cubicBezTo>
                  <a:cubicBezTo>
                    <a:pt x="341" y="191"/>
                    <a:pt x="338" y="193"/>
                    <a:pt x="335" y="195"/>
                  </a:cubicBezTo>
                  <a:cubicBezTo>
                    <a:pt x="331" y="196"/>
                    <a:pt x="327" y="195"/>
                    <a:pt x="324" y="194"/>
                  </a:cubicBezTo>
                  <a:cubicBezTo>
                    <a:pt x="320" y="192"/>
                    <a:pt x="318" y="189"/>
                    <a:pt x="317" y="185"/>
                  </a:cubicBezTo>
                  <a:cubicBezTo>
                    <a:pt x="316" y="182"/>
                    <a:pt x="316" y="178"/>
                    <a:pt x="318" y="174"/>
                  </a:cubicBezTo>
                  <a:cubicBezTo>
                    <a:pt x="320" y="171"/>
                    <a:pt x="322" y="169"/>
                    <a:pt x="326" y="167"/>
                  </a:cubicBezTo>
                  <a:cubicBezTo>
                    <a:pt x="328" y="167"/>
                    <a:pt x="329" y="167"/>
                    <a:pt x="330" y="167"/>
                  </a:cubicBezTo>
                  <a:cubicBezTo>
                    <a:pt x="333" y="167"/>
                    <a:pt x="335" y="167"/>
                    <a:pt x="337" y="168"/>
                  </a:cubicBezTo>
                  <a:cubicBezTo>
                    <a:pt x="340" y="170"/>
                    <a:pt x="343" y="173"/>
                    <a:pt x="344" y="177"/>
                  </a:cubicBezTo>
                  <a:close/>
                  <a:moveTo>
                    <a:pt x="397" y="179"/>
                  </a:moveTo>
                  <a:cubicBezTo>
                    <a:pt x="398" y="180"/>
                    <a:pt x="399" y="181"/>
                    <a:pt x="400" y="182"/>
                  </a:cubicBezTo>
                  <a:cubicBezTo>
                    <a:pt x="399" y="183"/>
                    <a:pt x="398" y="184"/>
                    <a:pt x="397" y="185"/>
                  </a:cubicBezTo>
                  <a:cubicBezTo>
                    <a:pt x="392" y="189"/>
                    <a:pt x="386" y="193"/>
                    <a:pt x="384" y="199"/>
                  </a:cubicBezTo>
                  <a:cubicBezTo>
                    <a:pt x="382" y="206"/>
                    <a:pt x="384" y="212"/>
                    <a:pt x="385" y="218"/>
                  </a:cubicBezTo>
                  <a:cubicBezTo>
                    <a:pt x="386" y="220"/>
                    <a:pt x="386" y="221"/>
                    <a:pt x="386" y="223"/>
                  </a:cubicBezTo>
                  <a:cubicBezTo>
                    <a:pt x="385" y="223"/>
                    <a:pt x="383" y="223"/>
                    <a:pt x="382" y="223"/>
                  </a:cubicBezTo>
                  <a:cubicBezTo>
                    <a:pt x="376" y="223"/>
                    <a:pt x="369" y="223"/>
                    <a:pt x="363" y="227"/>
                  </a:cubicBezTo>
                  <a:cubicBezTo>
                    <a:pt x="357" y="231"/>
                    <a:pt x="355" y="237"/>
                    <a:pt x="353" y="243"/>
                  </a:cubicBezTo>
                  <a:cubicBezTo>
                    <a:pt x="352" y="244"/>
                    <a:pt x="352" y="246"/>
                    <a:pt x="351" y="247"/>
                  </a:cubicBezTo>
                  <a:cubicBezTo>
                    <a:pt x="350" y="246"/>
                    <a:pt x="348" y="244"/>
                    <a:pt x="347" y="244"/>
                  </a:cubicBezTo>
                  <a:cubicBezTo>
                    <a:pt x="342" y="240"/>
                    <a:pt x="336" y="234"/>
                    <a:pt x="330" y="234"/>
                  </a:cubicBezTo>
                  <a:cubicBezTo>
                    <a:pt x="329" y="234"/>
                    <a:pt x="329" y="234"/>
                    <a:pt x="329" y="234"/>
                  </a:cubicBezTo>
                  <a:cubicBezTo>
                    <a:pt x="322" y="234"/>
                    <a:pt x="317" y="240"/>
                    <a:pt x="312" y="243"/>
                  </a:cubicBezTo>
                  <a:cubicBezTo>
                    <a:pt x="311" y="244"/>
                    <a:pt x="309" y="246"/>
                    <a:pt x="308" y="247"/>
                  </a:cubicBezTo>
                  <a:cubicBezTo>
                    <a:pt x="307" y="246"/>
                    <a:pt x="307" y="244"/>
                    <a:pt x="306" y="243"/>
                  </a:cubicBezTo>
                  <a:cubicBezTo>
                    <a:pt x="304" y="237"/>
                    <a:pt x="302" y="230"/>
                    <a:pt x="296" y="226"/>
                  </a:cubicBezTo>
                  <a:cubicBezTo>
                    <a:pt x="291" y="222"/>
                    <a:pt x="284" y="222"/>
                    <a:pt x="278" y="222"/>
                  </a:cubicBezTo>
                  <a:cubicBezTo>
                    <a:pt x="277" y="222"/>
                    <a:pt x="275" y="222"/>
                    <a:pt x="273" y="221"/>
                  </a:cubicBezTo>
                  <a:cubicBezTo>
                    <a:pt x="274" y="220"/>
                    <a:pt x="274" y="218"/>
                    <a:pt x="274" y="217"/>
                  </a:cubicBezTo>
                  <a:cubicBezTo>
                    <a:pt x="276" y="211"/>
                    <a:pt x="278" y="204"/>
                    <a:pt x="276" y="198"/>
                  </a:cubicBezTo>
                  <a:cubicBezTo>
                    <a:pt x="274" y="191"/>
                    <a:pt x="269" y="187"/>
                    <a:pt x="264" y="183"/>
                  </a:cubicBezTo>
                  <a:cubicBezTo>
                    <a:pt x="263" y="182"/>
                    <a:pt x="261" y="181"/>
                    <a:pt x="260" y="180"/>
                  </a:cubicBezTo>
                  <a:cubicBezTo>
                    <a:pt x="262" y="179"/>
                    <a:pt x="263" y="178"/>
                    <a:pt x="264" y="177"/>
                  </a:cubicBezTo>
                  <a:cubicBezTo>
                    <a:pt x="269" y="173"/>
                    <a:pt x="275" y="169"/>
                    <a:pt x="277" y="163"/>
                  </a:cubicBezTo>
                  <a:cubicBezTo>
                    <a:pt x="279" y="156"/>
                    <a:pt x="277" y="150"/>
                    <a:pt x="275" y="144"/>
                  </a:cubicBezTo>
                  <a:cubicBezTo>
                    <a:pt x="275" y="142"/>
                    <a:pt x="275" y="141"/>
                    <a:pt x="274" y="139"/>
                  </a:cubicBezTo>
                  <a:cubicBezTo>
                    <a:pt x="276" y="139"/>
                    <a:pt x="278" y="139"/>
                    <a:pt x="279" y="139"/>
                  </a:cubicBezTo>
                  <a:cubicBezTo>
                    <a:pt x="285" y="139"/>
                    <a:pt x="292" y="139"/>
                    <a:pt x="298" y="135"/>
                  </a:cubicBezTo>
                  <a:cubicBezTo>
                    <a:pt x="303" y="131"/>
                    <a:pt x="306" y="125"/>
                    <a:pt x="308" y="119"/>
                  </a:cubicBezTo>
                  <a:cubicBezTo>
                    <a:pt x="308" y="118"/>
                    <a:pt x="309" y="116"/>
                    <a:pt x="310" y="115"/>
                  </a:cubicBezTo>
                  <a:cubicBezTo>
                    <a:pt x="311" y="116"/>
                    <a:pt x="313" y="118"/>
                    <a:pt x="314" y="118"/>
                  </a:cubicBezTo>
                  <a:cubicBezTo>
                    <a:pt x="319" y="122"/>
                    <a:pt x="324" y="128"/>
                    <a:pt x="331" y="128"/>
                  </a:cubicBezTo>
                  <a:cubicBezTo>
                    <a:pt x="331" y="128"/>
                    <a:pt x="331" y="128"/>
                    <a:pt x="331" y="128"/>
                  </a:cubicBezTo>
                  <a:cubicBezTo>
                    <a:pt x="338" y="128"/>
                    <a:pt x="344" y="122"/>
                    <a:pt x="349" y="119"/>
                  </a:cubicBezTo>
                  <a:cubicBezTo>
                    <a:pt x="350" y="118"/>
                    <a:pt x="352" y="116"/>
                    <a:pt x="353" y="115"/>
                  </a:cubicBezTo>
                  <a:cubicBezTo>
                    <a:pt x="353" y="116"/>
                    <a:pt x="354" y="118"/>
                    <a:pt x="354" y="119"/>
                  </a:cubicBezTo>
                  <a:cubicBezTo>
                    <a:pt x="356" y="125"/>
                    <a:pt x="359" y="132"/>
                    <a:pt x="364" y="136"/>
                  </a:cubicBezTo>
                  <a:cubicBezTo>
                    <a:pt x="370" y="140"/>
                    <a:pt x="377" y="140"/>
                    <a:pt x="383" y="140"/>
                  </a:cubicBezTo>
                  <a:cubicBezTo>
                    <a:pt x="384" y="140"/>
                    <a:pt x="386" y="140"/>
                    <a:pt x="387" y="141"/>
                  </a:cubicBezTo>
                  <a:cubicBezTo>
                    <a:pt x="387" y="142"/>
                    <a:pt x="387" y="144"/>
                    <a:pt x="386" y="145"/>
                  </a:cubicBezTo>
                  <a:cubicBezTo>
                    <a:pt x="384" y="151"/>
                    <a:pt x="382" y="158"/>
                    <a:pt x="384" y="164"/>
                  </a:cubicBezTo>
                  <a:cubicBezTo>
                    <a:pt x="386" y="171"/>
                    <a:pt x="392" y="175"/>
                    <a:pt x="397" y="179"/>
                  </a:cubicBezTo>
                  <a:close/>
                  <a:moveTo>
                    <a:pt x="364" y="170"/>
                  </a:moveTo>
                  <a:cubicBezTo>
                    <a:pt x="361" y="161"/>
                    <a:pt x="355" y="154"/>
                    <a:pt x="347" y="150"/>
                  </a:cubicBezTo>
                  <a:cubicBezTo>
                    <a:pt x="338" y="145"/>
                    <a:pt x="329" y="144"/>
                    <a:pt x="320" y="147"/>
                  </a:cubicBezTo>
                  <a:cubicBezTo>
                    <a:pt x="311" y="150"/>
                    <a:pt x="303" y="156"/>
                    <a:pt x="299" y="164"/>
                  </a:cubicBezTo>
                  <a:cubicBezTo>
                    <a:pt x="294" y="173"/>
                    <a:pt x="294" y="182"/>
                    <a:pt x="296" y="192"/>
                  </a:cubicBezTo>
                  <a:cubicBezTo>
                    <a:pt x="299" y="201"/>
                    <a:pt x="305" y="208"/>
                    <a:pt x="314" y="212"/>
                  </a:cubicBezTo>
                  <a:cubicBezTo>
                    <a:pt x="319" y="215"/>
                    <a:pt x="325" y="217"/>
                    <a:pt x="330" y="217"/>
                  </a:cubicBezTo>
                  <a:cubicBezTo>
                    <a:pt x="334" y="217"/>
                    <a:pt x="337" y="216"/>
                    <a:pt x="341" y="215"/>
                  </a:cubicBezTo>
                  <a:cubicBezTo>
                    <a:pt x="350" y="212"/>
                    <a:pt x="357" y="206"/>
                    <a:pt x="362" y="198"/>
                  </a:cubicBezTo>
                  <a:cubicBezTo>
                    <a:pt x="366" y="189"/>
                    <a:pt x="367" y="180"/>
                    <a:pt x="364" y="17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4" y="321"/>
                  </a:moveTo>
                  <a:cubicBezTo>
                    <a:pt x="285" y="312"/>
                    <a:pt x="277" y="306"/>
                    <a:pt x="271" y="301"/>
                  </a:cubicBezTo>
                  <a:cubicBezTo>
                    <a:pt x="270" y="300"/>
                    <a:pt x="267" y="298"/>
                    <a:pt x="266" y="297"/>
                  </a:cubicBezTo>
                  <a:cubicBezTo>
                    <a:pt x="266" y="295"/>
                    <a:pt x="267" y="292"/>
                    <a:pt x="268" y="290"/>
                  </a:cubicBezTo>
                  <a:cubicBezTo>
                    <a:pt x="270" y="283"/>
                    <a:pt x="273" y="274"/>
                    <a:pt x="267" y="266"/>
                  </a:cubicBezTo>
                  <a:cubicBezTo>
                    <a:pt x="262" y="258"/>
                    <a:pt x="252" y="258"/>
                    <a:pt x="245" y="258"/>
                  </a:cubicBezTo>
                  <a:cubicBezTo>
                    <a:pt x="243" y="258"/>
                    <a:pt x="240" y="257"/>
                    <a:pt x="238" y="257"/>
                  </a:cubicBezTo>
                  <a:cubicBezTo>
                    <a:pt x="238" y="256"/>
                    <a:pt x="237" y="253"/>
                    <a:pt x="236" y="251"/>
                  </a:cubicBezTo>
                  <a:cubicBezTo>
                    <a:pt x="234" y="244"/>
                    <a:pt x="231" y="235"/>
                    <a:pt x="222" y="232"/>
                  </a:cubicBezTo>
                  <a:cubicBezTo>
                    <a:pt x="213" y="229"/>
                    <a:pt x="204" y="234"/>
                    <a:pt x="199" y="238"/>
                  </a:cubicBezTo>
                  <a:cubicBezTo>
                    <a:pt x="197" y="239"/>
                    <a:pt x="194" y="241"/>
                    <a:pt x="193" y="242"/>
                  </a:cubicBezTo>
                  <a:cubicBezTo>
                    <a:pt x="191" y="241"/>
                    <a:pt x="189" y="239"/>
                    <a:pt x="187" y="238"/>
                  </a:cubicBezTo>
                  <a:cubicBezTo>
                    <a:pt x="182" y="234"/>
                    <a:pt x="173" y="228"/>
                    <a:pt x="164" y="231"/>
                  </a:cubicBezTo>
                  <a:cubicBezTo>
                    <a:pt x="155" y="234"/>
                    <a:pt x="152" y="243"/>
                    <a:pt x="149" y="250"/>
                  </a:cubicBezTo>
                  <a:cubicBezTo>
                    <a:pt x="148" y="252"/>
                    <a:pt x="147" y="255"/>
                    <a:pt x="147" y="256"/>
                  </a:cubicBezTo>
                  <a:cubicBezTo>
                    <a:pt x="145" y="256"/>
                    <a:pt x="142" y="256"/>
                    <a:pt x="140" y="256"/>
                  </a:cubicBezTo>
                  <a:cubicBezTo>
                    <a:pt x="133" y="256"/>
                    <a:pt x="123" y="257"/>
                    <a:pt x="117" y="264"/>
                  </a:cubicBezTo>
                  <a:cubicBezTo>
                    <a:pt x="112" y="272"/>
                    <a:pt x="114" y="281"/>
                    <a:pt x="116" y="288"/>
                  </a:cubicBezTo>
                  <a:cubicBezTo>
                    <a:pt x="117" y="290"/>
                    <a:pt x="118" y="293"/>
                    <a:pt x="118" y="295"/>
                  </a:cubicBezTo>
                  <a:cubicBezTo>
                    <a:pt x="117" y="296"/>
                    <a:pt x="114" y="298"/>
                    <a:pt x="113" y="299"/>
                  </a:cubicBezTo>
                  <a:cubicBezTo>
                    <a:pt x="107" y="303"/>
                    <a:pt x="99" y="309"/>
                    <a:pt x="99" y="318"/>
                  </a:cubicBezTo>
                  <a:cubicBezTo>
                    <a:pt x="99" y="328"/>
                    <a:pt x="106" y="334"/>
                    <a:pt x="112" y="338"/>
                  </a:cubicBezTo>
                  <a:cubicBezTo>
                    <a:pt x="114" y="340"/>
                    <a:pt x="117" y="342"/>
                    <a:pt x="117" y="342"/>
                  </a:cubicBezTo>
                  <a:cubicBezTo>
                    <a:pt x="117" y="344"/>
                    <a:pt x="116" y="347"/>
                    <a:pt x="115" y="350"/>
                  </a:cubicBezTo>
                  <a:cubicBezTo>
                    <a:pt x="113" y="357"/>
                    <a:pt x="110" y="366"/>
                    <a:pt x="116" y="373"/>
                  </a:cubicBezTo>
                  <a:cubicBezTo>
                    <a:pt x="121" y="381"/>
                    <a:pt x="131" y="381"/>
                    <a:pt x="138" y="382"/>
                  </a:cubicBezTo>
                  <a:cubicBezTo>
                    <a:pt x="140" y="382"/>
                    <a:pt x="143" y="382"/>
                    <a:pt x="145" y="382"/>
                  </a:cubicBezTo>
                  <a:cubicBezTo>
                    <a:pt x="146" y="384"/>
                    <a:pt x="147" y="387"/>
                    <a:pt x="147" y="388"/>
                  </a:cubicBezTo>
                  <a:cubicBezTo>
                    <a:pt x="150" y="395"/>
                    <a:pt x="153" y="404"/>
                    <a:pt x="162" y="408"/>
                  </a:cubicBezTo>
                  <a:cubicBezTo>
                    <a:pt x="171" y="411"/>
                    <a:pt x="179" y="405"/>
                    <a:pt x="185" y="401"/>
                  </a:cubicBezTo>
                  <a:cubicBezTo>
                    <a:pt x="186" y="400"/>
                    <a:pt x="189" y="398"/>
                    <a:pt x="191" y="398"/>
                  </a:cubicBezTo>
                  <a:cubicBezTo>
                    <a:pt x="192" y="398"/>
                    <a:pt x="194" y="400"/>
                    <a:pt x="196" y="401"/>
                  </a:cubicBezTo>
                  <a:cubicBezTo>
                    <a:pt x="201" y="405"/>
                    <a:pt x="207" y="409"/>
                    <a:pt x="214" y="409"/>
                  </a:cubicBezTo>
                  <a:cubicBezTo>
                    <a:pt x="216" y="409"/>
                    <a:pt x="217" y="409"/>
                    <a:pt x="219" y="408"/>
                  </a:cubicBezTo>
                  <a:cubicBezTo>
                    <a:pt x="228" y="405"/>
                    <a:pt x="232" y="396"/>
                    <a:pt x="234" y="389"/>
                  </a:cubicBezTo>
                  <a:cubicBezTo>
                    <a:pt x="235" y="387"/>
                    <a:pt x="236" y="385"/>
                    <a:pt x="237" y="383"/>
                  </a:cubicBezTo>
                  <a:cubicBezTo>
                    <a:pt x="238" y="383"/>
                    <a:pt x="241" y="383"/>
                    <a:pt x="244" y="383"/>
                  </a:cubicBezTo>
                  <a:cubicBezTo>
                    <a:pt x="251" y="383"/>
                    <a:pt x="260" y="383"/>
                    <a:pt x="266" y="375"/>
                  </a:cubicBezTo>
                  <a:cubicBezTo>
                    <a:pt x="272" y="368"/>
                    <a:pt x="269" y="358"/>
                    <a:pt x="267" y="351"/>
                  </a:cubicBezTo>
                  <a:cubicBezTo>
                    <a:pt x="267" y="349"/>
                    <a:pt x="266" y="346"/>
                    <a:pt x="266" y="345"/>
                  </a:cubicBezTo>
                  <a:cubicBezTo>
                    <a:pt x="267" y="344"/>
                    <a:pt x="269" y="342"/>
                    <a:pt x="271" y="341"/>
                  </a:cubicBezTo>
                  <a:cubicBezTo>
                    <a:pt x="276" y="336"/>
                    <a:pt x="284" y="331"/>
                    <a:pt x="284" y="321"/>
                  </a:cubicBezTo>
                  <a:close/>
                  <a:moveTo>
                    <a:pt x="423" y="182"/>
                  </a:moveTo>
                  <a:cubicBezTo>
                    <a:pt x="423" y="173"/>
                    <a:pt x="416" y="167"/>
                    <a:pt x="410" y="163"/>
                  </a:cubicBezTo>
                  <a:cubicBezTo>
                    <a:pt x="408" y="161"/>
                    <a:pt x="406" y="159"/>
                    <a:pt x="405" y="158"/>
                  </a:cubicBezTo>
                  <a:cubicBezTo>
                    <a:pt x="405" y="156"/>
                    <a:pt x="406" y="153"/>
                    <a:pt x="407" y="151"/>
                  </a:cubicBezTo>
                  <a:cubicBezTo>
                    <a:pt x="409" y="144"/>
                    <a:pt x="412" y="135"/>
                    <a:pt x="406" y="127"/>
                  </a:cubicBezTo>
                  <a:cubicBezTo>
                    <a:pt x="401" y="120"/>
                    <a:pt x="391" y="119"/>
                    <a:pt x="384" y="119"/>
                  </a:cubicBezTo>
                  <a:cubicBezTo>
                    <a:pt x="382" y="119"/>
                    <a:pt x="379" y="119"/>
                    <a:pt x="377" y="118"/>
                  </a:cubicBezTo>
                  <a:cubicBezTo>
                    <a:pt x="376" y="117"/>
                    <a:pt x="375" y="114"/>
                    <a:pt x="375" y="112"/>
                  </a:cubicBezTo>
                  <a:cubicBezTo>
                    <a:pt x="372" y="105"/>
                    <a:pt x="369" y="96"/>
                    <a:pt x="360" y="93"/>
                  </a:cubicBezTo>
                  <a:cubicBezTo>
                    <a:pt x="351" y="90"/>
                    <a:pt x="343" y="95"/>
                    <a:pt x="337" y="99"/>
                  </a:cubicBezTo>
                  <a:cubicBezTo>
                    <a:pt x="336" y="101"/>
                    <a:pt x="333" y="102"/>
                    <a:pt x="331" y="103"/>
                  </a:cubicBezTo>
                  <a:cubicBezTo>
                    <a:pt x="330" y="102"/>
                    <a:pt x="328" y="101"/>
                    <a:pt x="326" y="99"/>
                  </a:cubicBezTo>
                  <a:cubicBezTo>
                    <a:pt x="320" y="95"/>
                    <a:pt x="312" y="89"/>
                    <a:pt x="303" y="92"/>
                  </a:cubicBezTo>
                  <a:cubicBezTo>
                    <a:pt x="294" y="95"/>
                    <a:pt x="290" y="105"/>
                    <a:pt x="288" y="111"/>
                  </a:cubicBezTo>
                  <a:cubicBezTo>
                    <a:pt x="287" y="113"/>
                    <a:pt x="286" y="116"/>
                    <a:pt x="285" y="117"/>
                  </a:cubicBezTo>
                  <a:cubicBezTo>
                    <a:pt x="284" y="118"/>
                    <a:pt x="281" y="118"/>
                    <a:pt x="279" y="118"/>
                  </a:cubicBezTo>
                  <a:cubicBezTo>
                    <a:pt x="271" y="118"/>
                    <a:pt x="262" y="118"/>
                    <a:pt x="256" y="125"/>
                  </a:cubicBezTo>
                  <a:cubicBezTo>
                    <a:pt x="250" y="133"/>
                    <a:pt x="253" y="142"/>
                    <a:pt x="255" y="149"/>
                  </a:cubicBezTo>
                  <a:cubicBezTo>
                    <a:pt x="255" y="151"/>
                    <a:pt x="256" y="154"/>
                    <a:pt x="256" y="156"/>
                  </a:cubicBezTo>
                  <a:cubicBezTo>
                    <a:pt x="255" y="157"/>
                    <a:pt x="253" y="159"/>
                    <a:pt x="251" y="160"/>
                  </a:cubicBezTo>
                  <a:cubicBezTo>
                    <a:pt x="246" y="164"/>
                    <a:pt x="238" y="170"/>
                    <a:pt x="238" y="180"/>
                  </a:cubicBezTo>
                  <a:cubicBezTo>
                    <a:pt x="237" y="189"/>
                    <a:pt x="245" y="195"/>
                    <a:pt x="251" y="199"/>
                  </a:cubicBezTo>
                  <a:cubicBezTo>
                    <a:pt x="252" y="201"/>
                    <a:pt x="255" y="203"/>
                    <a:pt x="256" y="204"/>
                  </a:cubicBezTo>
                  <a:cubicBezTo>
                    <a:pt x="256" y="205"/>
                    <a:pt x="255" y="209"/>
                    <a:pt x="254" y="211"/>
                  </a:cubicBezTo>
                  <a:cubicBezTo>
                    <a:pt x="252" y="218"/>
                    <a:pt x="249" y="227"/>
                    <a:pt x="255" y="235"/>
                  </a:cubicBezTo>
                  <a:cubicBezTo>
                    <a:pt x="260" y="242"/>
                    <a:pt x="270" y="243"/>
                    <a:pt x="277" y="243"/>
                  </a:cubicBezTo>
                  <a:cubicBezTo>
                    <a:pt x="279" y="243"/>
                    <a:pt x="282" y="243"/>
                    <a:pt x="284" y="244"/>
                  </a:cubicBezTo>
                  <a:cubicBezTo>
                    <a:pt x="284" y="245"/>
                    <a:pt x="285" y="248"/>
                    <a:pt x="286" y="250"/>
                  </a:cubicBezTo>
                  <a:cubicBezTo>
                    <a:pt x="288" y="257"/>
                    <a:pt x="291" y="266"/>
                    <a:pt x="300" y="269"/>
                  </a:cubicBezTo>
                  <a:cubicBezTo>
                    <a:pt x="309" y="272"/>
                    <a:pt x="317" y="267"/>
                    <a:pt x="323" y="263"/>
                  </a:cubicBezTo>
                  <a:cubicBezTo>
                    <a:pt x="325" y="261"/>
                    <a:pt x="328" y="260"/>
                    <a:pt x="329" y="259"/>
                  </a:cubicBezTo>
                  <a:cubicBezTo>
                    <a:pt x="331" y="260"/>
                    <a:pt x="333" y="261"/>
                    <a:pt x="335" y="263"/>
                  </a:cubicBezTo>
                  <a:cubicBezTo>
                    <a:pt x="339" y="266"/>
                    <a:pt x="346" y="270"/>
                    <a:pt x="353" y="270"/>
                  </a:cubicBezTo>
                  <a:cubicBezTo>
                    <a:pt x="354" y="270"/>
                    <a:pt x="356" y="270"/>
                    <a:pt x="358" y="270"/>
                  </a:cubicBezTo>
                  <a:cubicBezTo>
                    <a:pt x="367" y="267"/>
                    <a:pt x="370" y="257"/>
                    <a:pt x="373" y="251"/>
                  </a:cubicBezTo>
                  <a:cubicBezTo>
                    <a:pt x="374" y="249"/>
                    <a:pt x="375" y="246"/>
                    <a:pt x="375" y="245"/>
                  </a:cubicBezTo>
                  <a:cubicBezTo>
                    <a:pt x="377" y="244"/>
                    <a:pt x="380" y="244"/>
                    <a:pt x="382" y="244"/>
                  </a:cubicBezTo>
                  <a:cubicBezTo>
                    <a:pt x="389" y="244"/>
                    <a:pt x="399" y="244"/>
                    <a:pt x="405" y="237"/>
                  </a:cubicBezTo>
                  <a:cubicBezTo>
                    <a:pt x="410" y="229"/>
                    <a:pt x="408" y="220"/>
                    <a:pt x="406" y="213"/>
                  </a:cubicBezTo>
                  <a:cubicBezTo>
                    <a:pt x="405" y="211"/>
                    <a:pt x="404" y="208"/>
                    <a:pt x="404" y="206"/>
                  </a:cubicBezTo>
                  <a:cubicBezTo>
                    <a:pt x="405" y="205"/>
                    <a:pt x="408" y="203"/>
                    <a:pt x="409" y="202"/>
                  </a:cubicBezTo>
                  <a:cubicBezTo>
                    <a:pt x="415" y="198"/>
                    <a:pt x="423" y="192"/>
                    <a:pt x="423" y="182"/>
                  </a:cubicBezTo>
                  <a:close/>
                  <a:moveTo>
                    <a:pt x="198" y="307"/>
                  </a:moveTo>
                  <a:cubicBezTo>
                    <a:pt x="196" y="306"/>
                    <a:pt x="194" y="305"/>
                    <a:pt x="192" y="305"/>
                  </a:cubicBezTo>
                  <a:cubicBezTo>
                    <a:pt x="190" y="305"/>
                    <a:pt x="189" y="306"/>
                    <a:pt x="187" y="306"/>
                  </a:cubicBezTo>
                  <a:cubicBezTo>
                    <a:pt x="184" y="307"/>
                    <a:pt x="181" y="310"/>
                    <a:pt x="179" y="313"/>
                  </a:cubicBezTo>
                  <a:cubicBezTo>
                    <a:pt x="177" y="316"/>
                    <a:pt x="177" y="320"/>
                    <a:pt x="178" y="324"/>
                  </a:cubicBezTo>
                  <a:cubicBezTo>
                    <a:pt x="179" y="328"/>
                    <a:pt x="182" y="330"/>
                    <a:pt x="185" y="332"/>
                  </a:cubicBezTo>
                  <a:cubicBezTo>
                    <a:pt x="188" y="334"/>
                    <a:pt x="192" y="334"/>
                    <a:pt x="196" y="333"/>
                  </a:cubicBezTo>
                  <a:cubicBezTo>
                    <a:pt x="200" y="332"/>
                    <a:pt x="202" y="330"/>
                    <a:pt x="204" y="326"/>
                  </a:cubicBezTo>
                  <a:cubicBezTo>
                    <a:pt x="206" y="323"/>
                    <a:pt x="206" y="319"/>
                    <a:pt x="205" y="315"/>
                  </a:cubicBezTo>
                  <a:cubicBezTo>
                    <a:pt x="204" y="312"/>
                    <a:pt x="202" y="309"/>
                    <a:pt x="198" y="307"/>
                  </a:cubicBezTo>
                  <a:close/>
                  <a:moveTo>
                    <a:pt x="258" y="318"/>
                  </a:moveTo>
                  <a:cubicBezTo>
                    <a:pt x="259" y="319"/>
                    <a:pt x="261" y="320"/>
                    <a:pt x="262" y="321"/>
                  </a:cubicBezTo>
                  <a:cubicBezTo>
                    <a:pt x="260" y="322"/>
                    <a:pt x="259" y="323"/>
                    <a:pt x="258" y="324"/>
                  </a:cubicBezTo>
                  <a:cubicBezTo>
                    <a:pt x="253" y="327"/>
                    <a:pt x="247" y="331"/>
                    <a:pt x="245" y="338"/>
                  </a:cubicBezTo>
                  <a:cubicBezTo>
                    <a:pt x="243" y="344"/>
                    <a:pt x="245" y="351"/>
                    <a:pt x="247" y="357"/>
                  </a:cubicBezTo>
                  <a:cubicBezTo>
                    <a:pt x="247" y="358"/>
                    <a:pt x="247" y="360"/>
                    <a:pt x="248" y="361"/>
                  </a:cubicBezTo>
                  <a:cubicBezTo>
                    <a:pt x="246" y="362"/>
                    <a:pt x="244" y="362"/>
                    <a:pt x="243" y="362"/>
                  </a:cubicBezTo>
                  <a:cubicBezTo>
                    <a:pt x="237" y="362"/>
                    <a:pt x="230" y="362"/>
                    <a:pt x="224" y="366"/>
                  </a:cubicBezTo>
                  <a:cubicBezTo>
                    <a:pt x="219" y="370"/>
                    <a:pt x="216" y="376"/>
                    <a:pt x="214" y="382"/>
                  </a:cubicBezTo>
                  <a:cubicBezTo>
                    <a:pt x="214" y="383"/>
                    <a:pt x="213" y="384"/>
                    <a:pt x="212" y="386"/>
                  </a:cubicBezTo>
                  <a:cubicBezTo>
                    <a:pt x="211" y="385"/>
                    <a:pt x="209" y="383"/>
                    <a:pt x="208" y="382"/>
                  </a:cubicBezTo>
                  <a:cubicBezTo>
                    <a:pt x="203" y="379"/>
                    <a:pt x="198" y="373"/>
                    <a:pt x="191" y="373"/>
                  </a:cubicBezTo>
                  <a:cubicBezTo>
                    <a:pt x="191" y="373"/>
                    <a:pt x="191" y="373"/>
                    <a:pt x="191" y="373"/>
                  </a:cubicBezTo>
                  <a:cubicBezTo>
                    <a:pt x="184" y="373"/>
                    <a:pt x="178" y="378"/>
                    <a:pt x="173" y="382"/>
                  </a:cubicBezTo>
                  <a:cubicBezTo>
                    <a:pt x="172" y="383"/>
                    <a:pt x="170" y="385"/>
                    <a:pt x="169" y="386"/>
                  </a:cubicBezTo>
                  <a:cubicBezTo>
                    <a:pt x="169" y="385"/>
                    <a:pt x="168" y="383"/>
                    <a:pt x="168" y="382"/>
                  </a:cubicBezTo>
                  <a:cubicBezTo>
                    <a:pt x="166" y="376"/>
                    <a:pt x="163" y="369"/>
                    <a:pt x="158" y="365"/>
                  </a:cubicBezTo>
                  <a:cubicBezTo>
                    <a:pt x="152" y="361"/>
                    <a:pt x="145" y="361"/>
                    <a:pt x="139" y="360"/>
                  </a:cubicBezTo>
                  <a:cubicBezTo>
                    <a:pt x="138" y="360"/>
                    <a:pt x="136" y="360"/>
                    <a:pt x="135" y="360"/>
                  </a:cubicBezTo>
                  <a:cubicBezTo>
                    <a:pt x="135" y="359"/>
                    <a:pt x="135" y="357"/>
                    <a:pt x="136" y="356"/>
                  </a:cubicBezTo>
                  <a:cubicBezTo>
                    <a:pt x="138" y="350"/>
                    <a:pt x="140" y="343"/>
                    <a:pt x="138" y="336"/>
                  </a:cubicBezTo>
                  <a:cubicBezTo>
                    <a:pt x="136" y="330"/>
                    <a:pt x="130" y="325"/>
                    <a:pt x="125" y="321"/>
                  </a:cubicBezTo>
                  <a:cubicBezTo>
                    <a:pt x="124" y="321"/>
                    <a:pt x="123" y="320"/>
                    <a:pt x="122" y="319"/>
                  </a:cubicBezTo>
                  <a:cubicBezTo>
                    <a:pt x="123" y="318"/>
                    <a:pt x="124" y="317"/>
                    <a:pt x="125" y="316"/>
                  </a:cubicBezTo>
                  <a:cubicBezTo>
                    <a:pt x="130" y="312"/>
                    <a:pt x="136" y="308"/>
                    <a:pt x="138" y="302"/>
                  </a:cubicBezTo>
                  <a:cubicBezTo>
                    <a:pt x="140" y="295"/>
                    <a:pt x="138" y="288"/>
                    <a:pt x="137" y="282"/>
                  </a:cubicBezTo>
                  <a:cubicBezTo>
                    <a:pt x="136" y="281"/>
                    <a:pt x="136" y="279"/>
                    <a:pt x="136" y="278"/>
                  </a:cubicBezTo>
                  <a:cubicBezTo>
                    <a:pt x="137" y="278"/>
                    <a:pt x="139" y="278"/>
                    <a:pt x="140" y="278"/>
                  </a:cubicBezTo>
                  <a:cubicBezTo>
                    <a:pt x="146" y="278"/>
                    <a:pt x="153" y="278"/>
                    <a:pt x="159" y="274"/>
                  </a:cubicBezTo>
                  <a:cubicBezTo>
                    <a:pt x="165" y="270"/>
                    <a:pt x="167" y="263"/>
                    <a:pt x="169" y="258"/>
                  </a:cubicBezTo>
                  <a:cubicBezTo>
                    <a:pt x="170" y="256"/>
                    <a:pt x="170" y="255"/>
                    <a:pt x="171" y="253"/>
                  </a:cubicBezTo>
                  <a:cubicBezTo>
                    <a:pt x="172" y="254"/>
                    <a:pt x="174" y="256"/>
                    <a:pt x="175" y="257"/>
                  </a:cubicBezTo>
                  <a:cubicBezTo>
                    <a:pt x="180" y="261"/>
                    <a:pt x="186" y="266"/>
                    <a:pt x="192" y="266"/>
                  </a:cubicBezTo>
                  <a:cubicBezTo>
                    <a:pt x="193" y="266"/>
                    <a:pt x="193" y="266"/>
                    <a:pt x="193" y="266"/>
                  </a:cubicBezTo>
                  <a:cubicBezTo>
                    <a:pt x="200" y="266"/>
                    <a:pt x="205" y="261"/>
                    <a:pt x="210" y="257"/>
                  </a:cubicBezTo>
                  <a:cubicBezTo>
                    <a:pt x="211" y="257"/>
                    <a:pt x="213" y="254"/>
                    <a:pt x="214" y="253"/>
                  </a:cubicBezTo>
                  <a:cubicBezTo>
                    <a:pt x="215" y="255"/>
                    <a:pt x="215" y="257"/>
                    <a:pt x="216" y="258"/>
                  </a:cubicBezTo>
                  <a:cubicBezTo>
                    <a:pt x="218" y="264"/>
                    <a:pt x="220" y="270"/>
                    <a:pt x="226" y="274"/>
                  </a:cubicBezTo>
                  <a:cubicBezTo>
                    <a:pt x="231" y="278"/>
                    <a:pt x="238" y="279"/>
                    <a:pt x="244" y="279"/>
                  </a:cubicBezTo>
                  <a:cubicBezTo>
                    <a:pt x="245" y="279"/>
                    <a:pt x="247" y="279"/>
                    <a:pt x="249" y="279"/>
                  </a:cubicBezTo>
                  <a:cubicBezTo>
                    <a:pt x="248" y="281"/>
                    <a:pt x="248" y="282"/>
                    <a:pt x="248" y="283"/>
                  </a:cubicBezTo>
                  <a:cubicBezTo>
                    <a:pt x="246" y="289"/>
                    <a:pt x="244" y="296"/>
                    <a:pt x="246" y="303"/>
                  </a:cubicBezTo>
                  <a:cubicBezTo>
                    <a:pt x="248" y="310"/>
                    <a:pt x="253" y="314"/>
                    <a:pt x="258" y="318"/>
                  </a:cubicBezTo>
                  <a:close/>
                  <a:moveTo>
                    <a:pt x="226" y="309"/>
                  </a:moveTo>
                  <a:cubicBezTo>
                    <a:pt x="223" y="300"/>
                    <a:pt x="217" y="293"/>
                    <a:pt x="208" y="288"/>
                  </a:cubicBezTo>
                  <a:cubicBezTo>
                    <a:pt x="200" y="284"/>
                    <a:pt x="190" y="283"/>
                    <a:pt x="181" y="286"/>
                  </a:cubicBezTo>
                  <a:cubicBezTo>
                    <a:pt x="172" y="289"/>
                    <a:pt x="165" y="295"/>
                    <a:pt x="160" y="303"/>
                  </a:cubicBezTo>
                  <a:cubicBezTo>
                    <a:pt x="156" y="312"/>
                    <a:pt x="155" y="321"/>
                    <a:pt x="158" y="330"/>
                  </a:cubicBezTo>
                  <a:cubicBezTo>
                    <a:pt x="161" y="339"/>
                    <a:pt x="167" y="347"/>
                    <a:pt x="175" y="351"/>
                  </a:cubicBezTo>
                  <a:cubicBezTo>
                    <a:pt x="180" y="354"/>
                    <a:pt x="186" y="355"/>
                    <a:pt x="192" y="355"/>
                  </a:cubicBezTo>
                  <a:cubicBezTo>
                    <a:pt x="195" y="355"/>
                    <a:pt x="199" y="355"/>
                    <a:pt x="202" y="354"/>
                  </a:cubicBezTo>
                  <a:cubicBezTo>
                    <a:pt x="211" y="351"/>
                    <a:pt x="219" y="345"/>
                    <a:pt x="223" y="336"/>
                  </a:cubicBezTo>
                  <a:cubicBezTo>
                    <a:pt x="228" y="328"/>
                    <a:pt x="228" y="318"/>
                    <a:pt x="226" y="30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sp>
          <p:nvSpPr>
            <p:cNvPr id="54" name="Freeform 783"/>
            <p:cNvSpPr>
              <a:spLocks noChangeAspect="1" noEditPoints="1"/>
            </p:cNvSpPr>
            <p:nvPr/>
          </p:nvSpPr>
          <p:spPr bwMode="auto">
            <a:xfrm>
              <a:off x="836934" y="3905995"/>
              <a:ext cx="654904" cy="65490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88 w 512"/>
                <a:gd name="T11" fmla="*/ 266 h 512"/>
                <a:gd name="T12" fmla="*/ 280 w 512"/>
                <a:gd name="T13" fmla="*/ 263 h 512"/>
                <a:gd name="T14" fmla="*/ 266 w 512"/>
                <a:gd name="T15" fmla="*/ 249 h 512"/>
                <a:gd name="T16" fmla="*/ 266 w 512"/>
                <a:gd name="T17" fmla="*/ 373 h 512"/>
                <a:gd name="T18" fmla="*/ 256 w 512"/>
                <a:gd name="T19" fmla="*/ 384 h 512"/>
                <a:gd name="T20" fmla="*/ 245 w 512"/>
                <a:gd name="T21" fmla="*/ 373 h 512"/>
                <a:gd name="T22" fmla="*/ 245 w 512"/>
                <a:gd name="T23" fmla="*/ 249 h 512"/>
                <a:gd name="T24" fmla="*/ 231 w 512"/>
                <a:gd name="T25" fmla="*/ 263 h 512"/>
                <a:gd name="T26" fmla="*/ 216 w 512"/>
                <a:gd name="T27" fmla="*/ 263 h 512"/>
                <a:gd name="T28" fmla="*/ 216 w 512"/>
                <a:gd name="T29" fmla="*/ 248 h 512"/>
                <a:gd name="T30" fmla="*/ 248 w 512"/>
                <a:gd name="T31" fmla="*/ 216 h 512"/>
                <a:gd name="T32" fmla="*/ 252 w 512"/>
                <a:gd name="T33" fmla="*/ 214 h 512"/>
                <a:gd name="T34" fmla="*/ 260 w 512"/>
                <a:gd name="T35" fmla="*/ 214 h 512"/>
                <a:gd name="T36" fmla="*/ 263 w 512"/>
                <a:gd name="T37" fmla="*/ 216 h 512"/>
                <a:gd name="T38" fmla="*/ 295 w 512"/>
                <a:gd name="T39" fmla="*/ 248 h 512"/>
                <a:gd name="T40" fmla="*/ 295 w 512"/>
                <a:gd name="T41" fmla="*/ 263 h 512"/>
                <a:gd name="T42" fmla="*/ 288 w 512"/>
                <a:gd name="T43" fmla="*/ 266 h 512"/>
                <a:gd name="T44" fmla="*/ 362 w 512"/>
                <a:gd name="T45" fmla="*/ 320 h 512"/>
                <a:gd name="T46" fmla="*/ 309 w 512"/>
                <a:gd name="T47" fmla="*/ 320 h 512"/>
                <a:gd name="T48" fmla="*/ 298 w 512"/>
                <a:gd name="T49" fmla="*/ 309 h 512"/>
                <a:gd name="T50" fmla="*/ 309 w 512"/>
                <a:gd name="T51" fmla="*/ 298 h 512"/>
                <a:gd name="T52" fmla="*/ 362 w 512"/>
                <a:gd name="T53" fmla="*/ 298 h 512"/>
                <a:gd name="T54" fmla="*/ 394 w 512"/>
                <a:gd name="T55" fmla="*/ 266 h 512"/>
                <a:gd name="T56" fmla="*/ 362 w 512"/>
                <a:gd name="T57" fmla="*/ 234 h 512"/>
                <a:gd name="T58" fmla="*/ 351 w 512"/>
                <a:gd name="T59" fmla="*/ 238 h 512"/>
                <a:gd name="T60" fmla="*/ 339 w 512"/>
                <a:gd name="T61" fmla="*/ 237 h 512"/>
                <a:gd name="T62" fmla="*/ 335 w 512"/>
                <a:gd name="T63" fmla="*/ 227 h 512"/>
                <a:gd name="T64" fmla="*/ 336 w 512"/>
                <a:gd name="T65" fmla="*/ 222 h 512"/>
                <a:gd name="T66" fmla="*/ 337 w 512"/>
                <a:gd name="T67" fmla="*/ 214 h 512"/>
                <a:gd name="T68" fmla="*/ 272 w 512"/>
                <a:gd name="T69" fmla="*/ 149 h 512"/>
                <a:gd name="T70" fmla="*/ 207 w 512"/>
                <a:gd name="T71" fmla="*/ 201 h 512"/>
                <a:gd name="T72" fmla="*/ 201 w 512"/>
                <a:gd name="T73" fmla="*/ 208 h 512"/>
                <a:gd name="T74" fmla="*/ 191 w 512"/>
                <a:gd name="T75" fmla="*/ 207 h 512"/>
                <a:gd name="T76" fmla="*/ 167 w 512"/>
                <a:gd name="T77" fmla="*/ 199 h 512"/>
                <a:gd name="T78" fmla="*/ 117 w 512"/>
                <a:gd name="T79" fmla="*/ 249 h 512"/>
                <a:gd name="T80" fmla="*/ 167 w 512"/>
                <a:gd name="T81" fmla="*/ 298 h 512"/>
                <a:gd name="T82" fmla="*/ 202 w 512"/>
                <a:gd name="T83" fmla="*/ 298 h 512"/>
                <a:gd name="T84" fmla="*/ 213 w 512"/>
                <a:gd name="T85" fmla="*/ 309 h 512"/>
                <a:gd name="T86" fmla="*/ 202 w 512"/>
                <a:gd name="T87" fmla="*/ 320 h 512"/>
                <a:gd name="T88" fmla="*/ 167 w 512"/>
                <a:gd name="T89" fmla="*/ 320 h 512"/>
                <a:gd name="T90" fmla="*/ 96 w 512"/>
                <a:gd name="T91" fmla="*/ 249 h 512"/>
                <a:gd name="T92" fmla="*/ 167 w 512"/>
                <a:gd name="T93" fmla="*/ 178 h 512"/>
                <a:gd name="T94" fmla="*/ 190 w 512"/>
                <a:gd name="T95" fmla="*/ 183 h 512"/>
                <a:gd name="T96" fmla="*/ 272 w 512"/>
                <a:gd name="T97" fmla="*/ 128 h 512"/>
                <a:gd name="T98" fmla="*/ 358 w 512"/>
                <a:gd name="T99" fmla="*/ 213 h 512"/>
                <a:gd name="T100" fmla="*/ 362 w 512"/>
                <a:gd name="T101" fmla="*/ 213 h 512"/>
                <a:gd name="T102" fmla="*/ 416 w 512"/>
                <a:gd name="T103" fmla="*/ 266 h 512"/>
                <a:gd name="T104" fmla="*/ 362 w 512"/>
                <a:gd name="T105" fmla="*/ 3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88" y="266"/>
                  </a:moveTo>
                  <a:cubicBezTo>
                    <a:pt x="285" y="266"/>
                    <a:pt x="282" y="265"/>
                    <a:pt x="280" y="263"/>
                  </a:cubicBezTo>
                  <a:cubicBezTo>
                    <a:pt x="266" y="249"/>
                    <a:pt x="266" y="249"/>
                    <a:pt x="266" y="249"/>
                  </a:cubicBezTo>
                  <a:cubicBezTo>
                    <a:pt x="266" y="373"/>
                    <a:pt x="266" y="373"/>
                    <a:pt x="266" y="373"/>
                  </a:cubicBezTo>
                  <a:cubicBezTo>
                    <a:pt x="266" y="379"/>
                    <a:pt x="262" y="384"/>
                    <a:pt x="256" y="384"/>
                  </a:cubicBezTo>
                  <a:cubicBezTo>
                    <a:pt x="250" y="384"/>
                    <a:pt x="245" y="379"/>
                    <a:pt x="245" y="373"/>
                  </a:cubicBezTo>
                  <a:cubicBezTo>
                    <a:pt x="245" y="249"/>
                    <a:pt x="245" y="249"/>
                    <a:pt x="245" y="249"/>
                  </a:cubicBezTo>
                  <a:cubicBezTo>
                    <a:pt x="231" y="263"/>
                    <a:pt x="231" y="263"/>
                    <a:pt x="231" y="263"/>
                  </a:cubicBezTo>
                  <a:cubicBezTo>
                    <a:pt x="227" y="267"/>
                    <a:pt x="220" y="267"/>
                    <a:pt x="216" y="263"/>
                  </a:cubicBezTo>
                  <a:cubicBezTo>
                    <a:pt x="212" y="259"/>
                    <a:pt x="212" y="252"/>
                    <a:pt x="216" y="248"/>
                  </a:cubicBezTo>
                  <a:cubicBezTo>
                    <a:pt x="248" y="216"/>
                    <a:pt x="248" y="216"/>
                    <a:pt x="248" y="216"/>
                  </a:cubicBezTo>
                  <a:cubicBezTo>
                    <a:pt x="249" y="215"/>
                    <a:pt x="250" y="214"/>
                    <a:pt x="252" y="214"/>
                  </a:cubicBezTo>
                  <a:cubicBezTo>
                    <a:pt x="254" y="213"/>
                    <a:pt x="257" y="213"/>
                    <a:pt x="260" y="214"/>
                  </a:cubicBezTo>
                  <a:cubicBezTo>
                    <a:pt x="261" y="214"/>
                    <a:pt x="262" y="215"/>
                    <a:pt x="263" y="216"/>
                  </a:cubicBezTo>
                  <a:cubicBezTo>
                    <a:pt x="295" y="248"/>
                    <a:pt x="295" y="248"/>
                    <a:pt x="295" y="248"/>
                  </a:cubicBezTo>
                  <a:cubicBezTo>
                    <a:pt x="299" y="252"/>
                    <a:pt x="299" y="259"/>
                    <a:pt x="295" y="263"/>
                  </a:cubicBezTo>
                  <a:cubicBezTo>
                    <a:pt x="293" y="265"/>
                    <a:pt x="290" y="266"/>
                    <a:pt x="288" y="266"/>
                  </a:cubicBezTo>
                  <a:close/>
                  <a:moveTo>
                    <a:pt x="362" y="320"/>
                  </a:moveTo>
                  <a:cubicBezTo>
                    <a:pt x="309" y="320"/>
                    <a:pt x="309" y="320"/>
                    <a:pt x="309" y="320"/>
                  </a:cubicBezTo>
                  <a:cubicBezTo>
                    <a:pt x="303" y="320"/>
                    <a:pt x="298" y="315"/>
                    <a:pt x="298" y="309"/>
                  </a:cubicBezTo>
                  <a:cubicBezTo>
                    <a:pt x="298" y="303"/>
                    <a:pt x="303" y="298"/>
                    <a:pt x="309" y="298"/>
                  </a:cubicBezTo>
                  <a:cubicBezTo>
                    <a:pt x="362" y="298"/>
                    <a:pt x="362" y="298"/>
                    <a:pt x="362" y="298"/>
                  </a:cubicBezTo>
                  <a:cubicBezTo>
                    <a:pt x="380" y="298"/>
                    <a:pt x="394" y="284"/>
                    <a:pt x="394" y="266"/>
                  </a:cubicBezTo>
                  <a:cubicBezTo>
                    <a:pt x="394" y="249"/>
                    <a:pt x="380" y="234"/>
                    <a:pt x="362" y="234"/>
                  </a:cubicBezTo>
                  <a:cubicBezTo>
                    <a:pt x="361" y="234"/>
                    <a:pt x="357" y="235"/>
                    <a:pt x="351" y="238"/>
                  </a:cubicBezTo>
                  <a:cubicBezTo>
                    <a:pt x="347" y="240"/>
                    <a:pt x="343" y="240"/>
                    <a:pt x="339" y="237"/>
                  </a:cubicBezTo>
                  <a:cubicBezTo>
                    <a:pt x="336" y="235"/>
                    <a:pt x="334" y="231"/>
                    <a:pt x="335" y="227"/>
                  </a:cubicBezTo>
                  <a:cubicBezTo>
                    <a:pt x="336" y="225"/>
                    <a:pt x="336" y="224"/>
                    <a:pt x="336" y="222"/>
                  </a:cubicBezTo>
                  <a:cubicBezTo>
                    <a:pt x="336" y="219"/>
                    <a:pt x="337" y="217"/>
                    <a:pt x="337" y="214"/>
                  </a:cubicBezTo>
                  <a:cubicBezTo>
                    <a:pt x="337" y="178"/>
                    <a:pt x="308" y="149"/>
                    <a:pt x="272" y="149"/>
                  </a:cubicBezTo>
                  <a:cubicBezTo>
                    <a:pt x="241" y="149"/>
                    <a:pt x="213" y="171"/>
                    <a:pt x="207" y="201"/>
                  </a:cubicBezTo>
                  <a:cubicBezTo>
                    <a:pt x="206" y="204"/>
                    <a:pt x="204" y="207"/>
                    <a:pt x="201" y="208"/>
                  </a:cubicBezTo>
                  <a:cubicBezTo>
                    <a:pt x="197" y="210"/>
                    <a:pt x="194" y="209"/>
                    <a:pt x="191" y="207"/>
                  </a:cubicBezTo>
                  <a:cubicBezTo>
                    <a:pt x="183" y="202"/>
                    <a:pt x="176" y="199"/>
                    <a:pt x="167" y="199"/>
                  </a:cubicBezTo>
                  <a:cubicBezTo>
                    <a:pt x="139" y="199"/>
                    <a:pt x="117" y="221"/>
                    <a:pt x="117" y="249"/>
                  </a:cubicBezTo>
                  <a:cubicBezTo>
                    <a:pt x="117" y="276"/>
                    <a:pt x="139" y="298"/>
                    <a:pt x="167" y="298"/>
                  </a:cubicBezTo>
                  <a:cubicBezTo>
                    <a:pt x="202" y="298"/>
                    <a:pt x="202" y="298"/>
                    <a:pt x="202" y="298"/>
                  </a:cubicBezTo>
                  <a:cubicBezTo>
                    <a:pt x="208" y="298"/>
                    <a:pt x="213" y="303"/>
                    <a:pt x="213" y="309"/>
                  </a:cubicBezTo>
                  <a:cubicBezTo>
                    <a:pt x="213" y="315"/>
                    <a:pt x="208" y="320"/>
                    <a:pt x="202" y="320"/>
                  </a:cubicBezTo>
                  <a:cubicBezTo>
                    <a:pt x="167" y="320"/>
                    <a:pt x="167" y="320"/>
                    <a:pt x="167" y="320"/>
                  </a:cubicBezTo>
                  <a:cubicBezTo>
                    <a:pt x="127" y="320"/>
                    <a:pt x="96" y="288"/>
                    <a:pt x="96" y="249"/>
                  </a:cubicBezTo>
                  <a:cubicBezTo>
                    <a:pt x="96" y="210"/>
                    <a:pt x="127" y="178"/>
                    <a:pt x="167" y="178"/>
                  </a:cubicBezTo>
                  <a:cubicBezTo>
                    <a:pt x="176" y="178"/>
                    <a:pt x="183" y="180"/>
                    <a:pt x="190" y="183"/>
                  </a:cubicBezTo>
                  <a:cubicBezTo>
                    <a:pt x="203" y="150"/>
                    <a:pt x="235" y="128"/>
                    <a:pt x="272" y="128"/>
                  </a:cubicBezTo>
                  <a:cubicBezTo>
                    <a:pt x="319" y="128"/>
                    <a:pt x="358" y="166"/>
                    <a:pt x="358" y="213"/>
                  </a:cubicBezTo>
                  <a:cubicBezTo>
                    <a:pt x="360" y="213"/>
                    <a:pt x="361" y="213"/>
                    <a:pt x="362" y="213"/>
                  </a:cubicBezTo>
                  <a:cubicBezTo>
                    <a:pt x="392" y="213"/>
                    <a:pt x="416" y="237"/>
                    <a:pt x="416" y="266"/>
                  </a:cubicBezTo>
                  <a:cubicBezTo>
                    <a:pt x="416" y="296"/>
                    <a:pt x="392" y="320"/>
                    <a:pt x="362" y="32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sp>
          <p:nvSpPr>
            <p:cNvPr id="55" name="Freeform 346"/>
            <p:cNvSpPr>
              <a:spLocks noChangeAspect="1" noEditPoints="1"/>
            </p:cNvSpPr>
            <p:nvPr/>
          </p:nvSpPr>
          <p:spPr bwMode="auto">
            <a:xfrm>
              <a:off x="4404047" y="1961154"/>
              <a:ext cx="651280" cy="651280"/>
            </a:xfrm>
            <a:custGeom>
              <a:avLst/>
              <a:gdLst>
                <a:gd name="T0" fmla="*/ 277 w 512"/>
                <a:gd name="T1" fmla="*/ 394 h 512"/>
                <a:gd name="T2" fmla="*/ 149 w 512"/>
                <a:gd name="T3" fmla="*/ 202 h 512"/>
                <a:gd name="T4" fmla="*/ 170 w 512"/>
                <a:gd name="T5" fmla="*/ 224 h 512"/>
                <a:gd name="T6" fmla="*/ 266 w 512"/>
                <a:gd name="T7" fmla="*/ 234 h 512"/>
                <a:gd name="T8" fmla="*/ 170 w 512"/>
                <a:gd name="T9" fmla="*/ 245 h 512"/>
                <a:gd name="T10" fmla="*/ 170 w 512"/>
                <a:gd name="T11" fmla="*/ 224 h 512"/>
                <a:gd name="T12" fmla="*/ 256 w 512"/>
                <a:gd name="T13" fmla="*/ 266 h 512"/>
                <a:gd name="T14" fmla="*/ 256 w 512"/>
                <a:gd name="T15" fmla="*/ 288 h 512"/>
                <a:gd name="T16" fmla="*/ 160 w 512"/>
                <a:gd name="T17" fmla="*/ 277 h 512"/>
                <a:gd name="T18" fmla="*/ 170 w 512"/>
                <a:gd name="T19" fmla="*/ 309 h 512"/>
                <a:gd name="T20" fmla="*/ 266 w 512"/>
                <a:gd name="T21" fmla="*/ 320 h 512"/>
                <a:gd name="T22" fmla="*/ 170 w 512"/>
                <a:gd name="T23" fmla="*/ 330 h 512"/>
                <a:gd name="T24" fmla="*/ 170 w 512"/>
                <a:gd name="T25" fmla="*/ 309 h 512"/>
                <a:gd name="T26" fmla="*/ 256 w 512"/>
                <a:gd name="T27" fmla="*/ 352 h 512"/>
                <a:gd name="T28" fmla="*/ 256 w 512"/>
                <a:gd name="T29" fmla="*/ 373 h 512"/>
                <a:gd name="T30" fmla="*/ 160 w 512"/>
                <a:gd name="T31" fmla="*/ 362 h 512"/>
                <a:gd name="T32" fmla="*/ 256 w 512"/>
                <a:gd name="T33" fmla="*/ 0 h 512"/>
                <a:gd name="T34" fmla="*/ 256 w 512"/>
                <a:gd name="T35" fmla="*/ 512 h 512"/>
                <a:gd name="T36" fmla="*/ 256 w 512"/>
                <a:gd name="T37" fmla="*/ 0 h 512"/>
                <a:gd name="T38" fmla="*/ 288 w 512"/>
                <a:gd name="T39" fmla="*/ 416 h 512"/>
                <a:gd name="T40" fmla="*/ 128 w 512"/>
                <a:gd name="T41" fmla="*/ 405 h 512"/>
                <a:gd name="T42" fmla="*/ 138 w 512"/>
                <a:gd name="T43" fmla="*/ 181 h 512"/>
                <a:gd name="T44" fmla="*/ 298 w 512"/>
                <a:gd name="T45" fmla="*/ 192 h 512"/>
                <a:gd name="T46" fmla="*/ 341 w 512"/>
                <a:gd name="T47" fmla="*/ 362 h 512"/>
                <a:gd name="T48" fmla="*/ 320 w 512"/>
                <a:gd name="T49" fmla="*/ 362 h 512"/>
                <a:gd name="T50" fmla="*/ 181 w 512"/>
                <a:gd name="T51" fmla="*/ 160 h 512"/>
                <a:gd name="T52" fmla="*/ 181 w 512"/>
                <a:gd name="T53" fmla="*/ 138 h 512"/>
                <a:gd name="T54" fmla="*/ 341 w 512"/>
                <a:gd name="T55" fmla="*/ 149 h 512"/>
                <a:gd name="T56" fmla="*/ 384 w 512"/>
                <a:gd name="T57" fmla="*/ 320 h 512"/>
                <a:gd name="T58" fmla="*/ 362 w 512"/>
                <a:gd name="T59" fmla="*/ 320 h 512"/>
                <a:gd name="T60" fmla="*/ 224 w 512"/>
                <a:gd name="T61" fmla="*/ 117 h 512"/>
                <a:gd name="T62" fmla="*/ 224 w 512"/>
                <a:gd name="T63" fmla="*/ 96 h 512"/>
                <a:gd name="T64" fmla="*/ 384 w 512"/>
                <a:gd name="T65" fmla="*/ 1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149" y="394"/>
                  </a:moveTo>
                  <a:cubicBezTo>
                    <a:pt x="277" y="394"/>
                    <a:pt x="277" y="394"/>
                    <a:pt x="277" y="394"/>
                  </a:cubicBezTo>
                  <a:cubicBezTo>
                    <a:pt x="277" y="202"/>
                    <a:pt x="277" y="202"/>
                    <a:pt x="277" y="202"/>
                  </a:cubicBezTo>
                  <a:cubicBezTo>
                    <a:pt x="149" y="202"/>
                    <a:pt x="149" y="202"/>
                    <a:pt x="149" y="202"/>
                  </a:cubicBezTo>
                  <a:lnTo>
                    <a:pt x="149" y="394"/>
                  </a:lnTo>
                  <a:close/>
                  <a:moveTo>
                    <a:pt x="170" y="224"/>
                  </a:moveTo>
                  <a:cubicBezTo>
                    <a:pt x="256" y="224"/>
                    <a:pt x="256" y="224"/>
                    <a:pt x="256" y="224"/>
                  </a:cubicBezTo>
                  <a:cubicBezTo>
                    <a:pt x="262" y="224"/>
                    <a:pt x="266" y="228"/>
                    <a:pt x="266" y="234"/>
                  </a:cubicBezTo>
                  <a:cubicBezTo>
                    <a:pt x="266" y="240"/>
                    <a:pt x="262" y="245"/>
                    <a:pt x="256" y="245"/>
                  </a:cubicBezTo>
                  <a:cubicBezTo>
                    <a:pt x="170" y="245"/>
                    <a:pt x="170" y="245"/>
                    <a:pt x="170" y="245"/>
                  </a:cubicBezTo>
                  <a:cubicBezTo>
                    <a:pt x="164" y="245"/>
                    <a:pt x="160" y="240"/>
                    <a:pt x="160" y="234"/>
                  </a:cubicBezTo>
                  <a:cubicBezTo>
                    <a:pt x="160" y="228"/>
                    <a:pt x="164" y="224"/>
                    <a:pt x="170" y="224"/>
                  </a:cubicBezTo>
                  <a:close/>
                  <a:moveTo>
                    <a:pt x="170" y="266"/>
                  </a:moveTo>
                  <a:cubicBezTo>
                    <a:pt x="256" y="266"/>
                    <a:pt x="256" y="266"/>
                    <a:pt x="256" y="266"/>
                  </a:cubicBezTo>
                  <a:cubicBezTo>
                    <a:pt x="262" y="266"/>
                    <a:pt x="266" y="271"/>
                    <a:pt x="266" y="277"/>
                  </a:cubicBezTo>
                  <a:cubicBezTo>
                    <a:pt x="266" y="283"/>
                    <a:pt x="262" y="288"/>
                    <a:pt x="256" y="288"/>
                  </a:cubicBezTo>
                  <a:cubicBezTo>
                    <a:pt x="170" y="288"/>
                    <a:pt x="170" y="288"/>
                    <a:pt x="170" y="288"/>
                  </a:cubicBezTo>
                  <a:cubicBezTo>
                    <a:pt x="164" y="288"/>
                    <a:pt x="160" y="283"/>
                    <a:pt x="160" y="277"/>
                  </a:cubicBezTo>
                  <a:cubicBezTo>
                    <a:pt x="160" y="271"/>
                    <a:pt x="164" y="266"/>
                    <a:pt x="170" y="266"/>
                  </a:cubicBezTo>
                  <a:close/>
                  <a:moveTo>
                    <a:pt x="170" y="309"/>
                  </a:moveTo>
                  <a:cubicBezTo>
                    <a:pt x="256" y="309"/>
                    <a:pt x="256" y="309"/>
                    <a:pt x="256" y="309"/>
                  </a:cubicBezTo>
                  <a:cubicBezTo>
                    <a:pt x="262" y="309"/>
                    <a:pt x="266" y="314"/>
                    <a:pt x="266" y="320"/>
                  </a:cubicBezTo>
                  <a:cubicBezTo>
                    <a:pt x="266" y="326"/>
                    <a:pt x="262" y="330"/>
                    <a:pt x="256" y="330"/>
                  </a:cubicBezTo>
                  <a:cubicBezTo>
                    <a:pt x="170" y="330"/>
                    <a:pt x="170" y="330"/>
                    <a:pt x="170" y="330"/>
                  </a:cubicBezTo>
                  <a:cubicBezTo>
                    <a:pt x="164" y="330"/>
                    <a:pt x="160" y="326"/>
                    <a:pt x="160" y="320"/>
                  </a:cubicBezTo>
                  <a:cubicBezTo>
                    <a:pt x="160" y="314"/>
                    <a:pt x="164" y="309"/>
                    <a:pt x="170" y="309"/>
                  </a:cubicBezTo>
                  <a:close/>
                  <a:moveTo>
                    <a:pt x="170" y="352"/>
                  </a:moveTo>
                  <a:cubicBezTo>
                    <a:pt x="256" y="352"/>
                    <a:pt x="256" y="352"/>
                    <a:pt x="256" y="352"/>
                  </a:cubicBezTo>
                  <a:cubicBezTo>
                    <a:pt x="262" y="352"/>
                    <a:pt x="266" y="356"/>
                    <a:pt x="266" y="362"/>
                  </a:cubicBezTo>
                  <a:cubicBezTo>
                    <a:pt x="266" y="368"/>
                    <a:pt x="262" y="373"/>
                    <a:pt x="256" y="373"/>
                  </a:cubicBezTo>
                  <a:cubicBezTo>
                    <a:pt x="170" y="373"/>
                    <a:pt x="170" y="373"/>
                    <a:pt x="170" y="373"/>
                  </a:cubicBezTo>
                  <a:cubicBezTo>
                    <a:pt x="164" y="373"/>
                    <a:pt x="160" y="368"/>
                    <a:pt x="160" y="362"/>
                  </a:cubicBezTo>
                  <a:cubicBezTo>
                    <a:pt x="160" y="356"/>
                    <a:pt x="164" y="352"/>
                    <a:pt x="170" y="352"/>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405"/>
                  </a:moveTo>
                  <a:cubicBezTo>
                    <a:pt x="298" y="411"/>
                    <a:pt x="294" y="416"/>
                    <a:pt x="288" y="416"/>
                  </a:cubicBezTo>
                  <a:cubicBezTo>
                    <a:pt x="138" y="416"/>
                    <a:pt x="138" y="416"/>
                    <a:pt x="138" y="416"/>
                  </a:cubicBezTo>
                  <a:cubicBezTo>
                    <a:pt x="132" y="416"/>
                    <a:pt x="128" y="411"/>
                    <a:pt x="128" y="405"/>
                  </a:cubicBezTo>
                  <a:cubicBezTo>
                    <a:pt x="128" y="192"/>
                    <a:pt x="128" y="192"/>
                    <a:pt x="128" y="192"/>
                  </a:cubicBezTo>
                  <a:cubicBezTo>
                    <a:pt x="128" y="186"/>
                    <a:pt x="132" y="181"/>
                    <a:pt x="138" y="181"/>
                  </a:cubicBezTo>
                  <a:cubicBezTo>
                    <a:pt x="288" y="181"/>
                    <a:pt x="288" y="181"/>
                    <a:pt x="288" y="181"/>
                  </a:cubicBezTo>
                  <a:cubicBezTo>
                    <a:pt x="294" y="181"/>
                    <a:pt x="298" y="186"/>
                    <a:pt x="298" y="192"/>
                  </a:cubicBezTo>
                  <a:lnTo>
                    <a:pt x="298" y="405"/>
                  </a:lnTo>
                  <a:close/>
                  <a:moveTo>
                    <a:pt x="341" y="362"/>
                  </a:moveTo>
                  <a:cubicBezTo>
                    <a:pt x="341" y="368"/>
                    <a:pt x="336" y="373"/>
                    <a:pt x="330" y="373"/>
                  </a:cubicBezTo>
                  <a:cubicBezTo>
                    <a:pt x="324" y="373"/>
                    <a:pt x="320" y="368"/>
                    <a:pt x="320" y="362"/>
                  </a:cubicBezTo>
                  <a:cubicBezTo>
                    <a:pt x="320" y="160"/>
                    <a:pt x="320" y="160"/>
                    <a:pt x="320" y="160"/>
                  </a:cubicBezTo>
                  <a:cubicBezTo>
                    <a:pt x="181" y="160"/>
                    <a:pt x="181" y="160"/>
                    <a:pt x="181" y="160"/>
                  </a:cubicBezTo>
                  <a:cubicBezTo>
                    <a:pt x="175" y="160"/>
                    <a:pt x="170" y="155"/>
                    <a:pt x="170" y="149"/>
                  </a:cubicBezTo>
                  <a:cubicBezTo>
                    <a:pt x="170" y="143"/>
                    <a:pt x="175" y="138"/>
                    <a:pt x="181" y="138"/>
                  </a:cubicBezTo>
                  <a:cubicBezTo>
                    <a:pt x="330" y="138"/>
                    <a:pt x="330" y="138"/>
                    <a:pt x="330" y="138"/>
                  </a:cubicBezTo>
                  <a:cubicBezTo>
                    <a:pt x="336" y="138"/>
                    <a:pt x="341" y="143"/>
                    <a:pt x="341" y="149"/>
                  </a:cubicBezTo>
                  <a:lnTo>
                    <a:pt x="341" y="362"/>
                  </a:lnTo>
                  <a:close/>
                  <a:moveTo>
                    <a:pt x="384" y="320"/>
                  </a:moveTo>
                  <a:cubicBezTo>
                    <a:pt x="384" y="326"/>
                    <a:pt x="379" y="330"/>
                    <a:pt x="373" y="330"/>
                  </a:cubicBezTo>
                  <a:cubicBezTo>
                    <a:pt x="367" y="330"/>
                    <a:pt x="362" y="326"/>
                    <a:pt x="362" y="320"/>
                  </a:cubicBezTo>
                  <a:cubicBezTo>
                    <a:pt x="362" y="117"/>
                    <a:pt x="362" y="117"/>
                    <a:pt x="362" y="117"/>
                  </a:cubicBezTo>
                  <a:cubicBezTo>
                    <a:pt x="224" y="117"/>
                    <a:pt x="224" y="117"/>
                    <a:pt x="224" y="117"/>
                  </a:cubicBezTo>
                  <a:cubicBezTo>
                    <a:pt x="218" y="117"/>
                    <a:pt x="213" y="112"/>
                    <a:pt x="213" y="106"/>
                  </a:cubicBezTo>
                  <a:cubicBezTo>
                    <a:pt x="213" y="100"/>
                    <a:pt x="218" y="96"/>
                    <a:pt x="224" y="96"/>
                  </a:cubicBezTo>
                  <a:cubicBezTo>
                    <a:pt x="373" y="96"/>
                    <a:pt x="373" y="96"/>
                    <a:pt x="373" y="96"/>
                  </a:cubicBezTo>
                  <a:cubicBezTo>
                    <a:pt x="379" y="96"/>
                    <a:pt x="384" y="100"/>
                    <a:pt x="384" y="106"/>
                  </a:cubicBezTo>
                  <a:lnTo>
                    <a:pt x="384" y="32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grpSp>
          <p:nvGrpSpPr>
            <p:cNvPr id="56" name="Group 550"/>
            <p:cNvGrpSpPr>
              <a:grpSpLocks noChangeAspect="1"/>
            </p:cNvGrpSpPr>
            <p:nvPr/>
          </p:nvGrpSpPr>
          <p:grpSpPr bwMode="auto">
            <a:xfrm>
              <a:off x="4729687" y="3923978"/>
              <a:ext cx="653743" cy="653743"/>
              <a:chOff x="1520" y="1938"/>
              <a:chExt cx="340" cy="340"/>
            </a:xfrm>
            <a:solidFill>
              <a:schemeClr val="accent1"/>
            </a:solidFill>
          </p:grpSpPr>
          <p:sp>
            <p:nvSpPr>
              <p:cNvPr id="59" name="Freeform 551"/>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sp>
            <p:nvSpPr>
              <p:cNvPr id="60" name="Freeform 552"/>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grpSp>
        <p:sp>
          <p:nvSpPr>
            <p:cNvPr id="57" name="Freeform 364"/>
            <p:cNvSpPr>
              <a:spLocks noChangeAspect="1" noEditPoints="1"/>
            </p:cNvSpPr>
            <p:nvPr/>
          </p:nvSpPr>
          <p:spPr bwMode="auto">
            <a:xfrm>
              <a:off x="8340918" y="2001766"/>
              <a:ext cx="653819" cy="651902"/>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sp>
          <p:nvSpPr>
            <p:cNvPr id="58" name="Freeform 82"/>
            <p:cNvSpPr>
              <a:spLocks noChangeAspect="1" noEditPoints="1"/>
            </p:cNvSpPr>
            <p:nvPr/>
          </p:nvSpPr>
          <p:spPr bwMode="auto">
            <a:xfrm>
              <a:off x="8649692" y="3930644"/>
              <a:ext cx="652385" cy="652203"/>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157 h 512"/>
                <a:gd name="T12" fmla="*/ 263 w 512"/>
                <a:gd name="T13" fmla="*/ 306 h 512"/>
                <a:gd name="T14" fmla="*/ 256 w 512"/>
                <a:gd name="T15" fmla="*/ 309 h 512"/>
                <a:gd name="T16" fmla="*/ 248 w 512"/>
                <a:gd name="T17" fmla="*/ 306 h 512"/>
                <a:gd name="T18" fmla="*/ 99 w 512"/>
                <a:gd name="T19" fmla="*/ 157 h 512"/>
                <a:gd name="T20" fmla="*/ 99 w 512"/>
                <a:gd name="T21" fmla="*/ 141 h 512"/>
                <a:gd name="T22" fmla="*/ 114 w 512"/>
                <a:gd name="T23" fmla="*/ 141 h 512"/>
                <a:gd name="T24" fmla="*/ 256 w 512"/>
                <a:gd name="T25" fmla="*/ 283 h 512"/>
                <a:gd name="T26" fmla="*/ 397 w 512"/>
                <a:gd name="T27" fmla="*/ 141 h 512"/>
                <a:gd name="T28" fmla="*/ 413 w 512"/>
                <a:gd name="T29" fmla="*/ 141 h 512"/>
                <a:gd name="T30" fmla="*/ 413 w 512"/>
                <a:gd name="T31" fmla="*/ 157 h 512"/>
                <a:gd name="T32" fmla="*/ 413 w 512"/>
                <a:gd name="T33" fmla="*/ 263 h 512"/>
                <a:gd name="T34" fmla="*/ 263 w 512"/>
                <a:gd name="T35" fmla="*/ 413 h 512"/>
                <a:gd name="T36" fmla="*/ 256 w 512"/>
                <a:gd name="T37" fmla="*/ 416 h 512"/>
                <a:gd name="T38" fmla="*/ 248 w 512"/>
                <a:gd name="T39" fmla="*/ 413 h 512"/>
                <a:gd name="T40" fmla="*/ 99 w 512"/>
                <a:gd name="T41" fmla="*/ 263 h 512"/>
                <a:gd name="T42" fmla="*/ 99 w 512"/>
                <a:gd name="T43" fmla="*/ 248 h 512"/>
                <a:gd name="T44" fmla="*/ 114 w 512"/>
                <a:gd name="T45" fmla="*/ 248 h 512"/>
                <a:gd name="T46" fmla="*/ 256 w 512"/>
                <a:gd name="T47" fmla="*/ 390 h 512"/>
                <a:gd name="T48" fmla="*/ 397 w 512"/>
                <a:gd name="T49" fmla="*/ 248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3" y="157"/>
                  </a:moveTo>
                  <a:cubicBezTo>
                    <a:pt x="263" y="306"/>
                    <a:pt x="263" y="306"/>
                    <a:pt x="263" y="306"/>
                  </a:cubicBezTo>
                  <a:cubicBezTo>
                    <a:pt x="261" y="308"/>
                    <a:pt x="258" y="309"/>
                    <a:pt x="256" y="309"/>
                  </a:cubicBezTo>
                  <a:cubicBezTo>
                    <a:pt x="253" y="309"/>
                    <a:pt x="250" y="308"/>
                    <a:pt x="248" y="306"/>
                  </a:cubicBezTo>
                  <a:cubicBezTo>
                    <a:pt x="99" y="157"/>
                    <a:pt x="99" y="157"/>
                    <a:pt x="99" y="157"/>
                  </a:cubicBezTo>
                  <a:cubicBezTo>
                    <a:pt x="95" y="152"/>
                    <a:pt x="95" y="146"/>
                    <a:pt x="99" y="141"/>
                  </a:cubicBezTo>
                  <a:cubicBezTo>
                    <a:pt x="103" y="137"/>
                    <a:pt x="110" y="137"/>
                    <a:pt x="114" y="141"/>
                  </a:cubicBezTo>
                  <a:cubicBezTo>
                    <a:pt x="256" y="283"/>
                    <a:pt x="256" y="283"/>
                    <a:pt x="256" y="283"/>
                  </a:cubicBezTo>
                  <a:cubicBezTo>
                    <a:pt x="397" y="141"/>
                    <a:pt x="397" y="141"/>
                    <a:pt x="397" y="141"/>
                  </a:cubicBezTo>
                  <a:cubicBezTo>
                    <a:pt x="402" y="137"/>
                    <a:pt x="408" y="137"/>
                    <a:pt x="413" y="141"/>
                  </a:cubicBezTo>
                  <a:cubicBezTo>
                    <a:pt x="417" y="146"/>
                    <a:pt x="417" y="152"/>
                    <a:pt x="413" y="157"/>
                  </a:cubicBezTo>
                  <a:close/>
                  <a:moveTo>
                    <a:pt x="413" y="263"/>
                  </a:moveTo>
                  <a:cubicBezTo>
                    <a:pt x="263" y="413"/>
                    <a:pt x="263" y="413"/>
                    <a:pt x="263" y="413"/>
                  </a:cubicBezTo>
                  <a:cubicBezTo>
                    <a:pt x="261" y="415"/>
                    <a:pt x="258" y="416"/>
                    <a:pt x="256" y="416"/>
                  </a:cubicBezTo>
                  <a:cubicBezTo>
                    <a:pt x="253" y="416"/>
                    <a:pt x="250" y="415"/>
                    <a:pt x="248" y="413"/>
                  </a:cubicBezTo>
                  <a:cubicBezTo>
                    <a:pt x="99" y="263"/>
                    <a:pt x="99" y="263"/>
                    <a:pt x="99" y="263"/>
                  </a:cubicBezTo>
                  <a:cubicBezTo>
                    <a:pt x="95" y="259"/>
                    <a:pt x="95" y="252"/>
                    <a:pt x="99" y="248"/>
                  </a:cubicBezTo>
                  <a:cubicBezTo>
                    <a:pt x="103" y="244"/>
                    <a:pt x="110" y="244"/>
                    <a:pt x="114" y="248"/>
                  </a:cubicBezTo>
                  <a:cubicBezTo>
                    <a:pt x="256" y="390"/>
                    <a:pt x="256" y="390"/>
                    <a:pt x="256" y="390"/>
                  </a:cubicBezTo>
                  <a:cubicBezTo>
                    <a:pt x="397" y="248"/>
                    <a:pt x="397" y="248"/>
                    <a:pt x="397" y="248"/>
                  </a:cubicBezTo>
                  <a:cubicBezTo>
                    <a:pt x="402" y="244"/>
                    <a:pt x="408" y="244"/>
                    <a:pt x="413" y="248"/>
                  </a:cubicBezTo>
                  <a:cubicBezTo>
                    <a:pt x="417" y="252"/>
                    <a:pt x="417" y="259"/>
                    <a:pt x="413" y="26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1219170">
                <a:defRPr/>
              </a:pPr>
              <a:endParaRPr lang="en-GB" sz="2400" dirty="0">
                <a:solidFill>
                  <a:prstClr val="black"/>
                </a:solidFill>
                <a:latin typeface="Trebuchet MS" panose="020B0603020202020204" pitchFamily="34" charset="0"/>
                <a:ea typeface="Verdana" panose="020B0604030504040204" pitchFamily="34" charset="0"/>
                <a:cs typeface="Verdana" panose="020B0604030504040204" pitchFamily="34" charset="0"/>
              </a:endParaRPr>
            </a:p>
          </p:txBody>
        </p:sp>
      </p:grpSp>
      <p:sp>
        <p:nvSpPr>
          <p:cNvPr id="69" name="Rectangle 68"/>
          <p:cNvSpPr/>
          <p:nvPr/>
        </p:nvSpPr>
        <p:spPr>
          <a:xfrm>
            <a:off x="139223" y="2199716"/>
            <a:ext cx="6034799" cy="341632"/>
          </a:xfrm>
          <a:prstGeom prst="rect">
            <a:avLst/>
          </a:prstGeom>
        </p:spPr>
        <p:txBody>
          <a:bodyPr wrap="square">
            <a:spAutoFit/>
          </a:bodyPr>
          <a:lstStyle/>
          <a:p>
            <a:pPr>
              <a:lnSpc>
                <a:spcPct val="90000"/>
              </a:lnSpc>
              <a:spcBef>
                <a:spcPct val="0"/>
              </a:spcBef>
              <a:defRPr/>
            </a:pPr>
            <a:r>
              <a:rPr lang="en-US" spc="50" dirty="0">
                <a:solidFill>
                  <a:srgbClr val="000000"/>
                </a:solidFill>
                <a:latin typeface="Trebuchet MS" panose="020B0603020202020204" pitchFamily="34" charset="0"/>
                <a:ea typeface="Verdana" panose="020B0604030504040204" pitchFamily="34" charset="0"/>
                <a:cs typeface="Verdana" panose="020B0604030504040204" pitchFamily="34" charset="0"/>
              </a:rPr>
              <a:t>Imagine A World Where…</a:t>
            </a:r>
          </a:p>
        </p:txBody>
      </p:sp>
      <p:sp>
        <p:nvSpPr>
          <p:cNvPr id="70" name="CaseCode"/>
          <p:cNvSpPr txBox="1"/>
          <p:nvPr/>
        </p:nvSpPr>
        <p:spPr>
          <a:xfrm>
            <a:off x="6117629" y="7429057"/>
            <a:ext cx="4570308" cy="165121"/>
          </a:xfrm>
          <a:prstGeom prst="rect">
            <a:avLst/>
          </a:prstGeom>
          <a:noFill/>
        </p:spPr>
        <p:txBody>
          <a:bodyPr vert="horz" wrap="square" lIns="0" tIns="0" rIns="0" bIns="0" rtlCol="0" anchor="t">
            <a:noAutofit/>
          </a:bodyPr>
          <a:lstStyle/>
          <a:p>
            <a:pPr marL="0" indent="0" algn="r" defTabSz="914400" rtl="0" eaLnBrk="1" latinLnBrk="0" hangingPunct="1">
              <a:spcBef>
                <a:spcPts val="0"/>
              </a:spcBef>
              <a:buSzPct val="100000"/>
              <a:buFontTx/>
              <a:buNone/>
            </a:pPr>
            <a:r>
              <a:rPr lang="en-US" sz="650" b="0" noProof="0" dirty="0">
                <a:solidFill>
                  <a:schemeClr val="tx1"/>
                </a:solidFill>
                <a:latin typeface="Trebuchet MS" panose="020B0603020202020204" pitchFamily="34" charset="0"/>
              </a:rPr>
              <a:t>Deloitte</a:t>
            </a:r>
            <a:r>
              <a:rPr lang="en-US" sz="650" b="0" baseline="0" noProof="0" dirty="0">
                <a:solidFill>
                  <a:schemeClr val="tx1"/>
                </a:solidFill>
                <a:latin typeface="Trebuchet MS" panose="020B0603020202020204" pitchFamily="34" charset="0"/>
              </a:rPr>
              <a:t> Consulting | The Future of Work</a:t>
            </a:r>
            <a:endParaRPr lang="en-US" sz="650" b="0" noProof="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577498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57302" y="950270"/>
            <a:ext cx="4815840" cy="553998"/>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VARIOUS PARTS OF ACTUARIAL PROCESSES CAN BE EXPONENTIATED</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Cube 16"/>
          <p:cNvSpPr/>
          <p:nvPr/>
        </p:nvSpPr>
        <p:spPr>
          <a:xfrm>
            <a:off x="1364138" y="3015270"/>
            <a:ext cx="1920240" cy="2076437"/>
          </a:xfrm>
          <a:prstGeom prst="cube">
            <a:avLst/>
          </a:prstGeom>
          <a:solidFill>
            <a:srgbClr val="004563"/>
          </a:solidFill>
          <a:ln w="9525" cap="flat" cmpd="sng" algn="ctr">
            <a:solidFill>
              <a:srgbClr val="4977B6">
                <a:shade val="95000"/>
                <a:satMod val="10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panose="020B0603020202020204" pitchFamily="34" charset="0"/>
              </a:rPr>
              <a:t>Data</a:t>
            </a:r>
          </a:p>
        </p:txBody>
      </p:sp>
      <p:sp>
        <p:nvSpPr>
          <p:cNvPr id="19" name="Cube 18"/>
          <p:cNvSpPr/>
          <p:nvPr/>
        </p:nvSpPr>
        <p:spPr>
          <a:xfrm>
            <a:off x="4279790" y="3015270"/>
            <a:ext cx="1920240" cy="2076437"/>
          </a:xfrm>
          <a:prstGeom prst="cube">
            <a:avLst/>
          </a:prstGeom>
          <a:solidFill>
            <a:srgbClr val="004563"/>
          </a:solidFill>
          <a:ln w="9525" cap="flat" cmpd="sng" algn="ctr">
            <a:solidFill>
              <a:srgbClr val="4977B6">
                <a:shade val="95000"/>
                <a:satMod val="10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panose="020B0603020202020204" pitchFamily="34" charset="0"/>
              </a:rPr>
              <a:t>Model</a:t>
            </a:r>
          </a:p>
        </p:txBody>
      </p:sp>
      <p:sp>
        <p:nvSpPr>
          <p:cNvPr id="20" name="Cube 19"/>
          <p:cNvSpPr/>
          <p:nvPr/>
        </p:nvSpPr>
        <p:spPr>
          <a:xfrm>
            <a:off x="7161808" y="3015270"/>
            <a:ext cx="1923588" cy="2097092"/>
          </a:xfrm>
          <a:prstGeom prst="cube">
            <a:avLst/>
          </a:prstGeom>
          <a:solidFill>
            <a:srgbClr val="004563"/>
          </a:solidFill>
          <a:ln w="9525" cap="flat" cmpd="sng" algn="ctr">
            <a:solidFill>
              <a:srgbClr val="4977B6">
                <a:shade val="95000"/>
                <a:satMod val="10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panose="020B0603020202020204" pitchFamily="34" charset="0"/>
              </a:rPr>
              <a:t>Reporting and Analysis</a:t>
            </a:r>
          </a:p>
        </p:txBody>
      </p:sp>
      <p:cxnSp>
        <p:nvCxnSpPr>
          <p:cNvPr id="21" name="Straight Connector 20"/>
          <p:cNvCxnSpPr/>
          <p:nvPr/>
        </p:nvCxnSpPr>
        <p:spPr>
          <a:xfrm>
            <a:off x="241300" y="2333144"/>
            <a:ext cx="10129236" cy="72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9451" y="2248068"/>
            <a:ext cx="2834134" cy="184666"/>
          </a:xfrm>
          <a:prstGeom prst="rect">
            <a:avLst/>
          </a:prstGeom>
          <a:solidFill>
            <a:schemeClr val="bg1"/>
          </a:solidFill>
        </p:spPr>
        <p:txBody>
          <a:bodyPr vert="horz" wrap="square" lIns="0" tIns="0" rIns="0" bIns="0" rtlCol="0">
            <a:spAutoFit/>
          </a:bodyPr>
          <a:lstStyle/>
          <a:p>
            <a:pPr algn="ctr">
              <a:spcBef>
                <a:spcPts val="200"/>
              </a:spcBef>
              <a:buSzPct val="100000"/>
            </a:pPr>
            <a:r>
              <a:rPr lang="en-US" sz="1200" b="1" dirty="0">
                <a:latin typeface="Trebuchet MS" panose="020B0603020202020204" pitchFamily="34" charset="0"/>
              </a:rPr>
              <a:t>End-to-End Actuarial Process</a:t>
            </a:r>
          </a:p>
        </p:txBody>
      </p:sp>
      <p:sp>
        <p:nvSpPr>
          <p:cNvPr id="23" name="Left-Right Arrow 22"/>
          <p:cNvSpPr/>
          <p:nvPr/>
        </p:nvSpPr>
        <p:spPr bwMode="gray">
          <a:xfrm>
            <a:off x="1520771" y="5465287"/>
            <a:ext cx="7315200" cy="1179988"/>
          </a:xfrm>
          <a:prstGeom prst="leftRightArrow">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latin typeface="Trebuchet MS" panose="020B0603020202020204" pitchFamily="34" charset="0"/>
            </a:endParaRPr>
          </a:p>
        </p:txBody>
      </p:sp>
      <p:sp>
        <p:nvSpPr>
          <p:cNvPr id="24" name="Left-Right Arrow 23"/>
          <p:cNvSpPr/>
          <p:nvPr/>
        </p:nvSpPr>
        <p:spPr bwMode="gray">
          <a:xfrm>
            <a:off x="3356294" y="5863926"/>
            <a:ext cx="3657600" cy="371050"/>
          </a:xfrm>
          <a:prstGeom prst="leftRightArrow">
            <a:avLst/>
          </a:prstGeom>
          <a:solidFill>
            <a:schemeClr val="bg1">
              <a:lumMod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000" b="1" dirty="0">
                <a:latin typeface="Trebuchet MS" panose="020B0603020202020204" pitchFamily="34" charset="0"/>
              </a:rPr>
              <a:t>Automation is spreading</a:t>
            </a:r>
          </a:p>
        </p:txBody>
      </p:sp>
    </p:spTree>
    <p:extLst>
      <p:ext uri="{BB962C8B-B14F-4D97-AF65-F5344CB8AC3E}">
        <p14:creationId xmlns:p14="http://schemas.microsoft.com/office/powerpoint/2010/main" val="634932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04668" y="1037590"/>
            <a:ext cx="4815840" cy="281940"/>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WHAT IS RPA?</a:t>
            </a:r>
            <a:endParaRPr lang="en-US"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844" y="2287281"/>
            <a:ext cx="2764542" cy="5209043"/>
          </a:xfrm>
          <a:prstGeom prst="rect">
            <a:avLst/>
          </a:prstGeom>
        </p:spPr>
      </p:pic>
      <p:sp>
        <p:nvSpPr>
          <p:cNvPr id="47" name="Text Placeholder 8"/>
          <p:cNvSpPr txBox="1">
            <a:spLocks/>
          </p:cNvSpPr>
          <p:nvPr/>
        </p:nvSpPr>
        <p:spPr>
          <a:xfrm>
            <a:off x="165100" y="1842263"/>
            <a:ext cx="10210800" cy="612012"/>
          </a:xfrm>
          <a:prstGeom prst="rect">
            <a:avLst/>
          </a:prstGeom>
        </p:spPr>
        <p:txBody>
          <a:bodyPr vert="horz" lIns="0" tIns="0" rIns="0" bIns="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kern="0" dirty="0" smtClean="0">
                <a:solidFill>
                  <a:srgbClr val="575757"/>
                </a:solidFill>
                <a:latin typeface="Trebuchet MS" panose="020B0603020202020204" pitchFamily="34" charset="0"/>
              </a:rPr>
              <a:t>RPA is delivered through software that can be configured to undertake rules-based (deterministic) tasks; it is not actual robots in a production line.</a:t>
            </a:r>
            <a:endParaRPr lang="en-US" sz="1600" kern="0" dirty="0">
              <a:solidFill>
                <a:srgbClr val="575757"/>
              </a:solidFill>
              <a:latin typeface="Trebuchet MS" panose="020B0603020202020204" pitchFamily="34" charset="0"/>
            </a:endParaRPr>
          </a:p>
        </p:txBody>
      </p:sp>
      <p:sp>
        <p:nvSpPr>
          <p:cNvPr id="48" name="Rectangle 47"/>
          <p:cNvSpPr/>
          <p:nvPr/>
        </p:nvSpPr>
        <p:spPr>
          <a:xfrm>
            <a:off x="4838661" y="4147261"/>
            <a:ext cx="2774035" cy="8103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400" dirty="0">
              <a:solidFill>
                <a:prstClr val="white"/>
              </a:solidFill>
              <a:latin typeface="Trebuchet MS" panose="020B0603020202020204" pitchFamily="34" charset="0"/>
            </a:endParaRPr>
          </a:p>
        </p:txBody>
      </p:sp>
      <p:pic>
        <p:nvPicPr>
          <p:cNvPr id="49" name="Picture 2"/>
          <p:cNvPicPr preferRelativeResize="0">
            <a:picLocks noChangeArrowheads="1"/>
          </p:cNvPicPr>
          <p:nvPr/>
        </p:nvPicPr>
        <p:blipFill rotWithShape="1">
          <a:blip r:embed="rId5" cstate="print">
            <a:extLst>
              <a:ext uri="{28A0092B-C50C-407E-A947-70E740481C1C}">
                <a14:useLocalDpi xmlns:a14="http://schemas.microsoft.com/office/drawing/2010/main"/>
              </a:ext>
            </a:extLst>
          </a:blip>
          <a:srcRect t="11507" r="87521" b="63202"/>
          <a:stretch/>
        </p:blipFill>
        <p:spPr bwMode="auto">
          <a:xfrm>
            <a:off x="2146301" y="2873375"/>
            <a:ext cx="438259" cy="40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p:cNvSpPr/>
          <p:nvPr/>
        </p:nvSpPr>
        <p:spPr bwMode="auto">
          <a:xfrm>
            <a:off x="2146300" y="2683310"/>
            <a:ext cx="6400800" cy="210185"/>
          </a:xfrm>
          <a:prstGeom prst="rect">
            <a:avLst/>
          </a:prstGeom>
          <a:solidFill>
            <a:srgbClr val="81BC00"/>
          </a:solidFill>
          <a:ln w="12700" cap="flat" cmpd="sng" algn="ctr">
            <a:noFill/>
            <a:prstDash val="solid"/>
            <a:round/>
            <a:headEnd type="none" w="med" len="med"/>
            <a:tailEnd type="none" w="med" len="med"/>
          </a:ln>
          <a:effectLst/>
        </p:spPr>
        <p:txBody>
          <a:bodyPr vert="horz" wrap="square" lIns="54000" tIns="0" rIns="54000" bIns="0" numCol="1" rtlCol="0" anchor="ctr" anchorCtr="0" compatLnSpc="1">
            <a:prstTxWarp prst="textNoShape">
              <a:avLst/>
            </a:prstTxWarp>
          </a:bodyPr>
          <a:lstStyle/>
          <a:p>
            <a:pPr>
              <a:defRPr/>
            </a:pPr>
            <a:r>
              <a:rPr lang="en-US" sz="1400" b="1" dirty="0">
                <a:solidFill>
                  <a:prstClr val="white"/>
                </a:solidFill>
                <a:latin typeface="Trebuchet MS" panose="020B0603020202020204" pitchFamily="34" charset="0"/>
                <a:cs typeface="Arial" panose="020B0604020202020204" pitchFamily="34" charset="0"/>
              </a:rPr>
              <a:t>RPA is…</a:t>
            </a:r>
          </a:p>
        </p:txBody>
      </p:sp>
      <p:sp>
        <p:nvSpPr>
          <p:cNvPr id="51" name="Rectangle 50"/>
          <p:cNvSpPr/>
          <p:nvPr/>
        </p:nvSpPr>
        <p:spPr bwMode="auto">
          <a:xfrm>
            <a:off x="2152387" y="4795967"/>
            <a:ext cx="6400800" cy="235039"/>
          </a:xfrm>
          <a:prstGeom prst="rect">
            <a:avLst/>
          </a:prstGeom>
          <a:solidFill>
            <a:schemeClr val="accent3"/>
          </a:solidFill>
          <a:ln w="12700" cap="flat" cmpd="sng" algn="ctr">
            <a:noFill/>
            <a:prstDash val="solid"/>
            <a:round/>
            <a:headEnd type="none" w="med" len="med"/>
            <a:tailEnd type="none" w="med" len="med"/>
          </a:ln>
          <a:effectLst/>
        </p:spPr>
        <p:txBody>
          <a:bodyPr vert="horz" wrap="square" lIns="54000" tIns="0" rIns="54000" bIns="0" numCol="1" rtlCol="0" anchor="ctr" anchorCtr="0" compatLnSpc="1">
            <a:prstTxWarp prst="textNoShape">
              <a:avLst/>
            </a:prstTxWarp>
          </a:bodyPr>
          <a:lstStyle/>
          <a:p>
            <a:pPr>
              <a:defRPr/>
            </a:pPr>
            <a:r>
              <a:rPr lang="en-US" sz="1400" b="1" dirty="0">
                <a:solidFill>
                  <a:prstClr val="white"/>
                </a:solidFill>
                <a:latin typeface="Trebuchet MS" panose="020B0603020202020204" pitchFamily="34" charset="0"/>
                <a:cs typeface="Arial" panose="020B0604020202020204" pitchFamily="34" charset="0"/>
              </a:rPr>
              <a:t>RPA is not…</a:t>
            </a:r>
          </a:p>
        </p:txBody>
      </p:sp>
      <p:sp>
        <p:nvSpPr>
          <p:cNvPr id="52" name="Rectangle 51"/>
          <p:cNvSpPr/>
          <p:nvPr/>
        </p:nvSpPr>
        <p:spPr>
          <a:xfrm>
            <a:off x="2579702" y="2945095"/>
            <a:ext cx="6278102" cy="307777"/>
          </a:xfrm>
          <a:prstGeom prst="rect">
            <a:avLst/>
          </a:prstGeom>
        </p:spPr>
        <p:txBody>
          <a:bodyPr wrap="square">
            <a:spAutoFit/>
          </a:bodyPr>
          <a:lstStyle/>
          <a:p>
            <a:r>
              <a:rPr lang="en-US" sz="1400" dirty="0">
                <a:solidFill>
                  <a:srgbClr val="000000"/>
                </a:solidFill>
                <a:latin typeface="Trebuchet MS" panose="020B0603020202020204" pitchFamily="34" charset="0"/>
                <a:cs typeface="Arial" panose="020B0604020202020204" pitchFamily="34" charset="0"/>
              </a:rPr>
              <a:t>Computer-coded software</a:t>
            </a:r>
          </a:p>
        </p:txBody>
      </p:sp>
      <p:sp>
        <p:nvSpPr>
          <p:cNvPr id="53" name="Rectangle 52"/>
          <p:cNvSpPr/>
          <p:nvPr/>
        </p:nvSpPr>
        <p:spPr>
          <a:xfrm>
            <a:off x="2579702" y="3384537"/>
            <a:ext cx="6278102" cy="307777"/>
          </a:xfrm>
          <a:prstGeom prst="rect">
            <a:avLst/>
          </a:prstGeom>
        </p:spPr>
        <p:txBody>
          <a:bodyPr wrap="square" anchor="ctr">
            <a:spAutoFit/>
          </a:bodyPr>
          <a:lstStyle/>
          <a:p>
            <a:r>
              <a:rPr lang="en-US" sz="1400" dirty="0">
                <a:solidFill>
                  <a:srgbClr val="000000"/>
                </a:solidFill>
                <a:latin typeface="Trebuchet MS" panose="020B0603020202020204" pitchFamily="34" charset="0"/>
                <a:cs typeface="Arial" panose="020B0604020202020204" pitchFamily="34" charset="0"/>
              </a:rPr>
              <a:t>Programs that replace humans performing repetitive rules-based tasks</a:t>
            </a:r>
          </a:p>
        </p:txBody>
      </p:sp>
      <p:sp>
        <p:nvSpPr>
          <p:cNvPr id="54" name="Rectangle 53"/>
          <p:cNvSpPr/>
          <p:nvPr/>
        </p:nvSpPr>
        <p:spPr>
          <a:xfrm>
            <a:off x="2579702" y="3897536"/>
            <a:ext cx="6278102" cy="307777"/>
          </a:xfrm>
          <a:prstGeom prst="rect">
            <a:avLst/>
          </a:prstGeom>
        </p:spPr>
        <p:txBody>
          <a:bodyPr wrap="square">
            <a:spAutoFit/>
          </a:bodyPr>
          <a:lstStyle/>
          <a:p>
            <a:r>
              <a:rPr lang="en-US" sz="1400" dirty="0">
                <a:solidFill>
                  <a:srgbClr val="000000"/>
                </a:solidFill>
                <a:latin typeface="Trebuchet MS" panose="020B0603020202020204" pitchFamily="34" charset="0"/>
                <a:cs typeface="Arial" panose="020B0604020202020204" pitchFamily="34" charset="0"/>
              </a:rPr>
              <a:t>Cross-functional and cross-application macros</a:t>
            </a:r>
          </a:p>
        </p:txBody>
      </p:sp>
      <p:sp>
        <p:nvSpPr>
          <p:cNvPr id="55" name="Rectangle 54"/>
          <p:cNvSpPr/>
          <p:nvPr/>
        </p:nvSpPr>
        <p:spPr>
          <a:xfrm>
            <a:off x="2640494" y="5107378"/>
            <a:ext cx="6480747" cy="307777"/>
          </a:xfrm>
          <a:prstGeom prst="rect">
            <a:avLst/>
          </a:prstGeom>
        </p:spPr>
        <p:txBody>
          <a:bodyPr wrap="square">
            <a:spAutoFit/>
          </a:bodyPr>
          <a:lstStyle/>
          <a:p>
            <a:r>
              <a:rPr lang="en-US" sz="1400" dirty="0">
                <a:solidFill>
                  <a:srgbClr val="000000"/>
                </a:solidFill>
                <a:latin typeface="Trebuchet MS" panose="020B0603020202020204" pitchFamily="34" charset="0"/>
                <a:cs typeface="Arial" panose="020B0604020202020204" pitchFamily="34" charset="0"/>
              </a:rPr>
              <a:t>Walking, talking auto-bots</a:t>
            </a:r>
          </a:p>
        </p:txBody>
      </p:sp>
      <p:sp>
        <p:nvSpPr>
          <p:cNvPr id="56" name="Rectangle 55"/>
          <p:cNvSpPr/>
          <p:nvPr/>
        </p:nvSpPr>
        <p:spPr>
          <a:xfrm>
            <a:off x="2640494" y="5515558"/>
            <a:ext cx="6480747" cy="307777"/>
          </a:xfrm>
          <a:prstGeom prst="rect">
            <a:avLst/>
          </a:prstGeom>
        </p:spPr>
        <p:txBody>
          <a:bodyPr wrap="square">
            <a:spAutoFit/>
          </a:bodyPr>
          <a:lstStyle/>
          <a:p>
            <a:r>
              <a:rPr lang="en-US" sz="1400" dirty="0">
                <a:solidFill>
                  <a:srgbClr val="000000"/>
                </a:solidFill>
                <a:latin typeface="Trebuchet MS" panose="020B0603020202020204" pitchFamily="34" charset="0"/>
                <a:cs typeface="Arial" panose="020B0604020202020204" pitchFamily="34" charset="0"/>
              </a:rPr>
              <a:t>Physically existing machines processing paper</a:t>
            </a:r>
          </a:p>
        </p:txBody>
      </p:sp>
      <p:sp>
        <p:nvSpPr>
          <p:cNvPr id="57" name="Rectangle 56"/>
          <p:cNvSpPr/>
          <p:nvPr/>
        </p:nvSpPr>
        <p:spPr>
          <a:xfrm>
            <a:off x="2640494" y="5903790"/>
            <a:ext cx="6480747" cy="307777"/>
          </a:xfrm>
          <a:prstGeom prst="rect">
            <a:avLst/>
          </a:prstGeom>
        </p:spPr>
        <p:txBody>
          <a:bodyPr wrap="square">
            <a:spAutoFit/>
          </a:bodyPr>
          <a:lstStyle/>
          <a:p>
            <a:r>
              <a:rPr lang="en-US" sz="1400" dirty="0">
                <a:solidFill>
                  <a:srgbClr val="000000"/>
                </a:solidFill>
                <a:latin typeface="Trebuchet MS" panose="020B0603020202020204" pitchFamily="34" charset="0"/>
                <a:cs typeface="Arial" panose="020B0604020202020204" pitchFamily="34" charset="0"/>
              </a:rPr>
              <a:t>Artificial intelligence or voice recognition and reply software</a:t>
            </a:r>
          </a:p>
        </p:txBody>
      </p:sp>
      <p:pic>
        <p:nvPicPr>
          <p:cNvPr id="58" name="Picture 2"/>
          <p:cNvPicPr preferRelativeResize="0">
            <a:picLocks noChangeArrowheads="1"/>
          </p:cNvPicPr>
          <p:nvPr/>
        </p:nvPicPr>
        <p:blipFill rotWithShape="1">
          <a:blip r:embed="rId6" cstate="print">
            <a:extLst>
              <a:ext uri="{28A0092B-C50C-407E-A947-70E740481C1C}">
                <a14:useLocalDpi xmlns:a14="http://schemas.microsoft.com/office/drawing/2010/main"/>
              </a:ext>
            </a:extLst>
          </a:blip>
          <a:srcRect t="41279" r="87618" b="32452"/>
          <a:stretch/>
        </p:blipFill>
        <p:spPr bwMode="auto">
          <a:xfrm>
            <a:off x="2139373" y="3292475"/>
            <a:ext cx="459505" cy="45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preferRelativeResize="0">
            <a:picLocks noChangeArrowheads="1"/>
          </p:cNvPicPr>
          <p:nvPr/>
        </p:nvPicPr>
        <p:blipFill rotWithShape="1">
          <a:blip r:embed="rId7" cstate="print">
            <a:extLst>
              <a:ext uri="{28A0092B-C50C-407E-A947-70E740481C1C}">
                <a14:useLocalDpi xmlns:a14="http://schemas.microsoft.com/office/drawing/2010/main"/>
              </a:ext>
            </a:extLst>
          </a:blip>
          <a:srcRect t="72060" r="87641"/>
          <a:stretch/>
        </p:blipFill>
        <p:spPr bwMode="auto">
          <a:xfrm>
            <a:off x="2115132" y="3818947"/>
            <a:ext cx="466433" cy="409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preferRelativeResize="0">
            <a:picLocks noChangeArrowheads="1"/>
          </p:cNvPicPr>
          <p:nvPr/>
        </p:nvPicPr>
        <p:blipFill rotWithShape="1">
          <a:blip r:embed="rId8" cstate="print">
            <a:extLst>
              <a:ext uri="{28A0092B-C50C-407E-A947-70E740481C1C}">
                <a14:useLocalDpi xmlns:a14="http://schemas.microsoft.com/office/drawing/2010/main"/>
              </a:ext>
            </a:extLst>
          </a:blip>
          <a:srcRect l="49244" t="11507" r="38099" b="63202"/>
          <a:stretch/>
        </p:blipFill>
        <p:spPr bwMode="auto">
          <a:xfrm>
            <a:off x="2146300" y="5032301"/>
            <a:ext cx="459506" cy="39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preferRelativeResize="0">
            <a:picLocks noChangeArrowheads="1"/>
          </p:cNvPicPr>
          <p:nvPr/>
        </p:nvPicPr>
        <p:blipFill rotWithShape="1">
          <a:blip r:embed="rId9" cstate="print">
            <a:extLst>
              <a:ext uri="{28A0092B-C50C-407E-A947-70E740481C1C}">
                <a14:useLocalDpi xmlns:a14="http://schemas.microsoft.com/office/drawing/2010/main"/>
              </a:ext>
            </a:extLst>
          </a:blip>
          <a:srcRect l="49244" t="40585" r="38099" b="31016"/>
          <a:stretch/>
        </p:blipFill>
        <p:spPr bwMode="auto">
          <a:xfrm>
            <a:off x="2146300" y="5442177"/>
            <a:ext cx="459506" cy="44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p:cNvPicPr preferRelativeResize="0">
            <a:picLocks noChangeArrowheads="1"/>
          </p:cNvPicPr>
          <p:nvPr/>
        </p:nvPicPr>
        <p:blipFill rotWithShape="1">
          <a:blip r:embed="rId10" cstate="print">
            <a:extLst>
              <a:ext uri="{28A0092B-C50C-407E-A947-70E740481C1C}">
                <a14:useLocalDpi xmlns:a14="http://schemas.microsoft.com/office/drawing/2010/main"/>
              </a:ext>
            </a:extLst>
          </a:blip>
          <a:srcRect l="49244" t="70641" r="38099" b="724"/>
          <a:stretch/>
        </p:blipFill>
        <p:spPr bwMode="auto">
          <a:xfrm>
            <a:off x="2170548" y="5865960"/>
            <a:ext cx="438260" cy="47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3" name="Straight Connector 62"/>
          <p:cNvCxnSpPr/>
          <p:nvPr/>
        </p:nvCxnSpPr>
        <p:spPr>
          <a:xfrm flipV="1">
            <a:off x="2207776" y="3283575"/>
            <a:ext cx="6400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202715" y="5889896"/>
            <a:ext cx="6400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02715" y="5423883"/>
            <a:ext cx="6400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72560" y="3777238"/>
            <a:ext cx="6400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045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40388" y="1040060"/>
            <a:ext cx="5649809" cy="276999"/>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WHAT ARE THE POTENTIAL BENEFITS OF RPA?</a:t>
            </a:r>
            <a:endParaRPr lang="en-US"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Text Placeholder 1"/>
          <p:cNvSpPr txBox="1">
            <a:spLocks/>
          </p:cNvSpPr>
          <p:nvPr/>
        </p:nvSpPr>
        <p:spPr>
          <a:xfrm>
            <a:off x="340388" y="1692276"/>
            <a:ext cx="8371762" cy="59977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rgbClr val="81BC00"/>
              </a:buClr>
            </a:pPr>
            <a:r>
              <a:rPr lang="en-US" sz="1600" kern="0" smtClean="0">
                <a:solidFill>
                  <a:sysClr val="windowText" lastClr="000000"/>
                </a:solidFill>
                <a:latin typeface="Trebuchet MS" panose="020B0603020202020204" pitchFamily="34" charset="0"/>
              </a:rPr>
              <a:t>RPA can be executed with low costs, high accuracy, and high scalability, with the potential to produce transformative change and benefits</a:t>
            </a:r>
            <a:endParaRPr lang="en-US" sz="1600" kern="0" dirty="0">
              <a:solidFill>
                <a:sysClr val="windowText" lastClr="000000"/>
              </a:solidFill>
              <a:latin typeface="Trebuchet MS" panose="020B0603020202020204" pitchFamily="34" charset="0"/>
            </a:endParaRPr>
          </a:p>
        </p:txBody>
      </p:sp>
      <p:grpSp>
        <p:nvGrpSpPr>
          <p:cNvPr id="21" name="Group 20"/>
          <p:cNvGrpSpPr/>
          <p:nvPr/>
        </p:nvGrpSpPr>
        <p:grpSpPr>
          <a:xfrm>
            <a:off x="1335801" y="6035674"/>
            <a:ext cx="796047" cy="752363"/>
            <a:chOff x="5762938" y="4877793"/>
            <a:chExt cx="899153" cy="899153"/>
          </a:xfrm>
        </p:grpSpPr>
        <p:sp>
          <p:nvSpPr>
            <p:cNvPr id="22" name="Oval 21"/>
            <p:cNvSpPr>
              <a:spLocks noChangeAspect="1"/>
            </p:cNvSpPr>
            <p:nvPr/>
          </p:nvSpPr>
          <p:spPr>
            <a:xfrm>
              <a:off x="5762938" y="4877793"/>
              <a:ext cx="899153" cy="899153"/>
            </a:xfrm>
            <a:prstGeom prst="ellipse">
              <a:avLst/>
            </a:prstGeom>
            <a:solidFill>
              <a:srgbClr val="81BC00"/>
            </a:solidFill>
            <a:ln w="38100" cap="flat" cmpd="sng" algn="ctr">
              <a:solidFill>
                <a:schemeClr val="bg1">
                  <a:lumMod val="85000"/>
                </a:schemeClr>
              </a:solidFill>
              <a:prstDash val="solid"/>
            </a:ln>
            <a:effectLst/>
          </p:spPr>
          <p:txBody>
            <a:bodyPr lIns="0" tIns="0" rIns="0" bIns="0" rtlCol="0" anchor="ctr">
              <a:noAutofit/>
            </a:bodyPr>
            <a:lstStyle/>
            <a:p>
              <a:pPr algn="ctr">
                <a:defRPr/>
              </a:pPr>
              <a:endParaRPr lang="en-US" sz="750" b="1" kern="0" dirty="0">
                <a:solidFill>
                  <a:schemeClr val="bg1"/>
                </a:solidFill>
                <a:latin typeface="Trebuchet MS" panose="020B0603020202020204" pitchFamily="34" charset="0"/>
              </a:endParaRPr>
            </a:p>
            <a:p>
              <a:pPr algn="ctr">
                <a:defRPr/>
              </a:pPr>
              <a:endParaRPr lang="en-US" sz="750" b="1" kern="0" dirty="0">
                <a:solidFill>
                  <a:schemeClr val="bg1"/>
                </a:solidFill>
                <a:latin typeface="Trebuchet MS" panose="020B0603020202020204" pitchFamily="34" charset="0"/>
              </a:endParaRPr>
            </a:p>
            <a:p>
              <a:pPr algn="ctr">
                <a:defRPr/>
              </a:pPr>
              <a:endParaRPr lang="en-US" sz="750" b="1" kern="0" dirty="0">
                <a:solidFill>
                  <a:schemeClr val="bg1"/>
                </a:solidFill>
                <a:latin typeface="Trebuchet MS" panose="020B0603020202020204" pitchFamily="34" charset="0"/>
              </a:endParaRPr>
            </a:p>
          </p:txBody>
        </p:sp>
        <p:sp>
          <p:nvSpPr>
            <p:cNvPr id="23" name="TextBox 22"/>
            <p:cNvSpPr txBox="1"/>
            <p:nvPr/>
          </p:nvSpPr>
          <p:spPr>
            <a:xfrm>
              <a:off x="5766614" y="5356733"/>
              <a:ext cx="891802" cy="207749"/>
            </a:xfrm>
            <a:prstGeom prst="rect">
              <a:avLst/>
            </a:prstGeom>
            <a:noFill/>
          </p:spPr>
          <p:txBody>
            <a:bodyPr wrap="square" lIns="0" tIns="0" rIns="0" bIns="0" rtlCol="0">
              <a:spAutoFit/>
            </a:bodyPr>
            <a:lstStyle/>
            <a:p>
              <a:pPr algn="ctr">
                <a:spcBef>
                  <a:spcPts val="450"/>
                </a:spcBef>
                <a:buSzPct val="100000"/>
              </a:pPr>
              <a:r>
                <a:rPr lang="en-US" sz="675" b="1" dirty="0">
                  <a:solidFill>
                    <a:schemeClr val="bg1"/>
                  </a:solidFill>
                  <a:latin typeface="Trebuchet MS" panose="020B0603020202020204" pitchFamily="34" charset="0"/>
                </a:rPr>
                <a:t>New </a:t>
              </a:r>
              <a:br>
                <a:rPr lang="en-US" sz="675" b="1" dirty="0">
                  <a:solidFill>
                    <a:schemeClr val="bg1"/>
                  </a:solidFill>
                  <a:latin typeface="Trebuchet MS" panose="020B0603020202020204" pitchFamily="34" charset="0"/>
                </a:rPr>
              </a:br>
              <a:r>
                <a:rPr lang="en-US" sz="675" b="1" dirty="0">
                  <a:solidFill>
                    <a:schemeClr val="bg1"/>
                  </a:solidFill>
                  <a:latin typeface="Trebuchet MS" panose="020B0603020202020204" pitchFamily="34" charset="0"/>
                </a:rPr>
                <a:t>Competencies</a:t>
              </a:r>
            </a:p>
          </p:txBody>
        </p:sp>
        <p:grpSp>
          <p:nvGrpSpPr>
            <p:cNvPr id="24" name="Group 669"/>
            <p:cNvGrpSpPr>
              <a:grpSpLocks noChangeAspect="1"/>
            </p:cNvGrpSpPr>
            <p:nvPr/>
          </p:nvGrpSpPr>
          <p:grpSpPr bwMode="auto">
            <a:xfrm>
              <a:off x="6073885" y="5031424"/>
              <a:ext cx="277257" cy="277257"/>
              <a:chOff x="1910" y="2326"/>
              <a:chExt cx="340" cy="340"/>
            </a:xfrm>
            <a:solidFill>
              <a:schemeClr val="bg1"/>
            </a:solidFill>
          </p:grpSpPr>
          <p:sp>
            <p:nvSpPr>
              <p:cNvPr id="25" name="Freeform 670"/>
              <p:cNvSpPr>
                <a:spLocks noEditPoints="1"/>
              </p:cNvSpPr>
              <p:nvPr/>
            </p:nvSpPr>
            <p:spPr bwMode="auto">
              <a:xfrm>
                <a:off x="1910" y="232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schemeClr val="bg1"/>
                  </a:solidFill>
                  <a:latin typeface="Trebuchet MS" panose="020B0603020202020204" pitchFamily="34" charset="0"/>
                </a:endParaRPr>
              </a:p>
            </p:txBody>
          </p:sp>
          <p:sp>
            <p:nvSpPr>
              <p:cNvPr id="26" name="Freeform 671"/>
              <p:cNvSpPr>
                <a:spLocks noEditPoints="1"/>
              </p:cNvSpPr>
              <p:nvPr/>
            </p:nvSpPr>
            <p:spPr bwMode="auto">
              <a:xfrm>
                <a:off x="1973" y="2390"/>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solidFill>
                    <a:schemeClr val="bg1"/>
                  </a:solidFill>
                  <a:latin typeface="Trebuchet MS" panose="020B0603020202020204" pitchFamily="34" charset="0"/>
                </a:endParaRPr>
              </a:p>
            </p:txBody>
          </p:sp>
        </p:grpSp>
      </p:grpSp>
      <p:sp>
        <p:nvSpPr>
          <p:cNvPr id="27" name="Rectangle 26"/>
          <p:cNvSpPr/>
          <p:nvPr/>
        </p:nvSpPr>
        <p:spPr>
          <a:xfrm>
            <a:off x="2392731" y="6164088"/>
            <a:ext cx="7819615" cy="615553"/>
          </a:xfrm>
          <a:prstGeom prst="rect">
            <a:avLst/>
          </a:prstGeom>
        </p:spPr>
        <p:txBody>
          <a:bodyPr wrap="square" lIns="0" tIns="0" rIns="0" bIns="0">
            <a:spAutoFit/>
          </a:bodyPr>
          <a:lstStyle/>
          <a:p>
            <a:r>
              <a:rPr lang="en-US" sz="2000" i="1" dirty="0">
                <a:solidFill>
                  <a:schemeClr val="accent3"/>
                </a:solidFill>
                <a:latin typeface="Trebuchet MS" panose="020B0603020202020204" pitchFamily="34" charset="0"/>
              </a:rPr>
              <a:t>Actuaries are able to shift focus from repetitive tasks to higher-value tasks that inform senior leadership decision making</a:t>
            </a:r>
          </a:p>
        </p:txBody>
      </p:sp>
      <p:pic>
        <p:nvPicPr>
          <p:cNvPr id="3" name="Picture 2"/>
          <p:cNvPicPr>
            <a:picLocks noChangeAspect="1"/>
          </p:cNvPicPr>
          <p:nvPr/>
        </p:nvPicPr>
        <p:blipFill>
          <a:blip r:embed="rId5"/>
          <a:stretch>
            <a:fillRect/>
          </a:stretch>
        </p:blipFill>
        <p:spPr>
          <a:xfrm>
            <a:off x="1352354" y="2260092"/>
            <a:ext cx="8337745" cy="3775583"/>
          </a:xfrm>
          <a:prstGeom prst="rect">
            <a:avLst/>
          </a:prstGeom>
        </p:spPr>
      </p:pic>
    </p:spTree>
    <p:extLst>
      <p:ext uri="{BB962C8B-B14F-4D97-AF65-F5344CB8AC3E}">
        <p14:creationId xmlns:p14="http://schemas.microsoft.com/office/powerpoint/2010/main" val="343984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760567"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6"/>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bject 10"/>
          <p:cNvSpPr/>
          <p:nvPr/>
        </p:nvSpPr>
        <p:spPr>
          <a:xfrm>
            <a:off x="88239" y="721487"/>
            <a:ext cx="5699760"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87" y="916508"/>
            <a:ext cx="4815840" cy="281940"/>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RPA – VIDEO DEMO</a:t>
            </a:r>
            <a:endParaRPr lang="en-US" b="1" dirty="0">
              <a:latin typeface="Trebuchet MS" pitchFamily="34" charset="0"/>
              <a:cs typeface="Lucida Sans"/>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6" name="Text Placeholder 1"/>
          <p:cNvSpPr txBox="1">
            <a:spLocks/>
          </p:cNvSpPr>
          <p:nvPr/>
        </p:nvSpPr>
        <p:spPr>
          <a:xfrm>
            <a:off x="622300" y="1539507"/>
            <a:ext cx="8371762" cy="47233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600" kern="0" smtClean="0">
                <a:solidFill>
                  <a:srgbClr val="575757"/>
                </a:solidFill>
                <a:latin typeface="Trebuchet MS" panose="020B0603020202020204" pitchFamily="34" charset="0"/>
              </a:rPr>
              <a:t>Demo of process using illustrative vendor</a:t>
            </a:r>
            <a:endParaRPr lang="en-GB" sz="1600" kern="0" dirty="0">
              <a:solidFill>
                <a:srgbClr val="575757"/>
              </a:solidFill>
              <a:latin typeface="Trebuchet MS" panose="020B0603020202020204" pitchFamily="34" charset="0"/>
            </a:endParaRPr>
          </a:p>
        </p:txBody>
      </p:sp>
      <p:pic>
        <p:nvPicPr>
          <p:cNvPr id="19" name="Picture 18"/>
          <p:cNvPicPr>
            <a:picLocks noChangeAspect="1"/>
          </p:cNvPicPr>
          <p:nvPr/>
        </p:nvPicPr>
        <p:blipFill rotWithShape="1">
          <a:blip r:embed="rId7">
            <a:clrChange>
              <a:clrFrom>
                <a:srgbClr val="FFFFFF"/>
              </a:clrFrom>
              <a:clrTo>
                <a:srgbClr val="FFFFFF">
                  <a:alpha val="0"/>
                </a:srgbClr>
              </a:clrTo>
            </a:clrChange>
          </a:blip>
          <a:srcRect r="4039" b="12060"/>
          <a:stretch/>
        </p:blipFill>
        <p:spPr>
          <a:xfrm>
            <a:off x="698500" y="1855449"/>
            <a:ext cx="9352430" cy="4713626"/>
          </a:xfrm>
          <a:prstGeom prst="rect">
            <a:avLst/>
          </a:prstGeom>
        </p:spPr>
      </p:pic>
      <p:pic>
        <p:nvPicPr>
          <p:cNvPr id="20" name="How does Robotic Process Automation 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19609" y="2730761"/>
            <a:ext cx="6194514" cy="3329551"/>
          </a:xfrm>
          <a:prstGeom prst="rect">
            <a:avLst/>
          </a:prstGeom>
        </p:spPr>
      </p:pic>
    </p:spTree>
    <p:extLst>
      <p:ext uri="{BB962C8B-B14F-4D97-AF65-F5344CB8AC3E}">
        <p14:creationId xmlns:p14="http://schemas.microsoft.com/office/powerpoint/2010/main" val="1657792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bwMode="gray">
          <a:xfrm>
            <a:off x="390052" y="1823412"/>
            <a:ext cx="2895601" cy="3422183"/>
          </a:xfrm>
          <a:prstGeom prst="rect">
            <a:avLst/>
          </a:prstGeom>
          <a:noFill/>
          <a:ln w="19050" algn="ctr">
            <a:solidFill>
              <a:schemeClr val="accent1"/>
            </a:solidFill>
            <a:prstDash val="sysDot"/>
            <a:miter lim="800000"/>
            <a:headEnd/>
            <a:tailEnd/>
          </a:ln>
        </p:spPr>
        <p:txBody>
          <a:bodyPr wrap="square" lIns="88900" tIns="274320" rIns="88900" bIns="88900" rtlCol="0" anchor="t"/>
          <a:lstStyle/>
          <a:p>
            <a:pPr algn="ctr">
              <a:lnSpc>
                <a:spcPct val="106000"/>
              </a:lnSpc>
              <a:spcBef>
                <a:spcPts val="200"/>
              </a:spcBef>
              <a:spcAft>
                <a:spcPts val="200"/>
              </a:spcAft>
              <a:buFont typeface="Wingdings 2" pitchFamily="18" charset="2"/>
              <a:buNone/>
            </a:pPr>
            <a:endParaRPr lang="en-US" sz="1600" b="1" dirty="0">
              <a:solidFill>
                <a:schemeClr val="accent1"/>
              </a:solidFill>
              <a:latin typeface="Trebuchet MS" panose="020B0603020202020204" pitchFamily="34" charset="0"/>
            </a:endParaRPr>
          </a:p>
          <a:p>
            <a:pPr algn="ctr">
              <a:lnSpc>
                <a:spcPct val="106000"/>
              </a:lnSpc>
              <a:spcBef>
                <a:spcPts val="200"/>
              </a:spcBef>
              <a:spcAft>
                <a:spcPts val="200"/>
              </a:spcAft>
              <a:buFont typeface="Wingdings 2" pitchFamily="18" charset="2"/>
              <a:buNone/>
            </a:pPr>
            <a:r>
              <a:rPr lang="en-US" sz="1600" b="1" dirty="0">
                <a:solidFill>
                  <a:schemeClr val="accent1"/>
                </a:solidFill>
                <a:latin typeface="Trebuchet MS" panose="020B0603020202020204" pitchFamily="34" charset="0"/>
              </a:rPr>
              <a:t>Implications for individuals</a:t>
            </a:r>
          </a:p>
          <a:p>
            <a:pPr>
              <a:lnSpc>
                <a:spcPct val="106000"/>
              </a:lnSpc>
              <a:spcBef>
                <a:spcPts val="200"/>
              </a:spcBef>
              <a:spcAft>
                <a:spcPts val="200"/>
              </a:spcAft>
            </a:pPr>
            <a:r>
              <a:rPr lang="en-US" sz="1600" dirty="0" smtClean="0">
                <a:latin typeface="Trebuchet MS" panose="020B0603020202020204" pitchFamily="34" charset="0"/>
              </a:rPr>
              <a:t/>
            </a:r>
            <a:br>
              <a:rPr lang="en-US" sz="1600" dirty="0" smtClean="0">
                <a:latin typeface="Trebuchet MS" panose="020B0603020202020204" pitchFamily="34" charset="0"/>
              </a:rPr>
            </a:br>
            <a:endParaRPr lang="en-US" sz="1600" dirty="0">
              <a:latin typeface="Trebuchet MS" panose="020B0603020202020204" pitchFamily="34" charset="0"/>
            </a:endParaRP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Engage in lifelong learning</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Shape your own career path</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Pursue your passion</a:t>
            </a:r>
          </a:p>
        </p:txBody>
      </p:sp>
      <p:grpSp>
        <p:nvGrpSpPr>
          <p:cNvPr id="18" name="Group 17"/>
          <p:cNvGrpSpPr/>
          <p:nvPr/>
        </p:nvGrpSpPr>
        <p:grpSpPr>
          <a:xfrm>
            <a:off x="5760567"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6"/>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bject 10"/>
          <p:cNvSpPr/>
          <p:nvPr/>
        </p:nvSpPr>
        <p:spPr>
          <a:xfrm>
            <a:off x="88239" y="721487"/>
            <a:ext cx="5699760"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165101" y="777875"/>
            <a:ext cx="6324599" cy="523220"/>
          </a:xfrm>
          <a:prstGeom prst="rect">
            <a:avLst/>
          </a:prstGeom>
        </p:spPr>
        <p:txBody>
          <a:bodyPr vert="horz" wrap="square" lIns="0" tIns="0" rIns="0" bIns="0" rtlCol="0">
            <a:spAutoFit/>
          </a:bodyPr>
          <a:lstStyle/>
          <a:p>
            <a:pPr marL="12700">
              <a:lnSpc>
                <a:spcPct val="100000"/>
              </a:lnSpc>
            </a:pPr>
            <a:r>
              <a:rPr lang="en-US" sz="1650" b="1" dirty="0" smtClean="0">
                <a:solidFill>
                  <a:srgbClr val="FFFFFF"/>
                </a:solidFill>
                <a:latin typeface="Trebuchet MS" pitchFamily="34" charset="0"/>
                <a:cs typeface="Lucida Sans"/>
              </a:rPr>
              <a:t>OUR POINT OF VIEW: POINTING INDIVIDUALS, </a:t>
            </a:r>
          </a:p>
          <a:p>
            <a:pPr marL="12700">
              <a:lnSpc>
                <a:spcPct val="100000"/>
              </a:lnSpc>
            </a:pPr>
            <a:r>
              <a:rPr lang="en-US" sz="1650" b="1" dirty="0" smtClean="0">
                <a:solidFill>
                  <a:srgbClr val="FFFFFF"/>
                </a:solidFill>
                <a:latin typeface="Trebuchet MS" pitchFamily="34" charset="0"/>
                <a:cs typeface="Lucida Sans"/>
              </a:rPr>
              <a:t>ORGANIZATIONS, AND PUBLIC POLICY IN ONE DIRECTION</a:t>
            </a:r>
            <a:endParaRPr lang="en-US" sz="1650" b="1" dirty="0">
              <a:solidFill>
                <a:srgbClr val="FFFFFF"/>
              </a:solidFill>
              <a:latin typeface="Trebuchet MS" pitchFamily="34" charset="0"/>
              <a:cs typeface="Lucida Sans"/>
            </a:endParaRPr>
          </a:p>
        </p:txBody>
      </p:sp>
      <p:sp>
        <p:nvSpPr>
          <p:cNvPr id="87" name="Rectangle 86"/>
          <p:cNvSpPr/>
          <p:nvPr/>
        </p:nvSpPr>
        <p:spPr bwMode="gray">
          <a:xfrm>
            <a:off x="7527140" y="1841789"/>
            <a:ext cx="2800533" cy="3422184"/>
          </a:xfrm>
          <a:prstGeom prst="rect">
            <a:avLst/>
          </a:prstGeom>
          <a:noFill/>
          <a:ln w="19050" algn="ctr">
            <a:solidFill>
              <a:schemeClr val="accent1"/>
            </a:solidFill>
            <a:prstDash val="sysDot"/>
            <a:miter lim="800000"/>
            <a:headEnd/>
            <a:tailEnd/>
          </a:ln>
        </p:spPr>
        <p:txBody>
          <a:bodyPr wrap="square" lIns="88900" tIns="274320" rIns="88900" bIns="88900" rtlCol="0" anchor="t"/>
          <a:lstStyle/>
          <a:p>
            <a:pPr algn="ctr">
              <a:lnSpc>
                <a:spcPct val="106000"/>
              </a:lnSpc>
              <a:spcBef>
                <a:spcPts val="200"/>
              </a:spcBef>
              <a:spcAft>
                <a:spcPts val="200"/>
              </a:spcAft>
              <a:buFont typeface="Wingdings 2" pitchFamily="18" charset="2"/>
              <a:buNone/>
            </a:pPr>
            <a:endParaRPr lang="en-US" sz="1600" b="1" dirty="0">
              <a:solidFill>
                <a:schemeClr val="accent1"/>
              </a:solidFill>
              <a:latin typeface="Trebuchet MS" panose="020B0603020202020204" pitchFamily="34" charset="0"/>
            </a:endParaRPr>
          </a:p>
          <a:p>
            <a:pPr algn="ctr">
              <a:lnSpc>
                <a:spcPct val="106000"/>
              </a:lnSpc>
              <a:spcBef>
                <a:spcPts val="200"/>
              </a:spcBef>
              <a:spcAft>
                <a:spcPts val="200"/>
              </a:spcAft>
              <a:buFont typeface="Wingdings 2" pitchFamily="18" charset="2"/>
              <a:buNone/>
            </a:pPr>
            <a:r>
              <a:rPr lang="en-US" sz="1600" b="1" dirty="0">
                <a:solidFill>
                  <a:schemeClr val="accent1"/>
                </a:solidFill>
                <a:latin typeface="Trebuchet MS" panose="020B0603020202020204" pitchFamily="34" charset="0"/>
              </a:rPr>
              <a:t>Implications for public policy </a:t>
            </a:r>
          </a:p>
          <a:p>
            <a:pPr marL="342900" indent="-342900">
              <a:lnSpc>
                <a:spcPct val="106000"/>
              </a:lnSpc>
              <a:spcBef>
                <a:spcPts val="200"/>
              </a:spcBef>
              <a:spcAft>
                <a:spcPts val="200"/>
              </a:spcAft>
              <a:buFont typeface="Wingdings 2" pitchFamily="18" charset="2"/>
              <a:buAutoNum type="arabicPeriod"/>
            </a:pPr>
            <a:endParaRPr lang="en-US" sz="1600" dirty="0">
              <a:latin typeface="Trebuchet MS" panose="020B0603020202020204" pitchFamily="34" charset="0"/>
            </a:endParaRP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Reimagine lifelong education</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Transition support for income and health care</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Reassess legal and regulatory policies</a:t>
            </a:r>
          </a:p>
        </p:txBody>
      </p:sp>
      <p:sp>
        <p:nvSpPr>
          <p:cNvPr id="88" name="Rectangle 87"/>
          <p:cNvSpPr/>
          <p:nvPr/>
        </p:nvSpPr>
        <p:spPr bwMode="gray">
          <a:xfrm>
            <a:off x="3858237" y="1841786"/>
            <a:ext cx="3012463" cy="3422183"/>
          </a:xfrm>
          <a:prstGeom prst="rect">
            <a:avLst/>
          </a:prstGeom>
          <a:noFill/>
          <a:ln w="19050" algn="ctr">
            <a:solidFill>
              <a:schemeClr val="accent1"/>
            </a:solidFill>
            <a:prstDash val="sysDot"/>
            <a:miter lim="800000"/>
            <a:headEnd/>
            <a:tailEnd/>
          </a:ln>
        </p:spPr>
        <p:txBody>
          <a:bodyPr wrap="square" lIns="88900" tIns="274320" rIns="88900" bIns="88900" rtlCol="0" anchor="t"/>
          <a:lstStyle/>
          <a:p>
            <a:pPr algn="ctr">
              <a:lnSpc>
                <a:spcPct val="106000"/>
              </a:lnSpc>
              <a:spcBef>
                <a:spcPts val="200"/>
              </a:spcBef>
              <a:spcAft>
                <a:spcPts val="200"/>
              </a:spcAft>
              <a:buFont typeface="Wingdings 2" pitchFamily="18" charset="2"/>
              <a:buNone/>
            </a:pPr>
            <a:endParaRPr lang="en-US" sz="1600" b="1" dirty="0">
              <a:solidFill>
                <a:schemeClr val="accent1"/>
              </a:solidFill>
              <a:latin typeface="Trebuchet MS" panose="020B0603020202020204" pitchFamily="34" charset="0"/>
            </a:endParaRPr>
          </a:p>
          <a:p>
            <a:pPr algn="ctr">
              <a:lnSpc>
                <a:spcPct val="106000"/>
              </a:lnSpc>
              <a:spcBef>
                <a:spcPts val="200"/>
              </a:spcBef>
              <a:spcAft>
                <a:spcPts val="200"/>
              </a:spcAft>
              <a:buFont typeface="Wingdings 2" pitchFamily="18" charset="2"/>
              <a:buNone/>
            </a:pPr>
            <a:r>
              <a:rPr lang="en-US" sz="1600" b="1" dirty="0">
                <a:solidFill>
                  <a:schemeClr val="accent1"/>
                </a:solidFill>
                <a:latin typeface="Trebuchet MS" panose="020B0603020202020204" pitchFamily="34" charset="0"/>
              </a:rPr>
              <a:t>Implications for  organizations</a:t>
            </a:r>
          </a:p>
          <a:p>
            <a:pPr marL="342900" indent="-342900">
              <a:lnSpc>
                <a:spcPct val="106000"/>
              </a:lnSpc>
              <a:spcBef>
                <a:spcPts val="200"/>
              </a:spcBef>
              <a:spcAft>
                <a:spcPts val="200"/>
              </a:spcAft>
              <a:buFont typeface="Wingdings 2" pitchFamily="18" charset="2"/>
              <a:buAutoNum type="arabicPeriod"/>
            </a:pPr>
            <a:endParaRPr lang="en-US" sz="1600" dirty="0">
              <a:latin typeface="Trebuchet MS" panose="020B0603020202020204" pitchFamily="34" charset="0"/>
            </a:endParaRP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Redesign work for technology and learning</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Source and integrate talent across networks</a:t>
            </a:r>
          </a:p>
          <a:p>
            <a:pPr marL="342900" indent="-342900">
              <a:lnSpc>
                <a:spcPct val="106000"/>
              </a:lnSpc>
              <a:spcBef>
                <a:spcPts val="200"/>
              </a:spcBef>
              <a:spcAft>
                <a:spcPts val="200"/>
              </a:spcAft>
              <a:buFont typeface="Wingdings 2" pitchFamily="18" charset="2"/>
              <a:buAutoNum type="arabicPeriod"/>
            </a:pPr>
            <a:r>
              <a:rPr lang="en-US" sz="1400" dirty="0">
                <a:latin typeface="Trebuchet MS" panose="020B0603020202020204" pitchFamily="34" charset="0"/>
              </a:rPr>
              <a:t>Implement new models of organizational structure, leadership, culture, and rewards</a:t>
            </a:r>
          </a:p>
        </p:txBody>
      </p:sp>
      <p:sp>
        <p:nvSpPr>
          <p:cNvPr id="98" name="Oval 97"/>
          <p:cNvSpPr/>
          <p:nvPr/>
        </p:nvSpPr>
        <p:spPr bwMode="gray">
          <a:xfrm>
            <a:off x="1685507" y="1614515"/>
            <a:ext cx="460793" cy="45876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00" b="1" dirty="0">
              <a:solidFill>
                <a:schemeClr val="bg1"/>
              </a:solidFill>
              <a:latin typeface="Trebuchet MS" panose="020B0603020202020204" pitchFamily="34" charset="0"/>
            </a:endParaRPr>
          </a:p>
        </p:txBody>
      </p:sp>
      <p:sp>
        <p:nvSpPr>
          <p:cNvPr id="99" name="Freeform 761"/>
          <p:cNvSpPr>
            <a:spLocks noEditPoints="1"/>
          </p:cNvSpPr>
          <p:nvPr/>
        </p:nvSpPr>
        <p:spPr bwMode="auto">
          <a:xfrm>
            <a:off x="1795615" y="1710670"/>
            <a:ext cx="233790" cy="27852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00" name="Freeform 760"/>
          <p:cNvSpPr>
            <a:spLocks noEditPoints="1"/>
          </p:cNvSpPr>
          <p:nvPr/>
        </p:nvSpPr>
        <p:spPr bwMode="auto">
          <a:xfrm>
            <a:off x="1678720" y="1571516"/>
            <a:ext cx="467580" cy="446687"/>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17" name="Oval 116"/>
          <p:cNvSpPr/>
          <p:nvPr/>
        </p:nvSpPr>
        <p:spPr bwMode="gray">
          <a:xfrm>
            <a:off x="5214824" y="1624410"/>
            <a:ext cx="460793" cy="45876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00" b="1" dirty="0">
              <a:solidFill>
                <a:schemeClr val="bg1"/>
              </a:solidFill>
              <a:latin typeface="Trebuchet MS" panose="020B0603020202020204" pitchFamily="34" charset="0"/>
            </a:endParaRPr>
          </a:p>
        </p:txBody>
      </p:sp>
      <p:sp>
        <p:nvSpPr>
          <p:cNvPr id="118" name="Freeform 845"/>
          <p:cNvSpPr>
            <a:spLocks noEditPoints="1"/>
          </p:cNvSpPr>
          <p:nvPr/>
        </p:nvSpPr>
        <p:spPr bwMode="auto">
          <a:xfrm>
            <a:off x="5343596" y="1710670"/>
            <a:ext cx="214537" cy="278522"/>
          </a:xfrm>
          <a:custGeom>
            <a:avLst/>
            <a:gdLst>
              <a:gd name="T0" fmla="*/ 214 w 235"/>
              <a:gd name="T1" fmla="*/ 258 h 320"/>
              <a:gd name="T2" fmla="*/ 214 w 235"/>
              <a:gd name="T3" fmla="*/ 181 h 320"/>
              <a:gd name="T4" fmla="*/ 182 w 235"/>
              <a:gd name="T5" fmla="*/ 149 h 320"/>
              <a:gd name="T6" fmla="*/ 128 w 235"/>
              <a:gd name="T7" fmla="*/ 149 h 320"/>
              <a:gd name="T8" fmla="*/ 128 w 235"/>
              <a:gd name="T9" fmla="*/ 62 h 320"/>
              <a:gd name="T10" fmla="*/ 150 w 235"/>
              <a:gd name="T11" fmla="*/ 32 h 320"/>
              <a:gd name="T12" fmla="*/ 118 w 235"/>
              <a:gd name="T13" fmla="*/ 0 h 320"/>
              <a:gd name="T14" fmla="*/ 86 w 235"/>
              <a:gd name="T15" fmla="*/ 32 h 320"/>
              <a:gd name="T16" fmla="*/ 107 w 235"/>
              <a:gd name="T17" fmla="*/ 62 h 320"/>
              <a:gd name="T18" fmla="*/ 107 w 235"/>
              <a:gd name="T19" fmla="*/ 149 h 320"/>
              <a:gd name="T20" fmla="*/ 54 w 235"/>
              <a:gd name="T21" fmla="*/ 149 h 320"/>
              <a:gd name="T22" fmla="*/ 22 w 235"/>
              <a:gd name="T23" fmla="*/ 181 h 320"/>
              <a:gd name="T24" fmla="*/ 22 w 235"/>
              <a:gd name="T25" fmla="*/ 258 h 320"/>
              <a:gd name="T26" fmla="*/ 0 w 235"/>
              <a:gd name="T27" fmla="*/ 288 h 320"/>
              <a:gd name="T28" fmla="*/ 32 w 235"/>
              <a:gd name="T29" fmla="*/ 320 h 320"/>
              <a:gd name="T30" fmla="*/ 64 w 235"/>
              <a:gd name="T31" fmla="*/ 288 h 320"/>
              <a:gd name="T32" fmla="*/ 43 w 235"/>
              <a:gd name="T33" fmla="*/ 258 h 320"/>
              <a:gd name="T34" fmla="*/ 43 w 235"/>
              <a:gd name="T35" fmla="*/ 181 h 320"/>
              <a:gd name="T36" fmla="*/ 54 w 235"/>
              <a:gd name="T37" fmla="*/ 170 h 320"/>
              <a:gd name="T38" fmla="*/ 107 w 235"/>
              <a:gd name="T39" fmla="*/ 170 h 320"/>
              <a:gd name="T40" fmla="*/ 107 w 235"/>
              <a:gd name="T41" fmla="*/ 258 h 320"/>
              <a:gd name="T42" fmla="*/ 86 w 235"/>
              <a:gd name="T43" fmla="*/ 288 h 320"/>
              <a:gd name="T44" fmla="*/ 118 w 235"/>
              <a:gd name="T45" fmla="*/ 320 h 320"/>
              <a:gd name="T46" fmla="*/ 150 w 235"/>
              <a:gd name="T47" fmla="*/ 288 h 320"/>
              <a:gd name="T48" fmla="*/ 128 w 235"/>
              <a:gd name="T49" fmla="*/ 258 h 320"/>
              <a:gd name="T50" fmla="*/ 128 w 235"/>
              <a:gd name="T51" fmla="*/ 170 h 320"/>
              <a:gd name="T52" fmla="*/ 182 w 235"/>
              <a:gd name="T53" fmla="*/ 170 h 320"/>
              <a:gd name="T54" fmla="*/ 192 w 235"/>
              <a:gd name="T55" fmla="*/ 181 h 320"/>
              <a:gd name="T56" fmla="*/ 192 w 235"/>
              <a:gd name="T57" fmla="*/ 258 h 320"/>
              <a:gd name="T58" fmla="*/ 171 w 235"/>
              <a:gd name="T59" fmla="*/ 288 h 320"/>
              <a:gd name="T60" fmla="*/ 203 w 235"/>
              <a:gd name="T61" fmla="*/ 320 h 320"/>
              <a:gd name="T62" fmla="*/ 235 w 235"/>
              <a:gd name="T63" fmla="*/ 288 h 320"/>
              <a:gd name="T64" fmla="*/ 214 w 235"/>
              <a:gd name="T65" fmla="*/ 258 h 320"/>
              <a:gd name="T66" fmla="*/ 118 w 235"/>
              <a:gd name="T67" fmla="*/ 21 h 320"/>
              <a:gd name="T68" fmla="*/ 128 w 235"/>
              <a:gd name="T69" fmla="*/ 32 h 320"/>
              <a:gd name="T70" fmla="*/ 118 w 235"/>
              <a:gd name="T71" fmla="*/ 42 h 320"/>
              <a:gd name="T72" fmla="*/ 107 w 235"/>
              <a:gd name="T73" fmla="*/ 32 h 320"/>
              <a:gd name="T74" fmla="*/ 118 w 235"/>
              <a:gd name="T75" fmla="*/ 21 h 320"/>
              <a:gd name="T76" fmla="*/ 32 w 235"/>
              <a:gd name="T77" fmla="*/ 298 h 320"/>
              <a:gd name="T78" fmla="*/ 22 w 235"/>
              <a:gd name="T79" fmla="*/ 288 h 320"/>
              <a:gd name="T80" fmla="*/ 32 w 235"/>
              <a:gd name="T81" fmla="*/ 277 h 320"/>
              <a:gd name="T82" fmla="*/ 43 w 235"/>
              <a:gd name="T83" fmla="*/ 288 h 320"/>
              <a:gd name="T84" fmla="*/ 32 w 235"/>
              <a:gd name="T85" fmla="*/ 298 h 320"/>
              <a:gd name="T86" fmla="*/ 118 w 235"/>
              <a:gd name="T87" fmla="*/ 298 h 320"/>
              <a:gd name="T88" fmla="*/ 107 w 235"/>
              <a:gd name="T89" fmla="*/ 288 h 320"/>
              <a:gd name="T90" fmla="*/ 118 w 235"/>
              <a:gd name="T91" fmla="*/ 277 h 320"/>
              <a:gd name="T92" fmla="*/ 128 w 235"/>
              <a:gd name="T93" fmla="*/ 288 h 320"/>
              <a:gd name="T94" fmla="*/ 118 w 235"/>
              <a:gd name="T95" fmla="*/ 298 h 320"/>
              <a:gd name="T96" fmla="*/ 203 w 235"/>
              <a:gd name="T97" fmla="*/ 298 h 320"/>
              <a:gd name="T98" fmla="*/ 192 w 235"/>
              <a:gd name="T99" fmla="*/ 288 h 320"/>
              <a:gd name="T100" fmla="*/ 203 w 235"/>
              <a:gd name="T101" fmla="*/ 277 h 320"/>
              <a:gd name="T102" fmla="*/ 214 w 235"/>
              <a:gd name="T103" fmla="*/ 288 h 320"/>
              <a:gd name="T104" fmla="*/ 203 w 235"/>
              <a:gd name="T10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320">
                <a:moveTo>
                  <a:pt x="214" y="258"/>
                </a:moveTo>
                <a:cubicBezTo>
                  <a:pt x="214" y="181"/>
                  <a:pt x="214" y="181"/>
                  <a:pt x="214" y="181"/>
                </a:cubicBezTo>
                <a:cubicBezTo>
                  <a:pt x="214" y="158"/>
                  <a:pt x="195" y="149"/>
                  <a:pt x="182" y="149"/>
                </a:cubicBezTo>
                <a:cubicBezTo>
                  <a:pt x="128" y="149"/>
                  <a:pt x="128" y="149"/>
                  <a:pt x="128" y="149"/>
                </a:cubicBezTo>
                <a:cubicBezTo>
                  <a:pt x="128" y="62"/>
                  <a:pt x="128" y="62"/>
                  <a:pt x="128" y="62"/>
                </a:cubicBezTo>
                <a:cubicBezTo>
                  <a:pt x="141" y="57"/>
                  <a:pt x="150" y="46"/>
                  <a:pt x="150" y="32"/>
                </a:cubicBezTo>
                <a:cubicBezTo>
                  <a:pt x="150" y="14"/>
                  <a:pt x="135" y="0"/>
                  <a:pt x="118" y="0"/>
                </a:cubicBezTo>
                <a:cubicBezTo>
                  <a:pt x="100" y="0"/>
                  <a:pt x="86" y="14"/>
                  <a:pt x="86" y="32"/>
                </a:cubicBezTo>
                <a:cubicBezTo>
                  <a:pt x="86" y="46"/>
                  <a:pt x="95" y="57"/>
                  <a:pt x="107" y="62"/>
                </a:cubicBezTo>
                <a:cubicBezTo>
                  <a:pt x="107" y="149"/>
                  <a:pt x="107" y="149"/>
                  <a:pt x="107" y="149"/>
                </a:cubicBezTo>
                <a:cubicBezTo>
                  <a:pt x="54" y="149"/>
                  <a:pt x="54" y="149"/>
                  <a:pt x="54" y="149"/>
                </a:cubicBezTo>
                <a:cubicBezTo>
                  <a:pt x="31" y="149"/>
                  <a:pt x="22" y="168"/>
                  <a:pt x="22" y="181"/>
                </a:cubicBezTo>
                <a:cubicBezTo>
                  <a:pt x="22" y="258"/>
                  <a:pt x="22" y="258"/>
                  <a:pt x="22" y="258"/>
                </a:cubicBezTo>
                <a:cubicBezTo>
                  <a:pt x="9" y="262"/>
                  <a:pt x="0" y="274"/>
                  <a:pt x="0" y="288"/>
                </a:cubicBezTo>
                <a:cubicBezTo>
                  <a:pt x="0" y="305"/>
                  <a:pt x="15" y="320"/>
                  <a:pt x="32" y="320"/>
                </a:cubicBezTo>
                <a:cubicBezTo>
                  <a:pt x="50" y="320"/>
                  <a:pt x="64" y="305"/>
                  <a:pt x="64" y="288"/>
                </a:cubicBezTo>
                <a:cubicBezTo>
                  <a:pt x="64" y="274"/>
                  <a:pt x="55" y="262"/>
                  <a:pt x="43" y="258"/>
                </a:cubicBezTo>
                <a:cubicBezTo>
                  <a:pt x="43" y="181"/>
                  <a:pt x="43" y="181"/>
                  <a:pt x="43" y="181"/>
                </a:cubicBezTo>
                <a:cubicBezTo>
                  <a:pt x="43" y="179"/>
                  <a:pt x="44" y="170"/>
                  <a:pt x="54" y="170"/>
                </a:cubicBezTo>
                <a:cubicBezTo>
                  <a:pt x="107" y="170"/>
                  <a:pt x="107" y="170"/>
                  <a:pt x="107" y="170"/>
                </a:cubicBezTo>
                <a:cubicBezTo>
                  <a:pt x="107" y="258"/>
                  <a:pt x="107" y="258"/>
                  <a:pt x="107" y="258"/>
                </a:cubicBezTo>
                <a:cubicBezTo>
                  <a:pt x="95" y="262"/>
                  <a:pt x="86" y="274"/>
                  <a:pt x="86" y="288"/>
                </a:cubicBezTo>
                <a:cubicBezTo>
                  <a:pt x="86" y="305"/>
                  <a:pt x="100" y="320"/>
                  <a:pt x="118" y="320"/>
                </a:cubicBezTo>
                <a:cubicBezTo>
                  <a:pt x="135" y="320"/>
                  <a:pt x="150" y="305"/>
                  <a:pt x="150" y="288"/>
                </a:cubicBezTo>
                <a:cubicBezTo>
                  <a:pt x="150" y="274"/>
                  <a:pt x="141" y="262"/>
                  <a:pt x="128" y="258"/>
                </a:cubicBezTo>
                <a:cubicBezTo>
                  <a:pt x="128" y="170"/>
                  <a:pt x="128" y="170"/>
                  <a:pt x="128" y="170"/>
                </a:cubicBezTo>
                <a:cubicBezTo>
                  <a:pt x="182" y="170"/>
                  <a:pt x="182" y="170"/>
                  <a:pt x="182" y="170"/>
                </a:cubicBezTo>
                <a:cubicBezTo>
                  <a:pt x="186" y="170"/>
                  <a:pt x="192" y="172"/>
                  <a:pt x="192" y="181"/>
                </a:cubicBezTo>
                <a:cubicBezTo>
                  <a:pt x="192" y="258"/>
                  <a:pt x="192" y="258"/>
                  <a:pt x="192" y="258"/>
                </a:cubicBezTo>
                <a:cubicBezTo>
                  <a:pt x="180" y="262"/>
                  <a:pt x="171" y="274"/>
                  <a:pt x="171" y="288"/>
                </a:cubicBezTo>
                <a:cubicBezTo>
                  <a:pt x="171" y="305"/>
                  <a:pt x="185" y="320"/>
                  <a:pt x="203" y="320"/>
                </a:cubicBezTo>
                <a:cubicBezTo>
                  <a:pt x="221" y="320"/>
                  <a:pt x="235" y="305"/>
                  <a:pt x="235" y="288"/>
                </a:cubicBezTo>
                <a:cubicBezTo>
                  <a:pt x="235" y="274"/>
                  <a:pt x="226" y="262"/>
                  <a:pt x="214" y="258"/>
                </a:cubicBezTo>
                <a:close/>
                <a:moveTo>
                  <a:pt x="118" y="21"/>
                </a:moveTo>
                <a:cubicBezTo>
                  <a:pt x="124" y="21"/>
                  <a:pt x="128" y="26"/>
                  <a:pt x="128" y="32"/>
                </a:cubicBezTo>
                <a:cubicBezTo>
                  <a:pt x="128" y="38"/>
                  <a:pt x="124" y="42"/>
                  <a:pt x="118" y="42"/>
                </a:cubicBezTo>
                <a:cubicBezTo>
                  <a:pt x="112" y="42"/>
                  <a:pt x="107" y="38"/>
                  <a:pt x="107" y="32"/>
                </a:cubicBezTo>
                <a:cubicBezTo>
                  <a:pt x="107" y="26"/>
                  <a:pt x="112" y="21"/>
                  <a:pt x="118" y="21"/>
                </a:cubicBezTo>
                <a:close/>
                <a:moveTo>
                  <a:pt x="32" y="298"/>
                </a:moveTo>
                <a:cubicBezTo>
                  <a:pt x="26" y="298"/>
                  <a:pt x="22" y="294"/>
                  <a:pt x="22" y="288"/>
                </a:cubicBezTo>
                <a:cubicBezTo>
                  <a:pt x="22" y="282"/>
                  <a:pt x="26" y="277"/>
                  <a:pt x="32" y="277"/>
                </a:cubicBezTo>
                <a:cubicBezTo>
                  <a:pt x="38" y="277"/>
                  <a:pt x="43" y="282"/>
                  <a:pt x="43" y="288"/>
                </a:cubicBezTo>
                <a:cubicBezTo>
                  <a:pt x="43" y="294"/>
                  <a:pt x="38" y="298"/>
                  <a:pt x="32" y="298"/>
                </a:cubicBezTo>
                <a:close/>
                <a:moveTo>
                  <a:pt x="118" y="298"/>
                </a:moveTo>
                <a:cubicBezTo>
                  <a:pt x="112" y="298"/>
                  <a:pt x="107" y="294"/>
                  <a:pt x="107" y="288"/>
                </a:cubicBezTo>
                <a:cubicBezTo>
                  <a:pt x="107" y="282"/>
                  <a:pt x="112" y="277"/>
                  <a:pt x="118" y="277"/>
                </a:cubicBezTo>
                <a:cubicBezTo>
                  <a:pt x="124" y="277"/>
                  <a:pt x="128" y="282"/>
                  <a:pt x="128" y="288"/>
                </a:cubicBezTo>
                <a:cubicBezTo>
                  <a:pt x="128" y="294"/>
                  <a:pt x="124" y="298"/>
                  <a:pt x="118" y="298"/>
                </a:cubicBezTo>
                <a:close/>
                <a:moveTo>
                  <a:pt x="203" y="298"/>
                </a:moveTo>
                <a:cubicBezTo>
                  <a:pt x="197" y="298"/>
                  <a:pt x="192" y="294"/>
                  <a:pt x="192" y="288"/>
                </a:cubicBezTo>
                <a:cubicBezTo>
                  <a:pt x="192" y="282"/>
                  <a:pt x="197" y="277"/>
                  <a:pt x="203" y="277"/>
                </a:cubicBezTo>
                <a:cubicBezTo>
                  <a:pt x="209" y="277"/>
                  <a:pt x="214" y="282"/>
                  <a:pt x="214" y="288"/>
                </a:cubicBezTo>
                <a:cubicBezTo>
                  <a:pt x="214" y="294"/>
                  <a:pt x="209" y="298"/>
                  <a:pt x="203" y="29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26" name="Freeform 760"/>
          <p:cNvSpPr>
            <a:spLocks noEditPoints="1"/>
          </p:cNvSpPr>
          <p:nvPr/>
        </p:nvSpPr>
        <p:spPr bwMode="auto">
          <a:xfrm>
            <a:off x="5215896" y="1616075"/>
            <a:ext cx="467580" cy="446687"/>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27" name="Freeform 528"/>
          <p:cNvSpPr>
            <a:spLocks noEditPoints="1"/>
          </p:cNvSpPr>
          <p:nvPr/>
        </p:nvSpPr>
        <p:spPr bwMode="auto">
          <a:xfrm>
            <a:off x="8922385" y="1692690"/>
            <a:ext cx="254388" cy="261443"/>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30" name="Oval 129"/>
          <p:cNvSpPr/>
          <p:nvPr/>
        </p:nvSpPr>
        <p:spPr bwMode="gray">
          <a:xfrm>
            <a:off x="8898558" y="1607203"/>
            <a:ext cx="460794" cy="45876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00" b="1" dirty="0">
              <a:solidFill>
                <a:schemeClr val="bg1"/>
              </a:solidFill>
              <a:latin typeface="Trebuchet MS" panose="020B0603020202020204" pitchFamily="34" charset="0"/>
            </a:endParaRPr>
          </a:p>
        </p:txBody>
      </p:sp>
      <p:sp>
        <p:nvSpPr>
          <p:cNvPr id="131" name="Freeform 527"/>
          <p:cNvSpPr>
            <a:spLocks noEditPoints="1"/>
          </p:cNvSpPr>
          <p:nvPr/>
        </p:nvSpPr>
        <p:spPr bwMode="auto">
          <a:xfrm>
            <a:off x="8896941" y="1616722"/>
            <a:ext cx="467523" cy="446687"/>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32" name="Freeform 528"/>
          <p:cNvSpPr>
            <a:spLocks noEditPoints="1"/>
          </p:cNvSpPr>
          <p:nvPr/>
        </p:nvSpPr>
        <p:spPr bwMode="auto">
          <a:xfrm>
            <a:off x="9013118" y="1709882"/>
            <a:ext cx="254388" cy="261443"/>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latin typeface="Trebuchet MS" panose="020B0603020202020204" pitchFamily="34" charset="0"/>
            </a:endParaRPr>
          </a:p>
        </p:txBody>
      </p:sp>
      <p:sp>
        <p:nvSpPr>
          <p:cNvPr id="133" name="TextBox 132"/>
          <p:cNvSpPr txBox="1"/>
          <p:nvPr/>
        </p:nvSpPr>
        <p:spPr>
          <a:xfrm>
            <a:off x="469900" y="5807075"/>
            <a:ext cx="7409904" cy="386107"/>
          </a:xfrm>
          <a:prstGeom prst="rect">
            <a:avLst/>
          </a:prstGeom>
          <a:noFill/>
        </p:spPr>
        <p:txBody>
          <a:bodyPr wrap="square" rtlCol="0">
            <a:spAutoFit/>
          </a:bodyPr>
          <a:lstStyle/>
          <a:p>
            <a:r>
              <a:rPr lang="en-GB" sz="1000" dirty="0">
                <a:solidFill>
                  <a:prstClr val="black"/>
                </a:solidFill>
                <a:latin typeface="Trebuchet MS" panose="020B0603020202020204" pitchFamily="34" charset="0"/>
              </a:rPr>
              <a:t>Source: Hagel, John, Schwartz, Jeff, Bersin, Josh. </a:t>
            </a:r>
            <a:r>
              <a:rPr lang="en-GB" sz="1000" i="1" dirty="0">
                <a:solidFill>
                  <a:prstClr val="black"/>
                </a:solidFill>
                <a:latin typeface="Trebuchet MS" panose="020B0603020202020204" pitchFamily="34" charset="0"/>
              </a:rPr>
              <a:t>“Navigating the future of work: Can we point business, workers, and social institutions in the same direction?”</a:t>
            </a:r>
            <a:r>
              <a:rPr lang="en-GB" sz="1000" dirty="0">
                <a:solidFill>
                  <a:prstClr val="black"/>
                </a:solidFill>
                <a:latin typeface="Trebuchet MS" panose="020B0603020202020204" pitchFamily="34" charset="0"/>
              </a:rPr>
              <a:t> </a:t>
            </a:r>
            <a:r>
              <a:rPr lang="en-GB" sz="1000" i="1" dirty="0">
                <a:solidFill>
                  <a:prstClr val="black"/>
                </a:solidFill>
                <a:latin typeface="Trebuchet MS" panose="020B0603020202020204" pitchFamily="34" charset="0"/>
              </a:rPr>
              <a:t>Deloitte Review </a:t>
            </a:r>
            <a:r>
              <a:rPr lang="en-GB" sz="1000" dirty="0">
                <a:solidFill>
                  <a:prstClr val="black"/>
                </a:solidFill>
                <a:latin typeface="Trebuchet MS" panose="020B0603020202020204" pitchFamily="34" charset="0"/>
              </a:rPr>
              <a:t>31 July 2017.  </a:t>
            </a:r>
          </a:p>
        </p:txBody>
      </p:sp>
    </p:spTree>
    <p:extLst>
      <p:ext uri="{BB962C8B-B14F-4D97-AF65-F5344CB8AC3E}">
        <p14:creationId xmlns:p14="http://schemas.microsoft.com/office/powerpoint/2010/main" val="3868183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760567"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6"/>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bject 10"/>
          <p:cNvSpPr/>
          <p:nvPr/>
        </p:nvSpPr>
        <p:spPr>
          <a:xfrm>
            <a:off x="88239" y="721487"/>
            <a:ext cx="5699760"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87" y="916508"/>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KEY TAKEAWAYS</a:t>
            </a:r>
            <a:endParaRPr lang="en-US" b="1" dirty="0">
              <a:latin typeface="Trebuchet MS" pitchFamily="34" charset="0"/>
              <a:cs typeface="Lucida San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6" name="Text Box 13"/>
          <p:cNvSpPr txBox="1">
            <a:spLocks noChangeArrowheads="1"/>
          </p:cNvSpPr>
          <p:nvPr/>
        </p:nvSpPr>
        <p:spPr bwMode="auto">
          <a:xfrm>
            <a:off x="1308100" y="2011844"/>
            <a:ext cx="7885600" cy="5616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sz="2400">
                <a:solidFill>
                  <a:schemeClr val="tx1"/>
                </a:solidFill>
                <a:latin typeface="Times New Roman" panose="02020603050405020304" pitchFamily="18" charset="0"/>
              </a:defRPr>
            </a:lvl1pPr>
            <a:lvl2pPr marL="393700" indent="-209550"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a:spcAft>
                <a:spcPts val="600"/>
              </a:spcAft>
              <a:buFont typeface="+mj-lt"/>
              <a:buAutoNum type="arabicPeriod"/>
            </a:pPr>
            <a:r>
              <a:rPr lang="en-US" altLang="en-US" sz="2000" dirty="0">
                <a:latin typeface="Trebuchet MS" panose="020B0603020202020204" pitchFamily="34" charset="0"/>
              </a:rPr>
              <a:t>Demands on Actuaries and opportunities for Actuaries are increasing as the business landscape transforms</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How professionals do their work is fundamentally changing and will continue to change</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Change is happening at an increasing rate, led by Exponential Technologies</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Opportunities for efficiency and increased added value </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Need to embrace, promote and manage change</a:t>
            </a:r>
          </a:p>
          <a:p>
            <a:pPr marL="285750" indent="-285750">
              <a:spcAft>
                <a:spcPts val="600"/>
              </a:spcAft>
              <a:buFont typeface="Arial" panose="020B0604020202020204" pitchFamily="34" charset="0"/>
              <a:buChar char="•"/>
            </a:pPr>
            <a:endParaRPr lang="en-US" altLang="en-US" sz="2000" dirty="0">
              <a:latin typeface="Trebuchet MS" panose="020B0603020202020204" pitchFamily="34" charset="0"/>
            </a:endParaRPr>
          </a:p>
          <a:p>
            <a:pPr marL="285750" indent="-285750">
              <a:spcAft>
                <a:spcPts val="600"/>
              </a:spcAft>
              <a:buFont typeface="Arial" panose="020B0604020202020204" pitchFamily="34" charset="0"/>
              <a:buChar char="•"/>
            </a:pPr>
            <a:endParaRPr lang="en-US" altLang="en-US" sz="2000" dirty="0">
              <a:latin typeface="Trebuchet MS" panose="020B0603020202020204" pitchFamily="34" charset="0"/>
            </a:endParaRPr>
          </a:p>
          <a:p>
            <a:pPr marL="285750" indent="-285750">
              <a:spcAft>
                <a:spcPts val="600"/>
              </a:spcAft>
              <a:buFont typeface="Arial" panose="020B0604020202020204" pitchFamily="34" charset="0"/>
              <a:buChar char="•"/>
            </a:pPr>
            <a:endParaRPr lang="en-US" altLang="en-US" sz="2000" dirty="0">
              <a:latin typeface="Trebuchet MS" panose="020B0603020202020204" pitchFamily="34" charset="0"/>
            </a:endParaRPr>
          </a:p>
        </p:txBody>
      </p:sp>
    </p:spTree>
    <p:extLst>
      <p:ext uri="{BB962C8B-B14F-4D97-AF65-F5344CB8AC3E}">
        <p14:creationId xmlns:p14="http://schemas.microsoft.com/office/powerpoint/2010/main" val="1931132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568234" y="828421"/>
            <a:ext cx="3419475" cy="3419475"/>
          </a:xfrm>
          <a:custGeom>
            <a:avLst/>
            <a:gdLst/>
            <a:ahLst/>
            <a:cxnLst/>
            <a:rect l="l" t="t" r="r" b="b"/>
            <a:pathLst>
              <a:path w="3419475" h="3419475">
                <a:moveTo>
                  <a:pt x="1709635" y="0"/>
                </a:moveTo>
                <a:lnTo>
                  <a:pt x="1660960" y="679"/>
                </a:lnTo>
                <a:lnTo>
                  <a:pt x="1612621" y="2706"/>
                </a:lnTo>
                <a:lnTo>
                  <a:pt x="1564637" y="6062"/>
                </a:lnTo>
                <a:lnTo>
                  <a:pt x="1517026" y="10729"/>
                </a:lnTo>
                <a:lnTo>
                  <a:pt x="1469806" y="16689"/>
                </a:lnTo>
                <a:lnTo>
                  <a:pt x="1422995" y="23924"/>
                </a:lnTo>
                <a:lnTo>
                  <a:pt x="1376611" y="32416"/>
                </a:lnTo>
                <a:lnTo>
                  <a:pt x="1330672" y="42147"/>
                </a:lnTo>
                <a:lnTo>
                  <a:pt x="1285197" y="53100"/>
                </a:lnTo>
                <a:lnTo>
                  <a:pt x="1240203" y="65254"/>
                </a:lnTo>
                <a:lnTo>
                  <a:pt x="1195708" y="78594"/>
                </a:lnTo>
                <a:lnTo>
                  <a:pt x="1151730" y="93101"/>
                </a:lnTo>
                <a:lnTo>
                  <a:pt x="1108288" y="108756"/>
                </a:lnTo>
                <a:lnTo>
                  <a:pt x="1065399" y="125542"/>
                </a:lnTo>
                <a:lnTo>
                  <a:pt x="1023081" y="143440"/>
                </a:lnTo>
                <a:lnTo>
                  <a:pt x="981353" y="162433"/>
                </a:lnTo>
                <a:lnTo>
                  <a:pt x="940233" y="182503"/>
                </a:lnTo>
                <a:lnTo>
                  <a:pt x="899738" y="203631"/>
                </a:lnTo>
                <a:lnTo>
                  <a:pt x="859887" y="225800"/>
                </a:lnTo>
                <a:lnTo>
                  <a:pt x="820697" y="248992"/>
                </a:lnTo>
                <a:lnTo>
                  <a:pt x="782187" y="273187"/>
                </a:lnTo>
                <a:lnTo>
                  <a:pt x="744375" y="298369"/>
                </a:lnTo>
                <a:lnTo>
                  <a:pt x="707278" y="324520"/>
                </a:lnTo>
                <a:lnTo>
                  <a:pt x="670915" y="351620"/>
                </a:lnTo>
                <a:lnTo>
                  <a:pt x="635304" y="379653"/>
                </a:lnTo>
                <a:lnTo>
                  <a:pt x="600463" y="408600"/>
                </a:lnTo>
                <a:lnTo>
                  <a:pt x="566410" y="438443"/>
                </a:lnTo>
                <a:lnTo>
                  <a:pt x="533163" y="469165"/>
                </a:lnTo>
                <a:lnTo>
                  <a:pt x="500740" y="500746"/>
                </a:lnTo>
                <a:lnTo>
                  <a:pt x="469159" y="533170"/>
                </a:lnTo>
                <a:lnTo>
                  <a:pt x="438438" y="566417"/>
                </a:lnTo>
                <a:lnTo>
                  <a:pt x="408595" y="600471"/>
                </a:lnTo>
                <a:lnTo>
                  <a:pt x="379648" y="635312"/>
                </a:lnTo>
                <a:lnTo>
                  <a:pt x="351615" y="670923"/>
                </a:lnTo>
                <a:lnTo>
                  <a:pt x="324515" y="707286"/>
                </a:lnTo>
                <a:lnTo>
                  <a:pt x="298365" y="744383"/>
                </a:lnTo>
                <a:lnTo>
                  <a:pt x="273183" y="782196"/>
                </a:lnTo>
                <a:lnTo>
                  <a:pt x="248988" y="820706"/>
                </a:lnTo>
                <a:lnTo>
                  <a:pt x="225797" y="859896"/>
                </a:lnTo>
                <a:lnTo>
                  <a:pt x="203629" y="899748"/>
                </a:lnTo>
                <a:lnTo>
                  <a:pt x="182501" y="940243"/>
                </a:lnTo>
                <a:lnTo>
                  <a:pt x="162431" y="981364"/>
                </a:lnTo>
                <a:lnTo>
                  <a:pt x="143438" y="1023092"/>
                </a:lnTo>
                <a:lnTo>
                  <a:pt x="125540" y="1065410"/>
                </a:lnTo>
                <a:lnTo>
                  <a:pt x="108754" y="1108299"/>
                </a:lnTo>
                <a:lnTo>
                  <a:pt x="93099" y="1151741"/>
                </a:lnTo>
                <a:lnTo>
                  <a:pt x="78593" y="1195719"/>
                </a:lnTo>
                <a:lnTo>
                  <a:pt x="65253" y="1240214"/>
                </a:lnTo>
                <a:lnTo>
                  <a:pt x="53099" y="1285209"/>
                </a:lnTo>
                <a:lnTo>
                  <a:pt x="42147" y="1330684"/>
                </a:lnTo>
                <a:lnTo>
                  <a:pt x="32416" y="1376623"/>
                </a:lnTo>
                <a:lnTo>
                  <a:pt x="23924" y="1423007"/>
                </a:lnTo>
                <a:lnTo>
                  <a:pt x="16689" y="1469818"/>
                </a:lnTo>
                <a:lnTo>
                  <a:pt x="10729" y="1517038"/>
                </a:lnTo>
                <a:lnTo>
                  <a:pt x="6062" y="1564649"/>
                </a:lnTo>
                <a:lnTo>
                  <a:pt x="2706" y="1612633"/>
                </a:lnTo>
                <a:lnTo>
                  <a:pt x="679" y="1660972"/>
                </a:lnTo>
                <a:lnTo>
                  <a:pt x="0" y="1709648"/>
                </a:lnTo>
                <a:lnTo>
                  <a:pt x="679" y="1758324"/>
                </a:lnTo>
                <a:lnTo>
                  <a:pt x="2706" y="1806663"/>
                </a:lnTo>
                <a:lnTo>
                  <a:pt x="6062" y="1854647"/>
                </a:lnTo>
                <a:lnTo>
                  <a:pt x="10729" y="1902258"/>
                </a:lnTo>
                <a:lnTo>
                  <a:pt x="16689" y="1949478"/>
                </a:lnTo>
                <a:lnTo>
                  <a:pt x="23924" y="1996289"/>
                </a:lnTo>
                <a:lnTo>
                  <a:pt x="32416" y="2042673"/>
                </a:lnTo>
                <a:lnTo>
                  <a:pt x="42147" y="2088612"/>
                </a:lnTo>
                <a:lnTo>
                  <a:pt x="53099" y="2134088"/>
                </a:lnTo>
                <a:lnTo>
                  <a:pt x="65253" y="2179082"/>
                </a:lnTo>
                <a:lnTo>
                  <a:pt x="78593" y="2223577"/>
                </a:lnTo>
                <a:lnTo>
                  <a:pt x="93099" y="2267555"/>
                </a:lnTo>
                <a:lnTo>
                  <a:pt x="108754" y="2310997"/>
                </a:lnTo>
                <a:lnTo>
                  <a:pt x="125540" y="2353887"/>
                </a:lnTo>
                <a:lnTo>
                  <a:pt x="143438" y="2396204"/>
                </a:lnTo>
                <a:lnTo>
                  <a:pt x="162431" y="2437933"/>
                </a:lnTo>
                <a:lnTo>
                  <a:pt x="182501" y="2479053"/>
                </a:lnTo>
                <a:lnTo>
                  <a:pt x="203629" y="2519548"/>
                </a:lnTo>
                <a:lnTo>
                  <a:pt x="225797" y="2559400"/>
                </a:lnTo>
                <a:lnTo>
                  <a:pt x="248988" y="2598590"/>
                </a:lnTo>
                <a:lnTo>
                  <a:pt x="273183" y="2637100"/>
                </a:lnTo>
                <a:lnTo>
                  <a:pt x="298365" y="2674913"/>
                </a:lnTo>
                <a:lnTo>
                  <a:pt x="324515" y="2712010"/>
                </a:lnTo>
                <a:lnTo>
                  <a:pt x="351615" y="2748373"/>
                </a:lnTo>
                <a:lnTo>
                  <a:pt x="379648" y="2783984"/>
                </a:lnTo>
                <a:lnTo>
                  <a:pt x="408595" y="2818826"/>
                </a:lnTo>
                <a:lnTo>
                  <a:pt x="438438" y="2852879"/>
                </a:lnTo>
                <a:lnTo>
                  <a:pt x="469159" y="2886126"/>
                </a:lnTo>
                <a:lnTo>
                  <a:pt x="500740" y="2918550"/>
                </a:lnTo>
                <a:lnTo>
                  <a:pt x="533163" y="2950131"/>
                </a:lnTo>
                <a:lnTo>
                  <a:pt x="566410" y="2980853"/>
                </a:lnTo>
                <a:lnTo>
                  <a:pt x="600463" y="3010696"/>
                </a:lnTo>
                <a:lnTo>
                  <a:pt x="635304" y="3039643"/>
                </a:lnTo>
                <a:lnTo>
                  <a:pt x="670915" y="3067676"/>
                </a:lnTo>
                <a:lnTo>
                  <a:pt x="707278" y="3094777"/>
                </a:lnTo>
                <a:lnTo>
                  <a:pt x="744375" y="3120927"/>
                </a:lnTo>
                <a:lnTo>
                  <a:pt x="782187" y="3146109"/>
                </a:lnTo>
                <a:lnTo>
                  <a:pt x="820697" y="3170305"/>
                </a:lnTo>
                <a:lnTo>
                  <a:pt x="859887" y="3193496"/>
                </a:lnTo>
                <a:lnTo>
                  <a:pt x="899738" y="3215665"/>
                </a:lnTo>
                <a:lnTo>
                  <a:pt x="940233" y="3236793"/>
                </a:lnTo>
                <a:lnTo>
                  <a:pt x="981353" y="3256863"/>
                </a:lnTo>
                <a:lnTo>
                  <a:pt x="1023081" y="3275856"/>
                </a:lnTo>
                <a:lnTo>
                  <a:pt x="1065399" y="3293755"/>
                </a:lnTo>
                <a:lnTo>
                  <a:pt x="1108288" y="3310540"/>
                </a:lnTo>
                <a:lnTo>
                  <a:pt x="1151730" y="3326196"/>
                </a:lnTo>
                <a:lnTo>
                  <a:pt x="1195708" y="3340702"/>
                </a:lnTo>
                <a:lnTo>
                  <a:pt x="1240203" y="3354042"/>
                </a:lnTo>
                <a:lnTo>
                  <a:pt x="1285197" y="3366197"/>
                </a:lnTo>
                <a:lnTo>
                  <a:pt x="1330672" y="3377149"/>
                </a:lnTo>
                <a:lnTo>
                  <a:pt x="1376611" y="3386880"/>
                </a:lnTo>
                <a:lnTo>
                  <a:pt x="1422995" y="3395372"/>
                </a:lnTo>
                <a:lnTo>
                  <a:pt x="1469806" y="3402607"/>
                </a:lnTo>
                <a:lnTo>
                  <a:pt x="1517026" y="3408567"/>
                </a:lnTo>
                <a:lnTo>
                  <a:pt x="1564637" y="3413234"/>
                </a:lnTo>
                <a:lnTo>
                  <a:pt x="1612621" y="3416590"/>
                </a:lnTo>
                <a:lnTo>
                  <a:pt x="1660960" y="3418617"/>
                </a:lnTo>
                <a:lnTo>
                  <a:pt x="1709635" y="3419297"/>
                </a:lnTo>
                <a:lnTo>
                  <a:pt x="1758311" y="3418617"/>
                </a:lnTo>
                <a:lnTo>
                  <a:pt x="1806650" y="3416590"/>
                </a:lnTo>
                <a:lnTo>
                  <a:pt x="1854634" y="3413234"/>
                </a:lnTo>
                <a:lnTo>
                  <a:pt x="1902245" y="3408567"/>
                </a:lnTo>
                <a:lnTo>
                  <a:pt x="1949465" y="3402607"/>
                </a:lnTo>
                <a:lnTo>
                  <a:pt x="1996276" y="3395372"/>
                </a:lnTo>
                <a:lnTo>
                  <a:pt x="2042660" y="3386880"/>
                </a:lnTo>
                <a:lnTo>
                  <a:pt x="2088599" y="3377149"/>
                </a:lnTo>
                <a:lnTo>
                  <a:pt x="2134075" y="3366197"/>
                </a:lnTo>
                <a:lnTo>
                  <a:pt x="2179069" y="3354042"/>
                </a:lnTo>
                <a:lnTo>
                  <a:pt x="2223564" y="3340702"/>
                </a:lnTo>
                <a:lnTo>
                  <a:pt x="2267542" y="3326196"/>
                </a:lnTo>
                <a:lnTo>
                  <a:pt x="2310985" y="3310540"/>
                </a:lnTo>
                <a:lnTo>
                  <a:pt x="2353874" y="3293755"/>
                </a:lnTo>
                <a:lnTo>
                  <a:pt x="2396192" y="3275856"/>
                </a:lnTo>
                <a:lnTo>
                  <a:pt x="2437920" y="3256863"/>
                </a:lnTo>
                <a:lnTo>
                  <a:pt x="2479041" y="3236793"/>
                </a:lnTo>
                <a:lnTo>
                  <a:pt x="2519536" y="3215665"/>
                </a:lnTo>
                <a:lnTo>
                  <a:pt x="2559387" y="3193496"/>
                </a:lnTo>
                <a:lnTo>
                  <a:pt x="2598577" y="3170305"/>
                </a:lnTo>
                <a:lnTo>
                  <a:pt x="2637088" y="3146109"/>
                </a:lnTo>
                <a:lnTo>
                  <a:pt x="2674900" y="3120927"/>
                </a:lnTo>
                <a:lnTo>
                  <a:pt x="2711997" y="3094777"/>
                </a:lnTo>
                <a:lnTo>
                  <a:pt x="2748360" y="3067676"/>
                </a:lnTo>
                <a:lnTo>
                  <a:pt x="2783971" y="3039643"/>
                </a:lnTo>
                <a:lnTo>
                  <a:pt x="2818813" y="3010696"/>
                </a:lnTo>
                <a:lnTo>
                  <a:pt x="2852866" y="2980853"/>
                </a:lnTo>
                <a:lnTo>
                  <a:pt x="2886114" y="2950131"/>
                </a:lnTo>
                <a:lnTo>
                  <a:pt x="2918537" y="2918550"/>
                </a:lnTo>
                <a:lnTo>
                  <a:pt x="2950119" y="2886126"/>
                </a:lnTo>
                <a:lnTo>
                  <a:pt x="2980840" y="2852879"/>
                </a:lnTo>
                <a:lnTo>
                  <a:pt x="3010683" y="2818826"/>
                </a:lnTo>
                <a:lnTo>
                  <a:pt x="3039630" y="2783984"/>
                </a:lnTo>
                <a:lnTo>
                  <a:pt x="3067663" y="2748373"/>
                </a:lnTo>
                <a:lnTo>
                  <a:pt x="3094764" y="2712010"/>
                </a:lnTo>
                <a:lnTo>
                  <a:pt x="3120914" y="2674913"/>
                </a:lnTo>
                <a:lnTo>
                  <a:pt x="3146096" y="2637100"/>
                </a:lnTo>
                <a:lnTo>
                  <a:pt x="3170292" y="2598590"/>
                </a:lnTo>
                <a:lnTo>
                  <a:pt x="3193483" y="2559400"/>
                </a:lnTo>
                <a:lnTo>
                  <a:pt x="3215652" y="2519548"/>
                </a:lnTo>
                <a:lnTo>
                  <a:pt x="3236780" y="2479053"/>
                </a:lnTo>
                <a:lnTo>
                  <a:pt x="3256850" y="2437933"/>
                </a:lnTo>
                <a:lnTo>
                  <a:pt x="3275843" y="2396204"/>
                </a:lnTo>
                <a:lnTo>
                  <a:pt x="3293742" y="2353887"/>
                </a:lnTo>
                <a:lnTo>
                  <a:pt x="3310528" y="2310997"/>
                </a:lnTo>
                <a:lnTo>
                  <a:pt x="3326183" y="2267555"/>
                </a:lnTo>
                <a:lnTo>
                  <a:pt x="3340689" y="2223577"/>
                </a:lnTo>
                <a:lnTo>
                  <a:pt x="3354029" y="2179082"/>
                </a:lnTo>
                <a:lnTo>
                  <a:pt x="3366184" y="2134088"/>
                </a:lnTo>
                <a:lnTo>
                  <a:pt x="3377136" y="2088612"/>
                </a:lnTo>
                <a:lnTo>
                  <a:pt x="3386867" y="2042673"/>
                </a:lnTo>
                <a:lnTo>
                  <a:pt x="3395359" y="1996289"/>
                </a:lnTo>
                <a:lnTo>
                  <a:pt x="3402594" y="1949478"/>
                </a:lnTo>
                <a:lnTo>
                  <a:pt x="3408555" y="1902258"/>
                </a:lnTo>
                <a:lnTo>
                  <a:pt x="3413222" y="1854647"/>
                </a:lnTo>
                <a:lnTo>
                  <a:pt x="3416578" y="1806663"/>
                </a:lnTo>
                <a:lnTo>
                  <a:pt x="3418604" y="1758324"/>
                </a:lnTo>
                <a:lnTo>
                  <a:pt x="3419284" y="1709648"/>
                </a:lnTo>
                <a:lnTo>
                  <a:pt x="3418604" y="1660972"/>
                </a:lnTo>
                <a:lnTo>
                  <a:pt x="3416578" y="1612633"/>
                </a:lnTo>
                <a:lnTo>
                  <a:pt x="3413222" y="1564649"/>
                </a:lnTo>
                <a:lnTo>
                  <a:pt x="3408555" y="1517038"/>
                </a:lnTo>
                <a:lnTo>
                  <a:pt x="3402594" y="1469818"/>
                </a:lnTo>
                <a:lnTo>
                  <a:pt x="3395359" y="1423007"/>
                </a:lnTo>
                <a:lnTo>
                  <a:pt x="3386867" y="1376623"/>
                </a:lnTo>
                <a:lnTo>
                  <a:pt x="3377136" y="1330684"/>
                </a:lnTo>
                <a:lnTo>
                  <a:pt x="3366184" y="1285209"/>
                </a:lnTo>
                <a:lnTo>
                  <a:pt x="3354029" y="1240214"/>
                </a:lnTo>
                <a:lnTo>
                  <a:pt x="3340689" y="1195719"/>
                </a:lnTo>
                <a:lnTo>
                  <a:pt x="3326183" y="1151741"/>
                </a:lnTo>
                <a:lnTo>
                  <a:pt x="3310528" y="1108299"/>
                </a:lnTo>
                <a:lnTo>
                  <a:pt x="3293742" y="1065410"/>
                </a:lnTo>
                <a:lnTo>
                  <a:pt x="3275843" y="1023092"/>
                </a:lnTo>
                <a:lnTo>
                  <a:pt x="3256850" y="981364"/>
                </a:lnTo>
                <a:lnTo>
                  <a:pt x="3236780" y="940243"/>
                </a:lnTo>
                <a:lnTo>
                  <a:pt x="3215652" y="899748"/>
                </a:lnTo>
                <a:lnTo>
                  <a:pt x="3193483" y="859896"/>
                </a:lnTo>
                <a:lnTo>
                  <a:pt x="3170292" y="820706"/>
                </a:lnTo>
                <a:lnTo>
                  <a:pt x="3146096" y="782196"/>
                </a:lnTo>
                <a:lnTo>
                  <a:pt x="3120914" y="744383"/>
                </a:lnTo>
                <a:lnTo>
                  <a:pt x="3094764" y="707286"/>
                </a:lnTo>
                <a:lnTo>
                  <a:pt x="3067663" y="670923"/>
                </a:lnTo>
                <a:lnTo>
                  <a:pt x="3039630" y="635312"/>
                </a:lnTo>
                <a:lnTo>
                  <a:pt x="3010683" y="600471"/>
                </a:lnTo>
                <a:lnTo>
                  <a:pt x="2980840" y="566417"/>
                </a:lnTo>
                <a:lnTo>
                  <a:pt x="2950119" y="533170"/>
                </a:lnTo>
                <a:lnTo>
                  <a:pt x="2918537" y="500746"/>
                </a:lnTo>
                <a:lnTo>
                  <a:pt x="2886114" y="469165"/>
                </a:lnTo>
                <a:lnTo>
                  <a:pt x="2852866" y="438443"/>
                </a:lnTo>
                <a:lnTo>
                  <a:pt x="2818813" y="408600"/>
                </a:lnTo>
                <a:lnTo>
                  <a:pt x="2783971" y="379653"/>
                </a:lnTo>
                <a:lnTo>
                  <a:pt x="2748360" y="351620"/>
                </a:lnTo>
                <a:lnTo>
                  <a:pt x="2711997" y="324520"/>
                </a:lnTo>
                <a:lnTo>
                  <a:pt x="2674900" y="298369"/>
                </a:lnTo>
                <a:lnTo>
                  <a:pt x="2637088" y="273187"/>
                </a:lnTo>
                <a:lnTo>
                  <a:pt x="2598577" y="248992"/>
                </a:lnTo>
                <a:lnTo>
                  <a:pt x="2559387" y="225800"/>
                </a:lnTo>
                <a:lnTo>
                  <a:pt x="2519536" y="203631"/>
                </a:lnTo>
                <a:lnTo>
                  <a:pt x="2479041" y="182503"/>
                </a:lnTo>
                <a:lnTo>
                  <a:pt x="2437920" y="162433"/>
                </a:lnTo>
                <a:lnTo>
                  <a:pt x="2396192" y="143440"/>
                </a:lnTo>
                <a:lnTo>
                  <a:pt x="2353874" y="125542"/>
                </a:lnTo>
                <a:lnTo>
                  <a:pt x="2310985" y="108756"/>
                </a:lnTo>
                <a:lnTo>
                  <a:pt x="2267542" y="93101"/>
                </a:lnTo>
                <a:lnTo>
                  <a:pt x="2223564" y="78594"/>
                </a:lnTo>
                <a:lnTo>
                  <a:pt x="2179069" y="65254"/>
                </a:lnTo>
                <a:lnTo>
                  <a:pt x="2134075" y="53100"/>
                </a:lnTo>
                <a:lnTo>
                  <a:pt x="2088599" y="42147"/>
                </a:lnTo>
                <a:lnTo>
                  <a:pt x="2042660" y="32416"/>
                </a:lnTo>
                <a:lnTo>
                  <a:pt x="1996276" y="23924"/>
                </a:lnTo>
                <a:lnTo>
                  <a:pt x="1949465" y="16689"/>
                </a:lnTo>
                <a:lnTo>
                  <a:pt x="1902245" y="10729"/>
                </a:lnTo>
                <a:lnTo>
                  <a:pt x="1854634" y="6062"/>
                </a:lnTo>
                <a:lnTo>
                  <a:pt x="1806650" y="2706"/>
                </a:lnTo>
                <a:lnTo>
                  <a:pt x="1758311" y="679"/>
                </a:lnTo>
                <a:lnTo>
                  <a:pt x="1709635" y="0"/>
                </a:lnTo>
                <a:close/>
              </a:path>
            </a:pathLst>
          </a:custGeom>
          <a:solidFill>
            <a:srgbClr val="FFFFFF"/>
          </a:solidFill>
        </p:spPr>
        <p:txBody>
          <a:bodyPr wrap="square" lIns="0" tIns="0" rIns="0" bIns="0" rtlCol="0"/>
          <a:lstStyle/>
          <a:p>
            <a:endParaRPr/>
          </a:p>
        </p:txBody>
      </p:sp>
      <p:pic>
        <p:nvPicPr>
          <p:cNvPr id="13" name="Picture 3" descr="E:\shirish-sir_11-11-14\Actuaries\corel\actuarie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1338" y="320675"/>
            <a:ext cx="1685925" cy="13112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1420215" y="554736"/>
            <a:ext cx="9184208" cy="3840479"/>
            <a:chOff x="1420215" y="554736"/>
            <a:chExt cx="9184208" cy="3840479"/>
          </a:xfrm>
        </p:grpSpPr>
        <p:sp>
          <p:nvSpPr>
            <p:cNvPr id="7" name="object 7"/>
            <p:cNvSpPr/>
            <p:nvPr/>
          </p:nvSpPr>
          <p:spPr>
            <a:xfrm>
              <a:off x="1420215" y="554736"/>
              <a:ext cx="3846576" cy="384047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598593" y="3199536"/>
              <a:ext cx="6005830" cy="424180"/>
            </a:xfrm>
            <a:custGeom>
              <a:avLst/>
              <a:gdLst/>
              <a:ahLst/>
              <a:cxnLst/>
              <a:rect l="l" t="t" r="r" b="b"/>
              <a:pathLst>
                <a:path w="6005830" h="424179">
                  <a:moveTo>
                    <a:pt x="6005245" y="0"/>
                  </a:moveTo>
                  <a:lnTo>
                    <a:pt x="256209" y="0"/>
                  </a:lnTo>
                  <a:lnTo>
                    <a:pt x="236128" y="45908"/>
                  </a:lnTo>
                  <a:lnTo>
                    <a:pt x="214754" y="91105"/>
                  </a:lnTo>
                  <a:lnTo>
                    <a:pt x="192110" y="135565"/>
                  </a:lnTo>
                  <a:lnTo>
                    <a:pt x="168220" y="179266"/>
                  </a:lnTo>
                  <a:lnTo>
                    <a:pt x="143106" y="222183"/>
                  </a:lnTo>
                  <a:lnTo>
                    <a:pt x="116793" y="264293"/>
                  </a:lnTo>
                  <a:lnTo>
                    <a:pt x="89302" y="305573"/>
                  </a:lnTo>
                  <a:lnTo>
                    <a:pt x="60657" y="345998"/>
                  </a:lnTo>
                  <a:lnTo>
                    <a:pt x="30882" y="385546"/>
                  </a:lnTo>
                  <a:lnTo>
                    <a:pt x="0" y="424192"/>
                  </a:lnTo>
                  <a:lnTo>
                    <a:pt x="6005245" y="424192"/>
                  </a:lnTo>
                  <a:lnTo>
                    <a:pt x="6005245" y="0"/>
                  </a:lnTo>
                  <a:close/>
                </a:path>
              </a:pathLst>
            </a:custGeom>
            <a:solidFill>
              <a:srgbClr val="00A650">
                <a:alpha val="34999"/>
              </a:srgbClr>
            </a:solidFill>
          </p:spPr>
          <p:txBody>
            <a:bodyPr wrap="square" lIns="0" tIns="0" rIns="0" bIns="0" rtlCol="0"/>
            <a:lstStyle/>
            <a:p>
              <a:endParaRPr/>
            </a:p>
          </p:txBody>
        </p:sp>
        <p:sp>
          <p:nvSpPr>
            <p:cNvPr id="10" name="object 10"/>
            <p:cNvSpPr/>
            <p:nvPr/>
          </p:nvSpPr>
          <p:spPr>
            <a:xfrm>
              <a:off x="4872520" y="1920633"/>
              <a:ext cx="5731510" cy="1234440"/>
            </a:xfrm>
            <a:custGeom>
              <a:avLst/>
              <a:gdLst/>
              <a:ahLst/>
              <a:cxnLst/>
              <a:rect l="l" t="t" r="r" b="b"/>
              <a:pathLst>
                <a:path w="5731509" h="1234439">
                  <a:moveTo>
                    <a:pt x="5731319" y="0"/>
                  </a:moveTo>
                  <a:lnTo>
                    <a:pt x="0" y="0"/>
                  </a:lnTo>
                  <a:lnTo>
                    <a:pt x="16530" y="44491"/>
                  </a:lnTo>
                  <a:lnTo>
                    <a:pt x="31853" y="89554"/>
                  </a:lnTo>
                  <a:lnTo>
                    <a:pt x="45949" y="135169"/>
                  </a:lnTo>
                  <a:lnTo>
                    <a:pt x="58798" y="181317"/>
                  </a:lnTo>
                  <a:lnTo>
                    <a:pt x="70379" y="227979"/>
                  </a:lnTo>
                  <a:lnTo>
                    <a:pt x="80673" y="275135"/>
                  </a:lnTo>
                  <a:lnTo>
                    <a:pt x="89659" y="322766"/>
                  </a:lnTo>
                  <a:lnTo>
                    <a:pt x="97318" y="370852"/>
                  </a:lnTo>
                  <a:lnTo>
                    <a:pt x="103629" y="419374"/>
                  </a:lnTo>
                  <a:lnTo>
                    <a:pt x="108573" y="468313"/>
                  </a:lnTo>
                  <a:lnTo>
                    <a:pt x="112129" y="517649"/>
                  </a:lnTo>
                  <a:lnTo>
                    <a:pt x="114277" y="567363"/>
                  </a:lnTo>
                  <a:lnTo>
                    <a:pt x="114998" y="617435"/>
                  </a:lnTo>
                  <a:lnTo>
                    <a:pt x="114154" y="671624"/>
                  </a:lnTo>
                  <a:lnTo>
                    <a:pt x="111638" y="725390"/>
                  </a:lnTo>
                  <a:lnTo>
                    <a:pt x="107476" y="778709"/>
                  </a:lnTo>
                  <a:lnTo>
                    <a:pt x="101694" y="831557"/>
                  </a:lnTo>
                  <a:lnTo>
                    <a:pt x="94317" y="883910"/>
                  </a:lnTo>
                  <a:lnTo>
                    <a:pt x="85370" y="935742"/>
                  </a:lnTo>
                  <a:lnTo>
                    <a:pt x="74880" y="987029"/>
                  </a:lnTo>
                  <a:lnTo>
                    <a:pt x="62872" y="1037746"/>
                  </a:lnTo>
                  <a:lnTo>
                    <a:pt x="49370" y="1087869"/>
                  </a:lnTo>
                  <a:lnTo>
                    <a:pt x="34402" y="1137373"/>
                  </a:lnTo>
                  <a:lnTo>
                    <a:pt x="17991" y="1186234"/>
                  </a:lnTo>
                  <a:lnTo>
                    <a:pt x="165" y="1234427"/>
                  </a:lnTo>
                  <a:lnTo>
                    <a:pt x="5731319" y="1234427"/>
                  </a:lnTo>
                  <a:lnTo>
                    <a:pt x="5731319" y="0"/>
                  </a:lnTo>
                  <a:close/>
                </a:path>
              </a:pathLst>
            </a:custGeom>
            <a:solidFill>
              <a:srgbClr val="4196CE">
                <a:alpha val="34999"/>
              </a:srgbClr>
            </a:solidFill>
          </p:spPr>
          <p:txBody>
            <a:bodyPr wrap="square" lIns="0" tIns="0" rIns="0" bIns="0" rtlCol="0"/>
            <a:lstStyle/>
            <a:p>
              <a:endParaRPr/>
            </a:p>
          </p:txBody>
        </p:sp>
        <p:sp>
          <p:nvSpPr>
            <p:cNvPr id="11" name="object 11"/>
            <p:cNvSpPr txBox="1"/>
            <p:nvPr/>
          </p:nvSpPr>
          <p:spPr>
            <a:xfrm>
              <a:off x="5059812" y="1844675"/>
              <a:ext cx="5316088" cy="1682512"/>
            </a:xfrm>
            <a:prstGeom prst="rect">
              <a:avLst/>
            </a:prstGeom>
          </p:spPr>
          <p:txBody>
            <a:bodyPr vert="horz" wrap="square" lIns="0" tIns="0" rIns="0" bIns="0" rtlCol="0">
              <a:spAutoFit/>
            </a:bodyPr>
            <a:lstStyle/>
            <a:p>
              <a:pPr>
                <a:lnSpc>
                  <a:spcPct val="100000"/>
                </a:lnSpc>
                <a:spcBef>
                  <a:spcPts val="30"/>
                </a:spcBef>
              </a:pPr>
              <a:endParaRPr sz="1450" dirty="0">
                <a:latin typeface="Trebuchet MS" pitchFamily="34" charset="0"/>
                <a:cs typeface="Times New Roman"/>
              </a:endParaRPr>
            </a:p>
            <a:p>
              <a:pPr marL="12700">
                <a:lnSpc>
                  <a:spcPts val="3775"/>
                </a:lnSpc>
              </a:pPr>
              <a:r>
                <a:rPr sz="3600" b="1" dirty="0">
                  <a:solidFill>
                    <a:srgbClr val="005583"/>
                  </a:solidFill>
                  <a:latin typeface="Trebuchet MS" pitchFamily="34" charset="0"/>
                  <a:cs typeface="Lucida Sans"/>
                </a:rPr>
                <a:t>19th Global</a:t>
              </a:r>
              <a:endParaRPr sz="3600" b="1" dirty="0">
                <a:latin typeface="Trebuchet MS" pitchFamily="34" charset="0"/>
                <a:cs typeface="Lucida Sans"/>
              </a:endParaRPr>
            </a:p>
            <a:p>
              <a:pPr marL="12700">
                <a:lnSpc>
                  <a:spcPts val="3775"/>
                </a:lnSpc>
              </a:pPr>
              <a:r>
                <a:rPr sz="3600" b="1" dirty="0">
                  <a:solidFill>
                    <a:srgbClr val="005583"/>
                  </a:solidFill>
                  <a:latin typeface="Trebuchet MS" pitchFamily="34" charset="0"/>
                  <a:cs typeface="Lucida Sans"/>
                </a:rPr>
                <a:t>Conference of Actuaries</a:t>
              </a:r>
              <a:endParaRPr sz="3600" b="1" dirty="0">
                <a:latin typeface="Trebuchet MS" pitchFamily="34" charset="0"/>
                <a:cs typeface="Lucida Sans"/>
              </a:endParaRPr>
            </a:p>
            <a:p>
              <a:pPr marL="12700">
                <a:lnSpc>
                  <a:spcPct val="100000"/>
                </a:lnSpc>
                <a:spcBef>
                  <a:spcPts val="1805"/>
                </a:spcBef>
              </a:pPr>
              <a:r>
                <a:rPr sz="1650" b="1" dirty="0">
                  <a:solidFill>
                    <a:srgbClr val="00854A"/>
                  </a:solidFill>
                  <a:latin typeface="Trebuchet MS" pitchFamily="34" charset="0"/>
                  <a:cs typeface="Lucida Sans"/>
                </a:rPr>
                <a:t>30th – 31st January, 2018 | Mumbai, India</a:t>
              </a:r>
              <a:endParaRPr sz="1650" b="1" dirty="0">
                <a:latin typeface="Trebuchet MS" pitchFamily="34" charset="0"/>
                <a:cs typeface="Lucida Sans"/>
              </a:endParaRPr>
            </a:p>
          </p:txBody>
        </p:sp>
        <p:sp>
          <p:nvSpPr>
            <p:cNvPr id="3" name="TextBox 2"/>
            <p:cNvSpPr txBox="1"/>
            <p:nvPr/>
          </p:nvSpPr>
          <p:spPr>
            <a:xfrm>
              <a:off x="8574365" y="1628487"/>
              <a:ext cx="814069" cy="292388"/>
            </a:xfrm>
            <a:prstGeom prst="rect">
              <a:avLst/>
            </a:prstGeom>
            <a:noFill/>
          </p:spPr>
          <p:txBody>
            <a:bodyPr wrap="none" rtlCol="0">
              <a:spAutoFit/>
            </a:bodyPr>
            <a:lstStyle/>
            <a:p>
              <a:r>
                <a:rPr lang="en-US" sz="1300" spc="-229" dirty="0" smtClean="0">
                  <a:solidFill>
                    <a:srgbClr val="A7A9AC"/>
                  </a:solidFill>
                  <a:latin typeface="Trebuchet MS" pitchFamily="34" charset="0"/>
                  <a:cs typeface="Lucida Sans"/>
                </a:rPr>
                <a:t>O</a:t>
              </a:r>
              <a:r>
                <a:rPr lang="en-US" sz="1300" spc="-60" dirty="0" smtClean="0">
                  <a:solidFill>
                    <a:srgbClr val="A7A9AC"/>
                  </a:solidFill>
                  <a:latin typeface="Trebuchet MS" pitchFamily="34" charset="0"/>
                  <a:cs typeface="Lucida Sans"/>
                </a:rPr>
                <a:t>r</a:t>
              </a:r>
              <a:r>
                <a:rPr lang="en-US" sz="1300" spc="-145" dirty="0" smtClean="0">
                  <a:solidFill>
                    <a:srgbClr val="A7A9AC"/>
                  </a:solidFill>
                  <a:latin typeface="Trebuchet MS" pitchFamily="34" charset="0"/>
                  <a:cs typeface="Lucida Sans"/>
                </a:rPr>
                <a:t>g</a:t>
              </a:r>
              <a:r>
                <a:rPr lang="en-US" sz="1300" spc="-80" dirty="0" smtClean="0">
                  <a:solidFill>
                    <a:srgbClr val="A7A9AC"/>
                  </a:solidFill>
                  <a:latin typeface="Trebuchet MS" pitchFamily="34" charset="0"/>
                  <a:cs typeface="Lucida Sans"/>
                </a:rPr>
                <a:t>a</a:t>
              </a:r>
              <a:r>
                <a:rPr lang="en-US" sz="1300" spc="-120" dirty="0" smtClean="0">
                  <a:solidFill>
                    <a:srgbClr val="A7A9AC"/>
                  </a:solidFill>
                  <a:latin typeface="Trebuchet MS" pitchFamily="34" charset="0"/>
                  <a:cs typeface="Lucida Sans"/>
                </a:rPr>
                <a:t>n</a:t>
              </a:r>
              <a:r>
                <a:rPr lang="en-US" sz="1300" spc="-80" dirty="0" smtClean="0">
                  <a:solidFill>
                    <a:srgbClr val="A7A9AC"/>
                  </a:solidFill>
                  <a:latin typeface="Trebuchet MS" pitchFamily="34" charset="0"/>
                  <a:cs typeface="Lucida Sans"/>
                </a:rPr>
                <a:t>i</a:t>
              </a:r>
              <a:r>
                <a:rPr lang="en-US" sz="1300" spc="-155" dirty="0" smtClean="0">
                  <a:solidFill>
                    <a:srgbClr val="A7A9AC"/>
                  </a:solidFill>
                  <a:latin typeface="Trebuchet MS" pitchFamily="34" charset="0"/>
                  <a:cs typeface="Lucida Sans"/>
                </a:rPr>
                <a:t>z</a:t>
              </a:r>
              <a:r>
                <a:rPr lang="en-US" sz="1300" spc="-65" dirty="0" smtClean="0">
                  <a:solidFill>
                    <a:srgbClr val="A7A9AC"/>
                  </a:solidFill>
                  <a:latin typeface="Trebuchet MS" pitchFamily="34" charset="0"/>
                  <a:cs typeface="Lucida Sans"/>
                </a:rPr>
                <a:t>e</a:t>
              </a:r>
              <a:r>
                <a:rPr lang="en-US" sz="1300" dirty="0" smtClean="0">
                  <a:solidFill>
                    <a:srgbClr val="A7A9AC"/>
                  </a:solidFill>
                  <a:latin typeface="Trebuchet MS" pitchFamily="34" charset="0"/>
                  <a:cs typeface="Lucida Sans"/>
                </a:rPr>
                <a:t>r</a:t>
              </a:r>
              <a:endParaRPr lang="en-US" sz="1300" dirty="0">
                <a:latin typeface="Trebuchet MS" pitchFamily="34" charset="0"/>
                <a:cs typeface="Lucida Sans"/>
              </a:endParaRPr>
            </a:p>
          </p:txBody>
        </p:sp>
      </p:grpSp>
      <p:sp>
        <p:nvSpPr>
          <p:cNvPr id="24" name="Rectangle 23"/>
          <p:cNvSpPr/>
          <p:nvPr/>
        </p:nvSpPr>
        <p:spPr>
          <a:xfrm>
            <a:off x="194833" y="4245337"/>
            <a:ext cx="7315200" cy="1791575"/>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ject 11"/>
          <p:cNvSpPr txBox="1"/>
          <p:nvPr/>
        </p:nvSpPr>
        <p:spPr>
          <a:xfrm>
            <a:off x="908511" y="5053226"/>
            <a:ext cx="6372922" cy="1415772"/>
          </a:xfrm>
          <a:prstGeom prst="rect">
            <a:avLst/>
          </a:prstGeom>
        </p:spPr>
        <p:txBody>
          <a:bodyPr vert="horz" wrap="square" lIns="0" tIns="0" rIns="0" bIns="0" rtlCol="0">
            <a:spAutoFit/>
          </a:bodyPr>
          <a:lstStyle/>
          <a:p>
            <a:pPr marL="12700">
              <a:lnSpc>
                <a:spcPct val="100000"/>
              </a:lnSpc>
              <a:spcBef>
                <a:spcPts val="600"/>
              </a:spcBef>
            </a:pPr>
            <a:r>
              <a:rPr lang="en-US" sz="2400" b="1" dirty="0" smtClean="0">
                <a:solidFill>
                  <a:srgbClr val="00854A"/>
                </a:solidFill>
                <a:latin typeface="Trebuchet MS" pitchFamily="34" charset="0"/>
                <a:cs typeface="Lucida Sans"/>
              </a:rPr>
              <a:t>Darryl Wagner – </a:t>
            </a:r>
            <a:r>
              <a:rPr lang="en-US" sz="2400" b="1" dirty="0" smtClean="0">
                <a:solidFill>
                  <a:srgbClr val="00854A"/>
                </a:solidFill>
                <a:latin typeface="Trebuchet MS" pitchFamily="34" charset="0"/>
                <a:cs typeface="Lucida Sans"/>
                <a:hlinkClick r:id="rId4"/>
              </a:rPr>
              <a:t>dawagner@deloitte.com</a:t>
            </a:r>
            <a:endParaRPr lang="en-US" sz="2400" b="1" dirty="0" smtClean="0">
              <a:solidFill>
                <a:srgbClr val="00854A"/>
              </a:solidFill>
              <a:latin typeface="Trebuchet MS" pitchFamily="34" charset="0"/>
              <a:cs typeface="Lucida Sans"/>
            </a:endParaRPr>
          </a:p>
          <a:p>
            <a:pPr marL="12700">
              <a:spcBef>
                <a:spcPts val="600"/>
              </a:spcBef>
            </a:pPr>
            <a:r>
              <a:rPr lang="en-US" sz="2400" b="1" spc="-130" dirty="0" smtClean="0">
                <a:solidFill>
                  <a:srgbClr val="00854A"/>
                </a:solidFill>
                <a:latin typeface="Trebuchet MS" pitchFamily="34" charset="0"/>
                <a:cs typeface="Lucida Sans"/>
              </a:rPr>
              <a:t>Mahasen Kunapuli - </a:t>
            </a:r>
            <a:r>
              <a:rPr lang="en-US" sz="2400" b="1" dirty="0" smtClean="0">
                <a:solidFill>
                  <a:srgbClr val="00854A"/>
                </a:solidFill>
                <a:latin typeface="Trebuchet MS" pitchFamily="34" charset="0"/>
                <a:cs typeface="Lucida Sans"/>
                <a:hlinkClick r:id="rId5"/>
              </a:rPr>
              <a:t>mkunapuli@deloitte.com</a:t>
            </a:r>
            <a:endParaRPr lang="en-US" sz="2400" b="1" dirty="0">
              <a:solidFill>
                <a:srgbClr val="00854A"/>
              </a:solidFill>
              <a:latin typeface="Trebuchet MS" pitchFamily="34" charset="0"/>
              <a:cs typeface="Lucida Sans"/>
            </a:endParaRPr>
          </a:p>
          <a:p>
            <a:pPr marL="12700">
              <a:lnSpc>
                <a:spcPct val="100000"/>
              </a:lnSpc>
              <a:spcBef>
                <a:spcPts val="1805"/>
              </a:spcBef>
            </a:pPr>
            <a:endParaRPr lang="en-US" sz="2400" b="1" dirty="0" smtClean="0">
              <a:solidFill>
                <a:srgbClr val="00854A"/>
              </a:solidFill>
              <a:latin typeface="Trebuchet MS" pitchFamily="34" charset="0"/>
              <a:cs typeface="Lucida Sans"/>
            </a:endParaRPr>
          </a:p>
        </p:txBody>
      </p:sp>
      <p:sp>
        <p:nvSpPr>
          <p:cNvPr id="27" name="object 11"/>
          <p:cNvSpPr txBox="1"/>
          <p:nvPr/>
        </p:nvSpPr>
        <p:spPr>
          <a:xfrm>
            <a:off x="908511" y="4390912"/>
            <a:ext cx="5887844" cy="769441"/>
          </a:xfrm>
          <a:prstGeom prst="rect">
            <a:avLst/>
          </a:prstGeom>
        </p:spPr>
        <p:txBody>
          <a:bodyPr vert="horz" wrap="square" lIns="0" tIns="0" rIns="0" bIns="0" rtlCol="0">
            <a:spAutoFit/>
          </a:bodyPr>
          <a:lstStyle/>
          <a:p>
            <a:pPr marL="12700"/>
            <a:r>
              <a:rPr lang="en-US" sz="5000" b="1" dirty="0" smtClean="0">
                <a:solidFill>
                  <a:srgbClr val="005583"/>
                </a:solidFill>
                <a:latin typeface="Trebuchet MS" pitchFamily="34" charset="0"/>
                <a:cs typeface="Lucida Sans"/>
              </a:rPr>
              <a:t>Thank You</a:t>
            </a:r>
            <a:endParaRPr sz="5000" b="1" dirty="0">
              <a:latin typeface="Trebuchet MS" pitchFamily="34" charset="0"/>
              <a:cs typeface="Lucida Sans"/>
            </a:endParaRPr>
          </a:p>
        </p:txBody>
      </p:sp>
      <p:sp>
        <p:nvSpPr>
          <p:cNvPr id="14" name="Text Placeholder 2"/>
          <p:cNvSpPr txBox="1">
            <a:spLocks/>
          </p:cNvSpPr>
          <p:nvPr/>
        </p:nvSpPr>
        <p:spPr>
          <a:xfrm>
            <a:off x="194833" y="6133441"/>
            <a:ext cx="10104867" cy="90871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800" kern="0" dirty="0" smtClean="0">
                <a:solidFill>
                  <a:sysClr val="windowText" lastClr="000000"/>
                </a:solidFill>
                <a:latin typeface="Trebuchet MS" panose="020B0603020202020204" pitchFamily="34"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800" kern="0" dirty="0" smtClean="0">
                <a:solidFill>
                  <a:sysClr val="windowText" lastClr="000000"/>
                </a:solidFill>
                <a:latin typeface="Trebuchet MS" panose="020B0603020202020204" pitchFamily="34" charset="0"/>
                <a:hlinkClick r:id="rId6"/>
              </a:rPr>
              <a:t>www.deloitte.com/about</a:t>
            </a:r>
            <a:r>
              <a:rPr lang="en-US" sz="800" kern="0" dirty="0" smtClean="0">
                <a:solidFill>
                  <a:sysClr val="windowText" lastClr="000000"/>
                </a:solidFill>
                <a:latin typeface="Trebuchet MS" panose="020B0603020202020204" pitchFamily="34" charset="0"/>
              </a:rPr>
              <a:t> for a more detailed description of DTTL and its member firms.</a:t>
            </a:r>
          </a:p>
          <a:p>
            <a:r>
              <a:rPr lang="en-US" sz="800" kern="0" dirty="0" smtClean="0">
                <a:solidFill>
                  <a:sysClr val="windowText" lastClr="000000"/>
                </a:solidFill>
                <a:latin typeface="Trebuchet MS" panose="020B0603020202020204" pitchFamily="34" charset="0"/>
              </a:rPr>
              <a:t>This communication is for internal distribution and use only among personnel of Deloitte Touche Tohmatsu Limited, its member firms, and their related entities (collectively, the “Deloitte network”). None of the Deloitte network shall be responsible for any loss whatsoever sustained by any person who relies on this communication.</a:t>
            </a:r>
          </a:p>
          <a:p>
            <a:r>
              <a:rPr lang="fr-CA" sz="800" kern="0" dirty="0" smtClean="0">
                <a:solidFill>
                  <a:sysClr val="windowText" lastClr="000000"/>
                </a:solidFill>
                <a:latin typeface="Trebuchet MS" panose="020B0603020202020204" pitchFamily="34" charset="0"/>
              </a:rPr>
              <a:t>© 2017. For information, contact Deloitte Touche </a:t>
            </a:r>
            <a:r>
              <a:rPr lang="fr-CA" sz="800" kern="0" dirty="0" err="1" smtClean="0">
                <a:solidFill>
                  <a:sysClr val="windowText" lastClr="000000"/>
                </a:solidFill>
                <a:latin typeface="Trebuchet MS" panose="020B0603020202020204" pitchFamily="34" charset="0"/>
              </a:rPr>
              <a:t>Tohmatsu</a:t>
            </a:r>
            <a:r>
              <a:rPr lang="fr-CA" sz="800" kern="0" dirty="0" smtClean="0">
                <a:solidFill>
                  <a:sysClr val="windowText" lastClr="000000"/>
                </a:solidFill>
                <a:latin typeface="Trebuchet MS" panose="020B0603020202020204" pitchFamily="34" charset="0"/>
              </a:rPr>
              <a:t> Limited</a:t>
            </a:r>
            <a:endParaRPr lang="fr-CA" sz="800" kern="0" dirty="0">
              <a:solidFill>
                <a:sysClr val="windowText" lastClr="000000"/>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82359" y="1065276"/>
            <a:ext cx="4815840" cy="281940"/>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KEY</a:t>
            </a:r>
            <a:r>
              <a:rPr lang="en-US" sz="1800" b="1" dirty="0" smtClean="0">
                <a:solidFill>
                  <a:srgbClr val="FFFFFF"/>
                </a:solidFill>
                <a:latin typeface="Trebuchet MS" pitchFamily="34" charset="0"/>
                <a:cs typeface="Lucida Sans"/>
              </a:rPr>
              <a:t> TAKEAWAYS</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20" name="Text Box 13"/>
          <p:cNvSpPr txBox="1">
            <a:spLocks noChangeArrowheads="1"/>
          </p:cNvSpPr>
          <p:nvPr/>
        </p:nvSpPr>
        <p:spPr bwMode="auto">
          <a:xfrm>
            <a:off x="522133" y="1900240"/>
            <a:ext cx="9606426" cy="4154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sz="2400">
                <a:solidFill>
                  <a:schemeClr val="tx1"/>
                </a:solidFill>
                <a:latin typeface="Times New Roman" panose="02020603050405020304" pitchFamily="18" charset="0"/>
              </a:defRPr>
            </a:lvl1pPr>
            <a:lvl2pPr marL="393700" indent="-209550"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a:spcAft>
                <a:spcPts val="600"/>
              </a:spcAft>
              <a:buFont typeface="+mj-lt"/>
              <a:buAutoNum type="arabicPeriod"/>
            </a:pPr>
            <a:r>
              <a:rPr lang="en-US" altLang="en-US" sz="2000" dirty="0">
                <a:latin typeface="Trebuchet MS" panose="020B0603020202020204" pitchFamily="34" charset="0"/>
              </a:rPr>
              <a:t>Demands on Actuaries and opportunities for Actuaries are increasing as the business landscape transforms</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How professionals do their work is fundamentally changing and will continue to change</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Change is happening at an increasing rate, led by Exponential Technologies</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There are opportunities for efficiency and increased added value </a:t>
            </a:r>
          </a:p>
          <a:p>
            <a:pPr marL="457200" indent="-457200">
              <a:spcAft>
                <a:spcPts val="600"/>
              </a:spcAft>
              <a:buFont typeface="+mj-lt"/>
              <a:buAutoNum type="arabicPeriod"/>
            </a:pPr>
            <a:endParaRPr lang="en-US" altLang="en-US" sz="2000" dirty="0">
              <a:latin typeface="Trebuchet MS" panose="020B0603020202020204" pitchFamily="34" charset="0"/>
            </a:endParaRPr>
          </a:p>
          <a:p>
            <a:pPr marL="457200" indent="-457200">
              <a:spcAft>
                <a:spcPts val="600"/>
              </a:spcAft>
              <a:buFont typeface="+mj-lt"/>
              <a:buAutoNum type="arabicPeriod"/>
            </a:pPr>
            <a:r>
              <a:rPr lang="en-US" altLang="en-US" sz="2000" dirty="0">
                <a:latin typeface="Trebuchet MS" panose="020B0603020202020204" pitchFamily="34" charset="0"/>
              </a:rPr>
              <a:t>Need to embrace, promote, and manage </a:t>
            </a:r>
            <a:r>
              <a:rPr lang="en-US" altLang="en-US" sz="2000" dirty="0" smtClean="0">
                <a:latin typeface="Trebuchet MS" panose="020B0603020202020204" pitchFamily="34" charset="0"/>
              </a:rPr>
              <a:t>change</a:t>
            </a:r>
            <a:endParaRPr lang="en-US" altLang="en-US" sz="2000" dirty="0">
              <a:latin typeface="Trebuchet MS" panose="020B0603020202020204" pitchFamily="34" charset="0"/>
            </a:endParaRPr>
          </a:p>
        </p:txBody>
      </p:sp>
      <p:sp>
        <p:nvSpPr>
          <p:cNvPr id="2" name="TextBox 1"/>
          <p:cNvSpPr txBox="1"/>
          <p:nvPr/>
        </p:nvSpPr>
        <p:spPr>
          <a:xfrm>
            <a:off x="165100" y="6569075"/>
            <a:ext cx="257087" cy="246221"/>
          </a:xfrm>
          <a:prstGeom prst="rect">
            <a:avLst/>
          </a:prstGeom>
          <a:noFill/>
        </p:spPr>
        <p:txBody>
          <a:bodyPr wrap="square" rtlCol="0">
            <a:spAutoFit/>
          </a:bodyPr>
          <a:lstStyle/>
          <a:p>
            <a:endParaRPr lang="en-US" sz="1000" dirty="0"/>
          </a:p>
        </p:txBody>
      </p:sp>
    </p:spTree>
    <p:extLst>
      <p:ext uri="{BB962C8B-B14F-4D97-AF65-F5344CB8AC3E}">
        <p14:creationId xmlns:p14="http://schemas.microsoft.com/office/powerpoint/2010/main" val="328196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79890" y="879845"/>
            <a:ext cx="5624668" cy="553998"/>
          </a:xfrm>
          <a:prstGeom prst="rect">
            <a:avLst/>
          </a:prstGeom>
        </p:spPr>
        <p:txBody>
          <a:bodyPr vert="horz" wrap="square" lIns="0" tIns="0" rIns="0" bIns="0" rtlCol="0">
            <a:spAutoFit/>
          </a:bodyPr>
          <a:lstStyle/>
          <a:p>
            <a:pPr marL="12700">
              <a:lnSpc>
                <a:spcPct val="100000"/>
              </a:lnSpc>
            </a:pPr>
            <a:r>
              <a:rPr lang="en-US" b="1" dirty="0" smtClean="0">
                <a:solidFill>
                  <a:srgbClr val="FFFFFF"/>
                </a:solidFill>
                <a:latin typeface="Trebuchet MS" pitchFamily="34" charset="0"/>
                <a:cs typeface="Lucida Sans"/>
              </a:rPr>
              <a:t>WE ARE LIVING IN A TIME OF UNPRECEDENTED CHANGE AND OPPORTUNITY</a:t>
            </a:r>
            <a:endParaRPr lang="en-US"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grpSp>
        <p:nvGrpSpPr>
          <p:cNvPr id="17" name="Group 16"/>
          <p:cNvGrpSpPr/>
          <p:nvPr/>
        </p:nvGrpSpPr>
        <p:grpSpPr>
          <a:xfrm>
            <a:off x="622300" y="1702349"/>
            <a:ext cx="9372600" cy="4476519"/>
            <a:chOff x="1292044" y="872976"/>
            <a:chExt cx="9607912" cy="4945662"/>
          </a:xfrm>
        </p:grpSpPr>
        <p:sp>
          <p:nvSpPr>
            <p:cNvPr id="19" name="Oval 18"/>
            <p:cNvSpPr/>
            <p:nvPr/>
          </p:nvSpPr>
          <p:spPr>
            <a:xfrm>
              <a:off x="4751801" y="1616279"/>
              <a:ext cx="2682168" cy="2682168"/>
            </a:xfrm>
            <a:prstGeom prst="ellipse">
              <a:avLst/>
            </a:prstGeom>
            <a:solidFill>
              <a:srgbClr val="D0D0CE"/>
            </a:solidFill>
            <a:ln w="76200" cap="flat" cmpd="sng" algn="ctr">
              <a:solidFill>
                <a:schemeClr val="bg1">
                  <a:lumMod val="95000"/>
                </a:schemeClr>
              </a:solidFill>
              <a:prstDash val="solid"/>
            </a:ln>
            <a:effectLst/>
          </p:spPr>
          <p:txBody>
            <a:bodyPr lIns="36000" tIns="36000" rIns="36000" bIns="36000" rtlCol="0" anchor="ctr">
              <a:noAutofit/>
            </a:bodyPr>
            <a:lstStyle/>
            <a:p>
              <a:pPr algn="ctr">
                <a:defRPr/>
              </a:pPr>
              <a:r>
                <a:rPr lang="en-US" sz="3200" kern="0" dirty="0">
                  <a:solidFill>
                    <a:prstClr val="black"/>
                  </a:solidFill>
                </a:rPr>
                <a:t>7</a:t>
              </a:r>
            </a:p>
            <a:p>
              <a:pPr algn="ctr">
                <a:defRPr/>
              </a:pPr>
              <a:r>
                <a:rPr lang="en-US" sz="2400" kern="0" dirty="0">
                  <a:solidFill>
                    <a:prstClr val="black"/>
                  </a:solidFill>
                </a:rPr>
                <a:t>Disruptors</a:t>
              </a:r>
            </a:p>
            <a:p>
              <a:pPr algn="ctr">
                <a:defRPr/>
              </a:pPr>
              <a:endParaRPr lang="en-US" sz="1600" b="1" kern="0" dirty="0">
                <a:solidFill>
                  <a:prstClr val="black"/>
                </a:solidFill>
              </a:endParaRPr>
            </a:p>
          </p:txBody>
        </p:sp>
        <p:grpSp>
          <p:nvGrpSpPr>
            <p:cNvPr id="20" name="Group 19"/>
            <p:cNvGrpSpPr/>
            <p:nvPr/>
          </p:nvGrpSpPr>
          <p:grpSpPr>
            <a:xfrm>
              <a:off x="1292044" y="872976"/>
              <a:ext cx="3244885" cy="1242263"/>
              <a:chOff x="1502198" y="1344613"/>
              <a:chExt cx="3244885" cy="1242263"/>
            </a:xfrm>
          </p:grpSpPr>
          <p:sp>
            <p:nvSpPr>
              <p:cNvPr id="88" name="TextBox 87"/>
              <p:cNvSpPr txBox="1"/>
              <p:nvPr/>
            </p:nvSpPr>
            <p:spPr>
              <a:xfrm>
                <a:off x="1585198" y="1638735"/>
                <a:ext cx="2677100" cy="215444"/>
              </a:xfrm>
              <a:prstGeom prst="rect">
                <a:avLst/>
              </a:prstGeom>
              <a:noFill/>
            </p:spPr>
            <p:txBody>
              <a:bodyPr wrap="square" lIns="0" tIns="0" rIns="0" bIns="0" rtlCol="0" anchor="b">
                <a:spAutoFit/>
              </a:bodyPr>
              <a:lstStyle/>
              <a:p>
                <a:pPr algn="ctr">
                  <a:spcBef>
                    <a:spcPts val="1200"/>
                  </a:spcBef>
                  <a:defRPr/>
                </a:pPr>
                <a:r>
                  <a:rPr lang="en-GB" sz="1400" b="1" dirty="0">
                    <a:solidFill>
                      <a:schemeClr val="accent1"/>
                    </a:solidFill>
                    <a:ea typeface="Verdana" panose="020B0604030504040204" pitchFamily="34" charset="0"/>
                    <a:cs typeface="Verdana" panose="020B0604030504040204" pitchFamily="34" charset="0"/>
                  </a:rPr>
                  <a:t>Technology is everywhere</a:t>
                </a:r>
              </a:p>
            </p:txBody>
          </p:sp>
          <p:sp>
            <p:nvSpPr>
              <p:cNvPr id="89" name="TextBox 88"/>
              <p:cNvSpPr txBox="1"/>
              <p:nvPr/>
            </p:nvSpPr>
            <p:spPr>
              <a:xfrm>
                <a:off x="1585198" y="1930127"/>
                <a:ext cx="2739458" cy="395130"/>
              </a:xfrm>
              <a:prstGeom prst="rect">
                <a:avLst/>
              </a:prstGeom>
              <a:noFill/>
            </p:spPr>
            <p:txBody>
              <a:bodyPr vert="horz" wrap="square" lIns="0" tIns="0" rIns="0" bIns="0" rtlCol="0" anchor="ctr">
                <a:spAutoFit/>
              </a:bodyPr>
              <a:lstStyle/>
              <a:p>
                <a:pPr algn="ctr">
                  <a:defRPr/>
                </a:pPr>
                <a:r>
                  <a:rPr lang="en-US" sz="1200" b="1" dirty="0">
                    <a:solidFill>
                      <a:prstClr val="black"/>
                    </a:solidFill>
                    <a:ea typeface="Verdana" panose="020B0604030504040204" pitchFamily="34" charset="0"/>
                    <a:cs typeface="Verdana" panose="020B0604030504040204" pitchFamily="34" charset="0"/>
                  </a:rPr>
                  <a:t>6.0 billion+</a:t>
                </a:r>
                <a:br>
                  <a:rPr lang="en-US" sz="1200" b="1" dirty="0">
                    <a:solidFill>
                      <a:prstClr val="black"/>
                    </a:solidFill>
                    <a:ea typeface="Verdana" panose="020B0604030504040204" pitchFamily="34" charset="0"/>
                    <a:cs typeface="Verdana" panose="020B0604030504040204" pitchFamily="34" charset="0"/>
                  </a:rPr>
                </a:br>
                <a:r>
                  <a:rPr lang="en-US" sz="1200" dirty="0">
                    <a:solidFill>
                      <a:prstClr val="black"/>
                    </a:solidFill>
                    <a:ea typeface="Verdana" panose="020B0604030504040204" pitchFamily="34" charset="0"/>
                    <a:cs typeface="Verdana" panose="020B0604030504040204" pitchFamily="34" charset="0"/>
                  </a:rPr>
                  <a:t>smartphones in the world by 2020</a:t>
                </a:r>
                <a:r>
                  <a:rPr lang="en-GB" sz="1200" baseline="30000" dirty="0">
                    <a:sym typeface="Wingdings" panose="05000000000000000000" pitchFamily="2" charset="2"/>
                  </a:rPr>
                  <a:t>1</a:t>
                </a:r>
                <a:endParaRPr lang="en-US" sz="1200" dirty="0">
                  <a:solidFill>
                    <a:srgbClr val="FF0000"/>
                  </a:solidFill>
                  <a:ea typeface="Verdana" panose="020B0604030504040204" pitchFamily="34" charset="0"/>
                  <a:cs typeface="Verdana" panose="020B0604030504040204" pitchFamily="34" charset="0"/>
                  <a:sym typeface="Wingdings" panose="05000000000000000000" pitchFamily="2" charset="2"/>
                </a:endParaRPr>
              </a:p>
            </p:txBody>
          </p:sp>
          <p:sp>
            <p:nvSpPr>
              <p:cNvPr id="90" name="Rounded Rectangle 89"/>
              <p:cNvSpPr/>
              <p:nvPr/>
            </p:nvSpPr>
            <p:spPr bwMode="gray">
              <a:xfrm>
                <a:off x="1502198" y="1344613"/>
                <a:ext cx="2974973" cy="1242263"/>
              </a:xfrm>
              <a:prstGeom prst="roundRect">
                <a:avLst>
                  <a:gd name="adj" fmla="val 9170"/>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91" name="Oval 90"/>
              <p:cNvSpPr/>
              <p:nvPr/>
            </p:nvSpPr>
            <p:spPr bwMode="gray">
              <a:xfrm>
                <a:off x="4207257" y="1695831"/>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92" name="Group 904"/>
              <p:cNvGrpSpPr>
                <a:grpSpLocks noChangeAspect="1"/>
              </p:cNvGrpSpPr>
              <p:nvPr/>
            </p:nvGrpSpPr>
            <p:grpSpPr bwMode="auto">
              <a:xfrm>
                <a:off x="4248570" y="1737815"/>
                <a:ext cx="457200" cy="455858"/>
                <a:chOff x="3518" y="3551"/>
                <a:chExt cx="341" cy="340"/>
              </a:xfrm>
              <a:solidFill>
                <a:schemeClr val="accent1"/>
              </a:solidFill>
            </p:grpSpPr>
            <p:sp>
              <p:nvSpPr>
                <p:cNvPr id="93" name="Freeform 905"/>
                <p:cNvSpPr>
                  <a:spLocks noEditPoints="1"/>
                </p:cNvSpPr>
                <p:nvPr/>
              </p:nvSpPr>
              <p:spPr bwMode="auto">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4" name="Freeform 906"/>
                <p:cNvSpPr>
                  <a:spLocks noEditPoints="1"/>
                </p:cNvSpPr>
                <p:nvPr/>
              </p:nvSpPr>
              <p:spPr bwMode="auto">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nvGrpSpPr>
            <p:cNvPr id="21" name="Group 20"/>
            <p:cNvGrpSpPr/>
            <p:nvPr/>
          </p:nvGrpSpPr>
          <p:grpSpPr>
            <a:xfrm>
              <a:off x="7648842" y="872976"/>
              <a:ext cx="3244885" cy="1242263"/>
              <a:chOff x="7648842" y="1344613"/>
              <a:chExt cx="3244885" cy="1242263"/>
            </a:xfrm>
          </p:grpSpPr>
          <p:sp>
            <p:nvSpPr>
              <p:cNvPr id="81" name="TextBox 80"/>
              <p:cNvSpPr txBox="1"/>
              <p:nvPr/>
            </p:nvSpPr>
            <p:spPr>
              <a:xfrm flipH="1">
                <a:off x="8133627" y="1423292"/>
                <a:ext cx="2677100" cy="430887"/>
              </a:xfrm>
              <a:prstGeom prst="rect">
                <a:avLst/>
              </a:prstGeom>
              <a:noFill/>
            </p:spPr>
            <p:txBody>
              <a:bodyPr wrap="square" lIns="0" tIns="0" rIns="0" bIns="0" rtlCol="0" anchor="b">
                <a:spAutoFit/>
              </a:bodyPr>
              <a:lstStyle/>
              <a:p>
                <a:pPr algn="ctr">
                  <a:spcBef>
                    <a:spcPts val="1200"/>
                  </a:spcBef>
                  <a:defRPr/>
                </a:pPr>
                <a:r>
                  <a:rPr lang="en-GB" sz="1400" b="1" dirty="0">
                    <a:solidFill>
                      <a:srgbClr val="00A3E0"/>
                    </a:solidFill>
                    <a:ea typeface="Verdana" panose="020B0604030504040204" pitchFamily="34" charset="0"/>
                    <a:cs typeface="Verdana" panose="020B0604030504040204" pitchFamily="34" charset="0"/>
                  </a:rPr>
                  <a:t>AI, Cognitive Computing, Robotics</a:t>
                </a:r>
              </a:p>
            </p:txBody>
          </p:sp>
          <p:sp>
            <p:nvSpPr>
              <p:cNvPr id="82" name="TextBox 81"/>
              <p:cNvSpPr txBox="1"/>
              <p:nvPr/>
            </p:nvSpPr>
            <p:spPr>
              <a:xfrm flipH="1">
                <a:off x="8133627" y="1923422"/>
                <a:ext cx="2677100" cy="369332"/>
              </a:xfrm>
              <a:prstGeom prst="rect">
                <a:avLst/>
              </a:prstGeom>
              <a:noFill/>
            </p:spPr>
            <p:txBody>
              <a:bodyPr vert="horz" wrap="square" lIns="0" tIns="0" rIns="0" bIns="0" rtlCol="0" anchor="ctr">
                <a:spAutoFit/>
              </a:bodyPr>
              <a:lstStyle/>
              <a:p>
                <a:pPr algn="ctr">
                  <a:defRPr/>
                </a:pPr>
                <a:r>
                  <a:rPr lang="en-US" sz="1200" b="1" dirty="0">
                    <a:solidFill>
                      <a:prstClr val="black"/>
                    </a:solidFill>
                    <a:ea typeface="Verdana" panose="020B0604030504040204" pitchFamily="34" charset="0"/>
                    <a:cs typeface="Verdana" panose="020B0604030504040204" pitchFamily="34" charset="0"/>
                  </a:rPr>
                  <a:t>$500,000 </a:t>
                </a:r>
                <a:r>
                  <a:rPr lang="en-US" sz="1200" dirty="0">
                    <a:solidFill>
                      <a:prstClr val="black"/>
                    </a:solidFill>
                    <a:ea typeface="Verdana" panose="020B0604030504040204" pitchFamily="34" charset="0"/>
                    <a:cs typeface="Verdana" panose="020B0604030504040204" pitchFamily="34" charset="0"/>
                  </a:rPr>
                  <a:t>in 2008</a:t>
                </a:r>
              </a:p>
              <a:p>
                <a:pPr algn="ctr">
                  <a:defRPr/>
                </a:pPr>
                <a:r>
                  <a:rPr lang="en-US" sz="1200" b="1" dirty="0">
                    <a:solidFill>
                      <a:prstClr val="black"/>
                    </a:solidFill>
                    <a:ea typeface="Verdana" panose="020B0604030504040204" pitchFamily="34" charset="0"/>
                    <a:cs typeface="Verdana" panose="020B0604030504040204" pitchFamily="34" charset="0"/>
                  </a:rPr>
                  <a:t>$22,000 </a:t>
                </a:r>
                <a:r>
                  <a:rPr lang="en-US" sz="1200" dirty="0">
                    <a:solidFill>
                      <a:prstClr val="black"/>
                    </a:solidFill>
                    <a:ea typeface="Verdana" panose="020B0604030504040204" pitchFamily="34" charset="0"/>
                    <a:cs typeface="Verdana" panose="020B0604030504040204" pitchFamily="34" charset="0"/>
                  </a:rPr>
                  <a:t>today</a:t>
                </a:r>
                <a:r>
                  <a:rPr lang="en-GB" sz="1200" baseline="30000" dirty="0"/>
                  <a:t>5</a:t>
                </a:r>
                <a:endParaRPr lang="en-US" sz="1200" dirty="0">
                  <a:solidFill>
                    <a:prstClr val="black"/>
                  </a:solidFill>
                  <a:ea typeface="Verdana" panose="020B0604030504040204" pitchFamily="34" charset="0"/>
                  <a:cs typeface="Verdana" panose="020B0604030504040204" pitchFamily="34" charset="0"/>
                </a:endParaRPr>
              </a:p>
            </p:txBody>
          </p:sp>
          <p:sp>
            <p:nvSpPr>
              <p:cNvPr id="83" name="Rounded Rectangle 82"/>
              <p:cNvSpPr/>
              <p:nvPr/>
            </p:nvSpPr>
            <p:spPr bwMode="gray">
              <a:xfrm flipH="1">
                <a:off x="7918754" y="1344613"/>
                <a:ext cx="2974973" cy="1242263"/>
              </a:xfrm>
              <a:prstGeom prst="roundRect">
                <a:avLst>
                  <a:gd name="adj" fmla="val 9170"/>
                </a:avLst>
              </a:prstGeom>
              <a:noFill/>
              <a:ln w="19050" algn="ctr">
                <a:solidFill>
                  <a:srgbClr val="00A3E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84" name="Oval 83"/>
              <p:cNvSpPr/>
              <p:nvPr/>
            </p:nvSpPr>
            <p:spPr bwMode="gray">
              <a:xfrm flipH="1">
                <a:off x="7648842" y="1695831"/>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85" name="Group 627"/>
              <p:cNvGrpSpPr>
                <a:grpSpLocks noChangeAspect="1"/>
              </p:cNvGrpSpPr>
              <p:nvPr/>
            </p:nvGrpSpPr>
            <p:grpSpPr bwMode="auto">
              <a:xfrm>
                <a:off x="7696200" y="1739900"/>
                <a:ext cx="455860" cy="457200"/>
                <a:chOff x="5295" y="2587"/>
                <a:chExt cx="340" cy="341"/>
              </a:xfrm>
              <a:solidFill>
                <a:srgbClr val="00A3E0"/>
              </a:solidFill>
            </p:grpSpPr>
            <p:sp>
              <p:nvSpPr>
                <p:cNvPr id="86" name="Freeform 628"/>
                <p:cNvSpPr>
                  <a:spLocks noEditPoints="1"/>
                </p:cNvSpPr>
                <p:nvPr/>
              </p:nvSpPr>
              <p:spPr bwMode="auto">
                <a:xfrm>
                  <a:off x="5295" y="258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87" name="Freeform 629"/>
                <p:cNvSpPr>
                  <a:spLocks noEditPoints="1"/>
                </p:cNvSpPr>
                <p:nvPr/>
              </p:nvSpPr>
              <p:spPr bwMode="auto">
                <a:xfrm>
                  <a:off x="5359" y="2665"/>
                  <a:ext cx="212" cy="184"/>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nvGrpSpPr>
            <p:cNvPr id="22" name="Group 21"/>
            <p:cNvGrpSpPr/>
            <p:nvPr/>
          </p:nvGrpSpPr>
          <p:grpSpPr>
            <a:xfrm>
              <a:off x="1292044" y="2347347"/>
              <a:ext cx="3244885" cy="1242263"/>
              <a:chOff x="1292044" y="2818984"/>
              <a:chExt cx="3244885" cy="1242263"/>
            </a:xfrm>
          </p:grpSpPr>
          <p:sp>
            <p:nvSpPr>
              <p:cNvPr id="69" name="TextBox 68"/>
              <p:cNvSpPr txBox="1"/>
              <p:nvPr/>
            </p:nvSpPr>
            <p:spPr>
              <a:xfrm>
                <a:off x="1375044" y="3113106"/>
                <a:ext cx="2677100" cy="215444"/>
              </a:xfrm>
              <a:prstGeom prst="rect">
                <a:avLst/>
              </a:prstGeom>
              <a:noFill/>
            </p:spPr>
            <p:txBody>
              <a:bodyPr wrap="square" lIns="0" tIns="0" rIns="0" bIns="0" rtlCol="0" anchor="b">
                <a:spAutoFit/>
              </a:bodyPr>
              <a:lstStyle/>
              <a:p>
                <a:pPr algn="ctr">
                  <a:spcBef>
                    <a:spcPts val="1200"/>
                  </a:spcBef>
                  <a:defRPr/>
                </a:pPr>
                <a:r>
                  <a:rPr lang="en-GB" sz="1400" b="1" dirty="0">
                    <a:solidFill>
                      <a:srgbClr val="009A44"/>
                    </a:solidFill>
                    <a:ea typeface="Verdana" panose="020B0604030504040204" pitchFamily="34" charset="0"/>
                    <a:cs typeface="Verdana" panose="020B0604030504040204" pitchFamily="34" charset="0"/>
                  </a:rPr>
                  <a:t>Tsunami of data</a:t>
                </a:r>
              </a:p>
            </p:txBody>
          </p:sp>
          <p:sp>
            <p:nvSpPr>
              <p:cNvPr id="70" name="TextBox 69"/>
              <p:cNvSpPr txBox="1"/>
              <p:nvPr/>
            </p:nvSpPr>
            <p:spPr>
              <a:xfrm>
                <a:off x="1375044" y="3381452"/>
                <a:ext cx="2677100" cy="369332"/>
              </a:xfrm>
              <a:prstGeom prst="rect">
                <a:avLst/>
              </a:prstGeom>
              <a:noFill/>
            </p:spPr>
            <p:txBody>
              <a:bodyPr vert="horz" wrap="square" lIns="0" tIns="0" rIns="0" bIns="0" rtlCol="0" anchor="ctr">
                <a:spAutoFit/>
              </a:bodyPr>
              <a:lstStyle/>
              <a:p>
                <a:pPr algn="ctr">
                  <a:defRPr/>
                </a:pPr>
                <a:r>
                  <a:rPr lang="en-US" sz="1200" b="1" dirty="0">
                    <a:solidFill>
                      <a:prstClr val="black"/>
                    </a:solidFill>
                    <a:ea typeface="Verdana" panose="020B0604030504040204" pitchFamily="34" charset="0"/>
                    <a:cs typeface="Verdana" panose="020B0604030504040204" pitchFamily="34" charset="0"/>
                  </a:rPr>
                  <a:t>9x</a:t>
                </a:r>
                <a:r>
                  <a:rPr lang="en-US" sz="1200" dirty="0">
                    <a:solidFill>
                      <a:prstClr val="black"/>
                    </a:solidFill>
                    <a:ea typeface="Verdana" panose="020B0604030504040204" pitchFamily="34" charset="0"/>
                    <a:cs typeface="Verdana" panose="020B0604030504040204" pitchFamily="34" charset="0"/>
                  </a:rPr>
                  <a:t> more in last 2 years</a:t>
                </a:r>
                <a:r>
                  <a:rPr lang="en-GB" sz="1200" baseline="30000" dirty="0"/>
                  <a:t>2</a:t>
                </a:r>
                <a:endParaRPr lang="en-US" sz="1200" dirty="0">
                  <a:solidFill>
                    <a:prstClr val="black"/>
                  </a:solidFill>
                  <a:ea typeface="Verdana" panose="020B0604030504040204" pitchFamily="34" charset="0"/>
                  <a:cs typeface="Verdana" panose="020B0604030504040204" pitchFamily="34" charset="0"/>
                </a:endParaRPr>
              </a:p>
              <a:p>
                <a:pPr algn="ctr">
                  <a:defRPr/>
                </a:pPr>
                <a:r>
                  <a:rPr lang="en-US" sz="1200" dirty="0">
                    <a:solidFill>
                      <a:prstClr val="black"/>
                    </a:solidFill>
                    <a:ea typeface="Verdana" panose="020B0604030504040204" pitchFamily="34" charset="0"/>
                    <a:cs typeface="Verdana" panose="020B0604030504040204" pitchFamily="34" charset="0"/>
                  </a:rPr>
                  <a:t>Major enabler of machine learning</a:t>
                </a:r>
              </a:p>
            </p:txBody>
          </p:sp>
          <p:sp>
            <p:nvSpPr>
              <p:cNvPr id="71" name="Rounded Rectangle 70"/>
              <p:cNvSpPr/>
              <p:nvPr/>
            </p:nvSpPr>
            <p:spPr bwMode="gray">
              <a:xfrm>
                <a:off x="1292044" y="2818984"/>
                <a:ext cx="2974973" cy="1242263"/>
              </a:xfrm>
              <a:prstGeom prst="roundRect">
                <a:avLst>
                  <a:gd name="adj" fmla="val 9170"/>
                </a:avLst>
              </a:prstGeom>
              <a:noFill/>
              <a:ln w="19050" algn="ctr">
                <a:solidFill>
                  <a:srgbClr val="009A4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72" name="Oval 71"/>
              <p:cNvSpPr/>
              <p:nvPr/>
            </p:nvSpPr>
            <p:spPr bwMode="gray">
              <a:xfrm>
                <a:off x="3997103" y="3170202"/>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73" name="Group 210"/>
              <p:cNvGrpSpPr>
                <a:grpSpLocks noChangeAspect="1"/>
              </p:cNvGrpSpPr>
              <p:nvPr/>
            </p:nvGrpSpPr>
            <p:grpSpPr bwMode="auto">
              <a:xfrm>
                <a:off x="4038600" y="3213100"/>
                <a:ext cx="458545" cy="457200"/>
                <a:chOff x="1926" y="713"/>
                <a:chExt cx="341" cy="340"/>
              </a:xfrm>
              <a:solidFill>
                <a:srgbClr val="009A44"/>
              </a:solidFill>
            </p:grpSpPr>
            <p:sp>
              <p:nvSpPr>
                <p:cNvPr id="74" name="Freeform 211"/>
                <p:cNvSpPr>
                  <a:spLocks noEditPoints="1"/>
                </p:cNvSpPr>
                <p:nvPr/>
              </p:nvSpPr>
              <p:spPr bwMode="auto">
                <a:xfrm>
                  <a:off x="1926" y="71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75" name="Freeform 212"/>
                <p:cNvSpPr>
                  <a:spLocks noEditPoints="1"/>
                </p:cNvSpPr>
                <p:nvPr/>
              </p:nvSpPr>
              <p:spPr bwMode="auto">
                <a:xfrm>
                  <a:off x="2004" y="890"/>
                  <a:ext cx="184" cy="71"/>
                </a:xfrm>
                <a:custGeom>
                  <a:avLst/>
                  <a:gdLst>
                    <a:gd name="T0" fmla="*/ 245 w 277"/>
                    <a:gd name="T1" fmla="*/ 107 h 107"/>
                    <a:gd name="T2" fmla="*/ 32 w 277"/>
                    <a:gd name="T3" fmla="*/ 107 h 107"/>
                    <a:gd name="T4" fmla="*/ 0 w 277"/>
                    <a:gd name="T5" fmla="*/ 75 h 107"/>
                    <a:gd name="T6" fmla="*/ 0 w 277"/>
                    <a:gd name="T7" fmla="*/ 33 h 107"/>
                    <a:gd name="T8" fmla="*/ 32 w 277"/>
                    <a:gd name="T9" fmla="*/ 0 h 107"/>
                    <a:gd name="T10" fmla="*/ 245 w 277"/>
                    <a:gd name="T11" fmla="*/ 0 h 107"/>
                    <a:gd name="T12" fmla="*/ 277 w 277"/>
                    <a:gd name="T13" fmla="*/ 33 h 107"/>
                    <a:gd name="T14" fmla="*/ 277 w 277"/>
                    <a:gd name="T15" fmla="*/ 75 h 107"/>
                    <a:gd name="T16" fmla="*/ 245 w 277"/>
                    <a:gd name="T17" fmla="*/ 107 h 107"/>
                    <a:gd name="T18" fmla="*/ 32 w 277"/>
                    <a:gd name="T19" fmla="*/ 22 h 107"/>
                    <a:gd name="T20" fmla="*/ 21 w 277"/>
                    <a:gd name="T21" fmla="*/ 33 h 107"/>
                    <a:gd name="T22" fmla="*/ 21 w 277"/>
                    <a:gd name="T23" fmla="*/ 75 h 107"/>
                    <a:gd name="T24" fmla="*/ 32 w 277"/>
                    <a:gd name="T25" fmla="*/ 86 h 107"/>
                    <a:gd name="T26" fmla="*/ 245 w 277"/>
                    <a:gd name="T27" fmla="*/ 86 h 107"/>
                    <a:gd name="T28" fmla="*/ 256 w 277"/>
                    <a:gd name="T29" fmla="*/ 75 h 107"/>
                    <a:gd name="T30" fmla="*/ 256 w 277"/>
                    <a:gd name="T31" fmla="*/ 33 h 107"/>
                    <a:gd name="T32" fmla="*/ 245 w 277"/>
                    <a:gd name="T33" fmla="*/ 22 h 107"/>
                    <a:gd name="T34" fmla="*/ 32 w 277"/>
                    <a:gd name="T35" fmla="*/ 2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7">
                      <a:moveTo>
                        <a:pt x="245" y="107"/>
                      </a:moveTo>
                      <a:cubicBezTo>
                        <a:pt x="32" y="107"/>
                        <a:pt x="32" y="107"/>
                        <a:pt x="32" y="107"/>
                      </a:cubicBezTo>
                      <a:cubicBezTo>
                        <a:pt x="14" y="107"/>
                        <a:pt x="0" y="93"/>
                        <a:pt x="0" y="75"/>
                      </a:cubicBezTo>
                      <a:cubicBezTo>
                        <a:pt x="0" y="33"/>
                        <a:pt x="0" y="33"/>
                        <a:pt x="0" y="33"/>
                      </a:cubicBezTo>
                      <a:cubicBezTo>
                        <a:pt x="0" y="15"/>
                        <a:pt x="14" y="0"/>
                        <a:pt x="32" y="0"/>
                      </a:cubicBezTo>
                      <a:cubicBezTo>
                        <a:pt x="245" y="0"/>
                        <a:pt x="245" y="0"/>
                        <a:pt x="245" y="0"/>
                      </a:cubicBezTo>
                      <a:cubicBezTo>
                        <a:pt x="263" y="0"/>
                        <a:pt x="277" y="15"/>
                        <a:pt x="277" y="33"/>
                      </a:cubicBezTo>
                      <a:cubicBezTo>
                        <a:pt x="277" y="75"/>
                        <a:pt x="277" y="75"/>
                        <a:pt x="277" y="75"/>
                      </a:cubicBezTo>
                      <a:cubicBezTo>
                        <a:pt x="277" y="93"/>
                        <a:pt x="263" y="107"/>
                        <a:pt x="245" y="107"/>
                      </a:cubicBezTo>
                      <a:close/>
                      <a:moveTo>
                        <a:pt x="32" y="22"/>
                      </a:moveTo>
                      <a:cubicBezTo>
                        <a:pt x="26" y="22"/>
                        <a:pt x="21" y="27"/>
                        <a:pt x="21" y="33"/>
                      </a:cubicBezTo>
                      <a:cubicBezTo>
                        <a:pt x="21" y="75"/>
                        <a:pt x="21" y="75"/>
                        <a:pt x="21" y="75"/>
                      </a:cubicBezTo>
                      <a:cubicBezTo>
                        <a:pt x="21" y="81"/>
                        <a:pt x="26" y="86"/>
                        <a:pt x="32" y="86"/>
                      </a:cubicBezTo>
                      <a:cubicBezTo>
                        <a:pt x="245" y="86"/>
                        <a:pt x="245" y="86"/>
                        <a:pt x="245" y="86"/>
                      </a:cubicBezTo>
                      <a:cubicBezTo>
                        <a:pt x="251" y="86"/>
                        <a:pt x="256" y="81"/>
                        <a:pt x="256" y="75"/>
                      </a:cubicBezTo>
                      <a:cubicBezTo>
                        <a:pt x="256" y="33"/>
                        <a:pt x="256" y="33"/>
                        <a:pt x="256" y="33"/>
                      </a:cubicBezTo>
                      <a:cubicBezTo>
                        <a:pt x="256" y="27"/>
                        <a:pt x="251" y="22"/>
                        <a:pt x="245" y="22"/>
                      </a:cubicBezTo>
                      <a:lnTo>
                        <a:pt x="32" y="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76" name="Freeform 213"/>
                <p:cNvSpPr>
                  <a:spLocks/>
                </p:cNvSpPr>
                <p:nvPr/>
              </p:nvSpPr>
              <p:spPr bwMode="auto">
                <a:xfrm>
                  <a:off x="2004" y="804"/>
                  <a:ext cx="43" cy="114"/>
                </a:xfrm>
                <a:custGeom>
                  <a:avLst/>
                  <a:gdLst>
                    <a:gd name="T0" fmla="*/ 11 w 65"/>
                    <a:gd name="T1" fmla="*/ 172 h 172"/>
                    <a:gd name="T2" fmla="*/ 0 w 65"/>
                    <a:gd name="T3" fmla="*/ 161 h 172"/>
                    <a:gd name="T4" fmla="*/ 0 w 65"/>
                    <a:gd name="T5" fmla="*/ 140 h 172"/>
                    <a:gd name="T6" fmla="*/ 1 w 65"/>
                    <a:gd name="T7" fmla="*/ 137 h 172"/>
                    <a:gd name="T8" fmla="*/ 43 w 65"/>
                    <a:gd name="T9" fmla="*/ 9 h 172"/>
                    <a:gd name="T10" fmla="*/ 57 w 65"/>
                    <a:gd name="T11" fmla="*/ 2 h 172"/>
                    <a:gd name="T12" fmla="*/ 63 w 65"/>
                    <a:gd name="T13" fmla="*/ 15 h 172"/>
                    <a:gd name="T14" fmla="*/ 21 w 65"/>
                    <a:gd name="T15" fmla="*/ 142 h 172"/>
                    <a:gd name="T16" fmla="*/ 21 w 65"/>
                    <a:gd name="T17" fmla="*/ 161 h 172"/>
                    <a:gd name="T18" fmla="*/ 11 w 65"/>
                    <a:gd name="T1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2">
                      <a:moveTo>
                        <a:pt x="11" y="172"/>
                      </a:moveTo>
                      <a:cubicBezTo>
                        <a:pt x="5" y="172"/>
                        <a:pt x="0" y="167"/>
                        <a:pt x="0" y="161"/>
                      </a:cubicBezTo>
                      <a:cubicBezTo>
                        <a:pt x="0" y="140"/>
                        <a:pt x="0" y="140"/>
                        <a:pt x="0" y="140"/>
                      </a:cubicBezTo>
                      <a:cubicBezTo>
                        <a:pt x="0" y="139"/>
                        <a:pt x="0" y="138"/>
                        <a:pt x="1" y="137"/>
                      </a:cubicBezTo>
                      <a:cubicBezTo>
                        <a:pt x="43" y="9"/>
                        <a:pt x="43" y="9"/>
                        <a:pt x="43" y="9"/>
                      </a:cubicBezTo>
                      <a:cubicBezTo>
                        <a:pt x="45" y="3"/>
                        <a:pt x="51" y="0"/>
                        <a:pt x="57" y="2"/>
                      </a:cubicBezTo>
                      <a:cubicBezTo>
                        <a:pt x="62" y="4"/>
                        <a:pt x="65" y="10"/>
                        <a:pt x="63" y="15"/>
                      </a:cubicBezTo>
                      <a:cubicBezTo>
                        <a:pt x="21" y="142"/>
                        <a:pt x="21" y="142"/>
                        <a:pt x="21" y="142"/>
                      </a:cubicBezTo>
                      <a:cubicBezTo>
                        <a:pt x="21" y="161"/>
                        <a:pt x="21" y="161"/>
                        <a:pt x="21" y="161"/>
                      </a:cubicBezTo>
                      <a:cubicBezTo>
                        <a:pt x="21" y="167"/>
                        <a:pt x="17" y="172"/>
                        <a:pt x="11" y="1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77" name="Freeform 214"/>
                <p:cNvSpPr>
                  <a:spLocks/>
                </p:cNvSpPr>
                <p:nvPr/>
              </p:nvSpPr>
              <p:spPr bwMode="auto">
                <a:xfrm>
                  <a:off x="2145" y="804"/>
                  <a:ext cx="43" cy="114"/>
                </a:xfrm>
                <a:custGeom>
                  <a:avLst/>
                  <a:gdLst>
                    <a:gd name="T0" fmla="*/ 55 w 65"/>
                    <a:gd name="T1" fmla="*/ 172 h 172"/>
                    <a:gd name="T2" fmla="*/ 44 w 65"/>
                    <a:gd name="T3" fmla="*/ 161 h 172"/>
                    <a:gd name="T4" fmla="*/ 44 w 65"/>
                    <a:gd name="T5" fmla="*/ 142 h 172"/>
                    <a:gd name="T6" fmla="*/ 2 w 65"/>
                    <a:gd name="T7" fmla="*/ 15 h 172"/>
                    <a:gd name="T8" fmla="*/ 9 w 65"/>
                    <a:gd name="T9" fmla="*/ 2 h 172"/>
                    <a:gd name="T10" fmla="*/ 22 w 65"/>
                    <a:gd name="T11" fmla="*/ 9 h 172"/>
                    <a:gd name="T12" fmla="*/ 65 w 65"/>
                    <a:gd name="T13" fmla="*/ 137 h 172"/>
                    <a:gd name="T14" fmla="*/ 65 w 65"/>
                    <a:gd name="T15" fmla="*/ 140 h 172"/>
                    <a:gd name="T16" fmla="*/ 65 w 65"/>
                    <a:gd name="T17" fmla="*/ 161 h 172"/>
                    <a:gd name="T18" fmla="*/ 55 w 65"/>
                    <a:gd name="T1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2">
                      <a:moveTo>
                        <a:pt x="55" y="172"/>
                      </a:moveTo>
                      <a:cubicBezTo>
                        <a:pt x="49" y="172"/>
                        <a:pt x="44" y="167"/>
                        <a:pt x="44" y="161"/>
                      </a:cubicBezTo>
                      <a:cubicBezTo>
                        <a:pt x="44" y="142"/>
                        <a:pt x="44" y="142"/>
                        <a:pt x="44" y="142"/>
                      </a:cubicBezTo>
                      <a:cubicBezTo>
                        <a:pt x="2" y="15"/>
                        <a:pt x="2" y="15"/>
                        <a:pt x="2" y="15"/>
                      </a:cubicBezTo>
                      <a:cubicBezTo>
                        <a:pt x="0" y="10"/>
                        <a:pt x="3" y="4"/>
                        <a:pt x="9" y="2"/>
                      </a:cubicBezTo>
                      <a:cubicBezTo>
                        <a:pt x="14" y="0"/>
                        <a:pt x="20" y="3"/>
                        <a:pt x="22" y="9"/>
                      </a:cubicBezTo>
                      <a:cubicBezTo>
                        <a:pt x="65" y="137"/>
                        <a:pt x="65" y="137"/>
                        <a:pt x="65" y="137"/>
                      </a:cubicBezTo>
                      <a:cubicBezTo>
                        <a:pt x="65" y="138"/>
                        <a:pt x="65" y="139"/>
                        <a:pt x="65" y="140"/>
                      </a:cubicBezTo>
                      <a:cubicBezTo>
                        <a:pt x="65" y="161"/>
                        <a:pt x="65" y="161"/>
                        <a:pt x="65" y="161"/>
                      </a:cubicBezTo>
                      <a:cubicBezTo>
                        <a:pt x="65" y="167"/>
                        <a:pt x="61" y="172"/>
                        <a:pt x="55" y="1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78" name="Freeform 215"/>
                <p:cNvSpPr>
                  <a:spLocks/>
                </p:cNvSpPr>
                <p:nvPr/>
              </p:nvSpPr>
              <p:spPr bwMode="auto">
                <a:xfrm>
                  <a:off x="2033" y="805"/>
                  <a:ext cx="127" cy="14"/>
                </a:xfrm>
                <a:custGeom>
                  <a:avLst/>
                  <a:gdLst>
                    <a:gd name="T0" fmla="*/ 181 w 192"/>
                    <a:gd name="T1" fmla="*/ 22 h 22"/>
                    <a:gd name="T2" fmla="*/ 10 w 192"/>
                    <a:gd name="T3" fmla="*/ 22 h 22"/>
                    <a:gd name="T4" fmla="*/ 0 w 192"/>
                    <a:gd name="T5" fmla="*/ 11 h 22"/>
                    <a:gd name="T6" fmla="*/ 10 w 192"/>
                    <a:gd name="T7" fmla="*/ 0 h 22"/>
                    <a:gd name="T8" fmla="*/ 181 w 192"/>
                    <a:gd name="T9" fmla="*/ 0 h 22"/>
                    <a:gd name="T10" fmla="*/ 192 w 192"/>
                    <a:gd name="T11" fmla="*/ 11 h 22"/>
                    <a:gd name="T12" fmla="*/ 181 w 19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2" h="22">
                      <a:moveTo>
                        <a:pt x="181" y="22"/>
                      </a:moveTo>
                      <a:cubicBezTo>
                        <a:pt x="10" y="22"/>
                        <a:pt x="10" y="22"/>
                        <a:pt x="10" y="22"/>
                      </a:cubicBezTo>
                      <a:cubicBezTo>
                        <a:pt x="4" y="22"/>
                        <a:pt x="0" y="17"/>
                        <a:pt x="0" y="11"/>
                      </a:cubicBezTo>
                      <a:cubicBezTo>
                        <a:pt x="0" y="5"/>
                        <a:pt x="4" y="0"/>
                        <a:pt x="10" y="0"/>
                      </a:cubicBezTo>
                      <a:cubicBezTo>
                        <a:pt x="181" y="0"/>
                        <a:pt x="181" y="0"/>
                        <a:pt x="181" y="0"/>
                      </a:cubicBezTo>
                      <a:cubicBezTo>
                        <a:pt x="187" y="0"/>
                        <a:pt x="192" y="5"/>
                        <a:pt x="192" y="11"/>
                      </a:cubicBezTo>
                      <a:cubicBezTo>
                        <a:pt x="192" y="17"/>
                        <a:pt x="187" y="22"/>
                        <a:pt x="18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79" name="Freeform 216"/>
                <p:cNvSpPr>
                  <a:spLocks/>
                </p:cNvSpPr>
                <p:nvPr/>
              </p:nvSpPr>
              <p:spPr bwMode="auto">
                <a:xfrm>
                  <a:off x="2146" y="918"/>
                  <a:ext cx="14" cy="14"/>
                </a:xfrm>
                <a:custGeom>
                  <a:avLst/>
                  <a:gdLst>
                    <a:gd name="T0" fmla="*/ 11 w 22"/>
                    <a:gd name="T1" fmla="*/ 22 h 22"/>
                    <a:gd name="T2" fmla="*/ 3 w 22"/>
                    <a:gd name="T3" fmla="*/ 19 h 22"/>
                    <a:gd name="T4" fmla="*/ 1 w 22"/>
                    <a:gd name="T5" fmla="*/ 16 h 22"/>
                    <a:gd name="T6" fmla="*/ 0 w 22"/>
                    <a:gd name="T7" fmla="*/ 12 h 22"/>
                    <a:gd name="T8" fmla="*/ 1 w 22"/>
                    <a:gd name="T9" fmla="*/ 8 h 22"/>
                    <a:gd name="T10" fmla="*/ 3 w 22"/>
                    <a:gd name="T11" fmla="*/ 4 h 22"/>
                    <a:gd name="T12" fmla="*/ 5 w 22"/>
                    <a:gd name="T13" fmla="*/ 3 h 22"/>
                    <a:gd name="T14" fmla="*/ 7 w 22"/>
                    <a:gd name="T15" fmla="*/ 2 h 22"/>
                    <a:gd name="T16" fmla="*/ 9 w 22"/>
                    <a:gd name="T17" fmla="*/ 1 h 22"/>
                    <a:gd name="T18" fmla="*/ 19 w 22"/>
                    <a:gd name="T19" fmla="*/ 4 h 22"/>
                    <a:gd name="T20" fmla="*/ 21 w 22"/>
                    <a:gd name="T21" fmla="*/ 8 h 22"/>
                    <a:gd name="T22" fmla="*/ 22 w 22"/>
                    <a:gd name="T23" fmla="*/ 12 h 22"/>
                    <a:gd name="T24" fmla="*/ 21 w 22"/>
                    <a:gd name="T25" fmla="*/ 16 h 22"/>
                    <a:gd name="T26" fmla="*/ 19 w 22"/>
                    <a:gd name="T27" fmla="*/ 19 h 22"/>
                    <a:gd name="T28" fmla="*/ 15 w 22"/>
                    <a:gd name="T29" fmla="*/ 21 h 22"/>
                    <a:gd name="T30" fmla="*/ 11 w 22"/>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11" y="22"/>
                      </a:moveTo>
                      <a:cubicBezTo>
                        <a:pt x="8" y="22"/>
                        <a:pt x="5" y="21"/>
                        <a:pt x="3" y="19"/>
                      </a:cubicBezTo>
                      <a:cubicBezTo>
                        <a:pt x="2" y="18"/>
                        <a:pt x="2" y="17"/>
                        <a:pt x="1" y="16"/>
                      </a:cubicBezTo>
                      <a:cubicBezTo>
                        <a:pt x="1" y="14"/>
                        <a:pt x="0" y="13"/>
                        <a:pt x="0" y="12"/>
                      </a:cubicBezTo>
                      <a:cubicBezTo>
                        <a:pt x="0" y="10"/>
                        <a:pt x="1" y="9"/>
                        <a:pt x="1" y="8"/>
                      </a:cubicBezTo>
                      <a:cubicBezTo>
                        <a:pt x="2" y="6"/>
                        <a:pt x="2" y="5"/>
                        <a:pt x="3" y="4"/>
                      </a:cubicBezTo>
                      <a:cubicBezTo>
                        <a:pt x="4" y="4"/>
                        <a:pt x="4" y="3"/>
                        <a:pt x="5" y="3"/>
                      </a:cubicBezTo>
                      <a:cubicBezTo>
                        <a:pt x="6" y="2"/>
                        <a:pt x="6" y="2"/>
                        <a:pt x="7" y="2"/>
                      </a:cubicBezTo>
                      <a:cubicBezTo>
                        <a:pt x="8" y="2"/>
                        <a:pt x="8" y="1"/>
                        <a:pt x="9" y="1"/>
                      </a:cubicBezTo>
                      <a:cubicBezTo>
                        <a:pt x="12" y="0"/>
                        <a:pt x="16" y="2"/>
                        <a:pt x="19" y="4"/>
                      </a:cubicBezTo>
                      <a:cubicBezTo>
                        <a:pt x="20" y="5"/>
                        <a:pt x="20" y="6"/>
                        <a:pt x="21" y="8"/>
                      </a:cubicBezTo>
                      <a:cubicBezTo>
                        <a:pt x="21" y="9"/>
                        <a:pt x="22" y="10"/>
                        <a:pt x="22" y="12"/>
                      </a:cubicBezTo>
                      <a:cubicBezTo>
                        <a:pt x="22" y="13"/>
                        <a:pt x="21" y="14"/>
                        <a:pt x="21" y="16"/>
                      </a:cubicBezTo>
                      <a:cubicBezTo>
                        <a:pt x="20" y="17"/>
                        <a:pt x="20" y="18"/>
                        <a:pt x="19" y="19"/>
                      </a:cubicBezTo>
                      <a:cubicBezTo>
                        <a:pt x="18" y="20"/>
                        <a:pt x="16" y="21"/>
                        <a:pt x="15" y="21"/>
                      </a:cubicBezTo>
                      <a:cubicBezTo>
                        <a:pt x="14" y="22"/>
                        <a:pt x="12" y="22"/>
                        <a:pt x="1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80" name="Freeform 217"/>
                <p:cNvSpPr>
                  <a:spLocks/>
                </p:cNvSpPr>
                <p:nvPr/>
              </p:nvSpPr>
              <p:spPr bwMode="auto">
                <a:xfrm>
                  <a:off x="2118" y="918"/>
                  <a:ext cx="14" cy="14"/>
                </a:xfrm>
                <a:custGeom>
                  <a:avLst/>
                  <a:gdLst>
                    <a:gd name="T0" fmla="*/ 10 w 21"/>
                    <a:gd name="T1" fmla="*/ 22 h 22"/>
                    <a:gd name="T2" fmla="*/ 6 w 21"/>
                    <a:gd name="T3" fmla="*/ 21 h 22"/>
                    <a:gd name="T4" fmla="*/ 3 w 21"/>
                    <a:gd name="T5" fmla="*/ 19 h 22"/>
                    <a:gd name="T6" fmla="*/ 1 w 21"/>
                    <a:gd name="T7" fmla="*/ 16 h 22"/>
                    <a:gd name="T8" fmla="*/ 0 w 21"/>
                    <a:gd name="T9" fmla="*/ 12 h 22"/>
                    <a:gd name="T10" fmla="*/ 1 w 21"/>
                    <a:gd name="T11" fmla="*/ 8 h 22"/>
                    <a:gd name="T12" fmla="*/ 3 w 21"/>
                    <a:gd name="T13" fmla="*/ 4 h 22"/>
                    <a:gd name="T14" fmla="*/ 12 w 21"/>
                    <a:gd name="T15" fmla="*/ 1 h 22"/>
                    <a:gd name="T16" fmla="*/ 14 w 21"/>
                    <a:gd name="T17" fmla="*/ 2 h 22"/>
                    <a:gd name="T18" fmla="*/ 16 w 21"/>
                    <a:gd name="T19" fmla="*/ 3 h 22"/>
                    <a:gd name="T20" fmla="*/ 18 w 21"/>
                    <a:gd name="T21" fmla="*/ 4 h 22"/>
                    <a:gd name="T22" fmla="*/ 20 w 21"/>
                    <a:gd name="T23" fmla="*/ 8 h 22"/>
                    <a:gd name="T24" fmla="*/ 21 w 21"/>
                    <a:gd name="T25" fmla="*/ 12 h 22"/>
                    <a:gd name="T26" fmla="*/ 20 w 21"/>
                    <a:gd name="T27" fmla="*/ 16 h 22"/>
                    <a:gd name="T28" fmla="*/ 18 w 21"/>
                    <a:gd name="T29" fmla="*/ 19 h 22"/>
                    <a:gd name="T30" fmla="*/ 10 w 21"/>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0" y="22"/>
                      </a:moveTo>
                      <a:cubicBezTo>
                        <a:pt x="9" y="22"/>
                        <a:pt x="8" y="22"/>
                        <a:pt x="6" y="21"/>
                      </a:cubicBezTo>
                      <a:cubicBezTo>
                        <a:pt x="5" y="21"/>
                        <a:pt x="4" y="20"/>
                        <a:pt x="3" y="19"/>
                      </a:cubicBezTo>
                      <a:cubicBezTo>
                        <a:pt x="2" y="18"/>
                        <a:pt x="1" y="17"/>
                        <a:pt x="1" y="16"/>
                      </a:cubicBezTo>
                      <a:cubicBezTo>
                        <a:pt x="0" y="14"/>
                        <a:pt x="0" y="13"/>
                        <a:pt x="0" y="12"/>
                      </a:cubicBezTo>
                      <a:cubicBezTo>
                        <a:pt x="0" y="10"/>
                        <a:pt x="0" y="9"/>
                        <a:pt x="1" y="8"/>
                      </a:cubicBezTo>
                      <a:cubicBezTo>
                        <a:pt x="1" y="6"/>
                        <a:pt x="2" y="5"/>
                        <a:pt x="3" y="4"/>
                      </a:cubicBezTo>
                      <a:cubicBezTo>
                        <a:pt x="5" y="2"/>
                        <a:pt x="9" y="0"/>
                        <a:pt x="12" y="1"/>
                      </a:cubicBezTo>
                      <a:cubicBezTo>
                        <a:pt x="13" y="1"/>
                        <a:pt x="14" y="2"/>
                        <a:pt x="14" y="2"/>
                      </a:cubicBezTo>
                      <a:cubicBezTo>
                        <a:pt x="15" y="2"/>
                        <a:pt x="16" y="2"/>
                        <a:pt x="16" y="3"/>
                      </a:cubicBezTo>
                      <a:cubicBezTo>
                        <a:pt x="17" y="3"/>
                        <a:pt x="17" y="4"/>
                        <a:pt x="18" y="4"/>
                      </a:cubicBezTo>
                      <a:cubicBezTo>
                        <a:pt x="19" y="5"/>
                        <a:pt x="20" y="6"/>
                        <a:pt x="20" y="8"/>
                      </a:cubicBezTo>
                      <a:cubicBezTo>
                        <a:pt x="21" y="9"/>
                        <a:pt x="21" y="10"/>
                        <a:pt x="21" y="12"/>
                      </a:cubicBezTo>
                      <a:cubicBezTo>
                        <a:pt x="21" y="13"/>
                        <a:pt x="21" y="14"/>
                        <a:pt x="20" y="16"/>
                      </a:cubicBezTo>
                      <a:cubicBezTo>
                        <a:pt x="20" y="17"/>
                        <a:pt x="19" y="18"/>
                        <a:pt x="18" y="19"/>
                      </a:cubicBezTo>
                      <a:cubicBezTo>
                        <a:pt x="16" y="21"/>
                        <a:pt x="13" y="22"/>
                        <a:pt x="10"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nvGrpSpPr>
            <p:cNvPr id="23" name="Group 22"/>
            <p:cNvGrpSpPr/>
            <p:nvPr/>
          </p:nvGrpSpPr>
          <p:grpSpPr>
            <a:xfrm>
              <a:off x="7648842" y="2347347"/>
              <a:ext cx="3244885" cy="1242263"/>
              <a:chOff x="7648842" y="2818984"/>
              <a:chExt cx="3244885" cy="1242263"/>
            </a:xfrm>
          </p:grpSpPr>
          <p:sp>
            <p:nvSpPr>
              <p:cNvPr id="62" name="TextBox 61"/>
              <p:cNvSpPr txBox="1"/>
              <p:nvPr/>
            </p:nvSpPr>
            <p:spPr>
              <a:xfrm flipH="1">
                <a:off x="8133627" y="2897663"/>
                <a:ext cx="2677100" cy="430887"/>
              </a:xfrm>
              <a:prstGeom prst="rect">
                <a:avLst/>
              </a:prstGeom>
              <a:noFill/>
            </p:spPr>
            <p:txBody>
              <a:bodyPr wrap="square" lIns="0" tIns="0" rIns="0" bIns="0" rtlCol="0" anchor="b">
                <a:spAutoFit/>
              </a:bodyPr>
              <a:lstStyle/>
              <a:p>
                <a:pPr algn="ctr">
                  <a:spcBef>
                    <a:spcPts val="1200"/>
                  </a:spcBef>
                  <a:defRPr/>
                </a:pPr>
                <a:r>
                  <a:rPr lang="en-GB" sz="1400" b="1" dirty="0">
                    <a:solidFill>
                      <a:srgbClr val="012169"/>
                    </a:solidFill>
                    <a:ea typeface="Verdana" panose="020B0604030504040204" pitchFamily="34" charset="0"/>
                    <a:cs typeface="Verdana" panose="020B0604030504040204" pitchFamily="34" charset="0"/>
                  </a:rPr>
                  <a:t>Jobs vulnerable to automation</a:t>
                </a:r>
              </a:p>
            </p:txBody>
          </p:sp>
          <p:sp>
            <p:nvSpPr>
              <p:cNvPr id="63" name="TextBox 62"/>
              <p:cNvSpPr txBox="1"/>
              <p:nvPr/>
            </p:nvSpPr>
            <p:spPr>
              <a:xfrm flipH="1">
                <a:off x="8133627" y="3379656"/>
                <a:ext cx="2677100" cy="553998"/>
              </a:xfrm>
              <a:prstGeom prst="rect">
                <a:avLst/>
              </a:prstGeom>
              <a:noFill/>
            </p:spPr>
            <p:txBody>
              <a:bodyPr vert="horz" wrap="square" lIns="0" tIns="0" rIns="0" bIns="0" rtlCol="0" anchor="ctr">
                <a:spAutoFit/>
              </a:bodyPr>
              <a:lstStyle/>
              <a:p>
                <a:pPr algn="ctr">
                  <a:defRPr/>
                </a:pPr>
                <a:r>
                  <a:rPr lang="en-US" sz="1200" b="1" dirty="0">
                    <a:solidFill>
                      <a:prstClr val="black"/>
                    </a:solidFill>
                    <a:ea typeface="Verdana" panose="020B0604030504040204" pitchFamily="34" charset="0"/>
                    <a:cs typeface="Verdana" panose="020B0604030504040204" pitchFamily="34" charset="0"/>
                  </a:rPr>
                  <a:t>35% </a:t>
                </a:r>
                <a:r>
                  <a:rPr lang="en-US" sz="1200" dirty="0">
                    <a:solidFill>
                      <a:prstClr val="black"/>
                    </a:solidFill>
                    <a:ea typeface="Verdana" panose="020B0604030504040204" pitchFamily="34" charset="0"/>
                    <a:cs typeface="Verdana" panose="020B0604030504040204" pitchFamily="34" charset="0"/>
                  </a:rPr>
                  <a:t>UK </a:t>
                </a:r>
              </a:p>
              <a:p>
                <a:pPr algn="ctr">
                  <a:defRPr/>
                </a:pPr>
                <a:r>
                  <a:rPr lang="en-US" sz="1200" b="1" dirty="0">
                    <a:solidFill>
                      <a:prstClr val="black"/>
                    </a:solidFill>
                    <a:ea typeface="Verdana" panose="020B0604030504040204" pitchFamily="34" charset="0"/>
                    <a:cs typeface="Verdana" panose="020B0604030504040204" pitchFamily="34" charset="0"/>
                  </a:rPr>
                  <a:t>47% </a:t>
                </a:r>
                <a:r>
                  <a:rPr lang="en-US" sz="1200" dirty="0">
                    <a:solidFill>
                      <a:prstClr val="black"/>
                    </a:solidFill>
                    <a:ea typeface="Verdana" panose="020B0604030504040204" pitchFamily="34" charset="0"/>
                    <a:cs typeface="Verdana" panose="020B0604030504040204" pitchFamily="34" charset="0"/>
                  </a:rPr>
                  <a:t>US</a:t>
                </a:r>
              </a:p>
              <a:p>
                <a:pPr algn="ctr">
                  <a:defRPr/>
                </a:pPr>
                <a:r>
                  <a:rPr lang="en-US" sz="1200" b="1" dirty="0">
                    <a:solidFill>
                      <a:prstClr val="black"/>
                    </a:solidFill>
                    <a:ea typeface="Verdana" panose="020B0604030504040204" pitchFamily="34" charset="0"/>
                    <a:cs typeface="Verdana" panose="020B0604030504040204" pitchFamily="34" charset="0"/>
                  </a:rPr>
                  <a:t>77% </a:t>
                </a:r>
                <a:r>
                  <a:rPr lang="en-US" sz="1200" dirty="0">
                    <a:solidFill>
                      <a:prstClr val="black"/>
                    </a:solidFill>
                    <a:ea typeface="Verdana" panose="020B0604030504040204" pitchFamily="34" charset="0"/>
                    <a:cs typeface="Verdana" panose="020B0604030504040204" pitchFamily="34" charset="0"/>
                  </a:rPr>
                  <a:t>China</a:t>
                </a:r>
                <a:r>
                  <a:rPr lang="en-GB" sz="1200" baseline="30000" dirty="0"/>
                  <a:t>6</a:t>
                </a:r>
                <a:endParaRPr lang="en-US" sz="1200" dirty="0">
                  <a:solidFill>
                    <a:prstClr val="black"/>
                  </a:solidFill>
                  <a:ea typeface="Verdana" panose="020B0604030504040204" pitchFamily="34" charset="0"/>
                  <a:cs typeface="Verdana" panose="020B0604030504040204" pitchFamily="34" charset="0"/>
                </a:endParaRPr>
              </a:p>
            </p:txBody>
          </p:sp>
          <p:sp>
            <p:nvSpPr>
              <p:cNvPr id="64" name="Rounded Rectangle 63"/>
              <p:cNvSpPr/>
              <p:nvPr/>
            </p:nvSpPr>
            <p:spPr bwMode="gray">
              <a:xfrm flipH="1">
                <a:off x="7918754" y="2818984"/>
                <a:ext cx="2974973" cy="1242263"/>
              </a:xfrm>
              <a:prstGeom prst="roundRect">
                <a:avLst>
                  <a:gd name="adj" fmla="val 9170"/>
                </a:avLst>
              </a:prstGeom>
              <a:noFill/>
              <a:ln w="19050" algn="ctr">
                <a:solidFill>
                  <a:schemeClr val="accent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65" name="Oval 64"/>
              <p:cNvSpPr/>
              <p:nvPr/>
            </p:nvSpPr>
            <p:spPr bwMode="gray">
              <a:xfrm flipH="1">
                <a:off x="7648842" y="3170202"/>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66" name="Group 39"/>
              <p:cNvGrpSpPr>
                <a:grpSpLocks noChangeAspect="1"/>
              </p:cNvGrpSpPr>
              <p:nvPr/>
            </p:nvGrpSpPr>
            <p:grpSpPr bwMode="auto">
              <a:xfrm>
                <a:off x="7696200" y="3213100"/>
                <a:ext cx="367631" cy="367631"/>
                <a:chOff x="3987" y="1509"/>
                <a:chExt cx="340" cy="340"/>
              </a:xfrm>
              <a:solidFill>
                <a:schemeClr val="accent4"/>
              </a:solidFill>
            </p:grpSpPr>
            <p:sp>
              <p:nvSpPr>
                <p:cNvPr id="67" name="Freeform 40"/>
                <p:cNvSpPr>
                  <a:spLocks noEditPoints="1"/>
                </p:cNvSpPr>
                <p:nvPr/>
              </p:nvSpPr>
              <p:spPr bwMode="auto">
                <a:xfrm>
                  <a:off x="3987" y="1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68" name="Freeform 41"/>
                <p:cNvSpPr>
                  <a:spLocks noEditPoints="1"/>
                </p:cNvSpPr>
                <p:nvPr/>
              </p:nvSpPr>
              <p:spPr bwMode="auto">
                <a:xfrm>
                  <a:off x="4053" y="1568"/>
                  <a:ext cx="215" cy="214"/>
                </a:xfrm>
                <a:custGeom>
                  <a:avLst/>
                  <a:gdLst>
                    <a:gd name="T0" fmla="*/ 168 w 324"/>
                    <a:gd name="T1" fmla="*/ 177 h 322"/>
                    <a:gd name="T2" fmla="*/ 123 w 324"/>
                    <a:gd name="T3" fmla="*/ 143 h 322"/>
                    <a:gd name="T4" fmla="*/ 65 w 324"/>
                    <a:gd name="T5" fmla="*/ 142 h 322"/>
                    <a:gd name="T6" fmla="*/ 18 w 324"/>
                    <a:gd name="T7" fmla="*/ 175 h 322"/>
                    <a:gd name="T8" fmla="*/ 0 w 324"/>
                    <a:gd name="T9" fmla="*/ 229 h 322"/>
                    <a:gd name="T10" fmla="*/ 17 w 324"/>
                    <a:gd name="T11" fmla="*/ 284 h 322"/>
                    <a:gd name="T12" fmla="*/ 63 w 324"/>
                    <a:gd name="T13" fmla="*/ 319 h 322"/>
                    <a:gd name="T14" fmla="*/ 115 w 324"/>
                    <a:gd name="T15" fmla="*/ 320 h 322"/>
                    <a:gd name="T16" fmla="*/ 145 w 324"/>
                    <a:gd name="T17" fmla="*/ 294 h 322"/>
                    <a:gd name="T18" fmla="*/ 172 w 324"/>
                    <a:gd name="T19" fmla="*/ 252 h 322"/>
                    <a:gd name="T20" fmla="*/ 146 w 324"/>
                    <a:gd name="T21" fmla="*/ 249 h 322"/>
                    <a:gd name="T22" fmla="*/ 125 w 324"/>
                    <a:gd name="T23" fmla="*/ 277 h 322"/>
                    <a:gd name="T24" fmla="*/ 92 w 324"/>
                    <a:gd name="T25" fmla="*/ 284 h 322"/>
                    <a:gd name="T26" fmla="*/ 69 w 324"/>
                    <a:gd name="T27" fmla="*/ 293 h 322"/>
                    <a:gd name="T28" fmla="*/ 37 w 324"/>
                    <a:gd name="T29" fmla="*/ 267 h 322"/>
                    <a:gd name="T30" fmla="*/ 26 w 324"/>
                    <a:gd name="T31" fmla="*/ 227 h 322"/>
                    <a:gd name="T32" fmla="*/ 41 w 324"/>
                    <a:gd name="T33" fmla="*/ 189 h 322"/>
                    <a:gd name="T34" fmla="*/ 76 w 324"/>
                    <a:gd name="T35" fmla="*/ 168 h 322"/>
                    <a:gd name="T36" fmla="*/ 115 w 324"/>
                    <a:gd name="T37" fmla="*/ 164 h 322"/>
                    <a:gd name="T38" fmla="*/ 150 w 324"/>
                    <a:gd name="T39" fmla="*/ 190 h 322"/>
                    <a:gd name="T40" fmla="*/ 163 w 324"/>
                    <a:gd name="T41" fmla="*/ 232 h 322"/>
                    <a:gd name="T42" fmla="*/ 61 w 324"/>
                    <a:gd name="T43" fmla="*/ 214 h 322"/>
                    <a:gd name="T44" fmla="*/ 103 w 324"/>
                    <a:gd name="T45" fmla="*/ 265 h 322"/>
                    <a:gd name="T46" fmla="*/ 105 w 324"/>
                    <a:gd name="T47" fmla="*/ 237 h 322"/>
                    <a:gd name="T48" fmla="*/ 80 w 324"/>
                    <a:gd name="T49" fmla="*/ 224 h 322"/>
                    <a:gd name="T50" fmla="*/ 106 w 324"/>
                    <a:gd name="T51" fmla="*/ 226 h 322"/>
                    <a:gd name="T52" fmla="*/ 308 w 324"/>
                    <a:gd name="T53" fmla="*/ 62 h 322"/>
                    <a:gd name="T54" fmla="*/ 276 w 324"/>
                    <a:gd name="T55" fmla="*/ 23 h 322"/>
                    <a:gd name="T56" fmla="*/ 227 w 324"/>
                    <a:gd name="T57" fmla="*/ 10 h 322"/>
                    <a:gd name="T58" fmla="*/ 180 w 324"/>
                    <a:gd name="T59" fmla="*/ 29 h 322"/>
                    <a:gd name="T60" fmla="*/ 152 w 324"/>
                    <a:gd name="T61" fmla="*/ 71 h 322"/>
                    <a:gd name="T62" fmla="*/ 155 w 324"/>
                    <a:gd name="T63" fmla="*/ 122 h 322"/>
                    <a:gd name="T64" fmla="*/ 187 w 324"/>
                    <a:gd name="T65" fmla="*/ 161 h 322"/>
                    <a:gd name="T66" fmla="*/ 236 w 324"/>
                    <a:gd name="T67" fmla="*/ 174 h 322"/>
                    <a:gd name="T68" fmla="*/ 276 w 324"/>
                    <a:gd name="T69" fmla="*/ 156 h 322"/>
                    <a:gd name="T70" fmla="*/ 305 w 324"/>
                    <a:gd name="T71" fmla="*/ 117 h 322"/>
                    <a:gd name="T72" fmla="*/ 298 w 324"/>
                    <a:gd name="T73" fmla="*/ 96 h 322"/>
                    <a:gd name="T74" fmla="*/ 283 w 324"/>
                    <a:gd name="T75" fmla="*/ 134 h 322"/>
                    <a:gd name="T76" fmla="*/ 248 w 324"/>
                    <a:gd name="T77" fmla="*/ 155 h 322"/>
                    <a:gd name="T78" fmla="*/ 209 w 324"/>
                    <a:gd name="T79" fmla="*/ 158 h 322"/>
                    <a:gd name="T80" fmla="*/ 174 w 324"/>
                    <a:gd name="T81" fmla="*/ 132 h 322"/>
                    <a:gd name="T82" fmla="*/ 161 w 324"/>
                    <a:gd name="T83" fmla="*/ 91 h 322"/>
                    <a:gd name="T84" fmla="*/ 175 w 324"/>
                    <a:gd name="T85" fmla="*/ 50 h 322"/>
                    <a:gd name="T86" fmla="*/ 211 w 324"/>
                    <a:gd name="T87" fmla="*/ 26 h 322"/>
                    <a:gd name="T88" fmla="*/ 250 w 324"/>
                    <a:gd name="T89" fmla="*/ 30 h 322"/>
                    <a:gd name="T90" fmla="*/ 284 w 324"/>
                    <a:gd name="T91" fmla="*/ 51 h 322"/>
                    <a:gd name="T92" fmla="*/ 298 w 324"/>
                    <a:gd name="T93" fmla="*/ 90 h 322"/>
                    <a:gd name="T94" fmla="*/ 221 w 324"/>
                    <a:gd name="T95" fmla="*/ 58 h 322"/>
                    <a:gd name="T96" fmla="*/ 231 w 324"/>
                    <a:gd name="T97" fmla="*/ 128 h 322"/>
                    <a:gd name="T98" fmla="*/ 248 w 324"/>
                    <a:gd name="T99" fmla="*/ 61 h 322"/>
                    <a:gd name="T100" fmla="*/ 218 w 324"/>
                    <a:gd name="T101" fmla="*/ 96 h 322"/>
                    <a:gd name="T102" fmla="*/ 238 w 324"/>
                    <a:gd name="T103" fmla="*/ 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22">
                      <a:moveTo>
                        <a:pt x="172" y="212"/>
                      </a:moveTo>
                      <a:cubicBezTo>
                        <a:pt x="171" y="211"/>
                        <a:pt x="168" y="209"/>
                        <a:pt x="167" y="208"/>
                      </a:cubicBezTo>
                      <a:cubicBezTo>
                        <a:pt x="167" y="206"/>
                        <a:pt x="168" y="203"/>
                        <a:pt x="169" y="201"/>
                      </a:cubicBezTo>
                      <a:cubicBezTo>
                        <a:pt x="171" y="194"/>
                        <a:pt x="174" y="185"/>
                        <a:pt x="168" y="177"/>
                      </a:cubicBezTo>
                      <a:cubicBezTo>
                        <a:pt x="163" y="169"/>
                        <a:pt x="153" y="169"/>
                        <a:pt x="146" y="169"/>
                      </a:cubicBezTo>
                      <a:cubicBezTo>
                        <a:pt x="144" y="169"/>
                        <a:pt x="141" y="168"/>
                        <a:pt x="139" y="168"/>
                      </a:cubicBezTo>
                      <a:cubicBezTo>
                        <a:pt x="139" y="167"/>
                        <a:pt x="138" y="164"/>
                        <a:pt x="137" y="162"/>
                      </a:cubicBezTo>
                      <a:cubicBezTo>
                        <a:pt x="135" y="155"/>
                        <a:pt x="132" y="146"/>
                        <a:pt x="123" y="143"/>
                      </a:cubicBezTo>
                      <a:cubicBezTo>
                        <a:pt x="114" y="140"/>
                        <a:pt x="105" y="145"/>
                        <a:pt x="100" y="149"/>
                      </a:cubicBezTo>
                      <a:cubicBezTo>
                        <a:pt x="98" y="150"/>
                        <a:pt x="95" y="152"/>
                        <a:pt x="94" y="153"/>
                      </a:cubicBezTo>
                      <a:cubicBezTo>
                        <a:pt x="92" y="152"/>
                        <a:pt x="90" y="150"/>
                        <a:pt x="88" y="149"/>
                      </a:cubicBezTo>
                      <a:cubicBezTo>
                        <a:pt x="83" y="145"/>
                        <a:pt x="74" y="139"/>
                        <a:pt x="65" y="142"/>
                      </a:cubicBezTo>
                      <a:cubicBezTo>
                        <a:pt x="56" y="145"/>
                        <a:pt x="53" y="154"/>
                        <a:pt x="50" y="161"/>
                      </a:cubicBezTo>
                      <a:cubicBezTo>
                        <a:pt x="49" y="163"/>
                        <a:pt x="48" y="166"/>
                        <a:pt x="48" y="167"/>
                      </a:cubicBezTo>
                      <a:cubicBezTo>
                        <a:pt x="46" y="167"/>
                        <a:pt x="43" y="167"/>
                        <a:pt x="41" y="167"/>
                      </a:cubicBezTo>
                      <a:cubicBezTo>
                        <a:pt x="34" y="167"/>
                        <a:pt x="24" y="168"/>
                        <a:pt x="18" y="175"/>
                      </a:cubicBezTo>
                      <a:cubicBezTo>
                        <a:pt x="13" y="183"/>
                        <a:pt x="15" y="192"/>
                        <a:pt x="17" y="199"/>
                      </a:cubicBezTo>
                      <a:cubicBezTo>
                        <a:pt x="18" y="201"/>
                        <a:pt x="19" y="204"/>
                        <a:pt x="19" y="206"/>
                      </a:cubicBezTo>
                      <a:cubicBezTo>
                        <a:pt x="18" y="207"/>
                        <a:pt x="15" y="209"/>
                        <a:pt x="14" y="210"/>
                      </a:cubicBezTo>
                      <a:cubicBezTo>
                        <a:pt x="8" y="214"/>
                        <a:pt x="0" y="220"/>
                        <a:pt x="0" y="229"/>
                      </a:cubicBezTo>
                      <a:cubicBezTo>
                        <a:pt x="0" y="239"/>
                        <a:pt x="7" y="245"/>
                        <a:pt x="13" y="249"/>
                      </a:cubicBezTo>
                      <a:cubicBezTo>
                        <a:pt x="15" y="251"/>
                        <a:pt x="18" y="253"/>
                        <a:pt x="18" y="253"/>
                      </a:cubicBezTo>
                      <a:cubicBezTo>
                        <a:pt x="18" y="255"/>
                        <a:pt x="17" y="258"/>
                        <a:pt x="16" y="261"/>
                      </a:cubicBezTo>
                      <a:cubicBezTo>
                        <a:pt x="14" y="268"/>
                        <a:pt x="11" y="277"/>
                        <a:pt x="17" y="284"/>
                      </a:cubicBezTo>
                      <a:cubicBezTo>
                        <a:pt x="22" y="292"/>
                        <a:pt x="32" y="292"/>
                        <a:pt x="39" y="293"/>
                      </a:cubicBezTo>
                      <a:cubicBezTo>
                        <a:pt x="41" y="293"/>
                        <a:pt x="44" y="293"/>
                        <a:pt x="46" y="293"/>
                      </a:cubicBezTo>
                      <a:cubicBezTo>
                        <a:pt x="47" y="295"/>
                        <a:pt x="48" y="298"/>
                        <a:pt x="48" y="299"/>
                      </a:cubicBezTo>
                      <a:cubicBezTo>
                        <a:pt x="51" y="306"/>
                        <a:pt x="54" y="315"/>
                        <a:pt x="63" y="319"/>
                      </a:cubicBezTo>
                      <a:cubicBezTo>
                        <a:pt x="72" y="322"/>
                        <a:pt x="80" y="316"/>
                        <a:pt x="86" y="312"/>
                      </a:cubicBezTo>
                      <a:cubicBezTo>
                        <a:pt x="87" y="311"/>
                        <a:pt x="90" y="309"/>
                        <a:pt x="92" y="309"/>
                      </a:cubicBezTo>
                      <a:cubicBezTo>
                        <a:pt x="93" y="309"/>
                        <a:pt x="95" y="311"/>
                        <a:pt x="97" y="312"/>
                      </a:cubicBezTo>
                      <a:cubicBezTo>
                        <a:pt x="102" y="316"/>
                        <a:pt x="108" y="320"/>
                        <a:pt x="115" y="320"/>
                      </a:cubicBezTo>
                      <a:cubicBezTo>
                        <a:pt x="117" y="320"/>
                        <a:pt x="118" y="320"/>
                        <a:pt x="120" y="319"/>
                      </a:cubicBezTo>
                      <a:cubicBezTo>
                        <a:pt x="129" y="316"/>
                        <a:pt x="133" y="307"/>
                        <a:pt x="135" y="300"/>
                      </a:cubicBezTo>
                      <a:cubicBezTo>
                        <a:pt x="136" y="298"/>
                        <a:pt x="137" y="296"/>
                        <a:pt x="138" y="294"/>
                      </a:cubicBezTo>
                      <a:cubicBezTo>
                        <a:pt x="139" y="294"/>
                        <a:pt x="142" y="294"/>
                        <a:pt x="145" y="294"/>
                      </a:cubicBezTo>
                      <a:cubicBezTo>
                        <a:pt x="152" y="294"/>
                        <a:pt x="161" y="294"/>
                        <a:pt x="167" y="286"/>
                      </a:cubicBezTo>
                      <a:cubicBezTo>
                        <a:pt x="173" y="279"/>
                        <a:pt x="170" y="269"/>
                        <a:pt x="168" y="262"/>
                      </a:cubicBezTo>
                      <a:cubicBezTo>
                        <a:pt x="168" y="260"/>
                        <a:pt x="167" y="257"/>
                        <a:pt x="167" y="256"/>
                      </a:cubicBezTo>
                      <a:cubicBezTo>
                        <a:pt x="168" y="255"/>
                        <a:pt x="170" y="253"/>
                        <a:pt x="172" y="252"/>
                      </a:cubicBezTo>
                      <a:cubicBezTo>
                        <a:pt x="177" y="247"/>
                        <a:pt x="185" y="242"/>
                        <a:pt x="185" y="232"/>
                      </a:cubicBezTo>
                      <a:cubicBezTo>
                        <a:pt x="186" y="223"/>
                        <a:pt x="178" y="217"/>
                        <a:pt x="172" y="212"/>
                      </a:cubicBezTo>
                      <a:close/>
                      <a:moveTo>
                        <a:pt x="159" y="235"/>
                      </a:moveTo>
                      <a:cubicBezTo>
                        <a:pt x="154" y="238"/>
                        <a:pt x="148" y="242"/>
                        <a:pt x="146" y="249"/>
                      </a:cubicBezTo>
                      <a:cubicBezTo>
                        <a:pt x="144" y="255"/>
                        <a:pt x="146" y="262"/>
                        <a:pt x="148" y="268"/>
                      </a:cubicBezTo>
                      <a:cubicBezTo>
                        <a:pt x="148" y="269"/>
                        <a:pt x="148" y="271"/>
                        <a:pt x="149" y="272"/>
                      </a:cubicBezTo>
                      <a:cubicBezTo>
                        <a:pt x="147" y="273"/>
                        <a:pt x="145" y="273"/>
                        <a:pt x="144" y="273"/>
                      </a:cubicBezTo>
                      <a:cubicBezTo>
                        <a:pt x="138" y="273"/>
                        <a:pt x="131" y="273"/>
                        <a:pt x="125" y="277"/>
                      </a:cubicBezTo>
                      <a:cubicBezTo>
                        <a:pt x="120" y="281"/>
                        <a:pt x="117" y="287"/>
                        <a:pt x="115" y="293"/>
                      </a:cubicBezTo>
                      <a:cubicBezTo>
                        <a:pt x="115" y="294"/>
                        <a:pt x="114" y="295"/>
                        <a:pt x="113" y="297"/>
                      </a:cubicBezTo>
                      <a:cubicBezTo>
                        <a:pt x="112" y="296"/>
                        <a:pt x="110" y="294"/>
                        <a:pt x="109" y="293"/>
                      </a:cubicBezTo>
                      <a:cubicBezTo>
                        <a:pt x="104" y="290"/>
                        <a:pt x="99" y="284"/>
                        <a:pt x="92" y="284"/>
                      </a:cubicBezTo>
                      <a:cubicBezTo>
                        <a:pt x="92" y="284"/>
                        <a:pt x="92" y="284"/>
                        <a:pt x="92" y="284"/>
                      </a:cubicBezTo>
                      <a:cubicBezTo>
                        <a:pt x="85" y="284"/>
                        <a:pt x="79" y="289"/>
                        <a:pt x="74" y="293"/>
                      </a:cubicBezTo>
                      <a:cubicBezTo>
                        <a:pt x="73" y="294"/>
                        <a:pt x="71" y="296"/>
                        <a:pt x="70" y="297"/>
                      </a:cubicBezTo>
                      <a:cubicBezTo>
                        <a:pt x="70" y="296"/>
                        <a:pt x="69" y="294"/>
                        <a:pt x="69" y="293"/>
                      </a:cubicBezTo>
                      <a:cubicBezTo>
                        <a:pt x="67" y="287"/>
                        <a:pt x="64" y="280"/>
                        <a:pt x="59" y="276"/>
                      </a:cubicBezTo>
                      <a:cubicBezTo>
                        <a:pt x="53" y="272"/>
                        <a:pt x="46" y="272"/>
                        <a:pt x="40" y="271"/>
                      </a:cubicBezTo>
                      <a:cubicBezTo>
                        <a:pt x="39" y="271"/>
                        <a:pt x="37" y="271"/>
                        <a:pt x="36" y="271"/>
                      </a:cubicBezTo>
                      <a:cubicBezTo>
                        <a:pt x="36" y="270"/>
                        <a:pt x="36" y="268"/>
                        <a:pt x="37" y="267"/>
                      </a:cubicBezTo>
                      <a:cubicBezTo>
                        <a:pt x="39" y="261"/>
                        <a:pt x="41" y="254"/>
                        <a:pt x="39" y="247"/>
                      </a:cubicBezTo>
                      <a:cubicBezTo>
                        <a:pt x="37" y="241"/>
                        <a:pt x="31" y="236"/>
                        <a:pt x="26" y="232"/>
                      </a:cubicBezTo>
                      <a:cubicBezTo>
                        <a:pt x="25" y="232"/>
                        <a:pt x="24" y="231"/>
                        <a:pt x="23" y="230"/>
                      </a:cubicBezTo>
                      <a:cubicBezTo>
                        <a:pt x="24" y="229"/>
                        <a:pt x="25" y="228"/>
                        <a:pt x="26" y="227"/>
                      </a:cubicBezTo>
                      <a:cubicBezTo>
                        <a:pt x="31" y="223"/>
                        <a:pt x="37" y="219"/>
                        <a:pt x="39" y="213"/>
                      </a:cubicBezTo>
                      <a:cubicBezTo>
                        <a:pt x="41" y="206"/>
                        <a:pt x="39" y="199"/>
                        <a:pt x="38" y="193"/>
                      </a:cubicBezTo>
                      <a:cubicBezTo>
                        <a:pt x="37" y="192"/>
                        <a:pt x="37" y="190"/>
                        <a:pt x="37" y="189"/>
                      </a:cubicBezTo>
                      <a:cubicBezTo>
                        <a:pt x="38" y="189"/>
                        <a:pt x="40" y="189"/>
                        <a:pt x="41" y="189"/>
                      </a:cubicBezTo>
                      <a:cubicBezTo>
                        <a:pt x="47" y="189"/>
                        <a:pt x="54" y="189"/>
                        <a:pt x="60" y="185"/>
                      </a:cubicBezTo>
                      <a:cubicBezTo>
                        <a:pt x="66" y="181"/>
                        <a:pt x="68" y="174"/>
                        <a:pt x="70" y="169"/>
                      </a:cubicBezTo>
                      <a:cubicBezTo>
                        <a:pt x="71" y="167"/>
                        <a:pt x="71" y="166"/>
                        <a:pt x="72" y="164"/>
                      </a:cubicBezTo>
                      <a:cubicBezTo>
                        <a:pt x="73" y="165"/>
                        <a:pt x="75" y="167"/>
                        <a:pt x="76" y="168"/>
                      </a:cubicBezTo>
                      <a:cubicBezTo>
                        <a:pt x="81" y="172"/>
                        <a:pt x="87" y="177"/>
                        <a:pt x="93" y="177"/>
                      </a:cubicBezTo>
                      <a:cubicBezTo>
                        <a:pt x="94" y="177"/>
                        <a:pt x="94" y="177"/>
                        <a:pt x="94" y="177"/>
                      </a:cubicBezTo>
                      <a:cubicBezTo>
                        <a:pt x="101" y="177"/>
                        <a:pt x="106" y="172"/>
                        <a:pt x="111" y="168"/>
                      </a:cubicBezTo>
                      <a:cubicBezTo>
                        <a:pt x="112" y="168"/>
                        <a:pt x="114" y="165"/>
                        <a:pt x="115" y="164"/>
                      </a:cubicBezTo>
                      <a:cubicBezTo>
                        <a:pt x="116" y="166"/>
                        <a:pt x="116" y="168"/>
                        <a:pt x="117" y="169"/>
                      </a:cubicBezTo>
                      <a:cubicBezTo>
                        <a:pt x="119" y="175"/>
                        <a:pt x="121" y="181"/>
                        <a:pt x="127" y="185"/>
                      </a:cubicBezTo>
                      <a:cubicBezTo>
                        <a:pt x="132" y="189"/>
                        <a:pt x="139" y="190"/>
                        <a:pt x="145" y="190"/>
                      </a:cubicBezTo>
                      <a:cubicBezTo>
                        <a:pt x="146" y="190"/>
                        <a:pt x="148" y="190"/>
                        <a:pt x="150" y="190"/>
                      </a:cubicBezTo>
                      <a:cubicBezTo>
                        <a:pt x="149" y="192"/>
                        <a:pt x="149" y="193"/>
                        <a:pt x="149" y="194"/>
                      </a:cubicBezTo>
                      <a:cubicBezTo>
                        <a:pt x="147" y="200"/>
                        <a:pt x="145" y="207"/>
                        <a:pt x="147" y="214"/>
                      </a:cubicBezTo>
                      <a:cubicBezTo>
                        <a:pt x="149" y="221"/>
                        <a:pt x="154" y="225"/>
                        <a:pt x="159" y="229"/>
                      </a:cubicBezTo>
                      <a:cubicBezTo>
                        <a:pt x="160" y="230"/>
                        <a:pt x="162" y="231"/>
                        <a:pt x="163" y="232"/>
                      </a:cubicBezTo>
                      <a:cubicBezTo>
                        <a:pt x="161" y="233"/>
                        <a:pt x="160" y="234"/>
                        <a:pt x="159" y="235"/>
                      </a:cubicBezTo>
                      <a:close/>
                      <a:moveTo>
                        <a:pt x="109" y="199"/>
                      </a:moveTo>
                      <a:cubicBezTo>
                        <a:pt x="101" y="195"/>
                        <a:pt x="91" y="194"/>
                        <a:pt x="82" y="197"/>
                      </a:cubicBezTo>
                      <a:cubicBezTo>
                        <a:pt x="73" y="200"/>
                        <a:pt x="66" y="206"/>
                        <a:pt x="61" y="214"/>
                      </a:cubicBezTo>
                      <a:cubicBezTo>
                        <a:pt x="57" y="223"/>
                        <a:pt x="56" y="232"/>
                        <a:pt x="59" y="241"/>
                      </a:cubicBezTo>
                      <a:cubicBezTo>
                        <a:pt x="62" y="250"/>
                        <a:pt x="68" y="258"/>
                        <a:pt x="76" y="262"/>
                      </a:cubicBezTo>
                      <a:cubicBezTo>
                        <a:pt x="81" y="265"/>
                        <a:pt x="87" y="266"/>
                        <a:pt x="93" y="266"/>
                      </a:cubicBezTo>
                      <a:cubicBezTo>
                        <a:pt x="96" y="266"/>
                        <a:pt x="100" y="266"/>
                        <a:pt x="103" y="265"/>
                      </a:cubicBezTo>
                      <a:cubicBezTo>
                        <a:pt x="112" y="262"/>
                        <a:pt x="120" y="256"/>
                        <a:pt x="124" y="247"/>
                      </a:cubicBezTo>
                      <a:cubicBezTo>
                        <a:pt x="129" y="239"/>
                        <a:pt x="129" y="229"/>
                        <a:pt x="127" y="220"/>
                      </a:cubicBezTo>
                      <a:cubicBezTo>
                        <a:pt x="124" y="211"/>
                        <a:pt x="118" y="204"/>
                        <a:pt x="109" y="199"/>
                      </a:cubicBezTo>
                      <a:close/>
                      <a:moveTo>
                        <a:pt x="105" y="237"/>
                      </a:moveTo>
                      <a:cubicBezTo>
                        <a:pt x="103" y="241"/>
                        <a:pt x="101" y="243"/>
                        <a:pt x="97" y="244"/>
                      </a:cubicBezTo>
                      <a:cubicBezTo>
                        <a:pt x="93" y="245"/>
                        <a:pt x="89" y="245"/>
                        <a:pt x="86" y="243"/>
                      </a:cubicBezTo>
                      <a:cubicBezTo>
                        <a:pt x="83" y="241"/>
                        <a:pt x="80" y="239"/>
                        <a:pt x="79" y="235"/>
                      </a:cubicBezTo>
                      <a:cubicBezTo>
                        <a:pt x="78" y="231"/>
                        <a:pt x="78" y="227"/>
                        <a:pt x="80" y="224"/>
                      </a:cubicBezTo>
                      <a:cubicBezTo>
                        <a:pt x="82" y="221"/>
                        <a:pt x="85" y="218"/>
                        <a:pt x="88" y="217"/>
                      </a:cubicBezTo>
                      <a:cubicBezTo>
                        <a:pt x="90" y="217"/>
                        <a:pt x="91" y="216"/>
                        <a:pt x="93" y="216"/>
                      </a:cubicBezTo>
                      <a:cubicBezTo>
                        <a:pt x="95" y="216"/>
                        <a:pt x="97" y="217"/>
                        <a:pt x="99" y="218"/>
                      </a:cubicBezTo>
                      <a:cubicBezTo>
                        <a:pt x="103" y="220"/>
                        <a:pt x="105" y="223"/>
                        <a:pt x="106" y="226"/>
                      </a:cubicBezTo>
                      <a:cubicBezTo>
                        <a:pt x="107" y="230"/>
                        <a:pt x="107" y="234"/>
                        <a:pt x="105" y="237"/>
                      </a:cubicBezTo>
                      <a:close/>
                      <a:moveTo>
                        <a:pt x="311" y="74"/>
                      </a:moveTo>
                      <a:cubicBezTo>
                        <a:pt x="309" y="72"/>
                        <a:pt x="307" y="70"/>
                        <a:pt x="306" y="69"/>
                      </a:cubicBezTo>
                      <a:cubicBezTo>
                        <a:pt x="306" y="67"/>
                        <a:pt x="307" y="64"/>
                        <a:pt x="308" y="62"/>
                      </a:cubicBezTo>
                      <a:cubicBezTo>
                        <a:pt x="310" y="55"/>
                        <a:pt x="313" y="46"/>
                        <a:pt x="307" y="38"/>
                      </a:cubicBezTo>
                      <a:cubicBezTo>
                        <a:pt x="302" y="31"/>
                        <a:pt x="292" y="30"/>
                        <a:pt x="285" y="30"/>
                      </a:cubicBezTo>
                      <a:cubicBezTo>
                        <a:pt x="283" y="30"/>
                        <a:pt x="280" y="30"/>
                        <a:pt x="278" y="29"/>
                      </a:cubicBezTo>
                      <a:cubicBezTo>
                        <a:pt x="277" y="28"/>
                        <a:pt x="276" y="25"/>
                        <a:pt x="276" y="23"/>
                      </a:cubicBezTo>
                      <a:cubicBezTo>
                        <a:pt x="273" y="16"/>
                        <a:pt x="270" y="7"/>
                        <a:pt x="261" y="4"/>
                      </a:cubicBezTo>
                      <a:cubicBezTo>
                        <a:pt x="252" y="1"/>
                        <a:pt x="244" y="6"/>
                        <a:pt x="238" y="10"/>
                      </a:cubicBezTo>
                      <a:cubicBezTo>
                        <a:pt x="237" y="12"/>
                        <a:pt x="234" y="13"/>
                        <a:pt x="232" y="14"/>
                      </a:cubicBezTo>
                      <a:cubicBezTo>
                        <a:pt x="231" y="13"/>
                        <a:pt x="229" y="12"/>
                        <a:pt x="227" y="10"/>
                      </a:cubicBezTo>
                      <a:cubicBezTo>
                        <a:pt x="221" y="6"/>
                        <a:pt x="213" y="0"/>
                        <a:pt x="204" y="3"/>
                      </a:cubicBezTo>
                      <a:cubicBezTo>
                        <a:pt x="195" y="6"/>
                        <a:pt x="191" y="16"/>
                        <a:pt x="189" y="22"/>
                      </a:cubicBezTo>
                      <a:cubicBezTo>
                        <a:pt x="188" y="24"/>
                        <a:pt x="187" y="27"/>
                        <a:pt x="186" y="28"/>
                      </a:cubicBezTo>
                      <a:cubicBezTo>
                        <a:pt x="185" y="29"/>
                        <a:pt x="182" y="29"/>
                        <a:pt x="180" y="29"/>
                      </a:cubicBezTo>
                      <a:cubicBezTo>
                        <a:pt x="172" y="29"/>
                        <a:pt x="163" y="29"/>
                        <a:pt x="157" y="36"/>
                      </a:cubicBezTo>
                      <a:cubicBezTo>
                        <a:pt x="151" y="44"/>
                        <a:pt x="154" y="53"/>
                        <a:pt x="156" y="60"/>
                      </a:cubicBezTo>
                      <a:cubicBezTo>
                        <a:pt x="156" y="62"/>
                        <a:pt x="157" y="65"/>
                        <a:pt x="157" y="67"/>
                      </a:cubicBezTo>
                      <a:cubicBezTo>
                        <a:pt x="156" y="68"/>
                        <a:pt x="154" y="70"/>
                        <a:pt x="152" y="71"/>
                      </a:cubicBezTo>
                      <a:cubicBezTo>
                        <a:pt x="147" y="75"/>
                        <a:pt x="139" y="81"/>
                        <a:pt x="139" y="91"/>
                      </a:cubicBezTo>
                      <a:cubicBezTo>
                        <a:pt x="138" y="100"/>
                        <a:pt x="146" y="106"/>
                        <a:pt x="152" y="110"/>
                      </a:cubicBezTo>
                      <a:cubicBezTo>
                        <a:pt x="153" y="112"/>
                        <a:pt x="156" y="114"/>
                        <a:pt x="157" y="115"/>
                      </a:cubicBezTo>
                      <a:cubicBezTo>
                        <a:pt x="157" y="116"/>
                        <a:pt x="156" y="120"/>
                        <a:pt x="155" y="122"/>
                      </a:cubicBezTo>
                      <a:cubicBezTo>
                        <a:pt x="153" y="129"/>
                        <a:pt x="150" y="138"/>
                        <a:pt x="156" y="146"/>
                      </a:cubicBezTo>
                      <a:cubicBezTo>
                        <a:pt x="161" y="153"/>
                        <a:pt x="171" y="154"/>
                        <a:pt x="178" y="154"/>
                      </a:cubicBezTo>
                      <a:cubicBezTo>
                        <a:pt x="180" y="154"/>
                        <a:pt x="183" y="154"/>
                        <a:pt x="185" y="155"/>
                      </a:cubicBezTo>
                      <a:cubicBezTo>
                        <a:pt x="185" y="156"/>
                        <a:pt x="186" y="159"/>
                        <a:pt x="187" y="161"/>
                      </a:cubicBezTo>
                      <a:cubicBezTo>
                        <a:pt x="189" y="168"/>
                        <a:pt x="192" y="177"/>
                        <a:pt x="201" y="180"/>
                      </a:cubicBezTo>
                      <a:cubicBezTo>
                        <a:pt x="210" y="183"/>
                        <a:pt x="218" y="178"/>
                        <a:pt x="224" y="174"/>
                      </a:cubicBezTo>
                      <a:cubicBezTo>
                        <a:pt x="226" y="172"/>
                        <a:pt x="229" y="171"/>
                        <a:pt x="230" y="170"/>
                      </a:cubicBezTo>
                      <a:cubicBezTo>
                        <a:pt x="232" y="171"/>
                        <a:pt x="234" y="172"/>
                        <a:pt x="236" y="174"/>
                      </a:cubicBezTo>
                      <a:cubicBezTo>
                        <a:pt x="240" y="177"/>
                        <a:pt x="247" y="181"/>
                        <a:pt x="254" y="181"/>
                      </a:cubicBezTo>
                      <a:cubicBezTo>
                        <a:pt x="255" y="181"/>
                        <a:pt x="257" y="181"/>
                        <a:pt x="259" y="181"/>
                      </a:cubicBezTo>
                      <a:cubicBezTo>
                        <a:pt x="268" y="178"/>
                        <a:pt x="271" y="168"/>
                        <a:pt x="274" y="162"/>
                      </a:cubicBezTo>
                      <a:cubicBezTo>
                        <a:pt x="275" y="160"/>
                        <a:pt x="276" y="157"/>
                        <a:pt x="276" y="156"/>
                      </a:cubicBezTo>
                      <a:cubicBezTo>
                        <a:pt x="278" y="155"/>
                        <a:pt x="281" y="155"/>
                        <a:pt x="283" y="155"/>
                      </a:cubicBezTo>
                      <a:cubicBezTo>
                        <a:pt x="290" y="155"/>
                        <a:pt x="300" y="155"/>
                        <a:pt x="306" y="148"/>
                      </a:cubicBezTo>
                      <a:cubicBezTo>
                        <a:pt x="311" y="140"/>
                        <a:pt x="309" y="131"/>
                        <a:pt x="307" y="124"/>
                      </a:cubicBezTo>
                      <a:cubicBezTo>
                        <a:pt x="306" y="122"/>
                        <a:pt x="305" y="119"/>
                        <a:pt x="305" y="117"/>
                      </a:cubicBezTo>
                      <a:cubicBezTo>
                        <a:pt x="306" y="116"/>
                        <a:pt x="309" y="114"/>
                        <a:pt x="310" y="113"/>
                      </a:cubicBezTo>
                      <a:cubicBezTo>
                        <a:pt x="316" y="109"/>
                        <a:pt x="324" y="103"/>
                        <a:pt x="324" y="93"/>
                      </a:cubicBezTo>
                      <a:cubicBezTo>
                        <a:pt x="324" y="84"/>
                        <a:pt x="317" y="78"/>
                        <a:pt x="311" y="74"/>
                      </a:cubicBezTo>
                      <a:close/>
                      <a:moveTo>
                        <a:pt x="298" y="96"/>
                      </a:moveTo>
                      <a:cubicBezTo>
                        <a:pt x="293" y="100"/>
                        <a:pt x="287" y="104"/>
                        <a:pt x="285" y="110"/>
                      </a:cubicBezTo>
                      <a:cubicBezTo>
                        <a:pt x="283" y="117"/>
                        <a:pt x="285" y="123"/>
                        <a:pt x="286" y="129"/>
                      </a:cubicBezTo>
                      <a:cubicBezTo>
                        <a:pt x="287" y="131"/>
                        <a:pt x="287" y="132"/>
                        <a:pt x="287" y="134"/>
                      </a:cubicBezTo>
                      <a:cubicBezTo>
                        <a:pt x="286" y="134"/>
                        <a:pt x="284" y="134"/>
                        <a:pt x="283" y="134"/>
                      </a:cubicBezTo>
                      <a:cubicBezTo>
                        <a:pt x="277" y="134"/>
                        <a:pt x="270" y="134"/>
                        <a:pt x="264" y="138"/>
                      </a:cubicBezTo>
                      <a:cubicBezTo>
                        <a:pt x="258" y="142"/>
                        <a:pt x="256" y="148"/>
                        <a:pt x="254" y="154"/>
                      </a:cubicBezTo>
                      <a:cubicBezTo>
                        <a:pt x="253" y="155"/>
                        <a:pt x="253" y="157"/>
                        <a:pt x="252" y="158"/>
                      </a:cubicBezTo>
                      <a:cubicBezTo>
                        <a:pt x="251" y="157"/>
                        <a:pt x="249" y="155"/>
                        <a:pt x="248" y="155"/>
                      </a:cubicBezTo>
                      <a:cubicBezTo>
                        <a:pt x="243" y="151"/>
                        <a:pt x="237" y="145"/>
                        <a:pt x="231" y="145"/>
                      </a:cubicBezTo>
                      <a:cubicBezTo>
                        <a:pt x="230" y="145"/>
                        <a:pt x="230" y="145"/>
                        <a:pt x="230" y="145"/>
                      </a:cubicBezTo>
                      <a:cubicBezTo>
                        <a:pt x="223" y="145"/>
                        <a:pt x="218" y="151"/>
                        <a:pt x="213" y="154"/>
                      </a:cubicBezTo>
                      <a:cubicBezTo>
                        <a:pt x="212" y="155"/>
                        <a:pt x="210" y="157"/>
                        <a:pt x="209" y="158"/>
                      </a:cubicBezTo>
                      <a:cubicBezTo>
                        <a:pt x="208" y="157"/>
                        <a:pt x="208" y="155"/>
                        <a:pt x="207" y="154"/>
                      </a:cubicBezTo>
                      <a:cubicBezTo>
                        <a:pt x="205" y="148"/>
                        <a:pt x="203" y="141"/>
                        <a:pt x="197" y="137"/>
                      </a:cubicBezTo>
                      <a:cubicBezTo>
                        <a:pt x="192" y="133"/>
                        <a:pt x="185" y="133"/>
                        <a:pt x="179" y="133"/>
                      </a:cubicBezTo>
                      <a:cubicBezTo>
                        <a:pt x="178" y="133"/>
                        <a:pt x="176" y="133"/>
                        <a:pt x="174" y="132"/>
                      </a:cubicBezTo>
                      <a:cubicBezTo>
                        <a:pt x="175" y="131"/>
                        <a:pt x="175" y="129"/>
                        <a:pt x="175" y="128"/>
                      </a:cubicBezTo>
                      <a:cubicBezTo>
                        <a:pt x="177" y="122"/>
                        <a:pt x="179" y="115"/>
                        <a:pt x="177" y="109"/>
                      </a:cubicBezTo>
                      <a:cubicBezTo>
                        <a:pt x="175" y="102"/>
                        <a:pt x="170" y="98"/>
                        <a:pt x="165" y="94"/>
                      </a:cubicBezTo>
                      <a:cubicBezTo>
                        <a:pt x="164" y="93"/>
                        <a:pt x="162" y="92"/>
                        <a:pt x="161" y="91"/>
                      </a:cubicBezTo>
                      <a:cubicBezTo>
                        <a:pt x="163" y="90"/>
                        <a:pt x="164" y="89"/>
                        <a:pt x="165" y="88"/>
                      </a:cubicBezTo>
                      <a:cubicBezTo>
                        <a:pt x="170" y="84"/>
                        <a:pt x="176" y="80"/>
                        <a:pt x="178" y="74"/>
                      </a:cubicBezTo>
                      <a:cubicBezTo>
                        <a:pt x="180" y="67"/>
                        <a:pt x="178" y="61"/>
                        <a:pt x="176" y="55"/>
                      </a:cubicBezTo>
                      <a:cubicBezTo>
                        <a:pt x="176" y="53"/>
                        <a:pt x="176" y="52"/>
                        <a:pt x="175" y="50"/>
                      </a:cubicBezTo>
                      <a:cubicBezTo>
                        <a:pt x="177" y="50"/>
                        <a:pt x="179" y="50"/>
                        <a:pt x="180" y="50"/>
                      </a:cubicBezTo>
                      <a:cubicBezTo>
                        <a:pt x="186" y="50"/>
                        <a:pt x="193" y="50"/>
                        <a:pt x="199" y="46"/>
                      </a:cubicBezTo>
                      <a:cubicBezTo>
                        <a:pt x="204" y="42"/>
                        <a:pt x="207" y="36"/>
                        <a:pt x="209" y="30"/>
                      </a:cubicBezTo>
                      <a:cubicBezTo>
                        <a:pt x="209" y="29"/>
                        <a:pt x="210" y="27"/>
                        <a:pt x="211" y="26"/>
                      </a:cubicBezTo>
                      <a:cubicBezTo>
                        <a:pt x="212" y="27"/>
                        <a:pt x="214" y="29"/>
                        <a:pt x="215" y="29"/>
                      </a:cubicBezTo>
                      <a:cubicBezTo>
                        <a:pt x="220" y="33"/>
                        <a:pt x="225" y="39"/>
                        <a:pt x="232" y="39"/>
                      </a:cubicBezTo>
                      <a:cubicBezTo>
                        <a:pt x="232" y="39"/>
                        <a:pt x="232" y="39"/>
                        <a:pt x="232" y="39"/>
                      </a:cubicBezTo>
                      <a:cubicBezTo>
                        <a:pt x="239" y="39"/>
                        <a:pt x="245" y="33"/>
                        <a:pt x="250" y="30"/>
                      </a:cubicBezTo>
                      <a:cubicBezTo>
                        <a:pt x="251" y="29"/>
                        <a:pt x="253" y="27"/>
                        <a:pt x="254" y="26"/>
                      </a:cubicBezTo>
                      <a:cubicBezTo>
                        <a:pt x="254" y="27"/>
                        <a:pt x="255" y="29"/>
                        <a:pt x="255" y="30"/>
                      </a:cubicBezTo>
                      <a:cubicBezTo>
                        <a:pt x="257" y="36"/>
                        <a:pt x="260" y="43"/>
                        <a:pt x="265" y="47"/>
                      </a:cubicBezTo>
                      <a:cubicBezTo>
                        <a:pt x="271" y="51"/>
                        <a:pt x="278" y="51"/>
                        <a:pt x="284" y="51"/>
                      </a:cubicBezTo>
                      <a:cubicBezTo>
                        <a:pt x="285" y="51"/>
                        <a:pt x="287" y="51"/>
                        <a:pt x="288" y="52"/>
                      </a:cubicBezTo>
                      <a:cubicBezTo>
                        <a:pt x="288" y="53"/>
                        <a:pt x="288" y="55"/>
                        <a:pt x="287" y="56"/>
                      </a:cubicBezTo>
                      <a:cubicBezTo>
                        <a:pt x="285" y="62"/>
                        <a:pt x="283" y="69"/>
                        <a:pt x="285" y="75"/>
                      </a:cubicBezTo>
                      <a:cubicBezTo>
                        <a:pt x="287" y="82"/>
                        <a:pt x="293" y="86"/>
                        <a:pt x="298" y="90"/>
                      </a:cubicBezTo>
                      <a:cubicBezTo>
                        <a:pt x="299" y="91"/>
                        <a:pt x="300" y="92"/>
                        <a:pt x="301" y="93"/>
                      </a:cubicBezTo>
                      <a:cubicBezTo>
                        <a:pt x="300" y="94"/>
                        <a:pt x="299" y="95"/>
                        <a:pt x="298" y="96"/>
                      </a:cubicBezTo>
                      <a:close/>
                      <a:moveTo>
                        <a:pt x="248" y="61"/>
                      </a:moveTo>
                      <a:cubicBezTo>
                        <a:pt x="239" y="56"/>
                        <a:pt x="230" y="55"/>
                        <a:pt x="221" y="58"/>
                      </a:cubicBezTo>
                      <a:cubicBezTo>
                        <a:pt x="212" y="61"/>
                        <a:pt x="204" y="67"/>
                        <a:pt x="200" y="75"/>
                      </a:cubicBezTo>
                      <a:cubicBezTo>
                        <a:pt x="195" y="84"/>
                        <a:pt x="195" y="93"/>
                        <a:pt x="197" y="103"/>
                      </a:cubicBezTo>
                      <a:cubicBezTo>
                        <a:pt x="200" y="112"/>
                        <a:pt x="206" y="119"/>
                        <a:pt x="215" y="123"/>
                      </a:cubicBezTo>
                      <a:cubicBezTo>
                        <a:pt x="220" y="126"/>
                        <a:pt x="226" y="128"/>
                        <a:pt x="231" y="128"/>
                      </a:cubicBezTo>
                      <a:cubicBezTo>
                        <a:pt x="235" y="128"/>
                        <a:pt x="238" y="127"/>
                        <a:pt x="242" y="126"/>
                      </a:cubicBezTo>
                      <a:cubicBezTo>
                        <a:pt x="251" y="123"/>
                        <a:pt x="258" y="117"/>
                        <a:pt x="263" y="109"/>
                      </a:cubicBezTo>
                      <a:cubicBezTo>
                        <a:pt x="267" y="100"/>
                        <a:pt x="268" y="91"/>
                        <a:pt x="265" y="81"/>
                      </a:cubicBezTo>
                      <a:cubicBezTo>
                        <a:pt x="262" y="72"/>
                        <a:pt x="256" y="65"/>
                        <a:pt x="248" y="61"/>
                      </a:cubicBezTo>
                      <a:close/>
                      <a:moveTo>
                        <a:pt x="244" y="99"/>
                      </a:moveTo>
                      <a:cubicBezTo>
                        <a:pt x="242" y="102"/>
                        <a:pt x="239" y="104"/>
                        <a:pt x="236" y="106"/>
                      </a:cubicBezTo>
                      <a:cubicBezTo>
                        <a:pt x="232" y="107"/>
                        <a:pt x="228" y="106"/>
                        <a:pt x="225" y="105"/>
                      </a:cubicBezTo>
                      <a:cubicBezTo>
                        <a:pt x="221" y="103"/>
                        <a:pt x="219" y="100"/>
                        <a:pt x="218" y="96"/>
                      </a:cubicBezTo>
                      <a:cubicBezTo>
                        <a:pt x="217" y="93"/>
                        <a:pt x="217" y="89"/>
                        <a:pt x="219" y="85"/>
                      </a:cubicBezTo>
                      <a:cubicBezTo>
                        <a:pt x="221" y="82"/>
                        <a:pt x="223" y="80"/>
                        <a:pt x="227" y="78"/>
                      </a:cubicBezTo>
                      <a:cubicBezTo>
                        <a:pt x="229" y="78"/>
                        <a:pt x="230" y="78"/>
                        <a:pt x="231" y="78"/>
                      </a:cubicBezTo>
                      <a:cubicBezTo>
                        <a:pt x="234" y="78"/>
                        <a:pt x="236" y="78"/>
                        <a:pt x="238" y="79"/>
                      </a:cubicBezTo>
                      <a:cubicBezTo>
                        <a:pt x="241" y="81"/>
                        <a:pt x="244" y="84"/>
                        <a:pt x="245" y="88"/>
                      </a:cubicBezTo>
                      <a:cubicBezTo>
                        <a:pt x="246" y="91"/>
                        <a:pt x="246" y="95"/>
                        <a:pt x="244"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nvGrpSpPr>
            <p:cNvPr id="24" name="Group 23"/>
            <p:cNvGrpSpPr/>
            <p:nvPr/>
          </p:nvGrpSpPr>
          <p:grpSpPr>
            <a:xfrm>
              <a:off x="1292044" y="3821718"/>
              <a:ext cx="3244885" cy="1242263"/>
              <a:chOff x="1292044" y="4293355"/>
              <a:chExt cx="3244885" cy="1242263"/>
            </a:xfrm>
          </p:grpSpPr>
          <p:sp>
            <p:nvSpPr>
              <p:cNvPr id="50" name="TextBox 49"/>
              <p:cNvSpPr txBox="1"/>
              <p:nvPr/>
            </p:nvSpPr>
            <p:spPr>
              <a:xfrm>
                <a:off x="1375044" y="4372034"/>
                <a:ext cx="2677100" cy="430887"/>
              </a:xfrm>
              <a:prstGeom prst="rect">
                <a:avLst/>
              </a:prstGeom>
              <a:noFill/>
            </p:spPr>
            <p:txBody>
              <a:bodyPr wrap="square" lIns="0" tIns="0" rIns="0" bIns="0" rtlCol="0" anchor="b">
                <a:spAutoFit/>
              </a:bodyPr>
              <a:lstStyle/>
              <a:p>
                <a:pPr algn="ctr">
                  <a:spcBef>
                    <a:spcPts val="1200"/>
                  </a:spcBef>
                  <a:defRPr/>
                </a:pPr>
                <a:r>
                  <a:rPr lang="en-GB" sz="1400" b="1" dirty="0">
                    <a:solidFill>
                      <a:schemeClr val="accent2"/>
                    </a:solidFill>
                    <a:ea typeface="Verdana" panose="020B0604030504040204" pitchFamily="34" charset="0"/>
                    <a:cs typeface="Verdana" panose="020B0604030504040204" pitchFamily="34" charset="0"/>
                  </a:rPr>
                  <a:t>Diversity and generational change</a:t>
                </a:r>
              </a:p>
            </p:txBody>
          </p:sp>
          <p:sp>
            <p:nvSpPr>
              <p:cNvPr id="51" name="TextBox 50"/>
              <p:cNvSpPr txBox="1"/>
              <p:nvPr/>
            </p:nvSpPr>
            <p:spPr>
              <a:xfrm>
                <a:off x="1380486" y="4788707"/>
                <a:ext cx="2743200" cy="738664"/>
              </a:xfrm>
              <a:prstGeom prst="rect">
                <a:avLst/>
              </a:prstGeom>
              <a:noFill/>
            </p:spPr>
            <p:txBody>
              <a:bodyPr vert="horz" wrap="square" lIns="0" tIns="0" rIns="0" bIns="0" rtlCol="0" anchor="ctr">
                <a:spAutoFit/>
              </a:bodyPr>
              <a:lstStyle/>
              <a:p>
                <a:pPr algn="ctr">
                  <a:defRPr/>
                </a:pPr>
                <a:r>
                  <a:rPr lang="en-US" sz="1200" dirty="0">
                    <a:solidFill>
                      <a:prstClr val="black"/>
                    </a:solidFill>
                    <a:ea typeface="Verdana" panose="020B0604030504040204" pitchFamily="34" charset="0"/>
                    <a:cs typeface="Verdana" panose="020B0604030504040204" pitchFamily="34" charset="0"/>
                  </a:rPr>
                  <a:t>Millennials </a:t>
                </a:r>
                <a:r>
                  <a:rPr lang="en-US" sz="1200" b="1" dirty="0">
                    <a:solidFill>
                      <a:prstClr val="black"/>
                    </a:solidFill>
                    <a:ea typeface="Verdana" panose="020B0604030504040204" pitchFamily="34" charset="0"/>
                    <a:cs typeface="Verdana" panose="020B0604030504040204" pitchFamily="34" charset="0"/>
                  </a:rPr>
                  <a:t>50%</a:t>
                </a:r>
                <a:r>
                  <a:rPr lang="en-GB" sz="1200" baseline="30000" dirty="0"/>
                  <a:t>3</a:t>
                </a:r>
                <a:r>
                  <a:rPr lang="en-US" sz="1200" dirty="0">
                    <a:solidFill>
                      <a:prstClr val="black"/>
                    </a:solidFill>
                    <a:ea typeface="Verdana" panose="020B0604030504040204" pitchFamily="34" charset="0"/>
                    <a:cs typeface="Verdana" panose="020B0604030504040204" pitchFamily="34" charset="0"/>
                  </a:rPr>
                  <a:t/>
                </a:r>
                <a:br>
                  <a:rPr lang="en-US" sz="1200" dirty="0">
                    <a:solidFill>
                      <a:prstClr val="black"/>
                    </a:solidFill>
                    <a:ea typeface="Verdana" panose="020B0604030504040204" pitchFamily="34" charset="0"/>
                    <a:cs typeface="Verdana" panose="020B0604030504040204" pitchFamily="34" charset="0"/>
                  </a:rPr>
                </a:br>
                <a:r>
                  <a:rPr lang="en-US" sz="1200" b="1" dirty="0">
                    <a:solidFill>
                      <a:prstClr val="black"/>
                    </a:solidFill>
                    <a:ea typeface="Verdana" panose="020B0604030504040204" pitchFamily="34" charset="0"/>
                    <a:cs typeface="Verdana" panose="020B0604030504040204" pitchFamily="34" charset="0"/>
                  </a:rPr>
                  <a:t>25% </a:t>
                </a:r>
                <a:r>
                  <a:rPr lang="en-US" sz="1200" dirty="0">
                    <a:solidFill>
                      <a:prstClr val="black"/>
                    </a:solidFill>
                    <a:ea typeface="Verdana" panose="020B0604030504040204" pitchFamily="34" charset="0"/>
                    <a:cs typeface="Verdana" panose="020B0604030504040204" pitchFamily="34" charset="0"/>
                  </a:rPr>
                  <a:t>global pop in Africa by 2050</a:t>
                </a:r>
                <a:r>
                  <a:rPr lang="en-GB" sz="1200" baseline="30000" dirty="0"/>
                  <a:t> 5</a:t>
                </a:r>
                <a:endParaRPr lang="en-US" sz="1200" dirty="0">
                  <a:solidFill>
                    <a:prstClr val="black"/>
                  </a:solidFill>
                  <a:ea typeface="Verdana" panose="020B0604030504040204" pitchFamily="34" charset="0"/>
                  <a:cs typeface="Verdana" panose="020B0604030504040204" pitchFamily="34" charset="0"/>
                </a:endParaRPr>
              </a:p>
              <a:p>
                <a:pPr algn="ctr">
                  <a:defRPr/>
                </a:pPr>
                <a:r>
                  <a:rPr lang="en-US" sz="1200" dirty="0">
                    <a:solidFill>
                      <a:prstClr val="black"/>
                    </a:solidFill>
                    <a:ea typeface="Verdana" panose="020B0604030504040204" pitchFamily="34" charset="0"/>
                    <a:cs typeface="Verdana" panose="020B0604030504040204" pitchFamily="34" charset="0"/>
                  </a:rPr>
                  <a:t>Longevity Dividend– </a:t>
                </a:r>
                <a:r>
                  <a:rPr lang="en-US" sz="1200" b="1" dirty="0">
                    <a:solidFill>
                      <a:prstClr val="black"/>
                    </a:solidFill>
                    <a:ea typeface="Verdana" panose="020B0604030504040204" pitchFamily="34" charset="0"/>
                    <a:cs typeface="Verdana" panose="020B0604030504040204" pitchFamily="34" charset="0"/>
                  </a:rPr>
                  <a:t>50 year </a:t>
                </a:r>
                <a:r>
                  <a:rPr lang="en-US" sz="1200" dirty="0">
                    <a:solidFill>
                      <a:prstClr val="black"/>
                    </a:solidFill>
                    <a:ea typeface="Verdana" panose="020B0604030504040204" pitchFamily="34" charset="0"/>
                    <a:cs typeface="Verdana" panose="020B0604030504040204" pitchFamily="34" charset="0"/>
                  </a:rPr>
                  <a:t>careers</a:t>
                </a:r>
                <a:r>
                  <a:rPr lang="en-GB" sz="1200" baseline="30000" dirty="0"/>
                  <a:t>4</a:t>
                </a:r>
                <a:endParaRPr lang="en-US" sz="1200" dirty="0">
                  <a:solidFill>
                    <a:prstClr val="black"/>
                  </a:solidFill>
                  <a:ea typeface="Verdana" panose="020B0604030504040204" pitchFamily="34" charset="0"/>
                  <a:cs typeface="Verdana" panose="020B0604030504040204" pitchFamily="34" charset="0"/>
                </a:endParaRPr>
              </a:p>
            </p:txBody>
          </p:sp>
          <p:sp>
            <p:nvSpPr>
              <p:cNvPr id="52" name="Rounded Rectangle 51"/>
              <p:cNvSpPr/>
              <p:nvPr/>
            </p:nvSpPr>
            <p:spPr bwMode="gray">
              <a:xfrm>
                <a:off x="1292044" y="4293355"/>
                <a:ext cx="2974972" cy="1242263"/>
              </a:xfrm>
              <a:prstGeom prst="roundRect">
                <a:avLst>
                  <a:gd name="adj" fmla="val 9170"/>
                </a:avLst>
              </a:prstGeom>
              <a:no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53" name="Oval 52"/>
              <p:cNvSpPr/>
              <p:nvPr/>
            </p:nvSpPr>
            <p:spPr bwMode="gray">
              <a:xfrm>
                <a:off x="3997103" y="4644573"/>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54" name="Group 53"/>
              <p:cNvGrpSpPr>
                <a:grpSpLocks noChangeAspect="1"/>
              </p:cNvGrpSpPr>
              <p:nvPr/>
            </p:nvGrpSpPr>
            <p:grpSpPr>
              <a:xfrm>
                <a:off x="4038600" y="4686300"/>
                <a:ext cx="459964" cy="457200"/>
                <a:chOff x="6537910" y="4611206"/>
                <a:chExt cx="1849437" cy="1838325"/>
              </a:xfrm>
              <a:solidFill>
                <a:schemeClr val="accent5"/>
              </a:solidFill>
            </p:grpSpPr>
            <p:sp>
              <p:nvSpPr>
                <p:cNvPr id="55" name="Freeform 15"/>
                <p:cNvSpPr>
                  <a:spLocks noEditPoints="1"/>
                </p:cNvSpPr>
                <p:nvPr/>
              </p:nvSpPr>
              <p:spPr bwMode="auto">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16"/>
                <p:cNvSpPr>
                  <a:spLocks noEditPoints="1"/>
                </p:cNvSpPr>
                <p:nvPr/>
              </p:nvSpPr>
              <p:spPr bwMode="auto">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17"/>
                <p:cNvSpPr>
                  <a:spLocks noEditPoints="1"/>
                </p:cNvSpPr>
                <p:nvPr/>
              </p:nvSpPr>
              <p:spPr bwMode="auto">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18"/>
                <p:cNvSpPr>
                  <a:spLocks noEditPoints="1"/>
                </p:cNvSpPr>
                <p:nvPr/>
              </p:nvSpPr>
              <p:spPr bwMode="auto">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19"/>
                <p:cNvSpPr>
                  <a:spLocks noEditPoints="1"/>
                </p:cNvSpPr>
                <p:nvPr/>
              </p:nvSpPr>
              <p:spPr bwMode="auto">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20"/>
                <p:cNvSpPr>
                  <a:spLocks noEditPoints="1"/>
                </p:cNvSpPr>
                <p:nvPr/>
              </p:nvSpPr>
              <p:spPr bwMode="auto">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21"/>
                <p:cNvSpPr>
                  <a:spLocks noEditPoints="1"/>
                </p:cNvSpPr>
                <p:nvPr/>
              </p:nvSpPr>
              <p:spPr bwMode="auto">
                <a:xfrm>
                  <a:off x="6537910" y="4611206"/>
                  <a:ext cx="1849437" cy="1838325"/>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68 h 384"/>
                    <a:gd name="T12" fmla="*/ 16 w 384"/>
                    <a:gd name="T13" fmla="*/ 192 h 384"/>
                    <a:gd name="T14" fmla="*/ 192 w 384"/>
                    <a:gd name="T15" fmla="*/ 16 h 384"/>
                    <a:gd name="T16" fmla="*/ 368 w 384"/>
                    <a:gd name="T17" fmla="*/ 192 h 384"/>
                    <a:gd name="T18" fmla="*/ 192 w 384"/>
                    <a:gd name="T19" fmla="*/ 36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68"/>
                      </a:moveTo>
                      <a:cubicBezTo>
                        <a:pt x="95" y="368"/>
                        <a:pt x="16" y="289"/>
                        <a:pt x="16" y="192"/>
                      </a:cubicBezTo>
                      <a:cubicBezTo>
                        <a:pt x="16" y="95"/>
                        <a:pt x="95" y="16"/>
                        <a:pt x="192" y="16"/>
                      </a:cubicBezTo>
                      <a:cubicBezTo>
                        <a:pt x="289" y="16"/>
                        <a:pt x="368" y="95"/>
                        <a:pt x="368" y="192"/>
                      </a:cubicBezTo>
                      <a:cubicBezTo>
                        <a:pt x="368" y="289"/>
                        <a:pt x="289" y="368"/>
                        <a:pt x="192" y="3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27" name="Group 26"/>
            <p:cNvGrpSpPr/>
            <p:nvPr/>
          </p:nvGrpSpPr>
          <p:grpSpPr>
            <a:xfrm>
              <a:off x="7655071" y="3821718"/>
              <a:ext cx="3244885" cy="1242263"/>
              <a:chOff x="7655071" y="4293355"/>
              <a:chExt cx="3244885" cy="1242263"/>
            </a:xfrm>
          </p:grpSpPr>
          <p:sp>
            <p:nvSpPr>
              <p:cNvPr id="43" name="TextBox 42"/>
              <p:cNvSpPr txBox="1"/>
              <p:nvPr/>
            </p:nvSpPr>
            <p:spPr>
              <a:xfrm flipH="1">
                <a:off x="8404701" y="4372034"/>
                <a:ext cx="2147410" cy="430887"/>
              </a:xfrm>
              <a:prstGeom prst="rect">
                <a:avLst/>
              </a:prstGeom>
              <a:noFill/>
            </p:spPr>
            <p:txBody>
              <a:bodyPr wrap="square" lIns="0" tIns="0" rIns="0" bIns="0" rtlCol="0" anchor="b">
                <a:spAutoFit/>
              </a:bodyPr>
              <a:lstStyle/>
              <a:p>
                <a:pPr algn="ctr">
                  <a:spcBef>
                    <a:spcPts val="1200"/>
                  </a:spcBef>
                  <a:defRPr/>
                </a:pPr>
                <a:r>
                  <a:rPr lang="en-GB" sz="1400" b="1" dirty="0">
                    <a:solidFill>
                      <a:srgbClr val="C4D600"/>
                    </a:solidFill>
                    <a:ea typeface="Verdana" panose="020B0604030504040204" pitchFamily="34" charset="0"/>
                    <a:cs typeface="Verdana" panose="020B0604030504040204" pitchFamily="34" charset="0"/>
                  </a:rPr>
                  <a:t>Explosion in contingent work</a:t>
                </a:r>
              </a:p>
            </p:txBody>
          </p:sp>
          <p:sp>
            <p:nvSpPr>
              <p:cNvPr id="44" name="TextBox 43"/>
              <p:cNvSpPr txBox="1"/>
              <p:nvPr/>
            </p:nvSpPr>
            <p:spPr>
              <a:xfrm flipH="1">
                <a:off x="8493808" y="4881040"/>
                <a:ext cx="1837322" cy="369332"/>
              </a:xfrm>
              <a:prstGeom prst="rect">
                <a:avLst/>
              </a:prstGeom>
              <a:noFill/>
            </p:spPr>
            <p:txBody>
              <a:bodyPr vert="horz" wrap="square" lIns="0" tIns="0" rIns="0" bIns="0" rtlCol="0" anchor="ctr">
                <a:spAutoFit/>
              </a:bodyPr>
              <a:lstStyle/>
              <a:p>
                <a:pPr algn="ctr">
                  <a:defRPr/>
                </a:pPr>
                <a:r>
                  <a:rPr lang="en-US" sz="1200" dirty="0">
                    <a:solidFill>
                      <a:prstClr val="black"/>
                    </a:solidFill>
                    <a:ea typeface="Verdana" panose="020B0604030504040204" pitchFamily="34" charset="0"/>
                    <a:cs typeface="Verdana" panose="020B0604030504040204" pitchFamily="34" charset="0"/>
                  </a:rPr>
                  <a:t>US Contingent workers </a:t>
                </a:r>
                <a:r>
                  <a:rPr lang="en-US" sz="1200" b="1" dirty="0">
                    <a:solidFill>
                      <a:prstClr val="black"/>
                    </a:solidFill>
                    <a:ea typeface="Verdana" panose="020B0604030504040204" pitchFamily="34" charset="0"/>
                    <a:cs typeface="Verdana" panose="020B0604030504040204" pitchFamily="34" charset="0"/>
                  </a:rPr>
                  <a:t>40% </a:t>
                </a:r>
                <a:r>
                  <a:rPr lang="en-US" sz="1200" dirty="0">
                    <a:solidFill>
                      <a:prstClr val="black"/>
                    </a:solidFill>
                    <a:ea typeface="Verdana" panose="020B0604030504040204" pitchFamily="34" charset="0"/>
                    <a:cs typeface="Verdana" panose="020B0604030504040204" pitchFamily="34" charset="0"/>
                  </a:rPr>
                  <a:t>by </a:t>
                </a:r>
                <a:r>
                  <a:rPr lang="en-US" sz="1200" b="1" dirty="0">
                    <a:solidFill>
                      <a:prstClr val="black"/>
                    </a:solidFill>
                    <a:ea typeface="Verdana" panose="020B0604030504040204" pitchFamily="34" charset="0"/>
                    <a:cs typeface="Verdana" panose="020B0604030504040204" pitchFamily="34" charset="0"/>
                  </a:rPr>
                  <a:t>2020</a:t>
                </a:r>
                <a:r>
                  <a:rPr lang="en-GB" sz="1200" baseline="30000" dirty="0"/>
                  <a:t>7</a:t>
                </a:r>
                <a:endParaRPr lang="en-US" sz="1200" b="1" dirty="0">
                  <a:solidFill>
                    <a:prstClr val="black"/>
                  </a:solidFill>
                  <a:ea typeface="Verdana" panose="020B0604030504040204" pitchFamily="34" charset="0"/>
                  <a:cs typeface="Verdana" panose="020B0604030504040204" pitchFamily="34" charset="0"/>
                </a:endParaRPr>
              </a:p>
            </p:txBody>
          </p:sp>
          <p:sp>
            <p:nvSpPr>
              <p:cNvPr id="45" name="Rounded Rectangle 44"/>
              <p:cNvSpPr/>
              <p:nvPr/>
            </p:nvSpPr>
            <p:spPr bwMode="gray">
              <a:xfrm flipH="1">
                <a:off x="7924983" y="4293355"/>
                <a:ext cx="2974973" cy="1242263"/>
              </a:xfrm>
              <a:prstGeom prst="roundRect">
                <a:avLst>
                  <a:gd name="adj" fmla="val 9170"/>
                </a:avLst>
              </a:prstGeom>
              <a:noFill/>
              <a:ln w="19050" algn="ctr">
                <a:solidFill>
                  <a:srgbClr val="C4D6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46" name="Oval 45"/>
              <p:cNvSpPr/>
              <p:nvPr/>
            </p:nvSpPr>
            <p:spPr bwMode="gray">
              <a:xfrm flipH="1">
                <a:off x="7655071" y="4644573"/>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47" name="Group 192"/>
              <p:cNvGrpSpPr>
                <a:grpSpLocks noChangeAspect="1"/>
              </p:cNvGrpSpPr>
              <p:nvPr/>
            </p:nvGrpSpPr>
            <p:grpSpPr bwMode="auto">
              <a:xfrm>
                <a:off x="7696200" y="4686300"/>
                <a:ext cx="457200" cy="457200"/>
                <a:chOff x="378" y="713"/>
                <a:chExt cx="340" cy="340"/>
              </a:xfrm>
              <a:solidFill>
                <a:srgbClr val="C4D600"/>
              </a:solidFill>
            </p:grpSpPr>
            <p:sp>
              <p:nvSpPr>
                <p:cNvPr id="48" name="Freeform 193"/>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49" name="Freeform 194"/>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nvGrpSpPr>
            <p:cNvPr id="28" name="Group 27"/>
            <p:cNvGrpSpPr/>
            <p:nvPr/>
          </p:nvGrpSpPr>
          <p:grpSpPr>
            <a:xfrm>
              <a:off x="4634096" y="4306460"/>
              <a:ext cx="3009698" cy="1512178"/>
              <a:chOff x="4634096" y="4778097"/>
              <a:chExt cx="3009698" cy="1512178"/>
            </a:xfrm>
          </p:grpSpPr>
          <p:grpSp>
            <p:nvGrpSpPr>
              <p:cNvPr id="35" name="Group 34"/>
              <p:cNvGrpSpPr/>
              <p:nvPr/>
            </p:nvGrpSpPr>
            <p:grpSpPr>
              <a:xfrm flipH="1">
                <a:off x="4634096" y="5405592"/>
                <a:ext cx="3009698" cy="827386"/>
                <a:chOff x="1132059" y="1393532"/>
                <a:chExt cx="3009698" cy="827386"/>
              </a:xfrm>
            </p:grpSpPr>
            <p:sp>
              <p:nvSpPr>
                <p:cNvPr id="41" name="TextBox 40"/>
                <p:cNvSpPr txBox="1"/>
                <p:nvPr/>
              </p:nvSpPr>
              <p:spPr>
                <a:xfrm>
                  <a:off x="1638453" y="1393532"/>
                  <a:ext cx="2031636" cy="430886"/>
                </a:xfrm>
                <a:prstGeom prst="rect">
                  <a:avLst/>
                </a:prstGeom>
                <a:noFill/>
              </p:spPr>
              <p:txBody>
                <a:bodyPr wrap="square" lIns="0" tIns="0" rIns="0" bIns="0" rtlCol="0" anchor="b">
                  <a:spAutoFit/>
                </a:bodyPr>
                <a:lstStyle/>
                <a:p>
                  <a:pPr algn="ctr">
                    <a:spcBef>
                      <a:spcPts val="1200"/>
                    </a:spcBef>
                    <a:defRPr/>
                  </a:pPr>
                  <a:r>
                    <a:rPr lang="en-US" sz="1400" b="1" dirty="0">
                      <a:solidFill>
                        <a:srgbClr val="005587"/>
                      </a:solidFill>
                      <a:ea typeface="Verdana" panose="020B0604030504040204" pitchFamily="34" charset="0"/>
                      <a:cs typeface="Verdana" panose="020B0604030504040204" pitchFamily="34" charset="0"/>
                    </a:rPr>
                    <a:t>Change in nature of a career</a:t>
                  </a:r>
                </a:p>
              </p:txBody>
            </p:sp>
            <p:sp>
              <p:nvSpPr>
                <p:cNvPr id="42" name="TextBox 41"/>
                <p:cNvSpPr txBox="1"/>
                <p:nvPr/>
              </p:nvSpPr>
              <p:spPr>
                <a:xfrm>
                  <a:off x="1132059" y="1851586"/>
                  <a:ext cx="3009698" cy="369332"/>
                </a:xfrm>
                <a:prstGeom prst="rect">
                  <a:avLst/>
                </a:prstGeom>
                <a:noFill/>
              </p:spPr>
              <p:txBody>
                <a:bodyPr vert="horz" wrap="square" lIns="0" tIns="0" rIns="0" bIns="0" rtlCol="0" anchor="ctr">
                  <a:spAutoFit/>
                </a:bodyPr>
                <a:lstStyle/>
                <a:p>
                  <a:pPr algn="ctr">
                    <a:defRPr/>
                  </a:pPr>
                  <a:r>
                    <a:rPr lang="en-US" sz="1200" b="1" dirty="0">
                      <a:solidFill>
                        <a:prstClr val="black"/>
                      </a:solidFill>
                      <a:ea typeface="Verdana" panose="020B0604030504040204" pitchFamily="34" charset="0"/>
                      <a:cs typeface="Verdana" panose="020B0604030504040204" pitchFamily="34" charset="0"/>
                    </a:rPr>
                    <a:t>2.5 – 5 years</a:t>
                  </a:r>
                  <a:r>
                    <a:rPr lang="en-US" sz="1200" dirty="0">
                      <a:solidFill>
                        <a:prstClr val="black"/>
                      </a:solidFill>
                      <a:ea typeface="Verdana" panose="020B0604030504040204" pitchFamily="34" charset="0"/>
                      <a:cs typeface="Verdana" panose="020B0604030504040204" pitchFamily="34" charset="0"/>
                    </a:rPr>
                    <a:t>: Half-life of skills</a:t>
                  </a:r>
                </a:p>
                <a:p>
                  <a:pPr algn="ctr">
                    <a:defRPr/>
                  </a:pPr>
                  <a:r>
                    <a:rPr lang="en-US" sz="1200" b="1" dirty="0">
                      <a:solidFill>
                        <a:prstClr val="black"/>
                      </a:solidFill>
                      <a:ea typeface="Verdana" panose="020B0604030504040204" pitchFamily="34" charset="0"/>
                      <a:cs typeface="Verdana" panose="020B0604030504040204" pitchFamily="34" charset="0"/>
                    </a:rPr>
                    <a:t>4.5 years</a:t>
                  </a:r>
                  <a:r>
                    <a:rPr lang="en-US" sz="1200" dirty="0">
                      <a:solidFill>
                        <a:prstClr val="black"/>
                      </a:solidFill>
                      <a:ea typeface="Verdana" panose="020B0604030504040204" pitchFamily="34" charset="0"/>
                      <a:cs typeface="Verdana" panose="020B0604030504040204" pitchFamily="34" charset="0"/>
                    </a:rPr>
                    <a:t>:  Average tenure in a job</a:t>
                  </a:r>
                  <a:r>
                    <a:rPr lang="en-GB" sz="1200" baseline="30000" dirty="0"/>
                    <a:t>8</a:t>
                  </a:r>
                  <a:endParaRPr lang="en-US" sz="1200" dirty="0">
                    <a:solidFill>
                      <a:prstClr val="black"/>
                    </a:solidFill>
                    <a:ea typeface="Verdana" panose="020B0604030504040204" pitchFamily="34" charset="0"/>
                    <a:cs typeface="Verdana" panose="020B0604030504040204" pitchFamily="34" charset="0"/>
                  </a:endParaRPr>
                </a:p>
              </p:txBody>
            </p:sp>
          </p:grpSp>
          <p:sp>
            <p:nvSpPr>
              <p:cNvPr id="36" name="Rounded Rectangle 35"/>
              <p:cNvSpPr/>
              <p:nvPr/>
            </p:nvSpPr>
            <p:spPr bwMode="gray">
              <a:xfrm flipH="1">
                <a:off x="4634096" y="5048012"/>
                <a:ext cx="2974973" cy="1242263"/>
              </a:xfrm>
              <a:prstGeom prst="roundRect">
                <a:avLst>
                  <a:gd name="adj" fmla="val 9170"/>
                </a:avLst>
              </a:prstGeom>
              <a:noFill/>
              <a:ln w="19050" algn="ctr">
                <a:solidFill>
                  <a:srgbClr val="005587"/>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sp>
            <p:nvSpPr>
              <p:cNvPr id="37" name="Oval 36"/>
              <p:cNvSpPr/>
              <p:nvPr/>
            </p:nvSpPr>
            <p:spPr bwMode="gray">
              <a:xfrm flipH="1">
                <a:off x="5851669" y="4778097"/>
                <a:ext cx="539826" cy="5398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CA" sz="1600" b="1" dirty="0">
                  <a:solidFill>
                    <a:prstClr val="white"/>
                  </a:solidFill>
                </a:endParaRPr>
              </a:p>
            </p:txBody>
          </p:sp>
          <p:grpSp>
            <p:nvGrpSpPr>
              <p:cNvPr id="38" name="Group 592"/>
              <p:cNvGrpSpPr>
                <a:grpSpLocks noChangeAspect="1"/>
              </p:cNvGrpSpPr>
              <p:nvPr/>
            </p:nvGrpSpPr>
            <p:grpSpPr bwMode="auto">
              <a:xfrm>
                <a:off x="5892800" y="4940300"/>
                <a:ext cx="458544" cy="457200"/>
                <a:chOff x="373" y="1933"/>
                <a:chExt cx="341" cy="340"/>
              </a:xfrm>
              <a:solidFill>
                <a:srgbClr val="005587"/>
              </a:solidFill>
            </p:grpSpPr>
            <p:sp>
              <p:nvSpPr>
                <p:cNvPr id="39" name="Freeform 38"/>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40" name="Freeform 39"/>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grpSp>
      <p:sp>
        <p:nvSpPr>
          <p:cNvPr id="95" name="Rectangle 94"/>
          <p:cNvSpPr/>
          <p:nvPr/>
        </p:nvSpPr>
        <p:spPr>
          <a:xfrm>
            <a:off x="379890" y="6195043"/>
            <a:ext cx="10222423" cy="1308050"/>
          </a:xfrm>
          <a:prstGeom prst="rect">
            <a:avLst/>
          </a:prstGeom>
        </p:spPr>
        <p:txBody>
          <a:bodyPr wrap="square" numCol="2">
            <a:spAutoFit/>
          </a:bodyPr>
          <a:lstStyle/>
          <a:p>
            <a:pPr marL="0" lvl="1">
              <a:buClr>
                <a:schemeClr val="bg1"/>
              </a:buClr>
              <a:buSzPct val="83333"/>
              <a:defRPr/>
            </a:pPr>
            <a:r>
              <a:rPr lang="en-GB" sz="1050" baseline="30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 https://www.cnbc.com/2017/01/17/6-billion-smartphones-will-be-in-circulation-in-2020-ihs-report.html</a:t>
            </a:r>
          </a:p>
          <a:p>
            <a:pPr marL="0" lvl="1">
              <a:buClr>
                <a:schemeClr val="bg1"/>
              </a:buClr>
              <a:buSzPct val="83333"/>
              <a:defRPr/>
            </a:pPr>
            <a:r>
              <a:rPr lang="en-GB" sz="1050" baseline="30000" dirty="0">
                <a:solidFill>
                  <a:schemeClr val="tx1">
                    <a:lumMod val="50000"/>
                    <a:lumOff val="50000"/>
                  </a:schemeClr>
                </a:solidFill>
              </a:rPr>
              <a:t>2 https://www-01.ibm.com/software/data/bigdata/what-is-big-data.html</a:t>
            </a:r>
            <a:endParaRPr lang="en-GB" sz="1050" baseline="30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0" lvl="1">
              <a:buClr>
                <a:schemeClr val="bg1"/>
              </a:buClr>
              <a:buSzPct val="83333"/>
              <a:defRPr/>
            </a:pPr>
            <a:r>
              <a:rPr lang="en-GB" sz="1050" baseline="30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3 Annual Global Millennial Study, https://www2.Deloitte.com/uk/en/pages/about-Deloitte-uk/articles/millennial-survey.html </a:t>
            </a:r>
          </a:p>
          <a:p>
            <a:pPr marL="0" lvl="1">
              <a:buClr>
                <a:schemeClr val="bg1"/>
              </a:buClr>
              <a:buSzPct val="83333"/>
              <a:defRPr/>
            </a:pPr>
            <a:r>
              <a:rPr lang="en-GB" sz="1050" baseline="30000" dirty="0">
                <a:solidFill>
                  <a:schemeClr val="tx1">
                    <a:lumMod val="50000"/>
                    <a:lumOff val="50000"/>
                  </a:schemeClr>
                </a:solidFill>
              </a:rPr>
              <a:t>4 </a:t>
            </a:r>
            <a:r>
              <a:rPr lang="en-US" sz="1050" baseline="30000" dirty="0">
                <a:solidFill>
                  <a:schemeClr val="tx1">
                    <a:lumMod val="50000"/>
                    <a:lumOff val="50000"/>
                  </a:schemeClr>
                </a:solidFill>
                <a:ea typeface="Roboto"/>
                <a:cs typeface="Roboto"/>
                <a:sym typeface="Roboto"/>
              </a:rPr>
              <a:t>https://www.newscientist.com/article/mg23130810-800-the-100year-life-how-should-we-fund-our-lengthening-lives/</a:t>
            </a:r>
          </a:p>
          <a:p>
            <a:pPr marL="0" lvl="1">
              <a:buClr>
                <a:schemeClr val="bg1"/>
              </a:buClr>
              <a:buSzPct val="83333"/>
              <a:defRPr/>
            </a:pPr>
            <a:r>
              <a:rPr lang="en-GB" sz="1100" baseline="30000" dirty="0">
                <a:solidFill>
                  <a:schemeClr val="tx1">
                    <a:lumMod val="50000"/>
                    <a:lumOff val="50000"/>
                  </a:schemeClr>
                </a:solidFill>
              </a:rPr>
              <a:t>5 https://www2.deloitte.com/content/dam/Deloitte/il/Documents/human-capital/Thriving_in_times_of_digita_disruption.pdf</a:t>
            </a:r>
          </a:p>
          <a:p>
            <a:pPr marL="0"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pPr marL="0"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pPr marL="0"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pPr marL="0"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pPr marL="0"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pPr marL="0" lvl="1">
              <a:buClr>
                <a:schemeClr val="bg1"/>
              </a:buClr>
              <a:buSzPct val="83333"/>
              <a:defRPr/>
            </a:pPr>
            <a:r>
              <a:rPr lang="en-GB" sz="1100" baseline="30000" dirty="0">
                <a:solidFill>
                  <a:schemeClr val="tx1">
                    <a:lumMod val="50000"/>
                    <a:lumOff val="50000"/>
                  </a:schemeClr>
                </a:solidFill>
                <a:ea typeface="Verdana" panose="020B0604030504040204" pitchFamily="34" charset="0"/>
                <a:cs typeface="Verdana" panose="020B0604030504040204" pitchFamily="34" charset="0"/>
              </a:rPr>
              <a:t>6</a:t>
            </a:r>
            <a:r>
              <a:rPr lang="en-GB" sz="1100" dirty="0">
                <a:solidFill>
                  <a:schemeClr val="tx1">
                    <a:lumMod val="50000"/>
                    <a:lumOff val="50000"/>
                  </a:schemeClr>
                </a:solidFill>
                <a:ea typeface="Verdana" panose="020B0604030504040204" pitchFamily="34" charset="0"/>
                <a:cs typeface="Verdana" panose="020B0604030504040204" pitchFamily="34" charset="0"/>
              </a:rPr>
              <a:t> </a:t>
            </a:r>
            <a:r>
              <a:rPr lang="en-GB" sz="1100" baseline="30000" dirty="0">
                <a:solidFill>
                  <a:schemeClr val="tx1">
                    <a:lumMod val="50000"/>
                    <a:lumOff val="50000"/>
                  </a:schemeClr>
                </a:solidFill>
                <a:ea typeface="Verdana" panose="020B0604030504040204" pitchFamily="34" charset="0"/>
                <a:cs typeface="Verdana" panose="020B0604030504040204" pitchFamily="34" charset="0"/>
              </a:rPr>
              <a:t>http://www.oxfordmartin.ox.ac.uk/downloads/reports/Citi_GPS_Technology_Work_2.pdf</a:t>
            </a:r>
          </a:p>
          <a:p>
            <a:pPr marL="0" lvl="1">
              <a:buClr>
                <a:schemeClr val="bg1"/>
              </a:buClr>
              <a:buSzPct val="83333"/>
              <a:defRPr/>
            </a:pPr>
            <a:r>
              <a:rPr lang="en-US" sz="1100" baseline="30000" dirty="0">
                <a:solidFill>
                  <a:schemeClr val="tx1">
                    <a:lumMod val="50000"/>
                    <a:lumOff val="50000"/>
                  </a:schemeClr>
                </a:solidFill>
                <a:ea typeface="Roboto"/>
                <a:cs typeface="Roboto"/>
                <a:sym typeface="Roboto"/>
              </a:rPr>
              <a:t>7 Intuit 2020 Report: Twenty Trends that will Shape the next Decade https://http-download.intuit.com/http.intuit/CMO/intuit/futureofsmallbusiness/intuit_2020_report.pdf</a:t>
            </a:r>
          </a:p>
          <a:p>
            <a:pPr marL="0" lvl="1">
              <a:buClr>
                <a:schemeClr val="bg1"/>
              </a:buClr>
              <a:buSzPct val="83333"/>
              <a:defRPr/>
            </a:pPr>
            <a:r>
              <a:rPr lang="en-US" sz="1100" baseline="30000" dirty="0">
                <a:solidFill>
                  <a:schemeClr val="tx1">
                    <a:lumMod val="50000"/>
                    <a:lumOff val="50000"/>
                  </a:schemeClr>
                </a:solidFill>
                <a:ea typeface="Roboto"/>
                <a:cs typeface="Roboto"/>
                <a:sym typeface="Roboto"/>
              </a:rPr>
              <a:t>8 https://www2.deloitte.com/content/dam/Deloitte/global/Documents/HumanCapital/dttl-hc-english-opentalenteconomy.pdf</a:t>
            </a:r>
          </a:p>
          <a:p>
            <a:pPr marL="231775" lvl="1">
              <a:buClr>
                <a:schemeClr val="bg1"/>
              </a:buClr>
              <a:buSzPct val="83333"/>
              <a:defRPr/>
            </a:pPr>
            <a:endParaRPr lang="en-US" sz="1100" u="sng" baseline="30000" dirty="0">
              <a:solidFill>
                <a:schemeClr val="tx1">
                  <a:lumMod val="50000"/>
                  <a:lumOff val="50000"/>
                </a:schemeClr>
              </a:solidFill>
              <a:ea typeface="Roboto"/>
              <a:cs typeface="Roboto"/>
              <a:sym typeface="Roboto"/>
            </a:endParaRPr>
          </a:p>
          <a:p>
            <a:pPr marL="231775" lvl="1">
              <a:buClr>
                <a:schemeClr val="bg1"/>
              </a:buClr>
              <a:buSzPct val="83333"/>
              <a:defRPr/>
            </a:pPr>
            <a:endParaRPr lang="en-US" sz="1100" u="sng" baseline="30000" dirty="0">
              <a:solidFill>
                <a:schemeClr val="tx1">
                  <a:lumMod val="50000"/>
                  <a:lumOff val="50000"/>
                </a:schemeClr>
              </a:solidFill>
              <a:ea typeface="Roboto"/>
              <a:cs typeface="Roboto"/>
              <a:sym typeface="Roboto"/>
            </a:endParaRPr>
          </a:p>
          <a:p>
            <a:pPr marL="231775" lvl="1">
              <a:buClr>
                <a:schemeClr val="bg1"/>
              </a:buClr>
              <a:buSzPct val="83333"/>
              <a:defRPr/>
            </a:pPr>
            <a:endParaRPr lang="en-GB" sz="1100" baseline="30000" dirty="0">
              <a:solidFill>
                <a:schemeClr val="tx1">
                  <a:lumMod val="50000"/>
                  <a:lumOff val="50000"/>
                </a:schemeClr>
              </a:solidFill>
              <a:ea typeface="Verdana" panose="020B0604030504040204" pitchFamily="34" charset="0"/>
              <a:cs typeface="Verdana" panose="020B0604030504040204" pitchFamily="34" charset="0"/>
            </a:endParaRPr>
          </a:p>
          <a:p>
            <a:endParaRPr lang="en-US" sz="1600" dirty="0">
              <a:solidFill>
                <a:schemeClr val="tx1">
                  <a:lumMod val="50000"/>
                  <a:lumOff val="50000"/>
                </a:schemeClr>
              </a:solidFill>
            </a:endParaRPr>
          </a:p>
        </p:txBody>
      </p:sp>
    </p:spTree>
    <p:extLst>
      <p:ext uri="{BB962C8B-B14F-4D97-AF65-F5344CB8AC3E}">
        <p14:creationId xmlns:p14="http://schemas.microsoft.com/office/powerpoint/2010/main" val="2384339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48" name="object 11"/>
          <p:cNvSpPr txBox="1"/>
          <p:nvPr/>
        </p:nvSpPr>
        <p:spPr>
          <a:xfrm>
            <a:off x="316243" y="1067746"/>
            <a:ext cx="6086182" cy="276999"/>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OUR POINT OF VIEW: </a:t>
            </a:r>
            <a:r>
              <a:rPr lang="en-US" b="1" dirty="0" smtClean="0">
                <a:solidFill>
                  <a:srgbClr val="FFFFFF"/>
                </a:solidFill>
                <a:latin typeface="Trebuchet MS" pitchFamily="34" charset="0"/>
                <a:cs typeface="Lucida Sans"/>
              </a:rPr>
              <a:t>A CONTINUUM OF TALENT OPTIONS</a:t>
            </a:r>
            <a:endParaRPr lang="en-US" b="1" dirty="0">
              <a:solidFill>
                <a:srgbClr val="FFFFFF"/>
              </a:solidFill>
              <a:latin typeface="Trebuchet MS" pitchFamily="34" charset="0"/>
              <a:cs typeface="Lucida Sans"/>
            </a:endParaRPr>
          </a:p>
        </p:txBody>
      </p:sp>
      <p:grpSp>
        <p:nvGrpSpPr>
          <p:cNvPr id="2" name="Group 48"/>
          <p:cNvGrpSpPr/>
          <p:nvPr/>
        </p:nvGrpSpPr>
        <p:grpSpPr>
          <a:xfrm>
            <a:off x="6911518" y="148463"/>
            <a:ext cx="3692982" cy="1776349"/>
            <a:chOff x="6911518" y="148463"/>
            <a:chExt cx="3692982" cy="1776349"/>
          </a:xfrm>
        </p:grpSpPr>
        <p:sp>
          <p:nvSpPr>
            <p:cNvPr id="5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5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5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5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55"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63" name="object 11"/>
          <p:cNvSpPr txBox="1"/>
          <p:nvPr/>
        </p:nvSpPr>
        <p:spPr>
          <a:xfrm>
            <a:off x="316243" y="205641"/>
            <a:ext cx="4191000" cy="276999"/>
          </a:xfrm>
          <a:prstGeom prst="rect">
            <a:avLst/>
          </a:prstGeom>
        </p:spPr>
        <p:txBody>
          <a:bodyPr vert="horz" wrap="square" lIns="0" tIns="0" rIns="0" bIns="0" rtlCol="0">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77" name="Straight Connector 76"/>
          <p:cNvCxnSpPr>
            <a:stCxn id="89" idx="6"/>
            <a:endCxn id="86" idx="2"/>
          </p:cNvCxnSpPr>
          <p:nvPr/>
        </p:nvCxnSpPr>
        <p:spPr>
          <a:xfrm>
            <a:off x="1496020" y="4787293"/>
            <a:ext cx="7441518" cy="0"/>
          </a:xfrm>
          <a:prstGeom prst="line">
            <a:avLst/>
          </a:prstGeom>
          <a:ln w="127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7348478" y="4535404"/>
            <a:ext cx="503778" cy="503778"/>
            <a:chOff x="5830072" y="3443715"/>
            <a:chExt cx="503778" cy="503778"/>
          </a:xfrm>
        </p:grpSpPr>
        <p:sp>
          <p:nvSpPr>
            <p:cNvPr id="79" name="Oval 78"/>
            <p:cNvSpPr/>
            <p:nvPr/>
          </p:nvSpPr>
          <p:spPr>
            <a:xfrm>
              <a:off x="5830072" y="3443715"/>
              <a:ext cx="503778" cy="503778"/>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sp>
          <p:nvSpPr>
            <p:cNvPr id="80" name="Oval 79"/>
            <p:cNvSpPr/>
            <p:nvPr/>
          </p:nvSpPr>
          <p:spPr>
            <a:xfrm>
              <a:off x="5907500" y="3523561"/>
              <a:ext cx="344086" cy="344086"/>
            </a:xfrm>
            <a:prstGeom prst="ellipse">
              <a:avLst/>
            </a:prstGeom>
            <a:solidFill>
              <a:schemeClr val="bg1"/>
            </a:solidFill>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grpSp>
      <p:grpSp>
        <p:nvGrpSpPr>
          <p:cNvPr id="81" name="Group 80"/>
          <p:cNvGrpSpPr/>
          <p:nvPr/>
        </p:nvGrpSpPr>
        <p:grpSpPr>
          <a:xfrm>
            <a:off x="5759419" y="4535404"/>
            <a:ext cx="503778" cy="503778"/>
            <a:chOff x="4537131" y="3470513"/>
            <a:chExt cx="503778" cy="503778"/>
          </a:xfrm>
        </p:grpSpPr>
        <p:sp>
          <p:nvSpPr>
            <p:cNvPr id="82" name="Oval 81"/>
            <p:cNvSpPr/>
            <p:nvPr/>
          </p:nvSpPr>
          <p:spPr>
            <a:xfrm>
              <a:off x="4537131" y="3470513"/>
              <a:ext cx="503778" cy="503778"/>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sp>
          <p:nvSpPr>
            <p:cNvPr id="83" name="Oval 82"/>
            <p:cNvSpPr/>
            <p:nvPr/>
          </p:nvSpPr>
          <p:spPr>
            <a:xfrm>
              <a:off x="4614559" y="3550359"/>
              <a:ext cx="344086" cy="344086"/>
            </a:xfrm>
            <a:prstGeom prst="ellipse">
              <a:avLst/>
            </a:prstGeom>
            <a:solidFill>
              <a:schemeClr val="bg1"/>
            </a:solidFill>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grpSp>
      <p:grpSp>
        <p:nvGrpSpPr>
          <p:cNvPr id="84" name="Group 83"/>
          <p:cNvGrpSpPr/>
          <p:nvPr/>
        </p:nvGrpSpPr>
        <p:grpSpPr>
          <a:xfrm>
            <a:off x="8937538" y="4535404"/>
            <a:ext cx="503778" cy="503778"/>
            <a:chOff x="5424032" y="4775986"/>
            <a:chExt cx="503778" cy="503778"/>
          </a:xfrm>
        </p:grpSpPr>
        <p:sp>
          <p:nvSpPr>
            <p:cNvPr id="85" name="Oval 84"/>
            <p:cNvSpPr/>
            <p:nvPr/>
          </p:nvSpPr>
          <p:spPr>
            <a:xfrm>
              <a:off x="5501460" y="4855832"/>
              <a:ext cx="344086" cy="344086"/>
            </a:xfrm>
            <a:prstGeom prst="ellips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sp>
          <p:nvSpPr>
            <p:cNvPr id="86" name="Oval 85"/>
            <p:cNvSpPr/>
            <p:nvPr/>
          </p:nvSpPr>
          <p:spPr>
            <a:xfrm>
              <a:off x="5424032" y="4775986"/>
              <a:ext cx="503778" cy="503778"/>
            </a:xfrm>
            <a:prstGeom prst="ellipse">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grpSp>
      <p:grpSp>
        <p:nvGrpSpPr>
          <p:cNvPr id="87" name="Group 86"/>
          <p:cNvGrpSpPr/>
          <p:nvPr/>
        </p:nvGrpSpPr>
        <p:grpSpPr>
          <a:xfrm>
            <a:off x="992242" y="4535404"/>
            <a:ext cx="503778" cy="503778"/>
            <a:chOff x="2168723" y="3832108"/>
            <a:chExt cx="503778" cy="503778"/>
          </a:xfrm>
        </p:grpSpPr>
        <p:sp>
          <p:nvSpPr>
            <p:cNvPr id="88" name="Oval 87"/>
            <p:cNvSpPr/>
            <p:nvPr/>
          </p:nvSpPr>
          <p:spPr>
            <a:xfrm>
              <a:off x="2246151" y="3911954"/>
              <a:ext cx="344086" cy="344086"/>
            </a:xfrm>
            <a:prstGeom prst="ellipse">
              <a:avLst/>
            </a:prstGeom>
            <a:solidFill>
              <a:schemeClr val="bg1"/>
            </a:solidFill>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sp>
          <p:nvSpPr>
            <p:cNvPr id="89" name="Oval 88"/>
            <p:cNvSpPr/>
            <p:nvPr/>
          </p:nvSpPr>
          <p:spPr>
            <a:xfrm>
              <a:off x="2168723" y="3832108"/>
              <a:ext cx="503778" cy="503778"/>
            </a:xfrm>
            <a:prstGeom prst="ellipse">
              <a:avLst/>
            </a:prstGeom>
            <a:noFill/>
            <a:ln w="2857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grpSp>
      <p:grpSp>
        <p:nvGrpSpPr>
          <p:cNvPr id="90" name="Group 89"/>
          <p:cNvGrpSpPr/>
          <p:nvPr/>
        </p:nvGrpSpPr>
        <p:grpSpPr>
          <a:xfrm>
            <a:off x="4170360" y="4535404"/>
            <a:ext cx="503778" cy="503778"/>
            <a:chOff x="6930118" y="3014593"/>
            <a:chExt cx="503778" cy="503778"/>
          </a:xfrm>
        </p:grpSpPr>
        <p:sp>
          <p:nvSpPr>
            <p:cNvPr id="91" name="Oval 90"/>
            <p:cNvSpPr/>
            <p:nvPr/>
          </p:nvSpPr>
          <p:spPr>
            <a:xfrm>
              <a:off x="6930118" y="3014593"/>
              <a:ext cx="503778" cy="503778"/>
            </a:xfrm>
            <a:prstGeom prst="ellipse">
              <a:avLst/>
            </a:prstGeom>
            <a:solidFill>
              <a:schemeClr val="bg1"/>
            </a:solidFill>
            <a:ln w="2857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sp>
          <p:nvSpPr>
            <p:cNvPr id="92" name="Oval 91"/>
            <p:cNvSpPr/>
            <p:nvPr/>
          </p:nvSpPr>
          <p:spPr>
            <a:xfrm>
              <a:off x="7007546" y="3094439"/>
              <a:ext cx="344086" cy="344086"/>
            </a:xfrm>
            <a:prstGeom prst="ellipse">
              <a:avLst/>
            </a:prstGeom>
            <a:solidFill>
              <a:schemeClr val="bg1"/>
            </a:solidFill>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grpSp>
      <p:grpSp>
        <p:nvGrpSpPr>
          <p:cNvPr id="93" name="Group 92"/>
          <p:cNvGrpSpPr/>
          <p:nvPr/>
        </p:nvGrpSpPr>
        <p:grpSpPr>
          <a:xfrm>
            <a:off x="2581301" y="4535404"/>
            <a:ext cx="503778" cy="503778"/>
            <a:chOff x="8450369" y="3363869"/>
            <a:chExt cx="503778" cy="503778"/>
          </a:xfrm>
        </p:grpSpPr>
        <p:sp>
          <p:nvSpPr>
            <p:cNvPr id="94" name="Oval 93"/>
            <p:cNvSpPr/>
            <p:nvPr/>
          </p:nvSpPr>
          <p:spPr>
            <a:xfrm>
              <a:off x="8450369" y="3363869"/>
              <a:ext cx="503778" cy="503778"/>
            </a:xfrm>
            <a:prstGeom prst="ellipse">
              <a:avLst/>
            </a:prstGeom>
            <a:solidFill>
              <a:schemeClr val="bg1"/>
            </a:solidFill>
            <a:ln w="2857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a:cs typeface="Open Sans"/>
              </a:endParaRPr>
            </a:p>
          </p:txBody>
        </p:sp>
        <p:sp>
          <p:nvSpPr>
            <p:cNvPr id="95" name="Oval 94"/>
            <p:cNvSpPr/>
            <p:nvPr/>
          </p:nvSpPr>
          <p:spPr>
            <a:xfrm>
              <a:off x="8527797" y="3443715"/>
              <a:ext cx="344086" cy="344086"/>
            </a:xfrm>
            <a:prstGeom prst="ellipse">
              <a:avLst/>
            </a:prstGeom>
            <a:solidFill>
              <a:schemeClr val="bg1"/>
            </a:solidFill>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cs typeface="Open Sans"/>
              </a:endParaRPr>
            </a:p>
          </p:txBody>
        </p:sp>
      </p:grpSp>
      <p:sp>
        <p:nvSpPr>
          <p:cNvPr id="96" name="TextBox 95"/>
          <p:cNvSpPr txBox="1"/>
          <p:nvPr/>
        </p:nvSpPr>
        <p:spPr>
          <a:xfrm>
            <a:off x="426325" y="5297618"/>
            <a:ext cx="1630775"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0"/>
              </a:spcBef>
              <a:defRPr/>
            </a:pPr>
            <a:r>
              <a:rPr lang="en-US" sz="1200" i="0" dirty="0">
                <a:solidFill>
                  <a:schemeClr val="accent3"/>
                </a:solidFill>
                <a:latin typeface="Verdana"/>
                <a:cs typeface="Arial" charset="0"/>
              </a:rPr>
              <a:t>FULL / PART TIME </a:t>
            </a:r>
          </a:p>
          <a:p>
            <a:pPr defTabSz="685784">
              <a:spcBef>
                <a:spcPts val="0"/>
              </a:spcBef>
              <a:defRPr/>
            </a:pPr>
            <a:r>
              <a:rPr lang="en-US" sz="1200" i="0" dirty="0">
                <a:solidFill>
                  <a:schemeClr val="accent3"/>
                </a:solidFill>
                <a:latin typeface="Verdana"/>
                <a:cs typeface="Arial" charset="0"/>
              </a:rPr>
              <a:t>EMPLOYEES</a:t>
            </a:r>
          </a:p>
        </p:txBody>
      </p:sp>
      <p:sp>
        <p:nvSpPr>
          <p:cNvPr id="97" name="TextBox 96"/>
          <p:cNvSpPr txBox="1"/>
          <p:nvPr/>
        </p:nvSpPr>
        <p:spPr>
          <a:xfrm>
            <a:off x="2144237" y="3957580"/>
            <a:ext cx="1371240"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0"/>
              </a:spcBef>
              <a:defRPr/>
            </a:pPr>
            <a:r>
              <a:rPr lang="en-US" sz="1200" i="0" dirty="0">
                <a:solidFill>
                  <a:schemeClr val="accent3"/>
                </a:solidFill>
                <a:latin typeface="Verdana"/>
                <a:cs typeface="Arial" charset="0"/>
              </a:rPr>
              <a:t>JOINT VENTURES</a:t>
            </a:r>
          </a:p>
        </p:txBody>
      </p:sp>
      <p:sp>
        <p:nvSpPr>
          <p:cNvPr id="98" name="TextBox 97"/>
          <p:cNvSpPr txBox="1"/>
          <p:nvPr/>
        </p:nvSpPr>
        <p:spPr>
          <a:xfrm>
            <a:off x="5323270" y="3957580"/>
            <a:ext cx="1371240" cy="184666"/>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450"/>
              </a:spcBef>
              <a:defRPr/>
            </a:pPr>
            <a:r>
              <a:rPr lang="en-US" sz="1200" i="0" dirty="0">
                <a:solidFill>
                  <a:schemeClr val="accent1"/>
                </a:solidFill>
                <a:latin typeface="Verdana"/>
                <a:cs typeface="Arial" charset="0"/>
              </a:rPr>
              <a:t>FREELANCERS</a:t>
            </a:r>
          </a:p>
        </p:txBody>
      </p:sp>
      <p:sp>
        <p:nvSpPr>
          <p:cNvPr id="99" name="TextBox 98"/>
          <p:cNvSpPr txBox="1"/>
          <p:nvPr/>
        </p:nvSpPr>
        <p:spPr>
          <a:xfrm>
            <a:off x="6993870" y="5297618"/>
            <a:ext cx="1208157"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0"/>
              </a:spcBef>
              <a:defRPr/>
            </a:pPr>
            <a:r>
              <a:rPr lang="en-US" sz="1200" i="0" dirty="0">
                <a:solidFill>
                  <a:schemeClr val="accent1"/>
                </a:solidFill>
                <a:latin typeface="Verdana"/>
                <a:cs typeface="Arial" charset="0"/>
              </a:rPr>
              <a:t>GIG WORKERS</a:t>
            </a:r>
          </a:p>
        </p:txBody>
      </p:sp>
      <p:sp>
        <p:nvSpPr>
          <p:cNvPr id="100" name="TextBox 99"/>
          <p:cNvSpPr txBox="1"/>
          <p:nvPr/>
        </p:nvSpPr>
        <p:spPr>
          <a:xfrm>
            <a:off x="3734211" y="5297618"/>
            <a:ext cx="1371240" cy="184666"/>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450"/>
              </a:spcBef>
              <a:defRPr/>
            </a:pPr>
            <a:r>
              <a:rPr lang="en-US" sz="1200" i="0" dirty="0">
                <a:solidFill>
                  <a:schemeClr val="accent3"/>
                </a:solidFill>
                <a:latin typeface="Verdana"/>
                <a:cs typeface="Arial" charset="0"/>
              </a:rPr>
              <a:t>CONTRACTORS</a:t>
            </a:r>
          </a:p>
        </p:txBody>
      </p:sp>
      <p:sp>
        <p:nvSpPr>
          <p:cNvPr id="101" name="TextBox 100"/>
          <p:cNvSpPr txBox="1"/>
          <p:nvPr/>
        </p:nvSpPr>
        <p:spPr>
          <a:xfrm>
            <a:off x="8501389" y="3957580"/>
            <a:ext cx="1371240" cy="184666"/>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800" b="1" i="1" u="none" strike="noStrike" kern="0" cap="none" spc="0" normalizeH="0" baseline="0">
                <a:ln>
                  <a:noFill/>
                </a:ln>
                <a:solidFill>
                  <a:srgbClr val="313131"/>
                </a:solidFill>
                <a:effectLst/>
                <a:uLnTx/>
                <a:uFillTx/>
              </a:defRPr>
            </a:lvl1pPr>
          </a:lstStyle>
          <a:p>
            <a:pPr defTabSz="685784">
              <a:spcBef>
                <a:spcPts val="450"/>
              </a:spcBef>
              <a:defRPr/>
            </a:pPr>
            <a:r>
              <a:rPr lang="en-US" sz="1200" i="0" dirty="0">
                <a:solidFill>
                  <a:schemeClr val="accent1"/>
                </a:solidFill>
                <a:latin typeface="Verdana"/>
                <a:cs typeface="Arial" charset="0"/>
              </a:rPr>
              <a:t>CROWDS</a:t>
            </a:r>
          </a:p>
        </p:txBody>
      </p:sp>
      <p:sp>
        <p:nvSpPr>
          <p:cNvPr id="102" name="Rectangle 101"/>
          <p:cNvSpPr/>
          <p:nvPr/>
        </p:nvSpPr>
        <p:spPr>
          <a:xfrm>
            <a:off x="999867" y="3134550"/>
            <a:ext cx="2313783" cy="424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i="1" spc="300" dirty="0">
                <a:solidFill>
                  <a:schemeClr val="tx1"/>
                </a:solidFill>
              </a:rPr>
              <a:t>ORGANIZATION-LED</a:t>
            </a:r>
          </a:p>
        </p:txBody>
      </p:sp>
      <p:sp>
        <p:nvSpPr>
          <p:cNvPr id="103" name="Pentagon 102"/>
          <p:cNvSpPr/>
          <p:nvPr/>
        </p:nvSpPr>
        <p:spPr>
          <a:xfrm>
            <a:off x="154825" y="2640470"/>
            <a:ext cx="10351915" cy="385693"/>
          </a:xfrm>
          <a:prstGeom prst="homePlate">
            <a:avLst/>
          </a:prstGeom>
          <a:gradFill flip="none" rotWithShape="1">
            <a:gsLst>
              <a:gs pos="50000">
                <a:schemeClr val="bg1">
                  <a:lumMod val="95000"/>
                </a:schemeClr>
              </a:gs>
              <a:gs pos="18000">
                <a:schemeClr val="accent3">
                  <a:lumMod val="75000"/>
                </a:schemeClr>
              </a:gs>
              <a:gs pos="62000">
                <a:schemeClr val="accent1">
                  <a:alpha val="7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AU" sz="760" dirty="0">
              <a:solidFill>
                <a:prstClr val="white"/>
              </a:solidFill>
            </a:endParaRPr>
          </a:p>
        </p:txBody>
      </p:sp>
      <p:sp>
        <p:nvSpPr>
          <p:cNvPr id="104" name="Rectangle 103"/>
          <p:cNvSpPr/>
          <p:nvPr/>
        </p:nvSpPr>
        <p:spPr>
          <a:xfrm>
            <a:off x="206987" y="2720287"/>
            <a:ext cx="1570194" cy="246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25" b="1" spc="300" dirty="0">
                <a:solidFill>
                  <a:schemeClr val="bg1"/>
                </a:solidFill>
              </a:rPr>
              <a:t>TRADITIONAL</a:t>
            </a:r>
          </a:p>
        </p:txBody>
      </p:sp>
      <p:sp>
        <p:nvSpPr>
          <p:cNvPr id="105" name="Rectangle 104"/>
          <p:cNvSpPr/>
          <p:nvPr/>
        </p:nvSpPr>
        <p:spPr>
          <a:xfrm>
            <a:off x="9252545" y="2719911"/>
            <a:ext cx="1025212" cy="246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25" b="1" spc="300" dirty="0">
                <a:solidFill>
                  <a:schemeClr val="bg1"/>
                </a:solidFill>
              </a:rPr>
              <a:t>OPEN</a:t>
            </a:r>
          </a:p>
        </p:txBody>
      </p:sp>
      <p:grpSp>
        <p:nvGrpSpPr>
          <p:cNvPr id="106" name="Group 105"/>
          <p:cNvGrpSpPr/>
          <p:nvPr/>
        </p:nvGrpSpPr>
        <p:grpSpPr>
          <a:xfrm>
            <a:off x="9759989" y="3203995"/>
            <a:ext cx="429057" cy="532701"/>
            <a:chOff x="10990670" y="5236798"/>
            <a:chExt cx="484790" cy="593084"/>
          </a:xfrm>
        </p:grpSpPr>
        <p:sp>
          <p:nvSpPr>
            <p:cNvPr id="107" name="Freeform 49"/>
            <p:cNvSpPr>
              <a:spLocks/>
            </p:cNvSpPr>
            <p:nvPr/>
          </p:nvSpPr>
          <p:spPr bwMode="auto">
            <a:xfrm>
              <a:off x="11093903" y="5810652"/>
              <a:ext cx="277312" cy="19230"/>
            </a:xfrm>
            <a:custGeom>
              <a:avLst/>
              <a:gdLst>
                <a:gd name="T0" fmla="*/ 0 w 269"/>
                <a:gd name="T1" fmla="*/ 13 h 19"/>
                <a:gd name="T2" fmla="*/ 6 w 269"/>
                <a:gd name="T3" fmla="*/ 19 h 19"/>
                <a:gd name="T4" fmla="*/ 263 w 269"/>
                <a:gd name="T5" fmla="*/ 19 h 19"/>
                <a:gd name="T6" fmla="*/ 269 w 269"/>
                <a:gd name="T7" fmla="*/ 13 h 19"/>
                <a:gd name="T8" fmla="*/ 269 w 269"/>
                <a:gd name="T9" fmla="*/ 0 h 19"/>
                <a:gd name="T10" fmla="*/ 0 w 269"/>
                <a:gd name="T11" fmla="*/ 0 h 19"/>
                <a:gd name="T12" fmla="*/ 0 w 269"/>
                <a:gd name="T13" fmla="*/ 13 h 19"/>
              </a:gdLst>
              <a:ahLst/>
              <a:cxnLst>
                <a:cxn ang="0">
                  <a:pos x="T0" y="T1"/>
                </a:cxn>
                <a:cxn ang="0">
                  <a:pos x="T2" y="T3"/>
                </a:cxn>
                <a:cxn ang="0">
                  <a:pos x="T4" y="T5"/>
                </a:cxn>
                <a:cxn ang="0">
                  <a:pos x="T6" y="T7"/>
                </a:cxn>
                <a:cxn ang="0">
                  <a:pos x="T8" y="T9"/>
                </a:cxn>
                <a:cxn ang="0">
                  <a:pos x="T10" y="T11"/>
                </a:cxn>
                <a:cxn ang="0">
                  <a:pos x="T12" y="T13"/>
                </a:cxn>
              </a:cxnLst>
              <a:rect l="0" t="0" r="r" b="b"/>
              <a:pathLst>
                <a:path w="269" h="19">
                  <a:moveTo>
                    <a:pt x="0" y="13"/>
                  </a:moveTo>
                  <a:cubicBezTo>
                    <a:pt x="0" y="16"/>
                    <a:pt x="2" y="19"/>
                    <a:pt x="6" y="19"/>
                  </a:cubicBezTo>
                  <a:cubicBezTo>
                    <a:pt x="263" y="19"/>
                    <a:pt x="263" y="19"/>
                    <a:pt x="263" y="19"/>
                  </a:cubicBezTo>
                  <a:cubicBezTo>
                    <a:pt x="267" y="19"/>
                    <a:pt x="269" y="16"/>
                    <a:pt x="269" y="13"/>
                  </a:cubicBezTo>
                  <a:cubicBezTo>
                    <a:pt x="269" y="0"/>
                    <a:pt x="269" y="0"/>
                    <a:pt x="269" y="0"/>
                  </a:cubicBezTo>
                  <a:cubicBezTo>
                    <a:pt x="0" y="0"/>
                    <a:pt x="0" y="0"/>
                    <a:pt x="0" y="0"/>
                  </a:cubicBezTo>
                  <a:lnTo>
                    <a:pt x="0" y="1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08" name="Freeform 50"/>
            <p:cNvSpPr>
              <a:spLocks/>
            </p:cNvSpPr>
            <p:nvPr/>
          </p:nvSpPr>
          <p:spPr bwMode="auto">
            <a:xfrm>
              <a:off x="11143495" y="5236798"/>
              <a:ext cx="178127" cy="249986"/>
            </a:xfrm>
            <a:custGeom>
              <a:avLst/>
              <a:gdLst>
                <a:gd name="T0" fmla="*/ 16 w 173"/>
                <a:gd name="T1" fmla="*/ 174 h 242"/>
                <a:gd name="T2" fmla="*/ 68 w 173"/>
                <a:gd name="T3" fmla="*/ 240 h 242"/>
                <a:gd name="T4" fmla="*/ 104 w 173"/>
                <a:gd name="T5" fmla="*/ 240 h 242"/>
                <a:gd name="T6" fmla="*/ 157 w 173"/>
                <a:gd name="T7" fmla="*/ 174 h 242"/>
                <a:gd name="T8" fmla="*/ 163 w 173"/>
                <a:gd name="T9" fmla="*/ 170 h 242"/>
                <a:gd name="T10" fmla="*/ 172 w 173"/>
                <a:gd name="T11" fmla="*/ 113 h 242"/>
                <a:gd name="T12" fmla="*/ 168 w 173"/>
                <a:gd name="T13" fmla="*/ 110 h 242"/>
                <a:gd name="T14" fmla="*/ 161 w 173"/>
                <a:gd name="T15" fmla="*/ 52 h 242"/>
                <a:gd name="T16" fmla="*/ 12 w 173"/>
                <a:gd name="T17" fmla="*/ 52 h 242"/>
                <a:gd name="T18" fmla="*/ 5 w 173"/>
                <a:gd name="T19" fmla="*/ 110 h 242"/>
                <a:gd name="T20" fmla="*/ 1 w 173"/>
                <a:gd name="T21" fmla="*/ 113 h 242"/>
                <a:gd name="T22" fmla="*/ 10 w 173"/>
                <a:gd name="T23" fmla="*/ 170 h 242"/>
                <a:gd name="T24" fmla="*/ 16 w 173"/>
                <a:gd name="T25" fmla="*/ 17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42">
                  <a:moveTo>
                    <a:pt x="16" y="174"/>
                  </a:moveTo>
                  <a:cubicBezTo>
                    <a:pt x="22" y="199"/>
                    <a:pt x="45" y="230"/>
                    <a:pt x="68" y="240"/>
                  </a:cubicBezTo>
                  <a:cubicBezTo>
                    <a:pt x="80" y="242"/>
                    <a:pt x="93" y="242"/>
                    <a:pt x="104" y="240"/>
                  </a:cubicBezTo>
                  <a:cubicBezTo>
                    <a:pt x="128" y="230"/>
                    <a:pt x="151" y="199"/>
                    <a:pt x="157" y="174"/>
                  </a:cubicBezTo>
                  <a:cubicBezTo>
                    <a:pt x="163" y="170"/>
                    <a:pt x="163" y="170"/>
                    <a:pt x="163" y="170"/>
                  </a:cubicBezTo>
                  <a:cubicBezTo>
                    <a:pt x="171" y="149"/>
                    <a:pt x="173" y="130"/>
                    <a:pt x="172" y="113"/>
                  </a:cubicBezTo>
                  <a:cubicBezTo>
                    <a:pt x="168" y="110"/>
                    <a:pt x="168" y="110"/>
                    <a:pt x="168" y="110"/>
                  </a:cubicBezTo>
                  <a:cubicBezTo>
                    <a:pt x="169" y="94"/>
                    <a:pt x="169" y="66"/>
                    <a:pt x="161" y="52"/>
                  </a:cubicBezTo>
                  <a:cubicBezTo>
                    <a:pt x="133" y="0"/>
                    <a:pt x="40" y="0"/>
                    <a:pt x="12" y="52"/>
                  </a:cubicBezTo>
                  <a:cubicBezTo>
                    <a:pt x="4" y="66"/>
                    <a:pt x="4" y="94"/>
                    <a:pt x="5" y="110"/>
                  </a:cubicBezTo>
                  <a:cubicBezTo>
                    <a:pt x="1" y="113"/>
                    <a:pt x="1" y="113"/>
                    <a:pt x="1" y="113"/>
                  </a:cubicBezTo>
                  <a:cubicBezTo>
                    <a:pt x="0" y="130"/>
                    <a:pt x="2" y="149"/>
                    <a:pt x="10" y="170"/>
                  </a:cubicBezTo>
                  <a:lnTo>
                    <a:pt x="16" y="174"/>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09" name="Freeform 51"/>
            <p:cNvSpPr>
              <a:spLocks/>
            </p:cNvSpPr>
            <p:nvPr/>
          </p:nvSpPr>
          <p:spPr bwMode="auto">
            <a:xfrm>
              <a:off x="10990670" y="5489820"/>
              <a:ext cx="484790" cy="320832"/>
            </a:xfrm>
            <a:custGeom>
              <a:avLst/>
              <a:gdLst>
                <a:gd name="T0" fmla="*/ 457 w 469"/>
                <a:gd name="T1" fmla="*/ 215 h 310"/>
                <a:gd name="T2" fmla="*/ 418 w 469"/>
                <a:gd name="T3" fmla="*/ 58 h 310"/>
                <a:gd name="T4" fmla="*/ 396 w 469"/>
                <a:gd name="T5" fmla="*/ 38 h 310"/>
                <a:gd name="T6" fmla="*/ 305 w 469"/>
                <a:gd name="T7" fmla="*/ 0 h 310"/>
                <a:gd name="T8" fmla="*/ 164 w 469"/>
                <a:gd name="T9" fmla="*/ 0 h 310"/>
                <a:gd name="T10" fmla="*/ 73 w 469"/>
                <a:gd name="T11" fmla="*/ 38 h 310"/>
                <a:gd name="T12" fmla="*/ 51 w 469"/>
                <a:gd name="T13" fmla="*/ 58 h 310"/>
                <a:gd name="T14" fmla="*/ 12 w 469"/>
                <a:gd name="T15" fmla="*/ 215 h 310"/>
                <a:gd name="T16" fmla="*/ 22 w 469"/>
                <a:gd name="T17" fmla="*/ 280 h 310"/>
                <a:gd name="T18" fmla="*/ 83 w 469"/>
                <a:gd name="T19" fmla="*/ 310 h 310"/>
                <a:gd name="T20" fmla="*/ 83 w 469"/>
                <a:gd name="T21" fmla="*/ 303 h 310"/>
                <a:gd name="T22" fmla="*/ 66 w 469"/>
                <a:gd name="T23" fmla="*/ 148 h 310"/>
                <a:gd name="T24" fmla="*/ 86 w 469"/>
                <a:gd name="T25" fmla="*/ 126 h 310"/>
                <a:gd name="T26" fmla="*/ 382 w 469"/>
                <a:gd name="T27" fmla="*/ 126 h 310"/>
                <a:gd name="T28" fmla="*/ 403 w 469"/>
                <a:gd name="T29" fmla="*/ 148 h 310"/>
                <a:gd name="T30" fmla="*/ 386 w 469"/>
                <a:gd name="T31" fmla="*/ 303 h 310"/>
                <a:gd name="T32" fmla="*/ 386 w 469"/>
                <a:gd name="T33" fmla="*/ 310 h 310"/>
                <a:gd name="T34" fmla="*/ 448 w 469"/>
                <a:gd name="T35" fmla="*/ 280 h 310"/>
                <a:gd name="T36" fmla="*/ 457 w 469"/>
                <a:gd name="T37" fmla="*/ 21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310">
                  <a:moveTo>
                    <a:pt x="457" y="215"/>
                  </a:moveTo>
                  <a:cubicBezTo>
                    <a:pt x="418" y="58"/>
                    <a:pt x="418" y="58"/>
                    <a:pt x="418" y="58"/>
                  </a:cubicBezTo>
                  <a:cubicBezTo>
                    <a:pt x="416" y="50"/>
                    <a:pt x="402" y="41"/>
                    <a:pt x="396" y="38"/>
                  </a:cubicBezTo>
                  <a:cubicBezTo>
                    <a:pt x="305" y="0"/>
                    <a:pt x="305" y="0"/>
                    <a:pt x="305" y="0"/>
                  </a:cubicBezTo>
                  <a:cubicBezTo>
                    <a:pt x="241" y="38"/>
                    <a:pt x="164" y="0"/>
                    <a:pt x="164" y="0"/>
                  </a:cubicBezTo>
                  <a:cubicBezTo>
                    <a:pt x="73" y="38"/>
                    <a:pt x="73" y="38"/>
                    <a:pt x="73" y="38"/>
                  </a:cubicBezTo>
                  <a:cubicBezTo>
                    <a:pt x="66" y="41"/>
                    <a:pt x="53" y="50"/>
                    <a:pt x="51" y="58"/>
                  </a:cubicBezTo>
                  <a:cubicBezTo>
                    <a:pt x="12" y="215"/>
                    <a:pt x="12" y="215"/>
                    <a:pt x="12" y="215"/>
                  </a:cubicBezTo>
                  <a:cubicBezTo>
                    <a:pt x="8" y="233"/>
                    <a:pt x="0" y="269"/>
                    <a:pt x="22" y="280"/>
                  </a:cubicBezTo>
                  <a:cubicBezTo>
                    <a:pt x="83" y="310"/>
                    <a:pt x="83" y="310"/>
                    <a:pt x="83" y="310"/>
                  </a:cubicBezTo>
                  <a:cubicBezTo>
                    <a:pt x="83" y="303"/>
                    <a:pt x="83" y="303"/>
                    <a:pt x="83" y="303"/>
                  </a:cubicBezTo>
                  <a:cubicBezTo>
                    <a:pt x="66" y="148"/>
                    <a:pt x="66" y="148"/>
                    <a:pt x="66" y="148"/>
                  </a:cubicBezTo>
                  <a:cubicBezTo>
                    <a:pt x="65" y="136"/>
                    <a:pt x="75" y="126"/>
                    <a:pt x="86" y="126"/>
                  </a:cubicBezTo>
                  <a:cubicBezTo>
                    <a:pt x="382" y="126"/>
                    <a:pt x="382" y="126"/>
                    <a:pt x="382" y="126"/>
                  </a:cubicBezTo>
                  <a:cubicBezTo>
                    <a:pt x="394" y="126"/>
                    <a:pt x="404" y="136"/>
                    <a:pt x="403" y="148"/>
                  </a:cubicBezTo>
                  <a:cubicBezTo>
                    <a:pt x="386" y="303"/>
                    <a:pt x="386" y="303"/>
                    <a:pt x="386" y="303"/>
                  </a:cubicBezTo>
                  <a:cubicBezTo>
                    <a:pt x="386" y="310"/>
                    <a:pt x="386" y="310"/>
                    <a:pt x="386" y="310"/>
                  </a:cubicBezTo>
                  <a:cubicBezTo>
                    <a:pt x="448" y="280"/>
                    <a:pt x="448" y="280"/>
                    <a:pt x="448" y="280"/>
                  </a:cubicBezTo>
                  <a:cubicBezTo>
                    <a:pt x="469" y="269"/>
                    <a:pt x="461" y="231"/>
                    <a:pt x="457" y="21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10" name="Freeform 52"/>
            <p:cNvSpPr>
              <a:spLocks noEditPoints="1"/>
            </p:cNvSpPr>
            <p:nvPr/>
          </p:nvSpPr>
          <p:spPr bwMode="auto">
            <a:xfrm>
              <a:off x="11075685" y="5637585"/>
              <a:ext cx="313747" cy="164971"/>
            </a:xfrm>
            <a:custGeom>
              <a:avLst/>
              <a:gdLst>
                <a:gd name="T0" fmla="*/ 299 w 303"/>
                <a:gd name="T1" fmla="*/ 0 h 159"/>
                <a:gd name="T2" fmla="*/ 4 w 303"/>
                <a:gd name="T3" fmla="*/ 0 h 159"/>
                <a:gd name="T4" fmla="*/ 0 w 303"/>
                <a:gd name="T5" fmla="*/ 4 h 159"/>
                <a:gd name="T6" fmla="*/ 17 w 303"/>
                <a:gd name="T7" fmla="*/ 159 h 159"/>
                <a:gd name="T8" fmla="*/ 286 w 303"/>
                <a:gd name="T9" fmla="*/ 159 h 159"/>
                <a:gd name="T10" fmla="*/ 303 w 303"/>
                <a:gd name="T11" fmla="*/ 4 h 159"/>
                <a:gd name="T12" fmla="*/ 299 w 303"/>
                <a:gd name="T13" fmla="*/ 0 h 159"/>
                <a:gd name="T14" fmla="*/ 204 w 303"/>
                <a:gd name="T15" fmla="*/ 33 h 159"/>
                <a:gd name="T16" fmla="*/ 147 w 303"/>
                <a:gd name="T17" fmla="*/ 125 h 159"/>
                <a:gd name="T18" fmla="*/ 138 w 303"/>
                <a:gd name="T19" fmla="*/ 131 h 159"/>
                <a:gd name="T20" fmla="*/ 137 w 303"/>
                <a:gd name="T21" fmla="*/ 131 h 159"/>
                <a:gd name="T22" fmla="*/ 128 w 303"/>
                <a:gd name="T23" fmla="*/ 126 h 159"/>
                <a:gd name="T24" fmla="*/ 99 w 303"/>
                <a:gd name="T25" fmla="*/ 87 h 159"/>
                <a:gd name="T26" fmla="*/ 101 w 303"/>
                <a:gd name="T27" fmla="*/ 71 h 159"/>
                <a:gd name="T28" fmla="*/ 117 w 303"/>
                <a:gd name="T29" fmla="*/ 74 h 159"/>
                <a:gd name="T30" fmla="*/ 137 w 303"/>
                <a:gd name="T31" fmla="*/ 99 h 159"/>
                <a:gd name="T32" fmla="*/ 185 w 303"/>
                <a:gd name="T33" fmla="*/ 21 h 159"/>
                <a:gd name="T34" fmla="*/ 201 w 303"/>
                <a:gd name="T35" fmla="*/ 18 h 159"/>
                <a:gd name="T36" fmla="*/ 204 w 303"/>
                <a:gd name="T37" fmla="*/ 3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3" h="159">
                  <a:moveTo>
                    <a:pt x="299" y="0"/>
                  </a:moveTo>
                  <a:cubicBezTo>
                    <a:pt x="4" y="0"/>
                    <a:pt x="4" y="0"/>
                    <a:pt x="4" y="0"/>
                  </a:cubicBezTo>
                  <a:cubicBezTo>
                    <a:pt x="1" y="0"/>
                    <a:pt x="0" y="1"/>
                    <a:pt x="0" y="4"/>
                  </a:cubicBezTo>
                  <a:cubicBezTo>
                    <a:pt x="17" y="159"/>
                    <a:pt x="17" y="159"/>
                    <a:pt x="17" y="159"/>
                  </a:cubicBezTo>
                  <a:cubicBezTo>
                    <a:pt x="286" y="159"/>
                    <a:pt x="286" y="159"/>
                    <a:pt x="286" y="159"/>
                  </a:cubicBezTo>
                  <a:cubicBezTo>
                    <a:pt x="303" y="4"/>
                    <a:pt x="303" y="4"/>
                    <a:pt x="303" y="4"/>
                  </a:cubicBezTo>
                  <a:cubicBezTo>
                    <a:pt x="303" y="1"/>
                    <a:pt x="302" y="0"/>
                    <a:pt x="299" y="0"/>
                  </a:cubicBezTo>
                  <a:close/>
                  <a:moveTo>
                    <a:pt x="204" y="33"/>
                  </a:moveTo>
                  <a:cubicBezTo>
                    <a:pt x="147" y="125"/>
                    <a:pt x="147" y="125"/>
                    <a:pt x="147" y="125"/>
                  </a:cubicBezTo>
                  <a:cubicBezTo>
                    <a:pt x="145" y="128"/>
                    <a:pt x="142" y="131"/>
                    <a:pt x="138" y="131"/>
                  </a:cubicBezTo>
                  <a:cubicBezTo>
                    <a:pt x="138" y="131"/>
                    <a:pt x="138" y="131"/>
                    <a:pt x="137" y="131"/>
                  </a:cubicBezTo>
                  <a:cubicBezTo>
                    <a:pt x="134" y="131"/>
                    <a:pt x="131" y="129"/>
                    <a:pt x="128" y="126"/>
                  </a:cubicBezTo>
                  <a:cubicBezTo>
                    <a:pt x="99" y="87"/>
                    <a:pt x="99" y="87"/>
                    <a:pt x="99" y="87"/>
                  </a:cubicBezTo>
                  <a:cubicBezTo>
                    <a:pt x="95" y="82"/>
                    <a:pt x="96" y="75"/>
                    <a:pt x="101" y="71"/>
                  </a:cubicBezTo>
                  <a:cubicBezTo>
                    <a:pt x="106" y="68"/>
                    <a:pt x="113" y="69"/>
                    <a:pt x="117" y="74"/>
                  </a:cubicBezTo>
                  <a:cubicBezTo>
                    <a:pt x="137" y="99"/>
                    <a:pt x="137" y="99"/>
                    <a:pt x="137" y="99"/>
                  </a:cubicBezTo>
                  <a:cubicBezTo>
                    <a:pt x="185" y="21"/>
                    <a:pt x="185" y="21"/>
                    <a:pt x="185" y="21"/>
                  </a:cubicBezTo>
                  <a:cubicBezTo>
                    <a:pt x="188" y="16"/>
                    <a:pt x="195" y="14"/>
                    <a:pt x="201" y="18"/>
                  </a:cubicBezTo>
                  <a:cubicBezTo>
                    <a:pt x="206" y="21"/>
                    <a:pt x="208" y="28"/>
                    <a:pt x="204" y="33"/>
                  </a:cubicBezTo>
                  <a:close/>
                </a:path>
              </a:pathLst>
            </a:custGeom>
            <a:solidFill>
              <a:schemeClr val="bg1"/>
            </a:solidFill>
            <a:ln>
              <a:solidFill>
                <a:schemeClr val="accent1"/>
              </a:solid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grpSp>
      <p:grpSp>
        <p:nvGrpSpPr>
          <p:cNvPr id="111" name="Group 110"/>
          <p:cNvGrpSpPr/>
          <p:nvPr/>
        </p:nvGrpSpPr>
        <p:grpSpPr>
          <a:xfrm>
            <a:off x="253365" y="3186246"/>
            <a:ext cx="651142" cy="517421"/>
            <a:chOff x="960438" y="6030913"/>
            <a:chExt cx="901700" cy="812801"/>
          </a:xfrm>
        </p:grpSpPr>
        <p:sp>
          <p:nvSpPr>
            <p:cNvPr id="112" name="Freeform 143"/>
            <p:cNvSpPr>
              <a:spLocks/>
            </p:cNvSpPr>
            <p:nvPr/>
          </p:nvSpPr>
          <p:spPr bwMode="auto">
            <a:xfrm>
              <a:off x="1287463" y="6067426"/>
              <a:ext cx="574675" cy="382588"/>
            </a:xfrm>
            <a:custGeom>
              <a:avLst/>
              <a:gdLst>
                <a:gd name="T0" fmla="*/ 372 w 381"/>
                <a:gd name="T1" fmla="*/ 0 h 254"/>
                <a:gd name="T2" fmla="*/ 9 w 381"/>
                <a:gd name="T3" fmla="*/ 0 h 254"/>
                <a:gd name="T4" fmla="*/ 0 w 381"/>
                <a:gd name="T5" fmla="*/ 9 h 254"/>
                <a:gd name="T6" fmla="*/ 0 w 381"/>
                <a:gd name="T7" fmla="*/ 100 h 254"/>
                <a:gd name="T8" fmla="*/ 18 w 381"/>
                <a:gd name="T9" fmla="*/ 107 h 254"/>
                <a:gd name="T10" fmla="*/ 19 w 381"/>
                <a:gd name="T11" fmla="*/ 107 h 254"/>
                <a:gd name="T12" fmla="*/ 19 w 381"/>
                <a:gd name="T13" fmla="*/ 19 h 254"/>
                <a:gd name="T14" fmla="*/ 362 w 381"/>
                <a:gd name="T15" fmla="*/ 19 h 254"/>
                <a:gd name="T16" fmla="*/ 362 w 381"/>
                <a:gd name="T17" fmla="*/ 235 h 254"/>
                <a:gd name="T18" fmla="*/ 19 w 381"/>
                <a:gd name="T19" fmla="*/ 235 h 254"/>
                <a:gd name="T20" fmla="*/ 19 w 381"/>
                <a:gd name="T21" fmla="*/ 222 h 254"/>
                <a:gd name="T22" fmla="*/ 0 w 381"/>
                <a:gd name="T23" fmla="*/ 217 h 254"/>
                <a:gd name="T24" fmla="*/ 0 w 381"/>
                <a:gd name="T25" fmla="*/ 245 h 254"/>
                <a:gd name="T26" fmla="*/ 9 w 381"/>
                <a:gd name="T27" fmla="*/ 254 h 254"/>
                <a:gd name="T28" fmla="*/ 372 w 381"/>
                <a:gd name="T29" fmla="*/ 254 h 254"/>
                <a:gd name="T30" fmla="*/ 381 w 381"/>
                <a:gd name="T31" fmla="*/ 245 h 254"/>
                <a:gd name="T32" fmla="*/ 381 w 381"/>
                <a:gd name="T33" fmla="*/ 9 h 254"/>
                <a:gd name="T34" fmla="*/ 372 w 381"/>
                <a:gd name="T3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 h="254">
                  <a:moveTo>
                    <a:pt x="372" y="0"/>
                  </a:moveTo>
                  <a:cubicBezTo>
                    <a:pt x="9" y="0"/>
                    <a:pt x="9" y="0"/>
                    <a:pt x="9" y="0"/>
                  </a:cubicBezTo>
                  <a:cubicBezTo>
                    <a:pt x="4" y="0"/>
                    <a:pt x="0" y="4"/>
                    <a:pt x="0" y="9"/>
                  </a:cubicBezTo>
                  <a:cubicBezTo>
                    <a:pt x="0" y="100"/>
                    <a:pt x="0" y="100"/>
                    <a:pt x="0" y="100"/>
                  </a:cubicBezTo>
                  <a:cubicBezTo>
                    <a:pt x="18" y="107"/>
                    <a:pt x="18" y="107"/>
                    <a:pt x="18" y="107"/>
                  </a:cubicBezTo>
                  <a:cubicBezTo>
                    <a:pt x="19" y="107"/>
                    <a:pt x="19" y="107"/>
                    <a:pt x="19" y="107"/>
                  </a:cubicBezTo>
                  <a:cubicBezTo>
                    <a:pt x="19" y="19"/>
                    <a:pt x="19" y="19"/>
                    <a:pt x="19" y="19"/>
                  </a:cubicBezTo>
                  <a:cubicBezTo>
                    <a:pt x="362" y="19"/>
                    <a:pt x="362" y="19"/>
                    <a:pt x="362" y="19"/>
                  </a:cubicBezTo>
                  <a:cubicBezTo>
                    <a:pt x="362" y="235"/>
                    <a:pt x="362" y="235"/>
                    <a:pt x="362" y="235"/>
                  </a:cubicBezTo>
                  <a:cubicBezTo>
                    <a:pt x="19" y="235"/>
                    <a:pt x="19" y="235"/>
                    <a:pt x="19" y="235"/>
                  </a:cubicBezTo>
                  <a:cubicBezTo>
                    <a:pt x="19" y="222"/>
                    <a:pt x="19" y="222"/>
                    <a:pt x="19" y="222"/>
                  </a:cubicBezTo>
                  <a:cubicBezTo>
                    <a:pt x="0" y="217"/>
                    <a:pt x="0" y="217"/>
                    <a:pt x="0" y="217"/>
                  </a:cubicBezTo>
                  <a:cubicBezTo>
                    <a:pt x="0" y="245"/>
                    <a:pt x="0" y="245"/>
                    <a:pt x="0" y="245"/>
                  </a:cubicBezTo>
                  <a:cubicBezTo>
                    <a:pt x="0" y="250"/>
                    <a:pt x="4" y="254"/>
                    <a:pt x="9" y="254"/>
                  </a:cubicBezTo>
                  <a:cubicBezTo>
                    <a:pt x="372" y="254"/>
                    <a:pt x="372" y="254"/>
                    <a:pt x="372" y="254"/>
                  </a:cubicBezTo>
                  <a:cubicBezTo>
                    <a:pt x="377" y="254"/>
                    <a:pt x="381" y="250"/>
                    <a:pt x="381" y="245"/>
                  </a:cubicBezTo>
                  <a:cubicBezTo>
                    <a:pt x="381" y="9"/>
                    <a:pt x="381" y="9"/>
                    <a:pt x="381" y="9"/>
                  </a:cubicBezTo>
                  <a:cubicBezTo>
                    <a:pt x="381" y="4"/>
                    <a:pt x="377" y="0"/>
                    <a:pt x="372"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13" name="Freeform 144"/>
            <p:cNvSpPr>
              <a:spLocks/>
            </p:cNvSpPr>
            <p:nvPr/>
          </p:nvSpPr>
          <p:spPr bwMode="auto">
            <a:xfrm>
              <a:off x="1090613" y="6030913"/>
              <a:ext cx="157163" cy="157163"/>
            </a:xfrm>
            <a:custGeom>
              <a:avLst/>
              <a:gdLst>
                <a:gd name="T0" fmla="*/ 52 w 104"/>
                <a:gd name="T1" fmla="*/ 105 h 105"/>
                <a:gd name="T2" fmla="*/ 104 w 104"/>
                <a:gd name="T3" fmla="*/ 53 h 105"/>
                <a:gd name="T4" fmla="*/ 52 w 104"/>
                <a:gd name="T5" fmla="*/ 0 h 105"/>
                <a:gd name="T6" fmla="*/ 0 w 104"/>
                <a:gd name="T7" fmla="*/ 52 h 105"/>
                <a:gd name="T8" fmla="*/ 52 w 104"/>
                <a:gd name="T9" fmla="*/ 105 h 105"/>
              </a:gdLst>
              <a:ahLst/>
              <a:cxnLst>
                <a:cxn ang="0">
                  <a:pos x="T0" y="T1"/>
                </a:cxn>
                <a:cxn ang="0">
                  <a:pos x="T2" y="T3"/>
                </a:cxn>
                <a:cxn ang="0">
                  <a:pos x="T4" y="T5"/>
                </a:cxn>
                <a:cxn ang="0">
                  <a:pos x="T6" y="T7"/>
                </a:cxn>
                <a:cxn ang="0">
                  <a:pos x="T8" y="T9"/>
                </a:cxn>
              </a:cxnLst>
              <a:rect l="0" t="0" r="r" b="b"/>
              <a:pathLst>
                <a:path w="104" h="105">
                  <a:moveTo>
                    <a:pt x="52" y="105"/>
                  </a:moveTo>
                  <a:cubicBezTo>
                    <a:pt x="80" y="105"/>
                    <a:pt x="104" y="81"/>
                    <a:pt x="104" y="53"/>
                  </a:cubicBezTo>
                  <a:cubicBezTo>
                    <a:pt x="104" y="24"/>
                    <a:pt x="81" y="0"/>
                    <a:pt x="52" y="0"/>
                  </a:cubicBezTo>
                  <a:cubicBezTo>
                    <a:pt x="23" y="0"/>
                    <a:pt x="0" y="23"/>
                    <a:pt x="0" y="52"/>
                  </a:cubicBezTo>
                  <a:cubicBezTo>
                    <a:pt x="0" y="81"/>
                    <a:pt x="23" y="104"/>
                    <a:pt x="52" y="10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14" name="Freeform 145"/>
            <p:cNvSpPr>
              <a:spLocks noEditPoints="1"/>
            </p:cNvSpPr>
            <p:nvPr/>
          </p:nvSpPr>
          <p:spPr bwMode="auto">
            <a:xfrm>
              <a:off x="960438" y="6184901"/>
              <a:ext cx="522288" cy="658813"/>
            </a:xfrm>
            <a:custGeom>
              <a:avLst/>
              <a:gdLst>
                <a:gd name="T0" fmla="*/ 339 w 347"/>
                <a:gd name="T1" fmla="*/ 13 h 438"/>
                <a:gd name="T2" fmla="*/ 304 w 347"/>
                <a:gd name="T3" fmla="*/ 10 h 438"/>
                <a:gd name="T4" fmla="*/ 241 w 347"/>
                <a:gd name="T5" fmla="*/ 62 h 438"/>
                <a:gd name="T6" fmla="*/ 174 w 347"/>
                <a:gd name="T7" fmla="*/ 35 h 438"/>
                <a:gd name="T8" fmla="*/ 133 w 347"/>
                <a:gd name="T9" fmla="*/ 19 h 438"/>
                <a:gd name="T10" fmla="*/ 95 w 347"/>
                <a:gd name="T11" fmla="*/ 31 h 438"/>
                <a:gd name="T12" fmla="*/ 13 w 347"/>
                <a:gd name="T13" fmla="*/ 99 h 438"/>
                <a:gd name="T14" fmla="*/ 4 w 347"/>
                <a:gd name="T15" fmla="*/ 128 h 438"/>
                <a:gd name="T16" fmla="*/ 35 w 347"/>
                <a:gd name="T17" fmla="*/ 214 h 438"/>
                <a:gd name="T18" fmla="*/ 78 w 347"/>
                <a:gd name="T19" fmla="*/ 221 h 438"/>
                <a:gd name="T20" fmla="*/ 79 w 347"/>
                <a:gd name="T21" fmla="*/ 412 h 438"/>
                <a:gd name="T22" fmla="*/ 101 w 347"/>
                <a:gd name="T23" fmla="*/ 436 h 438"/>
                <a:gd name="T24" fmla="*/ 127 w 347"/>
                <a:gd name="T25" fmla="*/ 415 h 438"/>
                <a:gd name="T26" fmla="*/ 136 w 347"/>
                <a:gd name="T27" fmla="*/ 316 h 438"/>
                <a:gd name="T28" fmla="*/ 137 w 347"/>
                <a:gd name="T29" fmla="*/ 314 h 438"/>
                <a:gd name="T30" fmla="*/ 147 w 347"/>
                <a:gd name="T31" fmla="*/ 415 h 438"/>
                <a:gd name="T32" fmla="*/ 173 w 347"/>
                <a:gd name="T33" fmla="*/ 436 h 438"/>
                <a:gd name="T34" fmla="*/ 194 w 347"/>
                <a:gd name="T35" fmla="*/ 411 h 438"/>
                <a:gd name="T36" fmla="*/ 186 w 347"/>
                <a:gd name="T37" fmla="*/ 209 h 438"/>
                <a:gd name="T38" fmla="*/ 187 w 347"/>
                <a:gd name="T39" fmla="*/ 206 h 438"/>
                <a:gd name="T40" fmla="*/ 187 w 347"/>
                <a:gd name="T41" fmla="*/ 101 h 438"/>
                <a:gd name="T42" fmla="*/ 245 w 347"/>
                <a:gd name="T43" fmla="*/ 117 h 438"/>
                <a:gd name="T44" fmla="*/ 269 w 347"/>
                <a:gd name="T45" fmla="*/ 110 h 438"/>
                <a:gd name="T46" fmla="*/ 335 w 347"/>
                <a:gd name="T47" fmla="*/ 46 h 438"/>
                <a:gd name="T48" fmla="*/ 339 w 347"/>
                <a:gd name="T49" fmla="*/ 13 h 438"/>
                <a:gd name="T50" fmla="*/ 78 w 347"/>
                <a:gd name="T51" fmla="*/ 191 h 438"/>
                <a:gd name="T52" fmla="*/ 58 w 347"/>
                <a:gd name="T53" fmla="*/ 127 h 438"/>
                <a:gd name="T54" fmla="*/ 78 w 347"/>
                <a:gd name="T55" fmla="*/ 114 h 438"/>
                <a:gd name="T56" fmla="*/ 78 w 347"/>
                <a:gd name="T57" fmla="*/ 19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438">
                  <a:moveTo>
                    <a:pt x="339" y="13"/>
                  </a:moveTo>
                  <a:cubicBezTo>
                    <a:pt x="330" y="2"/>
                    <a:pt x="315" y="0"/>
                    <a:pt x="304" y="10"/>
                  </a:cubicBezTo>
                  <a:cubicBezTo>
                    <a:pt x="241" y="62"/>
                    <a:pt x="241" y="62"/>
                    <a:pt x="241" y="62"/>
                  </a:cubicBezTo>
                  <a:cubicBezTo>
                    <a:pt x="174" y="35"/>
                    <a:pt x="174" y="35"/>
                    <a:pt x="174" y="35"/>
                  </a:cubicBezTo>
                  <a:cubicBezTo>
                    <a:pt x="164" y="25"/>
                    <a:pt x="149" y="19"/>
                    <a:pt x="133" y="19"/>
                  </a:cubicBezTo>
                  <a:cubicBezTo>
                    <a:pt x="122" y="19"/>
                    <a:pt x="103" y="24"/>
                    <a:pt x="95" y="31"/>
                  </a:cubicBezTo>
                  <a:cubicBezTo>
                    <a:pt x="13" y="99"/>
                    <a:pt x="13" y="99"/>
                    <a:pt x="13" y="99"/>
                  </a:cubicBezTo>
                  <a:cubicBezTo>
                    <a:pt x="4" y="105"/>
                    <a:pt x="0" y="118"/>
                    <a:pt x="4" y="128"/>
                  </a:cubicBezTo>
                  <a:cubicBezTo>
                    <a:pt x="35" y="214"/>
                    <a:pt x="35" y="214"/>
                    <a:pt x="35" y="214"/>
                  </a:cubicBezTo>
                  <a:cubicBezTo>
                    <a:pt x="41" y="234"/>
                    <a:pt x="66" y="238"/>
                    <a:pt x="78" y="221"/>
                  </a:cubicBezTo>
                  <a:cubicBezTo>
                    <a:pt x="78" y="285"/>
                    <a:pt x="78" y="348"/>
                    <a:pt x="79" y="412"/>
                  </a:cubicBezTo>
                  <a:cubicBezTo>
                    <a:pt x="79" y="424"/>
                    <a:pt x="88" y="435"/>
                    <a:pt x="101" y="436"/>
                  </a:cubicBezTo>
                  <a:cubicBezTo>
                    <a:pt x="114" y="438"/>
                    <a:pt x="125" y="428"/>
                    <a:pt x="127" y="415"/>
                  </a:cubicBezTo>
                  <a:cubicBezTo>
                    <a:pt x="136" y="316"/>
                    <a:pt x="136" y="316"/>
                    <a:pt x="136" y="316"/>
                  </a:cubicBezTo>
                  <a:cubicBezTo>
                    <a:pt x="137" y="314"/>
                    <a:pt x="137" y="314"/>
                    <a:pt x="137" y="314"/>
                  </a:cubicBezTo>
                  <a:cubicBezTo>
                    <a:pt x="147" y="415"/>
                    <a:pt x="147" y="415"/>
                    <a:pt x="147" y="415"/>
                  </a:cubicBezTo>
                  <a:cubicBezTo>
                    <a:pt x="148" y="428"/>
                    <a:pt x="160" y="438"/>
                    <a:pt x="173" y="436"/>
                  </a:cubicBezTo>
                  <a:cubicBezTo>
                    <a:pt x="185" y="435"/>
                    <a:pt x="195" y="424"/>
                    <a:pt x="194" y="411"/>
                  </a:cubicBezTo>
                  <a:cubicBezTo>
                    <a:pt x="192" y="343"/>
                    <a:pt x="190" y="277"/>
                    <a:pt x="186" y="209"/>
                  </a:cubicBezTo>
                  <a:cubicBezTo>
                    <a:pt x="187" y="208"/>
                    <a:pt x="187" y="207"/>
                    <a:pt x="187" y="206"/>
                  </a:cubicBezTo>
                  <a:cubicBezTo>
                    <a:pt x="187" y="101"/>
                    <a:pt x="187" y="101"/>
                    <a:pt x="187" y="101"/>
                  </a:cubicBezTo>
                  <a:cubicBezTo>
                    <a:pt x="245" y="117"/>
                    <a:pt x="245" y="117"/>
                    <a:pt x="245" y="117"/>
                  </a:cubicBezTo>
                  <a:cubicBezTo>
                    <a:pt x="254" y="119"/>
                    <a:pt x="263" y="116"/>
                    <a:pt x="269" y="110"/>
                  </a:cubicBezTo>
                  <a:cubicBezTo>
                    <a:pt x="335" y="46"/>
                    <a:pt x="335" y="46"/>
                    <a:pt x="335" y="46"/>
                  </a:cubicBezTo>
                  <a:cubicBezTo>
                    <a:pt x="345" y="37"/>
                    <a:pt x="347" y="23"/>
                    <a:pt x="339" y="13"/>
                  </a:cubicBezTo>
                  <a:close/>
                  <a:moveTo>
                    <a:pt x="78" y="191"/>
                  </a:moveTo>
                  <a:cubicBezTo>
                    <a:pt x="58" y="127"/>
                    <a:pt x="58" y="127"/>
                    <a:pt x="58" y="127"/>
                  </a:cubicBezTo>
                  <a:cubicBezTo>
                    <a:pt x="78" y="114"/>
                    <a:pt x="78" y="114"/>
                    <a:pt x="78" y="114"/>
                  </a:cubicBezTo>
                  <a:lnTo>
                    <a:pt x="78" y="191"/>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sp>
          <p:nvSpPr>
            <p:cNvPr id="115" name="Freeform 146"/>
            <p:cNvSpPr>
              <a:spLocks noEditPoints="1"/>
            </p:cNvSpPr>
            <p:nvPr/>
          </p:nvSpPr>
          <p:spPr bwMode="auto">
            <a:xfrm>
              <a:off x="1543050" y="6140451"/>
              <a:ext cx="227013" cy="236538"/>
            </a:xfrm>
            <a:custGeom>
              <a:avLst/>
              <a:gdLst>
                <a:gd name="T0" fmla="*/ 15 w 151"/>
                <a:gd name="T1" fmla="*/ 131 h 158"/>
                <a:gd name="T2" fmla="*/ 34 w 151"/>
                <a:gd name="T3" fmla="*/ 124 h 158"/>
                <a:gd name="T4" fmla="*/ 45 w 151"/>
                <a:gd name="T5" fmla="*/ 132 h 158"/>
                <a:gd name="T6" fmla="*/ 45 w 151"/>
                <a:gd name="T7" fmla="*/ 132 h 158"/>
                <a:gd name="T8" fmla="*/ 45 w 151"/>
                <a:gd name="T9" fmla="*/ 132 h 158"/>
                <a:gd name="T10" fmla="*/ 58 w 151"/>
                <a:gd name="T11" fmla="*/ 138 h 158"/>
                <a:gd name="T12" fmla="*/ 62 w 151"/>
                <a:gd name="T13" fmla="*/ 158 h 158"/>
                <a:gd name="T14" fmla="*/ 90 w 151"/>
                <a:gd name="T15" fmla="*/ 158 h 158"/>
                <a:gd name="T16" fmla="*/ 93 w 151"/>
                <a:gd name="T17" fmla="*/ 138 h 158"/>
                <a:gd name="T18" fmla="*/ 118 w 151"/>
                <a:gd name="T19" fmla="*/ 124 h 158"/>
                <a:gd name="T20" fmla="*/ 137 w 151"/>
                <a:gd name="T21" fmla="*/ 131 h 158"/>
                <a:gd name="T22" fmla="*/ 151 w 151"/>
                <a:gd name="T23" fmla="*/ 106 h 158"/>
                <a:gd name="T24" fmla="*/ 136 w 151"/>
                <a:gd name="T25" fmla="*/ 93 h 158"/>
                <a:gd name="T26" fmla="*/ 136 w 151"/>
                <a:gd name="T27" fmla="*/ 65 h 158"/>
                <a:gd name="T28" fmla="*/ 151 w 151"/>
                <a:gd name="T29" fmla="*/ 52 h 158"/>
                <a:gd name="T30" fmla="*/ 137 w 151"/>
                <a:gd name="T31" fmla="*/ 28 h 158"/>
                <a:gd name="T32" fmla="*/ 118 w 151"/>
                <a:gd name="T33" fmla="*/ 34 h 158"/>
                <a:gd name="T34" fmla="*/ 106 w 151"/>
                <a:gd name="T35" fmla="*/ 26 h 158"/>
                <a:gd name="T36" fmla="*/ 93 w 151"/>
                <a:gd name="T37" fmla="*/ 20 h 158"/>
                <a:gd name="T38" fmla="*/ 90 w 151"/>
                <a:gd name="T39" fmla="*/ 0 h 158"/>
                <a:gd name="T40" fmla="*/ 62 w 151"/>
                <a:gd name="T41" fmla="*/ 0 h 158"/>
                <a:gd name="T42" fmla="*/ 58 w 151"/>
                <a:gd name="T43" fmla="*/ 20 h 158"/>
                <a:gd name="T44" fmla="*/ 34 w 151"/>
                <a:gd name="T45" fmla="*/ 34 h 158"/>
                <a:gd name="T46" fmla="*/ 15 w 151"/>
                <a:gd name="T47" fmla="*/ 28 h 158"/>
                <a:gd name="T48" fmla="*/ 0 w 151"/>
                <a:gd name="T49" fmla="*/ 52 h 158"/>
                <a:gd name="T50" fmla="*/ 16 w 151"/>
                <a:gd name="T51" fmla="*/ 65 h 158"/>
                <a:gd name="T52" fmla="*/ 16 w 151"/>
                <a:gd name="T53" fmla="*/ 93 h 158"/>
                <a:gd name="T54" fmla="*/ 0 w 151"/>
                <a:gd name="T55" fmla="*/ 106 h 158"/>
                <a:gd name="T56" fmla="*/ 15 w 151"/>
                <a:gd name="T57" fmla="*/ 131 h 158"/>
                <a:gd name="T58" fmla="*/ 47 w 151"/>
                <a:gd name="T59" fmla="*/ 63 h 158"/>
                <a:gd name="T60" fmla="*/ 47 w 151"/>
                <a:gd name="T61" fmla="*/ 62 h 158"/>
                <a:gd name="T62" fmla="*/ 67 w 151"/>
                <a:gd name="T63" fmla="*/ 47 h 158"/>
                <a:gd name="T64" fmla="*/ 92 w 151"/>
                <a:gd name="T65" fmla="*/ 50 h 158"/>
                <a:gd name="T66" fmla="*/ 108 w 151"/>
                <a:gd name="T67" fmla="*/ 71 h 158"/>
                <a:gd name="T68" fmla="*/ 105 w 151"/>
                <a:gd name="T69" fmla="*/ 96 h 158"/>
                <a:gd name="T70" fmla="*/ 105 w 151"/>
                <a:gd name="T71" fmla="*/ 96 h 158"/>
                <a:gd name="T72" fmla="*/ 84 w 151"/>
                <a:gd name="T73" fmla="*/ 111 h 158"/>
                <a:gd name="T74" fmla="*/ 59 w 151"/>
                <a:gd name="T75" fmla="*/ 108 h 158"/>
                <a:gd name="T76" fmla="*/ 59 w 151"/>
                <a:gd name="T77" fmla="*/ 108 h 158"/>
                <a:gd name="T78" fmla="*/ 44 w 151"/>
                <a:gd name="T79" fmla="*/ 88 h 158"/>
                <a:gd name="T80" fmla="*/ 47 w 151"/>
                <a:gd name="T81" fmla="*/ 6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1" h="158">
                  <a:moveTo>
                    <a:pt x="15" y="131"/>
                  </a:moveTo>
                  <a:cubicBezTo>
                    <a:pt x="34" y="124"/>
                    <a:pt x="34" y="124"/>
                    <a:pt x="34" y="124"/>
                  </a:cubicBezTo>
                  <a:cubicBezTo>
                    <a:pt x="37" y="127"/>
                    <a:pt x="41" y="130"/>
                    <a:pt x="45" y="132"/>
                  </a:cubicBezTo>
                  <a:cubicBezTo>
                    <a:pt x="45" y="132"/>
                    <a:pt x="45" y="132"/>
                    <a:pt x="45" y="132"/>
                  </a:cubicBezTo>
                  <a:cubicBezTo>
                    <a:pt x="45" y="132"/>
                    <a:pt x="45" y="132"/>
                    <a:pt x="45" y="132"/>
                  </a:cubicBezTo>
                  <a:cubicBezTo>
                    <a:pt x="49" y="135"/>
                    <a:pt x="54" y="137"/>
                    <a:pt x="58" y="138"/>
                  </a:cubicBezTo>
                  <a:cubicBezTo>
                    <a:pt x="62" y="158"/>
                    <a:pt x="62" y="158"/>
                    <a:pt x="62" y="158"/>
                  </a:cubicBezTo>
                  <a:cubicBezTo>
                    <a:pt x="90" y="158"/>
                    <a:pt x="90" y="158"/>
                    <a:pt x="90" y="158"/>
                  </a:cubicBezTo>
                  <a:cubicBezTo>
                    <a:pt x="93" y="138"/>
                    <a:pt x="93" y="138"/>
                    <a:pt x="93" y="138"/>
                  </a:cubicBezTo>
                  <a:cubicBezTo>
                    <a:pt x="103" y="135"/>
                    <a:pt x="111" y="130"/>
                    <a:pt x="118" y="124"/>
                  </a:cubicBezTo>
                  <a:cubicBezTo>
                    <a:pt x="137" y="131"/>
                    <a:pt x="137" y="131"/>
                    <a:pt x="137" y="131"/>
                  </a:cubicBezTo>
                  <a:cubicBezTo>
                    <a:pt x="151" y="106"/>
                    <a:pt x="151" y="106"/>
                    <a:pt x="151" y="106"/>
                  </a:cubicBezTo>
                  <a:cubicBezTo>
                    <a:pt x="136" y="93"/>
                    <a:pt x="136" y="93"/>
                    <a:pt x="136" y="93"/>
                  </a:cubicBezTo>
                  <a:cubicBezTo>
                    <a:pt x="138" y="84"/>
                    <a:pt x="138" y="75"/>
                    <a:pt x="136" y="65"/>
                  </a:cubicBezTo>
                  <a:cubicBezTo>
                    <a:pt x="151" y="52"/>
                    <a:pt x="151" y="52"/>
                    <a:pt x="151" y="52"/>
                  </a:cubicBezTo>
                  <a:cubicBezTo>
                    <a:pt x="137" y="28"/>
                    <a:pt x="137" y="28"/>
                    <a:pt x="137" y="28"/>
                  </a:cubicBezTo>
                  <a:cubicBezTo>
                    <a:pt x="118" y="34"/>
                    <a:pt x="118" y="34"/>
                    <a:pt x="118" y="34"/>
                  </a:cubicBezTo>
                  <a:cubicBezTo>
                    <a:pt x="114" y="31"/>
                    <a:pt x="111" y="28"/>
                    <a:pt x="106" y="26"/>
                  </a:cubicBezTo>
                  <a:cubicBezTo>
                    <a:pt x="102" y="24"/>
                    <a:pt x="98" y="22"/>
                    <a:pt x="93" y="20"/>
                  </a:cubicBezTo>
                  <a:cubicBezTo>
                    <a:pt x="90" y="0"/>
                    <a:pt x="90" y="0"/>
                    <a:pt x="90" y="0"/>
                  </a:cubicBezTo>
                  <a:cubicBezTo>
                    <a:pt x="62" y="0"/>
                    <a:pt x="62" y="0"/>
                    <a:pt x="62" y="0"/>
                  </a:cubicBezTo>
                  <a:cubicBezTo>
                    <a:pt x="58" y="20"/>
                    <a:pt x="58" y="20"/>
                    <a:pt x="58" y="20"/>
                  </a:cubicBezTo>
                  <a:cubicBezTo>
                    <a:pt x="49" y="23"/>
                    <a:pt x="40" y="28"/>
                    <a:pt x="34" y="34"/>
                  </a:cubicBezTo>
                  <a:cubicBezTo>
                    <a:pt x="15" y="28"/>
                    <a:pt x="15" y="28"/>
                    <a:pt x="15" y="28"/>
                  </a:cubicBezTo>
                  <a:cubicBezTo>
                    <a:pt x="0" y="52"/>
                    <a:pt x="0" y="52"/>
                    <a:pt x="0" y="52"/>
                  </a:cubicBezTo>
                  <a:cubicBezTo>
                    <a:pt x="16" y="65"/>
                    <a:pt x="16" y="65"/>
                    <a:pt x="16" y="65"/>
                  </a:cubicBezTo>
                  <a:cubicBezTo>
                    <a:pt x="14" y="74"/>
                    <a:pt x="14" y="84"/>
                    <a:pt x="16" y="93"/>
                  </a:cubicBezTo>
                  <a:cubicBezTo>
                    <a:pt x="0" y="106"/>
                    <a:pt x="0" y="106"/>
                    <a:pt x="0" y="106"/>
                  </a:cubicBezTo>
                  <a:lnTo>
                    <a:pt x="15" y="131"/>
                  </a:lnTo>
                  <a:close/>
                  <a:moveTo>
                    <a:pt x="47" y="63"/>
                  </a:moveTo>
                  <a:cubicBezTo>
                    <a:pt x="47" y="62"/>
                    <a:pt x="47" y="62"/>
                    <a:pt x="47" y="62"/>
                  </a:cubicBezTo>
                  <a:cubicBezTo>
                    <a:pt x="51" y="55"/>
                    <a:pt x="58" y="49"/>
                    <a:pt x="67" y="47"/>
                  </a:cubicBezTo>
                  <a:cubicBezTo>
                    <a:pt x="76" y="45"/>
                    <a:pt x="85" y="46"/>
                    <a:pt x="92" y="50"/>
                  </a:cubicBezTo>
                  <a:cubicBezTo>
                    <a:pt x="100" y="55"/>
                    <a:pt x="106" y="62"/>
                    <a:pt x="108" y="71"/>
                  </a:cubicBezTo>
                  <a:cubicBezTo>
                    <a:pt x="110" y="79"/>
                    <a:pt x="109" y="89"/>
                    <a:pt x="105" y="96"/>
                  </a:cubicBezTo>
                  <a:cubicBezTo>
                    <a:pt x="105" y="96"/>
                    <a:pt x="105" y="96"/>
                    <a:pt x="105" y="96"/>
                  </a:cubicBezTo>
                  <a:cubicBezTo>
                    <a:pt x="100" y="103"/>
                    <a:pt x="93" y="109"/>
                    <a:pt x="84" y="111"/>
                  </a:cubicBezTo>
                  <a:cubicBezTo>
                    <a:pt x="75" y="114"/>
                    <a:pt x="66" y="112"/>
                    <a:pt x="59" y="108"/>
                  </a:cubicBezTo>
                  <a:cubicBezTo>
                    <a:pt x="59" y="108"/>
                    <a:pt x="59" y="108"/>
                    <a:pt x="59" y="108"/>
                  </a:cubicBezTo>
                  <a:cubicBezTo>
                    <a:pt x="52" y="104"/>
                    <a:pt x="46" y="97"/>
                    <a:pt x="44" y="88"/>
                  </a:cubicBezTo>
                  <a:cubicBezTo>
                    <a:pt x="41" y="79"/>
                    <a:pt x="43" y="70"/>
                    <a:pt x="47" y="6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dirty="0">
                <a:solidFill>
                  <a:srgbClr val="000000"/>
                </a:solidFill>
              </a:endParaRPr>
            </a:p>
          </p:txBody>
        </p:sp>
      </p:grpSp>
      <p:sp>
        <p:nvSpPr>
          <p:cNvPr id="116" name="Rectangle 115"/>
          <p:cNvSpPr/>
          <p:nvPr/>
        </p:nvSpPr>
        <p:spPr>
          <a:xfrm>
            <a:off x="7343862" y="3131209"/>
            <a:ext cx="2313783" cy="424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200" i="1" spc="300" dirty="0">
                <a:solidFill>
                  <a:schemeClr val="tx1"/>
                </a:solidFill>
              </a:rPr>
              <a:t>EMPLOYEE-LED</a:t>
            </a:r>
          </a:p>
        </p:txBody>
      </p:sp>
      <p:sp>
        <p:nvSpPr>
          <p:cNvPr id="4" name="Rectangle 3"/>
          <p:cNvSpPr/>
          <p:nvPr/>
        </p:nvSpPr>
        <p:spPr>
          <a:xfrm>
            <a:off x="317500" y="1920875"/>
            <a:ext cx="9886392" cy="605294"/>
          </a:xfrm>
          <a:prstGeom prst="rect">
            <a:avLst/>
          </a:prstGeom>
        </p:spPr>
        <p:txBody>
          <a:bodyPr wrap="square">
            <a:spAutoFit/>
          </a:bodyPr>
          <a:lstStyle/>
          <a:p>
            <a:pPr defTabSz="913228">
              <a:lnSpc>
                <a:spcPts val="2000"/>
              </a:lnSpc>
            </a:pPr>
            <a:r>
              <a:rPr lang="en-US" altLang="en-US" dirty="0">
                <a:latin typeface="Trebuchet MS" panose="020B0603020202020204" pitchFamily="34" charset="0"/>
              </a:rPr>
              <a:t>New talent approaches are being embraced by organizations to meet the needs of the business and increased expectations from workers </a:t>
            </a:r>
            <a:endParaRPr lang="en-US" dirty="0">
              <a:latin typeface="Trebuchet MS" panose="020B0603020202020204" pitchFamily="34" charset="0"/>
            </a:endParaRPr>
          </a:p>
        </p:txBody>
      </p:sp>
    </p:spTree>
    <p:extLst>
      <p:ext uri="{BB962C8B-B14F-4D97-AF65-F5344CB8AC3E}">
        <p14:creationId xmlns:p14="http://schemas.microsoft.com/office/powerpoint/2010/main" val="824438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9463"/>
            <a:ext cx="6602361"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227990" y="1055040"/>
            <a:ext cx="5941937" cy="276999"/>
          </a:xfrm>
          <a:prstGeom prst="rect">
            <a:avLst/>
          </a:prstGeom>
        </p:spPr>
        <p:txBody>
          <a:bodyPr vert="horz" wrap="square" lIns="0" tIns="0" rIns="0" bIns="0" rtlCol="0">
            <a:spAutoFit/>
          </a:bodyPr>
          <a:lstStyle/>
          <a:p>
            <a:pPr marL="12700">
              <a:lnSpc>
                <a:spcPct val="100000"/>
              </a:lnSpc>
            </a:pPr>
            <a:r>
              <a:rPr lang="en-US" b="1" dirty="0" smtClean="0">
                <a:solidFill>
                  <a:schemeClr val="bg1"/>
                </a:solidFill>
                <a:latin typeface="Trebuchet MS" pitchFamily="34" charset="0"/>
                <a:cs typeface="Lucida Sans"/>
              </a:rPr>
              <a:t>OUR POINT OF VIEW: THE AUGMENTED WORKFORCE</a:t>
            </a:r>
            <a:endParaRPr lang="en-US" sz="1800" b="1" dirty="0">
              <a:solidFill>
                <a:schemeClr val="bg1"/>
              </a:solidFill>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grpSp>
        <p:nvGrpSpPr>
          <p:cNvPr id="17" name="Group 16"/>
          <p:cNvGrpSpPr/>
          <p:nvPr/>
        </p:nvGrpSpPr>
        <p:grpSpPr>
          <a:xfrm>
            <a:off x="0" y="2021828"/>
            <a:ext cx="10560190" cy="4192034"/>
            <a:chOff x="1328056" y="1503616"/>
            <a:chExt cx="9655629" cy="4193309"/>
          </a:xfrm>
        </p:grpSpPr>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l="10893" r="9910"/>
            <a:stretch/>
          </p:blipFill>
          <p:spPr>
            <a:xfrm>
              <a:off x="1328056" y="1503616"/>
              <a:ext cx="9655629" cy="4193309"/>
            </a:xfrm>
            <a:prstGeom prst="rect">
              <a:avLst/>
            </a:prstGeom>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26516" y="1771643"/>
              <a:ext cx="591143" cy="591143"/>
            </a:xfrm>
            <a:prstGeom prst="ellipse">
              <a:avLst/>
            </a:prstGeom>
            <a:solidFill>
              <a:schemeClr val="tx1"/>
            </a:solidFill>
          </p:spPr>
        </p:pic>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927112" y="2190792"/>
              <a:ext cx="591143" cy="591143"/>
            </a:xfrm>
            <a:prstGeom prst="ellipse">
              <a:avLst/>
            </a:prstGeom>
            <a:solidFill>
              <a:schemeClr val="tx1"/>
            </a:solidFill>
          </p:spPr>
        </p:pic>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222683" y="2775837"/>
              <a:ext cx="591143" cy="591143"/>
            </a:xfrm>
            <a:prstGeom prst="ellipse">
              <a:avLst/>
            </a:prstGeom>
            <a:solidFill>
              <a:schemeClr val="tx1"/>
            </a:solidFill>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267228" y="3751157"/>
              <a:ext cx="591143" cy="591143"/>
            </a:xfrm>
            <a:prstGeom prst="ellipse">
              <a:avLst/>
            </a:prstGeom>
            <a:solidFill>
              <a:schemeClr val="tx1"/>
            </a:solidFill>
          </p:spPr>
        </p:pic>
        <p:pic>
          <p:nvPicPr>
            <p:cNvPr id="24" name="Picture 2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935103" y="4301822"/>
              <a:ext cx="591143" cy="591143"/>
            </a:xfrm>
            <a:prstGeom prst="ellipse">
              <a:avLst/>
            </a:prstGeom>
            <a:solidFill>
              <a:schemeClr val="tx1"/>
            </a:solidFill>
          </p:spPr>
        </p:pic>
        <p:pic>
          <p:nvPicPr>
            <p:cNvPr id="27" name="Picture 2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407662" y="4681741"/>
              <a:ext cx="591143" cy="591143"/>
            </a:xfrm>
            <a:prstGeom prst="ellipse">
              <a:avLst/>
            </a:prstGeom>
            <a:solidFill>
              <a:schemeClr val="tx1"/>
            </a:solidFill>
          </p:spPr>
        </p:pic>
      </p:grpSp>
    </p:spTree>
    <p:extLst>
      <p:ext uri="{BB962C8B-B14F-4D97-AF65-F5344CB8AC3E}">
        <p14:creationId xmlns:p14="http://schemas.microsoft.com/office/powerpoint/2010/main" val="1920789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84978" y="777875"/>
            <a:ext cx="6609521" cy="827707"/>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92370" y="1050758"/>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THE EMERGENCE OF HYBRID JOBS</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TextBox 16"/>
          <p:cNvSpPr txBox="1"/>
          <p:nvPr/>
        </p:nvSpPr>
        <p:spPr>
          <a:xfrm>
            <a:off x="6914626" y="6580546"/>
            <a:ext cx="3394005" cy="230832"/>
          </a:xfrm>
          <a:prstGeom prst="rect">
            <a:avLst/>
          </a:prstGeom>
          <a:noFill/>
        </p:spPr>
        <p:txBody>
          <a:bodyPr wrap="square" rtlCol="0">
            <a:spAutoFit/>
          </a:bodyPr>
          <a:lstStyle/>
          <a:p>
            <a:pPr algn="r"/>
            <a:r>
              <a:rPr lang="en-GB" sz="900" i="1" dirty="0">
                <a:solidFill>
                  <a:prstClr val="black"/>
                </a:solidFill>
                <a:latin typeface="Trebuchet MS" panose="020B0603020202020204" pitchFamily="34" charset="0"/>
              </a:rPr>
              <a:t>Source: Deloitte, 2017</a:t>
            </a:r>
          </a:p>
        </p:txBody>
      </p:sp>
      <p:sp>
        <p:nvSpPr>
          <p:cNvPr id="20" name="Rectangle 19"/>
          <p:cNvSpPr/>
          <p:nvPr/>
        </p:nvSpPr>
        <p:spPr>
          <a:xfrm>
            <a:off x="184979" y="2310759"/>
            <a:ext cx="10106095" cy="3046988"/>
          </a:xfrm>
          <a:prstGeom prst="rect">
            <a:avLst/>
          </a:prstGeom>
        </p:spPr>
        <p:txBody>
          <a:bodyPr wrap="square">
            <a:spAutoFit/>
          </a:bodyPr>
          <a:lstStyle/>
          <a:p>
            <a:r>
              <a:rPr lang="en-US" dirty="0">
                <a:latin typeface="Trebuchet MS" panose="020B0603020202020204" pitchFamily="34" charset="0"/>
              </a:rPr>
              <a:t>Research performed by Deloitte Consulting indicates that wage increases are primarily going to two types of jobs.</a:t>
            </a:r>
          </a:p>
          <a:p>
            <a:endParaRPr lang="en-US" dirty="0">
              <a:latin typeface="Trebuchet MS" panose="020B0603020202020204" pitchFamily="34" charset="0"/>
            </a:endParaRPr>
          </a:p>
          <a:p>
            <a:endParaRPr lang="en-US" dirty="0">
              <a:latin typeface="Trebuchet MS" panose="020B0603020202020204" pitchFamily="34" charset="0"/>
            </a:endParaRPr>
          </a:p>
          <a:p>
            <a:pPr marL="342900" indent="-342900">
              <a:buFont typeface="+mj-lt"/>
              <a:buAutoNum type="arabicPeriod"/>
            </a:pPr>
            <a:r>
              <a:rPr lang="en-US" sz="2000" dirty="0">
                <a:latin typeface="Trebuchet MS" panose="020B0603020202020204" pitchFamily="34" charset="0"/>
              </a:rPr>
              <a:t>First, as one might expect, are the hot “</a:t>
            </a:r>
            <a:r>
              <a:rPr lang="en-US" sz="2000" dirty="0">
                <a:solidFill>
                  <a:srgbClr val="81BC00"/>
                </a:solidFill>
                <a:latin typeface="Trebuchet MS" panose="020B0603020202020204" pitchFamily="34" charset="0"/>
              </a:rPr>
              <a:t>technical roles</a:t>
            </a:r>
            <a:r>
              <a:rPr lang="en-US" sz="2000" dirty="0">
                <a:latin typeface="Trebuchet MS" panose="020B0603020202020204" pitchFamily="34" charset="0"/>
              </a:rPr>
              <a:t>” where skills are (currently) scarce.</a:t>
            </a:r>
          </a:p>
          <a:p>
            <a:pPr marL="342900" indent="-342900">
              <a:buFont typeface="+mj-lt"/>
              <a:buAutoNum type="arabicPeriod"/>
            </a:pPr>
            <a:endParaRPr lang="en-US" sz="2000" dirty="0">
              <a:latin typeface="Trebuchet MS" panose="020B0603020202020204" pitchFamily="34" charset="0"/>
            </a:endParaRPr>
          </a:p>
          <a:p>
            <a:pPr marL="342900" indent="-342900">
              <a:buFont typeface="+mj-lt"/>
              <a:buAutoNum type="arabicPeriod"/>
            </a:pPr>
            <a:endParaRPr lang="en-US" sz="2000" dirty="0">
              <a:latin typeface="Trebuchet MS" panose="020B0603020202020204" pitchFamily="34" charset="0"/>
            </a:endParaRPr>
          </a:p>
          <a:p>
            <a:pPr marL="342900" indent="-342900">
              <a:buFont typeface="+mj-lt"/>
              <a:buAutoNum type="arabicPeriod"/>
            </a:pPr>
            <a:r>
              <a:rPr lang="en-US" sz="2000" dirty="0">
                <a:latin typeface="Trebuchet MS" panose="020B0603020202020204" pitchFamily="34" charset="0"/>
              </a:rPr>
              <a:t>Second, however, are what we might call </a:t>
            </a:r>
            <a:r>
              <a:rPr lang="en-US" sz="2000" dirty="0">
                <a:solidFill>
                  <a:srgbClr val="81BC00"/>
                </a:solidFill>
                <a:latin typeface="Trebuchet MS" panose="020B0603020202020204" pitchFamily="34" charset="0"/>
              </a:rPr>
              <a:t>“hybrid jobs”</a:t>
            </a:r>
            <a:r>
              <a:rPr lang="en-US" sz="2000" dirty="0">
                <a:latin typeface="Trebuchet MS" panose="020B0603020202020204" pitchFamily="34" charset="0"/>
              </a:rPr>
              <a:t>—jobs that create whole new job categories by mashing up disciplines.</a:t>
            </a:r>
          </a:p>
        </p:txBody>
      </p:sp>
    </p:spTree>
    <p:extLst>
      <p:ext uri="{BB962C8B-B14F-4D97-AF65-F5344CB8AC3E}">
        <p14:creationId xmlns:p14="http://schemas.microsoft.com/office/powerpoint/2010/main" val="2160369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35369" y="1037590"/>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THE EMERGENCE OF HYBRID JOBS</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Rectangle 16"/>
          <p:cNvSpPr/>
          <p:nvPr/>
        </p:nvSpPr>
        <p:spPr>
          <a:xfrm>
            <a:off x="217567" y="1918025"/>
            <a:ext cx="10421470" cy="4524315"/>
          </a:xfrm>
          <a:prstGeom prst="rect">
            <a:avLst/>
          </a:prstGeom>
        </p:spPr>
        <p:txBody>
          <a:bodyPr wrap="square">
            <a:spAutoFit/>
          </a:bodyPr>
          <a:lstStyle/>
          <a:p>
            <a:r>
              <a:rPr lang="en-US" dirty="0">
                <a:latin typeface="Trebuchet MS" panose="020B0603020202020204" pitchFamily="34" charset="0"/>
                <a:cs typeface="Segoe UI Semibold" panose="020B0702040204020203" pitchFamily="34" charset="0"/>
              </a:rPr>
              <a:t>A 2017 study by Burning Glass, Business– Higher Education Forum, and IBM analyzed new jobs being created in data science and digital marketing and found several important things:</a:t>
            </a:r>
          </a:p>
          <a:p>
            <a:endParaRPr lang="en-US" dirty="0">
              <a:latin typeface="Trebuchet MS" panose="020B0603020202020204" pitchFamily="34" charset="0"/>
              <a:cs typeface="Segoe UI Semibold" panose="020B0702040204020203" pitchFamily="34" charset="0"/>
            </a:endParaRPr>
          </a:p>
          <a:p>
            <a:r>
              <a:rPr lang="en-US" dirty="0">
                <a:latin typeface="Trebuchet MS" panose="020B0603020202020204" pitchFamily="34" charset="0"/>
                <a:cs typeface="Segoe UI Semibold" panose="020B0702040204020203" pitchFamily="34" charset="0"/>
              </a:rPr>
              <a:t> </a:t>
            </a:r>
          </a:p>
          <a:p>
            <a:r>
              <a:rPr lang="en-US" dirty="0">
                <a:latin typeface="Trebuchet MS" panose="020B0603020202020204" pitchFamily="34" charset="0"/>
                <a:cs typeface="Segoe UI Semibold" panose="020B0702040204020203" pitchFamily="34" charset="0"/>
              </a:rPr>
              <a:t>• Organizations are driving a </a:t>
            </a:r>
            <a:r>
              <a:rPr lang="en-US" dirty="0">
                <a:solidFill>
                  <a:srgbClr val="81BC00"/>
                </a:solidFill>
                <a:latin typeface="Trebuchet MS" panose="020B0603020202020204" pitchFamily="34" charset="0"/>
                <a:cs typeface="Segoe UI Semibold" panose="020B0702040204020203" pitchFamily="34" charset="0"/>
              </a:rPr>
              <a:t>huge increase in demand for analytic roles</a:t>
            </a:r>
            <a:r>
              <a:rPr lang="en-US" dirty="0">
                <a:latin typeface="Trebuchet MS" panose="020B0603020202020204" pitchFamily="34" charset="0"/>
                <a:cs typeface="Segoe UI Semibold" panose="020B0702040204020203" pitchFamily="34" charset="0"/>
              </a:rPr>
              <a:t>. Jobs called “data scientist” or “analyst” are growing rapidly, with the overall number of data science and analytics jobs expected to reach 2.7 million annual postings globally by 2020. These jobs are growing in all industries and all developed economies, with particularly high growth in the United Kingdom, Canada, and Australia.</a:t>
            </a:r>
          </a:p>
          <a:p>
            <a:endParaRPr lang="en-US" dirty="0">
              <a:latin typeface="Trebuchet MS" panose="020B0603020202020204" pitchFamily="34" charset="0"/>
              <a:cs typeface="Segoe UI Semibold" panose="020B0702040204020203" pitchFamily="34" charset="0"/>
            </a:endParaRPr>
          </a:p>
          <a:p>
            <a:r>
              <a:rPr lang="en-US" dirty="0">
                <a:latin typeface="Trebuchet MS" panose="020B0603020202020204" pitchFamily="34" charset="0"/>
                <a:cs typeface="Segoe UI Semibold" panose="020B0702040204020203" pitchFamily="34" charset="0"/>
              </a:rPr>
              <a:t> </a:t>
            </a:r>
          </a:p>
          <a:p>
            <a:r>
              <a:rPr lang="en-US" dirty="0">
                <a:latin typeface="Trebuchet MS" panose="020B0603020202020204" pitchFamily="34" charset="0"/>
                <a:cs typeface="Segoe UI Semibold" panose="020B0702040204020203" pitchFamily="34" charset="0"/>
              </a:rPr>
              <a:t>• These jobs are not simply degreed positions— they are jobs that </a:t>
            </a:r>
            <a:r>
              <a:rPr lang="en-US" dirty="0">
                <a:solidFill>
                  <a:srgbClr val="81BC00"/>
                </a:solidFill>
                <a:latin typeface="Trebuchet MS" panose="020B0603020202020204" pitchFamily="34" charset="0"/>
                <a:cs typeface="Segoe UI Semibold" panose="020B0702040204020203" pitchFamily="34" charset="0"/>
              </a:rPr>
              <a:t>combine math, statistics, critical thinking, and industry expertise</a:t>
            </a:r>
            <a:r>
              <a:rPr lang="en-US" dirty="0">
                <a:latin typeface="Trebuchet MS" panose="020B0603020202020204" pitchFamily="34" charset="0"/>
                <a:cs typeface="Segoe UI Semibold" panose="020B0702040204020203" pitchFamily="34" charset="0"/>
              </a:rPr>
              <a:t>, not just skills in data management. Data scientists with industry expertise and experience, for example, command almost 50 percent higher pay than those with pure technical skills.</a:t>
            </a:r>
          </a:p>
          <a:p>
            <a:r>
              <a:rPr lang="en-US" dirty="0">
                <a:latin typeface="Trebuchet MS" panose="020B0603020202020204" pitchFamily="34" charset="0"/>
                <a:cs typeface="Segoe UI Semibold" panose="020B0702040204020203" pitchFamily="34" charset="0"/>
              </a:rPr>
              <a:t> </a:t>
            </a:r>
          </a:p>
        </p:txBody>
      </p:sp>
      <p:sp>
        <p:nvSpPr>
          <p:cNvPr id="12" name="TextBox 11"/>
          <p:cNvSpPr txBox="1"/>
          <p:nvPr/>
        </p:nvSpPr>
        <p:spPr>
          <a:xfrm>
            <a:off x="6829495" y="6566843"/>
            <a:ext cx="3470205" cy="230832"/>
          </a:xfrm>
          <a:prstGeom prst="rect">
            <a:avLst/>
          </a:prstGeom>
          <a:noFill/>
        </p:spPr>
        <p:txBody>
          <a:bodyPr wrap="square" rtlCol="0">
            <a:spAutoFit/>
          </a:bodyPr>
          <a:lstStyle/>
          <a:p>
            <a:pPr algn="r"/>
            <a:r>
              <a:rPr lang="en-GB" sz="900" i="1" dirty="0">
                <a:solidFill>
                  <a:prstClr val="black"/>
                </a:solidFill>
                <a:latin typeface="Trebuchet MS" panose="020B0603020202020204" pitchFamily="34" charset="0"/>
              </a:rPr>
              <a:t>Source: Deloitte, 2017</a:t>
            </a:r>
          </a:p>
        </p:txBody>
      </p:sp>
    </p:spTree>
    <p:extLst>
      <p:ext uri="{BB962C8B-B14F-4D97-AF65-F5344CB8AC3E}">
        <p14:creationId xmlns:p14="http://schemas.microsoft.com/office/powerpoint/2010/main" val="3247322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8900" y="777875"/>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357930" y="1065276"/>
            <a:ext cx="4815840" cy="281940"/>
          </a:xfrm>
          <a:prstGeom prst="rect">
            <a:avLst/>
          </a:prstGeom>
        </p:spPr>
        <p:txBody>
          <a:bodyPr vert="horz" wrap="square" lIns="0" tIns="0" rIns="0" bIns="0" rtlCol="0">
            <a:spAutoFit/>
          </a:bodyPr>
          <a:lstStyle/>
          <a:p>
            <a:pPr marL="12700">
              <a:lnSpc>
                <a:spcPct val="100000"/>
              </a:lnSpc>
            </a:pPr>
            <a:r>
              <a:rPr lang="en-US" b="1" dirty="0">
                <a:solidFill>
                  <a:srgbClr val="FFFFFF"/>
                </a:solidFill>
                <a:latin typeface="Trebuchet MS" pitchFamily="34" charset="0"/>
                <a:cs typeface="Lucida Sans"/>
              </a:rPr>
              <a:t>THE EMERGENCE OF HYBRID JOBS</a:t>
            </a:r>
            <a:endParaRPr sz="1800" b="1" dirty="0">
              <a:latin typeface="Trebuchet MS" pitchFamily="34" charset="0"/>
              <a:cs typeface="Lucida Sans"/>
            </a:endParaRPr>
          </a:p>
        </p:txBody>
      </p:sp>
      <p:grpSp>
        <p:nvGrpSpPr>
          <p:cNvPr id="29" name="Group 48"/>
          <p:cNvGrpSpPr/>
          <p:nvPr/>
        </p:nvGrpSpPr>
        <p:grpSpPr>
          <a:xfrm>
            <a:off x="6911518" y="148463"/>
            <a:ext cx="3692982" cy="1776349"/>
            <a:chOff x="6911518" y="148463"/>
            <a:chExt cx="3692982" cy="1776349"/>
          </a:xfrm>
        </p:grpSpPr>
        <p:sp>
          <p:nvSpPr>
            <p:cNvPr id="30" name="object 2"/>
            <p:cNvSpPr/>
            <p:nvPr/>
          </p:nvSpPr>
          <p:spPr>
            <a:xfrm>
              <a:off x="6911518" y="379476"/>
              <a:ext cx="1548384" cy="1545336"/>
            </a:xfrm>
            <a:prstGeom prst="rect">
              <a:avLst/>
            </a:prstGeom>
            <a:blipFill>
              <a:blip r:embed="rId2" cstate="print"/>
              <a:stretch>
                <a:fillRect/>
              </a:stretch>
            </a:blipFill>
          </p:spPr>
          <p:txBody>
            <a:bodyPr wrap="square" lIns="0" tIns="0" rIns="0" bIns="0" rtlCol="0"/>
            <a:lstStyle/>
            <a:p>
              <a:endParaRPr/>
            </a:p>
          </p:txBody>
        </p:sp>
        <p:sp>
          <p:nvSpPr>
            <p:cNvPr id="3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3" name="object 14"/>
            <p:cNvSpPr txBox="1"/>
            <p:nvPr/>
          </p:nvSpPr>
          <p:spPr>
            <a:xfrm>
              <a:off x="8394700" y="992594"/>
              <a:ext cx="2165490" cy="612988"/>
            </a:xfrm>
            <a:prstGeom prst="rect">
              <a:avLst/>
            </a:prstGeom>
          </p:spPr>
          <p:txBody>
            <a:bodyPr vert="horz" wrap="square" lIns="0" tIns="0" rIns="0" bIns="0" rtlCol="0">
              <a:spAutoFit/>
            </a:bodyPr>
            <a:lstStyle/>
            <a:p>
              <a:pPr marL="12700">
                <a:lnSpc>
                  <a:spcPts val="1520"/>
                </a:lnSpc>
              </a:pPr>
              <a:r>
                <a:rPr sz="1450" b="1" dirty="0">
                  <a:solidFill>
                    <a:srgbClr val="005583"/>
                  </a:solidFill>
                  <a:latin typeface="Trebuchet MS" pitchFamily="34" charset="0"/>
                  <a:cs typeface="Lucida Sans"/>
                </a:rPr>
                <a:t>19th Global</a:t>
              </a:r>
              <a:endParaRPr sz="1450" b="1" dirty="0">
                <a:latin typeface="Trebuchet MS" pitchFamily="34" charset="0"/>
                <a:cs typeface="Lucida Sans"/>
              </a:endParaRPr>
            </a:p>
            <a:p>
              <a:pPr marL="12700">
                <a:lnSpc>
                  <a:spcPts val="1520"/>
                </a:lnSpc>
              </a:pPr>
              <a:r>
                <a:rPr sz="1450" b="1" dirty="0">
                  <a:solidFill>
                    <a:srgbClr val="005583"/>
                  </a:solidFill>
                  <a:latin typeface="Trebuchet MS" pitchFamily="34" charset="0"/>
                  <a:cs typeface="Lucida Sans"/>
                </a:rPr>
                <a:t>Conference of Actuaries</a:t>
              </a:r>
              <a:endParaRPr sz="1450" b="1" dirty="0">
                <a:latin typeface="Trebuchet MS" pitchFamily="34" charset="0"/>
                <a:cs typeface="Lucida Sans"/>
              </a:endParaRPr>
            </a:p>
            <a:p>
              <a:pPr marL="12700">
                <a:lnSpc>
                  <a:spcPct val="100000"/>
                </a:lnSpc>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0"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0"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0"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4" name="Picture 3" descr="E:\shirish-sir_11-11-14\Actuaries\corel\actuari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87" y="1833107"/>
            <a:ext cx="2764542" cy="5209043"/>
          </a:xfrm>
          <a:prstGeom prst="rect">
            <a:avLst/>
          </a:prstGeom>
        </p:spPr>
      </p:pic>
      <p:sp>
        <p:nvSpPr>
          <p:cNvPr id="17" name="TextBox 16"/>
          <p:cNvSpPr txBox="1"/>
          <p:nvPr/>
        </p:nvSpPr>
        <p:spPr>
          <a:xfrm>
            <a:off x="8242300" y="6569075"/>
            <a:ext cx="2070647" cy="228600"/>
          </a:xfrm>
          <a:prstGeom prst="rect">
            <a:avLst/>
          </a:prstGeom>
          <a:noFill/>
        </p:spPr>
        <p:txBody>
          <a:bodyPr wrap="square" rtlCol="0">
            <a:spAutoFit/>
          </a:bodyPr>
          <a:lstStyle/>
          <a:p>
            <a:pPr algn="r"/>
            <a:r>
              <a:rPr lang="en-GB" sz="900" i="1" dirty="0">
                <a:solidFill>
                  <a:prstClr val="black"/>
                </a:solidFill>
                <a:latin typeface="Trebuchet MS" panose="020B0603020202020204" pitchFamily="34" charset="0"/>
              </a:rPr>
              <a:t>Source: Deloitte, 2017</a:t>
            </a:r>
          </a:p>
        </p:txBody>
      </p:sp>
      <p:sp>
        <p:nvSpPr>
          <p:cNvPr id="20" name="Rectangle 19"/>
          <p:cNvSpPr/>
          <p:nvPr/>
        </p:nvSpPr>
        <p:spPr>
          <a:xfrm>
            <a:off x="348725" y="1723872"/>
            <a:ext cx="9778604" cy="2185214"/>
          </a:xfrm>
          <a:prstGeom prst="rect">
            <a:avLst/>
          </a:prstGeom>
        </p:spPr>
        <p:txBody>
          <a:bodyPr wrap="square">
            <a:spAutoFit/>
          </a:bodyPr>
          <a:lstStyle/>
          <a:p>
            <a:r>
              <a:rPr lang="en-US" sz="1700" dirty="0">
                <a:latin typeface="Trebuchet MS" panose="020B0603020202020204" pitchFamily="34" charset="0"/>
              </a:rPr>
              <a:t>These roles now require new types of soft skills, or what I call “</a:t>
            </a:r>
            <a:r>
              <a:rPr lang="en-US" sz="1700" dirty="0">
                <a:solidFill>
                  <a:srgbClr val="81BC00"/>
                </a:solidFill>
                <a:latin typeface="Trebuchet MS" panose="020B0603020202020204" pitchFamily="34" charset="0"/>
              </a:rPr>
              <a:t>enduring skills</a:t>
            </a:r>
            <a:r>
              <a:rPr lang="en-US" sz="1700" dirty="0">
                <a:latin typeface="Trebuchet MS" panose="020B0603020202020204" pitchFamily="34" charset="0"/>
              </a:rPr>
              <a:t>”.</a:t>
            </a:r>
          </a:p>
          <a:p>
            <a:endParaRPr lang="en-US" sz="1700" dirty="0">
              <a:latin typeface="Trebuchet MS" panose="020B0603020202020204" pitchFamily="34" charset="0"/>
            </a:endParaRPr>
          </a:p>
          <a:p>
            <a:r>
              <a:rPr lang="en-US" sz="1700" dirty="0">
                <a:latin typeface="Trebuchet MS" panose="020B0603020202020204" pitchFamily="34" charset="0"/>
              </a:rPr>
              <a:t>Figure 2 shows the types of expertise for which employers are looking in data analysis positions: research skills, writing skills, and problem-solving skills, along</a:t>
            </a:r>
          </a:p>
          <a:p>
            <a:r>
              <a:rPr lang="en-US" sz="1700" dirty="0">
                <a:latin typeface="Trebuchet MS" panose="020B0603020202020204" pitchFamily="34" charset="0"/>
              </a:rPr>
              <a:t>with teamwork and creativity. </a:t>
            </a:r>
          </a:p>
          <a:p>
            <a:endParaRPr lang="en-US" sz="1700" dirty="0">
              <a:latin typeface="Trebuchet MS" panose="020B0603020202020204" pitchFamily="34" charset="0"/>
            </a:endParaRPr>
          </a:p>
          <a:p>
            <a:r>
              <a:rPr lang="en-US" sz="1700" dirty="0">
                <a:latin typeface="Trebuchet MS" panose="020B0603020202020204" pitchFamily="34" charset="0"/>
              </a:rPr>
              <a:t>These are not always developed through coursework in math or statistics— they can potentially emerge from a background in English, history, art, or business. </a:t>
            </a:r>
          </a:p>
        </p:txBody>
      </p:sp>
      <p:pic>
        <p:nvPicPr>
          <p:cNvPr id="21" name="Picture 20"/>
          <p:cNvPicPr>
            <a:picLocks noChangeAspect="1"/>
          </p:cNvPicPr>
          <p:nvPr/>
        </p:nvPicPr>
        <p:blipFill>
          <a:blip r:embed="rId5"/>
          <a:stretch>
            <a:fillRect/>
          </a:stretch>
        </p:blipFill>
        <p:spPr>
          <a:xfrm>
            <a:off x="2910739" y="3902075"/>
            <a:ext cx="5034022" cy="3088262"/>
          </a:xfrm>
          <a:prstGeom prst="rect">
            <a:avLst/>
          </a:prstGeom>
        </p:spPr>
      </p:pic>
    </p:spTree>
    <p:extLst>
      <p:ext uri="{BB962C8B-B14F-4D97-AF65-F5344CB8AC3E}">
        <p14:creationId xmlns:p14="http://schemas.microsoft.com/office/powerpoint/2010/main" val="3944711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1606</TotalTime>
  <Words>2128</Words>
  <Application>Microsoft Office PowerPoint</Application>
  <PresentationFormat>Custom</PresentationFormat>
  <Paragraphs>389</Paragraphs>
  <Slides>27</Slides>
  <Notes>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ＭＳ Ｐゴシック</vt:lpstr>
      <vt:lpstr>Arial</vt:lpstr>
      <vt:lpstr>Calibri</vt:lpstr>
      <vt:lpstr>Calibri Light</vt:lpstr>
      <vt:lpstr>Frutiger Next Pro Medium</vt:lpstr>
      <vt:lpstr>Lucida Sans</vt:lpstr>
      <vt:lpstr>Open Sans</vt:lpstr>
      <vt:lpstr>Open Sans Light</vt:lpstr>
      <vt:lpstr>Roboto</vt:lpstr>
      <vt:lpstr>Segoe UI Semibold</vt:lpstr>
      <vt:lpstr>Times New Roman</vt:lpstr>
      <vt:lpstr>Trebuchet MS</vt:lpstr>
      <vt:lpstr>Verdana</vt:lpstr>
      <vt:lpstr>Wingdings</vt:lpstr>
      <vt:lpstr>Wingdings 2</vt: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actuaries_partnership_bro_3</dc:title>
  <dc:creator>DELL</dc:creator>
  <cp:lastModifiedBy>Gearhart, Cheryl</cp:lastModifiedBy>
  <cp:revision>105</cp:revision>
  <cp:lastPrinted>2018-01-26T13:31:54Z</cp:lastPrinted>
  <dcterms:created xsi:type="dcterms:W3CDTF">2017-09-27T11:06:47Z</dcterms:created>
  <dcterms:modified xsi:type="dcterms:W3CDTF">2018-01-26T13:40:25Z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2017-09-27T00:00:00Z</vt:filetime>
  </property>
  <property fmtid="{D5CDD505-2E9C-101B-9397-08002B2CF9AE}" pid="3" name="Creator">
    <vt:lpwstr>CorelDRAW X5</vt:lpwstr>
  </property>
  <property fmtid="{D5CDD505-2E9C-101B-9397-08002B2CF9AE}" pid="4" name="LastSaved">
    <vt:filetime>2017-09-27T00:00:00Z</vt:filetime>
  </property>
</Properties>
</file>